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09"/>
  </p:notesMasterIdLst>
  <p:handoutMasterIdLst>
    <p:handoutMasterId r:id="rId110"/>
  </p:handoutMasterIdLst>
  <p:sldIdLst>
    <p:sldId id="1174" r:id="rId2"/>
    <p:sldId id="1379" r:id="rId3"/>
    <p:sldId id="1176" r:id="rId4"/>
    <p:sldId id="1177" r:id="rId5"/>
    <p:sldId id="1178" r:id="rId6"/>
    <p:sldId id="1179" r:id="rId7"/>
    <p:sldId id="1432" r:id="rId8"/>
    <p:sldId id="1180" r:id="rId9"/>
    <p:sldId id="1181" r:id="rId10"/>
    <p:sldId id="1182" r:id="rId11"/>
    <p:sldId id="1183" r:id="rId12"/>
    <p:sldId id="1437" r:id="rId13"/>
    <p:sldId id="1407" r:id="rId14"/>
    <p:sldId id="1184" r:id="rId15"/>
    <p:sldId id="1435" r:id="rId16"/>
    <p:sldId id="1436" r:id="rId17"/>
    <p:sldId id="1434" r:id="rId18"/>
    <p:sldId id="1185" r:id="rId19"/>
    <p:sldId id="1186" r:id="rId20"/>
    <p:sldId id="1187" r:id="rId21"/>
    <p:sldId id="1188" r:id="rId22"/>
    <p:sldId id="1409" r:id="rId23"/>
    <p:sldId id="1408" r:id="rId24"/>
    <p:sldId id="1189" r:id="rId25"/>
    <p:sldId id="1190" r:id="rId26"/>
    <p:sldId id="1191" r:id="rId27"/>
    <p:sldId id="1192" r:id="rId28"/>
    <p:sldId id="1193" r:id="rId29"/>
    <p:sldId id="1194" r:id="rId30"/>
    <p:sldId id="1195" r:id="rId31"/>
    <p:sldId id="1196" r:id="rId32"/>
    <p:sldId id="1410" r:id="rId33"/>
    <p:sldId id="1411" r:id="rId34"/>
    <p:sldId id="1197" r:id="rId35"/>
    <p:sldId id="1244" r:id="rId36"/>
    <p:sldId id="1245" r:id="rId37"/>
    <p:sldId id="1246" r:id="rId38"/>
    <p:sldId id="1247" r:id="rId39"/>
    <p:sldId id="1248" r:id="rId40"/>
    <p:sldId id="1471" r:id="rId41"/>
    <p:sldId id="1477" r:id="rId42"/>
    <p:sldId id="1478" r:id="rId43"/>
    <p:sldId id="1474" r:id="rId44"/>
    <p:sldId id="1476" r:id="rId45"/>
    <p:sldId id="1475" r:id="rId46"/>
    <p:sldId id="1479" r:id="rId47"/>
    <p:sldId id="1485" r:id="rId48"/>
    <p:sldId id="1489" r:id="rId49"/>
    <p:sldId id="1486" r:id="rId50"/>
    <p:sldId id="1490" r:id="rId51"/>
    <p:sldId id="1491" r:id="rId52"/>
    <p:sldId id="1487" r:id="rId53"/>
    <p:sldId id="1492" r:id="rId54"/>
    <p:sldId id="1488" r:id="rId55"/>
    <p:sldId id="1493" r:id="rId56"/>
    <p:sldId id="1464" r:id="rId57"/>
    <p:sldId id="1249" r:id="rId58"/>
    <p:sldId id="1444" r:id="rId59"/>
    <p:sldId id="1468" r:id="rId60"/>
    <p:sldId id="1465" r:id="rId61"/>
    <p:sldId id="1466" r:id="rId62"/>
    <p:sldId id="1467" r:id="rId63"/>
    <p:sldId id="1469" r:id="rId64"/>
    <p:sldId id="1251" r:id="rId65"/>
    <p:sldId id="1252" r:id="rId66"/>
    <p:sldId id="1253" r:id="rId67"/>
    <p:sldId id="1254" r:id="rId68"/>
    <p:sldId id="1255" r:id="rId69"/>
    <p:sldId id="1256" r:id="rId70"/>
    <p:sldId id="1257" r:id="rId71"/>
    <p:sldId id="1258" r:id="rId72"/>
    <p:sldId id="1259" r:id="rId73"/>
    <p:sldId id="1260" r:id="rId74"/>
    <p:sldId id="1261" r:id="rId75"/>
    <p:sldId id="1262" r:id="rId76"/>
    <p:sldId id="1270" r:id="rId77"/>
    <p:sldId id="1271" r:id="rId78"/>
    <p:sldId id="1272" r:id="rId79"/>
    <p:sldId id="1273" r:id="rId80"/>
    <p:sldId id="1274" r:id="rId81"/>
    <p:sldId id="1275" r:id="rId82"/>
    <p:sldId id="1276" r:id="rId83"/>
    <p:sldId id="1277" r:id="rId84"/>
    <p:sldId id="1278" r:id="rId85"/>
    <p:sldId id="1279" r:id="rId86"/>
    <p:sldId id="1280" r:id="rId87"/>
    <p:sldId id="1281" r:id="rId88"/>
    <p:sldId id="1283" r:id="rId89"/>
    <p:sldId id="1284" r:id="rId90"/>
    <p:sldId id="1285" r:id="rId91"/>
    <p:sldId id="1286" r:id="rId92"/>
    <p:sldId id="1287" r:id="rId93"/>
    <p:sldId id="1288" r:id="rId94"/>
    <p:sldId id="1289" r:id="rId95"/>
    <p:sldId id="1290" r:id="rId96"/>
    <p:sldId id="1291" r:id="rId97"/>
    <p:sldId id="1292" r:id="rId98"/>
    <p:sldId id="1419" r:id="rId99"/>
    <p:sldId id="1420" r:id="rId100"/>
    <p:sldId id="1421" r:id="rId101"/>
    <p:sldId id="1422" r:id="rId102"/>
    <p:sldId id="1423" r:id="rId103"/>
    <p:sldId id="1424" r:id="rId104"/>
    <p:sldId id="1425" r:id="rId105"/>
    <p:sldId id="1426" r:id="rId106"/>
    <p:sldId id="1427" r:id="rId107"/>
    <p:sldId id="1443" r:id="rId108"/>
  </p:sldIdLst>
  <p:sldSz cx="9144000" cy="6858000" type="screen4x3"/>
  <p:notesSz cx="6858000" cy="9144000"/>
  <p:defaultTex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3399"/>
    <a:srgbClr val="0C9B4D"/>
    <a:srgbClr val="CC0099"/>
    <a:srgbClr val="FF9900"/>
    <a:srgbClr val="7F7F7F"/>
    <a:srgbClr val="B2B2B2"/>
    <a:srgbClr val="A6A6A6"/>
    <a:srgbClr val="1975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67" d="100"/>
          <a:sy n="67" d="100"/>
        </p:scale>
        <p:origin x="1392" y="66"/>
      </p:cViewPr>
      <p:guideLst>
        <p:guide orient="horz" pos="2160"/>
        <p:guide pos="2880"/>
      </p:guideLst>
    </p:cSldViewPr>
  </p:slideViewPr>
  <p:outlineViewPr>
    <p:cViewPr>
      <p:scale>
        <a:sx n="33" d="100"/>
        <a:sy n="33" d="100"/>
      </p:scale>
      <p:origin x="0" y="2063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9186B6EC-1025-4E92-A366-35C675BA359D}" type="slidenum">
              <a:rPr lang="zh-TW" altLang="en-US"/>
              <a:pPr>
                <a:defRPr/>
              </a:pPr>
              <a:t>‹#›</a:t>
            </a:fld>
            <a:endParaRPr lang="en-US" altLang="zh-TW"/>
          </a:p>
        </p:txBody>
      </p:sp>
    </p:spTree>
    <p:extLst>
      <p:ext uri="{BB962C8B-B14F-4D97-AF65-F5344CB8AC3E}">
        <p14:creationId xmlns:p14="http://schemas.microsoft.com/office/powerpoint/2010/main" val="3457114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126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FFAF6879-313A-45BD-8C10-B40ADD1AFC05}" type="slidenum">
              <a:rPr lang="zh-TW" altLang="en-US"/>
              <a:pPr>
                <a:defRPr/>
              </a:pPr>
              <a:t>‹#›</a:t>
            </a:fld>
            <a:endParaRPr lang="en-US" altLang="zh-TW"/>
          </a:p>
        </p:txBody>
      </p:sp>
    </p:spTree>
    <p:extLst>
      <p:ext uri="{BB962C8B-B14F-4D97-AF65-F5344CB8AC3E}">
        <p14:creationId xmlns:p14="http://schemas.microsoft.com/office/powerpoint/2010/main" val="3779717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D7E461F3-08FF-4EDE-AFEE-AE28EC9F527E}" type="slidenum">
              <a:rPr kumimoji="0" lang="zh-TW" altLang="en-US" sz="1200" b="0">
                <a:latin typeface="Arial" pitchFamily="34" charset="0"/>
                <a:ea typeface="MS PGothic" pitchFamily="34" charset="-128"/>
              </a:rPr>
              <a:pPr algn="r" eaLnBrk="0" hangingPunct="0"/>
              <a:t>99</a:t>
            </a:fld>
            <a:endParaRPr kumimoji="0" lang="en-US" altLang="zh-TW" sz="1200" b="0">
              <a:latin typeface="Arial" pitchFamily="34" charset="0"/>
              <a:ea typeface="MS PGothic" pitchFamily="34" charset="-128"/>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zh-TW" altLang="en-US" smtClean="0">
              <a:latin typeface="Arial" pitchFamily="34" charset="0"/>
            </a:endParaRPr>
          </a:p>
        </p:txBody>
      </p:sp>
    </p:spTree>
    <p:extLst>
      <p:ext uri="{BB962C8B-B14F-4D97-AF65-F5344CB8AC3E}">
        <p14:creationId xmlns:p14="http://schemas.microsoft.com/office/powerpoint/2010/main" val="180120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CABBC841-006E-4D01-A02D-EEE090809E6F}" type="slidenum">
              <a:rPr kumimoji="0" lang="en-US" altLang="en-US" sz="1200" b="0">
                <a:latin typeface="Arial" pitchFamily="34" charset="0"/>
                <a:ea typeface="MS PGothic" pitchFamily="34" charset="-128"/>
              </a:rPr>
              <a:pPr algn="r" eaLnBrk="0" hangingPunct="0"/>
              <a:t>100</a:t>
            </a:fld>
            <a:endParaRPr kumimoji="0" lang="en-US" altLang="en-US" sz="1200" b="0">
              <a:latin typeface="Arial" pitchFamily="34" charset="0"/>
              <a:ea typeface="MS PGothic" pitchFamily="34" charset="-128"/>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060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82F3E5A5-3532-49BE-BC28-3638FBCD2F15}" type="slidenum">
              <a:rPr kumimoji="0" lang="en-US" altLang="en-US" sz="1200" b="0">
                <a:latin typeface="Arial" pitchFamily="34" charset="0"/>
                <a:ea typeface="MS PGothic" pitchFamily="34" charset="-128"/>
              </a:rPr>
              <a:pPr algn="r" eaLnBrk="0" hangingPunct="0"/>
              <a:t>101</a:t>
            </a:fld>
            <a:endParaRPr kumimoji="0" lang="en-US" altLang="en-US" sz="1200" b="0">
              <a:latin typeface="Arial" pitchFamily="34" charset="0"/>
              <a:ea typeface="MS PGothic" pitchFamily="34" charset="-128"/>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13893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A0BF803-0B22-4EBC-93A6-899F405A066F}" type="slidenum">
              <a:rPr kumimoji="0" lang="en-US" altLang="en-US" sz="1200" b="0">
                <a:latin typeface="Arial" pitchFamily="34" charset="0"/>
                <a:ea typeface="MS PGothic" pitchFamily="34" charset="-128"/>
              </a:rPr>
              <a:pPr algn="r" eaLnBrk="0" hangingPunct="0"/>
              <a:t>102</a:t>
            </a:fld>
            <a:endParaRPr kumimoji="0" lang="en-US" altLang="en-US" sz="1200" b="0">
              <a:latin typeface="Arial" pitchFamily="34" charset="0"/>
              <a:ea typeface="MS PGothic" pitchFamily="34" charset="-128"/>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303613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AA809ABA-CD30-44AE-B821-81ACEC71ABEA}" type="slidenum">
              <a:rPr kumimoji="0" lang="en-US" altLang="en-US" sz="1200" b="0">
                <a:latin typeface="Arial" pitchFamily="34" charset="0"/>
                <a:ea typeface="MS PGothic" pitchFamily="34" charset="-128"/>
              </a:rPr>
              <a:pPr algn="r" eaLnBrk="0" hangingPunct="0"/>
              <a:t>103</a:t>
            </a:fld>
            <a:endParaRPr kumimoji="0" lang="en-US" altLang="en-US" sz="1200" b="0">
              <a:latin typeface="Arial" pitchFamily="34" charset="0"/>
              <a:ea typeface="MS PGothic" pitchFamily="34" charset="-128"/>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213677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576A8DE-AB86-4899-AB02-14AFC0687B85}" type="slidenum">
              <a:rPr kumimoji="0" lang="zh-TW" altLang="en-US" sz="1200" b="0">
                <a:latin typeface="Arial" pitchFamily="34" charset="0"/>
                <a:ea typeface="MS PGothic" pitchFamily="34" charset="-128"/>
              </a:rPr>
              <a:pPr algn="r" eaLnBrk="0" hangingPunct="0"/>
              <a:t>105</a:t>
            </a:fld>
            <a:endParaRPr kumimoji="0" lang="en-US" altLang="zh-TW" sz="1200" b="0">
              <a:latin typeface="Arial" pitchFamily="34" charset="0"/>
              <a:ea typeface="MS PGothic" pitchFamily="34" charset="-128"/>
            </a:endParaRPr>
          </a:p>
        </p:txBody>
      </p:sp>
      <p:sp>
        <p:nvSpPr>
          <p:cNvPr id="164867" name="Rectangle 2"/>
          <p:cNvSpPr>
            <a:spLocks noGrp="1" noRot="1" noChangeAspect="1" noChangeArrowheads="1" noTextEdit="1"/>
          </p:cNvSpPr>
          <p:nvPr>
            <p:ph type="sldImg"/>
          </p:nvPr>
        </p:nvSpPr>
        <p:spPr>
          <a:xfrm>
            <a:off x="1144588" y="685800"/>
            <a:ext cx="4568825" cy="3427413"/>
          </a:xfrm>
          <a:ln/>
        </p:spPr>
      </p:sp>
      <p:sp>
        <p:nvSpPr>
          <p:cNvPr id="164868" name="Rectangle 3"/>
          <p:cNvSpPr>
            <a:spLocks noGrp="1" noChangeArrowheads="1"/>
          </p:cNvSpPr>
          <p:nvPr>
            <p:ph type="body" idx="1"/>
          </p:nvPr>
        </p:nvSpPr>
        <p:spPr>
          <a:noFill/>
          <a:ln/>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84127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B82630C-4694-4106-8813-47564F1B9E90}"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2AD81B4-E43C-4BE1-832D-AED6A55CD59D}"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3D0AC5D-AF02-49B9-BFCC-33D7F82FCDB4}"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F81007B-FCFD-4A6D-88C0-DDAB114167CB}"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73A75DC-C0BB-46D9-ABFE-CD0E2888D07F}"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0988C04-7C7B-4C63-B18F-99D78C8FCE7D}"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D48031B-BB83-4F90-BB73-0449EF90FB53}"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63C2D31E-D9A3-4C79-A3E0-70D4F60B1DFC}"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0E6F1288-7323-4236-92D5-3D8CA787DFBC}"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2A9EA8F-D59F-4688-A91E-BD0F9156DDAD}"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5A96B04-F084-4A5E-8CFC-C048DF775575}"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cs typeface="+mn-cs"/>
              </a:defRPr>
            </a:lvl1pPr>
          </a:lstStyle>
          <a:p>
            <a:pPr>
              <a:defRPr/>
            </a:pPr>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cs typeface="+mn-cs"/>
              </a:defRPr>
            </a:lvl1pPr>
          </a:lstStyle>
          <a:p>
            <a:pPr>
              <a:defRPr/>
            </a:pPr>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cs typeface="+mn-cs"/>
              </a:defRPr>
            </a:lvl1pPr>
          </a:lstStyle>
          <a:p>
            <a:pPr>
              <a:defRPr/>
            </a:pPr>
            <a:fld id="{FF157B26-C8A5-4755-BF72-F2E2FF326DB9}"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rymoire.com/Unix/Quote.html"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grymoire.com/Unix/Quote.html"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www.grymoire.com/Unix/Regula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idx="4294967295"/>
          </p:nvPr>
        </p:nvSpPr>
        <p:spPr>
          <a:xfrm>
            <a:off x="685800" y="2130425"/>
            <a:ext cx="7772400" cy="1470025"/>
          </a:xfrm>
        </p:spPr>
        <p:txBody>
          <a:bodyPr/>
          <a:lstStyle/>
          <a:p>
            <a:pPr eaLnBrk="1" hangingPunct="1"/>
            <a:r>
              <a:rPr lang="en-US" altLang="zh-TW" dirty="0" smtClean="0">
                <a:solidFill>
                  <a:srgbClr val="0033CC"/>
                </a:solidFill>
              </a:rPr>
              <a:t>UNIX Shell Quoting</a:t>
            </a:r>
          </a:p>
        </p:txBody>
      </p:sp>
      <p:sp>
        <p:nvSpPr>
          <p:cNvPr id="48131" name="Subtitle 2"/>
          <p:cNvSpPr>
            <a:spLocks noGrp="1"/>
          </p:cNvSpPr>
          <p:nvPr>
            <p:ph type="subTitle" idx="4294967295"/>
          </p:nvPr>
        </p:nvSpPr>
        <p:spPr>
          <a:xfrm>
            <a:off x="609600" y="3886200"/>
            <a:ext cx="8001000" cy="1752600"/>
          </a:xfrm>
        </p:spPr>
        <p:txBody>
          <a:bodyPr/>
          <a:lstStyle/>
          <a:p>
            <a:pPr marL="0" indent="0" algn="ctr" eaLnBrk="1" hangingPunct="1">
              <a:buFontTx/>
              <a:buNone/>
            </a:pPr>
            <a:r>
              <a:rPr lang="en-US" altLang="zh-TW" sz="2500" smtClean="0"/>
              <a:t>( Based on </a:t>
            </a:r>
            <a:r>
              <a:rPr lang="en-US" altLang="zh-TW" sz="2500" smtClean="0">
                <a:hlinkClick r:id="rId2"/>
              </a:rPr>
              <a:t>http://www.grymoire.com/Unix/Quote.html</a:t>
            </a:r>
            <a:r>
              <a:rPr lang="en-US" altLang="zh-TW" sz="250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632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smtClean="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smtClean="0">
                <a:latin typeface="High Tower Text" pitchFamily="18" charset="0"/>
              </a:rPr>
              <a:t>    </a:t>
            </a:r>
            <a:r>
              <a:rPr lang="en-US" altLang="zh-TW" sz="2200" dirty="0" smtClean="0">
                <a:latin typeface="Arial" panose="020B0604020202020204" pitchFamily="34" charset="0"/>
                <a:cs typeface="Arial" panose="020B0604020202020204" pitchFamily="34" charset="0"/>
              </a:rPr>
              <a:t>%</a:t>
            </a:r>
            <a:r>
              <a:rPr lang="en-US" altLang="zh-TW" sz="2400" dirty="0" smtClean="0">
                <a:latin typeface="High Tower Text" pitchFamily="18" charset="0"/>
              </a:rPr>
              <a:t> </a:t>
            </a:r>
            <a:r>
              <a:rPr lang="en-US" altLang="zh-TW" sz="2400" b="1" dirty="0" smtClean="0">
                <a:latin typeface="High Tower Text" pitchFamily="18" charset="0"/>
              </a:rPr>
              <a:t>echo This could be \</a:t>
            </a:r>
            <a:br>
              <a:rPr lang="en-US" altLang="zh-TW" sz="2400" b="1" dirty="0" smtClean="0">
                <a:latin typeface="High Tower Text" pitchFamily="18" charset="0"/>
              </a:rPr>
            </a:br>
            <a:r>
              <a:rPr lang="en-US" altLang="zh-TW" sz="2400" b="1" dirty="0" smtClean="0">
                <a:latin typeface="High Tower Text" pitchFamily="18" charset="0"/>
              </a:rPr>
              <a:t>    a very \</a:t>
            </a:r>
            <a:br>
              <a:rPr lang="en-US" altLang="zh-TW" sz="2400" b="1" dirty="0" smtClean="0">
                <a:latin typeface="High Tower Text" pitchFamily="18" charset="0"/>
              </a:rPr>
            </a:br>
            <a:r>
              <a:rPr lang="en-US" altLang="zh-TW" sz="2400" b="1" dirty="0" smtClean="0">
                <a:latin typeface="High Tower Text" pitchFamily="18" charset="0"/>
              </a:rPr>
              <a:t>    long line\! But it was not</a:t>
            </a:r>
            <a:r>
              <a:rPr lang="en-US" altLang="zh-TW" sz="2400" dirty="0" smtClean="0">
                <a:latin typeface="High Tower Text" pitchFamily="18" charset="0"/>
              </a:rPr>
              <a:t/>
            </a:r>
            <a:br>
              <a:rPr lang="en-US" altLang="zh-TW" sz="2400" dirty="0" smtClean="0">
                <a:latin typeface="High Tower Text" pitchFamily="18" charset="0"/>
              </a:rPr>
            </a:br>
            <a:r>
              <a:rPr lang="en-US" altLang="zh-TW" sz="2400" dirty="0" smtClean="0">
                <a:latin typeface="High Tower Text" pitchFamily="18" charset="0"/>
              </a:rPr>
              <a:t>    This could be a very long line! But it was not</a:t>
            </a:r>
            <a:br>
              <a:rPr lang="en-US" altLang="zh-TW" sz="2400" dirty="0" smtClean="0">
                <a:latin typeface="High Tower Text" pitchFamily="18" charset="0"/>
              </a:rPr>
            </a:br>
            <a:r>
              <a:rPr lang="en-US" altLang="zh-TW" sz="2400" dirty="0" smtClean="0">
                <a:latin typeface="High Tower Text" pitchFamily="18" charset="0"/>
              </a:rPr>
              <a:t>    </a:t>
            </a:r>
            <a:r>
              <a:rPr lang="en-US" altLang="zh-TW" sz="2200" dirty="0" smtClean="0">
                <a:latin typeface="Arial" panose="020B0604020202020204" pitchFamily="34" charset="0"/>
                <a:cs typeface="Arial" panose="020B0604020202020204" pitchFamily="34" charset="0"/>
              </a:rPr>
              <a:t>%</a:t>
            </a:r>
            <a:r>
              <a:rPr lang="en-US" altLang="zh-TW" sz="2700" dirty="0" smtClean="0"/>
              <a:t/>
            </a:r>
            <a:br>
              <a:rPr lang="en-US" altLang="zh-TW" sz="2700" dirty="0" smtClean="0"/>
            </a:br>
            <a:endParaRPr lang="en-US" altLang="zh-TW" sz="2700" dirty="0" smtClean="0"/>
          </a:p>
          <a:p>
            <a:pPr marL="0" indent="0" eaLnBrk="1" hangingPunct="1">
              <a:lnSpc>
                <a:spcPct val="80000"/>
              </a:lnSpc>
              <a:buFontTx/>
              <a:buNone/>
            </a:pPr>
            <a:r>
              <a:rPr lang="en-US" altLang="zh-TW" sz="2700" dirty="0" smtClean="0"/>
              <a:t>These “\” escape (or quote) the </a:t>
            </a:r>
            <a:r>
              <a:rPr lang="en-US" altLang="zh-TW" sz="2700" dirty="0" smtClean="0">
                <a:solidFill>
                  <a:schemeClr val="accent2"/>
                </a:solidFill>
              </a:rPr>
              <a:t>end of line character</a:t>
            </a:r>
            <a:r>
              <a:rPr lang="en-US" altLang="zh-TW" sz="2700" dirty="0" smtClean="0"/>
              <a:t>, so that it no longer has a special meaning.  </a:t>
            </a:r>
          </a:p>
          <a:p>
            <a:pPr marL="0" indent="0" eaLnBrk="1" hangingPunct="1">
              <a:lnSpc>
                <a:spcPct val="80000"/>
              </a:lnSpc>
              <a:buFontTx/>
              <a:buNone/>
            </a:pPr>
            <a:endParaRPr lang="en-US" altLang="zh-TW" sz="2700" dirty="0" smtClean="0"/>
          </a:p>
          <a:p>
            <a:pPr marL="0" indent="0" eaLnBrk="1" hangingPunct="1">
              <a:lnSpc>
                <a:spcPct val="80000"/>
              </a:lnSpc>
              <a:buFontTx/>
              <a:buNone/>
            </a:pPr>
            <a:r>
              <a:rPr lang="en-US" altLang="zh-TW" sz="2700" dirty="0" smtClean="0"/>
              <a:t> </a:t>
            </a:r>
          </a:p>
          <a:p>
            <a:pPr marL="0" indent="0" eaLnBrk="1" hangingPunct="1">
              <a:lnSpc>
                <a:spcPct val="80000"/>
              </a:lnSpc>
            </a:pPr>
            <a:endParaRPr lang="en-US" altLang="zh-TW" sz="2700" dirty="0" smtClean="0"/>
          </a:p>
        </p:txBody>
      </p:sp>
      <p:cxnSp>
        <p:nvCxnSpPr>
          <p:cNvPr id="56324" name="Straight Arrow Connector 5"/>
          <p:cNvCxnSpPr>
            <a:cxnSpLocks noChangeShapeType="1"/>
          </p:cNvCxnSpPr>
          <p:nvPr/>
        </p:nvCxnSpPr>
        <p:spPr bwMode="auto">
          <a:xfrm flipH="1" flipV="1">
            <a:off x="3505200" y="2600325"/>
            <a:ext cx="2017712" cy="1743075"/>
          </a:xfrm>
          <a:prstGeom prst="straightConnector1">
            <a:avLst/>
          </a:prstGeom>
          <a:noFill/>
          <a:ln w="28575" algn="ctr">
            <a:solidFill>
              <a:schemeClr val="accent2"/>
            </a:solidFill>
            <a:round/>
            <a:headEnd/>
            <a:tailEnd type="arrow" w="med" len="med"/>
          </a:ln>
        </p:spPr>
      </p:cxnSp>
      <p:cxnSp>
        <p:nvCxnSpPr>
          <p:cNvPr id="56325" name="Straight Arrow Connector 8"/>
          <p:cNvCxnSpPr>
            <a:cxnSpLocks noChangeShapeType="1"/>
          </p:cNvCxnSpPr>
          <p:nvPr/>
        </p:nvCxnSpPr>
        <p:spPr bwMode="auto">
          <a:xfrm flipH="1" flipV="1">
            <a:off x="1574800" y="2914650"/>
            <a:ext cx="3640138" cy="1447800"/>
          </a:xfrm>
          <a:prstGeom prst="straightConnector1">
            <a:avLst/>
          </a:prstGeom>
          <a:noFill/>
          <a:ln w="28575" algn="ctr">
            <a:solidFill>
              <a:schemeClr val="accent2"/>
            </a:solidFill>
            <a:round/>
            <a:headEnd/>
            <a:tailEnd type="arrow" w="med" len="med"/>
          </a:ln>
        </p:spPr>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23570" name="Group 18"/>
          <p:cNvGraphicFramePr>
            <a:graphicFrameLocks noGrp="1"/>
          </p:cNvGraphicFramePr>
          <p:nvPr>
            <p:extLst>
              <p:ext uri="{D42A27DB-BD31-4B8C-83A1-F6EECF244321}">
                <p14:modId xmlns:p14="http://schemas.microsoft.com/office/powerpoint/2010/main" val="4093197160"/>
              </p:ext>
            </p:extLst>
          </p:nvPr>
        </p:nvGraphicFramePr>
        <p:xfrm>
          <a:off x="228600" y="838200"/>
          <a:ext cx="8610600" cy="6019803"/>
        </p:xfrm>
        <a:graphic>
          <a:graphicData uri="http://schemas.openxmlformats.org/drawingml/2006/table">
            <a:tbl>
              <a:tblPr>
                <a:tableStyleId>{2D5ABB26-0587-4C30-8999-92F81FD0307C}</a:tableStyleId>
              </a:tblPr>
              <a:tblGrid>
                <a:gridCol w="1981200"/>
                <a:gridCol w="6629400"/>
              </a:tblGrid>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cd</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Change directory</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pwd</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Display present working directory</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ls</a:t>
                      </a:r>
                      <a:r>
                        <a:rPr kumimoji="1" lang="en-US" altLang="en-US" sz="2800" b="1" u="none" strike="noStrike" cap="none" normalizeH="0" baseline="0" dirty="0" smtClean="0">
                          <a:ln>
                            <a:noFill/>
                          </a:ln>
                          <a:effectLst/>
                        </a:rPr>
                        <a:t> </a:t>
                      </a:r>
                      <a:r>
                        <a:rPr kumimoji="1" lang="en-US" altLang="en-US" sz="2800" b="0" u="none" strike="noStrike" cap="none" normalizeH="0" baseline="0" dirty="0" smtClean="0">
                          <a:ln>
                            <a:noFill/>
                          </a:ln>
                          <a:effectLst/>
                        </a:rPr>
                        <a:t>(</a:t>
                      </a:r>
                      <a:r>
                        <a:rPr kumimoji="1" lang="en-US" altLang="en-US" sz="2800" b="0" u="none" strike="noStrike" cap="none" normalizeH="0" baseline="0" dirty="0" smtClean="0">
                          <a:ln>
                            <a:noFill/>
                          </a:ln>
                          <a:effectLst/>
                          <a:latin typeface="Arial Narrow" pitchFamily="34" charset="0"/>
                        </a:rPr>
                        <a:t>-</a:t>
                      </a:r>
                      <a:r>
                        <a:rPr kumimoji="1" lang="en-US" altLang="en-US" sz="2800" b="0" u="none" strike="noStrike" cap="none" normalizeH="0" baseline="0" dirty="0" err="1" smtClean="0">
                          <a:ln>
                            <a:noFill/>
                          </a:ln>
                          <a:effectLst/>
                          <a:latin typeface="Arial Narrow" pitchFamily="34" charset="0"/>
                        </a:rPr>
                        <a:t>lrt</a:t>
                      </a:r>
                      <a:r>
                        <a:rPr kumimoji="1" lang="en-US" altLang="en-US" sz="2800" b="0" u="none" strike="noStrike" cap="none" normalizeH="0" baseline="0" dirty="0" smtClean="0">
                          <a:ln>
                            <a:noFill/>
                          </a:ln>
                          <a:effectLst/>
                        </a:rPr>
                        <a:t>)</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List all files in a directory</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smtClean="0">
                          <a:ln>
                            <a:noFill/>
                          </a:ln>
                          <a:effectLst/>
                        </a:rPr>
                        <a:t>cp </a:t>
                      </a:r>
                      <a:r>
                        <a:rPr kumimoji="1" lang="en-US" altLang="en-US" sz="2800" b="0" u="none" strike="noStrike" cap="none" normalizeH="0" baseline="0" dirty="0" smtClean="0">
                          <a:ln>
                            <a:noFill/>
                          </a:ln>
                          <a:effectLst/>
                        </a:rPr>
                        <a:t>(</a:t>
                      </a:r>
                      <a:r>
                        <a:rPr kumimoji="1" lang="en-US" altLang="en-US" sz="2800" b="0" u="none" strike="noStrike" cap="none" normalizeH="0" baseline="0" dirty="0" smtClean="0">
                          <a:ln>
                            <a:noFill/>
                          </a:ln>
                          <a:effectLst/>
                          <a:latin typeface="Arial Narrow" pitchFamily="34" charset="0"/>
                        </a:rPr>
                        <a:t>-p</a:t>
                      </a:r>
                      <a:r>
                        <a:rPr kumimoji="1" lang="en-US" altLang="en-US" sz="2800" b="0" u="none" strike="noStrike" cap="none" normalizeH="0" baseline="0" dirty="0" smtClean="0">
                          <a:ln>
                            <a:noFill/>
                          </a:ln>
                          <a:effectLst/>
                        </a:rPr>
                        <a:t>)</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Copy files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mv</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Move files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rm</a:t>
                      </a:r>
                      <a:r>
                        <a:rPr kumimoji="1" lang="en-US" altLang="en-US" sz="2800" b="1" u="none" strike="noStrike" cap="none" normalizeH="0" baseline="0" dirty="0" smtClean="0">
                          <a:ln>
                            <a:noFill/>
                          </a:ln>
                          <a:effectLst/>
                        </a:rPr>
                        <a:t> </a:t>
                      </a:r>
                      <a:r>
                        <a:rPr kumimoji="1" lang="en-US" altLang="en-US" sz="2800" b="0" u="none" strike="noStrike" cap="none" normalizeH="0" baseline="0" dirty="0" smtClean="0">
                          <a:ln>
                            <a:noFill/>
                          </a:ln>
                          <a:effectLst/>
                        </a:rPr>
                        <a:t>(</a:t>
                      </a:r>
                      <a:r>
                        <a:rPr kumimoji="1" lang="en-US" altLang="en-US" sz="2800" b="0" u="none" strike="noStrike" cap="none" normalizeH="0" baseline="0" dirty="0" smtClean="0">
                          <a:ln>
                            <a:noFill/>
                          </a:ln>
                          <a:effectLst/>
                          <a:latin typeface="Arial Narrow" pitchFamily="34" charset="0"/>
                        </a:rPr>
                        <a:t>-</a:t>
                      </a:r>
                      <a:r>
                        <a:rPr kumimoji="1" lang="en-US" altLang="en-US" sz="2800" b="0" u="none" strike="noStrike" cap="none" normalizeH="0" baseline="0" dirty="0" err="1" smtClean="0">
                          <a:ln>
                            <a:noFill/>
                          </a:ln>
                          <a:effectLst/>
                          <a:latin typeface="Arial Narrow" pitchFamily="34" charset="0"/>
                        </a:rPr>
                        <a:t>fR</a:t>
                      </a:r>
                      <a:r>
                        <a:rPr kumimoji="1" lang="en-US" altLang="en-US" sz="2800" b="0" u="none" strike="noStrike" cap="none" normalizeH="0" baseline="0" dirty="0" smtClean="0">
                          <a:ln>
                            <a:noFill/>
                          </a:ln>
                          <a:effectLst/>
                        </a:rPr>
                        <a:t>)</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Delete files</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mkdir</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u="none" strike="noStrike" cap="none" normalizeH="0" baseline="0" dirty="0" smtClean="0">
                          <a:ln>
                            <a:noFill/>
                          </a:ln>
                          <a:effectLst/>
                        </a:rPr>
                        <a:t>Make a directory</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64019">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rmdir</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en-US" sz="2800" u="none" strike="noStrike" cap="none" normalizeH="0" baseline="0" dirty="0" smtClean="0">
                          <a:ln>
                            <a:noFill/>
                          </a:ln>
                          <a:effectLst/>
                        </a:rPr>
                        <a:t>Remove a directory </a:t>
                      </a:r>
                      <a:r>
                        <a:rPr kumimoji="0" lang="en-US" altLang="zh-TW" sz="2800" u="none" strike="noStrike" cap="none" normalizeH="0" baseline="0" dirty="0" smtClean="0">
                          <a:ln>
                            <a:noFill/>
                          </a:ln>
                          <a:effectLst/>
                        </a:rPr>
                        <a:t>(must be empty)</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58173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tar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cfvx</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lang="en-US" sz="2800" dirty="0" smtClean="0"/>
                        <a:t>Create (or extract) an archive file</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r h="925914">
                <a:tc>
                  <a:txBody>
                    <a:bodyPr/>
                    <a:lstStyle/>
                    <a:p>
                      <a:pPr marL="0" marR="0" lvl="0" indent="0" algn="l" defTabSz="914400" rtl="0" eaLnBrk="1" fontAlgn="base" latinLnBrk="0" hangingPunct="1">
                        <a:lnSpc>
                          <a:spcPct val="80000"/>
                        </a:lnSpc>
                        <a:spcBef>
                          <a:spcPts val="0"/>
                        </a:spcBef>
                        <a:spcAft>
                          <a:spcPct val="0"/>
                        </a:spcAft>
                        <a:buClrTx/>
                        <a:buSzTx/>
                        <a:buFontTx/>
                        <a:buChar char="•"/>
                        <a:tabLst/>
                      </a:pPr>
                      <a:r>
                        <a:rPr kumimoji="1" lang="en-US" altLang="en-US" sz="2800" u="none" strike="noStrike" cap="none" normalizeH="0" baseline="0" dirty="0" smtClean="0">
                          <a:ln>
                            <a:noFill/>
                          </a:ln>
                          <a:effectLst/>
                        </a:rPr>
                        <a:t> </a:t>
                      </a:r>
                      <a:r>
                        <a:rPr kumimoji="1" lang="en-US" altLang="en-US" sz="2800" b="1" u="none" strike="noStrike" cap="none" normalizeH="0" baseline="0" dirty="0" err="1" smtClean="0">
                          <a:ln>
                            <a:noFill/>
                          </a:ln>
                          <a:effectLst/>
                        </a:rPr>
                        <a:t>chmod</a:t>
                      </a:r>
                      <a:r>
                        <a:rPr kumimoji="1" lang="en-US" altLang="en-US" sz="2800" b="1" u="none" strike="noStrike" cap="none" normalizeH="0" baseline="0" dirty="0" smtClean="0">
                          <a:ln>
                            <a:noFill/>
                          </a:ln>
                          <a:effectLst/>
                        </a:rPr>
                        <a:t> </a:t>
                      </a:r>
                      <a:br>
                        <a:rPr kumimoji="1" lang="en-US" altLang="en-US" sz="2800" b="1" u="none" strike="noStrike" cap="none" normalizeH="0" baseline="0" dirty="0" smtClean="0">
                          <a:ln>
                            <a:noFill/>
                          </a:ln>
                          <a:effectLst/>
                        </a:rPr>
                      </a:br>
                      <a:r>
                        <a:rPr kumimoji="1" lang="en-US" altLang="en-US" sz="2800" b="1" u="none" strike="noStrike" cap="none" normalizeH="0" baseline="0" dirty="0" smtClean="0">
                          <a:ln>
                            <a:noFill/>
                          </a:ln>
                          <a:effectLst/>
                        </a:rPr>
                        <a:t>     </a:t>
                      </a:r>
                      <a:r>
                        <a:rPr kumimoji="1" lang="en-US" altLang="en-US" sz="2800" b="0" u="none" strike="noStrike" cap="none" normalizeH="0" baseline="0" dirty="0" smtClean="0">
                          <a:ln>
                            <a:noFill/>
                          </a:ln>
                          <a:effectLst/>
                          <a:latin typeface="Arial Narrow" pitchFamily="34" charset="0"/>
                        </a:rPr>
                        <a:t>(u+-</a:t>
                      </a:r>
                      <a:r>
                        <a:rPr kumimoji="1" lang="en-US" altLang="en-US" sz="2800" b="0" u="none" strike="noStrike" cap="none" normalizeH="0" baseline="0" dirty="0" err="1" smtClean="0">
                          <a:ln>
                            <a:noFill/>
                          </a:ln>
                          <a:effectLst/>
                          <a:latin typeface="Arial Narrow" pitchFamily="34" charset="0"/>
                        </a:rPr>
                        <a:t>xrw</a:t>
                      </a:r>
                      <a:r>
                        <a:rPr kumimoji="1" lang="en-US" altLang="en-US" sz="2800" b="0" u="none" strike="noStrike" cap="none" normalizeH="0" baseline="0" dirty="0" smtClean="0">
                          <a:ln>
                            <a:noFill/>
                          </a:ln>
                          <a:effectLst/>
                          <a:latin typeface="Arial Narrow" pitchFamily="34" charset="0"/>
                        </a:rPr>
                        <a:t>)</a:t>
                      </a:r>
                      <a:endPar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rPr>
                        <a:t>Change file permissions</a:t>
                      </a:r>
                      <a:endParaRPr kumimoji="0" lang="en-US" altLang="zh-TW"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tc>
              </a:tr>
            </a:tbl>
          </a:graphicData>
        </a:graphic>
      </p:graphicFrame>
      <p:sp>
        <p:nvSpPr>
          <p:cNvPr id="134168" name="Rectangle 72"/>
          <p:cNvSpPr>
            <a:spLocks noGrp="1" noChangeArrowheads="1"/>
          </p:cNvSpPr>
          <p:nvPr>
            <p:ph type="title" idx="4294967295"/>
          </p:nvPr>
        </p:nvSpPr>
        <p:spPr>
          <a:xfrm>
            <a:off x="457200" y="0"/>
            <a:ext cx="8229600" cy="838200"/>
          </a:xfrm>
        </p:spPr>
        <p:txBody>
          <a:bodyPr/>
          <a:lstStyle/>
          <a:p>
            <a:pPr eaLnBrk="1" hangingPunct="1"/>
            <a:r>
              <a:rPr lang="en-US" altLang="en-US" dirty="0" smtClean="0">
                <a:solidFill>
                  <a:srgbClr val="0033CC"/>
                </a:solidFill>
              </a:rPr>
              <a:t>Managing Files and Directories</a:t>
            </a:r>
          </a:p>
        </p:txBody>
      </p:sp>
    </p:spTree>
    <p:extLst>
      <p:ext uri="{BB962C8B-B14F-4D97-AF65-F5344CB8AC3E}">
        <p14:creationId xmlns:p14="http://schemas.microsoft.com/office/powerpoint/2010/main" val="1870990952"/>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401478" name="Group 70"/>
          <p:cNvGraphicFramePr>
            <a:graphicFrameLocks noGrp="1"/>
          </p:cNvGraphicFramePr>
          <p:nvPr>
            <p:extLst>
              <p:ext uri="{D42A27DB-BD31-4B8C-83A1-F6EECF244321}">
                <p14:modId xmlns:p14="http://schemas.microsoft.com/office/powerpoint/2010/main" val="3499853168"/>
              </p:ext>
            </p:extLst>
          </p:nvPr>
        </p:nvGraphicFramePr>
        <p:xfrm>
          <a:off x="0" y="1089025"/>
          <a:ext cx="9144000" cy="4333615"/>
        </p:xfrm>
        <a:graphic>
          <a:graphicData uri="http://schemas.openxmlformats.org/drawingml/2006/table">
            <a:tbl>
              <a:tblPr/>
              <a:tblGrid>
                <a:gridCol w="2362200"/>
                <a:gridCol w="6781800"/>
              </a:tblGrid>
              <a:tr h="661060">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diff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(-y)</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Compare files</a:t>
                      </a:r>
                    </a:p>
                  </a:txBody>
                  <a:tcPr horzOverflow="overflow">
                    <a:lnL>
                      <a:noFill/>
                    </a:lnL>
                    <a:lnR>
                      <a:noFill/>
                    </a:lnR>
                    <a:lnT>
                      <a:noFill/>
                    </a:lnT>
                    <a:lnB>
                      <a:noFill/>
                    </a:lnB>
                    <a:lnTlToBr>
                      <a:noFill/>
                    </a:lnTlToBr>
                    <a:lnBlToTr>
                      <a:noFill/>
                    </a:lnBlToTr>
                    <a:noFill/>
                  </a:tcPr>
                </a:tc>
              </a:tr>
              <a:tr h="734511">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wc</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clw</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Translate or delete characters</a:t>
                      </a:r>
                    </a:p>
                  </a:txBody>
                  <a:tcPr horzOverflow="overflow">
                    <a:lnL>
                      <a:noFill/>
                    </a:lnL>
                    <a:lnR>
                      <a:noFill/>
                    </a:lnR>
                    <a:lnT>
                      <a:noFill/>
                    </a:lnT>
                    <a:lnB>
                      <a:noFill/>
                    </a:lnB>
                    <a:lnTlToBr>
                      <a:noFill/>
                    </a:lnTlToBr>
                    <a:lnBlToTr>
                      <a:noFill/>
                    </a:lnBlToTr>
                    <a:noFill/>
                  </a:tcPr>
                </a:tc>
              </a:tr>
              <a:tr h="734511">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sort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gkr</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endPar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Sort the lines of a file</a:t>
                      </a:r>
                    </a:p>
                  </a:txBody>
                  <a:tcPr horzOverflow="overflow">
                    <a:lnL>
                      <a:noFill/>
                    </a:lnL>
                    <a:lnR>
                      <a:noFill/>
                    </a:lnR>
                    <a:lnT>
                      <a:noFill/>
                    </a:lnT>
                    <a:lnB>
                      <a:noFill/>
                    </a:lnB>
                    <a:lnTlToBr>
                      <a:noFill/>
                    </a:lnTlToBr>
                    <a:lnBlToTr>
                      <a:noFill/>
                    </a:lnBlToTr>
                    <a:noFill/>
                  </a:tcPr>
                </a:tc>
              </a:tr>
              <a:tr h="734511">
                <a:tc>
                  <a:txBody>
                    <a:bodyPr/>
                    <a:lstStyle/>
                    <a:p>
                      <a:pPr marL="0" marR="0" lvl="0" indent="0" algn="l" defTabSz="914400" rtl="0" eaLnBrk="1" fontAlgn="base" latinLnBrk="0" hangingPunct="1">
                        <a:lnSpc>
                          <a:spcPct val="100000"/>
                        </a:lnSpc>
                        <a:spcBef>
                          <a:spcPct val="0"/>
                        </a:spcBef>
                        <a:spcAft>
                          <a:spcPts val="600"/>
                        </a:spcAft>
                        <a:buClrTx/>
                        <a:buSzTx/>
                        <a:buFontTx/>
                        <a:buChar char="•"/>
                        <a:tabLst/>
                        <a:defRPr/>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uniq</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-c</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Delete repeated lines (leave unique lines)</a:t>
                      </a:r>
                    </a:p>
                  </a:txBody>
                  <a:tcPr horzOverflow="overflow">
                    <a:lnL>
                      <a:noFill/>
                    </a:lnL>
                    <a:lnR>
                      <a:noFill/>
                    </a:lnR>
                    <a:lnT>
                      <a:noFill/>
                    </a:lnT>
                    <a:lnB>
                      <a:noFill/>
                    </a:lnB>
                    <a:lnTlToBr>
                      <a:noFill/>
                    </a:lnTlToBr>
                    <a:lnBlToTr>
                      <a:noFill/>
                    </a:lnBlToTr>
                    <a:noFill/>
                  </a:tcPr>
                </a:tc>
              </a:tr>
              <a:tr h="734511">
                <a:tc>
                  <a:txBody>
                    <a:bodyPr/>
                    <a:lstStyle/>
                    <a:p>
                      <a:pPr marL="0" marR="0" lvl="0" indent="0" algn="l" defTabSz="914400" rtl="0" eaLnBrk="1" fontAlgn="base" latinLnBrk="0" hangingPunct="1">
                        <a:lnSpc>
                          <a:spcPct val="100000"/>
                        </a:lnSpc>
                        <a:spcBef>
                          <a:spcPct val="0"/>
                        </a:spcBef>
                        <a:spcAft>
                          <a:spcPts val="0"/>
                        </a:spcAft>
                        <a:buClrTx/>
                        <a:buSzTx/>
                        <a:buFontTx/>
                        <a:buChar char="•"/>
                        <a:tabLst/>
                        <a:defRPr/>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fgrep</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inv</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Fixed string search</a:t>
                      </a:r>
                    </a:p>
                  </a:txBody>
                  <a:tcPr horzOverflow="overflow">
                    <a:lnL>
                      <a:noFill/>
                    </a:lnL>
                    <a:lnR>
                      <a:noFill/>
                    </a:lnR>
                    <a:lnT>
                      <a:noFill/>
                    </a:lnT>
                    <a:lnB>
                      <a:noFill/>
                    </a:lnB>
                    <a:lnTlToBr>
                      <a:noFill/>
                    </a:lnTlToBr>
                    <a:lnBlToTr>
                      <a:noFill/>
                    </a:lnBlToTr>
                    <a:noFill/>
                  </a:tcPr>
                </a:tc>
              </a:tr>
              <a:tr h="734511">
                <a:tc>
                  <a:txBody>
                    <a:bodyPr/>
                    <a:lstStyle/>
                    <a:p>
                      <a:pPr marL="0" marR="0" lvl="0" indent="0" algn="l" defTabSz="914400" rtl="0" eaLnBrk="1" fontAlgn="base" latinLnBrk="0" hangingPunct="1">
                        <a:lnSpc>
                          <a:spcPct val="100000"/>
                        </a:lnSpc>
                        <a:spcBef>
                          <a:spcPct val="0"/>
                        </a:spcBef>
                        <a:spcAft>
                          <a:spcPts val="0"/>
                        </a:spcAft>
                        <a:buClrTx/>
                        <a:buSzTx/>
                        <a:buFontTx/>
                        <a:buChar char="•"/>
                        <a:tabLst/>
                        <a:defRPr/>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grep</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err="1" smtClean="0">
                          <a:ln>
                            <a:noFill/>
                          </a:ln>
                          <a:solidFill>
                            <a:schemeClr val="tx1"/>
                          </a:solidFill>
                          <a:effectLst/>
                          <a:latin typeface="Arial Narrow" pitchFamily="34" charset="0"/>
                          <a:ea typeface="新細明體" pitchFamily="18" charset="-120"/>
                        </a:rPr>
                        <a:t>inv</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Regular expression search</a:t>
                      </a:r>
                    </a:p>
                  </a:txBody>
                  <a:tcPr horzOverflow="overflow">
                    <a:lnL>
                      <a:noFill/>
                    </a:lnL>
                    <a:lnR>
                      <a:noFill/>
                    </a:lnR>
                    <a:lnT>
                      <a:noFill/>
                    </a:lnT>
                    <a:lnB>
                      <a:noFill/>
                    </a:lnB>
                    <a:lnTlToBr>
                      <a:noFill/>
                    </a:lnTlToBr>
                    <a:lnBlToTr>
                      <a:noFill/>
                    </a:lnBlToTr>
                    <a:noFill/>
                  </a:tcPr>
                </a:tc>
              </a:tr>
            </a:tbl>
          </a:graphicData>
        </a:graphic>
      </p:graphicFrame>
      <p:sp>
        <p:nvSpPr>
          <p:cNvPr id="135186" name="Rectangle 72"/>
          <p:cNvSpPr>
            <a:spLocks noGrp="1" noChangeArrowheads="1"/>
          </p:cNvSpPr>
          <p:nvPr>
            <p:ph type="title" idx="4294967295"/>
          </p:nvPr>
        </p:nvSpPr>
        <p:spPr>
          <a:xfrm>
            <a:off x="457200" y="0"/>
            <a:ext cx="8229600" cy="838200"/>
          </a:xfrm>
        </p:spPr>
        <p:txBody>
          <a:bodyPr/>
          <a:lstStyle/>
          <a:p>
            <a:pPr eaLnBrk="1" hangingPunct="1"/>
            <a:r>
              <a:rPr lang="en-US" altLang="en-US" dirty="0" smtClean="0">
                <a:solidFill>
                  <a:srgbClr val="0033CC"/>
                </a:solidFill>
              </a:rPr>
              <a:t>File Analysis Commands</a:t>
            </a:r>
          </a:p>
        </p:txBody>
      </p:sp>
    </p:spTree>
    <p:extLst>
      <p:ext uri="{BB962C8B-B14F-4D97-AF65-F5344CB8AC3E}">
        <p14:creationId xmlns:p14="http://schemas.microsoft.com/office/powerpoint/2010/main" val="4039339652"/>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161843" name="Group 51"/>
          <p:cNvGraphicFramePr>
            <a:graphicFrameLocks noGrp="1"/>
          </p:cNvGraphicFramePr>
          <p:nvPr/>
        </p:nvGraphicFramePr>
        <p:xfrm>
          <a:off x="152400" y="914400"/>
          <a:ext cx="8991600" cy="5730240"/>
        </p:xfrm>
        <a:graphic>
          <a:graphicData uri="http://schemas.openxmlformats.org/drawingml/2006/table">
            <a:tbl>
              <a:tblPr/>
              <a:tblGrid>
                <a:gridCol w="1752600"/>
                <a:gridCol w="7239000"/>
              </a:tblGrid>
              <a:tr h="685800">
                <a:tc>
                  <a:txBody>
                    <a:bodyPr/>
                    <a:lstStyle/>
                    <a:p>
                      <a:pPr marL="0" marR="0" lvl="0" indent="0" algn="l" defTabSz="914400" rtl="0" eaLnBrk="1" fontAlgn="base" latinLnBrk="0" hangingPunct="1">
                        <a:lnSpc>
                          <a:spcPct val="100000"/>
                        </a:lnSpc>
                        <a:spcBef>
                          <a:spcPct val="1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mn-lt"/>
                          <a:ea typeface="新細明體" pitchFamily="18" charset="-120"/>
                        </a:rPr>
                        <a:t>echo</a:t>
                      </a: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t>
                      </a:r>
                      <a:r>
                        <a:rPr kumimoji="1" lang="en-US" altLang="en-US" sz="2400" b="1" i="0" u="none" strike="noStrike" cap="none" normalizeH="0" baseline="0" dirty="0" smtClean="0">
                          <a:ln>
                            <a:noFill/>
                          </a:ln>
                          <a:solidFill>
                            <a:schemeClr val="tx1"/>
                          </a:solidFill>
                          <a:effectLst/>
                          <a:latin typeface="Arial Narrow" pitchFamily="34" charset="0"/>
                          <a:ea typeface="新細明體" pitchFamily="18" charset="-120"/>
                        </a:rPr>
                        <a:t>(-n)</a:t>
                      </a:r>
                      <a:endParaRPr kumimoji="1" lang="en-US" altLang="en-US" sz="2400" b="1" i="0" u="none" strike="noStrike" cap="none" normalizeH="0" baseline="0" dirty="0" smtClean="0">
                        <a:ln>
                          <a:noFill/>
                        </a:ln>
                        <a:solidFill>
                          <a:srgbClr val="CC3300"/>
                        </a:solidFill>
                        <a:effectLst/>
                        <a:latin typeface="Arial Narrow" pitchFamily="34" charset="0"/>
                        <a:ea typeface="新細明體" pitchFamily="18" charset="-120"/>
                      </a:endParaRP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Print text back to the screen</a:t>
                      </a:r>
                      <a:endParaRPr kumimoji="1" lang="en-US" altLang="en-US" sz="2800" b="0" i="0" u="none" strike="noStrike" cap="none" normalizeH="0" baseline="0" dirty="0" smtClean="0">
                        <a:ln>
                          <a:noFill/>
                        </a:ln>
                        <a:solidFill>
                          <a:srgbClr val="CC3300"/>
                        </a:solidFill>
                        <a:effectLst/>
                        <a:latin typeface="Arial" charset="0"/>
                        <a:ea typeface="新細明體" pitchFamily="18" charset="-120"/>
                      </a:endParaRPr>
                    </a:p>
                  </a:txBody>
                  <a:tcPr marT="0" marB="0" horzOverflow="overflow">
                    <a:lnL>
                      <a:noFill/>
                    </a:lnL>
                    <a:lnR>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1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mn-lt"/>
                          <a:ea typeface="新細明體" pitchFamily="18" charset="-120"/>
                        </a:rPr>
                        <a:t>shift</a:t>
                      </a:r>
                      <a:endParaRPr kumimoji="1" lang="en-US" altLang="en-US" sz="2400" b="1" i="0" u="none" strike="noStrike" cap="none" normalizeH="0" baseline="0" dirty="0" smtClean="0">
                        <a:ln>
                          <a:noFill/>
                        </a:ln>
                        <a:solidFill>
                          <a:srgbClr val="CC3300"/>
                        </a:solidFill>
                        <a:effectLst/>
                        <a:latin typeface="Arial Narrow" pitchFamily="34" charset="0"/>
                        <a:ea typeface="新細明體" pitchFamily="18" charset="-120"/>
                      </a:endParaRP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Remove $1 from $*, and then renumber</a:t>
                      </a:r>
                      <a:endParaRPr kumimoji="1" lang="en-US" altLang="en-US" sz="2800" b="0" i="0" u="none" strike="noStrike" cap="none" normalizeH="0" baseline="0" dirty="0" smtClean="0">
                        <a:ln>
                          <a:noFill/>
                        </a:ln>
                        <a:solidFill>
                          <a:srgbClr val="CC3300"/>
                        </a:solidFill>
                        <a:effectLst/>
                        <a:latin typeface="Arial" charset="0"/>
                        <a:ea typeface="新細明體" pitchFamily="18" charset="-120"/>
                      </a:endParaRPr>
                    </a:p>
                  </a:txBody>
                  <a:tcPr marT="0" marB="0" horzOverflow="overflow">
                    <a:lnL>
                      <a:noFill/>
                    </a:lnL>
                    <a:lnR>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exit</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Exit a script, returning the specified value</a:t>
                      </a:r>
                    </a:p>
                  </a:txBody>
                  <a:tcPr marT="0" marB="0" horzOverflow="overflow">
                    <a:lnL>
                      <a:noFill/>
                    </a:lnL>
                    <a:lnR>
                      <a:noFill/>
                    </a:lnR>
                    <a:lnT>
                      <a:noFill/>
                    </a:lnT>
                    <a:lnB>
                      <a:noFill/>
                    </a:lnB>
                    <a:lnTlToBr>
                      <a:noFill/>
                    </a:lnTlToBr>
                    <a:lnBlToTr>
                      <a:noFill/>
                    </a:lnBlToTr>
                    <a:noFill/>
                  </a:tcPr>
                </a:tc>
              </a:tr>
              <a:tr h="762000">
                <a:tc gridSpan="2">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find</a:t>
                      </a:r>
                      <a:r>
                        <a:rPr kumimoji="1" lang="en-US" altLang="en-US" sz="2800" b="1" i="0" u="none" strike="noStrike" cap="none" normalizeH="0" baseline="0" dirty="0" smtClean="0">
                          <a:ln>
                            <a:noFill/>
                          </a:ln>
                          <a:solidFill>
                            <a:schemeClr val="tx1"/>
                          </a:solidFill>
                          <a:effectLst/>
                          <a:latin typeface="Arial Narrow" pitchFamily="34" charset="0"/>
                          <a:ea typeface="新細明體" pitchFamily="18" charset="-120"/>
                        </a:rPr>
                        <a:t> </a:t>
                      </a:r>
                      <a:r>
                        <a:rPr kumimoji="1" lang="en-US" altLang="en-US" sz="24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000" b="0" i="0" u="none" strike="noStrike" cap="none" normalizeH="0" baseline="0" dirty="0" smtClean="0">
                          <a:ln>
                            <a:noFill/>
                          </a:ln>
                          <a:solidFill>
                            <a:schemeClr val="tx1"/>
                          </a:solidFill>
                          <a:effectLst/>
                          <a:latin typeface="Arial Narrow" pitchFamily="34" charset="0"/>
                          <a:ea typeface="新細明體" pitchFamily="18" charset="-120"/>
                        </a:rPr>
                        <a:t>name</a:t>
                      </a:r>
                      <a:r>
                        <a:rPr kumimoji="1" lang="en-US" altLang="en-US" sz="24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 Search subdirectories for a file pattern</a:t>
                      </a:r>
                    </a:p>
                  </a:txBody>
                  <a:tcPr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ts val="600"/>
                        </a:spcAft>
                        <a:buClrTx/>
                        <a:buSzTx/>
                        <a:buFontTx/>
                        <a:buNone/>
                        <a:tabLst/>
                      </a:pP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a:noFill/>
                    </a:lnR>
                    <a:lnT>
                      <a:noFill/>
                    </a:lnT>
                    <a:lnB>
                      <a:noFill/>
                    </a:lnB>
                    <a:lnTlToBr>
                      <a:noFill/>
                    </a:lnTlToBr>
                    <a:lnBlToTr>
                      <a:noFill/>
                    </a:lnBlToTr>
                    <a:noFill/>
                  </a:tcPr>
                </a:tc>
              </a:tr>
              <a:tr h="685800">
                <a:tc>
                  <a:txBody>
                    <a:bodyPr/>
                    <a:lstStyle/>
                    <a:p>
                      <a:pPr>
                        <a:buFont typeface="Arial" pitchFamily="34" charset="0"/>
                        <a:buChar char="•"/>
                      </a:pPr>
                      <a:r>
                        <a:rPr lang="en-US" sz="2800" b="1" dirty="0" smtClean="0"/>
                        <a:t> which</a:t>
                      </a:r>
                      <a:endParaRPr lang="en-US" sz="2800" b="1" dirty="0"/>
                    </a:p>
                  </a:txBody>
                  <a:tcPr horzOverflow="overflow">
                    <a:lnL>
                      <a:noFill/>
                    </a:lnL>
                    <a:lnR>
                      <a:noFill/>
                    </a:lnR>
                    <a:lnT>
                      <a:noFill/>
                    </a:lnT>
                    <a:lnB>
                      <a:noFill/>
                    </a:lnB>
                    <a:lnTlToBr>
                      <a:noFill/>
                    </a:lnTlToBr>
                    <a:lnBlToTr>
                      <a:noFill/>
                    </a:lnBlToTr>
                    <a:noFill/>
                  </a:tcPr>
                </a:tc>
                <a:tc>
                  <a:txBody>
                    <a:bodyPr/>
                    <a:lstStyle/>
                    <a:p>
                      <a:r>
                        <a:rPr lang="en-US" sz="2800" dirty="0" smtClean="0"/>
                        <a:t>Identifies</a:t>
                      </a:r>
                      <a:r>
                        <a:rPr lang="en-US" sz="2800" baseline="0" dirty="0" smtClean="0"/>
                        <a:t> the location of an executable</a:t>
                      </a:r>
                      <a:endParaRPr lang="en-US" sz="2800" dirty="0"/>
                    </a:p>
                  </a:txBody>
                  <a:tcPr horzOverflow="overflow">
                    <a:lnL>
                      <a:noFill/>
                    </a:lnL>
                    <a:lnR>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man</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Display help pages for a command</a:t>
                      </a:r>
                    </a:p>
                  </a:txBody>
                  <a:tcPr marT="0" marB="0" horzOverflow="overflow">
                    <a:lnL>
                      <a:noFill/>
                    </a:lnL>
                    <a:lnR>
                      <a:noFill/>
                    </a:lnR>
                    <a:lnT>
                      <a:noFill/>
                    </a:lnT>
                    <a:lnB>
                      <a:noFill/>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history</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Display previous commands you’ve typed</a:t>
                      </a:r>
                    </a:p>
                  </a:txBody>
                  <a:tcPr marT="0" marB="0" horzOverflow="overflow">
                    <a:lnL>
                      <a:noFill/>
                    </a:lnL>
                    <a:lnR>
                      <a:noFill/>
                    </a:lnR>
                    <a:lnT>
                      <a:noFill/>
                    </a:lnT>
                    <a:lnB>
                      <a:noFill/>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With a number after the ! (</a:t>
                      </a:r>
                      <a:r>
                        <a:rPr kumimoji="1" lang="en-US" altLang="en-US" sz="2800" b="0" i="0" u="none" strike="noStrike" cap="none" normalizeH="0" baseline="0" dirty="0" err="1" smtClean="0">
                          <a:ln>
                            <a:noFill/>
                          </a:ln>
                          <a:solidFill>
                            <a:schemeClr val="tx1"/>
                          </a:solidFill>
                          <a:effectLst/>
                          <a:latin typeface="Arial" charset="0"/>
                          <a:ea typeface="新細明體" pitchFamily="18" charset="-120"/>
                        </a:rPr>
                        <a:t>eg</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 !54), it reruns that command number from history.</a:t>
                      </a:r>
                    </a:p>
                  </a:txBody>
                  <a:tcPr marT="0" marB="0" horzOverflow="overflow">
                    <a:lnL>
                      <a:noFill/>
                    </a:lnL>
                    <a:lnR>
                      <a:noFill/>
                    </a:lnR>
                    <a:lnT>
                      <a:noFill/>
                    </a:lnT>
                    <a:lnB>
                      <a:noFill/>
                    </a:lnB>
                    <a:lnTlToBr>
                      <a:noFill/>
                    </a:lnTlToBr>
                    <a:lnBlToTr>
                      <a:noFill/>
                    </a:lnBlToTr>
                    <a:noFill/>
                  </a:tcPr>
                </a:tc>
              </a:tr>
            </a:tbl>
          </a:graphicData>
        </a:graphic>
      </p:graphicFrame>
      <p:sp>
        <p:nvSpPr>
          <p:cNvPr id="136211" name="Rectangle 72"/>
          <p:cNvSpPr>
            <a:spLocks noGrp="1" noChangeArrowheads="1"/>
          </p:cNvSpPr>
          <p:nvPr>
            <p:ph type="title" idx="4294967295"/>
          </p:nvPr>
        </p:nvSpPr>
        <p:spPr>
          <a:xfrm>
            <a:off x="457200" y="0"/>
            <a:ext cx="8229600" cy="838200"/>
          </a:xfrm>
        </p:spPr>
        <p:txBody>
          <a:bodyPr/>
          <a:lstStyle/>
          <a:p>
            <a:pPr eaLnBrk="1" hangingPunct="1"/>
            <a:r>
              <a:rPr lang="en-US" altLang="en-US" dirty="0" smtClean="0">
                <a:solidFill>
                  <a:srgbClr val="0033CC"/>
                </a:solidFill>
              </a:rPr>
              <a:t>Other Basic Commands</a:t>
            </a:r>
          </a:p>
        </p:txBody>
      </p:sp>
    </p:spTree>
    <p:extLst>
      <p:ext uri="{BB962C8B-B14F-4D97-AF65-F5344CB8AC3E}">
        <p14:creationId xmlns:p14="http://schemas.microsoft.com/office/powerpoint/2010/main" val="178874845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sz="half" idx="4294967295"/>
          </p:nvPr>
        </p:nvSpPr>
        <p:spPr>
          <a:xfrm>
            <a:off x="1295400" y="2286000"/>
            <a:ext cx="1744663" cy="4114800"/>
          </a:xfrm>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p:txBody>
      </p:sp>
      <p:graphicFrame>
        <p:nvGraphicFramePr>
          <p:cNvPr id="161843" name="Group 51"/>
          <p:cNvGraphicFramePr>
            <a:graphicFrameLocks noGrp="1"/>
          </p:cNvGraphicFramePr>
          <p:nvPr>
            <p:extLst>
              <p:ext uri="{D42A27DB-BD31-4B8C-83A1-F6EECF244321}">
                <p14:modId xmlns:p14="http://schemas.microsoft.com/office/powerpoint/2010/main" val="1737184757"/>
              </p:ext>
            </p:extLst>
          </p:nvPr>
        </p:nvGraphicFramePr>
        <p:xfrm>
          <a:off x="152400" y="1600200"/>
          <a:ext cx="8991600" cy="4984052"/>
        </p:xfrm>
        <a:graphic>
          <a:graphicData uri="http://schemas.openxmlformats.org/drawingml/2006/table">
            <a:tbl>
              <a:tblPr/>
              <a:tblGrid>
                <a:gridCol w="2286000"/>
                <a:gridCol w="6705600"/>
              </a:tblGrid>
              <a:tr h="481012">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xargs</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Add the pipe input to the argument list</a:t>
                      </a:r>
                    </a:p>
                  </a:txBody>
                  <a:tcPr horzOverflow="overflow">
                    <a:lnL>
                      <a:noFill/>
                    </a:lnL>
                    <a:lnR>
                      <a:noFill/>
                    </a:lnR>
                    <a:lnT>
                      <a:noFill/>
                    </a:lnT>
                    <a:lnB>
                      <a:noFill/>
                    </a:lnB>
                    <a:lnTlToBr>
                      <a:noFill/>
                    </a:lnTlToBr>
                    <a:lnBlToTr>
                      <a:noFill/>
                    </a:lnBlToTr>
                    <a:noFill/>
                  </a:tcPr>
                </a:tc>
              </a:tr>
              <a:tr h="1447800">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tee</a:t>
                      </a:r>
                      <a:endPar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Send copies of the pipe-input to two places: 1) a file, and 2) next pipe stage</a:t>
                      </a:r>
                    </a:p>
                  </a:txBody>
                  <a:tcPr anchor="ctr" horzOverflow="overflow">
                    <a:lnL>
                      <a:noFill/>
                    </a:lnL>
                    <a:lnR>
                      <a:noFill/>
                    </a:lnR>
                    <a:lnT>
                      <a:noFill/>
                    </a:lnT>
                    <a:lnB>
                      <a:noFill/>
                    </a:lnB>
                    <a:lnTlToBr>
                      <a:noFill/>
                    </a:lnTlToBr>
                    <a:lnBlToTr>
                      <a:noFill/>
                    </a:lnBlToTr>
                    <a:noFill/>
                  </a:tcPr>
                </a:tc>
              </a:tr>
              <a:tr h="814388">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expr</a:t>
                      </a:r>
                      <a:endParaRPr kumimoji="1" lang="en-US" altLang="en-US" sz="2800" b="1" i="0" u="none" strike="noStrike" cap="none" normalizeH="0" baseline="0" dirty="0" smtClean="0">
                        <a:ln>
                          <a:noFill/>
                        </a:ln>
                        <a:solidFill>
                          <a:schemeClr val="tx1"/>
                        </a:solidFill>
                        <a:effectLst/>
                        <a:latin typeface="Arial" charset="0"/>
                        <a:ea typeface="新細明體" pitchFamily="18" charset="-120"/>
                      </a:endParaRP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Display a calculated expression</a:t>
                      </a:r>
                    </a:p>
                  </a:txBody>
                  <a:tcPr marT="0" marB="0" horzOverflow="overflow">
                    <a:lnL>
                      <a:noFill/>
                    </a:lnL>
                    <a:lnR>
                      <a:noFill/>
                    </a:lnR>
                    <a:lnT>
                      <a:noFill/>
                    </a:lnT>
                    <a:lnB>
                      <a:noFill/>
                    </a:lnB>
                    <a:lnTlToBr>
                      <a:noFill/>
                    </a:lnTlToBr>
                    <a:lnBlToTr>
                      <a:noFill/>
                    </a:lnBlToTr>
                    <a:noFill/>
                  </a:tcPr>
                </a:tc>
              </a:tr>
              <a:tr h="838200">
                <a:tc>
                  <a:txBody>
                    <a:bodyPr/>
                    <a:lstStyle/>
                    <a:p>
                      <a:pPr marL="0" marR="0" lvl="0" indent="0" algn="l" defTabSz="914400" rtl="0" eaLnBrk="1" fontAlgn="base" latinLnBrk="0" hangingPunct="1">
                        <a:lnSpc>
                          <a:spcPct val="100000"/>
                        </a:lnSpc>
                        <a:spcBef>
                          <a:spcPct val="0"/>
                        </a:spcBef>
                        <a:spcAft>
                          <a:spcPts val="60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err="1" smtClean="0">
                          <a:ln>
                            <a:noFill/>
                          </a:ln>
                          <a:solidFill>
                            <a:schemeClr val="tx1"/>
                          </a:solidFill>
                          <a:effectLst/>
                          <a:latin typeface="Arial" charset="0"/>
                          <a:ea typeface="新細明體" pitchFamily="18" charset="-120"/>
                        </a:rPr>
                        <a:t>tr</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(-dc)</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Translate (or delete) certain characters</a:t>
                      </a:r>
                    </a:p>
                  </a:txBody>
                  <a:tcPr horzOverflow="overflow">
                    <a:lnL>
                      <a:noFill/>
                    </a:lnL>
                    <a:lnR>
                      <a:noFill/>
                    </a:lnR>
                    <a:lnT>
                      <a:noFill/>
                    </a:lnT>
                    <a:lnB>
                      <a:noFill/>
                    </a:lnB>
                    <a:lnTlToBr>
                      <a:noFill/>
                    </a:lnTlToBr>
                    <a:lnBlToTr>
                      <a:noFill/>
                    </a:lnBlToTr>
                    <a:noFill/>
                  </a:tcPr>
                </a:tc>
              </a:tr>
              <a:tr h="685800">
                <a:tc gridSpan="2">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cut </a:t>
                      </a: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a:t>
                      </a:r>
                      <a:r>
                        <a:rPr kumimoji="1" lang="en-US" altLang="en-US" sz="2800" b="0" i="0" u="none" strike="noStrike" cap="none" normalizeH="0" baseline="0" dirty="0" smtClean="0">
                          <a:ln>
                            <a:noFill/>
                          </a:ln>
                          <a:solidFill>
                            <a:schemeClr val="tx1"/>
                          </a:solidFill>
                          <a:effectLst/>
                          <a:latin typeface="+mn-lt"/>
                          <a:ea typeface="新細明體" pitchFamily="18" charset="-120"/>
                        </a:rPr>
                        <a:t>-</a:t>
                      </a:r>
                      <a:r>
                        <a:rPr kumimoji="1" lang="en-US" altLang="en-US" sz="2800" b="0" i="0" u="none" strike="noStrike" cap="none" normalizeH="0" baseline="0" dirty="0" err="1" smtClean="0">
                          <a:ln>
                            <a:noFill/>
                          </a:ln>
                          <a:solidFill>
                            <a:schemeClr val="tx1"/>
                          </a:solidFill>
                          <a:effectLst/>
                          <a:latin typeface="+mn-lt"/>
                          <a:ea typeface="新細明體" pitchFamily="18" charset="-120"/>
                        </a:rPr>
                        <a:t>fcd</a:t>
                      </a:r>
                      <a:r>
                        <a:rPr kumimoji="1" lang="en-US" altLang="en-US" sz="2800" b="0" i="0" u="none" strike="noStrike" cap="none" normalizeH="0" baseline="0" dirty="0" smtClean="0">
                          <a:ln>
                            <a:noFill/>
                          </a:ln>
                          <a:solidFill>
                            <a:schemeClr val="tx1"/>
                          </a:solidFill>
                          <a:effectLst/>
                          <a:latin typeface="+mn-lt"/>
                          <a:ea typeface="新細明體" pitchFamily="18" charset="-120"/>
                        </a:rPr>
                        <a:t>,</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       Remove certain column or field positions</a:t>
                      </a:r>
                      <a:endPar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endParaRPr>
                    </a:p>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rPr>
                        <a:t>    --complement)</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endParaRPr kumimoji="1" lang="en-US" altLang="en-US" sz="2800" b="0" i="0" u="none" strike="noStrike" cap="none" normalizeH="0" baseline="0" dirty="0" smtClean="0">
                        <a:ln>
                          <a:noFill/>
                        </a:ln>
                        <a:solidFill>
                          <a:schemeClr val="tx1"/>
                        </a:solidFill>
                        <a:effectLst/>
                        <a:latin typeface="Arial Narrow" pitchFamily="34" charset="0"/>
                        <a:ea typeface="新細明體" pitchFamily="18" charset="-120"/>
                      </a:endParaRPr>
                    </a:p>
                    <a:p>
                      <a:pPr marL="114300" marR="0" lvl="0" indent="-1143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1" lang="en-US" altLang="en-US" sz="2800" b="0" i="0" u="none" strike="noStrike" cap="none" normalizeH="0" baseline="0" dirty="0" smtClean="0">
                          <a:ln>
                            <a:noFill/>
                          </a:ln>
                          <a:solidFill>
                            <a:schemeClr val="tx1"/>
                          </a:solidFill>
                          <a:effectLst/>
                          <a:latin typeface="Arial" charset="0"/>
                          <a:ea typeface="新細明體" pitchFamily="18" charset="-120"/>
                        </a:rPr>
                        <a:t> </a:t>
                      </a:r>
                      <a:r>
                        <a:rPr kumimoji="1" lang="en-US" altLang="en-US" sz="2800" b="1" i="0" u="none" strike="noStrike" cap="none" normalizeH="0" baseline="0" dirty="0" smtClean="0">
                          <a:ln>
                            <a:noFill/>
                          </a:ln>
                          <a:solidFill>
                            <a:schemeClr val="tx1"/>
                          </a:solidFill>
                          <a:effectLst/>
                          <a:latin typeface="Arial" charset="0"/>
                          <a:ea typeface="新細明體" pitchFamily="18" charset="-120"/>
                        </a:rPr>
                        <a:t>alias</a:t>
                      </a:r>
                      <a:r>
                        <a:rPr kumimoji="1" lang="en-US" altLang="en-US" sz="2800" b="0" i="0" u="none" strike="noStrike" cap="none" normalizeH="0" baseline="0" dirty="0" smtClean="0">
                          <a:ln>
                            <a:noFill/>
                          </a:ln>
                          <a:solidFill>
                            <a:schemeClr val="tx1"/>
                          </a:solidFill>
                          <a:effectLst/>
                          <a:latin typeface="Arial" charset="0"/>
                          <a:ea typeface="新細明體" pitchFamily="18" charset="-120"/>
                        </a:rPr>
                        <a:t>             Define a new command</a:t>
                      </a:r>
                    </a:p>
                  </a:txBody>
                  <a:tcPr marT="0" marB="0"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dirty="0" smtClean="0">
                        <a:ln>
                          <a:noFill/>
                        </a:ln>
                        <a:solidFill>
                          <a:schemeClr val="tx1"/>
                        </a:solidFill>
                        <a:effectLst/>
                        <a:latin typeface="Arial" charset="0"/>
                        <a:ea typeface="新細明體" pitchFamily="18" charset="-120"/>
                      </a:endParaRPr>
                    </a:p>
                  </a:txBody>
                  <a:tcPr marT="0" marB="0" horzOverflow="overflow">
                    <a:lnL>
                      <a:noFill/>
                    </a:lnL>
                    <a:lnR>
                      <a:noFill/>
                    </a:lnR>
                    <a:lnT>
                      <a:noFill/>
                    </a:lnT>
                    <a:lnB>
                      <a:noFill/>
                    </a:lnB>
                    <a:lnTlToBr>
                      <a:noFill/>
                    </a:lnTlToBr>
                    <a:lnBlToTr>
                      <a:noFill/>
                    </a:lnBlToTr>
                    <a:noFill/>
                  </a:tcPr>
                </a:tc>
              </a:tr>
            </a:tbl>
          </a:graphicData>
        </a:graphic>
      </p:graphicFrame>
      <p:sp>
        <p:nvSpPr>
          <p:cNvPr id="137229" name="Rectangle 72"/>
          <p:cNvSpPr>
            <a:spLocks noGrp="1" noChangeArrowheads="1"/>
          </p:cNvSpPr>
          <p:nvPr>
            <p:ph type="title" idx="4294967295"/>
          </p:nvPr>
        </p:nvSpPr>
        <p:spPr>
          <a:xfrm>
            <a:off x="0" y="76200"/>
            <a:ext cx="9144000" cy="1371600"/>
          </a:xfrm>
        </p:spPr>
        <p:txBody>
          <a:bodyPr/>
          <a:lstStyle/>
          <a:p>
            <a:pPr eaLnBrk="1" hangingPunct="1"/>
            <a:r>
              <a:rPr lang="en-US" altLang="en-US" sz="4200" dirty="0" smtClean="0">
                <a:solidFill>
                  <a:srgbClr val="0033CC"/>
                </a:solidFill>
              </a:rPr>
              <a:t>More Advanced Commands</a:t>
            </a:r>
          </a:p>
        </p:txBody>
      </p:sp>
    </p:spTree>
    <p:extLst>
      <p:ext uri="{BB962C8B-B14F-4D97-AF65-F5344CB8AC3E}">
        <p14:creationId xmlns:p14="http://schemas.microsoft.com/office/powerpoint/2010/main" val="173714466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0"/>
            <a:ext cx="8229600" cy="1143000"/>
          </a:xfrm>
        </p:spPr>
        <p:txBody>
          <a:bodyPr/>
          <a:lstStyle/>
          <a:p>
            <a:pPr eaLnBrk="1" hangingPunct="1"/>
            <a:r>
              <a:rPr lang="en-US" altLang="zh-TW" dirty="0" smtClean="0">
                <a:solidFill>
                  <a:srgbClr val="0033CC"/>
                </a:solidFill>
              </a:rPr>
              <a:t>Regarding C-shell commands</a:t>
            </a:r>
          </a:p>
        </p:txBody>
      </p:sp>
      <p:sp>
        <p:nvSpPr>
          <p:cNvPr id="138243" name="Rectangle 3"/>
          <p:cNvSpPr>
            <a:spLocks noGrp="1" noChangeArrowheads="1"/>
          </p:cNvSpPr>
          <p:nvPr>
            <p:ph type="body" idx="1"/>
          </p:nvPr>
        </p:nvSpPr>
        <p:spPr>
          <a:xfrm>
            <a:off x="762000" y="1066800"/>
            <a:ext cx="4038600" cy="5181600"/>
          </a:xfrm>
        </p:spPr>
        <p:txBody>
          <a:bodyPr/>
          <a:lstStyle/>
          <a:p>
            <a:pPr eaLnBrk="1" hangingPunct="1">
              <a:lnSpc>
                <a:spcPct val="80000"/>
              </a:lnSpc>
              <a:buFontTx/>
              <a:buNone/>
            </a:pPr>
            <a:endParaRPr lang="en-US" altLang="zh-TW" dirty="0" smtClean="0"/>
          </a:p>
          <a:p>
            <a:pPr eaLnBrk="1" hangingPunct="1">
              <a:lnSpc>
                <a:spcPct val="80000"/>
              </a:lnSpc>
            </a:pPr>
            <a:r>
              <a:rPr lang="en-US" altLang="zh-TW" dirty="0"/>
              <a:t>i</a:t>
            </a:r>
            <a:r>
              <a:rPr lang="en-US" altLang="zh-TW" dirty="0" smtClean="0"/>
              <a:t>f () </a:t>
            </a:r>
            <a:r>
              <a:rPr lang="en-US" altLang="zh-TW" i="1" dirty="0" err="1" smtClean="0"/>
              <a:t>cmd</a:t>
            </a:r>
            <a:endParaRPr lang="en-US" altLang="zh-TW" i="1" dirty="0" smtClean="0"/>
          </a:p>
          <a:p>
            <a:pPr eaLnBrk="1" hangingPunct="1">
              <a:lnSpc>
                <a:spcPct val="80000"/>
              </a:lnSpc>
            </a:pPr>
            <a:r>
              <a:rPr lang="en-US" altLang="zh-TW" dirty="0" smtClean="0"/>
              <a:t>if () then</a:t>
            </a:r>
          </a:p>
          <a:p>
            <a:pPr eaLnBrk="1" hangingPunct="1">
              <a:lnSpc>
                <a:spcPct val="80000"/>
              </a:lnSpc>
              <a:buFontTx/>
              <a:buNone/>
            </a:pPr>
            <a:r>
              <a:rPr lang="en-US" altLang="zh-TW" dirty="0" smtClean="0"/>
              <a:t>   else if () then</a:t>
            </a:r>
          </a:p>
          <a:p>
            <a:pPr eaLnBrk="1" hangingPunct="1">
              <a:lnSpc>
                <a:spcPct val="80000"/>
              </a:lnSpc>
              <a:buFontTx/>
              <a:buNone/>
            </a:pPr>
            <a:r>
              <a:rPr lang="en-US" altLang="zh-TW" dirty="0" smtClean="0"/>
              <a:t>   else</a:t>
            </a:r>
          </a:p>
          <a:p>
            <a:pPr eaLnBrk="1" hangingPunct="1">
              <a:lnSpc>
                <a:spcPct val="80000"/>
              </a:lnSpc>
              <a:buFontTx/>
              <a:buNone/>
            </a:pPr>
            <a:r>
              <a:rPr lang="en-US" altLang="zh-TW" dirty="0" smtClean="0"/>
              <a:t>   </a:t>
            </a:r>
            <a:r>
              <a:rPr lang="en-US" altLang="zh-TW" dirty="0" err="1" smtClean="0"/>
              <a:t>endif</a:t>
            </a:r>
            <a:r>
              <a:rPr lang="en-US" altLang="zh-TW" dirty="0" smtClean="0"/>
              <a:t> </a:t>
            </a:r>
          </a:p>
          <a:p>
            <a:pPr eaLnBrk="1" hangingPunct="1">
              <a:lnSpc>
                <a:spcPct val="80000"/>
              </a:lnSpc>
              <a:spcBef>
                <a:spcPct val="50000"/>
              </a:spcBef>
            </a:pPr>
            <a:r>
              <a:rPr lang="en-US" altLang="zh-TW" dirty="0" smtClean="0"/>
              <a:t>if (-z/e </a:t>
            </a:r>
            <a:r>
              <a:rPr lang="en-US" altLang="zh-TW" i="1" dirty="0" smtClean="0"/>
              <a:t>file</a:t>
            </a:r>
            <a:r>
              <a:rPr lang="en-US" altLang="zh-TW" dirty="0" smtClean="0"/>
              <a:t>)</a:t>
            </a:r>
          </a:p>
          <a:p>
            <a:pPr eaLnBrk="1" hangingPunct="1">
              <a:lnSpc>
                <a:spcPct val="80000"/>
              </a:lnSpc>
              <a:spcBef>
                <a:spcPct val="50000"/>
              </a:spcBef>
            </a:pPr>
            <a:r>
              <a:rPr lang="en-US" altLang="zh-TW" dirty="0" smtClean="0"/>
              <a:t>switch ()</a:t>
            </a:r>
          </a:p>
          <a:p>
            <a:pPr eaLnBrk="1" hangingPunct="1">
              <a:lnSpc>
                <a:spcPct val="80000"/>
              </a:lnSpc>
              <a:spcBef>
                <a:spcPct val="50000"/>
              </a:spcBef>
            </a:pPr>
            <a:r>
              <a:rPr lang="en-US" altLang="zh-TW" dirty="0" smtClean="0"/>
              <a:t>while ()</a:t>
            </a:r>
          </a:p>
          <a:p>
            <a:pPr eaLnBrk="1" hangingPunct="1">
              <a:lnSpc>
                <a:spcPct val="80000"/>
              </a:lnSpc>
              <a:spcBef>
                <a:spcPct val="50000"/>
              </a:spcBef>
            </a:pPr>
            <a:r>
              <a:rPr lang="en-US" altLang="zh-TW" dirty="0" err="1" smtClean="0"/>
              <a:t>foreach</a:t>
            </a:r>
            <a:r>
              <a:rPr lang="en-US" altLang="zh-TW" dirty="0" smtClean="0"/>
              <a:t>  ($*)</a:t>
            </a:r>
          </a:p>
        </p:txBody>
      </p:sp>
      <p:sp>
        <p:nvSpPr>
          <p:cNvPr id="4" name="Rectangle 3"/>
          <p:cNvSpPr txBox="1">
            <a:spLocks noChangeArrowheads="1"/>
          </p:cNvSpPr>
          <p:nvPr/>
        </p:nvSpPr>
        <p:spPr bwMode="auto">
          <a:xfrm>
            <a:off x="5029200" y="1371600"/>
            <a:ext cx="3810000" cy="5181600"/>
          </a:xfrm>
          <a:prstGeom prst="rect">
            <a:avLst/>
          </a:prstGeom>
          <a:noFill/>
          <a:ln w="9525">
            <a:noFill/>
            <a:miter lim="800000"/>
            <a:headEnd/>
            <a:tailEnd/>
          </a:ln>
        </p:spPr>
        <p:txBody>
          <a:bodyPr/>
          <a:lstStyle/>
          <a:p>
            <a:pPr marL="342900" indent="-342900">
              <a:lnSpc>
                <a:spcPct val="80000"/>
              </a:lnSpc>
              <a:spcBef>
                <a:spcPct val="50000"/>
              </a:spcBef>
              <a:buFontTx/>
              <a:buChar char="•"/>
              <a:defRPr/>
            </a:pPr>
            <a:r>
              <a:rPr lang="en-US" altLang="zh-TW" sz="3200" b="0" kern="0" dirty="0">
                <a:latin typeface="+mn-lt"/>
                <a:ea typeface="+mn-ea"/>
                <a:cs typeface="+mn-cs"/>
              </a:rPr>
              <a:t>$#</a:t>
            </a:r>
            <a:r>
              <a:rPr lang="en-US" altLang="zh-TW" sz="3200" b="0" kern="0" dirty="0" err="1">
                <a:latin typeface="+mn-lt"/>
                <a:ea typeface="+mn-ea"/>
                <a:cs typeface="+mn-cs"/>
              </a:rPr>
              <a:t>argv</a:t>
            </a:r>
            <a:endParaRPr lang="en-US" altLang="zh-TW" sz="3200" b="0" kern="0" dirty="0">
              <a:latin typeface="+mn-lt"/>
              <a:ea typeface="+mn-ea"/>
              <a:cs typeface="+mn-cs"/>
            </a:endParaRPr>
          </a:p>
          <a:p>
            <a:pPr marL="342900" indent="-342900">
              <a:lnSpc>
                <a:spcPct val="80000"/>
              </a:lnSpc>
              <a:spcBef>
                <a:spcPct val="50000"/>
              </a:spcBef>
              <a:buFontTx/>
              <a:buChar char="•"/>
              <a:defRPr/>
            </a:pPr>
            <a:r>
              <a:rPr lang="en-US" altLang="zh-TW" sz="3200" b="0" kern="0" dirty="0">
                <a:latin typeface="+mn-lt"/>
                <a:ea typeface="+mn-ea"/>
                <a:cs typeface="+mn-cs"/>
              </a:rPr>
              <a:t>$</a:t>
            </a:r>
            <a:r>
              <a:rPr lang="en-US" altLang="zh-TW" sz="3200" b="0" kern="0" dirty="0" err="1">
                <a:latin typeface="+mn-lt"/>
                <a:ea typeface="+mn-ea"/>
                <a:cs typeface="+mn-cs"/>
              </a:rPr>
              <a:t>argv</a:t>
            </a:r>
            <a:r>
              <a:rPr lang="en-US" altLang="zh-TW" sz="3200" b="0" kern="0" dirty="0">
                <a:latin typeface="+mn-lt"/>
                <a:ea typeface="+mn-ea"/>
                <a:cs typeface="+mn-cs"/>
              </a:rPr>
              <a:t>[$#</a:t>
            </a:r>
            <a:r>
              <a:rPr lang="en-US" altLang="zh-TW" sz="3200" b="0" kern="0" dirty="0" err="1">
                <a:latin typeface="+mn-lt"/>
                <a:ea typeface="+mn-ea"/>
                <a:cs typeface="+mn-cs"/>
              </a:rPr>
              <a:t>argv</a:t>
            </a:r>
            <a:r>
              <a:rPr lang="en-US" altLang="zh-TW" sz="3200" b="0" kern="0" dirty="0">
                <a:latin typeface="+mn-lt"/>
                <a:ea typeface="+mn-ea"/>
                <a:cs typeface="+mn-cs"/>
              </a:rPr>
              <a:t>]</a:t>
            </a:r>
          </a:p>
          <a:p>
            <a:pPr marL="342900" indent="-342900">
              <a:lnSpc>
                <a:spcPct val="80000"/>
              </a:lnSpc>
              <a:spcBef>
                <a:spcPct val="50000"/>
              </a:spcBef>
              <a:buFontTx/>
              <a:buChar char="•"/>
              <a:defRPr/>
            </a:pPr>
            <a:r>
              <a:rPr lang="en-US" altLang="zh-TW" sz="3200" b="0" kern="0" dirty="0">
                <a:latin typeface="+mn-lt"/>
                <a:ea typeface="+mn-ea"/>
                <a:cs typeface="+mn-cs"/>
              </a:rPr>
              <a:t>set X = $&lt;</a:t>
            </a:r>
          </a:p>
          <a:p>
            <a:pPr marL="342900" indent="-342900">
              <a:lnSpc>
                <a:spcPct val="80000"/>
              </a:lnSpc>
              <a:spcBef>
                <a:spcPct val="50000"/>
              </a:spcBef>
              <a:buFontTx/>
              <a:buChar char="•"/>
              <a:defRPr/>
            </a:pPr>
            <a:r>
              <a:rPr lang="en-US" altLang="zh-TW" sz="3200" b="0" kern="0" dirty="0">
                <a:latin typeface="+mn-lt"/>
                <a:ea typeface="+mn-ea"/>
                <a:cs typeface="+mn-cs"/>
              </a:rPr>
              <a:t>set X = word</a:t>
            </a:r>
          </a:p>
          <a:p>
            <a:pPr marL="342900" indent="-342900">
              <a:lnSpc>
                <a:spcPct val="80000"/>
              </a:lnSpc>
              <a:spcBef>
                <a:spcPct val="50000"/>
              </a:spcBef>
              <a:buFontTx/>
              <a:buChar char="•"/>
              <a:defRPr/>
            </a:pPr>
            <a:r>
              <a:rPr lang="en-US" altLang="zh-TW" sz="3200" b="0" kern="0" dirty="0">
                <a:latin typeface="+mn-lt"/>
                <a:ea typeface="+mn-ea"/>
                <a:cs typeface="+mn-cs"/>
              </a:rPr>
              <a:t>set X = $3:q</a:t>
            </a:r>
          </a:p>
          <a:p>
            <a:pPr marL="342900" indent="-342900">
              <a:lnSpc>
                <a:spcPct val="80000"/>
              </a:lnSpc>
              <a:spcBef>
                <a:spcPct val="50000"/>
              </a:spcBef>
              <a:buFontTx/>
              <a:buChar char="•"/>
              <a:defRPr/>
            </a:pPr>
            <a:r>
              <a:rPr lang="en-US" altLang="zh-TW" sz="3200" b="0" kern="0" dirty="0">
                <a:latin typeface="+mn-lt"/>
                <a:ea typeface="+mn-ea"/>
                <a:cs typeface="+mn-cs"/>
              </a:rPr>
              <a:t>set T</a:t>
            </a:r>
          </a:p>
          <a:p>
            <a:pPr marL="342900" indent="-342900">
              <a:lnSpc>
                <a:spcPct val="80000"/>
              </a:lnSpc>
              <a:spcBef>
                <a:spcPct val="50000"/>
              </a:spcBef>
              <a:buFontTx/>
              <a:buChar char="•"/>
              <a:defRPr/>
            </a:pPr>
            <a:r>
              <a:rPr lang="en-US" altLang="zh-TW" sz="3200" b="0" kern="0" dirty="0">
                <a:latin typeface="+mn-lt"/>
                <a:ea typeface="+mn-ea"/>
                <a:cs typeface="+mn-cs"/>
              </a:rPr>
              <a:t>unset T </a:t>
            </a:r>
          </a:p>
          <a:p>
            <a:pPr marL="342900" indent="-342900">
              <a:lnSpc>
                <a:spcPct val="80000"/>
              </a:lnSpc>
              <a:spcBef>
                <a:spcPct val="50000"/>
              </a:spcBef>
              <a:buFontTx/>
              <a:buChar char="•"/>
              <a:defRPr/>
            </a:pPr>
            <a:r>
              <a:rPr lang="en-US" altLang="zh-TW" sz="3200" b="0" kern="0" dirty="0">
                <a:latin typeface="+mn-lt"/>
                <a:ea typeface="+mn-ea"/>
                <a:cs typeface="+mn-cs"/>
              </a:rPr>
              <a:t>@ X = $2 + $Y</a:t>
            </a:r>
          </a:p>
        </p:txBody>
      </p:sp>
    </p:spTree>
    <p:extLst>
      <p:ext uri="{BB962C8B-B14F-4D97-AF65-F5344CB8AC3E}">
        <p14:creationId xmlns:p14="http://schemas.microsoft.com/office/powerpoint/2010/main" val="23190440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0" y="0"/>
            <a:ext cx="9144000" cy="838200"/>
          </a:xfrm>
        </p:spPr>
        <p:txBody>
          <a:bodyPr anchorCtr="1"/>
          <a:lstStyle/>
          <a:p>
            <a:pPr eaLnBrk="1" hangingPunct="1"/>
            <a:r>
              <a:rPr lang="en-US" altLang="zh-TW" sz="4000" dirty="0" smtClean="0">
                <a:solidFill>
                  <a:srgbClr val="0033CC"/>
                </a:solidFill>
              </a:rPr>
              <a:t>Summary of C-Shell Variables</a:t>
            </a:r>
          </a:p>
        </p:txBody>
      </p:sp>
      <p:sp>
        <p:nvSpPr>
          <p:cNvPr id="137219" name="Rectangle 3"/>
          <p:cNvSpPr>
            <a:spLocks noGrp="1" noChangeArrowheads="1"/>
          </p:cNvSpPr>
          <p:nvPr>
            <p:ph type="body" idx="4294967295"/>
          </p:nvPr>
        </p:nvSpPr>
        <p:spPr>
          <a:xfrm>
            <a:off x="304800" y="838200"/>
            <a:ext cx="8382000" cy="5943600"/>
          </a:xfrm>
        </p:spPr>
        <p:txBody>
          <a:bodyPr/>
          <a:lstStyle/>
          <a:p>
            <a:pPr marL="233363" indent="-233363" eaLnBrk="1" hangingPunct="1">
              <a:lnSpc>
                <a:spcPct val="80000"/>
              </a:lnSpc>
              <a:defRPr/>
            </a:pPr>
            <a:r>
              <a:rPr lang="en-US" altLang="zh-TW" sz="2400" dirty="0" smtClean="0"/>
              <a:t>User created variables</a:t>
            </a:r>
          </a:p>
          <a:p>
            <a:pPr marL="233363" indent="-233363" eaLnBrk="1" hangingPunct="1">
              <a:lnSpc>
                <a:spcPct val="80000"/>
              </a:lnSpc>
              <a:buFontTx/>
              <a:buNone/>
              <a:defRPr/>
            </a:pPr>
            <a:r>
              <a:rPr lang="en-US" altLang="zh-TW" sz="2400" dirty="0" smtClean="0"/>
              <a:t>	</a:t>
            </a:r>
            <a:r>
              <a:rPr lang="en-US" altLang="zh-TW" sz="2200" dirty="0" smtClean="0"/>
              <a:t>$</a:t>
            </a:r>
            <a:r>
              <a:rPr lang="en-US" altLang="zh-TW" sz="2200" dirty="0" err="1" smtClean="0"/>
              <a:t>myvar</a:t>
            </a:r>
            <a:r>
              <a:rPr lang="en-US" altLang="zh-TW" sz="2200" dirty="0" smtClean="0"/>
              <a:t>, $file1, etc.</a:t>
            </a:r>
          </a:p>
          <a:p>
            <a:pPr marL="233363" indent="-233363" eaLnBrk="1" hangingPunct="1">
              <a:lnSpc>
                <a:spcPct val="80000"/>
              </a:lnSpc>
              <a:buFontTx/>
              <a:buNone/>
              <a:defRPr/>
            </a:pPr>
            <a:endParaRPr lang="en-US" altLang="zh-TW" sz="1600" dirty="0" smtClean="0"/>
          </a:p>
          <a:p>
            <a:pPr marL="233363" indent="-233363" eaLnBrk="1" hangingPunct="1">
              <a:lnSpc>
                <a:spcPct val="80000"/>
              </a:lnSpc>
              <a:defRPr/>
            </a:pPr>
            <a:r>
              <a:rPr lang="en-US" altLang="zh-TW" sz="2400" dirty="0" smtClean="0"/>
              <a:t>Keyword shell variables</a:t>
            </a:r>
          </a:p>
          <a:p>
            <a:pPr marL="233363" indent="-233363" eaLnBrk="1" hangingPunct="1">
              <a:lnSpc>
                <a:spcPct val="80000"/>
              </a:lnSpc>
              <a:buFontTx/>
              <a:buNone/>
              <a:defRPr/>
            </a:pPr>
            <a:r>
              <a:rPr lang="en-US" altLang="zh-TW" sz="2400" dirty="0" smtClean="0"/>
              <a:t>	</a:t>
            </a:r>
            <a:r>
              <a:rPr lang="en-US" altLang="zh-TW" sz="2200" dirty="0" smtClean="0"/>
              <a:t>$PATH, $prompt, $HOME, etc.</a:t>
            </a:r>
          </a:p>
          <a:p>
            <a:pPr lvl="1" eaLnBrk="1" hangingPunct="1">
              <a:lnSpc>
                <a:spcPct val="80000"/>
              </a:lnSpc>
              <a:defRPr/>
            </a:pPr>
            <a:r>
              <a:rPr lang="en-US" altLang="zh-TW" sz="1800" dirty="0" smtClean="0"/>
              <a:t>Have special meaning to the shell</a:t>
            </a:r>
          </a:p>
          <a:p>
            <a:pPr marL="233363" indent="-233363" eaLnBrk="1" hangingPunct="1">
              <a:lnSpc>
                <a:spcPct val="80000"/>
              </a:lnSpc>
              <a:buFontTx/>
              <a:buNone/>
              <a:defRPr/>
            </a:pPr>
            <a:endParaRPr lang="en-US" altLang="zh-TW" sz="1600" dirty="0" smtClean="0"/>
          </a:p>
          <a:p>
            <a:pPr marL="233363" indent="-233363" eaLnBrk="1" hangingPunct="1">
              <a:lnSpc>
                <a:spcPct val="80000"/>
              </a:lnSpc>
              <a:defRPr/>
            </a:pPr>
            <a:r>
              <a:rPr lang="en-US" altLang="zh-TW" sz="2400" dirty="0" smtClean="0"/>
              <a:t>Positional parameters</a:t>
            </a:r>
          </a:p>
          <a:p>
            <a:pPr marL="233363" indent="-233363" eaLnBrk="1" hangingPunct="1">
              <a:lnSpc>
                <a:spcPct val="80000"/>
              </a:lnSpc>
              <a:buFontTx/>
              <a:buNone/>
              <a:defRPr/>
            </a:pPr>
            <a:r>
              <a:rPr lang="en-US" altLang="zh-TW" sz="2400" dirty="0" smtClean="0"/>
              <a:t>	</a:t>
            </a:r>
            <a:r>
              <a:rPr lang="en-US" altLang="zh-TW" sz="2200" dirty="0" smtClean="0"/>
              <a:t>$1, $2, etc.</a:t>
            </a:r>
          </a:p>
          <a:p>
            <a:pPr lvl="1" eaLnBrk="1" hangingPunct="1">
              <a:lnSpc>
                <a:spcPct val="80000"/>
              </a:lnSpc>
              <a:defRPr/>
            </a:pPr>
            <a:r>
              <a:rPr lang="en-US" altLang="zh-TW" sz="1800" dirty="0" smtClean="0"/>
              <a:t>Need to use </a:t>
            </a:r>
            <a:r>
              <a:rPr lang="en-US" altLang="zh-TW" sz="1800" b="1" dirty="0" smtClean="0"/>
              <a:t>shift</a:t>
            </a:r>
            <a:r>
              <a:rPr lang="en-US" altLang="zh-TW" sz="1800" dirty="0" smtClean="0"/>
              <a:t> if there are more than 9</a:t>
            </a:r>
          </a:p>
          <a:p>
            <a:pPr marL="233363" indent="-233363" eaLnBrk="1" hangingPunct="1">
              <a:lnSpc>
                <a:spcPct val="80000"/>
              </a:lnSpc>
              <a:buFontTx/>
              <a:buNone/>
              <a:defRPr/>
            </a:pPr>
            <a:endParaRPr lang="en-US" altLang="zh-TW" sz="1600" dirty="0" smtClean="0"/>
          </a:p>
          <a:p>
            <a:pPr marL="233363" indent="-233363" eaLnBrk="1" hangingPunct="1">
              <a:lnSpc>
                <a:spcPct val="80000"/>
              </a:lnSpc>
              <a:defRPr/>
            </a:pPr>
            <a:r>
              <a:rPr lang="en-US" altLang="zh-TW" sz="2400" dirty="0" smtClean="0"/>
              <a:t>Special parameters</a:t>
            </a:r>
          </a:p>
          <a:p>
            <a:pPr marL="233363" indent="-233363" eaLnBrk="1" hangingPunct="1">
              <a:lnSpc>
                <a:spcPct val="80000"/>
              </a:lnSpc>
              <a:buFontTx/>
              <a:buNone/>
              <a:defRPr/>
            </a:pPr>
            <a:r>
              <a:rPr lang="en-US" altLang="zh-TW" sz="2400" dirty="0" smtClean="0"/>
              <a:t>	</a:t>
            </a:r>
            <a:r>
              <a:rPr lang="en-US" altLang="zh-TW" sz="2200" dirty="0" smtClean="0"/>
              <a:t>$* - All arguments as a single string</a:t>
            </a:r>
          </a:p>
          <a:p>
            <a:pPr marL="233363" indent="-233363" eaLnBrk="1" hangingPunct="1">
              <a:lnSpc>
                <a:spcPct val="80000"/>
              </a:lnSpc>
              <a:buFontTx/>
              <a:buNone/>
              <a:defRPr/>
            </a:pPr>
            <a:r>
              <a:rPr lang="en-US" altLang="zh-TW" sz="2200" dirty="0" smtClean="0"/>
              <a:t>	$# - The number of command-line arguments</a:t>
            </a:r>
          </a:p>
          <a:p>
            <a:pPr marL="233363" indent="-233363" eaLnBrk="1" hangingPunct="1">
              <a:lnSpc>
                <a:spcPct val="80000"/>
              </a:lnSpc>
              <a:buFontTx/>
              <a:buNone/>
              <a:defRPr/>
            </a:pPr>
            <a:r>
              <a:rPr lang="en-US" altLang="zh-TW" sz="2200" dirty="0" smtClean="0"/>
              <a:t>	$#X - The number of elements in array X</a:t>
            </a:r>
          </a:p>
          <a:p>
            <a:pPr marL="233363" indent="-233363" eaLnBrk="1" hangingPunct="1">
              <a:lnSpc>
                <a:spcPct val="80000"/>
              </a:lnSpc>
              <a:buFontTx/>
              <a:buNone/>
              <a:defRPr/>
            </a:pPr>
            <a:r>
              <a:rPr lang="en-US" altLang="zh-TW" sz="2200" dirty="0" smtClean="0"/>
              <a:t>	$&lt; - A line typed from the keyboard (or redirected from a file) </a:t>
            </a:r>
          </a:p>
          <a:p>
            <a:pPr marL="233363" indent="-233363" eaLnBrk="1" hangingPunct="1">
              <a:lnSpc>
                <a:spcPct val="80000"/>
              </a:lnSpc>
              <a:buFontTx/>
              <a:buNone/>
              <a:defRPr/>
            </a:pPr>
            <a:r>
              <a:rPr lang="en-US" altLang="zh-TW" sz="2200" dirty="0" smtClean="0"/>
              <a:t>	$? - The exit status of the last command</a:t>
            </a:r>
          </a:p>
          <a:p>
            <a:pPr marL="233363" indent="-233363" eaLnBrk="1" hangingPunct="1">
              <a:lnSpc>
                <a:spcPct val="80000"/>
              </a:lnSpc>
              <a:buFontTx/>
              <a:buNone/>
              <a:defRPr/>
            </a:pPr>
            <a:r>
              <a:rPr lang="en-US" altLang="zh-TW" sz="2200" dirty="0" smtClean="0"/>
              <a:t>	$?X-Test to see if variable X exists</a:t>
            </a:r>
          </a:p>
        </p:txBody>
      </p:sp>
    </p:spTree>
    <p:extLst>
      <p:ext uri="{BB962C8B-B14F-4D97-AF65-F5344CB8AC3E}">
        <p14:creationId xmlns:p14="http://schemas.microsoft.com/office/powerpoint/2010/main" val="10704247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idx="4294967295"/>
          </p:nvPr>
        </p:nvSpPr>
        <p:spPr>
          <a:xfrm>
            <a:off x="0" y="0"/>
            <a:ext cx="9144000" cy="609600"/>
          </a:xfrm>
        </p:spPr>
        <p:txBody>
          <a:bodyPr/>
          <a:lstStyle/>
          <a:p>
            <a:pPr eaLnBrk="1" hangingPunct="1"/>
            <a:r>
              <a:rPr lang="en-US" altLang="zh-TW" sz="3400" smtClean="0">
                <a:solidFill>
                  <a:srgbClr val="0033CC"/>
                </a:solidFill>
              </a:rPr>
              <a:t>By now, you know all of these shell symbols</a:t>
            </a:r>
          </a:p>
        </p:txBody>
      </p:sp>
      <p:graphicFrame>
        <p:nvGraphicFramePr>
          <p:cNvPr id="197692" name="Group 60"/>
          <p:cNvGraphicFramePr>
            <a:graphicFrameLocks noGrp="1"/>
          </p:cNvGraphicFramePr>
          <p:nvPr>
            <p:extLst>
              <p:ext uri="{D42A27DB-BD31-4B8C-83A1-F6EECF244321}">
                <p14:modId xmlns:p14="http://schemas.microsoft.com/office/powerpoint/2010/main" val="811669868"/>
              </p:ext>
            </p:extLst>
          </p:nvPr>
        </p:nvGraphicFramePr>
        <p:xfrm>
          <a:off x="152400" y="620704"/>
          <a:ext cx="8839202" cy="6200784"/>
        </p:xfrm>
        <a:graphic>
          <a:graphicData uri="http://schemas.openxmlformats.org/drawingml/2006/table">
            <a:tbl>
              <a:tblPr/>
              <a:tblGrid>
                <a:gridCol w="1600200"/>
                <a:gridCol w="7239002"/>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chemeClr val="tx1"/>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 </a:t>
                      </a:r>
                      <a:r>
                        <a:rPr kumimoji="1" lang="en-US" altLang="zh-TW" sz="2000" b="0" i="0" u="none" strike="noStrike" cap="none" normalizeH="0" baseline="0" dirty="0" smtClean="0">
                          <a:ln>
                            <a:noFill/>
                          </a:ln>
                          <a:solidFill>
                            <a:schemeClr val="tx1"/>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Current directory  /  Parent directory  /  Home directory</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B38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Subdirectory separator in a path name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B38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chemeClr val="tx1"/>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Match one character  /  Match any number of characters   </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C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 </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endPar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Match one character from a set  /  not from a set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CC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&lt;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file</a:t>
                      </a:r>
                      <a:endPar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Take standard input from a 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&gt;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file</a:t>
                      </a:r>
                      <a:endPar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Redirect standard output to a 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&gt;&gt;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Redirect standard output to the end of a 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&gt;&amp;</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Send standard error messages also to file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 </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Use the 1st command’s output as input to the 2nd command</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Run the 1st command and then run the 2</a:t>
                      </a:r>
                      <a:r>
                        <a:rPr kumimoji="1" lang="en-US" altLang="zh-TW" sz="2000" b="0" i="0" u="none" strike="noStrike" cap="none" normalizeH="0" baseline="30000" dirty="0" smtClean="0">
                          <a:ln>
                            <a:noFill/>
                          </a:ln>
                          <a:solidFill>
                            <a:srgbClr val="000000"/>
                          </a:solidFill>
                          <a:effectLst/>
                          <a:latin typeface="Arial" charset="0"/>
                          <a:ea typeface="新細明體" pitchFamily="18" charset="-120"/>
                          <a:cs typeface="Arial" charset="0"/>
                        </a:rPr>
                        <a:t>nd</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&amp;&amp;</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Run the 2nd command only if the 1st fails</a:t>
                      </a:r>
                      <a:endParaRPr kumimoji="1" lang="en-US" altLang="zh-TW" sz="2000" b="0" i="0" u="none" strike="noStrike" cap="none" normalizeH="0" baseline="0" dirty="0" smtClean="0">
                        <a:ln>
                          <a:noFill/>
                        </a:ln>
                        <a:solidFill>
                          <a:srgbClr val="376092"/>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Run the 2nd command only if the 1st succeeds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1800" b="0" i="0" u="none" strike="noStrike" cap="none" normalizeH="0" baseline="0" dirty="0" err="1" smtClean="0">
                          <a:ln>
                            <a:noFill/>
                          </a:ln>
                          <a:solidFill>
                            <a:srgbClr val="000000"/>
                          </a:solidFill>
                          <a:effectLst/>
                          <a:latin typeface="Arial" charset="0"/>
                          <a:ea typeface="新細明體" pitchFamily="18" charset="-120"/>
                          <a:cs typeface="Arial" charset="0"/>
                        </a:rPr>
                        <a:t>;</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1800" b="0" i="0" u="none" strike="noStrike" cap="none" normalizeH="0" baseline="0" dirty="0" smtClean="0">
                          <a:ln>
                            <a:noFill/>
                          </a:ln>
                          <a:solidFill>
                            <a:srgbClr val="000000"/>
                          </a:solidFill>
                          <a:effectLst/>
                          <a:latin typeface="Arial" charset="0"/>
                          <a:ea typeface="新細明體" pitchFamily="18" charset="-120"/>
                          <a:cs typeface="Arial" charset="0"/>
                        </a:rPr>
                        <a:t>;</a:t>
                      </a:r>
                      <a:r>
                        <a:rPr kumimoji="1" lang="en-US" altLang="zh-TW" sz="16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Run command(s) in a subshell</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err="1" smtClean="0">
                          <a:ln>
                            <a:noFill/>
                          </a:ln>
                          <a:solidFill>
                            <a:srgbClr val="000000"/>
                          </a:solidFill>
                          <a:effectLst/>
                          <a:latin typeface="Arial" charset="0"/>
                          <a:ea typeface="新細明體" pitchFamily="18" charset="-120"/>
                          <a:cs typeface="Arial" charset="0"/>
                        </a:rPr>
                        <a:t>cmd</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Command substitution as an argument to another command</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   \</a:t>
                      </a:r>
                      <a:endPar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dirty="0" smtClean="0"/>
                        <a:t>  </a:t>
                      </a:r>
                      <a:r>
                        <a:rPr lang="en-US" sz="2000" dirty="0" smtClean="0">
                          <a:latin typeface="Arial" pitchFamily="34" charset="0"/>
                          <a:cs typeface="Arial" pitchFamily="34" charset="0"/>
                        </a:rPr>
                        <a:t>Quoting characters</a:t>
                      </a:r>
                      <a:r>
                        <a:rPr lang="en-US" sz="2000" baseline="0" dirty="0" smtClean="0">
                          <a:latin typeface="Arial" pitchFamily="34" charset="0"/>
                          <a:cs typeface="Arial" pitchFamily="34" charset="0"/>
                        </a:rPr>
                        <a:t> to control symbol substitution </a:t>
                      </a:r>
                      <a:endParaRPr lang="en-US" dirty="0">
                        <a:latin typeface="Arial" pitchFamily="34" charset="0"/>
                        <a:cs typeface="Arial" pitchFamily="34"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90000"/>
                      </a:schemeClr>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1" u="none" strike="noStrike" cap="none" normalizeH="0" baseline="0" dirty="0" smtClean="0">
                          <a:ln>
                            <a:noFill/>
                          </a:ln>
                          <a:solidFill>
                            <a:srgbClr val="FF0000"/>
                          </a:solidFill>
                          <a:effectLst/>
                          <a:latin typeface="Arial" charset="0"/>
                          <a:ea typeface="新細明體" pitchFamily="18" charset="-120"/>
                          <a:cs typeface="Arial" charset="0"/>
                        </a:rPr>
                        <a:t>V</a:t>
                      </a:r>
                      <a:endParaRPr kumimoji="1" lang="en-US" altLang="zh-TW" sz="2000" b="0" i="1" u="none" strike="noStrike" cap="none" normalizeH="0" baseline="0" dirty="0" smtClean="0">
                        <a:ln>
                          <a:noFill/>
                        </a:ln>
                        <a:solidFill>
                          <a:srgbClr val="00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exit status of last command, existence check for variable V</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198FF"/>
                    </a:solidFill>
                  </a:tcPr>
                </a:tc>
              </a:tr>
              <a:tr h="344488">
                <a:tc>
                  <a:txBody>
                    <a:bodyPr/>
                    <a:lstStyle/>
                    <a:p>
                      <a:pPr algn="ct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1" u="none" strike="noStrike" cap="none" normalizeH="0" baseline="0" dirty="0" smtClean="0">
                          <a:ln>
                            <a:noFill/>
                          </a:ln>
                          <a:solidFill>
                            <a:srgbClr val="FF0000"/>
                          </a:solidFill>
                          <a:effectLst/>
                          <a:latin typeface="Arial" charset="0"/>
                          <a:ea typeface="新細明體" pitchFamily="18" charset="-120"/>
                          <a:cs typeface="Arial" charset="0"/>
                        </a:rPr>
                        <a:t>V</a:t>
                      </a:r>
                      <a:endParaRPr lang="en-US" sz="2000" i="1" dirty="0"/>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Number of: arguments to a script, elements in an array V</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198FF"/>
                    </a:solid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chemeClr val="tx1"/>
                          </a:solidFill>
                          <a:effectLst/>
                          <a:latin typeface="Arial" charset="0"/>
                          <a:ea typeface="新細明體" pitchFamily="18" charset="-120"/>
                          <a:cs typeface="Arial" charset="0"/>
                        </a:rPr>
                        <a:t>,</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1" u="none" strike="noStrike" cap="none" normalizeH="0" baseline="0" dirty="0" smtClean="0">
                          <a:ln>
                            <a:noFill/>
                          </a:ln>
                          <a:solidFill>
                            <a:srgbClr val="FF0000"/>
                          </a:solidFill>
                          <a:effectLst/>
                          <a:latin typeface="Arial" charset="0"/>
                          <a:ea typeface="新細明體" pitchFamily="18" charset="-120"/>
                          <a:cs typeface="Arial" charset="0"/>
                        </a:rPr>
                        <a:t>num</a:t>
                      </a:r>
                      <a:r>
                        <a:rPr kumimoji="1" lang="en-US" altLang="zh-TW" sz="2000" b="0" i="0" u="none" strike="noStrike" cap="none" normalizeH="0" baseline="0" dirty="0" smtClean="0">
                          <a:ln>
                            <a:noFill/>
                          </a:ln>
                          <a:solidFill>
                            <a:schemeClr val="tx1"/>
                          </a:solidFill>
                          <a:effectLst/>
                          <a:latin typeface="Arial" charset="0"/>
                          <a:ea typeface="新細明體" pitchFamily="18" charset="-120"/>
                          <a:cs typeface="Arial" charset="0"/>
                        </a:rPr>
                        <a:t>,</a:t>
                      </a:r>
                      <a:r>
                        <a:rPr kumimoji="1" lang="en-US" altLang="zh-TW" sz="2000" b="0" i="1" u="none" strike="noStrike" cap="none" normalizeH="0" baseline="0" dirty="0" smtClean="0">
                          <a:ln>
                            <a:noFill/>
                          </a:ln>
                          <a:solidFill>
                            <a:srgbClr val="FF0000"/>
                          </a:solidFill>
                          <a:effectLst/>
                          <a:latin typeface="Arial" charset="0"/>
                          <a:ea typeface="新細明體" pitchFamily="18" charset="-120"/>
                          <a:cs typeface="Arial" charset="0"/>
                        </a:rPr>
                        <a:t> </a:t>
                      </a:r>
                      <a:r>
                        <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rPr>
                        <a:t>$</a:t>
                      </a:r>
                      <a:r>
                        <a:rPr kumimoji="1" lang="en-US" altLang="zh-TW" sz="2000" b="0" i="1" u="none" strike="noStrike" cap="none" normalizeH="0" baseline="0" dirty="0" smtClean="0">
                          <a:ln>
                            <a:noFill/>
                          </a:ln>
                          <a:solidFill>
                            <a:srgbClr val="FF0000"/>
                          </a:solidFill>
                          <a:effectLst/>
                          <a:latin typeface="Arial" charset="0"/>
                          <a:ea typeface="新細明體" pitchFamily="18" charset="-120"/>
                          <a:cs typeface="Arial" charset="0"/>
                        </a:rPr>
                        <a:t>V</a:t>
                      </a:r>
                      <a:endParaRPr kumimoji="1" lang="en-US" altLang="zh-TW" sz="2000" b="0" i="0" u="none" strike="noStrike" cap="none" normalizeH="0" baseline="0" dirty="0" smtClean="0">
                        <a:ln>
                          <a:noFill/>
                        </a:ln>
                        <a:solidFill>
                          <a:srgbClr val="FF0000"/>
                        </a:solidFill>
                        <a:effectLst/>
                        <a:latin typeface="Arial" charset="0"/>
                        <a:ea typeface="新細明體" pitchFamily="18" charset="-120"/>
                        <a:cs typeface="Arial" charset="0"/>
                      </a:endParaRP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rgbClr val="000000"/>
                          </a:solidFill>
                          <a:effectLst/>
                          <a:latin typeface="Arial" charset="0"/>
                          <a:ea typeface="新細明體" pitchFamily="18" charset="-120"/>
                          <a:cs typeface="Arial" charset="0"/>
                        </a:rPr>
                        <a:t>  Access the value(s) of: all arguments, an argument, a variable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198FF"/>
                    </a:solidFill>
                  </a:tcPr>
                </a:tc>
              </a:tr>
            </a:tbl>
          </a:graphicData>
        </a:graphic>
      </p:graphicFrame>
    </p:spTree>
    <p:extLst>
      <p:ext uri="{BB962C8B-B14F-4D97-AF65-F5344CB8AC3E}">
        <p14:creationId xmlns:p14="http://schemas.microsoft.com/office/powerpoint/2010/main" val="11369808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dirty="0" smtClean="0">
                <a:solidFill>
                  <a:srgbClr val="0033CC"/>
                </a:solidFill>
              </a:rPr>
              <a:t>Regular Expressions</a:t>
            </a:r>
          </a:p>
        </p:txBody>
      </p:sp>
      <p:sp>
        <p:nvSpPr>
          <p:cNvPr id="80899" name="Rectangle 3"/>
          <p:cNvSpPr>
            <a:spLocks noGrp="1" noChangeArrowheads="1"/>
          </p:cNvSpPr>
          <p:nvPr>
            <p:ph type="body" idx="1"/>
          </p:nvPr>
        </p:nvSpPr>
        <p:spPr>
          <a:xfrm>
            <a:off x="152400" y="990600"/>
            <a:ext cx="8763000" cy="5791200"/>
          </a:xfrm>
        </p:spPr>
        <p:txBody>
          <a:bodyPr/>
          <a:lstStyle/>
          <a:p>
            <a:pPr>
              <a:buFontTx/>
              <a:buNone/>
            </a:pPr>
            <a:r>
              <a:rPr lang="en-US" altLang="zh-TW" sz="2800" dirty="0" smtClean="0"/>
              <a:t>^	</a:t>
            </a:r>
            <a:r>
              <a:rPr lang="en-US" altLang="zh-TW" sz="2400" dirty="0" smtClean="0"/>
              <a:t>(caret, as the first symbol in the regular expression) matches the expression only if it is at the start of a line, as in: ^A </a:t>
            </a:r>
          </a:p>
          <a:p>
            <a:pPr>
              <a:buFontTx/>
              <a:buNone/>
            </a:pPr>
            <a:r>
              <a:rPr lang="en-US" altLang="zh-TW" sz="2400" dirty="0" smtClean="0"/>
              <a:t>$	(dollar, as the last symbol in the regular expression) matches expression at the end of a line, as in: A$</a:t>
            </a:r>
          </a:p>
          <a:p>
            <a:pPr>
              <a:buFontTx/>
              <a:buNone/>
            </a:pPr>
            <a:r>
              <a:rPr lang="en-US" altLang="zh-TW" sz="2400" dirty="0" smtClean="0"/>
              <a:t>\	(backslash) turns off any special meaning of the next character, as in: \^</a:t>
            </a:r>
          </a:p>
          <a:p>
            <a:pPr>
              <a:buFontTx/>
              <a:buNone/>
            </a:pPr>
            <a:r>
              <a:rPr lang="en-US" altLang="zh-TW" sz="2400" dirty="0" smtClean="0"/>
              <a:t>[ ]	(brackets) matches to any one of the enclosed characters, as in: [</a:t>
            </a:r>
            <a:r>
              <a:rPr lang="en-US" altLang="zh-TW" sz="2400" dirty="0" err="1" smtClean="0"/>
              <a:t>aeiou</a:t>
            </a:r>
            <a:r>
              <a:rPr lang="en-US" altLang="zh-TW" sz="2400" dirty="0" smtClean="0"/>
              <a:t>]</a:t>
            </a:r>
          </a:p>
          <a:p>
            <a:pPr lvl="1">
              <a:buFontTx/>
              <a:buChar char="-"/>
            </a:pPr>
            <a:r>
              <a:rPr lang="en-US" altLang="zh-TW" sz="2000" dirty="0" smtClean="0"/>
              <a:t>(hyphen, inside brackets)  match to a range, as in: [0-9]</a:t>
            </a:r>
          </a:p>
          <a:p>
            <a:pPr lvl="1">
              <a:buFontTx/>
              <a:buNone/>
            </a:pPr>
            <a:r>
              <a:rPr lang="en-US" altLang="zh-TW" sz="2000" dirty="0" smtClean="0"/>
              <a:t>^	(caret, as the first symbol inside a bracket)  matches any one character except those enclosed in the [ ], as in: [^0-9]</a:t>
            </a:r>
          </a:p>
          <a:p>
            <a:pPr>
              <a:buFontTx/>
              <a:buNone/>
            </a:pPr>
            <a:r>
              <a:rPr lang="en-US" altLang="zh-TW" sz="2400" dirty="0" smtClean="0"/>
              <a:t>.	(period) matches to any one character, as in: ^.$ </a:t>
            </a:r>
          </a:p>
          <a:p>
            <a:pPr>
              <a:buFontTx/>
              <a:buNone/>
            </a:pPr>
            <a:r>
              <a:rPr lang="en-US" altLang="zh-TW" sz="2400" dirty="0" smtClean="0"/>
              <a:t>*	(asterisk) matches to zero or more of the preceding</a:t>
            </a:r>
            <a:r>
              <a:rPr lang="en-US" altLang="zh-TW" sz="2800" dirty="0" smtClean="0"/>
              <a:t> </a:t>
            </a:r>
            <a:r>
              <a:rPr lang="en-US" altLang="zh-TW" sz="2400" dirty="0" smtClean="0"/>
              <a:t>character or expression, as in: ^[^a-z]*$</a:t>
            </a:r>
          </a:p>
        </p:txBody>
      </p:sp>
    </p:spTree>
    <p:extLst>
      <p:ext uri="{BB962C8B-B14F-4D97-AF65-F5344CB8AC3E}">
        <p14:creationId xmlns:p14="http://schemas.microsoft.com/office/powerpoint/2010/main" val="220617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57200" y="0"/>
            <a:ext cx="8229600" cy="990600"/>
          </a:xfrm>
        </p:spPr>
        <p:txBody>
          <a:bodyPr/>
          <a:lstStyle/>
          <a:p>
            <a:pPr eaLnBrk="1" hangingPunct="1"/>
            <a:r>
              <a:rPr lang="en-US" altLang="zh-TW" dirty="0" smtClean="0">
                <a:solidFill>
                  <a:srgbClr val="0033CC"/>
                </a:solidFill>
              </a:rPr>
              <a:t>The \</a:t>
            </a:r>
          </a:p>
        </p:txBody>
      </p:sp>
      <p:sp>
        <p:nvSpPr>
          <p:cNvPr id="5734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smtClean="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smtClean="0">
                <a:latin typeface="High Tower Text" pitchFamily="18" charset="0"/>
              </a:rPr>
              <a:t>    </a:t>
            </a:r>
            <a:r>
              <a:rPr lang="en-US" altLang="zh-TW" sz="2200" dirty="0" smtClean="0">
                <a:latin typeface="Arial" panose="020B0604020202020204" pitchFamily="34" charset="0"/>
                <a:cs typeface="Arial" panose="020B0604020202020204" pitchFamily="34" charset="0"/>
              </a:rPr>
              <a:t>%</a:t>
            </a:r>
            <a:r>
              <a:rPr lang="en-US" altLang="zh-TW" sz="2400" dirty="0" smtClean="0">
                <a:latin typeface="High Tower Text" pitchFamily="18" charset="0"/>
              </a:rPr>
              <a:t> </a:t>
            </a:r>
            <a:r>
              <a:rPr lang="en-US" altLang="zh-TW" sz="2400" b="1" dirty="0" smtClean="0">
                <a:latin typeface="High Tower Text" pitchFamily="18" charset="0"/>
              </a:rPr>
              <a:t>echo This could be \</a:t>
            </a:r>
            <a:br>
              <a:rPr lang="en-US" altLang="zh-TW" sz="2400" b="1" dirty="0" smtClean="0">
                <a:latin typeface="High Tower Text" pitchFamily="18" charset="0"/>
              </a:rPr>
            </a:br>
            <a:r>
              <a:rPr lang="en-US" altLang="zh-TW" sz="2400" b="1" dirty="0" smtClean="0">
                <a:latin typeface="High Tower Text" pitchFamily="18" charset="0"/>
              </a:rPr>
              <a:t>    a very \</a:t>
            </a:r>
            <a:br>
              <a:rPr lang="en-US" altLang="zh-TW" sz="2400" b="1" dirty="0" smtClean="0">
                <a:latin typeface="High Tower Text" pitchFamily="18" charset="0"/>
              </a:rPr>
            </a:br>
            <a:r>
              <a:rPr lang="en-US" altLang="zh-TW" sz="2400" b="1" dirty="0" smtClean="0">
                <a:latin typeface="High Tower Text" pitchFamily="18" charset="0"/>
              </a:rPr>
              <a:t>    long line\! But it was not</a:t>
            </a:r>
            <a:r>
              <a:rPr lang="en-US" altLang="zh-TW" sz="2400" dirty="0" smtClean="0">
                <a:latin typeface="High Tower Text" pitchFamily="18" charset="0"/>
              </a:rPr>
              <a:t/>
            </a:r>
            <a:br>
              <a:rPr lang="en-US" altLang="zh-TW" sz="2400" dirty="0" smtClean="0">
                <a:latin typeface="High Tower Text" pitchFamily="18" charset="0"/>
              </a:rPr>
            </a:br>
            <a:r>
              <a:rPr lang="en-US" altLang="zh-TW" sz="2400" dirty="0" smtClean="0">
                <a:latin typeface="High Tower Text" pitchFamily="18" charset="0"/>
              </a:rPr>
              <a:t>    This could be a very long line! But it was not</a:t>
            </a:r>
            <a:br>
              <a:rPr lang="en-US" altLang="zh-TW" sz="2400" dirty="0" smtClean="0">
                <a:latin typeface="High Tower Text" pitchFamily="18" charset="0"/>
              </a:rPr>
            </a:br>
            <a:r>
              <a:rPr lang="en-US" altLang="zh-TW" sz="2400" dirty="0" smtClean="0">
                <a:latin typeface="High Tower Text" pitchFamily="18" charset="0"/>
              </a:rPr>
              <a:t>    </a:t>
            </a:r>
            <a:r>
              <a:rPr lang="en-US" altLang="zh-TW" sz="2200" dirty="0" smtClean="0">
                <a:latin typeface="Arial" panose="020B0604020202020204" pitchFamily="34" charset="0"/>
                <a:cs typeface="Arial" panose="020B0604020202020204" pitchFamily="34" charset="0"/>
              </a:rPr>
              <a:t>%</a:t>
            </a:r>
            <a:r>
              <a:rPr lang="en-US" altLang="zh-TW" sz="2700" dirty="0" smtClean="0"/>
              <a:t/>
            </a:r>
            <a:br>
              <a:rPr lang="en-US" altLang="zh-TW" sz="2700" dirty="0" smtClean="0"/>
            </a:br>
            <a:endParaRPr lang="en-US" altLang="zh-TW" sz="2700" dirty="0" smtClean="0"/>
          </a:p>
          <a:p>
            <a:pPr marL="0" indent="0" eaLnBrk="1" hangingPunct="1">
              <a:lnSpc>
                <a:spcPct val="80000"/>
              </a:lnSpc>
              <a:buFontTx/>
              <a:buNone/>
            </a:pPr>
            <a:r>
              <a:rPr lang="en-US" altLang="zh-TW" sz="2700" dirty="0" smtClean="0"/>
              <a:t>These “\” escape (or quote) the end of line character, so that it no longer has a special meaning.  </a:t>
            </a:r>
          </a:p>
          <a:p>
            <a:pPr marL="0" indent="0" eaLnBrk="1" hangingPunct="1">
              <a:lnSpc>
                <a:spcPct val="80000"/>
              </a:lnSpc>
              <a:buFontTx/>
              <a:buNone/>
            </a:pPr>
            <a:endParaRPr lang="en-US" altLang="zh-TW" sz="2700" dirty="0" smtClean="0"/>
          </a:p>
          <a:p>
            <a:pPr marL="0" indent="0" eaLnBrk="1" hangingPunct="1">
              <a:lnSpc>
                <a:spcPct val="80000"/>
              </a:lnSpc>
              <a:buFontTx/>
              <a:buNone/>
            </a:pPr>
            <a:r>
              <a:rPr lang="en-US" altLang="zh-TW" sz="2700" dirty="0" smtClean="0"/>
              <a:t>The other “\” escapes the </a:t>
            </a:r>
            <a:r>
              <a:rPr lang="en-US" altLang="zh-TW" sz="2700" dirty="0" smtClean="0">
                <a:solidFill>
                  <a:schemeClr val="accent2"/>
                </a:solidFill>
              </a:rPr>
              <a:t>exclamation point</a:t>
            </a:r>
            <a:r>
              <a:rPr lang="en-US" altLang="zh-TW" sz="2400" dirty="0" smtClean="0">
                <a:latin typeface="High Tower Text" pitchFamily="18" charset="0"/>
              </a:rPr>
              <a:t/>
            </a:r>
            <a:br>
              <a:rPr lang="en-US" altLang="zh-TW" sz="2400" dirty="0" smtClean="0">
                <a:latin typeface="High Tower Text" pitchFamily="18" charset="0"/>
              </a:rPr>
            </a:br>
            <a:r>
              <a:rPr lang="en-US" altLang="zh-TW" sz="2700" dirty="0" smtClean="0"/>
              <a:t> </a:t>
            </a:r>
          </a:p>
          <a:p>
            <a:pPr marL="0" indent="0" eaLnBrk="1" hangingPunct="1">
              <a:lnSpc>
                <a:spcPct val="80000"/>
              </a:lnSpc>
            </a:pPr>
            <a:endParaRPr lang="en-US" altLang="zh-TW" sz="2700" dirty="0" smtClean="0"/>
          </a:p>
        </p:txBody>
      </p:sp>
      <p:cxnSp>
        <p:nvCxnSpPr>
          <p:cNvPr id="9" name="Straight Arrow Connector 8"/>
          <p:cNvCxnSpPr/>
          <p:nvPr/>
        </p:nvCxnSpPr>
        <p:spPr>
          <a:xfrm rot="10800000">
            <a:off x="1905001" y="3276600"/>
            <a:ext cx="2667000" cy="2209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dirty="0" smtClean="0">
                <a:solidFill>
                  <a:srgbClr val="0033CC"/>
                </a:solidFill>
              </a:rPr>
              <a:t>The </a:t>
            </a:r>
            <a:r>
              <a:rPr lang="en-US" altLang="zh-TW" b="1" dirty="0"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t>To quote several character at once, you </a:t>
            </a:r>
            <a:r>
              <a:rPr lang="en-US" altLang="zh-TW" sz="2500" i="1" dirty="0" smtClean="0"/>
              <a:t>can</a:t>
            </a:r>
            <a:r>
              <a:rPr lang="en-US" altLang="zh-TW" sz="2500" dirty="0" smtClean="0"/>
              <a:t> use backslashes:</a:t>
            </a:r>
          </a:p>
          <a:p>
            <a:pPr marL="0" indent="0" eaLnBrk="1" hangingPunct="1">
              <a:lnSpc>
                <a:spcPct val="90000"/>
              </a:lnSpc>
              <a:buFontTx/>
              <a:buNone/>
            </a:pPr>
            <a:r>
              <a:rPr lang="en-US" altLang="zh-TW" sz="2500" dirty="0" smtClean="0"/>
              <a:t>%</a:t>
            </a:r>
            <a:r>
              <a:rPr lang="en-US" altLang="zh-TW" sz="2500" dirty="0" smtClean="0">
                <a:latin typeface="Courier"/>
              </a:rPr>
              <a:t> </a:t>
            </a:r>
            <a:r>
              <a:rPr lang="en-US" altLang="zh-TW" sz="2500" b="1" dirty="0" smtClean="0">
                <a:latin typeface="Courier"/>
              </a:rPr>
              <a:t>echo a\ \ \ \ \ \ \ b</a:t>
            </a:r>
            <a:r>
              <a:rPr lang="en-US" altLang="zh-TW" sz="2500" dirty="0" smtClean="0">
                <a:latin typeface="Courier"/>
              </a:rPr>
              <a:t/>
            </a:r>
            <a:br>
              <a:rPr lang="en-US" altLang="zh-TW" sz="2500" dirty="0" smtClean="0">
                <a:latin typeface="Courier"/>
              </a:rPr>
            </a:br>
            <a:endParaRPr lang="en-US" altLang="zh-TW" sz="500" dirty="0" smtClean="0">
              <a:latin typeface="Courier"/>
            </a:endParaRPr>
          </a:p>
          <a:p>
            <a:pPr marL="0" indent="0" eaLnBrk="1" hangingPunct="1">
              <a:lnSpc>
                <a:spcPct val="90000"/>
              </a:lnSpc>
              <a:buFontTx/>
              <a:buNone/>
            </a:pPr>
            <a:r>
              <a:rPr lang="en-US" altLang="zh-TW" sz="2500" dirty="0" smtClean="0"/>
              <a:t>This is, ugly but it works. </a:t>
            </a:r>
            <a:endParaRPr lang="en-US" altLang="zh-TW" sz="2500" dirty="0"/>
          </a:p>
        </p:txBody>
      </p:sp>
    </p:spTree>
    <p:extLst>
      <p:ext uri="{BB962C8B-B14F-4D97-AF65-F5344CB8AC3E}">
        <p14:creationId xmlns:p14="http://schemas.microsoft.com/office/powerpoint/2010/main" val="215397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r>
              <a:rPr lang="en-US" altLang="zh-TW" sz="4100" b="1"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solidFill>
                  <a:srgbClr val="7F7F7F"/>
                </a:solidFill>
              </a:rPr>
              <a:t>To quote several character at once, you </a:t>
            </a:r>
            <a:r>
              <a:rPr lang="en-US" altLang="zh-TW" sz="2500" i="1" dirty="0" smtClean="0">
                <a:solidFill>
                  <a:srgbClr val="7F7F7F"/>
                </a:solidFill>
              </a:rPr>
              <a:t>can</a:t>
            </a:r>
            <a:r>
              <a:rPr lang="en-US" altLang="zh-TW" sz="2500" dirty="0" smtClean="0">
                <a:solidFill>
                  <a:srgbClr val="7F7F7F"/>
                </a:solidFill>
              </a:rPr>
              <a:t> use backslashes:</a:t>
            </a:r>
          </a:p>
          <a:p>
            <a:pPr marL="0" indent="0" eaLnBrk="1" hangingPunct="1">
              <a:lnSpc>
                <a:spcPct val="90000"/>
              </a:lnSpc>
              <a:buFontTx/>
              <a:buNone/>
            </a:pPr>
            <a:r>
              <a:rPr lang="en-US" altLang="zh-TW" sz="2500" dirty="0" smtClean="0">
                <a:solidFill>
                  <a:srgbClr val="7F7F7F"/>
                </a:solidFill>
              </a:rPr>
              <a:t>%</a:t>
            </a:r>
            <a:r>
              <a:rPr lang="en-US" altLang="zh-TW" sz="2500" dirty="0" smtClean="0">
                <a:solidFill>
                  <a:srgbClr val="7F7F7F"/>
                </a:solidFill>
                <a:latin typeface="Courier"/>
              </a:rPr>
              <a:t> </a:t>
            </a:r>
            <a:r>
              <a:rPr lang="en-US" altLang="zh-TW" sz="2500" b="1" dirty="0" smtClean="0">
                <a:solidFill>
                  <a:srgbClr val="7F7F7F"/>
                </a:solidFill>
                <a:latin typeface="Courier"/>
              </a:rPr>
              <a:t>echo a\ \ \ \ \ \ \ b</a:t>
            </a:r>
            <a:r>
              <a:rPr lang="en-US" altLang="zh-TW" sz="2500" dirty="0" smtClean="0">
                <a:solidFill>
                  <a:srgbClr val="7F7F7F"/>
                </a:solidFill>
                <a:latin typeface="Courier"/>
              </a:rPr>
              <a:t/>
            </a:r>
            <a:br>
              <a:rPr lang="en-US" altLang="zh-TW" sz="2500" dirty="0" smtClean="0">
                <a:solidFill>
                  <a:srgbClr val="7F7F7F"/>
                </a:solidFill>
                <a:latin typeface="Courier"/>
              </a:rPr>
            </a:br>
            <a:endParaRPr lang="en-US" altLang="zh-TW" sz="500" dirty="0" smtClean="0">
              <a:solidFill>
                <a:srgbClr val="7F7F7F"/>
              </a:solidFill>
              <a:latin typeface="Courier"/>
            </a:endParaRPr>
          </a:p>
          <a:p>
            <a:pPr marL="0" indent="0" eaLnBrk="1" hangingPunct="1">
              <a:lnSpc>
                <a:spcPct val="90000"/>
              </a:lnSpc>
              <a:buFontTx/>
              <a:buNone/>
            </a:pPr>
            <a:r>
              <a:rPr lang="en-US" altLang="zh-TW" sz="2500" dirty="0" smtClean="0">
                <a:solidFill>
                  <a:srgbClr val="7F7F7F"/>
                </a:solidFill>
              </a:rPr>
              <a:t>This is, ugly but it works. </a:t>
            </a:r>
            <a:endParaRPr lang="en-US" altLang="zh-TW" sz="2500" dirty="0">
              <a:solidFill>
                <a:srgbClr val="7F7F7F"/>
              </a:solidFill>
            </a:endParaRPr>
          </a:p>
          <a:p>
            <a:pPr marL="0" indent="0" eaLnBrk="1" hangingPunct="1">
              <a:lnSpc>
                <a:spcPct val="90000"/>
              </a:lnSpc>
              <a:buFontTx/>
              <a:buNone/>
            </a:pPr>
            <a:r>
              <a:rPr lang="en-US" altLang="zh-TW" sz="2500" dirty="0" smtClean="0"/>
              <a:t>It is easier to use pairs of quotation marks to indicate the start and end of the characters to be quoted: </a:t>
            </a:r>
          </a:p>
          <a:p>
            <a:pPr marL="0" indent="0" eaLnBrk="1" hangingPunct="1">
              <a:lnSpc>
                <a:spcPct val="90000"/>
              </a:lnSpc>
              <a:buFontTx/>
              <a:buNone/>
            </a:pPr>
            <a:r>
              <a:rPr lang="en-US" altLang="zh-TW" sz="2500" dirty="0" smtClean="0"/>
              <a:t>%</a:t>
            </a:r>
            <a:r>
              <a:rPr lang="en-US" altLang="zh-TW" sz="2500" dirty="0" smtClean="0">
                <a:latin typeface="Courier"/>
              </a:rPr>
              <a:t> </a:t>
            </a:r>
            <a:r>
              <a:rPr lang="en-US" altLang="zh-TW" sz="2500" b="1" dirty="0" smtClean="0">
                <a:latin typeface="Courier"/>
              </a:rPr>
              <a:t>echo 'a       b'</a:t>
            </a:r>
            <a:r>
              <a:rPr lang="en-US" altLang="zh-TW" sz="2500" dirty="0" smtClean="0">
                <a:latin typeface="Courier"/>
              </a:rPr>
              <a:t/>
            </a:r>
            <a:br>
              <a:rPr lang="en-US" altLang="zh-TW" sz="2500" dirty="0" smtClean="0">
                <a:latin typeface="Courier"/>
              </a:rPr>
            </a:br>
            <a:endParaRPr lang="en-US" altLang="zh-TW" sz="1000" dirty="0" smtClean="0">
              <a:latin typeface="Courier"/>
            </a:endParaRPr>
          </a:p>
        </p:txBody>
      </p:sp>
    </p:spTree>
    <p:extLst>
      <p:ext uri="{BB962C8B-B14F-4D97-AF65-F5344CB8AC3E}">
        <p14:creationId xmlns:p14="http://schemas.microsoft.com/office/powerpoint/2010/main" val="1334666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r>
              <a:rPr lang="en-US" altLang="zh-TW" sz="4100" b="1"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solidFill>
                  <a:schemeClr val="bg1">
                    <a:lumMod val="50000"/>
                  </a:schemeClr>
                </a:solidFill>
              </a:rPr>
              <a:t>To quote several character at once, you </a:t>
            </a:r>
            <a:r>
              <a:rPr lang="en-US" altLang="zh-TW" sz="2500" i="1" dirty="0" smtClean="0">
                <a:solidFill>
                  <a:schemeClr val="bg1">
                    <a:lumMod val="50000"/>
                  </a:schemeClr>
                </a:solidFill>
              </a:rPr>
              <a:t>can</a:t>
            </a:r>
            <a:r>
              <a:rPr lang="en-US" altLang="zh-TW" sz="2500" dirty="0" smtClean="0">
                <a:solidFill>
                  <a:schemeClr val="bg1">
                    <a:lumMod val="50000"/>
                  </a:schemeClr>
                </a:solidFill>
              </a:rPr>
              <a:t> use backslashes:</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 \ \ \ \ \ b</a:t>
            </a:r>
            <a:r>
              <a:rPr lang="en-US" altLang="zh-TW" sz="2500" dirty="0" smtClean="0">
                <a:solidFill>
                  <a:schemeClr val="bg1">
                    <a:lumMod val="50000"/>
                  </a:schemeClr>
                </a:solidFill>
                <a:latin typeface="Courier"/>
              </a:rPr>
              <a:t/>
            </a:r>
            <a:br>
              <a:rPr lang="en-US" altLang="zh-TW" sz="2500" dirty="0" smtClean="0">
                <a:solidFill>
                  <a:schemeClr val="bg1">
                    <a:lumMod val="50000"/>
                  </a:schemeClr>
                </a:solidFill>
                <a:latin typeface="Courier"/>
              </a:rPr>
            </a:br>
            <a:endParaRPr lang="en-US" altLang="zh-TW" sz="500" dirty="0" smtClean="0">
              <a:solidFill>
                <a:schemeClr val="bg1">
                  <a:lumMod val="50000"/>
                </a:schemeClr>
              </a:solidFill>
              <a:latin typeface="Courier"/>
            </a:endParaRPr>
          </a:p>
          <a:p>
            <a:pPr marL="0" indent="0" eaLnBrk="1" hangingPunct="1">
              <a:lnSpc>
                <a:spcPct val="90000"/>
              </a:lnSpc>
              <a:buFontTx/>
              <a:buNone/>
            </a:pPr>
            <a:r>
              <a:rPr lang="en-US" altLang="zh-TW" sz="2500" dirty="0" smtClean="0">
                <a:solidFill>
                  <a:schemeClr val="bg1">
                    <a:lumMod val="50000"/>
                  </a:schemeClr>
                </a:solidFill>
              </a:rPr>
              <a:t>This is, ugly but it works. </a:t>
            </a:r>
            <a:endParaRPr lang="en-US" altLang="zh-TW" sz="2500" dirty="0">
              <a:solidFill>
                <a:schemeClr val="bg1">
                  <a:lumMod val="50000"/>
                </a:schemeClr>
              </a:solidFill>
            </a:endParaRPr>
          </a:p>
          <a:p>
            <a:pPr marL="0" indent="0" eaLnBrk="1" hangingPunct="1">
              <a:lnSpc>
                <a:spcPct val="90000"/>
              </a:lnSpc>
              <a:buFontTx/>
              <a:buNone/>
            </a:pPr>
            <a:r>
              <a:rPr lang="en-US" altLang="zh-TW" sz="2500" dirty="0" smtClean="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b'</a:t>
            </a:r>
            <a:r>
              <a:rPr lang="en-US" altLang="zh-TW" sz="2500" dirty="0" smtClean="0">
                <a:latin typeface="Courier"/>
              </a:rPr>
              <a:t/>
            </a:r>
            <a:br>
              <a:rPr lang="en-US" altLang="zh-TW" sz="2500" dirty="0" smtClean="0">
                <a:latin typeface="Courier"/>
              </a:rPr>
            </a:br>
            <a:endParaRPr lang="en-US" altLang="zh-TW" sz="600" dirty="0" smtClean="0">
              <a:latin typeface="Courier"/>
            </a:endParaRPr>
          </a:p>
          <a:p>
            <a:pPr marL="0" indent="0" eaLnBrk="1" hangingPunct="1">
              <a:lnSpc>
                <a:spcPct val="90000"/>
              </a:lnSpc>
              <a:buFontTx/>
              <a:buNone/>
            </a:pPr>
            <a:r>
              <a:rPr lang="en-US" altLang="zh-TW" sz="2500" dirty="0" smtClean="0"/>
              <a:t>Inside the single quotes, you can use almost all shell symbols: </a:t>
            </a:r>
          </a:p>
          <a:p>
            <a:pPr marL="0" indent="0" eaLnBrk="1" hangingPunct="1">
              <a:lnSpc>
                <a:spcPct val="90000"/>
              </a:lnSpc>
              <a:buFontTx/>
              <a:buNone/>
            </a:pPr>
            <a:r>
              <a:rPr lang="en-US" altLang="zh-TW" sz="2500" dirty="0" smtClean="0"/>
              <a:t>%</a:t>
            </a:r>
            <a:r>
              <a:rPr lang="en-US" altLang="zh-TW" sz="2500" dirty="0" smtClean="0">
                <a:latin typeface="Courier"/>
              </a:rPr>
              <a:t> </a:t>
            </a:r>
            <a:r>
              <a:rPr lang="en-US" altLang="zh-TW" sz="2500" b="1" dirty="0" smtClean="0">
                <a:latin typeface="Courier"/>
              </a:rPr>
              <a:t>echo 'What is a $ doing *here*???'</a:t>
            </a:r>
            <a:r>
              <a:rPr lang="en-US" altLang="zh-TW" sz="2500" dirty="0" smtClean="0">
                <a:latin typeface="Courier"/>
              </a:rPr>
              <a:t/>
            </a:r>
            <a:br>
              <a:rPr lang="en-US" altLang="zh-TW" sz="2500" dirty="0" smtClean="0">
                <a:latin typeface="Courier"/>
              </a:rPr>
            </a:br>
            <a:r>
              <a:rPr lang="en-US" altLang="zh-TW" sz="2500" dirty="0" smtClean="0">
                <a:latin typeface="Courier"/>
              </a:rPr>
              <a:t>What is a $ doing *here*???</a:t>
            </a:r>
            <a:br>
              <a:rPr lang="en-US" altLang="zh-TW" sz="2500" dirty="0" smtClean="0">
                <a:latin typeface="Courier"/>
              </a:rPr>
            </a:br>
            <a:endParaRPr lang="en-US" altLang="zh-TW" sz="1100" dirty="0" smtClean="0">
              <a:latin typeface="Courier"/>
            </a:endParaRPr>
          </a:p>
          <a:p>
            <a:pPr marL="0" indent="0" eaLnBrk="1" hangingPunct="1">
              <a:lnSpc>
                <a:spcPct val="90000"/>
              </a:lnSpc>
              <a:buFontTx/>
              <a:buNone/>
            </a:pPr>
            <a:r>
              <a:rPr lang="en-US" altLang="zh-TW" sz="2500" dirty="0"/>
              <a:t/>
            </a:r>
            <a:br>
              <a:rPr lang="en-US" altLang="zh-TW" sz="2500" dirty="0"/>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smtClean="0"/>
          </a:p>
          <a:p>
            <a:pPr marL="0" indent="0" eaLnBrk="1" hangingPunct="1">
              <a:lnSpc>
                <a:spcPct val="90000"/>
              </a:lnSpc>
            </a:pPr>
            <a:endParaRPr lang="en-US" altLang="zh-TW" sz="2500" dirty="0"/>
          </a:p>
          <a:p>
            <a:pPr marL="0" indent="0" eaLnBrk="1" hangingPunct="1">
              <a:lnSpc>
                <a:spcPct val="90000"/>
              </a:lnSpc>
            </a:pPr>
            <a:endParaRPr lang="en-US" altLang="zh-TW" sz="25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r>
              <a:rPr lang="en-US" altLang="zh-TW" sz="4100" b="1"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solidFill>
                  <a:schemeClr val="bg1">
                    <a:lumMod val="50000"/>
                  </a:schemeClr>
                </a:solidFill>
              </a:rPr>
              <a:t>To quote several character at once, you </a:t>
            </a:r>
            <a:r>
              <a:rPr lang="en-US" altLang="zh-TW" sz="2500" i="1" dirty="0" smtClean="0">
                <a:solidFill>
                  <a:schemeClr val="bg1">
                    <a:lumMod val="50000"/>
                  </a:schemeClr>
                </a:solidFill>
              </a:rPr>
              <a:t>can</a:t>
            </a:r>
            <a:r>
              <a:rPr lang="en-US" altLang="zh-TW" sz="2500" dirty="0" smtClean="0">
                <a:solidFill>
                  <a:schemeClr val="bg1">
                    <a:lumMod val="50000"/>
                  </a:schemeClr>
                </a:solidFill>
              </a:rPr>
              <a:t> use backslashes:</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 \ \ \ \ \ b</a:t>
            </a:r>
            <a:r>
              <a:rPr lang="en-US" altLang="zh-TW" sz="2500" dirty="0" smtClean="0">
                <a:solidFill>
                  <a:schemeClr val="bg1">
                    <a:lumMod val="50000"/>
                  </a:schemeClr>
                </a:solidFill>
                <a:latin typeface="Courier"/>
              </a:rPr>
              <a:t/>
            </a:r>
            <a:br>
              <a:rPr lang="en-US" altLang="zh-TW" sz="2500" dirty="0" smtClean="0">
                <a:solidFill>
                  <a:schemeClr val="bg1">
                    <a:lumMod val="50000"/>
                  </a:schemeClr>
                </a:solidFill>
                <a:latin typeface="Courier"/>
              </a:rPr>
            </a:br>
            <a:endParaRPr lang="en-US" altLang="zh-TW" sz="500" dirty="0" smtClean="0">
              <a:solidFill>
                <a:schemeClr val="bg1">
                  <a:lumMod val="50000"/>
                </a:schemeClr>
              </a:solidFill>
              <a:latin typeface="Courier"/>
            </a:endParaRPr>
          </a:p>
          <a:p>
            <a:pPr marL="0" indent="0" eaLnBrk="1" hangingPunct="1">
              <a:lnSpc>
                <a:spcPct val="90000"/>
              </a:lnSpc>
              <a:buFontTx/>
              <a:buNone/>
            </a:pPr>
            <a:r>
              <a:rPr lang="en-US" altLang="zh-TW" sz="2500" dirty="0" smtClean="0">
                <a:solidFill>
                  <a:schemeClr val="bg1">
                    <a:lumMod val="50000"/>
                  </a:schemeClr>
                </a:solidFill>
              </a:rPr>
              <a:t>This is, ugly but it works. </a:t>
            </a:r>
            <a:endParaRPr lang="en-US" altLang="zh-TW" sz="2500" dirty="0">
              <a:solidFill>
                <a:schemeClr val="bg1">
                  <a:lumMod val="50000"/>
                </a:schemeClr>
              </a:solidFill>
            </a:endParaRPr>
          </a:p>
          <a:p>
            <a:pPr marL="0" indent="0" eaLnBrk="1" hangingPunct="1">
              <a:lnSpc>
                <a:spcPct val="90000"/>
              </a:lnSpc>
              <a:buFontTx/>
              <a:buNone/>
            </a:pPr>
            <a:r>
              <a:rPr lang="en-US" altLang="zh-TW" sz="2500" dirty="0" smtClean="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b'</a:t>
            </a:r>
            <a:r>
              <a:rPr lang="en-US" altLang="zh-TW" sz="2500" dirty="0" smtClean="0">
                <a:latin typeface="Courier"/>
              </a:rPr>
              <a:t/>
            </a:r>
            <a:br>
              <a:rPr lang="en-US" altLang="zh-TW" sz="2500" dirty="0" smtClean="0">
                <a:latin typeface="Courier"/>
              </a:rPr>
            </a:br>
            <a:endParaRPr lang="en-US" altLang="zh-TW" sz="600" dirty="0" smtClean="0">
              <a:latin typeface="Courier"/>
            </a:endParaRPr>
          </a:p>
          <a:p>
            <a:pPr marL="0" indent="0" eaLnBrk="1" hangingPunct="1">
              <a:lnSpc>
                <a:spcPct val="90000"/>
              </a:lnSpc>
              <a:buFontTx/>
              <a:buNone/>
            </a:pPr>
            <a:r>
              <a:rPr lang="en-US" altLang="zh-TW" sz="2500" dirty="0" smtClean="0">
                <a:solidFill>
                  <a:srgbClr val="7F7F7F"/>
                </a:solidFill>
              </a:rPr>
              <a:t>Inside the single quotes, you can use</a:t>
            </a:r>
            <a:r>
              <a:rPr lang="en-US" altLang="zh-TW" sz="2500" dirty="0" smtClean="0"/>
              <a:t> almost all</a:t>
            </a:r>
            <a:r>
              <a:rPr lang="en-US" altLang="zh-TW" sz="2500" dirty="0" smtClean="0">
                <a:solidFill>
                  <a:srgbClr val="7F7F7F"/>
                </a:solidFill>
              </a:rPr>
              <a:t> shell symbols: </a:t>
            </a:r>
          </a:p>
          <a:p>
            <a:pPr marL="0" indent="0" eaLnBrk="1" hangingPunct="1">
              <a:lnSpc>
                <a:spcPct val="90000"/>
              </a:lnSpc>
              <a:buFontTx/>
              <a:buNone/>
            </a:pPr>
            <a:r>
              <a:rPr lang="en-US" altLang="zh-TW" sz="2500" dirty="0" smtClean="0">
                <a:solidFill>
                  <a:srgbClr val="7F7F7F"/>
                </a:solidFill>
              </a:rPr>
              <a:t>%</a:t>
            </a:r>
            <a:r>
              <a:rPr lang="en-US" altLang="zh-TW" sz="2500" dirty="0" smtClean="0">
                <a:solidFill>
                  <a:srgbClr val="7F7F7F"/>
                </a:solidFill>
                <a:latin typeface="Courier"/>
              </a:rPr>
              <a:t> </a:t>
            </a:r>
            <a:r>
              <a:rPr lang="en-US" altLang="zh-TW" sz="2500" b="1" dirty="0" smtClean="0">
                <a:solidFill>
                  <a:srgbClr val="7F7F7F"/>
                </a:solidFill>
                <a:latin typeface="Courier"/>
              </a:rPr>
              <a:t>echo 'What is a $ doing *here*???'</a:t>
            </a:r>
            <a:r>
              <a:rPr lang="en-US" altLang="zh-TW" sz="2500" dirty="0" smtClean="0">
                <a:solidFill>
                  <a:srgbClr val="7F7F7F"/>
                </a:solidFill>
                <a:latin typeface="Courier"/>
              </a:rPr>
              <a:t/>
            </a:r>
            <a:br>
              <a:rPr lang="en-US" altLang="zh-TW" sz="2500" dirty="0" smtClean="0">
                <a:solidFill>
                  <a:srgbClr val="7F7F7F"/>
                </a:solidFill>
                <a:latin typeface="Courier"/>
              </a:rPr>
            </a:br>
            <a:r>
              <a:rPr lang="en-US" altLang="zh-TW" sz="2500" dirty="0" smtClean="0">
                <a:solidFill>
                  <a:srgbClr val="7F7F7F"/>
                </a:solidFill>
                <a:latin typeface="Courier"/>
              </a:rPr>
              <a:t>What is a $ doing *here*???</a:t>
            </a:r>
            <a:r>
              <a:rPr lang="en-US" altLang="zh-TW" sz="2500" dirty="0" smtClean="0"/>
              <a:t/>
            </a:r>
            <a:br>
              <a:rPr lang="en-US" altLang="zh-TW" sz="2500" dirty="0" smtClean="0"/>
            </a:br>
            <a:endParaRPr lang="en-US" altLang="zh-TW" sz="1100" dirty="0" smtClean="0"/>
          </a:p>
          <a:p>
            <a:pPr marL="0" indent="0" eaLnBrk="1" hangingPunct="1">
              <a:lnSpc>
                <a:spcPct val="90000"/>
              </a:lnSpc>
              <a:buFontTx/>
              <a:buNone/>
            </a:pPr>
            <a:r>
              <a:rPr lang="en-US" altLang="zh-TW" sz="2500" i="1" dirty="0" smtClean="0"/>
              <a:t>Almost all</a:t>
            </a:r>
            <a:r>
              <a:rPr lang="en-US" altLang="zh-TW" sz="2500" dirty="0" smtClean="0"/>
              <a:t>? Well the "!" symbol </a:t>
            </a:r>
            <a:r>
              <a:rPr lang="en-US" altLang="zh-TW" sz="2500" i="1" dirty="0" smtClean="0"/>
              <a:t>may</a:t>
            </a:r>
            <a:r>
              <a:rPr lang="en-US" altLang="zh-TW" sz="2500" dirty="0" smtClean="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a:t>
            </a:r>
            <a:r>
              <a:rPr lang="en-US" altLang="zh-TW" sz="2500" b="1" dirty="0" smtClean="0">
                <a:latin typeface="Courier"/>
              </a:rPr>
              <a:t>'Hi! </a:t>
            </a:r>
            <a:r>
              <a:rPr lang="en-US" altLang="zh-TW" sz="2500" b="1" dirty="0" err="1" smtClean="0">
                <a:latin typeface="Courier"/>
              </a:rPr>
              <a:t>Hi!''Hi</a:t>
            </a:r>
            <a:r>
              <a:rPr lang="en-US" altLang="zh-TW" sz="2500" b="1" dirty="0" smtClean="0">
                <a:latin typeface="Courier"/>
              </a:rPr>
              <a:t>!'</a:t>
            </a:r>
            <a:r>
              <a:rPr lang="en-US" altLang="zh-TW" sz="2500" dirty="0"/>
              <a:t/>
            </a:r>
            <a:br>
              <a:rPr lang="en-US" altLang="zh-TW" sz="2500" dirty="0"/>
            </a:br>
            <a:r>
              <a:rPr lang="en-US" altLang="zh-TW" sz="2500" dirty="0" smtClean="0">
                <a:latin typeface="Courier"/>
              </a:rPr>
              <a:t>Hi! </a:t>
            </a:r>
            <a:r>
              <a:rPr lang="en-US" altLang="zh-TW" sz="2500" dirty="0" err="1" smtClean="0">
                <a:latin typeface="Courier"/>
              </a:rPr>
              <a:t>Hi!Hi</a:t>
            </a:r>
            <a:r>
              <a:rPr lang="en-US" altLang="zh-TW" sz="2500" dirty="0" smtClean="0">
                <a:latin typeface="Courier"/>
              </a:rPr>
              <a:t>!</a:t>
            </a:r>
          </a:p>
          <a:p>
            <a:pPr marL="0" indent="0" eaLnBrk="1" hangingPunct="1">
              <a:lnSpc>
                <a:spcPct val="90000"/>
              </a:lnSpc>
              <a:buNone/>
            </a:pP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smtClean="0"/>
          </a:p>
          <a:p>
            <a:pPr marL="0" indent="0" eaLnBrk="1" hangingPunct="1">
              <a:lnSpc>
                <a:spcPct val="90000"/>
              </a:lnSpc>
            </a:pPr>
            <a:endParaRPr lang="en-US" altLang="zh-TW" sz="2500" dirty="0"/>
          </a:p>
          <a:p>
            <a:pPr marL="0" indent="0" eaLnBrk="1" hangingPunct="1">
              <a:lnSpc>
                <a:spcPct val="90000"/>
              </a:lnSpc>
            </a:pPr>
            <a:endParaRPr lang="en-US" altLang="zh-TW" sz="2500" dirty="0" smtClean="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Worked.</a:t>
            </a:r>
            <a:r>
              <a:rPr kumimoji="1" lang="en-US" sz="1800" b="0" i="0" u="none" strike="noStrike" cap="none" normalizeH="0" dirty="0" smtClean="0">
                <a:ln>
                  <a:noFill/>
                </a:ln>
                <a:solidFill>
                  <a:schemeClr val="tx1"/>
                </a:solidFill>
                <a:effectLst/>
                <a:latin typeface="Arial" charset="0"/>
                <a:ea typeface="新細明體" charset="-120"/>
              </a:rPr>
              <a:t> A space and ' came after the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90047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r>
              <a:rPr lang="en-US" altLang="zh-TW" sz="4100" b="1"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solidFill>
                  <a:schemeClr val="bg1">
                    <a:lumMod val="50000"/>
                  </a:schemeClr>
                </a:solidFill>
              </a:rPr>
              <a:t>To quote several character at once, you </a:t>
            </a:r>
            <a:r>
              <a:rPr lang="en-US" altLang="zh-TW" sz="2500" i="1" dirty="0" smtClean="0">
                <a:solidFill>
                  <a:schemeClr val="bg1">
                    <a:lumMod val="50000"/>
                  </a:schemeClr>
                </a:solidFill>
              </a:rPr>
              <a:t>can</a:t>
            </a:r>
            <a:r>
              <a:rPr lang="en-US" altLang="zh-TW" sz="2500" dirty="0" smtClean="0">
                <a:solidFill>
                  <a:schemeClr val="bg1">
                    <a:lumMod val="50000"/>
                  </a:schemeClr>
                </a:solidFill>
              </a:rPr>
              <a:t> use backslashes:</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 \ \ \ \ \ b</a:t>
            </a:r>
            <a:r>
              <a:rPr lang="en-US" altLang="zh-TW" sz="2500" dirty="0" smtClean="0">
                <a:solidFill>
                  <a:schemeClr val="bg1">
                    <a:lumMod val="50000"/>
                  </a:schemeClr>
                </a:solidFill>
                <a:latin typeface="Courier"/>
              </a:rPr>
              <a:t/>
            </a:r>
            <a:br>
              <a:rPr lang="en-US" altLang="zh-TW" sz="2500" dirty="0" smtClean="0">
                <a:solidFill>
                  <a:schemeClr val="bg1">
                    <a:lumMod val="50000"/>
                  </a:schemeClr>
                </a:solidFill>
                <a:latin typeface="Courier"/>
              </a:rPr>
            </a:br>
            <a:endParaRPr lang="en-US" altLang="zh-TW" sz="500" dirty="0" smtClean="0">
              <a:solidFill>
                <a:schemeClr val="bg1">
                  <a:lumMod val="50000"/>
                </a:schemeClr>
              </a:solidFill>
              <a:latin typeface="Courier"/>
            </a:endParaRPr>
          </a:p>
          <a:p>
            <a:pPr marL="0" indent="0" eaLnBrk="1" hangingPunct="1">
              <a:lnSpc>
                <a:spcPct val="90000"/>
              </a:lnSpc>
              <a:buFontTx/>
              <a:buNone/>
            </a:pPr>
            <a:r>
              <a:rPr lang="en-US" altLang="zh-TW" sz="2500" dirty="0" smtClean="0">
                <a:solidFill>
                  <a:schemeClr val="bg1">
                    <a:lumMod val="50000"/>
                  </a:schemeClr>
                </a:solidFill>
              </a:rPr>
              <a:t>This is, ugly but it works. </a:t>
            </a:r>
            <a:endParaRPr lang="en-US" altLang="zh-TW" sz="2500" dirty="0">
              <a:solidFill>
                <a:schemeClr val="bg1">
                  <a:lumMod val="50000"/>
                </a:schemeClr>
              </a:solidFill>
            </a:endParaRPr>
          </a:p>
          <a:p>
            <a:pPr marL="0" indent="0" eaLnBrk="1" hangingPunct="1">
              <a:lnSpc>
                <a:spcPct val="90000"/>
              </a:lnSpc>
              <a:buFontTx/>
              <a:buNone/>
            </a:pPr>
            <a:r>
              <a:rPr lang="en-US" altLang="zh-TW" sz="2500" dirty="0" smtClean="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b'</a:t>
            </a:r>
            <a:r>
              <a:rPr lang="en-US" altLang="zh-TW" sz="2500" dirty="0" smtClean="0">
                <a:latin typeface="Courier"/>
              </a:rPr>
              <a:t/>
            </a:r>
            <a:br>
              <a:rPr lang="en-US" altLang="zh-TW" sz="2500" dirty="0" smtClean="0">
                <a:latin typeface="Courier"/>
              </a:rPr>
            </a:br>
            <a:endParaRPr lang="en-US" altLang="zh-TW" sz="600" dirty="0" smtClean="0">
              <a:latin typeface="Courier"/>
            </a:endParaRPr>
          </a:p>
          <a:p>
            <a:pPr marL="0" indent="0" eaLnBrk="1" hangingPunct="1">
              <a:lnSpc>
                <a:spcPct val="90000"/>
              </a:lnSpc>
              <a:buFontTx/>
              <a:buNone/>
            </a:pPr>
            <a:r>
              <a:rPr lang="en-US" altLang="zh-TW" sz="2500" dirty="0" smtClean="0">
                <a:solidFill>
                  <a:srgbClr val="7F7F7F"/>
                </a:solidFill>
              </a:rPr>
              <a:t>Inside the single quotes, you can use</a:t>
            </a:r>
            <a:r>
              <a:rPr lang="en-US" altLang="zh-TW" sz="2500" dirty="0" smtClean="0"/>
              <a:t> almost all</a:t>
            </a:r>
            <a:r>
              <a:rPr lang="en-US" altLang="zh-TW" sz="2500" dirty="0" smtClean="0">
                <a:solidFill>
                  <a:srgbClr val="7F7F7F"/>
                </a:solidFill>
              </a:rPr>
              <a:t> shell symbols: </a:t>
            </a:r>
          </a:p>
          <a:p>
            <a:pPr marL="0" indent="0" eaLnBrk="1" hangingPunct="1">
              <a:lnSpc>
                <a:spcPct val="90000"/>
              </a:lnSpc>
              <a:buFontTx/>
              <a:buNone/>
            </a:pPr>
            <a:r>
              <a:rPr lang="en-US" altLang="zh-TW" sz="2500" dirty="0" smtClean="0">
                <a:solidFill>
                  <a:srgbClr val="7F7F7F"/>
                </a:solidFill>
              </a:rPr>
              <a:t>%</a:t>
            </a:r>
            <a:r>
              <a:rPr lang="en-US" altLang="zh-TW" sz="2500" dirty="0" smtClean="0">
                <a:solidFill>
                  <a:srgbClr val="7F7F7F"/>
                </a:solidFill>
                <a:latin typeface="Courier"/>
              </a:rPr>
              <a:t> </a:t>
            </a:r>
            <a:r>
              <a:rPr lang="en-US" altLang="zh-TW" sz="2500" b="1" dirty="0" smtClean="0">
                <a:solidFill>
                  <a:srgbClr val="7F7F7F"/>
                </a:solidFill>
                <a:latin typeface="Courier"/>
              </a:rPr>
              <a:t>echo 'What is a $ doing *here*???'</a:t>
            </a:r>
            <a:r>
              <a:rPr lang="en-US" altLang="zh-TW" sz="2500" dirty="0" smtClean="0">
                <a:solidFill>
                  <a:srgbClr val="7F7F7F"/>
                </a:solidFill>
                <a:latin typeface="Courier"/>
              </a:rPr>
              <a:t/>
            </a:r>
            <a:br>
              <a:rPr lang="en-US" altLang="zh-TW" sz="2500" dirty="0" smtClean="0">
                <a:solidFill>
                  <a:srgbClr val="7F7F7F"/>
                </a:solidFill>
                <a:latin typeface="Courier"/>
              </a:rPr>
            </a:br>
            <a:r>
              <a:rPr lang="en-US" altLang="zh-TW" sz="2500" dirty="0" smtClean="0">
                <a:solidFill>
                  <a:srgbClr val="7F7F7F"/>
                </a:solidFill>
                <a:latin typeface="Courier"/>
              </a:rPr>
              <a:t>What is a $ doing *here*???</a:t>
            </a:r>
            <a:r>
              <a:rPr lang="en-US" altLang="zh-TW" sz="2500" dirty="0" smtClean="0"/>
              <a:t/>
            </a:r>
            <a:br>
              <a:rPr lang="en-US" altLang="zh-TW" sz="2500" dirty="0" smtClean="0"/>
            </a:br>
            <a:endParaRPr lang="en-US" altLang="zh-TW" sz="1100" dirty="0" smtClean="0"/>
          </a:p>
          <a:p>
            <a:pPr marL="0" indent="0" eaLnBrk="1" hangingPunct="1">
              <a:lnSpc>
                <a:spcPct val="90000"/>
              </a:lnSpc>
              <a:buFontTx/>
              <a:buNone/>
            </a:pPr>
            <a:r>
              <a:rPr lang="en-US" altLang="zh-TW" sz="2500" i="1" dirty="0" smtClean="0"/>
              <a:t>Almost all</a:t>
            </a:r>
            <a:r>
              <a:rPr lang="en-US" altLang="zh-TW" sz="2500" dirty="0" smtClean="0"/>
              <a:t>? Well the "!" symbol </a:t>
            </a:r>
            <a:r>
              <a:rPr lang="en-US" altLang="zh-TW" sz="2500" i="1" dirty="0" smtClean="0"/>
              <a:t>may</a:t>
            </a:r>
            <a:r>
              <a:rPr lang="en-US" altLang="zh-TW" sz="2500" dirty="0" smtClean="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a:t>
            </a:r>
            <a:r>
              <a:rPr lang="en-US" altLang="zh-TW" sz="2500" b="1" dirty="0" smtClean="0">
                <a:latin typeface="Courier"/>
              </a:rPr>
              <a:t>'Hi! </a:t>
            </a:r>
            <a:r>
              <a:rPr lang="en-US" altLang="zh-TW" sz="2500" b="1" dirty="0" err="1" smtClean="0">
                <a:latin typeface="Courier"/>
              </a:rPr>
              <a:t>Hi!''Hi</a:t>
            </a:r>
            <a:r>
              <a:rPr lang="en-US" altLang="zh-TW" sz="2500" b="1" dirty="0" smtClean="0">
                <a:latin typeface="Courier"/>
              </a:rPr>
              <a:t>!'</a:t>
            </a:r>
            <a:r>
              <a:rPr lang="en-US" altLang="zh-TW" sz="2500" dirty="0"/>
              <a:t/>
            </a:r>
            <a:br>
              <a:rPr lang="en-US" altLang="zh-TW" sz="2500" dirty="0"/>
            </a:br>
            <a:r>
              <a:rPr lang="en-US" altLang="zh-TW" sz="2500" dirty="0" smtClean="0">
                <a:latin typeface="Courier"/>
              </a:rPr>
              <a:t>Hi! </a:t>
            </a:r>
            <a:r>
              <a:rPr lang="en-US" altLang="zh-TW" sz="2500" dirty="0" err="1" smtClean="0">
                <a:latin typeface="Courier"/>
              </a:rPr>
              <a:t>Hi!Hi</a:t>
            </a:r>
            <a:r>
              <a:rPr lang="en-US" altLang="zh-TW" sz="2500" dirty="0" smtClean="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a:t>
            </a:r>
            <a:r>
              <a:rPr lang="en-US" altLang="zh-TW" sz="2500" b="1" dirty="0" smtClean="0">
                <a:latin typeface="Courier"/>
              </a:rPr>
              <a:t>'Hi! </a:t>
            </a:r>
            <a:r>
              <a:rPr lang="en-US" altLang="zh-TW" sz="2500" b="1" dirty="0" err="1" smtClean="0">
                <a:latin typeface="Courier"/>
              </a:rPr>
              <a:t>Hi!Hi</a:t>
            </a:r>
            <a:r>
              <a:rPr lang="en-US" altLang="zh-TW" sz="2500" b="1" dirty="0" smtClean="0">
                <a:latin typeface="Courier"/>
              </a:rPr>
              <a:t>!'</a:t>
            </a:r>
          </a:p>
          <a:p>
            <a:pPr marL="0" indent="0" eaLnBrk="1" hangingPunct="1">
              <a:lnSpc>
                <a:spcPct val="90000"/>
              </a:lnSpc>
              <a:buNone/>
            </a:pPr>
            <a:r>
              <a:rPr lang="en-US" altLang="zh-TW" sz="2500" dirty="0" smtClean="0">
                <a:latin typeface="Courier"/>
              </a:rPr>
              <a:t>Hi!: event not found.</a:t>
            </a: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smtClean="0"/>
          </a:p>
          <a:p>
            <a:pPr marL="0" indent="0" eaLnBrk="1" hangingPunct="1">
              <a:lnSpc>
                <a:spcPct val="90000"/>
              </a:lnSpc>
            </a:pPr>
            <a:endParaRPr lang="en-US" altLang="zh-TW" sz="2500" dirty="0"/>
          </a:p>
          <a:p>
            <a:pPr marL="0" indent="0" eaLnBrk="1" hangingPunct="1">
              <a:lnSpc>
                <a:spcPct val="90000"/>
              </a:lnSpc>
            </a:pPr>
            <a:endParaRPr lang="en-US" altLang="zh-TW" sz="2500" dirty="0" smtClean="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Worked.</a:t>
            </a:r>
            <a:r>
              <a:rPr kumimoji="1" lang="en-US" sz="1800" b="0" i="0" u="none" strike="noStrike" cap="none" normalizeH="0" dirty="0" smtClean="0">
                <a:ln>
                  <a:noFill/>
                </a:ln>
                <a:solidFill>
                  <a:schemeClr val="tx1"/>
                </a:solidFill>
                <a:effectLst/>
                <a:latin typeface="Arial" charset="0"/>
                <a:ea typeface="新細明體" charset="-120"/>
              </a:rPr>
              <a:t> A space and ' came after the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820912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r>
              <a:rPr lang="en-US" altLang="zh-TW" sz="4100" b="1" smtClean="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smtClean="0">
                <a:solidFill>
                  <a:schemeClr val="bg1">
                    <a:lumMod val="50000"/>
                  </a:schemeClr>
                </a:solidFill>
              </a:rPr>
              <a:t>To quote several character at once, you </a:t>
            </a:r>
            <a:r>
              <a:rPr lang="en-US" altLang="zh-TW" sz="2500" i="1" dirty="0" smtClean="0">
                <a:solidFill>
                  <a:schemeClr val="bg1">
                    <a:lumMod val="50000"/>
                  </a:schemeClr>
                </a:solidFill>
              </a:rPr>
              <a:t>can</a:t>
            </a:r>
            <a:r>
              <a:rPr lang="en-US" altLang="zh-TW" sz="2500" dirty="0" smtClean="0">
                <a:solidFill>
                  <a:schemeClr val="bg1">
                    <a:lumMod val="50000"/>
                  </a:schemeClr>
                </a:solidFill>
              </a:rPr>
              <a:t> use backslashes:</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 \ \ \ \ \ b</a:t>
            </a:r>
            <a:r>
              <a:rPr lang="en-US" altLang="zh-TW" sz="2500" dirty="0" smtClean="0">
                <a:solidFill>
                  <a:schemeClr val="bg1">
                    <a:lumMod val="50000"/>
                  </a:schemeClr>
                </a:solidFill>
                <a:latin typeface="Courier"/>
              </a:rPr>
              <a:t/>
            </a:r>
            <a:br>
              <a:rPr lang="en-US" altLang="zh-TW" sz="2500" dirty="0" smtClean="0">
                <a:solidFill>
                  <a:schemeClr val="bg1">
                    <a:lumMod val="50000"/>
                  </a:schemeClr>
                </a:solidFill>
                <a:latin typeface="Courier"/>
              </a:rPr>
            </a:br>
            <a:endParaRPr lang="en-US" altLang="zh-TW" sz="500" dirty="0" smtClean="0">
              <a:solidFill>
                <a:schemeClr val="bg1">
                  <a:lumMod val="50000"/>
                </a:schemeClr>
              </a:solidFill>
              <a:latin typeface="Courier"/>
            </a:endParaRPr>
          </a:p>
          <a:p>
            <a:pPr marL="0" indent="0" eaLnBrk="1" hangingPunct="1">
              <a:lnSpc>
                <a:spcPct val="90000"/>
              </a:lnSpc>
              <a:buFontTx/>
              <a:buNone/>
            </a:pPr>
            <a:r>
              <a:rPr lang="en-US" altLang="zh-TW" sz="2500" dirty="0" smtClean="0">
                <a:solidFill>
                  <a:schemeClr val="bg1">
                    <a:lumMod val="50000"/>
                  </a:schemeClr>
                </a:solidFill>
              </a:rPr>
              <a:t>This is, ugly but it works. </a:t>
            </a:r>
            <a:endParaRPr lang="en-US" altLang="zh-TW" sz="2500" dirty="0">
              <a:solidFill>
                <a:schemeClr val="bg1">
                  <a:lumMod val="50000"/>
                </a:schemeClr>
              </a:solidFill>
            </a:endParaRPr>
          </a:p>
          <a:p>
            <a:pPr marL="0" indent="0" eaLnBrk="1" hangingPunct="1">
              <a:lnSpc>
                <a:spcPct val="90000"/>
              </a:lnSpc>
              <a:buFontTx/>
              <a:buNone/>
            </a:pPr>
            <a:r>
              <a:rPr lang="en-US" altLang="zh-TW" sz="2500" dirty="0" smtClean="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smtClean="0">
                <a:solidFill>
                  <a:schemeClr val="bg1">
                    <a:lumMod val="50000"/>
                  </a:schemeClr>
                </a:solidFill>
              </a:rPr>
              <a:t>%</a:t>
            </a:r>
            <a:r>
              <a:rPr lang="en-US" altLang="zh-TW" sz="2500" dirty="0" smtClean="0">
                <a:solidFill>
                  <a:schemeClr val="bg1">
                    <a:lumMod val="50000"/>
                  </a:schemeClr>
                </a:solidFill>
                <a:latin typeface="Courier"/>
              </a:rPr>
              <a:t> </a:t>
            </a:r>
            <a:r>
              <a:rPr lang="en-US" altLang="zh-TW" sz="2500" b="1" dirty="0" smtClean="0">
                <a:solidFill>
                  <a:schemeClr val="bg1">
                    <a:lumMod val="50000"/>
                  </a:schemeClr>
                </a:solidFill>
                <a:latin typeface="Courier"/>
              </a:rPr>
              <a:t>echo 'a       b'</a:t>
            </a:r>
            <a:r>
              <a:rPr lang="en-US" altLang="zh-TW" sz="2500" dirty="0" smtClean="0">
                <a:latin typeface="Courier"/>
              </a:rPr>
              <a:t/>
            </a:r>
            <a:br>
              <a:rPr lang="en-US" altLang="zh-TW" sz="2500" dirty="0" smtClean="0">
                <a:latin typeface="Courier"/>
              </a:rPr>
            </a:br>
            <a:endParaRPr lang="en-US" altLang="zh-TW" sz="600" dirty="0" smtClean="0">
              <a:latin typeface="Courier"/>
            </a:endParaRPr>
          </a:p>
          <a:p>
            <a:pPr marL="0" indent="0" eaLnBrk="1" hangingPunct="1">
              <a:lnSpc>
                <a:spcPct val="90000"/>
              </a:lnSpc>
              <a:buFontTx/>
              <a:buNone/>
            </a:pPr>
            <a:r>
              <a:rPr lang="en-US" altLang="zh-TW" sz="2500" dirty="0" smtClean="0">
                <a:solidFill>
                  <a:srgbClr val="7F7F7F"/>
                </a:solidFill>
              </a:rPr>
              <a:t>Inside the single quotes, you can use</a:t>
            </a:r>
            <a:r>
              <a:rPr lang="en-US" altLang="zh-TW" sz="2500" dirty="0" smtClean="0"/>
              <a:t> almost all</a:t>
            </a:r>
            <a:r>
              <a:rPr lang="en-US" altLang="zh-TW" sz="2500" dirty="0" smtClean="0">
                <a:solidFill>
                  <a:srgbClr val="7F7F7F"/>
                </a:solidFill>
              </a:rPr>
              <a:t> shell symbols: </a:t>
            </a:r>
          </a:p>
          <a:p>
            <a:pPr marL="0" indent="0" eaLnBrk="1" hangingPunct="1">
              <a:lnSpc>
                <a:spcPct val="90000"/>
              </a:lnSpc>
              <a:buFontTx/>
              <a:buNone/>
            </a:pPr>
            <a:r>
              <a:rPr lang="en-US" altLang="zh-TW" sz="2500" dirty="0" smtClean="0">
                <a:solidFill>
                  <a:srgbClr val="7F7F7F"/>
                </a:solidFill>
              </a:rPr>
              <a:t>%</a:t>
            </a:r>
            <a:r>
              <a:rPr lang="en-US" altLang="zh-TW" sz="2500" dirty="0" smtClean="0">
                <a:solidFill>
                  <a:srgbClr val="7F7F7F"/>
                </a:solidFill>
                <a:latin typeface="Courier"/>
              </a:rPr>
              <a:t> </a:t>
            </a:r>
            <a:r>
              <a:rPr lang="en-US" altLang="zh-TW" sz="2500" b="1" dirty="0" smtClean="0">
                <a:solidFill>
                  <a:srgbClr val="7F7F7F"/>
                </a:solidFill>
                <a:latin typeface="Courier"/>
              </a:rPr>
              <a:t>echo 'What is a $ doing *here*???'</a:t>
            </a:r>
            <a:r>
              <a:rPr lang="en-US" altLang="zh-TW" sz="2500" dirty="0" smtClean="0">
                <a:solidFill>
                  <a:srgbClr val="7F7F7F"/>
                </a:solidFill>
                <a:latin typeface="Courier"/>
              </a:rPr>
              <a:t/>
            </a:r>
            <a:br>
              <a:rPr lang="en-US" altLang="zh-TW" sz="2500" dirty="0" smtClean="0">
                <a:solidFill>
                  <a:srgbClr val="7F7F7F"/>
                </a:solidFill>
                <a:latin typeface="Courier"/>
              </a:rPr>
            </a:br>
            <a:r>
              <a:rPr lang="en-US" altLang="zh-TW" sz="2500" dirty="0" smtClean="0">
                <a:solidFill>
                  <a:srgbClr val="7F7F7F"/>
                </a:solidFill>
                <a:latin typeface="Courier"/>
              </a:rPr>
              <a:t>What is a $ doing *here*???</a:t>
            </a:r>
            <a:r>
              <a:rPr lang="en-US" altLang="zh-TW" sz="2500" dirty="0" smtClean="0"/>
              <a:t/>
            </a:r>
            <a:br>
              <a:rPr lang="en-US" altLang="zh-TW" sz="2500" dirty="0" smtClean="0"/>
            </a:br>
            <a:endParaRPr lang="en-US" altLang="zh-TW" sz="1100" dirty="0" smtClean="0"/>
          </a:p>
          <a:p>
            <a:pPr marL="0" indent="0" eaLnBrk="1" hangingPunct="1">
              <a:lnSpc>
                <a:spcPct val="90000"/>
              </a:lnSpc>
              <a:buFontTx/>
              <a:buNone/>
            </a:pPr>
            <a:r>
              <a:rPr lang="en-US" altLang="zh-TW" sz="2500" i="1" dirty="0" smtClean="0"/>
              <a:t>Almost all</a:t>
            </a:r>
            <a:r>
              <a:rPr lang="en-US" altLang="zh-TW" sz="2500" dirty="0" smtClean="0"/>
              <a:t>? Well the "!" symbol </a:t>
            </a:r>
            <a:r>
              <a:rPr lang="en-US" altLang="zh-TW" sz="2500" i="1" dirty="0" smtClean="0"/>
              <a:t>may</a:t>
            </a:r>
            <a:r>
              <a:rPr lang="en-US" altLang="zh-TW" sz="2500" dirty="0" smtClean="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a:t>
            </a:r>
            <a:r>
              <a:rPr lang="en-US" altLang="zh-TW" sz="2500" b="1" dirty="0" smtClean="0">
                <a:latin typeface="Courier"/>
              </a:rPr>
              <a:t>'Hi! </a:t>
            </a:r>
            <a:r>
              <a:rPr lang="en-US" altLang="zh-TW" sz="2500" b="1" dirty="0" err="1" smtClean="0">
                <a:latin typeface="Courier"/>
              </a:rPr>
              <a:t>Hi!''Hi</a:t>
            </a:r>
            <a:r>
              <a:rPr lang="en-US" altLang="zh-TW" sz="2500" b="1" dirty="0" smtClean="0">
                <a:latin typeface="Courier"/>
              </a:rPr>
              <a:t>!'</a:t>
            </a:r>
            <a:r>
              <a:rPr lang="en-US" altLang="zh-TW" sz="2500" dirty="0"/>
              <a:t/>
            </a:r>
            <a:br>
              <a:rPr lang="en-US" altLang="zh-TW" sz="2500" dirty="0"/>
            </a:br>
            <a:r>
              <a:rPr lang="en-US" altLang="zh-TW" sz="2500" dirty="0" smtClean="0">
                <a:latin typeface="Courier"/>
              </a:rPr>
              <a:t>Hi! </a:t>
            </a:r>
            <a:r>
              <a:rPr lang="en-US" altLang="zh-TW" sz="2500" dirty="0" err="1" smtClean="0">
                <a:latin typeface="Courier"/>
              </a:rPr>
              <a:t>Hi!Hi</a:t>
            </a:r>
            <a:r>
              <a:rPr lang="en-US" altLang="zh-TW" sz="2500" dirty="0" smtClean="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a:t>
            </a:r>
            <a:r>
              <a:rPr lang="en-US" altLang="zh-TW" sz="2500" b="1" dirty="0" smtClean="0">
                <a:latin typeface="Courier"/>
              </a:rPr>
              <a:t>'Hi! </a:t>
            </a:r>
            <a:r>
              <a:rPr lang="en-US" altLang="zh-TW" sz="2500" b="1" dirty="0" err="1" smtClean="0">
                <a:latin typeface="Courier"/>
              </a:rPr>
              <a:t>Hi</a:t>
            </a:r>
            <a:r>
              <a:rPr lang="en-US" altLang="zh-TW" sz="2500" b="1" dirty="0" err="1" smtClean="0">
                <a:solidFill>
                  <a:srgbClr val="FF0000"/>
                </a:solidFill>
                <a:latin typeface="Courier"/>
              </a:rPr>
              <a:t>!</a:t>
            </a:r>
            <a:r>
              <a:rPr lang="en-US" altLang="zh-TW" sz="2500" b="1" dirty="0" err="1" smtClean="0">
                <a:solidFill>
                  <a:srgbClr val="0033CC"/>
                </a:solidFill>
                <a:latin typeface="Courier"/>
              </a:rPr>
              <a:t>Hi</a:t>
            </a:r>
            <a:r>
              <a:rPr lang="en-US" altLang="zh-TW" sz="2500" b="1" dirty="0" smtClean="0">
                <a:solidFill>
                  <a:srgbClr val="0033CC"/>
                </a:solidFill>
                <a:latin typeface="Courier"/>
              </a:rPr>
              <a:t>!</a:t>
            </a:r>
            <a:r>
              <a:rPr lang="en-US" altLang="zh-TW" sz="2500" b="1" dirty="0" smtClean="0">
                <a:latin typeface="Courier"/>
              </a:rPr>
              <a:t>'</a:t>
            </a:r>
          </a:p>
          <a:p>
            <a:pPr marL="0" indent="0" eaLnBrk="1" hangingPunct="1">
              <a:lnSpc>
                <a:spcPct val="90000"/>
              </a:lnSpc>
              <a:buNone/>
            </a:pPr>
            <a:r>
              <a:rPr lang="en-US" altLang="zh-TW" sz="2500" dirty="0" smtClean="0">
                <a:solidFill>
                  <a:srgbClr val="0033CC"/>
                </a:solidFill>
                <a:latin typeface="Courier"/>
              </a:rPr>
              <a:t>Hi!</a:t>
            </a:r>
            <a:r>
              <a:rPr lang="en-US" altLang="zh-TW" sz="2500" dirty="0" smtClean="0">
                <a:latin typeface="Courier"/>
              </a:rPr>
              <a:t>: event not found.</a:t>
            </a: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smtClean="0"/>
          </a:p>
          <a:p>
            <a:pPr marL="0" indent="0" eaLnBrk="1" hangingPunct="1">
              <a:lnSpc>
                <a:spcPct val="90000"/>
              </a:lnSpc>
            </a:pPr>
            <a:endParaRPr lang="en-US" altLang="zh-TW" sz="2500" dirty="0"/>
          </a:p>
          <a:p>
            <a:pPr marL="0" indent="0" eaLnBrk="1" hangingPunct="1">
              <a:lnSpc>
                <a:spcPct val="90000"/>
              </a:lnSpc>
            </a:pPr>
            <a:endParaRPr lang="en-US" altLang="zh-TW" sz="2500" dirty="0" smtClean="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tx1"/>
                </a:solidFill>
                <a:effectLst/>
                <a:latin typeface="Arial" charset="0"/>
                <a:ea typeface="新細明體" charset="-120"/>
              </a:rPr>
              <a:t>Worked.</a:t>
            </a:r>
            <a:r>
              <a:rPr kumimoji="1" lang="en-US" sz="1800" b="0" i="0" u="none" strike="noStrike" cap="none" normalizeH="0" dirty="0" smtClean="0">
                <a:ln>
                  <a:noFill/>
                </a:ln>
                <a:solidFill>
                  <a:schemeClr val="tx1"/>
                </a:solidFill>
                <a:effectLst/>
                <a:latin typeface="Arial" charset="0"/>
                <a:ea typeface="新細明體" charset="-120"/>
              </a:rPr>
              <a:t> A space and ' came after the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6" name="Rounded Rectangular Callout 5"/>
          <p:cNvSpPr/>
          <p:nvPr/>
        </p:nvSpPr>
        <p:spPr bwMode="auto">
          <a:xfrm>
            <a:off x="4572000" y="5638800"/>
            <a:ext cx="4572000" cy="1219200"/>
          </a:xfrm>
          <a:prstGeom prst="wedgeRoundRectCallout">
            <a:avLst>
              <a:gd name="adj1" fmla="val -65745"/>
              <a:gd name="adj2" fmla="val 72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Failed</a:t>
            </a:r>
            <a:r>
              <a:rPr kumimoji="1" lang="en-US" sz="1800" b="0" i="0" u="none" strike="noStrike" cap="none" normalizeH="0" dirty="0" smtClean="0">
                <a:ln>
                  <a:noFill/>
                </a:ln>
                <a:solidFill>
                  <a:schemeClr val="tx1"/>
                </a:solidFill>
                <a:effectLst/>
                <a:latin typeface="Arial" charset="0"/>
                <a:ea typeface="新細明體" charset="-120"/>
              </a:rPr>
              <a:t> because the “</a:t>
            </a:r>
            <a:r>
              <a:rPr kumimoji="1" lang="en-US" sz="1800" i="0" u="none" strike="noStrike" cap="none" normalizeH="0" dirty="0" smtClean="0">
                <a:ln>
                  <a:noFill/>
                </a:ln>
                <a:solidFill>
                  <a:srgbClr val="0033CC"/>
                </a:solidFill>
                <a:effectLst/>
                <a:latin typeface="Arial" charset="0"/>
                <a:ea typeface="新細明體" charset="-120"/>
              </a:rPr>
              <a:t>Hi!</a:t>
            </a:r>
            <a:r>
              <a:rPr kumimoji="1" lang="en-US" sz="1800" b="0" i="0" u="none" strike="noStrike" cap="none" normalizeH="0" dirty="0" smtClean="0">
                <a:ln>
                  <a:noFill/>
                </a:ln>
                <a:solidFill>
                  <a:schemeClr val="tx1"/>
                </a:solidFill>
                <a:effectLst/>
                <a:latin typeface="Arial" charset="0"/>
                <a:ea typeface="新細明體" charset="-120"/>
              </a:rPr>
              <a:t>” after the “</a:t>
            </a:r>
            <a:r>
              <a:rPr kumimoji="1" lang="en-US" sz="1800" i="0" u="none" strike="noStrike" cap="none" normalizeH="0" dirty="0" smtClean="0">
                <a:ln>
                  <a:noFill/>
                </a:ln>
                <a:solidFill>
                  <a:srgbClr val="FF0000"/>
                </a:solidFill>
                <a:effectLst/>
                <a:latin typeface="Arial" charset="0"/>
                <a:ea typeface="新細明體" charset="-120"/>
              </a:rPr>
              <a:t>!</a:t>
            </a:r>
            <a:r>
              <a:rPr kumimoji="1" lang="en-US" sz="1800" b="0" i="0" u="none" strike="noStrike" cap="none" normalizeH="0" dirty="0" smtClean="0">
                <a:ln>
                  <a:noFill/>
                </a:ln>
                <a:solidFill>
                  <a:schemeClr val="tx1"/>
                </a:solidFill>
                <a:effectLst/>
                <a:latin typeface="Arial" charset="0"/>
                <a:ea typeface="新細明體" charset="-120"/>
              </a:rPr>
              <a:t>” was interpreted as a request to rerun the last command which began with “Hi!”. (But it couldn’t be found in the history. </a:t>
            </a:r>
            <a:r>
              <a:rPr lang="en-US" b="0" dirty="0" smtClean="0">
                <a:latin typeface="Arial" charset="0"/>
                <a:ea typeface="新細明體" charset="-120"/>
              </a:rPr>
              <a:t>So:</a:t>
            </a:r>
            <a:r>
              <a:rPr kumimoji="1" lang="en-US" sz="1800" b="0" i="0" u="none" strike="noStrike" cap="none" normalizeH="0" dirty="0" smtClean="0">
                <a:ln>
                  <a:noFill/>
                </a:ln>
                <a:solidFill>
                  <a:schemeClr val="tx1"/>
                </a:solidFill>
                <a:effectLst/>
                <a:latin typeface="Arial" charset="0"/>
                <a:ea typeface="新細明體" charset="-120"/>
              </a:rPr>
              <a:t> error.)</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593445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939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smtClean="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smtClean="0"/>
              <a:t>% </a:t>
            </a:r>
            <a:r>
              <a:rPr lang="en-US" altLang="zh-TW" sz="3000" b="1" smtClean="0"/>
              <a:t>echo "Is your path $PATH?"</a:t>
            </a:r>
            <a:r>
              <a:rPr lang="en-US" altLang="zh-TW" sz="3000" smtClean="0"/>
              <a:t/>
            </a:r>
            <a:br>
              <a:rPr lang="en-US" altLang="zh-TW" sz="3000" smtClean="0"/>
            </a:br>
            <a:r>
              <a:rPr lang="en-US" altLang="zh-TW" sz="3000" smtClean="0"/>
              <a:t>Is your path /usr/local/bin:/usr/bin:…?</a:t>
            </a:r>
            <a:br>
              <a:rPr lang="en-US" altLang="zh-TW" sz="3000" smtClean="0"/>
            </a:br>
            <a:r>
              <a:rPr lang="en-US" altLang="zh-TW" sz="3000" smtClean="0"/>
              <a:t>% </a:t>
            </a:r>
            <a:r>
              <a:rPr lang="en-US" altLang="zh-TW" sz="3000" b="1" smtClean="0"/>
              <a:t>echo "Your current directory is `pwd`"</a:t>
            </a:r>
            <a:r>
              <a:rPr lang="en-US" altLang="zh-TW" sz="3000" smtClean="0"/>
              <a:t/>
            </a:r>
            <a:br>
              <a:rPr lang="en-US" altLang="zh-TW" sz="3000" smtClean="0"/>
            </a:br>
            <a:r>
              <a:rPr lang="en-US" altLang="zh-TW" sz="3000" smtClean="0"/>
              <a:t>Your current directory is /home/Cse</a:t>
            </a:r>
          </a:p>
          <a:p>
            <a:pPr marL="0" indent="0" eaLnBrk="1" hangingPunct="1">
              <a:lnSpc>
                <a:spcPct val="80000"/>
              </a:lnSpc>
              <a:buFontTx/>
              <a:buNone/>
            </a:pPr>
            <a:r>
              <a:rPr lang="en-US" altLang="zh-TW" sz="1500" smtClean="0"/>
              <a:t/>
            </a:r>
            <a:br>
              <a:rPr lang="en-US" altLang="zh-TW" sz="1500" smtClean="0"/>
            </a:br>
            <a:r>
              <a:rPr lang="en-US" altLang="zh-TW" sz="3000" smtClean="0">
                <a:solidFill>
                  <a:schemeClr val="bg1"/>
                </a:solidFill>
              </a:rPr>
              <a:t>Once you learn the difference between single quotes and double quotes, you will have mastered a very useful skill. </a:t>
            </a:r>
          </a:p>
          <a:p>
            <a:pPr marL="0" indent="0" eaLnBrk="1" hangingPunct="1">
              <a:lnSpc>
                <a:spcPct val="80000"/>
              </a:lnSpc>
              <a:buFontTx/>
              <a:buNone/>
            </a:pPr>
            <a:r>
              <a:rPr lang="en-US" altLang="zh-TW" sz="1500" smtClean="0">
                <a:solidFill>
                  <a:schemeClr val="bg1"/>
                </a:solidFill>
              </a:rPr>
              <a:t/>
            </a:r>
            <a:br>
              <a:rPr lang="en-US" altLang="zh-TW" sz="1500" smtClean="0">
                <a:solidFill>
                  <a:schemeClr val="bg1"/>
                </a:solidFill>
              </a:rPr>
            </a:br>
            <a:r>
              <a:rPr lang="en-US" altLang="zh-TW" sz="3000" smtClean="0">
                <a:solidFill>
                  <a:schemeClr val="bg1"/>
                </a:solidFill>
              </a:rPr>
              <a:t>It's not hard:</a:t>
            </a:r>
          </a:p>
          <a:p>
            <a:pPr marL="0" indent="0" eaLnBrk="1" hangingPunct="1">
              <a:lnSpc>
                <a:spcPct val="80000"/>
              </a:lnSpc>
              <a:buFontTx/>
              <a:buNone/>
            </a:pPr>
            <a:r>
              <a:rPr lang="en-US" altLang="zh-TW" sz="3000" smtClean="0">
                <a:solidFill>
                  <a:schemeClr val="bg1"/>
                </a:solidFill>
              </a:rPr>
              <a:t> The single quotes are stronger than double quotes. </a:t>
            </a:r>
          </a:p>
          <a:p>
            <a:pPr marL="0" indent="0" eaLnBrk="1" hangingPunct="1">
              <a:lnSpc>
                <a:spcPct val="80000"/>
              </a:lnSpc>
              <a:buFontTx/>
              <a:buNone/>
            </a:pPr>
            <a:r>
              <a:rPr lang="en-US" altLang="zh-TW" sz="3000" smtClean="0">
                <a:solidFill>
                  <a:schemeClr val="bg1"/>
                </a:solidFill>
              </a:rPr>
              <a:t> And the backslash is the strongest of 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6041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smtClean="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smtClean="0"/>
              <a:t>% </a:t>
            </a:r>
            <a:r>
              <a:rPr lang="en-US" altLang="zh-TW" sz="3000" b="1" dirty="0" smtClean="0"/>
              <a:t>echo "Is your path $PATH?"</a:t>
            </a:r>
            <a:r>
              <a:rPr lang="en-US" altLang="zh-TW" sz="3000" dirty="0" smtClean="0"/>
              <a:t/>
            </a:r>
            <a:br>
              <a:rPr lang="en-US" altLang="zh-TW" sz="3000" dirty="0" smtClean="0"/>
            </a:br>
            <a:r>
              <a:rPr lang="en-US" altLang="zh-TW" sz="3000" dirty="0" smtClean="0"/>
              <a:t>Is your path /</a:t>
            </a:r>
            <a:r>
              <a:rPr lang="en-US" altLang="zh-TW" sz="3000" dirty="0" err="1" smtClean="0"/>
              <a:t>usr</a:t>
            </a:r>
            <a:r>
              <a:rPr lang="en-US" altLang="zh-TW" sz="3000" dirty="0" smtClean="0"/>
              <a:t>/local/bin:/</a:t>
            </a:r>
            <a:r>
              <a:rPr lang="en-US" altLang="zh-TW" sz="3000" dirty="0" err="1" smtClean="0"/>
              <a:t>usr</a:t>
            </a:r>
            <a:r>
              <a:rPr lang="en-US" altLang="zh-TW" sz="3000" dirty="0" smtClean="0"/>
              <a:t>/bin:…?</a:t>
            </a:r>
            <a:br>
              <a:rPr lang="en-US" altLang="zh-TW" sz="3000" dirty="0" smtClean="0"/>
            </a:br>
            <a:r>
              <a:rPr lang="en-US" altLang="zh-TW" sz="3000" dirty="0" smtClean="0"/>
              <a:t>% </a:t>
            </a:r>
            <a:r>
              <a:rPr lang="en-US" altLang="zh-TW" sz="3000" b="1" dirty="0" smtClean="0"/>
              <a:t>echo "Your current directory is `</a:t>
            </a:r>
            <a:r>
              <a:rPr lang="en-US" altLang="zh-TW" sz="3000" b="1" dirty="0" err="1" smtClean="0"/>
              <a:t>pwd</a:t>
            </a:r>
            <a:r>
              <a:rPr lang="en-US" altLang="zh-TW" sz="3000" b="1" dirty="0" smtClean="0"/>
              <a:t>`"</a:t>
            </a:r>
            <a:r>
              <a:rPr lang="en-US" altLang="zh-TW" sz="3000" dirty="0" smtClean="0"/>
              <a:t/>
            </a:r>
            <a:br>
              <a:rPr lang="en-US" altLang="zh-TW" sz="3000" dirty="0" smtClean="0"/>
            </a:br>
            <a:r>
              <a:rPr lang="en-US" altLang="zh-TW" sz="3000" dirty="0" smtClean="0"/>
              <a:t>Your current directory is /home/</a:t>
            </a:r>
            <a:r>
              <a:rPr lang="en-US" altLang="zh-TW" sz="3000" dirty="0" err="1" smtClean="0"/>
              <a:t>Cse</a:t>
            </a:r>
            <a:endParaRPr lang="en-US" altLang="zh-TW" sz="3000" dirty="0" smtClean="0"/>
          </a:p>
          <a:p>
            <a:pPr marL="0" indent="0" eaLnBrk="1" hangingPunct="1">
              <a:lnSpc>
                <a:spcPct val="80000"/>
              </a:lnSpc>
              <a:buFontTx/>
              <a:buNone/>
            </a:pPr>
            <a:r>
              <a:rPr lang="en-US" altLang="zh-TW" sz="1500" dirty="0" smtClean="0"/>
              <a:t/>
            </a:r>
            <a:br>
              <a:rPr lang="en-US" altLang="zh-TW" sz="1500" dirty="0" smtClean="0"/>
            </a:br>
            <a:r>
              <a:rPr lang="en-US" altLang="zh-TW" sz="3000" dirty="0" smtClean="0">
                <a:solidFill>
                  <a:srgbClr val="FF0000"/>
                </a:solidFill>
              </a:rPr>
              <a:t>Once you learn the difference between single quotes and double quotes, you will have mastered a very useful skill. </a:t>
            </a:r>
          </a:p>
          <a:p>
            <a:pPr marL="0" indent="0" eaLnBrk="1" hangingPunct="1">
              <a:lnSpc>
                <a:spcPct val="80000"/>
              </a:lnSpc>
              <a:buFontTx/>
              <a:buNone/>
            </a:pPr>
            <a:r>
              <a:rPr lang="en-US" altLang="zh-TW" sz="1500" dirty="0" smtClean="0"/>
              <a:t/>
            </a:r>
            <a:br>
              <a:rPr lang="en-US" altLang="zh-TW" sz="1500" dirty="0" smtClean="0"/>
            </a:br>
            <a:r>
              <a:rPr lang="en-US" altLang="zh-TW" sz="3000" dirty="0" smtClean="0">
                <a:solidFill>
                  <a:schemeClr val="bg1"/>
                </a:solidFill>
              </a:rPr>
              <a:t>It's not hard:</a:t>
            </a:r>
          </a:p>
          <a:p>
            <a:pPr marL="0" indent="0" eaLnBrk="1" hangingPunct="1">
              <a:lnSpc>
                <a:spcPct val="80000"/>
              </a:lnSpc>
              <a:buFontTx/>
              <a:buNone/>
            </a:pPr>
            <a:r>
              <a:rPr lang="en-US" altLang="zh-TW" sz="3000" dirty="0" smtClean="0">
                <a:solidFill>
                  <a:schemeClr val="bg1"/>
                </a:solidFill>
              </a:rPr>
              <a:t> The single quotes are stronger than double quotes. </a:t>
            </a:r>
          </a:p>
          <a:p>
            <a:pPr marL="0" indent="0" eaLnBrk="1" hangingPunct="1">
              <a:lnSpc>
                <a:spcPct val="80000"/>
              </a:lnSpc>
              <a:buFontTx/>
              <a:buNone/>
            </a:pPr>
            <a:r>
              <a:rPr lang="en-US" altLang="zh-TW" sz="3000" dirty="0" smtClean="0">
                <a:solidFill>
                  <a:schemeClr val="bg1"/>
                </a:solidFill>
              </a:rPr>
              <a:t> And the backslash is the strongest of all.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smtClean="0">
                <a:solidFill>
                  <a:srgbClr val="0033CC"/>
                </a:solidFill>
              </a:rPr>
              <a:t>Why is quoting a problem?</a:t>
            </a:r>
            <a:endParaRPr lang="zh-TW" altLang="zh-TW" smtClean="0">
              <a:solidFill>
                <a:srgbClr val="0033CC"/>
              </a:solidFill>
            </a:endParaRPr>
          </a:p>
        </p:txBody>
      </p:sp>
      <p:grpSp>
        <p:nvGrpSpPr>
          <p:cNvPr id="8" name="Group 7"/>
          <p:cNvGrpSpPr/>
          <p:nvPr/>
        </p:nvGrpSpPr>
        <p:grpSpPr>
          <a:xfrm>
            <a:off x="3733800" y="2971800"/>
            <a:ext cx="2057400" cy="15240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5240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smtClean="0"/>
              <a:t>Command</a:t>
            </a:r>
            <a:r>
              <a:rPr lang="en-US" altLang="zh-TW" sz="2800" dirty="0" smtClean="0"/>
              <a:t> </a:t>
            </a:r>
            <a:r>
              <a:rPr lang="en-US" altLang="zh-TW" sz="3100" dirty="0" smtClean="0"/>
              <a:t>arguments</a:t>
            </a:r>
            <a:r>
              <a:rPr lang="en-US" altLang="zh-TW" sz="2800" dirty="0" smtClean="0"/>
              <a:t> </a:t>
            </a:r>
            <a:r>
              <a:rPr lang="en-US" altLang="zh-TW" sz="3100" dirty="0" smtClean="0"/>
              <a:t>may</a:t>
            </a:r>
            <a:r>
              <a:rPr lang="en-US" altLang="zh-TW" sz="2800" dirty="0" smtClean="0"/>
              <a:t> </a:t>
            </a:r>
            <a:r>
              <a:rPr lang="en-US" altLang="zh-TW" sz="3100" dirty="0" smtClean="0"/>
              <a:t>use</a:t>
            </a:r>
            <a:r>
              <a:rPr lang="en-US" altLang="zh-TW" sz="2800" dirty="0" smtClean="0"/>
              <a:t> </a:t>
            </a:r>
            <a:r>
              <a:rPr lang="en-US" altLang="zh-TW" sz="3100" dirty="0" smtClean="0"/>
              <a:t>special</a:t>
            </a:r>
            <a:r>
              <a:rPr lang="en-US" altLang="zh-TW" sz="2800" dirty="0" smtClean="0"/>
              <a:t> </a:t>
            </a:r>
            <a:r>
              <a:rPr lang="en-US" altLang="zh-TW" sz="3100" dirty="0" smtClean="0"/>
              <a:t>symbols</a:t>
            </a:r>
          </a:p>
          <a:p>
            <a:pPr eaLnBrk="1" hangingPunct="1"/>
            <a:r>
              <a:rPr lang="en-US" altLang="zh-TW" sz="3100" dirty="0" smtClean="0"/>
              <a:t>But the UNIX shell also uses special symbols</a:t>
            </a:r>
          </a:p>
          <a:p>
            <a:pPr eaLnBrk="1" hangingPunct="1"/>
            <a:r>
              <a:rPr lang="en-US" altLang="zh-TW" sz="3100" dirty="0" smtClean="0">
                <a:solidFill>
                  <a:srgbClr val="0033CC"/>
                </a:solidFill>
              </a:rPr>
              <a:t>For example, compare:</a:t>
            </a:r>
          </a:p>
          <a:p>
            <a:pPr marL="457200" lvl="1" indent="0" eaLnBrk="1" hangingPunct="1">
              <a:buNone/>
            </a:pPr>
            <a:r>
              <a:rPr lang="en-US" altLang="zh-TW" dirty="0" smtClean="0">
                <a:solidFill>
                  <a:schemeClr val="bg1">
                    <a:lumMod val="65000"/>
                  </a:schemeClr>
                </a:solidFill>
              </a:rPr>
              <a:t>% echo "(</a:t>
            </a:r>
            <a:r>
              <a:rPr lang="en-US" altLang="zh-TW" dirty="0" err="1" smtClean="0">
                <a:solidFill>
                  <a:schemeClr val="bg1">
                    <a:lumMod val="65000"/>
                  </a:schemeClr>
                </a:solidFill>
              </a:rPr>
              <a:t>x,y</a:t>
            </a:r>
            <a:r>
              <a:rPr lang="en-US" altLang="zh-TW" dirty="0" smtClean="0">
                <a:solidFill>
                  <a:schemeClr val="bg1">
                    <a:lumMod val="65000"/>
                  </a:schemeClr>
                </a:solidFill>
              </a:rPr>
              <a:t>)"</a:t>
            </a:r>
            <a:r>
              <a:rPr lang="en-US" altLang="zh-TW" sz="2000" dirty="0" smtClean="0">
                <a:solidFill>
                  <a:schemeClr val="bg1">
                    <a:lumMod val="65000"/>
                  </a:schemeClr>
                </a:solidFill>
              </a:rPr>
              <a:t> </a:t>
            </a:r>
            <a:r>
              <a:rPr lang="en-US" altLang="zh-TW" sz="2000" dirty="0" smtClean="0">
                <a:solidFill>
                  <a:srgbClr val="0033CC"/>
                </a:solidFill>
              </a:rPr>
              <a:t>   vs </a:t>
            </a:r>
            <a:r>
              <a:rPr lang="en-US" altLang="zh-TW" sz="2000" dirty="0" smtClean="0">
                <a:solidFill>
                  <a:schemeClr val="bg1">
                    <a:lumMod val="65000"/>
                  </a:schemeClr>
                </a:solidFill>
              </a:rPr>
              <a:t>  </a:t>
            </a:r>
            <a:r>
              <a:rPr lang="en-US" altLang="zh-TW" sz="1000" dirty="0" smtClean="0">
                <a:solidFill>
                  <a:schemeClr val="bg1">
                    <a:lumMod val="65000"/>
                  </a:schemeClr>
                </a:solidFill>
              </a:rPr>
              <a:t> </a:t>
            </a:r>
            <a:r>
              <a:rPr lang="en-US" altLang="zh-TW" dirty="0" smtClean="0">
                <a:solidFill>
                  <a:schemeClr val="bg1">
                    <a:lumMod val="65000"/>
                  </a:schemeClr>
                </a:solidFill>
              </a:rPr>
              <a:t>% echo (</a:t>
            </a:r>
            <a:r>
              <a:rPr lang="en-US" altLang="zh-TW" dirty="0" err="1" smtClean="0">
                <a:solidFill>
                  <a:schemeClr val="bg1">
                    <a:lumMod val="65000"/>
                  </a:schemeClr>
                </a:solidFill>
              </a:rPr>
              <a:t>x,y</a:t>
            </a:r>
            <a:r>
              <a:rPr lang="en-US" altLang="zh-TW" dirty="0" smtClean="0">
                <a:solidFill>
                  <a:schemeClr val="bg1">
                    <a:lumMod val="65000"/>
                  </a:schemeClr>
                </a:solidFill>
              </a:rPr>
              <a:t>)</a:t>
            </a:r>
          </a:p>
          <a:p>
            <a:pPr marL="457200" lvl="1" indent="0" eaLnBrk="1" hangingPunct="1">
              <a:buNone/>
            </a:pPr>
            <a:r>
              <a:rPr lang="en-US" altLang="zh-TW" dirty="0" smtClean="0">
                <a:solidFill>
                  <a:schemeClr val="bg1">
                    <a:lumMod val="65000"/>
                  </a:schemeClr>
                </a:solidFill>
              </a:rPr>
              <a:t>% expr 5 "*" 6 </a:t>
            </a:r>
            <a:r>
              <a:rPr lang="en-US" altLang="zh-TW" sz="2000" dirty="0" smtClean="0">
                <a:solidFill>
                  <a:schemeClr val="bg1">
                    <a:lumMod val="65000"/>
                  </a:schemeClr>
                </a:solidFill>
              </a:rPr>
              <a:t>  </a:t>
            </a:r>
            <a:r>
              <a:rPr lang="en-US" altLang="zh-TW" sz="2000" dirty="0" smtClean="0">
                <a:solidFill>
                  <a:srgbClr val="0033CC"/>
                </a:solidFill>
              </a:rPr>
              <a:t> vs </a:t>
            </a:r>
            <a:r>
              <a:rPr lang="en-US" altLang="zh-TW" sz="2000" dirty="0" smtClean="0">
                <a:solidFill>
                  <a:schemeClr val="bg1">
                    <a:lumMod val="65000"/>
                  </a:schemeClr>
                </a:solidFill>
              </a:rPr>
              <a:t>  </a:t>
            </a:r>
            <a:r>
              <a:rPr lang="en-US" altLang="zh-TW" sz="1000" dirty="0" smtClean="0">
                <a:solidFill>
                  <a:schemeClr val="bg1">
                    <a:lumMod val="65000"/>
                  </a:schemeClr>
                </a:solidFill>
              </a:rPr>
              <a:t> </a:t>
            </a:r>
            <a:r>
              <a:rPr lang="en-US" altLang="zh-TW" dirty="0" smtClean="0">
                <a:solidFill>
                  <a:schemeClr val="bg1">
                    <a:lumMod val="65000"/>
                  </a:schemeClr>
                </a:solidFill>
              </a:rPr>
              <a:t>% </a:t>
            </a:r>
            <a:r>
              <a:rPr lang="en-US" altLang="zh-TW" dirty="0">
                <a:solidFill>
                  <a:schemeClr val="bg1">
                    <a:lumMod val="65000"/>
                  </a:schemeClr>
                </a:solidFill>
              </a:rPr>
              <a:t>expr 5 </a:t>
            </a:r>
            <a:r>
              <a:rPr lang="en-US" altLang="zh-TW" dirty="0" smtClean="0">
                <a:solidFill>
                  <a:schemeClr val="bg1">
                    <a:lumMod val="65000"/>
                  </a:schemeClr>
                </a:solidFill>
              </a:rPr>
              <a:t>* 6 </a:t>
            </a:r>
            <a:r>
              <a:rPr lang="en-US" altLang="zh-TW" sz="2000" dirty="0" smtClean="0">
                <a:solidFill>
                  <a:schemeClr val="bg1">
                    <a:lumMod val="65000"/>
                  </a:schemeClr>
                </a:solidFill>
              </a:rPr>
              <a:t> </a:t>
            </a:r>
            <a:r>
              <a:rPr lang="en-US" altLang="zh-TW" sz="2000" dirty="0" smtClean="0">
                <a:solidFill>
                  <a:srgbClr val="0033CC"/>
                </a:solidFill>
              </a:rPr>
              <a:t>  vs  </a:t>
            </a:r>
            <a:r>
              <a:rPr lang="en-US" altLang="zh-TW" sz="2000" dirty="0" smtClean="0">
                <a:solidFill>
                  <a:schemeClr val="bg1">
                    <a:lumMod val="65000"/>
                  </a:schemeClr>
                </a:solidFill>
              </a:rPr>
              <a:t> </a:t>
            </a:r>
            <a:r>
              <a:rPr lang="en-US" altLang="zh-TW" dirty="0" smtClean="0">
                <a:solidFill>
                  <a:schemeClr val="bg1">
                    <a:lumMod val="65000"/>
                  </a:schemeClr>
                </a:solidFill>
              </a:rPr>
              <a:t> % </a:t>
            </a:r>
            <a:r>
              <a:rPr lang="en-US" altLang="zh-TW" dirty="0">
                <a:solidFill>
                  <a:schemeClr val="bg1">
                    <a:lumMod val="65000"/>
                  </a:schemeClr>
                </a:solidFill>
              </a:rPr>
              <a:t>expr </a:t>
            </a:r>
            <a:r>
              <a:rPr lang="en-US" altLang="zh-TW" dirty="0" smtClean="0">
                <a:solidFill>
                  <a:schemeClr val="bg1">
                    <a:lumMod val="65000"/>
                  </a:schemeClr>
                </a:solidFill>
              </a:rPr>
              <a:t>"5 </a:t>
            </a:r>
            <a:r>
              <a:rPr lang="en-US" altLang="zh-TW" dirty="0">
                <a:solidFill>
                  <a:schemeClr val="bg1">
                    <a:lumMod val="65000"/>
                  </a:schemeClr>
                </a:solidFill>
              </a:rPr>
              <a:t>* </a:t>
            </a:r>
            <a:r>
              <a:rPr lang="en-US" altLang="zh-TW" dirty="0" smtClean="0">
                <a:solidFill>
                  <a:schemeClr val="bg1">
                    <a:lumMod val="65000"/>
                  </a:schemeClr>
                </a:solidFill>
              </a:rPr>
              <a:t>6"</a:t>
            </a:r>
          </a:p>
          <a:p>
            <a:pPr marL="457200" lvl="1" indent="0" eaLnBrk="1" hangingPunct="1">
              <a:buNone/>
            </a:pPr>
            <a:r>
              <a:rPr lang="en-US" altLang="zh-TW" dirty="0">
                <a:solidFill>
                  <a:srgbClr val="A6A6A6"/>
                </a:solidFill>
              </a:rPr>
              <a:t>% </a:t>
            </a:r>
            <a:r>
              <a:rPr lang="en-US" altLang="zh-TW" dirty="0" err="1" smtClean="0">
                <a:solidFill>
                  <a:srgbClr val="A6A6A6"/>
                </a:solidFill>
              </a:rPr>
              <a:t>grep</a:t>
            </a:r>
            <a:r>
              <a:rPr lang="en-US" altLang="zh-TW" dirty="0" smtClean="0">
                <a:solidFill>
                  <a:srgbClr val="A6A6A6"/>
                </a:solidFill>
              </a:rPr>
              <a:t> "a*b"</a:t>
            </a:r>
            <a:r>
              <a:rPr lang="en-US" altLang="zh-TW" sz="2400" dirty="0" smtClean="0">
                <a:solidFill>
                  <a:srgbClr val="A6A6A6"/>
                </a:solidFill>
              </a:rPr>
              <a:t> </a:t>
            </a:r>
            <a:r>
              <a:rPr lang="en-US" altLang="zh-TW" sz="2000" dirty="0" smtClean="0">
                <a:solidFill>
                  <a:schemeClr val="bg1">
                    <a:lumMod val="65000"/>
                  </a:schemeClr>
                </a:solidFill>
              </a:rPr>
              <a:t>     </a:t>
            </a:r>
            <a:r>
              <a:rPr lang="en-US" altLang="zh-TW" sz="2000" dirty="0" smtClean="0">
                <a:solidFill>
                  <a:srgbClr val="0033CC"/>
                </a:solidFill>
              </a:rPr>
              <a:t> </a:t>
            </a:r>
            <a:r>
              <a:rPr lang="en-US" altLang="zh-TW" sz="2000" dirty="0">
                <a:solidFill>
                  <a:srgbClr val="0033CC"/>
                </a:solidFill>
              </a:rPr>
              <a:t>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rgbClr val="A6A6A6"/>
                </a:solidFill>
              </a:rPr>
              <a:t>% </a:t>
            </a:r>
            <a:r>
              <a:rPr lang="en-US" altLang="zh-TW" dirty="0" err="1" smtClean="0">
                <a:solidFill>
                  <a:srgbClr val="A6A6A6"/>
                </a:solidFill>
              </a:rPr>
              <a:t>grep</a:t>
            </a:r>
            <a:r>
              <a:rPr lang="en-US" altLang="zh-TW" dirty="0" smtClean="0">
                <a:solidFill>
                  <a:srgbClr val="A6A6A6"/>
                </a:solidFill>
              </a:rPr>
              <a:t> a*b</a:t>
            </a:r>
          </a:p>
        </p:txBody>
      </p:sp>
      <p:sp>
        <p:nvSpPr>
          <p:cNvPr id="16" name="Trapezoid 15"/>
          <p:cNvSpPr>
            <a:spLocks noChangeAspect="1"/>
          </p:cNvSpPr>
          <p:nvPr/>
        </p:nvSpPr>
        <p:spPr bwMode="auto">
          <a:xfrm rot="-2700000">
            <a:off x="-996687" y="525137"/>
            <a:ext cx="4062666" cy="1019014"/>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en-US" sz="2800" b="0" dirty="0">
                <a:latin typeface="Arial" charset="0"/>
                <a:ea typeface="新細明體" charset="-120"/>
              </a:rPr>
              <a:t>R</a:t>
            </a:r>
            <a:r>
              <a:rPr lang="en-US" sz="2800" b="0" dirty="0" smtClean="0">
                <a:latin typeface="Arial" charset="0"/>
                <a:ea typeface="新細明體" charset="-120"/>
              </a:rPr>
              <a:t>emember</a:t>
            </a:r>
            <a:r>
              <a:rPr kumimoji="1" lang="en-US" sz="2800" b="0" i="0" u="none" strike="noStrike" cap="none" normalizeH="0" baseline="0" dirty="0" smtClean="0">
                <a:ln>
                  <a:noFill/>
                </a:ln>
                <a:solidFill>
                  <a:schemeClr val="tx1"/>
                </a:solidFill>
                <a:effectLst/>
                <a:latin typeface="Arial" charset="0"/>
                <a:ea typeface="新細明體" charset="-120"/>
              </a:rPr>
              <a:t> this from last </a:t>
            </a:r>
            <a:r>
              <a:rPr lang="en-US" sz="2800" b="0" dirty="0" smtClean="0">
                <a:latin typeface="Arial" charset="0"/>
                <a:ea typeface="新細明體" charset="-120"/>
              </a:rPr>
              <a:t>time</a:t>
            </a:r>
            <a:r>
              <a:rPr kumimoji="1" lang="en-US" sz="2800" b="0" i="0" u="none" strike="noStrike" cap="none" normalizeH="0" baseline="0" dirty="0" smtClean="0">
                <a:ln>
                  <a:noFill/>
                </a:ln>
                <a:solidFill>
                  <a:schemeClr val="tx1"/>
                </a:solidFill>
                <a:effectLst/>
                <a:latin typeface="Arial" charset="0"/>
                <a:ea typeface="新細明體" charset="-120"/>
              </a:rPr>
              <a:t>?</a:t>
            </a: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204911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6144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smtClean="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smtClean="0"/>
              <a:t>% </a:t>
            </a:r>
            <a:r>
              <a:rPr lang="en-US" altLang="zh-TW" sz="3000" b="1" dirty="0" smtClean="0"/>
              <a:t>echo "Is your path $PATH?"</a:t>
            </a:r>
            <a:r>
              <a:rPr lang="en-US" altLang="zh-TW" sz="3000" dirty="0" smtClean="0"/>
              <a:t/>
            </a:r>
            <a:br>
              <a:rPr lang="en-US" altLang="zh-TW" sz="3000" dirty="0" smtClean="0"/>
            </a:br>
            <a:r>
              <a:rPr lang="en-US" altLang="zh-TW" sz="3000" dirty="0" smtClean="0"/>
              <a:t>Is your path /</a:t>
            </a:r>
            <a:r>
              <a:rPr lang="en-US" altLang="zh-TW" sz="3000" dirty="0" err="1" smtClean="0"/>
              <a:t>usr</a:t>
            </a:r>
            <a:r>
              <a:rPr lang="en-US" altLang="zh-TW" sz="3000" dirty="0" smtClean="0"/>
              <a:t>/local/bin:/</a:t>
            </a:r>
            <a:r>
              <a:rPr lang="en-US" altLang="zh-TW" sz="3000" dirty="0" err="1" smtClean="0"/>
              <a:t>usr</a:t>
            </a:r>
            <a:r>
              <a:rPr lang="en-US" altLang="zh-TW" sz="3000" dirty="0" smtClean="0"/>
              <a:t>/bin:…?</a:t>
            </a:r>
            <a:br>
              <a:rPr lang="en-US" altLang="zh-TW" sz="3000" dirty="0" smtClean="0"/>
            </a:br>
            <a:r>
              <a:rPr lang="en-US" altLang="zh-TW" sz="3000" dirty="0" smtClean="0"/>
              <a:t>% </a:t>
            </a:r>
            <a:r>
              <a:rPr lang="en-US" altLang="zh-TW" sz="3000" b="1" dirty="0" smtClean="0"/>
              <a:t>echo "Your current directory is `</a:t>
            </a:r>
            <a:r>
              <a:rPr lang="en-US" altLang="zh-TW" sz="3000" b="1" dirty="0" err="1" smtClean="0"/>
              <a:t>pwd</a:t>
            </a:r>
            <a:r>
              <a:rPr lang="en-US" altLang="zh-TW" sz="3000" b="1" dirty="0" smtClean="0"/>
              <a:t>`"</a:t>
            </a:r>
            <a:r>
              <a:rPr lang="en-US" altLang="zh-TW" sz="3000" dirty="0" smtClean="0"/>
              <a:t/>
            </a:r>
            <a:br>
              <a:rPr lang="en-US" altLang="zh-TW" sz="3000" dirty="0" smtClean="0"/>
            </a:br>
            <a:r>
              <a:rPr lang="en-US" altLang="zh-TW" sz="3000" dirty="0" smtClean="0"/>
              <a:t>Your current directory is /home/</a:t>
            </a:r>
            <a:r>
              <a:rPr lang="en-US" altLang="zh-TW" sz="3000" dirty="0" err="1" smtClean="0"/>
              <a:t>Cse</a:t>
            </a:r>
            <a:endParaRPr lang="en-US" altLang="zh-TW" sz="3000" dirty="0" smtClean="0"/>
          </a:p>
          <a:p>
            <a:pPr marL="0" indent="0" eaLnBrk="1" hangingPunct="1">
              <a:lnSpc>
                <a:spcPct val="80000"/>
              </a:lnSpc>
              <a:buFontTx/>
              <a:buNone/>
            </a:pPr>
            <a:r>
              <a:rPr lang="en-US" altLang="zh-TW" sz="1500" dirty="0" smtClean="0"/>
              <a:t/>
            </a:r>
            <a:br>
              <a:rPr lang="en-US" altLang="zh-TW" sz="1500" dirty="0" smtClean="0"/>
            </a:br>
            <a:r>
              <a:rPr lang="en-US" altLang="zh-TW" sz="3000" dirty="0" smtClean="0"/>
              <a:t>Once you learn the difference between single quotes and double quotes, you will have mastered a very useful skill. </a:t>
            </a:r>
          </a:p>
          <a:p>
            <a:pPr marL="0" indent="0" eaLnBrk="1" hangingPunct="1">
              <a:lnSpc>
                <a:spcPct val="80000"/>
              </a:lnSpc>
              <a:buFontTx/>
              <a:buNone/>
            </a:pPr>
            <a:r>
              <a:rPr lang="en-US" altLang="zh-TW" sz="1500" dirty="0" smtClean="0"/>
              <a:t/>
            </a:r>
            <a:br>
              <a:rPr lang="en-US" altLang="zh-TW" sz="1500" dirty="0" smtClean="0"/>
            </a:br>
            <a:r>
              <a:rPr lang="en-US" altLang="zh-TW" sz="3000" dirty="0" smtClean="0">
                <a:solidFill>
                  <a:srgbClr val="FF0000"/>
                </a:solidFill>
              </a:rPr>
              <a:t>It's not hard:</a:t>
            </a:r>
          </a:p>
          <a:p>
            <a:pPr marL="0" indent="0" eaLnBrk="1" hangingPunct="1">
              <a:lnSpc>
                <a:spcPct val="80000"/>
              </a:lnSpc>
              <a:buFontTx/>
              <a:buNone/>
            </a:pPr>
            <a:r>
              <a:rPr lang="en-US" altLang="zh-TW" sz="3000" dirty="0" smtClean="0">
                <a:solidFill>
                  <a:srgbClr val="FF0000"/>
                </a:solidFill>
              </a:rPr>
              <a:t> The single quotes are stronger than double quotes. </a:t>
            </a:r>
          </a:p>
          <a:p>
            <a:pPr marL="0" indent="0" eaLnBrk="1" hangingPunct="1">
              <a:lnSpc>
                <a:spcPct val="80000"/>
              </a:lnSpc>
              <a:buFontTx/>
              <a:buNone/>
            </a:pPr>
            <a:r>
              <a:rPr lang="en-US" altLang="zh-TW" sz="3000" dirty="0" smtClean="0">
                <a:solidFill>
                  <a:srgbClr val="FF0000"/>
                </a:solidFill>
              </a:rPr>
              <a:t> And the backslash is the strongest of all.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smtClean="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smtClean="0"/>
              <a:t>You can put either type of quotes inside of the other.</a:t>
            </a:r>
          </a:p>
          <a:p>
            <a:pPr marL="0" indent="0" eaLnBrk="1" hangingPunct="1">
              <a:lnSpc>
                <a:spcPct val="90000"/>
              </a:lnSpc>
              <a:buFontTx/>
              <a:buNone/>
            </a:pPr>
            <a:endParaRPr lang="en-US" altLang="zh-TW" sz="3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smtClean="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smtClean="0"/>
              <a:t>You can put either type of quotes inside of the other.</a:t>
            </a:r>
          </a:p>
          <a:p>
            <a:pPr marL="0" indent="0" eaLnBrk="1" hangingPunct="1">
              <a:lnSpc>
                <a:spcPct val="90000"/>
              </a:lnSpc>
              <a:spcBef>
                <a:spcPct val="60000"/>
              </a:spcBef>
              <a:buFontTx/>
              <a:buNone/>
            </a:pPr>
            <a:r>
              <a:rPr lang="en-US" altLang="zh-TW" sz="2800" dirty="0" smtClean="0">
                <a:solidFill>
                  <a:srgbClr val="FF0000"/>
                </a:solidFill>
              </a:rPr>
              <a:t>If you want to quote a single quote, use double quotes around it. To quote a double quote, use single quotes: </a:t>
            </a:r>
          </a:p>
          <a:p>
            <a:pPr marL="0" indent="0" eaLnBrk="1" hangingPunct="1">
              <a:lnSpc>
                <a:spcPct val="90000"/>
              </a:lnSpc>
              <a:buFontTx/>
              <a:buNone/>
            </a:pPr>
            <a:endParaRPr lang="en-US" altLang="zh-TW"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017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smtClean="0">
                <a:solidFill>
                  <a:schemeClr val="bg1">
                    <a:lumMod val="50000"/>
                  </a:schemeClr>
                </a:solidFill>
              </a:rPr>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smtClean="0">
                <a:solidFill>
                  <a:schemeClr val="bg1">
                    <a:lumMod val="50000"/>
                  </a:schemeClr>
                </a:solidFill>
              </a:rPr>
              <a:t>You can put either type of quotes inside of the other.</a:t>
            </a:r>
          </a:p>
          <a:p>
            <a:pPr marL="0" indent="0" eaLnBrk="1" hangingPunct="1">
              <a:lnSpc>
                <a:spcPct val="90000"/>
              </a:lnSpc>
              <a:spcBef>
                <a:spcPct val="60000"/>
              </a:spcBef>
              <a:buFontTx/>
              <a:buNone/>
            </a:pPr>
            <a:r>
              <a:rPr lang="en-US" altLang="zh-TW" sz="2800" dirty="0" smtClean="0">
                <a:solidFill>
                  <a:srgbClr val="FF0000"/>
                </a:solidFill>
              </a:rPr>
              <a:t>If you want to quote a single quote, use double quotes around it. To quote a double quote, use single quotes: </a:t>
            </a:r>
          </a:p>
          <a:p>
            <a:pPr marL="0" indent="0" eaLnBrk="1" hangingPunct="1">
              <a:lnSpc>
                <a:spcPct val="90000"/>
              </a:lnSpc>
              <a:buFontTx/>
              <a:buNone/>
            </a:pPr>
            <a:r>
              <a:rPr lang="en-US" altLang="zh-TW" sz="3000" dirty="0" smtClean="0">
                <a:latin typeface="Times New Roman" panose="02020603050405020304" pitchFamily="18" charset="0"/>
                <a:cs typeface="Times New Roman" panose="02020603050405020304" pitchFamily="18" charset="0"/>
              </a:rPr>
              <a:t>%</a:t>
            </a:r>
            <a:r>
              <a:rPr lang="en-US" altLang="zh-TW" sz="3000" dirty="0" smtClean="0">
                <a:latin typeface="High Tower Text" pitchFamily="18" charset="0"/>
              </a:rPr>
              <a:t> </a:t>
            </a:r>
            <a:r>
              <a:rPr lang="en-US" altLang="zh-TW" sz="3000" b="1" dirty="0" smtClean="0">
                <a:latin typeface="High Tower Text" pitchFamily="18" charset="0"/>
              </a:rPr>
              <a:t>echo "Isn't it easy to get a single quote?"</a:t>
            </a:r>
            <a:r>
              <a:rPr lang="en-US" altLang="zh-TW" sz="3000" dirty="0" smtClean="0">
                <a:latin typeface="High Tower Text" pitchFamily="18" charset="0"/>
              </a:rPr>
              <a:t/>
            </a:r>
            <a:br>
              <a:rPr lang="en-US" altLang="zh-TW" sz="3000" dirty="0" smtClean="0">
                <a:latin typeface="High Tower Text" pitchFamily="18" charset="0"/>
              </a:rPr>
            </a:br>
            <a:r>
              <a:rPr lang="en-US" altLang="zh-TW" sz="3000" dirty="0" smtClean="0">
                <a:latin typeface="High Tower Text" pitchFamily="18" charset="0"/>
              </a:rPr>
              <a:t>Isn't it easy to get a single quote?</a:t>
            </a:r>
            <a:br>
              <a:rPr lang="en-US" altLang="zh-TW" sz="3000" dirty="0" smtClean="0">
                <a:latin typeface="High Tower Text" pitchFamily="18" charset="0"/>
              </a:rPr>
            </a:br>
            <a:r>
              <a:rPr lang="en-US" altLang="zh-TW" sz="3000" dirty="0" smtClean="0">
                <a:latin typeface="Times New Roman" panose="02020603050405020304" pitchFamily="18" charset="0"/>
                <a:cs typeface="Times New Roman" panose="02020603050405020304" pitchFamily="18" charset="0"/>
              </a:rPr>
              <a:t>%</a:t>
            </a:r>
            <a:r>
              <a:rPr lang="en-US" altLang="zh-TW" sz="3000" dirty="0" smtClean="0">
                <a:latin typeface="High Tower Text" pitchFamily="18" charset="0"/>
              </a:rPr>
              <a:t> </a:t>
            </a:r>
            <a:r>
              <a:rPr lang="en-US" altLang="zh-TW" sz="3000" b="1" dirty="0" smtClean="0">
                <a:latin typeface="High Tower Text" pitchFamily="18" charset="0"/>
              </a:rPr>
              <a:t>echo 'And I replied, "Double quotes are easy too."' </a:t>
            </a:r>
            <a:r>
              <a:rPr lang="en-US" altLang="zh-TW" sz="3000" dirty="0" smtClean="0">
                <a:latin typeface="High Tower Text" pitchFamily="18" charset="0"/>
              </a:rPr>
              <a:t/>
            </a:r>
            <a:br>
              <a:rPr lang="en-US" altLang="zh-TW" sz="3000" dirty="0" smtClean="0">
                <a:latin typeface="High Tower Text" pitchFamily="18" charset="0"/>
              </a:rPr>
            </a:br>
            <a:r>
              <a:rPr lang="en-US" altLang="zh-TW" sz="3000" dirty="0" smtClean="0">
                <a:latin typeface="High Tower Text" pitchFamily="18" charset="0"/>
              </a:rPr>
              <a:t>And I replied, "Double quotes are easy too."</a:t>
            </a:r>
            <a:br>
              <a:rPr lang="en-US" altLang="zh-TW" sz="3000" dirty="0" smtClean="0">
                <a:latin typeface="High Tower Text" pitchFamily="18" charset="0"/>
              </a:rPr>
            </a:br>
            <a:r>
              <a:rPr lang="en-US" altLang="zh-TW"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965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3491"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smtClean="0"/>
              <a:t>One problem people have is including the same quotes within quotes. Many expect the following to work: </a:t>
            </a:r>
          </a:p>
          <a:p>
            <a:pPr marL="0" indent="0" eaLnBrk="1" hangingPunct="1">
              <a:lnSpc>
                <a:spcPct val="80000"/>
              </a:lnSpc>
              <a:buFontTx/>
              <a:buNone/>
            </a:pPr>
            <a:r>
              <a:rPr lang="en-US" altLang="zh-TW" sz="2500" dirty="0" smtClean="0">
                <a:latin typeface="High Tower Text" pitchFamily="18" charset="0"/>
              </a:rPr>
              <a:t>echo "The word for today is \"Happy\"" 	</a:t>
            </a:r>
            <a:r>
              <a:rPr lang="en-US" altLang="zh-TW" sz="2500" dirty="0" smtClean="0">
                <a:solidFill>
                  <a:srgbClr val="CC3300"/>
                </a:solidFill>
                <a:cs typeface="Arial" pitchFamily="34" charset="0"/>
              </a:rPr>
              <a:t>← What is the output?</a:t>
            </a:r>
            <a:r>
              <a:rPr lang="en-US" altLang="zh-TW" sz="2500" dirty="0" smtClean="0">
                <a:cs typeface="Arial" pitchFamily="34" charset="0"/>
              </a:rPr>
              <a:t> </a:t>
            </a:r>
            <a:r>
              <a:rPr lang="en-US" altLang="zh-TW" sz="2500" dirty="0" smtClean="0">
                <a:latin typeface="High Tower Text" pitchFamily="18" charset="0"/>
              </a:rPr>
              <a:t/>
            </a:r>
            <a:br>
              <a:rPr lang="en-US" altLang="zh-TW" sz="2500" dirty="0" smtClean="0">
                <a:latin typeface="High Tower Text" pitchFamily="18" charset="0"/>
              </a:rPr>
            </a:br>
            <a:r>
              <a:rPr lang="en-US" altLang="zh-TW" sz="2500" dirty="0" smtClean="0">
                <a:latin typeface="High Tower Text" pitchFamily="18" charset="0"/>
              </a:rPr>
              <a:t>echo 'Don\'t quote me'</a:t>
            </a:r>
            <a:r>
              <a:rPr lang="en-US" altLang="zh-TW" sz="2500" dirty="0" smtClean="0"/>
              <a:t>			</a:t>
            </a:r>
            <a:r>
              <a:rPr lang="en-US" altLang="zh-TW" sz="2500" dirty="0" smtClean="0">
                <a:solidFill>
                  <a:srgbClr val="CC3300"/>
                </a:solidFill>
              </a:rPr>
              <a:t>← What is the output?</a:t>
            </a:r>
            <a:r>
              <a:rPr lang="en-US" altLang="zh-TW" sz="2500" dirty="0" smtClean="0"/>
              <a:t> </a:t>
            </a:r>
            <a:endParaRPr lang="en-US" altLang="zh-TW" sz="1400" dirty="0" smtClean="0"/>
          </a:p>
          <a:p>
            <a:pPr marL="0" indent="0" eaLnBrk="1" hangingPunct="1">
              <a:lnSpc>
                <a:spcPct val="80000"/>
              </a:lnSpc>
              <a:buFontTx/>
              <a:buNone/>
            </a:pPr>
            <a:r>
              <a:rPr lang="en-US" altLang="zh-TW" sz="2500" dirty="0" smtClean="0">
                <a:solidFill>
                  <a:schemeClr val="bg1"/>
                </a:solidFill>
              </a:rPr>
              <a:t>People are confused by this, because we think of strings in programming languages like C. These quotes are different. </a:t>
            </a:r>
          </a:p>
          <a:p>
            <a:pPr marL="0" indent="0" eaLnBrk="1" hangingPunct="1">
              <a:lnSpc>
                <a:spcPct val="80000"/>
              </a:lnSpc>
            </a:pPr>
            <a:r>
              <a:rPr lang="en-US" altLang="zh-TW" sz="2500" dirty="0" smtClean="0">
                <a:solidFill>
                  <a:schemeClr val="bg1"/>
                </a:solidFill>
              </a:rPr>
              <a:t>  They just turn substitution on and off.  </a:t>
            </a:r>
          </a:p>
          <a:p>
            <a:pPr marL="0" indent="0" eaLnBrk="1" hangingPunct="1">
              <a:lnSpc>
                <a:spcPct val="80000"/>
              </a:lnSpc>
            </a:pPr>
            <a:r>
              <a:rPr lang="en-US" altLang="zh-TW" sz="2500" dirty="0" smtClean="0">
                <a:solidFill>
                  <a:schemeClr val="bg1"/>
                </a:solidFill>
              </a:rPr>
              <a:t>  They do not indicate the starting and ending of a string. </a:t>
            </a:r>
          </a:p>
          <a:p>
            <a:pPr marL="0" indent="0" eaLnBrk="1" hangingPunct="1">
              <a:lnSpc>
                <a:spcPct val="80000"/>
              </a:lnSpc>
              <a:buFontTx/>
              <a:buNone/>
            </a:pPr>
            <a:endParaRPr lang="en-US" altLang="zh-TW" sz="1400" dirty="0" smtClean="0">
              <a:solidFill>
                <a:schemeClr val="bg1"/>
              </a:solidFill>
            </a:endParaRPr>
          </a:p>
          <a:p>
            <a:pPr marL="0" indent="0" eaLnBrk="1" hangingPunct="1">
              <a:lnSpc>
                <a:spcPct val="80000"/>
              </a:lnSpc>
              <a:buFontTx/>
              <a:buNone/>
            </a:pPr>
            <a:r>
              <a:rPr lang="en-US" altLang="zh-TW" sz="2500" dirty="0" smtClean="0">
                <a:solidFill>
                  <a:schemeClr val="bg1"/>
                </a:solidFill>
              </a:rPr>
              <a:t>Consider:</a:t>
            </a:r>
          </a:p>
          <a:p>
            <a:pPr marL="0" indent="0" eaLnBrk="1" hangingPunct="1">
              <a:lnSpc>
                <a:spcPct val="80000"/>
              </a:lnSpc>
              <a:buFontTx/>
              <a:buNone/>
            </a:pPr>
            <a:r>
              <a:rPr lang="en-US" altLang="zh-TW" sz="2500" dirty="0" smtClean="0">
                <a:solidFill>
                  <a:schemeClr val="bg1"/>
                </a:solidFill>
                <a:latin typeface="High Tower Text" pitchFamily="18" charset="0"/>
              </a:rPr>
              <a:t>echo '</a:t>
            </a:r>
            <a:r>
              <a:rPr lang="en-US" altLang="zh-TW" sz="2500" dirty="0" err="1" smtClean="0">
                <a:solidFill>
                  <a:schemeClr val="bg1"/>
                </a:solidFill>
                <a:latin typeface="High Tower Text" pitchFamily="18" charset="0"/>
              </a:rPr>
              <a:t>a'b'c</a:t>
            </a:r>
            <a:r>
              <a:rPr lang="en-US" altLang="zh-TW" sz="2500" dirty="0" smtClean="0">
                <a:solidFill>
                  <a:schemeClr val="bg1"/>
                </a:solidFill>
                <a:latin typeface="High Tower Text" pitchFamily="18" charset="0"/>
              </a:rPr>
              <a:t>' 					</a:t>
            </a:r>
            <a:r>
              <a:rPr lang="en-US" altLang="zh-TW" sz="2500" dirty="0" smtClean="0">
                <a:solidFill>
                  <a:schemeClr val="bg1"/>
                </a:solidFill>
              </a:rPr>
              <a:t>← What is the output? </a:t>
            </a:r>
            <a:endParaRPr lang="en-US" altLang="zh-TW" sz="2500" dirty="0" smtClean="0">
              <a:solidFill>
                <a:schemeClr val="bg1"/>
              </a:solidFill>
              <a:latin typeface="High Tower Text" pitchFamily="18" charset="0"/>
            </a:endParaRPr>
          </a:p>
          <a:p>
            <a:pPr marL="0" indent="0" eaLnBrk="1" hangingPunct="1">
              <a:lnSpc>
                <a:spcPct val="80000"/>
              </a:lnSpc>
              <a:buFontTx/>
              <a:buNone/>
            </a:pPr>
            <a:r>
              <a:rPr lang="en-US" altLang="zh-TW" sz="1200" dirty="0" smtClean="0">
                <a:solidFill>
                  <a:schemeClr val="bg1"/>
                </a:solidFill>
              </a:rPr>
              <a:t/>
            </a:r>
            <a:br>
              <a:rPr lang="en-US" altLang="zh-TW" sz="1200" dirty="0" smtClean="0">
                <a:solidFill>
                  <a:schemeClr val="bg1"/>
                </a:solidFill>
              </a:rPr>
            </a:br>
            <a:r>
              <a:rPr lang="en-US" altLang="zh-TW" sz="2500" dirty="0" smtClean="0">
                <a:solidFill>
                  <a:schemeClr val="bg1"/>
                </a:solidFill>
              </a:rPr>
              <a:t>This is broken up into </a:t>
            </a:r>
            <a:r>
              <a:rPr lang="en-US" altLang="zh-TW" sz="2500" b="1" dirty="0" smtClean="0">
                <a:solidFill>
                  <a:schemeClr val="bg1"/>
                </a:solidFill>
              </a:rPr>
              <a:t>three</a:t>
            </a:r>
            <a:r>
              <a:rPr lang="en-US" altLang="zh-TW" sz="2500" dirty="0" smtClean="0">
                <a:solidFill>
                  <a:schemeClr val="bg1"/>
                </a:solidFill>
              </a:rPr>
              <a:t> units. The first and last are quoted, and the middle is not. After quoting and substitution occurs, the three units are combined. </a:t>
            </a:r>
          </a:p>
          <a:p>
            <a:pPr marL="0" indent="0" eaLnBrk="1" hangingPunct="1">
              <a:lnSpc>
                <a:spcPct val="80000"/>
              </a:lnSpc>
              <a:buFontTx/>
              <a:buNone/>
            </a:pPr>
            <a:r>
              <a:rPr lang="en-US" altLang="zh-TW" sz="2500" dirty="0" smtClean="0">
                <a:solidFill>
                  <a:schemeClr val="bg1"/>
                </a:solidFill>
              </a:rPr>
              <a:t>The middle can be a variable, for instance: echo 'a'$</a:t>
            </a:r>
            <a:r>
              <a:rPr lang="en-US" altLang="zh-TW" sz="2500" dirty="0" err="1" smtClean="0">
                <a:solidFill>
                  <a:schemeClr val="bg1"/>
                </a:solidFill>
              </a:rPr>
              <a:t>HOME'b</a:t>
            </a:r>
            <a:r>
              <a:rPr lang="en-US" altLang="zh-TW" sz="2500" dirty="0" smtClean="0">
                <a:solidFill>
                  <a:schemeClr val="bg1"/>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4515"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smtClean="0">
                <a:solidFill>
                  <a:srgbClr val="808080"/>
                </a:solidFill>
              </a:rPr>
              <a:t>One problem people have is including the same quotes within quotes. Many expect the following to work: </a:t>
            </a:r>
          </a:p>
          <a:p>
            <a:pPr marL="0" indent="0" eaLnBrk="1" hangingPunct="1">
              <a:lnSpc>
                <a:spcPct val="80000"/>
              </a:lnSpc>
              <a:buFontTx/>
              <a:buNone/>
            </a:pPr>
            <a:r>
              <a:rPr lang="en-US" altLang="zh-TW" sz="2500" dirty="0" smtClean="0">
                <a:solidFill>
                  <a:srgbClr val="808080"/>
                </a:solidFill>
                <a:latin typeface="High Tower Text" pitchFamily="18" charset="0"/>
              </a:rPr>
              <a:t>echo "The word for today is \"Happy\""</a:t>
            </a:r>
            <a:br>
              <a:rPr lang="en-US" altLang="zh-TW" sz="2500" dirty="0" smtClean="0">
                <a:solidFill>
                  <a:srgbClr val="808080"/>
                </a:solidFill>
                <a:latin typeface="High Tower Text" pitchFamily="18" charset="0"/>
              </a:rPr>
            </a:br>
            <a:r>
              <a:rPr lang="en-US" altLang="zh-TW" sz="2500" dirty="0" smtClean="0">
                <a:solidFill>
                  <a:srgbClr val="808080"/>
                </a:solidFill>
                <a:latin typeface="High Tower Text" pitchFamily="18" charset="0"/>
              </a:rPr>
              <a:t>echo 'Don\'t quote me'</a:t>
            </a:r>
            <a:r>
              <a:rPr lang="en-US" altLang="zh-TW" sz="2500" dirty="0" smtClean="0">
                <a:solidFill>
                  <a:srgbClr val="808080"/>
                </a:solidFill>
              </a:rPr>
              <a:t/>
            </a:r>
            <a:br>
              <a:rPr lang="en-US" altLang="zh-TW" sz="2500" dirty="0" smtClean="0">
                <a:solidFill>
                  <a:srgbClr val="808080"/>
                </a:solidFill>
              </a:rPr>
            </a:br>
            <a:endParaRPr lang="en-US" altLang="zh-TW" sz="1400" dirty="0" smtClean="0">
              <a:solidFill>
                <a:srgbClr val="808080"/>
              </a:solidFill>
            </a:endParaRPr>
          </a:p>
          <a:p>
            <a:pPr marL="0" indent="0" eaLnBrk="1" hangingPunct="1">
              <a:lnSpc>
                <a:spcPct val="80000"/>
              </a:lnSpc>
              <a:buFontTx/>
              <a:buNone/>
            </a:pPr>
            <a:r>
              <a:rPr lang="en-US" altLang="zh-TW" sz="2500" dirty="0" smtClean="0"/>
              <a:t>People are confused by this, because we think of </a:t>
            </a:r>
            <a:r>
              <a:rPr lang="en-US" altLang="zh-TW" sz="2500" dirty="0" smtClean="0">
                <a:solidFill>
                  <a:srgbClr val="CC3300"/>
                </a:solidFill>
              </a:rPr>
              <a:t>strings</a:t>
            </a:r>
            <a:r>
              <a:rPr lang="en-US" altLang="zh-TW" sz="2500" dirty="0" smtClean="0"/>
              <a:t> in programming languages like C. These quotes are different. </a:t>
            </a:r>
          </a:p>
          <a:p>
            <a:pPr marL="0" indent="0" eaLnBrk="1" hangingPunct="1">
              <a:lnSpc>
                <a:spcPct val="80000"/>
              </a:lnSpc>
            </a:pPr>
            <a:r>
              <a:rPr lang="en-US" altLang="zh-TW" sz="2500" dirty="0" smtClean="0"/>
              <a:t>  They just turn substitution </a:t>
            </a:r>
            <a:r>
              <a:rPr lang="en-US" altLang="zh-TW" sz="2500" dirty="0" smtClean="0">
                <a:solidFill>
                  <a:srgbClr val="CC3300"/>
                </a:solidFill>
              </a:rPr>
              <a:t>on and off.</a:t>
            </a:r>
            <a:r>
              <a:rPr lang="en-US" altLang="zh-TW" sz="2500" dirty="0" smtClean="0"/>
              <a:t>  </a:t>
            </a:r>
          </a:p>
          <a:p>
            <a:pPr marL="0" indent="0" eaLnBrk="1" hangingPunct="1">
              <a:lnSpc>
                <a:spcPct val="80000"/>
              </a:lnSpc>
            </a:pPr>
            <a:r>
              <a:rPr lang="en-US" altLang="zh-TW" sz="2500" dirty="0" smtClean="0"/>
              <a:t>  </a:t>
            </a:r>
            <a:r>
              <a:rPr lang="en-US" altLang="zh-TW" sz="2500" dirty="0" smtClean="0">
                <a:solidFill>
                  <a:srgbClr val="CC3300"/>
                </a:solidFill>
              </a:rPr>
              <a:t>They do not indicate the starting and ending of a string. </a:t>
            </a:r>
          </a:p>
          <a:p>
            <a:pPr marL="0" indent="0" eaLnBrk="1" hangingPunct="1">
              <a:lnSpc>
                <a:spcPct val="80000"/>
              </a:lnSpc>
              <a:buFontTx/>
              <a:buNone/>
            </a:pPr>
            <a:endParaRPr lang="en-US" altLang="zh-TW" sz="1400" dirty="0" smtClean="0">
              <a:solidFill>
                <a:srgbClr val="CC3300"/>
              </a:solidFill>
            </a:endParaRPr>
          </a:p>
          <a:p>
            <a:pPr marL="0" indent="0" eaLnBrk="1" hangingPunct="1">
              <a:lnSpc>
                <a:spcPct val="80000"/>
              </a:lnSpc>
              <a:buFontTx/>
              <a:buNone/>
            </a:pPr>
            <a:r>
              <a:rPr lang="en-US" altLang="zh-TW" sz="2500" dirty="0" smtClean="0"/>
              <a:t>Consider:</a:t>
            </a:r>
          </a:p>
          <a:p>
            <a:pPr marL="0" indent="0" eaLnBrk="1" hangingPunct="1">
              <a:lnSpc>
                <a:spcPct val="80000"/>
              </a:lnSpc>
              <a:buFontTx/>
              <a:buNone/>
            </a:pPr>
            <a:r>
              <a:rPr lang="en-US" altLang="zh-TW" sz="2500" dirty="0" smtClean="0">
                <a:latin typeface="High Tower Text" pitchFamily="18" charset="0"/>
              </a:rPr>
              <a:t>echo '</a:t>
            </a:r>
            <a:r>
              <a:rPr lang="en-US" altLang="zh-TW" sz="2500" dirty="0" err="1" smtClean="0">
                <a:latin typeface="High Tower Text" pitchFamily="18" charset="0"/>
              </a:rPr>
              <a:t>a'b'c</a:t>
            </a:r>
            <a:r>
              <a:rPr lang="en-US" altLang="zh-TW" sz="2500" dirty="0" smtClean="0">
                <a:latin typeface="High Tower Text" pitchFamily="18" charset="0"/>
              </a:rPr>
              <a:t>'					</a:t>
            </a:r>
            <a:r>
              <a:rPr lang="en-US" altLang="zh-TW" sz="2500" dirty="0" smtClean="0">
                <a:solidFill>
                  <a:srgbClr val="CC3300"/>
                </a:solidFill>
                <a:cs typeface="Arial" pitchFamily="34" charset="0"/>
              </a:rPr>
              <a:t>← What is the output?</a:t>
            </a:r>
            <a:r>
              <a:rPr lang="en-US" altLang="zh-TW" sz="2500" dirty="0" smtClean="0">
                <a:cs typeface="Arial" pitchFamily="34" charset="0"/>
              </a:rPr>
              <a:t> </a:t>
            </a:r>
            <a:endParaRPr lang="en-US" altLang="zh-TW" sz="2500" dirty="0" smtClean="0">
              <a:latin typeface="High Tower Text" pitchFamily="18" charset="0"/>
            </a:endParaRPr>
          </a:p>
          <a:p>
            <a:pPr marL="0" indent="0" eaLnBrk="1" hangingPunct="1">
              <a:lnSpc>
                <a:spcPct val="80000"/>
              </a:lnSpc>
              <a:buFontTx/>
              <a:buNone/>
            </a:pPr>
            <a:endParaRPr lang="en-US" altLang="zh-TW" sz="2500" dirty="0" smtClean="0">
              <a:latin typeface="High Tower Text" pitchFamily="18" charset="0"/>
            </a:endParaRPr>
          </a:p>
          <a:p>
            <a:pPr marL="0" indent="0" eaLnBrk="1" hangingPunct="1">
              <a:lnSpc>
                <a:spcPct val="80000"/>
              </a:lnSpc>
              <a:buFontTx/>
              <a:buNone/>
            </a:pPr>
            <a:r>
              <a:rPr lang="en-US" altLang="zh-TW" sz="1200" dirty="0" smtClean="0"/>
              <a:t/>
            </a:r>
            <a:br>
              <a:rPr lang="en-US" altLang="zh-TW" sz="1200" dirty="0" smtClean="0"/>
            </a:br>
            <a:r>
              <a:rPr lang="en-US" altLang="zh-TW" sz="2500" dirty="0" smtClean="0">
                <a:solidFill>
                  <a:schemeClr val="bg1"/>
                </a:solidFill>
              </a:rPr>
              <a:t>This is broken up into three units. The first and last are quoted, and the middle is not. After quoting and substitution occurs, the three units are combined. </a:t>
            </a:r>
          </a:p>
          <a:p>
            <a:pPr marL="0" indent="0" eaLnBrk="1" hangingPunct="1">
              <a:lnSpc>
                <a:spcPct val="80000"/>
              </a:lnSpc>
              <a:buFontTx/>
              <a:buNone/>
            </a:pPr>
            <a:r>
              <a:rPr lang="en-US" altLang="zh-TW" sz="2500" dirty="0" smtClean="0">
                <a:solidFill>
                  <a:schemeClr val="bg1"/>
                </a:solidFill>
              </a:rPr>
              <a:t>The middle can be a variable, for instance: echo 'a'$</a:t>
            </a:r>
            <a:r>
              <a:rPr lang="en-US" altLang="zh-TW" sz="2500" dirty="0" err="1" smtClean="0">
                <a:solidFill>
                  <a:schemeClr val="bg1"/>
                </a:solidFill>
              </a:rPr>
              <a:t>HOME'b</a:t>
            </a:r>
            <a:r>
              <a:rPr lang="en-US" altLang="zh-TW" sz="2500" dirty="0" smtClean="0">
                <a:solidFill>
                  <a:schemeClr val="bg1"/>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5539"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smtClean="0">
                <a:solidFill>
                  <a:schemeClr val="bg2"/>
                </a:solidFill>
              </a:rPr>
              <a:t>One problem people have is including the same quotes within quotes. Many expect the following to work: </a:t>
            </a:r>
          </a:p>
          <a:p>
            <a:pPr marL="0" indent="0" eaLnBrk="1" hangingPunct="1">
              <a:lnSpc>
                <a:spcPct val="80000"/>
              </a:lnSpc>
              <a:buFontTx/>
              <a:buNone/>
            </a:pPr>
            <a:r>
              <a:rPr lang="en-US" altLang="zh-TW" sz="2500" dirty="0" smtClean="0">
                <a:solidFill>
                  <a:schemeClr val="bg2"/>
                </a:solidFill>
                <a:latin typeface="High Tower Text" pitchFamily="18" charset="0"/>
              </a:rPr>
              <a:t>echo "The word for today is \"Happy\""  	</a:t>
            </a:r>
            <a:r>
              <a:rPr lang="en-US" altLang="zh-TW" sz="2500" dirty="0" smtClean="0">
                <a:solidFill>
                  <a:schemeClr val="bg2"/>
                </a:solidFill>
                <a:cs typeface="Arial" pitchFamily="34" charset="0"/>
              </a:rPr>
              <a:t> </a:t>
            </a:r>
            <a:r>
              <a:rPr lang="en-US" altLang="zh-TW" sz="2500" dirty="0" smtClean="0">
                <a:solidFill>
                  <a:schemeClr val="bg2"/>
                </a:solidFill>
                <a:latin typeface="High Tower Text" pitchFamily="18" charset="0"/>
              </a:rPr>
              <a:t/>
            </a:r>
            <a:br>
              <a:rPr lang="en-US" altLang="zh-TW" sz="2500" dirty="0" smtClean="0">
                <a:solidFill>
                  <a:schemeClr val="bg2"/>
                </a:solidFill>
                <a:latin typeface="High Tower Text" pitchFamily="18" charset="0"/>
              </a:rPr>
            </a:br>
            <a:r>
              <a:rPr lang="en-US" altLang="zh-TW" sz="2500" dirty="0" smtClean="0">
                <a:solidFill>
                  <a:schemeClr val="bg2"/>
                </a:solidFill>
                <a:latin typeface="High Tower Text" pitchFamily="18" charset="0"/>
              </a:rPr>
              <a:t>echo 'Don\'t quote me'</a:t>
            </a:r>
            <a:r>
              <a:rPr lang="en-US" altLang="zh-TW" sz="2500" dirty="0" smtClean="0">
                <a:solidFill>
                  <a:schemeClr val="bg2"/>
                </a:solidFill>
              </a:rPr>
              <a:t>	</a:t>
            </a:r>
            <a:r>
              <a:rPr lang="en-US" altLang="zh-TW" sz="2500" dirty="0" smtClean="0"/>
              <a:t>		</a:t>
            </a:r>
            <a:endParaRPr lang="en-US" altLang="zh-TW" sz="1400" dirty="0" smtClean="0"/>
          </a:p>
          <a:p>
            <a:pPr marL="0" indent="0" eaLnBrk="1" hangingPunct="1">
              <a:lnSpc>
                <a:spcPct val="80000"/>
              </a:lnSpc>
              <a:buFontTx/>
              <a:buNone/>
            </a:pPr>
            <a:endParaRPr lang="en-US" altLang="zh-TW" sz="1100" dirty="0" smtClean="0"/>
          </a:p>
          <a:p>
            <a:pPr marL="0" indent="0" eaLnBrk="1" hangingPunct="1">
              <a:lnSpc>
                <a:spcPct val="80000"/>
              </a:lnSpc>
              <a:buFontTx/>
              <a:buNone/>
            </a:pPr>
            <a:r>
              <a:rPr lang="en-US" altLang="zh-TW" sz="2500" dirty="0" smtClean="0"/>
              <a:t>People are confused by this, because we think of strings in programming languages like C. These quotes are different. </a:t>
            </a:r>
          </a:p>
          <a:p>
            <a:pPr marL="0" indent="0" eaLnBrk="1" hangingPunct="1">
              <a:lnSpc>
                <a:spcPct val="80000"/>
              </a:lnSpc>
            </a:pPr>
            <a:r>
              <a:rPr lang="en-US" altLang="zh-TW" sz="2500" dirty="0" smtClean="0"/>
              <a:t>  They just turn substitution on and off.  </a:t>
            </a:r>
          </a:p>
          <a:p>
            <a:pPr marL="0" indent="0" eaLnBrk="1" hangingPunct="1">
              <a:lnSpc>
                <a:spcPct val="80000"/>
              </a:lnSpc>
            </a:pPr>
            <a:r>
              <a:rPr lang="en-US" altLang="zh-TW" sz="2500" dirty="0" smtClean="0"/>
              <a:t>  They do not indicate the starting and ending of a string. </a:t>
            </a:r>
          </a:p>
          <a:p>
            <a:pPr marL="0" indent="0" eaLnBrk="1" hangingPunct="1">
              <a:lnSpc>
                <a:spcPct val="80000"/>
              </a:lnSpc>
              <a:buFontTx/>
              <a:buNone/>
            </a:pPr>
            <a:endParaRPr lang="en-US" altLang="zh-TW" sz="1400" dirty="0" smtClean="0"/>
          </a:p>
          <a:p>
            <a:pPr marL="0" indent="0" eaLnBrk="1" hangingPunct="1">
              <a:lnSpc>
                <a:spcPct val="80000"/>
              </a:lnSpc>
              <a:buFontTx/>
              <a:buNone/>
            </a:pPr>
            <a:r>
              <a:rPr lang="en-US" altLang="zh-TW" sz="2500" dirty="0" smtClean="0"/>
              <a:t>Consider:</a:t>
            </a:r>
          </a:p>
          <a:p>
            <a:pPr marL="0" indent="0" eaLnBrk="1" hangingPunct="1">
              <a:lnSpc>
                <a:spcPct val="80000"/>
              </a:lnSpc>
              <a:buFontTx/>
              <a:buNone/>
            </a:pPr>
            <a:r>
              <a:rPr lang="en-US" altLang="zh-TW" sz="2500" dirty="0" smtClean="0">
                <a:latin typeface="High Tower Text" pitchFamily="18" charset="0"/>
              </a:rPr>
              <a:t>echo '</a:t>
            </a:r>
            <a:r>
              <a:rPr lang="en-US" altLang="zh-TW" sz="2500" dirty="0" err="1" smtClean="0">
                <a:solidFill>
                  <a:srgbClr val="CC3300"/>
                </a:solidFill>
                <a:latin typeface="High Tower Text" pitchFamily="18" charset="0"/>
              </a:rPr>
              <a:t>a</a:t>
            </a:r>
            <a:r>
              <a:rPr lang="en-US" altLang="zh-TW" sz="2500" dirty="0" err="1" smtClean="0">
                <a:latin typeface="High Tower Text" pitchFamily="18" charset="0"/>
              </a:rPr>
              <a:t>'</a:t>
            </a:r>
            <a:r>
              <a:rPr lang="en-US" altLang="zh-TW" sz="2500" dirty="0" err="1" smtClean="0">
                <a:solidFill>
                  <a:srgbClr val="3366CC"/>
                </a:solidFill>
                <a:latin typeface="High Tower Text" pitchFamily="18" charset="0"/>
              </a:rPr>
              <a:t>b</a:t>
            </a:r>
            <a:r>
              <a:rPr lang="en-US" altLang="zh-TW" sz="2500" dirty="0" err="1" smtClean="0">
                <a:latin typeface="High Tower Text" pitchFamily="18" charset="0"/>
              </a:rPr>
              <a:t>'</a:t>
            </a:r>
            <a:r>
              <a:rPr lang="en-US" altLang="zh-TW" sz="2500" dirty="0" err="1" smtClean="0">
                <a:solidFill>
                  <a:srgbClr val="008000"/>
                </a:solidFill>
                <a:latin typeface="High Tower Text" pitchFamily="18" charset="0"/>
              </a:rPr>
              <a:t>c</a:t>
            </a:r>
            <a:r>
              <a:rPr lang="en-US" altLang="zh-TW" sz="2500" dirty="0" smtClean="0">
                <a:latin typeface="High Tower Text" pitchFamily="18" charset="0"/>
              </a:rPr>
              <a:t>' 					</a:t>
            </a:r>
          </a:p>
          <a:p>
            <a:pPr marL="0" indent="0" eaLnBrk="1" hangingPunct="1">
              <a:lnSpc>
                <a:spcPct val="80000"/>
              </a:lnSpc>
              <a:buFontTx/>
              <a:buNone/>
            </a:pPr>
            <a:r>
              <a:rPr lang="en-US" altLang="zh-TW" sz="1200" dirty="0" smtClean="0"/>
              <a:t/>
            </a:r>
            <a:br>
              <a:rPr lang="en-US" altLang="zh-TW" sz="1200" dirty="0" smtClean="0"/>
            </a:br>
            <a:r>
              <a:rPr lang="en-US" altLang="zh-TW" sz="2500" dirty="0" smtClean="0"/>
              <a:t>This is broken up into </a:t>
            </a:r>
            <a:r>
              <a:rPr lang="en-US" altLang="zh-TW" sz="2500" b="1" dirty="0" smtClean="0"/>
              <a:t>three</a:t>
            </a:r>
            <a:r>
              <a:rPr lang="en-US" altLang="zh-TW" sz="2500" dirty="0" smtClean="0"/>
              <a:t> units. The </a:t>
            </a:r>
            <a:r>
              <a:rPr lang="en-US" altLang="zh-TW" sz="2500" dirty="0" smtClean="0">
                <a:solidFill>
                  <a:srgbClr val="CC3300"/>
                </a:solidFill>
              </a:rPr>
              <a:t>first</a:t>
            </a:r>
            <a:r>
              <a:rPr lang="en-US" altLang="zh-TW" sz="2500" dirty="0" smtClean="0"/>
              <a:t> and </a:t>
            </a:r>
            <a:r>
              <a:rPr lang="en-US" altLang="zh-TW" sz="2500" dirty="0" smtClean="0">
                <a:solidFill>
                  <a:srgbClr val="008000"/>
                </a:solidFill>
              </a:rPr>
              <a:t>last</a:t>
            </a:r>
            <a:r>
              <a:rPr lang="en-US" altLang="zh-TW" sz="2500" dirty="0" smtClean="0"/>
              <a:t> are quoted, and the </a:t>
            </a:r>
            <a:r>
              <a:rPr lang="en-US" altLang="zh-TW" sz="2500" dirty="0" smtClean="0">
                <a:solidFill>
                  <a:srgbClr val="3366CC"/>
                </a:solidFill>
              </a:rPr>
              <a:t>middle</a:t>
            </a:r>
            <a:r>
              <a:rPr lang="en-US" altLang="zh-TW" sz="2500" dirty="0" smtClean="0"/>
              <a:t> is not. After quoting and substitution occurs, the three units are combined. </a:t>
            </a:r>
          </a:p>
          <a:p>
            <a:pPr marL="0" indent="0" eaLnBrk="1" hangingPunct="1">
              <a:lnSpc>
                <a:spcPct val="80000"/>
              </a:lnSpc>
              <a:buFontTx/>
              <a:buNone/>
            </a:pPr>
            <a:r>
              <a:rPr lang="en-US" altLang="zh-TW" sz="2500" dirty="0" smtClean="0"/>
              <a:t>The middle can be a variable, for instance: echo 'a'$</a:t>
            </a:r>
            <a:r>
              <a:rPr lang="en-US" altLang="zh-TW" sz="2500" dirty="0" err="1" smtClean="0"/>
              <a:t>PATH'b</a:t>
            </a:r>
            <a:r>
              <a:rPr lang="en-US" altLang="zh-TW" sz="25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656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smtClean="0"/>
              <a:t>Don't put quotes </a:t>
            </a:r>
            <a:r>
              <a:rPr lang="en-US" altLang="zh-TW" sz="2500" i="1" dirty="0" smtClean="0"/>
              <a:t>within </a:t>
            </a:r>
            <a:r>
              <a:rPr lang="en-US" altLang="zh-TW" sz="2500" dirty="0" smtClean="0"/>
              <a:t>the same quotes, instead combine or concatenate several units to form your one argument. </a:t>
            </a:r>
          </a:p>
          <a:p>
            <a:pPr marL="0" indent="0" eaLnBrk="1" hangingPunct="1">
              <a:lnSpc>
                <a:spcPct val="80000"/>
              </a:lnSpc>
              <a:buFontTx/>
              <a:buNone/>
            </a:pPr>
            <a:r>
              <a:rPr lang="en-US" altLang="zh-TW" sz="2500" dirty="0" smtClean="0">
                <a:solidFill>
                  <a:schemeClr val="bg1"/>
                </a:solidFill>
              </a:rPr>
              <a:t>Let me rephrase that. If you want to include a single quote in an argument that starts with a single quote, you must turn off the mechanism started by the single quote, and use a different quoting method:  echo </a:t>
            </a:r>
            <a:r>
              <a:rPr lang="en-US" altLang="zh-TW" sz="2500" b="1" dirty="0" smtClean="0">
                <a:solidFill>
                  <a:schemeClr val="bg1"/>
                </a:solidFill>
              </a:rPr>
              <a:t>' "Don" " ' t"</a:t>
            </a:r>
            <a:endParaRPr lang="en-US" altLang="zh-TW" sz="2500" dirty="0" smtClean="0">
              <a:solidFill>
                <a:schemeClr val="bg1"/>
              </a:solidFill>
            </a:endParaRPr>
          </a:p>
          <a:p>
            <a:pPr marL="0" indent="0" eaLnBrk="1" hangingPunct="1">
              <a:lnSpc>
                <a:spcPct val="80000"/>
              </a:lnSpc>
              <a:buFontTx/>
              <a:buNone/>
            </a:pPr>
            <a:r>
              <a:rPr lang="en-US" altLang="zh-TW" sz="2500" dirty="0" smtClean="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a:t>
            </a: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'Don'\' 't do that'</a:t>
            </a:r>
            <a:r>
              <a:rPr lang="en-US" altLang="zh-TW" sz="2500" dirty="0" smtClean="0">
                <a:solidFill>
                  <a:schemeClr val="bg1"/>
                </a:solidFill>
              </a:rPr>
              <a:t/>
            </a:r>
            <a:br>
              <a:rPr lang="en-US" altLang="zh-TW" sz="2500" dirty="0" smtClean="0">
                <a:solidFill>
                  <a:schemeClr val="bg1"/>
                </a:solidFill>
              </a:rPr>
            </a:br>
            <a:r>
              <a:rPr lang="en-US" altLang="zh-TW" sz="2500" dirty="0" smtClean="0">
                <a:solidFill>
                  <a:schemeClr val="bg1"/>
                </a:solidFill>
              </a:rPr>
              <a:t>Don't do that</a:t>
            </a:r>
            <a:br>
              <a:rPr lang="en-US" altLang="zh-TW" sz="2500" dirty="0" smtClean="0">
                <a:solidFill>
                  <a:schemeClr val="bg1"/>
                </a:solidFill>
              </a:rPr>
            </a:br>
            <a:endParaRPr lang="en-US" altLang="zh-TW" sz="2500" dirty="0" smtClean="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758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smtClean="0">
                <a:solidFill>
                  <a:srgbClr val="B2B2B2"/>
                </a:solidFill>
              </a:rPr>
              <a:t>Don't put quotes </a:t>
            </a:r>
            <a:r>
              <a:rPr lang="en-US" altLang="zh-TW" sz="2500" i="1" dirty="0" smtClean="0">
                <a:solidFill>
                  <a:srgbClr val="B2B2B2"/>
                </a:solidFill>
              </a:rPr>
              <a:t>within </a:t>
            </a:r>
            <a:r>
              <a:rPr lang="en-US" altLang="zh-TW" sz="2500" dirty="0" smtClean="0">
                <a:solidFill>
                  <a:srgbClr val="B2B2B2"/>
                </a:solidFill>
              </a:rPr>
              <a:t>the same quotes, instead combine or concatenate several units to form your one argument.</a:t>
            </a:r>
            <a:r>
              <a:rPr lang="en-US" altLang="zh-TW" sz="2500" dirty="0" smtClean="0"/>
              <a:t> </a:t>
            </a:r>
          </a:p>
          <a:p>
            <a:pPr marL="0" indent="0" eaLnBrk="1" hangingPunct="1">
              <a:lnSpc>
                <a:spcPct val="80000"/>
              </a:lnSpc>
              <a:buFontTx/>
              <a:buNone/>
            </a:pPr>
            <a:r>
              <a:rPr lang="en-US" altLang="zh-TW" sz="2500" dirty="0" smtClean="0"/>
              <a:t>Let me rephrase that. If you want to include a single quote in an argument that starts with a single quote, you must </a:t>
            </a:r>
            <a:r>
              <a:rPr lang="en-US" altLang="zh-TW" sz="2500" b="1" dirty="0" smtClean="0"/>
              <a:t>turn off</a:t>
            </a:r>
            <a:r>
              <a:rPr lang="en-US" altLang="zh-TW" sz="2500" dirty="0" smtClean="0"/>
              <a:t> the mechanism started by the single quote, and turn on a </a:t>
            </a:r>
            <a:r>
              <a:rPr lang="en-US" altLang="zh-TW" sz="2500" b="1" dirty="0" smtClean="0"/>
              <a:t>different</a:t>
            </a:r>
            <a:r>
              <a:rPr lang="en-US" altLang="zh-TW" sz="2500" dirty="0" smtClean="0"/>
              <a:t> quoting method:</a:t>
            </a:r>
          </a:p>
          <a:p>
            <a:pPr marL="0" indent="0" eaLnBrk="1" hangingPunct="1">
              <a:lnSpc>
                <a:spcPct val="80000"/>
              </a:lnSpc>
              <a:buFontTx/>
              <a:buNone/>
            </a:pPr>
            <a:r>
              <a:rPr lang="en-US" altLang="zh-TW" sz="2500" dirty="0" smtClean="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a:t>
            </a: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'Don'\' 't do that'</a:t>
            </a:r>
            <a:r>
              <a:rPr lang="en-US" altLang="zh-TW" sz="2500" dirty="0" smtClean="0">
                <a:solidFill>
                  <a:schemeClr val="bg1"/>
                </a:solidFill>
              </a:rPr>
              <a:t/>
            </a:r>
            <a:br>
              <a:rPr lang="en-US" altLang="zh-TW" sz="2500" dirty="0" smtClean="0">
                <a:solidFill>
                  <a:schemeClr val="bg1"/>
                </a:solidFill>
              </a:rPr>
            </a:br>
            <a:r>
              <a:rPr lang="en-US" altLang="zh-TW" sz="2500" dirty="0" smtClean="0">
                <a:solidFill>
                  <a:schemeClr val="bg1"/>
                </a:solidFill>
              </a:rPr>
              <a:t>Don't do that</a:t>
            </a:r>
            <a:br>
              <a:rPr lang="en-US" altLang="zh-TW" sz="2500" dirty="0" smtClean="0">
                <a:solidFill>
                  <a:schemeClr val="bg1"/>
                </a:solidFill>
              </a:rPr>
            </a:br>
            <a:endParaRPr lang="en-US" altLang="zh-TW" sz="2500" dirty="0" smtClean="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861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smtClean="0">
                <a:solidFill>
                  <a:srgbClr val="B2B2B2"/>
                </a:solidFill>
              </a:rPr>
              <a:t>Don't put quotes </a:t>
            </a:r>
            <a:r>
              <a:rPr lang="en-US" altLang="zh-TW" sz="2500" i="1" dirty="0" smtClean="0">
                <a:solidFill>
                  <a:srgbClr val="B2B2B2"/>
                </a:solidFill>
              </a:rPr>
              <a:t>within </a:t>
            </a:r>
            <a:r>
              <a:rPr lang="en-US" altLang="zh-TW" sz="2500" dirty="0" smtClean="0">
                <a:solidFill>
                  <a:srgbClr val="B2B2B2"/>
                </a:solidFill>
              </a:rPr>
              <a:t>the same quotes, instead combine or concatenate several units to form your one argument.</a:t>
            </a:r>
            <a:r>
              <a:rPr lang="en-US" altLang="zh-TW" sz="2500" dirty="0" smtClean="0"/>
              <a:t> </a:t>
            </a:r>
          </a:p>
          <a:p>
            <a:pPr marL="0" indent="0" eaLnBrk="1" hangingPunct="1">
              <a:lnSpc>
                <a:spcPct val="80000"/>
              </a:lnSpc>
              <a:buFontTx/>
              <a:buNone/>
            </a:pPr>
            <a:r>
              <a:rPr lang="en-US" altLang="zh-TW" sz="2500" dirty="0" smtClean="0"/>
              <a:t>Let me rephrase that. If you want to include a single quote in an argument that starts with a single quote, you must </a:t>
            </a:r>
            <a:r>
              <a:rPr lang="en-US" altLang="zh-TW" sz="2500" b="1" dirty="0" smtClean="0">
                <a:solidFill>
                  <a:srgbClr val="FF0000"/>
                </a:solidFill>
              </a:rPr>
              <a:t>turn off</a:t>
            </a:r>
            <a:r>
              <a:rPr lang="en-US" altLang="zh-TW" sz="2500" dirty="0" smtClean="0"/>
              <a:t> the mechanism started by the single quote, and turn on a </a:t>
            </a:r>
            <a:r>
              <a:rPr lang="en-US" altLang="zh-TW" sz="2500" b="1" dirty="0" smtClean="0">
                <a:solidFill>
                  <a:srgbClr val="0066CC"/>
                </a:solidFill>
              </a:rPr>
              <a:t>different</a:t>
            </a:r>
            <a:r>
              <a:rPr lang="en-US" altLang="zh-TW" sz="2500" dirty="0" smtClean="0">
                <a:solidFill>
                  <a:srgbClr val="0066CC"/>
                </a:solidFill>
              </a:rPr>
              <a:t> quoting method</a:t>
            </a:r>
            <a:r>
              <a:rPr lang="en-US" altLang="zh-TW" sz="2500" dirty="0" smtClean="0"/>
              <a:t>:  echo </a:t>
            </a:r>
            <a:r>
              <a:rPr lang="en-US" altLang="zh-TW" sz="2500" b="1" dirty="0" smtClean="0">
                <a:solidFill>
                  <a:srgbClr val="FF0000"/>
                </a:solidFill>
              </a:rPr>
              <a:t>'</a:t>
            </a:r>
            <a:r>
              <a:rPr lang="en-US" altLang="zh-TW" sz="2500" b="1" dirty="0" smtClean="0"/>
              <a:t> "Don</a:t>
            </a:r>
            <a:r>
              <a:rPr lang="en-US" altLang="zh-TW" sz="2500" b="1" dirty="0" smtClean="0">
                <a:solidFill>
                  <a:srgbClr val="FF0000"/>
                </a:solidFill>
              </a:rPr>
              <a:t>'</a:t>
            </a:r>
            <a:r>
              <a:rPr lang="en-US" altLang="zh-TW" sz="2500" b="1" dirty="0" smtClean="0"/>
              <a:t> </a:t>
            </a:r>
            <a:r>
              <a:rPr lang="en-US" altLang="zh-TW" sz="2500" b="1" dirty="0" smtClean="0">
                <a:solidFill>
                  <a:srgbClr val="0066CC"/>
                </a:solidFill>
              </a:rPr>
              <a:t>"</a:t>
            </a:r>
            <a:r>
              <a:rPr lang="en-US" altLang="zh-TW" sz="2500" b="1" dirty="0" smtClean="0"/>
              <a:t> ' t</a:t>
            </a:r>
            <a:r>
              <a:rPr lang="en-US" altLang="zh-TW" sz="2500" b="1" dirty="0" smtClean="0">
                <a:solidFill>
                  <a:srgbClr val="0066CC"/>
                </a:solidFill>
              </a:rPr>
              <a:t>"</a:t>
            </a:r>
            <a:endParaRPr lang="en-US" altLang="zh-TW" sz="2500" dirty="0" smtClean="0">
              <a:solidFill>
                <a:srgbClr val="0066CC"/>
              </a:solidFill>
            </a:endParaRPr>
          </a:p>
          <a:p>
            <a:pPr marL="0" indent="0" eaLnBrk="1" hangingPunct="1">
              <a:lnSpc>
                <a:spcPct val="80000"/>
              </a:lnSpc>
              <a:buFontTx/>
              <a:buNone/>
            </a:pPr>
            <a:r>
              <a:rPr lang="en-US" altLang="zh-TW" sz="2500" dirty="0" smtClean="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a:t>
            </a: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 </a:t>
            </a:r>
          </a:p>
          <a:p>
            <a:pPr marL="0" indent="0" eaLnBrk="1" hangingPunct="1">
              <a:lnSpc>
                <a:spcPct val="80000"/>
              </a:lnSpc>
              <a:buFontTx/>
              <a:buNone/>
            </a:pPr>
            <a:r>
              <a:rPr lang="en-US" altLang="zh-TW" sz="2500" dirty="0" smtClean="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'Don'\' 't do that'</a:t>
            </a:r>
            <a:r>
              <a:rPr lang="en-US" altLang="zh-TW" sz="2500" dirty="0" smtClean="0">
                <a:solidFill>
                  <a:schemeClr val="bg1"/>
                </a:solidFill>
              </a:rPr>
              <a:t/>
            </a:r>
            <a:br>
              <a:rPr lang="en-US" altLang="zh-TW" sz="2500" dirty="0" smtClean="0">
                <a:solidFill>
                  <a:schemeClr val="bg1"/>
                </a:solidFill>
              </a:rPr>
            </a:br>
            <a:r>
              <a:rPr lang="en-US" altLang="zh-TW" sz="2500" dirty="0" smtClean="0">
                <a:solidFill>
                  <a:schemeClr val="bg1"/>
                </a:solidFill>
              </a:rPr>
              <a:t>Don't do that</a:t>
            </a:r>
            <a:br>
              <a:rPr lang="en-US" altLang="zh-TW" sz="2500" dirty="0" smtClean="0">
                <a:solidFill>
                  <a:schemeClr val="bg1"/>
                </a:solidFill>
              </a:rPr>
            </a:br>
            <a:endParaRPr lang="en-US" altLang="zh-TW" sz="2500" dirty="0" smtClean="0">
              <a:solidFill>
                <a:schemeClr val="bg1"/>
              </a:solidFill>
            </a:endParaRPr>
          </a:p>
        </p:txBody>
      </p:sp>
      <p:sp>
        <p:nvSpPr>
          <p:cNvPr id="219144" name="Arc 8"/>
          <p:cNvSpPr>
            <a:spLocks/>
          </p:cNvSpPr>
          <p:nvPr/>
        </p:nvSpPr>
        <p:spPr bwMode="auto">
          <a:xfrm rot="21372148" flipV="1">
            <a:off x="3773488" y="2660650"/>
            <a:ext cx="22098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28575">
            <a:solidFill>
              <a:srgbClr val="0066CC"/>
            </a:solidFill>
            <a:round/>
            <a:headEnd/>
            <a:tailEnd type="triangle" w="med" len="med"/>
          </a:ln>
        </p:spPr>
        <p:txBody>
          <a:bodyPr wrap="none" anchor="ctr"/>
          <a:lstStyle/>
          <a:p>
            <a:endParaRPr lang="en-US"/>
          </a:p>
        </p:txBody>
      </p:sp>
      <p:sp>
        <p:nvSpPr>
          <p:cNvPr id="219145" name="Arc 9"/>
          <p:cNvSpPr>
            <a:spLocks/>
          </p:cNvSpPr>
          <p:nvPr/>
        </p:nvSpPr>
        <p:spPr bwMode="auto">
          <a:xfrm rot="10164222" flipV="1">
            <a:off x="5827713" y="2366963"/>
            <a:ext cx="1944687" cy="352425"/>
          </a:xfrm>
          <a:custGeom>
            <a:avLst/>
            <a:gdLst>
              <a:gd name="T0" fmla="*/ 0 w 30303"/>
              <a:gd name="T1" fmla="*/ 2147483647 h 21600"/>
              <a:gd name="T2" fmla="*/ 2147483647 w 30303"/>
              <a:gd name="T3" fmla="*/ 2147483647 h 21600"/>
              <a:gd name="T4" fmla="*/ 2147483647 w 30303"/>
              <a:gd name="T5" fmla="*/ 2147483647 h 21600"/>
              <a:gd name="T6" fmla="*/ 0 60000 65536"/>
              <a:gd name="T7" fmla="*/ 0 60000 65536"/>
              <a:gd name="T8" fmla="*/ 0 60000 65536"/>
              <a:gd name="T9" fmla="*/ 0 w 30303"/>
              <a:gd name="T10" fmla="*/ 0 h 21600"/>
              <a:gd name="T11" fmla="*/ 30303 w 30303"/>
              <a:gd name="T12" fmla="*/ 21600 h 21600"/>
            </a:gdLst>
            <a:ahLst/>
            <a:cxnLst>
              <a:cxn ang="T6">
                <a:pos x="T0" y="T1"/>
              </a:cxn>
              <a:cxn ang="T7">
                <a:pos x="T2" y="T3"/>
              </a:cxn>
              <a:cxn ang="T8">
                <a:pos x="T4" y="T5"/>
              </a:cxn>
            </a:cxnLst>
            <a:rect l="T9" t="T10" r="T11" b="T12"/>
            <a:pathLst>
              <a:path w="30303" h="21600" fill="none" extrusionOk="0">
                <a:moveTo>
                  <a:pt x="0" y="3320"/>
                </a:moveTo>
                <a:cubicBezTo>
                  <a:pt x="3446" y="1150"/>
                  <a:pt x="7435" y="-1"/>
                  <a:pt x="11507" y="0"/>
                </a:cubicBezTo>
                <a:cubicBezTo>
                  <a:pt x="19288" y="0"/>
                  <a:pt x="26468" y="4185"/>
                  <a:pt x="30302" y="10956"/>
                </a:cubicBezTo>
              </a:path>
              <a:path w="30303" h="21600" stroke="0" extrusionOk="0">
                <a:moveTo>
                  <a:pt x="0" y="3320"/>
                </a:moveTo>
                <a:cubicBezTo>
                  <a:pt x="3446" y="1150"/>
                  <a:pt x="7435" y="-1"/>
                  <a:pt x="11507" y="0"/>
                </a:cubicBezTo>
                <a:cubicBezTo>
                  <a:pt x="19288" y="0"/>
                  <a:pt x="26468" y="4185"/>
                  <a:pt x="30302" y="10956"/>
                </a:cubicBezTo>
                <a:lnTo>
                  <a:pt x="11507" y="21600"/>
                </a:lnTo>
                <a:close/>
              </a:path>
            </a:pathLst>
          </a:custGeom>
          <a:noFill/>
          <a:ln w="2857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9145"/>
                                        </p:tgtEl>
                                        <p:attrNameLst>
                                          <p:attrName>style.visibility</p:attrName>
                                        </p:attrNameLst>
                                      </p:cBhvr>
                                      <p:to>
                                        <p:strVal val="visible"/>
                                      </p:to>
                                    </p:set>
                                    <p:animEffect transition="in" filter="wipe(right)">
                                      <p:cBhvr>
                                        <p:cTn id="7" dur="1000"/>
                                        <p:tgtEl>
                                          <p:spTgt spid="219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44"/>
                                        </p:tgtEl>
                                        <p:attrNameLst>
                                          <p:attrName>style.visibility</p:attrName>
                                        </p:attrNameLst>
                                      </p:cBhvr>
                                      <p:to>
                                        <p:strVal val="visible"/>
                                      </p:to>
                                    </p:set>
                                    <p:animEffect transition="in" filter="wipe(left)">
                                      <p:cBhvr>
                                        <p:cTn id="12" dur="1000"/>
                                        <p:tgtEl>
                                          <p:spTgt spid="21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animBg="1"/>
      <p:bldP spid="2191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76200"/>
            <a:ext cx="7620000" cy="990600"/>
          </a:xfrm>
        </p:spPr>
        <p:txBody>
          <a:bodyPr>
            <a:normAutofit fontScale="90000"/>
          </a:bodyPr>
          <a:lstStyle/>
          <a:p>
            <a:pPr eaLnBrk="1" hangingPunct="1">
              <a:defRPr/>
            </a:pPr>
            <a:r>
              <a:rPr lang="en-US" altLang="zh-TW" sz="4000" smtClean="0">
                <a:solidFill>
                  <a:srgbClr val="0033CC"/>
                </a:solidFill>
              </a:rPr>
              <a:t>Resolving the conflicting meanings of special symbols</a:t>
            </a:r>
          </a:p>
        </p:txBody>
      </p:sp>
      <p:sp>
        <p:nvSpPr>
          <p:cNvPr id="50179" name="Content Placeholder 2"/>
          <p:cNvSpPr>
            <a:spLocks noGrp="1"/>
          </p:cNvSpPr>
          <p:nvPr>
            <p:ph idx="4294967295"/>
          </p:nvPr>
        </p:nvSpPr>
        <p:spPr>
          <a:xfrm>
            <a:off x="152400" y="1371600"/>
            <a:ext cx="8839200" cy="5410200"/>
          </a:xfrm>
        </p:spPr>
        <p:txBody>
          <a:bodyPr/>
          <a:lstStyle/>
          <a:p>
            <a:pPr eaLnBrk="1" hangingPunct="1">
              <a:lnSpc>
                <a:spcPct val="90000"/>
              </a:lnSpc>
            </a:pPr>
            <a:r>
              <a:rPr lang="en-US" altLang="zh-TW" sz="3000" dirty="0" smtClean="0"/>
              <a:t>When you include an odd symbol within a command’s arguments, will the shell:</a:t>
            </a:r>
          </a:p>
          <a:p>
            <a:pPr lvl="1" eaLnBrk="1" hangingPunct="1">
              <a:lnSpc>
                <a:spcPct val="90000"/>
              </a:lnSpc>
              <a:spcBef>
                <a:spcPct val="0"/>
              </a:spcBef>
            </a:pPr>
            <a:r>
              <a:rPr lang="en-US" altLang="zh-TW" sz="2600" dirty="0" smtClean="0"/>
              <a:t>Do something special with the character? </a:t>
            </a:r>
          </a:p>
          <a:p>
            <a:pPr lvl="1" eaLnBrk="1" hangingPunct="1">
              <a:lnSpc>
                <a:spcPct val="90000"/>
              </a:lnSpc>
            </a:pPr>
            <a:r>
              <a:rPr lang="en-US" altLang="zh-TW" sz="2600" dirty="0" smtClean="0"/>
              <a:t>Or pass it unchanged to the program? </a:t>
            </a:r>
            <a:br>
              <a:rPr lang="en-US" altLang="zh-TW" sz="2600" dirty="0" smtClean="0"/>
            </a:br>
            <a:endParaRPr lang="en-US" altLang="zh-TW" sz="1600" dirty="0" smtClean="0"/>
          </a:p>
          <a:p>
            <a:pPr eaLnBrk="1" hangingPunct="1">
              <a:lnSpc>
                <a:spcPct val="90000"/>
              </a:lnSpc>
            </a:pPr>
            <a:r>
              <a:rPr lang="en-US" altLang="zh-TW" sz="3000" dirty="0" smtClean="0"/>
              <a:t>The "$" character is a good example:</a:t>
            </a:r>
          </a:p>
          <a:p>
            <a:pPr lvl="1" eaLnBrk="1" hangingPunct="1">
              <a:lnSpc>
                <a:spcPct val="90000"/>
              </a:lnSpc>
              <a:spcBef>
                <a:spcPct val="0"/>
              </a:spcBef>
            </a:pPr>
            <a:r>
              <a:rPr lang="en-US" altLang="zh-TW" sz="2600" dirty="0" smtClean="0"/>
              <a:t>It could be the beginning of a shell variable name </a:t>
            </a:r>
          </a:p>
          <a:p>
            <a:pPr lvl="1" eaLnBrk="1" hangingPunct="1">
              <a:lnSpc>
                <a:spcPct val="90000"/>
              </a:lnSpc>
            </a:pPr>
            <a:r>
              <a:rPr lang="en-US" altLang="zh-TW" sz="2600" dirty="0" smtClean="0"/>
              <a:t>It could be part of a regular expression</a:t>
            </a:r>
            <a:br>
              <a:rPr lang="en-US" altLang="zh-TW" sz="2600" dirty="0" smtClean="0"/>
            </a:br>
            <a:endParaRPr lang="en-US" altLang="zh-TW" sz="1400" dirty="0" smtClean="0"/>
          </a:p>
          <a:p>
            <a:pPr eaLnBrk="1" hangingPunct="1">
              <a:lnSpc>
                <a:spcPct val="90000"/>
              </a:lnSpc>
            </a:pPr>
            <a:r>
              <a:rPr lang="en-US" altLang="zh-TW" sz="3000" dirty="0" smtClean="0"/>
              <a:t>If you need a regular expression, you must know:</a:t>
            </a:r>
          </a:p>
          <a:p>
            <a:pPr lvl="1" eaLnBrk="1" hangingPunct="1">
              <a:lnSpc>
                <a:spcPct val="90000"/>
              </a:lnSpc>
              <a:buFontTx/>
              <a:buNone/>
            </a:pPr>
            <a:r>
              <a:rPr lang="en-US" altLang="zh-TW" sz="2600" dirty="0" smtClean="0"/>
              <a:t>1. Are any symbols in the expression also shell symbols?</a:t>
            </a:r>
          </a:p>
          <a:p>
            <a:pPr lvl="1" eaLnBrk="1" hangingPunct="1">
              <a:lnSpc>
                <a:spcPct val="90000"/>
              </a:lnSpc>
              <a:buFontTx/>
              <a:buNone/>
            </a:pPr>
            <a:r>
              <a:rPr lang="en-US" altLang="zh-TW" sz="2600" dirty="0" smtClean="0"/>
              <a:t>2. The right way to quote such symbols, so as to pass them to the command without modifying by the shell</a:t>
            </a:r>
          </a:p>
        </p:txBody>
      </p:sp>
      <p:sp>
        <p:nvSpPr>
          <p:cNvPr id="4" name="Trapezoid 3"/>
          <p:cNvSpPr>
            <a:spLocks noChangeAspect="1"/>
          </p:cNvSpPr>
          <p:nvPr/>
        </p:nvSpPr>
        <p:spPr bwMode="auto">
          <a:xfrm rot="-2700000">
            <a:off x="-996687" y="525137"/>
            <a:ext cx="4062666" cy="1019014"/>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en-US" sz="2800" b="0" dirty="0">
                <a:latin typeface="Arial" charset="0"/>
                <a:ea typeface="新細明體" charset="-120"/>
              </a:rPr>
              <a:t>R</a:t>
            </a:r>
            <a:r>
              <a:rPr lang="en-US" sz="2800" b="0" dirty="0" smtClean="0">
                <a:latin typeface="Arial" charset="0"/>
                <a:ea typeface="新細明體" charset="-120"/>
              </a:rPr>
              <a:t>emember</a:t>
            </a:r>
            <a:r>
              <a:rPr kumimoji="1" lang="en-US" sz="2800" b="0" i="0" u="none" strike="noStrike" cap="none" normalizeH="0" baseline="0" dirty="0" smtClean="0">
                <a:ln>
                  <a:noFill/>
                </a:ln>
                <a:solidFill>
                  <a:schemeClr val="tx1"/>
                </a:solidFill>
                <a:effectLst/>
                <a:latin typeface="Arial" charset="0"/>
                <a:ea typeface="新細明體" charset="-120"/>
              </a:rPr>
              <a:t> this from last </a:t>
            </a:r>
            <a:r>
              <a:rPr lang="en-US" sz="2800" b="0" dirty="0" smtClean="0">
                <a:latin typeface="Arial" charset="0"/>
                <a:ea typeface="新細明體" charset="-120"/>
              </a:rPr>
              <a:t>time</a:t>
            </a:r>
            <a:r>
              <a:rPr kumimoji="1" lang="en-US" sz="2800" b="0" i="0" u="none" strike="noStrike" cap="none" normalizeH="0" baseline="0" dirty="0" smtClean="0">
                <a:ln>
                  <a:noFill/>
                </a:ln>
                <a:solidFill>
                  <a:schemeClr val="tx1"/>
                </a:solidFill>
                <a:effectLst/>
                <a:latin typeface="Arial" charset="0"/>
                <a:ea typeface="新細明體" charset="-120"/>
              </a:rPr>
              <a:t>?</a:t>
            </a: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smtClean="0">
              <a:ln>
                <a:noFill/>
              </a:ln>
              <a:solidFill>
                <a:schemeClr val="tx1"/>
              </a:solidFill>
              <a:effectLst/>
              <a:latin typeface="Arial" charset="0"/>
              <a:ea typeface="新細明體"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6963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smtClean="0">
                <a:solidFill>
                  <a:srgbClr val="B2B2B2"/>
                </a:solidFill>
              </a:rPr>
              <a:t>Don't put quotes </a:t>
            </a:r>
            <a:r>
              <a:rPr lang="en-US" altLang="zh-TW" sz="2500" i="1" dirty="0" smtClean="0">
                <a:solidFill>
                  <a:srgbClr val="B2B2B2"/>
                </a:solidFill>
              </a:rPr>
              <a:t>within </a:t>
            </a:r>
            <a:r>
              <a:rPr lang="en-US" altLang="zh-TW" sz="2500" dirty="0" smtClean="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smtClean="0">
                <a:solidFill>
                  <a:srgbClr val="B2B2B2"/>
                </a:solidFill>
              </a:rPr>
              <a:t>Let me rephrase that. If you want to include a single quote in an argument that starts with a single quote, you must </a:t>
            </a:r>
            <a:r>
              <a:rPr lang="en-US" altLang="zh-TW" sz="2500" b="1" dirty="0" smtClean="0">
                <a:solidFill>
                  <a:srgbClr val="B2B2B2"/>
                </a:solidFill>
              </a:rPr>
              <a:t>turn off</a:t>
            </a:r>
            <a:r>
              <a:rPr lang="en-US" altLang="zh-TW" sz="2500" dirty="0" smtClean="0">
                <a:solidFill>
                  <a:srgbClr val="B2B2B2"/>
                </a:solidFill>
              </a:rPr>
              <a:t> the mechanism started by the single quote, and turn on a </a:t>
            </a:r>
            <a:r>
              <a:rPr lang="en-US" altLang="zh-TW" sz="2500" b="1" dirty="0" smtClean="0">
                <a:solidFill>
                  <a:srgbClr val="B2B2B2"/>
                </a:solidFill>
              </a:rPr>
              <a:t>different</a:t>
            </a:r>
            <a:r>
              <a:rPr lang="en-US" altLang="zh-TW" sz="2500" dirty="0" smtClean="0">
                <a:solidFill>
                  <a:srgbClr val="B2B2B2"/>
                </a:solidFill>
              </a:rPr>
              <a:t> quoting method:  echo </a:t>
            </a:r>
            <a:r>
              <a:rPr lang="en-US" altLang="zh-TW" sz="2500" b="1" dirty="0" smtClean="0">
                <a:solidFill>
                  <a:srgbClr val="B2B2B2"/>
                </a:solidFill>
              </a:rPr>
              <a:t>' "Don' " ' t"</a:t>
            </a:r>
            <a:endParaRPr lang="en-US" altLang="zh-TW" sz="2500" dirty="0" smtClean="0">
              <a:solidFill>
                <a:srgbClr val="B2B2B2"/>
              </a:solidFill>
            </a:endParaRPr>
          </a:p>
          <a:p>
            <a:pPr marL="0" indent="0" eaLnBrk="1" hangingPunct="1">
              <a:lnSpc>
                <a:spcPct val="80000"/>
              </a:lnSpc>
              <a:buFontTx/>
              <a:buNone/>
            </a:pPr>
            <a:r>
              <a:rPr lang="en-US" altLang="zh-TW" sz="2500" dirty="0" smtClean="0"/>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smtClean="0"/>
              <a:t>% </a:t>
            </a:r>
            <a:r>
              <a:rPr lang="en-US" altLang="zh-TW" sz="2500" b="1" dirty="0" smtClean="0"/>
              <a:t>echo \'\"\\</a:t>
            </a:r>
            <a:r>
              <a:rPr lang="en-US" altLang="zh-TW" sz="2500" dirty="0" smtClean="0"/>
              <a:t> </a:t>
            </a:r>
          </a:p>
          <a:p>
            <a:pPr marL="0" indent="0" eaLnBrk="1" hangingPunct="1">
              <a:lnSpc>
                <a:spcPct val="80000"/>
              </a:lnSpc>
              <a:buFontTx/>
              <a:buNone/>
            </a:pPr>
            <a:r>
              <a:rPr lang="en-US" altLang="zh-TW" sz="2500" dirty="0" smtClean="0"/>
              <a:t>'"\ </a:t>
            </a:r>
          </a:p>
          <a:p>
            <a:pPr marL="0" indent="0" eaLnBrk="1" hangingPunct="1">
              <a:lnSpc>
                <a:spcPct val="80000"/>
              </a:lnSpc>
              <a:buFontTx/>
              <a:buNone/>
            </a:pPr>
            <a:r>
              <a:rPr lang="en-US" altLang="zh-TW" sz="2500" dirty="0" smtClean="0"/>
              <a:t>You can always use the backslash to quote a character. </a:t>
            </a:r>
          </a:p>
          <a:p>
            <a:pPr marL="0" indent="0" eaLnBrk="1" hangingPunct="1">
              <a:lnSpc>
                <a:spcPct val="80000"/>
              </a:lnSpc>
              <a:spcBef>
                <a:spcPct val="50000"/>
              </a:spcBef>
              <a:buFontTx/>
              <a:buNone/>
            </a:pPr>
            <a:r>
              <a:rPr lang="en-US" altLang="zh-TW" sz="2500" dirty="0" smtClean="0">
                <a:solidFill>
                  <a:schemeClr val="bg1"/>
                </a:solidFill>
              </a:rPr>
              <a:t>However, within the single quote mechanism, "\'" does not "quote the quote." The proper way to do this is: </a:t>
            </a:r>
          </a:p>
          <a:p>
            <a:pPr marL="0" indent="0" eaLnBrk="1" hangingPunct="1">
              <a:lnSpc>
                <a:spcPct val="80000"/>
              </a:lnSpc>
              <a:buFontTx/>
              <a:buNone/>
            </a:pPr>
            <a:r>
              <a:rPr lang="en-US" altLang="zh-TW" sz="2500" dirty="0" smtClean="0">
                <a:solidFill>
                  <a:schemeClr val="bg1"/>
                </a:solidFill>
              </a:rPr>
              <a:t>% </a:t>
            </a:r>
            <a:r>
              <a:rPr lang="en-US" altLang="zh-TW" sz="2500" b="1" dirty="0" smtClean="0">
                <a:solidFill>
                  <a:schemeClr val="bg1"/>
                </a:solidFill>
              </a:rPr>
              <a:t>echo 'Don'\' 't do that'</a:t>
            </a:r>
            <a:r>
              <a:rPr lang="en-US" altLang="zh-TW" sz="2500" dirty="0" smtClean="0">
                <a:solidFill>
                  <a:schemeClr val="bg1"/>
                </a:solidFill>
              </a:rPr>
              <a:t/>
            </a:r>
            <a:br>
              <a:rPr lang="en-US" altLang="zh-TW" sz="2500" dirty="0" smtClean="0">
                <a:solidFill>
                  <a:schemeClr val="bg1"/>
                </a:solidFill>
              </a:rPr>
            </a:br>
            <a:r>
              <a:rPr lang="en-US" altLang="zh-TW" sz="2500" dirty="0" smtClean="0">
                <a:solidFill>
                  <a:schemeClr val="bg1"/>
                </a:solidFill>
              </a:rPr>
              <a:t>Don't do that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7065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smtClean="0">
                <a:solidFill>
                  <a:srgbClr val="B2B2B2"/>
                </a:solidFill>
              </a:rPr>
              <a:t>Don't put quotes </a:t>
            </a:r>
            <a:r>
              <a:rPr lang="en-US" altLang="zh-TW" sz="2500" i="1" dirty="0" smtClean="0">
                <a:solidFill>
                  <a:srgbClr val="B2B2B2"/>
                </a:solidFill>
              </a:rPr>
              <a:t>within </a:t>
            </a:r>
            <a:r>
              <a:rPr lang="en-US" altLang="zh-TW" sz="2500" dirty="0" smtClean="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smtClean="0">
                <a:solidFill>
                  <a:srgbClr val="B2B2B2"/>
                </a:solidFill>
              </a:rPr>
              <a:t>Let me rephrase that. If you want to include a single quote in an argument that starts with a single quote, you must </a:t>
            </a:r>
            <a:r>
              <a:rPr lang="en-US" altLang="zh-TW" sz="2500" b="1" dirty="0" smtClean="0">
                <a:solidFill>
                  <a:srgbClr val="B2B2B2"/>
                </a:solidFill>
              </a:rPr>
              <a:t>turn off</a:t>
            </a:r>
            <a:r>
              <a:rPr lang="en-US" altLang="zh-TW" sz="2500" dirty="0" smtClean="0">
                <a:solidFill>
                  <a:srgbClr val="B2B2B2"/>
                </a:solidFill>
              </a:rPr>
              <a:t> the mechanism started by the single quote, and turn on a </a:t>
            </a:r>
            <a:r>
              <a:rPr lang="en-US" altLang="zh-TW" sz="2500" b="1" dirty="0" smtClean="0">
                <a:solidFill>
                  <a:srgbClr val="B2B2B2"/>
                </a:solidFill>
              </a:rPr>
              <a:t>different</a:t>
            </a:r>
            <a:r>
              <a:rPr lang="en-US" altLang="zh-TW" sz="2500" dirty="0" smtClean="0">
                <a:solidFill>
                  <a:srgbClr val="B2B2B2"/>
                </a:solidFill>
              </a:rPr>
              <a:t> quoting method:  echo </a:t>
            </a:r>
            <a:r>
              <a:rPr lang="en-US" altLang="zh-TW" sz="2500" b="1" dirty="0" smtClean="0">
                <a:solidFill>
                  <a:srgbClr val="B2B2B2"/>
                </a:solidFill>
              </a:rPr>
              <a:t>' "Don' " ' t"</a:t>
            </a:r>
            <a:endParaRPr lang="en-US" altLang="zh-TW" sz="2500" dirty="0" smtClean="0">
              <a:solidFill>
                <a:srgbClr val="B2B2B2"/>
              </a:solidFill>
            </a:endParaRPr>
          </a:p>
          <a:p>
            <a:pPr marL="0" indent="0" eaLnBrk="1" hangingPunct="1">
              <a:lnSpc>
                <a:spcPct val="80000"/>
              </a:lnSpc>
              <a:buFontTx/>
              <a:buNone/>
            </a:pPr>
            <a:r>
              <a:rPr lang="en-US" altLang="zh-TW" sz="2500" dirty="0" smtClean="0">
                <a:solidFill>
                  <a:srgbClr val="B2B2B2"/>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smtClean="0">
                <a:solidFill>
                  <a:srgbClr val="B2B2B2"/>
                </a:solidFill>
              </a:rPr>
              <a:t>% </a:t>
            </a:r>
            <a:r>
              <a:rPr lang="en-US" altLang="zh-TW" sz="2500" b="1" dirty="0" smtClean="0">
                <a:solidFill>
                  <a:srgbClr val="B2B2B2"/>
                </a:solidFill>
              </a:rPr>
              <a:t>echo \'\"\\</a:t>
            </a:r>
            <a:r>
              <a:rPr lang="en-US" altLang="zh-TW" sz="2500" dirty="0" smtClean="0">
                <a:solidFill>
                  <a:srgbClr val="B2B2B2"/>
                </a:solidFill>
              </a:rPr>
              <a:t> </a:t>
            </a:r>
          </a:p>
          <a:p>
            <a:pPr marL="0" indent="0" eaLnBrk="1" hangingPunct="1">
              <a:lnSpc>
                <a:spcPct val="80000"/>
              </a:lnSpc>
              <a:buFontTx/>
              <a:buNone/>
            </a:pPr>
            <a:r>
              <a:rPr lang="en-US" altLang="zh-TW" sz="2500" dirty="0" smtClean="0">
                <a:solidFill>
                  <a:srgbClr val="B2B2B2"/>
                </a:solidFill>
              </a:rPr>
              <a:t>'"\ </a:t>
            </a:r>
          </a:p>
          <a:p>
            <a:pPr marL="0" indent="0" eaLnBrk="1" hangingPunct="1">
              <a:lnSpc>
                <a:spcPct val="80000"/>
              </a:lnSpc>
              <a:buFontTx/>
              <a:buNone/>
            </a:pPr>
            <a:r>
              <a:rPr lang="en-US" altLang="zh-TW" sz="2500" dirty="0" smtClean="0">
                <a:solidFill>
                  <a:srgbClr val="B2B2B2"/>
                </a:solidFill>
              </a:rPr>
              <a:t>You can always use the backslash to quote a character.</a:t>
            </a:r>
            <a:r>
              <a:rPr lang="en-US" altLang="zh-TW" sz="2500" dirty="0" smtClean="0"/>
              <a:t> </a:t>
            </a:r>
          </a:p>
          <a:p>
            <a:pPr marL="0" indent="0" eaLnBrk="1" hangingPunct="1">
              <a:lnSpc>
                <a:spcPct val="80000"/>
              </a:lnSpc>
              <a:spcBef>
                <a:spcPct val="50000"/>
              </a:spcBef>
              <a:buFontTx/>
              <a:buNone/>
            </a:pPr>
            <a:r>
              <a:rPr lang="en-US" altLang="zh-TW" sz="2500" dirty="0" smtClean="0"/>
              <a:t>However, within the single quote mechanism, "\'" does not "quote the quote." The proper way to do this is: </a:t>
            </a:r>
          </a:p>
          <a:p>
            <a:pPr marL="0" indent="0" eaLnBrk="1" hangingPunct="1">
              <a:lnSpc>
                <a:spcPct val="80000"/>
              </a:lnSpc>
              <a:buFontTx/>
              <a:buNone/>
            </a:pPr>
            <a:r>
              <a:rPr lang="en-US" altLang="zh-TW" sz="2500" dirty="0" smtClean="0"/>
              <a:t>% </a:t>
            </a:r>
            <a:r>
              <a:rPr lang="en-US" altLang="zh-TW" sz="2500" b="1" dirty="0" smtClean="0"/>
              <a:t>echo 'Don'\' 't do that'</a:t>
            </a:r>
            <a:r>
              <a:rPr lang="en-US" altLang="zh-TW" sz="2500" dirty="0" smtClean="0"/>
              <a:t/>
            </a:r>
            <a:br>
              <a:rPr lang="en-US" altLang="zh-TW" sz="2500" dirty="0" smtClean="0"/>
            </a:br>
            <a:r>
              <a:rPr lang="en-US" altLang="zh-TW" sz="2500" dirty="0" smtClean="0"/>
              <a:t>Don't do that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smtClean="0"/>
              <a:t>Just remember to match the quotes together when you mentally parse a shell script. </a:t>
            </a:r>
          </a:p>
        </p:txBody>
      </p:sp>
    </p:spTree>
    <p:extLst>
      <p:ext uri="{BB962C8B-B14F-4D97-AF65-F5344CB8AC3E}">
        <p14:creationId xmlns:p14="http://schemas.microsoft.com/office/powerpoint/2010/main" val="2240106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smtClean="0"/>
              <a:t>Just remember to match the quotes together when you mentally parse a shell script. </a:t>
            </a:r>
          </a:p>
          <a:p>
            <a:pPr marL="0" indent="0" eaLnBrk="1" hangingPunct="1">
              <a:buFontTx/>
              <a:buNone/>
            </a:pPr>
            <a:r>
              <a:rPr lang="en-US" altLang="zh-TW" sz="2800" dirty="0" smtClean="0"/>
              <a:t>It is the same for double quotes as well: </a:t>
            </a:r>
          </a:p>
          <a:p>
            <a:pPr marL="0" indent="0" eaLnBrk="1" hangingPunct="1">
              <a:buFontTx/>
              <a:buNone/>
            </a:pPr>
            <a:r>
              <a:rPr lang="en-US" altLang="zh-TW" sz="2800" dirty="0" smtClean="0">
                <a:latin typeface="Times New Roman" panose="02020603050405020304" pitchFamily="18" charset="0"/>
                <a:cs typeface="Times New Roman" panose="02020603050405020304" pitchFamily="18" charset="0"/>
              </a:rPr>
              <a:t>%</a:t>
            </a:r>
            <a:r>
              <a:rPr lang="en-US" altLang="zh-TW" sz="2800" dirty="0" smtClean="0">
                <a:latin typeface="High Tower Text" pitchFamily="18" charset="0"/>
              </a:rPr>
              <a:t> </a:t>
            </a:r>
            <a:r>
              <a:rPr lang="en-US" altLang="zh-TW" sz="2800" b="1" dirty="0" smtClean="0">
                <a:latin typeface="High Tower Text" pitchFamily="18" charset="0"/>
              </a:rPr>
              <a:t>echo "The quote for today is "\"Happy\"</a:t>
            </a:r>
            <a:r>
              <a:rPr lang="en-US" altLang="zh-TW" sz="2800" dirty="0" smtClean="0">
                <a:latin typeface="High Tower Text" pitchFamily="18" charset="0"/>
              </a:rPr>
              <a:t/>
            </a:r>
            <a:br>
              <a:rPr lang="en-US" altLang="zh-TW" sz="2800" dirty="0" smtClean="0">
                <a:latin typeface="High Tower Text" pitchFamily="18" charset="0"/>
              </a:rPr>
            </a:br>
            <a:r>
              <a:rPr lang="en-US" altLang="zh-TW" sz="2800" dirty="0" smtClean="0">
                <a:latin typeface="High Tower Text" pitchFamily="18" charset="0"/>
              </a:rPr>
              <a:t>The quote for today is "Happy"</a:t>
            </a:r>
            <a:br>
              <a:rPr lang="en-US" altLang="zh-TW" sz="2800" dirty="0" smtClean="0">
                <a:latin typeface="High Tower Text" pitchFamily="18" charset="0"/>
              </a:rPr>
            </a:br>
            <a:endParaRPr lang="en-US" altLang="zh-TW" sz="2800" dirty="0" smtClean="0">
              <a:latin typeface="High Tower Text" pitchFamily="18" charset="0"/>
            </a:endParaRPr>
          </a:p>
        </p:txBody>
      </p:sp>
    </p:spTree>
    <p:extLst>
      <p:ext uri="{BB962C8B-B14F-4D97-AF65-F5344CB8AC3E}">
        <p14:creationId xmlns:p14="http://schemas.microsoft.com/office/powerpoint/2010/main" val="18796115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smtClean="0">
                <a:solidFill>
                  <a:schemeClr val="bg1">
                    <a:lumMod val="50000"/>
                  </a:schemeClr>
                </a:solidFill>
              </a:rPr>
              <a:t>Just remember to match the quotes together when you mentally parse a shell script. </a:t>
            </a:r>
          </a:p>
          <a:p>
            <a:pPr marL="0" indent="0" eaLnBrk="1" hangingPunct="1">
              <a:buFontTx/>
              <a:buNone/>
            </a:pPr>
            <a:r>
              <a:rPr lang="en-US" altLang="zh-TW" sz="2800" dirty="0" smtClean="0">
                <a:solidFill>
                  <a:schemeClr val="bg1">
                    <a:lumMod val="50000"/>
                  </a:schemeClr>
                </a:solidFill>
              </a:rPr>
              <a:t>It is the same for double quotes as well:</a:t>
            </a:r>
            <a:r>
              <a:rPr lang="en-US" altLang="zh-TW" sz="2800" dirty="0" smtClean="0"/>
              <a:t> </a:t>
            </a:r>
          </a:p>
          <a:p>
            <a:pPr marL="0" indent="0" eaLnBrk="1" hangingPunct="1">
              <a:buFontTx/>
              <a:buNone/>
            </a:pPr>
            <a:r>
              <a:rPr lang="en-US" altLang="zh-TW" sz="2800" dirty="0" smtClean="0">
                <a:latin typeface="Times New Roman" panose="02020603050405020304" pitchFamily="18" charset="0"/>
                <a:cs typeface="Times New Roman" panose="02020603050405020304" pitchFamily="18" charset="0"/>
              </a:rPr>
              <a:t>%</a:t>
            </a:r>
            <a:r>
              <a:rPr lang="en-US" altLang="zh-TW" sz="2800" dirty="0" smtClean="0">
                <a:latin typeface="High Tower Text" pitchFamily="18" charset="0"/>
              </a:rPr>
              <a:t> </a:t>
            </a:r>
            <a:r>
              <a:rPr lang="en-US" altLang="zh-TW" sz="2800" b="1" dirty="0" smtClean="0">
                <a:latin typeface="High Tower Text" pitchFamily="18" charset="0"/>
              </a:rPr>
              <a:t>echo "The quote for today is "\"Happy\"</a:t>
            </a:r>
            <a:r>
              <a:rPr lang="en-US" altLang="zh-TW" sz="2800" dirty="0" smtClean="0">
                <a:latin typeface="High Tower Text" pitchFamily="18" charset="0"/>
              </a:rPr>
              <a:t/>
            </a:r>
            <a:br>
              <a:rPr lang="en-US" altLang="zh-TW" sz="2800" dirty="0" smtClean="0">
                <a:latin typeface="High Tower Text" pitchFamily="18" charset="0"/>
              </a:rPr>
            </a:br>
            <a:r>
              <a:rPr lang="en-US" altLang="zh-TW" sz="2800" dirty="0" smtClean="0">
                <a:latin typeface="High Tower Text" pitchFamily="18" charset="0"/>
              </a:rPr>
              <a:t>The quote for today is "Happy"</a:t>
            </a:r>
            <a:br>
              <a:rPr lang="en-US" altLang="zh-TW" sz="2800" dirty="0" smtClean="0">
                <a:latin typeface="High Tower Text" pitchFamily="18" charset="0"/>
              </a:rPr>
            </a:br>
            <a:endParaRPr lang="en-US" altLang="zh-TW" sz="2800" dirty="0" smtClean="0">
              <a:latin typeface="High Tower Text" pitchFamily="18" charset="0"/>
            </a:endParaRPr>
          </a:p>
          <a:p>
            <a:pPr marL="0" indent="0" eaLnBrk="1" hangingPunct="1">
              <a:buFontTx/>
              <a:buNone/>
            </a:pPr>
            <a:r>
              <a:rPr lang="en-US" altLang="zh-TW" sz="2800" dirty="0" smtClean="0"/>
              <a:t>Or, if you want to also turn off substitution for “Happy”: </a:t>
            </a:r>
          </a:p>
          <a:p>
            <a:pPr marL="0" indent="0" eaLnBrk="1" hangingPunct="1">
              <a:buFontTx/>
              <a:buNone/>
            </a:pPr>
            <a:r>
              <a:rPr lang="en-US" altLang="zh-TW" sz="2800" dirty="0" smtClean="0">
                <a:latin typeface="Times New Roman" panose="02020603050405020304" pitchFamily="18" charset="0"/>
                <a:cs typeface="Times New Roman" panose="02020603050405020304" pitchFamily="18" charset="0"/>
              </a:rPr>
              <a:t>%</a:t>
            </a:r>
            <a:r>
              <a:rPr lang="en-US" altLang="zh-TW" sz="2800" dirty="0" smtClean="0">
                <a:latin typeface="High Tower Text" pitchFamily="18" charset="0"/>
              </a:rPr>
              <a:t> </a:t>
            </a:r>
            <a:r>
              <a:rPr lang="en-US" altLang="zh-TW" sz="2800" b="1" dirty="0" smtClean="0">
                <a:latin typeface="High Tower Text" pitchFamily="18" charset="0"/>
              </a:rPr>
              <a:t>echo "The quote for today is "\""Happy"\"</a:t>
            </a:r>
            <a:r>
              <a:rPr lang="en-US" altLang="zh-TW" sz="2800" dirty="0" smtClean="0">
                <a:latin typeface="High Tower Text" pitchFamily="18" charset="0"/>
              </a:rPr>
              <a:t/>
            </a:r>
            <a:br>
              <a:rPr lang="en-US" altLang="zh-TW" sz="2800" dirty="0" smtClean="0">
                <a:latin typeface="High Tower Text" pitchFamily="18" charset="0"/>
              </a:rPr>
            </a:br>
            <a:r>
              <a:rPr lang="en-US" altLang="zh-TW" sz="2800" dirty="0" smtClean="0">
                <a:latin typeface="High Tower Text" pitchFamily="18" charset="0"/>
              </a:rPr>
              <a:t>The quote for today is "Happy" </a:t>
            </a:r>
            <a:r>
              <a:rPr lang="en-US" altLang="zh-TW" dirty="0" smtClean="0"/>
              <a:t/>
            </a:r>
            <a:br>
              <a:rPr lang="en-US" altLang="zh-TW" dirty="0" smtClean="0"/>
            </a:br>
            <a:endParaRPr lang="en-US" altLang="zh-TW" dirty="0" smtClean="0"/>
          </a:p>
          <a:p>
            <a:pPr marL="0" indent="0" eaLnBrk="1" hangingPunct="1">
              <a:buFontTx/>
              <a:buNone/>
            </a:pPr>
            <a:r>
              <a:rPr lang="en-US" altLang="zh-TW" sz="2600" i="1" dirty="0" smtClean="0"/>
              <a:t>(In this case, the answer comes out the same, because there are no special characters for substitution, anyway.)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Finding out if your quotes are wrong</a:t>
            </a:r>
          </a:p>
        </p:txBody>
      </p:sp>
      <p:sp>
        <p:nvSpPr>
          <p:cNvPr id="10243"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smtClean="0"/>
              <a:t>You may become confused about when to use the backslash and when not to. </a:t>
            </a:r>
          </a:p>
          <a:p>
            <a:pPr marL="0" indent="0" eaLnBrk="1" hangingPunct="1">
              <a:lnSpc>
                <a:spcPct val="80000"/>
              </a:lnSpc>
              <a:spcBef>
                <a:spcPts val="1200"/>
              </a:spcBef>
              <a:buFontTx/>
              <a:buNone/>
            </a:pPr>
            <a:r>
              <a:rPr lang="en-US" altLang="zh-TW" sz="2800" smtClean="0">
                <a:solidFill>
                  <a:srgbClr val="FF0000"/>
                </a:solidFill>
              </a:rPr>
              <a:t>Q: So, how can you find out if you’re quoting correctly?</a:t>
            </a:r>
          </a:p>
          <a:p>
            <a:pPr marL="0" indent="0" eaLnBrk="1" hangingPunct="1">
              <a:lnSpc>
                <a:spcPct val="80000"/>
              </a:lnSpc>
              <a:buFontTx/>
              <a:buNone/>
            </a:pPr>
            <a:r>
              <a:rPr lang="en-US" altLang="zh-TW" sz="2800" smtClean="0">
                <a:solidFill>
                  <a:schemeClr val="bg1"/>
                </a:solidFill>
              </a:rPr>
              <a:t>A: By adding an "echo" before the command so that 	you can see:</a:t>
            </a:r>
          </a:p>
          <a:p>
            <a:pPr marL="0" indent="0" eaLnBrk="1" hangingPunct="1">
              <a:lnSpc>
                <a:spcPct val="80000"/>
              </a:lnSpc>
              <a:buFontTx/>
              <a:buNone/>
            </a:pPr>
            <a:r>
              <a:rPr lang="en-US" altLang="zh-TW" sz="2400" b="1" smtClean="0">
                <a:solidFill>
                  <a:schemeClr val="bg1"/>
                </a:solidFill>
              </a:rPr>
              <a:t>%</a:t>
            </a:r>
            <a:r>
              <a:rPr lang="en-US" altLang="zh-TW" sz="2800" b="1" smtClean="0">
                <a:solidFill>
                  <a:schemeClr val="bg1"/>
                </a:solidFill>
              </a:rPr>
              <a:t> </a:t>
            </a:r>
            <a:r>
              <a:rPr lang="en-US" altLang="zh-TW" sz="2800" b="1" smtClean="0">
                <a:solidFill>
                  <a:schemeClr val="bg1"/>
                </a:solidFill>
                <a:latin typeface="High Tower Text" pitchFamily="18" charset="0"/>
              </a:rPr>
              <a:t>echo fgrep 'He said, "She said, '</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a:t>
            </a:r>
            <a:r>
              <a:rPr lang="en-US" altLang="zh-TW" sz="600" b="1" smtClean="0">
                <a:solidFill>
                  <a:schemeClr val="bg1"/>
                </a:solidFill>
                <a:latin typeface="High Tower Text" pitchFamily="18" charset="0"/>
              </a:rPr>
              <a:t> </a:t>
            </a:r>
            <a:r>
              <a:rPr lang="en-US" altLang="zh-TW" sz="2800" b="1" smtClean="0">
                <a:solidFill>
                  <a:schemeClr val="bg1"/>
                </a:solidFill>
                <a:latin typeface="High Tower Text" pitchFamily="18" charset="0"/>
              </a:rPr>
              <a:t>'</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Hello!</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a:t>
            </a:r>
            <a:r>
              <a:rPr lang="en-US" altLang="zh-TW" b="1" smtClean="0">
                <a:solidFill>
                  <a:schemeClr val="bg1"/>
                </a:solidFill>
                <a:latin typeface="Times New Roman" pitchFamily="18" charset="0"/>
                <a:ea typeface="Arial Unicode MS" pitchFamily="34" charset="-128"/>
                <a:cs typeface="Times New Roman" pitchFamily="18" charset="0"/>
              </a:rPr>
              <a:t>\</a:t>
            </a:r>
            <a:r>
              <a:rPr lang="en-US" altLang="zh-TW" sz="2800" b="1" smtClean="0">
                <a:solidFill>
                  <a:schemeClr val="bg1"/>
                </a:solidFill>
                <a:latin typeface="High Tower Text" pitchFamily="18" charset="0"/>
              </a:rPr>
              <a:t>" file</a:t>
            </a:r>
          </a:p>
          <a:p>
            <a:pPr marL="0" indent="0" eaLnBrk="1" hangingPunct="1">
              <a:lnSpc>
                <a:spcPct val="80000"/>
              </a:lnSpc>
              <a:spcBef>
                <a:spcPct val="0"/>
              </a:spcBef>
              <a:buFontTx/>
              <a:buNone/>
            </a:pPr>
            <a:r>
              <a:rPr lang="en-US" altLang="zh-TW" sz="2800" b="1" smtClean="0">
                <a:solidFill>
                  <a:schemeClr val="bg1"/>
                </a:solidFill>
                <a:latin typeface="High Tower Text" pitchFamily="18" charset="0"/>
              </a:rPr>
              <a:t>fgrep He said, "She said,'</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Hello!</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a:t>
            </a:r>
            <a:r>
              <a:rPr lang="en-US" altLang="zh-TW" sz="800" b="1" smtClean="0">
                <a:solidFill>
                  <a:schemeClr val="bg1"/>
                </a:solidFill>
                <a:latin typeface="High Tower Text" pitchFamily="18" charset="0"/>
              </a:rPr>
              <a:t> </a:t>
            </a:r>
            <a:r>
              <a:rPr lang="en-US" altLang="zh-TW" sz="2800" b="1" smtClean="0">
                <a:solidFill>
                  <a:schemeClr val="bg1"/>
                </a:solidFill>
                <a:latin typeface="High Tower Text" pitchFamily="18" charset="0"/>
              </a:rPr>
              <a:t>" file</a:t>
            </a:r>
            <a:endParaRPr lang="en-US" altLang="zh-TW" sz="2800" b="1" smtClean="0">
              <a:solidFill>
                <a:schemeClr val="bg1"/>
              </a:solidFill>
            </a:endParaRPr>
          </a:p>
          <a:p>
            <a:pPr marL="0" indent="0" eaLnBrk="1" hangingPunct="1">
              <a:lnSpc>
                <a:spcPct val="80000"/>
              </a:lnSpc>
              <a:spcBef>
                <a:spcPct val="0"/>
              </a:spcBef>
              <a:buFontTx/>
              <a:buNone/>
            </a:pPr>
            <a:r>
              <a:rPr lang="en-US" altLang="zh-TW" sz="2400" b="1" smtClean="0">
                <a:solidFill>
                  <a:schemeClr val="bg1"/>
                </a:solidFill>
              </a:rPr>
              <a:t>%</a:t>
            </a:r>
            <a:endParaRPr lang="en-US" altLang="zh-TW" sz="1600" b="1" smtClean="0">
              <a:solidFill>
                <a:schemeClr val="bg1"/>
              </a:solidFill>
              <a:latin typeface="High Tower Text" pitchFamily="18" charset="0"/>
            </a:endParaRPr>
          </a:p>
          <a:p>
            <a:pPr marL="0" indent="0" eaLnBrk="1" hangingPunct="1">
              <a:lnSpc>
                <a:spcPct val="80000"/>
              </a:lnSpc>
              <a:spcBef>
                <a:spcPts val="1200"/>
              </a:spcBef>
              <a:buFontTx/>
              <a:buNone/>
            </a:pPr>
            <a:r>
              <a:rPr lang="en-US" altLang="zh-TW" sz="3000" smtClean="0">
                <a:solidFill>
                  <a:schemeClr val="bg1"/>
                </a:solidFill>
              </a:rPr>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smtClean="0">
                <a:solidFill>
                  <a:schemeClr val="bg1"/>
                </a:solidFill>
              </a:rPr>
              <a:t>If you are debugging a shell script, and you want to see what your script is doing, you can duplicate lines and insert an "echo" in front of the copies.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Finding out if your quotes are wrong</a:t>
            </a:r>
          </a:p>
        </p:txBody>
      </p:sp>
      <p:sp>
        <p:nvSpPr>
          <p:cNvPr id="11267"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smtClean="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smtClean="0">
                <a:solidFill>
                  <a:srgbClr val="FF0000"/>
                </a:solidFill>
              </a:rPr>
              <a:t>Q: So, how can you find out if you’re quoting correctly?</a:t>
            </a:r>
          </a:p>
          <a:p>
            <a:pPr marL="0" indent="0" eaLnBrk="1" hangingPunct="1">
              <a:lnSpc>
                <a:spcPct val="80000"/>
              </a:lnSpc>
              <a:buFontTx/>
              <a:buNone/>
            </a:pPr>
            <a:r>
              <a:rPr lang="en-US" altLang="zh-TW" sz="2800" smtClean="0">
                <a:solidFill>
                  <a:srgbClr val="00B050"/>
                </a:solidFill>
              </a:rPr>
              <a:t>A: By adding an "echo" before the command so that 	you can see how it ends up:</a:t>
            </a:r>
          </a:p>
          <a:p>
            <a:pPr marL="0" indent="0" eaLnBrk="1" hangingPunct="1">
              <a:lnSpc>
                <a:spcPct val="80000"/>
              </a:lnSpc>
              <a:buFontTx/>
              <a:buNone/>
            </a:pPr>
            <a:r>
              <a:rPr lang="en-US" altLang="zh-TW" sz="2400" b="1" smtClean="0"/>
              <a:t>%</a:t>
            </a:r>
            <a:r>
              <a:rPr lang="en-US" altLang="zh-TW" sz="2800" b="1" smtClean="0"/>
              <a:t> </a:t>
            </a:r>
            <a:r>
              <a:rPr lang="en-US" altLang="zh-TW" sz="2800" b="1" smtClean="0">
                <a:latin typeface="High Tower Text" pitchFamily="18" charset="0"/>
              </a:rPr>
              <a:t>echo fgrep 'He said, "She said, '</a:t>
            </a:r>
            <a:r>
              <a:rPr lang="en-US" altLang="zh-TW" sz="800" b="1" smtClean="0">
                <a:latin typeface="High Tower Text" pitchFamily="18" charset="0"/>
              </a:rPr>
              <a:t> </a:t>
            </a:r>
            <a:r>
              <a:rPr lang="en-US" altLang="zh-TW" sz="2800" b="1" smtClean="0">
                <a:latin typeface="High Tower Text" pitchFamily="18" charset="0"/>
              </a:rPr>
              <a:t>"</a:t>
            </a:r>
            <a:r>
              <a:rPr lang="en-US" altLang="zh-TW" sz="600" b="1" smtClean="0">
                <a:latin typeface="High Tower Text" pitchFamily="18" charset="0"/>
              </a:rPr>
              <a:t> </a:t>
            </a:r>
            <a:r>
              <a:rPr lang="en-US" altLang="zh-TW" sz="2800" b="1" smtClean="0">
                <a:latin typeface="High Tower Text" pitchFamily="18" charset="0"/>
              </a:rPr>
              <a:t>'</a:t>
            </a:r>
            <a:r>
              <a:rPr lang="en-US" altLang="zh-TW" sz="800" b="1" smtClean="0">
                <a:latin typeface="High Tower Text" pitchFamily="18" charset="0"/>
              </a:rPr>
              <a:t> </a:t>
            </a:r>
            <a:r>
              <a:rPr lang="en-US" altLang="zh-TW" sz="2800" b="1" smtClean="0">
                <a:latin typeface="High Tower Text" pitchFamily="18" charset="0"/>
              </a:rPr>
              <a:t>Hello!</a:t>
            </a:r>
            <a:r>
              <a:rPr lang="en-US" altLang="zh-TW" sz="800" b="1" smtClean="0">
                <a:latin typeface="High Tower Text" pitchFamily="18" charset="0"/>
              </a:rPr>
              <a:t> </a:t>
            </a:r>
            <a:r>
              <a:rPr lang="en-US" altLang="zh-TW" sz="2800" b="1" smtClean="0">
                <a:latin typeface="High Tower Text" pitchFamily="18" charset="0"/>
              </a:rPr>
              <a:t>'</a:t>
            </a:r>
            <a:r>
              <a:rPr lang="en-US" altLang="zh-TW" sz="800" b="1" smtClean="0">
                <a:latin typeface="High Tower Text" pitchFamily="18" charset="0"/>
              </a:rPr>
              <a:t> </a:t>
            </a:r>
            <a:r>
              <a:rPr lang="en-US" altLang="zh-TW" sz="2800" b="1" smtClean="0">
                <a:latin typeface="High Tower Text" pitchFamily="18" charset="0"/>
              </a:rPr>
              <a:t>"</a:t>
            </a:r>
            <a:r>
              <a:rPr lang="en-US" altLang="zh-TW" b="1" smtClean="0">
                <a:latin typeface="Times New Roman" pitchFamily="18" charset="0"/>
                <a:ea typeface="Arial Unicode MS" pitchFamily="34" charset="-128"/>
                <a:cs typeface="Times New Roman" pitchFamily="18" charset="0"/>
              </a:rPr>
              <a:t>\</a:t>
            </a:r>
            <a:r>
              <a:rPr lang="en-US" altLang="zh-TW" sz="2800" b="1" smtClean="0">
                <a:latin typeface="High Tower Text" pitchFamily="18" charset="0"/>
              </a:rPr>
              <a:t>" file</a:t>
            </a:r>
          </a:p>
          <a:p>
            <a:pPr marL="0" indent="0" eaLnBrk="1" hangingPunct="1">
              <a:lnSpc>
                <a:spcPct val="80000"/>
              </a:lnSpc>
              <a:spcBef>
                <a:spcPct val="0"/>
              </a:spcBef>
              <a:buFontTx/>
              <a:buNone/>
            </a:pPr>
            <a:r>
              <a:rPr lang="en-US" altLang="zh-TW" sz="2800" b="1" smtClean="0">
                <a:latin typeface="High Tower Text" pitchFamily="18" charset="0"/>
              </a:rPr>
              <a:t>fgrep He said, "She said,'</a:t>
            </a:r>
            <a:r>
              <a:rPr lang="en-US" altLang="zh-TW" sz="800" b="1" smtClean="0">
                <a:latin typeface="High Tower Text" pitchFamily="18" charset="0"/>
              </a:rPr>
              <a:t> </a:t>
            </a:r>
            <a:r>
              <a:rPr lang="en-US" altLang="zh-TW" sz="2800" b="1" smtClean="0">
                <a:latin typeface="High Tower Text" pitchFamily="18" charset="0"/>
              </a:rPr>
              <a:t>Hello!</a:t>
            </a:r>
            <a:r>
              <a:rPr lang="en-US" altLang="zh-TW" sz="800" b="1" smtClean="0">
                <a:latin typeface="High Tower Text" pitchFamily="18" charset="0"/>
              </a:rPr>
              <a:t> </a:t>
            </a:r>
            <a:r>
              <a:rPr lang="en-US" altLang="zh-TW" sz="2800" b="1" smtClean="0">
                <a:latin typeface="High Tower Text" pitchFamily="18" charset="0"/>
              </a:rPr>
              <a:t>'</a:t>
            </a:r>
            <a:r>
              <a:rPr lang="en-US" altLang="zh-TW" sz="800" b="1" smtClean="0">
                <a:latin typeface="High Tower Text" pitchFamily="18" charset="0"/>
              </a:rPr>
              <a:t> </a:t>
            </a:r>
            <a:r>
              <a:rPr lang="en-US" altLang="zh-TW" sz="2800" b="1" smtClean="0">
                <a:latin typeface="High Tower Text" pitchFamily="18" charset="0"/>
              </a:rPr>
              <a:t>" file</a:t>
            </a:r>
            <a:endParaRPr lang="en-US" altLang="zh-TW" sz="2800" b="1" smtClean="0"/>
          </a:p>
          <a:p>
            <a:pPr marL="0" indent="0" eaLnBrk="1" hangingPunct="1">
              <a:lnSpc>
                <a:spcPct val="80000"/>
              </a:lnSpc>
              <a:spcBef>
                <a:spcPct val="0"/>
              </a:spcBef>
              <a:buFontTx/>
              <a:buNone/>
            </a:pPr>
            <a:r>
              <a:rPr lang="en-US" altLang="zh-TW" sz="2400" b="1" smtClean="0"/>
              <a:t>%</a:t>
            </a:r>
            <a:endParaRPr lang="en-US" altLang="zh-TW" sz="1600" b="1" smtClean="0">
              <a:latin typeface="High Tower Text" pitchFamily="18" charset="0"/>
            </a:endParaRPr>
          </a:p>
          <a:p>
            <a:pPr marL="0" indent="0" eaLnBrk="1" hangingPunct="1">
              <a:lnSpc>
                <a:spcPct val="80000"/>
              </a:lnSpc>
              <a:spcBef>
                <a:spcPts val="1200"/>
              </a:spcBef>
              <a:buFontTx/>
              <a:buNone/>
            </a:pPr>
            <a:r>
              <a:rPr lang="en-US" altLang="zh-TW" sz="3000" smtClean="0">
                <a:solidFill>
                  <a:schemeClr val="bg1"/>
                </a:solidFill>
              </a:rPr>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smtClean="0">
                <a:solidFill>
                  <a:schemeClr val="bg1"/>
                </a:solidFill>
              </a:rPr>
              <a:t>If you are debugging a shell script, and you want to see what your script is doing, you can duplicate lines and insert an "echo" in front of the copies.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Finding out if your quotes are wrong</a:t>
            </a:r>
          </a:p>
        </p:txBody>
      </p:sp>
      <p:sp>
        <p:nvSpPr>
          <p:cNvPr id="12291"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smtClean="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smtClean="0">
                <a:solidFill>
                  <a:srgbClr val="BFBFBF"/>
                </a:solidFill>
              </a:rPr>
              <a:t>Q: So, how can you find out if you’re quoting correctly?</a:t>
            </a:r>
          </a:p>
          <a:p>
            <a:pPr marL="0" indent="0" eaLnBrk="1" hangingPunct="1">
              <a:lnSpc>
                <a:spcPct val="80000"/>
              </a:lnSpc>
              <a:buFontTx/>
              <a:buNone/>
            </a:pPr>
            <a:r>
              <a:rPr lang="en-US" altLang="zh-TW" sz="2800" smtClean="0">
                <a:solidFill>
                  <a:srgbClr val="BFBFBF"/>
                </a:solidFill>
              </a:rPr>
              <a:t>A: By adding an "echo" before the command so that 	you can see how it ends up:</a:t>
            </a:r>
          </a:p>
          <a:p>
            <a:pPr marL="0" indent="0" eaLnBrk="1" hangingPunct="1">
              <a:lnSpc>
                <a:spcPct val="80000"/>
              </a:lnSpc>
              <a:buFontTx/>
              <a:buNone/>
            </a:pPr>
            <a:r>
              <a:rPr lang="en-US" altLang="zh-TW" sz="2400" b="1" smtClean="0"/>
              <a:t>%</a:t>
            </a:r>
            <a:r>
              <a:rPr lang="en-US" altLang="zh-TW" sz="2800" b="1" smtClean="0"/>
              <a:t> </a:t>
            </a:r>
            <a:r>
              <a:rPr lang="en-US" altLang="zh-TW" sz="2800" b="1" smtClean="0">
                <a:latin typeface="High Tower Text" pitchFamily="18" charset="0"/>
              </a:rPr>
              <a:t>echo </a:t>
            </a:r>
            <a:r>
              <a:rPr lang="en-US" altLang="zh-TW" sz="2800" b="1" smtClean="0">
                <a:solidFill>
                  <a:srgbClr val="BFBFBF"/>
                </a:solidFill>
                <a:latin typeface="High Tower Text" pitchFamily="18" charset="0"/>
              </a:rPr>
              <a:t>fgrep 'He said, "She said, '</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6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Hello!</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b="1" smtClean="0">
                <a:solidFill>
                  <a:srgbClr val="BFBFBF"/>
                </a:solidFill>
                <a:latin typeface="Times New Roman" pitchFamily="18" charset="0"/>
                <a:ea typeface="Arial Unicode MS" pitchFamily="34" charset="-128"/>
                <a:cs typeface="Times New Roman" pitchFamily="18" charset="0"/>
              </a:rPr>
              <a:t>\</a:t>
            </a:r>
            <a:r>
              <a:rPr lang="en-US" altLang="zh-TW" sz="2800" b="1" smtClean="0">
                <a:solidFill>
                  <a:srgbClr val="BFBFBF"/>
                </a:solidFill>
                <a:latin typeface="High Tower Text" pitchFamily="18" charset="0"/>
              </a:rPr>
              <a:t>" file</a:t>
            </a:r>
          </a:p>
          <a:p>
            <a:pPr marL="0" indent="0" eaLnBrk="1" hangingPunct="1">
              <a:lnSpc>
                <a:spcPct val="80000"/>
              </a:lnSpc>
              <a:spcBef>
                <a:spcPct val="0"/>
              </a:spcBef>
              <a:buFontTx/>
              <a:buNone/>
            </a:pPr>
            <a:r>
              <a:rPr lang="en-US" altLang="zh-TW" sz="2800" b="1" smtClean="0">
                <a:solidFill>
                  <a:srgbClr val="BFBFBF"/>
                </a:solidFill>
                <a:latin typeface="High Tower Text" pitchFamily="18" charset="0"/>
              </a:rPr>
              <a:t>fgrep</a:t>
            </a:r>
            <a:r>
              <a:rPr lang="en-US" altLang="zh-TW" sz="2800" b="1" smtClean="0">
                <a:latin typeface="High Tower Text" pitchFamily="18" charset="0"/>
              </a:rPr>
              <a:t> He said, "She said,'</a:t>
            </a:r>
            <a:r>
              <a:rPr lang="en-US" altLang="zh-TW" sz="800" b="1" smtClean="0">
                <a:latin typeface="High Tower Text" pitchFamily="18" charset="0"/>
              </a:rPr>
              <a:t> </a:t>
            </a:r>
            <a:r>
              <a:rPr lang="en-US" altLang="zh-TW" sz="2800" b="1" smtClean="0">
                <a:latin typeface="High Tower Text" pitchFamily="18" charset="0"/>
              </a:rPr>
              <a:t>Hello!</a:t>
            </a:r>
            <a:r>
              <a:rPr lang="en-US" altLang="zh-TW" sz="800" b="1" smtClean="0">
                <a:latin typeface="High Tower Text" pitchFamily="18" charset="0"/>
              </a:rPr>
              <a:t> </a:t>
            </a:r>
            <a:r>
              <a:rPr lang="en-US" altLang="zh-TW" sz="2800" b="1" smtClean="0">
                <a:latin typeface="High Tower Text" pitchFamily="18" charset="0"/>
              </a:rPr>
              <a:t>'</a:t>
            </a:r>
            <a:r>
              <a:rPr lang="en-US" altLang="zh-TW" sz="800" b="1" smtClean="0">
                <a:latin typeface="High Tower Text" pitchFamily="18" charset="0"/>
              </a:rPr>
              <a:t> </a:t>
            </a:r>
            <a:r>
              <a:rPr lang="en-US" altLang="zh-TW" sz="2800" b="1" smtClean="0">
                <a:latin typeface="High Tower Text" pitchFamily="18" charset="0"/>
              </a:rPr>
              <a:t>" file</a:t>
            </a:r>
            <a:endParaRPr lang="en-US" altLang="zh-TW" sz="2800" b="1" smtClean="0"/>
          </a:p>
          <a:p>
            <a:pPr marL="0" indent="0" eaLnBrk="1" hangingPunct="1">
              <a:lnSpc>
                <a:spcPct val="80000"/>
              </a:lnSpc>
              <a:spcBef>
                <a:spcPct val="0"/>
              </a:spcBef>
              <a:buFontTx/>
              <a:buNone/>
            </a:pPr>
            <a:r>
              <a:rPr lang="en-US" altLang="zh-TW" sz="2400" b="1" smtClean="0"/>
              <a:t>%</a:t>
            </a:r>
            <a:endParaRPr lang="en-US" altLang="zh-TW" sz="1600" b="1" smtClean="0">
              <a:latin typeface="High Tower Text" pitchFamily="18" charset="0"/>
            </a:endParaRPr>
          </a:p>
          <a:p>
            <a:pPr marL="0" indent="0" eaLnBrk="1" hangingPunct="1">
              <a:lnSpc>
                <a:spcPct val="80000"/>
              </a:lnSpc>
              <a:spcBef>
                <a:spcPts val="1200"/>
              </a:spcBef>
              <a:buFontTx/>
              <a:buNone/>
            </a:pPr>
            <a:r>
              <a:rPr lang="en-US" altLang="zh-TW" sz="3000" smtClean="0"/>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smtClean="0">
                <a:solidFill>
                  <a:schemeClr val="bg1"/>
                </a:solidFill>
              </a:rPr>
              <a:t>If you are debugging a shell script, and you want to see what your script is doing, you can duplicate lines and insert an "echo" in front of the copies.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0" y="0"/>
            <a:ext cx="9144000" cy="990600"/>
          </a:xfrm>
        </p:spPr>
        <p:txBody>
          <a:bodyPr/>
          <a:lstStyle/>
          <a:p>
            <a:pPr eaLnBrk="1" hangingPunct="1"/>
            <a:r>
              <a:rPr lang="en-US" altLang="zh-TW" sz="4000" smtClean="0">
                <a:solidFill>
                  <a:srgbClr val="0033CC"/>
                </a:solidFill>
              </a:rPr>
              <a:t>Finding out if your quotes are wrong</a:t>
            </a:r>
          </a:p>
        </p:txBody>
      </p:sp>
      <p:sp>
        <p:nvSpPr>
          <p:cNvPr id="13315"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smtClean="0">
                <a:solidFill>
                  <a:srgbClr val="BFBFBF"/>
                </a:solidFill>
              </a:rPr>
              <a:t>You may become confused about when to use the backslash and when not to. </a:t>
            </a:r>
          </a:p>
          <a:p>
            <a:pPr marL="0" indent="0" eaLnBrk="1" hangingPunct="1">
              <a:lnSpc>
                <a:spcPct val="80000"/>
              </a:lnSpc>
              <a:spcBef>
                <a:spcPts val="1200"/>
              </a:spcBef>
              <a:buFontTx/>
              <a:buNone/>
            </a:pPr>
            <a:r>
              <a:rPr lang="en-US" altLang="zh-TW" sz="2800" smtClean="0">
                <a:solidFill>
                  <a:srgbClr val="BFBFBF"/>
                </a:solidFill>
              </a:rPr>
              <a:t>Q: So, how can you find out if you’re quoting correctly?</a:t>
            </a:r>
          </a:p>
          <a:p>
            <a:pPr marL="0" indent="0" eaLnBrk="1" hangingPunct="1">
              <a:lnSpc>
                <a:spcPct val="80000"/>
              </a:lnSpc>
              <a:buFontTx/>
              <a:buNone/>
            </a:pPr>
            <a:r>
              <a:rPr lang="en-US" altLang="zh-TW" sz="2800" smtClean="0">
                <a:solidFill>
                  <a:srgbClr val="BFBFBF"/>
                </a:solidFill>
              </a:rPr>
              <a:t>A: By adding an "echo" before the command so that 	you can see how it ends up:</a:t>
            </a:r>
          </a:p>
          <a:p>
            <a:pPr marL="0" indent="0" eaLnBrk="1" hangingPunct="1">
              <a:lnSpc>
                <a:spcPct val="80000"/>
              </a:lnSpc>
              <a:buFontTx/>
              <a:buNone/>
            </a:pPr>
            <a:r>
              <a:rPr lang="en-US" altLang="zh-TW" sz="2400" b="1" smtClean="0">
                <a:solidFill>
                  <a:srgbClr val="BFBFBF"/>
                </a:solidFill>
              </a:rPr>
              <a:t>%</a:t>
            </a:r>
            <a:r>
              <a:rPr lang="en-US" altLang="zh-TW" sz="2800" b="1" smtClean="0">
                <a:solidFill>
                  <a:srgbClr val="BFBFBF"/>
                </a:solidFill>
              </a:rPr>
              <a:t> </a:t>
            </a:r>
            <a:r>
              <a:rPr lang="en-US" altLang="zh-TW" sz="2800" b="1" smtClean="0">
                <a:solidFill>
                  <a:srgbClr val="BFBFBF"/>
                </a:solidFill>
                <a:latin typeface="High Tower Text" pitchFamily="18" charset="0"/>
              </a:rPr>
              <a:t>echo fgrep 'He said, "She said, '</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6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Hello!</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b="1" smtClean="0">
                <a:solidFill>
                  <a:srgbClr val="BFBFBF"/>
                </a:solidFill>
                <a:latin typeface="Times New Roman" pitchFamily="18" charset="0"/>
                <a:ea typeface="Arial Unicode MS" pitchFamily="34" charset="-128"/>
                <a:cs typeface="Times New Roman" pitchFamily="18" charset="0"/>
              </a:rPr>
              <a:t>\</a:t>
            </a:r>
            <a:r>
              <a:rPr lang="en-US" altLang="zh-TW" sz="2800" b="1" smtClean="0">
                <a:solidFill>
                  <a:srgbClr val="BFBFBF"/>
                </a:solidFill>
                <a:latin typeface="High Tower Text" pitchFamily="18" charset="0"/>
              </a:rPr>
              <a:t>" file</a:t>
            </a:r>
          </a:p>
          <a:p>
            <a:pPr marL="0" indent="0" eaLnBrk="1" hangingPunct="1">
              <a:lnSpc>
                <a:spcPct val="80000"/>
              </a:lnSpc>
              <a:spcBef>
                <a:spcPct val="0"/>
              </a:spcBef>
              <a:buFontTx/>
              <a:buNone/>
            </a:pPr>
            <a:r>
              <a:rPr lang="en-US" altLang="zh-TW" sz="2800" b="1" smtClean="0">
                <a:solidFill>
                  <a:srgbClr val="BFBFBF"/>
                </a:solidFill>
                <a:latin typeface="High Tower Text" pitchFamily="18" charset="0"/>
              </a:rPr>
              <a:t>fgrep He said, "She said,'</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Hello!</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a:t>
            </a:r>
            <a:r>
              <a:rPr lang="en-US" altLang="zh-TW" sz="800" b="1" smtClean="0">
                <a:solidFill>
                  <a:srgbClr val="BFBFBF"/>
                </a:solidFill>
                <a:latin typeface="High Tower Text" pitchFamily="18" charset="0"/>
              </a:rPr>
              <a:t> </a:t>
            </a:r>
            <a:r>
              <a:rPr lang="en-US" altLang="zh-TW" sz="2800" b="1" smtClean="0">
                <a:solidFill>
                  <a:srgbClr val="BFBFBF"/>
                </a:solidFill>
                <a:latin typeface="High Tower Text" pitchFamily="18" charset="0"/>
              </a:rPr>
              <a:t>" file</a:t>
            </a:r>
            <a:endParaRPr lang="en-US" altLang="zh-TW" sz="2800" b="1" smtClean="0">
              <a:solidFill>
                <a:srgbClr val="BFBFBF"/>
              </a:solidFill>
            </a:endParaRPr>
          </a:p>
          <a:p>
            <a:pPr marL="0" indent="0" eaLnBrk="1" hangingPunct="1">
              <a:lnSpc>
                <a:spcPct val="80000"/>
              </a:lnSpc>
              <a:spcBef>
                <a:spcPct val="0"/>
              </a:spcBef>
              <a:buFontTx/>
              <a:buNone/>
            </a:pPr>
            <a:r>
              <a:rPr lang="en-US" altLang="zh-TW" sz="2400" b="1" smtClean="0">
                <a:solidFill>
                  <a:srgbClr val="BFBFBF"/>
                </a:solidFill>
              </a:rPr>
              <a:t>%</a:t>
            </a:r>
            <a:endParaRPr lang="en-US" altLang="zh-TW" sz="1600" b="1" smtClean="0">
              <a:solidFill>
                <a:srgbClr val="BFBFBF"/>
              </a:solidFill>
              <a:latin typeface="High Tower Text" pitchFamily="18" charset="0"/>
            </a:endParaRPr>
          </a:p>
          <a:p>
            <a:pPr marL="0" indent="0" eaLnBrk="1" hangingPunct="1">
              <a:lnSpc>
                <a:spcPct val="80000"/>
              </a:lnSpc>
              <a:spcBef>
                <a:spcPts val="1200"/>
              </a:spcBef>
              <a:buFontTx/>
              <a:buNone/>
            </a:pPr>
            <a:r>
              <a:rPr lang="en-US" altLang="zh-TW" sz="3000" smtClean="0">
                <a:solidFill>
                  <a:srgbClr val="BFBFBF"/>
                </a:solidFill>
              </a:rPr>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smtClean="0">
                <a:solidFill>
                  <a:srgbClr val="FF0000"/>
                </a:solidFill>
              </a:rPr>
              <a:t>If you are debugging a shell script, and you want to see what your script is doing, you can duplicate lines and insert an "echo" in front of the copies.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Checking without using an echo</a:t>
            </a:r>
            <a:r>
              <a:rPr lang="en-US" altLang="zh-TW" smtClean="0"/>
              <a:t> </a:t>
            </a:r>
          </a:p>
        </p:txBody>
      </p:sp>
      <p:sp>
        <p:nvSpPr>
          <p:cNvPr id="14339" name="Content Placeholder 2"/>
          <p:cNvSpPr>
            <a:spLocks noGrp="1"/>
          </p:cNvSpPr>
          <p:nvPr>
            <p:ph idx="4294967295"/>
          </p:nvPr>
        </p:nvSpPr>
        <p:spPr>
          <a:xfrm>
            <a:off x="152400" y="1066800"/>
            <a:ext cx="8839200" cy="5562600"/>
          </a:xfrm>
        </p:spPr>
        <p:txBody>
          <a:bodyPr/>
          <a:lstStyle/>
          <a:p>
            <a:pPr marL="858838" indent="-858838" eaLnBrk="1" hangingPunct="1">
              <a:buFontTx/>
              <a:buNone/>
            </a:pPr>
            <a:r>
              <a:rPr lang="en-US" altLang="zh-TW" sz="2800" dirty="0" smtClean="0">
                <a:solidFill>
                  <a:srgbClr val="FF0000"/>
                </a:solidFill>
              </a:rPr>
              <a:t>The </a:t>
            </a:r>
            <a:r>
              <a:rPr lang="en-US" altLang="zh-TW" sz="2800" dirty="0" err="1" smtClean="0">
                <a:solidFill>
                  <a:srgbClr val="FF0000"/>
                </a:solidFill>
              </a:rPr>
              <a:t>csh</a:t>
            </a:r>
            <a:r>
              <a:rPr lang="en-US" altLang="zh-TW" sz="2800" dirty="0" smtClean="0">
                <a:solidFill>
                  <a:srgbClr val="FF0000"/>
                </a:solidFill>
              </a:rPr>
              <a:t> shell has 2 variables that, when set, will help </a:t>
            </a:r>
          </a:p>
          <a:p>
            <a:pPr marL="858838" indent="-858838" eaLnBrk="1" hangingPunct="1">
              <a:spcBef>
                <a:spcPct val="0"/>
              </a:spcBef>
              <a:buFontTx/>
              <a:buNone/>
            </a:pPr>
            <a:r>
              <a:rPr lang="en-US" altLang="zh-TW" sz="2800" dirty="0" smtClean="0">
                <a:solidFill>
                  <a:srgbClr val="FF0000"/>
                </a:solidFill>
              </a:rPr>
              <a:t>you follow the trail of variable and symbol expansions: </a:t>
            </a:r>
          </a:p>
          <a:p>
            <a:pPr marL="858838" indent="-858838" eaLnBrk="1" hangingPunct="1">
              <a:spcBef>
                <a:spcPct val="70000"/>
              </a:spcBef>
              <a:buFontTx/>
              <a:buNone/>
            </a:pPr>
            <a:r>
              <a:rPr lang="en-US" altLang="zh-TW" sz="3000" b="1" dirty="0" smtClean="0"/>
              <a:t>   set verbose</a:t>
            </a:r>
            <a:r>
              <a:rPr lang="en-US" altLang="zh-TW" sz="3000" dirty="0" smtClean="0"/>
              <a:t/>
            </a:r>
            <a:br>
              <a:rPr lang="en-US" altLang="zh-TW" sz="3000" dirty="0" smtClean="0"/>
            </a:br>
            <a:r>
              <a:rPr lang="en-US" altLang="zh-TW" sz="3000" dirty="0" smtClean="0"/>
              <a:t>	</a:t>
            </a:r>
            <a:r>
              <a:rPr lang="en-US" altLang="zh-TW" sz="2600" dirty="0" smtClean="0"/>
              <a:t>will echo every line of your script before the 	variables have been evaluated. </a:t>
            </a:r>
          </a:p>
          <a:p>
            <a:pPr marL="858838" indent="-858838" eaLnBrk="1" hangingPunct="1">
              <a:spcBef>
                <a:spcPct val="70000"/>
              </a:spcBef>
              <a:buFontTx/>
              <a:buNone/>
            </a:pPr>
            <a:r>
              <a:rPr lang="en-US" altLang="zh-TW" sz="3000" b="1" dirty="0" smtClean="0"/>
              <a:t>   set echo</a:t>
            </a:r>
            <a:r>
              <a:rPr lang="en-US" altLang="zh-TW" sz="3000" dirty="0" smtClean="0"/>
              <a:t/>
            </a:r>
            <a:br>
              <a:rPr lang="en-US" altLang="zh-TW" sz="3000" dirty="0" smtClean="0"/>
            </a:br>
            <a:r>
              <a:rPr lang="en-US" altLang="zh-TW" sz="3000" dirty="0" smtClean="0"/>
              <a:t>	</a:t>
            </a:r>
            <a:r>
              <a:rPr lang="en-US" altLang="zh-TW" sz="2600" dirty="0" smtClean="0"/>
              <a:t>will display each line after the variables and meta-characters have been substituted. </a:t>
            </a:r>
          </a:p>
          <a:p>
            <a:pPr marL="858838" indent="-858838" eaLnBrk="1" hangingPunct="1">
              <a:spcBef>
                <a:spcPts val="0"/>
              </a:spcBef>
              <a:buFontTx/>
              <a:buNone/>
            </a:pPr>
            <a:r>
              <a:rPr lang="en-US" altLang="zh-TW" sz="2600" dirty="0" smtClean="0"/>
              <a:t>   </a:t>
            </a:r>
          </a:p>
          <a:p>
            <a:pPr marL="858838" indent="-858838" eaLnBrk="1" hangingPunct="1">
              <a:spcBef>
                <a:spcPts val="0"/>
              </a:spcBef>
              <a:buFontTx/>
              <a:buNone/>
            </a:pPr>
            <a:r>
              <a:rPr lang="en-US" altLang="zh-TW" sz="2600" dirty="0" smtClean="0"/>
              <a:t>If you wish to turn these variables off again, use </a:t>
            </a:r>
            <a:r>
              <a:rPr lang="en-US" altLang="zh-TW" sz="2600" b="1" dirty="0" smtClean="0"/>
              <a:t>unset</a:t>
            </a:r>
          </a:p>
          <a:p>
            <a:pPr marL="858838" indent="-858838" eaLnBrk="1" hangingPunct="1">
              <a:spcBef>
                <a:spcPts val="0"/>
              </a:spcBef>
              <a:buFontTx/>
              <a:buNone/>
            </a:pPr>
            <a:r>
              <a:rPr lang="en-US" altLang="zh-TW" sz="2600" dirty="0" smtClean="0"/>
              <a:t>instead of </a:t>
            </a:r>
            <a:r>
              <a:rPr lang="en-US" altLang="zh-TW" sz="2600" b="1" dirty="0" smtClean="0"/>
              <a:t>set</a:t>
            </a:r>
            <a:r>
              <a:rPr lang="en-US" altLang="zh-TW" sz="26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TW" smtClean="0">
                <a:solidFill>
                  <a:srgbClr val="0033CC"/>
                </a:solidFill>
              </a:rPr>
              <a:t>OK, so how do we quote them?</a:t>
            </a:r>
          </a:p>
        </p:txBody>
      </p:sp>
      <p:sp>
        <p:nvSpPr>
          <p:cNvPr id="51203" name="Content Placeholder 2"/>
          <p:cNvSpPr>
            <a:spLocks noGrp="1"/>
          </p:cNvSpPr>
          <p:nvPr>
            <p:ph idx="4294967295"/>
          </p:nvPr>
        </p:nvSpPr>
        <p:spPr/>
        <p:txBody>
          <a:bodyPr/>
          <a:lstStyle/>
          <a:p>
            <a:pPr eaLnBrk="1" hangingPunct="1"/>
            <a:r>
              <a:rPr lang="en-US" altLang="zh-TW" dirty="0" smtClean="0"/>
              <a:t>We have three special shell symbols to do choose from:</a:t>
            </a:r>
          </a:p>
          <a:p>
            <a:pPr eaLnBrk="1" hangingPunct="1"/>
            <a:endParaRPr lang="en-US" altLang="zh-TW" dirty="0" smtClean="0"/>
          </a:p>
          <a:p>
            <a:pPr eaLnBrk="1" hangingPunct="1"/>
            <a:endParaRPr lang="en-US" altLang="zh-TW" dirty="0" smtClean="0"/>
          </a:p>
          <a:p>
            <a:pPr eaLnBrk="1" hangingPunct="1"/>
            <a:endParaRPr lang="en-US" altLang="zh-TW" dirty="0" smtClean="0"/>
          </a:p>
          <a:p>
            <a:pPr eaLnBrk="1" hangingPunct="1">
              <a:buFontTx/>
              <a:buNone/>
            </a:pPr>
            <a:r>
              <a:rPr lang="en-US" altLang="zh-TW" sz="2800" dirty="0" smtClean="0"/>
              <a:t>	Notes: </a:t>
            </a:r>
            <a:br>
              <a:rPr lang="en-US" altLang="zh-TW" sz="2800" dirty="0" smtClean="0"/>
            </a:br>
            <a:r>
              <a:rPr lang="en-US" altLang="zh-TW" sz="2800" dirty="0" smtClean="0"/>
              <a:t>The ` symbol is different from the </a:t>
            </a:r>
            <a:r>
              <a:rPr lang="en-US" altLang="zh-TW" sz="2800" b="1" dirty="0" smtClean="0">
                <a:latin typeface="Arial Narrow" pitchFamily="34" charset="0"/>
              </a:rPr>
              <a:t>'</a:t>
            </a:r>
            <a:r>
              <a:rPr lang="en-US" altLang="zh-TW" sz="2800" dirty="0" smtClean="0"/>
              <a:t> symbol.    </a:t>
            </a:r>
            <a:br>
              <a:rPr lang="en-US" altLang="zh-TW" sz="2800" dirty="0" smtClean="0"/>
            </a:br>
            <a:r>
              <a:rPr lang="en-US" altLang="zh-TW" sz="2800" dirty="0" smtClean="0"/>
              <a:t>The ` symbol is not used for quoting.</a:t>
            </a:r>
          </a:p>
        </p:txBody>
      </p:sp>
      <p:graphicFrame>
        <p:nvGraphicFramePr>
          <p:cNvPr id="4" name="Table 3"/>
          <p:cNvGraphicFramePr>
            <a:graphicFrameLocks noGrp="1"/>
          </p:cNvGraphicFramePr>
          <p:nvPr/>
        </p:nvGraphicFramePr>
        <p:xfrm>
          <a:off x="1600200" y="2895600"/>
          <a:ext cx="6324600" cy="1033464"/>
        </p:xfrm>
        <a:graphic>
          <a:graphicData uri="http://schemas.openxmlformats.org/drawingml/2006/table">
            <a:tbl>
              <a:tblPr/>
              <a:tblGrid>
                <a:gridCol w="1169988"/>
                <a:gridCol w="5154612"/>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Weak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1" i="0" u="none" strike="noStrike" cap="none" normalizeH="0" baseline="0" smtClean="0">
                          <a:ln>
                            <a:noFill/>
                          </a:ln>
                          <a:solidFill>
                            <a:srgbClr val="CC3300"/>
                          </a:solidFill>
                          <a:effectLst/>
                          <a:latin typeface="Arial Narrow" pitchFamily="34" charset="0"/>
                          <a:ea typeface="新細明體" pitchFamily="18" charset="-12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Strong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rgbClr val="000000"/>
                          </a:solidFill>
                          <a:effectLst/>
                          <a:latin typeface="Arial" pitchFamily="34" charset="0"/>
                          <a:ea typeface="新細明體" pitchFamily="18" charset="-120"/>
                          <a:cs typeface="Arial" pitchFamily="34" charset="0"/>
                        </a:rPr>
                        <a:t>  Single character quote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a deeper explanation of an example given in class.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smtClean="0"/>
              <a:t>I received a lot of questions, after class, about why the following in-class-example behaves as it does:</a:t>
            </a:r>
          </a:p>
          <a:p>
            <a:pPr marL="0" indent="0" eaLnBrk="1" hangingPunct="1">
              <a:buFontTx/>
              <a:buNone/>
            </a:pPr>
            <a:r>
              <a:rPr lang="en-US" altLang="zh-TW" sz="2800" dirty="0" smtClean="0">
                <a:latin typeface="Times New Roman" panose="02020603050405020304" pitchFamily="18" charset="0"/>
                <a:cs typeface="Times New Roman" panose="02020603050405020304" pitchFamily="18" charset="0"/>
              </a:rPr>
              <a:t>%</a:t>
            </a:r>
            <a:r>
              <a:rPr lang="en-US" altLang="zh-TW" sz="2800" dirty="0" smtClean="0">
                <a:latin typeface="High Tower Text" pitchFamily="18" charset="0"/>
              </a:rPr>
              <a:t> </a:t>
            </a:r>
            <a:r>
              <a:rPr lang="en-US" altLang="zh-TW" sz="2800" b="1" dirty="0" smtClean="0">
                <a:latin typeface="High Tower Text" pitchFamily="18" charset="0"/>
              </a:rPr>
              <a:t>echo \\\\\\\\\\\\\\\\ | </a:t>
            </a:r>
            <a:r>
              <a:rPr lang="en-US" altLang="zh-TW" sz="2800" b="1" dirty="0" err="1" smtClean="0">
                <a:latin typeface="High Tower Text" pitchFamily="18" charset="0"/>
              </a:rPr>
              <a:t>xargs</a:t>
            </a:r>
            <a:r>
              <a:rPr lang="en-US" altLang="zh-TW" sz="2800" b="1" dirty="0" smtClean="0">
                <a:latin typeface="High Tower Text" pitchFamily="18" charset="0"/>
              </a:rPr>
              <a:t> echo</a:t>
            </a:r>
          </a:p>
          <a:p>
            <a:pPr marL="0" indent="0" eaLnBrk="1" hangingPunct="1">
              <a:buFontTx/>
              <a:buNone/>
            </a:pPr>
            <a:r>
              <a:rPr lang="en-US" altLang="zh-TW" sz="2800" b="1" dirty="0" smtClean="0">
                <a:latin typeface="High Tower Text" pitchFamily="18" charset="0"/>
              </a:rPr>
              <a:t>\\</a:t>
            </a:r>
          </a:p>
          <a:p>
            <a:pPr marL="0" indent="0" eaLnBrk="1" hangingPunct="1">
              <a:buFontTx/>
              <a:buNone/>
            </a:pPr>
            <a:endParaRPr lang="en-US" altLang="zh-TW" sz="2800" dirty="0" smtClean="0">
              <a:latin typeface="High Tower Text" pitchFamily="18" charset="0"/>
            </a:endParaRPr>
          </a:p>
          <a:p>
            <a:pPr marL="0" indent="0" eaLnBrk="1" hangingPunct="1">
              <a:buNone/>
            </a:pPr>
            <a:r>
              <a:rPr lang="en-US" altLang="zh-TW" sz="2800" dirty="0" smtClean="0"/>
              <a:t>As I considered your confusion, I realized that it stems from not knowing precisely how “echo” and “</a:t>
            </a:r>
            <a:r>
              <a:rPr lang="en-US" altLang="zh-TW" sz="2800" dirty="0" err="1" smtClean="0"/>
              <a:t>xargs</a:t>
            </a:r>
            <a:r>
              <a:rPr lang="en-US" altLang="zh-TW" sz="2800" dirty="0" smtClean="0"/>
              <a:t>” work. So, to explain the above behavior, I must explain “echo” and “</a:t>
            </a:r>
            <a:r>
              <a:rPr lang="en-US" altLang="zh-TW" sz="2800" dirty="0" err="1" smtClean="0"/>
              <a:t>xargs</a:t>
            </a:r>
            <a:r>
              <a:rPr lang="en-US" altLang="zh-TW" sz="2800" dirty="0" smtClean="0"/>
              <a:t>”. The following slides will do that…</a:t>
            </a:r>
            <a:endParaRPr lang="en-US" altLang="zh-TW" sz="2800" dirty="0"/>
          </a:p>
          <a:p>
            <a:pPr marL="0" indent="0" eaLnBrk="1" hangingPunct="1">
              <a:buFontTx/>
              <a:buNone/>
            </a:pPr>
            <a:endParaRPr lang="en-US" altLang="zh-TW" sz="2800" dirty="0" smtClean="0">
              <a:latin typeface="High Tower Text" pitchFamily="18" charset="0"/>
            </a:endParaRPr>
          </a:p>
        </p:txBody>
      </p:sp>
    </p:spTree>
    <p:extLst>
      <p:ext uri="{BB962C8B-B14F-4D97-AF65-F5344CB8AC3E}">
        <p14:creationId xmlns:p14="http://schemas.microsoft.com/office/powerpoint/2010/main" val="33723562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err="1" smtClean="0">
                <a:latin typeface="High Tower Text" pitchFamily="18" charset="0"/>
              </a:rPr>
              <a:t>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'a\Tb'</a:t>
            </a:r>
          </a:p>
          <a:p>
            <a:pPr marL="0" indent="0" eaLnBrk="1" hangingPunct="1">
              <a:lnSpc>
                <a:spcPct val="85000"/>
              </a:lnSpc>
              <a:spcBef>
                <a:spcPts val="0"/>
              </a:spcBef>
              <a:buNone/>
            </a:pPr>
            <a:r>
              <a:rPr lang="en-US" altLang="zh-TW" sz="2600" b="1" dirty="0" smtClean="0">
                <a:latin typeface="High Tower Text" pitchFamily="18" charset="0"/>
              </a:rPr>
              <a:t>     a\Tb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p>
          <a:p>
            <a:pPr marL="0" indent="0" eaLnBrk="1" hangingPunct="1">
              <a:lnSpc>
                <a:spcPct val="85000"/>
              </a:lnSpc>
              <a:spcBef>
                <a:spcPts val="0"/>
              </a:spcBef>
              <a:buNone/>
            </a:pPr>
            <a:r>
              <a:rPr lang="en-US" altLang="zh-TW" sz="2600" b="1" dirty="0" smtClean="0">
                <a:latin typeface="High Tower Text" pitchFamily="18" charset="0"/>
              </a:rPr>
              <a:t>     \</a:t>
            </a:r>
            <a:endParaRPr lang="en-US" altLang="zh-TW" sz="2600" dirty="0" smtClean="0">
              <a:latin typeface="High Tower Text" pitchFamily="18" charset="0"/>
            </a:endParaRPr>
          </a:p>
          <a:p>
            <a:pPr marL="0" indent="0" eaLnBrk="1" hangingPunct="1">
              <a:lnSpc>
                <a:spcPct val="90000"/>
              </a:lnSpc>
              <a:buNone/>
            </a:pPr>
            <a:r>
              <a:rPr lang="en-US" altLang="zh-TW" sz="2800" dirty="0"/>
              <a:t>From this, we see that there are special sequences, such as: \t (tab), \n (newline), \\ (plain \).</a:t>
            </a:r>
            <a:endParaRPr lang="en-US" altLang="zh-TW" sz="2800" dirty="0">
              <a:latin typeface="High Tower Text" pitchFamily="18" charset="0"/>
            </a:endParaRPr>
          </a:p>
          <a:p>
            <a:pPr marL="0" indent="0" eaLnBrk="1" hangingPunct="1">
              <a:lnSpc>
                <a:spcPct val="90000"/>
              </a:lnSpc>
              <a:buNone/>
            </a:pPr>
            <a:endParaRPr lang="en-US" altLang="zh-TW" sz="2800" dirty="0" smtClean="0">
              <a:latin typeface="High Tower Text" pitchFamily="18" charset="0"/>
            </a:endParaRPr>
          </a:p>
        </p:txBody>
      </p:sp>
    </p:spTree>
    <p:extLst>
      <p:ext uri="{BB962C8B-B14F-4D97-AF65-F5344CB8AC3E}">
        <p14:creationId xmlns:p14="http://schemas.microsoft.com/office/powerpoint/2010/main" val="3630403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smtClean="0">
                <a:solidFill>
                  <a:srgbClr val="0C9B4D"/>
                </a:solidFill>
                <a:latin typeface="High Tower Text" pitchFamily="18" charset="0"/>
              </a:rPr>
              <a:t>\</a:t>
            </a:r>
            <a:r>
              <a:rPr lang="en-US" altLang="zh-TW" sz="2600" b="1" dirty="0" err="1" smtClean="0">
                <a:solidFill>
                  <a:srgbClr val="0C9B4D"/>
                </a:solidFill>
                <a:latin typeface="High Tower Text" pitchFamily="18" charset="0"/>
              </a:rPr>
              <a:t>t</a:t>
            </a:r>
            <a:r>
              <a:rPr lang="en-US" altLang="zh-TW" sz="2600" b="1" dirty="0" err="1" smtClean="0">
                <a:latin typeface="High Tower Text" pitchFamily="18" charset="0"/>
              </a:rPr>
              <a: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solidFill>
                  <a:srgbClr val="0033CC"/>
                </a:solidFill>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'a\Tb'</a:t>
            </a:r>
          </a:p>
          <a:p>
            <a:pPr marL="0" indent="0" eaLnBrk="1" hangingPunct="1">
              <a:lnSpc>
                <a:spcPct val="85000"/>
              </a:lnSpc>
              <a:spcBef>
                <a:spcPts val="0"/>
              </a:spcBef>
              <a:buNone/>
            </a:pPr>
            <a:r>
              <a:rPr lang="en-US" altLang="zh-TW" sz="2600" b="1" dirty="0" smtClean="0">
                <a:latin typeface="High Tower Text" pitchFamily="18" charset="0"/>
              </a:rPr>
              <a:t>     a\Tb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err="1" smtClean="0">
                <a:solidFill>
                  <a:srgbClr val="FF9900"/>
                </a:solidFill>
                <a:latin typeface="High Tower Text" pitchFamily="18" charset="0"/>
              </a:rPr>
              <a:t>n</a:t>
            </a:r>
            <a:r>
              <a:rPr lang="en-US" altLang="zh-TW" sz="2600" b="1" dirty="0" err="1" smtClean="0">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p>
          <a:p>
            <a:pPr marL="0" indent="0" eaLnBrk="1" hangingPunct="1">
              <a:lnSpc>
                <a:spcPct val="85000"/>
              </a:lnSpc>
              <a:spcBef>
                <a:spcPts val="0"/>
              </a:spcBef>
              <a:buNone/>
            </a:pPr>
            <a:r>
              <a:rPr lang="en-US" altLang="zh-TW" sz="2600" b="1" dirty="0" smtClean="0">
                <a:latin typeface="High Tower Text" pitchFamily="18" charset="0"/>
              </a:rPr>
              <a:t>     \</a:t>
            </a:r>
            <a:endParaRPr lang="en-US" altLang="zh-TW" sz="2600" dirty="0" smtClean="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smtClean="0">
              <a:latin typeface="High Tower Text" pitchFamily="18" charset="0"/>
            </a:endParaRPr>
          </a:p>
        </p:txBody>
      </p:sp>
    </p:spTree>
    <p:extLst>
      <p:ext uri="{BB962C8B-B14F-4D97-AF65-F5344CB8AC3E}">
        <p14:creationId xmlns:p14="http://schemas.microsoft.com/office/powerpoint/2010/main" val="167334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smtClean="0">
                <a:solidFill>
                  <a:srgbClr val="0C9B4D"/>
                </a:solidFill>
                <a:latin typeface="High Tower Text" pitchFamily="18" charset="0"/>
              </a:rPr>
              <a:t>\</a:t>
            </a:r>
            <a:r>
              <a:rPr lang="en-US" altLang="zh-TW" sz="2600" b="1" dirty="0" err="1" smtClean="0">
                <a:solidFill>
                  <a:srgbClr val="0C9B4D"/>
                </a:solidFill>
                <a:latin typeface="High Tower Text" pitchFamily="18" charset="0"/>
              </a:rPr>
              <a:t>t</a:t>
            </a:r>
            <a:r>
              <a:rPr lang="en-US" altLang="zh-TW" sz="2600" b="1" dirty="0" err="1" smtClean="0">
                <a:latin typeface="High Tower Text" pitchFamily="18" charset="0"/>
              </a:rPr>
              <a: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solidFill>
                  <a:srgbClr val="0033CC"/>
                </a:solidFill>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'a\Tb'</a:t>
            </a:r>
          </a:p>
          <a:p>
            <a:pPr marL="0" indent="0" eaLnBrk="1" hangingPunct="1">
              <a:lnSpc>
                <a:spcPct val="85000"/>
              </a:lnSpc>
              <a:spcBef>
                <a:spcPts val="0"/>
              </a:spcBef>
              <a:buNone/>
            </a:pPr>
            <a:r>
              <a:rPr lang="en-US" altLang="zh-TW" sz="2600" b="1" dirty="0" smtClean="0">
                <a:latin typeface="High Tower Text" pitchFamily="18" charset="0"/>
              </a:rPr>
              <a:t>     a\Tb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err="1" smtClean="0">
                <a:solidFill>
                  <a:srgbClr val="FF9900"/>
                </a:solidFill>
                <a:latin typeface="High Tower Text" pitchFamily="18" charset="0"/>
              </a:rPr>
              <a:t>n</a:t>
            </a:r>
            <a:r>
              <a:rPr lang="en-US" altLang="zh-TW" sz="2600" b="1" dirty="0" err="1" smtClean="0">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p>
          <a:p>
            <a:pPr marL="0" indent="0" eaLnBrk="1" hangingPunct="1">
              <a:lnSpc>
                <a:spcPct val="85000"/>
              </a:lnSpc>
              <a:spcBef>
                <a:spcPts val="0"/>
              </a:spcBef>
              <a:buNone/>
            </a:pPr>
            <a:r>
              <a:rPr lang="en-US" altLang="zh-TW" sz="2600" b="1" dirty="0" smtClean="0">
                <a:latin typeface="High Tower Text" pitchFamily="18" charset="0"/>
              </a:rPr>
              <a:t>     \</a:t>
            </a:r>
            <a:endParaRPr lang="en-US" altLang="zh-TW" sz="2600" dirty="0" smtClean="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smtClean="0">
              <a:latin typeface="High Tower Text" pitchFamily="18" charset="0"/>
            </a:endParaRPr>
          </a:p>
        </p:txBody>
      </p:sp>
      <p:sp>
        <p:nvSpPr>
          <p:cNvPr id="3" name="Rectangle 2"/>
          <p:cNvSpPr/>
          <p:nvPr/>
        </p:nvSpPr>
        <p:spPr bwMode="auto">
          <a:xfrm>
            <a:off x="4343400" y="1295400"/>
            <a:ext cx="3657600" cy="1981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Only </a:t>
            </a:r>
            <a:r>
              <a:rPr kumimoji="1" lang="en-US" sz="2400" b="0" i="0" u="none" strike="noStrike" cap="none" normalizeH="0" baseline="0" dirty="0" smtClean="0">
                <a:ln>
                  <a:noFill/>
                </a:ln>
                <a:solidFill>
                  <a:srgbClr val="FF0000"/>
                </a:solidFill>
                <a:effectLst/>
                <a:latin typeface="Arial" charset="0"/>
                <a:ea typeface="新細明體" charset="-120"/>
              </a:rPr>
              <a:t>these</a:t>
            </a:r>
            <a:r>
              <a:rPr kumimoji="1" lang="en-US" sz="2400" b="0" i="0" u="none" strike="noStrike" cap="none" normalizeH="0" dirty="0" smtClean="0">
                <a:ln>
                  <a:noFill/>
                </a:ln>
                <a:solidFill>
                  <a:srgbClr val="FF0000"/>
                </a:solidFill>
                <a:effectLst/>
                <a:latin typeface="Arial" charset="0"/>
                <a:ea typeface="新細明體" charset="-120"/>
              </a:rPr>
              <a:t> three </a:t>
            </a:r>
            <a:r>
              <a:rPr kumimoji="1" lang="en-US" sz="2400" b="0" i="0" u="none" strike="noStrike" cap="none" normalizeH="0" dirty="0" smtClean="0">
                <a:ln>
                  <a:noFill/>
                </a:ln>
                <a:solidFill>
                  <a:schemeClr val="tx1"/>
                </a:solidFill>
                <a:effectLst/>
                <a:latin typeface="Arial" charset="0"/>
                <a:ea typeface="新細明體" charset="-120"/>
              </a:rPr>
              <a:t>had special meaning, so they are the only ones that didn’t produce outputs identical to the </a:t>
            </a:r>
            <a:r>
              <a:rPr lang="en-US" sz="2400" b="0" dirty="0" smtClean="0">
                <a:latin typeface="Arial" charset="0"/>
                <a:ea typeface="新細明體" charset="-120"/>
              </a:rPr>
              <a:t>argument.</a:t>
            </a:r>
            <a:endParaRPr kumimoji="1" lang="en-US" sz="2400" b="0" i="0" u="none" strike="noStrike" cap="none" normalizeH="0" baseline="0" dirty="0" smtClean="0">
              <a:ln>
                <a:noFill/>
              </a:ln>
              <a:solidFill>
                <a:schemeClr val="tx1"/>
              </a:solidFill>
              <a:effectLst/>
              <a:latin typeface="Arial" charset="0"/>
              <a:ea typeface="新細明體" charset="-120"/>
            </a:endParaRPr>
          </a:p>
        </p:txBody>
      </p:sp>
      <p:cxnSp>
        <p:nvCxnSpPr>
          <p:cNvPr id="5" name="Straight Arrow Connector 4"/>
          <p:cNvCxnSpPr/>
          <p:nvPr/>
        </p:nvCxnSpPr>
        <p:spPr bwMode="auto">
          <a:xfrm flipH="1">
            <a:off x="2438400" y="1524000"/>
            <a:ext cx="2971800"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a:off x="2590800" y="1643063"/>
            <a:ext cx="2852738" cy="49053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a:off x="2514600" y="1676400"/>
            <a:ext cx="3124200" cy="1752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813025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err="1" smtClean="0">
                <a:latin typeface="High Tower Text" pitchFamily="18" charset="0"/>
              </a:rPr>
              <a:t>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'a\Tb'</a:t>
            </a:r>
          </a:p>
          <a:p>
            <a:pPr marL="0" indent="0" eaLnBrk="1" hangingPunct="1">
              <a:lnSpc>
                <a:spcPct val="85000"/>
              </a:lnSpc>
              <a:spcBef>
                <a:spcPts val="0"/>
              </a:spcBef>
              <a:buNone/>
            </a:pPr>
            <a:r>
              <a:rPr lang="en-US" altLang="zh-TW" sz="2600" b="1" dirty="0" smtClean="0">
                <a:latin typeface="High Tower Text" pitchFamily="18" charset="0"/>
              </a:rPr>
              <a:t>     a\Tb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p>
          <a:p>
            <a:pPr marL="0" indent="0" eaLnBrk="1" hangingPunct="1">
              <a:lnSpc>
                <a:spcPct val="85000"/>
              </a:lnSpc>
              <a:spcBef>
                <a:spcPts val="0"/>
              </a:spcBef>
              <a:buNone/>
            </a:pPr>
            <a:r>
              <a:rPr lang="en-US" altLang="zh-TW" sz="2600" b="1" dirty="0" smtClean="0">
                <a:latin typeface="High Tower Text" pitchFamily="18" charset="0"/>
              </a:rPr>
              <a:t>     \</a:t>
            </a:r>
            <a:endParaRPr lang="en-US" altLang="zh-TW" sz="2600" dirty="0" smtClean="0">
              <a:latin typeface="High Tower Text" pitchFamily="18" charset="0"/>
            </a:endParaRPr>
          </a:p>
          <a:p>
            <a:pPr marL="0" indent="0" eaLnBrk="1" hangingPunct="1">
              <a:lnSpc>
                <a:spcPct val="90000"/>
              </a:lnSpc>
              <a:buNone/>
            </a:pPr>
            <a:r>
              <a:rPr lang="en-US" altLang="zh-TW" sz="2800" dirty="0" smtClean="0"/>
              <a:t>So, to make a \ print as a \ without getting used to interpret the next symbol, either: use \\, or check that the next symbol doesn’t have special meaning.</a:t>
            </a:r>
            <a:endParaRPr lang="en-US" altLang="zh-TW" sz="2800" dirty="0" smtClean="0">
              <a:latin typeface="High Tower Text" pitchFamily="18" charset="0"/>
            </a:endParaRPr>
          </a:p>
        </p:txBody>
      </p:sp>
    </p:spTree>
    <p:extLst>
      <p:ext uri="{BB962C8B-B14F-4D97-AF65-F5344CB8AC3E}">
        <p14:creationId xmlns:p14="http://schemas.microsoft.com/office/powerpoint/2010/main" val="2671064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err="1" smtClean="0">
                <a:latin typeface="High Tower Text" pitchFamily="18" charset="0"/>
              </a:rPr>
              <a:t>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solidFill>
                  <a:srgbClr val="0033CC"/>
                </a:solidFill>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\T</a:t>
            </a:r>
            <a:r>
              <a:rPr lang="en-US" altLang="zh-TW" sz="2600" b="1" dirty="0" smtClean="0">
                <a:latin typeface="High Tower Text" pitchFamily="18" charset="0"/>
              </a:rPr>
              <a:t>b'</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err="1" smtClean="0">
                <a:solidFill>
                  <a:srgbClr val="FF9900"/>
                </a:solidFill>
                <a:latin typeface="High Tower Text" pitchFamily="18" charset="0"/>
              </a:rPr>
              <a:t>m</a:t>
            </a:r>
            <a:r>
              <a:rPr lang="en-US" altLang="zh-TW" sz="2600" b="1" dirty="0" err="1" smtClean="0">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smtClean="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t>
            </a:r>
            <a:r>
              <a:rPr lang="en-US" altLang="zh-TW" sz="2600" b="1" dirty="0" smtClean="0">
                <a:solidFill>
                  <a:srgbClr val="FF0000"/>
                </a:solidFill>
                <a:latin typeface="High Tower Text" pitchFamily="18" charset="0"/>
              </a:rPr>
              <a:t>\</a:t>
            </a:r>
            <a:endParaRPr lang="en-US" altLang="zh-TW" sz="2600" dirty="0" smtClean="0">
              <a:solidFill>
                <a:srgbClr val="FF0000"/>
              </a:solidFill>
              <a:latin typeface="High Tower Text" pitchFamily="18" charset="0"/>
            </a:endParaRPr>
          </a:p>
          <a:p>
            <a:pPr marL="0" indent="0" eaLnBrk="1" hangingPunct="1">
              <a:lnSpc>
                <a:spcPct val="90000"/>
              </a:lnSpc>
              <a:buNone/>
            </a:pPr>
            <a:r>
              <a:rPr lang="en-US" altLang="zh-TW" sz="2800" dirty="0" smtClean="0"/>
              <a:t>So, to make a \ print as a </a:t>
            </a:r>
            <a:r>
              <a:rPr lang="en-US" altLang="zh-TW" sz="2800" dirty="0" smtClean="0">
                <a:solidFill>
                  <a:srgbClr val="FF0000"/>
                </a:solidFill>
              </a:rPr>
              <a:t>\</a:t>
            </a:r>
            <a:r>
              <a:rPr lang="en-US" altLang="zh-TW" sz="2800" dirty="0" smtClean="0"/>
              <a:t> without getting used to interpret the next symbol, either: use </a:t>
            </a:r>
            <a:r>
              <a:rPr lang="en-US" altLang="zh-TW" sz="2800" dirty="0" smtClean="0">
                <a:solidFill>
                  <a:srgbClr val="0033CC"/>
                </a:solidFill>
              </a:rPr>
              <a:t>\\</a:t>
            </a:r>
            <a:r>
              <a:rPr lang="en-US" altLang="zh-TW" sz="2800" dirty="0" smtClean="0"/>
              <a:t>, or check that the </a:t>
            </a:r>
            <a:r>
              <a:rPr lang="en-US" altLang="zh-TW" sz="2800" dirty="0" smtClean="0">
                <a:solidFill>
                  <a:srgbClr val="FF9900"/>
                </a:solidFill>
              </a:rPr>
              <a:t>next symbol doesn’t have special meaning</a:t>
            </a:r>
            <a:r>
              <a:rPr lang="en-US" altLang="zh-TW" sz="2800" dirty="0" smtClean="0"/>
              <a:t>.</a:t>
            </a:r>
            <a:endParaRPr lang="en-US" altLang="zh-TW" sz="2800" dirty="0" smtClean="0">
              <a:latin typeface="High Tower Text" pitchFamily="18" charset="0"/>
            </a:endParaRPr>
          </a:p>
        </p:txBody>
      </p:sp>
    </p:spTree>
    <p:extLst>
      <p:ext uri="{BB962C8B-B14F-4D97-AF65-F5344CB8AC3E}">
        <p14:creationId xmlns:p14="http://schemas.microsoft.com/office/powerpoint/2010/main" val="1571007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1:</a:t>
            </a:r>
            <a:br>
              <a:rPr lang="en-US" altLang="zh-TW" sz="4000" dirty="0" smtClean="0">
                <a:solidFill>
                  <a:srgbClr val="0033CC"/>
                </a:solidFill>
              </a:rPr>
            </a:br>
            <a:r>
              <a:rPr lang="en-US" altLang="zh-TW" sz="4000" dirty="0" smtClean="0">
                <a:solidFill>
                  <a:srgbClr val="0033CC"/>
                </a:solidFill>
              </a:rPr>
              <a:t>how echo interprets the \</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smtClean="0">
                <a:latin typeface="High Tower Text" pitchFamily="18" charset="0"/>
              </a:rPr>
              <a:t>echo 'a\</a:t>
            </a:r>
            <a:r>
              <a:rPr lang="en-US" altLang="zh-TW" sz="2600" b="1" dirty="0" err="1" smtClean="0">
                <a:latin typeface="High Tower Text" pitchFamily="18" charset="0"/>
              </a:rPr>
              <a:t>tb</a:t>
            </a:r>
            <a:r>
              <a:rPr lang="en-US" altLang="zh-TW" sz="2600" b="1" dirty="0" smtClean="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       b</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a:t>
            </a:r>
            <a:r>
              <a:rPr lang="en-US" altLang="zh-TW" sz="2600" b="1" dirty="0" smtClean="0">
                <a:solidFill>
                  <a:srgbClr val="0033CC"/>
                </a:solidFill>
                <a:latin typeface="High Tower Text" pitchFamily="18" charset="0"/>
              </a:rPr>
              <a:t>\\</a:t>
            </a:r>
            <a:r>
              <a:rPr lang="en-US" altLang="zh-TW" sz="2600" b="1" dirty="0" err="1" smtClean="0">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err="1"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\T</a:t>
            </a:r>
            <a:r>
              <a:rPr lang="en-US" altLang="zh-TW" sz="2600" b="1" dirty="0" smtClean="0">
                <a:latin typeface="High Tower Text" pitchFamily="18" charset="0"/>
              </a:rPr>
              <a:t>b'</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smtClean="0">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err="1" smtClean="0">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smtClean="0">
                <a:latin typeface="High Tower Text" pitchFamily="18" charset="0"/>
              </a:rPr>
              <a:t>     a</a:t>
            </a:r>
          </a:p>
          <a:p>
            <a:pPr marL="0" indent="0" eaLnBrk="1" hangingPunct="1">
              <a:lnSpc>
                <a:spcPct val="85000"/>
              </a:lnSpc>
              <a:spcBef>
                <a:spcPts val="0"/>
              </a:spcBef>
              <a:buFontTx/>
              <a:buNone/>
            </a:pPr>
            <a:r>
              <a:rPr lang="en-US" altLang="zh-TW" sz="2600" b="1" dirty="0" smtClean="0">
                <a:latin typeface="High Tower Text" pitchFamily="18" charset="0"/>
              </a:rPr>
              <a:t>     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err="1" smtClean="0">
                <a:solidFill>
                  <a:srgbClr val="FF9900"/>
                </a:solidFill>
                <a:latin typeface="High Tower Text" pitchFamily="18" charset="0"/>
              </a:rPr>
              <a:t>m</a:t>
            </a:r>
            <a:r>
              <a:rPr lang="en-US" altLang="zh-TW" sz="2600" b="1" dirty="0" err="1" smtClean="0">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a:t>
            </a:r>
            <a:r>
              <a:rPr lang="en-US" altLang="zh-TW" sz="2600" b="1" dirty="0" smtClean="0">
                <a:solidFill>
                  <a:srgbClr val="FF0000"/>
                </a:solidFill>
                <a:latin typeface="High Tower Text" pitchFamily="18" charset="0"/>
              </a:rPr>
              <a:t>\</a:t>
            </a:r>
            <a:r>
              <a:rPr lang="en-US" altLang="zh-TW" sz="2600" b="1" dirty="0" err="1" smtClean="0">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smtClean="0">
                <a:latin typeface="Times New Roman" panose="02020603050405020304" pitchFamily="18" charset="0"/>
                <a:cs typeface="Times New Roman" panose="02020603050405020304" pitchFamily="18" charset="0"/>
              </a:rPr>
              <a:t>     %</a:t>
            </a:r>
            <a:r>
              <a:rPr lang="en-US" altLang="zh-TW" sz="2600" dirty="0" smtClean="0">
                <a:latin typeface="High Tower Text" pitchFamily="18" charset="0"/>
              </a:rPr>
              <a:t> </a:t>
            </a:r>
            <a:r>
              <a:rPr lang="en-US" altLang="zh-TW" sz="2600" b="1" dirty="0">
                <a:latin typeface="High Tower Text" pitchFamily="18" charset="0"/>
              </a:rPr>
              <a:t>echo </a:t>
            </a:r>
            <a:r>
              <a:rPr lang="en-US" altLang="zh-TW" sz="2600" b="1" dirty="0" smtClean="0">
                <a:latin typeface="High Tower Text" pitchFamily="18" charset="0"/>
              </a:rPr>
              <a:t>'a</a:t>
            </a:r>
            <a:r>
              <a:rPr lang="en-US" altLang="zh-TW" sz="2600" b="1" dirty="0" smtClean="0">
                <a:solidFill>
                  <a:srgbClr val="FF9900"/>
                </a:solidFill>
                <a:latin typeface="High Tower Text" pitchFamily="18" charset="0"/>
              </a:rPr>
              <a:t>\</a:t>
            </a:r>
            <a:r>
              <a:rPr lang="en-US" altLang="zh-TW" sz="2600" b="1" dirty="0" smtClean="0">
                <a:latin typeface="High Tower Text" pitchFamily="18" charset="0"/>
              </a:rPr>
              <a:t>'</a:t>
            </a:r>
          </a:p>
          <a:p>
            <a:pPr marL="0" indent="0" eaLnBrk="1" hangingPunct="1">
              <a:lnSpc>
                <a:spcPct val="85000"/>
              </a:lnSpc>
              <a:spcBef>
                <a:spcPts val="0"/>
              </a:spcBef>
              <a:buNone/>
            </a:pPr>
            <a:r>
              <a:rPr lang="en-US" altLang="zh-TW" sz="2600" b="1" dirty="0" smtClean="0">
                <a:latin typeface="High Tower Text" pitchFamily="18" charset="0"/>
              </a:rPr>
              <a:t>     </a:t>
            </a:r>
            <a:r>
              <a:rPr lang="en-US" altLang="zh-TW" sz="2600" b="1" dirty="0" smtClean="0">
                <a:solidFill>
                  <a:srgbClr val="FF0000"/>
                </a:solidFill>
                <a:latin typeface="High Tower Text" pitchFamily="18" charset="0"/>
              </a:rPr>
              <a:t>\</a:t>
            </a:r>
            <a:endParaRPr lang="en-US" altLang="zh-TW" sz="2600" dirty="0" smtClean="0">
              <a:solidFill>
                <a:srgbClr val="FF0000"/>
              </a:solidFill>
              <a:latin typeface="High Tower Text" pitchFamily="18" charset="0"/>
            </a:endParaRPr>
          </a:p>
          <a:p>
            <a:pPr marL="0" indent="0" eaLnBrk="1" hangingPunct="1">
              <a:lnSpc>
                <a:spcPct val="90000"/>
              </a:lnSpc>
              <a:buNone/>
            </a:pPr>
            <a:r>
              <a:rPr lang="en-US" altLang="zh-TW" sz="2800" dirty="0" smtClean="0"/>
              <a:t>So, to make a \ print as a </a:t>
            </a:r>
            <a:r>
              <a:rPr lang="en-US" altLang="zh-TW" sz="2800" dirty="0" smtClean="0">
                <a:solidFill>
                  <a:srgbClr val="FF0000"/>
                </a:solidFill>
              </a:rPr>
              <a:t>\</a:t>
            </a:r>
            <a:r>
              <a:rPr lang="en-US" altLang="zh-TW" sz="2800" dirty="0" smtClean="0"/>
              <a:t> without getting used to interpret the next symbol, either: use </a:t>
            </a:r>
            <a:r>
              <a:rPr lang="en-US" altLang="zh-TW" sz="2800" dirty="0" smtClean="0">
                <a:solidFill>
                  <a:srgbClr val="0033CC"/>
                </a:solidFill>
              </a:rPr>
              <a:t>\\</a:t>
            </a:r>
            <a:r>
              <a:rPr lang="en-US" altLang="zh-TW" sz="2800" dirty="0" smtClean="0"/>
              <a:t>, or check that the </a:t>
            </a:r>
            <a:r>
              <a:rPr lang="en-US" altLang="zh-TW" sz="2800" dirty="0" smtClean="0">
                <a:solidFill>
                  <a:srgbClr val="FF9900"/>
                </a:solidFill>
              </a:rPr>
              <a:t>next symbol doesn’t have special meaning</a:t>
            </a:r>
            <a:r>
              <a:rPr lang="en-US" altLang="zh-TW" sz="2800" dirty="0" smtClean="0"/>
              <a:t>.</a:t>
            </a:r>
            <a:endParaRPr lang="en-US" altLang="zh-TW" sz="2800" dirty="0" smtClean="0">
              <a:latin typeface="High Tower Text" pitchFamily="18" charset="0"/>
            </a:endParaRPr>
          </a:p>
        </p:txBody>
      </p:sp>
      <p:sp>
        <p:nvSpPr>
          <p:cNvPr id="4" name="Rectangle 3"/>
          <p:cNvSpPr/>
          <p:nvPr/>
        </p:nvSpPr>
        <p:spPr bwMode="auto">
          <a:xfrm>
            <a:off x="4800600" y="2667000"/>
            <a:ext cx="2971800" cy="1600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That is why only </a:t>
            </a:r>
            <a:r>
              <a:rPr kumimoji="1" lang="en-US" sz="2400" b="0" i="0" u="none" strike="noStrike" cap="none" normalizeH="0" baseline="0" dirty="0" smtClean="0">
                <a:ln>
                  <a:noFill/>
                </a:ln>
                <a:solidFill>
                  <a:srgbClr val="FF0000"/>
                </a:solidFill>
                <a:effectLst/>
                <a:latin typeface="Arial" charset="0"/>
                <a:ea typeface="新細明體" charset="-120"/>
              </a:rPr>
              <a:t>these</a:t>
            </a:r>
            <a:r>
              <a:rPr kumimoji="1" lang="en-US" sz="2400" b="0" i="0" u="none" strike="noStrike" cap="none" normalizeH="0" dirty="0" smtClean="0">
                <a:ln>
                  <a:noFill/>
                </a:ln>
                <a:solidFill>
                  <a:srgbClr val="FF0000"/>
                </a:solidFill>
                <a:effectLst/>
                <a:latin typeface="Arial" charset="0"/>
                <a:ea typeface="新細明體" charset="-120"/>
              </a:rPr>
              <a:t> four </a:t>
            </a:r>
            <a:r>
              <a:rPr kumimoji="1" lang="en-US" sz="2400" b="0" i="0" u="none" strike="noStrike" cap="none" normalizeH="0" dirty="0" smtClean="0">
                <a:ln>
                  <a:noFill/>
                </a:ln>
                <a:solidFill>
                  <a:schemeClr val="tx1"/>
                </a:solidFill>
                <a:effectLst/>
                <a:latin typeface="Arial" charset="0"/>
                <a:ea typeface="新細明體" charset="-120"/>
              </a:rPr>
              <a:t>outputs have backslashes in them</a:t>
            </a:r>
            <a:r>
              <a:rPr lang="en-US" sz="2400" b="0" dirty="0" smtClean="0">
                <a:latin typeface="Arial" charset="0"/>
                <a:ea typeface="新細明體" charset="-120"/>
              </a:rPr>
              <a:t>.</a:t>
            </a:r>
            <a:endParaRPr kumimoji="1" lang="en-US" sz="2400" b="0" i="0" u="none" strike="noStrike" cap="none" normalizeH="0" baseline="0" dirty="0" smtClean="0">
              <a:ln>
                <a:noFill/>
              </a:ln>
              <a:solidFill>
                <a:schemeClr val="tx1"/>
              </a:solidFill>
              <a:effectLst/>
              <a:latin typeface="Arial" charset="0"/>
              <a:ea typeface="新細明體" charset="-120"/>
            </a:endParaRPr>
          </a:p>
        </p:txBody>
      </p:sp>
      <p:cxnSp>
        <p:nvCxnSpPr>
          <p:cNvPr id="5" name="Straight Arrow Connector 4"/>
          <p:cNvCxnSpPr/>
          <p:nvPr/>
        </p:nvCxnSpPr>
        <p:spPr bwMode="auto">
          <a:xfrm flipH="1" flipV="1">
            <a:off x="1295400" y="2514600"/>
            <a:ext cx="3810000" cy="609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 name="Straight Arrow Connector 5"/>
          <p:cNvCxnSpPr/>
          <p:nvPr/>
        </p:nvCxnSpPr>
        <p:spPr bwMode="auto">
          <a:xfrm flipH="1" flipV="1">
            <a:off x="1407318" y="3152775"/>
            <a:ext cx="3605213" cy="476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 name="Straight Arrow Connector 6"/>
          <p:cNvCxnSpPr/>
          <p:nvPr/>
        </p:nvCxnSpPr>
        <p:spPr bwMode="auto">
          <a:xfrm flipH="1">
            <a:off x="1447800" y="3352800"/>
            <a:ext cx="3564731" cy="14859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Straight Arrow Connector 11"/>
          <p:cNvCxnSpPr/>
          <p:nvPr/>
        </p:nvCxnSpPr>
        <p:spPr bwMode="auto">
          <a:xfrm flipH="1">
            <a:off x="838201" y="3414713"/>
            <a:ext cx="4291012" cy="207168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Rectangle 8"/>
          <p:cNvSpPr/>
          <p:nvPr/>
        </p:nvSpPr>
        <p:spPr bwMode="auto">
          <a:xfrm>
            <a:off x="2133600" y="1157287"/>
            <a:ext cx="4800600" cy="24241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tx1"/>
                </a:solidFill>
                <a:effectLst/>
                <a:latin typeface="Arial" charset="0"/>
                <a:ea typeface="新細明體" charset="-120"/>
              </a:rPr>
              <a:t>Note: a </a:t>
            </a:r>
            <a:r>
              <a:rPr kumimoji="1" lang="en-US" sz="2400" b="0" i="1" u="none" strike="noStrike" cap="none" normalizeH="0" baseline="0" dirty="0" smtClean="0">
                <a:ln>
                  <a:noFill/>
                </a:ln>
                <a:solidFill>
                  <a:schemeClr val="tx1"/>
                </a:solidFill>
                <a:effectLst/>
                <a:latin typeface="Arial" charset="0"/>
                <a:ea typeface="新細明體" charset="-120"/>
              </a:rPr>
              <a:t>few</a:t>
            </a:r>
            <a:r>
              <a:rPr kumimoji="1" lang="en-US" sz="2400" b="0" i="0" u="none" strike="noStrike" cap="none" normalizeH="0" baseline="0" dirty="0" smtClean="0">
                <a:ln>
                  <a:noFill/>
                </a:ln>
                <a:solidFill>
                  <a:schemeClr val="tx1"/>
                </a:solidFill>
                <a:effectLst/>
                <a:latin typeface="Arial" charset="0"/>
                <a:ea typeface="新細明體" charset="-120"/>
              </a:rPr>
              <a:t> students may find that their echo command does not work quite this way,</a:t>
            </a:r>
            <a:r>
              <a:rPr kumimoji="1" lang="en-US" sz="2400" b="0" i="0" u="none" strike="noStrike" cap="none" normalizeH="0" dirty="0" smtClean="0">
                <a:ln>
                  <a:noFill/>
                </a:ln>
                <a:solidFill>
                  <a:schemeClr val="tx1"/>
                </a:solidFill>
                <a:effectLst/>
                <a:latin typeface="Arial" charset="0"/>
                <a:ea typeface="新細明體" charset="-120"/>
              </a:rPr>
              <a:t> even though they are </a:t>
            </a:r>
            <a:r>
              <a:rPr lang="en-US" sz="2400" b="0" dirty="0" smtClean="0">
                <a:latin typeface="Arial" charset="0"/>
                <a:ea typeface="新細明體" charset="-120"/>
              </a:rPr>
              <a:t>in C shell. </a:t>
            </a:r>
          </a:p>
          <a:p>
            <a:pPr marL="0" marR="0" indent="0" algn="ctr" defTabSz="914400" rtl="0" eaLnBrk="1" fontAlgn="base" latinLnBrk="0" hangingPunct="1">
              <a:lnSpc>
                <a:spcPct val="100000"/>
              </a:lnSpc>
              <a:spcBef>
                <a:spcPct val="0"/>
              </a:spcBef>
              <a:spcAft>
                <a:spcPct val="0"/>
              </a:spcAft>
              <a:buClrTx/>
              <a:buSzTx/>
              <a:buFontTx/>
              <a:buNone/>
              <a:tabLst/>
            </a:pPr>
            <a:r>
              <a:rPr lang="en-US" sz="2400" b="0" dirty="0" smtClean="0">
                <a:latin typeface="Arial" charset="0"/>
                <a:ea typeface="新細明體" charset="-120"/>
              </a:rPr>
              <a:t>Well: this slide presents the version of echo that I’m teaching.</a:t>
            </a:r>
          </a:p>
        </p:txBody>
      </p:sp>
    </p:spTree>
    <p:extLst>
      <p:ext uri="{BB962C8B-B14F-4D97-AF65-F5344CB8AC3E}">
        <p14:creationId xmlns:p14="http://schemas.microsoft.com/office/powerpoint/2010/main" val="22365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ls</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  </a:t>
            </a:r>
            <a:r>
              <a:rPr lang="es-ES" altLang="zh-TW" sz="2600" dirty="0">
                <a:solidFill>
                  <a:srgbClr val="FF0000"/>
                </a:solidFill>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Here, we see that the current directory holds just two files that have one-letter names. </a:t>
            </a:r>
            <a:endParaRPr lang="en-US" altLang="zh-TW" sz="2800" dirty="0" smtClean="0">
              <a:latin typeface="High Tower Text" pitchFamily="18" charset="0"/>
            </a:endParaRPr>
          </a:p>
        </p:txBody>
      </p:sp>
    </p:spTree>
    <p:extLst>
      <p:ext uri="{BB962C8B-B14F-4D97-AF65-F5344CB8AC3E}">
        <p14:creationId xmlns:p14="http://schemas.microsoft.com/office/powerpoint/2010/main" val="3781661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Here, the ? Is not quoted. So it will get expanded before calling echo. Thus, echo outputs the two file names. </a:t>
            </a:r>
            <a:endParaRPr lang="en-US" altLang="zh-TW" sz="2800" dirty="0" smtClean="0">
              <a:latin typeface="High Tower Text" pitchFamily="18" charset="0"/>
            </a:endParaRPr>
          </a:p>
        </p:txBody>
      </p:sp>
    </p:spTree>
    <p:extLst>
      <p:ext uri="{BB962C8B-B14F-4D97-AF65-F5344CB8AC3E}">
        <p14:creationId xmlns:p14="http://schemas.microsoft.com/office/powerpoint/2010/main" val="10567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 </a:t>
            </a:r>
            <a:r>
              <a:rPr lang="es-ES" altLang="zh-TW" sz="2600" dirty="0">
                <a:solidFill>
                  <a:srgbClr val="FF0000"/>
                </a:solidFill>
                <a:latin typeface="Times New Roman" panose="02020603050405020304" pitchFamily="18" charset="0"/>
                <a:cs typeface="Times New Roman" panose="02020603050405020304" pitchFamily="18" charset="0"/>
              </a:rPr>
              <a:t>B</a:t>
            </a:r>
          </a:p>
          <a:p>
            <a:pPr marL="0" indent="0" eaLnBrk="1" hangingPunct="1">
              <a:lnSpc>
                <a:spcPct val="90000"/>
              </a:lnSpc>
              <a:buNone/>
            </a:pPr>
            <a:endParaRPr lang="en-US" altLang="zh-TW" sz="2800" dirty="0" smtClean="0"/>
          </a:p>
          <a:p>
            <a:pPr marL="0" indent="0" eaLnBrk="1" hangingPunct="1">
              <a:lnSpc>
                <a:spcPct val="90000"/>
              </a:lnSpc>
              <a:buNone/>
            </a:pPr>
            <a:r>
              <a:rPr lang="en-US" altLang="zh-TW" sz="2800" dirty="0" smtClean="0"/>
              <a:t>Here, the output of the first echo is A B. These then become the arguments to the second echo. So it produces </a:t>
            </a:r>
            <a:r>
              <a:rPr lang="en-US" altLang="zh-TW" sz="2800" u="sng" dirty="0" smtClean="0"/>
              <a:t>the same output as if you’d typed: echo A B</a:t>
            </a:r>
            <a:endParaRPr lang="en-US" altLang="zh-TW" sz="2800" u="sng" dirty="0" smtClean="0">
              <a:latin typeface="High Tower Text" pitchFamily="18" charset="0"/>
            </a:endParaRPr>
          </a:p>
        </p:txBody>
      </p:sp>
    </p:spTree>
    <p:extLst>
      <p:ext uri="{BB962C8B-B14F-4D97-AF65-F5344CB8AC3E}">
        <p14:creationId xmlns:p14="http://schemas.microsoft.com/office/powerpoint/2010/main" val="172043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222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smtClean="0"/>
              <a:t>You can prevent the shell from interpreting a character by placing a backslash ("\") in front of it. </a:t>
            </a:r>
          </a:p>
          <a:p>
            <a:pPr marL="0" indent="0" eaLnBrk="1" hangingPunct="1">
              <a:lnSpc>
                <a:spcPct val="80000"/>
              </a:lnSpc>
              <a:buFontTx/>
              <a:buNone/>
            </a:pPr>
            <a:r>
              <a:rPr lang="en-US" altLang="zh-TW" sz="2500" smtClean="0"/>
              <a:t>Here is a script to delete files with an asterisk in their names: </a:t>
            </a:r>
          </a:p>
          <a:p>
            <a:pPr marL="0" indent="0" eaLnBrk="1" hangingPunct="1">
              <a:lnSpc>
                <a:spcPct val="80000"/>
              </a:lnSpc>
              <a:spcBef>
                <a:spcPct val="35000"/>
              </a:spcBef>
              <a:buFontTx/>
              <a:buNone/>
            </a:pPr>
            <a:r>
              <a:rPr lang="en-US" altLang="zh-TW" sz="2400" smtClean="0">
                <a:latin typeface="High Tower Text" pitchFamily="18" charset="0"/>
                <a:ea typeface="Batang" pitchFamily="18" charset="-127"/>
                <a:cs typeface="FrankRuehl" pitchFamily="34" charset="-79"/>
              </a:rPr>
              <a:t>	echo This script removes all files that </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 contain an asterisk in the name.</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 Are you sure you want to remove these files\?</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rm </a:t>
            </a:r>
            <a:r>
              <a:rPr lang="en-US" altLang="zh-TW" sz="2400" smtClean="0">
                <a:latin typeface="Garamond" pitchFamily="18" charset="0"/>
                <a:ea typeface="Batang" pitchFamily="18" charset="-127"/>
                <a:cs typeface="FrankRuehl" pitchFamily="34" charset="-79"/>
              </a:rPr>
              <a:t>-</a:t>
            </a:r>
            <a:r>
              <a:rPr lang="en-US" altLang="zh-TW" sz="2400" smtClean="0">
                <a:latin typeface="High Tower Text" pitchFamily="18" charset="0"/>
                <a:ea typeface="Batang" pitchFamily="18" charset="-127"/>
                <a:cs typeface="FrankRuehl" pitchFamily="34" charset="-79"/>
              </a:rPr>
              <a:t>i *\**</a:t>
            </a:r>
            <a:r>
              <a:rPr lang="en-US" altLang="zh-TW" sz="2700" smtClean="0"/>
              <a:t/>
            </a:r>
            <a:br>
              <a:rPr lang="en-US" altLang="zh-TW" sz="2700" smtClean="0"/>
            </a:br>
            <a:endParaRPr lang="en-US" altLang="zh-TW" sz="2700" smtClean="0"/>
          </a:p>
          <a:p>
            <a:pPr marL="0" indent="0" eaLnBrk="1" hangingPunct="1">
              <a:lnSpc>
                <a:spcPct val="80000"/>
              </a:lnSpc>
              <a:buFontTx/>
              <a:buNone/>
            </a:pPr>
            <a:r>
              <a:rPr lang="en-US" altLang="zh-TW" sz="2500" smtClean="0">
                <a:solidFill>
                  <a:schemeClr val="bg1"/>
                </a:solidFill>
              </a:rPr>
              <a:t>This “\” was necessary because the “?” is also a shell symbol. 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smtClean="0">
                <a:solidFill>
                  <a:schemeClr val="bg1"/>
                </a:solidFill>
                <a:latin typeface="High Tower Text" pitchFamily="18" charset="0"/>
                <a:ea typeface="Batang" pitchFamily="18" charset="-127"/>
              </a:rPr>
              <a:t>   Are you sure you want to remove these filesA filesB</a:t>
            </a:r>
            <a:r>
              <a:rPr lang="en-US" altLang="zh-TW" sz="2400" smtClean="0">
                <a:solidFill>
                  <a:schemeClr val="bg1"/>
                </a:solidFill>
                <a:latin typeface="High Tower Text" pitchFamily="18" charset="0"/>
              </a:rPr>
              <a:t/>
            </a:r>
            <a:br>
              <a:rPr lang="en-US" altLang="zh-TW" sz="2400" smtClean="0">
                <a:solidFill>
                  <a:schemeClr val="bg1"/>
                </a:solidFill>
                <a:latin typeface="High Tower Text" pitchFamily="18" charset="0"/>
              </a:rPr>
            </a:br>
            <a:r>
              <a:rPr lang="en-US" altLang="zh-TW" sz="270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CC0099"/>
                </a:solidFill>
                <a:latin typeface="Times New Roman" panose="02020603050405020304" pitchFamily="18" charset="0"/>
                <a:cs typeface="Times New Roman" panose="02020603050405020304" pitchFamily="18" charset="0"/>
              </a:rPr>
              <a:t>     A </a:t>
            </a:r>
            <a:r>
              <a:rPr lang="es-ES" altLang="zh-TW" sz="2600" dirty="0">
                <a:solidFill>
                  <a:srgbClr val="CC0099"/>
                </a:solidFill>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0C9B4D"/>
                </a:solidFill>
                <a:latin typeface="Times New Roman" panose="02020603050405020304" pitchFamily="18" charset="0"/>
                <a:cs typeface="Times New Roman" panose="02020603050405020304" pitchFamily="18" charset="0"/>
              </a:rPr>
              <a:t>     </a:t>
            </a:r>
            <a:r>
              <a:rPr lang="es-ES" altLang="zh-TW" sz="2600" b="1" dirty="0" smtClean="0">
                <a:solidFill>
                  <a:srgbClr val="0C9B4D"/>
                </a:solidFill>
                <a:latin typeface="Times New Roman" panose="02020603050405020304" pitchFamily="18" charset="0"/>
                <a:cs typeface="Times New Roman" panose="02020603050405020304" pitchFamily="18" charset="0"/>
              </a:rPr>
              <a:t>?</a:t>
            </a:r>
            <a:endParaRPr lang="es-ES" altLang="zh-TW" sz="2600" b="1" dirty="0">
              <a:solidFill>
                <a:srgbClr val="0C9B4D"/>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smtClean="0">
                <a:latin typeface="Times New Roman" panose="02020603050405020304" pitchFamily="18" charset="0"/>
                <a:cs typeface="Times New Roman" panose="02020603050405020304" pitchFamily="18" charset="0"/>
              </a:rPr>
              <a:t>%</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b="1" dirty="0" smtClean="0">
                <a:solidFill>
                  <a:srgbClr val="0033CC"/>
                </a:solidFill>
                <a:latin typeface="Times New Roman" panose="02020603050405020304" pitchFamily="18" charset="0"/>
                <a:cs typeface="Times New Roman" panose="02020603050405020304" pitchFamily="18" charset="0"/>
              </a:rPr>
              <a:t>?</a:t>
            </a:r>
            <a:endParaRPr lang="es-ES" altLang="zh-TW" sz="2600" b="1" dirty="0">
              <a:solidFill>
                <a:srgbClr val="0033CC"/>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The piped-input to </a:t>
            </a:r>
            <a:r>
              <a:rPr lang="en-US" altLang="zh-TW" sz="2800" dirty="0" err="1" smtClean="0"/>
              <a:t>xargs</a:t>
            </a:r>
            <a:r>
              <a:rPr lang="en-US" altLang="zh-TW" sz="2800" dirty="0" smtClean="0"/>
              <a:t> is just a </a:t>
            </a:r>
            <a:r>
              <a:rPr lang="en-US" altLang="zh-TW" sz="2800" dirty="0" smtClean="0">
                <a:solidFill>
                  <a:srgbClr val="0C9B4D"/>
                </a:solidFill>
              </a:rPr>
              <a:t>question mark </a:t>
            </a:r>
            <a:r>
              <a:rPr lang="en-US" altLang="zh-TW" sz="2800" dirty="0" smtClean="0"/>
              <a:t>(as can be seen </a:t>
            </a:r>
            <a:r>
              <a:rPr lang="en-US" altLang="zh-TW" sz="2800" dirty="0" smtClean="0">
                <a:solidFill>
                  <a:srgbClr val="0C9B4D"/>
                </a:solidFill>
              </a:rPr>
              <a:t>here</a:t>
            </a:r>
            <a:r>
              <a:rPr lang="en-US" altLang="zh-TW" sz="2800" dirty="0" smtClean="0"/>
              <a:t>), but output of </a:t>
            </a:r>
            <a:r>
              <a:rPr lang="en-US" altLang="zh-TW" sz="2800" dirty="0" smtClean="0">
                <a:solidFill>
                  <a:srgbClr val="FF0000"/>
                </a:solidFill>
              </a:rPr>
              <a:t>the echo that receives its arguments from the pipe</a:t>
            </a:r>
            <a:r>
              <a:rPr lang="en-US" altLang="zh-TW" sz="2800" dirty="0" smtClean="0"/>
              <a:t> is … </a:t>
            </a:r>
            <a:br>
              <a:rPr lang="en-US" altLang="zh-TW" sz="2800" dirty="0" smtClean="0"/>
            </a:br>
            <a:r>
              <a:rPr lang="en-US" altLang="zh-TW" sz="2800" dirty="0" smtClean="0"/>
              <a:t/>
            </a:r>
            <a:br>
              <a:rPr lang="en-US" altLang="zh-TW" sz="2800" dirty="0" smtClean="0"/>
            </a:br>
            <a:endParaRPr lang="en-US" altLang="zh-TW" sz="2800" dirty="0" smtClean="0"/>
          </a:p>
        </p:txBody>
      </p:sp>
      <p:cxnSp>
        <p:nvCxnSpPr>
          <p:cNvPr id="6" name="Straight Arrow Connector 5"/>
          <p:cNvCxnSpPr/>
          <p:nvPr/>
        </p:nvCxnSpPr>
        <p:spPr bwMode="auto">
          <a:xfrm flipH="1" flipV="1">
            <a:off x="3581400" y="4267200"/>
            <a:ext cx="2438400" cy="990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6" name="Arc 15"/>
          <p:cNvSpPr/>
          <p:nvPr/>
        </p:nvSpPr>
        <p:spPr bwMode="auto">
          <a:xfrm rot="10800000">
            <a:off x="76198" y="3505200"/>
            <a:ext cx="4876801" cy="1752600"/>
          </a:xfrm>
          <a:prstGeom prst="arc">
            <a:avLst>
              <a:gd name="adj1" fmla="val 17024564"/>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983877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CC0099"/>
                </a:solidFill>
                <a:latin typeface="Times New Roman" panose="02020603050405020304" pitchFamily="18" charset="0"/>
                <a:cs typeface="Times New Roman" panose="02020603050405020304" pitchFamily="18" charset="0"/>
              </a:rPr>
              <a:t>     A </a:t>
            </a:r>
            <a:r>
              <a:rPr lang="es-ES" altLang="zh-TW" sz="2600" dirty="0">
                <a:solidFill>
                  <a:srgbClr val="CC0099"/>
                </a:solidFill>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0C9B4D"/>
                </a:solidFill>
                <a:latin typeface="Times New Roman" panose="02020603050405020304" pitchFamily="18" charset="0"/>
                <a:cs typeface="Times New Roman" panose="02020603050405020304" pitchFamily="18" charset="0"/>
              </a:rPr>
              <a:t>     </a:t>
            </a:r>
            <a:r>
              <a:rPr lang="es-ES" altLang="zh-TW" sz="2600" b="1" dirty="0" smtClean="0">
                <a:solidFill>
                  <a:srgbClr val="0C9B4D"/>
                </a:solidFill>
                <a:latin typeface="Times New Roman" panose="02020603050405020304" pitchFamily="18" charset="0"/>
                <a:cs typeface="Times New Roman" panose="02020603050405020304" pitchFamily="18" charset="0"/>
              </a:rPr>
              <a:t>?</a:t>
            </a:r>
            <a:endParaRPr lang="es-ES" altLang="zh-TW" sz="2600" b="1" dirty="0">
              <a:solidFill>
                <a:srgbClr val="0C9B4D"/>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smtClean="0">
                <a:latin typeface="Times New Roman" panose="02020603050405020304" pitchFamily="18" charset="0"/>
                <a:cs typeface="Times New Roman" panose="02020603050405020304" pitchFamily="18" charset="0"/>
              </a:rPr>
              <a:t>%</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b="1" dirty="0" smtClean="0">
                <a:solidFill>
                  <a:srgbClr val="0033CC"/>
                </a:solidFill>
                <a:latin typeface="Times New Roman" panose="02020603050405020304" pitchFamily="18" charset="0"/>
                <a:cs typeface="Times New Roman" panose="02020603050405020304" pitchFamily="18" charset="0"/>
              </a:rPr>
              <a:t>?</a:t>
            </a:r>
            <a:endParaRPr lang="es-ES" altLang="zh-TW" sz="2600" b="1" dirty="0">
              <a:solidFill>
                <a:srgbClr val="0033CC"/>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The piped-input to </a:t>
            </a:r>
            <a:r>
              <a:rPr lang="en-US" altLang="zh-TW" sz="2800" dirty="0" err="1" smtClean="0"/>
              <a:t>xargs</a:t>
            </a:r>
            <a:r>
              <a:rPr lang="en-US" altLang="zh-TW" sz="2800" dirty="0" smtClean="0"/>
              <a:t> is just a </a:t>
            </a:r>
            <a:r>
              <a:rPr lang="en-US" altLang="zh-TW" sz="2800" dirty="0" smtClean="0">
                <a:solidFill>
                  <a:srgbClr val="0C9B4D"/>
                </a:solidFill>
              </a:rPr>
              <a:t>question mark </a:t>
            </a:r>
            <a:r>
              <a:rPr lang="en-US" altLang="zh-TW" sz="2800" dirty="0" smtClean="0"/>
              <a:t>(as can be seen </a:t>
            </a:r>
            <a:r>
              <a:rPr lang="en-US" altLang="zh-TW" sz="2800" dirty="0" smtClean="0">
                <a:solidFill>
                  <a:srgbClr val="0C9B4D"/>
                </a:solidFill>
              </a:rPr>
              <a:t>here</a:t>
            </a:r>
            <a:r>
              <a:rPr lang="en-US" altLang="zh-TW" sz="2800" dirty="0" smtClean="0"/>
              <a:t>), but output of </a:t>
            </a:r>
            <a:r>
              <a:rPr lang="en-US" altLang="zh-TW" sz="2800" dirty="0" smtClean="0">
                <a:solidFill>
                  <a:srgbClr val="FF0000"/>
                </a:solidFill>
              </a:rPr>
              <a:t>the echo that receives its arguments from the pipe</a:t>
            </a:r>
            <a:r>
              <a:rPr lang="en-US" altLang="zh-TW" sz="2800" dirty="0" smtClean="0"/>
              <a:t> is a </a:t>
            </a:r>
            <a:r>
              <a:rPr lang="en-US" altLang="zh-TW" sz="2800" dirty="0" smtClean="0">
                <a:solidFill>
                  <a:srgbClr val="0033CC"/>
                </a:solidFill>
              </a:rPr>
              <a:t>question mark</a:t>
            </a:r>
            <a:r>
              <a:rPr lang="en-US" altLang="zh-TW" sz="2800" dirty="0" smtClean="0"/>
              <a:t>,</a:t>
            </a:r>
            <a:r>
              <a:rPr lang="en-US" altLang="zh-TW" sz="2800" dirty="0" smtClean="0">
                <a:solidFill>
                  <a:schemeClr val="bg1"/>
                </a:solidFill>
              </a:rPr>
              <a:t> which is NOT the same output that we would’ve gotten if we’d typed: echo ? (as can be seen here)</a:t>
            </a:r>
            <a:endParaRPr lang="en-US" altLang="zh-TW" sz="2800" dirty="0" smtClean="0">
              <a:solidFill>
                <a:schemeClr val="bg1"/>
              </a:solidFill>
              <a:latin typeface="High Tower Text" pitchFamily="18" charset="0"/>
            </a:endParaRPr>
          </a:p>
        </p:txBody>
      </p:sp>
      <p:cxnSp>
        <p:nvCxnSpPr>
          <p:cNvPr id="6" name="Straight Arrow Connector 5"/>
          <p:cNvCxnSpPr/>
          <p:nvPr/>
        </p:nvCxnSpPr>
        <p:spPr bwMode="auto">
          <a:xfrm flipH="1" flipV="1">
            <a:off x="3581400" y="4267200"/>
            <a:ext cx="2438400" cy="990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sp>
        <p:nvSpPr>
          <p:cNvPr id="16" name="Arc 15"/>
          <p:cNvSpPr/>
          <p:nvPr/>
        </p:nvSpPr>
        <p:spPr bwMode="auto">
          <a:xfrm rot="10800000">
            <a:off x="76198" y="3505200"/>
            <a:ext cx="4876801" cy="1752600"/>
          </a:xfrm>
          <a:prstGeom prst="arc">
            <a:avLst>
              <a:gd name="adj1" fmla="val 17024564"/>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4475301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CC0099"/>
                </a:solidFill>
                <a:latin typeface="Times New Roman" panose="02020603050405020304" pitchFamily="18" charset="0"/>
                <a:cs typeface="Times New Roman" panose="02020603050405020304" pitchFamily="18" charset="0"/>
              </a:rPr>
              <a:t>     A </a:t>
            </a:r>
            <a:r>
              <a:rPr lang="es-ES" altLang="zh-TW" sz="2600" dirty="0">
                <a:solidFill>
                  <a:srgbClr val="CC0099"/>
                </a:solidFill>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solidFill>
                  <a:srgbClr val="0C9B4D"/>
                </a:solidFill>
                <a:latin typeface="Times New Roman" panose="02020603050405020304" pitchFamily="18" charset="0"/>
                <a:cs typeface="Times New Roman" panose="02020603050405020304" pitchFamily="18" charset="0"/>
              </a:rPr>
              <a:t>     </a:t>
            </a:r>
            <a:r>
              <a:rPr lang="es-ES" altLang="zh-TW" sz="2600" b="1" dirty="0" smtClean="0">
                <a:solidFill>
                  <a:srgbClr val="0C9B4D"/>
                </a:solidFill>
                <a:latin typeface="Times New Roman" panose="02020603050405020304" pitchFamily="18" charset="0"/>
                <a:cs typeface="Times New Roman" panose="02020603050405020304" pitchFamily="18" charset="0"/>
              </a:rPr>
              <a:t>?</a:t>
            </a:r>
            <a:endParaRPr lang="es-ES" altLang="zh-TW" sz="2600" b="1" dirty="0">
              <a:solidFill>
                <a:srgbClr val="0C9B4D"/>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smtClean="0">
                <a:latin typeface="Times New Roman" panose="02020603050405020304" pitchFamily="18" charset="0"/>
                <a:cs typeface="Times New Roman" panose="02020603050405020304" pitchFamily="18" charset="0"/>
              </a:rPr>
              <a:t>%</a:t>
            </a: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t>
            </a:r>
            <a:r>
              <a:rPr lang="es-ES" altLang="zh-TW" sz="2600" b="1" dirty="0" smtClean="0">
                <a:solidFill>
                  <a:srgbClr val="0033CC"/>
                </a:solidFill>
                <a:latin typeface="Times New Roman" panose="02020603050405020304" pitchFamily="18" charset="0"/>
                <a:cs typeface="Times New Roman" panose="02020603050405020304" pitchFamily="18" charset="0"/>
              </a:rPr>
              <a:t>?</a:t>
            </a:r>
            <a:endParaRPr lang="es-ES" altLang="zh-TW" sz="2600" b="1" dirty="0">
              <a:solidFill>
                <a:srgbClr val="0033CC"/>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The piped-input to </a:t>
            </a:r>
            <a:r>
              <a:rPr lang="en-US" altLang="zh-TW" sz="2800" dirty="0" err="1" smtClean="0"/>
              <a:t>xargs</a:t>
            </a:r>
            <a:r>
              <a:rPr lang="en-US" altLang="zh-TW" sz="2800" dirty="0" smtClean="0"/>
              <a:t> is just a </a:t>
            </a:r>
            <a:r>
              <a:rPr lang="en-US" altLang="zh-TW" sz="2800" dirty="0" smtClean="0">
                <a:solidFill>
                  <a:srgbClr val="0C9B4D"/>
                </a:solidFill>
              </a:rPr>
              <a:t>question mark </a:t>
            </a:r>
            <a:r>
              <a:rPr lang="en-US" altLang="zh-TW" sz="2800" dirty="0" smtClean="0"/>
              <a:t>(as can be seen </a:t>
            </a:r>
            <a:r>
              <a:rPr lang="en-US" altLang="zh-TW" sz="2800" dirty="0" smtClean="0">
                <a:solidFill>
                  <a:srgbClr val="0C9B4D"/>
                </a:solidFill>
              </a:rPr>
              <a:t>here</a:t>
            </a:r>
            <a:r>
              <a:rPr lang="en-US" altLang="zh-TW" sz="2800" dirty="0" smtClean="0"/>
              <a:t>), but output of </a:t>
            </a:r>
            <a:r>
              <a:rPr lang="en-US" altLang="zh-TW" sz="2800" dirty="0" smtClean="0">
                <a:solidFill>
                  <a:srgbClr val="FF0000"/>
                </a:solidFill>
              </a:rPr>
              <a:t>the echo that receives its arguments from the pipe</a:t>
            </a:r>
            <a:r>
              <a:rPr lang="en-US" altLang="zh-TW" sz="2800" dirty="0" smtClean="0"/>
              <a:t> is a </a:t>
            </a:r>
            <a:r>
              <a:rPr lang="en-US" altLang="zh-TW" sz="2800" dirty="0" smtClean="0">
                <a:solidFill>
                  <a:srgbClr val="0033CC"/>
                </a:solidFill>
              </a:rPr>
              <a:t>question mark</a:t>
            </a:r>
            <a:r>
              <a:rPr lang="en-US" altLang="zh-TW" sz="2800" dirty="0" smtClean="0"/>
              <a:t>, which is </a:t>
            </a:r>
            <a:r>
              <a:rPr lang="en-US" altLang="zh-TW" sz="2800" u="sng" dirty="0" smtClean="0"/>
              <a:t>NOT</a:t>
            </a:r>
            <a:r>
              <a:rPr lang="en-US" altLang="zh-TW" sz="2800" dirty="0" smtClean="0"/>
              <a:t> the same output that we would’ve gotten if we’d typed: </a:t>
            </a:r>
            <a:r>
              <a:rPr lang="en-US" altLang="zh-TW" sz="2800" u="sng" dirty="0" smtClean="0"/>
              <a:t>echo ?</a:t>
            </a:r>
            <a:r>
              <a:rPr lang="en-US" altLang="zh-TW" sz="2800" dirty="0" smtClean="0"/>
              <a:t> (as can be seen </a:t>
            </a:r>
            <a:r>
              <a:rPr lang="en-US" altLang="zh-TW" sz="2800" dirty="0" smtClean="0">
                <a:solidFill>
                  <a:srgbClr val="CC0099"/>
                </a:solidFill>
              </a:rPr>
              <a:t>here</a:t>
            </a:r>
            <a:r>
              <a:rPr lang="en-US" altLang="zh-TW" sz="2800" dirty="0" smtClean="0"/>
              <a:t>)</a:t>
            </a:r>
            <a:endParaRPr lang="en-US" altLang="zh-TW" sz="2800" dirty="0" smtClean="0">
              <a:latin typeface="High Tower Text" pitchFamily="18" charset="0"/>
            </a:endParaRPr>
          </a:p>
        </p:txBody>
      </p:sp>
      <p:cxnSp>
        <p:nvCxnSpPr>
          <p:cNvPr id="6" name="Straight Arrow Connector 5"/>
          <p:cNvCxnSpPr/>
          <p:nvPr/>
        </p:nvCxnSpPr>
        <p:spPr bwMode="auto">
          <a:xfrm flipH="1" flipV="1">
            <a:off x="3581400" y="4267200"/>
            <a:ext cx="2438400" cy="990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sp>
        <p:nvSpPr>
          <p:cNvPr id="13" name="Arc 12"/>
          <p:cNvSpPr/>
          <p:nvPr/>
        </p:nvSpPr>
        <p:spPr bwMode="auto">
          <a:xfrm>
            <a:off x="-5257800" y="2095500"/>
            <a:ext cx="14325599" cy="4914900"/>
          </a:xfrm>
          <a:prstGeom prst="arc">
            <a:avLst>
              <a:gd name="adj1" fmla="val 16200000"/>
              <a:gd name="adj2" fmla="val 1280187"/>
            </a:avLst>
          </a:prstGeom>
          <a:noFill/>
          <a:ln w="38100" cap="flat" cmpd="sng" algn="ctr">
            <a:solidFill>
              <a:srgbClr val="CC00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16" name="Arc 15"/>
          <p:cNvSpPr/>
          <p:nvPr/>
        </p:nvSpPr>
        <p:spPr bwMode="auto">
          <a:xfrm rot="10800000">
            <a:off x="76198" y="3505200"/>
            <a:ext cx="4876801" cy="1752600"/>
          </a:xfrm>
          <a:prstGeom prst="arc">
            <a:avLst>
              <a:gd name="adj1" fmla="val 17024564"/>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74870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smtClean="0"/>
              <a:t>Thus, we have discovered that the </a:t>
            </a:r>
            <a:r>
              <a:rPr lang="en-US" altLang="zh-TW" sz="2800" dirty="0" err="1" smtClean="0"/>
              <a:t>xargs</a:t>
            </a:r>
            <a:r>
              <a:rPr lang="en-US" altLang="zh-TW" sz="2800" dirty="0" smtClean="0"/>
              <a:t> command does not allow wildcard substitution before it passes arguments to the next command (</a:t>
            </a:r>
            <a:r>
              <a:rPr lang="en-US" altLang="zh-TW" sz="2800" i="1" dirty="0" smtClean="0"/>
              <a:t>i.e</a:t>
            </a:r>
            <a:r>
              <a:rPr lang="en-US" altLang="zh-TW" sz="2800" i="1" dirty="0"/>
              <a:t>.</a:t>
            </a:r>
            <a:r>
              <a:rPr lang="en-US" altLang="zh-TW" sz="2800" dirty="0" smtClean="0"/>
              <a:t>, it passes arguments as-is).</a:t>
            </a:r>
            <a:endParaRPr lang="en-US" altLang="zh-TW" sz="2800" dirty="0" smtClean="0">
              <a:latin typeface="High Tower Text" pitchFamily="18" charset="0"/>
            </a:endParaRPr>
          </a:p>
        </p:txBody>
      </p:sp>
    </p:spTree>
    <p:extLst>
      <p:ext uri="{BB962C8B-B14F-4D97-AF65-F5344CB8AC3E}">
        <p14:creationId xmlns:p14="http://schemas.microsoft.com/office/powerpoint/2010/main" val="127580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2:</a:t>
            </a:r>
            <a:br>
              <a:rPr lang="en-US" altLang="zh-TW" sz="4000" dirty="0" smtClean="0">
                <a:solidFill>
                  <a:srgbClr val="0033CC"/>
                </a:solidFill>
              </a:rPr>
            </a:br>
            <a:r>
              <a:rPr lang="en-US" altLang="zh-TW" sz="4000" dirty="0" smtClean="0">
                <a:solidFill>
                  <a:srgbClr val="0033CC"/>
                </a:solidFill>
              </a:rPr>
              <a:t>how </a:t>
            </a:r>
            <a:r>
              <a:rPr lang="en-US" altLang="zh-TW" sz="4000" dirty="0" err="1" smtClean="0">
                <a:solidFill>
                  <a:srgbClr val="0033CC"/>
                </a:solidFill>
              </a:rPr>
              <a:t>xargs</a:t>
            </a:r>
            <a:r>
              <a:rPr lang="en-US" altLang="zh-TW" sz="4000" dirty="0" smtClean="0">
                <a:solidFill>
                  <a:srgbClr val="0033CC"/>
                </a:solidFill>
              </a:rPr>
              <a:t> avoids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smtClean="0"/>
              <a:t>Consider:</a:t>
            </a:r>
          </a:p>
          <a:p>
            <a:pPr marL="0" indent="0" eaLnBrk="1" hangingPunct="1">
              <a:lnSpc>
                <a:spcPct val="85000"/>
              </a:lnSpc>
              <a:spcBef>
                <a:spcPts val="0"/>
              </a:spcBef>
              <a:buFontTx/>
              <a:buNone/>
            </a:pPr>
            <a:r>
              <a:rPr lang="en-U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 </a:t>
            </a:r>
            <a:r>
              <a:rPr lang="es-ES" altLang="zh-TW" sz="2600" dirty="0">
                <a:latin typeface="Times New Roman" panose="02020603050405020304" pitchFamily="18" charset="0"/>
                <a:cs typeface="Times New Roman" panose="02020603050405020304" pitchFamily="18" charset="0"/>
              </a:rPr>
              <a:t>B</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 </a:t>
            </a:r>
            <a:r>
              <a:rPr lang="es-ES" altLang="zh-TW" sz="2600" dirty="0">
                <a:solidFill>
                  <a:srgbClr val="FF0000"/>
                </a:solidFill>
                <a:latin typeface="Times New Roman" panose="02020603050405020304" pitchFamily="18" charset="0"/>
                <a:cs typeface="Times New Roman" panose="02020603050405020304" pitchFamily="18" charset="0"/>
              </a:rPr>
              <a:t>echo `echo </a:t>
            </a:r>
            <a:r>
              <a:rPr lang="es-ES" altLang="zh-TW" sz="2600" dirty="0" smtClean="0">
                <a:solidFill>
                  <a:srgbClr val="FF0000"/>
                </a:solidFill>
                <a:latin typeface="Times New Roman" panose="02020603050405020304" pitchFamily="18" charset="0"/>
                <a:cs typeface="Times New Roman" panose="02020603050405020304" pitchFamily="18" charset="0"/>
              </a:rPr>
              <a:t>'</a:t>
            </a:r>
            <a:r>
              <a:rPr lang="es-ES" altLang="zh-TW" sz="600" dirty="0" smtClean="0">
                <a:solidFill>
                  <a:srgbClr val="FF0000"/>
                </a:solidFill>
                <a:latin typeface="Times New Roman" panose="02020603050405020304" pitchFamily="18" charset="0"/>
                <a:cs typeface="Times New Roman" panose="02020603050405020304" pitchFamily="18" charset="0"/>
              </a:rPr>
              <a:t> </a:t>
            </a:r>
            <a:r>
              <a:rPr lang="es-ES" altLang="zh-TW" sz="2600" b="1" dirty="0" smtClean="0">
                <a:solidFill>
                  <a:srgbClr val="FF0000"/>
                </a:solidFill>
                <a:latin typeface="Times New Roman" panose="02020603050405020304" pitchFamily="18" charset="0"/>
                <a:cs typeface="Times New Roman" panose="02020603050405020304" pitchFamily="18" charset="0"/>
              </a:rPr>
              <a:t>?</a:t>
            </a:r>
            <a:r>
              <a:rPr lang="es-ES" altLang="zh-TW" sz="600" b="1" dirty="0" smtClean="0">
                <a:solidFill>
                  <a:srgbClr val="FF0000"/>
                </a:solidFill>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a:t>
            </a:r>
            <a:r>
              <a:rPr lang="es-ES" altLang="zh-TW" sz="600" dirty="0" smtClean="0">
                <a:solidFill>
                  <a:srgbClr val="FF0000"/>
                </a:solidFill>
                <a:latin typeface="Times New Roman" panose="02020603050405020304" pitchFamily="18" charset="0"/>
                <a:cs typeface="Times New Roman" panose="02020603050405020304" pitchFamily="18" charset="0"/>
              </a:rPr>
              <a:t> </a:t>
            </a:r>
            <a:r>
              <a:rPr lang="es-ES" altLang="zh-TW" sz="2600" dirty="0" smtClean="0">
                <a:solidFill>
                  <a:srgbClr val="FF0000"/>
                </a:solidFill>
                <a:latin typeface="Times New Roman" panose="02020603050405020304" pitchFamily="18" charset="0"/>
                <a:cs typeface="Times New Roman" panose="02020603050405020304" pitchFamily="18" charset="0"/>
              </a:rPr>
              <a: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solidFill>
                  <a:srgbClr val="FF0000"/>
                </a:solidFill>
                <a:latin typeface="Times New Roman" panose="02020603050405020304" pitchFamily="18" charset="0"/>
                <a:cs typeface="Times New Roman" panose="02020603050405020304" pitchFamily="18" charset="0"/>
              </a:rPr>
              <a:t>     A </a:t>
            </a:r>
            <a:r>
              <a:rPr lang="es-ES" altLang="zh-TW" sz="2600" dirty="0">
                <a:solidFill>
                  <a:srgbClr val="FF0000"/>
                </a:solidFill>
                <a:latin typeface="Times New Roman" panose="02020603050405020304" pitchFamily="18" charset="0"/>
                <a:cs typeface="Times New Roman" panose="02020603050405020304" pitchFamily="18" charset="0"/>
              </a:rPr>
              <a:t>B</a:t>
            </a:r>
          </a:p>
          <a:p>
            <a:pPr marL="0" indent="0" eaLnBrk="1" hangingPunct="1">
              <a:lnSpc>
                <a:spcPct val="85000"/>
              </a:lnSpc>
              <a:buNone/>
            </a:pPr>
            <a:r>
              <a:rPr lang="en-US" altLang="zh-TW" sz="2800" dirty="0" smtClean="0"/>
              <a:t>Here we see that the same </a:t>
            </a:r>
            <a:r>
              <a:rPr lang="en-US" altLang="zh-TW" sz="2800" b="1" dirty="0" smtClean="0"/>
              <a:t>cannot</a:t>
            </a:r>
            <a:r>
              <a:rPr lang="en-US" altLang="zh-TW" sz="2800" dirty="0" smtClean="0"/>
              <a:t> be said for ``. The `` command clearly applies shell substitution before passing the resultant arguments to the outside echo. (We know this because the result was “A B”, not “?”.)</a:t>
            </a:r>
            <a:endParaRPr lang="en-US" altLang="zh-TW" sz="2800" dirty="0" smtClean="0">
              <a:latin typeface="High Tower Text" pitchFamily="18" charset="0"/>
            </a:endParaRPr>
          </a:p>
        </p:txBody>
      </p:sp>
    </p:spTree>
    <p:extLst>
      <p:ext uri="{BB962C8B-B14F-4D97-AF65-F5344CB8AC3E}">
        <p14:creationId xmlns:p14="http://schemas.microsoft.com/office/powerpoint/2010/main" val="2255266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smtClean="0">
                <a:solidFill>
                  <a:srgbClr val="0033CC"/>
                </a:solidFill>
              </a:rPr>
              <a:t>Side topic part 3:</a:t>
            </a:r>
            <a:br>
              <a:rPr lang="en-US" altLang="zh-TW" sz="4000" dirty="0" smtClean="0">
                <a:solidFill>
                  <a:srgbClr val="0033CC"/>
                </a:solidFill>
              </a:rPr>
            </a:br>
            <a:r>
              <a:rPr lang="en-US" altLang="zh-TW" sz="4000" dirty="0" smtClean="0">
                <a:solidFill>
                  <a:srgbClr val="0033CC"/>
                </a:solidFill>
              </a:rPr>
              <a:t>explaining the in-class example</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endParaRPr lang="en-US" altLang="zh-TW" sz="2800" dirty="0" smtClean="0"/>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echo </a:t>
            </a:r>
            <a:r>
              <a:rPr lang="es-ES" altLang="zh-TW" sz="2600" b="1" dirty="0" smtClean="0">
                <a:latin typeface="Times New Roman" panose="02020603050405020304" pitchFamily="18" charset="0"/>
                <a:cs typeface="Times New Roman" panose="02020603050405020304" pitchFamily="18" charset="0"/>
              </a:rPr>
              <a:t>\</a:t>
            </a:r>
            <a:r>
              <a:rPr lang="es-ES" altLang="zh-TW" sz="2600" b="1" dirty="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line input</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a:t>
            </a:r>
            <a:r>
              <a:rPr lang="es-ES" altLang="zh-TW" sz="2600" dirty="0" smtClean="0">
                <a:latin typeface="Times New Roman" panose="02020603050405020304" pitchFamily="18" charset="0"/>
                <a:cs typeface="Times New Roman" panose="02020603050405020304" pitchFamily="18" charset="0"/>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-line input</a:t>
            </a: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 (</a:t>
            </a:r>
            <a:r>
              <a:rPr lang="es-ES" altLang="zh-TW" sz="2400" dirty="0" err="1" smtClean="0">
                <a:latin typeface="Times New Roman" panose="02020603050405020304" pitchFamily="18" charset="0"/>
                <a:cs typeface="Times New Roman" panose="02020603050405020304" pitchFamily="18" charset="0"/>
                <a:sym typeface="Wingdings" panose="05000000000000000000" pitchFamily="2" charset="2"/>
              </a:rPr>
              <a:t>see</a:t>
            </a:r>
            <a:r>
              <a:rPr lang="es-ES" altLang="zh-TW" sz="2400" dirty="0" smtClean="0">
                <a:latin typeface="Times New Roman" panose="02020603050405020304" pitchFamily="18" charset="0"/>
                <a:cs typeface="Times New Roman" panose="02020603050405020304" pitchFamily="18" charset="0"/>
                <a:sym typeface="Wingdings" panose="05000000000000000000" pitchFamily="2" charset="2"/>
              </a:rPr>
              <a:t> slide42</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echo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b="1" dirty="0" smtClean="0">
                <a:latin typeface="Times New Roman" panose="02020603050405020304" pitchFamily="18" charset="0"/>
                <a:cs typeface="Times New Roman" panose="02020603050405020304" pitchFamily="18" charset="0"/>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            </a:t>
            </a:r>
            <a:r>
              <a:rPr lang="es-ES" altLang="zh-TW" sz="18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s-ES" altLang="zh-TW" sz="2600" b="1"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b="1"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a:t>
            </a:r>
            <a:r>
              <a:rPr lang="es-ES" altLang="zh-TW" sz="1800" b="1" dirty="0" smtClean="0">
                <a:latin typeface="Times New Roman" panose="02020603050405020304" pitchFamily="18" charset="0"/>
                <a:cs typeface="Times New Roman" panose="02020603050405020304" pitchFamily="18" charset="0"/>
              </a:rPr>
              <a:t>                     </a:t>
            </a:r>
            <a:r>
              <a:rPr lang="es-ES" altLang="zh-TW" sz="9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(and </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smtClean="0">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smtClean="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smtClean="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echo </a:t>
            </a:r>
            <a:r>
              <a:rPr lang="es-ES" altLang="zh-TW" sz="2600" dirty="0" smtClean="0">
                <a:latin typeface="Times New Roman" panose="02020603050405020304" pitchFamily="18" charset="0"/>
                <a:cs typeface="Times New Roman" panose="02020603050405020304" pitchFamily="18" charset="0"/>
              </a:rPr>
              <a:t>'</a:t>
            </a:r>
            <a:r>
              <a:rPr lang="es-ES" altLang="zh-TW" sz="2600" b="1" dirty="0" smtClean="0">
                <a:latin typeface="Times New Roman" panose="02020603050405020304" pitchFamily="18" charset="0"/>
                <a:cs typeface="Times New Roman" panose="02020603050405020304" pitchFamily="18" charset="0"/>
              </a:rPr>
              <a:t>\\\\\\\\</a:t>
            </a:r>
            <a:r>
              <a:rPr lang="es-ES" altLang="zh-TW" sz="2600" dirty="0" smtClean="0">
                <a:latin typeface="Times New Roman" panose="02020603050405020304" pitchFamily="18" charset="0"/>
                <a:cs typeface="Times New Roman" panose="02020603050405020304" pitchFamily="18" charset="0"/>
              </a:rPr>
              <a:t>'</a:t>
            </a:r>
            <a:r>
              <a:rPr lang="es-ES" altLang="zh-TW" sz="2600" b="1" dirty="0" smtClean="0">
                <a:latin typeface="Times New Roman" panose="02020603050405020304" pitchFamily="18" charset="0"/>
                <a:cs typeface="Times New Roman" panose="02020603050405020304" pitchFamily="18" charset="0"/>
              </a:rPr>
              <a:t> </a:t>
            </a:r>
            <a:r>
              <a:rPr lang="es-ES" altLang="zh-TW" sz="2600" dirty="0" smtClean="0">
                <a:latin typeface="Times New Roman" panose="02020603050405020304" pitchFamily="18" charset="0"/>
                <a:cs typeface="Times New Roman" panose="02020603050405020304" pitchFamily="18" charset="0"/>
              </a:rPr>
              <a:t>| </a:t>
            </a:r>
            <a:r>
              <a:rPr lang="es-ES" altLang="zh-TW" sz="2600" dirty="0" err="1" smtClean="0">
                <a:latin typeface="Times New Roman" panose="02020603050405020304" pitchFamily="18" charset="0"/>
                <a:cs typeface="Times New Roman" panose="02020603050405020304" pitchFamily="18" charset="0"/>
              </a:rPr>
              <a:t>xargs</a:t>
            </a:r>
            <a:r>
              <a:rPr lang="es-ES" altLang="zh-TW" sz="2600" dirty="0" smtClean="0">
                <a:latin typeface="Times New Roman" panose="02020603050405020304" pitchFamily="18" charset="0"/>
                <a:cs typeface="Times New Roman" panose="02020603050405020304" pitchFamily="18" charset="0"/>
              </a:rPr>
              <a:t> echo</a:t>
            </a: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smtClean="0">
                <a:latin typeface="Times New Roman" panose="02020603050405020304" pitchFamily="18" charset="0"/>
                <a:cs typeface="Times New Roman" panose="02020603050405020304" pitchFamily="18" charset="0"/>
              </a:rPr>
              <a:t>\\</a:t>
            </a:r>
            <a:r>
              <a:rPr lang="es-ES" altLang="zh-TW" sz="9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rPr>
              <a:t>              </a:t>
            </a:r>
            <a:r>
              <a:rPr lang="es-ES" altLang="zh-TW" sz="2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smtClean="0">
                <a:latin typeface="Times New Roman" panose="02020603050405020304" pitchFamily="18" charset="0"/>
                <a:cs typeface="Times New Roman" panose="02020603050405020304" pitchFamily="18" charset="0"/>
                <a:sym typeface="Wingdings" panose="05000000000000000000" pitchFamily="2" charset="2"/>
              </a:rPr>
              <a:t>“\\\\”.</a:t>
            </a:r>
          </a:p>
          <a:p>
            <a:pPr marL="0" indent="0" eaLnBrk="1" hangingPunct="1">
              <a:lnSpc>
                <a:spcPct val="85000"/>
              </a:lnSpc>
              <a:spcBef>
                <a:spcPts val="0"/>
              </a:spcBef>
              <a:buFontTx/>
              <a:buNone/>
            </a:pPr>
            <a:endParaRPr lang="es-ES" altLang="zh-TW" sz="2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46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idx="4294967295"/>
          </p:nvPr>
        </p:nvSpPr>
        <p:spPr>
          <a:xfrm>
            <a:off x="685800" y="2130425"/>
            <a:ext cx="7772400" cy="1470025"/>
          </a:xfrm>
        </p:spPr>
        <p:txBody>
          <a:bodyPr/>
          <a:lstStyle/>
          <a:p>
            <a:pPr eaLnBrk="1" hangingPunct="1"/>
            <a:r>
              <a:rPr lang="en-US" altLang="zh-TW" dirty="0" smtClean="0">
                <a:solidFill>
                  <a:srgbClr val="0033CC"/>
                </a:solidFill>
              </a:rPr>
              <a:t>Regular Expressions</a:t>
            </a:r>
            <a:br>
              <a:rPr lang="en-US" altLang="zh-TW" dirty="0" smtClean="0">
                <a:solidFill>
                  <a:srgbClr val="0033CC"/>
                </a:solidFill>
              </a:rPr>
            </a:br>
            <a:r>
              <a:rPr lang="en-US" altLang="zh-TW" dirty="0" smtClean="0">
                <a:solidFill>
                  <a:srgbClr val="0033CC"/>
                </a:solidFill>
              </a:rPr>
              <a:t>and </a:t>
            </a:r>
            <a:r>
              <a:rPr lang="en-US" altLang="zh-TW" dirty="0" err="1" smtClean="0">
                <a:solidFill>
                  <a:srgbClr val="0033CC"/>
                </a:solidFill>
              </a:rPr>
              <a:t>grep</a:t>
            </a:r>
            <a:endParaRPr lang="en-US" altLang="zh-TW" dirty="0" smtClean="0">
              <a:solidFill>
                <a:srgbClr val="0033CC"/>
              </a:solidFill>
            </a:endParaRPr>
          </a:p>
        </p:txBody>
      </p:sp>
      <p:sp>
        <p:nvSpPr>
          <p:cNvPr id="48131" name="Subtitle 2"/>
          <p:cNvSpPr>
            <a:spLocks noGrp="1"/>
          </p:cNvSpPr>
          <p:nvPr>
            <p:ph type="subTitle" idx="4294967295"/>
          </p:nvPr>
        </p:nvSpPr>
        <p:spPr>
          <a:xfrm>
            <a:off x="381000" y="3886200"/>
            <a:ext cx="8229600" cy="1752600"/>
          </a:xfrm>
        </p:spPr>
        <p:txBody>
          <a:bodyPr/>
          <a:lstStyle/>
          <a:p>
            <a:pPr marL="0" indent="0" algn="ctr" eaLnBrk="1" hangingPunct="1">
              <a:buFontTx/>
              <a:buNone/>
            </a:pPr>
            <a:r>
              <a:rPr lang="en-US" altLang="zh-TW" sz="2500" dirty="0" smtClean="0"/>
              <a:t>( Based on </a:t>
            </a:r>
            <a:r>
              <a:rPr lang="en-US" altLang="zh-TW" sz="2500" dirty="0" smtClean="0">
                <a:hlinkClick r:id="rId2"/>
              </a:rPr>
              <a:t>http</a:t>
            </a:r>
            <a:r>
              <a:rPr lang="en-US" altLang="zh-TW" sz="2500" dirty="0">
                <a:hlinkClick r:id="rId2"/>
              </a:rPr>
              <a:t>://</a:t>
            </a:r>
            <a:r>
              <a:rPr lang="en-US" altLang="zh-TW" sz="2500" dirty="0" smtClean="0">
                <a:hlinkClick r:id="rId2"/>
              </a:rPr>
              <a:t>www.grymoire.com/Unix/Regular.html</a:t>
            </a:r>
            <a:r>
              <a:rPr lang="en-US" altLang="zh-TW" sz="2500" dirty="0" smtClean="0"/>
              <a:t> )</a:t>
            </a:r>
          </a:p>
        </p:txBody>
      </p:sp>
    </p:spTree>
    <p:extLst>
      <p:ext uri="{BB962C8B-B14F-4D97-AF65-F5344CB8AC3E}">
        <p14:creationId xmlns:p14="http://schemas.microsoft.com/office/powerpoint/2010/main" val="253952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smtClean="0">
                <a:solidFill>
                  <a:srgbClr val="0033CC"/>
                </a:solidFill>
              </a:rPr>
              <a:t>Searching for something in a file</a:t>
            </a:r>
            <a:br>
              <a:rPr lang="en-US" altLang="zh-TW" dirty="0" smtClean="0">
                <a:solidFill>
                  <a:srgbClr val="0033CC"/>
                </a:solidFill>
              </a:rPr>
            </a:br>
            <a:r>
              <a:rPr lang="en-US" altLang="zh-TW" dirty="0" smtClean="0">
                <a:solidFill>
                  <a:srgbClr val="E10B08"/>
                </a:solidFill>
              </a:rPr>
              <a:t>the </a:t>
            </a:r>
            <a:r>
              <a:rPr lang="en-US" altLang="zh-TW" dirty="0" err="1" smtClean="0">
                <a:solidFill>
                  <a:srgbClr val="E10B08"/>
                </a:solidFill>
              </a:rPr>
              <a:t>greps</a:t>
            </a:r>
            <a:endParaRPr lang="en-US" altLang="zh-TW" dirty="0" smtClean="0"/>
          </a:p>
        </p:txBody>
      </p:sp>
      <p:sp>
        <p:nvSpPr>
          <p:cNvPr id="67588" name="Rectangle 3"/>
          <p:cNvSpPr>
            <a:spLocks noGrp="1" noChangeArrowheads="1"/>
          </p:cNvSpPr>
          <p:nvPr>
            <p:ph type="body" idx="1"/>
          </p:nvPr>
        </p:nvSpPr>
        <p:spPr>
          <a:xfrm>
            <a:off x="685800" y="1752600"/>
            <a:ext cx="7772400" cy="4419600"/>
          </a:xfrm>
        </p:spPr>
        <p:txBody>
          <a:bodyPr/>
          <a:lstStyle/>
          <a:p>
            <a:pPr eaLnBrk="1" hangingPunct="1">
              <a:lnSpc>
                <a:spcPct val="90000"/>
              </a:lnSpc>
              <a:buFontTx/>
              <a:buNone/>
            </a:pPr>
            <a:endParaRPr lang="zh-TW" altLang="en-US" sz="1300" dirty="0" smtClean="0">
              <a:solidFill>
                <a:srgbClr val="000000"/>
              </a:solidFill>
              <a:latin typeface="Lucida Grande" charset="0"/>
            </a:endParaRPr>
          </a:p>
          <a:p>
            <a:pPr eaLnBrk="1" hangingPunct="1">
              <a:lnSpc>
                <a:spcPct val="90000"/>
              </a:lnSpc>
            </a:pPr>
            <a:r>
              <a:rPr lang="en-US" altLang="zh-TW" sz="2400" dirty="0" smtClean="0">
                <a:solidFill>
                  <a:srgbClr val="000000"/>
                </a:solidFill>
                <a:latin typeface="Times New Roman" pitchFamily="18" charset="0"/>
              </a:rPr>
              <a:t>The </a:t>
            </a:r>
            <a:r>
              <a:rPr lang="en-US" altLang="zh-TW" sz="2400" dirty="0" err="1" smtClean="0">
                <a:solidFill>
                  <a:srgbClr val="000000"/>
                </a:solidFill>
                <a:latin typeface="Times New Roman" pitchFamily="18" charset="0"/>
              </a:rPr>
              <a:t>grep</a:t>
            </a:r>
            <a:r>
              <a:rPr lang="en-US" altLang="zh-TW" sz="2400" dirty="0" smtClean="0">
                <a:solidFill>
                  <a:srgbClr val="000000"/>
                </a:solidFill>
                <a:latin typeface="Times New Roman" pitchFamily="18" charset="0"/>
              </a:rPr>
              <a:t> family is a collection of three relat</a:t>
            </a:r>
            <a:r>
              <a:rPr lang="en-US" altLang="zh-TW" sz="2400" dirty="0" smtClean="0">
                <a:latin typeface="Times New Roman" pitchFamily="18" charset="0"/>
              </a:rPr>
              <a:t>ed programs for finding patterns in files. Their names are </a:t>
            </a:r>
            <a:r>
              <a:rPr lang="en-US" altLang="zh-TW" sz="2400" dirty="0" err="1" smtClean="0">
                <a:latin typeface="Times New Roman" pitchFamily="18" charset="0"/>
              </a:rPr>
              <a:t>grep</a:t>
            </a:r>
            <a:r>
              <a:rPr lang="en-US" altLang="zh-TW" sz="2400" dirty="0" smtClean="0">
                <a:latin typeface="Times New Roman" pitchFamily="18" charset="0"/>
              </a:rPr>
              <a:t>, </a:t>
            </a:r>
            <a:r>
              <a:rPr lang="en-US" altLang="zh-TW" sz="2400" dirty="0" err="1" smtClean="0">
                <a:latin typeface="Times New Roman" pitchFamily="18" charset="0"/>
              </a:rPr>
              <a:t>fgrep</a:t>
            </a:r>
            <a:r>
              <a:rPr lang="en-US" altLang="zh-TW" sz="2400" dirty="0" smtClean="0">
                <a:latin typeface="Times New Roman" pitchFamily="18" charset="0"/>
              </a:rPr>
              <a:t>, and </a:t>
            </a:r>
            <a:r>
              <a:rPr lang="en-US" altLang="zh-TW" sz="2400" dirty="0" err="1" smtClean="0">
                <a:latin typeface="Times New Roman" pitchFamily="18" charset="0"/>
              </a:rPr>
              <a:t>egrep</a:t>
            </a:r>
            <a:r>
              <a:rPr lang="en-US" altLang="zh-TW" sz="2400" dirty="0" smtClean="0">
                <a:latin typeface="Times New Roman" pitchFamily="18" charset="0"/>
              </a:rPr>
              <a:t>. </a:t>
            </a:r>
          </a:p>
          <a:p>
            <a:pPr eaLnBrk="1" hangingPunct="1">
              <a:lnSpc>
                <a:spcPct val="90000"/>
              </a:lnSpc>
            </a:pPr>
            <a:r>
              <a:rPr lang="en-US" altLang="zh-TW" sz="2400" dirty="0" smtClean="0">
                <a:solidFill>
                  <a:srgbClr val="000000"/>
                </a:solidFill>
                <a:latin typeface="Times New Roman" pitchFamily="18" charset="0"/>
              </a:rPr>
              <a:t>The name </a:t>
            </a:r>
            <a:r>
              <a:rPr lang="en-US" altLang="zh-TW" sz="2400" dirty="0" err="1" smtClean="0">
                <a:latin typeface="Times New Roman" pitchFamily="18" charset="0"/>
              </a:rPr>
              <a:t>grep</a:t>
            </a:r>
            <a:r>
              <a:rPr lang="en-US" altLang="zh-TW" sz="2400" dirty="0" smtClean="0">
                <a:solidFill>
                  <a:srgbClr val="000000"/>
                </a:solidFill>
                <a:latin typeface="Times New Roman" pitchFamily="18" charset="0"/>
              </a:rPr>
              <a:t> has its origin in the phrase “</a:t>
            </a:r>
            <a:r>
              <a:rPr lang="en-US" altLang="zh-TW" sz="2400" dirty="0" smtClean="0">
                <a:latin typeface="Times New Roman" pitchFamily="18" charset="0"/>
              </a:rPr>
              <a:t>G</a:t>
            </a:r>
            <a:r>
              <a:rPr lang="en-US" altLang="zh-TW" sz="2400" dirty="0" smtClean="0">
                <a:solidFill>
                  <a:srgbClr val="000000"/>
                </a:solidFill>
                <a:latin typeface="Times New Roman" pitchFamily="18" charset="0"/>
              </a:rPr>
              <a:t>et </a:t>
            </a:r>
            <a:r>
              <a:rPr lang="en-US" altLang="zh-TW" sz="2400" dirty="0" smtClean="0">
                <a:latin typeface="Times New Roman" pitchFamily="18" charset="0"/>
              </a:rPr>
              <a:t>R</a:t>
            </a:r>
            <a:r>
              <a:rPr lang="en-US" altLang="zh-TW" sz="2400" dirty="0" smtClean="0">
                <a:solidFill>
                  <a:srgbClr val="000000"/>
                </a:solidFill>
                <a:latin typeface="Times New Roman" pitchFamily="18" charset="0"/>
              </a:rPr>
              <a:t>egular </a:t>
            </a:r>
            <a:r>
              <a:rPr lang="en-US" altLang="zh-TW" sz="2400" dirty="0" smtClean="0">
                <a:latin typeface="Times New Roman" pitchFamily="18" charset="0"/>
              </a:rPr>
              <a:t>E</a:t>
            </a:r>
            <a:r>
              <a:rPr lang="en-US" altLang="zh-TW" sz="2400" dirty="0" smtClean="0">
                <a:solidFill>
                  <a:srgbClr val="000000"/>
                </a:solidFill>
                <a:latin typeface="Times New Roman" pitchFamily="18" charset="0"/>
              </a:rPr>
              <a:t>xpression and </a:t>
            </a:r>
            <a:r>
              <a:rPr lang="en-US" altLang="zh-TW" sz="2400" dirty="0" smtClean="0">
                <a:latin typeface="Times New Roman" pitchFamily="18" charset="0"/>
              </a:rPr>
              <a:t>P</a:t>
            </a:r>
            <a:r>
              <a:rPr lang="en-US" altLang="zh-TW" sz="2400" dirty="0" smtClean="0">
                <a:solidFill>
                  <a:srgbClr val="000000"/>
                </a:solidFill>
                <a:latin typeface="Times New Roman" pitchFamily="18" charset="0"/>
              </a:rPr>
              <a:t>rint” </a:t>
            </a:r>
          </a:p>
          <a:p>
            <a:pPr eaLnBrk="1" hangingPunct="1">
              <a:lnSpc>
                <a:spcPct val="90000"/>
              </a:lnSpc>
            </a:pPr>
            <a:r>
              <a:rPr lang="en-US" altLang="zh-TW" sz="2400" dirty="0" err="1" smtClean="0">
                <a:solidFill>
                  <a:srgbClr val="FF0000"/>
                </a:solidFill>
                <a:latin typeface="Times New Roman" pitchFamily="18" charset="0"/>
              </a:rPr>
              <a:t>fgrep</a:t>
            </a:r>
            <a:r>
              <a:rPr lang="en-US" altLang="zh-TW" sz="2400" dirty="0" smtClean="0">
                <a:solidFill>
                  <a:srgbClr val="000000"/>
                </a:solidFill>
                <a:latin typeface="Times New Roman" pitchFamily="18" charset="0"/>
              </a:rPr>
              <a:t> =  “fixed-string </a:t>
            </a:r>
            <a:r>
              <a:rPr lang="en-US" altLang="zh-TW" sz="2400" dirty="0" err="1" smtClean="0">
                <a:solidFill>
                  <a:srgbClr val="000000"/>
                </a:solidFill>
                <a:latin typeface="Times New Roman" pitchFamily="18" charset="0"/>
              </a:rPr>
              <a:t>grep</a:t>
            </a:r>
            <a:r>
              <a:rPr lang="en-US" altLang="zh-TW" sz="2400" dirty="0" smtClean="0">
                <a:solidFill>
                  <a:srgbClr val="000000"/>
                </a:solidFill>
                <a:latin typeface="Times New Roman" pitchFamily="18" charset="0"/>
              </a:rPr>
              <a:t>”, only searches for strings</a:t>
            </a:r>
          </a:p>
          <a:p>
            <a:pPr eaLnBrk="1" hangingPunct="1">
              <a:lnSpc>
                <a:spcPct val="90000"/>
              </a:lnSpc>
            </a:pPr>
            <a:r>
              <a:rPr lang="en-US" altLang="zh-TW" sz="2400" dirty="0" err="1" smtClean="0">
                <a:solidFill>
                  <a:srgbClr val="FF0000"/>
                </a:solidFill>
                <a:latin typeface="Times New Roman" pitchFamily="18" charset="0"/>
              </a:rPr>
              <a:t>grep</a:t>
            </a:r>
            <a:r>
              <a:rPr lang="en-US" altLang="zh-TW" sz="2400" dirty="0" smtClean="0">
                <a:solidFill>
                  <a:srgbClr val="000000"/>
                </a:solidFill>
                <a:latin typeface="Times New Roman" pitchFamily="18" charset="0"/>
              </a:rPr>
              <a:t> =  a regular-expression matcher</a:t>
            </a:r>
            <a:endParaRPr lang="en-US" altLang="zh-TW" sz="2400" dirty="0" smtClean="0">
              <a:solidFill>
                <a:srgbClr val="9F0D46"/>
              </a:solidFill>
              <a:latin typeface="Times New Roman" pitchFamily="18" charset="0"/>
            </a:endParaRPr>
          </a:p>
          <a:p>
            <a:pPr eaLnBrk="1" hangingPunct="1">
              <a:lnSpc>
                <a:spcPct val="90000"/>
              </a:lnSpc>
            </a:pPr>
            <a:r>
              <a:rPr lang="en-US" altLang="zh-TW" sz="2400" dirty="0" err="1" smtClean="0">
                <a:solidFill>
                  <a:srgbClr val="FF0000"/>
                </a:solidFill>
                <a:latin typeface="Times New Roman" pitchFamily="18" charset="0"/>
              </a:rPr>
              <a:t>egrep</a:t>
            </a:r>
            <a:r>
              <a:rPr lang="en-US" altLang="zh-TW" sz="2400" dirty="0" smtClean="0">
                <a:solidFill>
                  <a:srgbClr val="000000"/>
                </a:solidFill>
                <a:latin typeface="Times New Roman" pitchFamily="18" charset="0"/>
              </a:rPr>
              <a:t> = “extended </a:t>
            </a:r>
            <a:r>
              <a:rPr lang="en-US" altLang="zh-TW" sz="2400" dirty="0" err="1" smtClean="0">
                <a:solidFill>
                  <a:srgbClr val="000000"/>
                </a:solidFill>
                <a:latin typeface="Times New Roman" pitchFamily="18" charset="0"/>
              </a:rPr>
              <a:t>grep</a:t>
            </a:r>
            <a:r>
              <a:rPr lang="en-US" altLang="zh-TW" sz="2400" dirty="0" smtClean="0">
                <a:solidFill>
                  <a:srgbClr val="000000"/>
                </a:solidFill>
                <a:latin typeface="Times New Roman" pitchFamily="18" charset="0"/>
              </a:rPr>
              <a:t>”  ( </a:t>
            </a:r>
            <a:r>
              <a:rPr lang="en-US" altLang="zh-TW" sz="2400" dirty="0" smtClean="0">
                <a:solidFill>
                  <a:srgbClr val="000000"/>
                </a:solidFill>
                <a:latin typeface="Times New Roman" pitchFamily="18" charset="0"/>
                <a:sym typeface="Symbol"/>
              </a:rPr>
              <a:t></a:t>
            </a:r>
            <a:r>
              <a:rPr lang="en-US" altLang="zh-TW" sz="2400" dirty="0" smtClean="0">
                <a:solidFill>
                  <a:srgbClr val="000000"/>
                </a:solidFill>
                <a:latin typeface="Times New Roman" pitchFamily="18" charset="0"/>
              </a:rPr>
              <a:t> after the midterm )</a:t>
            </a:r>
          </a:p>
          <a:p>
            <a:pPr eaLnBrk="1" hangingPunct="1">
              <a:lnSpc>
                <a:spcPct val="90000"/>
              </a:lnSpc>
              <a:buFontTx/>
              <a:buNone/>
            </a:pPr>
            <a:endParaRPr lang="en-US" altLang="zh-TW" sz="2400" dirty="0" smtClean="0">
              <a:solidFill>
                <a:srgbClr val="000000"/>
              </a:solidFill>
              <a:latin typeface="Times New Roman" pitchFamily="18" charset="0"/>
            </a:endParaRPr>
          </a:p>
          <a:p>
            <a:pPr eaLnBrk="1" hangingPunct="1">
              <a:lnSpc>
                <a:spcPct val="90000"/>
              </a:lnSpc>
              <a:buFontTx/>
              <a:buNone/>
            </a:pPr>
            <a:endParaRPr lang="zh-TW" altLang="en-US" sz="2400" dirty="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smtClean="0">
                <a:solidFill>
                  <a:srgbClr val="FF0000"/>
                </a:solidFill>
                <a:latin typeface="High Tower Text" pitchFamily="18" charset="0"/>
              </a:rPr>
              <a:t>fgrep</a:t>
            </a:r>
            <a:r>
              <a:rPr lang="en-US" altLang="zh-TW" smtClean="0">
                <a:solidFill>
                  <a:srgbClr val="FF0000"/>
                </a:solidFill>
                <a:latin typeface="Lucida Grande" charset="0"/>
              </a:rPr>
              <a:t> </a:t>
            </a:r>
            <a:r>
              <a:rPr lang="en-US" altLang="zh-TW" smtClean="0">
                <a:solidFill>
                  <a:srgbClr val="FF0000"/>
                </a:solidFill>
                <a:latin typeface="Times New Roman" pitchFamily="18" charset="0"/>
              </a:rPr>
              <a:t>searches for a string in a file.</a:t>
            </a:r>
          </a:p>
          <a:p>
            <a:pPr marL="0" indent="0" eaLnBrk="1" hangingPunct="1">
              <a:buFontTx/>
              <a:buNone/>
            </a:pPr>
            <a:endParaRPr lang="en-US" altLang="zh-TW" sz="1800" smtClean="0">
              <a:solidFill>
                <a:srgbClr val="000000"/>
              </a:solidFill>
              <a:latin typeface="Lucida Grande" charset="0"/>
            </a:endParaRPr>
          </a:p>
          <a:p>
            <a:pPr marL="0" indent="0" eaLnBrk="1" hangingPunct="1">
              <a:buFontTx/>
              <a:buNone/>
            </a:pPr>
            <a:endParaRPr lang="en-US" altLang="zh-TW" sz="200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4953000"/>
          </a:xfrm>
          <a:prstGeom prst="rect">
            <a:avLst/>
          </a:prstGeom>
          <a:noFill/>
          <a:ln w="9525">
            <a:noFill/>
            <a:miter lim="800000"/>
            <a:headEnd/>
            <a:tailEnd/>
          </a:ln>
        </p:spPr>
        <p:txBody>
          <a:bodyPr/>
          <a:lstStyle/>
          <a:p>
            <a:pPr marL="342900" indent="-342900">
              <a:spcBef>
                <a:spcPct val="20000"/>
              </a:spcBef>
            </a:pPr>
            <a:r>
              <a:rPr lang="en-US" altLang="zh-TW" sz="2400" dirty="0"/>
              <a:t>%</a:t>
            </a:r>
            <a:r>
              <a:rPr lang="en-US" altLang="zh-TW" sz="2400" dirty="0">
                <a:latin typeface="High Tower Text" pitchFamily="18" charset="0"/>
              </a:rPr>
              <a:t> </a:t>
            </a:r>
            <a:r>
              <a:rPr lang="en-US" altLang="zh-TW" sz="2400" dirty="0" err="1" smtClean="0">
                <a:latin typeface="High Tower Text" pitchFamily="18" charset="0"/>
              </a:rPr>
              <a:t>fgrep</a:t>
            </a:r>
            <a:r>
              <a:rPr lang="en-US" altLang="zh-TW" sz="2400" dirty="0" smtClean="0">
                <a:latin typeface="High Tower Text" pitchFamily="18" charset="0"/>
              </a:rPr>
              <a:t> </a:t>
            </a:r>
            <a:r>
              <a:rPr lang="en-US" altLang="zh-TW" sz="2400" dirty="0" smtClean="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 </a:t>
            </a:r>
            <a:r>
              <a:rPr lang="en-US" altLang="zh-TW" sz="2400" dirty="0" err="1" smtClean="0">
                <a:latin typeface="High Tower Text" pitchFamily="18" charset="0"/>
              </a:rPr>
              <a:t>jekyll</a:t>
            </a:r>
            <a:endParaRPr lang="en-US" altLang="zh-TW" sz="2400" dirty="0">
              <a:latin typeface="High Tower Text" pitchFamily="18" charset="0"/>
            </a:endParaRPr>
          </a:p>
          <a:p>
            <a:pPr marL="342900" indent="-342900"/>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5" name="Trapezoid 4"/>
          <p:cNvSpPr>
            <a:spLocks noChangeAspect="1"/>
          </p:cNvSpPr>
          <p:nvPr/>
        </p:nvSpPr>
        <p:spPr bwMode="auto">
          <a:xfrm rot="-2700000">
            <a:off x="-448318" y="355858"/>
            <a:ext cx="2045030" cy="425890"/>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en-US" sz="2400" b="0" dirty="0" smtClean="0">
                <a:latin typeface="Arial" charset="0"/>
                <a:ea typeface="新細明體" charset="-120"/>
              </a:rPr>
              <a:t>Lecture 3</a:t>
            </a:r>
            <a:endParaRPr kumimoji="1" lang="en-US" sz="2800" b="0" i="0" u="none" strike="noStrike" cap="none" normalizeH="0" baseline="0" dirty="0" smtClean="0">
              <a:ln>
                <a:noFill/>
              </a:ln>
              <a:solidFill>
                <a:schemeClr val="tx1"/>
              </a:solidFill>
              <a:effectLst/>
              <a:latin typeface="Arial" charset="0"/>
              <a:ea typeface="新細明體" charset="-120"/>
            </a:endParaRPr>
          </a:p>
          <a:p>
            <a:pPr marL="0" marR="0" indent="0" algn="ctr" defTabSz="914400" rtl="0" eaLnBrk="1" fontAlgn="base" latinLnBrk="0" hangingPunct="1">
              <a:spcBef>
                <a:spcPct val="0"/>
              </a:spcBef>
              <a:spcAft>
                <a:spcPct val="0"/>
              </a:spcAft>
              <a:buClrTx/>
              <a:buSzTx/>
              <a:buFontTx/>
              <a:buNone/>
              <a:tabLst/>
            </a:pPr>
            <a:endParaRPr kumimoji="1" lang="en-US" sz="9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4712507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609600"/>
            <a:ext cx="8534400" cy="990600"/>
          </a:xfrm>
        </p:spPr>
        <p:txBody>
          <a:bodyPr/>
          <a:lstStyle/>
          <a:p>
            <a:pPr marL="0" indent="0" algn="just" eaLnBrk="1" hangingPunct="1">
              <a:lnSpc>
                <a:spcPct val="80000"/>
              </a:lnSpc>
              <a:buFontTx/>
              <a:buNone/>
            </a:pPr>
            <a:r>
              <a:rPr lang="en-US" altLang="zh-TW" sz="2800" b="1" dirty="0">
                <a:solidFill>
                  <a:srgbClr val="FF0000"/>
                </a:solidFill>
                <a:latin typeface="Times New Roman" pitchFamily="18" charset="0"/>
              </a:rPr>
              <a:t>Format:</a:t>
            </a:r>
          </a:p>
          <a:p>
            <a:pPr marL="0" indent="0" algn="just" eaLnBrk="1" hangingPunct="1">
              <a:lnSpc>
                <a:spcPct val="80000"/>
              </a:lnSpc>
              <a:buFontTx/>
              <a:buNone/>
            </a:pPr>
            <a:r>
              <a:rPr lang="en-US" altLang="zh-TW" sz="3600" dirty="0" smtClean="0">
                <a:latin typeface="Times New Roman" pitchFamily="18" charset="0"/>
                <a:cs typeface="Times New Roman" pitchFamily="18" charset="0"/>
              </a:rPr>
              <a:t>  </a:t>
            </a:r>
            <a:r>
              <a:rPr lang="en-US" altLang="zh-TW" sz="3600" dirty="0" smtClean="0">
                <a:solidFill>
                  <a:srgbClr val="9F0D46"/>
                </a:solidFill>
                <a:latin typeface="High Tower Text" pitchFamily="18" charset="0"/>
              </a:rPr>
              <a:t> </a:t>
            </a:r>
            <a:r>
              <a:rPr lang="en-US" altLang="zh-TW" sz="3600" dirty="0" err="1">
                <a:latin typeface="High Tower Text" pitchFamily="18" charset="0"/>
              </a:rPr>
              <a:t>fgrep</a:t>
            </a:r>
            <a:r>
              <a:rPr lang="en-US" altLang="zh-TW" sz="3600" dirty="0">
                <a:solidFill>
                  <a:srgbClr val="000000"/>
                </a:solidFill>
                <a:latin typeface="High Tower Text" pitchFamily="18" charset="0"/>
              </a:rPr>
              <a:t> [options] 'search string'  filenames</a:t>
            </a:r>
            <a:r>
              <a:rPr lang="en-US" altLang="zh-TW" sz="2800" dirty="0">
                <a:solidFill>
                  <a:srgbClr val="000000"/>
                </a:solidFill>
                <a:latin typeface="Courier" pitchFamily="49" charset="0"/>
              </a:rPr>
              <a:t> </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304800" y="1600200"/>
            <a:ext cx="8686800" cy="5410200"/>
          </a:xfrm>
          <a:prstGeom prst="rect">
            <a:avLst/>
          </a:prstGeom>
          <a:noFill/>
          <a:ln w="9525">
            <a:noFill/>
            <a:miter lim="800000"/>
            <a:headEnd/>
            <a:tailEnd/>
          </a:ln>
        </p:spPr>
        <p:txBody>
          <a:bodyPr/>
          <a:lstStyle/>
          <a:p>
            <a:pPr marL="342900" indent="-342900">
              <a:spcBef>
                <a:spcPct val="20000"/>
              </a:spcBef>
            </a:pPr>
            <a:r>
              <a:rPr lang="en-US" altLang="zh-TW" sz="2800" dirty="0">
                <a:solidFill>
                  <a:srgbClr val="FF0000"/>
                </a:solidFill>
                <a:latin typeface="Times New Roman" panose="02020603050405020304" pitchFamily="18" charset="0"/>
                <a:cs typeface="Times New Roman" panose="02020603050405020304" pitchFamily="18" charset="0"/>
              </a:rPr>
              <a:t>A few important flags:</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 </a:t>
            </a:r>
            <a:r>
              <a:rPr lang="en-US" altLang="zh-TW" sz="2800" b="0" dirty="0" smtClean="0">
                <a:latin typeface="Times New Roman" panose="02020603050405020304" pitchFamily="18" charset="0"/>
                <a:cs typeface="Times New Roman" panose="02020603050405020304" pitchFamily="18" charset="0"/>
              </a:rPr>
              <a:t>Not </a:t>
            </a:r>
            <a:r>
              <a:rPr lang="en-US" altLang="zh-TW" sz="2800" b="0" dirty="0">
                <a:latin typeface="Times New Roman" panose="02020603050405020304" pitchFamily="18" charset="0"/>
                <a:cs typeface="Times New Roman" panose="02020603050405020304" pitchFamily="18" charset="0"/>
              </a:rPr>
              <a:t>case sensitive (</a:t>
            </a:r>
            <a:r>
              <a:rPr lang="en-US" altLang="zh-TW" sz="2800" b="0" i="1" dirty="0">
                <a:latin typeface="Times New Roman" panose="02020603050405020304" pitchFamily="18" charset="0"/>
                <a:cs typeface="Times New Roman" panose="02020603050405020304" pitchFamily="18" charset="0"/>
              </a:rPr>
              <a:t>i.e.</a:t>
            </a:r>
            <a:r>
              <a:rPr lang="en-US" altLang="zh-TW" sz="2800" b="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gnore case)</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umbers (with a colon after each)</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ert the matches. (i.e., print if not match</a:t>
            </a:r>
            <a:r>
              <a:rPr lang="en-US" altLang="zh-TW" sz="2800" b="0" dirty="0" smtClean="0">
                <a:latin typeface="Times New Roman" panose="02020603050405020304" pitchFamily="18" charset="0"/>
                <a:cs typeface="Times New Roman" panose="02020603050405020304" pitchFamily="18" charset="0"/>
              </a:rPr>
              <a:t>)</a:t>
            </a:r>
            <a:endParaRPr lang="en-US" altLang="zh-TW" sz="2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91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325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smtClean="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smtClean="0">
                <a:solidFill>
                  <a:srgbClr val="B2B2B2"/>
                </a:solidFill>
              </a:rPr>
              <a:t>Here is a script to delete files with an asterisk in their names:</a:t>
            </a:r>
            <a:r>
              <a:rPr lang="en-US" altLang="zh-TW" sz="2500" smtClean="0"/>
              <a:t> </a:t>
            </a:r>
          </a:p>
          <a:p>
            <a:pPr marL="0" indent="0" eaLnBrk="1" hangingPunct="1">
              <a:lnSpc>
                <a:spcPct val="80000"/>
              </a:lnSpc>
              <a:spcBef>
                <a:spcPct val="35000"/>
              </a:spcBef>
              <a:buFontTx/>
              <a:buNone/>
            </a:pPr>
            <a:r>
              <a:rPr lang="en-US" altLang="zh-TW" sz="2400" smtClean="0">
                <a:latin typeface="High Tower Text" pitchFamily="18" charset="0"/>
                <a:ea typeface="Batang" pitchFamily="18" charset="-127"/>
                <a:cs typeface="FrankRuehl" pitchFamily="34" charset="-79"/>
              </a:rPr>
              <a:t>	echo This script removes all files that </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 contain an asterisk in the name.</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echo Are you sure you want to remove these files\?</a:t>
            </a:r>
            <a:br>
              <a:rPr lang="en-US" altLang="zh-TW" sz="2400" smtClean="0">
                <a:latin typeface="High Tower Text" pitchFamily="18" charset="0"/>
                <a:ea typeface="Batang" pitchFamily="18" charset="-127"/>
                <a:cs typeface="FrankRuehl" pitchFamily="34" charset="-79"/>
              </a:rPr>
            </a:br>
            <a:r>
              <a:rPr lang="en-US" altLang="zh-TW" sz="2400" smtClean="0">
                <a:latin typeface="High Tower Text" pitchFamily="18" charset="0"/>
                <a:ea typeface="Batang" pitchFamily="18" charset="-127"/>
                <a:cs typeface="FrankRuehl" pitchFamily="34" charset="-79"/>
              </a:rPr>
              <a:t>	rm </a:t>
            </a:r>
            <a:r>
              <a:rPr lang="en-US" altLang="zh-TW" sz="2400" smtClean="0">
                <a:latin typeface="Garamond" pitchFamily="18" charset="0"/>
                <a:ea typeface="Batang" pitchFamily="18" charset="-127"/>
                <a:cs typeface="FrankRuehl" pitchFamily="34" charset="-79"/>
              </a:rPr>
              <a:t>-</a:t>
            </a:r>
            <a:r>
              <a:rPr lang="en-US" altLang="zh-TW" sz="2400" smtClean="0">
                <a:latin typeface="High Tower Text" pitchFamily="18" charset="0"/>
                <a:ea typeface="Batang" pitchFamily="18" charset="-127"/>
                <a:cs typeface="FrankRuehl" pitchFamily="34" charset="-79"/>
              </a:rPr>
              <a:t>i *\**</a:t>
            </a:r>
            <a:r>
              <a:rPr lang="en-US" altLang="zh-TW" sz="2700" smtClean="0"/>
              <a:t/>
            </a:r>
            <a:br>
              <a:rPr lang="en-US" altLang="zh-TW" sz="2700" smtClean="0"/>
            </a:br>
            <a:endParaRPr lang="en-US" altLang="zh-TW" sz="2700" smtClean="0"/>
          </a:p>
          <a:p>
            <a:pPr marL="0" indent="0" eaLnBrk="1" hangingPunct="1">
              <a:lnSpc>
                <a:spcPct val="80000"/>
              </a:lnSpc>
              <a:buFontTx/>
              <a:buNone/>
            </a:pPr>
            <a:r>
              <a:rPr lang="en-US" altLang="zh-TW" sz="2500" smtClean="0"/>
              <a:t>This “\” was necessary because the “?” is also a shell symbol. </a:t>
            </a:r>
            <a:r>
              <a:rPr lang="en-US" altLang="zh-TW" sz="2500" smtClean="0">
                <a:solidFill>
                  <a:schemeClr val="bg1"/>
                </a:solidFill>
              </a:rPr>
              <a:t>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smtClean="0">
                <a:solidFill>
                  <a:schemeClr val="bg1"/>
                </a:solidFill>
                <a:latin typeface="High Tower Text" pitchFamily="18" charset="0"/>
                <a:ea typeface="Batang" pitchFamily="18" charset="-127"/>
              </a:rPr>
              <a:t>   Are you sure you want to remove these filesA filesB</a:t>
            </a:r>
            <a:r>
              <a:rPr lang="en-US" altLang="zh-TW" sz="2400" smtClean="0">
                <a:solidFill>
                  <a:schemeClr val="bg1"/>
                </a:solidFill>
                <a:latin typeface="High Tower Text" pitchFamily="18" charset="0"/>
              </a:rPr>
              <a:t/>
            </a:r>
            <a:br>
              <a:rPr lang="en-US" altLang="zh-TW" sz="2400" smtClean="0">
                <a:solidFill>
                  <a:schemeClr val="bg1"/>
                </a:solidFill>
                <a:latin typeface="High Tower Text" pitchFamily="18" charset="0"/>
              </a:rPr>
            </a:br>
            <a:r>
              <a:rPr lang="en-US" altLang="zh-TW" sz="2700" smtClean="0">
                <a:solidFill>
                  <a:schemeClr val="bg1"/>
                </a:solidFill>
              </a:rPr>
              <a:t> </a:t>
            </a:r>
          </a:p>
        </p:txBody>
      </p:sp>
      <p:cxnSp>
        <p:nvCxnSpPr>
          <p:cNvPr id="5" name="Straight Arrow Connector 4"/>
          <p:cNvCxnSpPr/>
          <p:nvPr/>
        </p:nvCxnSpPr>
        <p:spPr>
          <a:xfrm flipV="1">
            <a:off x="1371600" y="3352800"/>
            <a:ext cx="6019800" cy="838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609600"/>
            <a:ext cx="8534400" cy="990600"/>
          </a:xfrm>
        </p:spPr>
        <p:txBody>
          <a:bodyPr/>
          <a:lstStyle/>
          <a:p>
            <a:pPr marL="0" indent="0" algn="just" eaLnBrk="1" hangingPunct="1">
              <a:lnSpc>
                <a:spcPct val="80000"/>
              </a:lnSpc>
              <a:buFontTx/>
              <a:buNone/>
            </a:pPr>
            <a:r>
              <a:rPr lang="en-US" altLang="zh-TW" sz="2800" b="1" dirty="0">
                <a:solidFill>
                  <a:srgbClr val="000000"/>
                </a:solidFill>
                <a:latin typeface="Times New Roman" pitchFamily="18" charset="0"/>
              </a:rPr>
              <a:t>Format:</a:t>
            </a:r>
          </a:p>
          <a:p>
            <a:pPr marL="0" indent="0" algn="just" eaLnBrk="1" hangingPunct="1">
              <a:lnSpc>
                <a:spcPct val="80000"/>
              </a:lnSpc>
              <a:buFontTx/>
              <a:buNone/>
            </a:pPr>
            <a:r>
              <a:rPr lang="en-US" altLang="zh-TW" sz="3600" dirty="0" smtClean="0">
                <a:latin typeface="Times New Roman" pitchFamily="18" charset="0"/>
                <a:cs typeface="Times New Roman" pitchFamily="18" charset="0"/>
              </a:rPr>
              <a:t>  </a:t>
            </a:r>
            <a:r>
              <a:rPr lang="en-US" altLang="zh-TW" sz="3600" dirty="0" smtClean="0">
                <a:solidFill>
                  <a:srgbClr val="9F0D46"/>
                </a:solidFill>
                <a:latin typeface="High Tower Text" pitchFamily="18" charset="0"/>
              </a:rPr>
              <a:t> </a:t>
            </a:r>
            <a:r>
              <a:rPr lang="en-US" altLang="zh-TW" sz="3600" dirty="0" err="1">
                <a:latin typeface="High Tower Text" pitchFamily="18" charset="0"/>
              </a:rPr>
              <a:t>fgrep</a:t>
            </a:r>
            <a:r>
              <a:rPr lang="en-US" altLang="zh-TW" sz="3600" dirty="0">
                <a:solidFill>
                  <a:srgbClr val="000000"/>
                </a:solidFill>
                <a:latin typeface="High Tower Text" pitchFamily="18" charset="0"/>
              </a:rPr>
              <a:t> [options] 'search string'  filenames</a:t>
            </a:r>
            <a:r>
              <a:rPr lang="en-US" altLang="zh-TW" sz="2800" dirty="0">
                <a:solidFill>
                  <a:srgbClr val="000000"/>
                </a:solidFill>
                <a:latin typeface="Courier" pitchFamily="49" charset="0"/>
              </a:rPr>
              <a:t> </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304800" y="1600200"/>
            <a:ext cx="8686800" cy="5410200"/>
          </a:xfrm>
          <a:prstGeom prst="rect">
            <a:avLst/>
          </a:prstGeom>
          <a:noFill/>
          <a:ln w="9525">
            <a:noFill/>
            <a:miter lim="800000"/>
            <a:headEnd/>
            <a:tailEnd/>
          </a:ln>
        </p:spPr>
        <p:txBody>
          <a:bodyPr/>
          <a:lstStyle/>
          <a:p>
            <a:pPr marL="342900" indent="-342900">
              <a:spcBef>
                <a:spcPct val="20000"/>
              </a:spcBef>
            </a:pPr>
            <a:r>
              <a:rPr lang="en-US" altLang="zh-TW" sz="2800" dirty="0">
                <a:solidFill>
                  <a:srgbClr val="FF0000"/>
                </a:solidFill>
                <a:latin typeface="Times New Roman" panose="02020603050405020304" pitchFamily="18" charset="0"/>
                <a:cs typeface="Times New Roman" panose="02020603050405020304" pitchFamily="18" charset="0"/>
              </a:rPr>
              <a:t>A few important flags:</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 </a:t>
            </a:r>
            <a:r>
              <a:rPr lang="en-US" altLang="zh-TW" sz="2800" b="0" dirty="0" smtClean="0">
                <a:latin typeface="Times New Roman" panose="02020603050405020304" pitchFamily="18" charset="0"/>
                <a:cs typeface="Times New Roman" panose="02020603050405020304" pitchFamily="18" charset="0"/>
              </a:rPr>
              <a:t>Not </a:t>
            </a:r>
            <a:r>
              <a:rPr lang="en-US" altLang="zh-TW" sz="2800" b="0" dirty="0">
                <a:latin typeface="Times New Roman" panose="02020603050405020304" pitchFamily="18" charset="0"/>
                <a:cs typeface="Times New Roman" panose="02020603050405020304" pitchFamily="18" charset="0"/>
              </a:rPr>
              <a:t>case sensitive (</a:t>
            </a:r>
            <a:r>
              <a:rPr lang="en-US" altLang="zh-TW" sz="2800" b="0" i="1" dirty="0">
                <a:latin typeface="Times New Roman" panose="02020603050405020304" pitchFamily="18" charset="0"/>
                <a:cs typeface="Times New Roman" panose="02020603050405020304" pitchFamily="18" charset="0"/>
              </a:rPr>
              <a:t>i.e.</a:t>
            </a:r>
            <a:r>
              <a:rPr lang="en-US" altLang="zh-TW" sz="2800" b="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gnore case)</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umbers (with a colon after each)</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ert the matches. (i.e., print if not match)</a:t>
            </a:r>
          </a:p>
          <a:p>
            <a:pPr marL="342900" indent="-342900">
              <a:spcBef>
                <a:spcPts val="0"/>
              </a:spcBef>
            </a:pPr>
            <a:r>
              <a:rPr lang="en-US" altLang="zh-TW" sz="2800" dirty="0" smtClean="0"/>
              <a:t>%</a:t>
            </a:r>
            <a:r>
              <a:rPr lang="en-US" altLang="zh-TW" sz="3200" dirty="0">
                <a:latin typeface="High Tower Text" pitchFamily="18" charset="0"/>
              </a:rPr>
              <a:t> </a:t>
            </a:r>
            <a:r>
              <a:rPr lang="en-US" altLang="zh-TW" sz="3200" dirty="0" smtClean="0">
                <a:solidFill>
                  <a:srgbClr val="0C9B4D"/>
                </a:solidFill>
                <a:latin typeface="High Tower Text" pitchFamily="18" charset="0"/>
              </a:rPr>
              <a:t>echo The cloth </a:t>
            </a:r>
            <a:r>
              <a:rPr lang="en-US" altLang="zh-TW" sz="3200" dirty="0">
                <a:solidFill>
                  <a:srgbClr val="0C9B4D"/>
                </a:solidFill>
                <a:latin typeface="High Tower Text" pitchFamily="18" charset="0"/>
              </a:rPr>
              <a:t>is over there with </a:t>
            </a:r>
            <a:r>
              <a:rPr lang="en-US" altLang="zh-TW" sz="3200" dirty="0" smtClean="0">
                <a:solidFill>
                  <a:srgbClr val="0C9B4D"/>
                </a:solidFill>
                <a:latin typeface="High Tower Text" pitchFamily="18" charset="0"/>
              </a:rPr>
              <a:t>THE watch \</a:t>
            </a:r>
          </a:p>
          <a:p>
            <a:pPr marL="342900" indent="-342900">
              <a:spcBef>
                <a:spcPts val="0"/>
              </a:spcBef>
            </a:pPr>
            <a:r>
              <a:rPr lang="en-US" altLang="zh-TW" sz="3200" dirty="0" smtClean="0">
                <a:solidFill>
                  <a:srgbClr val="0C9B4D"/>
                </a:solidFill>
                <a:latin typeface="High Tower Text" pitchFamily="18" charset="0"/>
              </a:rPr>
              <a:t>"on </a:t>
            </a:r>
            <a:r>
              <a:rPr lang="en-US" altLang="zh-TW" sz="3200" dirty="0">
                <a:solidFill>
                  <a:srgbClr val="0C9B4D"/>
                </a:solidFill>
                <a:latin typeface="High Tower Text" pitchFamily="18" charset="0"/>
              </a:rPr>
              <a:t>the other </a:t>
            </a:r>
            <a:r>
              <a:rPr lang="en-US" altLang="zh-TW" sz="3200" dirty="0" err="1">
                <a:solidFill>
                  <a:srgbClr val="0C9B4D"/>
                </a:solidFill>
                <a:latin typeface="High Tower Text" pitchFamily="18" charset="0"/>
              </a:rPr>
              <a:t>tHiNg</a:t>
            </a:r>
            <a:r>
              <a:rPr lang="en-US" altLang="zh-TW" sz="3200" dirty="0">
                <a:solidFill>
                  <a:srgbClr val="0C9B4D"/>
                </a:solidFill>
                <a:latin typeface="High Tower Text" pitchFamily="18" charset="0"/>
              </a:rPr>
              <a:t>."</a:t>
            </a:r>
            <a:r>
              <a:rPr lang="en-US" altLang="zh-TW" sz="3200" dirty="0">
                <a:latin typeface="High Tower Text" pitchFamily="18" charset="0"/>
              </a:rPr>
              <a:t> </a:t>
            </a:r>
            <a:r>
              <a:rPr lang="en-US" altLang="zh-TW" sz="3200" dirty="0">
                <a:solidFill>
                  <a:schemeClr val="bg1">
                    <a:lumMod val="75000"/>
                  </a:schemeClr>
                </a:solidFill>
                <a:latin typeface="High Tower Text" pitchFamily="18" charset="0"/>
              </a:rPr>
              <a:t>|</a:t>
            </a:r>
            <a:r>
              <a:rPr lang="en-US" altLang="zh-TW" sz="3200" dirty="0" err="1">
                <a:solidFill>
                  <a:schemeClr val="bg1">
                    <a:lumMod val="75000"/>
                  </a:schemeClr>
                </a:solidFill>
                <a:latin typeface="High Tower Text" pitchFamily="18" charset="0"/>
              </a:rPr>
              <a:t>tr</a:t>
            </a:r>
            <a:r>
              <a:rPr lang="en-US" altLang="zh-TW" sz="3200" dirty="0">
                <a:solidFill>
                  <a:schemeClr val="bg1">
                    <a:lumMod val="75000"/>
                  </a:schemeClr>
                </a:solidFill>
                <a:latin typeface="High Tower Text" pitchFamily="18" charset="0"/>
              </a:rPr>
              <a:t> \  \\n | </a:t>
            </a:r>
            <a:r>
              <a:rPr lang="en-US" altLang="zh-TW" sz="3200" dirty="0" err="1">
                <a:solidFill>
                  <a:schemeClr val="bg1">
                    <a:lumMod val="75000"/>
                  </a:schemeClr>
                </a:solidFill>
                <a:latin typeface="High Tower Text" pitchFamily="18" charset="0"/>
              </a:rPr>
              <a:t>fgrep</a:t>
            </a:r>
            <a:r>
              <a:rPr lang="en-US" altLang="zh-TW" sz="32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3200" dirty="0" err="1">
                <a:solidFill>
                  <a:schemeClr val="bg1">
                    <a:lumMod val="75000"/>
                  </a:schemeClr>
                </a:solidFill>
                <a:latin typeface="High Tower Text" pitchFamily="18" charset="0"/>
              </a:rPr>
              <a:t>inv</a:t>
            </a:r>
            <a:r>
              <a:rPr lang="en-US" altLang="zh-TW" sz="3200" dirty="0">
                <a:solidFill>
                  <a:schemeClr val="bg1">
                    <a:lumMod val="75000"/>
                  </a:schemeClr>
                </a:solidFill>
                <a:latin typeface="High Tower Text" pitchFamily="18" charset="0"/>
              </a:rPr>
              <a:t> </a:t>
            </a:r>
            <a:r>
              <a:rPr lang="en-US" altLang="zh-TW" sz="3200" dirty="0" err="1">
                <a:solidFill>
                  <a:schemeClr val="bg1">
                    <a:lumMod val="75000"/>
                  </a:schemeClr>
                </a:solidFill>
                <a:latin typeface="High Tower Text" pitchFamily="18" charset="0"/>
              </a:rPr>
              <a:t>tH</a:t>
            </a:r>
            <a:endParaRPr lang="en-US" altLang="zh-TW" sz="3200" dirty="0">
              <a:solidFill>
                <a:schemeClr val="bg1">
                  <a:lumMod val="75000"/>
                </a:schemeClr>
              </a:solidFill>
              <a:latin typeface="High Tower Text" pitchFamily="18" charset="0"/>
            </a:endParaRP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3:</a:t>
            </a:r>
            <a:r>
              <a:rPr lang="en-US" altLang="zh-TW" sz="3200" dirty="0">
                <a:solidFill>
                  <a:schemeClr val="bg1"/>
                </a:solidFill>
                <a:latin typeface="High Tower Text" pitchFamily="18" charset="0"/>
              </a:rPr>
              <a:t>is</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4:</a:t>
            </a:r>
            <a:r>
              <a:rPr lang="en-US" altLang="zh-TW" sz="3200" dirty="0">
                <a:solidFill>
                  <a:schemeClr val="bg1"/>
                </a:solidFill>
                <a:latin typeface="High Tower Text" pitchFamily="18" charset="0"/>
              </a:rPr>
              <a:t>over</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8:</a:t>
            </a:r>
            <a:r>
              <a:rPr lang="en-US" altLang="zh-TW" sz="3200" dirty="0">
                <a:solidFill>
                  <a:schemeClr val="bg1"/>
                </a:solidFill>
                <a:latin typeface="High Tower Text" pitchFamily="18" charset="0"/>
              </a:rPr>
              <a:t>watch</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9:</a:t>
            </a:r>
            <a:r>
              <a:rPr lang="en-US" altLang="zh-TW" sz="3200" dirty="0">
                <a:solidFill>
                  <a:schemeClr val="bg1"/>
                </a:solidFill>
                <a:latin typeface="High Tower Text" pitchFamily="18" charset="0"/>
              </a:rPr>
              <a:t>on</a:t>
            </a:r>
          </a:p>
          <a:p>
            <a:pPr marL="342900" indent="-342900">
              <a:spcBef>
                <a:spcPts val="0"/>
              </a:spcBef>
            </a:pPr>
            <a:r>
              <a:rPr lang="en-US" altLang="zh-TW" sz="2800" dirty="0" smtClean="0">
                <a:solidFill>
                  <a:schemeClr val="bg1"/>
                </a:solidFill>
              </a:rPr>
              <a:t>%</a:t>
            </a:r>
          </a:p>
        </p:txBody>
      </p:sp>
    </p:spTree>
    <p:extLst>
      <p:ext uri="{BB962C8B-B14F-4D97-AF65-F5344CB8AC3E}">
        <p14:creationId xmlns:p14="http://schemas.microsoft.com/office/powerpoint/2010/main" val="25837081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609600"/>
            <a:ext cx="8534400" cy="990600"/>
          </a:xfrm>
        </p:spPr>
        <p:txBody>
          <a:bodyPr/>
          <a:lstStyle/>
          <a:p>
            <a:pPr marL="0" indent="0" algn="just" eaLnBrk="1" hangingPunct="1">
              <a:lnSpc>
                <a:spcPct val="80000"/>
              </a:lnSpc>
              <a:buFontTx/>
              <a:buNone/>
            </a:pPr>
            <a:r>
              <a:rPr lang="en-US" altLang="zh-TW" sz="2800" b="1" dirty="0">
                <a:solidFill>
                  <a:srgbClr val="000000"/>
                </a:solidFill>
                <a:latin typeface="Times New Roman" pitchFamily="18" charset="0"/>
              </a:rPr>
              <a:t>Format:</a:t>
            </a:r>
          </a:p>
          <a:p>
            <a:pPr marL="0" indent="0" algn="just" eaLnBrk="1" hangingPunct="1">
              <a:lnSpc>
                <a:spcPct val="80000"/>
              </a:lnSpc>
              <a:buFontTx/>
              <a:buNone/>
            </a:pPr>
            <a:r>
              <a:rPr lang="en-US" altLang="zh-TW" sz="3600" dirty="0" smtClean="0">
                <a:latin typeface="Times New Roman" pitchFamily="18" charset="0"/>
                <a:cs typeface="Times New Roman" pitchFamily="18" charset="0"/>
              </a:rPr>
              <a:t>  </a:t>
            </a:r>
            <a:r>
              <a:rPr lang="en-US" altLang="zh-TW" sz="3600" dirty="0" smtClean="0">
                <a:solidFill>
                  <a:srgbClr val="9F0D46"/>
                </a:solidFill>
                <a:latin typeface="High Tower Text" pitchFamily="18" charset="0"/>
              </a:rPr>
              <a:t> </a:t>
            </a:r>
            <a:r>
              <a:rPr lang="en-US" altLang="zh-TW" sz="3600" dirty="0" err="1">
                <a:latin typeface="High Tower Text" pitchFamily="18" charset="0"/>
              </a:rPr>
              <a:t>fgrep</a:t>
            </a:r>
            <a:r>
              <a:rPr lang="en-US" altLang="zh-TW" sz="3600" dirty="0">
                <a:solidFill>
                  <a:srgbClr val="000000"/>
                </a:solidFill>
                <a:latin typeface="High Tower Text" pitchFamily="18" charset="0"/>
              </a:rPr>
              <a:t> [options] 'search string'  filenames</a:t>
            </a:r>
            <a:r>
              <a:rPr lang="en-US" altLang="zh-TW" sz="2800" dirty="0">
                <a:solidFill>
                  <a:srgbClr val="000000"/>
                </a:solidFill>
                <a:latin typeface="Courier" pitchFamily="49" charset="0"/>
              </a:rPr>
              <a:t> </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304800" y="1600200"/>
            <a:ext cx="8686800" cy="5410200"/>
          </a:xfrm>
          <a:prstGeom prst="rect">
            <a:avLst/>
          </a:prstGeom>
          <a:noFill/>
          <a:ln w="9525">
            <a:noFill/>
            <a:miter lim="800000"/>
            <a:headEnd/>
            <a:tailEnd/>
          </a:ln>
        </p:spPr>
        <p:txBody>
          <a:bodyPr/>
          <a:lstStyle/>
          <a:p>
            <a:pPr marL="342900" indent="-342900">
              <a:spcBef>
                <a:spcPct val="20000"/>
              </a:spcBef>
            </a:pPr>
            <a:r>
              <a:rPr lang="en-US" altLang="zh-TW" sz="2800" dirty="0">
                <a:solidFill>
                  <a:srgbClr val="FF0000"/>
                </a:solidFill>
                <a:latin typeface="Times New Roman" panose="02020603050405020304" pitchFamily="18" charset="0"/>
                <a:cs typeface="Times New Roman" panose="02020603050405020304" pitchFamily="18" charset="0"/>
              </a:rPr>
              <a:t>A few important flags:</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 </a:t>
            </a:r>
            <a:r>
              <a:rPr lang="en-US" altLang="zh-TW" sz="2800" b="0" dirty="0" smtClean="0">
                <a:latin typeface="Times New Roman" panose="02020603050405020304" pitchFamily="18" charset="0"/>
                <a:cs typeface="Times New Roman" panose="02020603050405020304" pitchFamily="18" charset="0"/>
              </a:rPr>
              <a:t>Not </a:t>
            </a:r>
            <a:r>
              <a:rPr lang="en-US" altLang="zh-TW" sz="2800" b="0" dirty="0">
                <a:latin typeface="Times New Roman" panose="02020603050405020304" pitchFamily="18" charset="0"/>
                <a:cs typeface="Times New Roman" panose="02020603050405020304" pitchFamily="18" charset="0"/>
              </a:rPr>
              <a:t>case sensitive (</a:t>
            </a:r>
            <a:r>
              <a:rPr lang="en-US" altLang="zh-TW" sz="2800" b="0" i="1" dirty="0">
                <a:latin typeface="Times New Roman" panose="02020603050405020304" pitchFamily="18" charset="0"/>
                <a:cs typeface="Times New Roman" panose="02020603050405020304" pitchFamily="18" charset="0"/>
              </a:rPr>
              <a:t>i.e.</a:t>
            </a:r>
            <a:r>
              <a:rPr lang="en-US" altLang="zh-TW" sz="2800" b="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gnore case)</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umbers (with a colon after each)</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ert the matches. (i.e., print if not match)</a:t>
            </a:r>
          </a:p>
          <a:p>
            <a:pPr marL="342900" indent="-342900">
              <a:spcBef>
                <a:spcPts val="0"/>
              </a:spcBef>
            </a:pPr>
            <a:r>
              <a:rPr lang="en-US" altLang="zh-TW" sz="2800" dirty="0" smtClean="0"/>
              <a:t>%</a:t>
            </a:r>
            <a:r>
              <a:rPr lang="en-US" altLang="zh-TW" sz="3200" dirty="0">
                <a:latin typeface="High Tower Text" pitchFamily="18" charset="0"/>
              </a:rPr>
              <a:t> </a:t>
            </a:r>
            <a:r>
              <a:rPr lang="en-US" altLang="zh-TW" sz="3200" dirty="0" smtClean="0">
                <a:latin typeface="High Tower Text" pitchFamily="18" charset="0"/>
              </a:rPr>
              <a:t>echo The cloth </a:t>
            </a:r>
            <a:r>
              <a:rPr lang="en-US" altLang="zh-TW" sz="3200" dirty="0">
                <a:latin typeface="High Tower Text" pitchFamily="18" charset="0"/>
              </a:rPr>
              <a:t>is over there with </a:t>
            </a:r>
            <a:r>
              <a:rPr lang="en-US" altLang="zh-TW" sz="3200" dirty="0" smtClean="0">
                <a:latin typeface="High Tower Text" pitchFamily="18" charset="0"/>
              </a:rPr>
              <a:t>THE watch \</a:t>
            </a:r>
          </a:p>
          <a:p>
            <a:pPr marL="342900" indent="-342900">
              <a:spcBef>
                <a:spcPts val="0"/>
              </a:spcBef>
            </a:pPr>
            <a:r>
              <a:rPr lang="en-US" altLang="zh-TW" sz="3200" dirty="0" smtClean="0">
                <a:latin typeface="High Tower Text" pitchFamily="18" charset="0"/>
              </a:rPr>
              <a:t>"on </a:t>
            </a:r>
            <a:r>
              <a:rPr lang="en-US" altLang="zh-TW" sz="3200" dirty="0">
                <a:latin typeface="High Tower Text" pitchFamily="18" charset="0"/>
              </a:rPr>
              <a:t>the other </a:t>
            </a:r>
            <a:r>
              <a:rPr lang="en-US" altLang="zh-TW" sz="3200" dirty="0" err="1">
                <a:latin typeface="High Tower Text" pitchFamily="18" charset="0"/>
              </a:rPr>
              <a:t>tHiNg</a:t>
            </a:r>
            <a:r>
              <a:rPr lang="en-US" altLang="zh-TW" sz="3200" dirty="0">
                <a:latin typeface="High Tower Text" pitchFamily="18" charset="0"/>
              </a:rPr>
              <a:t>." </a:t>
            </a:r>
            <a:r>
              <a:rPr lang="en-US" altLang="zh-TW" sz="3200" dirty="0">
                <a:solidFill>
                  <a:srgbClr val="0C9B4D"/>
                </a:solidFill>
                <a:latin typeface="High Tower Text" pitchFamily="18" charset="0"/>
              </a:rPr>
              <a:t>|</a:t>
            </a:r>
            <a:r>
              <a:rPr lang="en-US" altLang="zh-TW" sz="3200" dirty="0" err="1">
                <a:solidFill>
                  <a:srgbClr val="0C9B4D"/>
                </a:solidFill>
                <a:latin typeface="High Tower Text" pitchFamily="18" charset="0"/>
              </a:rPr>
              <a:t>tr</a:t>
            </a:r>
            <a:r>
              <a:rPr lang="en-US" altLang="zh-TW" sz="3200" dirty="0">
                <a:solidFill>
                  <a:srgbClr val="0C9B4D"/>
                </a:solidFill>
                <a:latin typeface="High Tower Text" pitchFamily="18" charset="0"/>
              </a:rPr>
              <a:t> \  \\n </a:t>
            </a:r>
            <a:r>
              <a:rPr lang="en-US" altLang="zh-TW" sz="3200" dirty="0">
                <a:solidFill>
                  <a:schemeClr val="bg1">
                    <a:lumMod val="75000"/>
                  </a:schemeClr>
                </a:solidFill>
                <a:latin typeface="High Tower Text" pitchFamily="18" charset="0"/>
              </a:rPr>
              <a:t>| </a:t>
            </a:r>
            <a:r>
              <a:rPr lang="en-US" altLang="zh-TW" sz="3200" dirty="0" err="1">
                <a:solidFill>
                  <a:schemeClr val="bg1">
                    <a:lumMod val="75000"/>
                  </a:schemeClr>
                </a:solidFill>
                <a:latin typeface="High Tower Text" pitchFamily="18" charset="0"/>
              </a:rPr>
              <a:t>fgrep</a:t>
            </a:r>
            <a:r>
              <a:rPr lang="en-US" altLang="zh-TW" sz="32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3200" dirty="0" err="1">
                <a:solidFill>
                  <a:schemeClr val="bg1">
                    <a:lumMod val="75000"/>
                  </a:schemeClr>
                </a:solidFill>
                <a:latin typeface="High Tower Text" pitchFamily="18" charset="0"/>
              </a:rPr>
              <a:t>inv</a:t>
            </a:r>
            <a:r>
              <a:rPr lang="en-US" altLang="zh-TW" sz="3200" dirty="0">
                <a:solidFill>
                  <a:schemeClr val="bg1">
                    <a:lumMod val="75000"/>
                  </a:schemeClr>
                </a:solidFill>
                <a:latin typeface="High Tower Text" pitchFamily="18" charset="0"/>
              </a:rPr>
              <a:t> </a:t>
            </a:r>
            <a:r>
              <a:rPr lang="en-US" altLang="zh-TW" sz="3200" dirty="0" err="1">
                <a:solidFill>
                  <a:schemeClr val="bg1">
                    <a:lumMod val="75000"/>
                  </a:schemeClr>
                </a:solidFill>
                <a:latin typeface="High Tower Text" pitchFamily="18" charset="0"/>
              </a:rPr>
              <a:t>tH</a:t>
            </a:r>
            <a:endParaRPr lang="en-US" altLang="zh-TW" sz="3200" dirty="0">
              <a:solidFill>
                <a:schemeClr val="bg1">
                  <a:lumMod val="75000"/>
                </a:schemeClr>
              </a:solidFill>
              <a:latin typeface="High Tower Text" pitchFamily="18" charset="0"/>
            </a:endParaRP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3:</a:t>
            </a:r>
            <a:r>
              <a:rPr lang="en-US" altLang="zh-TW" sz="3200" dirty="0">
                <a:solidFill>
                  <a:schemeClr val="bg1"/>
                </a:solidFill>
                <a:latin typeface="High Tower Text" pitchFamily="18" charset="0"/>
              </a:rPr>
              <a:t>is</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4:</a:t>
            </a:r>
            <a:r>
              <a:rPr lang="en-US" altLang="zh-TW" sz="3200" dirty="0">
                <a:solidFill>
                  <a:schemeClr val="bg1"/>
                </a:solidFill>
                <a:latin typeface="High Tower Text" pitchFamily="18" charset="0"/>
              </a:rPr>
              <a:t>over</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8:</a:t>
            </a:r>
            <a:r>
              <a:rPr lang="en-US" altLang="zh-TW" sz="3200" dirty="0">
                <a:solidFill>
                  <a:schemeClr val="bg1"/>
                </a:solidFill>
                <a:latin typeface="High Tower Text" pitchFamily="18" charset="0"/>
              </a:rPr>
              <a:t>watch</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9:</a:t>
            </a:r>
            <a:r>
              <a:rPr lang="en-US" altLang="zh-TW" sz="3200" dirty="0">
                <a:solidFill>
                  <a:schemeClr val="bg1"/>
                </a:solidFill>
                <a:latin typeface="High Tower Text" pitchFamily="18" charset="0"/>
              </a:rPr>
              <a:t>on</a:t>
            </a:r>
          </a:p>
          <a:p>
            <a:pPr marL="342900" indent="-342900">
              <a:spcBef>
                <a:spcPts val="0"/>
              </a:spcBef>
            </a:pPr>
            <a:r>
              <a:rPr lang="en-US" altLang="zh-TW" sz="2800" dirty="0" smtClean="0">
                <a:solidFill>
                  <a:schemeClr val="bg1"/>
                </a:solidFill>
              </a:rPr>
              <a:t>%</a:t>
            </a:r>
          </a:p>
        </p:txBody>
      </p:sp>
    </p:spTree>
    <p:extLst>
      <p:ext uri="{BB962C8B-B14F-4D97-AF65-F5344CB8AC3E}">
        <p14:creationId xmlns:p14="http://schemas.microsoft.com/office/powerpoint/2010/main" val="497535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609600"/>
            <a:ext cx="8534400" cy="990600"/>
          </a:xfrm>
        </p:spPr>
        <p:txBody>
          <a:bodyPr/>
          <a:lstStyle/>
          <a:p>
            <a:pPr marL="0" indent="0" algn="just" eaLnBrk="1" hangingPunct="1">
              <a:lnSpc>
                <a:spcPct val="80000"/>
              </a:lnSpc>
              <a:buFontTx/>
              <a:buNone/>
            </a:pPr>
            <a:r>
              <a:rPr lang="en-US" altLang="zh-TW" sz="2800" b="1" dirty="0">
                <a:solidFill>
                  <a:srgbClr val="000000"/>
                </a:solidFill>
                <a:latin typeface="Times New Roman" pitchFamily="18" charset="0"/>
              </a:rPr>
              <a:t>Format:</a:t>
            </a:r>
          </a:p>
          <a:p>
            <a:pPr marL="0" indent="0" algn="just" eaLnBrk="1" hangingPunct="1">
              <a:lnSpc>
                <a:spcPct val="80000"/>
              </a:lnSpc>
              <a:buFontTx/>
              <a:buNone/>
            </a:pPr>
            <a:r>
              <a:rPr lang="en-US" altLang="zh-TW" sz="3600" dirty="0" smtClean="0">
                <a:latin typeface="Times New Roman" pitchFamily="18" charset="0"/>
                <a:cs typeface="Times New Roman" pitchFamily="18" charset="0"/>
              </a:rPr>
              <a:t>  </a:t>
            </a:r>
            <a:r>
              <a:rPr lang="en-US" altLang="zh-TW" sz="3600" dirty="0" smtClean="0">
                <a:solidFill>
                  <a:srgbClr val="9F0D46"/>
                </a:solidFill>
                <a:latin typeface="High Tower Text" pitchFamily="18" charset="0"/>
              </a:rPr>
              <a:t> </a:t>
            </a:r>
            <a:r>
              <a:rPr lang="en-US" altLang="zh-TW" sz="3600" dirty="0" err="1">
                <a:latin typeface="High Tower Text" pitchFamily="18" charset="0"/>
              </a:rPr>
              <a:t>fgrep</a:t>
            </a:r>
            <a:r>
              <a:rPr lang="en-US" altLang="zh-TW" sz="3600" dirty="0">
                <a:solidFill>
                  <a:srgbClr val="000000"/>
                </a:solidFill>
                <a:latin typeface="High Tower Text" pitchFamily="18" charset="0"/>
              </a:rPr>
              <a:t> [options] 'search string'  filenames</a:t>
            </a:r>
            <a:r>
              <a:rPr lang="en-US" altLang="zh-TW" sz="2800" dirty="0">
                <a:solidFill>
                  <a:srgbClr val="000000"/>
                </a:solidFill>
                <a:latin typeface="Courier" pitchFamily="49" charset="0"/>
              </a:rPr>
              <a:t> </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304800" y="1600200"/>
            <a:ext cx="8686800" cy="5410200"/>
          </a:xfrm>
          <a:prstGeom prst="rect">
            <a:avLst/>
          </a:prstGeom>
          <a:noFill/>
          <a:ln w="9525">
            <a:noFill/>
            <a:miter lim="800000"/>
            <a:headEnd/>
            <a:tailEnd/>
          </a:ln>
        </p:spPr>
        <p:txBody>
          <a:bodyPr/>
          <a:lstStyle/>
          <a:p>
            <a:pPr marL="342900" indent="-342900">
              <a:spcBef>
                <a:spcPct val="20000"/>
              </a:spcBef>
            </a:pPr>
            <a:r>
              <a:rPr lang="en-US" altLang="zh-TW" sz="2800" dirty="0">
                <a:solidFill>
                  <a:srgbClr val="FF0000"/>
                </a:solidFill>
                <a:latin typeface="Times New Roman" panose="02020603050405020304" pitchFamily="18" charset="0"/>
                <a:cs typeface="Times New Roman" panose="02020603050405020304" pitchFamily="18" charset="0"/>
              </a:rPr>
              <a:t>A few important flags:</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 </a:t>
            </a:r>
            <a:r>
              <a:rPr lang="en-US" altLang="zh-TW" sz="2800" b="0" dirty="0" smtClean="0">
                <a:latin typeface="Times New Roman" panose="02020603050405020304" pitchFamily="18" charset="0"/>
                <a:cs typeface="Times New Roman" panose="02020603050405020304" pitchFamily="18" charset="0"/>
              </a:rPr>
              <a:t>Not </a:t>
            </a:r>
            <a:r>
              <a:rPr lang="en-US" altLang="zh-TW" sz="2800" b="0" dirty="0">
                <a:latin typeface="Times New Roman" panose="02020603050405020304" pitchFamily="18" charset="0"/>
                <a:cs typeface="Times New Roman" panose="02020603050405020304" pitchFamily="18" charset="0"/>
              </a:rPr>
              <a:t>case sensitive (</a:t>
            </a:r>
            <a:r>
              <a:rPr lang="en-US" altLang="zh-TW" sz="2800" b="0" i="1" dirty="0">
                <a:latin typeface="Times New Roman" panose="02020603050405020304" pitchFamily="18" charset="0"/>
                <a:cs typeface="Times New Roman" panose="02020603050405020304" pitchFamily="18" charset="0"/>
              </a:rPr>
              <a:t>i.e.</a:t>
            </a:r>
            <a:r>
              <a:rPr lang="en-US" altLang="zh-TW" sz="2800" b="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gnore case)</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umbers (with a colon after each)</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ert the matches. (i.e., print if not match)</a:t>
            </a:r>
          </a:p>
          <a:p>
            <a:pPr marL="342900" indent="-342900">
              <a:spcBef>
                <a:spcPts val="0"/>
              </a:spcBef>
            </a:pPr>
            <a:r>
              <a:rPr lang="en-US" altLang="zh-TW" sz="2800" dirty="0" smtClean="0"/>
              <a:t>%</a:t>
            </a:r>
            <a:r>
              <a:rPr lang="en-US" altLang="zh-TW" sz="3200" dirty="0">
                <a:latin typeface="High Tower Text" pitchFamily="18" charset="0"/>
              </a:rPr>
              <a:t> </a:t>
            </a:r>
            <a:r>
              <a:rPr lang="en-US" altLang="zh-TW" sz="3200" dirty="0" smtClean="0">
                <a:latin typeface="High Tower Text" pitchFamily="18" charset="0"/>
              </a:rPr>
              <a:t>echo The cloth </a:t>
            </a:r>
            <a:r>
              <a:rPr lang="en-US" altLang="zh-TW" sz="3200" dirty="0">
                <a:latin typeface="High Tower Text" pitchFamily="18" charset="0"/>
              </a:rPr>
              <a:t>is over there with </a:t>
            </a:r>
            <a:r>
              <a:rPr lang="en-US" altLang="zh-TW" sz="3200" dirty="0" smtClean="0">
                <a:latin typeface="High Tower Text" pitchFamily="18" charset="0"/>
              </a:rPr>
              <a:t>THE watch \</a:t>
            </a:r>
          </a:p>
          <a:p>
            <a:pPr marL="342900" indent="-342900">
              <a:spcBef>
                <a:spcPts val="0"/>
              </a:spcBef>
            </a:pPr>
            <a:r>
              <a:rPr lang="en-US" altLang="zh-TW" sz="3200" dirty="0" smtClean="0">
                <a:latin typeface="High Tower Text" pitchFamily="18" charset="0"/>
              </a:rPr>
              <a:t>"on </a:t>
            </a:r>
            <a:r>
              <a:rPr lang="en-US" altLang="zh-TW" sz="3200" dirty="0">
                <a:latin typeface="High Tower Text" pitchFamily="18" charset="0"/>
              </a:rPr>
              <a:t>the other </a:t>
            </a:r>
            <a:r>
              <a:rPr lang="en-US" altLang="zh-TW" sz="3200" dirty="0" err="1">
                <a:latin typeface="High Tower Text" pitchFamily="18" charset="0"/>
              </a:rPr>
              <a:t>tHiNg</a:t>
            </a:r>
            <a:r>
              <a:rPr lang="en-US" altLang="zh-TW" sz="3200" dirty="0">
                <a:latin typeface="High Tower Text" pitchFamily="18" charset="0"/>
              </a:rPr>
              <a:t>." |</a:t>
            </a:r>
            <a:r>
              <a:rPr lang="en-US" altLang="zh-TW" sz="3200" dirty="0" err="1">
                <a:latin typeface="High Tower Text" pitchFamily="18" charset="0"/>
              </a:rPr>
              <a:t>tr</a:t>
            </a:r>
            <a:r>
              <a:rPr lang="en-US" altLang="zh-TW" sz="3200" dirty="0">
                <a:latin typeface="High Tower Text" pitchFamily="18" charset="0"/>
              </a:rPr>
              <a:t> \  \\n</a:t>
            </a:r>
            <a:r>
              <a:rPr lang="en-US" altLang="zh-TW" sz="3200" dirty="0">
                <a:solidFill>
                  <a:srgbClr val="0C9B4D"/>
                </a:solidFill>
                <a:latin typeface="High Tower Text" pitchFamily="18" charset="0"/>
              </a:rPr>
              <a:t> | </a:t>
            </a:r>
            <a:r>
              <a:rPr lang="en-US" altLang="zh-TW" sz="3200" dirty="0" err="1">
                <a:solidFill>
                  <a:srgbClr val="0C9B4D"/>
                </a:solidFill>
                <a:latin typeface="High Tower Text" pitchFamily="18" charset="0"/>
              </a:rPr>
              <a:t>fgrep</a:t>
            </a:r>
            <a:r>
              <a:rPr lang="en-US" altLang="zh-TW" sz="3200" dirty="0">
                <a:solidFill>
                  <a:srgbClr val="0C9B4D"/>
                </a:solidFill>
                <a:latin typeface="High Tower Text" pitchFamily="18" charset="0"/>
              </a:rPr>
              <a:t> </a:t>
            </a:r>
            <a:r>
              <a:rPr lang="en-US" altLang="zh-TW" sz="2800" dirty="0">
                <a:solidFill>
                  <a:srgbClr val="0C9B4D"/>
                </a:solidFill>
                <a:latin typeface="Times New Roman" panose="02020603050405020304" pitchFamily="18" charset="0"/>
                <a:cs typeface="Times New Roman" panose="02020603050405020304" pitchFamily="18" charset="0"/>
              </a:rPr>
              <a:t>-</a:t>
            </a:r>
            <a:r>
              <a:rPr lang="en-US" altLang="zh-TW" sz="3200" dirty="0" err="1">
                <a:solidFill>
                  <a:srgbClr val="0C9B4D"/>
                </a:solidFill>
                <a:latin typeface="High Tower Text" pitchFamily="18" charset="0"/>
              </a:rPr>
              <a:t>inv</a:t>
            </a:r>
            <a:r>
              <a:rPr lang="en-US" altLang="zh-TW" sz="3200" dirty="0">
                <a:solidFill>
                  <a:srgbClr val="0C9B4D"/>
                </a:solidFill>
                <a:latin typeface="High Tower Text" pitchFamily="18" charset="0"/>
              </a:rPr>
              <a:t> </a:t>
            </a:r>
            <a:r>
              <a:rPr lang="en-US" altLang="zh-TW" sz="3200" dirty="0" err="1">
                <a:solidFill>
                  <a:srgbClr val="0C9B4D"/>
                </a:solidFill>
                <a:latin typeface="High Tower Text" pitchFamily="18" charset="0"/>
              </a:rPr>
              <a:t>tH</a:t>
            </a:r>
            <a:endParaRPr lang="en-US" altLang="zh-TW" sz="3200" dirty="0">
              <a:solidFill>
                <a:srgbClr val="0C9B4D"/>
              </a:solidFill>
              <a:latin typeface="High Tower Text" pitchFamily="18" charset="0"/>
            </a:endParaRP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3:</a:t>
            </a:r>
            <a:r>
              <a:rPr lang="en-US" altLang="zh-TW" sz="3200" dirty="0">
                <a:solidFill>
                  <a:schemeClr val="bg1"/>
                </a:solidFill>
                <a:latin typeface="High Tower Text" pitchFamily="18" charset="0"/>
              </a:rPr>
              <a:t>is</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4:</a:t>
            </a:r>
            <a:r>
              <a:rPr lang="en-US" altLang="zh-TW" sz="3200" dirty="0">
                <a:solidFill>
                  <a:schemeClr val="bg1"/>
                </a:solidFill>
                <a:latin typeface="High Tower Text" pitchFamily="18" charset="0"/>
              </a:rPr>
              <a:t>over</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8:</a:t>
            </a:r>
            <a:r>
              <a:rPr lang="en-US" altLang="zh-TW" sz="3200" dirty="0">
                <a:solidFill>
                  <a:schemeClr val="bg1"/>
                </a:solidFill>
                <a:latin typeface="High Tower Text" pitchFamily="18" charset="0"/>
              </a:rPr>
              <a:t>watch</a:t>
            </a:r>
          </a:p>
          <a:p>
            <a:pPr marL="342900" indent="-342900">
              <a:spcBef>
                <a:spcPts val="0"/>
              </a:spcBef>
            </a:pPr>
            <a:r>
              <a:rPr lang="en-US" altLang="zh-TW" sz="2800" dirty="0">
                <a:solidFill>
                  <a:schemeClr val="bg1"/>
                </a:solidFill>
                <a:latin typeface="Times New Roman" panose="02020603050405020304" pitchFamily="18" charset="0"/>
                <a:cs typeface="Times New Roman" panose="02020603050405020304" pitchFamily="18" charset="0"/>
              </a:rPr>
              <a:t>9:</a:t>
            </a:r>
            <a:r>
              <a:rPr lang="en-US" altLang="zh-TW" sz="3200" dirty="0">
                <a:solidFill>
                  <a:schemeClr val="bg1"/>
                </a:solidFill>
                <a:latin typeface="High Tower Text" pitchFamily="18" charset="0"/>
              </a:rPr>
              <a:t>on</a:t>
            </a:r>
          </a:p>
          <a:p>
            <a:pPr marL="342900" indent="-342900">
              <a:spcBef>
                <a:spcPts val="0"/>
              </a:spcBef>
            </a:pPr>
            <a:r>
              <a:rPr lang="en-US" altLang="zh-TW" sz="2800" dirty="0" smtClean="0">
                <a:solidFill>
                  <a:schemeClr val="bg1"/>
                </a:solidFill>
              </a:rPr>
              <a:t>%</a:t>
            </a:r>
          </a:p>
        </p:txBody>
      </p:sp>
    </p:spTree>
    <p:extLst>
      <p:ext uri="{BB962C8B-B14F-4D97-AF65-F5344CB8AC3E}">
        <p14:creationId xmlns:p14="http://schemas.microsoft.com/office/powerpoint/2010/main" val="22797165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smtClean="0">
                <a:solidFill>
                  <a:srgbClr val="0033CC"/>
                </a:solidFill>
                <a:latin typeface="High Tower Text" panose="02040502050506030303" pitchFamily="18" charset="0"/>
              </a:rPr>
              <a:t>fgrep</a:t>
            </a:r>
            <a:endParaRPr lang="en-US" altLang="zh-TW" sz="6000" b="1" dirty="0" smtClean="0">
              <a:solidFill>
                <a:srgbClr val="0033CC"/>
              </a:solidFill>
              <a:latin typeface="High Tower Text" panose="02040502050506030303" pitchFamily="18" charset="0"/>
            </a:endParaRPr>
          </a:p>
        </p:txBody>
      </p:sp>
      <p:sp>
        <p:nvSpPr>
          <p:cNvPr id="4099" name="Rectangle 3"/>
          <p:cNvSpPr>
            <a:spLocks noGrp="1" noChangeArrowheads="1"/>
          </p:cNvSpPr>
          <p:nvPr>
            <p:ph type="body" idx="4294967295"/>
          </p:nvPr>
        </p:nvSpPr>
        <p:spPr>
          <a:xfrm>
            <a:off x="304800" y="609600"/>
            <a:ext cx="8534400" cy="990600"/>
          </a:xfrm>
        </p:spPr>
        <p:txBody>
          <a:bodyPr/>
          <a:lstStyle/>
          <a:p>
            <a:pPr marL="0" indent="0" algn="just" eaLnBrk="1" hangingPunct="1">
              <a:lnSpc>
                <a:spcPct val="80000"/>
              </a:lnSpc>
              <a:buFontTx/>
              <a:buNone/>
            </a:pPr>
            <a:r>
              <a:rPr lang="en-US" altLang="zh-TW" sz="2800" b="1" dirty="0">
                <a:solidFill>
                  <a:srgbClr val="000000"/>
                </a:solidFill>
                <a:latin typeface="Times New Roman" pitchFamily="18" charset="0"/>
              </a:rPr>
              <a:t>Format:</a:t>
            </a:r>
          </a:p>
          <a:p>
            <a:pPr marL="0" indent="0" algn="just" eaLnBrk="1" hangingPunct="1">
              <a:lnSpc>
                <a:spcPct val="80000"/>
              </a:lnSpc>
              <a:buFontTx/>
              <a:buNone/>
            </a:pPr>
            <a:r>
              <a:rPr lang="en-US" altLang="zh-TW" sz="3600" dirty="0" smtClean="0">
                <a:latin typeface="Times New Roman" pitchFamily="18" charset="0"/>
                <a:cs typeface="Times New Roman" pitchFamily="18" charset="0"/>
              </a:rPr>
              <a:t>  </a:t>
            </a:r>
            <a:r>
              <a:rPr lang="en-US" altLang="zh-TW" sz="3600" dirty="0" smtClean="0">
                <a:solidFill>
                  <a:srgbClr val="9F0D46"/>
                </a:solidFill>
                <a:latin typeface="High Tower Text" pitchFamily="18" charset="0"/>
              </a:rPr>
              <a:t> </a:t>
            </a:r>
            <a:r>
              <a:rPr lang="en-US" altLang="zh-TW" sz="3600" dirty="0" err="1">
                <a:latin typeface="High Tower Text" pitchFamily="18" charset="0"/>
              </a:rPr>
              <a:t>fgrep</a:t>
            </a:r>
            <a:r>
              <a:rPr lang="en-US" altLang="zh-TW" sz="3600" dirty="0">
                <a:solidFill>
                  <a:srgbClr val="000000"/>
                </a:solidFill>
                <a:latin typeface="High Tower Text" pitchFamily="18" charset="0"/>
              </a:rPr>
              <a:t> [options] 'search string'  filenames</a:t>
            </a:r>
            <a:r>
              <a:rPr lang="en-US" altLang="zh-TW" sz="2800" dirty="0">
                <a:solidFill>
                  <a:srgbClr val="000000"/>
                </a:solidFill>
                <a:latin typeface="Courier" pitchFamily="49" charset="0"/>
              </a:rPr>
              <a:t> </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304800" y="1600200"/>
            <a:ext cx="8686800" cy="5410200"/>
          </a:xfrm>
          <a:prstGeom prst="rect">
            <a:avLst/>
          </a:prstGeom>
          <a:noFill/>
          <a:ln w="9525">
            <a:noFill/>
            <a:miter lim="800000"/>
            <a:headEnd/>
            <a:tailEnd/>
          </a:ln>
        </p:spPr>
        <p:txBody>
          <a:bodyPr/>
          <a:lstStyle/>
          <a:p>
            <a:pPr marL="342900" indent="-342900">
              <a:spcBef>
                <a:spcPct val="20000"/>
              </a:spcBef>
            </a:pPr>
            <a:r>
              <a:rPr lang="en-US" altLang="zh-TW" sz="2800" dirty="0">
                <a:solidFill>
                  <a:srgbClr val="FF0000"/>
                </a:solidFill>
                <a:latin typeface="Times New Roman" panose="02020603050405020304" pitchFamily="18" charset="0"/>
                <a:cs typeface="Times New Roman" panose="02020603050405020304" pitchFamily="18" charset="0"/>
              </a:rPr>
              <a:t>A few important flags:</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 </a:t>
            </a:r>
            <a:r>
              <a:rPr lang="en-US" altLang="zh-TW" sz="2800" b="0" dirty="0" smtClean="0">
                <a:latin typeface="Times New Roman" panose="02020603050405020304" pitchFamily="18" charset="0"/>
                <a:cs typeface="Times New Roman" panose="02020603050405020304" pitchFamily="18" charset="0"/>
              </a:rPr>
              <a:t>Not </a:t>
            </a:r>
            <a:r>
              <a:rPr lang="en-US" altLang="zh-TW" sz="2800" b="0" dirty="0">
                <a:latin typeface="Times New Roman" panose="02020603050405020304" pitchFamily="18" charset="0"/>
                <a:cs typeface="Times New Roman" panose="02020603050405020304" pitchFamily="18" charset="0"/>
              </a:rPr>
              <a:t>case sensitive (</a:t>
            </a:r>
            <a:r>
              <a:rPr lang="en-US" altLang="zh-TW" sz="2800" b="0" i="1" dirty="0">
                <a:latin typeface="Times New Roman" panose="02020603050405020304" pitchFamily="18" charset="0"/>
                <a:cs typeface="Times New Roman" panose="02020603050405020304" pitchFamily="18" charset="0"/>
              </a:rPr>
              <a:t>i.e.</a:t>
            </a:r>
            <a:r>
              <a:rPr lang="en-US" altLang="zh-TW" sz="2800" b="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latin typeface="Times New Roman" panose="02020603050405020304" pitchFamily="18" charset="0"/>
                <a:cs typeface="Times New Roman" panose="02020603050405020304" pitchFamily="18" charset="0"/>
              </a:rPr>
              <a:t>gnore case)</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latin typeface="Times New Roman" panose="02020603050405020304" pitchFamily="18" charset="0"/>
                <a:cs typeface="Times New Roman" panose="02020603050405020304" pitchFamily="18" charset="0"/>
              </a:rPr>
              <a:t>umbers (with a colon after each)</a:t>
            </a:r>
          </a:p>
          <a:p>
            <a:pPr marL="342900" indent="-342900">
              <a:spcBef>
                <a:spcPct val="20000"/>
              </a:spcBef>
            </a:pPr>
            <a:r>
              <a:rPr lang="en-US" altLang="zh-TW" sz="2800" b="0" dirty="0">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latin typeface="Times New Roman" panose="02020603050405020304" pitchFamily="18" charset="0"/>
                <a:cs typeface="Times New Roman" panose="02020603050405020304" pitchFamily="18" charset="0"/>
              </a:rPr>
              <a:t>ert the matches. (i.e., print if not match)</a:t>
            </a:r>
          </a:p>
          <a:p>
            <a:pPr marL="342900" indent="-342900">
              <a:spcBef>
                <a:spcPts val="0"/>
              </a:spcBef>
            </a:pPr>
            <a:r>
              <a:rPr lang="en-US" altLang="zh-TW" sz="2800" dirty="0" smtClean="0"/>
              <a:t>%</a:t>
            </a:r>
            <a:r>
              <a:rPr lang="en-US" altLang="zh-TW" sz="3200" dirty="0">
                <a:latin typeface="High Tower Text" pitchFamily="18" charset="0"/>
              </a:rPr>
              <a:t> </a:t>
            </a:r>
            <a:r>
              <a:rPr lang="en-US" altLang="zh-TW" sz="3200" dirty="0" smtClean="0">
                <a:latin typeface="High Tower Text" pitchFamily="18" charset="0"/>
              </a:rPr>
              <a:t>echo The cloth </a:t>
            </a:r>
            <a:r>
              <a:rPr lang="en-US" altLang="zh-TW" sz="3200" dirty="0">
                <a:latin typeface="High Tower Text" pitchFamily="18" charset="0"/>
              </a:rPr>
              <a:t>is over there with </a:t>
            </a:r>
            <a:r>
              <a:rPr lang="en-US" altLang="zh-TW" sz="3200" dirty="0" smtClean="0">
                <a:latin typeface="High Tower Text" pitchFamily="18" charset="0"/>
              </a:rPr>
              <a:t>THE watch \</a:t>
            </a:r>
          </a:p>
          <a:p>
            <a:pPr marL="342900" indent="-342900">
              <a:spcBef>
                <a:spcPts val="0"/>
              </a:spcBef>
            </a:pPr>
            <a:r>
              <a:rPr lang="en-US" altLang="zh-TW" sz="3200" dirty="0" smtClean="0">
                <a:latin typeface="High Tower Text" pitchFamily="18" charset="0"/>
              </a:rPr>
              <a:t>"on </a:t>
            </a:r>
            <a:r>
              <a:rPr lang="en-US" altLang="zh-TW" sz="3200" dirty="0">
                <a:latin typeface="High Tower Text" pitchFamily="18" charset="0"/>
              </a:rPr>
              <a:t>the other </a:t>
            </a:r>
            <a:r>
              <a:rPr lang="en-US" altLang="zh-TW" sz="3200" dirty="0" err="1">
                <a:latin typeface="High Tower Text" pitchFamily="18" charset="0"/>
              </a:rPr>
              <a:t>tHiNg</a:t>
            </a:r>
            <a:r>
              <a:rPr lang="en-US" altLang="zh-TW" sz="3200" dirty="0">
                <a:latin typeface="High Tower Text" pitchFamily="18" charset="0"/>
              </a:rPr>
              <a:t>." |</a:t>
            </a:r>
            <a:r>
              <a:rPr lang="en-US" altLang="zh-TW" sz="3200" dirty="0" err="1">
                <a:latin typeface="High Tower Text" pitchFamily="18" charset="0"/>
              </a:rPr>
              <a:t>tr</a:t>
            </a:r>
            <a:r>
              <a:rPr lang="en-US" altLang="zh-TW" sz="3200" dirty="0">
                <a:latin typeface="High Tower Text" pitchFamily="18" charset="0"/>
              </a:rPr>
              <a:t> \  \\n</a:t>
            </a:r>
            <a:r>
              <a:rPr lang="en-US" altLang="zh-TW" sz="3200" dirty="0">
                <a:solidFill>
                  <a:srgbClr val="0C9B4D"/>
                </a:solidFill>
                <a:latin typeface="High Tower Text" pitchFamily="18" charset="0"/>
              </a:rPr>
              <a:t> | </a:t>
            </a:r>
            <a:r>
              <a:rPr lang="en-US" altLang="zh-TW" sz="3200" dirty="0" err="1">
                <a:solidFill>
                  <a:srgbClr val="0C9B4D"/>
                </a:solidFill>
                <a:latin typeface="High Tower Text" pitchFamily="18" charset="0"/>
              </a:rPr>
              <a:t>fgrep</a:t>
            </a:r>
            <a:r>
              <a:rPr lang="en-US" altLang="zh-TW" sz="3200" dirty="0">
                <a:solidFill>
                  <a:srgbClr val="0C9B4D"/>
                </a:solidFill>
                <a:latin typeface="High Tower Text" pitchFamily="18" charset="0"/>
              </a:rPr>
              <a:t> </a:t>
            </a:r>
            <a:r>
              <a:rPr lang="en-US" altLang="zh-TW" sz="2800" dirty="0">
                <a:solidFill>
                  <a:srgbClr val="0C9B4D"/>
                </a:solidFill>
                <a:latin typeface="Times New Roman" panose="02020603050405020304" pitchFamily="18" charset="0"/>
                <a:cs typeface="Times New Roman" panose="02020603050405020304" pitchFamily="18" charset="0"/>
              </a:rPr>
              <a:t>-</a:t>
            </a:r>
            <a:r>
              <a:rPr lang="en-US" altLang="zh-TW" sz="3200" dirty="0" err="1">
                <a:solidFill>
                  <a:srgbClr val="0C9B4D"/>
                </a:solidFill>
                <a:latin typeface="High Tower Text" pitchFamily="18" charset="0"/>
              </a:rPr>
              <a:t>inv</a:t>
            </a:r>
            <a:r>
              <a:rPr lang="en-US" altLang="zh-TW" sz="3200" dirty="0">
                <a:solidFill>
                  <a:srgbClr val="0C9B4D"/>
                </a:solidFill>
                <a:latin typeface="High Tower Text" pitchFamily="18" charset="0"/>
              </a:rPr>
              <a:t> </a:t>
            </a:r>
            <a:r>
              <a:rPr lang="en-US" altLang="zh-TW" sz="3200" dirty="0" err="1">
                <a:solidFill>
                  <a:srgbClr val="0C9B4D"/>
                </a:solidFill>
                <a:latin typeface="High Tower Text" pitchFamily="18" charset="0"/>
              </a:rPr>
              <a:t>tH</a:t>
            </a:r>
            <a:endParaRPr lang="en-US" altLang="zh-TW" sz="3200" dirty="0">
              <a:solidFill>
                <a:srgbClr val="0C9B4D"/>
              </a:solidFill>
              <a:latin typeface="High Tower Text" pitchFamily="18" charset="0"/>
            </a:endParaRPr>
          </a:p>
          <a:p>
            <a:pPr marL="342900" indent="-342900">
              <a:spcBef>
                <a:spcPts val="0"/>
              </a:spcBef>
            </a:pPr>
            <a:r>
              <a:rPr lang="en-US" altLang="zh-TW" sz="2800" dirty="0">
                <a:solidFill>
                  <a:srgbClr val="0C9B4D"/>
                </a:solidFill>
                <a:latin typeface="Times New Roman" panose="02020603050405020304" pitchFamily="18" charset="0"/>
                <a:cs typeface="Times New Roman" panose="02020603050405020304" pitchFamily="18" charset="0"/>
              </a:rPr>
              <a:t>3:</a:t>
            </a:r>
            <a:r>
              <a:rPr lang="en-US" altLang="zh-TW" sz="3200" dirty="0">
                <a:solidFill>
                  <a:srgbClr val="0C9B4D"/>
                </a:solidFill>
                <a:latin typeface="High Tower Text" pitchFamily="18" charset="0"/>
              </a:rPr>
              <a:t>is</a:t>
            </a:r>
          </a:p>
          <a:p>
            <a:pPr marL="342900" indent="-342900">
              <a:spcBef>
                <a:spcPts val="0"/>
              </a:spcBef>
            </a:pPr>
            <a:r>
              <a:rPr lang="en-US" altLang="zh-TW" sz="2800" dirty="0">
                <a:solidFill>
                  <a:srgbClr val="0C9B4D"/>
                </a:solidFill>
                <a:latin typeface="Times New Roman" panose="02020603050405020304" pitchFamily="18" charset="0"/>
                <a:cs typeface="Times New Roman" panose="02020603050405020304" pitchFamily="18" charset="0"/>
              </a:rPr>
              <a:t>4:</a:t>
            </a:r>
            <a:r>
              <a:rPr lang="en-US" altLang="zh-TW" sz="3200" dirty="0">
                <a:solidFill>
                  <a:srgbClr val="0C9B4D"/>
                </a:solidFill>
                <a:latin typeface="High Tower Text" pitchFamily="18" charset="0"/>
              </a:rPr>
              <a:t>over</a:t>
            </a:r>
          </a:p>
          <a:p>
            <a:pPr marL="342900" indent="-342900">
              <a:spcBef>
                <a:spcPts val="0"/>
              </a:spcBef>
            </a:pPr>
            <a:r>
              <a:rPr lang="en-US" altLang="zh-TW" sz="2800" dirty="0">
                <a:solidFill>
                  <a:srgbClr val="0C9B4D"/>
                </a:solidFill>
                <a:latin typeface="Times New Roman" panose="02020603050405020304" pitchFamily="18" charset="0"/>
                <a:cs typeface="Times New Roman" panose="02020603050405020304" pitchFamily="18" charset="0"/>
              </a:rPr>
              <a:t>8:</a:t>
            </a:r>
            <a:r>
              <a:rPr lang="en-US" altLang="zh-TW" sz="3200" dirty="0">
                <a:solidFill>
                  <a:srgbClr val="0C9B4D"/>
                </a:solidFill>
                <a:latin typeface="High Tower Text" pitchFamily="18" charset="0"/>
              </a:rPr>
              <a:t>watch</a:t>
            </a:r>
          </a:p>
          <a:p>
            <a:pPr marL="342900" indent="-342900">
              <a:spcBef>
                <a:spcPts val="0"/>
              </a:spcBef>
            </a:pPr>
            <a:r>
              <a:rPr lang="en-US" altLang="zh-TW" sz="2800" dirty="0">
                <a:solidFill>
                  <a:srgbClr val="0C9B4D"/>
                </a:solidFill>
                <a:latin typeface="Times New Roman" panose="02020603050405020304" pitchFamily="18" charset="0"/>
                <a:cs typeface="Times New Roman" panose="02020603050405020304" pitchFamily="18" charset="0"/>
              </a:rPr>
              <a:t>9:</a:t>
            </a:r>
            <a:r>
              <a:rPr lang="en-US" altLang="zh-TW" sz="3200" dirty="0">
                <a:solidFill>
                  <a:srgbClr val="0C9B4D"/>
                </a:solidFill>
                <a:latin typeface="High Tower Text" pitchFamily="18" charset="0"/>
              </a:rPr>
              <a:t>on</a:t>
            </a:r>
          </a:p>
          <a:p>
            <a:pPr marL="342900" indent="-342900">
              <a:spcBef>
                <a:spcPts val="0"/>
              </a:spcBef>
            </a:pPr>
            <a:r>
              <a:rPr lang="en-US" altLang="zh-TW" sz="2800" dirty="0" smtClean="0">
                <a:solidFill>
                  <a:srgbClr val="0C9B4D"/>
                </a:solidFill>
              </a:rPr>
              <a:t>%</a:t>
            </a:r>
          </a:p>
        </p:txBody>
      </p:sp>
    </p:spTree>
    <p:extLst>
      <p:ext uri="{BB962C8B-B14F-4D97-AF65-F5344CB8AC3E}">
        <p14:creationId xmlns:p14="http://schemas.microsoft.com/office/powerpoint/2010/main" val="1209821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57200" y="0"/>
            <a:ext cx="8229600" cy="1143000"/>
          </a:xfrm>
        </p:spPr>
        <p:txBody>
          <a:bodyPr/>
          <a:lstStyle/>
          <a:p>
            <a:pPr eaLnBrk="1" hangingPunct="1"/>
            <a:r>
              <a:rPr lang="en-US" altLang="zh-TW" dirty="0" smtClean="0">
                <a:solidFill>
                  <a:srgbClr val="333399"/>
                </a:solidFill>
              </a:rPr>
              <a:t>When</a:t>
            </a:r>
            <a:r>
              <a:rPr lang="en-US" altLang="zh-TW" dirty="0" smtClean="0"/>
              <a:t> </a:t>
            </a:r>
            <a:r>
              <a:rPr lang="en-US" altLang="zh-TW" dirty="0" err="1" smtClean="0">
                <a:solidFill>
                  <a:srgbClr val="E10B08"/>
                </a:solidFill>
              </a:rPr>
              <a:t>fgrep</a:t>
            </a:r>
            <a:r>
              <a:rPr lang="en-US" altLang="zh-TW" dirty="0" smtClean="0">
                <a:solidFill>
                  <a:srgbClr val="E10B08"/>
                </a:solidFill>
              </a:rPr>
              <a:t> </a:t>
            </a:r>
            <a:r>
              <a:rPr lang="en-US" altLang="zh-TW" dirty="0" smtClean="0">
                <a:solidFill>
                  <a:schemeClr val="accent2"/>
                </a:solidFill>
              </a:rPr>
              <a:t>is not enough</a:t>
            </a:r>
          </a:p>
        </p:txBody>
      </p:sp>
      <p:sp>
        <p:nvSpPr>
          <p:cNvPr id="69636"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smtClean="0">
                <a:latin typeface="Times New Roman" pitchFamily="18" charset="0"/>
              </a:rPr>
              <a:t>Key limitations of fgrep</a:t>
            </a:r>
          </a:p>
          <a:p>
            <a:pPr lvl="1" algn="just" eaLnBrk="1" hangingPunct="1">
              <a:lnSpc>
                <a:spcPct val="90000"/>
              </a:lnSpc>
            </a:pPr>
            <a:r>
              <a:rPr lang="en-US" altLang="zh-TW" sz="2400" smtClean="0">
                <a:latin typeface="Times New Roman" pitchFamily="18" charset="0"/>
              </a:rPr>
              <a:t>you cannot use it to get approximate matches</a:t>
            </a:r>
          </a:p>
          <a:p>
            <a:pPr lvl="1" algn="just" eaLnBrk="1" hangingPunct="1">
              <a:lnSpc>
                <a:spcPct val="90000"/>
              </a:lnSpc>
            </a:pPr>
            <a:r>
              <a:rPr lang="en-US" altLang="zh-TW" sz="2400" smtClean="0">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smtClean="0">
                <a:solidFill>
                  <a:schemeClr val="bg1"/>
                </a:solidFill>
                <a:latin typeface="Times New Roman" pitchFamily="18" charset="0"/>
              </a:rPr>
              <a:t>Sometimes you are not sure about the string you want</a:t>
            </a:r>
          </a:p>
          <a:p>
            <a:pPr lvl="1" algn="just" eaLnBrk="1" hangingPunct="1">
              <a:lnSpc>
                <a:spcPct val="90000"/>
              </a:lnSpc>
            </a:pPr>
            <a:r>
              <a:rPr lang="en-US" altLang="zh-TW" sz="2400" smtClean="0">
                <a:solidFill>
                  <a:schemeClr val="bg1"/>
                </a:solidFill>
                <a:latin typeface="Times New Roman" pitchFamily="18" charset="0"/>
              </a:rPr>
              <a:t>for example, you might know only that the word you are seeking begins with </a:t>
            </a:r>
            <a:r>
              <a:rPr lang="en-US" altLang="zh-TW" sz="2400" b="1" smtClean="0">
                <a:solidFill>
                  <a:schemeClr val="bg1"/>
                </a:solidFill>
                <a:latin typeface="Times New Roman" pitchFamily="18" charset="0"/>
              </a:rPr>
              <a:t>z </a:t>
            </a:r>
            <a:r>
              <a:rPr lang="en-US" altLang="zh-TW" sz="2400" smtClean="0">
                <a:solidFill>
                  <a:schemeClr val="bg1"/>
                </a:solidFill>
                <a:latin typeface="Times New Roman" pitchFamily="18" charset="0"/>
              </a:rPr>
              <a:t>and ends with </a:t>
            </a:r>
            <a:r>
              <a:rPr lang="en-US" altLang="zh-TW" sz="2400" b="1" smtClean="0">
                <a:solidFill>
                  <a:schemeClr val="bg1"/>
                </a:solidFill>
                <a:latin typeface="Times New Roman" pitchFamily="18" charset="0"/>
              </a:rPr>
              <a:t>-ic</a:t>
            </a:r>
            <a:r>
              <a:rPr lang="en-US" altLang="zh-TW" sz="2400" smtClean="0">
                <a:solidFill>
                  <a:schemeClr val="bg1"/>
                </a:solidFill>
                <a:latin typeface="Times New Roman" pitchFamily="18" charset="0"/>
              </a:rPr>
              <a:t>, and had the sequence </a:t>
            </a:r>
            <a:r>
              <a:rPr lang="en-US" altLang="zh-TW" sz="2400" b="1" smtClean="0">
                <a:solidFill>
                  <a:schemeClr val="bg1"/>
                </a:solidFill>
                <a:latin typeface="Times New Roman" pitchFamily="18" charset="0"/>
              </a:rPr>
              <a:t>gm</a:t>
            </a:r>
            <a:r>
              <a:rPr lang="en-US" altLang="zh-TW" sz="2400" smtClean="0">
                <a:solidFill>
                  <a:schemeClr val="bg1"/>
                </a:solidFill>
                <a:latin typeface="Times New Roman" pitchFamily="18" charset="0"/>
              </a:rPr>
              <a:t> in it somewhere. </a:t>
            </a:r>
          </a:p>
          <a:p>
            <a:pPr marL="233363" indent="-233363" algn="just" eaLnBrk="1" hangingPunct="1">
              <a:lnSpc>
                <a:spcPct val="90000"/>
              </a:lnSpc>
            </a:pPr>
            <a:r>
              <a:rPr lang="en-US" altLang="zh-TW" sz="2800" smtClean="0">
                <a:solidFill>
                  <a:schemeClr val="bg1"/>
                </a:solidFill>
                <a:latin typeface="Times New Roman" pitchFamily="18" charset="0"/>
              </a:rPr>
              <a:t>What you need, then, is something more than fgrep</a:t>
            </a:r>
          </a:p>
          <a:p>
            <a:pPr lvl="1" algn="just" eaLnBrk="1" hangingPunct="1">
              <a:lnSpc>
                <a:spcPct val="90000"/>
              </a:lnSpc>
            </a:pPr>
            <a:r>
              <a:rPr lang="en-US" altLang="zh-TW" sz="2400" smtClean="0">
                <a:solidFill>
                  <a:schemeClr val="bg1"/>
                </a:solidFill>
                <a:latin typeface="Times New Roman" pitchFamily="18" charset="0"/>
              </a:rPr>
              <a:t>You need a program that can understand a language in which you can say things like </a:t>
            </a:r>
            <a:r>
              <a:rPr lang="en-US" altLang="zh-TW" sz="2400" b="1" smtClean="0">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smtClean="0">
                <a:solidFill>
                  <a:schemeClr val="bg1"/>
                </a:solidFill>
                <a:latin typeface="Times New Roman" pitchFamily="18" charset="0"/>
              </a:rPr>
              <a:t>You need grep, a searching program for</a:t>
            </a:r>
            <a:r>
              <a:rPr lang="en-US" altLang="zh-TW" sz="2400" b="1" u="sng" smtClean="0">
                <a:solidFill>
                  <a:schemeClr val="bg1"/>
                </a:solidFill>
                <a:latin typeface="Times New Roman" pitchFamily="18" charset="0"/>
              </a:rPr>
              <a:t> regular expressions</a:t>
            </a:r>
          </a:p>
          <a:p>
            <a:pPr lvl="1" algn="just" eaLnBrk="1" hangingPunct="1">
              <a:lnSpc>
                <a:spcPct val="90000"/>
              </a:lnSpc>
            </a:pPr>
            <a:r>
              <a:rPr lang="en-US" altLang="zh-TW" sz="2400" b="1" smtClean="0">
                <a:solidFill>
                  <a:schemeClr val="bg1"/>
                </a:solidFill>
                <a:latin typeface="Times New Roman" pitchFamily="18" charset="0"/>
              </a:rPr>
              <a:t>Reg xpressionoa</a:t>
            </a:r>
            <a:endParaRPr lang="en-US" altLang="zh-TW" sz="2400" b="1" u="sng" smtClean="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457200" y="0"/>
            <a:ext cx="8229600" cy="1143000"/>
          </a:xfrm>
        </p:spPr>
        <p:txBody>
          <a:bodyPr/>
          <a:lstStyle/>
          <a:p>
            <a:pPr eaLnBrk="1" hangingPunct="1"/>
            <a:r>
              <a:rPr lang="en-US" altLang="zh-TW" smtClean="0">
                <a:solidFill>
                  <a:schemeClr val="accent2"/>
                </a:solidFill>
              </a:rPr>
              <a:t>When</a:t>
            </a:r>
            <a:r>
              <a:rPr lang="en-US" altLang="zh-TW" smtClean="0"/>
              <a:t> </a:t>
            </a:r>
            <a:r>
              <a:rPr lang="en-US" altLang="zh-TW" smtClean="0">
                <a:solidFill>
                  <a:srgbClr val="E10B08"/>
                </a:solidFill>
              </a:rPr>
              <a:t>fgrep </a:t>
            </a:r>
            <a:r>
              <a:rPr lang="en-US" altLang="zh-TW" smtClean="0">
                <a:solidFill>
                  <a:schemeClr val="accent2"/>
                </a:solidFill>
              </a:rPr>
              <a:t>is not enough</a:t>
            </a:r>
          </a:p>
        </p:txBody>
      </p:sp>
      <p:sp>
        <p:nvSpPr>
          <p:cNvPr id="70660"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smtClean="0">
                <a:solidFill>
                  <a:srgbClr val="B2B2B2"/>
                </a:solidFill>
                <a:latin typeface="Times New Roman" pitchFamily="18" charset="0"/>
              </a:rPr>
              <a:t>Key limitations of fgrep</a:t>
            </a:r>
          </a:p>
          <a:p>
            <a:pPr lvl="1" algn="just" eaLnBrk="1" hangingPunct="1">
              <a:lnSpc>
                <a:spcPct val="90000"/>
              </a:lnSpc>
            </a:pPr>
            <a:r>
              <a:rPr lang="en-US" altLang="zh-TW" sz="2400" smtClean="0">
                <a:solidFill>
                  <a:srgbClr val="B2B2B2"/>
                </a:solidFill>
                <a:latin typeface="Times New Roman" pitchFamily="18" charset="0"/>
              </a:rPr>
              <a:t>you cannot use it to get approximate matches</a:t>
            </a:r>
          </a:p>
          <a:p>
            <a:pPr lvl="1" algn="just" eaLnBrk="1" hangingPunct="1">
              <a:lnSpc>
                <a:spcPct val="90000"/>
              </a:lnSpc>
            </a:pPr>
            <a:r>
              <a:rPr lang="en-US" altLang="zh-TW" sz="2400" smtClean="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smtClean="0">
                <a:latin typeface="Times New Roman" pitchFamily="18" charset="0"/>
              </a:rPr>
              <a:t>Sometimes you are not sure about the string you want</a:t>
            </a:r>
          </a:p>
          <a:p>
            <a:pPr lvl="1" algn="just" eaLnBrk="1" hangingPunct="1">
              <a:lnSpc>
                <a:spcPct val="90000"/>
              </a:lnSpc>
            </a:pPr>
            <a:r>
              <a:rPr lang="en-US" altLang="zh-TW" sz="2400" smtClean="0">
                <a:latin typeface="Times New Roman" pitchFamily="18" charset="0"/>
              </a:rPr>
              <a:t>for example, you might know only that the word you are seeking begins with </a:t>
            </a:r>
            <a:r>
              <a:rPr lang="en-US" altLang="zh-TW" sz="2400" b="1" smtClean="0">
                <a:latin typeface="Times New Roman" pitchFamily="18" charset="0"/>
              </a:rPr>
              <a:t>z </a:t>
            </a:r>
            <a:r>
              <a:rPr lang="en-US" altLang="zh-TW" sz="2400" smtClean="0">
                <a:latin typeface="Times New Roman" pitchFamily="18" charset="0"/>
              </a:rPr>
              <a:t>and ends with </a:t>
            </a:r>
            <a:r>
              <a:rPr lang="en-US" altLang="zh-TW" sz="2400" b="1" smtClean="0">
                <a:latin typeface="Times New Roman" pitchFamily="18" charset="0"/>
              </a:rPr>
              <a:t>-ic</a:t>
            </a:r>
            <a:r>
              <a:rPr lang="en-US" altLang="zh-TW" sz="2400" smtClean="0">
                <a:latin typeface="Times New Roman" pitchFamily="18" charset="0"/>
              </a:rPr>
              <a:t>, and had the sequence </a:t>
            </a:r>
            <a:r>
              <a:rPr lang="en-US" altLang="zh-TW" sz="2400" b="1" smtClean="0">
                <a:latin typeface="Times New Roman" pitchFamily="18" charset="0"/>
              </a:rPr>
              <a:t>gm</a:t>
            </a:r>
            <a:r>
              <a:rPr lang="en-US" altLang="zh-TW" sz="2400" smtClean="0">
                <a:latin typeface="Times New Roman" pitchFamily="18" charset="0"/>
              </a:rPr>
              <a:t> in it somewhere. </a:t>
            </a:r>
          </a:p>
          <a:p>
            <a:pPr marL="233363" indent="-233363" algn="just" eaLnBrk="1" hangingPunct="1">
              <a:lnSpc>
                <a:spcPct val="90000"/>
              </a:lnSpc>
            </a:pPr>
            <a:r>
              <a:rPr lang="en-US" altLang="zh-TW" sz="2800" smtClean="0">
                <a:solidFill>
                  <a:schemeClr val="bg1"/>
                </a:solidFill>
                <a:latin typeface="Times New Roman" pitchFamily="18" charset="0"/>
              </a:rPr>
              <a:t>What you need, then, is something more than fgrep</a:t>
            </a:r>
          </a:p>
          <a:p>
            <a:pPr lvl="1" algn="just" eaLnBrk="1" hangingPunct="1">
              <a:lnSpc>
                <a:spcPct val="90000"/>
              </a:lnSpc>
            </a:pPr>
            <a:r>
              <a:rPr lang="en-US" altLang="zh-TW" sz="2400" smtClean="0">
                <a:solidFill>
                  <a:schemeClr val="bg1"/>
                </a:solidFill>
                <a:latin typeface="Times New Roman" pitchFamily="18" charset="0"/>
              </a:rPr>
              <a:t>You need a program that can understand a language in which you can say things like </a:t>
            </a:r>
            <a:r>
              <a:rPr lang="en-US" altLang="zh-TW" sz="2400" b="1" smtClean="0">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smtClean="0">
                <a:solidFill>
                  <a:schemeClr val="bg1"/>
                </a:solidFill>
                <a:latin typeface="Times New Roman" pitchFamily="18" charset="0"/>
              </a:rPr>
              <a:t>You need grep, a searching program for</a:t>
            </a:r>
            <a:r>
              <a:rPr lang="en-US" altLang="zh-TW" sz="2400" b="1" u="sng" smtClean="0">
                <a:solidFill>
                  <a:schemeClr val="bg1"/>
                </a:solidFill>
                <a:latin typeface="Times New Roman" pitchFamily="18" charset="0"/>
              </a:rPr>
              <a:t> regular expressions</a:t>
            </a:r>
          </a:p>
          <a:p>
            <a:pPr lvl="1" algn="just" eaLnBrk="1" hangingPunct="1">
              <a:lnSpc>
                <a:spcPct val="90000"/>
              </a:lnSpc>
            </a:pPr>
            <a:r>
              <a:rPr lang="en-US" altLang="zh-TW" sz="2400" b="1" smtClean="0">
                <a:solidFill>
                  <a:schemeClr val="bg1"/>
                </a:solidFill>
                <a:latin typeface="Times New Roman" pitchFamily="18" charset="0"/>
              </a:rPr>
              <a:t>Reg xpressionoa</a:t>
            </a:r>
            <a:endParaRPr lang="en-US" altLang="zh-TW" sz="2400" b="1" u="sng" smtClean="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idx="4294967295"/>
          </p:nvPr>
        </p:nvSpPr>
        <p:spPr>
          <a:xfrm>
            <a:off x="457200" y="0"/>
            <a:ext cx="8229600" cy="1143000"/>
          </a:xfrm>
        </p:spPr>
        <p:txBody>
          <a:bodyPr/>
          <a:lstStyle/>
          <a:p>
            <a:pPr eaLnBrk="1" hangingPunct="1"/>
            <a:r>
              <a:rPr lang="en-US" altLang="zh-TW" smtClean="0">
                <a:solidFill>
                  <a:schemeClr val="accent2"/>
                </a:solidFill>
              </a:rPr>
              <a:t>When</a:t>
            </a:r>
            <a:r>
              <a:rPr lang="en-US" altLang="zh-TW" smtClean="0"/>
              <a:t> </a:t>
            </a:r>
            <a:r>
              <a:rPr lang="en-US" altLang="zh-TW" smtClean="0">
                <a:solidFill>
                  <a:srgbClr val="E10B08"/>
                </a:solidFill>
              </a:rPr>
              <a:t>fgrep </a:t>
            </a:r>
            <a:r>
              <a:rPr lang="en-US" altLang="zh-TW" smtClean="0">
                <a:solidFill>
                  <a:schemeClr val="accent2"/>
                </a:solidFill>
              </a:rPr>
              <a:t>is not enough</a:t>
            </a:r>
          </a:p>
        </p:txBody>
      </p:sp>
      <p:sp>
        <p:nvSpPr>
          <p:cNvPr id="71684"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smtClean="0">
                <a:solidFill>
                  <a:srgbClr val="B2B2B2"/>
                </a:solidFill>
                <a:latin typeface="Times New Roman" pitchFamily="18" charset="0"/>
              </a:rPr>
              <a:t>Key limitations of </a:t>
            </a:r>
            <a:r>
              <a:rPr lang="en-US" altLang="zh-TW" sz="2800" dirty="0" err="1" smtClean="0">
                <a:solidFill>
                  <a:srgbClr val="B2B2B2"/>
                </a:solidFill>
                <a:latin typeface="Times New Roman" pitchFamily="18" charset="0"/>
              </a:rPr>
              <a:t>fgrep</a:t>
            </a:r>
            <a:endParaRPr lang="en-US" altLang="zh-TW" sz="2800" dirty="0" smtClean="0">
              <a:solidFill>
                <a:srgbClr val="B2B2B2"/>
              </a:solidFill>
              <a:latin typeface="Times New Roman" pitchFamily="18" charset="0"/>
            </a:endParaRPr>
          </a:p>
          <a:p>
            <a:pPr lvl="1" algn="just" eaLnBrk="1" hangingPunct="1">
              <a:lnSpc>
                <a:spcPct val="90000"/>
              </a:lnSpc>
            </a:pPr>
            <a:r>
              <a:rPr lang="en-US" altLang="zh-TW" sz="2400" dirty="0" smtClean="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smtClean="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smtClean="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smtClean="0">
                <a:solidFill>
                  <a:srgbClr val="B2B2B2"/>
                </a:solidFill>
                <a:latin typeface="Times New Roman" pitchFamily="18" charset="0"/>
              </a:rPr>
              <a:t>for example, you might know only that the word you are seeking begins with </a:t>
            </a:r>
            <a:r>
              <a:rPr lang="en-US" altLang="zh-TW" sz="2400" b="1" dirty="0" smtClean="0">
                <a:solidFill>
                  <a:srgbClr val="B2B2B2"/>
                </a:solidFill>
                <a:latin typeface="Times New Roman" pitchFamily="18" charset="0"/>
              </a:rPr>
              <a:t>z </a:t>
            </a:r>
            <a:r>
              <a:rPr lang="en-US" altLang="zh-TW" sz="2400" dirty="0" smtClean="0">
                <a:solidFill>
                  <a:srgbClr val="B2B2B2"/>
                </a:solidFill>
                <a:latin typeface="Times New Roman" pitchFamily="18" charset="0"/>
              </a:rPr>
              <a:t>and ends with </a:t>
            </a:r>
            <a:r>
              <a:rPr lang="en-US" altLang="zh-TW" sz="2400" b="1" dirty="0" smtClean="0">
                <a:solidFill>
                  <a:srgbClr val="B2B2B2"/>
                </a:solidFill>
                <a:latin typeface="Times New Roman" pitchFamily="18" charset="0"/>
              </a:rPr>
              <a:t>-</a:t>
            </a:r>
            <a:r>
              <a:rPr lang="en-US" altLang="zh-TW" sz="2400" b="1" dirty="0" err="1" smtClean="0">
                <a:solidFill>
                  <a:srgbClr val="B2B2B2"/>
                </a:solidFill>
                <a:latin typeface="Times New Roman" pitchFamily="18" charset="0"/>
              </a:rPr>
              <a:t>ic</a:t>
            </a:r>
            <a:r>
              <a:rPr lang="en-US" altLang="zh-TW" sz="2400" dirty="0" smtClean="0">
                <a:solidFill>
                  <a:srgbClr val="B2B2B2"/>
                </a:solidFill>
                <a:latin typeface="Times New Roman" pitchFamily="18" charset="0"/>
              </a:rPr>
              <a:t>, and had the sequence </a:t>
            </a:r>
            <a:r>
              <a:rPr lang="en-US" altLang="zh-TW" sz="2400" b="1" dirty="0" smtClean="0">
                <a:solidFill>
                  <a:srgbClr val="B2B2B2"/>
                </a:solidFill>
                <a:latin typeface="Times New Roman" pitchFamily="18" charset="0"/>
              </a:rPr>
              <a:t>gm</a:t>
            </a:r>
            <a:r>
              <a:rPr lang="en-US" altLang="zh-TW" sz="2400" dirty="0" smtClean="0">
                <a:solidFill>
                  <a:srgbClr val="B2B2B2"/>
                </a:solidFill>
                <a:latin typeface="Times New Roman" pitchFamily="18" charset="0"/>
              </a:rPr>
              <a:t> in it somewhere. </a:t>
            </a:r>
          </a:p>
          <a:p>
            <a:pPr marL="233363" indent="-233363" algn="just" eaLnBrk="1" hangingPunct="1">
              <a:lnSpc>
                <a:spcPct val="90000"/>
              </a:lnSpc>
            </a:pPr>
            <a:r>
              <a:rPr lang="en-US" altLang="zh-TW" sz="2800" dirty="0" smtClean="0">
                <a:latin typeface="Times New Roman" pitchFamily="18" charset="0"/>
              </a:rPr>
              <a:t>What you need, then, is something more than </a:t>
            </a:r>
            <a:r>
              <a:rPr lang="en-US" altLang="zh-TW" sz="2800" dirty="0" err="1" smtClean="0">
                <a:latin typeface="Times New Roman" pitchFamily="18" charset="0"/>
              </a:rPr>
              <a:t>fgrep</a:t>
            </a:r>
            <a:endParaRPr lang="en-US" altLang="zh-TW" sz="2800" dirty="0" smtClean="0">
              <a:latin typeface="Times New Roman" pitchFamily="18" charset="0"/>
            </a:endParaRPr>
          </a:p>
          <a:p>
            <a:pPr lvl="1" algn="just" eaLnBrk="1" hangingPunct="1">
              <a:lnSpc>
                <a:spcPct val="90000"/>
              </a:lnSpc>
            </a:pPr>
            <a:r>
              <a:rPr lang="en-US" altLang="zh-TW" sz="2400" dirty="0" smtClean="0">
                <a:latin typeface="Times New Roman" pitchFamily="18" charset="0"/>
              </a:rPr>
              <a:t>You need a program that can understand a language in which you can say things like </a:t>
            </a:r>
            <a:r>
              <a:rPr lang="en-US" altLang="zh-TW" sz="2400" b="1" dirty="0" smtClean="0">
                <a:latin typeface="Times New Roman" pitchFamily="18" charset="0"/>
              </a:rPr>
              <a:t>"begins with z and ends with </a:t>
            </a:r>
            <a:r>
              <a:rPr lang="en-US" altLang="zh-TW" sz="2400" b="1" dirty="0" err="1" smtClean="0">
                <a:latin typeface="Times New Roman" pitchFamily="18" charset="0"/>
              </a:rPr>
              <a:t>ic</a:t>
            </a:r>
            <a:r>
              <a:rPr lang="en-US" altLang="zh-TW" sz="2400" b="1" dirty="0" smtClean="0">
                <a:latin typeface="Times New Roman" pitchFamily="18" charset="0"/>
              </a:rPr>
              <a:t> or </a:t>
            </a:r>
            <a:r>
              <a:rPr lang="en-US" altLang="zh-TW" sz="2400" b="1" dirty="0" err="1" smtClean="0">
                <a:latin typeface="Times New Roman" pitchFamily="18" charset="0"/>
              </a:rPr>
              <a:t>ics</a:t>
            </a:r>
            <a:r>
              <a:rPr lang="en-US" altLang="zh-TW" sz="2400" b="1" dirty="0" smtClean="0">
                <a:latin typeface="Times New Roman" pitchFamily="18" charset="0"/>
              </a:rPr>
              <a:t> and had gm in it somewhere."</a:t>
            </a:r>
          </a:p>
          <a:p>
            <a:pPr lvl="1" algn="just" eaLnBrk="1" hangingPunct="1">
              <a:lnSpc>
                <a:spcPct val="90000"/>
              </a:lnSpc>
            </a:pPr>
            <a:r>
              <a:rPr lang="en-US" altLang="zh-TW" sz="2400" u="sng" dirty="0" smtClean="0">
                <a:solidFill>
                  <a:schemeClr val="bg1"/>
                </a:solidFill>
                <a:latin typeface="Times New Roman" pitchFamily="18" charset="0"/>
              </a:rPr>
              <a:t>You need </a:t>
            </a:r>
            <a:r>
              <a:rPr lang="en-US" altLang="zh-TW" sz="2400" u="sng" dirty="0" err="1" smtClean="0">
                <a:solidFill>
                  <a:schemeClr val="bg1"/>
                </a:solidFill>
                <a:latin typeface="Times New Roman" pitchFamily="18" charset="0"/>
              </a:rPr>
              <a:t>grep</a:t>
            </a:r>
            <a:r>
              <a:rPr lang="en-US" altLang="zh-TW" sz="2400" u="sng" dirty="0" smtClean="0">
                <a:solidFill>
                  <a:schemeClr val="bg1"/>
                </a:solidFill>
                <a:latin typeface="Times New Roman" pitchFamily="18" charset="0"/>
              </a:rPr>
              <a:t>, a searching program for</a:t>
            </a:r>
            <a:r>
              <a:rPr lang="en-US" altLang="zh-TW" sz="2400" b="1" u="sng" dirty="0" smtClean="0">
                <a:solidFill>
                  <a:schemeClr val="bg1"/>
                </a:solidFill>
                <a:latin typeface="Times New Roman" pitchFamily="18" charset="0"/>
              </a:rPr>
              <a:t> regular expressions</a:t>
            </a:r>
          </a:p>
          <a:p>
            <a:pPr lvl="1" algn="just" eaLnBrk="1" hangingPunct="1">
              <a:lnSpc>
                <a:spcPct val="90000"/>
              </a:lnSpc>
            </a:pPr>
            <a:r>
              <a:rPr lang="en-US" altLang="zh-TW" sz="2400" b="1" dirty="0" err="1" smtClean="0">
                <a:solidFill>
                  <a:schemeClr val="bg1"/>
                </a:solidFill>
                <a:latin typeface="Times New Roman" pitchFamily="18" charset="0"/>
              </a:rPr>
              <a:t>Reg</a:t>
            </a:r>
            <a:r>
              <a:rPr lang="en-US" altLang="zh-TW" sz="2400" b="1" dirty="0" smtClean="0">
                <a:solidFill>
                  <a:schemeClr val="bg1"/>
                </a:solidFill>
                <a:latin typeface="Times New Roman" pitchFamily="18" charset="0"/>
              </a:rPr>
              <a:t> </a:t>
            </a:r>
            <a:r>
              <a:rPr lang="en-US" altLang="zh-TW" sz="2400" b="1" dirty="0" err="1" smtClean="0">
                <a:solidFill>
                  <a:schemeClr val="bg1"/>
                </a:solidFill>
                <a:latin typeface="Times New Roman" pitchFamily="18" charset="0"/>
              </a:rPr>
              <a:t>xpressionoa</a:t>
            </a:r>
            <a:endParaRPr lang="en-US" altLang="zh-TW" sz="2400" b="1" u="sng" dirty="0" smtClean="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457200" y="0"/>
            <a:ext cx="8229600" cy="1143000"/>
          </a:xfrm>
        </p:spPr>
        <p:txBody>
          <a:bodyPr/>
          <a:lstStyle/>
          <a:p>
            <a:pPr eaLnBrk="1" hangingPunct="1"/>
            <a:r>
              <a:rPr lang="en-US" altLang="zh-TW" smtClean="0">
                <a:solidFill>
                  <a:schemeClr val="accent2"/>
                </a:solidFill>
              </a:rPr>
              <a:t>When</a:t>
            </a:r>
            <a:r>
              <a:rPr lang="en-US" altLang="zh-TW" smtClean="0"/>
              <a:t> </a:t>
            </a:r>
            <a:r>
              <a:rPr lang="en-US" altLang="zh-TW" smtClean="0">
                <a:solidFill>
                  <a:srgbClr val="E10B08"/>
                </a:solidFill>
              </a:rPr>
              <a:t>fgrep </a:t>
            </a:r>
            <a:r>
              <a:rPr lang="en-US" altLang="zh-TW" smtClean="0">
                <a:solidFill>
                  <a:schemeClr val="accent2"/>
                </a:solidFill>
              </a:rPr>
              <a:t>is not enough</a:t>
            </a:r>
          </a:p>
        </p:txBody>
      </p:sp>
      <p:sp>
        <p:nvSpPr>
          <p:cNvPr id="72708"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smtClean="0">
                <a:solidFill>
                  <a:srgbClr val="B2B2B2"/>
                </a:solidFill>
                <a:latin typeface="Times New Roman" pitchFamily="18" charset="0"/>
              </a:rPr>
              <a:t>Key limitations of </a:t>
            </a:r>
            <a:r>
              <a:rPr lang="en-US" altLang="zh-TW" sz="2800" dirty="0" err="1" smtClean="0">
                <a:solidFill>
                  <a:srgbClr val="B2B2B2"/>
                </a:solidFill>
                <a:latin typeface="Times New Roman" pitchFamily="18" charset="0"/>
              </a:rPr>
              <a:t>fgrep</a:t>
            </a:r>
            <a:endParaRPr lang="en-US" altLang="zh-TW" sz="2800" dirty="0" smtClean="0">
              <a:solidFill>
                <a:srgbClr val="B2B2B2"/>
              </a:solidFill>
              <a:latin typeface="Times New Roman" pitchFamily="18" charset="0"/>
            </a:endParaRPr>
          </a:p>
          <a:p>
            <a:pPr lvl="1" algn="just" eaLnBrk="1" hangingPunct="1">
              <a:lnSpc>
                <a:spcPct val="90000"/>
              </a:lnSpc>
            </a:pPr>
            <a:r>
              <a:rPr lang="en-US" altLang="zh-TW" sz="2400" dirty="0" smtClean="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smtClean="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smtClean="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smtClean="0">
                <a:solidFill>
                  <a:srgbClr val="B2B2B2"/>
                </a:solidFill>
                <a:latin typeface="Times New Roman" pitchFamily="18" charset="0"/>
              </a:rPr>
              <a:t>for example, you might know only that the word you are seeking begins with </a:t>
            </a:r>
            <a:r>
              <a:rPr lang="en-US" altLang="zh-TW" sz="2400" b="1" dirty="0" smtClean="0">
                <a:solidFill>
                  <a:srgbClr val="B2B2B2"/>
                </a:solidFill>
                <a:latin typeface="Times New Roman" pitchFamily="18" charset="0"/>
              </a:rPr>
              <a:t>z </a:t>
            </a:r>
            <a:r>
              <a:rPr lang="en-US" altLang="zh-TW" sz="2400" dirty="0" smtClean="0">
                <a:solidFill>
                  <a:srgbClr val="B2B2B2"/>
                </a:solidFill>
                <a:latin typeface="Times New Roman" pitchFamily="18" charset="0"/>
              </a:rPr>
              <a:t>and ends with </a:t>
            </a:r>
            <a:r>
              <a:rPr lang="en-US" altLang="zh-TW" sz="2400" b="1" dirty="0" smtClean="0">
                <a:solidFill>
                  <a:srgbClr val="B2B2B2"/>
                </a:solidFill>
                <a:latin typeface="Times New Roman" pitchFamily="18" charset="0"/>
              </a:rPr>
              <a:t>-</a:t>
            </a:r>
            <a:r>
              <a:rPr lang="en-US" altLang="zh-TW" sz="2400" b="1" dirty="0" err="1" smtClean="0">
                <a:solidFill>
                  <a:srgbClr val="B2B2B2"/>
                </a:solidFill>
                <a:latin typeface="Times New Roman" pitchFamily="18" charset="0"/>
              </a:rPr>
              <a:t>ic</a:t>
            </a:r>
            <a:r>
              <a:rPr lang="en-US" altLang="zh-TW" sz="2400" dirty="0" smtClean="0">
                <a:solidFill>
                  <a:srgbClr val="B2B2B2"/>
                </a:solidFill>
                <a:latin typeface="Times New Roman" pitchFamily="18" charset="0"/>
              </a:rPr>
              <a:t>, and had the sequence </a:t>
            </a:r>
            <a:r>
              <a:rPr lang="en-US" altLang="zh-TW" sz="2400" b="1" dirty="0" smtClean="0">
                <a:solidFill>
                  <a:srgbClr val="B2B2B2"/>
                </a:solidFill>
                <a:latin typeface="Times New Roman" pitchFamily="18" charset="0"/>
              </a:rPr>
              <a:t>gm</a:t>
            </a:r>
            <a:r>
              <a:rPr lang="en-US" altLang="zh-TW" sz="2400" dirty="0" smtClean="0">
                <a:solidFill>
                  <a:srgbClr val="B2B2B2"/>
                </a:solidFill>
                <a:latin typeface="Times New Roman" pitchFamily="18" charset="0"/>
              </a:rPr>
              <a:t> in it somewhere. </a:t>
            </a:r>
          </a:p>
          <a:p>
            <a:pPr marL="233363" indent="-233363" algn="just" eaLnBrk="1" hangingPunct="1">
              <a:lnSpc>
                <a:spcPct val="90000"/>
              </a:lnSpc>
            </a:pPr>
            <a:r>
              <a:rPr lang="en-US" altLang="zh-TW" sz="2800" dirty="0" smtClean="0">
                <a:solidFill>
                  <a:srgbClr val="B2B2B2"/>
                </a:solidFill>
                <a:latin typeface="Times New Roman" pitchFamily="18" charset="0"/>
              </a:rPr>
              <a:t>What you need, then, is something more than </a:t>
            </a:r>
            <a:r>
              <a:rPr lang="en-US" altLang="zh-TW" sz="2800" dirty="0" err="1" smtClean="0">
                <a:solidFill>
                  <a:srgbClr val="B2B2B2"/>
                </a:solidFill>
                <a:latin typeface="Times New Roman" pitchFamily="18" charset="0"/>
              </a:rPr>
              <a:t>fgrep</a:t>
            </a:r>
            <a:endParaRPr lang="en-US" altLang="zh-TW" sz="2800" dirty="0" smtClean="0">
              <a:solidFill>
                <a:srgbClr val="B2B2B2"/>
              </a:solidFill>
              <a:latin typeface="Times New Roman" pitchFamily="18" charset="0"/>
            </a:endParaRPr>
          </a:p>
          <a:p>
            <a:pPr lvl="1" algn="just" eaLnBrk="1" hangingPunct="1">
              <a:lnSpc>
                <a:spcPct val="90000"/>
              </a:lnSpc>
            </a:pPr>
            <a:r>
              <a:rPr lang="en-US" altLang="zh-TW" sz="2400" dirty="0" smtClean="0">
                <a:solidFill>
                  <a:srgbClr val="B2B2B2"/>
                </a:solidFill>
                <a:latin typeface="Times New Roman" pitchFamily="18" charset="0"/>
              </a:rPr>
              <a:t>You need a program that can understand a language in which you can say things like </a:t>
            </a:r>
            <a:r>
              <a:rPr lang="en-US" altLang="zh-TW" sz="2400" b="1" dirty="0" smtClean="0">
                <a:solidFill>
                  <a:srgbClr val="B2B2B2"/>
                </a:solidFill>
                <a:latin typeface="Times New Roman" pitchFamily="18" charset="0"/>
              </a:rPr>
              <a:t>"begins with z and ends with </a:t>
            </a:r>
            <a:r>
              <a:rPr lang="en-US" altLang="zh-TW" sz="2400" b="1" dirty="0" err="1" smtClean="0">
                <a:solidFill>
                  <a:srgbClr val="B2B2B2"/>
                </a:solidFill>
                <a:latin typeface="Times New Roman" pitchFamily="18" charset="0"/>
              </a:rPr>
              <a:t>ic</a:t>
            </a:r>
            <a:r>
              <a:rPr lang="en-US" altLang="zh-TW" sz="2400" b="1" dirty="0" smtClean="0">
                <a:solidFill>
                  <a:srgbClr val="B2B2B2"/>
                </a:solidFill>
                <a:latin typeface="Times New Roman" pitchFamily="18" charset="0"/>
              </a:rPr>
              <a:t> or </a:t>
            </a:r>
            <a:r>
              <a:rPr lang="en-US" altLang="zh-TW" sz="2400" b="1" dirty="0" err="1" smtClean="0">
                <a:solidFill>
                  <a:srgbClr val="B2B2B2"/>
                </a:solidFill>
                <a:latin typeface="Times New Roman" pitchFamily="18" charset="0"/>
              </a:rPr>
              <a:t>ics</a:t>
            </a:r>
            <a:r>
              <a:rPr lang="en-US" altLang="zh-TW" sz="2400" b="1" dirty="0" smtClean="0">
                <a:solidFill>
                  <a:srgbClr val="B2B2B2"/>
                </a:solidFill>
                <a:latin typeface="Times New Roman" pitchFamily="18" charset="0"/>
              </a:rPr>
              <a:t> and had gm in it somewhere."</a:t>
            </a:r>
          </a:p>
          <a:p>
            <a:pPr lvl="1" algn="just" eaLnBrk="1" hangingPunct="1">
              <a:lnSpc>
                <a:spcPct val="90000"/>
              </a:lnSpc>
            </a:pPr>
            <a:r>
              <a:rPr lang="en-US" altLang="zh-TW" sz="2400" u="sng" dirty="0" smtClean="0">
                <a:solidFill>
                  <a:srgbClr val="000000"/>
                </a:solidFill>
                <a:latin typeface="Times New Roman" pitchFamily="18" charset="0"/>
              </a:rPr>
              <a:t>You need </a:t>
            </a:r>
            <a:r>
              <a:rPr lang="en-US" altLang="zh-TW" sz="2400" u="sng" dirty="0" err="1" smtClean="0">
                <a:solidFill>
                  <a:srgbClr val="000000"/>
                </a:solidFill>
                <a:latin typeface="Times New Roman" pitchFamily="18" charset="0"/>
              </a:rPr>
              <a:t>grep</a:t>
            </a:r>
            <a:r>
              <a:rPr lang="en-US" altLang="zh-TW" sz="2400" u="sng" dirty="0" smtClean="0">
                <a:solidFill>
                  <a:srgbClr val="000000"/>
                </a:solidFill>
                <a:latin typeface="Times New Roman" pitchFamily="18" charset="0"/>
              </a:rPr>
              <a:t>, a searching program for</a:t>
            </a:r>
            <a:r>
              <a:rPr lang="en-US" altLang="zh-TW" sz="2400" b="1" u="sng" dirty="0" smtClean="0">
                <a:solidFill>
                  <a:srgbClr val="000000"/>
                </a:solidFill>
                <a:latin typeface="Times New Roman" pitchFamily="18" charset="0"/>
              </a:rPr>
              <a:t> </a:t>
            </a:r>
            <a:r>
              <a:rPr lang="en-US" altLang="zh-TW" sz="2400" b="1" u="sng" dirty="0" smtClean="0">
                <a:solidFill>
                  <a:srgbClr val="FF0000"/>
                </a:solidFill>
                <a:latin typeface="Times New Roman" pitchFamily="18" charset="0"/>
              </a:rPr>
              <a:t>regular expressions</a:t>
            </a:r>
          </a:p>
          <a:p>
            <a:pPr lvl="1" algn="just" eaLnBrk="1" hangingPunct="1">
              <a:lnSpc>
                <a:spcPct val="90000"/>
              </a:lnSpc>
            </a:pPr>
            <a:r>
              <a:rPr lang="en-US" altLang="zh-TW" sz="2400" b="1" dirty="0" err="1" smtClean="0">
                <a:solidFill>
                  <a:schemeClr val="bg1"/>
                </a:solidFill>
                <a:latin typeface="Times New Roman" pitchFamily="18" charset="0"/>
              </a:rPr>
              <a:t>Reg</a:t>
            </a:r>
            <a:r>
              <a:rPr lang="en-US" altLang="zh-TW" sz="2400" b="1" dirty="0" smtClean="0">
                <a:solidFill>
                  <a:schemeClr val="bg1"/>
                </a:solidFill>
                <a:latin typeface="Times New Roman" pitchFamily="18" charset="0"/>
              </a:rPr>
              <a:t> </a:t>
            </a:r>
            <a:r>
              <a:rPr lang="en-US" altLang="zh-TW" sz="2400" b="1" dirty="0" err="1" smtClean="0">
                <a:solidFill>
                  <a:schemeClr val="bg1"/>
                </a:solidFill>
                <a:latin typeface="Times New Roman" pitchFamily="18" charset="0"/>
              </a:rPr>
              <a:t>xpressionoa</a:t>
            </a:r>
            <a:endParaRPr lang="en-US" altLang="zh-TW" sz="2400" b="1" u="sng" dirty="0" smtClean="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0"/>
            <a:ext cx="8229600" cy="1143000"/>
          </a:xfrm>
        </p:spPr>
        <p:txBody>
          <a:bodyPr/>
          <a:lstStyle/>
          <a:p>
            <a:pPr eaLnBrk="1" hangingPunct="1"/>
            <a:r>
              <a:rPr lang="en-US" altLang="zh-TW" smtClean="0">
                <a:solidFill>
                  <a:schemeClr val="accent2"/>
                </a:solidFill>
              </a:rPr>
              <a:t>When</a:t>
            </a:r>
            <a:r>
              <a:rPr lang="en-US" altLang="zh-TW" smtClean="0"/>
              <a:t> </a:t>
            </a:r>
            <a:r>
              <a:rPr lang="en-US" altLang="zh-TW" smtClean="0">
                <a:solidFill>
                  <a:srgbClr val="E10B08"/>
                </a:solidFill>
              </a:rPr>
              <a:t>fgrep </a:t>
            </a:r>
            <a:r>
              <a:rPr lang="en-US" altLang="zh-TW" smtClean="0">
                <a:solidFill>
                  <a:schemeClr val="accent2"/>
                </a:solidFill>
              </a:rPr>
              <a:t>is not enough</a:t>
            </a:r>
          </a:p>
        </p:txBody>
      </p:sp>
      <p:sp>
        <p:nvSpPr>
          <p:cNvPr id="73731" name="Rectangle 3"/>
          <p:cNvSpPr>
            <a:spLocks noGrp="1" noChangeArrowheads="1"/>
          </p:cNvSpPr>
          <p:nvPr>
            <p:ph type="body" idx="4294967295"/>
          </p:nvPr>
        </p:nvSpPr>
        <p:spPr>
          <a:xfrm>
            <a:off x="304800" y="1219200"/>
            <a:ext cx="8534400" cy="5608637"/>
          </a:xfrm>
        </p:spPr>
        <p:txBody>
          <a:bodyPr/>
          <a:lstStyle/>
          <a:p>
            <a:pPr marL="233363" indent="-233363" algn="just" eaLnBrk="1" hangingPunct="1">
              <a:lnSpc>
                <a:spcPct val="90000"/>
              </a:lnSpc>
            </a:pPr>
            <a:r>
              <a:rPr lang="en-US" altLang="zh-TW" sz="2800" dirty="0" smtClean="0">
                <a:solidFill>
                  <a:srgbClr val="B2B2B2"/>
                </a:solidFill>
                <a:latin typeface="Times New Roman" pitchFamily="18" charset="0"/>
              </a:rPr>
              <a:t>Key limitations of </a:t>
            </a:r>
            <a:r>
              <a:rPr lang="en-US" altLang="zh-TW" sz="2800" dirty="0" err="1" smtClean="0">
                <a:solidFill>
                  <a:srgbClr val="B2B2B2"/>
                </a:solidFill>
                <a:latin typeface="Times New Roman" pitchFamily="18" charset="0"/>
              </a:rPr>
              <a:t>fgrep</a:t>
            </a:r>
            <a:endParaRPr lang="en-US" altLang="zh-TW" sz="2800" dirty="0" smtClean="0">
              <a:solidFill>
                <a:srgbClr val="B2B2B2"/>
              </a:solidFill>
              <a:latin typeface="Times New Roman" pitchFamily="18" charset="0"/>
            </a:endParaRPr>
          </a:p>
          <a:p>
            <a:pPr lvl="1" algn="just" eaLnBrk="1" hangingPunct="1">
              <a:lnSpc>
                <a:spcPct val="90000"/>
              </a:lnSpc>
            </a:pPr>
            <a:r>
              <a:rPr lang="en-US" altLang="zh-TW" sz="2400" dirty="0" smtClean="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smtClean="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smtClean="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smtClean="0">
                <a:solidFill>
                  <a:srgbClr val="B2B2B2"/>
                </a:solidFill>
                <a:latin typeface="Times New Roman" pitchFamily="18" charset="0"/>
              </a:rPr>
              <a:t>for example, you might know only that the word you are seeking begins with </a:t>
            </a:r>
            <a:r>
              <a:rPr lang="en-US" altLang="zh-TW" sz="2400" b="1" dirty="0" smtClean="0">
                <a:solidFill>
                  <a:srgbClr val="B2B2B2"/>
                </a:solidFill>
                <a:latin typeface="Times New Roman" pitchFamily="18" charset="0"/>
              </a:rPr>
              <a:t>z </a:t>
            </a:r>
            <a:r>
              <a:rPr lang="en-US" altLang="zh-TW" sz="2400" dirty="0" smtClean="0">
                <a:solidFill>
                  <a:srgbClr val="B2B2B2"/>
                </a:solidFill>
                <a:latin typeface="Times New Roman" pitchFamily="18" charset="0"/>
              </a:rPr>
              <a:t>and ends with </a:t>
            </a:r>
            <a:r>
              <a:rPr lang="en-US" altLang="zh-TW" sz="2400" b="1" dirty="0" smtClean="0">
                <a:solidFill>
                  <a:srgbClr val="B2B2B2"/>
                </a:solidFill>
                <a:latin typeface="Times New Roman" pitchFamily="18" charset="0"/>
              </a:rPr>
              <a:t>-</a:t>
            </a:r>
            <a:r>
              <a:rPr lang="en-US" altLang="zh-TW" sz="2400" b="1" dirty="0" err="1" smtClean="0">
                <a:solidFill>
                  <a:srgbClr val="B2B2B2"/>
                </a:solidFill>
                <a:latin typeface="Times New Roman" pitchFamily="18" charset="0"/>
              </a:rPr>
              <a:t>ic</a:t>
            </a:r>
            <a:r>
              <a:rPr lang="en-US" altLang="zh-TW" sz="2400" dirty="0" smtClean="0">
                <a:solidFill>
                  <a:srgbClr val="B2B2B2"/>
                </a:solidFill>
                <a:latin typeface="Times New Roman" pitchFamily="18" charset="0"/>
              </a:rPr>
              <a:t>, and had the sequence </a:t>
            </a:r>
            <a:r>
              <a:rPr lang="en-US" altLang="zh-TW" sz="2400" b="1" dirty="0" smtClean="0">
                <a:solidFill>
                  <a:srgbClr val="B2B2B2"/>
                </a:solidFill>
                <a:latin typeface="Times New Roman" pitchFamily="18" charset="0"/>
              </a:rPr>
              <a:t>gm</a:t>
            </a:r>
            <a:r>
              <a:rPr lang="en-US" altLang="zh-TW" sz="2400" dirty="0" smtClean="0">
                <a:solidFill>
                  <a:srgbClr val="B2B2B2"/>
                </a:solidFill>
                <a:latin typeface="Times New Roman" pitchFamily="18" charset="0"/>
              </a:rPr>
              <a:t> in it somewhere. </a:t>
            </a:r>
          </a:p>
          <a:p>
            <a:pPr marL="233363" indent="-233363" algn="just" eaLnBrk="1" hangingPunct="1">
              <a:lnSpc>
                <a:spcPct val="90000"/>
              </a:lnSpc>
            </a:pPr>
            <a:r>
              <a:rPr lang="en-US" altLang="zh-TW" sz="2800" dirty="0" smtClean="0">
                <a:solidFill>
                  <a:srgbClr val="B2B2B2"/>
                </a:solidFill>
                <a:latin typeface="Times New Roman" pitchFamily="18" charset="0"/>
              </a:rPr>
              <a:t>What you need, then, is something more than </a:t>
            </a:r>
            <a:r>
              <a:rPr lang="en-US" altLang="zh-TW" sz="2800" dirty="0" err="1" smtClean="0">
                <a:solidFill>
                  <a:srgbClr val="B2B2B2"/>
                </a:solidFill>
                <a:latin typeface="Times New Roman" pitchFamily="18" charset="0"/>
              </a:rPr>
              <a:t>fgrep</a:t>
            </a:r>
            <a:endParaRPr lang="en-US" altLang="zh-TW" sz="2800" dirty="0" smtClean="0">
              <a:solidFill>
                <a:srgbClr val="B2B2B2"/>
              </a:solidFill>
              <a:latin typeface="Times New Roman" pitchFamily="18" charset="0"/>
            </a:endParaRPr>
          </a:p>
          <a:p>
            <a:pPr lvl="1" algn="just" eaLnBrk="1" hangingPunct="1">
              <a:lnSpc>
                <a:spcPct val="90000"/>
              </a:lnSpc>
            </a:pPr>
            <a:r>
              <a:rPr lang="en-US" altLang="zh-TW" sz="2400" dirty="0" smtClean="0">
                <a:solidFill>
                  <a:srgbClr val="B2B2B2"/>
                </a:solidFill>
                <a:latin typeface="Times New Roman" pitchFamily="18" charset="0"/>
              </a:rPr>
              <a:t>You need a program that can understand a language in which you can say things like </a:t>
            </a:r>
            <a:r>
              <a:rPr lang="en-US" altLang="zh-TW" sz="2400" b="1" dirty="0" smtClean="0">
                <a:solidFill>
                  <a:srgbClr val="B2B2B2"/>
                </a:solidFill>
                <a:latin typeface="Times New Roman" pitchFamily="18" charset="0"/>
              </a:rPr>
              <a:t>"begins with z and ends with </a:t>
            </a:r>
            <a:r>
              <a:rPr lang="en-US" altLang="zh-TW" sz="2400" b="1" dirty="0" err="1" smtClean="0">
                <a:solidFill>
                  <a:srgbClr val="B2B2B2"/>
                </a:solidFill>
                <a:latin typeface="Times New Roman" pitchFamily="18" charset="0"/>
              </a:rPr>
              <a:t>ic</a:t>
            </a:r>
            <a:r>
              <a:rPr lang="en-US" altLang="zh-TW" sz="2400" b="1" dirty="0" smtClean="0">
                <a:solidFill>
                  <a:srgbClr val="B2B2B2"/>
                </a:solidFill>
                <a:latin typeface="Times New Roman" pitchFamily="18" charset="0"/>
              </a:rPr>
              <a:t> or </a:t>
            </a:r>
            <a:r>
              <a:rPr lang="en-US" altLang="zh-TW" sz="2400" b="1" dirty="0" err="1" smtClean="0">
                <a:solidFill>
                  <a:srgbClr val="B2B2B2"/>
                </a:solidFill>
                <a:latin typeface="Times New Roman" pitchFamily="18" charset="0"/>
              </a:rPr>
              <a:t>ics</a:t>
            </a:r>
            <a:r>
              <a:rPr lang="en-US" altLang="zh-TW" sz="2400" b="1" dirty="0" smtClean="0">
                <a:solidFill>
                  <a:srgbClr val="B2B2B2"/>
                </a:solidFill>
                <a:latin typeface="Times New Roman" pitchFamily="18" charset="0"/>
              </a:rPr>
              <a:t> and had gm in it somewhere."</a:t>
            </a:r>
          </a:p>
          <a:p>
            <a:pPr lvl="1" algn="just" eaLnBrk="1" hangingPunct="1">
              <a:lnSpc>
                <a:spcPct val="90000"/>
              </a:lnSpc>
            </a:pPr>
            <a:r>
              <a:rPr lang="en-US" altLang="zh-TW" sz="2400" u="sng" dirty="0" smtClean="0">
                <a:solidFill>
                  <a:srgbClr val="B2B2B2"/>
                </a:solidFill>
                <a:latin typeface="Times New Roman" pitchFamily="18" charset="0"/>
              </a:rPr>
              <a:t>You need </a:t>
            </a:r>
            <a:r>
              <a:rPr lang="en-US" altLang="zh-TW" sz="2400" u="sng" dirty="0" err="1" smtClean="0">
                <a:solidFill>
                  <a:srgbClr val="B2B2B2"/>
                </a:solidFill>
                <a:latin typeface="Times New Roman" pitchFamily="18" charset="0"/>
              </a:rPr>
              <a:t>grep</a:t>
            </a:r>
            <a:r>
              <a:rPr lang="en-US" altLang="zh-TW" sz="2400" u="sng" dirty="0" smtClean="0">
                <a:solidFill>
                  <a:srgbClr val="B2B2B2"/>
                </a:solidFill>
                <a:latin typeface="Times New Roman" pitchFamily="18" charset="0"/>
              </a:rPr>
              <a:t>, a searching program for</a:t>
            </a:r>
            <a:r>
              <a:rPr lang="en-US" altLang="zh-TW" sz="2400" b="1" u="sng" dirty="0" smtClean="0">
                <a:solidFill>
                  <a:srgbClr val="B2B2B2"/>
                </a:solidFill>
                <a:latin typeface="Times New Roman" pitchFamily="18" charset="0"/>
              </a:rPr>
              <a:t> regular expressions</a:t>
            </a:r>
          </a:p>
          <a:p>
            <a:pPr lvl="1" algn="just" eaLnBrk="1" hangingPunct="1">
              <a:lnSpc>
                <a:spcPct val="90000"/>
              </a:lnSpc>
            </a:pPr>
            <a:r>
              <a:rPr lang="en-US" altLang="zh-TW" sz="2400" b="1" dirty="0" smtClean="0">
                <a:solidFill>
                  <a:srgbClr val="FF0000"/>
                </a:solidFill>
                <a:latin typeface="Times New Roman" pitchFamily="18" charset="0"/>
              </a:rPr>
              <a:t>Reg. expressions </a:t>
            </a:r>
            <a:r>
              <a:rPr lang="en-US" altLang="zh-TW" sz="2400" dirty="0" smtClean="0">
                <a:solidFill>
                  <a:srgbClr val="FF0000"/>
                </a:solidFill>
                <a:latin typeface="Times New Roman" pitchFamily="18" charset="0"/>
              </a:rPr>
              <a:t>are</a:t>
            </a:r>
            <a:r>
              <a:rPr lang="en-US" altLang="zh-TW" sz="2400" b="1" dirty="0" smtClean="0">
                <a:solidFill>
                  <a:srgbClr val="FF0000"/>
                </a:solidFill>
                <a:latin typeface="Times New Roman" pitchFamily="18" charset="0"/>
              </a:rPr>
              <a:t> keyboard-based </a:t>
            </a:r>
            <a:r>
              <a:rPr lang="en-US" altLang="zh-TW" sz="2400" dirty="0" smtClean="0">
                <a:solidFill>
                  <a:srgbClr val="FF0000"/>
                </a:solidFill>
                <a:latin typeface="Times New Roman" pitchFamily="18" charset="0"/>
              </a:rPr>
              <a:t>pattern specifications</a:t>
            </a:r>
            <a:endParaRPr lang="en-US" altLang="zh-TW" sz="2400" u="sng" dirty="0"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p:txBody>
          <a:bodyPr/>
          <a:lstStyle/>
          <a:p>
            <a:pPr>
              <a:buFontTx/>
              <a:buNone/>
            </a:pPr>
            <a:r>
              <a:rPr lang="en-US" altLang="zh-TW" smtClean="0"/>
              <a:t>The following slides are based upon:</a:t>
            </a:r>
            <a:br>
              <a:rPr lang="en-US" altLang="zh-TW" smtClean="0"/>
            </a:br>
            <a:r>
              <a:rPr lang="en-US" altLang="zh-TW" sz="2800" smtClean="0">
                <a:hlinkClick r:id="rId2"/>
              </a:rPr>
              <a:t>http://www.grymoire.com/Unix/Regular.html</a:t>
            </a:r>
            <a:r>
              <a:rPr lang="en-US" altLang="zh-TW" sz="28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smtClean="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smtClean="0">
                <a:solidFill>
                  <a:srgbClr val="B2B2B2"/>
                </a:solidFill>
              </a:rPr>
              <a:t>Here is a script to delete files with an asterisk in their names:</a:t>
            </a:r>
            <a:r>
              <a:rPr lang="en-US" altLang="zh-TW" sz="2500" dirty="0" smtClean="0"/>
              <a:t> </a:t>
            </a:r>
          </a:p>
          <a:p>
            <a:pPr marL="0" indent="0" eaLnBrk="1" hangingPunct="1">
              <a:lnSpc>
                <a:spcPct val="80000"/>
              </a:lnSpc>
              <a:spcBef>
                <a:spcPct val="35000"/>
              </a:spcBef>
              <a:buFontTx/>
              <a:buNone/>
            </a:pPr>
            <a:r>
              <a:rPr lang="en-US" altLang="zh-TW" sz="2400" dirty="0" smtClean="0">
                <a:latin typeface="High Tower Text" pitchFamily="18" charset="0"/>
                <a:ea typeface="Batang" pitchFamily="18" charset="-127"/>
                <a:cs typeface="FrankRuehl" pitchFamily="34" charset="-79"/>
              </a:rPr>
              <a:t>	echo This script removes all files that </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contain an asterisk in the name.</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Are you sure you want to remove these files</a:t>
            </a:r>
            <a:r>
              <a:rPr lang="en-US" altLang="zh-TW" sz="2400" dirty="0" smtClean="0">
                <a:solidFill>
                  <a:schemeClr val="bg1">
                    <a:lumMod val="65000"/>
                  </a:schemeClr>
                </a:solidFill>
                <a:latin typeface="High Tower Text" pitchFamily="18" charset="0"/>
                <a:ea typeface="Batang" pitchFamily="18" charset="-127"/>
                <a:cs typeface="FrankRuehl" pitchFamily="34" charset="-79"/>
              </a:rPr>
              <a:t>\</a:t>
            </a:r>
            <a:r>
              <a:rPr lang="en-US" altLang="zh-TW" sz="2400" dirty="0" smtClean="0">
                <a:latin typeface="High Tower Text" pitchFamily="18" charset="0"/>
                <a:ea typeface="Batang" pitchFamily="18" charset="-127"/>
                <a:cs typeface="FrankRuehl" pitchFamily="34" charset="-79"/>
              </a:rPr>
              <a:t>?</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a:t>
            </a:r>
            <a:r>
              <a:rPr lang="en-US" altLang="zh-TW" sz="2400" dirty="0" err="1" smtClean="0">
                <a:latin typeface="High Tower Text" pitchFamily="18" charset="0"/>
                <a:ea typeface="Batang" pitchFamily="18" charset="-127"/>
                <a:cs typeface="FrankRuehl" pitchFamily="34" charset="-79"/>
              </a:rPr>
              <a:t>rm</a:t>
            </a:r>
            <a:r>
              <a:rPr lang="en-US" altLang="zh-TW" sz="2400" dirty="0" smtClean="0">
                <a:latin typeface="High Tower Text" pitchFamily="18" charset="0"/>
                <a:ea typeface="Batang" pitchFamily="18" charset="-127"/>
                <a:cs typeface="FrankRuehl" pitchFamily="34" charset="-79"/>
              </a:rPr>
              <a:t> </a:t>
            </a:r>
            <a:r>
              <a:rPr lang="en-US" altLang="zh-TW" sz="2400" dirty="0" smtClean="0">
                <a:latin typeface="Garamond" pitchFamily="18" charset="0"/>
                <a:ea typeface="Batang" pitchFamily="18" charset="-127"/>
                <a:cs typeface="FrankRuehl" pitchFamily="34" charset="-79"/>
              </a:rPr>
              <a:t>-</a:t>
            </a:r>
            <a:r>
              <a:rPr lang="en-US" altLang="zh-TW" sz="2400" dirty="0" err="1" smtClean="0">
                <a:latin typeface="High Tower Text" pitchFamily="18" charset="0"/>
                <a:ea typeface="Batang" pitchFamily="18" charset="-127"/>
                <a:cs typeface="FrankRuehl" pitchFamily="34" charset="-79"/>
              </a:rPr>
              <a:t>i</a:t>
            </a:r>
            <a:r>
              <a:rPr lang="en-US" altLang="zh-TW" sz="2400" dirty="0" smtClean="0">
                <a:latin typeface="High Tower Text" pitchFamily="18" charset="0"/>
                <a:ea typeface="Batang" pitchFamily="18" charset="-127"/>
                <a:cs typeface="FrankRuehl" pitchFamily="34" charset="-79"/>
              </a:rPr>
              <a:t> *\**</a:t>
            </a:r>
            <a:r>
              <a:rPr lang="en-US" altLang="zh-TW" sz="2700" dirty="0" smtClean="0"/>
              <a:t/>
            </a:r>
            <a:br>
              <a:rPr lang="en-US" altLang="zh-TW" sz="2700" dirty="0" smtClean="0"/>
            </a:br>
            <a:endParaRPr lang="en-US" altLang="zh-TW" sz="2700" dirty="0" smtClean="0"/>
          </a:p>
          <a:p>
            <a:pPr marL="0" indent="0" eaLnBrk="1" hangingPunct="1">
              <a:lnSpc>
                <a:spcPct val="80000"/>
              </a:lnSpc>
              <a:buFontTx/>
              <a:buNone/>
            </a:pPr>
            <a:r>
              <a:rPr lang="en-US" altLang="zh-TW" sz="2500" dirty="0" smtClean="0">
                <a:solidFill>
                  <a:srgbClr val="B2B2B2"/>
                </a:solidFill>
              </a:rPr>
              <a:t>This “\” was necessary because the “?” is also a shell symbol.</a:t>
            </a:r>
            <a:r>
              <a:rPr lang="en-US" altLang="zh-TW" sz="2500" dirty="0" smtClean="0"/>
              <a:t> Without the “\”, the program would look for all files that match the pattern "</a:t>
            </a:r>
            <a:r>
              <a:rPr lang="en-US" altLang="zh-TW" sz="2500" dirty="0" smtClean="0">
                <a:solidFill>
                  <a:srgbClr val="FF0000"/>
                </a:solidFill>
              </a:rPr>
              <a:t>files?</a:t>
            </a:r>
            <a:r>
              <a:rPr lang="en-US" altLang="zh-TW" sz="2500" dirty="0" smtClean="0"/>
              <a:t>”. </a:t>
            </a:r>
            <a:endParaRPr lang="en-US" altLang="zh-TW" sz="2700" dirty="0" smtClean="0"/>
          </a:p>
        </p:txBody>
      </p:sp>
      <p:sp>
        <p:nvSpPr>
          <p:cNvPr id="2" name="Arc 1"/>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nvGrpSpPr>
          <p:cNvPr id="5" name="Group 4"/>
          <p:cNvGrpSpPr/>
          <p:nvPr/>
        </p:nvGrpSpPr>
        <p:grpSpPr>
          <a:xfrm>
            <a:off x="7452360" y="3234519"/>
            <a:ext cx="93261" cy="76200"/>
            <a:chOff x="7450539" y="2590800"/>
            <a:chExt cx="93261" cy="76200"/>
          </a:xfrm>
        </p:grpSpPr>
        <p:cxnSp>
          <p:nvCxnSpPr>
            <p:cNvPr id="4" name="Straight Connector 3"/>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9663647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75779" name="Rectangle 3"/>
          <p:cNvSpPr>
            <a:spLocks noGrp="1" noChangeArrowheads="1"/>
          </p:cNvSpPr>
          <p:nvPr>
            <p:ph type="body" idx="1"/>
          </p:nvPr>
        </p:nvSpPr>
        <p:spPr>
          <a:xfrm>
            <a:off x="152400" y="990600"/>
            <a:ext cx="8763000" cy="5791200"/>
          </a:xfrm>
        </p:spPr>
        <p:txBody>
          <a:bodyPr/>
          <a:lstStyle/>
          <a:p>
            <a:pPr>
              <a:buFontTx/>
              <a:buNone/>
            </a:pPr>
            <a:r>
              <a:rPr lang="en-US" altLang="zh-TW" sz="2800" dirty="0" smtClean="0"/>
              <a:t>^	</a:t>
            </a:r>
            <a:r>
              <a:rPr lang="en-US" altLang="zh-TW" sz="2400" dirty="0" smtClean="0"/>
              <a:t>(caret, as the first symbol in the regular expression) matches the expression only if it is at the start of a line, as in: ^A </a:t>
            </a:r>
          </a:p>
          <a:p>
            <a:pPr>
              <a:buFontTx/>
              <a:buNone/>
            </a:pPr>
            <a:r>
              <a:rPr lang="en-US" altLang="zh-TW" sz="2400" dirty="0" smtClean="0">
                <a:solidFill>
                  <a:schemeClr val="bg1"/>
                </a:solidFill>
              </a:rPr>
              <a:t>$	(dollar, as the last symbol in the regular expression) matches expression at the end of a line, as in: A$</a:t>
            </a:r>
          </a:p>
          <a:p>
            <a:pPr>
              <a:buFontTx/>
              <a:buNone/>
            </a:pPr>
            <a:r>
              <a:rPr lang="en-US" altLang="zh-TW" sz="2400" dirty="0" smtClean="0">
                <a:solidFill>
                  <a:schemeClr val="bg1"/>
                </a:solidFill>
              </a:rPr>
              <a:t>\	(backslash) turns off any special meaning of the next character, as in: \^</a:t>
            </a:r>
          </a:p>
          <a:p>
            <a:pPr>
              <a:buFontTx/>
              <a:buNone/>
            </a:pPr>
            <a:r>
              <a:rPr lang="en-US" altLang="zh-TW" sz="2400" dirty="0" smtClean="0">
                <a:solidFill>
                  <a:schemeClr val="bg1"/>
                </a:solidFill>
              </a:rPr>
              <a:t>[ ]	(brackets) matches to any one of the enclosed characters, as in: [</a:t>
            </a:r>
            <a:r>
              <a:rPr lang="en-US" altLang="zh-TW" sz="2400" dirty="0" err="1" smtClean="0">
                <a:solidFill>
                  <a:schemeClr val="bg1"/>
                </a:solidFill>
              </a:rPr>
              <a:t>aeiou</a:t>
            </a:r>
            <a:r>
              <a:rPr lang="en-US" altLang="zh-TW" sz="2400" dirty="0" smtClean="0">
                <a:solidFill>
                  <a:schemeClr val="bg1"/>
                </a:solidFill>
              </a:rPr>
              <a:t>]</a:t>
            </a:r>
          </a:p>
          <a:p>
            <a:pPr lvl="1">
              <a:buFontTx/>
              <a:buChar char="-"/>
            </a:pPr>
            <a:r>
              <a:rPr lang="en-US" altLang="zh-TW" sz="2000" dirty="0" smtClean="0">
                <a:solidFill>
                  <a:schemeClr val="bg1"/>
                </a:solidFill>
              </a:rPr>
              <a:t>(hyphen, inside brackets)  match to a range, as in: [0-9]</a:t>
            </a:r>
          </a:p>
          <a:p>
            <a:pPr lvl="1">
              <a:buFontTx/>
              <a:buNone/>
            </a:pPr>
            <a:r>
              <a:rPr lang="en-US" altLang="zh-TW" sz="2000" dirty="0" smtClean="0">
                <a:solidFill>
                  <a:schemeClr val="bg1"/>
                </a:solidFill>
              </a:rPr>
              <a:t>^	(caret, as the first symbol inside a bracket)  matches any one character except those enclosed in the [ ], as in: [^0-9]</a:t>
            </a:r>
          </a:p>
          <a:p>
            <a:pPr>
              <a:buFontTx/>
              <a:buNone/>
            </a:pPr>
            <a:r>
              <a:rPr lang="en-US" altLang="zh-TW" sz="2400" dirty="0" smtClean="0">
                <a:solidFill>
                  <a:schemeClr val="bg1"/>
                </a:solidFill>
              </a:rPr>
              <a:t>.	(period) matches to any one character, as in: ^.$ </a:t>
            </a:r>
          </a:p>
          <a:p>
            <a:pPr>
              <a:buFontTx/>
              <a:buNone/>
            </a:pPr>
            <a:r>
              <a:rPr lang="en-US" altLang="zh-TW" sz="2400" dirty="0" smtClean="0">
                <a:solidFill>
                  <a:schemeClr val="bg1"/>
                </a:solidFill>
              </a:rPr>
              <a:t>*	(asterisk) matches to zero or more of the preceding</a:t>
            </a:r>
            <a:r>
              <a:rPr lang="en-US" altLang="zh-TW" sz="2800" dirty="0" smtClean="0">
                <a:solidFill>
                  <a:schemeClr val="bg1"/>
                </a:solidFill>
              </a:rPr>
              <a:t> </a:t>
            </a:r>
            <a:r>
              <a:rPr lang="en-US" altLang="zh-TW" sz="2400" dirty="0" smtClean="0">
                <a:solidFill>
                  <a:schemeClr val="bg1"/>
                </a:solidFill>
              </a:rPr>
              <a:t>character or expression, as in: ^[^a-z]*$</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76803" name="Rectangle 3"/>
          <p:cNvSpPr>
            <a:spLocks noGrp="1" noChangeArrowheads="1"/>
          </p:cNvSpPr>
          <p:nvPr>
            <p:ph type="body" idx="1"/>
          </p:nvPr>
        </p:nvSpPr>
        <p:spPr>
          <a:xfrm>
            <a:off x="152400" y="990600"/>
            <a:ext cx="8763000" cy="5791200"/>
          </a:xfrm>
        </p:spPr>
        <p:txBody>
          <a:bodyPr/>
          <a:lstStyle/>
          <a:p>
            <a:pPr>
              <a:buFontTx/>
              <a:buNone/>
            </a:pPr>
            <a:r>
              <a:rPr lang="en-US" altLang="zh-TW" sz="2800" smtClean="0"/>
              <a:t>^	</a:t>
            </a:r>
            <a:r>
              <a:rPr lang="en-US" altLang="zh-TW" sz="2400" smtClean="0"/>
              <a:t>(caret, as the first symbol in the regular expression) matches the expression only if it is at the start of a line, as in: ^A </a:t>
            </a:r>
          </a:p>
          <a:p>
            <a:pPr>
              <a:buFontTx/>
              <a:buNone/>
            </a:pPr>
            <a:r>
              <a:rPr lang="en-US" altLang="zh-TW" sz="2400" smtClean="0"/>
              <a:t>$	(dollar, as the last symbol in the regular expression) matches expression at the end of a line, as in: A$</a:t>
            </a:r>
          </a:p>
          <a:p>
            <a:pPr>
              <a:buFontTx/>
              <a:buNone/>
            </a:pPr>
            <a:r>
              <a:rPr lang="en-US" altLang="zh-TW" sz="2400" smtClean="0">
                <a:solidFill>
                  <a:schemeClr val="bg1"/>
                </a:solidFill>
              </a:rPr>
              <a:t>\	(backslash) turns off any special meaning of the next character, as in: \^</a:t>
            </a:r>
          </a:p>
          <a:p>
            <a:pPr>
              <a:buFontTx/>
              <a:buNone/>
            </a:pPr>
            <a:r>
              <a:rPr lang="en-US" altLang="zh-TW" sz="2400" smtClean="0">
                <a:solidFill>
                  <a:schemeClr val="bg1"/>
                </a:solidFill>
              </a:rPr>
              <a:t>[ ]	(brackets) matches to any one of the enclosed characters, as in: [aeiou]</a:t>
            </a:r>
          </a:p>
          <a:p>
            <a:pPr lvl="1">
              <a:buFontTx/>
              <a:buChar char="-"/>
            </a:pPr>
            <a:r>
              <a:rPr lang="en-US" altLang="zh-TW" sz="2000" smtClean="0">
                <a:solidFill>
                  <a:schemeClr val="bg1"/>
                </a:solidFill>
              </a:rPr>
              <a:t>(hyphen, inside brackets)  match to a range, as in: [0-9]</a:t>
            </a:r>
          </a:p>
          <a:p>
            <a:pPr lvl="1">
              <a:buFontTx/>
              <a:buNone/>
            </a:pPr>
            <a:r>
              <a:rPr lang="en-US" altLang="zh-TW" sz="2000" smtClean="0">
                <a:solidFill>
                  <a:schemeClr val="bg1"/>
                </a:solidFill>
              </a:rPr>
              <a:t>^	(caret, as the first symbol inside a bracket)  matches any one character except those enclosed in the [ ], as in: [^0-9]</a:t>
            </a:r>
          </a:p>
          <a:p>
            <a:pPr>
              <a:buFontTx/>
              <a:buNone/>
            </a:pPr>
            <a:r>
              <a:rPr lang="en-US" altLang="zh-TW" sz="2400" smtClean="0">
                <a:solidFill>
                  <a:schemeClr val="bg1"/>
                </a:solidFill>
              </a:rPr>
              <a:t>.	(period) matches to any one character, as in: ^.$ </a:t>
            </a:r>
          </a:p>
          <a:p>
            <a:pPr>
              <a:buFontTx/>
              <a:buNone/>
            </a:pPr>
            <a:r>
              <a:rPr lang="en-US" altLang="zh-TW" sz="2400" smtClean="0">
                <a:solidFill>
                  <a:schemeClr val="bg1"/>
                </a:solidFill>
              </a:rPr>
              <a:t>*	(asterisk) matches to zero or more of the preceding</a:t>
            </a:r>
            <a:r>
              <a:rPr lang="en-US" altLang="zh-TW" sz="2800" smtClean="0">
                <a:solidFill>
                  <a:schemeClr val="bg1"/>
                </a:solidFill>
              </a:rPr>
              <a:t> </a:t>
            </a:r>
            <a:r>
              <a:rPr lang="en-US" altLang="zh-TW" sz="2400" smtClean="0">
                <a:solidFill>
                  <a:schemeClr val="bg1"/>
                </a:solidFill>
              </a:rPr>
              <a:t>character or expression, as in: ^[^a-z]*$</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77827" name="Rectangle 3"/>
          <p:cNvSpPr>
            <a:spLocks noGrp="1" noChangeArrowheads="1"/>
          </p:cNvSpPr>
          <p:nvPr>
            <p:ph type="body" idx="1"/>
          </p:nvPr>
        </p:nvSpPr>
        <p:spPr>
          <a:xfrm>
            <a:off x="152400" y="990600"/>
            <a:ext cx="8763000" cy="5791200"/>
          </a:xfrm>
        </p:spPr>
        <p:txBody>
          <a:bodyPr/>
          <a:lstStyle/>
          <a:p>
            <a:pPr>
              <a:buFontTx/>
              <a:buNone/>
            </a:pPr>
            <a:r>
              <a:rPr lang="en-US" altLang="zh-TW" sz="2800" smtClean="0">
                <a:solidFill>
                  <a:srgbClr val="B2B2B2"/>
                </a:solidFill>
              </a:rPr>
              <a:t>^	</a:t>
            </a:r>
            <a:r>
              <a:rPr lang="en-US" altLang="zh-TW" sz="2400" smtClean="0">
                <a:solidFill>
                  <a:srgbClr val="B2B2B2"/>
                </a:solidFill>
              </a:rPr>
              <a:t>(caret, as the first symbol in the regular expression) matches the expression only if it is at the start of a line, as in: ^A </a:t>
            </a:r>
          </a:p>
          <a:p>
            <a:pPr>
              <a:buFontTx/>
              <a:buNone/>
            </a:pPr>
            <a:r>
              <a:rPr lang="en-US" altLang="zh-TW" sz="2400" smtClean="0">
                <a:solidFill>
                  <a:srgbClr val="B2B2B2"/>
                </a:solidFill>
              </a:rPr>
              <a:t>$	(dollar, as the last symbol in the regular expression) matches expression at the end of a line, as in: A$</a:t>
            </a:r>
          </a:p>
          <a:p>
            <a:pPr>
              <a:buFontTx/>
              <a:buNone/>
            </a:pPr>
            <a:r>
              <a:rPr lang="en-US" altLang="zh-TW" sz="2400" smtClean="0"/>
              <a:t>\	(backslash) turns off any special meaning of the next character, as in: \^</a:t>
            </a:r>
          </a:p>
          <a:p>
            <a:pPr>
              <a:buFontTx/>
              <a:buNone/>
            </a:pPr>
            <a:r>
              <a:rPr lang="en-US" altLang="zh-TW" sz="2400" smtClean="0">
                <a:solidFill>
                  <a:schemeClr val="bg1"/>
                </a:solidFill>
              </a:rPr>
              <a:t>[ ]	(brackets) matches to any one of the enclosed characters, as in: [aeiou]</a:t>
            </a:r>
          </a:p>
          <a:p>
            <a:pPr lvl="1">
              <a:buFontTx/>
              <a:buChar char="-"/>
            </a:pPr>
            <a:r>
              <a:rPr lang="en-US" altLang="zh-TW" sz="2000" smtClean="0">
                <a:solidFill>
                  <a:schemeClr val="bg1"/>
                </a:solidFill>
              </a:rPr>
              <a:t>(hyphen, inside brackets)  match to a range, as in: [0-9]</a:t>
            </a:r>
          </a:p>
          <a:p>
            <a:pPr lvl="1">
              <a:buFontTx/>
              <a:buNone/>
            </a:pPr>
            <a:r>
              <a:rPr lang="en-US" altLang="zh-TW" sz="2000" smtClean="0">
                <a:solidFill>
                  <a:schemeClr val="bg1"/>
                </a:solidFill>
              </a:rPr>
              <a:t>^	(caret, as the first symbol inside a bracket)  matches any one character except those enclosed in the [ ], as in: [^0-9]</a:t>
            </a:r>
          </a:p>
          <a:p>
            <a:pPr>
              <a:buFontTx/>
              <a:buNone/>
            </a:pPr>
            <a:r>
              <a:rPr lang="en-US" altLang="zh-TW" sz="2400" smtClean="0">
                <a:solidFill>
                  <a:schemeClr val="bg1"/>
                </a:solidFill>
              </a:rPr>
              <a:t>.	(period) matches to any one character, as in: ^.$ </a:t>
            </a:r>
          </a:p>
          <a:p>
            <a:pPr>
              <a:buFontTx/>
              <a:buNone/>
            </a:pPr>
            <a:r>
              <a:rPr lang="en-US" altLang="zh-TW" sz="2400" smtClean="0">
                <a:solidFill>
                  <a:schemeClr val="bg1"/>
                </a:solidFill>
              </a:rPr>
              <a:t>*	(asterisk) matches to zero or more of the preceding</a:t>
            </a:r>
            <a:r>
              <a:rPr lang="en-US" altLang="zh-TW" sz="2800" smtClean="0">
                <a:solidFill>
                  <a:schemeClr val="bg1"/>
                </a:solidFill>
              </a:rPr>
              <a:t> </a:t>
            </a:r>
            <a:r>
              <a:rPr lang="en-US" altLang="zh-TW" sz="2400" smtClean="0">
                <a:solidFill>
                  <a:schemeClr val="bg1"/>
                </a:solidFill>
              </a:rPr>
              <a:t>character or expression, as in: ^[^a-z]*$</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78851" name="Rectangle 3"/>
          <p:cNvSpPr>
            <a:spLocks noGrp="1" noChangeArrowheads="1"/>
          </p:cNvSpPr>
          <p:nvPr>
            <p:ph type="body" idx="1"/>
          </p:nvPr>
        </p:nvSpPr>
        <p:spPr>
          <a:xfrm>
            <a:off x="152400" y="990600"/>
            <a:ext cx="8763000" cy="5791200"/>
          </a:xfrm>
        </p:spPr>
        <p:txBody>
          <a:bodyPr/>
          <a:lstStyle/>
          <a:p>
            <a:pPr>
              <a:buFontTx/>
              <a:buNone/>
            </a:pPr>
            <a:r>
              <a:rPr lang="en-US" altLang="zh-TW" sz="2800" smtClean="0">
                <a:solidFill>
                  <a:srgbClr val="B2B2B2"/>
                </a:solidFill>
              </a:rPr>
              <a:t>^	</a:t>
            </a:r>
            <a:r>
              <a:rPr lang="en-US" altLang="zh-TW" sz="2400" smtClean="0">
                <a:solidFill>
                  <a:srgbClr val="B2B2B2"/>
                </a:solidFill>
              </a:rPr>
              <a:t>(caret, as the first symbol in the regular expression) matches the expression only if it is at the start of a line, as in: ^A </a:t>
            </a:r>
          </a:p>
          <a:p>
            <a:pPr>
              <a:buFontTx/>
              <a:buNone/>
            </a:pPr>
            <a:r>
              <a:rPr lang="en-US" altLang="zh-TW" sz="2400" smtClean="0">
                <a:solidFill>
                  <a:srgbClr val="B2B2B2"/>
                </a:solidFill>
              </a:rPr>
              <a:t>$	(dollar, as the last symbol in the regular expression) matches expression at the end of a line, as in: A$</a:t>
            </a:r>
          </a:p>
          <a:p>
            <a:pPr>
              <a:buFontTx/>
              <a:buNone/>
            </a:pPr>
            <a:r>
              <a:rPr lang="en-US" altLang="zh-TW" sz="2400" smtClean="0">
                <a:solidFill>
                  <a:srgbClr val="B2B2B2"/>
                </a:solidFill>
              </a:rPr>
              <a:t>\	(backslash) turns off any special meaning of the next character, as in: \^</a:t>
            </a:r>
          </a:p>
          <a:p>
            <a:pPr>
              <a:buFontTx/>
              <a:buNone/>
            </a:pPr>
            <a:r>
              <a:rPr lang="en-US" altLang="zh-TW" sz="2400" smtClean="0"/>
              <a:t>[ ]	(brackets) matches to any one of the enclosed characters, as in: [aeiou]</a:t>
            </a:r>
          </a:p>
          <a:p>
            <a:pPr lvl="1">
              <a:buFontTx/>
              <a:buChar char="-"/>
            </a:pPr>
            <a:r>
              <a:rPr lang="en-US" altLang="zh-TW" sz="2000" smtClean="0"/>
              <a:t>(hyphen, inside brackets)  match to a range, as in: [0-9]</a:t>
            </a:r>
          </a:p>
          <a:p>
            <a:pPr lvl="1">
              <a:buFontTx/>
              <a:buNone/>
            </a:pPr>
            <a:r>
              <a:rPr lang="en-US" altLang="zh-TW" sz="2000" smtClean="0"/>
              <a:t>^	(caret, as the first symbol inside a bracket)  matches any one character except those enclosed in the [ ], as in: [^0-9]</a:t>
            </a:r>
          </a:p>
          <a:p>
            <a:pPr>
              <a:buFontTx/>
              <a:buNone/>
            </a:pPr>
            <a:r>
              <a:rPr lang="en-US" altLang="zh-TW" sz="2400" smtClean="0">
                <a:solidFill>
                  <a:schemeClr val="bg1"/>
                </a:solidFill>
              </a:rPr>
              <a:t>.	(period) matches to any one character, as in: ^.$ </a:t>
            </a:r>
          </a:p>
          <a:p>
            <a:pPr>
              <a:buFontTx/>
              <a:buNone/>
            </a:pPr>
            <a:r>
              <a:rPr lang="en-US" altLang="zh-TW" sz="2400" smtClean="0">
                <a:solidFill>
                  <a:schemeClr val="bg1"/>
                </a:solidFill>
              </a:rPr>
              <a:t>*	(asterisk) matches to zero or more of the preceding</a:t>
            </a:r>
            <a:r>
              <a:rPr lang="en-US" altLang="zh-TW" sz="2800" smtClean="0">
                <a:solidFill>
                  <a:schemeClr val="bg1"/>
                </a:solidFill>
              </a:rPr>
              <a:t> </a:t>
            </a:r>
            <a:r>
              <a:rPr lang="en-US" altLang="zh-TW" sz="2400" smtClean="0">
                <a:solidFill>
                  <a:schemeClr val="bg1"/>
                </a:solidFill>
              </a:rPr>
              <a:t>character or expression, as in: ^[^a-z]*$</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79875" name="Rectangle 3"/>
          <p:cNvSpPr>
            <a:spLocks noGrp="1" noChangeArrowheads="1"/>
          </p:cNvSpPr>
          <p:nvPr>
            <p:ph type="body" idx="1"/>
          </p:nvPr>
        </p:nvSpPr>
        <p:spPr>
          <a:xfrm>
            <a:off x="152400" y="990600"/>
            <a:ext cx="8763000" cy="5791200"/>
          </a:xfrm>
        </p:spPr>
        <p:txBody>
          <a:bodyPr/>
          <a:lstStyle/>
          <a:p>
            <a:pPr>
              <a:buFontTx/>
              <a:buNone/>
            </a:pPr>
            <a:r>
              <a:rPr lang="en-US" altLang="zh-TW" sz="2800" smtClean="0">
                <a:solidFill>
                  <a:srgbClr val="B2B2B2"/>
                </a:solidFill>
              </a:rPr>
              <a:t>^	</a:t>
            </a:r>
            <a:r>
              <a:rPr lang="en-US" altLang="zh-TW" sz="2400" smtClean="0">
                <a:solidFill>
                  <a:srgbClr val="B2B2B2"/>
                </a:solidFill>
              </a:rPr>
              <a:t>(caret, as the first symbol in the regular expression) matches the expression only if it is at the start of a line, as in: ^A </a:t>
            </a:r>
          </a:p>
          <a:p>
            <a:pPr>
              <a:buFontTx/>
              <a:buNone/>
            </a:pPr>
            <a:r>
              <a:rPr lang="en-US" altLang="zh-TW" sz="2400" smtClean="0">
                <a:solidFill>
                  <a:srgbClr val="B2B2B2"/>
                </a:solidFill>
              </a:rPr>
              <a:t>$	(dollar, as the last symbol in the regular expression) matches expression at the end of a line, as in: A$</a:t>
            </a:r>
          </a:p>
          <a:p>
            <a:pPr>
              <a:buFontTx/>
              <a:buNone/>
            </a:pPr>
            <a:r>
              <a:rPr lang="en-US" altLang="zh-TW" sz="2400" smtClean="0">
                <a:solidFill>
                  <a:srgbClr val="B2B2B2"/>
                </a:solidFill>
              </a:rPr>
              <a:t>\	(backslash) turns off any special meaning of the next character, as in: \^</a:t>
            </a:r>
          </a:p>
          <a:p>
            <a:pPr>
              <a:buFontTx/>
              <a:buNone/>
            </a:pPr>
            <a:r>
              <a:rPr lang="en-US" altLang="zh-TW" sz="2400" smtClean="0">
                <a:solidFill>
                  <a:srgbClr val="B2B2B2"/>
                </a:solidFill>
              </a:rPr>
              <a:t>[ ]	(brackets) matches to any one of the enclosed characters, as in: [aeiou]</a:t>
            </a:r>
          </a:p>
          <a:p>
            <a:pPr lvl="1">
              <a:buFontTx/>
              <a:buChar char="-"/>
            </a:pPr>
            <a:r>
              <a:rPr lang="en-US" altLang="zh-TW" sz="2000" smtClean="0">
                <a:solidFill>
                  <a:srgbClr val="B2B2B2"/>
                </a:solidFill>
              </a:rPr>
              <a:t>(hyphen, inside brackets)  match to a range, as in: [0-9]</a:t>
            </a:r>
          </a:p>
          <a:p>
            <a:pPr lvl="1">
              <a:buFontTx/>
              <a:buNone/>
            </a:pPr>
            <a:r>
              <a:rPr lang="en-US" altLang="zh-TW" sz="2000" smtClean="0">
                <a:solidFill>
                  <a:srgbClr val="B2B2B2"/>
                </a:solidFill>
              </a:rPr>
              <a:t>^	(caret, as the first symbol inside a bracket)  matches any one character except those enclosed in the [ ], as in: [^0-9]</a:t>
            </a:r>
          </a:p>
          <a:p>
            <a:pPr>
              <a:buFontTx/>
              <a:buNone/>
            </a:pPr>
            <a:r>
              <a:rPr lang="en-US" altLang="zh-TW" sz="2400" smtClean="0"/>
              <a:t>.	(period) matches to any one character, as in: ^.$ </a:t>
            </a:r>
          </a:p>
          <a:p>
            <a:pPr>
              <a:buFontTx/>
              <a:buNone/>
            </a:pPr>
            <a:r>
              <a:rPr lang="en-US" altLang="zh-TW" sz="2400" smtClean="0">
                <a:solidFill>
                  <a:schemeClr val="bg1"/>
                </a:solidFill>
              </a:rPr>
              <a:t>*	(asterisk) matches to zero or more of the preceding</a:t>
            </a:r>
            <a:r>
              <a:rPr lang="en-US" altLang="zh-TW" sz="2800" smtClean="0">
                <a:solidFill>
                  <a:schemeClr val="bg1"/>
                </a:solidFill>
              </a:rPr>
              <a:t> </a:t>
            </a:r>
            <a:r>
              <a:rPr lang="en-US" altLang="zh-TW" sz="2400" smtClean="0">
                <a:solidFill>
                  <a:schemeClr val="bg1"/>
                </a:solidFill>
              </a:rPr>
              <a:t>character or expression, as in: ^[^a-z]*$</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80899" name="Rectangle 3"/>
          <p:cNvSpPr>
            <a:spLocks noGrp="1" noChangeArrowheads="1"/>
          </p:cNvSpPr>
          <p:nvPr>
            <p:ph type="body" idx="1"/>
          </p:nvPr>
        </p:nvSpPr>
        <p:spPr>
          <a:xfrm>
            <a:off x="152400" y="990600"/>
            <a:ext cx="8763000" cy="5791200"/>
          </a:xfrm>
        </p:spPr>
        <p:txBody>
          <a:bodyPr/>
          <a:lstStyle/>
          <a:p>
            <a:pPr>
              <a:buFontTx/>
              <a:buNone/>
            </a:pPr>
            <a:r>
              <a:rPr lang="en-US" altLang="zh-TW" sz="2800" smtClean="0">
                <a:solidFill>
                  <a:srgbClr val="B2B2B2"/>
                </a:solidFill>
              </a:rPr>
              <a:t>^	</a:t>
            </a:r>
            <a:r>
              <a:rPr lang="en-US" altLang="zh-TW" sz="2400" smtClean="0">
                <a:solidFill>
                  <a:srgbClr val="B2B2B2"/>
                </a:solidFill>
              </a:rPr>
              <a:t>(caret, as the first symbol in the regular expression) matches the expression only if it is at the start of a line, as in: ^A </a:t>
            </a:r>
          </a:p>
          <a:p>
            <a:pPr>
              <a:buFontTx/>
              <a:buNone/>
            </a:pPr>
            <a:r>
              <a:rPr lang="en-US" altLang="zh-TW" sz="2400" smtClean="0">
                <a:solidFill>
                  <a:srgbClr val="B2B2B2"/>
                </a:solidFill>
              </a:rPr>
              <a:t>$	(dollar, as the last symbol in the regular expression) matches expression at the end of a line, as in: A$</a:t>
            </a:r>
          </a:p>
          <a:p>
            <a:pPr>
              <a:buFontTx/>
              <a:buNone/>
            </a:pPr>
            <a:r>
              <a:rPr lang="en-US" altLang="zh-TW" sz="2400" smtClean="0">
                <a:solidFill>
                  <a:srgbClr val="B2B2B2"/>
                </a:solidFill>
              </a:rPr>
              <a:t>\	(backslash) turns off any special meaning of the next character, as in: \^</a:t>
            </a:r>
          </a:p>
          <a:p>
            <a:pPr>
              <a:buFontTx/>
              <a:buNone/>
            </a:pPr>
            <a:r>
              <a:rPr lang="en-US" altLang="zh-TW" sz="2400" smtClean="0">
                <a:solidFill>
                  <a:srgbClr val="B2B2B2"/>
                </a:solidFill>
              </a:rPr>
              <a:t>[ ]	(brackets) matches to any one of the enclosed characters, as in: [aeiou]</a:t>
            </a:r>
          </a:p>
          <a:p>
            <a:pPr lvl="1">
              <a:buFontTx/>
              <a:buChar char="-"/>
            </a:pPr>
            <a:r>
              <a:rPr lang="en-US" altLang="zh-TW" sz="2000" smtClean="0">
                <a:solidFill>
                  <a:srgbClr val="B2B2B2"/>
                </a:solidFill>
              </a:rPr>
              <a:t>(hyphen, inside brackets)  match to a range, as in: [0-9]</a:t>
            </a:r>
          </a:p>
          <a:p>
            <a:pPr lvl="1">
              <a:buFontTx/>
              <a:buNone/>
            </a:pPr>
            <a:r>
              <a:rPr lang="en-US" altLang="zh-TW" sz="2000" smtClean="0">
                <a:solidFill>
                  <a:srgbClr val="B2B2B2"/>
                </a:solidFill>
              </a:rPr>
              <a:t>^	(caret, as the first symbol inside a bracket)  matches any one character except those enclosed in the [ ], as in: [^0-9]</a:t>
            </a:r>
          </a:p>
          <a:p>
            <a:pPr>
              <a:buFontTx/>
              <a:buNone/>
            </a:pPr>
            <a:r>
              <a:rPr lang="en-US" altLang="zh-TW" sz="2400" smtClean="0">
                <a:solidFill>
                  <a:srgbClr val="B2B2B2"/>
                </a:solidFill>
              </a:rPr>
              <a:t>.	(period) matches to any one character, as in: ^.$ </a:t>
            </a:r>
          </a:p>
          <a:p>
            <a:pPr>
              <a:buFontTx/>
              <a:buNone/>
            </a:pPr>
            <a:r>
              <a:rPr lang="en-US" altLang="zh-TW" sz="2400" smtClean="0"/>
              <a:t>*	(asterisk) matches to zero or more of the preceding</a:t>
            </a:r>
            <a:r>
              <a:rPr lang="en-US" altLang="zh-TW" sz="2800" smtClean="0"/>
              <a:t> </a:t>
            </a:r>
            <a:r>
              <a:rPr lang="en-US" altLang="zh-TW" sz="2400" smtClean="0"/>
              <a:t>character or expression, as in: ^[^a-z]*$</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0"/>
            <a:ext cx="7772400" cy="838200"/>
          </a:xfrm>
        </p:spPr>
        <p:txBody>
          <a:bodyPr/>
          <a:lstStyle/>
          <a:p>
            <a:r>
              <a:rPr lang="en-US" altLang="zh-TW" smtClean="0">
                <a:solidFill>
                  <a:schemeClr val="accent2"/>
                </a:solidFill>
              </a:rPr>
              <a:t>Regular Expressions</a:t>
            </a:r>
          </a:p>
        </p:txBody>
      </p:sp>
      <p:sp>
        <p:nvSpPr>
          <p:cNvPr id="89091" name="Rectangle 3"/>
          <p:cNvSpPr>
            <a:spLocks noGrp="1" noChangeArrowheads="1"/>
          </p:cNvSpPr>
          <p:nvPr>
            <p:ph type="body" idx="1"/>
          </p:nvPr>
        </p:nvSpPr>
        <p:spPr>
          <a:xfrm>
            <a:off x="152400" y="990600"/>
            <a:ext cx="8839200" cy="5867400"/>
          </a:xfrm>
        </p:spPr>
        <p:txBody>
          <a:bodyPr/>
          <a:lstStyle/>
          <a:p>
            <a:pPr marL="858838" indent="-858838">
              <a:lnSpc>
                <a:spcPct val="80000"/>
              </a:lnSpc>
              <a:buFontTx/>
              <a:buNone/>
            </a:pPr>
            <a:r>
              <a:rPr lang="en-US" altLang="zh-TW" sz="2400" dirty="0" smtClean="0"/>
              <a:t>\{x\} 	matches the </a:t>
            </a:r>
            <a:r>
              <a:rPr lang="en-US" altLang="zh-TW" sz="2400" dirty="0" err="1" smtClean="0"/>
              <a:t>preceeding</a:t>
            </a:r>
            <a:r>
              <a:rPr lang="en-US" altLang="zh-TW" sz="2400" dirty="0" smtClean="0"/>
              <a:t> regular expression only if it is repeated exactly x times</a:t>
            </a:r>
          </a:p>
          <a:p>
            <a:pPr marL="858838" indent="-858838">
              <a:lnSpc>
                <a:spcPct val="80000"/>
              </a:lnSpc>
              <a:buFontTx/>
              <a:buNone/>
            </a:pPr>
            <a:r>
              <a:rPr lang="en-US" altLang="zh-TW" sz="2400" dirty="0" smtClean="0"/>
              <a:t>\{</a:t>
            </a:r>
            <a:r>
              <a:rPr lang="en-US" altLang="zh-TW" sz="2400" dirty="0" err="1" smtClean="0"/>
              <a:t>x,y</a:t>
            </a:r>
            <a:r>
              <a:rPr lang="en-US" altLang="zh-TW" sz="2400" dirty="0" smtClean="0"/>
              <a:t>\} matches the </a:t>
            </a:r>
            <a:r>
              <a:rPr lang="en-US" altLang="zh-TW" sz="2400" dirty="0" err="1" smtClean="0"/>
              <a:t>preceeding</a:t>
            </a:r>
            <a:r>
              <a:rPr lang="en-US" altLang="zh-TW" sz="2400" dirty="0" smtClean="0"/>
              <a:t> regular expression only if it the number of </a:t>
            </a:r>
            <a:r>
              <a:rPr lang="en-US" altLang="zh-TW" sz="2400" dirty="0" err="1" smtClean="0"/>
              <a:t>repetions</a:t>
            </a:r>
            <a:r>
              <a:rPr lang="en-US" altLang="zh-TW" sz="2400" dirty="0" smtClean="0"/>
              <a:t> is in the range of x to y</a:t>
            </a:r>
          </a:p>
          <a:p>
            <a:pPr marL="858838" indent="-858838">
              <a:lnSpc>
                <a:spcPct val="80000"/>
              </a:lnSpc>
              <a:buFontTx/>
              <a:buNone/>
            </a:pPr>
            <a:r>
              <a:rPr lang="en-US" altLang="zh-TW" sz="2400" dirty="0" smtClean="0"/>
              <a:t>\{x,\}	matches the </a:t>
            </a:r>
            <a:r>
              <a:rPr lang="en-US" altLang="zh-TW" sz="2400" dirty="0" err="1" smtClean="0"/>
              <a:t>preceeding</a:t>
            </a:r>
            <a:r>
              <a:rPr lang="en-US" altLang="zh-TW" sz="2400" dirty="0" smtClean="0"/>
              <a:t> regular expression only if it the number of </a:t>
            </a:r>
            <a:r>
              <a:rPr lang="en-US" altLang="zh-TW" sz="2400" dirty="0" err="1" smtClean="0"/>
              <a:t>repetions</a:t>
            </a:r>
            <a:r>
              <a:rPr lang="en-US" altLang="zh-TW" sz="2400" dirty="0" smtClean="0"/>
              <a:t> is </a:t>
            </a:r>
            <a:r>
              <a:rPr lang="en-US" altLang="zh-TW" sz="2400" dirty="0" smtClean="0">
                <a:sym typeface="Symbol" pitchFamily="18" charset="2"/>
              </a:rPr>
              <a:t> </a:t>
            </a:r>
            <a:r>
              <a:rPr lang="en-US" altLang="zh-TW" sz="2400" dirty="0" smtClean="0"/>
              <a:t>x</a:t>
            </a:r>
          </a:p>
          <a:p>
            <a:pPr marL="858838" indent="-858838">
              <a:lnSpc>
                <a:spcPct val="80000"/>
              </a:lnSpc>
              <a:buFontTx/>
              <a:buNone/>
            </a:pPr>
            <a:r>
              <a:rPr lang="en-US" altLang="zh-TW" sz="2400" dirty="0" smtClean="0"/>
              <a:t>\&lt;	(as the first symbol in the regular expression) matches the expression only if it starts a word (it is analogous to ^)  </a:t>
            </a:r>
          </a:p>
          <a:p>
            <a:pPr marL="858838" indent="-858838">
              <a:lnSpc>
                <a:spcPct val="80000"/>
              </a:lnSpc>
              <a:buFontTx/>
              <a:buNone/>
            </a:pPr>
            <a:r>
              <a:rPr lang="en-US" altLang="zh-TW" sz="2400" dirty="0" smtClean="0"/>
              <a:t>\&gt;	(as the last symbol in the regular expression) matches the expression only if it ends a word (it is analogous to $)</a:t>
            </a:r>
          </a:p>
          <a:p>
            <a:pPr marL="858838" indent="-858838">
              <a:lnSpc>
                <a:spcPct val="80000"/>
              </a:lnSpc>
              <a:buFontTx/>
              <a:buNone/>
            </a:pPr>
            <a:r>
              <a:rPr lang="en-US" altLang="zh-TW" sz="2400" dirty="0" smtClean="0"/>
              <a:t>\(…\)	remembers the specific pattern matched, it works with:</a:t>
            </a:r>
          </a:p>
          <a:p>
            <a:pPr marL="858838" indent="-858838">
              <a:lnSpc>
                <a:spcPct val="80000"/>
              </a:lnSpc>
              <a:buFontTx/>
              <a:buNone/>
            </a:pPr>
            <a:r>
              <a:rPr lang="en-US" altLang="zh-TW" sz="2400" dirty="0" smtClean="0"/>
              <a:t>\1, \2...  to let you identify a rematch to the same pattern</a:t>
            </a:r>
          </a:p>
          <a:p>
            <a:pPr marL="1258888" lvl="1">
              <a:lnSpc>
                <a:spcPct val="80000"/>
              </a:lnSpc>
              <a:buFont typeface="Wingdings" pitchFamily="2" charset="2"/>
              <a:buChar char="u"/>
            </a:pPr>
            <a:r>
              <a:rPr lang="en-US" altLang="zh-TW" sz="2000" dirty="0" smtClean="0"/>
              <a:t> This one is a bit tricky.  An example will make it simpler. Suppose that you wanted to find any double-repeated letters, such as in “b</a:t>
            </a:r>
            <a:r>
              <a:rPr lang="en-US" altLang="zh-TW" sz="2000" b="1" dirty="0" smtClean="0">
                <a:solidFill>
                  <a:srgbClr val="00FF00"/>
                </a:solidFill>
              </a:rPr>
              <a:t>a</a:t>
            </a:r>
            <a:r>
              <a:rPr lang="en-US" altLang="zh-TW" sz="2000" b="1" dirty="0" smtClean="0">
                <a:solidFill>
                  <a:srgbClr val="0066CC"/>
                </a:solidFill>
              </a:rPr>
              <a:t>n</a:t>
            </a:r>
            <a:r>
              <a:rPr lang="en-US" altLang="zh-TW" sz="2000" b="1" dirty="0" smtClean="0">
                <a:solidFill>
                  <a:srgbClr val="00FF00"/>
                </a:solidFill>
              </a:rPr>
              <a:t>a</a:t>
            </a:r>
            <a:r>
              <a:rPr lang="en-US" altLang="zh-TW" sz="2000" b="1" dirty="0" smtClean="0">
                <a:solidFill>
                  <a:srgbClr val="0066CC"/>
                </a:solidFill>
              </a:rPr>
              <a:t>n</a:t>
            </a:r>
            <a:r>
              <a:rPr lang="en-US" altLang="zh-TW" sz="2000" dirty="0" smtClean="0"/>
              <a:t>a” and “</a:t>
            </a:r>
            <a:r>
              <a:rPr lang="en-US" altLang="zh-TW" sz="2000" b="1" dirty="0" err="1" smtClean="0">
                <a:solidFill>
                  <a:srgbClr val="00FF00"/>
                </a:solidFill>
              </a:rPr>
              <a:t>n</a:t>
            </a:r>
            <a:r>
              <a:rPr lang="en-US" altLang="zh-TW" sz="2000" b="1" dirty="0" err="1" smtClean="0">
                <a:solidFill>
                  <a:srgbClr val="0066CC"/>
                </a:solidFill>
              </a:rPr>
              <a:t>o</a:t>
            </a:r>
            <a:r>
              <a:rPr lang="en-US" altLang="zh-TW" sz="2000" b="1" dirty="0" err="1" smtClean="0">
                <a:solidFill>
                  <a:srgbClr val="00FF00"/>
                </a:solidFill>
              </a:rPr>
              <a:t>n</a:t>
            </a:r>
            <a:r>
              <a:rPr lang="en-US" altLang="zh-TW" sz="2000" b="1" dirty="0" err="1" smtClean="0">
                <a:solidFill>
                  <a:srgbClr val="0066CC"/>
                </a:solidFill>
              </a:rPr>
              <a:t>o</a:t>
            </a:r>
            <a:r>
              <a:rPr lang="en-US" altLang="zh-TW" sz="2000" dirty="0" err="1" smtClean="0"/>
              <a:t>gram</a:t>
            </a:r>
            <a:r>
              <a:rPr lang="en-US" altLang="zh-TW" sz="2000" dirty="0" smtClean="0"/>
              <a:t>”.</a:t>
            </a:r>
            <a:br>
              <a:rPr lang="en-US" altLang="zh-TW" sz="2000" dirty="0" smtClean="0"/>
            </a:br>
            <a:r>
              <a:rPr lang="en-US" altLang="zh-TW" sz="1000" dirty="0" smtClean="0"/>
              <a:t/>
            </a:r>
            <a:br>
              <a:rPr lang="en-US" altLang="zh-TW" sz="1000" dirty="0" smtClean="0"/>
            </a:br>
            <a:r>
              <a:rPr lang="en-US" altLang="zh-TW" sz="2000" dirty="0" smtClean="0"/>
              <a:t>	Then your regular expression is: </a:t>
            </a:r>
            <a:r>
              <a:rPr lang="en-US" altLang="zh-TW" sz="2000" dirty="0" smtClean="0">
                <a:solidFill>
                  <a:srgbClr val="00FF00"/>
                </a:solidFill>
              </a:rPr>
              <a:t>\([a-z]\)</a:t>
            </a:r>
            <a:r>
              <a:rPr lang="en-US" altLang="zh-TW" sz="2000" dirty="0" smtClean="0">
                <a:solidFill>
                  <a:srgbClr val="0066CC"/>
                </a:solidFill>
              </a:rPr>
              <a:t>\([a-z]\)</a:t>
            </a:r>
            <a:r>
              <a:rPr lang="en-US" altLang="zh-TW" sz="2000" dirty="0" smtClean="0">
                <a:solidFill>
                  <a:srgbClr val="00FF00"/>
                </a:solidFill>
              </a:rPr>
              <a:t>\1</a:t>
            </a:r>
            <a:r>
              <a:rPr lang="en-US" altLang="zh-TW" sz="2000" dirty="0" smtClean="0">
                <a:solidFill>
                  <a:srgbClr val="0066CC"/>
                </a:solidFill>
              </a:rPr>
              <a:t>\2</a:t>
            </a:r>
            <a:br>
              <a:rPr lang="en-US" altLang="zh-TW" sz="2000" dirty="0" smtClean="0">
                <a:solidFill>
                  <a:srgbClr val="0066CC"/>
                </a:solidFill>
              </a:rPr>
            </a:br>
            <a:r>
              <a:rPr lang="en-US" altLang="zh-TW" sz="2000" dirty="0" smtClean="0">
                <a:solidFill>
                  <a:srgbClr val="0066CC"/>
                </a:solidFill>
              </a:rPr>
              <a:t>	</a:t>
            </a:r>
            <a:r>
              <a:rPr lang="en-US" altLang="zh-TW" sz="2000" dirty="0" smtClean="0"/>
              <a:t>(“banana” is a double-match, because there is also</a:t>
            </a:r>
            <a:r>
              <a:rPr lang="en-US" altLang="zh-TW" sz="2000" dirty="0" smtClean="0">
                <a:solidFill>
                  <a:srgbClr val="0066CC"/>
                </a:solidFill>
              </a:rPr>
              <a:t> </a:t>
            </a:r>
            <a:r>
              <a:rPr lang="en-US" altLang="zh-TW" sz="2000" dirty="0" smtClean="0"/>
              <a:t>ba</a:t>
            </a:r>
            <a:r>
              <a:rPr lang="en-US" altLang="zh-TW" sz="2000" dirty="0" smtClean="0">
                <a:solidFill>
                  <a:srgbClr val="00FF00"/>
                </a:solidFill>
              </a:rPr>
              <a:t>n</a:t>
            </a:r>
            <a:r>
              <a:rPr lang="en-US" altLang="zh-TW" sz="2000" dirty="0" smtClean="0">
                <a:solidFill>
                  <a:srgbClr val="0066CC"/>
                </a:solidFill>
              </a:rPr>
              <a:t>a</a:t>
            </a:r>
            <a:r>
              <a:rPr lang="en-US" altLang="zh-TW" sz="2000" dirty="0" smtClean="0">
                <a:solidFill>
                  <a:srgbClr val="00FF00"/>
                </a:solidFill>
              </a:rPr>
              <a:t>n</a:t>
            </a:r>
            <a:r>
              <a:rPr lang="en-US" altLang="zh-TW" sz="2000" dirty="0" smtClean="0">
                <a:solidFill>
                  <a:srgbClr val="0066CC"/>
                </a:solidFill>
              </a:rPr>
              <a:t>a</a:t>
            </a:r>
            <a:r>
              <a:rPr lang="en-US" altLang="zh-TW" sz="2000" dirty="0" smtClean="0"/>
              <a:t>.)</a:t>
            </a:r>
          </a:p>
        </p:txBody>
      </p:sp>
      <p:grpSp>
        <p:nvGrpSpPr>
          <p:cNvPr id="4" name="Group 3"/>
          <p:cNvGrpSpPr/>
          <p:nvPr/>
        </p:nvGrpSpPr>
        <p:grpSpPr>
          <a:xfrm>
            <a:off x="7315200" y="0"/>
            <a:ext cx="1600200" cy="1447800"/>
            <a:chOff x="7315200" y="0"/>
            <a:chExt cx="1600200" cy="1447800"/>
          </a:xfrm>
        </p:grpSpPr>
        <p:sp>
          <p:nvSpPr>
            <p:cNvPr id="5" name="12-Point Star 4"/>
            <p:cNvSpPr/>
            <p:nvPr/>
          </p:nvSpPr>
          <p:spPr bwMode="auto">
            <a:xfrm>
              <a:off x="7467600" y="76200"/>
              <a:ext cx="1295400" cy="1143000"/>
            </a:xfrm>
            <a:prstGeom prst="star12">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6" name="12-Point Star 5"/>
            <p:cNvSpPr/>
            <p:nvPr/>
          </p:nvSpPr>
          <p:spPr bwMode="auto">
            <a:xfrm>
              <a:off x="7315200" y="0"/>
              <a:ext cx="1600200" cy="1447800"/>
            </a:xfrm>
            <a:prstGeom prst="star12">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Not </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for the midterm</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 </a:t>
              </a:r>
              <a:endParaRPr kumimoji="1" lang="en-US" sz="1600" b="0" i="0" u="none" strike="noStrike" cap="none" normalizeH="0" baseline="0" dirty="0" smtClean="0">
                <a:ln>
                  <a:noFill/>
                </a:ln>
                <a:solidFill>
                  <a:schemeClr val="tx1"/>
                </a:solidFill>
                <a:effectLst/>
                <a:latin typeface="Arial" charset="0"/>
                <a:ea typeface="新細明體" charset="-120"/>
              </a:endParaRP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8600" y="76200"/>
            <a:ext cx="8610600" cy="990600"/>
          </a:xfrm>
        </p:spPr>
        <p:txBody>
          <a:bodyPr/>
          <a:lstStyle/>
          <a:p>
            <a:r>
              <a:rPr lang="en-US" altLang="zh-TW" sz="4000" dirty="0" smtClean="0">
                <a:solidFill>
                  <a:schemeClr val="accent2"/>
                </a:solidFill>
              </a:rPr>
              <a:t>There are also some </a:t>
            </a:r>
            <a:br>
              <a:rPr lang="en-US" altLang="zh-TW" sz="4000" dirty="0" smtClean="0">
                <a:solidFill>
                  <a:schemeClr val="accent2"/>
                </a:solidFill>
              </a:rPr>
            </a:br>
            <a:r>
              <a:rPr lang="en-US" altLang="zh-TW" sz="4000" dirty="0" smtClean="0">
                <a:solidFill>
                  <a:schemeClr val="accent2"/>
                </a:solidFill>
              </a:rPr>
              <a:t>built-in patterns</a:t>
            </a:r>
          </a:p>
        </p:txBody>
      </p:sp>
      <p:sp>
        <p:nvSpPr>
          <p:cNvPr id="90115" name="Rectangle 3"/>
          <p:cNvSpPr>
            <a:spLocks noGrp="1" noChangeArrowheads="1"/>
          </p:cNvSpPr>
          <p:nvPr>
            <p:ph type="body" idx="1"/>
          </p:nvPr>
        </p:nvSpPr>
        <p:spPr>
          <a:xfrm>
            <a:off x="152400" y="1112838"/>
            <a:ext cx="5257800" cy="5287962"/>
          </a:xfrm>
        </p:spPr>
        <p:txBody>
          <a:bodyPr/>
          <a:lstStyle/>
          <a:p>
            <a:pPr>
              <a:lnSpc>
                <a:spcPct val="90000"/>
              </a:lnSpc>
            </a:pPr>
            <a:endParaRPr lang="en-US" altLang="zh-TW" sz="2800" dirty="0" smtClean="0"/>
          </a:p>
          <a:p>
            <a:pPr>
              <a:lnSpc>
                <a:spcPct val="90000"/>
              </a:lnSpc>
            </a:pPr>
            <a:r>
              <a:rPr lang="en-US" altLang="zh-TW" sz="2800" dirty="0" smtClean="0"/>
              <a:t>These are called POSIX character sets</a:t>
            </a:r>
          </a:p>
          <a:p>
            <a:pPr>
              <a:lnSpc>
                <a:spcPct val="90000"/>
              </a:lnSpc>
            </a:pPr>
            <a:r>
              <a:rPr lang="en-US" altLang="zh-TW" sz="2800" dirty="0" smtClean="0"/>
              <a:t>They are equivalent to a to range that you could type by hand:</a:t>
            </a:r>
          </a:p>
          <a:p>
            <a:pPr lvl="1">
              <a:lnSpc>
                <a:spcPct val="90000"/>
              </a:lnSpc>
            </a:pPr>
            <a:r>
              <a:rPr lang="en-US" altLang="zh-TW" sz="2400" dirty="0" smtClean="0"/>
              <a:t>[:</a:t>
            </a:r>
            <a:r>
              <a:rPr lang="en-US" altLang="zh-TW" sz="2400" dirty="0" err="1" smtClean="0"/>
              <a:t>alnum</a:t>
            </a:r>
            <a:r>
              <a:rPr lang="en-US" altLang="zh-TW" sz="2400" dirty="0" smtClean="0"/>
              <a:t>:]  ==  [a-zA-Z0-9]</a:t>
            </a:r>
          </a:p>
          <a:p>
            <a:pPr lvl="1">
              <a:lnSpc>
                <a:spcPct val="90000"/>
              </a:lnSpc>
            </a:pPr>
            <a:r>
              <a:rPr lang="en-US" altLang="zh-TW" sz="2400" dirty="0" smtClean="0"/>
              <a:t>[:lower:]  ==  [a-z]</a:t>
            </a:r>
          </a:p>
          <a:p>
            <a:pPr>
              <a:lnSpc>
                <a:spcPct val="90000"/>
              </a:lnSpc>
            </a:pPr>
            <a:r>
              <a:rPr lang="en-US" altLang="zh-TW" sz="2800" dirty="0" smtClean="0"/>
              <a:t>You don’t need to learn them for this class, but you can use them if you want (sometimes they make expressions more readable)</a:t>
            </a:r>
          </a:p>
        </p:txBody>
      </p:sp>
      <p:graphicFrame>
        <p:nvGraphicFramePr>
          <p:cNvPr id="118788" name="Group 4"/>
          <p:cNvGraphicFramePr>
            <a:graphicFrameLocks noGrp="1"/>
          </p:cNvGraphicFramePr>
          <p:nvPr/>
        </p:nvGraphicFramePr>
        <p:xfrm>
          <a:off x="5584825" y="1143000"/>
          <a:ext cx="3406775" cy="5577840"/>
        </p:xfrm>
        <a:graphic>
          <a:graphicData uri="http://schemas.openxmlformats.org/drawingml/2006/table">
            <a:tbl>
              <a:tblPr/>
              <a:tblGrid>
                <a:gridCol w="1225550"/>
                <a:gridCol w="2181225"/>
              </a:tblGrid>
              <a:tr h="523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Character Group</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Meaning</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[:alnum:]</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Alphanumeric</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[:cntrl:]</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Control Character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[:lower:]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Lower case character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[:space:]</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Whitespace</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[:alpha:]</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Alphabetic</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[:digit:]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Digit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[:print:]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Printable character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[:upper:]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Upper Case Character</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[:blank:]</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whitespace, tabe, etc.</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[:graph:]</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Printable and visible characters</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[:punct:]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Punctuation</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[:xdigit:]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smtClean="0">
                          <a:ln>
                            <a:noFill/>
                          </a:ln>
                          <a:solidFill>
                            <a:srgbClr val="000000"/>
                          </a:solidFill>
                          <a:effectLst/>
                          <a:latin typeface="Times New Roman" pitchFamily="18" charset="0"/>
                          <a:ea typeface="新細明體" pitchFamily="18" charset="-120"/>
                          <a:cs typeface="Times New Roman" pitchFamily="18" charset="0"/>
                        </a:rPr>
                        <a:t>Extended Digit</a:t>
                      </a: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AutoShape 9"/>
          <p:cNvSpPr>
            <a:spLocks noChangeArrowheads="1"/>
          </p:cNvSpPr>
          <p:nvPr/>
        </p:nvSpPr>
        <p:spPr bwMode="auto">
          <a:xfrm>
            <a:off x="2743200" y="3352800"/>
            <a:ext cx="3962400" cy="1752600"/>
          </a:xfrm>
          <a:prstGeom prst="wedgeRectCallout">
            <a:avLst>
              <a:gd name="adj1" fmla="val -21278"/>
              <a:gd name="adj2" fmla="val -124273"/>
            </a:avLst>
          </a:prstGeom>
          <a:solidFill>
            <a:srgbClr val="FF9900"/>
          </a:solidFill>
          <a:ln w="9525">
            <a:solidFill>
              <a:schemeClr val="tx1"/>
            </a:solidFill>
            <a:miter lim="800000"/>
            <a:headEnd/>
            <a:tailEnd/>
          </a:ln>
        </p:spPr>
        <p:txBody>
          <a:bodyPr/>
          <a:lstStyle/>
          <a:p>
            <a:r>
              <a:rPr lang="en-US" altLang="zh-TW" sz="2800"/>
              <a:t>I will not test you on these. But you are welcome to use them (if you do it correctly).</a:t>
            </a:r>
          </a:p>
          <a:p>
            <a:endParaRPr lang="en-US" altLang="zh-TW" sz="2800">
              <a:solidFill>
                <a:schemeClr val="bg1"/>
              </a:solidFill>
            </a:endParaRPr>
          </a:p>
        </p:txBody>
      </p:sp>
      <p:grpSp>
        <p:nvGrpSpPr>
          <p:cNvPr id="6" name="Group 5"/>
          <p:cNvGrpSpPr/>
          <p:nvPr/>
        </p:nvGrpSpPr>
        <p:grpSpPr>
          <a:xfrm>
            <a:off x="7315200" y="0"/>
            <a:ext cx="1600200" cy="1447800"/>
            <a:chOff x="7315200" y="0"/>
            <a:chExt cx="1600200" cy="1447800"/>
          </a:xfrm>
        </p:grpSpPr>
        <p:sp>
          <p:nvSpPr>
            <p:cNvPr id="7" name="12-Point Star 6"/>
            <p:cNvSpPr/>
            <p:nvPr/>
          </p:nvSpPr>
          <p:spPr bwMode="auto">
            <a:xfrm>
              <a:off x="7467600" y="76200"/>
              <a:ext cx="1295400" cy="1143000"/>
            </a:xfrm>
            <a:prstGeom prst="star12">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smtClean="0">
                  <a:latin typeface="Arial" charset="0"/>
                  <a:ea typeface="新細明體" charset="-120"/>
                </a:rPr>
                <a:t> </a:t>
              </a:r>
              <a:endParaRPr kumimoji="1" lang="en-US" sz="1800" b="0" i="0" u="none" strike="noStrike" cap="none" normalizeH="0" baseline="0" dirty="0" smtClean="0">
                <a:ln>
                  <a:noFill/>
                </a:ln>
                <a:solidFill>
                  <a:schemeClr val="tx1"/>
                </a:solidFill>
                <a:effectLst/>
                <a:latin typeface="Arial" charset="0"/>
                <a:ea typeface="新細明體" charset="-120"/>
              </a:endParaRPr>
            </a:p>
          </p:txBody>
        </p:sp>
        <p:sp>
          <p:nvSpPr>
            <p:cNvPr id="8" name="12-Point Star 7"/>
            <p:cNvSpPr/>
            <p:nvPr/>
          </p:nvSpPr>
          <p:spPr bwMode="auto">
            <a:xfrm>
              <a:off x="7315200" y="0"/>
              <a:ext cx="1600200" cy="1447800"/>
            </a:xfrm>
            <a:prstGeom prst="star12">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Not </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for the midterm</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latin typeface="Arial" charset="0"/>
                  <a:ea typeface="新細明體" charset="-120"/>
                </a:rPr>
                <a:t> </a:t>
              </a:r>
              <a:endParaRPr kumimoji="1" lang="en-US" sz="1600" b="0" i="0" u="none" strike="noStrike" cap="none" normalizeH="0" baseline="0" dirty="0" smtClean="0">
                <a:ln>
                  <a:noFill/>
                </a:ln>
                <a:solidFill>
                  <a:schemeClr val="tx1"/>
                </a:solidFill>
                <a:effectLst/>
                <a:latin typeface="Arial" charset="0"/>
                <a:ea typeface="新細明體"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set>
                                      <p:cBhvr>
                                        <p:cTn id="7" dur="455" fill="hold">
                                          <p:stCondLst>
                                            <p:cond delay="0"/>
                                          </p:stCondLst>
                                        </p:cTn>
                                        <p:tgtEl>
                                          <p:spTgt spid="5"/>
                                        </p:tgtEl>
                                        <p:attrNameLst>
                                          <p:attrName>style.rotation</p:attrName>
                                        </p:attrNameLst>
                                      </p:cBhvr>
                                      <p:to>
                                        <p:strVal val="-45.0"/>
                                      </p:to>
                                    </p:set>
                                    <p:anim calcmode="lin" valueType="num">
                                      <p:cBhvr>
                                        <p:cTn id="8"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xit" presetSubtype="0" accel="50000" fill="hold" grpId="1" nodeType="clickEffect">
                                  <p:stCondLst>
                                    <p:cond delay="0"/>
                                  </p:stCondLst>
                                  <p:childTnLst>
                                    <p:anim calcmode="lin" valueType="num">
                                      <p:cBhvr>
                                        <p:cTn id="15" dur="500">
                                          <p:stCondLst>
                                            <p:cond delay="0"/>
                                          </p:stCondLst>
                                        </p:cTn>
                                        <p:tgtEl>
                                          <p:spTgt spid="5"/>
                                        </p:tgtEl>
                                        <p:attrNameLst>
                                          <p:attrName>style.rotation</p:attrName>
                                        </p:attrNameLst>
                                      </p:cBhvr>
                                      <p:tavLst>
                                        <p:tav tm="0">
                                          <p:val>
                                            <p:fltVal val="0"/>
                                          </p:val>
                                        </p:tav>
                                        <p:tav tm="100000">
                                          <p:val>
                                            <p:fltVal val="45"/>
                                          </p:val>
                                        </p:tav>
                                      </p:tavLst>
                                    </p:anim>
                                    <p:anim calcmode="lin" valueType="num">
                                      <p:cBhvr>
                                        <p:cTn id="16" dur="500">
                                          <p:stCondLst>
                                            <p:cond delay="0"/>
                                          </p:stCondLst>
                                        </p:cTn>
                                        <p:tgtEl>
                                          <p:spTgt spid="5"/>
                                        </p:tgtEl>
                                        <p:attrNameLst>
                                          <p:attrName>ppt_y</p:attrName>
                                        </p:attrNameLst>
                                      </p:cBhvr>
                                      <p:tavLst>
                                        <p:tav tm="0">
                                          <p:val>
                                            <p:strVal val="ppt_y"/>
                                          </p:val>
                                        </p:tav>
                                        <p:tav tm="100000">
                                          <p:val>
                                            <p:strVal val="ppt_y+1"/>
                                          </p:val>
                                        </p:tav>
                                      </p:tavLst>
                                    </p:anim>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1140" name="Rectangle 5"/>
          <p:cNvSpPr>
            <a:spLocks noChangeArrowheads="1"/>
          </p:cNvSpPr>
          <p:nvPr/>
        </p:nvSpPr>
        <p:spPr bwMode="auto">
          <a:xfrm>
            <a:off x="152400" y="1447800"/>
            <a:ext cx="8839200" cy="4572000"/>
          </a:xfrm>
          <a:prstGeom prst="rect">
            <a:avLst/>
          </a:prstGeom>
          <a:noFill/>
          <a:ln w="9525">
            <a:noFill/>
            <a:miter lim="800000"/>
            <a:headEnd/>
            <a:tailEnd/>
          </a:ln>
        </p:spPr>
        <p:txBody>
          <a:bodyPr anchor="ctr"/>
          <a:lstStyle/>
          <a:p>
            <a:pPr marL="285750" indent="-285750">
              <a:buFontTx/>
              <a:buChar char="•"/>
            </a:pPr>
            <a:r>
              <a:rPr lang="en-US" altLang="zh-TW" sz="2400">
                <a:latin typeface="Times New Roman" pitchFamily="18" charset="0"/>
              </a:rPr>
              <a:t>Format:</a:t>
            </a:r>
          </a:p>
          <a:p>
            <a:pPr marL="285750" indent="-285750"/>
            <a:r>
              <a:rPr lang="en-US" altLang="zh-TW" sz="2800" b="0">
                <a:latin typeface="High Tower Text" pitchFamily="18" charset="0"/>
              </a:rPr>
              <a:t>	 grep </a:t>
            </a:r>
            <a:r>
              <a:rPr lang="en-US" altLang="zh-TW" sz="2800" b="0">
                <a:solidFill>
                  <a:srgbClr val="000000"/>
                </a:solidFill>
                <a:latin typeface="High Tower Text" pitchFamily="18" charset="0"/>
              </a:rPr>
              <a:t>[</a:t>
            </a:r>
            <a:r>
              <a:rPr lang="en-US" altLang="zh-TW" sz="2400" b="0">
                <a:solidFill>
                  <a:srgbClr val="000000"/>
                </a:solidFill>
              </a:rPr>
              <a:t>options</a:t>
            </a:r>
            <a:r>
              <a:rPr lang="en-US" altLang="zh-TW" sz="2800" b="0">
                <a:solidFill>
                  <a:srgbClr val="000000"/>
                </a:solidFill>
                <a:latin typeface="High Tower Text" pitchFamily="18" charset="0"/>
              </a:rPr>
              <a:t>]  </a:t>
            </a:r>
            <a:r>
              <a:rPr lang="en-US" altLang="zh-TW" sz="2400" b="0">
                <a:solidFill>
                  <a:srgbClr val="000000"/>
                </a:solidFill>
              </a:rPr>
              <a:t>regular_expression</a:t>
            </a:r>
            <a:r>
              <a:rPr lang="en-US" altLang="zh-TW" sz="2800" b="0">
                <a:solidFill>
                  <a:srgbClr val="000000"/>
                </a:solidFill>
                <a:latin typeface="High Tower Text" pitchFamily="18" charset="0"/>
              </a:rPr>
              <a:t>         </a:t>
            </a:r>
            <a:r>
              <a:rPr lang="en-US" altLang="zh-TW" sz="2400" b="0">
                <a:solidFill>
                  <a:srgbClr val="000000"/>
                </a:solidFill>
              </a:rPr>
              <a:t>files_to_search_in</a:t>
            </a:r>
          </a:p>
          <a:p>
            <a:pPr marL="285750" indent="-285750"/>
            <a:endParaRPr lang="en-US" altLang="zh-TW" sz="1400" b="0">
              <a:solidFill>
                <a:srgbClr val="000000"/>
              </a:solidFill>
              <a:latin typeface="High Tower Text" pitchFamily="18" charset="0"/>
            </a:endParaRPr>
          </a:p>
          <a:p>
            <a:pPr marL="285750" indent="-285750">
              <a:buFontTx/>
              <a:buChar char="•"/>
            </a:pPr>
            <a:r>
              <a:rPr lang="en-US" altLang="zh-TW" sz="2400">
                <a:solidFill>
                  <a:srgbClr val="000000"/>
                </a:solidFill>
                <a:latin typeface="Times New Roman" pitchFamily="18" charset="0"/>
              </a:rPr>
              <a:t>Example:</a:t>
            </a:r>
          </a:p>
          <a:p>
            <a:pPr marL="285750" indent="-285750"/>
            <a:r>
              <a:rPr lang="en-US" altLang="zh-TW" sz="2800" b="0">
                <a:latin typeface="High Tower Text" pitchFamily="18" charset="0"/>
              </a:rPr>
              <a:t>	grep       </a:t>
            </a:r>
            <a:r>
              <a:rPr lang="en-US" altLang="zh-TW" sz="2800" b="0">
                <a:solidFill>
                  <a:srgbClr val="000000"/>
                </a:solidFill>
                <a:latin typeface="Times New Roman" pitchFamily="18" charset="0"/>
              </a:rPr>
              <a:t>-</a:t>
            </a:r>
            <a:r>
              <a:rPr lang="en-US" altLang="zh-TW" sz="2800" b="0">
                <a:solidFill>
                  <a:srgbClr val="000000"/>
                </a:solidFill>
                <a:latin typeface="High Tower Text" pitchFamily="18" charset="0"/>
              </a:rPr>
              <a:t>i     '[s]t[aeiou][rv]'         file</a:t>
            </a:r>
            <a:r>
              <a:rPr lang="en-US" altLang="zh-TW" sz="2800" b="0">
                <a:solidFill>
                  <a:srgbClr val="000000"/>
                </a:solidFill>
                <a:latin typeface="Times New Roman" pitchFamily="18" charset="0"/>
              </a:rPr>
              <a:t>1</a:t>
            </a:r>
            <a:r>
              <a:rPr lang="en-US" altLang="zh-TW" sz="2800" b="0">
                <a:solidFill>
                  <a:srgbClr val="000000"/>
                </a:solidFill>
                <a:latin typeface="High Tower Text" pitchFamily="18" charset="0"/>
              </a:rPr>
              <a:t>  file</a:t>
            </a:r>
            <a:r>
              <a:rPr lang="en-US" altLang="zh-TW" sz="2800" b="0">
                <a:solidFill>
                  <a:srgbClr val="000000"/>
                </a:solidFill>
                <a:latin typeface="Times New Roman" pitchFamily="18" charset="0"/>
              </a:rPr>
              <a:t>2</a:t>
            </a:r>
          </a:p>
          <a:p>
            <a:pPr marL="285750" indent="-285750"/>
            <a:endParaRPr lang="en-US" altLang="zh-TW" sz="1400" b="0">
              <a:solidFill>
                <a:srgbClr val="000000"/>
              </a:solidFill>
              <a:latin typeface="High Tower Text" pitchFamily="18" charset="0"/>
            </a:endParaRPr>
          </a:p>
          <a:p>
            <a:pPr marL="285750" indent="-285750">
              <a:buFontTx/>
              <a:buChar char="•"/>
            </a:pPr>
            <a:r>
              <a:rPr lang="en-US" altLang="zh-TW" sz="2400" b="0">
                <a:solidFill>
                  <a:schemeClr val="bg1"/>
                </a:solidFill>
                <a:latin typeface="Arial" pitchFamily="34" charset="0"/>
              </a:rPr>
              <a:t>This means: </a:t>
            </a:r>
          </a:p>
          <a:p>
            <a:pPr marL="285750" indent="-285750"/>
            <a:r>
              <a:rPr lang="en-US" altLang="zh-TW" sz="2400" b="0">
                <a:solidFill>
                  <a:schemeClr val="bg1"/>
                </a:solidFill>
                <a:latin typeface="Arial" pitchFamily="34" charset="0"/>
              </a:rPr>
              <a:t>	without distinguishing between upper and lower case, search the files </a:t>
            </a:r>
            <a:r>
              <a:rPr lang="en-US" altLang="zh-TW" sz="2400">
                <a:solidFill>
                  <a:schemeClr val="bg1"/>
                </a:solidFill>
                <a:latin typeface="Arial" pitchFamily="34" charset="0"/>
              </a:rPr>
              <a:t>file1</a:t>
            </a:r>
            <a:r>
              <a:rPr lang="en-US" altLang="zh-TW" sz="2400" b="0">
                <a:solidFill>
                  <a:schemeClr val="bg1"/>
                </a:solidFill>
                <a:latin typeface="Arial" pitchFamily="34" charset="0"/>
              </a:rPr>
              <a:t> and </a:t>
            </a:r>
            <a:r>
              <a:rPr lang="en-US" altLang="zh-TW" sz="2400">
                <a:solidFill>
                  <a:schemeClr val="bg1"/>
                </a:solidFill>
                <a:latin typeface="Arial" pitchFamily="34" charset="0"/>
              </a:rPr>
              <a:t>file2</a:t>
            </a:r>
            <a:r>
              <a:rPr lang="en-US" altLang="zh-TW" sz="2400" b="0">
                <a:solidFill>
                  <a:schemeClr val="bg1"/>
                </a:solidFill>
                <a:latin typeface="Arial" pitchFamily="34" charset="0"/>
              </a:rPr>
              <a:t> for lines that contain: St or st, followed by a vowel letter, followed by an r or v. </a:t>
            </a:r>
          </a:p>
          <a:p>
            <a:pPr marL="285750" indent="-285750"/>
            <a:endParaRPr lang="en-US" altLang="zh-TW" sz="2400" b="0">
              <a:solidFill>
                <a:schemeClr val="bg1"/>
              </a:solidFill>
              <a:latin typeface="Arial" pitchFamily="34" charset="0"/>
            </a:endParaRPr>
          </a:p>
          <a:p>
            <a:pPr marL="285750" indent="-285750">
              <a:buFontTx/>
              <a:buChar char="•"/>
            </a:pPr>
            <a:r>
              <a:rPr lang="en-US" altLang="zh-TW" sz="2400" b="0">
                <a:solidFill>
                  <a:schemeClr val="bg1"/>
                </a:solidFill>
                <a:latin typeface="Arial" pitchFamily="34" charset="0"/>
              </a:rPr>
              <a:t>So it looks for: </a:t>
            </a:r>
          </a:p>
          <a:p>
            <a:pPr marL="285750" indent="-285750"/>
            <a:r>
              <a:rPr lang="en-US" altLang="zh-TW" sz="2800" b="0">
                <a:solidFill>
                  <a:schemeClr val="bg1"/>
                </a:solidFill>
                <a:latin typeface="High Tower Text" pitchFamily="18" charset="0"/>
              </a:rPr>
              <a:t>	   Steve, mystery, stevewhaga@nsysu.edu, store,</a:t>
            </a:r>
            <a:r>
              <a:rPr lang="en-US" altLang="zh-TW" sz="2400" b="0">
                <a:solidFill>
                  <a:schemeClr val="bg1"/>
                </a:solidFill>
                <a:latin typeface="Arial" pitchFamily="34" charset="0"/>
              </a:rPr>
              <a:t> etc. </a:t>
            </a:r>
            <a:endParaRPr lang="en-US" altLang="zh-TW" sz="2400">
              <a:solidFill>
                <a:schemeClr val="bg1"/>
              </a:solidFill>
              <a:latin typeface="Arial" pitchFamily="34" charset="0"/>
            </a:endParaRPr>
          </a:p>
        </p:txBody>
      </p:sp>
      <p:sp>
        <p:nvSpPr>
          <p:cNvPr id="91141" name="Line 7"/>
          <p:cNvSpPr>
            <a:spLocks noChangeShapeType="1"/>
          </p:cNvSpPr>
          <p:nvPr/>
        </p:nvSpPr>
        <p:spPr bwMode="auto">
          <a:xfrm>
            <a:off x="1905000" y="2286000"/>
            <a:ext cx="0" cy="533400"/>
          </a:xfrm>
          <a:prstGeom prst="line">
            <a:avLst/>
          </a:prstGeom>
          <a:noFill/>
          <a:ln w="9525">
            <a:solidFill>
              <a:schemeClr val="tx1"/>
            </a:solidFill>
            <a:round/>
            <a:headEnd/>
            <a:tailEnd type="triangle" w="med" len="med"/>
          </a:ln>
        </p:spPr>
        <p:txBody>
          <a:bodyPr/>
          <a:lstStyle/>
          <a:p>
            <a:endParaRPr lang="en-US"/>
          </a:p>
        </p:txBody>
      </p:sp>
      <p:sp>
        <p:nvSpPr>
          <p:cNvPr id="91142" name="Line 8"/>
          <p:cNvSpPr>
            <a:spLocks noChangeShapeType="1"/>
          </p:cNvSpPr>
          <p:nvPr/>
        </p:nvSpPr>
        <p:spPr bwMode="auto">
          <a:xfrm>
            <a:off x="3657600" y="2286000"/>
            <a:ext cx="0" cy="533400"/>
          </a:xfrm>
          <a:prstGeom prst="line">
            <a:avLst/>
          </a:prstGeom>
          <a:noFill/>
          <a:ln w="9525">
            <a:solidFill>
              <a:schemeClr val="tx1"/>
            </a:solidFill>
            <a:round/>
            <a:headEnd/>
            <a:tailEnd type="triangle" w="med" len="med"/>
          </a:ln>
        </p:spPr>
        <p:txBody>
          <a:bodyPr/>
          <a:lstStyle/>
          <a:p>
            <a:endParaRPr lang="en-US"/>
          </a:p>
        </p:txBody>
      </p:sp>
      <p:sp>
        <p:nvSpPr>
          <p:cNvPr id="91143" name="Line 9"/>
          <p:cNvSpPr>
            <a:spLocks noChangeShapeType="1"/>
          </p:cNvSpPr>
          <p:nvPr/>
        </p:nvSpPr>
        <p:spPr bwMode="auto">
          <a:xfrm>
            <a:off x="6629400" y="2286000"/>
            <a:ext cx="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2163" name="Rectangle 4"/>
          <p:cNvSpPr>
            <a:spLocks noChangeArrowheads="1"/>
          </p:cNvSpPr>
          <p:nvPr/>
        </p:nvSpPr>
        <p:spPr bwMode="auto">
          <a:xfrm>
            <a:off x="152400" y="1447800"/>
            <a:ext cx="8839200" cy="4572000"/>
          </a:xfrm>
          <a:prstGeom prst="rect">
            <a:avLst/>
          </a:prstGeom>
          <a:noFill/>
          <a:ln w="9525">
            <a:noFill/>
            <a:miter lim="800000"/>
            <a:headEnd/>
            <a:tailEnd/>
          </a:ln>
        </p:spPr>
        <p:txBody>
          <a:bodyPr anchor="ctr"/>
          <a:lstStyle/>
          <a:p>
            <a:pPr marL="285750" indent="-285750">
              <a:buFontTx/>
              <a:buChar char="•"/>
            </a:pPr>
            <a:r>
              <a:rPr lang="en-US" altLang="zh-TW" sz="2400">
                <a:solidFill>
                  <a:srgbClr val="B2B2B2"/>
                </a:solidFill>
                <a:latin typeface="Times New Roman" pitchFamily="18" charset="0"/>
              </a:rPr>
              <a:t>Format:</a:t>
            </a:r>
          </a:p>
          <a:p>
            <a:pPr marL="285750" indent="-285750"/>
            <a:r>
              <a:rPr lang="en-US" altLang="zh-TW" sz="2800" b="0">
                <a:solidFill>
                  <a:srgbClr val="B2B2B2"/>
                </a:solidFill>
                <a:latin typeface="High Tower Text" pitchFamily="18" charset="0"/>
              </a:rPr>
              <a:t>	 grep [</a:t>
            </a:r>
            <a:r>
              <a:rPr lang="en-US" altLang="zh-TW" sz="2400" b="0">
                <a:solidFill>
                  <a:srgbClr val="B2B2B2"/>
                </a:solidFill>
              </a:rPr>
              <a:t>options</a:t>
            </a:r>
            <a:r>
              <a:rPr lang="en-US" altLang="zh-TW" sz="2800" b="0">
                <a:solidFill>
                  <a:srgbClr val="B2B2B2"/>
                </a:solidFill>
                <a:latin typeface="High Tower Text" pitchFamily="18" charset="0"/>
              </a:rPr>
              <a:t>]  </a:t>
            </a:r>
            <a:r>
              <a:rPr lang="en-US" altLang="zh-TW" sz="2400" b="0">
                <a:solidFill>
                  <a:srgbClr val="B2B2B2"/>
                </a:solidFill>
              </a:rPr>
              <a:t>regular_expression</a:t>
            </a:r>
            <a:r>
              <a:rPr lang="en-US" altLang="zh-TW" sz="2800" b="0">
                <a:solidFill>
                  <a:srgbClr val="B2B2B2"/>
                </a:solidFill>
                <a:latin typeface="High Tower Text" pitchFamily="18" charset="0"/>
              </a:rPr>
              <a:t>         </a:t>
            </a:r>
            <a:r>
              <a:rPr lang="en-US" altLang="zh-TW" sz="2400" b="0">
                <a:solidFill>
                  <a:srgbClr val="B2B2B2"/>
                </a:solidFill>
              </a:rPr>
              <a:t>files_to_search_in</a:t>
            </a:r>
          </a:p>
          <a:p>
            <a:pPr marL="285750" indent="-285750"/>
            <a:endParaRPr lang="en-US" altLang="zh-TW" sz="1400" b="0">
              <a:solidFill>
                <a:srgbClr val="B2B2B2"/>
              </a:solidFill>
              <a:latin typeface="High Tower Text" pitchFamily="18" charset="0"/>
            </a:endParaRPr>
          </a:p>
          <a:p>
            <a:pPr marL="285750" indent="-285750">
              <a:buFontTx/>
              <a:buChar char="•"/>
            </a:pPr>
            <a:r>
              <a:rPr lang="en-US" altLang="zh-TW" sz="2400">
                <a:solidFill>
                  <a:srgbClr val="000000"/>
                </a:solidFill>
                <a:latin typeface="Times New Roman" pitchFamily="18" charset="0"/>
              </a:rPr>
              <a:t>Example:</a:t>
            </a:r>
          </a:p>
          <a:p>
            <a:pPr marL="285750" indent="-285750"/>
            <a:r>
              <a:rPr lang="en-US" altLang="zh-TW" sz="2800" b="0">
                <a:latin typeface="High Tower Text" pitchFamily="18" charset="0"/>
              </a:rPr>
              <a:t>	grep       </a:t>
            </a:r>
            <a:r>
              <a:rPr lang="en-US" altLang="zh-TW" sz="2800" b="0">
                <a:solidFill>
                  <a:srgbClr val="000000"/>
                </a:solidFill>
                <a:latin typeface="Times New Roman" pitchFamily="18" charset="0"/>
              </a:rPr>
              <a:t>-</a:t>
            </a:r>
            <a:r>
              <a:rPr lang="en-US" altLang="zh-TW" sz="2800" b="0">
                <a:solidFill>
                  <a:srgbClr val="000000"/>
                </a:solidFill>
                <a:latin typeface="High Tower Text" pitchFamily="18" charset="0"/>
              </a:rPr>
              <a:t>i     '[s]t[aeiou][rv]'         file</a:t>
            </a:r>
            <a:r>
              <a:rPr lang="en-US" altLang="zh-TW" sz="2800" b="0">
                <a:solidFill>
                  <a:srgbClr val="000000"/>
                </a:solidFill>
                <a:latin typeface="Times New Roman" pitchFamily="18" charset="0"/>
              </a:rPr>
              <a:t>1</a:t>
            </a:r>
            <a:r>
              <a:rPr lang="en-US" altLang="zh-TW" sz="2800" b="0">
                <a:solidFill>
                  <a:srgbClr val="000000"/>
                </a:solidFill>
                <a:latin typeface="High Tower Text" pitchFamily="18" charset="0"/>
              </a:rPr>
              <a:t>  file</a:t>
            </a:r>
            <a:r>
              <a:rPr lang="en-US" altLang="zh-TW" sz="2800" b="0">
                <a:solidFill>
                  <a:srgbClr val="000000"/>
                </a:solidFill>
                <a:latin typeface="Times New Roman" pitchFamily="18" charset="0"/>
              </a:rPr>
              <a:t>2</a:t>
            </a:r>
          </a:p>
          <a:p>
            <a:pPr marL="285750" indent="-285750"/>
            <a:endParaRPr lang="en-US" altLang="zh-TW" sz="1400" b="0">
              <a:solidFill>
                <a:srgbClr val="000000"/>
              </a:solidFill>
              <a:latin typeface="High Tower Text" pitchFamily="18" charset="0"/>
            </a:endParaRPr>
          </a:p>
          <a:p>
            <a:pPr marL="285750" indent="-285750">
              <a:buFontTx/>
              <a:buChar char="•"/>
            </a:pPr>
            <a:r>
              <a:rPr lang="en-US" altLang="zh-TW" sz="2400" b="0">
                <a:latin typeface="Arial" pitchFamily="34" charset="0"/>
              </a:rPr>
              <a:t>This means: </a:t>
            </a:r>
          </a:p>
          <a:p>
            <a:pPr marL="285750" indent="-285750"/>
            <a:r>
              <a:rPr lang="en-US" altLang="zh-TW" sz="2400" b="0">
                <a:latin typeface="Arial" pitchFamily="34" charset="0"/>
              </a:rPr>
              <a:t>	without distinguishing between upper and lower case, search the files </a:t>
            </a:r>
            <a:r>
              <a:rPr lang="en-US" altLang="zh-TW" sz="2400">
                <a:latin typeface="Arial" pitchFamily="34" charset="0"/>
              </a:rPr>
              <a:t>file1</a:t>
            </a:r>
            <a:r>
              <a:rPr lang="en-US" altLang="zh-TW" sz="2400" b="0">
                <a:latin typeface="Arial" pitchFamily="34" charset="0"/>
              </a:rPr>
              <a:t> and </a:t>
            </a:r>
            <a:r>
              <a:rPr lang="en-US" altLang="zh-TW" sz="2400">
                <a:latin typeface="Arial" pitchFamily="34" charset="0"/>
              </a:rPr>
              <a:t>file2</a:t>
            </a:r>
            <a:r>
              <a:rPr lang="en-US" altLang="zh-TW" sz="2400" b="0">
                <a:latin typeface="Arial" pitchFamily="34" charset="0"/>
              </a:rPr>
              <a:t> for lines that: contain s, followed by a t, followed by a vowel letter, followed by an r or v. </a:t>
            </a:r>
          </a:p>
          <a:p>
            <a:pPr marL="285750" indent="-285750"/>
            <a:endParaRPr lang="en-US" altLang="zh-TW" sz="2400" b="0">
              <a:latin typeface="Arial" pitchFamily="34" charset="0"/>
            </a:endParaRPr>
          </a:p>
          <a:p>
            <a:pPr marL="285750" indent="-285750">
              <a:buFontTx/>
              <a:buChar char="•"/>
            </a:pPr>
            <a:r>
              <a:rPr lang="en-US" altLang="zh-TW" sz="2400" b="0">
                <a:solidFill>
                  <a:schemeClr val="bg1"/>
                </a:solidFill>
                <a:latin typeface="Arial" pitchFamily="34" charset="0"/>
              </a:rPr>
              <a:t>So it looks for: </a:t>
            </a:r>
          </a:p>
          <a:p>
            <a:pPr marL="285750" indent="-285750"/>
            <a:r>
              <a:rPr lang="en-US" altLang="zh-TW" sz="2800" b="0">
                <a:solidFill>
                  <a:schemeClr val="bg1"/>
                </a:solidFill>
                <a:latin typeface="High Tower Text" pitchFamily="18" charset="0"/>
              </a:rPr>
              <a:t>	   Steve, mystery, stevewhaga@nsysu.edu, store,</a:t>
            </a:r>
            <a:r>
              <a:rPr lang="en-US" altLang="zh-TW" sz="2400" b="0">
                <a:solidFill>
                  <a:schemeClr val="bg1"/>
                </a:solidFill>
                <a:latin typeface="Arial" pitchFamily="34" charset="0"/>
              </a:rPr>
              <a:t> etc.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smtClean="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smtClean="0">
                <a:solidFill>
                  <a:srgbClr val="B2B2B2"/>
                </a:solidFill>
              </a:rPr>
              <a:t>Here is a script to delete files with an asterisk in their names:</a:t>
            </a:r>
            <a:r>
              <a:rPr lang="en-US" altLang="zh-TW" sz="2500" dirty="0" smtClean="0"/>
              <a:t> </a:t>
            </a:r>
          </a:p>
          <a:p>
            <a:pPr marL="0" indent="0" eaLnBrk="1" hangingPunct="1">
              <a:lnSpc>
                <a:spcPct val="80000"/>
              </a:lnSpc>
              <a:spcBef>
                <a:spcPct val="35000"/>
              </a:spcBef>
              <a:buFontTx/>
              <a:buNone/>
            </a:pPr>
            <a:r>
              <a:rPr lang="en-US" altLang="zh-TW" sz="2400" dirty="0" smtClean="0">
                <a:latin typeface="High Tower Text" pitchFamily="18" charset="0"/>
                <a:ea typeface="Batang" pitchFamily="18" charset="-127"/>
                <a:cs typeface="FrankRuehl" pitchFamily="34" charset="-79"/>
              </a:rPr>
              <a:t>	echo This script removes all files that </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contain an asterisk in the name.</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Are you sure you want to remove these files</a:t>
            </a:r>
            <a:r>
              <a:rPr lang="en-US" altLang="zh-TW" sz="2400" dirty="0" smtClean="0">
                <a:solidFill>
                  <a:srgbClr val="A6A6A6"/>
                </a:solidFill>
                <a:latin typeface="High Tower Text" pitchFamily="18" charset="0"/>
                <a:ea typeface="Batang" pitchFamily="18" charset="-127"/>
                <a:cs typeface="FrankRuehl" pitchFamily="34" charset="-79"/>
              </a:rPr>
              <a:t>\</a:t>
            </a:r>
            <a:r>
              <a:rPr lang="en-US" altLang="zh-TW" sz="2400" dirty="0" smtClean="0">
                <a:latin typeface="High Tower Text" pitchFamily="18" charset="0"/>
                <a:ea typeface="Batang" pitchFamily="18" charset="-127"/>
                <a:cs typeface="FrankRuehl" pitchFamily="34" charset="-79"/>
              </a:rPr>
              <a:t>?</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a:t>
            </a:r>
            <a:r>
              <a:rPr lang="en-US" altLang="zh-TW" sz="2400" dirty="0" err="1" smtClean="0">
                <a:latin typeface="High Tower Text" pitchFamily="18" charset="0"/>
                <a:ea typeface="Batang" pitchFamily="18" charset="-127"/>
                <a:cs typeface="FrankRuehl" pitchFamily="34" charset="-79"/>
              </a:rPr>
              <a:t>rm</a:t>
            </a:r>
            <a:r>
              <a:rPr lang="en-US" altLang="zh-TW" sz="2400" dirty="0" smtClean="0">
                <a:latin typeface="High Tower Text" pitchFamily="18" charset="0"/>
                <a:ea typeface="Batang" pitchFamily="18" charset="-127"/>
                <a:cs typeface="FrankRuehl" pitchFamily="34" charset="-79"/>
              </a:rPr>
              <a:t> </a:t>
            </a:r>
            <a:r>
              <a:rPr lang="en-US" altLang="zh-TW" sz="2400" dirty="0" smtClean="0">
                <a:latin typeface="Garamond" pitchFamily="18" charset="0"/>
                <a:ea typeface="Batang" pitchFamily="18" charset="-127"/>
                <a:cs typeface="FrankRuehl" pitchFamily="34" charset="-79"/>
              </a:rPr>
              <a:t>-</a:t>
            </a:r>
            <a:r>
              <a:rPr lang="en-US" altLang="zh-TW" sz="2400" dirty="0" err="1" smtClean="0">
                <a:latin typeface="High Tower Text" pitchFamily="18" charset="0"/>
                <a:ea typeface="Batang" pitchFamily="18" charset="-127"/>
                <a:cs typeface="FrankRuehl" pitchFamily="34" charset="-79"/>
              </a:rPr>
              <a:t>i</a:t>
            </a:r>
            <a:r>
              <a:rPr lang="en-US" altLang="zh-TW" sz="2400" dirty="0" smtClean="0">
                <a:latin typeface="High Tower Text" pitchFamily="18" charset="0"/>
                <a:ea typeface="Batang" pitchFamily="18" charset="-127"/>
                <a:cs typeface="FrankRuehl" pitchFamily="34" charset="-79"/>
              </a:rPr>
              <a:t> *\**</a:t>
            </a:r>
            <a:r>
              <a:rPr lang="en-US" altLang="zh-TW" sz="2700" dirty="0" smtClean="0"/>
              <a:t/>
            </a:r>
            <a:br>
              <a:rPr lang="en-US" altLang="zh-TW" sz="2700" dirty="0" smtClean="0"/>
            </a:br>
            <a:endParaRPr lang="en-US" altLang="zh-TW" sz="2700" dirty="0" smtClean="0"/>
          </a:p>
          <a:p>
            <a:pPr marL="0" indent="0" eaLnBrk="1" hangingPunct="1">
              <a:lnSpc>
                <a:spcPct val="80000"/>
              </a:lnSpc>
              <a:buFontTx/>
              <a:buNone/>
            </a:pPr>
            <a:r>
              <a:rPr lang="en-US" altLang="zh-TW" sz="2500" dirty="0" smtClean="0">
                <a:solidFill>
                  <a:srgbClr val="B2B2B2"/>
                </a:solidFill>
              </a:rPr>
              <a:t>This “\” was necessary because the “?” is also a shell symbol.</a:t>
            </a:r>
            <a:r>
              <a:rPr lang="en-US" altLang="zh-TW" sz="2500" dirty="0" smtClean="0"/>
              <a:t> </a:t>
            </a:r>
            <a:r>
              <a:rPr lang="en-US" altLang="zh-TW" sz="2500" dirty="0" smtClean="0">
                <a:solidFill>
                  <a:srgbClr val="B2B2B2"/>
                </a:solidFill>
              </a:rPr>
              <a:t>Without the “\”, the program would look for all files that match the pattern </a:t>
            </a:r>
            <a:r>
              <a:rPr lang="en-US" altLang="zh-TW" sz="2500" dirty="0" smtClean="0"/>
              <a:t>"</a:t>
            </a:r>
            <a:r>
              <a:rPr lang="en-US" altLang="zh-TW" sz="2500" dirty="0" smtClean="0">
                <a:solidFill>
                  <a:srgbClr val="FF0000"/>
                </a:solidFill>
              </a:rPr>
              <a:t>files?</a:t>
            </a:r>
            <a:r>
              <a:rPr lang="en-US" altLang="zh-TW" sz="2500" dirty="0" smtClean="0"/>
              <a:t>”. If you had “</a:t>
            </a:r>
            <a:r>
              <a:rPr lang="en-US" altLang="zh-TW" sz="2500" dirty="0" err="1" smtClean="0"/>
              <a:t>filesA</a:t>
            </a:r>
            <a:r>
              <a:rPr lang="en-US" altLang="zh-TW" sz="2500" dirty="0" smtClean="0"/>
              <a:t>” and “</a:t>
            </a:r>
            <a:r>
              <a:rPr lang="en-US" altLang="zh-TW" sz="2500" dirty="0" err="1" smtClean="0"/>
              <a:t>filesB</a:t>
            </a:r>
            <a:r>
              <a:rPr lang="en-US" altLang="zh-TW" sz="2500" dirty="0" smtClean="0"/>
              <a:t>” then you would have (wrongly) gotten: </a:t>
            </a:r>
          </a:p>
          <a:p>
            <a:pPr marL="0" indent="0" eaLnBrk="1" hangingPunct="1">
              <a:lnSpc>
                <a:spcPct val="80000"/>
              </a:lnSpc>
              <a:spcBef>
                <a:spcPct val="40000"/>
              </a:spcBef>
              <a:buFontTx/>
              <a:buNone/>
            </a:pPr>
            <a:r>
              <a:rPr lang="en-US" altLang="zh-TW" sz="2400" dirty="0" smtClean="0">
                <a:latin typeface="High Tower Text" pitchFamily="18" charset="0"/>
                <a:ea typeface="Batang" pitchFamily="18" charset="-127"/>
              </a:rPr>
              <a:t>   </a:t>
            </a:r>
            <a:r>
              <a:rPr lang="en-US" altLang="zh-TW" sz="2400" dirty="0" smtClean="0">
                <a:solidFill>
                  <a:schemeClr val="bg1"/>
                </a:solidFill>
                <a:latin typeface="High Tower Text" pitchFamily="18" charset="0"/>
                <a:ea typeface="Batang" pitchFamily="18" charset="-127"/>
              </a:rPr>
              <a:t>Are you sure you want to remove these </a:t>
            </a:r>
            <a:r>
              <a:rPr lang="en-US" altLang="zh-TW" sz="2400" dirty="0" err="1" smtClean="0">
                <a:solidFill>
                  <a:schemeClr val="bg1"/>
                </a:solidFill>
                <a:latin typeface="High Tower Text" pitchFamily="18" charset="0"/>
                <a:ea typeface="Batang" pitchFamily="18" charset="-127"/>
              </a:rPr>
              <a:t>filesA</a:t>
            </a:r>
            <a:r>
              <a:rPr lang="en-US" altLang="zh-TW" sz="2400" dirty="0" smtClean="0">
                <a:solidFill>
                  <a:schemeClr val="bg1"/>
                </a:solidFill>
                <a:latin typeface="High Tower Text" pitchFamily="18" charset="0"/>
                <a:ea typeface="Batang" pitchFamily="18" charset="-127"/>
              </a:rPr>
              <a:t> </a:t>
            </a:r>
            <a:r>
              <a:rPr lang="en-US" altLang="zh-TW" sz="2400" dirty="0" err="1" smtClean="0">
                <a:solidFill>
                  <a:schemeClr val="bg1"/>
                </a:solidFill>
                <a:latin typeface="High Tower Text" pitchFamily="18" charset="0"/>
                <a:ea typeface="Batang" pitchFamily="18" charset="-127"/>
              </a:rPr>
              <a:t>filesB</a:t>
            </a:r>
            <a:r>
              <a:rPr lang="en-US" altLang="zh-TW" sz="2400" dirty="0" smtClean="0">
                <a:solidFill>
                  <a:schemeClr val="bg1"/>
                </a:solidFill>
                <a:latin typeface="High Tower Text" pitchFamily="18" charset="0"/>
              </a:rPr>
              <a:t/>
            </a:r>
            <a:br>
              <a:rPr lang="en-US" altLang="zh-TW" sz="2400" dirty="0" smtClean="0">
                <a:solidFill>
                  <a:schemeClr val="bg1"/>
                </a:solidFill>
                <a:latin typeface="High Tower Text" pitchFamily="18" charset="0"/>
              </a:rPr>
            </a:br>
            <a:r>
              <a:rPr lang="en-US" altLang="zh-TW" sz="2700" dirty="0" smtClean="0"/>
              <a:t> </a:t>
            </a:r>
          </a:p>
        </p:txBody>
      </p:sp>
      <p:sp>
        <p:nvSpPr>
          <p:cNvPr id="54276" name="Oval 4"/>
          <p:cNvSpPr>
            <a:spLocks noChangeArrowheads="1"/>
          </p:cNvSpPr>
          <p:nvPr/>
        </p:nvSpPr>
        <p:spPr bwMode="auto">
          <a:xfrm>
            <a:off x="2438400" y="4648200"/>
            <a:ext cx="381000" cy="457200"/>
          </a:xfrm>
          <a:prstGeom prst="ellipse">
            <a:avLst/>
          </a:prstGeom>
          <a:noFill/>
          <a:ln w="25400">
            <a:solidFill>
              <a:srgbClr val="FF0000"/>
            </a:solidFill>
            <a:round/>
            <a:headEnd/>
            <a:tailEnd/>
          </a:ln>
        </p:spPr>
        <p:txBody>
          <a:bodyPr wrap="none" anchor="ctr"/>
          <a:lstStyle/>
          <a:p>
            <a:endParaRPr lang="zh-TW" altLang="en-US"/>
          </a:p>
        </p:txBody>
      </p:sp>
      <p:sp>
        <p:nvSpPr>
          <p:cNvPr id="54277" name="Oval 5"/>
          <p:cNvSpPr>
            <a:spLocks noChangeArrowheads="1"/>
          </p:cNvSpPr>
          <p:nvPr/>
        </p:nvSpPr>
        <p:spPr bwMode="auto">
          <a:xfrm>
            <a:off x="5105400" y="4648200"/>
            <a:ext cx="304800" cy="457200"/>
          </a:xfrm>
          <a:prstGeom prst="ellipse">
            <a:avLst/>
          </a:prstGeom>
          <a:noFill/>
          <a:ln w="25400">
            <a:solidFill>
              <a:srgbClr val="FF0000"/>
            </a:solidFill>
            <a:round/>
            <a:headEnd/>
            <a:tailEnd/>
          </a:ln>
        </p:spPr>
        <p:txBody>
          <a:bodyPr wrap="none" anchor="ctr"/>
          <a:lstStyle/>
          <a:p>
            <a:endParaRPr lang="zh-TW" altLang="en-US"/>
          </a:p>
        </p:txBody>
      </p:sp>
      <p:sp>
        <p:nvSpPr>
          <p:cNvPr id="54278" name="Oval 6"/>
          <p:cNvSpPr>
            <a:spLocks noChangeArrowheads="1"/>
          </p:cNvSpPr>
          <p:nvPr/>
        </p:nvSpPr>
        <p:spPr bwMode="auto">
          <a:xfrm>
            <a:off x="6781800" y="4648200"/>
            <a:ext cx="304800" cy="457200"/>
          </a:xfrm>
          <a:prstGeom prst="ellipse">
            <a:avLst/>
          </a:prstGeom>
          <a:noFill/>
          <a:ln w="25400">
            <a:solidFill>
              <a:srgbClr val="FF0000"/>
            </a:solidFill>
            <a:round/>
            <a:headEnd/>
            <a:tailEnd/>
          </a:ln>
        </p:spPr>
        <p:txBody>
          <a:bodyPr wrap="none" anchor="ctr"/>
          <a:lstStyle/>
          <a:p>
            <a:endParaRPr lang="zh-TW" altLang="en-US"/>
          </a:p>
        </p:txBody>
      </p:sp>
      <p:sp>
        <p:nvSpPr>
          <p:cNvPr id="54279" name="Arc 7"/>
          <p:cNvSpPr>
            <a:spLocks/>
          </p:cNvSpPr>
          <p:nvPr/>
        </p:nvSpPr>
        <p:spPr bwMode="auto">
          <a:xfrm flipV="1">
            <a:off x="2743200" y="4800600"/>
            <a:ext cx="24384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p>
        </p:txBody>
      </p:sp>
      <p:sp>
        <p:nvSpPr>
          <p:cNvPr id="54280" name="Arc 8"/>
          <p:cNvSpPr>
            <a:spLocks/>
          </p:cNvSpPr>
          <p:nvPr/>
        </p:nvSpPr>
        <p:spPr bwMode="auto">
          <a:xfrm flipV="1">
            <a:off x="2743200" y="4648200"/>
            <a:ext cx="4114800" cy="8382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p>
        </p:txBody>
      </p:sp>
      <p:sp>
        <p:nvSpPr>
          <p:cNvPr id="9" name="Arc 8"/>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nvGrpSpPr>
          <p:cNvPr id="10" name="Group 9"/>
          <p:cNvGrpSpPr/>
          <p:nvPr/>
        </p:nvGrpSpPr>
        <p:grpSpPr>
          <a:xfrm>
            <a:off x="7452360" y="3234519"/>
            <a:ext cx="93261" cy="76200"/>
            <a:chOff x="7450539" y="2590800"/>
            <a:chExt cx="93261" cy="76200"/>
          </a:xfrm>
        </p:grpSpPr>
        <p:cxnSp>
          <p:nvCxnSpPr>
            <p:cNvPr id="11" name="Straight Connector 10"/>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3187" name="Rectangle 3"/>
          <p:cNvSpPr>
            <a:spLocks noChangeArrowheads="1"/>
          </p:cNvSpPr>
          <p:nvPr/>
        </p:nvSpPr>
        <p:spPr bwMode="auto">
          <a:xfrm>
            <a:off x="152400" y="1447800"/>
            <a:ext cx="8839200" cy="4572000"/>
          </a:xfrm>
          <a:prstGeom prst="rect">
            <a:avLst/>
          </a:prstGeom>
          <a:noFill/>
          <a:ln w="9525">
            <a:noFill/>
            <a:miter lim="800000"/>
            <a:headEnd/>
            <a:tailEnd/>
          </a:ln>
        </p:spPr>
        <p:txBody>
          <a:bodyPr anchor="ctr"/>
          <a:lstStyle/>
          <a:p>
            <a:pPr marL="285750" indent="-285750">
              <a:buFontTx/>
              <a:buChar char="•"/>
            </a:pPr>
            <a:r>
              <a:rPr lang="en-US" altLang="zh-TW" sz="2400">
                <a:solidFill>
                  <a:srgbClr val="B2B2B2"/>
                </a:solidFill>
                <a:latin typeface="Times New Roman" pitchFamily="18" charset="0"/>
              </a:rPr>
              <a:t>Format:</a:t>
            </a:r>
          </a:p>
          <a:p>
            <a:pPr marL="285750" indent="-285750"/>
            <a:r>
              <a:rPr lang="en-US" altLang="zh-TW" sz="2800" b="0">
                <a:solidFill>
                  <a:srgbClr val="B2B2B2"/>
                </a:solidFill>
                <a:latin typeface="High Tower Text" pitchFamily="18" charset="0"/>
              </a:rPr>
              <a:t>	 grep [</a:t>
            </a:r>
            <a:r>
              <a:rPr lang="en-US" altLang="zh-TW" sz="2400" b="0">
                <a:solidFill>
                  <a:srgbClr val="B2B2B2"/>
                </a:solidFill>
              </a:rPr>
              <a:t>options</a:t>
            </a:r>
            <a:r>
              <a:rPr lang="en-US" altLang="zh-TW" sz="2800" b="0">
                <a:solidFill>
                  <a:srgbClr val="B2B2B2"/>
                </a:solidFill>
                <a:latin typeface="High Tower Text" pitchFamily="18" charset="0"/>
              </a:rPr>
              <a:t>]  </a:t>
            </a:r>
            <a:r>
              <a:rPr lang="en-US" altLang="zh-TW" sz="2400" b="0">
                <a:solidFill>
                  <a:srgbClr val="B2B2B2"/>
                </a:solidFill>
              </a:rPr>
              <a:t>regular_expression</a:t>
            </a:r>
            <a:r>
              <a:rPr lang="en-US" altLang="zh-TW" sz="2800" b="0">
                <a:solidFill>
                  <a:srgbClr val="B2B2B2"/>
                </a:solidFill>
                <a:latin typeface="High Tower Text" pitchFamily="18" charset="0"/>
              </a:rPr>
              <a:t>         </a:t>
            </a:r>
            <a:r>
              <a:rPr lang="en-US" altLang="zh-TW" sz="2400" b="0">
                <a:solidFill>
                  <a:srgbClr val="B2B2B2"/>
                </a:solidFill>
              </a:rPr>
              <a:t>files_to_search_in</a:t>
            </a:r>
          </a:p>
          <a:p>
            <a:pPr marL="285750" indent="-285750"/>
            <a:endParaRPr lang="en-US" altLang="zh-TW" sz="1400" b="0">
              <a:solidFill>
                <a:srgbClr val="B2B2B2"/>
              </a:solidFill>
              <a:latin typeface="High Tower Text" pitchFamily="18" charset="0"/>
            </a:endParaRPr>
          </a:p>
          <a:p>
            <a:pPr marL="285750" indent="-285750">
              <a:buFontTx/>
              <a:buChar char="•"/>
            </a:pPr>
            <a:r>
              <a:rPr lang="en-US" altLang="zh-TW" sz="2400">
                <a:solidFill>
                  <a:srgbClr val="B2B2B2"/>
                </a:solidFill>
                <a:latin typeface="Times New Roman" pitchFamily="18" charset="0"/>
              </a:rPr>
              <a:t>Example:</a:t>
            </a:r>
          </a:p>
          <a:p>
            <a:pPr marL="285750" indent="-285750"/>
            <a:r>
              <a:rPr lang="en-US" altLang="zh-TW" sz="2800" b="0">
                <a:latin typeface="High Tower Text" pitchFamily="18" charset="0"/>
              </a:rPr>
              <a:t>	</a:t>
            </a:r>
            <a:r>
              <a:rPr lang="en-US" altLang="zh-TW" sz="2800" b="0">
                <a:solidFill>
                  <a:srgbClr val="B2B2B2"/>
                </a:solidFill>
                <a:latin typeface="High Tower Text" pitchFamily="18" charset="0"/>
              </a:rPr>
              <a:t>grep       </a:t>
            </a:r>
            <a:r>
              <a:rPr lang="en-US" altLang="zh-TW" sz="2800" b="0">
                <a:solidFill>
                  <a:srgbClr val="B2B2B2"/>
                </a:solidFill>
                <a:latin typeface="Times New Roman" pitchFamily="18" charset="0"/>
              </a:rPr>
              <a:t>-</a:t>
            </a:r>
            <a:r>
              <a:rPr lang="en-US" altLang="zh-TW" sz="2800" b="0">
                <a:solidFill>
                  <a:srgbClr val="B2B2B2"/>
                </a:solidFill>
                <a:latin typeface="High Tower Text" pitchFamily="18" charset="0"/>
              </a:rPr>
              <a:t>i</a:t>
            </a:r>
            <a:r>
              <a:rPr lang="en-US" altLang="zh-TW" sz="2800" b="0">
                <a:solidFill>
                  <a:srgbClr val="000000"/>
                </a:solidFill>
                <a:latin typeface="High Tower Text" pitchFamily="18" charset="0"/>
              </a:rPr>
              <a:t>     '</a:t>
            </a:r>
            <a:r>
              <a:rPr lang="en-US" altLang="zh-TW" sz="2800" b="0">
                <a:solidFill>
                  <a:srgbClr val="996633"/>
                </a:solidFill>
                <a:latin typeface="High Tower Text" pitchFamily="18" charset="0"/>
              </a:rPr>
              <a:t>[s]</a:t>
            </a:r>
            <a:r>
              <a:rPr lang="en-US" altLang="zh-TW" sz="2800" b="0">
                <a:solidFill>
                  <a:srgbClr val="CC3300"/>
                </a:solidFill>
                <a:latin typeface="High Tower Text" pitchFamily="18" charset="0"/>
              </a:rPr>
              <a:t>t</a:t>
            </a:r>
            <a:r>
              <a:rPr lang="en-US" altLang="zh-TW" sz="2800" b="0">
                <a:solidFill>
                  <a:srgbClr val="00FF00"/>
                </a:solidFill>
                <a:latin typeface="High Tower Text" pitchFamily="18" charset="0"/>
              </a:rPr>
              <a:t>[aeiou]</a:t>
            </a:r>
            <a:r>
              <a:rPr lang="en-US" altLang="zh-TW" sz="2800" b="0">
                <a:solidFill>
                  <a:srgbClr val="CC00FF"/>
                </a:solidFill>
                <a:latin typeface="High Tower Text" pitchFamily="18" charset="0"/>
              </a:rPr>
              <a:t>[rv]</a:t>
            </a:r>
            <a:r>
              <a:rPr lang="en-US" altLang="zh-TW" sz="2800" b="0">
                <a:solidFill>
                  <a:srgbClr val="000000"/>
                </a:solidFill>
                <a:latin typeface="High Tower Text" pitchFamily="18" charset="0"/>
              </a:rPr>
              <a:t>'         </a:t>
            </a:r>
            <a:r>
              <a:rPr lang="en-US" altLang="zh-TW" sz="2800" b="0">
                <a:solidFill>
                  <a:srgbClr val="B2B2B2"/>
                </a:solidFill>
                <a:latin typeface="High Tower Text" pitchFamily="18" charset="0"/>
              </a:rPr>
              <a:t>file</a:t>
            </a:r>
            <a:r>
              <a:rPr lang="en-US" altLang="zh-TW" sz="2800" b="0">
                <a:solidFill>
                  <a:srgbClr val="B2B2B2"/>
                </a:solidFill>
                <a:latin typeface="Times New Roman" pitchFamily="18" charset="0"/>
              </a:rPr>
              <a:t>1</a:t>
            </a:r>
            <a:r>
              <a:rPr lang="en-US" altLang="zh-TW" sz="2800" b="0">
                <a:solidFill>
                  <a:srgbClr val="B2B2B2"/>
                </a:solidFill>
                <a:latin typeface="High Tower Text" pitchFamily="18" charset="0"/>
              </a:rPr>
              <a:t>  file</a:t>
            </a:r>
            <a:r>
              <a:rPr lang="en-US" altLang="zh-TW" sz="2800" b="0">
                <a:solidFill>
                  <a:srgbClr val="B2B2B2"/>
                </a:solidFill>
                <a:latin typeface="Times New Roman" pitchFamily="18" charset="0"/>
              </a:rPr>
              <a:t>2</a:t>
            </a:r>
          </a:p>
          <a:p>
            <a:pPr marL="285750" indent="-285750"/>
            <a:endParaRPr lang="en-US" altLang="zh-TW" sz="1400" b="0">
              <a:solidFill>
                <a:srgbClr val="B2B2B2"/>
              </a:solidFill>
              <a:latin typeface="High Tower Text" pitchFamily="18" charset="0"/>
            </a:endParaRPr>
          </a:p>
          <a:p>
            <a:pPr marL="285750" indent="-285750">
              <a:buFontTx/>
              <a:buChar char="•"/>
            </a:pPr>
            <a:r>
              <a:rPr lang="en-US" altLang="zh-TW" sz="2400" b="0">
                <a:latin typeface="Arial" pitchFamily="34" charset="0"/>
              </a:rPr>
              <a:t>This means: </a:t>
            </a:r>
          </a:p>
          <a:p>
            <a:pPr marL="285750" indent="-285750"/>
            <a:r>
              <a:rPr lang="en-US" altLang="zh-TW" sz="2400" b="0">
                <a:latin typeface="Arial" pitchFamily="34" charset="0"/>
              </a:rPr>
              <a:t>	without distinguishing between upper and lower case, search the files </a:t>
            </a:r>
            <a:r>
              <a:rPr lang="en-US" altLang="zh-TW" sz="2400">
                <a:latin typeface="Arial" pitchFamily="34" charset="0"/>
              </a:rPr>
              <a:t>file1</a:t>
            </a:r>
            <a:r>
              <a:rPr lang="en-US" altLang="zh-TW" sz="2400" b="0">
                <a:latin typeface="Arial" pitchFamily="34" charset="0"/>
              </a:rPr>
              <a:t> and </a:t>
            </a:r>
            <a:r>
              <a:rPr lang="en-US" altLang="zh-TW" sz="2400">
                <a:latin typeface="Arial" pitchFamily="34" charset="0"/>
              </a:rPr>
              <a:t>file2</a:t>
            </a:r>
            <a:r>
              <a:rPr lang="en-US" altLang="zh-TW" sz="2400" b="0">
                <a:latin typeface="Arial" pitchFamily="34" charset="0"/>
              </a:rPr>
              <a:t> for lines that: contain</a:t>
            </a:r>
            <a:r>
              <a:rPr lang="en-US" altLang="zh-TW" sz="2400" b="0">
                <a:solidFill>
                  <a:srgbClr val="996633"/>
                </a:solidFill>
                <a:latin typeface="Arial" pitchFamily="34" charset="0"/>
              </a:rPr>
              <a:t> s</a:t>
            </a:r>
            <a:r>
              <a:rPr lang="en-US" altLang="zh-TW" sz="2400" b="0">
                <a:latin typeface="Arial" pitchFamily="34" charset="0"/>
              </a:rPr>
              <a:t>, followed by a </a:t>
            </a:r>
            <a:r>
              <a:rPr lang="en-US" altLang="zh-TW" sz="2400" b="0">
                <a:solidFill>
                  <a:srgbClr val="CC3300"/>
                </a:solidFill>
                <a:latin typeface="Arial" pitchFamily="34" charset="0"/>
              </a:rPr>
              <a:t>t</a:t>
            </a:r>
            <a:r>
              <a:rPr lang="en-US" altLang="zh-TW" sz="2400" b="0">
                <a:latin typeface="Arial" pitchFamily="34" charset="0"/>
              </a:rPr>
              <a:t>, followed by a</a:t>
            </a:r>
            <a:r>
              <a:rPr lang="en-US" altLang="zh-TW" sz="2400" b="0">
                <a:solidFill>
                  <a:srgbClr val="00FF00"/>
                </a:solidFill>
                <a:latin typeface="Arial" pitchFamily="34" charset="0"/>
              </a:rPr>
              <a:t> vowel letter</a:t>
            </a:r>
            <a:r>
              <a:rPr lang="en-US" altLang="zh-TW" sz="2400" b="0">
                <a:latin typeface="Arial" pitchFamily="34" charset="0"/>
              </a:rPr>
              <a:t>, followed by an </a:t>
            </a:r>
            <a:r>
              <a:rPr lang="en-US" altLang="zh-TW" sz="2400" b="0">
                <a:solidFill>
                  <a:srgbClr val="CC00FF"/>
                </a:solidFill>
                <a:latin typeface="Arial" pitchFamily="34" charset="0"/>
              </a:rPr>
              <a:t>r or v</a:t>
            </a:r>
            <a:r>
              <a:rPr lang="en-US" altLang="zh-TW" sz="2400" b="0">
                <a:latin typeface="Arial" pitchFamily="34" charset="0"/>
              </a:rPr>
              <a:t>. </a:t>
            </a:r>
          </a:p>
          <a:p>
            <a:pPr marL="285750" indent="-285750"/>
            <a:endParaRPr lang="en-US" altLang="zh-TW" sz="2400" b="0">
              <a:latin typeface="Arial" pitchFamily="34" charset="0"/>
            </a:endParaRPr>
          </a:p>
          <a:p>
            <a:pPr marL="285750" indent="-285750">
              <a:buFontTx/>
              <a:buChar char="•"/>
            </a:pPr>
            <a:r>
              <a:rPr lang="en-US" altLang="zh-TW" sz="2400" b="0">
                <a:solidFill>
                  <a:schemeClr val="bg1"/>
                </a:solidFill>
                <a:latin typeface="Arial" pitchFamily="34" charset="0"/>
              </a:rPr>
              <a:t>So it looks for: </a:t>
            </a:r>
          </a:p>
          <a:p>
            <a:pPr marL="285750" indent="-285750"/>
            <a:r>
              <a:rPr lang="en-US" altLang="zh-TW" sz="2800" b="0">
                <a:solidFill>
                  <a:schemeClr val="bg1"/>
                </a:solidFill>
                <a:latin typeface="High Tower Text" pitchFamily="18" charset="0"/>
              </a:rPr>
              <a:t>	   Steve, mystery, stevewhaga@nsysu.edu, store,</a:t>
            </a:r>
            <a:r>
              <a:rPr lang="en-US" altLang="zh-TW" sz="2400" b="0">
                <a:solidFill>
                  <a:schemeClr val="bg1"/>
                </a:solidFill>
                <a:latin typeface="Arial" pitchFamily="34" charset="0"/>
              </a:rPr>
              <a:t> etc.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4211" name="Rectangle 3"/>
          <p:cNvSpPr>
            <a:spLocks noChangeArrowheads="1"/>
          </p:cNvSpPr>
          <p:nvPr/>
        </p:nvSpPr>
        <p:spPr bwMode="auto">
          <a:xfrm>
            <a:off x="152400" y="1447800"/>
            <a:ext cx="8839200" cy="4572000"/>
          </a:xfrm>
          <a:prstGeom prst="rect">
            <a:avLst/>
          </a:prstGeom>
          <a:noFill/>
          <a:ln w="9525">
            <a:noFill/>
            <a:miter lim="800000"/>
            <a:headEnd/>
            <a:tailEnd/>
          </a:ln>
        </p:spPr>
        <p:txBody>
          <a:bodyPr anchor="ctr"/>
          <a:lstStyle/>
          <a:p>
            <a:pPr marL="285750" indent="-285750">
              <a:buFontTx/>
              <a:buChar char="•"/>
            </a:pPr>
            <a:r>
              <a:rPr lang="en-US" altLang="zh-TW" sz="2400">
                <a:solidFill>
                  <a:srgbClr val="B2B2B2"/>
                </a:solidFill>
                <a:latin typeface="Times New Roman" pitchFamily="18" charset="0"/>
              </a:rPr>
              <a:t>Format:</a:t>
            </a:r>
          </a:p>
          <a:p>
            <a:pPr marL="285750" indent="-285750"/>
            <a:r>
              <a:rPr lang="en-US" altLang="zh-TW" sz="2800" b="0">
                <a:solidFill>
                  <a:srgbClr val="B2B2B2"/>
                </a:solidFill>
                <a:latin typeface="High Tower Text" pitchFamily="18" charset="0"/>
              </a:rPr>
              <a:t>	 grep [</a:t>
            </a:r>
            <a:r>
              <a:rPr lang="en-US" altLang="zh-TW" sz="2400" b="0">
                <a:solidFill>
                  <a:srgbClr val="B2B2B2"/>
                </a:solidFill>
              </a:rPr>
              <a:t>options</a:t>
            </a:r>
            <a:r>
              <a:rPr lang="en-US" altLang="zh-TW" sz="2800" b="0">
                <a:solidFill>
                  <a:srgbClr val="B2B2B2"/>
                </a:solidFill>
                <a:latin typeface="High Tower Text" pitchFamily="18" charset="0"/>
              </a:rPr>
              <a:t>]  </a:t>
            </a:r>
            <a:r>
              <a:rPr lang="en-US" altLang="zh-TW" sz="2400" b="0">
                <a:solidFill>
                  <a:srgbClr val="B2B2B2"/>
                </a:solidFill>
              </a:rPr>
              <a:t>regular_expression</a:t>
            </a:r>
            <a:r>
              <a:rPr lang="en-US" altLang="zh-TW" sz="2800" b="0">
                <a:solidFill>
                  <a:srgbClr val="B2B2B2"/>
                </a:solidFill>
                <a:latin typeface="High Tower Text" pitchFamily="18" charset="0"/>
              </a:rPr>
              <a:t>         </a:t>
            </a:r>
            <a:r>
              <a:rPr lang="en-US" altLang="zh-TW" sz="2400" b="0">
                <a:solidFill>
                  <a:srgbClr val="B2B2B2"/>
                </a:solidFill>
              </a:rPr>
              <a:t>files_to_search_in</a:t>
            </a:r>
          </a:p>
          <a:p>
            <a:pPr marL="285750" indent="-285750"/>
            <a:endParaRPr lang="en-US" altLang="zh-TW" sz="1400" b="0">
              <a:solidFill>
                <a:srgbClr val="B2B2B2"/>
              </a:solidFill>
              <a:latin typeface="High Tower Text" pitchFamily="18" charset="0"/>
            </a:endParaRPr>
          </a:p>
          <a:p>
            <a:pPr marL="285750" indent="-285750">
              <a:buFontTx/>
              <a:buChar char="•"/>
            </a:pPr>
            <a:r>
              <a:rPr lang="en-US" altLang="zh-TW" sz="2400">
                <a:solidFill>
                  <a:srgbClr val="B2B2B2"/>
                </a:solidFill>
                <a:latin typeface="Times New Roman" pitchFamily="18" charset="0"/>
              </a:rPr>
              <a:t>Example:</a:t>
            </a:r>
          </a:p>
          <a:p>
            <a:pPr marL="285750" indent="-285750"/>
            <a:r>
              <a:rPr lang="en-US" altLang="zh-TW" sz="2800" b="0">
                <a:solidFill>
                  <a:srgbClr val="B2B2B2"/>
                </a:solidFill>
                <a:latin typeface="High Tower Text" pitchFamily="18" charset="0"/>
              </a:rPr>
              <a:t>	grep       </a:t>
            </a:r>
            <a:r>
              <a:rPr lang="en-US" altLang="zh-TW" sz="2800" b="0">
                <a:solidFill>
                  <a:srgbClr val="B2B2B2"/>
                </a:solidFill>
                <a:latin typeface="Times New Roman" pitchFamily="18" charset="0"/>
              </a:rPr>
              <a:t>-</a:t>
            </a:r>
            <a:r>
              <a:rPr lang="en-US" altLang="zh-TW" sz="2800" b="0">
                <a:solidFill>
                  <a:srgbClr val="B2B2B2"/>
                </a:solidFill>
                <a:latin typeface="High Tower Text" pitchFamily="18" charset="0"/>
              </a:rPr>
              <a:t>i</a:t>
            </a:r>
            <a:r>
              <a:rPr lang="en-US" altLang="zh-TW" sz="2800" b="0">
                <a:solidFill>
                  <a:srgbClr val="000000"/>
                </a:solidFill>
                <a:latin typeface="High Tower Text" pitchFamily="18" charset="0"/>
              </a:rPr>
              <a:t>     '</a:t>
            </a:r>
            <a:r>
              <a:rPr lang="en-US" altLang="zh-TW" sz="2800" b="0">
                <a:solidFill>
                  <a:srgbClr val="996633"/>
                </a:solidFill>
                <a:latin typeface="High Tower Text" pitchFamily="18" charset="0"/>
              </a:rPr>
              <a:t>[s]</a:t>
            </a:r>
            <a:r>
              <a:rPr lang="en-US" altLang="zh-TW" sz="2800" b="0">
                <a:solidFill>
                  <a:srgbClr val="CC3300"/>
                </a:solidFill>
                <a:latin typeface="High Tower Text" pitchFamily="18" charset="0"/>
              </a:rPr>
              <a:t>t</a:t>
            </a:r>
            <a:r>
              <a:rPr lang="en-US" altLang="zh-TW" sz="2800" b="0">
                <a:solidFill>
                  <a:srgbClr val="00FF00"/>
                </a:solidFill>
                <a:latin typeface="High Tower Text" pitchFamily="18" charset="0"/>
              </a:rPr>
              <a:t>[aeiou]</a:t>
            </a:r>
            <a:r>
              <a:rPr lang="en-US" altLang="zh-TW" sz="2800" b="0">
                <a:solidFill>
                  <a:srgbClr val="CC00FF"/>
                </a:solidFill>
                <a:latin typeface="High Tower Text" pitchFamily="18" charset="0"/>
              </a:rPr>
              <a:t>[rv]</a:t>
            </a:r>
            <a:r>
              <a:rPr lang="en-US" altLang="zh-TW" sz="2800" b="0">
                <a:solidFill>
                  <a:srgbClr val="000000"/>
                </a:solidFill>
                <a:latin typeface="High Tower Text" pitchFamily="18" charset="0"/>
              </a:rPr>
              <a:t>'         </a:t>
            </a:r>
            <a:r>
              <a:rPr lang="en-US" altLang="zh-TW" sz="2800" b="0">
                <a:solidFill>
                  <a:srgbClr val="B2B2B2"/>
                </a:solidFill>
                <a:latin typeface="High Tower Text" pitchFamily="18" charset="0"/>
              </a:rPr>
              <a:t>file</a:t>
            </a:r>
            <a:r>
              <a:rPr lang="en-US" altLang="zh-TW" sz="2800" b="0">
                <a:solidFill>
                  <a:srgbClr val="B2B2B2"/>
                </a:solidFill>
                <a:latin typeface="Times New Roman" pitchFamily="18" charset="0"/>
              </a:rPr>
              <a:t>1</a:t>
            </a:r>
            <a:r>
              <a:rPr lang="en-US" altLang="zh-TW" sz="2800" b="0">
                <a:solidFill>
                  <a:srgbClr val="B2B2B2"/>
                </a:solidFill>
                <a:latin typeface="High Tower Text" pitchFamily="18" charset="0"/>
              </a:rPr>
              <a:t>  file</a:t>
            </a:r>
            <a:r>
              <a:rPr lang="en-US" altLang="zh-TW" sz="2800" b="0">
                <a:solidFill>
                  <a:srgbClr val="B2B2B2"/>
                </a:solidFill>
                <a:latin typeface="Times New Roman" pitchFamily="18" charset="0"/>
              </a:rPr>
              <a:t>2</a:t>
            </a:r>
          </a:p>
          <a:p>
            <a:pPr marL="285750" indent="-285750"/>
            <a:endParaRPr lang="en-US" altLang="zh-TW" sz="1400" b="0">
              <a:solidFill>
                <a:srgbClr val="B2B2B2"/>
              </a:solidFill>
              <a:latin typeface="High Tower Text" pitchFamily="18" charset="0"/>
            </a:endParaRPr>
          </a:p>
          <a:p>
            <a:pPr marL="285750" indent="-285750">
              <a:buFontTx/>
              <a:buChar char="•"/>
            </a:pPr>
            <a:r>
              <a:rPr lang="en-US" altLang="zh-TW" sz="2400" b="0">
                <a:latin typeface="Arial" pitchFamily="34" charset="0"/>
              </a:rPr>
              <a:t>This means: </a:t>
            </a:r>
          </a:p>
          <a:p>
            <a:pPr marL="285750" indent="-285750"/>
            <a:r>
              <a:rPr lang="en-US" altLang="zh-TW" sz="2400" b="0">
                <a:latin typeface="Arial" pitchFamily="34" charset="0"/>
              </a:rPr>
              <a:t>	without distinguishing between upper and lower case, search the files </a:t>
            </a:r>
            <a:r>
              <a:rPr lang="en-US" altLang="zh-TW" sz="2400">
                <a:latin typeface="Arial" pitchFamily="34" charset="0"/>
              </a:rPr>
              <a:t>file1</a:t>
            </a:r>
            <a:r>
              <a:rPr lang="en-US" altLang="zh-TW" sz="2400" b="0">
                <a:latin typeface="Arial" pitchFamily="34" charset="0"/>
              </a:rPr>
              <a:t> and </a:t>
            </a:r>
            <a:r>
              <a:rPr lang="en-US" altLang="zh-TW" sz="2400">
                <a:latin typeface="Arial" pitchFamily="34" charset="0"/>
              </a:rPr>
              <a:t>file2</a:t>
            </a:r>
            <a:r>
              <a:rPr lang="en-US" altLang="zh-TW" sz="2400" b="0">
                <a:latin typeface="Arial" pitchFamily="34" charset="0"/>
              </a:rPr>
              <a:t> for lines that: contain</a:t>
            </a:r>
            <a:r>
              <a:rPr lang="en-US" altLang="zh-TW" sz="2400" b="0">
                <a:solidFill>
                  <a:srgbClr val="996633"/>
                </a:solidFill>
                <a:latin typeface="Arial" pitchFamily="34" charset="0"/>
              </a:rPr>
              <a:t> s</a:t>
            </a:r>
            <a:r>
              <a:rPr lang="en-US" altLang="zh-TW" sz="2400" b="0">
                <a:latin typeface="Arial" pitchFamily="34" charset="0"/>
              </a:rPr>
              <a:t>, followed by a </a:t>
            </a:r>
            <a:r>
              <a:rPr lang="en-US" altLang="zh-TW" sz="2400" b="0">
                <a:solidFill>
                  <a:srgbClr val="CC3300"/>
                </a:solidFill>
                <a:latin typeface="Arial" pitchFamily="34" charset="0"/>
              </a:rPr>
              <a:t>t</a:t>
            </a:r>
            <a:r>
              <a:rPr lang="en-US" altLang="zh-TW" sz="2400" b="0">
                <a:latin typeface="Arial" pitchFamily="34" charset="0"/>
              </a:rPr>
              <a:t>, followed by a</a:t>
            </a:r>
            <a:r>
              <a:rPr lang="en-US" altLang="zh-TW" sz="2400" b="0">
                <a:solidFill>
                  <a:srgbClr val="00FF00"/>
                </a:solidFill>
                <a:latin typeface="Arial" pitchFamily="34" charset="0"/>
              </a:rPr>
              <a:t> vowel letter</a:t>
            </a:r>
            <a:r>
              <a:rPr lang="en-US" altLang="zh-TW" sz="2400" b="0">
                <a:latin typeface="Arial" pitchFamily="34" charset="0"/>
              </a:rPr>
              <a:t>, followed by an </a:t>
            </a:r>
            <a:r>
              <a:rPr lang="en-US" altLang="zh-TW" sz="2400" b="0">
                <a:solidFill>
                  <a:srgbClr val="CC00FF"/>
                </a:solidFill>
                <a:latin typeface="Arial" pitchFamily="34" charset="0"/>
              </a:rPr>
              <a:t>r or v</a:t>
            </a:r>
            <a:r>
              <a:rPr lang="en-US" altLang="zh-TW" sz="2400" b="0">
                <a:latin typeface="Arial" pitchFamily="34" charset="0"/>
              </a:rPr>
              <a:t>. </a:t>
            </a:r>
          </a:p>
          <a:p>
            <a:pPr marL="285750" indent="-285750"/>
            <a:endParaRPr lang="en-US" altLang="zh-TW" sz="2400" b="0">
              <a:latin typeface="Arial" pitchFamily="34" charset="0"/>
            </a:endParaRPr>
          </a:p>
          <a:p>
            <a:pPr marL="285750" indent="-285750">
              <a:buFontTx/>
              <a:buChar char="•"/>
            </a:pPr>
            <a:r>
              <a:rPr lang="en-US" altLang="zh-TW" sz="2400" b="0">
                <a:latin typeface="Arial" pitchFamily="34" charset="0"/>
              </a:rPr>
              <a:t>So it looks for: </a:t>
            </a:r>
          </a:p>
          <a:p>
            <a:pPr marL="285750" indent="-285750"/>
            <a:r>
              <a:rPr lang="en-US" altLang="zh-TW" sz="2800" b="0">
                <a:latin typeface="High Tower Text" pitchFamily="18" charset="0"/>
              </a:rPr>
              <a:t>	   </a:t>
            </a:r>
            <a:r>
              <a:rPr lang="en-US" altLang="zh-TW" sz="2800">
                <a:solidFill>
                  <a:srgbClr val="996633"/>
                </a:solidFill>
                <a:latin typeface="High Tower Text" pitchFamily="18" charset="0"/>
              </a:rPr>
              <a:t>s</a:t>
            </a:r>
            <a:r>
              <a:rPr lang="en-US" altLang="zh-TW" sz="2800">
                <a:solidFill>
                  <a:srgbClr val="CC3300"/>
                </a:solidFill>
                <a:latin typeface="High Tower Text" pitchFamily="18" charset="0"/>
              </a:rPr>
              <a:t>t</a:t>
            </a:r>
            <a:r>
              <a:rPr lang="en-US" altLang="zh-TW" sz="2800">
                <a:solidFill>
                  <a:srgbClr val="00CC00"/>
                </a:solidFill>
                <a:latin typeface="High Tower Text" pitchFamily="18" charset="0"/>
              </a:rPr>
              <a:t>o</a:t>
            </a:r>
            <a:r>
              <a:rPr lang="en-US" altLang="zh-TW" sz="2800">
                <a:solidFill>
                  <a:srgbClr val="CC00FF"/>
                </a:solidFill>
                <a:latin typeface="High Tower Text" pitchFamily="18" charset="0"/>
              </a:rPr>
              <a:t>r</a:t>
            </a:r>
            <a:r>
              <a:rPr lang="en-US" altLang="zh-TW" sz="2800" b="0">
                <a:solidFill>
                  <a:srgbClr val="B2B2B2"/>
                </a:solidFill>
                <a:latin typeface="High Tower Text" pitchFamily="18" charset="0"/>
              </a:rPr>
              <a:t>e,</a:t>
            </a:r>
            <a:r>
              <a:rPr lang="en-US" altLang="zh-TW" sz="2800" b="0">
                <a:latin typeface="High Tower Text" pitchFamily="18" charset="0"/>
              </a:rPr>
              <a:t>  </a:t>
            </a:r>
            <a:r>
              <a:rPr lang="en-US" altLang="zh-TW" sz="2800">
                <a:solidFill>
                  <a:srgbClr val="996633"/>
                </a:solidFill>
                <a:latin typeface="High Tower Text" pitchFamily="18" charset="0"/>
              </a:rPr>
              <a:t>S</a:t>
            </a:r>
            <a:r>
              <a:rPr lang="en-US" altLang="zh-TW" sz="2800">
                <a:solidFill>
                  <a:srgbClr val="CC3300"/>
                </a:solidFill>
                <a:latin typeface="High Tower Text" pitchFamily="18" charset="0"/>
              </a:rPr>
              <a:t>t</a:t>
            </a:r>
            <a:r>
              <a:rPr lang="en-US" altLang="zh-TW" sz="2800">
                <a:solidFill>
                  <a:srgbClr val="00CC00"/>
                </a:solidFill>
                <a:latin typeface="High Tower Text" pitchFamily="18" charset="0"/>
              </a:rPr>
              <a:t>e</a:t>
            </a:r>
            <a:r>
              <a:rPr lang="en-US" altLang="zh-TW" sz="2800">
                <a:solidFill>
                  <a:srgbClr val="CC00FF"/>
                </a:solidFill>
                <a:latin typeface="High Tower Text" pitchFamily="18" charset="0"/>
              </a:rPr>
              <a:t>v</a:t>
            </a:r>
            <a:r>
              <a:rPr lang="en-US" altLang="zh-TW" sz="2800" b="0">
                <a:solidFill>
                  <a:srgbClr val="B2B2B2"/>
                </a:solidFill>
                <a:latin typeface="High Tower Text" pitchFamily="18" charset="0"/>
              </a:rPr>
              <a:t>e,</a:t>
            </a:r>
            <a:r>
              <a:rPr lang="en-US" altLang="zh-TW" sz="2800" b="0">
                <a:latin typeface="High Tower Text" pitchFamily="18" charset="0"/>
              </a:rPr>
              <a:t>  </a:t>
            </a:r>
            <a:r>
              <a:rPr lang="en-US" altLang="zh-TW" sz="2800" b="0">
                <a:solidFill>
                  <a:srgbClr val="B2B2B2"/>
                </a:solidFill>
                <a:latin typeface="High Tower Text" pitchFamily="18" charset="0"/>
              </a:rPr>
              <a:t>my</a:t>
            </a:r>
            <a:r>
              <a:rPr lang="en-US" altLang="zh-TW" sz="2800">
                <a:solidFill>
                  <a:srgbClr val="996633"/>
                </a:solidFill>
                <a:latin typeface="High Tower Text" pitchFamily="18" charset="0"/>
              </a:rPr>
              <a:t>s</a:t>
            </a:r>
            <a:r>
              <a:rPr lang="en-US" altLang="zh-TW" sz="2800">
                <a:solidFill>
                  <a:srgbClr val="CC3300"/>
                </a:solidFill>
                <a:latin typeface="High Tower Text" pitchFamily="18" charset="0"/>
              </a:rPr>
              <a:t>t</a:t>
            </a:r>
            <a:r>
              <a:rPr lang="en-US" altLang="zh-TW" sz="2800">
                <a:solidFill>
                  <a:srgbClr val="00CC00"/>
                </a:solidFill>
                <a:latin typeface="High Tower Text" pitchFamily="18" charset="0"/>
              </a:rPr>
              <a:t>e</a:t>
            </a:r>
            <a:r>
              <a:rPr lang="en-US" altLang="zh-TW" sz="2800">
                <a:solidFill>
                  <a:srgbClr val="CC00FF"/>
                </a:solidFill>
                <a:latin typeface="High Tower Text" pitchFamily="18" charset="0"/>
              </a:rPr>
              <a:t>r</a:t>
            </a:r>
            <a:r>
              <a:rPr lang="en-US" altLang="zh-TW" sz="2800" b="0">
                <a:solidFill>
                  <a:srgbClr val="B2B2B2"/>
                </a:solidFill>
                <a:latin typeface="High Tower Text" pitchFamily="18" charset="0"/>
              </a:rPr>
              <a:t>y, </a:t>
            </a:r>
            <a:r>
              <a:rPr lang="en-US" altLang="zh-TW" sz="2800" b="0">
                <a:latin typeface="High Tower Text" pitchFamily="18" charset="0"/>
              </a:rPr>
              <a:t> </a:t>
            </a:r>
            <a:r>
              <a:rPr lang="en-US" altLang="zh-TW" sz="2800">
                <a:solidFill>
                  <a:srgbClr val="996633"/>
                </a:solidFill>
                <a:latin typeface="High Tower Text" pitchFamily="18" charset="0"/>
              </a:rPr>
              <a:t>s</a:t>
            </a:r>
            <a:r>
              <a:rPr lang="en-US" altLang="zh-TW" sz="2800">
                <a:solidFill>
                  <a:srgbClr val="CC3300"/>
                </a:solidFill>
                <a:latin typeface="High Tower Text" pitchFamily="18" charset="0"/>
              </a:rPr>
              <a:t>t</a:t>
            </a:r>
            <a:r>
              <a:rPr lang="en-US" altLang="zh-TW" sz="2800">
                <a:solidFill>
                  <a:srgbClr val="00CC00"/>
                </a:solidFill>
                <a:latin typeface="High Tower Text" pitchFamily="18" charset="0"/>
              </a:rPr>
              <a:t>e</a:t>
            </a:r>
            <a:r>
              <a:rPr lang="en-US" altLang="zh-TW" sz="2800">
                <a:solidFill>
                  <a:srgbClr val="CC00FF"/>
                </a:solidFill>
                <a:latin typeface="High Tower Text" pitchFamily="18" charset="0"/>
              </a:rPr>
              <a:t>v</a:t>
            </a:r>
            <a:r>
              <a:rPr lang="en-US" altLang="zh-TW" sz="2800" b="0">
                <a:solidFill>
                  <a:srgbClr val="B2B2B2"/>
                </a:solidFill>
                <a:latin typeface="High Tower Text" pitchFamily="18" charset="0"/>
              </a:rPr>
              <a:t>ewhaga@nsysu.edu,</a:t>
            </a:r>
            <a:r>
              <a:rPr lang="en-US" altLang="zh-TW" sz="2400" b="0">
                <a:solidFill>
                  <a:srgbClr val="B2B2B2"/>
                </a:solidFill>
                <a:latin typeface="Arial" pitchFamily="34" charset="0"/>
              </a:rPr>
              <a:t>  etc.</a:t>
            </a:r>
            <a:r>
              <a:rPr lang="en-US" altLang="zh-TW" sz="2400" b="0">
                <a:solidFill>
                  <a:schemeClr val="bg1"/>
                </a:solidFill>
                <a:latin typeface="Arial" pitchFamily="34" charset="0"/>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txBox="1">
            <a:spLocks noGrp="1"/>
          </p:cNvSpPr>
          <p:nvPr/>
        </p:nvSpPr>
        <p:spPr bwMode="auto">
          <a:xfrm>
            <a:off x="7772400" y="6400800"/>
            <a:ext cx="1371600" cy="457200"/>
          </a:xfrm>
          <a:prstGeom prst="rect">
            <a:avLst/>
          </a:prstGeom>
          <a:noFill/>
          <a:ln w="9525">
            <a:noFill/>
            <a:miter lim="800000"/>
            <a:headEnd/>
            <a:tailEnd/>
          </a:ln>
        </p:spPr>
        <p:txBody>
          <a:bodyPr/>
          <a:lstStyle/>
          <a:p>
            <a:pPr algn="ctr"/>
            <a:fld id="{58722245-3531-4E02-B379-EC1B604580DA}" type="slidenum">
              <a:rPr lang="zh-TW" altLang="en-US" sz="1400" b="0">
                <a:latin typeface="Arial" pitchFamily="34" charset="0"/>
              </a:rPr>
              <a:pPr algn="ctr"/>
              <a:t>82</a:t>
            </a:fld>
            <a:endParaRPr lang="en-US" altLang="zh-TW" sz="1400" b="0">
              <a:latin typeface="Arial" pitchFamily="34" charset="0"/>
            </a:endParaRPr>
          </a:p>
        </p:txBody>
      </p:sp>
      <p:sp>
        <p:nvSpPr>
          <p:cNvPr id="95235"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5236" name="Rectangle 3"/>
          <p:cNvSpPr>
            <a:spLocks noGrp="1" noChangeArrowheads="1"/>
          </p:cNvSpPr>
          <p:nvPr>
            <p:ph type="body" idx="4294967295"/>
          </p:nvPr>
        </p:nvSpPr>
        <p:spPr>
          <a:xfrm>
            <a:off x="152400" y="1752600"/>
            <a:ext cx="8534400" cy="4876800"/>
          </a:xfrm>
        </p:spPr>
        <p:txBody>
          <a:bodyPr/>
          <a:lstStyle/>
          <a:p>
            <a:pPr marL="0" indent="0" algn="just" eaLnBrk="1" hangingPunct="1">
              <a:lnSpc>
                <a:spcPct val="80000"/>
              </a:lnSpc>
              <a:buFontTx/>
              <a:buNone/>
              <a:tabLst>
                <a:tab pos="338138" algn="l"/>
              </a:tabLst>
            </a:pPr>
            <a:r>
              <a:rPr lang="en-US" altLang="zh-TW" sz="2400" dirty="0" smtClean="0">
                <a:solidFill>
                  <a:srgbClr val="000000"/>
                </a:solidFill>
                <a:latin typeface="Times New Roman" pitchFamily="18" charset="0"/>
              </a:rPr>
              <a:t>Suppose you can’t remember how to spell a word. </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You remember that it starts with a “</a:t>
            </a:r>
            <a:r>
              <a:rPr lang="en-US" altLang="zh-TW" sz="2400" b="1" dirty="0" smtClean="0">
                <a:solidFill>
                  <a:srgbClr val="000000"/>
                </a:solidFill>
                <a:latin typeface="Times New Roman" pitchFamily="18" charset="0"/>
              </a:rPr>
              <a:t>z</a:t>
            </a:r>
            <a:r>
              <a:rPr lang="en-US" altLang="zh-TW" sz="2400" dirty="0" smtClean="0">
                <a:solidFill>
                  <a:srgbClr val="000000"/>
                </a:solidFill>
                <a:latin typeface="Times New Roman" pitchFamily="18" charset="0"/>
              </a:rPr>
              <a:t>” (but if you don’t remember the second letter, then you can’t just look it up in a dictionary).</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But you do know that it has a “</a:t>
            </a:r>
            <a:r>
              <a:rPr lang="en-US" altLang="zh-TW" sz="2400" b="1" dirty="0" smtClean="0">
                <a:solidFill>
                  <a:srgbClr val="000000"/>
                </a:solidFill>
                <a:latin typeface="Times New Roman" pitchFamily="18" charset="0"/>
              </a:rPr>
              <a:t>gm</a:t>
            </a:r>
            <a:r>
              <a:rPr lang="en-US" altLang="zh-TW" sz="2400" dirty="0" smtClean="0">
                <a:solidFill>
                  <a:srgbClr val="000000"/>
                </a:solidFill>
                <a:latin typeface="Times New Roman" pitchFamily="18" charset="0"/>
              </a:rPr>
              <a:t>” somewhere in it and that it ends in “</a:t>
            </a:r>
            <a:r>
              <a:rPr lang="en-US" altLang="zh-TW" sz="2400" b="1" dirty="0" err="1" smtClean="0">
                <a:solidFill>
                  <a:srgbClr val="000000"/>
                </a:solidFill>
                <a:latin typeface="Times New Roman" pitchFamily="18" charset="0"/>
              </a:rPr>
              <a:t>ic</a:t>
            </a:r>
            <a:r>
              <a:rPr lang="en-US" altLang="zh-TW" sz="2400" dirty="0" smtClean="0">
                <a:solidFill>
                  <a:srgbClr val="000000"/>
                </a:solidFill>
                <a:latin typeface="Times New Roman" pitchFamily="18" charset="0"/>
              </a:rPr>
              <a:t>” or “</a:t>
            </a:r>
            <a:r>
              <a:rPr lang="en-US" altLang="zh-TW" sz="2400" b="1" dirty="0" err="1" smtClean="0">
                <a:solidFill>
                  <a:srgbClr val="000000"/>
                </a:solidFill>
                <a:latin typeface="Times New Roman" pitchFamily="18" charset="0"/>
              </a:rPr>
              <a:t>ics</a:t>
            </a:r>
            <a:r>
              <a:rPr lang="en-US" altLang="zh-TW" sz="2400" dirty="0" smtClean="0">
                <a:solidFill>
                  <a:srgbClr val="000000"/>
                </a:solidFill>
                <a:latin typeface="Times New Roman" pitchFamily="18" charset="0"/>
              </a:rPr>
              <a:t>”.  </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Then you can find it in </a:t>
            </a:r>
            <a:r>
              <a:rPr lang="en-US" altLang="zh-TW" sz="2400" dirty="0" err="1" smtClean="0">
                <a:solidFill>
                  <a:srgbClr val="000000"/>
                </a:solidFill>
                <a:latin typeface="Times New Roman" pitchFamily="18" charset="0"/>
              </a:rPr>
              <a:t>grep</a:t>
            </a:r>
            <a:r>
              <a:rPr lang="en-US" altLang="zh-TW" sz="2400" dirty="0" smtClean="0">
                <a:solidFill>
                  <a:srgbClr val="000000"/>
                </a:solidFill>
                <a:latin typeface="Times New Roman" pitchFamily="18" charset="0"/>
              </a:rPr>
              <a:t> with:</a:t>
            </a:r>
          </a:p>
          <a:p>
            <a:pPr marL="0" indent="0" algn="just" eaLnBrk="1" hangingPunct="1">
              <a:lnSpc>
                <a:spcPct val="80000"/>
              </a:lnSpc>
              <a:buFontTx/>
              <a:buNone/>
              <a:tabLst>
                <a:tab pos="338138" algn="l"/>
              </a:tabLst>
            </a:pPr>
            <a:r>
              <a:rPr lang="en-US" altLang="zh-TW" sz="2400" dirty="0" smtClean="0">
                <a:solidFill>
                  <a:srgbClr val="000000"/>
                </a:solidFill>
              </a:rPr>
              <a:t>%</a:t>
            </a: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'^z.*gm.*</a:t>
            </a:r>
            <a:r>
              <a:rPr lang="en-US" altLang="zh-TW" sz="2800" dirty="0" err="1" smtClean="0">
                <a:solidFill>
                  <a:srgbClr val="000000"/>
                </a:solidFill>
                <a:latin typeface="High Tower Text" pitchFamily="18" charset="0"/>
              </a:rPr>
              <a:t>ics</a:t>
            </a:r>
            <a:r>
              <a:rPr lang="en-US" altLang="zh-TW" sz="2800" dirty="0" smtClean="0">
                <a:solidFill>
                  <a:srgbClr val="000000"/>
                </a:solidFill>
                <a:latin typeface="High Tower Text" pitchFamily="18" charset="0"/>
              </a:rPr>
              <a:t>*</a:t>
            </a:r>
            <a:r>
              <a:rPr lang="en-US" altLang="zh-TW" sz="2400" dirty="0" smtClean="0">
                <a:solidFill>
                  <a:srgbClr val="000000"/>
                </a:solidFill>
              </a:rPr>
              <a:t>$</a:t>
            </a:r>
            <a:r>
              <a:rPr lang="en-US" altLang="zh-TW" sz="2800" dirty="0" smtClean="0">
                <a:solidFill>
                  <a:srgbClr val="000000"/>
                </a:solidFill>
                <a:latin typeface="High Tower Text" pitchFamily="18" charset="0"/>
              </a:rPr>
              <a:t>'  dictionary</a:t>
            </a:r>
          </a:p>
          <a:p>
            <a:pPr marL="0" indent="0" algn="just" eaLnBrk="1" hangingPunct="1">
              <a:lnSpc>
                <a:spcPct val="80000"/>
              </a:lnSpc>
              <a:buFontTx/>
              <a:buNone/>
              <a:tabLst>
                <a:tab pos="338138" algn="l"/>
              </a:tabLst>
            </a:pPr>
            <a:r>
              <a:rPr lang="en-US" altLang="zh-TW" sz="2800" dirty="0" smtClean="0">
                <a:solidFill>
                  <a:srgbClr val="000000"/>
                </a:solidFill>
                <a:latin typeface="High Tower Text" pitchFamily="18" charset="0"/>
              </a:rPr>
              <a:t>zeugmatic </a:t>
            </a:r>
          </a:p>
          <a:p>
            <a:pPr marL="0" indent="0" algn="just" eaLnBrk="1" hangingPunct="1">
              <a:lnSpc>
                <a:spcPct val="80000"/>
              </a:lnSpc>
              <a:buFontTx/>
              <a:buNone/>
              <a:tabLst>
                <a:tab pos="338138" algn="l"/>
              </a:tabLst>
            </a:pPr>
            <a:endParaRPr lang="en-US" altLang="zh-TW" sz="2400" dirty="0" smtClean="0">
              <a:solidFill>
                <a:srgbClr val="000000"/>
              </a:solidFill>
              <a:latin typeface="Times New Roman" pitchFamily="18" charset="0"/>
            </a:endParaRPr>
          </a:p>
          <a:p>
            <a:pPr marL="0" indent="0" algn="just" eaLnBrk="1" hangingPunct="1">
              <a:lnSpc>
                <a:spcPct val="80000"/>
              </a:lnSpc>
              <a:buFontTx/>
              <a:buNone/>
              <a:tabLst>
                <a:tab pos="338138" algn="l"/>
              </a:tabLst>
            </a:pPr>
            <a:r>
              <a:rPr lang="en-US" altLang="zh-TW" sz="2400" dirty="0" smtClean="0">
                <a:solidFill>
                  <a:schemeClr val="bg1"/>
                </a:solidFill>
                <a:latin typeface="Times New Roman" pitchFamily="18" charset="0"/>
              </a:rPr>
              <a:t>Now, the “s*” was imprecise because it would match </a:t>
            </a:r>
            <a:r>
              <a:rPr lang="en-US" altLang="zh-TW" sz="2400" dirty="0" err="1" smtClean="0">
                <a:solidFill>
                  <a:schemeClr val="bg1"/>
                </a:solidFill>
                <a:latin typeface="Times New Roman" pitchFamily="18" charset="0"/>
              </a:rPr>
              <a:t>ic</a:t>
            </a:r>
            <a:r>
              <a:rPr lang="en-US" altLang="zh-TW" sz="2400" dirty="0" smtClean="0">
                <a:solidFill>
                  <a:schemeClr val="bg1"/>
                </a:solidFill>
                <a:latin typeface="Times New Roman" pitchFamily="18" charset="0"/>
              </a:rPr>
              <a:t>, </a:t>
            </a:r>
            <a:r>
              <a:rPr lang="en-US" altLang="zh-TW" sz="2400" dirty="0" err="1" smtClean="0">
                <a:solidFill>
                  <a:schemeClr val="bg1"/>
                </a:solidFill>
                <a:latin typeface="Times New Roman" pitchFamily="18" charset="0"/>
              </a:rPr>
              <a:t>ics</a:t>
            </a:r>
            <a:r>
              <a:rPr lang="en-US" altLang="zh-TW" sz="2400" dirty="0" smtClean="0">
                <a:solidFill>
                  <a:schemeClr val="bg1"/>
                </a:solidFill>
                <a:latin typeface="Times New Roman" pitchFamily="18" charset="0"/>
              </a:rPr>
              <a:t>, </a:t>
            </a:r>
            <a:r>
              <a:rPr lang="en-US" altLang="zh-TW" sz="2400" dirty="0" err="1" smtClean="0">
                <a:solidFill>
                  <a:schemeClr val="bg1"/>
                </a:solidFill>
                <a:latin typeface="Times New Roman" pitchFamily="18" charset="0"/>
              </a:rPr>
              <a:t>icss</a:t>
            </a:r>
            <a:r>
              <a:rPr lang="en-US" altLang="zh-TW" sz="2400" dirty="0" smtClean="0">
                <a:solidFill>
                  <a:schemeClr val="bg1"/>
                </a:solidFill>
                <a:latin typeface="Times New Roman" pitchFamily="18" charset="0"/>
              </a:rPr>
              <a:t>, </a:t>
            </a:r>
            <a:r>
              <a:rPr lang="en-US" altLang="zh-TW" sz="2400" dirty="0" err="1" smtClean="0">
                <a:solidFill>
                  <a:schemeClr val="bg1"/>
                </a:solidFill>
                <a:latin typeface="Times New Roman" pitchFamily="18" charset="0"/>
              </a:rPr>
              <a:t>icsss</a:t>
            </a:r>
            <a:r>
              <a:rPr lang="en-US" altLang="zh-TW" sz="2400" dirty="0" smtClean="0">
                <a:solidFill>
                  <a:schemeClr val="bg1"/>
                </a:solidFill>
                <a:latin typeface="Times New Roman" pitchFamily="18" charset="0"/>
              </a:rPr>
              <a:t>, etc.  But, as you can see, it was good enough in this case.</a:t>
            </a:r>
          </a:p>
          <a:p>
            <a:pPr marL="0" indent="0" eaLnBrk="1" hangingPunct="1">
              <a:lnSpc>
                <a:spcPct val="80000"/>
              </a:lnSpc>
              <a:tabLst>
                <a:tab pos="338138" algn="l"/>
              </a:tabLst>
            </a:pPr>
            <a:endParaRPr lang="zh-TW" altLang="en-US" sz="2800" dirty="0" smtClean="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2"/>
          </p:nvPr>
        </p:nvSpPr>
        <p:spPr>
          <a:xfrm>
            <a:off x="7772400" y="6400800"/>
            <a:ext cx="1371600" cy="457200"/>
          </a:xfrm>
          <a:noFill/>
        </p:spPr>
        <p:txBody>
          <a:bodyPr/>
          <a:lstStyle/>
          <a:p>
            <a:pPr algn="ctr"/>
            <a:fld id="{B9866FA5-3A70-4D45-A6A5-89CB5A4E243C}" type="slidenum">
              <a:rPr lang="zh-TW" altLang="en-US" smtClean="0">
                <a:latin typeface="Arial" pitchFamily="34" charset="0"/>
              </a:rPr>
              <a:pPr algn="ctr"/>
              <a:t>83</a:t>
            </a:fld>
            <a:endParaRPr lang="en-US" altLang="zh-TW" smtClean="0">
              <a:latin typeface="Arial" pitchFamily="34" charset="0"/>
            </a:endParaRPr>
          </a:p>
        </p:txBody>
      </p:sp>
      <p:sp>
        <p:nvSpPr>
          <p:cNvPr id="96259" name="Rectangle 2"/>
          <p:cNvSpPr>
            <a:spLocks noGrp="1" noChangeArrowheads="1"/>
          </p:cNvSpPr>
          <p:nvPr>
            <p:ph type="title"/>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6260" name="Rectangle 3"/>
          <p:cNvSpPr>
            <a:spLocks noGrp="1" noChangeArrowheads="1"/>
          </p:cNvSpPr>
          <p:nvPr>
            <p:ph type="body" idx="1"/>
          </p:nvPr>
        </p:nvSpPr>
        <p:spPr>
          <a:xfrm>
            <a:off x="152400" y="1752600"/>
            <a:ext cx="8534400" cy="4876800"/>
          </a:xfrm>
        </p:spPr>
        <p:txBody>
          <a:bodyPr/>
          <a:lstStyle/>
          <a:p>
            <a:pPr marL="0" indent="0" algn="just" eaLnBrk="1" hangingPunct="1">
              <a:lnSpc>
                <a:spcPct val="80000"/>
              </a:lnSpc>
              <a:buFontTx/>
              <a:buNone/>
              <a:tabLst>
                <a:tab pos="338138" algn="l"/>
              </a:tabLst>
            </a:pPr>
            <a:r>
              <a:rPr lang="en-US" altLang="zh-TW" sz="2400" dirty="0" smtClean="0">
                <a:solidFill>
                  <a:srgbClr val="000000"/>
                </a:solidFill>
                <a:latin typeface="Times New Roman" pitchFamily="18" charset="0"/>
              </a:rPr>
              <a:t>Suppose you can’t remember how to spell a word. </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You remember that it starts with a “</a:t>
            </a:r>
            <a:r>
              <a:rPr lang="en-US" altLang="zh-TW" sz="2400" b="1" dirty="0" smtClean="0">
                <a:solidFill>
                  <a:srgbClr val="000000"/>
                </a:solidFill>
                <a:latin typeface="Times New Roman" pitchFamily="18" charset="0"/>
              </a:rPr>
              <a:t>z</a:t>
            </a:r>
            <a:r>
              <a:rPr lang="en-US" altLang="zh-TW" sz="2400" dirty="0" smtClean="0">
                <a:solidFill>
                  <a:srgbClr val="000000"/>
                </a:solidFill>
                <a:latin typeface="Times New Roman" pitchFamily="18" charset="0"/>
              </a:rPr>
              <a:t>” (but if you don’t remember the second letter, then you can’t just look it up in a dictionary).</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But you do know that it has a “</a:t>
            </a:r>
            <a:r>
              <a:rPr lang="en-US" altLang="zh-TW" sz="2400" b="1" dirty="0" smtClean="0">
                <a:solidFill>
                  <a:srgbClr val="000000"/>
                </a:solidFill>
                <a:latin typeface="Times New Roman" pitchFamily="18" charset="0"/>
              </a:rPr>
              <a:t>gm</a:t>
            </a:r>
            <a:r>
              <a:rPr lang="en-US" altLang="zh-TW" sz="2400" dirty="0" smtClean="0">
                <a:solidFill>
                  <a:srgbClr val="000000"/>
                </a:solidFill>
                <a:latin typeface="Times New Roman" pitchFamily="18" charset="0"/>
              </a:rPr>
              <a:t>” somewhere in it and that it ends in “</a:t>
            </a:r>
            <a:r>
              <a:rPr lang="en-US" altLang="zh-TW" sz="2400" b="1" dirty="0" err="1" smtClean="0">
                <a:solidFill>
                  <a:srgbClr val="000000"/>
                </a:solidFill>
                <a:latin typeface="Times New Roman" pitchFamily="18" charset="0"/>
              </a:rPr>
              <a:t>ic</a:t>
            </a:r>
            <a:r>
              <a:rPr lang="en-US" altLang="zh-TW" sz="2400" dirty="0" smtClean="0">
                <a:solidFill>
                  <a:srgbClr val="000000"/>
                </a:solidFill>
                <a:latin typeface="Times New Roman" pitchFamily="18" charset="0"/>
              </a:rPr>
              <a:t>” or “</a:t>
            </a:r>
            <a:r>
              <a:rPr lang="en-US" altLang="zh-TW" sz="2400" b="1" dirty="0" err="1" smtClean="0">
                <a:solidFill>
                  <a:srgbClr val="000000"/>
                </a:solidFill>
                <a:latin typeface="Times New Roman" pitchFamily="18" charset="0"/>
              </a:rPr>
              <a:t>ics</a:t>
            </a:r>
            <a:r>
              <a:rPr lang="en-US" altLang="zh-TW" sz="2400" dirty="0" smtClean="0">
                <a:solidFill>
                  <a:srgbClr val="000000"/>
                </a:solidFill>
                <a:latin typeface="Times New Roman" pitchFamily="18" charset="0"/>
              </a:rPr>
              <a:t>”.  </a:t>
            </a:r>
          </a:p>
          <a:p>
            <a:pPr marL="0" indent="0" algn="just" eaLnBrk="1" hangingPunct="1">
              <a:lnSpc>
                <a:spcPct val="80000"/>
              </a:lnSpc>
              <a:spcBef>
                <a:spcPct val="70000"/>
              </a:spcBef>
              <a:buFontTx/>
              <a:buNone/>
              <a:tabLst>
                <a:tab pos="338138" algn="l"/>
              </a:tabLst>
            </a:pPr>
            <a:r>
              <a:rPr lang="en-US" altLang="zh-TW" sz="2400" dirty="0" smtClean="0">
                <a:solidFill>
                  <a:srgbClr val="000000"/>
                </a:solidFill>
                <a:latin typeface="Times New Roman" pitchFamily="18" charset="0"/>
              </a:rPr>
              <a:t>Then you can find it in </a:t>
            </a:r>
            <a:r>
              <a:rPr lang="en-US" altLang="zh-TW" sz="2400" dirty="0" err="1" smtClean="0">
                <a:solidFill>
                  <a:srgbClr val="000000"/>
                </a:solidFill>
                <a:latin typeface="Times New Roman" pitchFamily="18" charset="0"/>
              </a:rPr>
              <a:t>grep</a:t>
            </a:r>
            <a:r>
              <a:rPr lang="en-US" altLang="zh-TW" sz="2400" dirty="0" smtClean="0">
                <a:solidFill>
                  <a:srgbClr val="000000"/>
                </a:solidFill>
                <a:latin typeface="Times New Roman" pitchFamily="18" charset="0"/>
              </a:rPr>
              <a:t> with:</a:t>
            </a:r>
          </a:p>
          <a:p>
            <a:pPr marL="0" indent="0" algn="just" eaLnBrk="1" hangingPunct="1">
              <a:lnSpc>
                <a:spcPct val="80000"/>
              </a:lnSpc>
              <a:buFontTx/>
              <a:buNone/>
              <a:tabLst>
                <a:tab pos="338138" algn="l"/>
              </a:tabLst>
            </a:pPr>
            <a:r>
              <a:rPr lang="en-US" altLang="zh-TW" sz="2400" dirty="0" smtClean="0">
                <a:solidFill>
                  <a:srgbClr val="000000"/>
                </a:solidFill>
              </a:rPr>
              <a:t>%</a:t>
            </a: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'^z.*gm.*</a:t>
            </a:r>
            <a:r>
              <a:rPr lang="en-US" altLang="zh-TW" sz="2800" dirty="0" err="1" smtClean="0">
                <a:solidFill>
                  <a:srgbClr val="000000"/>
                </a:solidFill>
                <a:latin typeface="High Tower Text" pitchFamily="18" charset="0"/>
              </a:rPr>
              <a:t>ics</a:t>
            </a:r>
            <a:r>
              <a:rPr lang="en-US" altLang="zh-TW" sz="2800" dirty="0" smtClean="0">
                <a:solidFill>
                  <a:srgbClr val="000000"/>
                </a:solidFill>
                <a:latin typeface="High Tower Text" pitchFamily="18" charset="0"/>
              </a:rPr>
              <a:t>*</a:t>
            </a:r>
            <a:r>
              <a:rPr lang="en-US" altLang="zh-TW" sz="2400" dirty="0" smtClean="0">
                <a:solidFill>
                  <a:srgbClr val="000000"/>
                </a:solidFill>
              </a:rPr>
              <a:t>$</a:t>
            </a:r>
            <a:r>
              <a:rPr lang="en-US" altLang="zh-TW" sz="2800" dirty="0" smtClean="0">
                <a:solidFill>
                  <a:srgbClr val="000000"/>
                </a:solidFill>
                <a:latin typeface="High Tower Text" pitchFamily="18" charset="0"/>
              </a:rPr>
              <a:t>'  dictionary</a:t>
            </a:r>
          </a:p>
          <a:p>
            <a:pPr marL="0" indent="0" algn="just" eaLnBrk="1" hangingPunct="1">
              <a:lnSpc>
                <a:spcPct val="80000"/>
              </a:lnSpc>
              <a:buFontTx/>
              <a:buNone/>
              <a:tabLst>
                <a:tab pos="338138" algn="l"/>
              </a:tabLst>
            </a:pPr>
            <a:r>
              <a:rPr lang="en-US" altLang="zh-TW" sz="2800" dirty="0" smtClean="0">
                <a:solidFill>
                  <a:srgbClr val="000000"/>
                </a:solidFill>
                <a:latin typeface="High Tower Text" pitchFamily="18" charset="0"/>
              </a:rPr>
              <a:t>zeugmatic </a:t>
            </a:r>
          </a:p>
          <a:p>
            <a:pPr marL="0" indent="0" algn="just" eaLnBrk="1" hangingPunct="1">
              <a:lnSpc>
                <a:spcPct val="80000"/>
              </a:lnSpc>
              <a:buFontTx/>
              <a:buNone/>
              <a:tabLst>
                <a:tab pos="338138" algn="l"/>
              </a:tabLst>
            </a:pPr>
            <a:endParaRPr lang="en-US" altLang="zh-TW" sz="2400" dirty="0" smtClean="0">
              <a:solidFill>
                <a:srgbClr val="000000"/>
              </a:solidFill>
              <a:latin typeface="Times New Roman" pitchFamily="18" charset="0"/>
            </a:endParaRPr>
          </a:p>
          <a:p>
            <a:pPr marL="0" indent="0" algn="just" eaLnBrk="1" hangingPunct="1">
              <a:lnSpc>
                <a:spcPct val="80000"/>
              </a:lnSpc>
              <a:buFontTx/>
              <a:buNone/>
              <a:tabLst>
                <a:tab pos="338138" algn="l"/>
              </a:tabLst>
            </a:pPr>
            <a:r>
              <a:rPr lang="en-US" altLang="zh-TW" sz="2400" dirty="0" smtClean="0">
                <a:solidFill>
                  <a:srgbClr val="CC3300"/>
                </a:solidFill>
                <a:latin typeface="Times New Roman" pitchFamily="18" charset="0"/>
              </a:rPr>
              <a:t>Now, the “s*” was imprecise because it would match </a:t>
            </a:r>
            <a:r>
              <a:rPr lang="en-US" altLang="zh-TW" sz="2400" dirty="0" err="1" smtClean="0">
                <a:solidFill>
                  <a:srgbClr val="CC3300"/>
                </a:solidFill>
                <a:latin typeface="Times New Roman" pitchFamily="18" charset="0"/>
              </a:rPr>
              <a:t>ic</a:t>
            </a:r>
            <a:r>
              <a:rPr lang="en-US" altLang="zh-TW" sz="2400" dirty="0" smtClean="0">
                <a:solidFill>
                  <a:srgbClr val="CC3300"/>
                </a:solidFill>
                <a:latin typeface="Times New Roman" pitchFamily="18" charset="0"/>
              </a:rPr>
              <a:t>, </a:t>
            </a:r>
            <a:r>
              <a:rPr lang="en-US" altLang="zh-TW" sz="2400" dirty="0" err="1" smtClean="0">
                <a:solidFill>
                  <a:srgbClr val="CC3300"/>
                </a:solidFill>
                <a:latin typeface="Times New Roman" pitchFamily="18" charset="0"/>
              </a:rPr>
              <a:t>ics</a:t>
            </a:r>
            <a:r>
              <a:rPr lang="en-US" altLang="zh-TW" sz="2400" dirty="0" smtClean="0">
                <a:solidFill>
                  <a:srgbClr val="CC3300"/>
                </a:solidFill>
                <a:latin typeface="Times New Roman" pitchFamily="18" charset="0"/>
              </a:rPr>
              <a:t>, </a:t>
            </a:r>
            <a:r>
              <a:rPr lang="en-US" altLang="zh-TW" sz="2400" dirty="0" err="1" smtClean="0">
                <a:solidFill>
                  <a:srgbClr val="CC3300"/>
                </a:solidFill>
                <a:latin typeface="Times New Roman" pitchFamily="18" charset="0"/>
              </a:rPr>
              <a:t>icss</a:t>
            </a:r>
            <a:r>
              <a:rPr lang="en-US" altLang="zh-TW" sz="2400" dirty="0" smtClean="0">
                <a:solidFill>
                  <a:srgbClr val="CC3300"/>
                </a:solidFill>
                <a:latin typeface="Times New Roman" pitchFamily="18" charset="0"/>
              </a:rPr>
              <a:t>, </a:t>
            </a:r>
            <a:r>
              <a:rPr lang="en-US" altLang="zh-TW" sz="2400" dirty="0" err="1" smtClean="0">
                <a:solidFill>
                  <a:srgbClr val="CC3300"/>
                </a:solidFill>
                <a:latin typeface="Times New Roman" pitchFamily="18" charset="0"/>
              </a:rPr>
              <a:t>icsss</a:t>
            </a:r>
            <a:r>
              <a:rPr lang="en-US" altLang="zh-TW" sz="2400" dirty="0" smtClean="0">
                <a:solidFill>
                  <a:srgbClr val="CC3300"/>
                </a:solidFill>
                <a:latin typeface="Times New Roman" pitchFamily="18" charset="0"/>
              </a:rPr>
              <a:t>, etc.</a:t>
            </a:r>
            <a:r>
              <a:rPr lang="en-US" altLang="zh-TW" sz="2400" dirty="0" smtClean="0">
                <a:solidFill>
                  <a:srgbClr val="000000"/>
                </a:solidFill>
                <a:latin typeface="Times New Roman" pitchFamily="18" charset="0"/>
              </a:rPr>
              <a:t>  But, as you can see, it was good enough in this case.</a:t>
            </a:r>
          </a:p>
          <a:p>
            <a:pPr marL="0" indent="0" eaLnBrk="1" hangingPunct="1">
              <a:lnSpc>
                <a:spcPct val="80000"/>
              </a:lnSpc>
              <a:tabLst>
                <a:tab pos="338138" algn="l"/>
              </a:tabLst>
            </a:pPr>
            <a:endParaRPr lang="zh-TW" altLang="en-US" sz="2800" dirty="0" smtClean="0">
              <a:solidFill>
                <a:srgbClr val="000000"/>
              </a:solidFill>
              <a:latin typeface="Times New Roman" pitchFamily="18" charset="0"/>
            </a:endParaRPr>
          </a:p>
        </p:txBody>
      </p:sp>
      <p:sp>
        <p:nvSpPr>
          <p:cNvPr id="96261" name="Line 6"/>
          <p:cNvSpPr>
            <a:spLocks noChangeShapeType="1"/>
          </p:cNvSpPr>
          <p:nvPr/>
        </p:nvSpPr>
        <p:spPr bwMode="auto">
          <a:xfrm flipV="1">
            <a:off x="1905000" y="4724400"/>
            <a:ext cx="1219200" cy="83820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2"/>
          </p:nvPr>
        </p:nvSpPr>
        <p:spPr>
          <a:xfrm>
            <a:off x="8305800" y="6477000"/>
            <a:ext cx="838200" cy="381000"/>
          </a:xfrm>
          <a:noFill/>
        </p:spPr>
        <p:txBody>
          <a:bodyPr/>
          <a:lstStyle/>
          <a:p>
            <a:pPr algn="ctr"/>
            <a:fld id="{6FC5B13F-8488-4C47-BBAA-F23A74EB1931}" type="slidenum">
              <a:rPr lang="zh-TW" altLang="en-US" smtClean="0">
                <a:latin typeface="Arial" pitchFamily="34" charset="0"/>
              </a:rPr>
              <a:pPr algn="ctr"/>
              <a:t>84</a:t>
            </a:fld>
            <a:endParaRPr lang="en-US" altLang="zh-TW" smtClean="0">
              <a:latin typeface="Arial" pitchFamily="34" charset="0"/>
            </a:endParaRPr>
          </a:p>
        </p:txBody>
      </p:sp>
      <p:sp>
        <p:nvSpPr>
          <p:cNvPr id="97283" name="Rectangle 2"/>
          <p:cNvSpPr>
            <a:spLocks noGrp="1" noChangeArrowheads="1"/>
          </p:cNvSpPr>
          <p:nvPr>
            <p:ph type="title"/>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7284" name="Rectangle 3"/>
          <p:cNvSpPr>
            <a:spLocks noGrp="1" noChangeArrowheads="1"/>
          </p:cNvSpPr>
          <p:nvPr>
            <p:ph type="body" idx="1"/>
          </p:nvPr>
        </p:nvSpPr>
        <p:spPr>
          <a:xfrm>
            <a:off x="228600" y="1524000"/>
            <a:ext cx="8686800" cy="4953000"/>
          </a:xfrm>
        </p:spPr>
        <p:txBody>
          <a:bodyPr/>
          <a:lstStyle/>
          <a:p>
            <a:pPr marL="0" indent="0" algn="just" eaLnBrk="1" hangingPunct="1">
              <a:lnSpc>
                <a:spcPct val="80000"/>
              </a:lnSpc>
              <a:buFontTx/>
              <a:buNone/>
              <a:tabLst>
                <a:tab pos="338138" algn="l"/>
              </a:tabLst>
            </a:pPr>
            <a:r>
              <a:rPr lang="en-US" altLang="zh-TW" sz="2400" smtClean="0">
                <a:latin typeface="Times New Roman" pitchFamily="18" charset="0"/>
              </a:rPr>
              <a:t>You have a file of names and addresses. For example:</a:t>
            </a:r>
          </a:p>
          <a:p>
            <a:pPr marL="0" indent="0" algn="just" eaLnBrk="1" hangingPunct="1">
              <a:lnSpc>
                <a:spcPct val="80000"/>
              </a:lnSpc>
              <a:buFontTx/>
              <a:buNone/>
              <a:tabLst>
                <a:tab pos="338138" algn="l"/>
              </a:tabLst>
            </a:pPr>
            <a:r>
              <a:rPr lang="en-US" altLang="zh-TW" sz="2400" smtClean="0">
                <a:latin typeface="High Tower Text" pitchFamily="18" charset="0"/>
              </a:rPr>
              <a:t>	John Doe: </a:t>
            </a:r>
            <a:r>
              <a:rPr lang="en-US" altLang="zh-TW" sz="2400" smtClean="0">
                <a:latin typeface="Times New Roman" pitchFamily="18" charset="0"/>
              </a:rPr>
              <a:t>213</a:t>
            </a:r>
            <a:r>
              <a:rPr lang="en-US" altLang="zh-TW" sz="2400" smtClean="0">
                <a:latin typeface="High Tower Text" pitchFamily="18" charset="0"/>
              </a:rPr>
              <a:t> Elm  Street, Palm City, CA </a:t>
            </a:r>
            <a:r>
              <a:rPr lang="en-US" altLang="zh-TW" sz="2400" smtClean="0">
                <a:latin typeface="Times New Roman" pitchFamily="18" charset="0"/>
              </a:rPr>
              <a:t>95000</a:t>
            </a:r>
          </a:p>
          <a:p>
            <a:pPr marL="0" indent="0" algn="just" eaLnBrk="1" hangingPunct="1">
              <a:lnSpc>
                <a:spcPct val="80000"/>
              </a:lnSpc>
              <a:buFontTx/>
              <a:buNone/>
              <a:tabLst>
                <a:tab pos="338138" algn="l"/>
              </a:tabLst>
            </a:pPr>
            <a:r>
              <a:rPr lang="en-US" altLang="zh-TW" sz="2400" smtClean="0">
                <a:latin typeface="High Tower Text" pitchFamily="18" charset="0"/>
              </a:rPr>
              <a:t>	Jane Smith: </a:t>
            </a:r>
            <a:r>
              <a:rPr lang="en-US" altLang="zh-TW" sz="2400" smtClean="0">
                <a:latin typeface="Times New Roman" pitchFamily="18" charset="0"/>
              </a:rPr>
              <a:t>1234</a:t>
            </a:r>
            <a:r>
              <a:rPr lang="en-US" altLang="zh-TW" sz="2400" smtClean="0">
                <a:latin typeface="High Tower Text" pitchFamily="18" charset="0"/>
              </a:rPr>
              <a:t> Pine Lane, Springfield, NV </a:t>
            </a:r>
            <a:r>
              <a:rPr lang="en-US" altLang="zh-TW" sz="2400" smtClean="0">
                <a:latin typeface="Times New Roman" pitchFamily="18" charset="0"/>
              </a:rPr>
              <a:t>85102</a:t>
            </a:r>
          </a:p>
          <a:p>
            <a:pPr marL="0" indent="0" algn="just" eaLnBrk="1" hangingPunct="1">
              <a:lnSpc>
                <a:spcPct val="80000"/>
              </a:lnSpc>
              <a:buFontTx/>
              <a:buNone/>
              <a:tabLst>
                <a:tab pos="338138" algn="l"/>
              </a:tabLst>
            </a:pPr>
            <a:r>
              <a:rPr lang="en-US" altLang="zh-TW" sz="2400" smtClean="0">
                <a:latin typeface="High Tower Text" pitchFamily="18" charset="0"/>
              </a:rPr>
              <a:t>	…</a:t>
            </a:r>
          </a:p>
          <a:p>
            <a:pPr marL="0" indent="0" algn="just" eaLnBrk="1" hangingPunct="1">
              <a:lnSpc>
                <a:spcPct val="80000"/>
              </a:lnSpc>
              <a:buFontTx/>
              <a:buNone/>
              <a:tabLst>
                <a:tab pos="338138" algn="l"/>
              </a:tabLst>
            </a:pPr>
            <a:endParaRPr lang="en-US" altLang="zh-TW" sz="2400" smtClean="0">
              <a:latin typeface="Times New Roman" pitchFamily="18" charset="0"/>
            </a:endParaRPr>
          </a:p>
          <a:p>
            <a:pPr marL="0" indent="0" algn="just" eaLnBrk="1" hangingPunct="1">
              <a:lnSpc>
                <a:spcPct val="80000"/>
              </a:lnSpc>
              <a:buFontTx/>
              <a:buNone/>
              <a:tabLst>
                <a:tab pos="338138" algn="l"/>
              </a:tabLst>
            </a:pPr>
            <a:r>
              <a:rPr lang="en-US" altLang="zh-TW" sz="2400" smtClean="0">
                <a:solidFill>
                  <a:schemeClr val="bg1"/>
                </a:solidFill>
                <a:latin typeface="Times New Roman" pitchFamily="18" charset="0"/>
              </a:rPr>
              <a:t>Suppose that you want to find people who live near you – and, because of where you live, that would mean people with zipcodes: 95060, 95062, 95064, 95065, 95066.  </a:t>
            </a:r>
          </a:p>
          <a:p>
            <a:pPr marL="0" indent="0" algn="just" eaLnBrk="1" hangingPunct="1">
              <a:lnSpc>
                <a:spcPct val="80000"/>
              </a:lnSpc>
              <a:buFontTx/>
              <a:buNone/>
              <a:tabLst>
                <a:tab pos="338138" algn="l"/>
              </a:tabLst>
            </a:pPr>
            <a:r>
              <a:rPr lang="en-US" altLang="zh-TW" sz="2400" smtClean="0">
                <a:solidFill>
                  <a:schemeClr val="bg1"/>
                </a:solidFill>
                <a:latin typeface="Times New Roman" pitchFamily="18" charset="0"/>
              </a:rPr>
              <a:t>These zipcodes are all for California. But Some people have types CA, other Ca, and still others California. Moreover, they may (or may not) have placed a space (or more than one space) after the state and before the address. </a:t>
            </a:r>
          </a:p>
          <a:p>
            <a:pPr marL="0" indent="0" algn="just" eaLnBrk="1" hangingPunct="1">
              <a:lnSpc>
                <a:spcPct val="80000"/>
              </a:lnSpc>
              <a:buFontTx/>
              <a:buNone/>
              <a:tabLst>
                <a:tab pos="338138" algn="l"/>
              </a:tabLst>
            </a:pPr>
            <a:endParaRPr lang="en-US" altLang="zh-TW" sz="2400" smtClean="0">
              <a:solidFill>
                <a:schemeClr val="bg1"/>
              </a:solidFill>
              <a:latin typeface="Times New Roman" pitchFamily="18" charset="0"/>
            </a:endParaRPr>
          </a:p>
          <a:p>
            <a:pPr marL="0" indent="0" algn="just" eaLnBrk="1" hangingPunct="1">
              <a:lnSpc>
                <a:spcPct val="80000"/>
              </a:lnSpc>
              <a:buFontTx/>
              <a:buNone/>
              <a:tabLst>
                <a:tab pos="338138" algn="l"/>
              </a:tabLst>
            </a:pPr>
            <a:r>
              <a:rPr lang="en-US" altLang="zh-TW" smtClean="0">
                <a:solidFill>
                  <a:schemeClr val="bg1"/>
                </a:solidFill>
                <a:latin typeface="High Tower Text" pitchFamily="18" charset="0"/>
              </a:rPr>
              <a:t>% grep 'C[Aa][liforna]* *9506[024-6]' addresses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txBox="1">
            <a:spLocks noGrp="1"/>
          </p:cNvSpPr>
          <p:nvPr/>
        </p:nvSpPr>
        <p:spPr bwMode="auto">
          <a:xfrm>
            <a:off x="8305800" y="6477000"/>
            <a:ext cx="838200" cy="381000"/>
          </a:xfrm>
          <a:prstGeom prst="rect">
            <a:avLst/>
          </a:prstGeom>
          <a:noFill/>
          <a:ln w="9525">
            <a:noFill/>
            <a:miter lim="800000"/>
            <a:headEnd/>
            <a:tailEnd/>
          </a:ln>
        </p:spPr>
        <p:txBody>
          <a:bodyPr/>
          <a:lstStyle/>
          <a:p>
            <a:pPr algn="ctr"/>
            <a:fld id="{5C7A02EF-39CB-403D-9D29-A325462C845F}" type="slidenum">
              <a:rPr lang="zh-TW" altLang="en-US" sz="1400" b="0">
                <a:latin typeface="Arial" pitchFamily="34" charset="0"/>
              </a:rPr>
              <a:pPr algn="ctr"/>
              <a:t>85</a:t>
            </a:fld>
            <a:endParaRPr lang="en-US" altLang="zh-TW" sz="1400" b="0">
              <a:latin typeface="Arial" pitchFamily="34" charset="0"/>
            </a:endParaRPr>
          </a:p>
        </p:txBody>
      </p:sp>
      <p:sp>
        <p:nvSpPr>
          <p:cNvPr id="98307"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8308" name="Rectangle 3"/>
          <p:cNvSpPr>
            <a:spLocks noGrp="1" noChangeArrowheads="1"/>
          </p:cNvSpPr>
          <p:nvPr>
            <p:ph type="body" idx="4294967295"/>
          </p:nvPr>
        </p:nvSpPr>
        <p:spPr>
          <a:xfrm>
            <a:off x="228600" y="1524000"/>
            <a:ext cx="8686800" cy="4953000"/>
          </a:xfrm>
        </p:spPr>
        <p:txBody>
          <a:bodyPr/>
          <a:lstStyle/>
          <a:p>
            <a:pPr marL="0" indent="0" algn="just" eaLnBrk="1" hangingPunct="1">
              <a:lnSpc>
                <a:spcPct val="80000"/>
              </a:lnSpc>
              <a:buFontTx/>
              <a:buNone/>
              <a:tabLst>
                <a:tab pos="338138" algn="l"/>
              </a:tabLst>
            </a:pPr>
            <a:r>
              <a:rPr lang="en-US" altLang="zh-TW" sz="2400" dirty="0" smtClean="0">
                <a:solidFill>
                  <a:srgbClr val="B2B2B2"/>
                </a:solidFill>
                <a:latin typeface="Times New Roman" pitchFamily="18" charset="0"/>
              </a:rPr>
              <a:t>You have a file of names and addresses. For example:</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John Doe: </a:t>
            </a:r>
            <a:r>
              <a:rPr lang="en-US" altLang="zh-TW" sz="2400" dirty="0" smtClean="0">
                <a:solidFill>
                  <a:srgbClr val="B2B2B2"/>
                </a:solidFill>
                <a:latin typeface="Times New Roman" pitchFamily="18" charset="0"/>
              </a:rPr>
              <a:t>213</a:t>
            </a:r>
            <a:r>
              <a:rPr lang="en-US" altLang="zh-TW" sz="2400" dirty="0" smtClean="0">
                <a:solidFill>
                  <a:srgbClr val="B2B2B2"/>
                </a:solidFill>
                <a:latin typeface="High Tower Text" pitchFamily="18" charset="0"/>
              </a:rPr>
              <a:t> Elm  Street, Palm City, CA </a:t>
            </a:r>
            <a:r>
              <a:rPr lang="en-US" altLang="zh-TW" sz="2400" dirty="0" smtClean="0">
                <a:solidFill>
                  <a:srgbClr val="B2B2B2"/>
                </a:solidFill>
                <a:latin typeface="Times New Roman" pitchFamily="18" charset="0"/>
              </a:rPr>
              <a:t>95000</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Jane Smith: </a:t>
            </a:r>
            <a:r>
              <a:rPr lang="en-US" altLang="zh-TW" sz="2400" dirty="0" smtClean="0">
                <a:solidFill>
                  <a:srgbClr val="B2B2B2"/>
                </a:solidFill>
                <a:latin typeface="Times New Roman" pitchFamily="18" charset="0"/>
              </a:rPr>
              <a:t>1234</a:t>
            </a:r>
            <a:r>
              <a:rPr lang="en-US" altLang="zh-TW" sz="2400" dirty="0" smtClean="0">
                <a:solidFill>
                  <a:srgbClr val="B2B2B2"/>
                </a:solidFill>
                <a:latin typeface="High Tower Text" pitchFamily="18" charset="0"/>
              </a:rPr>
              <a:t> Pine Lane, Springfield, NV </a:t>
            </a:r>
            <a:r>
              <a:rPr lang="en-US" altLang="zh-TW" sz="2400" dirty="0" smtClean="0">
                <a:solidFill>
                  <a:srgbClr val="B2B2B2"/>
                </a:solidFill>
                <a:latin typeface="Times New Roman" pitchFamily="18" charset="0"/>
              </a:rPr>
              <a:t>85102</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a:t>
            </a:r>
          </a:p>
          <a:p>
            <a:pPr marL="0" indent="0" algn="just" eaLnBrk="1" hangingPunct="1">
              <a:lnSpc>
                <a:spcPct val="80000"/>
              </a:lnSpc>
              <a:buFontTx/>
              <a:buNone/>
              <a:tabLst>
                <a:tab pos="338138" algn="l"/>
              </a:tabLst>
            </a:pPr>
            <a:endParaRPr lang="en-US" altLang="zh-TW" sz="2400" dirty="0" smtClean="0">
              <a:solidFill>
                <a:srgbClr val="B2B2B2"/>
              </a:solidFill>
              <a:latin typeface="Times New Roman" pitchFamily="18" charset="0"/>
            </a:endParaRPr>
          </a:p>
          <a:p>
            <a:pPr marL="0" indent="0" algn="just" eaLnBrk="1" hangingPunct="1">
              <a:lnSpc>
                <a:spcPct val="80000"/>
              </a:lnSpc>
              <a:buFontTx/>
              <a:buNone/>
              <a:tabLst>
                <a:tab pos="338138" algn="l"/>
              </a:tabLst>
            </a:pPr>
            <a:r>
              <a:rPr lang="en-US" altLang="zh-TW" sz="2400" dirty="0" smtClean="0">
                <a:latin typeface="Times New Roman" pitchFamily="18" charset="0"/>
              </a:rPr>
              <a:t>Suppose that you want to find people who live near you – and, because of where you live, that would mean people with </a:t>
            </a:r>
            <a:r>
              <a:rPr lang="en-US" altLang="zh-TW" sz="2400" dirty="0" err="1" smtClean="0">
                <a:latin typeface="Times New Roman" pitchFamily="18" charset="0"/>
              </a:rPr>
              <a:t>zipcodes</a:t>
            </a:r>
            <a:r>
              <a:rPr lang="en-US" altLang="zh-TW" sz="2400" dirty="0" smtClean="0">
                <a:latin typeface="Times New Roman" pitchFamily="18" charset="0"/>
              </a:rPr>
              <a:t>: 95060, 95062, 95064, 95065, 95066.  </a:t>
            </a:r>
          </a:p>
          <a:p>
            <a:pPr marL="0" indent="0" algn="just" eaLnBrk="1" hangingPunct="1">
              <a:lnSpc>
                <a:spcPct val="80000"/>
              </a:lnSpc>
              <a:buFontTx/>
              <a:buNone/>
              <a:tabLst>
                <a:tab pos="338138" algn="l"/>
              </a:tabLst>
            </a:pPr>
            <a:r>
              <a:rPr lang="en-US" altLang="zh-TW" sz="2400" dirty="0" smtClean="0">
                <a:latin typeface="Times New Roman" pitchFamily="18" charset="0"/>
              </a:rPr>
              <a:t>These </a:t>
            </a:r>
            <a:r>
              <a:rPr lang="en-US" altLang="zh-TW" sz="2400" dirty="0" err="1" smtClean="0">
                <a:latin typeface="Times New Roman" pitchFamily="18" charset="0"/>
              </a:rPr>
              <a:t>zipcodes</a:t>
            </a:r>
            <a:r>
              <a:rPr lang="en-US" altLang="zh-TW" sz="2400" dirty="0" smtClean="0">
                <a:latin typeface="Times New Roman" pitchFamily="18" charset="0"/>
              </a:rPr>
              <a:t> are all for California. But some people have typed CA, others Ca, and still others California. Moreover, they may (or may not) have placed a space (or more than one space) after the state and before the address. </a:t>
            </a:r>
          </a:p>
          <a:p>
            <a:pPr marL="0" indent="0" algn="just" eaLnBrk="1" hangingPunct="1">
              <a:lnSpc>
                <a:spcPct val="80000"/>
              </a:lnSpc>
              <a:buFontTx/>
              <a:buNone/>
              <a:tabLst>
                <a:tab pos="338138" algn="l"/>
              </a:tabLst>
            </a:pPr>
            <a:endParaRPr lang="en-US" altLang="zh-TW" sz="2400" dirty="0" smtClean="0">
              <a:latin typeface="Times New Roman" pitchFamily="18" charset="0"/>
            </a:endParaRPr>
          </a:p>
          <a:p>
            <a:pPr marL="0" indent="0" algn="just" eaLnBrk="1" hangingPunct="1">
              <a:lnSpc>
                <a:spcPct val="80000"/>
              </a:lnSpc>
              <a:buFontTx/>
              <a:buNone/>
              <a:tabLst>
                <a:tab pos="338138" algn="l"/>
              </a:tabLst>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grep</a:t>
            </a:r>
            <a:r>
              <a:rPr lang="en-US" altLang="zh-TW" dirty="0" smtClean="0">
                <a:solidFill>
                  <a:schemeClr val="bg1"/>
                </a:solidFill>
                <a:latin typeface="High Tower Text" pitchFamily="18" charset="0"/>
              </a:rPr>
              <a:t> 'C[Aa][</a:t>
            </a:r>
            <a:r>
              <a:rPr lang="en-US" altLang="zh-TW" dirty="0" err="1" smtClean="0">
                <a:solidFill>
                  <a:schemeClr val="bg1"/>
                </a:solidFill>
                <a:latin typeface="High Tower Text" pitchFamily="18" charset="0"/>
              </a:rPr>
              <a:t>liforna</a:t>
            </a:r>
            <a:r>
              <a:rPr lang="en-US" altLang="zh-TW" dirty="0" smtClean="0">
                <a:solidFill>
                  <a:schemeClr val="bg1"/>
                </a:solidFill>
                <a:latin typeface="High Tower Text" pitchFamily="18" charset="0"/>
              </a:rPr>
              <a:t>]* *9506[024-6]' addresses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txBox="1">
            <a:spLocks noGrp="1"/>
          </p:cNvSpPr>
          <p:nvPr/>
        </p:nvSpPr>
        <p:spPr bwMode="auto">
          <a:xfrm>
            <a:off x="8305800" y="6477000"/>
            <a:ext cx="838200" cy="381000"/>
          </a:xfrm>
          <a:prstGeom prst="rect">
            <a:avLst/>
          </a:prstGeom>
          <a:noFill/>
          <a:ln w="9525">
            <a:noFill/>
            <a:miter lim="800000"/>
            <a:headEnd/>
            <a:tailEnd/>
          </a:ln>
        </p:spPr>
        <p:txBody>
          <a:bodyPr/>
          <a:lstStyle/>
          <a:p>
            <a:pPr algn="ctr"/>
            <a:fld id="{3E1C7966-245D-4DB1-A67F-93DE1355F125}" type="slidenum">
              <a:rPr lang="zh-TW" altLang="en-US" sz="1400" b="0">
                <a:latin typeface="Arial" pitchFamily="34" charset="0"/>
              </a:rPr>
              <a:pPr algn="ctr"/>
              <a:t>86</a:t>
            </a:fld>
            <a:endParaRPr lang="en-US" altLang="zh-TW" sz="1400" b="0">
              <a:latin typeface="Arial" pitchFamily="34" charset="0"/>
            </a:endParaRPr>
          </a:p>
        </p:txBody>
      </p:sp>
      <p:sp>
        <p:nvSpPr>
          <p:cNvPr id="99331"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99332" name="Rectangle 3"/>
          <p:cNvSpPr>
            <a:spLocks noGrp="1" noChangeArrowheads="1"/>
          </p:cNvSpPr>
          <p:nvPr>
            <p:ph type="body" idx="4294967295"/>
          </p:nvPr>
        </p:nvSpPr>
        <p:spPr>
          <a:xfrm>
            <a:off x="228600" y="1524000"/>
            <a:ext cx="8686800" cy="4953000"/>
          </a:xfrm>
        </p:spPr>
        <p:txBody>
          <a:bodyPr/>
          <a:lstStyle/>
          <a:p>
            <a:pPr marL="0" indent="0" algn="just" eaLnBrk="1" hangingPunct="1">
              <a:lnSpc>
                <a:spcPct val="80000"/>
              </a:lnSpc>
              <a:buFontTx/>
              <a:buNone/>
              <a:tabLst>
                <a:tab pos="338138" algn="l"/>
              </a:tabLst>
            </a:pPr>
            <a:r>
              <a:rPr lang="en-US" altLang="zh-TW" sz="2400" dirty="0" smtClean="0">
                <a:solidFill>
                  <a:srgbClr val="B2B2B2"/>
                </a:solidFill>
                <a:latin typeface="Times New Roman" pitchFamily="18" charset="0"/>
              </a:rPr>
              <a:t>You have a file of names and addresses. For example:</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John Doe: </a:t>
            </a:r>
            <a:r>
              <a:rPr lang="en-US" altLang="zh-TW" sz="2400" dirty="0" smtClean="0">
                <a:solidFill>
                  <a:srgbClr val="B2B2B2"/>
                </a:solidFill>
                <a:latin typeface="Times New Roman" pitchFamily="18" charset="0"/>
              </a:rPr>
              <a:t>213</a:t>
            </a:r>
            <a:r>
              <a:rPr lang="en-US" altLang="zh-TW" sz="2400" dirty="0" smtClean="0">
                <a:solidFill>
                  <a:srgbClr val="B2B2B2"/>
                </a:solidFill>
                <a:latin typeface="High Tower Text" pitchFamily="18" charset="0"/>
              </a:rPr>
              <a:t> Elm  Street, Palm City, CA </a:t>
            </a:r>
            <a:r>
              <a:rPr lang="en-US" altLang="zh-TW" sz="2400" dirty="0" smtClean="0">
                <a:solidFill>
                  <a:srgbClr val="B2B2B2"/>
                </a:solidFill>
                <a:latin typeface="Times New Roman" pitchFamily="18" charset="0"/>
              </a:rPr>
              <a:t>95000</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Jane Smith: </a:t>
            </a:r>
            <a:r>
              <a:rPr lang="en-US" altLang="zh-TW" sz="2400" dirty="0" smtClean="0">
                <a:solidFill>
                  <a:srgbClr val="B2B2B2"/>
                </a:solidFill>
                <a:latin typeface="Times New Roman" pitchFamily="18" charset="0"/>
              </a:rPr>
              <a:t>1234</a:t>
            </a:r>
            <a:r>
              <a:rPr lang="en-US" altLang="zh-TW" sz="2400" dirty="0" smtClean="0">
                <a:solidFill>
                  <a:srgbClr val="B2B2B2"/>
                </a:solidFill>
                <a:latin typeface="High Tower Text" pitchFamily="18" charset="0"/>
              </a:rPr>
              <a:t> Pine Lane, Springfield, NV </a:t>
            </a:r>
            <a:r>
              <a:rPr lang="en-US" altLang="zh-TW" sz="2400" dirty="0" smtClean="0">
                <a:solidFill>
                  <a:srgbClr val="B2B2B2"/>
                </a:solidFill>
                <a:latin typeface="Times New Roman" pitchFamily="18" charset="0"/>
              </a:rPr>
              <a:t>85102</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a:t>
            </a:r>
          </a:p>
          <a:p>
            <a:pPr marL="0" indent="0" algn="just" eaLnBrk="1" hangingPunct="1">
              <a:lnSpc>
                <a:spcPct val="80000"/>
              </a:lnSpc>
              <a:buFontTx/>
              <a:buNone/>
              <a:tabLst>
                <a:tab pos="338138" algn="l"/>
              </a:tabLst>
            </a:pPr>
            <a:endParaRPr lang="en-US" altLang="zh-TW" sz="2400" dirty="0" smtClean="0">
              <a:solidFill>
                <a:srgbClr val="B2B2B2"/>
              </a:solidFill>
              <a:latin typeface="Times New Roman" pitchFamily="18" charset="0"/>
            </a:endParaRPr>
          </a:p>
          <a:p>
            <a:pPr marL="0" indent="0" algn="just" eaLnBrk="1" hangingPunct="1">
              <a:lnSpc>
                <a:spcPct val="80000"/>
              </a:lnSpc>
              <a:buFontTx/>
              <a:buNone/>
              <a:tabLst>
                <a:tab pos="338138" algn="l"/>
              </a:tabLst>
            </a:pPr>
            <a:r>
              <a:rPr lang="en-US" altLang="zh-TW" sz="2400" dirty="0" smtClean="0">
                <a:latin typeface="Times New Roman" pitchFamily="18" charset="0"/>
              </a:rPr>
              <a:t>Suppose that you want to find people who live near you – and, because of where you live, that would mean people with </a:t>
            </a:r>
            <a:r>
              <a:rPr lang="en-US" altLang="zh-TW" sz="2400" dirty="0" err="1" smtClean="0">
                <a:latin typeface="Times New Roman" pitchFamily="18" charset="0"/>
              </a:rPr>
              <a:t>zipcodes</a:t>
            </a:r>
            <a:r>
              <a:rPr lang="en-US" altLang="zh-TW" sz="2400" dirty="0" smtClean="0">
                <a:latin typeface="Times New Roman" pitchFamily="18" charset="0"/>
              </a:rPr>
              <a:t>: 95060, 95062, 95064, 95065, 95066.  </a:t>
            </a:r>
          </a:p>
          <a:p>
            <a:pPr marL="0" indent="0" algn="just" eaLnBrk="1" hangingPunct="1">
              <a:lnSpc>
                <a:spcPct val="80000"/>
              </a:lnSpc>
              <a:buFontTx/>
              <a:buNone/>
              <a:tabLst>
                <a:tab pos="338138" algn="l"/>
              </a:tabLst>
            </a:pPr>
            <a:r>
              <a:rPr lang="en-US" altLang="zh-TW" sz="2400" dirty="0" smtClean="0">
                <a:latin typeface="Times New Roman" pitchFamily="18" charset="0"/>
              </a:rPr>
              <a:t>These </a:t>
            </a:r>
            <a:r>
              <a:rPr lang="en-US" altLang="zh-TW" sz="2400" dirty="0" err="1" smtClean="0">
                <a:latin typeface="Times New Roman" pitchFamily="18" charset="0"/>
              </a:rPr>
              <a:t>zipcodes</a:t>
            </a:r>
            <a:r>
              <a:rPr lang="en-US" altLang="zh-TW" sz="2400" dirty="0" smtClean="0">
                <a:latin typeface="Times New Roman" pitchFamily="18" charset="0"/>
              </a:rPr>
              <a:t> are all for California. But some people have typed CA, others Ca, and still others California. Moreover, they may (or may not) have placed a space (or more than one space) after the state and before the address. </a:t>
            </a:r>
          </a:p>
          <a:p>
            <a:pPr marL="0" indent="0" algn="just" eaLnBrk="1" hangingPunct="1">
              <a:lnSpc>
                <a:spcPct val="80000"/>
              </a:lnSpc>
              <a:buFontTx/>
              <a:buNone/>
              <a:tabLst>
                <a:tab pos="338138" algn="l"/>
              </a:tabLst>
            </a:pPr>
            <a:endParaRPr lang="en-US" altLang="zh-TW" sz="2400" dirty="0" smtClean="0">
              <a:latin typeface="Times New Roman" pitchFamily="18" charset="0"/>
            </a:endParaRPr>
          </a:p>
          <a:p>
            <a:pPr marL="0" indent="0" algn="just" eaLnBrk="1" hangingPunct="1">
              <a:lnSpc>
                <a:spcPct val="80000"/>
              </a:lnSpc>
              <a:buFontTx/>
              <a:buNone/>
              <a:tabLst>
                <a:tab pos="338138" algn="l"/>
              </a:tabLst>
            </a:pPr>
            <a:r>
              <a:rPr lang="en-US" altLang="zh-TW" sz="2800" dirty="0" smtClean="0">
                <a:latin typeface="Times New Roman" panose="02020603050405020304" pitchFamily="18" charset="0"/>
                <a:cs typeface="Times New Roman" panose="02020603050405020304" pitchFamily="18" charset="0"/>
              </a:rPr>
              <a:t>%</a:t>
            </a:r>
            <a:r>
              <a:rPr lang="en-US" altLang="zh-TW" dirty="0" smtClean="0">
                <a:latin typeface="High Tower Text" pitchFamily="18" charset="0"/>
              </a:rPr>
              <a:t> </a:t>
            </a:r>
            <a:r>
              <a:rPr lang="en-US" altLang="zh-TW" dirty="0" err="1" smtClean="0">
                <a:latin typeface="High Tower Text" pitchFamily="18" charset="0"/>
              </a:rPr>
              <a:t>grep</a:t>
            </a:r>
            <a:r>
              <a:rPr lang="en-US" altLang="zh-TW" dirty="0" smtClean="0">
                <a:latin typeface="High Tower Text" pitchFamily="18" charset="0"/>
              </a:rPr>
              <a:t> 'C[Aa][</a:t>
            </a:r>
            <a:r>
              <a:rPr lang="en-US" altLang="zh-TW" dirty="0" err="1" smtClean="0">
                <a:latin typeface="High Tower Text" pitchFamily="18" charset="0"/>
              </a:rPr>
              <a:t>liforna</a:t>
            </a:r>
            <a:r>
              <a:rPr lang="en-US" altLang="zh-TW" dirty="0" smtClean="0">
                <a:latin typeface="High Tower Text" pitchFamily="18" charset="0"/>
              </a:rPr>
              <a:t>]* *</a:t>
            </a:r>
            <a:r>
              <a:rPr lang="en-US" altLang="zh-TW" dirty="0" smtClean="0">
                <a:latin typeface="Times New Roman" pitchFamily="18" charset="0"/>
              </a:rPr>
              <a:t>9506</a:t>
            </a:r>
            <a:r>
              <a:rPr lang="en-US" altLang="zh-TW" dirty="0" smtClean="0">
                <a:latin typeface="High Tower Text" pitchFamily="18" charset="0"/>
              </a:rPr>
              <a:t>[</a:t>
            </a:r>
            <a:r>
              <a:rPr lang="en-US" altLang="zh-TW" dirty="0" smtClean="0">
                <a:latin typeface="Times New Roman" pitchFamily="18" charset="0"/>
              </a:rPr>
              <a:t>024-6</a:t>
            </a:r>
            <a:r>
              <a:rPr lang="en-US" altLang="zh-TW" dirty="0" smtClean="0">
                <a:latin typeface="High Tower Text" pitchFamily="18" charset="0"/>
              </a:rPr>
              <a:t>]' addresses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txBox="1">
            <a:spLocks noGrp="1"/>
          </p:cNvSpPr>
          <p:nvPr/>
        </p:nvSpPr>
        <p:spPr bwMode="auto">
          <a:xfrm>
            <a:off x="8305800" y="6477000"/>
            <a:ext cx="838200" cy="381000"/>
          </a:xfrm>
          <a:prstGeom prst="rect">
            <a:avLst/>
          </a:prstGeom>
          <a:noFill/>
          <a:ln w="9525">
            <a:noFill/>
            <a:miter lim="800000"/>
            <a:headEnd/>
            <a:tailEnd/>
          </a:ln>
        </p:spPr>
        <p:txBody>
          <a:bodyPr/>
          <a:lstStyle/>
          <a:p>
            <a:pPr algn="ctr"/>
            <a:fld id="{45B3CE66-0CC3-430D-B4D6-9531FA62E532}" type="slidenum">
              <a:rPr lang="zh-TW" altLang="en-US" sz="1400" b="0">
                <a:latin typeface="Arial" pitchFamily="34" charset="0"/>
              </a:rPr>
              <a:pPr algn="ctr"/>
              <a:t>87</a:t>
            </a:fld>
            <a:endParaRPr lang="en-US" altLang="zh-TW" sz="1400" b="0">
              <a:latin typeface="Arial" pitchFamily="34" charset="0"/>
            </a:endParaRPr>
          </a:p>
        </p:txBody>
      </p:sp>
      <p:sp>
        <p:nvSpPr>
          <p:cNvPr id="100355" name="Rectangle 2"/>
          <p:cNvSpPr>
            <a:spLocks noGrp="1" noChangeArrowheads="1"/>
          </p:cNvSpPr>
          <p:nvPr>
            <p:ph type="title" idx="4294967295"/>
          </p:nvPr>
        </p:nvSpPr>
        <p:spPr/>
        <p:txBody>
          <a:bodyPr/>
          <a:lstStyle/>
          <a:p>
            <a:pPr eaLnBrk="1" hangingPunct="1"/>
            <a:r>
              <a:rPr lang="en-US" altLang="zh-TW" smtClean="0">
                <a:solidFill>
                  <a:schemeClr val="accent2"/>
                </a:solidFill>
              </a:rPr>
              <a:t>Searching for something in a file</a:t>
            </a:r>
            <a:br>
              <a:rPr lang="en-US" altLang="zh-TW" smtClean="0">
                <a:solidFill>
                  <a:schemeClr val="accent2"/>
                </a:solidFill>
              </a:rPr>
            </a:br>
            <a:r>
              <a:rPr lang="en-US" altLang="zh-TW" smtClean="0">
                <a:solidFill>
                  <a:srgbClr val="E10B08"/>
                </a:solidFill>
              </a:rPr>
              <a:t>grep</a:t>
            </a:r>
            <a:endParaRPr lang="en-US" altLang="zh-TW" smtClean="0"/>
          </a:p>
        </p:txBody>
      </p:sp>
      <p:sp>
        <p:nvSpPr>
          <p:cNvPr id="100356" name="Rectangle 3"/>
          <p:cNvSpPr>
            <a:spLocks noGrp="1" noChangeArrowheads="1"/>
          </p:cNvSpPr>
          <p:nvPr>
            <p:ph type="body" idx="4294967295"/>
          </p:nvPr>
        </p:nvSpPr>
        <p:spPr>
          <a:xfrm>
            <a:off x="228600" y="1524000"/>
            <a:ext cx="8686800" cy="4953000"/>
          </a:xfrm>
        </p:spPr>
        <p:txBody>
          <a:bodyPr/>
          <a:lstStyle/>
          <a:p>
            <a:pPr marL="0" indent="0" algn="just" eaLnBrk="1" hangingPunct="1">
              <a:lnSpc>
                <a:spcPct val="80000"/>
              </a:lnSpc>
              <a:buFontTx/>
              <a:buNone/>
              <a:tabLst>
                <a:tab pos="338138" algn="l"/>
              </a:tabLst>
            </a:pPr>
            <a:r>
              <a:rPr lang="en-US" altLang="zh-TW" sz="2400" dirty="0" smtClean="0">
                <a:solidFill>
                  <a:srgbClr val="B2B2B2"/>
                </a:solidFill>
                <a:latin typeface="Times New Roman" pitchFamily="18" charset="0"/>
              </a:rPr>
              <a:t>You have a file of names and addresses. For example:</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John Doe: </a:t>
            </a:r>
            <a:r>
              <a:rPr lang="en-US" altLang="zh-TW" sz="2400" dirty="0" smtClean="0">
                <a:solidFill>
                  <a:srgbClr val="B2B2B2"/>
                </a:solidFill>
                <a:latin typeface="Times New Roman" pitchFamily="18" charset="0"/>
              </a:rPr>
              <a:t>213</a:t>
            </a:r>
            <a:r>
              <a:rPr lang="en-US" altLang="zh-TW" sz="2400" dirty="0" smtClean="0">
                <a:solidFill>
                  <a:srgbClr val="B2B2B2"/>
                </a:solidFill>
                <a:latin typeface="High Tower Text" pitchFamily="18" charset="0"/>
              </a:rPr>
              <a:t> Elm  Street, Palm City, CA </a:t>
            </a:r>
            <a:r>
              <a:rPr lang="en-US" altLang="zh-TW" sz="2400" dirty="0" smtClean="0">
                <a:solidFill>
                  <a:srgbClr val="B2B2B2"/>
                </a:solidFill>
                <a:latin typeface="Times New Roman" pitchFamily="18" charset="0"/>
              </a:rPr>
              <a:t>95000</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Jane Smith: </a:t>
            </a:r>
            <a:r>
              <a:rPr lang="en-US" altLang="zh-TW" sz="2400" dirty="0" smtClean="0">
                <a:solidFill>
                  <a:srgbClr val="B2B2B2"/>
                </a:solidFill>
                <a:latin typeface="Times New Roman" pitchFamily="18" charset="0"/>
              </a:rPr>
              <a:t>1234</a:t>
            </a:r>
            <a:r>
              <a:rPr lang="en-US" altLang="zh-TW" sz="2400" dirty="0" smtClean="0">
                <a:solidFill>
                  <a:srgbClr val="B2B2B2"/>
                </a:solidFill>
                <a:latin typeface="High Tower Text" pitchFamily="18" charset="0"/>
              </a:rPr>
              <a:t> Pine Lane, Springfield, NV </a:t>
            </a:r>
            <a:r>
              <a:rPr lang="en-US" altLang="zh-TW" sz="2400" dirty="0" smtClean="0">
                <a:solidFill>
                  <a:srgbClr val="B2B2B2"/>
                </a:solidFill>
                <a:latin typeface="Times New Roman" pitchFamily="18" charset="0"/>
              </a:rPr>
              <a:t>85102</a:t>
            </a:r>
          </a:p>
          <a:p>
            <a:pPr marL="0" indent="0" algn="just" eaLnBrk="1" hangingPunct="1">
              <a:lnSpc>
                <a:spcPct val="80000"/>
              </a:lnSpc>
              <a:buFontTx/>
              <a:buNone/>
              <a:tabLst>
                <a:tab pos="338138" algn="l"/>
              </a:tabLst>
            </a:pPr>
            <a:r>
              <a:rPr lang="en-US" altLang="zh-TW" sz="2400" dirty="0" smtClean="0">
                <a:solidFill>
                  <a:srgbClr val="B2B2B2"/>
                </a:solidFill>
                <a:latin typeface="High Tower Text" pitchFamily="18" charset="0"/>
              </a:rPr>
              <a:t>	…</a:t>
            </a:r>
          </a:p>
          <a:p>
            <a:pPr marL="0" indent="0" algn="just" eaLnBrk="1" hangingPunct="1">
              <a:lnSpc>
                <a:spcPct val="80000"/>
              </a:lnSpc>
              <a:buFontTx/>
              <a:buNone/>
              <a:tabLst>
                <a:tab pos="338138" algn="l"/>
              </a:tabLst>
            </a:pPr>
            <a:endParaRPr lang="en-US" altLang="zh-TW" sz="2400" dirty="0" smtClean="0">
              <a:solidFill>
                <a:srgbClr val="B2B2B2"/>
              </a:solidFill>
              <a:latin typeface="Times New Roman" pitchFamily="18" charset="0"/>
            </a:endParaRPr>
          </a:p>
          <a:p>
            <a:pPr marL="0" indent="0" algn="just" eaLnBrk="1" hangingPunct="1">
              <a:lnSpc>
                <a:spcPct val="80000"/>
              </a:lnSpc>
              <a:buFontTx/>
              <a:buNone/>
              <a:tabLst>
                <a:tab pos="338138" algn="l"/>
              </a:tabLst>
            </a:pPr>
            <a:r>
              <a:rPr lang="en-US" altLang="zh-TW" sz="2400" dirty="0" smtClean="0">
                <a:solidFill>
                  <a:schemeClr val="bg2"/>
                </a:solidFill>
                <a:latin typeface="Times New Roman" pitchFamily="18" charset="0"/>
              </a:rPr>
              <a:t>Suppose that you want to find people who live near you – and, because of where you live, that would mean people with </a:t>
            </a:r>
            <a:r>
              <a:rPr lang="en-US" altLang="zh-TW" sz="2400" dirty="0" err="1" smtClean="0">
                <a:solidFill>
                  <a:schemeClr val="bg2"/>
                </a:solidFill>
                <a:latin typeface="Times New Roman" pitchFamily="18" charset="0"/>
              </a:rPr>
              <a:t>zipcodes</a:t>
            </a:r>
            <a:r>
              <a:rPr lang="en-US" altLang="zh-TW" sz="2400" dirty="0" smtClean="0">
                <a:solidFill>
                  <a:schemeClr val="bg2"/>
                </a:solidFill>
                <a:latin typeface="Times New Roman" pitchFamily="18" charset="0"/>
              </a:rPr>
              <a:t>:</a:t>
            </a:r>
            <a:r>
              <a:rPr lang="en-US" altLang="zh-TW" sz="2400" dirty="0" smtClean="0">
                <a:latin typeface="Times New Roman" pitchFamily="18" charset="0"/>
              </a:rPr>
              <a:t> 9506</a:t>
            </a:r>
            <a:r>
              <a:rPr lang="en-US" altLang="zh-TW" sz="2400" dirty="0" smtClean="0">
                <a:solidFill>
                  <a:srgbClr val="0099FF"/>
                </a:solidFill>
                <a:latin typeface="Times New Roman" pitchFamily="18" charset="0"/>
              </a:rPr>
              <a:t>0</a:t>
            </a:r>
            <a:r>
              <a:rPr lang="en-US" altLang="zh-TW" sz="2400" dirty="0" smtClean="0">
                <a:latin typeface="Times New Roman" pitchFamily="18" charset="0"/>
              </a:rPr>
              <a:t>, 9506</a:t>
            </a:r>
            <a:r>
              <a:rPr lang="en-US" altLang="zh-TW" sz="2400" dirty="0" smtClean="0">
                <a:solidFill>
                  <a:srgbClr val="0099FF"/>
                </a:solidFill>
                <a:latin typeface="Times New Roman" pitchFamily="18" charset="0"/>
              </a:rPr>
              <a:t>2</a:t>
            </a:r>
            <a:r>
              <a:rPr lang="en-US" altLang="zh-TW" sz="2400" dirty="0" smtClean="0">
                <a:latin typeface="Times New Roman" pitchFamily="18" charset="0"/>
              </a:rPr>
              <a:t>, 9506</a:t>
            </a:r>
            <a:r>
              <a:rPr lang="en-US" altLang="zh-TW" sz="2400" dirty="0" smtClean="0">
                <a:solidFill>
                  <a:srgbClr val="0099FF"/>
                </a:solidFill>
                <a:latin typeface="Times New Roman" pitchFamily="18" charset="0"/>
              </a:rPr>
              <a:t>4</a:t>
            </a:r>
            <a:r>
              <a:rPr lang="en-US" altLang="zh-TW" sz="2400" dirty="0" smtClean="0">
                <a:latin typeface="Times New Roman" pitchFamily="18" charset="0"/>
              </a:rPr>
              <a:t>, 9506</a:t>
            </a:r>
            <a:r>
              <a:rPr lang="en-US" altLang="zh-TW" sz="2400" dirty="0" smtClean="0">
                <a:solidFill>
                  <a:srgbClr val="0099FF"/>
                </a:solidFill>
                <a:latin typeface="Times New Roman" pitchFamily="18" charset="0"/>
              </a:rPr>
              <a:t>5</a:t>
            </a:r>
            <a:r>
              <a:rPr lang="en-US" altLang="zh-TW" sz="2400" dirty="0" smtClean="0">
                <a:latin typeface="Times New Roman" pitchFamily="18" charset="0"/>
              </a:rPr>
              <a:t>, 9506</a:t>
            </a:r>
            <a:r>
              <a:rPr lang="en-US" altLang="zh-TW" sz="2400" dirty="0" smtClean="0">
                <a:solidFill>
                  <a:srgbClr val="0099FF"/>
                </a:solidFill>
                <a:latin typeface="Times New Roman" pitchFamily="18" charset="0"/>
              </a:rPr>
              <a:t>6</a:t>
            </a:r>
            <a:r>
              <a:rPr lang="en-US" altLang="zh-TW" sz="2400" dirty="0" smtClean="0">
                <a:latin typeface="Times New Roman" pitchFamily="18" charset="0"/>
              </a:rPr>
              <a:t>.  </a:t>
            </a:r>
          </a:p>
          <a:p>
            <a:pPr marL="0" indent="0" algn="just" eaLnBrk="1" hangingPunct="1">
              <a:lnSpc>
                <a:spcPct val="80000"/>
              </a:lnSpc>
              <a:buFontTx/>
              <a:buNone/>
              <a:tabLst>
                <a:tab pos="338138" algn="l"/>
              </a:tabLst>
            </a:pPr>
            <a:r>
              <a:rPr lang="en-US" altLang="zh-TW" sz="2400" dirty="0" smtClean="0">
                <a:solidFill>
                  <a:schemeClr val="bg2"/>
                </a:solidFill>
                <a:latin typeface="Times New Roman" pitchFamily="18" charset="0"/>
              </a:rPr>
              <a:t>These </a:t>
            </a:r>
            <a:r>
              <a:rPr lang="en-US" altLang="zh-TW" sz="2400" dirty="0" err="1" smtClean="0">
                <a:solidFill>
                  <a:schemeClr val="bg2"/>
                </a:solidFill>
                <a:latin typeface="Times New Roman" pitchFamily="18" charset="0"/>
              </a:rPr>
              <a:t>zipcodes</a:t>
            </a:r>
            <a:r>
              <a:rPr lang="en-US" altLang="zh-TW" sz="2400" dirty="0" smtClean="0">
                <a:solidFill>
                  <a:schemeClr val="bg2"/>
                </a:solidFill>
                <a:latin typeface="Times New Roman" pitchFamily="18" charset="0"/>
              </a:rPr>
              <a:t> are all for California. But some people have typed</a:t>
            </a:r>
            <a:r>
              <a:rPr lang="en-US" altLang="zh-TW" sz="2400" dirty="0" smtClean="0">
                <a:latin typeface="Times New Roman" pitchFamily="18" charset="0"/>
              </a:rPr>
              <a:t> </a:t>
            </a:r>
            <a:r>
              <a:rPr lang="en-US" altLang="zh-TW" sz="2400" dirty="0" smtClean="0">
                <a:solidFill>
                  <a:srgbClr val="CC3300"/>
                </a:solidFill>
                <a:latin typeface="Times New Roman" pitchFamily="18" charset="0"/>
              </a:rPr>
              <a:t>CA</a:t>
            </a:r>
            <a:r>
              <a:rPr lang="en-US" altLang="zh-TW" sz="2400" dirty="0" smtClean="0">
                <a:latin typeface="Times New Roman" pitchFamily="18" charset="0"/>
              </a:rPr>
              <a:t>, others </a:t>
            </a:r>
            <a:r>
              <a:rPr lang="en-US" altLang="zh-TW" sz="2400" dirty="0" smtClean="0">
                <a:solidFill>
                  <a:srgbClr val="CC3300"/>
                </a:solidFill>
                <a:latin typeface="Times New Roman" pitchFamily="18" charset="0"/>
              </a:rPr>
              <a:t>Ca</a:t>
            </a:r>
            <a:r>
              <a:rPr lang="en-US" altLang="zh-TW" sz="2400" dirty="0" smtClean="0">
                <a:latin typeface="Times New Roman" pitchFamily="18" charset="0"/>
              </a:rPr>
              <a:t>, and still others </a:t>
            </a:r>
            <a:r>
              <a:rPr lang="en-US" altLang="zh-TW" sz="2400" dirty="0" smtClean="0">
                <a:solidFill>
                  <a:srgbClr val="CC3300"/>
                </a:solidFill>
                <a:latin typeface="Times New Roman" pitchFamily="18" charset="0"/>
              </a:rPr>
              <a:t>California</a:t>
            </a:r>
            <a:r>
              <a:rPr lang="en-US" altLang="zh-TW" sz="2400" dirty="0" smtClean="0">
                <a:latin typeface="Times New Roman" pitchFamily="18" charset="0"/>
              </a:rPr>
              <a:t>. Moreover, they may (or may not) have placed a </a:t>
            </a:r>
            <a:r>
              <a:rPr lang="en-US" altLang="zh-TW" sz="2400" dirty="0" smtClean="0">
                <a:solidFill>
                  <a:srgbClr val="00CC00"/>
                </a:solidFill>
                <a:latin typeface="Times New Roman" pitchFamily="18" charset="0"/>
              </a:rPr>
              <a:t>space</a:t>
            </a:r>
            <a:r>
              <a:rPr lang="en-US" altLang="zh-TW" sz="2400" dirty="0" smtClean="0">
                <a:latin typeface="Times New Roman" pitchFamily="18" charset="0"/>
              </a:rPr>
              <a:t> (or more than one space) after the state and before the address. </a:t>
            </a:r>
          </a:p>
          <a:p>
            <a:pPr marL="0" indent="0" algn="just" eaLnBrk="1" hangingPunct="1">
              <a:lnSpc>
                <a:spcPct val="80000"/>
              </a:lnSpc>
              <a:buFontTx/>
              <a:buNone/>
              <a:tabLst>
                <a:tab pos="338138" algn="l"/>
              </a:tabLst>
            </a:pPr>
            <a:endParaRPr lang="en-US" altLang="zh-TW" sz="2400" dirty="0" smtClean="0">
              <a:latin typeface="Times New Roman" pitchFamily="18" charset="0"/>
            </a:endParaRPr>
          </a:p>
          <a:p>
            <a:pPr marL="0" indent="0" algn="just" eaLnBrk="1" hangingPunct="1">
              <a:lnSpc>
                <a:spcPct val="80000"/>
              </a:lnSpc>
              <a:buFontTx/>
              <a:buNone/>
              <a:tabLst>
                <a:tab pos="338138" algn="l"/>
              </a:tabLst>
            </a:pPr>
            <a:r>
              <a:rPr lang="en-US" altLang="zh-TW" sz="2800" dirty="0" smtClean="0">
                <a:latin typeface="Times New Roman" panose="02020603050405020304" pitchFamily="18" charset="0"/>
                <a:cs typeface="Times New Roman" panose="02020603050405020304" pitchFamily="18" charset="0"/>
              </a:rPr>
              <a:t>%</a:t>
            </a:r>
            <a:r>
              <a:rPr lang="en-US" altLang="zh-TW" dirty="0" smtClean="0">
                <a:latin typeface="High Tower Text" pitchFamily="18" charset="0"/>
              </a:rPr>
              <a:t> </a:t>
            </a:r>
            <a:r>
              <a:rPr lang="en-US" altLang="zh-TW" dirty="0" err="1" smtClean="0">
                <a:latin typeface="High Tower Text" pitchFamily="18" charset="0"/>
              </a:rPr>
              <a:t>grep</a:t>
            </a:r>
            <a:r>
              <a:rPr lang="en-US" altLang="zh-TW" dirty="0" smtClean="0">
                <a:latin typeface="High Tower Text" pitchFamily="18" charset="0"/>
              </a:rPr>
              <a:t> '</a:t>
            </a:r>
            <a:r>
              <a:rPr lang="en-US" altLang="zh-TW" dirty="0" smtClean="0">
                <a:solidFill>
                  <a:srgbClr val="CC3300"/>
                </a:solidFill>
                <a:latin typeface="High Tower Text" pitchFamily="18" charset="0"/>
              </a:rPr>
              <a:t>C[Aa][</a:t>
            </a:r>
            <a:r>
              <a:rPr lang="en-US" altLang="zh-TW" dirty="0" err="1" smtClean="0">
                <a:solidFill>
                  <a:srgbClr val="CC3300"/>
                </a:solidFill>
                <a:latin typeface="High Tower Text" pitchFamily="18" charset="0"/>
              </a:rPr>
              <a:t>liforna</a:t>
            </a:r>
            <a:r>
              <a:rPr lang="en-US" altLang="zh-TW" dirty="0" smtClean="0">
                <a:solidFill>
                  <a:srgbClr val="CC3300"/>
                </a:solidFill>
                <a:latin typeface="High Tower Text" pitchFamily="18" charset="0"/>
              </a:rPr>
              <a:t>]*</a:t>
            </a:r>
            <a:r>
              <a:rPr lang="en-US" altLang="zh-TW" dirty="0" smtClean="0">
                <a:latin typeface="High Tower Text" pitchFamily="18" charset="0"/>
              </a:rPr>
              <a:t> </a:t>
            </a:r>
            <a:r>
              <a:rPr lang="en-US" altLang="zh-TW" dirty="0" smtClean="0">
                <a:solidFill>
                  <a:srgbClr val="00CC00"/>
                </a:solidFill>
                <a:latin typeface="High Tower Text" pitchFamily="18" charset="0"/>
              </a:rPr>
              <a:t>*</a:t>
            </a:r>
            <a:r>
              <a:rPr lang="en-US" altLang="zh-TW" dirty="0" smtClean="0">
                <a:latin typeface="Times New Roman" pitchFamily="18" charset="0"/>
              </a:rPr>
              <a:t>9506</a:t>
            </a:r>
            <a:r>
              <a:rPr lang="en-US" altLang="zh-TW" dirty="0" smtClean="0">
                <a:solidFill>
                  <a:srgbClr val="0099FF"/>
                </a:solidFill>
                <a:latin typeface="High Tower Text" pitchFamily="18" charset="0"/>
              </a:rPr>
              <a:t>[</a:t>
            </a:r>
            <a:r>
              <a:rPr lang="en-US" altLang="zh-TW" dirty="0" smtClean="0">
                <a:solidFill>
                  <a:srgbClr val="0099FF"/>
                </a:solidFill>
                <a:latin typeface="Times New Roman" pitchFamily="18" charset="0"/>
              </a:rPr>
              <a:t>024-6</a:t>
            </a:r>
            <a:r>
              <a:rPr lang="en-US" altLang="zh-TW" dirty="0" smtClean="0">
                <a:solidFill>
                  <a:srgbClr val="0099FF"/>
                </a:solidFill>
                <a:latin typeface="High Tower Text" pitchFamily="18" charset="0"/>
              </a:rPr>
              <a:t>]</a:t>
            </a:r>
            <a:r>
              <a:rPr lang="en-US" altLang="zh-TW" dirty="0" smtClean="0">
                <a:latin typeface="High Tower Text" pitchFamily="18" charset="0"/>
              </a:rPr>
              <a:t>' addresses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CE6B3A1F-1AA9-4621-BD05-D3B8B19F8AB8}" type="slidenum">
              <a:rPr lang="zh-TW" altLang="en-US" sz="1400" b="0">
                <a:latin typeface="Arial" pitchFamily="34" charset="0"/>
              </a:rPr>
              <a:pPr algn="ctr"/>
              <a:t>88</a:t>
            </a:fld>
            <a:endParaRPr lang="en-US" altLang="zh-TW" sz="1400" b="0">
              <a:latin typeface="Arial" pitchFamily="34" charset="0"/>
            </a:endParaRPr>
          </a:p>
        </p:txBody>
      </p:sp>
      <p:sp>
        <p:nvSpPr>
          <p:cNvPr id="102403"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2404"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800" dirty="0" smtClean="0">
              <a:latin typeface="High Tower Text" pitchFamily="18" charset="0"/>
            </a:endParaRP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it will search for all patterns such as AC, ABC, ABBC, ABBBC, etc.  Within files that have names such as: ABC, ABXC, ABBDC, etc.</a:t>
            </a:r>
            <a:br>
              <a:rPr lang="en-US" altLang="zh-TW" sz="2000" dirty="0" smtClean="0">
                <a:solidFill>
                  <a:schemeClr val="bg1"/>
                </a:solidFill>
                <a:latin typeface="Times New Roman" pitchFamily="18" charset="0"/>
              </a:rPr>
            </a:br>
            <a:r>
              <a:rPr lang="en-US" altLang="zh-TW" sz="2000" dirty="0" smtClean="0">
                <a:solidFill>
                  <a:schemeClr val="bg1"/>
                </a:solidFill>
                <a:latin typeface="Times New Roman" pitchFamily="18" charset="0"/>
              </a:rPr>
              <a:t>So the word STACK will match, if found in a file named ABFDSFFGFGC.</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solidFill>
                  <a:schemeClr val="bg1"/>
                </a:solidFill>
                <a:latin typeface="Times New Roman" pitchFamily="18" charset="0"/>
              </a:rPr>
              <a:t>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uses regular expressions, but the second argument is never seen by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the UNIX shell converts it into a list of files before it initiates the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program – and the UNIX shell does NOT use regular expressions. It uses wildcards.</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How would specify the regular expression </a:t>
            </a:r>
            <a:r>
              <a:rPr lang="en-US" altLang="zh-TW" sz="2400" dirty="0" smtClean="0">
                <a:solidFill>
                  <a:schemeClr val="bg1"/>
                </a:solidFill>
                <a:latin typeface="Courier" pitchFamily="49" charset="0"/>
              </a:rPr>
              <a:t>'AB*C'</a:t>
            </a:r>
            <a:r>
              <a:rPr lang="en-US" altLang="zh-TW" sz="2400" dirty="0" smtClean="0">
                <a:solidFill>
                  <a:schemeClr val="bg1"/>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
        <p:nvSpPr>
          <p:cNvPr id="102405" name="Slide Number Placeholder 4"/>
          <p:cNvSpPr txBox="1">
            <a:spLocks noGrp="1"/>
          </p:cNvSpPr>
          <p:nvPr/>
        </p:nvSpPr>
        <p:spPr bwMode="auto">
          <a:xfrm>
            <a:off x="3276600" y="6397625"/>
            <a:ext cx="2895600" cy="476250"/>
          </a:xfrm>
          <a:prstGeom prst="rect">
            <a:avLst/>
          </a:prstGeom>
          <a:noFill/>
          <a:ln w="9525">
            <a:noFill/>
            <a:miter lim="800000"/>
            <a:headEnd/>
            <a:tailEnd/>
          </a:ln>
        </p:spPr>
        <p:txBody>
          <a:bodyPr/>
          <a:lstStyle/>
          <a:p>
            <a:pPr algn="ctr"/>
            <a:fld id="{E14775FB-FDE6-4BFC-8579-5A271655137C}" type="slidenum">
              <a:rPr lang="zh-TW" altLang="en-US" sz="1400" b="0">
                <a:latin typeface="Arial" pitchFamily="34" charset="0"/>
              </a:rPr>
              <a:pPr algn="ctr"/>
              <a:t>88</a:t>
            </a:fld>
            <a:endParaRPr lang="en-US" altLang="zh-TW" sz="1400" b="0">
              <a:latin typeface="Arial"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FC3BA997-13A5-4155-80E6-6E7EA78D5C8E}" type="slidenum">
              <a:rPr lang="zh-TW" altLang="en-US" sz="1400" b="0">
                <a:latin typeface="Arial" pitchFamily="34" charset="0"/>
              </a:rPr>
              <a:pPr algn="ctr"/>
              <a:t>89</a:t>
            </a:fld>
            <a:endParaRPr lang="en-US" altLang="zh-TW" sz="1400" b="0">
              <a:latin typeface="Arial" pitchFamily="34" charset="0"/>
            </a:endParaRPr>
          </a:p>
        </p:txBody>
      </p:sp>
      <p:sp>
        <p:nvSpPr>
          <p:cNvPr id="103427"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3428"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700" dirty="0" smtClean="0">
              <a:latin typeface="Times New Roman" pitchFamily="18" charset="0"/>
            </a:endParaRPr>
          </a:p>
          <a:p>
            <a:pPr marL="0" indent="0" algn="just" eaLnBrk="1" hangingPunct="1">
              <a:lnSpc>
                <a:spcPct val="90000"/>
              </a:lnSpc>
              <a:buFontTx/>
              <a:buNone/>
              <a:tabLst>
                <a:tab pos="338138" algn="l"/>
              </a:tabLst>
            </a:pPr>
            <a:r>
              <a:rPr lang="en-US" altLang="zh-TW" sz="2000" dirty="0" smtClean="0">
                <a:solidFill>
                  <a:srgbClr val="FF0000"/>
                </a:solidFill>
                <a:latin typeface="Times New Roman" pitchFamily="18" charset="0"/>
              </a:rPr>
              <a:t>Answer: it will search for all patterns such as AC, ABC, ABBC, ABBBC, etc.  Within files that have names such as: ABC, ABXC, ABBDC, etc.</a:t>
            </a:r>
            <a:br>
              <a:rPr lang="en-US" altLang="zh-TW" sz="2000" dirty="0" smtClean="0">
                <a:solidFill>
                  <a:srgbClr val="FF0000"/>
                </a:solidFill>
                <a:latin typeface="Times New Roman" pitchFamily="18" charset="0"/>
              </a:rPr>
            </a:br>
            <a:r>
              <a:rPr lang="en-US" altLang="zh-TW" sz="2000" dirty="0" smtClean="0">
                <a:solidFill>
                  <a:schemeClr val="bg1"/>
                </a:solidFill>
                <a:latin typeface="Times New Roman" pitchFamily="18" charset="0"/>
              </a:rPr>
              <a:t>So the word STACK will match, if found in a file named ABFDSFFGFGC.</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solidFill>
                  <a:schemeClr val="bg1"/>
                </a:solidFill>
                <a:latin typeface="Times New Roman" pitchFamily="18" charset="0"/>
              </a:rPr>
              <a:t>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uses regular expressions, but the second argument is never seen by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the UNIX shell converts it into a list of files before it initiates the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program – and the UNIX shell does NOT use regular expressions. It uses wildcards.</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How would specify the regular expression </a:t>
            </a:r>
            <a:r>
              <a:rPr lang="en-US" altLang="zh-TW" sz="2400" dirty="0" smtClean="0">
                <a:solidFill>
                  <a:schemeClr val="bg1"/>
                </a:solidFill>
                <a:latin typeface="Courier" pitchFamily="49" charset="0"/>
              </a:rPr>
              <a:t>'AB*C'</a:t>
            </a:r>
            <a:r>
              <a:rPr lang="en-US" altLang="zh-TW" sz="2400" dirty="0" smtClean="0">
                <a:solidFill>
                  <a:schemeClr val="bg1"/>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457200" y="0"/>
            <a:ext cx="8229600" cy="990600"/>
          </a:xfrm>
        </p:spPr>
        <p:txBody>
          <a:bodyPr/>
          <a:lstStyle/>
          <a:p>
            <a:pPr eaLnBrk="1" hangingPunct="1"/>
            <a:r>
              <a:rPr lang="en-US" altLang="zh-TW" smtClean="0">
                <a:solidFill>
                  <a:srgbClr val="0033CC"/>
                </a:solidFill>
              </a:rPr>
              <a:t>The \</a:t>
            </a:r>
          </a:p>
        </p:txBody>
      </p:sp>
      <p:sp>
        <p:nvSpPr>
          <p:cNvPr id="5529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smtClean="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smtClean="0">
                <a:solidFill>
                  <a:srgbClr val="B2B2B2"/>
                </a:solidFill>
              </a:rPr>
              <a:t>Here is a script to delete files with an asterisk in their names:</a:t>
            </a:r>
            <a:r>
              <a:rPr lang="en-US" altLang="zh-TW" sz="2500" dirty="0" smtClean="0"/>
              <a:t> </a:t>
            </a:r>
          </a:p>
          <a:p>
            <a:pPr marL="0" indent="0" eaLnBrk="1" hangingPunct="1">
              <a:lnSpc>
                <a:spcPct val="80000"/>
              </a:lnSpc>
              <a:spcBef>
                <a:spcPct val="35000"/>
              </a:spcBef>
              <a:buFontTx/>
              <a:buNone/>
            </a:pPr>
            <a:r>
              <a:rPr lang="en-US" altLang="zh-TW" sz="2400" dirty="0" smtClean="0">
                <a:latin typeface="High Tower Text" pitchFamily="18" charset="0"/>
                <a:ea typeface="Batang" pitchFamily="18" charset="-127"/>
                <a:cs typeface="FrankRuehl" pitchFamily="34" charset="-79"/>
              </a:rPr>
              <a:t>	echo This script removes all files that </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contain an asterisk in the name.</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echo Are you sure you want to remove these files</a:t>
            </a:r>
            <a:r>
              <a:rPr lang="en-US" altLang="zh-TW" sz="2400" dirty="0" smtClean="0">
                <a:solidFill>
                  <a:srgbClr val="A6A6A6"/>
                </a:solidFill>
                <a:latin typeface="High Tower Text" pitchFamily="18" charset="0"/>
                <a:ea typeface="Batang" pitchFamily="18" charset="-127"/>
                <a:cs typeface="FrankRuehl" pitchFamily="34" charset="-79"/>
              </a:rPr>
              <a:t>\</a:t>
            </a:r>
            <a:r>
              <a:rPr lang="en-US" altLang="zh-TW" sz="2400" dirty="0" smtClean="0">
                <a:latin typeface="High Tower Text" pitchFamily="18" charset="0"/>
                <a:ea typeface="Batang" pitchFamily="18" charset="-127"/>
                <a:cs typeface="FrankRuehl" pitchFamily="34" charset="-79"/>
              </a:rPr>
              <a:t>?</a:t>
            </a:r>
            <a:br>
              <a:rPr lang="en-US" altLang="zh-TW" sz="2400" dirty="0" smtClean="0">
                <a:latin typeface="High Tower Text" pitchFamily="18" charset="0"/>
                <a:ea typeface="Batang" pitchFamily="18" charset="-127"/>
                <a:cs typeface="FrankRuehl" pitchFamily="34" charset="-79"/>
              </a:rPr>
            </a:br>
            <a:r>
              <a:rPr lang="en-US" altLang="zh-TW" sz="2400" dirty="0" smtClean="0">
                <a:latin typeface="High Tower Text" pitchFamily="18" charset="0"/>
                <a:ea typeface="Batang" pitchFamily="18" charset="-127"/>
                <a:cs typeface="FrankRuehl" pitchFamily="34" charset="-79"/>
              </a:rPr>
              <a:t>	</a:t>
            </a:r>
            <a:r>
              <a:rPr lang="en-US" altLang="zh-TW" sz="2400" dirty="0" err="1" smtClean="0">
                <a:latin typeface="High Tower Text" pitchFamily="18" charset="0"/>
                <a:ea typeface="Batang" pitchFamily="18" charset="-127"/>
                <a:cs typeface="FrankRuehl" pitchFamily="34" charset="-79"/>
              </a:rPr>
              <a:t>rm</a:t>
            </a:r>
            <a:r>
              <a:rPr lang="en-US" altLang="zh-TW" sz="2400" dirty="0" smtClean="0">
                <a:latin typeface="High Tower Text" pitchFamily="18" charset="0"/>
                <a:ea typeface="Batang" pitchFamily="18" charset="-127"/>
                <a:cs typeface="FrankRuehl" pitchFamily="34" charset="-79"/>
              </a:rPr>
              <a:t> </a:t>
            </a:r>
            <a:r>
              <a:rPr lang="en-US" altLang="zh-TW" sz="2400" dirty="0" smtClean="0">
                <a:latin typeface="Garamond" pitchFamily="18" charset="0"/>
                <a:ea typeface="Batang" pitchFamily="18" charset="-127"/>
                <a:cs typeface="FrankRuehl" pitchFamily="34" charset="-79"/>
              </a:rPr>
              <a:t>-</a:t>
            </a:r>
            <a:r>
              <a:rPr lang="en-US" altLang="zh-TW" sz="2400" dirty="0" err="1" smtClean="0">
                <a:latin typeface="High Tower Text" pitchFamily="18" charset="0"/>
                <a:ea typeface="Batang" pitchFamily="18" charset="-127"/>
                <a:cs typeface="FrankRuehl" pitchFamily="34" charset="-79"/>
              </a:rPr>
              <a:t>i</a:t>
            </a:r>
            <a:r>
              <a:rPr lang="en-US" altLang="zh-TW" sz="2400" dirty="0" smtClean="0">
                <a:latin typeface="High Tower Text" pitchFamily="18" charset="0"/>
                <a:ea typeface="Batang" pitchFamily="18" charset="-127"/>
                <a:cs typeface="FrankRuehl" pitchFamily="34" charset="-79"/>
              </a:rPr>
              <a:t> *\**</a:t>
            </a:r>
            <a:r>
              <a:rPr lang="en-US" altLang="zh-TW" sz="2700" dirty="0" smtClean="0"/>
              <a:t/>
            </a:r>
            <a:br>
              <a:rPr lang="en-US" altLang="zh-TW" sz="2700" dirty="0" smtClean="0"/>
            </a:br>
            <a:endParaRPr lang="en-US" altLang="zh-TW" sz="2700" dirty="0" smtClean="0"/>
          </a:p>
          <a:p>
            <a:pPr marL="0" indent="0" eaLnBrk="1" hangingPunct="1">
              <a:lnSpc>
                <a:spcPct val="80000"/>
              </a:lnSpc>
              <a:buFontTx/>
              <a:buNone/>
            </a:pPr>
            <a:r>
              <a:rPr lang="en-US" altLang="zh-TW" sz="2500" dirty="0" smtClean="0">
                <a:solidFill>
                  <a:srgbClr val="B2B2B2"/>
                </a:solidFill>
              </a:rPr>
              <a:t>This “\” was necessary because the “?” is also a shell symbol.</a:t>
            </a:r>
            <a:r>
              <a:rPr lang="en-US" altLang="zh-TW" sz="2500" dirty="0" smtClean="0"/>
              <a:t> </a:t>
            </a:r>
            <a:r>
              <a:rPr lang="en-US" altLang="zh-TW" sz="2500" dirty="0" smtClean="0">
                <a:solidFill>
                  <a:srgbClr val="B2B2B2"/>
                </a:solidFill>
              </a:rPr>
              <a:t>Without the “\”, the program would look for all files that match the pattern "files?”.</a:t>
            </a:r>
            <a:r>
              <a:rPr lang="en-US" altLang="zh-TW" sz="2500" dirty="0" smtClean="0"/>
              <a:t> If you had “</a:t>
            </a:r>
            <a:r>
              <a:rPr lang="en-US" altLang="zh-TW" sz="2500" dirty="0" err="1" smtClean="0"/>
              <a:t>filesA</a:t>
            </a:r>
            <a:r>
              <a:rPr lang="en-US" altLang="zh-TW" sz="2500" dirty="0" smtClean="0"/>
              <a:t>” and “</a:t>
            </a:r>
            <a:r>
              <a:rPr lang="en-US" altLang="zh-TW" sz="2500" dirty="0" err="1" smtClean="0"/>
              <a:t>filesB</a:t>
            </a:r>
            <a:r>
              <a:rPr lang="en-US" altLang="zh-TW" sz="2500" dirty="0" smtClean="0"/>
              <a:t>” then you would have (wrongly) gotten: </a:t>
            </a:r>
          </a:p>
          <a:p>
            <a:pPr marL="0" indent="0" eaLnBrk="1" hangingPunct="1">
              <a:lnSpc>
                <a:spcPct val="80000"/>
              </a:lnSpc>
              <a:spcBef>
                <a:spcPct val="40000"/>
              </a:spcBef>
              <a:buFontTx/>
              <a:buNone/>
            </a:pPr>
            <a:r>
              <a:rPr lang="en-US" altLang="zh-TW" sz="2400" dirty="0" smtClean="0">
                <a:latin typeface="High Tower Text" pitchFamily="18" charset="0"/>
                <a:ea typeface="Batang" pitchFamily="18" charset="-127"/>
              </a:rPr>
              <a:t>   Are you sure you want to remove these </a:t>
            </a:r>
            <a:r>
              <a:rPr lang="en-US" altLang="zh-TW" sz="2400" dirty="0" err="1" smtClean="0">
                <a:latin typeface="High Tower Text" pitchFamily="18" charset="0"/>
                <a:ea typeface="Batang" pitchFamily="18" charset="-127"/>
              </a:rPr>
              <a:t>filesA</a:t>
            </a:r>
            <a:r>
              <a:rPr lang="en-US" altLang="zh-TW" sz="2400" dirty="0" smtClean="0">
                <a:latin typeface="High Tower Text" pitchFamily="18" charset="0"/>
                <a:ea typeface="Batang" pitchFamily="18" charset="-127"/>
              </a:rPr>
              <a:t> </a:t>
            </a:r>
            <a:r>
              <a:rPr lang="en-US" altLang="zh-TW" sz="2400" dirty="0" err="1" smtClean="0">
                <a:latin typeface="High Tower Text" pitchFamily="18" charset="0"/>
                <a:ea typeface="Batang" pitchFamily="18" charset="-127"/>
              </a:rPr>
              <a:t>filesB</a:t>
            </a:r>
            <a:r>
              <a:rPr lang="en-US" altLang="zh-TW" sz="2400" dirty="0" smtClean="0">
                <a:latin typeface="High Tower Text" pitchFamily="18" charset="0"/>
              </a:rPr>
              <a:t/>
            </a:r>
            <a:br>
              <a:rPr lang="en-US" altLang="zh-TW" sz="2400" dirty="0" smtClean="0">
                <a:latin typeface="High Tower Text" pitchFamily="18" charset="0"/>
              </a:rPr>
            </a:br>
            <a:r>
              <a:rPr lang="en-US" altLang="zh-TW" sz="2700" dirty="0" smtClean="0"/>
              <a:t> </a:t>
            </a:r>
          </a:p>
        </p:txBody>
      </p:sp>
      <p:sp>
        <p:nvSpPr>
          <p:cNvPr id="225294" name="Line 14"/>
          <p:cNvSpPr>
            <a:spLocks noChangeShapeType="1"/>
          </p:cNvSpPr>
          <p:nvPr/>
        </p:nvSpPr>
        <p:spPr bwMode="auto">
          <a:xfrm flipH="1">
            <a:off x="6019800" y="3429000"/>
            <a:ext cx="1371600" cy="2057400"/>
          </a:xfrm>
          <a:prstGeom prst="line">
            <a:avLst/>
          </a:prstGeom>
          <a:noFill/>
          <a:ln w="9525">
            <a:solidFill>
              <a:schemeClr val="tx1"/>
            </a:solidFill>
            <a:round/>
            <a:headEnd/>
            <a:tailEnd type="triangle" w="med" len="med"/>
          </a:ln>
        </p:spPr>
        <p:txBody>
          <a:bodyPr/>
          <a:lstStyle/>
          <a:p>
            <a:endParaRPr lang="en-US"/>
          </a:p>
        </p:txBody>
      </p:sp>
      <p:sp>
        <p:nvSpPr>
          <p:cNvPr id="225295" name="Line 15"/>
          <p:cNvSpPr>
            <a:spLocks noChangeShapeType="1"/>
          </p:cNvSpPr>
          <p:nvPr/>
        </p:nvSpPr>
        <p:spPr bwMode="auto">
          <a:xfrm flipH="1">
            <a:off x="7010400" y="3429000"/>
            <a:ext cx="457200" cy="2057400"/>
          </a:xfrm>
          <a:prstGeom prst="line">
            <a:avLst/>
          </a:prstGeom>
          <a:noFill/>
          <a:ln w="9525">
            <a:solidFill>
              <a:schemeClr val="tx1"/>
            </a:solidFill>
            <a:round/>
            <a:headEnd/>
            <a:tailEnd type="triangle" w="med" len="med"/>
          </a:ln>
        </p:spPr>
        <p:txBody>
          <a:bodyPr/>
          <a:lstStyle/>
          <a:p>
            <a:endParaRPr lang="en-US"/>
          </a:p>
        </p:txBody>
      </p:sp>
      <p:sp>
        <p:nvSpPr>
          <p:cNvPr id="6" name="Arc 5"/>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nvGrpSpPr>
          <p:cNvPr id="7" name="Group 6"/>
          <p:cNvGrpSpPr/>
          <p:nvPr/>
        </p:nvGrpSpPr>
        <p:grpSpPr>
          <a:xfrm>
            <a:off x="7452360" y="3234519"/>
            <a:ext cx="93261" cy="76200"/>
            <a:chOff x="7450539" y="2590800"/>
            <a:chExt cx="93261" cy="76200"/>
          </a:xfrm>
        </p:grpSpPr>
        <p:cxnSp>
          <p:nvCxnSpPr>
            <p:cNvPr id="8" name="Straight Connector 7"/>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5295"/>
                                        </p:tgtEl>
                                      </p:cBhvr>
                                    </p:animEffect>
                                    <p:set>
                                      <p:cBhvr>
                                        <p:cTn id="7" dur="1" fill="hold">
                                          <p:stCondLst>
                                            <p:cond delay="499"/>
                                          </p:stCondLst>
                                        </p:cTn>
                                        <p:tgtEl>
                                          <p:spTgt spid="2252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5294"/>
                                        </p:tgtEl>
                                      </p:cBhvr>
                                    </p:animEffect>
                                    <p:set>
                                      <p:cBhvr>
                                        <p:cTn id="10" dur="1" fill="hold">
                                          <p:stCondLst>
                                            <p:cond delay="499"/>
                                          </p:stCondLst>
                                        </p:cTn>
                                        <p:tgtEl>
                                          <p:spTgt spid="225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animBg="1"/>
      <p:bldP spid="22529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6534EBB9-AA6C-4C6C-907A-DE3547879E1D}" type="slidenum">
              <a:rPr lang="zh-TW" altLang="en-US" sz="1400" b="0">
                <a:latin typeface="Arial" pitchFamily="34" charset="0"/>
              </a:rPr>
              <a:pPr algn="ctr"/>
              <a:t>90</a:t>
            </a:fld>
            <a:endParaRPr lang="en-US" altLang="zh-TW" sz="1400" b="0">
              <a:latin typeface="Arial" pitchFamily="34" charset="0"/>
            </a:endParaRPr>
          </a:p>
        </p:txBody>
      </p:sp>
      <p:sp>
        <p:nvSpPr>
          <p:cNvPr id="104451"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4452"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600" dirty="0" smtClean="0">
              <a:latin typeface="Times New Roman" pitchFamily="18" charset="0"/>
            </a:endParaRPr>
          </a:p>
          <a:p>
            <a:pPr marL="0" indent="0" algn="just" eaLnBrk="1" hangingPunct="1">
              <a:lnSpc>
                <a:spcPct val="90000"/>
              </a:lnSpc>
              <a:spcBef>
                <a:spcPct val="25000"/>
              </a:spcBef>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solidFill>
                  <a:srgbClr val="FF0000"/>
                </a:solidFill>
                <a:latin typeface="Times New Roman" pitchFamily="18" charset="0"/>
              </a:rPr>
              <a:t>So the word </a:t>
            </a:r>
            <a:r>
              <a:rPr lang="en-US" altLang="zh-TW" sz="2000" b="1" dirty="0" smtClean="0">
                <a:solidFill>
                  <a:srgbClr val="FF0000"/>
                </a:solidFill>
                <a:latin typeface="Times New Roman" pitchFamily="18" charset="0"/>
              </a:rPr>
              <a:t>ST</a:t>
            </a:r>
            <a:r>
              <a:rPr lang="en-US" altLang="zh-TW" sz="2000" b="1" u="sng" dirty="0" smtClean="0">
                <a:solidFill>
                  <a:srgbClr val="FF0000"/>
                </a:solidFill>
                <a:latin typeface="Times New Roman" pitchFamily="18" charset="0"/>
              </a:rPr>
              <a:t>AC</a:t>
            </a:r>
            <a:r>
              <a:rPr lang="en-US" altLang="zh-TW" sz="2000" b="1" dirty="0" smtClean="0">
                <a:solidFill>
                  <a:srgbClr val="FF0000"/>
                </a:solidFill>
                <a:latin typeface="Times New Roman" pitchFamily="18" charset="0"/>
              </a:rPr>
              <a:t>K</a:t>
            </a:r>
            <a:r>
              <a:rPr lang="en-US" altLang="zh-TW" sz="2000" dirty="0" smtClean="0">
                <a:solidFill>
                  <a:srgbClr val="FF0000"/>
                </a:solidFill>
                <a:latin typeface="Times New Roman" pitchFamily="18" charset="0"/>
              </a:rPr>
              <a:t> will match, if found in a file named </a:t>
            </a:r>
            <a:r>
              <a:rPr lang="en-US" altLang="zh-TW" sz="2000" b="1" u="sng" dirty="0" smtClean="0">
                <a:solidFill>
                  <a:srgbClr val="FF0000"/>
                </a:solidFill>
                <a:latin typeface="Times New Roman" pitchFamily="18" charset="0"/>
              </a:rPr>
              <a:t>AB</a:t>
            </a:r>
            <a:r>
              <a:rPr lang="en-US" altLang="zh-TW" sz="2000" b="1" dirty="0" smtClean="0">
                <a:solidFill>
                  <a:srgbClr val="FF0000"/>
                </a:solidFill>
                <a:latin typeface="Times New Roman" pitchFamily="18" charset="0"/>
              </a:rPr>
              <a:t>FDSCFFGFG</a:t>
            </a:r>
            <a:r>
              <a:rPr lang="en-US" altLang="zh-TW" sz="2000" b="1" u="sng" dirty="0" smtClean="0">
                <a:solidFill>
                  <a:srgbClr val="FF0000"/>
                </a:solidFill>
                <a:latin typeface="Times New Roman" pitchFamily="18" charset="0"/>
              </a:rPr>
              <a:t>C</a:t>
            </a:r>
            <a:r>
              <a:rPr lang="en-US" altLang="zh-TW" sz="2000" dirty="0" smtClean="0">
                <a:solidFill>
                  <a:srgbClr val="FF0000"/>
                </a:solidFill>
                <a:latin typeface="Times New Roman" pitchFamily="18" charset="0"/>
              </a:rPr>
              <a:t>.</a:t>
            </a:r>
          </a:p>
          <a:p>
            <a:pPr marL="0" indent="0" algn="just" eaLnBrk="1" hangingPunct="1">
              <a:lnSpc>
                <a:spcPct val="90000"/>
              </a:lnSpc>
              <a:buFontTx/>
              <a:buNone/>
              <a:tabLst>
                <a:tab pos="338138" algn="l"/>
              </a:tabLst>
            </a:pPr>
            <a:endParaRPr lang="en-US" altLang="zh-TW" sz="2000" dirty="0" smtClean="0">
              <a:solidFill>
                <a:srgbClr val="FF0000"/>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solidFill>
                  <a:schemeClr val="bg1"/>
                </a:solidFill>
                <a:latin typeface="Times New Roman" pitchFamily="18" charset="0"/>
              </a:rPr>
              <a:t>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uses regular expressions, but the second argument is never seen by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the UNIX shell converts it into a list of files before it initiates the </a:t>
            </a:r>
            <a:r>
              <a:rPr lang="en-US" altLang="zh-TW" sz="2000" dirty="0" err="1" smtClean="0">
                <a:solidFill>
                  <a:schemeClr val="bg1"/>
                </a:solidFill>
                <a:latin typeface="Times New Roman" pitchFamily="18" charset="0"/>
              </a:rPr>
              <a:t>grep</a:t>
            </a:r>
            <a:r>
              <a:rPr lang="en-US" altLang="zh-TW" sz="2000" dirty="0" smtClean="0">
                <a:solidFill>
                  <a:schemeClr val="bg1"/>
                </a:solidFill>
                <a:latin typeface="Times New Roman" pitchFamily="18" charset="0"/>
              </a:rPr>
              <a:t> program – and the UNIX shell does NOT use regular expressions. It uses wildcards.</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How would specify the regular expression </a:t>
            </a:r>
            <a:r>
              <a:rPr lang="en-US" altLang="zh-TW" sz="2400" dirty="0" smtClean="0">
                <a:solidFill>
                  <a:schemeClr val="bg1"/>
                </a:solidFill>
                <a:latin typeface="Courier" pitchFamily="49" charset="0"/>
              </a:rPr>
              <a:t>'AB*C'</a:t>
            </a:r>
            <a:r>
              <a:rPr lang="en-US" altLang="zh-TW" sz="2400" dirty="0" smtClean="0">
                <a:solidFill>
                  <a:schemeClr val="bg1"/>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20A7927D-0185-4444-AF71-9F9C442A42DE}" type="slidenum">
              <a:rPr lang="zh-TW" altLang="en-US" sz="1400" b="0">
                <a:latin typeface="Arial" pitchFamily="34" charset="0"/>
              </a:rPr>
              <a:pPr algn="ctr"/>
              <a:t>91</a:t>
            </a:fld>
            <a:endParaRPr lang="en-US" altLang="zh-TW" sz="1400" b="0">
              <a:latin typeface="Arial" pitchFamily="34" charset="0"/>
            </a:endParaRPr>
          </a:p>
        </p:txBody>
      </p:sp>
      <p:sp>
        <p:nvSpPr>
          <p:cNvPr id="105475"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5476"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800" dirty="0" smtClean="0">
              <a:latin typeface="High Tower Text" pitchFamily="18" charset="0"/>
            </a:endParaRPr>
          </a:p>
          <a:p>
            <a:pPr marL="0" indent="0" algn="just" eaLnBrk="1" hangingPunct="1">
              <a:lnSpc>
                <a:spcPct val="90000"/>
              </a:lnSpc>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latin typeface="Times New Roman" pitchFamily="18" charset="0"/>
              </a:rPr>
              <a:t>So the word </a:t>
            </a:r>
            <a:r>
              <a:rPr lang="en-US" altLang="zh-TW" sz="2000" b="1" dirty="0" smtClean="0">
                <a:latin typeface="Times New Roman" pitchFamily="18" charset="0"/>
              </a:rPr>
              <a:t>STACK</a:t>
            </a:r>
            <a:r>
              <a:rPr lang="en-US" altLang="zh-TW" sz="2000" dirty="0" smtClean="0">
                <a:latin typeface="Times New Roman" pitchFamily="18" charset="0"/>
              </a:rPr>
              <a:t> will match, if found in a file named </a:t>
            </a:r>
            <a:r>
              <a:rPr lang="en-US" altLang="zh-TW" sz="2000" b="1" u="sng" dirty="0" smtClean="0">
                <a:latin typeface="Times New Roman" pitchFamily="18" charset="0"/>
              </a:rPr>
              <a:t>AB</a:t>
            </a:r>
            <a:r>
              <a:rPr lang="en-US" altLang="zh-TW" sz="2000" b="1" dirty="0" smtClean="0">
                <a:latin typeface="Times New Roman" pitchFamily="18" charset="0"/>
              </a:rPr>
              <a:t>FDSCFFGFG</a:t>
            </a:r>
            <a:r>
              <a:rPr lang="en-US" altLang="zh-TW" sz="2000" b="1" u="sng" dirty="0" smtClean="0">
                <a:latin typeface="Times New Roman" pitchFamily="18" charset="0"/>
              </a:rPr>
              <a:t>C</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rgbClr val="FF0000"/>
                </a:solidFill>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latin typeface="Times New Roman" pitchFamily="18" charset="0"/>
              </a:rPr>
              <a:t> </a:t>
            </a:r>
            <a:r>
              <a:rPr lang="en-US" altLang="zh-TW" sz="2000" dirty="0" err="1" smtClean="0">
                <a:latin typeface="Times New Roman" pitchFamily="18" charset="0"/>
              </a:rPr>
              <a:t>Grep</a:t>
            </a:r>
            <a:r>
              <a:rPr lang="en-US" altLang="zh-TW" sz="2000" dirty="0" smtClean="0">
                <a:latin typeface="Times New Roman" pitchFamily="18" charset="0"/>
              </a:rPr>
              <a:t> uses regular expressions, but the second argument is never seen by </a:t>
            </a:r>
            <a:r>
              <a:rPr lang="en-US" altLang="zh-TW" sz="2000" dirty="0" err="1" smtClean="0">
                <a:latin typeface="Times New Roman" pitchFamily="18" charset="0"/>
              </a:rPr>
              <a:t>grep</a:t>
            </a:r>
            <a:r>
              <a:rPr lang="en-US" altLang="zh-TW" sz="2000" dirty="0" smtClean="0">
                <a:latin typeface="Times New Roman" pitchFamily="18" charset="0"/>
              </a:rPr>
              <a:t>; the UNIX shell converts it into a list of files before it initiates the </a:t>
            </a:r>
            <a:r>
              <a:rPr lang="en-US" altLang="zh-TW" sz="2000" dirty="0" err="1" smtClean="0">
                <a:latin typeface="Times New Roman" pitchFamily="18" charset="0"/>
              </a:rPr>
              <a:t>grep</a:t>
            </a:r>
            <a:r>
              <a:rPr lang="en-US" altLang="zh-TW" sz="2000" dirty="0" smtClean="0">
                <a:latin typeface="Times New Roman" pitchFamily="18" charset="0"/>
              </a:rPr>
              <a:t> program </a:t>
            </a:r>
            <a:r>
              <a:rPr lang="en-US" altLang="zh-TW" sz="2000" dirty="0" smtClean="0">
                <a:solidFill>
                  <a:schemeClr val="bg1"/>
                </a:solidFill>
                <a:latin typeface="Times New Roman" pitchFamily="18" charset="0"/>
              </a:rPr>
              <a:t>– and the UNIX shell does NOT use regular expressions. It uses wildcards.</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How would specify the regular expression </a:t>
            </a:r>
            <a:r>
              <a:rPr lang="en-US" altLang="zh-TW" sz="2400" dirty="0" smtClean="0">
                <a:solidFill>
                  <a:schemeClr val="bg1"/>
                </a:solidFill>
                <a:latin typeface="Courier" pitchFamily="49" charset="0"/>
              </a:rPr>
              <a:t>'AB*C'</a:t>
            </a:r>
            <a:r>
              <a:rPr lang="en-US" altLang="zh-TW" sz="2400" dirty="0" smtClean="0">
                <a:solidFill>
                  <a:schemeClr val="bg1"/>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7F012307-180E-4AC0-ADFF-6308DA322670}" type="slidenum">
              <a:rPr lang="zh-TW" altLang="en-US" sz="1400" b="0">
                <a:latin typeface="Arial" pitchFamily="34" charset="0"/>
              </a:rPr>
              <a:pPr algn="ctr"/>
              <a:t>92</a:t>
            </a:fld>
            <a:endParaRPr lang="en-US" altLang="zh-TW" sz="1400" b="0">
              <a:latin typeface="Arial" pitchFamily="34" charset="0"/>
            </a:endParaRPr>
          </a:p>
        </p:txBody>
      </p:sp>
      <p:sp>
        <p:nvSpPr>
          <p:cNvPr id="106499"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6500"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600" dirty="0" smtClean="0">
              <a:latin typeface="Times New Roman" pitchFamily="18" charset="0"/>
            </a:endParaRPr>
          </a:p>
          <a:p>
            <a:pPr marL="0" indent="0" algn="just" eaLnBrk="1" hangingPunct="1">
              <a:lnSpc>
                <a:spcPct val="90000"/>
              </a:lnSpc>
              <a:spcBef>
                <a:spcPct val="30000"/>
              </a:spcBef>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latin typeface="Times New Roman" pitchFamily="18" charset="0"/>
              </a:rPr>
              <a:t>So the word </a:t>
            </a:r>
            <a:r>
              <a:rPr lang="en-US" altLang="zh-TW" sz="2000" b="1" dirty="0" smtClean="0">
                <a:latin typeface="Times New Roman" pitchFamily="18" charset="0"/>
              </a:rPr>
              <a:t>STACK</a:t>
            </a:r>
            <a:r>
              <a:rPr lang="en-US" altLang="zh-TW" sz="2000" dirty="0" smtClean="0">
                <a:latin typeface="Times New Roman" pitchFamily="18" charset="0"/>
              </a:rPr>
              <a:t> will match, if found in a file named </a:t>
            </a:r>
            <a:r>
              <a:rPr lang="en-US" altLang="zh-TW" sz="2000" b="1" u="sng" dirty="0" smtClean="0">
                <a:latin typeface="Times New Roman" pitchFamily="18" charset="0"/>
              </a:rPr>
              <a:t>AB</a:t>
            </a:r>
            <a:r>
              <a:rPr lang="en-US" altLang="zh-TW" sz="2000" b="1" dirty="0" smtClean="0">
                <a:latin typeface="Times New Roman" pitchFamily="18" charset="0"/>
              </a:rPr>
              <a:t>FDSCFFGFG</a:t>
            </a:r>
            <a:r>
              <a:rPr lang="en-US" altLang="zh-TW" sz="2000" b="1" u="sng" dirty="0" smtClean="0">
                <a:latin typeface="Times New Roman" pitchFamily="18" charset="0"/>
              </a:rPr>
              <a:t>C</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rgbClr val="FF0000"/>
                </a:solidFill>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latin typeface="Times New Roman" pitchFamily="18" charset="0"/>
              </a:rPr>
              <a:t> </a:t>
            </a:r>
            <a:r>
              <a:rPr lang="en-US" altLang="zh-TW" sz="2000" dirty="0" err="1" smtClean="0">
                <a:latin typeface="Times New Roman" pitchFamily="18" charset="0"/>
              </a:rPr>
              <a:t>Grep</a:t>
            </a:r>
            <a:r>
              <a:rPr lang="en-US" altLang="zh-TW" sz="2000" dirty="0" smtClean="0">
                <a:latin typeface="Times New Roman" pitchFamily="18" charset="0"/>
              </a:rPr>
              <a:t> uses regular expressions, but the second argument is never seen by </a:t>
            </a:r>
            <a:r>
              <a:rPr lang="en-US" altLang="zh-TW" sz="2000" dirty="0" err="1" smtClean="0">
                <a:latin typeface="Times New Roman" pitchFamily="18" charset="0"/>
              </a:rPr>
              <a:t>grep</a:t>
            </a:r>
            <a:r>
              <a:rPr lang="en-US" altLang="zh-TW" sz="2000" dirty="0" smtClean="0">
                <a:latin typeface="Times New Roman" pitchFamily="18" charset="0"/>
              </a:rPr>
              <a:t>; the UNIX shell converts it into a list of files before it initiates the </a:t>
            </a:r>
            <a:r>
              <a:rPr lang="en-US" altLang="zh-TW" sz="2000" dirty="0" err="1" smtClean="0">
                <a:latin typeface="Times New Roman" pitchFamily="18" charset="0"/>
              </a:rPr>
              <a:t>grep</a:t>
            </a:r>
            <a:r>
              <a:rPr lang="en-US" altLang="zh-TW" sz="2000" dirty="0" smtClean="0">
                <a:latin typeface="Times New Roman" pitchFamily="18" charset="0"/>
              </a:rPr>
              <a:t> program </a:t>
            </a:r>
            <a:r>
              <a:rPr lang="en-US" altLang="zh-TW" sz="2000" dirty="0" smtClean="0">
                <a:solidFill>
                  <a:srgbClr val="FF0000"/>
                </a:solidFill>
                <a:latin typeface="Times New Roman" pitchFamily="18" charset="0"/>
              </a:rPr>
              <a:t>– and the </a:t>
            </a:r>
            <a:r>
              <a:rPr lang="en-US" altLang="zh-TW" sz="2000" b="1" u="sng" dirty="0" smtClean="0">
                <a:solidFill>
                  <a:srgbClr val="FF0000"/>
                </a:solidFill>
                <a:latin typeface="Times New Roman" pitchFamily="18" charset="0"/>
              </a:rPr>
              <a:t>UNIX shell</a:t>
            </a:r>
            <a:r>
              <a:rPr lang="en-US" altLang="zh-TW" sz="2000" dirty="0" smtClean="0">
                <a:solidFill>
                  <a:srgbClr val="FF0000"/>
                </a:solidFill>
                <a:latin typeface="Times New Roman" pitchFamily="18" charset="0"/>
              </a:rPr>
              <a:t> does </a:t>
            </a:r>
            <a:r>
              <a:rPr lang="en-US" altLang="zh-TW" sz="2000" b="1" u="sng" dirty="0" smtClean="0">
                <a:solidFill>
                  <a:srgbClr val="FF0000"/>
                </a:solidFill>
                <a:latin typeface="Times New Roman" pitchFamily="18" charset="0"/>
              </a:rPr>
              <a:t>not</a:t>
            </a:r>
            <a:r>
              <a:rPr lang="en-US" altLang="zh-TW" sz="2000" dirty="0" smtClean="0">
                <a:solidFill>
                  <a:srgbClr val="FF0000"/>
                </a:solidFill>
                <a:latin typeface="Times New Roman" pitchFamily="18" charset="0"/>
              </a:rPr>
              <a:t> use regular expressions. It uses </a:t>
            </a:r>
            <a:r>
              <a:rPr lang="en-US" altLang="zh-TW" sz="2000" b="1" u="sng" dirty="0" smtClean="0">
                <a:solidFill>
                  <a:srgbClr val="FF0000"/>
                </a:solidFill>
                <a:latin typeface="Times New Roman" pitchFamily="18" charset="0"/>
              </a:rPr>
              <a:t>wildcards</a:t>
            </a:r>
            <a:r>
              <a:rPr lang="en-US" altLang="zh-TW" sz="2000" dirty="0" smtClean="0">
                <a:solidFill>
                  <a:srgbClr val="FF0000"/>
                </a:solidFill>
                <a:latin typeface="Times New Roman" pitchFamily="18" charset="0"/>
              </a:rPr>
              <a:t>.</a:t>
            </a:r>
          </a:p>
          <a:p>
            <a:pPr marL="0" indent="0" algn="just" eaLnBrk="1" hangingPunct="1">
              <a:lnSpc>
                <a:spcPct val="90000"/>
              </a:lnSpc>
              <a:buFontTx/>
              <a:buNone/>
              <a:tabLst>
                <a:tab pos="338138" algn="l"/>
              </a:tabLst>
            </a:pPr>
            <a:endParaRPr lang="en-US" altLang="zh-TW" sz="2000" dirty="0" smtClean="0">
              <a:solidFill>
                <a:srgbClr val="FF0000"/>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How would specify the regular expression </a:t>
            </a:r>
            <a:r>
              <a:rPr lang="en-US" altLang="zh-TW" sz="2400" dirty="0" smtClean="0">
                <a:solidFill>
                  <a:schemeClr val="bg1"/>
                </a:solidFill>
                <a:latin typeface="Courier" pitchFamily="49" charset="0"/>
              </a:rPr>
              <a:t>'AB*C'</a:t>
            </a:r>
            <a:r>
              <a:rPr lang="en-US" altLang="zh-TW" sz="2400" dirty="0" smtClean="0">
                <a:solidFill>
                  <a:schemeClr val="bg1"/>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8310CEC3-3BE8-49A8-891C-9B8986C4AC8C}" type="slidenum">
              <a:rPr lang="zh-TW" altLang="en-US" sz="1400" b="0">
                <a:latin typeface="Arial" pitchFamily="34" charset="0"/>
              </a:rPr>
              <a:pPr algn="ctr"/>
              <a:t>93</a:t>
            </a:fld>
            <a:endParaRPr lang="en-US" altLang="zh-TW" sz="1400" b="0">
              <a:latin typeface="Arial" pitchFamily="34" charset="0"/>
            </a:endParaRPr>
          </a:p>
        </p:txBody>
      </p:sp>
      <p:sp>
        <p:nvSpPr>
          <p:cNvPr id="107523"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7524"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800" dirty="0" smtClean="0">
              <a:latin typeface="High Tower Text" pitchFamily="18" charset="0"/>
            </a:endParaRPr>
          </a:p>
          <a:p>
            <a:pPr marL="0" indent="0" algn="just" eaLnBrk="1" hangingPunct="1">
              <a:lnSpc>
                <a:spcPct val="90000"/>
              </a:lnSpc>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latin typeface="Times New Roman" pitchFamily="18" charset="0"/>
              </a:rPr>
              <a:t>So the word </a:t>
            </a:r>
            <a:r>
              <a:rPr lang="en-US" altLang="zh-TW" sz="2000" b="1" dirty="0" smtClean="0">
                <a:latin typeface="Times New Roman" pitchFamily="18" charset="0"/>
              </a:rPr>
              <a:t>STACK</a:t>
            </a:r>
            <a:r>
              <a:rPr lang="en-US" altLang="zh-TW" sz="2000" dirty="0" smtClean="0">
                <a:latin typeface="Times New Roman" pitchFamily="18" charset="0"/>
              </a:rPr>
              <a:t> will match, if found in a file named </a:t>
            </a:r>
            <a:r>
              <a:rPr lang="en-US" altLang="zh-TW" sz="2000" b="1" u="sng" dirty="0" smtClean="0">
                <a:latin typeface="Times New Roman" pitchFamily="18" charset="0"/>
              </a:rPr>
              <a:t>AB</a:t>
            </a:r>
            <a:r>
              <a:rPr lang="en-US" altLang="zh-TW" sz="2000" b="1" dirty="0" smtClean="0">
                <a:latin typeface="Times New Roman" pitchFamily="18" charset="0"/>
              </a:rPr>
              <a:t>FDSCFFGFG</a:t>
            </a:r>
            <a:r>
              <a:rPr lang="en-US" altLang="zh-TW" sz="2000" b="1" u="sng" dirty="0" smtClean="0">
                <a:latin typeface="Times New Roman" pitchFamily="18" charset="0"/>
              </a:rPr>
              <a:t>C</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latin typeface="Times New Roman" pitchFamily="18" charset="0"/>
              </a:rPr>
              <a:t> </a:t>
            </a:r>
            <a:r>
              <a:rPr lang="en-US" altLang="zh-TW" sz="2000" dirty="0" err="1" smtClean="0">
                <a:latin typeface="Times New Roman" pitchFamily="18" charset="0"/>
              </a:rPr>
              <a:t>Grep</a:t>
            </a:r>
            <a:r>
              <a:rPr lang="en-US" altLang="zh-TW" sz="2000" dirty="0" smtClean="0">
                <a:latin typeface="Times New Roman" pitchFamily="18" charset="0"/>
              </a:rPr>
              <a:t> uses regular expressions, but the second argument is never seen by </a:t>
            </a:r>
            <a:r>
              <a:rPr lang="en-US" altLang="zh-TW" sz="2000" dirty="0" err="1" smtClean="0">
                <a:latin typeface="Times New Roman" pitchFamily="18" charset="0"/>
              </a:rPr>
              <a:t>grep</a:t>
            </a:r>
            <a:r>
              <a:rPr lang="en-US" altLang="zh-TW" sz="2000" dirty="0" smtClean="0">
                <a:latin typeface="Times New Roman" pitchFamily="18" charset="0"/>
              </a:rPr>
              <a:t>; the UNIX shell converts it into a list of files before it initiates the </a:t>
            </a:r>
            <a:r>
              <a:rPr lang="en-US" altLang="zh-TW" sz="2000" dirty="0" err="1" smtClean="0">
                <a:latin typeface="Times New Roman" pitchFamily="18" charset="0"/>
              </a:rPr>
              <a:t>grep</a:t>
            </a:r>
            <a:r>
              <a:rPr lang="en-US" altLang="zh-TW" sz="2000" dirty="0" smtClean="0">
                <a:latin typeface="Times New Roman" pitchFamily="18" charset="0"/>
              </a:rPr>
              <a:t> program – and the </a:t>
            </a:r>
            <a:r>
              <a:rPr lang="en-US" altLang="zh-TW" sz="2000" b="1" u="sng" dirty="0" smtClean="0">
                <a:latin typeface="Times New Roman" pitchFamily="18" charset="0"/>
              </a:rPr>
              <a:t>UNIX shell</a:t>
            </a:r>
            <a:r>
              <a:rPr lang="en-US" altLang="zh-TW" sz="2000" dirty="0" smtClean="0">
                <a:latin typeface="Times New Roman" pitchFamily="18" charset="0"/>
              </a:rPr>
              <a:t> does </a:t>
            </a:r>
            <a:r>
              <a:rPr lang="en-US" altLang="zh-TW" sz="2000" b="1" u="sng" dirty="0" smtClean="0">
                <a:latin typeface="Times New Roman" pitchFamily="18" charset="0"/>
              </a:rPr>
              <a:t>not</a:t>
            </a:r>
            <a:r>
              <a:rPr lang="en-US" altLang="zh-TW" sz="2000" dirty="0" smtClean="0">
                <a:latin typeface="Times New Roman" pitchFamily="18" charset="0"/>
              </a:rPr>
              <a:t> use regular expressions. It uses </a:t>
            </a:r>
            <a:r>
              <a:rPr lang="en-US" altLang="zh-TW" sz="2000" b="1" u="sng" dirty="0" smtClean="0">
                <a:latin typeface="Times New Roman" pitchFamily="18" charset="0"/>
              </a:rPr>
              <a:t>wildcards</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rgbClr val="FF0000"/>
                </a:solidFill>
                <a:latin typeface="Times New Roman" pitchFamily="18" charset="0"/>
              </a:rPr>
              <a:t>How do you specify the regular expression </a:t>
            </a:r>
            <a:r>
              <a:rPr lang="en-US" altLang="zh-TW" sz="2400" dirty="0" smtClean="0">
                <a:solidFill>
                  <a:srgbClr val="FF0000"/>
                </a:solidFill>
                <a:latin typeface="Courier" pitchFamily="49" charset="0"/>
              </a:rPr>
              <a:t>'AB*C'</a:t>
            </a:r>
            <a:r>
              <a:rPr lang="en-US" altLang="zh-TW" sz="2400" dirty="0" smtClean="0">
                <a:solidFill>
                  <a:srgbClr val="FF0000"/>
                </a:solidFill>
                <a:latin typeface="Times New Roman" pitchFamily="18" charset="0"/>
              </a:rPr>
              <a:t> using wildcards?</a:t>
            </a:r>
          </a:p>
          <a:p>
            <a:pPr marL="0" indent="0" algn="just" eaLnBrk="1" hangingPunct="1">
              <a:lnSpc>
                <a:spcPct val="90000"/>
              </a:lnSpc>
              <a:buFontTx/>
              <a:buNone/>
              <a:tabLst>
                <a:tab pos="338138" algn="l"/>
              </a:tabLst>
            </a:pPr>
            <a:r>
              <a:rPr lang="en-US" altLang="zh-TW" sz="2000" dirty="0" smtClean="0">
                <a:solidFill>
                  <a:schemeClr val="bg1"/>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chemeClr val="bg1"/>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A349B84A-DE77-4CB7-8246-0CA3A62A3BE4}" type="slidenum">
              <a:rPr lang="zh-TW" altLang="en-US" sz="1400" b="0">
                <a:latin typeface="Arial" pitchFamily="34" charset="0"/>
              </a:rPr>
              <a:pPr algn="ctr"/>
              <a:t>94</a:t>
            </a:fld>
            <a:endParaRPr lang="en-US" altLang="zh-TW" sz="1400" b="0">
              <a:latin typeface="Arial" pitchFamily="34" charset="0"/>
            </a:endParaRPr>
          </a:p>
        </p:txBody>
      </p:sp>
      <p:sp>
        <p:nvSpPr>
          <p:cNvPr id="108547"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8548"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800" dirty="0" smtClean="0">
              <a:latin typeface="High Tower Text" pitchFamily="18" charset="0"/>
            </a:endParaRPr>
          </a:p>
          <a:p>
            <a:pPr marL="0" indent="0" algn="just" eaLnBrk="1" hangingPunct="1">
              <a:lnSpc>
                <a:spcPct val="90000"/>
              </a:lnSpc>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latin typeface="Times New Roman" pitchFamily="18" charset="0"/>
              </a:rPr>
              <a:t>So the word </a:t>
            </a:r>
            <a:r>
              <a:rPr lang="en-US" altLang="zh-TW" sz="2000" b="1" dirty="0" smtClean="0">
                <a:latin typeface="Times New Roman" pitchFamily="18" charset="0"/>
              </a:rPr>
              <a:t>STACK</a:t>
            </a:r>
            <a:r>
              <a:rPr lang="en-US" altLang="zh-TW" sz="2000" dirty="0" smtClean="0">
                <a:latin typeface="Times New Roman" pitchFamily="18" charset="0"/>
              </a:rPr>
              <a:t> will match, if found in a file named </a:t>
            </a:r>
            <a:r>
              <a:rPr lang="en-US" altLang="zh-TW" sz="2000" b="1" u="sng" dirty="0" smtClean="0">
                <a:latin typeface="Times New Roman" pitchFamily="18" charset="0"/>
              </a:rPr>
              <a:t>AB</a:t>
            </a:r>
            <a:r>
              <a:rPr lang="en-US" altLang="zh-TW" sz="2000" b="1" dirty="0" smtClean="0">
                <a:latin typeface="Times New Roman" pitchFamily="18" charset="0"/>
              </a:rPr>
              <a:t>FDSCFFGFG</a:t>
            </a:r>
            <a:r>
              <a:rPr lang="en-US" altLang="zh-TW" sz="2000" b="1" u="sng" dirty="0" smtClean="0">
                <a:latin typeface="Times New Roman" pitchFamily="18" charset="0"/>
              </a:rPr>
              <a:t>C</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latin typeface="Times New Roman" pitchFamily="18" charset="0"/>
              </a:rPr>
              <a:t> </a:t>
            </a:r>
            <a:r>
              <a:rPr lang="en-US" altLang="zh-TW" sz="2000" dirty="0" err="1" smtClean="0">
                <a:latin typeface="Times New Roman" pitchFamily="18" charset="0"/>
              </a:rPr>
              <a:t>Grep</a:t>
            </a:r>
            <a:r>
              <a:rPr lang="en-US" altLang="zh-TW" sz="2000" dirty="0" smtClean="0">
                <a:latin typeface="Times New Roman" pitchFamily="18" charset="0"/>
              </a:rPr>
              <a:t> uses regular expressions, but the second argument is never seen by </a:t>
            </a:r>
            <a:r>
              <a:rPr lang="en-US" altLang="zh-TW" sz="2000" dirty="0" err="1" smtClean="0">
                <a:latin typeface="Times New Roman" pitchFamily="18" charset="0"/>
              </a:rPr>
              <a:t>grep</a:t>
            </a:r>
            <a:r>
              <a:rPr lang="en-US" altLang="zh-TW" sz="2000" dirty="0" smtClean="0">
                <a:latin typeface="Times New Roman" pitchFamily="18" charset="0"/>
              </a:rPr>
              <a:t>; the UNIX shell converts it into a list of files before it initiates the </a:t>
            </a:r>
            <a:r>
              <a:rPr lang="en-US" altLang="zh-TW" sz="2000" dirty="0" err="1" smtClean="0">
                <a:latin typeface="Times New Roman" pitchFamily="18" charset="0"/>
              </a:rPr>
              <a:t>grep</a:t>
            </a:r>
            <a:r>
              <a:rPr lang="en-US" altLang="zh-TW" sz="2000" dirty="0" smtClean="0">
                <a:latin typeface="Times New Roman" pitchFamily="18" charset="0"/>
              </a:rPr>
              <a:t> program – and the </a:t>
            </a:r>
            <a:r>
              <a:rPr lang="en-US" altLang="zh-TW" sz="2000" b="1" u="sng" dirty="0" smtClean="0">
                <a:latin typeface="Times New Roman" pitchFamily="18" charset="0"/>
              </a:rPr>
              <a:t>UNIX shell</a:t>
            </a:r>
            <a:r>
              <a:rPr lang="en-US" altLang="zh-TW" sz="2000" dirty="0" smtClean="0">
                <a:latin typeface="Times New Roman" pitchFamily="18" charset="0"/>
              </a:rPr>
              <a:t> does </a:t>
            </a:r>
            <a:r>
              <a:rPr lang="en-US" altLang="zh-TW" sz="2000" b="1" u="sng" dirty="0" smtClean="0">
                <a:latin typeface="Times New Roman" pitchFamily="18" charset="0"/>
              </a:rPr>
              <a:t>not</a:t>
            </a:r>
            <a:r>
              <a:rPr lang="en-US" altLang="zh-TW" sz="2000" dirty="0" smtClean="0">
                <a:latin typeface="Times New Roman" pitchFamily="18" charset="0"/>
              </a:rPr>
              <a:t> use regular expressions. It uses </a:t>
            </a:r>
            <a:r>
              <a:rPr lang="en-US" altLang="zh-TW" sz="2000" b="1" u="sng" dirty="0" smtClean="0">
                <a:latin typeface="Times New Roman" pitchFamily="18" charset="0"/>
              </a:rPr>
              <a:t>wildcards</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rgbClr val="FF0000"/>
                </a:solidFill>
                <a:latin typeface="Times New Roman" pitchFamily="18" charset="0"/>
              </a:rPr>
              <a:t>How do you specify the regular expression </a:t>
            </a:r>
            <a:r>
              <a:rPr lang="en-US" altLang="zh-TW" sz="2400" dirty="0" smtClean="0">
                <a:solidFill>
                  <a:srgbClr val="FF0000"/>
                </a:solidFill>
                <a:latin typeface="Courier" pitchFamily="49" charset="0"/>
              </a:rPr>
              <a:t>'AB*C'</a:t>
            </a:r>
            <a:r>
              <a:rPr lang="en-US" altLang="zh-TW" sz="2400" dirty="0" smtClean="0">
                <a:solidFill>
                  <a:srgbClr val="FF0000"/>
                </a:solidFill>
                <a:latin typeface="Times New Roman" pitchFamily="18" charset="0"/>
              </a:rPr>
              <a:t> using wildcards?</a:t>
            </a:r>
          </a:p>
          <a:p>
            <a:pPr marL="0" indent="0" algn="just" eaLnBrk="1" hangingPunct="1">
              <a:lnSpc>
                <a:spcPct val="90000"/>
              </a:lnSpc>
              <a:buFontTx/>
              <a:buNone/>
              <a:tabLst>
                <a:tab pos="338138" algn="l"/>
              </a:tabLst>
            </a:pPr>
            <a:r>
              <a:rPr lang="en-US" altLang="zh-TW" sz="2400" dirty="0" smtClean="0">
                <a:solidFill>
                  <a:srgbClr val="0066CC"/>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2000" dirty="0" smtClean="0">
              <a:solidFill>
                <a:srgbClr val="00FF00"/>
              </a:solidFill>
              <a:latin typeface="Times New Roman" pitchFamily="18" charset="0"/>
            </a:endParaRPr>
          </a:p>
          <a:p>
            <a:pPr marL="0" indent="0" algn="just" eaLnBrk="1" hangingPunct="1">
              <a:lnSpc>
                <a:spcPct val="90000"/>
              </a:lnSpc>
              <a:buFontTx/>
              <a:buNone/>
              <a:tabLst>
                <a:tab pos="338138" algn="l"/>
              </a:tabLst>
            </a:pPr>
            <a:r>
              <a:rPr lang="en-US" altLang="zh-TW" sz="2400" dirty="0" smtClean="0">
                <a:solidFill>
                  <a:schemeClr val="bg1"/>
                </a:solidFill>
                <a:latin typeface="Times New Roman" pitchFamily="18" charset="0"/>
              </a:rPr>
              <a:t>Why can’t we do better?</a:t>
            </a:r>
            <a:endParaRPr lang="en-US" altLang="zh-TW" sz="2400" dirty="0" smtClean="0">
              <a:solidFill>
                <a:schemeClr val="bg1"/>
              </a:solidFill>
              <a:latin typeface="Courier"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fld id="{34A64158-1DA1-4142-80EE-8E248A9A8AB6}" type="slidenum">
              <a:rPr lang="zh-TW" altLang="en-US" sz="1400" b="0">
                <a:latin typeface="Arial" pitchFamily="34" charset="0"/>
              </a:rPr>
              <a:pPr algn="ctr"/>
              <a:t>95</a:t>
            </a:fld>
            <a:endParaRPr lang="en-US" altLang="zh-TW" sz="1400" b="0">
              <a:latin typeface="Arial" pitchFamily="34" charset="0"/>
            </a:endParaRPr>
          </a:p>
        </p:txBody>
      </p:sp>
      <p:sp>
        <p:nvSpPr>
          <p:cNvPr id="109571" name="Rectangle 2"/>
          <p:cNvSpPr>
            <a:spLocks noGrp="1" noChangeArrowheads="1"/>
          </p:cNvSpPr>
          <p:nvPr>
            <p:ph type="title" idx="4294967295"/>
          </p:nvPr>
        </p:nvSpPr>
        <p:spPr>
          <a:xfrm>
            <a:off x="457200" y="0"/>
            <a:ext cx="8229600" cy="1417638"/>
          </a:xfrm>
        </p:spPr>
        <p:txBody>
          <a:bodyPr/>
          <a:lstStyle/>
          <a:p>
            <a:pPr eaLnBrk="1" hangingPunct="1"/>
            <a:r>
              <a:rPr lang="en-US" altLang="zh-TW" smtClean="0">
                <a:solidFill>
                  <a:schemeClr val="accent2"/>
                </a:solidFill>
              </a:rPr>
              <a:t>Regular Expressions</a:t>
            </a:r>
            <a:br>
              <a:rPr lang="en-US" altLang="zh-TW" smtClean="0">
                <a:solidFill>
                  <a:schemeClr val="accent2"/>
                </a:solidFill>
              </a:rPr>
            </a:br>
            <a:r>
              <a:rPr lang="en-US" altLang="zh-TW" smtClean="0">
                <a:solidFill>
                  <a:srgbClr val="E10B08"/>
                </a:solidFill>
              </a:rPr>
              <a:t>Are we clear on the concept?</a:t>
            </a:r>
            <a:endParaRPr lang="en-US" altLang="zh-TW" smtClean="0"/>
          </a:p>
        </p:txBody>
      </p:sp>
      <p:sp>
        <p:nvSpPr>
          <p:cNvPr id="109572" name="Rectangle 3"/>
          <p:cNvSpPr>
            <a:spLocks noGrp="1" noChangeArrowheads="1"/>
          </p:cNvSpPr>
          <p:nvPr>
            <p:ph type="body" idx="4294967295"/>
          </p:nvPr>
        </p:nvSpPr>
        <p:spPr>
          <a:xfrm>
            <a:off x="152400" y="1447800"/>
            <a:ext cx="8763000" cy="5410200"/>
          </a:xfrm>
          <a:solidFill>
            <a:schemeClr val="bg1"/>
          </a:solidFill>
        </p:spPr>
        <p:txBody>
          <a:bodyPr/>
          <a:lstStyle/>
          <a:p>
            <a:pPr marL="0" indent="0" algn="just" eaLnBrk="1" hangingPunct="1">
              <a:lnSpc>
                <a:spcPct val="90000"/>
              </a:lnSpc>
              <a:buFontTx/>
              <a:buNone/>
              <a:tabLst>
                <a:tab pos="338138" algn="l"/>
              </a:tabLst>
            </a:pPr>
            <a:r>
              <a:rPr lang="en-US" altLang="zh-TW" sz="2400" dirty="0" smtClean="0">
                <a:latin typeface="Times New Roman" pitchFamily="18" charset="0"/>
              </a:rPr>
              <a:t>What will this do:</a:t>
            </a:r>
          </a:p>
          <a:p>
            <a:pPr marL="0" indent="0" eaLnBrk="1" hangingPunct="1">
              <a:lnSpc>
                <a:spcPct val="80000"/>
              </a:lnSpc>
              <a:buFontTx/>
              <a:buNone/>
              <a:tabLst>
                <a:tab pos="338138" algn="l"/>
              </a:tabLst>
            </a:pPr>
            <a:r>
              <a:rPr lang="en-US" altLang="zh-TW" sz="2400" dirty="0" smtClean="0">
                <a:solidFill>
                  <a:srgbClr val="1F4343"/>
                </a:solidFill>
                <a:latin typeface="Times New Roman" panose="02020603050405020304" pitchFamily="18" charset="0"/>
                <a:cs typeface="Times New Roman" panose="02020603050405020304" pitchFamily="18" charset="0"/>
              </a:rPr>
              <a:t>%</a:t>
            </a:r>
            <a:r>
              <a:rPr lang="en-US" altLang="zh-TW" sz="2800" dirty="0" smtClean="0">
                <a:solidFill>
                  <a:srgbClr val="1F4343"/>
                </a:solidFill>
                <a:latin typeface="High Tower Text" pitchFamily="18" charset="0"/>
              </a:rPr>
              <a:t> </a:t>
            </a:r>
            <a:r>
              <a:rPr lang="en-US" altLang="zh-TW" sz="2800" dirty="0" err="1" smtClean="0">
                <a:solidFill>
                  <a:srgbClr val="1F4343"/>
                </a:solidFill>
                <a:latin typeface="High Tower Text" pitchFamily="18" charset="0"/>
              </a:rPr>
              <a:t>grep</a:t>
            </a:r>
            <a:r>
              <a:rPr lang="en-US" altLang="zh-TW" sz="2800" dirty="0" smtClean="0">
                <a:solidFill>
                  <a:srgbClr val="1F4343"/>
                </a:solidFill>
                <a:latin typeface="High Tower Text" pitchFamily="18" charset="0"/>
              </a:rPr>
              <a:t> 'AB*C' AB*C</a:t>
            </a:r>
          </a:p>
          <a:p>
            <a:pPr marL="0" indent="0" algn="just" eaLnBrk="1" hangingPunct="1">
              <a:lnSpc>
                <a:spcPct val="90000"/>
              </a:lnSpc>
              <a:buFontTx/>
              <a:buNone/>
              <a:tabLst>
                <a:tab pos="338138" algn="l"/>
              </a:tabLst>
            </a:pPr>
            <a:endParaRPr lang="en-US" altLang="zh-TW" sz="800" dirty="0" smtClean="0">
              <a:latin typeface="High Tower Text" pitchFamily="18" charset="0"/>
            </a:endParaRPr>
          </a:p>
          <a:p>
            <a:pPr marL="0" indent="0" algn="just" eaLnBrk="1" hangingPunct="1">
              <a:lnSpc>
                <a:spcPct val="90000"/>
              </a:lnSpc>
              <a:buFontTx/>
              <a:buNone/>
              <a:tabLst>
                <a:tab pos="338138" algn="l"/>
              </a:tabLst>
            </a:pPr>
            <a:r>
              <a:rPr lang="en-US" altLang="zh-TW" sz="2000" dirty="0" smtClean="0">
                <a:latin typeface="Times New Roman" pitchFamily="18" charset="0"/>
              </a:rPr>
              <a:t>Answer: it will search for all patterns such as AC, ABC, ABBC, ABBBC, etc.  Within files that have names such as: ABC, ABXC, ABBDC, etc.</a:t>
            </a:r>
            <a:br>
              <a:rPr lang="en-US" altLang="zh-TW" sz="2000" dirty="0" smtClean="0">
                <a:latin typeface="Times New Roman" pitchFamily="18" charset="0"/>
              </a:rPr>
            </a:br>
            <a:r>
              <a:rPr lang="en-US" altLang="zh-TW" sz="2000" dirty="0" smtClean="0">
                <a:latin typeface="Times New Roman" pitchFamily="18" charset="0"/>
              </a:rPr>
              <a:t>So the word </a:t>
            </a:r>
            <a:r>
              <a:rPr lang="en-US" altLang="zh-TW" sz="2000" b="1" dirty="0" smtClean="0">
                <a:latin typeface="Times New Roman" pitchFamily="18" charset="0"/>
              </a:rPr>
              <a:t>STACK</a:t>
            </a:r>
            <a:r>
              <a:rPr lang="en-US" altLang="zh-TW" sz="2000" dirty="0" smtClean="0">
                <a:latin typeface="Times New Roman" pitchFamily="18" charset="0"/>
              </a:rPr>
              <a:t> will match, if found in a file named </a:t>
            </a:r>
            <a:r>
              <a:rPr lang="en-US" altLang="zh-TW" sz="2000" b="1" u="sng" dirty="0" smtClean="0">
                <a:latin typeface="Times New Roman" pitchFamily="18" charset="0"/>
              </a:rPr>
              <a:t>AB</a:t>
            </a:r>
            <a:r>
              <a:rPr lang="en-US" altLang="zh-TW" sz="2000" b="1" dirty="0" smtClean="0">
                <a:latin typeface="Times New Roman" pitchFamily="18" charset="0"/>
              </a:rPr>
              <a:t>FDSCFFGFG</a:t>
            </a:r>
            <a:r>
              <a:rPr lang="en-US" altLang="zh-TW" sz="2000" b="1" u="sng" dirty="0" smtClean="0">
                <a:latin typeface="Times New Roman" pitchFamily="18" charset="0"/>
              </a:rPr>
              <a:t>C</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latin typeface="Times New Roman" pitchFamily="18" charset="0"/>
              </a:rPr>
              <a:t>Are we clear on the concept? </a:t>
            </a:r>
          </a:p>
          <a:p>
            <a:pPr marL="0" indent="0" algn="just" eaLnBrk="1" hangingPunct="1">
              <a:lnSpc>
                <a:spcPct val="90000"/>
              </a:lnSpc>
              <a:buFontTx/>
              <a:buChar char="-"/>
              <a:tabLst>
                <a:tab pos="338138" algn="l"/>
              </a:tabLst>
            </a:pPr>
            <a:r>
              <a:rPr lang="en-US" altLang="zh-TW" sz="2000" dirty="0" smtClean="0">
                <a:latin typeface="Times New Roman" pitchFamily="18" charset="0"/>
              </a:rPr>
              <a:t> </a:t>
            </a:r>
            <a:r>
              <a:rPr lang="en-US" altLang="zh-TW" sz="2000" dirty="0" err="1" smtClean="0">
                <a:latin typeface="Times New Roman" pitchFamily="18" charset="0"/>
              </a:rPr>
              <a:t>Grep</a:t>
            </a:r>
            <a:r>
              <a:rPr lang="en-US" altLang="zh-TW" sz="2000" dirty="0" smtClean="0">
                <a:latin typeface="Times New Roman" pitchFamily="18" charset="0"/>
              </a:rPr>
              <a:t> uses regular expressions, but the second argument is never seen by </a:t>
            </a:r>
            <a:r>
              <a:rPr lang="en-US" altLang="zh-TW" sz="2000" dirty="0" err="1" smtClean="0">
                <a:latin typeface="Times New Roman" pitchFamily="18" charset="0"/>
              </a:rPr>
              <a:t>grep</a:t>
            </a:r>
            <a:r>
              <a:rPr lang="en-US" altLang="zh-TW" sz="2000" dirty="0" smtClean="0">
                <a:latin typeface="Times New Roman" pitchFamily="18" charset="0"/>
              </a:rPr>
              <a:t>; the UNIX shell converts it into a list of files before it initiates the </a:t>
            </a:r>
            <a:r>
              <a:rPr lang="en-US" altLang="zh-TW" sz="2000" dirty="0" err="1" smtClean="0">
                <a:latin typeface="Times New Roman" pitchFamily="18" charset="0"/>
              </a:rPr>
              <a:t>grep</a:t>
            </a:r>
            <a:r>
              <a:rPr lang="en-US" altLang="zh-TW" sz="2000" dirty="0" smtClean="0">
                <a:latin typeface="Times New Roman" pitchFamily="18" charset="0"/>
              </a:rPr>
              <a:t> program – and the </a:t>
            </a:r>
            <a:r>
              <a:rPr lang="en-US" altLang="zh-TW" sz="2000" b="1" u="sng" dirty="0" smtClean="0">
                <a:latin typeface="Times New Roman" pitchFamily="18" charset="0"/>
              </a:rPr>
              <a:t>UNIX shell</a:t>
            </a:r>
            <a:r>
              <a:rPr lang="en-US" altLang="zh-TW" sz="2000" dirty="0" smtClean="0">
                <a:latin typeface="Times New Roman" pitchFamily="18" charset="0"/>
              </a:rPr>
              <a:t> does </a:t>
            </a:r>
            <a:r>
              <a:rPr lang="en-US" altLang="zh-TW" sz="2000" b="1" u="sng" dirty="0" smtClean="0">
                <a:latin typeface="Times New Roman" pitchFamily="18" charset="0"/>
              </a:rPr>
              <a:t>not</a:t>
            </a:r>
            <a:r>
              <a:rPr lang="en-US" altLang="zh-TW" sz="2000" dirty="0" smtClean="0">
                <a:latin typeface="Times New Roman" pitchFamily="18" charset="0"/>
              </a:rPr>
              <a:t> use regular expressions. It uses </a:t>
            </a:r>
            <a:r>
              <a:rPr lang="en-US" altLang="zh-TW" sz="2000" b="1" u="sng" dirty="0" smtClean="0">
                <a:latin typeface="Times New Roman" pitchFamily="18" charset="0"/>
              </a:rPr>
              <a:t>wildcards</a:t>
            </a:r>
            <a:r>
              <a:rPr lang="en-US" altLang="zh-TW" sz="2000" dirty="0" smtClean="0">
                <a:latin typeface="Times New Roman" pitchFamily="18" charset="0"/>
              </a:rPr>
              <a:t>.</a:t>
            </a:r>
          </a:p>
          <a:p>
            <a:pPr marL="0" indent="0" algn="just" eaLnBrk="1" hangingPunct="1">
              <a:lnSpc>
                <a:spcPct val="90000"/>
              </a:lnSpc>
              <a:buFontTx/>
              <a:buNone/>
              <a:tabLst>
                <a:tab pos="338138" algn="l"/>
              </a:tabLst>
            </a:pPr>
            <a:endParaRPr lang="en-US" altLang="zh-TW" sz="2000" dirty="0" smtClean="0">
              <a:latin typeface="Times New Roman" pitchFamily="18" charset="0"/>
            </a:endParaRPr>
          </a:p>
          <a:p>
            <a:pPr marL="0" indent="0" algn="just" eaLnBrk="1" hangingPunct="1">
              <a:lnSpc>
                <a:spcPct val="90000"/>
              </a:lnSpc>
              <a:buFontTx/>
              <a:buNone/>
              <a:tabLst>
                <a:tab pos="338138" algn="l"/>
              </a:tabLst>
            </a:pPr>
            <a:r>
              <a:rPr lang="en-US" altLang="zh-TW" sz="2400" dirty="0" smtClean="0">
                <a:latin typeface="Times New Roman" pitchFamily="18" charset="0"/>
              </a:rPr>
              <a:t>How do you specify the regular expression </a:t>
            </a:r>
            <a:r>
              <a:rPr lang="en-US" altLang="zh-TW" sz="2400" dirty="0" smtClean="0">
                <a:latin typeface="Courier" pitchFamily="49" charset="0"/>
              </a:rPr>
              <a:t>'AB*C'</a:t>
            </a:r>
            <a:r>
              <a:rPr lang="en-US" altLang="zh-TW" sz="2400" dirty="0" smtClean="0">
                <a:latin typeface="Times New Roman" pitchFamily="18" charset="0"/>
              </a:rPr>
              <a:t> using wildcards?</a:t>
            </a:r>
          </a:p>
          <a:p>
            <a:pPr marL="0" indent="0" algn="just" eaLnBrk="1" hangingPunct="1">
              <a:lnSpc>
                <a:spcPct val="90000"/>
              </a:lnSpc>
              <a:buFontTx/>
              <a:buNone/>
              <a:tabLst>
                <a:tab pos="338138" algn="l"/>
              </a:tabLst>
            </a:pPr>
            <a:r>
              <a:rPr lang="en-US" altLang="zh-TW" sz="2400" dirty="0" smtClean="0">
                <a:solidFill>
                  <a:srgbClr val="0066CC"/>
                </a:solidFill>
                <a:latin typeface="Times New Roman" pitchFamily="18" charset="0"/>
              </a:rPr>
              <a:t>Answer:  *A*C*  would be as close as you can get.</a:t>
            </a:r>
          </a:p>
          <a:p>
            <a:pPr marL="0" indent="0" algn="just" eaLnBrk="1" hangingPunct="1">
              <a:lnSpc>
                <a:spcPct val="90000"/>
              </a:lnSpc>
              <a:buFontTx/>
              <a:buNone/>
              <a:tabLst>
                <a:tab pos="338138" algn="l"/>
              </a:tabLst>
            </a:pPr>
            <a:endParaRPr lang="en-US" altLang="zh-TW" sz="1600" dirty="0" smtClean="0">
              <a:solidFill>
                <a:srgbClr val="00FF00"/>
              </a:solidFill>
              <a:latin typeface="Times New Roman" pitchFamily="18" charset="0"/>
            </a:endParaRPr>
          </a:p>
          <a:p>
            <a:pPr marL="0" indent="0" algn="just" eaLnBrk="1" hangingPunct="1">
              <a:lnSpc>
                <a:spcPct val="90000"/>
              </a:lnSpc>
              <a:buFontTx/>
              <a:buNone/>
              <a:tabLst>
                <a:tab pos="338138" algn="l"/>
              </a:tabLst>
            </a:pPr>
            <a:r>
              <a:rPr lang="en-US" altLang="zh-TW" sz="2800" b="1" dirty="0" smtClean="0">
                <a:solidFill>
                  <a:srgbClr val="FF0000"/>
                </a:solidFill>
                <a:latin typeface="Times New Roman" pitchFamily="18" charset="0"/>
              </a:rPr>
              <a:t>Why can’t we get any closer that that?</a:t>
            </a:r>
            <a:endParaRPr lang="en-US" altLang="zh-TW" sz="2800" b="1" dirty="0" smtClean="0">
              <a:solidFill>
                <a:srgbClr val="FF0000"/>
              </a:solidFill>
              <a:latin typeface="Courier"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2"/>
          </p:nvPr>
        </p:nvSpPr>
        <p:spPr>
          <a:xfrm>
            <a:off x="8382000" y="6477000"/>
            <a:ext cx="762000" cy="381000"/>
          </a:xfrm>
          <a:noFill/>
        </p:spPr>
        <p:txBody>
          <a:bodyPr/>
          <a:lstStyle/>
          <a:p>
            <a:pPr algn="ctr"/>
            <a:fld id="{3A722878-01F2-49EA-A0A3-146D75D0545E}" type="slidenum">
              <a:rPr lang="zh-TW" altLang="en-US" smtClean="0">
                <a:latin typeface="Arial" pitchFamily="34" charset="0"/>
              </a:rPr>
              <a:pPr algn="ctr"/>
              <a:t>96</a:t>
            </a:fld>
            <a:endParaRPr lang="en-US" altLang="zh-TW" smtClean="0">
              <a:latin typeface="Arial" pitchFamily="34" charset="0"/>
            </a:endParaRPr>
          </a:p>
        </p:txBody>
      </p:sp>
      <p:sp>
        <p:nvSpPr>
          <p:cNvPr id="110595" name="Rectangle 3"/>
          <p:cNvSpPr>
            <a:spLocks noGrp="1" noChangeArrowheads="1"/>
          </p:cNvSpPr>
          <p:nvPr>
            <p:ph type="body" idx="1"/>
          </p:nvPr>
        </p:nvSpPr>
        <p:spPr>
          <a:xfrm>
            <a:off x="0" y="1676400"/>
            <a:ext cx="9144000" cy="4495800"/>
          </a:xfrm>
        </p:spPr>
        <p:txBody>
          <a:bodyPr/>
          <a:lstStyle/>
          <a:p>
            <a:pPr marL="0" indent="0" eaLnBrk="1" hangingPunct="1"/>
            <a:endParaRPr lang="zh-TW" altLang="en-US" sz="1800" dirty="0" smtClean="0">
              <a:solidFill>
                <a:srgbClr val="000000"/>
              </a:solidFill>
              <a:latin typeface="Lucida Grande" charset="0"/>
            </a:endParaRPr>
          </a:p>
          <a:p>
            <a:pPr marL="0" indent="0" eaLnBrk="1" hangingPunct="1"/>
            <a:endParaRPr lang="zh-TW" altLang="en-US" sz="1800" dirty="0" smtClean="0">
              <a:solidFill>
                <a:srgbClr val="000000"/>
              </a:solidFill>
              <a:latin typeface="Lucida Grande" charset="0"/>
            </a:endParaRPr>
          </a:p>
          <a:p>
            <a:pPr marL="0" indent="0" eaLnBrk="1" hangingPunct="1">
              <a:buFontTx/>
              <a:buNone/>
            </a:pPr>
            <a:r>
              <a:rPr lang="zh-TW" altLang="en-US" sz="24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'^word' files     	 </a:t>
            </a:r>
            <a:r>
              <a:rPr lang="en-US" altLang="zh-TW" sz="2800" dirty="0" smtClean="0">
                <a:solidFill>
                  <a:srgbClr val="000000"/>
                </a:solidFill>
                <a:latin typeface="Arial Narrow" pitchFamily="34" charset="0"/>
              </a:rPr>
              <a:t>{“word” at the start of a line}</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'word</a:t>
            </a:r>
            <a:r>
              <a:rPr lang="en-US" altLang="zh-TW" sz="2600" dirty="0" smtClean="0">
                <a:solidFill>
                  <a:srgbClr val="000000"/>
                </a:solidFill>
                <a:latin typeface="Times New Roman" pitchFamily="18" charset="0"/>
                <a:cs typeface="Times New Roman" pitchFamily="18" charset="0"/>
              </a:rPr>
              <a:t>$</a:t>
            </a:r>
            <a:r>
              <a:rPr lang="en-US" altLang="zh-TW" sz="2800" dirty="0" smtClean="0">
                <a:solidFill>
                  <a:srgbClr val="000000"/>
                </a:solidFill>
                <a:latin typeface="High Tower Text" pitchFamily="18" charset="0"/>
              </a:rPr>
              <a:t>' files     	 </a:t>
            </a:r>
            <a:r>
              <a:rPr lang="en-US" altLang="zh-TW" sz="2800" dirty="0" smtClean="0">
                <a:solidFill>
                  <a:srgbClr val="000000"/>
                </a:solidFill>
                <a:latin typeface="Arial Narrow" pitchFamily="34" charset="0"/>
              </a:rPr>
              <a:t>{“word” at the end of a line}</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'^word</a:t>
            </a:r>
            <a:r>
              <a:rPr lang="en-US" altLang="zh-TW" sz="2600" dirty="0" smtClean="0">
                <a:solidFill>
                  <a:srgbClr val="000000"/>
                </a:solidFill>
                <a:latin typeface="Times New Roman" pitchFamily="18" charset="0"/>
                <a:cs typeface="Times New Roman" pitchFamily="18" charset="0"/>
              </a:rPr>
              <a:t>$</a:t>
            </a:r>
            <a:r>
              <a:rPr lang="en-US" altLang="zh-TW" sz="2800" dirty="0" smtClean="0">
                <a:solidFill>
                  <a:srgbClr val="000000"/>
                </a:solidFill>
                <a:latin typeface="High Tower Text" pitchFamily="18" charset="0"/>
              </a:rPr>
              <a:t>' files    	 </a:t>
            </a:r>
            <a:r>
              <a:rPr lang="en-US" altLang="zh-TW" sz="2800" dirty="0" smtClean="0">
                <a:solidFill>
                  <a:srgbClr val="000000"/>
                </a:solidFill>
                <a:latin typeface="Arial Narrow" pitchFamily="34" charset="0"/>
              </a:rPr>
              <a:t>{lines containing only “word”}</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'\^s' files       	 </a:t>
            </a:r>
            <a:r>
              <a:rPr lang="en-US" altLang="zh-TW" sz="2800" dirty="0" smtClean="0">
                <a:solidFill>
                  <a:srgbClr val="000000"/>
                </a:solidFill>
                <a:latin typeface="Arial Narrow" pitchFamily="34" charset="0"/>
              </a:rPr>
              <a:t>{lines containing “^s”}</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Ww</a:t>
            </a:r>
            <a:r>
              <a:rPr lang="en-US" altLang="zh-TW" sz="2800" dirty="0" smtClean="0">
                <a:solidFill>
                  <a:srgbClr val="000000"/>
                </a:solidFill>
                <a:latin typeface="High Tower Text" pitchFamily="18" charset="0"/>
              </a:rPr>
              <a:t>]</a:t>
            </a:r>
            <a:r>
              <a:rPr lang="en-US" altLang="zh-TW" sz="2800" dirty="0" err="1" smtClean="0">
                <a:solidFill>
                  <a:srgbClr val="000000"/>
                </a:solidFill>
                <a:latin typeface="High Tower Text" pitchFamily="18" charset="0"/>
              </a:rPr>
              <a:t>ord</a:t>
            </a:r>
            <a:r>
              <a:rPr lang="en-US" altLang="zh-TW" sz="2800" dirty="0" smtClean="0">
                <a:solidFill>
                  <a:srgbClr val="000000"/>
                </a:solidFill>
                <a:latin typeface="High Tower Text" pitchFamily="18" charset="0"/>
              </a:rPr>
              <a:t>' files	 </a:t>
            </a:r>
            <a:r>
              <a:rPr lang="en-US" altLang="zh-TW" sz="2800" dirty="0" smtClean="0">
                <a:solidFill>
                  <a:srgbClr val="000000"/>
                </a:solidFill>
                <a:latin typeface="Arial Narrow" pitchFamily="34" charset="0"/>
              </a:rPr>
              <a:t>{search for “Word” or “word”}</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'B[</a:t>
            </a:r>
            <a:r>
              <a:rPr lang="en-US" altLang="zh-TW" sz="2800" dirty="0" err="1" smtClean="0">
                <a:solidFill>
                  <a:srgbClr val="000000"/>
                </a:solidFill>
                <a:latin typeface="High Tower Text" pitchFamily="18" charset="0"/>
              </a:rPr>
              <a:t>oO</a:t>
            </a:r>
            <a:r>
              <a:rPr lang="en-US" altLang="zh-TW" sz="2800" dirty="0" smtClean="0">
                <a:solidFill>
                  <a:srgbClr val="000000"/>
                </a:solidFill>
                <a:latin typeface="High Tower Text" pitchFamily="18" charset="0"/>
              </a:rPr>
              <a:t>][</a:t>
            </a:r>
            <a:r>
              <a:rPr lang="en-US" altLang="zh-TW" sz="2800" dirty="0" err="1" smtClean="0">
                <a:solidFill>
                  <a:srgbClr val="000000"/>
                </a:solidFill>
                <a:latin typeface="High Tower Text" pitchFamily="18" charset="0"/>
              </a:rPr>
              <a:t>bB</a:t>
            </a:r>
            <a:r>
              <a:rPr lang="en-US" altLang="zh-TW" sz="2800" dirty="0" smtClean="0">
                <a:solidFill>
                  <a:srgbClr val="000000"/>
                </a:solidFill>
                <a:latin typeface="High Tower Text" pitchFamily="18" charset="0"/>
              </a:rPr>
              <a:t>]' files  </a:t>
            </a:r>
            <a:r>
              <a:rPr lang="en-US" altLang="zh-TW" sz="2800" dirty="0" smtClean="0">
                <a:solidFill>
                  <a:srgbClr val="000000"/>
                </a:solidFill>
                <a:latin typeface="Arial Narrow" pitchFamily="34" charset="0"/>
              </a:rPr>
              <a:t>{search for BOB, Bob, </a:t>
            </a:r>
            <a:r>
              <a:rPr lang="en-US" altLang="zh-TW" sz="2800" dirty="0" err="1" smtClean="0">
                <a:solidFill>
                  <a:srgbClr val="000000"/>
                </a:solidFill>
                <a:latin typeface="Arial Narrow" pitchFamily="34" charset="0"/>
              </a:rPr>
              <a:t>BOb</a:t>
            </a:r>
            <a:r>
              <a:rPr lang="en-US" altLang="zh-TW" sz="2800" dirty="0" smtClean="0">
                <a:solidFill>
                  <a:srgbClr val="000000"/>
                </a:solidFill>
                <a:latin typeface="Arial Narrow" pitchFamily="34" charset="0"/>
              </a:rPr>
              <a:t> or </a:t>
            </a:r>
            <a:r>
              <a:rPr lang="en-US" altLang="zh-TW" sz="2800" dirty="0" err="1" smtClean="0">
                <a:solidFill>
                  <a:srgbClr val="000000"/>
                </a:solidFill>
                <a:latin typeface="Arial Narrow" pitchFamily="34" charset="0"/>
              </a:rPr>
              <a:t>BoB</a:t>
            </a:r>
            <a:r>
              <a:rPr lang="en-US" altLang="zh-TW" sz="2800" dirty="0" smtClean="0">
                <a:solidFill>
                  <a:srgbClr val="000000"/>
                </a:solidFill>
                <a:latin typeface="Arial Narrow" pitchFamily="34" charset="0"/>
              </a:rPr>
              <a:t> }</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t>
            </a:r>
            <a:r>
              <a:rPr lang="en-US" altLang="zh-TW" sz="2600" dirty="0" smtClean="0">
                <a:solidFill>
                  <a:srgbClr val="000000"/>
                </a:solidFill>
                <a:latin typeface="Times New Roman" pitchFamily="18" charset="0"/>
                <a:cs typeface="Times New Roman" pitchFamily="18" charset="0"/>
              </a:rPr>
              <a:t>$</a:t>
            </a:r>
            <a:r>
              <a:rPr lang="en-US" altLang="zh-TW" sz="2800" dirty="0" smtClean="0">
                <a:solidFill>
                  <a:srgbClr val="000000"/>
                </a:solidFill>
                <a:latin typeface="High Tower Text" pitchFamily="18" charset="0"/>
              </a:rPr>
              <a:t>' files         	  </a:t>
            </a:r>
            <a:r>
              <a:rPr lang="en-US" altLang="zh-TW" sz="2800" dirty="0" smtClean="0">
                <a:solidFill>
                  <a:srgbClr val="000000"/>
                </a:solidFill>
                <a:latin typeface="Arial Narrow" pitchFamily="34" charset="0"/>
              </a:rPr>
              <a:t>{search for blank lines}</a:t>
            </a:r>
          </a:p>
          <a:p>
            <a:pPr marL="0" indent="0" eaLnBrk="1" hangingPunct="1">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t>
            </a:r>
            <a:r>
              <a:rPr lang="en-US" altLang="zh-TW" sz="2800" dirty="0" smtClean="0">
                <a:solidFill>
                  <a:srgbClr val="000000"/>
                </a:solidFill>
                <a:latin typeface="Times New Roman" pitchFamily="18" charset="0"/>
                <a:cs typeface="Times New Roman" pitchFamily="18" charset="0"/>
              </a:rPr>
              <a:t>0-9</a:t>
            </a:r>
            <a:r>
              <a:rPr lang="en-US" altLang="zh-TW" sz="2800" dirty="0" smtClean="0">
                <a:solidFill>
                  <a:srgbClr val="000000"/>
                </a:solidFill>
                <a:latin typeface="High Tower Text" pitchFamily="18" charset="0"/>
              </a:rPr>
              <a:t>][</a:t>
            </a:r>
            <a:r>
              <a:rPr lang="en-US" altLang="zh-TW" sz="2800" dirty="0" smtClean="0">
                <a:solidFill>
                  <a:srgbClr val="000000"/>
                </a:solidFill>
                <a:latin typeface="Times New Roman" pitchFamily="18" charset="0"/>
                <a:cs typeface="Times New Roman" pitchFamily="18" charset="0"/>
              </a:rPr>
              <a:t>0-9</a:t>
            </a:r>
            <a:r>
              <a:rPr lang="en-US" altLang="zh-TW" sz="2800" dirty="0" smtClean="0">
                <a:solidFill>
                  <a:srgbClr val="000000"/>
                </a:solidFill>
                <a:latin typeface="High Tower Text" pitchFamily="18" charset="0"/>
              </a:rPr>
              <a:t>]' file  	  </a:t>
            </a:r>
            <a:r>
              <a:rPr lang="en-US" altLang="zh-TW" sz="2800" dirty="0" smtClean="0">
                <a:solidFill>
                  <a:srgbClr val="000000"/>
                </a:solidFill>
                <a:latin typeface="Arial Narrow" pitchFamily="34" charset="0"/>
              </a:rPr>
              <a:t>{search for pairs of numeric digits}</a:t>
            </a:r>
            <a:endParaRPr lang="en-US" altLang="zh-TW" sz="2800" dirty="0" smtClean="0">
              <a:solidFill>
                <a:srgbClr val="000000"/>
              </a:solidFill>
              <a:latin typeface="High Tower Text" pitchFamily="18" charset="0"/>
            </a:endParaRPr>
          </a:p>
        </p:txBody>
      </p:sp>
      <p:sp>
        <p:nvSpPr>
          <p:cNvPr id="110596" name="Rectangle 2"/>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altLang="zh-TW" sz="4400" b="0">
                <a:solidFill>
                  <a:schemeClr val="accent2"/>
                </a:solidFill>
                <a:latin typeface="Arial" pitchFamily="34" charset="0"/>
              </a:rPr>
              <a:t>Searching for something in a file</a:t>
            </a:r>
            <a:br>
              <a:rPr lang="en-US" altLang="zh-TW" sz="4400" b="0">
                <a:solidFill>
                  <a:schemeClr val="accent2"/>
                </a:solidFill>
                <a:latin typeface="Arial" pitchFamily="34" charset="0"/>
              </a:rPr>
            </a:br>
            <a:r>
              <a:rPr lang="en-US" altLang="zh-TW" sz="4400" b="0">
                <a:solidFill>
                  <a:srgbClr val="FF0000"/>
                </a:solidFill>
                <a:latin typeface="Arial" pitchFamily="34" charset="0"/>
              </a:rPr>
              <a:t>grep</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2"/>
          </p:nvPr>
        </p:nvSpPr>
        <p:spPr>
          <a:xfrm>
            <a:off x="7848600" y="6400800"/>
            <a:ext cx="1295400" cy="457200"/>
          </a:xfrm>
          <a:noFill/>
        </p:spPr>
        <p:txBody>
          <a:bodyPr/>
          <a:lstStyle/>
          <a:p>
            <a:pPr algn="ctr"/>
            <a:fld id="{E27FE9D6-B13D-4651-B4DE-BD150EF48393}" type="slidenum">
              <a:rPr lang="zh-TW" altLang="en-US" smtClean="0">
                <a:latin typeface="Arial" pitchFamily="34" charset="0"/>
              </a:rPr>
              <a:pPr algn="ctr"/>
              <a:t>97</a:t>
            </a:fld>
            <a:endParaRPr lang="en-US" altLang="zh-TW" smtClean="0">
              <a:latin typeface="Arial" pitchFamily="34" charset="0"/>
            </a:endParaRPr>
          </a:p>
        </p:txBody>
      </p:sp>
      <p:sp>
        <p:nvSpPr>
          <p:cNvPr id="111619" name="Rectangle 2"/>
          <p:cNvSpPr>
            <a:spLocks noGrp="1" noChangeArrowheads="1"/>
          </p:cNvSpPr>
          <p:nvPr>
            <p:ph type="title"/>
          </p:nvPr>
        </p:nvSpPr>
        <p:spPr/>
        <p:txBody>
          <a:bodyPr/>
          <a:lstStyle/>
          <a:p>
            <a:pPr eaLnBrk="1" hangingPunct="1"/>
            <a:r>
              <a:rPr lang="en-US" altLang="zh-TW" smtClean="0">
                <a:solidFill>
                  <a:schemeClr val="accent2"/>
                </a:solidFill>
              </a:rPr>
              <a:t>grep</a:t>
            </a:r>
          </a:p>
        </p:txBody>
      </p:sp>
      <p:sp>
        <p:nvSpPr>
          <p:cNvPr id="111620" name="Rectangle 3"/>
          <p:cNvSpPr>
            <a:spLocks noGrp="1" noChangeArrowheads="1"/>
          </p:cNvSpPr>
          <p:nvPr>
            <p:ph type="body" idx="1"/>
          </p:nvPr>
        </p:nvSpPr>
        <p:spPr>
          <a:xfrm>
            <a:off x="0" y="1295400"/>
            <a:ext cx="9144000" cy="4876800"/>
          </a:xfrm>
        </p:spPr>
        <p:txBody>
          <a:bodyPr/>
          <a:lstStyle/>
          <a:p>
            <a:pPr marL="0" indent="0" eaLnBrk="1" hangingPunct="1">
              <a:lnSpc>
                <a:spcPct val="80000"/>
              </a:lnSpc>
            </a:pPr>
            <a:endParaRPr lang="zh-TW" altLang="en-US" sz="1800" dirty="0" smtClean="0">
              <a:solidFill>
                <a:srgbClr val="000000"/>
              </a:solidFill>
              <a:latin typeface="Lucida Grande" charset="0"/>
            </a:endParaRPr>
          </a:p>
          <a:p>
            <a:pPr marL="0" indent="0" eaLnBrk="1" hangingPunct="1">
              <a:lnSpc>
                <a:spcPct val="80000"/>
              </a:lnSpc>
            </a:pPr>
            <a:endParaRPr lang="zh-TW" altLang="en-US" sz="2800" dirty="0" smtClean="0">
              <a:solidFill>
                <a:srgbClr val="000000"/>
              </a:solidFill>
              <a:latin typeface="High Tower Text" pitchFamily="18" charset="0"/>
            </a:endParaRPr>
          </a:p>
          <a:p>
            <a:pPr marL="0" indent="0" eaLnBrk="1" hangingPunct="1">
              <a:lnSpc>
                <a:spcPct val="80000"/>
              </a:lnSpc>
              <a:buFontTx/>
              <a:buNone/>
            </a:pPr>
            <a:r>
              <a:rPr lang="zh-TW" altLang="en-US"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a:t>
            </a:r>
            <a:r>
              <a:rPr lang="en-US" altLang="zh-TW" sz="2800" dirty="0" smtClean="0">
                <a:solidFill>
                  <a:srgbClr val="000000"/>
                </a:solidFill>
                <a:latin typeface="Times New Roman" pitchFamily="18" charset="0"/>
              </a:rPr>
              <a:t>-</a:t>
            </a:r>
            <a:r>
              <a:rPr lang="en-US" altLang="zh-TW" sz="2800" dirty="0" smtClean="0">
                <a:solidFill>
                  <a:srgbClr val="000000"/>
                </a:solidFill>
                <a:latin typeface="High Tower Text" pitchFamily="18" charset="0"/>
              </a:rPr>
              <a:t>zA</a:t>
            </a:r>
            <a:r>
              <a:rPr lang="en-US" altLang="zh-TW" sz="2800" dirty="0" smtClean="0">
                <a:solidFill>
                  <a:srgbClr val="000000"/>
                </a:solidFill>
                <a:latin typeface="Times New Roman" pitchFamily="18" charset="0"/>
              </a:rPr>
              <a:t>-</a:t>
            </a:r>
            <a:r>
              <a:rPr lang="en-US" altLang="zh-TW" sz="2800" dirty="0" smtClean="0">
                <a:solidFill>
                  <a:srgbClr val="000000"/>
                </a:solidFill>
                <a:latin typeface="High Tower Text" pitchFamily="18" charset="0"/>
              </a:rPr>
              <a:t>Z</a:t>
            </a:r>
            <a:r>
              <a:rPr lang="en-US" altLang="zh-TW" sz="2800" dirty="0" smtClean="0">
                <a:solidFill>
                  <a:srgbClr val="000000"/>
                </a:solidFill>
                <a:latin typeface="Times New Roman" pitchFamily="18" charset="0"/>
              </a:rPr>
              <a:t>0-9</a:t>
            </a:r>
            <a:r>
              <a:rPr lang="en-US" altLang="zh-TW" sz="2800" dirty="0" smtClean="0">
                <a:solidFill>
                  <a:srgbClr val="000000"/>
                </a:solidFill>
                <a:latin typeface="High Tower Text" pitchFamily="18" charset="0"/>
              </a:rPr>
              <a:t>]        	 </a:t>
            </a:r>
            <a:r>
              <a:rPr lang="en-US" altLang="zh-TW" sz="2800" dirty="0" smtClean="0">
                <a:solidFill>
                  <a:srgbClr val="000000"/>
                </a:solidFill>
                <a:latin typeface="Arial Narrow" pitchFamily="34" charset="0"/>
              </a:rPr>
              <a:t>{anything not a letter or number}</a:t>
            </a:r>
          </a:p>
          <a:p>
            <a:pPr marL="0" indent="0" eaLnBrk="1" hangingPunct="1">
              <a:lnSpc>
                <a:spcPct val="80000"/>
              </a:lnSpc>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t>
            </a:r>
            <a:r>
              <a:rPr lang="en-US" altLang="zh-TW" sz="2600" dirty="0" smtClean="0">
                <a:solidFill>
                  <a:srgbClr val="000000"/>
                </a:solidFill>
                <a:latin typeface="Times New Roman" pitchFamily="18" charset="0"/>
                <a:cs typeface="Times New Roman" pitchFamily="18" charset="0"/>
              </a:rPr>
              <a:t>$</a:t>
            </a:r>
            <a:r>
              <a:rPr lang="en-US" altLang="zh-TW" sz="2800" dirty="0" smtClean="0">
                <a:solidFill>
                  <a:srgbClr val="000000"/>
                </a:solidFill>
                <a:latin typeface="High Tower Text" pitchFamily="18" charset="0"/>
              </a:rPr>
              <a:t>'              		 </a:t>
            </a:r>
            <a:r>
              <a:rPr lang="en-US" altLang="zh-TW" sz="2800" dirty="0" smtClean="0">
                <a:solidFill>
                  <a:srgbClr val="000000"/>
                </a:solidFill>
                <a:latin typeface="Arial Narrow" pitchFamily="34" charset="0"/>
              </a:rPr>
              <a:t>{lines with exactly one character}</a:t>
            </a:r>
          </a:p>
          <a:p>
            <a:pPr marL="0" indent="0" eaLnBrk="1" hangingPunct="1">
              <a:lnSpc>
                <a:spcPct val="80000"/>
              </a:lnSpc>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'"word"'                	 </a:t>
            </a:r>
            <a:r>
              <a:rPr lang="en-US" altLang="zh-TW" sz="2800" dirty="0" smtClean="0">
                <a:solidFill>
                  <a:srgbClr val="000000"/>
                </a:solidFill>
                <a:latin typeface="Arial Narrow" pitchFamily="34" charset="0"/>
              </a:rPr>
              <a:t>{"word" within double quotes}</a:t>
            </a:r>
          </a:p>
          <a:p>
            <a:pPr marL="0" indent="0" eaLnBrk="1" hangingPunct="1">
              <a:lnSpc>
                <a:spcPct val="80000"/>
              </a:lnSpc>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'"*word"*'           		 </a:t>
            </a:r>
            <a:r>
              <a:rPr lang="en-US" altLang="zh-TW" sz="2800" dirty="0" smtClean="0">
                <a:solidFill>
                  <a:srgbClr val="000000"/>
                </a:solidFill>
                <a:latin typeface="Arial Narrow" pitchFamily="34" charset="0"/>
              </a:rPr>
              <a:t>{“word”, with or without quotes}</a:t>
            </a:r>
          </a:p>
          <a:p>
            <a:pPr marL="0" indent="0" eaLnBrk="1" hangingPunct="1">
              <a:lnSpc>
                <a:spcPct val="80000"/>
              </a:lnSpc>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         		  	 </a:t>
            </a:r>
            <a:r>
              <a:rPr lang="en-US" altLang="zh-TW" sz="2800" dirty="0" smtClean="0">
                <a:solidFill>
                  <a:srgbClr val="000000"/>
                </a:solidFill>
                <a:latin typeface="Arial Narrow" pitchFamily="34" charset="0"/>
              </a:rPr>
              <a:t>{any line that starts with “.”}</a:t>
            </a:r>
          </a:p>
          <a:p>
            <a:pPr marL="0" indent="0" eaLnBrk="1" hangingPunct="1">
              <a:lnSpc>
                <a:spcPct val="80000"/>
              </a:lnSpc>
              <a:buFontTx/>
              <a:buNone/>
            </a:pPr>
            <a:r>
              <a:rPr lang="en-US" altLang="zh-TW" sz="2800" dirty="0" smtClean="0">
                <a:solidFill>
                  <a:srgbClr val="000000"/>
                </a:solidFill>
                <a:latin typeface="High Tower Text" pitchFamily="18" charset="0"/>
              </a:rPr>
              <a:t>    </a:t>
            </a:r>
            <a:r>
              <a:rPr lang="en-US" altLang="zh-TW" sz="2800" dirty="0" err="1" smtClean="0">
                <a:solidFill>
                  <a:srgbClr val="000000"/>
                </a:solidFill>
                <a:latin typeface="High Tower Text" pitchFamily="18" charset="0"/>
              </a:rPr>
              <a:t>grep</a:t>
            </a:r>
            <a:r>
              <a:rPr lang="en-US" altLang="zh-TW" sz="2800" dirty="0" smtClean="0">
                <a:solidFill>
                  <a:srgbClr val="000000"/>
                </a:solidFill>
                <a:latin typeface="High Tower Text" pitchFamily="18" charset="0"/>
              </a:rPr>
              <a:t> '^\.[a</a:t>
            </a:r>
            <a:r>
              <a:rPr lang="en-US" altLang="zh-TW" sz="2800" dirty="0" smtClean="0">
                <a:solidFill>
                  <a:srgbClr val="000000"/>
                </a:solidFill>
                <a:latin typeface="Times New Roman" pitchFamily="18" charset="0"/>
              </a:rPr>
              <a:t>-</a:t>
            </a:r>
            <a:r>
              <a:rPr lang="en-US" altLang="zh-TW" sz="2800" dirty="0" smtClean="0">
                <a:solidFill>
                  <a:srgbClr val="000000"/>
                </a:solidFill>
                <a:latin typeface="High Tower Text" pitchFamily="18" charset="0"/>
              </a:rPr>
              <a:t>z][a</a:t>
            </a:r>
            <a:r>
              <a:rPr lang="en-US" altLang="zh-TW" sz="2800" dirty="0" smtClean="0">
                <a:solidFill>
                  <a:srgbClr val="000000"/>
                </a:solidFill>
                <a:latin typeface="Times New Roman" pitchFamily="18" charset="0"/>
              </a:rPr>
              <a:t>-</a:t>
            </a:r>
            <a:r>
              <a:rPr lang="en-US" altLang="zh-TW" sz="2800" dirty="0" smtClean="0">
                <a:solidFill>
                  <a:srgbClr val="000000"/>
                </a:solidFill>
                <a:latin typeface="High Tower Text" pitchFamily="18" charset="0"/>
              </a:rPr>
              <a:t>z]' 		 </a:t>
            </a:r>
            <a:r>
              <a:rPr lang="en-US" altLang="zh-TW" sz="2800" dirty="0" smtClean="0">
                <a:solidFill>
                  <a:srgbClr val="000000"/>
                </a:solidFill>
                <a:latin typeface="Arial Narrow" pitchFamily="34" charset="0"/>
              </a:rPr>
              <a:t>{line start with “.” followed by 2 					  lower-case letters}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lstStyle/>
          <a:p>
            <a:r>
              <a:rPr lang="en-US" dirty="0" smtClean="0"/>
              <a:t>Let’s summarize what we </a:t>
            </a:r>
            <a:br>
              <a:rPr lang="en-US" dirty="0" smtClean="0"/>
            </a:br>
            <a:r>
              <a:rPr lang="en-US" dirty="0" smtClean="0"/>
              <a:t>have learned</a:t>
            </a:r>
            <a:endParaRPr lang="en-US" dirty="0"/>
          </a:p>
        </p:txBody>
      </p:sp>
      <p:sp>
        <p:nvSpPr>
          <p:cNvPr id="4" name="Slide Number Placeholder 3"/>
          <p:cNvSpPr>
            <a:spLocks noGrp="1"/>
          </p:cNvSpPr>
          <p:nvPr>
            <p:ph type="sldNum" sz="quarter" idx="12"/>
          </p:nvPr>
        </p:nvSpPr>
        <p:spPr/>
        <p:txBody>
          <a:bodyPr/>
          <a:lstStyle/>
          <a:p>
            <a:pPr>
              <a:defRPr/>
            </a:pPr>
            <a:fld id="{0F81007B-FCFD-4A6D-88C0-DDAB114167CB}" type="slidenum">
              <a:rPr lang="zh-TW" altLang="en-US" smtClean="0"/>
              <a:pPr>
                <a:defRPr/>
              </a:pPr>
              <a:t>98</a:t>
            </a:fld>
            <a:endParaRPr lang="en-US" altLang="zh-TW"/>
          </a:p>
        </p:txBody>
      </p:sp>
    </p:spTree>
    <p:extLst>
      <p:ext uri="{BB962C8B-B14F-4D97-AF65-F5344CB8AC3E}">
        <p14:creationId xmlns:p14="http://schemas.microsoft.com/office/powerpoint/2010/main" val="35308644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87F2DDE-6E1B-4B4D-BDB2-9A579E023FF4}" type="slidenum">
              <a:rPr lang="zh-TW" altLang="en-US" sz="1400" b="0">
                <a:latin typeface="Arial" pitchFamily="34" charset="0"/>
              </a:rPr>
              <a:pPr algn="r"/>
              <a:t>99</a:t>
            </a:fld>
            <a:endParaRPr lang="en-US" altLang="zh-TW" sz="1400" b="0">
              <a:latin typeface="Arial" pitchFamily="34" charset="0"/>
            </a:endParaRPr>
          </a:p>
        </p:txBody>
      </p:sp>
      <p:sp>
        <p:nvSpPr>
          <p:cNvPr id="133123" name="Rectangle 2"/>
          <p:cNvSpPr>
            <a:spLocks noGrp="1" noChangeArrowheads="1"/>
          </p:cNvSpPr>
          <p:nvPr>
            <p:ph type="title" idx="4294967295"/>
          </p:nvPr>
        </p:nvSpPr>
        <p:spPr>
          <a:xfrm>
            <a:off x="838200" y="0"/>
            <a:ext cx="7696200" cy="838200"/>
          </a:xfrm>
          <a:noFill/>
        </p:spPr>
        <p:txBody>
          <a:bodyPr/>
          <a:lstStyle/>
          <a:p>
            <a:pPr eaLnBrk="1" hangingPunct="1"/>
            <a:r>
              <a:rPr lang="en-US" altLang="zh-TW" dirty="0" smtClean="0">
                <a:solidFill>
                  <a:srgbClr val="0033CC"/>
                </a:solidFill>
              </a:rPr>
              <a:t>Viewing Files</a:t>
            </a:r>
          </a:p>
        </p:txBody>
      </p:sp>
      <p:sp>
        <p:nvSpPr>
          <p:cNvPr id="133124" name="Rectangle 3"/>
          <p:cNvSpPr>
            <a:spLocks noGrp="1" noChangeArrowheads="1"/>
          </p:cNvSpPr>
          <p:nvPr>
            <p:ph type="body" idx="4294967295"/>
          </p:nvPr>
        </p:nvSpPr>
        <p:spPr>
          <a:xfrm>
            <a:off x="457200" y="1143000"/>
            <a:ext cx="8686800" cy="5029200"/>
          </a:xfrm>
          <a:noFill/>
        </p:spPr>
        <p:txBody>
          <a:bodyPr/>
          <a:lstStyle/>
          <a:p>
            <a:pPr eaLnBrk="1" hangingPunct="1">
              <a:lnSpc>
                <a:spcPct val="80000"/>
              </a:lnSpc>
            </a:pPr>
            <a:r>
              <a:rPr lang="en-US" altLang="zh-TW" sz="2800" b="1" dirty="0" smtClean="0"/>
              <a:t>cat</a:t>
            </a:r>
            <a:r>
              <a:rPr lang="en-US" altLang="zh-TW" sz="2800" dirty="0" smtClean="0"/>
              <a:t> &lt;filename&gt; - display a file on screen </a:t>
            </a:r>
            <a:br>
              <a:rPr lang="en-US" altLang="zh-TW" sz="2800" dirty="0" smtClean="0"/>
            </a:br>
            <a:r>
              <a:rPr lang="en-US" altLang="zh-TW" sz="2800" b="1" dirty="0" smtClean="0"/>
              <a:t>cat -n</a:t>
            </a:r>
            <a:r>
              <a:rPr lang="en-US" altLang="zh-TW" sz="2800" dirty="0" smtClean="0"/>
              <a:t> &lt;filename&gt; - display with line numbers</a:t>
            </a:r>
          </a:p>
          <a:p>
            <a:pPr eaLnBrk="1" hangingPunct="1">
              <a:lnSpc>
                <a:spcPct val="80000"/>
              </a:lnSpc>
            </a:pPr>
            <a:endParaRPr lang="en-US" altLang="zh-TW" sz="2000" dirty="0" smtClean="0"/>
          </a:p>
          <a:p>
            <a:pPr eaLnBrk="1" hangingPunct="1">
              <a:lnSpc>
                <a:spcPct val="80000"/>
              </a:lnSpc>
            </a:pPr>
            <a:r>
              <a:rPr lang="en-US" altLang="zh-TW" sz="2800" b="1" dirty="0" smtClean="0"/>
              <a:t>more</a:t>
            </a:r>
            <a:r>
              <a:rPr lang="en-US" altLang="zh-TW" sz="2800" dirty="0" smtClean="0"/>
              <a:t> &lt;filename&gt; - to see a </a:t>
            </a:r>
            <a:r>
              <a:rPr lang="en-US" altLang="zh-TW" sz="2800" dirty="0" err="1" smtClean="0"/>
              <a:t>screenful</a:t>
            </a:r>
            <a:r>
              <a:rPr lang="en-US" altLang="zh-TW" sz="2800" dirty="0" smtClean="0"/>
              <a:t> at a time</a:t>
            </a:r>
          </a:p>
          <a:p>
            <a:pPr eaLnBrk="1" hangingPunct="1">
              <a:lnSpc>
                <a:spcPct val="80000"/>
              </a:lnSpc>
            </a:pPr>
            <a:endParaRPr lang="en-US" altLang="zh-TW" sz="2000" dirty="0" smtClean="0"/>
          </a:p>
          <a:p>
            <a:pPr eaLnBrk="1" hangingPunct="1">
              <a:lnSpc>
                <a:spcPct val="80000"/>
              </a:lnSpc>
            </a:pPr>
            <a:r>
              <a:rPr lang="en-US" altLang="zh-TW" sz="2800" b="1" dirty="0" smtClean="0"/>
              <a:t>less</a:t>
            </a:r>
            <a:r>
              <a:rPr lang="en-US" altLang="zh-TW" sz="2800" dirty="0" smtClean="0"/>
              <a:t> &lt;filename&gt;  - a better version of more</a:t>
            </a:r>
          </a:p>
          <a:p>
            <a:pPr eaLnBrk="1" hangingPunct="1">
              <a:lnSpc>
                <a:spcPct val="80000"/>
              </a:lnSpc>
              <a:buFontTx/>
              <a:buNone/>
            </a:pPr>
            <a:r>
              <a:rPr lang="en-US" altLang="zh-TW" sz="2800" dirty="0" smtClean="0"/>
              <a:t>	(</a:t>
            </a:r>
            <a:r>
              <a:rPr lang="en-US" altLang="zh-TW" sz="2800" i="1" dirty="0" smtClean="0"/>
              <a:t>Because, in life, less is often better than more.</a:t>
            </a:r>
            <a:r>
              <a:rPr lang="en-US" altLang="zh-TW" sz="2800" dirty="0" smtClean="0"/>
              <a:t>)</a:t>
            </a:r>
          </a:p>
          <a:p>
            <a:pPr eaLnBrk="1" hangingPunct="1">
              <a:lnSpc>
                <a:spcPct val="80000"/>
              </a:lnSpc>
            </a:pPr>
            <a:endParaRPr lang="en-US" altLang="zh-TW" sz="2000" dirty="0" smtClean="0"/>
          </a:p>
          <a:p>
            <a:pPr eaLnBrk="1" hangingPunct="1">
              <a:lnSpc>
                <a:spcPct val="80000"/>
              </a:lnSpc>
            </a:pPr>
            <a:r>
              <a:rPr lang="en-US" altLang="zh-TW" sz="2800" b="1" dirty="0" smtClean="0"/>
              <a:t>head</a:t>
            </a:r>
            <a:r>
              <a:rPr lang="en-US" altLang="zh-TW" sz="2800" dirty="0" smtClean="0"/>
              <a:t> &lt;filename&gt; - display the first 10 lines of a file.</a:t>
            </a:r>
          </a:p>
          <a:p>
            <a:pPr eaLnBrk="1" hangingPunct="1">
              <a:lnSpc>
                <a:spcPct val="80000"/>
              </a:lnSpc>
              <a:buFontTx/>
              <a:buNone/>
            </a:pPr>
            <a:r>
              <a:rPr lang="en-US" altLang="zh-TW" sz="2800" dirty="0" smtClean="0"/>
              <a:t>	</a:t>
            </a:r>
            <a:r>
              <a:rPr lang="en-US" altLang="zh-TW" sz="2800" b="1" dirty="0" smtClean="0"/>
              <a:t>head -n </a:t>
            </a:r>
            <a:r>
              <a:rPr lang="en-US" altLang="zh-TW" sz="2800" i="1" dirty="0" err="1" smtClean="0"/>
              <a:t>n</a:t>
            </a:r>
            <a:r>
              <a:rPr lang="en-US" altLang="zh-TW" sz="2800" dirty="0" smtClean="0"/>
              <a:t> &lt;filename&gt; - displays the first </a:t>
            </a:r>
            <a:r>
              <a:rPr lang="en-US" altLang="zh-TW" sz="2800" i="1" dirty="0" smtClean="0"/>
              <a:t>n</a:t>
            </a:r>
            <a:r>
              <a:rPr lang="en-US" altLang="zh-TW" sz="2800" dirty="0" smtClean="0"/>
              <a:t> lines.</a:t>
            </a:r>
          </a:p>
          <a:p>
            <a:pPr eaLnBrk="1" hangingPunct="1">
              <a:lnSpc>
                <a:spcPct val="80000"/>
              </a:lnSpc>
            </a:pPr>
            <a:endParaRPr lang="en-US" altLang="zh-TW" sz="2000" dirty="0" smtClean="0"/>
          </a:p>
          <a:p>
            <a:pPr eaLnBrk="1" hangingPunct="1">
              <a:lnSpc>
                <a:spcPct val="80000"/>
              </a:lnSpc>
            </a:pPr>
            <a:r>
              <a:rPr lang="en-US" altLang="zh-TW" sz="2800" b="1" dirty="0" smtClean="0"/>
              <a:t>tail </a:t>
            </a:r>
            <a:r>
              <a:rPr lang="en-US" altLang="zh-TW" sz="2800" dirty="0" smtClean="0"/>
              <a:t>&lt;filename&gt; - display the last 10 lines of a file.</a:t>
            </a:r>
          </a:p>
          <a:p>
            <a:pPr eaLnBrk="1" hangingPunct="1">
              <a:lnSpc>
                <a:spcPct val="80000"/>
              </a:lnSpc>
              <a:buFontTx/>
              <a:buNone/>
            </a:pPr>
            <a:r>
              <a:rPr lang="en-US" altLang="zh-TW" sz="2800" dirty="0" smtClean="0"/>
              <a:t>	</a:t>
            </a:r>
            <a:r>
              <a:rPr lang="en-US" altLang="zh-TW" sz="2800" b="1" dirty="0" smtClean="0"/>
              <a:t>tail -n</a:t>
            </a:r>
            <a:r>
              <a:rPr lang="en-US" altLang="zh-TW" sz="2800" dirty="0" smtClean="0"/>
              <a:t> </a:t>
            </a:r>
            <a:r>
              <a:rPr lang="en-US" altLang="zh-TW" sz="2800" i="1" dirty="0" err="1" smtClean="0"/>
              <a:t>n</a:t>
            </a:r>
            <a:r>
              <a:rPr lang="en-US" altLang="zh-TW" sz="2800" dirty="0" smtClean="0"/>
              <a:t> &lt;filename&gt; - displays the last </a:t>
            </a:r>
            <a:r>
              <a:rPr lang="en-US" altLang="zh-TW" sz="2800" i="1" dirty="0" smtClean="0"/>
              <a:t>n</a:t>
            </a:r>
            <a:r>
              <a:rPr lang="en-US" altLang="zh-TW" sz="2800" dirty="0" smtClean="0"/>
              <a:t> lines.</a:t>
            </a:r>
          </a:p>
          <a:p>
            <a:pPr eaLnBrk="1" hangingPunct="1">
              <a:lnSpc>
                <a:spcPct val="80000"/>
              </a:lnSpc>
            </a:pPr>
            <a:endParaRPr lang="zh-TW" altLang="en-US" sz="2800" dirty="0" smtClean="0"/>
          </a:p>
        </p:txBody>
      </p:sp>
    </p:spTree>
    <p:extLst>
      <p:ext uri="{BB962C8B-B14F-4D97-AF65-F5344CB8AC3E}">
        <p14:creationId xmlns:p14="http://schemas.microsoft.com/office/powerpoint/2010/main" val="25391111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30137</TotalTime>
  <Words>6454</Words>
  <Application>Microsoft Office PowerPoint</Application>
  <PresentationFormat>On-screen Show (4:3)</PresentationFormat>
  <Paragraphs>1188</Paragraphs>
  <Slides>107</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107</vt:i4>
      </vt:variant>
    </vt:vector>
  </HeadingPairs>
  <TitlesOfParts>
    <vt:vector size="123" baseType="lpstr">
      <vt:lpstr>Arial Unicode MS</vt:lpstr>
      <vt:lpstr>Batang</vt:lpstr>
      <vt:lpstr>Courier</vt:lpstr>
      <vt:lpstr>Lucida Grande</vt:lpstr>
      <vt:lpstr>MS PGothic</vt:lpstr>
      <vt:lpstr>MS PGothic</vt:lpstr>
      <vt:lpstr>新細明體</vt:lpstr>
      <vt:lpstr>Arial</vt:lpstr>
      <vt:lpstr>Arial Narrow</vt:lpstr>
      <vt:lpstr>FrankRuehl</vt:lpstr>
      <vt:lpstr>Garamond</vt:lpstr>
      <vt:lpstr>High Tower Text</vt:lpstr>
      <vt:lpstr>Symbol</vt:lpstr>
      <vt:lpstr>Times New Roman</vt:lpstr>
      <vt:lpstr>Wingdings</vt:lpstr>
      <vt:lpstr>Default Design</vt:lpstr>
      <vt:lpstr>UNIX Shell Quoting</vt:lpstr>
      <vt:lpstr>Why is quoting a problem?</vt:lpstr>
      <vt:lpstr>Resolving the conflicting meanings of special symbols</vt:lpstr>
      <vt:lpstr>OK, so how do we quote them?</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Quotes Within Quotes</vt:lpstr>
      <vt:lpstr>Quotes Within Quotes</vt:lpstr>
      <vt:lpstr>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Finding out if your quotes are wrong</vt:lpstr>
      <vt:lpstr>Finding out if your quotes are wrong</vt:lpstr>
      <vt:lpstr>Finding out if your quotes are wrong</vt:lpstr>
      <vt:lpstr>Finding out if your quotes are wrong</vt:lpstr>
      <vt:lpstr>Checking without using an echo </vt:lpstr>
      <vt:lpstr>Side topic: a deeper explanation of an example given in class.</vt:lpstr>
      <vt:lpstr>Side topic part 1: how echo interprets the \</vt:lpstr>
      <vt:lpstr>Side topic part 1: how echo interprets the \</vt:lpstr>
      <vt:lpstr>Side topic part 1: how echo interprets the \</vt:lpstr>
      <vt:lpstr>Side topic part 1: how echo interprets the \</vt:lpstr>
      <vt:lpstr>Side topic part 1: how echo interprets the \</vt:lpstr>
      <vt:lpstr>Side topic part 1: how echo interprets the \</vt:lpstr>
      <vt:lpstr>Side topic part 2: how xargs avoids wildcard expansion</vt:lpstr>
      <vt:lpstr>Side topic part 2: how xargs avoids wildcard expansion</vt:lpstr>
      <vt:lpstr>Side topic part 2: how xargs avoids wildcard expansion</vt:lpstr>
      <vt:lpstr>Side topic part 2: how xargs avoids wildcard expansion</vt:lpstr>
      <vt:lpstr>Side topic part 2: how xargs avoids wildcard expansion</vt:lpstr>
      <vt:lpstr>Side topic part 2: how xargs avoids wildcard expansion</vt:lpstr>
      <vt:lpstr>Side topic part 2: how xargs avoids wildcard expansion</vt:lpstr>
      <vt:lpstr>Side topic part 2: how xargs avoids wildcard expansion</vt:lpstr>
      <vt:lpstr>Side topic part 3: explaining the in-class example</vt:lpstr>
      <vt:lpstr>Regular Expressions and grep</vt:lpstr>
      <vt:lpstr>Searching for something in a file the greps</vt:lpstr>
      <vt:lpstr>fgrep</vt:lpstr>
      <vt:lpstr>fgrep</vt:lpstr>
      <vt:lpstr>fgrep</vt:lpstr>
      <vt:lpstr>fgrep</vt:lpstr>
      <vt:lpstr>fgrep</vt:lpstr>
      <vt:lpstr>fgrep</vt:lpstr>
      <vt:lpstr>When fgrep is not enough</vt:lpstr>
      <vt:lpstr>When fgrep is not enough</vt:lpstr>
      <vt:lpstr>When fgrep is not enough</vt:lpstr>
      <vt:lpstr>When fgrep is not enough</vt:lpstr>
      <vt:lpstr>When fgrep is not enough</vt:lpstr>
      <vt:lpstr>PowerPoint Presentation</vt:lpstr>
      <vt:lpstr>Regular Expressions</vt:lpstr>
      <vt:lpstr>Regular Expressions</vt:lpstr>
      <vt:lpstr>Regular Expressions</vt:lpstr>
      <vt:lpstr>Regular Expressions</vt:lpstr>
      <vt:lpstr>Regular Expressions</vt:lpstr>
      <vt:lpstr>Regular Expressions</vt:lpstr>
      <vt:lpstr>Regular Expressions</vt:lpstr>
      <vt:lpstr>There are also some  built-in patterns</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Searching for something in a file grep</vt:lpstr>
      <vt:lpstr>Regular Expressions Are we clear on the concept?</vt:lpstr>
      <vt:lpstr>Regular Expressions Are we clear on the concept?</vt:lpstr>
      <vt:lpstr>Regular Expressions Are we clear on the concept?</vt:lpstr>
      <vt:lpstr>Regular Expressions Are we clear on the concept?</vt:lpstr>
      <vt:lpstr>Regular Expressions Are we clear on the concept?</vt:lpstr>
      <vt:lpstr>Regular Expressions Are we clear on the concept?</vt:lpstr>
      <vt:lpstr>Regular Expressions Are we clear on the concept?</vt:lpstr>
      <vt:lpstr>Regular Expressions Are we clear on the concept?</vt:lpstr>
      <vt:lpstr>PowerPoint Presentation</vt:lpstr>
      <vt:lpstr>grep</vt:lpstr>
      <vt:lpstr>Let’s summarize what we  have learned</vt:lpstr>
      <vt:lpstr>Viewing Files</vt:lpstr>
      <vt:lpstr>Managing Files and Directories</vt:lpstr>
      <vt:lpstr>File Analysis Commands</vt:lpstr>
      <vt:lpstr>Other Basic Commands</vt:lpstr>
      <vt:lpstr>More Advanced Commands</vt:lpstr>
      <vt:lpstr>Regarding C-shell commands</vt:lpstr>
      <vt:lpstr>Summary of C-Shell Variables</vt:lpstr>
      <vt:lpstr>By now, you know all of these shell symbols</vt:lpstr>
      <vt:lpstr>Regular Expressions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Steve Haga</cp:lastModifiedBy>
  <cp:revision>391</cp:revision>
  <cp:lastPrinted>2005-05-27T21:26:31Z</cp:lastPrinted>
  <dcterms:created xsi:type="dcterms:W3CDTF">2005-05-23T21:56:35Z</dcterms:created>
  <dcterms:modified xsi:type="dcterms:W3CDTF">2015-05-13T08:49:37Z</dcterms:modified>
</cp:coreProperties>
</file>