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73"/>
  </p:notesMasterIdLst>
  <p:handoutMasterIdLst>
    <p:handoutMasterId r:id="rId74"/>
  </p:handoutMasterIdLst>
  <p:sldIdLst>
    <p:sldId id="1578" r:id="rId2"/>
    <p:sldId id="1500" r:id="rId3"/>
    <p:sldId id="1501" r:id="rId4"/>
    <p:sldId id="1502" r:id="rId5"/>
    <p:sldId id="1503" r:id="rId6"/>
    <p:sldId id="1600" r:id="rId7"/>
    <p:sldId id="1262" r:id="rId8"/>
    <p:sldId id="1464" r:id="rId9"/>
    <p:sldId id="1484" r:id="rId10"/>
    <p:sldId id="1489" r:id="rId11"/>
    <p:sldId id="1467" r:id="rId12"/>
    <p:sldId id="1488" r:id="rId13"/>
    <p:sldId id="1485" r:id="rId14"/>
    <p:sldId id="1486" r:id="rId15"/>
    <p:sldId id="1487" r:id="rId16"/>
    <p:sldId id="1490" r:id="rId17"/>
    <p:sldId id="1491" r:id="rId18"/>
    <p:sldId id="1492" r:id="rId19"/>
    <p:sldId id="1493" r:id="rId20"/>
    <p:sldId id="1466" r:id="rId21"/>
    <p:sldId id="1613" r:id="rId22"/>
    <p:sldId id="1612" r:id="rId23"/>
    <p:sldId id="1618" r:id="rId24"/>
    <p:sldId id="1617" r:id="rId25"/>
    <p:sldId id="1619" r:id="rId26"/>
    <p:sldId id="1611" r:id="rId27"/>
    <p:sldId id="1610" r:id="rId28"/>
    <p:sldId id="1609" r:id="rId29"/>
    <p:sldId id="1608" r:id="rId30"/>
    <p:sldId id="1607" r:id="rId31"/>
    <p:sldId id="1606" r:id="rId32"/>
    <p:sldId id="1605" r:id="rId33"/>
    <p:sldId id="1604" r:id="rId34"/>
    <p:sldId id="1603" r:id="rId35"/>
    <p:sldId id="1602" r:id="rId36"/>
    <p:sldId id="1601" r:id="rId37"/>
    <p:sldId id="1621" r:id="rId38"/>
    <p:sldId id="1622" r:id="rId39"/>
    <p:sldId id="1620" r:id="rId40"/>
    <p:sldId id="1626" r:id="rId41"/>
    <p:sldId id="1625" r:id="rId42"/>
    <p:sldId id="1498" r:id="rId43"/>
    <p:sldId id="1271" r:id="rId44"/>
    <p:sldId id="1599" r:id="rId45"/>
    <p:sldId id="1518" r:id="rId46"/>
    <p:sldId id="1519" r:id="rId47"/>
    <p:sldId id="1520" r:id="rId48"/>
    <p:sldId id="1521" r:id="rId49"/>
    <p:sldId id="1522" r:id="rId50"/>
    <p:sldId id="1523" r:id="rId51"/>
    <p:sldId id="1593" r:id="rId52"/>
    <p:sldId id="1524" r:id="rId53"/>
    <p:sldId id="1525" r:id="rId54"/>
    <p:sldId id="1526" r:id="rId55"/>
    <p:sldId id="1627" r:id="rId56"/>
    <p:sldId id="1527" r:id="rId57"/>
    <p:sldId id="1629" r:id="rId58"/>
    <p:sldId id="1628" r:id="rId59"/>
    <p:sldId id="1581" r:id="rId60"/>
    <p:sldId id="1579" r:id="rId61"/>
    <p:sldId id="1583" r:id="rId62"/>
    <p:sldId id="1582" r:id="rId63"/>
    <p:sldId id="1585" r:id="rId64"/>
    <p:sldId id="1586" r:id="rId65"/>
    <p:sldId id="1587" r:id="rId66"/>
    <p:sldId id="1588" r:id="rId67"/>
    <p:sldId id="1589" r:id="rId68"/>
    <p:sldId id="1595" r:id="rId69"/>
    <p:sldId id="1597" r:id="rId70"/>
    <p:sldId id="1596" r:id="rId71"/>
    <p:sldId id="1590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FF00"/>
    <a:srgbClr val="1975D1"/>
    <a:srgbClr val="0C9B4D"/>
    <a:srgbClr val="0033CC"/>
    <a:srgbClr val="FFFFFF"/>
    <a:srgbClr val="000000"/>
    <a:srgbClr val="7F7F7F"/>
    <a:srgbClr val="A6A6A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4" autoAdjust="0"/>
  </p:normalViewPr>
  <p:slideViewPr>
    <p:cSldViewPr>
      <p:cViewPr>
        <p:scale>
          <a:sx n="75" d="100"/>
          <a:sy n="75" d="100"/>
        </p:scale>
        <p:origin x="36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Plan of the Day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More about regular expressions</a:t>
            </a:r>
          </a:p>
          <a:p>
            <a:pPr lvl="1"/>
            <a:r>
              <a:rPr lang="en-US" dirty="0" smtClean="0"/>
              <a:t>Extended regular expressions</a:t>
            </a:r>
          </a:p>
          <a:p>
            <a:pPr lvl="1"/>
            <a:r>
              <a:rPr lang="en-US" dirty="0" smtClean="0"/>
              <a:t>Nonstandard </a:t>
            </a:r>
            <a:r>
              <a:rPr lang="en-US" dirty="0" smtClean="0"/>
              <a:t>extensions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41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400" dirty="0" smtClean="0">
                <a:solidFill>
                  <a:srgbClr val="FF0000"/>
                </a:solidFill>
              </a:rPr>
              <a:t>\} </a:t>
            </a:r>
            <a:r>
              <a:rPr lang="en-US" altLang="zh-TW" sz="2400" dirty="0" smtClean="0"/>
              <a:t>matches the preceding regular expression only if the number of repetitions is in the range of x to y</a:t>
            </a:r>
          </a:p>
        </p:txBody>
      </p:sp>
    </p:spTree>
    <p:extLst>
      <p:ext uri="{BB962C8B-B14F-4D97-AF65-F5344CB8AC3E}">
        <p14:creationId xmlns:p14="http://schemas.microsoft.com/office/powerpoint/2010/main" val="30248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400" dirty="0" smtClean="0">
                <a:solidFill>
                  <a:srgbClr val="FF0000"/>
                </a:solidFill>
              </a:rPr>
              <a:t>\} </a:t>
            </a:r>
            <a:r>
              <a:rPr lang="en-US" altLang="zh-TW" sz="2400" dirty="0" smtClean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292608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133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400" dirty="0" smtClean="0">
                <a:solidFill>
                  <a:srgbClr val="FF0000"/>
                </a:solidFill>
              </a:rPr>
              <a:t>\} </a:t>
            </a:r>
            <a:r>
              <a:rPr lang="en-US" altLang="zh-TW" sz="2400" dirty="0" smtClean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248400" y="28956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718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400" dirty="0" smtClean="0">
                <a:solidFill>
                  <a:srgbClr val="FF0000"/>
                </a:solidFill>
              </a:rPr>
              <a:t>\} </a:t>
            </a:r>
            <a:r>
              <a:rPr lang="en-US" altLang="zh-TW" sz="2400" dirty="0" smtClean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953256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739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400" dirty="0" smtClean="0">
                <a:solidFill>
                  <a:srgbClr val="FF0000"/>
                </a:solidFill>
              </a:rPr>
              <a:t>\} </a:t>
            </a:r>
            <a:r>
              <a:rPr lang="en-US" altLang="zh-TW" sz="2400" dirty="0" smtClean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096000" y="4011168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660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400" dirty="0" smtClean="0">
                <a:solidFill>
                  <a:srgbClr val="FF0000"/>
                </a:solidFill>
              </a:rPr>
              <a:t>\} </a:t>
            </a:r>
            <a:r>
              <a:rPr lang="en-US" altLang="zh-TW" sz="2400" dirty="0" smtClean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3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h</a:t>
            </a:r>
            <a:endParaRPr kumimoji="1" lang="en-US" sz="28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 smtClean="0">
                <a:latin typeface="High Tower Text" panose="02040502050506030303" pitchFamily="18" charset="0"/>
                <a:ea typeface="新細明體" charset="-120"/>
              </a:rPr>
              <a:t>e</a:t>
            </a:r>
            <a:endParaRPr lang="en-US" sz="2800" dirty="0">
              <a:latin typeface="High Tower Text" panose="02040502050506030303" pitchFamily="18" charset="0"/>
              <a:ea typeface="新細明體" charset="-12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19812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\{,x\}</a:t>
            </a:r>
            <a:r>
              <a:rPr lang="en-US" altLang="zh-TW" sz="2400" dirty="0" smtClean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</a:t>
            </a:r>
            <a:r>
              <a:rPr lang="en-US" altLang="zh-TW" sz="2400" dirty="0">
                <a:solidFill>
                  <a:srgbClr val="FF0000"/>
                </a:solidFill>
              </a:rPr>
              <a:t>x,\} 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en-US" altLang="zh-TW" sz="2400" dirty="0" smtClean="0"/>
              <a:t>number of repetitions is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/>
              <a:t>x or  </a:t>
            </a:r>
            <a:r>
              <a:rPr lang="en-US" altLang="zh-TW" sz="2400" dirty="0" smtClean="0">
                <a:sym typeface="Symbol" pitchFamily="18" charset="2"/>
              </a:rPr>
              <a:t> </a:t>
            </a:r>
            <a:r>
              <a:rPr lang="en-US" altLang="zh-TW" sz="2400" dirty="0" smtClean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083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h</a:t>
            </a:r>
            <a:endParaRPr kumimoji="1" lang="en-US" sz="28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19812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\{,x\}</a:t>
            </a:r>
            <a:r>
              <a:rPr lang="en-US" altLang="zh-TW" sz="2400" dirty="0" smtClean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</a:t>
            </a:r>
            <a:r>
              <a:rPr lang="en-US" altLang="zh-TW" sz="2400" dirty="0">
                <a:solidFill>
                  <a:srgbClr val="FF0000"/>
                </a:solidFill>
              </a:rPr>
              <a:t>x,\} 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en-US" altLang="zh-TW" sz="2400" dirty="0" smtClean="0"/>
              <a:t>number of repetitions is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/>
              <a:t>x or  </a:t>
            </a:r>
            <a:r>
              <a:rPr lang="en-US" altLang="zh-TW" sz="2400" dirty="0" smtClean="0">
                <a:sym typeface="Symbol" pitchFamily="18" charset="2"/>
              </a:rPr>
              <a:t> </a:t>
            </a:r>
            <a:r>
              <a:rPr lang="en-US" altLang="zh-TW" sz="2400" dirty="0" smtClean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583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h</a:t>
            </a:r>
            <a:endParaRPr kumimoji="1" lang="en-US" sz="28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 smtClean="0">
                <a:latin typeface="High Tower Text" panose="02040502050506030303" pitchFamily="18" charset="0"/>
                <a:ea typeface="新細明體" charset="-120"/>
              </a:rPr>
              <a:t>e</a:t>
            </a:r>
            <a:endParaRPr lang="en-US" sz="2800" dirty="0">
              <a:latin typeface="High Tower Text" panose="02040502050506030303" pitchFamily="18" charset="0"/>
              <a:ea typeface="新細明體" charset="-12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19812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\{,x\}</a:t>
            </a:r>
            <a:r>
              <a:rPr lang="en-US" altLang="zh-TW" sz="2400" dirty="0" smtClean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</a:t>
            </a:r>
            <a:r>
              <a:rPr lang="en-US" altLang="zh-TW" sz="2400" dirty="0">
                <a:solidFill>
                  <a:srgbClr val="FF0000"/>
                </a:solidFill>
              </a:rPr>
              <a:t>x,\} 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en-US" altLang="zh-TW" sz="2400" dirty="0" smtClean="0"/>
              <a:t>number of repetitions is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/>
              <a:t>x or  </a:t>
            </a:r>
            <a:r>
              <a:rPr lang="en-US" altLang="zh-TW" sz="2400" dirty="0" smtClean="0">
                <a:sym typeface="Symbol" pitchFamily="18" charset="2"/>
              </a:rPr>
              <a:t> </a:t>
            </a:r>
            <a:r>
              <a:rPr lang="en-US" altLang="zh-TW" sz="2400" dirty="0" smtClean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5815584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3136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h</a:t>
            </a:r>
            <a:endParaRPr kumimoji="1" lang="en-US" sz="28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19812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\{,x\}</a:t>
            </a:r>
            <a:r>
              <a:rPr lang="en-US" altLang="zh-TW" sz="2400" dirty="0" smtClean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</a:t>
            </a:r>
            <a:r>
              <a:rPr lang="en-US" altLang="zh-TW" sz="2400" dirty="0">
                <a:solidFill>
                  <a:srgbClr val="FF0000"/>
                </a:solidFill>
              </a:rPr>
              <a:t>x,\} 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en-US" altLang="zh-TW" sz="2400" dirty="0" smtClean="0"/>
              <a:t>number of repetitions is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/>
              <a:t>x or  </a:t>
            </a:r>
            <a:r>
              <a:rPr lang="en-US" altLang="zh-TW" sz="2400" dirty="0" smtClean="0">
                <a:sym typeface="Symbol" pitchFamily="18" charset="2"/>
              </a:rPr>
              <a:t> </a:t>
            </a:r>
            <a:r>
              <a:rPr lang="en-US" altLang="zh-TW" sz="2400" dirty="0" smtClean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5839968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68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4"/>
          <p:cNvSpPr txBox="1">
            <a:spLocks noGrp="1"/>
          </p:cNvSpPr>
          <p:nvPr/>
        </p:nvSpPr>
        <p:spPr bwMode="auto">
          <a:xfrm>
            <a:off x="8382000" y="6381750"/>
            <a:ext cx="76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9E22AAA0-9523-48B4-A67C-74CE980A8E05}" type="slidenum">
              <a:rPr lang="zh-TW" altLang="en-US" sz="1400" b="0">
                <a:latin typeface="Arial" pitchFamily="34" charset="0"/>
              </a:rPr>
              <a:pPr algn="ctr"/>
              <a:t>2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Searching for something in a file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fgrep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en-US" altLang="zh-TW" b="1" dirty="0" err="1" smtClean="0">
                <a:solidFill>
                  <a:srgbClr val="FF0000"/>
                </a:solidFill>
              </a:rPr>
              <a:t>grep</a:t>
            </a:r>
            <a:r>
              <a:rPr lang="en-US" altLang="zh-TW" dirty="0" smtClean="0">
                <a:solidFill>
                  <a:srgbClr val="FF0000"/>
                </a:solidFill>
              </a:rPr>
              <a:t>: useful options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1400" dirty="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Memorize all of the following: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     case-insensitive search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-n     show the line# along with the matched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-v     invert match, e.g. find all lines that do NOT match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-w    match entire words, rather than substrings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-o	    only print the matching pattern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-A    print a certain number of lines AFTER the matching line. </a:t>
            </a:r>
            <a:b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    (It is used with a number of lines, </a:t>
            </a:r>
            <a:r>
              <a:rPr lang="en-US" altLang="zh-TW" sz="2400" dirty="0" err="1" smtClean="0">
                <a:solidFill>
                  <a:srgbClr val="000000"/>
                </a:solidFill>
                <a:latin typeface="Times New Roman" pitchFamily="18" charset="0"/>
              </a:rPr>
              <a:t>ie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: -A4)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-B    print a certain number of lines BEFORE the matching line.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-C    print a certain number of lines of CONTEXT (before &amp; after)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-e 	  </a:t>
            </a:r>
            <a:r>
              <a:rPr lang="en-US" altLang="zh-TW" sz="16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use this when you want to search for one of several expressions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--color    print the matching pattern in red</a:t>
            </a:r>
            <a:endParaRPr lang="en-US" altLang="zh-TW" sz="2400" dirty="0" smtClean="0">
              <a:solidFill>
                <a:srgbClr val="9F0D4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1400" dirty="0" smtClean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1400" dirty="0" smtClean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11680"/>
            <a:ext cx="8001000" cy="48463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 smtClean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h</a:t>
            </a:r>
            <a:endParaRPr kumimoji="1" lang="en-US" sz="28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]\{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 smtClean="0"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</a:t>
            </a:r>
            <a:endParaRPr lang="en-US" sz="2400" dirty="0"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19812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\{,x\}</a:t>
            </a:r>
            <a:r>
              <a:rPr lang="en-US" altLang="zh-TW" sz="2400" dirty="0" smtClean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</a:t>
            </a:r>
            <a:r>
              <a:rPr lang="en-US" altLang="zh-TW" sz="2400" dirty="0">
                <a:solidFill>
                  <a:srgbClr val="FF0000"/>
                </a:solidFill>
              </a:rPr>
              <a:t>x,\} 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en-US" altLang="zh-TW" sz="2400" dirty="0" smtClean="0"/>
              <a:t>number of repetitions is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/>
              <a:t>x or  </a:t>
            </a:r>
            <a:r>
              <a:rPr lang="en-US" altLang="zh-TW" sz="2400" dirty="0" smtClean="0">
                <a:sym typeface="Symbol" pitchFamily="18" charset="2"/>
              </a:rPr>
              <a:t> </a:t>
            </a:r>
            <a:r>
              <a:rPr lang="en-US" altLang="zh-TW" sz="2400" dirty="0" smtClean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653796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877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/>
              <a:t>	the preceding expression must end at the end of a </a:t>
            </a:r>
            <a:r>
              <a:rPr lang="en-US" altLang="zh-TW" sz="2400" dirty="0" smtClean="0"/>
              <a:t>word</a:t>
            </a:r>
            <a:endParaRPr lang="en-US" altLang="zh-TW" sz="24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 | </a:t>
            </a:r>
            <a:r>
              <a:rPr lang="en-US" sz="2200" b="0" kern="0" dirty="0">
                <a:latin typeface="High Tower Text" panose="02040502050506030303" pitchFamily="18" charset="0"/>
              </a:rPr>
              <a:t>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</a:t>
            </a:r>
            <a:endParaRPr lang="en-US" sz="2200" b="0" kern="0" dirty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endParaRPr lang="en-US" sz="2200" b="0" kern="0" dirty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>
                <a:latin typeface="High Tower Text" panose="02040502050506030303" pitchFamily="18" charset="0"/>
              </a:rPr>
              <a:t>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endParaRPr lang="en-US" sz="2200" b="0" kern="0" dirty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*[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latin typeface="High Tower Text" panose="02040502050506030303" pitchFamily="18" charset="0"/>
              </a:rPr>
              <a:t>"\!e\"e\'e | </a:t>
            </a:r>
            <a:r>
              <a:rPr lang="en-US" sz="2200" b="0" dirty="0" smtClean="0">
                <a:latin typeface="High Tower Text" panose="02040502050506030303" pitchFamily="18" charset="0"/>
              </a:rPr>
              <a:t>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</a:t>
            </a:r>
            <a:r>
              <a:rPr lang="en-US" sz="2200" b="0" dirty="0" smtClean="0">
                <a:latin typeface="High Tower Text" panose="02040502050506030303" pitchFamily="18" charset="0"/>
              </a:rPr>
              <a:t>\&gt;"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e!e"e'e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3568" y="3214686"/>
            <a:ext cx="8305800" cy="1052514"/>
            <a:chOff x="685800" y="3214686"/>
            <a:chExt cx="8305800" cy="1052514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685800" y="3810000"/>
              <a:ext cx="8305800" cy="457200"/>
            </a:xfrm>
            <a:prstGeom prst="wedgeRoundRectCallout">
              <a:avLst>
                <a:gd name="adj1" fmla="val -41213"/>
                <a:gd name="adj2" fmla="val -13659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Only one match, because there is no space </a:t>
              </a: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, but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a space is required 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3638128" y="3214686"/>
              <a:ext cx="1772072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7166520" y="3214686"/>
              <a:ext cx="1291680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018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 smtClean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dirty="0" smtClean="0"/>
              <a:t>a” and “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dirty="0" err="1" smtClean="0"/>
              <a:t>gram</a:t>
            </a:r>
            <a:r>
              <a:rPr lang="en-US" altLang="zh-TW" sz="2000" dirty="0" smtClean="0"/>
              <a:t>”.</a:t>
            </a:r>
            <a:br>
              <a:rPr lang="en-US" altLang="zh-TW" sz="2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2000" dirty="0" smtClean="0"/>
              <a:t>	Then your regular expression is: </a:t>
            </a:r>
            <a:r>
              <a:rPr lang="en-US" altLang="zh-TW" sz="2000" dirty="0" smtClean="0">
                <a:solidFill>
                  <a:srgbClr val="00FF00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66CC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FF00"/>
                </a:solidFill>
              </a:rPr>
              <a:t>\1</a:t>
            </a:r>
            <a:r>
              <a:rPr lang="en-US" altLang="zh-TW" sz="2000" dirty="0" smtClean="0">
                <a:solidFill>
                  <a:srgbClr val="0066CC"/>
                </a:solidFill>
              </a:rPr>
              <a:t>\2</a:t>
            </a:r>
            <a:br>
              <a:rPr lang="en-US" altLang="zh-TW" sz="2000" dirty="0" smtClean="0">
                <a:solidFill>
                  <a:srgbClr val="0066CC"/>
                </a:solidFill>
              </a:rPr>
            </a:br>
            <a:r>
              <a:rPr lang="en-US" altLang="zh-TW" sz="2000" dirty="0" smtClean="0">
                <a:solidFill>
                  <a:srgbClr val="0066CC"/>
                </a:solidFill>
              </a:rPr>
              <a:t>	</a:t>
            </a:r>
            <a:r>
              <a:rPr lang="en-US" altLang="zh-TW" sz="2000" dirty="0" smtClean="0"/>
              <a:t>(“banana” is a double-match, because there is also</a:t>
            </a:r>
            <a:r>
              <a:rPr lang="en-US" altLang="zh-TW" sz="2000" dirty="0" smtClean="0">
                <a:solidFill>
                  <a:srgbClr val="0066CC"/>
                </a:solidFill>
              </a:rPr>
              <a:t> </a:t>
            </a:r>
            <a:r>
              <a:rPr lang="en-US" altLang="zh-TW" sz="2000" dirty="0" smtClean="0"/>
              <a:t>ba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>
                <a:latin typeface="High Tower Text" panose="02040502050506030303" pitchFamily="18" charset="0"/>
              </a:rPr>
              <a:t>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endParaRPr lang="en-US" sz="2200" b="0" kern="0" dirty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*[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latin typeface="High Tower Text" panose="02040502050506030303" pitchFamily="18" charset="0"/>
              </a:rPr>
              <a:t>"\!e\"e\'e | </a:t>
            </a:r>
            <a:r>
              <a:rPr lang="en-US" sz="2200" b="0" dirty="0" smtClean="0">
                <a:latin typeface="High Tower Text" panose="02040502050506030303" pitchFamily="18" charset="0"/>
              </a:rPr>
              <a:t>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</a:t>
            </a:r>
            <a:r>
              <a:rPr lang="en-US" sz="2200" b="0" dirty="0" smtClean="0">
                <a:latin typeface="High Tower Text" panose="02040502050506030303" pitchFamily="18" charset="0"/>
              </a:rPr>
              <a:t>\&gt;"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e!e"e'e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8464" y="3703490"/>
            <a:ext cx="6019800" cy="1309686"/>
            <a:chOff x="685800" y="3109914"/>
            <a:chExt cx="6019800" cy="1309686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685800" y="3962400"/>
              <a:ext cx="6019800" cy="457200"/>
            </a:xfrm>
            <a:prstGeom prst="wedgeRoundRectCallout">
              <a:avLst>
                <a:gd name="adj1" fmla="val -43025"/>
                <a:gd name="adj2" fmla="val -18664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Arial" charset="0"/>
                  <a:ea typeface="新細明體" charset="-120"/>
                </a:rPr>
                <a:t>If we add a</a:t>
              </a: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space </a:t>
              </a: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, then there are now two matches.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5400000" flipH="1" flipV="1">
              <a:off x="2733672" y="3348042"/>
              <a:ext cx="928686" cy="4524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41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>
                <a:latin typeface="High Tower Text" panose="02040502050506030303" pitchFamily="18" charset="0"/>
              </a:rPr>
              <a:t>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latin typeface="High Tower Text" panose="02040502050506030303" pitchFamily="18" charset="0"/>
              </a:rPr>
              <a:t>"\!e\"e\'e | </a:t>
            </a:r>
            <a:r>
              <a:rPr lang="en-US" sz="2200" b="0" dirty="0" smtClean="0">
                <a:latin typeface="High Tower Text" panose="02040502050506030303" pitchFamily="18" charset="0"/>
              </a:rPr>
              <a:t>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</a:t>
            </a:r>
            <a:r>
              <a:rPr lang="en-US" sz="2200" b="0" dirty="0" smtClean="0">
                <a:latin typeface="High Tower Text" panose="02040502050506030303" pitchFamily="18" charset="0"/>
              </a:rPr>
              <a:t>\&gt;"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e!e"e'e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/>
              <a:t>	the preceding expression must end at the end of a </a:t>
            </a:r>
            <a:r>
              <a:rPr lang="en-US" altLang="zh-TW" sz="2400" dirty="0" smtClean="0"/>
              <a:t>word</a:t>
            </a:r>
            <a:endParaRPr lang="en-US" altLang="zh-TW" sz="2400" dirty="0" smtClean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But getting </a:t>
            </a:r>
            <a:r>
              <a:rPr lang="en-US" b="0" dirty="0" smtClean="0">
                <a:latin typeface="Arial" charset="0"/>
                <a:ea typeface="新細明體" charset="-120"/>
              </a:rPr>
              <a:t>the matches that we wanted by changing the input is a c</a:t>
            </a:r>
            <a:r>
              <a:rPr lang="en-US" b="0" dirty="0" smtClean="0">
                <a:latin typeface="Arial" charset="0"/>
                <a:ea typeface="新細明體" charset="-120"/>
              </a:rPr>
              <a:t>heat. What we actually want is to use a correct pattern. </a:t>
            </a:r>
          </a:p>
        </p:txBody>
      </p:sp>
    </p:spTree>
    <p:extLst>
      <p:ext uri="{BB962C8B-B14F-4D97-AF65-F5344CB8AC3E}">
        <p14:creationId xmlns:p14="http://schemas.microsoft.com/office/powerpoint/2010/main" val="40602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>
                <a:latin typeface="High Tower Text" panose="02040502050506030303" pitchFamily="18" charset="0"/>
              </a:rPr>
              <a:t>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latin typeface="High Tower Text" panose="02040502050506030303" pitchFamily="18" charset="0"/>
              </a:rPr>
              <a:t>"\!e\"e\'e | </a:t>
            </a:r>
            <a:r>
              <a:rPr lang="en-US" sz="2200" b="0" dirty="0" smtClean="0">
                <a:latin typeface="High Tower Text" panose="02040502050506030303" pitchFamily="18" charset="0"/>
              </a:rPr>
              <a:t>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</a:t>
            </a:r>
            <a:r>
              <a:rPr lang="en-US" sz="2200" b="0" dirty="0" smtClean="0">
                <a:latin typeface="High Tower Text" panose="02040502050506030303" pitchFamily="18" charset="0"/>
              </a:rPr>
              <a:t>\&gt;"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e!e"e'e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/>
              <a:t>	the preceding expression must end at the end of a </a:t>
            </a:r>
            <a:r>
              <a:rPr lang="en-US" altLang="zh-TW" sz="2400" dirty="0" smtClean="0"/>
              <a:t>word</a:t>
            </a:r>
            <a:endParaRPr lang="en-US" altLang="zh-TW" sz="2400" dirty="0" smtClean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But getting </a:t>
            </a:r>
            <a:r>
              <a:rPr lang="en-US" b="0" dirty="0" smtClean="0">
                <a:latin typeface="Arial" charset="0"/>
                <a:ea typeface="新細明體" charset="-120"/>
              </a:rPr>
              <a:t>the matches that we wanted by changing the input is a c</a:t>
            </a:r>
            <a:r>
              <a:rPr lang="en-US" b="0" dirty="0" smtClean="0">
                <a:latin typeface="Arial" charset="0"/>
                <a:ea typeface="新細明體" charset="-120"/>
              </a:rPr>
              <a:t>heat. What we actually want is to use a correct pattern.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Maybe the solution is 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to remove the space at the end</a:t>
            </a:r>
            <a:r>
              <a:rPr lang="en-US" b="0" dirty="0" smtClean="0">
                <a:latin typeface="Arial" charset="0"/>
                <a:ea typeface="新細明體" charset="-120"/>
              </a:rPr>
              <a:t> of the pattern, because it is that space which is preventing “the others” from matching (since </a:t>
            </a:r>
            <a:r>
              <a:rPr lang="en-US" b="0" dirty="0" smtClean="0">
                <a:latin typeface="Arial" charset="0"/>
                <a:ea typeface="新細明體" charset="-120"/>
              </a:rPr>
              <a:t>there is n</a:t>
            </a:r>
            <a:r>
              <a:rPr lang="en-US" b="0" dirty="0" smtClean="0">
                <a:latin typeface="Arial" charset="0"/>
                <a:ea typeface="新細明體" charset="-120"/>
              </a:rPr>
              <a:t>o space after “</a:t>
            </a:r>
            <a:r>
              <a:rPr lang="en-US" b="0" dirty="0" smtClean="0">
                <a:latin typeface="Arial" charset="0"/>
                <a:ea typeface="新細明體" charset="-120"/>
              </a:rPr>
              <a:t>other</a:t>
            </a:r>
            <a:r>
              <a:rPr lang="en-US" b="0" dirty="0" smtClean="0">
                <a:latin typeface="Arial" charset="0"/>
                <a:ea typeface="新細明體" charset="-120"/>
              </a:rPr>
              <a:t>s”).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3717032"/>
            <a:ext cx="648072" cy="2016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087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>
                <a:latin typeface="High Tower Text" panose="02040502050506030303" pitchFamily="18" charset="0"/>
              </a:rPr>
              <a:t>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latin typeface="High Tower Text" panose="02040502050506030303" pitchFamily="18" charset="0"/>
              </a:rPr>
              <a:t>"\!e\"e\'e | </a:t>
            </a:r>
            <a:r>
              <a:rPr lang="en-US" sz="2200" b="0" dirty="0" smtClean="0">
                <a:latin typeface="High Tower Text" panose="02040502050506030303" pitchFamily="18" charset="0"/>
              </a:rPr>
              <a:t>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</a:t>
            </a:r>
            <a:r>
              <a:rPr lang="en-US" sz="2200" b="0" dirty="0" smtClean="0">
                <a:latin typeface="High Tower Text" panose="02040502050506030303" pitchFamily="18" charset="0"/>
              </a:rPr>
              <a:t>\&gt;"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e!e"e'e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/>
              <a:t>	the preceding expression must end at the end of a </a:t>
            </a:r>
            <a:r>
              <a:rPr lang="en-US" altLang="zh-TW" sz="2400" dirty="0" smtClean="0"/>
              <a:t>word</a:t>
            </a:r>
            <a:endParaRPr lang="en-US" altLang="zh-TW" sz="2400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144854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latin typeface="High Tower Text" panose="02040502050506030303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791"/>
              <a:gd name="adj2" fmla="val -673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But getting </a:t>
            </a:r>
            <a:r>
              <a:rPr lang="en-US" b="0" dirty="0" smtClean="0">
                <a:latin typeface="Arial" charset="0"/>
                <a:ea typeface="新細明體" charset="-120"/>
              </a:rPr>
              <a:t>the matches that we wanted by changing the input is a c</a:t>
            </a:r>
            <a:r>
              <a:rPr lang="en-US" b="0" dirty="0" smtClean="0">
                <a:latin typeface="Arial" charset="0"/>
                <a:ea typeface="新細明體" charset="-120"/>
              </a:rPr>
              <a:t>heat. What we actually want is to use a correct pattern.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Maybe the solution is 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to remove the space at the end</a:t>
            </a:r>
            <a:r>
              <a:rPr lang="en-US" b="0" dirty="0" smtClean="0">
                <a:latin typeface="Arial" charset="0"/>
                <a:ea typeface="新細明體" charset="-120"/>
              </a:rPr>
              <a:t> of the pattern, because it is that space which is preventing “the others” from matching (since </a:t>
            </a:r>
            <a:r>
              <a:rPr lang="en-US" b="0" dirty="0" smtClean="0">
                <a:latin typeface="Arial" charset="0"/>
                <a:ea typeface="新細明體" charset="-120"/>
              </a:rPr>
              <a:t>there is n</a:t>
            </a:r>
            <a:r>
              <a:rPr lang="en-US" b="0" dirty="0" smtClean="0">
                <a:latin typeface="Arial" charset="0"/>
                <a:ea typeface="新細明體" charset="-120"/>
              </a:rPr>
              <a:t>o space after “</a:t>
            </a:r>
            <a:r>
              <a:rPr lang="en-US" b="0" dirty="0" smtClean="0">
                <a:latin typeface="Arial" charset="0"/>
                <a:ea typeface="新細明體" charset="-120"/>
              </a:rPr>
              <a:t>other</a:t>
            </a:r>
            <a:r>
              <a:rPr lang="en-US" b="0" dirty="0" smtClean="0">
                <a:latin typeface="Arial" charset="0"/>
                <a:ea typeface="新細明體" charset="-120"/>
              </a:rPr>
              <a:t>s”).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4496544"/>
            <a:ext cx="432048" cy="12367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815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 smtClean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dirty="0" smtClean="0"/>
              <a:t>a” and “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dirty="0" err="1" smtClean="0"/>
              <a:t>gram</a:t>
            </a:r>
            <a:r>
              <a:rPr lang="en-US" altLang="zh-TW" sz="2000" dirty="0" smtClean="0"/>
              <a:t>”.</a:t>
            </a:r>
            <a:br>
              <a:rPr lang="en-US" altLang="zh-TW" sz="2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2000" dirty="0" smtClean="0"/>
              <a:t>	Then your regular expression is: </a:t>
            </a:r>
            <a:r>
              <a:rPr lang="en-US" altLang="zh-TW" sz="2000" dirty="0" smtClean="0">
                <a:solidFill>
                  <a:srgbClr val="00FF00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66CC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FF00"/>
                </a:solidFill>
              </a:rPr>
              <a:t>\1</a:t>
            </a:r>
            <a:r>
              <a:rPr lang="en-US" altLang="zh-TW" sz="2000" dirty="0" smtClean="0">
                <a:solidFill>
                  <a:srgbClr val="0066CC"/>
                </a:solidFill>
              </a:rPr>
              <a:t>\2</a:t>
            </a:r>
            <a:br>
              <a:rPr lang="en-US" altLang="zh-TW" sz="2000" dirty="0" smtClean="0">
                <a:solidFill>
                  <a:srgbClr val="0066CC"/>
                </a:solidFill>
              </a:rPr>
            </a:br>
            <a:r>
              <a:rPr lang="en-US" altLang="zh-TW" sz="2000" dirty="0" smtClean="0">
                <a:solidFill>
                  <a:srgbClr val="0066CC"/>
                </a:solidFill>
              </a:rPr>
              <a:t>	</a:t>
            </a:r>
            <a:r>
              <a:rPr lang="en-US" altLang="zh-TW" sz="2000" dirty="0" smtClean="0"/>
              <a:t>(“banana” is a double-match, because there is also</a:t>
            </a:r>
            <a:r>
              <a:rPr lang="en-US" altLang="zh-TW" sz="2000" dirty="0" smtClean="0">
                <a:solidFill>
                  <a:srgbClr val="0066CC"/>
                </a:solidFill>
              </a:rPr>
              <a:t> </a:t>
            </a:r>
            <a:r>
              <a:rPr lang="en-US" altLang="zh-TW" sz="2000" dirty="0" smtClean="0"/>
              <a:t>ba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*[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latin typeface="High Tower Text" panose="02040502050506030303" pitchFamily="18" charset="0"/>
              </a:rPr>
              <a:t>"\!e\"e\'e | </a:t>
            </a:r>
            <a:r>
              <a:rPr lang="en-US" sz="2200" b="0" dirty="0" smtClean="0">
                <a:latin typeface="High Tower Text" panose="02040502050506030303" pitchFamily="18" charset="0"/>
              </a:rPr>
              <a:t>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</a:t>
            </a:r>
            <a:r>
              <a:rPr lang="en-US" sz="2200" b="0" dirty="0" smtClean="0">
                <a:latin typeface="High Tower Text" panose="02040502050506030303" pitchFamily="18" charset="0"/>
              </a:rPr>
              <a:t>\&gt;"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e!e"e'e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1" dirty="0" smtClean="0">
                <a:latin typeface="Arial" charset="0"/>
                <a:ea typeface="新細明體" charset="-120"/>
              </a:rPr>
              <a:t>3 matches</a:t>
            </a:r>
            <a:r>
              <a:rPr lang="en-US" b="0" dirty="0" smtClean="0">
                <a:latin typeface="Arial" charset="0"/>
                <a:ea typeface="新細明體" charset="-120"/>
              </a:rPr>
              <a:t>? That doesn’t make sense – until we realize that </a:t>
            </a:r>
            <a:r>
              <a:rPr lang="en-US" b="0" dirty="0" smtClean="0">
                <a:latin typeface="Arial" charset="0"/>
                <a:ea typeface="新細明體" charset="-120"/>
              </a:rPr>
              <a:t>the starting position of the 2</a:t>
            </a:r>
            <a:r>
              <a:rPr lang="en-US" b="0" baseline="30000" dirty="0" smtClean="0">
                <a:latin typeface="Arial" charset="0"/>
                <a:ea typeface="新細明體" charset="-120"/>
              </a:rPr>
              <a:t>nd</a:t>
            </a:r>
            <a:r>
              <a:rPr lang="en-US" b="0" dirty="0" smtClean="0">
                <a:latin typeface="Arial" charset="0"/>
                <a:ea typeface="新細明體" charset="-120"/>
              </a:rPr>
              <a:t> and 3</a:t>
            </a:r>
            <a:r>
              <a:rPr lang="en-US" b="0" baseline="30000" dirty="0" smtClean="0">
                <a:latin typeface="Arial" charset="0"/>
                <a:ea typeface="新細明體" charset="-120"/>
              </a:rPr>
              <a:t>rd</a:t>
            </a:r>
            <a:r>
              <a:rPr lang="en-US" b="0" dirty="0" smtClean="0">
                <a:latin typeface="Arial" charset="0"/>
                <a:ea typeface="新細明體" charset="-120"/>
              </a:rPr>
              <a:t> matches is actually at the end of a word (because that’s where the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i="1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previous matches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 ended</a:t>
            </a:r>
            <a:r>
              <a:rPr lang="en-US" b="0" dirty="0" smtClean="0">
                <a:latin typeface="Arial" charset="0"/>
                <a:ea typeface="新細明體" charset="-120"/>
              </a:rPr>
              <a:t>)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39752" y="4342984"/>
            <a:ext cx="2376264" cy="1822320"/>
            <a:chOff x="2339752" y="4342984"/>
            <a:chExt cx="2376264" cy="182232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2339752" y="4342984"/>
              <a:ext cx="2160240" cy="18223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771800" y="4365104"/>
              <a:ext cx="1944216" cy="1800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598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 smtClean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dirty="0" smtClean="0"/>
              <a:t>a” and “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dirty="0" err="1" smtClean="0"/>
              <a:t>gram</a:t>
            </a:r>
            <a:r>
              <a:rPr lang="en-US" altLang="zh-TW" sz="2000" dirty="0" smtClean="0"/>
              <a:t>”.</a:t>
            </a:r>
            <a:br>
              <a:rPr lang="en-US" altLang="zh-TW" sz="2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2000" dirty="0" smtClean="0"/>
              <a:t>	Then your regular expression is: </a:t>
            </a:r>
            <a:r>
              <a:rPr lang="en-US" altLang="zh-TW" sz="2000" dirty="0" smtClean="0">
                <a:solidFill>
                  <a:srgbClr val="00FF00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66CC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FF00"/>
                </a:solidFill>
              </a:rPr>
              <a:t>\1</a:t>
            </a:r>
            <a:r>
              <a:rPr lang="en-US" altLang="zh-TW" sz="2000" dirty="0" smtClean="0">
                <a:solidFill>
                  <a:srgbClr val="0066CC"/>
                </a:solidFill>
              </a:rPr>
              <a:t>\2</a:t>
            </a:r>
            <a:br>
              <a:rPr lang="en-US" altLang="zh-TW" sz="2000" dirty="0" smtClean="0">
                <a:solidFill>
                  <a:srgbClr val="0066CC"/>
                </a:solidFill>
              </a:rPr>
            </a:br>
            <a:r>
              <a:rPr lang="en-US" altLang="zh-TW" sz="2000" dirty="0" smtClean="0">
                <a:solidFill>
                  <a:srgbClr val="0066CC"/>
                </a:solidFill>
              </a:rPr>
              <a:t>	</a:t>
            </a:r>
            <a:r>
              <a:rPr lang="en-US" altLang="zh-TW" sz="2000" dirty="0" smtClean="0"/>
              <a:t>(“banana” is a double-match, because there is also</a:t>
            </a:r>
            <a:r>
              <a:rPr lang="en-US" altLang="zh-TW" sz="2000" dirty="0" smtClean="0">
                <a:solidFill>
                  <a:srgbClr val="0066CC"/>
                </a:solidFill>
              </a:rPr>
              <a:t> </a:t>
            </a:r>
            <a:r>
              <a:rPr lang="en-US" altLang="zh-TW" sz="2000" dirty="0" smtClean="0"/>
              <a:t>ba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*[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latin typeface="High Tower Text" panose="02040502050506030303" pitchFamily="18" charset="0"/>
              </a:rPr>
              <a:t>"\!e\"e\'e | </a:t>
            </a:r>
            <a:r>
              <a:rPr lang="en-US" sz="2200" b="0" dirty="0" smtClean="0">
                <a:latin typeface="High Tower Text" panose="02040502050506030303" pitchFamily="18" charset="0"/>
              </a:rPr>
              <a:t>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</a:t>
            </a:r>
            <a:r>
              <a:rPr lang="en-US" sz="2200" b="0" dirty="0" smtClean="0">
                <a:latin typeface="High Tower Text" panose="02040502050506030303" pitchFamily="18" charset="0"/>
              </a:rPr>
              <a:t>\&gt;"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e!e"e'e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1" dirty="0" smtClean="0">
                <a:latin typeface="Arial" charset="0"/>
                <a:ea typeface="新細明體" charset="-120"/>
              </a:rPr>
              <a:t>3 matches</a:t>
            </a:r>
            <a:r>
              <a:rPr lang="en-US" b="0" dirty="0" smtClean="0">
                <a:latin typeface="Arial" charset="0"/>
                <a:ea typeface="新細明體" charset="-120"/>
              </a:rPr>
              <a:t>? That doesn’t make sense – until we realize that </a:t>
            </a:r>
            <a:r>
              <a:rPr lang="en-US" b="0" dirty="0" smtClean="0">
                <a:latin typeface="Arial" charset="0"/>
                <a:ea typeface="新細明體" charset="-120"/>
              </a:rPr>
              <a:t>the starting position of the 2</a:t>
            </a:r>
            <a:r>
              <a:rPr lang="en-US" b="0" baseline="30000" dirty="0" smtClean="0">
                <a:latin typeface="Arial" charset="0"/>
                <a:ea typeface="新細明體" charset="-120"/>
              </a:rPr>
              <a:t>nd</a:t>
            </a:r>
            <a:r>
              <a:rPr lang="en-US" b="0" dirty="0" smtClean="0">
                <a:latin typeface="Arial" charset="0"/>
                <a:ea typeface="新細明體" charset="-120"/>
              </a:rPr>
              <a:t> and 3</a:t>
            </a:r>
            <a:r>
              <a:rPr lang="en-US" b="0" baseline="30000" dirty="0" smtClean="0">
                <a:latin typeface="Arial" charset="0"/>
                <a:ea typeface="新細明體" charset="-120"/>
              </a:rPr>
              <a:t>rd</a:t>
            </a:r>
            <a:r>
              <a:rPr lang="en-US" b="0" dirty="0" smtClean="0">
                <a:latin typeface="Arial" charset="0"/>
                <a:ea typeface="新細明體" charset="-120"/>
              </a:rPr>
              <a:t> matches is actually at the end of a word (because that’s where the previous matches ended)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These spaces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matched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to 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150" y="4581128"/>
            <a:ext cx="5448022" cy="1656184"/>
            <a:chOff x="357158" y="4581128"/>
            <a:chExt cx="5006930" cy="1656184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357158" y="4985926"/>
              <a:ext cx="4574882" cy="12513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357158" y="4771612"/>
              <a:ext cx="4718898" cy="138111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005230" y="4581128"/>
              <a:ext cx="4358858" cy="15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 flipH="1" flipV="1">
            <a:off x="6048316" y="4342984"/>
            <a:ext cx="1980068" cy="1809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683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 smtClean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dirty="0" smtClean="0"/>
              <a:t>a” and “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dirty="0" err="1" smtClean="0"/>
              <a:t>gram</a:t>
            </a:r>
            <a:r>
              <a:rPr lang="en-US" altLang="zh-TW" sz="2000" dirty="0" smtClean="0"/>
              <a:t>”.</a:t>
            </a:r>
            <a:br>
              <a:rPr lang="en-US" altLang="zh-TW" sz="2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2000" dirty="0" smtClean="0"/>
              <a:t>	Then your regular expression is: </a:t>
            </a:r>
            <a:r>
              <a:rPr lang="en-US" altLang="zh-TW" sz="2000" dirty="0" smtClean="0">
                <a:solidFill>
                  <a:srgbClr val="00FF00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66CC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FF00"/>
                </a:solidFill>
              </a:rPr>
              <a:t>\1</a:t>
            </a:r>
            <a:r>
              <a:rPr lang="en-US" altLang="zh-TW" sz="2000" dirty="0" smtClean="0">
                <a:solidFill>
                  <a:srgbClr val="0066CC"/>
                </a:solidFill>
              </a:rPr>
              <a:t>\2</a:t>
            </a:r>
            <a:br>
              <a:rPr lang="en-US" altLang="zh-TW" sz="2000" dirty="0" smtClean="0">
                <a:solidFill>
                  <a:srgbClr val="0066CC"/>
                </a:solidFill>
              </a:rPr>
            </a:br>
            <a:r>
              <a:rPr lang="en-US" altLang="zh-TW" sz="2000" dirty="0" smtClean="0">
                <a:solidFill>
                  <a:srgbClr val="0066CC"/>
                </a:solidFill>
              </a:rPr>
              <a:t>	</a:t>
            </a:r>
            <a:r>
              <a:rPr lang="en-US" altLang="zh-TW" sz="2000" dirty="0" smtClean="0"/>
              <a:t>(“banana” is a double-match, because there is also</a:t>
            </a:r>
            <a:r>
              <a:rPr lang="en-US" altLang="zh-TW" sz="2000" dirty="0" smtClean="0">
                <a:solidFill>
                  <a:srgbClr val="0066CC"/>
                </a:solidFill>
              </a:rPr>
              <a:t> </a:t>
            </a:r>
            <a:r>
              <a:rPr lang="en-US" altLang="zh-TW" sz="2000" dirty="0" smtClean="0"/>
              <a:t>ba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latin typeface="High Tower Text" panose="02040502050506030303" pitchFamily="18" charset="0"/>
              </a:rPr>
              <a:t>"\!e\"e\'e | </a:t>
            </a:r>
            <a:r>
              <a:rPr lang="en-US" sz="2200" b="0" dirty="0" smtClean="0">
                <a:latin typeface="High Tower Text" panose="02040502050506030303" pitchFamily="18" charset="0"/>
              </a:rPr>
              <a:t>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</a:t>
            </a:r>
            <a:r>
              <a:rPr lang="en-US" sz="2200" b="0" dirty="0" smtClean="0">
                <a:latin typeface="High Tower Text" panose="02040502050506030303" pitchFamily="18" charset="0"/>
              </a:rPr>
              <a:t>\&gt;"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e!e"e'e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To get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two matches, we should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have allow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ed 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spaces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732240" y="5229200"/>
            <a:ext cx="506760" cy="11043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28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 smtClean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dirty="0" smtClean="0"/>
              <a:t>a” and “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dirty="0" err="1" smtClean="0"/>
              <a:t>gram</a:t>
            </a:r>
            <a:r>
              <a:rPr lang="en-US" altLang="zh-TW" sz="2000" dirty="0" smtClean="0"/>
              <a:t>”.</a:t>
            </a:r>
            <a:br>
              <a:rPr lang="en-US" altLang="zh-TW" sz="2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2000" dirty="0" smtClean="0"/>
              <a:t>	Then your regular expression is: </a:t>
            </a:r>
            <a:r>
              <a:rPr lang="en-US" altLang="zh-TW" sz="2000" dirty="0" smtClean="0">
                <a:solidFill>
                  <a:srgbClr val="00FF00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66CC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FF00"/>
                </a:solidFill>
              </a:rPr>
              <a:t>\1</a:t>
            </a:r>
            <a:r>
              <a:rPr lang="en-US" altLang="zh-TW" sz="2000" dirty="0" smtClean="0">
                <a:solidFill>
                  <a:srgbClr val="0066CC"/>
                </a:solidFill>
              </a:rPr>
              <a:t>\2</a:t>
            </a:r>
            <a:br>
              <a:rPr lang="en-US" altLang="zh-TW" sz="2000" dirty="0" smtClean="0">
                <a:solidFill>
                  <a:srgbClr val="0066CC"/>
                </a:solidFill>
              </a:rPr>
            </a:br>
            <a:r>
              <a:rPr lang="en-US" altLang="zh-TW" sz="2000" dirty="0" smtClean="0">
                <a:solidFill>
                  <a:srgbClr val="0066CC"/>
                </a:solidFill>
              </a:rPr>
              <a:t>	</a:t>
            </a:r>
            <a:r>
              <a:rPr lang="en-US" altLang="zh-TW" sz="2000" dirty="0" smtClean="0"/>
              <a:t>(“banana” is a double-match, because there is also</a:t>
            </a:r>
            <a:r>
              <a:rPr lang="en-US" altLang="zh-TW" sz="2000" dirty="0" smtClean="0">
                <a:solidFill>
                  <a:srgbClr val="0066CC"/>
                </a:solidFill>
              </a:rPr>
              <a:t> </a:t>
            </a:r>
            <a:r>
              <a:rPr lang="en-US" altLang="zh-TW" sz="2000" dirty="0" smtClean="0"/>
              <a:t>ba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echo 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others" |  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"[a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latin typeface="High Tower Text" panose="02040502050506030303" pitchFamily="18" charset="0"/>
              </a:rPr>
              <a:t>"\!e\"e\'e | </a:t>
            </a:r>
            <a:r>
              <a:rPr lang="en-US" sz="2200" b="0" dirty="0" smtClean="0">
                <a:latin typeface="High Tower Text" panose="02040502050506030303" pitchFamily="18" charset="0"/>
              </a:rPr>
              <a:t>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</a:t>
            </a:r>
            <a:r>
              <a:rPr lang="en-US" sz="2200" b="0" dirty="0" smtClean="0">
                <a:latin typeface="High Tower Text" panose="02040502050506030303" pitchFamily="18" charset="0"/>
              </a:rPr>
              <a:t>\&gt;"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e!e"e'e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To get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two matches, we should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have allow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ed spaces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(But 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not required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them.)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429000" y="5229200"/>
            <a:ext cx="3951312" cy="13820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62086" y="5373216"/>
            <a:ext cx="373810" cy="1176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00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4"/>
          <p:cNvSpPr txBox="1">
            <a:spLocks noGrp="1"/>
          </p:cNvSpPr>
          <p:nvPr/>
        </p:nvSpPr>
        <p:spPr bwMode="auto">
          <a:xfrm>
            <a:off x="8077200" y="646112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D71904-CEF3-453B-9F87-562E1D0B0834}" type="slidenum">
              <a:rPr lang="zh-TW" altLang="en-US" sz="1400" b="0">
                <a:latin typeface="Arial" pitchFamily="34" charset="0"/>
              </a:rPr>
              <a:pPr algn="ctr"/>
              <a:t>3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smtClean="0">
                <a:solidFill>
                  <a:schemeClr val="accent2"/>
                </a:solidFill>
              </a:rPr>
            </a:br>
            <a:r>
              <a:rPr lang="en-US" altLang="zh-TW" smtClean="0">
                <a:solidFill>
                  <a:srgbClr val="FF0000"/>
                </a:solidFill>
              </a:rPr>
              <a:t>grep: useful options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% </a:t>
            </a:r>
            <a:r>
              <a:rPr lang="en-US" altLang="zh-TW" dirty="0" err="1" smtClean="0">
                <a:latin typeface="High Tower Text" pitchFamily="18" charset="0"/>
              </a:rPr>
              <a:t>grep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dirty="0" err="1" smtClean="0">
                <a:solidFill>
                  <a:srgbClr val="00CC00"/>
                </a:solidFill>
                <a:latin typeface="High Tower Text" pitchFamily="18" charset="0"/>
              </a:rPr>
              <a:t>i</a:t>
            </a:r>
            <a:r>
              <a:rPr lang="en-US" altLang="zh-TW" dirty="0" err="1" smtClean="0">
                <a:solidFill>
                  <a:srgbClr val="CC00FF"/>
                </a:solidFill>
                <a:latin typeface="High Tower Text" pitchFamily="18" charset="0"/>
              </a:rPr>
              <a:t>n</a:t>
            </a:r>
            <a:r>
              <a:rPr lang="en-US" altLang="zh-TW" dirty="0" err="1" smtClean="0">
                <a:solidFill>
                  <a:schemeClr val="accent2"/>
                </a:solidFill>
                <a:latin typeface="High Tower Text" pitchFamily="18" charset="0"/>
              </a:rPr>
              <a:t>w</a:t>
            </a:r>
            <a:r>
              <a:rPr lang="en-US" altLang="zh-TW" dirty="0" smtClean="0">
                <a:solidFill>
                  <a:srgbClr val="CC3300"/>
                </a:solidFill>
                <a:latin typeface="High Tower Text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color 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"thou" </a:t>
            </a:r>
            <a:r>
              <a:rPr lang="en-US" altLang="zh-TW" dirty="0" err="1" smtClean="0">
                <a:solidFill>
                  <a:srgbClr val="000000"/>
                </a:solidFill>
                <a:latin typeface="High Tower Text" pitchFamily="18" charset="0"/>
              </a:rPr>
              <a:t>OldEnglish</a:t>
            </a:r>
            <a:endParaRPr lang="en-US" altLang="zh-TW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10: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Thou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</a:rPr>
              <a:t>mayst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have thought that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</a:rPr>
              <a:t>thou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</a:rPr>
              <a:t>’st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11: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property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</a:rPr>
              <a:t>wast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</a:rPr>
              <a:t>thine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own, although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thou</a:t>
            </a:r>
          </a:p>
          <a:p>
            <a:pPr marL="0" indent="0" algn="just" eaLnBrk="1" hangingPunct="1">
              <a:buFontTx/>
              <a:buNone/>
            </a:pPr>
            <a:endParaRPr lang="en-US" altLang="zh-TW" sz="1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Find “thou” in the file “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</a:rPr>
              <a:t>OldEnglish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”, </a:t>
            </a:r>
            <a:r>
              <a:rPr lang="en-US" altLang="zh-TW" dirty="0" smtClean="0">
                <a:solidFill>
                  <a:srgbClr val="00CC00"/>
                </a:solidFill>
                <a:latin typeface="Times New Roman" pitchFamily="18" charset="0"/>
              </a:rPr>
              <a:t>case-insensitive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but only </a:t>
            </a:r>
            <a:r>
              <a:rPr lang="en-US" altLang="zh-TW" dirty="0" smtClean="0">
                <a:solidFill>
                  <a:schemeClr val="accent2"/>
                </a:solidFill>
                <a:latin typeface="Times New Roman" pitchFamily="18" charset="0"/>
              </a:rPr>
              <a:t>whole words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and, when you display the answer, show </a:t>
            </a:r>
            <a:r>
              <a:rPr lang="en-US" altLang="zh-TW" dirty="0" smtClean="0">
                <a:solidFill>
                  <a:srgbClr val="CC00FF"/>
                </a:solidFill>
                <a:latin typeface="Times New Roman" pitchFamily="18" charset="0"/>
              </a:rPr>
              <a:t>line numbers </a:t>
            </a:r>
            <a:r>
              <a:rPr lang="en-US" altLang="zh-TW" dirty="0" smtClean="0">
                <a:latin typeface="Times New Roman" pitchFamily="18" charset="0"/>
              </a:rPr>
              <a:t>and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color</a:t>
            </a:r>
            <a:r>
              <a:rPr lang="en-US" altLang="zh-TW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the matching patterns</a:t>
            </a:r>
            <a:r>
              <a:rPr lang="en-US" altLang="zh-TW" dirty="0" smtClean="0">
                <a:solidFill>
                  <a:schemeClr val="accent2"/>
                </a:solidFill>
                <a:latin typeface="Times New Roman" pitchFamily="18" charset="0"/>
              </a:rPr>
              <a:t>.</a:t>
            </a:r>
            <a:endParaRPr lang="en-US" altLang="zh-TW" dirty="0" smtClean="0">
              <a:solidFill>
                <a:schemeClr val="accent2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 smtClean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dirty="0" smtClean="0"/>
              <a:t>a” and “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dirty="0" err="1" smtClean="0"/>
              <a:t>gram</a:t>
            </a:r>
            <a:r>
              <a:rPr lang="en-US" altLang="zh-TW" sz="2000" dirty="0" smtClean="0"/>
              <a:t>”.</a:t>
            </a:r>
            <a:br>
              <a:rPr lang="en-US" altLang="zh-TW" sz="2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2000" dirty="0" smtClean="0"/>
              <a:t>	Then your regular expression is: </a:t>
            </a:r>
            <a:r>
              <a:rPr lang="en-US" altLang="zh-TW" sz="2000" dirty="0" smtClean="0">
                <a:solidFill>
                  <a:srgbClr val="00FF00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66CC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FF00"/>
                </a:solidFill>
              </a:rPr>
              <a:t>\1</a:t>
            </a:r>
            <a:r>
              <a:rPr lang="en-US" altLang="zh-TW" sz="2000" dirty="0" smtClean="0">
                <a:solidFill>
                  <a:srgbClr val="0066CC"/>
                </a:solidFill>
              </a:rPr>
              <a:t>\2</a:t>
            </a:r>
            <a:br>
              <a:rPr lang="en-US" altLang="zh-TW" sz="2000" dirty="0" smtClean="0">
                <a:solidFill>
                  <a:srgbClr val="0066CC"/>
                </a:solidFill>
              </a:rPr>
            </a:br>
            <a:r>
              <a:rPr lang="en-US" altLang="zh-TW" sz="2000" dirty="0" smtClean="0">
                <a:solidFill>
                  <a:srgbClr val="0066CC"/>
                </a:solidFill>
              </a:rPr>
              <a:t>	</a:t>
            </a:r>
            <a:r>
              <a:rPr lang="en-US" altLang="zh-TW" sz="2000" dirty="0" smtClean="0"/>
              <a:t>(“banana” is a double-match, because there is also</a:t>
            </a:r>
            <a:r>
              <a:rPr lang="en-US" altLang="zh-TW" sz="2000" dirty="0" smtClean="0">
                <a:solidFill>
                  <a:srgbClr val="0066CC"/>
                </a:solidFill>
              </a:rPr>
              <a:t> </a:t>
            </a:r>
            <a:r>
              <a:rPr lang="en-US" altLang="zh-TW" sz="2000" dirty="0" smtClean="0"/>
              <a:t>ba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latin typeface="High Tower Text" panose="02040502050506030303" pitchFamily="18" charset="0"/>
              </a:rPr>
              <a:t>"\!e\"e\'e | </a:t>
            </a:r>
            <a:r>
              <a:rPr lang="en-US" sz="2200" b="0" dirty="0" smtClean="0">
                <a:latin typeface="High Tower Text" panose="02040502050506030303" pitchFamily="18" charset="0"/>
              </a:rPr>
              <a:t>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</a:t>
            </a:r>
            <a:r>
              <a:rPr lang="en-US" sz="2200" b="0" dirty="0" smtClean="0">
                <a:latin typeface="High Tower Text" panose="02040502050506030303" pitchFamily="18" charset="0"/>
              </a:rPr>
              <a:t>\&gt;"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 smtClean="0"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latin typeface="High Tower Text" panose="02040502050506030303" pitchFamily="18" charset="0"/>
              </a:rPr>
              <a:t>e!e"e'e</a:t>
            </a:r>
            <a:endParaRPr lang="en-US" sz="2200" b="0" dirty="0" smtClean="0"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6021288"/>
            <a:ext cx="5638800" cy="760512"/>
            <a:chOff x="751384" y="6021288"/>
            <a:chExt cx="5638800" cy="760512"/>
          </a:xfrm>
        </p:grpSpPr>
        <p:sp>
          <p:nvSpPr>
            <p:cNvPr id="14" name="Rounded Rectangular Callout 13"/>
            <p:cNvSpPr/>
            <p:nvPr/>
          </p:nvSpPr>
          <p:spPr bwMode="auto">
            <a:xfrm>
              <a:off x="751384" y="6477000"/>
              <a:ext cx="5638800" cy="304800"/>
            </a:xfrm>
            <a:prstGeom prst="wedgeRoundRectCallout">
              <a:avLst>
                <a:gd name="adj1" fmla="val 38272"/>
                <a:gd name="adj2" fmla="val -187316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Arial" charset="0"/>
                  <a:ea typeface="新細明體" charset="-120"/>
                </a:rPr>
                <a:t>\&gt; really does have to match to the </a:t>
              </a:r>
              <a:r>
                <a:rPr lang="en-US" b="0" dirty="0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end</a:t>
              </a:r>
              <a:r>
                <a:rPr lang="en-US" b="0" dirty="0">
                  <a:latin typeface="Arial" charset="0"/>
                  <a:ea typeface="新細明體" charset="-120"/>
                </a:rPr>
                <a:t> </a:t>
              </a:r>
              <a:r>
                <a:rPr lang="en-US" b="0" dirty="0" smtClean="0">
                  <a:latin typeface="Arial" charset="0"/>
                  <a:ea typeface="新細明體" charset="-120"/>
                </a:rPr>
                <a:t>of a word.</a:t>
              </a: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1759496" y="6021288"/>
              <a:ext cx="2736304" cy="6081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133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 smtClean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0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000" dirty="0" smtClean="0"/>
              <a:t>a” and “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0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000" dirty="0" err="1" smtClean="0"/>
              <a:t>gram</a:t>
            </a:r>
            <a:r>
              <a:rPr lang="en-US" altLang="zh-TW" sz="2000" dirty="0" smtClean="0"/>
              <a:t>”.</a:t>
            </a:r>
            <a:br>
              <a:rPr lang="en-US" altLang="zh-TW" sz="2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2000" dirty="0" smtClean="0"/>
              <a:t>	Then your regular expression is: </a:t>
            </a:r>
            <a:r>
              <a:rPr lang="en-US" altLang="zh-TW" sz="2000" dirty="0" smtClean="0">
                <a:solidFill>
                  <a:srgbClr val="00FF00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66CC"/>
                </a:solidFill>
              </a:rPr>
              <a:t>\([a-z]\)</a:t>
            </a:r>
            <a:r>
              <a:rPr lang="en-US" altLang="zh-TW" sz="2000" dirty="0" smtClean="0">
                <a:solidFill>
                  <a:srgbClr val="00FF00"/>
                </a:solidFill>
              </a:rPr>
              <a:t>\1</a:t>
            </a:r>
            <a:r>
              <a:rPr lang="en-US" altLang="zh-TW" sz="2000" dirty="0" smtClean="0">
                <a:solidFill>
                  <a:srgbClr val="0066CC"/>
                </a:solidFill>
              </a:rPr>
              <a:t>\2</a:t>
            </a:r>
            <a:br>
              <a:rPr lang="en-US" altLang="zh-TW" sz="2000" dirty="0" smtClean="0">
                <a:solidFill>
                  <a:srgbClr val="0066CC"/>
                </a:solidFill>
              </a:rPr>
            </a:br>
            <a:r>
              <a:rPr lang="en-US" altLang="zh-TW" sz="2000" dirty="0" smtClean="0">
                <a:solidFill>
                  <a:srgbClr val="0066CC"/>
                </a:solidFill>
              </a:rPr>
              <a:t>	</a:t>
            </a:r>
            <a:r>
              <a:rPr lang="en-US" altLang="zh-TW" sz="2000" dirty="0" smtClean="0"/>
              <a:t>(“banana” is a double-match, because there is also</a:t>
            </a:r>
            <a:r>
              <a:rPr lang="en-US" altLang="zh-TW" sz="2000" dirty="0" smtClean="0">
                <a:solidFill>
                  <a:srgbClr val="0066CC"/>
                </a:solidFill>
              </a:rPr>
              <a:t> </a:t>
            </a:r>
            <a:r>
              <a:rPr lang="en-US" altLang="zh-TW" sz="2000" dirty="0" smtClean="0"/>
              <a:t>ba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>
                <a:solidFill>
                  <a:srgbClr val="00FF00"/>
                </a:solidFill>
              </a:rPr>
              <a:t>n</a:t>
            </a:r>
            <a:r>
              <a:rPr lang="en-US" altLang="zh-TW" sz="2000" dirty="0" smtClean="0">
                <a:solidFill>
                  <a:srgbClr val="0066CC"/>
                </a:solidFill>
              </a:rPr>
              <a:t>a</a:t>
            </a:r>
            <a:r>
              <a:rPr lang="en-US" altLang="zh-TW" sz="2000" dirty="0" smtClean="0"/>
              <a:t>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257800"/>
            <a:ext cx="1600200" cy="1447800"/>
            <a:chOff x="7315200" y="0"/>
            <a:chExt cx="1600200" cy="1447800"/>
          </a:xfrm>
        </p:grpSpPr>
        <p:sp>
          <p:nvSpPr>
            <p:cNvPr id="5" name="12-Point Star 4"/>
            <p:cNvSpPr/>
            <p:nvPr/>
          </p:nvSpPr>
          <p:spPr bwMode="auto">
            <a:xfrm>
              <a:off x="7467600" y="76200"/>
              <a:ext cx="1295400" cy="1143000"/>
            </a:xfrm>
            <a:prstGeom prst="star12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Arial" charset="0"/>
                  <a:ea typeface="新細明體" charset="-120"/>
                </a:rPr>
                <a:t> 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12-Point Star 5"/>
            <p:cNvSpPr/>
            <p:nvPr/>
          </p:nvSpPr>
          <p:spPr bwMode="auto">
            <a:xfrm>
              <a:off x="7315200" y="0"/>
              <a:ext cx="1600200" cy="1447800"/>
            </a:xfrm>
            <a:prstGeom prst="star12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Not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for the midterm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 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8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*[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echo "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"\!e\"e\'e | </a:t>
            </a:r>
            <a:r>
              <a:rPr lang="en-US" sz="2200" b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color "e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\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dirty="0" smtClean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+e_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:e</a:t>
            </a:r>
            <a:r>
              <a:rPr lang="en-US" sz="2000" b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.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!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'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endParaRPr lang="en-US" sz="2200" b="0" dirty="0" smtClean="0">
              <a:solidFill>
                <a:srgbClr val="FF0000"/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200400" y="6477000"/>
            <a:ext cx="5943600" cy="381000"/>
          </a:xfrm>
          <a:prstGeom prst="wedgeRoundRectCallout">
            <a:avLst>
              <a:gd name="adj1" fmla="val -75993"/>
              <a:gd name="adj2" fmla="val -517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Arial" charset="0"/>
                <a:ea typeface="新細明體" charset="-120"/>
              </a:rPr>
              <a:t>Punctuation and \n are OK, but _ and numbers are not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53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\&gt;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\&lt;</a:t>
            </a:r>
            <a:r>
              <a:rPr lang="en-US" altLang="zh-TW" sz="2400" dirty="0" smtClean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 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echo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"</a:t>
            </a:r>
            <a:r>
              <a:rPr lang="en-US" sz="2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others"|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latin typeface="High Tower Text" pitchFamily="18" charset="0"/>
              </a:rPr>
              <a:t>color </a:t>
            </a:r>
            <a:r>
              <a:rPr lang="en-US" sz="2200" b="0" kern="0" dirty="0" smtClean="0">
                <a:latin typeface="High Tower Text" pitchFamily="18" charset="0"/>
              </a:rPr>
              <a:t> "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the"</a:t>
            </a:r>
            <a:endParaRPr lang="en-US" sz="2200" b="0" kern="0" dirty="0"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</a:t>
            </a:r>
            <a:endParaRPr lang="en-US" sz="2200" b="0" kern="0" dirty="0"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echo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"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others"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latin typeface="High Tower Text" pitchFamily="18" charset="0"/>
              </a:rPr>
              <a:t>color </a:t>
            </a:r>
            <a:r>
              <a:rPr lang="en-US" sz="2200" b="0" kern="0" dirty="0" smtClean="0">
                <a:latin typeface="High Tower Text" pitchFamily="18" charset="0"/>
              </a:rPr>
              <a:t> "^</a:t>
            </a:r>
            <a:r>
              <a:rPr lang="en-US" sz="2200" b="0" kern="0" dirty="0" smtClean="0">
                <a:latin typeface="High Tower Text" pitchFamily="18" charset="0"/>
              </a:rPr>
              <a:t>the"</a:t>
            </a:r>
            <a:endParaRPr lang="en-US" sz="2200" b="0" kern="0" dirty="0"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</a:t>
            </a:r>
            <a:endParaRPr lang="en-US" sz="2200" b="0" kern="0" dirty="0"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echo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others"|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latin typeface="High Tower Text" pitchFamily="18" charset="0"/>
              </a:rPr>
              <a:t>color </a:t>
            </a:r>
            <a:r>
              <a:rPr lang="en-US" sz="2200" b="0" kern="0" dirty="0" smtClean="0">
                <a:latin typeface="High Tower Text" pitchFamily="18" charset="0"/>
              </a:rPr>
              <a:t> "</a:t>
            </a:r>
            <a:r>
              <a:rPr lang="en-US" sz="2200" b="0" kern="0" dirty="0" smtClean="0"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here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  others</a:t>
            </a:r>
            <a:endParaRPr lang="en-US" sz="2200" b="0" kern="0" dirty="0" smtClean="0"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echo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latin typeface="High Tower Text" pitchFamily="18" charset="0"/>
              </a:rPr>
              <a:t>color </a:t>
            </a:r>
            <a:r>
              <a:rPr lang="en-US" sz="2200" b="0" kern="0" dirty="0" smtClean="0">
                <a:latin typeface="High Tower Text" pitchFamily="18" charset="0"/>
              </a:rPr>
              <a:t>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"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2200" b="0" kern="0" dirty="0" smtClean="0">
                <a:latin typeface="High Tower Text" pitchFamily="18" charset="0"/>
              </a:rPr>
              <a:t>" </a:t>
            </a:r>
            <a:r>
              <a:rPr lang="en-US" sz="2200" b="0" kern="0" dirty="0" smtClean="0">
                <a:latin typeface="High Tower Text" pitchFamily="18" charset="0"/>
              </a:rPr>
              <a:t>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</a:t>
            </a:r>
            <a:r>
              <a:rPr lang="en-US" sz="2200" b="0" kern="0" dirty="0" smtClean="0">
                <a:latin typeface="High Tower Text" pitchFamily="18" charset="0"/>
              </a:rPr>
              <a:t>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</a:t>
            </a:r>
            <a:endParaRPr lang="en-US" sz="2200" b="0" kern="0" dirty="0"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echo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o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"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the"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200" b="0" kern="0" dirty="0" smtClean="0"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% </a:t>
            </a:r>
            <a:endParaRPr lang="en-US" sz="2000" b="0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59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\&gt;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\&lt;</a:t>
            </a:r>
            <a:r>
              <a:rPr lang="en-US" altLang="zh-TW" sz="2400" dirty="0" smtClean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 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"^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o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rs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echo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latin typeface="High Tower Text" pitchFamily="18" charset="0"/>
              </a:rPr>
              <a:t>color </a:t>
            </a:r>
            <a:r>
              <a:rPr lang="en-US" sz="2200" b="0" kern="0" dirty="0" smtClean="0">
                <a:latin typeface="High Tower Text" pitchFamily="18" charset="0"/>
              </a:rPr>
              <a:t>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"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2200" b="0" kern="0" dirty="0" smtClean="0">
                <a:latin typeface="High Tower Text" pitchFamily="18" charset="0"/>
              </a:rPr>
              <a:t>" </a:t>
            </a:r>
            <a:r>
              <a:rPr lang="en-US" sz="2200" b="0" kern="0" dirty="0" smtClean="0">
                <a:latin typeface="High Tower Text" pitchFamily="18" charset="0"/>
              </a:rPr>
              <a:t>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</a:t>
            </a:r>
            <a:r>
              <a:rPr lang="en-US" sz="2200" b="0" kern="0" dirty="0" smtClean="0">
                <a:latin typeface="High Tower Text" pitchFamily="18" charset="0"/>
              </a:rPr>
              <a:t>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</a:t>
            </a:r>
            <a:endParaRPr lang="en-US" sz="2200" b="0" kern="0" dirty="0"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echo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o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"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the"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200" b="0" kern="0" dirty="0" smtClean="0"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% </a:t>
            </a:r>
            <a:endParaRPr lang="en-US" sz="2000" b="0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None of these </a:t>
            </a:r>
            <a:r>
              <a:rPr lang="en-US" b="0" dirty="0" smtClean="0">
                <a:latin typeface="Arial" charset="0"/>
                <a:ea typeface="新細明體" charset="-120"/>
              </a:rPr>
              <a:t>alternatives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90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\&gt;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\&lt;</a:t>
            </a:r>
            <a:r>
              <a:rPr lang="en-US" altLang="zh-TW" sz="2400" dirty="0" smtClean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 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"^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o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rs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echo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latin typeface="High Tower Text" pitchFamily="18" charset="0"/>
              </a:rPr>
              <a:t>color </a:t>
            </a:r>
            <a:r>
              <a:rPr lang="en-US" sz="2200" b="0" kern="0" dirty="0" smtClean="0">
                <a:latin typeface="High Tower Text" pitchFamily="18" charset="0"/>
              </a:rPr>
              <a:t>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"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2200" b="0" kern="0" dirty="0" smtClean="0">
                <a:latin typeface="High Tower Text" pitchFamily="18" charset="0"/>
              </a:rPr>
              <a:t>" </a:t>
            </a:r>
            <a:r>
              <a:rPr lang="en-US" sz="2200" b="0" kern="0" dirty="0" smtClean="0">
                <a:latin typeface="High Tower Text" pitchFamily="18" charset="0"/>
              </a:rPr>
              <a:t>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</a:t>
            </a:r>
            <a:r>
              <a:rPr lang="en-US" sz="2200" b="0" kern="0" dirty="0" smtClean="0">
                <a:latin typeface="High Tower Text" pitchFamily="18" charset="0"/>
              </a:rPr>
              <a:t>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</a:t>
            </a:r>
            <a:endParaRPr lang="en-US" sz="2200" b="0" kern="0" dirty="0"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echo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o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"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the"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200" b="0" kern="0" dirty="0" smtClean="0"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% </a:t>
            </a:r>
            <a:endParaRPr lang="en-US" sz="2000" b="0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None of these alternatives can find precisely those same 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two matches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24114" y="4023320"/>
            <a:ext cx="5124785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763688" y="4023320"/>
            <a:ext cx="4176464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956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\&gt;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\&lt;</a:t>
            </a:r>
            <a:r>
              <a:rPr lang="en-US" altLang="zh-TW" sz="2400" dirty="0" smtClean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 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"^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o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rs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"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echo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"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are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others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o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"</a:t>
            </a:r>
            <a:r>
              <a:rPr lang="en-US" sz="1600" b="0" kern="0" dirty="0" smtClean="0"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the"  </a:t>
            </a:r>
            <a:r>
              <a:rPr lang="en-US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 smtClean="0"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200" b="0" kern="0" dirty="0" smtClean="0"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latin typeface="Times New Roman" pitchFamily="18" charset="0"/>
                <a:cs typeface="Times New Roman" pitchFamily="18" charset="0"/>
              </a:rPr>
              <a:t>% </a:t>
            </a:r>
            <a:endParaRPr lang="en-US" sz="2000" b="0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36096" y="5898976"/>
            <a:ext cx="2971800" cy="914400"/>
          </a:xfrm>
          <a:prstGeom prst="wedgeRoundRectCallout">
            <a:avLst>
              <a:gd name="adj1" fmla="val -142883"/>
              <a:gd name="adj2" fmla="val -6190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This is as close as you could get without using the “\&lt;” symbol.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86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\&gt;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\&lt;</a:t>
            </a:r>
            <a:r>
              <a:rPr lang="en-US" altLang="zh-TW" sz="2400" dirty="0" smtClean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&lt;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 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"^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"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o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rs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"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"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^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371600" y="6203776"/>
            <a:ext cx="3810000" cy="609600"/>
          </a:xfrm>
          <a:prstGeom prst="wedgeRoundRectCallout">
            <a:avLst>
              <a:gd name="adj1" fmla="val -80429"/>
              <a:gd name="adj2" fmla="val 15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But even it is not a perfect match, as can be seen by this space here.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3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\&gt;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\&lt;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\(…\)</a:t>
            </a:r>
            <a:r>
              <a:rPr lang="en-US" altLang="zh-TW" sz="2400" dirty="0" smtClean="0"/>
              <a:t>	define a group for a sub-portion of the regular expression. </a:t>
            </a:r>
            <a:endParaRPr lang="en-US" altLang="zh-TW" sz="2400" dirty="0" smtClean="0"/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Groups extend the reach of the “*” and \{…\} operators.</a:t>
            </a:r>
            <a:endParaRPr lang="en-US" altLang="zh-TW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4149080"/>
            <a:ext cx="88392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"multipl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 "[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z]\{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\}"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ult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ipl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"multiple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"\([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]\)\{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\}"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anan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"multiple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"\([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z]\)\{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\}"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e</a:t>
            </a:r>
            <a:endParaRPr lang="en-US" sz="2200" b="0" kern="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\&gt;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\&lt;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\(…\)</a:t>
            </a:r>
            <a:r>
              <a:rPr lang="en-US" altLang="zh-TW" sz="2400" dirty="0" smtClean="0"/>
              <a:t>	define a group for a sub-portion of the regular expression. </a:t>
            </a:r>
            <a:endParaRPr lang="en-US" altLang="zh-TW" sz="2400" dirty="0" smtClean="0"/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Groups extend the reach of the “*” and \{…\} operators.</a:t>
            </a:r>
            <a:endParaRPr lang="en-US" altLang="zh-TW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4149080"/>
            <a:ext cx="88392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"multipl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 "[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z]\{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\}"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ult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ipl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"multiple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"\([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]\)\{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\}"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anan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"multiple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"|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"\([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z]\)\{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\}"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"multiple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"\([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]\)*"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ul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ip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ananas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e</a:t>
            </a:r>
            <a:endParaRPr lang="en-US" sz="2200" b="0" kern="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\&gt;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\&lt;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\(…\)</a:t>
            </a:r>
            <a:r>
              <a:rPr lang="en-US" altLang="zh-TW" sz="2400" dirty="0" smtClean="0"/>
              <a:t>	define a group for a sub-portion of the regular expression. </a:t>
            </a:r>
            <a:endParaRPr lang="en-US" altLang="zh-TW" sz="2400" dirty="0" smtClean="0"/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Another reason for </a:t>
            </a:r>
            <a:r>
              <a:rPr lang="en-US" altLang="zh-TW" sz="2400" dirty="0" smtClean="0">
                <a:solidFill>
                  <a:srgbClr val="FF0000"/>
                </a:solidFill>
              </a:rPr>
              <a:t>groups </a:t>
            </a:r>
            <a:r>
              <a:rPr lang="en-US" altLang="zh-TW" sz="2400" dirty="0" smtClean="0">
                <a:solidFill>
                  <a:srgbClr val="FF0000"/>
                </a:solidFill>
              </a:rPr>
              <a:t>is to allow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backreferences</a:t>
            </a:r>
            <a:r>
              <a:rPr lang="en-US" altLang="zh-TW" sz="2400" dirty="0" smtClean="0"/>
              <a:t>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00192" y="2989312"/>
            <a:ext cx="1600200" cy="1447800"/>
            <a:chOff x="7315200" y="0"/>
            <a:chExt cx="1600200" cy="1447800"/>
          </a:xfrm>
        </p:grpSpPr>
        <p:sp>
          <p:nvSpPr>
            <p:cNvPr id="11" name="12-Point Star 10"/>
            <p:cNvSpPr/>
            <p:nvPr/>
          </p:nvSpPr>
          <p:spPr bwMode="auto">
            <a:xfrm>
              <a:off x="7467600" y="76200"/>
              <a:ext cx="1295400" cy="1143000"/>
            </a:xfrm>
            <a:prstGeom prst="star12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Arial" charset="0"/>
                  <a:ea typeface="新細明體" charset="-120"/>
                </a:rPr>
                <a:t> 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2" name="12-Point Star 11"/>
            <p:cNvSpPr/>
            <p:nvPr/>
          </p:nvSpPr>
          <p:spPr bwMode="auto">
            <a:xfrm>
              <a:off x="7315200" y="0"/>
              <a:ext cx="1600200" cy="1447800"/>
            </a:xfrm>
            <a:prstGeom prst="star12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00" b="0" dirty="0" smtClean="0">
                <a:latin typeface="Arial" charset="0"/>
                <a:ea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needed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for HW#3!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 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1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C28B475C-38A8-40D3-9AEF-BB0C0CD46A66}" type="slidenum">
              <a:rPr lang="zh-TW" altLang="en-US" sz="1400" b="0">
                <a:latin typeface="Arial" pitchFamily="34" charset="0"/>
              </a:rPr>
              <a:pPr algn="ctr"/>
              <a:t>4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smtClean="0">
                <a:solidFill>
                  <a:schemeClr val="accent2"/>
                </a:solidFill>
              </a:rPr>
            </a:br>
            <a:r>
              <a:rPr lang="en-US" altLang="zh-TW" smtClean="0">
                <a:solidFill>
                  <a:srgbClr val="FF0000"/>
                </a:solidFill>
              </a:rPr>
              <a:t>grep: useful options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latin typeface="High Tower Text" pitchFamily="18" charset="0"/>
              </a:rPr>
              <a:t>% grep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mtClean="0">
                <a:solidFill>
                  <a:srgbClr val="FF0000"/>
                </a:solidFill>
                <a:latin typeface="High Tower Text" pitchFamily="18" charset="0"/>
              </a:rPr>
              <a:t>o</a:t>
            </a: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 "[a</a:t>
            </a:r>
            <a:r>
              <a:rPr lang="en-US" altLang="zh-TW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z]*in[a</a:t>
            </a:r>
            <a:r>
              <a:rPr lang="en-US" altLang="zh-TW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z]</a:t>
            </a:r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*..</a:t>
            </a: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" helloworld.c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smtClean="0">
                <a:latin typeface="Times New Roman" pitchFamily="18" charset="0"/>
              </a:rPr>
              <a:t>include &lt;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smtClean="0">
                <a:latin typeface="Times New Roman" pitchFamily="18" charset="0"/>
              </a:rPr>
              <a:t>main()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smtClean="0">
                <a:latin typeface="Times New Roman" pitchFamily="18" charset="0"/>
              </a:rPr>
              <a:t>printf(</a:t>
            </a: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endParaRPr lang="en-US" altLang="zh-TW" smtClean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en-US" altLang="zh-TW" sz="16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Only</a:t>
            </a:r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</a:rPr>
              <a:t> print the words which contain the substring “in” (and print two extra characters after each such word).</a:t>
            </a:r>
            <a:endParaRPr lang="en-US" altLang="zh-TW" smtClean="0">
              <a:solidFill>
                <a:srgbClr val="CC00FF"/>
              </a:solidFill>
              <a:latin typeface="Courier" pitchFamily="49" charset="0"/>
            </a:endParaRPr>
          </a:p>
          <a:p>
            <a:pPr marL="0" indent="0" eaLnBrk="1" hangingPunct="1"/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/>
            <a:endParaRPr lang="zh-TW" altLang="en-US" sz="1800" smtClean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\&gt;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\&lt;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\(…\)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Groups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Backreferencing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\1, \2...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bg1"/>
                </a:solidFill>
              </a:rPr>
              <a:t>to let you identify a rematch to the earlier pattern</a:t>
            </a:r>
            <a:r>
              <a:rPr lang="en-US" altLang="zh-TW" sz="2400" dirty="0" smtClean="0">
                <a:solidFill>
                  <a:schemeClr val="bg1"/>
                </a:solidFill>
              </a:rPr>
              <a:t>.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00192" y="2989312"/>
            <a:ext cx="1600200" cy="1447800"/>
            <a:chOff x="7315200" y="0"/>
            <a:chExt cx="1600200" cy="1447800"/>
          </a:xfrm>
        </p:grpSpPr>
        <p:sp>
          <p:nvSpPr>
            <p:cNvPr id="12" name="12-Point Star 11"/>
            <p:cNvSpPr/>
            <p:nvPr/>
          </p:nvSpPr>
          <p:spPr bwMode="auto">
            <a:xfrm>
              <a:off x="7467600" y="76200"/>
              <a:ext cx="1295400" cy="1143000"/>
            </a:xfrm>
            <a:prstGeom prst="star12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Arial" charset="0"/>
                  <a:ea typeface="新細明體" charset="-120"/>
                </a:rPr>
                <a:t> 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12-Point Star 12"/>
            <p:cNvSpPr/>
            <p:nvPr/>
          </p:nvSpPr>
          <p:spPr bwMode="auto">
            <a:xfrm>
              <a:off x="7315200" y="0"/>
              <a:ext cx="1600200" cy="1447800"/>
            </a:xfrm>
            <a:prstGeom prst="star12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00" b="0" dirty="0" smtClean="0">
                <a:latin typeface="Arial" charset="0"/>
                <a:ea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needed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for HW#3!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 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6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\&gt;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\&lt;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\(…\)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Groups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Backreferencing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\1, \2...</a:t>
            </a:r>
            <a:r>
              <a:rPr lang="en-US" altLang="zh-TW" sz="2400" dirty="0" smtClean="0"/>
              <a:t>  to let you identify a rematch to the earlier pattern</a:t>
            </a:r>
            <a:r>
              <a:rPr lang="en-US" altLang="zh-TW" sz="2400" dirty="0" smtClean="0"/>
              <a:t>.</a:t>
            </a:r>
            <a:endParaRPr lang="en-US" altLang="zh-TW" sz="24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500192" y="2989312"/>
            <a:ext cx="1600200" cy="1447800"/>
            <a:chOff x="7315200" y="0"/>
            <a:chExt cx="1600200" cy="1447800"/>
          </a:xfrm>
        </p:grpSpPr>
        <p:sp>
          <p:nvSpPr>
            <p:cNvPr id="12" name="12-Point Star 11"/>
            <p:cNvSpPr/>
            <p:nvPr/>
          </p:nvSpPr>
          <p:spPr bwMode="auto">
            <a:xfrm>
              <a:off x="7467600" y="76200"/>
              <a:ext cx="1295400" cy="1143000"/>
            </a:xfrm>
            <a:prstGeom prst="star12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Arial" charset="0"/>
                  <a:ea typeface="新細明體" charset="-120"/>
                </a:rPr>
                <a:t> 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12-Point Star 12"/>
            <p:cNvSpPr/>
            <p:nvPr/>
          </p:nvSpPr>
          <p:spPr bwMode="auto">
            <a:xfrm>
              <a:off x="7315200" y="0"/>
              <a:ext cx="1600200" cy="1447800"/>
            </a:xfrm>
            <a:prstGeom prst="star12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00" b="0" dirty="0" smtClean="0">
                <a:latin typeface="Arial" charset="0"/>
                <a:ea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needed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for HW#3!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 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7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\{x\}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\} 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\{,x\}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\&gt;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\&lt;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\(…\)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Groups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Backreferencing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\1, \2...</a:t>
            </a:r>
            <a:r>
              <a:rPr lang="en-US" altLang="zh-TW" sz="2400" dirty="0" smtClean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 smtClean="0"/>
              <a:t>Eg</a:t>
            </a:r>
            <a:r>
              <a:rPr lang="en-US" altLang="zh-TW" sz="2400" dirty="0" smtClean="0"/>
              <a:t>, </a:t>
            </a:r>
            <a:r>
              <a:rPr lang="en-US" altLang="zh-TW" sz="2400" dirty="0" smtClean="0"/>
              <a:t>suppose </a:t>
            </a:r>
            <a:r>
              <a:rPr lang="en-US" altLang="zh-TW" sz="2400" dirty="0" smtClean="0"/>
              <a:t>that you wanted to find any double-repeated letters, such as in “b</a:t>
            </a:r>
            <a:r>
              <a:rPr lang="en-US" altLang="zh-TW" sz="24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4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4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4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400" dirty="0" smtClean="0"/>
              <a:t>a” and “</a:t>
            </a:r>
            <a:r>
              <a:rPr lang="en-US" altLang="zh-TW" sz="24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4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4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4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400" dirty="0" err="1" smtClean="0"/>
              <a:t>gram</a:t>
            </a:r>
            <a:r>
              <a:rPr lang="en-US" altLang="zh-TW" sz="2400" dirty="0" smtClean="0"/>
              <a:t>”.</a:t>
            </a:r>
            <a:br>
              <a:rPr lang="en-US" altLang="zh-TW" sz="2400" dirty="0" smtClean="0"/>
            </a:br>
            <a:r>
              <a:rPr lang="en-US" altLang="zh-TW" sz="1050" dirty="0" smtClean="0"/>
              <a:t/>
            </a:r>
            <a:br>
              <a:rPr lang="en-US" altLang="zh-TW" sz="1050" dirty="0" smtClean="0"/>
            </a:br>
            <a:r>
              <a:rPr lang="en-US" altLang="zh-TW" sz="2400" dirty="0" smtClean="0"/>
              <a:t>Then your regular expression is: </a:t>
            </a:r>
            <a:r>
              <a:rPr lang="en-US" altLang="zh-TW" sz="2400" dirty="0" smtClean="0">
                <a:solidFill>
                  <a:srgbClr val="00FF00"/>
                </a:solidFill>
              </a:rPr>
              <a:t>\([a-z]\)</a:t>
            </a:r>
            <a:r>
              <a:rPr lang="en-US" altLang="zh-TW" sz="2400" dirty="0" smtClean="0">
                <a:solidFill>
                  <a:srgbClr val="0066CC"/>
                </a:solidFill>
              </a:rPr>
              <a:t>\([a-z]\)</a:t>
            </a:r>
            <a:r>
              <a:rPr lang="en-US" altLang="zh-TW" sz="2400" dirty="0" smtClean="0">
                <a:solidFill>
                  <a:srgbClr val="00FF00"/>
                </a:solidFill>
              </a:rPr>
              <a:t>\1</a:t>
            </a:r>
            <a:r>
              <a:rPr lang="en-US" altLang="zh-TW" sz="2400" dirty="0" smtClean="0">
                <a:solidFill>
                  <a:srgbClr val="0066CC"/>
                </a:solidFill>
              </a:rPr>
              <a:t>\2</a:t>
            </a:r>
            <a:br>
              <a:rPr lang="en-US" altLang="zh-TW" sz="2400" dirty="0" smtClean="0">
                <a:solidFill>
                  <a:srgbClr val="0066CC"/>
                </a:solidFill>
              </a:rPr>
            </a:br>
            <a:endParaRPr lang="en-US" altLang="zh-TW" sz="400" dirty="0" smtClean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 smtClean="0"/>
              <a:t>(“banana” is a double-match, because there’s ba</a:t>
            </a:r>
            <a:r>
              <a:rPr lang="en-US" altLang="zh-TW" sz="2400" dirty="0" smtClean="0">
                <a:solidFill>
                  <a:srgbClr val="00FF00"/>
                </a:solidFill>
              </a:rPr>
              <a:t>n</a:t>
            </a:r>
            <a:r>
              <a:rPr lang="en-US" altLang="zh-TW" sz="2400" dirty="0" smtClean="0">
                <a:solidFill>
                  <a:srgbClr val="0066CC"/>
                </a:solidFill>
              </a:rPr>
              <a:t>a</a:t>
            </a:r>
            <a:r>
              <a:rPr lang="en-US" altLang="zh-TW" sz="2400" dirty="0" smtClean="0">
                <a:solidFill>
                  <a:srgbClr val="00FF00"/>
                </a:solidFill>
              </a:rPr>
              <a:t>n</a:t>
            </a:r>
            <a:r>
              <a:rPr lang="en-US" altLang="zh-TW" sz="2400" dirty="0" smtClean="0">
                <a:solidFill>
                  <a:srgbClr val="0066CC"/>
                </a:solidFill>
              </a:rPr>
              <a:t>a</a:t>
            </a:r>
            <a:r>
              <a:rPr lang="en-US" altLang="zh-TW" sz="2400" dirty="0" smtClean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00192" y="2989312"/>
            <a:ext cx="1600200" cy="1447800"/>
            <a:chOff x="7315200" y="0"/>
            <a:chExt cx="1600200" cy="1447800"/>
          </a:xfrm>
        </p:grpSpPr>
        <p:sp>
          <p:nvSpPr>
            <p:cNvPr id="12" name="12-Point Star 11"/>
            <p:cNvSpPr/>
            <p:nvPr/>
          </p:nvSpPr>
          <p:spPr bwMode="auto">
            <a:xfrm>
              <a:off x="7467600" y="76200"/>
              <a:ext cx="1295400" cy="1143000"/>
            </a:xfrm>
            <a:prstGeom prst="star12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Arial" charset="0"/>
                  <a:ea typeface="新細明體" charset="-120"/>
                </a:rPr>
                <a:t> 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12-Point Star 12"/>
            <p:cNvSpPr/>
            <p:nvPr/>
          </p:nvSpPr>
          <p:spPr bwMode="auto">
            <a:xfrm>
              <a:off x="7315200" y="0"/>
              <a:ext cx="1600200" cy="1447800"/>
            </a:xfrm>
            <a:prstGeom prst="star12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00" b="0" dirty="0" smtClean="0">
                <a:latin typeface="Arial" charset="0"/>
                <a:ea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needed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for HW#3!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 smtClean="0">
                  <a:latin typeface="Arial" charset="0"/>
                  <a:ea typeface="新細明體" charset="-120"/>
                </a:rPr>
                <a:t> 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0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9906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</a:rPr>
              <a:t>There are also some </a:t>
            </a:r>
            <a:br>
              <a:rPr lang="en-US" altLang="zh-TW" sz="4000" dirty="0" smtClean="0">
                <a:solidFill>
                  <a:schemeClr val="accent2"/>
                </a:solidFill>
              </a:rPr>
            </a:br>
            <a:r>
              <a:rPr lang="en-US" altLang="zh-TW" sz="4000" dirty="0" smtClean="0">
                <a:solidFill>
                  <a:schemeClr val="accent2"/>
                </a:solidFill>
              </a:rPr>
              <a:t>built-in patterns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2838"/>
            <a:ext cx="5257800" cy="528796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These are called POSIX character sets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They are equivalent to a to range that you could type by hand: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[:</a:t>
            </a:r>
            <a:r>
              <a:rPr lang="en-US" altLang="zh-TW" sz="2400" dirty="0" err="1" smtClean="0"/>
              <a:t>alnum</a:t>
            </a:r>
            <a:r>
              <a:rPr lang="en-US" altLang="zh-TW" sz="2400" dirty="0" smtClean="0"/>
              <a:t>:]  ==  [a-zA-Z0-9]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[:lower:]  ==  [a-z]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You don’t need to learn them for this class, but you can use them if you want (sometimes they make expressions more readable)</a:t>
            </a:r>
          </a:p>
        </p:txBody>
      </p:sp>
      <p:graphicFrame>
        <p:nvGraphicFramePr>
          <p:cNvPr id="118788" name="Group 4"/>
          <p:cNvGraphicFramePr>
            <a:graphicFrameLocks noGrp="1"/>
          </p:cNvGraphicFramePr>
          <p:nvPr/>
        </p:nvGraphicFramePr>
        <p:xfrm>
          <a:off x="5584825" y="1143000"/>
          <a:ext cx="3406775" cy="5577840"/>
        </p:xfrm>
        <a:graphic>
          <a:graphicData uri="http://schemas.openxmlformats.org/drawingml/2006/table">
            <a:tbl>
              <a:tblPr/>
              <a:tblGrid>
                <a:gridCol w="1225550"/>
                <a:gridCol w="2181225"/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Character Group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Meaning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[:alnum:]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Alphanumeric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[:cntrl:]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Control Character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[:lower:]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Lower case character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[:space:]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[:alpha:]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Alphabetic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[:digit:]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Digit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[:print:]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character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[:upper:]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Upper Case Character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[:blank:]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whitespace, tabe, etc.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[:graph:]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and visible characters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[:punct:]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Punctuation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[:xdigit:]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Extended Digit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743200" y="3352800"/>
            <a:ext cx="3962400" cy="1752600"/>
          </a:xfrm>
          <a:prstGeom prst="wedgeRectCallout">
            <a:avLst>
              <a:gd name="adj1" fmla="val -21278"/>
              <a:gd name="adj2" fmla="val -12427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/>
              <a:t>I will not test you on these. But you are welcome to use them (if you do it correctly).</a:t>
            </a:r>
          </a:p>
          <a:p>
            <a:endParaRPr lang="en-US" altLang="zh-TW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Plan of the Day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Grep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Flags</a:t>
            </a:r>
          </a:p>
          <a:p>
            <a:pPr lvl="1"/>
            <a:r>
              <a:rPr lang="en-US" dirty="0" smtClean="0"/>
              <a:t>More about regular expressions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Extended regular expressions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Nonstandard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50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404683F-269A-4F70-9A6E-F2D8384CEE6A}" type="slidenum">
              <a:rPr lang="zh-TW" altLang="en-US" sz="1400" b="0">
                <a:latin typeface="Arial" pitchFamily="34" charset="0"/>
              </a:rPr>
              <a:pPr algn="ctr"/>
              <a:t>45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smtClean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smtClean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This does not alter the expressitivity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smtClean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gramars. Although context free grammars are important in computer science, they aren’t that useful for UNIX programming</a:t>
            </a:r>
          </a:p>
        </p:txBody>
      </p:sp>
      <p:sp>
        <p:nvSpPr>
          <p:cNvPr id="11776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gramars.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28053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14952827-3DD8-4936-A8CB-4B0A45D1274B}" type="slidenum">
              <a:rPr lang="zh-TW" altLang="en-US" sz="1400" b="0">
                <a:latin typeface="Arial" pitchFamily="34" charset="0"/>
              </a:rPr>
              <a:pPr algn="ctr"/>
              <a:t>46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</a:rPr>
              <a:t>This does not alter the expressivity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8789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>
                <a:solidFill>
                  <a:srgbClr val="B2B2B2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gramars.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17097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15A0193E-C2CE-4CB9-81B0-706587BD6BF6}" type="slidenum">
              <a:rPr lang="zh-TW" altLang="en-US" sz="1400" b="0">
                <a:latin typeface="Arial" pitchFamily="34" charset="0"/>
              </a:rPr>
              <a:pPr algn="ctr"/>
              <a:t>47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B2B2B2"/>
                </a:solidFill>
                <a:latin typeface="Times New Roman" pitchFamily="18" charset="0"/>
              </a:rPr>
              <a:t>This does not alter the expressivity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9813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>
                <a:solidFill>
                  <a:srgbClr val="B2B2B2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gramars.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28216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1A02F4A-B205-4098-9C8E-4DA998FB1880}" type="slidenum">
              <a:rPr lang="zh-TW" altLang="en-US" sz="1400" b="0">
                <a:latin typeface="Arial" pitchFamily="34" charset="0"/>
              </a:rPr>
              <a:pPr algn="ctr"/>
              <a:t>48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B2B2B2"/>
                </a:solidFill>
                <a:latin typeface="Times New Roman" pitchFamily="18" charset="0"/>
              </a:rPr>
              <a:t>This does not alter the expressivity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B2B2B2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20837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latin typeface="Times New Roman" pitchFamily="18" charset="0"/>
              </a:rPr>
              <a:t>Regular expressions are a simple case of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context free grammars</a:t>
            </a:r>
            <a:r>
              <a:rPr lang="en-US" altLang="zh-TW" sz="2400" b="0" dirty="0">
                <a:latin typeface="Times New Roman" pitchFamily="18" charset="0"/>
              </a:rPr>
              <a:t>. Although context free grammars are important in computer science,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they aren’t that useful for UNIX </a:t>
            </a:r>
            <a:r>
              <a:rPr lang="en-US" altLang="zh-TW" sz="2400" b="0" dirty="0" smtClean="0">
                <a:solidFill>
                  <a:srgbClr val="FF0000"/>
                </a:solidFill>
                <a:latin typeface="Times New Roman" pitchFamily="18" charset="0"/>
              </a:rPr>
              <a:t>programming.</a:t>
            </a:r>
            <a:endParaRPr lang="en-US" altLang="zh-TW" sz="2400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23EC206-4D28-49BF-A087-80D8B3621779}" type="slidenum">
              <a:rPr lang="zh-TW" altLang="en-US" sz="1400" b="0">
                <a:latin typeface="Arial" pitchFamily="34" charset="0"/>
              </a:rPr>
              <a:pPr algn="ctr"/>
              <a:t>49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latin typeface="Times New Roman" pitchFamily="18" charset="0"/>
              </a:rPr>
              <a:t>This does not alter the expressivity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 smtClean="0">
                <a:latin typeface="Times New Roman" pitchFamily="18" charset="0"/>
              </a:rPr>
              <a:t>The OR operation</a:t>
            </a:r>
          </a:p>
        </p:txBody>
      </p:sp>
      <p:sp>
        <p:nvSpPr>
          <p:cNvPr id="13312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>
                <a:latin typeface="Times New Roman" pitchFamily="18" charset="0"/>
              </a:rPr>
              <a:t>Regular expressions are a simple case of </a:t>
            </a:r>
            <a:r>
              <a:rPr lang="en-US" altLang="zh-TW" sz="2400" b="0">
                <a:solidFill>
                  <a:srgbClr val="FF0000"/>
                </a:solidFill>
                <a:latin typeface="Times New Roman" pitchFamily="18" charset="0"/>
              </a:rPr>
              <a:t>context free grammars</a:t>
            </a:r>
            <a:r>
              <a:rPr lang="en-US" altLang="zh-TW" sz="2400" b="0">
                <a:latin typeface="Times New Roman" pitchFamily="18" charset="0"/>
              </a:rPr>
              <a:t>. Although context free grammars are important in computer science, </a:t>
            </a:r>
            <a:r>
              <a:rPr lang="en-US" altLang="zh-TW" sz="2400" b="0">
                <a:solidFill>
                  <a:srgbClr val="FF0000"/>
                </a:solidFill>
                <a:latin typeface="Times New Roman" pitchFamily="18" charset="0"/>
              </a:rPr>
              <a:t>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7455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xit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C28B475C-38A8-40D3-9AEF-BB0C0CD46A66}" type="slidenum">
              <a:rPr lang="zh-TW" altLang="en-US" sz="1400" b="0">
                <a:latin typeface="Arial" pitchFamily="34" charset="0"/>
              </a:rPr>
              <a:pPr algn="ctr"/>
              <a:t>5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smtClean="0">
                <a:solidFill>
                  <a:schemeClr val="accent2"/>
                </a:solidFill>
              </a:rPr>
            </a:br>
            <a:r>
              <a:rPr lang="en-US" altLang="zh-TW" smtClean="0">
                <a:solidFill>
                  <a:srgbClr val="FF0000"/>
                </a:solidFill>
              </a:rPr>
              <a:t>grep: useful options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91440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6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None/>
            </a:pPr>
            <a:r>
              <a:rPr lang="en-US" altLang="zh-TW" sz="230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2300" dirty="0" smtClean="0">
                <a:latin typeface="High Tower Text" pitchFamily="18" charset="0"/>
              </a:rPr>
              <a:t> </a:t>
            </a:r>
            <a:r>
              <a:rPr lang="en-US" altLang="zh-TW" sz="2300" dirty="0" err="1" smtClean="0">
                <a:latin typeface="High Tower Text" pitchFamily="18" charset="0"/>
              </a:rPr>
              <a:t>grep</a:t>
            </a:r>
            <a:r>
              <a:rPr lang="en-US" altLang="zh-TW" sz="2300" dirty="0" smtClean="0">
                <a:latin typeface="High Tower Text" pitchFamily="18" charset="0"/>
              </a:rPr>
              <a:t> </a:t>
            </a:r>
            <a:r>
              <a:rPr lang="en-US" altLang="zh-TW" sz="23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300" dirty="0" smtClean="0">
                <a:latin typeface="High Tower Text" pitchFamily="18" charset="0"/>
              </a:rPr>
              <a:t>w </a:t>
            </a:r>
            <a:r>
              <a:rPr lang="en-US" altLang="zh-TW" sz="2300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300" dirty="0" smtClean="0">
                <a:latin typeface="High Tower Text" pitchFamily="18" charset="0"/>
              </a:rPr>
              <a:t>color </a:t>
            </a:r>
            <a:r>
              <a:rPr lang="en-US" altLang="zh-TW" sz="23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300" dirty="0" smtClean="0">
                <a:latin typeface="High Tower Text" pitchFamily="18" charset="0"/>
              </a:rPr>
              <a:t>e 'three</a:t>
            </a:r>
            <a:r>
              <a:rPr lang="en-US" altLang="zh-TW" sz="21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300" dirty="0" smtClean="0">
                <a:latin typeface="High Tower Text" pitchFamily="18" charset="0"/>
              </a:rPr>
              <a:t>' </a:t>
            </a:r>
            <a:r>
              <a:rPr lang="en-US" altLang="zh-TW" sz="23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300" dirty="0" smtClean="0">
                <a:latin typeface="High Tower Text" pitchFamily="18" charset="0"/>
              </a:rPr>
              <a:t>e 'four</a:t>
            </a:r>
            <a:r>
              <a:rPr lang="en-US" altLang="zh-TW" sz="21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300" dirty="0" smtClean="0">
                <a:latin typeface="High Tower Text" pitchFamily="18" charset="0"/>
              </a:rPr>
              <a:t>' lewis.txt </a:t>
            </a:r>
          </a:p>
          <a:p>
            <a:pPr marL="0" indent="0" eaLnBrk="1" hangingPunct="1">
              <a:buFontTx/>
              <a:buNone/>
            </a:pPr>
            <a:r>
              <a:rPr lang="en-US" altLang="zh-TW" sz="2300" dirty="0" smtClean="0">
                <a:latin typeface="High Tower Text" pitchFamily="18" charset="0"/>
              </a:rPr>
              <a:t>very large house with a housekeeper called Mrs. Macready and </a:t>
            </a:r>
            <a:r>
              <a:rPr lang="en-US" altLang="zh-TW" sz="2300" b="1" dirty="0" smtClean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300" dirty="0" smtClean="0">
                <a:latin typeface="High Tower Text" pitchFamily="18" charset="0"/>
              </a:rPr>
              <a:t>shall be only a statue of a Faun in her horrible house until the </a:t>
            </a:r>
            <a:r>
              <a:rPr lang="en-US" altLang="zh-TW" sz="2300" b="1" dirty="0" smtClean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300" dirty="0" smtClean="0">
                <a:latin typeface="High Tower Text" pitchFamily="18" charset="0"/>
              </a:rPr>
              <a:t>time of those four thrones at </a:t>
            </a:r>
            <a:r>
              <a:rPr lang="en-US" altLang="zh-TW" sz="2300" dirty="0" err="1" smtClean="0">
                <a:latin typeface="High Tower Text" pitchFamily="18" charset="0"/>
              </a:rPr>
              <a:t>Cair</a:t>
            </a:r>
            <a:r>
              <a:rPr lang="en-US" altLang="zh-TW" sz="2300" dirty="0" smtClean="0">
                <a:latin typeface="High Tower Text" pitchFamily="18" charset="0"/>
              </a:rPr>
              <a:t> </a:t>
            </a:r>
            <a:r>
              <a:rPr lang="en-US" altLang="zh-TW" sz="2300" dirty="0" err="1" smtClean="0">
                <a:latin typeface="High Tower Text" pitchFamily="18" charset="0"/>
              </a:rPr>
              <a:t>Paravel</a:t>
            </a:r>
            <a:r>
              <a:rPr lang="en-US" altLang="zh-TW" sz="2300" dirty="0" smtClean="0">
                <a:latin typeface="High Tower Text" pitchFamily="18" charset="0"/>
              </a:rPr>
              <a:t>).  Once you were all </a:t>
            </a:r>
            <a:r>
              <a:rPr lang="en-US" altLang="zh-TW" sz="2300" b="1" dirty="0" smtClean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300" dirty="0" smtClean="0">
                <a:latin typeface="High Tower Text" pitchFamily="18" charset="0"/>
              </a:rPr>
              <a:t>else</a:t>
            </a:r>
            <a:r>
              <a:rPr lang="en-US" altLang="zh-TW" sz="2300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300" dirty="0" smtClean="0">
                <a:latin typeface="High Tower Text" pitchFamily="18" charset="0"/>
              </a:rPr>
              <a:t>namely a little dwarf who stood with his back to it about </a:t>
            </a:r>
            <a:r>
              <a:rPr lang="en-US" altLang="zh-TW" sz="2300" b="1" dirty="0" smtClean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300" dirty="0" smtClean="0">
                <a:latin typeface="High Tower Text" pitchFamily="18" charset="0"/>
              </a:rPr>
              <a:t>there's sugar, and some matches.  And if someone will get two or </a:t>
            </a:r>
            <a:r>
              <a:rPr lang="en-US" altLang="zh-TW" sz="2300" b="1" dirty="0" smtClean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300" dirty="0" smtClean="0">
                <a:latin typeface="High Tower Text" pitchFamily="18" charset="0"/>
              </a:rPr>
              <a:t>"Four thrones in </a:t>
            </a:r>
            <a:r>
              <a:rPr lang="en-US" altLang="zh-TW" sz="2300" dirty="0" err="1" smtClean="0">
                <a:latin typeface="High Tower Text" pitchFamily="18" charset="0"/>
              </a:rPr>
              <a:t>Cair</a:t>
            </a:r>
            <a:r>
              <a:rPr lang="en-US" altLang="zh-TW" sz="2300" dirty="0" smtClean="0">
                <a:latin typeface="High Tower Text" pitchFamily="18" charset="0"/>
              </a:rPr>
              <a:t> </a:t>
            </a:r>
            <a:r>
              <a:rPr lang="en-US" altLang="zh-TW" sz="2300" dirty="0" err="1" smtClean="0">
                <a:latin typeface="High Tower Text" pitchFamily="18" charset="0"/>
              </a:rPr>
              <a:t>Paravel</a:t>
            </a:r>
            <a:r>
              <a:rPr lang="en-US" altLang="zh-TW" sz="2300" dirty="0" smtClean="0">
                <a:latin typeface="High Tower Text" pitchFamily="18" charset="0"/>
              </a:rPr>
              <a:t>," said the Witch.  "How if only </a:t>
            </a:r>
            <a:r>
              <a:rPr lang="en-US" altLang="zh-TW" sz="2300" b="1" dirty="0" smtClean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300" dirty="0" smtClean="0">
                <a:latin typeface="High Tower Text" pitchFamily="18" charset="0"/>
              </a:rPr>
              <a:t>hill and came straight across and stood before </a:t>
            </a:r>
            <a:r>
              <a:rPr lang="en-US" altLang="zh-TW" sz="2300" dirty="0" err="1" smtClean="0">
                <a:latin typeface="High Tower Text" pitchFamily="18" charset="0"/>
              </a:rPr>
              <a:t>Aslan</a:t>
            </a:r>
            <a:r>
              <a:rPr lang="en-US" altLang="zh-TW" sz="2300" dirty="0" smtClean="0">
                <a:latin typeface="High Tower Text" pitchFamily="18" charset="0"/>
              </a:rPr>
              <a:t>.  The </a:t>
            </a:r>
            <a:r>
              <a:rPr lang="en-US" altLang="zh-TW" sz="2300" b="1" dirty="0" smtClean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300" dirty="0" smtClean="0">
                <a:latin typeface="High Tower Text" pitchFamily="18" charset="0"/>
              </a:rPr>
              <a:t>flashing so quickly that they looked like three knives and </a:t>
            </a:r>
            <a:r>
              <a:rPr lang="en-US" altLang="zh-TW" sz="2300" b="1" dirty="0" smtClean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37333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23EC206-4D28-49BF-A087-80D8B3621779}" type="slidenum">
              <a:rPr lang="zh-TW" altLang="en-US" sz="1400" b="0">
                <a:latin typeface="Arial" pitchFamily="34" charset="0"/>
              </a:rPr>
              <a:pPr algn="ctr"/>
              <a:t>50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latin typeface="Times New Roman" pitchFamily="18" charset="0"/>
              </a:rPr>
              <a:t>This does not alter the expressivity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 smtClean="0">
                <a:latin typeface="Times New Roman" pitchFamily="18" charset="0"/>
              </a:rPr>
              <a:t>The OR operation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endParaRPr lang="en-US" altLang="zh-TW" sz="2400" dirty="0" smtClean="0"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 smtClean="0">
                <a:latin typeface="Times New Roman" pitchFamily="18" charset="0"/>
              </a:rPr>
              <a:t>To make these extensions, we will need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u="sng" dirty="0" err="1" smtClean="0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sz="2800" dirty="0" smtClean="0">
                <a:latin typeface="Times New Roman" pitchFamily="18" charset="0"/>
              </a:rPr>
              <a:t>,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a search program using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extended regular expressions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54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^</a:t>
            </a:r>
            <a:r>
              <a:rPr lang="en-US" altLang="zh-TW" sz="2800" dirty="0" smtClean="0"/>
              <a:t>	</a:t>
            </a:r>
            <a:r>
              <a:rPr lang="en-US" altLang="zh-TW" sz="2400" dirty="0" smtClean="0"/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 smtClean="0"/>
              <a:t>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</a:t>
            </a:r>
            <a:r>
              <a:rPr lang="en-US" altLang="zh-TW" sz="2400" dirty="0" smtClean="0"/>
              <a:t>	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[ ]</a:t>
            </a:r>
            <a:r>
              <a:rPr lang="en-US" altLang="zh-TW" sz="2400" dirty="0" smtClean="0"/>
              <a:t>	(brackets) matches to any one of the enclosed characters, as in: [</a:t>
            </a:r>
            <a:r>
              <a:rPr lang="en-US" altLang="zh-TW" sz="2400" dirty="0" err="1" smtClean="0"/>
              <a:t>aeiou</a:t>
            </a:r>
            <a:r>
              <a:rPr lang="en-US" altLang="zh-TW" sz="2400" dirty="0" smtClean="0"/>
              <a:t>]</a:t>
            </a:r>
          </a:p>
          <a:p>
            <a:pPr lvl="1">
              <a:buFontTx/>
              <a:buChar char="-"/>
            </a:pPr>
            <a:r>
              <a:rPr lang="en-US" altLang="zh-TW" sz="2000" dirty="0" smtClean="0"/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dirty="0" smtClean="0"/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.</a:t>
            </a:r>
            <a:r>
              <a:rPr lang="en-US" altLang="zh-TW" sz="2400" dirty="0" smtClean="0"/>
              <a:t>	(period) matches to any one character, as in: ^.$ 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 smtClean="0"/>
              <a:t>	(asterisk) matches to zero or more of the preceding</a:t>
            </a:r>
            <a:r>
              <a:rPr lang="en-US" altLang="zh-TW" sz="2800" dirty="0" smtClean="0"/>
              <a:t> </a:t>
            </a:r>
            <a:r>
              <a:rPr lang="en-US" altLang="zh-TW" sz="2400" dirty="0" smtClean="0"/>
              <a:t>character or expression, as in: ^[^a-z]*$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mtClean="0">
                <a:solidFill>
                  <a:srgbClr val="FF0000"/>
                </a:solidFill>
              </a:rPr>
              <a:t>Extended</a:t>
            </a:r>
            <a:r>
              <a:rPr lang="en-US" altLang="zh-TW" b="0" kern="0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3600" b="0" kern="0" dirty="0" smtClean="0">
                <a:solidFill>
                  <a:schemeClr val="tx1"/>
                </a:solidFill>
              </a:rPr>
              <a:t>(no difference in this part)</a:t>
            </a:r>
          </a:p>
        </p:txBody>
      </p:sp>
    </p:spTree>
    <p:extLst>
      <p:ext uri="{BB962C8B-B14F-4D97-AF65-F5344CB8AC3E}">
        <p14:creationId xmlns:p14="http://schemas.microsoft.com/office/powerpoint/2010/main" val="22316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r>
              <a:rPr lang="en-US" altLang="zh-TW" sz="2800" dirty="0" smtClean="0"/>
              <a:t>	</a:t>
            </a:r>
            <a:r>
              <a:rPr lang="en-US" altLang="zh-TW" sz="2400" dirty="0" smtClean="0"/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+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chemeClr val="bg1"/>
                </a:solidFill>
              </a:rPr>
              <a:t>requires </a:t>
            </a:r>
            <a:r>
              <a:rPr lang="en-US" altLang="zh-TW" sz="2400" dirty="0" smtClean="0">
                <a:solidFill>
                  <a:schemeClr val="bg1"/>
                </a:solidFill>
              </a:rPr>
              <a:t>the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solidFill>
                  <a:schemeClr val="bg2"/>
                </a:solidFill>
              </a:rPr>
              <a:t>?	</a:t>
            </a:r>
            <a:r>
              <a:rPr lang="en-US" altLang="zh-TW" sz="2400" dirty="0" smtClean="0">
                <a:solidFill>
                  <a:schemeClr val="bg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+</a:t>
            </a:r>
            <a:r>
              <a:rPr lang="en-US" altLang="zh-TW" sz="2400" dirty="0" smtClean="0"/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|	the OR operation. To search for one of 2 different words, </a:t>
            </a:r>
            <a:r>
              <a:rPr lang="en-US" altLang="zh-TW" sz="2400" dirty="0" smtClean="0">
                <a:solidFill>
                  <a:schemeClr val="bg1"/>
                </a:solidFill>
              </a:rPr>
              <a:t>you) 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solidFill>
                  <a:srgbClr val="B2B2B2"/>
                </a:solidFill>
              </a:rPr>
              <a:t>?	</a:t>
            </a:r>
            <a:r>
              <a:rPr lang="en-US" altLang="zh-TW" sz="2400" dirty="0" smtClean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+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|</a:t>
            </a:r>
            <a:r>
              <a:rPr lang="en-US" altLang="zh-TW" sz="2400" dirty="0" smtClean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()	used with the OR operation to change the associativity of the OR operator.  So </a:t>
            </a:r>
            <a:r>
              <a:rPr lang="en-US" altLang="zh-TW" sz="2400" dirty="0" smtClean="0">
                <a:solidFill>
                  <a:schemeClr val="bg1"/>
                </a:solidFill>
              </a:rPr>
              <a:t>w(x)z </a:t>
            </a:r>
            <a:r>
              <a:rPr lang="en-US" altLang="zh-TW" sz="2400" dirty="0" smtClean="0">
                <a:solidFill>
                  <a:schemeClr val="bg1"/>
                </a:solidFill>
              </a:rPr>
              <a:t>matches to exactly these 2 strings: </a:t>
            </a:r>
            <a:r>
              <a:rPr lang="en-US" altLang="zh-TW" sz="2400" dirty="0" smtClean="0">
                <a:solidFill>
                  <a:schemeClr val="bg1"/>
                </a:solidFill>
              </a:rPr>
              <a:t>w and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\{, \}, \&lt;, \&gt;, \(, \), \1, … \9</a:t>
            </a:r>
            <a:br>
              <a:rPr lang="en-US" altLang="zh-TW" sz="2400" dirty="0" smtClean="0">
                <a:solidFill>
                  <a:schemeClr val="bg1"/>
                </a:solidFill>
              </a:rPr>
            </a:br>
            <a:r>
              <a:rPr lang="en-US" altLang="zh-TW" sz="2400" dirty="0" smtClean="0">
                <a:solidFill>
                  <a:schemeClr val="bg1"/>
                </a:solidFill>
              </a:rPr>
              <a:t>These special symbols of regular expression are disallowed for extended regular expressions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	     - this has a negative impact on </a:t>
            </a:r>
            <a:r>
              <a:rPr lang="en-US" altLang="zh-TW" sz="2400" dirty="0" smtClean="0">
                <a:solidFill>
                  <a:schemeClr val="bg1"/>
                </a:solidFill>
              </a:rPr>
              <a:t>ex 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solidFill>
                  <a:srgbClr val="B2B2B2"/>
                </a:solidFill>
              </a:rPr>
              <a:t>?	</a:t>
            </a:r>
            <a:r>
              <a:rPr lang="en-US" altLang="zh-TW" sz="2400" dirty="0" smtClean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+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|</a:t>
            </a:r>
            <a:r>
              <a:rPr lang="en-US" altLang="zh-TW" sz="2400" dirty="0" smtClean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()</a:t>
            </a:r>
            <a:r>
              <a:rPr lang="en-US" altLang="zh-TW" sz="2400" dirty="0" smtClean="0"/>
              <a:t>	</a:t>
            </a:r>
            <a:r>
              <a:rPr lang="en-US" altLang="zh-TW" sz="2400" dirty="0" smtClean="0"/>
              <a:t>can be used </a:t>
            </a:r>
            <a:r>
              <a:rPr lang="en-US" altLang="zh-TW" sz="2400" dirty="0" smtClean="0"/>
              <a:t>to change the associativity of the OR operator. </a:t>
            </a:r>
            <a:endParaRPr lang="en-US" altLang="zh-TW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So </a:t>
            </a:r>
            <a:r>
              <a:rPr lang="en-US" altLang="zh-TW" sz="2400" dirty="0" smtClean="0">
                <a:solidFill>
                  <a:srgbClr val="FF0000"/>
                </a:solidFill>
              </a:rPr>
              <a:t>w(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x|y</a:t>
            </a:r>
            <a:r>
              <a:rPr lang="en-US" altLang="zh-TW" sz="2400" dirty="0" smtClean="0">
                <a:solidFill>
                  <a:srgbClr val="FF0000"/>
                </a:solidFill>
              </a:rPr>
              <a:t>)z</a:t>
            </a:r>
            <a:r>
              <a:rPr lang="en-US" altLang="zh-TW" sz="2400" dirty="0" smtClean="0"/>
              <a:t> matches to exactly these 2 strings: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wxz</a:t>
            </a:r>
            <a:r>
              <a:rPr lang="en-US" altLang="zh-TW" sz="2400" dirty="0" smtClean="0"/>
              <a:t> or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wyz</a:t>
            </a:r>
            <a:r>
              <a:rPr lang="en-US" altLang="zh-TW" sz="2400" dirty="0" smtClean="0"/>
              <a:t>. </a:t>
            </a:r>
            <a:endParaRPr lang="en-US" altLang="zh-TW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1275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solidFill>
                  <a:srgbClr val="B2B2B2"/>
                </a:solidFill>
              </a:rPr>
              <a:t>?	</a:t>
            </a:r>
            <a:r>
              <a:rPr lang="en-US" altLang="zh-TW" sz="2400" dirty="0" smtClean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+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|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()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can be used </a:t>
            </a:r>
            <a:r>
              <a:rPr lang="en-US" altLang="zh-TW" sz="2400" dirty="0" smtClean="0">
                <a:solidFill>
                  <a:srgbClr val="B2B2B2"/>
                </a:solidFill>
              </a:rPr>
              <a:t>to change the associativity of the OR operator. </a:t>
            </a:r>
            <a:endParaRPr lang="en-US" altLang="zh-TW" sz="2400" dirty="0" smtClean="0">
              <a:solidFill>
                <a:srgbClr val="B2B2B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So </a:t>
            </a:r>
            <a:r>
              <a:rPr lang="en-US" altLang="zh-TW" sz="2400" dirty="0" smtClean="0">
                <a:solidFill>
                  <a:srgbClr val="B2B2B2"/>
                </a:solidFill>
              </a:rPr>
              <a:t>w(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x|y</a:t>
            </a:r>
            <a:r>
              <a:rPr lang="en-US" altLang="zh-TW" sz="2400" dirty="0" smtClean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wxz</a:t>
            </a:r>
            <a:r>
              <a:rPr lang="en-US" altLang="zh-TW" sz="2400" dirty="0" smtClean="0">
                <a:solidFill>
                  <a:srgbClr val="B2B2B2"/>
                </a:solidFill>
              </a:rPr>
              <a:t> or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wyz</a:t>
            </a:r>
            <a:r>
              <a:rPr lang="en-US" altLang="zh-TW" sz="2400" dirty="0" smtClean="0">
                <a:solidFill>
                  <a:srgbClr val="B2B2B2"/>
                </a:solidFill>
              </a:rPr>
              <a:t>. </a:t>
            </a:r>
            <a:endParaRPr lang="en-US" altLang="zh-TW" sz="2400" dirty="0" smtClean="0">
              <a:solidFill>
                <a:srgbClr val="B2B2B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Also, the () operator can extend the range of *, ?, and +.</a:t>
            </a:r>
            <a:endParaRPr lang="en-US" altLang="zh-TW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1521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]*"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m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le 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as</a:t>
            </a:r>
            <a:endParaRPr lang="en-US" sz="2200" b="0" kern="0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]([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])*"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400" b="0" kern="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2200" b="0" kern="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solidFill>
                  <a:srgbClr val="B2B2B2"/>
                </a:solidFill>
              </a:rPr>
              <a:t>?	</a:t>
            </a:r>
            <a:r>
              <a:rPr lang="en-US" altLang="zh-TW" sz="2400" dirty="0" smtClean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+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|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()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can be used </a:t>
            </a:r>
            <a:r>
              <a:rPr lang="en-US" altLang="zh-TW" sz="2400" dirty="0" smtClean="0">
                <a:solidFill>
                  <a:srgbClr val="B2B2B2"/>
                </a:solidFill>
              </a:rPr>
              <a:t>to change the associativity of the OR operator. </a:t>
            </a:r>
            <a:endParaRPr lang="en-US" altLang="zh-TW" sz="2400" dirty="0" smtClean="0">
              <a:solidFill>
                <a:srgbClr val="B2B2B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So </a:t>
            </a:r>
            <a:r>
              <a:rPr lang="en-US" altLang="zh-TW" sz="2400" dirty="0" smtClean="0">
                <a:solidFill>
                  <a:srgbClr val="B2B2B2"/>
                </a:solidFill>
              </a:rPr>
              <a:t>w(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x|y</a:t>
            </a:r>
            <a:r>
              <a:rPr lang="en-US" altLang="zh-TW" sz="2400" dirty="0" smtClean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wxz</a:t>
            </a:r>
            <a:r>
              <a:rPr lang="en-US" altLang="zh-TW" sz="2400" dirty="0" smtClean="0">
                <a:solidFill>
                  <a:srgbClr val="B2B2B2"/>
                </a:solidFill>
              </a:rPr>
              <a:t> or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wyz</a:t>
            </a:r>
            <a:r>
              <a:rPr lang="en-US" altLang="zh-TW" sz="2400" dirty="0" smtClean="0">
                <a:solidFill>
                  <a:srgbClr val="B2B2B2"/>
                </a:solidFill>
              </a:rPr>
              <a:t>. </a:t>
            </a:r>
            <a:endParaRPr lang="en-US" altLang="zh-TW" sz="2400" dirty="0" smtClean="0">
              <a:solidFill>
                <a:srgbClr val="B2B2B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Also, the () operator can extend the range of *, ?, and +.</a:t>
            </a:r>
            <a:endParaRPr lang="en-US" altLang="zh-TW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77281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]*"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m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le 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as</a:t>
            </a:r>
            <a:endParaRPr lang="en-US" sz="2200" b="0" kern="0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]([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])*"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]+"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multiple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nas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]([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])+"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multiple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496" y="5085184"/>
            <a:ext cx="9144000" cy="2592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m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le 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]([b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])*"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m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pl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]+"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multiple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nas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]([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])+"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]([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])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4365104"/>
            <a:ext cx="9180512" cy="720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424698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solidFill>
                  <a:srgbClr val="B2B2B2"/>
                </a:solidFill>
              </a:rPr>
              <a:t>?	</a:t>
            </a:r>
            <a:r>
              <a:rPr lang="en-US" altLang="zh-TW" sz="2400" dirty="0" smtClean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+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|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()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can be used </a:t>
            </a:r>
            <a:r>
              <a:rPr lang="en-US" altLang="zh-TW" sz="2400" dirty="0" smtClean="0">
                <a:solidFill>
                  <a:srgbClr val="B2B2B2"/>
                </a:solidFill>
              </a:rPr>
              <a:t>to change the associativity of the OR operator. </a:t>
            </a:r>
            <a:endParaRPr lang="en-US" altLang="zh-TW" sz="2400" dirty="0" smtClean="0">
              <a:solidFill>
                <a:srgbClr val="B2B2B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So </a:t>
            </a:r>
            <a:r>
              <a:rPr lang="en-US" altLang="zh-TW" sz="2400" dirty="0" smtClean="0">
                <a:solidFill>
                  <a:srgbClr val="B2B2B2"/>
                </a:solidFill>
              </a:rPr>
              <a:t>w(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x|y</a:t>
            </a:r>
            <a:r>
              <a:rPr lang="en-US" altLang="zh-TW" sz="2400" dirty="0" smtClean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wxz</a:t>
            </a:r>
            <a:r>
              <a:rPr lang="en-US" altLang="zh-TW" sz="2400" dirty="0" smtClean="0">
                <a:solidFill>
                  <a:srgbClr val="B2B2B2"/>
                </a:solidFill>
              </a:rPr>
              <a:t> or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wyz</a:t>
            </a:r>
            <a:r>
              <a:rPr lang="en-US" altLang="zh-TW" sz="2400" dirty="0" smtClean="0">
                <a:solidFill>
                  <a:srgbClr val="B2B2B2"/>
                </a:solidFill>
              </a:rPr>
              <a:t>. </a:t>
            </a:r>
            <a:endParaRPr lang="en-US" altLang="zh-TW" sz="2400" dirty="0" smtClean="0">
              <a:solidFill>
                <a:srgbClr val="B2B2B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Also, the () operator can extend the range of *, ?, and +.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9136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00174 -0.096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 smtClean="0">
                <a:solidFill>
                  <a:schemeClr val="accent2"/>
                </a:solidFill>
                <a:latin typeface="Arial" pitchFamily="34" charset="0"/>
              </a:rPr>
              <a:t>And so, </a:t>
            </a:r>
            <a:r>
              <a:rPr lang="en-US" altLang="zh-TW" sz="4400" b="0" i="1" dirty="0">
                <a:solidFill>
                  <a:schemeClr val="accent2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, </a:t>
            </a:r>
            <a:r>
              <a:rPr lang="en-US" altLang="zh-TW" sz="4400" b="0" dirty="0" err="1" smtClean="0">
                <a:solidFill>
                  <a:srgbClr val="00B0F0"/>
                </a:solidFill>
                <a:latin typeface="Arial" pitchFamily="34" charset="0"/>
              </a:rPr>
              <a:t>grep</a:t>
            </a:r>
            <a:r>
              <a:rPr lang="en-US" altLang="zh-TW" sz="4400" b="0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is </a:t>
            </a:r>
            <a:r>
              <a:rPr lang="en-US" altLang="zh-TW" sz="4400" b="0" dirty="0" smtClean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than </a:t>
            </a:r>
            <a:r>
              <a:rPr lang="en-US" altLang="zh-TW" sz="4400" b="0" dirty="0" err="1" smtClean="0">
                <a:solidFill>
                  <a:srgbClr val="FF0000"/>
                </a:solidFill>
                <a:latin typeface="Arial" pitchFamily="34" charset="0"/>
              </a:rPr>
              <a:t>egrep</a:t>
            </a:r>
            <a:endParaRPr lang="en-US" altLang="zh-TW" sz="4400" b="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TW" sz="2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abc|def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	</a:t>
            </a:r>
            <a:r>
              <a:rPr lang="en-US" altLang="zh-TW" sz="2400" b="0" kern="0" dirty="0"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lines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containing the string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“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abc|def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”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/>
            </a:r>
            <a:b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lang="en-US" altLang="zh-TW" sz="2400" b="0" kern="0" dirty="0"/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/>
              <a:t>, unlike in </a:t>
            </a:r>
            <a:r>
              <a:rPr lang="en-US" altLang="zh-TW" sz="2400" b="0" kern="0" dirty="0" err="1" smtClean="0"/>
              <a:t>egrep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'(a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$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)|(b(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c|d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)e)'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lines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containing the string “</a:t>
            </a:r>
            <a:r>
              <a:rPr lang="en-US" altLang="zh-TW" sz="2400" b="0" u="sng" kern="0" dirty="0" smtClean="0">
                <a:ea typeface="+mn-ea"/>
                <a:cs typeface="+mn-cs"/>
              </a:rPr>
              <a:t>(a$)|(b(</a:t>
            </a:r>
            <a:r>
              <a:rPr lang="en-US" altLang="zh-TW" sz="2400" b="0" u="sng" kern="0" dirty="0" err="1" smtClean="0">
                <a:ea typeface="+mn-ea"/>
                <a:cs typeface="+mn-cs"/>
              </a:rPr>
              <a:t>c|d</a:t>
            </a:r>
            <a:r>
              <a:rPr lang="en-US" altLang="zh-TW" sz="2400" b="0" u="sng" kern="0" dirty="0" smtClean="0">
                <a:ea typeface="+mn-ea"/>
                <a:cs typeface="+mn-cs"/>
              </a:rPr>
              <a:t>)e)</a:t>
            </a:r>
            <a:r>
              <a:rPr lang="en-US" altLang="zh-TW" sz="2400" b="0" kern="0" dirty="0" smtClean="0">
                <a:ea typeface="+mn-ea"/>
                <a:cs typeface="+mn-cs"/>
              </a:rPr>
              <a:t>”</a:t>
            </a:r>
            <a:endParaRPr kumimoji="1" lang="en-US" altLang="zh-TW" sz="2400" b="0" i="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/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/>
              <a:t>, unlike in </a:t>
            </a:r>
            <a:r>
              <a:rPr lang="en-US" altLang="zh-TW" sz="2400" b="0" kern="0" dirty="0" err="1" smtClean="0"/>
              <a:t>egrep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ab+c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 	</a:t>
            </a:r>
            <a:r>
              <a:rPr lang="en-US" altLang="zh-TW" sz="2400" b="0" kern="0" dirty="0"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lines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containing the string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“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ab+c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”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/>
            </a:r>
            <a:b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lang="en-US" altLang="zh-TW" sz="2400" b="0" kern="0" dirty="0"/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/>
              <a:t>, unlike in </a:t>
            </a:r>
            <a:r>
              <a:rPr lang="en-US" altLang="zh-TW" sz="2400" b="0" kern="0" dirty="0" err="1" smtClean="0"/>
              <a:t>egrep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6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Plan of the Day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Grep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Flags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More about regular expressions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Extended regular expressions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Nonstandard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50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 smtClean="0">
                <a:solidFill>
                  <a:schemeClr val="accent2"/>
                </a:solidFill>
                <a:latin typeface="Arial" pitchFamily="34" charset="0"/>
              </a:rPr>
              <a:t>And so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, </a:t>
            </a:r>
            <a:r>
              <a:rPr lang="en-US" altLang="zh-TW" sz="4400" b="0" i="1" dirty="0">
                <a:solidFill>
                  <a:schemeClr val="accent2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, </a:t>
            </a:r>
            <a:r>
              <a:rPr lang="en-US" altLang="zh-TW" sz="4400" b="0" dirty="0" err="1" smtClean="0">
                <a:solidFill>
                  <a:srgbClr val="00B0F0"/>
                </a:solidFill>
                <a:latin typeface="Arial" pitchFamily="34" charset="0"/>
              </a:rPr>
              <a:t>grep</a:t>
            </a:r>
            <a:r>
              <a:rPr lang="en-US" altLang="zh-TW" sz="4400" b="0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is </a:t>
            </a:r>
            <a:r>
              <a:rPr lang="en-US" altLang="zh-TW" sz="4400" b="0" dirty="0" smtClean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 smtClean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than </a:t>
            </a:r>
            <a:r>
              <a:rPr lang="en-US" altLang="zh-TW" sz="4400" b="0" dirty="0" err="1" smtClean="0">
                <a:solidFill>
                  <a:srgbClr val="FF0000"/>
                </a:solidFill>
                <a:latin typeface="Arial" pitchFamily="34" charset="0"/>
              </a:rPr>
              <a:t>egrep</a:t>
            </a:r>
            <a:endParaRPr lang="en-US" altLang="zh-TW" sz="4400" b="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TW" sz="2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abc|def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	</a:t>
            </a:r>
            <a:r>
              <a:rPr lang="en-US" altLang="zh-TW" sz="2400" b="0" kern="0" dirty="0"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lines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containing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abc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or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def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/>
            </a:r>
            <a:b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 smtClean="0">
                <a:solidFill>
                  <a:schemeClr val="bg1"/>
                </a:solidFill>
              </a:rPr>
              <a:t>-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'(a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$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)|(b(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c|d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)e)'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lines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ending in </a:t>
            </a:r>
            <a:r>
              <a:rPr kumimoji="1" lang="en-US" altLang="zh-TW" sz="24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or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containing either</a:t>
            </a:r>
            <a:r>
              <a:rPr kumimoji="1" lang="en-US" altLang="zh-TW" sz="24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bce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ea typeface="+mn-ea"/>
                <a:cs typeface="+mn-cs"/>
              </a:rPr>
              <a:t>or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bde</a:t>
            </a:r>
            <a:endParaRPr kumimoji="1" lang="en-US" altLang="zh-TW" sz="2400" b="0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 smtClean="0">
                <a:solidFill>
                  <a:schemeClr val="bg1"/>
                </a:solidFill>
              </a:rPr>
              <a:t>-</a:t>
            </a:r>
            <a:endParaRPr kumimoji="1" lang="en-US" altLang="zh-TW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ab+c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 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	</a:t>
            </a:r>
            <a:r>
              <a:rPr lang="en-US" altLang="zh-TW" sz="2400" b="0" kern="0" dirty="0"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lines containing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abc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ea typeface="+mn-ea"/>
                <a:cs typeface="+mn-cs"/>
              </a:rPr>
              <a:t>or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abbc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or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abbbc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1" lang="en-US" altLang="zh-TW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etc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/>
            </a:r>
            <a:b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 smtClean="0">
                <a:solidFill>
                  <a:schemeClr val="bg1"/>
                </a:solidFill>
              </a:rPr>
              <a:t>-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 smtClean="0">
                <a:solidFill>
                  <a:schemeClr val="accent2"/>
                </a:solidFill>
                <a:latin typeface="Arial" pitchFamily="34" charset="0"/>
              </a:rPr>
              <a:t>But then, </a:t>
            </a:r>
            <a:r>
              <a:rPr lang="en-US" altLang="zh-TW" sz="4400" b="0" i="1" dirty="0">
                <a:solidFill>
                  <a:schemeClr val="accent2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, </a:t>
            </a:r>
            <a:r>
              <a:rPr lang="en-US" altLang="zh-TW" sz="4400" b="0" dirty="0" err="1" smtClean="0">
                <a:solidFill>
                  <a:srgbClr val="FF0000"/>
                </a:solidFill>
                <a:latin typeface="Arial" pitchFamily="34" charset="0"/>
              </a:rPr>
              <a:t>egrep</a:t>
            </a:r>
            <a:r>
              <a:rPr lang="en-US" altLang="zh-TW" sz="4400" b="0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is </a:t>
            </a:r>
            <a:r>
              <a:rPr lang="en-US" altLang="zh-TW" sz="4400" b="0" dirty="0" smtClean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 smtClean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than </a:t>
            </a:r>
            <a:r>
              <a:rPr lang="en-US" altLang="zh-TW" sz="4400" b="0" dirty="0" err="1" smtClean="0">
                <a:solidFill>
                  <a:srgbClr val="00B0F0"/>
                </a:solidFill>
                <a:latin typeface="Arial" pitchFamily="34" charset="0"/>
              </a:rPr>
              <a:t>grep</a:t>
            </a:r>
            <a:endParaRPr lang="en-US" altLang="zh-TW" sz="4400" b="0" dirty="0">
              <a:solidFill>
                <a:srgbClr val="00B0F0"/>
              </a:solidFill>
              <a:latin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TW" sz="2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abc|def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	</a:t>
            </a:r>
            <a:r>
              <a:rPr lang="en-US" altLang="zh-TW" sz="2400" b="0" kern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lines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containing the string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“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abc|def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”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/>
            </a:r>
            <a:b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lang="en-US" altLang="zh-TW" sz="2400" b="0" kern="0" dirty="0">
                <a:solidFill>
                  <a:schemeClr val="bg1">
                    <a:lumMod val="50000"/>
                  </a:schemeClr>
                </a:solidFill>
              </a:rPr>
              <a:t>			      - note: there’s no special meaning, unlike in </a:t>
            </a:r>
            <a:r>
              <a:rPr lang="en-US" altLang="zh-TW" sz="2400" b="0" kern="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'(a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$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)|(b(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c|d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)e)'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lines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containing the string “</a:t>
            </a:r>
            <a:r>
              <a:rPr lang="en-US" altLang="zh-TW" sz="2400" b="0" u="sng" kern="0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(a$)|(b(</a:t>
            </a:r>
            <a:r>
              <a:rPr lang="en-US" altLang="zh-TW" sz="2400" b="0" u="sng" kern="0" dirty="0" err="1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c|d</a:t>
            </a:r>
            <a:r>
              <a:rPr lang="en-US" altLang="zh-TW" sz="2400" b="0" u="sng" kern="0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)e)</a:t>
            </a:r>
            <a:r>
              <a:rPr lang="en-US" altLang="zh-TW" sz="2400" b="0" kern="0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”</a:t>
            </a:r>
            <a:endParaRPr kumimoji="1" lang="en-US" altLang="zh-TW" sz="2400" b="0" i="0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chemeClr val="bg1">
                    <a:lumMod val="50000"/>
                  </a:schemeClr>
                </a:solidFill>
              </a:rPr>
              <a:t>			      - note: there’s no special meaning, unlike in </a:t>
            </a:r>
            <a:r>
              <a:rPr lang="en-US" altLang="zh-TW" sz="2400" b="0" kern="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ab+c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 	</a:t>
            </a:r>
            <a:r>
              <a:rPr lang="en-US" altLang="zh-TW" sz="2400" b="0" kern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lines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containing the string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“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ab+c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”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/>
            </a:r>
            <a:b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lang="en-US" altLang="zh-TW" sz="2400" b="0" kern="0" dirty="0">
                <a:solidFill>
                  <a:schemeClr val="bg1">
                    <a:lumMod val="50000"/>
                  </a:schemeClr>
                </a:solidFill>
              </a:rPr>
              <a:t>			      - note: there’s no special meaning, unlike in </a:t>
            </a:r>
            <a:r>
              <a:rPr lang="en-US" altLang="zh-TW" sz="2400" b="0" kern="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'\([ab]\)\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lines containing  </a:t>
            </a:r>
            <a:r>
              <a:rPr kumimoji="1" lang="en-US" altLang="zh-TW" sz="24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aa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altLang="zh-TW" sz="2400" b="0" kern="0" dirty="0" smtClean="0"/>
              <a:t>or </a:t>
            </a:r>
            <a:r>
              <a:rPr lang="en-US" altLang="zh-TW" sz="2400" b="0" u="sng" kern="0" dirty="0" smtClean="0"/>
              <a:t>bb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	  </a:t>
            </a:r>
            <a:r>
              <a:rPr kumimoji="1" lang="en-US" altLang="zh-TW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-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'a\{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    	    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+mn-ea"/>
                <a:cs typeface="+mn-cs"/>
              </a:rPr>
              <a:t>a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 error,</a:t>
            </a:r>
            <a:r>
              <a:rPr kumimoji="1" lang="en-US" altLang="zh-TW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because there i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 no closing</a:t>
            </a:r>
            <a:r>
              <a:rPr kumimoji="1" lang="en-US" altLang="zh-TW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\}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	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-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'\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a'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 	</a:t>
            </a:r>
            <a:r>
              <a:rPr kumimoji="1" lang="en-US" altLang="zh-TW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lines containing words that begin</a:t>
            </a:r>
            <a:r>
              <a:rPr kumimoji="1" lang="en-US" altLang="zh-TW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with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TW" sz="24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 smtClean="0">
                <a:solidFill>
                  <a:schemeClr val="accent2"/>
                </a:solidFill>
                <a:latin typeface="Arial" pitchFamily="34" charset="0"/>
              </a:rPr>
              <a:t>But then, </a:t>
            </a:r>
            <a:r>
              <a:rPr lang="en-US" altLang="zh-TW" sz="4400" b="0" i="1" dirty="0" smtClean="0">
                <a:solidFill>
                  <a:schemeClr val="accent2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, </a:t>
            </a:r>
            <a:r>
              <a:rPr lang="en-US" altLang="zh-TW" sz="4400" b="0" dirty="0" err="1" smtClean="0">
                <a:solidFill>
                  <a:srgbClr val="FF0000"/>
                </a:solidFill>
                <a:latin typeface="Arial" pitchFamily="34" charset="0"/>
              </a:rPr>
              <a:t>egrep</a:t>
            </a:r>
            <a:r>
              <a:rPr lang="en-US" altLang="zh-TW" sz="4400" b="0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is </a:t>
            </a:r>
            <a:r>
              <a:rPr lang="en-US" altLang="zh-TW" sz="4400" b="0" dirty="0" smtClean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 smtClean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chemeClr val="accent2"/>
                </a:solidFill>
                <a:latin typeface="Arial" pitchFamily="34" charset="0"/>
              </a:rPr>
              <a:t>than </a:t>
            </a:r>
            <a:r>
              <a:rPr lang="en-US" altLang="zh-TW" sz="4400" b="0" dirty="0" err="1" smtClean="0">
                <a:solidFill>
                  <a:srgbClr val="00B0F0"/>
                </a:solidFill>
                <a:latin typeface="Arial" pitchFamily="34" charset="0"/>
              </a:rPr>
              <a:t>grep</a:t>
            </a:r>
            <a:endParaRPr lang="en-US" altLang="zh-TW" sz="4400" b="0" dirty="0">
              <a:solidFill>
                <a:srgbClr val="00B0F0"/>
              </a:solidFill>
              <a:latin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abc|def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	</a:t>
            </a:r>
            <a:r>
              <a:rPr lang="en-US" altLang="zh-TW" sz="2400" b="0" kern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lines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containing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abc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or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def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/>
            </a:r>
            <a:b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lang="en-US" altLang="zh-TW" sz="2400" b="0" kern="0" dirty="0">
                <a:solidFill>
                  <a:schemeClr val="bg1">
                    <a:lumMod val="50000"/>
                  </a:schemeClr>
                </a:solidFill>
              </a:rPr>
              <a:t>			     </a:t>
            </a:r>
            <a:r>
              <a:rPr lang="en-US" altLang="zh-TW" sz="2400" b="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'(a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$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)|(b(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c|d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)e)'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lines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ending in </a:t>
            </a:r>
            <a:r>
              <a:rPr kumimoji="1" lang="en-US" altLang="zh-TW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or 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containing either</a:t>
            </a:r>
            <a:r>
              <a:rPr kumimoji="1" lang="en-US" altLang="zh-TW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bce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or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bde</a:t>
            </a:r>
            <a:endParaRPr kumimoji="1" lang="en-US" altLang="zh-TW" sz="2400" b="0" i="0" u="sng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chemeClr val="bg1">
                    <a:lumMod val="50000"/>
                  </a:schemeClr>
                </a:solidFill>
              </a:rPr>
              <a:t>			     </a:t>
            </a:r>
            <a:r>
              <a:rPr lang="en-US" altLang="zh-TW" sz="2400" b="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kumimoji="1" lang="en-US" altLang="zh-TW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ab+c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 	</a:t>
            </a:r>
            <a:r>
              <a:rPr lang="en-US" altLang="zh-TW" sz="2400" b="0" kern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lines containing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abc</a:t>
            </a:r>
            <a:r>
              <a:rPr kumimoji="1" lang="en-US" altLang="zh-TW" sz="2400" b="0" i="0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,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altLang="zh-TW" sz="2400" b="0" kern="0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or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abbc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, or </a:t>
            </a:r>
            <a:r>
              <a:rPr kumimoji="1" lang="en-US" altLang="zh-TW" sz="24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abbbc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1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/>
            </a:r>
            <a:b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 smtClean="0">
                <a:solidFill>
                  <a:schemeClr val="bg1"/>
                </a:solidFill>
              </a:rPr>
              <a:t>-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'\([ab]\)\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lines containing  </a:t>
            </a:r>
            <a:r>
              <a:rPr kumimoji="1" lang="en-US" altLang="zh-TW" sz="24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(a)1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altLang="zh-TW" sz="2400" b="0" kern="0" dirty="0" smtClean="0"/>
              <a:t>OR </a:t>
            </a:r>
            <a:r>
              <a:rPr lang="en-US" altLang="zh-TW" sz="2400" b="0" u="sng" kern="0" dirty="0" smtClean="0"/>
              <a:t>(b)1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			  </a:t>
            </a:r>
            <a:r>
              <a:rPr kumimoji="1" lang="en-US" altLang="zh-TW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- note: there’s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ea typeface="+mn-ea"/>
                <a:cs typeface="+mn-cs"/>
              </a:rPr>
              <a:t>no special meaning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unlike in </a:t>
            </a:r>
            <a:r>
              <a:rPr kumimoji="1" lang="en-US" altLang="zh-TW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grep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'a\{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'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    	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lines containing </a:t>
            </a:r>
            <a:r>
              <a:rPr lang="en-US" altLang="zh-TW" sz="2400" b="0" u="sng" kern="0" dirty="0" smtClean="0">
                <a:ea typeface="+mn-ea"/>
                <a:cs typeface="+mn-cs"/>
              </a:rPr>
              <a:t>a{</a:t>
            </a:r>
            <a:r>
              <a:rPr lang="en-US" altLang="zh-TW" sz="2200" b="0" u="sng" kern="0" dirty="0" smtClean="0">
                <a:ea typeface="+mn-ea"/>
                <a:cs typeface="+mn-cs"/>
              </a:rPr>
              <a:t>2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			     - note: there’s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C9B4D"/>
                </a:solidFill>
                <a:effectLst/>
                <a:uLnTx/>
                <a:uFillTx/>
                <a:ea typeface="+mn-ea"/>
                <a:cs typeface="+mn-cs"/>
              </a:rPr>
              <a:t>no special meaning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unlike in </a:t>
            </a:r>
            <a:r>
              <a:rPr kumimoji="1" lang="en-US" altLang="zh-TW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grep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egrep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'\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a'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 	</a:t>
            </a:r>
            <a:r>
              <a:rPr kumimoji="1" lang="en-US" altLang="zh-TW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    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lines containing </a:t>
            </a:r>
            <a:r>
              <a:rPr kumimoji="1" lang="en-US" altLang="zh-TW" sz="24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&lt;a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/>
              <a:t>			 </a:t>
            </a:r>
            <a:r>
              <a:rPr lang="en-US" altLang="zh-TW" sz="2400" b="0" kern="0" dirty="0" smtClean="0"/>
              <a:t>    - note: </a:t>
            </a:r>
            <a:r>
              <a:rPr lang="en-US" altLang="zh-TW" sz="2400" b="0" kern="0" dirty="0"/>
              <a:t>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/>
              <a:t>, unlike in </a:t>
            </a:r>
            <a:r>
              <a:rPr lang="en-US" altLang="zh-TW" sz="2400" b="0" kern="0" dirty="0" err="1" smtClean="0"/>
              <a:t>grep</a:t>
            </a:r>
            <a:endParaRPr lang="en-US" altLang="zh-TW" sz="2400" b="0" kern="0" dirty="0" smtClean="0"/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/>
              <a:t>	</a:t>
            </a:r>
            <a:r>
              <a:rPr lang="en-US" altLang="zh-TW" sz="2400" b="0" kern="0" dirty="0" smtClean="0"/>
              <a:t>	</a:t>
            </a:r>
            <a:r>
              <a:rPr lang="en-US" altLang="zh-TW" sz="2400" b="0" kern="0" dirty="0"/>
              <a:t> </a:t>
            </a:r>
            <a:r>
              <a:rPr lang="en-US" altLang="zh-TW" sz="2400" b="0" kern="0" dirty="0" smtClean="0"/>
              <a:t>                 </a:t>
            </a:r>
            <a:r>
              <a:rPr lang="en-US" altLang="zh-TW" sz="2000" b="0" kern="0" dirty="0" smtClean="0"/>
              <a:t>(actually, there is, maybe, a meaning, as we’ll see in a minute…)</a:t>
            </a:r>
            <a:r>
              <a:rPr lang="en-US" altLang="zh-TW" sz="2400" b="0" kern="0" dirty="0" smtClean="0"/>
              <a:t> </a:t>
            </a:r>
            <a:endParaRPr lang="en-US" altLang="zh-TW" sz="2400" b="0" kern="0" dirty="0"/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 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Plan of the Day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Grep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Flags</a:t>
            </a:r>
          </a:p>
          <a:p>
            <a:pPr lvl="1"/>
            <a:r>
              <a:rPr lang="en-US" dirty="0" smtClean="0"/>
              <a:t>More about regular expressions</a:t>
            </a:r>
          </a:p>
          <a:p>
            <a:pPr lvl="1"/>
            <a:r>
              <a:rPr lang="en-US" dirty="0" smtClean="0"/>
              <a:t>Extended regular expressions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Nonstandard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50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Regular Expressions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 smtClean="0"/>
              <a:t>It is made quite clear, in our textbook (</a:t>
            </a:r>
            <a:r>
              <a:rPr lang="en-US" sz="3000" dirty="0" smtClean="0">
                <a:hlinkClick r:id="rId2"/>
              </a:rPr>
              <a:t>http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www.grymoire.com/Unix/Regular.html</a:t>
            </a:r>
            <a:r>
              <a:rPr lang="en-US" sz="3000" dirty="0" smtClean="0"/>
              <a:t>) that the weaknesses and strengths of </a:t>
            </a:r>
            <a:r>
              <a:rPr lang="en-US" sz="3000" dirty="0" err="1" smtClean="0"/>
              <a:t>reg.exps</a:t>
            </a:r>
            <a:r>
              <a:rPr lang="en-US" sz="3000" dirty="0" smtClean="0"/>
              <a:t>. versus </a:t>
            </a:r>
            <a:r>
              <a:rPr lang="en-US" sz="3000" dirty="0" err="1" smtClean="0"/>
              <a:t>ext.reg.exps</a:t>
            </a:r>
            <a:r>
              <a:rPr lang="en-US" sz="3000" dirty="0" smtClean="0"/>
              <a:t>. are precisely as have just been described.</a:t>
            </a:r>
          </a:p>
        </p:txBody>
      </p:sp>
    </p:spTree>
    <p:extLst>
      <p:ext uri="{BB962C8B-B14F-4D97-AF65-F5344CB8AC3E}">
        <p14:creationId xmlns:p14="http://schemas.microsoft.com/office/powerpoint/2010/main" val="24091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 smtClean="0"/>
              <a:t>It is made quite clear, in our textbook (</a:t>
            </a:r>
            <a:r>
              <a:rPr lang="en-US" sz="3000" dirty="0" smtClean="0">
                <a:hlinkClick r:id="rId2"/>
              </a:rPr>
              <a:t>http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www.grymoire.com/Unix/Regular.html</a:t>
            </a:r>
            <a:r>
              <a:rPr lang="en-US" sz="3000" dirty="0" smtClean="0"/>
              <a:t>) that the weaknesses and strengths of </a:t>
            </a:r>
            <a:r>
              <a:rPr lang="en-US" sz="3000" dirty="0" err="1" smtClean="0"/>
              <a:t>reg.exps</a:t>
            </a:r>
            <a:r>
              <a:rPr lang="en-US" sz="3000" dirty="0" smtClean="0"/>
              <a:t>. versus </a:t>
            </a:r>
            <a:r>
              <a:rPr lang="en-US" sz="3000" dirty="0" err="1" smtClean="0"/>
              <a:t>ext.reg.exps</a:t>
            </a:r>
            <a:r>
              <a:rPr lang="en-US" sz="3000" dirty="0" smtClean="0"/>
              <a:t>. are precisely as have just been described.</a:t>
            </a:r>
          </a:p>
          <a:p>
            <a:r>
              <a:rPr lang="en-US" sz="3000" dirty="0" smtClean="0"/>
              <a:t>But when I try it in Cygwin, I find </a:t>
            </a:r>
            <a:r>
              <a:rPr lang="en-US" sz="3000" dirty="0" smtClean="0">
                <a:solidFill>
                  <a:srgbClr val="FF0000"/>
                </a:solidFill>
              </a:rPr>
              <a:t>nonstandard features</a:t>
            </a:r>
            <a:r>
              <a:rPr lang="en-US" sz="3000" dirty="0" smtClean="0"/>
              <a:t> that have been added to both </a:t>
            </a:r>
            <a:r>
              <a:rPr lang="en-US" sz="3000" dirty="0" err="1" smtClean="0"/>
              <a:t>grep</a:t>
            </a:r>
            <a:r>
              <a:rPr lang="en-US" sz="3000" dirty="0" smtClean="0"/>
              <a:t> and </a:t>
            </a:r>
            <a:r>
              <a:rPr lang="en-US" sz="3000" dirty="0" err="1" smtClean="0"/>
              <a:t>egrep</a:t>
            </a:r>
            <a:r>
              <a:rPr lang="en-US" sz="3000" dirty="0"/>
              <a:t>!</a:t>
            </a:r>
            <a:endParaRPr lang="en-US" sz="30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23622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Regular Expressions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 smtClean="0"/>
              <a:t>It is made quite clear, in our textbook (</a:t>
            </a:r>
            <a:r>
              <a:rPr lang="en-US" sz="3000" dirty="0" smtClean="0">
                <a:hlinkClick r:id="rId2"/>
              </a:rPr>
              <a:t>http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www.grymoire.com/Unix/Regular.html</a:t>
            </a:r>
            <a:r>
              <a:rPr lang="en-US" sz="3000" dirty="0" smtClean="0"/>
              <a:t>) that the weaknesses and strengths of </a:t>
            </a:r>
            <a:r>
              <a:rPr lang="en-US" sz="3000" dirty="0" err="1" smtClean="0"/>
              <a:t>reg.exps</a:t>
            </a:r>
            <a:r>
              <a:rPr lang="en-US" sz="3000" dirty="0" smtClean="0"/>
              <a:t>. versus </a:t>
            </a:r>
            <a:r>
              <a:rPr lang="en-US" sz="3000" dirty="0" err="1" smtClean="0"/>
              <a:t>ext.reg.exps</a:t>
            </a:r>
            <a:r>
              <a:rPr lang="en-US" sz="3000" dirty="0" smtClean="0"/>
              <a:t>. are precisely as have just been described.</a:t>
            </a:r>
          </a:p>
          <a:p>
            <a:r>
              <a:rPr lang="en-US" sz="3000" dirty="0" smtClean="0"/>
              <a:t>But when I try it in Cygwin, I find </a:t>
            </a:r>
            <a:r>
              <a:rPr lang="en-US" sz="3000" dirty="0" smtClean="0">
                <a:solidFill>
                  <a:srgbClr val="FF0000"/>
                </a:solidFill>
              </a:rPr>
              <a:t>nonstandard features </a:t>
            </a:r>
            <a:r>
              <a:rPr lang="en-US" sz="3000" dirty="0" smtClean="0"/>
              <a:t>that have been added to both </a:t>
            </a:r>
            <a:r>
              <a:rPr lang="en-US" sz="3000" dirty="0" err="1" smtClean="0"/>
              <a:t>grep</a:t>
            </a:r>
            <a:r>
              <a:rPr lang="en-US" sz="3000" dirty="0" smtClean="0"/>
              <a:t> and </a:t>
            </a:r>
            <a:r>
              <a:rPr lang="en-US" sz="3000" dirty="0" err="1" smtClean="0">
                <a:solidFill>
                  <a:schemeClr val="bg1">
                    <a:lumMod val="65000"/>
                  </a:schemeClr>
                </a:solidFill>
              </a:rPr>
              <a:t>egrep</a:t>
            </a: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r>
              <a:rPr lang="en-US" sz="3000" dirty="0" smtClean="0"/>
              <a:t> Consequently:</a:t>
            </a:r>
            <a:endParaRPr lang="en-US" sz="2600" dirty="0"/>
          </a:p>
          <a:p>
            <a:pPr lvl="1">
              <a:spcBef>
                <a:spcPts val="0"/>
              </a:spcBef>
            </a:pPr>
            <a:r>
              <a:rPr lang="en-US" sz="2600" dirty="0"/>
              <a:t>E</a:t>
            </a:r>
            <a:r>
              <a:rPr lang="en-US" sz="2600" dirty="0" smtClean="0"/>
              <a:t>ach seems to have all of the expressivity and strength of the other.</a:t>
            </a:r>
          </a:p>
          <a:p>
            <a:pPr lvl="1"/>
            <a:r>
              <a:rPr lang="en-US" sz="2600" dirty="0" smtClean="0"/>
              <a:t>Backwards compatibility (to the syntax in our textbook) seems to have been abandoned. </a:t>
            </a:r>
          </a:p>
          <a:p>
            <a:r>
              <a:rPr lang="en-US" sz="3000" dirty="0" smtClean="0"/>
              <a:t>The following slide will list the added features…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33528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Regular Expressions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2800" dirty="0" smtClean="0"/>
              <a:t>At some point, </a:t>
            </a:r>
            <a:r>
              <a:rPr lang="en-US" sz="2800" dirty="0" err="1"/>
              <a:t>g</a:t>
            </a:r>
            <a:r>
              <a:rPr lang="en-US" sz="2800" dirty="0" err="1" smtClean="0"/>
              <a:t>rep</a:t>
            </a:r>
            <a:r>
              <a:rPr lang="en-US" sz="2800" dirty="0" smtClean="0"/>
              <a:t> and </a:t>
            </a:r>
            <a:r>
              <a:rPr lang="en-US" sz="2800" dirty="0" err="1" smtClean="0"/>
              <a:t>egrep</a:t>
            </a:r>
            <a:r>
              <a:rPr lang="en-US" sz="2800" dirty="0" smtClean="0"/>
              <a:t> were modified to borrow functionality (not syntax) from each other: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One day </a:t>
            </a:r>
            <a:r>
              <a:rPr lang="en-US" sz="2400" dirty="0" err="1" smtClean="0"/>
              <a:t>Grep</a:t>
            </a:r>
            <a:r>
              <a:rPr lang="en-US" sz="2400" dirty="0" smtClean="0"/>
              <a:t> got jealous and said, “</a:t>
            </a:r>
            <a:r>
              <a:rPr lang="en-US" sz="2400" dirty="0" smtClean="0">
                <a:solidFill>
                  <a:schemeClr val="accent2"/>
                </a:solidFill>
              </a:rPr>
              <a:t>I wish I could be like </a:t>
            </a:r>
            <a:r>
              <a:rPr lang="en-US" sz="2400" dirty="0" err="1" smtClean="0">
                <a:solidFill>
                  <a:schemeClr val="accent2"/>
                </a:solidFill>
              </a:rPr>
              <a:t>egrep</a:t>
            </a:r>
            <a:r>
              <a:rPr lang="en-US" sz="2400" dirty="0">
                <a:solidFill>
                  <a:schemeClr val="accent2"/>
                </a:solidFill>
              </a:rPr>
              <a:t>:</a:t>
            </a:r>
            <a:r>
              <a:rPr lang="en-US" sz="2400" dirty="0" smtClean="0">
                <a:solidFill>
                  <a:schemeClr val="accent2"/>
                </a:solidFill>
              </a:rPr>
              <a:t> using ‘?’ to quickly say ‘0 or 1 times’, using ‘+’ to quickly say ‘1 or more times’, and creating OR patterns!</a:t>
            </a:r>
            <a:r>
              <a:rPr lang="en-US" sz="2400" dirty="0" smtClean="0"/>
              <a:t>”</a:t>
            </a:r>
          </a:p>
          <a:p>
            <a:pPr lvl="2"/>
            <a:r>
              <a:rPr lang="en-US" sz="2000" dirty="0" smtClean="0">
                <a:solidFill>
                  <a:schemeClr val="bg1"/>
                </a:solidFill>
              </a:rPr>
              <a:t>But </a:t>
            </a:r>
            <a:r>
              <a:rPr lang="en-US" sz="2000" dirty="0" err="1" smtClean="0">
                <a:solidFill>
                  <a:schemeClr val="bg1"/>
                </a:solidFill>
              </a:rPr>
              <a:t>Grep</a:t>
            </a:r>
            <a:r>
              <a:rPr lang="en-US" sz="2000" dirty="0" smtClean="0">
                <a:solidFill>
                  <a:schemeClr val="bg1"/>
                </a:solidFill>
              </a:rPr>
              <a:t> had a problem. He couldn’t just borrow the syntax, because many previously-designed scripts already </a:t>
            </a:r>
            <a:r>
              <a:rPr lang="en-US" sz="2000" dirty="0">
                <a:solidFill>
                  <a:schemeClr val="bg1"/>
                </a:solidFill>
              </a:rPr>
              <a:t>u</a:t>
            </a:r>
            <a:r>
              <a:rPr lang="en-US" sz="2000" dirty="0" smtClean="0">
                <a:solidFill>
                  <a:schemeClr val="bg1"/>
                </a:solidFill>
              </a:rPr>
              <a:t>sed “?”, “+”, and/or “|”. So instead he decided to use “\?”, “\+”, and “\|”.   </a:t>
            </a:r>
          </a:p>
          <a:p>
            <a:pPr lvl="2"/>
            <a:r>
              <a:rPr lang="en-US" sz="2000" dirty="0" smtClean="0">
                <a:solidFill>
                  <a:schemeClr val="bg1"/>
                </a:solidFill>
              </a:rPr>
              <a:t>Although this would break any scripts had previous contained “\?”, yet these were far fewer than scripts containing “?”</a:t>
            </a:r>
          </a:p>
          <a:p>
            <a:pPr lvl="3"/>
            <a:r>
              <a:rPr lang="en-US" sz="1600" dirty="0" smtClean="0">
                <a:solidFill>
                  <a:schemeClr val="bg1"/>
                </a:solidFill>
              </a:rPr>
              <a:t>Because the “\” in “\?” would’ve been unnecessary, so unlikely to be typed.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en-US" sz="2400" dirty="0" smtClean="0">
                <a:solidFill>
                  <a:schemeClr val="bg1"/>
                </a:solidFill>
              </a:rPr>
              <a:t>ut </a:t>
            </a:r>
            <a:r>
              <a:rPr lang="en-US" sz="2400" dirty="0" err="1" smtClean="0">
                <a:solidFill>
                  <a:schemeClr val="bg1"/>
                </a:solidFill>
              </a:rPr>
              <a:t>egrep</a:t>
            </a:r>
            <a:r>
              <a:rPr lang="en-US" sz="2400" dirty="0" smtClean="0">
                <a:solidFill>
                  <a:schemeClr val="bg1"/>
                </a:solidFill>
              </a:rPr>
              <a:t> was jealous, too, pining, “I wish I could use the ‘\{ \}’, ‘\&lt;’, ‘\&gt;’, and </a:t>
            </a:r>
            <a:r>
              <a:rPr lang="en-US" sz="2400" dirty="0" err="1" smtClean="0">
                <a:solidFill>
                  <a:schemeClr val="bg1"/>
                </a:solidFill>
              </a:rPr>
              <a:t>backreferencing</a:t>
            </a:r>
            <a:r>
              <a:rPr lang="en-US" sz="2400" dirty="0" smtClean="0">
                <a:solidFill>
                  <a:schemeClr val="bg1"/>
                </a:solidFill>
              </a:rPr>
              <a:t> methods of </a:t>
            </a:r>
            <a:r>
              <a:rPr lang="en-US" sz="2400" dirty="0" err="1" smtClean="0">
                <a:solidFill>
                  <a:schemeClr val="bg1"/>
                </a:solidFill>
              </a:rPr>
              <a:t>grep</a:t>
            </a:r>
            <a:r>
              <a:rPr lang="en-US" sz="2400" dirty="0" smtClean="0">
                <a:solidFill>
                  <a:schemeClr val="bg1"/>
                </a:solidFill>
              </a:rPr>
              <a:t>!”</a:t>
            </a:r>
          </a:p>
          <a:p>
            <a:pPr lvl="2"/>
            <a:r>
              <a:rPr lang="en-US" sz="2000" dirty="0" err="1" smtClean="0">
                <a:solidFill>
                  <a:schemeClr val="bg1"/>
                </a:solidFill>
              </a:rPr>
              <a:t>Egrep’s</a:t>
            </a:r>
            <a:r>
              <a:rPr lang="en-US" sz="2000" dirty="0" smtClean="0">
                <a:solidFill>
                  <a:schemeClr val="bg1"/>
                </a:solidFill>
              </a:rPr>
              <a:t> solution was varied:</a:t>
            </a:r>
          </a:p>
          <a:p>
            <a:pPr lvl="3"/>
            <a:r>
              <a:rPr lang="en-US" sz="1600" dirty="0" smtClean="0">
                <a:solidFill>
                  <a:schemeClr val="bg1"/>
                </a:solidFill>
              </a:rPr>
              <a:t>Since “(“ and “)” were already defined, use them for </a:t>
            </a:r>
            <a:r>
              <a:rPr lang="en-US" sz="1600" dirty="0" err="1" smtClean="0">
                <a:solidFill>
                  <a:schemeClr val="bg1"/>
                </a:solidFill>
              </a:rPr>
              <a:t>backreferencing</a:t>
            </a:r>
            <a:r>
              <a:rPr lang="en-US" sz="1600" dirty="0" smtClean="0">
                <a:solidFill>
                  <a:schemeClr val="bg1"/>
                </a:solidFill>
              </a:rPr>
              <a:t> too.</a:t>
            </a:r>
          </a:p>
          <a:p>
            <a:pPr lvl="3"/>
            <a:r>
              <a:rPr lang="en-US" sz="1600" dirty="0" smtClean="0">
                <a:solidFill>
                  <a:schemeClr val="bg1"/>
                </a:solidFill>
              </a:rPr>
              <a:t>Use the same “\&lt;“,“\&gt;”, “\1”, “\2”, … “\9” symbols as </a:t>
            </a:r>
            <a:r>
              <a:rPr lang="en-US" sz="1600" dirty="0" err="1" smtClean="0">
                <a:solidFill>
                  <a:schemeClr val="bg1"/>
                </a:solidFill>
              </a:rPr>
              <a:t>grep</a:t>
            </a:r>
            <a:r>
              <a:rPr lang="en-US" sz="1600" dirty="0" smtClean="0">
                <a:solidFill>
                  <a:schemeClr val="bg1"/>
                </a:solidFill>
              </a:rPr>
              <a:t> uses</a:t>
            </a:r>
          </a:p>
          <a:p>
            <a:pPr lvl="3"/>
            <a:r>
              <a:rPr lang="en-US" sz="1600" dirty="0" smtClean="0">
                <a:solidFill>
                  <a:schemeClr val="bg1"/>
                </a:solidFill>
              </a:rPr>
              <a:t>Use the “{” and “}” symbols in place of </a:t>
            </a:r>
            <a:r>
              <a:rPr lang="en-US" sz="1600" dirty="0" err="1" smtClean="0">
                <a:solidFill>
                  <a:schemeClr val="bg1"/>
                </a:solidFill>
              </a:rPr>
              <a:t>grep’s</a:t>
            </a:r>
            <a:r>
              <a:rPr lang="en-US" sz="1600" dirty="0" smtClean="0">
                <a:solidFill>
                  <a:schemeClr val="bg1"/>
                </a:solidFill>
              </a:rPr>
              <a:t> “\{“ and “\}” symbols.</a:t>
            </a:r>
          </a:p>
          <a:p>
            <a:pPr lvl="3"/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At some point,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rep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egrep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were modified to borrow functionality (not syntax) from each other: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One day </a:t>
            </a:r>
            <a:r>
              <a:rPr lang="en-US" sz="2400" dirty="0" err="1" smtClean="0"/>
              <a:t>Grep</a:t>
            </a:r>
            <a:r>
              <a:rPr lang="en-US" sz="2400" dirty="0" smtClean="0"/>
              <a:t> got jealous and said, “I wish I could be like </a:t>
            </a:r>
            <a:r>
              <a:rPr lang="en-US" sz="2400" dirty="0" err="1" smtClean="0"/>
              <a:t>egrep</a:t>
            </a:r>
            <a:r>
              <a:rPr lang="en-US" sz="2400" dirty="0"/>
              <a:t>:</a:t>
            </a:r>
            <a:r>
              <a:rPr lang="en-US" sz="2400" dirty="0" smtClean="0"/>
              <a:t> using ‘?’ to quickly say ‘0 or 1 times’, using ‘+’ to quickly say ‘1 or more times’, and creating OR patterns!”</a:t>
            </a:r>
          </a:p>
          <a:p>
            <a:pPr lvl="2"/>
            <a:r>
              <a:rPr lang="en-US" sz="2000" dirty="0" smtClean="0"/>
              <a:t>But </a:t>
            </a:r>
            <a:r>
              <a:rPr lang="en-US" sz="2000" dirty="0" err="1" smtClean="0"/>
              <a:t>Grep</a:t>
            </a:r>
            <a:r>
              <a:rPr lang="en-US" sz="2000" dirty="0" smtClean="0"/>
              <a:t> had a problem. </a:t>
            </a:r>
            <a:r>
              <a:rPr lang="en-US" sz="2000" dirty="0" smtClean="0">
                <a:solidFill>
                  <a:schemeClr val="accent2"/>
                </a:solidFill>
              </a:rPr>
              <a:t>He couldn’t just borrow the syntax</a:t>
            </a:r>
            <a:r>
              <a:rPr lang="en-US" sz="2000" dirty="0" smtClean="0"/>
              <a:t>, because many previously-designed scripts already </a:t>
            </a:r>
            <a:r>
              <a:rPr lang="en-US" sz="2000" dirty="0"/>
              <a:t>u</a:t>
            </a:r>
            <a:r>
              <a:rPr lang="en-US" sz="2000" dirty="0" smtClean="0"/>
              <a:t>sed “?”, “+”, and/or “|”. </a:t>
            </a:r>
            <a:r>
              <a:rPr lang="en-US" sz="2000" dirty="0" smtClean="0">
                <a:solidFill>
                  <a:schemeClr val="accent2"/>
                </a:solidFill>
              </a:rPr>
              <a:t>So instead he decided to use “\?”, “\+”, and “\|”.</a:t>
            </a:r>
            <a:r>
              <a:rPr lang="en-US" sz="2000" dirty="0" smtClean="0"/>
              <a:t>   </a:t>
            </a:r>
          </a:p>
          <a:p>
            <a:pPr lvl="2"/>
            <a:r>
              <a:rPr lang="en-US" sz="2000" dirty="0" smtClean="0"/>
              <a:t>Although this would break any scripts had previous contained “\?”, yet these were far fewer than scripts containing “?”</a:t>
            </a:r>
          </a:p>
          <a:p>
            <a:pPr lvl="3"/>
            <a:r>
              <a:rPr lang="en-US" sz="1600" dirty="0" smtClean="0"/>
              <a:t>Because the “\” in “\?” would’ve been unnecessary, so unlikely to be typed.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en-US" sz="2400" dirty="0" smtClean="0">
                <a:solidFill>
                  <a:schemeClr val="bg1"/>
                </a:solidFill>
              </a:rPr>
              <a:t>ut </a:t>
            </a:r>
            <a:r>
              <a:rPr lang="en-US" sz="2400" dirty="0" err="1" smtClean="0">
                <a:solidFill>
                  <a:schemeClr val="bg1"/>
                </a:solidFill>
              </a:rPr>
              <a:t>egrep</a:t>
            </a:r>
            <a:r>
              <a:rPr lang="en-US" sz="2400" dirty="0" smtClean="0">
                <a:solidFill>
                  <a:schemeClr val="bg1"/>
                </a:solidFill>
              </a:rPr>
              <a:t> was jealous, too, pining, “I wish I could use the ‘\{ \}’, ‘\&lt;’, ‘\&gt;’, and </a:t>
            </a:r>
            <a:r>
              <a:rPr lang="en-US" sz="2400" dirty="0" err="1" smtClean="0">
                <a:solidFill>
                  <a:schemeClr val="bg1"/>
                </a:solidFill>
              </a:rPr>
              <a:t>backreferencing</a:t>
            </a:r>
            <a:r>
              <a:rPr lang="en-US" sz="2400" dirty="0" smtClean="0">
                <a:solidFill>
                  <a:schemeClr val="bg1"/>
                </a:solidFill>
              </a:rPr>
              <a:t> methods of </a:t>
            </a:r>
            <a:r>
              <a:rPr lang="en-US" sz="2400" dirty="0" err="1" smtClean="0">
                <a:solidFill>
                  <a:schemeClr val="bg1"/>
                </a:solidFill>
              </a:rPr>
              <a:t>grep</a:t>
            </a:r>
            <a:r>
              <a:rPr lang="en-US" sz="2400" dirty="0" smtClean="0">
                <a:solidFill>
                  <a:schemeClr val="bg1"/>
                </a:solidFill>
              </a:rPr>
              <a:t>!”</a:t>
            </a:r>
          </a:p>
          <a:p>
            <a:pPr lvl="2"/>
            <a:r>
              <a:rPr lang="en-US" sz="2000" dirty="0" err="1" smtClean="0">
                <a:solidFill>
                  <a:schemeClr val="bg1"/>
                </a:solidFill>
              </a:rPr>
              <a:t>Egrep’s</a:t>
            </a:r>
            <a:r>
              <a:rPr lang="en-US" sz="2000" dirty="0" smtClean="0">
                <a:solidFill>
                  <a:schemeClr val="bg1"/>
                </a:solidFill>
              </a:rPr>
              <a:t> solution was varied:</a:t>
            </a:r>
          </a:p>
          <a:p>
            <a:pPr lvl="3"/>
            <a:r>
              <a:rPr lang="en-US" sz="1600" dirty="0" smtClean="0">
                <a:solidFill>
                  <a:schemeClr val="bg1"/>
                </a:solidFill>
              </a:rPr>
              <a:t>Since “(“ and “)” were already defined, use them for </a:t>
            </a:r>
            <a:r>
              <a:rPr lang="en-US" sz="1600" dirty="0" err="1" smtClean="0">
                <a:solidFill>
                  <a:schemeClr val="bg1"/>
                </a:solidFill>
              </a:rPr>
              <a:t>backreferencing</a:t>
            </a:r>
            <a:r>
              <a:rPr lang="en-US" sz="1600" dirty="0" smtClean="0">
                <a:solidFill>
                  <a:schemeClr val="bg1"/>
                </a:solidFill>
              </a:rPr>
              <a:t> too.</a:t>
            </a:r>
          </a:p>
          <a:p>
            <a:pPr lvl="3"/>
            <a:r>
              <a:rPr lang="en-US" sz="1600" dirty="0" smtClean="0">
                <a:solidFill>
                  <a:schemeClr val="bg1"/>
                </a:solidFill>
              </a:rPr>
              <a:t>Use the same “\&lt;“,“\&gt;”, “\1”, “\2”, … “\9” symbols as </a:t>
            </a:r>
            <a:r>
              <a:rPr lang="en-US" sz="1600" dirty="0" err="1" smtClean="0">
                <a:solidFill>
                  <a:schemeClr val="bg1"/>
                </a:solidFill>
              </a:rPr>
              <a:t>grep</a:t>
            </a:r>
            <a:r>
              <a:rPr lang="en-US" sz="1600" dirty="0" smtClean="0">
                <a:solidFill>
                  <a:schemeClr val="bg1"/>
                </a:solidFill>
              </a:rPr>
              <a:t> uses</a:t>
            </a:r>
          </a:p>
          <a:p>
            <a:pPr lvl="3"/>
            <a:r>
              <a:rPr lang="en-US" sz="1600" dirty="0" smtClean="0">
                <a:solidFill>
                  <a:schemeClr val="bg1"/>
                </a:solidFill>
              </a:rPr>
              <a:t>Use the “{” and “}” symbols in place of </a:t>
            </a:r>
            <a:r>
              <a:rPr lang="en-US" sz="1600" dirty="0" err="1" smtClean="0">
                <a:solidFill>
                  <a:schemeClr val="bg1"/>
                </a:solidFill>
              </a:rPr>
              <a:t>grep’s</a:t>
            </a:r>
            <a:r>
              <a:rPr lang="en-US" sz="1600" dirty="0" smtClean="0">
                <a:solidFill>
                  <a:schemeClr val="bg1"/>
                </a:solidFill>
              </a:rPr>
              <a:t> “\{“ and “\}” symbols.</a:t>
            </a:r>
          </a:p>
          <a:p>
            <a:pPr lvl="3"/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198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At some point,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rep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egrep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were modified to borrow functionality (not syntax) from each other: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One day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Grep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got jealous and said, “I wish I could be like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egrep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using ‘?’ to quickly say ‘0 or 1 times’, using ‘+’ to quickly say ‘1 or more times’, and creating OR patterns!”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But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Grep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had a problem. He couldn’t just borrow the syntax, because many previously-designed scripts already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sed “?”, “+”, and/or “|”. So instead he decided to use “\?”, “\+”, and “\|”.   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Although this would break any scripts had previous contained “\?”, yet these were far fewer than scripts containing “?”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Because the “\” in “\?” would’ve been unnecessary, so unlikely to be typed.</a:t>
            </a:r>
            <a:r>
              <a:rPr lang="en-US" sz="1600" dirty="0" smtClean="0"/>
              <a:t> </a:t>
            </a:r>
          </a:p>
          <a:p>
            <a:pPr lvl="1"/>
            <a:r>
              <a:rPr lang="en-US" sz="2400" dirty="0"/>
              <a:t>B</a:t>
            </a:r>
            <a:r>
              <a:rPr lang="en-US" sz="2400" dirty="0" smtClean="0"/>
              <a:t>ut </a:t>
            </a:r>
            <a:r>
              <a:rPr lang="en-US" sz="2400" dirty="0" err="1" smtClean="0"/>
              <a:t>egrep</a:t>
            </a:r>
            <a:r>
              <a:rPr lang="en-US" sz="2400" dirty="0" smtClean="0"/>
              <a:t> was jealous, too, pining, “</a:t>
            </a:r>
            <a:r>
              <a:rPr lang="en-US" sz="2400" dirty="0" smtClean="0">
                <a:solidFill>
                  <a:schemeClr val="accent2"/>
                </a:solidFill>
              </a:rPr>
              <a:t>I wish I could use the ‘\{ \}’, ‘\&lt;’, ‘\&gt;’, and </a:t>
            </a:r>
            <a:r>
              <a:rPr lang="en-US" sz="2400" dirty="0" err="1" smtClean="0">
                <a:solidFill>
                  <a:schemeClr val="accent2"/>
                </a:solidFill>
              </a:rPr>
              <a:t>backreferencing</a:t>
            </a:r>
            <a:r>
              <a:rPr lang="en-US" sz="2400" dirty="0" smtClean="0">
                <a:solidFill>
                  <a:schemeClr val="accent2"/>
                </a:solidFill>
              </a:rPr>
              <a:t> methods of </a:t>
            </a:r>
            <a:r>
              <a:rPr lang="en-US" sz="2400" dirty="0" err="1" smtClean="0">
                <a:solidFill>
                  <a:schemeClr val="accent2"/>
                </a:solidFill>
              </a:rPr>
              <a:t>grep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  <a:r>
              <a:rPr lang="en-US" sz="2400" dirty="0" smtClean="0"/>
              <a:t>”</a:t>
            </a:r>
          </a:p>
          <a:p>
            <a:pPr lvl="2"/>
            <a:r>
              <a:rPr lang="en-US" sz="2000" dirty="0" err="1" smtClean="0">
                <a:solidFill>
                  <a:schemeClr val="bg1"/>
                </a:solidFill>
              </a:rPr>
              <a:t>Egrep’s</a:t>
            </a:r>
            <a:r>
              <a:rPr lang="en-US" sz="2000" dirty="0" smtClean="0">
                <a:solidFill>
                  <a:schemeClr val="bg1"/>
                </a:solidFill>
              </a:rPr>
              <a:t> solution was varied:</a:t>
            </a:r>
          </a:p>
          <a:p>
            <a:pPr lvl="3"/>
            <a:r>
              <a:rPr lang="en-US" sz="1600" dirty="0" smtClean="0">
                <a:solidFill>
                  <a:schemeClr val="bg1"/>
                </a:solidFill>
              </a:rPr>
              <a:t>Since “(“ and “)” were already defined, use them for </a:t>
            </a:r>
            <a:r>
              <a:rPr lang="en-US" sz="1600" dirty="0" err="1" smtClean="0">
                <a:solidFill>
                  <a:schemeClr val="bg1"/>
                </a:solidFill>
              </a:rPr>
              <a:t>backreferencing</a:t>
            </a:r>
            <a:r>
              <a:rPr lang="en-US" sz="1600" dirty="0" smtClean="0">
                <a:solidFill>
                  <a:schemeClr val="bg1"/>
                </a:solidFill>
              </a:rPr>
              <a:t> too.</a:t>
            </a:r>
          </a:p>
          <a:p>
            <a:pPr lvl="3"/>
            <a:r>
              <a:rPr lang="en-US" sz="1600" dirty="0" smtClean="0">
                <a:solidFill>
                  <a:schemeClr val="bg1"/>
                </a:solidFill>
              </a:rPr>
              <a:t>Use the same “\&lt;“,“\&gt;”, “\1”, “\2”, … “\9” symbols as </a:t>
            </a:r>
            <a:r>
              <a:rPr lang="en-US" sz="1600" dirty="0" err="1" smtClean="0">
                <a:solidFill>
                  <a:schemeClr val="bg1"/>
                </a:solidFill>
              </a:rPr>
              <a:t>grep</a:t>
            </a:r>
            <a:r>
              <a:rPr lang="en-US" sz="1600" dirty="0" smtClean="0">
                <a:solidFill>
                  <a:schemeClr val="bg1"/>
                </a:solidFill>
              </a:rPr>
              <a:t> uses.</a:t>
            </a:r>
          </a:p>
          <a:p>
            <a:pPr lvl="3"/>
            <a:r>
              <a:rPr lang="en-US" sz="1600" dirty="0" smtClean="0">
                <a:solidFill>
                  <a:schemeClr val="bg1"/>
                </a:solidFill>
              </a:rPr>
              <a:t>Use the “{” and “}” symbols in place of </a:t>
            </a:r>
            <a:r>
              <a:rPr lang="en-US" sz="1600" dirty="0" err="1" smtClean="0">
                <a:solidFill>
                  <a:schemeClr val="bg1"/>
                </a:solidFill>
              </a:rPr>
              <a:t>grep’s</a:t>
            </a:r>
            <a:r>
              <a:rPr lang="en-US" sz="1600" dirty="0" smtClean="0">
                <a:solidFill>
                  <a:schemeClr val="bg1"/>
                </a:solidFill>
              </a:rPr>
              <a:t> “\{“ and “\}” symbols.</a:t>
            </a:r>
          </a:p>
          <a:p>
            <a:pPr lvl="3"/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^</a:t>
            </a:r>
            <a:r>
              <a:rPr lang="en-US" altLang="zh-TW" sz="2800" dirty="0" smtClean="0"/>
              <a:t>	</a:t>
            </a:r>
            <a:r>
              <a:rPr lang="en-US" altLang="zh-TW" sz="2400" dirty="0" smtClean="0"/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 smtClean="0"/>
              <a:t>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</a:t>
            </a:r>
            <a:r>
              <a:rPr lang="en-US" altLang="zh-TW" sz="2400" dirty="0" smtClean="0"/>
              <a:t>	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[ ]</a:t>
            </a:r>
            <a:r>
              <a:rPr lang="en-US" altLang="zh-TW" sz="2400" dirty="0" smtClean="0"/>
              <a:t>	(brackets) matches to any one of the enclosed characters, as in: [</a:t>
            </a:r>
            <a:r>
              <a:rPr lang="en-US" altLang="zh-TW" sz="2400" dirty="0" err="1" smtClean="0"/>
              <a:t>aeiou</a:t>
            </a:r>
            <a:r>
              <a:rPr lang="en-US" altLang="zh-TW" sz="2400" dirty="0" smtClean="0"/>
              <a:t>]</a:t>
            </a:r>
          </a:p>
          <a:p>
            <a:pPr lvl="1">
              <a:buFontTx/>
              <a:buChar char="-"/>
            </a:pPr>
            <a:r>
              <a:rPr lang="en-US" altLang="zh-TW" sz="2000" dirty="0" smtClean="0"/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dirty="0" smtClean="0"/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.</a:t>
            </a:r>
            <a:r>
              <a:rPr lang="en-US" altLang="zh-TW" sz="2400" dirty="0" smtClean="0"/>
              <a:t>	(period) matches to any one character, as in: ^.$ 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 smtClean="0"/>
              <a:t>	(asterisk) matches to zero or more of the preceding</a:t>
            </a:r>
            <a:r>
              <a:rPr lang="en-US" altLang="zh-TW" sz="2800" dirty="0" smtClean="0"/>
              <a:t> </a:t>
            </a:r>
            <a:r>
              <a:rPr lang="en-US" altLang="zh-TW" sz="2400" dirty="0" smtClean="0"/>
              <a:t>character or expression, as in: ^[^a-z]*$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198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At some point,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rep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egrep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were modified to borrow functionality (not syntax) from each other: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One day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Grep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got jealous and said, “I wish I could be like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egrep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using ‘?’ to quickly say ‘0 or 1 times’, using ‘+’ to quickly say ‘1 or more times’, and creating OR patterns!”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But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Grep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had a problem. He couldn’t just borrow the syntax, because many previously-designed scripts already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sed “?”, “+”, and/or “|”. So instead he decided to use “\?”, “\+”, and “\|”.   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Although this would break any scripts had previous contained “\?”, yet these were far fewer than scripts containing “?”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Because the “\” in “\?” would’ve been unnecessary, so unlikely to be typed.</a:t>
            </a:r>
            <a:r>
              <a:rPr lang="en-US" sz="1600" dirty="0" smtClean="0"/>
              <a:t> </a:t>
            </a:r>
          </a:p>
          <a:p>
            <a:pPr lvl="1"/>
            <a:r>
              <a:rPr lang="en-US" sz="2400" dirty="0"/>
              <a:t>B</a:t>
            </a:r>
            <a:r>
              <a:rPr lang="en-US" sz="2400" dirty="0" smtClean="0"/>
              <a:t>ut </a:t>
            </a:r>
            <a:r>
              <a:rPr lang="en-US" sz="2400" dirty="0" err="1" smtClean="0"/>
              <a:t>egrep</a:t>
            </a:r>
            <a:r>
              <a:rPr lang="en-US" sz="2400" dirty="0" smtClean="0"/>
              <a:t> was jealous, too, pining, “I wish I could use the ‘\{ \}’, ‘\&lt;’, ‘\&gt;’, and </a:t>
            </a:r>
            <a:r>
              <a:rPr lang="en-US" sz="2400" dirty="0" err="1" smtClean="0"/>
              <a:t>backreferencing</a:t>
            </a:r>
            <a:r>
              <a:rPr lang="en-US" sz="2400" dirty="0" smtClean="0"/>
              <a:t> methods of </a:t>
            </a:r>
            <a:r>
              <a:rPr lang="en-US" sz="2400" dirty="0" err="1" smtClean="0"/>
              <a:t>grep</a:t>
            </a:r>
            <a:r>
              <a:rPr lang="en-US" sz="2400" dirty="0" smtClean="0"/>
              <a:t>!”</a:t>
            </a:r>
          </a:p>
          <a:p>
            <a:pPr lvl="2"/>
            <a:r>
              <a:rPr lang="en-US" sz="2000" dirty="0" err="1" smtClean="0"/>
              <a:t>Egrep’s</a:t>
            </a:r>
            <a:r>
              <a:rPr lang="en-US" sz="2000" dirty="0" smtClean="0"/>
              <a:t> solution was </a:t>
            </a:r>
            <a:r>
              <a:rPr lang="en-US" sz="2000" dirty="0" smtClean="0">
                <a:solidFill>
                  <a:schemeClr val="accent2"/>
                </a:solidFill>
              </a:rPr>
              <a:t>varied</a:t>
            </a:r>
            <a:r>
              <a:rPr lang="en-US" sz="2000" dirty="0" smtClean="0"/>
              <a:t>:</a:t>
            </a:r>
          </a:p>
          <a:p>
            <a:pPr lvl="3"/>
            <a:r>
              <a:rPr lang="en-US" sz="1800" dirty="0" smtClean="0"/>
              <a:t>Since “(…)” was already defined, use it for </a:t>
            </a:r>
            <a:r>
              <a:rPr lang="en-US" sz="1800" dirty="0" err="1" smtClean="0"/>
              <a:t>backreferencing</a:t>
            </a:r>
            <a:r>
              <a:rPr lang="en-US" sz="1800" dirty="0" smtClean="0"/>
              <a:t> too.</a:t>
            </a:r>
          </a:p>
          <a:p>
            <a:pPr lvl="3"/>
            <a:r>
              <a:rPr lang="en-US" sz="1800" dirty="0" smtClean="0"/>
              <a:t>Use the same “\&lt;”,“\&gt;”, “\1”, “\2”, … “\9” symbols as </a:t>
            </a:r>
            <a:r>
              <a:rPr lang="en-US" sz="1800" dirty="0" err="1" smtClean="0"/>
              <a:t>grep</a:t>
            </a:r>
            <a:r>
              <a:rPr lang="en-US" sz="1800" dirty="0" smtClean="0"/>
              <a:t> uses.</a:t>
            </a:r>
          </a:p>
          <a:p>
            <a:pPr lvl="3"/>
            <a:r>
              <a:rPr lang="en-US" sz="1800" dirty="0" smtClean="0"/>
              <a:t>Use the “{” and “}” symbols in place of </a:t>
            </a:r>
            <a:r>
              <a:rPr lang="en-US" sz="1800" dirty="0" err="1" smtClean="0"/>
              <a:t>grep’s</a:t>
            </a:r>
            <a:r>
              <a:rPr lang="en-US" sz="1800" dirty="0" smtClean="0"/>
              <a:t> “\{” and “\}” symbols.</a:t>
            </a:r>
          </a:p>
          <a:p>
            <a:pPr lvl="3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526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/>
          <a:lstStyle/>
          <a:p>
            <a:r>
              <a:rPr lang="en-US" sz="2800" dirty="0" smtClean="0"/>
              <a:t>Thus:</a:t>
            </a:r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75629"/>
              </p:ext>
            </p:extLst>
          </p:nvPr>
        </p:nvGraphicFramePr>
        <p:xfrm>
          <a:off x="457200" y="1574800"/>
          <a:ext cx="8153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Regular Expression 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Extended </a:t>
                      </a:r>
                      <a:br>
                        <a:rPr lang="en-US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Regular Expression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\?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?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or 1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\+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more</a:t>
                      </a:r>
                      <a:r>
                        <a:rPr lang="en-US" baseline="0" dirty="0" smtClean="0"/>
                        <a:t>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\|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|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 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\( … \)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( … )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\{</a:t>
                      </a:r>
                      <a:r>
                        <a:rPr lang="en-US" b="1" baseline="0" dirty="0" smtClean="0">
                          <a:solidFill>
                            <a:srgbClr val="0C9B4D"/>
                          </a:solidFill>
                        </a:rPr>
                        <a:t> … \}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… 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a range of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\1,</a:t>
                      </a:r>
                      <a:r>
                        <a:rPr lang="en-US" b="1" baseline="0" dirty="0" smtClean="0">
                          <a:solidFill>
                            <a:srgbClr val="0C9B4D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\1,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Backreference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\&lt;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\&lt;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beginning</a:t>
                      </a:r>
                      <a:r>
                        <a:rPr lang="en-US" baseline="0" dirty="0" smtClean="0"/>
                        <a:t> of a 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\&gt;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\&gt;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end of a word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6096000"/>
            <a:ext cx="7620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6096000"/>
            <a:ext cx="3657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Added (non standard)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5562600"/>
            <a:ext cx="762000" cy="304800"/>
          </a:xfrm>
          <a:prstGeom prst="rect">
            <a:avLst/>
          </a:prstGeom>
          <a:solidFill>
            <a:srgbClr val="0C9B4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5562600"/>
            <a:ext cx="1371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0C9B4D"/>
                </a:solidFill>
                <a:latin typeface="Arial" charset="0"/>
                <a:ea typeface="新細明體" charset="-120"/>
              </a:rPr>
              <a:t>O</a:t>
            </a:r>
            <a:r>
              <a:rPr lang="en-US" b="0" dirty="0" smtClean="0">
                <a:solidFill>
                  <a:srgbClr val="0C9B4D"/>
                </a:solidFill>
                <a:latin typeface="Arial" charset="0"/>
                <a:ea typeface="新細明體" charset="-120"/>
              </a:rPr>
              <a:t>riginal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0C9B4D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7200" y="2209800"/>
            <a:ext cx="8153400" cy="2971800"/>
            <a:chOff x="457200" y="2209800"/>
            <a:chExt cx="8153400" cy="29718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57200" y="2209800"/>
              <a:ext cx="8153400" cy="1828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7200" y="4114800"/>
              <a:ext cx="8153400" cy="1066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49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\{x\}</a:t>
            </a:r>
            <a:r>
              <a:rPr lang="en-US" altLang="zh-TW" sz="2400" dirty="0" smtClean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echo '</a:t>
            </a:r>
            <a:r>
              <a:rPr kumimoji="1" lang="en-US" sz="1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"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moooo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"</a:t>
            </a:r>
            <a:r>
              <a:rPr kumimoji="1" lang="en-US" sz="1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' | 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8153400" y="1905000"/>
            <a:ext cx="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61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\{x\}</a:t>
            </a:r>
            <a:r>
              <a:rPr lang="en-US" altLang="zh-TW" sz="2400" dirty="0" smtClean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echo '</a:t>
            </a:r>
            <a:r>
              <a:rPr kumimoji="1" lang="en-US" sz="1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"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moooo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"</a:t>
            </a:r>
            <a:r>
              <a:rPr kumimoji="1" lang="en-US" sz="1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' | 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"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moo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oo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kumimoji="1" lang="en-US" sz="32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143000" y="2819400"/>
            <a:ext cx="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95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31123</TotalTime>
  <Words>5816</Words>
  <Application>Microsoft Office PowerPoint</Application>
  <PresentationFormat>On-screen Show (4:3)</PresentationFormat>
  <Paragraphs>1018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Courier</vt:lpstr>
      <vt:lpstr>Lucida Grande</vt:lpstr>
      <vt:lpstr>ＭＳ Ｐゴシック</vt:lpstr>
      <vt:lpstr>新細明體</vt:lpstr>
      <vt:lpstr>Arial</vt:lpstr>
      <vt:lpstr>Arial Narrow</vt:lpstr>
      <vt:lpstr>High Tower Text</vt:lpstr>
      <vt:lpstr>Symbol</vt:lpstr>
      <vt:lpstr>Times New Roman</vt:lpstr>
      <vt:lpstr>Wingdings</vt:lpstr>
      <vt:lpstr>Default Design</vt:lpstr>
      <vt:lpstr>Plan of the Day</vt:lpstr>
      <vt:lpstr>Searching for something in a file fgrep/grep: useful options</vt:lpstr>
      <vt:lpstr>Searching for something in a file grep: useful options</vt:lpstr>
      <vt:lpstr>Searching for something in a file grep: useful options</vt:lpstr>
      <vt:lpstr>Searching for something in a file grep: useful options</vt:lpstr>
      <vt:lpstr>Plan of the Day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There are also some  built-in patterns</vt:lpstr>
      <vt:lpstr>Plan of the Day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PowerPoint Presentation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PowerPoint Presentation</vt:lpstr>
      <vt:lpstr>PowerPoint Presentation</vt:lpstr>
      <vt:lpstr>PowerPoint Presentation</vt:lpstr>
      <vt:lpstr>PowerPoint Presentation</vt:lpstr>
      <vt:lpstr>Plan of the Day</vt:lpstr>
      <vt:lpstr>Nonstandard Regular Expressions</vt:lpstr>
      <vt:lpstr>Nonstandard Regular Expressions</vt:lpstr>
      <vt:lpstr>Nonstandard Regular Expressions</vt:lpstr>
      <vt:lpstr>Nonstandard Added Features</vt:lpstr>
      <vt:lpstr>Nonstandard Added Features</vt:lpstr>
      <vt:lpstr>Nonstandard Added Features</vt:lpstr>
      <vt:lpstr>Nonstandard Added Features</vt:lpstr>
      <vt:lpstr>Nonstandard Added Features</vt:lpstr>
    </vt:vector>
  </TitlesOfParts>
  <Company>Juliana Rew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Rew</dc:creator>
  <cp:lastModifiedBy>Steve Haga</cp:lastModifiedBy>
  <cp:revision>467</cp:revision>
  <cp:lastPrinted>2005-05-27T21:26:31Z</cp:lastPrinted>
  <dcterms:created xsi:type="dcterms:W3CDTF">2005-05-23T21:56:35Z</dcterms:created>
  <dcterms:modified xsi:type="dcterms:W3CDTF">2015-04-27T15:24:39Z</dcterms:modified>
</cp:coreProperties>
</file>