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1"/>
  </p:notesMasterIdLst>
  <p:handoutMasterIdLst>
    <p:handoutMasterId r:id="rId122"/>
  </p:handoutMasterIdLst>
  <p:sldIdLst>
    <p:sldId id="1633" r:id="rId2"/>
    <p:sldId id="1591" r:id="rId3"/>
    <p:sldId id="1512" r:id="rId4"/>
    <p:sldId id="1427" r:id="rId5"/>
    <p:sldId id="1504" r:id="rId6"/>
    <p:sldId id="1508" r:id="rId7"/>
    <p:sldId id="1505" r:id="rId8"/>
    <p:sldId id="1506" r:id="rId9"/>
    <p:sldId id="1516" r:id="rId10"/>
    <p:sldId id="1447" r:id="rId11"/>
    <p:sldId id="1448" r:id="rId12"/>
    <p:sldId id="1449" r:id="rId13"/>
    <p:sldId id="1450" r:id="rId14"/>
    <p:sldId id="1451" r:id="rId15"/>
    <p:sldId id="1452" r:id="rId16"/>
    <p:sldId id="1453" r:id="rId17"/>
    <p:sldId id="1454" r:id="rId18"/>
    <p:sldId id="1455" r:id="rId19"/>
    <p:sldId id="1456" r:id="rId20"/>
    <p:sldId id="1457" r:id="rId21"/>
    <p:sldId id="1458" r:id="rId22"/>
    <p:sldId id="1459" r:id="rId23"/>
    <p:sldId id="1460" r:id="rId24"/>
    <p:sldId id="1461" r:id="rId25"/>
    <p:sldId id="1517" r:id="rId26"/>
    <p:sldId id="1513" r:id="rId27"/>
    <p:sldId id="1514" r:id="rId28"/>
    <p:sldId id="1515" r:id="rId29"/>
    <p:sldId id="1533" r:id="rId30"/>
    <p:sldId id="1534" r:id="rId31"/>
    <p:sldId id="1535" r:id="rId32"/>
    <p:sldId id="1536" r:id="rId33"/>
    <p:sldId id="1537" r:id="rId34"/>
    <p:sldId id="1538" r:id="rId35"/>
    <p:sldId id="1539" r:id="rId36"/>
    <p:sldId id="1540" r:id="rId37"/>
    <p:sldId id="1541" r:id="rId38"/>
    <p:sldId id="1542" r:id="rId39"/>
    <p:sldId id="1543" r:id="rId40"/>
    <p:sldId id="1544" r:id="rId41"/>
    <p:sldId id="1545" r:id="rId42"/>
    <p:sldId id="1546" r:id="rId43"/>
    <p:sldId id="1547" r:id="rId44"/>
    <p:sldId id="1548" r:id="rId45"/>
    <p:sldId id="1549" r:id="rId46"/>
    <p:sldId id="1550" r:id="rId47"/>
    <p:sldId id="1551" r:id="rId48"/>
    <p:sldId id="1552" r:id="rId49"/>
    <p:sldId id="1553" r:id="rId50"/>
    <p:sldId id="1554" r:id="rId51"/>
    <p:sldId id="1555" r:id="rId52"/>
    <p:sldId id="1556" r:id="rId53"/>
    <p:sldId id="1557" r:id="rId54"/>
    <p:sldId id="1558" r:id="rId55"/>
    <p:sldId id="1559" r:id="rId56"/>
    <p:sldId id="1560" r:id="rId57"/>
    <p:sldId id="1561" r:id="rId58"/>
    <p:sldId id="1562" r:id="rId59"/>
    <p:sldId id="1563" r:id="rId60"/>
    <p:sldId id="1564" r:id="rId61"/>
    <p:sldId id="1565" r:id="rId62"/>
    <p:sldId id="1566" r:id="rId63"/>
    <p:sldId id="1567" r:id="rId64"/>
    <p:sldId id="1568" r:id="rId65"/>
    <p:sldId id="1569" r:id="rId66"/>
    <p:sldId id="1570" r:id="rId67"/>
    <p:sldId id="1571" r:id="rId68"/>
    <p:sldId id="1572" r:id="rId69"/>
    <p:sldId id="1573" r:id="rId70"/>
    <p:sldId id="1574" r:id="rId71"/>
    <p:sldId id="1575" r:id="rId72"/>
    <p:sldId id="1648" r:id="rId73"/>
    <p:sldId id="1649" r:id="rId74"/>
    <p:sldId id="1645" r:id="rId75"/>
    <p:sldId id="1647" r:id="rId76"/>
    <p:sldId id="1650" r:id="rId77"/>
    <p:sldId id="1646" r:id="rId78"/>
    <p:sldId id="1652" r:id="rId79"/>
    <p:sldId id="1651" r:id="rId80"/>
    <p:sldId id="1653" r:id="rId81"/>
    <p:sldId id="1654" r:id="rId82"/>
    <p:sldId id="1655" r:id="rId83"/>
    <p:sldId id="1656" r:id="rId84"/>
    <p:sldId id="1597" r:id="rId85"/>
    <p:sldId id="1598" r:id="rId86"/>
    <p:sldId id="1599" r:id="rId87"/>
    <p:sldId id="1600" r:id="rId88"/>
    <p:sldId id="1601" r:id="rId89"/>
    <p:sldId id="1602" r:id="rId90"/>
    <p:sldId id="1603" r:id="rId91"/>
    <p:sldId id="1604" r:id="rId92"/>
    <p:sldId id="1605" r:id="rId93"/>
    <p:sldId id="1606" r:id="rId94"/>
    <p:sldId id="1607" r:id="rId95"/>
    <p:sldId id="1608" r:id="rId96"/>
    <p:sldId id="1609" r:id="rId97"/>
    <p:sldId id="1610" r:id="rId98"/>
    <p:sldId id="1611" r:id="rId99"/>
    <p:sldId id="1612" r:id="rId100"/>
    <p:sldId id="1613" r:id="rId101"/>
    <p:sldId id="1614" r:id="rId102"/>
    <p:sldId id="1615" r:id="rId103"/>
    <p:sldId id="1616" r:id="rId104"/>
    <p:sldId id="1617" r:id="rId105"/>
    <p:sldId id="1618" r:id="rId106"/>
    <p:sldId id="1619" r:id="rId107"/>
    <p:sldId id="1620" r:id="rId108"/>
    <p:sldId id="1621" r:id="rId109"/>
    <p:sldId id="1622" r:id="rId110"/>
    <p:sldId id="1623" r:id="rId111"/>
    <p:sldId id="1624" r:id="rId112"/>
    <p:sldId id="1625" r:id="rId113"/>
    <p:sldId id="1626" r:id="rId114"/>
    <p:sldId id="1627" r:id="rId115"/>
    <p:sldId id="1628" r:id="rId116"/>
    <p:sldId id="1629" r:id="rId117"/>
    <p:sldId id="1630" r:id="rId118"/>
    <p:sldId id="1631" r:id="rId119"/>
    <p:sldId id="1632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D9D9D9"/>
    <a:srgbClr val="0C9B4D"/>
    <a:srgbClr val="000000"/>
    <a:srgbClr val="7F7F7F"/>
    <a:srgbClr val="B2B2B2"/>
    <a:srgbClr val="A6A6A6"/>
    <a:srgbClr val="1975D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\Downloads\Gra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Scaled</a:t>
            </a:r>
            <a:r>
              <a:rPr lang="en-US" sz="4000" baseline="0" dirty="0"/>
              <a:t> </a:t>
            </a:r>
            <a:r>
              <a:rPr lang="en-US" sz="4000" baseline="0" dirty="0" smtClean="0"/>
              <a:t>Midterm </a:t>
            </a:r>
            <a:r>
              <a:rPr lang="en-US" sz="4000" baseline="0" dirty="0"/>
              <a:t>S</a:t>
            </a:r>
            <a:r>
              <a:rPr lang="en-US" sz="4000" baseline="0" dirty="0" smtClean="0"/>
              <a:t>cores</a:t>
            </a:r>
            <a:endParaRPr lang="en-US" sz="40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2692038495188116E-2"/>
          <c:y val="0.19672462817147859"/>
          <c:w val="0.88386351706036748"/>
          <c:h val="0.77736111111111117"/>
        </c:manualLayout>
      </c:layout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0033C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Book1!$F$101:$F$131</c:f>
              <c:numCache>
                <c:formatCode>General</c:formatCode>
                <c:ptCount val="31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48</c:v>
                </c:pt>
                <c:pt idx="5">
                  <c:v>50</c:v>
                </c:pt>
                <c:pt idx="6">
                  <c:v>52</c:v>
                </c:pt>
                <c:pt idx="7">
                  <c:v>54</c:v>
                </c:pt>
                <c:pt idx="8">
                  <c:v>56</c:v>
                </c:pt>
                <c:pt idx="9">
                  <c:v>58</c:v>
                </c:pt>
                <c:pt idx="10">
                  <c:v>60</c:v>
                </c:pt>
                <c:pt idx="11">
                  <c:v>62</c:v>
                </c:pt>
                <c:pt idx="12">
                  <c:v>64</c:v>
                </c:pt>
                <c:pt idx="13">
                  <c:v>66</c:v>
                </c:pt>
                <c:pt idx="14">
                  <c:v>68</c:v>
                </c:pt>
                <c:pt idx="15">
                  <c:v>70</c:v>
                </c:pt>
                <c:pt idx="16">
                  <c:v>72</c:v>
                </c:pt>
                <c:pt idx="17">
                  <c:v>74</c:v>
                </c:pt>
                <c:pt idx="18">
                  <c:v>76</c:v>
                </c:pt>
                <c:pt idx="19">
                  <c:v>78</c:v>
                </c:pt>
                <c:pt idx="20">
                  <c:v>80</c:v>
                </c:pt>
                <c:pt idx="21">
                  <c:v>82</c:v>
                </c:pt>
                <c:pt idx="22">
                  <c:v>84</c:v>
                </c:pt>
                <c:pt idx="23">
                  <c:v>86</c:v>
                </c:pt>
                <c:pt idx="24">
                  <c:v>88</c:v>
                </c:pt>
                <c:pt idx="25">
                  <c:v>90</c:v>
                </c:pt>
                <c:pt idx="26">
                  <c:v>92</c:v>
                </c:pt>
                <c:pt idx="27">
                  <c:v>94</c:v>
                </c:pt>
                <c:pt idx="28">
                  <c:v>96</c:v>
                </c:pt>
                <c:pt idx="29">
                  <c:v>98</c:v>
                </c:pt>
                <c:pt idx="30">
                  <c:v>100</c:v>
                </c:pt>
              </c:numCache>
            </c:numRef>
          </c:xVal>
          <c:yVal>
            <c:numRef>
              <c:f>Book1!$G$101:$G$131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6</c:v>
                </c:pt>
                <c:pt idx="17">
                  <c:v>4</c:v>
                </c:pt>
                <c:pt idx="18">
                  <c:v>6</c:v>
                </c:pt>
                <c:pt idx="19">
                  <c:v>6</c:v>
                </c:pt>
                <c:pt idx="20">
                  <c:v>7</c:v>
                </c:pt>
                <c:pt idx="21">
                  <c:v>12</c:v>
                </c:pt>
                <c:pt idx="22">
                  <c:v>3</c:v>
                </c:pt>
                <c:pt idx="23">
                  <c:v>5</c:v>
                </c:pt>
                <c:pt idx="24">
                  <c:v>3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86976"/>
        <c:axId val="-211386432"/>
      </c:scatterChart>
      <c:valAx>
        <c:axId val="-211386976"/>
        <c:scaling>
          <c:orientation val="minMax"/>
          <c:max val="100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86432"/>
        <c:crosses val="autoZero"/>
        <c:crossBetween val="midCat"/>
      </c:valAx>
      <c:valAx>
        <c:axId val="-2113864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8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7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0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9E677-0268-499C-B5EB-17EC6812D168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0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40A41-1CBA-4128-8D43-184BC0D87307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F5BD-FC10-486B-BB45-4FB04BC997C4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601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AE333-EC79-46F0-9F62-928F221D1644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43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47BC-0B67-4073-9C44-CDB6104E734C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534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D660-940F-41C5-A1F3-FBA52DF30D0F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97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E9F78-B05F-4E93-848C-286962B90747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369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473A-477F-4332-ADD1-C3FD6F275C95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45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4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3B9B-2751-40A7-B9AB-9020EDFCE52A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74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25F7-45CE-4247-B339-F80F51D404F5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03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975E-1F05-4521-ADE7-003ACF3D67C1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2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B8A4C-71EE-4188-B44D-F009DBFAEAFF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540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24AB-1259-45F8-B258-CDE2FAD7A811}" type="slidenum">
              <a:rPr lang="en-US" altLang="zh-TW"/>
              <a:pPr/>
              <a:t>94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540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535D8-0222-435C-978D-6139EEA4395A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22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0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6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6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C070B-252B-4F03-8A4C-75D07DA82BCB}" type="slidenum">
              <a:rPr lang="zh-TW" altLang="en-US" smtClean="0">
                <a:latin typeface="Arial" pitchFamily="34" charset="0"/>
              </a:rPr>
              <a:pPr/>
              <a:t>22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6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C070B-252B-4F03-8A4C-75D07DA82BCB}" type="slidenum">
              <a:rPr lang="zh-TW" altLang="en-US" smtClean="0">
                <a:latin typeface="Arial" pitchFamily="34" charset="0"/>
              </a:rPr>
              <a:pPr/>
              <a:t>23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2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6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442682"/>
              </p:ext>
            </p:extLst>
          </p:nvPr>
        </p:nvGraphicFramePr>
        <p:xfrm>
          <a:off x="838200" y="381000"/>
          <a:ext cx="7620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r>
              <a:rPr lang="en-US" dirty="0" smtClean="0"/>
              <a:t>Sometimes you’ll hear me say something about bash shell.</a:t>
            </a:r>
          </a:p>
          <a:p>
            <a:pPr lvl="1"/>
            <a:r>
              <a:rPr lang="en-US" dirty="0" smtClean="0"/>
              <a:t>Like: “This thing over here is C-shell syntax.”</a:t>
            </a:r>
          </a:p>
          <a:p>
            <a:pPr lvl="1"/>
            <a:r>
              <a:rPr lang="en-US" dirty="0" smtClean="0"/>
              <a:t>Or: “bash does quotes better than C-shell.”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Well, I think that might make you curious: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Like: “Why does he mentioning bash?”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because is a more popular shell.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Or: “Well, then, why doesn’t he teach bash?”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because its syntax is uglier.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C784F-64B8-4389-86D6-BEBC710DF2ED}" type="slidenum">
              <a:rPr lang="zh-TW" altLang="en-US" smtClean="0">
                <a:latin typeface="Arial" pitchFamily="34" charset="0"/>
              </a:rPr>
              <a:pPr/>
              <a:t>10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0724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616896" cy="1371600"/>
          </a:xfrm>
          <a:prstGeom prst="wedgeRectCallout">
            <a:avLst>
              <a:gd name="adj1" fmla="val -112078"/>
              <a:gd name="adj2" fmla="val -82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2698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subcommand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31748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572000" cy="1371600"/>
          </a:xfrm>
          <a:prstGeom prst="wedgeRectCallout">
            <a:avLst>
              <a:gd name="adj1" fmla="val -123306"/>
              <a:gd name="adj2" fmla="val 122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37002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2772" name="Rectangular Callout 4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108005"/>
              <a:gd name="adj2" fmla="val 106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twice:</a:t>
            </a:r>
          </a:p>
          <a:p>
            <a:r>
              <a:rPr lang="en-US" altLang="zh-TW" sz="2800" dirty="0"/>
              <a:t>Once because of the /p and Once because of no -n</a:t>
            </a:r>
          </a:p>
        </p:txBody>
      </p:sp>
    </p:spTree>
    <p:extLst>
      <p:ext uri="{BB962C8B-B14F-4D97-AF65-F5344CB8AC3E}">
        <p14:creationId xmlns:p14="http://schemas.microsoft.com/office/powerpoint/2010/main" val="38292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“As it’s being edited” means that your substitutions change the pattern space.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</a:t>
            </a:r>
            <a:r>
              <a:rPr lang="en-US" altLang="zh-TW" sz="2000" smtClean="0">
                <a:solidFill>
                  <a:schemeClr val="bg1"/>
                </a:solidFill>
              </a:rPr>
              <a:t>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  <p:sp>
        <p:nvSpPr>
          <p:cNvPr id="33796" name="Rectangular Callout 3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82972"/>
              <a:gd name="adj2" fmla="val 74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/>
              <a:t>It printed twice:</a:t>
            </a:r>
          </a:p>
          <a:p>
            <a:r>
              <a:rPr lang="en-US" altLang="zh-TW" sz="2400"/>
              <a:t>Once because of the /p and Once because of no -n</a:t>
            </a:r>
          </a:p>
        </p:txBody>
      </p:sp>
      <p:sp>
        <p:nvSpPr>
          <p:cNvPr id="33797" name="Rectangular Callout 4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114755"/>
              <a:gd name="adj2" fmla="val 2078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/>
              <a:t>It printed twice:</a:t>
            </a:r>
          </a:p>
          <a:p>
            <a:r>
              <a:rPr lang="en-US" altLang="zh-TW" sz="2800"/>
              <a:t>Once because of the /p and Once because of no -n</a:t>
            </a:r>
          </a:p>
        </p:txBody>
      </p:sp>
    </p:spTree>
    <p:extLst>
      <p:ext uri="{BB962C8B-B14F-4D97-AF65-F5344CB8AC3E}">
        <p14:creationId xmlns:p14="http://schemas.microsoft.com/office/powerpoint/2010/main" val="18862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4820" name="Rectangular Callout 3"/>
          <p:cNvSpPr>
            <a:spLocks noChangeArrowheads="1"/>
          </p:cNvSpPr>
          <p:nvPr/>
        </p:nvSpPr>
        <p:spPr bwMode="auto">
          <a:xfrm>
            <a:off x="2590800" y="3581400"/>
            <a:ext cx="2743200" cy="990600"/>
          </a:xfrm>
          <a:prstGeom prst="wedgeRectCallout">
            <a:avLst>
              <a:gd name="adj1" fmla="val -87435"/>
              <a:gd name="adj2" fmla="val 1796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once, because of the /p</a:t>
            </a:r>
          </a:p>
        </p:txBody>
      </p:sp>
    </p:spTree>
    <p:extLst>
      <p:ext uri="{BB962C8B-B14F-4D97-AF65-F5344CB8AC3E}">
        <p14:creationId xmlns:p14="http://schemas.microsoft.com/office/powerpoint/2010/main" val="2567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15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6868" name="Rectangular Callout 4"/>
          <p:cNvSpPr>
            <a:spLocks noChangeArrowheads="1"/>
          </p:cNvSpPr>
          <p:nvPr/>
        </p:nvSpPr>
        <p:spPr bwMode="auto">
          <a:xfrm>
            <a:off x="2667000" y="228600"/>
            <a:ext cx="6225480" cy="1828800"/>
          </a:xfrm>
          <a:prstGeom prst="wedgeRectCallout">
            <a:avLst>
              <a:gd name="adj1" fmla="val -68699"/>
              <a:gd name="adj2" fmla="val 102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The pattern space was processed by each subcommand, in turn. Then, since there was no –n,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printed the exiting value of the string in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424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04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8916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sz="2800"/>
              <a:t>The two prints are from:  having a /p and not having a -n</a:t>
            </a:r>
          </a:p>
        </p:txBody>
      </p:sp>
      <p:cxnSp>
        <p:nvCxnSpPr>
          <p:cNvPr id="38917" name="Straight Arrow Connector 6"/>
          <p:cNvCxnSpPr>
            <a:cxnSpLocks noChangeShapeType="1"/>
          </p:cNvCxnSpPr>
          <p:nvPr/>
        </p:nvCxnSpPr>
        <p:spPr bwMode="auto">
          <a:xfrm rot="5400000">
            <a:off x="-609600" y="1981200"/>
            <a:ext cx="3733800" cy="5334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3810000" y="1676400"/>
            <a:ext cx="2971800" cy="685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H="1">
            <a:off x="4343400" y="381000"/>
            <a:ext cx="3309938" cy="31242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17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9940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/>
              <a:t>But wait! The two outputs are different!</a:t>
            </a: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5400000">
            <a:off x="1371600" y="1143000"/>
            <a:ext cx="3352800" cy="28956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rot="5400000">
            <a:off x="1066800" y="1371600"/>
            <a:ext cx="3886200" cy="2971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110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/>
              <a:t>Well, I think that might make you curious:</a:t>
            </a:r>
          </a:p>
          <a:p>
            <a:pPr lvl="1">
              <a:defRPr/>
            </a:pPr>
            <a:r>
              <a:rPr lang="en-US" dirty="0" smtClean="0"/>
              <a:t>Like: </a:t>
            </a:r>
            <a:r>
              <a:rPr lang="en-US" dirty="0" smtClean="0">
                <a:solidFill>
                  <a:srgbClr val="FF0000"/>
                </a:solidFill>
              </a:rPr>
              <a:t>“Why does he keep mentioning bash?”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“Well, then, why doesn’t he teach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because its syntax is uglier.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EEC79-BDD0-4891-A5F8-B7A843F85B4B}" type="slidenum">
              <a:rPr lang="zh-TW" altLang="en-US" smtClean="0">
                <a:latin typeface="Arial" pitchFamily="34" charset="0"/>
              </a:rPr>
              <a:pPr/>
              <a:t>11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0964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This is because /p puts its result immediately to STDOUT. </a:t>
            </a:r>
            <a:r>
              <a:rPr lang="en-US" altLang="zh-TW" sz="2800" dirty="0" smtClean="0"/>
              <a:t>So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1st output line is from the 1st subcommand’s /p. Since this output happens before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runs, that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has no chance to change the output. </a:t>
            </a:r>
          </a:p>
        </p:txBody>
      </p:sp>
      <p:cxnSp>
        <p:nvCxnSpPr>
          <p:cNvPr id="4096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1600200" y="3733800"/>
            <a:ext cx="3886200" cy="533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0966" name="Straight Arrow Connector 8"/>
          <p:cNvCxnSpPr>
            <a:cxnSpLocks noChangeShapeType="1"/>
          </p:cNvCxnSpPr>
          <p:nvPr/>
        </p:nvCxnSpPr>
        <p:spPr bwMode="auto">
          <a:xfrm flipH="1">
            <a:off x="5715000" y="1844824"/>
            <a:ext cx="1233264" cy="1660376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650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198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This is because /p puts its result immediately to STDOUT. </a:t>
            </a:r>
            <a:r>
              <a:rPr lang="en-US" altLang="zh-TW" sz="2800" dirty="0" smtClean="0"/>
              <a:t>So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1st output line is from the 1st subcommand’s /p. Since this output happens before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runs, that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has no chance to change the output. 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it does get to run on the pattern space, hence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print.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 rot="16200000" flipH="1">
            <a:off x="5410200" y="3124200"/>
            <a:ext cx="457200" cy="304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199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524000" y="3810000"/>
            <a:ext cx="4800600" cy="838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629400" y="3124200"/>
            <a:ext cx="1219200" cy="3810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296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3012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A: Well, we told </a:t>
            </a:r>
            <a:r>
              <a:rPr lang="en-US" altLang="zh-TW" sz="2800" dirty="0" err="1">
                <a:solidFill>
                  <a:schemeClr val="accent1"/>
                </a:solidFill>
              </a:rPr>
              <a:t>sed</a:t>
            </a:r>
            <a:r>
              <a:rPr lang="en-US" altLang="zh-TW" sz="2800" dirty="0">
                <a:solidFill>
                  <a:schemeClr val="accent1"/>
                </a:solidFill>
              </a:rPr>
              <a:t> not to print the pattern space at the end. So the 2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nd</a:t>
            </a:r>
            <a:r>
              <a:rPr lang="en-US" altLang="zh-TW" sz="2800" dirty="0">
                <a:solidFill>
                  <a:schemeClr val="accent1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st</a:t>
            </a:r>
            <a:r>
              <a:rPr lang="en-US" altLang="zh-TW" sz="2800" dirty="0">
                <a:solidFill>
                  <a:schemeClr val="accent1"/>
                </a:solidFill>
              </a:rPr>
              <a:t> command.</a:t>
            </a: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911975" y="947738"/>
            <a:ext cx="76200" cy="4244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 flipH="1">
            <a:off x="914400" y="5595938"/>
            <a:ext cx="5900738" cy="728662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088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4036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A: Well, we told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not to print the pattern space </a:t>
            </a:r>
            <a:r>
              <a:rPr lang="en-US" altLang="zh-TW" sz="2800" dirty="0" smtClean="0"/>
              <a:t>at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end. So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st</a:t>
            </a:r>
            <a:r>
              <a:rPr lang="en-US" altLang="zh-TW" sz="2800" dirty="0">
                <a:solidFill>
                  <a:schemeClr val="accent1"/>
                </a:solidFill>
              </a:rPr>
              <a:t> command.</a:t>
            </a:r>
          </a:p>
        </p:txBody>
      </p:sp>
      <p:cxnSp>
        <p:nvCxnSpPr>
          <p:cNvPr id="44037" name="Straight Arrow Connector 7"/>
          <p:cNvCxnSpPr>
            <a:cxnSpLocks noChangeShapeType="1"/>
          </p:cNvCxnSpPr>
          <p:nvPr/>
        </p:nvCxnSpPr>
        <p:spPr bwMode="auto">
          <a:xfrm flipH="1">
            <a:off x="4495800" y="1470025"/>
            <a:ext cx="773113" cy="3863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5954713" y="2317750"/>
            <a:ext cx="1470025" cy="3046413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376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5060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A: Well, we told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not to print the pattern space </a:t>
            </a:r>
            <a:r>
              <a:rPr lang="en-US" altLang="zh-TW" sz="2800" dirty="0" smtClean="0"/>
              <a:t>at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end. So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The only output is from the /p, and this only used the 1</a:t>
            </a:r>
            <a:r>
              <a:rPr lang="en-US" altLang="zh-TW" sz="2800" baseline="30000" dirty="0"/>
              <a:t>st</a:t>
            </a:r>
            <a:r>
              <a:rPr lang="en-US" altLang="zh-TW" sz="2800" dirty="0"/>
              <a:t> command.</a:t>
            </a: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5376863" y="2928938"/>
            <a:ext cx="642937" cy="23288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5062" name="Straight Arrow Connector 8"/>
          <p:cNvCxnSpPr>
            <a:cxnSpLocks noChangeShapeType="1"/>
          </p:cNvCxnSpPr>
          <p:nvPr/>
        </p:nvCxnSpPr>
        <p:spPr bwMode="auto">
          <a:xfrm flipH="1">
            <a:off x="1600200" y="5562600"/>
            <a:ext cx="4343400" cy="41275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359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Of course a /p at the end undoes a -n: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And you can print multiple places: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46084" name="Straight Arrow Connector 5"/>
          <p:cNvCxnSpPr>
            <a:cxnSpLocks noChangeShapeType="1"/>
          </p:cNvCxnSpPr>
          <p:nvPr/>
        </p:nvCxnSpPr>
        <p:spPr bwMode="auto">
          <a:xfrm rot="10800000" flipV="1">
            <a:off x="1509713" y="4495800"/>
            <a:ext cx="4052887" cy="366713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6085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497013" y="4572000"/>
            <a:ext cx="5589587" cy="762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882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47108" name="Straight Arrow Connector 5"/>
          <p:cNvCxnSpPr>
            <a:cxnSpLocks noChangeShapeType="1"/>
          </p:cNvCxnSpPr>
          <p:nvPr/>
        </p:nvCxnSpPr>
        <p:spPr bwMode="auto">
          <a:xfrm flipV="1">
            <a:off x="4267200" y="19812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7109" name="Straight Arrow Connector 11"/>
          <p:cNvCxnSpPr>
            <a:cxnSpLocks noChangeShapeType="1"/>
          </p:cNvCxnSpPr>
          <p:nvPr/>
        </p:nvCxnSpPr>
        <p:spPr bwMode="auto">
          <a:xfrm flipV="1">
            <a:off x="5791200" y="2057400"/>
            <a:ext cx="4572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91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426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828800"/>
          </a:xfrm>
          <a:prstGeom prst="wedgeRectCallout">
            <a:avLst>
              <a:gd name="adj1" fmla="val 13514"/>
              <a:gd name="adj2" fmla="val -10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Well look at that! A p does not need to </a:t>
            </a:r>
            <a:r>
              <a:rPr lang="en-US" altLang="zh-TW" sz="2800" dirty="0" smtClean="0"/>
              <a:t>go</a:t>
            </a:r>
            <a:br>
              <a:rPr lang="en-US" altLang="zh-TW" sz="2800" dirty="0" smtClean="0"/>
            </a:br>
            <a:r>
              <a:rPr lang="en-US" altLang="zh-TW" sz="2800" dirty="0" smtClean="0"/>
              <a:t>in </a:t>
            </a:r>
            <a:r>
              <a:rPr lang="en-US" altLang="zh-TW" sz="2800" dirty="0"/>
              <a:t>a /p. It can be subcommand all by itself.</a:t>
            </a:r>
          </a:p>
          <a:p>
            <a:r>
              <a:rPr lang="en-US" altLang="zh-TW" sz="2800" dirty="0"/>
              <a:t>Actually, there are a number of useful commands besides the p.</a:t>
            </a:r>
          </a:p>
        </p:txBody>
      </p:sp>
    </p:spTree>
    <p:extLst>
      <p:ext uri="{BB962C8B-B14F-4D97-AF65-F5344CB8AC3E}">
        <p14:creationId xmlns:p14="http://schemas.microsoft.com/office/powerpoint/2010/main" val="3246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5018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600200" y="3200400"/>
            <a:ext cx="3962400" cy="457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0181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1600200" y="3276600"/>
            <a:ext cx="4419600" cy="914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0182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1524000" y="3276600"/>
            <a:ext cx="5943600" cy="1524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801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Well, I think that might make you curious: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Like: “Why does he keep mentioning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“Well, then, why not just teach bash?”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Because its syntax is uglier.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C1088-3365-4F93-A1BA-A6B2AEE7BDC4}" type="slidenum">
              <a:rPr lang="zh-TW" altLang="en-US" smtClean="0">
                <a:latin typeface="Arial" pitchFamily="34" charset="0"/>
              </a:rPr>
              <a:pPr/>
              <a:t>12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Well, I think that might make you curious: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Like: “Why does he keep mentioning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Or: “Well, then, why not just teach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its syntax is uglier.</a:t>
            </a:r>
          </a:p>
          <a:p>
            <a:pPr lvl="1">
              <a:defRPr/>
            </a:pPr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“Just what is the difference between shells?”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I’ll show you some examples now…</a:t>
            </a:r>
            <a:endParaRPr lang="en-US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</a:rPr>
              <a:t> (in comparison to bash)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</a:rPr>
              <a:t> (in comparison to bash)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000" b="1" smtClean="0">
                <a:solidFill>
                  <a:srgbClr val="F279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419600" y="2819400"/>
            <a:ext cx="3962400" cy="838200"/>
          </a:xfrm>
          <a:prstGeom prst="wedgeRectCallout">
            <a:avLst>
              <a:gd name="adj1" fmla="val -111714"/>
              <a:gd name="adj2" fmla="val -10870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As you know, </a:t>
            </a:r>
            <a:r>
              <a:rPr lang="en-US" altLang="zh-TW" sz="2400" dirty="0">
                <a:solidFill>
                  <a:schemeClr val="bg1"/>
                </a:solidFill>
              </a:rPr>
              <a:t>$ has </a:t>
            </a:r>
            <a:r>
              <a:rPr lang="en-US" altLang="zh-TW" sz="2400" dirty="0" smtClean="0">
                <a:solidFill>
                  <a:schemeClr val="bg1"/>
                </a:solidFill>
              </a:rPr>
              <a:t>a special </a:t>
            </a:r>
            <a:r>
              <a:rPr lang="en-US" altLang="zh-TW" sz="2400" dirty="0">
                <a:solidFill>
                  <a:schemeClr val="bg1"/>
                </a:solidFill>
              </a:rPr>
              <a:t>meaning </a:t>
            </a:r>
            <a:r>
              <a:rPr lang="en-US" altLang="zh-TW" sz="2400" dirty="0" smtClean="0">
                <a:solidFill>
                  <a:schemeClr val="bg1"/>
                </a:solidFill>
              </a:rPr>
              <a:t>in regular expressions. 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  <a:cs typeface="Arial" pitchFamily="34" charset="0"/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  <a:cs typeface="Arial" pitchFamily="34" charset="0"/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  <a:cs typeface="Arial" pitchFamily="34" charset="0"/>
              </a:rPr>
              <a:t> (in comparison to bash)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000" b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000" b="1" smtClean="0">
                <a:solidFill>
                  <a:srgbClr val="FF9933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error message occurs because </a:t>
            </a:r>
            <a:r>
              <a:rPr lang="en-US" altLang="zh-TW" smtClean="0">
                <a:solidFill>
                  <a:srgbClr val="FF9933"/>
                </a:solidFill>
              </a:rPr>
              <a:t>*this*</a:t>
            </a:r>
            <a:r>
              <a:rPr lang="en-US" altLang="zh-TW" smtClean="0">
                <a:solidFill>
                  <a:srgbClr val="FFC000"/>
                </a:solidFill>
              </a:rPr>
              <a:t> </a:t>
            </a:r>
            <a:r>
              <a:rPr lang="en-US" altLang="zh-TW" smtClean="0"/>
              <a:t>is considered as a variable </a:t>
            </a:r>
            <a:r>
              <a:rPr lang="en-US" altLang="zh-TW" i="1" smtClean="0"/>
              <a:t>with no name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cxnSp>
        <p:nvCxnSpPr>
          <p:cNvPr id="84996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2640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error message occurs because </a:t>
            </a:r>
            <a:r>
              <a:rPr lang="en-US" altLang="zh-TW" smtClean="0">
                <a:solidFill>
                  <a:srgbClr val="FF9933"/>
                </a:solidFill>
              </a:rPr>
              <a:t>*this*</a:t>
            </a:r>
            <a:r>
              <a:rPr lang="en-US" altLang="zh-TW" smtClean="0">
                <a:solidFill>
                  <a:srgbClr val="FFC000"/>
                </a:solidFill>
              </a:rPr>
              <a:t> </a:t>
            </a:r>
            <a:r>
              <a:rPr lang="en-US" altLang="zh-TW" smtClean="0"/>
              <a:t>is considered as a variable </a:t>
            </a:r>
            <a:r>
              <a:rPr lang="en-US" altLang="zh-TW" i="1" smtClean="0"/>
              <a:t>with no name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Instead you need: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smtClean="0">
                <a:latin typeface="High Tower Text" pitchFamily="18" charset="0"/>
              </a:rPr>
              <a:t>		</a:t>
            </a:r>
            <a:r>
              <a:rPr lang="en-US" altLang="zh-TW" smtClean="0">
                <a:latin typeface="High Tower Text" pitchFamily="18" charset="0"/>
              </a:rPr>
              <a:t>grep</a:t>
            </a:r>
            <a:r>
              <a:rPr lang="en-US" altLang="zh-TW" sz="2800" smtClean="0"/>
              <a:t> 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"'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800" smtClean="0">
                <a:latin typeface="High Tower Text" pitchFamily="18" charset="0"/>
                <a:cs typeface="Times New Roman" pitchFamily="18" charset="0"/>
              </a:rPr>
              <a:t> helloworld.c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cxnSp>
        <p:nvCxnSpPr>
          <p:cNvPr id="86019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An example of one of csh’s </a:t>
            </a:r>
            <a:r>
              <a:rPr lang="en-US" altLang="zh-TW" sz="4000" b="0">
                <a:solidFill>
                  <a:srgbClr val="CC3300"/>
                </a:solidFill>
                <a:latin typeface="Arial" pitchFamily="34" charset="0"/>
              </a:rPr>
              <a:t>weird features</a:t>
            </a:r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 (in comparison to bash)</a:t>
            </a:r>
          </a:p>
        </p:txBody>
      </p:sp>
    </p:spTree>
    <p:extLst>
      <p:ext uri="{BB962C8B-B14F-4D97-AF65-F5344CB8AC3E}">
        <p14:creationId xmlns:p14="http://schemas.microsoft.com/office/powerpoint/2010/main" val="4290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 </a:t>
            </a:r>
            <a:r>
              <a:rPr lang="en-US" altLang="zh-TW" dirty="0" err="1" smtClean="0"/>
              <a:t>csh</a:t>
            </a:r>
            <a:r>
              <a:rPr lang="en-US" altLang="zh-TW" dirty="0" smtClean="0"/>
              <a:t>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3000" dirty="0" err="1" smtClean="0">
                <a:latin typeface="High Tower Text" pitchFamily="18" charset="0"/>
                <a:cs typeface="Times New Roman" pitchFamily="18" charset="0"/>
              </a:rPr>
              <a:t>grep</a:t>
            </a: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3000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30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sz="3000" dirty="0" smtClean="0">
              <a:latin typeface="High Tower Text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error message occurs because </a:t>
            </a:r>
            <a:r>
              <a:rPr lang="en-US" altLang="zh-TW" dirty="0" smtClean="0">
                <a:solidFill>
                  <a:srgbClr val="FFC000"/>
                </a:solidFill>
              </a:rPr>
              <a:t>*this* </a:t>
            </a:r>
            <a:r>
              <a:rPr lang="en-US" altLang="zh-TW" dirty="0" smtClean="0"/>
              <a:t>is considered as a variable </a:t>
            </a:r>
            <a:r>
              <a:rPr lang="en-US" altLang="zh-TW" i="1" dirty="0" smtClean="0"/>
              <a:t>with no name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Instead you need: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sz="2800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grep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"'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8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dirty="0" smtClean="0"/>
              <a:t>Interestingly (and illogically) the $ outside of the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"..."</a:t>
            </a:r>
            <a:r>
              <a:rPr lang="en-US" altLang="zh-TW" dirty="0" smtClean="0"/>
              <a:t> is also OK, if nothing comes after it: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		</a:t>
            </a:r>
            <a:r>
              <a:rPr lang="en-US" altLang="zh-TW" sz="2800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grep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dirty="0" smtClean="0">
                <a:latin typeface="High Tower Text" pitchFamily="18" charset="0"/>
                <a:cs typeface="Times New Roman" pitchFamily="18" charset="0"/>
              </a:rPr>
              <a:t>Hello"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sz="2800" dirty="0" smtClean="0"/>
          </a:p>
        </p:txBody>
      </p:sp>
      <p:cxnSp>
        <p:nvCxnSpPr>
          <p:cNvPr id="87043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</p:spPr>
        <p:txBody>
          <a:bodyPr/>
          <a:lstStyle/>
          <a:p>
            <a:pPr algn="ctr"/>
            <a:fld id="{A50404E2-F05E-49B2-A768-CAEEF8D74EC7}" type="slidenum">
              <a:rPr lang="zh-TW" altLang="en-US" smtClean="0">
                <a:latin typeface="Arial" pitchFamily="34" charset="0"/>
              </a:rPr>
              <a:pPr algn="ctr"/>
              <a:t>18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An example of one of csh’s </a:t>
            </a:r>
            <a:r>
              <a:rPr lang="en-US" altLang="zh-TW" sz="4000" b="0">
                <a:solidFill>
                  <a:srgbClr val="CC3300"/>
                </a:solidFill>
                <a:latin typeface="Arial" pitchFamily="34" charset="0"/>
              </a:rPr>
              <a:t>weird features</a:t>
            </a:r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 (in comparison to bash)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724400" y="2971800"/>
            <a:ext cx="3886200" cy="1219200"/>
          </a:xfrm>
          <a:prstGeom prst="wedgeRectCallout">
            <a:avLst>
              <a:gd name="adj1" fmla="val -52736"/>
              <a:gd name="adj2" fmla="val 12600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illogicality here is that the </a:t>
            </a:r>
            <a:r>
              <a:rPr lang="en-US" altLang="zh-TW" sz="2400" dirty="0" smtClean="0">
                <a:solidFill>
                  <a:schemeClr val="bg1"/>
                </a:solidFill>
              </a:rPr>
              <a:t>" </a:t>
            </a:r>
            <a:r>
              <a:rPr lang="en-US" altLang="zh-TW" sz="2400" dirty="0">
                <a:solidFill>
                  <a:schemeClr val="bg1"/>
                </a:solidFill>
              </a:rPr>
              <a:t>has </a:t>
            </a:r>
            <a:r>
              <a:rPr lang="en-US" altLang="zh-TW" sz="2400" i="1" dirty="0" smtClean="0">
                <a:solidFill>
                  <a:schemeClr val="bg1"/>
                </a:solidFill>
              </a:rPr>
              <a:t>less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quoting </a:t>
            </a:r>
            <a:r>
              <a:rPr lang="en-US" altLang="zh-TW" sz="2400" dirty="0" smtClean="0">
                <a:solidFill>
                  <a:schemeClr val="bg1"/>
                </a:solidFill>
              </a:rPr>
              <a:t>power than nothing has </a:t>
            </a:r>
            <a:r>
              <a:rPr lang="en-US" altLang="zh-TW" sz="2400" dirty="0">
                <a:solidFill>
                  <a:schemeClr val="bg1"/>
                </a:solidFill>
              </a:rPr>
              <a:t>(in this case).</a:t>
            </a:r>
          </a:p>
        </p:txBody>
      </p:sp>
    </p:spTree>
    <p:extLst>
      <p:ext uri="{BB962C8B-B14F-4D97-AF65-F5344CB8AC3E}">
        <p14:creationId xmlns:p14="http://schemas.microsoft.com/office/powerpoint/2010/main" val="34234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Flavors of Unix Shells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77963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Bourne (Standard Shell):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ksh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smtClean="0">
                <a:solidFill>
                  <a:srgbClr val="0033CC"/>
                </a:solidFill>
              </a:rPr>
              <a:t>bash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zsh</a:t>
            </a:r>
            <a:endParaRPr lang="en-US" altLang="zh-TW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Faster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rgbClr val="0033CC"/>
                </a:solidFill>
              </a:rPr>
              <a:t>Has a more consistent behavior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C shell :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csh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tcsh</a:t>
            </a:r>
            <a:endParaRPr lang="en-US" altLang="zh-TW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Easier to learn at first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Has features that make it good working at the command prompt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But, as you get more advanced, you begin to encounter </a:t>
            </a:r>
            <a:r>
              <a:rPr lang="en-US" altLang="zh-TW" sz="2800" dirty="0" smtClean="0">
                <a:solidFill>
                  <a:srgbClr val="FF0000"/>
                </a:solidFill>
              </a:rPr>
              <a:t>weird features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zh-TW" sz="20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687" y="525137"/>
            <a:ext cx="4062666" cy="1019014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Arial" charset="0"/>
                <a:ea typeface="新細明體" charset="-120"/>
              </a:rPr>
              <a:t>R</a:t>
            </a:r>
            <a:r>
              <a:rPr lang="en-US" sz="2800" b="0" dirty="0" smtClean="0">
                <a:latin typeface="Arial" charset="0"/>
                <a:ea typeface="新細明體" charset="-120"/>
              </a:rPr>
              <a:t>emember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this from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Lecture 4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9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Plan of the Day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smtClean="0"/>
              <a:t>Miscellaneous brief topics</a:t>
            </a:r>
          </a:p>
          <a:p>
            <a:pPr lvl="1"/>
            <a:r>
              <a:rPr lang="en-US" dirty="0" smtClean="0"/>
              <a:t>C-shell symbols</a:t>
            </a:r>
          </a:p>
          <a:p>
            <a:pPr lvl="1"/>
            <a:r>
              <a:rPr lang="en-US" dirty="0" smtClean="0"/>
              <a:t>C-shell vs bash</a:t>
            </a:r>
          </a:p>
          <a:p>
            <a:pPr lvl="1"/>
            <a:r>
              <a:rPr lang="en-US" dirty="0" smtClean="0"/>
              <a:t>Keyboard shortcuts</a:t>
            </a:r>
          </a:p>
          <a:p>
            <a:r>
              <a:rPr lang="en-US" dirty="0" smtClean="0"/>
              <a:t>Introducing </a:t>
            </a:r>
            <a:r>
              <a:rPr lang="en-US" dirty="0" err="1" smtClean="0"/>
              <a:t>sed</a:t>
            </a:r>
            <a:endParaRPr lang="en-US" dirty="0" smtClean="0"/>
          </a:p>
          <a:p>
            <a:pPr lvl="1"/>
            <a:r>
              <a:rPr lang="en-US" dirty="0" smtClean="0"/>
              <a:t>The substitute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91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err="1" smtClean="0">
                <a:latin typeface="High Tower Text" pitchFamily="18" charset="0"/>
              </a:rPr>
              <a:t>csh</a:t>
            </a: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set</a:t>
            </a:r>
            <a:r>
              <a:rPr lang="en-US" altLang="zh-TW" sz="360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latin typeface="High Tower Text" pitchFamily="18" charset="0"/>
              </a:rPr>
              <a:t>A =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sz="3600" dirty="0" smtClean="0">
                <a:latin typeface="High Tower Text" pitchFamily="18" charset="0"/>
              </a:rPr>
              <a:t>*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Courier" pitchFamily="49" charset="0"/>
              </a:rPr>
              <a:t>&lt;lists all the files&gt;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dirty="0" smtClean="0"/>
              <a:t>$A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 echo </a:t>
            </a:r>
            <a:r>
              <a:rPr lang="en-US" altLang="zh-TW" sz="3600" dirty="0" smtClean="0">
                <a:cs typeface="Times New Roman" pitchFamily="18" charset="0"/>
              </a:rPr>
              <a:t>$</a:t>
            </a:r>
            <a:r>
              <a:rPr lang="en-US" altLang="zh-TW" sz="3600" dirty="0" err="1" smtClean="0">
                <a:latin typeface="High Tower Text" pitchFamily="18" charset="0"/>
                <a:cs typeface="Times New Roman" pitchFamily="18" charset="0"/>
              </a:rPr>
              <a:t>A:q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endParaRPr lang="en-US" altLang="zh-TW" sz="3600" dirty="0" smtClean="0">
              <a:cs typeface="Times New Roman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csh vs. bash:</a:t>
            </a:r>
            <a:br>
              <a:rPr lang="en-US" altLang="zh-TW" smtClean="0">
                <a:solidFill>
                  <a:srgbClr val="0066CC"/>
                </a:solidFill>
              </a:rPr>
            </a:br>
            <a:r>
              <a:rPr lang="en-US" altLang="zh-TW" b="1" smtClean="0">
                <a:solidFill>
                  <a:srgbClr val="0066CC"/>
                </a:solidFill>
              </a:rPr>
              <a:t>set</a:t>
            </a:r>
            <a:r>
              <a:rPr lang="en-US" altLang="zh-TW" smtClean="0">
                <a:solidFill>
                  <a:srgbClr val="0066CC"/>
                </a:solidFill>
              </a:rPr>
              <a:t>, </a:t>
            </a:r>
            <a:r>
              <a:rPr lang="en-US" altLang="zh-TW" b="1" smtClean="0">
                <a:solidFill>
                  <a:srgbClr val="0066CC"/>
                </a:solidFill>
              </a:rPr>
              <a:t>:q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371600"/>
            <a:ext cx="419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3600" b="0" kern="0" dirty="0" err="1">
                <a:latin typeface="High Tower Text" pitchFamily="18" charset="0"/>
                <a:ea typeface="+mn-ea"/>
                <a:cs typeface="+mn-cs"/>
              </a:rPr>
              <a:t>bash</a:t>
            </a: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A=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*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800" b="0" kern="0" dirty="0">
                <a:latin typeface="Courier" pitchFamily="49" charset="0"/>
                <a:ea typeface="+mn-ea"/>
                <a:cs typeface="+mn-cs"/>
              </a:rPr>
              <a:t>&lt;lists all the files&gt;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endParaRPr lang="en-US" altLang="zh-TW" sz="3600" b="0" kern="0" dirty="0">
              <a:latin typeface="High Tower Text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 echo </a:t>
            </a:r>
            <a:r>
              <a:rPr lang="en-US" altLang="zh-TW" sz="3600" b="0" kern="0" dirty="0">
                <a:latin typeface="+mn-lt"/>
                <a:ea typeface="+mn-ea"/>
                <a:cs typeface="Times New Roman" pitchFamily="18" charset="0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A:q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endParaRPr lang="en-US" altLang="zh-TW" sz="3600" b="0" kern="0" dirty="0">
              <a:latin typeface="+mn-lt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91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err="1" smtClean="0">
                <a:latin typeface="High Tower Text" pitchFamily="18" charset="0"/>
              </a:rPr>
              <a:t>csh</a:t>
            </a: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0033CC"/>
                </a:solidFill>
                <a:latin typeface="High Tower Text" pitchFamily="18" charset="0"/>
              </a:rPr>
              <a:t>set </a:t>
            </a:r>
            <a:r>
              <a:rPr lang="en-US" altLang="zh-TW" sz="3600" dirty="0" smtClean="0">
                <a:latin typeface="High Tower Text" pitchFamily="18" charset="0"/>
              </a:rPr>
              <a:t>A =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sz="3600" dirty="0" smtClean="0">
                <a:latin typeface="High Tower Text" pitchFamily="18" charset="0"/>
              </a:rPr>
              <a:t>*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Courier" pitchFamily="49" charset="0"/>
              </a:rPr>
              <a:t>&lt;lists all the files&gt;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dirty="0" smtClean="0"/>
              <a:t>$A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 echo </a:t>
            </a:r>
            <a:r>
              <a:rPr lang="en-US" altLang="zh-TW" sz="3600" dirty="0" smtClean="0">
                <a:cs typeface="Times New Roman" pitchFamily="18" charset="0"/>
              </a:rPr>
              <a:t>$</a:t>
            </a:r>
            <a:r>
              <a:rPr lang="en-US" altLang="zh-TW" sz="3600" dirty="0" err="1" smtClean="0">
                <a:latin typeface="High Tower Text" pitchFamily="18" charset="0"/>
                <a:cs typeface="Times New Roman" pitchFamily="18" charset="0"/>
              </a:rPr>
              <a:t>A:q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endParaRPr lang="en-US" altLang="zh-TW" sz="3600" dirty="0" smtClean="0">
              <a:cs typeface="Times New Roman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csh vs. bash:</a:t>
            </a:r>
            <a:br>
              <a:rPr lang="en-US" altLang="zh-TW" smtClean="0">
                <a:solidFill>
                  <a:srgbClr val="0066CC"/>
                </a:solidFill>
              </a:rPr>
            </a:br>
            <a:r>
              <a:rPr lang="en-US" altLang="zh-TW" b="1" smtClean="0">
                <a:solidFill>
                  <a:srgbClr val="0066CC"/>
                </a:solidFill>
              </a:rPr>
              <a:t>set</a:t>
            </a:r>
            <a:r>
              <a:rPr lang="en-US" altLang="zh-TW" smtClean="0">
                <a:solidFill>
                  <a:srgbClr val="0066CC"/>
                </a:solidFill>
              </a:rPr>
              <a:t>, </a:t>
            </a:r>
            <a:r>
              <a:rPr lang="en-US" altLang="zh-TW" b="1" smtClean="0">
                <a:solidFill>
                  <a:srgbClr val="0066CC"/>
                </a:solidFill>
              </a:rPr>
              <a:t>:q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371600"/>
            <a:ext cx="419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3600" b="0" kern="0" dirty="0" err="1">
                <a:latin typeface="High Tower Text" pitchFamily="18" charset="0"/>
                <a:ea typeface="+mn-ea"/>
                <a:cs typeface="+mn-cs"/>
              </a:rPr>
              <a:t>bash</a:t>
            </a: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A=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*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800" b="0" kern="0" dirty="0">
                <a:latin typeface="Courier" pitchFamily="49" charset="0"/>
                <a:ea typeface="+mn-ea"/>
                <a:cs typeface="+mn-cs"/>
              </a:rPr>
              <a:t>&lt;lists all the files&gt;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endParaRPr lang="en-US" altLang="zh-TW" sz="3600" b="0" kern="0" dirty="0">
              <a:latin typeface="High Tower Text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 echo </a:t>
            </a:r>
            <a:r>
              <a:rPr lang="en-US" altLang="zh-TW" sz="3600" b="0" kern="0" dirty="0">
                <a:latin typeface="+mn-lt"/>
                <a:ea typeface="+mn-ea"/>
                <a:cs typeface="Times New Roman" pitchFamily="18" charset="0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A:q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  <a:r>
              <a:rPr lang="en-US" altLang="zh-TW" sz="3600" b="0" kern="0" dirty="0">
                <a:solidFill>
                  <a:srgbClr val="FF0000"/>
                </a:solidFill>
                <a:latin typeface="High Tower Text" pitchFamily="18" charset="0"/>
                <a:ea typeface="+mn-ea"/>
                <a:cs typeface="Times New Roman" pitchFamily="18" charset="0"/>
              </a:rPr>
              <a:t>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endParaRPr lang="en-US" altLang="zh-TW" sz="3600" b="0" kern="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752600" y="2216085"/>
            <a:ext cx="533400" cy="597031"/>
          </a:xfrm>
          <a:prstGeom prst="ellipse">
            <a:avLst/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3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838200" y="1225550"/>
            <a:ext cx="3124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for_test.csh</a:t>
            </a:r>
            <a:endParaRPr lang="en-US" altLang="zh-TW" dirty="0"/>
          </a:p>
          <a:p>
            <a:r>
              <a:rPr lang="en-US" altLang="zh-TW" dirty="0"/>
              <a:t>#!/bin/</a:t>
            </a:r>
            <a:r>
              <a:rPr lang="en-US" altLang="zh-TW" dirty="0" err="1"/>
              <a:t>csh</a:t>
            </a:r>
            <a:endParaRPr lang="en-US" altLang="zh-TW" dirty="0"/>
          </a:p>
          <a:p>
            <a:r>
              <a:rPr lang="en-US" altLang="zh-TW" dirty="0"/>
              <a:t>echo 'using $*'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</a:t>
            </a:r>
            <a:r>
              <a:rPr lang="en-US" altLang="zh-TW" dirty="0" err="1"/>
              <a:t>arg</a:t>
            </a:r>
            <a:r>
              <a:rPr lang="en-US" altLang="zh-TW" dirty="0"/>
              <a:t> ($*)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  <a:p>
            <a:r>
              <a:rPr lang="en-US" altLang="zh-TW" dirty="0"/>
              <a:t>echo 'using $@'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</a:t>
            </a:r>
            <a:r>
              <a:rPr lang="en-US" altLang="zh-TW" dirty="0" err="1"/>
              <a:t>arg</a:t>
            </a:r>
            <a:r>
              <a:rPr lang="en-US" altLang="zh-TW" dirty="0"/>
              <a:t> ($@)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5486400" y="1225550"/>
            <a:ext cx="3657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for_test.bash</a:t>
            </a:r>
            <a:endParaRPr lang="en-US" altLang="zh-TW" dirty="0"/>
          </a:p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echo </a:t>
            </a:r>
            <a:r>
              <a:rPr lang="en-US" altLang="zh-TW" dirty="0" smtClean="0"/>
              <a:t>'using $* '</a:t>
            </a:r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"$*"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echo "using \$@ "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"$@"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 smtClean="0"/>
              <a:t>done</a:t>
            </a:r>
            <a:endParaRPr lang="en-US" altLang="zh-TW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153400" cy="1295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0" kern="0" dirty="0" err="1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csh</a:t>
            </a:r>
            <a:r>
              <a:rPr lang="en-US" altLang="zh-TW" sz="4400" b="0" kern="0" dirty="0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vs. bash:</a:t>
            </a:r>
            <a:b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40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for, $*, </a:t>
            </a:r>
            <a:r>
              <a:rPr lang="en-US" altLang="zh-TW" sz="4400" strike="sngStrike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15990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838200" y="1225550"/>
            <a:ext cx="3124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/>
          </a:p>
          <a:p>
            <a:r>
              <a:rPr lang="en-US" altLang="zh-TW"/>
              <a:t>% cat for_test.csh</a:t>
            </a:r>
          </a:p>
          <a:p>
            <a:r>
              <a:rPr lang="en-US" altLang="zh-TW"/>
              <a:t>#!/bin/csh</a:t>
            </a:r>
          </a:p>
          <a:p>
            <a:r>
              <a:rPr lang="en-US" altLang="zh-TW"/>
              <a:t>echo 'using $*'</a:t>
            </a:r>
          </a:p>
          <a:p>
            <a:r>
              <a:rPr lang="en-US" altLang="zh-TW"/>
              <a:t>foreach arg ($*)</a:t>
            </a:r>
          </a:p>
          <a:p>
            <a:r>
              <a:rPr lang="en-US" altLang="zh-TW"/>
              <a:t>        echo "$arg"</a:t>
            </a:r>
          </a:p>
          <a:p>
            <a:r>
              <a:rPr lang="en-US" altLang="zh-TW"/>
              <a:t>end</a:t>
            </a:r>
          </a:p>
          <a:p>
            <a:endParaRPr lang="en-US" altLang="zh-TW"/>
          </a:p>
          <a:p>
            <a:r>
              <a:rPr lang="en-US" altLang="zh-TW"/>
              <a:t>echo 'using $@'</a:t>
            </a:r>
          </a:p>
          <a:p>
            <a:r>
              <a:rPr lang="en-US" altLang="zh-TW"/>
              <a:t>foreach arg ($@)</a:t>
            </a:r>
          </a:p>
          <a:p>
            <a:r>
              <a:rPr lang="en-US" altLang="zh-TW"/>
              <a:t>        echo "$arg"</a:t>
            </a:r>
          </a:p>
          <a:p>
            <a:r>
              <a:rPr lang="en-US" altLang="zh-TW"/>
              <a:t>end</a:t>
            </a:r>
          </a:p>
          <a:p>
            <a:endParaRPr lang="en-US" altLang="zh-TW"/>
          </a:p>
          <a:p>
            <a:r>
              <a:rPr lang="en-US" altLang="zh-TW"/>
              <a:t>% ./for_test.csh 1 2 3 </a:t>
            </a:r>
          </a:p>
          <a:p>
            <a:r>
              <a:rPr lang="en-US" altLang="zh-TW"/>
              <a:t>using $*</a:t>
            </a:r>
          </a:p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>
                <a:solidFill>
                  <a:srgbClr val="FF0000"/>
                </a:solidFill>
              </a:rPr>
              <a:t>using $@</a:t>
            </a:r>
          </a:p>
          <a:p>
            <a:r>
              <a:rPr lang="en-US" altLang="zh-TW">
                <a:solidFill>
                  <a:srgbClr val="FF0000"/>
                </a:solidFill>
              </a:rPr>
              <a:t>Illegal variable name.</a:t>
            </a: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5486400" y="1225550"/>
            <a:ext cx="3657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for_test.bash</a:t>
            </a:r>
            <a:endParaRPr lang="en-US" altLang="zh-TW" dirty="0"/>
          </a:p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echo </a:t>
            </a:r>
            <a:r>
              <a:rPr lang="en-US" altLang="zh-TW" dirty="0" smtClean="0"/>
              <a:t>'using $* '</a:t>
            </a:r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"$*"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echo "using \$@ "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"$@"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% ./</a:t>
            </a:r>
            <a:r>
              <a:rPr lang="en-US" altLang="zh-TW" dirty="0" err="1"/>
              <a:t>for_test.bash</a:t>
            </a:r>
            <a:r>
              <a:rPr lang="en-US" altLang="zh-TW" dirty="0"/>
              <a:t> 1 2 3 </a:t>
            </a:r>
          </a:p>
          <a:p>
            <a:r>
              <a:rPr lang="en-US" altLang="zh-TW" dirty="0"/>
              <a:t>using $* </a:t>
            </a:r>
          </a:p>
          <a:p>
            <a:r>
              <a:rPr lang="en-US" altLang="zh-TW" dirty="0"/>
              <a:t>1 2 3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using $@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153400" cy="1295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0" kern="0" dirty="0" err="1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csh</a:t>
            </a:r>
            <a:r>
              <a:rPr lang="en-US" altLang="zh-TW" sz="4400" b="0" kern="0" dirty="0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vs. bash:</a:t>
            </a:r>
            <a:b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40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for, $*, </a:t>
            </a:r>
            <a:r>
              <a:rPr lang="en-US" altLang="zh-TW" sz="4400" strike="sngStrike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18488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F1288-7323-4236-92D5-3D8CA787DFBC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066800"/>
            <a:ext cx="7010400" cy="2209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3600" b="0" dirty="0" smtClean="0">
                <a:latin typeface="Arial" pitchFamily="34" charset="0"/>
              </a:rPr>
              <a:t>So the differences between shells are less than their similarities.</a:t>
            </a:r>
          </a:p>
          <a:p>
            <a:r>
              <a:rPr lang="en-US" sz="3600" b="0" dirty="0" smtClean="0">
                <a:latin typeface="Arial" pitchFamily="34" charset="0"/>
              </a:rPr>
              <a:t>If you master one shell, you can easily learn a different one.</a:t>
            </a:r>
            <a:endParaRPr lang="en-US" sz="3600" b="0" dirty="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276600"/>
            <a:ext cx="7010400" cy="2819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3600" b="0" dirty="0" smtClean="0">
                <a:latin typeface="Arial" pitchFamily="34" charset="0"/>
              </a:rPr>
              <a:t>C-shell’s quoting oddities are good in the sense that they force students to really understand the concept of UNIX quoting, which is: that they are </a:t>
            </a:r>
            <a:r>
              <a:rPr lang="en-US" sz="3600" dirty="0" smtClean="0">
                <a:latin typeface="Arial" pitchFamily="34" charset="0"/>
              </a:rPr>
              <a:t>not strings</a:t>
            </a:r>
            <a:r>
              <a:rPr lang="en-US" sz="3600" b="0" dirty="0" smtClean="0">
                <a:latin typeface="Arial" pitchFamily="34" charset="0"/>
              </a:rPr>
              <a:t>.</a:t>
            </a:r>
            <a:endParaRPr lang="en-US" sz="3600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brief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Which symbols are defined in C-shell (and therefore need to be quoted when not meant to be interpreted by the shell.)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discussion of some of the quoting and syntax differences between bash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Some helpful keyboard shortcuts for </a:t>
            </a:r>
            <a:r>
              <a:rPr lang="en-US" dirty="0" err="1" smtClean="0">
                <a:solidFill>
                  <a:srgbClr val="FF0000"/>
                </a:solidFill>
              </a:rPr>
              <a:t>csh</a:t>
            </a:r>
            <a:r>
              <a:rPr lang="en-US" dirty="0" smtClean="0">
                <a:solidFill>
                  <a:srgbClr val="FF0000"/>
                </a:solidFill>
              </a:rPr>
              <a:t> and for </a:t>
            </a:r>
            <a:r>
              <a:rPr lang="en-US" dirty="0" err="1" smtClean="0">
                <a:solidFill>
                  <a:srgbClr val="FF0000"/>
                </a:solidFill>
              </a:rPr>
              <a:t>emacs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1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Ctrl-P = 	Set the current command-line to the 		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Ctrl-N = 	Set the current command-line to the 		next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TAB = 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Up/Down = Command display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prompt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 in </a:t>
            </a:r>
            <a:r>
              <a:rPr lang="en-US" altLang="zh-TW" sz="4400" b="0" dirty="0" err="1">
                <a:solidFill>
                  <a:srgbClr val="0070C0"/>
                </a:solidFill>
                <a:latin typeface="Arial" pitchFamily="34" charset="0"/>
                <a:cs typeface="+mn-cs"/>
              </a:rPr>
              <a:t>tcsh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r>
              <a:rPr lang="en-US" altLang="zh-TW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(Most of the same </a:t>
            </a:r>
            <a:r>
              <a:rPr lang="en-US" altLang="zh-TW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keys work in the </a:t>
            </a:r>
            <a:r>
              <a:rPr lang="en-US" altLang="zh-TW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emacs</a:t>
            </a:r>
            <a:r>
              <a:rPr lang="en-US" altLang="zh-TW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1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 Get out of command interface (often 		you’ll need to hit it several times)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Search forward/reverse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Jump to beginning/end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-S = Save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-X, </a:t>
            </a:r>
            <a:r>
              <a:rPr lang="en-US" altLang="zh-TW" sz="3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-C = Exit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181600" y="5867400"/>
            <a:ext cx="3962400" cy="9906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</a:t>
            </a:r>
            <a:r>
              <a:rPr lang="en-US" altLang="zh-TW" sz="2800" dirty="0" smtClean="0"/>
              <a:t>they are helpful.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52400" y="1371600"/>
            <a:ext cx="8763000" cy="54864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 smtClean="0"/>
              <a:t>And another thing about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: </a:t>
            </a:r>
          </a:p>
          <a:p>
            <a:r>
              <a:rPr lang="en-US" altLang="zh-TW" sz="2800" dirty="0" smtClean="0"/>
              <a:t>As you use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, you’ll find that it saves a backup version of your file with the same name, except for a “~” at the end. </a:t>
            </a:r>
          </a:p>
          <a:p>
            <a:r>
              <a:rPr lang="en-US" altLang="zh-TW" sz="2800" dirty="0" smtClean="0"/>
              <a:t>This can be useful if you accidentally delete something and want to restore the older version.</a:t>
            </a:r>
          </a:p>
          <a:p>
            <a:r>
              <a:rPr lang="en-US" altLang="zh-TW" sz="2800" dirty="0" smtClean="0"/>
              <a:t>Similarly, if </a:t>
            </a:r>
            <a:r>
              <a:rPr lang="en-US" altLang="zh-TW" sz="2800" dirty="0" err="1" smtClean="0"/>
              <a:t>emacs</a:t>
            </a:r>
            <a:r>
              <a:rPr lang="en-US" altLang="zh-TW" sz="2800" dirty="0" smtClean="0"/>
              <a:t> crashes, a file is created, with the same name, except for a “#” at the front. </a:t>
            </a:r>
          </a:p>
          <a:p>
            <a:r>
              <a:rPr lang="en-US" altLang="zh-TW" sz="2800" dirty="0" smtClean="0"/>
              <a:t>This file also might have information you want in it. </a:t>
            </a:r>
          </a:p>
          <a:p>
            <a:r>
              <a:rPr lang="en-US" altLang="zh-TW" sz="2800" dirty="0" smtClean="0"/>
              <a:t>So, to use one of these backup files, do this: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You “less” it and see if it has what you want. 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</a:t>
            </a:r>
            <a:r>
              <a:rPr lang="en-US" altLang="zh-TW" sz="2800" dirty="0" smtClean="0"/>
              <a:t>ou copy it to a new name -- don’t keep using it with the ~ or # symbol in the name (or it might get overwritten later by </a:t>
            </a:r>
            <a:r>
              <a:rPr lang="en-US" altLang="zh-TW" sz="2800" dirty="0" err="1" smtClean="0"/>
              <a:t>emacs’s</a:t>
            </a:r>
            <a:r>
              <a:rPr lang="en-US" altLang="zh-TW" sz="2800" dirty="0" smtClean="0"/>
              <a:t> backup system</a:t>
            </a:r>
            <a:r>
              <a:rPr lang="en-US" altLang="zh-TW" sz="2800" dirty="0"/>
              <a:t>.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</a:t>
            </a:r>
            <a:r>
              <a:rPr lang="en-US" altLang="zh-TW" sz="4400" b="0" dirty="0" smtClean="0">
                <a:solidFill>
                  <a:srgbClr val="0070C0"/>
                </a:solidFill>
                <a:latin typeface="Arial" pitchFamily="34" charset="0"/>
                <a:cs typeface="+mn-cs"/>
              </a:rPr>
              <a:t>in </a:t>
            </a:r>
            <a:r>
              <a:rPr lang="en-US" altLang="zh-TW" sz="4400" b="0" dirty="0" err="1" smtClean="0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/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76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TW" sz="2800" u="sng" dirty="0" smtClean="0">
                <a:solidFill>
                  <a:schemeClr val="accent2"/>
                </a:solidFill>
              </a:rPr>
              <a:t>(http://www.grymoire.com/Unix/Sed.html)</a:t>
            </a:r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2819400"/>
          </a:xfrm>
        </p:spPr>
        <p:txBody>
          <a:bodyPr/>
          <a:lstStyle/>
          <a:p>
            <a:r>
              <a:rPr lang="en-US" altLang="zh-TW" sz="3600" smtClean="0">
                <a:solidFill>
                  <a:srgbClr val="0033CC"/>
                </a:solidFill>
              </a:rPr>
              <a:t>And now, on to a very useful tool that uses regular expressions…</a:t>
            </a:r>
            <a:br>
              <a:rPr lang="en-US" altLang="zh-TW" sz="3600" smtClean="0">
                <a:solidFill>
                  <a:srgbClr val="0033CC"/>
                </a:solidFill>
              </a:rPr>
            </a:br>
            <a:r>
              <a:rPr lang="en-US" altLang="zh-TW" sz="1600" smtClean="0">
                <a:solidFill>
                  <a:srgbClr val="0033CC"/>
                </a:solidFill>
              </a:rPr>
              <a:t/>
            </a:r>
            <a:br>
              <a:rPr lang="en-US" altLang="zh-TW" sz="1600" smtClean="0">
                <a:solidFill>
                  <a:srgbClr val="0033CC"/>
                </a:solidFill>
              </a:rPr>
            </a:br>
            <a:r>
              <a:rPr lang="en-US" altLang="zh-TW" sz="11500" b="1" smtClean="0">
                <a:solidFill>
                  <a:srgbClr val="C00000"/>
                </a:solidFill>
                <a:latin typeface="High Tower Text" pitchFamily="18" charset="0"/>
              </a:rPr>
              <a:t>sed</a:t>
            </a:r>
            <a:endParaRPr lang="en-US" altLang="zh-TW" sz="7200" b="1" smtClean="0">
              <a:solidFill>
                <a:srgbClr val="C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brief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Which symbols are defined in C-shell (and therefore need to be quoted when not meant to be interpreted by the shell.)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discussion of some of the quoting and syntax differences between bash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Some helpful keyboard shortcuts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csh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zh-TW" sz="66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sz="5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Editor</a:t>
            </a:r>
            <a:endParaRPr lang="en-US" altLang="zh-TW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 smtClean="0"/>
          </a:p>
          <a:p>
            <a:pPr>
              <a:lnSpc>
                <a:spcPct val="80000"/>
              </a:lnSpc>
            </a:pPr>
            <a:r>
              <a:rPr lang="en-US" altLang="zh-TW" sz="3600" smtClean="0"/>
              <a:t>It is a</a:t>
            </a:r>
            <a:r>
              <a:rPr lang="en-US" altLang="zh-TW" sz="3600" smtClean="0">
                <a:cs typeface="Times New Roman" pitchFamily="18" charset="0"/>
              </a:rPr>
              <a:t> “non-interactive” text editor</a:t>
            </a:r>
            <a:br>
              <a:rPr lang="en-US" altLang="zh-TW" sz="3600" smtClean="0">
                <a:cs typeface="Times New Roman" pitchFamily="18" charset="0"/>
              </a:rPr>
            </a:br>
            <a:endParaRPr lang="en-US" altLang="zh-TW" sz="280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600" smtClean="0">
                <a:cs typeface="Times New Roman" pitchFamily="18" charset="0"/>
              </a:rPr>
              <a:t>It is called from the UNIX command line, so a piped input can: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Pass into the editor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Be modified as it passes through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Pass out to screen or to next stage of the pipe</a:t>
            </a:r>
          </a:p>
        </p:txBody>
      </p:sp>
    </p:spTree>
    <p:extLst>
      <p:ext uri="{BB962C8B-B14F-4D97-AF65-F5344CB8AC3E}">
        <p14:creationId xmlns:p14="http://schemas.microsoft.com/office/powerpoint/2010/main" val="18135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A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b="1" dirty="0" smtClean="0">
                <a:solidFill>
                  <a:srgbClr val="0033CC"/>
                </a:solidFill>
              </a:rPr>
              <a:t>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209800"/>
            <a:ext cx="86868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+mn-lt"/>
                <a:ea typeface="新細明體" charset="-120"/>
              </a:rPr>
              <a:t>%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9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grep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marketing  resume</a:t>
            </a:r>
          </a:p>
          <a:p>
            <a:pPr>
              <a:defRPr/>
            </a:pP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Instrumental in ruining the entire marketing division.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124200"/>
            <a:ext cx="8686800" cy="762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cat resume |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's/ruining/running/g' &gt;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6576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marketing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Instrumental in running the entire marketing division.</a:t>
            </a:r>
          </a:p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</a:t>
            </a: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2590800"/>
            <a:ext cx="13716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4038600"/>
            <a:ext cx="14478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Eliminate the tedium of routine editing tasks</a:t>
            </a:r>
          </a:p>
          <a:p>
            <a:pPr marL="533400" indent="-533400"/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Q: But can’t any word processor already do that?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397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solidFill>
                  <a:srgbClr val="7F7F7F"/>
                </a:solidFill>
                <a:cs typeface="Times New Roman" pitchFamily="18" charset="0"/>
              </a:rPr>
              <a:t>Eliminate the tedium of routine editing tasks</a:t>
            </a:r>
          </a:p>
          <a:p>
            <a:pPr marL="533400" indent="-533400"/>
            <a:r>
              <a:rPr lang="en-US" altLang="zh-TW" sz="2800" dirty="0" smtClean="0">
                <a:solidFill>
                  <a:srgbClr val="7F7F7F"/>
                </a:solidFill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Q: But can’t any word processor already do that?</a:t>
            </a:r>
          </a:p>
          <a:p>
            <a:pPr marL="533400" lvl="1" indent="-533400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A: The non-interactive feature is useful for:</a:t>
            </a:r>
          </a:p>
          <a:p>
            <a:pPr marL="533400" indent="-533400"/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Including in scripts.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Doing things that are more complex than you find in a word processor’s menu bar.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TW" sz="2800" dirty="0" smtClean="0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diting files too large for interactive editing.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Performing a sequence of commands that is too complicated for easy typing in interactive mode.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858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using …</a:t>
            </a:r>
            <a:r>
              <a:rPr lang="en-US" altLang="zh-TW" sz="24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chemeClr val="accent1"/>
                </a:solidFill>
                <a:latin typeface="Arial" charset="0"/>
                <a:ea typeface="新細明體" charset="-120"/>
              </a:rPr>
              <a:t>se </a:t>
            </a:r>
            <a:r>
              <a:rPr lang="en-US" altLang="zh-TW" sz="3600" kern="0" dirty="0">
                <a:solidFill>
                  <a:schemeClr val="accent1"/>
                </a:solidFill>
                <a:latin typeface="Arial" charset="0"/>
                <a:ea typeface="新細明體" charset="-120"/>
              </a:rPr>
              <a:t>three “/” symbols to separate four areas. </a:t>
            </a:r>
          </a:p>
        </p:txBody>
      </p:sp>
    </p:spTree>
    <p:extLst>
      <p:ext uri="{BB962C8B-B14F-4D97-AF65-F5344CB8AC3E}">
        <p14:creationId xmlns:p14="http://schemas.microsoft.com/office/powerpoint/2010/main" val="18425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these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chemeClr val="accent1"/>
                </a:solidFill>
                <a:latin typeface="Arial" charset="0"/>
                <a:ea typeface="新細明體" charset="-120"/>
              </a:rPr>
              <a:t>to separate four areas. 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68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uses regular expressions, just like </a:t>
            </a:r>
            <a:r>
              <a:rPr lang="en-US" altLang="zh-TW" dirty="0" err="1" smtClean="0"/>
              <a:t>grep</a:t>
            </a:r>
            <a:endParaRPr lang="en-US" altLang="zh-TW" dirty="0" smtClean="0"/>
          </a:p>
          <a:p>
            <a:pPr>
              <a:spcAft>
                <a:spcPts val="2400"/>
              </a:spcAft>
            </a:pPr>
            <a:r>
              <a:rPr lang="en-US" altLang="zh-TW" dirty="0" smtClean="0"/>
              <a:t>Each line of the input file is processed individually by your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command</a:t>
            </a:r>
          </a:p>
          <a:p>
            <a:r>
              <a:rPr lang="en-US" altLang="zh-TW" dirty="0" smtClean="0"/>
              <a:t>You specify:</a:t>
            </a:r>
          </a:p>
          <a:p>
            <a:pPr lvl="1"/>
            <a:r>
              <a:rPr lang="en-US" altLang="zh-TW" dirty="0" smtClean="0"/>
              <a:t>A pattern that you are looking for</a:t>
            </a:r>
          </a:p>
          <a:p>
            <a:pPr lvl="1"/>
            <a:r>
              <a:rPr lang="en-US" altLang="zh-TW" dirty="0" smtClean="0"/>
              <a:t>A type of action to perform when matched</a:t>
            </a:r>
          </a:p>
          <a:p>
            <a:pPr lvl="1"/>
            <a:r>
              <a:rPr lang="en-US" altLang="zh-TW" dirty="0" smtClean="0"/>
              <a:t>The exact details of the action</a:t>
            </a:r>
          </a:p>
          <a:p>
            <a:pPr lvl="1"/>
            <a:r>
              <a:rPr lang="en-US" altLang="zh-TW" dirty="0" smtClean="0"/>
              <a:t>Some flags</a:t>
            </a: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 dirty="0" err="1">
                <a:solidFill>
                  <a:srgbClr val="0033CC"/>
                </a:solidFill>
                <a:latin typeface="Courier New" pitchFamily="49" charset="0"/>
              </a:rPr>
              <a:t>sed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 '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s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ruining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running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 dirty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 </a:t>
            </a:r>
          </a:p>
        </p:txBody>
      </p:sp>
      <p:cxnSp>
        <p:nvCxnSpPr>
          <p:cNvPr id="10246" name="Straight Arrow Connector 17"/>
          <p:cNvCxnSpPr>
            <a:cxnSpLocks noChangeShapeType="1"/>
          </p:cNvCxnSpPr>
          <p:nvPr/>
        </p:nvCxnSpPr>
        <p:spPr bwMode="auto">
          <a:xfrm flipH="1">
            <a:off x="3276600" y="4191000"/>
            <a:ext cx="16002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18"/>
          <p:cNvCxnSpPr>
            <a:cxnSpLocks noChangeShapeType="1"/>
          </p:cNvCxnSpPr>
          <p:nvPr/>
        </p:nvCxnSpPr>
        <p:spPr bwMode="auto">
          <a:xfrm flipH="1">
            <a:off x="4800600" y="4191000"/>
            <a:ext cx="762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19"/>
          <p:cNvCxnSpPr>
            <a:cxnSpLocks noChangeShapeType="1"/>
          </p:cNvCxnSpPr>
          <p:nvPr/>
        </p:nvCxnSpPr>
        <p:spPr bwMode="auto">
          <a:xfrm>
            <a:off x="4876800" y="4191000"/>
            <a:ext cx="10668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9" name="Straight Arrow Connector 38"/>
          <p:cNvCxnSpPr>
            <a:cxnSpLocks noChangeShapeType="1"/>
          </p:cNvCxnSpPr>
          <p:nvPr/>
        </p:nvCxnSpPr>
        <p:spPr bwMode="auto">
          <a:xfrm flipH="1">
            <a:off x="2286000" y="4191000"/>
            <a:ext cx="25908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67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</a:t>
            </a:r>
            <a:r>
              <a:rPr lang="en-US" altLang="zh-TW" b="1" smtClean="0"/>
              <a:t> type of action </a:t>
            </a:r>
            <a:r>
              <a:rPr lang="en-US" altLang="zh-TW" smtClean="0"/>
              <a:t>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2293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2896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/>
              <a:t>These patterns are regular </a:t>
            </a:r>
            <a:r>
              <a:rPr lang="en-US" altLang="zh-TW" sz="2800" dirty="0" smtClean="0"/>
              <a:t>expressions!</a:t>
            </a:r>
            <a:endParaRPr lang="en-US" altLang="zh-TW" sz="2800" dirty="0"/>
          </a:p>
          <a:p>
            <a:pPr algn="ctr">
              <a:lnSpc>
                <a:spcPct val="85000"/>
              </a:lnSpc>
            </a:pPr>
            <a:r>
              <a:rPr lang="en-US" altLang="zh-TW" sz="2800" dirty="0"/>
              <a:t>(not extended)</a:t>
            </a:r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0" y="4572000"/>
            <a:ext cx="2514600" cy="16002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sz="2800" b="0" dirty="0"/>
              <a:t>This </a:t>
            </a:r>
            <a:r>
              <a:rPr lang="en-US" altLang="zh-TW" sz="2800" b="0" dirty="0" smtClean="0"/>
              <a:t>one is </a:t>
            </a:r>
            <a:r>
              <a:rPr lang="en-US" altLang="zh-TW" sz="2800" b="0" dirty="0"/>
              <a:t>a trivially-simple reg. expression, but it is, still, a reg. expression.</a:t>
            </a:r>
          </a:p>
        </p:txBody>
      </p:sp>
    </p:spTree>
    <p:extLst>
      <p:ext uri="{BB962C8B-B14F-4D97-AF65-F5344CB8AC3E}">
        <p14:creationId xmlns:p14="http://schemas.microsoft.com/office/powerpoint/2010/main" val="36960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400" smtClean="0">
                <a:solidFill>
                  <a:srgbClr val="0033CC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69868"/>
              </p:ext>
            </p:extLst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/>
                <a:gridCol w="723900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</a:t>
            </a:r>
            <a:r>
              <a:rPr lang="en-US" altLang="zh-TW" b="1" smtClean="0"/>
              <a:t> type of action </a:t>
            </a:r>
            <a:r>
              <a:rPr lang="en-US" altLang="zh-TW" smtClean="0"/>
              <a:t>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3317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514600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/>
              <a:t>These patterns are regular expressions!</a:t>
            </a:r>
          </a:p>
          <a:p>
            <a:pPr algn="ctr">
              <a:lnSpc>
                <a:spcPct val="85000"/>
              </a:lnSpc>
            </a:pPr>
            <a:r>
              <a:rPr lang="en-US" altLang="zh-TW" sz="2800"/>
              <a:t>(not extended)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572000" y="304800"/>
            <a:ext cx="4038600" cy="1371600"/>
          </a:xfrm>
          <a:prstGeom prst="wedgeRoundRectCallout">
            <a:avLst>
              <a:gd name="adj1" fmla="val -45241"/>
              <a:gd name="adj2" fmla="val 851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/>
              <a:t>“You mean regular expressions are good for more than just grep?”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38600" y="2743200"/>
            <a:ext cx="4876800" cy="2514600"/>
          </a:xfrm>
          <a:prstGeom prst="wedgeRoundRectCallout">
            <a:avLst>
              <a:gd name="adj1" fmla="val 5866"/>
              <a:gd name="adj2" fmla="val -9077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/>
              <a:t>They sure are! They are going to be used continually for the rest of the course in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awk</a:t>
            </a:r>
            <a:r>
              <a:rPr lang="en-US" altLang="zh-TW" sz="2800" dirty="0"/>
              <a:t>. They are also used in compilers, spoken language translators, data mining, etc. </a:t>
            </a:r>
          </a:p>
        </p:txBody>
      </p:sp>
    </p:spTree>
    <p:extLst>
      <p:ext uri="{BB962C8B-B14F-4D97-AF65-F5344CB8AC3E}">
        <p14:creationId xmlns:p14="http://schemas.microsoft.com/office/powerpoint/2010/main" val="13014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/ruining/running/g'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4341" name="Straight Arrow Connector 4"/>
          <p:cNvCxnSpPr>
            <a:cxnSpLocks noChangeShapeType="1"/>
          </p:cNvCxnSpPr>
          <p:nvPr/>
        </p:nvCxnSpPr>
        <p:spPr bwMode="auto">
          <a:xfrm flipH="1">
            <a:off x="2209800" y="4876800"/>
            <a:ext cx="304800" cy="137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“s” means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b="0" dirty="0" smtClean="0"/>
              <a:t>ubstitute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26624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>
                <a:solidFill>
                  <a:srgbClr val="FF0000"/>
                </a:solidFill>
              </a:rPr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5365" name="Straight Arrow Connector 4"/>
          <p:cNvCxnSpPr>
            <a:cxnSpLocks noChangeShapeType="1"/>
          </p:cNvCxnSpPr>
          <p:nvPr/>
        </p:nvCxnSpPr>
        <p:spPr bwMode="auto">
          <a:xfrm>
            <a:off x="4724400" y="5334000"/>
            <a:ext cx="228600" cy="914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400799" y="4876800"/>
            <a:ext cx="2500313" cy="1295400"/>
          </a:xfrm>
          <a:prstGeom prst="wedgeRoundRectCallout">
            <a:avLst>
              <a:gd name="adj1" fmla="val -90181"/>
              <a:gd name="adj2" fmla="val 584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800" dirty="0"/>
              <a:t>This time, we just substitute a string</a:t>
            </a: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“s” means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b="0" dirty="0" smtClean="0"/>
              <a:t>ubstitute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32545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248400" y="4876800"/>
            <a:ext cx="1828800" cy="1066800"/>
          </a:xfrm>
          <a:prstGeom prst="wedgeRoundRectCallout">
            <a:avLst>
              <a:gd name="adj1" fmla="val -59583"/>
              <a:gd name="adj2" fmla="val 83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“g” means </a:t>
            </a: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b="0" dirty="0" smtClean="0"/>
              <a:t>lobal</a:t>
            </a:r>
            <a:endParaRPr lang="en-US" altLang="zh-TW" sz="2800" b="0" dirty="0"/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3352800" y="2514600"/>
            <a:ext cx="3883496" cy="1524000"/>
          </a:xfrm>
          <a:prstGeom prst="wedgeRoundRectCallout">
            <a:avLst>
              <a:gd name="adj1" fmla="val 39826"/>
              <a:gd name="adj2" fmla="val 10786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And “global” means that </a:t>
            </a:r>
            <a:r>
              <a:rPr lang="en-US" altLang="zh-TW" sz="2800" u="sng" dirty="0">
                <a:solidFill>
                  <a:srgbClr val="7030A0"/>
                </a:solidFill>
              </a:rPr>
              <a:t>every</a:t>
            </a:r>
            <a:r>
              <a:rPr lang="en-US" altLang="zh-TW" sz="2800" dirty="0">
                <a:solidFill>
                  <a:srgbClr val="7030A0"/>
                </a:solidFill>
              </a:rPr>
              <a:t> </a:t>
            </a:r>
            <a:r>
              <a:rPr lang="en-US" altLang="zh-TW" sz="2800" b="0" dirty="0"/>
              <a:t>match to “ruining” will become “running.”</a:t>
            </a:r>
          </a:p>
        </p:txBody>
      </p:sp>
      <p:sp>
        <p:nvSpPr>
          <p:cNvPr id="11" name="Rounded Rectangular Callout 7"/>
          <p:cNvSpPr>
            <a:spLocks noChangeArrowheads="1"/>
          </p:cNvSpPr>
          <p:nvPr/>
        </p:nvSpPr>
        <p:spPr bwMode="auto">
          <a:xfrm>
            <a:off x="251520" y="914400"/>
            <a:ext cx="3240360" cy="1524000"/>
          </a:xfrm>
          <a:prstGeom prst="wedgeRoundRectCallout">
            <a:avLst>
              <a:gd name="adj1" fmla="val 65222"/>
              <a:gd name="adj2" fmla="val 10090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b="0" dirty="0"/>
              <a:t>But, </a:t>
            </a:r>
            <a:r>
              <a:rPr lang="en-US" altLang="zh-TW" sz="2800" dirty="0">
                <a:solidFill>
                  <a:schemeClr val="bg1"/>
                </a:solidFill>
              </a:rPr>
              <a:t>without</a:t>
            </a:r>
            <a:r>
              <a:rPr lang="en-US" altLang="zh-TW" sz="2800" b="0" dirty="0"/>
              <a:t> the “g</a:t>
            </a:r>
            <a:r>
              <a:rPr lang="en-US" altLang="zh-TW" sz="2800" b="0" dirty="0" smtClean="0"/>
              <a:t>,”</a:t>
            </a:r>
            <a:br>
              <a:rPr lang="en-US" altLang="zh-TW" sz="2800" b="0" dirty="0" smtClean="0"/>
            </a:br>
            <a:r>
              <a:rPr lang="en-US" altLang="zh-TW" sz="2800" b="0" dirty="0" smtClean="0"/>
              <a:t>it </a:t>
            </a:r>
            <a:r>
              <a:rPr lang="en-US" altLang="zh-TW" sz="2800" b="0" dirty="0"/>
              <a:t>would only have replaced the </a:t>
            </a:r>
            <a:r>
              <a:rPr lang="en-US" altLang="zh-TW" sz="2800" dirty="0">
                <a:solidFill>
                  <a:schemeClr val="bg1"/>
                </a:solidFill>
              </a:rPr>
              <a:t>first</a:t>
            </a:r>
            <a:r>
              <a:rPr lang="en-US" altLang="zh-TW" sz="2800" b="0" dirty="0"/>
              <a:t> match on </a:t>
            </a:r>
            <a:r>
              <a:rPr lang="en-US" altLang="zh-TW" sz="2800" dirty="0">
                <a:solidFill>
                  <a:schemeClr val="bg1"/>
                </a:solidFill>
              </a:rPr>
              <a:t>each</a:t>
            </a:r>
            <a:r>
              <a:rPr lang="en-US" altLang="zh-TW" sz="2800" b="0" dirty="0"/>
              <a:t> line.</a:t>
            </a:r>
          </a:p>
        </p:txBody>
      </p: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419600"/>
            <a:ext cx="2555776" cy="1143000"/>
          </a:xfrm>
          <a:prstGeom prst="wedgeRoundRectCallout">
            <a:avLst>
              <a:gd name="adj1" fmla="val 24079"/>
              <a:gd name="adj2" fmla="val 11791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b="0" dirty="0"/>
              <a:t>There are also flags that could have gone </a:t>
            </a:r>
            <a:r>
              <a:rPr lang="en-US" altLang="zh-TW" sz="2800" b="0" dirty="0" smtClean="0"/>
              <a:t>here.</a:t>
            </a:r>
            <a:endParaRPr lang="en-US" altLang="zh-TW" sz="2800" b="0" dirty="0"/>
          </a:p>
        </p:txBody>
      </p: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580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For the Following Slides…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Let us assume a file called aab_cab_c: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% cat aab_cab_B</a:t>
            </a:r>
          </a:p>
          <a:p>
            <a:pPr>
              <a:buFontTx/>
              <a:buNone/>
            </a:pPr>
            <a:r>
              <a:rPr lang="en-US" altLang="zh-TW" smtClean="0"/>
              <a:t>aab</a:t>
            </a:r>
          </a:p>
          <a:p>
            <a:pPr>
              <a:buFontTx/>
              <a:buNone/>
            </a:pPr>
            <a:r>
              <a:rPr lang="en-US" altLang="zh-TW" smtClean="0"/>
              <a:t>cab</a:t>
            </a:r>
          </a:p>
          <a:p>
            <a:pPr>
              <a:buFontTx/>
              <a:buNone/>
            </a:pPr>
            <a:r>
              <a:rPr lang="en-US" altLang="zh-TW" smtClean="0"/>
              <a:t>B</a:t>
            </a:r>
          </a:p>
          <a:p>
            <a:pPr>
              <a:buFontTx/>
              <a:buNone/>
            </a:pPr>
            <a:r>
              <a:rPr lang="en-US" altLang="zh-TW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140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g </a:t>
            </a:r>
            <a:r>
              <a:rPr lang="en-US" altLang="zh-TW" sz="1800" dirty="0" smtClean="0">
                <a:latin typeface="Arial Unicode MS" pitchFamily="34" charset="-128"/>
              </a:rPr>
              <a:t> 		Replace all instances of /</a:t>
            </a:r>
            <a:r>
              <a:rPr lang="en-US" altLang="zh-TW" sz="1800" i="1" dirty="0" smtClean="0"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#n</a:t>
            </a:r>
            <a:r>
              <a:rPr lang="en-US" altLang="zh-TW" sz="1800" dirty="0" smtClean="0">
                <a:latin typeface="Arial Unicode MS" pitchFamily="34" charset="-128"/>
              </a:rPr>
              <a:t>		Replace only the </a:t>
            </a:r>
            <a:r>
              <a:rPr lang="en-US" altLang="zh-TW" sz="1800" i="1" dirty="0" smtClean="0"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p</a:t>
            </a:r>
            <a:r>
              <a:rPr lang="en-US" altLang="zh-TW" sz="1800" dirty="0" smtClean="0">
                <a:latin typeface="Arial Unicode MS" pitchFamily="34" charset="-128"/>
              </a:rPr>
              <a:t>  	Print the line if a successful substitution is done. </a:t>
            </a:r>
            <a:r>
              <a:rPr lang="en-US" altLang="zh-TW" sz="1800" dirty="0"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 </a:t>
            </a:r>
            <a:r>
              <a:rPr lang="en-US" altLang="zh-TW" sz="1600" dirty="0" smtClean="0">
                <a:latin typeface="Arial Unicode MS" pitchFamily="34" charset="-128"/>
              </a:rPr>
              <a:t>						</a:t>
            </a:r>
            <a:r>
              <a:rPr lang="en-US" altLang="zh-TW" sz="1600" b="1" dirty="0" smtClean="0">
                <a:latin typeface="Arial Unicode MS" pitchFamily="34" charset="-128"/>
              </a:rPr>
              <a:t>	 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 smtClean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 smtClean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b="1" dirty="0" smtClean="0">
                <a:solidFill>
                  <a:srgbClr val="0033CC"/>
                </a:solidFill>
                <a:latin typeface="Arial Unicode MS" pitchFamily="34" charset="-128"/>
              </a:rPr>
              <a:t>/g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 smtClean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%</a:t>
            </a:r>
            <a:r>
              <a:rPr lang="en-US" altLang="zh-TW" sz="1000" b="1" dirty="0" smtClean="0">
                <a:latin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cat </a:t>
            </a:r>
            <a:r>
              <a:rPr lang="en-US" altLang="zh-TW" sz="2000" b="1" dirty="0" err="1" smtClean="0">
                <a:latin typeface="Courier New" pitchFamily="49" charset="0"/>
              </a:rPr>
              <a:t>aab_cab_B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| 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's/[</a:t>
            </a:r>
            <a:r>
              <a:rPr lang="en-US" altLang="zh-TW" sz="2000" b="1" dirty="0" err="1" smtClean="0">
                <a:latin typeface="Courier New" pitchFamily="49" charset="0"/>
              </a:rPr>
              <a:t>ab</a:t>
            </a:r>
            <a:r>
              <a:rPr lang="en-US" altLang="zh-TW" sz="2000" b="1" dirty="0" smtClean="0">
                <a:latin typeface="Courier New" pitchFamily="49" charset="0"/>
              </a:rPr>
              <a:t>]/X/g'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XXX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cXX</a:t>
            </a:r>
            <a:endParaRPr lang="en-US" altLang="zh-TW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B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altLang="zh-TW" sz="1800" b="1" i="1" baseline="-25000" dirty="0" smtClean="0">
                <a:solidFill>
                  <a:srgbClr val="FF0000"/>
                </a:solidFill>
                <a:latin typeface="Arial Unicode MS" pitchFamily="34" charset="-128"/>
              </a:rPr>
              <a:t>th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b="1" dirty="0" smtClean="0">
                <a:solidFill>
                  <a:srgbClr val="0033CC"/>
                </a:solidFill>
                <a:latin typeface="Arial Unicode MS" pitchFamily="34" charset="-128"/>
              </a:rPr>
              <a:t>/#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 smtClean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%</a:t>
            </a:r>
            <a:r>
              <a:rPr lang="en-US" altLang="zh-TW" sz="1000" b="1" dirty="0" smtClean="0">
                <a:latin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cat </a:t>
            </a:r>
            <a:r>
              <a:rPr lang="en-US" altLang="zh-TW" sz="2000" b="1" dirty="0" err="1" smtClean="0">
                <a:latin typeface="Courier New" pitchFamily="49" charset="0"/>
              </a:rPr>
              <a:t>aab_cab_B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| 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's/[</a:t>
            </a:r>
            <a:r>
              <a:rPr lang="en-US" altLang="zh-TW" sz="2000" b="1" dirty="0" err="1" smtClean="0">
                <a:latin typeface="Courier New" pitchFamily="49" charset="0"/>
              </a:rPr>
              <a:t>ab</a:t>
            </a:r>
            <a:r>
              <a:rPr lang="en-US" altLang="zh-TW" sz="2000" b="1" dirty="0" smtClean="0">
                <a:latin typeface="Courier New" pitchFamily="49" charset="0"/>
              </a:rPr>
              <a:t>]/X/3'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aaX</a:t>
            </a:r>
            <a:endParaRPr lang="en-US" altLang="zh-TW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cab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B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4038600" y="3962400"/>
            <a:ext cx="3429000" cy="685800"/>
          </a:xfrm>
          <a:prstGeom prst="wedgeRoundRectCallout">
            <a:avLst>
              <a:gd name="adj1" fmla="val -141787"/>
              <a:gd name="adj2" fmla="val 213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here?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962400" y="6019800"/>
            <a:ext cx="3429000" cy="685800"/>
          </a:xfrm>
          <a:prstGeom prst="wedgeRoundRectCallout">
            <a:avLst>
              <a:gd name="adj1" fmla="val -137523"/>
              <a:gd name="adj2" fmla="val -367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not here?</a:t>
            </a:r>
          </a:p>
        </p:txBody>
      </p:sp>
    </p:spTree>
    <p:extLst>
      <p:ext uri="{BB962C8B-B14F-4D97-AF65-F5344CB8AC3E}">
        <p14:creationId xmlns:p14="http://schemas.microsoft.com/office/powerpoint/2010/main" val="37884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205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 p   	Print the line if a successful substitution is done. If a /g flag allows several 	substitutions to be done, only the result after the final substitution is printed.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264408"/>
            <a:ext cx="89154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200" dirty="0">
                <a:latin typeface="Arial Unicode MS" pitchFamily="34" charset="-128"/>
              </a:rPr>
              <a:t>		 </a:t>
            </a:r>
            <a:endParaRPr lang="en-US" altLang="zh-TW" sz="14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Courier New" pitchFamily="49" charset="0"/>
              </a:rPr>
              <a:t>Huh?</a:t>
            </a:r>
            <a:r>
              <a:rPr lang="en-US" altLang="zh-TW" sz="2000" dirty="0">
                <a:latin typeface="Courier New" pitchFamily="49" charset="0"/>
              </a:rPr>
              <a:t> 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35 -0.2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39715"/>
              </p:ext>
            </p:extLst>
          </p:nvPr>
        </p:nvGraphicFramePr>
        <p:xfrm>
          <a:off x="228600" y="1600200"/>
          <a:ext cx="8610600" cy="2066928"/>
        </p:xfrm>
        <a:graphic>
          <a:graphicData uri="http://schemas.openxmlformats.org/drawingml/2006/table">
            <a:tbl>
              <a:tblPr/>
              <a:tblGrid>
                <a:gridCol w="1981200"/>
                <a:gridCol w="6629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&amp;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program in background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!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Re-run a command from the history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{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}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: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%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7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4176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Here are some others that you don’t need to learn…</a:t>
            </a:r>
            <a:endParaRPr lang="en-US" altLang="zh-TW" sz="3600" smtClean="0">
              <a:solidFill>
                <a:srgbClr val="0033CC"/>
              </a:solidFill>
            </a:endParaRPr>
          </a:p>
        </p:txBody>
      </p:sp>
      <p:sp>
        <p:nvSpPr>
          <p:cNvPr id="141338" name="Rectangle 6"/>
          <p:cNvSpPr>
            <a:spLocks noChangeArrowheads="1"/>
          </p:cNvSpPr>
          <p:nvPr/>
        </p:nvSpPr>
        <p:spPr bwMode="auto">
          <a:xfrm>
            <a:off x="228600" y="4038600"/>
            <a:ext cx="89154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kumimoji="0" lang="en-US" altLang="zh-TW" sz="3200" b="0" dirty="0">
                <a:solidFill>
                  <a:srgbClr val="FF0000"/>
                </a:solidFill>
              </a:rPr>
              <a:t>But just because we won’t learn what these symbols </a:t>
            </a:r>
            <a:r>
              <a:rPr kumimoji="0" lang="en-US" altLang="zh-TW" sz="3200" i="1" dirty="0">
                <a:solidFill>
                  <a:srgbClr val="FF0000"/>
                </a:solidFill>
              </a:rPr>
              <a:t>do</a:t>
            </a:r>
            <a:r>
              <a:rPr kumimoji="0" lang="en-US" altLang="zh-TW" sz="3200" b="0" dirty="0">
                <a:solidFill>
                  <a:srgbClr val="FF0000"/>
                </a:solidFill>
              </a:rPr>
              <a:t> is not to say that you won’t need to learn what they </a:t>
            </a:r>
            <a:r>
              <a:rPr kumimoji="0" lang="en-US" altLang="zh-TW" sz="3200" i="1" dirty="0">
                <a:solidFill>
                  <a:srgbClr val="FF0000"/>
                </a:solidFill>
              </a:rPr>
              <a:t>are</a:t>
            </a:r>
            <a:r>
              <a:rPr kumimoji="0" lang="en-US" altLang="zh-TW" sz="3200" b="0" dirty="0">
                <a:solidFill>
                  <a:srgbClr val="FF0000"/>
                </a:solidFill>
              </a:rPr>
              <a:t>:</a:t>
            </a:r>
          </a:p>
          <a:p>
            <a:endParaRPr kumimoji="0" lang="en-US" altLang="zh-TW" sz="1100" b="0" dirty="0"/>
          </a:p>
        </p:txBody>
      </p:sp>
    </p:spTree>
    <p:extLst>
      <p:ext uri="{BB962C8B-B14F-4D97-AF65-F5344CB8AC3E}">
        <p14:creationId xmlns:p14="http://schemas.microsoft.com/office/powerpoint/2010/main" val="24346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0" y="1162050"/>
            <a:ext cx="8915400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 dirty="0">
                <a:latin typeface="Arial Unicode MS" pitchFamily="34" charset="-128"/>
              </a:rPr>
              <a:t>					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  <a:endParaRPr lang="en-US" altLang="zh-TW" dirty="0">
              <a:latin typeface="Courier New" pitchFamily="49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0" y="4876800"/>
            <a:ext cx="8915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latin typeface="Arial Unicode MS" pitchFamily="34" charset="-128"/>
              </a:rPr>
              <a:t>					 </a:t>
            </a:r>
            <a:endParaRPr lang="en-US" altLang="zh-TW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</a:rPr>
              <a:t>Huh?  Well, you usually use the /p flag with the </a:t>
            </a:r>
            <a:r>
              <a:rPr lang="en-US" altLang="zh-TW" sz="2000">
                <a:solidFill>
                  <a:srgbClr val="0033CC"/>
                </a:solidFill>
                <a:latin typeface="Courier New" pitchFamily="49" charset="0"/>
              </a:rPr>
              <a:t>output suppression flag, –n</a:t>
            </a:r>
            <a:r>
              <a:rPr lang="en-US" altLang="zh-TW" sz="2000">
                <a:latin typeface="Courier New" pitchFamily="49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%</a:t>
            </a:r>
            <a:r>
              <a:rPr lang="en-US" altLang="zh-TW" sz="900">
                <a:latin typeface="Courier New" pitchFamily="49" charset="0"/>
              </a:rPr>
              <a:t> </a:t>
            </a:r>
            <a:r>
              <a:rPr lang="en-US" altLang="zh-TW">
                <a:latin typeface="Courier New" pitchFamily="49" charset="0"/>
              </a:rPr>
              <a:t>cat aab_cab_B</a:t>
            </a:r>
            <a:r>
              <a:rPr lang="en-US" altLang="zh-TW">
                <a:latin typeface="Courier"/>
              </a:rPr>
              <a:t> </a:t>
            </a:r>
            <a:r>
              <a:rPr lang="en-US" altLang="zh-TW">
                <a:latin typeface="Courier New" pitchFamily="49" charset="0"/>
              </a:rPr>
              <a:t>| sed –n 's/[ab]/X/p'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Xab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cXb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-n and /p sed flags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$20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100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solidFill>
                  <a:srgbClr val="0033CC"/>
                </a:solidFill>
              </a:rPr>
              <a:t>The &amp; symbol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$20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100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&amp; symbol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</a:rPr>
              <a:t>%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smtClean="0">
                <a:solidFill>
                  <a:schemeClr val="bg1"/>
                </a:solidFill>
              </a:rPr>
              <a:t>$20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smtClean="0">
                <a:solidFill>
                  <a:schemeClr val="bg1"/>
                </a:solidFill>
              </a:rPr>
              <a:t>100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smtClean="0">
                <a:solidFill>
                  <a:schemeClr val="bg1"/>
                </a:solidFill>
              </a:rPr>
              <a:t>0-9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smtClean="0">
                <a:solidFill>
                  <a:schemeClr val="bg1"/>
                </a:solidFill>
              </a:rPr>
              <a:t>&amp;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smtClean="0">
                <a:solidFill>
                  <a:schemeClr val="bg1"/>
                </a:solidFill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smtClean="0">
                <a:solidFill>
                  <a:schemeClr val="bg1"/>
                </a:solidFill>
              </a:rPr>
              <a:t>20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smtClean="0">
                <a:solidFill>
                  <a:schemeClr val="bg1"/>
                </a:solidFill>
              </a:rPr>
              <a:t>100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</a:rPr>
              <a:t>%</a:t>
            </a:r>
            <a:endParaRPr lang="en-US" altLang="zh-TW" sz="3600" smtClean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 smtClean="0"/>
              <a:t>	Note: Based on the above example, we can see that </a:t>
            </a:r>
            <a:r>
              <a:rPr lang="en-US" altLang="zh-TW" sz="2600" dirty="0" err="1" smtClean="0"/>
              <a:t>sed</a:t>
            </a:r>
            <a:r>
              <a:rPr lang="en-US" altLang="zh-TW" sz="2600" dirty="0" smtClean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10955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mtClean="0"/>
              <a:t>Patterns are specified with regular expressions (just like grep).  Such patterns represent DFAs (Deterministic Finite State Automata):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zh-TW" altLang="en-US" sz="2400" smtClean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5134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mtClean="0"/>
              <a:t>Patterns are specified with regular expressions (just like grep).  Such patterns represent DFAs (Deterministic Finite State Automata):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en-US" altLang="zh-TW" sz="2400" smtClean="0"/>
          </a:p>
          <a:p>
            <a:r>
              <a:rPr lang="en-US" altLang="zh-TW" smtClean="0"/>
              <a:t>But replacements are </a:t>
            </a:r>
            <a:r>
              <a:rPr lang="en-US" altLang="zh-TW" b="1" u="sng" smtClean="0"/>
              <a:t>strings</a:t>
            </a:r>
            <a:r>
              <a:rPr lang="en-US" altLang="zh-TW" smtClean="0"/>
              <a:t>:</a:t>
            </a:r>
          </a:p>
          <a:p>
            <a:pPr>
              <a:buFontTx/>
              <a:buNone/>
            </a:pPr>
            <a:r>
              <a:rPr lang="en-US" altLang="zh-TW" smtClean="0"/>
              <a:t>		“running”</a:t>
            </a:r>
          </a:p>
          <a:p>
            <a:pPr>
              <a:buFontTx/>
              <a:buNone/>
            </a:pPr>
            <a:endParaRPr lang="zh-TW" altLang="en-US" sz="1800" smtClean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359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 smtClean="0"/>
              <a:t>Patterns are specified with regular expressions (just like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).  Such patterns represent DFAs (Deterministic Finite State Automata):</a:t>
            </a:r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sz="2400" dirty="0" smtClean="0"/>
          </a:p>
          <a:p>
            <a:r>
              <a:rPr lang="en-US" altLang="zh-TW" dirty="0" smtClean="0"/>
              <a:t>But replacements are </a:t>
            </a:r>
            <a:r>
              <a:rPr lang="en-US" altLang="zh-TW" b="1" u="sng" dirty="0" smtClean="0"/>
              <a:t>strings</a:t>
            </a:r>
            <a:r>
              <a:rPr lang="en-US" altLang="zh-TW" dirty="0" smtClean="0"/>
              <a:t>:</a:t>
            </a:r>
          </a:p>
          <a:p>
            <a:pPr>
              <a:buFontTx/>
              <a:buNone/>
            </a:pPr>
            <a:r>
              <a:rPr lang="en-US" altLang="zh-TW" dirty="0" smtClean="0"/>
              <a:t>		“running”</a:t>
            </a:r>
          </a:p>
          <a:p>
            <a:pPr>
              <a:buFontTx/>
              <a:buNone/>
            </a:pPr>
            <a:endParaRPr lang="en-US" altLang="zh-TW" sz="1800" dirty="0" smtClean="0"/>
          </a:p>
          <a:p>
            <a:pPr>
              <a:buFontTx/>
              <a:buNone/>
            </a:pPr>
            <a:r>
              <a:rPr lang="en-US" altLang="zh-TW" sz="2800" dirty="0" smtClean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 smtClean="0"/>
              <a:t>A pattern can match many things, but strings are fixed.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54" name="Straight Arrow Connector 6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57" name="Straight Arrow Connector 10"/>
          <p:cNvCxnSpPr>
            <a:cxnSpLocks noChangeShapeType="1"/>
            <a:endCxn id="27656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7659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0" name="Straight Arrow Connector 13"/>
          <p:cNvCxnSpPr>
            <a:cxnSpLocks noChangeShapeType="1"/>
            <a:endCxn id="27659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3" name="Straight Arrow Connector 16"/>
          <p:cNvCxnSpPr>
            <a:cxnSpLocks noChangeShapeType="1"/>
            <a:endCxn id="27662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7665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6" name="Straight Arrow Connector 19"/>
          <p:cNvCxnSpPr>
            <a:cxnSpLocks noChangeShapeType="1"/>
            <a:endCxn id="27665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7668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9" name="Straight Arrow Connector 22"/>
          <p:cNvCxnSpPr>
            <a:cxnSpLocks noChangeShapeType="1"/>
            <a:endCxn id="27668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72" name="Straight Arrow Connector 25"/>
          <p:cNvCxnSpPr>
            <a:cxnSpLocks noChangeShapeType="1"/>
            <a:endCxn id="27671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5731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smtClean="0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chemeClr val="bg1"/>
                </a:solidFill>
              </a:rPr>
              <a:t>    </a:t>
            </a:r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35258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    % echo </a:t>
            </a:r>
            <a:r>
              <a:rPr lang="en-US" altLang="zh-TW" b="1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dirty="0" smtClean="0">
                <a:solidFill>
                  <a:schemeClr val="bg1"/>
                </a:solidFill>
              </a:rPr>
              <a:t>Hello! %$%</a:t>
            </a:r>
            <a:r>
              <a:rPr lang="en-US" altLang="zh-TW" b="1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4872038" y="2667000"/>
            <a:ext cx="4805362" cy="3657600"/>
          </a:xfrm>
          <a:prstGeom prst="wedgeEllipseCallout">
            <a:avLst>
              <a:gd name="adj1" fmla="val -48394"/>
              <a:gd name="adj2" fmla="val -621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en-US" altLang="zh-TW" sz="3600" dirty="0"/>
              <a:t>By the way,      this “\” character says that I need another line to finish typing the command.</a:t>
            </a:r>
            <a:r>
              <a:rPr lang="en-US" altLang="zh-TW" sz="3200" dirty="0"/>
              <a:t>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</a:pP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I hope that you can see here that </a:t>
            </a:r>
            <a:r>
              <a:rPr kumimoji="0" lang="en-US" altLang="zh-TW" sz="3200" dirty="0" err="1" smtClean="0">
                <a:solidFill>
                  <a:srgbClr val="0033CC"/>
                </a:solidFill>
                <a:latin typeface="Times New Roman" pitchFamily="18" charset="0"/>
              </a:rPr>
              <a:t>sed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always 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find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the </a:t>
            </a:r>
            <a:r>
              <a:rPr kumimoji="0" lang="en-US" altLang="zh-TW" sz="3200" i="1" dirty="0">
                <a:solidFill>
                  <a:srgbClr val="0033CC"/>
                </a:solidFill>
                <a:latin typeface="Times New Roman" pitchFamily="18" charset="0"/>
              </a:rPr>
              <a:t>longest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(first) matching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19208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    </a:t>
            </a:r>
            <a:r>
              <a:rPr lang="en-US" altLang="zh-TW" sz="2800" dirty="0" smtClean="0">
                <a:solidFill>
                  <a:srgbClr val="7F7F7F"/>
                </a:solidFill>
              </a:rPr>
              <a:t>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/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704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2066928"/>
        </p:xfrm>
        <a:graphic>
          <a:graphicData uri="http://schemas.openxmlformats.org/drawingml/2006/table">
            <a:tbl>
              <a:tblPr/>
              <a:tblGrid>
                <a:gridCol w="1981200"/>
                <a:gridCol w="6629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&amp;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program in background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!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Re-run a command from the history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{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}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: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%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7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4176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Here are some others that you don’t need to learn…</a:t>
            </a:r>
            <a:endParaRPr lang="en-US" altLang="zh-TW" sz="3600" smtClean="0">
              <a:solidFill>
                <a:srgbClr val="0033CC"/>
              </a:solidFill>
            </a:endParaRPr>
          </a:p>
        </p:txBody>
      </p:sp>
      <p:sp>
        <p:nvSpPr>
          <p:cNvPr id="141338" name="Rectangle 6"/>
          <p:cNvSpPr>
            <a:spLocks noChangeArrowheads="1"/>
          </p:cNvSpPr>
          <p:nvPr/>
        </p:nvSpPr>
        <p:spPr bwMode="auto">
          <a:xfrm>
            <a:off x="228600" y="4038600"/>
            <a:ext cx="89154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kumimoji="0" lang="en-US" altLang="zh-TW" sz="3200" b="0" dirty="0"/>
              <a:t>But just because we won’t learn what these symbols </a:t>
            </a:r>
            <a:r>
              <a:rPr kumimoji="0" lang="en-US" altLang="zh-TW" sz="3200" i="1" dirty="0"/>
              <a:t>do</a:t>
            </a:r>
            <a:r>
              <a:rPr kumimoji="0" lang="en-US" altLang="zh-TW" sz="3200" b="0" dirty="0"/>
              <a:t> is not to say that you won’t need to learn what they </a:t>
            </a:r>
            <a:r>
              <a:rPr kumimoji="0" lang="en-US" altLang="zh-TW" sz="3200" i="1" dirty="0"/>
              <a:t>are</a:t>
            </a:r>
            <a:r>
              <a:rPr kumimoji="0" lang="en-US" altLang="zh-TW" sz="3200" b="0" dirty="0"/>
              <a:t>:</a:t>
            </a:r>
          </a:p>
          <a:p>
            <a:endParaRPr kumimoji="0" lang="en-US" altLang="zh-TW" sz="1100" b="0" dirty="0"/>
          </a:p>
          <a:p>
            <a:r>
              <a:rPr kumimoji="0" lang="en-US" altLang="zh-TW" sz="3200" b="0" dirty="0">
                <a:solidFill>
                  <a:srgbClr val="FF0000"/>
                </a:solidFill>
              </a:rPr>
              <a:t>Because you need to remember that they have special shell meanings and so they must be quoted when you want to pass them as-is.</a:t>
            </a:r>
            <a:r>
              <a:rPr kumimoji="0" lang="en-US" altLang="zh-TW" sz="2400" b="0" dirty="0">
                <a:solidFill>
                  <a:srgbClr val="FF0000"/>
                </a:solidFill>
              </a:rPr>
              <a:t/>
            </a:r>
            <a:br>
              <a:rPr kumimoji="0" lang="en-US" altLang="zh-TW" sz="2400" b="0" dirty="0">
                <a:solidFill>
                  <a:srgbClr val="FF0000"/>
                </a:solidFill>
              </a:rPr>
            </a:br>
            <a:endParaRPr lang="en-US" sz="3200" b="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</a:rPr>
              <a:t>    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>
              <a:solidFill>
                <a:srgbClr val="B3B3B3"/>
              </a:solidFill>
            </a:endParaRPr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 lvl="1"/>
            <a:r>
              <a:rPr lang="en-US" altLang="zh-TW" dirty="0" smtClean="0"/>
              <a:t>What about using a replacement string of:</a:t>
            </a:r>
            <a:br>
              <a:rPr lang="en-US" altLang="zh-TW" dirty="0" smtClean="0"/>
            </a:br>
            <a:r>
              <a:rPr lang="en-US" altLang="zh-TW" dirty="0" smtClean="0"/>
              <a:t> “</a:t>
            </a:r>
            <a:r>
              <a:rPr lang="en-US" altLang="zh-TW" b="1" dirty="0" smtClean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262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3B3B3"/>
                </a:solidFill>
              </a:rPr>
              <a:t>    </a:t>
            </a:r>
            <a:r>
              <a:rPr lang="en-US" altLang="zh-TW" sz="2800" dirty="0" smtClean="0">
                <a:solidFill>
                  <a:srgbClr val="7F7F7F"/>
                </a:solidFill>
              </a:rPr>
              <a:t>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>
              <a:solidFill>
                <a:srgbClr val="B3B3B3"/>
              </a:solidFill>
            </a:endParaRPr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 lvl="1"/>
            <a:r>
              <a:rPr lang="en-US" altLang="zh-TW" dirty="0" smtClean="0"/>
              <a:t>What about using a replacement string of:</a:t>
            </a:r>
            <a:br>
              <a:rPr lang="en-US" altLang="zh-TW" dirty="0" smtClean="0"/>
            </a:br>
            <a:r>
              <a:rPr lang="en-US" altLang="zh-TW" dirty="0" smtClean="0"/>
              <a:t> “</a:t>
            </a:r>
            <a:r>
              <a:rPr lang="en-US" altLang="zh-TW" b="1" dirty="0" smtClean="0"/>
              <a:t>I found the word Hello!”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762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“&amp;”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1600" b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</a:t>
            </a:r>
            <a:r>
              <a:rPr lang="en-US" altLang="zh-TW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word 'Hello'!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 %$%</a:t>
            </a:r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1093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“&amp;”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“&amp;” will print whatever matched to the pattern.</a:t>
            </a:r>
          </a:p>
          <a:p>
            <a:endParaRPr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694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“&amp;”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“&amp;” will print whatever matched to the pattern.</a:t>
            </a:r>
          </a:p>
          <a:p>
            <a:endParaRPr lang="en-US" altLang="zh-TW" sz="800" dirty="0" smtClean="0"/>
          </a:p>
          <a:p>
            <a:r>
              <a:rPr lang="en-US" altLang="zh-TW" sz="2800" dirty="0" smtClean="0"/>
              <a:t>If your string need to use an </a:t>
            </a:r>
            <a:r>
              <a:rPr lang="en-US" altLang="zh-TW" sz="2800" i="1" dirty="0" smtClean="0"/>
              <a:t>actual</a:t>
            </a:r>
            <a:r>
              <a:rPr lang="en-US" altLang="zh-TW" sz="2800" dirty="0" smtClean="0"/>
              <a:t> &amp;, then use the backslash or quoting to fix it:</a:t>
            </a:r>
          </a:p>
        </p:txBody>
      </p:sp>
    </p:spTree>
    <p:extLst>
      <p:ext uri="{BB962C8B-B14F-4D97-AF65-F5344CB8AC3E}">
        <p14:creationId xmlns:p14="http://schemas.microsoft.com/office/powerpoint/2010/main" val="6273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037512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“&amp;”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“&amp;” will print whatever matched to the pattern.</a:t>
            </a:r>
          </a:p>
          <a:p>
            <a:endParaRPr lang="en-US" altLang="zh-TW" sz="800" dirty="0" smtClean="0"/>
          </a:p>
          <a:p>
            <a:r>
              <a:rPr lang="en-US" altLang="zh-TW" sz="2800" dirty="0" smtClean="0"/>
              <a:t>If your string need to use an </a:t>
            </a:r>
            <a:r>
              <a:rPr lang="en-US" altLang="zh-TW" sz="2800" i="1" dirty="0" smtClean="0"/>
              <a:t>actual</a:t>
            </a:r>
            <a:r>
              <a:rPr lang="en-US" altLang="zh-TW" sz="2800" dirty="0" smtClean="0"/>
              <a:t> &amp;, then use the backslash or quoting to fix it: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	% echo "a b c " |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sed</a:t>
            </a:r>
            <a:r>
              <a:rPr lang="en-US" altLang="zh-TW" sz="2800" dirty="0" smtClean="0">
                <a:solidFill>
                  <a:schemeClr val="bg1"/>
                </a:solidFill>
              </a:rPr>
              <a:t> 's/[ad][^f]/I found either an \ </a:t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a or d \&amp; it was not followed by an f/</a:t>
            </a:r>
            <a:r>
              <a:rPr lang="en-US" altLang="zh-TW" sz="6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943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\(..\) and \1, \2 symbols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If you just want to re-insert </a:t>
            </a:r>
            <a:r>
              <a:rPr lang="en-US" altLang="zh-TW" i="1" smtClean="0"/>
              <a:t>part</a:t>
            </a:r>
            <a:r>
              <a:rPr lang="en-US" altLang="zh-TW" smtClean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smtClean="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27315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Behave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?</a:t>
            </a:r>
            <a:br>
              <a:rPr lang="en-US" altLang="zh-TW" sz="3800" dirty="0" smtClean="0"/>
            </a:br>
            <a:endParaRPr lang="en-US" altLang="zh-TW" sz="3800" dirty="0" smtClean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Behave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?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900" dirty="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% cat </a:t>
            </a:r>
            <a:r>
              <a:rPr lang="en-US" altLang="zh-TW" dirty="0" err="1" smtClean="0">
                <a:solidFill>
                  <a:srgbClr val="D9D9D9"/>
                </a:solidFill>
              </a:rPr>
              <a:t>sedBasedGrep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#!/bin/</a:t>
            </a:r>
            <a:r>
              <a:rPr lang="en-US" altLang="zh-TW" dirty="0" err="1" smtClean="0">
                <a:solidFill>
                  <a:srgbClr val="D9D9D9"/>
                </a:solidFill>
              </a:rPr>
              <a:t>tcsh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rgbClr val="D9D9D9"/>
                </a:solidFill>
              </a:rPr>
              <a:t>endif</a:t>
            </a:r>
            <a:endParaRPr lang="en-US" altLang="zh-TW" dirty="0" smtClean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 but require 2 matches</a:t>
            </a:r>
            <a:r>
              <a:rPr lang="en-US" altLang="zh-TW" sz="4000" dirty="0" smtClean="0"/>
              <a:t>?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900" dirty="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% cat </a:t>
            </a:r>
            <a:r>
              <a:rPr lang="en-US" altLang="zh-TW" dirty="0" err="1" smtClean="0">
                <a:solidFill>
                  <a:srgbClr val="D9D9D9"/>
                </a:solidFill>
              </a:rPr>
              <a:t>twoMatches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#!/bin/</a:t>
            </a:r>
            <a:r>
              <a:rPr lang="en-US" altLang="zh-TW" dirty="0" err="1" smtClean="0">
                <a:solidFill>
                  <a:srgbClr val="D9D9D9"/>
                </a:solidFill>
              </a:rPr>
              <a:t>tcsh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rgbClr val="D9D9D9"/>
                </a:solidFill>
              </a:rPr>
              <a:t>endif</a:t>
            </a:r>
            <a:endParaRPr lang="en-US" altLang="zh-TW" dirty="0" smtClean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Notice that there can be more than one flag.</a:t>
            </a:r>
          </a:p>
          <a:p>
            <a:r>
              <a:rPr lang="en-US" altLang="zh-TW" sz="2800" b="0" dirty="0" smtClean="0"/>
              <a:t>Here we have both 2 and p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39142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31265"/>
              </p:ext>
            </p:extLst>
          </p:nvPr>
        </p:nvGraphicFramePr>
        <p:xfrm>
          <a:off x="228600" y="1600200"/>
          <a:ext cx="8610600" cy="2066928"/>
        </p:xfrm>
        <a:graphic>
          <a:graphicData uri="http://schemas.openxmlformats.org/drawingml/2006/table">
            <a:tbl>
              <a:tblPr/>
              <a:tblGrid>
                <a:gridCol w="1981200"/>
                <a:gridCol w="6629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&amp;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7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program in background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79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!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Re-run a command from the history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{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}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: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%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7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4176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Here are some others that you don’t need to learn…</a:t>
            </a:r>
            <a:endParaRPr lang="en-US" altLang="zh-TW" sz="3600" smtClean="0">
              <a:solidFill>
                <a:srgbClr val="0033CC"/>
              </a:solidFill>
            </a:endParaRPr>
          </a:p>
        </p:txBody>
      </p:sp>
      <p:sp>
        <p:nvSpPr>
          <p:cNvPr id="141338" name="Rectangle 6"/>
          <p:cNvSpPr>
            <a:spLocks noChangeArrowheads="1"/>
          </p:cNvSpPr>
          <p:nvPr/>
        </p:nvSpPr>
        <p:spPr bwMode="auto">
          <a:xfrm>
            <a:off x="228600" y="4038600"/>
            <a:ext cx="89154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kumimoji="0" lang="en-US" altLang="zh-TW" sz="3200" b="0" dirty="0"/>
              <a:t>But just because we won’t learn what these symbols </a:t>
            </a:r>
            <a:r>
              <a:rPr kumimoji="0" lang="en-US" altLang="zh-TW" sz="3200" i="1" dirty="0"/>
              <a:t>do</a:t>
            </a:r>
            <a:r>
              <a:rPr kumimoji="0" lang="en-US" altLang="zh-TW" sz="3200" b="0" dirty="0"/>
              <a:t> is not to say that you won’t need to learn what they </a:t>
            </a:r>
            <a:r>
              <a:rPr kumimoji="0" lang="en-US" altLang="zh-TW" sz="3200" i="1" dirty="0"/>
              <a:t>are</a:t>
            </a:r>
            <a:r>
              <a:rPr kumimoji="0" lang="en-US" altLang="zh-TW" sz="3200" b="0" dirty="0"/>
              <a:t>:</a:t>
            </a:r>
          </a:p>
          <a:p>
            <a:endParaRPr kumimoji="0" lang="en-US" altLang="zh-TW" sz="1100" b="0" dirty="0"/>
          </a:p>
          <a:p>
            <a:r>
              <a:rPr kumimoji="0" lang="en-US" altLang="zh-TW" sz="3200" b="0" dirty="0">
                <a:solidFill>
                  <a:srgbClr val="FF0000"/>
                </a:solidFill>
              </a:rPr>
              <a:t>Because you need to remember that they have special shell meanings and so they must be quoted when you want to pass them as-is.</a:t>
            </a:r>
            <a:r>
              <a:rPr kumimoji="0" lang="en-US" altLang="zh-TW" sz="2400" b="0" dirty="0">
                <a:solidFill>
                  <a:srgbClr val="FF0000"/>
                </a:solidFill>
              </a:rPr>
              <a:t/>
            </a:r>
            <a:br>
              <a:rPr kumimoji="0" lang="en-US" altLang="zh-TW" sz="2400" b="0" dirty="0">
                <a:solidFill>
                  <a:srgbClr val="FF0000"/>
                </a:solidFill>
              </a:rPr>
            </a:br>
            <a:endParaRPr lang="en-US" sz="3200" b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438400" y="2743200"/>
            <a:ext cx="5943600" cy="2743200"/>
          </a:xfrm>
          <a:prstGeom prst="wedgeRoundRectCallout">
            <a:avLst>
              <a:gd name="adj1" fmla="val -62928"/>
              <a:gd name="adj2" fmla="val -81672"/>
              <a:gd name="adj3" fmla="val 16667"/>
            </a:avLst>
          </a:prstGeom>
          <a:solidFill>
            <a:srgbClr val="C564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zh-TW" sz="2400" b="0" dirty="0">
                <a:solidFill>
                  <a:srgbClr val="FFFFFF"/>
                </a:solidFill>
              </a:rPr>
              <a:t>Actually, this is useful, just not useful for our class. You use it if: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/>
            </a:r>
            <a:br>
              <a:rPr kumimoji="0" lang="en-US" altLang="zh-TW" sz="2000" b="0" dirty="0">
                <a:solidFill>
                  <a:srgbClr val="FFFFFF"/>
                </a:solidFill>
              </a:rPr>
            </a:br>
            <a:r>
              <a:rPr kumimoji="0" lang="en-US" altLang="zh-TW" sz="2000" b="0" dirty="0">
                <a:solidFill>
                  <a:srgbClr val="FFFFFF"/>
                </a:solidFill>
              </a:rPr>
              <a:t> - You execute a command that opens a new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 window (such as running an editor), but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 you want to still type in the old window</a:t>
            </a:r>
            <a:br>
              <a:rPr kumimoji="0" lang="en-US" altLang="zh-TW" sz="2000" b="0" dirty="0">
                <a:solidFill>
                  <a:srgbClr val="FFFFFF"/>
                </a:solidFill>
              </a:rPr>
            </a:br>
            <a:endParaRPr kumimoji="0" lang="en-US" altLang="zh-TW" sz="900" b="0" dirty="0">
              <a:solidFill>
                <a:srgbClr val="FFFFFF"/>
              </a:solidFill>
            </a:endParaRPr>
          </a:p>
          <a:p>
            <a:pPr>
              <a:buFontTx/>
              <a:buChar char="-"/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The reason that we don’t use it is because 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</a:t>
            </a:r>
            <a:r>
              <a:rPr kumimoji="0" lang="en-US" altLang="zh-TW" sz="2000" b="0" dirty="0" err="1">
                <a:solidFill>
                  <a:srgbClr val="FFFFFF"/>
                </a:solidFill>
              </a:rPr>
              <a:t>Cygwin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 won’t  make new windows anyway </a:t>
            </a:r>
          </a:p>
        </p:txBody>
      </p:sp>
    </p:spTree>
    <p:extLst>
      <p:ext uri="{BB962C8B-B14F-4D97-AF65-F5344CB8AC3E}">
        <p14:creationId xmlns:p14="http://schemas.microsoft.com/office/powerpoint/2010/main" val="5580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smtClean="0"/>
              <a:t>Be like grep but require 2 matches</a:t>
            </a:r>
            <a:r>
              <a:rPr lang="en-US" altLang="zh-TW" sz="4000" smtClean="0"/>
              <a:t>?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z="90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#!/bin/tcsh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370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</p:txBody>
      </p:sp>
    </p:spTree>
    <p:extLst>
      <p:ext uri="{BB962C8B-B14F-4D97-AF65-F5344CB8AC3E}">
        <p14:creationId xmlns:p14="http://schemas.microsoft.com/office/powerpoint/2010/main" val="10971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29718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1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Any symbol</a:t>
            </a:r>
            <a:r>
              <a:rPr lang="en-US" altLang="zh-TW" sz="3000" dirty="0" smtClean="0"/>
              <a:t> going after the “s” becomes 		the separator. </a:t>
            </a:r>
            <a:endParaRPr lang="en-US" altLang="zh-TW" sz="30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4191000"/>
            <a:ext cx="7696200" cy="9144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7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Any symbol</a:t>
            </a:r>
            <a:r>
              <a:rPr lang="en-US" altLang="zh-TW" sz="3000" dirty="0" smtClean="0"/>
              <a:t> going after the “s” becomes 		the separator. </a:t>
            </a:r>
            <a:endParaRPr lang="en-US" altLang="zh-TW" sz="3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This sometimes improves readability 	</a:t>
            </a:r>
            <a:r>
              <a:rPr lang="en-US" altLang="zh-TW" sz="3000" dirty="0" smtClean="0"/>
              <a:t>		(especially if “/” is in your pattern).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4191000"/>
            <a:ext cx="7696200" cy="18288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8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</p:txBody>
      </p:sp>
    </p:spTree>
    <p:extLst>
      <p:ext uri="{BB962C8B-B14F-4D97-AF65-F5344CB8AC3E}">
        <p14:creationId xmlns:p14="http://schemas.microsoft.com/office/powerpoint/2010/main" val="2432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Using a different separator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Using a different separator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's,^\(.*\)//\(.*\),\</a:t>
            </a:r>
            <a:r>
              <a:rPr lang="en-US" altLang="zh-TW" sz="3000" dirty="0">
                <a:solidFill>
                  <a:srgbClr val="0033CC"/>
                </a:solidFill>
              </a:rPr>
              <a:t>1\#\</a:t>
            </a:r>
            <a:r>
              <a:rPr lang="en-US" altLang="zh-TW" sz="3000" dirty="0" smtClean="0">
                <a:solidFill>
                  <a:srgbClr val="0033CC"/>
                </a:solidFill>
              </a:rPr>
              <a:t>2,'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's ^\(.*\)//\(.*\) \</a:t>
            </a:r>
            <a:r>
              <a:rPr lang="en-US" altLang="zh-TW" sz="3000" dirty="0">
                <a:solidFill>
                  <a:srgbClr val="0033CC"/>
                </a:solidFill>
              </a:rPr>
              <a:t>1\#\</a:t>
            </a:r>
            <a:r>
              <a:rPr lang="en-US" altLang="zh-TW" sz="3000" dirty="0" smtClean="0">
                <a:solidFill>
                  <a:srgbClr val="0033CC"/>
                </a:solidFill>
              </a:rPr>
              <a:t>2 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rgbClr val="FFFFFF"/>
                </a:solidFill>
              </a:rPr>
              <a:t>rd</a:t>
            </a:r>
            <a:r>
              <a:rPr lang="en-US" altLang="zh-TW" dirty="0" smtClean="0">
                <a:solidFill>
                  <a:srgbClr val="FFFFFF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FFFF"/>
                </a:solidFill>
              </a:rPr>
              <a:t>% cat f </a:t>
            </a:r>
            <a:r>
              <a:rPr lang="en-US" altLang="zh-TW" dirty="0" smtClean="0">
                <a:solidFill>
                  <a:srgbClr val="FFFFFF"/>
                </a:solidFill>
              </a:rPr>
              <a:t>| </a:t>
            </a:r>
            <a:r>
              <a:rPr lang="en-US" altLang="zh-TW" dirty="0">
                <a:solidFill>
                  <a:srgbClr val="FFFFFF"/>
                </a:solidFill>
              </a:rPr>
              <a:t>'s,\(the </a:t>
            </a:r>
            <a:r>
              <a:rPr lang="en-US" altLang="zh-TW" dirty="0" smtClean="0">
                <a:solidFill>
                  <a:srgbClr val="FFFFFF"/>
                </a:solidFill>
              </a:rPr>
              <a:t>\(\([a-z]* \)*\)the\),[\2],'</a:t>
            </a:r>
            <a:endParaRPr lang="en-US" altLang="zh-TW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FFFFFF"/>
                </a:solidFill>
              </a:rPr>
              <a:t>[quick </a:t>
            </a:r>
            <a:r>
              <a:rPr lang="en-US" altLang="zh-TW" dirty="0">
                <a:solidFill>
                  <a:srgbClr val="FFFFFF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FFFFFF"/>
                </a:solidFill>
              </a:rPr>
              <a:t>] </a:t>
            </a:r>
            <a:r>
              <a:rPr lang="en-US" altLang="zh-TW" dirty="0">
                <a:solidFill>
                  <a:srgbClr val="FFFFFF"/>
                </a:solidFill>
              </a:rPr>
              <a:t>lazy </a:t>
            </a:r>
            <a:r>
              <a:rPr lang="en-US" altLang="zh-TW" dirty="0" smtClean="0">
                <a:solidFill>
                  <a:srgbClr val="FFFFFF"/>
                </a:solidFill>
              </a:rPr>
              <a:t>dog</a:t>
            </a:r>
            <a:endParaRPr lang="en-US" alt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</a:t>
            </a:r>
            <a:r>
              <a:rPr lang="en-US" altLang="zh-TW" dirty="0" smtClean="0">
                <a:solidFill>
                  <a:srgbClr val="0033CC"/>
                </a:solidFill>
              </a:rPr>
              <a:t>last</a:t>
            </a:r>
            <a:r>
              <a:rPr lang="en-US" altLang="zh-TW" dirty="0" smtClean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rgbClr val="FFFFFF"/>
                </a:solidFill>
              </a:rPr>
              <a:t>rd</a:t>
            </a:r>
            <a:r>
              <a:rPr lang="en-US" altLang="zh-TW" dirty="0" smtClean="0">
                <a:solidFill>
                  <a:srgbClr val="FFFFFF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FFFF"/>
                </a:solidFill>
              </a:rPr>
              <a:t>% cat f | </a:t>
            </a:r>
            <a:r>
              <a:rPr lang="en-US" altLang="zh-TW" dirty="0" smtClean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's,\(the </a:t>
            </a:r>
            <a:r>
              <a:rPr lang="en-US" altLang="zh-TW" dirty="0" smtClean="0">
                <a:solidFill>
                  <a:srgbClr val="FFFFFF"/>
                </a:solidFill>
              </a:rPr>
              <a:t>\(\([a-z]* \)*\)the\),[\2],'</a:t>
            </a:r>
            <a:endParaRPr lang="en-US" altLang="zh-TW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FFFFFF"/>
                </a:solidFill>
              </a:rPr>
              <a:t>[quick </a:t>
            </a:r>
            <a:r>
              <a:rPr lang="en-US" altLang="zh-TW" dirty="0">
                <a:solidFill>
                  <a:srgbClr val="FFFFFF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FFFFFF"/>
                </a:solidFill>
              </a:rPr>
              <a:t>] </a:t>
            </a:r>
            <a:r>
              <a:rPr lang="en-US" altLang="zh-TW" dirty="0">
                <a:solidFill>
                  <a:srgbClr val="FFFFFF"/>
                </a:solidFill>
              </a:rPr>
              <a:t>lazy </a:t>
            </a:r>
            <a:r>
              <a:rPr lang="en-US" altLang="zh-TW" dirty="0" smtClean="0">
                <a:solidFill>
                  <a:srgbClr val="FFFFFF"/>
                </a:solidFill>
              </a:rPr>
              <a:t>dog</a:t>
            </a:r>
            <a:endParaRPr lang="en-US" altLang="zh-TW" dirty="0">
              <a:solidFill>
                <a:srgbClr val="FFFF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827584" y="3573016"/>
            <a:ext cx="1368152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59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68445"/>
              </p:ext>
            </p:extLst>
          </p:nvPr>
        </p:nvGraphicFramePr>
        <p:xfrm>
          <a:off x="228600" y="1600200"/>
          <a:ext cx="8610600" cy="2066928"/>
        </p:xfrm>
        <a:graphic>
          <a:graphicData uri="http://schemas.openxmlformats.org/drawingml/2006/table">
            <a:tbl>
              <a:tblPr/>
              <a:tblGrid>
                <a:gridCol w="1981200"/>
                <a:gridCol w="6629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&amp;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program in background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!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7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Re-run a command from the history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79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{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}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: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%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Also a special character in C-shell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7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4176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Here are some others that you don’t need to learn…</a:t>
            </a:r>
            <a:endParaRPr lang="en-US" altLang="zh-TW" sz="3600" smtClean="0">
              <a:solidFill>
                <a:srgbClr val="0033CC"/>
              </a:solidFill>
            </a:endParaRPr>
          </a:p>
        </p:txBody>
      </p:sp>
      <p:sp>
        <p:nvSpPr>
          <p:cNvPr id="141338" name="Rectangle 6"/>
          <p:cNvSpPr>
            <a:spLocks noChangeArrowheads="1"/>
          </p:cNvSpPr>
          <p:nvPr/>
        </p:nvSpPr>
        <p:spPr bwMode="auto">
          <a:xfrm>
            <a:off x="228600" y="4038600"/>
            <a:ext cx="89154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kumimoji="0" lang="en-US" altLang="zh-TW" sz="3200" b="0" dirty="0"/>
              <a:t>But just because we won’t learn what these symbols </a:t>
            </a:r>
            <a:r>
              <a:rPr kumimoji="0" lang="en-US" altLang="zh-TW" sz="3200" i="1" dirty="0"/>
              <a:t>do</a:t>
            </a:r>
            <a:r>
              <a:rPr kumimoji="0" lang="en-US" altLang="zh-TW" sz="3200" b="0" dirty="0"/>
              <a:t> is not to say that you won’t need to learn what they </a:t>
            </a:r>
            <a:r>
              <a:rPr kumimoji="0" lang="en-US" altLang="zh-TW" sz="3200" i="1" dirty="0"/>
              <a:t>are</a:t>
            </a:r>
            <a:r>
              <a:rPr kumimoji="0" lang="en-US" altLang="zh-TW" sz="3200" b="0" dirty="0"/>
              <a:t>:</a:t>
            </a:r>
          </a:p>
          <a:p>
            <a:endParaRPr kumimoji="0" lang="en-US" altLang="zh-TW" sz="1100" b="0" dirty="0"/>
          </a:p>
          <a:p>
            <a:r>
              <a:rPr kumimoji="0" lang="en-US" altLang="zh-TW" sz="3200" b="0" dirty="0">
                <a:solidFill>
                  <a:srgbClr val="FF0000"/>
                </a:solidFill>
              </a:rPr>
              <a:t>Because you need to remember that they have special shell meanings and so they must be quoted when you want to pass them as-is.</a:t>
            </a:r>
            <a:r>
              <a:rPr kumimoji="0" lang="en-US" altLang="zh-TW" sz="2400" b="0" dirty="0">
                <a:solidFill>
                  <a:srgbClr val="FF0000"/>
                </a:solidFill>
              </a:rPr>
              <a:t/>
            </a:r>
            <a:br>
              <a:rPr kumimoji="0" lang="en-US" altLang="zh-TW" sz="2400" b="0" dirty="0">
                <a:solidFill>
                  <a:srgbClr val="FF0000"/>
                </a:solidFill>
              </a:rPr>
            </a:br>
            <a:endParaRPr lang="en-US" sz="3200" b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47800" y="3048000"/>
            <a:ext cx="7315200" cy="3810000"/>
          </a:xfrm>
          <a:prstGeom prst="wedgeRoundRectCallout">
            <a:avLst>
              <a:gd name="adj1" fmla="val -52269"/>
              <a:gd name="adj2" fmla="val -71618"/>
              <a:gd name="adj3" fmla="val 16667"/>
            </a:avLst>
          </a:prstGeom>
          <a:solidFill>
            <a:srgbClr val="C5640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You type “history” to: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 See the old command. Then type “!#” to rerun that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 command number.</a:t>
            </a:r>
            <a:br>
              <a:rPr kumimoji="0" lang="en-US" altLang="zh-TW" sz="2000" b="0" dirty="0">
                <a:solidFill>
                  <a:srgbClr val="FFFFFF"/>
                </a:solidFill>
              </a:rPr>
            </a:br>
            <a:r>
              <a:rPr kumimoji="0" lang="en-US" altLang="zh-TW" sz="2000" b="0" dirty="0">
                <a:solidFill>
                  <a:srgbClr val="FFFFFF"/>
                </a:solidFill>
              </a:rPr>
              <a:t>It has another way </a:t>
            </a:r>
            <a:r>
              <a:rPr kumimoji="0" lang="en-US" altLang="zh-TW" sz="2000" b="0" dirty="0" smtClean="0">
                <a:solidFill>
                  <a:srgbClr val="FFFFFF"/>
                </a:solidFill>
              </a:rPr>
              <a:t>to use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: 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“!</a:t>
            </a:r>
            <a:r>
              <a:rPr kumimoji="0" lang="en-US" altLang="zh-TW" sz="2000" b="0" dirty="0" err="1">
                <a:solidFill>
                  <a:srgbClr val="FFFFFF"/>
                </a:solidFill>
              </a:rPr>
              <a:t>gr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” will rerun the most recent command that began with “</a:t>
            </a:r>
            <a:r>
              <a:rPr kumimoji="0" lang="en-US" altLang="zh-TW" sz="2000" b="0" dirty="0" err="1">
                <a:solidFill>
                  <a:srgbClr val="FFFFFF"/>
                </a:solidFill>
              </a:rPr>
              <a:t>gr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”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-   But be careful with this </a:t>
            </a:r>
            <a:r>
              <a:rPr kumimoji="0" lang="en-US" altLang="zh-TW" sz="2000" b="0" dirty="0" smtClean="0">
                <a:solidFill>
                  <a:srgbClr val="FFFFFF"/>
                </a:solidFill>
              </a:rPr>
              <a:t>feature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!</a:t>
            </a:r>
            <a:r>
              <a:rPr kumimoji="0" lang="en-US" altLang="zh-TW" sz="2000" b="0" dirty="0" smtClean="0">
                <a:solidFill>
                  <a:srgbClr val="FFFFFF"/>
                </a:solidFill>
              </a:rPr>
              <a:t> 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D</a:t>
            </a:r>
            <a:r>
              <a:rPr kumimoji="0" lang="en-US" altLang="zh-TW" sz="2000" b="0" dirty="0" smtClean="0">
                <a:solidFill>
                  <a:srgbClr val="FFFFFF"/>
                </a:solidFill>
              </a:rPr>
              <a:t>on’t accidentally rerun </a:t>
            </a:r>
            <a:endParaRPr kumimoji="0" lang="en-US" altLang="zh-TW" sz="2000" b="0" dirty="0">
              <a:solidFill>
                <a:srgbClr val="FFFFFF"/>
              </a:solidFill>
            </a:endParaRP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       </a:t>
            </a:r>
            <a:r>
              <a:rPr kumimoji="0" lang="en-US" altLang="zh-TW" sz="2000" b="0" dirty="0" smtClean="0">
                <a:solidFill>
                  <a:srgbClr val="FFFFFF"/>
                </a:solidFill>
              </a:rPr>
              <a:t>the </a:t>
            </a:r>
            <a:r>
              <a:rPr kumimoji="0" lang="en-US" altLang="zh-TW" sz="2000" b="0" dirty="0">
                <a:solidFill>
                  <a:srgbClr val="FFFFFF"/>
                </a:solidFill>
              </a:rPr>
              <a:t>wrong command, possibly overwriting some file, etc.</a:t>
            </a:r>
          </a:p>
          <a:p>
            <a:pPr>
              <a:defRPr/>
            </a:pPr>
            <a:endParaRPr kumimoji="0" lang="en-US" altLang="zh-TW" sz="2000" b="0" dirty="0">
              <a:solidFill>
                <a:srgbClr val="FFFFFF"/>
              </a:solidFill>
            </a:endParaRP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A final note:</a:t>
            </a:r>
          </a:p>
          <a:p>
            <a:pPr>
              <a:defRPr/>
            </a:pPr>
            <a:r>
              <a:rPr kumimoji="0" lang="en-US" altLang="zh-TW" sz="2000" b="0" dirty="0">
                <a:solidFill>
                  <a:srgbClr val="FFFFFF"/>
                </a:solidFill>
              </a:rPr>
              <a:t>In most cases, it is quicker and faster to just use the “up arrow” key on you keyboard to browse recent commands.</a:t>
            </a:r>
          </a:p>
        </p:txBody>
      </p:sp>
    </p:spTree>
    <p:extLst>
      <p:ext uri="{BB962C8B-B14F-4D97-AF65-F5344CB8AC3E}">
        <p14:creationId xmlns:p14="http://schemas.microsoft.com/office/powerpoint/2010/main" val="2763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TW" dirty="0" smtClean="0">
                <a:solidFill>
                  <a:schemeClr val="bg1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% cat f |  's,\(the \(\([a-z]* \)*\)the\),[\2],'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[quick brown fox jumped over ] lazy dog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TW" dirty="0" smtClean="0">
                <a:solidFill>
                  <a:schemeClr val="bg1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% cat f |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's,\(the </a:t>
            </a:r>
            <a:r>
              <a:rPr lang="en-US" altLang="zh-TW" dirty="0" smtClean="0">
                <a:solidFill>
                  <a:schemeClr val="bg1"/>
                </a:solidFill>
              </a:rPr>
              <a:t>\(\([a-z]* \)*\)the\),[\2],'</a:t>
            </a:r>
            <a:endParaRPr lang="en-US" altLang="zh-TW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[quick </a:t>
            </a:r>
            <a:r>
              <a:rPr lang="en-US" altLang="zh-TW" dirty="0">
                <a:solidFill>
                  <a:schemeClr val="bg1"/>
                </a:solidFill>
              </a:rPr>
              <a:t>brown fox jumped over 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en-US" altLang="zh-TW" dirty="0">
                <a:solidFill>
                  <a:schemeClr val="bg1"/>
                </a:solidFill>
              </a:rPr>
              <a:t>lazy </a:t>
            </a:r>
            <a:r>
              <a:rPr lang="en-US" altLang="zh-TW" dirty="0" smtClean="0">
                <a:solidFill>
                  <a:schemeClr val="bg1"/>
                </a:solidFill>
              </a:rPr>
              <a:t>dog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So, since the “*” needs to be both to the left and to the right of the “\)”,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\(\([a-z]* \)*\)the\),[\2],'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[quick </a:t>
            </a:r>
            <a:r>
              <a:rPr lang="en-US" altLang="zh-TW" dirty="0">
                <a:solidFill>
                  <a:srgbClr val="0033CC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3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So, since the “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/>
              <a:t>” needs to be both </a:t>
            </a:r>
            <a:r>
              <a:rPr lang="en-US" altLang="zh-TW" dirty="0" smtClean="0">
                <a:solidFill>
                  <a:srgbClr val="00B050"/>
                </a:solidFill>
              </a:rPr>
              <a:t>to the left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7030A0"/>
                </a:solidFill>
              </a:rPr>
              <a:t>to the right</a:t>
            </a:r>
            <a:r>
              <a:rPr lang="en-US" altLang="zh-TW" dirty="0" smtClean="0"/>
              <a:t> of the “\)”,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cat f | </a:t>
            </a:r>
            <a:r>
              <a:rPr lang="en-US" altLang="zh-TW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's,\(the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\(\([a-z]* </a:t>
            </a:r>
            <a:r>
              <a:rPr lang="en-US" altLang="zh-TW" dirty="0" smtClean="0">
                <a:solidFill>
                  <a:srgbClr val="7030A0"/>
                </a:solidFill>
              </a:rPr>
              <a:t>\)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00B050"/>
                </a:solidFill>
              </a:rPr>
              <a:t>\)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the\),[\2],'</a:t>
            </a:r>
            <a:endParaRPr lang="en-US" altLang="zh-TW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[quick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brown fox jumped over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]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lazy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dog</a:t>
            </a:r>
            <a:endParaRPr lang="en-US" altLang="zh-TW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482453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8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</a:rPr>
              <a:t>echo "Amy enjoys hiking and Ben enjoys skiing"\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</a:rPr>
              <a:t> | </a:t>
            </a:r>
            <a:r>
              <a:rPr lang="en-US" altLang="zh-TW" sz="2400" dirty="0" err="1" smtClean="0">
                <a:latin typeface="Courier New" pitchFamily="49" charset="0"/>
              </a:rPr>
              <a:t>sed</a:t>
            </a:r>
            <a:r>
              <a:rPr lang="en-US" altLang="zh-TW" sz="2400" dirty="0" smtClean="0">
                <a:latin typeface="Courier New" pitchFamily="49" charset="0"/>
              </a:rPr>
              <a:t> 's/skiing/hiking/g; s/hiking/biking/g'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1 ) </a:t>
            </a:r>
            <a:r>
              <a:rPr lang="en-US" altLang="zh-TW" sz="2800" dirty="0" err="1" smtClean="0"/>
              <a:t>Sed</a:t>
            </a:r>
            <a:r>
              <a:rPr lang="en-US" altLang="zh-TW" sz="2800" dirty="0" smtClean="0"/>
              <a:t> reads in </a:t>
            </a:r>
            <a:r>
              <a:rPr lang="en-US" altLang="zh-TW" sz="2400" dirty="0" smtClean="0">
                <a:latin typeface="Courier New" pitchFamily="49" charset="0"/>
              </a:rPr>
              <a:t>"Amy enjoys hiking and Ben enjoys skiing"</a:t>
            </a:r>
            <a:r>
              <a:rPr lang="en-US" altLang="zh-TW" sz="1800" dirty="0" smtClean="0">
                <a:latin typeface="Courier New" pitchFamily="49" charset="0"/>
              </a:rPr>
              <a:t> </a:t>
            </a:r>
            <a:r>
              <a:rPr lang="en-US" altLang="zh-TW" sz="2800" dirty="0" smtClean="0"/>
              <a:t>and executed  the </a:t>
            </a:r>
            <a:r>
              <a:rPr lang="en-US" altLang="zh-TW" sz="2800" i="1" dirty="0" smtClean="0"/>
              <a:t>first</a:t>
            </a:r>
            <a:r>
              <a:rPr lang="en-US" altLang="zh-TW" sz="1400" i="1" dirty="0" smtClean="0"/>
              <a:t>  </a:t>
            </a:r>
            <a:r>
              <a:rPr lang="en-US" altLang="zh-TW" sz="2800" dirty="0" smtClean="0"/>
              <a:t>‘substitute’ command.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The resulting line – in the pattern space: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	 </a:t>
            </a:r>
            <a:r>
              <a:rPr lang="en-US" altLang="zh-TW" sz="2400" dirty="0" smtClean="0">
                <a:latin typeface="Courier New" pitchFamily="49" charset="0"/>
              </a:rPr>
              <a:t>"Amy enjoys hiking and Ben enjoys hiking"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2) Then the second substitute command is executed on the line in the pattern space, and the result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 </a:t>
            </a:r>
            <a:r>
              <a:rPr lang="en-US" altLang="zh-TW" sz="2400" dirty="0" smtClean="0">
                <a:latin typeface="Courier New" pitchFamily="49" charset="0"/>
              </a:rPr>
              <a:t>"Amy enjoys biking and Ben enjoys biking"</a:t>
            </a:r>
            <a:r>
              <a:rPr lang="en-US" altLang="zh-TW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3) The result is written to standard out.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6456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Running multiple </a:t>
            </a:r>
            <a:r>
              <a:rPr lang="en-US" altLang="zh-TW" sz="72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commands using the semicolon:</a:t>
            </a:r>
          </a:p>
        </p:txBody>
      </p:sp>
    </p:spTree>
    <p:extLst>
      <p:ext uri="{BB962C8B-B14F-4D97-AF65-F5344CB8AC3E}">
        <p14:creationId xmlns:p14="http://schemas.microsoft.com/office/powerpoint/2010/main" val="3096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71800" y="3733800"/>
            <a:ext cx="4953000" cy="312420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Yes, you can use the -e flag. But we haven’t used it befo</a:t>
            </a:r>
            <a:r>
              <a:rPr lang="en-US" altLang="zh-TW" sz="2800" dirty="0" smtClean="0"/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e, because we haven’t needed to, because it is assumed, by default. 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(I’m just using it he</a:t>
            </a:r>
            <a:r>
              <a:rPr lang="en-US" altLang="zh-TW" sz="2800" dirty="0" smtClean="0"/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 to show that you can)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609600" y="3733800"/>
            <a:ext cx="4800600" cy="1828800"/>
          </a:xfrm>
          <a:prstGeom prst="wedgeRectCallout">
            <a:avLst>
              <a:gd name="adj1" fmla="val 39635"/>
              <a:gd name="adj2" fmla="val -143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This one is syntactically correct. The </a:t>
            </a:r>
            <a:r>
              <a:rPr lang="en-US" sz="2800" dirty="0" err="1">
                <a:solidFill>
                  <a:schemeClr val="tx1"/>
                </a:solidFill>
              </a:rPr>
              <a:t>sed</a:t>
            </a:r>
            <a:r>
              <a:rPr lang="en-US" sz="2800" dirty="0">
                <a:solidFill>
                  <a:schemeClr val="tx1"/>
                </a:solidFill>
              </a:rPr>
              <a:t> command has two subcommands separated by a semicolon</a:t>
            </a:r>
          </a:p>
        </p:txBody>
      </p:sp>
    </p:spTree>
    <p:extLst>
      <p:ext uri="{BB962C8B-B14F-4D97-AF65-F5344CB8AC3E}">
        <p14:creationId xmlns:p14="http://schemas.microsoft.com/office/powerpoint/2010/main" val="37526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762000" y="3733800"/>
            <a:ext cx="4419600" cy="1676400"/>
          </a:xfrm>
          <a:prstGeom prst="wedgeRectCallout">
            <a:avLst>
              <a:gd name="adj1" fmla="val 53384"/>
              <a:gd name="adj2" fmla="val -10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600" dirty="0">
                <a:solidFill>
                  <a:schemeClr val="tx1"/>
                </a:solidFill>
              </a:rPr>
              <a:t>This is wrong because you are already in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, so you can’t put a UNIX command (such as  “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”) in here</a:t>
            </a:r>
          </a:p>
        </p:txBody>
      </p:sp>
    </p:spTree>
    <p:extLst>
      <p:ext uri="{BB962C8B-B14F-4D97-AF65-F5344CB8AC3E}">
        <p14:creationId xmlns:p14="http://schemas.microsoft.com/office/powerpoint/2010/main" val="6575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28600" y="4343400"/>
            <a:ext cx="5334000" cy="1828800"/>
          </a:xfrm>
          <a:prstGeom prst="wedgeRectCallout">
            <a:avLst>
              <a:gd name="adj1" fmla="val 43473"/>
              <a:gd name="adj2" fmla="val -93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chemeClr val="tx1"/>
                </a:solidFill>
              </a:rPr>
              <a:t>This is wrong because flags are part of the way UNIX runs sed.  But, at this point,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has already begun  running, so you don’t get to add new flags.</a:t>
            </a:r>
          </a:p>
        </p:txBody>
      </p:sp>
    </p:spTree>
    <p:extLst>
      <p:ext uri="{BB962C8B-B14F-4D97-AF65-F5344CB8AC3E}">
        <p14:creationId xmlns:p14="http://schemas.microsoft.com/office/powerpoint/2010/main" val="34455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 bwMode="auto">
          <a:xfrm>
            <a:off x="1905000" y="990600"/>
            <a:ext cx="5943600" cy="2590800"/>
          </a:xfrm>
          <a:prstGeom prst="wedgeRectCallout">
            <a:avLst>
              <a:gd name="adj1" fmla="val -250"/>
              <a:gd name="adj2" fmla="val 71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>
                <a:solidFill>
                  <a:schemeClr val="tx1"/>
                </a:solidFill>
              </a:rPr>
              <a:t>This is wrong because the close quote after the first subcommand has caused the shell to only pass this part into sed.  The semicolon is therefore a UNIX command separator – but what follows is not a UNIX command, hence the error</a:t>
            </a:r>
          </a:p>
          <a:p>
            <a:endParaRPr lang="en-US" altLang="zh-TW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8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brief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Which symbols are defined in C-shell (and therefore need to be quoted when not meant to be interpreted by the shell.)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 discussion of some of the quoting and syntax differences between bash and </a:t>
            </a:r>
            <a:r>
              <a:rPr lang="en-US" dirty="0" err="1" smtClean="0">
                <a:solidFill>
                  <a:srgbClr val="FF0000"/>
                </a:solidFill>
              </a:rPr>
              <a:t>csh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Some helpful keyboard shortcuts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csh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3400" y="1447800"/>
            <a:ext cx="5943600" cy="2362200"/>
          </a:xfrm>
          <a:prstGeom prst="wedgeRectCallout">
            <a:avLst>
              <a:gd name="adj1" fmla="val 27182"/>
              <a:gd name="adj2" fmla="val 106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This works.  But it is not an example of a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multi-command. It’s two different </a:t>
            </a:r>
            <a:r>
              <a:rPr lang="en-US" altLang="zh-TW" sz="2400" dirty="0" err="1">
                <a:solidFill>
                  <a:schemeClr val="tx1"/>
                </a:solidFill>
              </a:rPr>
              <a:t>seds</a:t>
            </a:r>
            <a:r>
              <a:rPr lang="en-US" altLang="zh-TW" sz="2400" dirty="0">
                <a:solidFill>
                  <a:schemeClr val="tx1"/>
                </a:solidFill>
              </a:rPr>
              <a:t> running through a UNIX pipe.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Though </a:t>
            </a:r>
            <a:r>
              <a:rPr lang="en-US" altLang="zh-TW" sz="2400" dirty="0">
                <a:solidFill>
                  <a:schemeClr val="tx1"/>
                </a:solidFill>
              </a:rPr>
              <a:t>it gets the same output as the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-multi command, in this </a:t>
            </a:r>
            <a:r>
              <a:rPr lang="en-US" altLang="zh-TW" sz="2400" dirty="0" smtClean="0">
                <a:solidFill>
                  <a:schemeClr val="tx1"/>
                </a:solidFill>
              </a:rPr>
              <a:t>case, yet </a:t>
            </a:r>
            <a:r>
              <a:rPr lang="en-US" altLang="zh-TW" sz="2400" dirty="0">
                <a:solidFill>
                  <a:schemeClr val="tx1"/>
                </a:solidFill>
              </a:rPr>
              <a:t>it will not in more-complex cases.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1000" y="1447800"/>
            <a:ext cx="6096000" cy="2971800"/>
          </a:xfrm>
          <a:prstGeom prst="wedgeRectCallout">
            <a:avLst>
              <a:gd name="adj1" fmla="val 11407"/>
              <a:gd name="adj2" fmla="val 10438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latin typeface="Arial" pitchFamily="34" charset="0"/>
              </a:rPr>
              <a:t>This is probably what the user *</a:t>
            </a:r>
            <a:r>
              <a:rPr lang="en-US" altLang="zh-TW" sz="2400" i="1" dirty="0">
                <a:latin typeface="Arial" pitchFamily="34" charset="0"/>
              </a:rPr>
              <a:t>meant* </a:t>
            </a:r>
            <a:r>
              <a:rPr lang="en-US" altLang="zh-TW" sz="2400" dirty="0">
                <a:latin typeface="Arial" pitchFamily="34" charset="0"/>
              </a:rPr>
              <a:t>to do. He wanted to switch hiking and biking, but he couldn’t do it with a </a:t>
            </a:r>
            <a:r>
              <a:rPr lang="en-US" altLang="zh-TW" sz="2400" dirty="0" smtClean="0">
                <a:latin typeface="Arial" pitchFamily="34" charset="0"/>
              </a:rPr>
              <a:t>“;”, </a:t>
            </a:r>
            <a:r>
              <a:rPr lang="en-US" altLang="zh-TW" sz="2400" dirty="0">
                <a:latin typeface="Arial" pitchFamily="34" charset="0"/>
              </a:rPr>
              <a:t>because the first command destroyed the word biking, and there was no way to get it back. </a:t>
            </a:r>
            <a:br>
              <a:rPr lang="en-US" altLang="zh-TW" sz="2400" dirty="0">
                <a:latin typeface="Arial" pitchFamily="34" charset="0"/>
              </a:rPr>
            </a:br>
            <a:r>
              <a:rPr lang="en-US" altLang="zh-TW" sz="2400" dirty="0">
                <a:latin typeface="Arial" pitchFamily="34" charset="0"/>
              </a:rPr>
              <a:t>He should have done both substitutions together with one pattern, as </a:t>
            </a:r>
            <a:r>
              <a:rPr lang="en-US" altLang="zh-TW" sz="2400" dirty="0" smtClean="0">
                <a:latin typeface="Arial" pitchFamily="34" charset="0"/>
              </a:rPr>
              <a:t>done here</a:t>
            </a:r>
            <a:r>
              <a:rPr lang="en-US" altLang="zh-TW" sz="2400" dirty="0">
                <a:latin typeface="Arial" pitchFamily="34" charset="0"/>
              </a:rPr>
              <a:t>:</a:t>
            </a:r>
          </a:p>
          <a:p>
            <a:endParaRPr lang="en-US" altLang="zh-TW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7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4196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2672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01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1148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477000" y="39624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38100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36576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838200" y="990600"/>
            <a:ext cx="7620000" cy="3657600"/>
          </a:xfrm>
          <a:prstGeom prst="wedgeRectCallout">
            <a:avLst>
              <a:gd name="adj1" fmla="val 5280"/>
              <a:gd name="adj2" fmla="val 837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T</a:t>
            </a:r>
            <a:r>
              <a:rPr lang="en-US" altLang="zh-TW" sz="2400" dirty="0" smtClean="0">
                <a:solidFill>
                  <a:schemeClr val="tx1"/>
                </a:solidFill>
              </a:rPr>
              <a:t>his </a:t>
            </a:r>
            <a:r>
              <a:rPr lang="en-US" altLang="zh-TW" sz="2400" dirty="0">
                <a:solidFill>
                  <a:schemeClr val="tx1"/>
                </a:solidFill>
              </a:rPr>
              <a:t>command hangs, and you have to hit Ctrl-C to stop it.</a:t>
            </a:r>
          </a:p>
          <a:p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The reason is that the close quote makes the second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sed</a:t>
            </a:r>
            <a:r>
              <a:rPr lang="en-US" altLang="zh-TW" sz="2400" dirty="0" smtClean="0">
                <a:solidFill>
                  <a:schemeClr val="tx1"/>
                </a:solidFill>
              </a:rPr>
              <a:t> a </a:t>
            </a:r>
            <a:r>
              <a:rPr lang="en-US" altLang="zh-TW" sz="2400" dirty="0">
                <a:solidFill>
                  <a:schemeClr val="tx1"/>
                </a:solidFill>
              </a:rPr>
              <a:t>separate UNIX command. But the input to this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was not piped into it (because </a:t>
            </a:r>
            <a:r>
              <a:rPr lang="en-US" altLang="zh-TW" sz="2400" dirty="0" smtClean="0">
                <a:solidFill>
                  <a:schemeClr val="tx1"/>
                </a:solidFill>
              </a:rPr>
              <a:t>“;” </a:t>
            </a:r>
            <a:r>
              <a:rPr lang="en-US" altLang="zh-TW" sz="2400" dirty="0">
                <a:solidFill>
                  <a:schemeClr val="tx1"/>
                </a:solidFill>
              </a:rPr>
              <a:t>is not the same as </a:t>
            </a:r>
            <a:r>
              <a:rPr lang="en-US" altLang="zh-TW" sz="2400" dirty="0" smtClean="0">
                <a:solidFill>
                  <a:schemeClr val="tx1"/>
                </a:solidFill>
              </a:rPr>
              <a:t>“|”).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T</a:t>
            </a:r>
            <a:r>
              <a:rPr lang="en-US" altLang="zh-TW" sz="2400" dirty="0" smtClean="0">
                <a:solidFill>
                  <a:schemeClr val="tx1"/>
                </a:solidFill>
              </a:rPr>
              <a:t>he program hangs because </a:t>
            </a:r>
            <a:r>
              <a:rPr lang="en-US" altLang="zh-TW" sz="2400" dirty="0">
                <a:solidFill>
                  <a:schemeClr val="tx1"/>
                </a:solidFill>
              </a:rPr>
              <a:t>the second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is waiting for you to type something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8057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</a:t>
            </a:r>
            <a:r>
              <a:rPr lang="en-US" altLang="zh-TW" sz="1800" b="1" smtClean="0">
                <a:solidFill>
                  <a:srgbClr val="FF0000"/>
                </a:solidFill>
              </a:rPr>
              <a:t>“As it’s being edited” means your substitutions change the pattern space.</a:t>
            </a:r>
            <a:endParaRPr lang="en-US" altLang="zh-TW" sz="20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9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29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29700" name="Rectangular Callout 3"/>
          <p:cNvSpPr>
            <a:spLocks noChangeArrowheads="1"/>
          </p:cNvSpPr>
          <p:nvPr/>
        </p:nvSpPr>
        <p:spPr bwMode="auto">
          <a:xfrm>
            <a:off x="5724128" y="260648"/>
            <a:ext cx="3312368" cy="1828800"/>
          </a:xfrm>
          <a:prstGeom prst="wedgeRectCallout">
            <a:avLst>
              <a:gd name="adj1" fmla="val -90208"/>
              <a:gd name="adj2" fmla="val 71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Note: the -e was not put here, because </a:t>
            </a:r>
            <a:r>
              <a:rPr lang="en-US" altLang="zh-TW" sz="2800" dirty="0" smtClean="0"/>
              <a:t>it</a:t>
            </a:r>
            <a:br>
              <a:rPr lang="en-US" altLang="zh-TW" sz="2800" dirty="0" smtClean="0"/>
            </a:br>
            <a:r>
              <a:rPr lang="en-US" altLang="zh-TW" sz="2800" dirty="0" smtClean="0"/>
              <a:t>is </a:t>
            </a:r>
            <a:r>
              <a:rPr lang="en-US" altLang="zh-TW" sz="2800" dirty="0"/>
              <a:t>the default flag, so it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1151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30892</TotalTime>
  <Words>6095</Words>
  <Application>Microsoft Office PowerPoint</Application>
  <PresentationFormat>On-screen Show (4:3)</PresentationFormat>
  <Paragraphs>1300</Paragraphs>
  <Slides>119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1" baseType="lpstr">
      <vt:lpstr>Arial Unicode MS</vt:lpstr>
      <vt:lpstr>Courier</vt:lpstr>
      <vt:lpstr>Monotype Sorts</vt:lpstr>
      <vt:lpstr>ＭＳ Ｐゴシック</vt:lpstr>
      <vt:lpstr>新細明體</vt:lpstr>
      <vt:lpstr>Arial</vt:lpstr>
      <vt:lpstr>Arial Narrow</vt:lpstr>
      <vt:lpstr>Courier New</vt:lpstr>
      <vt:lpstr>High Tower Text</vt:lpstr>
      <vt:lpstr>Times New Roman</vt:lpstr>
      <vt:lpstr>Wingdings</vt:lpstr>
      <vt:lpstr>Default Design</vt:lpstr>
      <vt:lpstr>PowerPoint Presentation</vt:lpstr>
      <vt:lpstr>Plan of the Day</vt:lpstr>
      <vt:lpstr>Miscellaneous brief topics</vt:lpstr>
      <vt:lpstr>By now, you know all of these shell symbols</vt:lpstr>
      <vt:lpstr>Here are some others that you don’t need to learn…</vt:lpstr>
      <vt:lpstr>Here are some others that you don’t need to learn…</vt:lpstr>
      <vt:lpstr>Here are some others that you don’t need to learn…</vt:lpstr>
      <vt:lpstr>Here are some others that you don’t need to learn…</vt:lpstr>
      <vt:lpstr>Miscellaneous brief topics</vt:lpstr>
      <vt:lpstr>Comparing C-shell &amp; bash?</vt:lpstr>
      <vt:lpstr>Comparing C-shell &amp; bash?</vt:lpstr>
      <vt:lpstr>Comparing C-shell &amp; bash?</vt:lpstr>
      <vt:lpstr>Comparing C-shell &amp; bash?</vt:lpstr>
      <vt:lpstr>An example of one of csh’s weird features (in comparison to bash)</vt:lpstr>
      <vt:lpstr>An example of one of csh’s weird features (in comparison to bash)</vt:lpstr>
      <vt:lpstr>An example of one of csh’s weird features (in comparison to bash)</vt:lpstr>
      <vt:lpstr>PowerPoint Presentation</vt:lpstr>
      <vt:lpstr>PowerPoint Presentation</vt:lpstr>
      <vt:lpstr>Flavors of Unix Shells</vt:lpstr>
      <vt:lpstr>csh vs. bash: set, :q</vt:lpstr>
      <vt:lpstr>csh vs. bash: set, :q</vt:lpstr>
      <vt:lpstr>PowerPoint Presentation</vt:lpstr>
      <vt:lpstr>PowerPoint Presentation</vt:lpstr>
      <vt:lpstr>PowerPoint Presentation</vt:lpstr>
      <vt:lpstr>Miscellaneous brief topics</vt:lpstr>
      <vt:lpstr>PowerPoint Presentation</vt:lpstr>
      <vt:lpstr>PowerPoint Presentation</vt:lpstr>
      <vt:lpstr>PowerPoint Presentation</vt:lpstr>
      <vt:lpstr>And now, on to a very useful tool that uses regular expressions…  sed</vt:lpstr>
      <vt:lpstr>sed = Stream Editor</vt:lpstr>
      <vt:lpstr>A sed example</vt:lpstr>
      <vt:lpstr>PowerPoint Presentation</vt:lpstr>
      <vt:lpstr>PowerPoint Presentation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For the Following Slides…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Putting the matching part back</vt:lpstr>
      <vt:lpstr>Putting the matching part back</vt:lpstr>
      <vt:lpstr>Putting the matching part back</vt:lpstr>
      <vt:lpstr>Putting the matching part back</vt:lpstr>
      <vt:lpstr>Using a different separator</vt:lpstr>
      <vt:lpstr>Using a different separator</vt:lpstr>
      <vt:lpstr>Nested groups</vt:lpstr>
      <vt:lpstr>Nested groups</vt:lpstr>
      <vt:lpstr>Nested groups</vt:lpstr>
      <vt:lpstr>Nested groups</vt:lpstr>
      <vt:lpstr>Nested groups</vt:lpstr>
      <vt:lpstr>Nested groups</vt:lpstr>
      <vt:lpstr>Running multiple sed commands using the semicolon: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How Sed Works</vt:lpstr>
      <vt:lpstr>How Sed Works</vt:lpstr>
      <vt:lpstr>Printing straight to STDOUT</vt:lpstr>
      <vt:lpstr>Printing straight to STDOUT</vt:lpstr>
      <vt:lpstr>Printing straight to STDOUT</vt:lpstr>
      <vt:lpstr>How Sed Works</vt:lpstr>
      <vt:lpstr>Printing straight to STDOUT</vt:lpstr>
      <vt:lpstr>How Sed Works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Haga</cp:lastModifiedBy>
  <cp:revision>451</cp:revision>
  <cp:lastPrinted>2005-05-27T21:26:31Z</cp:lastPrinted>
  <dcterms:created xsi:type="dcterms:W3CDTF">2005-05-23T21:56:35Z</dcterms:created>
  <dcterms:modified xsi:type="dcterms:W3CDTF">2015-05-13T08:43:45Z</dcterms:modified>
</cp:coreProperties>
</file>