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0" r:id="rId1"/>
  </p:sldMasterIdLst>
  <p:notesMasterIdLst>
    <p:notesMasterId r:id="rId174"/>
  </p:notesMasterIdLst>
  <p:handoutMasterIdLst>
    <p:handoutMasterId r:id="rId175"/>
  </p:handoutMasterIdLst>
  <p:sldIdLst>
    <p:sldId id="1068" r:id="rId2"/>
    <p:sldId id="1083" r:id="rId3"/>
    <p:sldId id="1084" r:id="rId4"/>
    <p:sldId id="1071" r:id="rId5"/>
    <p:sldId id="1074" r:id="rId6"/>
    <p:sldId id="1070" r:id="rId7"/>
    <p:sldId id="1075" r:id="rId8"/>
    <p:sldId id="1072" r:id="rId9"/>
    <p:sldId id="1076" r:id="rId10"/>
    <p:sldId id="1073" r:id="rId11"/>
    <p:sldId id="1077" r:id="rId12"/>
    <p:sldId id="1078" r:id="rId13"/>
    <p:sldId id="1080" r:id="rId14"/>
    <p:sldId id="1081" r:id="rId15"/>
    <p:sldId id="1082" r:id="rId16"/>
    <p:sldId id="1239" r:id="rId17"/>
    <p:sldId id="1238" r:id="rId18"/>
    <p:sldId id="1237" r:id="rId19"/>
    <p:sldId id="1236" r:id="rId20"/>
    <p:sldId id="1233" r:id="rId21"/>
    <p:sldId id="1232" r:id="rId22"/>
    <p:sldId id="1231" r:id="rId23"/>
    <p:sldId id="1230" r:id="rId24"/>
    <p:sldId id="1241" r:id="rId25"/>
    <p:sldId id="1240" r:id="rId26"/>
    <p:sldId id="1242" r:id="rId27"/>
    <p:sldId id="1243" r:id="rId28"/>
    <p:sldId id="1244" r:id="rId29"/>
    <p:sldId id="1245" r:id="rId30"/>
    <p:sldId id="1246" r:id="rId31"/>
    <p:sldId id="1247" r:id="rId32"/>
    <p:sldId id="1113" r:id="rId33"/>
    <p:sldId id="1248" r:id="rId34"/>
    <p:sldId id="1096" r:id="rId35"/>
    <p:sldId id="1115" r:id="rId36"/>
    <p:sldId id="1249" r:id="rId37"/>
    <p:sldId id="1119" r:id="rId38"/>
    <p:sldId id="1133" r:id="rId39"/>
    <p:sldId id="1134" r:id="rId40"/>
    <p:sldId id="1135" r:id="rId41"/>
    <p:sldId id="1136" r:id="rId42"/>
    <p:sldId id="1137" r:id="rId43"/>
    <p:sldId id="1120" r:id="rId44"/>
    <p:sldId id="1121" r:id="rId45"/>
    <p:sldId id="1122" r:id="rId46"/>
    <p:sldId id="1138" r:id="rId47"/>
    <p:sldId id="1139" r:id="rId48"/>
    <p:sldId id="1125" r:id="rId49"/>
    <p:sldId id="1126" r:id="rId50"/>
    <p:sldId id="1127" r:id="rId51"/>
    <p:sldId id="1128" r:id="rId52"/>
    <p:sldId id="1141" r:id="rId53"/>
    <p:sldId id="1140" r:id="rId54"/>
    <p:sldId id="1131" r:id="rId55"/>
    <p:sldId id="1155" r:id="rId56"/>
    <p:sldId id="1151" r:id="rId57"/>
    <p:sldId id="1154" r:id="rId58"/>
    <p:sldId id="1152" r:id="rId59"/>
    <p:sldId id="1153" r:id="rId60"/>
    <p:sldId id="1250" r:id="rId61"/>
    <p:sldId id="1132" r:id="rId62"/>
    <p:sldId id="1143" r:id="rId63"/>
    <p:sldId id="1156" r:id="rId64"/>
    <p:sldId id="1146" r:id="rId65"/>
    <p:sldId id="1157" r:id="rId66"/>
    <p:sldId id="1167" r:id="rId67"/>
    <p:sldId id="1166" r:id="rId68"/>
    <p:sldId id="1168" r:id="rId69"/>
    <p:sldId id="1169" r:id="rId70"/>
    <p:sldId id="1164" r:id="rId71"/>
    <p:sldId id="1158" r:id="rId72"/>
    <p:sldId id="1159" r:id="rId73"/>
    <p:sldId id="1160" r:id="rId74"/>
    <p:sldId id="1161" r:id="rId75"/>
    <p:sldId id="1162" r:id="rId76"/>
    <p:sldId id="1163" r:id="rId77"/>
    <p:sldId id="1170" r:id="rId78"/>
    <p:sldId id="1251" r:id="rId79"/>
    <p:sldId id="1175" r:id="rId80"/>
    <p:sldId id="1176" r:id="rId81"/>
    <p:sldId id="1177" r:id="rId82"/>
    <p:sldId id="1252" r:id="rId83"/>
    <p:sldId id="1254" r:id="rId84"/>
    <p:sldId id="1178" r:id="rId85"/>
    <p:sldId id="1179" r:id="rId86"/>
    <p:sldId id="1210" r:id="rId87"/>
    <p:sldId id="1255" r:id="rId88"/>
    <p:sldId id="1256" r:id="rId89"/>
    <p:sldId id="1257" r:id="rId90"/>
    <p:sldId id="1258" r:id="rId91"/>
    <p:sldId id="1259" r:id="rId92"/>
    <p:sldId id="1181" r:id="rId93"/>
    <p:sldId id="1182" r:id="rId94"/>
    <p:sldId id="1183" r:id="rId95"/>
    <p:sldId id="1184" r:id="rId96"/>
    <p:sldId id="1260" r:id="rId97"/>
    <p:sldId id="1261" r:id="rId98"/>
    <p:sldId id="1187" r:id="rId99"/>
    <p:sldId id="1188" r:id="rId100"/>
    <p:sldId id="1189" r:id="rId101"/>
    <p:sldId id="1190" r:id="rId102"/>
    <p:sldId id="1191" r:id="rId103"/>
    <p:sldId id="1192" r:id="rId104"/>
    <p:sldId id="1193" r:id="rId105"/>
    <p:sldId id="1194" r:id="rId106"/>
    <p:sldId id="1195" r:id="rId107"/>
    <p:sldId id="1196" r:id="rId108"/>
    <p:sldId id="1197" r:id="rId109"/>
    <p:sldId id="1198" r:id="rId110"/>
    <p:sldId id="1199" r:id="rId111"/>
    <p:sldId id="1200" r:id="rId112"/>
    <p:sldId id="1201" r:id="rId113"/>
    <p:sldId id="1202" r:id="rId114"/>
    <p:sldId id="1203" r:id="rId115"/>
    <p:sldId id="1204" r:id="rId116"/>
    <p:sldId id="1205" r:id="rId117"/>
    <p:sldId id="1206" r:id="rId118"/>
    <p:sldId id="1207" r:id="rId119"/>
    <p:sldId id="1208" r:id="rId120"/>
    <p:sldId id="1209" r:id="rId121"/>
    <p:sldId id="1224" r:id="rId122"/>
    <p:sldId id="1219" r:id="rId123"/>
    <p:sldId id="1267" r:id="rId124"/>
    <p:sldId id="1220" r:id="rId125"/>
    <p:sldId id="1268" r:id="rId126"/>
    <p:sldId id="1221" r:id="rId127"/>
    <p:sldId id="1222" r:id="rId128"/>
    <p:sldId id="1223" r:id="rId129"/>
    <p:sldId id="1274" r:id="rId130"/>
    <p:sldId id="1275" r:id="rId131"/>
    <p:sldId id="1211" r:id="rId132"/>
    <p:sldId id="1212" r:id="rId133"/>
    <p:sldId id="1253" r:id="rId134"/>
    <p:sldId id="1216" r:id="rId135"/>
    <p:sldId id="1276" r:id="rId136"/>
    <p:sldId id="1262" r:id="rId137"/>
    <p:sldId id="1269" r:id="rId138"/>
    <p:sldId id="1270" r:id="rId139"/>
    <p:sldId id="1272" r:id="rId140"/>
    <p:sldId id="1273" r:id="rId141"/>
    <p:sldId id="1271" r:id="rId142"/>
    <p:sldId id="1263" r:id="rId143"/>
    <p:sldId id="902" r:id="rId144"/>
    <p:sldId id="903" r:id="rId145"/>
    <p:sldId id="904" r:id="rId146"/>
    <p:sldId id="905" r:id="rId147"/>
    <p:sldId id="906" r:id="rId148"/>
    <p:sldId id="907" r:id="rId149"/>
    <p:sldId id="908" r:id="rId150"/>
    <p:sldId id="909" r:id="rId151"/>
    <p:sldId id="910" r:id="rId152"/>
    <p:sldId id="911" r:id="rId153"/>
    <p:sldId id="912" r:id="rId154"/>
    <p:sldId id="913" r:id="rId155"/>
    <p:sldId id="983" r:id="rId156"/>
    <p:sldId id="984" r:id="rId157"/>
    <p:sldId id="915" r:id="rId158"/>
    <p:sldId id="985" r:id="rId159"/>
    <p:sldId id="916" r:id="rId160"/>
    <p:sldId id="917" r:id="rId161"/>
    <p:sldId id="918" r:id="rId162"/>
    <p:sldId id="919" r:id="rId163"/>
    <p:sldId id="920" r:id="rId164"/>
    <p:sldId id="921" r:id="rId165"/>
    <p:sldId id="922" r:id="rId166"/>
    <p:sldId id="923" r:id="rId167"/>
    <p:sldId id="924" r:id="rId168"/>
    <p:sldId id="925" r:id="rId169"/>
    <p:sldId id="1264" r:id="rId170"/>
    <p:sldId id="1265" r:id="rId171"/>
    <p:sldId id="926" r:id="rId172"/>
    <p:sldId id="927" r:id="rId17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3E8BFE"/>
    <a:srgbClr val="00B050"/>
    <a:srgbClr val="2D2D8A"/>
    <a:srgbClr val="BBE0E3"/>
    <a:srgbClr val="FFFFFF"/>
    <a:srgbClr val="8888D8"/>
    <a:srgbClr val="D9D9D9"/>
    <a:srgbClr val="FFC1C1"/>
    <a:srgbClr val="CCE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6" autoAdjust="0"/>
    <p:restoredTop sz="94612" autoAdjust="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viewProps" Target="viewProps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notesMaster" Target="notesMasters/notesMaster1.xml"/><Relationship Id="rId179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presProps" Target="presProp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fld id="{E4FEB374-7A9C-432F-B8F4-C672B9452E4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216831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60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fld id="{3CF5FBE8-3E05-41A6-85A0-3933C4055E1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67450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B7BFFE-1730-484A-8F2D-05FDC907B01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54FFD2-28A6-4B2D-876D-659AFB9CF3E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7A29A0-016D-4801-8695-01D34DA36CA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7E727-02F7-46E0-A957-C3641FE0E34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29F734-E2E6-49FC-9DDA-32EFE9B7C40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FABCB0-0F28-4ADD-870E-CB1B5934B11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76F61B-8FE3-4163-9ADD-828868CBA75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B3D35A-90A8-45E3-B592-8F6A4302B5B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096FFC-2FED-47AE-8A66-E365050651B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C3ED22-79BC-4BF7-8193-606EE7B3A96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21D83-1182-4B56-9308-A09D5DD5588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Arial" charset="0"/>
              </a:defRPr>
            </a:lvl1pPr>
          </a:lstStyle>
          <a:p>
            <a:pPr>
              <a:defRPr/>
            </a:pPr>
            <a:fld id="{0FDBEE42-13C9-453E-8D7B-3822A2138F3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hyperlink" Target="http://sed.sourceforge.net/sed1line.txt" TargetMode="External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hyperlink" Target="http://sed.sourceforge.net/sed1line.txt" TargetMode="External"/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hyperlink" Target="http://sed.sourceforge.net/sed1line.txt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hyperlink" Target="http://sed.sourceforge.net/sed1line.txt" TargetMode="External"/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hyperlink" Target="http://sed.sourceforge.net/sed1line.txt" TargetMode="External"/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hyperlink" Target="http://sed.sourceforge.net/sed1line.txt" TargetMode="External"/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hyperlink" Target="http://sed.sourceforge.net/sedfaq4.html" TargetMode="External"/><Relationship Id="rId2" Type="http://schemas.openxmlformats.org/officeDocument/2006/relationships/hyperlink" Target="http://sed.sourceforge.net/sedfaq3.html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z="4800" dirty="0" smtClean="0">
                <a:solidFill>
                  <a:schemeClr val="accent2"/>
                </a:solidFill>
              </a:rPr>
              <a:t>Useful </a:t>
            </a:r>
            <a:r>
              <a:rPr lang="en-US" altLang="zh-TW" sz="6600" dirty="0" err="1">
                <a:solidFill>
                  <a:srgbClr val="333399"/>
                </a:solidFill>
                <a:latin typeface="High Tower Text" pitchFamily="18" charset="0"/>
              </a:rPr>
              <a:t>sed</a:t>
            </a:r>
            <a:r>
              <a:rPr lang="en-US" altLang="zh-TW" sz="4800" dirty="0" smtClean="0">
                <a:solidFill>
                  <a:schemeClr val="accent2"/>
                </a:solidFill>
              </a:rPr>
              <a:t> Flags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2800" dirty="0" smtClean="0"/>
              <a:t>-n → No auto-printing of the pattern space</a:t>
            </a:r>
          </a:p>
          <a:p>
            <a:pPr eaLnBrk="1" hangingPunct="1">
              <a:spcBef>
                <a:spcPts val="1800"/>
              </a:spcBef>
              <a:buFontTx/>
              <a:buNone/>
            </a:pPr>
            <a:r>
              <a:rPr lang="en-US" altLang="zh-TW" sz="2800" dirty="0" smtClean="0"/>
              <a:t>-e → Execute the command sequence specified in the 	argument following this flag. </a:t>
            </a:r>
          </a:p>
          <a:p>
            <a:pPr eaLnBrk="1" hangingPunct="1">
              <a:buFontTx/>
              <a:buNone/>
            </a:pPr>
            <a:r>
              <a:rPr lang="en-US" altLang="zh-TW" sz="2800" dirty="0"/>
              <a:t>	</a:t>
            </a:r>
            <a:r>
              <a:rPr lang="en-US" altLang="zh-TW" sz="2800" dirty="0" smtClean="0"/>
              <a:t>	</a:t>
            </a:r>
            <a:r>
              <a:rPr lang="en-US" altLang="zh-TW" sz="2800" dirty="0" smtClean="0">
                <a:solidFill>
                  <a:schemeClr val="bg1"/>
                </a:solidFill>
              </a:rPr>
              <a:t>In most cases (</a:t>
            </a:r>
            <a:r>
              <a:rPr lang="en-US" altLang="zh-TW" sz="2800" i="1" dirty="0" smtClean="0">
                <a:solidFill>
                  <a:schemeClr val="bg1"/>
                </a:solidFill>
              </a:rPr>
              <a:t>i.e.</a:t>
            </a:r>
            <a:r>
              <a:rPr lang="en-US" altLang="zh-TW" sz="2800" dirty="0" smtClean="0">
                <a:solidFill>
                  <a:schemeClr val="bg1"/>
                </a:solidFill>
              </a:rPr>
              <a:t>, unless you want to specify 	multiple sequences) this flag is not needed, 	because a command sequence already get 	interpreted as such, by default. </a:t>
            </a:r>
          </a:p>
          <a:p>
            <a:pPr eaLnBrk="1" hangingPunct="1">
              <a:spcBef>
                <a:spcPts val="1800"/>
              </a:spcBef>
              <a:buFontTx/>
              <a:buNone/>
            </a:pPr>
            <a:r>
              <a:rPr lang="en-US" altLang="zh-TW" sz="2800" dirty="0" smtClean="0"/>
              <a:t>-f  → Obtain a command sequence from </a:t>
            </a:r>
            <a:r>
              <a:rPr lang="en-US" altLang="zh-TW" sz="2800" dirty="0"/>
              <a:t>a</a:t>
            </a:r>
            <a:r>
              <a:rPr lang="en-US" altLang="zh-TW" sz="2800" dirty="0" smtClean="0"/>
              <a:t> file with the 	name specified in the argument following this flag.</a:t>
            </a:r>
          </a:p>
          <a:p>
            <a:pPr eaLnBrk="1" hangingPunct="1">
              <a:buFontTx/>
              <a:buNone/>
            </a:pPr>
            <a:r>
              <a:rPr lang="en-US" altLang="zh-TW" sz="2800" dirty="0"/>
              <a:t>	</a:t>
            </a:r>
            <a:r>
              <a:rPr lang="en-US" altLang="zh-TW" sz="2800" dirty="0" smtClean="0"/>
              <a:t>	</a:t>
            </a:r>
            <a:r>
              <a:rPr lang="en-US" altLang="zh-TW" sz="2800" dirty="0" smtClean="0">
                <a:solidFill>
                  <a:schemeClr val="bg1"/>
                </a:solidFill>
              </a:rPr>
              <a:t>(By the way, another way to run  commands 	from a file is to just make the file a</a:t>
            </a:r>
            <a:r>
              <a:rPr lang="en-US" altLang="zh-TW" sz="2800" i="1" dirty="0" smtClean="0">
                <a:solidFill>
                  <a:schemeClr val="bg1"/>
                </a:solidFill>
              </a:rPr>
              <a:t> script</a:t>
            </a:r>
            <a:r>
              <a:rPr lang="en-US" altLang="zh-TW" sz="2800" dirty="0" smtClean="0">
                <a:solidFill>
                  <a:schemeClr val="bg1"/>
                </a:solidFill>
              </a:rPr>
              <a:t>, as 	the next slide will demonstrate…)</a:t>
            </a:r>
          </a:p>
        </p:txBody>
      </p:sp>
    </p:spTree>
    <p:extLst>
      <p:ext uri="{BB962C8B-B14F-4D97-AF65-F5344CB8AC3E}">
        <p14:creationId xmlns:p14="http://schemas.microsoft.com/office/powerpoint/2010/main" val="66443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3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altLang="zh-TW" b="1" dirty="0" smtClean="0">
                <a:solidFill>
                  <a:srgbClr val="0033CC"/>
                </a:solidFill>
              </a:rPr>
              <a:t>Running </a:t>
            </a:r>
            <a:r>
              <a:rPr lang="en-US" altLang="zh-TW" sz="6600" b="1" dirty="0" err="1" smtClean="0">
                <a:solidFill>
                  <a:srgbClr val="0033CC"/>
                </a:solidFill>
                <a:latin typeface="High Tower Text" pitchFamily="18" charset="0"/>
              </a:rPr>
              <a:t>sed</a:t>
            </a:r>
            <a:endParaRPr lang="en-US" altLang="zh-TW" b="1" dirty="0" smtClean="0">
              <a:solidFill>
                <a:srgbClr val="0033CC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28600" y="762000"/>
            <a:ext cx="8686800" cy="5989638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800" b="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3200" b="0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 </a:t>
            </a:r>
            <a:r>
              <a:rPr lang="en-US" sz="3200" b="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echo </a:t>
            </a:r>
            <a:r>
              <a:rPr lang="en-US" sz="3200" b="0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\</a:t>
            </a:r>
            <a:r>
              <a:rPr lang="en-US" sz="2800" b="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#</a:t>
            </a:r>
            <a:r>
              <a:rPr lang="en-US" sz="3200" b="0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\!'/</a:t>
            </a:r>
            <a:r>
              <a:rPr lang="en-US" sz="3200" b="0" dirty="0" err="1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usr</a:t>
            </a:r>
            <a:r>
              <a:rPr lang="en-US" sz="3200" b="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/bin/</a:t>
            </a:r>
            <a:r>
              <a:rPr lang="en-US" sz="3200" b="0" dirty="0" err="1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sed</a:t>
            </a:r>
            <a:r>
              <a:rPr lang="en-US" sz="3200" b="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 </a:t>
            </a:r>
            <a:r>
              <a:rPr lang="en-US" sz="2800" b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3200" b="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f\ns/s/</a:t>
            </a:r>
            <a:r>
              <a:rPr lang="en-US" sz="2800" b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/' | </a:t>
            </a:r>
            <a:r>
              <a:rPr lang="en-US" sz="3200" b="0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\</a:t>
            </a:r>
          </a:p>
          <a:p>
            <a:pPr>
              <a:defRPr/>
            </a:pPr>
            <a:r>
              <a:rPr lang="en-US" sz="3200" b="0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tee </a:t>
            </a:r>
            <a:r>
              <a:rPr lang="en-US" sz="3200" b="0" dirty="0" err="1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sedfile</a:t>
            </a:r>
            <a:r>
              <a:rPr lang="en-US" sz="3200" b="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 | </a:t>
            </a:r>
            <a:r>
              <a:rPr lang="en-US" sz="3200" b="0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                  </a:t>
            </a:r>
            <a:r>
              <a:rPr lang="en-US" sz="1600" b="0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 </a:t>
            </a:r>
            <a:r>
              <a:rPr lang="en-US" sz="3200" b="0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  </a:t>
            </a:r>
            <a:r>
              <a:rPr lang="en-US" sz="3200" b="0" dirty="0" err="1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sed</a:t>
            </a:r>
            <a:r>
              <a:rPr lang="en-US" sz="3200" b="0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 </a:t>
            </a:r>
            <a:r>
              <a:rPr lang="en-US" sz="3200" b="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's/s/</a:t>
            </a:r>
            <a:r>
              <a:rPr lang="en-US" sz="2800" b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/'</a:t>
            </a:r>
          </a:p>
          <a:p>
            <a:pPr>
              <a:defRPr/>
            </a:pPr>
            <a:r>
              <a:rPr lang="en-US" sz="2800" b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#</a:t>
            </a:r>
            <a:r>
              <a:rPr lang="en-US" sz="3200" b="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!/</a:t>
            </a:r>
            <a:r>
              <a:rPr lang="en-US" sz="3200" b="0" dirty="0" err="1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u</a:t>
            </a:r>
            <a:r>
              <a:rPr lang="en-US" sz="2800" b="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 err="1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r</a:t>
            </a:r>
            <a:r>
              <a:rPr lang="en-US" sz="3200" b="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/bin/</a:t>
            </a:r>
            <a:r>
              <a:rPr lang="en-US" sz="3200" b="0" dirty="0" err="1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sed</a:t>
            </a:r>
            <a:r>
              <a:rPr lang="en-US" sz="3200" b="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 </a:t>
            </a:r>
            <a:r>
              <a:rPr lang="en-US" sz="2800" b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3200" b="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f</a:t>
            </a:r>
          </a:p>
          <a:p>
            <a:pPr>
              <a:defRPr/>
            </a:pPr>
            <a:r>
              <a:rPr lang="en-US" sz="2800" b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/s</a:t>
            </a:r>
            <a:r>
              <a:rPr lang="en-US" sz="3200" b="0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/</a:t>
            </a:r>
            <a:r>
              <a:rPr lang="en-US" sz="2800" b="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/</a:t>
            </a:r>
            <a:r>
              <a:rPr lang="en-US" sz="3200" b="0" dirty="0" smtClean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 </a:t>
            </a:r>
          </a:p>
          <a:p>
            <a:pPr>
              <a:defRPr/>
            </a:pPr>
            <a:r>
              <a:rPr lang="en-US" sz="2800" b="0" dirty="0">
                <a:solidFill>
                  <a:schemeClr val="bg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endParaRPr lang="en-US" sz="3200" b="0" dirty="0">
              <a:solidFill>
                <a:schemeClr val="bg1"/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28600" y="2727960"/>
            <a:ext cx="8686800" cy="199644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/>
          <a:lstStyle/>
          <a:p>
            <a:pPr>
              <a:defRPr/>
            </a:pPr>
            <a:r>
              <a:rPr lang="en-US" sz="2800" b="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3200" b="0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 cat </a:t>
            </a:r>
            <a:r>
              <a:rPr lang="en-US" sz="3200" b="0" dirty="0" err="1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sedfile</a:t>
            </a:r>
            <a:r>
              <a:rPr lang="en-US" sz="3200" b="0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 | </a:t>
            </a:r>
            <a:r>
              <a:rPr lang="en-US" sz="3200" b="0" dirty="0" err="1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sed</a:t>
            </a:r>
            <a:r>
              <a:rPr lang="en-US" sz="3200" b="0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 </a:t>
            </a:r>
            <a:r>
              <a:rPr lang="en-US" sz="2800" b="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3200" b="0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f </a:t>
            </a:r>
            <a:r>
              <a:rPr lang="en-US" sz="3200" b="0" dirty="0" err="1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sedfile</a:t>
            </a:r>
            <a:endParaRPr lang="en-US" sz="3200" b="0" dirty="0" smtClean="0">
              <a:solidFill>
                <a:schemeClr val="bg1">
                  <a:lumMod val="50000"/>
                </a:schemeClr>
              </a:solidFill>
              <a:latin typeface="High Tower Text" pitchFamily="18" charset="0"/>
              <a:ea typeface="新細明體" charset="-120"/>
            </a:endParaRPr>
          </a:p>
          <a:p>
            <a:pPr>
              <a:defRPr/>
            </a:pPr>
            <a:r>
              <a:rPr lang="en-US" sz="2800" b="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#</a:t>
            </a:r>
            <a:r>
              <a:rPr lang="en-US" sz="3200" b="0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!/</a:t>
            </a:r>
            <a:r>
              <a:rPr lang="en-US" sz="3200" b="0" dirty="0" err="1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u</a:t>
            </a:r>
            <a:r>
              <a:rPr lang="en-US" sz="2800" b="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 err="1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r</a:t>
            </a:r>
            <a:r>
              <a:rPr lang="en-US" sz="3200" b="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/bin/</a:t>
            </a:r>
            <a:r>
              <a:rPr lang="en-US" sz="3200" b="0" dirty="0" err="1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sed</a:t>
            </a:r>
            <a:r>
              <a:rPr lang="en-US" sz="3200" b="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 </a:t>
            </a:r>
            <a:r>
              <a:rPr lang="en-US" sz="2800" b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3200" b="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f</a:t>
            </a:r>
          </a:p>
          <a:p>
            <a:pPr>
              <a:defRPr/>
            </a:pPr>
            <a:r>
              <a:rPr lang="en-US" sz="2800" b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/s</a:t>
            </a:r>
            <a:r>
              <a:rPr lang="en-US" sz="3200" b="0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/</a:t>
            </a:r>
            <a:r>
              <a:rPr lang="en-US" sz="2800" b="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/ </a:t>
            </a:r>
          </a:p>
          <a:p>
            <a:pPr>
              <a:defRPr/>
            </a:pPr>
            <a:r>
              <a:rPr lang="en-US" sz="2800" b="0" dirty="0">
                <a:solidFill>
                  <a:schemeClr val="bg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endParaRPr lang="en-US" sz="3200" b="0" dirty="0">
              <a:solidFill>
                <a:schemeClr val="bg1"/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8600" y="4160520"/>
            <a:ext cx="8686800" cy="199644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/>
          <a:lstStyle/>
          <a:p>
            <a:pPr>
              <a:defRPr/>
            </a:pPr>
            <a:r>
              <a:rPr lang="en-US" sz="2800" b="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3200" b="0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 cat </a:t>
            </a:r>
            <a:r>
              <a:rPr lang="en-US" sz="3200" b="0" dirty="0" err="1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sedfile</a:t>
            </a:r>
            <a:r>
              <a:rPr lang="en-US" sz="3200" b="0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 | ./</a:t>
            </a:r>
            <a:r>
              <a:rPr lang="en-US" sz="3200" b="0" dirty="0" err="1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sedfile</a:t>
            </a:r>
            <a:endParaRPr lang="en-US" sz="3200" b="0" dirty="0" smtClean="0">
              <a:solidFill>
                <a:schemeClr val="bg1">
                  <a:lumMod val="50000"/>
                </a:schemeClr>
              </a:solidFill>
              <a:latin typeface="High Tower Text" pitchFamily="18" charset="0"/>
              <a:ea typeface="新細明體" charset="-120"/>
            </a:endParaRPr>
          </a:p>
          <a:p>
            <a:pPr>
              <a:defRPr/>
            </a:pPr>
            <a:r>
              <a:rPr lang="en-US" sz="3200" b="0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./</a:t>
            </a:r>
            <a:r>
              <a:rPr lang="en-US" sz="3200" b="0" dirty="0" err="1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sedfile</a:t>
            </a:r>
            <a:r>
              <a:rPr lang="en-US" sz="3200" b="0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: Permission denied</a:t>
            </a:r>
            <a:endParaRPr lang="en-US" sz="3200" b="0" dirty="0">
              <a:solidFill>
                <a:schemeClr val="bg1">
                  <a:lumMod val="50000"/>
                </a:schemeClr>
              </a:solidFill>
              <a:latin typeface="High Tower Text" pitchFamily="18" charset="0"/>
              <a:ea typeface="新細明體" charset="-120"/>
            </a:endParaRPr>
          </a:p>
          <a:p>
            <a:pPr>
              <a:defRPr/>
            </a:pPr>
            <a:r>
              <a:rPr lang="en-US" sz="2800" b="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endParaRPr lang="en-US" sz="3200" b="0" dirty="0">
              <a:solidFill>
                <a:schemeClr val="bg1"/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28600" y="5120640"/>
            <a:ext cx="8686800" cy="199644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/>
          <a:lstStyle/>
          <a:p>
            <a:pPr>
              <a:spcBef>
                <a:spcPts val="72"/>
              </a:spcBef>
              <a:defRPr/>
            </a:pPr>
            <a:r>
              <a:rPr lang="en-US" sz="2800" b="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3200" b="0" dirty="0" smtClean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 </a:t>
            </a:r>
            <a:r>
              <a:rPr lang="en-US" sz="3200" b="0" dirty="0" err="1" smtClean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chmod</a:t>
            </a:r>
            <a:r>
              <a:rPr lang="en-US" sz="3200" b="0" dirty="0" smtClean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 </a:t>
            </a:r>
            <a:r>
              <a:rPr lang="en-US" sz="3200" b="0" dirty="0" err="1" smtClean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u+x</a:t>
            </a:r>
            <a:r>
              <a:rPr lang="en-US" sz="3200" b="0" dirty="0" smtClean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 </a:t>
            </a:r>
            <a:r>
              <a:rPr lang="en-US" sz="3200" b="0" dirty="0" err="1" smtClean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sedfile</a:t>
            </a:r>
            <a:r>
              <a:rPr lang="en-US" sz="3200" b="0" dirty="0" smtClean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; cat </a:t>
            </a:r>
            <a:r>
              <a:rPr lang="en-US" sz="3200" b="0" dirty="0" err="1" smtClean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sedfile</a:t>
            </a:r>
            <a:r>
              <a:rPr lang="en-US" sz="3200" b="0" dirty="0" smtClean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 | ./</a:t>
            </a:r>
            <a:r>
              <a:rPr lang="en-US" sz="3200" b="0" dirty="0" err="1" smtClean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sedfile</a:t>
            </a:r>
            <a:endParaRPr lang="en-US" sz="3200" b="0" dirty="0" smtClean="0">
              <a:solidFill>
                <a:schemeClr val="bg1"/>
              </a:solidFill>
              <a:latin typeface="High Tower Text" pitchFamily="18" charset="0"/>
              <a:ea typeface="新細明體" charset="-120"/>
            </a:endParaRPr>
          </a:p>
          <a:p>
            <a:pPr>
              <a:defRPr/>
            </a:pPr>
            <a:r>
              <a:rPr lang="en-US" sz="2800" b="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#</a:t>
            </a:r>
            <a:r>
              <a:rPr lang="en-US" sz="3200" b="0" dirty="0" smtClean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!/</a:t>
            </a:r>
            <a:r>
              <a:rPr lang="en-US" sz="3200" b="0" dirty="0" err="1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u</a:t>
            </a:r>
            <a:r>
              <a:rPr lang="en-US" sz="2800" b="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 err="1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r</a:t>
            </a:r>
            <a:r>
              <a:rPr lang="en-US" sz="3200" b="0" dirty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/bin/</a:t>
            </a:r>
            <a:r>
              <a:rPr lang="en-US" sz="3200" b="0" dirty="0" err="1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sed</a:t>
            </a:r>
            <a:r>
              <a:rPr lang="en-US" sz="3200" b="0" dirty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 </a:t>
            </a:r>
            <a:r>
              <a:rPr lang="en-US" sz="2800" b="0" dirty="0">
                <a:solidFill>
                  <a:schemeClr val="bg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3200" b="0" dirty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f</a:t>
            </a:r>
          </a:p>
          <a:p>
            <a:pPr>
              <a:defRPr/>
            </a:pPr>
            <a:r>
              <a:rPr lang="en-US" sz="2800" b="0" dirty="0">
                <a:solidFill>
                  <a:schemeClr val="bg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/s</a:t>
            </a:r>
            <a:r>
              <a:rPr lang="en-US" sz="3200" b="0" dirty="0" smtClean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/</a:t>
            </a:r>
            <a:r>
              <a:rPr lang="en-US" sz="2800" b="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 smtClean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/ </a:t>
            </a:r>
          </a:p>
          <a:p>
            <a:pPr>
              <a:defRPr/>
            </a:pPr>
            <a:r>
              <a:rPr lang="en-US" sz="2800" b="0" dirty="0">
                <a:solidFill>
                  <a:schemeClr val="bg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endParaRPr lang="en-US" sz="3200" b="0" dirty="0">
              <a:solidFill>
                <a:schemeClr val="bg1"/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28600" y="5660136"/>
            <a:ext cx="8686800" cy="1456944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7543800" y="5105400"/>
            <a:ext cx="0" cy="40233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Rectangular Callout 10"/>
          <p:cNvSpPr>
            <a:spLocks noChangeArrowheads="1"/>
          </p:cNvSpPr>
          <p:nvPr/>
        </p:nvSpPr>
        <p:spPr bwMode="auto">
          <a:xfrm>
            <a:off x="3810000" y="5943600"/>
            <a:ext cx="5029200" cy="914400"/>
          </a:xfrm>
          <a:prstGeom prst="wedgeRectCallout">
            <a:avLst>
              <a:gd name="adj1" fmla="val -117070"/>
              <a:gd name="adj2" fmla="val -6497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zh-TW" sz="3200" dirty="0" smtClean="0">
                <a:latin typeface="+mj-lt"/>
              </a:rPr>
              <a:t>What do you think will be the output now?</a:t>
            </a:r>
          </a:p>
        </p:txBody>
      </p:sp>
    </p:spTree>
    <p:extLst>
      <p:ext uri="{BB962C8B-B14F-4D97-AF65-F5344CB8AC3E}">
        <p14:creationId xmlns:p14="http://schemas.microsoft.com/office/powerpoint/2010/main" val="2643069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/>
          </p:cNvSpPr>
          <p:nvPr/>
        </p:nvSpPr>
        <p:spPr bwMode="auto">
          <a:xfrm>
            <a:off x="457200" y="0"/>
            <a:ext cx="8229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800" b="0">
                <a:solidFill>
                  <a:schemeClr val="accent2"/>
                </a:solidFill>
                <a:latin typeface="Arial" charset="0"/>
              </a:rPr>
              <a:t>Pattern Match Conditionals</a:t>
            </a:r>
          </a:p>
          <a:p>
            <a:pPr algn="ctr"/>
            <a:r>
              <a:rPr lang="en-US" altLang="zh-TW" sz="3600" b="0">
                <a:solidFill>
                  <a:schemeClr val="accent2"/>
                </a:solidFill>
                <a:latin typeface="Arial" charset="0"/>
              </a:rPr>
              <a:t>the DFA analogy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600200"/>
            <a:ext cx="6629400" cy="51149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%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cat script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#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!/</a:t>
            </a:r>
            <a:r>
              <a:rPr lang="en-US" altLang="zh-TW" sz="4000" dirty="0" err="1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usr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bin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</a:t>
            </a:r>
            <a:r>
              <a:rPr lang="en-US" altLang="zh-TW" sz="4000" dirty="0" err="1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sed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-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f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start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,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stop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s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</a:t>
            </a:r>
            <a:r>
              <a:rPr lang="en-US" altLang="zh-TW" sz="36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#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.*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//</a:t>
            </a:r>
            <a:endParaRPr lang="en-US" altLang="zh-TW" sz="4000" dirty="0">
              <a:solidFill>
                <a:schemeClr val="bg1">
                  <a:lumMod val="50000"/>
                </a:schemeClr>
              </a:solidFill>
              <a:latin typeface="High Tower Text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latin typeface="+mn-lt"/>
              </a:rPr>
              <a:t>% cat f1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FF0000"/>
                </a:solidFill>
                <a:latin typeface="+mn-lt"/>
              </a:rPr>
              <a:t>star 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latin typeface="+mn-lt"/>
              </a:rPr>
              <a:t>start 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 err="1">
                <a:latin typeface="+mn-lt"/>
              </a:rPr>
              <a:t>sto</a:t>
            </a:r>
            <a:endParaRPr lang="en-US" altLang="zh-TW" sz="3600" dirty="0">
              <a:latin typeface="+mn-lt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TW" sz="3600" dirty="0" err="1">
                <a:latin typeface="+mn-lt"/>
              </a:rPr>
              <a:t>sto</a:t>
            </a:r>
            <a:r>
              <a:rPr lang="en-US" altLang="zh-TW" sz="3600" dirty="0">
                <a:latin typeface="+mn-lt"/>
              </a:rPr>
              <a:t>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latin typeface="+mn-lt"/>
              </a:rPr>
              <a:t>stop#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latin typeface="+mn-lt"/>
              </a:rPr>
              <a:t>star#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latin typeface="+mn-lt"/>
              </a:rPr>
              <a:t>% ./script &lt;f1</a:t>
            </a:r>
          </a:p>
        </p:txBody>
      </p:sp>
      <p:grpSp>
        <p:nvGrpSpPr>
          <p:cNvPr id="36868" name="Group 16"/>
          <p:cNvGrpSpPr>
            <a:grpSpLocks/>
          </p:cNvGrpSpPr>
          <p:nvPr/>
        </p:nvGrpSpPr>
        <p:grpSpPr bwMode="auto">
          <a:xfrm>
            <a:off x="3505200" y="3352800"/>
            <a:ext cx="5410200" cy="3276600"/>
            <a:chOff x="838200" y="2895600"/>
            <a:chExt cx="5410200" cy="3276600"/>
          </a:xfrm>
        </p:grpSpPr>
        <p:sp>
          <p:nvSpPr>
            <p:cNvPr id="36869" name="Oval 3"/>
            <p:cNvSpPr>
              <a:spLocks noChangeArrowheads="1"/>
            </p:cNvSpPr>
            <p:nvPr/>
          </p:nvSpPr>
          <p:spPr bwMode="auto">
            <a:xfrm>
              <a:off x="1447800" y="4038600"/>
              <a:ext cx="1066800" cy="990600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b="0">
                  <a:latin typeface="Arial" charset="0"/>
                </a:rPr>
                <a:t>state 0</a:t>
              </a:r>
            </a:p>
            <a:p>
              <a:pPr algn="ctr"/>
              <a:r>
                <a:rPr lang="en-US" altLang="zh-TW" b="0">
                  <a:latin typeface="Arial" charset="0"/>
                </a:rPr>
                <a:t>(wait)</a:t>
              </a:r>
            </a:p>
          </p:txBody>
        </p:sp>
        <p:sp>
          <p:nvSpPr>
            <p:cNvPr id="5" name="Arc 4"/>
            <p:cNvSpPr/>
            <p:nvPr/>
          </p:nvSpPr>
          <p:spPr bwMode="auto">
            <a:xfrm>
              <a:off x="2133600" y="4648200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latin typeface="Arial" charset="0"/>
                <a:ea typeface="新細明體" charset="-120"/>
              </a:endParaRPr>
            </a:p>
          </p:txBody>
        </p:sp>
        <p:sp>
          <p:nvSpPr>
            <p:cNvPr id="36871" name="Rectangle 5"/>
            <p:cNvSpPr>
              <a:spLocks noChangeArrowheads="1"/>
            </p:cNvSpPr>
            <p:nvPr/>
          </p:nvSpPr>
          <p:spPr bwMode="auto">
            <a:xfrm>
              <a:off x="838200" y="5257800"/>
              <a:ext cx="1676400" cy="914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FF0000"/>
                  </a:solidFill>
                  <a:latin typeface="Arial" charset="0"/>
                </a:rPr>
                <a:t>new input   line doesn’t contain “start”</a:t>
              </a:r>
            </a:p>
          </p:txBody>
        </p:sp>
        <p:sp>
          <p:nvSpPr>
            <p:cNvPr id="36872" name="Oval 6"/>
            <p:cNvSpPr>
              <a:spLocks noChangeArrowheads="1"/>
            </p:cNvSpPr>
            <p:nvPr/>
          </p:nvSpPr>
          <p:spPr bwMode="auto">
            <a:xfrm>
              <a:off x="4648200" y="4038600"/>
              <a:ext cx="1066800" cy="9906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b="0">
                  <a:latin typeface="Arial" charset="0"/>
                </a:rPr>
                <a:t>state 1</a:t>
              </a:r>
            </a:p>
            <a:p>
              <a:pPr algn="ctr"/>
              <a:r>
                <a:rPr lang="en-US" altLang="zh-TW" b="0">
                  <a:latin typeface="Arial" charset="0"/>
                </a:rPr>
                <a:t>(s/#.*//)</a:t>
              </a:r>
            </a:p>
          </p:txBody>
        </p:sp>
        <p:cxnSp>
          <p:nvCxnSpPr>
            <p:cNvPr id="36873" name="Straight Arrow Connector 8"/>
            <p:cNvCxnSpPr>
              <a:cxnSpLocks noChangeShapeType="1"/>
            </p:cNvCxnSpPr>
            <p:nvPr/>
          </p:nvCxnSpPr>
          <p:spPr bwMode="auto">
            <a:xfrm>
              <a:off x="2667000" y="4495800"/>
              <a:ext cx="190500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36874" name="Rectangle 10"/>
            <p:cNvSpPr>
              <a:spLocks noChangeArrowheads="1"/>
            </p:cNvSpPr>
            <p:nvPr/>
          </p:nvSpPr>
          <p:spPr bwMode="auto">
            <a:xfrm>
              <a:off x="2743200" y="3886200"/>
              <a:ext cx="1905000" cy="6858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latin typeface="Arial" charset="0"/>
                </a:rPr>
                <a:t>new input   line contains “start”</a:t>
              </a:r>
            </a:p>
          </p:txBody>
        </p:sp>
        <p:sp>
          <p:nvSpPr>
            <p:cNvPr id="13" name="Arc 12"/>
            <p:cNvSpPr/>
            <p:nvPr/>
          </p:nvSpPr>
          <p:spPr bwMode="auto">
            <a:xfrm>
              <a:off x="5334000" y="4648200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latin typeface="Arial" charset="0"/>
                <a:ea typeface="新細明體" charset="-120"/>
              </a:endParaRPr>
            </a:p>
          </p:txBody>
        </p:sp>
        <p:sp>
          <p:nvSpPr>
            <p:cNvPr id="36876" name="Rectangle 13"/>
            <p:cNvSpPr>
              <a:spLocks noChangeArrowheads="1"/>
            </p:cNvSpPr>
            <p:nvPr/>
          </p:nvSpPr>
          <p:spPr bwMode="auto">
            <a:xfrm>
              <a:off x="4038600" y="5257800"/>
              <a:ext cx="1676400" cy="914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latin typeface="Arial" charset="0"/>
                </a:rPr>
                <a:t>new input   line doesn’t contain “stop”</a:t>
              </a:r>
            </a:p>
          </p:txBody>
        </p:sp>
        <p:sp>
          <p:nvSpPr>
            <p:cNvPr id="36877" name="Rectangle 14"/>
            <p:cNvSpPr>
              <a:spLocks noChangeArrowheads="1"/>
            </p:cNvSpPr>
            <p:nvPr/>
          </p:nvSpPr>
          <p:spPr bwMode="auto">
            <a:xfrm>
              <a:off x="2743200" y="2895600"/>
              <a:ext cx="1905000" cy="6858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latin typeface="Arial" charset="0"/>
                </a:rPr>
                <a:t>new input   line contains “stop”</a:t>
              </a:r>
            </a:p>
          </p:txBody>
        </p:sp>
        <p:sp>
          <p:nvSpPr>
            <p:cNvPr id="16" name="Arc 15"/>
            <p:cNvSpPr/>
            <p:nvPr/>
          </p:nvSpPr>
          <p:spPr bwMode="auto">
            <a:xfrm rot="16200000" flipV="1">
              <a:off x="2743200" y="3124200"/>
              <a:ext cx="1600200" cy="2514600"/>
            </a:xfrm>
            <a:prstGeom prst="arc">
              <a:avLst>
                <a:gd name="adj1" fmla="val 16960842"/>
                <a:gd name="adj2" fmla="val 4601609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latin typeface="Arial" charset="0"/>
                <a:ea typeface="新細明體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851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/>
          </p:cNvSpPr>
          <p:nvPr/>
        </p:nvSpPr>
        <p:spPr bwMode="auto">
          <a:xfrm>
            <a:off x="457200" y="0"/>
            <a:ext cx="8229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800" b="0">
                <a:solidFill>
                  <a:schemeClr val="accent2"/>
                </a:solidFill>
                <a:latin typeface="Arial" charset="0"/>
              </a:rPr>
              <a:t>Pattern Match Conditionals</a:t>
            </a:r>
          </a:p>
          <a:p>
            <a:pPr algn="ctr"/>
            <a:r>
              <a:rPr lang="en-US" altLang="zh-TW" sz="3600" b="0">
                <a:solidFill>
                  <a:schemeClr val="accent2"/>
                </a:solidFill>
                <a:latin typeface="Arial" charset="0"/>
              </a:rPr>
              <a:t>the DFA analogy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600200"/>
            <a:ext cx="6629400" cy="51149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%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cat script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#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!/</a:t>
            </a:r>
            <a:r>
              <a:rPr lang="en-US" altLang="zh-TW" sz="4000" dirty="0" err="1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usr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bin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</a:t>
            </a:r>
            <a:r>
              <a:rPr lang="en-US" altLang="zh-TW" sz="4000" dirty="0" err="1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sed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-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f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start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,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stop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4000" dirty="0">
                <a:solidFill>
                  <a:srgbClr val="FF0000"/>
                </a:solidFill>
                <a:latin typeface="High Tower Text" pitchFamily="18" charset="0"/>
              </a:rPr>
              <a:t>s</a:t>
            </a:r>
            <a:r>
              <a:rPr lang="en-US" altLang="zh-TW" sz="4000" dirty="0">
                <a:solidFill>
                  <a:srgbClr val="FF0000"/>
                </a:solidFill>
                <a:latin typeface="+mn-lt"/>
              </a:rPr>
              <a:t>/</a:t>
            </a:r>
            <a:r>
              <a:rPr lang="en-US" altLang="zh-TW" sz="3600" dirty="0">
                <a:solidFill>
                  <a:srgbClr val="FF0000"/>
                </a:solidFill>
                <a:latin typeface="+mn-lt"/>
              </a:rPr>
              <a:t>#</a:t>
            </a:r>
            <a:r>
              <a:rPr lang="en-US" altLang="zh-TW" sz="4000" dirty="0">
                <a:solidFill>
                  <a:srgbClr val="FF0000"/>
                </a:solidFill>
                <a:latin typeface="High Tower Text" pitchFamily="18" charset="0"/>
              </a:rPr>
              <a:t>.*</a:t>
            </a:r>
            <a:r>
              <a:rPr lang="en-US" altLang="zh-TW" sz="4000" dirty="0">
                <a:solidFill>
                  <a:srgbClr val="FF0000"/>
                </a:solidFill>
                <a:latin typeface="+mn-lt"/>
              </a:rPr>
              <a:t>//</a:t>
            </a:r>
            <a:endParaRPr lang="en-US" altLang="zh-TW" sz="4000" dirty="0">
              <a:solidFill>
                <a:srgbClr val="FF0000"/>
              </a:solidFill>
              <a:latin typeface="High Tower Text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latin typeface="+mn-lt"/>
              </a:rPr>
              <a:t>% cat f1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latin typeface="+mn-lt"/>
              </a:rPr>
              <a:t>star 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FF0000"/>
                </a:solidFill>
                <a:latin typeface="+mn-lt"/>
              </a:rPr>
              <a:t>start 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 err="1">
                <a:latin typeface="+mn-lt"/>
              </a:rPr>
              <a:t>sto</a:t>
            </a:r>
            <a:endParaRPr lang="en-US" altLang="zh-TW" sz="3600" dirty="0">
              <a:latin typeface="+mn-lt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TW" sz="3600" dirty="0" err="1">
                <a:latin typeface="+mn-lt"/>
              </a:rPr>
              <a:t>sto</a:t>
            </a:r>
            <a:r>
              <a:rPr lang="en-US" altLang="zh-TW" sz="3600" dirty="0">
                <a:latin typeface="+mn-lt"/>
              </a:rPr>
              <a:t>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latin typeface="+mn-lt"/>
              </a:rPr>
              <a:t>stop#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latin typeface="+mn-lt"/>
              </a:rPr>
              <a:t>star#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latin typeface="+mn-lt"/>
              </a:rPr>
              <a:t>% ./script &lt;f1</a:t>
            </a:r>
          </a:p>
        </p:txBody>
      </p:sp>
      <p:grpSp>
        <p:nvGrpSpPr>
          <p:cNvPr id="37892" name="Group 16"/>
          <p:cNvGrpSpPr>
            <a:grpSpLocks/>
          </p:cNvGrpSpPr>
          <p:nvPr/>
        </p:nvGrpSpPr>
        <p:grpSpPr bwMode="auto">
          <a:xfrm>
            <a:off x="3505200" y="3352800"/>
            <a:ext cx="5410200" cy="3276600"/>
            <a:chOff x="838200" y="2895600"/>
            <a:chExt cx="5410200" cy="3276600"/>
          </a:xfrm>
        </p:grpSpPr>
        <p:sp>
          <p:nvSpPr>
            <p:cNvPr id="37893" name="Oval 3"/>
            <p:cNvSpPr>
              <a:spLocks noChangeArrowheads="1"/>
            </p:cNvSpPr>
            <p:nvPr/>
          </p:nvSpPr>
          <p:spPr bwMode="auto">
            <a:xfrm>
              <a:off x="1447800" y="4038600"/>
              <a:ext cx="1066800" cy="9906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b="0">
                  <a:latin typeface="Arial" charset="0"/>
                </a:rPr>
                <a:t>state 0</a:t>
              </a:r>
            </a:p>
            <a:p>
              <a:pPr algn="ctr"/>
              <a:r>
                <a:rPr lang="en-US" altLang="zh-TW" b="0">
                  <a:latin typeface="Arial" charset="0"/>
                </a:rPr>
                <a:t>(wait)</a:t>
              </a:r>
            </a:p>
          </p:txBody>
        </p:sp>
        <p:sp>
          <p:nvSpPr>
            <p:cNvPr id="5" name="Arc 4"/>
            <p:cNvSpPr/>
            <p:nvPr/>
          </p:nvSpPr>
          <p:spPr bwMode="auto">
            <a:xfrm>
              <a:off x="2133600" y="4648200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latin typeface="Arial" charset="0"/>
                <a:ea typeface="新細明體" charset="-120"/>
              </a:endParaRPr>
            </a:p>
          </p:txBody>
        </p:sp>
        <p:sp>
          <p:nvSpPr>
            <p:cNvPr id="37895" name="Rectangle 5"/>
            <p:cNvSpPr>
              <a:spLocks noChangeArrowheads="1"/>
            </p:cNvSpPr>
            <p:nvPr/>
          </p:nvSpPr>
          <p:spPr bwMode="auto">
            <a:xfrm>
              <a:off x="838200" y="5257800"/>
              <a:ext cx="1676400" cy="914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latin typeface="Arial" charset="0"/>
                </a:rPr>
                <a:t>new input   line doesn’t contain “start”</a:t>
              </a:r>
            </a:p>
          </p:txBody>
        </p:sp>
        <p:sp>
          <p:nvSpPr>
            <p:cNvPr id="37896" name="Oval 6"/>
            <p:cNvSpPr>
              <a:spLocks noChangeArrowheads="1"/>
            </p:cNvSpPr>
            <p:nvPr/>
          </p:nvSpPr>
          <p:spPr bwMode="auto">
            <a:xfrm>
              <a:off x="4648200" y="4038600"/>
              <a:ext cx="1066800" cy="990600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b="0">
                  <a:latin typeface="Arial" charset="0"/>
                </a:rPr>
                <a:t>state 1</a:t>
              </a:r>
            </a:p>
            <a:p>
              <a:pPr algn="ctr"/>
              <a:r>
                <a:rPr lang="en-US" altLang="zh-TW" b="0">
                  <a:latin typeface="Arial" charset="0"/>
                </a:rPr>
                <a:t>(s/#.*//)</a:t>
              </a:r>
            </a:p>
          </p:txBody>
        </p:sp>
        <p:cxnSp>
          <p:nvCxnSpPr>
            <p:cNvPr id="37897" name="Straight Arrow Connector 8"/>
            <p:cNvCxnSpPr>
              <a:cxnSpLocks noChangeShapeType="1"/>
            </p:cNvCxnSpPr>
            <p:nvPr/>
          </p:nvCxnSpPr>
          <p:spPr bwMode="auto">
            <a:xfrm>
              <a:off x="2667000" y="4495800"/>
              <a:ext cx="1905000" cy="0"/>
            </a:xfrm>
            <a:prstGeom prst="straightConnector1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 type="arrow" w="med" len="med"/>
            </a:ln>
          </p:spPr>
        </p:cxnSp>
        <p:sp>
          <p:nvSpPr>
            <p:cNvPr id="37898" name="Rectangle 10"/>
            <p:cNvSpPr>
              <a:spLocks noChangeArrowheads="1"/>
            </p:cNvSpPr>
            <p:nvPr/>
          </p:nvSpPr>
          <p:spPr bwMode="auto">
            <a:xfrm>
              <a:off x="2743200" y="3886200"/>
              <a:ext cx="1905000" cy="6858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FF0000"/>
                  </a:solidFill>
                  <a:latin typeface="Arial" charset="0"/>
                </a:rPr>
                <a:t>new input   line contains “start”</a:t>
              </a:r>
            </a:p>
          </p:txBody>
        </p:sp>
        <p:sp>
          <p:nvSpPr>
            <p:cNvPr id="13" name="Arc 12"/>
            <p:cNvSpPr/>
            <p:nvPr/>
          </p:nvSpPr>
          <p:spPr bwMode="auto">
            <a:xfrm>
              <a:off x="5334000" y="4648200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latin typeface="Arial" charset="0"/>
                <a:ea typeface="新細明體" charset="-120"/>
              </a:endParaRPr>
            </a:p>
          </p:txBody>
        </p:sp>
        <p:sp>
          <p:nvSpPr>
            <p:cNvPr id="37900" name="Rectangle 13"/>
            <p:cNvSpPr>
              <a:spLocks noChangeArrowheads="1"/>
            </p:cNvSpPr>
            <p:nvPr/>
          </p:nvSpPr>
          <p:spPr bwMode="auto">
            <a:xfrm>
              <a:off x="4038600" y="5257800"/>
              <a:ext cx="1676400" cy="914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latin typeface="Arial" charset="0"/>
                </a:rPr>
                <a:t>new input   line doesn’t contain “stop”</a:t>
              </a:r>
            </a:p>
          </p:txBody>
        </p:sp>
        <p:sp>
          <p:nvSpPr>
            <p:cNvPr id="37901" name="Rectangle 14"/>
            <p:cNvSpPr>
              <a:spLocks noChangeArrowheads="1"/>
            </p:cNvSpPr>
            <p:nvPr/>
          </p:nvSpPr>
          <p:spPr bwMode="auto">
            <a:xfrm>
              <a:off x="2743200" y="2895600"/>
              <a:ext cx="1905000" cy="6858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latin typeface="Arial" charset="0"/>
                </a:rPr>
                <a:t>new input   line contains “stop”</a:t>
              </a:r>
            </a:p>
          </p:txBody>
        </p:sp>
        <p:sp>
          <p:nvSpPr>
            <p:cNvPr id="16" name="Arc 15"/>
            <p:cNvSpPr/>
            <p:nvPr/>
          </p:nvSpPr>
          <p:spPr bwMode="auto">
            <a:xfrm rot="16200000" flipV="1">
              <a:off x="2743200" y="3124200"/>
              <a:ext cx="1600200" cy="2514600"/>
            </a:xfrm>
            <a:prstGeom prst="arc">
              <a:avLst>
                <a:gd name="adj1" fmla="val 16960842"/>
                <a:gd name="adj2" fmla="val 4601609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latin typeface="Arial" charset="0"/>
                <a:ea typeface="新細明體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130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/>
          </p:cNvSpPr>
          <p:nvPr/>
        </p:nvSpPr>
        <p:spPr bwMode="auto">
          <a:xfrm>
            <a:off x="457200" y="0"/>
            <a:ext cx="8229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800" b="0">
                <a:solidFill>
                  <a:schemeClr val="accent2"/>
                </a:solidFill>
                <a:latin typeface="Arial" charset="0"/>
              </a:rPr>
              <a:t>Pattern Match Conditionals</a:t>
            </a:r>
          </a:p>
          <a:p>
            <a:pPr algn="ctr"/>
            <a:r>
              <a:rPr lang="en-US" altLang="zh-TW" sz="3600" b="0">
                <a:solidFill>
                  <a:schemeClr val="accent2"/>
                </a:solidFill>
                <a:latin typeface="Arial" charset="0"/>
              </a:rPr>
              <a:t>the DFA analogy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600200"/>
            <a:ext cx="6629400" cy="51149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%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cat script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#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!/</a:t>
            </a:r>
            <a:r>
              <a:rPr lang="en-US" altLang="zh-TW" sz="4000" dirty="0" err="1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usr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bin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</a:t>
            </a:r>
            <a:r>
              <a:rPr lang="en-US" altLang="zh-TW" sz="4000" dirty="0" err="1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sed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-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f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start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,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stop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4000" dirty="0">
                <a:solidFill>
                  <a:srgbClr val="FF0000"/>
                </a:solidFill>
                <a:latin typeface="High Tower Text" pitchFamily="18" charset="0"/>
              </a:rPr>
              <a:t>s</a:t>
            </a:r>
            <a:r>
              <a:rPr lang="en-US" altLang="zh-TW" sz="4000" dirty="0">
                <a:solidFill>
                  <a:srgbClr val="FF0000"/>
                </a:solidFill>
                <a:latin typeface="+mn-lt"/>
              </a:rPr>
              <a:t>/</a:t>
            </a:r>
            <a:r>
              <a:rPr lang="en-US" altLang="zh-TW" sz="3600" dirty="0">
                <a:solidFill>
                  <a:srgbClr val="FF0000"/>
                </a:solidFill>
                <a:latin typeface="+mn-lt"/>
              </a:rPr>
              <a:t>#</a:t>
            </a:r>
            <a:r>
              <a:rPr lang="en-US" altLang="zh-TW" sz="4000" dirty="0">
                <a:solidFill>
                  <a:srgbClr val="FF0000"/>
                </a:solidFill>
                <a:latin typeface="High Tower Text" pitchFamily="18" charset="0"/>
              </a:rPr>
              <a:t>.*</a:t>
            </a:r>
            <a:r>
              <a:rPr lang="en-US" altLang="zh-TW" sz="4000" dirty="0">
                <a:solidFill>
                  <a:srgbClr val="FF0000"/>
                </a:solidFill>
                <a:latin typeface="+mn-lt"/>
              </a:rPr>
              <a:t>//</a:t>
            </a:r>
            <a:endParaRPr lang="en-US" altLang="zh-TW" sz="4000" dirty="0">
              <a:solidFill>
                <a:srgbClr val="FF0000"/>
              </a:solidFill>
              <a:latin typeface="High Tower Text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latin typeface="+mn-lt"/>
              </a:rPr>
              <a:t>% cat f1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latin typeface="+mn-lt"/>
              </a:rPr>
              <a:t>star 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latin typeface="+mn-lt"/>
              </a:rPr>
              <a:t>start 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 err="1">
                <a:solidFill>
                  <a:srgbClr val="FF0000"/>
                </a:solidFill>
                <a:latin typeface="+mn-lt"/>
              </a:rPr>
              <a:t>sto</a:t>
            </a:r>
            <a:endParaRPr lang="en-US" altLang="zh-TW" sz="3600" dirty="0">
              <a:solidFill>
                <a:srgbClr val="FF0000"/>
              </a:solidFill>
              <a:latin typeface="+mn-lt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TW" sz="3600" dirty="0" err="1">
                <a:latin typeface="+mn-lt"/>
              </a:rPr>
              <a:t>sto</a:t>
            </a:r>
            <a:r>
              <a:rPr lang="en-US" altLang="zh-TW" sz="3600" dirty="0">
                <a:latin typeface="+mn-lt"/>
              </a:rPr>
              <a:t>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latin typeface="+mn-lt"/>
              </a:rPr>
              <a:t>stop#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latin typeface="+mn-lt"/>
              </a:rPr>
              <a:t>star#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latin typeface="+mn-lt"/>
              </a:rPr>
              <a:t>% ./script &lt;f1</a:t>
            </a:r>
          </a:p>
        </p:txBody>
      </p:sp>
      <p:grpSp>
        <p:nvGrpSpPr>
          <p:cNvPr id="38916" name="Group 16"/>
          <p:cNvGrpSpPr>
            <a:grpSpLocks/>
          </p:cNvGrpSpPr>
          <p:nvPr/>
        </p:nvGrpSpPr>
        <p:grpSpPr bwMode="auto">
          <a:xfrm>
            <a:off x="3505200" y="3352800"/>
            <a:ext cx="5410200" cy="3276600"/>
            <a:chOff x="838200" y="2895600"/>
            <a:chExt cx="5410200" cy="3276600"/>
          </a:xfrm>
        </p:grpSpPr>
        <p:sp>
          <p:nvSpPr>
            <p:cNvPr id="38917" name="Oval 3"/>
            <p:cNvSpPr>
              <a:spLocks noChangeArrowheads="1"/>
            </p:cNvSpPr>
            <p:nvPr/>
          </p:nvSpPr>
          <p:spPr bwMode="auto">
            <a:xfrm>
              <a:off x="1447800" y="4038600"/>
              <a:ext cx="1066800" cy="9906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b="0">
                  <a:latin typeface="Arial" charset="0"/>
                </a:rPr>
                <a:t>state 0</a:t>
              </a:r>
            </a:p>
            <a:p>
              <a:pPr algn="ctr"/>
              <a:r>
                <a:rPr lang="en-US" altLang="zh-TW" b="0">
                  <a:latin typeface="Arial" charset="0"/>
                </a:rPr>
                <a:t>(wait)</a:t>
              </a:r>
            </a:p>
          </p:txBody>
        </p:sp>
        <p:sp>
          <p:nvSpPr>
            <p:cNvPr id="5" name="Arc 4"/>
            <p:cNvSpPr/>
            <p:nvPr/>
          </p:nvSpPr>
          <p:spPr bwMode="auto">
            <a:xfrm>
              <a:off x="2133600" y="4648200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latin typeface="Arial" charset="0"/>
                <a:ea typeface="新細明體" charset="-120"/>
              </a:endParaRPr>
            </a:p>
          </p:txBody>
        </p:sp>
        <p:sp>
          <p:nvSpPr>
            <p:cNvPr id="38919" name="Rectangle 5"/>
            <p:cNvSpPr>
              <a:spLocks noChangeArrowheads="1"/>
            </p:cNvSpPr>
            <p:nvPr/>
          </p:nvSpPr>
          <p:spPr bwMode="auto">
            <a:xfrm>
              <a:off x="838200" y="5257800"/>
              <a:ext cx="1676400" cy="914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latin typeface="Arial" charset="0"/>
                </a:rPr>
                <a:t>new input   line doesn’t contain “start”</a:t>
              </a:r>
            </a:p>
          </p:txBody>
        </p:sp>
        <p:sp>
          <p:nvSpPr>
            <p:cNvPr id="38920" name="Oval 6"/>
            <p:cNvSpPr>
              <a:spLocks noChangeArrowheads="1"/>
            </p:cNvSpPr>
            <p:nvPr/>
          </p:nvSpPr>
          <p:spPr bwMode="auto">
            <a:xfrm>
              <a:off x="4648200" y="4038600"/>
              <a:ext cx="1066800" cy="990600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b="0">
                  <a:latin typeface="Arial" charset="0"/>
                </a:rPr>
                <a:t>state 1</a:t>
              </a:r>
            </a:p>
            <a:p>
              <a:pPr algn="ctr"/>
              <a:r>
                <a:rPr lang="en-US" altLang="zh-TW" b="0">
                  <a:latin typeface="Arial" charset="0"/>
                </a:rPr>
                <a:t>(s/#.*//)</a:t>
              </a:r>
            </a:p>
          </p:txBody>
        </p:sp>
        <p:cxnSp>
          <p:nvCxnSpPr>
            <p:cNvPr id="38921" name="Straight Arrow Connector 8"/>
            <p:cNvCxnSpPr>
              <a:cxnSpLocks noChangeShapeType="1"/>
            </p:cNvCxnSpPr>
            <p:nvPr/>
          </p:nvCxnSpPr>
          <p:spPr bwMode="auto">
            <a:xfrm>
              <a:off x="2667000" y="4495800"/>
              <a:ext cx="190500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38922" name="Rectangle 10"/>
            <p:cNvSpPr>
              <a:spLocks noChangeArrowheads="1"/>
            </p:cNvSpPr>
            <p:nvPr/>
          </p:nvSpPr>
          <p:spPr bwMode="auto">
            <a:xfrm>
              <a:off x="2743200" y="3886200"/>
              <a:ext cx="1905000" cy="6858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latin typeface="Arial" charset="0"/>
                </a:rPr>
                <a:t>new input   line contains “start”</a:t>
              </a:r>
            </a:p>
          </p:txBody>
        </p:sp>
        <p:sp>
          <p:nvSpPr>
            <p:cNvPr id="13" name="Arc 12"/>
            <p:cNvSpPr/>
            <p:nvPr/>
          </p:nvSpPr>
          <p:spPr bwMode="auto">
            <a:xfrm>
              <a:off x="5334000" y="4648200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latin typeface="Arial" charset="0"/>
                <a:ea typeface="新細明體" charset="-120"/>
              </a:endParaRPr>
            </a:p>
          </p:txBody>
        </p:sp>
        <p:sp>
          <p:nvSpPr>
            <p:cNvPr id="38924" name="Rectangle 13"/>
            <p:cNvSpPr>
              <a:spLocks noChangeArrowheads="1"/>
            </p:cNvSpPr>
            <p:nvPr/>
          </p:nvSpPr>
          <p:spPr bwMode="auto">
            <a:xfrm>
              <a:off x="4038600" y="5257800"/>
              <a:ext cx="1676400" cy="914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FF0000"/>
                  </a:solidFill>
                  <a:latin typeface="Arial" charset="0"/>
                </a:rPr>
                <a:t>new input   line doesn’t contain “stop”</a:t>
              </a:r>
            </a:p>
          </p:txBody>
        </p:sp>
        <p:sp>
          <p:nvSpPr>
            <p:cNvPr id="38925" name="Rectangle 14"/>
            <p:cNvSpPr>
              <a:spLocks noChangeArrowheads="1"/>
            </p:cNvSpPr>
            <p:nvPr/>
          </p:nvSpPr>
          <p:spPr bwMode="auto">
            <a:xfrm>
              <a:off x="2743200" y="2895600"/>
              <a:ext cx="1905000" cy="6858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latin typeface="Arial" charset="0"/>
                </a:rPr>
                <a:t>new input   line contains “stop”</a:t>
              </a:r>
            </a:p>
          </p:txBody>
        </p:sp>
        <p:sp>
          <p:nvSpPr>
            <p:cNvPr id="16" name="Arc 15"/>
            <p:cNvSpPr/>
            <p:nvPr/>
          </p:nvSpPr>
          <p:spPr bwMode="auto">
            <a:xfrm rot="16200000" flipV="1">
              <a:off x="2743200" y="3124200"/>
              <a:ext cx="1600200" cy="2514600"/>
            </a:xfrm>
            <a:prstGeom prst="arc">
              <a:avLst>
                <a:gd name="adj1" fmla="val 16960842"/>
                <a:gd name="adj2" fmla="val 4601609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latin typeface="Arial" charset="0"/>
                <a:ea typeface="新細明體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767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/>
          </p:cNvSpPr>
          <p:nvPr/>
        </p:nvSpPr>
        <p:spPr bwMode="auto">
          <a:xfrm>
            <a:off x="457200" y="0"/>
            <a:ext cx="8229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800" b="0">
                <a:solidFill>
                  <a:schemeClr val="accent2"/>
                </a:solidFill>
                <a:latin typeface="Arial" charset="0"/>
              </a:rPr>
              <a:t>Pattern Match Conditionals</a:t>
            </a:r>
          </a:p>
          <a:p>
            <a:pPr algn="ctr"/>
            <a:r>
              <a:rPr lang="en-US" altLang="zh-TW" sz="3600" b="0">
                <a:solidFill>
                  <a:schemeClr val="accent2"/>
                </a:solidFill>
                <a:latin typeface="Arial" charset="0"/>
              </a:rPr>
              <a:t>the DFA analogy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600200"/>
            <a:ext cx="6629400" cy="51149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%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cat script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#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!/</a:t>
            </a:r>
            <a:r>
              <a:rPr lang="en-US" altLang="zh-TW" sz="4000" dirty="0" err="1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usr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bin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</a:t>
            </a:r>
            <a:r>
              <a:rPr lang="en-US" altLang="zh-TW" sz="4000" dirty="0" err="1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sed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-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f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start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,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stop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4000" dirty="0">
                <a:solidFill>
                  <a:srgbClr val="FF0000"/>
                </a:solidFill>
                <a:latin typeface="High Tower Text" pitchFamily="18" charset="0"/>
              </a:rPr>
              <a:t>s</a:t>
            </a:r>
            <a:r>
              <a:rPr lang="en-US" altLang="zh-TW" sz="4000" dirty="0">
                <a:solidFill>
                  <a:srgbClr val="FF0000"/>
                </a:solidFill>
                <a:latin typeface="+mn-lt"/>
              </a:rPr>
              <a:t>/</a:t>
            </a:r>
            <a:r>
              <a:rPr lang="en-US" altLang="zh-TW" sz="3600" dirty="0">
                <a:solidFill>
                  <a:srgbClr val="FF0000"/>
                </a:solidFill>
                <a:latin typeface="+mn-lt"/>
              </a:rPr>
              <a:t>#</a:t>
            </a:r>
            <a:r>
              <a:rPr lang="en-US" altLang="zh-TW" sz="4000" dirty="0">
                <a:solidFill>
                  <a:srgbClr val="FF0000"/>
                </a:solidFill>
                <a:latin typeface="High Tower Text" pitchFamily="18" charset="0"/>
              </a:rPr>
              <a:t>.*</a:t>
            </a:r>
            <a:r>
              <a:rPr lang="en-US" altLang="zh-TW" sz="4000" dirty="0">
                <a:solidFill>
                  <a:srgbClr val="FF0000"/>
                </a:solidFill>
                <a:latin typeface="+mn-lt"/>
              </a:rPr>
              <a:t>//</a:t>
            </a:r>
            <a:endParaRPr lang="en-US" altLang="zh-TW" sz="4000" dirty="0">
              <a:solidFill>
                <a:srgbClr val="FF0000"/>
              </a:solidFill>
              <a:latin typeface="High Tower Text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latin typeface="+mn-lt"/>
              </a:rPr>
              <a:t>% cat f1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latin typeface="+mn-lt"/>
              </a:rPr>
              <a:t>star 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latin typeface="+mn-lt"/>
              </a:rPr>
              <a:t>start 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 err="1">
                <a:latin typeface="+mn-lt"/>
              </a:rPr>
              <a:t>sto</a:t>
            </a:r>
            <a:endParaRPr lang="en-US" altLang="zh-TW" sz="3600" dirty="0">
              <a:latin typeface="+mn-lt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TW" sz="3600" dirty="0" err="1">
                <a:solidFill>
                  <a:srgbClr val="FF0000"/>
                </a:solidFill>
                <a:latin typeface="+mn-lt"/>
              </a:rPr>
              <a:t>sto</a:t>
            </a:r>
            <a:r>
              <a:rPr lang="en-US" altLang="zh-TW" sz="3600" dirty="0">
                <a:solidFill>
                  <a:srgbClr val="FF0000"/>
                </a:solidFill>
                <a:latin typeface="+mn-lt"/>
              </a:rPr>
              <a:t>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latin typeface="+mn-lt"/>
              </a:rPr>
              <a:t>stop#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latin typeface="+mn-lt"/>
              </a:rPr>
              <a:t>star#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latin typeface="+mn-lt"/>
              </a:rPr>
              <a:t>% ./script &lt;f1</a:t>
            </a:r>
          </a:p>
        </p:txBody>
      </p:sp>
      <p:grpSp>
        <p:nvGrpSpPr>
          <p:cNvPr id="39940" name="Group 16"/>
          <p:cNvGrpSpPr>
            <a:grpSpLocks/>
          </p:cNvGrpSpPr>
          <p:nvPr/>
        </p:nvGrpSpPr>
        <p:grpSpPr bwMode="auto">
          <a:xfrm>
            <a:off x="3505200" y="3352800"/>
            <a:ext cx="5410200" cy="3276600"/>
            <a:chOff x="838200" y="2895600"/>
            <a:chExt cx="5410200" cy="3276600"/>
          </a:xfrm>
        </p:grpSpPr>
        <p:sp>
          <p:nvSpPr>
            <p:cNvPr id="39941" name="Oval 3"/>
            <p:cNvSpPr>
              <a:spLocks noChangeArrowheads="1"/>
            </p:cNvSpPr>
            <p:nvPr/>
          </p:nvSpPr>
          <p:spPr bwMode="auto">
            <a:xfrm>
              <a:off x="1447800" y="4038600"/>
              <a:ext cx="1066800" cy="9906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b="0">
                  <a:latin typeface="Arial" charset="0"/>
                </a:rPr>
                <a:t>state 0</a:t>
              </a:r>
            </a:p>
            <a:p>
              <a:pPr algn="ctr"/>
              <a:r>
                <a:rPr lang="en-US" altLang="zh-TW" b="0">
                  <a:latin typeface="Arial" charset="0"/>
                </a:rPr>
                <a:t>(wait)</a:t>
              </a:r>
            </a:p>
          </p:txBody>
        </p:sp>
        <p:sp>
          <p:nvSpPr>
            <p:cNvPr id="5" name="Arc 4"/>
            <p:cNvSpPr/>
            <p:nvPr/>
          </p:nvSpPr>
          <p:spPr bwMode="auto">
            <a:xfrm>
              <a:off x="2133600" y="4648200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latin typeface="Arial" charset="0"/>
                <a:ea typeface="新細明體" charset="-120"/>
              </a:endParaRPr>
            </a:p>
          </p:txBody>
        </p:sp>
        <p:sp>
          <p:nvSpPr>
            <p:cNvPr id="39943" name="Rectangle 5"/>
            <p:cNvSpPr>
              <a:spLocks noChangeArrowheads="1"/>
            </p:cNvSpPr>
            <p:nvPr/>
          </p:nvSpPr>
          <p:spPr bwMode="auto">
            <a:xfrm>
              <a:off x="838200" y="5257800"/>
              <a:ext cx="1676400" cy="914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latin typeface="Arial" charset="0"/>
                </a:rPr>
                <a:t>new input   line doesn’t contain “start”</a:t>
              </a:r>
            </a:p>
          </p:txBody>
        </p:sp>
        <p:sp>
          <p:nvSpPr>
            <p:cNvPr id="39944" name="Oval 6"/>
            <p:cNvSpPr>
              <a:spLocks noChangeArrowheads="1"/>
            </p:cNvSpPr>
            <p:nvPr/>
          </p:nvSpPr>
          <p:spPr bwMode="auto">
            <a:xfrm>
              <a:off x="4648200" y="4038600"/>
              <a:ext cx="1066800" cy="990600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b="0">
                  <a:latin typeface="Arial" charset="0"/>
                </a:rPr>
                <a:t>state 1</a:t>
              </a:r>
            </a:p>
            <a:p>
              <a:pPr algn="ctr"/>
              <a:r>
                <a:rPr lang="en-US" altLang="zh-TW" b="0">
                  <a:latin typeface="Arial" charset="0"/>
                </a:rPr>
                <a:t>(s/#.*//)</a:t>
              </a:r>
            </a:p>
          </p:txBody>
        </p:sp>
        <p:cxnSp>
          <p:nvCxnSpPr>
            <p:cNvPr id="39945" name="Straight Arrow Connector 8"/>
            <p:cNvCxnSpPr>
              <a:cxnSpLocks noChangeShapeType="1"/>
            </p:cNvCxnSpPr>
            <p:nvPr/>
          </p:nvCxnSpPr>
          <p:spPr bwMode="auto">
            <a:xfrm>
              <a:off x="2667000" y="4495800"/>
              <a:ext cx="190500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39946" name="Rectangle 10"/>
            <p:cNvSpPr>
              <a:spLocks noChangeArrowheads="1"/>
            </p:cNvSpPr>
            <p:nvPr/>
          </p:nvSpPr>
          <p:spPr bwMode="auto">
            <a:xfrm>
              <a:off x="2743200" y="3886200"/>
              <a:ext cx="1905000" cy="6858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latin typeface="Arial" charset="0"/>
                </a:rPr>
                <a:t>new input   line contains “start”</a:t>
              </a:r>
            </a:p>
          </p:txBody>
        </p:sp>
        <p:sp>
          <p:nvSpPr>
            <p:cNvPr id="13" name="Arc 12"/>
            <p:cNvSpPr/>
            <p:nvPr/>
          </p:nvSpPr>
          <p:spPr bwMode="auto">
            <a:xfrm>
              <a:off x="5334000" y="4648200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latin typeface="Arial" charset="0"/>
                <a:ea typeface="新細明體" charset="-120"/>
              </a:endParaRPr>
            </a:p>
          </p:txBody>
        </p:sp>
        <p:sp>
          <p:nvSpPr>
            <p:cNvPr id="39948" name="Rectangle 13"/>
            <p:cNvSpPr>
              <a:spLocks noChangeArrowheads="1"/>
            </p:cNvSpPr>
            <p:nvPr/>
          </p:nvSpPr>
          <p:spPr bwMode="auto">
            <a:xfrm>
              <a:off x="4038600" y="5257800"/>
              <a:ext cx="1676400" cy="914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FF0000"/>
                  </a:solidFill>
                  <a:latin typeface="Arial" charset="0"/>
                </a:rPr>
                <a:t>new input   line doesn’t contain “stop”</a:t>
              </a:r>
            </a:p>
          </p:txBody>
        </p:sp>
        <p:sp>
          <p:nvSpPr>
            <p:cNvPr id="39949" name="Rectangle 14"/>
            <p:cNvSpPr>
              <a:spLocks noChangeArrowheads="1"/>
            </p:cNvSpPr>
            <p:nvPr/>
          </p:nvSpPr>
          <p:spPr bwMode="auto">
            <a:xfrm>
              <a:off x="2743200" y="2895600"/>
              <a:ext cx="1905000" cy="6858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latin typeface="Arial" charset="0"/>
                </a:rPr>
                <a:t>new input   line contains “stop”</a:t>
              </a:r>
            </a:p>
          </p:txBody>
        </p:sp>
        <p:sp>
          <p:nvSpPr>
            <p:cNvPr id="16" name="Arc 15"/>
            <p:cNvSpPr/>
            <p:nvPr/>
          </p:nvSpPr>
          <p:spPr bwMode="auto">
            <a:xfrm rot="16200000" flipV="1">
              <a:off x="2743200" y="3124200"/>
              <a:ext cx="1600200" cy="2514600"/>
            </a:xfrm>
            <a:prstGeom prst="arc">
              <a:avLst>
                <a:gd name="adj1" fmla="val 16960842"/>
                <a:gd name="adj2" fmla="val 4601609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latin typeface="Arial" charset="0"/>
                <a:ea typeface="新細明體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646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/>
          </p:cNvSpPr>
          <p:nvPr/>
        </p:nvSpPr>
        <p:spPr bwMode="auto">
          <a:xfrm>
            <a:off x="457200" y="0"/>
            <a:ext cx="8229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800" b="0">
                <a:solidFill>
                  <a:schemeClr val="accent2"/>
                </a:solidFill>
                <a:latin typeface="Arial" charset="0"/>
              </a:rPr>
              <a:t>Pattern Match Conditionals</a:t>
            </a:r>
          </a:p>
          <a:p>
            <a:pPr algn="ctr"/>
            <a:r>
              <a:rPr lang="en-US" altLang="zh-TW" sz="3600" b="0">
                <a:solidFill>
                  <a:schemeClr val="accent2"/>
                </a:solidFill>
                <a:latin typeface="Arial" charset="0"/>
              </a:rPr>
              <a:t>the DFA analogy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600200"/>
            <a:ext cx="6629400" cy="51149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%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cat script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#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!/</a:t>
            </a:r>
            <a:r>
              <a:rPr lang="en-US" altLang="zh-TW" sz="4000" dirty="0" err="1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usr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bin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</a:t>
            </a:r>
            <a:r>
              <a:rPr lang="en-US" altLang="zh-TW" sz="4000" dirty="0" err="1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sed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-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f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start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,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stop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4000" dirty="0">
                <a:solidFill>
                  <a:srgbClr val="FF0000"/>
                </a:solidFill>
                <a:latin typeface="High Tower Text" pitchFamily="18" charset="0"/>
              </a:rPr>
              <a:t>s</a:t>
            </a:r>
            <a:r>
              <a:rPr lang="en-US" altLang="zh-TW" sz="4000" dirty="0">
                <a:solidFill>
                  <a:srgbClr val="FF0000"/>
                </a:solidFill>
                <a:latin typeface="+mn-lt"/>
              </a:rPr>
              <a:t>/</a:t>
            </a:r>
            <a:r>
              <a:rPr lang="en-US" altLang="zh-TW" sz="3600" dirty="0">
                <a:solidFill>
                  <a:srgbClr val="FF0000"/>
                </a:solidFill>
                <a:latin typeface="+mn-lt"/>
              </a:rPr>
              <a:t>#</a:t>
            </a:r>
            <a:r>
              <a:rPr lang="en-US" altLang="zh-TW" sz="4000" dirty="0">
                <a:solidFill>
                  <a:srgbClr val="FF0000"/>
                </a:solidFill>
                <a:latin typeface="High Tower Text" pitchFamily="18" charset="0"/>
              </a:rPr>
              <a:t>.*</a:t>
            </a:r>
            <a:r>
              <a:rPr lang="en-US" altLang="zh-TW" sz="4000" dirty="0">
                <a:solidFill>
                  <a:srgbClr val="FF0000"/>
                </a:solidFill>
                <a:latin typeface="+mn-lt"/>
              </a:rPr>
              <a:t>//</a:t>
            </a:r>
            <a:endParaRPr lang="en-US" altLang="zh-TW" sz="4000" dirty="0">
              <a:solidFill>
                <a:srgbClr val="FF0000"/>
              </a:solidFill>
              <a:latin typeface="High Tower Text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latin typeface="+mn-lt"/>
              </a:rPr>
              <a:t>% cat f1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latin typeface="+mn-lt"/>
              </a:rPr>
              <a:t>star 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latin typeface="+mn-lt"/>
              </a:rPr>
              <a:t>start 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 err="1">
                <a:latin typeface="+mn-lt"/>
              </a:rPr>
              <a:t>sto</a:t>
            </a:r>
            <a:endParaRPr lang="en-US" altLang="zh-TW" sz="3600" dirty="0">
              <a:latin typeface="+mn-lt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TW" sz="3600" dirty="0" err="1">
                <a:latin typeface="+mn-lt"/>
              </a:rPr>
              <a:t>sto</a:t>
            </a:r>
            <a:r>
              <a:rPr lang="en-US" altLang="zh-TW" sz="3600" dirty="0">
                <a:latin typeface="+mn-lt"/>
              </a:rPr>
              <a:t>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FF0000"/>
                </a:solidFill>
                <a:latin typeface="+mn-lt"/>
              </a:rPr>
              <a:t>stop#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latin typeface="+mn-lt"/>
              </a:rPr>
              <a:t>star#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latin typeface="+mn-lt"/>
              </a:rPr>
              <a:t>% ./script &lt;f1</a:t>
            </a:r>
          </a:p>
        </p:txBody>
      </p:sp>
      <p:grpSp>
        <p:nvGrpSpPr>
          <p:cNvPr id="40964" name="Group 16"/>
          <p:cNvGrpSpPr>
            <a:grpSpLocks/>
          </p:cNvGrpSpPr>
          <p:nvPr/>
        </p:nvGrpSpPr>
        <p:grpSpPr bwMode="auto">
          <a:xfrm>
            <a:off x="3505200" y="3352800"/>
            <a:ext cx="5410200" cy="3276600"/>
            <a:chOff x="838200" y="2895600"/>
            <a:chExt cx="5410200" cy="3276600"/>
          </a:xfrm>
        </p:grpSpPr>
        <p:sp>
          <p:nvSpPr>
            <p:cNvPr id="40965" name="Oval 3"/>
            <p:cNvSpPr>
              <a:spLocks noChangeArrowheads="1"/>
            </p:cNvSpPr>
            <p:nvPr/>
          </p:nvSpPr>
          <p:spPr bwMode="auto">
            <a:xfrm>
              <a:off x="1447800" y="4038600"/>
              <a:ext cx="1066800" cy="9906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b="0">
                  <a:latin typeface="Arial" charset="0"/>
                </a:rPr>
                <a:t>state 0</a:t>
              </a:r>
            </a:p>
            <a:p>
              <a:pPr algn="ctr"/>
              <a:r>
                <a:rPr lang="en-US" altLang="zh-TW" b="0">
                  <a:latin typeface="Arial" charset="0"/>
                </a:rPr>
                <a:t>(wait)</a:t>
              </a:r>
            </a:p>
          </p:txBody>
        </p:sp>
        <p:sp>
          <p:nvSpPr>
            <p:cNvPr id="5" name="Arc 4"/>
            <p:cNvSpPr/>
            <p:nvPr/>
          </p:nvSpPr>
          <p:spPr bwMode="auto">
            <a:xfrm>
              <a:off x="2133600" y="4648200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latin typeface="Arial" charset="0"/>
                <a:ea typeface="新細明體" charset="-120"/>
              </a:endParaRPr>
            </a:p>
          </p:txBody>
        </p:sp>
        <p:sp>
          <p:nvSpPr>
            <p:cNvPr id="40967" name="Rectangle 5"/>
            <p:cNvSpPr>
              <a:spLocks noChangeArrowheads="1"/>
            </p:cNvSpPr>
            <p:nvPr/>
          </p:nvSpPr>
          <p:spPr bwMode="auto">
            <a:xfrm>
              <a:off x="838200" y="5257800"/>
              <a:ext cx="1676400" cy="914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latin typeface="Arial" charset="0"/>
                </a:rPr>
                <a:t>new input   line doesn’t contain “start”</a:t>
              </a:r>
            </a:p>
          </p:txBody>
        </p:sp>
        <p:sp>
          <p:nvSpPr>
            <p:cNvPr id="40968" name="Oval 6"/>
            <p:cNvSpPr>
              <a:spLocks noChangeArrowheads="1"/>
            </p:cNvSpPr>
            <p:nvPr/>
          </p:nvSpPr>
          <p:spPr bwMode="auto">
            <a:xfrm>
              <a:off x="4648200" y="4038600"/>
              <a:ext cx="1066800" cy="990600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b="0">
                  <a:latin typeface="Arial" charset="0"/>
                </a:rPr>
                <a:t>state 1</a:t>
              </a:r>
            </a:p>
            <a:p>
              <a:pPr algn="ctr"/>
              <a:r>
                <a:rPr lang="en-US" altLang="zh-TW" b="0">
                  <a:latin typeface="Arial" charset="0"/>
                </a:rPr>
                <a:t>(s/#.*//)</a:t>
              </a:r>
            </a:p>
          </p:txBody>
        </p:sp>
        <p:cxnSp>
          <p:nvCxnSpPr>
            <p:cNvPr id="40969" name="Straight Arrow Connector 8"/>
            <p:cNvCxnSpPr>
              <a:cxnSpLocks noChangeShapeType="1"/>
            </p:cNvCxnSpPr>
            <p:nvPr/>
          </p:nvCxnSpPr>
          <p:spPr bwMode="auto">
            <a:xfrm>
              <a:off x="2667000" y="4495800"/>
              <a:ext cx="190500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0970" name="Rectangle 10"/>
            <p:cNvSpPr>
              <a:spLocks noChangeArrowheads="1"/>
            </p:cNvSpPr>
            <p:nvPr/>
          </p:nvSpPr>
          <p:spPr bwMode="auto">
            <a:xfrm>
              <a:off x="2743200" y="3886200"/>
              <a:ext cx="1905000" cy="6858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latin typeface="Arial" charset="0"/>
                </a:rPr>
                <a:t>new input   line contains “start”</a:t>
              </a:r>
            </a:p>
          </p:txBody>
        </p:sp>
        <p:sp>
          <p:nvSpPr>
            <p:cNvPr id="13" name="Arc 12"/>
            <p:cNvSpPr/>
            <p:nvPr/>
          </p:nvSpPr>
          <p:spPr bwMode="auto">
            <a:xfrm>
              <a:off x="5334000" y="4648200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latin typeface="Arial" charset="0"/>
                <a:ea typeface="新細明體" charset="-120"/>
              </a:endParaRPr>
            </a:p>
          </p:txBody>
        </p:sp>
        <p:sp>
          <p:nvSpPr>
            <p:cNvPr id="40972" name="Rectangle 13"/>
            <p:cNvSpPr>
              <a:spLocks noChangeArrowheads="1"/>
            </p:cNvSpPr>
            <p:nvPr/>
          </p:nvSpPr>
          <p:spPr bwMode="auto">
            <a:xfrm>
              <a:off x="4038600" y="5257800"/>
              <a:ext cx="1676400" cy="914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latin typeface="Arial" charset="0"/>
                </a:rPr>
                <a:t>new input   line doesn’t contain “stop”</a:t>
              </a:r>
            </a:p>
          </p:txBody>
        </p:sp>
        <p:sp>
          <p:nvSpPr>
            <p:cNvPr id="40973" name="Rectangle 14"/>
            <p:cNvSpPr>
              <a:spLocks noChangeArrowheads="1"/>
            </p:cNvSpPr>
            <p:nvPr/>
          </p:nvSpPr>
          <p:spPr bwMode="auto">
            <a:xfrm>
              <a:off x="2743200" y="2895600"/>
              <a:ext cx="1905000" cy="6858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FF0000"/>
                  </a:solidFill>
                  <a:latin typeface="Arial" charset="0"/>
                </a:rPr>
                <a:t>new input   line contains “stop”</a:t>
              </a:r>
            </a:p>
          </p:txBody>
        </p:sp>
        <p:sp>
          <p:nvSpPr>
            <p:cNvPr id="16" name="Arc 15"/>
            <p:cNvSpPr/>
            <p:nvPr/>
          </p:nvSpPr>
          <p:spPr bwMode="auto">
            <a:xfrm rot="16200000" flipV="1">
              <a:off x="2743200" y="3124200"/>
              <a:ext cx="1600200" cy="2514600"/>
            </a:xfrm>
            <a:prstGeom prst="arc">
              <a:avLst>
                <a:gd name="adj1" fmla="val 16960842"/>
                <a:gd name="adj2" fmla="val 4601609"/>
              </a:avLst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latin typeface="Arial" charset="0"/>
                <a:ea typeface="新細明體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411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/>
          </p:cNvSpPr>
          <p:nvPr/>
        </p:nvSpPr>
        <p:spPr bwMode="auto">
          <a:xfrm>
            <a:off x="457200" y="0"/>
            <a:ext cx="8229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800" b="0">
                <a:solidFill>
                  <a:schemeClr val="accent2"/>
                </a:solidFill>
                <a:latin typeface="Arial" charset="0"/>
              </a:rPr>
              <a:t>Pattern Match Conditionals</a:t>
            </a:r>
          </a:p>
          <a:p>
            <a:pPr algn="ctr"/>
            <a:r>
              <a:rPr lang="en-US" altLang="zh-TW" sz="3600" b="0">
                <a:solidFill>
                  <a:schemeClr val="accent2"/>
                </a:solidFill>
                <a:latin typeface="Arial" charset="0"/>
              </a:rPr>
              <a:t>the DFA analogy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600200"/>
            <a:ext cx="6629400" cy="51149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%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cat script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#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!/</a:t>
            </a:r>
            <a:r>
              <a:rPr lang="en-US" altLang="zh-TW" sz="4000" dirty="0" err="1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usr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bin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</a:t>
            </a:r>
            <a:r>
              <a:rPr lang="en-US" altLang="zh-TW" sz="4000" dirty="0" err="1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sed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-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f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start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,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stop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s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</a:t>
            </a:r>
            <a:r>
              <a:rPr lang="en-US" altLang="zh-TW" sz="36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#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.*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//</a:t>
            </a:r>
            <a:endParaRPr lang="en-US" altLang="zh-TW" sz="4000" dirty="0">
              <a:solidFill>
                <a:schemeClr val="bg1">
                  <a:lumMod val="50000"/>
                </a:schemeClr>
              </a:solidFill>
              <a:latin typeface="High Tower Text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latin typeface="+mn-lt"/>
              </a:rPr>
              <a:t>% cat f1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latin typeface="+mn-lt"/>
              </a:rPr>
              <a:t>star 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latin typeface="+mn-lt"/>
              </a:rPr>
              <a:t>start 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 err="1">
                <a:latin typeface="+mn-lt"/>
              </a:rPr>
              <a:t>sto</a:t>
            </a:r>
            <a:endParaRPr lang="en-US" altLang="zh-TW" sz="3600" dirty="0">
              <a:latin typeface="+mn-lt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TW" sz="3600" dirty="0" err="1">
                <a:latin typeface="+mn-lt"/>
              </a:rPr>
              <a:t>sto</a:t>
            </a:r>
            <a:r>
              <a:rPr lang="en-US" altLang="zh-TW" sz="3600" dirty="0">
                <a:latin typeface="+mn-lt"/>
              </a:rPr>
              <a:t>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latin typeface="+mn-lt"/>
              </a:rPr>
              <a:t>stop#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FF0000"/>
                </a:solidFill>
                <a:latin typeface="+mn-lt"/>
              </a:rPr>
              <a:t>star#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latin typeface="+mn-lt"/>
              </a:rPr>
              <a:t>% ./script &lt;f1</a:t>
            </a:r>
          </a:p>
        </p:txBody>
      </p:sp>
      <p:grpSp>
        <p:nvGrpSpPr>
          <p:cNvPr id="41988" name="Group 16"/>
          <p:cNvGrpSpPr>
            <a:grpSpLocks/>
          </p:cNvGrpSpPr>
          <p:nvPr/>
        </p:nvGrpSpPr>
        <p:grpSpPr bwMode="auto">
          <a:xfrm>
            <a:off x="3505200" y="3352800"/>
            <a:ext cx="5410200" cy="3276600"/>
            <a:chOff x="838200" y="2895600"/>
            <a:chExt cx="5410200" cy="3276600"/>
          </a:xfrm>
        </p:grpSpPr>
        <p:sp>
          <p:nvSpPr>
            <p:cNvPr id="41989" name="Oval 3"/>
            <p:cNvSpPr>
              <a:spLocks noChangeArrowheads="1"/>
            </p:cNvSpPr>
            <p:nvPr/>
          </p:nvSpPr>
          <p:spPr bwMode="auto">
            <a:xfrm>
              <a:off x="1447800" y="4038600"/>
              <a:ext cx="1066800" cy="990600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b="0">
                  <a:latin typeface="Arial" charset="0"/>
                </a:rPr>
                <a:t>state 0</a:t>
              </a:r>
            </a:p>
            <a:p>
              <a:pPr algn="ctr"/>
              <a:r>
                <a:rPr lang="en-US" altLang="zh-TW" b="0">
                  <a:latin typeface="Arial" charset="0"/>
                </a:rPr>
                <a:t>(wait)</a:t>
              </a:r>
            </a:p>
          </p:txBody>
        </p:sp>
        <p:sp>
          <p:nvSpPr>
            <p:cNvPr id="5" name="Arc 4"/>
            <p:cNvSpPr/>
            <p:nvPr/>
          </p:nvSpPr>
          <p:spPr bwMode="auto">
            <a:xfrm>
              <a:off x="2133600" y="4648200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latin typeface="Arial" charset="0"/>
                <a:ea typeface="新細明體" charset="-120"/>
              </a:endParaRPr>
            </a:p>
          </p:txBody>
        </p:sp>
        <p:sp>
          <p:nvSpPr>
            <p:cNvPr id="41991" name="Rectangle 5"/>
            <p:cNvSpPr>
              <a:spLocks noChangeArrowheads="1"/>
            </p:cNvSpPr>
            <p:nvPr/>
          </p:nvSpPr>
          <p:spPr bwMode="auto">
            <a:xfrm>
              <a:off x="838200" y="5257800"/>
              <a:ext cx="1676400" cy="914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FF0000"/>
                  </a:solidFill>
                  <a:latin typeface="Arial" charset="0"/>
                </a:rPr>
                <a:t>new input   line doesn’t contain “start”</a:t>
              </a:r>
            </a:p>
          </p:txBody>
        </p:sp>
        <p:sp>
          <p:nvSpPr>
            <p:cNvPr id="41992" name="Oval 6"/>
            <p:cNvSpPr>
              <a:spLocks noChangeArrowheads="1"/>
            </p:cNvSpPr>
            <p:nvPr/>
          </p:nvSpPr>
          <p:spPr bwMode="auto">
            <a:xfrm>
              <a:off x="4648200" y="4038600"/>
              <a:ext cx="1066800" cy="9906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b="0">
                  <a:latin typeface="Arial" charset="0"/>
                </a:rPr>
                <a:t>state 1</a:t>
              </a:r>
            </a:p>
            <a:p>
              <a:pPr algn="ctr"/>
              <a:r>
                <a:rPr lang="en-US" altLang="zh-TW" b="0">
                  <a:latin typeface="Arial" charset="0"/>
                </a:rPr>
                <a:t>(s/#.*//)</a:t>
              </a:r>
            </a:p>
          </p:txBody>
        </p:sp>
        <p:cxnSp>
          <p:nvCxnSpPr>
            <p:cNvPr id="41993" name="Straight Arrow Connector 8"/>
            <p:cNvCxnSpPr>
              <a:cxnSpLocks noChangeShapeType="1"/>
            </p:cNvCxnSpPr>
            <p:nvPr/>
          </p:nvCxnSpPr>
          <p:spPr bwMode="auto">
            <a:xfrm>
              <a:off x="2667000" y="4495800"/>
              <a:ext cx="190500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1994" name="Rectangle 10"/>
            <p:cNvSpPr>
              <a:spLocks noChangeArrowheads="1"/>
            </p:cNvSpPr>
            <p:nvPr/>
          </p:nvSpPr>
          <p:spPr bwMode="auto">
            <a:xfrm>
              <a:off x="2743200" y="3886200"/>
              <a:ext cx="1905000" cy="6858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latin typeface="Arial" charset="0"/>
                </a:rPr>
                <a:t>new input   line contains “start”</a:t>
              </a:r>
            </a:p>
          </p:txBody>
        </p:sp>
        <p:sp>
          <p:nvSpPr>
            <p:cNvPr id="13" name="Arc 12"/>
            <p:cNvSpPr/>
            <p:nvPr/>
          </p:nvSpPr>
          <p:spPr bwMode="auto">
            <a:xfrm>
              <a:off x="5334000" y="4648200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latin typeface="Arial" charset="0"/>
                <a:ea typeface="新細明體" charset="-120"/>
              </a:endParaRPr>
            </a:p>
          </p:txBody>
        </p:sp>
        <p:sp>
          <p:nvSpPr>
            <p:cNvPr id="41996" name="Rectangle 13"/>
            <p:cNvSpPr>
              <a:spLocks noChangeArrowheads="1"/>
            </p:cNvSpPr>
            <p:nvPr/>
          </p:nvSpPr>
          <p:spPr bwMode="auto">
            <a:xfrm>
              <a:off x="4038600" y="5257800"/>
              <a:ext cx="1676400" cy="914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latin typeface="Arial" charset="0"/>
                </a:rPr>
                <a:t>new input   line doesn’t contain “stop”</a:t>
              </a:r>
            </a:p>
          </p:txBody>
        </p:sp>
        <p:sp>
          <p:nvSpPr>
            <p:cNvPr id="41997" name="Rectangle 14"/>
            <p:cNvSpPr>
              <a:spLocks noChangeArrowheads="1"/>
            </p:cNvSpPr>
            <p:nvPr/>
          </p:nvSpPr>
          <p:spPr bwMode="auto">
            <a:xfrm>
              <a:off x="2743200" y="2895600"/>
              <a:ext cx="1905000" cy="6858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latin typeface="Arial" charset="0"/>
                </a:rPr>
                <a:t>new input   line contains “stop”</a:t>
              </a:r>
            </a:p>
          </p:txBody>
        </p:sp>
        <p:sp>
          <p:nvSpPr>
            <p:cNvPr id="16" name="Arc 15"/>
            <p:cNvSpPr/>
            <p:nvPr/>
          </p:nvSpPr>
          <p:spPr bwMode="auto">
            <a:xfrm rot="16200000" flipV="1">
              <a:off x="2743200" y="3124200"/>
              <a:ext cx="1600200" cy="2514600"/>
            </a:xfrm>
            <a:prstGeom prst="arc">
              <a:avLst>
                <a:gd name="adj1" fmla="val 16960842"/>
                <a:gd name="adj2" fmla="val 4601609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latin typeface="Arial" charset="0"/>
                <a:ea typeface="新細明體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998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/>
          </p:cNvSpPr>
          <p:nvPr/>
        </p:nvSpPr>
        <p:spPr bwMode="auto">
          <a:xfrm>
            <a:off x="457200" y="0"/>
            <a:ext cx="8229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800" b="0">
                <a:solidFill>
                  <a:schemeClr val="accent2"/>
                </a:solidFill>
                <a:latin typeface="Arial" charset="0"/>
              </a:rPr>
              <a:t>Pattern Match Conditionals</a:t>
            </a:r>
          </a:p>
          <a:p>
            <a:pPr algn="ctr"/>
            <a:r>
              <a:rPr lang="en-US" altLang="zh-TW" sz="3600" b="0">
                <a:solidFill>
                  <a:schemeClr val="accent2"/>
                </a:solidFill>
                <a:latin typeface="Arial" charset="0"/>
              </a:rPr>
              <a:t>the DFA analogy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219200"/>
            <a:ext cx="6629400" cy="56070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TW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% cat f1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star 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start 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sto</a:t>
            </a:r>
            <a:endParaRPr lang="en-US" altLang="zh-TW" sz="3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TW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sto</a:t>
            </a:r>
            <a:r>
              <a:rPr lang="en-US" altLang="zh-TW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stop#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star#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200" dirty="0">
                <a:latin typeface="+mn-lt"/>
              </a:rPr>
              <a:t>% </a:t>
            </a:r>
            <a:r>
              <a:rPr lang="en-US" altLang="zh-TW" sz="3200" dirty="0">
                <a:solidFill>
                  <a:srgbClr val="FF0000"/>
                </a:solidFill>
                <a:latin typeface="+mn-lt"/>
              </a:rPr>
              <a:t>./script &lt;f1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200" dirty="0">
                <a:latin typeface="+mn-lt"/>
              </a:rPr>
              <a:t>star 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200" dirty="0">
                <a:latin typeface="+mn-lt"/>
              </a:rPr>
              <a:t>start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200" dirty="0" err="1">
                <a:latin typeface="+mn-lt"/>
              </a:rPr>
              <a:t>sto</a:t>
            </a:r>
            <a:endParaRPr lang="en-US" altLang="zh-TW" sz="3200" dirty="0">
              <a:latin typeface="+mn-lt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TW" sz="3200" dirty="0" err="1">
                <a:latin typeface="+mn-lt"/>
              </a:rPr>
              <a:t>sto</a:t>
            </a:r>
            <a:endParaRPr lang="en-US" altLang="zh-TW" sz="3200" dirty="0">
              <a:latin typeface="+mn-lt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TW" sz="3200" dirty="0">
                <a:latin typeface="+mn-lt"/>
              </a:rPr>
              <a:t>stop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200" dirty="0">
                <a:latin typeface="+mn-lt"/>
              </a:rPr>
              <a:t>star#</a:t>
            </a:r>
          </a:p>
        </p:txBody>
      </p:sp>
      <p:grpSp>
        <p:nvGrpSpPr>
          <p:cNvPr id="43012" name="Group 16"/>
          <p:cNvGrpSpPr>
            <a:grpSpLocks/>
          </p:cNvGrpSpPr>
          <p:nvPr/>
        </p:nvGrpSpPr>
        <p:grpSpPr bwMode="auto">
          <a:xfrm>
            <a:off x="3505200" y="3352800"/>
            <a:ext cx="5410200" cy="3276600"/>
            <a:chOff x="838200" y="2895600"/>
            <a:chExt cx="5410200" cy="3276600"/>
          </a:xfrm>
        </p:grpSpPr>
        <p:sp>
          <p:nvSpPr>
            <p:cNvPr id="43014" name="Oval 3"/>
            <p:cNvSpPr>
              <a:spLocks noChangeArrowheads="1"/>
            </p:cNvSpPr>
            <p:nvPr/>
          </p:nvSpPr>
          <p:spPr bwMode="auto">
            <a:xfrm>
              <a:off x="1447800" y="4038600"/>
              <a:ext cx="1066800" cy="9906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b="0">
                  <a:latin typeface="Arial" charset="0"/>
                </a:rPr>
                <a:t>state 0</a:t>
              </a:r>
            </a:p>
            <a:p>
              <a:pPr algn="ctr"/>
              <a:r>
                <a:rPr lang="en-US" altLang="zh-TW" b="0">
                  <a:latin typeface="Arial" charset="0"/>
                </a:rPr>
                <a:t>(wait)</a:t>
              </a:r>
            </a:p>
          </p:txBody>
        </p:sp>
        <p:sp>
          <p:nvSpPr>
            <p:cNvPr id="5" name="Arc 4"/>
            <p:cNvSpPr/>
            <p:nvPr/>
          </p:nvSpPr>
          <p:spPr bwMode="auto">
            <a:xfrm>
              <a:off x="2133600" y="4648200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latin typeface="Arial" charset="0"/>
                <a:ea typeface="新細明體" charset="-120"/>
              </a:endParaRPr>
            </a:p>
          </p:txBody>
        </p:sp>
        <p:sp>
          <p:nvSpPr>
            <p:cNvPr id="43016" name="Rectangle 5"/>
            <p:cNvSpPr>
              <a:spLocks noChangeArrowheads="1"/>
            </p:cNvSpPr>
            <p:nvPr/>
          </p:nvSpPr>
          <p:spPr bwMode="auto">
            <a:xfrm>
              <a:off x="838200" y="5257800"/>
              <a:ext cx="1676400" cy="914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latin typeface="Arial" charset="0"/>
                </a:rPr>
                <a:t>new input   line doesn’t contain “start”</a:t>
              </a:r>
            </a:p>
          </p:txBody>
        </p:sp>
        <p:sp>
          <p:nvSpPr>
            <p:cNvPr id="43017" name="Oval 6"/>
            <p:cNvSpPr>
              <a:spLocks noChangeArrowheads="1"/>
            </p:cNvSpPr>
            <p:nvPr/>
          </p:nvSpPr>
          <p:spPr bwMode="auto">
            <a:xfrm>
              <a:off x="4648200" y="4038600"/>
              <a:ext cx="1066800" cy="9906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b="0">
                  <a:latin typeface="Arial" charset="0"/>
                </a:rPr>
                <a:t>state 1</a:t>
              </a:r>
            </a:p>
            <a:p>
              <a:pPr algn="ctr"/>
              <a:r>
                <a:rPr lang="en-US" altLang="zh-TW" b="0">
                  <a:latin typeface="Arial" charset="0"/>
                </a:rPr>
                <a:t>(s/#.*//)</a:t>
              </a:r>
            </a:p>
          </p:txBody>
        </p:sp>
        <p:cxnSp>
          <p:nvCxnSpPr>
            <p:cNvPr id="43018" name="Straight Arrow Connector 8"/>
            <p:cNvCxnSpPr>
              <a:cxnSpLocks noChangeShapeType="1"/>
            </p:cNvCxnSpPr>
            <p:nvPr/>
          </p:nvCxnSpPr>
          <p:spPr bwMode="auto">
            <a:xfrm>
              <a:off x="2667000" y="4495800"/>
              <a:ext cx="190500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3019" name="Rectangle 10"/>
            <p:cNvSpPr>
              <a:spLocks noChangeArrowheads="1"/>
            </p:cNvSpPr>
            <p:nvPr/>
          </p:nvSpPr>
          <p:spPr bwMode="auto">
            <a:xfrm>
              <a:off x="2743200" y="3886200"/>
              <a:ext cx="1905000" cy="6858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latin typeface="Arial" charset="0"/>
                </a:rPr>
                <a:t>new input   line contains “start”</a:t>
              </a:r>
            </a:p>
          </p:txBody>
        </p:sp>
        <p:sp>
          <p:nvSpPr>
            <p:cNvPr id="13" name="Arc 12"/>
            <p:cNvSpPr/>
            <p:nvPr/>
          </p:nvSpPr>
          <p:spPr bwMode="auto">
            <a:xfrm>
              <a:off x="5334000" y="4648200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latin typeface="Arial" charset="0"/>
                <a:ea typeface="新細明體" charset="-120"/>
              </a:endParaRPr>
            </a:p>
          </p:txBody>
        </p:sp>
        <p:sp>
          <p:nvSpPr>
            <p:cNvPr id="43021" name="Rectangle 13"/>
            <p:cNvSpPr>
              <a:spLocks noChangeArrowheads="1"/>
            </p:cNvSpPr>
            <p:nvPr/>
          </p:nvSpPr>
          <p:spPr bwMode="auto">
            <a:xfrm>
              <a:off x="4038600" y="5257800"/>
              <a:ext cx="1676400" cy="914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latin typeface="Arial" charset="0"/>
                </a:rPr>
                <a:t>new input   line doesn’t contain “stop”</a:t>
              </a:r>
            </a:p>
          </p:txBody>
        </p:sp>
        <p:sp>
          <p:nvSpPr>
            <p:cNvPr id="43022" name="Rectangle 14"/>
            <p:cNvSpPr>
              <a:spLocks noChangeArrowheads="1"/>
            </p:cNvSpPr>
            <p:nvPr/>
          </p:nvSpPr>
          <p:spPr bwMode="auto">
            <a:xfrm>
              <a:off x="2743200" y="2895600"/>
              <a:ext cx="1905000" cy="6858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latin typeface="Arial" charset="0"/>
                </a:rPr>
                <a:t>new input   line contains “stop”</a:t>
              </a:r>
            </a:p>
          </p:txBody>
        </p:sp>
        <p:sp>
          <p:nvSpPr>
            <p:cNvPr id="16" name="Arc 15"/>
            <p:cNvSpPr/>
            <p:nvPr/>
          </p:nvSpPr>
          <p:spPr bwMode="auto">
            <a:xfrm rot="16200000" flipV="1">
              <a:off x="2743200" y="3124200"/>
              <a:ext cx="1600200" cy="2514600"/>
            </a:xfrm>
            <a:prstGeom prst="arc">
              <a:avLst>
                <a:gd name="adj1" fmla="val 16960842"/>
                <a:gd name="adj2" fmla="val 4601609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17" name="Rectangular Callout 16"/>
          <p:cNvSpPr>
            <a:spLocks noChangeArrowheads="1"/>
          </p:cNvSpPr>
          <p:nvPr/>
        </p:nvSpPr>
        <p:spPr bwMode="auto">
          <a:xfrm>
            <a:off x="3886200" y="2133600"/>
            <a:ext cx="3134072" cy="990600"/>
          </a:xfrm>
          <a:prstGeom prst="wedgeRectCallout">
            <a:avLst>
              <a:gd name="adj1" fmla="val -143181"/>
              <a:gd name="adj2" fmla="val 291106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altLang="zh-TW" sz="2800" dirty="0"/>
              <a:t>Were you right?</a:t>
            </a:r>
          </a:p>
          <a:p>
            <a:pPr>
              <a:lnSpc>
                <a:spcPct val="95000"/>
              </a:lnSpc>
            </a:pPr>
            <a:r>
              <a:rPr lang="en-US" altLang="zh-TW" sz="2800" dirty="0"/>
              <a:t>Let’s try that again... </a:t>
            </a:r>
          </a:p>
        </p:txBody>
      </p:sp>
    </p:spTree>
    <p:extLst>
      <p:ext uri="{BB962C8B-B14F-4D97-AF65-F5344CB8AC3E}">
        <p14:creationId xmlns:p14="http://schemas.microsoft.com/office/powerpoint/2010/main" val="272025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/>
          </p:cNvSpPr>
          <p:nvPr/>
        </p:nvSpPr>
        <p:spPr bwMode="auto">
          <a:xfrm>
            <a:off x="457200" y="0"/>
            <a:ext cx="8229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800" b="0">
                <a:solidFill>
                  <a:schemeClr val="accent2"/>
                </a:solidFill>
                <a:latin typeface="Arial" charset="0"/>
              </a:rPr>
              <a:t>Pattern Match Conditionals</a:t>
            </a:r>
          </a:p>
          <a:p>
            <a:pPr algn="ctr"/>
            <a:r>
              <a:rPr lang="en-US" altLang="zh-TW" sz="3600" b="0">
                <a:solidFill>
                  <a:schemeClr val="accent2"/>
                </a:solidFill>
                <a:latin typeface="Arial" charset="0"/>
              </a:rPr>
              <a:t>the DFA analogy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600200"/>
            <a:ext cx="6629400" cy="42291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%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cat script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#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!/</a:t>
            </a:r>
            <a:r>
              <a:rPr lang="en-US" altLang="zh-TW" sz="4000" dirty="0" err="1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usr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bin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</a:t>
            </a:r>
            <a:r>
              <a:rPr lang="en-US" altLang="zh-TW" sz="4000" dirty="0" err="1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sed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-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f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start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,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stop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s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</a:t>
            </a:r>
            <a:r>
              <a:rPr lang="en-US" altLang="zh-TW" sz="36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#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.*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//</a:t>
            </a:r>
            <a:endParaRPr lang="en-US" altLang="zh-TW" sz="4000" dirty="0">
              <a:solidFill>
                <a:schemeClr val="bg1">
                  <a:lumMod val="50000"/>
                </a:schemeClr>
              </a:solidFill>
              <a:latin typeface="High Tower Text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latin typeface="+mn-lt"/>
              </a:rPr>
              <a:t>% </a:t>
            </a:r>
            <a:r>
              <a:rPr lang="en-US" altLang="zh-TW" sz="3600" dirty="0">
                <a:solidFill>
                  <a:srgbClr val="FF0000"/>
                </a:solidFill>
                <a:latin typeface="+mn-lt"/>
              </a:rPr>
              <a:t>cat f2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 err="1">
                <a:latin typeface="+mn-lt"/>
              </a:rPr>
              <a:t>ffstart</a:t>
            </a:r>
            <a:r>
              <a:rPr lang="en-US" altLang="zh-TW" sz="3600" dirty="0">
                <a:latin typeface="+mn-lt"/>
              </a:rPr>
              <a:t> #ff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latin typeface="+mn-lt"/>
              </a:rPr>
              <a:t>stop 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latin typeface="+mn-lt"/>
              </a:rPr>
              <a:t>start#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 err="1">
                <a:latin typeface="+mn-lt"/>
              </a:rPr>
              <a:t>ggg</a:t>
            </a:r>
            <a:r>
              <a:rPr lang="en-US" altLang="zh-TW" sz="3600" dirty="0">
                <a:latin typeface="+mn-lt"/>
              </a:rPr>
              <a:t>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latin typeface="+mn-lt"/>
              </a:rPr>
              <a:t>% ./script &lt;f2</a:t>
            </a:r>
          </a:p>
        </p:txBody>
      </p:sp>
      <p:grpSp>
        <p:nvGrpSpPr>
          <p:cNvPr id="44036" name="Group 16"/>
          <p:cNvGrpSpPr>
            <a:grpSpLocks/>
          </p:cNvGrpSpPr>
          <p:nvPr/>
        </p:nvGrpSpPr>
        <p:grpSpPr bwMode="auto">
          <a:xfrm>
            <a:off x="3505200" y="3352800"/>
            <a:ext cx="5410200" cy="3276600"/>
            <a:chOff x="838200" y="2895600"/>
            <a:chExt cx="5410200" cy="3276600"/>
          </a:xfrm>
        </p:grpSpPr>
        <p:sp>
          <p:nvSpPr>
            <p:cNvPr id="44038" name="Oval 3"/>
            <p:cNvSpPr>
              <a:spLocks noChangeArrowheads="1"/>
            </p:cNvSpPr>
            <p:nvPr/>
          </p:nvSpPr>
          <p:spPr bwMode="auto">
            <a:xfrm>
              <a:off x="1447800" y="4038600"/>
              <a:ext cx="1066800" cy="9906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b="0">
                  <a:latin typeface="Arial" charset="0"/>
                </a:rPr>
                <a:t>state 0</a:t>
              </a:r>
            </a:p>
            <a:p>
              <a:pPr algn="ctr"/>
              <a:r>
                <a:rPr lang="en-US" altLang="zh-TW" b="0">
                  <a:latin typeface="Arial" charset="0"/>
                </a:rPr>
                <a:t>(wait)</a:t>
              </a:r>
            </a:p>
          </p:txBody>
        </p:sp>
        <p:sp>
          <p:nvSpPr>
            <p:cNvPr id="5" name="Arc 4"/>
            <p:cNvSpPr/>
            <p:nvPr/>
          </p:nvSpPr>
          <p:spPr bwMode="auto">
            <a:xfrm>
              <a:off x="2133600" y="4648200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latin typeface="Arial" charset="0"/>
                <a:ea typeface="新細明體" charset="-120"/>
              </a:endParaRPr>
            </a:p>
          </p:txBody>
        </p:sp>
        <p:sp>
          <p:nvSpPr>
            <p:cNvPr id="44040" name="Rectangle 5"/>
            <p:cNvSpPr>
              <a:spLocks noChangeArrowheads="1"/>
            </p:cNvSpPr>
            <p:nvPr/>
          </p:nvSpPr>
          <p:spPr bwMode="auto">
            <a:xfrm>
              <a:off x="838200" y="5257800"/>
              <a:ext cx="1676400" cy="914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latin typeface="Arial" charset="0"/>
                </a:rPr>
                <a:t>new input   line doesn’t contain “start”</a:t>
              </a:r>
            </a:p>
          </p:txBody>
        </p:sp>
        <p:sp>
          <p:nvSpPr>
            <p:cNvPr id="44041" name="Oval 6"/>
            <p:cNvSpPr>
              <a:spLocks noChangeArrowheads="1"/>
            </p:cNvSpPr>
            <p:nvPr/>
          </p:nvSpPr>
          <p:spPr bwMode="auto">
            <a:xfrm>
              <a:off x="4648200" y="4038600"/>
              <a:ext cx="1066800" cy="9906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b="0">
                  <a:latin typeface="Arial" charset="0"/>
                </a:rPr>
                <a:t>state 1</a:t>
              </a:r>
            </a:p>
            <a:p>
              <a:pPr algn="ctr"/>
              <a:r>
                <a:rPr lang="en-US" altLang="zh-TW" b="0">
                  <a:latin typeface="Arial" charset="0"/>
                </a:rPr>
                <a:t>(s/#.*//)</a:t>
              </a:r>
            </a:p>
          </p:txBody>
        </p:sp>
        <p:cxnSp>
          <p:nvCxnSpPr>
            <p:cNvPr id="44042" name="Straight Arrow Connector 8"/>
            <p:cNvCxnSpPr>
              <a:cxnSpLocks noChangeShapeType="1"/>
            </p:cNvCxnSpPr>
            <p:nvPr/>
          </p:nvCxnSpPr>
          <p:spPr bwMode="auto">
            <a:xfrm>
              <a:off x="2667000" y="4495800"/>
              <a:ext cx="190500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4043" name="Rectangle 10"/>
            <p:cNvSpPr>
              <a:spLocks noChangeArrowheads="1"/>
            </p:cNvSpPr>
            <p:nvPr/>
          </p:nvSpPr>
          <p:spPr bwMode="auto">
            <a:xfrm>
              <a:off x="2743200" y="3886200"/>
              <a:ext cx="1905000" cy="6858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latin typeface="Arial" charset="0"/>
                </a:rPr>
                <a:t>new input   line contains “start”</a:t>
              </a:r>
            </a:p>
          </p:txBody>
        </p:sp>
        <p:sp>
          <p:nvSpPr>
            <p:cNvPr id="13" name="Arc 12"/>
            <p:cNvSpPr/>
            <p:nvPr/>
          </p:nvSpPr>
          <p:spPr bwMode="auto">
            <a:xfrm>
              <a:off x="5334000" y="4648200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latin typeface="Arial" charset="0"/>
                <a:ea typeface="新細明體" charset="-120"/>
              </a:endParaRPr>
            </a:p>
          </p:txBody>
        </p:sp>
        <p:sp>
          <p:nvSpPr>
            <p:cNvPr id="44045" name="Rectangle 13"/>
            <p:cNvSpPr>
              <a:spLocks noChangeArrowheads="1"/>
            </p:cNvSpPr>
            <p:nvPr/>
          </p:nvSpPr>
          <p:spPr bwMode="auto">
            <a:xfrm>
              <a:off x="4038600" y="5257800"/>
              <a:ext cx="1676400" cy="914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latin typeface="Arial" charset="0"/>
                </a:rPr>
                <a:t>new input   line doesn’t contain “stop”</a:t>
              </a:r>
            </a:p>
          </p:txBody>
        </p:sp>
        <p:sp>
          <p:nvSpPr>
            <p:cNvPr id="44046" name="Rectangle 14"/>
            <p:cNvSpPr>
              <a:spLocks noChangeArrowheads="1"/>
            </p:cNvSpPr>
            <p:nvPr/>
          </p:nvSpPr>
          <p:spPr bwMode="auto">
            <a:xfrm>
              <a:off x="2743200" y="2895600"/>
              <a:ext cx="1905000" cy="6858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latin typeface="Arial" charset="0"/>
                </a:rPr>
                <a:t>new input   line contains “stop”</a:t>
              </a:r>
            </a:p>
          </p:txBody>
        </p:sp>
        <p:sp>
          <p:nvSpPr>
            <p:cNvPr id="16" name="Arc 15"/>
            <p:cNvSpPr/>
            <p:nvPr/>
          </p:nvSpPr>
          <p:spPr bwMode="auto">
            <a:xfrm rot="16200000" flipV="1">
              <a:off x="2743200" y="3124200"/>
              <a:ext cx="1600200" cy="2514600"/>
            </a:xfrm>
            <a:prstGeom prst="arc">
              <a:avLst>
                <a:gd name="adj1" fmla="val 16960842"/>
                <a:gd name="adj2" fmla="val 4601609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17" name="Rectangular Callout 16"/>
          <p:cNvSpPr>
            <a:spLocks noChangeArrowheads="1"/>
          </p:cNvSpPr>
          <p:nvPr/>
        </p:nvSpPr>
        <p:spPr bwMode="auto">
          <a:xfrm>
            <a:off x="3810000" y="1676400"/>
            <a:ext cx="3505200" cy="1295400"/>
          </a:xfrm>
          <a:prstGeom prst="wedgeRectCallout">
            <a:avLst>
              <a:gd name="adj1" fmla="val -108431"/>
              <a:gd name="adj2" fmla="val 137407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altLang="zh-TW" sz="2800" dirty="0"/>
              <a:t>AGAIN! WRITE DOWN </a:t>
            </a:r>
            <a:r>
              <a:rPr lang="en-US" altLang="zh-TW" sz="2800" dirty="0" smtClean="0"/>
              <a:t>YOUR </a:t>
            </a:r>
            <a:r>
              <a:rPr lang="en-US" altLang="zh-TW" sz="2800" dirty="0"/>
              <a:t>GUESSES FOR THIS ONE TOO… </a:t>
            </a:r>
          </a:p>
        </p:txBody>
      </p:sp>
    </p:spTree>
    <p:extLst>
      <p:ext uri="{BB962C8B-B14F-4D97-AF65-F5344CB8AC3E}">
        <p14:creationId xmlns:p14="http://schemas.microsoft.com/office/powerpoint/2010/main" val="37182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/>
          </p:cNvSpPr>
          <p:nvPr/>
        </p:nvSpPr>
        <p:spPr bwMode="auto">
          <a:xfrm>
            <a:off x="457200" y="0"/>
            <a:ext cx="8229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800" b="0">
                <a:solidFill>
                  <a:schemeClr val="accent2"/>
                </a:solidFill>
                <a:latin typeface="Arial" charset="0"/>
              </a:rPr>
              <a:t>Pattern Match Conditionals</a:t>
            </a:r>
          </a:p>
          <a:p>
            <a:pPr algn="ctr"/>
            <a:r>
              <a:rPr lang="en-US" altLang="zh-TW" sz="3600" b="0">
                <a:solidFill>
                  <a:schemeClr val="accent2"/>
                </a:solidFill>
                <a:latin typeface="Arial" charset="0"/>
              </a:rPr>
              <a:t>the DFA analogy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600200"/>
            <a:ext cx="6629400" cy="42291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%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cat script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#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!/</a:t>
            </a:r>
            <a:r>
              <a:rPr lang="en-US" altLang="zh-TW" sz="4000" dirty="0" err="1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usr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bin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</a:t>
            </a:r>
            <a:r>
              <a:rPr lang="en-US" altLang="zh-TW" sz="4000" dirty="0" err="1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sed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-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f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start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,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stop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4000" dirty="0">
                <a:solidFill>
                  <a:srgbClr val="FF0000"/>
                </a:solidFill>
                <a:latin typeface="High Tower Text" pitchFamily="18" charset="0"/>
              </a:rPr>
              <a:t>s</a:t>
            </a:r>
            <a:r>
              <a:rPr lang="en-US" altLang="zh-TW" sz="4000" dirty="0">
                <a:solidFill>
                  <a:srgbClr val="FF0000"/>
                </a:solidFill>
                <a:latin typeface="+mn-lt"/>
              </a:rPr>
              <a:t>/</a:t>
            </a:r>
            <a:r>
              <a:rPr lang="en-US" altLang="zh-TW" sz="3600" dirty="0">
                <a:solidFill>
                  <a:srgbClr val="FF0000"/>
                </a:solidFill>
                <a:latin typeface="+mn-lt"/>
              </a:rPr>
              <a:t>#</a:t>
            </a:r>
            <a:r>
              <a:rPr lang="en-US" altLang="zh-TW" sz="4000" dirty="0">
                <a:solidFill>
                  <a:srgbClr val="FF0000"/>
                </a:solidFill>
                <a:latin typeface="High Tower Text" pitchFamily="18" charset="0"/>
              </a:rPr>
              <a:t>.*</a:t>
            </a:r>
            <a:r>
              <a:rPr lang="en-US" altLang="zh-TW" sz="4000" dirty="0">
                <a:solidFill>
                  <a:srgbClr val="FF0000"/>
                </a:solidFill>
                <a:latin typeface="+mn-lt"/>
              </a:rPr>
              <a:t>//</a:t>
            </a:r>
            <a:endParaRPr lang="en-US" altLang="zh-TW" sz="4000" dirty="0">
              <a:solidFill>
                <a:srgbClr val="FF0000"/>
              </a:solidFill>
              <a:latin typeface="High Tower Text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latin typeface="+mn-lt"/>
              </a:rPr>
              <a:t>% cat f2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 err="1">
                <a:solidFill>
                  <a:srgbClr val="FF0000"/>
                </a:solidFill>
                <a:latin typeface="+mn-lt"/>
              </a:rPr>
              <a:t>ffstart</a:t>
            </a:r>
            <a:r>
              <a:rPr lang="en-US" altLang="zh-TW" sz="3600" dirty="0">
                <a:solidFill>
                  <a:srgbClr val="FF0000"/>
                </a:solidFill>
                <a:latin typeface="+mn-lt"/>
              </a:rPr>
              <a:t> #ff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latin typeface="+mn-lt"/>
              </a:rPr>
              <a:t>stop 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latin typeface="+mn-lt"/>
              </a:rPr>
              <a:t>start#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 err="1">
                <a:latin typeface="+mn-lt"/>
              </a:rPr>
              <a:t>ggg</a:t>
            </a:r>
            <a:r>
              <a:rPr lang="en-US" altLang="zh-TW" sz="3600" dirty="0">
                <a:latin typeface="+mn-lt"/>
              </a:rPr>
              <a:t>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latin typeface="+mn-lt"/>
              </a:rPr>
              <a:t>% ./script &lt;f2</a:t>
            </a:r>
          </a:p>
        </p:txBody>
      </p:sp>
      <p:grpSp>
        <p:nvGrpSpPr>
          <p:cNvPr id="45060" name="Group 16"/>
          <p:cNvGrpSpPr>
            <a:grpSpLocks/>
          </p:cNvGrpSpPr>
          <p:nvPr/>
        </p:nvGrpSpPr>
        <p:grpSpPr bwMode="auto">
          <a:xfrm>
            <a:off x="3505200" y="3352800"/>
            <a:ext cx="5410200" cy="3276600"/>
            <a:chOff x="838200" y="2895600"/>
            <a:chExt cx="5410200" cy="3276600"/>
          </a:xfrm>
        </p:grpSpPr>
        <p:sp>
          <p:nvSpPr>
            <p:cNvPr id="45061" name="Oval 3"/>
            <p:cNvSpPr>
              <a:spLocks noChangeArrowheads="1"/>
            </p:cNvSpPr>
            <p:nvPr/>
          </p:nvSpPr>
          <p:spPr bwMode="auto">
            <a:xfrm>
              <a:off x="1447800" y="4038600"/>
              <a:ext cx="1066800" cy="9906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b="0">
                  <a:latin typeface="Arial" charset="0"/>
                </a:rPr>
                <a:t>state 0</a:t>
              </a:r>
            </a:p>
            <a:p>
              <a:pPr algn="ctr"/>
              <a:r>
                <a:rPr lang="en-US" altLang="zh-TW" b="0">
                  <a:latin typeface="Arial" charset="0"/>
                </a:rPr>
                <a:t>(wait)</a:t>
              </a:r>
            </a:p>
          </p:txBody>
        </p:sp>
        <p:sp>
          <p:nvSpPr>
            <p:cNvPr id="5" name="Arc 4"/>
            <p:cNvSpPr/>
            <p:nvPr/>
          </p:nvSpPr>
          <p:spPr bwMode="auto">
            <a:xfrm>
              <a:off x="2133600" y="4648200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latin typeface="Arial" charset="0"/>
                <a:ea typeface="新細明體" charset="-120"/>
              </a:endParaRPr>
            </a:p>
          </p:txBody>
        </p:sp>
        <p:sp>
          <p:nvSpPr>
            <p:cNvPr id="45063" name="Rectangle 5"/>
            <p:cNvSpPr>
              <a:spLocks noChangeArrowheads="1"/>
            </p:cNvSpPr>
            <p:nvPr/>
          </p:nvSpPr>
          <p:spPr bwMode="auto">
            <a:xfrm>
              <a:off x="838200" y="5257800"/>
              <a:ext cx="1676400" cy="914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latin typeface="Arial" charset="0"/>
                </a:rPr>
                <a:t>new input   line doesn’t contain “start”</a:t>
              </a:r>
            </a:p>
          </p:txBody>
        </p:sp>
        <p:sp>
          <p:nvSpPr>
            <p:cNvPr id="45064" name="Oval 6"/>
            <p:cNvSpPr>
              <a:spLocks noChangeArrowheads="1"/>
            </p:cNvSpPr>
            <p:nvPr/>
          </p:nvSpPr>
          <p:spPr bwMode="auto">
            <a:xfrm>
              <a:off x="4648200" y="4038600"/>
              <a:ext cx="1066800" cy="990600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b="0">
                  <a:latin typeface="Arial" charset="0"/>
                </a:rPr>
                <a:t>state 1</a:t>
              </a:r>
            </a:p>
            <a:p>
              <a:pPr algn="ctr"/>
              <a:r>
                <a:rPr lang="en-US" altLang="zh-TW" b="0">
                  <a:latin typeface="Arial" charset="0"/>
                </a:rPr>
                <a:t>(s/#.*//)</a:t>
              </a:r>
            </a:p>
          </p:txBody>
        </p:sp>
        <p:cxnSp>
          <p:nvCxnSpPr>
            <p:cNvPr id="45065" name="Straight Arrow Connector 8"/>
            <p:cNvCxnSpPr>
              <a:cxnSpLocks noChangeShapeType="1"/>
            </p:cNvCxnSpPr>
            <p:nvPr/>
          </p:nvCxnSpPr>
          <p:spPr bwMode="auto">
            <a:xfrm>
              <a:off x="2667000" y="4495800"/>
              <a:ext cx="1905000" cy="0"/>
            </a:xfrm>
            <a:prstGeom prst="straightConnector1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 type="arrow" w="med" len="med"/>
            </a:ln>
          </p:spPr>
        </p:cxnSp>
        <p:sp>
          <p:nvSpPr>
            <p:cNvPr id="45066" name="Rectangle 10"/>
            <p:cNvSpPr>
              <a:spLocks noChangeArrowheads="1"/>
            </p:cNvSpPr>
            <p:nvPr/>
          </p:nvSpPr>
          <p:spPr bwMode="auto">
            <a:xfrm>
              <a:off x="2743200" y="3886200"/>
              <a:ext cx="1905000" cy="6858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FF0000"/>
                  </a:solidFill>
                  <a:latin typeface="Arial" charset="0"/>
                </a:rPr>
                <a:t>new input   line contains “start”</a:t>
              </a:r>
            </a:p>
          </p:txBody>
        </p:sp>
        <p:sp>
          <p:nvSpPr>
            <p:cNvPr id="13" name="Arc 12"/>
            <p:cNvSpPr/>
            <p:nvPr/>
          </p:nvSpPr>
          <p:spPr bwMode="auto">
            <a:xfrm>
              <a:off x="5334000" y="4648200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latin typeface="Arial" charset="0"/>
                <a:ea typeface="新細明體" charset="-120"/>
              </a:endParaRPr>
            </a:p>
          </p:txBody>
        </p:sp>
        <p:sp>
          <p:nvSpPr>
            <p:cNvPr id="45068" name="Rectangle 13"/>
            <p:cNvSpPr>
              <a:spLocks noChangeArrowheads="1"/>
            </p:cNvSpPr>
            <p:nvPr/>
          </p:nvSpPr>
          <p:spPr bwMode="auto">
            <a:xfrm>
              <a:off x="4038600" y="5257800"/>
              <a:ext cx="1676400" cy="914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latin typeface="Arial" charset="0"/>
                </a:rPr>
                <a:t>new input   line doesn’t contain “stop”</a:t>
              </a:r>
            </a:p>
          </p:txBody>
        </p:sp>
        <p:sp>
          <p:nvSpPr>
            <p:cNvPr id="45069" name="Rectangle 14"/>
            <p:cNvSpPr>
              <a:spLocks noChangeArrowheads="1"/>
            </p:cNvSpPr>
            <p:nvPr/>
          </p:nvSpPr>
          <p:spPr bwMode="auto">
            <a:xfrm>
              <a:off x="2743200" y="2895600"/>
              <a:ext cx="1905000" cy="6858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latin typeface="Arial" charset="0"/>
                </a:rPr>
                <a:t>new input   line contains “stop”</a:t>
              </a:r>
            </a:p>
          </p:txBody>
        </p:sp>
        <p:sp>
          <p:nvSpPr>
            <p:cNvPr id="16" name="Arc 15"/>
            <p:cNvSpPr/>
            <p:nvPr/>
          </p:nvSpPr>
          <p:spPr bwMode="auto">
            <a:xfrm rot="16200000" flipV="1">
              <a:off x="2743200" y="3124200"/>
              <a:ext cx="1600200" cy="2514600"/>
            </a:xfrm>
            <a:prstGeom prst="arc">
              <a:avLst>
                <a:gd name="adj1" fmla="val 16960842"/>
                <a:gd name="adj2" fmla="val 4601609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latin typeface="Arial" charset="0"/>
                <a:ea typeface="新細明體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014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/>
          </p:cNvSpPr>
          <p:nvPr/>
        </p:nvSpPr>
        <p:spPr bwMode="auto">
          <a:xfrm>
            <a:off x="457200" y="0"/>
            <a:ext cx="8229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800" b="0">
                <a:solidFill>
                  <a:schemeClr val="accent2"/>
                </a:solidFill>
                <a:latin typeface="Arial" charset="0"/>
              </a:rPr>
              <a:t>Pattern Match Conditionals</a:t>
            </a:r>
          </a:p>
          <a:p>
            <a:pPr algn="ctr"/>
            <a:r>
              <a:rPr lang="en-US" altLang="zh-TW" sz="3600" b="0">
                <a:solidFill>
                  <a:schemeClr val="accent2"/>
                </a:solidFill>
                <a:latin typeface="Arial" charset="0"/>
              </a:rPr>
              <a:t>the DFA analogy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600200"/>
            <a:ext cx="6629400" cy="42291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%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cat script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#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!/</a:t>
            </a:r>
            <a:r>
              <a:rPr lang="en-US" altLang="zh-TW" sz="4000" dirty="0" err="1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usr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bin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</a:t>
            </a:r>
            <a:r>
              <a:rPr lang="en-US" altLang="zh-TW" sz="4000" dirty="0" err="1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sed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-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f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start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,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stop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4000" dirty="0">
                <a:solidFill>
                  <a:srgbClr val="FF0000"/>
                </a:solidFill>
                <a:latin typeface="High Tower Text" pitchFamily="18" charset="0"/>
              </a:rPr>
              <a:t>s</a:t>
            </a:r>
            <a:r>
              <a:rPr lang="en-US" altLang="zh-TW" sz="4000" dirty="0">
                <a:solidFill>
                  <a:srgbClr val="FF0000"/>
                </a:solidFill>
                <a:latin typeface="+mn-lt"/>
              </a:rPr>
              <a:t>/</a:t>
            </a:r>
            <a:r>
              <a:rPr lang="en-US" altLang="zh-TW" sz="3600" dirty="0">
                <a:solidFill>
                  <a:srgbClr val="FF0000"/>
                </a:solidFill>
                <a:latin typeface="+mn-lt"/>
              </a:rPr>
              <a:t>#</a:t>
            </a:r>
            <a:r>
              <a:rPr lang="en-US" altLang="zh-TW" sz="4000" dirty="0">
                <a:solidFill>
                  <a:srgbClr val="FF0000"/>
                </a:solidFill>
                <a:latin typeface="High Tower Text" pitchFamily="18" charset="0"/>
              </a:rPr>
              <a:t>.*</a:t>
            </a:r>
            <a:r>
              <a:rPr lang="en-US" altLang="zh-TW" sz="4000" dirty="0">
                <a:solidFill>
                  <a:srgbClr val="FF0000"/>
                </a:solidFill>
                <a:latin typeface="+mn-lt"/>
              </a:rPr>
              <a:t>//</a:t>
            </a:r>
            <a:endParaRPr lang="en-US" altLang="zh-TW" sz="4000" dirty="0">
              <a:solidFill>
                <a:srgbClr val="FF0000"/>
              </a:solidFill>
              <a:latin typeface="High Tower Text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latin typeface="+mn-lt"/>
              </a:rPr>
              <a:t>% cat f2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 err="1">
                <a:latin typeface="+mn-lt"/>
              </a:rPr>
              <a:t>ffstart</a:t>
            </a:r>
            <a:r>
              <a:rPr lang="en-US" altLang="zh-TW" sz="3600" dirty="0">
                <a:latin typeface="+mn-lt"/>
              </a:rPr>
              <a:t> #ff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FF0000"/>
                </a:solidFill>
                <a:latin typeface="+mn-lt"/>
              </a:rPr>
              <a:t>stop</a:t>
            </a:r>
            <a:r>
              <a:rPr lang="en-US" altLang="zh-TW" sz="3600" dirty="0">
                <a:latin typeface="+mn-lt"/>
              </a:rPr>
              <a:t> </a:t>
            </a:r>
            <a:r>
              <a:rPr lang="en-US" altLang="zh-TW" sz="3600" dirty="0">
                <a:solidFill>
                  <a:srgbClr val="FF0000"/>
                </a:solidFill>
                <a:latin typeface="+mn-lt"/>
              </a:rPr>
              <a:t>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latin typeface="+mn-lt"/>
              </a:rPr>
              <a:t>start#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 err="1">
                <a:latin typeface="+mn-lt"/>
              </a:rPr>
              <a:t>ggg</a:t>
            </a:r>
            <a:r>
              <a:rPr lang="en-US" altLang="zh-TW" sz="3600" dirty="0">
                <a:latin typeface="+mn-lt"/>
              </a:rPr>
              <a:t>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latin typeface="+mn-lt"/>
              </a:rPr>
              <a:t>% ./script &lt;f2</a:t>
            </a:r>
          </a:p>
        </p:txBody>
      </p:sp>
      <p:grpSp>
        <p:nvGrpSpPr>
          <p:cNvPr id="46084" name="Group 16"/>
          <p:cNvGrpSpPr>
            <a:grpSpLocks/>
          </p:cNvGrpSpPr>
          <p:nvPr/>
        </p:nvGrpSpPr>
        <p:grpSpPr bwMode="auto">
          <a:xfrm>
            <a:off x="3505200" y="3352800"/>
            <a:ext cx="5410200" cy="3276600"/>
            <a:chOff x="838200" y="2895600"/>
            <a:chExt cx="5410200" cy="3276600"/>
          </a:xfrm>
        </p:grpSpPr>
        <p:sp>
          <p:nvSpPr>
            <p:cNvPr id="46085" name="Oval 3"/>
            <p:cNvSpPr>
              <a:spLocks noChangeArrowheads="1"/>
            </p:cNvSpPr>
            <p:nvPr/>
          </p:nvSpPr>
          <p:spPr bwMode="auto">
            <a:xfrm>
              <a:off x="1447800" y="4038600"/>
              <a:ext cx="1066800" cy="9906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b="0">
                  <a:latin typeface="Arial" charset="0"/>
                </a:rPr>
                <a:t>state 0</a:t>
              </a:r>
            </a:p>
            <a:p>
              <a:pPr algn="ctr"/>
              <a:r>
                <a:rPr lang="en-US" altLang="zh-TW" b="0">
                  <a:latin typeface="Arial" charset="0"/>
                </a:rPr>
                <a:t>(wait)</a:t>
              </a:r>
            </a:p>
          </p:txBody>
        </p:sp>
        <p:sp>
          <p:nvSpPr>
            <p:cNvPr id="5" name="Arc 4"/>
            <p:cNvSpPr/>
            <p:nvPr/>
          </p:nvSpPr>
          <p:spPr bwMode="auto">
            <a:xfrm>
              <a:off x="2133600" y="4648200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latin typeface="Arial" charset="0"/>
                <a:ea typeface="新細明體" charset="-120"/>
              </a:endParaRPr>
            </a:p>
          </p:txBody>
        </p:sp>
        <p:sp>
          <p:nvSpPr>
            <p:cNvPr id="46087" name="Rectangle 5"/>
            <p:cNvSpPr>
              <a:spLocks noChangeArrowheads="1"/>
            </p:cNvSpPr>
            <p:nvPr/>
          </p:nvSpPr>
          <p:spPr bwMode="auto">
            <a:xfrm>
              <a:off x="838200" y="5257800"/>
              <a:ext cx="1676400" cy="914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latin typeface="Arial" charset="0"/>
                </a:rPr>
                <a:t>new input   line doesn’t contain “start”</a:t>
              </a:r>
            </a:p>
          </p:txBody>
        </p:sp>
        <p:sp>
          <p:nvSpPr>
            <p:cNvPr id="46088" name="Oval 6"/>
            <p:cNvSpPr>
              <a:spLocks noChangeArrowheads="1"/>
            </p:cNvSpPr>
            <p:nvPr/>
          </p:nvSpPr>
          <p:spPr bwMode="auto">
            <a:xfrm>
              <a:off x="4648200" y="4038600"/>
              <a:ext cx="1066800" cy="990600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b="0">
                  <a:latin typeface="Arial" charset="0"/>
                </a:rPr>
                <a:t>state 1</a:t>
              </a:r>
            </a:p>
            <a:p>
              <a:pPr algn="ctr"/>
              <a:r>
                <a:rPr lang="en-US" altLang="zh-TW" b="0">
                  <a:latin typeface="Arial" charset="0"/>
                </a:rPr>
                <a:t>(s/#.*//)</a:t>
              </a:r>
            </a:p>
          </p:txBody>
        </p:sp>
        <p:cxnSp>
          <p:nvCxnSpPr>
            <p:cNvPr id="46089" name="Straight Arrow Connector 8"/>
            <p:cNvCxnSpPr>
              <a:cxnSpLocks noChangeShapeType="1"/>
            </p:cNvCxnSpPr>
            <p:nvPr/>
          </p:nvCxnSpPr>
          <p:spPr bwMode="auto">
            <a:xfrm>
              <a:off x="2667000" y="4495800"/>
              <a:ext cx="190500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6090" name="Rectangle 10"/>
            <p:cNvSpPr>
              <a:spLocks noChangeArrowheads="1"/>
            </p:cNvSpPr>
            <p:nvPr/>
          </p:nvSpPr>
          <p:spPr bwMode="auto">
            <a:xfrm>
              <a:off x="2743200" y="3886200"/>
              <a:ext cx="1905000" cy="6858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latin typeface="Arial" charset="0"/>
                </a:rPr>
                <a:t>new input   line contains “start”</a:t>
              </a:r>
            </a:p>
          </p:txBody>
        </p:sp>
        <p:sp>
          <p:nvSpPr>
            <p:cNvPr id="13" name="Arc 12"/>
            <p:cNvSpPr/>
            <p:nvPr/>
          </p:nvSpPr>
          <p:spPr bwMode="auto">
            <a:xfrm>
              <a:off x="5334000" y="4648200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latin typeface="Arial" charset="0"/>
                <a:ea typeface="新細明體" charset="-120"/>
              </a:endParaRPr>
            </a:p>
          </p:txBody>
        </p:sp>
        <p:sp>
          <p:nvSpPr>
            <p:cNvPr id="46092" name="Rectangle 13"/>
            <p:cNvSpPr>
              <a:spLocks noChangeArrowheads="1"/>
            </p:cNvSpPr>
            <p:nvPr/>
          </p:nvSpPr>
          <p:spPr bwMode="auto">
            <a:xfrm>
              <a:off x="4038600" y="5257800"/>
              <a:ext cx="1676400" cy="914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latin typeface="Arial" charset="0"/>
                </a:rPr>
                <a:t>new input   line doesn’t contain “stop”</a:t>
              </a:r>
            </a:p>
          </p:txBody>
        </p:sp>
        <p:sp>
          <p:nvSpPr>
            <p:cNvPr id="46093" name="Rectangle 14"/>
            <p:cNvSpPr>
              <a:spLocks noChangeArrowheads="1"/>
            </p:cNvSpPr>
            <p:nvPr/>
          </p:nvSpPr>
          <p:spPr bwMode="auto">
            <a:xfrm>
              <a:off x="2743200" y="2895600"/>
              <a:ext cx="1905000" cy="6858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FF0000"/>
                  </a:solidFill>
                  <a:latin typeface="Arial" charset="0"/>
                </a:rPr>
                <a:t>new input   line contains “stop”</a:t>
              </a:r>
            </a:p>
          </p:txBody>
        </p:sp>
        <p:sp>
          <p:nvSpPr>
            <p:cNvPr id="16" name="Arc 15"/>
            <p:cNvSpPr/>
            <p:nvPr/>
          </p:nvSpPr>
          <p:spPr bwMode="auto">
            <a:xfrm rot="16200000" flipV="1">
              <a:off x="2743200" y="3124200"/>
              <a:ext cx="1600200" cy="2514600"/>
            </a:xfrm>
            <a:prstGeom prst="arc">
              <a:avLst>
                <a:gd name="adj1" fmla="val 16960842"/>
                <a:gd name="adj2" fmla="val 4601609"/>
              </a:avLst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latin typeface="Arial" charset="0"/>
                <a:ea typeface="新細明體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93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3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altLang="zh-TW" b="1" dirty="0" smtClean="0">
                <a:solidFill>
                  <a:srgbClr val="0033CC"/>
                </a:solidFill>
              </a:rPr>
              <a:t>Running </a:t>
            </a:r>
            <a:r>
              <a:rPr lang="en-US" altLang="zh-TW" sz="6600" b="1" dirty="0" err="1" smtClean="0">
                <a:solidFill>
                  <a:srgbClr val="0033CC"/>
                </a:solidFill>
                <a:latin typeface="High Tower Text" pitchFamily="18" charset="0"/>
              </a:rPr>
              <a:t>sed</a:t>
            </a:r>
            <a:endParaRPr lang="en-US" altLang="zh-TW" b="1" dirty="0" smtClean="0">
              <a:solidFill>
                <a:srgbClr val="0033CC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28600" y="762000"/>
            <a:ext cx="8686800" cy="5989638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800" b="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3200" b="0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 </a:t>
            </a:r>
            <a:r>
              <a:rPr lang="en-US" sz="3200" b="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echo </a:t>
            </a:r>
            <a:r>
              <a:rPr lang="en-US" sz="3200" b="0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\</a:t>
            </a:r>
            <a:r>
              <a:rPr lang="en-US" sz="2800" b="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#</a:t>
            </a:r>
            <a:r>
              <a:rPr lang="en-US" sz="3200" b="0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\!'/</a:t>
            </a:r>
            <a:r>
              <a:rPr lang="en-US" sz="3200" b="0" dirty="0" err="1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usr</a:t>
            </a:r>
            <a:r>
              <a:rPr lang="en-US" sz="3200" b="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/bin/</a:t>
            </a:r>
            <a:r>
              <a:rPr lang="en-US" sz="3200" b="0" dirty="0" err="1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sed</a:t>
            </a:r>
            <a:r>
              <a:rPr lang="en-US" sz="3200" b="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 </a:t>
            </a:r>
            <a:r>
              <a:rPr lang="en-US" sz="2800" b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3200" b="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f\ns/s/</a:t>
            </a:r>
            <a:r>
              <a:rPr lang="en-US" sz="2800" b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/' | </a:t>
            </a:r>
            <a:r>
              <a:rPr lang="en-US" sz="3200" b="0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\</a:t>
            </a:r>
          </a:p>
          <a:p>
            <a:pPr>
              <a:defRPr/>
            </a:pPr>
            <a:r>
              <a:rPr lang="en-US" sz="3200" b="0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tee </a:t>
            </a:r>
            <a:r>
              <a:rPr lang="en-US" sz="3200" b="0" dirty="0" err="1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sedfile</a:t>
            </a:r>
            <a:r>
              <a:rPr lang="en-US" sz="3200" b="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 | </a:t>
            </a:r>
            <a:r>
              <a:rPr lang="en-US" sz="3200" b="0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                  </a:t>
            </a:r>
            <a:r>
              <a:rPr lang="en-US" sz="1600" b="0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 </a:t>
            </a:r>
            <a:r>
              <a:rPr lang="en-US" sz="3200" b="0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  </a:t>
            </a:r>
            <a:r>
              <a:rPr lang="en-US" sz="3200" b="0" dirty="0" err="1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sed</a:t>
            </a:r>
            <a:r>
              <a:rPr lang="en-US" sz="3200" b="0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 </a:t>
            </a:r>
            <a:r>
              <a:rPr lang="en-US" sz="3200" b="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's/s/</a:t>
            </a:r>
            <a:r>
              <a:rPr lang="en-US" sz="2800" b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/'</a:t>
            </a:r>
          </a:p>
          <a:p>
            <a:pPr>
              <a:defRPr/>
            </a:pPr>
            <a:r>
              <a:rPr lang="en-US" sz="2800" b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#</a:t>
            </a:r>
            <a:r>
              <a:rPr lang="en-US" sz="3200" b="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!/</a:t>
            </a:r>
            <a:r>
              <a:rPr lang="en-US" sz="3200" b="0" dirty="0" err="1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u</a:t>
            </a:r>
            <a:r>
              <a:rPr lang="en-US" sz="2800" b="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 err="1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r</a:t>
            </a:r>
            <a:r>
              <a:rPr lang="en-US" sz="3200" b="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/bin/</a:t>
            </a:r>
            <a:r>
              <a:rPr lang="en-US" sz="3200" b="0" dirty="0" err="1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sed</a:t>
            </a:r>
            <a:r>
              <a:rPr lang="en-US" sz="3200" b="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 </a:t>
            </a:r>
            <a:r>
              <a:rPr lang="en-US" sz="2800" b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3200" b="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f</a:t>
            </a:r>
          </a:p>
          <a:p>
            <a:pPr>
              <a:defRPr/>
            </a:pPr>
            <a:r>
              <a:rPr lang="en-US" sz="2800" b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/s</a:t>
            </a:r>
            <a:r>
              <a:rPr lang="en-US" sz="3200" b="0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/</a:t>
            </a:r>
            <a:r>
              <a:rPr lang="en-US" sz="2800" b="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/</a:t>
            </a:r>
            <a:r>
              <a:rPr lang="en-US" sz="3200" b="0" dirty="0" smtClean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 </a:t>
            </a:r>
          </a:p>
          <a:p>
            <a:pPr>
              <a:defRPr/>
            </a:pPr>
            <a:r>
              <a:rPr lang="en-US" sz="2800" b="0" dirty="0">
                <a:solidFill>
                  <a:schemeClr val="bg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endParaRPr lang="en-US" sz="3200" b="0" dirty="0">
              <a:solidFill>
                <a:schemeClr val="bg1"/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28600" y="2727960"/>
            <a:ext cx="8686800" cy="199644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/>
          <a:lstStyle/>
          <a:p>
            <a:pPr>
              <a:defRPr/>
            </a:pPr>
            <a:r>
              <a:rPr lang="en-US" sz="2800" b="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3200" b="0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 cat </a:t>
            </a:r>
            <a:r>
              <a:rPr lang="en-US" sz="3200" b="0" dirty="0" err="1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sedfile</a:t>
            </a:r>
            <a:r>
              <a:rPr lang="en-US" sz="3200" b="0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 | </a:t>
            </a:r>
            <a:r>
              <a:rPr lang="en-US" sz="3200" b="0" dirty="0" err="1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sed</a:t>
            </a:r>
            <a:r>
              <a:rPr lang="en-US" sz="3200" b="0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 </a:t>
            </a:r>
            <a:r>
              <a:rPr lang="en-US" sz="2800" b="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3200" b="0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f </a:t>
            </a:r>
            <a:r>
              <a:rPr lang="en-US" sz="3200" b="0" dirty="0" err="1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sedfile</a:t>
            </a:r>
            <a:endParaRPr lang="en-US" sz="3200" b="0" dirty="0" smtClean="0">
              <a:solidFill>
                <a:schemeClr val="bg1">
                  <a:lumMod val="50000"/>
                </a:schemeClr>
              </a:solidFill>
              <a:latin typeface="High Tower Text" pitchFamily="18" charset="0"/>
              <a:ea typeface="新細明體" charset="-120"/>
            </a:endParaRPr>
          </a:p>
          <a:p>
            <a:pPr>
              <a:defRPr/>
            </a:pPr>
            <a:r>
              <a:rPr lang="en-US" sz="2800" b="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#</a:t>
            </a:r>
            <a:r>
              <a:rPr lang="en-US" sz="3200" b="0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!/</a:t>
            </a:r>
            <a:r>
              <a:rPr lang="en-US" sz="3200" b="0" dirty="0" err="1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u</a:t>
            </a:r>
            <a:r>
              <a:rPr lang="en-US" sz="2800" b="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 err="1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r</a:t>
            </a:r>
            <a:r>
              <a:rPr lang="en-US" sz="3200" b="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/bin/</a:t>
            </a:r>
            <a:r>
              <a:rPr lang="en-US" sz="3200" b="0" dirty="0" err="1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sed</a:t>
            </a:r>
            <a:r>
              <a:rPr lang="en-US" sz="3200" b="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 </a:t>
            </a:r>
            <a:r>
              <a:rPr lang="en-US" sz="2800" b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3200" b="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f</a:t>
            </a:r>
          </a:p>
          <a:p>
            <a:pPr>
              <a:defRPr/>
            </a:pPr>
            <a:r>
              <a:rPr lang="en-US" sz="2800" b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/s</a:t>
            </a:r>
            <a:r>
              <a:rPr lang="en-US" sz="3200" b="0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/</a:t>
            </a:r>
            <a:r>
              <a:rPr lang="en-US" sz="2800" b="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/ </a:t>
            </a:r>
          </a:p>
          <a:p>
            <a:pPr>
              <a:defRPr/>
            </a:pPr>
            <a:r>
              <a:rPr lang="en-US" sz="2800" b="0" dirty="0">
                <a:solidFill>
                  <a:schemeClr val="bg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endParaRPr lang="en-US" sz="3200" b="0" dirty="0">
              <a:solidFill>
                <a:schemeClr val="bg1"/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8600" y="4160520"/>
            <a:ext cx="8686800" cy="199644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/>
          <a:lstStyle/>
          <a:p>
            <a:pPr>
              <a:defRPr/>
            </a:pPr>
            <a:r>
              <a:rPr lang="en-US" sz="2800" b="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3200" b="0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 cat </a:t>
            </a:r>
            <a:r>
              <a:rPr lang="en-US" sz="3200" b="0" dirty="0" err="1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sedfile</a:t>
            </a:r>
            <a:r>
              <a:rPr lang="en-US" sz="3200" b="0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 | ./</a:t>
            </a:r>
            <a:r>
              <a:rPr lang="en-US" sz="3200" b="0" dirty="0" err="1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sedfile</a:t>
            </a:r>
            <a:endParaRPr lang="en-US" sz="3200" b="0" dirty="0" smtClean="0">
              <a:solidFill>
                <a:schemeClr val="bg1">
                  <a:lumMod val="50000"/>
                </a:schemeClr>
              </a:solidFill>
              <a:latin typeface="High Tower Text" pitchFamily="18" charset="0"/>
              <a:ea typeface="新細明體" charset="-120"/>
            </a:endParaRPr>
          </a:p>
          <a:p>
            <a:pPr>
              <a:defRPr/>
            </a:pPr>
            <a:r>
              <a:rPr lang="en-US" sz="3200" b="0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./</a:t>
            </a:r>
            <a:r>
              <a:rPr lang="en-US" sz="3200" b="0" dirty="0" err="1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sedfile</a:t>
            </a:r>
            <a:r>
              <a:rPr lang="en-US" sz="3200" b="0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: Permission denied</a:t>
            </a:r>
            <a:endParaRPr lang="en-US" sz="3200" b="0" dirty="0">
              <a:solidFill>
                <a:schemeClr val="bg1">
                  <a:lumMod val="50000"/>
                </a:schemeClr>
              </a:solidFill>
              <a:latin typeface="High Tower Text" pitchFamily="18" charset="0"/>
              <a:ea typeface="新細明體" charset="-120"/>
            </a:endParaRPr>
          </a:p>
          <a:p>
            <a:pPr>
              <a:defRPr/>
            </a:pPr>
            <a:r>
              <a:rPr lang="en-US" sz="2800" b="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endParaRPr lang="en-US" sz="3200" b="0" dirty="0">
              <a:solidFill>
                <a:schemeClr val="bg1"/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28600" y="5120640"/>
            <a:ext cx="8686800" cy="199644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/>
          <a:lstStyle/>
          <a:p>
            <a:pPr>
              <a:spcBef>
                <a:spcPts val="72"/>
              </a:spcBef>
              <a:defRPr/>
            </a:pPr>
            <a:r>
              <a:rPr lang="en-US" sz="2800" b="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3200" b="0" dirty="0" smtClean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 </a:t>
            </a:r>
            <a:r>
              <a:rPr lang="en-US" sz="3200" b="0" dirty="0" err="1" smtClean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chmod</a:t>
            </a:r>
            <a:r>
              <a:rPr lang="en-US" sz="3200" b="0" dirty="0" smtClean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 </a:t>
            </a:r>
            <a:r>
              <a:rPr lang="en-US" sz="3200" b="0" dirty="0" err="1" smtClean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u+x</a:t>
            </a:r>
            <a:r>
              <a:rPr lang="en-US" sz="3200" b="0" dirty="0" smtClean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 </a:t>
            </a:r>
            <a:r>
              <a:rPr lang="en-US" sz="3200" b="0" dirty="0" err="1" smtClean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sedfile</a:t>
            </a:r>
            <a:r>
              <a:rPr lang="en-US" sz="3200" b="0" dirty="0" smtClean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; cat </a:t>
            </a:r>
            <a:r>
              <a:rPr lang="en-US" sz="3200" b="0" dirty="0" err="1" smtClean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sedfile</a:t>
            </a:r>
            <a:r>
              <a:rPr lang="en-US" sz="3200" b="0" dirty="0" smtClean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 | ./</a:t>
            </a:r>
            <a:r>
              <a:rPr lang="en-US" sz="3200" b="0" dirty="0" err="1" smtClean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sedfile</a:t>
            </a:r>
            <a:endParaRPr lang="en-US" sz="3200" b="0" dirty="0" smtClean="0">
              <a:solidFill>
                <a:schemeClr val="bg1"/>
              </a:solidFill>
              <a:latin typeface="High Tower Text" pitchFamily="18" charset="0"/>
              <a:ea typeface="新細明體" charset="-120"/>
            </a:endParaRPr>
          </a:p>
          <a:p>
            <a:pPr>
              <a:defRPr/>
            </a:pPr>
            <a:r>
              <a:rPr lang="en-US" sz="2800" b="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#</a:t>
            </a:r>
            <a:r>
              <a:rPr lang="en-US" sz="3200" b="0" dirty="0" smtClean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!/</a:t>
            </a:r>
            <a:r>
              <a:rPr lang="en-US" sz="3200" b="0" dirty="0" err="1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u</a:t>
            </a:r>
            <a:r>
              <a:rPr lang="en-US" sz="2800" b="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 err="1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r</a:t>
            </a:r>
            <a:r>
              <a:rPr lang="en-US" sz="3200" b="0" dirty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/bin/</a:t>
            </a:r>
            <a:r>
              <a:rPr lang="en-US" sz="3200" b="0" dirty="0" err="1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sed</a:t>
            </a:r>
            <a:r>
              <a:rPr lang="en-US" sz="3200" b="0" dirty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 </a:t>
            </a:r>
            <a:r>
              <a:rPr lang="en-US" sz="2800" b="0" dirty="0">
                <a:solidFill>
                  <a:schemeClr val="bg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3200" b="0" dirty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f</a:t>
            </a:r>
          </a:p>
          <a:p>
            <a:pPr>
              <a:defRPr/>
            </a:pPr>
            <a:r>
              <a:rPr lang="en-US" sz="2800" b="0" dirty="0">
                <a:solidFill>
                  <a:schemeClr val="bg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/s</a:t>
            </a:r>
            <a:r>
              <a:rPr lang="en-US" sz="3200" b="0" dirty="0" smtClean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/</a:t>
            </a:r>
            <a:r>
              <a:rPr lang="en-US" sz="2800" b="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 smtClean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/ </a:t>
            </a:r>
          </a:p>
          <a:p>
            <a:pPr>
              <a:defRPr/>
            </a:pPr>
            <a:r>
              <a:rPr lang="en-US" sz="2800" b="0" dirty="0">
                <a:solidFill>
                  <a:schemeClr val="bg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endParaRPr lang="en-US" sz="3200" b="0" dirty="0">
              <a:solidFill>
                <a:schemeClr val="bg1"/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685800" y="6553200"/>
            <a:ext cx="0" cy="40233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ectangular Callout 9"/>
          <p:cNvSpPr>
            <a:spLocks noChangeArrowheads="1"/>
          </p:cNvSpPr>
          <p:nvPr/>
        </p:nvSpPr>
        <p:spPr bwMode="auto">
          <a:xfrm>
            <a:off x="3810000" y="5943600"/>
            <a:ext cx="5029200" cy="914400"/>
          </a:xfrm>
          <a:prstGeom prst="wedgeRectCallout">
            <a:avLst>
              <a:gd name="adj1" fmla="val -117070"/>
              <a:gd name="adj2" fmla="val -6497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zh-TW" sz="3200" dirty="0" smtClean="0">
                <a:latin typeface="+mj-lt"/>
              </a:rPr>
              <a:t>What do you think will be the output now?</a:t>
            </a:r>
          </a:p>
        </p:txBody>
      </p:sp>
    </p:spTree>
    <p:extLst>
      <p:ext uri="{BB962C8B-B14F-4D97-AF65-F5344CB8AC3E}">
        <p14:creationId xmlns:p14="http://schemas.microsoft.com/office/powerpoint/2010/main" val="3374981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/>
          </p:cNvSpPr>
          <p:nvPr/>
        </p:nvSpPr>
        <p:spPr bwMode="auto">
          <a:xfrm>
            <a:off x="457200" y="0"/>
            <a:ext cx="8229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800" b="0">
                <a:solidFill>
                  <a:schemeClr val="accent2"/>
                </a:solidFill>
                <a:latin typeface="Arial" charset="0"/>
              </a:rPr>
              <a:t>Pattern Match Conditionals</a:t>
            </a:r>
          </a:p>
          <a:p>
            <a:pPr algn="ctr"/>
            <a:r>
              <a:rPr lang="en-US" altLang="zh-TW" sz="3600" b="0">
                <a:solidFill>
                  <a:schemeClr val="accent2"/>
                </a:solidFill>
                <a:latin typeface="Arial" charset="0"/>
              </a:rPr>
              <a:t>the DFA analogy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600200"/>
            <a:ext cx="6629400" cy="42291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%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cat script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#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!/</a:t>
            </a:r>
            <a:r>
              <a:rPr lang="en-US" altLang="zh-TW" sz="4000" dirty="0" err="1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usr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bin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</a:t>
            </a:r>
            <a:r>
              <a:rPr lang="en-US" altLang="zh-TW" sz="4000" dirty="0" err="1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sed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-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f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start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,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stop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4000" dirty="0">
                <a:solidFill>
                  <a:srgbClr val="FF0000"/>
                </a:solidFill>
                <a:latin typeface="High Tower Text" pitchFamily="18" charset="0"/>
              </a:rPr>
              <a:t>s</a:t>
            </a:r>
            <a:r>
              <a:rPr lang="en-US" altLang="zh-TW" sz="4000" dirty="0">
                <a:solidFill>
                  <a:srgbClr val="FF0000"/>
                </a:solidFill>
                <a:latin typeface="+mn-lt"/>
              </a:rPr>
              <a:t>/</a:t>
            </a:r>
            <a:r>
              <a:rPr lang="en-US" altLang="zh-TW" sz="3600" dirty="0">
                <a:solidFill>
                  <a:srgbClr val="FF0000"/>
                </a:solidFill>
                <a:latin typeface="+mn-lt"/>
              </a:rPr>
              <a:t>#</a:t>
            </a:r>
            <a:r>
              <a:rPr lang="en-US" altLang="zh-TW" sz="4000" dirty="0">
                <a:solidFill>
                  <a:srgbClr val="FF0000"/>
                </a:solidFill>
                <a:latin typeface="High Tower Text" pitchFamily="18" charset="0"/>
              </a:rPr>
              <a:t>.*</a:t>
            </a:r>
            <a:r>
              <a:rPr lang="en-US" altLang="zh-TW" sz="4000" dirty="0">
                <a:solidFill>
                  <a:srgbClr val="FF0000"/>
                </a:solidFill>
                <a:latin typeface="+mn-lt"/>
              </a:rPr>
              <a:t>//</a:t>
            </a:r>
            <a:endParaRPr lang="en-US" altLang="zh-TW" sz="4000" dirty="0">
              <a:solidFill>
                <a:srgbClr val="FF0000"/>
              </a:solidFill>
              <a:latin typeface="High Tower Text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latin typeface="+mn-lt"/>
              </a:rPr>
              <a:t>% cat f2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 err="1">
                <a:latin typeface="+mn-lt"/>
              </a:rPr>
              <a:t>ffstart</a:t>
            </a:r>
            <a:r>
              <a:rPr lang="en-US" altLang="zh-TW" sz="3600" dirty="0">
                <a:latin typeface="+mn-lt"/>
              </a:rPr>
              <a:t> #ff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latin typeface="+mn-lt"/>
              </a:rPr>
              <a:t>stop 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FF0000"/>
                </a:solidFill>
                <a:latin typeface="+mn-lt"/>
              </a:rPr>
              <a:t>start#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 err="1">
                <a:latin typeface="+mn-lt"/>
              </a:rPr>
              <a:t>ggg</a:t>
            </a:r>
            <a:r>
              <a:rPr lang="en-US" altLang="zh-TW" sz="3600" dirty="0">
                <a:latin typeface="+mn-lt"/>
              </a:rPr>
              <a:t>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latin typeface="+mn-lt"/>
              </a:rPr>
              <a:t>% ./script &lt;f2</a:t>
            </a:r>
          </a:p>
        </p:txBody>
      </p:sp>
      <p:grpSp>
        <p:nvGrpSpPr>
          <p:cNvPr id="47108" name="Group 16"/>
          <p:cNvGrpSpPr>
            <a:grpSpLocks/>
          </p:cNvGrpSpPr>
          <p:nvPr/>
        </p:nvGrpSpPr>
        <p:grpSpPr bwMode="auto">
          <a:xfrm>
            <a:off x="3505200" y="3352800"/>
            <a:ext cx="5410200" cy="3276600"/>
            <a:chOff x="838200" y="2895600"/>
            <a:chExt cx="5410200" cy="3276600"/>
          </a:xfrm>
        </p:grpSpPr>
        <p:sp>
          <p:nvSpPr>
            <p:cNvPr id="47109" name="Oval 3"/>
            <p:cNvSpPr>
              <a:spLocks noChangeArrowheads="1"/>
            </p:cNvSpPr>
            <p:nvPr/>
          </p:nvSpPr>
          <p:spPr bwMode="auto">
            <a:xfrm>
              <a:off x="1447800" y="4038600"/>
              <a:ext cx="1066800" cy="9906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b="0">
                  <a:latin typeface="Arial" charset="0"/>
                </a:rPr>
                <a:t>state 0</a:t>
              </a:r>
            </a:p>
            <a:p>
              <a:pPr algn="ctr"/>
              <a:r>
                <a:rPr lang="en-US" altLang="zh-TW" b="0">
                  <a:latin typeface="Arial" charset="0"/>
                </a:rPr>
                <a:t>(wait)</a:t>
              </a:r>
            </a:p>
          </p:txBody>
        </p:sp>
        <p:sp>
          <p:nvSpPr>
            <p:cNvPr id="5" name="Arc 4"/>
            <p:cNvSpPr/>
            <p:nvPr/>
          </p:nvSpPr>
          <p:spPr bwMode="auto">
            <a:xfrm>
              <a:off x="2133600" y="4648200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latin typeface="Arial" charset="0"/>
                <a:ea typeface="新細明體" charset="-120"/>
              </a:endParaRPr>
            </a:p>
          </p:txBody>
        </p:sp>
        <p:sp>
          <p:nvSpPr>
            <p:cNvPr id="47111" name="Rectangle 5"/>
            <p:cNvSpPr>
              <a:spLocks noChangeArrowheads="1"/>
            </p:cNvSpPr>
            <p:nvPr/>
          </p:nvSpPr>
          <p:spPr bwMode="auto">
            <a:xfrm>
              <a:off x="838200" y="5257800"/>
              <a:ext cx="1676400" cy="914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latin typeface="Arial" charset="0"/>
                </a:rPr>
                <a:t>new input   line doesn’t contain “start”</a:t>
              </a:r>
            </a:p>
          </p:txBody>
        </p:sp>
        <p:sp>
          <p:nvSpPr>
            <p:cNvPr id="47112" name="Oval 6"/>
            <p:cNvSpPr>
              <a:spLocks noChangeArrowheads="1"/>
            </p:cNvSpPr>
            <p:nvPr/>
          </p:nvSpPr>
          <p:spPr bwMode="auto">
            <a:xfrm>
              <a:off x="4648200" y="4038600"/>
              <a:ext cx="1066800" cy="990600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b="0">
                  <a:latin typeface="Arial" charset="0"/>
                </a:rPr>
                <a:t>state 1</a:t>
              </a:r>
            </a:p>
            <a:p>
              <a:pPr algn="ctr"/>
              <a:r>
                <a:rPr lang="en-US" altLang="zh-TW" b="0">
                  <a:latin typeface="Arial" charset="0"/>
                </a:rPr>
                <a:t>(s/#.*//)</a:t>
              </a:r>
            </a:p>
          </p:txBody>
        </p:sp>
        <p:cxnSp>
          <p:nvCxnSpPr>
            <p:cNvPr id="47113" name="Straight Arrow Connector 8"/>
            <p:cNvCxnSpPr>
              <a:cxnSpLocks noChangeShapeType="1"/>
            </p:cNvCxnSpPr>
            <p:nvPr/>
          </p:nvCxnSpPr>
          <p:spPr bwMode="auto">
            <a:xfrm>
              <a:off x="2667000" y="4495800"/>
              <a:ext cx="1905000" cy="0"/>
            </a:xfrm>
            <a:prstGeom prst="straightConnector1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 type="arrow" w="med" len="med"/>
            </a:ln>
          </p:spPr>
        </p:cxnSp>
        <p:sp>
          <p:nvSpPr>
            <p:cNvPr id="47114" name="Rectangle 10"/>
            <p:cNvSpPr>
              <a:spLocks noChangeArrowheads="1"/>
            </p:cNvSpPr>
            <p:nvPr/>
          </p:nvSpPr>
          <p:spPr bwMode="auto">
            <a:xfrm>
              <a:off x="2743200" y="3886200"/>
              <a:ext cx="1905000" cy="6858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FF0000"/>
                  </a:solidFill>
                  <a:latin typeface="Arial" charset="0"/>
                </a:rPr>
                <a:t>new input   line contains “start”</a:t>
              </a:r>
            </a:p>
          </p:txBody>
        </p:sp>
        <p:sp>
          <p:nvSpPr>
            <p:cNvPr id="13" name="Arc 12"/>
            <p:cNvSpPr/>
            <p:nvPr/>
          </p:nvSpPr>
          <p:spPr bwMode="auto">
            <a:xfrm>
              <a:off x="5334000" y="4648200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latin typeface="Arial" charset="0"/>
                <a:ea typeface="新細明體" charset="-120"/>
              </a:endParaRPr>
            </a:p>
          </p:txBody>
        </p:sp>
        <p:sp>
          <p:nvSpPr>
            <p:cNvPr id="47116" name="Rectangle 13"/>
            <p:cNvSpPr>
              <a:spLocks noChangeArrowheads="1"/>
            </p:cNvSpPr>
            <p:nvPr/>
          </p:nvSpPr>
          <p:spPr bwMode="auto">
            <a:xfrm>
              <a:off x="4038600" y="5257800"/>
              <a:ext cx="1676400" cy="914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latin typeface="Arial" charset="0"/>
                </a:rPr>
                <a:t>new input   line doesn’t contain “stop”</a:t>
              </a:r>
            </a:p>
          </p:txBody>
        </p:sp>
        <p:sp>
          <p:nvSpPr>
            <p:cNvPr id="47117" name="Rectangle 14"/>
            <p:cNvSpPr>
              <a:spLocks noChangeArrowheads="1"/>
            </p:cNvSpPr>
            <p:nvPr/>
          </p:nvSpPr>
          <p:spPr bwMode="auto">
            <a:xfrm>
              <a:off x="2743200" y="2895600"/>
              <a:ext cx="1905000" cy="6858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latin typeface="Arial" charset="0"/>
                </a:rPr>
                <a:t>new input   line contains “stop”</a:t>
              </a:r>
            </a:p>
          </p:txBody>
        </p:sp>
        <p:sp>
          <p:nvSpPr>
            <p:cNvPr id="16" name="Arc 15"/>
            <p:cNvSpPr/>
            <p:nvPr/>
          </p:nvSpPr>
          <p:spPr bwMode="auto">
            <a:xfrm rot="16200000" flipV="1">
              <a:off x="2743200" y="3124200"/>
              <a:ext cx="1600200" cy="2514600"/>
            </a:xfrm>
            <a:prstGeom prst="arc">
              <a:avLst>
                <a:gd name="adj1" fmla="val 16960842"/>
                <a:gd name="adj2" fmla="val 4601609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latin typeface="Arial" charset="0"/>
                <a:ea typeface="新細明體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082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/>
          </p:cNvSpPr>
          <p:nvPr/>
        </p:nvSpPr>
        <p:spPr bwMode="auto">
          <a:xfrm>
            <a:off x="457200" y="0"/>
            <a:ext cx="8229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800" b="0">
                <a:solidFill>
                  <a:schemeClr val="accent2"/>
                </a:solidFill>
                <a:latin typeface="Arial" charset="0"/>
              </a:rPr>
              <a:t>Pattern Match Conditionals</a:t>
            </a:r>
          </a:p>
          <a:p>
            <a:pPr algn="ctr"/>
            <a:r>
              <a:rPr lang="en-US" altLang="zh-TW" sz="3600" b="0">
                <a:solidFill>
                  <a:schemeClr val="accent2"/>
                </a:solidFill>
                <a:latin typeface="Arial" charset="0"/>
              </a:rPr>
              <a:t>the DFA analogy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600200"/>
            <a:ext cx="6629400" cy="42291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%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cat script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#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!/</a:t>
            </a:r>
            <a:r>
              <a:rPr lang="en-US" altLang="zh-TW" sz="4000" dirty="0" err="1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usr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bin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</a:t>
            </a:r>
            <a:r>
              <a:rPr lang="en-US" altLang="zh-TW" sz="4000" dirty="0" err="1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sed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-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f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start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,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stop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4000" dirty="0">
                <a:solidFill>
                  <a:srgbClr val="FF0000"/>
                </a:solidFill>
                <a:latin typeface="High Tower Text" pitchFamily="18" charset="0"/>
              </a:rPr>
              <a:t>s</a:t>
            </a:r>
            <a:r>
              <a:rPr lang="en-US" altLang="zh-TW" sz="4000" dirty="0">
                <a:solidFill>
                  <a:srgbClr val="FF0000"/>
                </a:solidFill>
                <a:latin typeface="+mn-lt"/>
              </a:rPr>
              <a:t>/</a:t>
            </a:r>
            <a:r>
              <a:rPr lang="en-US" altLang="zh-TW" sz="3600" dirty="0">
                <a:solidFill>
                  <a:srgbClr val="FF0000"/>
                </a:solidFill>
                <a:latin typeface="+mn-lt"/>
              </a:rPr>
              <a:t>#</a:t>
            </a:r>
            <a:r>
              <a:rPr lang="en-US" altLang="zh-TW" sz="4000" dirty="0">
                <a:solidFill>
                  <a:srgbClr val="FF0000"/>
                </a:solidFill>
                <a:latin typeface="High Tower Text" pitchFamily="18" charset="0"/>
              </a:rPr>
              <a:t>.*</a:t>
            </a:r>
            <a:r>
              <a:rPr lang="en-US" altLang="zh-TW" sz="4000" dirty="0">
                <a:solidFill>
                  <a:srgbClr val="FF0000"/>
                </a:solidFill>
                <a:latin typeface="+mn-lt"/>
              </a:rPr>
              <a:t>//</a:t>
            </a:r>
            <a:endParaRPr lang="en-US" altLang="zh-TW" sz="4000" dirty="0">
              <a:solidFill>
                <a:srgbClr val="FF0000"/>
              </a:solidFill>
              <a:latin typeface="High Tower Text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latin typeface="+mn-lt"/>
              </a:rPr>
              <a:t>% cat f2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 err="1">
                <a:latin typeface="+mn-lt"/>
              </a:rPr>
              <a:t>ffstart</a:t>
            </a:r>
            <a:r>
              <a:rPr lang="en-US" altLang="zh-TW" sz="3600" dirty="0">
                <a:latin typeface="+mn-lt"/>
              </a:rPr>
              <a:t> #ff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latin typeface="+mn-lt"/>
              </a:rPr>
              <a:t>stop 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latin typeface="+mn-lt"/>
              </a:rPr>
              <a:t>start#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 err="1">
                <a:solidFill>
                  <a:srgbClr val="FF0000"/>
                </a:solidFill>
                <a:latin typeface="+mn-lt"/>
              </a:rPr>
              <a:t>ggg</a:t>
            </a:r>
            <a:r>
              <a:rPr lang="en-US" altLang="zh-TW" sz="3600" dirty="0">
                <a:solidFill>
                  <a:srgbClr val="FF0000"/>
                </a:solidFill>
                <a:latin typeface="+mn-lt"/>
              </a:rPr>
              <a:t>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latin typeface="+mn-lt"/>
              </a:rPr>
              <a:t>% ./script &lt;f2</a:t>
            </a:r>
          </a:p>
        </p:txBody>
      </p:sp>
      <p:grpSp>
        <p:nvGrpSpPr>
          <p:cNvPr id="48132" name="Group 16"/>
          <p:cNvGrpSpPr>
            <a:grpSpLocks/>
          </p:cNvGrpSpPr>
          <p:nvPr/>
        </p:nvGrpSpPr>
        <p:grpSpPr bwMode="auto">
          <a:xfrm>
            <a:off x="3505200" y="3352800"/>
            <a:ext cx="5410200" cy="3276600"/>
            <a:chOff x="838200" y="2895600"/>
            <a:chExt cx="5410200" cy="3276600"/>
          </a:xfrm>
        </p:grpSpPr>
        <p:sp>
          <p:nvSpPr>
            <p:cNvPr id="48133" name="Oval 3"/>
            <p:cNvSpPr>
              <a:spLocks noChangeArrowheads="1"/>
            </p:cNvSpPr>
            <p:nvPr/>
          </p:nvSpPr>
          <p:spPr bwMode="auto">
            <a:xfrm>
              <a:off x="1447800" y="4038600"/>
              <a:ext cx="1066800" cy="9906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b="0">
                  <a:latin typeface="Arial" charset="0"/>
                </a:rPr>
                <a:t>state 0</a:t>
              </a:r>
            </a:p>
            <a:p>
              <a:pPr algn="ctr"/>
              <a:r>
                <a:rPr lang="en-US" altLang="zh-TW" b="0">
                  <a:latin typeface="Arial" charset="0"/>
                </a:rPr>
                <a:t>(wait)</a:t>
              </a:r>
            </a:p>
          </p:txBody>
        </p:sp>
        <p:sp>
          <p:nvSpPr>
            <p:cNvPr id="5" name="Arc 4"/>
            <p:cNvSpPr/>
            <p:nvPr/>
          </p:nvSpPr>
          <p:spPr bwMode="auto">
            <a:xfrm>
              <a:off x="2133600" y="4648200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latin typeface="Arial" charset="0"/>
                <a:ea typeface="新細明體" charset="-120"/>
              </a:endParaRPr>
            </a:p>
          </p:txBody>
        </p:sp>
        <p:sp>
          <p:nvSpPr>
            <p:cNvPr id="48135" name="Rectangle 5"/>
            <p:cNvSpPr>
              <a:spLocks noChangeArrowheads="1"/>
            </p:cNvSpPr>
            <p:nvPr/>
          </p:nvSpPr>
          <p:spPr bwMode="auto">
            <a:xfrm>
              <a:off x="838200" y="5257800"/>
              <a:ext cx="1676400" cy="914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latin typeface="Arial" charset="0"/>
                </a:rPr>
                <a:t>new input   line doesn’t contain “start”</a:t>
              </a:r>
            </a:p>
          </p:txBody>
        </p:sp>
        <p:sp>
          <p:nvSpPr>
            <p:cNvPr id="48136" name="Oval 6"/>
            <p:cNvSpPr>
              <a:spLocks noChangeArrowheads="1"/>
            </p:cNvSpPr>
            <p:nvPr/>
          </p:nvSpPr>
          <p:spPr bwMode="auto">
            <a:xfrm>
              <a:off x="4648200" y="4038600"/>
              <a:ext cx="1066800" cy="990600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b="0">
                  <a:latin typeface="Arial" charset="0"/>
                </a:rPr>
                <a:t>state 1</a:t>
              </a:r>
            </a:p>
            <a:p>
              <a:pPr algn="ctr"/>
              <a:r>
                <a:rPr lang="en-US" altLang="zh-TW" b="0">
                  <a:latin typeface="Arial" charset="0"/>
                </a:rPr>
                <a:t>(s/#.*//)</a:t>
              </a:r>
            </a:p>
          </p:txBody>
        </p:sp>
        <p:cxnSp>
          <p:nvCxnSpPr>
            <p:cNvPr id="48137" name="Straight Arrow Connector 8"/>
            <p:cNvCxnSpPr>
              <a:cxnSpLocks noChangeShapeType="1"/>
            </p:cNvCxnSpPr>
            <p:nvPr/>
          </p:nvCxnSpPr>
          <p:spPr bwMode="auto">
            <a:xfrm>
              <a:off x="2667000" y="4495800"/>
              <a:ext cx="190500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8138" name="Rectangle 10"/>
            <p:cNvSpPr>
              <a:spLocks noChangeArrowheads="1"/>
            </p:cNvSpPr>
            <p:nvPr/>
          </p:nvSpPr>
          <p:spPr bwMode="auto">
            <a:xfrm>
              <a:off x="2743200" y="3886200"/>
              <a:ext cx="1905000" cy="6858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latin typeface="Arial" charset="0"/>
                </a:rPr>
                <a:t>new input   line contains “start”</a:t>
              </a:r>
            </a:p>
          </p:txBody>
        </p:sp>
        <p:sp>
          <p:nvSpPr>
            <p:cNvPr id="13" name="Arc 12"/>
            <p:cNvSpPr/>
            <p:nvPr/>
          </p:nvSpPr>
          <p:spPr bwMode="auto">
            <a:xfrm>
              <a:off x="5334000" y="4648200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latin typeface="Arial" charset="0"/>
                <a:ea typeface="新細明體" charset="-120"/>
              </a:endParaRPr>
            </a:p>
          </p:txBody>
        </p:sp>
        <p:sp>
          <p:nvSpPr>
            <p:cNvPr id="48140" name="Rectangle 13"/>
            <p:cNvSpPr>
              <a:spLocks noChangeArrowheads="1"/>
            </p:cNvSpPr>
            <p:nvPr/>
          </p:nvSpPr>
          <p:spPr bwMode="auto">
            <a:xfrm>
              <a:off x="4038600" y="5257800"/>
              <a:ext cx="1676400" cy="914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FF0000"/>
                  </a:solidFill>
                  <a:latin typeface="Arial" charset="0"/>
                </a:rPr>
                <a:t>new input   line doesn’t contain “stop”</a:t>
              </a:r>
            </a:p>
          </p:txBody>
        </p:sp>
        <p:sp>
          <p:nvSpPr>
            <p:cNvPr id="48141" name="Rectangle 14"/>
            <p:cNvSpPr>
              <a:spLocks noChangeArrowheads="1"/>
            </p:cNvSpPr>
            <p:nvPr/>
          </p:nvSpPr>
          <p:spPr bwMode="auto">
            <a:xfrm>
              <a:off x="2743200" y="2895600"/>
              <a:ext cx="1905000" cy="6858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latin typeface="Arial" charset="0"/>
                </a:rPr>
                <a:t>new input   line contains “stop”</a:t>
              </a:r>
            </a:p>
          </p:txBody>
        </p:sp>
        <p:sp>
          <p:nvSpPr>
            <p:cNvPr id="16" name="Arc 15"/>
            <p:cNvSpPr/>
            <p:nvPr/>
          </p:nvSpPr>
          <p:spPr bwMode="auto">
            <a:xfrm rot="16200000" flipV="1">
              <a:off x="2743200" y="3124200"/>
              <a:ext cx="1600200" cy="2514600"/>
            </a:xfrm>
            <a:prstGeom prst="arc">
              <a:avLst>
                <a:gd name="adj1" fmla="val 16960842"/>
                <a:gd name="adj2" fmla="val 4601609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latin typeface="Arial" charset="0"/>
                <a:ea typeface="新細明體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67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/>
          </p:cNvSpPr>
          <p:nvPr/>
        </p:nvSpPr>
        <p:spPr bwMode="auto">
          <a:xfrm>
            <a:off x="457200" y="0"/>
            <a:ext cx="8229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800" b="0">
                <a:solidFill>
                  <a:schemeClr val="accent2"/>
                </a:solidFill>
                <a:latin typeface="Arial" charset="0"/>
              </a:rPr>
              <a:t>Pattern Match Conditionals</a:t>
            </a:r>
          </a:p>
          <a:p>
            <a:pPr algn="ctr"/>
            <a:r>
              <a:rPr lang="en-US" altLang="zh-TW" sz="3600" b="0">
                <a:solidFill>
                  <a:schemeClr val="accent2"/>
                </a:solidFill>
                <a:latin typeface="Arial" charset="0"/>
              </a:rPr>
              <a:t>the DFA analogy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600200"/>
            <a:ext cx="6629400" cy="49672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% cat f2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ffstart</a:t>
            </a:r>
            <a:r>
              <a:rPr lang="en-US" altLang="zh-TW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#ff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stop 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start#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ggg</a:t>
            </a:r>
            <a:r>
              <a:rPr lang="en-US" altLang="zh-TW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latin typeface="+mn-lt"/>
              </a:rPr>
              <a:t>% </a:t>
            </a:r>
            <a:r>
              <a:rPr lang="en-US" altLang="zh-TW" sz="3600" dirty="0">
                <a:solidFill>
                  <a:srgbClr val="FF0000"/>
                </a:solidFill>
                <a:latin typeface="+mn-lt"/>
              </a:rPr>
              <a:t>./script &lt;f2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 err="1">
                <a:latin typeface="+mn-lt"/>
              </a:rPr>
              <a:t>ffstart</a:t>
            </a:r>
            <a:endParaRPr lang="en-US" altLang="zh-TW" sz="3600" dirty="0">
              <a:latin typeface="+mn-lt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latin typeface="+mn-lt"/>
              </a:rPr>
              <a:t>stop 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latin typeface="+mn-lt"/>
              </a:rPr>
              <a:t>start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 err="1">
                <a:latin typeface="+mn-lt"/>
              </a:rPr>
              <a:t>ggg</a:t>
            </a:r>
            <a:endParaRPr lang="en-US" altLang="zh-TW" sz="3600" dirty="0">
              <a:latin typeface="+mn-lt"/>
            </a:endParaRPr>
          </a:p>
          <a:p>
            <a:pPr>
              <a:lnSpc>
                <a:spcPct val="80000"/>
              </a:lnSpc>
              <a:defRPr/>
            </a:pPr>
            <a:endParaRPr lang="en-US" altLang="zh-TW" sz="3600" dirty="0">
              <a:latin typeface="+mn-lt"/>
            </a:endParaRPr>
          </a:p>
        </p:txBody>
      </p:sp>
      <p:grpSp>
        <p:nvGrpSpPr>
          <p:cNvPr id="49156" name="Group 16"/>
          <p:cNvGrpSpPr>
            <a:grpSpLocks/>
          </p:cNvGrpSpPr>
          <p:nvPr/>
        </p:nvGrpSpPr>
        <p:grpSpPr bwMode="auto">
          <a:xfrm>
            <a:off x="3505200" y="3352800"/>
            <a:ext cx="5410200" cy="3276600"/>
            <a:chOff x="838200" y="2895600"/>
            <a:chExt cx="5410200" cy="3276600"/>
          </a:xfrm>
        </p:grpSpPr>
        <p:sp>
          <p:nvSpPr>
            <p:cNvPr id="49158" name="Oval 3"/>
            <p:cNvSpPr>
              <a:spLocks noChangeArrowheads="1"/>
            </p:cNvSpPr>
            <p:nvPr/>
          </p:nvSpPr>
          <p:spPr bwMode="auto">
            <a:xfrm>
              <a:off x="1447800" y="4038600"/>
              <a:ext cx="1066800" cy="9906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b="0">
                  <a:latin typeface="Arial" charset="0"/>
                </a:rPr>
                <a:t>state 0</a:t>
              </a:r>
            </a:p>
            <a:p>
              <a:pPr algn="ctr"/>
              <a:r>
                <a:rPr lang="en-US" altLang="zh-TW" b="0">
                  <a:latin typeface="Arial" charset="0"/>
                </a:rPr>
                <a:t>(wait)</a:t>
              </a:r>
            </a:p>
          </p:txBody>
        </p:sp>
        <p:sp>
          <p:nvSpPr>
            <p:cNvPr id="5" name="Arc 4"/>
            <p:cNvSpPr/>
            <p:nvPr/>
          </p:nvSpPr>
          <p:spPr bwMode="auto">
            <a:xfrm>
              <a:off x="2133600" y="4648200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latin typeface="Arial" charset="0"/>
                <a:ea typeface="新細明體" charset="-120"/>
              </a:endParaRPr>
            </a:p>
          </p:txBody>
        </p:sp>
        <p:sp>
          <p:nvSpPr>
            <p:cNvPr id="49160" name="Rectangle 5"/>
            <p:cNvSpPr>
              <a:spLocks noChangeArrowheads="1"/>
            </p:cNvSpPr>
            <p:nvPr/>
          </p:nvSpPr>
          <p:spPr bwMode="auto">
            <a:xfrm>
              <a:off x="838200" y="5257800"/>
              <a:ext cx="1676400" cy="914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latin typeface="Arial" charset="0"/>
                </a:rPr>
                <a:t>new input   line doesn’t contain “start”</a:t>
              </a:r>
            </a:p>
          </p:txBody>
        </p:sp>
        <p:sp>
          <p:nvSpPr>
            <p:cNvPr id="49161" name="Oval 6"/>
            <p:cNvSpPr>
              <a:spLocks noChangeArrowheads="1"/>
            </p:cNvSpPr>
            <p:nvPr/>
          </p:nvSpPr>
          <p:spPr bwMode="auto">
            <a:xfrm>
              <a:off x="4648200" y="4038600"/>
              <a:ext cx="1066800" cy="9906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b="0">
                  <a:latin typeface="Arial" charset="0"/>
                </a:rPr>
                <a:t>state 1</a:t>
              </a:r>
            </a:p>
            <a:p>
              <a:pPr algn="ctr"/>
              <a:r>
                <a:rPr lang="en-US" altLang="zh-TW" b="0">
                  <a:latin typeface="Arial" charset="0"/>
                </a:rPr>
                <a:t>(s/#.*//)</a:t>
              </a:r>
            </a:p>
          </p:txBody>
        </p:sp>
        <p:cxnSp>
          <p:nvCxnSpPr>
            <p:cNvPr id="49162" name="Straight Arrow Connector 8"/>
            <p:cNvCxnSpPr>
              <a:cxnSpLocks noChangeShapeType="1"/>
            </p:cNvCxnSpPr>
            <p:nvPr/>
          </p:nvCxnSpPr>
          <p:spPr bwMode="auto">
            <a:xfrm>
              <a:off x="2667000" y="4495800"/>
              <a:ext cx="190500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9163" name="Rectangle 10"/>
            <p:cNvSpPr>
              <a:spLocks noChangeArrowheads="1"/>
            </p:cNvSpPr>
            <p:nvPr/>
          </p:nvSpPr>
          <p:spPr bwMode="auto">
            <a:xfrm>
              <a:off x="2743200" y="3886200"/>
              <a:ext cx="1905000" cy="6858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latin typeface="Arial" charset="0"/>
                </a:rPr>
                <a:t>new input   line contains “start”</a:t>
              </a:r>
            </a:p>
          </p:txBody>
        </p:sp>
        <p:sp>
          <p:nvSpPr>
            <p:cNvPr id="13" name="Arc 12"/>
            <p:cNvSpPr/>
            <p:nvPr/>
          </p:nvSpPr>
          <p:spPr bwMode="auto">
            <a:xfrm>
              <a:off x="5334000" y="4648200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latin typeface="Arial" charset="0"/>
                <a:ea typeface="新細明體" charset="-120"/>
              </a:endParaRPr>
            </a:p>
          </p:txBody>
        </p:sp>
        <p:sp>
          <p:nvSpPr>
            <p:cNvPr id="49165" name="Rectangle 13"/>
            <p:cNvSpPr>
              <a:spLocks noChangeArrowheads="1"/>
            </p:cNvSpPr>
            <p:nvPr/>
          </p:nvSpPr>
          <p:spPr bwMode="auto">
            <a:xfrm>
              <a:off x="4038600" y="5257800"/>
              <a:ext cx="1676400" cy="914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latin typeface="Arial" charset="0"/>
                </a:rPr>
                <a:t>new input   line doesn’t contain “stop”</a:t>
              </a:r>
            </a:p>
          </p:txBody>
        </p:sp>
        <p:sp>
          <p:nvSpPr>
            <p:cNvPr id="49166" name="Rectangle 14"/>
            <p:cNvSpPr>
              <a:spLocks noChangeArrowheads="1"/>
            </p:cNvSpPr>
            <p:nvPr/>
          </p:nvSpPr>
          <p:spPr bwMode="auto">
            <a:xfrm>
              <a:off x="2743200" y="2895600"/>
              <a:ext cx="1905000" cy="6858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latin typeface="Arial" charset="0"/>
                </a:rPr>
                <a:t>new input   line contains “stop”</a:t>
              </a:r>
            </a:p>
          </p:txBody>
        </p:sp>
        <p:sp>
          <p:nvSpPr>
            <p:cNvPr id="16" name="Arc 15"/>
            <p:cNvSpPr/>
            <p:nvPr/>
          </p:nvSpPr>
          <p:spPr bwMode="auto">
            <a:xfrm rot="16200000" flipV="1">
              <a:off x="2743200" y="3124200"/>
              <a:ext cx="1600200" cy="2514600"/>
            </a:xfrm>
            <a:prstGeom prst="arc">
              <a:avLst>
                <a:gd name="adj1" fmla="val 16960842"/>
                <a:gd name="adj2" fmla="val 4601609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17" name="Rectangular Callout 16"/>
          <p:cNvSpPr>
            <a:spLocks noChangeArrowheads="1"/>
          </p:cNvSpPr>
          <p:nvPr/>
        </p:nvSpPr>
        <p:spPr bwMode="auto">
          <a:xfrm>
            <a:off x="3886200" y="2362200"/>
            <a:ext cx="3206080" cy="990600"/>
          </a:xfrm>
          <a:prstGeom prst="wedgeRectCallout">
            <a:avLst>
              <a:gd name="adj1" fmla="val -127189"/>
              <a:gd name="adj2" fmla="val 219876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altLang="zh-TW" sz="2800" dirty="0"/>
              <a:t>Were you right?</a:t>
            </a:r>
          </a:p>
          <a:p>
            <a:pPr>
              <a:lnSpc>
                <a:spcPct val="95000"/>
              </a:lnSpc>
            </a:pPr>
            <a:r>
              <a:rPr lang="en-US" altLang="zh-TW" sz="2800" dirty="0"/>
              <a:t>Let’s try that again... </a:t>
            </a:r>
          </a:p>
        </p:txBody>
      </p:sp>
    </p:spTree>
    <p:extLst>
      <p:ext uri="{BB962C8B-B14F-4D97-AF65-F5344CB8AC3E}">
        <p14:creationId xmlns:p14="http://schemas.microsoft.com/office/powerpoint/2010/main" val="809970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/>
          </p:cNvSpPr>
          <p:nvPr/>
        </p:nvSpPr>
        <p:spPr bwMode="auto">
          <a:xfrm>
            <a:off x="457200" y="0"/>
            <a:ext cx="8229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800" b="0">
                <a:solidFill>
                  <a:schemeClr val="accent2"/>
                </a:solidFill>
                <a:latin typeface="Arial" charset="0"/>
              </a:rPr>
              <a:t>Pattern Match Conditionals</a:t>
            </a:r>
          </a:p>
          <a:p>
            <a:pPr algn="ctr"/>
            <a:r>
              <a:rPr lang="en-US" altLang="zh-TW" sz="3600" b="0">
                <a:solidFill>
                  <a:schemeClr val="accent2"/>
                </a:solidFill>
                <a:latin typeface="Arial" charset="0"/>
              </a:rPr>
              <a:t>the DFA analogy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600200"/>
            <a:ext cx="6629400" cy="51149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%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cat script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#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!/</a:t>
            </a:r>
            <a:r>
              <a:rPr lang="en-US" altLang="zh-TW" sz="4000" dirty="0" err="1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usr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bin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</a:t>
            </a:r>
            <a:r>
              <a:rPr lang="en-US" altLang="zh-TW" sz="4000" dirty="0" err="1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sed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-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f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start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,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stop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s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</a:t>
            </a:r>
            <a:r>
              <a:rPr lang="en-US" altLang="zh-TW" sz="36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#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.*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//</a:t>
            </a:r>
            <a:endParaRPr lang="en-US" altLang="zh-TW" sz="4000" dirty="0">
              <a:solidFill>
                <a:schemeClr val="bg1">
                  <a:lumMod val="50000"/>
                </a:schemeClr>
              </a:solidFill>
              <a:latin typeface="High Tower Text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latin typeface="+mn-lt"/>
              </a:rPr>
              <a:t>% </a:t>
            </a:r>
            <a:r>
              <a:rPr lang="en-US" altLang="zh-TW" sz="3600" dirty="0">
                <a:solidFill>
                  <a:srgbClr val="FF0000"/>
                </a:solidFill>
                <a:latin typeface="+mn-lt"/>
              </a:rPr>
              <a:t>cat f3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 err="1">
                <a:latin typeface="+mn-lt"/>
              </a:rPr>
              <a:t>ffstart</a:t>
            </a:r>
            <a:r>
              <a:rPr lang="en-US" altLang="zh-TW" sz="3600" dirty="0">
                <a:latin typeface="+mn-lt"/>
              </a:rPr>
              <a:t> #stop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latin typeface="+mn-lt"/>
              </a:rPr>
              <a:t>stop # start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 err="1">
                <a:latin typeface="+mn-lt"/>
              </a:rPr>
              <a:t>ggg</a:t>
            </a:r>
            <a:r>
              <a:rPr lang="en-US" altLang="zh-TW" sz="3600" dirty="0">
                <a:latin typeface="+mn-lt"/>
              </a:rPr>
              <a:t>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latin typeface="+mn-lt"/>
              </a:rPr>
              <a:t>start#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latin typeface="+mn-lt"/>
              </a:rPr>
              <a:t>stop # start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 err="1">
                <a:latin typeface="+mn-lt"/>
              </a:rPr>
              <a:t>ggg</a:t>
            </a:r>
            <a:r>
              <a:rPr lang="en-US" altLang="zh-TW" sz="3600" dirty="0">
                <a:latin typeface="+mn-lt"/>
              </a:rPr>
              <a:t>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latin typeface="+mn-lt"/>
              </a:rPr>
              <a:t>% ./script &lt;f3</a:t>
            </a:r>
          </a:p>
        </p:txBody>
      </p:sp>
      <p:grpSp>
        <p:nvGrpSpPr>
          <p:cNvPr id="50180" name="Group 16"/>
          <p:cNvGrpSpPr>
            <a:grpSpLocks/>
          </p:cNvGrpSpPr>
          <p:nvPr/>
        </p:nvGrpSpPr>
        <p:grpSpPr bwMode="auto">
          <a:xfrm>
            <a:off x="3505200" y="3352800"/>
            <a:ext cx="5410200" cy="3276600"/>
            <a:chOff x="838200" y="2895600"/>
            <a:chExt cx="5410200" cy="3276600"/>
          </a:xfrm>
        </p:grpSpPr>
        <p:sp>
          <p:nvSpPr>
            <p:cNvPr id="50182" name="Oval 3"/>
            <p:cNvSpPr>
              <a:spLocks noChangeArrowheads="1"/>
            </p:cNvSpPr>
            <p:nvPr/>
          </p:nvSpPr>
          <p:spPr bwMode="auto">
            <a:xfrm>
              <a:off x="1447800" y="4038600"/>
              <a:ext cx="1066800" cy="9906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b="0">
                  <a:latin typeface="Arial" charset="0"/>
                </a:rPr>
                <a:t>state 0</a:t>
              </a:r>
            </a:p>
            <a:p>
              <a:pPr algn="ctr"/>
              <a:r>
                <a:rPr lang="en-US" altLang="zh-TW" b="0">
                  <a:latin typeface="Arial" charset="0"/>
                </a:rPr>
                <a:t>(wait)</a:t>
              </a:r>
            </a:p>
          </p:txBody>
        </p:sp>
        <p:sp>
          <p:nvSpPr>
            <p:cNvPr id="5" name="Arc 4"/>
            <p:cNvSpPr/>
            <p:nvPr/>
          </p:nvSpPr>
          <p:spPr bwMode="auto">
            <a:xfrm>
              <a:off x="2133600" y="4648200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latin typeface="Arial" charset="0"/>
                <a:ea typeface="新細明體" charset="-120"/>
              </a:endParaRPr>
            </a:p>
          </p:txBody>
        </p:sp>
        <p:sp>
          <p:nvSpPr>
            <p:cNvPr id="50184" name="Rectangle 5"/>
            <p:cNvSpPr>
              <a:spLocks noChangeArrowheads="1"/>
            </p:cNvSpPr>
            <p:nvPr/>
          </p:nvSpPr>
          <p:spPr bwMode="auto">
            <a:xfrm>
              <a:off x="838200" y="5257800"/>
              <a:ext cx="1676400" cy="914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latin typeface="Arial" charset="0"/>
                </a:rPr>
                <a:t>new input   line doesn’t contain “start”</a:t>
              </a:r>
            </a:p>
          </p:txBody>
        </p:sp>
        <p:sp>
          <p:nvSpPr>
            <p:cNvPr id="50185" name="Oval 6"/>
            <p:cNvSpPr>
              <a:spLocks noChangeArrowheads="1"/>
            </p:cNvSpPr>
            <p:nvPr/>
          </p:nvSpPr>
          <p:spPr bwMode="auto">
            <a:xfrm>
              <a:off x="4648200" y="4038600"/>
              <a:ext cx="1066800" cy="9906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b="0">
                  <a:latin typeface="Arial" charset="0"/>
                </a:rPr>
                <a:t>state 1</a:t>
              </a:r>
            </a:p>
            <a:p>
              <a:pPr algn="ctr"/>
              <a:r>
                <a:rPr lang="en-US" altLang="zh-TW" b="0">
                  <a:latin typeface="Arial" charset="0"/>
                </a:rPr>
                <a:t>(s/#.*//)</a:t>
              </a:r>
            </a:p>
          </p:txBody>
        </p:sp>
        <p:cxnSp>
          <p:nvCxnSpPr>
            <p:cNvPr id="50186" name="Straight Arrow Connector 8"/>
            <p:cNvCxnSpPr>
              <a:cxnSpLocks noChangeShapeType="1"/>
            </p:cNvCxnSpPr>
            <p:nvPr/>
          </p:nvCxnSpPr>
          <p:spPr bwMode="auto">
            <a:xfrm>
              <a:off x="2667000" y="4495800"/>
              <a:ext cx="190500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50187" name="Rectangle 10"/>
            <p:cNvSpPr>
              <a:spLocks noChangeArrowheads="1"/>
            </p:cNvSpPr>
            <p:nvPr/>
          </p:nvSpPr>
          <p:spPr bwMode="auto">
            <a:xfrm>
              <a:off x="2743200" y="3886200"/>
              <a:ext cx="1905000" cy="6858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latin typeface="Arial" charset="0"/>
                </a:rPr>
                <a:t>new input   line contains “start”</a:t>
              </a:r>
            </a:p>
          </p:txBody>
        </p:sp>
        <p:sp>
          <p:nvSpPr>
            <p:cNvPr id="13" name="Arc 12"/>
            <p:cNvSpPr/>
            <p:nvPr/>
          </p:nvSpPr>
          <p:spPr bwMode="auto">
            <a:xfrm>
              <a:off x="5334000" y="4648200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latin typeface="Arial" charset="0"/>
                <a:ea typeface="新細明體" charset="-120"/>
              </a:endParaRPr>
            </a:p>
          </p:txBody>
        </p:sp>
        <p:sp>
          <p:nvSpPr>
            <p:cNvPr id="50189" name="Rectangle 13"/>
            <p:cNvSpPr>
              <a:spLocks noChangeArrowheads="1"/>
            </p:cNvSpPr>
            <p:nvPr/>
          </p:nvSpPr>
          <p:spPr bwMode="auto">
            <a:xfrm>
              <a:off x="4038600" y="5257800"/>
              <a:ext cx="1676400" cy="914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latin typeface="Arial" charset="0"/>
                </a:rPr>
                <a:t>new input   line doesn’t contain “stop”</a:t>
              </a:r>
            </a:p>
          </p:txBody>
        </p:sp>
        <p:sp>
          <p:nvSpPr>
            <p:cNvPr id="50190" name="Rectangle 14"/>
            <p:cNvSpPr>
              <a:spLocks noChangeArrowheads="1"/>
            </p:cNvSpPr>
            <p:nvPr/>
          </p:nvSpPr>
          <p:spPr bwMode="auto">
            <a:xfrm>
              <a:off x="2743200" y="2895600"/>
              <a:ext cx="1905000" cy="6858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latin typeface="Arial" charset="0"/>
                </a:rPr>
                <a:t>new input   line contains “stop”</a:t>
              </a:r>
            </a:p>
          </p:txBody>
        </p:sp>
        <p:sp>
          <p:nvSpPr>
            <p:cNvPr id="16" name="Arc 15"/>
            <p:cNvSpPr/>
            <p:nvPr/>
          </p:nvSpPr>
          <p:spPr bwMode="auto">
            <a:xfrm rot="16200000" flipV="1">
              <a:off x="2743200" y="3124200"/>
              <a:ext cx="1600200" cy="2514600"/>
            </a:xfrm>
            <a:prstGeom prst="arc">
              <a:avLst>
                <a:gd name="adj1" fmla="val 16960842"/>
                <a:gd name="adj2" fmla="val 4601609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17" name="Rectangular Callout 16"/>
          <p:cNvSpPr>
            <a:spLocks noChangeArrowheads="1"/>
          </p:cNvSpPr>
          <p:nvPr/>
        </p:nvSpPr>
        <p:spPr bwMode="auto">
          <a:xfrm>
            <a:off x="4495800" y="1676400"/>
            <a:ext cx="3505200" cy="1295400"/>
          </a:xfrm>
          <a:prstGeom prst="wedgeRectCallout">
            <a:avLst>
              <a:gd name="adj1" fmla="val -93757"/>
              <a:gd name="adj2" fmla="val 130789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altLang="zh-TW" sz="2800" dirty="0"/>
              <a:t>AGAIN! WRITE DOWN </a:t>
            </a:r>
            <a:r>
              <a:rPr lang="en-US" altLang="zh-TW" sz="2800" dirty="0" smtClean="0"/>
              <a:t>YOUR </a:t>
            </a:r>
            <a:r>
              <a:rPr lang="en-US" altLang="zh-TW" sz="2800" dirty="0"/>
              <a:t>GUESSES FOR THIS ONE TOO… </a:t>
            </a:r>
          </a:p>
        </p:txBody>
      </p:sp>
    </p:spTree>
    <p:extLst>
      <p:ext uri="{BB962C8B-B14F-4D97-AF65-F5344CB8AC3E}">
        <p14:creationId xmlns:p14="http://schemas.microsoft.com/office/powerpoint/2010/main" val="100187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/>
          </p:cNvSpPr>
          <p:nvPr/>
        </p:nvSpPr>
        <p:spPr bwMode="auto">
          <a:xfrm>
            <a:off x="457200" y="0"/>
            <a:ext cx="8229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800" b="0">
                <a:solidFill>
                  <a:schemeClr val="accent2"/>
                </a:solidFill>
                <a:latin typeface="Arial" charset="0"/>
              </a:rPr>
              <a:t>Pattern Match Conditionals</a:t>
            </a:r>
          </a:p>
          <a:p>
            <a:pPr algn="ctr"/>
            <a:r>
              <a:rPr lang="en-US" altLang="zh-TW" sz="3600" b="0">
                <a:solidFill>
                  <a:schemeClr val="accent2"/>
                </a:solidFill>
                <a:latin typeface="Arial" charset="0"/>
              </a:rPr>
              <a:t>the DFA analogy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600200"/>
            <a:ext cx="6629400" cy="51149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%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cat script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#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!/</a:t>
            </a:r>
            <a:r>
              <a:rPr lang="en-US" altLang="zh-TW" sz="4000" dirty="0" err="1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usr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bin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</a:t>
            </a:r>
            <a:r>
              <a:rPr lang="en-US" altLang="zh-TW" sz="4000" dirty="0" err="1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sed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-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f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start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,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stop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4000" dirty="0">
                <a:solidFill>
                  <a:srgbClr val="FF0000"/>
                </a:solidFill>
                <a:latin typeface="High Tower Text" pitchFamily="18" charset="0"/>
              </a:rPr>
              <a:t>s</a:t>
            </a:r>
            <a:r>
              <a:rPr lang="en-US" altLang="zh-TW" sz="4000" dirty="0">
                <a:solidFill>
                  <a:srgbClr val="FF0000"/>
                </a:solidFill>
                <a:latin typeface="+mn-lt"/>
              </a:rPr>
              <a:t>/</a:t>
            </a:r>
            <a:r>
              <a:rPr lang="en-US" altLang="zh-TW" sz="3600" dirty="0">
                <a:solidFill>
                  <a:srgbClr val="FF0000"/>
                </a:solidFill>
                <a:latin typeface="+mn-lt"/>
              </a:rPr>
              <a:t>#</a:t>
            </a:r>
            <a:r>
              <a:rPr lang="en-US" altLang="zh-TW" sz="4000" dirty="0">
                <a:solidFill>
                  <a:srgbClr val="FF0000"/>
                </a:solidFill>
                <a:latin typeface="High Tower Text" pitchFamily="18" charset="0"/>
              </a:rPr>
              <a:t>.*</a:t>
            </a:r>
            <a:r>
              <a:rPr lang="en-US" altLang="zh-TW" sz="4000" dirty="0">
                <a:solidFill>
                  <a:srgbClr val="FF0000"/>
                </a:solidFill>
                <a:latin typeface="+mn-lt"/>
              </a:rPr>
              <a:t>//</a:t>
            </a:r>
            <a:endParaRPr lang="en-US" altLang="zh-TW" sz="4000" dirty="0">
              <a:solidFill>
                <a:srgbClr val="FF0000"/>
              </a:solidFill>
              <a:latin typeface="High Tower Text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latin typeface="+mn-lt"/>
              </a:rPr>
              <a:t>% cat f3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 err="1">
                <a:solidFill>
                  <a:srgbClr val="FF0000"/>
                </a:solidFill>
                <a:latin typeface="+mn-lt"/>
              </a:rPr>
              <a:t>ffstart</a:t>
            </a:r>
            <a:r>
              <a:rPr lang="en-US" altLang="zh-TW" sz="3600" dirty="0">
                <a:solidFill>
                  <a:srgbClr val="FF0000"/>
                </a:solidFill>
                <a:latin typeface="+mn-lt"/>
              </a:rPr>
              <a:t> #stop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latin typeface="+mn-lt"/>
              </a:rPr>
              <a:t>stop # start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 err="1">
                <a:latin typeface="+mn-lt"/>
              </a:rPr>
              <a:t>ggg</a:t>
            </a:r>
            <a:r>
              <a:rPr lang="en-US" altLang="zh-TW" sz="3600" dirty="0">
                <a:latin typeface="+mn-lt"/>
              </a:rPr>
              <a:t>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latin typeface="+mn-lt"/>
              </a:rPr>
              <a:t>start#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latin typeface="+mn-lt"/>
              </a:rPr>
              <a:t>stop # start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 err="1">
                <a:latin typeface="+mn-lt"/>
              </a:rPr>
              <a:t>ggg</a:t>
            </a:r>
            <a:r>
              <a:rPr lang="en-US" altLang="zh-TW" sz="3600" dirty="0">
                <a:latin typeface="+mn-lt"/>
              </a:rPr>
              <a:t>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latin typeface="+mn-lt"/>
              </a:rPr>
              <a:t>% ./script &lt;f3</a:t>
            </a:r>
          </a:p>
        </p:txBody>
      </p:sp>
      <p:grpSp>
        <p:nvGrpSpPr>
          <p:cNvPr id="51204" name="Group 16"/>
          <p:cNvGrpSpPr>
            <a:grpSpLocks/>
          </p:cNvGrpSpPr>
          <p:nvPr/>
        </p:nvGrpSpPr>
        <p:grpSpPr bwMode="auto">
          <a:xfrm>
            <a:off x="3505200" y="3352800"/>
            <a:ext cx="5410200" cy="3276600"/>
            <a:chOff x="838200" y="2895600"/>
            <a:chExt cx="5410200" cy="3276600"/>
          </a:xfrm>
        </p:grpSpPr>
        <p:sp>
          <p:nvSpPr>
            <p:cNvPr id="51205" name="Oval 3"/>
            <p:cNvSpPr>
              <a:spLocks noChangeArrowheads="1"/>
            </p:cNvSpPr>
            <p:nvPr/>
          </p:nvSpPr>
          <p:spPr bwMode="auto">
            <a:xfrm>
              <a:off x="1447800" y="4038600"/>
              <a:ext cx="1066800" cy="9906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b="0">
                  <a:latin typeface="Arial" charset="0"/>
                </a:rPr>
                <a:t>state 0</a:t>
              </a:r>
            </a:p>
            <a:p>
              <a:pPr algn="ctr"/>
              <a:r>
                <a:rPr lang="en-US" altLang="zh-TW" b="0">
                  <a:latin typeface="Arial" charset="0"/>
                </a:rPr>
                <a:t>(wait)</a:t>
              </a:r>
            </a:p>
          </p:txBody>
        </p:sp>
        <p:sp>
          <p:nvSpPr>
            <p:cNvPr id="5" name="Arc 4"/>
            <p:cNvSpPr/>
            <p:nvPr/>
          </p:nvSpPr>
          <p:spPr bwMode="auto">
            <a:xfrm>
              <a:off x="2133600" y="4648200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latin typeface="Arial" charset="0"/>
                <a:ea typeface="新細明體" charset="-120"/>
              </a:endParaRPr>
            </a:p>
          </p:txBody>
        </p:sp>
        <p:sp>
          <p:nvSpPr>
            <p:cNvPr id="51207" name="Rectangle 5"/>
            <p:cNvSpPr>
              <a:spLocks noChangeArrowheads="1"/>
            </p:cNvSpPr>
            <p:nvPr/>
          </p:nvSpPr>
          <p:spPr bwMode="auto">
            <a:xfrm>
              <a:off x="838200" y="5257800"/>
              <a:ext cx="1676400" cy="914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latin typeface="Arial" charset="0"/>
                </a:rPr>
                <a:t>new input   line doesn’t contain “start”</a:t>
              </a:r>
            </a:p>
          </p:txBody>
        </p:sp>
        <p:sp>
          <p:nvSpPr>
            <p:cNvPr id="51208" name="Oval 6"/>
            <p:cNvSpPr>
              <a:spLocks noChangeArrowheads="1"/>
            </p:cNvSpPr>
            <p:nvPr/>
          </p:nvSpPr>
          <p:spPr bwMode="auto">
            <a:xfrm>
              <a:off x="4648200" y="4038600"/>
              <a:ext cx="1066800" cy="990600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b="0">
                  <a:latin typeface="Arial" charset="0"/>
                </a:rPr>
                <a:t>state 1</a:t>
              </a:r>
            </a:p>
            <a:p>
              <a:pPr algn="ctr"/>
              <a:r>
                <a:rPr lang="en-US" altLang="zh-TW" b="0">
                  <a:latin typeface="Arial" charset="0"/>
                </a:rPr>
                <a:t>(s/#.*//)</a:t>
              </a:r>
            </a:p>
          </p:txBody>
        </p:sp>
        <p:cxnSp>
          <p:nvCxnSpPr>
            <p:cNvPr id="51209" name="Straight Arrow Connector 8"/>
            <p:cNvCxnSpPr>
              <a:cxnSpLocks noChangeShapeType="1"/>
            </p:cNvCxnSpPr>
            <p:nvPr/>
          </p:nvCxnSpPr>
          <p:spPr bwMode="auto">
            <a:xfrm>
              <a:off x="2667000" y="4495800"/>
              <a:ext cx="1905000" cy="0"/>
            </a:xfrm>
            <a:prstGeom prst="straightConnector1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 type="arrow" w="med" len="med"/>
            </a:ln>
          </p:spPr>
        </p:cxnSp>
        <p:sp>
          <p:nvSpPr>
            <p:cNvPr id="51210" name="Rectangle 10"/>
            <p:cNvSpPr>
              <a:spLocks noChangeArrowheads="1"/>
            </p:cNvSpPr>
            <p:nvPr/>
          </p:nvSpPr>
          <p:spPr bwMode="auto">
            <a:xfrm>
              <a:off x="2743200" y="3886200"/>
              <a:ext cx="1905000" cy="6858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FF0000"/>
                  </a:solidFill>
                  <a:latin typeface="Arial" charset="0"/>
                </a:rPr>
                <a:t>new input   line contains “start”</a:t>
              </a:r>
            </a:p>
          </p:txBody>
        </p:sp>
        <p:sp>
          <p:nvSpPr>
            <p:cNvPr id="13" name="Arc 12"/>
            <p:cNvSpPr/>
            <p:nvPr/>
          </p:nvSpPr>
          <p:spPr bwMode="auto">
            <a:xfrm>
              <a:off x="5334000" y="4648200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latin typeface="Arial" charset="0"/>
                <a:ea typeface="新細明體" charset="-120"/>
              </a:endParaRPr>
            </a:p>
          </p:txBody>
        </p:sp>
        <p:sp>
          <p:nvSpPr>
            <p:cNvPr id="51212" name="Rectangle 13"/>
            <p:cNvSpPr>
              <a:spLocks noChangeArrowheads="1"/>
            </p:cNvSpPr>
            <p:nvPr/>
          </p:nvSpPr>
          <p:spPr bwMode="auto">
            <a:xfrm>
              <a:off x="4038600" y="5257800"/>
              <a:ext cx="1676400" cy="914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latin typeface="Arial" charset="0"/>
                </a:rPr>
                <a:t>new input   line doesn’t contain “stop”</a:t>
              </a:r>
            </a:p>
          </p:txBody>
        </p:sp>
        <p:sp>
          <p:nvSpPr>
            <p:cNvPr id="51213" name="Rectangle 14"/>
            <p:cNvSpPr>
              <a:spLocks noChangeArrowheads="1"/>
            </p:cNvSpPr>
            <p:nvPr/>
          </p:nvSpPr>
          <p:spPr bwMode="auto">
            <a:xfrm>
              <a:off x="2743200" y="2895600"/>
              <a:ext cx="1905000" cy="6858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latin typeface="Arial" charset="0"/>
                </a:rPr>
                <a:t>new input   line contains “stop”</a:t>
              </a:r>
            </a:p>
          </p:txBody>
        </p:sp>
        <p:sp>
          <p:nvSpPr>
            <p:cNvPr id="16" name="Arc 15"/>
            <p:cNvSpPr/>
            <p:nvPr/>
          </p:nvSpPr>
          <p:spPr bwMode="auto">
            <a:xfrm rot="16200000" flipV="1">
              <a:off x="2743200" y="3124200"/>
              <a:ext cx="1600200" cy="2514600"/>
            </a:xfrm>
            <a:prstGeom prst="arc">
              <a:avLst>
                <a:gd name="adj1" fmla="val 16960842"/>
                <a:gd name="adj2" fmla="val 4601609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latin typeface="Arial" charset="0"/>
                <a:ea typeface="新細明體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133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/>
          </p:cNvSpPr>
          <p:nvPr/>
        </p:nvSpPr>
        <p:spPr bwMode="auto">
          <a:xfrm>
            <a:off x="457200" y="0"/>
            <a:ext cx="8229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800" b="0">
                <a:solidFill>
                  <a:schemeClr val="accent2"/>
                </a:solidFill>
                <a:latin typeface="Arial" charset="0"/>
              </a:rPr>
              <a:t>Pattern Match Conditionals</a:t>
            </a:r>
          </a:p>
          <a:p>
            <a:pPr algn="ctr"/>
            <a:r>
              <a:rPr lang="en-US" altLang="zh-TW" sz="3600" b="0">
                <a:solidFill>
                  <a:schemeClr val="accent2"/>
                </a:solidFill>
                <a:latin typeface="Arial" charset="0"/>
              </a:rPr>
              <a:t>the DFA analogy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600200"/>
            <a:ext cx="6629400" cy="51149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%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cat script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#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!/</a:t>
            </a:r>
            <a:r>
              <a:rPr lang="en-US" altLang="zh-TW" sz="4000" dirty="0" err="1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usr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bin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</a:t>
            </a:r>
            <a:r>
              <a:rPr lang="en-US" altLang="zh-TW" sz="4000" dirty="0" err="1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sed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-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f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start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,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stop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4000" dirty="0">
                <a:solidFill>
                  <a:srgbClr val="FF0000"/>
                </a:solidFill>
                <a:latin typeface="High Tower Text" pitchFamily="18" charset="0"/>
              </a:rPr>
              <a:t>s</a:t>
            </a:r>
            <a:r>
              <a:rPr lang="en-US" altLang="zh-TW" sz="4000" dirty="0">
                <a:solidFill>
                  <a:srgbClr val="FF0000"/>
                </a:solidFill>
                <a:latin typeface="+mn-lt"/>
              </a:rPr>
              <a:t>/</a:t>
            </a:r>
            <a:r>
              <a:rPr lang="en-US" altLang="zh-TW" sz="3600" dirty="0">
                <a:solidFill>
                  <a:srgbClr val="FF0000"/>
                </a:solidFill>
                <a:latin typeface="+mn-lt"/>
              </a:rPr>
              <a:t>#</a:t>
            </a:r>
            <a:r>
              <a:rPr lang="en-US" altLang="zh-TW" sz="4000" dirty="0">
                <a:solidFill>
                  <a:srgbClr val="FF0000"/>
                </a:solidFill>
                <a:latin typeface="High Tower Text" pitchFamily="18" charset="0"/>
              </a:rPr>
              <a:t>.*</a:t>
            </a:r>
            <a:r>
              <a:rPr lang="en-US" altLang="zh-TW" sz="4000" dirty="0">
                <a:solidFill>
                  <a:srgbClr val="FF0000"/>
                </a:solidFill>
                <a:latin typeface="+mn-lt"/>
              </a:rPr>
              <a:t>//</a:t>
            </a:r>
            <a:endParaRPr lang="en-US" altLang="zh-TW" sz="4000" dirty="0">
              <a:solidFill>
                <a:srgbClr val="FF0000"/>
              </a:solidFill>
              <a:latin typeface="High Tower Text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latin typeface="+mn-lt"/>
              </a:rPr>
              <a:t>% cat f3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 err="1">
                <a:latin typeface="+mn-lt"/>
              </a:rPr>
              <a:t>ffstart</a:t>
            </a:r>
            <a:r>
              <a:rPr lang="en-US" altLang="zh-TW" sz="3600" dirty="0">
                <a:latin typeface="+mn-lt"/>
              </a:rPr>
              <a:t> #stop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FF0000"/>
                </a:solidFill>
                <a:latin typeface="+mn-lt"/>
              </a:rPr>
              <a:t>stop # start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 err="1">
                <a:latin typeface="+mn-lt"/>
              </a:rPr>
              <a:t>ggg</a:t>
            </a:r>
            <a:r>
              <a:rPr lang="en-US" altLang="zh-TW" sz="3600" dirty="0">
                <a:latin typeface="+mn-lt"/>
              </a:rPr>
              <a:t>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latin typeface="+mn-lt"/>
              </a:rPr>
              <a:t>start#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latin typeface="+mn-lt"/>
              </a:rPr>
              <a:t>stop # start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 err="1">
                <a:latin typeface="+mn-lt"/>
              </a:rPr>
              <a:t>ggg</a:t>
            </a:r>
            <a:r>
              <a:rPr lang="en-US" altLang="zh-TW" sz="3600" dirty="0">
                <a:latin typeface="+mn-lt"/>
              </a:rPr>
              <a:t>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latin typeface="+mn-lt"/>
              </a:rPr>
              <a:t>% ./script &lt;f3</a:t>
            </a:r>
          </a:p>
        </p:txBody>
      </p:sp>
      <p:grpSp>
        <p:nvGrpSpPr>
          <p:cNvPr id="52228" name="Group 16"/>
          <p:cNvGrpSpPr>
            <a:grpSpLocks/>
          </p:cNvGrpSpPr>
          <p:nvPr/>
        </p:nvGrpSpPr>
        <p:grpSpPr bwMode="auto">
          <a:xfrm>
            <a:off x="3505200" y="3352800"/>
            <a:ext cx="5410200" cy="3276600"/>
            <a:chOff x="838200" y="2895600"/>
            <a:chExt cx="5410200" cy="3276600"/>
          </a:xfrm>
        </p:grpSpPr>
        <p:sp>
          <p:nvSpPr>
            <p:cNvPr id="52229" name="Oval 3"/>
            <p:cNvSpPr>
              <a:spLocks noChangeArrowheads="1"/>
            </p:cNvSpPr>
            <p:nvPr/>
          </p:nvSpPr>
          <p:spPr bwMode="auto">
            <a:xfrm>
              <a:off x="1447800" y="4038600"/>
              <a:ext cx="1066800" cy="9906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b="0">
                  <a:latin typeface="Arial" charset="0"/>
                </a:rPr>
                <a:t>state 0</a:t>
              </a:r>
            </a:p>
            <a:p>
              <a:pPr algn="ctr"/>
              <a:r>
                <a:rPr lang="en-US" altLang="zh-TW" b="0">
                  <a:latin typeface="Arial" charset="0"/>
                </a:rPr>
                <a:t>(wait)</a:t>
              </a:r>
            </a:p>
          </p:txBody>
        </p:sp>
        <p:sp>
          <p:nvSpPr>
            <p:cNvPr id="5" name="Arc 4"/>
            <p:cNvSpPr/>
            <p:nvPr/>
          </p:nvSpPr>
          <p:spPr bwMode="auto">
            <a:xfrm>
              <a:off x="2133600" y="4648200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latin typeface="Arial" charset="0"/>
                <a:ea typeface="新細明體" charset="-120"/>
              </a:endParaRPr>
            </a:p>
          </p:txBody>
        </p:sp>
        <p:sp>
          <p:nvSpPr>
            <p:cNvPr id="52231" name="Rectangle 5"/>
            <p:cNvSpPr>
              <a:spLocks noChangeArrowheads="1"/>
            </p:cNvSpPr>
            <p:nvPr/>
          </p:nvSpPr>
          <p:spPr bwMode="auto">
            <a:xfrm>
              <a:off x="838200" y="5257800"/>
              <a:ext cx="1676400" cy="914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latin typeface="Arial" charset="0"/>
                </a:rPr>
                <a:t>new input   line doesn’t contain “start”</a:t>
              </a:r>
            </a:p>
          </p:txBody>
        </p:sp>
        <p:sp>
          <p:nvSpPr>
            <p:cNvPr id="52232" name="Oval 6"/>
            <p:cNvSpPr>
              <a:spLocks noChangeArrowheads="1"/>
            </p:cNvSpPr>
            <p:nvPr/>
          </p:nvSpPr>
          <p:spPr bwMode="auto">
            <a:xfrm>
              <a:off x="4648200" y="4038600"/>
              <a:ext cx="1066800" cy="990600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b="0">
                  <a:latin typeface="Arial" charset="0"/>
                </a:rPr>
                <a:t>state 1</a:t>
              </a:r>
            </a:p>
            <a:p>
              <a:pPr algn="ctr"/>
              <a:r>
                <a:rPr lang="en-US" altLang="zh-TW" b="0">
                  <a:latin typeface="Arial" charset="0"/>
                </a:rPr>
                <a:t>(s/#.*//)</a:t>
              </a:r>
            </a:p>
          </p:txBody>
        </p:sp>
        <p:cxnSp>
          <p:nvCxnSpPr>
            <p:cNvPr id="52233" name="Straight Arrow Connector 8"/>
            <p:cNvCxnSpPr>
              <a:cxnSpLocks noChangeShapeType="1"/>
            </p:cNvCxnSpPr>
            <p:nvPr/>
          </p:nvCxnSpPr>
          <p:spPr bwMode="auto">
            <a:xfrm>
              <a:off x="2667000" y="4495800"/>
              <a:ext cx="190500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52234" name="Rectangle 10"/>
            <p:cNvSpPr>
              <a:spLocks noChangeArrowheads="1"/>
            </p:cNvSpPr>
            <p:nvPr/>
          </p:nvSpPr>
          <p:spPr bwMode="auto">
            <a:xfrm>
              <a:off x="2743200" y="3886200"/>
              <a:ext cx="1905000" cy="6858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latin typeface="Arial" charset="0"/>
                </a:rPr>
                <a:t>new input   line contains “start”</a:t>
              </a:r>
            </a:p>
          </p:txBody>
        </p:sp>
        <p:sp>
          <p:nvSpPr>
            <p:cNvPr id="13" name="Arc 12"/>
            <p:cNvSpPr/>
            <p:nvPr/>
          </p:nvSpPr>
          <p:spPr bwMode="auto">
            <a:xfrm>
              <a:off x="5334000" y="4648200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latin typeface="Arial" charset="0"/>
                <a:ea typeface="新細明體" charset="-120"/>
              </a:endParaRPr>
            </a:p>
          </p:txBody>
        </p:sp>
        <p:sp>
          <p:nvSpPr>
            <p:cNvPr id="52236" name="Rectangle 13"/>
            <p:cNvSpPr>
              <a:spLocks noChangeArrowheads="1"/>
            </p:cNvSpPr>
            <p:nvPr/>
          </p:nvSpPr>
          <p:spPr bwMode="auto">
            <a:xfrm>
              <a:off x="4038600" y="5257800"/>
              <a:ext cx="1676400" cy="914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latin typeface="Arial" charset="0"/>
                </a:rPr>
                <a:t>new input   line doesn’t contain “stop”</a:t>
              </a:r>
            </a:p>
          </p:txBody>
        </p:sp>
        <p:sp>
          <p:nvSpPr>
            <p:cNvPr id="52237" name="Rectangle 14"/>
            <p:cNvSpPr>
              <a:spLocks noChangeArrowheads="1"/>
            </p:cNvSpPr>
            <p:nvPr/>
          </p:nvSpPr>
          <p:spPr bwMode="auto">
            <a:xfrm>
              <a:off x="2743200" y="2895600"/>
              <a:ext cx="1905000" cy="6858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FF0000"/>
                  </a:solidFill>
                  <a:latin typeface="Arial" charset="0"/>
                </a:rPr>
                <a:t>new input   line contains “stop”</a:t>
              </a:r>
            </a:p>
          </p:txBody>
        </p:sp>
        <p:sp>
          <p:nvSpPr>
            <p:cNvPr id="16" name="Arc 15"/>
            <p:cNvSpPr/>
            <p:nvPr/>
          </p:nvSpPr>
          <p:spPr bwMode="auto">
            <a:xfrm rot="16200000" flipV="1">
              <a:off x="2743200" y="3124200"/>
              <a:ext cx="1600200" cy="2514600"/>
            </a:xfrm>
            <a:prstGeom prst="arc">
              <a:avLst>
                <a:gd name="adj1" fmla="val 16960842"/>
                <a:gd name="adj2" fmla="val 4601609"/>
              </a:avLst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latin typeface="Arial" charset="0"/>
                <a:ea typeface="新細明體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293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/>
          </p:cNvSpPr>
          <p:nvPr/>
        </p:nvSpPr>
        <p:spPr bwMode="auto">
          <a:xfrm>
            <a:off x="457200" y="0"/>
            <a:ext cx="8229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800" b="0">
                <a:solidFill>
                  <a:schemeClr val="accent2"/>
                </a:solidFill>
                <a:latin typeface="Arial" charset="0"/>
              </a:rPr>
              <a:t>Pattern Match Conditionals</a:t>
            </a:r>
          </a:p>
          <a:p>
            <a:pPr algn="ctr"/>
            <a:r>
              <a:rPr lang="en-US" altLang="zh-TW" sz="3600" b="0">
                <a:solidFill>
                  <a:schemeClr val="accent2"/>
                </a:solidFill>
                <a:latin typeface="Arial" charset="0"/>
              </a:rPr>
              <a:t>the DFA analogy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600200"/>
            <a:ext cx="6629400" cy="51149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%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cat script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#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!/</a:t>
            </a:r>
            <a:r>
              <a:rPr lang="en-US" altLang="zh-TW" sz="4000" dirty="0" err="1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usr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bin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</a:t>
            </a:r>
            <a:r>
              <a:rPr lang="en-US" altLang="zh-TW" sz="4000" dirty="0" err="1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sed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-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f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start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,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stop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s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</a:t>
            </a:r>
            <a:r>
              <a:rPr lang="en-US" altLang="zh-TW" sz="36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#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.*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//</a:t>
            </a:r>
            <a:endParaRPr lang="en-US" altLang="zh-TW" sz="4000" dirty="0">
              <a:solidFill>
                <a:schemeClr val="bg1">
                  <a:lumMod val="50000"/>
                </a:schemeClr>
              </a:solidFill>
              <a:latin typeface="High Tower Text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latin typeface="+mn-lt"/>
              </a:rPr>
              <a:t>% cat f3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 err="1">
                <a:latin typeface="+mn-lt"/>
              </a:rPr>
              <a:t>ffstart</a:t>
            </a:r>
            <a:r>
              <a:rPr lang="en-US" altLang="zh-TW" sz="3600" dirty="0">
                <a:latin typeface="+mn-lt"/>
              </a:rPr>
              <a:t> #stop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latin typeface="+mn-lt"/>
              </a:rPr>
              <a:t>stop # start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 err="1">
                <a:solidFill>
                  <a:srgbClr val="FF0000"/>
                </a:solidFill>
                <a:latin typeface="+mn-lt"/>
              </a:rPr>
              <a:t>ggg</a:t>
            </a:r>
            <a:r>
              <a:rPr lang="en-US" altLang="zh-TW" sz="3600" dirty="0">
                <a:solidFill>
                  <a:srgbClr val="FF0000"/>
                </a:solidFill>
                <a:latin typeface="+mn-lt"/>
              </a:rPr>
              <a:t>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latin typeface="+mn-lt"/>
              </a:rPr>
              <a:t>start#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latin typeface="+mn-lt"/>
              </a:rPr>
              <a:t>stop # start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 err="1">
                <a:latin typeface="+mn-lt"/>
              </a:rPr>
              <a:t>ggg</a:t>
            </a:r>
            <a:r>
              <a:rPr lang="en-US" altLang="zh-TW" sz="3600" dirty="0">
                <a:latin typeface="+mn-lt"/>
              </a:rPr>
              <a:t>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latin typeface="+mn-lt"/>
              </a:rPr>
              <a:t>% ./script &lt;f3</a:t>
            </a:r>
          </a:p>
        </p:txBody>
      </p:sp>
      <p:grpSp>
        <p:nvGrpSpPr>
          <p:cNvPr id="53252" name="Group 16"/>
          <p:cNvGrpSpPr>
            <a:grpSpLocks/>
          </p:cNvGrpSpPr>
          <p:nvPr/>
        </p:nvGrpSpPr>
        <p:grpSpPr bwMode="auto">
          <a:xfrm>
            <a:off x="3505200" y="3352800"/>
            <a:ext cx="5410200" cy="3276600"/>
            <a:chOff x="838200" y="2895600"/>
            <a:chExt cx="5410200" cy="3276600"/>
          </a:xfrm>
        </p:grpSpPr>
        <p:sp>
          <p:nvSpPr>
            <p:cNvPr id="53253" name="Oval 3"/>
            <p:cNvSpPr>
              <a:spLocks noChangeArrowheads="1"/>
            </p:cNvSpPr>
            <p:nvPr/>
          </p:nvSpPr>
          <p:spPr bwMode="auto">
            <a:xfrm>
              <a:off x="1447800" y="4038600"/>
              <a:ext cx="1066800" cy="990600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b="0">
                  <a:latin typeface="Arial" charset="0"/>
                </a:rPr>
                <a:t>state 0</a:t>
              </a:r>
            </a:p>
            <a:p>
              <a:pPr algn="ctr"/>
              <a:r>
                <a:rPr lang="en-US" altLang="zh-TW" b="0">
                  <a:latin typeface="Arial" charset="0"/>
                </a:rPr>
                <a:t>(wait)</a:t>
              </a:r>
            </a:p>
          </p:txBody>
        </p:sp>
        <p:sp>
          <p:nvSpPr>
            <p:cNvPr id="5" name="Arc 4"/>
            <p:cNvSpPr/>
            <p:nvPr/>
          </p:nvSpPr>
          <p:spPr bwMode="auto">
            <a:xfrm>
              <a:off x="2133600" y="4648200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latin typeface="Arial" charset="0"/>
                <a:ea typeface="新細明體" charset="-120"/>
              </a:endParaRPr>
            </a:p>
          </p:txBody>
        </p:sp>
        <p:sp>
          <p:nvSpPr>
            <p:cNvPr id="53255" name="Rectangle 5"/>
            <p:cNvSpPr>
              <a:spLocks noChangeArrowheads="1"/>
            </p:cNvSpPr>
            <p:nvPr/>
          </p:nvSpPr>
          <p:spPr bwMode="auto">
            <a:xfrm>
              <a:off x="838200" y="5257800"/>
              <a:ext cx="1676400" cy="914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FF0000"/>
                  </a:solidFill>
                  <a:latin typeface="Arial" charset="0"/>
                </a:rPr>
                <a:t>new input   line doesn’t contain “start”</a:t>
              </a:r>
            </a:p>
          </p:txBody>
        </p:sp>
        <p:sp>
          <p:nvSpPr>
            <p:cNvPr id="53256" name="Oval 6"/>
            <p:cNvSpPr>
              <a:spLocks noChangeArrowheads="1"/>
            </p:cNvSpPr>
            <p:nvPr/>
          </p:nvSpPr>
          <p:spPr bwMode="auto">
            <a:xfrm>
              <a:off x="4648200" y="4038600"/>
              <a:ext cx="1066800" cy="9906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b="0">
                  <a:latin typeface="Arial" charset="0"/>
                </a:rPr>
                <a:t>state 1</a:t>
              </a:r>
            </a:p>
            <a:p>
              <a:pPr algn="ctr"/>
              <a:r>
                <a:rPr lang="en-US" altLang="zh-TW" b="0">
                  <a:latin typeface="Arial" charset="0"/>
                </a:rPr>
                <a:t>(s/#.*//)</a:t>
              </a:r>
            </a:p>
          </p:txBody>
        </p:sp>
        <p:cxnSp>
          <p:nvCxnSpPr>
            <p:cNvPr id="53257" name="Straight Arrow Connector 8"/>
            <p:cNvCxnSpPr>
              <a:cxnSpLocks noChangeShapeType="1"/>
            </p:cNvCxnSpPr>
            <p:nvPr/>
          </p:nvCxnSpPr>
          <p:spPr bwMode="auto">
            <a:xfrm>
              <a:off x="2667000" y="4495800"/>
              <a:ext cx="190500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53258" name="Rectangle 10"/>
            <p:cNvSpPr>
              <a:spLocks noChangeArrowheads="1"/>
            </p:cNvSpPr>
            <p:nvPr/>
          </p:nvSpPr>
          <p:spPr bwMode="auto">
            <a:xfrm>
              <a:off x="2743200" y="3886200"/>
              <a:ext cx="1905000" cy="6858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latin typeface="Arial" charset="0"/>
                </a:rPr>
                <a:t>new input   line contains “start”</a:t>
              </a:r>
            </a:p>
          </p:txBody>
        </p:sp>
        <p:sp>
          <p:nvSpPr>
            <p:cNvPr id="13" name="Arc 12"/>
            <p:cNvSpPr/>
            <p:nvPr/>
          </p:nvSpPr>
          <p:spPr bwMode="auto">
            <a:xfrm>
              <a:off x="5334000" y="4648200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latin typeface="Arial" charset="0"/>
                <a:ea typeface="新細明體" charset="-120"/>
              </a:endParaRPr>
            </a:p>
          </p:txBody>
        </p:sp>
        <p:sp>
          <p:nvSpPr>
            <p:cNvPr id="53260" name="Rectangle 13"/>
            <p:cNvSpPr>
              <a:spLocks noChangeArrowheads="1"/>
            </p:cNvSpPr>
            <p:nvPr/>
          </p:nvSpPr>
          <p:spPr bwMode="auto">
            <a:xfrm>
              <a:off x="4038600" y="5257800"/>
              <a:ext cx="1676400" cy="914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latin typeface="Arial" charset="0"/>
                </a:rPr>
                <a:t>new input   line doesn’t contain “stop”</a:t>
              </a:r>
            </a:p>
          </p:txBody>
        </p:sp>
        <p:sp>
          <p:nvSpPr>
            <p:cNvPr id="53261" name="Rectangle 14"/>
            <p:cNvSpPr>
              <a:spLocks noChangeArrowheads="1"/>
            </p:cNvSpPr>
            <p:nvPr/>
          </p:nvSpPr>
          <p:spPr bwMode="auto">
            <a:xfrm>
              <a:off x="2743200" y="2895600"/>
              <a:ext cx="1905000" cy="6858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latin typeface="Arial" charset="0"/>
                </a:rPr>
                <a:t>new input   line contains “stop”</a:t>
              </a:r>
            </a:p>
          </p:txBody>
        </p:sp>
        <p:sp>
          <p:nvSpPr>
            <p:cNvPr id="16" name="Arc 15"/>
            <p:cNvSpPr/>
            <p:nvPr/>
          </p:nvSpPr>
          <p:spPr bwMode="auto">
            <a:xfrm rot="16200000" flipV="1">
              <a:off x="2743200" y="3124200"/>
              <a:ext cx="1600200" cy="2514600"/>
            </a:xfrm>
            <a:prstGeom prst="arc">
              <a:avLst>
                <a:gd name="adj1" fmla="val 16960842"/>
                <a:gd name="adj2" fmla="val 4601609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latin typeface="Arial" charset="0"/>
                <a:ea typeface="新細明體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893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/>
          </p:cNvSpPr>
          <p:nvPr/>
        </p:nvSpPr>
        <p:spPr bwMode="auto">
          <a:xfrm>
            <a:off x="457200" y="0"/>
            <a:ext cx="8229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800" b="0">
                <a:solidFill>
                  <a:schemeClr val="accent2"/>
                </a:solidFill>
                <a:latin typeface="Arial" charset="0"/>
              </a:rPr>
              <a:t>Pattern Match Conditionals</a:t>
            </a:r>
          </a:p>
          <a:p>
            <a:pPr algn="ctr"/>
            <a:r>
              <a:rPr lang="en-US" altLang="zh-TW" sz="3600" b="0">
                <a:solidFill>
                  <a:schemeClr val="accent2"/>
                </a:solidFill>
                <a:latin typeface="Arial" charset="0"/>
              </a:rPr>
              <a:t>the DFA analogy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600200"/>
            <a:ext cx="6629400" cy="51149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%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cat script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#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!/</a:t>
            </a:r>
            <a:r>
              <a:rPr lang="en-US" altLang="zh-TW" sz="4000" dirty="0" err="1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usr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bin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</a:t>
            </a:r>
            <a:r>
              <a:rPr lang="en-US" altLang="zh-TW" sz="4000" dirty="0" err="1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sed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-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f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start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,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stop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4000" dirty="0">
                <a:solidFill>
                  <a:srgbClr val="FF0000"/>
                </a:solidFill>
                <a:latin typeface="High Tower Text" pitchFamily="18" charset="0"/>
              </a:rPr>
              <a:t>s</a:t>
            </a:r>
            <a:r>
              <a:rPr lang="en-US" altLang="zh-TW" sz="4000" dirty="0">
                <a:solidFill>
                  <a:srgbClr val="FF0000"/>
                </a:solidFill>
                <a:latin typeface="+mn-lt"/>
              </a:rPr>
              <a:t>/</a:t>
            </a:r>
            <a:r>
              <a:rPr lang="en-US" altLang="zh-TW" sz="3600" dirty="0">
                <a:solidFill>
                  <a:srgbClr val="FF0000"/>
                </a:solidFill>
                <a:latin typeface="+mn-lt"/>
              </a:rPr>
              <a:t>#</a:t>
            </a:r>
            <a:r>
              <a:rPr lang="en-US" altLang="zh-TW" sz="4000" dirty="0">
                <a:solidFill>
                  <a:srgbClr val="FF0000"/>
                </a:solidFill>
                <a:latin typeface="High Tower Text" pitchFamily="18" charset="0"/>
              </a:rPr>
              <a:t>.*</a:t>
            </a:r>
            <a:r>
              <a:rPr lang="en-US" altLang="zh-TW" sz="4000" dirty="0">
                <a:solidFill>
                  <a:srgbClr val="FF0000"/>
                </a:solidFill>
                <a:latin typeface="+mn-lt"/>
              </a:rPr>
              <a:t>//</a:t>
            </a:r>
            <a:endParaRPr lang="en-US" altLang="zh-TW" sz="4000" dirty="0">
              <a:solidFill>
                <a:srgbClr val="FF0000"/>
              </a:solidFill>
              <a:latin typeface="High Tower Text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latin typeface="+mn-lt"/>
              </a:rPr>
              <a:t>% cat f3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 err="1">
                <a:latin typeface="+mn-lt"/>
              </a:rPr>
              <a:t>ffstart</a:t>
            </a:r>
            <a:r>
              <a:rPr lang="en-US" altLang="zh-TW" sz="3600" dirty="0">
                <a:latin typeface="+mn-lt"/>
              </a:rPr>
              <a:t> #stop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latin typeface="+mn-lt"/>
              </a:rPr>
              <a:t>stop # start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 err="1">
                <a:latin typeface="+mn-lt"/>
              </a:rPr>
              <a:t>ggg</a:t>
            </a:r>
            <a:r>
              <a:rPr lang="en-US" altLang="zh-TW" sz="3600" dirty="0">
                <a:latin typeface="+mn-lt"/>
              </a:rPr>
              <a:t>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FF0000"/>
                </a:solidFill>
                <a:latin typeface="+mn-lt"/>
              </a:rPr>
              <a:t>start#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latin typeface="+mn-lt"/>
              </a:rPr>
              <a:t>stop # start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 err="1">
                <a:latin typeface="+mn-lt"/>
              </a:rPr>
              <a:t>ggg</a:t>
            </a:r>
            <a:r>
              <a:rPr lang="en-US" altLang="zh-TW" sz="3600" dirty="0">
                <a:latin typeface="+mn-lt"/>
              </a:rPr>
              <a:t>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latin typeface="+mn-lt"/>
              </a:rPr>
              <a:t>% ./script &lt;f3</a:t>
            </a:r>
          </a:p>
        </p:txBody>
      </p:sp>
      <p:grpSp>
        <p:nvGrpSpPr>
          <p:cNvPr id="54276" name="Group 16"/>
          <p:cNvGrpSpPr>
            <a:grpSpLocks/>
          </p:cNvGrpSpPr>
          <p:nvPr/>
        </p:nvGrpSpPr>
        <p:grpSpPr bwMode="auto">
          <a:xfrm>
            <a:off x="3505200" y="3352800"/>
            <a:ext cx="5410200" cy="3276600"/>
            <a:chOff x="838200" y="2895600"/>
            <a:chExt cx="5410200" cy="3276600"/>
          </a:xfrm>
        </p:grpSpPr>
        <p:sp>
          <p:nvSpPr>
            <p:cNvPr id="54277" name="Oval 3"/>
            <p:cNvSpPr>
              <a:spLocks noChangeArrowheads="1"/>
            </p:cNvSpPr>
            <p:nvPr/>
          </p:nvSpPr>
          <p:spPr bwMode="auto">
            <a:xfrm>
              <a:off x="1447800" y="4038600"/>
              <a:ext cx="1066800" cy="9906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b="0">
                  <a:latin typeface="Arial" charset="0"/>
                </a:rPr>
                <a:t>state 0</a:t>
              </a:r>
            </a:p>
            <a:p>
              <a:pPr algn="ctr"/>
              <a:r>
                <a:rPr lang="en-US" altLang="zh-TW" b="0">
                  <a:latin typeface="Arial" charset="0"/>
                </a:rPr>
                <a:t>(wait)</a:t>
              </a:r>
            </a:p>
          </p:txBody>
        </p:sp>
        <p:sp>
          <p:nvSpPr>
            <p:cNvPr id="5" name="Arc 4"/>
            <p:cNvSpPr/>
            <p:nvPr/>
          </p:nvSpPr>
          <p:spPr bwMode="auto">
            <a:xfrm>
              <a:off x="2133600" y="4648200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latin typeface="Arial" charset="0"/>
                <a:ea typeface="新細明體" charset="-120"/>
              </a:endParaRPr>
            </a:p>
          </p:txBody>
        </p:sp>
        <p:sp>
          <p:nvSpPr>
            <p:cNvPr id="54279" name="Rectangle 5"/>
            <p:cNvSpPr>
              <a:spLocks noChangeArrowheads="1"/>
            </p:cNvSpPr>
            <p:nvPr/>
          </p:nvSpPr>
          <p:spPr bwMode="auto">
            <a:xfrm>
              <a:off x="838200" y="5257800"/>
              <a:ext cx="1676400" cy="914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latin typeface="Arial" charset="0"/>
                </a:rPr>
                <a:t>new input   line doesn’t contain “start”</a:t>
              </a:r>
            </a:p>
          </p:txBody>
        </p:sp>
        <p:sp>
          <p:nvSpPr>
            <p:cNvPr id="54280" name="Oval 6"/>
            <p:cNvSpPr>
              <a:spLocks noChangeArrowheads="1"/>
            </p:cNvSpPr>
            <p:nvPr/>
          </p:nvSpPr>
          <p:spPr bwMode="auto">
            <a:xfrm>
              <a:off x="4648200" y="4038600"/>
              <a:ext cx="1066800" cy="990600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b="0">
                  <a:latin typeface="Arial" charset="0"/>
                </a:rPr>
                <a:t>state 1</a:t>
              </a:r>
            </a:p>
            <a:p>
              <a:pPr algn="ctr"/>
              <a:r>
                <a:rPr lang="en-US" altLang="zh-TW" b="0">
                  <a:latin typeface="Arial" charset="0"/>
                </a:rPr>
                <a:t>(s/#.*//)</a:t>
              </a:r>
            </a:p>
          </p:txBody>
        </p:sp>
        <p:cxnSp>
          <p:nvCxnSpPr>
            <p:cNvPr id="54281" name="Straight Arrow Connector 8"/>
            <p:cNvCxnSpPr>
              <a:cxnSpLocks noChangeShapeType="1"/>
            </p:cNvCxnSpPr>
            <p:nvPr/>
          </p:nvCxnSpPr>
          <p:spPr bwMode="auto">
            <a:xfrm>
              <a:off x="2667000" y="4495800"/>
              <a:ext cx="1905000" cy="0"/>
            </a:xfrm>
            <a:prstGeom prst="straightConnector1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 type="arrow" w="med" len="med"/>
            </a:ln>
          </p:spPr>
        </p:cxnSp>
        <p:sp>
          <p:nvSpPr>
            <p:cNvPr id="54282" name="Rectangle 10"/>
            <p:cNvSpPr>
              <a:spLocks noChangeArrowheads="1"/>
            </p:cNvSpPr>
            <p:nvPr/>
          </p:nvSpPr>
          <p:spPr bwMode="auto">
            <a:xfrm>
              <a:off x="2743200" y="3886200"/>
              <a:ext cx="1905000" cy="6858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FF0000"/>
                  </a:solidFill>
                  <a:latin typeface="Arial" charset="0"/>
                </a:rPr>
                <a:t>new input   line contains “start”</a:t>
              </a:r>
            </a:p>
          </p:txBody>
        </p:sp>
        <p:sp>
          <p:nvSpPr>
            <p:cNvPr id="13" name="Arc 12"/>
            <p:cNvSpPr/>
            <p:nvPr/>
          </p:nvSpPr>
          <p:spPr bwMode="auto">
            <a:xfrm>
              <a:off x="5334000" y="4648200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latin typeface="Arial" charset="0"/>
                <a:ea typeface="新細明體" charset="-120"/>
              </a:endParaRPr>
            </a:p>
          </p:txBody>
        </p:sp>
        <p:sp>
          <p:nvSpPr>
            <p:cNvPr id="54284" name="Rectangle 13"/>
            <p:cNvSpPr>
              <a:spLocks noChangeArrowheads="1"/>
            </p:cNvSpPr>
            <p:nvPr/>
          </p:nvSpPr>
          <p:spPr bwMode="auto">
            <a:xfrm>
              <a:off x="4038600" y="5257800"/>
              <a:ext cx="1676400" cy="914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latin typeface="Arial" charset="0"/>
                </a:rPr>
                <a:t>new input   line doesn’t contain “stop”</a:t>
              </a:r>
            </a:p>
          </p:txBody>
        </p:sp>
        <p:sp>
          <p:nvSpPr>
            <p:cNvPr id="54285" name="Rectangle 14"/>
            <p:cNvSpPr>
              <a:spLocks noChangeArrowheads="1"/>
            </p:cNvSpPr>
            <p:nvPr/>
          </p:nvSpPr>
          <p:spPr bwMode="auto">
            <a:xfrm>
              <a:off x="2743200" y="2895600"/>
              <a:ext cx="1905000" cy="6858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latin typeface="Arial" charset="0"/>
                </a:rPr>
                <a:t>new input   line contains “stop”</a:t>
              </a:r>
            </a:p>
          </p:txBody>
        </p:sp>
        <p:sp>
          <p:nvSpPr>
            <p:cNvPr id="16" name="Arc 15"/>
            <p:cNvSpPr/>
            <p:nvPr/>
          </p:nvSpPr>
          <p:spPr bwMode="auto">
            <a:xfrm rot="16200000" flipV="1">
              <a:off x="2743200" y="3124200"/>
              <a:ext cx="1600200" cy="2514600"/>
            </a:xfrm>
            <a:prstGeom prst="arc">
              <a:avLst>
                <a:gd name="adj1" fmla="val 16960842"/>
                <a:gd name="adj2" fmla="val 4601609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latin typeface="Arial" charset="0"/>
                <a:ea typeface="新細明體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989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/>
          </p:cNvSpPr>
          <p:nvPr/>
        </p:nvSpPr>
        <p:spPr bwMode="auto">
          <a:xfrm>
            <a:off x="457200" y="0"/>
            <a:ext cx="8229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800" b="0">
                <a:solidFill>
                  <a:schemeClr val="accent2"/>
                </a:solidFill>
                <a:latin typeface="Arial" charset="0"/>
              </a:rPr>
              <a:t>Pattern Match Conditionals</a:t>
            </a:r>
          </a:p>
          <a:p>
            <a:pPr algn="ctr"/>
            <a:r>
              <a:rPr lang="en-US" altLang="zh-TW" sz="3600" b="0">
                <a:solidFill>
                  <a:schemeClr val="accent2"/>
                </a:solidFill>
                <a:latin typeface="Arial" charset="0"/>
              </a:rPr>
              <a:t>the DFA analogy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600200"/>
            <a:ext cx="6629400" cy="51149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%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cat script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#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!/</a:t>
            </a:r>
            <a:r>
              <a:rPr lang="en-US" altLang="zh-TW" sz="4000" dirty="0" err="1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usr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bin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</a:t>
            </a:r>
            <a:r>
              <a:rPr lang="en-US" altLang="zh-TW" sz="4000" dirty="0" err="1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sed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-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f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start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,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stop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4000" dirty="0">
                <a:solidFill>
                  <a:srgbClr val="FF0000"/>
                </a:solidFill>
                <a:latin typeface="High Tower Text" pitchFamily="18" charset="0"/>
              </a:rPr>
              <a:t>s</a:t>
            </a:r>
            <a:r>
              <a:rPr lang="en-US" altLang="zh-TW" sz="4000" dirty="0">
                <a:solidFill>
                  <a:srgbClr val="FF0000"/>
                </a:solidFill>
                <a:latin typeface="+mn-lt"/>
              </a:rPr>
              <a:t>/</a:t>
            </a:r>
            <a:r>
              <a:rPr lang="en-US" altLang="zh-TW" sz="3600" dirty="0">
                <a:solidFill>
                  <a:srgbClr val="FF0000"/>
                </a:solidFill>
                <a:latin typeface="+mn-lt"/>
              </a:rPr>
              <a:t>#</a:t>
            </a:r>
            <a:r>
              <a:rPr lang="en-US" altLang="zh-TW" sz="4000" dirty="0">
                <a:solidFill>
                  <a:srgbClr val="FF0000"/>
                </a:solidFill>
                <a:latin typeface="High Tower Text" pitchFamily="18" charset="0"/>
              </a:rPr>
              <a:t>.*</a:t>
            </a:r>
            <a:r>
              <a:rPr lang="en-US" altLang="zh-TW" sz="4000" dirty="0">
                <a:solidFill>
                  <a:srgbClr val="FF0000"/>
                </a:solidFill>
                <a:latin typeface="+mn-lt"/>
              </a:rPr>
              <a:t>//</a:t>
            </a:r>
            <a:endParaRPr lang="en-US" altLang="zh-TW" sz="4000" dirty="0">
              <a:solidFill>
                <a:srgbClr val="FF0000"/>
              </a:solidFill>
              <a:latin typeface="High Tower Text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latin typeface="+mn-lt"/>
              </a:rPr>
              <a:t>% cat f3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 err="1">
                <a:latin typeface="+mn-lt"/>
              </a:rPr>
              <a:t>ffstart</a:t>
            </a:r>
            <a:r>
              <a:rPr lang="en-US" altLang="zh-TW" sz="3600" dirty="0">
                <a:latin typeface="+mn-lt"/>
              </a:rPr>
              <a:t> #stop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latin typeface="+mn-lt"/>
              </a:rPr>
              <a:t>stop # start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 err="1">
                <a:latin typeface="+mn-lt"/>
              </a:rPr>
              <a:t>ggg</a:t>
            </a:r>
            <a:r>
              <a:rPr lang="en-US" altLang="zh-TW" sz="3600" dirty="0">
                <a:latin typeface="+mn-lt"/>
              </a:rPr>
              <a:t>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latin typeface="+mn-lt"/>
              </a:rPr>
              <a:t>start#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rgbClr val="FF0000"/>
                </a:solidFill>
                <a:latin typeface="+mn-lt"/>
              </a:rPr>
              <a:t>stop # start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 err="1">
                <a:latin typeface="+mn-lt"/>
              </a:rPr>
              <a:t>ggg</a:t>
            </a:r>
            <a:r>
              <a:rPr lang="en-US" altLang="zh-TW" sz="3600" dirty="0">
                <a:latin typeface="+mn-lt"/>
              </a:rPr>
              <a:t>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latin typeface="+mn-lt"/>
              </a:rPr>
              <a:t>% ./script &lt;f3</a:t>
            </a:r>
          </a:p>
        </p:txBody>
      </p:sp>
      <p:grpSp>
        <p:nvGrpSpPr>
          <p:cNvPr id="55300" name="Group 16"/>
          <p:cNvGrpSpPr>
            <a:grpSpLocks/>
          </p:cNvGrpSpPr>
          <p:nvPr/>
        </p:nvGrpSpPr>
        <p:grpSpPr bwMode="auto">
          <a:xfrm>
            <a:off x="3505200" y="3352800"/>
            <a:ext cx="5410200" cy="3276600"/>
            <a:chOff x="838200" y="2895600"/>
            <a:chExt cx="5410200" cy="3276600"/>
          </a:xfrm>
        </p:grpSpPr>
        <p:sp>
          <p:nvSpPr>
            <p:cNvPr id="55301" name="Oval 3"/>
            <p:cNvSpPr>
              <a:spLocks noChangeArrowheads="1"/>
            </p:cNvSpPr>
            <p:nvPr/>
          </p:nvSpPr>
          <p:spPr bwMode="auto">
            <a:xfrm>
              <a:off x="1447800" y="4038600"/>
              <a:ext cx="1066800" cy="9906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b="0">
                  <a:latin typeface="Arial" charset="0"/>
                </a:rPr>
                <a:t>state 0</a:t>
              </a:r>
            </a:p>
            <a:p>
              <a:pPr algn="ctr"/>
              <a:r>
                <a:rPr lang="en-US" altLang="zh-TW" b="0">
                  <a:latin typeface="Arial" charset="0"/>
                </a:rPr>
                <a:t>(wait)</a:t>
              </a:r>
            </a:p>
          </p:txBody>
        </p:sp>
        <p:sp>
          <p:nvSpPr>
            <p:cNvPr id="5" name="Arc 4"/>
            <p:cNvSpPr/>
            <p:nvPr/>
          </p:nvSpPr>
          <p:spPr bwMode="auto">
            <a:xfrm>
              <a:off x="2133600" y="4648200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latin typeface="Arial" charset="0"/>
                <a:ea typeface="新細明體" charset="-120"/>
              </a:endParaRPr>
            </a:p>
          </p:txBody>
        </p:sp>
        <p:sp>
          <p:nvSpPr>
            <p:cNvPr id="55303" name="Rectangle 5"/>
            <p:cNvSpPr>
              <a:spLocks noChangeArrowheads="1"/>
            </p:cNvSpPr>
            <p:nvPr/>
          </p:nvSpPr>
          <p:spPr bwMode="auto">
            <a:xfrm>
              <a:off x="838200" y="5257800"/>
              <a:ext cx="1676400" cy="914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latin typeface="Arial" charset="0"/>
                </a:rPr>
                <a:t>new input   line doesn’t contain “start”</a:t>
              </a:r>
            </a:p>
          </p:txBody>
        </p:sp>
        <p:sp>
          <p:nvSpPr>
            <p:cNvPr id="55304" name="Oval 6"/>
            <p:cNvSpPr>
              <a:spLocks noChangeArrowheads="1"/>
            </p:cNvSpPr>
            <p:nvPr/>
          </p:nvSpPr>
          <p:spPr bwMode="auto">
            <a:xfrm>
              <a:off x="4648200" y="4038600"/>
              <a:ext cx="1066800" cy="990600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b="0">
                  <a:latin typeface="Arial" charset="0"/>
                </a:rPr>
                <a:t>state 1</a:t>
              </a:r>
            </a:p>
            <a:p>
              <a:pPr algn="ctr"/>
              <a:r>
                <a:rPr lang="en-US" altLang="zh-TW" b="0">
                  <a:latin typeface="Arial" charset="0"/>
                </a:rPr>
                <a:t>(s/#.*//)</a:t>
              </a:r>
            </a:p>
          </p:txBody>
        </p:sp>
        <p:cxnSp>
          <p:nvCxnSpPr>
            <p:cNvPr id="55305" name="Straight Arrow Connector 8"/>
            <p:cNvCxnSpPr>
              <a:cxnSpLocks noChangeShapeType="1"/>
            </p:cNvCxnSpPr>
            <p:nvPr/>
          </p:nvCxnSpPr>
          <p:spPr bwMode="auto">
            <a:xfrm>
              <a:off x="2667000" y="4495800"/>
              <a:ext cx="190500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55306" name="Rectangle 10"/>
            <p:cNvSpPr>
              <a:spLocks noChangeArrowheads="1"/>
            </p:cNvSpPr>
            <p:nvPr/>
          </p:nvSpPr>
          <p:spPr bwMode="auto">
            <a:xfrm>
              <a:off x="2743200" y="3886200"/>
              <a:ext cx="1905000" cy="6858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latin typeface="Arial" charset="0"/>
                </a:rPr>
                <a:t>new input   line contains “start”</a:t>
              </a:r>
            </a:p>
          </p:txBody>
        </p:sp>
        <p:sp>
          <p:nvSpPr>
            <p:cNvPr id="13" name="Arc 12"/>
            <p:cNvSpPr/>
            <p:nvPr/>
          </p:nvSpPr>
          <p:spPr bwMode="auto">
            <a:xfrm>
              <a:off x="5334000" y="4648200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latin typeface="Arial" charset="0"/>
                <a:ea typeface="新細明體" charset="-120"/>
              </a:endParaRPr>
            </a:p>
          </p:txBody>
        </p:sp>
        <p:sp>
          <p:nvSpPr>
            <p:cNvPr id="55308" name="Rectangle 13"/>
            <p:cNvSpPr>
              <a:spLocks noChangeArrowheads="1"/>
            </p:cNvSpPr>
            <p:nvPr/>
          </p:nvSpPr>
          <p:spPr bwMode="auto">
            <a:xfrm>
              <a:off x="4038600" y="5257800"/>
              <a:ext cx="1676400" cy="914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latin typeface="Arial" charset="0"/>
                </a:rPr>
                <a:t>new input   line doesn’t contain “stop”</a:t>
              </a:r>
            </a:p>
          </p:txBody>
        </p:sp>
        <p:sp>
          <p:nvSpPr>
            <p:cNvPr id="55309" name="Rectangle 14"/>
            <p:cNvSpPr>
              <a:spLocks noChangeArrowheads="1"/>
            </p:cNvSpPr>
            <p:nvPr/>
          </p:nvSpPr>
          <p:spPr bwMode="auto">
            <a:xfrm>
              <a:off x="2743200" y="2895600"/>
              <a:ext cx="1905000" cy="6858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FF0000"/>
                  </a:solidFill>
                  <a:latin typeface="Arial" charset="0"/>
                </a:rPr>
                <a:t>new input   line contains “stop”</a:t>
              </a:r>
            </a:p>
          </p:txBody>
        </p:sp>
        <p:sp>
          <p:nvSpPr>
            <p:cNvPr id="16" name="Arc 15"/>
            <p:cNvSpPr/>
            <p:nvPr/>
          </p:nvSpPr>
          <p:spPr bwMode="auto">
            <a:xfrm rot="16200000" flipV="1">
              <a:off x="2743200" y="3124200"/>
              <a:ext cx="1600200" cy="2514600"/>
            </a:xfrm>
            <a:prstGeom prst="arc">
              <a:avLst>
                <a:gd name="adj1" fmla="val 16960842"/>
                <a:gd name="adj2" fmla="val 4601609"/>
              </a:avLst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latin typeface="Arial" charset="0"/>
                <a:ea typeface="新細明體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396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/>
          </p:cNvSpPr>
          <p:nvPr/>
        </p:nvSpPr>
        <p:spPr bwMode="auto">
          <a:xfrm>
            <a:off x="457200" y="0"/>
            <a:ext cx="8229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800" b="0">
                <a:solidFill>
                  <a:schemeClr val="accent2"/>
                </a:solidFill>
                <a:latin typeface="Arial" charset="0"/>
              </a:rPr>
              <a:t>Pattern Match Conditionals</a:t>
            </a:r>
          </a:p>
          <a:p>
            <a:pPr algn="ctr"/>
            <a:r>
              <a:rPr lang="en-US" altLang="zh-TW" sz="3600" b="0">
                <a:solidFill>
                  <a:schemeClr val="accent2"/>
                </a:solidFill>
                <a:latin typeface="Arial" charset="0"/>
              </a:rPr>
              <a:t>the DFA analogy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600200"/>
            <a:ext cx="6629400" cy="51149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%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cat script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#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!/</a:t>
            </a:r>
            <a:r>
              <a:rPr lang="en-US" altLang="zh-TW" sz="4000" dirty="0" err="1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usr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bin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</a:t>
            </a:r>
            <a:r>
              <a:rPr lang="en-US" altLang="zh-TW" sz="4000" dirty="0" err="1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sed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-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f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start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,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stop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s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</a:t>
            </a:r>
            <a:r>
              <a:rPr lang="en-US" altLang="zh-TW" sz="36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#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.*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//</a:t>
            </a:r>
            <a:endParaRPr lang="en-US" altLang="zh-TW" sz="4000" dirty="0">
              <a:solidFill>
                <a:schemeClr val="bg1">
                  <a:lumMod val="50000"/>
                </a:schemeClr>
              </a:solidFill>
              <a:latin typeface="High Tower Text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latin typeface="+mn-lt"/>
              </a:rPr>
              <a:t>% cat f3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 err="1">
                <a:latin typeface="+mn-lt"/>
              </a:rPr>
              <a:t>ffstart</a:t>
            </a:r>
            <a:r>
              <a:rPr lang="en-US" altLang="zh-TW" sz="3600" dirty="0">
                <a:latin typeface="+mn-lt"/>
              </a:rPr>
              <a:t> #stop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latin typeface="+mn-lt"/>
              </a:rPr>
              <a:t>stop # start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 err="1">
                <a:latin typeface="+mn-lt"/>
              </a:rPr>
              <a:t>ggg</a:t>
            </a:r>
            <a:r>
              <a:rPr lang="en-US" altLang="zh-TW" sz="3600" dirty="0">
                <a:latin typeface="+mn-lt"/>
              </a:rPr>
              <a:t>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latin typeface="+mn-lt"/>
              </a:rPr>
              <a:t>start#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latin typeface="+mn-lt"/>
              </a:rPr>
              <a:t>stop # start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 err="1">
                <a:solidFill>
                  <a:srgbClr val="FF0000"/>
                </a:solidFill>
                <a:latin typeface="+mn-lt"/>
              </a:rPr>
              <a:t>ggg</a:t>
            </a:r>
            <a:r>
              <a:rPr lang="en-US" altLang="zh-TW" sz="3600" dirty="0">
                <a:solidFill>
                  <a:srgbClr val="FF0000"/>
                </a:solidFill>
                <a:latin typeface="+mn-lt"/>
              </a:rPr>
              <a:t>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latin typeface="+mn-lt"/>
              </a:rPr>
              <a:t>% ./script &lt;f3</a:t>
            </a:r>
          </a:p>
        </p:txBody>
      </p:sp>
      <p:grpSp>
        <p:nvGrpSpPr>
          <p:cNvPr id="56324" name="Group 16"/>
          <p:cNvGrpSpPr>
            <a:grpSpLocks/>
          </p:cNvGrpSpPr>
          <p:nvPr/>
        </p:nvGrpSpPr>
        <p:grpSpPr bwMode="auto">
          <a:xfrm>
            <a:off x="3505200" y="3352800"/>
            <a:ext cx="5410200" cy="3276600"/>
            <a:chOff x="838200" y="2895600"/>
            <a:chExt cx="5410200" cy="3276600"/>
          </a:xfrm>
        </p:grpSpPr>
        <p:sp>
          <p:nvSpPr>
            <p:cNvPr id="56325" name="Oval 3"/>
            <p:cNvSpPr>
              <a:spLocks noChangeArrowheads="1"/>
            </p:cNvSpPr>
            <p:nvPr/>
          </p:nvSpPr>
          <p:spPr bwMode="auto">
            <a:xfrm>
              <a:off x="1447800" y="4038600"/>
              <a:ext cx="1066800" cy="990600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b="0">
                  <a:latin typeface="Arial" charset="0"/>
                </a:rPr>
                <a:t>state 0</a:t>
              </a:r>
            </a:p>
            <a:p>
              <a:pPr algn="ctr"/>
              <a:r>
                <a:rPr lang="en-US" altLang="zh-TW" b="0">
                  <a:latin typeface="Arial" charset="0"/>
                </a:rPr>
                <a:t>(wait)</a:t>
              </a:r>
            </a:p>
          </p:txBody>
        </p:sp>
        <p:sp>
          <p:nvSpPr>
            <p:cNvPr id="5" name="Arc 4"/>
            <p:cNvSpPr/>
            <p:nvPr/>
          </p:nvSpPr>
          <p:spPr bwMode="auto">
            <a:xfrm>
              <a:off x="2133600" y="4648200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latin typeface="Arial" charset="0"/>
                <a:ea typeface="新細明體" charset="-120"/>
              </a:endParaRPr>
            </a:p>
          </p:txBody>
        </p:sp>
        <p:sp>
          <p:nvSpPr>
            <p:cNvPr id="56327" name="Rectangle 5"/>
            <p:cNvSpPr>
              <a:spLocks noChangeArrowheads="1"/>
            </p:cNvSpPr>
            <p:nvPr/>
          </p:nvSpPr>
          <p:spPr bwMode="auto">
            <a:xfrm>
              <a:off x="838200" y="5257800"/>
              <a:ext cx="1676400" cy="914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solidFill>
                    <a:srgbClr val="FF0000"/>
                  </a:solidFill>
                  <a:latin typeface="Arial" charset="0"/>
                </a:rPr>
                <a:t>new input   line doesn’t contain “start”</a:t>
              </a:r>
            </a:p>
          </p:txBody>
        </p:sp>
        <p:sp>
          <p:nvSpPr>
            <p:cNvPr id="56328" name="Oval 6"/>
            <p:cNvSpPr>
              <a:spLocks noChangeArrowheads="1"/>
            </p:cNvSpPr>
            <p:nvPr/>
          </p:nvSpPr>
          <p:spPr bwMode="auto">
            <a:xfrm>
              <a:off x="4648200" y="4038600"/>
              <a:ext cx="1066800" cy="9906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b="0">
                  <a:latin typeface="Arial" charset="0"/>
                </a:rPr>
                <a:t>state 1</a:t>
              </a:r>
            </a:p>
            <a:p>
              <a:pPr algn="ctr"/>
              <a:r>
                <a:rPr lang="en-US" altLang="zh-TW" b="0">
                  <a:latin typeface="Arial" charset="0"/>
                </a:rPr>
                <a:t>(s/#.*//)</a:t>
              </a:r>
            </a:p>
          </p:txBody>
        </p:sp>
        <p:cxnSp>
          <p:nvCxnSpPr>
            <p:cNvPr id="56329" name="Straight Arrow Connector 8"/>
            <p:cNvCxnSpPr>
              <a:cxnSpLocks noChangeShapeType="1"/>
            </p:cNvCxnSpPr>
            <p:nvPr/>
          </p:nvCxnSpPr>
          <p:spPr bwMode="auto">
            <a:xfrm>
              <a:off x="2667000" y="4495800"/>
              <a:ext cx="190500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56330" name="Rectangle 10"/>
            <p:cNvSpPr>
              <a:spLocks noChangeArrowheads="1"/>
            </p:cNvSpPr>
            <p:nvPr/>
          </p:nvSpPr>
          <p:spPr bwMode="auto">
            <a:xfrm>
              <a:off x="2743200" y="3886200"/>
              <a:ext cx="1905000" cy="6858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latin typeface="Arial" charset="0"/>
                </a:rPr>
                <a:t>new input   line contains “start”</a:t>
              </a:r>
            </a:p>
          </p:txBody>
        </p:sp>
        <p:sp>
          <p:nvSpPr>
            <p:cNvPr id="13" name="Arc 12"/>
            <p:cNvSpPr/>
            <p:nvPr/>
          </p:nvSpPr>
          <p:spPr bwMode="auto">
            <a:xfrm>
              <a:off x="5334000" y="4648200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latin typeface="Arial" charset="0"/>
                <a:ea typeface="新細明體" charset="-120"/>
              </a:endParaRPr>
            </a:p>
          </p:txBody>
        </p:sp>
        <p:sp>
          <p:nvSpPr>
            <p:cNvPr id="56332" name="Rectangle 13"/>
            <p:cNvSpPr>
              <a:spLocks noChangeArrowheads="1"/>
            </p:cNvSpPr>
            <p:nvPr/>
          </p:nvSpPr>
          <p:spPr bwMode="auto">
            <a:xfrm>
              <a:off x="4038600" y="5257800"/>
              <a:ext cx="1676400" cy="914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latin typeface="Arial" charset="0"/>
                </a:rPr>
                <a:t>new input   line doesn’t contain “stop”</a:t>
              </a:r>
            </a:p>
          </p:txBody>
        </p:sp>
        <p:sp>
          <p:nvSpPr>
            <p:cNvPr id="56333" name="Rectangle 14"/>
            <p:cNvSpPr>
              <a:spLocks noChangeArrowheads="1"/>
            </p:cNvSpPr>
            <p:nvPr/>
          </p:nvSpPr>
          <p:spPr bwMode="auto">
            <a:xfrm>
              <a:off x="2743200" y="2895600"/>
              <a:ext cx="1905000" cy="6858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latin typeface="Arial" charset="0"/>
                </a:rPr>
                <a:t>new input   line contains “stop”</a:t>
              </a:r>
            </a:p>
          </p:txBody>
        </p:sp>
        <p:sp>
          <p:nvSpPr>
            <p:cNvPr id="16" name="Arc 15"/>
            <p:cNvSpPr/>
            <p:nvPr/>
          </p:nvSpPr>
          <p:spPr bwMode="auto">
            <a:xfrm rot="16200000" flipV="1">
              <a:off x="2743200" y="3124200"/>
              <a:ext cx="1600200" cy="2514600"/>
            </a:xfrm>
            <a:prstGeom prst="arc">
              <a:avLst>
                <a:gd name="adj1" fmla="val 16960842"/>
                <a:gd name="adj2" fmla="val 4601609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latin typeface="Arial" charset="0"/>
                <a:ea typeface="新細明體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568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915400" cy="5257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TW" sz="3600" dirty="0" smtClean="0">
                <a:solidFill>
                  <a:srgbClr val="FF0000"/>
                </a:solidFill>
              </a:rPr>
              <a:t>Q: “I did what you said! Why doesn’t my 	script work?”</a:t>
            </a:r>
          </a:p>
          <a:p>
            <a:pPr eaLnBrk="1" hangingPunct="1"/>
            <a:endParaRPr lang="en-US" altLang="zh-TW" sz="3600" dirty="0"/>
          </a:p>
          <a:p>
            <a:pPr eaLnBrk="1" hangingPunct="1"/>
            <a:endParaRPr lang="en-US" altLang="zh-TW" sz="3600" dirty="0" smtClean="0"/>
          </a:p>
          <a:p>
            <a:pPr eaLnBrk="1" hangingPunct="1"/>
            <a:endParaRPr lang="en-US" altLang="zh-TW" sz="3600" dirty="0"/>
          </a:p>
          <a:p>
            <a:pPr marL="0" indent="0" eaLnBrk="1" hangingPunct="1">
              <a:buNone/>
            </a:pPr>
            <a:endParaRPr lang="en-US" altLang="zh-TW" sz="3600" dirty="0"/>
          </a:p>
        </p:txBody>
      </p:sp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TW" b="1" dirty="0" smtClean="0">
                <a:solidFill>
                  <a:srgbClr val="0033CC"/>
                </a:solidFill>
              </a:rPr>
              <a:t>Running </a:t>
            </a:r>
            <a:r>
              <a:rPr lang="en-US" altLang="zh-TW" sz="6600" b="1" dirty="0" err="1" smtClean="0">
                <a:solidFill>
                  <a:srgbClr val="0033CC"/>
                </a:solidFill>
                <a:latin typeface="High Tower Text" pitchFamily="18" charset="0"/>
              </a:rPr>
              <a:t>sed</a:t>
            </a:r>
            <a:endParaRPr lang="en-US" altLang="zh-TW" b="1" dirty="0" smtClean="0">
              <a:solidFill>
                <a:srgbClr val="0033CC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0" y="2133600"/>
            <a:ext cx="9144000" cy="2713038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400" b="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2800" b="0" dirty="0" smtClean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 cat </a:t>
            </a:r>
            <a:r>
              <a:rPr lang="en-US" sz="2800" b="0" dirty="0" err="1" smtClean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sedfile</a:t>
            </a:r>
            <a:endParaRPr lang="en-US" sz="2800" b="0" dirty="0" smtClean="0">
              <a:solidFill>
                <a:schemeClr val="bg1"/>
              </a:solidFill>
              <a:latin typeface="High Tower Text" pitchFamily="18" charset="0"/>
              <a:ea typeface="新細明體" charset="-120"/>
            </a:endParaRPr>
          </a:p>
          <a:p>
            <a:pPr>
              <a:defRPr/>
            </a:pPr>
            <a:r>
              <a:rPr lang="en-US" sz="2400" b="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#</a:t>
            </a:r>
            <a:r>
              <a:rPr lang="en-US" sz="2800" b="0" dirty="0" smtClean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!</a:t>
            </a:r>
            <a:r>
              <a:rPr lang="en-US" sz="2800" b="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 err="1" smtClean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usr</a:t>
            </a:r>
            <a:r>
              <a:rPr lang="en-US" sz="2800" b="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 smtClean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bin</a:t>
            </a:r>
            <a:r>
              <a:rPr lang="en-US" sz="2800" b="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 err="1" smtClean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sed</a:t>
            </a:r>
            <a:endParaRPr lang="en-US" sz="2800" b="0" dirty="0">
              <a:solidFill>
                <a:schemeClr val="bg1"/>
              </a:solidFill>
              <a:latin typeface="High Tower Text" pitchFamily="18" charset="0"/>
              <a:ea typeface="新細明體" charset="-120"/>
            </a:endParaRPr>
          </a:p>
          <a:p>
            <a:pPr>
              <a:defRPr/>
            </a:pPr>
            <a:r>
              <a:rPr lang="en-US" sz="2800" b="0" dirty="0" smtClean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s</a:t>
            </a:r>
            <a:r>
              <a:rPr lang="en-US" sz="2800" b="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 smtClean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s</a:t>
            </a:r>
            <a:r>
              <a:rPr lang="en-US" sz="2800" b="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400" b="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2800" b="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 smtClean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 </a:t>
            </a:r>
          </a:p>
          <a:p>
            <a:pPr>
              <a:defRPr/>
            </a:pPr>
            <a:r>
              <a:rPr lang="en-US" sz="2400" b="0" dirty="0">
                <a:solidFill>
                  <a:schemeClr val="bg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 </a:t>
            </a:r>
            <a:r>
              <a:rPr lang="en-US" sz="2800" b="0" dirty="0" smtClean="0">
                <a:solidFill>
                  <a:schemeClr val="bg1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cat </a:t>
            </a:r>
            <a:r>
              <a:rPr lang="en-US" sz="2800" b="0" dirty="0" err="1" smtClean="0">
                <a:solidFill>
                  <a:schemeClr val="bg1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sedfile</a:t>
            </a:r>
            <a:r>
              <a:rPr lang="en-US" sz="2800" b="0" dirty="0" smtClean="0">
                <a:solidFill>
                  <a:schemeClr val="bg1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 | .</a:t>
            </a:r>
            <a:r>
              <a:rPr lang="en-US" sz="2400" b="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 err="1" smtClean="0">
                <a:solidFill>
                  <a:schemeClr val="bg1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sedfile</a:t>
            </a:r>
            <a:endParaRPr lang="en-US" sz="2400" b="0" dirty="0" smtClean="0">
              <a:solidFill>
                <a:schemeClr val="bg1"/>
              </a:solidFill>
              <a:latin typeface="High Tower Text" panose="02040502050506030303" pitchFamily="18" charset="0"/>
              <a:ea typeface="新細明體" charset="-12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400" b="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 err="1" smtClean="0">
                <a:solidFill>
                  <a:schemeClr val="bg1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usr</a:t>
            </a:r>
            <a:r>
              <a:rPr lang="en-US" sz="2400" b="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 smtClean="0">
                <a:solidFill>
                  <a:schemeClr val="bg1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bin</a:t>
            </a:r>
            <a:r>
              <a:rPr lang="en-US" sz="2400" b="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 err="1" smtClean="0">
                <a:solidFill>
                  <a:schemeClr val="bg1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sed</a:t>
            </a:r>
            <a:r>
              <a:rPr lang="en-US" sz="2800" b="0" dirty="0">
                <a:solidFill>
                  <a:schemeClr val="bg1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: </a:t>
            </a:r>
            <a:r>
              <a:rPr lang="en-US" sz="2400" b="0" dirty="0">
                <a:solidFill>
                  <a:schemeClr val="bg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b="0" dirty="0">
                <a:solidFill>
                  <a:schemeClr val="bg1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e expression </a:t>
            </a:r>
            <a:r>
              <a:rPr lang="en-US" sz="2400" b="0" dirty="0">
                <a:solidFill>
                  <a:schemeClr val="bg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#1</a:t>
            </a:r>
            <a:r>
              <a:rPr lang="en-US" sz="2800" b="0" dirty="0">
                <a:solidFill>
                  <a:schemeClr val="bg1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, char </a:t>
            </a:r>
            <a:r>
              <a:rPr lang="en-US" sz="2400" b="0" dirty="0">
                <a:solidFill>
                  <a:schemeClr val="bg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1</a:t>
            </a:r>
            <a:r>
              <a:rPr lang="en-US" sz="2800" b="0" dirty="0">
                <a:solidFill>
                  <a:schemeClr val="bg1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: unknown</a:t>
            </a:r>
            <a:r>
              <a:rPr lang="en-US" sz="2400" b="0" dirty="0">
                <a:solidFill>
                  <a:schemeClr val="bg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 </a:t>
            </a:r>
            <a:r>
              <a:rPr lang="en-US" sz="2800" b="0" dirty="0">
                <a:solidFill>
                  <a:schemeClr val="bg1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command: </a:t>
            </a:r>
            <a:r>
              <a:rPr lang="en-US" sz="2400" b="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'.'</a:t>
            </a:r>
            <a:endParaRPr lang="en-US" sz="2400" b="0" dirty="0">
              <a:solidFill>
                <a:schemeClr val="bg1"/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400" b="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endParaRPr lang="en-US" sz="3200" b="0" dirty="0">
              <a:solidFill>
                <a:schemeClr val="bg1"/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5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/>
          </p:cNvSpPr>
          <p:nvPr/>
        </p:nvSpPr>
        <p:spPr bwMode="auto">
          <a:xfrm>
            <a:off x="457200" y="0"/>
            <a:ext cx="8229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800" b="0">
                <a:solidFill>
                  <a:schemeClr val="accent2"/>
                </a:solidFill>
                <a:latin typeface="Arial" charset="0"/>
              </a:rPr>
              <a:t>Pattern Match Conditionals</a:t>
            </a:r>
          </a:p>
          <a:p>
            <a:pPr algn="ctr"/>
            <a:r>
              <a:rPr lang="en-US" altLang="zh-TW" sz="3600" b="0">
                <a:solidFill>
                  <a:schemeClr val="accent2"/>
                </a:solidFill>
                <a:latin typeface="Arial" charset="0"/>
              </a:rPr>
              <a:t>the DFA analogy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219200"/>
            <a:ext cx="6629400" cy="56070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TW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% cat f3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ffstart</a:t>
            </a:r>
            <a:r>
              <a:rPr lang="en-US" altLang="zh-TW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#stop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stop # start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ggg</a:t>
            </a:r>
            <a:r>
              <a:rPr lang="en-US" altLang="zh-TW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start#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stop # start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ggg</a:t>
            </a:r>
            <a:r>
              <a:rPr lang="en-US" altLang="zh-TW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200" dirty="0">
                <a:latin typeface="+mn-lt"/>
              </a:rPr>
              <a:t>% </a:t>
            </a:r>
            <a:r>
              <a:rPr lang="en-US" altLang="zh-TW" sz="3200" dirty="0">
                <a:solidFill>
                  <a:srgbClr val="FF0000"/>
                </a:solidFill>
                <a:latin typeface="+mn-lt"/>
              </a:rPr>
              <a:t>./script &lt;f3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200" dirty="0" err="1">
                <a:latin typeface="+mn-lt"/>
              </a:rPr>
              <a:t>ffstart</a:t>
            </a:r>
            <a:endParaRPr lang="en-US" altLang="zh-TW" sz="3200" dirty="0">
              <a:latin typeface="+mn-lt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TW" sz="3200" dirty="0">
                <a:latin typeface="+mn-lt"/>
              </a:rPr>
              <a:t>stop 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200" dirty="0" err="1">
                <a:latin typeface="+mn-lt"/>
              </a:rPr>
              <a:t>ggg</a:t>
            </a:r>
            <a:r>
              <a:rPr lang="en-US" altLang="zh-TW" sz="3200" dirty="0">
                <a:latin typeface="+mn-lt"/>
              </a:rPr>
              <a:t>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200" dirty="0">
                <a:latin typeface="+mn-lt"/>
              </a:rPr>
              <a:t>start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200" dirty="0">
                <a:latin typeface="+mn-lt"/>
              </a:rPr>
              <a:t>stop 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200" dirty="0" err="1">
                <a:latin typeface="+mn-lt"/>
              </a:rPr>
              <a:t>ggg</a:t>
            </a:r>
            <a:r>
              <a:rPr lang="en-US" altLang="zh-TW" sz="3200" dirty="0">
                <a:latin typeface="+mn-lt"/>
              </a:rPr>
              <a:t>#</a:t>
            </a:r>
          </a:p>
        </p:txBody>
      </p:sp>
      <p:grpSp>
        <p:nvGrpSpPr>
          <p:cNvPr id="57348" name="Group 16"/>
          <p:cNvGrpSpPr>
            <a:grpSpLocks/>
          </p:cNvGrpSpPr>
          <p:nvPr/>
        </p:nvGrpSpPr>
        <p:grpSpPr bwMode="auto">
          <a:xfrm>
            <a:off x="3505200" y="3352800"/>
            <a:ext cx="5410200" cy="3276600"/>
            <a:chOff x="838200" y="2895600"/>
            <a:chExt cx="5410200" cy="3276600"/>
          </a:xfrm>
        </p:grpSpPr>
        <p:sp>
          <p:nvSpPr>
            <p:cNvPr id="57349" name="Oval 3"/>
            <p:cNvSpPr>
              <a:spLocks noChangeArrowheads="1"/>
            </p:cNvSpPr>
            <p:nvPr/>
          </p:nvSpPr>
          <p:spPr bwMode="auto">
            <a:xfrm>
              <a:off x="1447800" y="4038600"/>
              <a:ext cx="1066800" cy="9906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b="0">
                  <a:latin typeface="Arial" charset="0"/>
                </a:rPr>
                <a:t>state 0</a:t>
              </a:r>
            </a:p>
            <a:p>
              <a:pPr algn="ctr"/>
              <a:r>
                <a:rPr lang="en-US" altLang="zh-TW" b="0">
                  <a:latin typeface="Arial" charset="0"/>
                </a:rPr>
                <a:t>(wait)</a:t>
              </a:r>
            </a:p>
          </p:txBody>
        </p:sp>
        <p:sp>
          <p:nvSpPr>
            <p:cNvPr id="5" name="Arc 4"/>
            <p:cNvSpPr/>
            <p:nvPr/>
          </p:nvSpPr>
          <p:spPr bwMode="auto">
            <a:xfrm>
              <a:off x="2133600" y="4648200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latin typeface="Arial" charset="0"/>
                <a:ea typeface="新細明體" charset="-120"/>
              </a:endParaRPr>
            </a:p>
          </p:txBody>
        </p:sp>
        <p:sp>
          <p:nvSpPr>
            <p:cNvPr id="57351" name="Rectangle 5"/>
            <p:cNvSpPr>
              <a:spLocks noChangeArrowheads="1"/>
            </p:cNvSpPr>
            <p:nvPr/>
          </p:nvSpPr>
          <p:spPr bwMode="auto">
            <a:xfrm>
              <a:off x="838200" y="5257800"/>
              <a:ext cx="1676400" cy="914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latin typeface="Arial" charset="0"/>
                </a:rPr>
                <a:t>new input   line doesn’t contain “start”</a:t>
              </a:r>
            </a:p>
          </p:txBody>
        </p:sp>
        <p:sp>
          <p:nvSpPr>
            <p:cNvPr id="57352" name="Oval 6"/>
            <p:cNvSpPr>
              <a:spLocks noChangeArrowheads="1"/>
            </p:cNvSpPr>
            <p:nvPr/>
          </p:nvSpPr>
          <p:spPr bwMode="auto">
            <a:xfrm>
              <a:off x="4648200" y="4038600"/>
              <a:ext cx="1066800" cy="9906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b="0">
                  <a:latin typeface="Arial" charset="0"/>
                </a:rPr>
                <a:t>state 1</a:t>
              </a:r>
            </a:p>
            <a:p>
              <a:pPr algn="ctr"/>
              <a:r>
                <a:rPr lang="en-US" altLang="zh-TW" b="0">
                  <a:latin typeface="Arial" charset="0"/>
                </a:rPr>
                <a:t>(s/#.*//)</a:t>
              </a:r>
            </a:p>
          </p:txBody>
        </p:sp>
        <p:cxnSp>
          <p:nvCxnSpPr>
            <p:cNvPr id="57353" name="Straight Arrow Connector 8"/>
            <p:cNvCxnSpPr>
              <a:cxnSpLocks noChangeShapeType="1"/>
            </p:cNvCxnSpPr>
            <p:nvPr/>
          </p:nvCxnSpPr>
          <p:spPr bwMode="auto">
            <a:xfrm>
              <a:off x="2667000" y="4495800"/>
              <a:ext cx="190500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57354" name="Rectangle 10"/>
            <p:cNvSpPr>
              <a:spLocks noChangeArrowheads="1"/>
            </p:cNvSpPr>
            <p:nvPr/>
          </p:nvSpPr>
          <p:spPr bwMode="auto">
            <a:xfrm>
              <a:off x="2743200" y="3886200"/>
              <a:ext cx="1905000" cy="6858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latin typeface="Arial" charset="0"/>
                </a:rPr>
                <a:t>new input   line contains “start”</a:t>
              </a:r>
            </a:p>
          </p:txBody>
        </p:sp>
        <p:sp>
          <p:nvSpPr>
            <p:cNvPr id="13" name="Arc 12"/>
            <p:cNvSpPr/>
            <p:nvPr/>
          </p:nvSpPr>
          <p:spPr bwMode="auto">
            <a:xfrm>
              <a:off x="5334000" y="4648200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latin typeface="Arial" charset="0"/>
                <a:ea typeface="新細明體" charset="-120"/>
              </a:endParaRPr>
            </a:p>
          </p:txBody>
        </p:sp>
        <p:sp>
          <p:nvSpPr>
            <p:cNvPr id="57356" name="Rectangle 13"/>
            <p:cNvSpPr>
              <a:spLocks noChangeArrowheads="1"/>
            </p:cNvSpPr>
            <p:nvPr/>
          </p:nvSpPr>
          <p:spPr bwMode="auto">
            <a:xfrm>
              <a:off x="4038600" y="5257800"/>
              <a:ext cx="1676400" cy="914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latin typeface="Arial" charset="0"/>
                </a:rPr>
                <a:t>new input   line doesn’t contain “stop”</a:t>
              </a:r>
            </a:p>
          </p:txBody>
        </p:sp>
        <p:sp>
          <p:nvSpPr>
            <p:cNvPr id="57357" name="Rectangle 14"/>
            <p:cNvSpPr>
              <a:spLocks noChangeArrowheads="1"/>
            </p:cNvSpPr>
            <p:nvPr/>
          </p:nvSpPr>
          <p:spPr bwMode="auto">
            <a:xfrm>
              <a:off x="2743200" y="2895600"/>
              <a:ext cx="1905000" cy="6858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latin typeface="Arial" charset="0"/>
                </a:rPr>
                <a:t>new input   line contains “stop”</a:t>
              </a:r>
            </a:p>
          </p:txBody>
        </p:sp>
        <p:sp>
          <p:nvSpPr>
            <p:cNvPr id="16" name="Arc 15"/>
            <p:cNvSpPr/>
            <p:nvPr/>
          </p:nvSpPr>
          <p:spPr bwMode="auto">
            <a:xfrm rot="16200000" flipV="1">
              <a:off x="2743200" y="3124200"/>
              <a:ext cx="1600200" cy="2514600"/>
            </a:xfrm>
            <a:prstGeom prst="arc">
              <a:avLst>
                <a:gd name="adj1" fmla="val 16960842"/>
                <a:gd name="adj2" fmla="val 4601609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latin typeface="Arial" charset="0"/>
                <a:ea typeface="新細明體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082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zh-TW" sz="4800" smtClean="0">
                <a:solidFill>
                  <a:schemeClr val="accent2"/>
                </a:solidFill>
              </a:rPr>
              <a:t>Conditional execution</a:t>
            </a:r>
            <a:endParaRPr lang="en-US" altLang="zh-TW" sz="4800" dirty="0" smtClean="0">
              <a:solidFill>
                <a:schemeClr val="accent2"/>
              </a:solidFill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912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q	→ Print pattern space then stop processing input 	lines.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a number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 → Execute the command(s) that follows </a:t>
            </a: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	only 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if it </a:t>
            </a: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matches 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the </a:t>
            </a: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line number given.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	→ </a:t>
            </a: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Execute the command(s) that follows only if it 	matches the pattern given.</a:t>
            </a:r>
            <a:endParaRPr lang="en-US" altLang="zh-TW" sz="2800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	→ </a:t>
            </a: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Execute over a range.</a:t>
            </a:r>
            <a:endParaRPr lang="en-US" altLang="zh-TW" sz="2800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 smtClean="0">
                <a:solidFill>
                  <a:srgbClr val="FF0000"/>
                </a:solidFill>
              </a:rPr>
              <a:t>!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zh-TW" sz="2800" dirty="0"/>
              <a:t>→ </a:t>
            </a:r>
            <a:r>
              <a:rPr lang="en-US" altLang="zh-TW" sz="2800" dirty="0" smtClean="0"/>
              <a:t>Negate the condition under which to execute 	the following command. 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136220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800" dirty="0" smtClean="0">
                <a:solidFill>
                  <a:schemeClr val="accent2"/>
                </a:solidFill>
              </a:rPr>
              <a:t>!d, !p, !q, … !etc.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 smtClean="0"/>
              <a:t>% echo "A B" | 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 " " "\n" |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-n 'p'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B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 echo "A B" | 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 " " "\n" |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-n '!p'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p: Event not found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135946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800" dirty="0" smtClean="0">
                <a:solidFill>
                  <a:schemeClr val="accent2"/>
                </a:solidFill>
              </a:rPr>
              <a:t>!d, !p, !q, … !etc.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 smtClean="0"/>
              <a:t>% echo "A B" | 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 " " "\n" |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-n ’p’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B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 echo "A B" | 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 " " "\n" |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-n '!p'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p: Event not found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</a:t>
            </a:r>
          </a:p>
          <a:p>
            <a:pPr eaLnBrk="1" hangingPunct="1">
              <a:buFontTx/>
              <a:buNone/>
            </a:pPr>
            <a:endParaRPr lang="en-US" altLang="zh-TW" dirty="0" smtClean="0"/>
          </a:p>
        </p:txBody>
      </p:sp>
      <p:sp>
        <p:nvSpPr>
          <p:cNvPr id="20484" name="Rectangular Callout 3"/>
          <p:cNvSpPr>
            <a:spLocks noChangeArrowheads="1"/>
          </p:cNvSpPr>
          <p:nvPr/>
        </p:nvSpPr>
        <p:spPr bwMode="auto">
          <a:xfrm>
            <a:off x="4876800" y="914400"/>
            <a:ext cx="3810000" cy="1752600"/>
          </a:xfrm>
          <a:prstGeom prst="wedgeRectCallout">
            <a:avLst>
              <a:gd name="adj1" fmla="val -11269"/>
              <a:gd name="adj2" fmla="val 9231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dirty="0" err="1"/>
              <a:t>tcsh</a:t>
            </a:r>
            <a:r>
              <a:rPr lang="en-US" altLang="zh-TW" sz="2800" dirty="0"/>
              <a:t> got confused, because the “!” is interpreted by the shell, even inside of the </a:t>
            </a:r>
            <a:r>
              <a:rPr lang="en-US" altLang="zh-TW" sz="2800" dirty="0" smtClean="0"/>
              <a:t>' </a:t>
            </a:r>
            <a:r>
              <a:rPr lang="en-US" altLang="zh-TW" sz="2800" dirty="0"/>
              <a:t>quote.</a:t>
            </a:r>
            <a:r>
              <a:rPr lang="en-US" altLang="zh-TW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852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800" dirty="0" smtClean="0">
                <a:solidFill>
                  <a:schemeClr val="accent2"/>
                </a:solidFill>
              </a:rPr>
              <a:t>!d, !p, !q, … !etc.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% echo "A B" | </a:t>
            </a:r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</a:rPr>
              <a:t>tr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 " " "\n" | </a:t>
            </a:r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</a:rPr>
              <a:t>sed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 -n ’p’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A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B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% echo "A B" | </a:t>
            </a:r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</a:rPr>
              <a:t>tr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 " " "\n" | </a:t>
            </a:r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</a:rPr>
              <a:t>sed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 -n '!p'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p: Event not found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 echo "A B" | 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 " " "\n" |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-n '\!p'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</a:t>
            </a:r>
          </a:p>
        </p:txBody>
      </p:sp>
      <p:sp>
        <p:nvSpPr>
          <p:cNvPr id="20484" name="Rectangular Callout 3"/>
          <p:cNvSpPr>
            <a:spLocks noChangeArrowheads="1"/>
          </p:cNvSpPr>
          <p:nvPr/>
        </p:nvSpPr>
        <p:spPr bwMode="auto">
          <a:xfrm>
            <a:off x="4876800" y="914400"/>
            <a:ext cx="3810000" cy="1752600"/>
          </a:xfrm>
          <a:prstGeom prst="wedgeRectCallout">
            <a:avLst>
              <a:gd name="adj1" fmla="val -11269"/>
              <a:gd name="adj2" fmla="val 9231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dirty="0" err="1"/>
              <a:t>tcsh</a:t>
            </a:r>
            <a:r>
              <a:rPr lang="en-US" altLang="zh-TW" sz="2800" dirty="0"/>
              <a:t> got confused, because the “!” is interpreted by the shell, even inside of the </a:t>
            </a:r>
            <a:r>
              <a:rPr lang="en-US" altLang="zh-TW" sz="2800" dirty="0" smtClean="0"/>
              <a:t>' </a:t>
            </a:r>
            <a:r>
              <a:rPr lang="en-US" altLang="zh-TW" sz="2800" dirty="0"/>
              <a:t>quote.</a:t>
            </a:r>
            <a:r>
              <a:rPr lang="en-US" altLang="zh-TW" sz="2400" dirty="0"/>
              <a:t> </a:t>
            </a:r>
          </a:p>
        </p:txBody>
      </p:sp>
      <p:sp>
        <p:nvSpPr>
          <p:cNvPr id="20485" name="Rectangular Callout 4"/>
          <p:cNvSpPr>
            <a:spLocks noChangeArrowheads="1"/>
          </p:cNvSpPr>
          <p:nvPr/>
        </p:nvSpPr>
        <p:spPr bwMode="auto">
          <a:xfrm>
            <a:off x="6705600" y="5334000"/>
            <a:ext cx="2133600" cy="1371600"/>
          </a:xfrm>
          <a:prstGeom prst="wedgeRectCallout">
            <a:avLst>
              <a:gd name="adj1" fmla="val -56880"/>
              <a:gd name="adj2" fmla="val -7888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/>
              <a:t>So we use a back-slash instead. </a:t>
            </a:r>
          </a:p>
        </p:txBody>
      </p:sp>
      <p:sp>
        <p:nvSpPr>
          <p:cNvPr id="6" name="Rectangular Callout 3"/>
          <p:cNvSpPr>
            <a:spLocks noChangeArrowheads="1"/>
          </p:cNvSpPr>
          <p:nvPr/>
        </p:nvSpPr>
        <p:spPr bwMode="auto">
          <a:xfrm>
            <a:off x="7020272" y="2708920"/>
            <a:ext cx="2123728" cy="1845568"/>
          </a:xfrm>
          <a:prstGeom prst="wedgeRectCallout">
            <a:avLst>
              <a:gd name="adj1" fmla="val -36820"/>
              <a:gd name="adj2" fmla="val 10259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zh-TW" sz="2800" dirty="0" smtClean="0"/>
              <a:t>BUT</a:t>
            </a:r>
            <a:r>
              <a:rPr lang="en-US" altLang="zh-TW" sz="2800" dirty="0"/>
              <a:t>… not if you run the </a:t>
            </a:r>
            <a:r>
              <a:rPr lang="en-US" altLang="zh-TW" sz="2800" dirty="0" err="1"/>
              <a:t>sed</a:t>
            </a:r>
            <a:r>
              <a:rPr lang="en-US" altLang="zh-TW" sz="2800" dirty="0"/>
              <a:t> program from a file</a:t>
            </a:r>
          </a:p>
        </p:txBody>
      </p:sp>
    </p:spTree>
    <p:extLst>
      <p:ext uri="{BB962C8B-B14F-4D97-AF65-F5344CB8AC3E}">
        <p14:creationId xmlns:p14="http://schemas.microsoft.com/office/powerpoint/2010/main" val="57945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800" dirty="0" smtClean="0">
                <a:solidFill>
                  <a:schemeClr val="accent2"/>
                </a:solidFill>
              </a:rPr>
              <a:t>!d, !p, !q, … !etc.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% echo "A B" | </a:t>
            </a:r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</a:rPr>
              <a:t>tr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 " " "\n" | </a:t>
            </a:r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</a:rPr>
              <a:t>sed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 -n 'p'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A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B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% echo "A B" | </a:t>
            </a:r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</a:rPr>
              <a:t>tr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 " " "\n" | </a:t>
            </a:r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</a:rPr>
              <a:t>sed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 -n '!p'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p: Event not found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 echo "A B" | 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 " " "\n" |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-n '\!p'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 echo "A B" | 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 " " "\n" |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 '\!d'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B</a:t>
            </a:r>
          </a:p>
          <a:p>
            <a:pPr eaLnBrk="1" hangingPunct="1">
              <a:buFontTx/>
              <a:buNone/>
            </a:pPr>
            <a:endParaRPr lang="en-US" altLang="zh-TW" dirty="0" smtClean="0"/>
          </a:p>
          <a:p>
            <a:pPr eaLnBrk="1" hangingPunct="1">
              <a:buFontTx/>
              <a:buNone/>
            </a:pPr>
            <a:endParaRPr lang="en-US" altLang="zh-TW" dirty="0" smtClean="0"/>
          </a:p>
          <a:p>
            <a:pPr eaLnBrk="1" hangingPunct="1">
              <a:buFontTx/>
              <a:buNone/>
            </a:pPr>
            <a:endParaRPr lang="en-US" altLang="zh-TW" dirty="0" smtClean="0"/>
          </a:p>
          <a:p>
            <a:pPr eaLnBrk="1" hangingPunct="1">
              <a:buFontTx/>
              <a:buNone/>
            </a:pPr>
            <a:endParaRPr lang="en-US" altLang="zh-TW" dirty="0" smtClean="0"/>
          </a:p>
          <a:p>
            <a:pPr eaLnBrk="1" hangingPunct="1">
              <a:buFontTx/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07421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zh-TW" sz="4800" dirty="0" smtClean="0">
                <a:solidFill>
                  <a:schemeClr val="accent2"/>
                </a:solidFill>
              </a:rPr>
              <a:t>!d, !p, !q </a:t>
            </a:r>
            <a:r>
              <a:rPr lang="en-US" altLang="zh-TW" sz="4800" i="1" dirty="0" smtClean="0">
                <a:solidFill>
                  <a:schemeClr val="accent2"/>
                </a:solidFill>
              </a:rPr>
              <a:t>are</a:t>
            </a:r>
            <a:r>
              <a:rPr lang="en-US" altLang="zh-TW" sz="4800" dirty="0" smtClean="0">
                <a:solidFill>
                  <a:schemeClr val="accent2"/>
                </a:solidFill>
              </a:rPr>
              <a:t> useful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944563"/>
            <a:ext cx="8229600" cy="4525962"/>
          </a:xfrm>
        </p:spPr>
        <p:txBody>
          <a:bodyPr/>
          <a:lstStyle/>
          <a:p>
            <a:pPr eaLnBrk="1" hangingPunct="1">
              <a:spcBef>
                <a:spcPts val="400"/>
              </a:spcBef>
              <a:buFontTx/>
              <a:buNone/>
            </a:pPr>
            <a:r>
              <a:rPr lang="en-US" altLang="zh-TW" sz="2800" dirty="0" smtClean="0"/>
              <a:t>So far it looks like they do </a:t>
            </a:r>
            <a:r>
              <a:rPr lang="en-US" altLang="zh-TW" sz="2800" i="1" dirty="0" smtClean="0">
                <a:solidFill>
                  <a:srgbClr val="FF0000"/>
                </a:solidFill>
              </a:rPr>
              <a:t>nothing new</a:t>
            </a:r>
            <a:r>
              <a:rPr lang="en-US" altLang="zh-TW" sz="2800" dirty="0" smtClean="0"/>
              <a:t>:</a:t>
            </a:r>
          </a:p>
          <a:p>
            <a:pPr eaLnBrk="1" hangingPunct="1">
              <a:spcBef>
                <a:spcPts val="400"/>
              </a:spcBef>
              <a:buFontTx/>
              <a:buNone/>
            </a:pPr>
            <a:r>
              <a:rPr lang="en-US" altLang="zh-TW" sz="2800" dirty="0" smtClean="0">
                <a:solidFill>
                  <a:srgbClr val="2D2D8A"/>
                </a:solidFill>
              </a:rPr>
              <a:t>% echo "A B" | </a:t>
            </a:r>
            <a:r>
              <a:rPr lang="en-US" altLang="zh-TW" sz="2800" dirty="0" err="1" smtClean="0">
                <a:solidFill>
                  <a:srgbClr val="2D2D8A"/>
                </a:solidFill>
              </a:rPr>
              <a:t>tr</a:t>
            </a:r>
            <a:r>
              <a:rPr lang="en-US" altLang="zh-TW" sz="2800" dirty="0" smtClean="0">
                <a:solidFill>
                  <a:srgbClr val="2D2D8A"/>
                </a:solidFill>
              </a:rPr>
              <a:t> " " "\n" | </a:t>
            </a:r>
            <a:r>
              <a:rPr lang="en-US" altLang="zh-TW" sz="2800" dirty="0" err="1" smtClean="0">
                <a:solidFill>
                  <a:srgbClr val="2D2D8A"/>
                </a:solidFill>
              </a:rPr>
              <a:t>sed</a:t>
            </a:r>
            <a:r>
              <a:rPr lang="en-US" altLang="zh-TW" sz="2800" dirty="0" smtClean="0">
                <a:solidFill>
                  <a:srgbClr val="2D2D8A"/>
                </a:solidFill>
              </a:rPr>
              <a:t> -n '\!p'</a:t>
            </a:r>
          </a:p>
          <a:p>
            <a:pPr eaLnBrk="1" hangingPunct="1">
              <a:spcBef>
                <a:spcPts val="400"/>
              </a:spcBef>
              <a:buFontTx/>
              <a:buNone/>
            </a:pPr>
            <a:r>
              <a:rPr lang="en-US" altLang="zh-TW" sz="2800" dirty="0" smtClean="0">
                <a:solidFill>
                  <a:srgbClr val="2D2D8A"/>
                </a:solidFill>
              </a:rPr>
              <a:t>% echo "A B" | </a:t>
            </a:r>
            <a:r>
              <a:rPr lang="en-US" altLang="zh-TW" sz="2800" dirty="0" err="1" smtClean="0">
                <a:solidFill>
                  <a:srgbClr val="2D2D8A"/>
                </a:solidFill>
              </a:rPr>
              <a:t>tr</a:t>
            </a:r>
            <a:r>
              <a:rPr lang="en-US" altLang="zh-TW" sz="2800" dirty="0" smtClean="0">
                <a:solidFill>
                  <a:srgbClr val="2D2D8A"/>
                </a:solidFill>
              </a:rPr>
              <a:t> " " "\n" | </a:t>
            </a:r>
            <a:r>
              <a:rPr lang="en-US" altLang="zh-TW" sz="2800" dirty="0" err="1" smtClean="0">
                <a:solidFill>
                  <a:srgbClr val="2D2D8A"/>
                </a:solidFill>
              </a:rPr>
              <a:t>sed</a:t>
            </a:r>
            <a:r>
              <a:rPr lang="en-US" altLang="zh-TW" sz="2800" dirty="0" smtClean="0">
                <a:solidFill>
                  <a:srgbClr val="2D2D8A"/>
                </a:solidFill>
              </a:rPr>
              <a:t> -n ' '</a:t>
            </a:r>
          </a:p>
          <a:p>
            <a:pPr eaLnBrk="1" hangingPunct="1">
              <a:spcBef>
                <a:spcPts val="400"/>
              </a:spcBef>
              <a:buFontTx/>
              <a:buNone/>
            </a:pPr>
            <a:r>
              <a:rPr lang="en-US" altLang="zh-TW" sz="2800" dirty="0" smtClean="0">
                <a:solidFill>
                  <a:srgbClr val="00B050"/>
                </a:solidFill>
              </a:rPr>
              <a:t>% echo "A B" | </a:t>
            </a:r>
            <a:r>
              <a:rPr lang="en-US" altLang="zh-TW" sz="2800" dirty="0" err="1" smtClean="0">
                <a:solidFill>
                  <a:srgbClr val="00B050"/>
                </a:solidFill>
              </a:rPr>
              <a:t>tr</a:t>
            </a:r>
            <a:r>
              <a:rPr lang="en-US" altLang="zh-TW" sz="2800" dirty="0" smtClean="0">
                <a:solidFill>
                  <a:srgbClr val="00B050"/>
                </a:solidFill>
              </a:rPr>
              <a:t> " " "\n" | </a:t>
            </a:r>
            <a:r>
              <a:rPr lang="en-US" altLang="zh-TW" sz="2800" dirty="0" err="1" smtClean="0">
                <a:solidFill>
                  <a:srgbClr val="00B050"/>
                </a:solidFill>
              </a:rPr>
              <a:t>sed</a:t>
            </a:r>
            <a:r>
              <a:rPr lang="en-US" altLang="zh-TW" sz="2800" dirty="0" smtClean="0">
                <a:solidFill>
                  <a:srgbClr val="00B050"/>
                </a:solidFill>
              </a:rPr>
              <a:t>  '\!q'</a:t>
            </a:r>
          </a:p>
          <a:p>
            <a:pPr eaLnBrk="1" hangingPunct="1">
              <a:spcBef>
                <a:spcPts val="400"/>
              </a:spcBef>
              <a:buFontTx/>
              <a:buNone/>
            </a:pPr>
            <a:r>
              <a:rPr lang="en-US" altLang="zh-TW" sz="2800" dirty="0" smtClean="0">
                <a:solidFill>
                  <a:srgbClr val="00B050"/>
                </a:solidFill>
              </a:rPr>
              <a:t>A</a:t>
            </a:r>
          </a:p>
          <a:p>
            <a:pPr eaLnBrk="1" hangingPunct="1">
              <a:spcBef>
                <a:spcPts val="400"/>
              </a:spcBef>
              <a:buFontTx/>
              <a:buNone/>
            </a:pPr>
            <a:r>
              <a:rPr lang="en-US" altLang="zh-TW" sz="2800" dirty="0" smtClean="0">
                <a:solidFill>
                  <a:srgbClr val="00B050"/>
                </a:solidFill>
              </a:rPr>
              <a:t>B </a:t>
            </a:r>
          </a:p>
          <a:p>
            <a:pPr eaLnBrk="1" hangingPunct="1">
              <a:spcBef>
                <a:spcPts val="400"/>
              </a:spcBef>
              <a:buFontTx/>
              <a:buNone/>
            </a:pPr>
            <a:r>
              <a:rPr lang="en-US" altLang="zh-TW" sz="2800" dirty="0" smtClean="0">
                <a:solidFill>
                  <a:srgbClr val="00B050"/>
                </a:solidFill>
              </a:rPr>
              <a:t>% echo "A B" | </a:t>
            </a:r>
            <a:r>
              <a:rPr lang="en-US" altLang="zh-TW" sz="2800" dirty="0" err="1" smtClean="0">
                <a:solidFill>
                  <a:srgbClr val="00B050"/>
                </a:solidFill>
              </a:rPr>
              <a:t>tr</a:t>
            </a:r>
            <a:r>
              <a:rPr lang="en-US" altLang="zh-TW" sz="2800" dirty="0" smtClean="0">
                <a:solidFill>
                  <a:srgbClr val="00B050"/>
                </a:solidFill>
              </a:rPr>
              <a:t> " " "\n" | </a:t>
            </a:r>
            <a:r>
              <a:rPr lang="en-US" altLang="zh-TW" sz="2800" dirty="0" err="1" smtClean="0">
                <a:solidFill>
                  <a:srgbClr val="00B050"/>
                </a:solidFill>
              </a:rPr>
              <a:t>sed</a:t>
            </a:r>
            <a:r>
              <a:rPr lang="en-US" altLang="zh-TW" sz="2800" dirty="0" smtClean="0">
                <a:solidFill>
                  <a:srgbClr val="00B050"/>
                </a:solidFill>
              </a:rPr>
              <a:t>  '\!d'</a:t>
            </a:r>
          </a:p>
          <a:p>
            <a:pPr eaLnBrk="1" hangingPunct="1">
              <a:spcBef>
                <a:spcPts val="400"/>
              </a:spcBef>
              <a:buFontTx/>
              <a:buNone/>
            </a:pPr>
            <a:r>
              <a:rPr lang="en-US" altLang="zh-TW" sz="2800" dirty="0" smtClean="0">
                <a:solidFill>
                  <a:srgbClr val="00B050"/>
                </a:solidFill>
              </a:rPr>
              <a:t>A</a:t>
            </a:r>
          </a:p>
          <a:p>
            <a:pPr eaLnBrk="1" hangingPunct="1">
              <a:spcBef>
                <a:spcPts val="400"/>
              </a:spcBef>
              <a:buFontTx/>
              <a:buNone/>
            </a:pPr>
            <a:r>
              <a:rPr lang="en-US" altLang="zh-TW" sz="2800" dirty="0" smtClean="0">
                <a:solidFill>
                  <a:srgbClr val="00B050"/>
                </a:solidFill>
              </a:rPr>
              <a:t>B </a:t>
            </a:r>
          </a:p>
          <a:p>
            <a:pPr eaLnBrk="1" hangingPunct="1">
              <a:spcBef>
                <a:spcPts val="400"/>
              </a:spcBef>
              <a:buFontTx/>
              <a:buNone/>
            </a:pPr>
            <a:r>
              <a:rPr lang="en-US" altLang="zh-TW" sz="2800" dirty="0" smtClean="0">
                <a:solidFill>
                  <a:srgbClr val="00B050"/>
                </a:solidFill>
              </a:rPr>
              <a:t>% echo "A B" | </a:t>
            </a:r>
            <a:r>
              <a:rPr lang="en-US" altLang="zh-TW" sz="2800" dirty="0" err="1" smtClean="0">
                <a:solidFill>
                  <a:srgbClr val="00B050"/>
                </a:solidFill>
              </a:rPr>
              <a:t>tr</a:t>
            </a:r>
            <a:r>
              <a:rPr lang="en-US" altLang="zh-TW" sz="2800" dirty="0" smtClean="0">
                <a:solidFill>
                  <a:srgbClr val="00B050"/>
                </a:solidFill>
              </a:rPr>
              <a:t> " " "\n" | </a:t>
            </a:r>
            <a:r>
              <a:rPr lang="en-US" altLang="zh-TW" sz="2800" dirty="0" err="1" smtClean="0">
                <a:solidFill>
                  <a:srgbClr val="00B050"/>
                </a:solidFill>
              </a:rPr>
              <a:t>sed</a:t>
            </a:r>
            <a:r>
              <a:rPr lang="en-US" altLang="zh-TW" sz="2800" dirty="0" smtClean="0">
                <a:solidFill>
                  <a:srgbClr val="00B050"/>
                </a:solidFill>
              </a:rPr>
              <a:t>  ' '</a:t>
            </a:r>
          </a:p>
          <a:p>
            <a:pPr eaLnBrk="1" hangingPunct="1">
              <a:spcBef>
                <a:spcPts val="400"/>
              </a:spcBef>
              <a:buFontTx/>
              <a:buNone/>
            </a:pPr>
            <a:r>
              <a:rPr lang="en-US" altLang="zh-TW" sz="2800" dirty="0" smtClean="0">
                <a:solidFill>
                  <a:srgbClr val="00B050"/>
                </a:solidFill>
              </a:rPr>
              <a:t>A</a:t>
            </a:r>
          </a:p>
          <a:p>
            <a:pPr eaLnBrk="1" hangingPunct="1">
              <a:buFontTx/>
              <a:buNone/>
            </a:pPr>
            <a:r>
              <a:rPr lang="en-US" altLang="zh-TW" sz="2800" dirty="0" smtClean="0">
                <a:solidFill>
                  <a:srgbClr val="00B050"/>
                </a:solidFill>
              </a:rPr>
              <a:t>B</a:t>
            </a:r>
          </a:p>
          <a:p>
            <a:pPr eaLnBrk="1" hangingPunct="1">
              <a:buFontTx/>
              <a:buNone/>
            </a:pPr>
            <a:endParaRPr lang="en-US" altLang="zh-TW" dirty="0" smtClean="0">
              <a:solidFill>
                <a:srgbClr val="00B050"/>
              </a:solidFill>
            </a:endParaRPr>
          </a:p>
          <a:p>
            <a:pPr eaLnBrk="1" hangingPunct="1">
              <a:buFontTx/>
              <a:buNone/>
            </a:pPr>
            <a:endParaRPr lang="en-US" altLang="zh-TW" dirty="0" smtClean="0"/>
          </a:p>
          <a:p>
            <a:pPr eaLnBrk="1" hangingPunct="1">
              <a:buFontTx/>
              <a:buNone/>
            </a:pPr>
            <a:endParaRPr lang="en-US" altLang="zh-TW" dirty="0" smtClean="0"/>
          </a:p>
          <a:p>
            <a:pPr eaLnBrk="1" hangingPunct="1">
              <a:buFontTx/>
              <a:buNone/>
            </a:pPr>
            <a:endParaRPr lang="en-US" altLang="zh-TW" dirty="0" smtClean="0"/>
          </a:p>
          <a:p>
            <a:pPr eaLnBrk="1" hangingPunct="1">
              <a:buFontTx/>
              <a:buNone/>
            </a:pPr>
            <a:endParaRPr lang="en-US" altLang="zh-TW" dirty="0" smtClean="0"/>
          </a:p>
        </p:txBody>
      </p:sp>
      <p:sp>
        <p:nvSpPr>
          <p:cNvPr id="21508" name="Rectangular Callout 5"/>
          <p:cNvSpPr>
            <a:spLocks noChangeArrowheads="1"/>
          </p:cNvSpPr>
          <p:nvPr/>
        </p:nvSpPr>
        <p:spPr bwMode="auto">
          <a:xfrm>
            <a:off x="6629400" y="1524000"/>
            <a:ext cx="2514600" cy="3429000"/>
          </a:xfrm>
          <a:prstGeom prst="wedgeRectCallout">
            <a:avLst>
              <a:gd name="adj1" fmla="val -49699"/>
              <a:gd name="adj2" fmla="val -1984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3200" dirty="0"/>
              <a:t>They don’t look useful.</a:t>
            </a:r>
          </a:p>
          <a:p>
            <a:pPr eaLnBrk="1" hangingPunct="1"/>
            <a:endParaRPr lang="en-US" altLang="zh-TW" sz="2000" dirty="0"/>
          </a:p>
          <a:p>
            <a:pPr eaLnBrk="1" hangingPunct="1"/>
            <a:r>
              <a:rPr lang="en-US" altLang="zh-TW" sz="3200" dirty="0" smtClean="0"/>
              <a:t>But they are useful when you have control flow…</a:t>
            </a:r>
            <a:endParaRPr lang="en-US" altLang="zh-TW" sz="3200" dirty="0"/>
          </a:p>
        </p:txBody>
      </p:sp>
      <p:sp>
        <p:nvSpPr>
          <p:cNvPr id="3" name="Left Brace 2"/>
          <p:cNvSpPr/>
          <p:nvPr/>
        </p:nvSpPr>
        <p:spPr bwMode="auto">
          <a:xfrm>
            <a:off x="251520" y="1412776"/>
            <a:ext cx="277688" cy="936104"/>
          </a:xfrm>
          <a:prstGeom prst="leftBrace">
            <a:avLst>
              <a:gd name="adj1" fmla="val 28175"/>
              <a:gd name="adj2" fmla="val 50000"/>
            </a:avLst>
          </a:prstGeom>
          <a:noFill/>
          <a:ln w="28575" cap="flat" cmpd="sng" algn="ctr">
            <a:solidFill>
              <a:srgbClr val="2D2D8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7" name="Left Brace 6"/>
          <p:cNvSpPr/>
          <p:nvPr/>
        </p:nvSpPr>
        <p:spPr bwMode="auto">
          <a:xfrm>
            <a:off x="251520" y="2420887"/>
            <a:ext cx="277688" cy="4248473"/>
          </a:xfrm>
          <a:prstGeom prst="leftBrace">
            <a:avLst>
              <a:gd name="adj1" fmla="val 28175"/>
              <a:gd name="adj2" fmla="val 50000"/>
            </a:avLst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46816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"/>
            <a:ext cx="7473950" cy="658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922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"/>
            <a:ext cx="7473950" cy="658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ular Callout 3"/>
          <p:cNvSpPr>
            <a:spLocks noChangeArrowheads="1"/>
          </p:cNvSpPr>
          <p:nvPr/>
        </p:nvSpPr>
        <p:spPr bwMode="auto">
          <a:xfrm>
            <a:off x="4876800" y="2133600"/>
            <a:ext cx="4038600" cy="1295400"/>
          </a:xfrm>
          <a:prstGeom prst="wedgeRectCallout">
            <a:avLst>
              <a:gd name="adj1" fmla="val -99042"/>
              <a:gd name="adj2" fmla="val -10805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zh-TW" sz="2800"/>
              <a:t>If you think about it, there’s a very unusual sense to the logic of the ‘!’ operator…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304800" y="1981200"/>
            <a:ext cx="4343400" cy="2971800"/>
          </a:xfrm>
          <a:prstGeom prst="wedgeRectCallout">
            <a:avLst>
              <a:gd name="adj1" fmla="val 7928"/>
              <a:gd name="adj2" fmla="val -7141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zh-TW" sz="2800" dirty="0"/>
              <a:t>You said “Don’t delete 1-10”, but </a:t>
            </a:r>
            <a:r>
              <a:rPr lang="en-US" altLang="zh-TW" sz="2800" dirty="0" err="1"/>
              <a:t>sed</a:t>
            </a:r>
            <a:r>
              <a:rPr lang="en-US" altLang="zh-TW" sz="2800" dirty="0"/>
              <a:t> responded, “Now why would they tell me not to delete … I was not planning on deleting, so why tell me not to? I guess … </a:t>
            </a:r>
            <a:r>
              <a:rPr lang="en-US" altLang="zh-TW" sz="2800" dirty="0" smtClean="0"/>
              <a:t>maybe … </a:t>
            </a:r>
            <a:r>
              <a:rPr lang="en-US" altLang="zh-TW" sz="2800" dirty="0"/>
              <a:t>I should </a:t>
            </a:r>
            <a:r>
              <a:rPr lang="en-US" altLang="zh-TW" sz="2800" dirty="0">
                <a:solidFill>
                  <a:srgbClr val="FF0000"/>
                </a:solidFill>
              </a:rPr>
              <a:t>delete all other lines!</a:t>
            </a:r>
            <a:r>
              <a:rPr lang="en-US" altLang="zh-TW" sz="2800" dirty="0"/>
              <a:t>” </a:t>
            </a: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5029200" y="4038600"/>
            <a:ext cx="4114800" cy="2590800"/>
          </a:xfrm>
          <a:prstGeom prst="wedgeRectCallout">
            <a:avLst>
              <a:gd name="adj1" fmla="val -65463"/>
              <a:gd name="adj2" fmla="val -2434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zh-TW" sz="2800" dirty="0"/>
              <a:t>And that is </a:t>
            </a:r>
            <a:r>
              <a:rPr lang="en-US" altLang="zh-TW" sz="2800" dirty="0" err="1" smtClean="0"/>
              <a:t>sed</a:t>
            </a:r>
            <a:r>
              <a:rPr lang="en-US" altLang="zh-TW" sz="2800" dirty="0" smtClean="0"/>
              <a:t>-logic.</a:t>
            </a:r>
            <a:endParaRPr lang="en-US" altLang="zh-TW" sz="2800" dirty="0"/>
          </a:p>
          <a:p>
            <a:pPr eaLnBrk="1" hangingPunct="1">
              <a:lnSpc>
                <a:spcPct val="95000"/>
              </a:lnSpc>
            </a:pPr>
            <a:r>
              <a:rPr lang="en-US" altLang="zh-TW" sz="2800" dirty="0"/>
              <a:t>It’s like </a:t>
            </a:r>
            <a:r>
              <a:rPr lang="en-US" altLang="zh-TW" sz="2800" dirty="0" smtClean="0"/>
              <a:t>if, this morning, </a:t>
            </a:r>
            <a:r>
              <a:rPr lang="en-US" altLang="zh-TW" sz="2800" dirty="0"/>
              <a:t>I told you not to buy a </a:t>
            </a:r>
            <a:r>
              <a:rPr lang="en-US" altLang="zh-TW" sz="2800" dirty="0" smtClean="0"/>
              <a:t>house today, </a:t>
            </a:r>
            <a:r>
              <a:rPr lang="en-US" altLang="zh-TW" sz="2800" dirty="0"/>
              <a:t>so </a:t>
            </a:r>
            <a:r>
              <a:rPr lang="en-US" altLang="zh-TW" sz="2800" dirty="0" smtClean="0"/>
              <a:t>you felt </a:t>
            </a:r>
            <a:r>
              <a:rPr lang="en-US" altLang="zh-TW" sz="2800" dirty="0" smtClean="0">
                <a:solidFill>
                  <a:srgbClr val="FF0000"/>
                </a:solidFill>
              </a:rPr>
              <a:t>obligated to buy</a:t>
            </a:r>
            <a:r>
              <a:rPr lang="en-US" altLang="zh-TW" sz="2800" dirty="0" smtClean="0"/>
              <a:t> houses </a:t>
            </a:r>
            <a:r>
              <a:rPr lang="en-US" altLang="zh-TW" sz="2800" dirty="0"/>
              <a:t>on </a:t>
            </a:r>
            <a:r>
              <a:rPr lang="en-US" altLang="zh-TW" sz="2800" dirty="0">
                <a:solidFill>
                  <a:srgbClr val="FF0000"/>
                </a:solidFill>
              </a:rPr>
              <a:t>all of the other days</a:t>
            </a:r>
            <a:r>
              <a:rPr lang="en-US" altLang="zh-TW" sz="2800" dirty="0"/>
              <a:t> </a:t>
            </a:r>
            <a:r>
              <a:rPr lang="en-US" altLang="zh-TW" sz="2800" dirty="0" smtClean="0"/>
              <a:t>this week</a:t>
            </a:r>
            <a:r>
              <a:rPr lang="en-US" altLang="zh-TW" sz="2800" dirty="0"/>
              <a:t>!</a:t>
            </a:r>
          </a:p>
        </p:txBody>
      </p:sp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179512" y="4767064"/>
            <a:ext cx="4114800" cy="2046312"/>
          </a:xfrm>
          <a:prstGeom prst="wedgeRectCallout">
            <a:avLst>
              <a:gd name="adj1" fmla="val 68912"/>
              <a:gd name="adj2" fmla="val 2684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zh-TW" sz="2800" dirty="0" smtClean="0"/>
              <a:t>I mean: were you planning to buy a house this week? No. Then why would I specifically tell you, on </a:t>
            </a:r>
            <a:r>
              <a:rPr lang="en-US" altLang="zh-TW" sz="2800" i="1" dirty="0" smtClean="0"/>
              <a:t>this day</a:t>
            </a:r>
            <a:r>
              <a:rPr lang="en-US" altLang="zh-TW" sz="2800" dirty="0" smtClean="0"/>
              <a:t>, not to buy a house?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4197541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579296" cy="1143000"/>
          </a:xfrm>
        </p:spPr>
        <p:txBody>
          <a:bodyPr/>
          <a:lstStyle/>
          <a:p>
            <a:r>
              <a:rPr lang="en-US" dirty="0" smtClean="0">
                <a:solidFill>
                  <a:srgbClr val="2D2D8A"/>
                </a:solidFill>
              </a:rPr>
              <a:t>Sometimes people use </a:t>
            </a:r>
            <a:r>
              <a:rPr lang="en-US" dirty="0" err="1" smtClean="0">
                <a:solidFill>
                  <a:srgbClr val="2D2D8A"/>
                </a:solidFill>
              </a:rPr>
              <a:t>sed</a:t>
            </a:r>
            <a:r>
              <a:rPr lang="en-US" dirty="0" smtClean="0">
                <a:solidFill>
                  <a:srgbClr val="2D2D8A"/>
                </a:solidFill>
              </a:rPr>
              <a:t> logic</a:t>
            </a:r>
            <a:endParaRPr lang="en-US" dirty="0">
              <a:solidFill>
                <a:srgbClr val="2D2D8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852936"/>
            <a:ext cx="8892480" cy="327322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% cat </a:t>
            </a:r>
            <a:r>
              <a:rPr lang="en-US" dirty="0"/>
              <a:t>b</a:t>
            </a:r>
            <a:r>
              <a:rPr lang="en-US" dirty="0" smtClean="0"/>
              <a:t>oy | </a:t>
            </a:r>
            <a:r>
              <a:rPr lang="en-US" dirty="0" err="1" smtClean="0"/>
              <a:t>sed</a:t>
            </a:r>
            <a:r>
              <a:rPr lang="en-US" dirty="0"/>
              <a:t> </a:t>
            </a:r>
            <a:r>
              <a:rPr lang="en-US" dirty="0" smtClean="0"/>
              <a:t>"/today/s/you/&amp; look nice/" &gt; girl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57E727-02F7-46E0-A957-C3641FE0E34B}" type="slidenum">
              <a:rPr lang="zh-TW" altLang="en-US" smtClean="0"/>
              <a:pPr>
                <a:defRPr/>
              </a:pPr>
              <a:t>129</a:t>
            </a:fld>
            <a:endParaRPr lang="en-US" altLang="zh-TW"/>
          </a:p>
        </p:txBody>
      </p:sp>
      <p:grpSp>
        <p:nvGrpSpPr>
          <p:cNvPr id="8" name="Group 7"/>
          <p:cNvGrpSpPr/>
          <p:nvPr/>
        </p:nvGrpSpPr>
        <p:grpSpPr>
          <a:xfrm>
            <a:off x="7782879" y="1630774"/>
            <a:ext cx="1205028" cy="1232585"/>
            <a:chOff x="7782879" y="1763152"/>
            <a:chExt cx="1205028" cy="109765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306837" flipH="1">
              <a:off x="7836567" y="1709464"/>
              <a:ext cx="1097652" cy="1205028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 bwMode="auto">
            <a:xfrm>
              <a:off x="8028384" y="1853611"/>
              <a:ext cx="675485" cy="71764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5400" i="0" u="none" strike="noStrike" cap="none" normalizeH="0" baseline="0" dirty="0" smtClean="0">
                  <a:ln>
                    <a:noFill/>
                  </a:ln>
                  <a:solidFill>
                    <a:srgbClr val="3E8BFE"/>
                  </a:solidFill>
                  <a:effectLst/>
                  <a:latin typeface="MingLiU" panose="02020509000000000000" pitchFamily="49" charset="-120"/>
                  <a:ea typeface="MingLiU" panose="02020509000000000000" pitchFamily="49" charset="-120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0117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915400" cy="5257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TW" sz="3600" dirty="0" smtClean="0">
                <a:solidFill>
                  <a:srgbClr val="FFC1C1"/>
                </a:solidFill>
              </a:rPr>
              <a:t>Q: “I did what you said! Why doesn’t my 	script work?”</a:t>
            </a:r>
          </a:p>
          <a:p>
            <a:pPr eaLnBrk="1" hangingPunct="1"/>
            <a:endParaRPr lang="en-US" altLang="zh-TW" sz="3600" dirty="0"/>
          </a:p>
          <a:p>
            <a:pPr eaLnBrk="1" hangingPunct="1"/>
            <a:endParaRPr lang="en-US" altLang="zh-TW" sz="3600" dirty="0" smtClean="0"/>
          </a:p>
          <a:p>
            <a:pPr eaLnBrk="1" hangingPunct="1"/>
            <a:endParaRPr lang="en-US" altLang="zh-TW" sz="3600" dirty="0"/>
          </a:p>
          <a:p>
            <a:pPr marL="0" indent="0" eaLnBrk="1" hangingPunct="1">
              <a:buNone/>
            </a:pPr>
            <a:endParaRPr lang="en-US" altLang="zh-TW" sz="3600" dirty="0"/>
          </a:p>
          <a:p>
            <a:pPr marL="0" indent="0" eaLnBrk="1" hangingPunct="1">
              <a:buNone/>
            </a:pP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r>
              <a:rPr lang="en-US" altLang="zh-TW" sz="3600" dirty="0" smtClean="0">
                <a:solidFill>
                  <a:srgbClr val="FF0000"/>
                </a:solidFill>
              </a:rPr>
              <a:t>A: Because you forgot to say “-f” on line 1.</a:t>
            </a:r>
          </a:p>
        </p:txBody>
      </p:sp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TW" b="1" dirty="0" smtClean="0">
                <a:solidFill>
                  <a:srgbClr val="0033CC"/>
                </a:solidFill>
              </a:rPr>
              <a:t>Running </a:t>
            </a:r>
            <a:r>
              <a:rPr lang="en-US" altLang="zh-TW" sz="6600" b="1" dirty="0" err="1" smtClean="0">
                <a:solidFill>
                  <a:srgbClr val="0033CC"/>
                </a:solidFill>
                <a:latin typeface="High Tower Text" pitchFamily="18" charset="0"/>
              </a:rPr>
              <a:t>sed</a:t>
            </a:r>
            <a:endParaRPr lang="en-US" altLang="zh-TW" b="1" dirty="0" smtClean="0">
              <a:solidFill>
                <a:srgbClr val="0033CC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0" y="2133600"/>
            <a:ext cx="9144000" cy="2713038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400" b="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2800" b="0" dirty="0" smtClean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 cat </a:t>
            </a:r>
            <a:r>
              <a:rPr lang="en-US" sz="2800" b="0" dirty="0" err="1" smtClean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sedfile</a:t>
            </a:r>
            <a:endParaRPr lang="en-US" sz="2800" b="0" dirty="0" smtClean="0">
              <a:solidFill>
                <a:schemeClr val="bg1"/>
              </a:solidFill>
              <a:latin typeface="High Tower Text" pitchFamily="18" charset="0"/>
              <a:ea typeface="新細明體" charset="-120"/>
            </a:endParaRPr>
          </a:p>
          <a:p>
            <a:pPr>
              <a:defRPr/>
            </a:pPr>
            <a:r>
              <a:rPr lang="en-US" sz="2400" b="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#</a:t>
            </a:r>
            <a:r>
              <a:rPr lang="en-US" sz="2800" b="0" dirty="0" smtClean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!</a:t>
            </a:r>
            <a:r>
              <a:rPr lang="en-US" sz="2800" b="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 err="1" smtClean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usr</a:t>
            </a:r>
            <a:r>
              <a:rPr lang="en-US" sz="2800" b="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 smtClean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bin</a:t>
            </a:r>
            <a:r>
              <a:rPr lang="en-US" sz="2800" b="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 err="1" smtClean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sed</a:t>
            </a:r>
            <a:endParaRPr lang="en-US" sz="2800" b="0" dirty="0">
              <a:solidFill>
                <a:schemeClr val="bg1"/>
              </a:solidFill>
              <a:latin typeface="High Tower Text" pitchFamily="18" charset="0"/>
              <a:ea typeface="新細明體" charset="-120"/>
            </a:endParaRPr>
          </a:p>
          <a:p>
            <a:pPr>
              <a:defRPr/>
            </a:pPr>
            <a:r>
              <a:rPr lang="en-US" sz="2800" b="0" dirty="0" smtClean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s</a:t>
            </a:r>
            <a:r>
              <a:rPr lang="en-US" sz="2800" b="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 smtClean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s</a:t>
            </a:r>
            <a:r>
              <a:rPr lang="en-US" sz="2800" b="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400" b="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2800" b="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 smtClean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 </a:t>
            </a:r>
          </a:p>
          <a:p>
            <a:pPr>
              <a:defRPr/>
            </a:pPr>
            <a:r>
              <a:rPr lang="en-US" sz="2400" b="0" dirty="0">
                <a:solidFill>
                  <a:schemeClr val="bg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 </a:t>
            </a:r>
            <a:r>
              <a:rPr lang="en-US" sz="2800" b="0" dirty="0" smtClean="0">
                <a:solidFill>
                  <a:schemeClr val="bg1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cat </a:t>
            </a:r>
            <a:r>
              <a:rPr lang="en-US" sz="2800" b="0" dirty="0" err="1" smtClean="0">
                <a:solidFill>
                  <a:schemeClr val="bg1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sedfile</a:t>
            </a:r>
            <a:r>
              <a:rPr lang="en-US" sz="2800" b="0" dirty="0" smtClean="0">
                <a:solidFill>
                  <a:schemeClr val="bg1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 | .</a:t>
            </a:r>
            <a:r>
              <a:rPr lang="en-US" sz="2400" b="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 err="1" smtClean="0">
                <a:solidFill>
                  <a:schemeClr val="bg1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sedfile</a:t>
            </a:r>
            <a:endParaRPr lang="en-US" sz="2400" b="0" dirty="0" smtClean="0">
              <a:solidFill>
                <a:schemeClr val="bg1"/>
              </a:solidFill>
              <a:latin typeface="High Tower Text" panose="02040502050506030303" pitchFamily="18" charset="0"/>
              <a:ea typeface="新細明體" charset="-12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400" b="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 err="1" smtClean="0">
                <a:solidFill>
                  <a:schemeClr val="bg1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usr</a:t>
            </a:r>
            <a:r>
              <a:rPr lang="en-US" sz="2400" b="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 smtClean="0">
                <a:solidFill>
                  <a:schemeClr val="bg1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bin</a:t>
            </a:r>
            <a:r>
              <a:rPr lang="en-US" sz="2400" b="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 err="1" smtClean="0">
                <a:solidFill>
                  <a:schemeClr val="bg1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sed</a:t>
            </a:r>
            <a:r>
              <a:rPr lang="en-US" sz="2800" b="0" dirty="0">
                <a:solidFill>
                  <a:schemeClr val="bg1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: </a:t>
            </a:r>
            <a:r>
              <a:rPr lang="en-US" sz="2400" b="0" dirty="0">
                <a:solidFill>
                  <a:schemeClr val="bg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b="0" dirty="0">
                <a:solidFill>
                  <a:schemeClr val="bg1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e expression </a:t>
            </a:r>
            <a:r>
              <a:rPr lang="en-US" sz="2400" b="0" dirty="0">
                <a:solidFill>
                  <a:schemeClr val="bg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#1</a:t>
            </a:r>
            <a:r>
              <a:rPr lang="en-US" sz="2800" b="0" dirty="0">
                <a:solidFill>
                  <a:schemeClr val="bg1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, char </a:t>
            </a:r>
            <a:r>
              <a:rPr lang="en-US" sz="2400" b="0" dirty="0">
                <a:solidFill>
                  <a:schemeClr val="bg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1</a:t>
            </a:r>
            <a:r>
              <a:rPr lang="en-US" sz="2800" b="0" dirty="0">
                <a:solidFill>
                  <a:schemeClr val="bg1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: unknown</a:t>
            </a:r>
            <a:r>
              <a:rPr lang="en-US" sz="2400" b="0" dirty="0">
                <a:solidFill>
                  <a:schemeClr val="bg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 </a:t>
            </a:r>
            <a:r>
              <a:rPr lang="en-US" sz="2800" b="0" dirty="0">
                <a:solidFill>
                  <a:schemeClr val="bg1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command: </a:t>
            </a:r>
            <a:r>
              <a:rPr lang="en-US" sz="2400" b="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'.'</a:t>
            </a:r>
            <a:endParaRPr lang="en-US" sz="2400" b="0" dirty="0">
              <a:solidFill>
                <a:schemeClr val="bg1"/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400" b="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endParaRPr lang="en-US" sz="3200" b="0" dirty="0">
              <a:solidFill>
                <a:schemeClr val="bg1"/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 flipV="1">
            <a:off x="2209800" y="2895600"/>
            <a:ext cx="4267200" cy="24384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9818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579296" cy="1143000"/>
          </a:xfrm>
        </p:spPr>
        <p:txBody>
          <a:bodyPr/>
          <a:lstStyle/>
          <a:p>
            <a:r>
              <a:rPr lang="en-US" dirty="0" smtClean="0">
                <a:solidFill>
                  <a:srgbClr val="2D2D8A"/>
                </a:solidFill>
              </a:rPr>
              <a:t>Sometimes people use </a:t>
            </a:r>
            <a:r>
              <a:rPr lang="en-US" dirty="0" err="1" smtClean="0">
                <a:solidFill>
                  <a:srgbClr val="2D2D8A"/>
                </a:solidFill>
              </a:rPr>
              <a:t>sed</a:t>
            </a:r>
            <a:r>
              <a:rPr lang="en-US" dirty="0" smtClean="0">
                <a:solidFill>
                  <a:srgbClr val="2D2D8A"/>
                </a:solidFill>
              </a:rPr>
              <a:t> logic</a:t>
            </a:r>
            <a:endParaRPr lang="en-US" dirty="0">
              <a:solidFill>
                <a:srgbClr val="2D2D8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852936"/>
            <a:ext cx="8892480" cy="327322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% cat </a:t>
            </a:r>
            <a:r>
              <a:rPr lang="en-US" dirty="0"/>
              <a:t>b</a:t>
            </a:r>
            <a:r>
              <a:rPr lang="en-US" dirty="0" smtClean="0"/>
              <a:t>oy |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smtClean="0"/>
              <a:t>"/today/\!s/you/&amp; look bad/"&gt; girl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57E727-02F7-46E0-A957-C3641FE0E34B}" type="slidenum">
              <a:rPr lang="zh-TW" altLang="en-US" smtClean="0"/>
              <a:pPr>
                <a:defRPr/>
              </a:pPr>
              <a:t>130</a:t>
            </a:fld>
            <a:endParaRPr lang="en-US" altLang="zh-TW"/>
          </a:p>
        </p:txBody>
      </p:sp>
      <p:grpSp>
        <p:nvGrpSpPr>
          <p:cNvPr id="8" name="Group 7"/>
          <p:cNvGrpSpPr/>
          <p:nvPr/>
        </p:nvGrpSpPr>
        <p:grpSpPr>
          <a:xfrm>
            <a:off x="7782879" y="1630774"/>
            <a:ext cx="1205028" cy="1232585"/>
            <a:chOff x="7782879" y="1763152"/>
            <a:chExt cx="1205028" cy="109765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306837" flipH="1">
              <a:off x="7836567" y="1709464"/>
              <a:ext cx="1097652" cy="1205028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 bwMode="auto">
            <a:xfrm>
              <a:off x="8028384" y="1853611"/>
              <a:ext cx="675485" cy="71764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" dirty="0" smtClean="0">
                  <a:solidFill>
                    <a:srgbClr val="3E8BFE"/>
                  </a:solidFill>
                  <a:latin typeface="MingLiU" panose="02020509000000000000" pitchFamily="49" charset="-120"/>
                  <a:ea typeface="MingLiU" panose="02020509000000000000" pitchFamily="49" charset="-120"/>
                </a:rPr>
                <a:t> </a:t>
              </a:r>
              <a:r>
                <a:rPr lang="en-US" sz="5400" dirty="0" smtClean="0">
                  <a:solidFill>
                    <a:srgbClr val="3E8BFE"/>
                  </a:solidFill>
                  <a:latin typeface="MingLiU" panose="02020509000000000000" pitchFamily="49" charset="-120"/>
                  <a:ea typeface="MingLiU" panose="02020509000000000000" pitchFamily="49" charset="-120"/>
                </a:rPr>
                <a:t>!</a:t>
              </a:r>
              <a:endParaRPr kumimoji="1" lang="en-US" sz="5400" i="0" u="none" strike="noStrike" cap="none" normalizeH="0" baseline="0" dirty="0" smtClean="0">
                <a:ln>
                  <a:noFill/>
                </a:ln>
                <a:solidFill>
                  <a:srgbClr val="3E8BFE"/>
                </a:solidFill>
                <a:effectLst/>
                <a:latin typeface="MingLiU" panose="02020509000000000000" pitchFamily="49" charset="-120"/>
                <a:ea typeface="MingLiU" panose="02020509000000000000" pitchFamily="49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6707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0" y="228600"/>
            <a:ext cx="8915400" cy="6400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4000" dirty="0" smtClean="0">
                <a:solidFill>
                  <a:schemeClr val="accent2"/>
                </a:solidFill>
              </a:rPr>
              <a:t> Indeed, </a:t>
            </a:r>
            <a:r>
              <a:rPr lang="en-US" altLang="zh-TW" sz="4000" dirty="0" err="1" smtClean="0">
                <a:solidFill>
                  <a:schemeClr val="accent2"/>
                </a:solidFill>
              </a:rPr>
              <a:t>sed</a:t>
            </a:r>
            <a:r>
              <a:rPr lang="en-US" altLang="zh-TW" sz="4000" dirty="0" smtClean="0">
                <a:solidFill>
                  <a:schemeClr val="accent2"/>
                </a:solidFill>
              </a:rPr>
              <a:t> </a:t>
            </a:r>
            <a:r>
              <a:rPr lang="en-US" altLang="zh-TW" sz="4000" i="1" dirty="0" smtClean="0">
                <a:solidFill>
                  <a:schemeClr val="accent2"/>
                </a:solidFill>
              </a:rPr>
              <a:t>is</a:t>
            </a:r>
            <a:r>
              <a:rPr lang="en-US" altLang="zh-TW" sz="4000" dirty="0" smtClean="0">
                <a:solidFill>
                  <a:schemeClr val="accent2"/>
                </a:solidFill>
              </a:rPr>
              <a:t> programming language</a:t>
            </a:r>
          </a:p>
          <a:p>
            <a:pPr eaLnBrk="1" hangingPunct="1"/>
            <a:endParaRPr lang="en-US" altLang="zh-TW" sz="1800" dirty="0" smtClean="0">
              <a:solidFill>
                <a:schemeClr val="accent2"/>
              </a:solidFill>
            </a:endParaRPr>
          </a:p>
          <a:p>
            <a:pPr eaLnBrk="1" hangingPunct="1"/>
            <a:r>
              <a:rPr lang="en-US" altLang="zh-TW" sz="3600" dirty="0" smtClean="0"/>
              <a:t>But what programming language would be complete without control flow:</a:t>
            </a:r>
          </a:p>
          <a:p>
            <a:pPr lvl="1" eaLnBrk="1" hangingPunct="1">
              <a:spcAft>
                <a:spcPts val="1800"/>
              </a:spcAft>
              <a:buFontTx/>
              <a:buNone/>
            </a:pPr>
            <a:endParaRPr lang="en-US" altLang="zh-TW" sz="100" i="1" dirty="0" smtClean="0"/>
          </a:p>
          <a:p>
            <a:pPr lvl="1" eaLnBrk="1" hangingPunct="1"/>
            <a:r>
              <a:rPr lang="en-US" altLang="zh-TW" sz="3200" dirty="0" smtClean="0">
                <a:solidFill>
                  <a:srgbClr val="FF0000"/>
                </a:solidFill>
              </a:rPr>
              <a:t>Condition execution</a:t>
            </a:r>
            <a:r>
              <a:rPr lang="en-US" altLang="zh-TW" sz="3200" dirty="0" smtClean="0"/>
              <a:t>, such as if statement</a:t>
            </a:r>
          </a:p>
          <a:p>
            <a:pPr lvl="1" eaLnBrk="1" hangingPunct="1">
              <a:spcAft>
                <a:spcPts val="1800"/>
              </a:spcAft>
              <a:buFontTx/>
              <a:buNone/>
            </a:pPr>
            <a:r>
              <a:rPr lang="en-US" altLang="zh-TW" sz="3200" dirty="0" smtClean="0"/>
              <a:t>	</a:t>
            </a:r>
            <a:r>
              <a:rPr lang="en-US" altLang="zh-TW" sz="3200" i="1" dirty="0" smtClean="0"/>
              <a:t>in </a:t>
            </a:r>
            <a:r>
              <a:rPr lang="en-US" altLang="zh-TW" sz="3200" i="1" dirty="0" err="1" smtClean="0"/>
              <a:t>sed</a:t>
            </a:r>
            <a:r>
              <a:rPr lang="en-US" altLang="zh-TW" sz="3200" i="1" dirty="0" smtClean="0"/>
              <a:t> you can match to patterns or line #s</a:t>
            </a:r>
          </a:p>
          <a:p>
            <a:pPr lvl="1" eaLnBrk="1" hangingPunct="1">
              <a:spcAft>
                <a:spcPts val="1800"/>
              </a:spcAft>
              <a:buFontTx/>
              <a:buNone/>
            </a:pPr>
            <a:endParaRPr lang="en-US" altLang="zh-TW" sz="100" i="1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 eaLnBrk="1" hangingPunct="1"/>
            <a:r>
              <a:rPr lang="en-US" altLang="zh-TW" sz="3200" dirty="0">
                <a:solidFill>
                  <a:schemeClr val="bg1">
                    <a:lumMod val="75000"/>
                  </a:schemeClr>
                </a:solidFill>
              </a:rPr>
              <a:t>Looping, such as a while loop</a:t>
            </a:r>
          </a:p>
          <a:p>
            <a:pPr lvl="1" eaLnBrk="1" hangingPunct="1">
              <a:buFontTx/>
              <a:buNone/>
            </a:pPr>
            <a:r>
              <a:rPr lang="en-US" altLang="zh-TW" sz="3200" dirty="0">
                <a:solidFill>
                  <a:schemeClr val="bg1">
                    <a:lumMod val="75000"/>
                  </a:schemeClr>
                </a:solidFill>
              </a:rPr>
              <a:t>	</a:t>
            </a:r>
            <a:endParaRPr lang="en-US" altLang="zh-TW" sz="3200" i="1" dirty="0" smtClean="0"/>
          </a:p>
        </p:txBody>
      </p:sp>
    </p:spTree>
    <p:extLst>
      <p:ext uri="{BB962C8B-B14F-4D97-AF65-F5344CB8AC3E}">
        <p14:creationId xmlns:p14="http://schemas.microsoft.com/office/powerpoint/2010/main" val="78220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0" y="228600"/>
            <a:ext cx="8915400" cy="6400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4000" dirty="0" smtClean="0">
                <a:solidFill>
                  <a:schemeClr val="accent2"/>
                </a:solidFill>
              </a:rPr>
              <a:t> Indeed, </a:t>
            </a:r>
            <a:r>
              <a:rPr lang="en-US" altLang="zh-TW" sz="4000" dirty="0" err="1" smtClean="0">
                <a:solidFill>
                  <a:schemeClr val="accent2"/>
                </a:solidFill>
              </a:rPr>
              <a:t>sed</a:t>
            </a:r>
            <a:r>
              <a:rPr lang="en-US" altLang="zh-TW" sz="4000" dirty="0" smtClean="0">
                <a:solidFill>
                  <a:schemeClr val="accent2"/>
                </a:solidFill>
              </a:rPr>
              <a:t> </a:t>
            </a:r>
            <a:r>
              <a:rPr lang="en-US" altLang="zh-TW" sz="4000" i="1" dirty="0" smtClean="0">
                <a:solidFill>
                  <a:schemeClr val="accent2"/>
                </a:solidFill>
              </a:rPr>
              <a:t>is</a:t>
            </a:r>
            <a:r>
              <a:rPr lang="en-US" altLang="zh-TW" sz="4000" dirty="0" smtClean="0">
                <a:solidFill>
                  <a:schemeClr val="accent2"/>
                </a:solidFill>
              </a:rPr>
              <a:t> programming language</a:t>
            </a:r>
          </a:p>
          <a:p>
            <a:pPr eaLnBrk="1" hangingPunct="1"/>
            <a:endParaRPr lang="en-US" altLang="zh-TW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/>
            <a:r>
              <a:rPr lang="en-US" altLang="zh-TW" sz="3600" dirty="0" smtClean="0">
                <a:solidFill>
                  <a:schemeClr val="bg1">
                    <a:lumMod val="50000"/>
                  </a:schemeClr>
                </a:solidFill>
              </a:rPr>
              <a:t>But what programming language would be complete without control flow:</a:t>
            </a:r>
          </a:p>
          <a:p>
            <a:pPr lvl="1" eaLnBrk="1" hangingPunct="1">
              <a:spcAft>
                <a:spcPts val="1800"/>
              </a:spcAft>
              <a:buFontTx/>
              <a:buNone/>
            </a:pPr>
            <a:endParaRPr lang="en-US" altLang="zh-TW" sz="100" i="1" dirty="0" smtClean="0"/>
          </a:p>
          <a:p>
            <a:pPr lvl="1" eaLnBrk="1" hangingPunct="1"/>
            <a:r>
              <a:rPr lang="en-US" altLang="zh-TW" sz="3200" dirty="0" smtClean="0">
                <a:solidFill>
                  <a:srgbClr val="FFC1C1"/>
                </a:solidFill>
              </a:rPr>
              <a:t>Condition execution</a:t>
            </a:r>
            <a:r>
              <a:rPr lang="en-US" altLang="zh-TW" sz="3200" dirty="0" smtClean="0">
                <a:solidFill>
                  <a:schemeClr val="bg1">
                    <a:lumMod val="50000"/>
                  </a:schemeClr>
                </a:solidFill>
              </a:rPr>
              <a:t>, such as if statement</a:t>
            </a:r>
          </a:p>
          <a:p>
            <a:pPr lvl="1" eaLnBrk="1" hangingPunct="1">
              <a:spcAft>
                <a:spcPts val="1800"/>
              </a:spcAft>
              <a:buFontTx/>
              <a:buNone/>
            </a:pPr>
            <a:r>
              <a:rPr lang="en-US" altLang="zh-TW" sz="3200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zh-TW" sz="3200" i="1" dirty="0" smtClean="0">
                <a:solidFill>
                  <a:schemeClr val="bg1">
                    <a:lumMod val="50000"/>
                  </a:schemeClr>
                </a:solidFill>
              </a:rPr>
              <a:t>in </a:t>
            </a:r>
            <a:r>
              <a:rPr lang="en-US" altLang="zh-TW" sz="3200" i="1" dirty="0" err="1" smtClean="0">
                <a:solidFill>
                  <a:schemeClr val="bg1">
                    <a:lumMod val="50000"/>
                  </a:schemeClr>
                </a:solidFill>
              </a:rPr>
              <a:t>sed</a:t>
            </a:r>
            <a:r>
              <a:rPr lang="en-US" altLang="zh-TW" sz="3200" i="1" dirty="0" smtClean="0">
                <a:solidFill>
                  <a:schemeClr val="bg1">
                    <a:lumMod val="50000"/>
                  </a:schemeClr>
                </a:solidFill>
              </a:rPr>
              <a:t> you can match to patterns or line #s</a:t>
            </a:r>
          </a:p>
          <a:p>
            <a:pPr lvl="1" eaLnBrk="1" hangingPunct="1">
              <a:spcAft>
                <a:spcPts val="1800"/>
              </a:spcAft>
              <a:buFontTx/>
              <a:buNone/>
            </a:pPr>
            <a:endParaRPr lang="en-US" altLang="zh-TW" sz="100" i="1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 eaLnBrk="1" hangingPunct="1"/>
            <a:r>
              <a:rPr lang="en-US" altLang="zh-TW" sz="3200" dirty="0">
                <a:solidFill>
                  <a:srgbClr val="FF0000"/>
                </a:solidFill>
              </a:rPr>
              <a:t>Looping, such as a while loop</a:t>
            </a:r>
          </a:p>
          <a:p>
            <a:pPr lvl="1" eaLnBrk="1" hangingPunct="1">
              <a:buFontTx/>
              <a:buNone/>
            </a:pPr>
            <a:r>
              <a:rPr lang="en-US" altLang="zh-TW" sz="3200" dirty="0">
                <a:solidFill>
                  <a:srgbClr val="FF0000"/>
                </a:solidFill>
              </a:rPr>
              <a:t>	</a:t>
            </a:r>
            <a:r>
              <a:rPr lang="en-US" altLang="zh-TW" sz="3200" i="1" dirty="0" smtClean="0"/>
              <a:t>in </a:t>
            </a:r>
            <a:r>
              <a:rPr lang="en-US" altLang="zh-TW" sz="3200" i="1" dirty="0" err="1" smtClean="0"/>
              <a:t>sed</a:t>
            </a:r>
            <a:r>
              <a:rPr lang="en-US" altLang="zh-TW" sz="3200" i="1" dirty="0" smtClean="0"/>
              <a:t>, you have two branches: conditional and absolute. This is similar to the two types of control flow in an assembly language</a:t>
            </a:r>
          </a:p>
          <a:p>
            <a:pPr lvl="1" eaLnBrk="1" hangingPunct="1">
              <a:spcAft>
                <a:spcPts val="1800"/>
              </a:spcAft>
              <a:buFontTx/>
              <a:buNone/>
            </a:pPr>
            <a:endParaRPr lang="en-US" altLang="zh-TW" sz="3200" i="1" dirty="0" smtClean="0"/>
          </a:p>
        </p:txBody>
      </p:sp>
    </p:spTree>
    <p:extLst>
      <p:ext uri="{BB962C8B-B14F-4D97-AF65-F5344CB8AC3E}">
        <p14:creationId xmlns:p14="http://schemas.microsoft.com/office/powerpoint/2010/main" val="322657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zh-TW" sz="4800" dirty="0" smtClean="0">
                <a:solidFill>
                  <a:schemeClr val="accent2"/>
                </a:solidFill>
              </a:rPr>
              <a:t>So, sixth these: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362" y="914400"/>
            <a:ext cx="8682038" cy="6019800"/>
          </a:xfrm>
        </p:spPr>
        <p:txBody>
          <a:bodyPr/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ed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commands that perform an action:</a:t>
            </a:r>
            <a:br>
              <a:rPr lang="en-US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rgbClr val="FFC1C1"/>
                </a:solidFill>
              </a:rPr>
              <a:t>a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c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d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D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g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G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h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H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rgbClr val="FFC1C1"/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p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P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s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w,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x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y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=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Or no action (i.e., the comment): </a:t>
            </a:r>
            <a:r>
              <a:rPr lang="en-US" dirty="0" smtClean="0">
                <a:solidFill>
                  <a:srgbClr val="FFC1C1"/>
                </a:solidFill>
              </a:rPr>
              <a:t>#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ed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commands related to control flow</a:t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q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t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!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;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\n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{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}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/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i="1" dirty="0" smtClean="0">
                <a:solidFill>
                  <a:srgbClr val="FFC1C1"/>
                </a:solidFill>
              </a:rPr>
              <a:t>a number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en-US" dirty="0" smtClean="0">
                <a:solidFill>
                  <a:srgbClr val="FFC1C1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”</a:t>
            </a: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09800" y="4191000"/>
            <a:ext cx="4419600" cy="1828800"/>
          </a:xfrm>
          <a:prstGeom prst="rect">
            <a:avLst/>
          </a:prstGeom>
          <a:solidFill>
            <a:srgbClr val="CCE8EA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5400" b="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General control flow</a:t>
            </a:r>
            <a:endParaRPr kumimoji="1" lang="en-US" sz="5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9432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936104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chemeClr val="accent2"/>
                </a:solidFill>
              </a:rPr>
              <a:t>Control flow branches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52400" y="908720"/>
            <a:ext cx="8763000" cy="5864696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 smtClean="0"/>
              <a:t>They are simple, but ugly: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/>
              <a:t>:x	 → This is a label that you can branch to</a:t>
            </a:r>
          </a:p>
          <a:p>
            <a:pPr eaLnBrk="1" hangingPunct="1">
              <a:buFontTx/>
              <a:buNone/>
            </a:pPr>
            <a:r>
              <a:rPr lang="en-US" altLang="zh-TW" dirty="0" err="1" smtClean="0"/>
              <a:t>bx</a:t>
            </a:r>
            <a:r>
              <a:rPr lang="en-US" altLang="zh-TW" dirty="0" smtClean="0"/>
              <a:t> → This branches to a label called ‘x’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	 </a:t>
            </a:r>
            <a:r>
              <a:rPr lang="en-US" altLang="zh-TW" sz="2800" dirty="0" smtClean="0"/>
              <a:t>(If no label is given, then branch to the </a:t>
            </a:r>
            <a:r>
              <a:rPr lang="en-US" altLang="zh-TW" sz="2800" dirty="0" smtClean="0">
                <a:solidFill>
                  <a:srgbClr val="333399"/>
                </a:solidFill>
              </a:rPr>
              <a:t>end</a:t>
            </a:r>
            <a:r>
              <a:rPr lang="en-US" altLang="zh-TW" sz="2800" dirty="0" smtClean="0"/>
              <a:t>)</a:t>
            </a:r>
            <a:endParaRPr lang="en-US" altLang="zh-TW" dirty="0" smtClean="0"/>
          </a:p>
          <a:p>
            <a:pPr eaLnBrk="1" hangingPunct="1">
              <a:buFontTx/>
              <a:buNone/>
            </a:pPr>
            <a:r>
              <a:rPr lang="en-US" altLang="zh-TW" dirty="0" err="1" smtClean="0"/>
              <a:t>tx</a:t>
            </a:r>
            <a:r>
              <a:rPr lang="en-US" altLang="zh-TW" dirty="0" smtClean="0"/>
              <a:t> → This tests whether to conditionally branch 	 to</a:t>
            </a:r>
            <a:r>
              <a:rPr lang="en-US" altLang="zh-TW" sz="2800" dirty="0" smtClean="0"/>
              <a:t> </a:t>
            </a:r>
            <a:r>
              <a:rPr lang="en-US" altLang="zh-TW" dirty="0" smtClean="0"/>
              <a:t>a label</a:t>
            </a:r>
            <a:r>
              <a:rPr lang="en-US" altLang="zh-TW" sz="2800" dirty="0" smtClean="0"/>
              <a:t> </a:t>
            </a:r>
            <a:r>
              <a:rPr lang="en-US" altLang="zh-TW" dirty="0" smtClean="0"/>
              <a:t>called</a:t>
            </a:r>
            <a:r>
              <a:rPr lang="en-US" altLang="zh-TW" sz="2800" dirty="0" smtClean="0"/>
              <a:t> </a:t>
            </a:r>
            <a:r>
              <a:rPr lang="en-US" altLang="zh-TW" dirty="0" smtClean="0"/>
              <a:t>‘x’,</a:t>
            </a:r>
            <a:r>
              <a:rPr lang="en-US" altLang="zh-TW" sz="2800" dirty="0" smtClean="0"/>
              <a:t> </a:t>
            </a:r>
            <a:r>
              <a:rPr lang="en-US" altLang="zh-TW" dirty="0" smtClean="0"/>
              <a:t>if</a:t>
            </a:r>
            <a:r>
              <a:rPr lang="en-US" altLang="zh-TW" sz="2800" dirty="0" smtClean="0"/>
              <a:t> </a:t>
            </a:r>
            <a:r>
              <a:rPr lang="en-US" altLang="zh-TW" dirty="0" smtClean="0"/>
              <a:t>at</a:t>
            </a:r>
            <a:r>
              <a:rPr lang="en-US" altLang="zh-TW" sz="2800" dirty="0" smtClean="0"/>
              <a:t> </a:t>
            </a:r>
            <a:r>
              <a:rPr lang="en-US" altLang="zh-TW" dirty="0" smtClean="0"/>
              <a:t>least</a:t>
            </a:r>
            <a:r>
              <a:rPr lang="en-US" altLang="zh-TW" sz="2800" dirty="0" smtClean="0"/>
              <a:t> </a:t>
            </a:r>
            <a:r>
              <a:rPr lang="en-US" altLang="zh-TW" dirty="0" smtClean="0"/>
              <a:t>one</a:t>
            </a:r>
            <a:r>
              <a:rPr lang="en-US" altLang="zh-TW" sz="2800" dirty="0"/>
              <a:t> </a:t>
            </a:r>
            <a:r>
              <a:rPr lang="en-US" altLang="zh-TW" dirty="0" smtClean="0"/>
              <a:t>previous 	 s command had had a match.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/>
              <a:t>	      </a:t>
            </a:r>
            <a:r>
              <a:rPr lang="en-US" altLang="zh-TW" sz="2800" dirty="0" smtClean="0"/>
              <a:t>When an s is successful, it sets a certain flag,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2800" dirty="0"/>
              <a:t>	</a:t>
            </a:r>
            <a:r>
              <a:rPr lang="en-US" altLang="zh-TW" sz="2800" dirty="0" smtClean="0"/>
              <a:t>	 which remains set until the next t executes.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2800" dirty="0"/>
              <a:t>	</a:t>
            </a:r>
            <a:r>
              <a:rPr lang="en-US" altLang="zh-TW" sz="2800" dirty="0" smtClean="0"/>
              <a:t>	 The t will test the flag to decide whether to 		 branch. But </a:t>
            </a:r>
            <a:r>
              <a:rPr lang="en-US" altLang="zh-TW" sz="2800" dirty="0" smtClean="0"/>
              <a:t>it will </a:t>
            </a:r>
            <a:r>
              <a:rPr lang="en-US" altLang="zh-TW" sz="2800" dirty="0" smtClean="0"/>
              <a:t>also reset the flag. So if </a:t>
            </a:r>
            <a:r>
              <a:rPr lang="en-US" altLang="zh-TW" sz="2800" dirty="0" smtClean="0"/>
              <a:t>you</a:t>
            </a: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r>
              <a:rPr lang="en-US" altLang="zh-TW" sz="2800" dirty="0" smtClean="0"/>
              <a:t>	 </a:t>
            </a:r>
            <a:r>
              <a:rPr lang="en-US" altLang="zh-TW" sz="2800" dirty="0" smtClean="0"/>
              <a:t>want to perform a </a:t>
            </a:r>
            <a:r>
              <a:rPr lang="en-US" altLang="zh-TW" sz="2800" dirty="0" smtClean="0"/>
              <a:t>reset, use “</a:t>
            </a:r>
            <a:r>
              <a:rPr lang="en-US" altLang="zh-TW" sz="2800" dirty="0" err="1" smtClean="0"/>
              <a:t>tX</a:t>
            </a:r>
            <a:r>
              <a:rPr lang="en-US" altLang="zh-TW" sz="2800" dirty="0" smtClean="0"/>
              <a:t>;:</a:t>
            </a:r>
            <a:r>
              <a:rPr lang="en-US" altLang="zh-TW" sz="2800" dirty="0"/>
              <a:t>X</a:t>
            </a:r>
            <a:r>
              <a:rPr lang="en-US" altLang="zh-TW" sz="2800" dirty="0" smtClean="0"/>
              <a:t>”.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139915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936104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chemeClr val="accent2"/>
                </a:solidFill>
              </a:rPr>
              <a:t>Control flow branches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52400" y="908720"/>
            <a:ext cx="8763000" cy="5864696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 smtClean="0"/>
              <a:t>They are simple, but ugly: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/>
              <a:t>:x	 → This is a label that you can branch to</a:t>
            </a:r>
          </a:p>
          <a:p>
            <a:pPr eaLnBrk="1" hangingPunct="1">
              <a:buFontTx/>
              <a:buNone/>
            </a:pPr>
            <a:r>
              <a:rPr lang="en-US" altLang="zh-TW" dirty="0" err="1" smtClean="0"/>
              <a:t>bx</a:t>
            </a:r>
            <a:r>
              <a:rPr lang="en-US" altLang="zh-TW" dirty="0" smtClean="0"/>
              <a:t> → This branches to a label called ‘x’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zh-TW" dirty="0" smtClean="0"/>
              <a:t>		 </a:t>
            </a:r>
            <a:r>
              <a:rPr lang="en-US" altLang="zh-TW" sz="2800" dirty="0" smtClean="0"/>
              <a:t>(If no label is given, then branch to the </a:t>
            </a:r>
            <a:r>
              <a:rPr lang="en-US" altLang="zh-TW" sz="2800" dirty="0" smtClean="0">
                <a:solidFill>
                  <a:srgbClr val="333399"/>
                </a:solidFill>
              </a:rPr>
              <a:t>end</a:t>
            </a:r>
            <a:r>
              <a:rPr lang="en-US" altLang="zh-TW" sz="2800" dirty="0" smtClean="0"/>
              <a:t>)</a:t>
            </a:r>
            <a:endParaRPr lang="en-US" altLang="zh-TW" dirty="0" smtClean="0"/>
          </a:p>
          <a:p>
            <a:pPr eaLnBrk="1" hangingPunct="1">
              <a:buFontTx/>
              <a:buNone/>
            </a:pPr>
            <a:r>
              <a:rPr lang="en-US" altLang="zh-TW" dirty="0" err="1" smtClean="0"/>
              <a:t>tx</a:t>
            </a:r>
            <a:r>
              <a:rPr lang="en-US" altLang="zh-TW" dirty="0" smtClean="0"/>
              <a:t> → This tests whether to conditionally branch 	 to</a:t>
            </a:r>
            <a:r>
              <a:rPr lang="en-US" altLang="zh-TW" sz="2800" dirty="0" smtClean="0"/>
              <a:t> </a:t>
            </a:r>
            <a:r>
              <a:rPr lang="en-US" altLang="zh-TW" dirty="0" smtClean="0"/>
              <a:t>a label</a:t>
            </a:r>
            <a:r>
              <a:rPr lang="en-US" altLang="zh-TW" sz="2800" dirty="0" smtClean="0"/>
              <a:t> </a:t>
            </a:r>
            <a:r>
              <a:rPr lang="en-US" altLang="zh-TW" dirty="0" smtClean="0"/>
              <a:t>called</a:t>
            </a:r>
            <a:r>
              <a:rPr lang="en-US" altLang="zh-TW" sz="2800" dirty="0" smtClean="0"/>
              <a:t> </a:t>
            </a:r>
            <a:r>
              <a:rPr lang="en-US" altLang="zh-TW" dirty="0" smtClean="0"/>
              <a:t>‘x’,</a:t>
            </a:r>
            <a:r>
              <a:rPr lang="en-US" altLang="zh-TW" sz="2800" dirty="0" smtClean="0"/>
              <a:t> </a:t>
            </a:r>
            <a:r>
              <a:rPr lang="en-US" altLang="zh-TW" dirty="0" smtClean="0"/>
              <a:t>if</a:t>
            </a:r>
            <a:r>
              <a:rPr lang="en-US" altLang="zh-TW" sz="2800" dirty="0" smtClean="0"/>
              <a:t> </a:t>
            </a:r>
            <a:r>
              <a:rPr lang="en-US" altLang="zh-TW" dirty="0" smtClean="0"/>
              <a:t>at</a:t>
            </a:r>
            <a:r>
              <a:rPr lang="en-US" altLang="zh-TW" sz="2800" dirty="0" smtClean="0"/>
              <a:t> </a:t>
            </a:r>
            <a:r>
              <a:rPr lang="en-US" altLang="zh-TW" dirty="0" smtClean="0"/>
              <a:t>least</a:t>
            </a:r>
            <a:r>
              <a:rPr lang="en-US" altLang="zh-TW" sz="2800" dirty="0" smtClean="0"/>
              <a:t> </a:t>
            </a:r>
            <a:r>
              <a:rPr lang="en-US" altLang="zh-TW" dirty="0" smtClean="0"/>
              <a:t>one</a:t>
            </a:r>
            <a:r>
              <a:rPr lang="en-US" altLang="zh-TW" sz="2800" dirty="0" smtClean="0"/>
              <a:t> </a:t>
            </a:r>
            <a:r>
              <a:rPr lang="en-US" altLang="zh-TW" dirty="0" smtClean="0"/>
              <a:t>previous 	 s command had had a match.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2800" dirty="0" smtClean="0"/>
              <a:t> </a:t>
            </a:r>
            <a:endParaRPr lang="en-US" altLang="zh-TW" sz="1000" dirty="0" smtClean="0"/>
          </a:p>
          <a:p>
            <a:pPr eaLnBrk="1" hangingPunct="1">
              <a:buFontTx/>
              <a:buNone/>
            </a:pPr>
            <a:r>
              <a:rPr lang="en-US" altLang="zh-TW" dirty="0" smtClean="0"/>
              <a:t>For example: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 echo "</a:t>
            </a:r>
            <a:r>
              <a:rPr lang="en-US" altLang="zh-TW" dirty="0" err="1" smtClean="0"/>
              <a:t>oooo</a:t>
            </a:r>
            <a:r>
              <a:rPr lang="en-US" altLang="zh-TW" dirty="0" smtClean="0"/>
              <a:t>" |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':a; s/o//p; ta' | 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 "\n" " "</a:t>
            </a:r>
          </a:p>
          <a:p>
            <a:pPr eaLnBrk="1" hangingPunct="1">
              <a:buFontTx/>
              <a:buNone/>
            </a:pPr>
            <a:r>
              <a:rPr lang="en-US" altLang="zh-TW" dirty="0" err="1" smtClean="0"/>
              <a:t>ooo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oo</a:t>
            </a:r>
            <a:r>
              <a:rPr lang="en-US" altLang="zh-TW" dirty="0" smtClean="0"/>
              <a:t> o</a:t>
            </a:r>
          </a:p>
        </p:txBody>
      </p:sp>
    </p:spTree>
    <p:extLst>
      <p:ext uri="{BB962C8B-B14F-4D97-AF65-F5344CB8AC3E}">
        <p14:creationId xmlns:p14="http://schemas.microsoft.com/office/powerpoint/2010/main" val="408413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57E727-02F7-46E0-A957-C3641FE0E34B}" type="slidenum">
              <a:rPr lang="zh-TW" altLang="en-US" smtClean="0"/>
              <a:pPr>
                <a:defRPr/>
              </a:pPr>
              <a:t>136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6175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Some useful one-line examples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4294967295"/>
          </p:nvPr>
        </p:nvSpPr>
        <p:spPr>
          <a:xfrm>
            <a:off x="36512" y="1124744"/>
            <a:ext cx="9144000" cy="5544616"/>
          </a:xfrm>
        </p:spPr>
        <p:txBody>
          <a:bodyPr lIns="0"/>
          <a:lstStyle/>
          <a:p>
            <a:pPr>
              <a:buNone/>
            </a:pPr>
            <a:r>
              <a:rPr lang="en-US" altLang="zh-TW" dirty="0" smtClean="0"/>
              <a:t>These are from: </a:t>
            </a:r>
            <a:r>
              <a:rPr lang="en-US" altLang="zh-TW" sz="3200" dirty="0" smtClean="0">
                <a:latin typeface="Arial Narrow" panose="020B0606020202030204" pitchFamily="34" charset="0"/>
                <a:hlinkClick r:id="rId2"/>
              </a:rPr>
              <a:t>http://sed.sourceforge.net/sed1line.txt</a:t>
            </a:r>
            <a:endParaRPr lang="en-US" altLang="zh-TW" sz="3200" dirty="0" smtClean="0">
              <a:latin typeface="Arial Narrow" panose="020B0606020202030204" pitchFamily="34" charset="0"/>
            </a:endParaRPr>
          </a:p>
          <a:p>
            <a:r>
              <a:rPr lang="en-US" altLang="zh-TW" dirty="0"/>
              <a:t>I have colored some of them gray, because they use the </a:t>
            </a:r>
            <a:r>
              <a:rPr lang="en-US" altLang="zh-TW" dirty="0" smtClean="0"/>
              <a:t>GNU </a:t>
            </a:r>
            <a:r>
              <a:rPr lang="en-US" altLang="zh-TW" dirty="0"/>
              <a:t>version of sed. 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05951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Some useful one-line examples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4294967295"/>
          </p:nvPr>
        </p:nvSpPr>
        <p:spPr>
          <a:xfrm>
            <a:off x="36512" y="1124744"/>
            <a:ext cx="9144000" cy="5544616"/>
          </a:xfrm>
        </p:spPr>
        <p:txBody>
          <a:bodyPr lIns="0"/>
          <a:lstStyle/>
          <a:p>
            <a:pPr>
              <a:buNone/>
            </a:pPr>
            <a:r>
              <a:rPr lang="en-US" altLang="zh-TW" dirty="0" smtClean="0"/>
              <a:t>These are from: </a:t>
            </a:r>
            <a:r>
              <a:rPr lang="en-US" altLang="zh-TW" sz="3200" dirty="0" smtClean="0">
                <a:latin typeface="Arial Narrow" panose="020B0606020202030204" pitchFamily="34" charset="0"/>
                <a:hlinkClick r:id="rId2"/>
              </a:rPr>
              <a:t>http://sed.sourceforge.net/sed1line.txt</a:t>
            </a:r>
            <a:endParaRPr lang="en-US" altLang="zh-TW" sz="3200" dirty="0" smtClean="0">
              <a:latin typeface="Arial Narrow" panose="020B0606020202030204" pitchFamily="34" charset="0"/>
            </a:endParaRP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I have colored some of them gray, because they use the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GNU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version of sed. </a:t>
            </a:r>
            <a:endParaRPr lang="en-US" altLang="zh-TW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TW" dirty="0" smtClean="0"/>
              <a:t>I have added some further solutions of my own.</a:t>
            </a:r>
          </a:p>
        </p:txBody>
      </p:sp>
    </p:spTree>
    <p:extLst>
      <p:ext uri="{BB962C8B-B14F-4D97-AF65-F5344CB8AC3E}">
        <p14:creationId xmlns:p14="http://schemas.microsoft.com/office/powerpoint/2010/main" val="134538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Some useful one-line examples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4294967295"/>
          </p:nvPr>
        </p:nvSpPr>
        <p:spPr>
          <a:xfrm>
            <a:off x="36512" y="1124744"/>
            <a:ext cx="9144000" cy="5544616"/>
          </a:xfrm>
        </p:spPr>
        <p:txBody>
          <a:bodyPr lIns="0"/>
          <a:lstStyle/>
          <a:p>
            <a:pPr>
              <a:buNone/>
            </a:pPr>
            <a:r>
              <a:rPr lang="en-US" altLang="zh-TW" dirty="0" smtClean="0"/>
              <a:t>These are from: </a:t>
            </a:r>
            <a:r>
              <a:rPr lang="en-US" altLang="zh-TW" sz="3200" dirty="0" smtClean="0">
                <a:latin typeface="Arial Narrow" panose="020B0606020202030204" pitchFamily="34" charset="0"/>
                <a:hlinkClick r:id="rId2"/>
              </a:rPr>
              <a:t>http://sed.sourceforge.net/sed1line.txt</a:t>
            </a:r>
            <a:endParaRPr lang="en-US" altLang="zh-TW" sz="3200" dirty="0" smtClean="0">
              <a:latin typeface="Arial Narrow" panose="020B0606020202030204" pitchFamily="34" charset="0"/>
            </a:endParaRP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I have colored some of them gray, because they use the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GNU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version of sed. </a:t>
            </a:r>
            <a:endParaRPr lang="en-US" altLang="zh-TW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I have added some further solutions of my own.</a:t>
            </a:r>
          </a:p>
          <a:p>
            <a:r>
              <a:rPr lang="en-US" altLang="zh-TW" dirty="0" smtClean="0"/>
              <a:t>I have modified some of them, to convert things like “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-e ':a' -e '...;</a:t>
            </a:r>
            <a:r>
              <a:rPr lang="en-US" altLang="zh-TW" dirty="0" err="1" smtClean="0"/>
              <a:t>ba</a:t>
            </a:r>
            <a:r>
              <a:rPr lang="en-US" altLang="zh-TW" dirty="0" smtClean="0"/>
              <a:t>' ” to: “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':a;…;</a:t>
            </a:r>
            <a:r>
              <a:rPr lang="en-US" altLang="zh-TW" dirty="0" err="1" smtClean="0"/>
              <a:t>ba</a:t>
            </a:r>
            <a:r>
              <a:rPr lang="en-US" altLang="zh-TW" dirty="0" smtClean="0"/>
              <a:t>' ” </a:t>
            </a:r>
          </a:p>
        </p:txBody>
      </p:sp>
    </p:spTree>
    <p:extLst>
      <p:ext uri="{BB962C8B-B14F-4D97-AF65-F5344CB8AC3E}">
        <p14:creationId xmlns:p14="http://schemas.microsoft.com/office/powerpoint/2010/main" val="336212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915400" cy="5257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TW" sz="3600" dirty="0" smtClean="0">
                <a:solidFill>
                  <a:srgbClr val="FF0000"/>
                </a:solidFill>
              </a:rPr>
              <a:t>Q: “But what about me? I included the -f. 	So why doesn’t my script work?”</a:t>
            </a:r>
          </a:p>
          <a:p>
            <a:pPr eaLnBrk="1" hangingPunct="1"/>
            <a:endParaRPr lang="en-US" altLang="zh-TW" sz="3600" dirty="0"/>
          </a:p>
          <a:p>
            <a:pPr eaLnBrk="1" hangingPunct="1"/>
            <a:endParaRPr lang="en-US" altLang="zh-TW" sz="3600" dirty="0" smtClean="0"/>
          </a:p>
          <a:p>
            <a:pPr eaLnBrk="1" hangingPunct="1"/>
            <a:endParaRPr lang="en-US" altLang="zh-TW" sz="3600" dirty="0"/>
          </a:p>
          <a:p>
            <a:pPr marL="0" indent="0" eaLnBrk="1" hangingPunct="1">
              <a:buNone/>
            </a:pPr>
            <a:endParaRPr lang="en-US" altLang="zh-TW" sz="3600" dirty="0"/>
          </a:p>
        </p:txBody>
      </p:sp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TW" b="1" dirty="0" smtClean="0">
                <a:solidFill>
                  <a:srgbClr val="0033CC"/>
                </a:solidFill>
              </a:rPr>
              <a:t>Running </a:t>
            </a:r>
            <a:r>
              <a:rPr lang="en-US" altLang="zh-TW" sz="6600" b="1" dirty="0" err="1" smtClean="0">
                <a:solidFill>
                  <a:srgbClr val="0033CC"/>
                </a:solidFill>
                <a:latin typeface="High Tower Text" pitchFamily="18" charset="0"/>
              </a:rPr>
              <a:t>sed</a:t>
            </a:r>
            <a:endParaRPr lang="en-US" altLang="zh-TW" b="1" dirty="0" smtClean="0">
              <a:solidFill>
                <a:srgbClr val="0033CC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0" y="2133600"/>
            <a:ext cx="9144000" cy="2713038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400" b="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2800" b="0" dirty="0" smtClean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 cat </a:t>
            </a:r>
            <a:r>
              <a:rPr lang="en-US" sz="2800" b="0" dirty="0" err="1" smtClean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sedfile</a:t>
            </a:r>
            <a:endParaRPr lang="en-US" sz="2800" b="0" dirty="0" smtClean="0">
              <a:solidFill>
                <a:schemeClr val="bg1"/>
              </a:solidFill>
              <a:latin typeface="High Tower Text" pitchFamily="18" charset="0"/>
              <a:ea typeface="新細明體" charset="-120"/>
            </a:endParaRPr>
          </a:p>
          <a:p>
            <a:pPr>
              <a:defRPr/>
            </a:pPr>
            <a:r>
              <a:rPr lang="en-US" sz="2400" b="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#</a:t>
            </a:r>
            <a:r>
              <a:rPr lang="en-US" sz="2800" b="0" dirty="0" smtClean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!</a:t>
            </a:r>
            <a:r>
              <a:rPr lang="en-US" sz="2800" b="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 err="1" smtClean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usr</a:t>
            </a:r>
            <a:r>
              <a:rPr lang="en-US" sz="2800" b="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 smtClean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bin</a:t>
            </a:r>
            <a:r>
              <a:rPr lang="en-US" sz="2800" b="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 err="1" smtClean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sed</a:t>
            </a:r>
            <a:r>
              <a:rPr lang="en-US" sz="2800" b="0" dirty="0" smtClean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 </a:t>
            </a:r>
            <a:r>
              <a:rPr lang="en-US" sz="2400" b="0" dirty="0">
                <a:solidFill>
                  <a:schemeClr val="bg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b="0" dirty="0" err="1" smtClean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fn</a:t>
            </a:r>
            <a:endParaRPr lang="en-US" sz="2800" b="0" dirty="0">
              <a:solidFill>
                <a:schemeClr val="bg1"/>
              </a:solidFill>
              <a:latin typeface="High Tower Text" pitchFamily="18" charset="0"/>
              <a:ea typeface="新細明體" charset="-120"/>
            </a:endParaRPr>
          </a:p>
          <a:p>
            <a:pPr>
              <a:defRPr/>
            </a:pPr>
            <a:r>
              <a:rPr lang="en-US" sz="2800" b="0" dirty="0" smtClean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s</a:t>
            </a:r>
            <a:r>
              <a:rPr lang="en-US" sz="2800" b="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 smtClean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s</a:t>
            </a:r>
            <a:r>
              <a:rPr lang="en-US" sz="2800" b="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400" b="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2800" b="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 smtClean="0">
                <a:solidFill>
                  <a:schemeClr val="bg1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p</a:t>
            </a:r>
            <a:r>
              <a:rPr lang="en-US" sz="2800" b="0" dirty="0" smtClean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 </a:t>
            </a:r>
          </a:p>
          <a:p>
            <a:pPr>
              <a:defRPr/>
            </a:pPr>
            <a:r>
              <a:rPr lang="en-US" sz="2400" b="0" dirty="0">
                <a:solidFill>
                  <a:schemeClr val="bg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 </a:t>
            </a:r>
            <a:r>
              <a:rPr lang="en-US" sz="2800" b="0" dirty="0" smtClean="0">
                <a:solidFill>
                  <a:schemeClr val="bg1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cat </a:t>
            </a:r>
            <a:r>
              <a:rPr lang="en-US" sz="2800" b="0" dirty="0" err="1" smtClean="0">
                <a:solidFill>
                  <a:schemeClr val="bg1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sedfile</a:t>
            </a:r>
            <a:r>
              <a:rPr lang="en-US" sz="2800" b="0" dirty="0" smtClean="0">
                <a:solidFill>
                  <a:schemeClr val="bg1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 | .</a:t>
            </a:r>
            <a:r>
              <a:rPr lang="en-US" sz="2400" b="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 err="1" smtClean="0">
                <a:solidFill>
                  <a:schemeClr val="bg1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sedfile</a:t>
            </a:r>
            <a:endParaRPr lang="en-US" sz="2400" b="0" dirty="0" smtClean="0">
              <a:solidFill>
                <a:schemeClr val="bg1"/>
              </a:solidFill>
              <a:latin typeface="High Tower Text" panose="02040502050506030303" pitchFamily="18" charset="0"/>
              <a:ea typeface="新細明體" charset="-12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400" b="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 err="1" smtClean="0">
                <a:solidFill>
                  <a:schemeClr val="bg1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usr</a:t>
            </a:r>
            <a:r>
              <a:rPr lang="en-US" sz="2400" b="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 smtClean="0">
                <a:solidFill>
                  <a:schemeClr val="bg1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bin</a:t>
            </a:r>
            <a:r>
              <a:rPr lang="en-US" sz="2400" b="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 err="1" smtClean="0">
                <a:solidFill>
                  <a:schemeClr val="bg1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sed</a:t>
            </a:r>
            <a:r>
              <a:rPr lang="en-US" sz="2800" b="0" dirty="0">
                <a:solidFill>
                  <a:schemeClr val="bg1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: </a:t>
            </a:r>
            <a:r>
              <a:rPr lang="en-US" sz="2800" b="0" dirty="0" smtClean="0">
                <a:solidFill>
                  <a:schemeClr val="bg1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couldn't open file n: No such file or directory</a:t>
            </a:r>
            <a:endParaRPr lang="en-US" sz="2400" b="0" dirty="0">
              <a:solidFill>
                <a:schemeClr val="bg1"/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400" b="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endParaRPr lang="en-US" sz="3200" b="0" dirty="0">
              <a:solidFill>
                <a:schemeClr val="bg1"/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24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Some useful one-line examples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4294967295"/>
          </p:nvPr>
        </p:nvSpPr>
        <p:spPr>
          <a:xfrm>
            <a:off x="36512" y="1124744"/>
            <a:ext cx="9144000" cy="5544616"/>
          </a:xfrm>
        </p:spPr>
        <p:txBody>
          <a:bodyPr lIns="0"/>
          <a:lstStyle/>
          <a:p>
            <a:pPr>
              <a:buNone/>
            </a:pPr>
            <a:r>
              <a:rPr lang="en-US" altLang="zh-TW" dirty="0" smtClean="0"/>
              <a:t>These are from: </a:t>
            </a:r>
            <a:r>
              <a:rPr lang="en-US" altLang="zh-TW" sz="3200" dirty="0" smtClean="0">
                <a:latin typeface="Arial Narrow" panose="020B0606020202030204" pitchFamily="34" charset="0"/>
                <a:hlinkClick r:id="rId2"/>
              </a:rPr>
              <a:t>http://sed.sourceforge.net/sed1line.txt</a:t>
            </a:r>
            <a:endParaRPr lang="en-US" altLang="zh-TW" sz="3200" dirty="0" smtClean="0">
              <a:latin typeface="Arial Narrow" panose="020B0606020202030204" pitchFamily="34" charset="0"/>
            </a:endParaRP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I have colored some of them gray, because they use the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GNU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version of sed. </a:t>
            </a:r>
            <a:endParaRPr lang="en-US" altLang="zh-TW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I have added some further solutions of my own.</a:t>
            </a:r>
          </a:p>
          <a:p>
            <a:r>
              <a:rPr lang="en-US" altLang="zh-TW" dirty="0" smtClean="0"/>
              <a:t>I have modified some of them, to convert things like “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-e ':a' -e '...;</a:t>
            </a:r>
            <a:r>
              <a:rPr lang="en-US" altLang="zh-TW" dirty="0" err="1" smtClean="0"/>
              <a:t>ba</a:t>
            </a:r>
            <a:r>
              <a:rPr lang="en-US" altLang="zh-TW" dirty="0" smtClean="0"/>
              <a:t>' ” to: “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':a;…;</a:t>
            </a:r>
            <a:r>
              <a:rPr lang="en-US" altLang="zh-TW" dirty="0" err="1" smtClean="0"/>
              <a:t>ba</a:t>
            </a:r>
            <a:r>
              <a:rPr lang="en-US" altLang="zh-TW" dirty="0" smtClean="0"/>
              <a:t>' ” 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Why would they have used the awkward method on the left, instead of the clean method on the right?</a:t>
            </a:r>
          </a:p>
        </p:txBody>
      </p:sp>
    </p:spTree>
    <p:extLst>
      <p:ext uri="{BB962C8B-B14F-4D97-AF65-F5344CB8AC3E}">
        <p14:creationId xmlns:p14="http://schemas.microsoft.com/office/powerpoint/2010/main" val="273256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Some useful one-line examples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4294967295"/>
          </p:nvPr>
        </p:nvSpPr>
        <p:spPr>
          <a:xfrm>
            <a:off x="36512" y="1124744"/>
            <a:ext cx="9144000" cy="5544616"/>
          </a:xfrm>
        </p:spPr>
        <p:txBody>
          <a:bodyPr lIns="0"/>
          <a:lstStyle/>
          <a:p>
            <a:pPr>
              <a:buNone/>
            </a:pPr>
            <a:r>
              <a:rPr lang="en-US" altLang="zh-TW" dirty="0" smtClean="0"/>
              <a:t>These are from: </a:t>
            </a:r>
            <a:r>
              <a:rPr lang="en-US" altLang="zh-TW" sz="3200" dirty="0" smtClean="0">
                <a:latin typeface="Arial Narrow" panose="020B0606020202030204" pitchFamily="34" charset="0"/>
                <a:hlinkClick r:id="rId2"/>
              </a:rPr>
              <a:t>http://sed.sourceforge.net/sed1line.txt</a:t>
            </a:r>
            <a:endParaRPr lang="en-US" altLang="zh-TW" sz="3200" dirty="0" smtClean="0">
              <a:latin typeface="Arial Narrow" panose="020B0606020202030204" pitchFamily="34" charset="0"/>
            </a:endParaRP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I have colored some of them gray, because they use the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GNU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version of sed. </a:t>
            </a:r>
            <a:endParaRPr lang="en-US" altLang="zh-TW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I have added some further solutions of my own.</a:t>
            </a:r>
          </a:p>
          <a:p>
            <a:r>
              <a:rPr lang="en-US" altLang="zh-TW" dirty="0" smtClean="0"/>
              <a:t>I have modified some of them, to convert things like “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-e ':a' -e '...;</a:t>
            </a:r>
            <a:r>
              <a:rPr lang="en-US" altLang="zh-TW" dirty="0" err="1" smtClean="0"/>
              <a:t>ba</a:t>
            </a:r>
            <a:r>
              <a:rPr lang="en-US" altLang="zh-TW" dirty="0" smtClean="0"/>
              <a:t>' ” to: “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':a;…;</a:t>
            </a:r>
            <a:r>
              <a:rPr lang="en-US" altLang="zh-TW" dirty="0" err="1" smtClean="0"/>
              <a:t>ba</a:t>
            </a:r>
            <a:r>
              <a:rPr lang="en-US" altLang="zh-TW" dirty="0" smtClean="0"/>
              <a:t>' ” 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Why would they have used the awkward method on the left, instead of the clean method on the right?</a:t>
            </a:r>
          </a:p>
          <a:p>
            <a:pPr lvl="1"/>
            <a:r>
              <a:rPr lang="en-US" altLang="zh-TW" dirty="0" smtClean="0">
                <a:solidFill>
                  <a:srgbClr val="00B050"/>
                </a:solidFill>
              </a:rPr>
              <a:t>Um, </a:t>
            </a:r>
            <a:r>
              <a:rPr lang="en-US" altLang="zh-TW" i="1" dirty="0" smtClean="0">
                <a:solidFill>
                  <a:srgbClr val="00B050"/>
                </a:solidFill>
              </a:rPr>
              <a:t>maybe</a:t>
            </a:r>
            <a:r>
              <a:rPr lang="en-US" altLang="zh-TW" dirty="0" smtClean="0">
                <a:solidFill>
                  <a:srgbClr val="00B050"/>
                </a:solidFill>
              </a:rPr>
              <a:t> something is nonstandard on the right?</a:t>
            </a:r>
          </a:p>
          <a:p>
            <a:pPr lvl="2"/>
            <a:r>
              <a:rPr lang="en-US" altLang="zh-TW" dirty="0" smtClean="0">
                <a:solidFill>
                  <a:srgbClr val="00B050"/>
                </a:solidFill>
              </a:rPr>
              <a:t>But, then again, it looks fine to me and probably works for everyone of you on your computers.</a:t>
            </a:r>
          </a:p>
          <a:p>
            <a:pPr marL="0" indent="0">
              <a:buNone/>
            </a:pPr>
            <a:endParaRPr lang="en-US" altLang="zh-TW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70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Some useful one-line examples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4294967295"/>
          </p:nvPr>
        </p:nvSpPr>
        <p:spPr>
          <a:xfrm>
            <a:off x="36512" y="1124744"/>
            <a:ext cx="9144000" cy="5544616"/>
          </a:xfrm>
        </p:spPr>
        <p:txBody>
          <a:bodyPr lIns="0"/>
          <a:lstStyle/>
          <a:p>
            <a:pPr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These are from: </a:t>
            </a:r>
            <a:r>
              <a:rPr lang="en-US" altLang="zh-TW" sz="3200" dirty="0" smtClean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hlinkClick r:id="rId2"/>
              </a:rPr>
              <a:t>http://sed.sourceforge.net/sed1line.txt</a:t>
            </a:r>
            <a:endParaRPr lang="en-US" altLang="zh-TW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TW" dirty="0" smtClean="0"/>
              <a:t>Please understand the mindset behind the creation of these examples:  </a:t>
            </a:r>
          </a:p>
          <a:p>
            <a:pPr lvl="1"/>
            <a:r>
              <a:rPr lang="en-US" altLang="zh-TW" dirty="0" smtClean="0"/>
              <a:t>Their goal was minimizing the number of keystrokes</a:t>
            </a:r>
          </a:p>
          <a:p>
            <a:pPr lvl="1"/>
            <a:r>
              <a:rPr lang="en-US" altLang="zh-TW" dirty="0" smtClean="0"/>
              <a:t>Their goal was not clarity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1054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2776"/>
          </a:xfrm>
        </p:spPr>
        <p:txBody>
          <a:bodyPr/>
          <a:lstStyle/>
          <a:p>
            <a:r>
              <a:rPr lang="en-US" altLang="zh-TW" dirty="0" err="1" smtClean="0">
                <a:solidFill>
                  <a:srgbClr val="2D2D8A"/>
                </a:solidFill>
              </a:rPr>
              <a:t>sed</a:t>
            </a:r>
            <a:r>
              <a:rPr lang="en-US" altLang="zh-TW" dirty="0" smtClean="0">
                <a:solidFill>
                  <a:srgbClr val="2D2D8A"/>
                </a:solidFill>
              </a:rPr>
              <a:t> one-liners</a:t>
            </a:r>
            <a:br>
              <a:rPr lang="en-US" altLang="zh-TW" dirty="0" smtClean="0">
                <a:solidFill>
                  <a:srgbClr val="2D2D8A"/>
                </a:solidFill>
              </a:rPr>
            </a:br>
            <a:r>
              <a:rPr lang="en-US" altLang="zh-TW" sz="5400" dirty="0" smtClean="0">
                <a:solidFill>
                  <a:schemeClr val="tx1"/>
                </a:solidFill>
              </a:rPr>
              <a:t>File Spacing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524000"/>
            <a:ext cx="8229600" cy="51816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6"/>
                </a:solidFill>
              </a:rPr>
              <a:t>double space a file: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b="1" dirty="0" smtClean="0"/>
              <a:t>	</a:t>
            </a:r>
            <a:r>
              <a:rPr lang="en-US" dirty="0" smtClean="0"/>
              <a:t>%</a:t>
            </a:r>
            <a:r>
              <a:rPr lang="en-US" b="1" dirty="0" smtClean="0"/>
              <a:t> </a:t>
            </a:r>
            <a:r>
              <a:rPr lang="en-US" b="1" dirty="0" err="1" smtClean="0"/>
              <a:t>sed</a:t>
            </a:r>
            <a:r>
              <a:rPr lang="en-US" b="1" dirty="0" smtClean="0"/>
              <a:t> G </a:t>
            </a:r>
          </a:p>
          <a:p>
            <a:pPr>
              <a:defRPr/>
            </a:pPr>
            <a:r>
              <a:rPr lang="en-US" dirty="0" smtClean="0">
                <a:solidFill>
                  <a:schemeClr val="accent6"/>
                </a:solidFill>
              </a:rPr>
              <a:t>double space a file which already has some blank lines in it: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</a:t>
            </a:r>
            <a:r>
              <a:rPr lang="en-US" b="1" dirty="0" smtClean="0"/>
              <a:t> </a:t>
            </a:r>
            <a:r>
              <a:rPr lang="en-US" b="1" dirty="0" err="1" smtClean="0"/>
              <a:t>sed</a:t>
            </a:r>
            <a:r>
              <a:rPr lang="en-US" b="1" dirty="0" smtClean="0"/>
              <a:t> '/^$/</a:t>
            </a:r>
            <a:r>
              <a:rPr lang="en-US" b="1" dirty="0" err="1" smtClean="0"/>
              <a:t>d;G</a:t>
            </a:r>
            <a:r>
              <a:rPr lang="en-US" b="1" dirty="0" smtClean="0"/>
              <a:t>' </a:t>
            </a:r>
          </a:p>
          <a:p>
            <a:pPr>
              <a:defRPr/>
            </a:pPr>
            <a:r>
              <a:rPr lang="en-US" dirty="0" smtClean="0">
                <a:solidFill>
                  <a:schemeClr val="accent6"/>
                </a:solidFill>
              </a:rPr>
              <a:t>triple space a file: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'G;G' </a:t>
            </a:r>
          </a:p>
          <a:p>
            <a:pPr>
              <a:defRPr/>
            </a:pPr>
            <a:r>
              <a:rPr lang="en-US" dirty="0" smtClean="0">
                <a:solidFill>
                  <a:schemeClr val="accent6"/>
                </a:solidFill>
              </a:rPr>
              <a:t>undo double-spacing</a:t>
            </a:r>
            <a:r>
              <a:rPr lang="en-US" dirty="0" smtClean="0"/>
              <a:t> (assumes all     even-numbered lines are always blank):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'</a:t>
            </a:r>
            <a:r>
              <a:rPr lang="en-US" b="1" dirty="0" err="1" smtClean="0"/>
              <a:t>n;d</a:t>
            </a:r>
            <a:r>
              <a:rPr lang="en-US" b="1" dirty="0" smtClean="0"/>
              <a:t>'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smtClean="0">
                <a:solidFill>
                  <a:srgbClr val="2D2D8A"/>
                </a:solidFill>
              </a:rPr>
              <a:t>sed one-liners</a:t>
            </a:r>
            <a:r>
              <a:rPr lang="en-US" altLang="zh-TW" sz="3600" smtClean="0">
                <a:solidFill>
                  <a:srgbClr val="2D2D8A"/>
                </a:solidFill>
              </a:rPr>
              <a:t/>
            </a:r>
            <a:br>
              <a:rPr lang="en-US" altLang="zh-TW" sz="3600" smtClean="0">
                <a:solidFill>
                  <a:srgbClr val="2D2D8A"/>
                </a:solidFill>
              </a:rPr>
            </a:br>
            <a:r>
              <a:rPr lang="en-US" altLang="zh-TW" sz="5400" smtClean="0">
                <a:solidFill>
                  <a:srgbClr val="000000"/>
                </a:solidFill>
              </a:rPr>
              <a:t>File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6"/>
                </a:solidFill>
              </a:rPr>
              <a:t>insert a blank line above every line which matches "</a:t>
            </a:r>
            <a:r>
              <a:rPr lang="en-US" dirty="0" err="1" smtClean="0">
                <a:solidFill>
                  <a:schemeClr val="accent6"/>
                </a:solidFill>
              </a:rPr>
              <a:t>regex</a:t>
            </a:r>
            <a:r>
              <a:rPr lang="en-US" dirty="0" smtClean="0">
                <a:solidFill>
                  <a:schemeClr val="accent6"/>
                </a:solidFill>
              </a:rPr>
              <a:t>": </a:t>
            </a:r>
          </a:p>
          <a:p>
            <a:pPr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'/</a:t>
            </a:r>
            <a:r>
              <a:rPr lang="en-US" b="1" dirty="0" err="1" smtClean="0"/>
              <a:t>regex</a:t>
            </a:r>
            <a:r>
              <a:rPr lang="en-US" b="1" dirty="0" smtClean="0"/>
              <a:t>/{</a:t>
            </a:r>
            <a:r>
              <a:rPr lang="en-US" b="1" dirty="0" err="1" smtClean="0"/>
              <a:t>x;p;x</a:t>
            </a:r>
            <a:r>
              <a:rPr lang="en-US" b="1" dirty="0" smtClean="0"/>
              <a:t>;}' </a:t>
            </a:r>
          </a:p>
          <a:p>
            <a:pPr>
              <a:defRPr/>
            </a:pPr>
            <a:r>
              <a:rPr lang="en-US" dirty="0" smtClean="0">
                <a:solidFill>
                  <a:schemeClr val="accent6"/>
                </a:solidFill>
              </a:rPr>
              <a:t>insert a blank line below every line which matches "</a:t>
            </a:r>
            <a:r>
              <a:rPr lang="en-US" dirty="0" err="1" smtClean="0">
                <a:solidFill>
                  <a:schemeClr val="accent6"/>
                </a:solidFill>
              </a:rPr>
              <a:t>regex</a:t>
            </a:r>
            <a:r>
              <a:rPr lang="en-US" dirty="0" smtClean="0">
                <a:solidFill>
                  <a:schemeClr val="accent6"/>
                </a:solidFill>
              </a:rPr>
              <a:t>":</a:t>
            </a:r>
          </a:p>
          <a:p>
            <a:pPr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'/</a:t>
            </a:r>
            <a:r>
              <a:rPr lang="en-US" b="1" dirty="0" err="1" smtClean="0"/>
              <a:t>regex</a:t>
            </a:r>
            <a:r>
              <a:rPr lang="en-US" b="1" dirty="0" smtClean="0"/>
              <a:t>/G' </a:t>
            </a:r>
          </a:p>
          <a:p>
            <a:pPr>
              <a:defRPr/>
            </a:pPr>
            <a:r>
              <a:rPr lang="en-US" dirty="0" smtClean="0">
                <a:solidFill>
                  <a:schemeClr val="accent6"/>
                </a:solidFill>
              </a:rPr>
              <a:t>insert a blank line above and below every line which matches "</a:t>
            </a:r>
            <a:r>
              <a:rPr lang="en-US" dirty="0" err="1" smtClean="0">
                <a:solidFill>
                  <a:schemeClr val="accent6"/>
                </a:solidFill>
              </a:rPr>
              <a:t>regex</a:t>
            </a:r>
            <a:r>
              <a:rPr lang="en-US" dirty="0" smtClean="0">
                <a:solidFill>
                  <a:schemeClr val="accent6"/>
                </a:solidFill>
              </a:rPr>
              <a:t>": </a:t>
            </a:r>
          </a:p>
          <a:p>
            <a:pPr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'/</a:t>
            </a:r>
            <a:r>
              <a:rPr lang="en-US" b="1" dirty="0" err="1" smtClean="0"/>
              <a:t>regex</a:t>
            </a:r>
            <a:r>
              <a:rPr lang="en-US" b="1" dirty="0" smtClean="0"/>
              <a:t>/{</a:t>
            </a:r>
            <a:r>
              <a:rPr lang="en-US" b="1" dirty="0" err="1" smtClean="0"/>
              <a:t>x;p;x;G</a:t>
            </a:r>
            <a:r>
              <a:rPr lang="en-US" b="1" dirty="0" smtClean="0"/>
              <a:t>;}'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smtClean="0">
                <a:solidFill>
                  <a:srgbClr val="2D2D8A"/>
                </a:solidFill>
              </a:rPr>
              <a:t>sed one-liners</a:t>
            </a:r>
            <a:r>
              <a:rPr lang="en-US" altLang="zh-TW" sz="3600" smtClean="0">
                <a:solidFill>
                  <a:srgbClr val="2D2D8A"/>
                </a:solidFill>
              </a:rPr>
              <a:t/>
            </a:r>
            <a:br>
              <a:rPr lang="en-US" altLang="zh-TW" sz="3600" smtClean="0">
                <a:solidFill>
                  <a:srgbClr val="2D2D8A"/>
                </a:solidFill>
              </a:rPr>
            </a:br>
            <a:r>
              <a:rPr lang="en-US" altLang="zh-TW" sz="5400" smtClean="0">
                <a:solidFill>
                  <a:srgbClr val="000000"/>
                </a:solidFill>
              </a:rPr>
              <a:t>Numbering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371600"/>
            <a:ext cx="8229600" cy="52578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6"/>
                </a:solidFill>
              </a:rPr>
              <a:t>number each line of a file </a:t>
            </a:r>
            <a:r>
              <a:rPr lang="en-US" dirty="0" smtClean="0"/>
              <a:t>(like </a:t>
            </a:r>
            <a:r>
              <a:rPr lang="en-US" dirty="0" err="1" smtClean="0"/>
              <a:t>grep</a:t>
            </a:r>
            <a:r>
              <a:rPr lang="en-US" dirty="0" smtClean="0"/>
              <a:t> -n "^"):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= filename | </a:t>
            </a:r>
            <a:r>
              <a:rPr lang="en-US" b="1" dirty="0" err="1" smtClean="0"/>
              <a:t>sed</a:t>
            </a:r>
            <a:r>
              <a:rPr lang="en-US" b="1" dirty="0" smtClean="0"/>
              <a:t> 'N;s/\n/:/' </a:t>
            </a:r>
          </a:p>
          <a:p>
            <a:pPr>
              <a:spcBef>
                <a:spcPts val="1200"/>
              </a:spcBef>
              <a:defRPr/>
            </a:pPr>
            <a:r>
              <a:rPr lang="en-US" dirty="0" smtClean="0">
                <a:solidFill>
                  <a:schemeClr val="accent6"/>
                </a:solidFill>
              </a:rPr>
              <a:t>number each line of a file </a:t>
            </a:r>
            <a:r>
              <a:rPr lang="en-US" dirty="0" smtClean="0"/>
              <a:t>(like cat -n):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= filename |  \</a:t>
            </a:r>
            <a:br>
              <a:rPr lang="en-US" b="1" dirty="0" smtClean="0"/>
            </a:br>
            <a:r>
              <a:rPr lang="en-US" b="1" dirty="0" smtClean="0"/>
              <a:t>	</a:t>
            </a:r>
            <a:r>
              <a:rPr lang="en-US" b="1" dirty="0" err="1" smtClean="0"/>
              <a:t>sed</a:t>
            </a:r>
            <a:r>
              <a:rPr lang="en-US" b="1" dirty="0" smtClean="0"/>
              <a:t> 'N; s/^/      /;s/ *\(.\{6,\}\)\n/\1\t/' </a:t>
            </a:r>
          </a:p>
          <a:p>
            <a:pPr>
              <a:spcBef>
                <a:spcPts val="1200"/>
              </a:spcBef>
              <a:defRPr/>
            </a:pPr>
            <a:r>
              <a:rPr lang="en-US" dirty="0" smtClean="0">
                <a:solidFill>
                  <a:schemeClr val="accent6"/>
                </a:solidFill>
              </a:rPr>
              <a:t>number each line of file, but only print numbers if line is not blank: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'/./=' filename | </a:t>
            </a:r>
            <a:r>
              <a:rPr lang="en-US" b="1" dirty="0" err="1" smtClean="0"/>
              <a:t>sed</a:t>
            </a:r>
            <a:r>
              <a:rPr lang="en-US" b="1" dirty="0" smtClean="0"/>
              <a:t> '/./N;s/\n/ /' </a:t>
            </a:r>
          </a:p>
          <a:p>
            <a:pPr>
              <a:spcBef>
                <a:spcPts val="1200"/>
              </a:spcBef>
              <a:defRPr/>
            </a:pPr>
            <a:r>
              <a:rPr lang="en-US" dirty="0" smtClean="0">
                <a:solidFill>
                  <a:schemeClr val="accent6"/>
                </a:solidFill>
              </a:rPr>
              <a:t>count lines </a:t>
            </a:r>
            <a:r>
              <a:rPr lang="en-US" dirty="0" smtClean="0"/>
              <a:t>(</a:t>
            </a:r>
            <a:r>
              <a:rPr lang="en-US" dirty="0"/>
              <a:t>l</a:t>
            </a:r>
            <a:r>
              <a:rPr lang="en-US" dirty="0" smtClean="0"/>
              <a:t>ike "</a:t>
            </a:r>
            <a:r>
              <a:rPr lang="en-US" dirty="0" err="1" smtClean="0"/>
              <a:t>wc</a:t>
            </a:r>
            <a:r>
              <a:rPr lang="en-US" dirty="0" smtClean="0"/>
              <a:t> -l"):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-n '$='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smtClean="0">
                <a:solidFill>
                  <a:srgbClr val="2D2D8A"/>
                </a:solidFill>
              </a:rPr>
              <a:t>sed one-liners</a:t>
            </a:r>
            <a:r>
              <a:rPr lang="en-US" altLang="zh-TW" sz="3600" smtClean="0">
                <a:solidFill>
                  <a:srgbClr val="2D2D8A"/>
                </a:solidFill>
              </a:rPr>
              <a:t/>
            </a:r>
            <a:br>
              <a:rPr lang="en-US" altLang="zh-TW" sz="3600" smtClean="0">
                <a:solidFill>
                  <a:srgbClr val="2D2D8A"/>
                </a:solidFill>
              </a:rPr>
            </a:br>
            <a:r>
              <a:rPr lang="en-US" altLang="zh-TW" sz="5400" smtClean="0">
                <a:solidFill>
                  <a:srgbClr val="000000"/>
                </a:solidFill>
              </a:rPr>
              <a:t>Text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371600"/>
            <a:ext cx="8229600" cy="52578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6"/>
                </a:solidFill>
              </a:rPr>
              <a:t>delete leading whitespace (spaces, tabs) from front of each line: </a:t>
            </a:r>
          </a:p>
          <a:p>
            <a:pPr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's/^[ \t]*//' </a:t>
            </a:r>
          </a:p>
          <a:p>
            <a:pPr>
              <a:defRPr/>
            </a:pPr>
            <a:r>
              <a:rPr lang="en-US" dirty="0" smtClean="0">
                <a:solidFill>
                  <a:schemeClr val="accent6"/>
                </a:solidFill>
              </a:rPr>
              <a:t>delete trailing whitespace (spaces, tabs) from end of each line: </a:t>
            </a:r>
          </a:p>
          <a:p>
            <a:pPr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's/[ \t]*$//' </a:t>
            </a:r>
          </a:p>
          <a:p>
            <a:pPr>
              <a:defRPr/>
            </a:pPr>
            <a:r>
              <a:rPr lang="en-US" dirty="0" smtClean="0">
                <a:solidFill>
                  <a:schemeClr val="accent6"/>
                </a:solidFill>
              </a:rPr>
              <a:t>delete BOTH leading &amp; trailing whitespace from each line: </a:t>
            </a:r>
          </a:p>
          <a:p>
            <a:pPr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's/^[ \t]*//;s/[ \t]*$//'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371600"/>
            <a:ext cx="8458200" cy="52578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2D2D8A"/>
                </a:solidFill>
              </a:rPr>
              <a:t>insert 5-space margin on left of each line: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 smtClean="0"/>
              <a:t>	% </a:t>
            </a:r>
            <a:r>
              <a:rPr lang="en-US" altLang="zh-TW" b="1" dirty="0" err="1" smtClean="0"/>
              <a:t>sed</a:t>
            </a:r>
            <a:r>
              <a:rPr lang="en-US" altLang="zh-TW" b="1" dirty="0" smtClean="0"/>
              <a:t> 's/^/     /' </a:t>
            </a:r>
          </a:p>
          <a:p>
            <a:r>
              <a:rPr lang="en-US" altLang="zh-TW" dirty="0" smtClean="0">
                <a:solidFill>
                  <a:srgbClr val="2D2D8A"/>
                </a:solidFill>
              </a:rPr>
              <a:t>change </a:t>
            </a:r>
            <a:r>
              <a:rPr lang="en-US" altLang="zh-TW" i="1" dirty="0" smtClean="0">
                <a:solidFill>
                  <a:srgbClr val="2D2D8A"/>
                </a:solidFill>
              </a:rPr>
              <a:t>scarlet</a:t>
            </a:r>
            <a:r>
              <a:rPr lang="en-US" altLang="zh-TW" dirty="0" smtClean="0">
                <a:solidFill>
                  <a:srgbClr val="2D2D8A"/>
                </a:solidFill>
              </a:rPr>
              <a:t> or </a:t>
            </a:r>
            <a:r>
              <a:rPr lang="en-US" altLang="zh-TW" i="1" dirty="0" smtClean="0">
                <a:solidFill>
                  <a:srgbClr val="2D2D8A"/>
                </a:solidFill>
              </a:rPr>
              <a:t>ruby</a:t>
            </a:r>
            <a:r>
              <a:rPr lang="en-US" altLang="zh-TW" dirty="0" smtClean="0">
                <a:solidFill>
                  <a:srgbClr val="2D2D8A"/>
                </a:solidFill>
              </a:rPr>
              <a:t> or </a:t>
            </a:r>
            <a:r>
              <a:rPr lang="en-US" altLang="zh-TW" i="1" dirty="0" smtClean="0">
                <a:solidFill>
                  <a:srgbClr val="2D2D8A"/>
                </a:solidFill>
              </a:rPr>
              <a:t>puce</a:t>
            </a:r>
            <a:r>
              <a:rPr lang="en-US" altLang="zh-TW" dirty="0" smtClean="0">
                <a:solidFill>
                  <a:srgbClr val="2D2D8A"/>
                </a:solidFill>
              </a:rPr>
              <a:t> to "red":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b="1" dirty="0" smtClean="0"/>
              <a:t>	% </a:t>
            </a:r>
            <a:r>
              <a:rPr lang="en-US" altLang="zh-TW" b="1" dirty="0" err="1" smtClean="0"/>
              <a:t>sed</a:t>
            </a:r>
            <a:r>
              <a:rPr lang="en-US" altLang="zh-TW" b="1" dirty="0" smtClean="0"/>
              <a:t> \ 's/scarlet/red/</a:t>
            </a:r>
            <a:r>
              <a:rPr lang="en-US" altLang="zh-TW" b="1" dirty="0" err="1" smtClean="0"/>
              <a:t>g;s</a:t>
            </a:r>
            <a:r>
              <a:rPr lang="en-US" altLang="zh-TW" b="1" dirty="0" smtClean="0"/>
              <a:t>/ruby/red/</a:t>
            </a:r>
            <a:r>
              <a:rPr lang="en-US" altLang="zh-TW" b="1" dirty="0" err="1" smtClean="0"/>
              <a:t>g;s</a:t>
            </a:r>
            <a:r>
              <a:rPr lang="en-US" altLang="zh-TW" b="1" dirty="0" smtClean="0"/>
              <a:t>/puce/red/g'</a:t>
            </a:r>
          </a:p>
          <a:p>
            <a:pPr>
              <a:spcBef>
                <a:spcPts val="1200"/>
              </a:spcBef>
              <a:buFontTx/>
              <a:buNone/>
            </a:pPr>
            <a:r>
              <a:rPr lang="en-US" altLang="zh-TW" b="1" dirty="0" smtClean="0"/>
              <a:t>	</a:t>
            </a:r>
            <a:r>
              <a:rPr lang="en-US" altLang="zh-TW" b="1" dirty="0" smtClean="0">
                <a:solidFill>
                  <a:schemeClr val="bg1">
                    <a:lumMod val="85000"/>
                  </a:schemeClr>
                </a:solidFill>
              </a:rPr>
              <a:t>% </a:t>
            </a:r>
            <a:r>
              <a:rPr lang="en-US" altLang="zh-TW" b="1" dirty="0" err="1" smtClean="0">
                <a:solidFill>
                  <a:schemeClr val="bg1">
                    <a:lumMod val="85000"/>
                  </a:schemeClr>
                </a:solidFill>
              </a:rPr>
              <a:t>sed</a:t>
            </a:r>
            <a:r>
              <a:rPr lang="en-US" altLang="zh-TW" b="1" dirty="0" smtClean="0">
                <a:solidFill>
                  <a:schemeClr val="bg1">
                    <a:lumMod val="85000"/>
                  </a:schemeClr>
                </a:solidFill>
              </a:rPr>
              <a:t> 's/scarlet\|ruby\|puce/red/g' </a:t>
            </a: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		(GNU </a:t>
            </a:r>
            <a:r>
              <a:rPr lang="en-US" altLang="zh-TW" dirty="0" err="1" smtClean="0">
                <a:solidFill>
                  <a:schemeClr val="bg1">
                    <a:lumMod val="85000"/>
                  </a:schemeClr>
                </a:solidFill>
              </a:rPr>
              <a:t>sed</a:t>
            </a: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 only)</a:t>
            </a:r>
          </a:p>
          <a:p>
            <a:r>
              <a:rPr lang="en-US" altLang="zh-TW" dirty="0">
                <a:solidFill>
                  <a:srgbClr val="2D2D8A"/>
                </a:solidFill>
              </a:rPr>
              <a:t>align all text flush right on a 79-column width</a:t>
            </a:r>
            <a:r>
              <a:rPr lang="en-US" altLang="zh-TW" dirty="0"/>
              <a:t> (set at 78 plus 1 space):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/>
              <a:t>	% </a:t>
            </a:r>
            <a:r>
              <a:rPr lang="en-US" altLang="zh-TW" b="1" dirty="0" err="1"/>
              <a:t>sed</a:t>
            </a:r>
            <a:r>
              <a:rPr lang="en-US" altLang="zh-TW" b="1" dirty="0"/>
              <a:t> -e :a -e 's/^.\{1,78\}$/ &amp;/;ta'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1371600"/>
            <a:ext cx="8458200" cy="5257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b="0" kern="0" dirty="0" smtClean="0">
                <a:solidFill>
                  <a:srgbClr val="2D2D8A"/>
                </a:solidFill>
              </a:rPr>
              <a:t>insert 5-space margin on left of each line: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b="0" kern="0" dirty="0" smtClean="0"/>
              <a:t>	% </a:t>
            </a:r>
            <a:r>
              <a:rPr lang="en-US" altLang="zh-TW" b="1" kern="0" dirty="0" err="1" smtClean="0"/>
              <a:t>sed</a:t>
            </a:r>
            <a:r>
              <a:rPr lang="en-US" altLang="zh-TW" b="1" kern="0" dirty="0" smtClean="0"/>
              <a:t> 's/^/     /' </a:t>
            </a:r>
          </a:p>
          <a:p>
            <a:r>
              <a:rPr lang="en-US" altLang="zh-TW" b="0" kern="0" dirty="0" smtClean="0">
                <a:solidFill>
                  <a:srgbClr val="2D2D8A"/>
                </a:solidFill>
              </a:rPr>
              <a:t>change </a:t>
            </a:r>
            <a:r>
              <a:rPr lang="en-US" altLang="zh-TW" b="0" i="1" kern="0" dirty="0" smtClean="0">
                <a:solidFill>
                  <a:srgbClr val="2D2D8A"/>
                </a:solidFill>
              </a:rPr>
              <a:t>scarlet</a:t>
            </a:r>
            <a:r>
              <a:rPr lang="en-US" altLang="zh-TW" b="0" kern="0" dirty="0" smtClean="0">
                <a:solidFill>
                  <a:srgbClr val="2D2D8A"/>
                </a:solidFill>
              </a:rPr>
              <a:t> or </a:t>
            </a:r>
            <a:r>
              <a:rPr lang="en-US" altLang="zh-TW" b="0" i="1" kern="0" dirty="0" smtClean="0">
                <a:solidFill>
                  <a:srgbClr val="2D2D8A"/>
                </a:solidFill>
              </a:rPr>
              <a:t>ruby</a:t>
            </a:r>
            <a:r>
              <a:rPr lang="en-US" altLang="zh-TW" b="0" kern="0" dirty="0" smtClean="0">
                <a:solidFill>
                  <a:srgbClr val="2D2D8A"/>
                </a:solidFill>
              </a:rPr>
              <a:t> or </a:t>
            </a:r>
            <a:r>
              <a:rPr lang="en-US" altLang="zh-TW" b="0" i="1" kern="0" dirty="0" smtClean="0">
                <a:solidFill>
                  <a:srgbClr val="2D2D8A"/>
                </a:solidFill>
              </a:rPr>
              <a:t>puce</a:t>
            </a:r>
            <a:r>
              <a:rPr lang="en-US" altLang="zh-TW" b="0" kern="0" dirty="0" smtClean="0">
                <a:solidFill>
                  <a:srgbClr val="2D2D8A"/>
                </a:solidFill>
              </a:rPr>
              <a:t> to "red":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b="1" kern="0" dirty="0" smtClean="0"/>
              <a:t>	% </a:t>
            </a:r>
            <a:r>
              <a:rPr lang="en-US" altLang="zh-TW" b="1" kern="0" dirty="0" err="1" smtClean="0"/>
              <a:t>sed</a:t>
            </a:r>
            <a:r>
              <a:rPr lang="en-US" altLang="zh-TW" b="1" kern="0" dirty="0" smtClean="0"/>
              <a:t> \ 's/scarlet/red/</a:t>
            </a:r>
            <a:r>
              <a:rPr lang="en-US" altLang="zh-TW" b="1" kern="0" dirty="0" err="1" smtClean="0"/>
              <a:t>g;s</a:t>
            </a:r>
            <a:r>
              <a:rPr lang="en-US" altLang="zh-TW" b="1" kern="0" dirty="0" smtClean="0"/>
              <a:t>/ruby/red/</a:t>
            </a:r>
            <a:r>
              <a:rPr lang="en-US" altLang="zh-TW" b="1" kern="0" dirty="0" err="1" smtClean="0"/>
              <a:t>g;s</a:t>
            </a:r>
            <a:r>
              <a:rPr lang="en-US" altLang="zh-TW" b="1" kern="0" dirty="0" smtClean="0"/>
              <a:t>/puce/red/g'</a:t>
            </a:r>
          </a:p>
          <a:p>
            <a:pPr>
              <a:spcBef>
                <a:spcPts val="1200"/>
              </a:spcBef>
              <a:buFontTx/>
              <a:buNone/>
            </a:pPr>
            <a:r>
              <a:rPr lang="en-US" altLang="zh-TW" b="1" kern="0" dirty="0" smtClean="0"/>
              <a:t>	</a:t>
            </a:r>
            <a:r>
              <a:rPr lang="en-US" altLang="zh-TW" b="1" kern="0" dirty="0" smtClean="0">
                <a:solidFill>
                  <a:schemeClr val="bg1">
                    <a:lumMod val="85000"/>
                  </a:schemeClr>
                </a:solidFill>
              </a:rPr>
              <a:t>% </a:t>
            </a:r>
            <a:r>
              <a:rPr lang="en-US" altLang="zh-TW" b="1" kern="0" dirty="0" err="1" smtClean="0">
                <a:solidFill>
                  <a:schemeClr val="bg1">
                    <a:lumMod val="85000"/>
                  </a:schemeClr>
                </a:solidFill>
              </a:rPr>
              <a:t>sed</a:t>
            </a:r>
            <a:r>
              <a:rPr lang="en-US" altLang="zh-TW" b="1" kern="0" dirty="0" smtClean="0">
                <a:solidFill>
                  <a:schemeClr val="bg1">
                    <a:lumMod val="85000"/>
                  </a:schemeClr>
                </a:solidFill>
              </a:rPr>
              <a:t> 's/scarlet\|ruby\|puce/red/g' </a:t>
            </a:r>
            <a:r>
              <a:rPr lang="en-US" altLang="zh-TW" b="0" kern="0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n-US" altLang="zh-TW" b="0" kern="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altLang="zh-TW" b="0" kern="0" dirty="0" smtClean="0">
                <a:solidFill>
                  <a:schemeClr val="bg1">
                    <a:lumMod val="85000"/>
                  </a:schemeClr>
                </a:solidFill>
              </a:rPr>
              <a:t>		(GNU </a:t>
            </a:r>
            <a:r>
              <a:rPr lang="en-US" altLang="zh-TW" b="0" kern="0" dirty="0" err="1" smtClean="0">
                <a:solidFill>
                  <a:schemeClr val="bg1">
                    <a:lumMod val="85000"/>
                  </a:schemeClr>
                </a:solidFill>
              </a:rPr>
              <a:t>sed</a:t>
            </a:r>
            <a:r>
              <a:rPr lang="en-US" altLang="zh-TW" b="0" kern="0" dirty="0" smtClean="0">
                <a:solidFill>
                  <a:schemeClr val="bg1">
                    <a:lumMod val="85000"/>
                  </a:schemeClr>
                </a:solidFill>
              </a:rPr>
              <a:t> only)</a:t>
            </a:r>
          </a:p>
          <a:p>
            <a:r>
              <a:rPr lang="en-US" altLang="zh-TW" b="0" kern="0" dirty="0">
                <a:solidFill>
                  <a:srgbClr val="2D2D8A"/>
                </a:solidFill>
              </a:rPr>
              <a:t>align all text flush right on a 79-column width</a:t>
            </a:r>
            <a:r>
              <a:rPr lang="en-US" altLang="zh-TW" b="0" kern="0" dirty="0"/>
              <a:t> (set at 78 plus 1 space):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b="0" kern="0" dirty="0"/>
              <a:t>	% </a:t>
            </a:r>
            <a:r>
              <a:rPr lang="en-US" altLang="zh-TW" kern="0" dirty="0" err="1"/>
              <a:t>sed</a:t>
            </a:r>
            <a:r>
              <a:rPr lang="en-US" altLang="zh-TW" kern="0" dirty="0"/>
              <a:t> ':</a:t>
            </a:r>
            <a:r>
              <a:rPr lang="en-US" altLang="zh-TW" kern="0" dirty="0" err="1"/>
              <a:t>a;s</a:t>
            </a:r>
            <a:r>
              <a:rPr lang="en-US" altLang="zh-TW" kern="0" dirty="0"/>
              <a:t>/^.\{1,78</a:t>
            </a:r>
            <a:r>
              <a:rPr lang="en-US" altLang="zh-TW" kern="0" dirty="0" smtClean="0"/>
              <a:t>\};$/ </a:t>
            </a:r>
            <a:r>
              <a:rPr lang="en-US" altLang="zh-TW" kern="0" dirty="0"/>
              <a:t>&amp;/;ta' </a:t>
            </a:r>
          </a:p>
        </p:txBody>
      </p:sp>
      <p:sp>
        <p:nvSpPr>
          <p:cNvPr id="63490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smtClean="0">
                <a:solidFill>
                  <a:srgbClr val="2D2D8A"/>
                </a:solidFill>
              </a:rPr>
              <a:t>sed one-liners</a:t>
            </a:r>
            <a:r>
              <a:rPr lang="en-US" altLang="zh-TW" sz="3600" smtClean="0">
                <a:solidFill>
                  <a:srgbClr val="2D2D8A"/>
                </a:solidFill>
              </a:rPr>
              <a:t/>
            </a:r>
            <a:br>
              <a:rPr lang="en-US" altLang="zh-TW" sz="3600" smtClean="0">
                <a:solidFill>
                  <a:srgbClr val="2D2D8A"/>
                </a:solidFill>
              </a:rPr>
            </a:br>
            <a:r>
              <a:rPr lang="en-US" altLang="zh-TW" sz="5400" smtClean="0">
                <a:solidFill>
                  <a:srgbClr val="000000"/>
                </a:solidFill>
              </a:rPr>
              <a:t>Text Substitution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smtClean="0">
                <a:solidFill>
                  <a:srgbClr val="2D2D8A"/>
                </a:solidFill>
              </a:rPr>
              <a:t>sed one-liners</a:t>
            </a:r>
            <a:r>
              <a:rPr lang="en-US" altLang="zh-TW" sz="3600" smtClean="0">
                <a:solidFill>
                  <a:srgbClr val="2D2D8A"/>
                </a:solidFill>
              </a:rPr>
              <a:t/>
            </a:r>
            <a:br>
              <a:rPr lang="en-US" altLang="zh-TW" sz="3600" smtClean="0">
                <a:solidFill>
                  <a:srgbClr val="2D2D8A"/>
                </a:solidFill>
              </a:rPr>
            </a:br>
            <a:r>
              <a:rPr lang="en-US" altLang="zh-TW" sz="5400" smtClean="0">
                <a:solidFill>
                  <a:srgbClr val="000000"/>
                </a:solidFill>
              </a:rPr>
              <a:t>Text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524000"/>
            <a:ext cx="8458200" cy="51054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 smtClean="0">
                <a:solidFill>
                  <a:schemeClr val="accent6"/>
                </a:solidFill>
              </a:rPr>
              <a:t>substitute (find and replace) "</a:t>
            </a:r>
            <a:r>
              <a:rPr lang="en-US" dirty="0" err="1" smtClean="0">
                <a:solidFill>
                  <a:schemeClr val="accent6"/>
                </a:solidFill>
              </a:rPr>
              <a:t>foo</a:t>
            </a:r>
            <a:r>
              <a:rPr lang="en-US" dirty="0" smtClean="0">
                <a:solidFill>
                  <a:schemeClr val="accent6"/>
                </a:solidFill>
              </a:rPr>
              <a:t>" with "bar" on each line </a:t>
            </a:r>
            <a:r>
              <a:rPr lang="en-US" dirty="0" smtClean="0"/>
              <a:t>(replace only the 1st instance):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's/</a:t>
            </a:r>
            <a:r>
              <a:rPr lang="en-US" b="1" dirty="0" err="1" smtClean="0"/>
              <a:t>foo</a:t>
            </a:r>
            <a:r>
              <a:rPr lang="en-US" b="1" dirty="0" smtClean="0"/>
              <a:t>/bar/'</a:t>
            </a:r>
          </a:p>
          <a:p>
            <a:pPr>
              <a:defRPr/>
            </a:pPr>
            <a:r>
              <a:rPr lang="en-US" dirty="0" smtClean="0">
                <a:solidFill>
                  <a:schemeClr val="accent6"/>
                </a:solidFill>
              </a:rPr>
              <a:t>replace only the 4</a:t>
            </a:r>
            <a:r>
              <a:rPr lang="en-US" baseline="30000" dirty="0" smtClean="0">
                <a:solidFill>
                  <a:schemeClr val="accent6"/>
                </a:solidFill>
              </a:rPr>
              <a:t>th</a:t>
            </a:r>
            <a:r>
              <a:rPr lang="en-US" dirty="0" smtClean="0">
                <a:solidFill>
                  <a:schemeClr val="accent6"/>
                </a:solidFill>
              </a:rPr>
              <a:t> instance: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's/</a:t>
            </a:r>
            <a:r>
              <a:rPr lang="en-US" b="1" dirty="0" err="1" smtClean="0"/>
              <a:t>foo</a:t>
            </a:r>
            <a:r>
              <a:rPr lang="en-US" b="1" dirty="0" smtClean="0"/>
              <a:t>/bar/4' </a:t>
            </a:r>
          </a:p>
          <a:p>
            <a:pPr>
              <a:defRPr/>
            </a:pPr>
            <a:r>
              <a:rPr lang="en-US" dirty="0" smtClean="0">
                <a:solidFill>
                  <a:schemeClr val="accent6"/>
                </a:solidFill>
              </a:rPr>
              <a:t>replaces ALL instances: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's/</a:t>
            </a:r>
            <a:r>
              <a:rPr lang="en-US" b="1" dirty="0" err="1" smtClean="0"/>
              <a:t>foo</a:t>
            </a:r>
            <a:r>
              <a:rPr lang="en-US" b="1" dirty="0" smtClean="0"/>
              <a:t>/bar/g' </a:t>
            </a:r>
          </a:p>
          <a:p>
            <a:pPr>
              <a:defRPr/>
            </a:pPr>
            <a:r>
              <a:rPr lang="en-US" dirty="0" smtClean="0">
                <a:solidFill>
                  <a:schemeClr val="accent6"/>
                </a:solidFill>
              </a:rPr>
              <a:t>replace only the last case: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's/\(.*\)foo/\1bar/'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smtClean="0">
                <a:solidFill>
                  <a:srgbClr val="2D2D8A"/>
                </a:solidFill>
              </a:rPr>
              <a:t>sed one-liners</a:t>
            </a:r>
            <a:r>
              <a:rPr lang="en-US" altLang="zh-TW" sz="3600" smtClean="0">
                <a:solidFill>
                  <a:srgbClr val="2D2D8A"/>
                </a:solidFill>
              </a:rPr>
              <a:t/>
            </a:r>
            <a:br>
              <a:rPr lang="en-US" altLang="zh-TW" sz="3600" smtClean="0">
                <a:solidFill>
                  <a:srgbClr val="2D2D8A"/>
                </a:solidFill>
              </a:rPr>
            </a:br>
            <a:r>
              <a:rPr lang="en-US" altLang="zh-TW" sz="5400" smtClean="0">
                <a:solidFill>
                  <a:srgbClr val="000000"/>
                </a:solidFill>
              </a:rPr>
              <a:t>Text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458200" cy="50292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2D2D8A"/>
                </a:solidFill>
              </a:rPr>
              <a:t>replace the next-to-last case: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 smtClean="0"/>
              <a:t>	% </a:t>
            </a:r>
            <a:r>
              <a:rPr lang="en-US" altLang="zh-TW" b="1" dirty="0" err="1" smtClean="0"/>
              <a:t>sed</a:t>
            </a:r>
            <a:r>
              <a:rPr lang="en-US" altLang="zh-TW" b="1" dirty="0" smtClean="0"/>
              <a:t> 's/\(.*\)</a:t>
            </a:r>
            <a:r>
              <a:rPr lang="en-US" altLang="zh-TW" b="1" dirty="0" err="1" smtClean="0"/>
              <a:t>foo</a:t>
            </a:r>
            <a:r>
              <a:rPr lang="en-US" altLang="zh-TW" b="1" dirty="0" smtClean="0"/>
              <a:t>\(.*</a:t>
            </a:r>
            <a:r>
              <a:rPr lang="en-US" altLang="zh-TW" b="1" dirty="0" err="1" smtClean="0"/>
              <a:t>foo</a:t>
            </a:r>
            <a:r>
              <a:rPr lang="en-US" altLang="zh-TW" b="1" dirty="0" smtClean="0"/>
              <a:t>\)/\1bar\2/' </a:t>
            </a:r>
          </a:p>
          <a:p>
            <a:r>
              <a:rPr lang="en-US" altLang="zh-TW" dirty="0" smtClean="0">
                <a:solidFill>
                  <a:srgbClr val="2D2D8A"/>
                </a:solidFill>
              </a:rPr>
              <a:t>substitute "foo" with "bar" ONLY for lines which contain "</a:t>
            </a:r>
            <a:r>
              <a:rPr lang="en-US" altLang="zh-TW" dirty="0" err="1" smtClean="0">
                <a:solidFill>
                  <a:srgbClr val="2D2D8A"/>
                </a:solidFill>
              </a:rPr>
              <a:t>baz</a:t>
            </a:r>
            <a:r>
              <a:rPr lang="en-US" altLang="zh-TW" dirty="0" smtClean="0">
                <a:solidFill>
                  <a:srgbClr val="2D2D8A"/>
                </a:solidFill>
              </a:rPr>
              <a:t>":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% </a:t>
            </a:r>
            <a:r>
              <a:rPr lang="en-US" altLang="zh-TW" b="1" dirty="0" err="1" smtClean="0"/>
              <a:t>sed</a:t>
            </a:r>
            <a:r>
              <a:rPr lang="en-US" altLang="zh-TW" b="1" dirty="0" smtClean="0"/>
              <a:t> '/</a:t>
            </a:r>
            <a:r>
              <a:rPr lang="en-US" altLang="zh-TW" b="1" dirty="0" err="1" smtClean="0"/>
              <a:t>baz</a:t>
            </a:r>
            <a:r>
              <a:rPr lang="en-US" altLang="zh-TW" b="1" dirty="0" smtClean="0"/>
              <a:t>/s/foo/bar/g' </a:t>
            </a:r>
          </a:p>
          <a:p>
            <a:r>
              <a:rPr lang="en-US" altLang="zh-TW" dirty="0" smtClean="0">
                <a:solidFill>
                  <a:srgbClr val="2D2D8A"/>
                </a:solidFill>
              </a:rPr>
              <a:t>substitute "foo" with "bar" EXCEPT for lines which contain "</a:t>
            </a:r>
            <a:r>
              <a:rPr lang="en-US" altLang="zh-TW" dirty="0" err="1" smtClean="0">
                <a:solidFill>
                  <a:srgbClr val="2D2D8A"/>
                </a:solidFill>
              </a:rPr>
              <a:t>baz</a:t>
            </a:r>
            <a:r>
              <a:rPr lang="en-US" altLang="zh-TW" dirty="0" smtClean="0">
                <a:solidFill>
                  <a:srgbClr val="2D2D8A"/>
                </a:solidFill>
              </a:rPr>
              <a:t>":</a:t>
            </a:r>
            <a:br>
              <a:rPr lang="en-US" altLang="zh-TW" dirty="0" smtClean="0">
                <a:solidFill>
                  <a:srgbClr val="2D2D8A"/>
                </a:solidFill>
              </a:rPr>
            </a:br>
            <a:r>
              <a:rPr lang="en-US" altLang="zh-TW" dirty="0" smtClean="0"/>
              <a:t>% </a:t>
            </a:r>
            <a:r>
              <a:rPr lang="en-US" altLang="zh-TW" b="1" dirty="0" err="1" smtClean="0"/>
              <a:t>sed</a:t>
            </a:r>
            <a:r>
              <a:rPr lang="en-US" altLang="zh-TW" b="1" dirty="0" smtClean="0"/>
              <a:t> '/</a:t>
            </a:r>
            <a:r>
              <a:rPr lang="en-US" altLang="zh-TW" b="1" dirty="0" err="1" smtClean="0"/>
              <a:t>baz</a:t>
            </a:r>
            <a:r>
              <a:rPr lang="en-US" altLang="zh-TW" b="1" dirty="0" smtClean="0"/>
              <a:t>/\!s/foo/bar/g' </a:t>
            </a:r>
            <a:r>
              <a:rPr lang="en-US" altLang="zh-TW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915400" cy="59436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TW" sz="3600" dirty="0" smtClean="0">
                <a:solidFill>
                  <a:srgbClr val="FFC1C1"/>
                </a:solidFill>
              </a:rPr>
              <a:t>Q: “But what about me? I included the -f. 	So</a:t>
            </a:r>
            <a:r>
              <a:rPr lang="en-US" altLang="zh-TW" sz="3600" dirty="0">
                <a:solidFill>
                  <a:srgbClr val="FFC1C1"/>
                </a:solidFill>
              </a:rPr>
              <a:t> </a:t>
            </a:r>
            <a:r>
              <a:rPr lang="en-US" altLang="zh-TW" sz="3600" dirty="0" smtClean="0">
                <a:solidFill>
                  <a:srgbClr val="FFC1C1"/>
                </a:solidFill>
              </a:rPr>
              <a:t>why doesn’t my script work?”</a:t>
            </a:r>
          </a:p>
          <a:p>
            <a:pPr eaLnBrk="1" hangingPunct="1"/>
            <a:endParaRPr lang="en-US" altLang="zh-TW" sz="3600" dirty="0"/>
          </a:p>
          <a:p>
            <a:pPr eaLnBrk="1" hangingPunct="1"/>
            <a:endParaRPr lang="en-US" altLang="zh-TW" sz="3600" dirty="0" smtClean="0"/>
          </a:p>
          <a:p>
            <a:pPr eaLnBrk="1" hangingPunct="1"/>
            <a:endParaRPr lang="en-US" altLang="zh-TW" sz="3600" dirty="0"/>
          </a:p>
          <a:p>
            <a:pPr marL="0" indent="0" eaLnBrk="1" hangingPunct="1">
              <a:buNone/>
            </a:pPr>
            <a:endParaRPr lang="en-US" altLang="zh-TW" sz="3600" dirty="0" smtClean="0"/>
          </a:p>
          <a:p>
            <a:pPr marL="0" indent="0" eaLnBrk="1" hangingPunct="1">
              <a:buNone/>
            </a:pPr>
            <a:endParaRPr lang="en-US" altLang="zh-TW" sz="2000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r>
              <a:rPr lang="en-US" altLang="zh-TW" sz="3600" dirty="0" smtClean="0">
                <a:solidFill>
                  <a:srgbClr val="FF0000"/>
                </a:solidFill>
              </a:rPr>
              <a:t>A: Because the “f” must always go at the end of line 1. If you want to use the n flag also, then you must use: “-</a:t>
            </a:r>
            <a:r>
              <a:rPr lang="en-US" altLang="zh-TW" sz="3600" dirty="0" err="1" smtClean="0">
                <a:solidFill>
                  <a:srgbClr val="FF0000"/>
                </a:solidFill>
              </a:rPr>
              <a:t>nf</a:t>
            </a:r>
            <a:r>
              <a:rPr lang="en-US" altLang="zh-TW" sz="3600" dirty="0" smtClean="0">
                <a:solidFill>
                  <a:srgbClr val="FF0000"/>
                </a:solidFill>
              </a:rPr>
              <a:t>” not “-</a:t>
            </a:r>
            <a:r>
              <a:rPr lang="en-US" altLang="zh-TW" sz="3600" dirty="0" err="1" smtClean="0">
                <a:solidFill>
                  <a:srgbClr val="FF0000"/>
                </a:solidFill>
              </a:rPr>
              <a:t>fn</a:t>
            </a:r>
            <a:r>
              <a:rPr lang="en-US" altLang="zh-TW" sz="3600" dirty="0" smtClean="0">
                <a:solidFill>
                  <a:srgbClr val="FF0000"/>
                </a:solidFill>
              </a:rPr>
              <a:t>”.</a:t>
            </a:r>
            <a:endParaRPr lang="en-US" altLang="zh-TW" sz="3600" dirty="0">
              <a:solidFill>
                <a:srgbClr val="FF0000"/>
              </a:solidFill>
            </a:endParaRPr>
          </a:p>
        </p:txBody>
      </p:sp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TW" b="1" dirty="0" smtClean="0">
                <a:solidFill>
                  <a:srgbClr val="0033CC"/>
                </a:solidFill>
              </a:rPr>
              <a:t>Running </a:t>
            </a:r>
            <a:r>
              <a:rPr lang="en-US" altLang="zh-TW" sz="6600" b="1" dirty="0" err="1" smtClean="0">
                <a:solidFill>
                  <a:srgbClr val="0033CC"/>
                </a:solidFill>
                <a:latin typeface="High Tower Text" pitchFamily="18" charset="0"/>
              </a:rPr>
              <a:t>sed</a:t>
            </a:r>
            <a:endParaRPr lang="en-US" altLang="zh-TW" b="1" dirty="0" smtClean="0">
              <a:solidFill>
                <a:srgbClr val="0033CC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0" y="2133600"/>
            <a:ext cx="9144000" cy="2713038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400" b="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2800" b="0" dirty="0" smtClean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 cat </a:t>
            </a:r>
            <a:r>
              <a:rPr lang="en-US" sz="2800" b="0" dirty="0" err="1" smtClean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sedfile</a:t>
            </a:r>
            <a:endParaRPr lang="en-US" sz="2800" b="0" dirty="0" smtClean="0">
              <a:solidFill>
                <a:schemeClr val="bg1"/>
              </a:solidFill>
              <a:latin typeface="High Tower Text" pitchFamily="18" charset="0"/>
              <a:ea typeface="新細明體" charset="-120"/>
            </a:endParaRPr>
          </a:p>
          <a:p>
            <a:pPr>
              <a:defRPr/>
            </a:pPr>
            <a:r>
              <a:rPr lang="en-US" sz="2400" b="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#</a:t>
            </a:r>
            <a:r>
              <a:rPr lang="en-US" sz="2800" b="0" dirty="0" smtClean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!</a:t>
            </a:r>
            <a:r>
              <a:rPr lang="en-US" sz="2800" b="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 err="1" smtClean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usr</a:t>
            </a:r>
            <a:r>
              <a:rPr lang="en-US" sz="2800" b="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 smtClean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bin</a:t>
            </a:r>
            <a:r>
              <a:rPr lang="en-US" sz="2800" b="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 err="1" smtClean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sed</a:t>
            </a:r>
            <a:r>
              <a:rPr lang="en-US" sz="2800" b="0" dirty="0" smtClean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 </a:t>
            </a:r>
            <a:r>
              <a:rPr lang="en-US" sz="2400" b="0" dirty="0">
                <a:solidFill>
                  <a:schemeClr val="bg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b="0" dirty="0" err="1" smtClean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fn</a:t>
            </a:r>
            <a:endParaRPr lang="en-US" sz="2800" b="0" dirty="0">
              <a:solidFill>
                <a:schemeClr val="bg1"/>
              </a:solidFill>
              <a:latin typeface="High Tower Text" pitchFamily="18" charset="0"/>
              <a:ea typeface="新細明體" charset="-120"/>
            </a:endParaRPr>
          </a:p>
          <a:p>
            <a:pPr>
              <a:defRPr/>
            </a:pPr>
            <a:r>
              <a:rPr lang="en-US" sz="2800" b="0" dirty="0" smtClean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s</a:t>
            </a:r>
            <a:r>
              <a:rPr lang="en-US" sz="2800" b="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 smtClean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s</a:t>
            </a:r>
            <a:r>
              <a:rPr lang="en-US" sz="2800" b="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400" b="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2800" b="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 smtClean="0">
                <a:solidFill>
                  <a:schemeClr val="bg1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p</a:t>
            </a:r>
            <a:r>
              <a:rPr lang="en-US" sz="2800" b="0" dirty="0" smtClean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 </a:t>
            </a:r>
          </a:p>
          <a:p>
            <a:pPr>
              <a:defRPr/>
            </a:pPr>
            <a:r>
              <a:rPr lang="en-US" sz="2400" b="0" dirty="0">
                <a:solidFill>
                  <a:schemeClr val="bg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 </a:t>
            </a:r>
            <a:r>
              <a:rPr lang="en-US" sz="2800" b="0" dirty="0" smtClean="0">
                <a:solidFill>
                  <a:schemeClr val="bg1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cat </a:t>
            </a:r>
            <a:r>
              <a:rPr lang="en-US" sz="2800" b="0" dirty="0" err="1" smtClean="0">
                <a:solidFill>
                  <a:schemeClr val="bg1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sedfile</a:t>
            </a:r>
            <a:r>
              <a:rPr lang="en-US" sz="2800" b="0" dirty="0" smtClean="0">
                <a:solidFill>
                  <a:schemeClr val="bg1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 | .</a:t>
            </a:r>
            <a:r>
              <a:rPr lang="en-US" sz="2400" b="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 err="1" smtClean="0">
                <a:solidFill>
                  <a:schemeClr val="bg1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sedfile</a:t>
            </a:r>
            <a:endParaRPr lang="en-US" sz="2400" b="0" dirty="0" smtClean="0">
              <a:solidFill>
                <a:schemeClr val="bg1"/>
              </a:solidFill>
              <a:latin typeface="High Tower Text" panose="02040502050506030303" pitchFamily="18" charset="0"/>
              <a:ea typeface="新細明體" charset="-12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400" b="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 err="1" smtClean="0">
                <a:solidFill>
                  <a:schemeClr val="bg1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usr</a:t>
            </a:r>
            <a:r>
              <a:rPr lang="en-US" sz="2400" b="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 smtClean="0">
                <a:solidFill>
                  <a:schemeClr val="bg1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bin</a:t>
            </a:r>
            <a:r>
              <a:rPr lang="en-US" sz="2400" b="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 err="1" smtClean="0">
                <a:solidFill>
                  <a:schemeClr val="bg1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sed</a:t>
            </a:r>
            <a:r>
              <a:rPr lang="en-US" sz="2800" b="0" dirty="0">
                <a:solidFill>
                  <a:schemeClr val="bg1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: </a:t>
            </a:r>
            <a:r>
              <a:rPr lang="en-US" sz="2800" b="0" dirty="0" smtClean="0">
                <a:solidFill>
                  <a:schemeClr val="bg1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couldn't open file n: No such file or directory</a:t>
            </a:r>
            <a:endParaRPr lang="en-US" sz="2400" b="0" dirty="0">
              <a:solidFill>
                <a:schemeClr val="bg1"/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400" b="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endParaRPr lang="en-US" sz="3200" b="0" dirty="0">
              <a:solidFill>
                <a:schemeClr val="bg1"/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 bwMode="auto">
          <a:xfrm flipV="1">
            <a:off x="685800" y="3048000"/>
            <a:ext cx="1600200" cy="28194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57997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smtClean="0">
                <a:solidFill>
                  <a:srgbClr val="2D2D8A"/>
                </a:solidFill>
              </a:rPr>
              <a:t>sed one-liners</a:t>
            </a:r>
            <a:r>
              <a:rPr lang="en-US" altLang="zh-TW" sz="3600" smtClean="0">
                <a:solidFill>
                  <a:srgbClr val="2D2D8A"/>
                </a:solidFill>
              </a:rPr>
              <a:t/>
            </a:r>
            <a:br>
              <a:rPr lang="en-US" altLang="zh-TW" sz="3600" smtClean="0">
                <a:solidFill>
                  <a:srgbClr val="2D2D8A"/>
                </a:solidFill>
              </a:rPr>
            </a:br>
            <a:r>
              <a:rPr lang="en-US" altLang="zh-TW" sz="5400" smtClean="0">
                <a:solidFill>
                  <a:srgbClr val="000000"/>
                </a:solidFill>
              </a:rPr>
              <a:t>Text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458200" cy="50292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6"/>
                </a:solidFill>
              </a:rPr>
              <a:t>center all text in the middle of 79-columns, with spaces on the right to fill the columns and with leading spaces being significant:</a:t>
            </a:r>
          </a:p>
          <a:p>
            <a:pPr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':</a:t>
            </a:r>
            <a:r>
              <a:rPr lang="en-US" b="1" dirty="0" err="1" smtClean="0"/>
              <a:t>a;s</a:t>
            </a:r>
            <a:r>
              <a:rPr lang="en-US" b="1" dirty="0" smtClean="0"/>
              <a:t>/^.\{1,77\}$/ &amp; /;ta' </a:t>
            </a:r>
          </a:p>
          <a:p>
            <a:pPr>
              <a:defRPr/>
            </a:pPr>
            <a:r>
              <a:rPr lang="en-US" dirty="0" smtClean="0">
                <a:solidFill>
                  <a:schemeClr val="accent6"/>
                </a:solidFill>
              </a:rPr>
              <a:t>center all text in the middle of 79-columns, with no trailing spaces and ignoring  leading spaces:</a:t>
            </a:r>
          </a:p>
          <a:p>
            <a:pPr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':</a:t>
            </a:r>
            <a:r>
              <a:rPr lang="en-US" b="1" dirty="0" err="1" smtClean="0"/>
              <a:t>a;s</a:t>
            </a:r>
            <a:r>
              <a:rPr lang="en-US" b="1" dirty="0" smtClean="0"/>
              <a:t>/^.\{1,77\}$/ &amp;/;</a:t>
            </a:r>
            <a:r>
              <a:rPr lang="en-US" b="1" dirty="0" err="1" smtClean="0"/>
              <a:t>ta;s</a:t>
            </a:r>
            <a:r>
              <a:rPr lang="en-US" b="1" dirty="0" smtClean="0"/>
              <a:t>/\( *\)\1/\1/'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smtClean="0">
                <a:solidFill>
                  <a:srgbClr val="2D2D8A"/>
                </a:solidFill>
              </a:rPr>
              <a:t>sed one-liners</a:t>
            </a:r>
            <a:r>
              <a:rPr lang="en-US" altLang="zh-TW" sz="3600" smtClean="0">
                <a:solidFill>
                  <a:srgbClr val="2D2D8A"/>
                </a:solidFill>
              </a:rPr>
              <a:t/>
            </a:r>
            <a:br>
              <a:rPr lang="en-US" altLang="zh-TW" sz="3600" smtClean="0">
                <a:solidFill>
                  <a:srgbClr val="2D2D8A"/>
                </a:solidFill>
              </a:rPr>
            </a:br>
            <a:r>
              <a:rPr lang="en-US" altLang="zh-TW" sz="5400" smtClean="0">
                <a:solidFill>
                  <a:srgbClr val="000000"/>
                </a:solidFill>
              </a:rPr>
              <a:t>Text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458200" cy="50292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2D2D8A"/>
                </a:solidFill>
              </a:rPr>
              <a:t>reverse order of lines</a:t>
            </a:r>
            <a:r>
              <a:rPr lang="en-US" altLang="zh-TW" dirty="0" smtClean="0"/>
              <a:t> </a:t>
            </a:r>
            <a:r>
              <a:rPr lang="en-US" altLang="zh-TW" dirty="0"/>
              <a:t>(</a:t>
            </a:r>
            <a:r>
              <a:rPr lang="en-US" altLang="zh-TW" dirty="0" smtClean="0"/>
              <a:t>like "</a:t>
            </a:r>
            <a:r>
              <a:rPr lang="en-US" altLang="zh-TW" dirty="0" err="1" smtClean="0"/>
              <a:t>tac</a:t>
            </a:r>
            <a:r>
              <a:rPr lang="en-US" altLang="zh-TW" dirty="0" smtClean="0"/>
              <a:t>"):</a:t>
            </a:r>
            <a:r>
              <a:rPr lang="en-US" altLang="zh-TW" dirty="0" smtClean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altLang="zh-TW" dirty="0" smtClean="0"/>
              <a:t>% </a:t>
            </a:r>
            <a:r>
              <a:rPr lang="en-US" altLang="zh-TW" b="1" dirty="0" err="1" smtClean="0"/>
              <a:t>sed</a:t>
            </a:r>
            <a:r>
              <a:rPr lang="en-US" altLang="zh-TW" b="1" dirty="0" smtClean="0"/>
              <a:t> '1\!</a:t>
            </a:r>
            <a:r>
              <a:rPr lang="en-US" altLang="zh-TW" b="1" dirty="0" err="1" smtClean="0"/>
              <a:t>G;h</a:t>
            </a:r>
            <a:r>
              <a:rPr lang="en-US" altLang="zh-TW" b="1" dirty="0" smtClean="0"/>
              <a:t>;$\!d' </a:t>
            </a:r>
            <a:r>
              <a:rPr lang="en-US" altLang="zh-TW" dirty="0" smtClean="0"/>
              <a:t># method 1 </a:t>
            </a:r>
          </a:p>
          <a:p>
            <a:pPr>
              <a:buFontTx/>
              <a:buNone/>
            </a:pPr>
            <a:r>
              <a:rPr lang="en-US" altLang="zh-TW" dirty="0" smtClean="0"/>
              <a:t>	% </a:t>
            </a:r>
            <a:r>
              <a:rPr lang="en-US" altLang="zh-TW" b="1" dirty="0" err="1" smtClean="0"/>
              <a:t>sed</a:t>
            </a:r>
            <a:r>
              <a:rPr lang="en-US" altLang="zh-TW" b="1" dirty="0" smtClean="0"/>
              <a:t> -n '1\!G;h;$p' </a:t>
            </a:r>
            <a:r>
              <a:rPr lang="en-US" altLang="zh-TW" dirty="0" smtClean="0"/>
              <a:t># method 2 </a:t>
            </a:r>
          </a:p>
          <a:p>
            <a:pPr>
              <a:buNone/>
            </a:pPr>
            <a:r>
              <a:rPr lang="en-US" altLang="zh-TW" dirty="0" smtClean="0"/>
              <a:t>	% </a:t>
            </a:r>
            <a:r>
              <a:rPr lang="en-US" altLang="zh-TW" b="1" dirty="0" err="1" smtClean="0"/>
              <a:t>sed</a:t>
            </a:r>
            <a:r>
              <a:rPr lang="en-US" altLang="zh-TW" b="1" dirty="0" smtClean="0"/>
              <a:t> -n '2,$G;h;$p' </a:t>
            </a:r>
            <a:r>
              <a:rPr lang="en-US" altLang="zh-TW" dirty="0" smtClean="0"/>
              <a:t># method 3 </a:t>
            </a:r>
          </a:p>
          <a:p>
            <a:r>
              <a:rPr lang="en-US" altLang="zh-TW" dirty="0" smtClean="0">
                <a:solidFill>
                  <a:srgbClr val="2D2D8A"/>
                </a:solidFill>
              </a:rPr>
              <a:t>reverse the character on the line </a:t>
            </a:r>
            <a:r>
              <a:rPr lang="en-US" altLang="zh-TW" dirty="0" smtClean="0"/>
              <a:t>(like "rev"):</a:t>
            </a:r>
            <a:r>
              <a:rPr lang="en-US" altLang="zh-TW" dirty="0" smtClean="0">
                <a:solidFill>
                  <a:srgbClr val="2D2D8A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dirty="0" smtClean="0">
                <a:solidFill>
                  <a:srgbClr val="2D2D8A"/>
                </a:solidFill>
              </a:rPr>
              <a:t>	</a:t>
            </a:r>
            <a:r>
              <a:rPr lang="en-US" altLang="zh-TW" dirty="0" smtClean="0"/>
              <a:t>% </a:t>
            </a:r>
            <a:r>
              <a:rPr lang="en-US" altLang="zh-TW" b="1" dirty="0" err="1" smtClean="0"/>
              <a:t>sed</a:t>
            </a:r>
            <a:r>
              <a:rPr lang="en-US" altLang="zh-TW" b="1" dirty="0" smtClean="0"/>
              <a:t> '/\n/\!G;s/\(.\)\(.*\n\)/&amp;\2\1/;//D;s/.//' </a:t>
            </a:r>
          </a:p>
          <a:p>
            <a:r>
              <a:rPr lang="en-US" altLang="zh-TW" dirty="0" smtClean="0">
                <a:solidFill>
                  <a:srgbClr val="2D2D8A"/>
                </a:solidFill>
              </a:rPr>
              <a:t>join pairs of lines side-by-side:</a:t>
            </a:r>
            <a:r>
              <a:rPr lang="en-US" altLang="zh-TW" dirty="0" smtClean="0"/>
              <a:t> </a:t>
            </a:r>
          </a:p>
          <a:p>
            <a:pPr>
              <a:buFontTx/>
              <a:buNone/>
            </a:pPr>
            <a:r>
              <a:rPr lang="en-US" altLang="zh-TW" dirty="0" smtClean="0">
                <a:solidFill>
                  <a:srgbClr val="2D2D8A"/>
                </a:solidFill>
              </a:rPr>
              <a:t>	</a:t>
            </a:r>
            <a:r>
              <a:rPr lang="en-US" altLang="zh-TW" dirty="0" smtClean="0"/>
              <a:t>% </a:t>
            </a:r>
            <a:r>
              <a:rPr lang="en-US" altLang="zh-TW" b="1" dirty="0" err="1" smtClean="0"/>
              <a:t>sed</a:t>
            </a:r>
            <a:r>
              <a:rPr lang="en-US" altLang="zh-TW" b="1" dirty="0" smtClean="0"/>
              <a:t> '$\!N;s/\n/ /'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smtClean="0">
                <a:solidFill>
                  <a:srgbClr val="2D2D8A"/>
                </a:solidFill>
              </a:rPr>
              <a:t>sed one-liners</a:t>
            </a:r>
            <a:r>
              <a:rPr lang="en-US" altLang="zh-TW" sz="3600" smtClean="0">
                <a:solidFill>
                  <a:srgbClr val="2D2D8A"/>
                </a:solidFill>
              </a:rPr>
              <a:t/>
            </a:r>
            <a:br>
              <a:rPr lang="en-US" altLang="zh-TW" sz="3600" smtClean="0">
                <a:solidFill>
                  <a:srgbClr val="2D2D8A"/>
                </a:solidFill>
              </a:rPr>
            </a:br>
            <a:r>
              <a:rPr lang="en-US" altLang="zh-TW" sz="5400" smtClean="0">
                <a:solidFill>
                  <a:srgbClr val="000000"/>
                </a:solidFill>
              </a:rPr>
              <a:t>Text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458200" cy="50292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6"/>
                </a:solidFill>
              </a:rPr>
              <a:t>if a line ends with a backslash, append the next line to it: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':a;/\\$/N;s/\\\n//;ta' </a:t>
            </a:r>
          </a:p>
          <a:p>
            <a:pPr>
              <a:defRPr/>
            </a:pPr>
            <a:r>
              <a:rPr lang="en-US" dirty="0" smtClean="0">
                <a:solidFill>
                  <a:srgbClr val="2D2D8A"/>
                </a:solidFill>
              </a:rPr>
              <a:t>if a line begins with "=" then append it to the previous line &amp; replace the "=" with a space: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>
                <a:solidFill>
                  <a:srgbClr val="2D2D8A"/>
                </a:solidFill>
              </a:rPr>
              <a:t>	</a:t>
            </a:r>
            <a:r>
              <a:rPr lang="en-US" dirty="0" smtClean="0"/>
              <a:t>% </a:t>
            </a:r>
            <a:r>
              <a:rPr lang="en-US" b="1" dirty="0" err="1" smtClean="0"/>
              <a:t>sed</a:t>
            </a:r>
            <a:r>
              <a:rPr lang="en-US" b="1" dirty="0" smtClean="0"/>
              <a:t> ':a;$\!N;s/\n=/ /;</a:t>
            </a:r>
            <a:r>
              <a:rPr lang="en-US" b="1" dirty="0" err="1" smtClean="0"/>
              <a:t>ta;P;D</a:t>
            </a:r>
            <a:r>
              <a:rPr lang="en-US" b="1" dirty="0" smtClean="0"/>
              <a:t>' </a:t>
            </a:r>
          </a:p>
          <a:p>
            <a:pPr>
              <a:defRPr/>
            </a:pPr>
            <a:r>
              <a:rPr lang="en-US" dirty="0" smtClean="0">
                <a:solidFill>
                  <a:schemeClr val="accent6"/>
                </a:solidFill>
              </a:rPr>
              <a:t>add commas to numeric strings, changing "1234567" to "1,234,567":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%</a:t>
            </a:r>
            <a:r>
              <a:rPr lang="en-US" sz="2000" dirty="0" smtClean="0"/>
              <a:t> </a:t>
            </a:r>
            <a:r>
              <a:rPr lang="en-US" b="1" dirty="0" err="1" smtClean="0"/>
              <a:t>sed</a:t>
            </a:r>
            <a:r>
              <a:rPr lang="en-US" sz="2000" b="1" dirty="0" smtClean="0"/>
              <a:t> </a:t>
            </a:r>
            <a:r>
              <a:rPr lang="en-US" b="1" dirty="0" smtClean="0"/>
              <a:t>':</a:t>
            </a:r>
            <a:r>
              <a:rPr lang="en-US" b="1" dirty="0" err="1" smtClean="0"/>
              <a:t>a;s</a:t>
            </a:r>
            <a:r>
              <a:rPr lang="en-US" b="1" dirty="0" smtClean="0"/>
              <a:t>/\(.*[0-9]\)\([0-9]\{3\}\)/\1,\2/;ta'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%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</a:rPr>
              <a:t>sed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 ':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</a:rPr>
              <a:t>a;s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/\B[0-9]\{3\}\&gt;/,&amp;/;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</a:rPr>
              <a:t>ta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'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# GNU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sed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smtClean="0">
                <a:solidFill>
                  <a:srgbClr val="2D2D8A"/>
                </a:solidFill>
              </a:rPr>
              <a:t>sed one-liners</a:t>
            </a:r>
            <a:r>
              <a:rPr lang="en-US" altLang="zh-TW" sz="3600" smtClean="0">
                <a:solidFill>
                  <a:srgbClr val="2D2D8A"/>
                </a:solidFill>
              </a:rPr>
              <a:t/>
            </a:r>
            <a:br>
              <a:rPr lang="en-US" altLang="zh-TW" sz="3600" smtClean="0">
                <a:solidFill>
                  <a:srgbClr val="2D2D8A"/>
                </a:solidFill>
              </a:rPr>
            </a:br>
            <a:r>
              <a:rPr lang="en-US" altLang="zh-TW" sz="5400" smtClean="0">
                <a:solidFill>
                  <a:srgbClr val="000000"/>
                </a:solidFill>
              </a:rPr>
              <a:t>Text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458200" cy="50292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8888D8"/>
                </a:solidFill>
              </a:rPr>
              <a:t>add commas to numbers with decimal points and minus signs (GNU </a:t>
            </a:r>
            <a:r>
              <a:rPr lang="en-US" dirty="0" err="1" smtClean="0">
                <a:solidFill>
                  <a:srgbClr val="8888D8"/>
                </a:solidFill>
              </a:rPr>
              <a:t>sed</a:t>
            </a:r>
            <a:r>
              <a:rPr lang="en-US" dirty="0" smtClean="0">
                <a:solidFill>
                  <a:srgbClr val="8888D8"/>
                </a:solidFill>
              </a:rPr>
              <a:t> only):</a:t>
            </a:r>
          </a:p>
          <a:p>
            <a:pPr>
              <a:buFontTx/>
              <a:buNone/>
              <a:defRPr/>
            </a:pPr>
            <a:r>
              <a:rPr lang="en-US" dirty="0" smtClean="0">
                <a:solidFill>
                  <a:srgbClr val="2D2D8A"/>
                </a:solidFill>
              </a:rPr>
              <a:t>	</a:t>
            </a:r>
            <a:r>
              <a:rPr lang="en-US" dirty="0" smtClean="0">
                <a:solidFill>
                  <a:srgbClr val="D9D9D9"/>
                </a:solidFill>
              </a:rPr>
              <a:t>% </a:t>
            </a:r>
            <a:r>
              <a:rPr lang="en-US" b="1" dirty="0" err="1" smtClean="0">
                <a:solidFill>
                  <a:srgbClr val="D9D9D9"/>
                </a:solidFill>
              </a:rPr>
              <a:t>sed</a:t>
            </a:r>
            <a:r>
              <a:rPr lang="en-US" b="1" dirty="0" smtClean="0">
                <a:solidFill>
                  <a:srgbClr val="D9D9D9"/>
                </a:solidFill>
              </a:rPr>
              <a:t> -r ':</a:t>
            </a:r>
            <a:r>
              <a:rPr lang="en-US" b="1" dirty="0" err="1" smtClean="0">
                <a:solidFill>
                  <a:srgbClr val="D9D9D9"/>
                </a:solidFill>
              </a:rPr>
              <a:t>a;s</a:t>
            </a:r>
            <a:r>
              <a:rPr lang="en-US" b="1" dirty="0" smtClean="0">
                <a:solidFill>
                  <a:srgbClr val="D9D9D9"/>
                </a:solidFill>
              </a:rPr>
              <a:t>/(^|[^0-9.])([0-9]+)([0-9]{3})\	/\1\2,\3/</a:t>
            </a:r>
            <a:r>
              <a:rPr lang="en-US" b="1" dirty="0" err="1" smtClean="0">
                <a:solidFill>
                  <a:srgbClr val="D9D9D9"/>
                </a:solidFill>
              </a:rPr>
              <a:t>g;ta</a:t>
            </a:r>
            <a:r>
              <a:rPr lang="en-US" b="1" dirty="0" smtClean="0">
                <a:solidFill>
                  <a:srgbClr val="D9D9D9"/>
                </a:solidFill>
              </a:rPr>
              <a:t>' </a:t>
            </a:r>
          </a:p>
          <a:p>
            <a:pPr>
              <a:defRPr/>
            </a:pPr>
            <a:r>
              <a:rPr lang="en-US" dirty="0" smtClean="0">
                <a:solidFill>
                  <a:schemeClr val="accent6"/>
                </a:solidFill>
              </a:rPr>
              <a:t>add a blank line after every 5 lines </a:t>
            </a:r>
            <a:r>
              <a:rPr lang="en-US" dirty="0" smtClean="0"/>
              <a:t>(after lines 5, 10, 15, 20, etc.): </a:t>
            </a:r>
          </a:p>
          <a:p>
            <a:pPr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'</a:t>
            </a:r>
            <a:r>
              <a:rPr lang="en-US" b="1" dirty="0" err="1" smtClean="0"/>
              <a:t>n;n;n;n;G</a:t>
            </a:r>
            <a:r>
              <a:rPr lang="en-US" b="1" dirty="0" smtClean="0"/>
              <a:t>;' </a:t>
            </a:r>
          </a:p>
          <a:p>
            <a:pPr>
              <a:buFontTx/>
              <a:buNone/>
              <a:defRPr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	%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</a:rPr>
              <a:t>sed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 '0~5G'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# GNU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sed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only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smtClean="0">
                <a:solidFill>
                  <a:srgbClr val="2D2D8A"/>
                </a:solidFill>
              </a:rPr>
              <a:t>sed one-liners</a:t>
            </a:r>
            <a:r>
              <a:rPr lang="en-US" altLang="zh-TW" sz="3600" smtClean="0">
                <a:solidFill>
                  <a:srgbClr val="2D2D8A"/>
                </a:solidFill>
              </a:rPr>
              <a:t/>
            </a:r>
            <a:br>
              <a:rPr lang="en-US" altLang="zh-TW" sz="3600" smtClean="0">
                <a:solidFill>
                  <a:srgbClr val="2D2D8A"/>
                </a:solidFill>
              </a:rPr>
            </a:br>
            <a:r>
              <a:rPr lang="en-US" altLang="zh-TW" sz="5400" smtClean="0">
                <a:solidFill>
                  <a:srgbClr val="000000"/>
                </a:solidFill>
              </a:rPr>
              <a:t>Selective Printing of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458200" cy="50292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6"/>
                </a:solidFill>
              </a:rPr>
              <a:t>print first 10 lines of file </a:t>
            </a:r>
            <a:r>
              <a:rPr lang="en-US" dirty="0" smtClean="0">
                <a:solidFill>
                  <a:schemeClr val="accent4"/>
                </a:solidFill>
              </a:rPr>
              <a:t>(like "head"):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10q </a:t>
            </a:r>
          </a:p>
          <a:p>
            <a:pPr>
              <a:defRPr/>
            </a:pPr>
            <a:r>
              <a:rPr lang="en-US" dirty="0" smtClean="0">
                <a:solidFill>
                  <a:schemeClr val="accent6"/>
                </a:solidFill>
              </a:rPr>
              <a:t>print first line of file </a:t>
            </a:r>
            <a:r>
              <a:rPr lang="en-US" dirty="0" smtClean="0">
                <a:solidFill>
                  <a:schemeClr val="accent4"/>
                </a:solidFill>
              </a:rPr>
              <a:t>(like "head -1"):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q</a:t>
            </a:r>
            <a:r>
              <a:rPr lang="en-US" dirty="0" smtClean="0"/>
              <a:t> </a:t>
            </a:r>
          </a:p>
          <a:p>
            <a:pPr>
              <a:defRPr/>
            </a:pPr>
            <a:r>
              <a:rPr lang="en-US" dirty="0" smtClean="0">
                <a:solidFill>
                  <a:schemeClr val="accent6"/>
                </a:solidFill>
              </a:rPr>
              <a:t>print the last line of a file</a:t>
            </a:r>
            <a:r>
              <a:rPr lang="en-US" dirty="0" smtClean="0"/>
              <a:t> (like "tail -1"):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'$\!d' </a:t>
            </a:r>
            <a:r>
              <a:rPr lang="en-US" dirty="0" smtClean="0"/>
              <a:t># method 1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-n '$p' </a:t>
            </a:r>
            <a:r>
              <a:rPr lang="en-US" dirty="0" smtClean="0"/>
              <a:t># method 2 </a:t>
            </a:r>
          </a:p>
          <a:p>
            <a:pPr>
              <a:defRPr/>
            </a:pPr>
            <a:r>
              <a:rPr lang="en-US" dirty="0" smtClean="0">
                <a:solidFill>
                  <a:srgbClr val="2D2D8A"/>
                </a:solidFill>
              </a:rPr>
              <a:t>print the last 2 lines of a file </a:t>
            </a:r>
            <a:r>
              <a:rPr lang="en-US" dirty="0" smtClean="0"/>
              <a:t>(like "tail -2"):</a:t>
            </a:r>
            <a:r>
              <a:rPr lang="en-US" dirty="0" smtClean="0">
                <a:solidFill>
                  <a:srgbClr val="2D2D8A"/>
                </a:solidFill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'$\!N;$\!D'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smtClean="0">
                <a:solidFill>
                  <a:srgbClr val="2D2D8A"/>
                </a:solidFill>
              </a:rPr>
              <a:t>sed one-liners</a:t>
            </a:r>
            <a:r>
              <a:rPr lang="en-US" altLang="zh-TW" sz="3600" smtClean="0">
                <a:solidFill>
                  <a:srgbClr val="2D2D8A"/>
                </a:solidFill>
              </a:rPr>
              <a:t/>
            </a:r>
            <a:br>
              <a:rPr lang="en-US" altLang="zh-TW" sz="3600" smtClean="0">
                <a:solidFill>
                  <a:srgbClr val="2D2D8A"/>
                </a:solidFill>
              </a:rPr>
            </a:br>
            <a:r>
              <a:rPr lang="en-US" altLang="zh-TW" sz="5400" smtClean="0">
                <a:solidFill>
                  <a:srgbClr val="000000"/>
                </a:solidFill>
              </a:rPr>
              <a:t>Selective Printing of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458200" cy="50292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2D2D8A"/>
                </a:solidFill>
              </a:rPr>
              <a:t>print the last 10 lines of a file </a:t>
            </a:r>
            <a:r>
              <a:rPr lang="en-US" dirty="0" smtClean="0"/>
              <a:t>(like "tail"):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>
                <a:solidFill>
                  <a:srgbClr val="003366"/>
                </a:solidFill>
              </a:rPr>
              <a:t>	</a:t>
            </a:r>
            <a:r>
              <a:rPr lang="en-US" dirty="0" smtClean="0"/>
              <a:t>% </a:t>
            </a:r>
            <a:r>
              <a:rPr lang="en-US" b="1" dirty="0" err="1" smtClean="0"/>
              <a:t>sed</a:t>
            </a:r>
            <a:r>
              <a:rPr lang="en-US" b="1" dirty="0" smtClean="0"/>
              <a:t> ':a;$q;N;11,$D;ba' </a:t>
            </a:r>
          </a:p>
          <a:p>
            <a:pPr>
              <a:defRPr/>
            </a:pPr>
            <a:r>
              <a:rPr lang="en-US" dirty="0" smtClean="0">
                <a:solidFill>
                  <a:schemeClr val="accent6"/>
                </a:solidFill>
              </a:rPr>
              <a:t>print the next-to-the-last line of file </a:t>
            </a:r>
            <a:r>
              <a:rPr lang="en-US" dirty="0" smtClean="0">
                <a:solidFill>
                  <a:schemeClr val="accent4"/>
                </a:solidFill>
              </a:rPr>
              <a:t>(if only 1 line in the file, print blank line):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'$\!{</a:t>
            </a:r>
            <a:r>
              <a:rPr lang="en-US" b="1" dirty="0" err="1" smtClean="0"/>
              <a:t>h;d</a:t>
            </a:r>
            <a:r>
              <a:rPr lang="en-US" b="1" dirty="0" smtClean="0"/>
              <a:t>;};x' </a:t>
            </a:r>
            <a:r>
              <a:rPr lang="en-US" dirty="0" smtClean="0"/>
              <a:t># method </a:t>
            </a:r>
            <a:r>
              <a:rPr lang="en-US" dirty="0"/>
              <a:t>1</a:t>
            </a:r>
            <a:endParaRPr lang="en-US" b="1" dirty="0" smtClean="0"/>
          </a:p>
          <a:p>
            <a:pPr>
              <a:spcBef>
                <a:spcPts val="0"/>
              </a:spcBef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'$</a:t>
            </a:r>
            <a:r>
              <a:rPr lang="en-US" b="1" dirty="0" err="1" smtClean="0"/>
              <a:t>ba;h;d</a:t>
            </a:r>
            <a:r>
              <a:rPr lang="en-US" b="1" dirty="0" smtClean="0"/>
              <a:t>;:a x' </a:t>
            </a:r>
            <a:r>
              <a:rPr lang="en-US" dirty="0" smtClean="0"/>
              <a:t># method 2</a:t>
            </a:r>
            <a:endParaRPr lang="en-US" b="1" dirty="0" smtClean="0"/>
          </a:p>
          <a:p>
            <a:pPr>
              <a:spcBef>
                <a:spcPts val="0"/>
              </a:spcBef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'${</a:t>
            </a:r>
            <a:r>
              <a:rPr lang="en-US" b="1" dirty="0" err="1" smtClean="0"/>
              <a:t>g;p</a:t>
            </a:r>
            <a:r>
              <a:rPr lang="en-US" b="1" dirty="0" smtClean="0"/>
              <a:t>;};</a:t>
            </a:r>
            <a:r>
              <a:rPr lang="en-US" b="1" dirty="0" err="1" smtClean="0"/>
              <a:t>h;d</a:t>
            </a:r>
            <a:r>
              <a:rPr lang="en-US" b="1" dirty="0" smtClean="0"/>
              <a:t>' </a:t>
            </a:r>
            <a:r>
              <a:rPr lang="en-US" dirty="0" smtClean="0"/>
              <a:t># method 3</a:t>
            </a:r>
            <a:endParaRPr lang="en-US" b="1" dirty="0" smtClean="0"/>
          </a:p>
          <a:p>
            <a:pPr>
              <a:spcBef>
                <a:spcPts val="0"/>
              </a:spcBef>
              <a:buFontTx/>
              <a:buNone/>
              <a:defRPr/>
            </a:pPr>
            <a:endParaRPr lang="en-US" b="1" dirty="0" smtClean="0">
              <a:solidFill>
                <a:srgbClr val="B2B2B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smtClean="0">
                <a:solidFill>
                  <a:srgbClr val="2D2D8A"/>
                </a:solidFill>
              </a:rPr>
              <a:t>sed one-liners</a:t>
            </a:r>
            <a:r>
              <a:rPr lang="en-US" altLang="zh-TW" sz="3600" smtClean="0">
                <a:solidFill>
                  <a:srgbClr val="2D2D8A"/>
                </a:solidFill>
              </a:rPr>
              <a:t/>
            </a:r>
            <a:br>
              <a:rPr lang="en-US" altLang="zh-TW" sz="3600" smtClean="0">
                <a:solidFill>
                  <a:srgbClr val="2D2D8A"/>
                </a:solidFill>
              </a:rPr>
            </a:br>
            <a:r>
              <a:rPr lang="en-US" altLang="zh-TW" sz="5400" smtClean="0">
                <a:solidFill>
                  <a:srgbClr val="000000"/>
                </a:solidFill>
              </a:rPr>
              <a:t>Selective Printing of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458200" cy="50292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6"/>
                </a:solidFill>
              </a:rPr>
              <a:t>print next-to-the-last line of file </a:t>
            </a:r>
            <a:r>
              <a:rPr lang="en-US" dirty="0" smtClean="0">
                <a:solidFill>
                  <a:schemeClr val="accent4"/>
                </a:solidFill>
              </a:rPr>
              <a:t>(if only 1 line in the file, print blank line):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'${</a:t>
            </a:r>
            <a:r>
              <a:rPr lang="en-US" b="1" dirty="0" err="1" smtClean="0"/>
              <a:t>g;p</a:t>
            </a:r>
            <a:r>
              <a:rPr lang="en-US" b="1" dirty="0" smtClean="0"/>
              <a:t>;};</a:t>
            </a:r>
            <a:r>
              <a:rPr lang="en-US" b="1" dirty="0" err="1" smtClean="0"/>
              <a:t>h;d</a:t>
            </a:r>
            <a:r>
              <a:rPr lang="en-US" b="1" dirty="0" smtClean="0"/>
              <a:t>' </a:t>
            </a:r>
            <a:r>
              <a:rPr lang="en-US" dirty="0" smtClean="0"/>
              <a:t># method 3 from prev.</a:t>
            </a:r>
            <a:endParaRPr lang="en-US" b="1" dirty="0" smtClean="0">
              <a:solidFill>
                <a:srgbClr val="B2B2B2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schemeClr val="accent6"/>
                </a:solidFill>
              </a:rPr>
              <a:t>print next-to-the-last line</a:t>
            </a:r>
            <a:r>
              <a:rPr lang="en-US" dirty="0" smtClean="0"/>
              <a:t> (if 1 line, print it):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>
                <a:solidFill>
                  <a:srgbClr val="B2B2B2"/>
                </a:solidFill>
              </a:rPr>
              <a:t>	</a:t>
            </a:r>
            <a:r>
              <a:rPr lang="en-US" dirty="0" smtClean="0"/>
              <a:t>% </a:t>
            </a:r>
            <a:r>
              <a:rPr lang="en-US" b="1" dirty="0" err="1" smtClean="0"/>
              <a:t>sed</a:t>
            </a:r>
            <a:r>
              <a:rPr lang="en-US" b="1" dirty="0" smtClean="0"/>
              <a:t> '1{$q;};$\!{</a:t>
            </a:r>
            <a:r>
              <a:rPr lang="en-US" b="1" dirty="0" err="1" smtClean="0"/>
              <a:t>h;d</a:t>
            </a:r>
            <a:r>
              <a:rPr lang="en-US" b="1" dirty="0" smtClean="0"/>
              <a:t>;};x' </a:t>
            </a:r>
            <a:r>
              <a:rPr lang="en-US" dirty="0" smtClean="0"/>
              <a:t># method 1</a:t>
            </a:r>
            <a:endParaRPr lang="en-US" b="1" dirty="0" smtClean="0"/>
          </a:p>
          <a:p>
            <a:pPr>
              <a:spcBef>
                <a:spcPts val="0"/>
              </a:spcBef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'1{$q;};${</a:t>
            </a:r>
            <a:r>
              <a:rPr lang="en-US" b="1" dirty="0" err="1" smtClean="0"/>
              <a:t>g;p</a:t>
            </a:r>
            <a:r>
              <a:rPr lang="en-US" b="1" dirty="0" smtClean="0"/>
              <a:t>;};</a:t>
            </a:r>
            <a:r>
              <a:rPr lang="en-US" b="1" dirty="0" err="1" smtClean="0"/>
              <a:t>h;d</a:t>
            </a:r>
            <a:r>
              <a:rPr lang="en-US" b="1" dirty="0" smtClean="0"/>
              <a:t>' </a:t>
            </a:r>
            <a:r>
              <a:rPr lang="en-US" dirty="0" smtClean="0"/>
              <a:t># method 2</a:t>
            </a:r>
            <a:endParaRPr lang="en-US" b="1" dirty="0" smtClean="0"/>
          </a:p>
          <a:p>
            <a:pPr>
              <a:defRPr/>
            </a:pPr>
            <a:r>
              <a:rPr lang="en-US" dirty="0" smtClean="0">
                <a:solidFill>
                  <a:schemeClr val="accent6"/>
                </a:solidFill>
              </a:rPr>
              <a:t>print the next-to-the-last line </a:t>
            </a:r>
            <a:r>
              <a:rPr lang="en-US" dirty="0" smtClean="0"/>
              <a:t>(if 1 line, print nothing):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>
                <a:solidFill>
                  <a:srgbClr val="B2B2B2"/>
                </a:solidFill>
              </a:rPr>
              <a:t>	</a:t>
            </a:r>
            <a:r>
              <a:rPr lang="en-US" dirty="0" smtClean="0"/>
              <a:t>% </a:t>
            </a:r>
            <a:r>
              <a:rPr lang="en-US" b="1" dirty="0" err="1" smtClean="0"/>
              <a:t>sed</a:t>
            </a:r>
            <a:r>
              <a:rPr lang="en-US" b="1" dirty="0" smtClean="0"/>
              <a:t> '1{$d;};$\!{</a:t>
            </a:r>
            <a:r>
              <a:rPr lang="en-US" b="1" dirty="0" err="1" smtClean="0"/>
              <a:t>h;d</a:t>
            </a:r>
            <a:r>
              <a:rPr lang="en-US" b="1" dirty="0" smtClean="0"/>
              <a:t>;};x' </a:t>
            </a:r>
            <a:r>
              <a:rPr lang="en-US" dirty="0" smtClean="0"/>
              <a:t># method 1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'1{$d;};${</a:t>
            </a:r>
            <a:r>
              <a:rPr lang="en-US" b="1" dirty="0" err="1" smtClean="0"/>
              <a:t>g;p</a:t>
            </a:r>
            <a:r>
              <a:rPr lang="en-US" b="1" dirty="0" smtClean="0"/>
              <a:t>;};</a:t>
            </a:r>
            <a:r>
              <a:rPr lang="en-US" b="1" dirty="0" err="1" smtClean="0"/>
              <a:t>h;d</a:t>
            </a:r>
            <a:r>
              <a:rPr lang="en-US" b="1" dirty="0" smtClean="0"/>
              <a:t>' </a:t>
            </a:r>
            <a:r>
              <a:rPr lang="en-US" dirty="0" smtClean="0"/>
              <a:t># method 2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smtClean="0">
                <a:solidFill>
                  <a:srgbClr val="2D2D8A"/>
                </a:solidFill>
              </a:rPr>
              <a:t>sed one-liners</a:t>
            </a:r>
            <a:r>
              <a:rPr lang="en-US" altLang="zh-TW" sz="3600" smtClean="0">
                <a:solidFill>
                  <a:srgbClr val="2D2D8A"/>
                </a:solidFill>
              </a:rPr>
              <a:t/>
            </a:r>
            <a:br>
              <a:rPr lang="en-US" altLang="zh-TW" sz="3600" smtClean="0">
                <a:solidFill>
                  <a:srgbClr val="2D2D8A"/>
                </a:solidFill>
              </a:rPr>
            </a:br>
            <a:r>
              <a:rPr lang="en-US" altLang="zh-TW" sz="5400" smtClean="0">
                <a:solidFill>
                  <a:srgbClr val="000000"/>
                </a:solidFill>
              </a:rPr>
              <a:t>Selective Printing of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458200" cy="50292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6"/>
                </a:solidFill>
              </a:rPr>
              <a:t>print only lines that contain a specific  regular expression</a:t>
            </a:r>
            <a:r>
              <a:rPr lang="en-US" dirty="0" smtClean="0"/>
              <a:t> (like "</a:t>
            </a:r>
            <a:r>
              <a:rPr lang="en-US" dirty="0" err="1" smtClean="0"/>
              <a:t>grep</a:t>
            </a:r>
            <a:r>
              <a:rPr lang="en-US" dirty="0" smtClean="0"/>
              <a:t>"):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-n '/</a:t>
            </a:r>
            <a:r>
              <a:rPr lang="en-US" b="1" dirty="0" err="1" smtClean="0"/>
              <a:t>regexp</a:t>
            </a:r>
            <a:r>
              <a:rPr lang="en-US" b="1" dirty="0" smtClean="0"/>
              <a:t>/p'</a:t>
            </a:r>
            <a:r>
              <a:rPr lang="en-US" dirty="0" smtClean="0"/>
              <a:t> # method 1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'/</a:t>
            </a:r>
            <a:r>
              <a:rPr lang="en-US" b="1" dirty="0" err="1" smtClean="0"/>
              <a:t>regexp</a:t>
            </a:r>
            <a:r>
              <a:rPr lang="en-US" b="1" dirty="0" smtClean="0"/>
              <a:t>/\!d' </a:t>
            </a:r>
            <a:r>
              <a:rPr lang="en-US" dirty="0" smtClean="0"/>
              <a:t># method 2 </a:t>
            </a:r>
          </a:p>
          <a:p>
            <a:pPr>
              <a:spcBef>
                <a:spcPts val="1200"/>
              </a:spcBef>
              <a:defRPr/>
            </a:pPr>
            <a:r>
              <a:rPr lang="en-US" dirty="0" smtClean="0">
                <a:solidFill>
                  <a:schemeClr val="accent6"/>
                </a:solidFill>
              </a:rPr>
              <a:t>print lines without </a:t>
            </a:r>
            <a:r>
              <a:rPr lang="en-US" dirty="0" err="1" smtClean="0">
                <a:solidFill>
                  <a:schemeClr val="accent6"/>
                </a:solidFill>
              </a:rPr>
              <a:t>regexp</a:t>
            </a:r>
            <a:r>
              <a:rPr lang="en-US" dirty="0" smtClean="0"/>
              <a:t> (like "</a:t>
            </a:r>
            <a:r>
              <a:rPr lang="en-US" dirty="0" err="1" smtClean="0"/>
              <a:t>grep</a:t>
            </a:r>
            <a:r>
              <a:rPr lang="en-US" dirty="0" smtClean="0"/>
              <a:t> -v"):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>
                <a:solidFill>
                  <a:srgbClr val="B2B2B2"/>
                </a:solidFill>
              </a:rPr>
              <a:t>	</a:t>
            </a:r>
            <a:r>
              <a:rPr lang="en-US" dirty="0" smtClean="0"/>
              <a:t>% </a:t>
            </a:r>
            <a:r>
              <a:rPr lang="en-US" b="1" dirty="0" err="1" smtClean="0"/>
              <a:t>sed</a:t>
            </a:r>
            <a:r>
              <a:rPr lang="en-US" b="1" dirty="0" smtClean="0"/>
              <a:t> -n '/</a:t>
            </a:r>
            <a:r>
              <a:rPr lang="en-US" b="1" dirty="0" err="1" smtClean="0"/>
              <a:t>regexp</a:t>
            </a:r>
            <a:r>
              <a:rPr lang="en-US" b="1" dirty="0" smtClean="0"/>
              <a:t>/\!p' </a:t>
            </a:r>
            <a:r>
              <a:rPr lang="en-US" dirty="0" smtClean="0"/>
              <a:t># method 1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'/</a:t>
            </a:r>
            <a:r>
              <a:rPr lang="en-US" b="1" dirty="0" err="1" smtClean="0"/>
              <a:t>regexp</a:t>
            </a:r>
            <a:r>
              <a:rPr lang="en-US" b="1" dirty="0" smtClean="0"/>
              <a:t>/d' </a:t>
            </a:r>
            <a:r>
              <a:rPr lang="en-US" dirty="0" smtClean="0"/>
              <a:t># method 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smtClean="0">
                <a:solidFill>
                  <a:srgbClr val="2D2D8A"/>
                </a:solidFill>
              </a:rPr>
              <a:t>sed one-liners</a:t>
            </a:r>
            <a:r>
              <a:rPr lang="en-US" altLang="zh-TW" sz="3600" smtClean="0">
                <a:solidFill>
                  <a:srgbClr val="2D2D8A"/>
                </a:solidFill>
              </a:rPr>
              <a:t/>
            </a:r>
            <a:br>
              <a:rPr lang="en-US" altLang="zh-TW" sz="3600" smtClean="0">
                <a:solidFill>
                  <a:srgbClr val="2D2D8A"/>
                </a:solidFill>
              </a:rPr>
            </a:br>
            <a:r>
              <a:rPr lang="en-US" altLang="zh-TW" sz="5400" smtClean="0">
                <a:solidFill>
                  <a:srgbClr val="000000"/>
                </a:solidFill>
              </a:rPr>
              <a:t>Selective Printing of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458200" cy="5029200"/>
          </a:xfrm>
        </p:spPr>
        <p:txBody>
          <a:bodyPr/>
          <a:lstStyle/>
          <a:p>
            <a:pPr>
              <a:spcBef>
                <a:spcPts val="1200"/>
              </a:spcBef>
              <a:defRPr/>
            </a:pPr>
            <a:r>
              <a:rPr lang="en-US" dirty="0" smtClean="0">
                <a:solidFill>
                  <a:schemeClr val="accent6"/>
                </a:solidFill>
              </a:rPr>
              <a:t>print the line immediately before a </a:t>
            </a:r>
            <a:r>
              <a:rPr lang="en-US" dirty="0" err="1" smtClean="0">
                <a:solidFill>
                  <a:schemeClr val="accent6"/>
                </a:solidFill>
              </a:rPr>
              <a:t>regexp</a:t>
            </a:r>
            <a:r>
              <a:rPr lang="en-US" dirty="0" smtClean="0">
                <a:solidFill>
                  <a:schemeClr val="accent6"/>
                </a:solidFill>
              </a:rPr>
              <a:t>, but not the line containing the </a:t>
            </a:r>
            <a:r>
              <a:rPr lang="en-US" dirty="0" err="1" smtClean="0">
                <a:solidFill>
                  <a:schemeClr val="accent6"/>
                </a:solidFill>
              </a:rPr>
              <a:t>regexp</a:t>
            </a:r>
            <a:r>
              <a:rPr lang="en-US" dirty="0">
                <a:solidFill>
                  <a:schemeClr val="accent6"/>
                </a:solidFill>
              </a:rPr>
              <a:t>:</a:t>
            </a:r>
            <a:endParaRPr lang="en-US" dirty="0" smtClean="0">
              <a:solidFill>
                <a:schemeClr val="accent6"/>
              </a:solidFill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>
                <a:solidFill>
                  <a:srgbClr val="B2B2B2"/>
                </a:solidFill>
              </a:rPr>
              <a:t>	</a:t>
            </a:r>
            <a:r>
              <a:rPr lang="en-US" dirty="0" smtClean="0"/>
              <a:t>% </a:t>
            </a:r>
            <a:r>
              <a:rPr lang="en-US" b="1" dirty="0" err="1" smtClean="0"/>
              <a:t>sed</a:t>
            </a:r>
            <a:r>
              <a:rPr lang="en-US" b="1" dirty="0" smtClean="0"/>
              <a:t> -n '/</a:t>
            </a:r>
            <a:r>
              <a:rPr lang="en-US" b="1" dirty="0" err="1" smtClean="0"/>
              <a:t>regexp</a:t>
            </a:r>
            <a:r>
              <a:rPr lang="en-US" b="1" dirty="0" smtClean="0"/>
              <a:t>/{g;1\!p;};h'</a:t>
            </a:r>
            <a:r>
              <a:rPr lang="en-US" dirty="0" smtClean="0"/>
              <a:t> # method 1 </a:t>
            </a:r>
            <a:r>
              <a:rPr lang="en-US" b="1" dirty="0" smtClean="0"/>
              <a:t> 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-n '/</a:t>
            </a:r>
            <a:r>
              <a:rPr lang="en-US" b="1" dirty="0" err="1" smtClean="0"/>
              <a:t>regexp</a:t>
            </a:r>
            <a:r>
              <a:rPr lang="en-US" b="1" dirty="0" smtClean="0"/>
              <a:t>/{g;1;ba;p;:a;};h'</a:t>
            </a:r>
            <a:r>
              <a:rPr lang="en-US" dirty="0" smtClean="0"/>
              <a:t> #\ 								method 2 </a:t>
            </a:r>
            <a:endParaRPr lang="en-US" b="1" dirty="0" smtClean="0"/>
          </a:p>
          <a:p>
            <a:pPr>
              <a:defRPr/>
            </a:pPr>
            <a:r>
              <a:rPr lang="en-US" dirty="0" smtClean="0">
                <a:solidFill>
                  <a:schemeClr val="accent6"/>
                </a:solidFill>
              </a:rPr>
              <a:t>print the line immediately after a </a:t>
            </a:r>
            <a:r>
              <a:rPr lang="en-US" dirty="0" err="1" smtClean="0">
                <a:solidFill>
                  <a:schemeClr val="accent6"/>
                </a:solidFill>
              </a:rPr>
              <a:t>regexp</a:t>
            </a:r>
            <a:r>
              <a:rPr lang="en-US" dirty="0" smtClean="0">
                <a:solidFill>
                  <a:schemeClr val="accent6"/>
                </a:solidFill>
              </a:rPr>
              <a:t>, but not the line containing the </a:t>
            </a:r>
            <a:r>
              <a:rPr lang="en-US" dirty="0" err="1" smtClean="0">
                <a:solidFill>
                  <a:schemeClr val="accent6"/>
                </a:solidFill>
              </a:rPr>
              <a:t>regexp</a:t>
            </a:r>
            <a:r>
              <a:rPr lang="en-US" dirty="0">
                <a:solidFill>
                  <a:schemeClr val="accent6"/>
                </a:solidFill>
              </a:rPr>
              <a:t>:</a:t>
            </a:r>
            <a:endParaRPr lang="en-US" dirty="0" smtClean="0">
              <a:solidFill>
                <a:schemeClr val="accent6"/>
              </a:solidFill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-n '/</a:t>
            </a:r>
            <a:r>
              <a:rPr lang="en-US" b="1" dirty="0" err="1" smtClean="0"/>
              <a:t>regexp</a:t>
            </a:r>
            <a:r>
              <a:rPr lang="en-US" b="1" dirty="0" smtClean="0"/>
              <a:t>/{</a:t>
            </a:r>
            <a:r>
              <a:rPr lang="en-US" b="1" dirty="0" err="1" smtClean="0"/>
              <a:t>n;p</a:t>
            </a:r>
            <a:r>
              <a:rPr lang="en-US" b="1" dirty="0" smtClean="0"/>
              <a:t>;}' </a:t>
            </a:r>
          </a:p>
          <a:p>
            <a:pPr>
              <a:spcBef>
                <a:spcPts val="0"/>
              </a:spcBef>
              <a:buNone/>
              <a:defRPr/>
            </a:pPr>
            <a:endParaRPr lang="en-US" b="1" dirty="0" smtClean="0"/>
          </a:p>
          <a:p>
            <a:pPr>
              <a:spcBef>
                <a:spcPts val="0"/>
              </a:spcBef>
              <a:buFontTx/>
              <a:buNone/>
              <a:defRPr/>
            </a:pP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smtClean="0">
                <a:solidFill>
                  <a:srgbClr val="2D2D8A"/>
                </a:solidFill>
              </a:rPr>
              <a:t>sed one-liners</a:t>
            </a:r>
            <a:r>
              <a:rPr lang="en-US" altLang="zh-TW" sz="3600" smtClean="0">
                <a:solidFill>
                  <a:srgbClr val="2D2D8A"/>
                </a:solidFill>
              </a:rPr>
              <a:t/>
            </a:r>
            <a:br>
              <a:rPr lang="en-US" altLang="zh-TW" sz="3600" smtClean="0">
                <a:solidFill>
                  <a:srgbClr val="2D2D8A"/>
                </a:solidFill>
              </a:rPr>
            </a:br>
            <a:r>
              <a:rPr lang="en-US" altLang="zh-TW" sz="5400" smtClean="0">
                <a:solidFill>
                  <a:srgbClr val="000000"/>
                </a:solidFill>
              </a:rPr>
              <a:t>Selective Printing of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686800" cy="5029200"/>
          </a:xfrm>
        </p:spPr>
        <p:txBody>
          <a:bodyPr/>
          <a:lstStyle/>
          <a:p>
            <a:pPr>
              <a:lnSpc>
                <a:spcPct val="93000"/>
              </a:lnSpc>
              <a:defRPr/>
            </a:pPr>
            <a:r>
              <a:rPr lang="en-US" dirty="0" smtClean="0">
                <a:solidFill>
                  <a:srgbClr val="2D2D8A"/>
                </a:solidFill>
              </a:rPr>
              <a:t>print 1 line of context before and after </a:t>
            </a:r>
            <a:r>
              <a:rPr lang="en-US" dirty="0" err="1" smtClean="0">
                <a:solidFill>
                  <a:srgbClr val="2D2D8A"/>
                </a:solidFill>
              </a:rPr>
              <a:t>regexp</a:t>
            </a:r>
            <a:r>
              <a:rPr lang="en-US" dirty="0" smtClean="0">
                <a:solidFill>
                  <a:srgbClr val="2D2D8A"/>
                </a:solidFill>
              </a:rPr>
              <a:t>, with line number indicating where the </a:t>
            </a:r>
            <a:r>
              <a:rPr lang="en-US" dirty="0" err="1" smtClean="0">
                <a:solidFill>
                  <a:srgbClr val="2D2D8A"/>
                </a:solidFill>
              </a:rPr>
              <a:t>regexp</a:t>
            </a:r>
            <a:r>
              <a:rPr lang="en-US" dirty="0" smtClean="0">
                <a:solidFill>
                  <a:srgbClr val="2D2D8A"/>
                </a:solidFill>
              </a:rPr>
              <a:t> occurred</a:t>
            </a:r>
            <a:r>
              <a:rPr lang="en-US" dirty="0" smtClean="0"/>
              <a:t> (like "</a:t>
            </a:r>
            <a:r>
              <a:rPr lang="en-US" dirty="0" err="1" smtClean="0"/>
              <a:t>grep</a:t>
            </a:r>
            <a:r>
              <a:rPr lang="en-US" dirty="0" smtClean="0"/>
              <a:t> -A1 -B1"):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%</a:t>
            </a:r>
            <a:r>
              <a:rPr lang="en-US" sz="2000" dirty="0" smtClean="0"/>
              <a:t> </a:t>
            </a:r>
            <a:r>
              <a:rPr lang="en-US" b="1" dirty="0" err="1" smtClean="0"/>
              <a:t>sed</a:t>
            </a:r>
            <a:r>
              <a:rPr lang="en-US" sz="2000" b="1" dirty="0" smtClean="0"/>
              <a:t> </a:t>
            </a:r>
            <a:r>
              <a:rPr lang="en-US" b="1" dirty="0" smtClean="0"/>
              <a:t>-n</a:t>
            </a:r>
            <a:r>
              <a:rPr lang="en-US" sz="2000" b="1" dirty="0" smtClean="0"/>
              <a:t> </a:t>
            </a:r>
            <a:r>
              <a:rPr lang="en-US" b="1" dirty="0" smtClean="0"/>
              <a:t>'/</a:t>
            </a:r>
            <a:r>
              <a:rPr lang="en-US" b="1" dirty="0" err="1" smtClean="0"/>
              <a:t>regexp</a:t>
            </a:r>
            <a:r>
              <a:rPr lang="en-US" b="1" dirty="0" smtClean="0"/>
              <a:t>/{=;x;1\!p;g;$!</a:t>
            </a:r>
            <a:r>
              <a:rPr lang="en-US" b="1" dirty="0" err="1" smtClean="0"/>
              <a:t>N;p;D</a:t>
            </a:r>
            <a:r>
              <a:rPr lang="en-US" b="1" dirty="0" smtClean="0"/>
              <a:t>;};h'</a:t>
            </a:r>
          </a:p>
          <a:p>
            <a:pPr>
              <a:spcBef>
                <a:spcPts val="1200"/>
              </a:spcBef>
              <a:defRPr/>
            </a:pPr>
            <a:r>
              <a:rPr lang="en-US" dirty="0" err="1" smtClean="0">
                <a:solidFill>
                  <a:schemeClr val="accent6"/>
                </a:solidFill>
              </a:rPr>
              <a:t>grep</a:t>
            </a:r>
            <a:r>
              <a:rPr lang="en-US" dirty="0" smtClean="0">
                <a:solidFill>
                  <a:schemeClr val="accent6"/>
                </a:solidFill>
              </a:rPr>
              <a:t> for AAA or BBB or CCC: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% </a:t>
            </a:r>
            <a:r>
              <a:rPr lang="en-US" b="1" dirty="0" err="1" smtClean="0"/>
              <a:t>sed</a:t>
            </a:r>
            <a:r>
              <a:rPr lang="en-US" b="1" dirty="0" smtClean="0"/>
              <a:t> '/AAA/b</a:t>
            </a:r>
            <a:r>
              <a:rPr lang="en-US" b="1" dirty="0"/>
              <a:t>;</a:t>
            </a:r>
            <a:r>
              <a:rPr lang="en-US" b="1" dirty="0" smtClean="0"/>
              <a:t>/BBB/b;/CCC/</a:t>
            </a:r>
            <a:r>
              <a:rPr lang="en-US" b="1" dirty="0" err="1" smtClean="0"/>
              <a:t>b;d</a:t>
            </a:r>
            <a:r>
              <a:rPr lang="en-US" b="1" dirty="0" smtClean="0"/>
              <a:t>'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%</a:t>
            </a:r>
            <a:r>
              <a:rPr lang="en-US" dirty="0" smtClean="0">
                <a:solidFill>
                  <a:srgbClr val="B2B2B2"/>
                </a:solidFill>
              </a:rPr>
              <a:t> </a:t>
            </a:r>
            <a:r>
              <a:rPr lang="en-US" b="1" dirty="0" err="1" smtClean="0">
                <a:solidFill>
                  <a:srgbClr val="B2B2B2"/>
                </a:solidFill>
              </a:rPr>
              <a:t>sed</a:t>
            </a:r>
            <a:r>
              <a:rPr lang="en-US" b="1" dirty="0" smtClean="0">
                <a:solidFill>
                  <a:srgbClr val="B2B2B2"/>
                </a:solidFill>
              </a:rPr>
              <a:t> '/AAA\|BBB\|CCC/!d' </a:t>
            </a:r>
            <a:r>
              <a:rPr lang="en-US" dirty="0" smtClean="0">
                <a:solidFill>
                  <a:srgbClr val="B2B2B2"/>
                </a:solidFill>
              </a:rPr>
              <a:t># GNU </a:t>
            </a:r>
            <a:r>
              <a:rPr lang="en-US" dirty="0" err="1" smtClean="0">
                <a:solidFill>
                  <a:srgbClr val="B2B2B2"/>
                </a:solidFill>
              </a:rPr>
              <a:t>sed</a:t>
            </a:r>
            <a:r>
              <a:rPr lang="en-US" dirty="0" smtClean="0">
                <a:solidFill>
                  <a:srgbClr val="B2B2B2"/>
                </a:solidFill>
              </a:rPr>
              <a:t> only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333399"/>
                </a:solidFill>
              </a:rPr>
              <a:t>And now, </a:t>
            </a:r>
            <a:r>
              <a:rPr lang="en-US" dirty="0" err="1" smtClean="0">
                <a:solidFill>
                  <a:srgbClr val="333399"/>
                </a:solidFill>
              </a:rPr>
              <a:t>sed</a:t>
            </a:r>
            <a:r>
              <a:rPr lang="en-US" dirty="0" smtClean="0">
                <a:solidFill>
                  <a:srgbClr val="333399"/>
                </a:solidFill>
              </a:rPr>
              <a:t> commands</a:t>
            </a:r>
            <a:endParaRPr lang="en-US" dirty="0">
              <a:solidFill>
                <a:srgbClr val="3333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24744"/>
            <a:ext cx="8686800" cy="5257800"/>
          </a:xfrm>
        </p:spPr>
        <p:txBody>
          <a:bodyPr/>
          <a:lstStyle/>
          <a:p>
            <a:r>
              <a:rPr lang="en-US" dirty="0" smtClean="0"/>
              <a:t>The preceding discussion involved running </a:t>
            </a:r>
            <a:r>
              <a:rPr lang="en-US" dirty="0" err="1" smtClean="0"/>
              <a:t>sed</a:t>
            </a:r>
            <a:r>
              <a:rPr lang="en-US" dirty="0" smtClean="0"/>
              <a:t> and using flags when invoking sed.</a:t>
            </a:r>
          </a:p>
          <a:p>
            <a:pPr lvl="1"/>
            <a:r>
              <a:rPr lang="en-US" dirty="0" smtClean="0"/>
              <a:t>Thus, the phrase “running a </a:t>
            </a:r>
            <a:r>
              <a:rPr lang="en-US" dirty="0" err="1" smtClean="0"/>
              <a:t>sed</a:t>
            </a:r>
            <a:r>
              <a:rPr lang="en-US" dirty="0" smtClean="0"/>
              <a:t> command” would mean that your shell is parsing UNIX commands and encounters the word “</a:t>
            </a:r>
            <a:r>
              <a:rPr lang="en-US" dirty="0" err="1" smtClean="0"/>
              <a:t>sed</a:t>
            </a:r>
            <a:r>
              <a:rPr lang="en-US" dirty="0" smtClean="0"/>
              <a:t>”. </a:t>
            </a:r>
          </a:p>
        </p:txBody>
      </p:sp>
    </p:spTree>
    <p:extLst>
      <p:ext uri="{BB962C8B-B14F-4D97-AF65-F5344CB8AC3E}">
        <p14:creationId xmlns:p14="http://schemas.microsoft.com/office/powerpoint/2010/main" val="205909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smtClean="0">
                <a:solidFill>
                  <a:srgbClr val="2D2D8A"/>
                </a:solidFill>
              </a:rPr>
              <a:t>sed one-liners</a:t>
            </a:r>
            <a:r>
              <a:rPr lang="en-US" altLang="zh-TW" sz="3600" smtClean="0">
                <a:solidFill>
                  <a:srgbClr val="2D2D8A"/>
                </a:solidFill>
              </a:rPr>
              <a:t/>
            </a:r>
            <a:br>
              <a:rPr lang="en-US" altLang="zh-TW" sz="3600" smtClean="0">
                <a:solidFill>
                  <a:srgbClr val="2D2D8A"/>
                </a:solidFill>
              </a:rPr>
            </a:br>
            <a:r>
              <a:rPr lang="en-US" altLang="zh-TW" sz="5400" smtClean="0">
                <a:solidFill>
                  <a:srgbClr val="000000"/>
                </a:solidFill>
              </a:rPr>
              <a:t>Selective Printing of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1676400"/>
            <a:ext cx="8655496" cy="5029200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solidFill>
                  <a:srgbClr val="2D2D8A"/>
                </a:solidFill>
              </a:rPr>
              <a:t>grep</a:t>
            </a:r>
            <a:r>
              <a:rPr lang="en-US" dirty="0" smtClean="0">
                <a:solidFill>
                  <a:srgbClr val="2D2D8A"/>
                </a:solidFill>
              </a:rPr>
              <a:t> for AAA and BBB and CCC (any order):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'/AAA/\!d;/BBB/\!d;/CCC/\!d' </a:t>
            </a:r>
          </a:p>
          <a:p>
            <a:pPr>
              <a:spcBef>
                <a:spcPts val="1200"/>
              </a:spcBef>
              <a:defRPr/>
            </a:pPr>
            <a:r>
              <a:rPr lang="en-US" dirty="0" err="1" smtClean="0">
                <a:solidFill>
                  <a:srgbClr val="2D2D8A"/>
                </a:solidFill>
              </a:rPr>
              <a:t>grep</a:t>
            </a:r>
            <a:r>
              <a:rPr lang="en-US" dirty="0" smtClean="0">
                <a:solidFill>
                  <a:srgbClr val="2D2D8A"/>
                </a:solidFill>
              </a:rPr>
              <a:t> for AAA and BBB and CCC (that order):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'/AAA.*BBB.*CCC/\!d' </a:t>
            </a:r>
          </a:p>
          <a:p>
            <a:pPr>
              <a:spcBef>
                <a:spcPts val="1200"/>
              </a:spcBef>
              <a:defRPr/>
            </a:pPr>
            <a:r>
              <a:rPr lang="en-US" dirty="0" smtClean="0">
                <a:solidFill>
                  <a:schemeClr val="accent6"/>
                </a:solidFill>
              </a:rPr>
              <a:t>print only lines of 65 characters or longer: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-n '/^.\{65\}/p' </a:t>
            </a:r>
          </a:p>
          <a:p>
            <a:pPr>
              <a:spcBef>
                <a:spcPts val="1200"/>
              </a:spcBef>
              <a:defRPr/>
            </a:pPr>
            <a:r>
              <a:rPr lang="en-US" dirty="0" smtClean="0">
                <a:solidFill>
                  <a:schemeClr val="accent6"/>
                </a:solidFill>
              </a:rPr>
              <a:t>print only lines of less than 65 characters: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-n '/^.\{65\}/\!p' </a:t>
            </a:r>
            <a:r>
              <a:rPr lang="en-US" dirty="0" smtClean="0"/>
              <a:t># method 1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</a:t>
            </a:r>
            <a:r>
              <a:rPr lang="en-US" b="1" dirty="0" err="1" smtClean="0"/>
              <a:t>sed</a:t>
            </a:r>
            <a:r>
              <a:rPr lang="en-US" b="1" dirty="0" smtClean="0"/>
              <a:t> '/^.\{65\}/d' </a:t>
            </a:r>
            <a:r>
              <a:rPr lang="en-US" dirty="0" smtClean="0"/>
              <a:t># method 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smtClean="0">
                <a:solidFill>
                  <a:srgbClr val="2D2D8A"/>
                </a:solidFill>
              </a:rPr>
              <a:t>sed one-liners</a:t>
            </a:r>
            <a:r>
              <a:rPr lang="en-US" altLang="zh-TW" sz="3600" smtClean="0">
                <a:solidFill>
                  <a:srgbClr val="2D2D8A"/>
                </a:solidFill>
              </a:rPr>
              <a:t/>
            </a:r>
            <a:br>
              <a:rPr lang="en-US" altLang="zh-TW" sz="3600" smtClean="0">
                <a:solidFill>
                  <a:srgbClr val="2D2D8A"/>
                </a:solidFill>
              </a:rPr>
            </a:br>
            <a:r>
              <a:rPr lang="en-US" altLang="zh-TW" sz="5400" smtClean="0">
                <a:solidFill>
                  <a:srgbClr val="000000"/>
                </a:solidFill>
              </a:rPr>
              <a:t>Selective Printing of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1447800"/>
            <a:ext cx="8686800" cy="50292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2D2D8A"/>
                </a:solidFill>
              </a:rPr>
              <a:t>print paragraph if it contains AAA </a:t>
            </a:r>
            <a:r>
              <a:rPr lang="en-US" dirty="0" smtClean="0"/>
              <a:t>(blank lines separate paragraphs):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dirty="0" err="1" smtClean="0"/>
              <a:t>sed</a:t>
            </a:r>
            <a:r>
              <a:rPr lang="en-US" dirty="0" smtClean="0"/>
              <a:t> '/./{H;$!d;};x;/AAA/\!d' </a:t>
            </a:r>
          </a:p>
          <a:p>
            <a:pPr>
              <a:defRPr/>
            </a:pPr>
            <a:r>
              <a:rPr lang="en-US" dirty="0" smtClean="0">
                <a:solidFill>
                  <a:srgbClr val="2D2D8A"/>
                </a:solidFill>
              </a:rPr>
              <a:t>print paragraph if contains AAA, BBB &amp; CCC: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3000" dirty="0" smtClean="0"/>
              <a:t>%</a:t>
            </a:r>
            <a:r>
              <a:rPr lang="en-US" sz="1600" dirty="0" smtClean="0"/>
              <a:t> </a:t>
            </a:r>
            <a:r>
              <a:rPr lang="en-US" sz="3000" dirty="0" err="1" smtClean="0"/>
              <a:t>sed</a:t>
            </a:r>
            <a:r>
              <a:rPr lang="en-US" sz="1600" dirty="0" smtClean="0"/>
              <a:t> </a:t>
            </a:r>
            <a:r>
              <a:rPr lang="en-US" sz="3000" dirty="0" smtClean="0"/>
              <a:t>'/./{H;$\!d;};x;/AAA/\!d;/BBB/\!d;/CCC/\!d' </a:t>
            </a:r>
          </a:p>
          <a:p>
            <a:pPr>
              <a:defRPr/>
            </a:pPr>
            <a:r>
              <a:rPr lang="en-US" dirty="0" smtClean="0">
                <a:solidFill>
                  <a:srgbClr val="2D2D8A"/>
                </a:solidFill>
              </a:rPr>
              <a:t>print paragraph if it has AAA</a:t>
            </a:r>
            <a:r>
              <a:rPr lang="en-US" sz="2400" dirty="0" smtClean="0">
                <a:solidFill>
                  <a:srgbClr val="2D2D8A"/>
                </a:solidFill>
              </a:rPr>
              <a:t> </a:t>
            </a:r>
            <a:r>
              <a:rPr lang="en-US" dirty="0" smtClean="0">
                <a:solidFill>
                  <a:srgbClr val="2D2D8A"/>
                </a:solidFill>
              </a:rPr>
              <a:t>or BBB or CCC: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n-US" sz="3000" dirty="0" smtClean="0"/>
              <a:t>% </a:t>
            </a:r>
            <a:r>
              <a:rPr lang="en-US" sz="3000" dirty="0" err="1" smtClean="0"/>
              <a:t>sed</a:t>
            </a:r>
            <a:r>
              <a:rPr lang="en-US" sz="3000" dirty="0" smtClean="0"/>
              <a:t> '/./{H;$\!d;};x;/AAA/b</a:t>
            </a:r>
            <a:r>
              <a:rPr lang="en-US" sz="3000" dirty="0"/>
              <a:t>;</a:t>
            </a:r>
            <a:r>
              <a:rPr lang="en-US" sz="3000" dirty="0" smtClean="0"/>
              <a:t>/BBB/b;/CCC/</a:t>
            </a:r>
            <a:r>
              <a:rPr lang="en-US" sz="3000" dirty="0" err="1" smtClean="0"/>
              <a:t>b;d</a:t>
            </a:r>
            <a:r>
              <a:rPr lang="en-US" sz="3000" dirty="0" smtClean="0"/>
              <a:t>'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n-US" sz="3000" dirty="0" smtClean="0"/>
              <a:t>% </a:t>
            </a:r>
            <a:r>
              <a:rPr lang="en-US" sz="3000" dirty="0" err="1" smtClean="0"/>
              <a:t>sed</a:t>
            </a:r>
            <a:r>
              <a:rPr lang="en-US" sz="3000" dirty="0" smtClean="0"/>
              <a:t> '/./{H;$</a:t>
            </a:r>
            <a:r>
              <a:rPr lang="en-US" sz="3000" dirty="0" err="1" smtClean="0"/>
              <a:t>ba;d</a:t>
            </a:r>
            <a:r>
              <a:rPr lang="en-US" sz="3000" dirty="0" smtClean="0"/>
              <a:t>;:a;};x;/AAA/b;/BBB/b;/CCC/</a:t>
            </a:r>
            <a:r>
              <a:rPr lang="en-US" sz="3000" dirty="0" err="1" smtClean="0"/>
              <a:t>b;d</a:t>
            </a:r>
            <a:r>
              <a:rPr lang="en-US" sz="3000" dirty="0" smtClean="0"/>
              <a:t>'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3000" dirty="0" smtClean="0">
                <a:solidFill>
                  <a:srgbClr val="B2B2B2"/>
                </a:solidFill>
              </a:rPr>
              <a:t>%</a:t>
            </a:r>
            <a:r>
              <a:rPr lang="en-US" sz="1600" dirty="0" smtClean="0">
                <a:solidFill>
                  <a:srgbClr val="B2B2B2"/>
                </a:solidFill>
              </a:rPr>
              <a:t> </a:t>
            </a:r>
            <a:r>
              <a:rPr lang="en-US" sz="3000" dirty="0" err="1" smtClean="0">
                <a:solidFill>
                  <a:srgbClr val="B2B2B2"/>
                </a:solidFill>
              </a:rPr>
              <a:t>sed</a:t>
            </a:r>
            <a:r>
              <a:rPr lang="en-US" sz="3000" dirty="0" smtClean="0">
                <a:solidFill>
                  <a:srgbClr val="B2B2B2"/>
                </a:solidFill>
              </a:rPr>
              <a:t> '/</a:t>
            </a:r>
            <a:r>
              <a:rPr lang="en-US" sz="2400" dirty="0" smtClean="0">
                <a:solidFill>
                  <a:srgbClr val="B2B2B2"/>
                </a:solidFill>
              </a:rPr>
              <a:t>.</a:t>
            </a:r>
            <a:r>
              <a:rPr lang="en-US" sz="3000" dirty="0" smtClean="0">
                <a:solidFill>
                  <a:srgbClr val="B2B2B2"/>
                </a:solidFill>
              </a:rPr>
              <a:t>/{H;$!d;};x;/AAA\|BBB\|CCC/</a:t>
            </a:r>
            <a:r>
              <a:rPr lang="en-US" sz="3000" dirty="0" err="1" smtClean="0">
                <a:solidFill>
                  <a:srgbClr val="B2B2B2"/>
                </a:solidFill>
              </a:rPr>
              <a:t>b;d</a:t>
            </a:r>
            <a:r>
              <a:rPr lang="en-US" sz="2800" dirty="0" smtClean="0">
                <a:solidFill>
                  <a:srgbClr val="B2B2B2"/>
                </a:solidFill>
              </a:rPr>
              <a:t>' #</a:t>
            </a:r>
            <a:r>
              <a:rPr lang="en-US" sz="2800" dirty="0" err="1" smtClean="0">
                <a:solidFill>
                  <a:srgbClr val="B2B2B2"/>
                </a:solidFill>
              </a:rPr>
              <a:t>GNUsed</a:t>
            </a:r>
            <a:r>
              <a:rPr lang="en-US" sz="2800" dirty="0" smtClean="0">
                <a:solidFill>
                  <a:srgbClr val="B2B2B2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smtClean="0">
                <a:solidFill>
                  <a:srgbClr val="2D2D8A"/>
                </a:solidFill>
              </a:rPr>
              <a:t>sed one-liners</a:t>
            </a:r>
            <a:r>
              <a:rPr lang="en-US" altLang="zh-TW" sz="3600" smtClean="0">
                <a:solidFill>
                  <a:srgbClr val="2D2D8A"/>
                </a:solidFill>
              </a:rPr>
              <a:t/>
            </a:r>
            <a:br>
              <a:rPr lang="en-US" altLang="zh-TW" sz="3600" smtClean="0">
                <a:solidFill>
                  <a:srgbClr val="2D2D8A"/>
                </a:solidFill>
              </a:rPr>
            </a:br>
            <a:r>
              <a:rPr lang="en-US" altLang="zh-TW" sz="5400" smtClean="0">
                <a:solidFill>
                  <a:srgbClr val="000000"/>
                </a:solidFill>
              </a:rPr>
              <a:t>Selective Printing of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676400"/>
            <a:ext cx="8515672" cy="50292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6"/>
                </a:solidFill>
              </a:rPr>
              <a:t>print section of file from </a:t>
            </a:r>
            <a:r>
              <a:rPr lang="en-US" dirty="0" err="1" smtClean="0">
                <a:solidFill>
                  <a:schemeClr val="accent6"/>
                </a:solidFill>
              </a:rPr>
              <a:t>regexp</a:t>
            </a:r>
            <a:r>
              <a:rPr lang="en-US" dirty="0" smtClean="0">
                <a:solidFill>
                  <a:schemeClr val="accent6"/>
                </a:solidFill>
              </a:rPr>
              <a:t> to end of file: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-n '/</a:t>
            </a:r>
            <a:r>
              <a:rPr lang="en-US" b="1" dirty="0" err="1" smtClean="0"/>
              <a:t>regexp</a:t>
            </a:r>
            <a:r>
              <a:rPr lang="en-US" b="1" dirty="0" smtClean="0"/>
              <a:t>/,$p' </a:t>
            </a:r>
          </a:p>
          <a:p>
            <a:pPr>
              <a:defRPr/>
            </a:pPr>
            <a:r>
              <a:rPr lang="en-US" dirty="0" smtClean="0">
                <a:solidFill>
                  <a:schemeClr val="accent6"/>
                </a:solidFill>
              </a:rPr>
              <a:t>print section of file based on line numbers </a:t>
            </a:r>
            <a:r>
              <a:rPr lang="en-US" dirty="0" smtClean="0"/>
              <a:t>(lines 8-12, inclusive):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</a:t>
            </a:r>
            <a:r>
              <a:rPr lang="en-US" b="1" dirty="0" smtClean="0"/>
              <a:t>% </a:t>
            </a:r>
            <a:r>
              <a:rPr lang="en-US" b="1" dirty="0" err="1" smtClean="0"/>
              <a:t>sed</a:t>
            </a:r>
            <a:r>
              <a:rPr lang="en-US" b="1" dirty="0" smtClean="0"/>
              <a:t> -n '8,12p' </a:t>
            </a:r>
            <a:r>
              <a:rPr lang="en-US" dirty="0" smtClean="0"/>
              <a:t># method 1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'8,12\!d' </a:t>
            </a:r>
            <a:r>
              <a:rPr lang="en-US" dirty="0" smtClean="0"/>
              <a:t># method 2 </a:t>
            </a:r>
          </a:p>
          <a:p>
            <a:pPr>
              <a:defRPr/>
            </a:pPr>
            <a:r>
              <a:rPr lang="en-US" dirty="0" smtClean="0">
                <a:solidFill>
                  <a:schemeClr val="accent6"/>
                </a:solidFill>
              </a:rPr>
              <a:t>print line number 52: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</a:t>
            </a:r>
            <a:r>
              <a:rPr lang="en-US" b="1" dirty="0" smtClean="0"/>
              <a:t>% </a:t>
            </a:r>
            <a:r>
              <a:rPr lang="en-US" b="1" dirty="0" err="1" smtClean="0"/>
              <a:t>sed</a:t>
            </a:r>
            <a:r>
              <a:rPr lang="en-US" b="1" dirty="0" smtClean="0"/>
              <a:t> -n '52p' </a:t>
            </a:r>
            <a:r>
              <a:rPr lang="en-US" dirty="0" smtClean="0"/>
              <a:t># method 1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'52\!d' </a:t>
            </a:r>
            <a:r>
              <a:rPr lang="en-US" dirty="0" smtClean="0"/>
              <a:t># method 2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'52q;d' </a:t>
            </a:r>
            <a:r>
              <a:rPr lang="en-US" dirty="0" smtClean="0"/>
              <a:t>#method 3 </a:t>
            </a:r>
            <a:r>
              <a:rPr lang="en-US" dirty="0" smtClean="0">
                <a:latin typeface="Arial Narrow" panose="020B0606020202030204" pitchFamily="34" charset="0"/>
              </a:rPr>
              <a:t>(efficient on big files)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zh-TW" smtClean="0">
                <a:solidFill>
                  <a:srgbClr val="2D2D8A"/>
                </a:solidFill>
              </a:rPr>
              <a:t>sed one-liners</a:t>
            </a:r>
            <a:r>
              <a:rPr lang="en-US" altLang="zh-TW" sz="3600" smtClean="0">
                <a:solidFill>
                  <a:srgbClr val="2D2D8A"/>
                </a:solidFill>
              </a:rPr>
              <a:t/>
            </a:r>
            <a:br>
              <a:rPr lang="en-US" altLang="zh-TW" sz="3600" smtClean="0">
                <a:solidFill>
                  <a:srgbClr val="2D2D8A"/>
                </a:solidFill>
              </a:rPr>
            </a:br>
            <a:r>
              <a:rPr lang="en-US" altLang="zh-TW" sz="5400" smtClean="0">
                <a:solidFill>
                  <a:srgbClr val="000000"/>
                </a:solidFill>
              </a:rPr>
              <a:t>Selective Printing of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676400"/>
            <a:ext cx="8458200" cy="50292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2D2D8A"/>
                </a:solidFill>
              </a:rPr>
              <a:t>beginning at line 3, print every 7th line: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 smtClean="0"/>
              <a:t>	% </a:t>
            </a:r>
            <a:r>
              <a:rPr lang="en-US" altLang="zh-TW" b="1" dirty="0" err="1" smtClean="0"/>
              <a:t>sed</a:t>
            </a:r>
            <a:r>
              <a:rPr lang="en-US" altLang="zh-TW" b="1" dirty="0" smtClean="0"/>
              <a:t> -n '3,${</a:t>
            </a:r>
            <a:r>
              <a:rPr lang="en-US" altLang="zh-TW" b="1" dirty="0" err="1" smtClean="0"/>
              <a:t>p;n;n;n;n;n;n</a:t>
            </a:r>
            <a:r>
              <a:rPr lang="en-US" altLang="zh-TW" b="1" dirty="0" smtClean="0"/>
              <a:t>;}'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 smtClean="0"/>
              <a:t>	</a:t>
            </a:r>
            <a:r>
              <a:rPr lang="en-US" altLang="zh-TW" dirty="0" smtClean="0">
                <a:solidFill>
                  <a:srgbClr val="B2B2B2"/>
                </a:solidFill>
              </a:rPr>
              <a:t>% </a:t>
            </a:r>
            <a:r>
              <a:rPr lang="en-US" altLang="zh-TW" b="1" dirty="0" err="1" smtClean="0">
                <a:solidFill>
                  <a:srgbClr val="B2B2B2"/>
                </a:solidFill>
              </a:rPr>
              <a:t>sed</a:t>
            </a:r>
            <a:r>
              <a:rPr lang="en-US" altLang="zh-TW" b="1" dirty="0" smtClean="0">
                <a:solidFill>
                  <a:srgbClr val="B2B2B2"/>
                </a:solidFill>
              </a:rPr>
              <a:t> -n '3~7p' </a:t>
            </a:r>
            <a:r>
              <a:rPr lang="en-US" altLang="zh-TW" dirty="0" smtClean="0">
                <a:solidFill>
                  <a:srgbClr val="B2B2B2"/>
                </a:solidFill>
              </a:rPr>
              <a:t># GNU </a:t>
            </a:r>
            <a:r>
              <a:rPr lang="en-US" altLang="zh-TW" dirty="0" err="1" smtClean="0">
                <a:solidFill>
                  <a:srgbClr val="B2B2B2"/>
                </a:solidFill>
              </a:rPr>
              <a:t>sed</a:t>
            </a:r>
            <a:r>
              <a:rPr lang="en-US" altLang="zh-TW" dirty="0" smtClean="0">
                <a:solidFill>
                  <a:srgbClr val="B2B2B2"/>
                </a:solidFill>
              </a:rPr>
              <a:t> only </a:t>
            </a:r>
          </a:p>
          <a:p>
            <a:pPr>
              <a:spcBef>
                <a:spcPts val="1800"/>
              </a:spcBef>
            </a:pPr>
            <a:r>
              <a:rPr lang="en-US" altLang="zh-TW" dirty="0" smtClean="0">
                <a:solidFill>
                  <a:srgbClr val="2D2D8A"/>
                </a:solidFill>
              </a:rPr>
              <a:t>print section of file between two regular expressions </a:t>
            </a:r>
            <a:r>
              <a:rPr lang="en-US" altLang="zh-TW" dirty="0" smtClean="0"/>
              <a:t>(inclusive):</a:t>
            </a:r>
            <a:r>
              <a:rPr lang="en-US" altLang="zh-TW" dirty="0" smtClean="0">
                <a:solidFill>
                  <a:srgbClr val="2D2D8A"/>
                </a:solidFill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 smtClean="0"/>
              <a:t>	% </a:t>
            </a:r>
            <a:r>
              <a:rPr lang="en-US" altLang="zh-TW" b="1" dirty="0" err="1" smtClean="0"/>
              <a:t>sed</a:t>
            </a:r>
            <a:r>
              <a:rPr lang="en-US" altLang="zh-TW" b="1" dirty="0" smtClean="0"/>
              <a:t> -n '/</a:t>
            </a:r>
            <a:r>
              <a:rPr lang="en-US" b="1" dirty="0" smtClean="0"/>
              <a:t>r</a:t>
            </a:r>
            <a:r>
              <a:rPr lang="en-US" altLang="zh-TW" b="1" dirty="0" smtClean="0"/>
              <a:t>egexp1/,/</a:t>
            </a:r>
            <a:r>
              <a:rPr lang="en-US" b="1" dirty="0" smtClean="0"/>
              <a:t>r</a:t>
            </a:r>
            <a:r>
              <a:rPr lang="en-US" altLang="zh-TW" b="1" dirty="0" smtClean="0"/>
              <a:t>egexp2/p'</a:t>
            </a:r>
          </a:p>
          <a:p>
            <a:endParaRPr lang="zh-TW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 idx="4294967295"/>
          </p:nvPr>
        </p:nvSpPr>
        <p:spPr>
          <a:xfrm>
            <a:off x="304800" y="0"/>
            <a:ext cx="8458200" cy="1417638"/>
          </a:xfrm>
        </p:spPr>
        <p:txBody>
          <a:bodyPr/>
          <a:lstStyle/>
          <a:p>
            <a:r>
              <a:rPr lang="en-US" altLang="zh-TW" smtClean="0">
                <a:solidFill>
                  <a:srgbClr val="2D2D8A"/>
                </a:solidFill>
              </a:rPr>
              <a:t>sed one-liners</a:t>
            </a:r>
            <a:r>
              <a:rPr lang="en-US" altLang="zh-TW" sz="3600" smtClean="0">
                <a:solidFill>
                  <a:srgbClr val="2D2D8A"/>
                </a:solidFill>
              </a:rPr>
              <a:t/>
            </a:r>
            <a:br>
              <a:rPr lang="en-US" altLang="zh-TW" sz="3600" smtClean="0">
                <a:solidFill>
                  <a:srgbClr val="2D2D8A"/>
                </a:solidFill>
              </a:rPr>
            </a:br>
            <a:r>
              <a:rPr lang="en-US" altLang="zh-TW" sz="5400" smtClean="0">
                <a:solidFill>
                  <a:srgbClr val="000000"/>
                </a:solidFill>
              </a:rPr>
              <a:t>Selective Deleting of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676400"/>
            <a:ext cx="8839200" cy="50292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2D2D8A"/>
                </a:solidFill>
              </a:rPr>
              <a:t>print all lines EXCEPT between 2 </a:t>
            </a:r>
            <a:r>
              <a:rPr lang="en-US" altLang="zh-TW" dirty="0" err="1" smtClean="0">
                <a:solidFill>
                  <a:srgbClr val="2D2D8A"/>
                </a:solidFill>
              </a:rPr>
              <a:t>regexps</a:t>
            </a:r>
            <a:r>
              <a:rPr lang="en-US" altLang="zh-TW" dirty="0" smtClean="0">
                <a:solidFill>
                  <a:srgbClr val="2D2D8A"/>
                </a:solidFill>
              </a:rPr>
              <a:t>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 smtClean="0"/>
              <a:t>	% </a:t>
            </a:r>
            <a:r>
              <a:rPr lang="en-US" altLang="zh-TW" b="1" dirty="0" err="1" smtClean="0"/>
              <a:t>sed</a:t>
            </a:r>
            <a:r>
              <a:rPr lang="en-US" altLang="zh-TW" b="1" dirty="0" smtClean="0"/>
              <a:t> '/</a:t>
            </a:r>
            <a:r>
              <a:rPr lang="en-US" b="1" dirty="0" smtClean="0"/>
              <a:t>r</a:t>
            </a:r>
            <a:r>
              <a:rPr lang="en-US" altLang="zh-TW" b="1" dirty="0" smtClean="0"/>
              <a:t>egexp1/,/</a:t>
            </a:r>
            <a:r>
              <a:rPr lang="en-US" b="1" dirty="0" smtClean="0"/>
              <a:t>r</a:t>
            </a:r>
            <a:r>
              <a:rPr lang="en-US" altLang="zh-TW" b="1" dirty="0" smtClean="0"/>
              <a:t>egexp2/d' </a:t>
            </a:r>
          </a:p>
          <a:p>
            <a:r>
              <a:rPr lang="en-US" altLang="zh-TW" dirty="0" smtClean="0">
                <a:solidFill>
                  <a:srgbClr val="2D2D8A"/>
                </a:solidFill>
              </a:rPr>
              <a:t>delete duplicate, consecutive lines from a file (like "</a:t>
            </a:r>
            <a:r>
              <a:rPr lang="en-US" altLang="zh-TW" dirty="0" err="1" smtClean="0">
                <a:solidFill>
                  <a:srgbClr val="2D2D8A"/>
                </a:solidFill>
              </a:rPr>
              <a:t>uniq</a:t>
            </a:r>
            <a:r>
              <a:rPr lang="en-US" altLang="zh-TW" dirty="0" smtClean="0">
                <a:solidFill>
                  <a:srgbClr val="2D2D8A"/>
                </a:solidFill>
              </a:rPr>
              <a:t>"). Each first such line is kept, the duplicates are deleted: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 smtClean="0"/>
              <a:t>	% </a:t>
            </a:r>
            <a:r>
              <a:rPr lang="en-US" altLang="zh-TW" b="1" dirty="0" err="1" smtClean="0"/>
              <a:t>sed</a:t>
            </a:r>
            <a:r>
              <a:rPr lang="en-US" altLang="zh-TW" b="1" dirty="0" smtClean="0"/>
              <a:t> '$\!N; /^\(.*\)\n\1$/\!P; D' </a:t>
            </a:r>
          </a:p>
          <a:p>
            <a:r>
              <a:rPr lang="en-US" altLang="zh-TW" dirty="0" smtClean="0">
                <a:solidFill>
                  <a:srgbClr val="2D2D8A"/>
                </a:solidFill>
              </a:rPr>
              <a:t>delete duplicate, nonconsecutive lines from a file. Beware not to overflow the buffer size of the hold space, or else use GNU </a:t>
            </a:r>
            <a:r>
              <a:rPr lang="en-US" altLang="zh-TW" dirty="0" err="1" smtClean="0">
                <a:solidFill>
                  <a:srgbClr val="2D2D8A"/>
                </a:solidFill>
              </a:rPr>
              <a:t>sed</a:t>
            </a:r>
            <a:r>
              <a:rPr lang="en-US" altLang="zh-TW" dirty="0" smtClean="0">
                <a:solidFill>
                  <a:srgbClr val="2D2D8A"/>
                </a:solidFill>
              </a:rPr>
              <a:t>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3000" dirty="0" smtClean="0"/>
              <a:t>%</a:t>
            </a:r>
            <a:r>
              <a:rPr lang="en-US" altLang="zh-TW" sz="1600" dirty="0" smtClean="0"/>
              <a:t> </a:t>
            </a:r>
            <a:r>
              <a:rPr lang="en-US" altLang="zh-TW" sz="3000" dirty="0" err="1" smtClean="0"/>
              <a:t>sed</a:t>
            </a:r>
            <a:r>
              <a:rPr lang="en-US" altLang="zh-TW" sz="3000" dirty="0" smtClean="0"/>
              <a:t> -n 'G;</a:t>
            </a:r>
            <a:r>
              <a:rPr lang="en-US" altLang="zh-TW" sz="1600" dirty="0" smtClean="0"/>
              <a:t> </a:t>
            </a:r>
            <a:r>
              <a:rPr lang="en-US" altLang="zh-TW" sz="3000" dirty="0" smtClean="0"/>
              <a:t>s/\n/&amp;&amp;/;</a:t>
            </a:r>
            <a:r>
              <a:rPr lang="en-US" altLang="zh-TW" sz="1800" dirty="0" smtClean="0"/>
              <a:t> </a:t>
            </a:r>
            <a:r>
              <a:rPr lang="en-US" altLang="zh-TW" sz="3000" dirty="0" smtClean="0"/>
              <a:t>/^\([ -~]*\n\).*\n\1/d; s/\n//;</a:t>
            </a:r>
            <a:r>
              <a:rPr lang="en-US" altLang="zh-TW" sz="3000" dirty="0" err="1" smtClean="0"/>
              <a:t>h;P</a:t>
            </a:r>
            <a:r>
              <a:rPr lang="en-US" altLang="zh-TW" sz="3000" dirty="0" smtClean="0"/>
              <a:t>' </a:t>
            </a:r>
          </a:p>
          <a:p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 idx="4294967295"/>
          </p:nvPr>
        </p:nvSpPr>
        <p:spPr>
          <a:xfrm>
            <a:off x="304800" y="0"/>
            <a:ext cx="8458200" cy="1417638"/>
          </a:xfrm>
        </p:spPr>
        <p:txBody>
          <a:bodyPr/>
          <a:lstStyle/>
          <a:p>
            <a:r>
              <a:rPr lang="en-US" altLang="zh-TW" smtClean="0">
                <a:solidFill>
                  <a:srgbClr val="2D2D8A"/>
                </a:solidFill>
              </a:rPr>
              <a:t>sed one-liners</a:t>
            </a:r>
            <a:r>
              <a:rPr lang="en-US" altLang="zh-TW" sz="3600" smtClean="0">
                <a:solidFill>
                  <a:srgbClr val="2D2D8A"/>
                </a:solidFill>
              </a:rPr>
              <a:t/>
            </a:r>
            <a:br>
              <a:rPr lang="en-US" altLang="zh-TW" sz="3600" smtClean="0">
                <a:solidFill>
                  <a:srgbClr val="2D2D8A"/>
                </a:solidFill>
              </a:rPr>
            </a:br>
            <a:r>
              <a:rPr lang="en-US" altLang="zh-TW" sz="5400" smtClean="0">
                <a:solidFill>
                  <a:srgbClr val="000000"/>
                </a:solidFill>
              </a:rPr>
              <a:t>Selective Deleting of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676400"/>
            <a:ext cx="8839200" cy="50292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2D2D8A"/>
                </a:solidFill>
              </a:rPr>
              <a:t>delete</a:t>
            </a:r>
            <a:r>
              <a:rPr lang="en-US" sz="1600" dirty="0" smtClean="0">
                <a:solidFill>
                  <a:srgbClr val="2D2D8A"/>
                </a:solidFill>
              </a:rPr>
              <a:t> </a:t>
            </a:r>
            <a:r>
              <a:rPr lang="en-US" dirty="0" smtClean="0">
                <a:solidFill>
                  <a:srgbClr val="2D2D8A"/>
                </a:solidFill>
              </a:rPr>
              <a:t>all</a:t>
            </a:r>
            <a:r>
              <a:rPr lang="en-US" sz="1600" dirty="0" smtClean="0">
                <a:solidFill>
                  <a:srgbClr val="2D2D8A"/>
                </a:solidFill>
              </a:rPr>
              <a:t> </a:t>
            </a:r>
            <a:r>
              <a:rPr lang="en-US" dirty="0" smtClean="0">
                <a:solidFill>
                  <a:srgbClr val="2D2D8A"/>
                </a:solidFill>
              </a:rPr>
              <a:t>lines</a:t>
            </a:r>
            <a:r>
              <a:rPr lang="en-US" sz="1600" dirty="0" smtClean="0">
                <a:solidFill>
                  <a:srgbClr val="2D2D8A"/>
                </a:solidFill>
              </a:rPr>
              <a:t> </a:t>
            </a:r>
            <a:r>
              <a:rPr lang="en-US" dirty="0" smtClean="0">
                <a:solidFill>
                  <a:srgbClr val="2D2D8A"/>
                </a:solidFill>
              </a:rPr>
              <a:t>except duplicates</a:t>
            </a:r>
            <a:r>
              <a:rPr lang="en-US" sz="1400" dirty="0" smtClean="0"/>
              <a:t> </a:t>
            </a:r>
            <a:r>
              <a:rPr lang="en-US" dirty="0" smtClean="0"/>
              <a:t>(like</a:t>
            </a:r>
            <a:r>
              <a:rPr lang="en-US" sz="1400" dirty="0" smtClean="0"/>
              <a:t> </a:t>
            </a:r>
            <a:r>
              <a:rPr lang="en-US" dirty="0" smtClean="0"/>
              <a:t>"</a:t>
            </a:r>
            <a:r>
              <a:rPr lang="en-US" dirty="0" err="1" smtClean="0"/>
              <a:t>uniq</a:t>
            </a:r>
            <a:r>
              <a:rPr lang="en-US" sz="1400" dirty="0" smtClean="0"/>
              <a:t> </a:t>
            </a:r>
            <a:r>
              <a:rPr lang="en-US" dirty="0"/>
              <a:t>-</a:t>
            </a:r>
            <a:r>
              <a:rPr lang="en-US" dirty="0" smtClean="0"/>
              <a:t>d"):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'$\!N; s/^\(.*\)\n\1$/\1/;</a:t>
            </a:r>
            <a:r>
              <a:rPr lang="en-US" b="1" dirty="0" err="1" smtClean="0"/>
              <a:t>t;D</a:t>
            </a:r>
            <a:r>
              <a:rPr lang="en-US" b="1" dirty="0" smtClean="0"/>
              <a:t>'</a:t>
            </a:r>
            <a:r>
              <a:rPr lang="en-US" b="1" dirty="0" smtClean="0">
                <a:solidFill>
                  <a:srgbClr val="B2B2B2"/>
                </a:solidFill>
              </a:rPr>
              <a:t> </a:t>
            </a:r>
          </a:p>
          <a:p>
            <a:pPr>
              <a:spcBef>
                <a:spcPts val="1800"/>
              </a:spcBef>
              <a:defRPr/>
            </a:pPr>
            <a:r>
              <a:rPr lang="en-US" dirty="0" smtClean="0">
                <a:solidFill>
                  <a:schemeClr val="accent6"/>
                </a:solidFill>
              </a:rPr>
              <a:t>delete the first 10 lines of a file: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'1,10d' </a:t>
            </a:r>
          </a:p>
          <a:p>
            <a:pPr>
              <a:spcBef>
                <a:spcPts val="1800"/>
              </a:spcBef>
              <a:defRPr/>
            </a:pPr>
            <a:r>
              <a:rPr lang="en-US" dirty="0" smtClean="0">
                <a:solidFill>
                  <a:schemeClr val="accent6"/>
                </a:solidFill>
              </a:rPr>
              <a:t>delete the last line of a file: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'$d' </a:t>
            </a:r>
          </a:p>
          <a:p>
            <a:pPr>
              <a:spcBef>
                <a:spcPts val="1800"/>
              </a:spcBef>
              <a:defRPr/>
            </a:pPr>
            <a:r>
              <a:rPr lang="en-US" dirty="0" smtClean="0">
                <a:solidFill>
                  <a:srgbClr val="2D2D8A"/>
                </a:solidFill>
              </a:rPr>
              <a:t>delete the last 2 lines of a file: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>
                <a:solidFill>
                  <a:srgbClr val="2D2D8A"/>
                </a:solidFill>
              </a:rPr>
              <a:t>	</a:t>
            </a:r>
            <a:r>
              <a:rPr lang="en-US" dirty="0" smtClean="0"/>
              <a:t>% </a:t>
            </a:r>
            <a:r>
              <a:rPr lang="en-US" b="1" dirty="0" err="1" smtClean="0"/>
              <a:t>sed</a:t>
            </a:r>
            <a:r>
              <a:rPr lang="en-US" b="1" dirty="0" smtClean="0"/>
              <a:t> 'N;$\!P;$\!D;$d'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 idx="4294967295"/>
          </p:nvPr>
        </p:nvSpPr>
        <p:spPr>
          <a:xfrm>
            <a:off x="304800" y="0"/>
            <a:ext cx="8458200" cy="1417638"/>
          </a:xfrm>
        </p:spPr>
        <p:txBody>
          <a:bodyPr/>
          <a:lstStyle/>
          <a:p>
            <a:r>
              <a:rPr lang="en-US" altLang="zh-TW" smtClean="0">
                <a:solidFill>
                  <a:srgbClr val="2D2D8A"/>
                </a:solidFill>
              </a:rPr>
              <a:t>sed one-liners</a:t>
            </a:r>
            <a:r>
              <a:rPr lang="en-US" altLang="zh-TW" sz="3600" smtClean="0">
                <a:solidFill>
                  <a:srgbClr val="2D2D8A"/>
                </a:solidFill>
              </a:rPr>
              <a:t/>
            </a:r>
            <a:br>
              <a:rPr lang="en-US" altLang="zh-TW" sz="3600" smtClean="0">
                <a:solidFill>
                  <a:srgbClr val="2D2D8A"/>
                </a:solidFill>
              </a:rPr>
            </a:br>
            <a:r>
              <a:rPr lang="en-US" altLang="zh-TW" sz="5400" smtClean="0">
                <a:solidFill>
                  <a:srgbClr val="000000"/>
                </a:solidFill>
              </a:rPr>
              <a:t>Selective Deleting of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676400"/>
            <a:ext cx="8839200" cy="50292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2D2D8A"/>
                </a:solidFill>
              </a:rPr>
              <a:t>delete the last 10 lines of a file: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>
                <a:solidFill>
                  <a:srgbClr val="2D2D8A"/>
                </a:solidFill>
              </a:rPr>
              <a:t>	</a:t>
            </a:r>
            <a:r>
              <a:rPr lang="en-US" dirty="0" smtClean="0"/>
              <a:t>% </a:t>
            </a:r>
            <a:r>
              <a:rPr lang="en-US" b="1" dirty="0" err="1" smtClean="0"/>
              <a:t>sed</a:t>
            </a:r>
            <a:r>
              <a:rPr lang="en-US" b="1" dirty="0" smtClean="0"/>
              <a:t> ':a;$d;N;2,10ba;P;D'</a:t>
            </a:r>
            <a:r>
              <a:rPr lang="en-US" dirty="0" smtClean="0"/>
              <a:t>  # method 1 </a:t>
            </a:r>
          </a:p>
          <a:p>
            <a:pPr>
              <a:lnSpc>
                <a:spcPct val="95000"/>
              </a:lnSpc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-n ':a;1,10\!{P;N;D;};</a:t>
            </a:r>
            <a:r>
              <a:rPr lang="en-US" b="1" dirty="0" err="1" smtClean="0"/>
              <a:t>N;ba</a:t>
            </a:r>
            <a:r>
              <a:rPr lang="en-US" b="1" dirty="0" smtClean="0"/>
              <a:t>' </a:t>
            </a:r>
            <a:r>
              <a:rPr lang="en-US" dirty="0" smtClean="0"/>
              <a:t># method 2 </a:t>
            </a:r>
          </a:p>
          <a:p>
            <a:pPr>
              <a:spcBef>
                <a:spcPts val="1200"/>
              </a:spcBef>
              <a:defRPr/>
            </a:pPr>
            <a:r>
              <a:rPr lang="en-US" dirty="0" smtClean="0">
                <a:solidFill>
                  <a:schemeClr val="accent6"/>
                </a:solidFill>
              </a:rPr>
              <a:t>delete every 8th line: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'</a:t>
            </a:r>
            <a:r>
              <a:rPr lang="en-US" b="1" dirty="0" err="1" smtClean="0"/>
              <a:t>n;n;n;n;n;n;n;d</a:t>
            </a:r>
            <a:r>
              <a:rPr lang="en-US" b="1" dirty="0" smtClean="0"/>
              <a:t>;'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B2B2B2"/>
                </a:solidFill>
              </a:rPr>
              <a:t>% </a:t>
            </a:r>
            <a:r>
              <a:rPr lang="en-US" b="1" dirty="0" err="1" smtClean="0">
                <a:solidFill>
                  <a:srgbClr val="B2B2B2"/>
                </a:solidFill>
              </a:rPr>
              <a:t>sed</a:t>
            </a:r>
            <a:r>
              <a:rPr lang="en-US" b="1" dirty="0" smtClean="0">
                <a:solidFill>
                  <a:srgbClr val="B2B2B2"/>
                </a:solidFill>
              </a:rPr>
              <a:t> '0~8d' </a:t>
            </a:r>
            <a:r>
              <a:rPr lang="en-US" dirty="0" smtClean="0">
                <a:solidFill>
                  <a:srgbClr val="B2B2B2"/>
                </a:solidFill>
              </a:rPr>
              <a:t># GNU </a:t>
            </a:r>
            <a:r>
              <a:rPr lang="en-US" dirty="0" err="1" smtClean="0">
                <a:solidFill>
                  <a:srgbClr val="B2B2B2"/>
                </a:solidFill>
              </a:rPr>
              <a:t>sed</a:t>
            </a:r>
            <a:r>
              <a:rPr lang="en-US" dirty="0" smtClean="0">
                <a:solidFill>
                  <a:srgbClr val="B2B2B2"/>
                </a:solidFill>
              </a:rPr>
              <a:t> only</a:t>
            </a:r>
          </a:p>
          <a:p>
            <a:pPr>
              <a:spcBef>
                <a:spcPts val="1200"/>
              </a:spcBef>
              <a:defRPr/>
            </a:pPr>
            <a:r>
              <a:rPr lang="en-US" dirty="0" smtClean="0">
                <a:solidFill>
                  <a:schemeClr val="accent6"/>
                </a:solidFill>
              </a:rPr>
              <a:t>delete lines matching pattern: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'/pattern/d'</a:t>
            </a:r>
            <a:r>
              <a:rPr lang="en-US" dirty="0" smtClean="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 idx="4294967295"/>
          </p:nvPr>
        </p:nvSpPr>
        <p:spPr>
          <a:xfrm>
            <a:off x="304800" y="0"/>
            <a:ext cx="8458200" cy="1417638"/>
          </a:xfrm>
        </p:spPr>
        <p:txBody>
          <a:bodyPr/>
          <a:lstStyle/>
          <a:p>
            <a:r>
              <a:rPr lang="en-US" altLang="zh-TW" smtClean="0">
                <a:solidFill>
                  <a:srgbClr val="2D2D8A"/>
                </a:solidFill>
              </a:rPr>
              <a:t>sed one-liners</a:t>
            </a:r>
            <a:r>
              <a:rPr lang="en-US" altLang="zh-TW" sz="3600" smtClean="0">
                <a:solidFill>
                  <a:srgbClr val="2D2D8A"/>
                </a:solidFill>
              </a:rPr>
              <a:t/>
            </a:r>
            <a:br>
              <a:rPr lang="en-US" altLang="zh-TW" sz="3600" smtClean="0">
                <a:solidFill>
                  <a:srgbClr val="2D2D8A"/>
                </a:solidFill>
              </a:rPr>
            </a:br>
            <a:r>
              <a:rPr lang="en-US" altLang="zh-TW" sz="5400" smtClean="0">
                <a:solidFill>
                  <a:srgbClr val="000000"/>
                </a:solidFill>
              </a:rPr>
              <a:t>Selective Deleting of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8600" y="1676400"/>
            <a:ext cx="8686800" cy="50292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6"/>
                </a:solidFill>
              </a:rPr>
              <a:t>delete ALL blank lines </a:t>
            </a:r>
            <a:r>
              <a:rPr lang="en-US" dirty="0" smtClean="0"/>
              <a:t>(like </a:t>
            </a:r>
            <a:r>
              <a:rPr lang="en-US" dirty="0" err="1" smtClean="0"/>
              <a:t>grep</a:t>
            </a:r>
            <a:r>
              <a:rPr lang="en-US" dirty="0" smtClean="0"/>
              <a:t> "."):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b="1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'/^$/d' </a:t>
            </a:r>
            <a:r>
              <a:rPr lang="en-US" dirty="0" smtClean="0"/>
              <a:t># method 1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b="1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'/./\!d' </a:t>
            </a:r>
            <a:r>
              <a:rPr lang="en-US" dirty="0" smtClean="0"/>
              <a:t># method 2 </a:t>
            </a:r>
          </a:p>
          <a:p>
            <a:pPr>
              <a:spcBef>
                <a:spcPts val="1800"/>
              </a:spcBef>
              <a:defRPr/>
            </a:pPr>
            <a:r>
              <a:rPr lang="en-US" dirty="0" smtClean="0">
                <a:solidFill>
                  <a:srgbClr val="2D2D8A"/>
                </a:solidFill>
              </a:rPr>
              <a:t>delete all CONSECUTIVE blank lines from file except the first; also deletes all blank lines from top and end of file</a:t>
            </a:r>
            <a:r>
              <a:rPr lang="en-US" dirty="0" smtClean="0">
                <a:solidFill>
                  <a:srgbClr val="B2B2B2"/>
                </a:solidFill>
              </a:rPr>
              <a:t> </a:t>
            </a:r>
            <a:r>
              <a:rPr lang="en-US" dirty="0" smtClean="0"/>
              <a:t>(like "cat -s"):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b="1" dirty="0" smtClean="0"/>
              <a:t>%</a:t>
            </a:r>
            <a:r>
              <a:rPr lang="en-US" sz="2000" b="1" dirty="0" smtClean="0"/>
              <a:t> </a:t>
            </a:r>
            <a:r>
              <a:rPr lang="en-US" b="1" dirty="0" err="1" smtClean="0"/>
              <a:t>sed</a:t>
            </a:r>
            <a:r>
              <a:rPr lang="en-US" b="1" dirty="0" smtClean="0"/>
              <a:t> '/./,/^$/\!d' </a:t>
            </a:r>
            <a:r>
              <a:rPr lang="en-US" sz="3100" dirty="0" smtClean="0">
                <a:latin typeface="Arial Narrow" panose="020B0606020202030204" pitchFamily="34" charset="0"/>
              </a:rPr>
              <a:t># method 1, allows 1 blank at end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b="1" dirty="0" smtClean="0"/>
              <a:t>% </a:t>
            </a:r>
            <a:r>
              <a:rPr lang="en-US" b="1" dirty="0" err="1" smtClean="0"/>
              <a:t>sed</a:t>
            </a:r>
            <a:r>
              <a:rPr lang="en-US" b="1" dirty="0" smtClean="0"/>
              <a:t> '/^$/N;/\n$/D' </a:t>
            </a:r>
            <a:r>
              <a:rPr lang="en-US" sz="3100" dirty="0" smtClean="0"/>
              <a:t># </a:t>
            </a:r>
            <a:r>
              <a:rPr lang="en-US" sz="3100" dirty="0" smtClean="0">
                <a:latin typeface="Arial Narrow" panose="020B0606020202030204" pitchFamily="34" charset="0"/>
              </a:rPr>
              <a:t>meth. 2, allows 1 blank at top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 idx="4294967295"/>
          </p:nvPr>
        </p:nvSpPr>
        <p:spPr>
          <a:xfrm>
            <a:off x="304800" y="0"/>
            <a:ext cx="8458200" cy="1417638"/>
          </a:xfrm>
        </p:spPr>
        <p:txBody>
          <a:bodyPr/>
          <a:lstStyle/>
          <a:p>
            <a:r>
              <a:rPr lang="en-US" altLang="zh-TW" smtClean="0">
                <a:solidFill>
                  <a:srgbClr val="2D2D8A"/>
                </a:solidFill>
              </a:rPr>
              <a:t>sed one-liners</a:t>
            </a:r>
            <a:r>
              <a:rPr lang="en-US" altLang="zh-TW" sz="3600" smtClean="0">
                <a:solidFill>
                  <a:srgbClr val="2D2D8A"/>
                </a:solidFill>
              </a:rPr>
              <a:t/>
            </a:r>
            <a:br>
              <a:rPr lang="en-US" altLang="zh-TW" sz="3600" smtClean="0">
                <a:solidFill>
                  <a:srgbClr val="2D2D8A"/>
                </a:solidFill>
              </a:rPr>
            </a:br>
            <a:r>
              <a:rPr lang="en-US" altLang="zh-TW" sz="5400" smtClean="0">
                <a:solidFill>
                  <a:srgbClr val="000000"/>
                </a:solidFill>
              </a:rPr>
              <a:t>Selective Deleting of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8600" y="1600200"/>
            <a:ext cx="8686800" cy="51054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2D2D8A"/>
                </a:solidFill>
              </a:rPr>
              <a:t>limit the number of CONSECUTIVE blank lines to two: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b="1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'/^$/N;/\n$/N;//D' </a:t>
            </a:r>
          </a:p>
          <a:p>
            <a:pPr>
              <a:defRPr/>
            </a:pPr>
            <a:r>
              <a:rPr lang="en-US" dirty="0" smtClean="0">
                <a:solidFill>
                  <a:srgbClr val="2D2D8A"/>
                </a:solidFill>
              </a:rPr>
              <a:t>delete all leading blank lines at top of file: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b="1" dirty="0" smtClean="0">
                <a:solidFill>
                  <a:srgbClr val="2D2D8A"/>
                </a:solidFill>
              </a:rPr>
              <a:t>	</a:t>
            </a:r>
            <a:r>
              <a:rPr lang="en-US" b="1" dirty="0" smtClean="0"/>
              <a:t>% </a:t>
            </a:r>
            <a:r>
              <a:rPr lang="en-US" b="1" dirty="0" err="1" smtClean="0"/>
              <a:t>sed</a:t>
            </a:r>
            <a:r>
              <a:rPr lang="en-US" b="1" dirty="0" smtClean="0"/>
              <a:t> '/./,$\!d' </a:t>
            </a:r>
          </a:p>
          <a:p>
            <a:pPr>
              <a:defRPr/>
            </a:pPr>
            <a:r>
              <a:rPr lang="en-US" dirty="0" smtClean="0">
                <a:solidFill>
                  <a:schemeClr val="accent6"/>
                </a:solidFill>
              </a:rPr>
              <a:t>delete all trailing blank lines at end of file: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b="1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':a;/^\n*$/{$</a:t>
            </a:r>
            <a:r>
              <a:rPr lang="en-US" b="1" dirty="0" err="1" smtClean="0"/>
              <a:t>d;N;ba</a:t>
            </a:r>
            <a:r>
              <a:rPr lang="en-US" b="1" dirty="0" smtClean="0"/>
              <a:t>;}'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b="1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':a;/^\n*$/N;/\n$/</a:t>
            </a:r>
            <a:r>
              <a:rPr lang="en-US" b="1" dirty="0" err="1" smtClean="0"/>
              <a:t>ba</a:t>
            </a:r>
            <a:r>
              <a:rPr lang="en-US" b="1" dirty="0" smtClean="0"/>
              <a:t>'</a:t>
            </a:r>
          </a:p>
          <a:p>
            <a:pPr>
              <a:defRPr/>
            </a:pPr>
            <a:r>
              <a:rPr lang="en-US" dirty="0" smtClean="0">
                <a:solidFill>
                  <a:schemeClr val="accent6"/>
                </a:solidFill>
              </a:rPr>
              <a:t>delete the last line of each paragraph: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b="1" dirty="0" smtClean="0"/>
              <a:t>	% </a:t>
            </a:r>
            <a:r>
              <a:rPr lang="en-US" b="1" dirty="0" err="1" smtClean="0"/>
              <a:t>sed</a:t>
            </a:r>
            <a:r>
              <a:rPr lang="en-US" b="1" dirty="0" smtClean="0"/>
              <a:t> -n '/^$/{</a:t>
            </a:r>
            <a:r>
              <a:rPr lang="en-US" b="1" dirty="0" err="1" smtClean="0"/>
              <a:t>p;h</a:t>
            </a:r>
            <a:r>
              <a:rPr lang="en-US" b="1" dirty="0" smtClean="0"/>
              <a:t>;};/./{x;/./p;}'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TW" dirty="0" err="1" smtClean="0">
                <a:solidFill>
                  <a:srgbClr val="2D2D8A"/>
                </a:solidFill>
              </a:rPr>
              <a:t>sed</a:t>
            </a:r>
            <a:r>
              <a:rPr lang="en-US" altLang="zh-TW" dirty="0" smtClean="0">
                <a:solidFill>
                  <a:srgbClr val="2D2D8A"/>
                </a:solidFill>
              </a:rPr>
              <a:t> one-liners</a:t>
            </a:r>
            <a:r>
              <a:rPr lang="en-US" altLang="zh-TW" dirty="0" smtClean="0">
                <a:solidFill>
                  <a:schemeClr val="tx1"/>
                </a:solidFill>
              </a:rPr>
              <a:t/>
            </a:r>
            <a:br>
              <a:rPr lang="en-US" altLang="zh-TW" dirty="0" smtClean="0">
                <a:solidFill>
                  <a:schemeClr val="tx1"/>
                </a:solidFill>
              </a:rPr>
            </a:br>
            <a:r>
              <a:rPr lang="en-US" altLang="zh-TW" sz="5400" dirty="0" smtClean="0">
                <a:solidFill>
                  <a:schemeClr val="tx1"/>
                </a:solidFill>
              </a:rPr>
              <a:t>Optimizing for Speed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600200"/>
            <a:ext cx="8458200" cy="4525963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2D2D8A"/>
                </a:solidFill>
              </a:rPr>
              <a:t>Substitution executes quicker if a "find" expression is put before the "s/.../.../ ":</a:t>
            </a:r>
          </a:p>
          <a:p>
            <a:pPr>
              <a:buFontTx/>
              <a:buNone/>
              <a:defRPr/>
            </a:pPr>
            <a:r>
              <a:rPr lang="en-US" dirty="0" smtClean="0"/>
              <a:t>	</a:t>
            </a:r>
            <a:r>
              <a:rPr lang="en-US" sz="3100" dirty="0" smtClean="0"/>
              <a:t>% </a:t>
            </a:r>
            <a:r>
              <a:rPr lang="en-US" sz="3100" b="1" dirty="0" err="1" smtClean="0"/>
              <a:t>sed</a:t>
            </a:r>
            <a:r>
              <a:rPr lang="en-US" sz="3100" b="1" dirty="0" smtClean="0"/>
              <a:t> 's/</a:t>
            </a:r>
            <a:r>
              <a:rPr lang="en-US" sz="3100" b="1" dirty="0" err="1" smtClean="0"/>
              <a:t>foo</a:t>
            </a:r>
            <a:r>
              <a:rPr lang="en-US" sz="3100" b="1" dirty="0" smtClean="0"/>
              <a:t>/bar/g' file</a:t>
            </a:r>
            <a:r>
              <a:rPr lang="en-US" sz="3100" dirty="0" smtClean="0"/>
              <a:t> # standard</a:t>
            </a:r>
          </a:p>
          <a:p>
            <a:pPr>
              <a:buFontTx/>
              <a:buNone/>
              <a:defRPr/>
            </a:pPr>
            <a:r>
              <a:rPr lang="en-US" sz="3100" dirty="0" smtClean="0"/>
              <a:t>	% </a:t>
            </a:r>
            <a:r>
              <a:rPr lang="en-US" sz="3100" b="1" dirty="0" err="1" smtClean="0"/>
              <a:t>sed</a:t>
            </a:r>
            <a:r>
              <a:rPr lang="en-US" sz="3100" b="1" dirty="0" smtClean="0"/>
              <a:t> '/foo/ s/foo/bar/g' file</a:t>
            </a:r>
            <a:r>
              <a:rPr lang="en-US" sz="3100" dirty="0" smtClean="0"/>
              <a:t> # faster</a:t>
            </a:r>
          </a:p>
          <a:p>
            <a:pPr>
              <a:buFontTx/>
              <a:buNone/>
              <a:defRPr/>
            </a:pPr>
            <a:r>
              <a:rPr lang="en-US" sz="3100" dirty="0" smtClean="0"/>
              <a:t>	% </a:t>
            </a:r>
            <a:r>
              <a:rPr lang="en-US" sz="3100" b="1" dirty="0" err="1" smtClean="0"/>
              <a:t>sed</a:t>
            </a:r>
            <a:r>
              <a:rPr lang="en-US" sz="3100" b="1" dirty="0" smtClean="0"/>
              <a:t> '/foo/ s//bar/g' file</a:t>
            </a:r>
            <a:r>
              <a:rPr lang="en-US" sz="3100" dirty="0" smtClean="0"/>
              <a:t> # </a:t>
            </a:r>
            <a:r>
              <a:rPr lang="en-US" sz="3100" dirty="0" err="1" smtClean="0"/>
              <a:t>sed</a:t>
            </a:r>
            <a:r>
              <a:rPr lang="en-US" sz="3100" dirty="0" smtClean="0"/>
              <a:t> shorthand</a:t>
            </a:r>
          </a:p>
        </p:txBody>
      </p:sp>
    </p:spTree>
    <p:extLst>
      <p:ext uri="{BB962C8B-B14F-4D97-AF65-F5344CB8AC3E}">
        <p14:creationId xmlns:p14="http://schemas.microsoft.com/office/powerpoint/2010/main" val="347985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333399"/>
                </a:solidFill>
              </a:rPr>
              <a:t>And now, </a:t>
            </a:r>
            <a:r>
              <a:rPr lang="en-US" dirty="0" err="1" smtClean="0">
                <a:solidFill>
                  <a:srgbClr val="333399"/>
                </a:solidFill>
              </a:rPr>
              <a:t>sed</a:t>
            </a:r>
            <a:r>
              <a:rPr lang="en-US" dirty="0" smtClean="0">
                <a:solidFill>
                  <a:srgbClr val="333399"/>
                </a:solidFill>
              </a:rPr>
              <a:t> commands</a:t>
            </a:r>
            <a:endParaRPr lang="en-US" dirty="0">
              <a:solidFill>
                <a:srgbClr val="3333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24744"/>
            <a:ext cx="8686800" cy="52578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The preceding discussion involved running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sed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and using flags when invoking sed.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Thus, the phrase “running a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sed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command” would mean that your shell is parsing UNIX commands and encounters the word “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sed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”. </a:t>
            </a:r>
          </a:p>
          <a:p>
            <a:r>
              <a:rPr lang="en-US" dirty="0" smtClean="0"/>
              <a:t>But now we turn our attention to what happens after </a:t>
            </a:r>
            <a:r>
              <a:rPr lang="en-US" dirty="0" err="1" smtClean="0"/>
              <a:t>sed</a:t>
            </a:r>
            <a:r>
              <a:rPr lang="en-US" dirty="0" smtClean="0"/>
              <a:t> has already been invoked. </a:t>
            </a:r>
          </a:p>
          <a:p>
            <a:pPr lvl="1"/>
            <a:r>
              <a:rPr lang="en-US" dirty="0" smtClean="0"/>
              <a:t>That is, we want to consider the commands </a:t>
            </a:r>
            <a:br>
              <a:rPr lang="en-US" dirty="0" smtClean="0"/>
            </a:br>
            <a:r>
              <a:rPr lang="en-US" dirty="0" smtClean="0"/>
              <a:t>used </a:t>
            </a:r>
            <a:r>
              <a:rPr lang="en-US" i="1" u="sng" dirty="0" smtClean="0"/>
              <a:t>by</a:t>
            </a:r>
            <a:r>
              <a:rPr lang="en-US" dirty="0" smtClean="0"/>
              <a:t> sed.</a:t>
            </a:r>
          </a:p>
          <a:p>
            <a:pPr lvl="2"/>
            <a:r>
              <a:rPr lang="en-US" dirty="0" err="1" smtClean="0"/>
              <a:t>Eg</a:t>
            </a:r>
            <a:r>
              <a:rPr lang="en-US" dirty="0" smtClean="0"/>
              <a:t>., “s” (which we learned in lecture 8) is a </a:t>
            </a:r>
            <a:r>
              <a:rPr lang="en-US" dirty="0" err="1" smtClean="0"/>
              <a:t>sed</a:t>
            </a:r>
            <a:r>
              <a:rPr lang="en-US" dirty="0" smtClean="0"/>
              <a:t> 	command.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19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TW" dirty="0" err="1" smtClean="0">
                <a:solidFill>
                  <a:srgbClr val="2D2D8A"/>
                </a:solidFill>
              </a:rPr>
              <a:t>sed</a:t>
            </a:r>
            <a:r>
              <a:rPr lang="en-US" altLang="zh-TW" dirty="0" smtClean="0">
                <a:solidFill>
                  <a:srgbClr val="2D2D8A"/>
                </a:solidFill>
              </a:rPr>
              <a:t> one-liners</a:t>
            </a:r>
            <a:r>
              <a:rPr lang="en-US" altLang="zh-TW" dirty="0" smtClean="0">
                <a:solidFill>
                  <a:schemeClr val="tx1"/>
                </a:solidFill>
              </a:rPr>
              <a:t/>
            </a:r>
            <a:br>
              <a:rPr lang="en-US" altLang="zh-TW" dirty="0" smtClean="0">
                <a:solidFill>
                  <a:schemeClr val="tx1"/>
                </a:solidFill>
              </a:rPr>
            </a:br>
            <a:r>
              <a:rPr lang="en-US" altLang="zh-TW" sz="5400" dirty="0" smtClean="0">
                <a:solidFill>
                  <a:schemeClr val="tx1"/>
                </a:solidFill>
              </a:rPr>
              <a:t>Optimizing for Speed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600200"/>
            <a:ext cx="8458200" cy="4525963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2D2D8A"/>
                </a:solidFill>
              </a:rPr>
              <a:t>Substitution executes quicker if a "find" expression is put before the "s/.../.../ ":</a:t>
            </a:r>
          </a:p>
          <a:p>
            <a:pPr>
              <a:buFontTx/>
              <a:buNone/>
              <a:defRPr/>
            </a:pPr>
            <a:r>
              <a:rPr lang="en-US" dirty="0" smtClean="0"/>
              <a:t>	</a:t>
            </a:r>
            <a:r>
              <a:rPr lang="en-US" sz="3100" dirty="0" smtClean="0"/>
              <a:t>% </a:t>
            </a:r>
            <a:r>
              <a:rPr lang="en-US" sz="3100" b="1" dirty="0" err="1" smtClean="0"/>
              <a:t>sed</a:t>
            </a:r>
            <a:r>
              <a:rPr lang="en-US" sz="3100" b="1" dirty="0" smtClean="0"/>
              <a:t> 's/</a:t>
            </a:r>
            <a:r>
              <a:rPr lang="en-US" sz="3100" b="1" dirty="0" err="1" smtClean="0"/>
              <a:t>foo</a:t>
            </a:r>
            <a:r>
              <a:rPr lang="en-US" sz="3100" b="1" dirty="0" smtClean="0"/>
              <a:t>/bar/g' file</a:t>
            </a:r>
            <a:r>
              <a:rPr lang="en-US" sz="3100" dirty="0" smtClean="0"/>
              <a:t> # standard</a:t>
            </a:r>
          </a:p>
          <a:p>
            <a:pPr>
              <a:buFontTx/>
              <a:buNone/>
              <a:defRPr/>
            </a:pPr>
            <a:r>
              <a:rPr lang="en-US" sz="3100" dirty="0" smtClean="0"/>
              <a:t>	% </a:t>
            </a:r>
            <a:r>
              <a:rPr lang="en-US" sz="3100" b="1" dirty="0" err="1" smtClean="0"/>
              <a:t>sed</a:t>
            </a:r>
            <a:r>
              <a:rPr lang="en-US" sz="3100" b="1" dirty="0" smtClean="0"/>
              <a:t> '/foo/ s/foo/bar/g' file</a:t>
            </a:r>
            <a:r>
              <a:rPr lang="en-US" sz="3100" dirty="0" smtClean="0"/>
              <a:t> # faster</a:t>
            </a:r>
          </a:p>
          <a:p>
            <a:pPr>
              <a:buFontTx/>
              <a:buNone/>
              <a:defRPr/>
            </a:pPr>
            <a:r>
              <a:rPr lang="en-US" sz="3100" dirty="0" smtClean="0"/>
              <a:t>	% </a:t>
            </a:r>
            <a:r>
              <a:rPr lang="en-US" sz="3100" b="1" dirty="0" err="1" smtClean="0"/>
              <a:t>sed</a:t>
            </a:r>
            <a:r>
              <a:rPr lang="en-US" sz="3100" b="1" dirty="0" smtClean="0"/>
              <a:t> '</a:t>
            </a:r>
            <a:r>
              <a:rPr lang="en-US" sz="3100" b="1" dirty="0" smtClean="0">
                <a:solidFill>
                  <a:srgbClr val="FF0000"/>
                </a:solidFill>
              </a:rPr>
              <a:t>/foo/ s//</a:t>
            </a:r>
            <a:r>
              <a:rPr lang="en-US" sz="3100" b="1" dirty="0" smtClean="0"/>
              <a:t>bar/g' file</a:t>
            </a:r>
            <a:r>
              <a:rPr lang="en-US" sz="3100" dirty="0" smtClean="0"/>
              <a:t> # </a:t>
            </a:r>
            <a:r>
              <a:rPr lang="en-US" sz="3100" dirty="0" err="1" smtClean="0">
                <a:solidFill>
                  <a:srgbClr val="FF0000"/>
                </a:solidFill>
              </a:rPr>
              <a:t>sed</a:t>
            </a:r>
            <a:r>
              <a:rPr lang="en-US" sz="3100" dirty="0" smtClean="0">
                <a:solidFill>
                  <a:srgbClr val="FF0000"/>
                </a:solidFill>
              </a:rPr>
              <a:t> shorthand</a:t>
            </a:r>
          </a:p>
        </p:txBody>
      </p:sp>
    </p:spTree>
    <p:extLst>
      <p:ext uri="{BB962C8B-B14F-4D97-AF65-F5344CB8AC3E}">
        <p14:creationId xmlns:p14="http://schemas.microsoft.com/office/powerpoint/2010/main" val="151911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TW" dirty="0" err="1" smtClean="0">
                <a:solidFill>
                  <a:schemeClr val="tx1"/>
                </a:solidFill>
              </a:rPr>
              <a:t>sed</a:t>
            </a:r>
            <a:r>
              <a:rPr lang="en-US" altLang="zh-TW" dirty="0" smtClean="0">
                <a:solidFill>
                  <a:schemeClr val="tx1"/>
                </a:solidFill>
              </a:rPr>
              <a:t> one-liners</a:t>
            </a:r>
            <a:br>
              <a:rPr lang="en-US" altLang="zh-TW" dirty="0" smtClean="0">
                <a:solidFill>
                  <a:schemeClr val="tx1"/>
                </a:solidFill>
              </a:rPr>
            </a:br>
            <a:r>
              <a:rPr lang="en-US" altLang="zh-TW" sz="5400" dirty="0" smtClean="0">
                <a:solidFill>
                  <a:schemeClr val="tx1"/>
                </a:solidFill>
              </a:rPr>
              <a:t>Optimizing for Speed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600200"/>
            <a:ext cx="8458200" cy="4525963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2D2D8A"/>
                </a:solidFill>
              </a:rPr>
              <a:t>Substitution executes quicker if a "find" expression is put before the "s/.../.../ ":</a:t>
            </a:r>
          </a:p>
          <a:p>
            <a:pPr>
              <a:buFontTx/>
              <a:buNone/>
              <a:defRPr/>
            </a:pPr>
            <a:r>
              <a:rPr lang="en-US" dirty="0" smtClean="0"/>
              <a:t>	</a:t>
            </a:r>
            <a:r>
              <a:rPr lang="en-US" sz="3100" dirty="0" smtClean="0"/>
              <a:t>% </a:t>
            </a:r>
            <a:r>
              <a:rPr lang="en-US" sz="3100" b="1" dirty="0" err="1" smtClean="0"/>
              <a:t>sed</a:t>
            </a:r>
            <a:r>
              <a:rPr lang="en-US" sz="3100" b="1" dirty="0" smtClean="0"/>
              <a:t> 's/</a:t>
            </a:r>
            <a:r>
              <a:rPr lang="en-US" sz="3100" b="1" dirty="0" err="1" smtClean="0"/>
              <a:t>foo</a:t>
            </a:r>
            <a:r>
              <a:rPr lang="en-US" sz="3100" b="1" dirty="0" smtClean="0"/>
              <a:t>/bar/g' file</a:t>
            </a:r>
            <a:r>
              <a:rPr lang="en-US" sz="3100" dirty="0" smtClean="0"/>
              <a:t> # standard</a:t>
            </a:r>
          </a:p>
          <a:p>
            <a:pPr>
              <a:buFontTx/>
              <a:buNone/>
              <a:defRPr/>
            </a:pPr>
            <a:r>
              <a:rPr lang="en-US" sz="3100" dirty="0" smtClean="0"/>
              <a:t>	% </a:t>
            </a:r>
            <a:r>
              <a:rPr lang="en-US" sz="3100" b="1" dirty="0" err="1" smtClean="0"/>
              <a:t>sed</a:t>
            </a:r>
            <a:r>
              <a:rPr lang="en-US" sz="3100" b="1" dirty="0" smtClean="0"/>
              <a:t> '/</a:t>
            </a:r>
            <a:r>
              <a:rPr lang="en-US" sz="3100" b="1" dirty="0" err="1" smtClean="0"/>
              <a:t>foo</a:t>
            </a:r>
            <a:r>
              <a:rPr lang="en-US" sz="3100" b="1" dirty="0" smtClean="0"/>
              <a:t>/ s/</a:t>
            </a:r>
            <a:r>
              <a:rPr lang="en-US" sz="3100" b="1" dirty="0" err="1" smtClean="0"/>
              <a:t>foo</a:t>
            </a:r>
            <a:r>
              <a:rPr lang="en-US" sz="3100" b="1" dirty="0" smtClean="0"/>
              <a:t>/bar/g' file</a:t>
            </a:r>
            <a:r>
              <a:rPr lang="en-US" sz="3100" dirty="0" smtClean="0"/>
              <a:t> # faster</a:t>
            </a:r>
          </a:p>
          <a:p>
            <a:pPr>
              <a:buFontTx/>
              <a:buNone/>
              <a:defRPr/>
            </a:pPr>
            <a:r>
              <a:rPr lang="en-US" sz="3100" dirty="0" smtClean="0"/>
              <a:t>	% </a:t>
            </a:r>
            <a:r>
              <a:rPr lang="en-US" sz="3100" b="1" dirty="0" err="1" smtClean="0"/>
              <a:t>sed</a:t>
            </a:r>
            <a:r>
              <a:rPr lang="en-US" sz="3100" b="1" dirty="0" smtClean="0"/>
              <a:t> '/</a:t>
            </a:r>
            <a:r>
              <a:rPr lang="en-US" sz="3100" b="1" dirty="0" err="1" smtClean="0"/>
              <a:t>foo</a:t>
            </a:r>
            <a:r>
              <a:rPr lang="en-US" sz="3100" b="1" dirty="0" smtClean="0"/>
              <a:t>/ s//bar/g' file</a:t>
            </a:r>
            <a:r>
              <a:rPr lang="en-US" sz="3100" dirty="0" smtClean="0"/>
              <a:t> # </a:t>
            </a:r>
            <a:r>
              <a:rPr lang="en-US" sz="3100" dirty="0" err="1" smtClean="0"/>
              <a:t>sed</a:t>
            </a:r>
            <a:r>
              <a:rPr lang="en-US" sz="3100" dirty="0" smtClean="0"/>
              <a:t> shorthand</a:t>
            </a:r>
          </a:p>
          <a:p>
            <a:pPr>
              <a:defRPr/>
            </a:pPr>
            <a:r>
              <a:rPr lang="en-US" dirty="0" smtClean="0">
                <a:solidFill>
                  <a:srgbClr val="2D2D8A"/>
                </a:solidFill>
              </a:rPr>
              <a:t>When you only need to output lines from the first part of the file, use a "q" command:</a:t>
            </a:r>
          </a:p>
          <a:p>
            <a:pPr>
              <a:buFontTx/>
              <a:buNone/>
              <a:defRPr/>
            </a:pPr>
            <a:r>
              <a:rPr lang="en-US" dirty="0" smtClean="0"/>
              <a:t>	</a:t>
            </a:r>
            <a:r>
              <a:rPr lang="en-US" sz="3100" dirty="0" smtClean="0"/>
              <a:t>% </a:t>
            </a:r>
            <a:r>
              <a:rPr lang="en-US" sz="3100" b="1" dirty="0" err="1" smtClean="0"/>
              <a:t>sed</a:t>
            </a:r>
            <a:r>
              <a:rPr lang="en-US" sz="3100" b="1" dirty="0" smtClean="0"/>
              <a:t> -n '45,50p' file</a:t>
            </a:r>
            <a:r>
              <a:rPr lang="en-US" sz="3100" dirty="0" smtClean="0"/>
              <a:t> # prints line 45-50 </a:t>
            </a:r>
          </a:p>
          <a:p>
            <a:pPr>
              <a:buFontTx/>
              <a:buNone/>
              <a:defRPr/>
            </a:pPr>
            <a:r>
              <a:rPr lang="en-US" sz="3100" dirty="0" smtClean="0"/>
              <a:t>	% </a:t>
            </a:r>
            <a:r>
              <a:rPr lang="en-US" sz="3100" b="1" dirty="0" err="1" smtClean="0"/>
              <a:t>sed</a:t>
            </a:r>
            <a:r>
              <a:rPr lang="en-US" sz="3100" b="1" dirty="0" smtClean="0"/>
              <a:t> -n '51q;45,50p' file</a:t>
            </a:r>
            <a:r>
              <a:rPr lang="en-US" sz="3100" dirty="0" smtClean="0"/>
              <a:t> # same, but faster</a:t>
            </a:r>
            <a:endParaRPr lang="en-US" sz="3100" dirty="0"/>
          </a:p>
        </p:txBody>
      </p:sp>
      <p:sp>
        <p:nvSpPr>
          <p:cNvPr id="2" name="Rectangle 1"/>
          <p:cNvSpPr/>
          <p:nvPr/>
        </p:nvSpPr>
        <p:spPr bwMode="auto">
          <a:xfrm>
            <a:off x="179512" y="1600200"/>
            <a:ext cx="8712968" cy="2836912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 idx="4294967295"/>
          </p:nvPr>
        </p:nvSpPr>
        <p:spPr>
          <a:xfrm>
            <a:off x="304800" y="0"/>
            <a:ext cx="8458200" cy="1417638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0000"/>
                </a:solidFill>
              </a:rPr>
              <a:t>From the </a:t>
            </a:r>
            <a:r>
              <a:rPr lang="en-US" altLang="zh-TW" dirty="0" err="1" smtClean="0">
                <a:solidFill>
                  <a:srgbClr val="000000"/>
                </a:solidFill>
              </a:rPr>
              <a:t>sed</a:t>
            </a:r>
            <a:r>
              <a:rPr lang="en-US" altLang="zh-TW" dirty="0" smtClean="0">
                <a:solidFill>
                  <a:srgbClr val="000000"/>
                </a:solidFill>
              </a:rPr>
              <a:t> FAQs</a:t>
            </a:r>
            <a:endParaRPr lang="en-US" altLang="zh-TW" sz="4000" dirty="0" smtClean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676400"/>
            <a:ext cx="8610600" cy="5029200"/>
          </a:xfrm>
        </p:spPr>
        <p:txBody>
          <a:bodyPr/>
          <a:lstStyle/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smtClean="0">
                <a:solidFill>
                  <a:srgbClr val="2D2D8A"/>
                </a:solidFill>
              </a:rPr>
              <a:t>Let’s look at that website, sections 3.3-3.4</a:t>
            </a:r>
            <a:br>
              <a:rPr lang="en-US" altLang="zh-TW" dirty="0" smtClean="0">
                <a:solidFill>
                  <a:srgbClr val="2D2D8A"/>
                </a:solidFill>
              </a:rPr>
            </a:br>
            <a:r>
              <a:rPr lang="en-US" altLang="zh-TW" dirty="0" smtClean="0"/>
              <a:t>(</a:t>
            </a:r>
            <a:r>
              <a:rPr lang="en-US" altLang="zh-TW" dirty="0" smtClean="0">
                <a:hlinkClick r:id="rId2"/>
              </a:rPr>
              <a:t>http://sed.sourceforge.net/sedfaq3.html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>
                <a:solidFill>
                  <a:srgbClr val="2D2D8A"/>
                </a:solidFill>
              </a:rPr>
              <a:t>And section 4…</a:t>
            </a:r>
            <a:br>
              <a:rPr lang="en-US" altLang="zh-TW" dirty="0" smtClean="0">
                <a:solidFill>
                  <a:srgbClr val="2D2D8A"/>
                </a:solidFill>
              </a:rPr>
            </a:br>
            <a:r>
              <a:rPr lang="en-US" altLang="zh-TW" dirty="0" smtClean="0"/>
              <a:t>(</a:t>
            </a:r>
            <a:r>
              <a:rPr lang="en-US" altLang="zh-TW" dirty="0" smtClean="0">
                <a:hlinkClick r:id="rId3"/>
              </a:rPr>
              <a:t>http://sed.sourceforge.net/sedfaq4.html</a:t>
            </a:r>
            <a:r>
              <a:rPr lang="en-US" altLang="zh-TW" dirty="0" smtClean="0"/>
              <a:t>)</a:t>
            </a:r>
          </a:p>
          <a:p>
            <a:endParaRPr lang="zh-TW" altLang="en-US" dirty="0" smtClean="0">
              <a:solidFill>
                <a:srgbClr val="2D2D8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zh-TW" sz="4800" dirty="0" smtClean="0">
                <a:solidFill>
                  <a:schemeClr val="accent2"/>
                </a:solidFill>
              </a:rPr>
              <a:t>The concept of </a:t>
            </a:r>
            <a:r>
              <a:rPr lang="en-US" altLang="zh-TW" sz="4800" dirty="0" err="1" smtClean="0">
                <a:solidFill>
                  <a:schemeClr val="accent2"/>
                </a:solidFill>
              </a:rPr>
              <a:t>sed</a:t>
            </a:r>
            <a:r>
              <a:rPr lang="en-US" altLang="zh-TW" sz="4800" dirty="0" smtClean="0">
                <a:solidFill>
                  <a:schemeClr val="accent2"/>
                </a:solidFill>
              </a:rPr>
              <a:t> commands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362" y="914400"/>
            <a:ext cx="8682038" cy="6019800"/>
          </a:xfrm>
        </p:spPr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ed</a:t>
            </a:r>
            <a:r>
              <a:rPr lang="en-US" dirty="0" smtClean="0"/>
              <a:t> commands that perform an action:</a:t>
            </a:r>
            <a:br>
              <a:rPr lang="en-US" dirty="0" smtClean="0"/>
            </a:br>
            <a:r>
              <a:rPr lang="en-US" dirty="0" smtClean="0"/>
              <a:t>a,</a:t>
            </a:r>
            <a:r>
              <a:rPr lang="en-US" sz="2000" dirty="0" smtClean="0"/>
              <a:t> </a:t>
            </a:r>
            <a:r>
              <a:rPr lang="en-US" dirty="0" smtClean="0"/>
              <a:t>c,</a:t>
            </a:r>
            <a:r>
              <a:rPr lang="en-US" sz="2000" dirty="0" smtClean="0"/>
              <a:t> </a:t>
            </a:r>
            <a:r>
              <a:rPr lang="en-US" dirty="0" smtClean="0"/>
              <a:t>d,</a:t>
            </a:r>
            <a:r>
              <a:rPr lang="en-US" sz="2000" dirty="0" smtClean="0"/>
              <a:t> </a:t>
            </a:r>
            <a:r>
              <a:rPr lang="en-US" dirty="0" smtClean="0"/>
              <a:t>D,</a:t>
            </a:r>
            <a:r>
              <a:rPr lang="en-US" sz="2000" dirty="0" smtClean="0"/>
              <a:t> </a:t>
            </a:r>
            <a:r>
              <a:rPr lang="en-US" dirty="0" smtClean="0"/>
              <a:t>g,</a:t>
            </a:r>
            <a:r>
              <a:rPr lang="en-US" sz="2000" dirty="0" smtClean="0"/>
              <a:t> </a:t>
            </a:r>
            <a:r>
              <a:rPr lang="en-US" dirty="0" smtClean="0"/>
              <a:t>G,</a:t>
            </a:r>
            <a:r>
              <a:rPr lang="en-US" sz="2000" dirty="0" smtClean="0"/>
              <a:t> </a:t>
            </a:r>
            <a:r>
              <a:rPr lang="en-US" dirty="0" smtClean="0"/>
              <a:t>h,</a:t>
            </a:r>
            <a:r>
              <a:rPr lang="en-US" sz="2000" dirty="0" smtClean="0"/>
              <a:t> </a:t>
            </a:r>
            <a:r>
              <a:rPr lang="en-US" dirty="0" smtClean="0"/>
              <a:t>H,</a:t>
            </a:r>
            <a:r>
              <a:rPr lang="en-US" sz="1800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,</a:t>
            </a:r>
            <a:r>
              <a:rPr lang="en-US" sz="2000" dirty="0" smtClean="0"/>
              <a:t> </a:t>
            </a:r>
            <a:r>
              <a:rPr lang="en-US" dirty="0" smtClean="0"/>
              <a:t>l,</a:t>
            </a:r>
            <a:r>
              <a:rPr lang="en-US" sz="2000" dirty="0" smtClean="0"/>
              <a:t> </a:t>
            </a:r>
            <a:r>
              <a:rPr lang="en-US" dirty="0" smtClean="0"/>
              <a:t>n,</a:t>
            </a:r>
            <a:r>
              <a:rPr lang="en-US" sz="2000" dirty="0" smtClean="0"/>
              <a:t> </a:t>
            </a:r>
            <a:r>
              <a:rPr lang="en-US" dirty="0" smtClean="0"/>
              <a:t>N,</a:t>
            </a:r>
            <a:r>
              <a:rPr lang="en-US" sz="2000" dirty="0" smtClean="0"/>
              <a:t> </a:t>
            </a:r>
            <a:r>
              <a:rPr lang="en-US" dirty="0" smtClean="0"/>
              <a:t>p,</a:t>
            </a:r>
            <a:r>
              <a:rPr lang="en-US" sz="2000" dirty="0" smtClean="0"/>
              <a:t> </a:t>
            </a:r>
            <a:r>
              <a:rPr lang="en-US" dirty="0" smtClean="0"/>
              <a:t>P,</a:t>
            </a:r>
            <a:r>
              <a:rPr lang="en-US" sz="2000" dirty="0" smtClean="0"/>
              <a:t> </a:t>
            </a:r>
            <a:r>
              <a:rPr lang="en-US" dirty="0" smtClean="0"/>
              <a:t>r,</a:t>
            </a:r>
            <a:r>
              <a:rPr lang="en-US" sz="2000" dirty="0" smtClean="0"/>
              <a:t> </a:t>
            </a:r>
            <a:r>
              <a:rPr lang="en-US" dirty="0" smtClean="0"/>
              <a:t>s,</a:t>
            </a:r>
            <a:r>
              <a:rPr lang="en-US" sz="2000" dirty="0" smtClean="0"/>
              <a:t> </a:t>
            </a:r>
            <a:r>
              <a:rPr lang="en-US" dirty="0" smtClean="0"/>
              <a:t>w,</a:t>
            </a:r>
            <a:r>
              <a:rPr lang="en-US" sz="2000" dirty="0" smtClean="0"/>
              <a:t> </a:t>
            </a:r>
            <a:r>
              <a:rPr lang="en-US" dirty="0" smtClean="0"/>
              <a:t>x,</a:t>
            </a:r>
            <a:r>
              <a:rPr lang="en-US" sz="2000" dirty="0" smtClean="0"/>
              <a:t> </a:t>
            </a:r>
            <a:r>
              <a:rPr lang="en-US" dirty="0" smtClean="0"/>
              <a:t>y,</a:t>
            </a:r>
            <a:r>
              <a:rPr lang="en-US" sz="2000" dirty="0" smtClean="0"/>
              <a:t> </a:t>
            </a:r>
            <a:r>
              <a:rPr lang="en-US" dirty="0" smtClean="0"/>
              <a:t>=</a:t>
            </a:r>
          </a:p>
          <a:p>
            <a:pPr lvl="1"/>
            <a:r>
              <a:rPr lang="en-US" dirty="0" smtClean="0"/>
              <a:t>Or no action (i.e., the comment): # 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ed</a:t>
            </a:r>
            <a:r>
              <a:rPr lang="en-US" dirty="0" smtClean="0"/>
              <a:t> commands related to control flow</a:t>
            </a:r>
            <a:br>
              <a:rPr lang="en-US" dirty="0" smtClean="0"/>
            </a:br>
            <a:r>
              <a:rPr lang="en-US" dirty="0" smtClean="0"/>
              <a:t>b,</a:t>
            </a:r>
            <a:r>
              <a:rPr lang="en-US" sz="2800" dirty="0" smtClean="0"/>
              <a:t> </a:t>
            </a:r>
            <a:r>
              <a:rPr lang="en-US" dirty="0" smtClean="0"/>
              <a:t>q,</a:t>
            </a:r>
            <a:r>
              <a:rPr lang="en-US" sz="2800" dirty="0" smtClean="0"/>
              <a:t> </a:t>
            </a:r>
            <a:r>
              <a:rPr lang="en-US" dirty="0" smtClean="0"/>
              <a:t>t,</a:t>
            </a:r>
            <a:r>
              <a:rPr lang="en-US" sz="2800" dirty="0" smtClean="0"/>
              <a:t> </a:t>
            </a:r>
            <a:r>
              <a:rPr lang="en-US" dirty="0" smtClean="0"/>
              <a:t>!,</a:t>
            </a:r>
            <a:r>
              <a:rPr lang="en-US" sz="2800" dirty="0" smtClean="0"/>
              <a:t> </a:t>
            </a:r>
            <a:r>
              <a:rPr lang="en-US" dirty="0" smtClean="0"/>
              <a:t>:,</a:t>
            </a:r>
            <a:r>
              <a:rPr lang="en-US" sz="2800" dirty="0" smtClean="0"/>
              <a:t> </a:t>
            </a:r>
            <a:r>
              <a:rPr lang="en-US" dirty="0" smtClean="0"/>
              <a:t>;,</a:t>
            </a:r>
            <a:r>
              <a:rPr lang="en-US" sz="2800" dirty="0" smtClean="0"/>
              <a:t> </a:t>
            </a:r>
            <a:r>
              <a:rPr lang="en-US" dirty="0" smtClean="0"/>
              <a:t>\n,</a:t>
            </a:r>
            <a:r>
              <a:rPr lang="en-US" sz="2800" dirty="0" smtClean="0"/>
              <a:t> </a:t>
            </a:r>
            <a:r>
              <a:rPr lang="en-US" dirty="0" smtClean="0"/>
              <a:t>{,</a:t>
            </a:r>
            <a:r>
              <a:rPr lang="en-US" sz="2800" dirty="0" smtClean="0"/>
              <a:t> </a:t>
            </a:r>
            <a:r>
              <a:rPr lang="en-US" dirty="0" smtClean="0"/>
              <a:t>},</a:t>
            </a:r>
            <a:r>
              <a:rPr lang="en-US" sz="2800" dirty="0" smtClean="0"/>
              <a:t> </a:t>
            </a:r>
            <a:r>
              <a:rPr lang="en-US" dirty="0" smtClean="0"/>
              <a:t>/,</a:t>
            </a:r>
            <a:r>
              <a:rPr lang="en-US" sz="2800" dirty="0" smtClean="0"/>
              <a:t> </a:t>
            </a:r>
            <a:r>
              <a:rPr lang="en-US" i="1" dirty="0" smtClean="0"/>
              <a:t>a number</a:t>
            </a:r>
            <a:r>
              <a:rPr lang="en-US" dirty="0" smtClean="0"/>
              <a:t>,</a:t>
            </a:r>
            <a:r>
              <a:rPr lang="en-US" sz="2800" dirty="0" smtClean="0"/>
              <a:t> </a:t>
            </a:r>
            <a:r>
              <a:rPr lang="en-US" dirty="0" smtClean="0"/>
              <a:t>“,”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Q: Do </a:t>
            </a:r>
            <a:r>
              <a:rPr lang="en-US" dirty="0">
                <a:solidFill>
                  <a:srgbClr val="FF0000"/>
                </a:solidFill>
              </a:rPr>
              <a:t>you see a common concept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69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zh-TW" sz="4800" dirty="0" smtClean="0">
                <a:solidFill>
                  <a:schemeClr val="accent2"/>
                </a:solidFill>
              </a:rPr>
              <a:t>The concept of </a:t>
            </a:r>
            <a:r>
              <a:rPr lang="en-US" altLang="zh-TW" sz="4800" dirty="0" err="1" smtClean="0">
                <a:solidFill>
                  <a:schemeClr val="accent2"/>
                </a:solidFill>
              </a:rPr>
              <a:t>sed</a:t>
            </a:r>
            <a:r>
              <a:rPr lang="en-US" altLang="zh-TW" sz="4800" dirty="0" smtClean="0">
                <a:solidFill>
                  <a:schemeClr val="accent2"/>
                </a:solidFill>
              </a:rPr>
              <a:t> commands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362" y="914400"/>
            <a:ext cx="8682038" cy="6019800"/>
          </a:xfrm>
        </p:spPr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ed</a:t>
            </a:r>
            <a:r>
              <a:rPr lang="en-US" dirty="0" smtClean="0"/>
              <a:t> commands that perform an action:</a:t>
            </a:r>
            <a:br>
              <a:rPr lang="en-US" dirty="0" smtClean="0"/>
            </a:br>
            <a:r>
              <a:rPr lang="en-US" dirty="0" smtClean="0"/>
              <a:t>a,</a:t>
            </a:r>
            <a:r>
              <a:rPr lang="en-US" sz="2000" dirty="0" smtClean="0"/>
              <a:t> </a:t>
            </a:r>
            <a:r>
              <a:rPr lang="en-US" dirty="0" smtClean="0"/>
              <a:t>c,</a:t>
            </a:r>
            <a:r>
              <a:rPr lang="en-US" sz="2000" dirty="0" smtClean="0"/>
              <a:t> </a:t>
            </a:r>
            <a:r>
              <a:rPr lang="en-US" dirty="0" smtClean="0"/>
              <a:t>d,</a:t>
            </a:r>
            <a:r>
              <a:rPr lang="en-US" sz="2000" dirty="0" smtClean="0"/>
              <a:t> </a:t>
            </a:r>
            <a:r>
              <a:rPr lang="en-US" dirty="0" smtClean="0"/>
              <a:t>D,</a:t>
            </a:r>
            <a:r>
              <a:rPr lang="en-US" sz="2000" dirty="0" smtClean="0"/>
              <a:t> </a:t>
            </a:r>
            <a:r>
              <a:rPr lang="en-US" dirty="0" smtClean="0"/>
              <a:t>g,</a:t>
            </a:r>
            <a:r>
              <a:rPr lang="en-US" sz="2000" dirty="0" smtClean="0"/>
              <a:t> </a:t>
            </a:r>
            <a:r>
              <a:rPr lang="en-US" dirty="0" smtClean="0"/>
              <a:t>G,</a:t>
            </a:r>
            <a:r>
              <a:rPr lang="en-US" sz="2000" dirty="0" smtClean="0"/>
              <a:t> </a:t>
            </a:r>
            <a:r>
              <a:rPr lang="en-US" dirty="0" smtClean="0"/>
              <a:t>h,</a:t>
            </a:r>
            <a:r>
              <a:rPr lang="en-US" sz="2000" dirty="0" smtClean="0"/>
              <a:t> </a:t>
            </a:r>
            <a:r>
              <a:rPr lang="en-US" dirty="0" smtClean="0"/>
              <a:t>H,</a:t>
            </a:r>
            <a:r>
              <a:rPr lang="en-US" sz="1800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,</a:t>
            </a:r>
            <a:r>
              <a:rPr lang="en-US" sz="2000" dirty="0" smtClean="0"/>
              <a:t> </a:t>
            </a:r>
            <a:r>
              <a:rPr lang="en-US" dirty="0" smtClean="0"/>
              <a:t>l,</a:t>
            </a:r>
            <a:r>
              <a:rPr lang="en-US" sz="2000" dirty="0" smtClean="0"/>
              <a:t> </a:t>
            </a:r>
            <a:r>
              <a:rPr lang="en-US" dirty="0" smtClean="0"/>
              <a:t>n,</a:t>
            </a:r>
            <a:r>
              <a:rPr lang="en-US" sz="2000" dirty="0" smtClean="0"/>
              <a:t> </a:t>
            </a:r>
            <a:r>
              <a:rPr lang="en-US" dirty="0" smtClean="0"/>
              <a:t>N,</a:t>
            </a:r>
            <a:r>
              <a:rPr lang="en-US" sz="2000" dirty="0" smtClean="0"/>
              <a:t> </a:t>
            </a:r>
            <a:r>
              <a:rPr lang="en-US" dirty="0" smtClean="0"/>
              <a:t>p,</a:t>
            </a:r>
            <a:r>
              <a:rPr lang="en-US" sz="2000" dirty="0" smtClean="0"/>
              <a:t> </a:t>
            </a:r>
            <a:r>
              <a:rPr lang="en-US" dirty="0" smtClean="0"/>
              <a:t>P,</a:t>
            </a:r>
            <a:r>
              <a:rPr lang="en-US" sz="2000" dirty="0" smtClean="0"/>
              <a:t> </a:t>
            </a:r>
            <a:r>
              <a:rPr lang="en-US" dirty="0" smtClean="0"/>
              <a:t>r,</a:t>
            </a:r>
            <a:r>
              <a:rPr lang="en-US" sz="2000" dirty="0" smtClean="0"/>
              <a:t> </a:t>
            </a:r>
            <a:r>
              <a:rPr lang="en-US" dirty="0" smtClean="0"/>
              <a:t>s,</a:t>
            </a:r>
            <a:r>
              <a:rPr lang="en-US" sz="2000" dirty="0" smtClean="0"/>
              <a:t> </a:t>
            </a:r>
            <a:r>
              <a:rPr lang="en-US" dirty="0" smtClean="0"/>
              <a:t>w,</a:t>
            </a:r>
            <a:r>
              <a:rPr lang="en-US" sz="2000" dirty="0" smtClean="0"/>
              <a:t> </a:t>
            </a:r>
            <a:r>
              <a:rPr lang="en-US" dirty="0" smtClean="0"/>
              <a:t>x,</a:t>
            </a:r>
            <a:r>
              <a:rPr lang="en-US" sz="2000" dirty="0" smtClean="0"/>
              <a:t> </a:t>
            </a:r>
            <a:r>
              <a:rPr lang="en-US" dirty="0" smtClean="0"/>
              <a:t>y,</a:t>
            </a:r>
            <a:r>
              <a:rPr lang="en-US" sz="2000" dirty="0" smtClean="0"/>
              <a:t> </a:t>
            </a:r>
            <a:r>
              <a:rPr lang="en-US" dirty="0" smtClean="0"/>
              <a:t>=</a:t>
            </a:r>
          </a:p>
          <a:p>
            <a:pPr lvl="1"/>
            <a:r>
              <a:rPr lang="en-US" dirty="0" smtClean="0"/>
              <a:t>Or no action (i.e., the comment): # 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ed</a:t>
            </a:r>
            <a:r>
              <a:rPr lang="en-US" dirty="0" smtClean="0"/>
              <a:t> commands related to control flow</a:t>
            </a:r>
            <a:br>
              <a:rPr lang="en-US" dirty="0" smtClean="0"/>
            </a:br>
            <a:r>
              <a:rPr lang="en-US" dirty="0" smtClean="0"/>
              <a:t>b,</a:t>
            </a:r>
            <a:r>
              <a:rPr lang="en-US" sz="2800" dirty="0" smtClean="0"/>
              <a:t> </a:t>
            </a:r>
            <a:r>
              <a:rPr lang="en-US" dirty="0" smtClean="0"/>
              <a:t>q,</a:t>
            </a:r>
            <a:r>
              <a:rPr lang="en-US" sz="2800" dirty="0" smtClean="0"/>
              <a:t> </a:t>
            </a:r>
            <a:r>
              <a:rPr lang="en-US" dirty="0" smtClean="0"/>
              <a:t>t,</a:t>
            </a:r>
            <a:r>
              <a:rPr lang="en-US" sz="2800" dirty="0" smtClean="0"/>
              <a:t> </a:t>
            </a:r>
            <a:r>
              <a:rPr lang="en-US" dirty="0" smtClean="0"/>
              <a:t>!,</a:t>
            </a:r>
            <a:r>
              <a:rPr lang="en-US" sz="2800" dirty="0" smtClean="0"/>
              <a:t> </a:t>
            </a:r>
            <a:r>
              <a:rPr lang="en-US" dirty="0" smtClean="0"/>
              <a:t>:,</a:t>
            </a:r>
            <a:r>
              <a:rPr lang="en-US" sz="2800" dirty="0" smtClean="0"/>
              <a:t> </a:t>
            </a:r>
            <a:r>
              <a:rPr lang="en-US" dirty="0" smtClean="0"/>
              <a:t>;,</a:t>
            </a:r>
            <a:r>
              <a:rPr lang="en-US" sz="2800" dirty="0" smtClean="0"/>
              <a:t> </a:t>
            </a:r>
            <a:r>
              <a:rPr lang="en-US" dirty="0" smtClean="0"/>
              <a:t>\n,</a:t>
            </a:r>
            <a:r>
              <a:rPr lang="en-US" sz="2800" dirty="0" smtClean="0"/>
              <a:t> </a:t>
            </a:r>
            <a:r>
              <a:rPr lang="en-US" dirty="0" smtClean="0"/>
              <a:t>{,</a:t>
            </a:r>
            <a:r>
              <a:rPr lang="en-US" sz="2800" dirty="0" smtClean="0"/>
              <a:t> </a:t>
            </a:r>
            <a:r>
              <a:rPr lang="en-US" dirty="0" smtClean="0"/>
              <a:t>},</a:t>
            </a:r>
            <a:r>
              <a:rPr lang="en-US" sz="2800" dirty="0" smtClean="0"/>
              <a:t> </a:t>
            </a:r>
            <a:r>
              <a:rPr lang="en-US" dirty="0" smtClean="0"/>
              <a:t>/,</a:t>
            </a:r>
            <a:r>
              <a:rPr lang="en-US" sz="2800" dirty="0" smtClean="0"/>
              <a:t> </a:t>
            </a:r>
            <a:r>
              <a:rPr lang="en-US" i="1" dirty="0" smtClean="0"/>
              <a:t>a number</a:t>
            </a:r>
            <a:r>
              <a:rPr lang="en-US" dirty="0" smtClean="0"/>
              <a:t>,</a:t>
            </a:r>
            <a:r>
              <a:rPr lang="en-US" sz="2800" dirty="0" smtClean="0"/>
              <a:t> </a:t>
            </a:r>
            <a:r>
              <a:rPr lang="en-US" dirty="0" smtClean="0"/>
              <a:t>“,”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Q: Do </a:t>
            </a:r>
            <a:r>
              <a:rPr lang="en-US" dirty="0">
                <a:solidFill>
                  <a:srgbClr val="FF0000"/>
                </a:solidFill>
              </a:rPr>
              <a:t>you see a common concept?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A: </a:t>
            </a:r>
            <a:r>
              <a:rPr lang="en-US" dirty="0" err="1" smtClean="0">
                <a:solidFill>
                  <a:srgbClr val="FF0000"/>
                </a:solidFill>
              </a:rPr>
              <a:t>Sed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commands are all one-character </a:t>
            </a:r>
            <a:r>
              <a:rPr lang="en-US" dirty="0" smtClean="0">
                <a:solidFill>
                  <a:srgbClr val="FF0000"/>
                </a:solidFill>
              </a:rPr>
              <a:t>long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84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z="4800" dirty="0" smtClean="0">
                <a:solidFill>
                  <a:schemeClr val="accent2"/>
                </a:solidFill>
              </a:rPr>
              <a:t>Useful </a:t>
            </a:r>
            <a:r>
              <a:rPr lang="en-US" altLang="zh-TW" sz="6600" dirty="0" err="1">
                <a:solidFill>
                  <a:srgbClr val="333399"/>
                </a:solidFill>
                <a:latin typeface="High Tower Text" pitchFamily="18" charset="0"/>
              </a:rPr>
              <a:t>sed</a:t>
            </a:r>
            <a:r>
              <a:rPr lang="en-US" altLang="zh-TW" sz="4800" dirty="0" smtClean="0">
                <a:solidFill>
                  <a:schemeClr val="accent2"/>
                </a:solidFill>
              </a:rPr>
              <a:t> Flags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2800" dirty="0" smtClean="0">
                <a:solidFill>
                  <a:schemeClr val="bg1">
                    <a:lumMod val="65000"/>
                  </a:schemeClr>
                </a:solidFill>
              </a:rPr>
              <a:t>-n → No auto-printing of the pattern space</a:t>
            </a:r>
          </a:p>
          <a:p>
            <a:pPr eaLnBrk="1" hangingPunct="1">
              <a:spcBef>
                <a:spcPts val="1800"/>
              </a:spcBef>
              <a:buFontTx/>
              <a:buNone/>
            </a:pPr>
            <a:r>
              <a:rPr lang="en-US" altLang="zh-TW" sz="2800" dirty="0" smtClean="0">
                <a:solidFill>
                  <a:srgbClr val="FF0000"/>
                </a:solidFill>
              </a:rPr>
              <a:t>-e </a:t>
            </a:r>
            <a:r>
              <a:rPr lang="en-US" altLang="zh-TW" sz="2800" dirty="0" smtClean="0"/>
              <a:t>→ Execute the command sequence specified in the 	argument following this flag. </a:t>
            </a:r>
          </a:p>
          <a:p>
            <a:pPr eaLnBrk="1" hangingPunct="1">
              <a:buFontTx/>
              <a:buNone/>
            </a:pPr>
            <a:r>
              <a:rPr lang="en-US" altLang="zh-TW" sz="2800" dirty="0"/>
              <a:t>	</a:t>
            </a:r>
            <a:r>
              <a:rPr lang="en-US" altLang="zh-TW" sz="2800" dirty="0" smtClean="0"/>
              <a:t>	</a:t>
            </a:r>
            <a:r>
              <a:rPr lang="en-US" altLang="zh-TW" sz="2800" dirty="0" smtClean="0">
                <a:solidFill>
                  <a:srgbClr val="FF0000"/>
                </a:solidFill>
              </a:rPr>
              <a:t>In most cases (</a:t>
            </a:r>
            <a:r>
              <a:rPr lang="en-US" altLang="zh-TW" sz="2800" i="1" dirty="0" smtClean="0">
                <a:solidFill>
                  <a:srgbClr val="FF0000"/>
                </a:solidFill>
              </a:rPr>
              <a:t>i.e.</a:t>
            </a:r>
            <a:r>
              <a:rPr lang="en-US" altLang="zh-TW" sz="2800" dirty="0" smtClean="0">
                <a:solidFill>
                  <a:srgbClr val="FF0000"/>
                </a:solidFill>
              </a:rPr>
              <a:t>, unless you want to specify 	multiple sequences) this flag is not needed, 	because a command sequence already get 	interpreted as such, by default. </a:t>
            </a:r>
          </a:p>
          <a:p>
            <a:pPr eaLnBrk="1" hangingPunct="1">
              <a:spcBef>
                <a:spcPts val="1800"/>
              </a:spcBef>
              <a:buFontTx/>
              <a:buNone/>
            </a:pPr>
            <a:r>
              <a:rPr lang="en-US" altLang="zh-TW" sz="2800" dirty="0" smtClean="0">
                <a:solidFill>
                  <a:schemeClr val="bg1">
                    <a:lumMod val="65000"/>
                  </a:schemeClr>
                </a:solidFill>
              </a:rPr>
              <a:t>-f  → Obtain a command sequence from 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</a:rPr>
              <a:t>a</a:t>
            </a:r>
            <a:r>
              <a:rPr lang="en-US" altLang="zh-TW" sz="2800" dirty="0" smtClean="0">
                <a:solidFill>
                  <a:schemeClr val="bg1">
                    <a:lumMod val="65000"/>
                  </a:schemeClr>
                </a:solidFill>
              </a:rPr>
              <a:t> file with the 	name specified in the argument following this flag.</a:t>
            </a:r>
          </a:p>
          <a:p>
            <a:pPr eaLnBrk="1" hangingPunct="1">
              <a:buFontTx/>
              <a:buNone/>
            </a:pPr>
            <a:r>
              <a:rPr lang="en-US" altLang="zh-TW" sz="2800" dirty="0"/>
              <a:t>	</a:t>
            </a:r>
            <a:r>
              <a:rPr lang="en-US" altLang="zh-TW" sz="2800" dirty="0" smtClean="0"/>
              <a:t>	</a:t>
            </a:r>
            <a:r>
              <a:rPr lang="en-US" altLang="zh-TW" sz="2800" dirty="0" smtClean="0">
                <a:solidFill>
                  <a:schemeClr val="bg1"/>
                </a:solidFill>
              </a:rPr>
              <a:t>(By the way, another way to run </a:t>
            </a:r>
            <a:r>
              <a:rPr lang="en-US" altLang="zh-TW" sz="2800" dirty="0" err="1" smtClean="0">
                <a:solidFill>
                  <a:schemeClr val="bg1"/>
                </a:solidFill>
              </a:rPr>
              <a:t>sed</a:t>
            </a:r>
            <a:r>
              <a:rPr lang="en-US" altLang="zh-TW" sz="2800" dirty="0" smtClean="0">
                <a:solidFill>
                  <a:schemeClr val="bg1"/>
                </a:solidFill>
              </a:rPr>
              <a:t> commands 	from a file is to just make the file a </a:t>
            </a:r>
            <a:r>
              <a:rPr lang="en-US" altLang="zh-TW" sz="2800" i="1" dirty="0" err="1" smtClean="0">
                <a:solidFill>
                  <a:schemeClr val="bg1"/>
                </a:solidFill>
              </a:rPr>
              <a:t>sed</a:t>
            </a:r>
            <a:r>
              <a:rPr lang="en-US" altLang="zh-TW" sz="2800" i="1" dirty="0" smtClean="0">
                <a:solidFill>
                  <a:schemeClr val="bg1"/>
                </a:solidFill>
              </a:rPr>
              <a:t> script</a:t>
            </a:r>
            <a:r>
              <a:rPr lang="en-US" altLang="zh-TW" sz="2800" dirty="0" smtClean="0">
                <a:solidFill>
                  <a:schemeClr val="bg1"/>
                </a:solidFill>
              </a:rPr>
              <a:t>, as 	the next slide will demonstrate…)</a:t>
            </a:r>
          </a:p>
        </p:txBody>
      </p:sp>
    </p:spTree>
    <p:extLst>
      <p:ext uri="{BB962C8B-B14F-4D97-AF65-F5344CB8AC3E}">
        <p14:creationId xmlns:p14="http://schemas.microsoft.com/office/powerpoint/2010/main" val="62786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zh-TW" sz="4800" dirty="0" smtClean="0">
                <a:solidFill>
                  <a:schemeClr val="accent2"/>
                </a:solidFill>
              </a:rPr>
              <a:t>The concept of </a:t>
            </a:r>
            <a:r>
              <a:rPr lang="en-US" altLang="zh-TW" sz="4800" dirty="0" err="1" smtClean="0">
                <a:solidFill>
                  <a:schemeClr val="accent2"/>
                </a:solidFill>
              </a:rPr>
              <a:t>sed</a:t>
            </a:r>
            <a:r>
              <a:rPr lang="en-US" altLang="zh-TW" sz="4800" dirty="0" smtClean="0">
                <a:solidFill>
                  <a:schemeClr val="accent2"/>
                </a:solidFill>
              </a:rPr>
              <a:t> commands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362" y="914400"/>
            <a:ext cx="8682038" cy="6019800"/>
          </a:xfrm>
        </p:spPr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ed</a:t>
            </a:r>
            <a:r>
              <a:rPr lang="en-US" dirty="0" smtClean="0"/>
              <a:t> commands that perform an action:</a:t>
            </a:r>
            <a:br>
              <a:rPr lang="en-US" dirty="0" smtClean="0"/>
            </a:br>
            <a:r>
              <a:rPr lang="en-US" dirty="0" smtClean="0"/>
              <a:t>a,</a:t>
            </a:r>
            <a:r>
              <a:rPr lang="en-US" sz="2000" dirty="0" smtClean="0"/>
              <a:t> </a:t>
            </a:r>
            <a:r>
              <a:rPr lang="en-US" dirty="0" smtClean="0"/>
              <a:t>c,</a:t>
            </a:r>
            <a:r>
              <a:rPr lang="en-US" sz="2000" dirty="0" smtClean="0"/>
              <a:t> </a:t>
            </a:r>
            <a:r>
              <a:rPr lang="en-US" dirty="0" smtClean="0"/>
              <a:t>d,</a:t>
            </a:r>
            <a:r>
              <a:rPr lang="en-US" sz="2000" dirty="0" smtClean="0"/>
              <a:t> </a:t>
            </a:r>
            <a:r>
              <a:rPr lang="en-US" dirty="0" smtClean="0"/>
              <a:t>D,</a:t>
            </a:r>
            <a:r>
              <a:rPr lang="en-US" sz="2000" dirty="0" smtClean="0"/>
              <a:t> </a:t>
            </a:r>
            <a:r>
              <a:rPr lang="en-US" dirty="0" smtClean="0"/>
              <a:t>g,</a:t>
            </a:r>
            <a:r>
              <a:rPr lang="en-US" sz="2000" dirty="0" smtClean="0"/>
              <a:t> </a:t>
            </a:r>
            <a:r>
              <a:rPr lang="en-US" dirty="0" smtClean="0"/>
              <a:t>G,</a:t>
            </a:r>
            <a:r>
              <a:rPr lang="en-US" sz="2000" dirty="0" smtClean="0"/>
              <a:t> </a:t>
            </a:r>
            <a:r>
              <a:rPr lang="en-US" dirty="0" smtClean="0"/>
              <a:t>h,</a:t>
            </a:r>
            <a:r>
              <a:rPr lang="en-US" sz="2000" dirty="0" smtClean="0"/>
              <a:t> </a:t>
            </a:r>
            <a:r>
              <a:rPr lang="en-US" dirty="0" smtClean="0"/>
              <a:t>H,</a:t>
            </a:r>
            <a:r>
              <a:rPr lang="en-US" sz="1800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,</a:t>
            </a:r>
            <a:r>
              <a:rPr lang="en-US" sz="2000" dirty="0" smtClean="0"/>
              <a:t> </a:t>
            </a:r>
            <a:r>
              <a:rPr lang="en-US" dirty="0" smtClean="0"/>
              <a:t>l,</a:t>
            </a:r>
            <a:r>
              <a:rPr lang="en-US" sz="2000" dirty="0" smtClean="0"/>
              <a:t> </a:t>
            </a:r>
            <a:r>
              <a:rPr lang="en-US" dirty="0" smtClean="0"/>
              <a:t>n,</a:t>
            </a:r>
            <a:r>
              <a:rPr lang="en-US" sz="2000" dirty="0" smtClean="0"/>
              <a:t> </a:t>
            </a:r>
            <a:r>
              <a:rPr lang="en-US" dirty="0" smtClean="0"/>
              <a:t>N,</a:t>
            </a:r>
            <a:r>
              <a:rPr lang="en-US" sz="2000" dirty="0" smtClean="0"/>
              <a:t> </a:t>
            </a:r>
            <a:r>
              <a:rPr lang="en-US" dirty="0" smtClean="0"/>
              <a:t>p,</a:t>
            </a:r>
            <a:r>
              <a:rPr lang="en-US" sz="2000" dirty="0" smtClean="0"/>
              <a:t> </a:t>
            </a:r>
            <a:r>
              <a:rPr lang="en-US" dirty="0" smtClean="0"/>
              <a:t>P,</a:t>
            </a:r>
            <a:r>
              <a:rPr lang="en-US" sz="2000" dirty="0" smtClean="0"/>
              <a:t> </a:t>
            </a:r>
            <a:r>
              <a:rPr lang="en-US" dirty="0" smtClean="0"/>
              <a:t>r,</a:t>
            </a:r>
            <a:r>
              <a:rPr lang="en-US" sz="2000" dirty="0" smtClean="0"/>
              <a:t> </a:t>
            </a:r>
            <a:r>
              <a:rPr lang="en-US" dirty="0" smtClean="0"/>
              <a:t>s,</a:t>
            </a:r>
            <a:r>
              <a:rPr lang="en-US" sz="2000" dirty="0" smtClean="0"/>
              <a:t> </a:t>
            </a:r>
            <a:r>
              <a:rPr lang="en-US" dirty="0" smtClean="0"/>
              <a:t>w,</a:t>
            </a:r>
            <a:r>
              <a:rPr lang="en-US" sz="2000" dirty="0" smtClean="0"/>
              <a:t> </a:t>
            </a:r>
            <a:r>
              <a:rPr lang="en-US" dirty="0" smtClean="0"/>
              <a:t>x,</a:t>
            </a:r>
            <a:r>
              <a:rPr lang="en-US" sz="2000" dirty="0" smtClean="0"/>
              <a:t> </a:t>
            </a:r>
            <a:r>
              <a:rPr lang="en-US" dirty="0" smtClean="0"/>
              <a:t>y,</a:t>
            </a:r>
            <a:r>
              <a:rPr lang="en-US" sz="2000" dirty="0" smtClean="0"/>
              <a:t> </a:t>
            </a:r>
            <a:r>
              <a:rPr lang="en-US" dirty="0" smtClean="0"/>
              <a:t>=</a:t>
            </a:r>
          </a:p>
          <a:p>
            <a:pPr lvl="1"/>
            <a:r>
              <a:rPr lang="en-US" dirty="0" smtClean="0"/>
              <a:t>Or no action (i.e., the comment): # 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ed</a:t>
            </a:r>
            <a:r>
              <a:rPr lang="en-US" dirty="0" smtClean="0"/>
              <a:t> commands related to control flow</a:t>
            </a:r>
            <a:br>
              <a:rPr lang="en-US" dirty="0" smtClean="0"/>
            </a:br>
            <a:r>
              <a:rPr lang="en-US" dirty="0" smtClean="0"/>
              <a:t>b,</a:t>
            </a:r>
            <a:r>
              <a:rPr lang="en-US" sz="2800" dirty="0" smtClean="0"/>
              <a:t> </a:t>
            </a:r>
            <a:r>
              <a:rPr lang="en-US" dirty="0" smtClean="0"/>
              <a:t>q,</a:t>
            </a:r>
            <a:r>
              <a:rPr lang="en-US" sz="2800" dirty="0" smtClean="0"/>
              <a:t> </a:t>
            </a:r>
            <a:r>
              <a:rPr lang="en-US" dirty="0" smtClean="0"/>
              <a:t>t,</a:t>
            </a:r>
            <a:r>
              <a:rPr lang="en-US" sz="2800" dirty="0" smtClean="0"/>
              <a:t> </a:t>
            </a:r>
            <a:r>
              <a:rPr lang="en-US" dirty="0" smtClean="0"/>
              <a:t>!,</a:t>
            </a:r>
            <a:r>
              <a:rPr lang="en-US" sz="2800" dirty="0" smtClean="0"/>
              <a:t> </a:t>
            </a:r>
            <a:r>
              <a:rPr lang="en-US" dirty="0" smtClean="0"/>
              <a:t>:,</a:t>
            </a:r>
            <a:r>
              <a:rPr lang="en-US" sz="2800" dirty="0" smtClean="0"/>
              <a:t> </a:t>
            </a:r>
            <a:r>
              <a:rPr lang="en-US" dirty="0" smtClean="0"/>
              <a:t>;,</a:t>
            </a:r>
            <a:r>
              <a:rPr lang="en-US" sz="2800" dirty="0" smtClean="0"/>
              <a:t> </a:t>
            </a:r>
            <a:r>
              <a:rPr lang="en-US" dirty="0" smtClean="0"/>
              <a:t>\n,</a:t>
            </a:r>
            <a:r>
              <a:rPr lang="en-US" sz="2800" dirty="0" smtClean="0"/>
              <a:t> </a:t>
            </a:r>
            <a:r>
              <a:rPr lang="en-US" dirty="0" smtClean="0"/>
              <a:t>{,</a:t>
            </a:r>
            <a:r>
              <a:rPr lang="en-US" sz="2800" dirty="0" smtClean="0"/>
              <a:t> </a:t>
            </a:r>
            <a:r>
              <a:rPr lang="en-US" dirty="0" smtClean="0"/>
              <a:t>},</a:t>
            </a:r>
            <a:r>
              <a:rPr lang="en-US" sz="2800" dirty="0" smtClean="0"/>
              <a:t> </a:t>
            </a:r>
            <a:r>
              <a:rPr lang="en-US" dirty="0" smtClean="0"/>
              <a:t>/,</a:t>
            </a:r>
            <a:r>
              <a:rPr lang="en-US" sz="2800" dirty="0" smtClean="0"/>
              <a:t> </a:t>
            </a:r>
            <a:r>
              <a:rPr lang="en-US" i="1" dirty="0" smtClean="0"/>
              <a:t>a number</a:t>
            </a:r>
            <a:r>
              <a:rPr lang="en-US" dirty="0" smtClean="0"/>
              <a:t>,</a:t>
            </a:r>
            <a:r>
              <a:rPr lang="en-US" sz="2800" dirty="0" smtClean="0"/>
              <a:t> </a:t>
            </a:r>
            <a:r>
              <a:rPr lang="en-US" dirty="0" smtClean="0"/>
              <a:t>“,”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Q: Do </a:t>
            </a:r>
            <a:r>
              <a:rPr lang="en-US" dirty="0">
                <a:solidFill>
                  <a:srgbClr val="FF0000"/>
                </a:solidFill>
              </a:rPr>
              <a:t>you see a common concept?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A: </a:t>
            </a:r>
            <a:r>
              <a:rPr lang="en-US" dirty="0" err="1" smtClean="0">
                <a:solidFill>
                  <a:srgbClr val="FF0000"/>
                </a:solidFill>
              </a:rPr>
              <a:t>Sed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commands are all one-character long</a:t>
            </a:r>
          </a:p>
          <a:p>
            <a:pPr lvl="2"/>
            <a:r>
              <a:rPr lang="en-US" dirty="0"/>
              <a:t>But, in many cases, other characters (arguments) must follow that one-character command</a:t>
            </a:r>
          </a:p>
          <a:p>
            <a:pPr lvl="3"/>
            <a:r>
              <a:rPr lang="en-US" dirty="0" err="1"/>
              <a:t>Eg</a:t>
            </a:r>
            <a:r>
              <a:rPr lang="en-US" dirty="0"/>
              <a:t>, consider the s/…/…/… command and arguments.</a:t>
            </a:r>
          </a:p>
          <a:p>
            <a:pPr lvl="2"/>
            <a:r>
              <a:rPr lang="en-US" dirty="0"/>
              <a:t>The only technical exception is “</a:t>
            </a:r>
            <a:r>
              <a:rPr lang="en-US" i="1" dirty="0"/>
              <a:t>a number</a:t>
            </a:r>
            <a:r>
              <a:rPr lang="en-US" dirty="0"/>
              <a:t>”</a:t>
            </a:r>
          </a:p>
          <a:p>
            <a:pPr lvl="3"/>
            <a:r>
              <a:rPr lang="en-US" dirty="0"/>
              <a:t>But, even here, the first character (</a:t>
            </a:r>
            <a:r>
              <a:rPr lang="en-US" i="1" dirty="0"/>
              <a:t>i.e.</a:t>
            </a:r>
            <a:r>
              <a:rPr lang="en-US" dirty="0"/>
              <a:t>, a digit) is a unique distinguisher from all other </a:t>
            </a:r>
            <a:r>
              <a:rPr lang="en-US" dirty="0" smtClean="0"/>
              <a:t>commands</a:t>
            </a:r>
          </a:p>
        </p:txBody>
      </p:sp>
    </p:spTree>
    <p:extLst>
      <p:ext uri="{BB962C8B-B14F-4D97-AF65-F5344CB8AC3E}">
        <p14:creationId xmlns:p14="http://schemas.microsoft.com/office/powerpoint/2010/main" val="18794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zh-TW" sz="4800" dirty="0" smtClean="0">
                <a:solidFill>
                  <a:schemeClr val="accent2"/>
                </a:solidFill>
              </a:rPr>
              <a:t>The #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362" y="914400"/>
            <a:ext cx="8682038" cy="6019800"/>
          </a:xfrm>
        </p:spPr>
        <p:txBody>
          <a:bodyPr/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ed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commands that perform an action:</a:t>
            </a:r>
            <a:br>
              <a:rPr lang="en-US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g,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G,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H,</a:t>
            </a: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w,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x,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y,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=</a:t>
            </a:r>
          </a:p>
          <a:p>
            <a:pPr lvl="1"/>
            <a:r>
              <a:rPr lang="en-US" dirty="0" smtClean="0"/>
              <a:t>Or no action (i.e., the comment): </a:t>
            </a:r>
            <a:r>
              <a:rPr lang="en-US" dirty="0" smtClean="0">
                <a:solidFill>
                  <a:srgbClr val="FF0000"/>
                </a:solidFill>
              </a:rPr>
              <a:t>#</a:t>
            </a:r>
            <a:r>
              <a:rPr lang="en-US" dirty="0" smtClean="0"/>
              <a:t> </a:t>
            </a:r>
          </a:p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ed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commands related to control flow</a:t>
            </a:r>
            <a:br>
              <a:rPr lang="en-US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b,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q,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!,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:,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;,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\n,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{,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},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/,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a number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“,”</a:t>
            </a: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2209800" y="4191000"/>
            <a:ext cx="4419600" cy="1828800"/>
          </a:xfrm>
          <a:prstGeom prst="rect">
            <a:avLst/>
          </a:prstGeom>
          <a:solidFill>
            <a:srgbClr val="CCE8EA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5400" b="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The </a:t>
            </a:r>
            <a:br>
              <a:rPr lang="en-US" sz="5400" b="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</a:br>
            <a:r>
              <a:rPr lang="en-US" sz="5400" b="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comment</a:t>
            </a:r>
            <a:endParaRPr kumimoji="1" lang="en-US" sz="5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5963072" y="3103240"/>
            <a:ext cx="3073424" cy="1837928"/>
          </a:xfrm>
          <a:prstGeom prst="wedgeRectCallout">
            <a:avLst>
              <a:gd name="adj1" fmla="val -37853"/>
              <a:gd name="adj2" fmla="val -8866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dirty="0" smtClean="0">
                <a:latin typeface="+mn-lt"/>
              </a:rPr>
              <a:t>The # command causes the rest</a:t>
            </a:r>
            <a:br>
              <a:rPr lang="en-US" altLang="zh-TW" sz="2800" dirty="0" smtClean="0">
                <a:latin typeface="+mn-lt"/>
              </a:rPr>
            </a:br>
            <a:r>
              <a:rPr lang="en-US" altLang="zh-TW" sz="2800" dirty="0" smtClean="0">
                <a:latin typeface="+mn-lt"/>
              </a:rPr>
              <a:t>of the line to be ignored.</a:t>
            </a:r>
          </a:p>
        </p:txBody>
      </p:sp>
    </p:spTree>
    <p:extLst>
      <p:ext uri="{BB962C8B-B14F-4D97-AF65-F5344CB8AC3E}">
        <p14:creationId xmlns:p14="http://schemas.microsoft.com/office/powerpoint/2010/main" val="333567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zh-TW" sz="4800" dirty="0" smtClean="0">
                <a:solidFill>
                  <a:schemeClr val="accent2"/>
                </a:solidFill>
              </a:rPr>
              <a:t>The #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362" y="914400"/>
            <a:ext cx="8682038" cy="6019800"/>
          </a:xfrm>
        </p:spPr>
        <p:txBody>
          <a:bodyPr/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ed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commands that perform an action:</a:t>
            </a:r>
            <a:br>
              <a:rPr lang="en-US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g,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G,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H,</a:t>
            </a: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w,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x,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y,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=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Or no action (i.e., the comment): </a:t>
            </a:r>
            <a:r>
              <a:rPr lang="en-US" dirty="0" smtClean="0">
                <a:solidFill>
                  <a:srgbClr val="FFC1C1"/>
                </a:solidFill>
              </a:rPr>
              <a:t>#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ed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commands related to control flow</a:t>
            </a:r>
            <a:br>
              <a:rPr lang="en-US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b,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q,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!,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:,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;,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\n,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{,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},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/,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a number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“,”</a:t>
            </a: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09800" y="4191000"/>
            <a:ext cx="4419600" cy="1828800"/>
          </a:xfrm>
          <a:prstGeom prst="rect">
            <a:avLst/>
          </a:prstGeom>
          <a:solidFill>
            <a:srgbClr val="CCE8EA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5400" b="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The </a:t>
            </a:r>
            <a:br>
              <a:rPr lang="en-US" sz="5400" b="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</a:br>
            <a:r>
              <a:rPr lang="en-US" sz="5400" b="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comment</a:t>
            </a:r>
            <a:endParaRPr kumimoji="1" lang="en-US" sz="5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5963072" y="3103240"/>
            <a:ext cx="3073424" cy="1837928"/>
          </a:xfrm>
          <a:prstGeom prst="wedgeRectCallout">
            <a:avLst>
              <a:gd name="adj1" fmla="val -37853"/>
              <a:gd name="adj2" fmla="val -8866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dirty="0" smtClean="0">
                <a:latin typeface="+mn-lt"/>
              </a:rPr>
              <a:t>The # command causes the rest</a:t>
            </a:r>
            <a:br>
              <a:rPr lang="en-US" altLang="zh-TW" sz="2800" dirty="0" smtClean="0">
                <a:latin typeface="+mn-lt"/>
              </a:rPr>
            </a:br>
            <a:r>
              <a:rPr lang="en-US" altLang="zh-TW" sz="2800" dirty="0" smtClean="0">
                <a:latin typeface="+mn-lt"/>
              </a:rPr>
              <a:t>of the line to be ignored.</a:t>
            </a:r>
          </a:p>
        </p:txBody>
      </p:sp>
    </p:spTree>
    <p:extLst>
      <p:ext uri="{BB962C8B-B14F-4D97-AF65-F5344CB8AC3E}">
        <p14:creationId xmlns:p14="http://schemas.microsoft.com/office/powerpoint/2010/main" val="136642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zh-TW" sz="4800" dirty="0" smtClean="0">
                <a:solidFill>
                  <a:schemeClr val="accent2"/>
                </a:solidFill>
              </a:rPr>
              <a:t>Categorizing commands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362" y="914400"/>
            <a:ext cx="8682038" cy="6019800"/>
          </a:xfrm>
        </p:spPr>
        <p:txBody>
          <a:bodyPr/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ed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commands that perform an action:</a:t>
            </a:r>
            <a:br>
              <a:rPr lang="en-US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 smtClean="0"/>
              <a:t>a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/>
              <a:t>c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/>
              <a:t>d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/>
              <a:t>D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/>
              <a:t>g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/>
              <a:t>G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/>
              <a:t>h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/>
              <a:t>H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/>
              <a:t>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/>
              <a:t>l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/>
              <a:t>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/>
              <a:t>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/>
              <a:t>p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/>
              <a:t>P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/>
              <a:t>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/>
              <a:t>s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/>
              <a:t>w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/>
              <a:t>x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/>
              <a:t>y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/>
              <a:t>=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Or no action (i.e., the comment):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1C1"/>
                </a:solidFill>
              </a:rPr>
              <a:t>#</a:t>
            </a:r>
            <a:r>
              <a:rPr lang="en-US" dirty="0" smtClean="0"/>
              <a:t> </a:t>
            </a:r>
          </a:p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ed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commands related to control flow</a:t>
            </a:r>
            <a:br>
              <a:rPr lang="en-US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 smtClean="0"/>
              <a:t>b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/>
              <a:t>q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/>
              <a:t>t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/>
              <a:t>!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/>
              <a:t>: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/>
              <a:t>;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/>
              <a:t>\n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/>
              <a:t>{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/>
              <a:t>}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/>
              <a:t>/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i="1" dirty="0" smtClean="0"/>
              <a:t>a number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”</a:t>
            </a: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72008" y="3717032"/>
            <a:ext cx="9036496" cy="2230760"/>
          </a:xfrm>
          <a:prstGeom prst="rect">
            <a:avLst/>
          </a:prstGeom>
          <a:solidFill>
            <a:srgbClr val="CCE8EA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400" b="0" dirty="0" smtClean="0">
                <a:solidFill>
                  <a:schemeClr val="accent2"/>
                </a:solidFill>
                <a:latin typeface="Arial" charset="0"/>
                <a:ea typeface="新細明體" charset="-120"/>
              </a:rPr>
              <a:t>Q: OK. Now that the # has been talked about, what about all of these other commands?</a:t>
            </a:r>
            <a:endParaRPr kumimoji="1" lang="en-US" sz="44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7360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72008" y="4941168"/>
            <a:ext cx="9036496" cy="648072"/>
          </a:xfrm>
          <a:prstGeom prst="rect">
            <a:avLst/>
          </a:prstGeom>
          <a:solidFill>
            <a:srgbClr val="CCE8EA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000" b="0" dirty="0" smtClean="0">
                <a:solidFill>
                  <a:schemeClr val="accent2"/>
                </a:solidFill>
                <a:latin typeface="Arial" charset="0"/>
                <a:ea typeface="新細明體" charset="-120"/>
              </a:rPr>
              <a:t>The next 7 slides categorize them.</a:t>
            </a:r>
            <a:endParaRPr kumimoji="1" lang="en-US" sz="40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2008" y="4941168"/>
            <a:ext cx="9036496" cy="648072"/>
          </a:xfrm>
          <a:prstGeom prst="rect">
            <a:avLst/>
          </a:prstGeom>
          <a:solidFill>
            <a:srgbClr val="CCE8EA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000" b="0" dirty="0" smtClean="0">
                <a:solidFill>
                  <a:schemeClr val="accent1">
                    <a:lumMod val="75000"/>
                  </a:schemeClr>
                </a:solidFill>
                <a:latin typeface="Arial" charset="0"/>
                <a:ea typeface="新細明體" charset="-120"/>
              </a:rPr>
              <a:t>The next 7 slides categorize them.</a:t>
            </a:r>
            <a:endParaRPr kumimoji="1" lang="en-US" sz="40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zh-TW" sz="4800" dirty="0" smtClean="0">
                <a:solidFill>
                  <a:schemeClr val="accent2"/>
                </a:solidFill>
              </a:rPr>
              <a:t>Categorizing commands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362" y="914400"/>
            <a:ext cx="8682038" cy="6019800"/>
          </a:xfrm>
        </p:spPr>
        <p:txBody>
          <a:bodyPr/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ed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commands that perform an action:</a:t>
            </a:r>
            <a:br>
              <a:rPr lang="en-US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 smtClean="0"/>
              <a:t>a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/>
              <a:t>c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/>
              <a:t>d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/>
              <a:t>D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/>
              <a:t>g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/>
              <a:t>G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/>
              <a:t>h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/>
              <a:t>H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/>
              <a:t>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/>
              <a:t>l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/>
              <a:t>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/>
              <a:t>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/>
              <a:t>p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/>
              <a:t>P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/>
              <a:t>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/>
              <a:t>s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/>
              <a:t>w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/>
              <a:t>x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/>
              <a:t>y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/>
              <a:t>=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Or no action (i.e., the comment):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1C1"/>
                </a:solidFill>
              </a:rPr>
              <a:t>#</a:t>
            </a:r>
            <a:r>
              <a:rPr lang="en-US" dirty="0" smtClean="0"/>
              <a:t> </a:t>
            </a:r>
          </a:p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ed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commands related to control flow</a:t>
            </a:r>
            <a:br>
              <a:rPr lang="en-US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 smtClean="0"/>
              <a:t>b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/>
              <a:t>q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/>
              <a:t>t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/>
              <a:t>!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/>
              <a:t>: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/>
              <a:t>;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/>
              <a:t>\n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/>
              <a:t>{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/>
              <a:t>}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/>
              <a:t>/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i="1" dirty="0" smtClean="0"/>
              <a:t>a number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”</a:t>
            </a: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72008" y="3717032"/>
            <a:ext cx="9036496" cy="1224136"/>
          </a:xfrm>
          <a:prstGeom prst="rect">
            <a:avLst/>
          </a:prstGeom>
          <a:solidFill>
            <a:srgbClr val="CCE8EA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000" b="0" dirty="0" smtClean="0">
                <a:solidFill>
                  <a:schemeClr val="accent2"/>
                </a:solidFill>
                <a:latin typeface="Arial" charset="0"/>
                <a:ea typeface="新細明體" charset="-120"/>
              </a:rPr>
              <a:t>A: Well, we’ll spend the rest of today looking at each of these others.</a:t>
            </a:r>
            <a:endParaRPr kumimoji="1" lang="en-US" sz="40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2008" y="5589240"/>
            <a:ext cx="9036496" cy="1268760"/>
          </a:xfrm>
          <a:prstGeom prst="rect">
            <a:avLst/>
          </a:prstGeom>
          <a:solidFill>
            <a:srgbClr val="CCE8EA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000" b="0" dirty="0" smtClean="0">
                <a:solidFill>
                  <a:schemeClr val="accent2"/>
                </a:solidFill>
                <a:latin typeface="Arial" charset="0"/>
                <a:ea typeface="新細明體" charset="-120"/>
              </a:rPr>
              <a:t>The rest of the slides explore the individual commands in each category.</a:t>
            </a:r>
            <a:endParaRPr kumimoji="1" lang="en-US" sz="40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2554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BEC4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BEC4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zh-TW" sz="4800" dirty="0" smtClean="0">
                <a:solidFill>
                  <a:schemeClr val="accent2"/>
                </a:solidFill>
              </a:rPr>
              <a:t>Plan of the day. First these: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362" y="914400"/>
            <a:ext cx="8682038" cy="6019800"/>
          </a:xfrm>
        </p:spPr>
        <p:txBody>
          <a:bodyPr/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ed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commands that perform an action:</a:t>
            </a:r>
            <a:br>
              <a:rPr lang="en-US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g,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G,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H,</a:t>
            </a: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w,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x,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y,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=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Or no action (i.e., the comment): </a:t>
            </a:r>
            <a:r>
              <a:rPr lang="en-US" dirty="0" smtClean="0">
                <a:solidFill>
                  <a:srgbClr val="FFC1C1"/>
                </a:solidFill>
              </a:rPr>
              <a:t>#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ed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commands related to control flow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b,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q,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!,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:,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\n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{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}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/,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a number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“,”</a:t>
            </a: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09800" y="4191000"/>
            <a:ext cx="4419600" cy="1828800"/>
          </a:xfrm>
          <a:prstGeom prst="rect">
            <a:avLst/>
          </a:prstGeom>
          <a:solidFill>
            <a:srgbClr val="CCE8EA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5400" b="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Command separators</a:t>
            </a:r>
            <a:endParaRPr kumimoji="1" lang="en-US" sz="5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2731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zh-TW" sz="4800" dirty="0" smtClean="0">
                <a:solidFill>
                  <a:schemeClr val="accent2"/>
                </a:solidFill>
              </a:rPr>
              <a:t>Plan of the day. Second these: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362" y="914400"/>
            <a:ext cx="8682038" cy="6019800"/>
          </a:xfrm>
        </p:spPr>
        <p:txBody>
          <a:bodyPr/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ed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commands that perform an action:</a:t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g,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G,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H,</a:t>
            </a: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p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P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w,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x,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y,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=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Or no action (i.e., the comment): </a:t>
            </a:r>
            <a:r>
              <a:rPr lang="en-US" dirty="0" smtClean="0">
                <a:solidFill>
                  <a:srgbClr val="FFC1C1"/>
                </a:solidFill>
              </a:rPr>
              <a:t>#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ed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commands related to control flow</a:t>
            </a:r>
            <a:br>
              <a:rPr lang="en-US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b,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q,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!,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:,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;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\n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{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}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/,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a number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“,”</a:t>
            </a: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09800" y="4191000"/>
            <a:ext cx="4419600" cy="1828800"/>
          </a:xfrm>
          <a:prstGeom prst="rect">
            <a:avLst/>
          </a:prstGeom>
          <a:solidFill>
            <a:srgbClr val="CCE8EA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5400" b="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Direct to </a:t>
            </a:r>
            <a:r>
              <a:rPr lang="en-US" sz="5400" b="0" dirty="0" err="1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stdout</a:t>
            </a:r>
            <a:endParaRPr kumimoji="1" lang="en-US" sz="5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8820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zh-TW" sz="4800" dirty="0" smtClean="0">
                <a:solidFill>
                  <a:schemeClr val="accent2"/>
                </a:solidFill>
              </a:rPr>
              <a:t>Plan of the day. Third these: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362" y="914400"/>
            <a:ext cx="8682038" cy="6019800"/>
          </a:xfrm>
        </p:spPr>
        <p:txBody>
          <a:bodyPr/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ed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commands that perform an action:</a:t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rgbClr val="FFC1C1"/>
                </a:solidFill>
              </a:rPr>
              <a:t>a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c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d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D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g,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G,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H,</a:t>
            </a: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rgbClr val="FFC1C1"/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p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P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w,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x,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y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=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Or no action (i.e., the comment): </a:t>
            </a:r>
            <a:r>
              <a:rPr lang="en-US" dirty="0" smtClean="0">
                <a:solidFill>
                  <a:srgbClr val="FFC1C1"/>
                </a:solidFill>
              </a:rPr>
              <a:t>#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ed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commands related to control flow</a:t>
            </a:r>
            <a:br>
              <a:rPr lang="en-US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b,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q,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!,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:,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;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\n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{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}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/,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a number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“,”</a:t>
            </a: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09800" y="4191000"/>
            <a:ext cx="4419600" cy="1828800"/>
          </a:xfrm>
          <a:prstGeom prst="rect">
            <a:avLst/>
          </a:prstGeom>
          <a:solidFill>
            <a:srgbClr val="CCE8EA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5400" b="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Update the pattern space</a:t>
            </a:r>
            <a:endParaRPr kumimoji="1" lang="en-US" sz="5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3080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zh-TW" sz="4800" dirty="0" smtClean="0">
                <a:solidFill>
                  <a:schemeClr val="accent2"/>
                </a:solidFill>
              </a:rPr>
              <a:t>Plan of the day. Fourth these: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362" y="914400"/>
            <a:ext cx="8682038" cy="6019800"/>
          </a:xfrm>
        </p:spPr>
        <p:txBody>
          <a:bodyPr/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ed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commands that perform an action:</a:t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rgbClr val="FFC1C1"/>
                </a:solidFill>
              </a:rPr>
              <a:t>a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c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d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D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g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G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h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H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rgbClr val="FFC1C1"/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p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P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s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w,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y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=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Or no action (i.e., the comment): </a:t>
            </a:r>
            <a:r>
              <a:rPr lang="en-US" dirty="0" smtClean="0">
                <a:solidFill>
                  <a:srgbClr val="FFC1C1"/>
                </a:solidFill>
              </a:rPr>
              <a:t>#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ed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commands related to control flow</a:t>
            </a:r>
            <a:br>
              <a:rPr lang="en-US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b,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q,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!,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:,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;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\n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{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}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/,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a number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“,”</a:t>
            </a: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09800" y="4191000"/>
            <a:ext cx="4419600" cy="1828800"/>
          </a:xfrm>
          <a:prstGeom prst="rect">
            <a:avLst/>
          </a:prstGeom>
          <a:solidFill>
            <a:srgbClr val="CCE8EA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5400" b="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Use the </a:t>
            </a:r>
            <a:br>
              <a:rPr lang="en-US" sz="5400" b="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</a:br>
            <a:r>
              <a:rPr lang="en-US" sz="5400" b="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hold space</a:t>
            </a:r>
            <a:endParaRPr kumimoji="1" lang="en-US" sz="5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6589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zh-TW" sz="4800" dirty="0" smtClean="0">
                <a:solidFill>
                  <a:schemeClr val="accent2"/>
                </a:solidFill>
              </a:rPr>
              <a:t>Plan of the day. Fifth these: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362" y="914400"/>
            <a:ext cx="8682038" cy="6019800"/>
          </a:xfrm>
        </p:spPr>
        <p:txBody>
          <a:bodyPr/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ed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commands that perform an action:</a:t>
            </a:r>
            <a:br>
              <a:rPr lang="en-US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rgbClr val="FFC1C1"/>
                </a:solidFill>
              </a:rPr>
              <a:t>a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c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d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D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g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G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h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H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rgbClr val="FFC1C1"/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p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P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s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w,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x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y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=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Or no action (i.e., the comment): </a:t>
            </a:r>
            <a:r>
              <a:rPr lang="en-US" dirty="0" smtClean="0">
                <a:solidFill>
                  <a:srgbClr val="FFC1C1"/>
                </a:solidFill>
              </a:rPr>
              <a:t>#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ed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commands related to control flow</a:t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b,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!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:,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;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\n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{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}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i="1" dirty="0" smtClean="0">
                <a:solidFill>
                  <a:srgbClr val="FF0000"/>
                </a:solidFill>
              </a:rPr>
              <a:t>a number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en-US" dirty="0" smtClean="0">
                <a:solidFill>
                  <a:srgbClr val="FF000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”</a:t>
            </a: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09800" y="4191000"/>
            <a:ext cx="4419600" cy="1828800"/>
          </a:xfrm>
          <a:prstGeom prst="rect">
            <a:avLst/>
          </a:prstGeom>
          <a:solidFill>
            <a:srgbClr val="CCE8EA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5400" b="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Conditional execution</a:t>
            </a:r>
            <a:endParaRPr kumimoji="1" lang="en-US" sz="5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0405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z="4800" dirty="0" smtClean="0">
                <a:solidFill>
                  <a:schemeClr val="accent2"/>
                </a:solidFill>
              </a:rPr>
              <a:t>Useful </a:t>
            </a:r>
            <a:r>
              <a:rPr lang="en-US" altLang="zh-TW" sz="6600" dirty="0" err="1">
                <a:solidFill>
                  <a:srgbClr val="333399"/>
                </a:solidFill>
                <a:latin typeface="High Tower Text" pitchFamily="18" charset="0"/>
              </a:rPr>
              <a:t>sed</a:t>
            </a:r>
            <a:r>
              <a:rPr lang="en-US" altLang="zh-TW" sz="4800" dirty="0" smtClean="0">
                <a:solidFill>
                  <a:schemeClr val="accent2"/>
                </a:solidFill>
              </a:rPr>
              <a:t> Flags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2800" dirty="0" smtClean="0">
                <a:solidFill>
                  <a:schemeClr val="bg1">
                    <a:lumMod val="65000"/>
                  </a:schemeClr>
                </a:solidFill>
              </a:rPr>
              <a:t>-n → No auto-printing of the pattern space</a:t>
            </a:r>
          </a:p>
          <a:p>
            <a:pPr eaLnBrk="1" hangingPunct="1">
              <a:spcBef>
                <a:spcPts val="1800"/>
              </a:spcBef>
              <a:buFontTx/>
              <a:buNone/>
            </a:pPr>
            <a:r>
              <a:rPr lang="en-US" altLang="zh-TW" sz="2800" dirty="0" smtClean="0">
                <a:solidFill>
                  <a:schemeClr val="bg1">
                    <a:lumMod val="65000"/>
                  </a:schemeClr>
                </a:solidFill>
              </a:rPr>
              <a:t>-e → Execute the command sequence specified in the 	argument following this flag. </a:t>
            </a:r>
          </a:p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sz="2800" dirty="0" smtClean="0">
                <a:solidFill>
                  <a:schemeClr val="bg1">
                    <a:lumMod val="65000"/>
                  </a:schemeClr>
                </a:solidFill>
              </a:rPr>
              <a:t>	In most cases (</a:t>
            </a:r>
            <a:r>
              <a:rPr lang="en-US" altLang="zh-TW" sz="2800" i="1" dirty="0" smtClean="0">
                <a:solidFill>
                  <a:schemeClr val="bg1">
                    <a:lumMod val="65000"/>
                  </a:schemeClr>
                </a:solidFill>
              </a:rPr>
              <a:t>i.e.</a:t>
            </a:r>
            <a:r>
              <a:rPr lang="en-US" altLang="zh-TW" sz="2800" dirty="0" smtClean="0">
                <a:solidFill>
                  <a:schemeClr val="bg1">
                    <a:lumMod val="65000"/>
                  </a:schemeClr>
                </a:solidFill>
              </a:rPr>
              <a:t>, unless you want to specify 	multiple sequences) this flag is not needed, 	because a command sequence already get 	interpreted as such, by default. </a:t>
            </a:r>
          </a:p>
          <a:p>
            <a:pPr eaLnBrk="1" hangingPunct="1">
              <a:spcBef>
                <a:spcPts val="1800"/>
              </a:spcBef>
              <a:buFontTx/>
              <a:buNone/>
            </a:pPr>
            <a:r>
              <a:rPr lang="en-US" altLang="zh-TW" sz="2800" dirty="0" smtClean="0">
                <a:solidFill>
                  <a:srgbClr val="FF0000"/>
                </a:solidFill>
              </a:rPr>
              <a:t>-f</a:t>
            </a:r>
            <a:r>
              <a:rPr lang="en-US" altLang="zh-TW" sz="2800" dirty="0" smtClean="0"/>
              <a:t>  → Obtain a command sequence from </a:t>
            </a:r>
            <a:r>
              <a:rPr lang="en-US" altLang="zh-TW" sz="2800" dirty="0"/>
              <a:t>a</a:t>
            </a:r>
            <a:r>
              <a:rPr lang="en-US" altLang="zh-TW" sz="2800" dirty="0" smtClean="0"/>
              <a:t> file with the 	name specified in the argument following this flag.</a:t>
            </a:r>
          </a:p>
          <a:p>
            <a:pPr eaLnBrk="1" hangingPunct="1">
              <a:buFontTx/>
              <a:buNone/>
            </a:pPr>
            <a:r>
              <a:rPr lang="en-US" altLang="zh-TW" sz="2800" dirty="0"/>
              <a:t>	</a:t>
            </a:r>
            <a:r>
              <a:rPr lang="en-US" altLang="zh-TW" sz="2800" dirty="0" smtClean="0"/>
              <a:t>	</a:t>
            </a:r>
            <a:r>
              <a:rPr lang="en-US" altLang="zh-TW" sz="2800" dirty="0" smtClean="0">
                <a:solidFill>
                  <a:srgbClr val="FF0000"/>
                </a:solidFill>
              </a:rPr>
              <a:t>(By the way, another way to run </a:t>
            </a:r>
            <a:r>
              <a:rPr lang="en-US" altLang="zh-TW" sz="2800" dirty="0" err="1" smtClean="0">
                <a:solidFill>
                  <a:srgbClr val="FF0000"/>
                </a:solidFill>
              </a:rPr>
              <a:t>sed</a:t>
            </a:r>
            <a:r>
              <a:rPr lang="en-US" altLang="zh-TW" sz="2800" dirty="0" smtClean="0">
                <a:solidFill>
                  <a:srgbClr val="FF0000"/>
                </a:solidFill>
              </a:rPr>
              <a:t> commands 	from a file is to just make the file a </a:t>
            </a:r>
            <a:r>
              <a:rPr lang="en-US" altLang="zh-TW" sz="2800" i="1" dirty="0" err="1" smtClean="0">
                <a:solidFill>
                  <a:srgbClr val="FF0000"/>
                </a:solidFill>
              </a:rPr>
              <a:t>sed</a:t>
            </a:r>
            <a:r>
              <a:rPr lang="en-US" altLang="zh-TW" sz="2800" i="1" dirty="0" smtClean="0">
                <a:solidFill>
                  <a:srgbClr val="FF0000"/>
                </a:solidFill>
              </a:rPr>
              <a:t> script</a:t>
            </a:r>
            <a:r>
              <a:rPr lang="en-US" altLang="zh-TW" sz="2800" dirty="0" smtClean="0">
                <a:solidFill>
                  <a:srgbClr val="FF0000"/>
                </a:solidFill>
              </a:rPr>
              <a:t>, as 	the next slides will demonstrate…)</a:t>
            </a:r>
          </a:p>
        </p:txBody>
      </p:sp>
    </p:spTree>
    <p:extLst>
      <p:ext uri="{BB962C8B-B14F-4D97-AF65-F5344CB8AC3E}">
        <p14:creationId xmlns:p14="http://schemas.microsoft.com/office/powerpoint/2010/main" val="78047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zh-TW" sz="4800" dirty="0" smtClean="0">
                <a:solidFill>
                  <a:schemeClr val="accent2"/>
                </a:solidFill>
              </a:rPr>
              <a:t>Plan of the day. Sixth these: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362" y="914400"/>
            <a:ext cx="8682038" cy="6019800"/>
          </a:xfrm>
        </p:spPr>
        <p:txBody>
          <a:bodyPr/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ed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commands that perform an action:</a:t>
            </a:r>
            <a:br>
              <a:rPr lang="en-US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rgbClr val="FFC1C1"/>
                </a:solidFill>
              </a:rPr>
              <a:t>a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c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d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D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g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G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h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H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rgbClr val="FFC1C1"/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p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P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s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w,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x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y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=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Or no action (i.e., the comment): </a:t>
            </a:r>
            <a:r>
              <a:rPr lang="en-US" dirty="0" smtClean="0">
                <a:solidFill>
                  <a:srgbClr val="FFC1C1"/>
                </a:solidFill>
              </a:rPr>
              <a:t>#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ed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commands related to control flow</a:t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q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t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!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;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\n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{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}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/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i="1" dirty="0" smtClean="0">
                <a:solidFill>
                  <a:srgbClr val="FFC1C1"/>
                </a:solidFill>
              </a:rPr>
              <a:t>a number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en-US" dirty="0" smtClean="0">
                <a:solidFill>
                  <a:srgbClr val="FFC1C1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”</a:t>
            </a: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09800" y="4191000"/>
            <a:ext cx="4419600" cy="1828800"/>
          </a:xfrm>
          <a:prstGeom prst="rect">
            <a:avLst/>
          </a:prstGeom>
          <a:solidFill>
            <a:srgbClr val="CCE8EA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5400" b="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General control flow</a:t>
            </a:r>
            <a:endParaRPr kumimoji="1" lang="en-US" sz="5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7901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zh-TW" sz="4800" dirty="0" smtClean="0">
                <a:solidFill>
                  <a:schemeClr val="accent2"/>
                </a:solidFill>
              </a:rPr>
              <a:t>No plan. These we skip: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362" y="914400"/>
            <a:ext cx="8682038" cy="6019800"/>
          </a:xfrm>
        </p:spPr>
        <p:txBody>
          <a:bodyPr/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ed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commands that perform an action: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rgbClr val="FFC1C1"/>
                </a:solidFill>
              </a:rPr>
              <a:t>a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c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d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D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g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G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h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H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rgbClr val="FFC1C1"/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l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p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P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s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w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x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y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=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Or no action (i.e., the comment): </a:t>
            </a:r>
            <a:r>
              <a:rPr lang="en-US" dirty="0" smtClean="0">
                <a:solidFill>
                  <a:srgbClr val="FFC1C1"/>
                </a:solidFill>
              </a:rPr>
              <a:t>#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ed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commands related to control flow</a:t>
            </a:r>
            <a:br>
              <a:rPr lang="en-US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rgbClr val="FFC1C1"/>
                </a:solidFill>
              </a:rPr>
              <a:t>b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q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t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!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: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;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\n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{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}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/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i="1" dirty="0" smtClean="0">
                <a:solidFill>
                  <a:srgbClr val="FFC1C1"/>
                </a:solidFill>
              </a:rPr>
              <a:t>a number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en-US" dirty="0" smtClean="0">
                <a:solidFill>
                  <a:srgbClr val="FFC1C1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”</a:t>
            </a: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09800" y="4191000"/>
            <a:ext cx="4419600" cy="1828800"/>
          </a:xfrm>
          <a:prstGeom prst="rect">
            <a:avLst/>
          </a:prstGeom>
          <a:solidFill>
            <a:srgbClr val="CCE8EA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5400" b="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Not part of this course</a:t>
            </a:r>
            <a:endParaRPr kumimoji="1" lang="en-US" sz="5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4703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57E727-02F7-46E0-A957-C3641FE0E34B}" type="slidenum">
              <a:rPr lang="zh-TW" altLang="en-US" smtClean="0"/>
              <a:pPr>
                <a:defRPr/>
              </a:pPr>
              <a:t>32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1553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zh-TW" sz="4800" dirty="0" smtClean="0">
                <a:solidFill>
                  <a:schemeClr val="accent2"/>
                </a:solidFill>
              </a:rPr>
              <a:t>So, first these: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362" y="914400"/>
            <a:ext cx="8682038" cy="6019800"/>
          </a:xfrm>
        </p:spPr>
        <p:txBody>
          <a:bodyPr/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ed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commands that perform an action:</a:t>
            </a:r>
            <a:br>
              <a:rPr lang="en-US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g,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G,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H,</a:t>
            </a: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w,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x,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y,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=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Or no action (i.e., the comment): </a:t>
            </a:r>
            <a:r>
              <a:rPr lang="en-US" dirty="0" smtClean="0">
                <a:solidFill>
                  <a:srgbClr val="FFC1C1"/>
                </a:solidFill>
              </a:rPr>
              <a:t>#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ed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commands related to control flow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b,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q,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!,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:,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\n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{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}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/,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a number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“,”</a:t>
            </a: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09800" y="4191000"/>
            <a:ext cx="4419600" cy="1828800"/>
          </a:xfrm>
          <a:prstGeom prst="rect">
            <a:avLst/>
          </a:prstGeom>
          <a:solidFill>
            <a:srgbClr val="CCE8EA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5400" b="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Command separators</a:t>
            </a:r>
            <a:endParaRPr kumimoji="1" lang="en-US" sz="5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9662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zh-TW" sz="4800" dirty="0" smtClean="0">
                <a:solidFill>
                  <a:schemeClr val="accent2"/>
                </a:solidFill>
              </a:rPr>
              <a:t>Command separators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362" y="990600"/>
            <a:ext cx="8534400" cy="5838825"/>
          </a:xfrm>
        </p:spPr>
        <p:txBody>
          <a:bodyPr/>
          <a:lstStyle/>
          <a:p>
            <a:r>
              <a:rPr lang="en-US" dirty="0" err="1" smtClean="0"/>
              <a:t>Sed</a:t>
            </a:r>
            <a:r>
              <a:rPr lang="en-US" dirty="0" smtClean="0"/>
              <a:t> commands can be separated by either: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semicolon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newline</a:t>
            </a:r>
            <a:r>
              <a:rPr lang="en-US" dirty="0" smtClean="0"/>
              <a:t> character (if inside a </a:t>
            </a:r>
            <a:r>
              <a:rPr lang="en-US" dirty="0" err="1" smtClean="0"/>
              <a:t>sed</a:t>
            </a:r>
            <a:r>
              <a:rPr lang="en-US" dirty="0" smtClean="0"/>
              <a:t> script)</a:t>
            </a:r>
          </a:p>
          <a:p>
            <a:pPr lvl="1"/>
            <a:r>
              <a:rPr lang="en-US" dirty="0" smtClean="0"/>
              <a:t>A “</a:t>
            </a:r>
            <a:r>
              <a:rPr lang="en-US" dirty="0" smtClean="0">
                <a:solidFill>
                  <a:srgbClr val="FF0000"/>
                </a:solidFill>
              </a:rPr>
              <a:t>\</a:t>
            </a:r>
            <a:r>
              <a:rPr lang="en-US" dirty="0" smtClean="0"/>
              <a:t>” and a </a:t>
            </a:r>
            <a:r>
              <a:rPr lang="en-US" dirty="0" smtClean="0">
                <a:solidFill>
                  <a:srgbClr val="FF0000"/>
                </a:solidFill>
              </a:rPr>
              <a:t>newline</a:t>
            </a:r>
            <a:r>
              <a:rPr lang="en-US" dirty="0" smtClean="0"/>
              <a:t> character (if typed on the command line, in C-shell)</a:t>
            </a:r>
          </a:p>
          <a:p>
            <a:r>
              <a:rPr lang="en-US" dirty="0" smtClean="0"/>
              <a:t>The command sequence can be further added to with additional -e or -f flags</a:t>
            </a:r>
          </a:p>
          <a:p>
            <a:r>
              <a:rPr lang="en-US" dirty="0"/>
              <a:t>C</a:t>
            </a:r>
            <a:r>
              <a:rPr lang="en-US" dirty="0" smtClean="0"/>
              <a:t>ommands can be grouped with “</a:t>
            </a:r>
            <a:r>
              <a:rPr lang="en-US" dirty="0" smtClean="0">
                <a:solidFill>
                  <a:srgbClr val="FF0000"/>
                </a:solidFill>
              </a:rPr>
              <a:t>{</a:t>
            </a:r>
            <a:r>
              <a:rPr lang="en-US" dirty="0" smtClean="0"/>
              <a:t>” and “</a:t>
            </a:r>
            <a:r>
              <a:rPr lang="en-US" dirty="0" smtClean="0">
                <a:solidFill>
                  <a:srgbClr val="FF0000"/>
                </a:solidFill>
              </a:rPr>
              <a:t>}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6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zh-TW" sz="4800" dirty="0" smtClean="0">
                <a:solidFill>
                  <a:schemeClr val="accent2"/>
                </a:solidFill>
              </a:rPr>
              <a:t>Command separators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362" y="990600"/>
            <a:ext cx="8696356" cy="5838825"/>
          </a:xfrm>
        </p:spPr>
        <p:txBody>
          <a:bodyPr/>
          <a:lstStyle/>
          <a:p>
            <a:r>
              <a:rPr lang="en-US" dirty="0" err="1" smtClean="0"/>
              <a:t>Sed</a:t>
            </a:r>
            <a:r>
              <a:rPr lang="en-US" dirty="0" smtClean="0"/>
              <a:t> commands can be separated by either: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semicolon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newline</a:t>
            </a:r>
            <a:r>
              <a:rPr lang="en-US" dirty="0" smtClean="0"/>
              <a:t> character (if inside a </a:t>
            </a:r>
            <a:r>
              <a:rPr lang="en-US" dirty="0" err="1" smtClean="0"/>
              <a:t>sed</a:t>
            </a:r>
            <a:r>
              <a:rPr lang="en-US" dirty="0" smtClean="0"/>
              <a:t> script)</a:t>
            </a:r>
          </a:p>
          <a:p>
            <a:pPr lvl="1"/>
            <a:r>
              <a:rPr lang="en-US" dirty="0" smtClean="0"/>
              <a:t>A “</a:t>
            </a:r>
            <a:r>
              <a:rPr lang="en-US" dirty="0" smtClean="0">
                <a:solidFill>
                  <a:srgbClr val="FF0000"/>
                </a:solidFill>
              </a:rPr>
              <a:t>\</a:t>
            </a:r>
            <a:r>
              <a:rPr lang="en-US" dirty="0" smtClean="0"/>
              <a:t>” and a </a:t>
            </a:r>
            <a:r>
              <a:rPr lang="en-US" dirty="0" smtClean="0">
                <a:solidFill>
                  <a:srgbClr val="FF0000"/>
                </a:solidFill>
              </a:rPr>
              <a:t>newline</a:t>
            </a:r>
            <a:r>
              <a:rPr lang="en-US" dirty="0" smtClean="0"/>
              <a:t> character (if typed on the command line, in C-shell)</a:t>
            </a:r>
          </a:p>
          <a:p>
            <a:r>
              <a:rPr lang="en-US" dirty="0" smtClean="0"/>
              <a:t>The command sequence can be further added to with additional -e or -f flags</a:t>
            </a:r>
          </a:p>
          <a:p>
            <a:r>
              <a:rPr lang="en-US" dirty="0"/>
              <a:t>C</a:t>
            </a:r>
            <a:r>
              <a:rPr lang="en-US" dirty="0" smtClean="0"/>
              <a:t>ommands can be grouped with “</a:t>
            </a:r>
            <a:r>
              <a:rPr lang="en-US" dirty="0" smtClean="0">
                <a:solidFill>
                  <a:srgbClr val="FF0000"/>
                </a:solidFill>
              </a:rPr>
              <a:t>{</a:t>
            </a:r>
            <a:r>
              <a:rPr lang="en-US" dirty="0" smtClean="0"/>
              <a:t>” and “</a:t>
            </a:r>
            <a:r>
              <a:rPr lang="en-US" dirty="0" smtClean="0">
                <a:solidFill>
                  <a:srgbClr val="FF0000"/>
                </a:solidFill>
              </a:rPr>
              <a:t>}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But you  should put a “;” before the “}” (i.e., “;}”)</a:t>
            </a:r>
          </a:p>
          <a:p>
            <a:pPr lvl="2"/>
            <a:r>
              <a:rPr lang="en-US" dirty="0" smtClean="0"/>
              <a:t>Most people’s </a:t>
            </a:r>
            <a:r>
              <a:rPr lang="en-US" dirty="0" err="1" smtClean="0"/>
              <a:t>sed</a:t>
            </a:r>
            <a:r>
              <a:rPr lang="en-US" dirty="0" smtClean="0"/>
              <a:t> versions will not require the “;”, but that is non-standard.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If commands also follow the “}”, then use “;};”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64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zh-TW" sz="4800" dirty="0" smtClean="0">
                <a:solidFill>
                  <a:schemeClr val="accent2"/>
                </a:solidFill>
              </a:rPr>
              <a:t>So, second these: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362" y="914400"/>
            <a:ext cx="8682038" cy="6019800"/>
          </a:xfrm>
        </p:spPr>
        <p:txBody>
          <a:bodyPr/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ed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commands that perform an action:</a:t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g,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G,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H,</a:t>
            </a: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p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P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w,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x,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y,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=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Or no action (i.e., the comment): </a:t>
            </a:r>
            <a:r>
              <a:rPr lang="en-US" dirty="0" smtClean="0">
                <a:solidFill>
                  <a:srgbClr val="FFC1C1"/>
                </a:solidFill>
              </a:rPr>
              <a:t>#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ed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commands related to control flow</a:t>
            </a:r>
            <a:br>
              <a:rPr lang="en-US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b,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q,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!,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:,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;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\n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{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}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/,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a number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“,”</a:t>
            </a: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09800" y="4191000"/>
            <a:ext cx="4419600" cy="1828800"/>
          </a:xfrm>
          <a:prstGeom prst="rect">
            <a:avLst/>
          </a:prstGeom>
          <a:solidFill>
            <a:srgbClr val="CCE8EA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5400" b="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Direct to </a:t>
            </a:r>
            <a:r>
              <a:rPr lang="en-US" sz="5400" b="0" dirty="0" err="1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stdout</a:t>
            </a:r>
            <a:endParaRPr kumimoji="1" lang="en-US" sz="5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3757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10600" cy="1143000"/>
          </a:xfrm>
        </p:spPr>
        <p:txBody>
          <a:bodyPr/>
          <a:lstStyle/>
          <a:p>
            <a:pPr eaLnBrk="1" hangingPunct="1"/>
            <a:r>
              <a:rPr lang="en-US" altLang="zh-TW" sz="4800" dirty="0" smtClean="0">
                <a:solidFill>
                  <a:schemeClr val="accent2"/>
                </a:solidFill>
              </a:rPr>
              <a:t>Commands that write to </a:t>
            </a:r>
            <a:r>
              <a:rPr lang="en-US" altLang="zh-TW" sz="4800" dirty="0" err="1" smtClean="0">
                <a:solidFill>
                  <a:schemeClr val="accent2"/>
                </a:solidFill>
              </a:rPr>
              <a:t>stdout</a:t>
            </a:r>
            <a:endParaRPr lang="en-US" altLang="zh-TW" sz="4800" dirty="0" smtClean="0">
              <a:solidFill>
                <a:schemeClr val="accent2"/>
              </a:solidFill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91200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zh-TW" sz="2800" dirty="0"/>
              <a:t>p	→ Print the pattern space to </a:t>
            </a:r>
            <a:r>
              <a:rPr lang="en-US" altLang="zh-TW" sz="2800" dirty="0" smtClean="0"/>
              <a:t>STDOUT.</a:t>
            </a:r>
            <a:endParaRPr lang="en-US" altLang="zh-TW" sz="2800" dirty="0"/>
          </a:p>
          <a:p>
            <a:pPr eaLnBrk="1" hangingPunct="1">
              <a:buNone/>
            </a:pPr>
            <a:r>
              <a:rPr lang="en-US" altLang="zh-TW" sz="2800" dirty="0" smtClean="0"/>
              <a:t>P</a:t>
            </a:r>
            <a:r>
              <a:rPr lang="en-US" altLang="zh-TW" sz="2800" dirty="0"/>
              <a:t>	→ Print the pattern space to </a:t>
            </a:r>
            <a:r>
              <a:rPr lang="en-US" altLang="zh-TW" sz="2800" dirty="0" smtClean="0"/>
              <a:t>STDOUT, but only 	up to the first newline character.</a:t>
            </a:r>
            <a:endParaRPr lang="en-US" altLang="zh-TW" sz="2800" dirty="0"/>
          </a:p>
          <a:p>
            <a:pPr eaLnBrk="1" hangingPunct="1">
              <a:buFontTx/>
              <a:buNone/>
            </a:pPr>
            <a:r>
              <a:rPr lang="en-US" altLang="zh-TW" sz="2800" dirty="0" smtClean="0"/>
              <a:t>=	→ Print the line number to STDOUT.</a:t>
            </a:r>
          </a:p>
          <a:p>
            <a:pPr eaLnBrk="1" hangingPunct="1">
              <a:buFontTx/>
              <a:buNone/>
            </a:pPr>
            <a:r>
              <a:rPr lang="en-US" altLang="zh-TW" sz="2800" dirty="0" err="1" smtClean="0"/>
              <a:t>i</a:t>
            </a:r>
            <a:r>
              <a:rPr lang="en-US" altLang="zh-TW" sz="2800" dirty="0" smtClean="0"/>
              <a:t> 	→ Following the </a:t>
            </a:r>
            <a:r>
              <a:rPr lang="en-US" altLang="zh-TW" sz="2800" dirty="0" err="1" smtClean="0"/>
              <a:t>i</a:t>
            </a:r>
            <a:r>
              <a:rPr lang="en-US" altLang="zh-TW" sz="2800" dirty="0" smtClean="0"/>
              <a:t>, the rest of the line is a string 	to </a:t>
            </a:r>
            <a:r>
              <a:rPr lang="en-US" altLang="zh-TW" sz="2800" i="1" dirty="0" smtClean="0"/>
              <a:t>insert</a:t>
            </a:r>
            <a:r>
              <a:rPr lang="en-US" altLang="zh-TW" sz="2800" dirty="0" smtClean="0"/>
              <a:t> (</a:t>
            </a:r>
            <a:r>
              <a:rPr lang="en-US" altLang="zh-TW" sz="2800" i="1" dirty="0" smtClean="0"/>
              <a:t>i.e.</a:t>
            </a:r>
            <a:r>
              <a:rPr lang="en-US" altLang="zh-TW" sz="2800" dirty="0" smtClean="0"/>
              <a:t>, print) to the STDOUT.</a:t>
            </a:r>
          </a:p>
          <a:p>
            <a:pPr eaLnBrk="1" hangingPunct="1">
              <a:buFontTx/>
              <a:buNone/>
            </a:pPr>
            <a:r>
              <a:rPr lang="en-US" altLang="zh-TW" sz="2800" dirty="0" smtClean="0"/>
              <a:t>a	→ Following the a, the rest of the line is a string. 	to </a:t>
            </a:r>
            <a:r>
              <a:rPr lang="en-US" altLang="zh-TW" sz="2800" i="1" dirty="0" smtClean="0"/>
              <a:t>append</a:t>
            </a:r>
            <a:r>
              <a:rPr lang="en-US" altLang="zh-TW" sz="2800" dirty="0" smtClean="0"/>
              <a:t> to STDOUT after the pattern 	space gets printed (which happens later).</a:t>
            </a:r>
          </a:p>
          <a:p>
            <a:pPr eaLnBrk="1" hangingPunct="1">
              <a:buNone/>
            </a:pPr>
            <a:r>
              <a:rPr lang="en-US" altLang="zh-TW" sz="2800" dirty="0" smtClean="0"/>
              <a:t>c</a:t>
            </a:r>
            <a:r>
              <a:rPr lang="en-US" altLang="zh-TW" sz="2800" dirty="0"/>
              <a:t>	→ Following the </a:t>
            </a:r>
            <a:r>
              <a:rPr lang="en-US" altLang="zh-TW" sz="2800" dirty="0" smtClean="0"/>
              <a:t>c, </a:t>
            </a:r>
            <a:r>
              <a:rPr lang="en-US" altLang="zh-TW" sz="2800" dirty="0"/>
              <a:t>the rest of the line is a string 	to </a:t>
            </a:r>
            <a:r>
              <a:rPr lang="en-US" altLang="zh-TW" sz="2800" dirty="0" smtClean="0"/>
              <a:t>print to STDOUT. Afterwards, immediately, 	start </a:t>
            </a:r>
            <a:r>
              <a:rPr lang="en-US" altLang="zh-TW" sz="2800" dirty="0"/>
              <a:t>a </a:t>
            </a:r>
            <a:r>
              <a:rPr lang="en-US" altLang="zh-TW" sz="2800" dirty="0" smtClean="0"/>
              <a:t>new </a:t>
            </a:r>
            <a:r>
              <a:rPr lang="en-US" altLang="zh-TW" sz="2800" dirty="0"/>
              <a:t>cycle for the next line of input.</a:t>
            </a:r>
          </a:p>
          <a:p>
            <a:pPr eaLnBrk="1" hangingPunct="1">
              <a:buFontTx/>
              <a:buNone/>
            </a:pP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139818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10600" cy="11430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Commands that write to </a:t>
            </a:r>
            <a:r>
              <a:rPr lang="en-US" altLang="zh-TW" sz="4800" dirty="0" err="1">
                <a:solidFill>
                  <a:schemeClr val="accent2"/>
                </a:solidFill>
              </a:rPr>
              <a:t>stdout</a:t>
            </a:r>
            <a:endParaRPr lang="en-US" altLang="zh-TW" sz="4800" dirty="0" smtClean="0">
              <a:solidFill>
                <a:schemeClr val="accent2"/>
              </a:solidFill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91200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zh-TW" sz="2800" dirty="0">
                <a:solidFill>
                  <a:srgbClr val="FF0000"/>
                </a:solidFill>
              </a:rPr>
              <a:t>p</a:t>
            </a:r>
            <a:r>
              <a:rPr lang="en-US" altLang="zh-TW" sz="2800" dirty="0"/>
              <a:t>	→ Print the pattern space to </a:t>
            </a:r>
            <a:r>
              <a:rPr lang="en-US" altLang="zh-TW" sz="2800" dirty="0" smtClean="0"/>
              <a:t>STDOUT.</a:t>
            </a:r>
            <a:endParaRPr lang="en-US" altLang="zh-TW" sz="2800" dirty="0"/>
          </a:p>
          <a:p>
            <a:pPr eaLnBrk="1" hangingPunct="1">
              <a:buNone/>
            </a:pP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</a:rPr>
              <a:t>P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	→ Print the pattern space to </a:t>
            </a: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</a:rPr>
              <a:t>STDOUT, but only 	up to the first newline character.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</a:rPr>
              <a:t>=	→ Print the line number to STDOUT.</a:t>
            </a:r>
          </a:p>
          <a:p>
            <a:pPr eaLnBrk="1" hangingPunct="1">
              <a:buFontTx/>
              <a:buNone/>
            </a:pPr>
            <a:r>
              <a:rPr lang="en-US" altLang="zh-TW" sz="2800" dirty="0" err="1" smtClean="0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</a:rPr>
              <a:t> 	→ Following the </a:t>
            </a:r>
            <a:r>
              <a:rPr lang="en-US" altLang="zh-TW" sz="2800" dirty="0" err="1" smtClean="0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</a:rPr>
              <a:t>, the rest of the line is a string 	to </a:t>
            </a:r>
            <a:r>
              <a:rPr lang="en-US" altLang="zh-TW" sz="2800" i="1" dirty="0" smtClean="0">
                <a:solidFill>
                  <a:schemeClr val="bg1">
                    <a:lumMod val="75000"/>
                  </a:schemeClr>
                </a:solidFill>
              </a:rPr>
              <a:t>insert</a:t>
            </a: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</a:rPr>
              <a:t> (</a:t>
            </a:r>
            <a:r>
              <a:rPr lang="en-US" altLang="zh-TW" sz="2800" i="1" dirty="0" smtClean="0">
                <a:solidFill>
                  <a:schemeClr val="bg1">
                    <a:lumMod val="75000"/>
                  </a:schemeClr>
                </a:solidFill>
              </a:rPr>
              <a:t>i.e.</a:t>
            </a: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</a:rPr>
              <a:t>, print) to the STDOUT.</a:t>
            </a:r>
          </a:p>
          <a:p>
            <a:pPr eaLnBrk="1" hangingPunct="1">
              <a:buFontTx/>
              <a:buNone/>
            </a:pP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</a:rPr>
              <a:t>a	→ Following the a, the rest of the line is a string 	to </a:t>
            </a:r>
            <a:r>
              <a:rPr lang="en-US" altLang="zh-TW" sz="2800" i="1" dirty="0" smtClean="0">
                <a:solidFill>
                  <a:schemeClr val="bg1">
                    <a:lumMod val="75000"/>
                  </a:schemeClr>
                </a:solidFill>
              </a:rPr>
              <a:t>append</a:t>
            </a: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</a:rPr>
              <a:t> to STDOUT after the pattern 	space gets printed (which happens later).</a:t>
            </a:r>
          </a:p>
          <a:p>
            <a:pPr eaLnBrk="1" hangingPunct="1"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c	→ Following the c, the rest of the line is a string 	to print to STDOUT. Afterwards, immediately, 	start a new cycle for the next line of input</a:t>
            </a: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ctangular Callout 3"/>
          <p:cNvSpPr>
            <a:spLocks noChangeArrowheads="1"/>
          </p:cNvSpPr>
          <p:nvPr/>
        </p:nvSpPr>
        <p:spPr bwMode="auto">
          <a:xfrm>
            <a:off x="5257800" y="2743200"/>
            <a:ext cx="3810000" cy="533400"/>
          </a:xfrm>
          <a:prstGeom prst="wedgeRectCallout">
            <a:avLst>
              <a:gd name="adj1" fmla="val -167095"/>
              <a:gd name="adj2" fmla="val -31976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dirty="0" smtClean="0">
                <a:latin typeface="+mn-lt"/>
              </a:rPr>
              <a:t>Q: </a:t>
            </a:r>
            <a:r>
              <a:rPr lang="en-US" altLang="zh-TW" sz="2800" i="1" dirty="0" smtClean="0">
                <a:latin typeface="+mn-lt"/>
              </a:rPr>
              <a:t>When</a:t>
            </a:r>
            <a:r>
              <a:rPr lang="en-US" altLang="zh-TW" sz="2800" dirty="0" smtClean="0">
                <a:latin typeface="+mn-lt"/>
              </a:rPr>
              <a:t> will it print?</a:t>
            </a:r>
          </a:p>
        </p:txBody>
      </p:sp>
    </p:spTree>
    <p:extLst>
      <p:ext uri="{BB962C8B-B14F-4D97-AF65-F5344CB8AC3E}">
        <p14:creationId xmlns:p14="http://schemas.microsoft.com/office/powerpoint/2010/main" val="35695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066800"/>
            <a:ext cx="891540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 smtClean="0"/>
              <a:t>while (not end of file){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 smtClean="0"/>
              <a:t>	1 )  Load the pattern space with the next line from STDIN.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1800" i="1" dirty="0" smtClean="0"/>
              <a:t>	</a:t>
            </a:r>
            <a:r>
              <a:rPr lang="en-US" altLang="zh-TW" sz="1800" b="1" i="1" dirty="0" smtClean="0"/>
              <a:t>Pattern Space</a:t>
            </a:r>
            <a:r>
              <a:rPr lang="en-US" altLang="zh-TW" sz="1800" i="1" dirty="0" smtClean="0"/>
              <a:t> = </a:t>
            </a:r>
            <a:r>
              <a:rPr lang="en-US" altLang="zh-TW" sz="1800" dirty="0" smtClean="0"/>
              <a:t>a data buffer - the “current text” as it’s being edited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1800" dirty="0" smtClean="0"/>
              <a:t>	“As it’s being edited” means that your substitutions change the pattern space.</a:t>
            </a:r>
            <a:endParaRPr lang="en-US" altLang="zh-TW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 smtClean="0"/>
              <a:t>	2)  </a:t>
            </a:r>
            <a:r>
              <a:rPr lang="en-US" altLang="zh-TW" sz="2000" dirty="0" err="1" smtClean="0"/>
              <a:t>foreach</a:t>
            </a:r>
            <a:r>
              <a:rPr lang="en-US" altLang="zh-TW" sz="2000" dirty="0" smtClean="0"/>
              <a:t> command within this </a:t>
            </a:r>
            <a:r>
              <a:rPr lang="en-US" altLang="zh-TW" sz="2000" dirty="0" err="1" smtClean="0"/>
              <a:t>sed</a:t>
            </a:r>
            <a:r>
              <a:rPr lang="en-US" altLang="zh-TW" sz="2000" dirty="0" smtClean="0"/>
              <a:t> command sequence 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 smtClean="0"/>
              <a:t>           	 Use the pattern space as input to the command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 smtClean="0">
                <a:solidFill>
                  <a:srgbClr val="C00000"/>
                </a:solidFill>
              </a:rPr>
              <a:t>           	 Do the command, possibly printing to STDOUT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 smtClean="0"/>
              <a:t>              “printing to STDOUT” means that it’s not going to the pattern space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 smtClean="0"/>
              <a:t>		 Put the answer into the pattern space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 smtClean="0"/>
              <a:t>	   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 smtClean="0"/>
              <a:t>	3) Write the pattern space to STDOUT (if the -n flag is not used).</a:t>
            </a:r>
            <a:r>
              <a:rPr lang="en-US" altLang="zh-TW" sz="1400" dirty="0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 smtClean="0"/>
              <a:t>}</a:t>
            </a:r>
          </a:p>
        </p:txBody>
      </p:sp>
      <p:sp>
        <p:nvSpPr>
          <p:cNvPr id="512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z="4800" smtClean="0">
                <a:solidFill>
                  <a:schemeClr val="accent2"/>
                </a:solidFill>
              </a:rPr>
              <a:t>How sed Works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5257800" y="2743200"/>
            <a:ext cx="3810000" cy="533400"/>
          </a:xfrm>
          <a:prstGeom prst="wedgeRectCallout">
            <a:avLst>
              <a:gd name="adj1" fmla="val -58720"/>
              <a:gd name="adj2" fmla="val 20255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dirty="0" smtClean="0">
                <a:latin typeface="+mn-lt"/>
              </a:rPr>
              <a:t>Q: </a:t>
            </a:r>
            <a:r>
              <a:rPr lang="en-US" altLang="zh-TW" sz="2800" i="1" dirty="0" smtClean="0">
                <a:latin typeface="+mn-lt"/>
              </a:rPr>
              <a:t>When</a:t>
            </a:r>
            <a:r>
              <a:rPr lang="en-US" altLang="zh-TW" sz="2800" dirty="0" smtClean="0">
                <a:latin typeface="+mn-lt"/>
              </a:rPr>
              <a:t> will it print?</a:t>
            </a: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5257800" y="5181600"/>
            <a:ext cx="3810000" cy="533400"/>
          </a:xfrm>
          <a:prstGeom prst="wedgeRectCallout">
            <a:avLst>
              <a:gd name="adj1" fmla="val -77096"/>
              <a:gd name="adj2" fmla="val 7398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dirty="0">
                <a:latin typeface="+mn-lt"/>
              </a:rPr>
              <a:t>A</a:t>
            </a:r>
            <a:r>
              <a:rPr lang="en-US" altLang="zh-TW" sz="2800" dirty="0" smtClean="0">
                <a:latin typeface="+mn-lt"/>
              </a:rPr>
              <a:t>: Before this prints.</a:t>
            </a:r>
          </a:p>
        </p:txBody>
      </p:sp>
    </p:spTree>
    <p:extLst>
      <p:ext uri="{BB962C8B-B14F-4D97-AF65-F5344CB8AC3E}">
        <p14:creationId xmlns:p14="http://schemas.microsoft.com/office/powerpoint/2010/main" val="2671560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3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altLang="zh-TW" b="1" dirty="0" smtClean="0">
                <a:solidFill>
                  <a:srgbClr val="0033CC"/>
                </a:solidFill>
              </a:rPr>
              <a:t>Running </a:t>
            </a:r>
            <a:r>
              <a:rPr lang="en-US" altLang="zh-TW" sz="6600" b="1" dirty="0" err="1" smtClean="0">
                <a:solidFill>
                  <a:srgbClr val="0033CC"/>
                </a:solidFill>
                <a:latin typeface="High Tower Text" pitchFamily="18" charset="0"/>
              </a:rPr>
              <a:t>sed</a:t>
            </a:r>
            <a:endParaRPr lang="en-US" altLang="zh-TW" b="1" dirty="0" smtClean="0">
              <a:solidFill>
                <a:srgbClr val="0033CC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28600" y="762000"/>
            <a:ext cx="8686800" cy="6096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800" b="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3200" b="0" dirty="0" smtClean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 </a:t>
            </a:r>
            <a:r>
              <a:rPr lang="en-US" sz="3200" b="0" dirty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echo </a:t>
            </a:r>
            <a:r>
              <a:rPr lang="en-US" sz="3200" b="0" dirty="0" smtClean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\</a:t>
            </a:r>
            <a:r>
              <a:rPr lang="en-US" sz="2800" b="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#</a:t>
            </a:r>
            <a:r>
              <a:rPr lang="en-US" sz="3200" b="0" dirty="0" smtClean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\!'/</a:t>
            </a:r>
            <a:r>
              <a:rPr lang="en-US" sz="3200" b="0" dirty="0" err="1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usr</a:t>
            </a:r>
            <a:r>
              <a:rPr lang="en-US" sz="3200" b="0" dirty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/bin/</a:t>
            </a:r>
            <a:r>
              <a:rPr lang="en-US" sz="3200" b="0" dirty="0" err="1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sed</a:t>
            </a:r>
            <a:r>
              <a:rPr lang="en-US" sz="3200" b="0" dirty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 </a:t>
            </a:r>
            <a:r>
              <a:rPr lang="en-US" sz="2800" b="0" dirty="0">
                <a:solidFill>
                  <a:schemeClr val="bg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3200" b="0" dirty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f\ns/s/</a:t>
            </a:r>
            <a:r>
              <a:rPr lang="en-US" sz="2800" b="0" dirty="0">
                <a:solidFill>
                  <a:schemeClr val="bg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/' | </a:t>
            </a:r>
            <a:r>
              <a:rPr lang="en-US" sz="3200" b="0" dirty="0" smtClean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\</a:t>
            </a:r>
          </a:p>
          <a:p>
            <a:pPr>
              <a:defRPr/>
            </a:pPr>
            <a:r>
              <a:rPr lang="en-US" sz="3200" b="0" dirty="0" smtClean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tee </a:t>
            </a:r>
            <a:r>
              <a:rPr lang="en-US" sz="3200" b="0" dirty="0" err="1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sedfile</a:t>
            </a:r>
            <a:r>
              <a:rPr lang="en-US" sz="3200" b="0" dirty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 | </a:t>
            </a:r>
            <a:r>
              <a:rPr lang="en-US" sz="3200" b="0" dirty="0" smtClean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                  </a:t>
            </a:r>
            <a:r>
              <a:rPr lang="en-US" sz="1600" b="0" dirty="0" smtClean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 </a:t>
            </a:r>
            <a:r>
              <a:rPr lang="en-US" sz="3200" b="0" dirty="0" smtClean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  </a:t>
            </a:r>
            <a:r>
              <a:rPr lang="en-US" sz="3200" b="0" dirty="0" err="1" smtClean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sed</a:t>
            </a:r>
            <a:r>
              <a:rPr lang="en-US" sz="3200" b="0" dirty="0" smtClean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 </a:t>
            </a:r>
            <a:r>
              <a:rPr lang="en-US" sz="3200" b="0" dirty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's/s/</a:t>
            </a:r>
            <a:r>
              <a:rPr lang="en-US" sz="2800" b="0" dirty="0">
                <a:solidFill>
                  <a:schemeClr val="bg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/'</a:t>
            </a:r>
          </a:p>
          <a:p>
            <a:pPr>
              <a:defRPr/>
            </a:pPr>
            <a:r>
              <a:rPr lang="en-US" sz="2800" b="0" dirty="0">
                <a:solidFill>
                  <a:schemeClr val="bg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#</a:t>
            </a:r>
            <a:r>
              <a:rPr lang="en-US" sz="3200" b="0" dirty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!/</a:t>
            </a:r>
            <a:r>
              <a:rPr lang="en-US" sz="3200" b="0" dirty="0" err="1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u</a:t>
            </a:r>
            <a:r>
              <a:rPr lang="en-US" sz="2800" b="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 err="1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r</a:t>
            </a:r>
            <a:r>
              <a:rPr lang="en-US" sz="3200" b="0" dirty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/bin/</a:t>
            </a:r>
            <a:r>
              <a:rPr lang="en-US" sz="3200" b="0" dirty="0" err="1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sed</a:t>
            </a:r>
            <a:r>
              <a:rPr lang="en-US" sz="3200" b="0" dirty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 </a:t>
            </a:r>
            <a:r>
              <a:rPr lang="en-US" sz="2800" b="0" dirty="0">
                <a:solidFill>
                  <a:schemeClr val="bg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3200" b="0" dirty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f</a:t>
            </a:r>
          </a:p>
          <a:p>
            <a:pPr>
              <a:defRPr/>
            </a:pPr>
            <a:r>
              <a:rPr lang="en-US" sz="2800" b="0" dirty="0">
                <a:solidFill>
                  <a:schemeClr val="bg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/s</a:t>
            </a:r>
            <a:r>
              <a:rPr lang="en-US" sz="3200" b="0" dirty="0" smtClean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/</a:t>
            </a:r>
            <a:r>
              <a:rPr lang="en-US" sz="2800" b="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 smtClean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/ </a:t>
            </a:r>
          </a:p>
          <a:p>
            <a:pPr>
              <a:spcBef>
                <a:spcPts val="72"/>
              </a:spcBef>
              <a:defRPr/>
            </a:pPr>
            <a:r>
              <a:rPr lang="en-US" sz="2800" b="0" dirty="0">
                <a:solidFill>
                  <a:schemeClr val="bg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endParaRPr lang="en-US" sz="3200" b="0" dirty="0">
              <a:solidFill>
                <a:schemeClr val="bg1"/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228600" y="1828800"/>
            <a:ext cx="8686800" cy="15240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6629400" y="1371600"/>
            <a:ext cx="0" cy="40233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Rectangular Callout 7"/>
          <p:cNvSpPr>
            <a:spLocks noChangeArrowheads="1"/>
          </p:cNvSpPr>
          <p:nvPr/>
        </p:nvSpPr>
        <p:spPr bwMode="auto">
          <a:xfrm>
            <a:off x="1133475" y="3009900"/>
            <a:ext cx="8001000" cy="1600200"/>
          </a:xfrm>
          <a:prstGeom prst="wedgeRectCallout">
            <a:avLst>
              <a:gd name="adj1" fmla="val -53149"/>
              <a:gd name="adj2" fmla="val -10091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zh-TW" sz="3200" dirty="0" smtClean="0">
                <a:latin typeface="+mj-lt"/>
              </a:rPr>
              <a:t>This example is intentionally messy.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TW" sz="3200" dirty="0" smtClean="0">
                <a:latin typeface="+mj-lt"/>
              </a:rPr>
              <a:t>But you should be able to understand it. 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TW" sz="3200" dirty="0" smtClean="0">
                <a:latin typeface="+mj-lt"/>
              </a:rPr>
              <a:t>What is the resulting output?</a:t>
            </a:r>
          </a:p>
        </p:txBody>
      </p:sp>
    </p:spTree>
    <p:extLst>
      <p:ext uri="{BB962C8B-B14F-4D97-AF65-F5344CB8AC3E}">
        <p14:creationId xmlns:p14="http://schemas.microsoft.com/office/powerpoint/2010/main" val="372500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800" dirty="0" smtClean="0">
                <a:solidFill>
                  <a:schemeClr val="accent2"/>
                </a:solidFill>
              </a:rPr>
              <a:t>The p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 smtClean="0"/>
              <a:t>% echo "A B C" | 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 " " "\n" |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p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A</a:t>
            </a:r>
            <a:endParaRPr lang="en-US" altLang="zh-TW" dirty="0" smtClean="0"/>
          </a:p>
          <a:p>
            <a:pPr eaLnBrk="1" hangingPunct="1">
              <a:buFontTx/>
              <a:buNone/>
            </a:pPr>
            <a:r>
              <a:rPr lang="en-US" altLang="zh-TW" dirty="0" smtClean="0"/>
              <a:t>A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B</a:t>
            </a:r>
            <a:endParaRPr lang="en-US" altLang="zh-TW" dirty="0" smtClean="0"/>
          </a:p>
          <a:p>
            <a:pPr eaLnBrk="1" hangingPunct="1">
              <a:buFontTx/>
              <a:buNone/>
            </a:pPr>
            <a:r>
              <a:rPr lang="en-US" altLang="zh-TW" dirty="0" smtClean="0"/>
              <a:t>B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C</a:t>
            </a:r>
            <a:endParaRPr lang="en-US" altLang="zh-TW" dirty="0" smtClean="0"/>
          </a:p>
          <a:p>
            <a:pPr eaLnBrk="1" hangingPunct="1">
              <a:buFontTx/>
              <a:buNone/>
            </a:pPr>
            <a:r>
              <a:rPr lang="en-US" altLang="zh-TW" dirty="0" smtClean="0"/>
              <a:t>C</a:t>
            </a:r>
          </a:p>
          <a:p>
            <a:pPr eaLnBrk="1" hangingPunct="1">
              <a:buFontTx/>
              <a:buNone/>
            </a:pPr>
            <a:endParaRPr lang="en-US" altLang="zh-TW" dirty="0" smtClean="0"/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5257800" y="2743200"/>
            <a:ext cx="3810000" cy="533400"/>
          </a:xfrm>
          <a:prstGeom prst="wedgeRectCallout">
            <a:avLst>
              <a:gd name="adj1" fmla="val -166345"/>
              <a:gd name="adj2" fmla="val -9476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dirty="0" smtClean="0">
                <a:latin typeface="+mn-lt"/>
              </a:rPr>
              <a:t>Q: </a:t>
            </a:r>
            <a:r>
              <a:rPr lang="en-US" altLang="zh-TW" sz="2800" i="1" dirty="0" smtClean="0">
                <a:latin typeface="+mn-lt"/>
              </a:rPr>
              <a:t>When</a:t>
            </a:r>
            <a:r>
              <a:rPr lang="en-US" altLang="zh-TW" sz="2800" dirty="0" smtClean="0">
                <a:latin typeface="+mn-lt"/>
              </a:rPr>
              <a:t> will it print?</a:t>
            </a: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5257800" y="5181600"/>
            <a:ext cx="3810000" cy="533400"/>
          </a:xfrm>
          <a:prstGeom prst="wedgeRectCallout">
            <a:avLst>
              <a:gd name="adj1" fmla="val -167096"/>
              <a:gd name="adj2" fmla="val -45101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dirty="0">
                <a:latin typeface="+mn-lt"/>
              </a:rPr>
              <a:t>A</a:t>
            </a:r>
            <a:r>
              <a:rPr lang="en-US" altLang="zh-TW" sz="2800" dirty="0" smtClean="0">
                <a:latin typeface="+mn-lt"/>
              </a:rPr>
              <a:t>: Before this prints.</a:t>
            </a:r>
          </a:p>
        </p:txBody>
      </p:sp>
    </p:spTree>
    <p:extLst>
      <p:ext uri="{BB962C8B-B14F-4D97-AF65-F5344CB8AC3E}">
        <p14:creationId xmlns:p14="http://schemas.microsoft.com/office/powerpoint/2010/main" val="214517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10600" cy="11430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Commands that write to </a:t>
            </a:r>
            <a:r>
              <a:rPr lang="en-US" altLang="zh-TW" sz="4800" dirty="0" err="1">
                <a:solidFill>
                  <a:schemeClr val="accent2"/>
                </a:solidFill>
              </a:rPr>
              <a:t>stdout</a:t>
            </a:r>
            <a:endParaRPr lang="en-US" altLang="zh-TW" sz="4800" dirty="0" smtClean="0">
              <a:solidFill>
                <a:schemeClr val="accent2"/>
              </a:solidFill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91200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zh-TW" sz="2800" dirty="0">
                <a:solidFill>
                  <a:srgbClr val="FF0000"/>
                </a:solidFill>
              </a:rPr>
              <a:t>p</a:t>
            </a:r>
            <a:r>
              <a:rPr lang="en-US" altLang="zh-TW" sz="2800" dirty="0"/>
              <a:t>	→ Print the pattern space to </a:t>
            </a:r>
            <a:r>
              <a:rPr lang="en-US" altLang="zh-TW" sz="2800" dirty="0" smtClean="0"/>
              <a:t>STDOUT.</a:t>
            </a:r>
            <a:endParaRPr lang="en-US" altLang="zh-TW" sz="2800" dirty="0"/>
          </a:p>
          <a:p>
            <a:pPr eaLnBrk="1" hangingPunct="1">
              <a:buNone/>
            </a:pP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</a:rPr>
              <a:t>P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	→ Print the pattern space to </a:t>
            </a: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</a:rPr>
              <a:t>STDOUT, but only 	up to the first newline character.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</a:rPr>
              <a:t>=	→ Print the line number to STDOUT.</a:t>
            </a:r>
          </a:p>
          <a:p>
            <a:pPr eaLnBrk="1" hangingPunct="1">
              <a:buFontTx/>
              <a:buNone/>
            </a:pPr>
            <a:r>
              <a:rPr lang="en-US" altLang="zh-TW" sz="2800" dirty="0" err="1" smtClean="0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</a:rPr>
              <a:t> 	→ Following the </a:t>
            </a:r>
            <a:r>
              <a:rPr lang="en-US" altLang="zh-TW" sz="2800" dirty="0" err="1" smtClean="0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</a:rPr>
              <a:t>, the rest of the line is a string 	to </a:t>
            </a:r>
            <a:r>
              <a:rPr lang="en-US" altLang="zh-TW" sz="2800" i="1" dirty="0" smtClean="0">
                <a:solidFill>
                  <a:schemeClr val="bg1">
                    <a:lumMod val="75000"/>
                  </a:schemeClr>
                </a:solidFill>
              </a:rPr>
              <a:t>insert</a:t>
            </a: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</a:rPr>
              <a:t> (</a:t>
            </a:r>
            <a:r>
              <a:rPr lang="en-US" altLang="zh-TW" sz="2800" i="1" dirty="0" smtClean="0">
                <a:solidFill>
                  <a:schemeClr val="bg1">
                    <a:lumMod val="75000"/>
                  </a:schemeClr>
                </a:solidFill>
              </a:rPr>
              <a:t>i.e.</a:t>
            </a: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</a:rPr>
              <a:t>, print) to the STDOUT.</a:t>
            </a:r>
          </a:p>
          <a:p>
            <a:pPr eaLnBrk="1" hangingPunct="1">
              <a:buFontTx/>
              <a:buNone/>
            </a:pP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</a:rPr>
              <a:t>a	→ Following the a, the rest of the line is a string 	to </a:t>
            </a:r>
            <a:r>
              <a:rPr lang="en-US" altLang="zh-TW" sz="2800" i="1" dirty="0" smtClean="0">
                <a:solidFill>
                  <a:schemeClr val="bg1">
                    <a:lumMod val="75000"/>
                  </a:schemeClr>
                </a:solidFill>
              </a:rPr>
              <a:t>append</a:t>
            </a: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</a:rPr>
              <a:t> to STDOUT after the pattern 	space gets printed (which happens later).</a:t>
            </a:r>
          </a:p>
          <a:p>
            <a:pPr eaLnBrk="1" hangingPunct="1"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c	→ Following the c, the rest of the line is a string 	to print to STDOUT. Afterwards, immediately, 	start a new cycle for the next line of input</a:t>
            </a: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47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10600" cy="11430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Commands that write to </a:t>
            </a:r>
            <a:r>
              <a:rPr lang="en-US" altLang="zh-TW" sz="4800" dirty="0" err="1">
                <a:solidFill>
                  <a:schemeClr val="accent2"/>
                </a:solidFill>
              </a:rPr>
              <a:t>stdout</a:t>
            </a:r>
            <a:endParaRPr lang="en-US" altLang="zh-TW" sz="4800" dirty="0" smtClean="0">
              <a:solidFill>
                <a:schemeClr val="accent2"/>
              </a:solidFill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91200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p	→ Print the pattern space to </a:t>
            </a: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STDOUT.</a:t>
            </a:r>
            <a:endParaRPr lang="en-US" altLang="zh-TW" sz="2800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buNone/>
            </a:pPr>
            <a:r>
              <a:rPr lang="en-US" altLang="zh-TW" sz="2800" dirty="0" smtClean="0">
                <a:solidFill>
                  <a:srgbClr val="FF0000"/>
                </a:solidFill>
              </a:rPr>
              <a:t>P</a:t>
            </a:r>
            <a:r>
              <a:rPr lang="en-US" altLang="zh-TW" sz="2800" dirty="0"/>
              <a:t>	→ Print the pattern space to </a:t>
            </a:r>
            <a:r>
              <a:rPr lang="en-US" altLang="zh-TW" sz="2800" dirty="0" smtClean="0"/>
              <a:t>STDOUT, but only 	up to the first newline character.</a:t>
            </a:r>
            <a:endParaRPr lang="en-US" altLang="zh-TW" sz="2800" dirty="0"/>
          </a:p>
          <a:p>
            <a:pPr eaLnBrk="1" hangingPunct="1">
              <a:buFontTx/>
              <a:buNone/>
            </a:pP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</a:rPr>
              <a:t>=	→ Print the line number to STDOUT.</a:t>
            </a:r>
          </a:p>
          <a:p>
            <a:pPr eaLnBrk="1" hangingPunct="1">
              <a:buFontTx/>
              <a:buNone/>
            </a:pPr>
            <a:r>
              <a:rPr lang="en-US" altLang="zh-TW" sz="2800" dirty="0" err="1" smtClean="0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</a:rPr>
              <a:t> 	→ Following the </a:t>
            </a:r>
            <a:r>
              <a:rPr lang="en-US" altLang="zh-TW" sz="2800" dirty="0" err="1" smtClean="0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</a:rPr>
              <a:t>, the rest of the line is a string 	to </a:t>
            </a:r>
            <a:r>
              <a:rPr lang="en-US" altLang="zh-TW" sz="2800" i="1" dirty="0" smtClean="0">
                <a:solidFill>
                  <a:schemeClr val="bg1">
                    <a:lumMod val="75000"/>
                  </a:schemeClr>
                </a:solidFill>
              </a:rPr>
              <a:t>insert</a:t>
            </a: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</a:rPr>
              <a:t> (</a:t>
            </a:r>
            <a:r>
              <a:rPr lang="en-US" altLang="zh-TW" sz="2800" i="1" dirty="0" smtClean="0">
                <a:solidFill>
                  <a:schemeClr val="bg1">
                    <a:lumMod val="75000"/>
                  </a:schemeClr>
                </a:solidFill>
              </a:rPr>
              <a:t>i.e.</a:t>
            </a: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</a:rPr>
              <a:t>, print) to the STDOUT.</a:t>
            </a:r>
          </a:p>
          <a:p>
            <a:pPr eaLnBrk="1" hangingPunct="1">
              <a:buFontTx/>
              <a:buNone/>
            </a:pP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</a:rPr>
              <a:t>a	→ Following the a, the rest of the line is a string 	to </a:t>
            </a:r>
            <a:r>
              <a:rPr lang="en-US" altLang="zh-TW" sz="2800" i="1" dirty="0" smtClean="0">
                <a:solidFill>
                  <a:schemeClr val="bg1">
                    <a:lumMod val="75000"/>
                  </a:schemeClr>
                </a:solidFill>
              </a:rPr>
              <a:t>append</a:t>
            </a: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</a:rPr>
              <a:t> to STDOUT after the pattern 	space gets printed (which happens later).</a:t>
            </a:r>
          </a:p>
          <a:p>
            <a:pPr eaLnBrk="1" hangingPunct="1"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c	→ Following the c, the rest of the line is a string 	to print to STDOUT. Afterwards, immediately, 	start a new cycle for the next line of input</a:t>
            </a: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ctangular Callout 3"/>
          <p:cNvSpPr>
            <a:spLocks noChangeArrowheads="1"/>
          </p:cNvSpPr>
          <p:nvPr/>
        </p:nvSpPr>
        <p:spPr bwMode="auto">
          <a:xfrm>
            <a:off x="1524000" y="3657600"/>
            <a:ext cx="6019800" cy="2819400"/>
          </a:xfrm>
          <a:prstGeom prst="wedgeRectCallout">
            <a:avLst>
              <a:gd name="adj1" fmla="val -64714"/>
              <a:gd name="adj2" fmla="val -11339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dirty="0" smtClean="0">
                <a:latin typeface="+mn-lt"/>
              </a:rPr>
              <a:t>Notice the relation between  the upper and lower-case commands? Often, (but not always) upper-case commands differ from their lower-case versions in that they use newlines in some way.</a:t>
            </a:r>
          </a:p>
        </p:txBody>
      </p:sp>
    </p:spTree>
    <p:extLst>
      <p:ext uri="{BB962C8B-B14F-4D97-AF65-F5344CB8AC3E}">
        <p14:creationId xmlns:p14="http://schemas.microsoft.com/office/powerpoint/2010/main" val="2376939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10600" cy="11430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Commands that write to </a:t>
            </a:r>
            <a:r>
              <a:rPr lang="en-US" altLang="zh-TW" sz="4800" dirty="0" err="1">
                <a:solidFill>
                  <a:schemeClr val="accent2"/>
                </a:solidFill>
              </a:rPr>
              <a:t>stdout</a:t>
            </a:r>
            <a:endParaRPr lang="en-US" altLang="zh-TW" sz="4800" dirty="0" smtClean="0">
              <a:solidFill>
                <a:schemeClr val="accent2"/>
              </a:solidFill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91200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p	→ Print the pattern space to </a:t>
            </a: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STDOUT.</a:t>
            </a:r>
            <a:endParaRPr lang="en-US" altLang="zh-TW" sz="2800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P	→ Print the pattern space to STDOUT, but only 	up to the first newline </a:t>
            </a: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character.</a:t>
            </a:r>
            <a:endParaRPr lang="en-US" altLang="zh-TW" sz="2800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TW" sz="2800" dirty="0" smtClean="0">
                <a:solidFill>
                  <a:srgbClr val="FF0000"/>
                </a:solidFill>
              </a:rPr>
              <a:t>=</a:t>
            </a:r>
            <a:r>
              <a:rPr lang="en-US" altLang="zh-TW" sz="2800" dirty="0" smtClean="0"/>
              <a:t>	→ Print the line number to STDOUT.</a:t>
            </a:r>
          </a:p>
          <a:p>
            <a:pPr eaLnBrk="1" hangingPunct="1">
              <a:buFontTx/>
              <a:buNone/>
            </a:pPr>
            <a:r>
              <a:rPr lang="en-US" altLang="zh-TW" sz="2800" dirty="0" err="1" smtClean="0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</a:rPr>
              <a:t> 	→ Following the </a:t>
            </a:r>
            <a:r>
              <a:rPr lang="en-US" altLang="zh-TW" sz="2800" dirty="0" err="1" smtClean="0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</a:rPr>
              <a:t>, the rest of the line is a string 	to </a:t>
            </a:r>
            <a:r>
              <a:rPr lang="en-US" altLang="zh-TW" sz="2800" i="1" dirty="0" smtClean="0">
                <a:solidFill>
                  <a:schemeClr val="bg1">
                    <a:lumMod val="75000"/>
                  </a:schemeClr>
                </a:solidFill>
              </a:rPr>
              <a:t>insert</a:t>
            </a: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</a:rPr>
              <a:t> (</a:t>
            </a:r>
            <a:r>
              <a:rPr lang="en-US" altLang="zh-TW" sz="2800" i="1" dirty="0" smtClean="0">
                <a:solidFill>
                  <a:schemeClr val="bg1">
                    <a:lumMod val="75000"/>
                  </a:schemeClr>
                </a:solidFill>
              </a:rPr>
              <a:t>i.e.</a:t>
            </a: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</a:rPr>
              <a:t>, print) to the STDOUT.</a:t>
            </a:r>
          </a:p>
          <a:p>
            <a:pPr eaLnBrk="1" hangingPunct="1">
              <a:buFontTx/>
              <a:buNone/>
            </a:pP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</a:rPr>
              <a:t>a	→ Following the a, the rest of the line is a string 	to </a:t>
            </a:r>
            <a:r>
              <a:rPr lang="en-US" altLang="zh-TW" sz="2800" i="1" dirty="0" smtClean="0">
                <a:solidFill>
                  <a:schemeClr val="bg1">
                    <a:lumMod val="75000"/>
                  </a:schemeClr>
                </a:solidFill>
              </a:rPr>
              <a:t>append</a:t>
            </a: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</a:rPr>
              <a:t> to STDOUT after the pattern 	space gets printed (which happens later).</a:t>
            </a:r>
          </a:p>
          <a:p>
            <a:pPr eaLnBrk="1" hangingPunct="1"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c	→ Following the c, the rest of the line is a string 	to print to STDOUT. Afterwards, immediately, 	start a new cycle for the next line of input</a:t>
            </a: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5257800" y="3200400"/>
            <a:ext cx="3810000" cy="533400"/>
          </a:xfrm>
          <a:prstGeom prst="wedgeRectCallout">
            <a:avLst>
              <a:gd name="adj1" fmla="val -167470"/>
              <a:gd name="adj2" fmla="val -12958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dirty="0" smtClean="0">
                <a:latin typeface="+mn-lt"/>
              </a:rPr>
              <a:t>Q: </a:t>
            </a:r>
            <a:r>
              <a:rPr lang="en-US" altLang="zh-TW" sz="2800" i="1" dirty="0" smtClean="0">
                <a:latin typeface="+mn-lt"/>
              </a:rPr>
              <a:t>When</a:t>
            </a:r>
            <a:r>
              <a:rPr lang="en-US" altLang="zh-TW" sz="2800" dirty="0" smtClean="0">
                <a:latin typeface="+mn-lt"/>
              </a:rPr>
              <a:t> will it print?</a:t>
            </a:r>
          </a:p>
        </p:txBody>
      </p:sp>
    </p:spTree>
    <p:extLst>
      <p:ext uri="{BB962C8B-B14F-4D97-AF65-F5344CB8AC3E}">
        <p14:creationId xmlns:p14="http://schemas.microsoft.com/office/powerpoint/2010/main" val="392487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066800"/>
            <a:ext cx="891540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 smtClean="0"/>
              <a:t>while (not end of file){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 smtClean="0"/>
              <a:t>	1 )  Load the pattern space with the next line from STDIN.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1800" i="1" dirty="0" smtClean="0"/>
              <a:t>	</a:t>
            </a:r>
            <a:r>
              <a:rPr lang="en-US" altLang="zh-TW" sz="1800" b="1" i="1" dirty="0" smtClean="0"/>
              <a:t>Pattern Space</a:t>
            </a:r>
            <a:r>
              <a:rPr lang="en-US" altLang="zh-TW" sz="1800" i="1" dirty="0" smtClean="0"/>
              <a:t> = </a:t>
            </a:r>
            <a:r>
              <a:rPr lang="en-US" altLang="zh-TW" sz="1800" dirty="0" smtClean="0"/>
              <a:t>a data buffer - the “current text” as it’s being edited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1800" dirty="0" smtClean="0"/>
              <a:t>	“As it’s being edited” means that your substitutions change the pattern space.</a:t>
            </a:r>
            <a:endParaRPr lang="en-US" altLang="zh-TW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 smtClean="0"/>
              <a:t>	2)  </a:t>
            </a:r>
            <a:r>
              <a:rPr lang="en-US" altLang="zh-TW" sz="2000" dirty="0" err="1" smtClean="0"/>
              <a:t>foreach</a:t>
            </a:r>
            <a:r>
              <a:rPr lang="en-US" altLang="zh-TW" sz="2000" dirty="0" smtClean="0"/>
              <a:t> command within this </a:t>
            </a:r>
            <a:r>
              <a:rPr lang="en-US" altLang="zh-TW" sz="2000" dirty="0" err="1" smtClean="0"/>
              <a:t>sed</a:t>
            </a:r>
            <a:r>
              <a:rPr lang="en-US" altLang="zh-TW" sz="2000" dirty="0" smtClean="0"/>
              <a:t> command sequence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 smtClean="0"/>
              <a:t>           	 Use the pattern space as input to the command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 smtClean="0"/>
              <a:t>           	 </a:t>
            </a:r>
            <a:r>
              <a:rPr lang="en-US" altLang="zh-TW" sz="2000" dirty="0" smtClean="0">
                <a:solidFill>
                  <a:srgbClr val="C00000"/>
                </a:solidFill>
              </a:rPr>
              <a:t>Do the command, possibly printing to STDOUT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 smtClean="0">
                <a:solidFill>
                  <a:srgbClr val="C00000"/>
                </a:solidFill>
              </a:rPr>
              <a:t>              </a:t>
            </a:r>
            <a:r>
              <a:rPr lang="en-US" altLang="zh-TW" sz="2000" dirty="0" smtClean="0"/>
              <a:t>“printing to STDOUT” means that it’s not going to the pattern space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 smtClean="0"/>
              <a:t>		 Put the answer into the pattern space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 smtClean="0"/>
              <a:t>	   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 smtClean="0"/>
              <a:t>	3) Write the pattern space to STDOUT (if the -n flag is not used).</a:t>
            </a:r>
            <a:r>
              <a:rPr lang="en-US" altLang="zh-TW" sz="1400" dirty="0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 smtClean="0"/>
              <a:t>}</a:t>
            </a:r>
          </a:p>
        </p:txBody>
      </p:sp>
      <p:sp>
        <p:nvSpPr>
          <p:cNvPr id="512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z="4800" smtClean="0">
                <a:solidFill>
                  <a:schemeClr val="accent2"/>
                </a:solidFill>
              </a:rPr>
              <a:t>How sed Works</a:t>
            </a: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5257800" y="5181600"/>
            <a:ext cx="3810000" cy="533400"/>
          </a:xfrm>
          <a:prstGeom prst="wedgeRectCallout">
            <a:avLst>
              <a:gd name="adj1" fmla="val -77096"/>
              <a:gd name="adj2" fmla="val 7398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dirty="0">
                <a:latin typeface="+mn-lt"/>
              </a:rPr>
              <a:t>A</a:t>
            </a:r>
            <a:r>
              <a:rPr lang="en-US" altLang="zh-TW" sz="2800" dirty="0" smtClean="0">
                <a:latin typeface="+mn-lt"/>
              </a:rPr>
              <a:t>: Before this prints.</a:t>
            </a:r>
          </a:p>
        </p:txBody>
      </p:sp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5257800" y="3200400"/>
            <a:ext cx="3810000" cy="533400"/>
          </a:xfrm>
          <a:prstGeom prst="wedgeRectCallout">
            <a:avLst>
              <a:gd name="adj1" fmla="val -62095"/>
              <a:gd name="adj2" fmla="val 11684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dirty="0" smtClean="0">
                <a:latin typeface="+mn-lt"/>
              </a:rPr>
              <a:t>Q: </a:t>
            </a:r>
            <a:r>
              <a:rPr lang="en-US" altLang="zh-TW" sz="2800" i="1" dirty="0" smtClean="0">
                <a:latin typeface="+mn-lt"/>
              </a:rPr>
              <a:t>When</a:t>
            </a:r>
            <a:r>
              <a:rPr lang="en-US" altLang="zh-TW" sz="2800" dirty="0" smtClean="0">
                <a:latin typeface="+mn-lt"/>
              </a:rPr>
              <a:t> will it print?</a:t>
            </a:r>
          </a:p>
        </p:txBody>
      </p:sp>
    </p:spTree>
    <p:extLst>
      <p:ext uri="{BB962C8B-B14F-4D97-AF65-F5344CB8AC3E}">
        <p14:creationId xmlns:p14="http://schemas.microsoft.com/office/powerpoint/2010/main" val="2069674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800" smtClean="0">
                <a:solidFill>
                  <a:schemeClr val="accent2"/>
                </a:solidFill>
              </a:rPr>
              <a:t>The =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 smtClean="0"/>
              <a:t>% echo "A B C" | 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 " " "\n" |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'='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1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2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B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3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C</a:t>
            </a:r>
          </a:p>
          <a:p>
            <a:pPr eaLnBrk="1" hangingPunct="1">
              <a:buFontTx/>
              <a:buNone/>
            </a:pPr>
            <a:endParaRPr lang="en-US" altLang="zh-TW" dirty="0" smtClean="0"/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5257800" y="5181600"/>
            <a:ext cx="3810000" cy="533400"/>
          </a:xfrm>
          <a:prstGeom prst="wedgeRectCallout">
            <a:avLst>
              <a:gd name="adj1" fmla="val -167096"/>
              <a:gd name="adj2" fmla="val -45101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dirty="0">
                <a:latin typeface="+mn-lt"/>
              </a:rPr>
              <a:t>A</a:t>
            </a:r>
            <a:r>
              <a:rPr lang="en-US" altLang="zh-TW" sz="2800" dirty="0" smtClean="0">
                <a:latin typeface="+mn-lt"/>
              </a:rPr>
              <a:t>: Before this prints.</a:t>
            </a:r>
          </a:p>
        </p:txBody>
      </p:sp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5257800" y="3200400"/>
            <a:ext cx="3810000" cy="533400"/>
          </a:xfrm>
          <a:prstGeom prst="wedgeRectCallout">
            <a:avLst>
              <a:gd name="adj1" fmla="val -166720"/>
              <a:gd name="adj2" fmla="val -18851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dirty="0" smtClean="0">
                <a:latin typeface="+mn-lt"/>
              </a:rPr>
              <a:t>Q: </a:t>
            </a:r>
            <a:r>
              <a:rPr lang="en-US" altLang="zh-TW" sz="2800" i="1" dirty="0" smtClean="0">
                <a:latin typeface="+mn-lt"/>
              </a:rPr>
              <a:t>When</a:t>
            </a:r>
            <a:r>
              <a:rPr lang="en-US" altLang="zh-TW" sz="2800" dirty="0" smtClean="0">
                <a:latin typeface="+mn-lt"/>
              </a:rPr>
              <a:t> will it print?</a:t>
            </a:r>
          </a:p>
        </p:txBody>
      </p:sp>
    </p:spTree>
    <p:extLst>
      <p:ext uri="{BB962C8B-B14F-4D97-AF65-F5344CB8AC3E}">
        <p14:creationId xmlns:p14="http://schemas.microsoft.com/office/powerpoint/2010/main" val="38613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10600" cy="11430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Commands that write to </a:t>
            </a:r>
            <a:r>
              <a:rPr lang="en-US" altLang="zh-TW" sz="4800" dirty="0" err="1">
                <a:solidFill>
                  <a:schemeClr val="accent2"/>
                </a:solidFill>
              </a:rPr>
              <a:t>stdout</a:t>
            </a:r>
            <a:endParaRPr lang="en-US" altLang="zh-TW" sz="4800" dirty="0" smtClean="0">
              <a:solidFill>
                <a:schemeClr val="accent2"/>
              </a:solidFill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91200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p	→ Print the pattern space to </a:t>
            </a: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STDOUT.</a:t>
            </a:r>
            <a:endParaRPr lang="en-US" altLang="zh-TW" sz="2800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P	→ Print the pattern space to STDOUT, but only 	up to the first newline </a:t>
            </a: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character.</a:t>
            </a:r>
            <a:endParaRPr lang="en-US" altLang="zh-TW" sz="2800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TW" sz="2800" dirty="0" smtClean="0">
                <a:solidFill>
                  <a:srgbClr val="FF0000"/>
                </a:solidFill>
              </a:rPr>
              <a:t>=</a:t>
            </a:r>
            <a:r>
              <a:rPr lang="en-US" altLang="zh-TW" sz="2800" dirty="0" smtClean="0"/>
              <a:t>	→ Print the line number to STDOUT.</a:t>
            </a:r>
          </a:p>
          <a:p>
            <a:pPr eaLnBrk="1" hangingPunct="1">
              <a:buFontTx/>
              <a:buNone/>
            </a:pPr>
            <a:r>
              <a:rPr lang="en-US" altLang="zh-TW" sz="2800" dirty="0" err="1" smtClean="0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</a:rPr>
              <a:t> 	→ Following the </a:t>
            </a:r>
            <a:r>
              <a:rPr lang="en-US" altLang="zh-TW" sz="2800" dirty="0" err="1" smtClean="0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</a:rPr>
              <a:t>, the rest of the line is a string 	to </a:t>
            </a:r>
            <a:r>
              <a:rPr lang="en-US" altLang="zh-TW" sz="2800" i="1" dirty="0" smtClean="0">
                <a:solidFill>
                  <a:schemeClr val="bg1">
                    <a:lumMod val="75000"/>
                  </a:schemeClr>
                </a:solidFill>
              </a:rPr>
              <a:t>insert</a:t>
            </a: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</a:rPr>
              <a:t> (</a:t>
            </a:r>
            <a:r>
              <a:rPr lang="en-US" altLang="zh-TW" sz="2800" i="1" dirty="0" smtClean="0">
                <a:solidFill>
                  <a:schemeClr val="bg1">
                    <a:lumMod val="75000"/>
                  </a:schemeClr>
                </a:solidFill>
              </a:rPr>
              <a:t>i.e.</a:t>
            </a: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</a:rPr>
              <a:t>, print) to the STDOUT.</a:t>
            </a:r>
          </a:p>
          <a:p>
            <a:pPr eaLnBrk="1" hangingPunct="1">
              <a:buFontTx/>
              <a:buNone/>
            </a:pP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</a:rPr>
              <a:t>a	→ Following the a, the rest of the line is a string 	to </a:t>
            </a:r>
            <a:r>
              <a:rPr lang="en-US" altLang="zh-TW" sz="2800" i="1" dirty="0" smtClean="0">
                <a:solidFill>
                  <a:schemeClr val="bg1">
                    <a:lumMod val="75000"/>
                  </a:schemeClr>
                </a:solidFill>
              </a:rPr>
              <a:t>append</a:t>
            </a: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</a:rPr>
              <a:t> to STDOUT after the pattern	space gets printed (which happens later).</a:t>
            </a:r>
          </a:p>
          <a:p>
            <a:pPr eaLnBrk="1" hangingPunct="1"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c	→ Following the c, the rest of the line is a string 	to print to STDOUT. Afterwards, immediately, 	start a new cycle for the next line of input</a:t>
            </a: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7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10600" cy="11430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Commands that write to </a:t>
            </a:r>
            <a:r>
              <a:rPr lang="en-US" altLang="zh-TW" sz="4800" dirty="0" err="1">
                <a:solidFill>
                  <a:schemeClr val="accent2"/>
                </a:solidFill>
              </a:rPr>
              <a:t>stdout</a:t>
            </a:r>
            <a:endParaRPr lang="en-US" altLang="zh-TW" sz="4800" dirty="0" smtClean="0">
              <a:solidFill>
                <a:schemeClr val="accent2"/>
              </a:solidFill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91200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p	→ Print the pattern space to </a:t>
            </a: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STDOUT.</a:t>
            </a:r>
            <a:endParaRPr lang="en-US" altLang="zh-TW" sz="2800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P	→ Print the pattern space to STDOUT, but only 	up to the first newline </a:t>
            </a: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character.</a:t>
            </a:r>
            <a:endParaRPr lang="en-US" altLang="zh-TW" sz="2800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=	→ Print the line number to STDOUT.</a:t>
            </a:r>
          </a:p>
          <a:p>
            <a:pPr eaLnBrk="1" hangingPunct="1">
              <a:buFontTx/>
              <a:buNone/>
            </a:pPr>
            <a:r>
              <a:rPr lang="en-US" altLang="zh-TW" sz="2800" dirty="0" err="1" smtClean="0">
                <a:solidFill>
                  <a:srgbClr val="FF0000"/>
                </a:solidFill>
              </a:rPr>
              <a:t>i</a:t>
            </a:r>
            <a:r>
              <a:rPr lang="en-US" altLang="zh-TW" sz="2800" dirty="0" smtClean="0"/>
              <a:t> 	→ Following the </a:t>
            </a:r>
            <a:r>
              <a:rPr lang="en-US" altLang="zh-TW" sz="2800" dirty="0" err="1" smtClean="0"/>
              <a:t>i</a:t>
            </a:r>
            <a:r>
              <a:rPr lang="en-US" altLang="zh-TW" sz="2800" dirty="0" smtClean="0"/>
              <a:t>, the rest of the line is a string 	to </a:t>
            </a:r>
            <a:r>
              <a:rPr lang="en-US" altLang="zh-TW" sz="2800" i="1" dirty="0" smtClean="0"/>
              <a:t>insert</a:t>
            </a:r>
            <a:r>
              <a:rPr lang="en-US" altLang="zh-TW" sz="2800" dirty="0" smtClean="0"/>
              <a:t> (</a:t>
            </a:r>
            <a:r>
              <a:rPr lang="en-US" altLang="zh-TW" sz="2800" i="1" dirty="0" smtClean="0"/>
              <a:t>i.e.</a:t>
            </a:r>
            <a:r>
              <a:rPr lang="en-US" altLang="zh-TW" sz="2800" dirty="0" smtClean="0"/>
              <a:t>, print) to the STDOUT.</a:t>
            </a:r>
          </a:p>
          <a:p>
            <a:pPr eaLnBrk="1" hangingPunct="1">
              <a:buFontTx/>
              <a:buNone/>
            </a:pP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</a:rPr>
              <a:t>a	→ Following the a, the rest of the line is a string 	to </a:t>
            </a:r>
            <a:r>
              <a:rPr lang="en-US" altLang="zh-TW" sz="2800" i="1" dirty="0" smtClean="0">
                <a:solidFill>
                  <a:schemeClr val="bg1">
                    <a:lumMod val="75000"/>
                  </a:schemeClr>
                </a:solidFill>
              </a:rPr>
              <a:t>append</a:t>
            </a: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</a:rPr>
              <a:t> to STDOUT after the pattern 	space gets printed (which happens later).</a:t>
            </a:r>
          </a:p>
          <a:p>
            <a:pPr eaLnBrk="1" hangingPunct="1"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c	→ Following the c, the rest of the line is a string 	to print to STDOUT. Afterwards, immediately, 	start a new cycle for the next line of input</a:t>
            </a: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0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800" smtClean="0">
                <a:solidFill>
                  <a:schemeClr val="accent2"/>
                </a:solidFill>
              </a:rPr>
              <a:t>The i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TW" smtClean="0"/>
              <a:t>% echo "A B C" | tr " " "\n" | sed 'i before'</a:t>
            </a:r>
          </a:p>
          <a:p>
            <a:pPr eaLnBrk="1" hangingPunct="1">
              <a:buFontTx/>
              <a:buNone/>
            </a:pPr>
            <a:r>
              <a:rPr lang="en-US" altLang="zh-TW" smtClean="0"/>
              <a:t>before</a:t>
            </a:r>
          </a:p>
          <a:p>
            <a:pPr eaLnBrk="1" hangingPunct="1">
              <a:buFontTx/>
              <a:buNone/>
            </a:pPr>
            <a:r>
              <a:rPr lang="en-US" altLang="zh-TW" smtClean="0"/>
              <a:t>A</a:t>
            </a:r>
          </a:p>
          <a:p>
            <a:pPr eaLnBrk="1" hangingPunct="1">
              <a:buFontTx/>
              <a:buNone/>
            </a:pPr>
            <a:r>
              <a:rPr lang="en-US" altLang="zh-TW" smtClean="0"/>
              <a:t>before</a:t>
            </a:r>
          </a:p>
          <a:p>
            <a:pPr eaLnBrk="1" hangingPunct="1">
              <a:buFontTx/>
              <a:buNone/>
            </a:pPr>
            <a:r>
              <a:rPr lang="en-US" altLang="zh-TW" smtClean="0"/>
              <a:t>B</a:t>
            </a:r>
          </a:p>
          <a:p>
            <a:pPr eaLnBrk="1" hangingPunct="1">
              <a:buFontTx/>
              <a:buNone/>
            </a:pPr>
            <a:r>
              <a:rPr lang="en-US" altLang="zh-TW" smtClean="0"/>
              <a:t>before</a:t>
            </a:r>
          </a:p>
          <a:p>
            <a:pPr eaLnBrk="1" hangingPunct="1">
              <a:buFontTx/>
              <a:buNone/>
            </a:pPr>
            <a:r>
              <a:rPr lang="en-US" altLang="zh-TW" smtClean="0"/>
              <a:t>C</a:t>
            </a:r>
          </a:p>
          <a:p>
            <a:pPr eaLnBrk="1" hangingPunct="1">
              <a:buFontTx/>
              <a:buNone/>
            </a:pPr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93146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800" smtClean="0">
                <a:solidFill>
                  <a:schemeClr val="accent2"/>
                </a:solidFill>
              </a:rPr>
              <a:t>The i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 smtClean="0"/>
              <a:t>% echo "A B C" | 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 " " "\n" |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'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before</a:t>
            </a:r>
            <a:r>
              <a:rPr lang="en-US" altLang="zh-TW" dirty="0" smtClean="0">
                <a:solidFill>
                  <a:srgbClr val="FF0000"/>
                </a:solidFill>
              </a:rPr>
              <a:t>; =</a:t>
            </a:r>
            <a:r>
              <a:rPr lang="en-US" altLang="zh-TW" dirty="0" smtClean="0"/>
              <a:t>'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before; =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before; =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B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before; =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C</a:t>
            </a:r>
          </a:p>
          <a:p>
            <a:pPr eaLnBrk="1" hangingPunct="1">
              <a:buFontTx/>
              <a:buNone/>
            </a:pPr>
            <a:endParaRPr lang="en-US" altLang="zh-TW" dirty="0" smtClean="0"/>
          </a:p>
        </p:txBody>
      </p:sp>
      <p:sp>
        <p:nvSpPr>
          <p:cNvPr id="8196" name="Rectangular Callout 3"/>
          <p:cNvSpPr>
            <a:spLocks noChangeArrowheads="1"/>
          </p:cNvSpPr>
          <p:nvPr/>
        </p:nvSpPr>
        <p:spPr bwMode="auto">
          <a:xfrm>
            <a:off x="4114800" y="2971800"/>
            <a:ext cx="4800600" cy="2057400"/>
          </a:xfrm>
          <a:prstGeom prst="wedgeRectCallout">
            <a:avLst>
              <a:gd name="adj1" fmla="val -98109"/>
              <a:gd name="adj2" fmla="val -6924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dirty="0"/>
              <a:t>Huh!  I guess that ‘</a:t>
            </a:r>
            <a:r>
              <a:rPr lang="en-US" altLang="zh-TW" sz="2800" dirty="0" err="1"/>
              <a:t>i</a:t>
            </a:r>
            <a:r>
              <a:rPr lang="en-US" altLang="zh-TW" sz="2800" dirty="0"/>
              <a:t>’ does not work with ‘;’ !</a:t>
            </a:r>
          </a:p>
          <a:p>
            <a:endParaRPr lang="en-US" altLang="zh-TW" sz="1400" dirty="0"/>
          </a:p>
          <a:p>
            <a:r>
              <a:rPr lang="en-US" altLang="zh-TW" sz="2800" dirty="0"/>
              <a:t>Well, we did say that </a:t>
            </a:r>
            <a:r>
              <a:rPr lang="en-US" altLang="zh-TW" sz="2800" i="1" dirty="0"/>
              <a:t>the rest of the line was the string</a:t>
            </a:r>
            <a:r>
              <a:rPr lang="en-US" altLang="zh-TW" sz="2800" dirty="0"/>
              <a:t> to print. </a:t>
            </a:r>
          </a:p>
        </p:txBody>
      </p:sp>
    </p:spTree>
    <p:extLst>
      <p:ext uri="{BB962C8B-B14F-4D97-AF65-F5344CB8AC3E}">
        <p14:creationId xmlns:p14="http://schemas.microsoft.com/office/powerpoint/2010/main" val="188540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nimBg="1"/>
      <p:bldP spid="819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3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altLang="zh-TW" b="1" dirty="0" smtClean="0">
                <a:solidFill>
                  <a:srgbClr val="0033CC"/>
                </a:solidFill>
              </a:rPr>
              <a:t>Running </a:t>
            </a:r>
            <a:r>
              <a:rPr lang="en-US" altLang="zh-TW" sz="6600" b="1" dirty="0" err="1" smtClean="0">
                <a:solidFill>
                  <a:srgbClr val="0033CC"/>
                </a:solidFill>
                <a:latin typeface="High Tower Text" pitchFamily="18" charset="0"/>
              </a:rPr>
              <a:t>sed</a:t>
            </a:r>
            <a:endParaRPr lang="en-US" altLang="zh-TW" b="1" dirty="0" smtClean="0">
              <a:solidFill>
                <a:srgbClr val="0033CC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28600" y="762000"/>
            <a:ext cx="8686800" cy="6096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800" b="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3200" b="0" dirty="0" smtClean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 </a:t>
            </a:r>
            <a:r>
              <a:rPr lang="en-US" sz="3200" b="0" dirty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echo </a:t>
            </a:r>
            <a:r>
              <a:rPr lang="en-US" sz="3200" b="0" dirty="0" smtClean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\</a:t>
            </a:r>
            <a:r>
              <a:rPr lang="en-US" sz="2800" b="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#</a:t>
            </a:r>
            <a:r>
              <a:rPr lang="en-US" sz="3200" b="0" dirty="0" smtClean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\!'/</a:t>
            </a:r>
            <a:r>
              <a:rPr lang="en-US" sz="3200" b="0" dirty="0" err="1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usr</a:t>
            </a:r>
            <a:r>
              <a:rPr lang="en-US" sz="3200" b="0" dirty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/bin/</a:t>
            </a:r>
            <a:r>
              <a:rPr lang="en-US" sz="3200" b="0" dirty="0" err="1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sed</a:t>
            </a:r>
            <a:r>
              <a:rPr lang="en-US" sz="3200" b="0" dirty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 </a:t>
            </a:r>
            <a:r>
              <a:rPr lang="en-US" sz="2800" b="0" dirty="0">
                <a:solidFill>
                  <a:schemeClr val="bg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3200" b="0" dirty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f\ns/s/</a:t>
            </a:r>
            <a:r>
              <a:rPr lang="en-US" sz="2800" b="0" dirty="0">
                <a:solidFill>
                  <a:schemeClr val="bg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/' | </a:t>
            </a:r>
            <a:r>
              <a:rPr lang="en-US" sz="3200" b="0" dirty="0" smtClean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\</a:t>
            </a:r>
          </a:p>
          <a:p>
            <a:pPr>
              <a:defRPr/>
            </a:pPr>
            <a:r>
              <a:rPr lang="en-US" sz="3200" b="0" dirty="0" smtClean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tee </a:t>
            </a:r>
            <a:r>
              <a:rPr lang="en-US" sz="3200" b="0" dirty="0" err="1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sedfile</a:t>
            </a:r>
            <a:r>
              <a:rPr lang="en-US" sz="3200" b="0" dirty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 | </a:t>
            </a:r>
            <a:r>
              <a:rPr lang="en-US" sz="3200" b="0" dirty="0" smtClean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                  </a:t>
            </a:r>
            <a:r>
              <a:rPr lang="en-US" sz="1600" b="0" dirty="0" smtClean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 </a:t>
            </a:r>
            <a:r>
              <a:rPr lang="en-US" sz="3200" b="0" dirty="0" smtClean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  </a:t>
            </a:r>
            <a:r>
              <a:rPr lang="en-US" sz="3200" b="0" dirty="0" err="1" smtClean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sed</a:t>
            </a:r>
            <a:r>
              <a:rPr lang="en-US" sz="3200" b="0" dirty="0" smtClean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 </a:t>
            </a:r>
            <a:r>
              <a:rPr lang="en-US" sz="3200" b="0" dirty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's/s/</a:t>
            </a:r>
            <a:r>
              <a:rPr lang="en-US" sz="2800" b="0" dirty="0">
                <a:solidFill>
                  <a:schemeClr val="bg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/'</a:t>
            </a:r>
          </a:p>
          <a:p>
            <a:pPr>
              <a:defRPr/>
            </a:pPr>
            <a:r>
              <a:rPr lang="en-US" sz="2800" b="0" dirty="0">
                <a:solidFill>
                  <a:schemeClr val="bg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#</a:t>
            </a:r>
            <a:r>
              <a:rPr lang="en-US" sz="3200" b="0" dirty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!/</a:t>
            </a:r>
            <a:r>
              <a:rPr lang="en-US" sz="3200" b="0" dirty="0" err="1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u</a:t>
            </a:r>
            <a:r>
              <a:rPr lang="en-US" sz="2800" b="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 err="1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r</a:t>
            </a:r>
            <a:r>
              <a:rPr lang="en-US" sz="3200" b="0" dirty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/bin/</a:t>
            </a:r>
            <a:r>
              <a:rPr lang="en-US" sz="3200" b="0" dirty="0" err="1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sed</a:t>
            </a:r>
            <a:r>
              <a:rPr lang="en-US" sz="3200" b="0" dirty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 </a:t>
            </a:r>
            <a:r>
              <a:rPr lang="en-US" sz="2800" b="0" dirty="0">
                <a:solidFill>
                  <a:schemeClr val="bg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3200" b="0" dirty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f</a:t>
            </a:r>
          </a:p>
          <a:p>
            <a:pPr>
              <a:defRPr/>
            </a:pPr>
            <a:r>
              <a:rPr lang="en-US" sz="2800" b="0" dirty="0">
                <a:solidFill>
                  <a:schemeClr val="bg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/s</a:t>
            </a:r>
            <a:r>
              <a:rPr lang="en-US" sz="3200" b="0" dirty="0" smtClean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/</a:t>
            </a:r>
            <a:r>
              <a:rPr lang="en-US" sz="2800" b="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 smtClean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/ </a:t>
            </a:r>
          </a:p>
          <a:p>
            <a:pPr>
              <a:spcBef>
                <a:spcPts val="72"/>
              </a:spcBef>
              <a:defRPr/>
            </a:pPr>
            <a:r>
              <a:rPr lang="en-US" sz="2800" b="0" dirty="0">
                <a:solidFill>
                  <a:schemeClr val="bg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endParaRPr lang="en-US" sz="3200" b="0" dirty="0">
              <a:solidFill>
                <a:schemeClr val="bg1"/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762000" y="2743200"/>
            <a:ext cx="0" cy="40233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1133475" y="3009900"/>
            <a:ext cx="8001000" cy="1600200"/>
          </a:xfrm>
          <a:prstGeom prst="wedgeRectCallout">
            <a:avLst>
              <a:gd name="adj1" fmla="val -53149"/>
              <a:gd name="adj2" fmla="val -10091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zh-TW" sz="3200" dirty="0" smtClean="0">
                <a:latin typeface="+mj-lt"/>
              </a:rPr>
              <a:t>This example is intentionally messy.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TW" sz="3200" dirty="0" smtClean="0">
                <a:latin typeface="+mj-lt"/>
              </a:rPr>
              <a:t>But you should be able to understand it. 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TW" sz="3200" dirty="0" smtClean="0">
                <a:latin typeface="+mj-lt"/>
              </a:rPr>
              <a:t>What is the resulting output?</a:t>
            </a:r>
          </a:p>
        </p:txBody>
      </p:sp>
    </p:spTree>
    <p:extLst>
      <p:ext uri="{BB962C8B-B14F-4D97-AF65-F5344CB8AC3E}">
        <p14:creationId xmlns:p14="http://schemas.microsoft.com/office/powerpoint/2010/main" val="315349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800" smtClean="0">
                <a:solidFill>
                  <a:schemeClr val="accent2"/>
                </a:solidFill>
              </a:rPr>
              <a:t>The i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 smtClean="0"/>
              <a:t>So we need the things after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on a 2nd line: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 echo "A B C" | 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 " " "\n" |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'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before\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r>
              <a:rPr lang="en-US" altLang="zh-TW" dirty="0" smtClean="0"/>
              <a:t> ; ='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before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1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before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2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B …</a:t>
            </a:r>
          </a:p>
        </p:txBody>
      </p:sp>
    </p:spTree>
    <p:extLst>
      <p:ext uri="{BB962C8B-B14F-4D97-AF65-F5344CB8AC3E}">
        <p14:creationId xmlns:p14="http://schemas.microsoft.com/office/powerpoint/2010/main" val="241744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800" smtClean="0">
                <a:solidFill>
                  <a:schemeClr val="accent2"/>
                </a:solidFill>
              </a:rPr>
              <a:t>The i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 smtClean="0"/>
              <a:t>So we need the things after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on a 2nd line: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 echo "A B C" | 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 " " "\n" |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'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before\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r>
              <a:rPr lang="en-US" altLang="zh-TW" dirty="0" smtClean="0"/>
              <a:t> ; ='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before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1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before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2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B …</a:t>
            </a:r>
          </a:p>
        </p:txBody>
      </p:sp>
      <p:sp>
        <p:nvSpPr>
          <p:cNvPr id="10244" name="Rectangular Callout 3"/>
          <p:cNvSpPr>
            <a:spLocks noChangeArrowheads="1"/>
          </p:cNvSpPr>
          <p:nvPr/>
        </p:nvSpPr>
        <p:spPr bwMode="auto">
          <a:xfrm>
            <a:off x="4495800" y="3352800"/>
            <a:ext cx="4648200" cy="3505200"/>
          </a:xfrm>
          <a:prstGeom prst="wedgeRectCallout">
            <a:avLst>
              <a:gd name="adj1" fmla="val 20889"/>
              <a:gd name="adj2" fmla="val -7123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altLang="zh-TW" sz="2800" dirty="0">
                <a:solidFill>
                  <a:schemeClr val="accent2"/>
                </a:solidFill>
              </a:rPr>
              <a:t>in </a:t>
            </a:r>
            <a:r>
              <a:rPr lang="en-US" altLang="zh-TW" sz="2800" dirty="0" err="1">
                <a:solidFill>
                  <a:schemeClr val="accent2"/>
                </a:solidFill>
              </a:rPr>
              <a:t>tcsh</a:t>
            </a:r>
            <a:r>
              <a:rPr lang="en-US" altLang="zh-TW" sz="2800" dirty="0">
                <a:solidFill>
                  <a:schemeClr val="accent2"/>
                </a:solidFill>
              </a:rPr>
              <a:t>, you need a ‘\’ at the end of run-on lines.</a:t>
            </a:r>
            <a:br>
              <a:rPr lang="en-US" altLang="zh-TW" sz="2800" dirty="0">
                <a:solidFill>
                  <a:schemeClr val="accent2"/>
                </a:solidFill>
              </a:rPr>
            </a:br>
            <a:r>
              <a:rPr lang="en-US" altLang="zh-TW" sz="500" dirty="0">
                <a:solidFill>
                  <a:schemeClr val="accent2"/>
                </a:solidFill>
              </a:rPr>
              <a:t/>
            </a:r>
            <a:br>
              <a:rPr lang="en-US" altLang="zh-TW" sz="500" dirty="0">
                <a:solidFill>
                  <a:schemeClr val="accent2"/>
                </a:solidFill>
              </a:rPr>
            </a:br>
            <a:r>
              <a:rPr lang="en-US" altLang="zh-TW" sz="2800" dirty="0">
                <a:solidFill>
                  <a:schemeClr val="accent2"/>
                </a:solidFill>
              </a:rPr>
              <a:t>(in bash, the ‘\’ is not needed. It would even be wrong.)</a:t>
            </a:r>
          </a:p>
          <a:p>
            <a:pPr>
              <a:lnSpc>
                <a:spcPct val="95000"/>
              </a:lnSpc>
            </a:pPr>
            <a:endParaRPr lang="en-US" altLang="zh-TW" sz="500" dirty="0">
              <a:solidFill>
                <a:schemeClr val="accent2"/>
              </a:solidFill>
            </a:endParaRPr>
          </a:p>
          <a:p>
            <a:pPr>
              <a:lnSpc>
                <a:spcPct val="95000"/>
              </a:lnSpc>
            </a:pPr>
            <a:r>
              <a:rPr lang="en-US" altLang="zh-TW" sz="2800" dirty="0">
                <a:solidFill>
                  <a:schemeClr val="accent2"/>
                </a:solidFill>
              </a:rPr>
              <a:t>Also, if you store your UNIX subcommands in a file and use -f to run them, then don’t put the \ at the end.</a:t>
            </a:r>
          </a:p>
        </p:txBody>
      </p:sp>
      <p:sp>
        <p:nvSpPr>
          <p:cNvPr id="10245" name="Rectangular Callout 4"/>
          <p:cNvSpPr>
            <a:spLocks noChangeArrowheads="1"/>
          </p:cNvSpPr>
          <p:nvPr/>
        </p:nvSpPr>
        <p:spPr bwMode="auto">
          <a:xfrm>
            <a:off x="0" y="0"/>
            <a:ext cx="3505200" cy="1752600"/>
          </a:xfrm>
          <a:prstGeom prst="wedgeRectCallout">
            <a:avLst>
              <a:gd name="adj1" fmla="val -30602"/>
              <a:gd name="adj2" fmla="val 10697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dirty="0"/>
              <a:t>You don’t type the </a:t>
            </a:r>
            <a:r>
              <a:rPr lang="en-US" altLang="zh-TW" sz="2800" dirty="0" smtClean="0"/>
              <a:t>‘?’.</a:t>
            </a:r>
            <a:br>
              <a:rPr lang="en-US" altLang="zh-TW" sz="2800" dirty="0" smtClean="0"/>
            </a:br>
            <a:r>
              <a:rPr lang="en-US" altLang="zh-TW" sz="2800" dirty="0" smtClean="0"/>
              <a:t> </a:t>
            </a:r>
            <a:r>
              <a:rPr lang="en-US" altLang="zh-TW" sz="2800" dirty="0"/>
              <a:t>It is a </a:t>
            </a:r>
            <a:r>
              <a:rPr lang="en-US" altLang="zh-TW" sz="2800" dirty="0" err="1"/>
              <a:t>tcsh</a:t>
            </a:r>
            <a:r>
              <a:rPr lang="en-US" altLang="zh-TW" sz="2800" dirty="0"/>
              <a:t> prompt telling you that the last line has not finished.</a:t>
            </a:r>
          </a:p>
        </p:txBody>
      </p:sp>
    </p:spTree>
    <p:extLst>
      <p:ext uri="{BB962C8B-B14F-4D97-AF65-F5344CB8AC3E}">
        <p14:creationId xmlns:p14="http://schemas.microsoft.com/office/powerpoint/2010/main" val="24720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10600" cy="11430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Commands that write to </a:t>
            </a:r>
            <a:r>
              <a:rPr lang="en-US" altLang="zh-TW" sz="4800" dirty="0" err="1">
                <a:solidFill>
                  <a:schemeClr val="accent2"/>
                </a:solidFill>
              </a:rPr>
              <a:t>stdout</a:t>
            </a:r>
            <a:endParaRPr lang="en-US" altLang="zh-TW" sz="4800" dirty="0" smtClean="0">
              <a:solidFill>
                <a:schemeClr val="accent2"/>
              </a:solidFill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91200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p	→ Print the pattern space to </a:t>
            </a: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STDOUT.</a:t>
            </a:r>
            <a:endParaRPr lang="en-US" altLang="zh-TW" sz="2800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P	→ Print the pattern space to STDOUT, but only 	up to the first newline </a:t>
            </a: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character.</a:t>
            </a:r>
            <a:endParaRPr lang="en-US" altLang="zh-TW" sz="2800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=	→ Print the line number to STDOUT.</a:t>
            </a:r>
          </a:p>
          <a:p>
            <a:pPr eaLnBrk="1" hangingPunct="1">
              <a:buFontTx/>
              <a:buNone/>
            </a:pPr>
            <a:r>
              <a:rPr lang="en-US" altLang="zh-TW" sz="2800" dirty="0" err="1" smtClean="0">
                <a:solidFill>
                  <a:srgbClr val="FF0000"/>
                </a:solidFill>
              </a:rPr>
              <a:t>i</a:t>
            </a:r>
            <a:r>
              <a:rPr lang="en-US" altLang="zh-TW" sz="2800" dirty="0" smtClean="0"/>
              <a:t> 	→ Following the </a:t>
            </a:r>
            <a:r>
              <a:rPr lang="en-US" altLang="zh-TW" sz="2800" dirty="0" err="1" smtClean="0"/>
              <a:t>i</a:t>
            </a:r>
            <a:r>
              <a:rPr lang="en-US" altLang="zh-TW" sz="2800" dirty="0" smtClean="0"/>
              <a:t>, the rest of the line is a string 	to </a:t>
            </a:r>
            <a:r>
              <a:rPr lang="en-US" altLang="zh-TW" sz="2800" i="1" dirty="0" smtClean="0"/>
              <a:t>insert</a:t>
            </a:r>
            <a:r>
              <a:rPr lang="en-US" altLang="zh-TW" sz="2800" dirty="0" smtClean="0"/>
              <a:t> (</a:t>
            </a:r>
            <a:r>
              <a:rPr lang="en-US" altLang="zh-TW" sz="2800" i="1" dirty="0" smtClean="0"/>
              <a:t>i.e.</a:t>
            </a:r>
            <a:r>
              <a:rPr lang="en-US" altLang="zh-TW" sz="2800" dirty="0" smtClean="0"/>
              <a:t>, print) to the STDOUT.</a:t>
            </a:r>
          </a:p>
          <a:p>
            <a:pPr eaLnBrk="1" hangingPunct="1">
              <a:buFontTx/>
              <a:buNone/>
            </a:pP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</a:rPr>
              <a:t>a</a:t>
            </a:r>
            <a:r>
              <a:rPr lang="en-US" altLang="zh-TW" sz="2800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</a:rPr>
              <a:t>→ Following the a, the rest of the line is a string 	to </a:t>
            </a:r>
            <a:r>
              <a:rPr lang="en-US" altLang="zh-TW" sz="2800" i="1" dirty="0" smtClean="0">
                <a:solidFill>
                  <a:schemeClr val="bg1">
                    <a:lumMod val="75000"/>
                  </a:schemeClr>
                </a:solidFill>
              </a:rPr>
              <a:t>append</a:t>
            </a: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</a:rPr>
              <a:t> to STDOUT after the pattern 	space gets printed (which happens later).</a:t>
            </a:r>
          </a:p>
          <a:p>
            <a:pPr eaLnBrk="1" hangingPunct="1"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c	→ Following the c, the rest of the line is a string 	to print to STDOUT. Afterwards, immediately, 	start a new cycle for the next line of input</a:t>
            </a: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55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10600" cy="11430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Commands that write to </a:t>
            </a:r>
            <a:r>
              <a:rPr lang="en-US" altLang="zh-TW" sz="4800" dirty="0" err="1">
                <a:solidFill>
                  <a:schemeClr val="accent2"/>
                </a:solidFill>
              </a:rPr>
              <a:t>stdout</a:t>
            </a:r>
            <a:endParaRPr lang="en-US" altLang="zh-TW" sz="4800" dirty="0" smtClean="0">
              <a:solidFill>
                <a:schemeClr val="accent2"/>
              </a:solidFill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91200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p	→ Print the pattern space to </a:t>
            </a: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STDOUT.</a:t>
            </a:r>
            <a:endParaRPr lang="en-US" altLang="zh-TW" sz="2800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P	→ Print the pattern space to STDOUT, but only 	up to the first newline </a:t>
            </a: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character.</a:t>
            </a:r>
            <a:endParaRPr lang="en-US" altLang="zh-TW" sz="2800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=	→ Print the line number to STDOUT.</a:t>
            </a:r>
          </a:p>
          <a:p>
            <a:pPr eaLnBrk="1" hangingPunct="1">
              <a:buFontTx/>
              <a:buNone/>
            </a:pPr>
            <a:r>
              <a:rPr lang="en-US" altLang="zh-TW" sz="2800" dirty="0" err="1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 	→ Following the </a:t>
            </a:r>
            <a:r>
              <a:rPr lang="en-US" altLang="zh-TW" sz="2800" dirty="0" err="1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, the rest of the line is a string 	to </a:t>
            </a:r>
            <a:r>
              <a:rPr lang="en-US" altLang="zh-TW" sz="2800" i="1" dirty="0" smtClean="0">
                <a:solidFill>
                  <a:schemeClr val="bg1">
                    <a:lumMod val="50000"/>
                  </a:schemeClr>
                </a:solidFill>
              </a:rPr>
              <a:t>insert</a:t>
            </a: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 (</a:t>
            </a:r>
            <a:r>
              <a:rPr lang="en-US" altLang="zh-TW" sz="2800" i="1" dirty="0" smtClean="0">
                <a:solidFill>
                  <a:schemeClr val="bg1">
                    <a:lumMod val="50000"/>
                  </a:schemeClr>
                </a:solidFill>
              </a:rPr>
              <a:t>i.e.</a:t>
            </a: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, print) to the STDOUT.</a:t>
            </a:r>
          </a:p>
          <a:p>
            <a:pPr eaLnBrk="1" hangingPunct="1">
              <a:buFontTx/>
              <a:buNone/>
            </a:pPr>
            <a:r>
              <a:rPr lang="en-US" altLang="zh-TW" sz="2800" dirty="0" smtClean="0">
                <a:solidFill>
                  <a:srgbClr val="FF0000"/>
                </a:solidFill>
              </a:rPr>
              <a:t>a</a:t>
            </a:r>
            <a:r>
              <a:rPr lang="en-US" altLang="zh-TW" sz="2800" dirty="0" smtClean="0"/>
              <a:t>	→ Following the a, the rest of the line is a string 	to </a:t>
            </a:r>
            <a:r>
              <a:rPr lang="en-US" altLang="zh-TW" sz="2800" i="1" dirty="0" smtClean="0"/>
              <a:t>append</a:t>
            </a:r>
            <a:r>
              <a:rPr lang="en-US" altLang="zh-TW" sz="2800" dirty="0" smtClean="0"/>
              <a:t> to STDOUT after the pattern 	space gets printed (which happens later).</a:t>
            </a:r>
          </a:p>
          <a:p>
            <a:pPr eaLnBrk="1" hangingPunct="1"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c	→ Following the c, the rest of the line is a string 	to print to STDOUT. Afterwards, immediately, 	start a new cycle for the next line of input</a:t>
            </a: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45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800" smtClean="0">
                <a:solidFill>
                  <a:schemeClr val="accent2"/>
                </a:solidFill>
              </a:rPr>
              <a:t>The a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 smtClean="0"/>
              <a:t>So we need the things after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on a 2nd line: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 echo "A B C" | 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 " " "\n" |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'a after\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r>
              <a:rPr lang="en-US" altLang="zh-TW" dirty="0" smtClean="0"/>
              <a:t> ; ='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1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after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2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B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after…</a:t>
            </a:r>
          </a:p>
        </p:txBody>
      </p:sp>
    </p:spTree>
    <p:extLst>
      <p:ext uri="{BB962C8B-B14F-4D97-AF65-F5344CB8AC3E}">
        <p14:creationId xmlns:p14="http://schemas.microsoft.com/office/powerpoint/2010/main" val="42924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10600" cy="11430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Commands that write to </a:t>
            </a:r>
            <a:r>
              <a:rPr lang="en-US" altLang="zh-TW" sz="4800" dirty="0" err="1">
                <a:solidFill>
                  <a:schemeClr val="accent2"/>
                </a:solidFill>
              </a:rPr>
              <a:t>stdout</a:t>
            </a:r>
            <a:endParaRPr lang="en-US" altLang="zh-TW" sz="4800" dirty="0" smtClean="0">
              <a:solidFill>
                <a:schemeClr val="accent2"/>
              </a:solidFill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91200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p	→ Print the pattern space to </a:t>
            </a: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STDOUT.</a:t>
            </a:r>
            <a:endParaRPr lang="en-US" altLang="zh-TW" sz="2800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P	→ Print the pattern space to STDOUT, but only 	up to the first newline </a:t>
            </a: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character.</a:t>
            </a:r>
            <a:endParaRPr lang="en-US" altLang="zh-TW" sz="2800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=	→ Print the line number to STDOUT.</a:t>
            </a:r>
          </a:p>
          <a:p>
            <a:pPr eaLnBrk="1" hangingPunct="1">
              <a:buFontTx/>
              <a:buNone/>
            </a:pPr>
            <a:r>
              <a:rPr lang="en-US" altLang="zh-TW" sz="2800" dirty="0" err="1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 	→ Following the </a:t>
            </a:r>
            <a:r>
              <a:rPr lang="en-US" altLang="zh-TW" sz="2800" dirty="0" err="1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, the rest of the line is a string 	to </a:t>
            </a:r>
            <a:r>
              <a:rPr lang="en-US" altLang="zh-TW" sz="2800" i="1" dirty="0" smtClean="0">
                <a:solidFill>
                  <a:schemeClr val="bg1">
                    <a:lumMod val="50000"/>
                  </a:schemeClr>
                </a:solidFill>
              </a:rPr>
              <a:t>insert</a:t>
            </a: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 (</a:t>
            </a:r>
            <a:r>
              <a:rPr lang="en-US" altLang="zh-TW" sz="2800" i="1" dirty="0" smtClean="0">
                <a:solidFill>
                  <a:schemeClr val="bg1">
                    <a:lumMod val="50000"/>
                  </a:schemeClr>
                </a:solidFill>
              </a:rPr>
              <a:t>i.e.</a:t>
            </a: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, print) to the STDOUT.</a:t>
            </a:r>
          </a:p>
          <a:p>
            <a:pPr eaLnBrk="1" hangingPunct="1">
              <a:buFontTx/>
              <a:buNone/>
            </a:pPr>
            <a:r>
              <a:rPr lang="en-US" altLang="zh-TW" sz="2800" dirty="0" smtClean="0">
                <a:solidFill>
                  <a:srgbClr val="FF0000"/>
                </a:solidFill>
              </a:rPr>
              <a:t>a</a:t>
            </a:r>
            <a:r>
              <a:rPr lang="en-US" altLang="zh-TW" sz="2800" dirty="0" smtClean="0"/>
              <a:t>	→ Following the a, the rest of the line is a string 	to </a:t>
            </a:r>
            <a:r>
              <a:rPr lang="en-US" altLang="zh-TW" sz="2800" i="1" dirty="0" smtClean="0"/>
              <a:t>append</a:t>
            </a:r>
            <a:r>
              <a:rPr lang="en-US" altLang="zh-TW" sz="2800" dirty="0" smtClean="0"/>
              <a:t> to STDOUT after the pattern 	space gets printed (which happens later).</a:t>
            </a:r>
          </a:p>
          <a:p>
            <a:pPr eaLnBrk="1" hangingPunct="1"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c	→ Following the c, the rest of the line is a string 	to print to STDOUT. Afterwards, immediately, 	start a new cycle for the next line of input</a:t>
            </a: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31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10600" cy="11430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Commands that write to </a:t>
            </a:r>
            <a:r>
              <a:rPr lang="en-US" altLang="zh-TW" sz="4800" dirty="0" err="1">
                <a:solidFill>
                  <a:schemeClr val="accent2"/>
                </a:solidFill>
              </a:rPr>
              <a:t>stdout</a:t>
            </a:r>
            <a:endParaRPr lang="en-US" altLang="zh-TW" sz="4800" dirty="0" smtClean="0">
              <a:solidFill>
                <a:schemeClr val="accent2"/>
              </a:solidFill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91200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p	→ Print the pattern space to </a:t>
            </a: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STDOUT.</a:t>
            </a:r>
            <a:endParaRPr lang="en-US" altLang="zh-TW" sz="2800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P	→ Print the pattern space to STDOUT, but only 	up to the first newline </a:t>
            </a: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character.</a:t>
            </a:r>
            <a:endParaRPr lang="en-US" altLang="zh-TW" sz="2800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=	→ Print the line number to STDOUT.</a:t>
            </a:r>
          </a:p>
          <a:p>
            <a:pPr eaLnBrk="1" hangingPunct="1">
              <a:buFontTx/>
              <a:buNone/>
            </a:pPr>
            <a:r>
              <a:rPr lang="en-US" altLang="zh-TW" sz="2800" dirty="0" err="1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 	→ Following the </a:t>
            </a:r>
            <a:r>
              <a:rPr lang="en-US" altLang="zh-TW" sz="2800" dirty="0" err="1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, the rest of the line is a string 	to </a:t>
            </a:r>
            <a:r>
              <a:rPr lang="en-US" altLang="zh-TW" sz="2800" i="1" dirty="0" smtClean="0">
                <a:solidFill>
                  <a:schemeClr val="bg1">
                    <a:lumMod val="50000"/>
                  </a:schemeClr>
                </a:solidFill>
              </a:rPr>
              <a:t>insert</a:t>
            </a: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 (</a:t>
            </a:r>
            <a:r>
              <a:rPr lang="en-US" altLang="zh-TW" sz="2800" i="1" dirty="0" smtClean="0">
                <a:solidFill>
                  <a:schemeClr val="bg1">
                    <a:lumMod val="50000"/>
                  </a:schemeClr>
                </a:solidFill>
              </a:rPr>
              <a:t>i.e.</a:t>
            </a: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, print) to the STDOUT.</a:t>
            </a:r>
          </a:p>
          <a:p>
            <a:pPr eaLnBrk="1" hangingPunct="1">
              <a:buFontTx/>
              <a:buNone/>
            </a:pP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a	→ Following the a, the rest of the line is a string 	to </a:t>
            </a:r>
            <a:r>
              <a:rPr lang="en-US" altLang="zh-TW" sz="2800" i="1" dirty="0" smtClean="0">
                <a:solidFill>
                  <a:schemeClr val="bg1">
                    <a:lumMod val="50000"/>
                  </a:schemeClr>
                </a:solidFill>
              </a:rPr>
              <a:t>append</a:t>
            </a: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 to STDOUT after the pattern 	space gets printed (which happens later).</a:t>
            </a:r>
          </a:p>
          <a:p>
            <a:pPr eaLnBrk="1" hangingPunct="1">
              <a:buNone/>
            </a:pPr>
            <a:r>
              <a:rPr lang="en-US" altLang="zh-TW" sz="2800" dirty="0">
                <a:solidFill>
                  <a:srgbClr val="FF0000"/>
                </a:solidFill>
              </a:rPr>
              <a:t>c</a:t>
            </a:r>
            <a:r>
              <a:rPr lang="en-US" altLang="zh-TW" sz="2800" dirty="0"/>
              <a:t>	→ Following the c, the rest of the line is a string 	to print to STDOUT. Afterwards, immediately, 	start a new cycle for the next line of input</a:t>
            </a:r>
            <a:r>
              <a:rPr lang="en-US" altLang="zh-TW" sz="2800" dirty="0" smtClean="0"/>
              <a:t>.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125440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066800"/>
            <a:ext cx="891540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 smtClean="0"/>
              <a:t>while (not end of file){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 smtClean="0"/>
              <a:t>	1 )  Load the pattern space with the next line from STDIN.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1800" i="1" dirty="0" smtClean="0"/>
              <a:t>	</a:t>
            </a:r>
            <a:r>
              <a:rPr lang="en-US" altLang="zh-TW" sz="1800" b="1" i="1" dirty="0" smtClean="0"/>
              <a:t>Pattern Space</a:t>
            </a:r>
            <a:r>
              <a:rPr lang="en-US" altLang="zh-TW" sz="1800" i="1" dirty="0" smtClean="0"/>
              <a:t> = </a:t>
            </a:r>
            <a:r>
              <a:rPr lang="en-US" altLang="zh-TW" sz="1800" dirty="0" smtClean="0"/>
              <a:t>a data buffer - the “current text” as it’s being edited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1800" dirty="0" smtClean="0"/>
              <a:t>	“As it’s being edited” means that your substitutions change the pattern space.</a:t>
            </a:r>
            <a:endParaRPr lang="en-US" altLang="zh-TW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 smtClean="0"/>
              <a:t>	2)  </a:t>
            </a:r>
            <a:r>
              <a:rPr lang="en-US" altLang="zh-TW" sz="2000" dirty="0" err="1" smtClean="0"/>
              <a:t>foreach</a:t>
            </a:r>
            <a:r>
              <a:rPr lang="en-US" altLang="zh-TW" sz="2000" dirty="0" smtClean="0"/>
              <a:t> command within this </a:t>
            </a:r>
            <a:r>
              <a:rPr lang="en-US" altLang="zh-TW" sz="2000" dirty="0" err="1" smtClean="0"/>
              <a:t>sed</a:t>
            </a:r>
            <a:r>
              <a:rPr lang="en-US" altLang="zh-TW" sz="2000" dirty="0" smtClean="0"/>
              <a:t> command sequence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 smtClean="0"/>
              <a:t>           	 Use the pattern space as input to the command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 smtClean="0"/>
              <a:t>           	 </a:t>
            </a:r>
            <a:r>
              <a:rPr lang="en-US" altLang="zh-TW" sz="2000" b="1" u="sng" dirty="0" smtClean="0">
                <a:solidFill>
                  <a:srgbClr val="C00000"/>
                </a:solidFill>
              </a:rPr>
              <a:t>Do the command</a:t>
            </a:r>
            <a:r>
              <a:rPr lang="en-US" altLang="zh-TW" sz="2000" dirty="0" smtClean="0">
                <a:solidFill>
                  <a:srgbClr val="C00000"/>
                </a:solidFill>
              </a:rPr>
              <a:t>, possibly printing to STDOUT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 smtClean="0"/>
              <a:t>              “printing to STDOUT” means that it’s not going to the pattern space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 smtClean="0"/>
              <a:t>		 Put the answer into the pattern space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 smtClean="0"/>
              <a:t>	   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 smtClean="0"/>
              <a:t>	3) Write the pattern space to STDOUT (if the -n flag is not used).</a:t>
            </a:r>
            <a:r>
              <a:rPr lang="en-US" altLang="zh-TW" sz="1400" dirty="0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 smtClean="0"/>
              <a:t>}</a:t>
            </a:r>
          </a:p>
        </p:txBody>
      </p:sp>
      <p:sp>
        <p:nvSpPr>
          <p:cNvPr id="512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z="4800" smtClean="0">
                <a:solidFill>
                  <a:schemeClr val="accent2"/>
                </a:solidFill>
              </a:rPr>
              <a:t>How sed Works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1600200" y="5029200"/>
            <a:ext cx="6553200" cy="1752600"/>
          </a:xfrm>
          <a:prstGeom prst="wedgeRectCallout">
            <a:avLst>
              <a:gd name="adj1" fmla="val -38862"/>
              <a:gd name="adj2" fmla="val -8917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dirty="0" smtClean="0">
                <a:latin typeface="+mn-lt"/>
              </a:rPr>
              <a:t>If the command is c, then do this:</a:t>
            </a:r>
          </a:p>
          <a:p>
            <a:r>
              <a:rPr lang="en-US" altLang="zh-TW" sz="2800" dirty="0" smtClean="0">
                <a:latin typeface="+mn-lt"/>
              </a:rPr>
              <a:t>- Print the string following the “c”.</a:t>
            </a:r>
          </a:p>
          <a:p>
            <a:r>
              <a:rPr lang="en-US" altLang="zh-TW" sz="2800" dirty="0" smtClean="0">
                <a:latin typeface="+mn-lt"/>
              </a:rPr>
              <a:t>- Delete the pattern space</a:t>
            </a:r>
          </a:p>
          <a:p>
            <a:r>
              <a:rPr lang="en-US" altLang="zh-TW" sz="2800" dirty="0" smtClean="0">
                <a:latin typeface="+mn-lt"/>
              </a:rPr>
              <a:t>- </a:t>
            </a:r>
            <a:r>
              <a:rPr lang="en-US" altLang="zh-TW" sz="2800" dirty="0" err="1" smtClean="0">
                <a:latin typeface="+mn-lt"/>
              </a:rPr>
              <a:t>Goto</a:t>
            </a:r>
            <a:r>
              <a:rPr lang="en-US" altLang="zh-TW" sz="2800" dirty="0" smtClean="0">
                <a:latin typeface="+mn-lt"/>
              </a:rPr>
              <a:t> step 1. </a:t>
            </a:r>
          </a:p>
        </p:txBody>
      </p:sp>
      <p:sp>
        <p:nvSpPr>
          <p:cNvPr id="8" name="Rectangular Callout 7"/>
          <p:cNvSpPr>
            <a:spLocks noChangeArrowheads="1"/>
          </p:cNvSpPr>
          <p:nvPr/>
        </p:nvSpPr>
        <p:spPr bwMode="auto">
          <a:xfrm>
            <a:off x="1981200" y="152400"/>
            <a:ext cx="5943600" cy="1371600"/>
          </a:xfrm>
          <a:prstGeom prst="wedgeRectCallout">
            <a:avLst>
              <a:gd name="adj1" fmla="val -72257"/>
              <a:gd name="adj2" fmla="val 5769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dirty="0" smtClean="0">
                <a:latin typeface="+mn-lt"/>
              </a:rPr>
              <a:t>Because we go to step 1, no other subcommands coming after the c get a chance to execute.</a:t>
            </a:r>
          </a:p>
        </p:txBody>
      </p:sp>
    </p:spTree>
    <p:extLst>
      <p:ext uri="{BB962C8B-B14F-4D97-AF65-F5344CB8AC3E}">
        <p14:creationId xmlns:p14="http://schemas.microsoft.com/office/powerpoint/2010/main" val="107527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800" smtClean="0">
                <a:solidFill>
                  <a:schemeClr val="accent2"/>
                </a:solidFill>
              </a:rPr>
              <a:t>The c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 smtClean="0"/>
              <a:t>So we need the things after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on a 2nd line: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 echo "A B C" | 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 " " "\n" |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'c replace\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r>
              <a:rPr lang="en-US" altLang="zh-TW" dirty="0" smtClean="0"/>
              <a:t> ; ='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replace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replace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replace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</a:t>
            </a:r>
          </a:p>
          <a:p>
            <a:pPr eaLnBrk="1" hangingPunct="1">
              <a:buFontTx/>
              <a:buNone/>
            </a:pPr>
            <a:endParaRPr lang="en-US" altLang="zh-TW" dirty="0" smtClean="0"/>
          </a:p>
        </p:txBody>
      </p:sp>
      <p:sp>
        <p:nvSpPr>
          <p:cNvPr id="12292" name="Rectangular Callout 3"/>
          <p:cNvSpPr>
            <a:spLocks noChangeArrowheads="1"/>
          </p:cNvSpPr>
          <p:nvPr/>
        </p:nvSpPr>
        <p:spPr bwMode="auto">
          <a:xfrm>
            <a:off x="2590800" y="4038600"/>
            <a:ext cx="4876800" cy="1752600"/>
          </a:xfrm>
          <a:prstGeom prst="wedgeRectCallout">
            <a:avLst>
              <a:gd name="adj1" fmla="val -74968"/>
              <a:gd name="adj2" fmla="val -9873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dirty="0"/>
              <a:t>Where did the numbers go? </a:t>
            </a:r>
            <a:br>
              <a:rPr lang="en-US" altLang="zh-TW" sz="2800" dirty="0"/>
            </a:br>
            <a:r>
              <a:rPr lang="en-US" altLang="zh-TW" sz="2800" dirty="0"/>
              <a:t>Well ‘c’ has a side effect that it stops processing the </a:t>
            </a:r>
            <a:r>
              <a:rPr lang="en-US" altLang="zh-TW" sz="2800" dirty="0" smtClean="0"/>
              <a:t>pattern space.</a:t>
            </a:r>
            <a:r>
              <a:rPr lang="en-US" altLang="zh-TW" sz="2800" dirty="0"/>
              <a:t> </a:t>
            </a:r>
            <a:r>
              <a:rPr lang="en-US" altLang="zh-TW" sz="2800" dirty="0" smtClean="0"/>
              <a:t>So </a:t>
            </a:r>
            <a:r>
              <a:rPr lang="en-US" altLang="zh-TW" sz="2800" dirty="0"/>
              <a:t>the = needs to go first.</a:t>
            </a:r>
          </a:p>
        </p:txBody>
      </p:sp>
    </p:spTree>
    <p:extLst>
      <p:ext uri="{BB962C8B-B14F-4D97-AF65-F5344CB8AC3E}">
        <p14:creationId xmlns:p14="http://schemas.microsoft.com/office/powerpoint/2010/main" val="343717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800" smtClean="0">
                <a:solidFill>
                  <a:schemeClr val="accent2"/>
                </a:solidFill>
              </a:rPr>
              <a:t>The c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TW" smtClean="0"/>
              <a:t>So we need the things after i on a 2nd line:</a:t>
            </a:r>
          </a:p>
          <a:p>
            <a:pPr eaLnBrk="1" hangingPunct="1">
              <a:buFontTx/>
              <a:buNone/>
            </a:pPr>
            <a:r>
              <a:rPr lang="en-US" altLang="zh-TW" smtClean="0"/>
              <a:t>% echo "A B C" | tr " " "\n" | sed '=;c replace'</a:t>
            </a:r>
          </a:p>
          <a:p>
            <a:pPr eaLnBrk="1" hangingPunct="1">
              <a:buFontTx/>
              <a:buNone/>
            </a:pPr>
            <a:r>
              <a:rPr lang="en-US" altLang="zh-TW" smtClean="0"/>
              <a:t>1</a:t>
            </a:r>
          </a:p>
          <a:p>
            <a:pPr eaLnBrk="1" hangingPunct="1">
              <a:buFontTx/>
              <a:buNone/>
            </a:pPr>
            <a:r>
              <a:rPr lang="en-US" altLang="zh-TW" smtClean="0"/>
              <a:t>replace</a:t>
            </a:r>
          </a:p>
          <a:p>
            <a:pPr eaLnBrk="1" hangingPunct="1">
              <a:buFontTx/>
              <a:buNone/>
            </a:pPr>
            <a:r>
              <a:rPr lang="en-US" altLang="zh-TW" smtClean="0"/>
              <a:t>2</a:t>
            </a:r>
          </a:p>
          <a:p>
            <a:pPr eaLnBrk="1" hangingPunct="1">
              <a:buFontTx/>
              <a:buNone/>
            </a:pPr>
            <a:r>
              <a:rPr lang="en-US" altLang="zh-TW" smtClean="0"/>
              <a:t>replace</a:t>
            </a:r>
          </a:p>
          <a:p>
            <a:pPr eaLnBrk="1" hangingPunct="1">
              <a:buFontTx/>
              <a:buNone/>
            </a:pPr>
            <a:r>
              <a:rPr lang="en-US" altLang="zh-TW" smtClean="0"/>
              <a:t>3</a:t>
            </a:r>
          </a:p>
          <a:p>
            <a:pPr eaLnBrk="1" hangingPunct="1">
              <a:buFontTx/>
              <a:buNone/>
            </a:pPr>
            <a:r>
              <a:rPr lang="en-US" altLang="zh-TW" smtClean="0"/>
              <a:t>replace</a:t>
            </a:r>
          </a:p>
          <a:p>
            <a:pPr eaLnBrk="1" hangingPunct="1">
              <a:buFontTx/>
              <a:buNone/>
            </a:pPr>
            <a:r>
              <a:rPr lang="en-US" altLang="zh-TW" smtClean="0"/>
              <a:t>%</a:t>
            </a:r>
          </a:p>
          <a:p>
            <a:pPr eaLnBrk="1" hangingPunct="1">
              <a:buFontTx/>
              <a:buNone/>
            </a:pPr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32470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3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altLang="zh-TW" b="1" dirty="0" smtClean="0">
                <a:solidFill>
                  <a:srgbClr val="0033CC"/>
                </a:solidFill>
              </a:rPr>
              <a:t>Running </a:t>
            </a:r>
            <a:r>
              <a:rPr lang="en-US" altLang="zh-TW" sz="6600" b="1" dirty="0" err="1" smtClean="0">
                <a:solidFill>
                  <a:srgbClr val="0033CC"/>
                </a:solidFill>
                <a:latin typeface="High Tower Text" pitchFamily="18" charset="0"/>
              </a:rPr>
              <a:t>sed</a:t>
            </a:r>
            <a:endParaRPr lang="en-US" altLang="zh-TW" b="1" dirty="0" smtClean="0">
              <a:solidFill>
                <a:srgbClr val="0033CC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28600" y="762000"/>
            <a:ext cx="8686800" cy="6096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800" b="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3200" b="0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 </a:t>
            </a:r>
            <a:r>
              <a:rPr lang="en-US" sz="3200" b="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echo </a:t>
            </a:r>
            <a:r>
              <a:rPr lang="en-US" sz="3200" b="0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\</a:t>
            </a:r>
            <a:r>
              <a:rPr lang="en-US" sz="2800" b="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#</a:t>
            </a:r>
            <a:r>
              <a:rPr lang="en-US" sz="3200" b="0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\!'/</a:t>
            </a:r>
            <a:r>
              <a:rPr lang="en-US" sz="3200" b="0" dirty="0" err="1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usr</a:t>
            </a:r>
            <a:r>
              <a:rPr lang="en-US" sz="3200" b="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/bin/</a:t>
            </a:r>
            <a:r>
              <a:rPr lang="en-US" sz="3200" b="0" dirty="0" err="1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sed</a:t>
            </a:r>
            <a:r>
              <a:rPr lang="en-US" sz="3200" b="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 </a:t>
            </a:r>
            <a:r>
              <a:rPr lang="en-US" sz="2800" b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3200" b="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f\ns/s/</a:t>
            </a:r>
            <a:r>
              <a:rPr lang="en-US" sz="2800" b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/' | </a:t>
            </a:r>
            <a:r>
              <a:rPr lang="en-US" sz="3200" b="0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\</a:t>
            </a:r>
          </a:p>
          <a:p>
            <a:pPr>
              <a:defRPr/>
            </a:pPr>
            <a:r>
              <a:rPr lang="en-US" sz="3200" b="0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tee </a:t>
            </a:r>
            <a:r>
              <a:rPr lang="en-US" sz="3200" b="0" dirty="0" err="1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sedfile</a:t>
            </a:r>
            <a:r>
              <a:rPr lang="en-US" sz="3200" b="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 | </a:t>
            </a:r>
            <a:r>
              <a:rPr lang="en-US" sz="3200" b="0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                  </a:t>
            </a:r>
            <a:r>
              <a:rPr lang="en-US" sz="1600" b="0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 </a:t>
            </a:r>
            <a:r>
              <a:rPr lang="en-US" sz="3200" b="0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  </a:t>
            </a:r>
            <a:r>
              <a:rPr lang="en-US" sz="3200" b="0" dirty="0" err="1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sed</a:t>
            </a:r>
            <a:r>
              <a:rPr lang="en-US" sz="3200" b="0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 </a:t>
            </a:r>
            <a:r>
              <a:rPr lang="en-US" sz="3200" b="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's/s/</a:t>
            </a:r>
            <a:r>
              <a:rPr lang="en-US" sz="2800" b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/'</a:t>
            </a:r>
          </a:p>
          <a:p>
            <a:pPr>
              <a:defRPr/>
            </a:pPr>
            <a:r>
              <a:rPr lang="en-US" sz="2800" b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#</a:t>
            </a:r>
            <a:r>
              <a:rPr lang="en-US" sz="3200" b="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!/</a:t>
            </a:r>
            <a:r>
              <a:rPr lang="en-US" sz="3200" b="0" dirty="0" err="1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u</a:t>
            </a:r>
            <a:r>
              <a:rPr lang="en-US" sz="2800" b="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 err="1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r</a:t>
            </a:r>
            <a:r>
              <a:rPr lang="en-US" sz="3200" b="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/bin/</a:t>
            </a:r>
            <a:r>
              <a:rPr lang="en-US" sz="3200" b="0" dirty="0" err="1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sed</a:t>
            </a:r>
            <a:r>
              <a:rPr lang="en-US" sz="3200" b="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 </a:t>
            </a:r>
            <a:r>
              <a:rPr lang="en-US" sz="2800" b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3200" b="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f</a:t>
            </a:r>
          </a:p>
          <a:p>
            <a:pPr>
              <a:defRPr/>
            </a:pPr>
            <a:r>
              <a:rPr lang="en-US" sz="2800" b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/s</a:t>
            </a:r>
            <a:r>
              <a:rPr lang="en-US" sz="3200" b="0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/</a:t>
            </a:r>
            <a:r>
              <a:rPr lang="en-US" sz="2800" b="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/ </a:t>
            </a:r>
          </a:p>
          <a:p>
            <a:pPr>
              <a:defRPr/>
            </a:pPr>
            <a:r>
              <a:rPr lang="en-US" sz="2800" b="0" dirty="0">
                <a:solidFill>
                  <a:schemeClr val="bg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endParaRPr lang="en-US" sz="3200" b="0" dirty="0">
              <a:solidFill>
                <a:schemeClr val="bg1"/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28600" y="2727960"/>
            <a:ext cx="8686800" cy="199644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/>
          <a:lstStyle/>
          <a:p>
            <a:pPr>
              <a:defRPr/>
            </a:pPr>
            <a:r>
              <a:rPr lang="en-US" sz="2800" b="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3200" b="0" dirty="0" smtClean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 cat </a:t>
            </a:r>
            <a:r>
              <a:rPr lang="en-US" sz="3200" b="0" dirty="0" err="1" smtClean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sedfile</a:t>
            </a:r>
            <a:r>
              <a:rPr lang="en-US" sz="3200" b="0" dirty="0" smtClean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 | </a:t>
            </a:r>
            <a:r>
              <a:rPr lang="en-US" sz="3200" b="0" dirty="0" err="1" smtClean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sed</a:t>
            </a:r>
            <a:r>
              <a:rPr lang="en-US" sz="3200" b="0" dirty="0" smtClean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 </a:t>
            </a:r>
            <a:r>
              <a:rPr lang="en-US" sz="2800" b="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3200" b="0" dirty="0" smtClean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f </a:t>
            </a:r>
            <a:r>
              <a:rPr lang="en-US" sz="3200" b="0" dirty="0" err="1" smtClean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sedfile</a:t>
            </a:r>
            <a:endParaRPr lang="en-US" sz="3200" b="0" dirty="0" smtClean="0">
              <a:solidFill>
                <a:schemeClr val="bg1"/>
              </a:solidFill>
              <a:latin typeface="High Tower Text" pitchFamily="18" charset="0"/>
              <a:ea typeface="新細明體" charset="-120"/>
            </a:endParaRPr>
          </a:p>
          <a:p>
            <a:pPr>
              <a:defRPr/>
            </a:pPr>
            <a:r>
              <a:rPr lang="en-US" sz="2800" b="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#</a:t>
            </a:r>
            <a:r>
              <a:rPr lang="en-US" sz="3200" b="0" dirty="0" smtClean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!/</a:t>
            </a:r>
            <a:r>
              <a:rPr lang="en-US" sz="3200" b="0" dirty="0" err="1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u</a:t>
            </a:r>
            <a:r>
              <a:rPr lang="en-US" sz="2800" b="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 err="1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r</a:t>
            </a:r>
            <a:r>
              <a:rPr lang="en-US" sz="3200" b="0" dirty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/bin/</a:t>
            </a:r>
            <a:r>
              <a:rPr lang="en-US" sz="3200" b="0" dirty="0" err="1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sed</a:t>
            </a:r>
            <a:r>
              <a:rPr lang="en-US" sz="3200" b="0" dirty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 </a:t>
            </a:r>
            <a:r>
              <a:rPr lang="en-US" sz="2800" b="0" dirty="0">
                <a:solidFill>
                  <a:schemeClr val="bg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3200" b="0" dirty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f</a:t>
            </a:r>
          </a:p>
          <a:p>
            <a:pPr>
              <a:defRPr/>
            </a:pPr>
            <a:r>
              <a:rPr lang="en-US" sz="2800" b="0" dirty="0">
                <a:solidFill>
                  <a:schemeClr val="bg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/s</a:t>
            </a:r>
            <a:r>
              <a:rPr lang="en-US" sz="3200" b="0" dirty="0" smtClean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/</a:t>
            </a:r>
            <a:r>
              <a:rPr lang="en-US" sz="2800" b="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 smtClean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/ </a:t>
            </a:r>
          </a:p>
          <a:p>
            <a:pPr>
              <a:spcBef>
                <a:spcPts val="72"/>
              </a:spcBef>
              <a:defRPr/>
            </a:pPr>
            <a:r>
              <a:rPr lang="en-US" sz="2800" b="0" dirty="0">
                <a:solidFill>
                  <a:schemeClr val="bg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endParaRPr lang="en-US" sz="3200" b="0" dirty="0">
              <a:solidFill>
                <a:schemeClr val="bg1"/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28600" y="3276600"/>
            <a:ext cx="8686800" cy="15240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4953000" y="2743200"/>
            <a:ext cx="0" cy="40233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261503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zh-TW" sz="4800" dirty="0" smtClean="0">
                <a:solidFill>
                  <a:schemeClr val="accent2"/>
                </a:solidFill>
              </a:rPr>
              <a:t>So, third these: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362" y="914400"/>
            <a:ext cx="8682038" cy="6019800"/>
          </a:xfrm>
        </p:spPr>
        <p:txBody>
          <a:bodyPr/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ed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commands that perform an action:</a:t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rgbClr val="FFC1C1"/>
                </a:solidFill>
              </a:rPr>
              <a:t>a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c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d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D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g,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G,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H,</a:t>
            </a: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rgbClr val="FFC1C1"/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p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P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w,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x,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y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=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Or no action (i.e., the comment): </a:t>
            </a:r>
            <a:r>
              <a:rPr lang="en-US" dirty="0" smtClean="0">
                <a:solidFill>
                  <a:srgbClr val="FFC1C1"/>
                </a:solidFill>
              </a:rPr>
              <a:t>#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ed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commands related to control flow</a:t>
            </a:r>
            <a:br>
              <a:rPr lang="en-US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b,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q,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!,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:,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;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\n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{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}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/,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a number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“,”</a:t>
            </a: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09800" y="4191000"/>
            <a:ext cx="4419600" cy="1828800"/>
          </a:xfrm>
          <a:prstGeom prst="rect">
            <a:avLst/>
          </a:prstGeom>
          <a:solidFill>
            <a:srgbClr val="CCE8EA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5400" b="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Update the pattern space</a:t>
            </a:r>
            <a:endParaRPr kumimoji="1" lang="en-US" sz="5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0288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zh-TW" sz="4800" dirty="0" smtClean="0">
                <a:solidFill>
                  <a:schemeClr val="accent2"/>
                </a:solidFill>
              </a:rPr>
              <a:t>Update the pattern space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912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 smtClean="0"/>
              <a:t>s	→ Substitute pattern with string (see Lecture 8).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/>
              <a:t>y	→ Do a </a:t>
            </a:r>
            <a:r>
              <a:rPr lang="en-US" altLang="zh-TW" sz="2800" dirty="0" err="1"/>
              <a:t>tr</a:t>
            </a:r>
            <a:r>
              <a:rPr lang="en-US" altLang="zh-TW" sz="2800" dirty="0"/>
              <a:t>-like list-based </a:t>
            </a:r>
            <a:r>
              <a:rPr lang="en-US" altLang="zh-TW" sz="2800" dirty="0" smtClean="0"/>
              <a:t>substitution.</a:t>
            </a:r>
            <a:endParaRPr lang="en-US" altLang="zh-TW" sz="2800" dirty="0"/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/>
              <a:t>n	→ </a:t>
            </a:r>
            <a:r>
              <a:rPr lang="en-US" altLang="zh-TW" sz="2800" dirty="0" smtClean="0"/>
              <a:t>Replace </a:t>
            </a:r>
            <a:r>
              <a:rPr lang="en-US" altLang="zh-TW" sz="2800" dirty="0"/>
              <a:t>pattern space with the </a:t>
            </a:r>
            <a:r>
              <a:rPr lang="en-US" altLang="zh-TW" sz="2800" dirty="0" smtClean="0"/>
              <a:t>next input  	line</a:t>
            </a:r>
            <a:r>
              <a:rPr lang="en-US" altLang="zh-TW" sz="2800" dirty="0"/>
              <a:t>, after printing the old space (unless -n)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/>
              <a:t>N	→ Append the next input line into the pattern 	</a:t>
            </a:r>
            <a:r>
              <a:rPr lang="en-US" altLang="zh-TW" sz="2800" dirty="0" smtClean="0"/>
              <a:t>space (with a newline inserted before it). </a:t>
            </a:r>
            <a:endParaRPr lang="en-US" altLang="zh-TW" sz="2800" dirty="0"/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 smtClean="0"/>
              <a:t>d	→ Delete the pattern space. Immediately start a 	new cycle for the next line of input.</a:t>
            </a:r>
          </a:p>
          <a:p>
            <a:pPr marL="0" indent="0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 smtClean="0"/>
              <a:t>D → </a:t>
            </a:r>
            <a:r>
              <a:rPr lang="en-US" sz="2800" dirty="0" smtClean="0"/>
              <a:t>If no newline in pattern space, perform a “d”.  	Otherwise</a:t>
            </a:r>
            <a:r>
              <a:rPr lang="en-US" sz="2800" dirty="0"/>
              <a:t>, delete </a:t>
            </a:r>
            <a:r>
              <a:rPr lang="en-US" sz="2800" dirty="0" smtClean="0"/>
              <a:t>the pattern </a:t>
            </a:r>
            <a:r>
              <a:rPr lang="en-US" sz="2800" dirty="0"/>
              <a:t>space up to </a:t>
            </a:r>
            <a:r>
              <a:rPr lang="en-US" sz="2800" dirty="0" smtClean="0"/>
              <a:t>	first newline</a:t>
            </a:r>
            <a:r>
              <a:rPr lang="en-US" sz="2800" dirty="0"/>
              <a:t>, </a:t>
            </a:r>
            <a:r>
              <a:rPr lang="en-US" sz="2800" dirty="0" smtClean="0"/>
              <a:t>and restart the cycle with the 	resultant pattern space</a:t>
            </a:r>
            <a:r>
              <a:rPr lang="en-US" sz="2800" dirty="0"/>
              <a:t>, </a:t>
            </a:r>
            <a:r>
              <a:rPr lang="en-US" sz="2800" dirty="0" smtClean="0"/>
              <a:t>without reading new 	input.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129987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zh-TW" sz="4800" dirty="0" smtClean="0">
                <a:solidFill>
                  <a:schemeClr val="accent2"/>
                </a:solidFill>
              </a:rPr>
              <a:t>Update the pattern space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912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 smtClean="0">
                <a:solidFill>
                  <a:srgbClr val="FF0000"/>
                </a:solidFill>
              </a:rPr>
              <a:t>s</a:t>
            </a:r>
            <a:r>
              <a:rPr lang="en-US" altLang="zh-TW" sz="2800" dirty="0" smtClean="0"/>
              <a:t>	→ Substitute pattern with string (see Lecture 8).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y	→ Do a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</a:rPr>
              <a:t>tr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-like list-based </a:t>
            </a: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</a:rPr>
              <a:t>substitution.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</a:endParaRP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n	→ Replace pattern space with the next </a:t>
            </a: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</a:rPr>
              <a:t>input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	line, after printing the old space (unless -n).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N	→ Append the next input line into the pattern 	space (with a newline inserted before it). 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</a:rPr>
              <a:t>d	→ Delete the pattern space. Immediately start a 	new cycle for the next line of input.</a:t>
            </a:r>
          </a:p>
          <a:p>
            <a:pPr marL="0" indent="0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</a:rPr>
              <a:t>D →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If no newline in pattern space, perform a “d”.  	Otherwise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, delete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the pattern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space up to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	first newline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and restart the cycle with the 	resultant pattern space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without reading new 	input.</a:t>
            </a:r>
            <a:endParaRPr lang="en-US" altLang="zh-TW" sz="28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88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zh-TW" sz="4800" dirty="0" smtClean="0">
                <a:solidFill>
                  <a:schemeClr val="accent2"/>
                </a:solidFill>
              </a:rPr>
              <a:t>Update the pattern space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912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s	→ Substitute pattern with string (see Lecture 8).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</a:rPr>
              <a:t>y</a:t>
            </a:r>
            <a:r>
              <a:rPr lang="en-US" altLang="zh-TW" sz="2800" dirty="0"/>
              <a:t>	→ Do a </a:t>
            </a:r>
            <a:r>
              <a:rPr lang="en-US" altLang="zh-TW" sz="2800" dirty="0" err="1"/>
              <a:t>tr</a:t>
            </a:r>
            <a:r>
              <a:rPr lang="en-US" altLang="zh-TW" sz="2800" dirty="0"/>
              <a:t>-like list-based </a:t>
            </a:r>
            <a:r>
              <a:rPr lang="en-US" altLang="zh-TW" sz="2800" dirty="0" smtClean="0"/>
              <a:t>substitution.</a:t>
            </a:r>
            <a:endParaRPr lang="en-US" altLang="zh-TW" sz="2800" dirty="0"/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n	→ Replace pattern space with the next input	line, after printing the old space (unless -n).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N	→ Append the next input line into the pattern 	space (with a newline inserted before it). 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</a:rPr>
              <a:t>d	→ Delete the pattern space. Immediately start a 	new cycle for the next line of input.</a:t>
            </a:r>
          </a:p>
          <a:p>
            <a:pPr marL="0" indent="0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</a:rPr>
              <a:t>D →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If no newline in pattern space, perform a “d”.  	Otherwise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, delete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the pattern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space up to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	first newline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and restart the cycle with the 	resultant pattern space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without reading new 	input.</a:t>
            </a:r>
            <a:endParaRPr lang="en-US" altLang="zh-TW" sz="28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85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01763"/>
            <a:ext cx="8229600" cy="45259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 smtClean="0"/>
              <a:t>% cat capitalize</a:t>
            </a:r>
          </a:p>
          <a:p>
            <a:pPr eaLnBrk="1" hangingPunct="1">
              <a:buFontTx/>
              <a:buNone/>
            </a:pPr>
            <a:r>
              <a:rPr lang="en-US" altLang="zh-TW" dirty="0" err="1" smtClean="0"/>
              <a:t>sed</a:t>
            </a:r>
            <a:r>
              <a:rPr lang="en-US" altLang="zh-TW" dirty="0" smtClean="0"/>
              <a:t> 'y/</a:t>
            </a:r>
            <a:r>
              <a:rPr lang="en-US" altLang="zh-TW" dirty="0" err="1" smtClean="0"/>
              <a:t>abcdefghijklmnopqrstuvwxyz</a:t>
            </a:r>
            <a:r>
              <a:rPr lang="en-US" altLang="zh-TW" dirty="0" smtClean="0"/>
              <a:t>/ABCDEFGHI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JKLMNOPQRSTUVWXYZ/'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 echo "Hi there" | ./capitalize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HI THERE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% echo "Hi there" | 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 a-z </a:t>
            </a:r>
            <a:r>
              <a:rPr lang="en-US" altLang="zh-TW" dirty="0" err="1" smtClean="0"/>
              <a:t>A-Z</a:t>
            </a:r>
            <a:endParaRPr lang="en-US" altLang="zh-TW" dirty="0"/>
          </a:p>
          <a:p>
            <a:pPr eaLnBrk="1" hangingPunct="1">
              <a:buFontTx/>
              <a:buNone/>
            </a:pPr>
            <a:r>
              <a:rPr lang="en-US" altLang="zh-TW" dirty="0"/>
              <a:t>HI THERE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</a:t>
            </a:r>
          </a:p>
          <a:p>
            <a:pPr eaLnBrk="1" hangingPunct="1"/>
            <a:endParaRPr lang="en-US" altLang="zh-TW" dirty="0" smtClean="0"/>
          </a:p>
          <a:p>
            <a:pPr eaLnBrk="1" hangingPunct="1"/>
            <a:endParaRPr lang="en-US" altLang="zh-TW" dirty="0" smtClean="0"/>
          </a:p>
        </p:txBody>
      </p:sp>
      <p:sp>
        <p:nvSpPr>
          <p:cNvPr id="143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800" smtClean="0">
                <a:solidFill>
                  <a:schemeClr val="accent2"/>
                </a:solidFill>
              </a:rPr>
              <a:t>The y</a:t>
            </a:r>
          </a:p>
        </p:txBody>
      </p:sp>
      <p:sp>
        <p:nvSpPr>
          <p:cNvPr id="4" name="Rectangular Callout 3"/>
          <p:cNvSpPr>
            <a:spLocks noChangeArrowheads="1"/>
          </p:cNvSpPr>
          <p:nvPr/>
        </p:nvSpPr>
        <p:spPr bwMode="auto">
          <a:xfrm>
            <a:off x="3200400" y="5105400"/>
            <a:ext cx="5562600" cy="1524000"/>
          </a:xfrm>
          <a:prstGeom prst="wedgeRectCallout">
            <a:avLst>
              <a:gd name="adj1" fmla="val -29722"/>
              <a:gd name="adj2" fmla="val -947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dirty="0" smtClean="0">
                <a:latin typeface="+mn-lt"/>
              </a:rPr>
              <a:t>So, its not as easy to type as it would be in </a:t>
            </a:r>
            <a:r>
              <a:rPr lang="en-US" altLang="zh-TW" sz="2800" dirty="0" err="1" smtClean="0">
                <a:latin typeface="+mn-lt"/>
              </a:rPr>
              <a:t>tr</a:t>
            </a:r>
            <a:r>
              <a:rPr lang="en-US" altLang="zh-TW" sz="2800" dirty="0" smtClean="0">
                <a:latin typeface="+mn-lt"/>
              </a:rPr>
              <a:t>, because ranges aren’t supported (i.e., no “a-z”)</a:t>
            </a:r>
          </a:p>
        </p:txBody>
      </p:sp>
    </p:spTree>
    <p:extLst>
      <p:ext uri="{BB962C8B-B14F-4D97-AF65-F5344CB8AC3E}">
        <p14:creationId xmlns:p14="http://schemas.microsoft.com/office/powerpoint/2010/main" val="2680602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zh-TW" sz="4800" dirty="0" smtClean="0">
                <a:solidFill>
                  <a:schemeClr val="accent2"/>
                </a:solidFill>
              </a:rPr>
              <a:t>Update the pattern space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912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s	→ Substitute pattern with string (see Lecture 8).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>
                <a:solidFill>
                  <a:srgbClr val="FF0000"/>
                </a:solidFill>
              </a:rPr>
              <a:t>y</a:t>
            </a:r>
            <a:r>
              <a:rPr lang="en-US" altLang="zh-TW" sz="2800" dirty="0"/>
              <a:t>	→ Do a </a:t>
            </a:r>
            <a:r>
              <a:rPr lang="en-US" altLang="zh-TW" sz="2800" dirty="0" err="1"/>
              <a:t>tr</a:t>
            </a:r>
            <a:r>
              <a:rPr lang="en-US" altLang="zh-TW" sz="2800" dirty="0"/>
              <a:t>-like list-based </a:t>
            </a:r>
            <a:r>
              <a:rPr lang="en-US" altLang="zh-TW" sz="2800" dirty="0" smtClean="0"/>
              <a:t>substitution.</a:t>
            </a:r>
            <a:endParaRPr lang="en-US" altLang="zh-TW" sz="2800" dirty="0"/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n	→ Replace pattern space with the next input	line, after printing the old space (unless -n).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N	→ Append the next input line into the pattern 	space (with a newline inserted before it). 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</a:rPr>
              <a:t>d	→ Delete the pattern space. Immediately start a 	new cycle for the next line of input.</a:t>
            </a:r>
          </a:p>
          <a:p>
            <a:pPr marL="0" indent="0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</a:rPr>
              <a:t>D →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If no newline in pattern space, perform a “d”.  	Otherwise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, delete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the pattern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space up to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	first newline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and restart the cycle with the 	resultant pattern space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without reading new 	input.</a:t>
            </a:r>
            <a:endParaRPr lang="en-US" altLang="zh-TW" sz="28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94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zh-TW" sz="4800" dirty="0" smtClean="0">
                <a:solidFill>
                  <a:schemeClr val="accent2"/>
                </a:solidFill>
              </a:rPr>
              <a:t>Update the pattern space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912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s	→ Substitute pattern with string (see Lecture 8).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y	→ Do a 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</a:rPr>
              <a:t>tr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-like list-based </a:t>
            </a: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substitution.</a:t>
            </a:r>
            <a:endParaRPr lang="en-US" altLang="zh-TW" sz="2800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rgbClr val="FF0000"/>
                </a:solidFill>
              </a:rPr>
              <a:t>n</a:t>
            </a:r>
            <a:r>
              <a:rPr lang="en-US" altLang="zh-TW" sz="2800" dirty="0"/>
              <a:t>	→ Replace pattern space with the next input	line, </a:t>
            </a:r>
            <a:r>
              <a:rPr lang="en-US" altLang="zh-TW" sz="2800" u="sng" dirty="0"/>
              <a:t>after printing the old space</a:t>
            </a:r>
            <a:r>
              <a:rPr lang="en-US" altLang="zh-TW" sz="2800" dirty="0"/>
              <a:t> (unless -n).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N	→ Append the next input line into the pattern 	space (with a newline inserted before it). 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</a:rPr>
              <a:t>d	→ Delete the pattern space. Immediately start a 	new cycle for the next line of input.</a:t>
            </a:r>
          </a:p>
          <a:p>
            <a:pPr marL="0" indent="0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</a:rPr>
              <a:t>D →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If no newline in pattern space, perform a “d”.  	Otherwise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, delete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the pattern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space up to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	first newline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and restart the cycle with the 	resultant pattern space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without reading new 	input.</a:t>
            </a:r>
            <a:endParaRPr lang="en-US" altLang="zh-TW" sz="28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44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zh-TW" sz="4800" dirty="0" smtClean="0">
                <a:solidFill>
                  <a:schemeClr val="accent2"/>
                </a:solidFill>
              </a:rPr>
              <a:t>Update the pattern space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912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s	→ Substitute pattern with string (see Lecture 8).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y	→ Do a 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</a:rPr>
              <a:t>tr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-like list-based </a:t>
            </a: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substitution.</a:t>
            </a:r>
            <a:endParaRPr lang="en-US" altLang="zh-TW" sz="2800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n	→ Replace pattern space with the next input	line, after printing the old space (unless -n).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rgbClr val="FF0000"/>
                </a:solidFill>
              </a:rPr>
              <a:t>N</a:t>
            </a:r>
            <a:r>
              <a:rPr lang="en-US" altLang="zh-TW" sz="2800" dirty="0"/>
              <a:t>	→ Append the next input line into the pattern 	</a:t>
            </a:r>
            <a:r>
              <a:rPr lang="en-US" altLang="zh-TW" sz="2800" dirty="0" smtClean="0"/>
              <a:t>space (</a:t>
            </a:r>
            <a:r>
              <a:rPr lang="en-US" altLang="zh-TW" sz="2800" dirty="0"/>
              <a:t>with a newline inserted before it)</a:t>
            </a:r>
            <a:r>
              <a:rPr lang="en-US" altLang="zh-TW" sz="2800" dirty="0" smtClean="0"/>
              <a:t>. </a:t>
            </a:r>
            <a:endParaRPr lang="en-US" altLang="zh-TW" sz="2800" dirty="0"/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</a:rPr>
              <a:t>d	→ Delete the pattern space. Immediately start a 	new cycle for the next line of input.</a:t>
            </a:r>
          </a:p>
          <a:p>
            <a:pPr marL="0" indent="0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</a:rPr>
              <a:t>D →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If no newline in pattern space, perform a “d”.  	Otherwise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, delete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the pattern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space up to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	first newline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and restart the cycle with the 	resultant pattern space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without reading new 	input.</a:t>
            </a:r>
            <a:endParaRPr lang="en-US" altLang="zh-TW" sz="28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97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800" dirty="0" smtClean="0">
                <a:solidFill>
                  <a:schemeClr val="accent2"/>
                </a:solidFill>
              </a:rPr>
              <a:t>The 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 smtClean="0"/>
              <a:t>% </a:t>
            </a:r>
            <a:r>
              <a:rPr lang="en-US" altLang="zh-TW" dirty="0" err="1" smtClean="0"/>
              <a:t>seq</a:t>
            </a:r>
            <a:r>
              <a:rPr lang="en-US" altLang="zh-TW" dirty="0" smtClean="0"/>
              <a:t> 7 |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'N;N;s/\n/,/g'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1,2,3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4,5,6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7</a:t>
            </a:r>
            <a:endParaRPr lang="en-US" altLang="zh-TW" dirty="0" smtClean="0"/>
          </a:p>
          <a:p>
            <a:pPr eaLnBrk="1" hangingPunct="1">
              <a:buFontTx/>
              <a:buNone/>
            </a:pPr>
            <a:r>
              <a:rPr lang="en-US" altLang="zh-TW" dirty="0" smtClean="0"/>
              <a:t>% </a:t>
            </a:r>
            <a:r>
              <a:rPr lang="en-US" altLang="zh-TW" dirty="0" err="1" smtClean="0"/>
              <a:t>seq</a:t>
            </a:r>
            <a:r>
              <a:rPr lang="en-US" altLang="zh-TW" dirty="0" smtClean="0"/>
              <a:t> 7 </a:t>
            </a:r>
            <a:r>
              <a:rPr lang="en-US" altLang="zh-TW" dirty="0"/>
              <a:t>| </a:t>
            </a:r>
            <a:r>
              <a:rPr lang="en-US" altLang="zh-TW" dirty="0" err="1"/>
              <a:t>sed</a:t>
            </a:r>
            <a:r>
              <a:rPr lang="en-US" altLang="zh-TW" dirty="0"/>
              <a:t> </a:t>
            </a:r>
            <a:r>
              <a:rPr lang="en-US" altLang="zh-TW" dirty="0" smtClean="0"/>
              <a:t>'</a:t>
            </a:r>
            <a:r>
              <a:rPr lang="en-US" altLang="zh-TW" dirty="0" err="1" smtClean="0"/>
              <a:t>N;N;c</a:t>
            </a:r>
            <a:r>
              <a:rPr lang="en-US" altLang="zh-TW" dirty="0" smtClean="0"/>
              <a:t> It had 3'</a:t>
            </a:r>
            <a:endParaRPr lang="en-US" altLang="zh-TW" dirty="0"/>
          </a:p>
          <a:p>
            <a:pPr eaLnBrk="1" hangingPunct="1">
              <a:buFontTx/>
              <a:buNone/>
            </a:pPr>
            <a:r>
              <a:rPr lang="en-US" altLang="zh-TW" dirty="0" smtClean="0"/>
              <a:t>It had 3</a:t>
            </a:r>
            <a:endParaRPr lang="en-US" altLang="zh-TW" dirty="0"/>
          </a:p>
          <a:p>
            <a:pPr eaLnBrk="1" hangingPunct="1">
              <a:buFontTx/>
              <a:buNone/>
            </a:pPr>
            <a:r>
              <a:rPr lang="en-US" altLang="zh-TW" dirty="0" smtClean="0"/>
              <a:t>It had 3</a:t>
            </a:r>
            <a:endParaRPr lang="en-US" altLang="zh-TW" dirty="0"/>
          </a:p>
          <a:p>
            <a:pPr eaLnBrk="1" hangingPunct="1">
              <a:buFontTx/>
              <a:buNone/>
            </a:pPr>
            <a:r>
              <a:rPr lang="en-US" altLang="zh-TW" dirty="0"/>
              <a:t>7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%</a:t>
            </a:r>
            <a:endParaRPr lang="en-US" altLang="zh-TW" dirty="0" smtClean="0"/>
          </a:p>
          <a:p>
            <a:pPr eaLnBrk="1" hangingPunct="1">
              <a:buFontTx/>
              <a:buNone/>
            </a:pPr>
            <a:endParaRPr lang="en-US" altLang="zh-TW" dirty="0" smtClean="0"/>
          </a:p>
        </p:txBody>
      </p:sp>
      <p:sp>
        <p:nvSpPr>
          <p:cNvPr id="4" name="Rectangular Callout 3"/>
          <p:cNvSpPr>
            <a:spLocks noChangeArrowheads="1"/>
          </p:cNvSpPr>
          <p:nvPr/>
        </p:nvSpPr>
        <p:spPr bwMode="auto">
          <a:xfrm>
            <a:off x="2590800" y="5105400"/>
            <a:ext cx="6172200" cy="1524000"/>
          </a:xfrm>
          <a:prstGeom prst="wedgeRectCallout">
            <a:avLst>
              <a:gd name="adj1" fmla="val -79275"/>
              <a:gd name="adj2" fmla="val 1023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dirty="0" smtClean="0">
                <a:latin typeface="+mn-lt"/>
              </a:rPr>
              <a:t>See what happened here?</a:t>
            </a:r>
          </a:p>
          <a:p>
            <a:r>
              <a:rPr lang="en-US" altLang="zh-TW" sz="2800" dirty="0" smtClean="0">
                <a:latin typeface="+mn-lt"/>
              </a:rPr>
              <a:t>When the </a:t>
            </a:r>
            <a:r>
              <a:rPr lang="en-US" altLang="zh-TW" sz="2800" dirty="0" smtClean="0">
                <a:solidFill>
                  <a:srgbClr val="FF0000"/>
                </a:solidFill>
                <a:latin typeface="+mn-lt"/>
              </a:rPr>
              <a:t>N failed</a:t>
            </a:r>
            <a:r>
              <a:rPr lang="en-US" altLang="zh-TW" sz="2800" dirty="0" smtClean="0">
                <a:latin typeface="+mn-lt"/>
              </a:rPr>
              <a:t> to get a next-line, </a:t>
            </a:r>
            <a:r>
              <a:rPr lang="en-US" altLang="zh-TW" sz="2800" dirty="0" err="1" smtClean="0">
                <a:latin typeface="+mn-lt"/>
              </a:rPr>
              <a:t>sed</a:t>
            </a:r>
            <a:r>
              <a:rPr lang="en-US" altLang="zh-TW" sz="2800" dirty="0" smtClean="0">
                <a:latin typeface="+mn-lt"/>
              </a:rPr>
              <a:t> immediately jumped to step 3.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 flipV="1">
            <a:off x="3419872" y="4437112"/>
            <a:ext cx="1304528" cy="12016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705847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066800"/>
            <a:ext cx="891540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 smtClean="0"/>
              <a:t>while (not end of file){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 smtClean="0"/>
              <a:t>	1 )  Load the pattern space with the next line from STDIN.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1800" i="1" dirty="0" smtClean="0"/>
              <a:t>	</a:t>
            </a:r>
            <a:r>
              <a:rPr lang="en-US" altLang="zh-TW" sz="1800" b="1" i="1" dirty="0" smtClean="0"/>
              <a:t>Pattern Space</a:t>
            </a:r>
            <a:r>
              <a:rPr lang="en-US" altLang="zh-TW" sz="1800" i="1" dirty="0" smtClean="0"/>
              <a:t> = </a:t>
            </a:r>
            <a:r>
              <a:rPr lang="en-US" altLang="zh-TW" sz="1800" dirty="0" smtClean="0"/>
              <a:t>a data buffer - the “current text” as it’s being edited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1800" dirty="0" smtClean="0"/>
              <a:t>	“As it’s being edited” means that your substitutions change the pattern space.</a:t>
            </a:r>
            <a:endParaRPr lang="en-US" altLang="zh-TW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 smtClean="0"/>
              <a:t>	2)  </a:t>
            </a:r>
            <a:r>
              <a:rPr lang="en-US" altLang="zh-TW" sz="2000" dirty="0" err="1" smtClean="0"/>
              <a:t>foreach</a:t>
            </a:r>
            <a:r>
              <a:rPr lang="en-US" altLang="zh-TW" sz="2000" dirty="0" smtClean="0"/>
              <a:t> command within this </a:t>
            </a:r>
            <a:r>
              <a:rPr lang="en-US" altLang="zh-TW" sz="2000" dirty="0" err="1" smtClean="0"/>
              <a:t>sed</a:t>
            </a:r>
            <a:r>
              <a:rPr lang="en-US" altLang="zh-TW" sz="2000" dirty="0" smtClean="0"/>
              <a:t> command sequence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 smtClean="0"/>
              <a:t>           	 Use the pattern space as input to the command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 smtClean="0"/>
              <a:t>           	 </a:t>
            </a:r>
            <a:r>
              <a:rPr lang="en-US" altLang="zh-TW" sz="2000" b="1" u="sng" dirty="0" smtClean="0">
                <a:solidFill>
                  <a:srgbClr val="C00000"/>
                </a:solidFill>
              </a:rPr>
              <a:t>Do the command</a:t>
            </a:r>
            <a:r>
              <a:rPr lang="en-US" altLang="zh-TW" sz="2000" dirty="0" smtClean="0">
                <a:solidFill>
                  <a:srgbClr val="C00000"/>
                </a:solidFill>
              </a:rPr>
              <a:t>, possibly printing to STDOUT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 smtClean="0">
                <a:solidFill>
                  <a:srgbClr val="C00000"/>
                </a:solidFill>
              </a:rPr>
              <a:t>              </a:t>
            </a:r>
            <a:r>
              <a:rPr lang="en-US" altLang="zh-TW" sz="2000" dirty="0" smtClean="0"/>
              <a:t>“printing to STDOUT” means that it’s not going to the pattern space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 smtClean="0"/>
              <a:t>		 Put the answer into the pattern space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 smtClean="0"/>
              <a:t>	   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 smtClean="0"/>
              <a:t>	3) Write the pattern space to STDOUT (if the -n flag is not used).</a:t>
            </a:r>
            <a:r>
              <a:rPr lang="en-US" altLang="zh-TW" sz="1400" dirty="0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 smtClean="0"/>
              <a:t>}</a:t>
            </a:r>
          </a:p>
        </p:txBody>
      </p:sp>
      <p:sp>
        <p:nvSpPr>
          <p:cNvPr id="512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z="4800" smtClean="0">
                <a:solidFill>
                  <a:schemeClr val="accent2"/>
                </a:solidFill>
              </a:rPr>
              <a:t>How sed Works</a:t>
            </a: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2590800" y="5105400"/>
            <a:ext cx="6172200" cy="1524000"/>
          </a:xfrm>
          <a:prstGeom prst="wedgeRectCallout">
            <a:avLst>
              <a:gd name="adj1" fmla="val -79275"/>
              <a:gd name="adj2" fmla="val 1023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dirty="0" smtClean="0">
                <a:latin typeface="+mn-lt"/>
              </a:rPr>
              <a:t>See what happened here?</a:t>
            </a:r>
          </a:p>
          <a:p>
            <a:r>
              <a:rPr lang="en-US" altLang="zh-TW" sz="2800" dirty="0" smtClean="0">
                <a:latin typeface="+mn-lt"/>
              </a:rPr>
              <a:t>When the </a:t>
            </a:r>
            <a:r>
              <a:rPr lang="en-US" altLang="zh-TW" sz="2800" dirty="0" smtClean="0">
                <a:solidFill>
                  <a:srgbClr val="FF0000"/>
                </a:solidFill>
                <a:latin typeface="+mn-lt"/>
              </a:rPr>
              <a:t>N failed</a:t>
            </a:r>
            <a:r>
              <a:rPr lang="en-US" altLang="zh-TW" sz="2800" dirty="0" smtClean="0">
                <a:latin typeface="+mn-lt"/>
              </a:rPr>
              <a:t> to get a next-line, </a:t>
            </a:r>
            <a:r>
              <a:rPr lang="en-US" altLang="zh-TW" sz="2800" dirty="0" err="1" smtClean="0">
                <a:latin typeface="+mn-lt"/>
              </a:rPr>
              <a:t>sed</a:t>
            </a:r>
            <a:r>
              <a:rPr lang="en-US" altLang="zh-TW" sz="2800" dirty="0" smtClean="0">
                <a:latin typeface="+mn-lt"/>
              </a:rPr>
              <a:t> immediately jumped to step 3.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 flipV="1">
            <a:off x="2267744" y="4365104"/>
            <a:ext cx="2456656" cy="127369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Rectangle 3"/>
          <p:cNvSpPr/>
          <p:nvPr/>
        </p:nvSpPr>
        <p:spPr bwMode="auto">
          <a:xfrm>
            <a:off x="827584" y="188640"/>
            <a:ext cx="7488832" cy="36598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新細明體" charset="-120"/>
              </a:rPr>
              <a:t>Important Notification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320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新細明體" charset="-120"/>
              </a:rPr>
              <a:t>Some people’s version (</a:t>
            </a:r>
            <a:r>
              <a:rPr kumimoji="1" lang="en-US" sz="3200" i="0" u="none" strike="noStrike" cap="none" normalizeH="0" baseline="0" dirty="0" err="1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新細明體" charset="-120"/>
              </a:rPr>
              <a:t>Eg</a:t>
            </a:r>
            <a:r>
              <a:rPr kumimoji="1" lang="en-US" sz="320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新細明體" charset="-120"/>
              </a:rPr>
              <a:t>., Ubuntu) of </a:t>
            </a:r>
            <a:r>
              <a:rPr kumimoji="1" lang="en-US" sz="3200" i="0" u="none" strike="noStrike" cap="none" normalizeH="0" baseline="0" dirty="0" err="1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新細明體" charset="-120"/>
              </a:rPr>
              <a:t>sed</a:t>
            </a:r>
            <a:r>
              <a:rPr kumimoji="1" lang="en-US" sz="320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新細明體" charset="-120"/>
              </a:rPr>
              <a:t> treats</a:t>
            </a:r>
            <a:r>
              <a:rPr kumimoji="1" lang="en-US" sz="3200" i="0" u="none" strike="noStrike" cap="none" normalizeH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新細明體" charset="-120"/>
              </a:rPr>
              <a:t> N-failures differently:</a:t>
            </a:r>
          </a:p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3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新細明體" charset="-120"/>
              </a:rPr>
              <a:t>N immediately quits</a:t>
            </a:r>
            <a:r>
              <a:rPr lang="en-US" sz="3200" baseline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新細明體" charset="-120"/>
              </a:rPr>
              <a:t>,</a:t>
            </a:r>
            <a:r>
              <a:rPr lang="en-US" sz="3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新細明體" charset="-120"/>
              </a:rPr>
              <a:t> no step 3</a:t>
            </a:r>
          </a:p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3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新細明體" charset="-120"/>
              </a:rPr>
              <a:t>Therefore, in all our examples that use “N”, these students should substitute “</a:t>
            </a:r>
            <a:r>
              <a:rPr lang="en-US" sz="3200" u="sng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新細明體" charset="-120"/>
              </a:rPr>
              <a:t>$</a:t>
            </a:r>
            <a:r>
              <a:rPr lang="en-US" sz="3200" u="sng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新細明體" charset="-120"/>
              </a:rPr>
              <a:t>q;N</a:t>
            </a:r>
            <a:r>
              <a:rPr lang="en-US" sz="3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新細明體" charset="-120"/>
              </a:rPr>
              <a:t>”</a:t>
            </a:r>
            <a:endParaRPr kumimoji="1" lang="en-US" sz="3200" i="0" u="none" strike="noStrike" cap="none" normalizeH="0" baseline="0" dirty="0" smtClean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19666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3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altLang="zh-TW" b="1" dirty="0" smtClean="0">
                <a:solidFill>
                  <a:srgbClr val="0033CC"/>
                </a:solidFill>
              </a:rPr>
              <a:t>Running </a:t>
            </a:r>
            <a:r>
              <a:rPr lang="en-US" altLang="zh-TW" sz="6600" b="1" dirty="0" err="1" smtClean="0">
                <a:solidFill>
                  <a:srgbClr val="0033CC"/>
                </a:solidFill>
                <a:latin typeface="High Tower Text" pitchFamily="18" charset="0"/>
              </a:rPr>
              <a:t>sed</a:t>
            </a:r>
            <a:endParaRPr lang="en-US" altLang="zh-TW" b="1" dirty="0" smtClean="0">
              <a:solidFill>
                <a:srgbClr val="0033CC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28600" y="762000"/>
            <a:ext cx="8686800" cy="6096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800" b="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3200" b="0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 </a:t>
            </a:r>
            <a:r>
              <a:rPr lang="en-US" sz="3200" b="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echo </a:t>
            </a:r>
            <a:r>
              <a:rPr lang="en-US" sz="3200" b="0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\</a:t>
            </a:r>
            <a:r>
              <a:rPr lang="en-US" sz="2800" b="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#</a:t>
            </a:r>
            <a:r>
              <a:rPr lang="en-US" sz="3200" b="0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\!'/</a:t>
            </a:r>
            <a:r>
              <a:rPr lang="en-US" sz="3200" b="0" dirty="0" err="1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usr</a:t>
            </a:r>
            <a:r>
              <a:rPr lang="en-US" sz="3200" b="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/bin/</a:t>
            </a:r>
            <a:r>
              <a:rPr lang="en-US" sz="3200" b="0" dirty="0" err="1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sed</a:t>
            </a:r>
            <a:r>
              <a:rPr lang="en-US" sz="3200" b="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 </a:t>
            </a:r>
            <a:r>
              <a:rPr lang="en-US" sz="2800" b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3200" b="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f\ns/s/</a:t>
            </a:r>
            <a:r>
              <a:rPr lang="en-US" sz="2800" b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/' | </a:t>
            </a:r>
            <a:r>
              <a:rPr lang="en-US" sz="3200" b="0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\</a:t>
            </a:r>
          </a:p>
          <a:p>
            <a:pPr>
              <a:defRPr/>
            </a:pPr>
            <a:r>
              <a:rPr lang="en-US" sz="3200" b="0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tee </a:t>
            </a:r>
            <a:r>
              <a:rPr lang="en-US" sz="3200" b="0" dirty="0" err="1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sedfile</a:t>
            </a:r>
            <a:r>
              <a:rPr lang="en-US" sz="3200" b="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 | </a:t>
            </a:r>
            <a:r>
              <a:rPr lang="en-US" sz="3200" b="0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                  </a:t>
            </a:r>
            <a:r>
              <a:rPr lang="en-US" sz="1600" b="0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 </a:t>
            </a:r>
            <a:r>
              <a:rPr lang="en-US" sz="3200" b="0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  </a:t>
            </a:r>
            <a:r>
              <a:rPr lang="en-US" sz="3200" b="0" dirty="0" err="1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sed</a:t>
            </a:r>
            <a:r>
              <a:rPr lang="en-US" sz="3200" b="0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 </a:t>
            </a:r>
            <a:r>
              <a:rPr lang="en-US" sz="3200" b="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's/s/</a:t>
            </a:r>
            <a:r>
              <a:rPr lang="en-US" sz="2800" b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/'</a:t>
            </a:r>
          </a:p>
          <a:p>
            <a:pPr>
              <a:defRPr/>
            </a:pPr>
            <a:r>
              <a:rPr lang="en-US" sz="2800" b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#</a:t>
            </a:r>
            <a:r>
              <a:rPr lang="en-US" sz="3200" b="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!/</a:t>
            </a:r>
            <a:r>
              <a:rPr lang="en-US" sz="3200" b="0" dirty="0" err="1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u</a:t>
            </a:r>
            <a:r>
              <a:rPr lang="en-US" sz="2800" b="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 err="1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r</a:t>
            </a:r>
            <a:r>
              <a:rPr lang="en-US" sz="3200" b="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/bin/</a:t>
            </a:r>
            <a:r>
              <a:rPr lang="en-US" sz="3200" b="0" dirty="0" err="1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sed</a:t>
            </a:r>
            <a:r>
              <a:rPr lang="en-US" sz="3200" b="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 </a:t>
            </a:r>
            <a:r>
              <a:rPr lang="en-US" sz="2800" b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3200" b="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f</a:t>
            </a:r>
          </a:p>
          <a:p>
            <a:pPr>
              <a:defRPr/>
            </a:pPr>
            <a:r>
              <a:rPr lang="en-US" sz="2800" b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/s</a:t>
            </a:r>
            <a:r>
              <a:rPr lang="en-US" sz="3200" b="0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/</a:t>
            </a:r>
            <a:r>
              <a:rPr lang="en-US" sz="2800" b="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/ </a:t>
            </a:r>
          </a:p>
          <a:p>
            <a:pPr>
              <a:defRPr/>
            </a:pPr>
            <a:r>
              <a:rPr lang="en-US" sz="2800" b="0" dirty="0">
                <a:solidFill>
                  <a:schemeClr val="bg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endParaRPr lang="en-US" sz="3200" b="0" dirty="0">
              <a:solidFill>
                <a:schemeClr val="bg1"/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28600" y="2727960"/>
            <a:ext cx="8686800" cy="199644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/>
          <a:lstStyle/>
          <a:p>
            <a:pPr>
              <a:defRPr/>
            </a:pPr>
            <a:r>
              <a:rPr lang="en-US" sz="2800" b="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3200" b="0" dirty="0" smtClean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 cat </a:t>
            </a:r>
            <a:r>
              <a:rPr lang="en-US" sz="3200" b="0" dirty="0" err="1" smtClean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sedfile</a:t>
            </a:r>
            <a:r>
              <a:rPr lang="en-US" sz="3200" b="0" dirty="0" smtClean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 | </a:t>
            </a:r>
            <a:r>
              <a:rPr lang="en-US" sz="3200" b="0" dirty="0" err="1" smtClean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sed</a:t>
            </a:r>
            <a:r>
              <a:rPr lang="en-US" sz="3200" b="0" dirty="0" smtClean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 </a:t>
            </a:r>
            <a:r>
              <a:rPr lang="en-US" sz="2800" b="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3200" b="0" dirty="0" smtClean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f </a:t>
            </a:r>
            <a:r>
              <a:rPr lang="en-US" sz="3200" b="0" dirty="0" err="1" smtClean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sedfile</a:t>
            </a:r>
            <a:endParaRPr lang="en-US" sz="3200" b="0" dirty="0" smtClean="0">
              <a:solidFill>
                <a:schemeClr val="bg1"/>
              </a:solidFill>
              <a:latin typeface="High Tower Text" pitchFamily="18" charset="0"/>
              <a:ea typeface="新細明體" charset="-120"/>
            </a:endParaRPr>
          </a:p>
          <a:p>
            <a:pPr>
              <a:defRPr/>
            </a:pPr>
            <a:r>
              <a:rPr lang="en-US" sz="2800" b="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#</a:t>
            </a:r>
            <a:r>
              <a:rPr lang="en-US" sz="3200" b="0" dirty="0" smtClean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!/</a:t>
            </a:r>
            <a:r>
              <a:rPr lang="en-US" sz="3200" b="0" dirty="0" err="1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u</a:t>
            </a:r>
            <a:r>
              <a:rPr lang="en-US" sz="2800" b="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 err="1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r</a:t>
            </a:r>
            <a:r>
              <a:rPr lang="en-US" sz="3200" b="0" dirty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/bin/</a:t>
            </a:r>
            <a:r>
              <a:rPr lang="en-US" sz="3200" b="0" dirty="0" err="1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sed</a:t>
            </a:r>
            <a:r>
              <a:rPr lang="en-US" sz="3200" b="0" dirty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 </a:t>
            </a:r>
            <a:r>
              <a:rPr lang="en-US" sz="2800" b="0" dirty="0">
                <a:solidFill>
                  <a:schemeClr val="bg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3200" b="0" dirty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f</a:t>
            </a:r>
          </a:p>
          <a:p>
            <a:pPr>
              <a:defRPr/>
            </a:pPr>
            <a:r>
              <a:rPr lang="en-US" sz="2800" b="0" dirty="0">
                <a:solidFill>
                  <a:schemeClr val="bg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/s</a:t>
            </a:r>
            <a:r>
              <a:rPr lang="en-US" sz="3200" b="0" dirty="0" smtClean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/</a:t>
            </a:r>
            <a:r>
              <a:rPr lang="en-US" sz="2800" b="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 smtClean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/ </a:t>
            </a:r>
          </a:p>
          <a:p>
            <a:pPr>
              <a:spcBef>
                <a:spcPts val="72"/>
              </a:spcBef>
              <a:defRPr/>
            </a:pPr>
            <a:r>
              <a:rPr lang="en-US" sz="2800" b="0" dirty="0">
                <a:solidFill>
                  <a:schemeClr val="bg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endParaRPr lang="en-US" sz="3200" b="0" dirty="0">
              <a:solidFill>
                <a:schemeClr val="bg1"/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685800" y="4169664"/>
            <a:ext cx="0" cy="40233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ular Callout 8"/>
          <p:cNvSpPr>
            <a:spLocks noChangeArrowheads="1"/>
          </p:cNvSpPr>
          <p:nvPr/>
        </p:nvSpPr>
        <p:spPr bwMode="auto">
          <a:xfrm>
            <a:off x="2590800" y="5562600"/>
            <a:ext cx="5029200" cy="914400"/>
          </a:xfrm>
          <a:prstGeom prst="wedgeRectCallout">
            <a:avLst>
              <a:gd name="adj1" fmla="val -90933"/>
              <a:gd name="adj2" fmla="val -26653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zh-TW" sz="3200" dirty="0" smtClean="0">
                <a:latin typeface="+mj-lt"/>
              </a:rPr>
              <a:t>How has </a:t>
            </a:r>
            <a:r>
              <a:rPr lang="en-US" altLang="zh-TW" sz="3200" dirty="0" err="1" smtClean="0">
                <a:latin typeface="+mj-lt"/>
              </a:rPr>
              <a:t>sed</a:t>
            </a:r>
            <a:r>
              <a:rPr lang="en-US" altLang="zh-TW" sz="3200" dirty="0" smtClean="0">
                <a:latin typeface="+mj-lt"/>
              </a:rPr>
              <a:t> interpreted the “#” symbol?</a:t>
            </a:r>
          </a:p>
        </p:txBody>
      </p:sp>
      <p:sp>
        <p:nvSpPr>
          <p:cNvPr id="10" name="Rectangular Callout 9"/>
          <p:cNvSpPr>
            <a:spLocks noChangeArrowheads="1"/>
          </p:cNvSpPr>
          <p:nvPr/>
        </p:nvSpPr>
        <p:spPr bwMode="auto">
          <a:xfrm>
            <a:off x="4191000" y="4648200"/>
            <a:ext cx="4343400" cy="533400"/>
          </a:xfrm>
          <a:prstGeom prst="wedgeRectCallout">
            <a:avLst>
              <a:gd name="adj1" fmla="val -108013"/>
              <a:gd name="adj2" fmla="val -49823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endParaRPr lang="en-US" altLang="zh-TW" sz="3200" dirty="0" smtClean="0">
              <a:latin typeface="+mj-lt"/>
            </a:endParaRPr>
          </a:p>
        </p:txBody>
      </p:sp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3800475" y="4610100"/>
            <a:ext cx="5038725" cy="571500"/>
          </a:xfrm>
          <a:prstGeom prst="wedgeRectCallout">
            <a:avLst>
              <a:gd name="adj1" fmla="val -91145"/>
              <a:gd name="adj2" fmla="val -21091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 altLang="zh-TW" sz="3200" dirty="0" smtClean="0">
                <a:latin typeface="+mj-lt"/>
              </a:rPr>
              <a:t>Is the output the same?</a:t>
            </a:r>
          </a:p>
        </p:txBody>
      </p:sp>
    </p:spTree>
    <p:extLst>
      <p:ext uri="{BB962C8B-B14F-4D97-AF65-F5344CB8AC3E}">
        <p14:creationId xmlns:p14="http://schemas.microsoft.com/office/powerpoint/2010/main" val="2675045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7" grpId="0" animBg="1"/>
      <p:bldP spid="7" grpId="1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zh-TW" sz="4800" dirty="0" smtClean="0">
                <a:solidFill>
                  <a:schemeClr val="accent2"/>
                </a:solidFill>
              </a:rPr>
              <a:t>Update the pattern space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912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s	→ Substitute pattern with string (see Lecture 8).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y	→ Do a 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</a:rPr>
              <a:t>tr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-like list-based </a:t>
            </a: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substitution.</a:t>
            </a:r>
            <a:endParaRPr lang="en-US" altLang="zh-TW" sz="2800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n	→ Replace pattern space with the next input	line, after printing the old space (unless -n).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rgbClr val="FF0000"/>
                </a:solidFill>
              </a:rPr>
              <a:t>N</a:t>
            </a:r>
            <a:r>
              <a:rPr lang="en-US" altLang="zh-TW" sz="2800" dirty="0"/>
              <a:t>	→ Append the next input line into the pattern 	</a:t>
            </a:r>
            <a:r>
              <a:rPr lang="en-US" altLang="zh-TW" sz="2800" dirty="0" smtClean="0"/>
              <a:t>space </a:t>
            </a:r>
            <a:r>
              <a:rPr lang="en-US" altLang="zh-TW" sz="2800" dirty="0"/>
              <a:t>(with a newline inserted before it)</a:t>
            </a:r>
            <a:r>
              <a:rPr lang="en-US" altLang="zh-TW" sz="2800" dirty="0" smtClean="0"/>
              <a:t>. </a:t>
            </a:r>
            <a:endParaRPr lang="en-US" altLang="zh-TW" sz="2800" dirty="0"/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</a:rPr>
              <a:t>d	→ Delete the pattern space. Immediately start a 	new cycle for the next line of input.</a:t>
            </a:r>
          </a:p>
          <a:p>
            <a:pPr marL="0" indent="0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</a:rPr>
              <a:t>D →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If no newline in pattern space, perform a “d”.  	Otherwise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, delete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the pattern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space up to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	first newline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and restart the cycle with the 	resultant pattern space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without reading new 	input.</a:t>
            </a:r>
            <a:endParaRPr lang="en-US" altLang="zh-TW" sz="28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57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zh-TW" sz="4800" dirty="0" smtClean="0">
                <a:solidFill>
                  <a:schemeClr val="accent2"/>
                </a:solidFill>
              </a:rPr>
              <a:t>Update the pattern space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912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s	→ Substitute pattern with string (see Lecture 8).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y	→ Do a 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</a:rPr>
              <a:t>tr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-like list-based </a:t>
            </a: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substitution.</a:t>
            </a:r>
            <a:endParaRPr lang="en-US" altLang="zh-TW" sz="2800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n	→ Replace pattern space with the next input	line, after printing the old space (unless -n).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N	→ Append the next input line into the pattern 	space (with a newline inserted before it). 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 smtClean="0">
                <a:solidFill>
                  <a:srgbClr val="FF0000"/>
                </a:solidFill>
              </a:rPr>
              <a:t>d</a:t>
            </a:r>
            <a:r>
              <a:rPr lang="en-US" altLang="zh-TW" sz="2800" dirty="0" smtClean="0"/>
              <a:t>	→ Delete the pattern space. Immediately start a 	new cycle for the next line of input.</a:t>
            </a:r>
          </a:p>
          <a:p>
            <a:pPr marL="0" indent="0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</a:rPr>
              <a:t>D →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If no newline in pattern space, perform a “d”.  	Otherwise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, delete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the pattern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space up to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	first newline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and restart the cycle with the 	resultant pattern space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without reading new 	input.</a:t>
            </a:r>
            <a:endParaRPr lang="en-US" altLang="zh-TW" sz="28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38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800" smtClean="0">
                <a:solidFill>
                  <a:schemeClr val="accent2"/>
                </a:solidFill>
              </a:rPr>
              <a:t>The d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TW" smtClean="0"/>
              <a:t>% echo "A B C" | tr " " "\n" | sed '=; d; i no'</a:t>
            </a:r>
          </a:p>
          <a:p>
            <a:pPr eaLnBrk="1" hangingPunct="1">
              <a:buFontTx/>
              <a:buNone/>
            </a:pPr>
            <a:r>
              <a:rPr lang="en-US" altLang="zh-TW" smtClean="0"/>
              <a:t>1</a:t>
            </a:r>
          </a:p>
          <a:p>
            <a:pPr eaLnBrk="1" hangingPunct="1">
              <a:buFontTx/>
              <a:buNone/>
            </a:pPr>
            <a:r>
              <a:rPr lang="en-US" altLang="zh-TW" smtClean="0"/>
              <a:t>2</a:t>
            </a:r>
          </a:p>
          <a:p>
            <a:pPr eaLnBrk="1" hangingPunct="1">
              <a:buFontTx/>
              <a:buNone/>
            </a:pPr>
            <a:r>
              <a:rPr lang="en-US" altLang="zh-TW" smtClean="0"/>
              <a:t>3</a:t>
            </a:r>
          </a:p>
          <a:p>
            <a:pPr eaLnBrk="1" hangingPunct="1">
              <a:buFontTx/>
              <a:buNone/>
            </a:pPr>
            <a:r>
              <a:rPr lang="en-US" altLang="zh-TW" smtClean="0"/>
              <a:t>%</a:t>
            </a:r>
          </a:p>
          <a:p>
            <a:pPr eaLnBrk="1" hangingPunct="1">
              <a:buFontTx/>
              <a:buNone/>
            </a:pPr>
            <a:endParaRPr lang="en-US" altLang="zh-TW" smtClean="0"/>
          </a:p>
        </p:txBody>
      </p:sp>
      <p:sp>
        <p:nvSpPr>
          <p:cNvPr id="15364" name="Rectangular Callout 3"/>
          <p:cNvSpPr>
            <a:spLocks noChangeArrowheads="1"/>
          </p:cNvSpPr>
          <p:nvPr/>
        </p:nvSpPr>
        <p:spPr bwMode="auto">
          <a:xfrm>
            <a:off x="2590800" y="3429000"/>
            <a:ext cx="5105400" cy="2286000"/>
          </a:xfrm>
          <a:prstGeom prst="wedgeRectCallout">
            <a:avLst>
              <a:gd name="adj1" fmla="val 43885"/>
              <a:gd name="adj2" fmla="val -10814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dirty="0"/>
              <a:t>Where did </a:t>
            </a:r>
            <a:r>
              <a:rPr lang="en-US" altLang="zh-TW" sz="2800" dirty="0" smtClean="0"/>
              <a:t>the output’s </a:t>
            </a:r>
            <a:r>
              <a:rPr lang="en-US" altLang="zh-TW" sz="2800" dirty="0"/>
              <a:t>“</a:t>
            </a:r>
            <a:r>
              <a:rPr lang="en-US" altLang="zh-TW" sz="2800" dirty="0" err="1"/>
              <a:t>no”s</a:t>
            </a:r>
            <a:r>
              <a:rPr lang="en-US" altLang="zh-TW" sz="2800" dirty="0"/>
              <a:t> go? </a:t>
            </a:r>
            <a:br>
              <a:rPr lang="en-US" altLang="zh-TW" sz="2800" dirty="0"/>
            </a:br>
            <a:r>
              <a:rPr lang="en-US" altLang="zh-TW" sz="2800" dirty="0" smtClean="0"/>
              <a:t>Well, remember that we’ve said </a:t>
            </a:r>
            <a:br>
              <a:rPr lang="en-US" altLang="zh-TW" sz="2800" dirty="0" smtClean="0"/>
            </a:br>
            <a:r>
              <a:rPr lang="en-US" altLang="zh-TW" sz="2800" dirty="0" smtClean="0"/>
              <a:t>that ‘d</a:t>
            </a:r>
            <a:r>
              <a:rPr lang="en-US" altLang="zh-TW" sz="2800" dirty="0"/>
              <a:t>’ has </a:t>
            </a:r>
            <a:r>
              <a:rPr lang="en-US" altLang="zh-TW" sz="2800" dirty="0" smtClean="0"/>
              <a:t>the </a:t>
            </a:r>
            <a:r>
              <a:rPr lang="en-US" altLang="zh-TW" sz="2800" dirty="0"/>
              <a:t>side effect that it stops processing the input line.</a:t>
            </a:r>
          </a:p>
          <a:p>
            <a:r>
              <a:rPr lang="en-US" altLang="zh-TW" sz="2800" dirty="0"/>
              <a:t>So the </a:t>
            </a:r>
            <a:r>
              <a:rPr lang="en-US" altLang="zh-TW" sz="2800" dirty="0" err="1"/>
              <a:t>i</a:t>
            </a:r>
            <a:r>
              <a:rPr lang="en-US" altLang="zh-TW" sz="2800" dirty="0"/>
              <a:t> needs to go first.</a:t>
            </a:r>
          </a:p>
        </p:txBody>
      </p:sp>
    </p:spTree>
    <p:extLst>
      <p:ext uri="{BB962C8B-B14F-4D97-AF65-F5344CB8AC3E}">
        <p14:creationId xmlns:p14="http://schemas.microsoft.com/office/powerpoint/2010/main" val="77738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800" smtClean="0">
                <a:solidFill>
                  <a:schemeClr val="accent2"/>
                </a:solidFill>
              </a:rPr>
              <a:t>The d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 smtClean="0"/>
              <a:t>% echo "A B C" | 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 " " "\n" |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'=;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yes\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r>
              <a:rPr lang="en-US" altLang="zh-TW" dirty="0" smtClean="0"/>
              <a:t> ; d'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1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yes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2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yes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3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yes</a:t>
            </a:r>
          </a:p>
          <a:p>
            <a:pPr eaLnBrk="1" hangingPunct="1">
              <a:buFontTx/>
              <a:buNone/>
            </a:pPr>
            <a:endParaRPr lang="en-US" altLang="zh-TW" dirty="0" smtClean="0"/>
          </a:p>
        </p:txBody>
      </p:sp>
      <p:sp>
        <p:nvSpPr>
          <p:cNvPr id="16388" name="Rectangular Callout 3"/>
          <p:cNvSpPr>
            <a:spLocks noChangeArrowheads="1"/>
          </p:cNvSpPr>
          <p:nvPr/>
        </p:nvSpPr>
        <p:spPr bwMode="auto">
          <a:xfrm>
            <a:off x="4267200" y="2819400"/>
            <a:ext cx="3962400" cy="1371600"/>
          </a:xfrm>
          <a:prstGeom prst="wedgeRectCallout">
            <a:avLst>
              <a:gd name="adj1" fmla="val 37269"/>
              <a:gd name="adj2" fmla="val -10175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dirty="0"/>
              <a:t>And, if ‘</a:t>
            </a:r>
            <a:r>
              <a:rPr lang="en-US" altLang="zh-TW" sz="2800" dirty="0" err="1"/>
              <a:t>i</a:t>
            </a:r>
            <a:r>
              <a:rPr lang="en-US" altLang="zh-TW" sz="2800" dirty="0"/>
              <a:t>’ goes first, then we will need a \ to allow ‘d’ to be a command.</a:t>
            </a:r>
          </a:p>
        </p:txBody>
      </p:sp>
    </p:spTree>
    <p:extLst>
      <p:ext uri="{BB962C8B-B14F-4D97-AF65-F5344CB8AC3E}">
        <p14:creationId xmlns:p14="http://schemas.microsoft.com/office/powerpoint/2010/main" val="397344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800" smtClean="0">
                <a:solidFill>
                  <a:schemeClr val="accent2"/>
                </a:solidFill>
              </a:rPr>
              <a:t>d is useful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So far it looks like it just stops output, the same as -n: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 echo "A B C" |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 " " "\n" |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's/B/</a:t>
            </a:r>
            <a:r>
              <a:rPr lang="en-US" altLang="zh-TW" dirty="0" err="1" smtClean="0"/>
              <a:t>b/p</a:t>
            </a:r>
            <a:r>
              <a:rPr lang="en-US" altLang="zh-TW" dirty="0" smtClean="0"/>
              <a:t>; d'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b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 echo "A B C" |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 " " "\n" |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-n 's/B/</a:t>
            </a:r>
            <a:r>
              <a:rPr lang="en-US" altLang="zh-TW" dirty="0" err="1" smtClean="0"/>
              <a:t>b/p</a:t>
            </a:r>
            <a:r>
              <a:rPr lang="en-US" altLang="zh-TW" dirty="0" smtClean="0"/>
              <a:t>'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b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</a:t>
            </a:r>
          </a:p>
          <a:p>
            <a:pPr eaLnBrk="1" hangingPunct="1"/>
            <a:r>
              <a:rPr lang="en-US" altLang="zh-TW" dirty="0" smtClean="0"/>
              <a:t>But its usefulness is with control flow, as we will see later…</a:t>
            </a:r>
          </a:p>
          <a:p>
            <a:pPr eaLnBrk="1" hangingPunct="1">
              <a:buFontTx/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72571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zh-TW" sz="4800" dirty="0" smtClean="0">
                <a:solidFill>
                  <a:schemeClr val="accent2"/>
                </a:solidFill>
              </a:rPr>
              <a:t>Update the pattern space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912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s	→ Substitute pattern with string (see Lecture 8).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y	→ Do a 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</a:rPr>
              <a:t>tr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-like list-based </a:t>
            </a: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substitution.</a:t>
            </a:r>
            <a:endParaRPr lang="en-US" altLang="zh-TW" sz="2800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n	→ Replace pattern space with the next input	line, after printing the old space (unless -n).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N	→ Append the next input line into the pattern 	space (with a newline inserted before it). 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 smtClean="0">
                <a:solidFill>
                  <a:srgbClr val="FF0000"/>
                </a:solidFill>
              </a:rPr>
              <a:t>d</a:t>
            </a:r>
            <a:r>
              <a:rPr lang="en-US" altLang="zh-TW" sz="2800" dirty="0" smtClean="0"/>
              <a:t>	→ Delete the pattern space. Immediately start a 	new cycle for the next line of input.</a:t>
            </a:r>
          </a:p>
          <a:p>
            <a:pPr marL="0" indent="0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</a:rPr>
              <a:t>D →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If no newline in pattern space, perform a “d”.  	Otherwise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, delete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the pattern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space up to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	first newline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and restart the cycle with the 	resultant pattern space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without reading new 	input.</a:t>
            </a:r>
            <a:endParaRPr lang="en-US" altLang="zh-TW" sz="28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10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zh-TW" sz="4800" dirty="0" smtClean="0">
                <a:solidFill>
                  <a:schemeClr val="accent2"/>
                </a:solidFill>
              </a:rPr>
              <a:t>Update the pattern space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912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s	→ Substitute pattern with string (see Lecture 8).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y	→ Do a </a:t>
            </a:r>
            <a:r>
              <a:rPr lang="en-US" altLang="zh-TW" sz="2800" dirty="0" err="1">
                <a:solidFill>
                  <a:schemeClr val="bg1">
                    <a:lumMod val="50000"/>
                  </a:schemeClr>
                </a:solidFill>
              </a:rPr>
              <a:t>tr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-like list-based </a:t>
            </a: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substitution.</a:t>
            </a:r>
            <a:endParaRPr lang="en-US" altLang="zh-TW" sz="2800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n	→ Replace pattern space with the next input	line, after printing the old space (unless -n).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N	→ Append the next input line into the pattern 	space (with a newline inserted before it). 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d	→ Delete the pattern space. Immediately start a 	new cycle for the next line of input.</a:t>
            </a:r>
          </a:p>
          <a:p>
            <a:pPr marL="0" indent="0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 smtClean="0">
                <a:solidFill>
                  <a:srgbClr val="FF0000"/>
                </a:solidFill>
              </a:rPr>
              <a:t>D</a:t>
            </a:r>
            <a:r>
              <a:rPr lang="en-US" altLang="zh-TW" sz="2800" dirty="0" smtClean="0"/>
              <a:t> → </a:t>
            </a:r>
            <a:r>
              <a:rPr lang="en-US" sz="2800" dirty="0" smtClean="0"/>
              <a:t>If no newline in pattern space, perform a “d”.  	Otherwise</a:t>
            </a:r>
            <a:r>
              <a:rPr lang="en-US" sz="2800" dirty="0"/>
              <a:t>, delete </a:t>
            </a:r>
            <a:r>
              <a:rPr lang="en-US" sz="2800" dirty="0" smtClean="0"/>
              <a:t>the pattern </a:t>
            </a:r>
            <a:r>
              <a:rPr lang="en-US" sz="2800" dirty="0"/>
              <a:t>space up to </a:t>
            </a:r>
            <a:r>
              <a:rPr lang="en-US" sz="2800" dirty="0" smtClean="0"/>
              <a:t>	first newline</a:t>
            </a:r>
            <a:r>
              <a:rPr lang="en-US" sz="2800" dirty="0"/>
              <a:t>, </a:t>
            </a:r>
            <a:r>
              <a:rPr lang="en-US" sz="2800" dirty="0" smtClean="0"/>
              <a:t>and restart the cycle with the 	resultant pattern space</a:t>
            </a:r>
            <a:r>
              <a:rPr lang="en-US" sz="2800" dirty="0"/>
              <a:t>, </a:t>
            </a:r>
            <a:r>
              <a:rPr lang="en-US" sz="2800" dirty="0" smtClean="0"/>
              <a:t>without reading new 	input.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130768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800" smtClean="0">
                <a:solidFill>
                  <a:schemeClr val="accent2"/>
                </a:solidFill>
              </a:rPr>
              <a:t>The </a:t>
            </a:r>
            <a:r>
              <a:rPr lang="en-US" altLang="zh-TW" sz="4800" dirty="0">
                <a:solidFill>
                  <a:schemeClr val="accent2"/>
                </a:solidFill>
              </a:rPr>
              <a:t>D</a:t>
            </a:r>
            <a:endParaRPr lang="en-US" altLang="zh-TW" sz="4800" dirty="0" smtClean="0">
              <a:solidFill>
                <a:schemeClr val="accent2"/>
              </a:solidFill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/>
              <a:t>% </a:t>
            </a:r>
            <a:r>
              <a:rPr lang="en-US" altLang="zh-TW" dirty="0" err="1" smtClean="0"/>
              <a:t>seq</a:t>
            </a:r>
            <a:r>
              <a:rPr lang="en-US" altLang="zh-TW" dirty="0" smtClean="0"/>
              <a:t> 7 |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'N;D'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/>
              <a:t>7</a:t>
            </a:r>
            <a:endParaRPr lang="en-US" altLang="zh-TW" dirty="0" smtClean="0"/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/>
              <a:t>% </a:t>
            </a:r>
            <a:r>
              <a:rPr lang="en-US" altLang="zh-TW" dirty="0" err="1" smtClean="0"/>
              <a:t>seq</a:t>
            </a:r>
            <a:r>
              <a:rPr lang="en-US" altLang="zh-TW" dirty="0" smtClean="0"/>
              <a:t> 3 </a:t>
            </a:r>
            <a:r>
              <a:rPr lang="en-US" altLang="zh-TW" dirty="0"/>
              <a:t>| </a:t>
            </a:r>
            <a:r>
              <a:rPr lang="en-US" altLang="zh-TW" dirty="0" err="1"/>
              <a:t>sed</a:t>
            </a:r>
            <a:r>
              <a:rPr lang="en-US" altLang="zh-TW" dirty="0"/>
              <a:t> </a:t>
            </a:r>
            <a:r>
              <a:rPr lang="en-US" altLang="zh-TW" dirty="0" smtClean="0"/>
              <a:t>'N;N;D'</a:t>
            </a:r>
            <a:endParaRPr lang="en-US" altLang="zh-TW" dirty="0"/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/>
              <a:t>2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/>
              <a:t>3</a:t>
            </a:r>
            <a:endParaRPr lang="en-US" altLang="zh-TW" dirty="0"/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/>
              <a:t>% </a:t>
            </a:r>
            <a:r>
              <a:rPr lang="en-US" altLang="zh-TW" dirty="0" err="1"/>
              <a:t>seq</a:t>
            </a:r>
            <a:r>
              <a:rPr lang="en-US" altLang="zh-TW" dirty="0"/>
              <a:t> </a:t>
            </a:r>
            <a:r>
              <a:rPr lang="en-US" altLang="zh-TW" dirty="0" smtClean="0"/>
              <a:t>5 </a:t>
            </a:r>
            <a:r>
              <a:rPr lang="en-US" altLang="zh-TW" dirty="0"/>
              <a:t>| </a:t>
            </a:r>
            <a:r>
              <a:rPr lang="en-US" altLang="zh-TW" dirty="0" err="1"/>
              <a:t>sed</a:t>
            </a:r>
            <a:r>
              <a:rPr lang="en-US" altLang="zh-TW" dirty="0"/>
              <a:t> 'N;N;D'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/>
              <a:t>3</a:t>
            </a:r>
            <a:endParaRPr lang="en-US" altLang="zh-TW" dirty="0"/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/>
              <a:t>4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/>
              <a:t>5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/>
              <a:t>%</a:t>
            </a:r>
            <a:endParaRPr lang="en-US" altLang="zh-TW" dirty="0" smtClean="0"/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4036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zh-TW" sz="4800" dirty="0" smtClean="0">
                <a:solidFill>
                  <a:schemeClr val="accent2"/>
                </a:solidFill>
              </a:rPr>
              <a:t>So, fourth these: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362" y="914400"/>
            <a:ext cx="8682038" cy="6019800"/>
          </a:xfrm>
        </p:spPr>
        <p:txBody>
          <a:bodyPr/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ed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commands that perform an action:</a:t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rgbClr val="FFC1C1"/>
                </a:solidFill>
              </a:rPr>
              <a:t>a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c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d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D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g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G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h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H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rgbClr val="FFC1C1"/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p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P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s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w,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y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=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Or no action (i.e., the comment): </a:t>
            </a:r>
            <a:r>
              <a:rPr lang="en-US" dirty="0" smtClean="0">
                <a:solidFill>
                  <a:srgbClr val="FFC1C1"/>
                </a:solidFill>
              </a:rPr>
              <a:t>#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ed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commands related to control flow</a:t>
            </a:r>
            <a:br>
              <a:rPr lang="en-US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b,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q,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!,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:,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;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\n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{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}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/,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a number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“,”</a:t>
            </a: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09800" y="4191000"/>
            <a:ext cx="4419600" cy="1828800"/>
          </a:xfrm>
          <a:prstGeom prst="rect">
            <a:avLst/>
          </a:prstGeom>
          <a:solidFill>
            <a:srgbClr val="CCE8EA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5400" b="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Use the </a:t>
            </a:r>
            <a:br>
              <a:rPr lang="en-US" sz="5400" b="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</a:br>
            <a:r>
              <a:rPr lang="en-US" sz="5400" b="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hold space</a:t>
            </a:r>
            <a:endParaRPr kumimoji="1" lang="en-US" sz="5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768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800" dirty="0" smtClean="0">
                <a:solidFill>
                  <a:schemeClr val="accent2"/>
                </a:solidFill>
              </a:rPr>
              <a:t>Storing to and retrieving from the hold space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In addition to the pattern space,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provides a second space, the hold space.</a:t>
            </a:r>
          </a:p>
          <a:p>
            <a:pPr eaLnBrk="1" hangingPunct="1"/>
            <a:r>
              <a:rPr lang="en-US" altLang="zh-TW" dirty="0" smtClean="0"/>
              <a:t>Not many commands modify the hold space.</a:t>
            </a:r>
          </a:p>
          <a:p>
            <a:pPr lvl="1" eaLnBrk="1" hangingPunct="1"/>
            <a:r>
              <a:rPr lang="en-US" altLang="zh-TW" dirty="0" smtClean="0"/>
              <a:t>For example, you can’t access it, unless you first bring it into the pattern space.</a:t>
            </a:r>
          </a:p>
        </p:txBody>
      </p:sp>
    </p:spTree>
    <p:extLst>
      <p:ext uri="{BB962C8B-B14F-4D97-AF65-F5344CB8AC3E}">
        <p14:creationId xmlns:p14="http://schemas.microsoft.com/office/powerpoint/2010/main" val="257671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3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altLang="zh-TW" b="1" dirty="0" smtClean="0">
                <a:solidFill>
                  <a:srgbClr val="0033CC"/>
                </a:solidFill>
              </a:rPr>
              <a:t>Running </a:t>
            </a:r>
            <a:r>
              <a:rPr lang="en-US" altLang="zh-TW" sz="6600" b="1" dirty="0" err="1" smtClean="0">
                <a:solidFill>
                  <a:srgbClr val="0033CC"/>
                </a:solidFill>
                <a:latin typeface="High Tower Text" pitchFamily="18" charset="0"/>
              </a:rPr>
              <a:t>sed</a:t>
            </a:r>
            <a:endParaRPr lang="en-US" altLang="zh-TW" b="1" dirty="0" smtClean="0">
              <a:solidFill>
                <a:srgbClr val="0033CC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28600" y="762000"/>
            <a:ext cx="8686800" cy="6096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800" b="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3200" b="0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 </a:t>
            </a:r>
            <a:r>
              <a:rPr lang="en-US" sz="3200" b="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echo </a:t>
            </a:r>
            <a:r>
              <a:rPr lang="en-US" sz="3200" b="0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\</a:t>
            </a:r>
            <a:r>
              <a:rPr lang="en-US" sz="2800" b="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#</a:t>
            </a:r>
            <a:r>
              <a:rPr lang="en-US" sz="3200" b="0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\!'/</a:t>
            </a:r>
            <a:r>
              <a:rPr lang="en-US" sz="3200" b="0" dirty="0" err="1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usr</a:t>
            </a:r>
            <a:r>
              <a:rPr lang="en-US" sz="3200" b="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/bin/</a:t>
            </a:r>
            <a:r>
              <a:rPr lang="en-US" sz="3200" b="0" dirty="0" err="1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sed</a:t>
            </a:r>
            <a:r>
              <a:rPr lang="en-US" sz="3200" b="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 </a:t>
            </a:r>
            <a:r>
              <a:rPr lang="en-US" sz="2800" b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3200" b="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f\ns/s/</a:t>
            </a:r>
            <a:r>
              <a:rPr lang="en-US" sz="2800" b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/' | </a:t>
            </a:r>
            <a:r>
              <a:rPr lang="en-US" sz="3200" b="0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\</a:t>
            </a:r>
          </a:p>
          <a:p>
            <a:pPr>
              <a:defRPr/>
            </a:pPr>
            <a:r>
              <a:rPr lang="en-US" sz="3200" b="0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tee </a:t>
            </a:r>
            <a:r>
              <a:rPr lang="en-US" sz="3200" b="0" dirty="0" err="1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sedfile</a:t>
            </a:r>
            <a:r>
              <a:rPr lang="en-US" sz="3200" b="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 | </a:t>
            </a:r>
            <a:r>
              <a:rPr lang="en-US" sz="3200" b="0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                  </a:t>
            </a:r>
            <a:r>
              <a:rPr lang="en-US" sz="1600" b="0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 </a:t>
            </a:r>
            <a:r>
              <a:rPr lang="en-US" sz="3200" b="0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  </a:t>
            </a:r>
            <a:r>
              <a:rPr lang="en-US" sz="3200" b="0" dirty="0" err="1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sed</a:t>
            </a:r>
            <a:r>
              <a:rPr lang="en-US" sz="3200" b="0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 </a:t>
            </a:r>
            <a:r>
              <a:rPr lang="en-US" sz="3200" b="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's/s/</a:t>
            </a:r>
            <a:r>
              <a:rPr lang="en-US" sz="2800" b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/'</a:t>
            </a:r>
          </a:p>
          <a:p>
            <a:pPr>
              <a:defRPr/>
            </a:pPr>
            <a:r>
              <a:rPr lang="en-US" sz="2800" b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#</a:t>
            </a:r>
            <a:r>
              <a:rPr lang="en-US" sz="3200" b="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!/</a:t>
            </a:r>
            <a:r>
              <a:rPr lang="en-US" sz="3200" b="0" dirty="0" err="1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u</a:t>
            </a:r>
            <a:r>
              <a:rPr lang="en-US" sz="2800" b="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 err="1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r</a:t>
            </a:r>
            <a:r>
              <a:rPr lang="en-US" sz="3200" b="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/bin/</a:t>
            </a:r>
            <a:r>
              <a:rPr lang="en-US" sz="3200" b="0" dirty="0" err="1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sed</a:t>
            </a:r>
            <a:r>
              <a:rPr lang="en-US" sz="3200" b="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 </a:t>
            </a:r>
            <a:r>
              <a:rPr lang="en-US" sz="2800" b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3200" b="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f</a:t>
            </a:r>
          </a:p>
          <a:p>
            <a:pPr>
              <a:defRPr/>
            </a:pPr>
            <a:r>
              <a:rPr lang="en-US" sz="2800" b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/s</a:t>
            </a:r>
            <a:r>
              <a:rPr lang="en-US" sz="3200" b="0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/</a:t>
            </a:r>
            <a:r>
              <a:rPr lang="en-US" sz="2800" b="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/ </a:t>
            </a:r>
          </a:p>
          <a:p>
            <a:pPr>
              <a:defRPr/>
            </a:pPr>
            <a:r>
              <a:rPr lang="en-US" sz="2800" b="0" dirty="0">
                <a:solidFill>
                  <a:schemeClr val="bg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endParaRPr lang="en-US" sz="3200" b="0" dirty="0">
              <a:solidFill>
                <a:schemeClr val="bg1"/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28600" y="2727960"/>
            <a:ext cx="8686800" cy="199644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/>
          <a:lstStyle/>
          <a:p>
            <a:pPr>
              <a:defRPr/>
            </a:pPr>
            <a:r>
              <a:rPr lang="en-US" sz="2800" b="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3200" b="0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 cat </a:t>
            </a:r>
            <a:r>
              <a:rPr lang="en-US" sz="3200" b="0" dirty="0" err="1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sedfile</a:t>
            </a:r>
            <a:r>
              <a:rPr lang="en-US" sz="3200" b="0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 | </a:t>
            </a:r>
            <a:r>
              <a:rPr lang="en-US" sz="3200" b="0" dirty="0" err="1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sed</a:t>
            </a:r>
            <a:r>
              <a:rPr lang="en-US" sz="3200" b="0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 </a:t>
            </a:r>
            <a:r>
              <a:rPr lang="en-US" sz="2800" b="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3200" b="0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f </a:t>
            </a:r>
            <a:r>
              <a:rPr lang="en-US" sz="3200" b="0" dirty="0" err="1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sedfile</a:t>
            </a:r>
            <a:endParaRPr lang="en-US" sz="3200" b="0" dirty="0" smtClean="0">
              <a:solidFill>
                <a:schemeClr val="bg1">
                  <a:lumMod val="50000"/>
                </a:schemeClr>
              </a:solidFill>
              <a:latin typeface="High Tower Text" pitchFamily="18" charset="0"/>
              <a:ea typeface="新細明體" charset="-120"/>
            </a:endParaRPr>
          </a:p>
          <a:p>
            <a:pPr>
              <a:defRPr/>
            </a:pPr>
            <a:r>
              <a:rPr lang="en-US" sz="2800" b="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#</a:t>
            </a:r>
            <a:r>
              <a:rPr lang="en-US" sz="3200" b="0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!/</a:t>
            </a:r>
            <a:r>
              <a:rPr lang="en-US" sz="3200" b="0" dirty="0" err="1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u</a:t>
            </a:r>
            <a:r>
              <a:rPr lang="en-US" sz="2800" b="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 err="1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r</a:t>
            </a:r>
            <a:r>
              <a:rPr lang="en-US" sz="3200" b="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/bin/</a:t>
            </a:r>
            <a:r>
              <a:rPr lang="en-US" sz="3200" b="0" dirty="0" err="1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sed</a:t>
            </a:r>
            <a:r>
              <a:rPr lang="en-US" sz="3200" b="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 </a:t>
            </a:r>
            <a:r>
              <a:rPr lang="en-US" sz="2800" b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3200" b="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f</a:t>
            </a:r>
          </a:p>
          <a:p>
            <a:pPr>
              <a:defRPr/>
            </a:pPr>
            <a:r>
              <a:rPr lang="en-US" sz="2800" b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/s</a:t>
            </a:r>
            <a:r>
              <a:rPr lang="en-US" sz="3200" b="0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/</a:t>
            </a:r>
            <a:r>
              <a:rPr lang="en-US" sz="2800" b="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/ </a:t>
            </a:r>
          </a:p>
          <a:p>
            <a:pPr>
              <a:defRPr/>
            </a:pPr>
            <a:r>
              <a:rPr lang="en-US" sz="2800" b="0" dirty="0">
                <a:solidFill>
                  <a:schemeClr val="bg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endParaRPr lang="en-US" sz="3200" b="0" dirty="0">
              <a:solidFill>
                <a:schemeClr val="bg1"/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8600" y="4160520"/>
            <a:ext cx="8686800" cy="199644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/>
          <a:lstStyle/>
          <a:p>
            <a:pPr>
              <a:defRPr/>
            </a:pPr>
            <a:r>
              <a:rPr lang="en-US" sz="2800" b="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3200" b="0" dirty="0" smtClean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 cat </a:t>
            </a:r>
            <a:r>
              <a:rPr lang="en-US" sz="3200" b="0" dirty="0" err="1" smtClean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sedfile</a:t>
            </a:r>
            <a:r>
              <a:rPr lang="en-US" sz="3200" b="0" dirty="0" smtClean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 | ./</a:t>
            </a:r>
            <a:r>
              <a:rPr lang="en-US" sz="3200" b="0" dirty="0" err="1" smtClean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sedfile</a:t>
            </a:r>
            <a:endParaRPr lang="en-US" sz="3200" b="0" dirty="0" smtClean="0">
              <a:solidFill>
                <a:schemeClr val="bg1"/>
              </a:solidFill>
              <a:latin typeface="High Tower Text" pitchFamily="18" charset="0"/>
              <a:ea typeface="新細明體" charset="-120"/>
            </a:endParaRPr>
          </a:p>
          <a:p>
            <a:pPr>
              <a:defRPr/>
            </a:pPr>
            <a:r>
              <a:rPr lang="en-US" sz="3200" b="0" dirty="0" smtClean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./</a:t>
            </a:r>
            <a:r>
              <a:rPr lang="en-US" sz="3200" b="0" dirty="0" err="1" smtClean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sedfile</a:t>
            </a:r>
            <a:r>
              <a:rPr lang="en-US" sz="3200" b="0" dirty="0" smtClean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: Permission denied</a:t>
            </a:r>
            <a:endParaRPr lang="en-US" sz="3200" b="0" dirty="0">
              <a:solidFill>
                <a:schemeClr val="bg1"/>
              </a:solidFill>
              <a:latin typeface="High Tower Text" pitchFamily="18" charset="0"/>
              <a:ea typeface="新細明體" charset="-120"/>
            </a:endParaRPr>
          </a:p>
          <a:p>
            <a:pPr>
              <a:spcBef>
                <a:spcPts val="72"/>
              </a:spcBef>
              <a:defRPr/>
            </a:pPr>
            <a:r>
              <a:rPr lang="en-US" sz="2800" b="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endParaRPr lang="en-US" sz="3200" b="0" dirty="0">
              <a:solidFill>
                <a:schemeClr val="bg1"/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28600" y="4648200"/>
            <a:ext cx="8686800" cy="15240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4267200" y="4169664"/>
            <a:ext cx="0" cy="40233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ectangular Callout 9"/>
          <p:cNvSpPr>
            <a:spLocks noChangeArrowheads="1"/>
          </p:cNvSpPr>
          <p:nvPr/>
        </p:nvSpPr>
        <p:spPr bwMode="auto">
          <a:xfrm>
            <a:off x="3352800" y="5638800"/>
            <a:ext cx="5029200" cy="914400"/>
          </a:xfrm>
          <a:prstGeom prst="wedgeRectCallout">
            <a:avLst>
              <a:gd name="adj1" fmla="val -105138"/>
              <a:gd name="adj2" fmla="val -13685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zh-TW" sz="3200" dirty="0" smtClean="0">
                <a:latin typeface="+mj-lt"/>
              </a:rPr>
              <a:t>What do you think will be the output now?</a:t>
            </a:r>
          </a:p>
        </p:txBody>
      </p:sp>
    </p:spTree>
    <p:extLst>
      <p:ext uri="{BB962C8B-B14F-4D97-AF65-F5344CB8AC3E}">
        <p14:creationId xmlns:p14="http://schemas.microsoft.com/office/powerpoint/2010/main" val="1113121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800" dirty="0" smtClean="0">
                <a:solidFill>
                  <a:schemeClr val="accent2"/>
                </a:solidFill>
              </a:rPr>
              <a:t>Storing to and retrieving from the hold space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In addition to the pattern space, 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</a:rPr>
              <a:t>sed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 provides a second space, the hold space.</a:t>
            </a:r>
          </a:p>
          <a:p>
            <a:pPr eaLnBrk="1" hangingPunct="1"/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Not many commands modify the hold space.</a:t>
            </a:r>
          </a:p>
          <a:p>
            <a:pPr lvl="1" eaLnBrk="1" hangingPunct="1"/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For example, you can’t access it, unless you first bring it into the pattern space.</a:t>
            </a:r>
          </a:p>
          <a:p>
            <a:pPr eaLnBrk="1" hangingPunct="1">
              <a:buFontTx/>
              <a:buNone/>
            </a:pPr>
            <a:r>
              <a:rPr lang="en-US" altLang="zh-TW" sz="2800" dirty="0" smtClean="0">
                <a:solidFill>
                  <a:srgbClr val="FF0000"/>
                </a:solidFill>
              </a:rPr>
              <a:t>h</a:t>
            </a:r>
            <a:r>
              <a:rPr lang="en-US" altLang="zh-TW" sz="2800" dirty="0" smtClean="0"/>
              <a:t>	→ Copy the pattern space into the hold space</a:t>
            </a:r>
          </a:p>
          <a:p>
            <a:pPr eaLnBrk="1" hangingPunct="1">
              <a:buFontTx/>
              <a:buNone/>
            </a:pPr>
            <a:r>
              <a:rPr lang="en-US" altLang="zh-TW" sz="2800" dirty="0" smtClean="0">
                <a:solidFill>
                  <a:srgbClr val="FF0000"/>
                </a:solidFill>
              </a:rPr>
              <a:t>H</a:t>
            </a:r>
            <a:r>
              <a:rPr lang="en-US" altLang="zh-TW" sz="2800" dirty="0" smtClean="0"/>
              <a:t>	→ Append the pattern space into the hold space</a:t>
            </a:r>
          </a:p>
          <a:p>
            <a:pPr eaLnBrk="1" hangingPunct="1">
              <a:buFontTx/>
              <a:buNone/>
            </a:pPr>
            <a:r>
              <a:rPr lang="en-US" altLang="zh-TW" sz="2800" dirty="0" smtClean="0">
                <a:solidFill>
                  <a:srgbClr val="FF0000"/>
                </a:solidFill>
              </a:rPr>
              <a:t>g</a:t>
            </a:r>
            <a:r>
              <a:rPr lang="en-US" altLang="zh-TW" sz="2800" dirty="0" smtClean="0"/>
              <a:t> 	→ Load the pattern space with the hold space</a:t>
            </a:r>
          </a:p>
          <a:p>
            <a:pPr eaLnBrk="1" hangingPunct="1">
              <a:buFontTx/>
              <a:buNone/>
            </a:pPr>
            <a:r>
              <a:rPr lang="en-US" altLang="zh-TW" sz="2800" dirty="0" smtClean="0">
                <a:solidFill>
                  <a:srgbClr val="FF0000"/>
                </a:solidFill>
              </a:rPr>
              <a:t>G</a:t>
            </a:r>
            <a:r>
              <a:rPr lang="en-US" altLang="zh-TW" sz="2800" dirty="0" smtClean="0"/>
              <a:t>	→ Append the pattern space with the hold space</a:t>
            </a:r>
          </a:p>
          <a:p>
            <a:pPr eaLnBrk="1" hangingPunct="1">
              <a:buFontTx/>
              <a:buNone/>
            </a:pPr>
            <a:r>
              <a:rPr lang="en-US" altLang="zh-TW" sz="2800" dirty="0" smtClean="0">
                <a:solidFill>
                  <a:srgbClr val="FF0000"/>
                </a:solidFill>
              </a:rPr>
              <a:t>x</a:t>
            </a:r>
            <a:r>
              <a:rPr lang="en-US" altLang="zh-TW" sz="2800" dirty="0" smtClean="0"/>
              <a:t> 	→ Swap the pattern space with a hold space</a:t>
            </a:r>
          </a:p>
        </p:txBody>
      </p:sp>
    </p:spTree>
    <p:extLst>
      <p:ext uri="{BB962C8B-B14F-4D97-AF65-F5344CB8AC3E}">
        <p14:creationId xmlns:p14="http://schemas.microsoft.com/office/powerpoint/2010/main" val="285435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z="4800" dirty="0" smtClean="0">
                <a:solidFill>
                  <a:schemeClr val="accent2"/>
                </a:solidFill>
              </a:rPr>
              <a:t>Pattern Space Control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FF0000"/>
                </a:solidFill>
              </a:rPr>
              <a:t>To switch every two lines</a:t>
            </a:r>
            <a:r>
              <a:rPr lang="en-US" altLang="zh-TW" dirty="0"/>
              <a:t>:</a:t>
            </a:r>
          </a:p>
          <a:p>
            <a:pPr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dirty="0" smtClean="0"/>
              <a:t>		% </a:t>
            </a:r>
            <a:r>
              <a:rPr lang="en-US" altLang="zh-TW" dirty="0" err="1" smtClean="0"/>
              <a:t>seq</a:t>
            </a:r>
            <a:r>
              <a:rPr lang="en-US" altLang="zh-TW" dirty="0" smtClean="0"/>
              <a:t> 4 | </a:t>
            </a:r>
            <a:r>
              <a:rPr lang="en-US" altLang="zh-TW" dirty="0" err="1" smtClean="0">
                <a:solidFill>
                  <a:schemeClr val="accent2"/>
                </a:solidFill>
              </a:rPr>
              <a:t>sed</a:t>
            </a:r>
            <a:r>
              <a:rPr lang="en-US" altLang="zh-TW" dirty="0" smtClean="0">
                <a:solidFill>
                  <a:schemeClr val="accent2"/>
                </a:solidFill>
              </a:rPr>
              <a:t> </a:t>
            </a:r>
            <a:r>
              <a:rPr lang="en-US" altLang="zh-TW" dirty="0">
                <a:solidFill>
                  <a:schemeClr val="accent2"/>
                </a:solidFill>
              </a:rPr>
              <a:t>-n 'x; n; p; g; </a:t>
            </a:r>
            <a:r>
              <a:rPr lang="en-US" altLang="zh-TW" dirty="0" smtClean="0">
                <a:solidFill>
                  <a:schemeClr val="accent2"/>
                </a:solidFill>
              </a:rPr>
              <a:t>p'</a:t>
            </a:r>
            <a:r>
              <a:rPr lang="en-US" altLang="zh-TW" dirty="0" smtClean="0"/>
              <a:t> </a:t>
            </a:r>
            <a:r>
              <a:rPr lang="en-US" altLang="zh-TW" dirty="0"/>
              <a:t>| </a:t>
            </a:r>
            <a:r>
              <a:rPr lang="en-US" altLang="zh-TW" dirty="0" err="1"/>
              <a:t>tr</a:t>
            </a:r>
            <a:r>
              <a:rPr lang="en-US" altLang="zh-TW" dirty="0"/>
              <a:t> "\n" " " </a:t>
            </a:r>
          </a:p>
          <a:p>
            <a:pPr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dirty="0" smtClean="0"/>
              <a:t>		2 1 4 3%</a:t>
            </a:r>
          </a:p>
          <a:p>
            <a:pPr eaLnBrk="1" hangingPunct="1">
              <a:lnSpc>
                <a:spcPct val="85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rgbClr val="FF0000"/>
                </a:solidFill>
              </a:rPr>
              <a:t>To reverse the input (sort-of)</a:t>
            </a:r>
          </a:p>
          <a:p>
            <a:pPr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dirty="0" smtClean="0"/>
              <a:t>		% </a:t>
            </a:r>
            <a:r>
              <a:rPr lang="en-US" altLang="zh-TW" dirty="0" err="1" smtClean="0"/>
              <a:t>seq</a:t>
            </a:r>
            <a:r>
              <a:rPr lang="en-US" altLang="zh-TW" dirty="0" smtClean="0"/>
              <a:t> 4 | </a:t>
            </a:r>
            <a:r>
              <a:rPr lang="en-US" altLang="zh-TW" dirty="0" err="1" smtClean="0">
                <a:solidFill>
                  <a:schemeClr val="accent2"/>
                </a:solidFill>
              </a:rPr>
              <a:t>sed</a:t>
            </a:r>
            <a:r>
              <a:rPr lang="en-US" altLang="zh-TW" dirty="0" smtClean="0">
                <a:solidFill>
                  <a:schemeClr val="accent2"/>
                </a:solidFill>
              </a:rPr>
              <a:t> '</a:t>
            </a:r>
            <a:r>
              <a:rPr lang="en-US" altLang="zh-TW" dirty="0" err="1" smtClean="0">
                <a:solidFill>
                  <a:schemeClr val="accent2"/>
                </a:solidFill>
              </a:rPr>
              <a:t>G;h</a:t>
            </a:r>
            <a:r>
              <a:rPr lang="en-US" altLang="zh-TW" dirty="0" smtClean="0">
                <a:solidFill>
                  <a:schemeClr val="accent2"/>
                </a:solidFill>
              </a:rPr>
              <a:t>'</a:t>
            </a:r>
            <a:r>
              <a:rPr lang="en-US" altLang="zh-TW" dirty="0" smtClean="0"/>
              <a:t> | 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 "\n" " " </a:t>
            </a:r>
          </a:p>
          <a:p>
            <a:pPr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dirty="0" smtClean="0"/>
              <a:t>		1  </a:t>
            </a:r>
            <a:r>
              <a:rPr lang="en-US" altLang="zh-TW" dirty="0"/>
              <a:t>2</a:t>
            </a:r>
            <a:r>
              <a:rPr lang="en-US" altLang="zh-TW" dirty="0" smtClean="0"/>
              <a:t> </a:t>
            </a:r>
            <a:r>
              <a:rPr lang="en-US" altLang="zh-TW" dirty="0"/>
              <a:t>1</a:t>
            </a:r>
            <a:r>
              <a:rPr lang="en-US" altLang="zh-TW" dirty="0" smtClean="0"/>
              <a:t>  </a:t>
            </a:r>
            <a:r>
              <a:rPr lang="en-US" altLang="zh-TW" dirty="0"/>
              <a:t>3</a:t>
            </a:r>
            <a:r>
              <a:rPr lang="en-US" altLang="zh-TW" dirty="0" smtClean="0"/>
              <a:t> 2 1  4 3 2 1% </a:t>
            </a:r>
          </a:p>
          <a:p>
            <a:pPr eaLnBrk="1" hangingPunct="1">
              <a:lnSpc>
                <a:spcPct val="85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FF0000"/>
                </a:solidFill>
              </a:rPr>
              <a:t>To </a:t>
            </a:r>
            <a:r>
              <a:rPr lang="en-US" altLang="zh-TW" dirty="0" smtClean="0">
                <a:solidFill>
                  <a:srgbClr val="FF0000"/>
                </a:solidFill>
              </a:rPr>
              <a:t>double space the input</a:t>
            </a:r>
            <a:endParaRPr lang="en-US" altLang="zh-TW" dirty="0">
              <a:solidFill>
                <a:srgbClr val="FF0000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dirty="0" smtClean="0"/>
              <a:t>		% </a:t>
            </a:r>
            <a:r>
              <a:rPr lang="en-US" altLang="zh-TW" dirty="0" err="1"/>
              <a:t>seq</a:t>
            </a:r>
            <a:r>
              <a:rPr lang="en-US" altLang="zh-TW" dirty="0"/>
              <a:t> </a:t>
            </a:r>
            <a:r>
              <a:rPr lang="en-US" altLang="zh-TW" dirty="0" smtClean="0"/>
              <a:t>2 </a:t>
            </a:r>
            <a:r>
              <a:rPr lang="en-US" altLang="zh-TW" dirty="0"/>
              <a:t>| </a:t>
            </a:r>
            <a:r>
              <a:rPr lang="en-US" altLang="zh-TW" dirty="0" err="1">
                <a:solidFill>
                  <a:schemeClr val="accent2"/>
                </a:solidFill>
              </a:rPr>
              <a:t>sed</a:t>
            </a:r>
            <a:r>
              <a:rPr lang="en-US" altLang="zh-TW" dirty="0">
                <a:solidFill>
                  <a:schemeClr val="accent2"/>
                </a:solidFill>
              </a:rPr>
              <a:t> </a:t>
            </a:r>
            <a:r>
              <a:rPr lang="en-US" altLang="zh-TW" dirty="0" smtClean="0">
                <a:solidFill>
                  <a:schemeClr val="accent2"/>
                </a:solidFill>
              </a:rPr>
              <a:t>G</a:t>
            </a:r>
          </a:p>
          <a:p>
            <a:pPr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dirty="0" smtClean="0"/>
              <a:t>		1</a:t>
            </a:r>
          </a:p>
          <a:p>
            <a:pPr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dirty="0" smtClean="0"/>
              <a:t>		</a:t>
            </a:r>
            <a:endParaRPr lang="en-US" altLang="zh-TW" dirty="0"/>
          </a:p>
          <a:p>
            <a:pPr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dirty="0" smtClean="0"/>
              <a:t>		2</a:t>
            </a:r>
          </a:p>
          <a:p>
            <a:pPr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dirty="0" smtClean="0"/>
              <a:t>		</a:t>
            </a:r>
          </a:p>
          <a:p>
            <a:pPr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dirty="0" smtClean="0"/>
              <a:t>		% </a:t>
            </a:r>
          </a:p>
          <a:p>
            <a:pPr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257574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zh-TW" sz="4800" dirty="0" smtClean="0">
                <a:solidFill>
                  <a:schemeClr val="accent2"/>
                </a:solidFill>
              </a:rPr>
              <a:t>So, fifth these: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362" y="914400"/>
            <a:ext cx="8682038" cy="6019800"/>
          </a:xfrm>
        </p:spPr>
        <p:txBody>
          <a:bodyPr/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ed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commands that perform an action:</a:t>
            </a:r>
            <a:br>
              <a:rPr lang="en-US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rgbClr val="FFC1C1"/>
                </a:solidFill>
              </a:rPr>
              <a:t>a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c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d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D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g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G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h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H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rgbClr val="FFC1C1"/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p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P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s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w,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x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y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=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Or no action (i.e., the comment): </a:t>
            </a:r>
            <a:r>
              <a:rPr lang="en-US" dirty="0" smtClean="0">
                <a:solidFill>
                  <a:srgbClr val="FFC1C1"/>
                </a:solidFill>
              </a:rPr>
              <a:t>#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ed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commands related to control flow</a:t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b,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!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:,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;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\n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{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}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i="1" dirty="0" smtClean="0">
                <a:solidFill>
                  <a:srgbClr val="FF0000"/>
                </a:solidFill>
              </a:rPr>
              <a:t>a number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en-US" dirty="0" smtClean="0">
                <a:solidFill>
                  <a:srgbClr val="FF000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”</a:t>
            </a: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09800" y="4191000"/>
            <a:ext cx="4419600" cy="1828800"/>
          </a:xfrm>
          <a:prstGeom prst="rect">
            <a:avLst/>
          </a:prstGeom>
          <a:solidFill>
            <a:srgbClr val="CCE8EA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5400" b="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Conditional execution</a:t>
            </a:r>
            <a:endParaRPr kumimoji="1" lang="en-US" sz="5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6765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0" y="122238"/>
            <a:ext cx="9144000" cy="6126162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4800" dirty="0" smtClean="0">
                <a:solidFill>
                  <a:srgbClr val="FF0000"/>
                </a:solidFill>
              </a:rPr>
              <a:t>A series of instructions looks like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4800" dirty="0" smtClean="0">
                <a:solidFill>
                  <a:srgbClr val="FF0000"/>
                </a:solidFill>
              </a:rPr>
              <a:t>a program: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4000" dirty="0" smtClean="0"/>
              <a:t>		% </a:t>
            </a:r>
            <a:r>
              <a:rPr lang="en-US" altLang="zh-TW" sz="4000" dirty="0" err="1" smtClean="0"/>
              <a:t>sed</a:t>
            </a:r>
            <a:r>
              <a:rPr lang="en-US" altLang="zh-TW" sz="4000" dirty="0" smtClean="0"/>
              <a:t> 's/b/B/</a:t>
            </a:r>
            <a:r>
              <a:rPr lang="en-US" altLang="zh-TW" sz="4000" dirty="0" err="1" smtClean="0"/>
              <a:t>gp</a:t>
            </a:r>
            <a:r>
              <a:rPr lang="en-US" altLang="zh-TW" sz="4000" dirty="0" smtClean="0"/>
              <a:t>; =; </a:t>
            </a:r>
            <a:r>
              <a:rPr lang="en-US" altLang="zh-TW" sz="4000" dirty="0" err="1" smtClean="0"/>
              <a:t>i</a:t>
            </a:r>
            <a:r>
              <a:rPr lang="en-US" altLang="zh-TW" sz="4000" dirty="0" smtClean="0"/>
              <a:t> hi there' &lt; file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24696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0" y="122238"/>
            <a:ext cx="9144000" cy="6735762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4800" dirty="0" smtClean="0">
                <a:solidFill>
                  <a:schemeClr val="bg1">
                    <a:lumMod val="65000"/>
                  </a:schemeClr>
                </a:solidFill>
              </a:rPr>
              <a:t>A series of instructions looks like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4800" dirty="0" smtClean="0">
                <a:solidFill>
                  <a:schemeClr val="bg1">
                    <a:lumMod val="65000"/>
                  </a:schemeClr>
                </a:solidFill>
              </a:rPr>
              <a:t>a program: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4000" dirty="0" smtClean="0">
                <a:solidFill>
                  <a:schemeClr val="bg1">
                    <a:lumMod val="65000"/>
                  </a:schemeClr>
                </a:solidFill>
              </a:rPr>
              <a:t>		% </a:t>
            </a:r>
            <a:r>
              <a:rPr lang="en-US" altLang="zh-TW" sz="4000" dirty="0" err="1" smtClean="0">
                <a:solidFill>
                  <a:schemeClr val="bg1">
                    <a:lumMod val="65000"/>
                  </a:schemeClr>
                </a:solidFill>
              </a:rPr>
              <a:t>sed</a:t>
            </a:r>
            <a:r>
              <a:rPr lang="en-US" altLang="zh-TW" sz="4000" dirty="0" smtClean="0">
                <a:solidFill>
                  <a:schemeClr val="bg1">
                    <a:lumMod val="65000"/>
                  </a:schemeClr>
                </a:solidFill>
              </a:rPr>
              <a:t> 's/b/B/</a:t>
            </a:r>
            <a:r>
              <a:rPr lang="en-US" altLang="zh-TW" sz="4000" dirty="0" err="1" smtClean="0">
                <a:solidFill>
                  <a:schemeClr val="bg1">
                    <a:lumMod val="65000"/>
                  </a:schemeClr>
                </a:solidFill>
              </a:rPr>
              <a:t>gp</a:t>
            </a:r>
            <a:r>
              <a:rPr lang="en-US" altLang="zh-TW" sz="4000" dirty="0" smtClean="0">
                <a:solidFill>
                  <a:schemeClr val="bg1">
                    <a:lumMod val="65000"/>
                  </a:schemeClr>
                </a:solidFill>
              </a:rPr>
              <a:t>; =; </a:t>
            </a:r>
            <a:r>
              <a:rPr lang="en-US" altLang="zh-TW" sz="4000" dirty="0" err="1" smtClean="0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altLang="zh-TW" sz="4000" dirty="0" smtClean="0">
                <a:solidFill>
                  <a:schemeClr val="bg1">
                    <a:lumMod val="65000"/>
                  </a:schemeClr>
                </a:solidFill>
              </a:rPr>
              <a:t> hi there' &lt; file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0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4800" dirty="0" smtClean="0">
                <a:solidFill>
                  <a:srgbClr val="FF0000"/>
                </a:solidFill>
              </a:rPr>
              <a:t>They look even more like a pro-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4800" dirty="0" smtClean="0">
                <a:solidFill>
                  <a:srgbClr val="FF0000"/>
                </a:solidFill>
              </a:rPr>
              <a:t>gram when you put them in a file: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4000" dirty="0" smtClean="0"/>
              <a:t>		% cat sedprog1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4000" dirty="0" smtClean="0"/>
              <a:t>		s/b/B/</a:t>
            </a:r>
            <a:r>
              <a:rPr lang="en-US" altLang="zh-TW" sz="4000" dirty="0" err="1" smtClean="0"/>
              <a:t>gp</a:t>
            </a:r>
            <a:endParaRPr lang="en-US" altLang="zh-TW" sz="40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4000" dirty="0" smtClean="0"/>
              <a:t>		=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4000" dirty="0" smtClean="0"/>
              <a:t>		</a:t>
            </a:r>
            <a:r>
              <a:rPr lang="en-US" altLang="zh-TW" sz="4000" dirty="0" err="1" smtClean="0"/>
              <a:t>i</a:t>
            </a:r>
            <a:r>
              <a:rPr lang="en-US" altLang="zh-TW" sz="4000" dirty="0" smtClean="0"/>
              <a:t> hi there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4000" dirty="0" smtClean="0"/>
              <a:t>		%</a:t>
            </a:r>
          </a:p>
        </p:txBody>
      </p:sp>
    </p:spTree>
    <p:extLst>
      <p:ext uri="{BB962C8B-B14F-4D97-AF65-F5344CB8AC3E}">
        <p14:creationId xmlns:p14="http://schemas.microsoft.com/office/powerpoint/2010/main" val="272442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0" y="228600"/>
            <a:ext cx="8915400" cy="6400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4000" dirty="0" smtClean="0">
                <a:solidFill>
                  <a:schemeClr val="accent2"/>
                </a:solidFill>
              </a:rPr>
              <a:t> Indeed, </a:t>
            </a:r>
            <a:r>
              <a:rPr lang="en-US" altLang="zh-TW" sz="4000" dirty="0" err="1" smtClean="0">
                <a:solidFill>
                  <a:schemeClr val="accent2"/>
                </a:solidFill>
              </a:rPr>
              <a:t>sed</a:t>
            </a:r>
            <a:r>
              <a:rPr lang="en-US" altLang="zh-TW" sz="4000" dirty="0" smtClean="0">
                <a:solidFill>
                  <a:schemeClr val="accent2"/>
                </a:solidFill>
              </a:rPr>
              <a:t> </a:t>
            </a:r>
            <a:r>
              <a:rPr lang="en-US" altLang="zh-TW" sz="4000" i="1" dirty="0" smtClean="0">
                <a:solidFill>
                  <a:schemeClr val="accent2"/>
                </a:solidFill>
              </a:rPr>
              <a:t>is</a:t>
            </a:r>
            <a:r>
              <a:rPr lang="en-US" altLang="zh-TW" sz="4000" dirty="0" smtClean="0">
                <a:solidFill>
                  <a:schemeClr val="accent2"/>
                </a:solidFill>
              </a:rPr>
              <a:t> programming language</a:t>
            </a:r>
          </a:p>
          <a:p>
            <a:pPr eaLnBrk="1" hangingPunct="1"/>
            <a:endParaRPr lang="en-US" altLang="zh-TW" sz="1800" dirty="0" smtClean="0">
              <a:solidFill>
                <a:schemeClr val="accent2"/>
              </a:solidFill>
            </a:endParaRPr>
          </a:p>
          <a:p>
            <a:pPr eaLnBrk="1" hangingPunct="1"/>
            <a:r>
              <a:rPr lang="en-US" altLang="zh-TW" sz="3600" dirty="0" smtClean="0"/>
              <a:t>But what programming language would be complete without control flow?</a:t>
            </a:r>
          </a:p>
          <a:p>
            <a:pPr lvl="1" eaLnBrk="1" hangingPunct="1">
              <a:spcAft>
                <a:spcPts val="1800"/>
              </a:spcAft>
              <a:buFontTx/>
              <a:buNone/>
            </a:pPr>
            <a:endParaRPr lang="en-US" altLang="zh-TW" sz="100" i="1" dirty="0" smtClean="0"/>
          </a:p>
          <a:p>
            <a:pPr lvl="1" eaLnBrk="1" hangingPunct="1"/>
            <a:r>
              <a:rPr lang="en-US" altLang="zh-TW" sz="3200" dirty="0" smtClean="0">
                <a:solidFill>
                  <a:srgbClr val="FF0000"/>
                </a:solidFill>
              </a:rPr>
              <a:t>Condition execution</a:t>
            </a:r>
            <a:r>
              <a:rPr lang="en-US" altLang="zh-TW" sz="3200" dirty="0" smtClean="0"/>
              <a:t>, such as if statement</a:t>
            </a:r>
          </a:p>
          <a:p>
            <a:pPr lvl="1" eaLnBrk="1" hangingPunct="1">
              <a:spcAft>
                <a:spcPts val="1800"/>
              </a:spcAft>
              <a:buFontTx/>
              <a:buNone/>
            </a:pPr>
            <a:r>
              <a:rPr lang="en-US" altLang="zh-TW" sz="3200" dirty="0" smtClean="0"/>
              <a:t>	</a:t>
            </a:r>
            <a:r>
              <a:rPr lang="en-US" altLang="zh-TW" sz="3200" i="1" dirty="0" smtClean="0"/>
              <a:t>in </a:t>
            </a:r>
            <a:r>
              <a:rPr lang="en-US" altLang="zh-TW" sz="3200" i="1" dirty="0" err="1" smtClean="0"/>
              <a:t>sed</a:t>
            </a:r>
            <a:r>
              <a:rPr lang="en-US" altLang="zh-TW" sz="3200" i="1" dirty="0" smtClean="0"/>
              <a:t> you can match to patterns or line #s</a:t>
            </a:r>
          </a:p>
          <a:p>
            <a:pPr lvl="1" eaLnBrk="1" hangingPunct="1">
              <a:spcAft>
                <a:spcPts val="1800"/>
              </a:spcAft>
              <a:buFontTx/>
              <a:buNone/>
            </a:pPr>
            <a:endParaRPr lang="en-US" altLang="zh-TW" sz="100" i="1" dirty="0" smtClean="0"/>
          </a:p>
          <a:p>
            <a:pPr lvl="1" eaLnBrk="1" hangingPunct="1"/>
            <a:r>
              <a:rPr lang="en-US" altLang="zh-TW" sz="3200" dirty="0">
                <a:solidFill>
                  <a:srgbClr val="FF0000"/>
                </a:solidFill>
              </a:rPr>
              <a:t>Looping</a:t>
            </a:r>
            <a:r>
              <a:rPr lang="en-US" altLang="zh-TW" sz="3200" dirty="0"/>
              <a:t>, such as a while loop</a:t>
            </a:r>
          </a:p>
          <a:p>
            <a:pPr lvl="1" eaLnBrk="1" hangingPunct="1">
              <a:buFontTx/>
              <a:buNone/>
            </a:pPr>
            <a:r>
              <a:rPr lang="en-US" altLang="zh-TW" sz="3200" dirty="0"/>
              <a:t>	</a:t>
            </a:r>
            <a:r>
              <a:rPr lang="en-US" altLang="zh-TW" sz="3200" i="1" dirty="0" smtClean="0"/>
              <a:t>in </a:t>
            </a:r>
            <a:r>
              <a:rPr lang="en-US" altLang="zh-TW" sz="3200" i="1" dirty="0" err="1" smtClean="0"/>
              <a:t>sed</a:t>
            </a:r>
            <a:r>
              <a:rPr lang="en-US" altLang="zh-TW" sz="3200" i="1" dirty="0" smtClean="0"/>
              <a:t>, you have </a:t>
            </a:r>
            <a:r>
              <a:rPr lang="en-US" altLang="zh-TW" sz="3200" i="1" dirty="0" smtClean="0">
                <a:solidFill>
                  <a:srgbClr val="0070C0"/>
                </a:solidFill>
              </a:rPr>
              <a:t>two branches</a:t>
            </a:r>
            <a:r>
              <a:rPr lang="en-US" altLang="zh-TW" sz="3200" i="1" dirty="0" smtClean="0"/>
              <a:t>: conditional and absolute. This is similar to the two types of control flow in an assembly language</a:t>
            </a:r>
          </a:p>
          <a:p>
            <a:pPr lvl="1" eaLnBrk="1" hangingPunct="1">
              <a:spcAft>
                <a:spcPts val="1800"/>
              </a:spcAft>
              <a:buFontTx/>
              <a:buNone/>
            </a:pPr>
            <a:endParaRPr lang="en-US" altLang="zh-TW" sz="3200" i="1" dirty="0" smtClean="0"/>
          </a:p>
        </p:txBody>
      </p:sp>
    </p:spTree>
    <p:extLst>
      <p:ext uri="{BB962C8B-B14F-4D97-AF65-F5344CB8AC3E}">
        <p14:creationId xmlns:p14="http://schemas.microsoft.com/office/powerpoint/2010/main" val="12847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0" y="228600"/>
            <a:ext cx="8915400" cy="6400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4000" dirty="0" smtClean="0">
                <a:solidFill>
                  <a:schemeClr val="accent2"/>
                </a:solidFill>
              </a:rPr>
              <a:t> Indeed, </a:t>
            </a:r>
            <a:r>
              <a:rPr lang="en-US" altLang="zh-TW" sz="4000" dirty="0" err="1" smtClean="0">
                <a:solidFill>
                  <a:schemeClr val="accent2"/>
                </a:solidFill>
              </a:rPr>
              <a:t>sed</a:t>
            </a:r>
            <a:r>
              <a:rPr lang="en-US" altLang="zh-TW" sz="4000" dirty="0" smtClean="0">
                <a:solidFill>
                  <a:schemeClr val="accent2"/>
                </a:solidFill>
              </a:rPr>
              <a:t> </a:t>
            </a:r>
            <a:r>
              <a:rPr lang="en-US" altLang="zh-TW" sz="4000" i="1" dirty="0" smtClean="0">
                <a:solidFill>
                  <a:schemeClr val="accent2"/>
                </a:solidFill>
              </a:rPr>
              <a:t>is</a:t>
            </a:r>
            <a:r>
              <a:rPr lang="en-US" altLang="zh-TW" sz="4000" dirty="0" smtClean="0">
                <a:solidFill>
                  <a:schemeClr val="accent2"/>
                </a:solidFill>
              </a:rPr>
              <a:t> programming language</a:t>
            </a:r>
          </a:p>
          <a:p>
            <a:pPr eaLnBrk="1" hangingPunct="1"/>
            <a:endParaRPr lang="en-US" altLang="zh-TW" sz="1800" dirty="0" smtClean="0">
              <a:solidFill>
                <a:schemeClr val="accent2"/>
              </a:solidFill>
            </a:endParaRPr>
          </a:p>
          <a:p>
            <a:pPr eaLnBrk="1" hangingPunct="1"/>
            <a:r>
              <a:rPr lang="en-US" altLang="zh-TW" sz="3600" dirty="0" smtClean="0"/>
              <a:t>But what programming language would be complete without control flow?</a:t>
            </a:r>
          </a:p>
          <a:p>
            <a:pPr lvl="1" eaLnBrk="1" hangingPunct="1">
              <a:spcAft>
                <a:spcPts val="1800"/>
              </a:spcAft>
              <a:buFontTx/>
              <a:buNone/>
            </a:pPr>
            <a:endParaRPr lang="en-US" altLang="zh-TW" sz="100" i="1" dirty="0" smtClean="0"/>
          </a:p>
          <a:p>
            <a:pPr lvl="1" eaLnBrk="1" hangingPunct="1"/>
            <a:r>
              <a:rPr lang="en-US" altLang="zh-TW" sz="3200" dirty="0" smtClean="0">
                <a:solidFill>
                  <a:srgbClr val="FF0000"/>
                </a:solidFill>
              </a:rPr>
              <a:t>Condition execution</a:t>
            </a:r>
            <a:r>
              <a:rPr lang="en-US" altLang="zh-TW" sz="3200" dirty="0" smtClean="0"/>
              <a:t>, such as if statement</a:t>
            </a:r>
          </a:p>
          <a:p>
            <a:pPr lvl="1" eaLnBrk="1" hangingPunct="1">
              <a:spcAft>
                <a:spcPts val="1800"/>
              </a:spcAft>
              <a:buFontTx/>
              <a:buNone/>
            </a:pPr>
            <a:r>
              <a:rPr lang="en-US" altLang="zh-TW" sz="3200" dirty="0" smtClean="0"/>
              <a:t>	</a:t>
            </a:r>
            <a:r>
              <a:rPr lang="en-US" altLang="zh-TW" sz="3200" i="1" dirty="0" smtClean="0"/>
              <a:t>in </a:t>
            </a:r>
            <a:r>
              <a:rPr lang="en-US" altLang="zh-TW" sz="3200" i="1" dirty="0" err="1" smtClean="0"/>
              <a:t>sed</a:t>
            </a:r>
            <a:r>
              <a:rPr lang="en-US" altLang="zh-TW" sz="3200" i="1" dirty="0" smtClean="0"/>
              <a:t> you can match to patterns or line #s</a:t>
            </a:r>
          </a:p>
          <a:p>
            <a:pPr lvl="1" eaLnBrk="1" hangingPunct="1">
              <a:spcAft>
                <a:spcPts val="1800"/>
              </a:spcAft>
              <a:buFontTx/>
              <a:buNone/>
            </a:pPr>
            <a:endParaRPr lang="en-US" altLang="zh-TW" sz="100" i="1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 eaLnBrk="1" hangingPunct="1"/>
            <a:r>
              <a:rPr lang="en-US" altLang="zh-TW" sz="3200" dirty="0">
                <a:solidFill>
                  <a:schemeClr val="bg1">
                    <a:lumMod val="75000"/>
                  </a:schemeClr>
                </a:solidFill>
              </a:rPr>
              <a:t>Looping, such as a while loop</a:t>
            </a:r>
          </a:p>
          <a:p>
            <a:pPr lvl="1" eaLnBrk="1" hangingPunct="1">
              <a:buFontTx/>
              <a:buNone/>
            </a:pPr>
            <a:r>
              <a:rPr lang="en-US" altLang="zh-TW" sz="3200" dirty="0">
                <a:solidFill>
                  <a:schemeClr val="bg1">
                    <a:lumMod val="75000"/>
                  </a:schemeClr>
                </a:solidFill>
              </a:rPr>
              <a:t>	</a:t>
            </a:r>
            <a:endParaRPr lang="en-US" altLang="zh-TW" sz="3200" i="1" dirty="0" smtClean="0"/>
          </a:p>
        </p:txBody>
      </p:sp>
    </p:spTree>
    <p:extLst>
      <p:ext uri="{BB962C8B-B14F-4D97-AF65-F5344CB8AC3E}">
        <p14:creationId xmlns:p14="http://schemas.microsoft.com/office/powerpoint/2010/main" val="223782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zh-TW" sz="4800" smtClean="0">
                <a:solidFill>
                  <a:schemeClr val="accent2"/>
                </a:solidFill>
              </a:rPr>
              <a:t>Conditional execution</a:t>
            </a:r>
            <a:endParaRPr lang="en-US" altLang="zh-TW" sz="4800" dirty="0" smtClean="0">
              <a:solidFill>
                <a:schemeClr val="accent2"/>
              </a:solidFill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912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 smtClean="0"/>
              <a:t>q	→ Print pattern space then stop processing input 	lines.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 smtClean="0"/>
              <a:t>a number</a:t>
            </a:r>
            <a:r>
              <a:rPr lang="en-US" altLang="zh-TW" sz="2800" dirty="0"/>
              <a:t> → Execute the command(s) that follows </a:t>
            </a:r>
            <a:r>
              <a:rPr lang="en-US" altLang="zh-TW" sz="2800" dirty="0" smtClean="0"/>
              <a:t>	only </a:t>
            </a:r>
            <a:r>
              <a:rPr lang="en-US" altLang="zh-TW" sz="2800" dirty="0"/>
              <a:t>if it </a:t>
            </a:r>
            <a:r>
              <a:rPr lang="en-US" altLang="zh-TW" sz="2800" dirty="0" smtClean="0"/>
              <a:t>matches </a:t>
            </a:r>
            <a:r>
              <a:rPr lang="en-US" altLang="zh-TW" sz="2800" dirty="0"/>
              <a:t>the </a:t>
            </a:r>
            <a:r>
              <a:rPr lang="en-US" altLang="zh-TW" sz="2800" dirty="0" smtClean="0"/>
              <a:t>line number given.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 smtClean="0"/>
              <a:t>/</a:t>
            </a:r>
            <a:r>
              <a:rPr lang="en-US" altLang="zh-TW" sz="2800" dirty="0"/>
              <a:t>	→ </a:t>
            </a:r>
            <a:r>
              <a:rPr lang="en-US" altLang="zh-TW" sz="2800" dirty="0" smtClean="0"/>
              <a:t>Execute the command(s) that follows only if it 	matches the pattern given.</a:t>
            </a:r>
            <a:endParaRPr lang="en-US" altLang="zh-TW" sz="2800" dirty="0"/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 smtClean="0"/>
              <a:t>,</a:t>
            </a:r>
            <a:r>
              <a:rPr lang="en-US" altLang="zh-TW" sz="2800" dirty="0"/>
              <a:t>	→ </a:t>
            </a:r>
            <a:r>
              <a:rPr lang="en-US" altLang="zh-TW" sz="2800" dirty="0" smtClean="0"/>
              <a:t>Execute over a range.</a:t>
            </a:r>
            <a:endParaRPr lang="en-US" altLang="zh-TW" sz="2800" dirty="0"/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 smtClean="0"/>
              <a:t>!</a:t>
            </a:r>
            <a:r>
              <a:rPr lang="en-US" altLang="zh-TW" sz="2800" dirty="0"/>
              <a:t>	→ </a:t>
            </a:r>
            <a:r>
              <a:rPr lang="en-US" altLang="zh-TW" sz="2800" dirty="0" smtClean="0"/>
              <a:t>Negate the condition under which to execute 	the following command. 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191440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zh-TW" sz="4800" smtClean="0">
                <a:solidFill>
                  <a:schemeClr val="accent2"/>
                </a:solidFill>
              </a:rPr>
              <a:t>Conditional execution</a:t>
            </a:r>
            <a:endParaRPr lang="en-US" altLang="zh-TW" sz="4800" dirty="0" smtClean="0">
              <a:solidFill>
                <a:schemeClr val="accent2"/>
              </a:solidFill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912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 smtClean="0">
                <a:solidFill>
                  <a:srgbClr val="FF0000"/>
                </a:solidFill>
              </a:rPr>
              <a:t>q</a:t>
            </a:r>
            <a:r>
              <a:rPr lang="en-US" altLang="zh-TW" sz="2800" dirty="0" smtClean="0"/>
              <a:t>	→ Print pattern space then stop processing input 	lines.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</a:rPr>
              <a:t>a number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 → Execute the command(s) that follows </a:t>
            </a: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</a:rPr>
              <a:t>	only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if it </a:t>
            </a: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</a:rPr>
              <a:t>matches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the </a:t>
            </a: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</a:rPr>
              <a:t>line number given.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	→ </a:t>
            </a: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</a:rPr>
              <a:t>Execute the command(s) that follows only if it 	matches the pattern given.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</a:endParaRP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	→ </a:t>
            </a: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</a:rPr>
              <a:t>Execute over a range.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</a:endParaRP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</a:rPr>
              <a:t>!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	→ </a:t>
            </a: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</a:rPr>
              <a:t>Negate the condition under which to execute 	the following command. 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37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800" smtClean="0">
                <a:solidFill>
                  <a:schemeClr val="accent2"/>
                </a:solidFill>
              </a:rPr>
              <a:t>The q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 smtClean="0"/>
              <a:t>% echo "A B C" | 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 " " "\n" |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'q'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 echo "A B C" | 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 " " "\n" |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'q; p'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A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%</a:t>
            </a:r>
          </a:p>
          <a:p>
            <a:pPr eaLnBrk="1" hangingPunct="1">
              <a:buFontTx/>
              <a:buNone/>
            </a:pPr>
            <a:endParaRPr lang="en-US" altLang="zh-TW" dirty="0" smtClean="0"/>
          </a:p>
          <a:p>
            <a:pPr eaLnBrk="1" hangingPunct="1">
              <a:buFontTx/>
              <a:buNone/>
            </a:pPr>
            <a:r>
              <a:rPr lang="en-US" altLang="zh-TW" dirty="0" smtClean="0"/>
              <a:t>This looks boring.  But its power is seen when used with other control flow…</a:t>
            </a:r>
          </a:p>
          <a:p>
            <a:pPr eaLnBrk="1" hangingPunct="1">
              <a:buFontTx/>
              <a:buNone/>
            </a:pP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410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3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altLang="zh-TW" b="1" dirty="0" smtClean="0">
                <a:solidFill>
                  <a:srgbClr val="0033CC"/>
                </a:solidFill>
              </a:rPr>
              <a:t>Running </a:t>
            </a:r>
            <a:r>
              <a:rPr lang="en-US" altLang="zh-TW" sz="6600" b="1" dirty="0" err="1" smtClean="0">
                <a:solidFill>
                  <a:srgbClr val="0033CC"/>
                </a:solidFill>
                <a:latin typeface="High Tower Text" pitchFamily="18" charset="0"/>
              </a:rPr>
              <a:t>sed</a:t>
            </a:r>
            <a:endParaRPr lang="en-US" altLang="zh-TW" b="1" dirty="0" smtClean="0">
              <a:solidFill>
                <a:srgbClr val="0033CC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28600" y="762000"/>
            <a:ext cx="8686800" cy="6096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800" b="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3200" b="0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 </a:t>
            </a:r>
            <a:r>
              <a:rPr lang="en-US" sz="3200" b="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echo </a:t>
            </a:r>
            <a:r>
              <a:rPr lang="en-US" sz="3200" b="0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\</a:t>
            </a:r>
            <a:r>
              <a:rPr lang="en-US" sz="2800" b="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#</a:t>
            </a:r>
            <a:r>
              <a:rPr lang="en-US" sz="3200" b="0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\!'/</a:t>
            </a:r>
            <a:r>
              <a:rPr lang="en-US" sz="3200" b="0" dirty="0" err="1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usr</a:t>
            </a:r>
            <a:r>
              <a:rPr lang="en-US" sz="3200" b="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/bin/</a:t>
            </a:r>
            <a:r>
              <a:rPr lang="en-US" sz="3200" b="0" dirty="0" err="1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sed</a:t>
            </a:r>
            <a:r>
              <a:rPr lang="en-US" sz="3200" b="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 </a:t>
            </a:r>
            <a:r>
              <a:rPr lang="en-US" sz="2800" b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3200" b="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f\ns/s/</a:t>
            </a:r>
            <a:r>
              <a:rPr lang="en-US" sz="2800" b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/' | </a:t>
            </a:r>
            <a:r>
              <a:rPr lang="en-US" sz="3200" b="0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\</a:t>
            </a:r>
          </a:p>
          <a:p>
            <a:pPr>
              <a:defRPr/>
            </a:pPr>
            <a:r>
              <a:rPr lang="en-US" sz="3200" b="0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tee </a:t>
            </a:r>
            <a:r>
              <a:rPr lang="en-US" sz="3200" b="0" dirty="0" err="1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sedfile</a:t>
            </a:r>
            <a:r>
              <a:rPr lang="en-US" sz="3200" b="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 | </a:t>
            </a:r>
            <a:r>
              <a:rPr lang="en-US" sz="3200" b="0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                  </a:t>
            </a:r>
            <a:r>
              <a:rPr lang="en-US" sz="1600" b="0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 </a:t>
            </a:r>
            <a:r>
              <a:rPr lang="en-US" sz="3200" b="0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  </a:t>
            </a:r>
            <a:r>
              <a:rPr lang="en-US" sz="3200" b="0" dirty="0" err="1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sed</a:t>
            </a:r>
            <a:r>
              <a:rPr lang="en-US" sz="3200" b="0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 </a:t>
            </a:r>
            <a:r>
              <a:rPr lang="en-US" sz="3200" b="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's/s/</a:t>
            </a:r>
            <a:r>
              <a:rPr lang="en-US" sz="2800" b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/'</a:t>
            </a:r>
          </a:p>
          <a:p>
            <a:pPr>
              <a:defRPr/>
            </a:pPr>
            <a:r>
              <a:rPr lang="en-US" sz="2800" b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#</a:t>
            </a:r>
            <a:r>
              <a:rPr lang="en-US" sz="3200" b="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!/</a:t>
            </a:r>
            <a:r>
              <a:rPr lang="en-US" sz="3200" b="0" dirty="0" err="1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u</a:t>
            </a:r>
            <a:r>
              <a:rPr lang="en-US" sz="2800" b="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 err="1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r</a:t>
            </a:r>
            <a:r>
              <a:rPr lang="en-US" sz="3200" b="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/bin/</a:t>
            </a:r>
            <a:r>
              <a:rPr lang="en-US" sz="3200" b="0" dirty="0" err="1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sed</a:t>
            </a:r>
            <a:r>
              <a:rPr lang="en-US" sz="3200" b="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 </a:t>
            </a:r>
            <a:r>
              <a:rPr lang="en-US" sz="2800" b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3200" b="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f</a:t>
            </a:r>
          </a:p>
          <a:p>
            <a:pPr>
              <a:defRPr/>
            </a:pPr>
            <a:r>
              <a:rPr lang="en-US" sz="2800" b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/s</a:t>
            </a:r>
            <a:r>
              <a:rPr lang="en-US" sz="3200" b="0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/</a:t>
            </a:r>
            <a:r>
              <a:rPr lang="en-US" sz="2800" b="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/ </a:t>
            </a:r>
          </a:p>
          <a:p>
            <a:pPr>
              <a:defRPr/>
            </a:pPr>
            <a:r>
              <a:rPr lang="en-US" sz="2800" b="0" dirty="0">
                <a:solidFill>
                  <a:schemeClr val="bg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endParaRPr lang="en-US" sz="3200" b="0" dirty="0">
              <a:solidFill>
                <a:schemeClr val="bg1"/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28600" y="2727960"/>
            <a:ext cx="8686800" cy="199644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/>
          <a:lstStyle/>
          <a:p>
            <a:pPr>
              <a:defRPr/>
            </a:pPr>
            <a:r>
              <a:rPr lang="en-US" sz="2800" b="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3200" b="0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 cat </a:t>
            </a:r>
            <a:r>
              <a:rPr lang="en-US" sz="3200" b="0" dirty="0" err="1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sedfile</a:t>
            </a:r>
            <a:r>
              <a:rPr lang="en-US" sz="3200" b="0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 | </a:t>
            </a:r>
            <a:r>
              <a:rPr lang="en-US" sz="3200" b="0" dirty="0" err="1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sed</a:t>
            </a:r>
            <a:r>
              <a:rPr lang="en-US" sz="3200" b="0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 </a:t>
            </a:r>
            <a:r>
              <a:rPr lang="en-US" sz="2800" b="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3200" b="0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f </a:t>
            </a:r>
            <a:r>
              <a:rPr lang="en-US" sz="3200" b="0" dirty="0" err="1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sedfile</a:t>
            </a:r>
            <a:endParaRPr lang="en-US" sz="3200" b="0" dirty="0" smtClean="0">
              <a:solidFill>
                <a:schemeClr val="bg1">
                  <a:lumMod val="50000"/>
                </a:schemeClr>
              </a:solidFill>
              <a:latin typeface="High Tower Text" pitchFamily="18" charset="0"/>
              <a:ea typeface="新細明體" charset="-120"/>
            </a:endParaRPr>
          </a:p>
          <a:p>
            <a:pPr>
              <a:defRPr/>
            </a:pPr>
            <a:r>
              <a:rPr lang="en-US" sz="2800" b="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#</a:t>
            </a:r>
            <a:r>
              <a:rPr lang="en-US" sz="3200" b="0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!/</a:t>
            </a:r>
            <a:r>
              <a:rPr lang="en-US" sz="3200" b="0" dirty="0" err="1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u</a:t>
            </a:r>
            <a:r>
              <a:rPr lang="en-US" sz="2800" b="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 err="1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r</a:t>
            </a:r>
            <a:r>
              <a:rPr lang="en-US" sz="3200" b="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/bin/</a:t>
            </a:r>
            <a:r>
              <a:rPr lang="en-US" sz="3200" b="0" dirty="0" err="1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sed</a:t>
            </a:r>
            <a:r>
              <a:rPr lang="en-US" sz="3200" b="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 </a:t>
            </a:r>
            <a:r>
              <a:rPr lang="en-US" sz="2800" b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3200" b="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f</a:t>
            </a:r>
          </a:p>
          <a:p>
            <a:pPr>
              <a:defRPr/>
            </a:pPr>
            <a:r>
              <a:rPr lang="en-US" sz="2800" b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/s</a:t>
            </a:r>
            <a:r>
              <a:rPr lang="en-US" sz="3200" b="0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/</a:t>
            </a:r>
            <a:r>
              <a:rPr lang="en-US" sz="2800" b="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  <a:ea typeface="新細明體" charset="-120"/>
              </a:rPr>
              <a:t>/</a:t>
            </a:r>
            <a:r>
              <a:rPr lang="en-US" sz="3200" b="0" dirty="0" smtClean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 </a:t>
            </a:r>
          </a:p>
          <a:p>
            <a:pPr>
              <a:defRPr/>
            </a:pPr>
            <a:r>
              <a:rPr lang="en-US" sz="2800" b="0" dirty="0">
                <a:solidFill>
                  <a:schemeClr val="bg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endParaRPr lang="en-US" sz="3200" b="0" dirty="0">
              <a:solidFill>
                <a:schemeClr val="bg1"/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8600" y="4160520"/>
            <a:ext cx="8686800" cy="199644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/>
          <a:lstStyle/>
          <a:p>
            <a:pPr>
              <a:defRPr/>
            </a:pPr>
            <a:r>
              <a:rPr lang="en-US" sz="2800" b="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3200" b="0" dirty="0" smtClean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 cat </a:t>
            </a:r>
            <a:r>
              <a:rPr lang="en-US" sz="3200" b="0" dirty="0" err="1" smtClean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sedfile</a:t>
            </a:r>
            <a:r>
              <a:rPr lang="en-US" sz="3200" b="0" dirty="0" smtClean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 | ./</a:t>
            </a:r>
            <a:r>
              <a:rPr lang="en-US" sz="3200" b="0" dirty="0" err="1" smtClean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sedfile</a:t>
            </a:r>
            <a:endParaRPr lang="en-US" sz="3200" b="0" dirty="0" smtClean="0">
              <a:solidFill>
                <a:schemeClr val="bg1"/>
              </a:solidFill>
              <a:latin typeface="High Tower Text" pitchFamily="18" charset="0"/>
              <a:ea typeface="新細明體" charset="-120"/>
            </a:endParaRPr>
          </a:p>
          <a:p>
            <a:pPr>
              <a:defRPr/>
            </a:pPr>
            <a:r>
              <a:rPr lang="en-US" sz="3200" b="0" dirty="0" smtClean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./</a:t>
            </a:r>
            <a:r>
              <a:rPr lang="en-US" sz="3200" b="0" dirty="0" err="1" smtClean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sedfile</a:t>
            </a:r>
            <a:r>
              <a:rPr lang="en-US" sz="3200" b="0" dirty="0" smtClean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: Permission denied</a:t>
            </a:r>
            <a:endParaRPr lang="en-US" sz="3200" b="0" dirty="0">
              <a:solidFill>
                <a:schemeClr val="bg1"/>
              </a:solidFill>
              <a:latin typeface="High Tower Text" pitchFamily="18" charset="0"/>
              <a:ea typeface="新細明體" charset="-120"/>
            </a:endParaRPr>
          </a:p>
          <a:p>
            <a:pPr>
              <a:spcBef>
                <a:spcPts val="72"/>
              </a:spcBef>
              <a:defRPr/>
            </a:pPr>
            <a:r>
              <a:rPr lang="en-US" sz="2800" b="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endParaRPr lang="en-US" sz="3200" b="0" dirty="0">
              <a:solidFill>
                <a:schemeClr val="bg1"/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762000" y="5160264"/>
            <a:ext cx="0" cy="40233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ular Callout 8"/>
          <p:cNvSpPr>
            <a:spLocks noChangeArrowheads="1"/>
          </p:cNvSpPr>
          <p:nvPr/>
        </p:nvSpPr>
        <p:spPr bwMode="auto">
          <a:xfrm>
            <a:off x="3352800" y="5638800"/>
            <a:ext cx="5029200" cy="914400"/>
          </a:xfrm>
          <a:prstGeom prst="wedgeRectCallout">
            <a:avLst>
              <a:gd name="adj1" fmla="val -105138"/>
              <a:gd name="adj2" fmla="val -13685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zh-TW" sz="3200" dirty="0" smtClean="0">
                <a:latin typeface="+mj-lt"/>
              </a:rPr>
              <a:t>What do you think will be the output now?</a:t>
            </a:r>
          </a:p>
        </p:txBody>
      </p:sp>
    </p:spTree>
    <p:extLst>
      <p:ext uri="{BB962C8B-B14F-4D97-AF65-F5344CB8AC3E}">
        <p14:creationId xmlns:p14="http://schemas.microsoft.com/office/powerpoint/2010/main" val="1365198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zh-TW" sz="4800" smtClean="0">
                <a:solidFill>
                  <a:schemeClr val="accent2"/>
                </a:solidFill>
              </a:rPr>
              <a:t>Conditional execution</a:t>
            </a:r>
            <a:endParaRPr lang="en-US" altLang="zh-TW" sz="4800" dirty="0" smtClean="0">
              <a:solidFill>
                <a:schemeClr val="accent2"/>
              </a:solidFill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912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 smtClean="0">
                <a:solidFill>
                  <a:srgbClr val="FF0000"/>
                </a:solidFill>
              </a:rPr>
              <a:t>q</a:t>
            </a:r>
            <a:r>
              <a:rPr lang="en-US" altLang="zh-TW" sz="2800" dirty="0" smtClean="0"/>
              <a:t>	→ Print pattern space then stop processing input 	lines.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</a:rPr>
              <a:t>a number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 → Execute the command(s) that follows </a:t>
            </a: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</a:rPr>
              <a:t>	only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if it </a:t>
            </a: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</a:rPr>
              <a:t>matches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the </a:t>
            </a: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</a:rPr>
              <a:t>line number given.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	→ </a:t>
            </a: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</a:rPr>
              <a:t>Execute the command(s) that follows only if it 	matches the pattern given.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</a:endParaRP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	→ </a:t>
            </a: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</a:rPr>
              <a:t>Execute over a range.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</a:endParaRP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</a:rPr>
              <a:t>!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	→ </a:t>
            </a: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</a:rPr>
              <a:t>Negate the condition under which to execute 	the following command. 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56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zh-TW" sz="4800" smtClean="0">
                <a:solidFill>
                  <a:schemeClr val="accent2"/>
                </a:solidFill>
              </a:rPr>
              <a:t>Conditional execution</a:t>
            </a:r>
            <a:endParaRPr lang="en-US" altLang="zh-TW" sz="4800" dirty="0" smtClean="0">
              <a:solidFill>
                <a:schemeClr val="accent2"/>
              </a:solidFill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912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q	→ Print pattern space then stop processing input 	lines.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 smtClean="0">
                <a:solidFill>
                  <a:srgbClr val="FF0000"/>
                </a:solidFill>
              </a:rPr>
              <a:t>a number</a:t>
            </a:r>
            <a:r>
              <a:rPr lang="en-US" altLang="zh-TW" sz="2800" dirty="0"/>
              <a:t> → Execute the command(s) that follows </a:t>
            </a:r>
            <a:r>
              <a:rPr lang="en-US" altLang="zh-TW" sz="2800" dirty="0" smtClean="0"/>
              <a:t>	only </a:t>
            </a:r>
            <a:r>
              <a:rPr lang="en-US" altLang="zh-TW" sz="2800" dirty="0"/>
              <a:t>if it </a:t>
            </a:r>
            <a:r>
              <a:rPr lang="en-US" altLang="zh-TW" sz="2800" dirty="0" smtClean="0"/>
              <a:t>matches </a:t>
            </a:r>
            <a:r>
              <a:rPr lang="en-US" altLang="zh-TW" sz="2800" dirty="0"/>
              <a:t>the </a:t>
            </a:r>
            <a:r>
              <a:rPr lang="en-US" altLang="zh-TW" sz="2800" dirty="0" smtClean="0"/>
              <a:t>line number given.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 smtClean="0">
                <a:solidFill>
                  <a:srgbClr val="FF0000"/>
                </a:solidFill>
              </a:rPr>
              <a:t>/</a:t>
            </a:r>
            <a:r>
              <a:rPr lang="en-US" altLang="zh-TW" sz="2800" dirty="0"/>
              <a:t>	→ </a:t>
            </a:r>
            <a:r>
              <a:rPr lang="en-US" altLang="zh-TW" sz="2800" dirty="0" smtClean="0"/>
              <a:t>Execute the command(s) that follows only if it 	matches the pattern given.</a:t>
            </a:r>
            <a:endParaRPr lang="en-US" altLang="zh-TW" sz="2800" dirty="0"/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 smtClean="0">
                <a:solidFill>
                  <a:srgbClr val="FF0000"/>
                </a:solidFill>
              </a:rPr>
              <a:t>,</a:t>
            </a:r>
            <a:r>
              <a:rPr lang="en-US" altLang="zh-TW" sz="2800" dirty="0"/>
              <a:t>	→ </a:t>
            </a:r>
            <a:r>
              <a:rPr lang="en-US" altLang="zh-TW" sz="2800" dirty="0" smtClean="0"/>
              <a:t>Execute over a range.</a:t>
            </a:r>
            <a:endParaRPr lang="en-US" altLang="zh-TW" sz="2800" dirty="0"/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!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	→ </a:t>
            </a: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Negate the condition under which to execute 	the following command. </a:t>
            </a:r>
            <a:endParaRPr lang="en-US" altLang="zh-TW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33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38250"/>
            <a:ext cx="8839200" cy="52689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 smtClean="0"/>
              <a:t>Each line read is counted, and one can use this information to absolutely select which lines commands should be applied to.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4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 smtClean="0"/>
              <a:t>        1       first line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 smtClean="0"/>
              <a:t>        2       second line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 smtClean="0"/>
              <a:t>        ...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 smtClean="0"/>
              <a:t>        $       last line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 smtClean="0"/>
              <a:t>        </a:t>
            </a:r>
            <a:r>
              <a:rPr lang="en-US" altLang="zh-TW" sz="2400" dirty="0" err="1" smtClean="0"/>
              <a:t>i,j</a:t>
            </a:r>
            <a:r>
              <a:rPr lang="en-US" altLang="zh-TW" sz="2400" dirty="0" smtClean="0"/>
              <a:t>     from </a:t>
            </a:r>
            <a:r>
              <a:rPr lang="en-US" altLang="zh-TW" sz="2400" dirty="0" err="1" smtClean="0"/>
              <a:t>i-th</a:t>
            </a:r>
            <a:r>
              <a:rPr lang="en-US" altLang="zh-TW" sz="2400" dirty="0" smtClean="0"/>
              <a:t> to j-</a:t>
            </a:r>
            <a:r>
              <a:rPr lang="en-US" altLang="zh-TW" sz="2400" dirty="0" err="1" smtClean="0"/>
              <a:t>th</a:t>
            </a:r>
            <a:r>
              <a:rPr lang="en-US" altLang="zh-TW" sz="2400" dirty="0" smtClean="0"/>
              <a:t> line, inclusive. j can be $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 smtClean="0"/>
              <a:t>Examples 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b="1" dirty="0" smtClean="0">
                <a:latin typeface="Courier New" pitchFamily="49" charset="0"/>
              </a:rPr>
              <a:t>  </a:t>
            </a:r>
            <a:r>
              <a:rPr lang="en-US" altLang="zh-TW" sz="2000" b="1" dirty="0" err="1" smtClean="0">
                <a:latin typeface="Courier New" pitchFamily="49" charset="0"/>
              </a:rPr>
              <a:t>sed</a:t>
            </a:r>
            <a:r>
              <a:rPr lang="en-US" altLang="zh-TW" sz="2000" b="1" dirty="0" smtClean="0">
                <a:latin typeface="Courier New" pitchFamily="49" charset="0"/>
              </a:rPr>
              <a:t>  ’52 d’</a:t>
            </a:r>
            <a:r>
              <a:rPr lang="en-US" altLang="zh-TW" sz="2000" dirty="0" smtClean="0"/>
              <a:t>		prints everything except line number 52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TW" sz="2000" dirty="0" smtClean="0"/>
              <a:t>	</a:t>
            </a:r>
            <a:r>
              <a:rPr lang="en-US" altLang="zh-TW" sz="2000" b="1" dirty="0" err="1" smtClean="0">
                <a:latin typeface="Courier New" pitchFamily="49" charset="0"/>
              </a:rPr>
              <a:t>sed</a:t>
            </a:r>
            <a:r>
              <a:rPr lang="en-US" altLang="zh-TW" sz="2000" b="1" dirty="0" smtClean="0">
                <a:latin typeface="Courier New" pitchFamily="49" charset="0"/>
              </a:rPr>
              <a:t> –n ’6 p’	 	</a:t>
            </a:r>
            <a:r>
              <a:rPr lang="en-US" altLang="zh-TW" sz="2000" dirty="0" smtClean="0"/>
              <a:t>prints only line 6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 smtClean="0"/>
              <a:t>	</a:t>
            </a:r>
            <a:r>
              <a:rPr lang="en-US" altLang="zh-TW" sz="2000" b="1" dirty="0" err="1" smtClean="0">
                <a:latin typeface="Courier New" pitchFamily="49" charset="0"/>
              </a:rPr>
              <a:t>sed</a:t>
            </a:r>
            <a:r>
              <a:rPr lang="en-US" altLang="zh-TW" sz="2000" b="1" dirty="0" smtClean="0">
                <a:latin typeface="Courier New" pitchFamily="49" charset="0"/>
              </a:rPr>
              <a:t> –n ’1,52 p’	 	</a:t>
            </a:r>
            <a:r>
              <a:rPr lang="en-US" altLang="zh-TW" sz="2000" dirty="0" smtClean="0"/>
              <a:t>prints only the first 52 lines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TW" sz="2000" b="1" dirty="0" smtClean="0">
                <a:latin typeface="Courier New" pitchFamily="49" charset="0"/>
              </a:rPr>
              <a:t>	</a:t>
            </a:r>
            <a:r>
              <a:rPr lang="en-US" altLang="zh-TW" sz="2000" b="1" dirty="0" err="1" smtClean="0">
                <a:latin typeface="Courier New" pitchFamily="49" charset="0"/>
              </a:rPr>
              <a:t>sed</a:t>
            </a:r>
            <a:r>
              <a:rPr lang="en-US" altLang="zh-TW" sz="2000" b="1" dirty="0" smtClean="0">
                <a:latin typeface="Courier New" pitchFamily="49" charset="0"/>
              </a:rPr>
              <a:t> ’52q’		 	</a:t>
            </a:r>
            <a:r>
              <a:rPr lang="en-US" altLang="zh-TW" sz="2000" dirty="0" smtClean="0"/>
              <a:t>prints only the first 52 lines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TW" sz="2000" dirty="0" smtClean="0"/>
              <a:t>	</a:t>
            </a:r>
            <a:r>
              <a:rPr lang="en-US" altLang="zh-TW" sz="2000" b="1" dirty="0" err="1" smtClean="0">
                <a:latin typeface="Courier New" pitchFamily="49" charset="0"/>
              </a:rPr>
              <a:t>sed</a:t>
            </a:r>
            <a:r>
              <a:rPr lang="en-US" altLang="zh-TW" sz="2000" b="1" dirty="0" smtClean="0">
                <a:latin typeface="Courier New" pitchFamily="49" charset="0"/>
              </a:rPr>
              <a:t> ’53,$ d’	 	</a:t>
            </a:r>
            <a:r>
              <a:rPr lang="en-US" altLang="zh-TW" sz="2000" dirty="0" smtClean="0"/>
              <a:t>prints only the first 52 lines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000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zh-TW" sz="4800" dirty="0" smtClean="0">
                <a:solidFill>
                  <a:schemeClr val="accent2"/>
                </a:solidFill>
              </a:rPr>
              <a:t>Line Numbers as Conditionals</a:t>
            </a:r>
          </a:p>
        </p:txBody>
      </p:sp>
    </p:spTree>
    <p:extLst>
      <p:ext uri="{BB962C8B-B14F-4D97-AF65-F5344CB8AC3E}">
        <p14:creationId xmlns:p14="http://schemas.microsoft.com/office/powerpoint/2010/main" val="140138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82675"/>
          </a:xfrm>
        </p:spPr>
        <p:txBody>
          <a:bodyPr/>
          <a:lstStyle/>
          <a:p>
            <a:pPr eaLnBrk="1" hangingPunct="1"/>
            <a:r>
              <a:rPr lang="en-US" altLang="zh-TW" sz="4800" dirty="0" smtClean="0">
                <a:solidFill>
                  <a:schemeClr val="accent2"/>
                </a:solidFill>
              </a:rPr>
              <a:t>Pattern Matches as Conditionals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228600" y="1112838"/>
            <a:ext cx="8686800" cy="5668962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To remove all lines with your name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		</a:t>
            </a:r>
            <a:r>
              <a:rPr lang="en-US" altLang="zh-TW" dirty="0" smtClean="0">
                <a:solidFill>
                  <a:schemeClr val="accent2"/>
                </a:solidFill>
              </a:rPr>
              <a:t>% </a:t>
            </a:r>
            <a:r>
              <a:rPr lang="en-US" altLang="zh-TW" dirty="0" err="1" smtClean="0">
                <a:solidFill>
                  <a:schemeClr val="accent2"/>
                </a:solidFill>
              </a:rPr>
              <a:t>sed</a:t>
            </a:r>
            <a:r>
              <a:rPr lang="en-US" altLang="zh-TW" dirty="0" smtClean="0">
                <a:solidFill>
                  <a:schemeClr val="accent2"/>
                </a:solidFill>
              </a:rPr>
              <a:t> '/Steve/ d' &lt; file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				or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solidFill>
                  <a:schemeClr val="accent2"/>
                </a:solidFill>
              </a:rPr>
              <a:t>		% </a:t>
            </a:r>
            <a:r>
              <a:rPr lang="en-US" altLang="zh-TW" dirty="0" err="1" smtClean="0">
                <a:solidFill>
                  <a:schemeClr val="accent2"/>
                </a:solidFill>
              </a:rPr>
              <a:t>sed</a:t>
            </a:r>
            <a:r>
              <a:rPr lang="en-US" altLang="zh-TW" dirty="0" smtClean="0">
                <a:solidFill>
                  <a:schemeClr val="accent2"/>
                </a:solidFill>
              </a:rPr>
              <a:t> '/Steve/ s/.*/CONFIDENTIAL/'</a:t>
            </a:r>
          </a:p>
          <a:p>
            <a:pPr eaLnBrk="1" hangingPunct="1">
              <a:buFontTx/>
              <a:buNone/>
            </a:pPr>
            <a:endParaRPr lang="en-US" altLang="zh-TW" sz="1600" dirty="0" smtClean="0"/>
          </a:p>
          <a:p>
            <a:pPr eaLnBrk="1" hangingPunct="1"/>
            <a:r>
              <a:rPr lang="en-US" altLang="zh-TW" dirty="0" smtClean="0"/>
              <a:t>You can specify ranges with patterns</a:t>
            </a:r>
          </a:p>
          <a:p>
            <a:pPr eaLnBrk="1" hangingPunct="1"/>
            <a:r>
              <a:rPr lang="en-US" altLang="zh-TW" dirty="0" smtClean="0"/>
              <a:t>To print all of the lines within c comments: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		</a:t>
            </a:r>
            <a:r>
              <a:rPr lang="en-US" altLang="zh-TW" dirty="0" smtClean="0">
                <a:solidFill>
                  <a:schemeClr val="accent2"/>
                </a:solidFill>
              </a:rPr>
              <a:t>% </a:t>
            </a:r>
            <a:r>
              <a:rPr lang="en-US" altLang="zh-TW" dirty="0" err="1" smtClean="0">
                <a:solidFill>
                  <a:schemeClr val="accent2"/>
                </a:solidFill>
              </a:rPr>
              <a:t>sed</a:t>
            </a:r>
            <a:r>
              <a:rPr lang="en-US" altLang="zh-TW" dirty="0" smtClean="0">
                <a:solidFill>
                  <a:schemeClr val="accent2"/>
                </a:solidFill>
              </a:rPr>
              <a:t> -n '/\/\*/,/\*\//p' </a:t>
            </a:r>
          </a:p>
          <a:p>
            <a:pPr eaLnBrk="1" hangingPunct="1">
              <a:buFontTx/>
              <a:buNone/>
            </a:pPr>
            <a:r>
              <a:rPr lang="en-US" altLang="zh-TW" sz="2400" dirty="0" smtClean="0"/>
              <a:t>Note: when it finds the stop pattern, it starts looking for the start pattern again. Therefore it can find multiple comments, but it could not find nested patterns like C’s { and } blocks.</a:t>
            </a:r>
          </a:p>
        </p:txBody>
      </p:sp>
    </p:spTree>
    <p:extLst>
      <p:ext uri="{BB962C8B-B14F-4D97-AF65-F5344CB8AC3E}">
        <p14:creationId xmlns:p14="http://schemas.microsoft.com/office/powerpoint/2010/main" val="223199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304800" y="1085056"/>
            <a:ext cx="8458200" cy="46482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You can put any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command after the pattern match. The following removes </a:t>
            </a:r>
            <a:r>
              <a:rPr lang="en-US" altLang="zh-TW" dirty="0" err="1" smtClean="0"/>
              <a:t>tcsh</a:t>
            </a:r>
            <a:r>
              <a:rPr lang="en-US" altLang="zh-TW" dirty="0" smtClean="0"/>
              <a:t> comments, but only between start and stop: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		</a:t>
            </a:r>
            <a:r>
              <a:rPr lang="en-US" altLang="zh-TW" dirty="0" smtClean="0">
                <a:solidFill>
                  <a:schemeClr val="accent2"/>
                </a:solidFill>
              </a:rPr>
              <a:t>% </a:t>
            </a:r>
            <a:r>
              <a:rPr lang="en-US" altLang="zh-TW" dirty="0" err="1" smtClean="0">
                <a:solidFill>
                  <a:schemeClr val="accent2"/>
                </a:solidFill>
              </a:rPr>
              <a:t>sed</a:t>
            </a:r>
            <a:r>
              <a:rPr lang="en-US" altLang="zh-TW" dirty="0" smtClean="0">
                <a:solidFill>
                  <a:schemeClr val="accent2"/>
                </a:solidFill>
              </a:rPr>
              <a:t> '/start/,/stop/ s/#.*//'</a:t>
            </a:r>
          </a:p>
          <a:p>
            <a:pPr eaLnBrk="1" hangingPunct="1">
              <a:buFontTx/>
              <a:buNone/>
            </a:pPr>
            <a:endParaRPr lang="en-US" altLang="zh-TW" sz="2400" dirty="0" smtClean="0"/>
          </a:p>
          <a:p>
            <a:pPr eaLnBrk="1" hangingPunct="1"/>
            <a:r>
              <a:rPr lang="en-US" altLang="zh-TW" dirty="0" smtClean="0"/>
              <a:t>If the "stop" pattern is never found, the flag is never turned off, and the substitution will be performed on every line until the end of the file. </a:t>
            </a:r>
          </a:p>
        </p:txBody>
      </p:sp>
      <p:sp>
        <p:nvSpPr>
          <p:cNvPr id="31747" name="Title 1"/>
          <p:cNvSpPr>
            <a:spLocks/>
          </p:cNvSpPr>
          <p:nvPr/>
        </p:nvSpPr>
        <p:spPr bwMode="auto">
          <a:xfrm>
            <a:off x="457200" y="0"/>
            <a:ext cx="8229600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800" b="0">
                <a:solidFill>
                  <a:schemeClr val="accent2"/>
                </a:solidFill>
                <a:latin typeface="Arial" charset="0"/>
              </a:rPr>
              <a:t>Pattern Match Conditionals</a:t>
            </a:r>
          </a:p>
        </p:txBody>
      </p:sp>
    </p:spTree>
    <p:extLst>
      <p:ext uri="{BB962C8B-B14F-4D97-AF65-F5344CB8AC3E}">
        <p14:creationId xmlns:p14="http://schemas.microsoft.com/office/powerpoint/2010/main" val="281148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47244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You can combine line numbers and regular expressions. This example will remove comments from the beginning of the file until it finds the keyword "stop": 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	   </a:t>
            </a:r>
            <a:r>
              <a:rPr lang="en-US" altLang="zh-TW" dirty="0" smtClean="0">
                <a:solidFill>
                  <a:schemeClr val="accent2"/>
                </a:solidFill>
              </a:rPr>
              <a:t>% </a:t>
            </a:r>
            <a:r>
              <a:rPr lang="en-US" altLang="zh-TW" dirty="0" err="1" smtClean="0">
                <a:solidFill>
                  <a:schemeClr val="accent2"/>
                </a:solidFill>
              </a:rPr>
              <a:t>sed</a:t>
            </a:r>
            <a:r>
              <a:rPr lang="en-US" altLang="zh-TW" dirty="0" smtClean="0">
                <a:solidFill>
                  <a:schemeClr val="accent2"/>
                </a:solidFill>
              </a:rPr>
              <a:t> -e '1,/stop/ s/#.*//'</a:t>
            </a:r>
          </a:p>
          <a:p>
            <a:pPr eaLnBrk="1" hangingPunct="1"/>
            <a:endParaRPr lang="en-US" altLang="zh-TW" sz="2000" dirty="0" smtClean="0"/>
          </a:p>
          <a:p>
            <a:pPr eaLnBrk="1" hangingPunct="1"/>
            <a:r>
              <a:rPr lang="en-US" altLang="zh-TW" dirty="0" smtClean="0"/>
              <a:t>You can put several subcommands inside the condition block with { and }, just like C: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	</a:t>
            </a:r>
            <a:r>
              <a:rPr lang="en-US" altLang="zh-TW" dirty="0" smtClean="0">
                <a:solidFill>
                  <a:schemeClr val="accent2"/>
                </a:solidFill>
              </a:rPr>
              <a:t>   % </a:t>
            </a:r>
            <a:r>
              <a:rPr lang="en-US" altLang="zh-TW" dirty="0" err="1" smtClean="0">
                <a:solidFill>
                  <a:schemeClr val="accent2"/>
                </a:solidFill>
              </a:rPr>
              <a:t>sed</a:t>
            </a:r>
            <a:r>
              <a:rPr lang="en-US" altLang="zh-TW" dirty="0" smtClean="0">
                <a:solidFill>
                  <a:schemeClr val="accent2"/>
                </a:solidFill>
              </a:rPr>
              <a:t> -n '/</a:t>
            </a:r>
            <a:r>
              <a:rPr lang="en-US" altLang="zh-TW" dirty="0" err="1" smtClean="0">
                <a:solidFill>
                  <a:schemeClr val="accent2"/>
                </a:solidFill>
              </a:rPr>
              <a:t>unix</a:t>
            </a:r>
            <a:r>
              <a:rPr lang="en-US" altLang="zh-TW" dirty="0" smtClean="0">
                <a:solidFill>
                  <a:schemeClr val="accent2"/>
                </a:solidFill>
              </a:rPr>
              <a:t>/ {s/x/y/; s/</a:t>
            </a:r>
            <a:r>
              <a:rPr lang="en-US" altLang="zh-TW" dirty="0" err="1" smtClean="0">
                <a:solidFill>
                  <a:schemeClr val="accent2"/>
                </a:solidFill>
              </a:rPr>
              <a:t>unix</a:t>
            </a:r>
            <a:r>
              <a:rPr lang="en-US" altLang="zh-TW" dirty="0" smtClean="0">
                <a:solidFill>
                  <a:schemeClr val="accent2"/>
                </a:solidFill>
              </a:rPr>
              <a:t>/UNIX/p;}'</a:t>
            </a:r>
          </a:p>
        </p:txBody>
      </p:sp>
      <p:sp>
        <p:nvSpPr>
          <p:cNvPr id="32771" name="Title 1"/>
          <p:cNvSpPr>
            <a:spLocks/>
          </p:cNvSpPr>
          <p:nvPr/>
        </p:nvSpPr>
        <p:spPr bwMode="auto">
          <a:xfrm>
            <a:off x="457200" y="0"/>
            <a:ext cx="8229600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800" b="0">
                <a:solidFill>
                  <a:schemeClr val="accent2"/>
                </a:solidFill>
                <a:latin typeface="Arial" charset="0"/>
              </a:rPr>
              <a:t>Pattern Match Conditionals</a:t>
            </a:r>
          </a:p>
        </p:txBody>
      </p:sp>
    </p:spTree>
    <p:extLst>
      <p:ext uri="{BB962C8B-B14F-4D97-AF65-F5344CB8AC3E}">
        <p14:creationId xmlns:p14="http://schemas.microsoft.com/office/powerpoint/2010/main" val="387951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47244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You can combine line numbers and regular expressions. This example will remove comments from the beginning of the file until it finds the keyword "stop": 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	   </a:t>
            </a:r>
            <a:r>
              <a:rPr lang="en-US" altLang="zh-TW" dirty="0" smtClean="0">
                <a:solidFill>
                  <a:schemeClr val="accent2"/>
                </a:solidFill>
              </a:rPr>
              <a:t>% </a:t>
            </a:r>
            <a:r>
              <a:rPr lang="en-US" altLang="zh-TW" dirty="0" err="1" smtClean="0">
                <a:solidFill>
                  <a:schemeClr val="accent2"/>
                </a:solidFill>
              </a:rPr>
              <a:t>sed</a:t>
            </a:r>
            <a:r>
              <a:rPr lang="en-US" altLang="zh-TW" dirty="0" smtClean="0">
                <a:solidFill>
                  <a:schemeClr val="accent2"/>
                </a:solidFill>
              </a:rPr>
              <a:t> -e '1,/stop/ s/#.*//'</a:t>
            </a:r>
          </a:p>
          <a:p>
            <a:pPr eaLnBrk="1" hangingPunct="1"/>
            <a:endParaRPr lang="en-US" altLang="zh-TW" sz="2000" dirty="0" smtClean="0"/>
          </a:p>
          <a:p>
            <a:pPr eaLnBrk="1" hangingPunct="1"/>
            <a:r>
              <a:rPr lang="en-US" altLang="zh-TW" dirty="0" smtClean="0"/>
              <a:t>You can put several subcommands inside the condition block with { and }, just like C: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	</a:t>
            </a:r>
            <a:r>
              <a:rPr lang="en-US" altLang="zh-TW" dirty="0" smtClean="0">
                <a:solidFill>
                  <a:schemeClr val="accent2"/>
                </a:solidFill>
              </a:rPr>
              <a:t>   % </a:t>
            </a:r>
            <a:r>
              <a:rPr lang="en-US" altLang="zh-TW" dirty="0" err="1" smtClean="0">
                <a:solidFill>
                  <a:schemeClr val="accent2"/>
                </a:solidFill>
              </a:rPr>
              <a:t>sed</a:t>
            </a:r>
            <a:r>
              <a:rPr lang="en-US" altLang="zh-TW" dirty="0" smtClean="0">
                <a:solidFill>
                  <a:schemeClr val="accent2"/>
                </a:solidFill>
              </a:rPr>
              <a:t> -n '/</a:t>
            </a:r>
            <a:r>
              <a:rPr lang="en-US" altLang="zh-TW" dirty="0" err="1" smtClean="0">
                <a:solidFill>
                  <a:schemeClr val="accent2"/>
                </a:solidFill>
              </a:rPr>
              <a:t>unix</a:t>
            </a:r>
            <a:r>
              <a:rPr lang="en-US" altLang="zh-TW" dirty="0" smtClean="0">
                <a:solidFill>
                  <a:schemeClr val="accent2"/>
                </a:solidFill>
              </a:rPr>
              <a:t>/ {s/x/y/; s/</a:t>
            </a:r>
            <a:r>
              <a:rPr lang="en-US" altLang="zh-TW" dirty="0" err="1" smtClean="0">
                <a:solidFill>
                  <a:schemeClr val="accent2"/>
                </a:solidFill>
              </a:rPr>
              <a:t>unix</a:t>
            </a:r>
            <a:r>
              <a:rPr lang="en-US" altLang="zh-TW" dirty="0" smtClean="0">
                <a:solidFill>
                  <a:schemeClr val="accent2"/>
                </a:solidFill>
              </a:rPr>
              <a:t>/UNIX/p;}'</a:t>
            </a:r>
          </a:p>
        </p:txBody>
      </p:sp>
      <p:sp>
        <p:nvSpPr>
          <p:cNvPr id="32771" name="Title 1"/>
          <p:cNvSpPr>
            <a:spLocks/>
          </p:cNvSpPr>
          <p:nvPr/>
        </p:nvSpPr>
        <p:spPr bwMode="auto">
          <a:xfrm>
            <a:off x="457200" y="0"/>
            <a:ext cx="8229600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800" b="0">
                <a:solidFill>
                  <a:schemeClr val="accent2"/>
                </a:solidFill>
                <a:latin typeface="Arial" charset="0"/>
              </a:rPr>
              <a:t>Pattern Match Conditionals</a:t>
            </a:r>
          </a:p>
        </p:txBody>
      </p:sp>
      <p:sp>
        <p:nvSpPr>
          <p:cNvPr id="4" name="Rectangular Callout 3"/>
          <p:cNvSpPr>
            <a:spLocks noChangeArrowheads="1"/>
          </p:cNvSpPr>
          <p:nvPr/>
        </p:nvSpPr>
        <p:spPr bwMode="auto">
          <a:xfrm>
            <a:off x="5344616" y="6284168"/>
            <a:ext cx="2971800" cy="457200"/>
          </a:xfrm>
          <a:prstGeom prst="wedgeRectCallout">
            <a:avLst>
              <a:gd name="adj1" fmla="val 35213"/>
              <a:gd name="adj2" fmla="val -12693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400" dirty="0" smtClean="0"/>
              <a:t>This “;” is necessary. </a:t>
            </a:r>
            <a:endParaRPr lang="en-US" altLang="zh-TW" sz="2400" dirty="0"/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5181600" y="3276600"/>
            <a:ext cx="3962400" cy="1143000"/>
          </a:xfrm>
          <a:prstGeom prst="wedgeRectCallout">
            <a:avLst>
              <a:gd name="adj1" fmla="val 23996"/>
              <a:gd name="adj2" fmla="val 14713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400" dirty="0" smtClean="0"/>
              <a:t>If you put any commands after this, then another “;” would also be necessary here. 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2882623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47244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You can combine line numbers and regular expressions. This example will remove comments from the beginning of the file until it finds the keyword "stop": 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	   </a:t>
            </a:r>
            <a:r>
              <a:rPr lang="en-US" altLang="zh-TW" dirty="0" smtClean="0">
                <a:solidFill>
                  <a:schemeClr val="accent2"/>
                </a:solidFill>
              </a:rPr>
              <a:t>% </a:t>
            </a:r>
            <a:r>
              <a:rPr lang="en-US" altLang="zh-TW" dirty="0" err="1" smtClean="0">
                <a:solidFill>
                  <a:schemeClr val="accent2"/>
                </a:solidFill>
              </a:rPr>
              <a:t>sed</a:t>
            </a:r>
            <a:r>
              <a:rPr lang="en-US" altLang="zh-TW" dirty="0" smtClean="0">
                <a:solidFill>
                  <a:schemeClr val="accent2"/>
                </a:solidFill>
              </a:rPr>
              <a:t> -e '1,/stop/ s/#.*//'</a:t>
            </a:r>
          </a:p>
          <a:p>
            <a:pPr eaLnBrk="1" hangingPunct="1"/>
            <a:endParaRPr lang="en-US" altLang="zh-TW" sz="2000" dirty="0" smtClean="0"/>
          </a:p>
          <a:p>
            <a:pPr eaLnBrk="1" hangingPunct="1"/>
            <a:r>
              <a:rPr lang="en-US" altLang="zh-TW" dirty="0" smtClean="0"/>
              <a:t>You can put several subcommands inside the condition block with { and }, just like C: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	</a:t>
            </a:r>
            <a:r>
              <a:rPr lang="en-US" altLang="zh-TW" dirty="0" smtClean="0">
                <a:solidFill>
                  <a:schemeClr val="accent2"/>
                </a:solidFill>
              </a:rPr>
              <a:t>   % </a:t>
            </a:r>
            <a:r>
              <a:rPr lang="en-US" altLang="zh-TW" dirty="0" err="1" smtClean="0">
                <a:solidFill>
                  <a:schemeClr val="accent2"/>
                </a:solidFill>
              </a:rPr>
              <a:t>sed</a:t>
            </a:r>
            <a:r>
              <a:rPr lang="en-US" altLang="zh-TW" dirty="0" smtClean="0">
                <a:solidFill>
                  <a:schemeClr val="accent2"/>
                </a:solidFill>
              </a:rPr>
              <a:t> -n '/</a:t>
            </a:r>
            <a:r>
              <a:rPr lang="en-US" altLang="zh-TW" dirty="0" err="1" smtClean="0">
                <a:solidFill>
                  <a:schemeClr val="accent2"/>
                </a:solidFill>
              </a:rPr>
              <a:t>unix</a:t>
            </a:r>
            <a:r>
              <a:rPr lang="en-US" altLang="zh-TW" dirty="0" smtClean="0">
                <a:solidFill>
                  <a:schemeClr val="accent2"/>
                </a:solidFill>
              </a:rPr>
              <a:t>/ {s/x/y/; s/</a:t>
            </a:r>
            <a:r>
              <a:rPr lang="en-US" altLang="zh-TW" dirty="0" err="1" smtClean="0">
                <a:solidFill>
                  <a:schemeClr val="accent2"/>
                </a:solidFill>
              </a:rPr>
              <a:t>unix</a:t>
            </a:r>
            <a:r>
              <a:rPr lang="en-US" altLang="zh-TW" dirty="0" smtClean="0">
                <a:solidFill>
                  <a:schemeClr val="accent2"/>
                </a:solidFill>
              </a:rPr>
              <a:t>/UNIX/p;}'</a:t>
            </a:r>
          </a:p>
        </p:txBody>
      </p:sp>
      <p:sp>
        <p:nvSpPr>
          <p:cNvPr id="32771" name="Title 1"/>
          <p:cNvSpPr>
            <a:spLocks/>
          </p:cNvSpPr>
          <p:nvPr/>
        </p:nvSpPr>
        <p:spPr bwMode="auto">
          <a:xfrm>
            <a:off x="457200" y="0"/>
            <a:ext cx="8229600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800" b="0">
                <a:solidFill>
                  <a:schemeClr val="accent2"/>
                </a:solidFill>
                <a:latin typeface="Arial" charset="0"/>
              </a:rPr>
              <a:t>Pattern Match Conditionals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066800" y="1295400"/>
            <a:ext cx="6781800" cy="1295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3600" b="0" dirty="0">
                <a:latin typeface="Arial" charset="0"/>
              </a:rPr>
              <a:t>Q: How will </a:t>
            </a:r>
            <a:r>
              <a:rPr lang="en-US" altLang="zh-TW" sz="3600" b="0" dirty="0" err="1">
                <a:latin typeface="Arial" charset="0"/>
              </a:rPr>
              <a:t>sed</a:t>
            </a:r>
            <a:r>
              <a:rPr lang="en-US" altLang="zh-TW" sz="3600" b="0" dirty="0">
                <a:latin typeface="Arial" charset="0"/>
              </a:rPr>
              <a:t> handle </a:t>
            </a:r>
            <a:r>
              <a:rPr lang="en-US" altLang="zh-TW" sz="3600" b="0" dirty="0" smtClean="0">
                <a:latin typeface="Arial" charset="0"/>
              </a:rPr>
              <a:t>patterns</a:t>
            </a:r>
            <a:br>
              <a:rPr lang="en-US" altLang="zh-TW" sz="3600" b="0" dirty="0" smtClean="0">
                <a:latin typeface="Arial" charset="0"/>
              </a:rPr>
            </a:br>
            <a:r>
              <a:rPr lang="en-US" altLang="zh-TW" sz="3600" b="0" dirty="0" smtClean="0">
                <a:latin typeface="Arial" charset="0"/>
              </a:rPr>
              <a:t>     that </a:t>
            </a:r>
            <a:r>
              <a:rPr lang="en-US" altLang="zh-TW" sz="3600" b="0" dirty="0">
                <a:latin typeface="Arial" charset="0"/>
              </a:rPr>
              <a:t>recur in the input file?</a:t>
            </a:r>
          </a:p>
          <a:p>
            <a:endParaRPr lang="zh-TW" altLang="en-US" sz="2000" b="0" dirty="0">
              <a:latin typeface="Arial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6800" y="2590800"/>
            <a:ext cx="67818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3600" b="0">
                <a:latin typeface="Arial" charset="0"/>
              </a:rPr>
              <a:t>A: It will work on each match.</a:t>
            </a:r>
          </a:p>
          <a:p>
            <a:endParaRPr lang="zh-TW" altLang="en-US" sz="2000" b="0">
              <a:latin typeface="Arial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66800" y="3276600"/>
            <a:ext cx="67818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3600" b="0">
                <a:latin typeface="Arial" charset="0"/>
              </a:rPr>
              <a:t>Q: But what if there is overlap?</a:t>
            </a:r>
          </a:p>
          <a:p>
            <a:endParaRPr lang="zh-TW" altLang="en-US" sz="2000" b="0">
              <a:latin typeface="Arial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66800" y="3962400"/>
            <a:ext cx="6781800" cy="1295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3600" b="0" dirty="0">
                <a:latin typeface="Arial" charset="0"/>
              </a:rPr>
              <a:t>A: To understand </a:t>
            </a:r>
            <a:r>
              <a:rPr lang="en-US" altLang="zh-TW" sz="3600" b="0" dirty="0" err="1" smtClean="0">
                <a:latin typeface="Arial" charset="0"/>
              </a:rPr>
              <a:t>sed’s</a:t>
            </a:r>
            <a:r>
              <a:rPr lang="en-US" altLang="zh-TW" sz="3600" b="0" dirty="0">
                <a:latin typeface="Arial" charset="0"/>
              </a:rPr>
              <a:t/>
            </a:r>
            <a:br>
              <a:rPr lang="en-US" altLang="zh-TW" sz="3600" b="0" dirty="0">
                <a:latin typeface="Arial" charset="0"/>
              </a:rPr>
            </a:br>
            <a:r>
              <a:rPr lang="en-US" altLang="zh-TW" sz="3600" b="0" dirty="0" smtClean="0">
                <a:latin typeface="Arial" charset="0"/>
              </a:rPr>
              <a:t>    </a:t>
            </a:r>
            <a:r>
              <a:rPr lang="en-US" altLang="zh-TW" b="0" dirty="0" smtClean="0">
                <a:latin typeface="Arial" charset="0"/>
              </a:rPr>
              <a:t> </a:t>
            </a:r>
            <a:r>
              <a:rPr lang="en-US" altLang="zh-TW" sz="3600" b="0" dirty="0" smtClean="0">
                <a:latin typeface="Arial" charset="0"/>
              </a:rPr>
              <a:t>approach</a:t>
            </a:r>
            <a:r>
              <a:rPr lang="en-US" altLang="zh-TW" sz="3600" b="0" dirty="0">
                <a:latin typeface="Arial" charset="0"/>
              </a:rPr>
              <a:t>, consider a DFA…</a:t>
            </a:r>
          </a:p>
          <a:p>
            <a:endParaRPr lang="zh-TW" altLang="en-US" sz="2000" b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97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/>
          </p:cNvSpPr>
          <p:nvPr/>
        </p:nvSpPr>
        <p:spPr bwMode="auto">
          <a:xfrm>
            <a:off x="457200" y="0"/>
            <a:ext cx="8229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800" b="0">
                <a:solidFill>
                  <a:schemeClr val="accent2"/>
                </a:solidFill>
                <a:latin typeface="Arial" charset="0"/>
              </a:rPr>
              <a:t>Pattern Match Conditionals</a:t>
            </a:r>
          </a:p>
          <a:p>
            <a:pPr algn="ctr"/>
            <a:r>
              <a:rPr lang="en-US" altLang="zh-TW" sz="3600" b="0">
                <a:solidFill>
                  <a:schemeClr val="accent2"/>
                </a:solidFill>
                <a:latin typeface="Arial" charset="0"/>
              </a:rPr>
              <a:t>the DFA analogy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600200"/>
            <a:ext cx="6629400" cy="20129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latin typeface="+mn-lt"/>
              </a:rPr>
              <a:t>%</a:t>
            </a:r>
            <a:r>
              <a:rPr lang="en-US" altLang="zh-TW" sz="4000" dirty="0">
                <a:latin typeface="High Tower Text" pitchFamily="18" charset="0"/>
              </a:rPr>
              <a:t> cat script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latin typeface="+mn-lt"/>
              </a:rPr>
              <a:t>#</a:t>
            </a:r>
            <a:r>
              <a:rPr lang="en-US" altLang="zh-TW" sz="4000" dirty="0">
                <a:latin typeface="+mn-lt"/>
              </a:rPr>
              <a:t>!/</a:t>
            </a:r>
            <a:r>
              <a:rPr lang="en-US" altLang="zh-TW" sz="4000" dirty="0" err="1">
                <a:latin typeface="High Tower Text" pitchFamily="18" charset="0"/>
              </a:rPr>
              <a:t>usr</a:t>
            </a:r>
            <a:r>
              <a:rPr lang="en-US" altLang="zh-TW" sz="4000" dirty="0">
                <a:latin typeface="+mn-lt"/>
              </a:rPr>
              <a:t>/</a:t>
            </a:r>
            <a:r>
              <a:rPr lang="en-US" altLang="zh-TW" sz="4000" dirty="0">
                <a:latin typeface="High Tower Text" pitchFamily="18" charset="0"/>
              </a:rPr>
              <a:t>bin</a:t>
            </a:r>
            <a:r>
              <a:rPr lang="en-US" altLang="zh-TW" sz="4000" dirty="0">
                <a:latin typeface="+mn-lt"/>
              </a:rPr>
              <a:t>/</a:t>
            </a:r>
            <a:r>
              <a:rPr lang="en-US" altLang="zh-TW" sz="4000" dirty="0" err="1">
                <a:latin typeface="High Tower Text" pitchFamily="18" charset="0"/>
              </a:rPr>
              <a:t>sed</a:t>
            </a:r>
            <a:r>
              <a:rPr lang="en-US" altLang="zh-TW" sz="4000" dirty="0">
                <a:latin typeface="High Tower Text" pitchFamily="18" charset="0"/>
              </a:rPr>
              <a:t> </a:t>
            </a:r>
            <a:r>
              <a:rPr lang="en-US" altLang="zh-TW" sz="4000" dirty="0">
                <a:latin typeface="+mn-lt"/>
              </a:rPr>
              <a:t>-</a:t>
            </a:r>
            <a:r>
              <a:rPr lang="en-US" altLang="zh-TW" sz="4000" dirty="0">
                <a:latin typeface="High Tower Text" pitchFamily="18" charset="0"/>
              </a:rPr>
              <a:t>f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4000" dirty="0">
                <a:latin typeface="+mn-lt"/>
              </a:rPr>
              <a:t>/</a:t>
            </a:r>
            <a:r>
              <a:rPr lang="en-US" altLang="zh-TW" sz="4000" dirty="0">
                <a:latin typeface="High Tower Text" pitchFamily="18" charset="0"/>
              </a:rPr>
              <a:t>start</a:t>
            </a:r>
            <a:r>
              <a:rPr lang="en-US" altLang="zh-TW" sz="4000" dirty="0">
                <a:latin typeface="+mn-lt"/>
              </a:rPr>
              <a:t>/</a:t>
            </a:r>
            <a:r>
              <a:rPr lang="en-US" altLang="zh-TW" sz="4000" dirty="0">
                <a:latin typeface="High Tower Text" pitchFamily="18" charset="0"/>
              </a:rPr>
              <a:t>,</a:t>
            </a:r>
            <a:r>
              <a:rPr lang="en-US" altLang="zh-TW" sz="4000" dirty="0">
                <a:latin typeface="+mn-lt"/>
              </a:rPr>
              <a:t>/</a:t>
            </a:r>
            <a:r>
              <a:rPr lang="en-US" altLang="zh-TW" sz="4000" dirty="0">
                <a:latin typeface="High Tower Text" pitchFamily="18" charset="0"/>
              </a:rPr>
              <a:t>stop</a:t>
            </a:r>
            <a:r>
              <a:rPr lang="en-US" altLang="zh-TW" sz="4000" dirty="0">
                <a:latin typeface="+mn-lt"/>
              </a:rPr>
              <a:t>/</a:t>
            </a:r>
            <a:r>
              <a:rPr lang="en-US" altLang="zh-TW" sz="4000" dirty="0">
                <a:latin typeface="High Tower Text" pitchFamily="18" charset="0"/>
              </a:rPr>
              <a:t> s</a:t>
            </a:r>
            <a:r>
              <a:rPr lang="en-US" altLang="zh-TW" sz="4000" dirty="0">
                <a:latin typeface="+mn-lt"/>
              </a:rPr>
              <a:t>/</a:t>
            </a:r>
            <a:r>
              <a:rPr lang="en-US" altLang="zh-TW" sz="3600" dirty="0">
                <a:latin typeface="+mn-lt"/>
              </a:rPr>
              <a:t>#</a:t>
            </a:r>
            <a:r>
              <a:rPr lang="en-US" altLang="zh-TW" sz="4000" dirty="0">
                <a:latin typeface="High Tower Text" pitchFamily="18" charset="0"/>
              </a:rPr>
              <a:t>.*</a:t>
            </a:r>
            <a:r>
              <a:rPr lang="en-US" altLang="zh-TW" sz="4000" dirty="0">
                <a:latin typeface="+mn-lt"/>
              </a:rPr>
              <a:t>//</a:t>
            </a:r>
            <a:endParaRPr lang="en-US" altLang="zh-TW" sz="4000" dirty="0">
              <a:latin typeface="High Tower Text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latin typeface="+mn-lt"/>
              </a:rPr>
              <a:t>%</a:t>
            </a:r>
            <a:endParaRPr lang="en-US" altLang="zh-TW" sz="4000" dirty="0">
              <a:latin typeface="+mn-lt"/>
            </a:endParaRPr>
          </a:p>
        </p:txBody>
      </p:sp>
      <p:grpSp>
        <p:nvGrpSpPr>
          <p:cNvPr id="34820" name="Group 16"/>
          <p:cNvGrpSpPr>
            <a:grpSpLocks/>
          </p:cNvGrpSpPr>
          <p:nvPr/>
        </p:nvGrpSpPr>
        <p:grpSpPr bwMode="auto">
          <a:xfrm>
            <a:off x="3505200" y="3352800"/>
            <a:ext cx="5410200" cy="3276600"/>
            <a:chOff x="838200" y="2895600"/>
            <a:chExt cx="5410200" cy="3276600"/>
          </a:xfrm>
        </p:grpSpPr>
        <p:sp>
          <p:nvSpPr>
            <p:cNvPr id="34821" name="Oval 3"/>
            <p:cNvSpPr>
              <a:spLocks noChangeArrowheads="1"/>
            </p:cNvSpPr>
            <p:nvPr/>
          </p:nvSpPr>
          <p:spPr bwMode="auto">
            <a:xfrm>
              <a:off x="1447800" y="4038600"/>
              <a:ext cx="1066800" cy="9906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b="0">
                  <a:latin typeface="Arial" charset="0"/>
                </a:rPr>
                <a:t>state 0</a:t>
              </a:r>
            </a:p>
            <a:p>
              <a:pPr algn="ctr"/>
              <a:r>
                <a:rPr lang="en-US" altLang="zh-TW" b="0">
                  <a:latin typeface="Arial" charset="0"/>
                </a:rPr>
                <a:t>(wait)</a:t>
              </a:r>
            </a:p>
          </p:txBody>
        </p:sp>
        <p:sp>
          <p:nvSpPr>
            <p:cNvPr id="5" name="Arc 4"/>
            <p:cNvSpPr/>
            <p:nvPr/>
          </p:nvSpPr>
          <p:spPr bwMode="auto">
            <a:xfrm>
              <a:off x="2133600" y="4648200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latin typeface="Arial" charset="0"/>
                <a:ea typeface="新細明體" charset="-120"/>
              </a:endParaRPr>
            </a:p>
          </p:txBody>
        </p:sp>
        <p:sp>
          <p:nvSpPr>
            <p:cNvPr id="34823" name="Rectangle 5"/>
            <p:cNvSpPr>
              <a:spLocks noChangeArrowheads="1"/>
            </p:cNvSpPr>
            <p:nvPr/>
          </p:nvSpPr>
          <p:spPr bwMode="auto">
            <a:xfrm>
              <a:off x="838200" y="5257800"/>
              <a:ext cx="1676400" cy="914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latin typeface="Arial" charset="0"/>
                </a:rPr>
                <a:t>new input   line doesn’t contain “start”</a:t>
              </a:r>
            </a:p>
          </p:txBody>
        </p:sp>
        <p:sp>
          <p:nvSpPr>
            <p:cNvPr id="34824" name="Oval 6"/>
            <p:cNvSpPr>
              <a:spLocks noChangeArrowheads="1"/>
            </p:cNvSpPr>
            <p:nvPr/>
          </p:nvSpPr>
          <p:spPr bwMode="auto">
            <a:xfrm>
              <a:off x="4648200" y="4038600"/>
              <a:ext cx="1066800" cy="9906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b="0">
                  <a:latin typeface="Arial" charset="0"/>
                </a:rPr>
                <a:t>state 1</a:t>
              </a:r>
            </a:p>
            <a:p>
              <a:pPr algn="ctr"/>
              <a:r>
                <a:rPr lang="en-US" altLang="zh-TW" b="0">
                  <a:latin typeface="Arial" charset="0"/>
                </a:rPr>
                <a:t>(s/#.*//)</a:t>
              </a:r>
            </a:p>
          </p:txBody>
        </p:sp>
        <p:cxnSp>
          <p:nvCxnSpPr>
            <p:cNvPr id="34825" name="Straight Arrow Connector 8"/>
            <p:cNvCxnSpPr>
              <a:cxnSpLocks noChangeShapeType="1"/>
            </p:cNvCxnSpPr>
            <p:nvPr/>
          </p:nvCxnSpPr>
          <p:spPr bwMode="auto">
            <a:xfrm>
              <a:off x="2667000" y="4495800"/>
              <a:ext cx="190500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34826" name="Rectangle 10"/>
            <p:cNvSpPr>
              <a:spLocks noChangeArrowheads="1"/>
            </p:cNvSpPr>
            <p:nvPr/>
          </p:nvSpPr>
          <p:spPr bwMode="auto">
            <a:xfrm>
              <a:off x="2743200" y="3886200"/>
              <a:ext cx="1905000" cy="6858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latin typeface="Arial" charset="0"/>
                </a:rPr>
                <a:t>new input   line contains “start”</a:t>
              </a:r>
            </a:p>
          </p:txBody>
        </p:sp>
        <p:sp>
          <p:nvSpPr>
            <p:cNvPr id="13" name="Arc 12"/>
            <p:cNvSpPr/>
            <p:nvPr/>
          </p:nvSpPr>
          <p:spPr bwMode="auto">
            <a:xfrm>
              <a:off x="5334000" y="4648200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latin typeface="Arial" charset="0"/>
                <a:ea typeface="新細明體" charset="-120"/>
              </a:endParaRPr>
            </a:p>
          </p:txBody>
        </p:sp>
        <p:sp>
          <p:nvSpPr>
            <p:cNvPr id="34828" name="Rectangle 13"/>
            <p:cNvSpPr>
              <a:spLocks noChangeArrowheads="1"/>
            </p:cNvSpPr>
            <p:nvPr/>
          </p:nvSpPr>
          <p:spPr bwMode="auto">
            <a:xfrm>
              <a:off x="4038600" y="5257800"/>
              <a:ext cx="1676400" cy="914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latin typeface="Arial" charset="0"/>
                </a:rPr>
                <a:t>new input   line doesn’t contain “stop”</a:t>
              </a:r>
            </a:p>
          </p:txBody>
        </p:sp>
        <p:sp>
          <p:nvSpPr>
            <p:cNvPr id="34829" name="Rectangle 14"/>
            <p:cNvSpPr>
              <a:spLocks noChangeArrowheads="1"/>
            </p:cNvSpPr>
            <p:nvPr/>
          </p:nvSpPr>
          <p:spPr bwMode="auto">
            <a:xfrm>
              <a:off x="2743200" y="2895600"/>
              <a:ext cx="1905000" cy="6858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latin typeface="Arial" charset="0"/>
                </a:rPr>
                <a:t>new input   line contains “stop”</a:t>
              </a:r>
            </a:p>
          </p:txBody>
        </p:sp>
        <p:sp>
          <p:nvSpPr>
            <p:cNvPr id="16" name="Arc 15"/>
            <p:cNvSpPr/>
            <p:nvPr/>
          </p:nvSpPr>
          <p:spPr bwMode="auto">
            <a:xfrm rot="16200000" flipV="1">
              <a:off x="2743200" y="3124200"/>
              <a:ext cx="1600200" cy="2514600"/>
            </a:xfrm>
            <a:prstGeom prst="arc">
              <a:avLst>
                <a:gd name="adj1" fmla="val 16960842"/>
                <a:gd name="adj2" fmla="val 4601609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latin typeface="Arial" charset="0"/>
                <a:ea typeface="新細明體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255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/>
          </p:cNvSpPr>
          <p:nvPr/>
        </p:nvSpPr>
        <p:spPr bwMode="auto">
          <a:xfrm>
            <a:off x="457200" y="0"/>
            <a:ext cx="8229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800" b="0">
                <a:solidFill>
                  <a:schemeClr val="accent2"/>
                </a:solidFill>
                <a:latin typeface="Arial" charset="0"/>
              </a:rPr>
              <a:t>Pattern Match Conditionals</a:t>
            </a:r>
          </a:p>
          <a:p>
            <a:pPr algn="ctr"/>
            <a:r>
              <a:rPr lang="en-US" altLang="zh-TW" sz="3600" b="0">
                <a:solidFill>
                  <a:schemeClr val="accent2"/>
                </a:solidFill>
                <a:latin typeface="Arial" charset="0"/>
              </a:rPr>
              <a:t>the DFA analogy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600200"/>
            <a:ext cx="6629400" cy="51149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%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cat script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#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!/</a:t>
            </a:r>
            <a:r>
              <a:rPr lang="en-US" altLang="zh-TW" sz="4000" dirty="0" err="1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usr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bin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</a:t>
            </a:r>
            <a:r>
              <a:rPr lang="en-US" altLang="zh-TW" sz="4000" dirty="0" err="1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sed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-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f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start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,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stop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s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</a:t>
            </a:r>
            <a:r>
              <a:rPr lang="en-US" altLang="zh-TW" sz="36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#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.*</a:t>
            </a:r>
            <a:r>
              <a:rPr lang="en-US" altLang="zh-TW" sz="4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//</a:t>
            </a:r>
            <a:endParaRPr lang="en-US" altLang="zh-TW" sz="4000" dirty="0">
              <a:solidFill>
                <a:schemeClr val="bg1">
                  <a:lumMod val="50000"/>
                </a:schemeClr>
              </a:solidFill>
              <a:latin typeface="High Tower Text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latin typeface="+mn-lt"/>
              </a:rPr>
              <a:t>% cat f1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latin typeface="+mn-lt"/>
              </a:rPr>
              <a:t>star 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latin typeface="+mn-lt"/>
              </a:rPr>
              <a:t>start 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 err="1">
                <a:latin typeface="+mn-lt"/>
              </a:rPr>
              <a:t>sto</a:t>
            </a:r>
            <a:endParaRPr lang="en-US" altLang="zh-TW" sz="3600" dirty="0">
              <a:latin typeface="+mn-lt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TW" sz="3600" dirty="0" err="1">
                <a:latin typeface="+mn-lt"/>
              </a:rPr>
              <a:t>sto</a:t>
            </a:r>
            <a:r>
              <a:rPr lang="en-US" altLang="zh-TW" sz="3600" dirty="0">
                <a:latin typeface="+mn-lt"/>
              </a:rPr>
              <a:t>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latin typeface="+mn-lt"/>
              </a:rPr>
              <a:t>stop#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latin typeface="+mn-lt"/>
              </a:rPr>
              <a:t>star#</a:t>
            </a:r>
          </a:p>
          <a:p>
            <a:pPr>
              <a:lnSpc>
                <a:spcPct val="80000"/>
              </a:lnSpc>
              <a:defRPr/>
            </a:pPr>
            <a:r>
              <a:rPr lang="en-US" altLang="zh-TW" sz="3600" dirty="0">
                <a:latin typeface="+mn-lt"/>
              </a:rPr>
              <a:t>% ./script &lt;f1</a:t>
            </a:r>
          </a:p>
        </p:txBody>
      </p:sp>
      <p:grpSp>
        <p:nvGrpSpPr>
          <p:cNvPr id="35844" name="Group 16"/>
          <p:cNvGrpSpPr>
            <a:grpSpLocks/>
          </p:cNvGrpSpPr>
          <p:nvPr/>
        </p:nvGrpSpPr>
        <p:grpSpPr bwMode="auto">
          <a:xfrm>
            <a:off x="3505200" y="3352800"/>
            <a:ext cx="5410200" cy="3276600"/>
            <a:chOff x="838200" y="2895600"/>
            <a:chExt cx="5410200" cy="3276600"/>
          </a:xfrm>
        </p:grpSpPr>
        <p:sp>
          <p:nvSpPr>
            <p:cNvPr id="35846" name="Oval 3"/>
            <p:cNvSpPr>
              <a:spLocks noChangeArrowheads="1"/>
            </p:cNvSpPr>
            <p:nvPr/>
          </p:nvSpPr>
          <p:spPr bwMode="auto">
            <a:xfrm>
              <a:off x="1447800" y="4038600"/>
              <a:ext cx="1066800" cy="9906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b="0">
                  <a:latin typeface="Arial" charset="0"/>
                </a:rPr>
                <a:t>state 0</a:t>
              </a:r>
            </a:p>
            <a:p>
              <a:pPr algn="ctr"/>
              <a:r>
                <a:rPr lang="en-US" altLang="zh-TW" b="0">
                  <a:latin typeface="Arial" charset="0"/>
                </a:rPr>
                <a:t>(wait)</a:t>
              </a:r>
            </a:p>
          </p:txBody>
        </p:sp>
        <p:sp>
          <p:nvSpPr>
            <p:cNvPr id="5" name="Arc 4"/>
            <p:cNvSpPr/>
            <p:nvPr/>
          </p:nvSpPr>
          <p:spPr bwMode="auto">
            <a:xfrm>
              <a:off x="2133600" y="4648200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latin typeface="Arial" charset="0"/>
                <a:ea typeface="新細明體" charset="-120"/>
              </a:endParaRPr>
            </a:p>
          </p:txBody>
        </p:sp>
        <p:sp>
          <p:nvSpPr>
            <p:cNvPr id="35848" name="Rectangle 5"/>
            <p:cNvSpPr>
              <a:spLocks noChangeArrowheads="1"/>
            </p:cNvSpPr>
            <p:nvPr/>
          </p:nvSpPr>
          <p:spPr bwMode="auto">
            <a:xfrm>
              <a:off x="838200" y="5257800"/>
              <a:ext cx="1676400" cy="914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latin typeface="Arial" charset="0"/>
                </a:rPr>
                <a:t>new input   line doesn’t contain “start”</a:t>
              </a:r>
            </a:p>
          </p:txBody>
        </p:sp>
        <p:sp>
          <p:nvSpPr>
            <p:cNvPr id="35849" name="Oval 6"/>
            <p:cNvSpPr>
              <a:spLocks noChangeArrowheads="1"/>
            </p:cNvSpPr>
            <p:nvPr/>
          </p:nvSpPr>
          <p:spPr bwMode="auto">
            <a:xfrm>
              <a:off x="4648200" y="4038600"/>
              <a:ext cx="1066800" cy="9906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b="0">
                  <a:latin typeface="Arial" charset="0"/>
                </a:rPr>
                <a:t>state 1</a:t>
              </a:r>
            </a:p>
            <a:p>
              <a:pPr algn="ctr"/>
              <a:r>
                <a:rPr lang="en-US" altLang="zh-TW" b="0">
                  <a:latin typeface="Arial" charset="0"/>
                </a:rPr>
                <a:t>(s/#.*//)</a:t>
              </a:r>
            </a:p>
          </p:txBody>
        </p:sp>
        <p:cxnSp>
          <p:nvCxnSpPr>
            <p:cNvPr id="35850" name="Straight Arrow Connector 8"/>
            <p:cNvCxnSpPr>
              <a:cxnSpLocks noChangeShapeType="1"/>
            </p:cNvCxnSpPr>
            <p:nvPr/>
          </p:nvCxnSpPr>
          <p:spPr bwMode="auto">
            <a:xfrm>
              <a:off x="2667000" y="4495800"/>
              <a:ext cx="190500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35851" name="Rectangle 10"/>
            <p:cNvSpPr>
              <a:spLocks noChangeArrowheads="1"/>
            </p:cNvSpPr>
            <p:nvPr/>
          </p:nvSpPr>
          <p:spPr bwMode="auto">
            <a:xfrm>
              <a:off x="2743200" y="3886200"/>
              <a:ext cx="1905000" cy="6858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latin typeface="Arial" charset="0"/>
                </a:rPr>
                <a:t>new input   line contains “start”</a:t>
              </a:r>
            </a:p>
          </p:txBody>
        </p:sp>
        <p:sp>
          <p:nvSpPr>
            <p:cNvPr id="13" name="Arc 12"/>
            <p:cNvSpPr/>
            <p:nvPr/>
          </p:nvSpPr>
          <p:spPr bwMode="auto">
            <a:xfrm>
              <a:off x="5334000" y="4648200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latin typeface="Arial" charset="0"/>
                <a:ea typeface="新細明體" charset="-120"/>
              </a:endParaRPr>
            </a:p>
          </p:txBody>
        </p:sp>
        <p:sp>
          <p:nvSpPr>
            <p:cNvPr id="35853" name="Rectangle 13"/>
            <p:cNvSpPr>
              <a:spLocks noChangeArrowheads="1"/>
            </p:cNvSpPr>
            <p:nvPr/>
          </p:nvSpPr>
          <p:spPr bwMode="auto">
            <a:xfrm>
              <a:off x="4038600" y="5257800"/>
              <a:ext cx="1676400" cy="914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latin typeface="Arial" charset="0"/>
                </a:rPr>
                <a:t>new input   line doesn’t contain “stop”</a:t>
              </a:r>
            </a:p>
          </p:txBody>
        </p:sp>
        <p:sp>
          <p:nvSpPr>
            <p:cNvPr id="35854" name="Rectangle 14"/>
            <p:cNvSpPr>
              <a:spLocks noChangeArrowheads="1"/>
            </p:cNvSpPr>
            <p:nvPr/>
          </p:nvSpPr>
          <p:spPr bwMode="auto">
            <a:xfrm>
              <a:off x="2743200" y="2895600"/>
              <a:ext cx="1905000" cy="6858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b="0">
                  <a:latin typeface="Arial" charset="0"/>
                </a:rPr>
                <a:t>new input   line contains “stop”</a:t>
              </a:r>
            </a:p>
          </p:txBody>
        </p:sp>
        <p:sp>
          <p:nvSpPr>
            <p:cNvPr id="16" name="Arc 15"/>
            <p:cNvSpPr/>
            <p:nvPr/>
          </p:nvSpPr>
          <p:spPr bwMode="auto">
            <a:xfrm rot="16200000" flipV="1">
              <a:off x="2743200" y="3124200"/>
              <a:ext cx="1600200" cy="2514600"/>
            </a:xfrm>
            <a:prstGeom prst="arc">
              <a:avLst>
                <a:gd name="adj1" fmla="val 16960842"/>
                <a:gd name="adj2" fmla="val 4601609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17" name="Rectangular Callout 16"/>
          <p:cNvSpPr>
            <a:spLocks noChangeArrowheads="1"/>
          </p:cNvSpPr>
          <p:nvPr/>
        </p:nvSpPr>
        <p:spPr bwMode="auto">
          <a:xfrm>
            <a:off x="2195736" y="1676400"/>
            <a:ext cx="6912768" cy="2286000"/>
          </a:xfrm>
          <a:prstGeom prst="wedgeRectCallout">
            <a:avLst>
              <a:gd name="adj1" fmla="val -57233"/>
              <a:gd name="adj2" fmla="val 77759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altLang="zh-TW" sz="2800" dirty="0" smtClean="0"/>
              <a:t>We’re </a:t>
            </a:r>
            <a:r>
              <a:rPr lang="en-US" altLang="zh-TW" sz="2800" dirty="0"/>
              <a:t>now going to step through this input </a:t>
            </a:r>
            <a:r>
              <a:rPr lang="en-US" altLang="zh-TW" sz="2800" dirty="0" smtClean="0"/>
              <a:t>file</a:t>
            </a:r>
            <a:r>
              <a:rPr lang="en-US" altLang="zh-TW" sz="2800" dirty="0"/>
              <a:t>, reasoning about what </a:t>
            </a:r>
            <a:r>
              <a:rPr lang="en-US" altLang="zh-TW" sz="2800" dirty="0" err="1"/>
              <a:t>sed</a:t>
            </a:r>
            <a:r>
              <a:rPr lang="en-US" altLang="zh-TW" sz="2800" dirty="0"/>
              <a:t> will do, as we go.</a:t>
            </a:r>
          </a:p>
          <a:p>
            <a:pPr>
              <a:lnSpc>
                <a:spcPct val="95000"/>
              </a:lnSpc>
            </a:pPr>
            <a:r>
              <a:rPr lang="en-US" altLang="zh-TW" sz="2800" dirty="0"/>
              <a:t> YOU MUST NOW TAKE OUT A SHEET OF PAPER AND FOLLOW ALONG, WRITING THE OUTPUT THAT YOU EXPECT, at each step</a:t>
            </a:r>
            <a:r>
              <a:rPr lang="en-US" altLang="zh-TW" sz="2800" dirty="0" smtClean="0"/>
              <a:t>.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4261965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18083</TotalTime>
  <Words>6447</Words>
  <Application>Microsoft Office PowerPoint</Application>
  <PresentationFormat>On-screen Show (4:3)</PresentationFormat>
  <Paragraphs>1706</Paragraphs>
  <Slides>172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172</vt:i4>
      </vt:variant>
    </vt:vector>
  </HeadingPairs>
  <TitlesOfParts>
    <vt:vector size="181" baseType="lpstr">
      <vt:lpstr>MingLiU</vt:lpstr>
      <vt:lpstr>MS PGothic</vt:lpstr>
      <vt:lpstr>新細明體</vt:lpstr>
      <vt:lpstr>Arial</vt:lpstr>
      <vt:lpstr>Arial Narrow</vt:lpstr>
      <vt:lpstr>Courier New</vt:lpstr>
      <vt:lpstr>High Tower Text</vt:lpstr>
      <vt:lpstr>Times New Roman</vt:lpstr>
      <vt:lpstr>Default Design</vt:lpstr>
      <vt:lpstr>Useful sed Flags</vt:lpstr>
      <vt:lpstr>Useful sed Flags</vt:lpstr>
      <vt:lpstr>Useful sed Flags</vt:lpstr>
      <vt:lpstr>Running sed</vt:lpstr>
      <vt:lpstr>Running sed</vt:lpstr>
      <vt:lpstr>Running sed</vt:lpstr>
      <vt:lpstr>Running sed</vt:lpstr>
      <vt:lpstr>Running sed</vt:lpstr>
      <vt:lpstr>Running sed</vt:lpstr>
      <vt:lpstr>Running sed</vt:lpstr>
      <vt:lpstr>Running sed</vt:lpstr>
      <vt:lpstr>Running sed</vt:lpstr>
      <vt:lpstr>Running sed</vt:lpstr>
      <vt:lpstr>Running sed</vt:lpstr>
      <vt:lpstr>Running sed</vt:lpstr>
      <vt:lpstr>And now, sed commands</vt:lpstr>
      <vt:lpstr>And now, sed commands</vt:lpstr>
      <vt:lpstr>The concept of sed commands</vt:lpstr>
      <vt:lpstr>The concept of sed commands</vt:lpstr>
      <vt:lpstr>The concept of sed commands</vt:lpstr>
      <vt:lpstr>The #</vt:lpstr>
      <vt:lpstr>The #</vt:lpstr>
      <vt:lpstr>Categorizing commands</vt:lpstr>
      <vt:lpstr>Categorizing commands</vt:lpstr>
      <vt:lpstr>Plan of the day. First these:</vt:lpstr>
      <vt:lpstr>Plan of the day. Second these:</vt:lpstr>
      <vt:lpstr>Plan of the day. Third these:</vt:lpstr>
      <vt:lpstr>Plan of the day. Fourth these:</vt:lpstr>
      <vt:lpstr>Plan of the day. Fifth these:</vt:lpstr>
      <vt:lpstr>Plan of the day. Sixth these:</vt:lpstr>
      <vt:lpstr>No plan. These we skip:</vt:lpstr>
      <vt:lpstr>PowerPoint Presentation</vt:lpstr>
      <vt:lpstr>So, first these:</vt:lpstr>
      <vt:lpstr>Command separators</vt:lpstr>
      <vt:lpstr>Command separators</vt:lpstr>
      <vt:lpstr>So, second these:</vt:lpstr>
      <vt:lpstr>Commands that write to stdout</vt:lpstr>
      <vt:lpstr>Commands that write to stdout</vt:lpstr>
      <vt:lpstr>How sed Works</vt:lpstr>
      <vt:lpstr>The p</vt:lpstr>
      <vt:lpstr>Commands that write to stdout</vt:lpstr>
      <vt:lpstr>Commands that write to stdout</vt:lpstr>
      <vt:lpstr>Commands that write to stdout</vt:lpstr>
      <vt:lpstr>How sed Works</vt:lpstr>
      <vt:lpstr>The =</vt:lpstr>
      <vt:lpstr>Commands that write to stdout</vt:lpstr>
      <vt:lpstr>Commands that write to stdout</vt:lpstr>
      <vt:lpstr>The i</vt:lpstr>
      <vt:lpstr>The i</vt:lpstr>
      <vt:lpstr>The i</vt:lpstr>
      <vt:lpstr>The i</vt:lpstr>
      <vt:lpstr>Commands that write to stdout</vt:lpstr>
      <vt:lpstr>Commands that write to stdout</vt:lpstr>
      <vt:lpstr>The a</vt:lpstr>
      <vt:lpstr>Commands that write to stdout</vt:lpstr>
      <vt:lpstr>Commands that write to stdout</vt:lpstr>
      <vt:lpstr>How sed Works</vt:lpstr>
      <vt:lpstr>The c</vt:lpstr>
      <vt:lpstr>The c</vt:lpstr>
      <vt:lpstr>So, third these:</vt:lpstr>
      <vt:lpstr>Update the pattern space</vt:lpstr>
      <vt:lpstr>Update the pattern space</vt:lpstr>
      <vt:lpstr>Update the pattern space</vt:lpstr>
      <vt:lpstr>The y</vt:lpstr>
      <vt:lpstr>Update the pattern space</vt:lpstr>
      <vt:lpstr>Update the pattern space</vt:lpstr>
      <vt:lpstr>Update the pattern space</vt:lpstr>
      <vt:lpstr>The N</vt:lpstr>
      <vt:lpstr>How sed Works</vt:lpstr>
      <vt:lpstr>Update the pattern space</vt:lpstr>
      <vt:lpstr>Update the pattern space</vt:lpstr>
      <vt:lpstr>The d</vt:lpstr>
      <vt:lpstr>The d</vt:lpstr>
      <vt:lpstr>d is useful</vt:lpstr>
      <vt:lpstr>Update the pattern space</vt:lpstr>
      <vt:lpstr>Update the pattern space</vt:lpstr>
      <vt:lpstr>The D</vt:lpstr>
      <vt:lpstr>So, fourth these:</vt:lpstr>
      <vt:lpstr>Storing to and retrieving from the hold space</vt:lpstr>
      <vt:lpstr>Storing to and retrieving from the hold space</vt:lpstr>
      <vt:lpstr>Pattern Space Control</vt:lpstr>
      <vt:lpstr>So, fifth these:</vt:lpstr>
      <vt:lpstr>PowerPoint Presentation</vt:lpstr>
      <vt:lpstr>PowerPoint Presentation</vt:lpstr>
      <vt:lpstr>PowerPoint Presentation</vt:lpstr>
      <vt:lpstr>PowerPoint Presentation</vt:lpstr>
      <vt:lpstr>Conditional execution</vt:lpstr>
      <vt:lpstr>Conditional execution</vt:lpstr>
      <vt:lpstr>The q</vt:lpstr>
      <vt:lpstr>Conditional execution</vt:lpstr>
      <vt:lpstr>Conditional execution</vt:lpstr>
      <vt:lpstr>Line Numbers as Conditionals</vt:lpstr>
      <vt:lpstr>Pattern Matches as Conditionals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Conditional execution</vt:lpstr>
      <vt:lpstr>!d, !p, !q, … !etc.</vt:lpstr>
      <vt:lpstr>!d, !p, !q, … !etc.</vt:lpstr>
      <vt:lpstr>!d, !p, !q, … !etc.</vt:lpstr>
      <vt:lpstr>!d, !p, !q, … !etc.</vt:lpstr>
      <vt:lpstr>!d, !p, !q are useful</vt:lpstr>
      <vt:lpstr>PowerPoint Presentation</vt:lpstr>
      <vt:lpstr>PowerPoint Presentation</vt:lpstr>
      <vt:lpstr>Sometimes people use sed logic</vt:lpstr>
      <vt:lpstr>Sometimes people use sed logic</vt:lpstr>
      <vt:lpstr>PowerPoint Presentation</vt:lpstr>
      <vt:lpstr>PowerPoint Presentation</vt:lpstr>
      <vt:lpstr>So, sixth these:</vt:lpstr>
      <vt:lpstr>Control flow branches</vt:lpstr>
      <vt:lpstr>Control flow branches</vt:lpstr>
      <vt:lpstr>PowerPoint Presentation</vt:lpstr>
      <vt:lpstr>Some useful one-line examples</vt:lpstr>
      <vt:lpstr>Some useful one-line examples</vt:lpstr>
      <vt:lpstr>Some useful one-line examples</vt:lpstr>
      <vt:lpstr>Some useful one-line examples</vt:lpstr>
      <vt:lpstr>Some useful one-line examples</vt:lpstr>
      <vt:lpstr>Some useful one-line examples</vt:lpstr>
      <vt:lpstr>sed one-liners File Spacing</vt:lpstr>
      <vt:lpstr>sed one-liners File Spacing</vt:lpstr>
      <vt:lpstr>sed one-liners Numbering</vt:lpstr>
      <vt:lpstr>sed one-liners Text Substitution</vt:lpstr>
      <vt:lpstr>sed one-liners Text Substitution</vt:lpstr>
      <vt:lpstr>sed one-liners Text Substitution</vt:lpstr>
      <vt:lpstr>sed one-liners Text Substitution</vt:lpstr>
      <vt:lpstr>sed one-liners Text Substitution</vt:lpstr>
      <vt:lpstr>sed one-liners Text Substitution</vt:lpstr>
      <vt:lpstr>sed one-liners Text Substitution</vt:lpstr>
      <vt:lpstr>sed one-liners Text Substitution</vt:lpstr>
      <vt:lpstr>sed one-liners Selective Printing of Lines</vt:lpstr>
      <vt:lpstr>sed one-liners Selective Printing of Lines</vt:lpstr>
      <vt:lpstr>sed one-liners Selective Printing of Lines</vt:lpstr>
      <vt:lpstr>sed one-liners Selective Printing of Lines</vt:lpstr>
      <vt:lpstr>sed one-liners Selective Printing of Lines</vt:lpstr>
      <vt:lpstr>sed one-liners Selective Printing of Lines</vt:lpstr>
      <vt:lpstr>sed one-liners Selective Printing of Lines</vt:lpstr>
      <vt:lpstr>sed one-liners Selective Printing of Lines</vt:lpstr>
      <vt:lpstr>sed one-liners Selective Printing of Lines</vt:lpstr>
      <vt:lpstr>sed one-liners Selective Printing of Lines</vt:lpstr>
      <vt:lpstr>sed one-liners Selective Deleting of Lines</vt:lpstr>
      <vt:lpstr>sed one-liners Selective Deleting of Lines</vt:lpstr>
      <vt:lpstr>sed one-liners Selective Deleting of Lines</vt:lpstr>
      <vt:lpstr>sed one-liners Selective Deleting of Lines</vt:lpstr>
      <vt:lpstr>sed one-liners Selective Deleting of Lines</vt:lpstr>
      <vt:lpstr>sed one-liners Optimizing for Speed</vt:lpstr>
      <vt:lpstr>sed one-liners Optimizing for Speed</vt:lpstr>
      <vt:lpstr>sed one-liners Optimizing for Speed</vt:lpstr>
      <vt:lpstr>From the sed FAQs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Steve Haga</cp:lastModifiedBy>
  <cp:revision>345</cp:revision>
  <cp:lastPrinted>2005-05-27T21:26:31Z</cp:lastPrinted>
  <dcterms:created xsi:type="dcterms:W3CDTF">2005-05-23T21:56:35Z</dcterms:created>
  <dcterms:modified xsi:type="dcterms:W3CDTF">2015-05-31T13:41:32Z</dcterms:modified>
</cp:coreProperties>
</file>