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 y="1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437c77d9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437c77d9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9437c77d9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9437c77d9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437561b6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437561b6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437561b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437561b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437561b6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9437561b6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437561b6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437561b6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9437561b6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9437561b6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437561b6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437561b6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9251514-E040-4565-96A1-F7B6422F5736}" type="datetimeFigureOut">
              <a:rPr lang="es-ES" smtClean="0"/>
              <a:t>05/09/2020</a:t>
            </a:fld>
            <a:endParaRPr lang="es-ES"/>
          </a:p>
        </p:txBody>
      </p:sp>
      <p:sp>
        <p:nvSpPr>
          <p:cNvPr id="5" name="Footer Placeholder 4"/>
          <p:cNvSpPr>
            <a:spLocks noGrp="1"/>
          </p:cNvSpPr>
          <p:nvPr>
            <p:ph type="ftr" sz="quarter" idx="11"/>
          </p:nvPr>
        </p:nvSpPr>
        <p:spPr/>
        <p:txBody>
          <a:bodyPr/>
          <a:lstStyle/>
          <a:p>
            <a:r>
              <a:rPr lang="fr-FR" smtClean="0"/>
              <a:t>Presentation title  l  00 month 0000</a:t>
            </a:r>
            <a:endParaRPr lang="fr-FR"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2937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251514-E040-4565-96A1-F7B6422F5736}" type="datetimeFigureOut">
              <a:rPr lang="es-ES" smtClean="0"/>
              <a:t>05/09/2020</a:t>
            </a:fld>
            <a:endParaRPr lang="es-ES"/>
          </a:p>
        </p:txBody>
      </p:sp>
      <p:sp>
        <p:nvSpPr>
          <p:cNvPr id="5" name="Footer Placeholder 4"/>
          <p:cNvSpPr>
            <a:spLocks noGrp="1"/>
          </p:cNvSpPr>
          <p:nvPr>
            <p:ph type="ftr" sz="quarter" idx="11"/>
          </p:nvPr>
        </p:nvSpPr>
        <p:spPr/>
        <p:txBody>
          <a:bodyPr/>
          <a:lstStyle/>
          <a:p>
            <a:r>
              <a:rPr lang="fr-FR" smtClean="0"/>
              <a:t>Presentation title  l  00 month 0000</a:t>
            </a:r>
            <a:endParaRPr lang="fr-FR"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41615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251514-E040-4565-96A1-F7B6422F5736}" type="datetimeFigureOut">
              <a:rPr lang="es-ES" smtClean="0"/>
              <a:t>05/09/2020</a:t>
            </a:fld>
            <a:endParaRPr lang="es-ES"/>
          </a:p>
        </p:txBody>
      </p:sp>
      <p:sp>
        <p:nvSpPr>
          <p:cNvPr id="5" name="Footer Placeholder 4"/>
          <p:cNvSpPr>
            <a:spLocks noGrp="1"/>
          </p:cNvSpPr>
          <p:nvPr>
            <p:ph type="ftr" sz="quarter" idx="11"/>
          </p:nvPr>
        </p:nvSpPr>
        <p:spPr/>
        <p:txBody>
          <a:bodyPr/>
          <a:lstStyle/>
          <a:p>
            <a:r>
              <a:rPr lang="fr-FR" smtClean="0"/>
              <a:t>Presentation title  l  00 month 0000</a:t>
            </a:r>
            <a:endParaRPr lang="fr-FR"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0057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2936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251514-E040-4565-96A1-F7B6422F5736}" type="datetimeFigureOut">
              <a:rPr lang="es-ES" smtClean="0"/>
              <a:t>05/09/2020</a:t>
            </a:fld>
            <a:endParaRPr lang="es-ES"/>
          </a:p>
        </p:txBody>
      </p:sp>
      <p:sp>
        <p:nvSpPr>
          <p:cNvPr id="5" name="Footer Placeholder 4"/>
          <p:cNvSpPr>
            <a:spLocks noGrp="1"/>
          </p:cNvSpPr>
          <p:nvPr>
            <p:ph type="ftr" sz="quarter" idx="11"/>
          </p:nvPr>
        </p:nvSpPr>
        <p:spPr/>
        <p:txBody>
          <a:bodyPr/>
          <a:lstStyle/>
          <a:p>
            <a:r>
              <a:rPr lang="fr-FR" smtClean="0"/>
              <a:t>Presentation title  l  00 month 0000</a:t>
            </a:r>
            <a:endParaRPr lang="fr-FR"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434973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251514-E040-4565-96A1-F7B6422F5736}" type="datetimeFigureOut">
              <a:rPr lang="es-ES" smtClean="0"/>
              <a:t>05/09/2020</a:t>
            </a:fld>
            <a:endParaRPr lang="es-ES"/>
          </a:p>
        </p:txBody>
      </p:sp>
      <p:sp>
        <p:nvSpPr>
          <p:cNvPr id="5" name="Footer Placeholder 4"/>
          <p:cNvSpPr>
            <a:spLocks noGrp="1"/>
          </p:cNvSpPr>
          <p:nvPr>
            <p:ph type="ftr" sz="quarter" idx="11"/>
          </p:nvPr>
        </p:nvSpPr>
        <p:spPr/>
        <p:txBody>
          <a:bodyPr/>
          <a:lstStyle/>
          <a:p>
            <a:r>
              <a:rPr lang="fr-FR" smtClean="0"/>
              <a:t>Presentation title  l  00 month 0000</a:t>
            </a:r>
            <a:endParaRPr lang="fr-FR"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96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251514-E040-4565-96A1-F7B6422F5736}" type="datetimeFigureOut">
              <a:rPr lang="es-ES" smtClean="0"/>
              <a:t>05/09/2020</a:t>
            </a:fld>
            <a:endParaRPr lang="es-ES"/>
          </a:p>
        </p:txBody>
      </p:sp>
      <p:sp>
        <p:nvSpPr>
          <p:cNvPr id="6" name="Footer Placeholder 5"/>
          <p:cNvSpPr>
            <a:spLocks noGrp="1"/>
          </p:cNvSpPr>
          <p:nvPr>
            <p:ph type="ftr" sz="quarter" idx="11"/>
          </p:nvPr>
        </p:nvSpPr>
        <p:spPr/>
        <p:txBody>
          <a:bodyPr/>
          <a:lstStyle/>
          <a:p>
            <a:r>
              <a:rPr lang="fr-FR" smtClean="0"/>
              <a:t>Presentation title  l  00 month 0000</a:t>
            </a:r>
            <a:endParaRPr lang="fr-FR"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77055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smtClean="0"/>
              <a:t>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251514-E040-4565-96A1-F7B6422F5736}" type="datetimeFigureOut">
              <a:rPr lang="es-ES" smtClean="0"/>
              <a:t>05/09/2020</a:t>
            </a:fld>
            <a:endParaRPr lang="es-ES"/>
          </a:p>
        </p:txBody>
      </p:sp>
      <p:sp>
        <p:nvSpPr>
          <p:cNvPr id="8" name="Footer Placeholder 7"/>
          <p:cNvSpPr>
            <a:spLocks noGrp="1"/>
          </p:cNvSpPr>
          <p:nvPr>
            <p:ph type="ftr" sz="quarter" idx="11"/>
          </p:nvPr>
        </p:nvSpPr>
        <p:spPr/>
        <p:txBody>
          <a:bodyPr/>
          <a:lstStyle/>
          <a:p>
            <a:r>
              <a:rPr lang="fr-FR" smtClean="0"/>
              <a:t>Presentation title  l  00 month 0000</a:t>
            </a:r>
            <a:endParaRPr lang="fr-FR"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8463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251514-E040-4565-96A1-F7B6422F5736}" type="datetimeFigureOut">
              <a:rPr lang="es-ES" smtClean="0"/>
              <a:t>05/09/2020</a:t>
            </a:fld>
            <a:endParaRPr lang="es-ES"/>
          </a:p>
        </p:txBody>
      </p:sp>
      <p:sp>
        <p:nvSpPr>
          <p:cNvPr id="4" name="Footer Placeholder 3"/>
          <p:cNvSpPr>
            <a:spLocks noGrp="1"/>
          </p:cNvSpPr>
          <p:nvPr>
            <p:ph type="ftr" sz="quarter" idx="11"/>
          </p:nvPr>
        </p:nvSpPr>
        <p:spPr/>
        <p:txBody>
          <a:bodyPr/>
          <a:lstStyle/>
          <a:p>
            <a:r>
              <a:rPr lang="fr-FR" smtClean="0"/>
              <a:t>Presentation title  l  00 month 0000</a:t>
            </a:r>
            <a:endParaRPr lang="fr-FR"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434013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251514-E040-4565-96A1-F7B6422F5736}" type="datetimeFigureOut">
              <a:rPr lang="es-ES" smtClean="0"/>
              <a:t>05/09/2020</a:t>
            </a:fld>
            <a:endParaRPr lang="es-ES"/>
          </a:p>
        </p:txBody>
      </p:sp>
      <p:sp>
        <p:nvSpPr>
          <p:cNvPr id="3" name="Footer Placeholder 2"/>
          <p:cNvSpPr>
            <a:spLocks noGrp="1"/>
          </p:cNvSpPr>
          <p:nvPr>
            <p:ph type="ftr" sz="quarter" idx="11"/>
          </p:nvPr>
        </p:nvSpPr>
        <p:spPr/>
        <p:txBody>
          <a:bodyPr/>
          <a:lstStyle/>
          <a:p>
            <a:r>
              <a:rPr lang="fr-FR" smtClean="0"/>
              <a:t>Presentation title  l  00 month 0000</a:t>
            </a:r>
            <a:endParaRPr lang="fr-FR"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27891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smtClean="0"/>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99251514-E040-4565-96A1-F7B6422F5736}" type="datetimeFigureOut">
              <a:rPr lang="es-ES" smtClean="0"/>
              <a:t>05/09/2020</a:t>
            </a:fld>
            <a:endParaRPr lang="es-ES"/>
          </a:p>
        </p:txBody>
      </p:sp>
      <p:sp>
        <p:nvSpPr>
          <p:cNvPr id="6" name="Footer Placeholder 5"/>
          <p:cNvSpPr>
            <a:spLocks noGrp="1"/>
          </p:cNvSpPr>
          <p:nvPr>
            <p:ph type="ftr" sz="quarter" idx="11"/>
          </p:nvPr>
        </p:nvSpPr>
        <p:spPr/>
        <p:txBody>
          <a:bodyPr/>
          <a:lstStyle/>
          <a:p>
            <a:r>
              <a:rPr lang="fr-FR" smtClean="0"/>
              <a:t>Presentation title  l  00 month 0000</a:t>
            </a:r>
            <a:endParaRPr lang="fr-FR"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31241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9251514-E040-4565-96A1-F7B6422F5736}" type="datetimeFigureOut">
              <a:rPr lang="es-ES" smtClean="0"/>
              <a:t>05/09/2020</a:t>
            </a:fld>
            <a:endParaRPr lang="es-ES"/>
          </a:p>
        </p:txBody>
      </p:sp>
      <p:sp>
        <p:nvSpPr>
          <p:cNvPr id="6" name="Footer Placeholder 5"/>
          <p:cNvSpPr>
            <a:spLocks noGrp="1"/>
          </p:cNvSpPr>
          <p:nvPr>
            <p:ph type="ftr" sz="quarter" idx="11"/>
          </p:nvPr>
        </p:nvSpPr>
        <p:spPr/>
        <p:txBody>
          <a:bodyPr/>
          <a:lstStyle/>
          <a:p>
            <a:r>
              <a:rPr lang="fr-FR" smtClean="0"/>
              <a:t>Presentation title  l  00 month 0000</a:t>
            </a:r>
            <a:endParaRPr lang="fr-FR"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5935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99251514-E040-4565-96A1-F7B6422F5736}" type="datetimeFigureOut">
              <a:rPr lang="es-ES" smtClean="0"/>
              <a:t>05/09/2020</a:t>
            </a:fld>
            <a:endParaRPr lang="es-ES"/>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r>
              <a:rPr lang="fr-FR" smtClean="0"/>
              <a:t>Presentation title  l  00 month 0000</a:t>
            </a:r>
            <a:endParaRPr lang="fr-FR"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2638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TFM DL Tools for Finance  Application Transfert Learning Vgg16sp500</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 Miled 2019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the current results</a:t>
            </a:r>
            <a:endParaRPr lang="es-ES" dirty="0"/>
          </a:p>
        </p:txBody>
      </p:sp>
      <p:pic>
        <p:nvPicPr>
          <p:cNvPr id="5" name="Picture 4"/>
          <p:cNvPicPr>
            <a:picLocks noChangeAspect="1"/>
          </p:cNvPicPr>
          <p:nvPr/>
        </p:nvPicPr>
        <p:blipFill>
          <a:blip r:embed="rId2"/>
          <a:stretch>
            <a:fillRect/>
          </a:stretch>
        </p:blipFill>
        <p:spPr>
          <a:xfrm>
            <a:off x="311700" y="1474787"/>
            <a:ext cx="8020050" cy="2771775"/>
          </a:xfrm>
          <a:prstGeom prst="rect">
            <a:avLst/>
          </a:prstGeom>
        </p:spPr>
      </p:pic>
      <p:sp>
        <p:nvSpPr>
          <p:cNvPr id="3" name="Text Placeholder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161596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ES"/>
          </a:p>
        </p:txBody>
      </p:sp>
      <p:sp>
        <p:nvSpPr>
          <p:cNvPr id="3" name="Text Placeholder 2"/>
          <p:cNvSpPr>
            <a:spLocks noGrp="1"/>
          </p:cNvSpPr>
          <p:nvPr>
            <p:ph type="body" idx="1"/>
          </p:nvPr>
        </p:nvSpPr>
        <p:spPr/>
        <p:txBody>
          <a:bodyPr/>
          <a:lstStyle/>
          <a:p>
            <a:endParaRPr lang="es-ES" dirty="0"/>
          </a:p>
        </p:txBody>
      </p:sp>
      <p:pic>
        <p:nvPicPr>
          <p:cNvPr id="4" name="Picture 3"/>
          <p:cNvPicPr/>
          <p:nvPr/>
        </p:nvPicPr>
        <p:blipFill>
          <a:blip r:embed="rId2"/>
          <a:stretch>
            <a:fillRect/>
          </a:stretch>
        </p:blipFill>
        <p:spPr>
          <a:xfrm>
            <a:off x="311700" y="1152475"/>
            <a:ext cx="7427246" cy="3352618"/>
          </a:xfrm>
          <a:prstGeom prst="rect">
            <a:avLst/>
          </a:prstGeom>
        </p:spPr>
      </p:pic>
    </p:spTree>
    <p:extLst>
      <p:ext uri="{BB962C8B-B14F-4D97-AF65-F5344CB8AC3E}">
        <p14:creationId xmlns:p14="http://schemas.microsoft.com/office/powerpoint/2010/main" val="124001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Validation</a:t>
            </a:r>
            <a:r>
              <a:rPr lang="es-ES" dirty="0" smtClean="0"/>
              <a:t> </a:t>
            </a:r>
            <a:endParaRPr lang="es-ES" dirty="0"/>
          </a:p>
        </p:txBody>
      </p:sp>
      <p:sp>
        <p:nvSpPr>
          <p:cNvPr id="3" name="Text Placeholder 2"/>
          <p:cNvSpPr>
            <a:spLocks noGrp="1"/>
          </p:cNvSpPr>
          <p:nvPr>
            <p:ph type="body" idx="1"/>
          </p:nvPr>
        </p:nvSpPr>
        <p:spPr/>
        <p:txBody>
          <a:bodyPr/>
          <a:lstStyle/>
          <a:p>
            <a:endParaRPr lang="es-ES" dirty="0"/>
          </a:p>
        </p:txBody>
      </p:sp>
      <p:pic>
        <p:nvPicPr>
          <p:cNvPr id="4" name="Picture 3"/>
          <p:cNvPicPr/>
          <p:nvPr/>
        </p:nvPicPr>
        <p:blipFill>
          <a:blip r:embed="rId2"/>
          <a:stretch>
            <a:fillRect/>
          </a:stretch>
        </p:blipFill>
        <p:spPr>
          <a:xfrm>
            <a:off x="376029" y="1235307"/>
            <a:ext cx="4760966" cy="2199269"/>
          </a:xfrm>
          <a:prstGeom prst="rect">
            <a:avLst/>
          </a:prstGeom>
        </p:spPr>
      </p:pic>
      <p:pic>
        <p:nvPicPr>
          <p:cNvPr id="5" name="Picture 4"/>
          <p:cNvPicPr/>
          <p:nvPr/>
        </p:nvPicPr>
        <p:blipFill>
          <a:blip r:embed="rId3"/>
          <a:stretch>
            <a:fillRect/>
          </a:stretch>
        </p:blipFill>
        <p:spPr>
          <a:xfrm>
            <a:off x="5201324" y="1687551"/>
            <a:ext cx="3407417" cy="1747024"/>
          </a:xfrm>
          <a:prstGeom prst="rect">
            <a:avLst/>
          </a:prstGeom>
        </p:spPr>
      </p:pic>
    </p:spTree>
    <p:extLst>
      <p:ext uri="{BB962C8B-B14F-4D97-AF65-F5344CB8AC3E}">
        <p14:creationId xmlns:p14="http://schemas.microsoft.com/office/powerpoint/2010/main" val="2641371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API </a:t>
            </a:r>
            <a:endParaRPr lang="es-ES" dirty="0"/>
          </a:p>
        </p:txBody>
      </p:sp>
      <p:sp>
        <p:nvSpPr>
          <p:cNvPr id="3" name="Text Placeholder 2"/>
          <p:cNvSpPr>
            <a:spLocks noGrp="1"/>
          </p:cNvSpPr>
          <p:nvPr>
            <p:ph type="body" idx="1"/>
          </p:nvPr>
        </p:nvSpPr>
        <p:spPr/>
        <p:txBody>
          <a:bodyPr/>
          <a:lstStyle/>
          <a:p>
            <a:pPr marL="114300" indent="0">
              <a:buNone/>
            </a:pPr>
            <a:r>
              <a:rPr lang="en-US" dirty="0"/>
              <a:t>Take an image of an historical graph from a market webpage like investing.com, crop the image to only fit the graph and save it to the </a:t>
            </a:r>
            <a:r>
              <a:rPr lang="en-US" dirty="0" err="1"/>
              <a:t>ImageM</a:t>
            </a:r>
            <a:r>
              <a:rPr lang="en-US" dirty="0"/>
              <a:t>/ folder for example with name image1.PNG or give the full path of the image when asked.</a:t>
            </a:r>
          </a:p>
          <a:p>
            <a:endParaRPr lang="en-US" dirty="0"/>
          </a:p>
          <a:p>
            <a:pPr marL="114300" indent="0">
              <a:buNone/>
            </a:pPr>
            <a:r>
              <a:rPr lang="en-US" dirty="0"/>
              <a:t>This execution tell us which market state in the future is the best representative.</a:t>
            </a:r>
            <a:endParaRPr lang="es-ES" dirty="0" smtClean="0"/>
          </a:p>
          <a:p>
            <a:endParaRPr lang="en-US" dirty="0" smtClean="0"/>
          </a:p>
          <a:p>
            <a:pPr marL="114300" indent="0">
              <a:buNone/>
            </a:pPr>
            <a:r>
              <a:rPr lang="en-US" dirty="0" smtClean="0"/>
              <a:t>Also we can get the future of all the graphs as an image in a directory and gives us the trading signals for a list of stock very quickly</a:t>
            </a:r>
            <a:endParaRPr lang="en-US" dirty="0"/>
          </a:p>
        </p:txBody>
      </p:sp>
    </p:spTree>
    <p:extLst>
      <p:ext uri="{BB962C8B-B14F-4D97-AF65-F5344CB8AC3E}">
        <p14:creationId xmlns:p14="http://schemas.microsoft.com/office/powerpoint/2010/main" val="3385389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Conclusion</a:t>
            </a:r>
            <a:endParaRPr lang="es-ES" dirty="0"/>
          </a:p>
        </p:txBody>
      </p:sp>
      <p:sp>
        <p:nvSpPr>
          <p:cNvPr id="3" name="Text Placeholder 2"/>
          <p:cNvSpPr>
            <a:spLocks noGrp="1"/>
          </p:cNvSpPr>
          <p:nvPr>
            <p:ph type="body" idx="1"/>
          </p:nvPr>
        </p:nvSpPr>
        <p:spPr/>
        <p:txBody>
          <a:bodyPr/>
          <a:lstStyle/>
          <a:p>
            <a:pPr marL="114300" indent="0">
              <a:buNone/>
            </a:pPr>
            <a:r>
              <a:rPr lang="en-US" dirty="0"/>
              <a:t>The results of this study are a bit disappointing in terms of accuracy and </a:t>
            </a:r>
            <a:r>
              <a:rPr lang="en-US" dirty="0" smtClean="0"/>
              <a:t>confidence</a:t>
            </a:r>
          </a:p>
          <a:p>
            <a:pPr marL="114300" indent="0">
              <a:buNone/>
            </a:pPr>
            <a:endParaRPr lang="es-ES" dirty="0"/>
          </a:p>
          <a:p>
            <a:pPr marL="114300" indent="0">
              <a:buNone/>
            </a:pPr>
            <a:r>
              <a:rPr lang="en-US" dirty="0"/>
              <a:t>For instance, to improve the model but after checking all the parameters I will be focusing on </a:t>
            </a:r>
            <a:endParaRPr lang="es-ES" dirty="0"/>
          </a:p>
          <a:p>
            <a:pPr lvl="0"/>
            <a:r>
              <a:rPr lang="en-US" dirty="0"/>
              <a:t>get more dataset on stock (AAPL, MSFT) and indices (Nikkei, </a:t>
            </a:r>
            <a:r>
              <a:rPr lang="en-US" dirty="0" err="1"/>
              <a:t>Eurostoxx</a:t>
            </a:r>
            <a:r>
              <a:rPr lang="en-US" dirty="0"/>
              <a:t>, MSCI WORLD)</a:t>
            </a:r>
            <a:endParaRPr lang="es-ES" dirty="0"/>
          </a:p>
          <a:p>
            <a:pPr lvl="0"/>
            <a:r>
              <a:rPr lang="en-US" dirty="0"/>
              <a:t>train  the whole vgg16 this time untrained </a:t>
            </a:r>
            <a:endParaRPr lang="es-ES" dirty="0"/>
          </a:p>
          <a:p>
            <a:pPr lvl="0"/>
            <a:r>
              <a:rPr lang="en-US" dirty="0"/>
              <a:t>apply to other CNN trained like </a:t>
            </a:r>
            <a:r>
              <a:rPr lang="en-US" dirty="0" err="1"/>
              <a:t>AlexNet</a:t>
            </a:r>
            <a:r>
              <a:rPr lang="en-US" dirty="0"/>
              <a:t> or Mask R-CNN </a:t>
            </a:r>
            <a:endParaRPr lang="es-ES" dirty="0"/>
          </a:p>
          <a:p>
            <a:pPr lvl="0"/>
            <a:r>
              <a:rPr lang="en-US" dirty="0"/>
              <a:t>increase the size of input image from (32,32,32,3) to (256,256,256,3) </a:t>
            </a:r>
            <a:endParaRPr lang="es-ES" dirty="0"/>
          </a:p>
          <a:p>
            <a:pPr lvl="0"/>
            <a:r>
              <a:rPr lang="en-US" dirty="0"/>
              <a:t>calibrate a generative adversarial network to increase dataset and self-fulfilling conclusion</a:t>
            </a:r>
            <a:endParaRPr lang="es-ES" dirty="0"/>
          </a:p>
          <a:p>
            <a:pPr lvl="0"/>
            <a:r>
              <a:rPr lang="en-US" dirty="0"/>
              <a:t>Improving the dataset of the image to include the candlestick and volume for the series,</a:t>
            </a:r>
            <a:endParaRPr lang="es-ES" dirty="0"/>
          </a:p>
          <a:p>
            <a:endParaRPr lang="es-ES" dirty="0"/>
          </a:p>
        </p:txBody>
      </p:sp>
    </p:spTree>
    <p:extLst>
      <p:ext uri="{BB962C8B-B14F-4D97-AF65-F5344CB8AC3E}">
        <p14:creationId xmlns:p14="http://schemas.microsoft.com/office/powerpoint/2010/main" val="969697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dirty="0">
                <a:solidFill>
                  <a:srgbClr val="000000"/>
                </a:solidFill>
              </a:rPr>
              <a:t>The objective of the transposition of deep learning methodology to finance was to focus on:</a:t>
            </a:r>
            <a:endParaRPr sz="1100" dirty="0">
              <a:solidFill>
                <a:srgbClr val="000000"/>
              </a:solidFill>
            </a:endParaRPr>
          </a:p>
          <a:p>
            <a:pPr marL="0" lvl="0" indent="-228600" algn="l" rtl="0">
              <a:spcBef>
                <a:spcPts val="1200"/>
              </a:spcBef>
              <a:spcAft>
                <a:spcPts val="0"/>
              </a:spcAft>
              <a:buNone/>
            </a:pPr>
            <a:r>
              <a:rPr lang="en" sz="1100" dirty="0">
                <a:solidFill>
                  <a:srgbClr val="000000"/>
                </a:solidFill>
              </a:rPr>
              <a:t>1.</a:t>
            </a:r>
            <a:r>
              <a:rPr lang="en" sz="700" dirty="0">
                <a:solidFill>
                  <a:srgbClr val="000000"/>
                </a:solidFill>
              </a:rPr>
              <a:t>       </a:t>
            </a:r>
            <a:r>
              <a:rPr lang="en" sz="1100" dirty="0">
                <a:solidFill>
                  <a:srgbClr val="000000"/>
                </a:solidFill>
              </a:rPr>
              <a:t>classification of current/future of market/economic state</a:t>
            </a:r>
            <a:endParaRPr sz="1100" dirty="0">
              <a:solidFill>
                <a:srgbClr val="000000"/>
              </a:solidFill>
            </a:endParaRPr>
          </a:p>
          <a:p>
            <a:pPr marL="0" lvl="0" indent="-228600" algn="l" rtl="0">
              <a:spcBef>
                <a:spcPts val="1200"/>
              </a:spcBef>
              <a:spcAft>
                <a:spcPts val="0"/>
              </a:spcAft>
              <a:buNone/>
            </a:pPr>
            <a:r>
              <a:rPr lang="en" sz="1100" dirty="0">
                <a:solidFill>
                  <a:srgbClr val="000000"/>
                </a:solidFill>
              </a:rPr>
              <a:t>2.</a:t>
            </a:r>
            <a:r>
              <a:rPr lang="en" sz="700" dirty="0">
                <a:solidFill>
                  <a:srgbClr val="000000"/>
                </a:solidFill>
              </a:rPr>
              <a:t>      </a:t>
            </a:r>
            <a:r>
              <a:rPr lang="en" sz="1100" dirty="0">
                <a:solidFill>
                  <a:srgbClr val="000000"/>
                </a:solidFill>
              </a:rPr>
              <a:t>prediction of future price</a:t>
            </a:r>
            <a:endParaRPr sz="1100" dirty="0">
              <a:solidFill>
                <a:srgbClr val="000000"/>
              </a:solidFill>
            </a:endParaRPr>
          </a:p>
          <a:p>
            <a:pPr marL="0" lvl="0" indent="-228600" algn="l" rtl="0">
              <a:spcBef>
                <a:spcPts val="1200"/>
              </a:spcBef>
              <a:spcAft>
                <a:spcPts val="0"/>
              </a:spcAft>
              <a:buNone/>
            </a:pPr>
            <a:r>
              <a:rPr lang="en" sz="1100" dirty="0">
                <a:solidFill>
                  <a:srgbClr val="000000"/>
                </a:solidFill>
              </a:rPr>
              <a:t>3.</a:t>
            </a:r>
            <a:r>
              <a:rPr lang="en" sz="700" dirty="0">
                <a:solidFill>
                  <a:srgbClr val="000000"/>
                </a:solidFill>
              </a:rPr>
              <a:t>      </a:t>
            </a:r>
            <a:r>
              <a:rPr lang="en" sz="1100" dirty="0">
                <a:solidFill>
                  <a:srgbClr val="000000"/>
                </a:solidFill>
              </a:rPr>
              <a:t>construction of investment strategies</a:t>
            </a:r>
            <a:endParaRPr sz="1100" dirty="0">
              <a:solidFill>
                <a:srgbClr val="000000"/>
              </a:solidFill>
            </a:endParaRPr>
          </a:p>
          <a:p>
            <a:pPr marL="0" lvl="0" indent="-228600" algn="l" rtl="0">
              <a:spcBef>
                <a:spcPts val="1200"/>
              </a:spcBef>
              <a:spcAft>
                <a:spcPts val="0"/>
              </a:spcAft>
              <a:buNone/>
            </a:pPr>
            <a:r>
              <a:rPr lang="en" sz="1100" dirty="0">
                <a:solidFill>
                  <a:srgbClr val="000000"/>
                </a:solidFill>
              </a:rPr>
              <a:t>4.</a:t>
            </a:r>
            <a:r>
              <a:rPr lang="en" sz="700" dirty="0">
                <a:solidFill>
                  <a:srgbClr val="000000"/>
                </a:solidFill>
              </a:rPr>
              <a:t>     </a:t>
            </a:r>
            <a:r>
              <a:rPr lang="en" sz="1100" dirty="0">
                <a:solidFill>
                  <a:srgbClr val="000000"/>
                </a:solidFill>
              </a:rPr>
              <a:t>risk estimation</a:t>
            </a:r>
            <a:endParaRPr sz="1100" dirty="0">
              <a:solidFill>
                <a:srgbClr val="000000"/>
              </a:solidFill>
            </a:endParaRPr>
          </a:p>
          <a:p>
            <a:pPr marL="0" lvl="0" indent="-228600" algn="l" rtl="0">
              <a:spcBef>
                <a:spcPts val="1200"/>
              </a:spcBef>
              <a:spcAft>
                <a:spcPts val="0"/>
              </a:spcAft>
              <a:buNone/>
            </a:pPr>
            <a:r>
              <a:rPr lang="en" sz="1100" dirty="0">
                <a:solidFill>
                  <a:srgbClr val="000000"/>
                </a:solidFill>
              </a:rPr>
              <a:t>5.</a:t>
            </a:r>
            <a:r>
              <a:rPr lang="en" sz="700" dirty="0">
                <a:solidFill>
                  <a:srgbClr val="000000"/>
                </a:solidFill>
              </a:rPr>
              <a:t>      </a:t>
            </a:r>
            <a:r>
              <a:rPr lang="en" sz="1100" dirty="0">
                <a:solidFill>
                  <a:srgbClr val="000000"/>
                </a:solidFill>
              </a:rPr>
              <a:t>process news flow to assess market sentiment </a:t>
            </a:r>
            <a:endParaRPr sz="1100" dirty="0">
              <a:solidFill>
                <a:srgbClr val="000000"/>
              </a:solidFill>
            </a:endParaRPr>
          </a:p>
          <a:p>
            <a:pPr marL="0" lvl="0" indent="0" algn="l" rtl="0">
              <a:spcBef>
                <a:spcPts val="12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of validity of Technical analysis</a:t>
            </a:r>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1"/>
              </a:buClr>
              <a:buSzPts val="1100"/>
              <a:buFont typeface="Arial"/>
              <a:buNone/>
            </a:pPr>
            <a:r>
              <a:rPr lang="en"/>
              <a:t>In any case, for this TFM I will focus deeper only on one specific problem where we will try to answer the question of the real validity of Technical Analysis which a methodology for forecasting the direction of prices through the study of past market data, primarily price and volume. The ground of this theory comes from behavioral economics and quantitative analysis, which stands in contradiction of much of modern portfolio theory and market valuation. </a:t>
            </a:r>
            <a:endParaRPr/>
          </a:p>
          <a:p>
            <a:pPr marL="0" lvl="0" indent="0" algn="l" rtl="0">
              <a:spcBef>
                <a:spcPts val="12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4" name="Google Shape;74;p16"/>
          <p:cNvPicPr preferRelativeResize="0"/>
          <p:nvPr/>
        </p:nvPicPr>
        <p:blipFill>
          <a:blip r:embed="rId3">
            <a:alphaModFix/>
          </a:blip>
          <a:stretch>
            <a:fillRect/>
          </a:stretch>
        </p:blipFill>
        <p:spPr>
          <a:xfrm>
            <a:off x="311700" y="952819"/>
            <a:ext cx="8352545" cy="43597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of standard figures</a:t>
            </a:r>
            <a:endParaRPr/>
          </a:p>
        </p:txBody>
      </p:sp>
      <p:sp>
        <p:nvSpPr>
          <p:cNvPr id="80" name="Google Shape;80;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1" name="Google Shape;81;p17"/>
          <p:cNvPicPr preferRelativeResize="0"/>
          <p:nvPr/>
        </p:nvPicPr>
        <p:blipFill>
          <a:blip r:embed="rId3">
            <a:alphaModFix/>
          </a:blip>
          <a:stretch>
            <a:fillRect/>
          </a:stretch>
        </p:blipFill>
        <p:spPr>
          <a:xfrm>
            <a:off x="383375" y="1152475"/>
            <a:ext cx="5984775" cy="350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construction</a:t>
            </a:r>
            <a:endParaRPr/>
          </a:p>
        </p:txBody>
      </p:sp>
      <p:sp>
        <p:nvSpPr>
          <p:cNvPr id="87" name="Google Shape;87;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8" name="Google Shape;88;p18"/>
          <p:cNvPicPr preferRelativeResize="0"/>
          <p:nvPr/>
        </p:nvPicPr>
        <p:blipFill>
          <a:blip r:embed="rId3">
            <a:alphaModFix/>
          </a:blip>
          <a:stretch>
            <a:fillRect/>
          </a:stretch>
        </p:blipFill>
        <p:spPr>
          <a:xfrm>
            <a:off x="311700" y="1017725"/>
            <a:ext cx="6205826" cy="419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1"/>
              </a:buClr>
              <a:buSzPts val="1100"/>
              <a:buFont typeface="Arial"/>
              <a:buNone/>
            </a:pPr>
            <a:r>
              <a:rPr lang="en" dirty="0"/>
              <a:t>Also I selected the American equity index SPX 500 for this project as it is the most liquid equity indices where many operators can interact from retail to institutional investors. Moreover the index has a long history that I see from 1927. Also the index price are quoted every working day. </a:t>
            </a:r>
            <a:endParaRPr lang="en" dirty="0" smtClean="0"/>
          </a:p>
          <a:p>
            <a:pPr marL="0" lvl="0" indent="0" algn="just" rtl="0">
              <a:spcBef>
                <a:spcPts val="1200"/>
              </a:spcBef>
              <a:spcAft>
                <a:spcPts val="0"/>
              </a:spcAft>
              <a:buClr>
                <a:schemeClr val="dk1"/>
              </a:buClr>
              <a:buSzPts val="1100"/>
              <a:buFont typeface="Arial"/>
              <a:buNone/>
            </a:pPr>
            <a:r>
              <a:rPr lang="en" dirty="0" smtClean="0"/>
              <a:t>T</a:t>
            </a:r>
            <a:r>
              <a:rPr lang="es-ES" dirty="0" smtClean="0"/>
              <a:t>h</a:t>
            </a:r>
            <a:r>
              <a:rPr lang="en" dirty="0" smtClean="0"/>
              <a:t>e historical datas are downloaded through yahoo API </a:t>
            </a:r>
            <a:endParaRPr dirty="0"/>
          </a:p>
          <a:p>
            <a:pPr marL="0" lvl="0" indent="0" algn="l" rtl="0">
              <a:spcBef>
                <a:spcPts val="1200"/>
              </a:spcBef>
              <a:spcAft>
                <a:spcPts val="0"/>
              </a:spcAft>
              <a:buClr>
                <a:schemeClr val="dk1"/>
              </a:buClr>
              <a:buSzPts val="1100"/>
              <a:buFont typeface="Arial"/>
              <a:buNone/>
            </a:pPr>
            <a:r>
              <a:rPr lang="en" dirty="0"/>
              <a:t>I splited the datas in 4 np.array group x_train, x_test and y_train, y_test owith a total of 23254  images of 32 x 32 x 3 and 23254 </a:t>
            </a:r>
            <a:r>
              <a:rPr lang="en" dirty="0" smtClean="0"/>
              <a:t>state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1" name="Google Shape;101;p20"/>
          <p:cNvPicPr preferRelativeResize="0"/>
          <p:nvPr/>
        </p:nvPicPr>
        <p:blipFill>
          <a:blip r:embed="rId3">
            <a:alphaModFix/>
          </a:blip>
          <a:stretch>
            <a:fillRect/>
          </a:stretch>
        </p:blipFill>
        <p:spPr>
          <a:xfrm>
            <a:off x="311700" y="445025"/>
            <a:ext cx="7354012" cy="412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2400"/>
              </a:spcBef>
              <a:spcAft>
                <a:spcPts val="600"/>
              </a:spcAft>
              <a:buNone/>
            </a:pPr>
            <a:r>
              <a:rPr lang="en" sz="2300" b="1"/>
              <a:t>Description of the methodology and tools used </a:t>
            </a:r>
            <a:endParaRPr/>
          </a:p>
        </p:txBody>
      </p:sp>
      <p:sp>
        <p:nvSpPr>
          <p:cNvPr id="107" name="Google Shape;107;p21"/>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buNone/>
            </a:pPr>
            <a:r>
              <a:rPr lang="en" dirty="0" smtClean="0"/>
              <a:t>Colab, Tensorflow Keras, </a:t>
            </a:r>
            <a:r>
              <a:rPr lang="es-ES" dirty="0" err="1"/>
              <a:t>Transfert</a:t>
            </a:r>
            <a:r>
              <a:rPr lang="es-ES" dirty="0"/>
              <a:t> </a:t>
            </a:r>
            <a:r>
              <a:rPr lang="es-ES" dirty="0" err="1"/>
              <a:t>Learning</a:t>
            </a:r>
            <a:r>
              <a:rPr lang="es-ES" dirty="0"/>
              <a:t> </a:t>
            </a:r>
            <a:r>
              <a:rPr lang="es-ES" dirty="0" smtClean="0">
                <a:sym typeface="Times New Roman"/>
              </a:rPr>
              <a:t>Vgg16  </a:t>
            </a:r>
            <a:endParaRPr lang="es-ES" dirty="0"/>
          </a:p>
          <a:p>
            <a:pPr marL="0" lvl="0" indent="0">
              <a:buNone/>
            </a:pPr>
            <a:r>
              <a:rPr lang="es-ES" sz="1400" dirty="0" err="1"/>
              <a:t>batch_size</a:t>
            </a:r>
            <a:r>
              <a:rPr lang="es-ES" sz="1400" dirty="0"/>
              <a:t>=[25,50,100]</a:t>
            </a:r>
          </a:p>
          <a:p>
            <a:pPr marL="0" lvl="0" indent="0">
              <a:buNone/>
            </a:pPr>
            <a:r>
              <a:rPr lang="es-ES" sz="1400" dirty="0" err="1"/>
              <a:t>epochs</a:t>
            </a:r>
            <a:r>
              <a:rPr lang="es-ES" sz="1400" dirty="0"/>
              <a:t>=[25,50,100]</a:t>
            </a:r>
          </a:p>
          <a:p>
            <a:pPr marL="0" lvl="0" indent="0">
              <a:buNone/>
            </a:pPr>
            <a:r>
              <a:rPr lang="es-ES" sz="1400" dirty="0" err="1"/>
              <a:t>learning_rate</a:t>
            </a:r>
            <a:r>
              <a:rPr lang="es-ES" sz="1400" dirty="0"/>
              <a:t>=[0.001,0.01,0.1]</a:t>
            </a:r>
          </a:p>
          <a:p>
            <a:pPr marL="0" lvl="0" indent="0">
              <a:buNone/>
            </a:pPr>
            <a:r>
              <a:rPr lang="es-ES" sz="1400" dirty="0" err="1"/>
              <a:t>optimizer_name</a:t>
            </a:r>
            <a:r>
              <a:rPr lang="es-ES" sz="1400" dirty="0"/>
              <a:t>= SGD, </a:t>
            </a:r>
            <a:r>
              <a:rPr lang="es-ES" sz="1400" dirty="0" err="1"/>
              <a:t>RMSprop</a:t>
            </a:r>
            <a:r>
              <a:rPr lang="es-ES" sz="1400" dirty="0"/>
              <a:t>, Adam, </a:t>
            </a:r>
            <a:r>
              <a:rPr lang="es-ES" sz="1400" dirty="0" err="1"/>
              <a:t>Adagrad</a:t>
            </a:r>
            <a:r>
              <a:rPr lang="es-ES" sz="1400" dirty="0"/>
              <a:t>, </a:t>
            </a:r>
            <a:r>
              <a:rPr lang="es-ES" sz="1400" dirty="0" err="1"/>
              <a:t>Adamax</a:t>
            </a:r>
            <a:r>
              <a:rPr lang="es-ES" sz="1400" dirty="0"/>
              <a:t>, </a:t>
            </a:r>
            <a:r>
              <a:rPr lang="es-ES" sz="1400" dirty="0" err="1"/>
              <a:t>Ftrl</a:t>
            </a:r>
            <a:endParaRPr lang="es-ES" sz="1400" dirty="0"/>
          </a:p>
          <a:p>
            <a:pPr marL="0" lvl="0" indent="0" algn="l" rtl="0">
              <a:spcBef>
                <a:spcPts val="0"/>
              </a:spcBef>
              <a:spcAft>
                <a:spcPts val="0"/>
              </a:spcAft>
              <a:buNone/>
            </a:pPr>
            <a:endParaRPr dirty="0"/>
          </a:p>
        </p:txBody>
      </p:sp>
      <p:pic>
        <p:nvPicPr>
          <p:cNvPr id="5" name="Picture 4"/>
          <p:cNvPicPr/>
          <p:nvPr/>
        </p:nvPicPr>
        <p:blipFill>
          <a:blip r:embed="rId3"/>
          <a:stretch>
            <a:fillRect/>
          </a:stretch>
        </p:blipFill>
        <p:spPr>
          <a:xfrm>
            <a:off x="1899556" y="2237570"/>
            <a:ext cx="5196205" cy="276479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0</TotalTime>
  <Words>497</Words>
  <Application>Microsoft Office PowerPoint</Application>
  <PresentationFormat>On-screen Show (16:9)</PresentationFormat>
  <Paragraphs>39</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Times New Roman</vt:lpstr>
      <vt:lpstr>Tw Cen MT</vt:lpstr>
      <vt:lpstr>Tw Cen MT Condensed</vt:lpstr>
      <vt:lpstr>Wingdings 3</vt:lpstr>
      <vt:lpstr>Integral</vt:lpstr>
      <vt:lpstr>TFM DL Tools for Finance  Application Transfert Learning Vgg16sp500</vt:lpstr>
      <vt:lpstr>PowerPoint Presentation</vt:lpstr>
      <vt:lpstr>Problem of validity of Technical analysis</vt:lpstr>
      <vt:lpstr>PowerPoint Presentation</vt:lpstr>
      <vt:lpstr>Example of standard figures</vt:lpstr>
      <vt:lpstr>Dataset construction</vt:lpstr>
      <vt:lpstr>PowerPoint Presentation</vt:lpstr>
      <vt:lpstr>PowerPoint Presentation</vt:lpstr>
      <vt:lpstr>Description of the methodology and tools used </vt:lpstr>
      <vt:lpstr>Summary of the current results</vt:lpstr>
      <vt:lpstr>PowerPoint Presentation</vt:lpstr>
      <vt:lpstr>Validation </vt:lpstr>
      <vt:lpstr>API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TFM DL Tools for Finance  Application Transfert Learning Vgg16sp500</dc:title>
  <cp:lastModifiedBy>Miled Ismaël (AMUNDI.ESP)</cp:lastModifiedBy>
  <cp:revision>3</cp:revision>
  <dcterms:modified xsi:type="dcterms:W3CDTF">2020-09-05T01:34:24Z</dcterms:modified>
</cp:coreProperties>
</file>