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22"/>
  </p:notesMasterIdLst>
  <p:sldIdLst>
    <p:sldId id="256" r:id="rId2"/>
    <p:sldId id="257" r:id="rId3"/>
    <p:sldId id="258" r:id="rId4"/>
    <p:sldId id="259" r:id="rId5"/>
    <p:sldId id="260" r:id="rId6"/>
    <p:sldId id="270" r:id="rId7"/>
    <p:sldId id="261" r:id="rId8"/>
    <p:sldId id="262" r:id="rId9"/>
    <p:sldId id="272" r:id="rId10"/>
    <p:sldId id="271" r:id="rId11"/>
    <p:sldId id="263" r:id="rId12"/>
    <p:sldId id="264" r:id="rId13"/>
    <p:sldId id="273" r:id="rId14"/>
    <p:sldId id="275" r:id="rId15"/>
    <p:sldId id="265" r:id="rId16"/>
    <p:sldId id="274" r:id="rId17"/>
    <p:sldId id="266" r:id="rId18"/>
    <p:sldId id="267" r:id="rId19"/>
    <p:sldId id="269" r:id="rId20"/>
    <p:sldId id="268"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 y="1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9437561b6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9437561b6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437561b6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437561b6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437c77d9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437c77d9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9437c77d9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9437c77d9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437561b6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437561b6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437561b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437561b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437561b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437561b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8534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437561b6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9437561b6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437561b6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437561b6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437561b6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437561b6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216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9251514-E040-4565-96A1-F7B6422F5736}" type="datetimeFigureOut">
              <a:rPr lang="es-ES" smtClean="0"/>
              <a:t>05/09/2020</a:t>
            </a:fld>
            <a:endParaRPr lang="es-ES"/>
          </a:p>
        </p:txBody>
      </p:sp>
      <p:sp>
        <p:nvSpPr>
          <p:cNvPr id="5" name="Footer Placeholder 4"/>
          <p:cNvSpPr>
            <a:spLocks noGrp="1"/>
          </p:cNvSpPr>
          <p:nvPr>
            <p:ph type="ftr" sz="quarter" idx="11"/>
          </p:nvPr>
        </p:nvSpPr>
        <p:spPr/>
        <p:txBody>
          <a:bodyPr/>
          <a:lstStyle/>
          <a:p>
            <a:r>
              <a:rPr lang="fr-FR" smtClean="0"/>
              <a:t>Presentation title  l  00 month 0000</a:t>
            </a:r>
            <a:endParaRPr lang="fr-FR"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2937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251514-E040-4565-96A1-F7B6422F5736}" type="datetimeFigureOut">
              <a:rPr lang="es-ES" smtClean="0"/>
              <a:t>05/09/2020</a:t>
            </a:fld>
            <a:endParaRPr lang="es-ES"/>
          </a:p>
        </p:txBody>
      </p:sp>
      <p:sp>
        <p:nvSpPr>
          <p:cNvPr id="5" name="Footer Placeholder 4"/>
          <p:cNvSpPr>
            <a:spLocks noGrp="1"/>
          </p:cNvSpPr>
          <p:nvPr>
            <p:ph type="ftr" sz="quarter" idx="11"/>
          </p:nvPr>
        </p:nvSpPr>
        <p:spPr/>
        <p:txBody>
          <a:bodyPr/>
          <a:lstStyle/>
          <a:p>
            <a:r>
              <a:rPr lang="fr-FR" smtClean="0"/>
              <a:t>Presentation title  l  00 month 0000</a:t>
            </a:r>
            <a:endParaRPr lang="fr-FR"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41615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251514-E040-4565-96A1-F7B6422F5736}" type="datetimeFigureOut">
              <a:rPr lang="es-ES" smtClean="0"/>
              <a:t>05/09/2020</a:t>
            </a:fld>
            <a:endParaRPr lang="es-ES"/>
          </a:p>
        </p:txBody>
      </p:sp>
      <p:sp>
        <p:nvSpPr>
          <p:cNvPr id="5" name="Footer Placeholder 4"/>
          <p:cNvSpPr>
            <a:spLocks noGrp="1"/>
          </p:cNvSpPr>
          <p:nvPr>
            <p:ph type="ftr" sz="quarter" idx="11"/>
          </p:nvPr>
        </p:nvSpPr>
        <p:spPr/>
        <p:txBody>
          <a:bodyPr/>
          <a:lstStyle/>
          <a:p>
            <a:r>
              <a:rPr lang="fr-FR" smtClean="0"/>
              <a:t>Presentation title  l  00 month 0000</a:t>
            </a:r>
            <a:endParaRPr lang="fr-FR"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0057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2936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251514-E040-4565-96A1-F7B6422F5736}" type="datetimeFigureOut">
              <a:rPr lang="es-ES" smtClean="0"/>
              <a:t>05/09/2020</a:t>
            </a:fld>
            <a:endParaRPr lang="es-ES"/>
          </a:p>
        </p:txBody>
      </p:sp>
      <p:sp>
        <p:nvSpPr>
          <p:cNvPr id="5" name="Footer Placeholder 4"/>
          <p:cNvSpPr>
            <a:spLocks noGrp="1"/>
          </p:cNvSpPr>
          <p:nvPr>
            <p:ph type="ftr" sz="quarter" idx="11"/>
          </p:nvPr>
        </p:nvSpPr>
        <p:spPr/>
        <p:txBody>
          <a:bodyPr/>
          <a:lstStyle/>
          <a:p>
            <a:r>
              <a:rPr lang="fr-FR" smtClean="0"/>
              <a:t>Presentation title  l  00 month 0000</a:t>
            </a:r>
            <a:endParaRPr lang="fr-FR"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434973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251514-E040-4565-96A1-F7B6422F5736}" type="datetimeFigureOut">
              <a:rPr lang="es-ES" smtClean="0"/>
              <a:t>05/09/2020</a:t>
            </a:fld>
            <a:endParaRPr lang="es-ES"/>
          </a:p>
        </p:txBody>
      </p:sp>
      <p:sp>
        <p:nvSpPr>
          <p:cNvPr id="5" name="Footer Placeholder 4"/>
          <p:cNvSpPr>
            <a:spLocks noGrp="1"/>
          </p:cNvSpPr>
          <p:nvPr>
            <p:ph type="ftr" sz="quarter" idx="11"/>
          </p:nvPr>
        </p:nvSpPr>
        <p:spPr/>
        <p:txBody>
          <a:bodyPr/>
          <a:lstStyle/>
          <a:p>
            <a:r>
              <a:rPr lang="fr-FR" smtClean="0"/>
              <a:t>Presentation title  l  00 month 0000</a:t>
            </a:r>
            <a:endParaRPr lang="fr-FR"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96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251514-E040-4565-96A1-F7B6422F5736}" type="datetimeFigureOut">
              <a:rPr lang="es-ES" smtClean="0"/>
              <a:t>05/09/2020</a:t>
            </a:fld>
            <a:endParaRPr lang="es-ES"/>
          </a:p>
        </p:txBody>
      </p:sp>
      <p:sp>
        <p:nvSpPr>
          <p:cNvPr id="6" name="Footer Placeholder 5"/>
          <p:cNvSpPr>
            <a:spLocks noGrp="1"/>
          </p:cNvSpPr>
          <p:nvPr>
            <p:ph type="ftr" sz="quarter" idx="11"/>
          </p:nvPr>
        </p:nvSpPr>
        <p:spPr/>
        <p:txBody>
          <a:bodyPr/>
          <a:lstStyle/>
          <a:p>
            <a:r>
              <a:rPr lang="fr-FR" smtClean="0"/>
              <a:t>Presentation title  l  00 month 0000</a:t>
            </a:r>
            <a:endParaRPr lang="fr-FR"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77055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smtClean="0"/>
              <a:t>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251514-E040-4565-96A1-F7B6422F5736}" type="datetimeFigureOut">
              <a:rPr lang="es-ES" smtClean="0"/>
              <a:t>05/09/2020</a:t>
            </a:fld>
            <a:endParaRPr lang="es-ES"/>
          </a:p>
        </p:txBody>
      </p:sp>
      <p:sp>
        <p:nvSpPr>
          <p:cNvPr id="8" name="Footer Placeholder 7"/>
          <p:cNvSpPr>
            <a:spLocks noGrp="1"/>
          </p:cNvSpPr>
          <p:nvPr>
            <p:ph type="ftr" sz="quarter" idx="11"/>
          </p:nvPr>
        </p:nvSpPr>
        <p:spPr/>
        <p:txBody>
          <a:bodyPr/>
          <a:lstStyle/>
          <a:p>
            <a:r>
              <a:rPr lang="fr-FR" smtClean="0"/>
              <a:t>Presentation title  l  00 month 0000</a:t>
            </a:r>
            <a:endParaRPr lang="fr-FR"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8463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251514-E040-4565-96A1-F7B6422F5736}" type="datetimeFigureOut">
              <a:rPr lang="es-ES" smtClean="0"/>
              <a:t>05/09/2020</a:t>
            </a:fld>
            <a:endParaRPr lang="es-ES"/>
          </a:p>
        </p:txBody>
      </p:sp>
      <p:sp>
        <p:nvSpPr>
          <p:cNvPr id="4" name="Footer Placeholder 3"/>
          <p:cNvSpPr>
            <a:spLocks noGrp="1"/>
          </p:cNvSpPr>
          <p:nvPr>
            <p:ph type="ftr" sz="quarter" idx="11"/>
          </p:nvPr>
        </p:nvSpPr>
        <p:spPr/>
        <p:txBody>
          <a:bodyPr/>
          <a:lstStyle/>
          <a:p>
            <a:r>
              <a:rPr lang="fr-FR" smtClean="0"/>
              <a:t>Presentation title  l  00 month 0000</a:t>
            </a:r>
            <a:endParaRPr lang="fr-FR"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434013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251514-E040-4565-96A1-F7B6422F5736}" type="datetimeFigureOut">
              <a:rPr lang="es-ES" smtClean="0"/>
              <a:t>05/09/2020</a:t>
            </a:fld>
            <a:endParaRPr lang="es-ES"/>
          </a:p>
        </p:txBody>
      </p:sp>
      <p:sp>
        <p:nvSpPr>
          <p:cNvPr id="3" name="Footer Placeholder 2"/>
          <p:cNvSpPr>
            <a:spLocks noGrp="1"/>
          </p:cNvSpPr>
          <p:nvPr>
            <p:ph type="ftr" sz="quarter" idx="11"/>
          </p:nvPr>
        </p:nvSpPr>
        <p:spPr/>
        <p:txBody>
          <a:bodyPr/>
          <a:lstStyle/>
          <a:p>
            <a:r>
              <a:rPr lang="fr-FR" smtClean="0"/>
              <a:t>Presentation title  l  00 month 0000</a:t>
            </a:r>
            <a:endParaRPr lang="fr-FR"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27891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smtClean="0"/>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99251514-E040-4565-96A1-F7B6422F5736}" type="datetimeFigureOut">
              <a:rPr lang="es-ES" smtClean="0"/>
              <a:t>05/09/2020</a:t>
            </a:fld>
            <a:endParaRPr lang="es-ES"/>
          </a:p>
        </p:txBody>
      </p:sp>
      <p:sp>
        <p:nvSpPr>
          <p:cNvPr id="6" name="Footer Placeholder 5"/>
          <p:cNvSpPr>
            <a:spLocks noGrp="1"/>
          </p:cNvSpPr>
          <p:nvPr>
            <p:ph type="ftr" sz="quarter" idx="11"/>
          </p:nvPr>
        </p:nvSpPr>
        <p:spPr/>
        <p:txBody>
          <a:bodyPr/>
          <a:lstStyle/>
          <a:p>
            <a:r>
              <a:rPr lang="fr-FR" smtClean="0"/>
              <a:t>Presentation title  l  00 month 0000</a:t>
            </a:r>
            <a:endParaRPr lang="fr-FR"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31241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9251514-E040-4565-96A1-F7B6422F5736}" type="datetimeFigureOut">
              <a:rPr lang="es-ES" smtClean="0"/>
              <a:t>05/09/2020</a:t>
            </a:fld>
            <a:endParaRPr lang="es-ES"/>
          </a:p>
        </p:txBody>
      </p:sp>
      <p:sp>
        <p:nvSpPr>
          <p:cNvPr id="6" name="Footer Placeholder 5"/>
          <p:cNvSpPr>
            <a:spLocks noGrp="1"/>
          </p:cNvSpPr>
          <p:nvPr>
            <p:ph type="ftr" sz="quarter" idx="11"/>
          </p:nvPr>
        </p:nvSpPr>
        <p:spPr/>
        <p:txBody>
          <a:bodyPr/>
          <a:lstStyle/>
          <a:p>
            <a:r>
              <a:rPr lang="fr-FR" smtClean="0"/>
              <a:t>Presentation title  l  00 month 0000</a:t>
            </a:r>
            <a:endParaRPr lang="fr-FR"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5935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99251514-E040-4565-96A1-F7B6422F5736}" type="datetimeFigureOut">
              <a:rPr lang="es-ES" smtClean="0"/>
              <a:t>05/09/2020</a:t>
            </a:fld>
            <a:endParaRPr lang="es-ES"/>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r>
              <a:rPr lang="fr-FR" smtClean="0"/>
              <a:t>Presentation title  l  00 month 0000</a:t>
            </a:r>
            <a:endParaRPr lang="fr-FR"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2638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kharshit.github.io/blog/2018/12/07/loss-vs-accuracy"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ww.instaforex.com/sp/techanalysi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instaforex.com/sp/techanalysis"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TFM DL Tools for Finance  Application Transfert Learning Vgg16sp500</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 Miled 2019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Dataset</a:t>
            </a:r>
            <a:r>
              <a:rPr lang="es-ES" dirty="0" smtClean="0"/>
              <a:t> </a:t>
            </a:r>
            <a:r>
              <a:rPr lang="es-ES" dirty="0" err="1" smtClean="0"/>
              <a:t>Construction</a:t>
            </a:r>
            <a:r>
              <a:rPr lang="es-ES" dirty="0" smtClean="0"/>
              <a:t> </a:t>
            </a:r>
            <a:endParaRPr lang="es-ES" dirty="0"/>
          </a:p>
        </p:txBody>
      </p:sp>
      <p:sp>
        <p:nvSpPr>
          <p:cNvPr id="3" name="Text Placeholder 2"/>
          <p:cNvSpPr>
            <a:spLocks noGrp="1"/>
          </p:cNvSpPr>
          <p:nvPr>
            <p:ph type="body" idx="1"/>
          </p:nvPr>
        </p:nvSpPr>
        <p:spPr/>
        <p:txBody>
          <a:bodyPr/>
          <a:lstStyle/>
          <a:p>
            <a:pPr marL="0" lvl="0" indent="0" algn="just">
              <a:spcBef>
                <a:spcPts val="1200"/>
              </a:spcBef>
              <a:buClr>
                <a:schemeClr val="dk1"/>
              </a:buClr>
              <a:buSzPts val="1100"/>
              <a:buNone/>
            </a:pPr>
            <a:r>
              <a:rPr lang="en-US" dirty="0"/>
              <a:t>The historical </a:t>
            </a:r>
            <a:r>
              <a:rPr lang="en-US" dirty="0" err="1"/>
              <a:t>datas</a:t>
            </a:r>
            <a:r>
              <a:rPr lang="en-US" dirty="0"/>
              <a:t> are downloaded through yahoo API </a:t>
            </a:r>
          </a:p>
          <a:p>
            <a:pPr marL="0" lvl="0" indent="0">
              <a:spcBef>
                <a:spcPts val="1200"/>
              </a:spcBef>
              <a:buClr>
                <a:schemeClr val="dk1"/>
              </a:buClr>
              <a:buSzPts val="1100"/>
              <a:buNone/>
            </a:pPr>
            <a:r>
              <a:rPr lang="en-US" dirty="0"/>
              <a:t>I </a:t>
            </a:r>
            <a:r>
              <a:rPr lang="en-US" dirty="0" err="1"/>
              <a:t>splited</a:t>
            </a:r>
            <a:r>
              <a:rPr lang="en-US" dirty="0"/>
              <a:t> the </a:t>
            </a:r>
            <a:r>
              <a:rPr lang="en-US" dirty="0" err="1"/>
              <a:t>datas</a:t>
            </a:r>
            <a:r>
              <a:rPr lang="en-US" dirty="0"/>
              <a:t> in 4 </a:t>
            </a:r>
            <a:r>
              <a:rPr lang="en-US" dirty="0" err="1"/>
              <a:t>np.array</a:t>
            </a:r>
            <a:r>
              <a:rPr lang="en-US" dirty="0"/>
              <a:t> group </a:t>
            </a:r>
            <a:r>
              <a:rPr lang="en-US" dirty="0" err="1"/>
              <a:t>x_train</a:t>
            </a:r>
            <a:r>
              <a:rPr lang="en-US" dirty="0"/>
              <a:t>, </a:t>
            </a:r>
            <a:r>
              <a:rPr lang="en-US" dirty="0" err="1"/>
              <a:t>x_test</a:t>
            </a:r>
            <a:r>
              <a:rPr lang="en-US" dirty="0"/>
              <a:t> and </a:t>
            </a:r>
            <a:r>
              <a:rPr lang="en-US" dirty="0" err="1"/>
              <a:t>y_train</a:t>
            </a:r>
            <a:r>
              <a:rPr lang="en-US" dirty="0"/>
              <a:t>, </a:t>
            </a:r>
            <a:r>
              <a:rPr lang="en-US" dirty="0" err="1"/>
              <a:t>y_test</a:t>
            </a:r>
            <a:r>
              <a:rPr lang="en-US" dirty="0"/>
              <a:t> </a:t>
            </a:r>
            <a:r>
              <a:rPr lang="en-US" dirty="0" err="1"/>
              <a:t>owith</a:t>
            </a:r>
            <a:r>
              <a:rPr lang="en-US" dirty="0"/>
              <a:t> a total of 23254  images </a:t>
            </a:r>
            <a:r>
              <a:rPr lang="en-US" dirty="0" smtClean="0"/>
              <a:t>and </a:t>
            </a:r>
            <a:r>
              <a:rPr lang="en-US" dirty="0"/>
              <a:t>23254 </a:t>
            </a:r>
            <a:r>
              <a:rPr lang="en-US" dirty="0" smtClean="0"/>
              <a:t>state</a:t>
            </a:r>
            <a:endParaRPr lang="es-ES" dirty="0"/>
          </a:p>
          <a:p>
            <a:pPr marL="0" lvl="0" indent="0">
              <a:spcBef>
                <a:spcPts val="1200"/>
              </a:spcBef>
              <a:buClr>
                <a:schemeClr val="dk1"/>
              </a:buClr>
              <a:buSzPts val="1100"/>
              <a:buNone/>
            </a:pPr>
            <a:endParaRPr lang="es-ES" dirty="0" smtClean="0"/>
          </a:p>
          <a:p>
            <a:pPr marL="0" lvl="0" indent="0">
              <a:spcBef>
                <a:spcPts val="1200"/>
              </a:spcBef>
              <a:buClr>
                <a:schemeClr val="dk1"/>
              </a:buClr>
              <a:buSzPts val="1100"/>
              <a:buNone/>
            </a:pPr>
            <a:r>
              <a:rPr lang="es-ES" dirty="0" smtClean="0"/>
              <a:t>Input </a:t>
            </a:r>
            <a:r>
              <a:rPr lang="es-ES" dirty="0" err="1" smtClean="0"/>
              <a:t>history</a:t>
            </a:r>
            <a:r>
              <a:rPr lang="es-ES" dirty="0" smtClean="0"/>
              <a:t> 25 </a:t>
            </a:r>
            <a:r>
              <a:rPr lang="es-ES" dirty="0" err="1" smtClean="0"/>
              <a:t>past</a:t>
            </a:r>
            <a:r>
              <a:rPr lang="es-ES" dirty="0" smtClean="0"/>
              <a:t> </a:t>
            </a:r>
            <a:r>
              <a:rPr lang="es-ES" dirty="0" err="1" smtClean="0"/>
              <a:t>days</a:t>
            </a:r>
            <a:r>
              <a:rPr lang="es-ES" dirty="0" smtClean="0"/>
              <a:t> of 32 x 32 x3 </a:t>
            </a:r>
            <a:r>
              <a:rPr lang="es-ES" dirty="0" err="1" smtClean="0"/>
              <a:t>np</a:t>
            </a:r>
            <a:r>
              <a:rPr lang="es-ES" dirty="0" smtClean="0"/>
              <a:t> </a:t>
            </a:r>
            <a:r>
              <a:rPr lang="es-ES" dirty="0" err="1" smtClean="0"/>
              <a:t>array</a:t>
            </a:r>
            <a:endParaRPr lang="es-ES" dirty="0" smtClean="0"/>
          </a:p>
          <a:p>
            <a:pPr marL="0" lvl="0" indent="0">
              <a:spcBef>
                <a:spcPts val="1200"/>
              </a:spcBef>
              <a:buClr>
                <a:schemeClr val="dk1"/>
              </a:buClr>
              <a:buSzPts val="1100"/>
              <a:buNone/>
            </a:pPr>
            <a:r>
              <a:rPr lang="es-ES" dirty="0" err="1" smtClean="0"/>
              <a:t>Future</a:t>
            </a:r>
            <a:r>
              <a:rPr lang="es-ES" dirty="0" smtClean="0"/>
              <a:t> </a:t>
            </a:r>
            <a:r>
              <a:rPr lang="es-ES" dirty="0" err="1" smtClean="0"/>
              <a:t>state</a:t>
            </a:r>
            <a:r>
              <a:rPr lang="es-ES" dirty="0" smtClean="0"/>
              <a:t> 5 </a:t>
            </a:r>
            <a:r>
              <a:rPr lang="es-ES" dirty="0" err="1" smtClean="0"/>
              <a:t>next</a:t>
            </a:r>
            <a:r>
              <a:rPr lang="es-ES" dirty="0" smtClean="0"/>
              <a:t> </a:t>
            </a:r>
            <a:r>
              <a:rPr lang="es-ES" dirty="0" err="1" smtClean="0"/>
              <a:t>days</a:t>
            </a:r>
            <a:r>
              <a:rPr lang="es-ES" dirty="0" smtClean="0"/>
              <a:t> </a:t>
            </a:r>
            <a:r>
              <a:rPr lang="es-ES" dirty="0" err="1" smtClean="0"/>
              <a:t>for</a:t>
            </a:r>
            <a:r>
              <a:rPr lang="es-ES" dirty="0" smtClean="0"/>
              <a:t> 6 </a:t>
            </a:r>
            <a:r>
              <a:rPr lang="es-ES" dirty="0" err="1" smtClean="0"/>
              <a:t>states</a:t>
            </a:r>
            <a:r>
              <a:rPr lang="es-ES" dirty="0" smtClean="0"/>
              <a:t> </a:t>
            </a:r>
            <a:r>
              <a:rPr lang="es-ES" dirty="0" err="1" smtClean="0"/>
              <a:t>between</a:t>
            </a:r>
            <a:r>
              <a:rPr lang="es-ES" dirty="0" smtClean="0"/>
              <a:t> </a:t>
            </a:r>
            <a:r>
              <a:rPr lang="en-GB" dirty="0" smtClean="0"/>
              <a:t>-</a:t>
            </a:r>
            <a:r>
              <a:rPr lang="es-ES" dirty="0" smtClean="0"/>
              <a:t>1 and 4</a:t>
            </a:r>
          </a:p>
          <a:p>
            <a:pPr marL="0" lvl="0" indent="0">
              <a:spcBef>
                <a:spcPts val="1200"/>
              </a:spcBef>
              <a:buClr>
                <a:schemeClr val="dk1"/>
              </a:buClr>
              <a:buSzPts val="1100"/>
              <a:buNone/>
            </a:pPr>
            <a:r>
              <a:rPr lang="es-ES" b="1" dirty="0" err="1"/>
              <a:t>Sell-Sell</a:t>
            </a:r>
            <a:r>
              <a:rPr lang="es-ES" b="1" dirty="0"/>
              <a:t> | </a:t>
            </a:r>
            <a:r>
              <a:rPr lang="es-ES" b="1" dirty="0" err="1"/>
              <a:t>Sell</a:t>
            </a:r>
            <a:r>
              <a:rPr lang="es-ES" b="1" dirty="0"/>
              <a:t>- Neutral | Neutral | Neutral -</a:t>
            </a:r>
            <a:r>
              <a:rPr lang="es-ES" b="1" dirty="0" err="1"/>
              <a:t>Buy</a:t>
            </a:r>
            <a:r>
              <a:rPr lang="es-ES" b="1" dirty="0"/>
              <a:t> | </a:t>
            </a:r>
            <a:r>
              <a:rPr lang="es-ES" b="1" dirty="0" err="1"/>
              <a:t>Buy</a:t>
            </a:r>
            <a:r>
              <a:rPr lang="es-ES" b="1" dirty="0"/>
              <a:t> -</a:t>
            </a:r>
            <a:r>
              <a:rPr lang="es-ES" b="1" dirty="0" err="1"/>
              <a:t>Buy</a:t>
            </a:r>
            <a:r>
              <a:rPr lang="es-ES" b="1" dirty="0"/>
              <a:t> | </a:t>
            </a:r>
            <a:r>
              <a:rPr lang="es-ES" b="1" dirty="0" smtClean="0"/>
              <a:t>Error</a:t>
            </a:r>
          </a:p>
          <a:p>
            <a:pPr marL="0" lvl="0" indent="0">
              <a:spcBef>
                <a:spcPts val="1200"/>
              </a:spcBef>
              <a:buClr>
                <a:schemeClr val="dk1"/>
              </a:buClr>
              <a:buSzPts val="1100"/>
              <a:buNone/>
            </a:pPr>
            <a:endParaRPr lang="en-GB" b="1" dirty="0"/>
          </a:p>
          <a:p>
            <a:pPr marL="0" lvl="0" indent="0">
              <a:spcBef>
                <a:spcPts val="1200"/>
              </a:spcBef>
              <a:buClr>
                <a:schemeClr val="dk1"/>
              </a:buClr>
              <a:buSzPts val="1100"/>
              <a:buNone/>
            </a:pPr>
            <a:r>
              <a:rPr lang="en-GB" dirty="0" smtClean="0"/>
              <a:t>NB: on split on time horizon minute day  week month years </a:t>
            </a:r>
            <a:endParaRPr lang="en-US" dirty="0"/>
          </a:p>
        </p:txBody>
      </p:sp>
    </p:spTree>
    <p:extLst>
      <p:ext uri="{BB962C8B-B14F-4D97-AF65-F5344CB8AC3E}">
        <p14:creationId xmlns:p14="http://schemas.microsoft.com/office/powerpoint/2010/main" val="196770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1" name="Google Shape;101;p20"/>
          <p:cNvPicPr preferRelativeResize="0"/>
          <p:nvPr/>
        </p:nvPicPr>
        <p:blipFill>
          <a:blip r:embed="rId3">
            <a:alphaModFix/>
          </a:blip>
          <a:stretch>
            <a:fillRect/>
          </a:stretch>
        </p:blipFill>
        <p:spPr>
          <a:xfrm>
            <a:off x="311700" y="498813"/>
            <a:ext cx="7354012" cy="412385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2400"/>
              </a:spcBef>
              <a:spcAft>
                <a:spcPts val="600"/>
              </a:spcAft>
              <a:buNone/>
            </a:pPr>
            <a:r>
              <a:rPr lang="en" sz="2300" b="1"/>
              <a:t>Description of the methodology and tools used </a:t>
            </a:r>
            <a:endParaRPr/>
          </a:p>
        </p:txBody>
      </p:sp>
      <p:sp>
        <p:nvSpPr>
          <p:cNvPr id="107" name="Google Shape;107;p21"/>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buNone/>
            </a:pPr>
            <a:r>
              <a:rPr lang="en" dirty="0" smtClean="0"/>
              <a:t>Colab, Tensorflow Keras, </a:t>
            </a:r>
            <a:r>
              <a:rPr lang="es-ES" dirty="0" err="1"/>
              <a:t>Transfert</a:t>
            </a:r>
            <a:r>
              <a:rPr lang="es-ES" dirty="0"/>
              <a:t> </a:t>
            </a:r>
            <a:r>
              <a:rPr lang="es-ES" dirty="0" err="1"/>
              <a:t>Learning</a:t>
            </a:r>
            <a:r>
              <a:rPr lang="es-ES" dirty="0"/>
              <a:t> </a:t>
            </a:r>
            <a:r>
              <a:rPr lang="es-ES" dirty="0" smtClean="0">
                <a:sym typeface="Times New Roman"/>
              </a:rPr>
              <a:t>Vgg16  </a:t>
            </a:r>
            <a:endParaRPr lang="es-ES" dirty="0"/>
          </a:p>
          <a:p>
            <a:pPr marL="0" lvl="0" indent="0">
              <a:buNone/>
            </a:pPr>
            <a:r>
              <a:rPr lang="es-ES" sz="1400" dirty="0" err="1"/>
              <a:t>batch_size</a:t>
            </a:r>
            <a:r>
              <a:rPr lang="es-ES" sz="1400" dirty="0"/>
              <a:t>=[25,50,100]</a:t>
            </a:r>
          </a:p>
          <a:p>
            <a:pPr marL="0" lvl="0" indent="0">
              <a:buNone/>
            </a:pPr>
            <a:r>
              <a:rPr lang="es-ES" sz="1400" dirty="0" err="1"/>
              <a:t>epochs</a:t>
            </a:r>
            <a:r>
              <a:rPr lang="es-ES" sz="1400" dirty="0"/>
              <a:t>=[25,50,100]</a:t>
            </a:r>
          </a:p>
          <a:p>
            <a:pPr marL="0" lvl="0" indent="0">
              <a:buNone/>
            </a:pPr>
            <a:r>
              <a:rPr lang="es-ES" sz="1400" dirty="0" err="1"/>
              <a:t>learning_rate</a:t>
            </a:r>
            <a:r>
              <a:rPr lang="es-ES" sz="1400" dirty="0"/>
              <a:t>=[0.001,0.01,0.1]</a:t>
            </a:r>
          </a:p>
          <a:p>
            <a:pPr marL="0" lvl="0" indent="0">
              <a:buNone/>
            </a:pPr>
            <a:r>
              <a:rPr lang="es-ES" sz="1400" dirty="0" err="1"/>
              <a:t>optimizer_name</a:t>
            </a:r>
            <a:r>
              <a:rPr lang="es-ES" sz="1400" dirty="0"/>
              <a:t>= SGD, </a:t>
            </a:r>
            <a:r>
              <a:rPr lang="es-ES" sz="1400" dirty="0" err="1"/>
              <a:t>RMSprop</a:t>
            </a:r>
            <a:r>
              <a:rPr lang="es-ES" sz="1400" dirty="0"/>
              <a:t>, Adam, </a:t>
            </a:r>
            <a:r>
              <a:rPr lang="es-ES" sz="1400" dirty="0" err="1"/>
              <a:t>Adagrad</a:t>
            </a:r>
            <a:r>
              <a:rPr lang="es-ES" sz="1400" dirty="0"/>
              <a:t>, </a:t>
            </a:r>
            <a:r>
              <a:rPr lang="es-ES" sz="1400" dirty="0" err="1"/>
              <a:t>Adamax</a:t>
            </a:r>
            <a:r>
              <a:rPr lang="es-ES" sz="1400" dirty="0"/>
              <a:t>, </a:t>
            </a:r>
            <a:r>
              <a:rPr lang="es-ES" sz="1400" dirty="0" err="1"/>
              <a:t>Ftrl</a:t>
            </a:r>
            <a:endParaRPr lang="es-ES" sz="1400" dirty="0"/>
          </a:p>
          <a:p>
            <a:pPr marL="0" lvl="0" indent="0" algn="l" rtl="0">
              <a:spcBef>
                <a:spcPts val="0"/>
              </a:spcBef>
              <a:spcAft>
                <a:spcPts val="0"/>
              </a:spcAft>
              <a:buNone/>
            </a:pPr>
            <a:endParaRPr dirty="0"/>
          </a:p>
        </p:txBody>
      </p:sp>
      <p:pic>
        <p:nvPicPr>
          <p:cNvPr id="5" name="Picture 4"/>
          <p:cNvPicPr/>
          <p:nvPr/>
        </p:nvPicPr>
        <p:blipFill>
          <a:blip r:embed="rId3"/>
          <a:stretch>
            <a:fillRect/>
          </a:stretch>
        </p:blipFill>
        <p:spPr>
          <a:xfrm>
            <a:off x="1899556" y="2237570"/>
            <a:ext cx="5196205" cy="276479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Vgg16 </a:t>
            </a:r>
            <a:endParaRPr lang="es-ES" dirty="0"/>
          </a:p>
        </p:txBody>
      </p:sp>
      <p:pic>
        <p:nvPicPr>
          <p:cNvPr id="4" name="Picture 3"/>
          <p:cNvPicPr>
            <a:picLocks noChangeAspect="1"/>
          </p:cNvPicPr>
          <p:nvPr/>
        </p:nvPicPr>
        <p:blipFill>
          <a:blip r:embed="rId2"/>
          <a:stretch>
            <a:fillRect/>
          </a:stretch>
        </p:blipFill>
        <p:spPr>
          <a:xfrm>
            <a:off x="280987" y="1152475"/>
            <a:ext cx="8582025" cy="3838575"/>
          </a:xfrm>
          <a:prstGeom prst="rect">
            <a:avLst/>
          </a:prstGeom>
        </p:spPr>
      </p:pic>
      <p:sp>
        <p:nvSpPr>
          <p:cNvPr id="3" name="Text Placeholder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437189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 best parameter</a:t>
            </a:r>
            <a:endParaRPr lang="es-ES" dirty="0"/>
          </a:p>
        </p:txBody>
      </p:sp>
      <p:sp>
        <p:nvSpPr>
          <p:cNvPr id="3" name="Text Placeholder 2"/>
          <p:cNvSpPr>
            <a:spLocks noGrp="1"/>
          </p:cNvSpPr>
          <p:nvPr>
            <p:ph type="body" idx="1"/>
          </p:nvPr>
        </p:nvSpPr>
        <p:spPr/>
        <p:txBody>
          <a:bodyPr/>
          <a:lstStyle/>
          <a:p>
            <a:pPr marL="114300" indent="0">
              <a:buNone/>
            </a:pPr>
            <a:r>
              <a:rPr lang="es-ES" dirty="0" err="1" smtClean="0"/>
              <a:t>We</a:t>
            </a:r>
            <a:r>
              <a:rPr lang="es-ES" dirty="0"/>
              <a:t> can </a:t>
            </a:r>
            <a:r>
              <a:rPr lang="es-ES" dirty="0" err="1"/>
              <a:t>modify</a:t>
            </a:r>
            <a:r>
              <a:rPr lang="es-ES" dirty="0"/>
              <a:t> </a:t>
            </a:r>
            <a:r>
              <a:rPr lang="es-ES" dirty="0" err="1"/>
              <a:t>batch</a:t>
            </a:r>
            <a:r>
              <a:rPr lang="es-ES" dirty="0"/>
              <a:t> </a:t>
            </a:r>
            <a:r>
              <a:rPr lang="es-ES" dirty="0" err="1"/>
              <a:t>size</a:t>
            </a:r>
            <a:r>
              <a:rPr lang="es-ES" dirty="0"/>
              <a:t> and </a:t>
            </a:r>
            <a:r>
              <a:rPr lang="es-ES" dirty="0" err="1"/>
              <a:t>epochs</a:t>
            </a:r>
            <a:r>
              <a:rPr lang="es-ES" dirty="0"/>
              <a:t> to </a:t>
            </a:r>
            <a:r>
              <a:rPr lang="es-ES" dirty="0" err="1"/>
              <a:t>adjust</a:t>
            </a:r>
            <a:r>
              <a:rPr lang="es-ES" dirty="0"/>
              <a:t> </a:t>
            </a:r>
            <a:r>
              <a:rPr lang="es-ES" dirty="0" err="1"/>
              <a:t>improve</a:t>
            </a:r>
            <a:r>
              <a:rPr lang="es-ES" dirty="0"/>
              <a:t> </a:t>
            </a:r>
            <a:r>
              <a:rPr lang="es-ES" dirty="0" err="1"/>
              <a:t>the</a:t>
            </a:r>
            <a:r>
              <a:rPr lang="es-ES" dirty="0"/>
              <a:t> training</a:t>
            </a:r>
          </a:p>
          <a:p>
            <a:r>
              <a:rPr lang="es-ES" dirty="0" err="1"/>
              <a:t>l_batch_size</a:t>
            </a:r>
            <a:r>
              <a:rPr lang="es-ES" dirty="0"/>
              <a:t>=[25,50,100]</a:t>
            </a:r>
          </a:p>
          <a:p>
            <a:r>
              <a:rPr lang="es-ES" dirty="0" err="1"/>
              <a:t>l_epochs</a:t>
            </a:r>
            <a:r>
              <a:rPr lang="es-ES" dirty="0"/>
              <a:t>=[25,50,100]</a:t>
            </a:r>
          </a:p>
          <a:p>
            <a:r>
              <a:rPr lang="es-ES" dirty="0" err="1"/>
              <a:t>l_learning_rate</a:t>
            </a:r>
            <a:r>
              <a:rPr lang="es-ES" dirty="0"/>
              <a:t>=[0.001,0.01,0.1]</a:t>
            </a:r>
          </a:p>
          <a:p>
            <a:r>
              <a:rPr lang="es-ES" dirty="0" err="1"/>
              <a:t>l_optimizer_name</a:t>
            </a:r>
            <a:r>
              <a:rPr lang="es-ES" dirty="0"/>
              <a:t>=[</a:t>
            </a:r>
            <a:r>
              <a:rPr lang="es-ES" dirty="0" err="1"/>
              <a:t>keras.optimizers.SGD</a:t>
            </a:r>
            <a:r>
              <a:rPr lang="es-ES" dirty="0"/>
              <a:t>, </a:t>
            </a:r>
            <a:endParaRPr lang="es-ES" dirty="0" smtClean="0"/>
          </a:p>
          <a:p>
            <a:pPr marL="114300" indent="0">
              <a:buNone/>
            </a:pPr>
            <a:r>
              <a:rPr lang="es-ES" dirty="0"/>
              <a:t>	</a:t>
            </a:r>
            <a:r>
              <a:rPr lang="es-ES" dirty="0" smtClean="0"/>
              <a:t>		</a:t>
            </a:r>
            <a:r>
              <a:rPr lang="es-ES" dirty="0" err="1" smtClean="0"/>
              <a:t>keras.optimizers.RMSprop</a:t>
            </a:r>
            <a:r>
              <a:rPr lang="es-ES" dirty="0" smtClean="0"/>
              <a:t>,</a:t>
            </a:r>
          </a:p>
          <a:p>
            <a:pPr marL="114300" indent="0">
              <a:buNone/>
            </a:pPr>
            <a:r>
              <a:rPr lang="es-ES" dirty="0"/>
              <a:t>	</a:t>
            </a:r>
            <a:r>
              <a:rPr lang="es-ES" dirty="0" smtClean="0"/>
              <a:t>		</a:t>
            </a:r>
            <a:r>
              <a:rPr lang="es-ES" dirty="0" err="1" smtClean="0"/>
              <a:t>keras.optimizers.Adam</a:t>
            </a:r>
            <a:r>
              <a:rPr lang="es-ES" dirty="0"/>
              <a:t>, </a:t>
            </a:r>
            <a:endParaRPr lang="es-ES" dirty="0" smtClean="0"/>
          </a:p>
          <a:p>
            <a:pPr marL="114300" indent="0">
              <a:buNone/>
            </a:pPr>
            <a:r>
              <a:rPr lang="es-ES" dirty="0" smtClean="0"/>
              <a:t>			</a:t>
            </a:r>
            <a:r>
              <a:rPr lang="es-ES" dirty="0" err="1" smtClean="0"/>
              <a:t>keras.optimizers.Adagrad</a:t>
            </a:r>
            <a:r>
              <a:rPr lang="es-ES" dirty="0"/>
              <a:t>, </a:t>
            </a:r>
            <a:endParaRPr lang="es-ES" dirty="0" smtClean="0"/>
          </a:p>
          <a:p>
            <a:pPr marL="114300" indent="0">
              <a:buNone/>
            </a:pPr>
            <a:r>
              <a:rPr lang="es-ES" dirty="0" smtClean="0"/>
              <a:t>			</a:t>
            </a:r>
            <a:r>
              <a:rPr lang="es-ES" dirty="0" err="1" smtClean="0"/>
              <a:t>keras.optimizers.Adamax</a:t>
            </a:r>
            <a:r>
              <a:rPr lang="es-ES" dirty="0"/>
              <a:t>, </a:t>
            </a:r>
            <a:endParaRPr lang="es-ES" dirty="0" smtClean="0"/>
          </a:p>
          <a:p>
            <a:pPr marL="114300" indent="0">
              <a:buNone/>
            </a:pPr>
            <a:r>
              <a:rPr lang="es-ES" smtClean="0"/>
              <a:t>			keras.optimizers.Ftrl</a:t>
            </a:r>
            <a:r>
              <a:rPr lang="es-ES" dirty="0" smtClean="0"/>
              <a:t>]</a:t>
            </a:r>
            <a:endParaRPr lang="es-ES" dirty="0"/>
          </a:p>
        </p:txBody>
      </p:sp>
    </p:spTree>
    <p:extLst>
      <p:ext uri="{BB962C8B-B14F-4D97-AF65-F5344CB8AC3E}">
        <p14:creationId xmlns:p14="http://schemas.microsoft.com/office/powerpoint/2010/main" val="650179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the current results</a:t>
            </a:r>
            <a:endParaRPr lang="es-ES" dirty="0"/>
          </a:p>
        </p:txBody>
      </p:sp>
      <p:pic>
        <p:nvPicPr>
          <p:cNvPr id="5" name="Picture 4"/>
          <p:cNvPicPr>
            <a:picLocks noChangeAspect="1"/>
          </p:cNvPicPr>
          <p:nvPr/>
        </p:nvPicPr>
        <p:blipFill>
          <a:blip r:embed="rId2"/>
          <a:stretch>
            <a:fillRect/>
          </a:stretch>
        </p:blipFill>
        <p:spPr>
          <a:xfrm>
            <a:off x="311700" y="1474787"/>
            <a:ext cx="8020050" cy="2771775"/>
          </a:xfrm>
          <a:prstGeom prst="rect">
            <a:avLst/>
          </a:prstGeom>
        </p:spPr>
      </p:pic>
      <p:sp>
        <p:nvSpPr>
          <p:cNvPr id="3" name="Text Placeholder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161596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Loss vs accuracy</a:t>
            </a:r>
            <a:endParaRPr lang="es-ES" dirty="0"/>
          </a:p>
        </p:txBody>
      </p:sp>
      <p:sp>
        <p:nvSpPr>
          <p:cNvPr id="3" name="Text Placeholder 2"/>
          <p:cNvSpPr>
            <a:spLocks noGrp="1"/>
          </p:cNvSpPr>
          <p:nvPr>
            <p:ph type="body" idx="1"/>
          </p:nvPr>
        </p:nvSpPr>
        <p:spPr/>
        <p:txBody>
          <a:bodyPr/>
          <a:lstStyle/>
          <a:p>
            <a:endParaRPr lang="es-ES" dirty="0"/>
          </a:p>
        </p:txBody>
      </p:sp>
      <p:sp>
        <p:nvSpPr>
          <p:cNvPr id="5" name="TextBox 4"/>
          <p:cNvSpPr txBox="1"/>
          <p:nvPr/>
        </p:nvSpPr>
        <p:spPr>
          <a:xfrm>
            <a:off x="242543" y="4802521"/>
            <a:ext cx="7257073" cy="369332"/>
          </a:xfrm>
          <a:prstGeom prst="rect">
            <a:avLst/>
          </a:prstGeom>
          <a:noFill/>
        </p:spPr>
        <p:txBody>
          <a:bodyPr wrap="square" rtlCol="0">
            <a:spAutoFit/>
          </a:bodyPr>
          <a:lstStyle/>
          <a:p>
            <a:r>
              <a:rPr lang="en-GB" dirty="0" smtClean="0"/>
              <a:t>Source </a:t>
            </a:r>
            <a:r>
              <a:rPr lang="es-ES" dirty="0">
                <a:hlinkClick r:id="rId2"/>
              </a:rPr>
              <a:t>https://kharshit.github.io/blog/2018/12/07/loss-vs-accuracy</a:t>
            </a:r>
            <a:endParaRPr lang="es-ES" dirty="0"/>
          </a:p>
        </p:txBody>
      </p:sp>
      <p:pic>
        <p:nvPicPr>
          <p:cNvPr id="7" name="Picture 6"/>
          <p:cNvPicPr>
            <a:picLocks noChangeAspect="1"/>
          </p:cNvPicPr>
          <p:nvPr/>
        </p:nvPicPr>
        <p:blipFill>
          <a:blip r:embed="rId3"/>
          <a:stretch>
            <a:fillRect/>
          </a:stretch>
        </p:blipFill>
        <p:spPr>
          <a:xfrm>
            <a:off x="311699" y="1251370"/>
            <a:ext cx="8404339" cy="3213053"/>
          </a:xfrm>
          <a:prstGeom prst="rect">
            <a:avLst/>
          </a:prstGeom>
        </p:spPr>
      </p:pic>
    </p:spTree>
    <p:extLst>
      <p:ext uri="{BB962C8B-B14F-4D97-AF65-F5344CB8AC3E}">
        <p14:creationId xmlns:p14="http://schemas.microsoft.com/office/powerpoint/2010/main" val="146424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ES"/>
          </a:p>
        </p:txBody>
      </p:sp>
      <p:sp>
        <p:nvSpPr>
          <p:cNvPr id="3" name="Text Placeholder 2"/>
          <p:cNvSpPr>
            <a:spLocks noGrp="1"/>
          </p:cNvSpPr>
          <p:nvPr>
            <p:ph type="body" idx="1"/>
          </p:nvPr>
        </p:nvSpPr>
        <p:spPr/>
        <p:txBody>
          <a:bodyPr/>
          <a:lstStyle/>
          <a:p>
            <a:endParaRPr lang="es-ES" dirty="0"/>
          </a:p>
        </p:txBody>
      </p:sp>
      <p:pic>
        <p:nvPicPr>
          <p:cNvPr id="4" name="Picture 3"/>
          <p:cNvPicPr/>
          <p:nvPr/>
        </p:nvPicPr>
        <p:blipFill>
          <a:blip r:embed="rId2"/>
          <a:stretch>
            <a:fillRect/>
          </a:stretch>
        </p:blipFill>
        <p:spPr>
          <a:xfrm>
            <a:off x="311700" y="1152475"/>
            <a:ext cx="7427246" cy="3352618"/>
          </a:xfrm>
          <a:prstGeom prst="rect">
            <a:avLst/>
          </a:prstGeom>
        </p:spPr>
      </p:pic>
    </p:spTree>
    <p:extLst>
      <p:ext uri="{BB962C8B-B14F-4D97-AF65-F5344CB8AC3E}">
        <p14:creationId xmlns:p14="http://schemas.microsoft.com/office/powerpoint/2010/main" val="1240014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Validation</a:t>
            </a:r>
            <a:r>
              <a:rPr lang="es-ES" dirty="0" smtClean="0"/>
              <a:t> </a:t>
            </a:r>
            <a:endParaRPr lang="es-ES" dirty="0"/>
          </a:p>
        </p:txBody>
      </p:sp>
      <p:sp>
        <p:nvSpPr>
          <p:cNvPr id="3" name="Text Placeholder 2"/>
          <p:cNvSpPr>
            <a:spLocks noGrp="1"/>
          </p:cNvSpPr>
          <p:nvPr>
            <p:ph type="body" idx="1"/>
          </p:nvPr>
        </p:nvSpPr>
        <p:spPr/>
        <p:txBody>
          <a:bodyPr/>
          <a:lstStyle/>
          <a:p>
            <a:r>
              <a:rPr lang="en-GB" dirty="0" smtClean="0"/>
              <a:t>n</a:t>
            </a:r>
            <a:endParaRPr lang="es-ES" dirty="0"/>
          </a:p>
        </p:txBody>
      </p:sp>
      <p:pic>
        <p:nvPicPr>
          <p:cNvPr id="4" name="Picture 3"/>
          <p:cNvPicPr/>
          <p:nvPr/>
        </p:nvPicPr>
        <p:blipFill>
          <a:blip r:embed="rId2"/>
          <a:stretch>
            <a:fillRect/>
          </a:stretch>
        </p:blipFill>
        <p:spPr>
          <a:xfrm>
            <a:off x="376029" y="1235307"/>
            <a:ext cx="4760966" cy="2199269"/>
          </a:xfrm>
          <a:prstGeom prst="rect">
            <a:avLst/>
          </a:prstGeom>
        </p:spPr>
      </p:pic>
      <p:pic>
        <p:nvPicPr>
          <p:cNvPr id="5" name="Picture 4"/>
          <p:cNvPicPr/>
          <p:nvPr/>
        </p:nvPicPr>
        <p:blipFill>
          <a:blip r:embed="rId3"/>
          <a:stretch>
            <a:fillRect/>
          </a:stretch>
        </p:blipFill>
        <p:spPr>
          <a:xfrm>
            <a:off x="5201324" y="1687551"/>
            <a:ext cx="3407417" cy="1747024"/>
          </a:xfrm>
          <a:prstGeom prst="rect">
            <a:avLst/>
          </a:prstGeom>
        </p:spPr>
      </p:pic>
      <p:sp>
        <p:nvSpPr>
          <p:cNvPr id="6" name="TextBox 5"/>
          <p:cNvSpPr txBox="1"/>
          <p:nvPr/>
        </p:nvSpPr>
        <p:spPr>
          <a:xfrm>
            <a:off x="376028" y="4625788"/>
            <a:ext cx="8852496" cy="369332"/>
          </a:xfrm>
          <a:prstGeom prst="rect">
            <a:avLst/>
          </a:prstGeom>
          <a:noFill/>
        </p:spPr>
        <p:txBody>
          <a:bodyPr wrap="square" rtlCol="0">
            <a:spAutoFit/>
          </a:bodyPr>
          <a:lstStyle/>
          <a:p>
            <a:r>
              <a:rPr lang="en-GB" dirty="0" smtClean="0"/>
              <a:t>Check the validity of number of Neutral-Buy case in the test dataset or reshuffle it </a:t>
            </a:r>
            <a:endParaRPr lang="es-ES" dirty="0"/>
          </a:p>
        </p:txBody>
      </p:sp>
    </p:spTree>
    <p:extLst>
      <p:ext uri="{BB962C8B-B14F-4D97-AF65-F5344CB8AC3E}">
        <p14:creationId xmlns:p14="http://schemas.microsoft.com/office/powerpoint/2010/main" val="2641371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API </a:t>
            </a:r>
            <a:endParaRPr lang="es-ES" dirty="0"/>
          </a:p>
        </p:txBody>
      </p:sp>
      <p:sp>
        <p:nvSpPr>
          <p:cNvPr id="3" name="Text Placeholder 2"/>
          <p:cNvSpPr>
            <a:spLocks noGrp="1"/>
          </p:cNvSpPr>
          <p:nvPr>
            <p:ph type="body" idx="1"/>
          </p:nvPr>
        </p:nvSpPr>
        <p:spPr/>
        <p:txBody>
          <a:bodyPr/>
          <a:lstStyle/>
          <a:p>
            <a:pPr marL="114300" indent="0">
              <a:buNone/>
            </a:pPr>
            <a:r>
              <a:rPr lang="en-US" dirty="0"/>
              <a:t>Take an image of an historical graph from a market webpage like investing.com, crop the image to only fit the graph and save it to the </a:t>
            </a:r>
            <a:r>
              <a:rPr lang="en-US" dirty="0" err="1"/>
              <a:t>ImageM</a:t>
            </a:r>
            <a:r>
              <a:rPr lang="en-US" dirty="0"/>
              <a:t>/ folder for example with name image1.PNG or give the full path of the image when asked.</a:t>
            </a:r>
          </a:p>
          <a:p>
            <a:endParaRPr lang="en-US" dirty="0"/>
          </a:p>
          <a:p>
            <a:pPr marL="114300" indent="0">
              <a:buNone/>
            </a:pPr>
            <a:r>
              <a:rPr lang="en-US" dirty="0"/>
              <a:t>This execution tell us which market state in the future is the best representative.</a:t>
            </a:r>
            <a:endParaRPr lang="es-ES" dirty="0" smtClean="0"/>
          </a:p>
          <a:p>
            <a:endParaRPr lang="en-US" dirty="0" smtClean="0"/>
          </a:p>
          <a:p>
            <a:pPr marL="114300" indent="0">
              <a:buNone/>
            </a:pPr>
            <a:r>
              <a:rPr lang="en-US" dirty="0" smtClean="0"/>
              <a:t>Also we can get the future of all the graphs as an image in a directory and gives us the trading signals for a list of stock very quickly</a:t>
            </a:r>
            <a:endParaRPr lang="en-US" dirty="0"/>
          </a:p>
        </p:txBody>
      </p:sp>
    </p:spTree>
    <p:extLst>
      <p:ext uri="{BB962C8B-B14F-4D97-AF65-F5344CB8AC3E}">
        <p14:creationId xmlns:p14="http://schemas.microsoft.com/office/powerpoint/2010/main" val="3385389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err="1" smtClean="0"/>
              <a:t>Objective</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dirty="0">
                <a:solidFill>
                  <a:srgbClr val="000000"/>
                </a:solidFill>
              </a:rPr>
              <a:t>The objective of the transposition of deep learning methodology to finance was to focus on:</a:t>
            </a:r>
            <a:endParaRPr sz="1600" dirty="0">
              <a:solidFill>
                <a:srgbClr val="000000"/>
              </a:solidFill>
            </a:endParaRPr>
          </a:p>
          <a:p>
            <a:pPr marL="0" lvl="0" indent="-228600" algn="l" rtl="0">
              <a:spcBef>
                <a:spcPts val="1200"/>
              </a:spcBef>
              <a:spcAft>
                <a:spcPts val="0"/>
              </a:spcAft>
              <a:buNone/>
            </a:pPr>
            <a:r>
              <a:rPr lang="en" sz="1600" dirty="0">
                <a:solidFill>
                  <a:srgbClr val="000000"/>
                </a:solidFill>
              </a:rPr>
              <a:t>1.</a:t>
            </a:r>
            <a:r>
              <a:rPr lang="en" sz="1000" dirty="0">
                <a:solidFill>
                  <a:srgbClr val="000000"/>
                </a:solidFill>
              </a:rPr>
              <a:t>       </a:t>
            </a:r>
            <a:r>
              <a:rPr lang="en" sz="1600" dirty="0">
                <a:solidFill>
                  <a:srgbClr val="000000"/>
                </a:solidFill>
              </a:rPr>
              <a:t>classification of current/future of market/economic state</a:t>
            </a:r>
            <a:endParaRPr sz="1600" dirty="0">
              <a:solidFill>
                <a:srgbClr val="000000"/>
              </a:solidFill>
            </a:endParaRPr>
          </a:p>
          <a:p>
            <a:pPr marL="0" lvl="0" indent="-228600" algn="l" rtl="0">
              <a:spcBef>
                <a:spcPts val="1200"/>
              </a:spcBef>
              <a:spcAft>
                <a:spcPts val="0"/>
              </a:spcAft>
              <a:buNone/>
            </a:pPr>
            <a:r>
              <a:rPr lang="en" sz="1600" dirty="0">
                <a:solidFill>
                  <a:srgbClr val="000000"/>
                </a:solidFill>
              </a:rPr>
              <a:t>2.</a:t>
            </a:r>
            <a:r>
              <a:rPr lang="en" sz="1000" dirty="0">
                <a:solidFill>
                  <a:srgbClr val="000000"/>
                </a:solidFill>
              </a:rPr>
              <a:t>      </a:t>
            </a:r>
            <a:r>
              <a:rPr lang="en" sz="1600" dirty="0">
                <a:solidFill>
                  <a:srgbClr val="000000"/>
                </a:solidFill>
              </a:rPr>
              <a:t>prediction of future price</a:t>
            </a:r>
            <a:endParaRPr sz="1600" dirty="0">
              <a:solidFill>
                <a:srgbClr val="000000"/>
              </a:solidFill>
            </a:endParaRPr>
          </a:p>
          <a:p>
            <a:pPr marL="0" lvl="0" indent="-228600" algn="l" rtl="0">
              <a:spcBef>
                <a:spcPts val="1200"/>
              </a:spcBef>
              <a:spcAft>
                <a:spcPts val="0"/>
              </a:spcAft>
              <a:buNone/>
            </a:pPr>
            <a:r>
              <a:rPr lang="en" sz="1600" dirty="0">
                <a:solidFill>
                  <a:srgbClr val="000000"/>
                </a:solidFill>
              </a:rPr>
              <a:t>3.</a:t>
            </a:r>
            <a:r>
              <a:rPr lang="en" sz="1000" dirty="0">
                <a:solidFill>
                  <a:srgbClr val="000000"/>
                </a:solidFill>
              </a:rPr>
              <a:t>      </a:t>
            </a:r>
            <a:r>
              <a:rPr lang="en" sz="1600" dirty="0">
                <a:solidFill>
                  <a:srgbClr val="000000"/>
                </a:solidFill>
              </a:rPr>
              <a:t>construction of investment strategies</a:t>
            </a:r>
            <a:endParaRPr sz="1600" dirty="0">
              <a:solidFill>
                <a:srgbClr val="000000"/>
              </a:solidFill>
            </a:endParaRPr>
          </a:p>
          <a:p>
            <a:pPr marL="0" lvl="0" indent="-228600" algn="l" rtl="0">
              <a:spcBef>
                <a:spcPts val="1200"/>
              </a:spcBef>
              <a:spcAft>
                <a:spcPts val="0"/>
              </a:spcAft>
              <a:buNone/>
            </a:pPr>
            <a:r>
              <a:rPr lang="en" sz="1600" dirty="0">
                <a:solidFill>
                  <a:srgbClr val="000000"/>
                </a:solidFill>
              </a:rPr>
              <a:t>4.</a:t>
            </a:r>
            <a:r>
              <a:rPr lang="en" sz="1000" dirty="0">
                <a:solidFill>
                  <a:srgbClr val="000000"/>
                </a:solidFill>
              </a:rPr>
              <a:t>     </a:t>
            </a:r>
            <a:r>
              <a:rPr lang="en" sz="1600" dirty="0">
                <a:solidFill>
                  <a:srgbClr val="000000"/>
                </a:solidFill>
              </a:rPr>
              <a:t>risk estimation</a:t>
            </a:r>
            <a:endParaRPr sz="1600" dirty="0">
              <a:solidFill>
                <a:srgbClr val="000000"/>
              </a:solidFill>
            </a:endParaRPr>
          </a:p>
          <a:p>
            <a:pPr marL="0" lvl="0" indent="-228600" algn="l" rtl="0">
              <a:spcBef>
                <a:spcPts val="1200"/>
              </a:spcBef>
              <a:spcAft>
                <a:spcPts val="0"/>
              </a:spcAft>
              <a:buNone/>
            </a:pPr>
            <a:r>
              <a:rPr lang="en" sz="1600" dirty="0">
                <a:solidFill>
                  <a:srgbClr val="000000"/>
                </a:solidFill>
              </a:rPr>
              <a:t>5.</a:t>
            </a:r>
            <a:r>
              <a:rPr lang="en" sz="1000" dirty="0">
                <a:solidFill>
                  <a:srgbClr val="000000"/>
                </a:solidFill>
              </a:rPr>
              <a:t>      </a:t>
            </a:r>
            <a:r>
              <a:rPr lang="en" sz="1600" dirty="0">
                <a:solidFill>
                  <a:srgbClr val="000000"/>
                </a:solidFill>
              </a:rPr>
              <a:t>process news flow to assess market sentiment </a:t>
            </a:r>
            <a:endParaRPr sz="1600" dirty="0">
              <a:solidFill>
                <a:srgbClr val="000000"/>
              </a:solidFill>
            </a:endParaRPr>
          </a:p>
          <a:p>
            <a:pPr marL="0" lvl="0" indent="0" algn="l" rtl="0">
              <a:spcBef>
                <a:spcPts val="1200"/>
              </a:spcBef>
              <a:spcAft>
                <a:spcPts val="1600"/>
              </a:spcAft>
              <a:buNone/>
            </a:pPr>
            <a:endParaRPr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Conclusion</a:t>
            </a:r>
            <a:endParaRPr lang="es-ES" dirty="0"/>
          </a:p>
        </p:txBody>
      </p:sp>
      <p:sp>
        <p:nvSpPr>
          <p:cNvPr id="3" name="Text Placeholder 2"/>
          <p:cNvSpPr>
            <a:spLocks noGrp="1"/>
          </p:cNvSpPr>
          <p:nvPr>
            <p:ph type="body" idx="1"/>
          </p:nvPr>
        </p:nvSpPr>
        <p:spPr/>
        <p:txBody>
          <a:bodyPr/>
          <a:lstStyle/>
          <a:p>
            <a:pPr marL="114300" indent="0">
              <a:buNone/>
            </a:pPr>
            <a:r>
              <a:rPr lang="en-US" dirty="0"/>
              <a:t>The results of this study are a bit disappointing in terms of accuracy and </a:t>
            </a:r>
            <a:r>
              <a:rPr lang="en-US" dirty="0" smtClean="0"/>
              <a:t>confidence</a:t>
            </a:r>
          </a:p>
          <a:p>
            <a:pPr marL="114300" indent="0">
              <a:buNone/>
            </a:pPr>
            <a:endParaRPr lang="es-ES" dirty="0"/>
          </a:p>
          <a:p>
            <a:pPr marL="114300" indent="0">
              <a:buNone/>
            </a:pPr>
            <a:r>
              <a:rPr lang="en-US" dirty="0"/>
              <a:t>For instance, to improve the model but after checking all the parameters I will be focusing on </a:t>
            </a:r>
            <a:endParaRPr lang="es-ES" dirty="0"/>
          </a:p>
          <a:p>
            <a:pPr lvl="0"/>
            <a:r>
              <a:rPr lang="en-US" dirty="0"/>
              <a:t>get more dataset on stock (AAPL, MSFT) and indices (Nikkei, </a:t>
            </a:r>
            <a:r>
              <a:rPr lang="en-US" dirty="0" err="1"/>
              <a:t>Eurostoxx</a:t>
            </a:r>
            <a:r>
              <a:rPr lang="en-US" dirty="0"/>
              <a:t>, MSCI WORLD</a:t>
            </a:r>
            <a:r>
              <a:rPr lang="en-US" dirty="0" smtClean="0"/>
              <a:t>)</a:t>
            </a:r>
          </a:p>
          <a:p>
            <a:pPr lvl="0"/>
            <a:r>
              <a:rPr lang="en-US" dirty="0" smtClean="0"/>
              <a:t>train  </a:t>
            </a:r>
            <a:r>
              <a:rPr lang="en-US" dirty="0"/>
              <a:t>the whole vgg16 this time untrained </a:t>
            </a:r>
            <a:endParaRPr lang="es-ES" dirty="0"/>
          </a:p>
          <a:p>
            <a:pPr lvl="0"/>
            <a:r>
              <a:rPr lang="en-US" dirty="0"/>
              <a:t>apply to other CNN trained like </a:t>
            </a:r>
            <a:r>
              <a:rPr lang="en-US" dirty="0" err="1"/>
              <a:t>AlexNet</a:t>
            </a:r>
            <a:r>
              <a:rPr lang="en-US" dirty="0"/>
              <a:t> or Mask R-CNN </a:t>
            </a:r>
            <a:endParaRPr lang="es-ES" dirty="0"/>
          </a:p>
          <a:p>
            <a:pPr lvl="0"/>
            <a:r>
              <a:rPr lang="en-US" dirty="0"/>
              <a:t>increase the size of input image from (32,32,32,3) to (256,256,256,3) </a:t>
            </a:r>
            <a:endParaRPr lang="es-ES" dirty="0"/>
          </a:p>
          <a:p>
            <a:pPr lvl="0"/>
            <a:r>
              <a:rPr lang="en-US" dirty="0"/>
              <a:t>calibrate a generative adversarial network to increase dataset and self-fulfilling conclusion</a:t>
            </a:r>
            <a:endParaRPr lang="es-ES" dirty="0"/>
          </a:p>
          <a:p>
            <a:pPr lvl="0"/>
            <a:r>
              <a:rPr lang="en-US" dirty="0"/>
              <a:t>Improving the dataset of the image to include the candlestick and volume for the series,</a:t>
            </a:r>
            <a:endParaRPr lang="es-ES" dirty="0"/>
          </a:p>
          <a:p>
            <a:endParaRPr lang="es-ES" dirty="0"/>
          </a:p>
        </p:txBody>
      </p:sp>
    </p:spTree>
    <p:extLst>
      <p:ext uri="{BB962C8B-B14F-4D97-AF65-F5344CB8AC3E}">
        <p14:creationId xmlns:p14="http://schemas.microsoft.com/office/powerpoint/2010/main" val="969697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of validity of Technical analysis</a:t>
            </a:r>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1"/>
              </a:buClr>
              <a:buSzPts val="1100"/>
              <a:buFont typeface="Arial"/>
              <a:buNone/>
            </a:pPr>
            <a:r>
              <a:rPr lang="en" dirty="0"/>
              <a:t>In any case, for this TFM I will focus deeper only on one specific problem </a:t>
            </a:r>
            <a:endParaRPr lang="en" dirty="0" smtClean="0"/>
          </a:p>
          <a:p>
            <a:pPr marL="0" lvl="0" indent="0" algn="just" rtl="0">
              <a:spcBef>
                <a:spcPts val="1200"/>
              </a:spcBef>
              <a:spcAft>
                <a:spcPts val="0"/>
              </a:spcAft>
              <a:buClr>
                <a:schemeClr val="dk1"/>
              </a:buClr>
              <a:buSzPts val="1100"/>
              <a:buFont typeface="Arial"/>
              <a:buNone/>
            </a:pPr>
            <a:r>
              <a:rPr lang="en" dirty="0" smtClean="0"/>
              <a:t>Technical </a:t>
            </a:r>
            <a:r>
              <a:rPr lang="en" dirty="0"/>
              <a:t>Analysis which a methodology for forecasting the direction of prices through the study of past market data, primarily price and volume. </a:t>
            </a:r>
            <a:endParaRPr lang="en" dirty="0" smtClean="0"/>
          </a:p>
          <a:p>
            <a:pPr marL="0" lvl="0" indent="0" algn="just" rtl="0">
              <a:spcBef>
                <a:spcPts val="1200"/>
              </a:spcBef>
              <a:spcAft>
                <a:spcPts val="0"/>
              </a:spcAft>
              <a:buClr>
                <a:schemeClr val="dk1"/>
              </a:buClr>
              <a:buSzPts val="1100"/>
              <a:buFont typeface="Arial"/>
              <a:buNone/>
            </a:pPr>
            <a:r>
              <a:rPr lang="en" dirty="0" smtClean="0"/>
              <a:t>The </a:t>
            </a:r>
            <a:r>
              <a:rPr lang="en" dirty="0"/>
              <a:t>ground of this theory comes from behavioral economics and quantitative analysis, which stands in contradiction of much of modern portfolio theory and market valuation. </a:t>
            </a:r>
            <a:endParaRPr dirty="0"/>
          </a:p>
          <a:p>
            <a:pPr marL="0" lvl="0" indent="0" algn="l" rtl="0">
              <a:spcBef>
                <a:spcPts val="1200"/>
              </a:spcBef>
              <a:spcAft>
                <a:spcPts val="160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4" name="Google Shape;74;p16"/>
          <p:cNvPicPr preferRelativeResize="0"/>
          <p:nvPr/>
        </p:nvPicPr>
        <p:blipFill>
          <a:blip r:embed="rId3">
            <a:alphaModFix/>
          </a:blip>
          <a:stretch>
            <a:fillRect/>
          </a:stretch>
        </p:blipFill>
        <p:spPr>
          <a:xfrm>
            <a:off x="252227" y="291180"/>
            <a:ext cx="8352545" cy="4359729"/>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of standard figures</a:t>
            </a:r>
            <a:endParaRPr/>
          </a:p>
        </p:txBody>
      </p:sp>
      <p:sp>
        <p:nvSpPr>
          <p:cNvPr id="80" name="Google Shape;80;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ES" dirty="0" smtClean="0"/>
              <a:t>su</a:t>
            </a:r>
            <a:endParaRPr dirty="0"/>
          </a:p>
        </p:txBody>
      </p:sp>
      <p:pic>
        <p:nvPicPr>
          <p:cNvPr id="2" name="Picture 1"/>
          <p:cNvPicPr>
            <a:picLocks noChangeAspect="1"/>
          </p:cNvPicPr>
          <p:nvPr/>
        </p:nvPicPr>
        <p:blipFill>
          <a:blip r:embed="rId3"/>
          <a:stretch>
            <a:fillRect/>
          </a:stretch>
        </p:blipFill>
        <p:spPr>
          <a:xfrm>
            <a:off x="402713" y="1230501"/>
            <a:ext cx="8528163" cy="2288786"/>
          </a:xfrm>
          <a:prstGeom prst="rect">
            <a:avLst/>
          </a:prstGeom>
        </p:spPr>
      </p:pic>
      <p:sp>
        <p:nvSpPr>
          <p:cNvPr id="3" name="TextBox 2"/>
          <p:cNvSpPr txBox="1"/>
          <p:nvPr/>
        </p:nvSpPr>
        <p:spPr>
          <a:xfrm>
            <a:off x="402713" y="4794837"/>
            <a:ext cx="4924681" cy="369332"/>
          </a:xfrm>
          <a:prstGeom prst="rect">
            <a:avLst/>
          </a:prstGeom>
          <a:noFill/>
        </p:spPr>
        <p:txBody>
          <a:bodyPr wrap="none" rtlCol="0">
            <a:spAutoFit/>
          </a:bodyPr>
          <a:lstStyle/>
          <a:p>
            <a:r>
              <a:rPr lang="es-ES" dirty="0" err="1" smtClean="0"/>
              <a:t>Source</a:t>
            </a:r>
            <a:r>
              <a:rPr lang="es-ES" dirty="0" smtClean="0"/>
              <a:t> </a:t>
            </a:r>
            <a:r>
              <a:rPr lang="es-ES" dirty="0">
                <a:hlinkClick r:id="rId4"/>
              </a:rPr>
              <a:t>https://www.instaforex.com/sp/techanalysis</a:t>
            </a:r>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of standard figures</a:t>
            </a:r>
            <a:endParaRPr/>
          </a:p>
        </p:txBody>
      </p:sp>
      <p:sp>
        <p:nvSpPr>
          <p:cNvPr id="80" name="Google Shape;80;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ES" dirty="0" smtClean="0"/>
              <a:t>su</a:t>
            </a:r>
            <a:endParaRPr dirty="0"/>
          </a:p>
        </p:txBody>
      </p:sp>
      <p:sp>
        <p:nvSpPr>
          <p:cNvPr id="3" name="TextBox 2"/>
          <p:cNvSpPr txBox="1"/>
          <p:nvPr/>
        </p:nvSpPr>
        <p:spPr>
          <a:xfrm>
            <a:off x="402713" y="4794837"/>
            <a:ext cx="4924681" cy="369332"/>
          </a:xfrm>
          <a:prstGeom prst="rect">
            <a:avLst/>
          </a:prstGeom>
          <a:noFill/>
        </p:spPr>
        <p:txBody>
          <a:bodyPr wrap="none" rtlCol="0">
            <a:spAutoFit/>
          </a:bodyPr>
          <a:lstStyle/>
          <a:p>
            <a:r>
              <a:rPr lang="es-ES" dirty="0" err="1" smtClean="0"/>
              <a:t>Source</a:t>
            </a:r>
            <a:r>
              <a:rPr lang="es-ES" dirty="0" smtClean="0"/>
              <a:t> </a:t>
            </a:r>
            <a:r>
              <a:rPr lang="es-ES" dirty="0">
                <a:hlinkClick r:id="rId3"/>
              </a:rPr>
              <a:t>https://www.instaforex.com/sp/techanalysis</a:t>
            </a:r>
            <a:endParaRPr lang="es-ES" dirty="0"/>
          </a:p>
        </p:txBody>
      </p:sp>
      <p:pic>
        <p:nvPicPr>
          <p:cNvPr id="4" name="Picture 3"/>
          <p:cNvPicPr>
            <a:picLocks noChangeAspect="1"/>
          </p:cNvPicPr>
          <p:nvPr/>
        </p:nvPicPr>
        <p:blipFill>
          <a:blip r:embed="rId4"/>
          <a:stretch>
            <a:fillRect/>
          </a:stretch>
        </p:blipFill>
        <p:spPr>
          <a:xfrm>
            <a:off x="311700" y="1152475"/>
            <a:ext cx="8704898" cy="2464118"/>
          </a:xfrm>
          <a:prstGeom prst="rect">
            <a:avLst/>
          </a:prstGeom>
        </p:spPr>
      </p:pic>
    </p:spTree>
    <p:extLst>
      <p:ext uri="{BB962C8B-B14F-4D97-AF65-F5344CB8AC3E}">
        <p14:creationId xmlns:p14="http://schemas.microsoft.com/office/powerpoint/2010/main" val="297018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construction</a:t>
            </a:r>
            <a:endParaRPr/>
          </a:p>
        </p:txBody>
      </p:sp>
      <p:sp>
        <p:nvSpPr>
          <p:cNvPr id="87" name="Google Shape;87;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8" name="Google Shape;88;p18"/>
          <p:cNvPicPr preferRelativeResize="0"/>
          <p:nvPr/>
        </p:nvPicPr>
        <p:blipFill>
          <a:blip r:embed="rId3">
            <a:alphaModFix/>
          </a:blip>
          <a:stretch>
            <a:fillRect/>
          </a:stretch>
        </p:blipFill>
        <p:spPr>
          <a:xfrm>
            <a:off x="311700" y="1017725"/>
            <a:ext cx="6205826" cy="41916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Choice of </a:t>
            </a:r>
            <a:r>
              <a:rPr lang="en-GB" dirty="0" err="1" smtClean="0"/>
              <a:t>datas</a:t>
            </a:r>
            <a:r>
              <a:rPr lang="en-GB" dirty="0" smtClean="0"/>
              <a:t> </a:t>
            </a:r>
            <a:endParaRPr dirty="0"/>
          </a:p>
        </p:txBody>
      </p:sp>
      <p:sp>
        <p:nvSpPr>
          <p:cNvPr id="94" name="Google Shape;94;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1"/>
              </a:buClr>
              <a:buSzPts val="1100"/>
              <a:buFont typeface="Arial"/>
              <a:buNone/>
            </a:pPr>
            <a:r>
              <a:rPr lang="en" dirty="0" smtClean="0"/>
              <a:t>Market considerations</a:t>
            </a:r>
          </a:p>
          <a:p>
            <a:pPr marL="285750" indent="-285750" algn="just">
              <a:spcBef>
                <a:spcPts val="1200"/>
              </a:spcBef>
              <a:buClr>
                <a:schemeClr val="dk1"/>
              </a:buClr>
              <a:buSzPts val="1100"/>
            </a:pPr>
            <a:r>
              <a:rPr lang="en" dirty="0" smtClean="0"/>
              <a:t>Liquidity </a:t>
            </a:r>
          </a:p>
          <a:p>
            <a:pPr marL="285750" indent="-285750" algn="just">
              <a:spcBef>
                <a:spcPts val="1200"/>
              </a:spcBef>
              <a:buClr>
                <a:schemeClr val="dk1"/>
              </a:buClr>
              <a:buSzPts val="1100"/>
            </a:pPr>
            <a:r>
              <a:rPr lang="en" dirty="0" smtClean="0"/>
              <a:t>History</a:t>
            </a:r>
          </a:p>
          <a:p>
            <a:pPr marL="285750" indent="-285750" algn="just">
              <a:spcBef>
                <a:spcPts val="1200"/>
              </a:spcBef>
              <a:buClr>
                <a:schemeClr val="dk1"/>
              </a:buClr>
              <a:buSzPts val="1100"/>
            </a:pPr>
            <a:r>
              <a:rPr lang="en" dirty="0" smtClean="0"/>
              <a:t>Number of participants</a:t>
            </a:r>
          </a:p>
          <a:p>
            <a:pPr marL="285750" indent="-285750" algn="just">
              <a:spcBef>
                <a:spcPts val="1200"/>
              </a:spcBef>
              <a:buClr>
                <a:schemeClr val="dk1"/>
              </a:buClr>
              <a:buSzPts val="1100"/>
            </a:pPr>
            <a:r>
              <a:rPr lang="en" dirty="0" smtClean="0"/>
              <a:t>Reference</a:t>
            </a:r>
          </a:p>
          <a:p>
            <a:pPr marL="0" lvl="0" indent="0" algn="just" rtl="0">
              <a:spcBef>
                <a:spcPts val="1200"/>
              </a:spcBef>
              <a:spcAft>
                <a:spcPts val="0"/>
              </a:spcAft>
              <a:buClr>
                <a:schemeClr val="dk1"/>
              </a:buClr>
              <a:buSzPts val="1100"/>
              <a:buFont typeface="Arial"/>
              <a:buNone/>
            </a:pPr>
            <a:r>
              <a:rPr lang="en" dirty="0" smtClean="0"/>
              <a:t>Also </a:t>
            </a:r>
            <a:r>
              <a:rPr lang="en" dirty="0"/>
              <a:t>I selected the American equity index SPX 500 for this project as it is the most liquid equity indices where many operators can interact from retail to institutional investors. Moreover the index has a long history that I see from 1927. Also the index price are quoted every working day. </a:t>
            </a:r>
            <a:endParaRPr lang="e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3"/>
          <a:stretch>
            <a:fillRect/>
          </a:stretch>
        </p:blipFill>
        <p:spPr>
          <a:xfrm>
            <a:off x="4600575" y="1240024"/>
            <a:ext cx="4543425" cy="3090863"/>
          </a:xfrm>
          <a:prstGeom prst="rect">
            <a:avLst/>
          </a:prstGeom>
        </p:spPr>
      </p:pic>
      <p:sp>
        <p:nvSpPr>
          <p:cNvPr id="2" name="Text Placeholder 1"/>
          <p:cNvSpPr>
            <a:spLocks noGrp="1"/>
          </p:cNvSpPr>
          <p:nvPr>
            <p:ph type="body" idx="1"/>
          </p:nvPr>
        </p:nvSpPr>
        <p:spPr/>
        <p:txBody>
          <a:bodyPr/>
          <a:lstStyle/>
          <a:p>
            <a:endParaRPr lang="es-ES" dirty="0"/>
          </a:p>
        </p:txBody>
      </p:sp>
      <p:pic>
        <p:nvPicPr>
          <p:cNvPr id="3" name="Picture 2"/>
          <p:cNvPicPr>
            <a:picLocks noChangeAspect="1"/>
          </p:cNvPicPr>
          <p:nvPr/>
        </p:nvPicPr>
        <p:blipFill>
          <a:blip r:embed="rId4"/>
          <a:stretch>
            <a:fillRect/>
          </a:stretch>
        </p:blipFill>
        <p:spPr>
          <a:xfrm>
            <a:off x="63014" y="1240024"/>
            <a:ext cx="4508986" cy="3166082"/>
          </a:xfrm>
          <a:prstGeom prst="rect">
            <a:avLst/>
          </a:prstGeom>
        </p:spPr>
      </p:pic>
      <p:sp>
        <p:nvSpPr>
          <p:cNvPr id="5" name="TextBox 4"/>
          <p:cNvSpPr txBox="1"/>
          <p:nvPr/>
        </p:nvSpPr>
        <p:spPr>
          <a:xfrm>
            <a:off x="311700" y="4774168"/>
            <a:ext cx="3130747" cy="369332"/>
          </a:xfrm>
          <a:prstGeom prst="rect">
            <a:avLst/>
          </a:prstGeom>
          <a:noFill/>
        </p:spPr>
        <p:txBody>
          <a:bodyPr wrap="square" rtlCol="0">
            <a:spAutoFit/>
          </a:bodyPr>
          <a:lstStyle/>
          <a:p>
            <a:r>
              <a:rPr lang="es-ES" dirty="0" err="1" smtClean="0"/>
              <a:t>Source</a:t>
            </a:r>
            <a:r>
              <a:rPr lang="es-ES" dirty="0" smtClean="0"/>
              <a:t> google</a:t>
            </a:r>
            <a:endParaRPr lang="es-ES" dirty="0"/>
          </a:p>
        </p:txBody>
      </p:sp>
    </p:spTree>
    <p:extLst>
      <p:ext uri="{BB962C8B-B14F-4D97-AF65-F5344CB8AC3E}">
        <p14:creationId xmlns:p14="http://schemas.microsoft.com/office/powerpoint/2010/main" val="6022005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0</TotalTime>
  <Words>654</Words>
  <Application>Microsoft Office PowerPoint</Application>
  <PresentationFormat>On-screen Show (16:9)</PresentationFormat>
  <Paragraphs>77</Paragraphs>
  <Slides>20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Times New Roman</vt:lpstr>
      <vt:lpstr>Tw Cen MT</vt:lpstr>
      <vt:lpstr>Tw Cen MT Condensed</vt:lpstr>
      <vt:lpstr>Wingdings 3</vt:lpstr>
      <vt:lpstr>Integral</vt:lpstr>
      <vt:lpstr>TFM DL Tools for Finance  Application Transfert Learning Vgg16sp500</vt:lpstr>
      <vt:lpstr>Objective</vt:lpstr>
      <vt:lpstr>Problem of validity of Technical analysis</vt:lpstr>
      <vt:lpstr>PowerPoint Presentation</vt:lpstr>
      <vt:lpstr>Example of standard figures</vt:lpstr>
      <vt:lpstr>Example of standard figures</vt:lpstr>
      <vt:lpstr>Dataset construction</vt:lpstr>
      <vt:lpstr>Choice of datas </vt:lpstr>
      <vt:lpstr>PowerPoint Presentation</vt:lpstr>
      <vt:lpstr>Dataset Construction </vt:lpstr>
      <vt:lpstr>PowerPoint Presentation</vt:lpstr>
      <vt:lpstr>Description of the methodology and tools used </vt:lpstr>
      <vt:lpstr>Vgg16 </vt:lpstr>
      <vt:lpstr>Search best parameter</vt:lpstr>
      <vt:lpstr>Summary of the current results</vt:lpstr>
      <vt:lpstr>Loss vs accuracy</vt:lpstr>
      <vt:lpstr>PowerPoint Presentation</vt:lpstr>
      <vt:lpstr>Validation </vt:lpstr>
      <vt:lpstr>API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TFM DL Tools for Finance  Application Transfert Learning Vgg16sp500</dc:title>
  <dc:creator>Miled Ismaël (AMUNDI.ESP)</dc:creator>
  <cp:lastModifiedBy>Miled Ismaël (AMUNDI.ESP)</cp:lastModifiedBy>
  <cp:revision>9</cp:revision>
  <dcterms:modified xsi:type="dcterms:W3CDTF">2020-09-05T06:53:10Z</dcterms:modified>
</cp:coreProperties>
</file>