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C5E7BAF-1CF1-4574-A9B0-99FA8445AF5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8A59668-45E8-447E-A6B9-F2F6F446E5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process algebra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38508" cy="4229548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solidFill>
                  <a:schemeClr val="bg2">
                    <a:lumMod val="75000"/>
                  </a:schemeClr>
                </a:solidFill>
              </a:rPr>
              <a:t>Algebra</a:t>
            </a:r>
            <a:r>
              <a:rPr lang="en-US" sz="2600" b="1" dirty="0"/>
              <a:t>: </a:t>
            </a:r>
            <a:r>
              <a:rPr lang="en-US" sz="1900" dirty="0"/>
              <a:t>the study of mathematical symbols and the rules for manipulating these </a:t>
            </a:r>
            <a:r>
              <a:rPr lang="en-US" sz="1900" dirty="0" smtClean="0"/>
              <a:t>symbols</a:t>
            </a:r>
          </a:p>
          <a:p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Process</a:t>
            </a:r>
            <a:r>
              <a:rPr lang="en-US" sz="2600" b="1" dirty="0" smtClean="0"/>
              <a:t>: </a:t>
            </a:r>
            <a:r>
              <a:rPr lang="en-US" sz="1900" dirty="0" smtClean="0"/>
              <a:t>a sequence of computations/operations</a:t>
            </a:r>
          </a:p>
          <a:p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Process algebra</a:t>
            </a:r>
            <a:r>
              <a:rPr lang="en-US" sz="2600" b="1" dirty="0"/>
              <a:t>: </a:t>
            </a:r>
            <a:r>
              <a:rPr lang="en-US" sz="1900" dirty="0" smtClean="0"/>
              <a:t>an </a:t>
            </a:r>
            <a:r>
              <a:rPr lang="en-US" sz="1900" dirty="0"/>
              <a:t>algebraic approach to the study of concurrent </a:t>
            </a:r>
            <a:r>
              <a:rPr lang="en-US" sz="1900" dirty="0" smtClean="0"/>
              <a:t>processes</a:t>
            </a:r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Milner’s observation: concurrent processes have an algebraic</a:t>
            </a:r>
          </a:p>
          <a:p>
            <a:pPr marL="68580" indent="0">
              <a:buNone/>
            </a:pP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sz="1900" dirty="0" smtClean="0">
                <a:solidFill>
                  <a:schemeClr val="bg2">
                    <a:lumMod val="75000"/>
                  </a:schemeClr>
                </a:solidFill>
              </a:rPr>
              <a:t>tructure.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Having </a:t>
            </a:r>
            <a:r>
              <a:rPr lang="en-US" sz="1800" dirty="0">
                <a:solidFill>
                  <a:schemeClr val="tx1"/>
                </a:solidFill>
              </a:rPr>
              <a:t>2 processes, P and Q, we can form </a:t>
            </a:r>
            <a:r>
              <a:rPr lang="en-US" sz="1800" dirty="0" smtClean="0">
                <a:solidFill>
                  <a:schemeClr val="tx1"/>
                </a:solidFill>
              </a:rPr>
              <a:t>a new </a:t>
            </a:r>
            <a:r>
              <a:rPr lang="en-US" sz="1800" dirty="0">
                <a:solidFill>
                  <a:schemeClr val="tx1"/>
                </a:solidFill>
              </a:rPr>
              <a:t>process by combining P and Q sequentially or in </a:t>
            </a:r>
            <a:r>
              <a:rPr lang="en-US" sz="1800" dirty="0" smtClean="0">
                <a:solidFill>
                  <a:schemeClr val="tx1"/>
                </a:solidFill>
              </a:rPr>
              <a:t>parallel. The behavior of this new </a:t>
            </a:r>
            <a:r>
              <a:rPr lang="en-US" sz="1800" dirty="0">
                <a:solidFill>
                  <a:schemeClr val="tx1"/>
                </a:solidFill>
              </a:rPr>
              <a:t>process would depends on that of P and </a:t>
            </a:r>
            <a:r>
              <a:rPr lang="en-US" sz="1800" dirty="0" smtClean="0">
                <a:solidFill>
                  <a:schemeClr val="tx1"/>
                </a:solidFill>
              </a:rPr>
              <a:t>Q and </a:t>
            </a:r>
            <a:r>
              <a:rPr lang="en-US" sz="1800" dirty="0">
                <a:solidFill>
                  <a:schemeClr val="tx1"/>
                </a:solidFill>
              </a:rPr>
              <a:t>on the operation </a:t>
            </a:r>
            <a:r>
              <a:rPr lang="en-US" sz="1800" dirty="0" smtClean="0">
                <a:solidFill>
                  <a:schemeClr val="tx1"/>
                </a:solidFill>
              </a:rPr>
              <a:t>used </a:t>
            </a:r>
            <a:r>
              <a:rPr lang="en-US" sz="1800" dirty="0">
                <a:solidFill>
                  <a:schemeClr val="tx1"/>
                </a:solidFill>
              </a:rPr>
              <a:t>to compose </a:t>
            </a:r>
            <a:r>
              <a:rPr lang="en-US" sz="1800" dirty="0" smtClean="0">
                <a:solidFill>
                  <a:schemeClr val="tx1"/>
                </a:solidFill>
              </a:rPr>
              <a:t>them. </a:t>
            </a:r>
          </a:p>
          <a:p>
            <a:pPr marL="68580" indent="0">
              <a:buNone/>
            </a:pPr>
            <a:r>
              <a:rPr lang="en-US" sz="1900" dirty="0" smtClean="0">
                <a:solidFill>
                  <a:schemeClr val="bg2">
                    <a:lumMod val="75000"/>
                  </a:schemeClr>
                </a:solidFill>
              </a:rPr>
              <a:t>Formal description 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languages are algebraic: they consist of a collection </a:t>
            </a:r>
            <a:r>
              <a:rPr lang="en-US" sz="1900" dirty="0" smtClean="0">
                <a:solidFill>
                  <a:schemeClr val="bg2">
                    <a:lumMod val="75000"/>
                  </a:schemeClr>
                </a:solidFill>
              </a:rPr>
              <a:t>of operations 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for building new process descriptions from existing </a:t>
            </a:r>
            <a:r>
              <a:rPr lang="en-US" sz="1900" dirty="0" smtClean="0">
                <a:solidFill>
                  <a:schemeClr val="bg2">
                    <a:lumMod val="75000"/>
                  </a:schemeClr>
                </a:solidFill>
              </a:rPr>
              <a:t>ones.</a:t>
            </a:r>
            <a:endParaRPr lang="en-US" sz="1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6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good for formal modelling a system of concurrent processes by focusing on the messages exchanged between processes</a:t>
            </a:r>
          </a:p>
          <a:p>
            <a:r>
              <a:rPr lang="en-US" dirty="0"/>
              <a:t>We can verify </a:t>
            </a:r>
            <a:r>
              <a:rPr lang="en-US" dirty="0" smtClean="0"/>
              <a:t>the correctness </a:t>
            </a:r>
            <a:r>
              <a:rPr lang="en-US" dirty="0"/>
              <a:t>of a model of a system with respect to given specifications either manually or by using automatic verification tools like the Concurrency Workbench </a:t>
            </a:r>
            <a:r>
              <a:rPr lang="en-US" dirty="0" smtClean="0"/>
              <a:t>and UPPAAL (e.g. check conditions like deadlock, </a:t>
            </a:r>
            <a:r>
              <a:rPr lang="en-US" dirty="0" err="1" smtClean="0"/>
              <a:t>livelock</a:t>
            </a:r>
            <a:r>
              <a:rPr lang="en-US" dirty="0" smtClean="0"/>
              <a:t>, starvation, reaching a final state)</a:t>
            </a:r>
          </a:p>
        </p:txBody>
      </p:sp>
    </p:spTree>
    <p:extLst>
      <p:ext uri="{BB962C8B-B14F-4D97-AF65-F5344CB8AC3E}">
        <p14:creationId xmlns:p14="http://schemas.microsoft.com/office/powerpoint/2010/main" val="19891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algebra formalism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86108" cy="4077148"/>
          </a:xfrm>
        </p:spPr>
        <p:txBody>
          <a:bodyPr/>
          <a:lstStyle/>
          <a:p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Process algebra</a:t>
            </a:r>
            <a:r>
              <a:rPr lang="en-US" dirty="0"/>
              <a:t> was coined by </a:t>
            </a:r>
            <a:r>
              <a:rPr lang="en-US" dirty="0" err="1"/>
              <a:t>Bergstra</a:t>
            </a:r>
            <a:r>
              <a:rPr lang="en-US" dirty="0"/>
              <a:t> &amp; </a:t>
            </a:r>
            <a:r>
              <a:rPr lang="en-US" dirty="0" err="1" smtClean="0"/>
              <a:t>Klop</a:t>
            </a:r>
            <a:r>
              <a:rPr lang="en-US" dirty="0" smtClean="0"/>
              <a:t> in 1982.</a:t>
            </a:r>
          </a:p>
          <a:p>
            <a:r>
              <a:rPr lang="en-US" dirty="0" smtClean="0"/>
              <a:t>Hoare’s CSP (Communicating Sequential Processes)</a:t>
            </a:r>
          </a:p>
          <a:p>
            <a:r>
              <a:rPr lang="en-US" dirty="0" smtClean="0"/>
              <a:t>Milner’s CCS (Calculus of Communicating Systems)</a:t>
            </a:r>
          </a:p>
          <a:p>
            <a:r>
              <a:rPr lang="en-US" dirty="0" err="1"/>
              <a:t>Bergstra</a:t>
            </a:r>
            <a:r>
              <a:rPr lang="en-US" dirty="0"/>
              <a:t> &amp; </a:t>
            </a:r>
            <a:r>
              <a:rPr lang="en-US" dirty="0" err="1" smtClean="0"/>
              <a:t>Klop’s</a:t>
            </a:r>
            <a:r>
              <a:rPr lang="en-US" dirty="0" smtClean="0"/>
              <a:t> ACP (Algebra of Communicating Processes)</a:t>
            </a:r>
          </a:p>
          <a:p>
            <a:r>
              <a:rPr lang="en-US" dirty="0"/>
              <a:t>π</a:t>
            </a:r>
            <a:r>
              <a:rPr lang="en-US" dirty="0" smtClean="0"/>
              <a:t>-calculus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3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Graph-based Transition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Automata</a:t>
            </a:r>
          </a:p>
          <a:p>
            <a:r>
              <a:rPr lang="en-US" dirty="0" smtClean="0"/>
              <a:t>Labeled Transition Systems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200"/>
            <a:ext cx="22383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13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LTS – Labelled Transition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133600"/>
            <a:ext cx="4038600" cy="167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simple example - a </a:t>
            </a:r>
            <a:r>
              <a:rPr lang="en-US" sz="2000" dirty="0"/>
              <a:t>coffee vending </a:t>
            </a:r>
            <a:r>
              <a:rPr lang="en-US" sz="2000" dirty="0" smtClean="0"/>
              <a:t>machine: user inputs coins, selects tea or coffee and then collects the beverage</a:t>
            </a:r>
            <a:endParaRPr lang="en-US" sz="2000" dirty="0"/>
          </a:p>
          <a:p>
            <a:pPr marL="6858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5029200" y="2286000"/>
                <a:ext cx="3035808" cy="3520439"/>
              </a:xfrm>
            </p:spPr>
            <p:txBody>
              <a:bodyPr>
                <a:normAutofit fontScale="92500"/>
              </a:bodyPr>
              <a:lstStyle/>
              <a:p>
                <a:pPr marL="6858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6858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</a:rPr>
                            <m:t>𝑡𝑒𝑎</m:t>
                          </m:r>
                        </m:e>
                      </m:groupCh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/>
                            </a:rPr>
                            <m:t>𝑐𝑜𝑓𝑓𝑒𝑒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</a:rPr>
                            <m:t>€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/>
                            </a:rPr>
                            <m:t>2€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</a:rPr>
                            <m:t>𝑐𝑜𝑙𝑙𝑒𝑐𝑡</m:t>
                          </m:r>
                        </m:e>
                      </m:groupCh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6858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5029200" y="2286000"/>
                <a:ext cx="3035808" cy="352043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34" y="3810000"/>
            <a:ext cx="383721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16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LTS – Labelled Transition </a:t>
            </a:r>
            <a:r>
              <a:rPr lang="en-US" dirty="0" smtClean="0"/>
              <a:t>Systems - informal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42416" y="2313432"/>
                <a:ext cx="7568184" cy="3477768"/>
              </a:xfrm>
            </p:spPr>
            <p:txBody>
              <a:bodyPr/>
              <a:lstStyle/>
              <a:p>
                <a:r>
                  <a:rPr lang="en-US" dirty="0" smtClean="0"/>
                  <a:t>A LTS is an labeled oriented graph consisting of </a:t>
                </a:r>
                <a:r>
                  <a:rPr lang="en-US" dirty="0"/>
                  <a:t>a set of </a:t>
                </a:r>
                <a:r>
                  <a:rPr lang="en-US" i="1" dirty="0"/>
                  <a:t>states </a:t>
                </a:r>
                <a:r>
                  <a:rPr lang="en-US" dirty="0"/>
                  <a:t>(or </a:t>
                </a:r>
                <a:r>
                  <a:rPr lang="en-US" i="1" dirty="0"/>
                  <a:t>processes </a:t>
                </a:r>
                <a:r>
                  <a:rPr lang="en-US" dirty="0" smtClean="0"/>
                  <a:t>or </a:t>
                </a:r>
                <a:r>
                  <a:rPr lang="en-US" i="1" dirty="0" smtClean="0"/>
                  <a:t>configurations</a:t>
                </a:r>
                <a:r>
                  <a:rPr lang="en-US" dirty="0"/>
                  <a:t>), a set of </a:t>
                </a:r>
                <a:r>
                  <a:rPr lang="en-US" i="1" dirty="0"/>
                  <a:t>labels </a:t>
                </a:r>
                <a:r>
                  <a:rPr lang="en-US" dirty="0"/>
                  <a:t>(or </a:t>
                </a:r>
                <a:r>
                  <a:rPr lang="en-US" i="1" dirty="0"/>
                  <a:t>actions</a:t>
                </a:r>
                <a:r>
                  <a:rPr lang="en-US" dirty="0"/>
                  <a:t>), and a transition relation </a:t>
                </a:r>
                <a:r>
                  <a:rPr lang="en-US" i="1" dirty="0"/>
                  <a:t>→ </a:t>
                </a:r>
                <a:r>
                  <a:rPr lang="en-US" dirty="0" smtClean="0"/>
                  <a:t>describing changes </a:t>
                </a:r>
                <a:r>
                  <a:rPr lang="en-US" dirty="0"/>
                  <a:t>in process states: if a process </a:t>
                </a:r>
                <a:r>
                  <a:rPr lang="en-US" b="1" i="1" dirty="0"/>
                  <a:t>p</a:t>
                </a:r>
                <a:r>
                  <a:rPr lang="en-US" i="1" dirty="0"/>
                  <a:t> </a:t>
                </a:r>
                <a:r>
                  <a:rPr lang="en-US" dirty="0"/>
                  <a:t>can perform an action </a:t>
                </a:r>
                <a:r>
                  <a:rPr lang="en-US" b="1" i="1" dirty="0"/>
                  <a:t>a</a:t>
                </a:r>
                <a:r>
                  <a:rPr lang="en-US" i="1" dirty="0"/>
                  <a:t> </a:t>
                </a:r>
                <a:r>
                  <a:rPr lang="en-US" dirty="0"/>
                  <a:t>and become </a:t>
                </a:r>
                <a:r>
                  <a:rPr lang="en-US" dirty="0" smtClean="0"/>
                  <a:t>a process </a:t>
                </a:r>
                <a:r>
                  <a:rPr lang="en-US" b="1" i="1" dirty="0" smtClean="0"/>
                  <a:t>p’</a:t>
                </a:r>
                <a:r>
                  <a:rPr lang="en-US" dirty="0" smtClean="0"/>
                  <a:t>, </a:t>
                </a:r>
                <a:r>
                  <a:rPr lang="en-US" dirty="0"/>
                  <a:t>we write </a:t>
                </a:r>
                <a:r>
                  <a:rPr lang="en-US" b="1" i="1" dirty="0" smtClean="0"/>
                  <a:t>p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en-US" i="1" dirty="0" smtClean="0"/>
                  <a:t> </a:t>
                </a:r>
                <a:r>
                  <a:rPr lang="en-US" b="1" i="1" dirty="0" smtClean="0"/>
                  <a:t>p’</a:t>
                </a:r>
              </a:p>
              <a:p>
                <a:r>
                  <a:rPr lang="en-US" dirty="0" smtClean="0"/>
                  <a:t>A state is considered as the start state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42416" y="2313432"/>
                <a:ext cx="7568184" cy="3477768"/>
              </a:xfrm>
              <a:blipFill rotWithShape="1">
                <a:blip r:embed="rId2"/>
                <a:stretch>
                  <a:fillRect t="-1404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84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LTS – Labelled Transition Systems - </a:t>
            </a:r>
            <a:r>
              <a:rPr lang="en-US" dirty="0" smtClean="0"/>
              <a:t>formal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7490908" cy="4000948"/>
              </a:xfrm>
            </p:spPr>
            <p:txBody>
              <a:bodyPr>
                <a:normAutofit/>
              </a:bodyPr>
              <a:lstStyle/>
              <a:p>
                <a:pPr marL="68580" indent="0">
                  <a:buNone/>
                </a:pPr>
                <a:r>
                  <a:rPr lang="en-US" dirty="0" smtClean="0"/>
                  <a:t>A </a:t>
                </a:r>
                <a:r>
                  <a:rPr lang="en-US" i="1" dirty="0"/>
                  <a:t>labelled transition system (</a:t>
                </a:r>
                <a:r>
                  <a:rPr lang="en-US" i="1" dirty="0" smtClean="0"/>
                  <a:t>LTS) </a:t>
                </a:r>
                <a:r>
                  <a:rPr lang="en-US" dirty="0" smtClean="0"/>
                  <a:t>is </a:t>
                </a:r>
                <a:r>
                  <a:rPr lang="en-US" dirty="0"/>
                  <a:t>a triple </a:t>
                </a:r>
                <a:endParaRPr lang="en-US" dirty="0" smtClean="0"/>
              </a:p>
              <a:p>
                <a:pPr marL="6858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Proc</a:t>
                </a:r>
                <a:r>
                  <a:rPr lang="en-US" b="1" i="1" dirty="0"/>
                  <a:t>, </a:t>
                </a:r>
                <a:r>
                  <a:rPr lang="en-US" b="1" dirty="0"/>
                  <a:t>Act</a:t>
                </a:r>
                <a:r>
                  <a:rPr lang="en-US" b="1" i="1" dirty="0"/>
                  <a:t>, </a:t>
                </a:r>
                <a:r>
                  <a:rPr lang="en-US" b="1" dirty="0" smtClean="0"/>
                  <a:t>{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b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1" i="0" smtClean="0">
                            <a:latin typeface="Cambria Math"/>
                          </a:rPr>
                          <m:t>𝐚</m:t>
                        </m:r>
                      </m:e>
                    </m:groupChr>
                    <m:r>
                      <a:rPr lang="en-US" b="1" i="0" smtClean="0">
                        <a:latin typeface="Cambria Math"/>
                      </a:rPr>
                      <m:t> | </m:t>
                    </m:r>
                    <m:r>
                      <a:rPr lang="en-US" b="1" i="0" smtClean="0">
                        <a:latin typeface="Cambria Math"/>
                      </a:rPr>
                      <m:t>𝐚</m:t>
                    </m:r>
                    <m:r>
                      <a:rPr lang="en-US" b="1" i="0" smtClean="0">
                        <a:latin typeface="Cambria Math"/>
                      </a:rPr>
                      <m:t> ∈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𝐀𝐜𝐭</m:t>
                    </m:r>
                  </m:oMath>
                </a14:m>
                <a:r>
                  <a:rPr lang="en-US" b="1" dirty="0"/>
                  <a:t>})</a:t>
                </a:r>
                <a:r>
                  <a:rPr lang="en-US" dirty="0"/>
                  <a:t>, where</a:t>
                </a:r>
                <a:r>
                  <a:rPr lang="en-US" dirty="0" smtClean="0"/>
                  <a:t>:</a:t>
                </a:r>
              </a:p>
              <a:p>
                <a:pPr marL="6858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i="1" dirty="0"/>
                  <a:t>• </a:t>
                </a:r>
                <a:r>
                  <a:rPr lang="en-US" b="1" dirty="0"/>
                  <a:t>Proc</a:t>
                </a:r>
                <a:r>
                  <a:rPr lang="en-US" dirty="0"/>
                  <a:t> is a set of </a:t>
                </a:r>
                <a:r>
                  <a:rPr lang="en-US" i="1" dirty="0"/>
                  <a:t>states</a:t>
                </a:r>
                <a:r>
                  <a:rPr lang="en-US" dirty="0"/>
                  <a:t>, ranged over by </a:t>
                </a:r>
                <a:r>
                  <a:rPr lang="en-US" i="1" dirty="0"/>
                  <a:t>s</a:t>
                </a:r>
                <a:r>
                  <a:rPr lang="en-US" dirty="0"/>
                  <a:t>;</a:t>
                </a:r>
                <a:br>
                  <a:rPr lang="en-US" dirty="0"/>
                </a:br>
                <a:r>
                  <a:rPr lang="en-US" i="1" dirty="0"/>
                  <a:t>• </a:t>
                </a:r>
                <a:r>
                  <a:rPr lang="en-US" b="1" dirty="0"/>
                  <a:t>Act </a:t>
                </a:r>
                <a:r>
                  <a:rPr lang="en-US" dirty="0"/>
                  <a:t>is a set of </a:t>
                </a:r>
                <a:r>
                  <a:rPr lang="en-US" i="1" dirty="0"/>
                  <a:t>actions</a:t>
                </a:r>
                <a:r>
                  <a:rPr lang="en-US" dirty="0"/>
                  <a:t>, ranged over by </a:t>
                </a:r>
                <a:r>
                  <a:rPr lang="en-US" i="1" dirty="0"/>
                  <a:t>a</a:t>
                </a:r>
                <a:r>
                  <a:rPr lang="en-US" dirty="0"/>
                  <a:t>;</a:t>
                </a:r>
                <a:br>
                  <a:rPr lang="en-US" dirty="0"/>
                </a:br>
                <a:r>
                  <a:rPr lang="en-US" i="1" dirty="0" smtClean="0"/>
                  <a:t>•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groupCh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𝑃𝑟𝑜𝑐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×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𝑃𝑟𝑜𝑐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</a:t>
                </a:r>
                <a:r>
                  <a:rPr lang="en-US" i="1" dirty="0"/>
                  <a:t>transition relation</a:t>
                </a:r>
                <a:r>
                  <a:rPr lang="en-US" dirty="0"/>
                  <a:t>, for every </a:t>
                </a:r>
                <a:r>
                  <a:rPr lang="en-US" i="1" dirty="0"/>
                  <a:t>a ∈ </a:t>
                </a:r>
                <a:r>
                  <a:rPr lang="en-US" dirty="0" smtClean="0"/>
                  <a:t>Act; we shall </a:t>
                </a:r>
                <a:r>
                  <a:rPr lang="en-US" dirty="0"/>
                  <a:t>use the more suggestive notation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groupChr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∈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dirty="0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7490908" cy="4000948"/>
              </a:xfrm>
              <a:blipFill rotWithShape="1">
                <a:blip r:embed="rId2"/>
                <a:stretch>
                  <a:fillRect l="-325" t="-1218" r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1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LTS </a:t>
            </a:r>
            <a:r>
              <a:rPr lang="en-US" dirty="0" smtClean="0"/>
              <a:t>and 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567108" cy="41533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CCS expressions formally describe the behavior of concurrent processes </a:t>
            </a:r>
          </a:p>
          <a:p>
            <a:r>
              <a:rPr lang="en-US" dirty="0" smtClean="0"/>
              <a:t>LTS describe the operational semantics of a CCS expression (what is the meaning of each part of a CCS expression and their </a:t>
            </a:r>
            <a:r>
              <a:rPr lang="en-US" dirty="0" err="1" smtClean="0"/>
              <a:t>interractions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express CCS expressions into LTSs through SOS (Structural Operational Semantics):</a:t>
            </a:r>
          </a:p>
          <a:p>
            <a:pPr lvl="1"/>
            <a:r>
              <a:rPr lang="en-US" dirty="0" smtClean="0"/>
              <a:t>A CCS process will be a LTS state (vertex)</a:t>
            </a:r>
          </a:p>
          <a:p>
            <a:pPr lvl="1"/>
            <a:r>
              <a:rPr lang="en-US" dirty="0" smtClean="0"/>
              <a:t>A CCS transition will become a LTS action if it can be derived using a collection of syntax-driven rules (the </a:t>
            </a:r>
            <a:r>
              <a:rPr lang="en-US" smtClean="0"/>
              <a:t>SOS rules)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02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556</TotalTime>
  <Words>508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Process Algebra</vt:lpstr>
      <vt:lpstr>What is process algebra ?</vt:lpstr>
      <vt:lpstr>What is it good for ?</vt:lpstr>
      <vt:lpstr>Process algebra formalism examples</vt:lpstr>
      <vt:lpstr>Graph-based Transition systems</vt:lpstr>
      <vt:lpstr>LTS – Labelled Transition Systems</vt:lpstr>
      <vt:lpstr>LTS – Labelled Transition Systems - informal</vt:lpstr>
      <vt:lpstr>LTS – Labelled Transition Systems - formal</vt:lpstr>
      <vt:lpstr>LTS and CCS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2018-01-19T08:07:49Z</dcterms:created>
  <dcterms:modified xsi:type="dcterms:W3CDTF">2019-01-07T12:19:52Z</dcterms:modified>
</cp:coreProperties>
</file>