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576" r:id="rId2"/>
    <p:sldId id="727" r:id="rId3"/>
    <p:sldId id="730" r:id="rId4"/>
    <p:sldId id="731" r:id="rId5"/>
    <p:sldId id="729" r:id="rId6"/>
    <p:sldId id="720" r:id="rId7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169863" indent="1143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341313" indent="228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512763" indent="3429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684213" indent="455613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B9BE78"/>
    <a:srgbClr val="0070C0"/>
    <a:srgbClr val="B8B8B8"/>
    <a:srgbClr val="4D4D4D"/>
    <a:srgbClr val="5E4847"/>
    <a:srgbClr val="604847"/>
    <a:srgbClr val="AB9E4B"/>
    <a:srgbClr val="9FB3A9"/>
    <a:srgbClr val="707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88789" autoAdjust="0"/>
  </p:normalViewPr>
  <p:slideViewPr>
    <p:cSldViewPr snapToGrid="0" showGuides="1">
      <p:cViewPr>
        <p:scale>
          <a:sx n="100" d="100"/>
          <a:sy n="100" d="100"/>
        </p:scale>
        <p:origin x="-2384" y="-1064"/>
      </p:cViewPr>
      <p:guideLst>
        <p:guide orient="horz" pos="347"/>
        <p:guide orient="horz" pos="700"/>
        <p:guide pos="509"/>
        <p:guide pos="5759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20081F73-A3D6-48AF-B321-CCF67B639CA5}" type="datetime1">
              <a:rPr lang="en-US"/>
              <a:pPr>
                <a:defRPr/>
              </a:pPr>
              <a:t>28.05.15</a:t>
            </a:fld>
            <a:endParaRPr 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600825"/>
            <a:ext cx="3962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BC2084C9-A309-4861-9B00-572BD194B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87FD523-6A9D-431F-9006-8F984D4E0C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29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b="1" kern="1200">
        <a:solidFill>
          <a:schemeClr val="tx1"/>
        </a:solidFill>
        <a:latin typeface="Arial" pitchFamily="-106" charset="0"/>
        <a:ea typeface="ＭＳ Ｐゴシック" charset="-128"/>
        <a:cs typeface="ＭＳ Ｐゴシック" charset="-128"/>
      </a:defRPr>
    </a:lvl1pPr>
    <a:lvl2pPr marL="4127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125413" indent="-3968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215900" indent="-44450" algn="l" rtl="0" eaLnBrk="0" fontAlgn="base" hangingPunct="0">
      <a:spcBef>
        <a:spcPct val="30000"/>
      </a:spcBef>
      <a:spcAft>
        <a:spcPct val="0"/>
      </a:spcAft>
      <a:buChar char="–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25876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856575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102789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99206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7052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1745EE9-7AA7-4964-BA6B-F02EC2E239CC}" type="slidenum">
              <a:rPr lang="en-US" sz="1200" smtClean="0">
                <a:latin typeface="Times" pitchFamily="18" charset="0"/>
              </a:rPr>
              <a:pPr/>
              <a:t>1</a:t>
            </a:fld>
            <a:endParaRPr lang="en-US" sz="1200" dirty="0" smtClean="0">
              <a:latin typeface="Times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7588" y="514350"/>
            <a:ext cx="4567237" cy="2570163"/>
          </a:xfrm>
          <a:ln w="12700" cap="flat">
            <a:solidFill>
              <a:schemeClr val="tx1"/>
            </a:solidFill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44" tIns="46023" rIns="92044" bIns="46023"/>
          <a:lstStyle/>
          <a:p>
            <a:pPr eaLnBrk="1" hangingPunct="1"/>
            <a:endParaRPr lang="nl-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CE8D6D8-639C-4A67-B737-B60FC8334AA4}" type="slidenum">
              <a:rPr lang="en-US" sz="1200" smtClean="0">
                <a:latin typeface="Times" pitchFamily="18" charset="0"/>
              </a:rPr>
              <a:pPr/>
              <a:t>6</a:t>
            </a:fld>
            <a:endParaRPr lang="en-US" sz="1200" dirty="0" smtClean="0">
              <a:latin typeface="Times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7588" y="514350"/>
            <a:ext cx="4567237" cy="2570163"/>
          </a:xfrm>
          <a:ln w="12700" cap="flat">
            <a:solidFill>
              <a:schemeClr val="tx1"/>
            </a:solidFill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44" tIns="46023" rIns="92044" bIns="46023"/>
          <a:lstStyle/>
          <a:p>
            <a:pPr eaLnBrk="1" hangingPunct="1"/>
            <a:endParaRPr lang="nl-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22" y="3596148"/>
            <a:ext cx="7772797" cy="670855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22" y="4410273"/>
            <a:ext cx="7075289" cy="532642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 typeface="Arial" pitchFamily="127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285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6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7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3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105525" y="48688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101679"/>
            <a:ext cx="2227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4" descr="Tall Red"/>
          <p:cNvPicPr>
            <a:picLocks noChangeArrowheads="1"/>
          </p:cNvPicPr>
          <p:nvPr userDrawn="1"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144588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75" descr="Wide Red"/>
          <p:cNvPicPr>
            <a:picLocks noChangeArrowheads="1"/>
          </p:cNvPicPr>
          <p:nvPr userDrawn="1"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685800"/>
            <a:ext cx="5881687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553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4977"/>
            <a:ext cx="7772797" cy="1021953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79839"/>
            <a:ext cx="7772797" cy="1125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5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14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67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22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78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34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990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45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200547"/>
            <a:ext cx="4066976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00547"/>
            <a:ext cx="4066977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01" y="1150938"/>
            <a:ext cx="4040187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01" y="1631157"/>
            <a:ext cx="4040187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150938"/>
            <a:ext cx="4041180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1631157"/>
            <a:ext cx="4041180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04393"/>
            <a:ext cx="3008312" cy="872133"/>
          </a:xfrm>
        </p:spPr>
        <p:txBody>
          <a:bodyPr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391"/>
            <a:ext cx="5111750" cy="4390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99" y="1076526"/>
            <a:ext cx="3008312" cy="3518297"/>
          </a:xfrm>
        </p:spPr>
        <p:txBody>
          <a:bodyPr/>
          <a:lstStyle>
            <a:lvl1pPr marL="0" indent="0">
              <a:buNone/>
              <a:defRPr sz="900"/>
            </a:lvl1pPr>
            <a:lvl2pPr marL="285573" indent="0">
              <a:buNone/>
              <a:defRPr sz="700"/>
            </a:lvl2pPr>
            <a:lvl3pPr marL="571145" indent="0">
              <a:buNone/>
              <a:defRPr sz="600"/>
            </a:lvl3pPr>
            <a:lvl4pPr marL="856718" indent="0">
              <a:buNone/>
              <a:defRPr sz="600"/>
            </a:lvl4pPr>
            <a:lvl5pPr marL="1142291" indent="0">
              <a:buNone/>
              <a:defRPr sz="600"/>
            </a:lvl5pPr>
            <a:lvl6pPr marL="1427864" indent="0">
              <a:buNone/>
              <a:defRPr sz="600"/>
            </a:lvl6pPr>
            <a:lvl7pPr marL="1713437" indent="0">
              <a:buNone/>
              <a:defRPr sz="600"/>
            </a:lvl7pPr>
            <a:lvl8pPr marL="1999011" indent="0">
              <a:buNone/>
              <a:defRPr sz="600"/>
            </a:lvl8pPr>
            <a:lvl9pPr marL="228458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3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8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798" y="206375"/>
            <a:ext cx="2056805" cy="4388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99" y="206375"/>
            <a:ext cx="6077148" cy="4388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7950200" cy="473075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1" y="1111250"/>
            <a:ext cx="7900974" cy="3648075"/>
          </a:xfrm>
        </p:spPr>
        <p:txBody>
          <a:bodyPr wrap="square"/>
          <a:lstStyle>
            <a:lvl1pPr marL="117475" indent="-117475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  <a:defRPr sz="1200" b="0"/>
            </a:lvl1pPr>
            <a:lvl2pPr marL="344488" indent="-177800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100"/>
            </a:lvl2pPr>
            <a:lvl3pPr marL="574675" indent="-171450"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855663" indent="-107950">
              <a:buClr>
                <a:schemeClr val="tx1"/>
              </a:buClr>
              <a:buFont typeface="Arial" pitchFamily="34" charset="0"/>
              <a:buChar char="–"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200150" indent="-166688">
              <a:buClr>
                <a:schemeClr val="tx2"/>
              </a:buClr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24267" y="4758191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3124525" y="4875691"/>
            <a:ext cx="2259357" cy="21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Insert Information Protection Policy Classification from Slide 8</a:t>
            </a:r>
            <a:endParaRPr lang="en-US" sz="800" dirty="0" smtClean="0">
              <a:solidFill>
                <a:srgbClr val="292929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094495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7950200" cy="530224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58211" y="4800037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124525" y="4875691"/>
            <a:ext cx="2259357" cy="21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Insert Information Protection Policy Classification from Slide 8</a:t>
            </a:r>
            <a:endParaRPr lang="en-US" sz="800" dirty="0" smtClean="0">
              <a:solidFill>
                <a:srgbClr val="292929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3094495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29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6963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5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8" y="658572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6569039" cy="446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5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06" y="0"/>
            <a:ext cx="1608794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5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7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038" y="318055"/>
            <a:ext cx="7779072" cy="5044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858762"/>
            <a:ext cx="7792822" cy="186758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Product Name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468" y="357650"/>
            <a:ext cx="7779072" cy="1244269"/>
          </a:xfrm>
        </p:spPr>
        <p:txBody>
          <a:bodyPr/>
          <a:lstStyle>
            <a:lvl1pPr marL="91440" indent="-91440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1817688"/>
            <a:ext cx="7792822" cy="85463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285750" indent="0"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4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87" y="0"/>
            <a:ext cx="9145587" cy="3625850"/>
            <a:chOff x="-1587" y="0"/>
            <a:chExt cx="9145587" cy="3625850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4" descr="Small Red Square"/>
            <p:cNvPicPr>
              <a:picLocks noChangeAspect="1" noChangeArrowheads="1"/>
            </p:cNvPicPr>
            <p:nvPr userDrawn="1"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7" y="1041400"/>
              <a:ext cx="9144000" cy="25844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0" y="1821925"/>
            <a:ext cx="9142413" cy="900649"/>
          </a:xfrm>
          <a:noFill/>
          <a:ln>
            <a:noFill/>
          </a:ln>
        </p:spPr>
        <p:txBody>
          <a:bodyPr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80" y="2094112"/>
              <a:ext cx="5998766" cy="75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20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21" Type="http://schemas.openxmlformats.org/officeDocument/2006/relationships/image" Target="../media/image2.jpeg"/><Relationship Id="rId22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8038" y="201075"/>
            <a:ext cx="8132762" cy="4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8038" y="1164165"/>
            <a:ext cx="812641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 vert="horz" wrap="square" lIns="57115" tIns="28558" rIns="57115" bIns="28558" rtlCol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7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9" name="Picture 24" descr="Small Red Square"/>
          <p:cNvPicPr>
            <a:picLocks noChangeAspect="1" noChangeArrowheads="1"/>
          </p:cNvPicPr>
          <p:nvPr/>
        </p:nvPicPr>
        <p:blipFill>
          <a:blip r:embed="rId20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5"/>
          <p:cNvGrpSpPr>
            <a:grpSpLocks/>
          </p:cNvGrpSpPr>
          <p:nvPr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1033" name="Picture 25" descr="Red Bar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3" descr="O_redbox_clr_rgb.jp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54" y="4651456"/>
              <a:ext cx="755707" cy="11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3094495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6" r:id="rId2"/>
    <p:sldLayoutId id="2147483812" r:id="rId3"/>
    <p:sldLayoutId id="2147483816" r:id="rId4"/>
    <p:sldLayoutId id="2147483817" r:id="rId5"/>
    <p:sldLayoutId id="2147483827" r:id="rId6"/>
    <p:sldLayoutId id="2147483828" r:id="rId7"/>
    <p:sldLayoutId id="2147483829" r:id="rId8"/>
    <p:sldLayoutId id="2147483822" r:id="rId9"/>
    <p:sldLayoutId id="2147483813" r:id="rId10"/>
    <p:sldLayoutId id="2147483814" r:id="rId11"/>
    <p:sldLayoutId id="2147483815" r:id="rId12"/>
    <p:sldLayoutId id="2147483818" r:id="rId13"/>
    <p:sldLayoutId id="2147483819" r:id="rId14"/>
    <p:sldLayoutId id="2147483820" r:id="rId15"/>
    <p:sldLayoutId id="2147483824" r:id="rId16"/>
    <p:sldLayoutId id="2147483825" r:id="rId17"/>
    <p:sldLayoutId id="2147483830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5pPr>
      <a:lvl6pPr marL="285573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57114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856718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142291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2725" indent="-212725" algn="l" rtl="0" eaLnBrk="0" fontAlgn="base" hangingPunct="0">
        <a:spcBef>
          <a:spcPts val="5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marL="512763" indent="-227013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2pPr>
      <a:lvl3pPr marL="712788" indent="-141288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3pPr>
      <a:lvl4pPr marL="1085850" indent="-228600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4pPr>
      <a:lvl5pPr marL="1374775" indent="-231775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5pPr>
      <a:lvl6pPr marL="1570651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6224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1797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369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57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145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718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29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7864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437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01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458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www.oracle.com/technetwork/developer-tools/maf/overview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6569039" cy="446088"/>
          </a:xfrm>
        </p:spPr>
        <p:txBody>
          <a:bodyPr/>
          <a:lstStyle/>
          <a:p>
            <a:r>
              <a:rPr lang="en-US" dirty="0" smtClean="0"/>
              <a:t>Oracle </a:t>
            </a:r>
            <a:r>
              <a:rPr lang="en-US" dirty="0" smtClean="0"/>
              <a:t>Mobile Cloud Service API</a:t>
            </a:r>
            <a:endParaRPr lang="en-US" dirty="0"/>
          </a:p>
        </p:txBody>
      </p:sp>
      <p:pic>
        <p:nvPicPr>
          <p:cNvPr id="2" name="Picture 1" descr="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00100"/>
            <a:ext cx="6527800" cy="349606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MAF MCS Utility Support</a:t>
            </a:r>
            <a:endParaRPr lang="en-US" dirty="0"/>
          </a:p>
        </p:txBody>
      </p:sp>
      <p:pic>
        <p:nvPicPr>
          <p:cNvPr id="3" name="Picture 2" descr="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977900"/>
            <a:ext cx="6426200" cy="34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MAF MCS Utility Architecture</a:t>
            </a:r>
            <a:endParaRPr lang="en-US" dirty="0"/>
          </a:p>
        </p:txBody>
      </p:sp>
      <p:pic>
        <p:nvPicPr>
          <p:cNvPr id="3" name="Picture 2" descr="MAF MCS UT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299611"/>
            <a:ext cx="6489700" cy="28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9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04347" y="1331601"/>
            <a:ext cx="8229600" cy="3062606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http://www.oracle.com/technetwork/developer-tools/maf/overview/</a:t>
            </a:r>
            <a:r>
              <a:rPr lang="en-US" sz="2000" dirty="0" smtClean="0">
                <a:hlinkClick r:id="rId2"/>
              </a:rPr>
              <a:t>index.html</a:t>
            </a:r>
            <a:endParaRPr lang="en-US" sz="2000" dirty="0" smtClean="0"/>
          </a:p>
          <a:p>
            <a:pPr lvl="1"/>
            <a:r>
              <a:rPr lang="en-US" sz="1800" dirty="0" smtClean="0"/>
              <a:t>Datasheet</a:t>
            </a:r>
            <a:endParaRPr lang="en-US" sz="1800" dirty="0" smtClean="0"/>
          </a:p>
          <a:p>
            <a:pPr lvl="1"/>
            <a:r>
              <a:rPr lang="en-US" sz="1800" dirty="0" smtClean="0"/>
              <a:t>Tutorial</a:t>
            </a:r>
          </a:p>
          <a:p>
            <a:pPr lvl="1"/>
            <a:r>
              <a:rPr lang="en-US" sz="1800" dirty="0" smtClean="0"/>
              <a:t>Demos</a:t>
            </a:r>
          </a:p>
          <a:p>
            <a:pPr lvl="1"/>
            <a:r>
              <a:rPr lang="en-US" sz="1800" dirty="0" smtClean="0"/>
              <a:t>Discussion</a:t>
            </a:r>
          </a:p>
          <a:p>
            <a:r>
              <a:rPr lang="en-US" sz="2000" dirty="0" smtClean="0"/>
              <a:t>Oracle MAF </a:t>
            </a:r>
            <a:r>
              <a:rPr lang="en-US" sz="2000" dirty="0"/>
              <a:t>Blog – https://</a:t>
            </a:r>
            <a:r>
              <a:rPr lang="en-US" sz="2000" dirty="0" err="1"/>
              <a:t>blogs.oracle.com</a:t>
            </a:r>
            <a:r>
              <a:rPr lang="en-US" sz="2000" dirty="0"/>
              <a:t>/mobile/</a:t>
            </a:r>
            <a:endParaRPr lang="en-US" sz="2000" dirty="0" smtClean="0"/>
          </a:p>
          <a:p>
            <a:r>
              <a:rPr lang="en-US" sz="2000" dirty="0" smtClean="0"/>
              <a:t>Twitter.com/JDeveloper</a:t>
            </a:r>
          </a:p>
          <a:p>
            <a:r>
              <a:rPr lang="en-US" sz="2000" dirty="0" smtClean="0"/>
              <a:t>Facebook.com/JDeveloper 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Mobile Application Framework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l"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algn="l">
          <a:defRPr sz="1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Corporate_PPT_Template_10x5.6_v2.potx</Template>
  <TotalTime>19874</TotalTime>
  <Words>59</Words>
  <Application>Microsoft Macintosh PowerPoint</Application>
  <PresentationFormat>On-screen Show (16:9)</PresentationFormat>
  <Paragraphs>15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Corporate_PPT_Template_10x5.6_v2</vt:lpstr>
      <vt:lpstr>PowerPoint Presentation</vt:lpstr>
      <vt:lpstr>Oracle Mobile Cloud Service API</vt:lpstr>
      <vt:lpstr>MAF MCS Utility Support</vt:lpstr>
      <vt:lpstr>MAF MCS Utility Architecture</vt:lpstr>
      <vt:lpstr>More 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Maricel Lennon</dc:creator>
  <dc:description>This presentation contains information proprietary to Oracle Corporation</dc:description>
  <cp:lastModifiedBy>Frank Nimphius</cp:lastModifiedBy>
  <cp:revision>398</cp:revision>
  <cp:lastPrinted>2011-07-26T01:11:56Z</cp:lastPrinted>
  <dcterms:created xsi:type="dcterms:W3CDTF">2011-03-30T19:10:18Z</dcterms:created>
  <dcterms:modified xsi:type="dcterms:W3CDTF">2015-05-28T07:49:28Z</dcterms:modified>
</cp:coreProperties>
</file>