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Default Extension="wav" ContentType="audio/wav"/>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3"/>
  </p:notesMasterIdLst>
  <p:sldIdLst>
    <p:sldId id="256" r:id="rId3"/>
    <p:sldId id="257" r:id="rId4"/>
    <p:sldId id="258" r:id="rId5"/>
    <p:sldId id="4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458" r:id="rId84"/>
    <p:sldId id="459" r:id="rId85"/>
    <p:sldId id="360"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4" r:id="rId101"/>
    <p:sldId id="475" r:id="rId102"/>
    <p:sldId id="476" r:id="rId103"/>
    <p:sldId id="477" r:id="rId104"/>
    <p:sldId id="478" r:id="rId105"/>
    <p:sldId id="479" r:id="rId106"/>
    <p:sldId id="480" r:id="rId107"/>
    <p:sldId id="481" r:id="rId108"/>
    <p:sldId id="482" r:id="rId109"/>
    <p:sldId id="483" r:id="rId110"/>
    <p:sldId id="484" r:id="rId111"/>
    <p:sldId id="485" r:id="rId112"/>
    <p:sldId id="486" r:id="rId113"/>
    <p:sldId id="378" r:id="rId114"/>
    <p:sldId id="487" r:id="rId115"/>
    <p:sldId id="488" r:id="rId116"/>
    <p:sldId id="489" r:id="rId117"/>
    <p:sldId id="490" r:id="rId118"/>
    <p:sldId id="491" r:id="rId119"/>
    <p:sldId id="492" r:id="rId120"/>
    <p:sldId id="493" r:id="rId121"/>
    <p:sldId id="494" r:id="rId122"/>
    <p:sldId id="495" r:id="rId123"/>
    <p:sldId id="496" r:id="rId124"/>
    <p:sldId id="497" r:id="rId125"/>
    <p:sldId id="498" r:id="rId126"/>
    <p:sldId id="499" r:id="rId127"/>
    <p:sldId id="500" r:id="rId128"/>
    <p:sldId id="501" r:id="rId129"/>
    <p:sldId id="502" r:id="rId130"/>
    <p:sldId id="503" r:id="rId131"/>
    <p:sldId id="504" r:id="rId132"/>
    <p:sldId id="505" r:id="rId133"/>
    <p:sldId id="506" r:id="rId134"/>
    <p:sldId id="379" r:id="rId135"/>
    <p:sldId id="380" r:id="rId136"/>
    <p:sldId id="381" r:id="rId137"/>
    <p:sldId id="382" r:id="rId138"/>
    <p:sldId id="383" r:id="rId139"/>
    <p:sldId id="38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18" r:id="rId174"/>
    <p:sldId id="419" r:id="rId175"/>
    <p:sldId id="420" r:id="rId176"/>
    <p:sldId id="421" r:id="rId177"/>
    <p:sldId id="422" r:id="rId178"/>
    <p:sldId id="423" r:id="rId179"/>
    <p:sldId id="424" r:id="rId180"/>
    <p:sldId id="425" r:id="rId181"/>
    <p:sldId id="426" r:id="rId182"/>
    <p:sldId id="427" r:id="rId183"/>
    <p:sldId id="428" r:id="rId184"/>
    <p:sldId id="429" r:id="rId185"/>
    <p:sldId id="430" r:id="rId186"/>
    <p:sldId id="431" r:id="rId187"/>
    <p:sldId id="432" r:id="rId188"/>
    <p:sldId id="433" r:id="rId189"/>
    <p:sldId id="434" r:id="rId190"/>
    <p:sldId id="435" r:id="rId191"/>
    <p:sldId id="436" r:id="rId192"/>
    <p:sldId id="437" r:id="rId193"/>
    <p:sldId id="438" r:id="rId194"/>
    <p:sldId id="439" r:id="rId195"/>
    <p:sldId id="440" r:id="rId196"/>
    <p:sldId id="441" r:id="rId197"/>
    <p:sldId id="442" r:id="rId198"/>
    <p:sldId id="443" r:id="rId199"/>
    <p:sldId id="444" r:id="rId200"/>
    <p:sldId id="445" r:id="rId201"/>
    <p:sldId id="446" r:id="rId202"/>
    <p:sldId id="447" r:id="rId203"/>
    <p:sldId id="448" r:id="rId204"/>
    <p:sldId id="449" r:id="rId205"/>
    <p:sldId id="450" r:id="rId206"/>
    <p:sldId id="451" r:id="rId207"/>
    <p:sldId id="452" r:id="rId208"/>
    <p:sldId id="453" r:id="rId209"/>
    <p:sldId id="454" r:id="rId210"/>
    <p:sldId id="455" r:id="rId211"/>
    <p:sldId id="456" r:id="rId2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9" d="100"/>
          <a:sy n="59" d="100"/>
        </p:scale>
        <p:origin x="-147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6" Type="http://schemas.openxmlformats.org/officeDocument/2006/relationships/theme" Target="theme/theme1.xml"/><Relationship Id="rId211" Type="http://schemas.openxmlformats.org/officeDocument/2006/relationships/slide" Target="slides/slide209.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slide" Target="slides/slide204.xml"/><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slide" Target="slides/slide210.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presProps" Target="presProps.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A5124-6E75-4BB2-A8CF-E0005CD6A698}" type="datetimeFigureOut">
              <a:rPr lang="zh-CN" altLang="en-US" smtClean="0"/>
              <a:pPr/>
              <a:t>2018/7/2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745B4-5AED-433E-BCC9-E71D552F3A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09923"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09924" name="Rectangle 7"/>
          <p:cNvSpPr>
            <a:spLocks noGrp="1" noChangeArrowheads="1"/>
          </p:cNvSpPr>
          <p:nvPr>
            <p:ph type="sldNum" sz="quarter" idx="5"/>
          </p:nvPr>
        </p:nvSpPr>
        <p:spPr>
          <a:noFill/>
        </p:spPr>
        <p:txBody>
          <a:bodyPr/>
          <a:lstStyle/>
          <a:p>
            <a:fld id="{842F4EFB-E8CC-492F-970A-3CB5B768067A}" type="slidenum">
              <a:rPr lang="zh-CN" altLang="en-US">
                <a:solidFill>
                  <a:prstClr val="black"/>
                </a:solidFill>
              </a:rPr>
              <a:pPr/>
              <a:t>31</a:t>
            </a:fld>
            <a:endParaRPr lang="en-US" altLang="zh-CN">
              <a:solidFill>
                <a:prstClr val="black"/>
              </a:solidFill>
            </a:endParaRPr>
          </a:p>
        </p:txBody>
      </p:sp>
      <p:sp>
        <p:nvSpPr>
          <p:cNvPr id="209925" name="Rectangle 2"/>
          <p:cNvSpPr>
            <a:spLocks noGrp="1" noRot="1" noChangeAspect="1" noChangeArrowheads="1" noTextEdit="1"/>
          </p:cNvSpPr>
          <p:nvPr>
            <p:ph type="sldImg"/>
          </p:nvPr>
        </p:nvSpPr>
        <p:spPr>
          <a:ln/>
        </p:spPr>
      </p:sp>
      <p:sp>
        <p:nvSpPr>
          <p:cNvPr id="20992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0947"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0948" name="Rectangle 7"/>
          <p:cNvSpPr>
            <a:spLocks noGrp="1" noChangeArrowheads="1"/>
          </p:cNvSpPr>
          <p:nvPr>
            <p:ph type="sldNum" sz="quarter" idx="5"/>
          </p:nvPr>
        </p:nvSpPr>
        <p:spPr>
          <a:noFill/>
        </p:spPr>
        <p:txBody>
          <a:bodyPr/>
          <a:lstStyle/>
          <a:p>
            <a:fld id="{C51A32A9-40B7-4C88-95EF-1D29242BD0E9}" type="slidenum">
              <a:rPr lang="zh-CN" altLang="en-US">
                <a:solidFill>
                  <a:prstClr val="black"/>
                </a:solidFill>
              </a:rPr>
              <a:pPr/>
              <a:t>160</a:t>
            </a:fld>
            <a:endParaRPr lang="en-US" altLang="zh-CN">
              <a:solidFill>
                <a:prstClr val="black"/>
              </a:solidFill>
            </a:endParaRPr>
          </a:p>
        </p:txBody>
      </p:sp>
      <p:sp>
        <p:nvSpPr>
          <p:cNvPr id="210949" name="Rectangle 2"/>
          <p:cNvSpPr>
            <a:spLocks noGrp="1" noRot="1" noChangeAspect="1" noChangeArrowheads="1" noTextEdit="1"/>
          </p:cNvSpPr>
          <p:nvPr>
            <p:ph type="sldImg"/>
          </p:nvPr>
        </p:nvSpPr>
        <p:spPr>
          <a:ln/>
        </p:spPr>
      </p:sp>
      <p:sp>
        <p:nvSpPr>
          <p:cNvPr id="21095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1971"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1972" name="Rectangle 7"/>
          <p:cNvSpPr>
            <a:spLocks noGrp="1" noChangeArrowheads="1"/>
          </p:cNvSpPr>
          <p:nvPr>
            <p:ph type="sldNum" sz="quarter" idx="5"/>
          </p:nvPr>
        </p:nvSpPr>
        <p:spPr>
          <a:noFill/>
        </p:spPr>
        <p:txBody>
          <a:bodyPr/>
          <a:lstStyle/>
          <a:p>
            <a:fld id="{D59BD167-DE8C-4301-B338-68C695108627}" type="slidenum">
              <a:rPr lang="zh-CN" altLang="en-US">
                <a:solidFill>
                  <a:prstClr val="black"/>
                </a:solidFill>
              </a:rPr>
              <a:pPr/>
              <a:t>161</a:t>
            </a:fld>
            <a:endParaRPr lang="en-US" altLang="zh-CN">
              <a:solidFill>
                <a:prstClr val="black"/>
              </a:solidFill>
            </a:endParaRPr>
          </a:p>
        </p:txBody>
      </p:sp>
      <p:sp>
        <p:nvSpPr>
          <p:cNvPr id="211973" name="Rectangle 2"/>
          <p:cNvSpPr>
            <a:spLocks noGrp="1" noRot="1" noChangeAspect="1" noChangeArrowheads="1" noTextEdit="1"/>
          </p:cNvSpPr>
          <p:nvPr>
            <p:ph type="sldImg"/>
          </p:nvPr>
        </p:nvSpPr>
        <p:spPr>
          <a:ln/>
        </p:spPr>
      </p:sp>
      <p:sp>
        <p:nvSpPr>
          <p:cNvPr id="21197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2995"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2996" name="Rectangle 7"/>
          <p:cNvSpPr>
            <a:spLocks noGrp="1" noChangeArrowheads="1"/>
          </p:cNvSpPr>
          <p:nvPr>
            <p:ph type="sldNum" sz="quarter" idx="5"/>
          </p:nvPr>
        </p:nvSpPr>
        <p:spPr>
          <a:noFill/>
        </p:spPr>
        <p:txBody>
          <a:bodyPr/>
          <a:lstStyle/>
          <a:p>
            <a:fld id="{04D43675-7451-4254-ADD7-AC088BC23551}" type="slidenum">
              <a:rPr lang="zh-CN" altLang="en-US">
                <a:solidFill>
                  <a:prstClr val="black"/>
                </a:solidFill>
              </a:rPr>
              <a:pPr/>
              <a:t>174</a:t>
            </a:fld>
            <a:endParaRPr lang="en-US" altLang="zh-CN">
              <a:solidFill>
                <a:prstClr val="black"/>
              </a:solidFill>
            </a:endParaRPr>
          </a:p>
        </p:txBody>
      </p:sp>
      <p:sp>
        <p:nvSpPr>
          <p:cNvPr id="212997" name="Rectangle 2"/>
          <p:cNvSpPr>
            <a:spLocks noGrp="1" noRot="1" noChangeAspect="1" noChangeArrowheads="1" noTextEdit="1"/>
          </p:cNvSpPr>
          <p:nvPr>
            <p:ph type="sldImg"/>
          </p:nvPr>
        </p:nvSpPr>
        <p:spPr>
          <a:ln/>
        </p:spPr>
      </p:sp>
      <p:sp>
        <p:nvSpPr>
          <p:cNvPr id="21299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4019"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4020" name="Rectangle 7"/>
          <p:cNvSpPr>
            <a:spLocks noGrp="1" noChangeArrowheads="1"/>
          </p:cNvSpPr>
          <p:nvPr>
            <p:ph type="sldNum" sz="quarter" idx="5"/>
          </p:nvPr>
        </p:nvSpPr>
        <p:spPr>
          <a:noFill/>
        </p:spPr>
        <p:txBody>
          <a:bodyPr/>
          <a:lstStyle/>
          <a:p>
            <a:fld id="{E850BC10-F549-4269-8250-57FB4DFF3FAD}" type="slidenum">
              <a:rPr lang="zh-CN" altLang="en-US">
                <a:solidFill>
                  <a:prstClr val="black"/>
                </a:solidFill>
              </a:rPr>
              <a:pPr/>
              <a:t>175</a:t>
            </a:fld>
            <a:endParaRPr lang="en-US" altLang="zh-CN">
              <a:solidFill>
                <a:prstClr val="black"/>
              </a:solidFill>
            </a:endParaRPr>
          </a:p>
        </p:txBody>
      </p:sp>
      <p:sp>
        <p:nvSpPr>
          <p:cNvPr id="214021" name="Rectangle 2"/>
          <p:cNvSpPr>
            <a:spLocks noGrp="1" noRot="1" noChangeAspect="1" noChangeArrowheads="1" noTextEdit="1"/>
          </p:cNvSpPr>
          <p:nvPr>
            <p:ph type="sldImg"/>
          </p:nvPr>
        </p:nvSpPr>
        <p:spPr>
          <a:ln/>
        </p:spPr>
      </p:sp>
      <p:sp>
        <p:nvSpPr>
          <p:cNvPr id="21402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5043"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5044" name="Rectangle 7"/>
          <p:cNvSpPr>
            <a:spLocks noGrp="1" noChangeArrowheads="1"/>
          </p:cNvSpPr>
          <p:nvPr>
            <p:ph type="sldNum" sz="quarter" idx="5"/>
          </p:nvPr>
        </p:nvSpPr>
        <p:spPr>
          <a:noFill/>
        </p:spPr>
        <p:txBody>
          <a:bodyPr/>
          <a:lstStyle/>
          <a:p>
            <a:fld id="{74C9A78A-435A-4805-ABE4-953A1E79DEA4}" type="slidenum">
              <a:rPr lang="zh-CN" altLang="en-US">
                <a:solidFill>
                  <a:prstClr val="black"/>
                </a:solidFill>
              </a:rPr>
              <a:pPr/>
              <a:t>176</a:t>
            </a:fld>
            <a:endParaRPr lang="en-US" altLang="zh-CN">
              <a:solidFill>
                <a:prstClr val="black"/>
              </a:solidFill>
            </a:endParaRPr>
          </a:p>
        </p:txBody>
      </p:sp>
      <p:sp>
        <p:nvSpPr>
          <p:cNvPr id="215045" name="Rectangle 2"/>
          <p:cNvSpPr>
            <a:spLocks noGrp="1" noRot="1" noChangeAspect="1" noChangeArrowheads="1" noTextEdit="1"/>
          </p:cNvSpPr>
          <p:nvPr>
            <p:ph type="sldImg"/>
          </p:nvPr>
        </p:nvSpPr>
        <p:spPr>
          <a:ln/>
        </p:spPr>
      </p:sp>
      <p:sp>
        <p:nvSpPr>
          <p:cNvPr id="21504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zh-CN" altLang="en-US">
                <a:solidFill>
                  <a:prstClr val="black"/>
                </a:solidFill>
              </a:rPr>
              <a:t>Lecture 1</a:t>
            </a:r>
          </a:p>
        </p:txBody>
      </p:sp>
      <p:sp>
        <p:nvSpPr>
          <p:cNvPr id="216067" name="Rectangle 3"/>
          <p:cNvSpPr>
            <a:spLocks noGrp="1" noChangeArrowheads="1"/>
          </p:cNvSpPr>
          <p:nvPr>
            <p:ph type="dt" sz="quarter" idx="1"/>
          </p:nvPr>
        </p:nvSpPr>
        <p:spPr>
          <a:noFill/>
        </p:spPr>
        <p:txBody>
          <a:bodyPr/>
          <a:lstStyle/>
          <a:p>
            <a:r>
              <a:rPr lang="zh-CN" altLang="en-US">
                <a:solidFill>
                  <a:prstClr val="black"/>
                </a:solidFill>
              </a:rPr>
              <a:t>May 19, 2003</a:t>
            </a:r>
            <a:endParaRPr lang="en-US" altLang="zh-CN">
              <a:solidFill>
                <a:prstClr val="black"/>
              </a:solidFill>
            </a:endParaRPr>
          </a:p>
        </p:txBody>
      </p:sp>
      <p:sp>
        <p:nvSpPr>
          <p:cNvPr id="216068" name="Rectangle 7"/>
          <p:cNvSpPr>
            <a:spLocks noGrp="1" noChangeArrowheads="1"/>
          </p:cNvSpPr>
          <p:nvPr>
            <p:ph type="sldNum" sz="quarter" idx="5"/>
          </p:nvPr>
        </p:nvSpPr>
        <p:spPr>
          <a:noFill/>
        </p:spPr>
        <p:txBody>
          <a:bodyPr/>
          <a:lstStyle/>
          <a:p>
            <a:fld id="{ADF3124F-E659-475A-BC7F-B3342167BA78}" type="slidenum">
              <a:rPr lang="zh-CN" altLang="en-US">
                <a:solidFill>
                  <a:prstClr val="black"/>
                </a:solidFill>
              </a:rPr>
              <a:pPr/>
              <a:t>188</a:t>
            </a:fld>
            <a:endParaRPr lang="en-US" altLang="zh-CN">
              <a:solidFill>
                <a:prstClr val="black"/>
              </a:solidFill>
            </a:endParaRPr>
          </a:p>
        </p:txBody>
      </p:sp>
      <p:sp>
        <p:nvSpPr>
          <p:cNvPr id="216069" name="Rectangle 2"/>
          <p:cNvSpPr>
            <a:spLocks noGrp="1" noRot="1" noChangeAspect="1" noChangeArrowheads="1" noTextEdit="1"/>
          </p:cNvSpPr>
          <p:nvPr>
            <p:ph type="sldImg"/>
          </p:nvPr>
        </p:nvSpPr>
        <p:spPr>
          <a:ln/>
        </p:spPr>
      </p:sp>
      <p:sp>
        <p:nvSpPr>
          <p:cNvPr id="21607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grpSp>
          <p:nvGrpSpPr>
            <p:cNvPr id="3"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nvGrpSpPr>
            <p:cNvPr id="4"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sp>
        <p:nvSpPr>
          <p:cNvPr id="7179" name="Rectangle 11"/>
          <p:cNvSpPr>
            <a:spLocks noGrp="1" noChangeArrowheads="1"/>
          </p:cNvSpPr>
          <p:nvPr>
            <p:ph type="ctrTitle"/>
          </p:nvPr>
        </p:nvSpPr>
        <p:spPr>
          <a:xfrm>
            <a:off x="2057400" y="1143000"/>
            <a:ext cx="6629400" cy="2209800"/>
          </a:xfrm>
        </p:spPr>
        <p:txBody>
          <a:bodyPr/>
          <a:lstStyle>
            <a:lvl1pPr>
              <a:defRPr sz="4800"/>
            </a:lvl1pPr>
          </a:lstStyle>
          <a:p>
            <a:r>
              <a:rPr lang="en-US" altLang="zh-CN"/>
              <a:t>Click to edit Master title style</a:t>
            </a:r>
          </a:p>
        </p:txBody>
      </p:sp>
      <p:sp>
        <p:nvSpPr>
          <p:cNvPr id="71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ltLang="zh-CN"/>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r>
              <a:rPr lang="zh-CN" altLang="en-US">
                <a:solidFill>
                  <a:srgbClr val="000000"/>
                </a:solidFill>
              </a:rPr>
              <a:t>2009, Huazhong University of Science and Technology </a:t>
            </a:r>
            <a:endParaRPr lang="en-US" altLang="zh-CN">
              <a:solidFill>
                <a:srgbClr val="000000"/>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C695572D-C3EB-43E1-9B36-8AB3D27D943E}"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00113B77-9D92-464C-AE7E-4333285E470B}"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8E209465-8EF9-4883-87BD-D6603AA242AD}"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8C86E1C-6428-46C8-9E53-FC628703D2DC}"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7C4F5969-3110-4FFB-850B-ECFDA97FA469}"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A329D130-0924-4EA7-9693-4278C76AF9ED}"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08D8007F-CC91-42E4-9A49-69E475B0E1F2}"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9B1CE871-0416-4346-BFFA-8EDF5F163078}"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DD140990-87D9-46EC-9DC1-7F1DFFEB2DFC}"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7CBED553-66CA-4467-B8C8-5F9B9B350522}"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A28893FF-CE5B-4B1B-B2A8-7AEDB819820B}"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961C401F-DD14-4DA1-8D9C-85302C34F9E5}"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552C4E9A-5CA7-4AD8-980A-25CCE05D2E02}"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77724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914400" y="3941763"/>
            <a:ext cx="77724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B15FBFF6-A554-415F-898D-2F91651695C8}"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77724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941763"/>
            <a:ext cx="77724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zh-CN" altLang="en-US">
                <a:solidFill>
                  <a:srgbClr val="000000"/>
                </a:solidFill>
              </a:rPr>
              <a:t>Game Theory--Chapter 1</a:t>
            </a:r>
            <a:endParaRPr lang="en-US" altLang="zh-CN">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22C16562-B6E4-4888-8A00-6441BB8A8364}"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random/>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audio" Target="../media/audio1.wav"/><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4876800"/>
            <a:chOff x="0" y="0"/>
            <a:chExt cx="5472" cy="3072"/>
          </a:xfrm>
        </p:grpSpPr>
        <p:sp>
          <p:nvSpPr>
            <p:cNvPr id="61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grpSp>
          <p:nvGrpSpPr>
            <p:cNvPr id="3" name="Group 4"/>
            <p:cNvGrpSpPr>
              <a:grpSpLocks/>
            </p:cNvGrpSpPr>
            <p:nvPr/>
          </p:nvGrpSpPr>
          <p:grpSpPr bwMode="auto">
            <a:xfrm>
              <a:off x="240" y="893"/>
              <a:ext cx="5232" cy="115"/>
              <a:chOff x="240" y="893"/>
              <a:chExt cx="5232" cy="115"/>
            </a:xfrm>
          </p:grpSpPr>
          <p:sp>
            <p:nvSpPr>
              <p:cNvPr id="61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61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sp>
        <p:nvSpPr>
          <p:cNvPr id="20483"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484"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SimSun" pitchFamily="2" charset="-122"/>
              </a:defRPr>
            </a:lvl1pPr>
          </a:lstStyle>
          <a:p>
            <a:pPr fontAlgn="base">
              <a:spcBef>
                <a:spcPct val="0"/>
              </a:spcBef>
              <a:spcAft>
                <a:spcPct val="0"/>
              </a:spcAft>
              <a:defRPr/>
            </a:pPr>
            <a:endParaRPr lang="en-US" altLang="zh-CN">
              <a:solidFill>
                <a:srgbClr val="000000"/>
              </a:solidFill>
            </a:endParaRPr>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SimSun" pitchFamily="2" charset="-122"/>
              </a:defRPr>
            </a:lvl1pPr>
          </a:lstStyle>
          <a:p>
            <a:pPr fontAlgn="base">
              <a:spcBef>
                <a:spcPct val="0"/>
              </a:spcBef>
              <a:spcAft>
                <a:spcPct val="0"/>
              </a:spcAft>
              <a:defRPr/>
            </a:pPr>
            <a:r>
              <a:rPr lang="zh-CN" altLang="en-US">
                <a:solidFill>
                  <a:srgbClr val="000000"/>
                </a:solidFill>
              </a:rPr>
              <a:t>Game Theory--Chapter 1</a:t>
            </a:r>
            <a:endParaRPr lang="en-US" altLang="zh-CN">
              <a:solidFill>
                <a:srgbClr val="000000"/>
              </a:solidFill>
            </a:endParaRPr>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SimSun" pitchFamily="2" charset="-122"/>
              </a:defRPr>
            </a:lvl1pPr>
          </a:lstStyle>
          <a:p>
            <a:pPr fontAlgn="base">
              <a:spcBef>
                <a:spcPct val="0"/>
              </a:spcBef>
              <a:spcAft>
                <a:spcPct val="0"/>
              </a:spcAft>
              <a:defRPr/>
            </a:pPr>
            <a:fld id="{2C18C4AA-A6CF-44F7-997E-6C6846079BD4}"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61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random/>
    <p:sndAc>
      <p:stSnd>
        <p:snd r:embed="rId17" name="click.wav"/>
      </p:stSnd>
    </p:sndAc>
  </p:transition>
  <p:timing>
    <p:tnLst>
      <p:par>
        <p:cTn id="1" dur="indefinite" restart="never" nodeType="tmRoot"/>
      </p:par>
    </p:tnLst>
  </p:timing>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8.vml"/><Relationship Id="rId4" Type="http://schemas.openxmlformats.org/officeDocument/2006/relationships/oleObject" Target="../embeddings/oleObject2.bin"/></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9.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1.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11.bin"/></Relationships>
</file>

<file path=ppt/slides/_rels/slide1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4.vml"/><Relationship Id="rId4" Type="http://schemas.openxmlformats.org/officeDocument/2006/relationships/oleObject" Target="../embeddings/oleObject12.bin"/></Relationships>
</file>

<file path=ppt/slides/_rels/slide1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oleObject" Target="../embeddings/oleObject13.bin"/></Relationships>
</file>

<file path=ppt/slides/_rels/slide1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6.vml"/><Relationship Id="rId4" Type="http://schemas.openxmlformats.org/officeDocument/2006/relationships/oleObject" Target="../embeddings/oleObject14.bin"/></Relationships>
</file>

<file path=ppt/slides/_rels/slide12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5.xml"/><Relationship Id="rId1" Type="http://schemas.openxmlformats.org/officeDocument/2006/relationships/vmlDrawing" Target="../drawings/vmlDrawing17.vml"/><Relationship Id="rId4" Type="http://schemas.openxmlformats.org/officeDocument/2006/relationships/oleObject" Target="../embeddings/Microsoft_Office_Word_97_-_2003___7.doc"/></Relationships>
</file>

<file path=ppt/slides/_rels/slide1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1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http://www.hutc.zj.cn/jjxqy/nbr/1996-j.jpg" TargetMode="External"/></Relationships>
</file>

<file path=ppt/slides/_rels/slide2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http://www.hutc.zj.cn/jjxqy/nbr/1996-w.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http://www.hutc.zj.cn/jjxqy/nbr/spence.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http://www.hutc.zj.cn/jjxqy/nbr/akerlof.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http://www.hutc.zj.cn/jjxqy/nbr/stiglitz.jp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oleObject" Target="../embeddings/Microsoft_Office_Word_97_-_2003___1.doc"/></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vmlDrawing" Target="../drawings/vmlDrawing3.vml"/><Relationship Id="rId4" Type="http://schemas.openxmlformats.org/officeDocument/2006/relationships/oleObject" Target="../embeddings/Microsoft_Office_Word_97_-_2003___2.doc"/></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vmlDrawing" Target="../drawings/vmlDrawing4.vml"/><Relationship Id="rId4" Type="http://schemas.openxmlformats.org/officeDocument/2006/relationships/oleObject" Target="../embeddings/Microsoft_Office_Word_97_-_2003___3.doc"/></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vmlDrawing" Target="../drawings/vmlDrawing5.vml"/><Relationship Id="rId4" Type="http://schemas.openxmlformats.org/officeDocument/2006/relationships/oleObject" Target="../embeddings/Microsoft_Office_Word_97_-_2003___4.doc"/></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vmlDrawing" Target="../drawings/vmlDrawing6.vml"/><Relationship Id="rId4" Type="http://schemas.openxmlformats.org/officeDocument/2006/relationships/oleObject" Target="../embeddings/Microsoft_Office_Word_97_-_2003___5.doc"/></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oleObject" Target="../embeddings/Microsoft_Office_Word_97_-_2003___6.doc"/></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2531" name="灯片编号占位符 5"/>
          <p:cNvSpPr>
            <a:spLocks noGrp="1"/>
          </p:cNvSpPr>
          <p:nvPr>
            <p:ph type="sldNum" sz="quarter" idx="12"/>
          </p:nvPr>
        </p:nvSpPr>
        <p:spPr>
          <a:noFill/>
        </p:spPr>
        <p:txBody>
          <a:bodyPr/>
          <a:lstStyle/>
          <a:p>
            <a:fld id="{73EFE098-5507-49F4-9BB6-51FAF37539D5}" type="slidenum">
              <a:rPr lang="zh-CN" altLang="en-US" smtClean="0">
                <a:solidFill>
                  <a:srgbClr val="000000"/>
                </a:solidFill>
              </a:rPr>
              <a:pPr/>
              <a:t>1</a:t>
            </a:fld>
            <a:endParaRPr lang="en-US" altLang="zh-CN" smtClean="0">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altLang="zh-CN" sz="3800" smtClean="0">
                <a:ea typeface="SimSun" pitchFamily="2" charset="-122"/>
              </a:rPr>
              <a:t/>
            </a:r>
            <a:br>
              <a:rPr lang="en-US" altLang="zh-CN" sz="3800" smtClean="0">
                <a:ea typeface="SimSun" pitchFamily="2" charset="-122"/>
              </a:rPr>
            </a:br>
            <a:endParaRPr lang="zh-CN" altLang="en-US" sz="3800" smtClean="0">
              <a:ea typeface="SimSun" pitchFamily="2" charset="-122"/>
            </a:endParaRPr>
          </a:p>
        </p:txBody>
      </p:sp>
      <p:sp>
        <p:nvSpPr>
          <p:cNvPr id="22533" name="Rectangle 3"/>
          <p:cNvSpPr>
            <a:spLocks noGrp="1" noChangeArrowheads="1"/>
          </p:cNvSpPr>
          <p:nvPr>
            <p:ph type="body" idx="1"/>
          </p:nvPr>
        </p:nvSpPr>
        <p:spPr/>
        <p:txBody>
          <a:bodyPr/>
          <a:lstStyle/>
          <a:p>
            <a:pPr eaLnBrk="1" hangingPunct="1"/>
            <a:endParaRPr lang="zh-CN" altLang="en-US" dirty="0" smtClean="0">
              <a:ea typeface="SimSun" pitchFamily="2" charset="-122"/>
            </a:endParaRPr>
          </a:p>
          <a:p>
            <a:pPr eaLnBrk="1" hangingPunct="1">
              <a:buFont typeface="Wingdings" pitchFamily="2" charset="2"/>
              <a:buNone/>
            </a:pPr>
            <a:r>
              <a:rPr lang="zh-CN" altLang="en-US" dirty="0" smtClean="0">
                <a:ea typeface="SimSun" pitchFamily="2" charset="-122"/>
              </a:rPr>
              <a:t>　　　　　　　</a:t>
            </a:r>
            <a:r>
              <a:rPr lang="zh-CN" altLang="en-US" sz="4800" b="1" dirty="0" smtClean="0">
                <a:ea typeface="SimSun" pitchFamily="2" charset="-122"/>
              </a:rPr>
              <a:t>博弈论</a:t>
            </a:r>
          </a:p>
          <a:p>
            <a:pPr eaLnBrk="1" hangingPunct="1">
              <a:buFont typeface="Wingdings" pitchFamily="2" charset="2"/>
              <a:buNone/>
            </a:pPr>
            <a:r>
              <a:rPr lang="en-US" altLang="zh-CN" sz="4800" b="1" dirty="0" smtClean="0">
                <a:latin typeface="Times New Roman" pitchFamily="18" charset="0"/>
                <a:ea typeface="SimSun" pitchFamily="2" charset="-122"/>
              </a:rPr>
              <a:t>         </a:t>
            </a:r>
            <a:r>
              <a:rPr lang="en-US" altLang="zh-CN" sz="4800" b="1" i="1" dirty="0" smtClean="0">
                <a:latin typeface="Times New Roman" pitchFamily="18" charset="0"/>
                <a:ea typeface="SimSun" pitchFamily="2" charset="-122"/>
              </a:rPr>
              <a:t>Game Theory</a:t>
            </a:r>
          </a:p>
          <a:p>
            <a:pPr eaLnBrk="1" hangingPunct="1">
              <a:buFont typeface="Wingdings" pitchFamily="2" charset="2"/>
              <a:buNone/>
            </a:pPr>
            <a:r>
              <a:rPr lang="en-US" altLang="zh-CN" dirty="0" smtClean="0">
                <a:ea typeface="SimSun" pitchFamily="2" charset="-122"/>
              </a:rPr>
              <a:t/>
            </a:r>
            <a:br>
              <a:rPr lang="en-US" altLang="zh-CN" dirty="0" smtClean="0">
                <a:ea typeface="SimSun" pitchFamily="2" charset="-122"/>
              </a:rPr>
            </a:br>
            <a:endParaRPr lang="zh-CN" altLang="en-US" dirty="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0723" name="灯片编号占位符 5"/>
          <p:cNvSpPr>
            <a:spLocks noGrp="1"/>
          </p:cNvSpPr>
          <p:nvPr>
            <p:ph type="sldNum" sz="quarter" idx="12"/>
          </p:nvPr>
        </p:nvSpPr>
        <p:spPr>
          <a:noFill/>
        </p:spPr>
        <p:txBody>
          <a:bodyPr/>
          <a:lstStyle/>
          <a:p>
            <a:fld id="{9CF18B2F-29BC-4354-B56D-3324641AFD69}" type="slidenum">
              <a:rPr lang="zh-CN" altLang="en-US" smtClean="0">
                <a:solidFill>
                  <a:srgbClr val="000000"/>
                </a:solidFill>
              </a:rPr>
              <a:pPr/>
              <a:t>10</a:t>
            </a:fld>
            <a:endParaRPr lang="en-US" altLang="zh-CN" smtClean="0">
              <a:solidFill>
                <a:srgbClr val="000000"/>
              </a:solidFill>
            </a:endParaRPr>
          </a:p>
        </p:txBody>
      </p:sp>
      <p:sp>
        <p:nvSpPr>
          <p:cNvPr id="30724" name="Rectangle 2"/>
          <p:cNvSpPr>
            <a:spLocks noGrp="1" noChangeArrowheads="1"/>
          </p:cNvSpPr>
          <p:nvPr>
            <p:ph type="title"/>
          </p:nvPr>
        </p:nvSpPr>
        <p:spPr/>
        <p:txBody>
          <a:bodyPr/>
          <a:lstStyle/>
          <a:p>
            <a:pPr eaLnBrk="1" hangingPunct="1"/>
            <a:r>
              <a:rPr kumimoji="1" lang="en-US" altLang="zh-CN" b="1" smtClean="0">
                <a:ea typeface="SimSun" pitchFamily="2" charset="-122"/>
              </a:rPr>
              <a:t>0.1</a:t>
            </a:r>
            <a:r>
              <a:rPr kumimoji="1" lang="zh-CN" altLang="en-US" b="1" smtClean="0">
                <a:ea typeface="SimSun" pitchFamily="2" charset="-122"/>
              </a:rPr>
              <a:t>博弈定义</a:t>
            </a:r>
          </a:p>
        </p:txBody>
      </p:sp>
      <p:sp>
        <p:nvSpPr>
          <p:cNvPr id="30725" name="Rectangle 3"/>
          <p:cNvSpPr>
            <a:spLocks noGrp="1" noChangeArrowheads="1"/>
          </p:cNvSpPr>
          <p:nvPr>
            <p:ph type="body" idx="1"/>
          </p:nvPr>
        </p:nvSpPr>
        <p:spPr/>
        <p:txBody>
          <a:bodyPr/>
          <a:lstStyle/>
          <a:p>
            <a:pPr eaLnBrk="1" hangingPunct="1"/>
            <a:r>
              <a:rPr kumimoji="1" lang="zh-CN" altLang="en-US" b="1" smtClean="0">
                <a:ea typeface="SimSun" pitchFamily="2" charset="-122"/>
              </a:rPr>
              <a:t>博弈即两个（些）人、团队（组织），面对一定的环境条件，在一定的规则下，同时或先后，一次或多次，从各自允许选择的行为或策略中进行选择并加以实施，各自取得相应结果的过程。</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9571" name="灯片编号占位符 5"/>
          <p:cNvSpPr>
            <a:spLocks noGrp="1"/>
          </p:cNvSpPr>
          <p:nvPr>
            <p:ph type="sldNum" sz="quarter" idx="12"/>
          </p:nvPr>
        </p:nvSpPr>
        <p:spPr>
          <a:noFill/>
        </p:spPr>
        <p:txBody>
          <a:bodyPr/>
          <a:lstStyle/>
          <a:p>
            <a:fld id="{24962F8D-F449-4AA7-963D-A3494A4BE914}" type="slidenum">
              <a:rPr lang="zh-CN" altLang="en-US" smtClean="0">
                <a:solidFill>
                  <a:srgbClr val="000000"/>
                </a:solidFill>
              </a:rPr>
              <a:pPr/>
              <a:t>100</a:t>
            </a:fld>
            <a:endParaRPr lang="en-US" altLang="zh-CN">
              <a:solidFill>
                <a:srgbClr val="000000"/>
              </a:solidFill>
            </a:endParaRPr>
          </a:p>
        </p:txBody>
      </p:sp>
      <p:sp>
        <p:nvSpPr>
          <p:cNvPr id="109572" name="Rectangle 2"/>
          <p:cNvSpPr>
            <a:spLocks noGrp="1" noChangeArrowheads="1"/>
          </p:cNvSpPr>
          <p:nvPr>
            <p:ph type="title"/>
          </p:nvPr>
        </p:nvSpPr>
        <p:spPr/>
        <p:txBody>
          <a:bodyPr/>
          <a:lstStyle/>
          <a:p>
            <a:pPr eaLnBrk="1" hangingPunct="1"/>
            <a:r>
              <a:rPr lang="en-US" altLang="zh-CN">
                <a:ea typeface="SimSun" pitchFamily="2" charset="-122"/>
              </a:rPr>
              <a:t>Cournot model of oligopoly</a:t>
            </a:r>
            <a:endParaRPr lang="zh-CN" altLang="en-US">
              <a:ea typeface="SimSun" pitchFamily="2" charset="-122"/>
            </a:endParaRPr>
          </a:p>
        </p:txBody>
      </p:sp>
      <p:sp>
        <p:nvSpPr>
          <p:cNvPr id="109573" name="Rectangle 3"/>
          <p:cNvSpPr>
            <a:spLocks noGrp="1" noChangeArrowheads="1"/>
          </p:cNvSpPr>
          <p:nvPr>
            <p:ph type="body" idx="1"/>
          </p:nvPr>
        </p:nvSpPr>
        <p:spPr/>
        <p:txBody>
          <a:bodyPr/>
          <a:lstStyle/>
          <a:p>
            <a:pPr eaLnBrk="1" hangingPunct="1"/>
            <a:r>
              <a:rPr lang="zh-CN" altLang="en-US">
                <a:ea typeface="SimSun" pitchFamily="2" charset="-122"/>
              </a:rPr>
              <a:t>证明当</a:t>
            </a:r>
            <a:r>
              <a:rPr lang="en-US" altLang="zh-CN">
                <a:ea typeface="SimSun" pitchFamily="2" charset="-122"/>
              </a:rPr>
              <a:t>n</a:t>
            </a:r>
            <a:r>
              <a:rPr lang="zh-CN" altLang="en-US">
                <a:ea typeface="SimSun" pitchFamily="2" charset="-122"/>
              </a:rPr>
              <a:t>趋于无穷时</a:t>
            </a:r>
            <a:r>
              <a:rPr lang="en-US" altLang="zh-CN">
                <a:ea typeface="SimSun" pitchFamily="2" charset="-122"/>
              </a:rPr>
              <a:t>, NE</a:t>
            </a:r>
            <a:r>
              <a:rPr lang="zh-CN" altLang="en-US">
                <a:ea typeface="SimSun" pitchFamily="2" charset="-122"/>
              </a:rPr>
              <a:t>是完全竞争的结果</a:t>
            </a:r>
            <a:r>
              <a:rPr lang="en-US" altLang="zh-CN">
                <a:ea typeface="SimSun" pitchFamily="2" charset="-122"/>
              </a:rPr>
              <a:t>, p=c.</a:t>
            </a:r>
          </a:p>
          <a:p>
            <a:pPr eaLnBrk="1" hangingPunct="1">
              <a:buFont typeface="Wingdings" pitchFamily="2" charset="2"/>
              <a:buNone/>
            </a:pPr>
            <a:r>
              <a:rPr lang="en-US" altLang="zh-CN">
                <a:ea typeface="SimSun" pitchFamily="2" charset="-122"/>
              </a:rPr>
              <a:t>    (</a:t>
            </a:r>
            <a:r>
              <a:rPr lang="zh-CN" altLang="en-US">
                <a:ea typeface="SimSun" pitchFamily="2" charset="-122"/>
              </a:rPr>
              <a:t>提示</a:t>
            </a:r>
            <a:r>
              <a:rPr lang="en-US" altLang="zh-CN">
                <a:ea typeface="SimSun" pitchFamily="2" charset="-122"/>
              </a:rPr>
              <a:t>: </a:t>
            </a:r>
            <a:r>
              <a:rPr lang="zh-CN" altLang="en-US">
                <a:ea typeface="SimSun" pitchFamily="2" charset="-122"/>
              </a:rPr>
              <a:t>借鉴对称性</a:t>
            </a:r>
            <a:r>
              <a:rPr lang="en-US" altLang="zh-CN">
                <a:ea typeface="SimSun" pitchFamily="2" charset="-122"/>
              </a:rPr>
              <a:t>) </a:t>
            </a:r>
          </a:p>
          <a:p>
            <a:pPr eaLnBrk="1" hangingPunct="1">
              <a:buFont typeface="Wingdings" pitchFamily="2" charset="2"/>
              <a:buNone/>
            </a:pPr>
            <a:endParaRPr lang="en-US" altLang="zh-CN">
              <a:ea typeface="SimSun" pitchFamily="2" charset="-122"/>
            </a:endParaRPr>
          </a:p>
          <a:p>
            <a:pPr eaLnBrk="1" hangingPunct="1">
              <a:buFont typeface="Wingdings" pitchFamily="2" charset="2"/>
              <a:buNone/>
            </a:pPr>
            <a:r>
              <a:rPr lang="en-US" altLang="zh-CN">
                <a:ea typeface="SimSun" pitchFamily="2" charset="-122"/>
              </a:rPr>
              <a:t>** </a:t>
            </a:r>
            <a:r>
              <a:rPr lang="zh-CN" altLang="en-US">
                <a:ea typeface="SimSun" pitchFamily="2" charset="-122"/>
              </a:rPr>
              <a:t>参见课本 </a:t>
            </a:r>
            <a:r>
              <a:rPr lang="en-US" altLang="zh-CN">
                <a:ea typeface="SimSun" pitchFamily="2" charset="-122"/>
              </a:rPr>
              <a:t>PP13-17.</a:t>
            </a:r>
          </a:p>
        </p:txBody>
      </p:sp>
    </p:spTree>
  </p:cSld>
  <p:clrMapOvr>
    <a:masterClrMapping/>
  </p:clrMapOvr>
  <p:transition spd="med">
    <p:random/>
    <p:sndAc>
      <p:stSnd>
        <p:snd r:embed="rId2" name="click.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4"/>
          <p:cNvSpPr>
            <a:spLocks noGrp="1"/>
          </p:cNvSpPr>
          <p:nvPr>
            <p:ph type="ftr" sz="quarter" idx="11"/>
          </p:nvPr>
        </p:nvSpPr>
        <p:spPr>
          <a:noFill/>
        </p:spPr>
        <p:txBody>
          <a:bodyPr/>
          <a:lstStyle/>
          <a:p>
            <a:r>
              <a:rPr lang="zh-CN" altLang="en-US" dirty="0">
                <a:solidFill>
                  <a:srgbClr val="000000"/>
                </a:solidFill>
              </a:rPr>
              <a:t>Game Theory--Chapter 1</a:t>
            </a:r>
            <a:endParaRPr lang="en-US" altLang="zh-CN" dirty="0">
              <a:solidFill>
                <a:srgbClr val="000000"/>
              </a:solidFill>
            </a:endParaRPr>
          </a:p>
        </p:txBody>
      </p:sp>
      <p:sp>
        <p:nvSpPr>
          <p:cNvPr id="110595" name="灯片编号占位符 5"/>
          <p:cNvSpPr>
            <a:spLocks noGrp="1"/>
          </p:cNvSpPr>
          <p:nvPr>
            <p:ph type="sldNum" sz="quarter" idx="12"/>
          </p:nvPr>
        </p:nvSpPr>
        <p:spPr>
          <a:noFill/>
        </p:spPr>
        <p:txBody>
          <a:bodyPr/>
          <a:lstStyle/>
          <a:p>
            <a:fld id="{FC2B3686-1F66-4D4A-A8C3-553D7DEF1C13}" type="slidenum">
              <a:rPr lang="zh-CN" altLang="en-US" smtClean="0">
                <a:solidFill>
                  <a:srgbClr val="000000"/>
                </a:solidFill>
              </a:rPr>
              <a:pPr/>
              <a:t>101</a:t>
            </a:fld>
            <a:endParaRPr lang="en-US" altLang="zh-CN">
              <a:solidFill>
                <a:srgbClr val="000000"/>
              </a:solidFill>
            </a:endParaRPr>
          </a:p>
        </p:txBody>
      </p:sp>
      <p:sp>
        <p:nvSpPr>
          <p:cNvPr id="110596"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10597"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两家企业</a:t>
            </a:r>
            <a:r>
              <a:rPr lang="en-US" altLang="zh-CN" dirty="0">
                <a:ea typeface="SimSun" pitchFamily="2" charset="-122"/>
              </a:rPr>
              <a:t>: firm 1</a:t>
            </a:r>
            <a:r>
              <a:rPr lang="zh-CN" altLang="en-US" dirty="0">
                <a:ea typeface="SimSun" pitchFamily="2" charset="-122"/>
              </a:rPr>
              <a:t>和</a:t>
            </a:r>
            <a:r>
              <a:rPr lang="en-US" altLang="zh-CN" dirty="0">
                <a:ea typeface="SimSun" pitchFamily="2" charset="-122"/>
              </a:rPr>
              <a:t>firm 2. </a:t>
            </a:r>
          </a:p>
          <a:p>
            <a:pPr eaLnBrk="1" hangingPunct="1"/>
            <a:r>
              <a:rPr lang="zh-CN" altLang="en-US" dirty="0">
                <a:ea typeface="SimSun" pitchFamily="2" charset="-122"/>
              </a:rPr>
              <a:t>每家企业选择它的产品的价格时不知道其他企业的选择</a:t>
            </a:r>
            <a:r>
              <a:rPr lang="en-US" altLang="zh-CN" dirty="0">
                <a:ea typeface="SimSun" pitchFamily="2" charset="-122"/>
              </a:rPr>
              <a:t>. </a:t>
            </a:r>
            <a:r>
              <a:rPr lang="zh-CN" altLang="en-US" dirty="0">
                <a:ea typeface="SimSun" pitchFamily="2" charset="-122"/>
              </a:rPr>
              <a:t>价格分别用</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zh-CN" altLang="en-US" dirty="0">
                <a:ea typeface="SimSun" pitchFamily="2" charset="-122"/>
              </a:rPr>
              <a:t>和</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zh-CN" altLang="en-US" dirty="0">
                <a:ea typeface="SimSun" pitchFamily="2" charset="-122"/>
              </a:rPr>
              <a:t>表示</a:t>
            </a:r>
            <a:r>
              <a:rPr lang="en-US" altLang="zh-CN" dirty="0">
                <a:ea typeface="SimSun" pitchFamily="2" charset="-122"/>
              </a:rPr>
              <a:t>.</a:t>
            </a:r>
          </a:p>
          <a:p>
            <a:pPr eaLnBrk="1" hangingPunct="1"/>
            <a:r>
              <a:rPr lang="zh-CN" altLang="en-US" dirty="0">
                <a:ea typeface="SimSun" pitchFamily="2" charset="-122"/>
              </a:rPr>
              <a:t>消费者对</a:t>
            </a:r>
            <a:r>
              <a:rPr lang="en-US" altLang="zh-CN" dirty="0">
                <a:ea typeface="SimSun" pitchFamily="2" charset="-122"/>
              </a:rPr>
              <a:t>firm 1</a:t>
            </a:r>
            <a:r>
              <a:rPr lang="zh-CN" altLang="en-US" dirty="0">
                <a:ea typeface="SimSun" pitchFamily="2" charset="-122"/>
              </a:rPr>
              <a:t> 产品的需求量</a:t>
            </a:r>
            <a:r>
              <a:rPr lang="en-US" altLang="zh-CN" dirty="0">
                <a:ea typeface="SimSun" pitchFamily="2" charset="-12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i="1" dirty="0">
                <a:ea typeface="SimSun" pitchFamily="2" charset="-122"/>
              </a:rPr>
              <a:t>.</a:t>
            </a:r>
          </a:p>
          <a:p>
            <a:pPr eaLnBrk="1" hangingPunct="1"/>
            <a:r>
              <a:rPr lang="zh-CN" altLang="en-US" dirty="0">
                <a:ea typeface="SimSun" pitchFamily="2" charset="-122"/>
              </a:rPr>
              <a:t>消费者对</a:t>
            </a:r>
            <a:r>
              <a:rPr lang="en-US" altLang="zh-CN" dirty="0">
                <a:ea typeface="SimSun" pitchFamily="2" charset="-122"/>
              </a:rPr>
              <a:t>firm 2</a:t>
            </a:r>
            <a:r>
              <a:rPr lang="zh-CN" altLang="en-US" dirty="0">
                <a:ea typeface="SimSun" pitchFamily="2" charset="-122"/>
              </a:rPr>
              <a:t> 产品的需求量</a:t>
            </a:r>
            <a:r>
              <a:rPr lang="en-US" altLang="zh-CN" dirty="0">
                <a:ea typeface="SimSun" pitchFamily="2" charset="-12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1</a:t>
            </a:r>
            <a:r>
              <a:rPr lang="en-US" altLang="zh-CN" i="1" dirty="0">
                <a:ea typeface="SimSun" pitchFamily="2" charset="-122"/>
              </a:rPr>
              <a:t>.</a:t>
            </a:r>
          </a:p>
          <a:p>
            <a:pPr eaLnBrk="1" hangingPunct="1"/>
            <a:r>
              <a:rPr lang="en-US" altLang="zh-CN" dirty="0">
                <a:ea typeface="SimSun" pitchFamily="2" charset="-122"/>
              </a:rPr>
              <a:t>firm </a:t>
            </a:r>
            <a:r>
              <a:rPr lang="en-US" altLang="zh-CN" b="1" i="1" dirty="0" err="1">
                <a:latin typeface="Times New Roman" pitchFamily="18" charset="0"/>
                <a:ea typeface="SimSun" pitchFamily="2" charset="-122"/>
              </a:rPr>
              <a:t>i</a:t>
            </a:r>
            <a:r>
              <a:rPr lang="zh-CN" altLang="en-US" dirty="0">
                <a:ea typeface="SimSun" pitchFamily="2" charset="-122"/>
              </a:rPr>
              <a:t>生产数量为</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zh-CN" altLang="en-US" dirty="0">
                <a:ea typeface="SimSun" pitchFamily="2" charset="-122"/>
              </a:rPr>
              <a:t>的成本是</a:t>
            </a:r>
            <a:r>
              <a:rPr lang="en-US" altLang="zh-CN" b="1" i="1" dirty="0" err="1">
                <a:latin typeface="Times New Roman" pitchFamily="18" charset="0"/>
                <a:ea typeface="SimSun" pitchFamily="2" charset="-122"/>
              </a:rPr>
              <a:t>C</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i="1" dirty="0" err="1">
                <a:latin typeface="Times New Roman" pitchFamily="18" charset="0"/>
                <a:ea typeface="SimSun" pitchFamily="2" charset="-122"/>
              </a:rPr>
              <a:t>cq</a:t>
            </a:r>
            <a:r>
              <a:rPr lang="en-US" altLang="zh-CN" b="1" i="1" baseline="-25000" dirty="0" err="1">
                <a:latin typeface="Times New Roman" pitchFamily="18" charset="0"/>
                <a:ea typeface="SimSun" pitchFamily="2" charset="-122"/>
              </a:rPr>
              <a:t>i</a:t>
            </a:r>
            <a:r>
              <a:rPr lang="en-US" altLang="zh-CN" dirty="0">
                <a:ea typeface="SimSun" pitchFamily="2" charset="-122"/>
              </a:rPr>
              <a:t>.</a:t>
            </a:r>
          </a:p>
        </p:txBody>
      </p:sp>
    </p:spTree>
  </p:cSld>
  <p:clrMapOvr>
    <a:masterClrMapping/>
  </p:clrMapOvr>
  <p:transition spd="med">
    <p:random/>
    <p:sndAc>
      <p:stSnd>
        <p:snd r:embed="rId2" name="click.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1619" name="灯片编号占位符 5"/>
          <p:cNvSpPr>
            <a:spLocks noGrp="1"/>
          </p:cNvSpPr>
          <p:nvPr>
            <p:ph type="sldNum" sz="quarter" idx="12"/>
          </p:nvPr>
        </p:nvSpPr>
        <p:spPr>
          <a:noFill/>
        </p:spPr>
        <p:txBody>
          <a:bodyPr/>
          <a:lstStyle/>
          <a:p>
            <a:fld id="{7774DE72-CAFC-4815-95F8-840A0189BEFE}" type="slidenum">
              <a:rPr lang="zh-CN" altLang="en-US" smtClean="0">
                <a:solidFill>
                  <a:srgbClr val="000000"/>
                </a:solidFill>
              </a:rPr>
              <a:pPr/>
              <a:t>102</a:t>
            </a:fld>
            <a:endParaRPr lang="en-US" altLang="zh-CN">
              <a:solidFill>
                <a:srgbClr val="000000"/>
              </a:solidFill>
            </a:endParaRPr>
          </a:p>
        </p:txBody>
      </p:sp>
      <p:sp>
        <p:nvSpPr>
          <p:cNvPr id="111620"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11621" name="Rectangle 3"/>
          <p:cNvSpPr>
            <a:spLocks noGrp="1" noChangeArrowheads="1"/>
          </p:cNvSpPr>
          <p:nvPr>
            <p:ph type="body" idx="1"/>
          </p:nvPr>
        </p:nvSpPr>
        <p:spPr>
          <a:xfrm>
            <a:off x="914400" y="1600200"/>
            <a:ext cx="7772400" cy="4608513"/>
          </a:xfrm>
        </p:spPr>
        <p:txBody>
          <a:bodyPr/>
          <a:lstStyle/>
          <a:p>
            <a:pPr eaLnBrk="1" hangingPunct="1">
              <a:buFont typeface="Wingdings" pitchFamily="2" charset="2"/>
              <a:buNone/>
            </a:pPr>
            <a:r>
              <a:rPr lang="zh-CN" altLang="en-US" dirty="0">
                <a:ea typeface="SimSun" pitchFamily="2" charset="-122"/>
              </a:rPr>
              <a:t>标准式表述</a:t>
            </a:r>
            <a:r>
              <a:rPr lang="en-US" altLang="zh-CN" dirty="0">
                <a:ea typeface="SimSun" pitchFamily="2" charset="-122"/>
              </a:rPr>
              <a:t>:</a:t>
            </a:r>
          </a:p>
          <a:p>
            <a:pPr lvl="1" eaLnBrk="1" hangingPunct="1">
              <a:buFont typeface="Wingdings" pitchFamily="2" charset="2"/>
              <a:buChar char="Ø"/>
            </a:pPr>
            <a:r>
              <a:rPr lang="zh-CN" altLang="en-US" dirty="0">
                <a:ea typeface="SimSun" pitchFamily="2" charset="-122"/>
              </a:rPr>
              <a:t>参与人集合</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Firm 1, Firm 2}</a:t>
            </a:r>
          </a:p>
          <a:p>
            <a:pPr lvl="1" eaLnBrk="1" hangingPunct="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a:t>
            </a:r>
            <a:r>
              <a:rPr lang="zh-CN" altLang="en-US" b="1" i="1" dirty="0">
                <a:latin typeface="Times New Roman" pitchFamily="18" charset="0"/>
                <a:ea typeface="SimSun" pitchFamily="2" charset="-122"/>
              </a:rPr>
              <a:t> </a:t>
            </a:r>
            <a:r>
              <a:rPr lang="en-US" altLang="zh-CN" b="1" dirty="0">
                <a:latin typeface="Times New Roman" pitchFamily="18" charset="0"/>
                <a:ea typeface="SimSun" pitchFamily="2" charset="-122"/>
              </a:rPr>
              <a:t>[0, +∞),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a:t>
            </a:r>
            <a:r>
              <a:rPr lang="zh-CN" altLang="en-US" b="1" i="1" dirty="0">
                <a:latin typeface="Times New Roman" pitchFamily="18" charset="0"/>
                <a:ea typeface="SimSun" pitchFamily="2" charset="-122"/>
              </a:rPr>
              <a:t> </a:t>
            </a:r>
            <a:r>
              <a:rPr lang="en-US" altLang="zh-CN" b="1" dirty="0">
                <a:latin typeface="Times New Roman" pitchFamily="18" charset="0"/>
                <a:ea typeface="SimSun" pitchFamily="2" charset="-122"/>
              </a:rPr>
              <a:t>[0, +∞)</a:t>
            </a:r>
          </a:p>
          <a:p>
            <a:pPr lvl="1" eaLnBrk="1" hangingPunct="1">
              <a:buFont typeface="Wingdings" pitchFamily="2" charset="2"/>
              <a:buChar char="Ø"/>
            </a:pPr>
            <a:r>
              <a:rPr lang="zh-CN" altLang="en-US" dirty="0">
                <a:ea typeface="SimSun" pitchFamily="2" charset="-122"/>
              </a:rPr>
              <a:t>收益函数</a:t>
            </a:r>
            <a:r>
              <a:rPr lang="en-US" altLang="zh-CN" dirty="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p>
          <a:p>
            <a:pPr eaLnBrk="1" hangingPunct="1">
              <a:buFont typeface="Wingdings" pitchFamily="2" charset="2"/>
              <a:buNone/>
            </a:pPr>
            <a:endParaRPr lang="zh-CN" altLang="en-US" sz="2600" dirty="0">
              <a:ea typeface="SimSun" pitchFamily="2" charset="-122"/>
            </a:endParaRPr>
          </a:p>
        </p:txBody>
      </p:sp>
    </p:spTree>
  </p:cSld>
  <p:clrMapOvr>
    <a:masterClrMapping/>
  </p:clrMapOvr>
  <p:transition spd="med">
    <p:random/>
    <p:sndAc>
      <p:stSnd>
        <p:snd r:embed="rId2" name="click.wav"/>
      </p:stSnd>
    </p:sndAc>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2643" name="灯片编号占位符 5"/>
          <p:cNvSpPr>
            <a:spLocks noGrp="1"/>
          </p:cNvSpPr>
          <p:nvPr>
            <p:ph type="sldNum" sz="quarter" idx="12"/>
          </p:nvPr>
        </p:nvSpPr>
        <p:spPr>
          <a:noFill/>
        </p:spPr>
        <p:txBody>
          <a:bodyPr/>
          <a:lstStyle/>
          <a:p>
            <a:fld id="{67717167-8B06-465F-9F9B-D6FDCC815AB0}" type="slidenum">
              <a:rPr lang="zh-CN" altLang="en-US" smtClean="0">
                <a:solidFill>
                  <a:srgbClr val="000000"/>
                </a:solidFill>
              </a:rPr>
              <a:pPr/>
              <a:t>103</a:t>
            </a:fld>
            <a:endParaRPr lang="en-US" altLang="zh-CN">
              <a:solidFill>
                <a:srgbClr val="000000"/>
              </a:solidFill>
            </a:endParaRPr>
          </a:p>
        </p:txBody>
      </p:sp>
      <p:sp>
        <p:nvSpPr>
          <p:cNvPr id="112644"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01379" name="Rectangle 3"/>
          <p:cNvSpPr>
            <a:spLocks noGrp="1" noChangeArrowheads="1"/>
          </p:cNvSpPr>
          <p:nvPr>
            <p:ph type="body" idx="1"/>
          </p:nvPr>
        </p:nvSpPr>
        <p:spPr>
          <a:xfrm>
            <a:off x="914400" y="1600200"/>
            <a:ext cx="7772400" cy="4608513"/>
          </a:xfrm>
        </p:spPr>
        <p:txBody>
          <a:bodyPr/>
          <a:lstStyle/>
          <a:p>
            <a:pPr eaLnBrk="1" hangingPunct="1">
              <a:lnSpc>
                <a:spcPct val="90000"/>
              </a:lnSpc>
            </a:pPr>
            <a:r>
              <a:rPr lang="zh-CN" altLang="en-US" dirty="0">
                <a:ea typeface="SimSun" pitchFamily="2" charset="-122"/>
              </a:rPr>
              <a:t>如何找到纳什均衡</a:t>
            </a:r>
          </a:p>
          <a:p>
            <a:pPr lvl="1" eaLnBrk="1" hangingPunct="1">
              <a:lnSpc>
                <a:spcPct val="90000"/>
              </a:lnSpc>
              <a:buFont typeface="Wingdings" pitchFamily="2" charset="2"/>
              <a:buChar char="Ø"/>
            </a:pPr>
            <a:r>
              <a:rPr lang="zh-CN" altLang="en-US" dirty="0">
                <a:ea typeface="SimSun" pitchFamily="2" charset="-122"/>
              </a:rPr>
              <a:t>找到价格组合</a:t>
            </a:r>
            <a:r>
              <a:rPr lang="en-US" altLang="zh-CN" dirty="0">
                <a:ea typeface="SimSun" pitchFamily="2" charset="-122"/>
              </a:rPr>
              <a:t> (</a:t>
            </a:r>
            <a:r>
              <a:rPr lang="en-US" altLang="zh-CN" b="1" i="1" dirty="0">
                <a:latin typeface="Times New Roman" pitchFamily="18" charset="0"/>
                <a:ea typeface="SimSun" pitchFamily="2" charset="-122"/>
                <a:cs typeface="Times New Roman" pitchFamily="18" charset="0"/>
              </a:rPr>
              <a:t>p</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p</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dirty="0">
                <a:ea typeface="SimSun" pitchFamily="2" charset="-122"/>
                <a:cs typeface="Times New Roman" pitchFamily="18" charset="0"/>
              </a:rPr>
              <a:t>)</a:t>
            </a:r>
            <a:r>
              <a:rPr lang="zh-CN" altLang="en-US" dirty="0">
                <a:ea typeface="SimSun" pitchFamily="2" charset="-122"/>
                <a:cs typeface="Times New Roman" pitchFamily="18" charset="0"/>
              </a:rPr>
              <a:t>，其中</a:t>
            </a:r>
            <a:endParaRPr lang="en-US" altLang="zh-CN" dirty="0">
              <a:ea typeface="SimSun" pitchFamily="2" charset="-122"/>
              <a:cs typeface="Times New Roman" pitchFamily="18" charset="0"/>
            </a:endParaRPr>
          </a:p>
          <a:p>
            <a:pPr lvl="1" eaLnBrk="1" hangingPunct="1">
              <a:lnSpc>
                <a:spcPct val="90000"/>
              </a:lnSpc>
              <a:buFont typeface="Wingdings" pitchFamily="2" charset="2"/>
              <a:buChar char="Ø"/>
            </a:pPr>
            <a:r>
              <a:rPr lang="zh-CN" altLang="en-US" dirty="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 </a:t>
            </a:r>
            <a:r>
              <a:rPr lang="zh-CN" altLang="en-US" b="1" dirty="0">
                <a:latin typeface="Times New Roman" pitchFamily="18" charset="0"/>
                <a:ea typeface="SimSun" pitchFamily="2" charset="-122"/>
                <a:cs typeface="Times New Roman" pitchFamily="18" charset="0"/>
              </a:rPr>
              <a:t>是</a:t>
            </a:r>
            <a:r>
              <a:rPr lang="en-US" altLang="zh-CN" dirty="0">
                <a:ea typeface="SimSun" pitchFamily="2" charset="-122"/>
              </a:rPr>
              <a:t>firm 1</a:t>
            </a:r>
            <a:r>
              <a:rPr lang="zh-CN" altLang="en-US" dirty="0">
                <a:ea typeface="SimSun" pitchFamily="2" charset="-122"/>
              </a:rPr>
              <a:t>对</a:t>
            </a:r>
            <a:r>
              <a:rPr lang="en-US" altLang="zh-CN" dirty="0">
                <a:ea typeface="SimSun" pitchFamily="2" charset="-122"/>
              </a:rPr>
              <a:t>firm 2</a:t>
            </a:r>
            <a:r>
              <a:rPr lang="zh-CN" altLang="en-US" dirty="0">
                <a:ea typeface="SimSun" pitchFamily="2" charset="-122"/>
              </a:rPr>
              <a:t>的价格</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的最优反应；</a:t>
            </a:r>
            <a:endParaRPr lang="en-US" altLang="zh-CN" b="1" dirty="0">
              <a:latin typeface="Times New Roman" pitchFamily="18" charset="0"/>
              <a:ea typeface="SimSun" pitchFamily="2" charset="-122"/>
            </a:endParaRPr>
          </a:p>
          <a:p>
            <a:pPr lvl="1" eaLnBrk="1" hangingPunct="1">
              <a:lnSpc>
                <a:spcPct val="90000"/>
              </a:lnSpc>
              <a:buFont typeface="Wingdings" pitchFamily="2" charset="2"/>
              <a:buChar char="Ø"/>
            </a:pPr>
            <a:r>
              <a:rPr lang="en-US" altLang="zh-CN" b="1" i="1" dirty="0">
                <a:latin typeface="Times New Roman" pitchFamily="18" charset="0"/>
                <a:ea typeface="SimSun" pitchFamily="2" charset="-122"/>
              </a:rPr>
              <a:t>p</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是</a:t>
            </a:r>
            <a:r>
              <a:rPr lang="en-US" altLang="zh-CN" dirty="0">
                <a:ea typeface="SimSun" pitchFamily="2" charset="-122"/>
              </a:rPr>
              <a:t>firm 2</a:t>
            </a:r>
            <a:r>
              <a:rPr lang="zh-CN" altLang="en-US" dirty="0">
                <a:ea typeface="SimSun" pitchFamily="2" charset="-122"/>
              </a:rPr>
              <a:t>对</a:t>
            </a:r>
            <a:r>
              <a:rPr lang="en-US" altLang="zh-CN" dirty="0">
                <a:ea typeface="SimSun" pitchFamily="2" charset="-122"/>
              </a:rPr>
              <a:t>firm 1</a:t>
            </a:r>
            <a:r>
              <a:rPr lang="zh-CN" altLang="en-US" dirty="0">
                <a:ea typeface="SimSun" pitchFamily="2" charset="-122"/>
              </a:rPr>
              <a:t>的价格</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zh-CN" altLang="en-US" b="1" dirty="0">
                <a:latin typeface="Times New Roman" pitchFamily="18" charset="0"/>
                <a:ea typeface="SimSun" pitchFamily="2" charset="-122"/>
              </a:rPr>
              <a:t>的最优反应。</a:t>
            </a:r>
            <a:endParaRPr lang="en-US" altLang="zh-CN" b="1" dirty="0">
              <a:latin typeface="Times New Roman" pitchFamily="18" charset="0"/>
              <a:ea typeface="SimSun" pitchFamily="2" charset="-122"/>
            </a:endParaRPr>
          </a:p>
          <a:p>
            <a:pPr lvl="1" eaLnBrk="1" hangingPunct="1">
              <a:lnSpc>
                <a:spcPct val="90000"/>
              </a:lnSpc>
              <a:buFont typeface="Wingdings" pitchFamily="2" charset="2"/>
              <a:buChar char="Ø"/>
            </a:pPr>
            <a:endParaRPr lang="en-US" altLang="zh-CN" sz="1200" dirty="0">
              <a:ea typeface="SimSun" pitchFamily="2" charset="-122"/>
            </a:endParaRPr>
          </a:p>
          <a:p>
            <a:pPr lvl="1" eaLnBrk="1" hangingPunct="1">
              <a:lnSpc>
                <a:spcPct val="90000"/>
              </a:lnSpc>
              <a:buFont typeface="Wingdings" pitchFamily="2" charset="2"/>
              <a:buChar char="Ø"/>
            </a:pPr>
            <a:r>
              <a:rPr lang="zh-CN" altLang="en-US" dirty="0">
                <a:ea typeface="SimSun" pitchFamily="2" charset="-122"/>
              </a:rPr>
              <a:t>即</a:t>
            </a:r>
            <a:r>
              <a:rPr lang="en-US" altLang="zh-CN" dirty="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dirty="0">
                <a:ea typeface="SimSun" pitchFamily="2" charset="-122"/>
              </a:rPr>
              <a:t> </a:t>
            </a:r>
            <a:r>
              <a:rPr lang="zh-CN" altLang="en-US" dirty="0">
                <a:ea typeface="SimSun" pitchFamily="2" charset="-122"/>
              </a:rPr>
              <a:t>是以下问题的解 </a:t>
            </a:r>
            <a:br>
              <a:rPr lang="zh-CN" altLang="en-US" dirty="0">
                <a:ea typeface="SimSun" pitchFamily="2" charset="-122"/>
              </a:rPr>
            </a:br>
            <a:r>
              <a:rPr lang="en-US" altLang="zh-CN" dirty="0">
                <a:ea typeface="SimSun" pitchFamily="2" charset="-122"/>
              </a:rPr>
              <a:t>Max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p>
          <a:p>
            <a:pPr lvl="1" eaLnBrk="1" hangingPunct="1">
              <a:lnSpc>
                <a:spcPct val="90000"/>
              </a:lnSpc>
              <a:buFont typeface="Wingdings" pitchFamily="2" charset="2"/>
              <a:buChar char="Ø"/>
            </a:pPr>
            <a:endParaRPr lang="en-US" altLang="zh-CN" sz="1200" dirty="0">
              <a:latin typeface="Times New Roman" pitchFamily="18" charset="0"/>
              <a:ea typeface="SimSun" pitchFamily="2" charset="-122"/>
              <a:sym typeface="Symbol" pitchFamily="18" charset="2"/>
            </a:endParaRPr>
          </a:p>
          <a:p>
            <a:pPr lvl="1" eaLnBrk="1" hangingPunct="1">
              <a:lnSpc>
                <a:spcPct val="90000"/>
              </a:lnSpc>
              <a:buFont typeface="Wingdings" pitchFamily="2" charset="2"/>
              <a:buChar char="Ø"/>
            </a:pPr>
            <a:r>
              <a:rPr lang="zh-CN" altLang="en-US" dirty="0">
                <a:ea typeface="SimSun" pitchFamily="2" charset="-122"/>
              </a:rPr>
              <a:t>且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dirty="0">
                <a:ea typeface="SimSun" pitchFamily="2" charset="-122"/>
              </a:rPr>
              <a:t>是以下问题的解 </a:t>
            </a:r>
            <a:r>
              <a:rPr lang="en-US" altLang="zh-CN" dirty="0">
                <a:ea typeface="SimSun" pitchFamily="2" charset="-122"/>
              </a:rPr>
              <a:t/>
            </a:r>
            <a:br>
              <a:rPr lang="en-US" altLang="zh-CN" dirty="0">
                <a:ea typeface="SimSun" pitchFamily="2" charset="-122"/>
              </a:rPr>
            </a:br>
            <a:r>
              <a:rPr lang="en-US" altLang="zh-CN" dirty="0">
                <a:ea typeface="SimSun" pitchFamily="2" charset="-122"/>
              </a:rPr>
              <a:t>Max</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checkerboard(across)">
                                      <p:cBhvr>
                                        <p:cTn id="7" dur="500"/>
                                        <p:tgtEl>
                                          <p:spTgt spid="10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3667" name="灯片编号占位符 5"/>
          <p:cNvSpPr>
            <a:spLocks noGrp="1"/>
          </p:cNvSpPr>
          <p:nvPr>
            <p:ph type="sldNum" sz="quarter" idx="12"/>
          </p:nvPr>
        </p:nvSpPr>
        <p:spPr>
          <a:noFill/>
        </p:spPr>
        <p:txBody>
          <a:bodyPr/>
          <a:lstStyle/>
          <a:p>
            <a:fld id="{CE142E02-F0DF-42B3-AD15-DC8796CC6580}" type="slidenum">
              <a:rPr lang="zh-CN" altLang="en-US" smtClean="0">
                <a:solidFill>
                  <a:srgbClr val="000000"/>
                </a:solidFill>
              </a:rPr>
              <a:pPr/>
              <a:t>104</a:t>
            </a:fld>
            <a:endParaRPr lang="en-US" altLang="zh-CN">
              <a:solidFill>
                <a:srgbClr val="000000"/>
              </a:solidFill>
            </a:endParaRPr>
          </a:p>
        </p:txBody>
      </p:sp>
      <p:sp>
        <p:nvSpPr>
          <p:cNvPr id="113668"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13669"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解</a:t>
            </a:r>
            <a:r>
              <a:rPr lang="en-US" altLang="zh-CN" dirty="0">
                <a:ea typeface="SimSun" pitchFamily="2" charset="-122"/>
              </a:rPr>
              <a:t>firm 1</a:t>
            </a:r>
            <a:r>
              <a:rPr lang="zh-CN" altLang="en-US" dirty="0">
                <a:ea typeface="SimSun" pitchFamily="2" charset="-122"/>
              </a:rPr>
              <a:t>的最大化问题</a:t>
            </a:r>
            <a:r>
              <a:rPr lang="en-US" altLang="zh-CN" dirty="0">
                <a:ea typeface="SimSun" pitchFamily="2" charset="-122"/>
              </a:rPr>
              <a:t/>
            </a:r>
            <a:br>
              <a:rPr lang="en-US" altLang="zh-CN" dirty="0">
                <a:ea typeface="SimSun" pitchFamily="2" charset="-122"/>
              </a:rPr>
            </a:br>
            <a:r>
              <a:rPr lang="en-US" altLang="zh-CN" dirty="0">
                <a:ea typeface="SimSun" pitchFamily="2" charset="-122"/>
              </a:rPr>
              <a:t>Max </a:t>
            </a:r>
            <a:r>
              <a:rPr lang="en-US" altLang="zh-CN" b="1" i="1" dirty="0">
                <a:latin typeface="Times New Roman" pitchFamily="18" charset="0"/>
                <a:ea typeface="SimSun" pitchFamily="2" charset="-122"/>
                <a:cs typeface="Times New Roman" pitchFamily="18" charset="0"/>
              </a:rPr>
              <a:t>u</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en-US" altLang="zh-CN" b="1" i="1" dirty="0">
                <a:latin typeface="Times New Roman" pitchFamily="18" charset="0"/>
                <a:ea typeface="SimSun" pitchFamily="2" charset="-122"/>
                <a:cs typeface="Times New Roman" pitchFamily="18" charset="0"/>
              </a:rPr>
              <a:t>, p</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 = (</a:t>
            </a:r>
            <a:r>
              <a:rPr lang="en-US" altLang="zh-CN" b="1" i="1" dirty="0">
                <a:latin typeface="Times New Roman" pitchFamily="18" charset="0"/>
                <a:ea typeface="SimSun" pitchFamily="2" charset="-122"/>
                <a:cs typeface="Times New Roman" pitchFamily="18" charset="0"/>
              </a:rPr>
              <a:t>a</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 </a:t>
            </a:r>
            <a:r>
              <a:rPr lang="en-US" altLang="zh-CN" b="1" i="1" dirty="0">
                <a:latin typeface="Times New Roman" pitchFamily="18" charset="0"/>
                <a:ea typeface="SimSun" pitchFamily="2" charset="-122"/>
                <a:cs typeface="Times New Roman" pitchFamily="18" charset="0"/>
              </a:rPr>
              <a:t>+ bp</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c</a:t>
            </a:r>
            <a:r>
              <a:rPr lang="en-US" altLang="zh-CN" b="1" dirty="0">
                <a:latin typeface="Times New Roman" pitchFamily="18" charset="0"/>
                <a:ea typeface="SimSun" pitchFamily="2" charset="-122"/>
                <a:cs typeface="Times New Roman" pitchFamily="18" charset="0"/>
              </a:rPr>
              <a:t>)</a:t>
            </a:r>
            <a:br>
              <a:rPr lang="en-US" altLang="zh-CN" b="1" dirty="0">
                <a:latin typeface="Times New Roman" pitchFamily="18" charset="0"/>
                <a:ea typeface="SimSun" pitchFamily="2" charset="-122"/>
                <a:cs typeface="Times New Roman" pitchFamily="18" charset="0"/>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br>
              <a:rPr lang="en-US" altLang="zh-CN" dirty="0">
                <a:latin typeface="Times New Roman" pitchFamily="18" charset="0"/>
                <a:ea typeface="SimSun" pitchFamily="2" charset="-122"/>
                <a:sym typeface="Symbol" pitchFamily="18" charset="2"/>
              </a:rPr>
            </a:br>
            <a:r>
              <a:rPr lang="en-US" altLang="zh-CN" dirty="0">
                <a:ea typeface="SimSun" pitchFamily="2" charset="-122"/>
              </a:rPr>
              <a:t/>
            </a:r>
            <a:br>
              <a:rPr lang="en-US" altLang="zh-CN" dirty="0">
                <a:ea typeface="SimSun" pitchFamily="2" charset="-122"/>
              </a:rPr>
            </a:br>
            <a:r>
              <a:rPr lang="en-US" altLang="zh-CN" dirty="0">
                <a:ea typeface="SimSun" pitchFamily="2" charset="-122"/>
              </a:rPr>
              <a:t>FOC: </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 2p</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 0</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*)/2</a:t>
            </a:r>
          </a:p>
        </p:txBody>
      </p:sp>
    </p:spTree>
  </p:cSld>
  <p:clrMapOvr>
    <a:masterClrMapping/>
  </p:clrMapOvr>
  <p:transition spd="med">
    <p:random/>
    <p:sndAc>
      <p:stSnd>
        <p:snd r:embed="rId2" name="click.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4691" name="灯片编号占位符 5"/>
          <p:cNvSpPr>
            <a:spLocks noGrp="1"/>
          </p:cNvSpPr>
          <p:nvPr>
            <p:ph type="sldNum" sz="quarter" idx="12"/>
          </p:nvPr>
        </p:nvSpPr>
        <p:spPr>
          <a:noFill/>
        </p:spPr>
        <p:txBody>
          <a:bodyPr/>
          <a:lstStyle/>
          <a:p>
            <a:fld id="{FE03888E-4990-4006-BC0D-08B1134E465B}" type="slidenum">
              <a:rPr lang="zh-CN" altLang="en-US" smtClean="0">
                <a:solidFill>
                  <a:srgbClr val="000000"/>
                </a:solidFill>
              </a:rPr>
              <a:pPr/>
              <a:t>105</a:t>
            </a:fld>
            <a:endParaRPr lang="en-US" altLang="zh-CN">
              <a:solidFill>
                <a:srgbClr val="000000"/>
              </a:solidFill>
            </a:endParaRPr>
          </a:p>
        </p:txBody>
      </p:sp>
      <p:sp>
        <p:nvSpPr>
          <p:cNvPr id="114692"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14693"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解</a:t>
            </a:r>
            <a:r>
              <a:rPr lang="en-US" altLang="zh-CN" dirty="0">
                <a:ea typeface="SimSun" pitchFamily="2" charset="-122"/>
              </a:rPr>
              <a:t>firm 2</a:t>
            </a:r>
            <a:r>
              <a:rPr lang="zh-CN" altLang="en-US" dirty="0">
                <a:ea typeface="SimSun" pitchFamily="2" charset="-122"/>
              </a:rPr>
              <a:t>的最大化问题</a:t>
            </a:r>
            <a:r>
              <a:rPr lang="en-US" altLang="zh-CN" dirty="0">
                <a:ea typeface="SimSun" pitchFamily="2" charset="-122"/>
              </a:rPr>
              <a:t/>
            </a:r>
            <a:br>
              <a:rPr lang="en-US" altLang="zh-CN" dirty="0">
                <a:ea typeface="SimSun" pitchFamily="2" charset="-122"/>
              </a:rPr>
            </a:br>
            <a:r>
              <a:rPr lang="en-US" altLang="zh-CN" dirty="0">
                <a:ea typeface="SimSun" pitchFamily="2" charset="-122"/>
              </a:rPr>
              <a:t>Max</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u</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p</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a</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2</a:t>
            </a:r>
            <a:r>
              <a:rPr lang="en-US" altLang="zh-CN" b="1" i="1" baseline="-25000"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 bp</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c</a:t>
            </a:r>
            <a:r>
              <a:rPr lang="en-US" altLang="zh-CN" b="1" dirty="0">
                <a:latin typeface="Times New Roman" pitchFamily="18" charset="0"/>
                <a:ea typeface="SimSun" pitchFamily="2" charset="-122"/>
                <a:cs typeface="Times New Roman" pitchFamily="18" charset="0"/>
              </a:rPr>
              <a:t>)</a:t>
            </a:r>
            <a:br>
              <a:rPr lang="en-US" altLang="zh-CN" b="1" dirty="0">
                <a:latin typeface="Times New Roman" pitchFamily="18" charset="0"/>
                <a:ea typeface="SimSun" pitchFamily="2" charset="-122"/>
                <a:cs typeface="Times New Roman" pitchFamily="18" charset="0"/>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 </a:t>
            </a:r>
            <a:br>
              <a:rPr lang="en-US" altLang="zh-CN" dirty="0">
                <a:latin typeface="Times New Roman" pitchFamily="18" charset="0"/>
                <a:ea typeface="SimSun" pitchFamily="2" charset="-122"/>
                <a:sym typeface="Symbol" pitchFamily="18" charset="2"/>
              </a:rPr>
            </a:br>
            <a:r>
              <a:rPr lang="en-US" altLang="zh-CN" dirty="0">
                <a:ea typeface="SimSun" pitchFamily="2" charset="-122"/>
              </a:rPr>
              <a:t/>
            </a:r>
            <a:br>
              <a:rPr lang="en-US" altLang="zh-CN" dirty="0">
                <a:ea typeface="SimSun" pitchFamily="2" charset="-122"/>
              </a:rPr>
            </a:br>
            <a:r>
              <a:rPr lang="en-US" altLang="zh-CN" dirty="0">
                <a:ea typeface="SimSun" pitchFamily="2" charset="-122"/>
              </a:rPr>
              <a:t>FOC: </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 2p</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 0</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p</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*)/2</a:t>
            </a:r>
          </a:p>
        </p:txBody>
      </p:sp>
    </p:spTree>
  </p:cSld>
  <p:clrMapOvr>
    <a:masterClrMapping/>
  </p:clrMapOvr>
  <p:transition spd="med">
    <p:random/>
    <p:sndAc>
      <p:stSnd>
        <p:snd r:embed="rId2" name="click.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5715" name="灯片编号占位符 5"/>
          <p:cNvSpPr>
            <a:spLocks noGrp="1"/>
          </p:cNvSpPr>
          <p:nvPr>
            <p:ph type="sldNum" sz="quarter" idx="12"/>
          </p:nvPr>
        </p:nvSpPr>
        <p:spPr>
          <a:noFill/>
        </p:spPr>
        <p:txBody>
          <a:bodyPr/>
          <a:lstStyle/>
          <a:p>
            <a:fld id="{AA6C0BBC-506B-49FB-AFDD-84247380CC68}" type="slidenum">
              <a:rPr lang="zh-CN" altLang="en-US" smtClean="0">
                <a:solidFill>
                  <a:srgbClr val="000000"/>
                </a:solidFill>
              </a:rPr>
              <a:pPr/>
              <a:t>106</a:t>
            </a:fld>
            <a:endParaRPr lang="en-US" altLang="zh-CN">
              <a:solidFill>
                <a:srgbClr val="000000"/>
              </a:solidFill>
            </a:endParaRPr>
          </a:p>
        </p:txBody>
      </p:sp>
      <p:sp>
        <p:nvSpPr>
          <p:cNvPr id="115716"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(differentiated products)</a:t>
            </a:r>
          </a:p>
        </p:txBody>
      </p:sp>
      <p:sp>
        <p:nvSpPr>
          <p:cNvPr id="115717"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如果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*)/2</a:t>
            </a:r>
            <a:r>
              <a:rPr lang="en-US" altLang="zh-CN" dirty="0">
                <a:ea typeface="SimSun" pitchFamily="2" charset="-122"/>
              </a:rPr>
              <a:t> </a:t>
            </a:r>
            <a:br>
              <a:rPr lang="en-US" altLang="zh-CN" dirty="0">
                <a:ea typeface="SimSun" pitchFamily="2" charset="-122"/>
              </a:rPr>
            </a:br>
            <a:r>
              <a:rPr lang="en-US" altLang="zh-CN" b="1" i="1" dirty="0">
                <a:latin typeface="Times New Roman" pitchFamily="18" charset="0"/>
                <a:ea typeface="SimSun" pitchFamily="2" charset="-122"/>
              </a:rPr>
              <a:t> </a:t>
            </a:r>
            <a:r>
              <a:rPr lang="zh-CN" altLang="en-US" b="1" i="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bp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*)/2</a:t>
            </a:r>
            <a:r>
              <a:rPr lang="zh-CN" altLang="en-US" dirty="0">
                <a:ea typeface="SimSun" pitchFamily="2" charset="-122"/>
              </a:rPr>
              <a:t> </a:t>
            </a:r>
          </a:p>
          <a:p>
            <a:pPr lvl="1" eaLnBrk="1" hangingPunct="1">
              <a:buFont typeface="Wingdings" pitchFamily="2" charset="2"/>
              <a:buNone/>
            </a:pPr>
            <a:r>
              <a:rPr lang="zh-CN" altLang="en-US" dirty="0">
                <a:ea typeface="SimSun" pitchFamily="2" charset="-122"/>
              </a:rPr>
              <a:t>那么价格组合</a:t>
            </a:r>
            <a:r>
              <a:rPr lang="en-US" altLang="zh-CN" dirty="0">
                <a:ea typeface="SimSun" pitchFamily="2" charset="-122"/>
              </a:rPr>
              <a:t> (</a:t>
            </a:r>
            <a:r>
              <a:rPr lang="en-US" altLang="zh-CN" b="1" i="1" dirty="0">
                <a:latin typeface="Times New Roman" pitchFamily="18" charset="0"/>
                <a:ea typeface="SimSun" pitchFamily="2" charset="-122"/>
                <a:cs typeface="Times New Roman" pitchFamily="18" charset="0"/>
              </a:rPr>
              <a:t>p</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p</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dirty="0">
                <a:ea typeface="SimSun" pitchFamily="2" charset="-122"/>
              </a:rPr>
              <a:t>) </a:t>
            </a:r>
            <a:r>
              <a:rPr lang="zh-CN" altLang="en-US" dirty="0">
                <a:ea typeface="SimSun" pitchFamily="2" charset="-122"/>
              </a:rPr>
              <a:t>是一个纳什均衡</a:t>
            </a:r>
            <a:endParaRPr lang="en-US" altLang="zh-CN" b="1" dirty="0">
              <a:latin typeface="Times New Roman" pitchFamily="18" charset="0"/>
              <a:ea typeface="SimSun" pitchFamily="2" charset="-122"/>
            </a:endParaRPr>
          </a:p>
          <a:p>
            <a:pPr lvl="1" eaLnBrk="1" hangingPunct="1">
              <a:buFont typeface="Wingdings" pitchFamily="2" charset="2"/>
              <a:buChar char="Ø"/>
            </a:pPr>
            <a:endParaRPr lang="zh-CN" altLang="en-US" dirty="0">
              <a:ea typeface="SimSun" pitchFamily="2" charset="-122"/>
            </a:endParaRPr>
          </a:p>
          <a:p>
            <a:pPr lvl="1" eaLnBrk="1" hangingPunct="1">
              <a:buFont typeface="Wingdings" pitchFamily="2" charset="2"/>
              <a:buChar char="Ø"/>
            </a:pPr>
            <a:r>
              <a:rPr lang="zh-CN" altLang="en-US" dirty="0">
                <a:ea typeface="SimSun" pitchFamily="2" charset="-122"/>
              </a:rPr>
              <a:t>解这两个方程可以得到</a:t>
            </a:r>
            <a:r>
              <a:rPr lang="en-US" altLang="zh-CN" dirty="0">
                <a:ea typeface="SimSun" pitchFamily="2" charset="-122"/>
              </a:rPr>
              <a:t/>
            </a:r>
            <a:br>
              <a:rPr lang="en-US" altLang="zh-CN" dirty="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p</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p</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 </a:t>
            </a:r>
            <a:r>
              <a:rPr lang="en-US" altLang="zh-CN" b="1" i="1" dirty="0">
                <a:latin typeface="Times New Roman" pitchFamily="18" charset="0"/>
                <a:ea typeface="SimSun" pitchFamily="2" charset="-122"/>
              </a:rPr>
              <a:t>–b</a:t>
            </a:r>
            <a:r>
              <a:rPr lang="en-US" altLang="zh-CN" b="1" dirty="0">
                <a:latin typeface="Times New Roman" pitchFamily="18" charset="0"/>
                <a:ea typeface="SimSun" pitchFamily="2" charset="-122"/>
              </a:rPr>
              <a:t>)</a:t>
            </a:r>
          </a:p>
        </p:txBody>
      </p:sp>
    </p:spTree>
  </p:cSld>
  <p:clrMapOvr>
    <a:masterClrMapping/>
  </p:clrMapOvr>
  <p:transition spd="med">
    <p:random/>
    <p:sndAc>
      <p:stSnd>
        <p:snd r:embed="rId2" name="click.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6739" name="灯片编号占位符 5"/>
          <p:cNvSpPr>
            <a:spLocks noGrp="1"/>
          </p:cNvSpPr>
          <p:nvPr>
            <p:ph type="sldNum" sz="quarter" idx="12"/>
          </p:nvPr>
        </p:nvSpPr>
        <p:spPr>
          <a:noFill/>
        </p:spPr>
        <p:txBody>
          <a:bodyPr/>
          <a:lstStyle/>
          <a:p>
            <a:fld id="{62FFD33A-7BA1-4471-968B-3E308FEE9AA5}" type="slidenum">
              <a:rPr lang="zh-CN" altLang="en-US" smtClean="0">
                <a:solidFill>
                  <a:srgbClr val="000000"/>
                </a:solidFill>
              </a:rPr>
              <a:pPr/>
              <a:t>107</a:t>
            </a:fld>
            <a:endParaRPr lang="en-US" altLang="zh-CN">
              <a:solidFill>
                <a:srgbClr val="000000"/>
              </a:solidFill>
            </a:endParaRPr>
          </a:p>
        </p:txBody>
      </p:sp>
      <p:sp>
        <p:nvSpPr>
          <p:cNvPr id="116740"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(homogeneous products)</a:t>
            </a:r>
          </a:p>
        </p:txBody>
      </p:sp>
      <p:sp>
        <p:nvSpPr>
          <p:cNvPr id="116741" name="Rectangle 3"/>
          <p:cNvSpPr>
            <a:spLocks noGrp="1" noChangeArrowheads="1"/>
          </p:cNvSpPr>
          <p:nvPr>
            <p:ph type="body" idx="1"/>
          </p:nvPr>
        </p:nvSpPr>
        <p:spPr>
          <a:xfrm>
            <a:off x="914400" y="1600200"/>
            <a:ext cx="7772400" cy="4608513"/>
          </a:xfrm>
        </p:spPr>
        <p:txBody>
          <a:bodyPr/>
          <a:lstStyle/>
          <a:p>
            <a:pPr eaLnBrk="1" hangingPunct="1"/>
            <a:r>
              <a:rPr lang="zh-CN" altLang="en-US" sz="2400" dirty="0">
                <a:ea typeface="SimSun" pitchFamily="2" charset="-122"/>
              </a:rPr>
              <a:t>两家企业</a:t>
            </a:r>
            <a:r>
              <a:rPr lang="en-US" altLang="zh-CN" sz="2400" dirty="0">
                <a:ea typeface="SimSun" pitchFamily="2" charset="-122"/>
              </a:rPr>
              <a:t>: firm 1 </a:t>
            </a:r>
            <a:r>
              <a:rPr lang="zh-CN" altLang="en-US" sz="2400" dirty="0">
                <a:ea typeface="SimSun" pitchFamily="2" charset="-122"/>
              </a:rPr>
              <a:t>和 </a:t>
            </a:r>
            <a:r>
              <a:rPr lang="en-US" altLang="zh-CN" sz="2400" dirty="0">
                <a:ea typeface="SimSun" pitchFamily="2" charset="-122"/>
              </a:rPr>
              <a:t>firm 2. </a:t>
            </a:r>
          </a:p>
          <a:p>
            <a:pPr eaLnBrk="1" hangingPunct="1"/>
            <a:r>
              <a:rPr lang="zh-CN" altLang="en-US" sz="2400" dirty="0">
                <a:ea typeface="SimSun" pitchFamily="2" charset="-122"/>
              </a:rPr>
              <a:t>每家企业选择它的产品的价格时不知道其他企业的选择</a:t>
            </a:r>
            <a:r>
              <a:rPr lang="en-US" altLang="zh-CN" sz="2400" dirty="0">
                <a:ea typeface="SimSun" pitchFamily="2" charset="-122"/>
              </a:rPr>
              <a:t>. </a:t>
            </a:r>
            <a:r>
              <a:rPr lang="zh-CN" altLang="en-US" sz="2400" dirty="0">
                <a:ea typeface="SimSun" pitchFamily="2" charset="-122"/>
              </a:rPr>
              <a:t>价格分别用</a:t>
            </a:r>
            <a:r>
              <a:rPr lang="en-US" altLang="zh-CN" sz="2400" b="1" i="1" dirty="0">
                <a:latin typeface="Times New Roman" pitchFamily="18" charset="0"/>
                <a:ea typeface="SimSun" pitchFamily="2" charset="-122"/>
                <a:cs typeface="Times New Roman" pitchFamily="18" charset="0"/>
              </a:rPr>
              <a:t>p</a:t>
            </a:r>
            <a:r>
              <a:rPr lang="en-US" altLang="zh-CN" sz="2400" b="1" baseline="-25000" dirty="0">
                <a:latin typeface="Times New Roman" pitchFamily="18" charset="0"/>
                <a:ea typeface="SimSun" pitchFamily="2" charset="-122"/>
                <a:cs typeface="Times New Roman" pitchFamily="18" charset="0"/>
              </a:rPr>
              <a:t>1</a:t>
            </a:r>
            <a:r>
              <a:rPr lang="zh-CN" altLang="en-US" sz="2400" dirty="0">
                <a:ea typeface="SimSun" pitchFamily="2" charset="-122"/>
              </a:rPr>
              <a:t>和</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zh-CN" altLang="en-US" sz="2400" dirty="0">
                <a:ea typeface="SimSun" pitchFamily="2" charset="-122"/>
              </a:rPr>
              <a:t>表示</a:t>
            </a:r>
            <a:r>
              <a:rPr lang="en-US" altLang="zh-CN" sz="2400" dirty="0">
                <a:ea typeface="SimSun" pitchFamily="2" charset="-122"/>
              </a:rPr>
              <a:t>.</a:t>
            </a:r>
          </a:p>
          <a:p>
            <a:pPr eaLnBrk="1" hangingPunct="1"/>
            <a:r>
              <a:rPr lang="zh-CN" altLang="en-US" sz="2400" dirty="0">
                <a:ea typeface="SimSun" pitchFamily="2" charset="-122"/>
              </a:rPr>
              <a:t>消费者对</a:t>
            </a:r>
            <a:r>
              <a:rPr lang="en-US" altLang="zh-CN" sz="2400" dirty="0">
                <a:ea typeface="SimSun" pitchFamily="2" charset="-122"/>
              </a:rPr>
              <a:t>firm 1</a:t>
            </a:r>
            <a:r>
              <a:rPr lang="zh-CN" altLang="en-US" sz="2400" dirty="0">
                <a:ea typeface="SimSun" pitchFamily="2" charset="-122"/>
              </a:rPr>
              <a:t>产品的需求量</a:t>
            </a:r>
            <a:r>
              <a:rPr lang="en-US" altLang="zh-CN" sz="2400" dirty="0">
                <a:ea typeface="SimSun" pitchFamily="2" charset="-122"/>
              </a:rPr>
              <a:t>:        </a:t>
            </a:r>
          </a:p>
          <a:p>
            <a:pPr eaLnBrk="1" hangingPunct="1"/>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1</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 = </a:t>
            </a:r>
            <a:r>
              <a:rPr lang="en-US" altLang="zh-CN" sz="2400" b="1" i="1" dirty="0">
                <a:latin typeface="Times New Roman" pitchFamily="18" charset="0"/>
                <a:ea typeface="SimSun" pitchFamily="2" charset="-122"/>
              </a:rPr>
              <a:t>a</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b="1" i="1" baseline="-25000" dirty="0">
                <a:latin typeface="Times New Roman" pitchFamily="18" charset="0"/>
                <a:ea typeface="SimSun" pitchFamily="2" charset="-122"/>
              </a:rPr>
              <a:t>              </a:t>
            </a:r>
            <a:r>
              <a:rPr lang="en-US" altLang="zh-CN" sz="2400" dirty="0">
                <a:ea typeface="SimSun" pitchFamily="2" charset="-122"/>
              </a:rPr>
              <a:t>if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dirty="0">
                <a:ea typeface="SimSun" pitchFamily="2" charset="-122"/>
              </a:rPr>
              <a:t> &lt;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dirty="0">
                <a:ea typeface="SimSun" pitchFamily="2" charset="-122"/>
              </a:rPr>
              <a:t>; </a:t>
            </a:r>
          </a:p>
          <a:p>
            <a:pPr eaLnBrk="1" hangingPunct="1"/>
            <a:r>
              <a:rPr lang="en-US" altLang="zh-CN" sz="2400" b="1" dirty="0">
                <a:latin typeface="Times New Roman" pitchFamily="18" charset="0"/>
                <a:ea typeface="SimSun" pitchFamily="2" charset="-122"/>
              </a:rPr>
              <a:t>               = (</a:t>
            </a:r>
            <a:r>
              <a:rPr lang="en-US" altLang="zh-CN" sz="2400" b="1" i="1" dirty="0">
                <a:latin typeface="Times New Roman" pitchFamily="18" charset="0"/>
                <a:ea typeface="SimSun" pitchFamily="2" charset="-122"/>
              </a:rPr>
              <a:t>a</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b="1" dirty="0">
                <a:latin typeface="Times New Roman" pitchFamily="18" charset="0"/>
                <a:ea typeface="SimSun" pitchFamily="2" charset="-122"/>
              </a:rPr>
              <a:t>)/2   </a:t>
            </a:r>
            <a:r>
              <a:rPr lang="en-US" altLang="zh-CN" sz="2400" b="1" i="1" baseline="-25000" dirty="0">
                <a:latin typeface="Times New Roman" pitchFamily="18" charset="0"/>
                <a:ea typeface="SimSun" pitchFamily="2" charset="-122"/>
              </a:rPr>
              <a:t> </a:t>
            </a:r>
            <a:r>
              <a:rPr lang="en-US" altLang="zh-CN" sz="2400" dirty="0">
                <a:ea typeface="SimSun" pitchFamily="2" charset="-122"/>
              </a:rPr>
              <a:t>if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dirty="0">
                <a:ea typeface="SimSun" pitchFamily="2" charset="-122"/>
              </a:rPr>
              <a:t> =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dirty="0">
                <a:ea typeface="SimSun" pitchFamily="2" charset="-122"/>
              </a:rPr>
              <a:t>; </a:t>
            </a:r>
          </a:p>
          <a:p>
            <a:pPr eaLnBrk="1" hangingPunct="1"/>
            <a:r>
              <a:rPr lang="en-US" altLang="zh-CN" sz="2400" b="1" dirty="0">
                <a:latin typeface="Times New Roman" pitchFamily="18" charset="0"/>
                <a:ea typeface="SimSun" pitchFamily="2" charset="-122"/>
              </a:rPr>
              <a:t>               = 0,</a:t>
            </a:r>
            <a:r>
              <a:rPr lang="en-US" altLang="zh-CN" sz="2400" b="1" dirty="0">
                <a:ea typeface="SimSun" pitchFamily="2" charset="-122"/>
              </a:rPr>
              <a:t>               if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dirty="0">
                <a:ea typeface="SimSun" pitchFamily="2" charset="-122"/>
              </a:rPr>
              <a:t> &gt;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i="1" dirty="0">
                <a:ea typeface="SimSun" pitchFamily="2" charset="-122"/>
              </a:rPr>
              <a:t>.</a:t>
            </a:r>
          </a:p>
          <a:p>
            <a:pPr eaLnBrk="1" hangingPunct="1"/>
            <a:r>
              <a:rPr lang="zh-CN" altLang="en-US" sz="2400" dirty="0">
                <a:ea typeface="SimSun" pitchFamily="2" charset="-122"/>
              </a:rPr>
              <a:t>消费者对</a:t>
            </a:r>
            <a:r>
              <a:rPr lang="en-US" altLang="zh-CN" sz="2400" dirty="0">
                <a:ea typeface="SimSun" pitchFamily="2" charset="-122"/>
              </a:rPr>
              <a:t>firm 2</a:t>
            </a:r>
            <a:r>
              <a:rPr lang="zh-CN" altLang="en-US" sz="2400" dirty="0">
                <a:ea typeface="SimSun" pitchFamily="2" charset="-122"/>
              </a:rPr>
              <a:t>产品的需求量</a:t>
            </a:r>
            <a:r>
              <a:rPr lang="en-US" altLang="zh-CN" sz="2400" dirty="0">
                <a:ea typeface="SimSun" pitchFamily="2" charset="-122"/>
              </a:rPr>
              <a:t>:</a:t>
            </a:r>
          </a:p>
          <a:p>
            <a:pPr eaLnBrk="1" hangingPunct="1"/>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 = </a:t>
            </a:r>
            <a:r>
              <a:rPr lang="en-US" altLang="zh-CN" sz="2400" b="1" i="1" dirty="0">
                <a:latin typeface="Times New Roman" pitchFamily="18" charset="0"/>
                <a:ea typeface="SimSun" pitchFamily="2" charset="-122"/>
              </a:rPr>
              <a:t>a</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dirty="0">
                <a:ea typeface="SimSun" pitchFamily="2" charset="-122"/>
              </a:rPr>
              <a:t>if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dirty="0">
                <a:ea typeface="SimSun" pitchFamily="2" charset="-122"/>
              </a:rPr>
              <a:t> &lt;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b="1" i="1" baseline="-25000" dirty="0">
                <a:latin typeface="Times New Roman" pitchFamily="18" charset="0"/>
                <a:ea typeface="SimSun" pitchFamily="2" charset="-122"/>
              </a:rPr>
              <a:t> </a:t>
            </a:r>
            <a:r>
              <a:rPr lang="en-US" altLang="zh-CN" sz="2400" dirty="0">
                <a:ea typeface="SimSun" pitchFamily="2" charset="-122"/>
              </a:rPr>
              <a:t>;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a</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dirty="0">
                <a:ea typeface="SimSun" pitchFamily="2" charset="-122"/>
              </a:rPr>
              <a:t>if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1</a:t>
            </a:r>
            <a:r>
              <a:rPr lang="en-US" altLang="zh-CN" sz="2400" dirty="0">
                <a:ea typeface="SimSun" pitchFamily="2" charset="-122"/>
              </a:rPr>
              <a:t> = </a:t>
            </a:r>
            <a:r>
              <a:rPr lang="en-US" altLang="zh-CN" sz="2400" b="1" i="1" dirty="0">
                <a:latin typeface="Times New Roman" pitchFamily="18" charset="0"/>
                <a:ea typeface="SimSun" pitchFamily="2" charset="-122"/>
              </a:rPr>
              <a:t>p</a:t>
            </a:r>
            <a:r>
              <a:rPr lang="en-US" altLang="zh-CN" sz="2400" b="1" baseline="-25000" dirty="0">
                <a:latin typeface="Times New Roman" pitchFamily="18" charset="0"/>
                <a:ea typeface="SimSun" pitchFamily="2" charset="-122"/>
              </a:rPr>
              <a:t>2</a:t>
            </a:r>
            <a:r>
              <a:rPr lang="en-US" altLang="zh-CN" sz="2400" b="1" i="1" baseline="-25000" dirty="0">
                <a:latin typeface="Times New Roman" pitchFamily="18" charset="0"/>
                <a:ea typeface="SimSun" pitchFamily="2" charset="-122"/>
              </a:rPr>
              <a:t> </a:t>
            </a:r>
            <a:r>
              <a:rPr lang="en-US" altLang="zh-CN" sz="2400" dirty="0">
                <a:ea typeface="SimSun" pitchFamily="2" charset="-122"/>
              </a:rPr>
              <a:t>; </a:t>
            </a:r>
            <a:r>
              <a:rPr lang="en-US" altLang="zh-CN" sz="2400" b="1" dirty="0">
                <a:latin typeface="Times New Roman" pitchFamily="18" charset="0"/>
                <a:ea typeface="SimSun" pitchFamily="2" charset="-122"/>
              </a:rPr>
              <a:t>= 0,</a:t>
            </a:r>
            <a:r>
              <a:rPr lang="en-US" altLang="zh-CN" sz="2400" b="1" dirty="0">
                <a:ea typeface="SimSun" pitchFamily="2" charset="-122"/>
              </a:rPr>
              <a:t> </a:t>
            </a:r>
            <a:r>
              <a:rPr lang="en-US" altLang="zh-CN" sz="2400" dirty="0">
                <a:ea typeface="SimSun" pitchFamily="2" charset="-122"/>
              </a:rPr>
              <a:t>ow</a:t>
            </a:r>
            <a:r>
              <a:rPr lang="en-US" altLang="zh-CN" sz="2400" i="1" dirty="0">
                <a:ea typeface="SimSun" pitchFamily="2" charset="-122"/>
              </a:rPr>
              <a:t>.</a:t>
            </a:r>
          </a:p>
          <a:p>
            <a:pPr eaLnBrk="1" hangingPunct="1"/>
            <a:r>
              <a:rPr lang="en-US" altLang="zh-CN" sz="2400" dirty="0">
                <a:ea typeface="SimSun" pitchFamily="2" charset="-122"/>
              </a:rPr>
              <a:t>firm </a:t>
            </a:r>
            <a:r>
              <a:rPr lang="en-US" altLang="zh-CN" sz="2400" b="1" i="1" dirty="0" err="1">
                <a:latin typeface="Times New Roman" pitchFamily="18" charset="0"/>
                <a:ea typeface="SimSun" pitchFamily="2" charset="-122"/>
              </a:rPr>
              <a:t>i</a:t>
            </a:r>
            <a:r>
              <a:rPr lang="zh-CN" altLang="en-US" sz="2400" dirty="0">
                <a:ea typeface="SimSun" pitchFamily="2" charset="-122"/>
              </a:rPr>
              <a:t>生产数量为</a:t>
            </a:r>
            <a:r>
              <a:rPr lang="en-US" altLang="zh-CN" sz="2400" b="1" i="1" dirty="0">
                <a:latin typeface="Times New Roman" pitchFamily="18" charset="0"/>
                <a:ea typeface="SimSun" pitchFamily="2" charset="-122"/>
              </a:rPr>
              <a:t>q</a:t>
            </a:r>
            <a:r>
              <a:rPr lang="en-US" altLang="zh-CN" sz="2400" b="1" i="1" baseline="-25000" dirty="0">
                <a:latin typeface="Times New Roman" pitchFamily="18" charset="0"/>
                <a:ea typeface="SimSun" pitchFamily="2" charset="-122"/>
              </a:rPr>
              <a:t>i</a:t>
            </a:r>
            <a:r>
              <a:rPr lang="zh-CN" altLang="en-US" sz="2400" dirty="0">
                <a:ea typeface="SimSun" pitchFamily="2" charset="-122"/>
              </a:rPr>
              <a:t>的成本是</a:t>
            </a:r>
            <a:r>
              <a:rPr lang="en-US" altLang="zh-CN" sz="2400" b="1" i="1" dirty="0">
                <a:latin typeface="Times New Roman" pitchFamily="18" charset="0"/>
                <a:ea typeface="SimSun" pitchFamily="2" charset="-122"/>
              </a:rPr>
              <a:t>C</a:t>
            </a:r>
            <a:r>
              <a:rPr lang="en-US" altLang="zh-CN" sz="2400" b="1" i="1" baseline="-25000" dirty="0">
                <a:latin typeface="Times New Roman" pitchFamily="18" charset="0"/>
                <a:ea typeface="SimSun" pitchFamily="2" charset="-122"/>
              </a:rPr>
              <a:t>i</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q</a:t>
            </a:r>
            <a:r>
              <a:rPr lang="en-US" altLang="zh-CN" sz="2400" b="1" i="1" baseline="-25000" dirty="0">
                <a:latin typeface="Times New Roman" pitchFamily="18" charset="0"/>
                <a:ea typeface="SimSun" pitchFamily="2" charset="-122"/>
              </a:rPr>
              <a:t>i</a:t>
            </a:r>
            <a:r>
              <a:rPr lang="en-US" altLang="zh-CN" sz="2400" b="1" dirty="0">
                <a:latin typeface="Times New Roman" pitchFamily="18" charset="0"/>
                <a:ea typeface="SimSun" pitchFamily="2" charset="-122"/>
              </a:rPr>
              <a:t>)=</a:t>
            </a:r>
            <a:r>
              <a:rPr lang="en-US" altLang="zh-CN" sz="2400" b="1" i="1" dirty="0" err="1">
                <a:latin typeface="Times New Roman" pitchFamily="18" charset="0"/>
                <a:ea typeface="SimSun" pitchFamily="2" charset="-122"/>
              </a:rPr>
              <a:t>cq</a:t>
            </a:r>
            <a:r>
              <a:rPr lang="en-US" altLang="zh-CN" sz="2400" b="1" i="1" baseline="-25000" dirty="0" err="1">
                <a:latin typeface="Times New Roman" pitchFamily="18" charset="0"/>
                <a:ea typeface="SimSun" pitchFamily="2" charset="-122"/>
              </a:rPr>
              <a:t>i</a:t>
            </a:r>
            <a:r>
              <a:rPr lang="en-US" altLang="zh-CN" sz="2400" dirty="0">
                <a:ea typeface="SimSun" pitchFamily="2" charset="-122"/>
              </a:rPr>
              <a:t>.</a:t>
            </a:r>
          </a:p>
        </p:txBody>
      </p:sp>
    </p:spTree>
  </p:cSld>
  <p:clrMapOvr>
    <a:masterClrMapping/>
  </p:clrMapOvr>
  <p:transition spd="med">
    <p:random/>
    <p:sndAc>
      <p:stSnd>
        <p:snd r:embed="rId2" name="click.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8196" name="灯片编号占位符 6"/>
          <p:cNvSpPr>
            <a:spLocks noGrp="1"/>
          </p:cNvSpPr>
          <p:nvPr>
            <p:ph type="sldNum" sz="quarter" idx="12"/>
          </p:nvPr>
        </p:nvSpPr>
        <p:spPr>
          <a:noFill/>
        </p:spPr>
        <p:txBody>
          <a:bodyPr/>
          <a:lstStyle/>
          <a:p>
            <a:fld id="{DC75AAE7-1D2E-41D9-A30A-7E8AD50DD01A}" type="slidenum">
              <a:rPr lang="zh-CN" altLang="en-US" smtClean="0">
                <a:solidFill>
                  <a:srgbClr val="000000"/>
                </a:solidFill>
              </a:rPr>
              <a:pPr/>
              <a:t>108</a:t>
            </a:fld>
            <a:endParaRPr lang="en-US" altLang="zh-CN">
              <a:solidFill>
                <a:srgbClr val="000000"/>
              </a:solidFill>
            </a:endParaRPr>
          </a:p>
        </p:txBody>
      </p:sp>
      <p:sp>
        <p:nvSpPr>
          <p:cNvPr id="8197"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(homogeneous products)</a:t>
            </a:r>
          </a:p>
        </p:txBody>
      </p:sp>
      <p:sp>
        <p:nvSpPr>
          <p:cNvPr id="8198" name="Rectangle 3"/>
          <p:cNvSpPr>
            <a:spLocks noGrp="1" noChangeArrowheads="1"/>
          </p:cNvSpPr>
          <p:nvPr>
            <p:ph type="body" sz="half" idx="1"/>
          </p:nvPr>
        </p:nvSpPr>
        <p:spPr>
          <a:xfrm>
            <a:off x="914400" y="1600200"/>
            <a:ext cx="7772400" cy="1782763"/>
          </a:xfrm>
        </p:spPr>
        <p:txBody>
          <a:bodyPr/>
          <a:lstStyle/>
          <a:p>
            <a:pPr eaLnBrk="1" hangingPunct="1">
              <a:buFont typeface="Wingdings" pitchFamily="2" charset="2"/>
              <a:buNone/>
            </a:pPr>
            <a:r>
              <a:rPr lang="zh-CN" altLang="en-US" sz="2400">
                <a:ea typeface="SimSun" pitchFamily="2" charset="-122"/>
              </a:rPr>
              <a:t>标准式表述</a:t>
            </a:r>
            <a:r>
              <a:rPr lang="en-US" altLang="zh-CN" sz="2400">
                <a:ea typeface="SimSun" pitchFamily="2" charset="-122"/>
              </a:rPr>
              <a:t>:</a:t>
            </a:r>
          </a:p>
          <a:p>
            <a:pPr lvl="1" eaLnBrk="1" hangingPunct="1">
              <a:buFont typeface="Wingdings" pitchFamily="2" charset="2"/>
              <a:buChar char="Ø"/>
            </a:pPr>
            <a:r>
              <a:rPr lang="zh-CN" altLang="en-US" sz="2200">
                <a:ea typeface="SimSun" pitchFamily="2" charset="-122"/>
              </a:rPr>
              <a:t>参与人集合</a:t>
            </a:r>
            <a:r>
              <a:rPr lang="en-US" altLang="zh-CN" sz="2200">
                <a:ea typeface="SimSun" pitchFamily="2" charset="-122"/>
              </a:rPr>
              <a:t>: 		</a:t>
            </a:r>
            <a:r>
              <a:rPr lang="en-US" altLang="zh-CN" sz="2200" b="1">
                <a:latin typeface="Times New Roman" pitchFamily="18" charset="0"/>
                <a:ea typeface="SimSun" pitchFamily="2" charset="-122"/>
                <a:cs typeface="Times New Roman" pitchFamily="18" charset="0"/>
              </a:rPr>
              <a:t>{ Firm 1, Firm 2}</a:t>
            </a:r>
          </a:p>
          <a:p>
            <a:pPr lvl="1" eaLnBrk="1" hangingPunct="1">
              <a:buFont typeface="Wingdings" pitchFamily="2" charset="2"/>
              <a:buChar char="Ø"/>
            </a:pPr>
            <a:r>
              <a:rPr lang="zh-CN" altLang="en-US" sz="2200">
                <a:ea typeface="SimSun" pitchFamily="2" charset="-122"/>
              </a:rPr>
              <a:t>策略集</a:t>
            </a:r>
            <a:r>
              <a:rPr lang="en-US" altLang="zh-CN" sz="2200">
                <a:ea typeface="SimSun" pitchFamily="2" charset="-122"/>
              </a:rPr>
              <a:t>: 	</a:t>
            </a:r>
            <a:r>
              <a:rPr lang="en-US" altLang="zh-CN" sz="2200" b="1" i="1">
                <a:latin typeface="Times New Roman" pitchFamily="18" charset="0"/>
                <a:ea typeface="SimSun" pitchFamily="2" charset="-122"/>
              </a:rPr>
              <a:t>S</a:t>
            </a:r>
            <a:r>
              <a:rPr lang="en-US" altLang="zh-CN" sz="2200" b="1" baseline="-25000">
                <a:latin typeface="Times New Roman" pitchFamily="18" charset="0"/>
                <a:ea typeface="SimSun" pitchFamily="2" charset="-122"/>
              </a:rPr>
              <a:t>1</a:t>
            </a:r>
            <a:r>
              <a:rPr lang="en-US" altLang="zh-CN" sz="2200" b="1" i="1">
                <a:latin typeface="Times New Roman" pitchFamily="18" charset="0"/>
                <a:ea typeface="SimSun" pitchFamily="2" charset="-122"/>
              </a:rPr>
              <a:t>=</a:t>
            </a:r>
            <a:r>
              <a:rPr lang="en-US" altLang="zh-CN" sz="2200" b="1">
                <a:latin typeface="Times New Roman" pitchFamily="18" charset="0"/>
                <a:ea typeface="SimSun" pitchFamily="2" charset="-122"/>
              </a:rPr>
              <a:t>[0, +∞), </a:t>
            </a:r>
            <a:r>
              <a:rPr lang="en-US" altLang="zh-CN" sz="2200" b="1" i="1">
                <a:latin typeface="Times New Roman" pitchFamily="18" charset="0"/>
                <a:ea typeface="SimSun" pitchFamily="2" charset="-122"/>
              </a:rPr>
              <a:t>S</a:t>
            </a:r>
            <a:r>
              <a:rPr lang="en-US" altLang="zh-CN" sz="2200" b="1" baseline="-25000">
                <a:latin typeface="Times New Roman" pitchFamily="18" charset="0"/>
                <a:ea typeface="SimSun" pitchFamily="2" charset="-122"/>
              </a:rPr>
              <a:t>2</a:t>
            </a:r>
            <a:r>
              <a:rPr lang="en-US" altLang="zh-CN" sz="2200" b="1" i="1">
                <a:latin typeface="Times New Roman" pitchFamily="18" charset="0"/>
                <a:ea typeface="SimSun" pitchFamily="2" charset="-122"/>
              </a:rPr>
              <a:t>=</a:t>
            </a:r>
            <a:r>
              <a:rPr lang="en-US" altLang="zh-CN" sz="2200" b="1">
                <a:latin typeface="Times New Roman" pitchFamily="18" charset="0"/>
                <a:ea typeface="SimSun" pitchFamily="2" charset="-122"/>
              </a:rPr>
              <a:t>[0, +∞)</a:t>
            </a:r>
          </a:p>
          <a:p>
            <a:pPr lvl="1" eaLnBrk="1" hangingPunct="1">
              <a:buFont typeface="Wingdings" pitchFamily="2" charset="2"/>
              <a:buChar char="Ø"/>
            </a:pPr>
            <a:r>
              <a:rPr lang="zh-CN" altLang="en-US" sz="2200">
                <a:ea typeface="SimSun" pitchFamily="2" charset="-122"/>
              </a:rPr>
              <a:t>收益函数</a:t>
            </a:r>
            <a:r>
              <a:rPr lang="en-US" altLang="zh-CN" sz="2200">
                <a:ea typeface="SimSun" pitchFamily="2" charset="-122"/>
              </a:rPr>
              <a:t>: </a:t>
            </a:r>
            <a:endParaRPr lang="en-US" altLang="zh-CN" sz="2100">
              <a:ea typeface="SimSun" pitchFamily="2" charset="-122"/>
            </a:endParaRPr>
          </a:p>
        </p:txBody>
      </p:sp>
      <p:graphicFrame>
        <p:nvGraphicFramePr>
          <p:cNvPr id="8194" name="Object 4"/>
          <p:cNvGraphicFramePr>
            <a:graphicFrameLocks noGrp="1" noChangeAspect="1"/>
          </p:cNvGraphicFramePr>
          <p:nvPr>
            <p:ph sz="half" idx="2"/>
          </p:nvPr>
        </p:nvGraphicFramePr>
        <p:xfrm>
          <a:off x="1847850" y="3302000"/>
          <a:ext cx="5773738" cy="2873375"/>
        </p:xfrm>
        <a:graphic>
          <a:graphicData uri="http://schemas.openxmlformats.org/presentationml/2006/ole">
            <p:oleObj spid="_x0000_s206850" name="Equation" r:id="rId4" imgW="5029200" imgH="2501900" progId="Equation.3">
              <p:embed/>
            </p:oleObj>
          </a:graphicData>
        </a:graphic>
      </p:graphicFrame>
    </p:spTree>
  </p:cSld>
  <p:clrMapOvr>
    <a:masterClrMapping/>
  </p:clrMapOvr>
  <p:transition spd="med">
    <p:random/>
    <p:sndAc>
      <p:stSnd>
        <p:snd r:embed="rId3" name="click.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9220" name="灯片编号占位符 6"/>
          <p:cNvSpPr>
            <a:spLocks noGrp="1"/>
          </p:cNvSpPr>
          <p:nvPr>
            <p:ph type="sldNum" sz="quarter" idx="12"/>
          </p:nvPr>
        </p:nvSpPr>
        <p:spPr>
          <a:noFill/>
        </p:spPr>
        <p:txBody>
          <a:bodyPr/>
          <a:lstStyle/>
          <a:p>
            <a:fld id="{A445CCDF-A4BC-470D-83C7-F74DC84784CE}" type="slidenum">
              <a:rPr lang="zh-CN" altLang="en-US" smtClean="0">
                <a:solidFill>
                  <a:srgbClr val="000000"/>
                </a:solidFill>
              </a:rPr>
              <a:pPr/>
              <a:t>109</a:t>
            </a:fld>
            <a:endParaRPr lang="en-US" altLang="zh-CN">
              <a:solidFill>
                <a:srgbClr val="000000"/>
              </a:solidFill>
            </a:endParaRPr>
          </a:p>
        </p:txBody>
      </p:sp>
      <p:sp>
        <p:nvSpPr>
          <p:cNvPr id="9221"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(homogeneous products)</a:t>
            </a:r>
          </a:p>
        </p:txBody>
      </p:sp>
      <p:sp>
        <p:nvSpPr>
          <p:cNvPr id="9222" name="Rectangle 3"/>
          <p:cNvSpPr>
            <a:spLocks noGrp="1" noChangeArrowheads="1"/>
          </p:cNvSpPr>
          <p:nvPr>
            <p:ph type="body" sz="half" idx="1"/>
          </p:nvPr>
        </p:nvSpPr>
        <p:spPr>
          <a:xfrm>
            <a:off x="914400" y="1600200"/>
            <a:ext cx="7772400" cy="665163"/>
          </a:xfrm>
        </p:spPr>
        <p:txBody>
          <a:bodyPr/>
          <a:lstStyle/>
          <a:p>
            <a:pPr eaLnBrk="1" hangingPunct="1">
              <a:buFont typeface="Wingdings" pitchFamily="2" charset="2"/>
              <a:buNone/>
            </a:pPr>
            <a:r>
              <a:rPr lang="zh-CN" altLang="en-US" sz="2400">
                <a:ea typeface="SimSun" pitchFamily="2" charset="-122"/>
              </a:rPr>
              <a:t>最优反应函数</a:t>
            </a:r>
            <a:r>
              <a:rPr lang="en-US" altLang="zh-CN" sz="2400">
                <a:ea typeface="SimSun" pitchFamily="2" charset="-122"/>
              </a:rPr>
              <a:t>:   </a:t>
            </a:r>
            <a:r>
              <a:rPr lang="en-US" altLang="zh-CN" sz="2400" b="1" i="1">
                <a:latin typeface="Times New Roman" pitchFamily="18" charset="0"/>
                <a:ea typeface="SimSun" pitchFamily="2" charset="-122"/>
                <a:cs typeface="Times New Roman" pitchFamily="18" charset="0"/>
              </a:rPr>
              <a:t>p</a:t>
            </a:r>
            <a:r>
              <a:rPr lang="en-US" altLang="zh-CN" sz="2400" b="1" i="1" baseline="30000">
                <a:latin typeface="Times New Roman" pitchFamily="18" charset="0"/>
                <a:ea typeface="SimSun" pitchFamily="2" charset="-122"/>
                <a:cs typeface="Times New Roman" pitchFamily="18" charset="0"/>
              </a:rPr>
              <a:t>m </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a + c </a:t>
            </a:r>
            <a:r>
              <a:rPr lang="en-US" altLang="zh-CN" sz="2400" b="1">
                <a:latin typeface="Times New Roman" pitchFamily="18" charset="0"/>
                <a:ea typeface="SimSun" pitchFamily="2" charset="-122"/>
                <a:cs typeface="Times New Roman" pitchFamily="18" charset="0"/>
              </a:rPr>
              <a:t>)/2</a:t>
            </a:r>
          </a:p>
        </p:txBody>
      </p:sp>
      <p:graphicFrame>
        <p:nvGraphicFramePr>
          <p:cNvPr id="9218" name="Object 4"/>
          <p:cNvGraphicFramePr>
            <a:graphicFrameLocks noGrp="1" noChangeAspect="1"/>
          </p:cNvGraphicFramePr>
          <p:nvPr>
            <p:ph sz="half" idx="2"/>
          </p:nvPr>
        </p:nvGraphicFramePr>
        <p:xfrm>
          <a:off x="2192337" y="2068512"/>
          <a:ext cx="4604247" cy="4224515"/>
        </p:xfrm>
        <a:graphic>
          <a:graphicData uri="http://schemas.openxmlformats.org/presentationml/2006/ole">
            <p:oleObj spid="_x0000_s207874" name="公式" r:id="rId4" imgW="2463800" imgH="2260600" progId="Equation.3">
              <p:embed/>
            </p:oleObj>
          </a:graphicData>
        </a:graphic>
      </p:graphicFrame>
    </p:spTree>
  </p:cSld>
  <p:clrMapOvr>
    <a:masterClrMapping/>
  </p:clrMapOvr>
  <p:transition spd="med">
    <p:random/>
    <p:sndAc>
      <p:stSnd>
        <p:snd r:embed="rId3"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1747" name="灯片编号占位符 5"/>
          <p:cNvSpPr>
            <a:spLocks noGrp="1"/>
          </p:cNvSpPr>
          <p:nvPr>
            <p:ph type="sldNum" sz="quarter" idx="12"/>
          </p:nvPr>
        </p:nvSpPr>
        <p:spPr>
          <a:noFill/>
        </p:spPr>
        <p:txBody>
          <a:bodyPr/>
          <a:lstStyle/>
          <a:p>
            <a:fld id="{E37A2B12-F615-4969-B04D-F01D10830FBD}" type="slidenum">
              <a:rPr lang="zh-CN" altLang="en-US" smtClean="0">
                <a:solidFill>
                  <a:srgbClr val="000000"/>
                </a:solidFill>
              </a:rPr>
              <a:pPr/>
              <a:t>11</a:t>
            </a:fld>
            <a:endParaRPr lang="en-US" altLang="zh-CN" smtClean="0">
              <a:solidFill>
                <a:srgbClr val="000000"/>
              </a:solidFill>
            </a:endParaRPr>
          </a:p>
        </p:txBody>
      </p:sp>
      <p:sp>
        <p:nvSpPr>
          <p:cNvPr id="31748" name="Rectangle 2"/>
          <p:cNvSpPr>
            <a:spLocks noGrp="1" noChangeArrowheads="1"/>
          </p:cNvSpPr>
          <p:nvPr>
            <p:ph type="title"/>
          </p:nvPr>
        </p:nvSpPr>
        <p:spPr/>
        <p:txBody>
          <a:bodyPr/>
          <a:lstStyle/>
          <a:p>
            <a:pPr eaLnBrk="1" hangingPunct="1"/>
            <a:r>
              <a:rPr kumimoji="1" lang="zh-CN" altLang="en-US" b="1" smtClean="0">
                <a:ea typeface="SimSun" pitchFamily="2" charset="-122"/>
              </a:rPr>
              <a:t>博弈中的四要素</a:t>
            </a:r>
          </a:p>
        </p:txBody>
      </p:sp>
      <p:sp>
        <p:nvSpPr>
          <p:cNvPr id="31749" name="Rectangle 3"/>
          <p:cNvSpPr>
            <a:spLocks noGrp="1" noChangeArrowheads="1"/>
          </p:cNvSpPr>
          <p:nvPr>
            <p:ph type="body" idx="1"/>
          </p:nvPr>
        </p:nvSpPr>
        <p:spPr/>
        <p:txBody>
          <a:bodyPr/>
          <a:lstStyle/>
          <a:p>
            <a:pPr eaLnBrk="1" hangingPunct="1"/>
            <a:r>
              <a:rPr kumimoji="1" lang="en-US" altLang="zh-CN" b="1" smtClean="0">
                <a:latin typeface="Times New Roman" pitchFamily="18" charset="0"/>
                <a:ea typeface="SimSun" pitchFamily="2" charset="-122"/>
              </a:rPr>
              <a:t>1</a:t>
            </a:r>
            <a:r>
              <a:rPr kumimoji="1" lang="zh-CN" altLang="en-US" b="1" smtClean="0">
                <a:latin typeface="Times New Roman" pitchFamily="18" charset="0"/>
                <a:ea typeface="SimSun" pitchFamily="2" charset="-122"/>
              </a:rPr>
              <a:t>、参与人（</a:t>
            </a:r>
            <a:r>
              <a:rPr kumimoji="1" lang="en-US" altLang="zh-CN" b="1" smtClean="0">
                <a:latin typeface="Times New Roman" pitchFamily="18" charset="0"/>
                <a:ea typeface="SimSun" pitchFamily="2" charset="-122"/>
              </a:rPr>
              <a:t>Players</a:t>
            </a:r>
            <a:r>
              <a:rPr kumimoji="1" lang="zh-CN" altLang="en-US" b="1" smtClean="0">
                <a:latin typeface="Times New Roman" pitchFamily="18" charset="0"/>
                <a:ea typeface="SimSun" pitchFamily="2" charset="-122"/>
              </a:rPr>
              <a:t>）</a:t>
            </a:r>
          </a:p>
          <a:p>
            <a:pPr lvl="1" eaLnBrk="1" hangingPunct="1"/>
            <a:r>
              <a:rPr kumimoji="1" lang="zh-CN" altLang="en-US" b="1" smtClean="0">
                <a:latin typeface="Times New Roman" pitchFamily="18" charset="0"/>
                <a:ea typeface="SimSun" pitchFamily="2" charset="-122"/>
              </a:rPr>
              <a:t>参与者是博弈中独立决策、独立承担博弈结果的个人或组织 </a:t>
            </a:r>
          </a:p>
          <a:p>
            <a:pPr eaLnBrk="1" hangingPunct="1"/>
            <a:r>
              <a:rPr kumimoji="1" lang="en-US" altLang="zh-CN" b="1" smtClean="0">
                <a:latin typeface="Times New Roman" pitchFamily="18" charset="0"/>
                <a:ea typeface="SimSun" pitchFamily="2" charset="-122"/>
              </a:rPr>
              <a:t>2</a:t>
            </a:r>
            <a:r>
              <a:rPr kumimoji="1" lang="zh-CN" altLang="en-US" b="1" smtClean="0">
                <a:latin typeface="Times New Roman" pitchFamily="18" charset="0"/>
                <a:ea typeface="SimSun" pitchFamily="2" charset="-122"/>
              </a:rPr>
              <a:t>、策略（</a:t>
            </a:r>
            <a:r>
              <a:rPr kumimoji="1" lang="en-US" altLang="zh-CN" b="1" smtClean="0">
                <a:latin typeface="Times New Roman" pitchFamily="18" charset="0"/>
                <a:ea typeface="SimSun" pitchFamily="2" charset="-122"/>
              </a:rPr>
              <a:t>Strategies</a:t>
            </a:r>
            <a:r>
              <a:rPr kumimoji="1" lang="zh-CN" altLang="en-US" b="1" smtClean="0">
                <a:latin typeface="Times New Roman" pitchFamily="18" charset="0"/>
                <a:ea typeface="SimSun" pitchFamily="2" charset="-122"/>
              </a:rPr>
              <a:t>）</a:t>
            </a:r>
          </a:p>
          <a:p>
            <a:pPr lvl="1" eaLnBrk="1" hangingPunct="1"/>
            <a:r>
              <a:rPr kumimoji="1" lang="zh-CN" altLang="en-US" b="1" smtClean="0">
                <a:latin typeface="Times New Roman" pitchFamily="18" charset="0"/>
                <a:ea typeface="SimSun" pitchFamily="2" charset="-122"/>
              </a:rPr>
              <a:t>策略是博弈中各参与者的决策内容或计划</a:t>
            </a:r>
            <a:r>
              <a:rPr kumimoji="1" lang="en-US" altLang="zh-CN" b="1" smtClean="0">
                <a:latin typeface="Times New Roman" pitchFamily="18" charset="0"/>
                <a:ea typeface="SimSun" pitchFamily="2" charset="-122"/>
              </a:rPr>
              <a:t>. </a:t>
            </a:r>
          </a:p>
          <a:p>
            <a:pPr eaLnBrk="1" hangingPunct="1"/>
            <a:r>
              <a:rPr kumimoji="1" lang="en-US" altLang="zh-CN" b="1" smtClean="0">
                <a:latin typeface="Times New Roman" pitchFamily="18" charset="0"/>
                <a:ea typeface="SimSun" pitchFamily="2" charset="-122"/>
              </a:rPr>
              <a:t>3</a:t>
            </a:r>
            <a:r>
              <a:rPr kumimoji="1" lang="zh-CN" altLang="en-US" b="1" smtClean="0">
                <a:latin typeface="Times New Roman" pitchFamily="18" charset="0"/>
                <a:ea typeface="SimSun" pitchFamily="2" charset="-122"/>
              </a:rPr>
              <a:t>、博弈次序（</a:t>
            </a:r>
            <a:r>
              <a:rPr kumimoji="1" lang="en-US" altLang="zh-CN" b="1" smtClean="0">
                <a:latin typeface="Times New Roman" pitchFamily="18" charset="0"/>
                <a:ea typeface="SimSun" pitchFamily="2" charset="-122"/>
              </a:rPr>
              <a:t>Orders</a:t>
            </a:r>
            <a:r>
              <a:rPr kumimoji="1" lang="zh-CN" altLang="en-US" b="1" smtClean="0">
                <a:latin typeface="Times New Roman" pitchFamily="18" charset="0"/>
                <a:ea typeface="SimSun" pitchFamily="2" charset="-122"/>
              </a:rPr>
              <a:t>）</a:t>
            </a:r>
          </a:p>
          <a:p>
            <a:pPr lvl="1" eaLnBrk="1" hangingPunct="1"/>
            <a:r>
              <a:rPr kumimoji="1" lang="zh-CN" altLang="en-US" b="1" smtClean="0">
                <a:latin typeface="Times New Roman" pitchFamily="18" charset="0"/>
                <a:ea typeface="SimSun" pitchFamily="2" charset="-122"/>
              </a:rPr>
              <a:t>参与者做出策略选择的顺序</a:t>
            </a:r>
          </a:p>
          <a:p>
            <a:pPr eaLnBrk="1" hangingPunct="1"/>
            <a:r>
              <a:rPr kumimoji="1" lang="en-US" altLang="zh-CN" b="1" smtClean="0">
                <a:latin typeface="Times New Roman" pitchFamily="18" charset="0"/>
                <a:ea typeface="SimSun" pitchFamily="2" charset="-122"/>
              </a:rPr>
              <a:t>4</a:t>
            </a:r>
            <a:r>
              <a:rPr kumimoji="1" lang="zh-CN" altLang="en-US" b="1" smtClean="0">
                <a:latin typeface="Times New Roman" pitchFamily="18" charset="0"/>
                <a:ea typeface="SimSun" pitchFamily="2" charset="-122"/>
              </a:rPr>
              <a:t>、收益或支付（</a:t>
            </a:r>
            <a:r>
              <a:rPr kumimoji="1" lang="en-US" altLang="zh-CN" b="1" smtClean="0">
                <a:latin typeface="Times New Roman" pitchFamily="18" charset="0"/>
                <a:ea typeface="SimSun" pitchFamily="2" charset="-122"/>
              </a:rPr>
              <a:t>payoffs</a:t>
            </a:r>
            <a:r>
              <a:rPr kumimoji="1" lang="zh-CN" altLang="en-US" b="1" smtClean="0">
                <a:latin typeface="Times New Roman" pitchFamily="18" charset="0"/>
                <a:ea typeface="SimSun" pitchFamily="2" charset="-122"/>
              </a:rPr>
              <a:t>）</a:t>
            </a:r>
          </a:p>
          <a:p>
            <a:pPr lvl="1" eaLnBrk="1" hangingPunct="1"/>
            <a:r>
              <a:rPr kumimoji="1" lang="zh-CN" altLang="en-US" b="1" smtClean="0">
                <a:latin typeface="Times New Roman" pitchFamily="18" charset="0"/>
                <a:ea typeface="SimSun" pitchFamily="2" charset="-122"/>
              </a:rPr>
              <a:t>参与者通过博弈获得的利益，是其根本目标</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7763" name="灯片编号占位符 6"/>
          <p:cNvSpPr>
            <a:spLocks noGrp="1"/>
          </p:cNvSpPr>
          <p:nvPr>
            <p:ph type="sldNum" sz="quarter" idx="12"/>
          </p:nvPr>
        </p:nvSpPr>
        <p:spPr>
          <a:noFill/>
        </p:spPr>
        <p:txBody>
          <a:bodyPr/>
          <a:lstStyle/>
          <a:p>
            <a:fld id="{E15D00CF-6459-43F5-AE3F-C80E3EDB196A}" type="slidenum">
              <a:rPr lang="zh-CN" altLang="en-US" smtClean="0">
                <a:solidFill>
                  <a:srgbClr val="000000"/>
                </a:solidFill>
              </a:rPr>
              <a:pPr/>
              <a:t>110</a:t>
            </a:fld>
            <a:endParaRPr lang="en-US" altLang="zh-CN">
              <a:solidFill>
                <a:srgbClr val="000000"/>
              </a:solidFill>
            </a:endParaRPr>
          </a:p>
        </p:txBody>
      </p:sp>
      <p:sp>
        <p:nvSpPr>
          <p:cNvPr id="117764"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(homogeneous products)</a:t>
            </a:r>
          </a:p>
        </p:txBody>
      </p:sp>
      <p:sp>
        <p:nvSpPr>
          <p:cNvPr id="117765" name="Rectangle 3"/>
          <p:cNvSpPr>
            <a:spLocks noGrp="1" noChangeArrowheads="1"/>
          </p:cNvSpPr>
          <p:nvPr>
            <p:ph type="body" sz="half" idx="1"/>
          </p:nvPr>
        </p:nvSpPr>
        <p:spPr>
          <a:xfrm>
            <a:off x="914400" y="1600200"/>
            <a:ext cx="7772400" cy="504825"/>
          </a:xfrm>
        </p:spPr>
        <p:txBody>
          <a:bodyPr/>
          <a:lstStyle/>
          <a:p>
            <a:pPr eaLnBrk="1" hangingPunct="1">
              <a:buFont typeface="Wingdings" pitchFamily="2" charset="2"/>
              <a:buNone/>
            </a:pPr>
            <a:r>
              <a:rPr lang="zh-CN" altLang="en-US" sz="2400">
                <a:ea typeface="SimSun" pitchFamily="2" charset="-122"/>
              </a:rPr>
              <a:t>最优反应函数</a:t>
            </a:r>
            <a:r>
              <a:rPr lang="en-US" altLang="zh-CN" sz="2400">
                <a:ea typeface="SimSun" pitchFamily="2" charset="-122"/>
              </a:rPr>
              <a:t>:</a:t>
            </a:r>
          </a:p>
        </p:txBody>
      </p:sp>
      <p:grpSp>
        <p:nvGrpSpPr>
          <p:cNvPr id="2" name="Group 4"/>
          <p:cNvGrpSpPr>
            <a:grpSpLocks/>
          </p:cNvGrpSpPr>
          <p:nvPr/>
        </p:nvGrpSpPr>
        <p:grpSpPr bwMode="auto">
          <a:xfrm>
            <a:off x="1012825" y="2279650"/>
            <a:ext cx="3471863" cy="3009900"/>
            <a:chOff x="638" y="1436"/>
            <a:chExt cx="2187" cy="1896"/>
          </a:xfrm>
        </p:grpSpPr>
        <p:sp>
          <p:nvSpPr>
            <p:cNvPr id="117793" name="Line 5"/>
            <p:cNvSpPr>
              <a:spLocks noChangeShapeType="1"/>
            </p:cNvSpPr>
            <p:nvPr/>
          </p:nvSpPr>
          <p:spPr bwMode="auto">
            <a:xfrm>
              <a:off x="759" y="3035"/>
              <a:ext cx="202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7794" name="Line 6"/>
            <p:cNvSpPr>
              <a:spLocks noChangeShapeType="1"/>
            </p:cNvSpPr>
            <p:nvPr/>
          </p:nvSpPr>
          <p:spPr bwMode="auto">
            <a:xfrm flipV="1">
              <a:off x="969" y="1518"/>
              <a:ext cx="0" cy="1737"/>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7795" name="Text Box 7"/>
            <p:cNvSpPr txBox="1">
              <a:spLocks noChangeArrowheads="1"/>
            </p:cNvSpPr>
            <p:nvPr/>
          </p:nvSpPr>
          <p:spPr bwMode="auto">
            <a:xfrm>
              <a:off x="2495" y="3044"/>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1</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7796" name="Text Box 8"/>
            <p:cNvSpPr txBox="1">
              <a:spLocks noChangeArrowheads="1"/>
            </p:cNvSpPr>
            <p:nvPr/>
          </p:nvSpPr>
          <p:spPr bwMode="auto">
            <a:xfrm>
              <a:off x="672" y="1450"/>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2</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7797" name="Line 9"/>
            <p:cNvSpPr>
              <a:spLocks noChangeShapeType="1"/>
            </p:cNvSpPr>
            <p:nvPr/>
          </p:nvSpPr>
          <p:spPr bwMode="auto">
            <a:xfrm>
              <a:off x="1545" y="2459"/>
              <a:ext cx="1198"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98" name="Line 10"/>
            <p:cNvSpPr>
              <a:spLocks noChangeShapeType="1"/>
            </p:cNvSpPr>
            <p:nvPr/>
          </p:nvSpPr>
          <p:spPr bwMode="auto">
            <a:xfrm flipV="1">
              <a:off x="2085" y="1436"/>
              <a:ext cx="0" cy="521"/>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99" name="Oval 11"/>
            <p:cNvSpPr>
              <a:spLocks noChangeArrowheads="1"/>
            </p:cNvSpPr>
            <p:nvPr/>
          </p:nvSpPr>
          <p:spPr bwMode="auto">
            <a:xfrm>
              <a:off x="2047" y="1957"/>
              <a:ext cx="64" cy="64"/>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7800" name="Line 12"/>
            <p:cNvSpPr>
              <a:spLocks noChangeShapeType="1"/>
            </p:cNvSpPr>
            <p:nvPr/>
          </p:nvSpPr>
          <p:spPr bwMode="auto">
            <a:xfrm flipV="1">
              <a:off x="997" y="2460"/>
              <a:ext cx="557" cy="557"/>
            </a:xfrm>
            <a:prstGeom prst="line">
              <a:avLst/>
            </a:prstGeom>
            <a:noFill/>
            <a:ln w="9525">
              <a:solidFill>
                <a:schemeClr val="hlink"/>
              </a:solidFill>
              <a:prstDash val="dash"/>
              <a:round/>
              <a:headEnd/>
              <a:tailEnd/>
            </a:ln>
          </p:spPr>
          <p:txBody>
            <a:bodyPr/>
            <a:lstStyle/>
            <a:p>
              <a:pPr fontAlgn="base">
                <a:spcBef>
                  <a:spcPct val="0"/>
                </a:spcBef>
                <a:spcAft>
                  <a:spcPct val="0"/>
                </a:spcAft>
              </a:pPr>
              <a:endParaRPr lang="zh-CN" altLang="en-US">
                <a:solidFill>
                  <a:srgbClr val="000000"/>
                </a:solidFill>
              </a:endParaRPr>
            </a:p>
          </p:txBody>
        </p:sp>
        <p:sp>
          <p:nvSpPr>
            <p:cNvPr id="117801" name="Line 13"/>
            <p:cNvSpPr>
              <a:spLocks noChangeShapeType="1"/>
            </p:cNvSpPr>
            <p:nvPr/>
          </p:nvSpPr>
          <p:spPr bwMode="auto">
            <a:xfrm flipV="1">
              <a:off x="1147" y="247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2" name="Line 14"/>
            <p:cNvSpPr>
              <a:spLocks noChangeShapeType="1"/>
            </p:cNvSpPr>
            <p:nvPr/>
          </p:nvSpPr>
          <p:spPr bwMode="auto">
            <a:xfrm flipV="1">
              <a:off x="1312" y="246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3" name="Line 15"/>
            <p:cNvSpPr>
              <a:spLocks noChangeShapeType="1"/>
            </p:cNvSpPr>
            <p:nvPr/>
          </p:nvSpPr>
          <p:spPr bwMode="auto">
            <a:xfrm flipV="1">
              <a:off x="1463" y="2477"/>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4" name="Line 16"/>
            <p:cNvSpPr>
              <a:spLocks noChangeShapeType="1"/>
            </p:cNvSpPr>
            <p:nvPr/>
          </p:nvSpPr>
          <p:spPr bwMode="auto">
            <a:xfrm flipV="1">
              <a:off x="1655" y="2469"/>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5" name="Line 17"/>
            <p:cNvSpPr>
              <a:spLocks noChangeShapeType="1"/>
            </p:cNvSpPr>
            <p:nvPr/>
          </p:nvSpPr>
          <p:spPr bwMode="auto">
            <a:xfrm flipV="1">
              <a:off x="1806" y="2473"/>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6" name="Line 18"/>
            <p:cNvSpPr>
              <a:spLocks noChangeShapeType="1"/>
            </p:cNvSpPr>
            <p:nvPr/>
          </p:nvSpPr>
          <p:spPr bwMode="auto">
            <a:xfrm flipV="1">
              <a:off x="2007" y="246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7" name="Line 19"/>
            <p:cNvSpPr>
              <a:spLocks noChangeShapeType="1"/>
            </p:cNvSpPr>
            <p:nvPr/>
          </p:nvSpPr>
          <p:spPr bwMode="auto">
            <a:xfrm flipV="1">
              <a:off x="2167" y="2460"/>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8" name="Line 20"/>
            <p:cNvSpPr>
              <a:spLocks noChangeShapeType="1"/>
            </p:cNvSpPr>
            <p:nvPr/>
          </p:nvSpPr>
          <p:spPr bwMode="auto">
            <a:xfrm>
              <a:off x="1536" y="2459"/>
              <a:ext cx="0" cy="567"/>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09" name="Text Box 21"/>
            <p:cNvSpPr txBox="1">
              <a:spLocks noChangeArrowheads="1"/>
            </p:cNvSpPr>
            <p:nvPr/>
          </p:nvSpPr>
          <p:spPr bwMode="auto">
            <a:xfrm>
              <a:off x="1413" y="3030"/>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7810" name="Text Box 22"/>
            <p:cNvSpPr txBox="1">
              <a:spLocks noChangeArrowheads="1"/>
            </p:cNvSpPr>
            <p:nvPr/>
          </p:nvSpPr>
          <p:spPr bwMode="auto">
            <a:xfrm>
              <a:off x="696" y="2294"/>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7811" name="Line 23"/>
            <p:cNvSpPr>
              <a:spLocks noChangeShapeType="1"/>
            </p:cNvSpPr>
            <p:nvPr/>
          </p:nvSpPr>
          <p:spPr bwMode="auto">
            <a:xfrm flipH="1">
              <a:off x="960" y="2459"/>
              <a:ext cx="567"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12" name="Line 24"/>
            <p:cNvSpPr>
              <a:spLocks noChangeShapeType="1"/>
            </p:cNvSpPr>
            <p:nvPr/>
          </p:nvSpPr>
          <p:spPr bwMode="auto">
            <a:xfrm>
              <a:off x="2084" y="2029"/>
              <a:ext cx="0" cy="996"/>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813" name="Text Box 25"/>
            <p:cNvSpPr txBox="1">
              <a:spLocks noChangeArrowheads="1"/>
            </p:cNvSpPr>
            <p:nvPr/>
          </p:nvSpPr>
          <p:spPr bwMode="auto">
            <a:xfrm>
              <a:off x="1905" y="3004"/>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7814" name="Text Box 26"/>
            <p:cNvSpPr txBox="1">
              <a:spLocks noChangeArrowheads="1"/>
            </p:cNvSpPr>
            <p:nvPr/>
          </p:nvSpPr>
          <p:spPr bwMode="auto">
            <a:xfrm>
              <a:off x="638" y="1839"/>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7815" name="Line 27"/>
            <p:cNvSpPr>
              <a:spLocks noChangeShapeType="1"/>
            </p:cNvSpPr>
            <p:nvPr/>
          </p:nvSpPr>
          <p:spPr bwMode="auto">
            <a:xfrm>
              <a:off x="969" y="1984"/>
              <a:ext cx="1079"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grpSp>
      <p:grpSp>
        <p:nvGrpSpPr>
          <p:cNvPr id="3" name="Group 28"/>
          <p:cNvGrpSpPr>
            <a:grpSpLocks/>
          </p:cNvGrpSpPr>
          <p:nvPr/>
        </p:nvGrpSpPr>
        <p:grpSpPr bwMode="auto">
          <a:xfrm>
            <a:off x="4692650" y="2293938"/>
            <a:ext cx="3602038" cy="2987675"/>
            <a:chOff x="2956" y="1445"/>
            <a:chExt cx="2269" cy="1882"/>
          </a:xfrm>
        </p:grpSpPr>
        <p:sp>
          <p:nvSpPr>
            <p:cNvPr id="117772" name="Line 29"/>
            <p:cNvSpPr>
              <a:spLocks noChangeShapeType="1"/>
            </p:cNvSpPr>
            <p:nvPr/>
          </p:nvSpPr>
          <p:spPr bwMode="auto">
            <a:xfrm>
              <a:off x="3077" y="3030"/>
              <a:ext cx="202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7773" name="Line 30"/>
            <p:cNvSpPr>
              <a:spLocks noChangeShapeType="1"/>
            </p:cNvSpPr>
            <p:nvPr/>
          </p:nvSpPr>
          <p:spPr bwMode="auto">
            <a:xfrm flipV="1">
              <a:off x="3287" y="1513"/>
              <a:ext cx="0" cy="1737"/>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7774" name="Text Box 31"/>
            <p:cNvSpPr txBox="1">
              <a:spLocks noChangeArrowheads="1"/>
            </p:cNvSpPr>
            <p:nvPr/>
          </p:nvSpPr>
          <p:spPr bwMode="auto">
            <a:xfrm>
              <a:off x="4813" y="3039"/>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1</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7775" name="Text Box 32"/>
            <p:cNvSpPr txBox="1">
              <a:spLocks noChangeArrowheads="1"/>
            </p:cNvSpPr>
            <p:nvPr/>
          </p:nvSpPr>
          <p:spPr bwMode="auto">
            <a:xfrm>
              <a:off x="2990" y="1445"/>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2</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7776" name="Line 33"/>
            <p:cNvSpPr>
              <a:spLocks noChangeShapeType="1"/>
            </p:cNvSpPr>
            <p:nvPr/>
          </p:nvSpPr>
          <p:spPr bwMode="auto">
            <a:xfrm flipV="1">
              <a:off x="3854" y="1568"/>
              <a:ext cx="0" cy="886"/>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77" name="Line 34"/>
            <p:cNvSpPr>
              <a:spLocks noChangeShapeType="1"/>
            </p:cNvSpPr>
            <p:nvPr/>
          </p:nvSpPr>
          <p:spPr bwMode="auto">
            <a:xfrm>
              <a:off x="4421" y="1988"/>
              <a:ext cx="804"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78" name="Oval 35"/>
            <p:cNvSpPr>
              <a:spLocks noChangeArrowheads="1"/>
            </p:cNvSpPr>
            <p:nvPr/>
          </p:nvSpPr>
          <p:spPr bwMode="auto">
            <a:xfrm>
              <a:off x="4365" y="1952"/>
              <a:ext cx="64" cy="64"/>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7779" name="Line 36"/>
            <p:cNvSpPr>
              <a:spLocks noChangeShapeType="1"/>
            </p:cNvSpPr>
            <p:nvPr/>
          </p:nvSpPr>
          <p:spPr bwMode="auto">
            <a:xfrm flipV="1">
              <a:off x="3288" y="2445"/>
              <a:ext cx="557" cy="557"/>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a:solidFill>
                  <a:srgbClr val="000000"/>
                </a:solidFill>
              </a:endParaRPr>
            </a:p>
          </p:txBody>
        </p:sp>
        <p:sp>
          <p:nvSpPr>
            <p:cNvPr id="117780" name="Line 37"/>
            <p:cNvSpPr>
              <a:spLocks noChangeShapeType="1"/>
            </p:cNvSpPr>
            <p:nvPr/>
          </p:nvSpPr>
          <p:spPr bwMode="auto">
            <a:xfrm flipV="1">
              <a:off x="3284" y="1545"/>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1" name="Line 38"/>
            <p:cNvSpPr>
              <a:spLocks noChangeShapeType="1"/>
            </p:cNvSpPr>
            <p:nvPr/>
          </p:nvSpPr>
          <p:spPr bwMode="auto">
            <a:xfrm flipV="1">
              <a:off x="3297" y="2245"/>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2" name="Line 39"/>
            <p:cNvSpPr>
              <a:spLocks noChangeShapeType="1"/>
            </p:cNvSpPr>
            <p:nvPr/>
          </p:nvSpPr>
          <p:spPr bwMode="auto">
            <a:xfrm flipV="1">
              <a:off x="3296" y="2072"/>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3" name="Line 40"/>
            <p:cNvSpPr>
              <a:spLocks noChangeShapeType="1"/>
            </p:cNvSpPr>
            <p:nvPr/>
          </p:nvSpPr>
          <p:spPr bwMode="auto">
            <a:xfrm flipV="1">
              <a:off x="3297" y="1889"/>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4" name="Line 41"/>
            <p:cNvSpPr>
              <a:spLocks noChangeShapeType="1"/>
            </p:cNvSpPr>
            <p:nvPr/>
          </p:nvSpPr>
          <p:spPr bwMode="auto">
            <a:xfrm flipV="1">
              <a:off x="3288" y="1705"/>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5" name="Line 42"/>
            <p:cNvSpPr>
              <a:spLocks noChangeShapeType="1"/>
            </p:cNvSpPr>
            <p:nvPr/>
          </p:nvSpPr>
          <p:spPr bwMode="auto">
            <a:xfrm>
              <a:off x="3854" y="2454"/>
              <a:ext cx="0" cy="567"/>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6" name="Text Box 43"/>
            <p:cNvSpPr txBox="1">
              <a:spLocks noChangeArrowheads="1"/>
            </p:cNvSpPr>
            <p:nvPr/>
          </p:nvSpPr>
          <p:spPr bwMode="auto">
            <a:xfrm>
              <a:off x="3731" y="3025"/>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7787" name="Text Box 44"/>
            <p:cNvSpPr txBox="1">
              <a:spLocks noChangeArrowheads="1"/>
            </p:cNvSpPr>
            <p:nvPr/>
          </p:nvSpPr>
          <p:spPr bwMode="auto">
            <a:xfrm>
              <a:off x="3014" y="2289"/>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7788" name="Line 45"/>
            <p:cNvSpPr>
              <a:spLocks noChangeShapeType="1"/>
            </p:cNvSpPr>
            <p:nvPr/>
          </p:nvSpPr>
          <p:spPr bwMode="auto">
            <a:xfrm flipH="1">
              <a:off x="3278" y="2454"/>
              <a:ext cx="567"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89" name="Line 46"/>
            <p:cNvSpPr>
              <a:spLocks noChangeShapeType="1"/>
            </p:cNvSpPr>
            <p:nvPr/>
          </p:nvSpPr>
          <p:spPr bwMode="auto">
            <a:xfrm>
              <a:off x="4402" y="2024"/>
              <a:ext cx="0" cy="996"/>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7790" name="Text Box 47"/>
            <p:cNvSpPr txBox="1">
              <a:spLocks noChangeArrowheads="1"/>
            </p:cNvSpPr>
            <p:nvPr/>
          </p:nvSpPr>
          <p:spPr bwMode="auto">
            <a:xfrm>
              <a:off x="4223" y="2999"/>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7791" name="Text Box 48"/>
            <p:cNvSpPr txBox="1">
              <a:spLocks noChangeArrowheads="1"/>
            </p:cNvSpPr>
            <p:nvPr/>
          </p:nvSpPr>
          <p:spPr bwMode="auto">
            <a:xfrm>
              <a:off x="2956" y="1834"/>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7792" name="Line 49"/>
            <p:cNvSpPr>
              <a:spLocks noChangeShapeType="1"/>
            </p:cNvSpPr>
            <p:nvPr/>
          </p:nvSpPr>
          <p:spPr bwMode="auto">
            <a:xfrm>
              <a:off x="3287" y="1979"/>
              <a:ext cx="1079"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grpSp>
      <p:sp>
        <p:nvSpPr>
          <p:cNvPr id="117768" name="Text Box 50"/>
          <p:cNvSpPr txBox="1">
            <a:spLocks noChangeArrowheads="1"/>
          </p:cNvSpPr>
          <p:nvPr/>
        </p:nvSpPr>
        <p:spPr bwMode="auto">
          <a:xfrm>
            <a:off x="1320800" y="5602288"/>
            <a:ext cx="268605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a:solidFill>
                  <a:srgbClr val="000000"/>
                </a:solidFill>
                <a:ea typeface="SimSun" pitchFamily="2" charset="-122"/>
              </a:rPr>
              <a:t>Firm 1’s best response to Firm 2’s </a:t>
            </a:r>
            <a:r>
              <a:rPr lang="en-US" altLang="zh-CN" i="1">
                <a:solidFill>
                  <a:srgbClr val="000000"/>
                </a:solidFill>
                <a:ea typeface="SimSun" pitchFamily="2" charset="-122"/>
              </a:rPr>
              <a:t>p</a:t>
            </a:r>
            <a:r>
              <a:rPr lang="en-US" altLang="zh-CN" i="1" baseline="-25000">
                <a:solidFill>
                  <a:srgbClr val="000000"/>
                </a:solidFill>
                <a:ea typeface="SimSun" pitchFamily="2" charset="-122"/>
              </a:rPr>
              <a:t>2</a:t>
            </a:r>
            <a:endParaRPr lang="en-US" altLang="zh-CN">
              <a:solidFill>
                <a:srgbClr val="000000"/>
              </a:solidFill>
              <a:ea typeface="SimSun" pitchFamily="2" charset="-122"/>
            </a:endParaRPr>
          </a:p>
        </p:txBody>
      </p:sp>
      <p:sp>
        <p:nvSpPr>
          <p:cNvPr id="117769" name="Text Box 51"/>
          <p:cNvSpPr txBox="1">
            <a:spLocks noChangeArrowheads="1"/>
          </p:cNvSpPr>
          <p:nvPr/>
        </p:nvSpPr>
        <p:spPr bwMode="auto">
          <a:xfrm>
            <a:off x="5319713" y="5581650"/>
            <a:ext cx="268605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a:solidFill>
                  <a:srgbClr val="000000"/>
                </a:solidFill>
                <a:ea typeface="SimSun" pitchFamily="2" charset="-122"/>
              </a:rPr>
              <a:t>Firm 2’s best response to Firm 1’s </a:t>
            </a:r>
            <a:r>
              <a:rPr lang="en-US" altLang="zh-CN" i="1">
                <a:solidFill>
                  <a:srgbClr val="000000"/>
                </a:solidFill>
                <a:ea typeface="SimSun" pitchFamily="2" charset="-122"/>
              </a:rPr>
              <a:t>p</a:t>
            </a:r>
            <a:r>
              <a:rPr lang="en-US" altLang="zh-CN" i="1" baseline="-25000">
                <a:solidFill>
                  <a:srgbClr val="000000"/>
                </a:solidFill>
                <a:ea typeface="SimSun" pitchFamily="2" charset="-122"/>
              </a:rPr>
              <a:t>1</a:t>
            </a:r>
            <a:endParaRPr lang="en-US" altLang="zh-CN">
              <a:solidFill>
                <a:srgbClr val="000000"/>
              </a:solidFill>
              <a:ea typeface="SimSun" pitchFamily="2" charset="-122"/>
            </a:endParaRPr>
          </a:p>
        </p:txBody>
      </p:sp>
      <p:sp>
        <p:nvSpPr>
          <p:cNvPr id="117770" name="Oval 52"/>
          <p:cNvSpPr>
            <a:spLocks noChangeArrowheads="1"/>
          </p:cNvSpPr>
          <p:nvPr/>
        </p:nvSpPr>
        <p:spPr bwMode="auto">
          <a:xfrm>
            <a:off x="6051550" y="3816350"/>
            <a:ext cx="144463" cy="144463"/>
          </a:xfrm>
          <a:prstGeom prst="ellipse">
            <a:avLst/>
          </a:prstGeom>
          <a:solidFill>
            <a:srgbClr val="0000FF"/>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7771" name="Oval 53"/>
          <p:cNvSpPr>
            <a:spLocks noChangeArrowheads="1"/>
          </p:cNvSpPr>
          <p:nvPr/>
        </p:nvSpPr>
        <p:spPr bwMode="auto">
          <a:xfrm>
            <a:off x="2373313" y="3822700"/>
            <a:ext cx="144462" cy="144463"/>
          </a:xfrm>
          <a:prstGeom prst="ellipse">
            <a:avLst/>
          </a:prstGeom>
          <a:solidFill>
            <a:schemeClr val="hlink"/>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Tree>
  </p:cSld>
  <p:clrMapOvr>
    <a:masterClrMapping/>
  </p:clrMapOvr>
  <p:transition spd="med">
    <p:random/>
    <p:sndAc>
      <p:stSnd>
        <p:snd r:embed="rId2" name="click.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8787" name="灯片编号占位符 6"/>
          <p:cNvSpPr>
            <a:spLocks noGrp="1"/>
          </p:cNvSpPr>
          <p:nvPr>
            <p:ph type="sldNum" sz="quarter" idx="12"/>
          </p:nvPr>
        </p:nvSpPr>
        <p:spPr>
          <a:noFill/>
        </p:spPr>
        <p:txBody>
          <a:bodyPr/>
          <a:lstStyle/>
          <a:p>
            <a:fld id="{05754C5E-24A2-42C4-906D-585281D08E05}" type="slidenum">
              <a:rPr lang="zh-CN" altLang="en-US" smtClean="0">
                <a:solidFill>
                  <a:srgbClr val="000000"/>
                </a:solidFill>
              </a:rPr>
              <a:pPr/>
              <a:t>111</a:t>
            </a:fld>
            <a:endParaRPr lang="en-US" altLang="zh-CN">
              <a:solidFill>
                <a:srgbClr val="000000"/>
              </a:solidFill>
            </a:endParaRPr>
          </a:p>
        </p:txBody>
      </p:sp>
      <p:sp>
        <p:nvSpPr>
          <p:cNvPr id="118788" name="Rectangle 2"/>
          <p:cNvSpPr>
            <a:spLocks noGrp="1" noChangeArrowheads="1"/>
          </p:cNvSpPr>
          <p:nvPr>
            <p:ph type="title"/>
          </p:nvPr>
        </p:nvSpPr>
        <p:spPr/>
        <p:txBody>
          <a:bodyPr/>
          <a:lstStyle/>
          <a:p>
            <a:pPr eaLnBrk="1" hangingPunct="1"/>
            <a:r>
              <a:rPr lang="en-US" altLang="zh-CN" sz="3800">
                <a:ea typeface="SimSun" pitchFamily="2" charset="-122"/>
              </a:rPr>
              <a:t>Bertrand model of duopoly (homogeneous products)</a:t>
            </a:r>
          </a:p>
        </p:txBody>
      </p:sp>
      <p:sp>
        <p:nvSpPr>
          <p:cNvPr id="118789" name="Rectangle 3"/>
          <p:cNvSpPr>
            <a:spLocks noGrp="1" noChangeArrowheads="1"/>
          </p:cNvSpPr>
          <p:nvPr>
            <p:ph type="body" sz="half" idx="1"/>
          </p:nvPr>
        </p:nvSpPr>
        <p:spPr>
          <a:xfrm>
            <a:off x="914400" y="1600200"/>
            <a:ext cx="7772400" cy="504825"/>
          </a:xfrm>
        </p:spPr>
        <p:txBody>
          <a:bodyPr/>
          <a:lstStyle/>
          <a:p>
            <a:pPr eaLnBrk="1" hangingPunct="1">
              <a:buFont typeface="Wingdings" pitchFamily="2" charset="2"/>
              <a:buNone/>
            </a:pPr>
            <a:r>
              <a:rPr lang="zh-CN" altLang="en-US" sz="2400">
                <a:ea typeface="SimSun" pitchFamily="2" charset="-122"/>
              </a:rPr>
              <a:t>最优反应函数</a:t>
            </a:r>
            <a:r>
              <a:rPr lang="en-US" altLang="zh-CN" sz="2400">
                <a:ea typeface="SimSun" pitchFamily="2" charset="-122"/>
              </a:rPr>
              <a:t>:</a:t>
            </a:r>
          </a:p>
        </p:txBody>
      </p:sp>
      <p:grpSp>
        <p:nvGrpSpPr>
          <p:cNvPr id="2" name="Group 4"/>
          <p:cNvGrpSpPr>
            <a:grpSpLocks/>
          </p:cNvGrpSpPr>
          <p:nvPr/>
        </p:nvGrpSpPr>
        <p:grpSpPr bwMode="auto">
          <a:xfrm>
            <a:off x="2754313" y="2570163"/>
            <a:ext cx="3602037" cy="3009900"/>
            <a:chOff x="638" y="1436"/>
            <a:chExt cx="2269" cy="1896"/>
          </a:xfrm>
        </p:grpSpPr>
        <p:sp>
          <p:nvSpPr>
            <p:cNvPr id="118793" name="Line 5"/>
            <p:cNvSpPr>
              <a:spLocks noChangeShapeType="1"/>
            </p:cNvSpPr>
            <p:nvPr/>
          </p:nvSpPr>
          <p:spPr bwMode="auto">
            <a:xfrm>
              <a:off x="759" y="3035"/>
              <a:ext cx="202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8794" name="Line 6"/>
            <p:cNvSpPr>
              <a:spLocks noChangeShapeType="1"/>
            </p:cNvSpPr>
            <p:nvPr/>
          </p:nvSpPr>
          <p:spPr bwMode="auto">
            <a:xfrm flipV="1">
              <a:off x="969" y="1518"/>
              <a:ext cx="0" cy="1737"/>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18795" name="Text Box 7"/>
            <p:cNvSpPr txBox="1">
              <a:spLocks noChangeArrowheads="1"/>
            </p:cNvSpPr>
            <p:nvPr/>
          </p:nvSpPr>
          <p:spPr bwMode="auto">
            <a:xfrm>
              <a:off x="2495" y="3044"/>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1</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8796" name="Text Box 8"/>
            <p:cNvSpPr txBox="1">
              <a:spLocks noChangeArrowheads="1"/>
            </p:cNvSpPr>
            <p:nvPr/>
          </p:nvSpPr>
          <p:spPr bwMode="auto">
            <a:xfrm>
              <a:off x="672" y="1450"/>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25000">
                  <a:solidFill>
                    <a:srgbClr val="000000"/>
                  </a:solidFill>
                  <a:latin typeface="Times New Roman" pitchFamily="18" charset="0"/>
                  <a:ea typeface="SimSun" pitchFamily="2" charset="-122"/>
                  <a:cs typeface="Times New Roman" pitchFamily="18" charset="0"/>
                </a:rPr>
                <a:t>2</a:t>
              </a:r>
              <a:endParaRPr lang="en-US" altLang="zh-CN" sz="2400" b="1" i="1">
                <a:solidFill>
                  <a:srgbClr val="000000"/>
                </a:solidFill>
                <a:latin typeface="Times New Roman" pitchFamily="18" charset="0"/>
                <a:ea typeface="SimSun" pitchFamily="2" charset="-122"/>
                <a:cs typeface="Times New Roman" pitchFamily="18" charset="0"/>
              </a:endParaRPr>
            </a:p>
          </p:txBody>
        </p:sp>
        <p:sp>
          <p:nvSpPr>
            <p:cNvPr id="118797" name="Line 9"/>
            <p:cNvSpPr>
              <a:spLocks noChangeShapeType="1"/>
            </p:cNvSpPr>
            <p:nvPr/>
          </p:nvSpPr>
          <p:spPr bwMode="auto">
            <a:xfrm>
              <a:off x="1545" y="2459"/>
              <a:ext cx="1198"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798" name="Line 10"/>
            <p:cNvSpPr>
              <a:spLocks noChangeShapeType="1"/>
            </p:cNvSpPr>
            <p:nvPr/>
          </p:nvSpPr>
          <p:spPr bwMode="auto">
            <a:xfrm flipV="1">
              <a:off x="1536" y="1573"/>
              <a:ext cx="0" cy="886"/>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799" name="Line 11"/>
            <p:cNvSpPr>
              <a:spLocks noChangeShapeType="1"/>
            </p:cNvSpPr>
            <p:nvPr/>
          </p:nvSpPr>
          <p:spPr bwMode="auto">
            <a:xfrm flipV="1">
              <a:off x="2085" y="1436"/>
              <a:ext cx="0" cy="521"/>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0" name="Line 12"/>
            <p:cNvSpPr>
              <a:spLocks noChangeShapeType="1"/>
            </p:cNvSpPr>
            <p:nvPr/>
          </p:nvSpPr>
          <p:spPr bwMode="auto">
            <a:xfrm>
              <a:off x="2103" y="1993"/>
              <a:ext cx="804"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1" name="Oval 13"/>
            <p:cNvSpPr>
              <a:spLocks noChangeArrowheads="1"/>
            </p:cNvSpPr>
            <p:nvPr/>
          </p:nvSpPr>
          <p:spPr bwMode="auto">
            <a:xfrm>
              <a:off x="2047" y="1957"/>
              <a:ext cx="64" cy="64"/>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8802" name="Line 14"/>
            <p:cNvSpPr>
              <a:spLocks noChangeShapeType="1"/>
            </p:cNvSpPr>
            <p:nvPr/>
          </p:nvSpPr>
          <p:spPr bwMode="auto">
            <a:xfrm flipV="1">
              <a:off x="997" y="2460"/>
              <a:ext cx="557" cy="557"/>
            </a:xfrm>
            <a:prstGeom prst="line">
              <a:avLst/>
            </a:prstGeom>
            <a:noFill/>
            <a:ln w="9525">
              <a:solidFill>
                <a:schemeClr val="hlink"/>
              </a:solidFill>
              <a:prstDash val="dash"/>
              <a:round/>
              <a:headEnd/>
              <a:tailEnd/>
            </a:ln>
          </p:spPr>
          <p:txBody>
            <a:bodyPr/>
            <a:lstStyle/>
            <a:p>
              <a:pPr fontAlgn="base">
                <a:spcBef>
                  <a:spcPct val="0"/>
                </a:spcBef>
                <a:spcAft>
                  <a:spcPct val="0"/>
                </a:spcAft>
              </a:pPr>
              <a:endParaRPr lang="zh-CN" altLang="en-US">
                <a:solidFill>
                  <a:srgbClr val="000000"/>
                </a:solidFill>
              </a:endParaRPr>
            </a:p>
          </p:txBody>
        </p:sp>
        <p:sp>
          <p:nvSpPr>
            <p:cNvPr id="118803" name="Line 15"/>
            <p:cNvSpPr>
              <a:spLocks noChangeShapeType="1"/>
            </p:cNvSpPr>
            <p:nvPr/>
          </p:nvSpPr>
          <p:spPr bwMode="auto">
            <a:xfrm flipV="1">
              <a:off x="1147" y="247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4" name="Line 16"/>
            <p:cNvSpPr>
              <a:spLocks noChangeShapeType="1"/>
            </p:cNvSpPr>
            <p:nvPr/>
          </p:nvSpPr>
          <p:spPr bwMode="auto">
            <a:xfrm flipV="1">
              <a:off x="1312" y="246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5" name="Line 17"/>
            <p:cNvSpPr>
              <a:spLocks noChangeShapeType="1"/>
            </p:cNvSpPr>
            <p:nvPr/>
          </p:nvSpPr>
          <p:spPr bwMode="auto">
            <a:xfrm flipV="1">
              <a:off x="1463" y="2477"/>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6" name="Line 18"/>
            <p:cNvSpPr>
              <a:spLocks noChangeShapeType="1"/>
            </p:cNvSpPr>
            <p:nvPr/>
          </p:nvSpPr>
          <p:spPr bwMode="auto">
            <a:xfrm flipV="1">
              <a:off x="1655" y="2469"/>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7" name="Line 19"/>
            <p:cNvSpPr>
              <a:spLocks noChangeShapeType="1"/>
            </p:cNvSpPr>
            <p:nvPr/>
          </p:nvSpPr>
          <p:spPr bwMode="auto">
            <a:xfrm flipV="1">
              <a:off x="1806" y="2473"/>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8" name="Line 20"/>
            <p:cNvSpPr>
              <a:spLocks noChangeShapeType="1"/>
            </p:cNvSpPr>
            <p:nvPr/>
          </p:nvSpPr>
          <p:spPr bwMode="auto">
            <a:xfrm flipV="1">
              <a:off x="2007" y="2464"/>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09" name="Line 21"/>
            <p:cNvSpPr>
              <a:spLocks noChangeShapeType="1"/>
            </p:cNvSpPr>
            <p:nvPr/>
          </p:nvSpPr>
          <p:spPr bwMode="auto">
            <a:xfrm flipV="1">
              <a:off x="970" y="2450"/>
              <a:ext cx="557" cy="557"/>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a:solidFill>
                  <a:srgbClr val="000000"/>
                </a:solidFill>
              </a:endParaRPr>
            </a:p>
          </p:txBody>
        </p:sp>
        <p:sp>
          <p:nvSpPr>
            <p:cNvPr id="118810" name="Line 22"/>
            <p:cNvSpPr>
              <a:spLocks noChangeShapeType="1"/>
            </p:cNvSpPr>
            <p:nvPr/>
          </p:nvSpPr>
          <p:spPr bwMode="auto">
            <a:xfrm flipV="1">
              <a:off x="966" y="1550"/>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1" name="Line 23"/>
            <p:cNvSpPr>
              <a:spLocks noChangeShapeType="1"/>
            </p:cNvSpPr>
            <p:nvPr/>
          </p:nvSpPr>
          <p:spPr bwMode="auto">
            <a:xfrm flipV="1">
              <a:off x="979" y="2250"/>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2" name="Line 24"/>
            <p:cNvSpPr>
              <a:spLocks noChangeShapeType="1"/>
            </p:cNvSpPr>
            <p:nvPr/>
          </p:nvSpPr>
          <p:spPr bwMode="auto">
            <a:xfrm flipV="1">
              <a:off x="978" y="2077"/>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3" name="Line 25"/>
            <p:cNvSpPr>
              <a:spLocks noChangeShapeType="1"/>
            </p:cNvSpPr>
            <p:nvPr/>
          </p:nvSpPr>
          <p:spPr bwMode="auto">
            <a:xfrm flipV="1">
              <a:off x="979" y="1894"/>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4" name="Line 26"/>
            <p:cNvSpPr>
              <a:spLocks noChangeShapeType="1"/>
            </p:cNvSpPr>
            <p:nvPr/>
          </p:nvSpPr>
          <p:spPr bwMode="auto">
            <a:xfrm flipV="1">
              <a:off x="970" y="1710"/>
              <a:ext cx="557" cy="55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5" name="Line 27"/>
            <p:cNvSpPr>
              <a:spLocks noChangeShapeType="1"/>
            </p:cNvSpPr>
            <p:nvPr/>
          </p:nvSpPr>
          <p:spPr bwMode="auto">
            <a:xfrm flipV="1">
              <a:off x="2167" y="2460"/>
              <a:ext cx="557" cy="557"/>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6" name="Line 28"/>
            <p:cNvSpPr>
              <a:spLocks noChangeShapeType="1"/>
            </p:cNvSpPr>
            <p:nvPr/>
          </p:nvSpPr>
          <p:spPr bwMode="auto">
            <a:xfrm>
              <a:off x="1536" y="2459"/>
              <a:ext cx="0" cy="567"/>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17" name="Text Box 29"/>
            <p:cNvSpPr txBox="1">
              <a:spLocks noChangeArrowheads="1"/>
            </p:cNvSpPr>
            <p:nvPr/>
          </p:nvSpPr>
          <p:spPr bwMode="auto">
            <a:xfrm>
              <a:off x="1413" y="3030"/>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8818" name="Text Box 30"/>
            <p:cNvSpPr txBox="1">
              <a:spLocks noChangeArrowheads="1"/>
            </p:cNvSpPr>
            <p:nvPr/>
          </p:nvSpPr>
          <p:spPr bwMode="auto">
            <a:xfrm>
              <a:off x="696" y="2294"/>
              <a:ext cx="229"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c</a:t>
              </a:r>
            </a:p>
          </p:txBody>
        </p:sp>
        <p:sp>
          <p:nvSpPr>
            <p:cNvPr id="118819" name="Line 31"/>
            <p:cNvSpPr>
              <a:spLocks noChangeShapeType="1"/>
            </p:cNvSpPr>
            <p:nvPr/>
          </p:nvSpPr>
          <p:spPr bwMode="auto">
            <a:xfrm flipH="1">
              <a:off x="960" y="2459"/>
              <a:ext cx="567"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20" name="Line 32"/>
            <p:cNvSpPr>
              <a:spLocks noChangeShapeType="1"/>
            </p:cNvSpPr>
            <p:nvPr/>
          </p:nvSpPr>
          <p:spPr bwMode="auto">
            <a:xfrm>
              <a:off x="2084" y="2029"/>
              <a:ext cx="0" cy="996"/>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8821" name="Text Box 33"/>
            <p:cNvSpPr txBox="1">
              <a:spLocks noChangeArrowheads="1"/>
            </p:cNvSpPr>
            <p:nvPr/>
          </p:nvSpPr>
          <p:spPr bwMode="auto">
            <a:xfrm>
              <a:off x="1905" y="3004"/>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8822" name="Text Box 34"/>
            <p:cNvSpPr txBox="1">
              <a:spLocks noChangeArrowheads="1"/>
            </p:cNvSpPr>
            <p:nvPr/>
          </p:nvSpPr>
          <p:spPr bwMode="auto">
            <a:xfrm>
              <a:off x="638" y="1839"/>
              <a:ext cx="330" cy="288"/>
            </a:xfrm>
            <a:prstGeom prst="rect">
              <a:avLst/>
            </a:prstGeom>
            <a:noFill/>
            <a:ln w="9525">
              <a:noFill/>
              <a:miter lim="800000"/>
              <a:headEnd/>
              <a:tailEnd/>
            </a:ln>
          </p:spPr>
          <p:txBody>
            <a:bodyPr>
              <a:spAutoFit/>
            </a:bodyPr>
            <a:lstStyle/>
            <a:p>
              <a:pPr fontAlgn="base">
                <a:spcBef>
                  <a:spcPct val="50000"/>
                </a:spcBef>
                <a:spcAft>
                  <a:spcPct val="0"/>
                </a:spcAft>
              </a:pPr>
              <a:r>
                <a:rPr lang="en-US" altLang="zh-CN" sz="2400" b="1" i="1">
                  <a:solidFill>
                    <a:srgbClr val="000000"/>
                  </a:solidFill>
                  <a:latin typeface="Times New Roman" pitchFamily="18" charset="0"/>
                  <a:ea typeface="SimSun" pitchFamily="2" charset="-122"/>
                  <a:cs typeface="Times New Roman" pitchFamily="18" charset="0"/>
                </a:rPr>
                <a:t>p</a:t>
              </a:r>
              <a:r>
                <a:rPr lang="en-US" altLang="zh-CN" sz="2400" b="1" i="1" baseline="34000">
                  <a:solidFill>
                    <a:srgbClr val="000000"/>
                  </a:solidFill>
                  <a:latin typeface="Times New Roman" pitchFamily="18" charset="0"/>
                  <a:ea typeface="SimSun" pitchFamily="2" charset="-122"/>
                  <a:cs typeface="Times New Roman" pitchFamily="18" charset="0"/>
                </a:rPr>
                <a:t>m</a:t>
              </a:r>
            </a:p>
          </p:txBody>
        </p:sp>
        <p:sp>
          <p:nvSpPr>
            <p:cNvPr id="118823" name="Line 35"/>
            <p:cNvSpPr>
              <a:spLocks noChangeShapeType="1"/>
            </p:cNvSpPr>
            <p:nvPr/>
          </p:nvSpPr>
          <p:spPr bwMode="auto">
            <a:xfrm>
              <a:off x="969" y="1984"/>
              <a:ext cx="1079"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a:solidFill>
                  <a:srgbClr val="000000"/>
                </a:solidFill>
              </a:endParaRPr>
            </a:p>
          </p:txBody>
        </p:sp>
      </p:grpSp>
      <p:sp>
        <p:nvSpPr>
          <p:cNvPr id="118791" name="Oval 36"/>
          <p:cNvSpPr>
            <a:spLocks noChangeArrowheads="1"/>
          </p:cNvSpPr>
          <p:nvPr/>
        </p:nvSpPr>
        <p:spPr bwMode="auto">
          <a:xfrm>
            <a:off x="4106863" y="4106863"/>
            <a:ext cx="174625" cy="174625"/>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8792" name="AutoShape 37"/>
          <p:cNvSpPr>
            <a:spLocks/>
          </p:cNvSpPr>
          <p:nvPr/>
        </p:nvSpPr>
        <p:spPr bwMode="auto">
          <a:xfrm>
            <a:off x="6405563" y="3602038"/>
            <a:ext cx="2119312" cy="739775"/>
          </a:xfrm>
          <a:prstGeom prst="borderCallout1">
            <a:avLst>
              <a:gd name="adj1" fmla="val 15449"/>
              <a:gd name="adj2" fmla="val -3597"/>
              <a:gd name="adj3" fmla="val 74463"/>
              <a:gd name="adj4" fmla="val -101574"/>
            </a:avLst>
          </a:prstGeom>
          <a:noFill/>
          <a:ln w="9525">
            <a:solidFill>
              <a:schemeClr val="tx1"/>
            </a:solidFill>
            <a:miter lim="800000"/>
            <a:headEnd/>
            <a:tailEnd/>
          </a:ln>
        </p:spPr>
        <p:txBody>
          <a:bodyPr/>
          <a:lstStyle/>
          <a:p>
            <a:pPr algn="ctr" fontAlgn="base">
              <a:spcBef>
                <a:spcPct val="0"/>
              </a:spcBef>
              <a:spcAft>
                <a:spcPct val="0"/>
              </a:spcAft>
            </a:pPr>
            <a:r>
              <a:rPr lang="en-US" altLang="zh-CN">
                <a:solidFill>
                  <a:srgbClr val="000000"/>
                </a:solidFill>
                <a:ea typeface="SimSun" pitchFamily="2" charset="-122"/>
              </a:rPr>
              <a:t>Nash Equilibrium</a:t>
            </a:r>
          </a:p>
          <a:p>
            <a:pPr algn="ctr" fontAlgn="base">
              <a:spcBef>
                <a:spcPct val="0"/>
              </a:spcBef>
              <a:spcAft>
                <a:spcPct val="0"/>
              </a:spcAft>
            </a:pPr>
            <a:r>
              <a:rPr lang="en-US" altLang="zh-CN" sz="2400" b="1">
                <a:solidFill>
                  <a:srgbClr val="000000"/>
                </a:solidFill>
                <a:latin typeface="Times New Roman" pitchFamily="18" charset="0"/>
                <a:ea typeface="SimSun" pitchFamily="2" charset="-122"/>
                <a:cs typeface="Times New Roman" pitchFamily="18" charset="0"/>
              </a:rPr>
              <a:t>( </a:t>
            </a:r>
            <a:r>
              <a:rPr lang="en-US" altLang="zh-CN" sz="2400" b="1" i="1">
                <a:solidFill>
                  <a:srgbClr val="000000"/>
                </a:solidFill>
                <a:latin typeface="Times New Roman" pitchFamily="18" charset="0"/>
                <a:ea typeface="SimSun" pitchFamily="2" charset="-122"/>
                <a:cs typeface="Times New Roman" pitchFamily="18" charset="0"/>
              </a:rPr>
              <a:t>c, c</a:t>
            </a:r>
            <a:r>
              <a:rPr lang="en-US" altLang="zh-CN" sz="2400" b="1">
                <a:solidFill>
                  <a:srgbClr val="000000"/>
                </a:solidFill>
                <a:latin typeface="Times New Roman" pitchFamily="18" charset="0"/>
                <a:ea typeface="SimSun" pitchFamily="2" charset="-122"/>
                <a:cs typeface="Times New Roman" pitchFamily="18" charset="0"/>
              </a:rPr>
              <a:t> )</a:t>
            </a:r>
          </a:p>
        </p:txBody>
      </p:sp>
    </p:spTree>
  </p:cSld>
  <p:clrMapOvr>
    <a:masterClrMapping/>
  </p:clrMapOvr>
  <p:transition spd="med">
    <p:random/>
    <p:sndAc>
      <p:stSnd>
        <p:snd r:embed="rId2" name="click.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29027" name="灯片编号占位符 6"/>
          <p:cNvSpPr>
            <a:spLocks noGrp="1"/>
          </p:cNvSpPr>
          <p:nvPr>
            <p:ph type="sldNum" sz="quarter" idx="12"/>
          </p:nvPr>
        </p:nvSpPr>
        <p:spPr>
          <a:noFill/>
        </p:spPr>
        <p:txBody>
          <a:bodyPr/>
          <a:lstStyle/>
          <a:p>
            <a:fld id="{74941C3A-2B8E-42C0-B658-5D6A68C270C7}" type="slidenum">
              <a:rPr lang="zh-CN" altLang="en-US" smtClean="0">
                <a:solidFill>
                  <a:srgbClr val="000000"/>
                </a:solidFill>
              </a:rPr>
              <a:pPr/>
              <a:t>112</a:t>
            </a:fld>
            <a:endParaRPr lang="en-US" altLang="zh-CN" smtClean="0">
              <a:solidFill>
                <a:srgbClr val="000000"/>
              </a:solidFill>
            </a:endParaRPr>
          </a:p>
        </p:txBody>
      </p:sp>
      <p:sp>
        <p:nvSpPr>
          <p:cNvPr id="129028" name="Rectangle 2"/>
          <p:cNvSpPr>
            <a:spLocks noGrp="1" noChangeArrowheads="1"/>
          </p:cNvSpPr>
          <p:nvPr>
            <p:ph type="title"/>
          </p:nvPr>
        </p:nvSpPr>
        <p:spPr/>
        <p:txBody>
          <a:bodyPr/>
          <a:lstStyle/>
          <a:p>
            <a:pPr eaLnBrk="1" hangingPunct="1"/>
            <a:r>
              <a:rPr lang="en-US" altLang="zh-CN" smtClean="0">
                <a:ea typeface="SimSun" pitchFamily="2" charset="-122"/>
              </a:rPr>
              <a:t>Matching pennies</a:t>
            </a:r>
          </a:p>
        </p:txBody>
      </p:sp>
      <p:sp>
        <p:nvSpPr>
          <p:cNvPr id="216067" name="Rectangle 3"/>
          <p:cNvSpPr>
            <a:spLocks noGrp="1" noChangeArrowheads="1"/>
          </p:cNvSpPr>
          <p:nvPr>
            <p:ph type="body" sz="half" idx="1"/>
          </p:nvPr>
        </p:nvSpPr>
        <p:spPr>
          <a:xfrm>
            <a:off x="798513" y="3473450"/>
            <a:ext cx="7696200" cy="2517775"/>
          </a:xfrm>
        </p:spPr>
        <p:txBody>
          <a:bodyPr/>
          <a:lstStyle/>
          <a:p>
            <a:pPr eaLnBrk="1" hangingPunct="1">
              <a:lnSpc>
                <a:spcPct val="90000"/>
              </a:lnSpc>
            </a:pPr>
            <a:r>
              <a:rPr lang="en-US" altLang="zh-CN" sz="2000" smtClean="0">
                <a:ea typeface="SimSun" pitchFamily="2" charset="-122"/>
              </a:rPr>
              <a:t>Head</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Tail</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90000"/>
              </a:lnSpc>
            </a:pPr>
            <a:r>
              <a:rPr lang="en-US" altLang="zh-CN" sz="2000" smtClean="0">
                <a:ea typeface="SimSun" pitchFamily="2" charset="-122"/>
              </a:rPr>
              <a:t>Tail</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Tail</a:t>
            </a:r>
            <a:r>
              <a:rPr lang="zh-CN" altLang="en-US" sz="2000" smtClean="0">
                <a:ea typeface="SimSun" pitchFamily="2" charset="-122"/>
              </a:rPr>
              <a:t>的最优反应</a:t>
            </a:r>
            <a:endParaRPr lang="en-US" altLang="zh-CN" sz="2000" smtClean="0">
              <a:ea typeface="SimSun" pitchFamily="2" charset="-122"/>
            </a:endParaRPr>
          </a:p>
          <a:p>
            <a:pPr lvl="1" eaLnBrk="1" hangingPunct="1">
              <a:lnSpc>
                <a:spcPct val="90000"/>
              </a:lnSpc>
              <a:buFont typeface="Wingdings" pitchFamily="2" charset="2"/>
              <a:buChar char="Ø"/>
            </a:pPr>
            <a:endParaRPr lang="en-US" altLang="zh-CN" sz="2200" smtClean="0">
              <a:solidFill>
                <a:srgbClr val="0000FF"/>
              </a:solidFill>
              <a:ea typeface="SimSun" pitchFamily="2" charset="-122"/>
            </a:endParaRPr>
          </a:p>
          <a:p>
            <a:pPr eaLnBrk="1" hangingPunct="1">
              <a:lnSpc>
                <a:spcPct val="90000"/>
              </a:lnSpc>
            </a:pPr>
            <a:r>
              <a:rPr lang="en-US" altLang="zh-CN" sz="2000" smtClean="0">
                <a:ea typeface="SimSun" pitchFamily="2" charset="-122"/>
              </a:rPr>
              <a:t>Tail</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Head</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90000"/>
              </a:lnSpc>
            </a:pPr>
            <a:r>
              <a:rPr lang="en-US" altLang="zh-CN" sz="2000" smtClean="0">
                <a:ea typeface="SimSun" pitchFamily="2" charset="-122"/>
              </a:rPr>
              <a:t>Head</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Head</a:t>
            </a:r>
            <a:r>
              <a:rPr lang="zh-CN" altLang="en-US" sz="2000" smtClean="0">
                <a:ea typeface="SimSun" pitchFamily="2" charset="-122"/>
              </a:rPr>
              <a:t> 的最优反应</a:t>
            </a:r>
            <a:endParaRPr lang="en-US" altLang="zh-CN" sz="2000" smtClean="0">
              <a:ea typeface="SimSun" pitchFamily="2" charset="-122"/>
            </a:endParaRPr>
          </a:p>
          <a:p>
            <a:pPr lvl="1" eaLnBrk="1" hangingPunct="1">
              <a:lnSpc>
                <a:spcPct val="90000"/>
              </a:lnSpc>
              <a:buFont typeface="Wingdings" pitchFamily="2" charset="2"/>
              <a:buChar char="Ø"/>
            </a:pPr>
            <a:endParaRPr lang="en-US" altLang="zh-CN" sz="2200" smtClean="0">
              <a:solidFill>
                <a:srgbClr val="0000FF"/>
              </a:solidFill>
              <a:ea typeface="SimSun" pitchFamily="2" charset="-122"/>
            </a:endParaRPr>
          </a:p>
          <a:p>
            <a:pPr lvl="1" eaLnBrk="1" hangingPunct="1">
              <a:lnSpc>
                <a:spcPct val="90000"/>
              </a:lnSpc>
              <a:buFont typeface="Wingdings" pitchFamily="2" charset="2"/>
              <a:buChar char="Ø"/>
            </a:pPr>
            <a:r>
              <a:rPr lang="zh-CN" altLang="en-US" sz="2200" smtClean="0">
                <a:solidFill>
                  <a:srgbClr val="0000FF"/>
                </a:solidFill>
                <a:ea typeface="SimSun" pitchFamily="2" charset="-122"/>
              </a:rPr>
              <a:t>所以</a:t>
            </a:r>
            <a:r>
              <a:rPr lang="en-US" altLang="zh-CN" sz="2200" smtClean="0">
                <a:solidFill>
                  <a:srgbClr val="0000FF"/>
                </a:solidFill>
                <a:ea typeface="SimSun" pitchFamily="2" charset="-122"/>
              </a:rPr>
              <a:t>, </a:t>
            </a:r>
            <a:r>
              <a:rPr lang="zh-CN" altLang="en-US" sz="2200" i="1" smtClean="0">
                <a:solidFill>
                  <a:srgbClr val="0000FF"/>
                </a:solidFill>
                <a:ea typeface="SimSun" pitchFamily="2" charset="-122"/>
              </a:rPr>
              <a:t>不存在</a:t>
            </a:r>
            <a:r>
              <a:rPr lang="zh-CN" altLang="en-US" sz="2200" smtClean="0">
                <a:solidFill>
                  <a:srgbClr val="0000FF"/>
                </a:solidFill>
                <a:ea typeface="SimSun" pitchFamily="2" charset="-122"/>
              </a:rPr>
              <a:t>纳什均衡</a:t>
            </a:r>
            <a:endParaRPr lang="en-US" altLang="zh-CN" sz="2200" smtClean="0">
              <a:solidFill>
                <a:srgbClr val="0000FF"/>
              </a:solidFill>
              <a:ea typeface="SimSun" pitchFamily="2" charset="-122"/>
            </a:endParaRPr>
          </a:p>
        </p:txBody>
      </p:sp>
      <p:graphicFrame>
        <p:nvGraphicFramePr>
          <p:cNvPr id="216068" name="Group 4"/>
          <p:cNvGraphicFramePr>
            <a:graphicFrameLocks noGrp="1"/>
          </p:cNvGraphicFramePr>
          <p:nvPr>
            <p:ph sz="half" idx="2"/>
          </p:nvPr>
        </p:nvGraphicFramePr>
        <p:xfrm>
          <a:off x="5056188" y="2362200"/>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041"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2076450" y="1625600"/>
            <a:ext cx="5618163" cy="1581150"/>
            <a:chOff x="978" y="2359"/>
            <a:chExt cx="3539" cy="996"/>
          </a:xfrm>
        </p:grpSpPr>
        <p:grpSp>
          <p:nvGrpSpPr>
            <p:cNvPr id="3" name="Group 18"/>
            <p:cNvGrpSpPr>
              <a:grpSpLocks/>
            </p:cNvGrpSpPr>
            <p:nvPr/>
          </p:nvGrpSpPr>
          <p:grpSpPr bwMode="auto">
            <a:xfrm>
              <a:off x="978" y="2359"/>
              <a:ext cx="3164" cy="861"/>
              <a:chOff x="978" y="2359"/>
              <a:chExt cx="3164" cy="861"/>
            </a:xfrm>
          </p:grpSpPr>
          <p:sp>
            <p:nvSpPr>
              <p:cNvPr id="129049" name="Text Box 19"/>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129050" name="Text Box 20"/>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4" name="Group 21"/>
            <p:cNvGrpSpPr>
              <a:grpSpLocks/>
            </p:cNvGrpSpPr>
            <p:nvPr/>
          </p:nvGrpSpPr>
          <p:grpSpPr bwMode="auto">
            <a:xfrm>
              <a:off x="1945" y="2574"/>
              <a:ext cx="2572" cy="781"/>
              <a:chOff x="1945" y="2574"/>
              <a:chExt cx="2572" cy="781"/>
            </a:xfrm>
          </p:grpSpPr>
          <p:sp>
            <p:nvSpPr>
              <p:cNvPr id="129045" name="Text Box 22"/>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Tail</a:t>
                </a:r>
              </a:p>
            </p:txBody>
          </p:sp>
          <p:sp>
            <p:nvSpPr>
              <p:cNvPr id="129046" name="Text Box 23"/>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Head</a:t>
                </a:r>
              </a:p>
            </p:txBody>
          </p:sp>
          <p:sp>
            <p:nvSpPr>
              <p:cNvPr id="129047" name="Text Box 24"/>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Tail</a:t>
                </a:r>
              </a:p>
            </p:txBody>
          </p:sp>
          <p:sp>
            <p:nvSpPr>
              <p:cNvPr id="129048" name="Text Box 25"/>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Head</a:t>
                </a:r>
              </a:p>
            </p:txBody>
          </p:sp>
        </p:gr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checkerboard(across)">
                                      <p:cBhvr>
                                        <p:cTn id="7" dur="500"/>
                                        <p:tgtEl>
                                          <p:spTgt spid="2160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checkerboard(across)">
                                      <p:cBhvr>
                                        <p:cTn id="10" dur="500"/>
                                        <p:tgtEl>
                                          <p:spTgt spid="2160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16067">
                                            <p:txEl>
                                              <p:pRg st="3" end="3"/>
                                            </p:txEl>
                                          </p:spTgt>
                                        </p:tgtEl>
                                        <p:attrNameLst>
                                          <p:attrName>style.visibility</p:attrName>
                                        </p:attrNameLst>
                                      </p:cBhvr>
                                      <p:to>
                                        <p:strVal val="visible"/>
                                      </p:to>
                                    </p:set>
                                    <p:animEffect transition="in" filter="checkerboard(across)">
                                      <p:cBhvr>
                                        <p:cTn id="15" dur="500"/>
                                        <p:tgtEl>
                                          <p:spTgt spid="21606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6067">
                                            <p:txEl>
                                              <p:pRg st="4" end="4"/>
                                            </p:txEl>
                                          </p:spTgt>
                                        </p:tgtEl>
                                        <p:attrNameLst>
                                          <p:attrName>style.visibility</p:attrName>
                                        </p:attrNameLst>
                                      </p:cBhvr>
                                      <p:to>
                                        <p:strVal val="visible"/>
                                      </p:to>
                                    </p:set>
                                    <p:animEffect transition="in" filter="checkerboard(across)">
                                      <p:cBhvr>
                                        <p:cTn id="18" dur="500"/>
                                        <p:tgtEl>
                                          <p:spTgt spid="21606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16067">
                                            <p:txEl>
                                              <p:pRg st="6" end="6"/>
                                            </p:txEl>
                                          </p:spTgt>
                                        </p:tgtEl>
                                        <p:attrNameLst>
                                          <p:attrName>style.visibility</p:attrName>
                                        </p:attrNameLst>
                                      </p:cBhvr>
                                      <p:to>
                                        <p:strVal val="visible"/>
                                      </p:to>
                                    </p:set>
                                    <p:animEffect transition="in" filter="checkerboard(across)">
                                      <p:cBhvr>
                                        <p:cTn id="23" dur="500"/>
                                        <p:tgtEl>
                                          <p:spTgt spid="216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9811" name="灯片编号占位符 5"/>
          <p:cNvSpPr>
            <a:spLocks noGrp="1"/>
          </p:cNvSpPr>
          <p:nvPr>
            <p:ph type="sldNum" sz="quarter" idx="12"/>
          </p:nvPr>
        </p:nvSpPr>
        <p:spPr>
          <a:noFill/>
        </p:spPr>
        <p:txBody>
          <a:bodyPr/>
          <a:lstStyle/>
          <a:p>
            <a:fld id="{74769B6F-7826-48D8-B7A1-E81F6BA9FB90}" type="slidenum">
              <a:rPr lang="zh-CN" altLang="en-US" smtClean="0">
                <a:solidFill>
                  <a:srgbClr val="000000"/>
                </a:solidFill>
              </a:rPr>
              <a:pPr/>
              <a:t>113</a:t>
            </a:fld>
            <a:endParaRPr lang="en-US" altLang="zh-CN">
              <a:solidFill>
                <a:srgbClr val="000000"/>
              </a:solidFill>
            </a:endParaRPr>
          </a:p>
        </p:txBody>
      </p:sp>
      <p:sp>
        <p:nvSpPr>
          <p:cNvPr id="119812" name="Rectangle 2"/>
          <p:cNvSpPr>
            <a:spLocks noGrp="1" noChangeArrowheads="1"/>
          </p:cNvSpPr>
          <p:nvPr>
            <p:ph type="title"/>
          </p:nvPr>
        </p:nvSpPr>
        <p:spPr/>
        <p:txBody>
          <a:bodyPr/>
          <a:lstStyle/>
          <a:p>
            <a:pPr eaLnBrk="1" hangingPunct="1"/>
            <a:r>
              <a:rPr lang="en-US" altLang="zh-CN" sz="3800">
                <a:ea typeface="SimSun" pitchFamily="2" charset="-122"/>
              </a:rPr>
              <a:t>Contributing to a public good</a:t>
            </a:r>
          </a:p>
        </p:txBody>
      </p:sp>
      <p:sp>
        <p:nvSpPr>
          <p:cNvPr id="119813" name="Rectangle 3"/>
          <p:cNvSpPr>
            <a:spLocks noGrp="1" noChangeArrowheads="1"/>
          </p:cNvSpPr>
          <p:nvPr>
            <p:ph type="body" idx="1"/>
          </p:nvPr>
        </p:nvSpPr>
        <p:spPr>
          <a:xfrm>
            <a:off x="914400" y="1600200"/>
            <a:ext cx="7772400" cy="4608513"/>
          </a:xfrm>
        </p:spPr>
        <p:txBody>
          <a:bodyPr/>
          <a:lstStyle/>
          <a:p>
            <a:pPr eaLnBrk="1" hangingPunct="1"/>
            <a:r>
              <a:rPr lang="zh-CN" altLang="en-US">
                <a:ea typeface="SimSun" pitchFamily="2" charset="-122"/>
              </a:rPr>
              <a:t>两个人</a:t>
            </a:r>
            <a:r>
              <a:rPr lang="en-US" altLang="zh-CN">
                <a:ea typeface="SimSun" pitchFamily="2" charset="-122"/>
              </a:rPr>
              <a:t>: person 1 </a:t>
            </a:r>
            <a:r>
              <a:rPr lang="zh-CN" altLang="en-US">
                <a:ea typeface="SimSun" pitchFamily="2" charset="-122"/>
              </a:rPr>
              <a:t>和 </a:t>
            </a:r>
            <a:r>
              <a:rPr lang="en-US" altLang="zh-CN">
                <a:ea typeface="SimSun" pitchFamily="2" charset="-122"/>
              </a:rPr>
              <a:t>person 2. person 1 </a:t>
            </a:r>
            <a:r>
              <a:rPr lang="zh-CN" altLang="en-US">
                <a:ea typeface="SimSun" pitchFamily="2" charset="-122"/>
              </a:rPr>
              <a:t>财富为 </a:t>
            </a:r>
            <a:r>
              <a:rPr lang="en-US" altLang="zh-CN" b="1" i="1">
                <a:latin typeface="Times New Roman" pitchFamily="18" charset="0"/>
                <a:ea typeface="SimSun" pitchFamily="2" charset="-122"/>
                <a:cs typeface="Times New Roman" pitchFamily="18" charset="0"/>
              </a:rPr>
              <a:t>w</a:t>
            </a:r>
            <a:r>
              <a:rPr lang="en-US" altLang="zh-CN" b="1" baseline="-25000">
                <a:latin typeface="Times New Roman" pitchFamily="18" charset="0"/>
                <a:ea typeface="SimSun" pitchFamily="2" charset="-122"/>
                <a:cs typeface="Times New Roman" pitchFamily="18" charset="0"/>
              </a:rPr>
              <a:t>1</a:t>
            </a:r>
            <a:r>
              <a:rPr lang="en-US" altLang="zh-CN">
                <a:ea typeface="SimSun" pitchFamily="2" charset="-122"/>
              </a:rPr>
              <a:t> </a:t>
            </a:r>
            <a:r>
              <a:rPr lang="zh-CN" altLang="en-US">
                <a:ea typeface="SimSun" pitchFamily="2" charset="-122"/>
              </a:rPr>
              <a:t>，</a:t>
            </a:r>
            <a:r>
              <a:rPr lang="en-US" altLang="zh-CN">
                <a:ea typeface="SimSun" pitchFamily="2" charset="-122"/>
              </a:rPr>
              <a:t>person 2 </a:t>
            </a:r>
            <a:r>
              <a:rPr lang="zh-CN" altLang="en-US">
                <a:ea typeface="SimSun" pitchFamily="2" charset="-122"/>
              </a:rPr>
              <a:t>财富为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2</a:t>
            </a:r>
            <a:r>
              <a:rPr lang="en-US" altLang="zh-CN">
                <a:ea typeface="SimSun" pitchFamily="2" charset="-122"/>
              </a:rPr>
              <a:t>, </a:t>
            </a:r>
          </a:p>
          <a:p>
            <a:pPr eaLnBrk="1" hangingPunct="1"/>
            <a:r>
              <a:rPr lang="zh-CN" altLang="en-US">
                <a:ea typeface="SimSun" pitchFamily="2" charset="-122"/>
              </a:rPr>
              <a:t>每个人选择捐献多少时不知道其他人的选择</a:t>
            </a:r>
            <a:r>
              <a:rPr lang="en-US" altLang="zh-CN">
                <a:ea typeface="SimSun" pitchFamily="2" charset="-122"/>
              </a:rPr>
              <a:t>. </a:t>
            </a:r>
            <a:r>
              <a:rPr lang="zh-CN" altLang="en-US">
                <a:ea typeface="SimSun" pitchFamily="2" charset="-122"/>
              </a:rPr>
              <a:t>捐献的数量分别用</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zh-CN" altLang="en-US">
                <a:ea typeface="SimSun" pitchFamily="2" charset="-122"/>
              </a:rPr>
              <a:t>和</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zh-CN" altLang="en-US">
                <a:ea typeface="SimSun" pitchFamily="2" charset="-122"/>
              </a:rPr>
              <a:t>表示</a:t>
            </a:r>
            <a:r>
              <a:rPr lang="en-US" altLang="zh-CN">
                <a:ea typeface="SimSun" pitchFamily="2" charset="-122"/>
              </a:rPr>
              <a:t>.</a:t>
            </a:r>
          </a:p>
          <a:p>
            <a:pPr eaLnBrk="1" hangingPunct="1"/>
            <a:r>
              <a:rPr lang="zh-CN" altLang="en-US">
                <a:ea typeface="SimSun" pitchFamily="2" charset="-122"/>
              </a:rPr>
              <a:t>公共物品的数量等于捐献的数目</a:t>
            </a:r>
            <a:r>
              <a:rPr lang="en-US" altLang="zh-CN">
                <a:ea typeface="SimSun" pitchFamily="2" charset="-122"/>
              </a:rPr>
              <a:t>.</a:t>
            </a:r>
          </a:p>
          <a:p>
            <a:pPr eaLnBrk="1" hangingPunct="1"/>
            <a:r>
              <a:rPr lang="en-US" altLang="zh-CN">
                <a:ea typeface="SimSun" pitchFamily="2" charset="-122"/>
              </a:rPr>
              <a:t>Person 1</a:t>
            </a:r>
            <a:r>
              <a:rPr lang="zh-CN" altLang="en-US">
                <a:ea typeface="SimSun" pitchFamily="2" charset="-122"/>
              </a:rPr>
              <a:t>的收益</a:t>
            </a:r>
            <a:r>
              <a:rPr lang="en-US" altLang="zh-CN">
                <a:ea typeface="SimSun" pitchFamily="2" charset="-122"/>
              </a:rPr>
              <a:t>: </a:t>
            </a:r>
            <a:r>
              <a:rPr lang="en-US" altLang="zh-CN" b="1" i="1">
                <a:latin typeface="Times New Roman" pitchFamily="18" charset="0"/>
                <a:ea typeface="SimSun" pitchFamily="2" charset="-122"/>
              </a:rPr>
              <a:t>u</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 </a:t>
            </a:r>
            <a:r>
              <a:rPr lang="en-US" altLang="zh-CN" b="1" i="1">
                <a:latin typeface="Times New Roman" pitchFamily="18" charset="0"/>
                <a:ea typeface="SimSun" pitchFamily="2" charset="-122"/>
              </a:rPr>
              <a:t>v</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1 </a:t>
            </a:r>
            <a:r>
              <a:rPr lang="en-US" altLang="zh-CN" b="1" i="1">
                <a:latin typeface="Times New Roman" pitchFamily="18" charset="0"/>
                <a:ea typeface="SimSun" pitchFamily="2" charset="-122"/>
              </a:rPr>
              <a:t>– c</a:t>
            </a:r>
            <a:r>
              <a:rPr lang="en-US" altLang="zh-CN" b="1" baseline="-25000">
                <a:latin typeface="Times New Roman" pitchFamily="18" charset="0"/>
                <a:ea typeface="SimSun" pitchFamily="2" charset="-122"/>
              </a:rPr>
              <a:t>1</a:t>
            </a:r>
            <a:endParaRPr lang="en-US" altLang="zh-CN">
              <a:ea typeface="SimSun" pitchFamily="2" charset="-122"/>
            </a:endParaRPr>
          </a:p>
          <a:p>
            <a:pPr eaLnBrk="1" hangingPunct="1"/>
            <a:r>
              <a:rPr lang="en-US" altLang="zh-CN">
                <a:ea typeface="SimSun" pitchFamily="2" charset="-122"/>
              </a:rPr>
              <a:t>Person 2</a:t>
            </a:r>
            <a:r>
              <a:rPr lang="zh-CN" altLang="en-US">
                <a:ea typeface="SimSun" pitchFamily="2" charset="-122"/>
              </a:rPr>
              <a:t>的收益</a:t>
            </a:r>
            <a:r>
              <a:rPr lang="en-US" altLang="zh-CN">
                <a:ea typeface="SimSun" pitchFamily="2" charset="-122"/>
              </a:rPr>
              <a:t>: </a:t>
            </a:r>
            <a:r>
              <a:rPr lang="en-US" altLang="zh-CN" b="1" i="1">
                <a:latin typeface="Times New Roman" pitchFamily="18" charset="0"/>
                <a:ea typeface="SimSun" pitchFamily="2" charset="-122"/>
              </a:rPr>
              <a:t>u</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 </a:t>
            </a:r>
            <a:r>
              <a:rPr lang="en-US" altLang="zh-CN" b="1" i="1">
                <a:latin typeface="Times New Roman" pitchFamily="18" charset="0"/>
                <a:ea typeface="SimSun" pitchFamily="2" charset="-122"/>
              </a:rPr>
              <a:t>v</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2</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 c</a:t>
            </a:r>
            <a:r>
              <a:rPr lang="en-US" altLang="zh-CN" b="1" baseline="-25000">
                <a:latin typeface="Times New Roman" pitchFamily="18" charset="0"/>
                <a:ea typeface="SimSun" pitchFamily="2" charset="-122"/>
              </a:rPr>
              <a:t>2</a:t>
            </a:r>
          </a:p>
          <a:p>
            <a:pPr eaLnBrk="1" hangingPunct="1"/>
            <a:r>
              <a:rPr lang="en-US" altLang="zh-CN" b="1" i="1">
                <a:latin typeface="Times New Roman" pitchFamily="18" charset="0"/>
                <a:ea typeface="SimSun" pitchFamily="2" charset="-122"/>
              </a:rPr>
              <a:t>v</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zh-CN" altLang="en-US">
                <a:ea typeface="SimSun" pitchFamily="2" charset="-122"/>
              </a:rPr>
              <a:t>和 </a:t>
            </a:r>
            <a:r>
              <a:rPr lang="en-US" altLang="zh-CN" b="1" i="1">
                <a:latin typeface="Times New Roman" pitchFamily="18" charset="0"/>
                <a:ea typeface="SimSun" pitchFamily="2" charset="-122"/>
              </a:rPr>
              <a:t>v</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a:ea typeface="SimSun" pitchFamily="2" charset="-122"/>
              </a:rPr>
              <a:t> </a:t>
            </a:r>
            <a:r>
              <a:rPr lang="zh-CN" altLang="en-US">
                <a:ea typeface="SimSun" pitchFamily="2" charset="-122"/>
              </a:rPr>
              <a:t>都是凹函数</a:t>
            </a:r>
            <a:endParaRPr lang="en-US" altLang="zh-CN">
              <a:ea typeface="SimSun" pitchFamily="2" charset="-122"/>
            </a:endParaRPr>
          </a:p>
        </p:txBody>
      </p:sp>
    </p:spTree>
  </p:cSld>
  <p:clrMapOvr>
    <a:masterClrMapping/>
  </p:clrMapOvr>
  <p:transition spd="med">
    <p:random/>
    <p:sndAc>
      <p:stSnd>
        <p:snd r:embed="rId2" name="click.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0835" name="灯片编号占位符 5"/>
          <p:cNvSpPr>
            <a:spLocks noGrp="1"/>
          </p:cNvSpPr>
          <p:nvPr>
            <p:ph type="sldNum" sz="quarter" idx="12"/>
          </p:nvPr>
        </p:nvSpPr>
        <p:spPr>
          <a:noFill/>
        </p:spPr>
        <p:txBody>
          <a:bodyPr/>
          <a:lstStyle/>
          <a:p>
            <a:fld id="{2CA36087-5026-4E68-9D8B-0CF830DEF977}" type="slidenum">
              <a:rPr lang="zh-CN" altLang="en-US" smtClean="0">
                <a:solidFill>
                  <a:srgbClr val="000000"/>
                </a:solidFill>
              </a:rPr>
              <a:pPr/>
              <a:t>114</a:t>
            </a:fld>
            <a:endParaRPr lang="en-US" altLang="zh-CN">
              <a:solidFill>
                <a:srgbClr val="000000"/>
              </a:solidFill>
            </a:endParaRPr>
          </a:p>
        </p:txBody>
      </p:sp>
      <p:sp>
        <p:nvSpPr>
          <p:cNvPr id="120836" name="Rectangle 2"/>
          <p:cNvSpPr>
            <a:spLocks noGrp="1" noChangeArrowheads="1"/>
          </p:cNvSpPr>
          <p:nvPr>
            <p:ph type="title"/>
          </p:nvPr>
        </p:nvSpPr>
        <p:spPr/>
        <p:txBody>
          <a:bodyPr/>
          <a:lstStyle/>
          <a:p>
            <a:pPr eaLnBrk="1" hangingPunct="1"/>
            <a:r>
              <a:rPr lang="en-US" altLang="zh-CN" sz="3800">
                <a:ea typeface="SimSun" pitchFamily="2" charset="-122"/>
              </a:rPr>
              <a:t>Contributing to a public good</a:t>
            </a:r>
          </a:p>
        </p:txBody>
      </p:sp>
      <p:sp>
        <p:nvSpPr>
          <p:cNvPr id="120837" name="Rectangle 3"/>
          <p:cNvSpPr>
            <a:spLocks noGrp="1" noChangeArrowheads="1"/>
          </p:cNvSpPr>
          <p:nvPr>
            <p:ph type="body" idx="1"/>
          </p:nvPr>
        </p:nvSpPr>
        <p:spPr>
          <a:xfrm>
            <a:off x="914400" y="1600200"/>
            <a:ext cx="7772400" cy="4608513"/>
          </a:xfrm>
        </p:spPr>
        <p:txBody>
          <a:bodyPr/>
          <a:lstStyle/>
          <a:p>
            <a:pPr eaLnBrk="1" hangingPunct="1">
              <a:buFont typeface="Wingdings" pitchFamily="2" charset="2"/>
              <a:buNone/>
            </a:pPr>
            <a:r>
              <a:rPr lang="zh-CN" altLang="en-US" dirty="0">
                <a:ea typeface="SimSun" pitchFamily="2" charset="-122"/>
              </a:rPr>
              <a:t>标准式表述</a:t>
            </a:r>
            <a:r>
              <a:rPr lang="en-US" altLang="zh-CN" dirty="0">
                <a:ea typeface="SimSun" pitchFamily="2" charset="-122"/>
              </a:rPr>
              <a:t>:</a:t>
            </a:r>
          </a:p>
          <a:p>
            <a:pPr lvl="1" eaLnBrk="1" hangingPunct="1">
              <a:buFont typeface="Wingdings" pitchFamily="2" charset="2"/>
              <a:buChar char="Ø"/>
            </a:pPr>
            <a:r>
              <a:rPr lang="zh-CN" altLang="en-US" dirty="0">
                <a:ea typeface="SimSun" pitchFamily="2" charset="-122"/>
              </a:rPr>
              <a:t>参与人集合</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Person 1, Person 2}</a:t>
            </a:r>
          </a:p>
          <a:p>
            <a:pPr lvl="1" eaLnBrk="1" hangingPunct="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a:t>
            </a:r>
            <a:r>
              <a:rPr lang="en-US" altLang="zh-CN" b="1" i="1" dirty="0">
                <a:latin typeface="Times New Roman" pitchFamily="18" charset="0"/>
                <a:ea typeface="SimSun" pitchFamily="2" charset="-122"/>
              </a:rPr>
              <a:t>w</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a:t>
            </a:r>
            <a:r>
              <a:rPr lang="en-US" altLang="zh-CN" b="1" i="1" dirty="0">
                <a:latin typeface="Times New Roman" pitchFamily="18" charset="0"/>
                <a:ea typeface="SimSun" pitchFamily="2" charset="-122"/>
              </a:rPr>
              <a:t>w</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p>
          <a:p>
            <a:pPr lvl="1" eaLnBrk="1" hangingPunct="1">
              <a:buFont typeface="Wingdings" pitchFamily="2" charset="2"/>
              <a:buChar char="Ø"/>
            </a:pPr>
            <a:r>
              <a:rPr lang="zh-CN" altLang="en-US" dirty="0">
                <a:ea typeface="SimSun" pitchFamily="2" charset="-122"/>
              </a:rPr>
              <a:t>收益函数</a:t>
            </a:r>
            <a:r>
              <a:rPr lang="en-US" altLang="zh-CN" dirty="0">
                <a:ea typeface="SimSun" pitchFamily="2" charset="-122"/>
              </a:rPr>
              <a:t>: </a:t>
            </a:r>
            <a:r>
              <a:rPr lang="en-US" altLang="zh-CN" dirty="0" smtClean="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v</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w</a:t>
            </a:r>
            <a:r>
              <a:rPr lang="en-US" altLang="zh-CN"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c</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dirty="0" smtClean="0">
                <a:latin typeface="Times New Roman" pitchFamily="18" charset="0"/>
                <a:ea typeface="SimSun" pitchFamily="2" charset="-122"/>
              </a:rPr>
              <a:t>			</a:t>
            </a:r>
            <a:r>
              <a:rPr lang="zh-CN" altLang="en-US"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u</a:t>
            </a:r>
            <a:r>
              <a:rPr lang="en-US" altLang="zh-CN" b="1" baseline="-25000" dirty="0" smtClean="0">
                <a:latin typeface="Times New Roman" pitchFamily="18" charset="0"/>
                <a:ea typeface="SimSun" pitchFamily="2" charset="-122"/>
              </a:rPr>
              <a:t>2</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c</a:t>
            </a:r>
            <a:r>
              <a:rPr lang="en-US" altLang="zh-CN" b="1" baseline="-25000" dirty="0" smtClean="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v</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w</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c</a:t>
            </a:r>
            <a:r>
              <a:rPr lang="en-US" altLang="zh-CN" b="1" baseline="-25000" dirty="0">
                <a:latin typeface="Times New Roman" pitchFamily="18" charset="0"/>
                <a:ea typeface="SimSun" pitchFamily="2" charset="-122"/>
              </a:rPr>
              <a:t>2</a:t>
            </a:r>
            <a:endParaRPr lang="en-US" altLang="zh-CN" b="1" dirty="0">
              <a:latin typeface="Times New Roman" pitchFamily="18" charset="0"/>
              <a:ea typeface="SimSun" pitchFamily="2" charset="-122"/>
            </a:endParaRPr>
          </a:p>
          <a:p>
            <a:pPr eaLnBrk="1" hangingPunct="1">
              <a:buFont typeface="Wingdings" pitchFamily="2" charset="2"/>
              <a:buNone/>
            </a:pPr>
            <a:endParaRPr lang="zh-CN" altLang="en-US" sz="2600" dirty="0">
              <a:ea typeface="SimSun" pitchFamily="2" charset="-122"/>
            </a:endParaRPr>
          </a:p>
        </p:txBody>
      </p:sp>
    </p:spTree>
  </p:cSld>
  <p:clrMapOvr>
    <a:masterClrMapping/>
  </p:clrMapOvr>
  <p:transition spd="med">
    <p:random/>
    <p:sndAc>
      <p:stSnd>
        <p:snd r:embed="rId2" name="click.wav"/>
      </p:stSnd>
    </p:sndAc>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1859" name="灯片编号占位符 5"/>
          <p:cNvSpPr>
            <a:spLocks noGrp="1"/>
          </p:cNvSpPr>
          <p:nvPr>
            <p:ph type="sldNum" sz="quarter" idx="12"/>
          </p:nvPr>
        </p:nvSpPr>
        <p:spPr>
          <a:noFill/>
        </p:spPr>
        <p:txBody>
          <a:bodyPr/>
          <a:lstStyle/>
          <a:p>
            <a:fld id="{0B5C8192-8283-422B-9930-C742A9EAAB08}" type="slidenum">
              <a:rPr lang="zh-CN" altLang="en-US" smtClean="0">
                <a:solidFill>
                  <a:srgbClr val="000000"/>
                </a:solidFill>
              </a:rPr>
              <a:pPr/>
              <a:t>115</a:t>
            </a:fld>
            <a:endParaRPr lang="en-US" altLang="zh-CN">
              <a:solidFill>
                <a:srgbClr val="000000"/>
              </a:solidFill>
            </a:endParaRPr>
          </a:p>
        </p:txBody>
      </p:sp>
      <p:sp>
        <p:nvSpPr>
          <p:cNvPr id="121860" name="Rectangle 2"/>
          <p:cNvSpPr>
            <a:spLocks noGrp="1" noChangeArrowheads="1"/>
          </p:cNvSpPr>
          <p:nvPr>
            <p:ph type="title"/>
          </p:nvPr>
        </p:nvSpPr>
        <p:spPr/>
        <p:txBody>
          <a:bodyPr/>
          <a:lstStyle/>
          <a:p>
            <a:pPr eaLnBrk="1" hangingPunct="1"/>
            <a:r>
              <a:rPr lang="en-US" altLang="zh-CN" sz="3800">
                <a:ea typeface="SimSun" pitchFamily="2" charset="-122"/>
              </a:rPr>
              <a:t>Contributing to a public good</a:t>
            </a:r>
          </a:p>
        </p:txBody>
      </p:sp>
      <p:sp>
        <p:nvSpPr>
          <p:cNvPr id="112643" name="Rectangle 3"/>
          <p:cNvSpPr>
            <a:spLocks noGrp="1" noChangeArrowheads="1"/>
          </p:cNvSpPr>
          <p:nvPr>
            <p:ph type="body" idx="1"/>
          </p:nvPr>
        </p:nvSpPr>
        <p:spPr>
          <a:xfrm>
            <a:off x="914400" y="1600200"/>
            <a:ext cx="7772400" cy="4608513"/>
          </a:xfrm>
        </p:spPr>
        <p:txBody>
          <a:bodyPr/>
          <a:lstStyle/>
          <a:p>
            <a:pPr eaLnBrk="1" hangingPunct="1">
              <a:lnSpc>
                <a:spcPct val="90000"/>
              </a:lnSpc>
            </a:pPr>
            <a:r>
              <a:rPr lang="zh-CN" altLang="en-US">
                <a:ea typeface="SimSun" pitchFamily="2" charset="-122"/>
              </a:rPr>
              <a:t>如何找到纳什均衡</a:t>
            </a:r>
          </a:p>
          <a:p>
            <a:pPr lvl="1" eaLnBrk="1" hangingPunct="1">
              <a:lnSpc>
                <a:spcPct val="90000"/>
              </a:lnSpc>
              <a:buFont typeface="Wingdings" pitchFamily="2" charset="2"/>
              <a:buChar char="Ø"/>
            </a:pPr>
            <a:r>
              <a:rPr lang="zh-CN" altLang="en-US">
                <a:ea typeface="SimSun" pitchFamily="2" charset="-122"/>
              </a:rPr>
              <a:t>找到捐献组合</a:t>
            </a:r>
            <a:r>
              <a:rPr lang="en-US" altLang="zh-CN">
                <a:ea typeface="SimSun" pitchFamily="2" charset="-122"/>
              </a:rPr>
              <a:t>(</a:t>
            </a:r>
            <a:r>
              <a:rPr lang="en-US" altLang="zh-CN" b="1" i="1">
                <a:latin typeface="Times New Roman" pitchFamily="18" charset="0"/>
                <a:ea typeface="SimSun" pitchFamily="2" charset="-122"/>
                <a:cs typeface="Times New Roman" pitchFamily="18" charset="0"/>
              </a:rPr>
              <a:t>c</a:t>
            </a:r>
            <a:r>
              <a:rPr lang="en-US" altLang="zh-CN" b="1" baseline="-25000">
                <a:latin typeface="Times New Roman" pitchFamily="18" charset="0"/>
                <a:ea typeface="SimSun" pitchFamily="2" charset="-122"/>
                <a:cs typeface="Times New Roman" pitchFamily="18" charset="0"/>
              </a:rPr>
              <a:t>1</a:t>
            </a:r>
            <a:r>
              <a:rPr lang="en-US" altLang="zh-CN" b="1">
                <a:latin typeface="Times New Roman" pitchFamily="18" charset="0"/>
                <a:ea typeface="SimSun" pitchFamily="2" charset="-122"/>
                <a:cs typeface="Times New Roman" pitchFamily="18" charset="0"/>
              </a:rPr>
              <a:t>*</a:t>
            </a:r>
            <a:r>
              <a:rPr lang="en-US" altLang="zh-CN" b="1" i="1">
                <a:latin typeface="Times New Roman" pitchFamily="18" charset="0"/>
                <a:ea typeface="SimSun" pitchFamily="2" charset="-122"/>
                <a:cs typeface="Times New Roman" pitchFamily="18" charset="0"/>
              </a:rPr>
              <a:t>, c</a:t>
            </a:r>
            <a:r>
              <a:rPr lang="en-US" altLang="zh-CN" b="1" baseline="-25000">
                <a:latin typeface="Times New Roman" pitchFamily="18" charset="0"/>
                <a:ea typeface="SimSun" pitchFamily="2" charset="-122"/>
                <a:cs typeface="Times New Roman" pitchFamily="18" charset="0"/>
              </a:rPr>
              <a:t>2</a:t>
            </a:r>
            <a:r>
              <a:rPr lang="en-US" altLang="zh-CN" b="1">
                <a:latin typeface="Times New Roman" pitchFamily="18" charset="0"/>
                <a:ea typeface="SimSun" pitchFamily="2" charset="-122"/>
                <a:cs typeface="Times New Roman" pitchFamily="18" charset="0"/>
              </a:rPr>
              <a:t>*</a:t>
            </a:r>
            <a:r>
              <a:rPr lang="en-US" altLang="zh-CN">
                <a:ea typeface="SimSun" pitchFamily="2" charset="-122"/>
                <a:cs typeface="Times New Roman" pitchFamily="18" charset="0"/>
              </a:rPr>
              <a:t>)</a:t>
            </a:r>
            <a:r>
              <a:rPr lang="zh-CN" altLang="en-US">
                <a:ea typeface="SimSun" pitchFamily="2" charset="-122"/>
                <a:cs typeface="Times New Roman" pitchFamily="18" charset="0"/>
              </a:rPr>
              <a:t>，其中</a:t>
            </a:r>
            <a:r>
              <a:rPr lang="en-US" altLang="zh-CN" b="1" i="1">
                <a:latin typeface="Times New Roman" pitchFamily="18" charset="0"/>
                <a:ea typeface="SimSun" pitchFamily="2" charset="-122"/>
                <a:cs typeface="Times New Roman" pitchFamily="18" charset="0"/>
              </a:rPr>
              <a:t>c</a:t>
            </a:r>
            <a:r>
              <a:rPr lang="en-US" altLang="zh-CN" b="1" baseline="-25000">
                <a:latin typeface="Times New Roman" pitchFamily="18" charset="0"/>
                <a:ea typeface="SimSun" pitchFamily="2" charset="-122"/>
                <a:cs typeface="Times New Roman" pitchFamily="18" charset="0"/>
              </a:rPr>
              <a:t>1</a:t>
            </a:r>
            <a:r>
              <a:rPr lang="en-US" altLang="zh-CN" b="1">
                <a:latin typeface="Times New Roman" pitchFamily="18" charset="0"/>
                <a:ea typeface="SimSun" pitchFamily="2" charset="-122"/>
                <a:cs typeface="Times New Roman" pitchFamily="18" charset="0"/>
              </a:rPr>
              <a:t>* </a:t>
            </a:r>
            <a:r>
              <a:rPr lang="zh-CN" altLang="en-US" b="1">
                <a:latin typeface="Times New Roman" pitchFamily="18" charset="0"/>
                <a:ea typeface="SimSun" pitchFamily="2" charset="-122"/>
                <a:cs typeface="Times New Roman" pitchFamily="18" charset="0"/>
              </a:rPr>
              <a:t>是</a:t>
            </a:r>
            <a:r>
              <a:rPr lang="en-US" altLang="zh-CN">
                <a:ea typeface="SimSun" pitchFamily="2" charset="-122"/>
              </a:rPr>
              <a:t>person 1</a:t>
            </a:r>
            <a:r>
              <a:rPr lang="zh-CN" altLang="en-US">
                <a:ea typeface="SimSun" pitchFamily="2" charset="-122"/>
              </a:rPr>
              <a:t>对</a:t>
            </a:r>
            <a:r>
              <a:rPr lang="en-US" altLang="zh-CN">
                <a:ea typeface="SimSun" pitchFamily="2" charset="-122"/>
              </a:rPr>
              <a:t>person 2’</a:t>
            </a:r>
            <a:r>
              <a:rPr lang="zh-CN" altLang="en-US">
                <a:ea typeface="SimSun" pitchFamily="2" charset="-122"/>
              </a:rPr>
              <a:t>的捐献</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zh-CN" altLang="en-US" b="1">
                <a:latin typeface="Times New Roman" pitchFamily="18" charset="0"/>
                <a:ea typeface="SimSun" pitchFamily="2" charset="-122"/>
              </a:rPr>
              <a:t>的最优反应，而</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zh-CN" altLang="en-US" b="1">
                <a:latin typeface="Times New Roman" pitchFamily="18" charset="0"/>
                <a:ea typeface="SimSun" pitchFamily="2" charset="-122"/>
              </a:rPr>
              <a:t>是</a:t>
            </a:r>
            <a:r>
              <a:rPr lang="en-US" altLang="zh-CN">
                <a:ea typeface="SimSun" pitchFamily="2" charset="-122"/>
              </a:rPr>
              <a:t>person 2</a:t>
            </a:r>
            <a:r>
              <a:rPr lang="zh-CN" altLang="en-US">
                <a:ea typeface="SimSun" pitchFamily="2" charset="-122"/>
              </a:rPr>
              <a:t>对</a:t>
            </a:r>
            <a:r>
              <a:rPr lang="en-US" altLang="zh-CN">
                <a:ea typeface="SimSun" pitchFamily="2" charset="-122"/>
              </a:rPr>
              <a:t>person 1</a:t>
            </a:r>
            <a:r>
              <a:rPr lang="zh-CN" altLang="en-US">
                <a:ea typeface="SimSun" pitchFamily="2" charset="-122"/>
              </a:rPr>
              <a:t>的捐献</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r>
              <a:rPr lang="zh-CN" altLang="en-US" b="1">
                <a:latin typeface="Times New Roman" pitchFamily="18" charset="0"/>
                <a:ea typeface="SimSun" pitchFamily="2" charset="-122"/>
              </a:rPr>
              <a:t>的最优反应</a:t>
            </a:r>
            <a:endParaRPr lang="en-US" altLang="zh-CN">
              <a:ea typeface="SimSun" pitchFamily="2" charset="-122"/>
            </a:endParaRPr>
          </a:p>
          <a:p>
            <a:pPr lvl="1" eaLnBrk="1" hangingPunct="1">
              <a:lnSpc>
                <a:spcPct val="90000"/>
              </a:lnSpc>
              <a:buFont typeface="Wingdings" pitchFamily="2" charset="2"/>
              <a:buChar char="Ø"/>
            </a:pPr>
            <a:r>
              <a:rPr lang="zh-CN" altLang="en-US">
                <a:ea typeface="SimSun" pitchFamily="2" charset="-122"/>
              </a:rPr>
              <a:t>即</a:t>
            </a:r>
            <a:r>
              <a:rPr lang="en-US" altLang="zh-CN">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a:ea typeface="SimSun" pitchFamily="2" charset="-122"/>
              </a:rPr>
              <a:t> </a:t>
            </a:r>
            <a:r>
              <a:rPr lang="zh-CN" altLang="en-US">
                <a:ea typeface="SimSun" pitchFamily="2" charset="-122"/>
              </a:rPr>
              <a:t>是以下问题的解</a:t>
            </a:r>
            <a:r>
              <a:rPr lang="en-US" altLang="zh-CN">
                <a:ea typeface="SimSun" pitchFamily="2" charset="-122"/>
              </a:rPr>
              <a:t> </a:t>
            </a:r>
            <a:br>
              <a:rPr lang="en-US" altLang="zh-CN">
                <a:ea typeface="SimSun" pitchFamily="2" charset="-122"/>
              </a:rPr>
            </a:br>
            <a:r>
              <a:rPr lang="en-US" altLang="zh-CN">
                <a:ea typeface="SimSun" pitchFamily="2" charset="-122"/>
              </a:rPr>
              <a:t>Max </a:t>
            </a:r>
            <a:r>
              <a:rPr lang="en-US" altLang="zh-CN" b="1" i="1">
                <a:latin typeface="Times New Roman" pitchFamily="18" charset="0"/>
                <a:ea typeface="SimSun" pitchFamily="2" charset="-122"/>
              </a:rPr>
              <a:t>u</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 </a:t>
            </a:r>
            <a:r>
              <a:rPr lang="en-US" altLang="zh-CN" b="1" i="1">
                <a:latin typeface="Times New Roman" pitchFamily="18" charset="0"/>
                <a:ea typeface="SimSun" pitchFamily="2" charset="-122"/>
              </a:rPr>
              <a:t>v</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1 </a:t>
            </a:r>
            <a:r>
              <a:rPr lang="en-US" altLang="zh-CN" b="1" i="1">
                <a:latin typeface="Times New Roman" pitchFamily="18" charset="0"/>
                <a:ea typeface="SimSun" pitchFamily="2" charset="-122"/>
              </a:rPr>
              <a:t>– 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br>
              <a:rPr lang="en-US" altLang="zh-CN" b="1">
                <a:latin typeface="Times New Roman" pitchFamily="18" charset="0"/>
                <a:ea typeface="SimSun" pitchFamily="2" charset="-122"/>
              </a:rPr>
            </a:br>
            <a:r>
              <a:rPr lang="en-US" altLang="zh-CN">
                <a:ea typeface="SimSun" pitchFamily="2" charset="-122"/>
              </a:rPr>
              <a:t>subject to  </a:t>
            </a:r>
            <a:r>
              <a:rPr lang="en-US" altLang="zh-CN">
                <a:latin typeface="Times New Roman" pitchFamily="18" charset="0"/>
                <a:ea typeface="SimSun" pitchFamily="2" charset="-122"/>
              </a:rPr>
              <a:t>0 </a:t>
            </a:r>
            <a:r>
              <a:rPr lang="en-US" altLang="zh-CN">
                <a:latin typeface="Times New Roman" pitchFamily="18" charset="0"/>
                <a:ea typeface="SimSun" pitchFamily="2" charset="-122"/>
                <a:sym typeface="Symbol" pitchFamily="18" charset="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i="1" baseline="-25000">
                <a:latin typeface="Times New Roman" pitchFamily="18" charset="0"/>
                <a:ea typeface="SimSun" pitchFamily="2" charset="-122"/>
              </a:rPr>
              <a:t> </a:t>
            </a:r>
            <a:r>
              <a:rPr lang="en-US" altLang="zh-CN">
                <a:latin typeface="Times New Roman" pitchFamily="18" charset="0"/>
                <a:ea typeface="SimSun" pitchFamily="2" charset="-122"/>
                <a:sym typeface="Symbol" pitchFamily="18" charset="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1</a:t>
            </a:r>
            <a:r>
              <a:rPr lang="en-US" altLang="zh-CN">
                <a:latin typeface="Times New Roman" pitchFamily="18" charset="0"/>
                <a:ea typeface="SimSun" pitchFamily="2" charset="-122"/>
                <a:sym typeface="Symbol" pitchFamily="18" charset="2"/>
              </a:rPr>
              <a:t> </a:t>
            </a:r>
            <a:br>
              <a:rPr lang="en-US" altLang="zh-CN">
                <a:latin typeface="Times New Roman" pitchFamily="18" charset="0"/>
                <a:ea typeface="SimSun" pitchFamily="2" charset="-122"/>
                <a:sym typeface="Symbol" pitchFamily="18" charset="2"/>
              </a:rPr>
            </a:br>
            <a:r>
              <a:rPr lang="en-US" altLang="zh-CN">
                <a:ea typeface="SimSun" pitchFamily="2" charset="-122"/>
              </a:rPr>
              <a:t/>
            </a:r>
            <a:br>
              <a:rPr lang="en-US" altLang="zh-CN">
                <a:ea typeface="SimSun" pitchFamily="2" charset="-122"/>
              </a:rPr>
            </a:br>
            <a:r>
              <a:rPr lang="zh-CN" altLang="en-US">
                <a:ea typeface="SimSun" pitchFamily="2" charset="-122"/>
              </a:rPr>
              <a:t>而</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zh-CN" altLang="en-US">
                <a:ea typeface="SimSun" pitchFamily="2" charset="-122"/>
              </a:rPr>
              <a:t>是以下问题的解</a:t>
            </a:r>
            <a:r>
              <a:rPr lang="en-US" altLang="zh-CN">
                <a:ea typeface="SimSun" pitchFamily="2" charset="-122"/>
              </a:rPr>
              <a:t> </a:t>
            </a:r>
            <a:br>
              <a:rPr lang="en-US" altLang="zh-CN">
                <a:ea typeface="SimSun" pitchFamily="2" charset="-122"/>
              </a:rPr>
            </a:br>
            <a:r>
              <a:rPr lang="en-US" altLang="zh-CN">
                <a:ea typeface="SimSun" pitchFamily="2" charset="-122"/>
              </a:rPr>
              <a:t>Max</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u</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 </a:t>
            </a:r>
            <a:r>
              <a:rPr lang="en-US" altLang="zh-CN" b="1" i="1">
                <a:latin typeface="Times New Roman" pitchFamily="18" charset="0"/>
                <a:ea typeface="SimSun" pitchFamily="2" charset="-122"/>
              </a:rPr>
              <a:t>v</a:t>
            </a:r>
            <a:r>
              <a:rPr lang="en-US" altLang="zh-CN" b="1" i="1" baseline="-25000">
                <a:latin typeface="Times New Roman" pitchFamily="18" charset="0"/>
                <a:ea typeface="SimSun" pitchFamily="2" charset="-122"/>
              </a:rPr>
              <a:t>2</a:t>
            </a:r>
            <a:r>
              <a:rPr lang="en-US" altLang="zh-CN" b="1">
                <a:latin typeface="Times New Roman" pitchFamily="18" charset="0"/>
                <a:ea typeface="SimSun" pitchFamily="2" charset="-122"/>
              </a:rPr>
              <a:t>(</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1</a:t>
            </a:r>
            <a:r>
              <a:rPr lang="en-US" altLang="zh-CN" b="1">
                <a:latin typeface="Times New Roman" pitchFamily="18" charset="0"/>
                <a:ea typeface="SimSun" pitchFamily="2" charset="-122"/>
              </a:rPr>
              <a:t>*</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a:t>
            </a:r>
            <a:r>
              <a:rPr lang="en-US" altLang="zh-CN" b="1">
                <a:latin typeface="Times New Roman" pitchFamily="18" charset="0"/>
                <a:ea typeface="SimSun" pitchFamily="2" charset="-12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2</a:t>
            </a:r>
            <a:r>
              <a:rPr lang="en-US" altLang="zh-CN" b="1" i="1" baseline="-25000">
                <a:latin typeface="Times New Roman" pitchFamily="18" charset="0"/>
                <a:ea typeface="SimSun" pitchFamily="2" charset="-122"/>
              </a:rPr>
              <a:t> </a:t>
            </a:r>
            <a:r>
              <a:rPr lang="en-US" altLang="zh-CN" b="1" i="1">
                <a:latin typeface="Times New Roman" pitchFamily="18" charset="0"/>
                <a:ea typeface="SimSun" pitchFamily="2" charset="-122"/>
              </a:rPr>
              <a:t>– c</a:t>
            </a:r>
            <a:r>
              <a:rPr lang="en-US" altLang="zh-CN" b="1" baseline="-25000">
                <a:latin typeface="Times New Roman" pitchFamily="18" charset="0"/>
                <a:ea typeface="SimSun" pitchFamily="2" charset="-122"/>
              </a:rPr>
              <a:t>2</a:t>
            </a:r>
            <a:r>
              <a:rPr lang="en-US" altLang="zh-CN" b="1">
                <a:latin typeface="Times New Roman" pitchFamily="18" charset="0"/>
                <a:ea typeface="SimSun" pitchFamily="2" charset="-122"/>
              </a:rPr>
              <a:t> </a:t>
            </a:r>
            <a:br>
              <a:rPr lang="en-US" altLang="zh-CN" b="1">
                <a:latin typeface="Times New Roman" pitchFamily="18" charset="0"/>
                <a:ea typeface="SimSun" pitchFamily="2" charset="-122"/>
              </a:rPr>
            </a:br>
            <a:r>
              <a:rPr lang="en-US" altLang="zh-CN">
                <a:ea typeface="SimSun" pitchFamily="2" charset="-122"/>
              </a:rPr>
              <a:t>subject to  </a:t>
            </a:r>
            <a:r>
              <a:rPr lang="en-US" altLang="zh-CN">
                <a:latin typeface="Times New Roman" pitchFamily="18" charset="0"/>
                <a:ea typeface="SimSun" pitchFamily="2" charset="-122"/>
              </a:rPr>
              <a:t>0 </a:t>
            </a:r>
            <a:r>
              <a:rPr lang="en-US" altLang="zh-CN">
                <a:latin typeface="Times New Roman" pitchFamily="18" charset="0"/>
                <a:ea typeface="SimSun" pitchFamily="2" charset="-122"/>
                <a:sym typeface="Symbol" pitchFamily="18" charset="2"/>
              </a:rPr>
              <a:t> </a:t>
            </a:r>
            <a:r>
              <a:rPr lang="en-US" altLang="zh-CN" b="1" i="1">
                <a:latin typeface="Times New Roman" pitchFamily="18" charset="0"/>
                <a:ea typeface="SimSun" pitchFamily="2" charset="-122"/>
              </a:rPr>
              <a:t>c</a:t>
            </a:r>
            <a:r>
              <a:rPr lang="en-US" altLang="zh-CN" b="1" baseline="-25000">
                <a:latin typeface="Times New Roman" pitchFamily="18" charset="0"/>
                <a:ea typeface="SimSun" pitchFamily="2" charset="-122"/>
              </a:rPr>
              <a:t>2</a:t>
            </a:r>
            <a:r>
              <a:rPr lang="en-US" altLang="zh-CN" b="1" i="1" baseline="-25000">
                <a:latin typeface="Times New Roman" pitchFamily="18" charset="0"/>
                <a:ea typeface="SimSun" pitchFamily="2" charset="-122"/>
              </a:rPr>
              <a:t> </a:t>
            </a:r>
            <a:r>
              <a:rPr lang="en-US" altLang="zh-CN">
                <a:latin typeface="Times New Roman" pitchFamily="18" charset="0"/>
                <a:ea typeface="SimSun" pitchFamily="2" charset="-122"/>
                <a:sym typeface="Symbol" pitchFamily="18" charset="2"/>
              </a:rPr>
              <a:t> </a:t>
            </a:r>
            <a:r>
              <a:rPr lang="en-US" altLang="zh-CN" b="1" i="1">
                <a:latin typeface="Times New Roman" pitchFamily="18" charset="0"/>
                <a:ea typeface="SimSun" pitchFamily="2" charset="-122"/>
              </a:rPr>
              <a:t>w</a:t>
            </a:r>
            <a:r>
              <a:rPr lang="en-US" altLang="zh-CN" b="1" baseline="-25000">
                <a:latin typeface="Times New Roman" pitchFamily="18" charset="0"/>
                <a:ea typeface="SimSun" pitchFamily="2" charset="-122"/>
              </a:rPr>
              <a:t>2</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checkerboard(across)">
                                      <p:cBhvr>
                                        <p:cTn id="7"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245" name="灯片编号占位符 6"/>
          <p:cNvSpPr>
            <a:spLocks noGrp="1"/>
          </p:cNvSpPr>
          <p:nvPr>
            <p:ph type="sldNum" sz="quarter" idx="12"/>
          </p:nvPr>
        </p:nvSpPr>
        <p:spPr>
          <a:noFill/>
        </p:spPr>
        <p:txBody>
          <a:bodyPr/>
          <a:lstStyle/>
          <a:p>
            <a:fld id="{53072849-9EEA-4686-A92A-08B7D25DAE1E}" type="slidenum">
              <a:rPr lang="zh-CN" altLang="en-US" smtClean="0">
                <a:solidFill>
                  <a:srgbClr val="000000"/>
                </a:solidFill>
              </a:rPr>
              <a:pPr/>
              <a:t>116</a:t>
            </a:fld>
            <a:endParaRPr lang="en-US" altLang="zh-CN">
              <a:solidFill>
                <a:srgbClr val="000000"/>
              </a:solidFill>
            </a:endParaRPr>
          </a:p>
        </p:txBody>
      </p:sp>
      <p:sp>
        <p:nvSpPr>
          <p:cNvPr id="10246" name="Rectangle 2"/>
          <p:cNvSpPr>
            <a:spLocks noGrp="1" noChangeArrowheads="1"/>
          </p:cNvSpPr>
          <p:nvPr>
            <p:ph type="title"/>
          </p:nvPr>
        </p:nvSpPr>
        <p:spPr/>
        <p:txBody>
          <a:bodyPr/>
          <a:lstStyle/>
          <a:p>
            <a:pPr eaLnBrk="1" hangingPunct="1"/>
            <a:r>
              <a:rPr lang="en-US" altLang="zh-CN" sz="3800">
                <a:ea typeface="SimSun" pitchFamily="2" charset="-122"/>
              </a:rPr>
              <a:t>Contributing to a public good</a:t>
            </a:r>
          </a:p>
        </p:txBody>
      </p:sp>
      <p:sp>
        <p:nvSpPr>
          <p:cNvPr id="10247" name="Rectangle 3"/>
          <p:cNvSpPr>
            <a:spLocks noGrp="1" noChangeArrowheads="1"/>
          </p:cNvSpPr>
          <p:nvPr>
            <p:ph type="body" sz="half" idx="1"/>
          </p:nvPr>
        </p:nvSpPr>
        <p:spPr>
          <a:xfrm>
            <a:off x="914400" y="1600200"/>
            <a:ext cx="7772400" cy="1927225"/>
          </a:xfrm>
        </p:spPr>
        <p:txBody>
          <a:bodyPr/>
          <a:lstStyle/>
          <a:p>
            <a:pPr eaLnBrk="1" hangingPunct="1"/>
            <a:r>
              <a:rPr lang="zh-CN" altLang="en-US" sz="2400">
                <a:ea typeface="SimSun" pitchFamily="2" charset="-122"/>
              </a:rPr>
              <a:t>如何找到纳什均衡</a:t>
            </a:r>
            <a:endParaRPr lang="en-US" altLang="zh-CN">
              <a:ea typeface="SimSun" pitchFamily="2" charset="-122"/>
            </a:endParaRPr>
          </a:p>
          <a:p>
            <a:pPr lvl="1" eaLnBrk="1" hangingPunct="1">
              <a:buFont typeface="Wingdings" pitchFamily="2" charset="2"/>
              <a:buChar char="Ø"/>
            </a:pPr>
            <a:r>
              <a:rPr lang="zh-CN" altLang="en-US" sz="2400">
                <a:ea typeface="SimSun" pitchFamily="2" charset="-122"/>
              </a:rPr>
              <a:t>解</a:t>
            </a:r>
            <a:r>
              <a:rPr lang="en-US" altLang="zh-CN" sz="2400">
                <a:ea typeface="SimSun" pitchFamily="2" charset="-122"/>
              </a:rPr>
              <a:t>person 1</a:t>
            </a:r>
            <a:r>
              <a:rPr lang="zh-CN" altLang="en-US" sz="2400">
                <a:ea typeface="SimSun" pitchFamily="2" charset="-122"/>
              </a:rPr>
              <a:t>的最大化问题</a:t>
            </a:r>
            <a:r>
              <a:rPr lang="en-US" altLang="zh-CN" sz="2400">
                <a:ea typeface="SimSun" pitchFamily="2" charset="-122"/>
              </a:rPr>
              <a:t/>
            </a:r>
            <a:br>
              <a:rPr lang="en-US" altLang="zh-CN" sz="2400">
                <a:ea typeface="SimSun" pitchFamily="2" charset="-122"/>
              </a:rPr>
            </a:br>
            <a:r>
              <a:rPr lang="en-US" altLang="zh-CN" sz="2400">
                <a:ea typeface="SimSun" pitchFamily="2" charset="-122"/>
              </a:rPr>
              <a:t>Max </a:t>
            </a:r>
            <a:r>
              <a:rPr lang="en-US" altLang="zh-CN" sz="2400" b="1" i="1">
                <a:latin typeface="Times New Roman" pitchFamily="18" charset="0"/>
                <a:ea typeface="SimSun" pitchFamily="2" charset="-122"/>
                <a:cs typeface="Times New Roman" pitchFamily="18" charset="0"/>
              </a:rPr>
              <a:t>u</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 </a:t>
            </a:r>
            <a:r>
              <a:rPr lang="en-US" altLang="zh-CN" sz="2400" b="1" i="1">
                <a:latin typeface="Times New Roman" pitchFamily="18" charset="0"/>
                <a:ea typeface="SimSun" pitchFamily="2" charset="-122"/>
                <a:cs typeface="Times New Roman" pitchFamily="18" charset="0"/>
              </a:rPr>
              <a:t>v</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1</a:t>
            </a:r>
            <a:r>
              <a:rPr lang="en-US" altLang="zh-CN" sz="2400" b="1" i="1" baseline="-25000">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w</a:t>
            </a:r>
            <a:r>
              <a:rPr lang="en-US" altLang="zh-CN" sz="2400" b="1" baseline="-25000">
                <a:latin typeface="Times New Roman" pitchFamily="18" charset="0"/>
                <a:ea typeface="SimSun" pitchFamily="2" charset="-122"/>
                <a:cs typeface="Times New Roman" pitchFamily="18" charset="0"/>
              </a:rPr>
              <a:t>1</a:t>
            </a:r>
            <a:r>
              <a:rPr lang="en-US" altLang="zh-CN" sz="2400" b="1" i="1" baseline="-25000">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 c</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 </a:t>
            </a:r>
            <a:br>
              <a:rPr lang="en-US" altLang="zh-CN" sz="2400" b="1">
                <a:latin typeface="Times New Roman" pitchFamily="18" charset="0"/>
                <a:ea typeface="SimSun" pitchFamily="2" charset="-122"/>
                <a:cs typeface="Times New Roman" pitchFamily="18" charset="0"/>
              </a:rPr>
            </a:br>
            <a:r>
              <a:rPr lang="en-US" altLang="zh-CN" sz="2400">
                <a:ea typeface="SimSun" pitchFamily="2" charset="-122"/>
              </a:rPr>
              <a:t>subject to  </a:t>
            </a:r>
            <a:r>
              <a:rPr lang="en-US" altLang="zh-CN" sz="2400">
                <a:latin typeface="Times New Roman" pitchFamily="18" charset="0"/>
                <a:ea typeface="SimSun" pitchFamily="2" charset="-122"/>
              </a:rPr>
              <a:t>0 </a:t>
            </a:r>
            <a:r>
              <a:rPr lang="en-US" altLang="zh-CN" sz="2400">
                <a:latin typeface="Times New Roman" pitchFamily="18" charset="0"/>
                <a:ea typeface="SimSun" pitchFamily="2" charset="-122"/>
                <a:sym typeface="Symbol" pitchFamily="18" charset="2"/>
              </a:rPr>
              <a:t> </a:t>
            </a:r>
            <a:r>
              <a:rPr lang="en-US" altLang="zh-CN" sz="2400" b="1" i="1">
                <a:latin typeface="Times New Roman" pitchFamily="18" charset="0"/>
                <a:ea typeface="SimSun" pitchFamily="2" charset="-122"/>
              </a:rPr>
              <a:t>c</a:t>
            </a:r>
            <a:r>
              <a:rPr lang="en-US" altLang="zh-CN" sz="2400" b="1" baseline="-25000">
                <a:latin typeface="Times New Roman" pitchFamily="18" charset="0"/>
                <a:ea typeface="SimSun" pitchFamily="2" charset="-122"/>
              </a:rPr>
              <a:t>1</a:t>
            </a:r>
            <a:r>
              <a:rPr lang="en-US" altLang="zh-CN" sz="2400" b="1" i="1" baseline="-25000">
                <a:latin typeface="Times New Roman" pitchFamily="18" charset="0"/>
                <a:ea typeface="SimSun" pitchFamily="2" charset="-122"/>
              </a:rPr>
              <a:t> </a:t>
            </a:r>
            <a:r>
              <a:rPr lang="en-US" altLang="zh-CN" sz="2400">
                <a:latin typeface="Times New Roman" pitchFamily="18" charset="0"/>
                <a:ea typeface="SimSun" pitchFamily="2" charset="-122"/>
                <a:sym typeface="Symbol" pitchFamily="18" charset="2"/>
              </a:rPr>
              <a:t> </a:t>
            </a:r>
            <a:r>
              <a:rPr lang="en-US" altLang="zh-CN" sz="2400" b="1" i="1">
                <a:latin typeface="Times New Roman" pitchFamily="18" charset="0"/>
                <a:ea typeface="SimSun" pitchFamily="2" charset="-122"/>
              </a:rPr>
              <a:t>w</a:t>
            </a:r>
            <a:r>
              <a:rPr lang="en-US" altLang="zh-CN" sz="2400" b="1" baseline="-25000">
                <a:latin typeface="Times New Roman" pitchFamily="18" charset="0"/>
                <a:ea typeface="SimSun" pitchFamily="2" charset="-122"/>
              </a:rPr>
              <a:t>1</a:t>
            </a:r>
            <a:r>
              <a:rPr lang="en-US" altLang="zh-CN" sz="2400">
                <a:latin typeface="Times New Roman" pitchFamily="18" charset="0"/>
                <a:ea typeface="SimSun" pitchFamily="2" charset="-122"/>
                <a:sym typeface="Symbol" pitchFamily="18" charset="2"/>
              </a:rPr>
              <a:t> </a:t>
            </a:r>
          </a:p>
        </p:txBody>
      </p:sp>
      <p:graphicFrame>
        <p:nvGraphicFramePr>
          <p:cNvPr id="10242" name="Object 4"/>
          <p:cNvGraphicFramePr>
            <a:graphicFrameLocks noGrp="1" noChangeAspect="1"/>
          </p:cNvGraphicFramePr>
          <p:nvPr>
            <p:ph sz="half" idx="2"/>
          </p:nvPr>
        </p:nvGraphicFramePr>
        <p:xfrm>
          <a:off x="1666875" y="3797300"/>
          <a:ext cx="5932488" cy="1620838"/>
        </p:xfrm>
        <a:graphic>
          <a:graphicData uri="http://schemas.openxmlformats.org/presentationml/2006/ole">
            <p:oleObj spid="_x0000_s208898" name="Equation" r:id="rId4" imgW="4368800" imgH="1193800" progId="Equation.3">
              <p:embed/>
            </p:oleObj>
          </a:graphicData>
        </a:graphic>
      </p:graphicFrame>
      <p:sp>
        <p:nvSpPr>
          <p:cNvPr id="10248" name="Rectangle 6"/>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zh-CN" altLang="en-US">
              <a:solidFill>
                <a:srgbClr val="000000"/>
              </a:solidFill>
              <a:ea typeface="SimSun" pitchFamily="2" charset="-122"/>
            </a:endParaRPr>
          </a:p>
        </p:txBody>
      </p:sp>
      <p:graphicFrame>
        <p:nvGraphicFramePr>
          <p:cNvPr id="10243" name="Object 5"/>
          <p:cNvGraphicFramePr>
            <a:graphicFrameLocks noChangeAspect="1"/>
          </p:cNvGraphicFramePr>
          <p:nvPr/>
        </p:nvGraphicFramePr>
        <p:xfrm>
          <a:off x="7554913" y="4922838"/>
          <a:ext cx="712787" cy="512762"/>
        </p:xfrm>
        <a:graphic>
          <a:graphicData uri="http://schemas.openxmlformats.org/presentationml/2006/ole">
            <p:oleObj spid="_x0000_s208899" name="公式" r:id="rId5" imgW="304536" imgH="215713" progId="Equation.3">
              <p:embed/>
            </p:oleObj>
          </a:graphicData>
        </a:graphic>
      </p:graphicFrame>
    </p:spTree>
  </p:cSld>
  <p:clrMapOvr>
    <a:masterClrMapping/>
  </p:clrMapOvr>
  <p:transition spd="med">
    <p:random/>
    <p:sndAc>
      <p:stSnd>
        <p:snd r:embed="rId3" name="click.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1269" name="灯片编号占位符 6"/>
          <p:cNvSpPr>
            <a:spLocks noGrp="1"/>
          </p:cNvSpPr>
          <p:nvPr>
            <p:ph type="sldNum" sz="quarter" idx="12"/>
          </p:nvPr>
        </p:nvSpPr>
        <p:spPr>
          <a:noFill/>
        </p:spPr>
        <p:txBody>
          <a:bodyPr/>
          <a:lstStyle/>
          <a:p>
            <a:fld id="{EF6859C3-9CBA-4E23-9768-802A0882AC0B}" type="slidenum">
              <a:rPr lang="zh-CN" altLang="en-US" smtClean="0">
                <a:solidFill>
                  <a:srgbClr val="000000"/>
                </a:solidFill>
              </a:rPr>
              <a:pPr/>
              <a:t>117</a:t>
            </a:fld>
            <a:endParaRPr lang="en-US" altLang="zh-CN">
              <a:solidFill>
                <a:srgbClr val="000000"/>
              </a:solidFill>
            </a:endParaRPr>
          </a:p>
        </p:txBody>
      </p:sp>
      <p:sp>
        <p:nvSpPr>
          <p:cNvPr id="11270" name="Rectangle 2"/>
          <p:cNvSpPr>
            <a:spLocks noGrp="1" noChangeArrowheads="1"/>
          </p:cNvSpPr>
          <p:nvPr>
            <p:ph type="title"/>
          </p:nvPr>
        </p:nvSpPr>
        <p:spPr/>
        <p:txBody>
          <a:bodyPr/>
          <a:lstStyle/>
          <a:p>
            <a:pPr eaLnBrk="1" hangingPunct="1"/>
            <a:r>
              <a:rPr lang="en-US" altLang="zh-CN">
                <a:ea typeface="SimSun" pitchFamily="2" charset="-122"/>
              </a:rPr>
              <a:t>Contributing to a public good</a:t>
            </a:r>
          </a:p>
        </p:txBody>
      </p:sp>
      <p:sp>
        <p:nvSpPr>
          <p:cNvPr id="11271" name="Rectangle 3"/>
          <p:cNvSpPr>
            <a:spLocks noGrp="1" noChangeArrowheads="1"/>
          </p:cNvSpPr>
          <p:nvPr>
            <p:ph type="body" sz="half" idx="1"/>
          </p:nvPr>
        </p:nvSpPr>
        <p:spPr>
          <a:xfrm>
            <a:off x="914400" y="1600200"/>
            <a:ext cx="7772400" cy="1927225"/>
          </a:xfrm>
        </p:spPr>
        <p:txBody>
          <a:bodyPr/>
          <a:lstStyle/>
          <a:p>
            <a:pPr eaLnBrk="1" hangingPunct="1"/>
            <a:r>
              <a:rPr lang="zh-CN" altLang="en-US" sz="2400">
                <a:ea typeface="SimSun" pitchFamily="2" charset="-122"/>
              </a:rPr>
              <a:t>如何找到纳什均衡</a:t>
            </a:r>
            <a:endParaRPr lang="en-US" altLang="zh-CN">
              <a:ea typeface="SimSun" pitchFamily="2" charset="-122"/>
            </a:endParaRPr>
          </a:p>
          <a:p>
            <a:pPr lvl="1" eaLnBrk="1" hangingPunct="1">
              <a:buFont typeface="Wingdings" pitchFamily="2" charset="2"/>
              <a:buChar char="Ø"/>
            </a:pPr>
            <a:r>
              <a:rPr lang="zh-CN" altLang="en-US" sz="2400">
                <a:ea typeface="SimSun" pitchFamily="2" charset="-122"/>
              </a:rPr>
              <a:t>解</a:t>
            </a:r>
            <a:r>
              <a:rPr lang="en-US" altLang="zh-CN" sz="2400">
                <a:ea typeface="SimSun" pitchFamily="2" charset="-122"/>
              </a:rPr>
              <a:t>person 2</a:t>
            </a:r>
            <a:r>
              <a:rPr lang="zh-CN" altLang="en-US" sz="2400">
                <a:ea typeface="SimSun" pitchFamily="2" charset="-122"/>
              </a:rPr>
              <a:t>的最大化问题</a:t>
            </a:r>
            <a:r>
              <a:rPr lang="en-US" altLang="zh-CN" sz="2400">
                <a:ea typeface="SimSun" pitchFamily="2" charset="-122"/>
              </a:rPr>
              <a:t/>
            </a:r>
            <a:br>
              <a:rPr lang="en-US" altLang="zh-CN" sz="2400">
                <a:ea typeface="SimSun" pitchFamily="2" charset="-122"/>
              </a:rPr>
            </a:br>
            <a:r>
              <a:rPr lang="en-US" altLang="zh-CN" sz="2400">
                <a:ea typeface="SimSun" pitchFamily="2" charset="-122"/>
              </a:rPr>
              <a:t>Max </a:t>
            </a:r>
            <a:r>
              <a:rPr lang="en-US" altLang="zh-CN" sz="2400" b="1" i="1">
                <a:latin typeface="Times New Roman" pitchFamily="18" charset="0"/>
                <a:ea typeface="SimSun" pitchFamily="2" charset="-122"/>
                <a:cs typeface="Times New Roman" pitchFamily="18" charset="0"/>
              </a:rPr>
              <a:t>u</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 </a:t>
            </a:r>
            <a:r>
              <a:rPr lang="en-US" altLang="zh-CN" sz="2400" b="1" i="1">
                <a:latin typeface="Times New Roman" pitchFamily="18" charset="0"/>
                <a:ea typeface="SimSun" pitchFamily="2" charset="-122"/>
                <a:cs typeface="Times New Roman" pitchFamily="18" charset="0"/>
              </a:rPr>
              <a:t>v</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a:t>
            </a:r>
            <a:r>
              <a:rPr lang="en-US" altLang="zh-CN" sz="2400" b="1" i="1" baseline="-25000">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c</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w</a:t>
            </a:r>
            <a:r>
              <a:rPr lang="en-US" altLang="zh-CN" sz="2400" b="1" baseline="-25000">
                <a:latin typeface="Times New Roman" pitchFamily="18" charset="0"/>
                <a:ea typeface="SimSun" pitchFamily="2" charset="-122"/>
                <a:cs typeface="Times New Roman" pitchFamily="18" charset="0"/>
              </a:rPr>
              <a:t>2</a:t>
            </a:r>
            <a:r>
              <a:rPr lang="en-US" altLang="zh-CN" sz="2400" b="1" i="1" baseline="-25000">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 c</a:t>
            </a:r>
            <a:r>
              <a:rPr lang="en-US" altLang="zh-CN" sz="2400" b="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a:t>
            </a:r>
            <a:br>
              <a:rPr lang="en-US" altLang="zh-CN" sz="2400" b="1">
                <a:latin typeface="Times New Roman" pitchFamily="18" charset="0"/>
                <a:ea typeface="SimSun" pitchFamily="2" charset="-122"/>
                <a:cs typeface="Times New Roman" pitchFamily="18" charset="0"/>
              </a:rPr>
            </a:br>
            <a:r>
              <a:rPr lang="en-US" altLang="zh-CN" sz="2400">
                <a:ea typeface="SimSun" pitchFamily="2" charset="-122"/>
              </a:rPr>
              <a:t>subject to  </a:t>
            </a:r>
            <a:r>
              <a:rPr lang="en-US" altLang="zh-CN" sz="2400">
                <a:latin typeface="Times New Roman" pitchFamily="18" charset="0"/>
                <a:ea typeface="SimSun" pitchFamily="2" charset="-122"/>
              </a:rPr>
              <a:t>0 </a:t>
            </a:r>
            <a:r>
              <a:rPr lang="en-US" altLang="zh-CN" sz="2400">
                <a:latin typeface="Times New Roman" pitchFamily="18" charset="0"/>
                <a:ea typeface="SimSun" pitchFamily="2" charset="-122"/>
                <a:sym typeface="Symbol" pitchFamily="18" charset="2"/>
              </a:rPr>
              <a:t> </a:t>
            </a:r>
            <a:r>
              <a:rPr lang="en-US" altLang="zh-CN" sz="2400" b="1" i="1">
                <a:latin typeface="Times New Roman" pitchFamily="18" charset="0"/>
                <a:ea typeface="SimSun" pitchFamily="2" charset="-122"/>
              </a:rPr>
              <a:t>c</a:t>
            </a:r>
            <a:r>
              <a:rPr lang="en-US" altLang="zh-CN" sz="2400" b="1" baseline="-25000">
                <a:latin typeface="Times New Roman" pitchFamily="18" charset="0"/>
                <a:ea typeface="SimSun" pitchFamily="2" charset="-122"/>
              </a:rPr>
              <a:t>2</a:t>
            </a:r>
            <a:r>
              <a:rPr lang="en-US" altLang="zh-CN" sz="2400" b="1" i="1" baseline="-25000">
                <a:latin typeface="Times New Roman" pitchFamily="18" charset="0"/>
                <a:ea typeface="SimSun" pitchFamily="2" charset="-122"/>
              </a:rPr>
              <a:t> </a:t>
            </a:r>
            <a:r>
              <a:rPr lang="en-US" altLang="zh-CN" sz="2400">
                <a:latin typeface="Times New Roman" pitchFamily="18" charset="0"/>
                <a:ea typeface="SimSun" pitchFamily="2" charset="-122"/>
                <a:sym typeface="Symbol" pitchFamily="18" charset="2"/>
              </a:rPr>
              <a:t> </a:t>
            </a:r>
            <a:r>
              <a:rPr lang="en-US" altLang="zh-CN" sz="2400" b="1" i="1">
                <a:latin typeface="Times New Roman" pitchFamily="18" charset="0"/>
                <a:ea typeface="SimSun" pitchFamily="2" charset="-122"/>
              </a:rPr>
              <a:t>w</a:t>
            </a:r>
            <a:r>
              <a:rPr lang="en-US" altLang="zh-CN" sz="2400" b="1" baseline="-25000">
                <a:latin typeface="Times New Roman" pitchFamily="18" charset="0"/>
                <a:ea typeface="SimSun" pitchFamily="2" charset="-122"/>
              </a:rPr>
              <a:t>2</a:t>
            </a:r>
          </a:p>
        </p:txBody>
      </p:sp>
      <p:graphicFrame>
        <p:nvGraphicFramePr>
          <p:cNvPr id="11266" name="Object 4"/>
          <p:cNvGraphicFramePr>
            <a:graphicFrameLocks noGrp="1" noChangeAspect="1"/>
          </p:cNvGraphicFramePr>
          <p:nvPr>
            <p:ph sz="half" idx="2"/>
          </p:nvPr>
        </p:nvGraphicFramePr>
        <p:xfrm>
          <a:off x="1711325" y="3852863"/>
          <a:ext cx="5932488" cy="1566862"/>
        </p:xfrm>
        <a:graphic>
          <a:graphicData uri="http://schemas.openxmlformats.org/presentationml/2006/ole">
            <p:oleObj spid="_x0000_s209922" name="Equation" r:id="rId4" imgW="4521200" imgH="1193800" progId="Equation.3">
              <p:embed/>
            </p:oleObj>
          </a:graphicData>
        </a:graphic>
      </p:graphicFrame>
      <p:sp>
        <p:nvSpPr>
          <p:cNvPr id="11272" name="Rectangle 6"/>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zh-CN" altLang="en-US">
              <a:solidFill>
                <a:srgbClr val="000000"/>
              </a:solidFill>
              <a:ea typeface="SimSun" pitchFamily="2" charset="-122"/>
            </a:endParaRPr>
          </a:p>
        </p:txBody>
      </p:sp>
      <p:graphicFrame>
        <p:nvGraphicFramePr>
          <p:cNvPr id="11267" name="Object 5"/>
          <p:cNvGraphicFramePr>
            <a:graphicFrameLocks noChangeAspect="1"/>
          </p:cNvGraphicFramePr>
          <p:nvPr/>
        </p:nvGraphicFramePr>
        <p:xfrm>
          <a:off x="7608888" y="4951413"/>
          <a:ext cx="712787" cy="512762"/>
        </p:xfrm>
        <a:graphic>
          <a:graphicData uri="http://schemas.openxmlformats.org/presentationml/2006/ole">
            <p:oleObj spid="_x0000_s209923" name="公式" r:id="rId5" imgW="304536" imgH="215713" progId="Equation.3">
              <p:embed/>
            </p:oleObj>
          </a:graphicData>
        </a:graphic>
      </p:graphicFrame>
    </p:spTree>
  </p:cSld>
  <p:clrMapOvr>
    <a:masterClrMapping/>
  </p:clrMapOvr>
  <p:transition spd="med">
    <p:random/>
    <p:sndAc>
      <p:stSnd>
        <p:snd r:embed="rId3" name="click.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294" name="灯片编号占位符 6"/>
          <p:cNvSpPr>
            <a:spLocks noGrp="1"/>
          </p:cNvSpPr>
          <p:nvPr>
            <p:ph type="sldNum" sz="quarter" idx="12"/>
          </p:nvPr>
        </p:nvSpPr>
        <p:spPr>
          <a:noFill/>
        </p:spPr>
        <p:txBody>
          <a:bodyPr/>
          <a:lstStyle/>
          <a:p>
            <a:fld id="{15F46875-140D-478D-9D8C-B6C6FB0DF0FB}" type="slidenum">
              <a:rPr lang="zh-CN" altLang="en-US" smtClean="0">
                <a:solidFill>
                  <a:srgbClr val="000000"/>
                </a:solidFill>
              </a:rPr>
              <a:pPr/>
              <a:t>118</a:t>
            </a:fld>
            <a:endParaRPr lang="en-US" altLang="zh-CN">
              <a:solidFill>
                <a:srgbClr val="000000"/>
              </a:solidFill>
            </a:endParaRPr>
          </a:p>
        </p:txBody>
      </p:sp>
      <p:sp>
        <p:nvSpPr>
          <p:cNvPr id="12295" name="Rectangle 2"/>
          <p:cNvSpPr>
            <a:spLocks noGrp="1" noChangeArrowheads="1"/>
          </p:cNvSpPr>
          <p:nvPr>
            <p:ph type="title"/>
          </p:nvPr>
        </p:nvSpPr>
        <p:spPr/>
        <p:txBody>
          <a:bodyPr/>
          <a:lstStyle/>
          <a:p>
            <a:pPr eaLnBrk="1" hangingPunct="1"/>
            <a:r>
              <a:rPr lang="en-US" altLang="zh-CN">
                <a:ea typeface="SimSun" pitchFamily="2" charset="-122"/>
              </a:rPr>
              <a:t>Contributing to a public good</a:t>
            </a:r>
          </a:p>
        </p:txBody>
      </p:sp>
      <p:sp>
        <p:nvSpPr>
          <p:cNvPr id="12296" name="Rectangle 3"/>
          <p:cNvSpPr>
            <a:spLocks noGrp="1" noChangeArrowheads="1"/>
          </p:cNvSpPr>
          <p:nvPr>
            <p:ph type="body" sz="half" idx="1"/>
          </p:nvPr>
        </p:nvSpPr>
        <p:spPr>
          <a:xfrm>
            <a:off x="914400" y="1600200"/>
            <a:ext cx="7772400" cy="1077913"/>
          </a:xfrm>
        </p:spPr>
        <p:txBody>
          <a:bodyPr/>
          <a:lstStyle/>
          <a:p>
            <a:pPr eaLnBrk="1" hangingPunct="1"/>
            <a:r>
              <a:rPr lang="zh-CN" altLang="en-US" sz="2000">
                <a:ea typeface="SimSun" pitchFamily="2" charset="-122"/>
              </a:rPr>
              <a:t>如何找到纳什均衡</a:t>
            </a:r>
            <a:endParaRPr lang="en-US" altLang="zh-CN" sz="2000">
              <a:ea typeface="SimSun" pitchFamily="2" charset="-122"/>
            </a:endParaRPr>
          </a:p>
          <a:p>
            <a:pPr lvl="1" eaLnBrk="1" hangingPunct="1">
              <a:buFont typeface="Wingdings" pitchFamily="2" charset="2"/>
              <a:buChar char="Ø"/>
            </a:pPr>
            <a:r>
              <a:rPr lang="zh-CN" altLang="en-US" sz="2000">
                <a:ea typeface="SimSun" pitchFamily="2" charset="-122"/>
              </a:rPr>
              <a:t>捐献组合</a:t>
            </a:r>
            <a:r>
              <a:rPr lang="en-US" altLang="zh-CN" sz="2000">
                <a:ea typeface="SimSun" pitchFamily="2" charset="-122"/>
              </a:rPr>
              <a:t> (</a:t>
            </a:r>
            <a:r>
              <a:rPr lang="en-US" altLang="zh-CN" sz="2000" b="1" i="1">
                <a:latin typeface="Times New Roman" pitchFamily="18" charset="0"/>
                <a:ea typeface="SimSun" pitchFamily="2" charset="-122"/>
                <a:cs typeface="Times New Roman" pitchFamily="18" charset="0"/>
              </a:rPr>
              <a:t>c</a:t>
            </a:r>
            <a:r>
              <a:rPr lang="en-US" altLang="zh-CN" sz="2000" b="1" i="1" baseline="-25000">
                <a:latin typeface="Times New Roman" pitchFamily="18" charset="0"/>
                <a:ea typeface="SimSun" pitchFamily="2" charset="-122"/>
                <a:cs typeface="Times New Roman" pitchFamily="18" charset="0"/>
              </a:rPr>
              <a:t>1</a:t>
            </a:r>
            <a:r>
              <a:rPr lang="en-US" altLang="zh-CN" sz="2000" b="1">
                <a:latin typeface="Times New Roman" pitchFamily="18" charset="0"/>
                <a:ea typeface="SimSun" pitchFamily="2" charset="-122"/>
                <a:cs typeface="Times New Roman" pitchFamily="18" charset="0"/>
              </a:rPr>
              <a:t>*</a:t>
            </a:r>
            <a:r>
              <a:rPr lang="en-US" altLang="zh-CN" sz="2000" b="1" i="1">
                <a:latin typeface="Times New Roman" pitchFamily="18" charset="0"/>
                <a:ea typeface="SimSun" pitchFamily="2" charset="-122"/>
                <a:cs typeface="Times New Roman" pitchFamily="18" charset="0"/>
              </a:rPr>
              <a:t>, c</a:t>
            </a:r>
            <a:r>
              <a:rPr lang="en-US" altLang="zh-CN" sz="2000" b="1" i="1" baseline="-25000">
                <a:latin typeface="Times New Roman" pitchFamily="18" charset="0"/>
                <a:ea typeface="SimSun" pitchFamily="2" charset="-122"/>
                <a:cs typeface="Times New Roman" pitchFamily="18" charset="0"/>
              </a:rPr>
              <a:t>2</a:t>
            </a:r>
            <a:r>
              <a:rPr lang="en-US" altLang="zh-CN" sz="2000" b="1">
                <a:latin typeface="Times New Roman" pitchFamily="18" charset="0"/>
                <a:ea typeface="SimSun" pitchFamily="2" charset="-122"/>
                <a:cs typeface="Times New Roman" pitchFamily="18" charset="0"/>
              </a:rPr>
              <a:t>*</a:t>
            </a:r>
            <a:r>
              <a:rPr lang="en-US" altLang="zh-CN" sz="2000">
                <a:ea typeface="SimSun" pitchFamily="2" charset="-122"/>
              </a:rPr>
              <a:t>) </a:t>
            </a:r>
            <a:r>
              <a:rPr lang="zh-CN" altLang="en-US" sz="2000">
                <a:ea typeface="SimSun" pitchFamily="2" charset="-122"/>
              </a:rPr>
              <a:t>是一个纳什均衡，如果</a:t>
            </a:r>
            <a:r>
              <a:rPr lang="en-US" altLang="zh-CN" sz="2000">
                <a:ea typeface="SimSun" pitchFamily="2" charset="-122"/>
              </a:rPr>
              <a:t/>
            </a:r>
            <a:br>
              <a:rPr lang="en-US" altLang="zh-CN" sz="2000">
                <a:ea typeface="SimSun" pitchFamily="2" charset="-122"/>
              </a:rPr>
            </a:br>
            <a:endParaRPr lang="en-US" altLang="zh-CN" sz="2000">
              <a:ea typeface="SimSun" pitchFamily="2" charset="-122"/>
            </a:endParaRPr>
          </a:p>
        </p:txBody>
      </p:sp>
      <p:graphicFrame>
        <p:nvGraphicFramePr>
          <p:cNvPr id="12290" name="Object 4"/>
          <p:cNvGraphicFramePr>
            <a:graphicFrameLocks noGrp="1" noChangeAspect="1"/>
          </p:cNvGraphicFramePr>
          <p:nvPr>
            <p:ph sz="half" idx="2"/>
          </p:nvPr>
        </p:nvGraphicFramePr>
        <p:xfrm>
          <a:off x="1660525" y="2952750"/>
          <a:ext cx="5627688" cy="2624138"/>
        </p:xfrm>
        <a:graphic>
          <a:graphicData uri="http://schemas.openxmlformats.org/presentationml/2006/ole">
            <p:oleObj spid="_x0000_s210946" name="公式" r:id="rId4" imgW="2451100" imgH="1143000" progId="Equation.3">
              <p:embed/>
            </p:oleObj>
          </a:graphicData>
        </a:graphic>
      </p:graphicFrame>
      <p:sp>
        <p:nvSpPr>
          <p:cNvPr id="12297" name="Rectangle 6"/>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zh-CN" altLang="en-US">
              <a:solidFill>
                <a:srgbClr val="000000"/>
              </a:solidFill>
              <a:ea typeface="SimSun" pitchFamily="2" charset="-122"/>
            </a:endParaRPr>
          </a:p>
        </p:txBody>
      </p:sp>
      <p:graphicFrame>
        <p:nvGraphicFramePr>
          <p:cNvPr id="12291" name="Object 5"/>
          <p:cNvGraphicFramePr>
            <a:graphicFrameLocks noChangeAspect="1"/>
          </p:cNvGraphicFramePr>
          <p:nvPr/>
        </p:nvGraphicFramePr>
        <p:xfrm>
          <a:off x="7131050" y="4543425"/>
          <a:ext cx="682625" cy="476250"/>
        </p:xfrm>
        <a:graphic>
          <a:graphicData uri="http://schemas.openxmlformats.org/presentationml/2006/ole">
            <p:oleObj spid="_x0000_s210947" name="公式" r:id="rId5" imgW="317087" imgH="215619" progId="Equation.3">
              <p:embed/>
            </p:oleObj>
          </a:graphicData>
        </a:graphic>
      </p:graphicFrame>
      <p:sp>
        <p:nvSpPr>
          <p:cNvPr id="12298" name="Rectangle 8"/>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zh-CN" altLang="en-US">
              <a:solidFill>
                <a:srgbClr val="000000"/>
              </a:solidFill>
              <a:ea typeface="SimSun" pitchFamily="2" charset="-122"/>
            </a:endParaRPr>
          </a:p>
        </p:txBody>
      </p:sp>
      <p:graphicFrame>
        <p:nvGraphicFramePr>
          <p:cNvPr id="12292" name="Object 7"/>
          <p:cNvGraphicFramePr>
            <a:graphicFrameLocks noChangeAspect="1"/>
          </p:cNvGraphicFramePr>
          <p:nvPr/>
        </p:nvGraphicFramePr>
        <p:xfrm>
          <a:off x="7243763" y="5119688"/>
          <a:ext cx="638175" cy="458787"/>
        </p:xfrm>
        <a:graphic>
          <a:graphicData uri="http://schemas.openxmlformats.org/presentationml/2006/ole">
            <p:oleObj spid="_x0000_s210948" name="公式" r:id="rId6" imgW="304536" imgH="215713" progId="Equation.3">
              <p:embed/>
            </p:oleObj>
          </a:graphicData>
        </a:graphic>
      </p:graphicFrame>
    </p:spTree>
  </p:cSld>
  <p:clrMapOvr>
    <a:masterClrMapping/>
  </p:clrMapOvr>
  <p:transition spd="med">
    <p:random/>
    <p:sndAc>
      <p:stSnd>
        <p:snd r:embed="rId3" name="click.wav"/>
      </p:stSnd>
    </p:sndAc>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2883" name="灯片编号占位符 5"/>
          <p:cNvSpPr>
            <a:spLocks noGrp="1"/>
          </p:cNvSpPr>
          <p:nvPr>
            <p:ph type="sldNum" sz="quarter" idx="12"/>
          </p:nvPr>
        </p:nvSpPr>
        <p:spPr>
          <a:noFill/>
        </p:spPr>
        <p:txBody>
          <a:bodyPr/>
          <a:lstStyle/>
          <a:p>
            <a:fld id="{48945287-EB88-4873-BFAC-EEB918F7DA71}" type="slidenum">
              <a:rPr lang="zh-CN" altLang="en-US" smtClean="0">
                <a:solidFill>
                  <a:srgbClr val="000000"/>
                </a:solidFill>
              </a:rPr>
              <a:pPr/>
              <a:t>119</a:t>
            </a:fld>
            <a:endParaRPr lang="en-US" altLang="zh-CN">
              <a:solidFill>
                <a:srgbClr val="000000"/>
              </a:solidFill>
            </a:endParaRPr>
          </a:p>
        </p:txBody>
      </p:sp>
      <p:sp>
        <p:nvSpPr>
          <p:cNvPr id="122884" name="Rectangle 2"/>
          <p:cNvSpPr>
            <a:spLocks noGrp="1" noChangeArrowheads="1"/>
          </p:cNvSpPr>
          <p:nvPr>
            <p:ph type="title"/>
          </p:nvPr>
        </p:nvSpPr>
        <p:spPr/>
        <p:txBody>
          <a:bodyPr/>
          <a:lstStyle/>
          <a:p>
            <a:pPr eaLnBrk="1" hangingPunct="1"/>
            <a:r>
              <a:rPr lang="en-US" altLang="zh-CN">
                <a:ea typeface="SimSun" pitchFamily="2" charset="-122"/>
              </a:rPr>
              <a:t>Contributing to a public good</a:t>
            </a:r>
          </a:p>
        </p:txBody>
      </p:sp>
      <p:sp>
        <p:nvSpPr>
          <p:cNvPr id="116739" name="Rectangle 3"/>
          <p:cNvSpPr>
            <a:spLocks noGrp="1" noChangeArrowheads="1"/>
          </p:cNvSpPr>
          <p:nvPr>
            <p:ph type="body" idx="1"/>
          </p:nvPr>
        </p:nvSpPr>
        <p:spPr>
          <a:xfrm>
            <a:off x="623888" y="1482725"/>
            <a:ext cx="7772400" cy="2243138"/>
          </a:xfrm>
        </p:spPr>
        <p:txBody>
          <a:bodyPr/>
          <a:lstStyle/>
          <a:p>
            <a:pPr eaLnBrk="1" hangingPunct="1">
              <a:lnSpc>
                <a:spcPct val="90000"/>
              </a:lnSpc>
            </a:pPr>
            <a:r>
              <a:rPr lang="zh-CN" altLang="en-US" sz="2400">
                <a:ea typeface="SimSun" pitchFamily="2" charset="-122"/>
              </a:rPr>
              <a:t>最优反应函数</a:t>
            </a:r>
          </a:p>
          <a:p>
            <a:pPr lvl="1" eaLnBrk="1" hangingPunct="1">
              <a:lnSpc>
                <a:spcPct val="90000"/>
              </a:lnSpc>
              <a:buFont typeface="Wingdings" pitchFamily="2" charset="2"/>
              <a:buChar char="Ø"/>
            </a:pPr>
            <a:r>
              <a:rPr lang="en-US" altLang="zh-CN" sz="2200">
                <a:ea typeface="SimSun" pitchFamily="2" charset="-122"/>
              </a:rPr>
              <a:t>Person 1</a:t>
            </a:r>
            <a:r>
              <a:rPr lang="zh-CN" altLang="en-US" sz="2200">
                <a:ea typeface="SimSun" pitchFamily="2" charset="-122"/>
              </a:rPr>
              <a:t>对</a:t>
            </a:r>
            <a:r>
              <a:rPr lang="en-US" altLang="zh-CN" sz="2200">
                <a:ea typeface="SimSun" pitchFamily="2" charset="-122"/>
              </a:rPr>
              <a:t>person 2</a:t>
            </a:r>
            <a:r>
              <a:rPr lang="zh-CN" altLang="en-US" sz="2200">
                <a:ea typeface="SimSun" pitchFamily="2" charset="-122"/>
              </a:rPr>
              <a:t>的捐献</a:t>
            </a:r>
            <a:r>
              <a:rPr lang="en-US" altLang="zh-CN" sz="2200" b="1" i="1">
                <a:solidFill>
                  <a:srgbClr val="0000FF"/>
                </a:solidFill>
                <a:latin typeface="Times New Roman" pitchFamily="18" charset="0"/>
                <a:ea typeface="SimSun" pitchFamily="2" charset="-122"/>
                <a:cs typeface="Times New Roman" pitchFamily="18" charset="0"/>
              </a:rPr>
              <a:t>c</a:t>
            </a:r>
            <a:r>
              <a:rPr lang="en-US" altLang="zh-CN" sz="2200" b="1" i="1" baseline="-25000">
                <a:solidFill>
                  <a:srgbClr val="0000FF"/>
                </a:solidFill>
                <a:latin typeface="Times New Roman" pitchFamily="18" charset="0"/>
                <a:ea typeface="SimSun" pitchFamily="2" charset="-122"/>
                <a:cs typeface="Times New Roman" pitchFamily="18" charset="0"/>
              </a:rPr>
              <a:t>2</a:t>
            </a:r>
            <a:r>
              <a:rPr lang="zh-CN" altLang="en-US" sz="2200">
                <a:ea typeface="SimSun" pitchFamily="2" charset="-122"/>
              </a:rPr>
              <a:t>的最优反应函数</a:t>
            </a:r>
            <a:r>
              <a:rPr lang="en-US" altLang="zh-CN" sz="2200" b="1">
                <a:latin typeface="Times New Roman" pitchFamily="18" charset="0"/>
                <a:ea typeface="SimSun" pitchFamily="2" charset="-122"/>
              </a:rPr>
              <a:t>:</a:t>
            </a:r>
            <a:r>
              <a:rPr lang="en-US" altLang="zh-CN" sz="2200">
                <a:ea typeface="SimSun" pitchFamily="2" charset="-122"/>
              </a:rPr>
              <a:t> </a:t>
            </a:r>
            <a:br>
              <a:rPr lang="en-US" altLang="zh-CN" sz="2200">
                <a:ea typeface="SimSun" pitchFamily="2" charset="-122"/>
              </a:rPr>
            </a:br>
            <a:r>
              <a:rPr lang="en-US" altLang="zh-CN" sz="2200" b="1" i="1">
                <a:solidFill>
                  <a:schemeClr val="hlink"/>
                </a:solidFill>
                <a:latin typeface="Times New Roman" pitchFamily="18" charset="0"/>
                <a:ea typeface="SimSun" pitchFamily="2" charset="-122"/>
              </a:rPr>
              <a:t>R</a:t>
            </a:r>
            <a:r>
              <a:rPr lang="en-US" altLang="zh-CN" sz="2200" b="1" baseline="-25000">
                <a:solidFill>
                  <a:schemeClr val="hlink"/>
                </a:solidFill>
                <a:latin typeface="Times New Roman" pitchFamily="18" charset="0"/>
                <a:ea typeface="SimSun" pitchFamily="2" charset="-122"/>
              </a:rPr>
              <a:t>1</a:t>
            </a:r>
            <a:r>
              <a:rPr lang="en-US" altLang="zh-CN" sz="2200" b="1">
                <a:solidFill>
                  <a:schemeClr val="hlink"/>
                </a:solidFill>
                <a:latin typeface="Times New Roman" pitchFamily="18" charset="0"/>
                <a:ea typeface="SimSun" pitchFamily="2" charset="-122"/>
              </a:rPr>
              <a:t>(</a:t>
            </a:r>
            <a:r>
              <a:rPr lang="en-US" altLang="zh-CN" sz="2200" b="1" i="1">
                <a:solidFill>
                  <a:srgbClr val="0000FF"/>
                </a:solidFill>
                <a:latin typeface="Times New Roman" pitchFamily="18" charset="0"/>
                <a:ea typeface="SimSun" pitchFamily="2" charset="-122"/>
              </a:rPr>
              <a:t>c</a:t>
            </a:r>
            <a:r>
              <a:rPr lang="en-US" altLang="zh-CN" sz="2200" b="1" baseline="-25000">
                <a:solidFill>
                  <a:srgbClr val="0000FF"/>
                </a:solidFill>
                <a:latin typeface="Times New Roman" pitchFamily="18" charset="0"/>
                <a:ea typeface="SimSun" pitchFamily="2" charset="-122"/>
              </a:rPr>
              <a:t>2</a:t>
            </a:r>
            <a:r>
              <a:rPr lang="en-US" altLang="zh-CN" sz="2200" b="1">
                <a:solidFill>
                  <a:schemeClr val="hlink"/>
                </a:solidFill>
                <a:latin typeface="Times New Roman" pitchFamily="18" charset="0"/>
                <a:ea typeface="SimSun" pitchFamily="2" charset="-122"/>
              </a:rPr>
              <a:t>)</a:t>
            </a:r>
            <a:r>
              <a:rPr lang="en-US" altLang="zh-CN" sz="2200" b="1" i="1">
                <a:solidFill>
                  <a:schemeClr val="hlink"/>
                </a:solidFill>
                <a:latin typeface="Times New Roman" pitchFamily="18" charset="0"/>
                <a:ea typeface="SimSun" pitchFamily="2" charset="-122"/>
              </a:rPr>
              <a:t> = r</a:t>
            </a:r>
            <a:r>
              <a:rPr lang="en-US" altLang="zh-CN" sz="2200" b="1" baseline="-25000">
                <a:solidFill>
                  <a:schemeClr val="hlink"/>
                </a:solidFill>
                <a:latin typeface="Times New Roman" pitchFamily="18" charset="0"/>
                <a:ea typeface="SimSun" pitchFamily="2" charset="-122"/>
              </a:rPr>
              <a:t>1</a:t>
            </a:r>
            <a:r>
              <a:rPr lang="en-US" altLang="zh-CN" sz="2200" b="1">
                <a:solidFill>
                  <a:schemeClr val="hlink"/>
                </a:solidFill>
                <a:latin typeface="Times New Roman" pitchFamily="18" charset="0"/>
                <a:ea typeface="SimSun" pitchFamily="2" charset="-122"/>
              </a:rPr>
              <a:t> </a:t>
            </a:r>
            <a:r>
              <a:rPr lang="en-US" altLang="zh-CN" sz="2200" b="1" i="1">
                <a:solidFill>
                  <a:schemeClr val="hlink"/>
                </a:solidFill>
                <a:latin typeface="Times New Roman" pitchFamily="18" charset="0"/>
                <a:ea typeface="SimSun" pitchFamily="2" charset="-122"/>
              </a:rPr>
              <a:t>–</a:t>
            </a:r>
            <a:r>
              <a:rPr lang="en-US" altLang="zh-CN" sz="2200" b="1">
                <a:solidFill>
                  <a:srgbClr val="0000FF"/>
                </a:solidFill>
                <a:latin typeface="Times New Roman" pitchFamily="18" charset="0"/>
                <a:ea typeface="SimSun" pitchFamily="2" charset="-122"/>
              </a:rPr>
              <a:t> </a:t>
            </a:r>
            <a:r>
              <a:rPr lang="en-US" altLang="zh-CN" sz="2200" b="1" i="1">
                <a:solidFill>
                  <a:srgbClr val="0000FF"/>
                </a:solidFill>
                <a:latin typeface="Times New Roman" pitchFamily="18" charset="0"/>
                <a:ea typeface="SimSun" pitchFamily="2" charset="-122"/>
              </a:rPr>
              <a:t>c</a:t>
            </a:r>
            <a:r>
              <a:rPr lang="en-US" altLang="zh-CN" sz="2200" b="1" baseline="-25000">
                <a:solidFill>
                  <a:srgbClr val="0000FF"/>
                </a:solidFill>
                <a:latin typeface="Times New Roman" pitchFamily="18" charset="0"/>
                <a:ea typeface="SimSun" pitchFamily="2" charset="-122"/>
              </a:rPr>
              <a:t>2</a:t>
            </a:r>
            <a:r>
              <a:rPr lang="en-US" altLang="zh-CN" sz="2200">
                <a:solidFill>
                  <a:schemeClr val="hlink"/>
                </a:solidFill>
                <a:ea typeface="SimSun" pitchFamily="2" charset="-122"/>
              </a:rPr>
              <a:t> if </a:t>
            </a:r>
            <a:r>
              <a:rPr lang="en-US" altLang="zh-CN" sz="2200" b="1" i="1">
                <a:solidFill>
                  <a:srgbClr val="0000FF"/>
                </a:solidFill>
                <a:latin typeface="Times New Roman" pitchFamily="18" charset="0"/>
                <a:ea typeface="SimSun" pitchFamily="2" charset="-122"/>
              </a:rPr>
              <a:t>c</a:t>
            </a:r>
            <a:r>
              <a:rPr lang="en-US" altLang="zh-CN" sz="2200" b="1" baseline="-25000">
                <a:solidFill>
                  <a:srgbClr val="0000FF"/>
                </a:solidFill>
                <a:latin typeface="Times New Roman" pitchFamily="18" charset="0"/>
                <a:ea typeface="SimSun" pitchFamily="2" charset="-122"/>
              </a:rPr>
              <a:t>2</a:t>
            </a:r>
            <a:r>
              <a:rPr lang="en-US" altLang="zh-CN" sz="2200" b="1">
                <a:solidFill>
                  <a:schemeClr val="hlink"/>
                </a:solidFill>
                <a:latin typeface="Times New Roman" pitchFamily="18" charset="0"/>
                <a:ea typeface="SimSun" pitchFamily="2" charset="-122"/>
              </a:rPr>
              <a:t> &lt; </a:t>
            </a:r>
            <a:r>
              <a:rPr lang="en-US" altLang="zh-CN" sz="2200" b="1" i="1">
                <a:solidFill>
                  <a:schemeClr val="hlink"/>
                </a:solidFill>
                <a:latin typeface="Times New Roman" pitchFamily="18" charset="0"/>
                <a:ea typeface="SimSun" pitchFamily="2" charset="-122"/>
              </a:rPr>
              <a:t>r</a:t>
            </a:r>
            <a:r>
              <a:rPr lang="en-US" altLang="zh-CN" sz="2200" b="1" baseline="-25000">
                <a:solidFill>
                  <a:schemeClr val="hlink"/>
                </a:solidFill>
                <a:latin typeface="Times New Roman" pitchFamily="18" charset="0"/>
                <a:ea typeface="SimSun" pitchFamily="2" charset="-122"/>
              </a:rPr>
              <a:t>1</a:t>
            </a:r>
            <a:r>
              <a:rPr lang="en-US" altLang="zh-CN" sz="2200">
                <a:solidFill>
                  <a:schemeClr val="hlink"/>
                </a:solidFill>
                <a:ea typeface="SimSun" pitchFamily="2" charset="-122"/>
              </a:rPr>
              <a:t>; =</a:t>
            </a:r>
            <a:r>
              <a:rPr lang="en-US" altLang="zh-CN" sz="2200" b="1">
                <a:solidFill>
                  <a:schemeClr val="hlink"/>
                </a:solidFill>
                <a:latin typeface="Times New Roman" pitchFamily="18" charset="0"/>
                <a:ea typeface="SimSun" pitchFamily="2" charset="-122"/>
              </a:rPr>
              <a:t>0,</a:t>
            </a:r>
            <a:r>
              <a:rPr lang="en-US" altLang="zh-CN" sz="2200">
                <a:solidFill>
                  <a:schemeClr val="hlink"/>
                </a:solidFill>
                <a:ea typeface="SimSun" pitchFamily="2" charset="-122"/>
              </a:rPr>
              <a:t> if </a:t>
            </a:r>
            <a:r>
              <a:rPr lang="en-US" altLang="zh-CN" sz="2200" b="1" i="1">
                <a:solidFill>
                  <a:srgbClr val="0000FF"/>
                </a:solidFill>
                <a:latin typeface="Times New Roman" pitchFamily="18" charset="0"/>
                <a:ea typeface="SimSun" pitchFamily="2" charset="-122"/>
              </a:rPr>
              <a:t>c</a:t>
            </a:r>
            <a:r>
              <a:rPr lang="en-US" altLang="zh-CN" sz="2200" b="1" baseline="-25000">
                <a:solidFill>
                  <a:srgbClr val="0000FF"/>
                </a:solidFill>
                <a:latin typeface="Times New Roman" pitchFamily="18" charset="0"/>
                <a:ea typeface="SimSun" pitchFamily="2" charset="-122"/>
              </a:rPr>
              <a:t>2</a:t>
            </a:r>
            <a:r>
              <a:rPr lang="en-US" altLang="zh-CN" sz="2200" b="1">
                <a:solidFill>
                  <a:schemeClr val="hlink"/>
                </a:solidFill>
                <a:latin typeface="Times New Roman" pitchFamily="18" charset="0"/>
                <a:ea typeface="SimSun" pitchFamily="2" charset="-122"/>
              </a:rPr>
              <a:t> </a:t>
            </a:r>
            <a:r>
              <a:rPr lang="en-US" altLang="zh-CN" sz="2200" b="1">
                <a:solidFill>
                  <a:schemeClr val="hlink"/>
                </a:solidFill>
                <a:latin typeface="Times New Roman" pitchFamily="18" charset="0"/>
                <a:ea typeface="SimSun" pitchFamily="2" charset="-122"/>
                <a:sym typeface="Symbol" pitchFamily="18" charset="2"/>
              </a:rPr>
              <a:t></a:t>
            </a:r>
            <a:r>
              <a:rPr lang="en-US" altLang="zh-CN" sz="2200" b="1">
                <a:solidFill>
                  <a:schemeClr val="hlink"/>
                </a:solidFill>
                <a:latin typeface="Times New Roman" pitchFamily="18" charset="0"/>
                <a:ea typeface="SimSun" pitchFamily="2" charset="-122"/>
              </a:rPr>
              <a:t> </a:t>
            </a:r>
            <a:r>
              <a:rPr lang="en-US" altLang="zh-CN" sz="2200" b="1" i="1">
                <a:solidFill>
                  <a:schemeClr val="hlink"/>
                </a:solidFill>
                <a:latin typeface="Times New Roman" pitchFamily="18" charset="0"/>
                <a:ea typeface="SimSun" pitchFamily="2" charset="-122"/>
              </a:rPr>
              <a:t>r</a:t>
            </a:r>
            <a:r>
              <a:rPr lang="en-US" altLang="zh-CN" sz="2200" b="1" baseline="-25000">
                <a:solidFill>
                  <a:schemeClr val="hlink"/>
                </a:solidFill>
                <a:latin typeface="Times New Roman" pitchFamily="18" charset="0"/>
                <a:ea typeface="SimSun" pitchFamily="2" charset="-122"/>
              </a:rPr>
              <a:t>1</a:t>
            </a:r>
            <a:r>
              <a:rPr lang="en-US" altLang="zh-CN" sz="2200">
                <a:solidFill>
                  <a:schemeClr val="hlink"/>
                </a:solidFill>
                <a:ea typeface="SimSun" pitchFamily="2" charset="-122"/>
              </a:rPr>
              <a:t> </a:t>
            </a:r>
            <a:r>
              <a:rPr lang="en-US" altLang="zh-CN" sz="2200">
                <a:ea typeface="SimSun" pitchFamily="2" charset="-122"/>
              </a:rPr>
              <a:t/>
            </a:r>
            <a:br>
              <a:rPr lang="en-US" altLang="zh-CN" sz="2200">
                <a:ea typeface="SimSun" pitchFamily="2" charset="-122"/>
              </a:rPr>
            </a:br>
            <a:endParaRPr lang="en-US" altLang="zh-CN" sz="2200">
              <a:ea typeface="SimSun" pitchFamily="2" charset="-122"/>
            </a:endParaRPr>
          </a:p>
          <a:p>
            <a:pPr lvl="1" eaLnBrk="1" hangingPunct="1">
              <a:lnSpc>
                <a:spcPct val="90000"/>
              </a:lnSpc>
              <a:buFont typeface="Wingdings" pitchFamily="2" charset="2"/>
              <a:buChar char="Ø"/>
            </a:pPr>
            <a:r>
              <a:rPr lang="en-US" altLang="zh-CN" sz="2200">
                <a:ea typeface="SimSun" pitchFamily="2" charset="-122"/>
              </a:rPr>
              <a:t>Person 2</a:t>
            </a:r>
            <a:r>
              <a:rPr lang="zh-CN" altLang="en-US" sz="2200">
                <a:ea typeface="SimSun" pitchFamily="2" charset="-122"/>
              </a:rPr>
              <a:t>对</a:t>
            </a:r>
            <a:r>
              <a:rPr lang="en-US" altLang="zh-CN" sz="2200">
                <a:ea typeface="SimSun" pitchFamily="2" charset="-122"/>
              </a:rPr>
              <a:t>person 1</a:t>
            </a:r>
            <a:r>
              <a:rPr lang="zh-CN" altLang="en-US" sz="2200">
                <a:ea typeface="SimSun" pitchFamily="2" charset="-122"/>
              </a:rPr>
              <a:t>的捐献</a:t>
            </a:r>
            <a:r>
              <a:rPr lang="en-US" altLang="zh-CN" sz="2200" b="1" i="1">
                <a:solidFill>
                  <a:schemeClr val="hlink"/>
                </a:solidFill>
                <a:latin typeface="Times New Roman" pitchFamily="18" charset="0"/>
                <a:ea typeface="SimSun" pitchFamily="2" charset="-122"/>
              </a:rPr>
              <a:t>c</a:t>
            </a:r>
            <a:r>
              <a:rPr lang="en-US" altLang="zh-CN" sz="2200" b="1" baseline="-25000">
                <a:solidFill>
                  <a:schemeClr val="hlink"/>
                </a:solidFill>
                <a:latin typeface="Times New Roman" pitchFamily="18" charset="0"/>
                <a:ea typeface="SimSun" pitchFamily="2" charset="-122"/>
              </a:rPr>
              <a:t>1</a:t>
            </a:r>
            <a:r>
              <a:rPr lang="zh-CN" altLang="en-US" sz="2200">
                <a:ea typeface="SimSun" pitchFamily="2" charset="-122"/>
              </a:rPr>
              <a:t>的最优反应函数</a:t>
            </a:r>
            <a:r>
              <a:rPr lang="en-US" altLang="zh-CN" sz="2200" b="1">
                <a:latin typeface="Times New Roman" pitchFamily="18" charset="0"/>
                <a:ea typeface="SimSun" pitchFamily="2" charset="-122"/>
              </a:rPr>
              <a:t>:</a:t>
            </a:r>
            <a:r>
              <a:rPr lang="en-US" altLang="zh-CN" sz="2200">
                <a:ea typeface="SimSun" pitchFamily="2" charset="-122"/>
              </a:rPr>
              <a:t> </a:t>
            </a:r>
            <a:br>
              <a:rPr lang="en-US" altLang="zh-CN" sz="2200">
                <a:ea typeface="SimSun" pitchFamily="2" charset="-122"/>
              </a:rPr>
            </a:br>
            <a:r>
              <a:rPr lang="en-US" altLang="zh-CN" sz="2200" b="1" i="1">
                <a:solidFill>
                  <a:srgbClr val="0000FF"/>
                </a:solidFill>
                <a:latin typeface="Times New Roman" pitchFamily="18" charset="0"/>
                <a:ea typeface="SimSun" pitchFamily="2" charset="-122"/>
              </a:rPr>
              <a:t>R</a:t>
            </a:r>
            <a:r>
              <a:rPr lang="en-US" altLang="zh-CN" sz="2200" b="1" baseline="-25000">
                <a:solidFill>
                  <a:srgbClr val="0000FF"/>
                </a:solidFill>
                <a:latin typeface="Times New Roman" pitchFamily="18" charset="0"/>
                <a:ea typeface="SimSun" pitchFamily="2" charset="-122"/>
              </a:rPr>
              <a:t>2</a:t>
            </a:r>
            <a:r>
              <a:rPr lang="en-US" altLang="zh-CN" sz="2200" b="1">
                <a:solidFill>
                  <a:srgbClr val="0000FF"/>
                </a:solidFill>
                <a:latin typeface="Times New Roman" pitchFamily="18" charset="0"/>
                <a:ea typeface="SimSun" pitchFamily="2" charset="-122"/>
              </a:rPr>
              <a:t>(</a:t>
            </a:r>
            <a:r>
              <a:rPr lang="en-US" altLang="zh-CN" sz="2200" b="1" i="1">
                <a:solidFill>
                  <a:schemeClr val="hlink"/>
                </a:solidFill>
                <a:latin typeface="Times New Roman" pitchFamily="18" charset="0"/>
                <a:ea typeface="SimSun" pitchFamily="2" charset="-122"/>
              </a:rPr>
              <a:t>c</a:t>
            </a:r>
            <a:r>
              <a:rPr lang="en-US" altLang="zh-CN" sz="2200" b="1" baseline="-25000">
                <a:solidFill>
                  <a:schemeClr val="hlink"/>
                </a:solidFill>
                <a:latin typeface="Times New Roman" pitchFamily="18" charset="0"/>
                <a:ea typeface="SimSun" pitchFamily="2" charset="-122"/>
              </a:rPr>
              <a:t>1</a:t>
            </a:r>
            <a:r>
              <a:rPr lang="en-US" altLang="zh-CN" sz="2200" b="1">
                <a:solidFill>
                  <a:srgbClr val="0000FF"/>
                </a:solidFill>
                <a:latin typeface="Times New Roman" pitchFamily="18" charset="0"/>
                <a:ea typeface="SimSun" pitchFamily="2" charset="-122"/>
              </a:rPr>
              <a:t>)</a:t>
            </a:r>
            <a:r>
              <a:rPr lang="en-US" altLang="zh-CN" sz="2200" b="1" i="1">
                <a:solidFill>
                  <a:srgbClr val="0000FF"/>
                </a:solidFill>
                <a:latin typeface="Times New Roman" pitchFamily="18" charset="0"/>
                <a:ea typeface="SimSun" pitchFamily="2" charset="-122"/>
              </a:rPr>
              <a:t> =  r</a:t>
            </a:r>
            <a:r>
              <a:rPr lang="en-US" altLang="zh-CN" sz="2200" b="1" baseline="-25000">
                <a:solidFill>
                  <a:srgbClr val="0000FF"/>
                </a:solidFill>
                <a:latin typeface="Times New Roman" pitchFamily="18" charset="0"/>
                <a:ea typeface="SimSun" pitchFamily="2" charset="-122"/>
              </a:rPr>
              <a:t>2</a:t>
            </a:r>
            <a:r>
              <a:rPr lang="en-US" altLang="zh-CN" sz="2200" b="1">
                <a:solidFill>
                  <a:srgbClr val="0000FF"/>
                </a:solidFill>
                <a:latin typeface="Times New Roman" pitchFamily="18" charset="0"/>
                <a:ea typeface="SimSun" pitchFamily="2" charset="-122"/>
              </a:rPr>
              <a:t> </a:t>
            </a:r>
            <a:r>
              <a:rPr lang="en-US" altLang="zh-CN" sz="2200" b="1" i="1">
                <a:solidFill>
                  <a:srgbClr val="0000FF"/>
                </a:solidFill>
                <a:latin typeface="Times New Roman" pitchFamily="18" charset="0"/>
                <a:ea typeface="SimSun" pitchFamily="2" charset="-122"/>
              </a:rPr>
              <a:t>–</a:t>
            </a:r>
            <a:r>
              <a:rPr lang="en-US" altLang="zh-CN" sz="2200" b="1">
                <a:solidFill>
                  <a:srgbClr val="0000FF"/>
                </a:solidFill>
                <a:latin typeface="Times New Roman" pitchFamily="18" charset="0"/>
                <a:ea typeface="SimSun" pitchFamily="2" charset="-122"/>
              </a:rPr>
              <a:t> </a:t>
            </a:r>
            <a:r>
              <a:rPr lang="en-US" altLang="zh-CN" sz="2200" b="1" i="1">
                <a:solidFill>
                  <a:schemeClr val="hlink"/>
                </a:solidFill>
                <a:latin typeface="Times New Roman" pitchFamily="18" charset="0"/>
                <a:ea typeface="SimSun" pitchFamily="2" charset="-122"/>
              </a:rPr>
              <a:t>c</a:t>
            </a:r>
            <a:r>
              <a:rPr lang="en-US" altLang="zh-CN" sz="2200" b="1" baseline="-25000">
                <a:solidFill>
                  <a:schemeClr val="hlink"/>
                </a:solidFill>
                <a:latin typeface="Times New Roman" pitchFamily="18" charset="0"/>
                <a:ea typeface="SimSun" pitchFamily="2" charset="-122"/>
              </a:rPr>
              <a:t>1</a:t>
            </a:r>
            <a:r>
              <a:rPr lang="en-US" altLang="zh-CN" sz="2200" b="1">
                <a:solidFill>
                  <a:srgbClr val="0000FF"/>
                </a:solidFill>
                <a:latin typeface="Times New Roman" pitchFamily="18" charset="0"/>
                <a:ea typeface="SimSun" pitchFamily="2" charset="-122"/>
              </a:rPr>
              <a:t> </a:t>
            </a:r>
            <a:r>
              <a:rPr lang="en-US" altLang="zh-CN" sz="2200">
                <a:solidFill>
                  <a:srgbClr val="0000FF"/>
                </a:solidFill>
                <a:ea typeface="SimSun" pitchFamily="2" charset="-122"/>
              </a:rPr>
              <a:t>if </a:t>
            </a:r>
            <a:r>
              <a:rPr lang="en-US" altLang="zh-CN" sz="2200" b="1" i="1">
                <a:solidFill>
                  <a:schemeClr val="hlink"/>
                </a:solidFill>
                <a:latin typeface="Times New Roman" pitchFamily="18" charset="0"/>
                <a:ea typeface="SimSun" pitchFamily="2" charset="-122"/>
              </a:rPr>
              <a:t>c</a:t>
            </a:r>
            <a:r>
              <a:rPr lang="en-US" altLang="zh-CN" sz="2200" b="1" baseline="-25000">
                <a:solidFill>
                  <a:schemeClr val="hlink"/>
                </a:solidFill>
                <a:latin typeface="Times New Roman" pitchFamily="18" charset="0"/>
                <a:ea typeface="SimSun" pitchFamily="2" charset="-122"/>
              </a:rPr>
              <a:t>1</a:t>
            </a:r>
            <a:r>
              <a:rPr lang="en-US" altLang="zh-CN" sz="2200" b="1">
                <a:solidFill>
                  <a:srgbClr val="0000FF"/>
                </a:solidFill>
                <a:latin typeface="Times New Roman" pitchFamily="18" charset="0"/>
                <a:ea typeface="SimSun" pitchFamily="2" charset="-122"/>
              </a:rPr>
              <a:t> &lt; </a:t>
            </a:r>
            <a:r>
              <a:rPr lang="en-US" altLang="zh-CN" sz="2200" b="1" i="1">
                <a:solidFill>
                  <a:srgbClr val="0000FF"/>
                </a:solidFill>
                <a:latin typeface="Times New Roman" pitchFamily="18" charset="0"/>
                <a:ea typeface="SimSun" pitchFamily="2" charset="-122"/>
              </a:rPr>
              <a:t>r</a:t>
            </a:r>
            <a:r>
              <a:rPr lang="en-US" altLang="zh-CN" sz="2200" b="1" baseline="-25000">
                <a:solidFill>
                  <a:srgbClr val="0000FF"/>
                </a:solidFill>
                <a:latin typeface="Times New Roman" pitchFamily="18" charset="0"/>
                <a:ea typeface="SimSun" pitchFamily="2" charset="-122"/>
              </a:rPr>
              <a:t>2</a:t>
            </a:r>
            <a:r>
              <a:rPr lang="en-US" altLang="zh-CN" sz="2200" b="1">
                <a:solidFill>
                  <a:srgbClr val="0000FF"/>
                </a:solidFill>
                <a:latin typeface="Times New Roman" pitchFamily="18" charset="0"/>
                <a:ea typeface="SimSun" pitchFamily="2" charset="-122"/>
              </a:rPr>
              <a:t> </a:t>
            </a:r>
            <a:r>
              <a:rPr lang="en-US" altLang="zh-CN" sz="2200">
                <a:solidFill>
                  <a:srgbClr val="0000FF"/>
                </a:solidFill>
                <a:ea typeface="SimSun" pitchFamily="2" charset="-122"/>
              </a:rPr>
              <a:t>; =</a:t>
            </a:r>
            <a:r>
              <a:rPr lang="en-US" altLang="zh-CN" sz="2200" b="1">
                <a:solidFill>
                  <a:srgbClr val="0000FF"/>
                </a:solidFill>
                <a:latin typeface="Times New Roman" pitchFamily="18" charset="0"/>
                <a:ea typeface="SimSun" pitchFamily="2" charset="-122"/>
              </a:rPr>
              <a:t>0,</a:t>
            </a:r>
            <a:r>
              <a:rPr lang="en-US" altLang="zh-CN" sz="2200">
                <a:solidFill>
                  <a:srgbClr val="0000FF"/>
                </a:solidFill>
                <a:ea typeface="SimSun" pitchFamily="2" charset="-122"/>
              </a:rPr>
              <a:t> if </a:t>
            </a:r>
            <a:r>
              <a:rPr lang="en-US" altLang="zh-CN" sz="2200" b="1" i="1">
                <a:solidFill>
                  <a:schemeClr val="hlink"/>
                </a:solidFill>
                <a:latin typeface="Times New Roman" pitchFamily="18" charset="0"/>
                <a:ea typeface="SimSun" pitchFamily="2" charset="-122"/>
              </a:rPr>
              <a:t>c</a:t>
            </a:r>
            <a:r>
              <a:rPr lang="en-US" altLang="zh-CN" sz="2200" b="1" baseline="-25000">
                <a:solidFill>
                  <a:schemeClr val="hlink"/>
                </a:solidFill>
                <a:latin typeface="Times New Roman" pitchFamily="18" charset="0"/>
                <a:ea typeface="SimSun" pitchFamily="2" charset="-122"/>
              </a:rPr>
              <a:t>1</a:t>
            </a:r>
            <a:r>
              <a:rPr lang="en-US" altLang="zh-CN" sz="2200" b="1">
                <a:solidFill>
                  <a:srgbClr val="0000FF"/>
                </a:solidFill>
                <a:latin typeface="Times New Roman" pitchFamily="18" charset="0"/>
                <a:ea typeface="SimSun" pitchFamily="2" charset="-122"/>
              </a:rPr>
              <a:t> </a:t>
            </a:r>
            <a:r>
              <a:rPr lang="en-US" altLang="zh-CN" sz="2200" b="1">
                <a:solidFill>
                  <a:srgbClr val="0000FF"/>
                </a:solidFill>
                <a:latin typeface="Times New Roman" pitchFamily="18" charset="0"/>
                <a:ea typeface="SimSun" pitchFamily="2" charset="-122"/>
                <a:sym typeface="Symbol" pitchFamily="18" charset="2"/>
              </a:rPr>
              <a:t></a:t>
            </a:r>
            <a:r>
              <a:rPr lang="en-US" altLang="zh-CN" sz="2200" b="1">
                <a:solidFill>
                  <a:srgbClr val="0000FF"/>
                </a:solidFill>
                <a:latin typeface="Times New Roman" pitchFamily="18" charset="0"/>
                <a:ea typeface="SimSun" pitchFamily="2" charset="-122"/>
              </a:rPr>
              <a:t> </a:t>
            </a:r>
            <a:r>
              <a:rPr lang="en-US" altLang="zh-CN" sz="2200" b="1" i="1">
                <a:solidFill>
                  <a:srgbClr val="0000FF"/>
                </a:solidFill>
                <a:latin typeface="Times New Roman" pitchFamily="18" charset="0"/>
                <a:ea typeface="SimSun" pitchFamily="2" charset="-122"/>
              </a:rPr>
              <a:t>r</a:t>
            </a:r>
            <a:r>
              <a:rPr lang="en-US" altLang="zh-CN" sz="2200" b="1" baseline="-25000">
                <a:solidFill>
                  <a:srgbClr val="0000FF"/>
                </a:solidFill>
                <a:latin typeface="Times New Roman" pitchFamily="18" charset="0"/>
                <a:ea typeface="SimSun" pitchFamily="2" charset="-122"/>
              </a:rPr>
              <a:t>2</a:t>
            </a:r>
            <a:r>
              <a:rPr lang="en-US" altLang="zh-CN" sz="2200" b="1">
                <a:solidFill>
                  <a:srgbClr val="0000FF"/>
                </a:solidFill>
                <a:latin typeface="Times New Roman" pitchFamily="18" charset="0"/>
                <a:ea typeface="SimSun" pitchFamily="2" charset="-122"/>
              </a:rPr>
              <a:t> </a:t>
            </a:r>
          </a:p>
        </p:txBody>
      </p:sp>
      <p:sp>
        <p:nvSpPr>
          <p:cNvPr id="122886" name="Line 4"/>
          <p:cNvSpPr>
            <a:spLocks noChangeShapeType="1"/>
          </p:cNvSpPr>
          <p:nvPr/>
        </p:nvSpPr>
        <p:spPr bwMode="auto">
          <a:xfrm>
            <a:off x="4818063" y="5980113"/>
            <a:ext cx="345440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22887" name="Line 5"/>
          <p:cNvSpPr>
            <a:spLocks noChangeShapeType="1"/>
          </p:cNvSpPr>
          <p:nvPr/>
        </p:nvSpPr>
        <p:spPr bwMode="auto">
          <a:xfrm flipV="1">
            <a:off x="5472113" y="3860800"/>
            <a:ext cx="0" cy="2395538"/>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22888" name="Text Box 6"/>
          <p:cNvSpPr txBox="1">
            <a:spLocks noChangeArrowheads="1"/>
          </p:cNvSpPr>
          <p:nvPr/>
        </p:nvSpPr>
        <p:spPr bwMode="auto">
          <a:xfrm>
            <a:off x="7866063" y="5951538"/>
            <a:ext cx="450850"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c</a:t>
            </a:r>
            <a:r>
              <a:rPr lang="en-US" altLang="zh-CN" sz="2000" b="1" i="1" baseline="-25000">
                <a:solidFill>
                  <a:srgbClr val="000000"/>
                </a:solidFill>
                <a:latin typeface="Times New Roman" pitchFamily="18" charset="0"/>
                <a:ea typeface="SimSun" pitchFamily="2" charset="-122"/>
                <a:cs typeface="Times New Roman" pitchFamily="18" charset="0"/>
              </a:rPr>
              <a:t>1</a:t>
            </a:r>
            <a:endParaRPr lang="en-US" altLang="zh-CN" sz="2000" b="1" i="1">
              <a:solidFill>
                <a:srgbClr val="000000"/>
              </a:solidFill>
              <a:latin typeface="Times New Roman" pitchFamily="18" charset="0"/>
              <a:ea typeface="SimSun" pitchFamily="2" charset="-122"/>
              <a:cs typeface="Times New Roman" pitchFamily="18" charset="0"/>
            </a:endParaRPr>
          </a:p>
        </p:txBody>
      </p:sp>
      <p:sp>
        <p:nvSpPr>
          <p:cNvPr id="122889" name="Text Box 7"/>
          <p:cNvSpPr txBox="1">
            <a:spLocks noChangeArrowheads="1"/>
          </p:cNvSpPr>
          <p:nvPr/>
        </p:nvSpPr>
        <p:spPr bwMode="auto">
          <a:xfrm>
            <a:off x="5521325" y="3841750"/>
            <a:ext cx="4349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c</a:t>
            </a:r>
            <a:r>
              <a:rPr lang="en-US" altLang="zh-CN" sz="2000" b="1" i="1" baseline="-25000">
                <a:solidFill>
                  <a:srgbClr val="000000"/>
                </a:solidFill>
                <a:latin typeface="Times New Roman" pitchFamily="18" charset="0"/>
                <a:ea typeface="SimSun" pitchFamily="2" charset="-122"/>
                <a:cs typeface="Times New Roman" pitchFamily="18" charset="0"/>
              </a:rPr>
              <a:t>2</a:t>
            </a:r>
            <a:endParaRPr lang="en-US" altLang="zh-CN" sz="2000" b="1" i="1">
              <a:solidFill>
                <a:srgbClr val="000000"/>
              </a:solidFill>
              <a:latin typeface="Times New Roman" pitchFamily="18" charset="0"/>
              <a:ea typeface="SimSun" pitchFamily="2" charset="-122"/>
              <a:cs typeface="Times New Roman" pitchFamily="18" charset="0"/>
            </a:endParaRPr>
          </a:p>
        </p:txBody>
      </p:sp>
      <p:sp>
        <p:nvSpPr>
          <p:cNvPr id="116744" name="Line 8"/>
          <p:cNvSpPr>
            <a:spLocks noChangeShapeType="1"/>
          </p:cNvSpPr>
          <p:nvPr/>
        </p:nvSpPr>
        <p:spPr bwMode="auto">
          <a:xfrm>
            <a:off x="6183313" y="5980113"/>
            <a:ext cx="1727200"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6745" name="Line 9"/>
          <p:cNvSpPr>
            <a:spLocks noChangeShapeType="1"/>
          </p:cNvSpPr>
          <p:nvPr/>
        </p:nvSpPr>
        <p:spPr bwMode="auto">
          <a:xfrm flipV="1">
            <a:off x="5486400" y="4106863"/>
            <a:ext cx="0" cy="43338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22892" name="Text Box 10"/>
          <p:cNvSpPr txBox="1">
            <a:spLocks noChangeArrowheads="1"/>
          </p:cNvSpPr>
          <p:nvPr/>
        </p:nvSpPr>
        <p:spPr bwMode="auto">
          <a:xfrm>
            <a:off x="6043613" y="5957888"/>
            <a:ext cx="392112"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r</a:t>
            </a:r>
            <a:r>
              <a:rPr lang="en-US" altLang="zh-CN" sz="2000" b="1" i="1" baseline="-25000">
                <a:solidFill>
                  <a:srgbClr val="000000"/>
                </a:solidFill>
                <a:latin typeface="Times New Roman" pitchFamily="18" charset="0"/>
                <a:ea typeface="SimSun" pitchFamily="2" charset="-122"/>
                <a:cs typeface="Times New Roman" pitchFamily="18" charset="0"/>
              </a:rPr>
              <a:t>2</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116747" name="Line 11"/>
          <p:cNvSpPr>
            <a:spLocks noChangeShapeType="1"/>
          </p:cNvSpPr>
          <p:nvPr/>
        </p:nvSpPr>
        <p:spPr bwMode="auto">
          <a:xfrm>
            <a:off x="5484813" y="4513263"/>
            <a:ext cx="1465262" cy="146526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16748" name="Line 12"/>
          <p:cNvSpPr>
            <a:spLocks noChangeShapeType="1"/>
          </p:cNvSpPr>
          <p:nvPr/>
        </p:nvSpPr>
        <p:spPr bwMode="auto">
          <a:xfrm flipH="1" flipV="1">
            <a:off x="5472113" y="5268913"/>
            <a:ext cx="725487" cy="72548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22895" name="Text Box 13"/>
          <p:cNvSpPr txBox="1">
            <a:spLocks noChangeArrowheads="1"/>
          </p:cNvSpPr>
          <p:nvPr/>
        </p:nvSpPr>
        <p:spPr bwMode="auto">
          <a:xfrm>
            <a:off x="5035550" y="4322763"/>
            <a:ext cx="392113"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r</a:t>
            </a:r>
            <a:r>
              <a:rPr lang="en-US" altLang="zh-CN" sz="2000" b="1" i="1" baseline="-25000">
                <a:solidFill>
                  <a:srgbClr val="000000"/>
                </a:solidFill>
                <a:latin typeface="Times New Roman" pitchFamily="18" charset="0"/>
                <a:ea typeface="SimSun" pitchFamily="2" charset="-122"/>
                <a:cs typeface="Times New Roman" pitchFamily="18" charset="0"/>
              </a:rPr>
              <a:t>1</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122896" name="Text Box 14"/>
          <p:cNvSpPr txBox="1">
            <a:spLocks noChangeArrowheads="1"/>
          </p:cNvSpPr>
          <p:nvPr/>
        </p:nvSpPr>
        <p:spPr bwMode="auto">
          <a:xfrm>
            <a:off x="5049838" y="5080000"/>
            <a:ext cx="392112"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r</a:t>
            </a:r>
            <a:r>
              <a:rPr lang="en-US" altLang="zh-CN" sz="2000" b="1" i="1" baseline="-25000">
                <a:solidFill>
                  <a:srgbClr val="000000"/>
                </a:solidFill>
                <a:latin typeface="Times New Roman" pitchFamily="18" charset="0"/>
                <a:ea typeface="SimSun" pitchFamily="2" charset="-122"/>
                <a:cs typeface="Times New Roman" pitchFamily="18" charset="0"/>
              </a:rPr>
              <a:t>2</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122897" name="Text Box 15"/>
          <p:cNvSpPr txBox="1">
            <a:spLocks noChangeArrowheads="1"/>
          </p:cNvSpPr>
          <p:nvPr/>
        </p:nvSpPr>
        <p:spPr bwMode="auto">
          <a:xfrm>
            <a:off x="6799263" y="5969000"/>
            <a:ext cx="392112"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r</a:t>
            </a:r>
            <a:r>
              <a:rPr lang="en-US" altLang="zh-CN" sz="2000" b="1" i="1" baseline="-25000">
                <a:solidFill>
                  <a:srgbClr val="000000"/>
                </a:solidFill>
                <a:latin typeface="Times New Roman" pitchFamily="18" charset="0"/>
                <a:ea typeface="SimSun" pitchFamily="2" charset="-122"/>
                <a:cs typeface="Times New Roman" pitchFamily="18" charset="0"/>
              </a:rPr>
              <a:t>1</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116752" name="Oval 16"/>
          <p:cNvSpPr>
            <a:spLocks noChangeArrowheads="1"/>
          </p:cNvSpPr>
          <p:nvPr/>
        </p:nvSpPr>
        <p:spPr bwMode="auto">
          <a:xfrm>
            <a:off x="6864350" y="5907088"/>
            <a:ext cx="144463" cy="144462"/>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116753" name="AutoShape 17"/>
          <p:cNvSpPr>
            <a:spLocks/>
          </p:cNvSpPr>
          <p:nvPr/>
        </p:nvSpPr>
        <p:spPr bwMode="auto">
          <a:xfrm>
            <a:off x="7145338" y="3992563"/>
            <a:ext cx="1450975" cy="609600"/>
          </a:xfrm>
          <a:prstGeom prst="borderCallout1">
            <a:avLst>
              <a:gd name="adj1" fmla="val 18750"/>
              <a:gd name="adj2" fmla="val -5250"/>
              <a:gd name="adj3" fmla="val 316667"/>
              <a:gd name="adj4" fmla="val -11380"/>
            </a:avLst>
          </a:prstGeom>
          <a:noFill/>
          <a:ln w="9525">
            <a:solidFill>
              <a:schemeClr val="tx1"/>
            </a:solidFill>
            <a:miter lim="800000"/>
            <a:headEnd/>
            <a:tailEnd/>
          </a:ln>
        </p:spPr>
        <p:txBody>
          <a:bodyPr/>
          <a:lstStyle/>
          <a:p>
            <a:pPr algn="ctr" fontAlgn="base">
              <a:spcBef>
                <a:spcPct val="0"/>
              </a:spcBef>
              <a:spcAft>
                <a:spcPct val="0"/>
              </a:spcAft>
            </a:pPr>
            <a:r>
              <a:rPr lang="zh-CN" altLang="en-US">
                <a:solidFill>
                  <a:srgbClr val="000000"/>
                </a:solidFill>
                <a:ea typeface="SimSun" pitchFamily="2" charset="-122"/>
              </a:rPr>
              <a:t>(</a:t>
            </a:r>
            <a:r>
              <a:rPr lang="en-US" altLang="zh-CN" b="1" i="1">
                <a:solidFill>
                  <a:srgbClr val="990033"/>
                </a:solidFill>
                <a:ea typeface="SimSun" pitchFamily="2" charset="-122"/>
              </a:rPr>
              <a:t>r</a:t>
            </a:r>
            <a:r>
              <a:rPr lang="en-US" altLang="zh-CN" b="1" i="1" baseline="-25000">
                <a:solidFill>
                  <a:srgbClr val="990033"/>
                </a:solidFill>
                <a:ea typeface="SimSun" pitchFamily="2" charset="-122"/>
              </a:rPr>
              <a:t>1</a:t>
            </a:r>
            <a:r>
              <a:rPr lang="en-US" altLang="zh-CN" b="1" i="1">
                <a:solidFill>
                  <a:srgbClr val="990033"/>
                </a:solidFill>
                <a:ea typeface="SimSun" pitchFamily="2" charset="-122"/>
              </a:rPr>
              <a:t>, </a:t>
            </a:r>
            <a:r>
              <a:rPr lang="en-US" altLang="zh-CN" b="1">
                <a:solidFill>
                  <a:srgbClr val="0000FF"/>
                </a:solidFill>
                <a:ea typeface="SimSun" pitchFamily="2" charset="-122"/>
              </a:rPr>
              <a:t>0</a:t>
            </a:r>
            <a:r>
              <a:rPr lang="en-US" altLang="zh-CN">
                <a:solidFill>
                  <a:srgbClr val="000000"/>
                </a:solidFill>
                <a:ea typeface="SimSun" pitchFamily="2" charset="-122"/>
              </a:rPr>
              <a:t>)</a:t>
            </a:r>
          </a:p>
          <a:p>
            <a:pPr algn="ctr" fontAlgn="base">
              <a:spcBef>
                <a:spcPct val="0"/>
              </a:spcBef>
              <a:spcAft>
                <a:spcPct val="0"/>
              </a:spcAft>
            </a:pPr>
            <a:r>
              <a:rPr lang="en-US" altLang="zh-CN">
                <a:solidFill>
                  <a:srgbClr val="000000"/>
                </a:solidFill>
                <a:ea typeface="SimSun" pitchFamily="2" charset="-122"/>
              </a:rPr>
              <a:t>is a NE</a:t>
            </a:r>
          </a:p>
        </p:txBody>
      </p:sp>
      <p:sp>
        <p:nvSpPr>
          <p:cNvPr id="116754" name="Text Box 18"/>
          <p:cNvSpPr txBox="1">
            <a:spLocks noChangeArrowheads="1"/>
          </p:cNvSpPr>
          <p:nvPr/>
        </p:nvSpPr>
        <p:spPr bwMode="auto">
          <a:xfrm>
            <a:off x="1524000" y="4660900"/>
            <a:ext cx="2425700" cy="979488"/>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b="1">
                <a:solidFill>
                  <a:srgbClr val="000000"/>
                </a:solidFill>
                <a:ea typeface="SimSun" pitchFamily="2" charset="-122"/>
              </a:rPr>
              <a:t>Suppose that </a:t>
            </a:r>
            <a:r>
              <a:rPr lang="en-US" altLang="zh-CN" b="1" i="1">
                <a:solidFill>
                  <a:srgbClr val="000000"/>
                </a:solidFill>
                <a:ea typeface="SimSun" pitchFamily="2" charset="-122"/>
              </a:rPr>
              <a:t>r</a:t>
            </a:r>
            <a:r>
              <a:rPr lang="en-US" altLang="zh-CN" b="1" baseline="-25000">
                <a:solidFill>
                  <a:srgbClr val="000000"/>
                </a:solidFill>
                <a:ea typeface="SimSun" pitchFamily="2" charset="-122"/>
              </a:rPr>
              <a:t>1</a:t>
            </a:r>
            <a:r>
              <a:rPr lang="en-US" altLang="zh-CN" b="1" i="1" baseline="-25000">
                <a:solidFill>
                  <a:srgbClr val="000000"/>
                </a:solidFill>
                <a:ea typeface="SimSun" pitchFamily="2" charset="-122"/>
              </a:rPr>
              <a:t> </a:t>
            </a:r>
            <a:r>
              <a:rPr lang="en-US" altLang="zh-CN" b="1" i="1">
                <a:solidFill>
                  <a:srgbClr val="000000"/>
                </a:solidFill>
                <a:ea typeface="SimSun" pitchFamily="2" charset="-122"/>
              </a:rPr>
              <a:t>&gt;</a:t>
            </a:r>
            <a:r>
              <a:rPr lang="en-US" altLang="zh-CN" b="1">
                <a:solidFill>
                  <a:srgbClr val="000000"/>
                </a:solidFill>
                <a:ea typeface="SimSun" pitchFamily="2" charset="-122"/>
              </a:rPr>
              <a:t> </a:t>
            </a:r>
            <a:r>
              <a:rPr lang="en-US" altLang="zh-CN" b="1" i="1">
                <a:solidFill>
                  <a:srgbClr val="000000"/>
                </a:solidFill>
                <a:ea typeface="SimSun" pitchFamily="2" charset="-122"/>
              </a:rPr>
              <a:t>r</a:t>
            </a:r>
            <a:r>
              <a:rPr lang="en-US" altLang="zh-CN" b="1" baseline="-25000">
                <a:solidFill>
                  <a:srgbClr val="000000"/>
                </a:solidFill>
                <a:ea typeface="SimSun" pitchFamily="2" charset="-122"/>
              </a:rPr>
              <a:t>2</a:t>
            </a:r>
          </a:p>
          <a:p>
            <a:pPr fontAlgn="base">
              <a:spcBef>
                <a:spcPct val="50000"/>
              </a:spcBef>
              <a:spcAft>
                <a:spcPct val="0"/>
              </a:spcAft>
            </a:pPr>
            <a:r>
              <a:rPr lang="en-US" altLang="zh-CN" sz="2000" b="1" baseline="-25000">
                <a:solidFill>
                  <a:srgbClr val="000000"/>
                </a:solidFill>
                <a:ea typeface="SimSun" pitchFamily="2" charset="-122"/>
              </a:rPr>
              <a:t>The Intuition: higher valuation</a:t>
            </a:r>
            <a:endParaRPr lang="en-US" altLang="zh-CN" sz="2000" b="1">
              <a:solidFill>
                <a:srgbClr val="000000"/>
              </a:solidFill>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checkerboard(across)">
                                      <p:cBhvr>
                                        <p:cTn id="7" dur="500"/>
                                        <p:tgtEl>
                                          <p:spTgt spid="1167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67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67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6754"/>
                                        </p:tgtEl>
                                        <p:attrNameLst>
                                          <p:attrName>style.visibility</p:attrName>
                                        </p:attrNameLst>
                                      </p:cBhvr>
                                      <p:to>
                                        <p:strVal val="visible"/>
                                      </p:to>
                                    </p:set>
                                    <p:animEffect transition="in" filter="checkerboard(across)">
                                      <p:cBhvr>
                                        <p:cTn id="20" dur="500"/>
                                        <p:tgtEl>
                                          <p:spTgt spid="1167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67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67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16752"/>
                                        </p:tgtEl>
                                        <p:attrNameLst>
                                          <p:attrName>style.visibility</p:attrName>
                                        </p:attrNameLst>
                                      </p:cBhvr>
                                      <p:to>
                                        <p:strVal val="visible"/>
                                      </p:to>
                                    </p:set>
                                    <p:animEffect transition="in" filter="checkerboard(across)">
                                      <p:cBhvr>
                                        <p:cTn id="33" dur="500"/>
                                        <p:tgtEl>
                                          <p:spTgt spid="116752"/>
                                        </p:tgtEl>
                                      </p:cBhvr>
                                    </p:animEffect>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116753"/>
                                        </p:tgtEl>
                                        <p:attrNameLst>
                                          <p:attrName>style.visibility</p:attrName>
                                        </p:attrNameLst>
                                      </p:cBhvr>
                                      <p:to>
                                        <p:strVal val="visible"/>
                                      </p:to>
                                    </p:set>
                                    <p:animEffect transition="in" filter="checkerboard(across)">
                                      <p:cBhvr>
                                        <p:cTn id="37" dur="500"/>
                                        <p:tgtEl>
                                          <p:spTgt spid="116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4" grpId="0" animBg="1"/>
      <p:bldP spid="116745" grpId="0" animBg="1"/>
      <p:bldP spid="116747" grpId="0" animBg="1"/>
      <p:bldP spid="116748" grpId="0" animBg="1"/>
      <p:bldP spid="116752" grpId="0" animBg="1"/>
      <p:bldP spid="116753" grpId="0" animBg="1" autoUpdateAnimBg="0"/>
      <p:bldP spid="11675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2771" name="灯片编号占位符 5"/>
          <p:cNvSpPr>
            <a:spLocks noGrp="1"/>
          </p:cNvSpPr>
          <p:nvPr>
            <p:ph type="sldNum" sz="quarter" idx="12"/>
          </p:nvPr>
        </p:nvSpPr>
        <p:spPr>
          <a:noFill/>
        </p:spPr>
        <p:txBody>
          <a:bodyPr/>
          <a:lstStyle/>
          <a:p>
            <a:fld id="{7CCFB5EE-2437-4C03-9536-07A387CEFB56}" type="slidenum">
              <a:rPr lang="zh-CN" altLang="en-US" smtClean="0">
                <a:solidFill>
                  <a:srgbClr val="000000"/>
                </a:solidFill>
              </a:rPr>
              <a:pPr/>
              <a:t>12</a:t>
            </a:fld>
            <a:endParaRPr lang="en-US" altLang="zh-CN" smtClean="0">
              <a:solidFill>
                <a:srgbClr val="000000"/>
              </a:solidFill>
            </a:endParaRPr>
          </a:p>
        </p:txBody>
      </p:sp>
      <p:sp>
        <p:nvSpPr>
          <p:cNvPr id="32772" name="Rectangle 2"/>
          <p:cNvSpPr>
            <a:spLocks noGrp="1" noChangeArrowheads="1"/>
          </p:cNvSpPr>
          <p:nvPr>
            <p:ph type="title"/>
          </p:nvPr>
        </p:nvSpPr>
        <p:spPr/>
        <p:txBody>
          <a:bodyPr/>
          <a:lstStyle/>
          <a:p>
            <a:pPr eaLnBrk="1" hangingPunct="1"/>
            <a:r>
              <a:rPr kumimoji="1" lang="en-US" altLang="zh-CN" b="1" smtClean="0">
                <a:ea typeface="SimSun" pitchFamily="2" charset="-122"/>
              </a:rPr>
              <a:t>0.2  </a:t>
            </a:r>
            <a:r>
              <a:rPr kumimoji="1" lang="zh-CN" altLang="en-US" b="1" smtClean="0">
                <a:ea typeface="SimSun" pitchFamily="2" charset="-122"/>
              </a:rPr>
              <a:t>博弈的分类</a:t>
            </a:r>
          </a:p>
        </p:txBody>
      </p:sp>
      <p:sp>
        <p:nvSpPr>
          <p:cNvPr id="32773" name="Rectangle 3"/>
          <p:cNvSpPr>
            <a:spLocks noGrp="1" noChangeArrowheads="1"/>
          </p:cNvSpPr>
          <p:nvPr>
            <p:ph type="body" idx="1"/>
          </p:nvPr>
        </p:nvSpPr>
        <p:spPr/>
        <p:txBody>
          <a:bodyPr/>
          <a:lstStyle/>
          <a:p>
            <a:pPr eaLnBrk="1" hangingPunct="1">
              <a:buFont typeface="Wingdings" pitchFamily="2" charset="2"/>
              <a:buNone/>
            </a:pPr>
            <a:r>
              <a:rPr lang="en-US" altLang="zh-CN" smtClean="0">
                <a:ea typeface="SimSun" pitchFamily="2" charset="-122"/>
              </a:rPr>
              <a:t>.</a:t>
            </a:r>
          </a:p>
        </p:txBody>
      </p:sp>
      <p:grpSp>
        <p:nvGrpSpPr>
          <p:cNvPr id="2" name="Group 4"/>
          <p:cNvGrpSpPr>
            <a:grpSpLocks/>
          </p:cNvGrpSpPr>
          <p:nvPr/>
        </p:nvGrpSpPr>
        <p:grpSpPr bwMode="auto">
          <a:xfrm>
            <a:off x="0" y="1477963"/>
            <a:ext cx="9144000" cy="4772025"/>
            <a:chOff x="-2" y="-2"/>
            <a:chExt cx="3502" cy="2077"/>
          </a:xfrm>
        </p:grpSpPr>
        <p:grpSp>
          <p:nvGrpSpPr>
            <p:cNvPr id="3" name="Group 5"/>
            <p:cNvGrpSpPr>
              <a:grpSpLocks/>
            </p:cNvGrpSpPr>
            <p:nvPr/>
          </p:nvGrpSpPr>
          <p:grpSpPr bwMode="auto">
            <a:xfrm>
              <a:off x="0" y="0"/>
              <a:ext cx="3498" cy="2073"/>
              <a:chOff x="0" y="0"/>
              <a:chExt cx="3498" cy="2073"/>
            </a:xfrm>
          </p:grpSpPr>
          <p:grpSp>
            <p:nvGrpSpPr>
              <p:cNvPr id="4" name="Group 6"/>
              <p:cNvGrpSpPr>
                <a:grpSpLocks/>
              </p:cNvGrpSpPr>
              <p:nvPr/>
            </p:nvGrpSpPr>
            <p:grpSpPr bwMode="auto">
              <a:xfrm>
                <a:off x="0" y="0"/>
                <a:ext cx="1166" cy="461"/>
                <a:chOff x="0" y="0"/>
                <a:chExt cx="1166" cy="461"/>
              </a:xfrm>
            </p:grpSpPr>
            <p:sp>
              <p:nvSpPr>
                <p:cNvPr id="32807" name="Rectangle 7"/>
                <p:cNvSpPr>
                  <a:spLocks noChangeArrowheads="1"/>
                </p:cNvSpPr>
                <p:nvPr/>
              </p:nvSpPr>
              <p:spPr bwMode="auto">
                <a:xfrm>
                  <a:off x="0" y="0"/>
                  <a:ext cx="1166" cy="461"/>
                </a:xfrm>
                <a:prstGeom prst="rect">
                  <a:avLst/>
                </a:prstGeom>
                <a:noFill/>
                <a:ln w="9525">
                  <a:no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5" name="Group 8"/>
                <p:cNvGrpSpPr>
                  <a:grpSpLocks/>
                </p:cNvGrpSpPr>
                <p:nvPr/>
              </p:nvGrpSpPr>
              <p:grpSpPr bwMode="auto">
                <a:xfrm>
                  <a:off x="0" y="0"/>
                  <a:ext cx="1166" cy="461"/>
                  <a:chOff x="0" y="0"/>
                  <a:chExt cx="1166" cy="461"/>
                </a:xfrm>
              </p:grpSpPr>
              <p:sp>
                <p:nvSpPr>
                  <p:cNvPr id="32809" name="Rectangle 9"/>
                  <p:cNvSpPr>
                    <a:spLocks noChangeArrowheads="1"/>
                  </p:cNvSpPr>
                  <p:nvPr/>
                </p:nvSpPr>
                <p:spPr bwMode="auto">
                  <a:xfrm>
                    <a:off x="43" y="0"/>
                    <a:ext cx="1080" cy="461"/>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        行动顺序</a:t>
                    </a:r>
                  </a:p>
                  <a:p>
                    <a:pPr fontAlgn="base">
                      <a:spcBef>
                        <a:spcPct val="0"/>
                      </a:spcBef>
                      <a:spcAft>
                        <a:spcPct val="0"/>
                      </a:spcAft>
                    </a:pPr>
                    <a:r>
                      <a:rPr lang="zh-CN" altLang="en-US" sz="2000" smtClean="0">
                        <a:solidFill>
                          <a:srgbClr val="000000"/>
                        </a:solidFill>
                        <a:latin typeface="Times New Roman" pitchFamily="18" charset="0"/>
                        <a:ea typeface="SimSun" pitchFamily="2" charset="-122"/>
                      </a:rPr>
                      <a:t>信息</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810" name="Rectangle 10"/>
                  <p:cNvSpPr>
                    <a:spLocks noChangeArrowheads="1"/>
                  </p:cNvSpPr>
                  <p:nvPr/>
                </p:nvSpPr>
                <p:spPr bwMode="auto">
                  <a:xfrm>
                    <a:off x="0" y="0"/>
                    <a:ext cx="1166" cy="461"/>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grpSp>
            <p:nvGrpSpPr>
              <p:cNvPr id="6" name="Group 11"/>
              <p:cNvGrpSpPr>
                <a:grpSpLocks/>
              </p:cNvGrpSpPr>
              <p:nvPr/>
            </p:nvGrpSpPr>
            <p:grpSpPr bwMode="auto">
              <a:xfrm>
                <a:off x="1166" y="0"/>
                <a:ext cx="1166" cy="461"/>
                <a:chOff x="1166" y="0"/>
                <a:chExt cx="1166" cy="461"/>
              </a:xfrm>
            </p:grpSpPr>
            <p:sp>
              <p:nvSpPr>
                <p:cNvPr id="32803" name="Rectangle 12"/>
                <p:cNvSpPr>
                  <a:spLocks noChangeArrowheads="1"/>
                </p:cNvSpPr>
                <p:nvPr/>
              </p:nvSpPr>
              <p:spPr bwMode="auto">
                <a:xfrm>
                  <a:off x="1166" y="0"/>
                  <a:ext cx="1166" cy="461"/>
                </a:xfrm>
                <a:prstGeom prst="rect">
                  <a:avLst/>
                </a:prstGeom>
                <a:noFill/>
                <a:ln w="9525">
                  <a:no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7" name="Group 13"/>
                <p:cNvGrpSpPr>
                  <a:grpSpLocks/>
                </p:cNvGrpSpPr>
                <p:nvPr/>
              </p:nvGrpSpPr>
              <p:grpSpPr bwMode="auto">
                <a:xfrm>
                  <a:off x="1166" y="0"/>
                  <a:ext cx="1166" cy="461"/>
                  <a:chOff x="1166" y="0"/>
                  <a:chExt cx="1166" cy="461"/>
                </a:xfrm>
              </p:grpSpPr>
              <p:sp>
                <p:nvSpPr>
                  <p:cNvPr id="32805" name="Rectangle 14"/>
                  <p:cNvSpPr>
                    <a:spLocks noChangeArrowheads="1"/>
                  </p:cNvSpPr>
                  <p:nvPr/>
                </p:nvSpPr>
                <p:spPr bwMode="auto">
                  <a:xfrm>
                    <a:off x="1209" y="0"/>
                    <a:ext cx="1080" cy="461"/>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静态</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806" name="Rectangle 15"/>
                  <p:cNvSpPr>
                    <a:spLocks noChangeArrowheads="1"/>
                  </p:cNvSpPr>
                  <p:nvPr/>
                </p:nvSpPr>
                <p:spPr bwMode="auto">
                  <a:xfrm>
                    <a:off x="1166" y="0"/>
                    <a:ext cx="1166" cy="461"/>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grpSp>
            <p:nvGrpSpPr>
              <p:cNvPr id="8" name="Group 16"/>
              <p:cNvGrpSpPr>
                <a:grpSpLocks/>
              </p:cNvGrpSpPr>
              <p:nvPr/>
            </p:nvGrpSpPr>
            <p:grpSpPr bwMode="auto">
              <a:xfrm>
                <a:off x="2332" y="0"/>
                <a:ext cx="1166" cy="461"/>
                <a:chOff x="2332" y="0"/>
                <a:chExt cx="1166" cy="461"/>
              </a:xfrm>
            </p:grpSpPr>
            <p:sp>
              <p:nvSpPr>
                <p:cNvPr id="32799" name="Rectangle 17"/>
                <p:cNvSpPr>
                  <a:spLocks noChangeArrowheads="1"/>
                </p:cNvSpPr>
                <p:nvPr/>
              </p:nvSpPr>
              <p:spPr bwMode="auto">
                <a:xfrm>
                  <a:off x="2332" y="0"/>
                  <a:ext cx="1166" cy="461"/>
                </a:xfrm>
                <a:prstGeom prst="rect">
                  <a:avLst/>
                </a:prstGeom>
                <a:noFill/>
                <a:ln w="9525">
                  <a:no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9" name="Group 18"/>
                <p:cNvGrpSpPr>
                  <a:grpSpLocks/>
                </p:cNvGrpSpPr>
                <p:nvPr/>
              </p:nvGrpSpPr>
              <p:grpSpPr bwMode="auto">
                <a:xfrm>
                  <a:off x="2332" y="0"/>
                  <a:ext cx="1166" cy="461"/>
                  <a:chOff x="2332" y="0"/>
                  <a:chExt cx="1166" cy="461"/>
                </a:xfrm>
              </p:grpSpPr>
              <p:sp>
                <p:nvSpPr>
                  <p:cNvPr id="32801" name="Rectangle 19"/>
                  <p:cNvSpPr>
                    <a:spLocks noChangeArrowheads="1"/>
                  </p:cNvSpPr>
                  <p:nvPr/>
                </p:nvSpPr>
                <p:spPr bwMode="auto">
                  <a:xfrm>
                    <a:off x="2375" y="0"/>
                    <a:ext cx="1080" cy="461"/>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动态</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802" name="Rectangle 20"/>
                  <p:cNvSpPr>
                    <a:spLocks noChangeArrowheads="1"/>
                  </p:cNvSpPr>
                  <p:nvPr/>
                </p:nvSpPr>
                <p:spPr bwMode="auto">
                  <a:xfrm>
                    <a:off x="2332" y="0"/>
                    <a:ext cx="1166" cy="461"/>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grpSp>
            <p:nvGrpSpPr>
              <p:cNvPr id="10" name="Group 21"/>
              <p:cNvGrpSpPr>
                <a:grpSpLocks/>
              </p:cNvGrpSpPr>
              <p:nvPr/>
            </p:nvGrpSpPr>
            <p:grpSpPr bwMode="auto">
              <a:xfrm>
                <a:off x="0" y="461"/>
                <a:ext cx="1166" cy="576"/>
                <a:chOff x="0" y="461"/>
                <a:chExt cx="1166" cy="576"/>
              </a:xfrm>
            </p:grpSpPr>
            <p:sp>
              <p:nvSpPr>
                <p:cNvPr id="32797" name="Rectangle 22"/>
                <p:cNvSpPr>
                  <a:spLocks noChangeArrowheads="1"/>
                </p:cNvSpPr>
                <p:nvPr/>
              </p:nvSpPr>
              <p:spPr bwMode="auto">
                <a:xfrm>
                  <a:off x="43" y="461"/>
                  <a:ext cx="1080" cy="57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完全信息</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98" name="Rectangle 23"/>
                <p:cNvSpPr>
                  <a:spLocks noChangeArrowheads="1"/>
                </p:cNvSpPr>
                <p:nvPr/>
              </p:nvSpPr>
              <p:spPr bwMode="auto">
                <a:xfrm>
                  <a:off x="0" y="461"/>
                  <a:ext cx="1166" cy="57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nvGrpSpPr>
              <p:cNvPr id="11" name="Group 24"/>
              <p:cNvGrpSpPr>
                <a:grpSpLocks/>
              </p:cNvGrpSpPr>
              <p:nvPr/>
            </p:nvGrpSpPr>
            <p:grpSpPr bwMode="auto">
              <a:xfrm>
                <a:off x="1166" y="461"/>
                <a:ext cx="1166" cy="576"/>
                <a:chOff x="1166" y="461"/>
                <a:chExt cx="1166" cy="576"/>
              </a:xfrm>
            </p:grpSpPr>
            <p:sp>
              <p:nvSpPr>
                <p:cNvPr id="32795" name="Rectangle 25"/>
                <p:cNvSpPr>
                  <a:spLocks noChangeArrowheads="1"/>
                </p:cNvSpPr>
                <p:nvPr/>
              </p:nvSpPr>
              <p:spPr bwMode="auto">
                <a:xfrm>
                  <a:off x="1209" y="461"/>
                  <a:ext cx="1080" cy="57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完全信息静态博弈</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纳什均衡</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纳什（</a:t>
                  </a:r>
                  <a:r>
                    <a:rPr lang="en-US" altLang="zh-CN" sz="2000" smtClean="0">
                      <a:solidFill>
                        <a:srgbClr val="000000"/>
                      </a:solidFill>
                      <a:latin typeface="Times New Roman" pitchFamily="18" charset="0"/>
                      <a:ea typeface="SimSun" pitchFamily="2" charset="-122"/>
                    </a:rPr>
                    <a:t>1950</a:t>
                  </a:r>
                  <a:r>
                    <a:rPr lang="zh-CN" altLang="en-US" sz="2000" smtClean="0">
                      <a:solidFill>
                        <a:srgbClr val="000000"/>
                      </a:solidFill>
                      <a:latin typeface="Times New Roman" pitchFamily="18" charset="0"/>
                      <a:ea typeface="SimSun" pitchFamily="2" charset="-122"/>
                    </a:rPr>
                    <a:t>，</a:t>
                  </a:r>
                  <a:r>
                    <a:rPr lang="en-US" altLang="zh-CN" sz="2000" smtClean="0">
                      <a:solidFill>
                        <a:srgbClr val="000000"/>
                      </a:solidFill>
                      <a:latin typeface="Times New Roman" pitchFamily="18" charset="0"/>
                      <a:ea typeface="SimSun" pitchFamily="2" charset="-122"/>
                    </a:rPr>
                    <a:t>1951</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96" name="Rectangle 26"/>
                <p:cNvSpPr>
                  <a:spLocks noChangeArrowheads="1"/>
                </p:cNvSpPr>
                <p:nvPr/>
              </p:nvSpPr>
              <p:spPr bwMode="auto">
                <a:xfrm>
                  <a:off x="1166" y="461"/>
                  <a:ext cx="1166" cy="57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nvGrpSpPr>
              <p:cNvPr id="12" name="Group 27"/>
              <p:cNvGrpSpPr>
                <a:grpSpLocks/>
              </p:cNvGrpSpPr>
              <p:nvPr/>
            </p:nvGrpSpPr>
            <p:grpSpPr bwMode="auto">
              <a:xfrm>
                <a:off x="2332" y="461"/>
                <a:ext cx="1166" cy="576"/>
                <a:chOff x="2332" y="461"/>
                <a:chExt cx="1166" cy="576"/>
              </a:xfrm>
            </p:grpSpPr>
            <p:sp>
              <p:nvSpPr>
                <p:cNvPr id="32793" name="Rectangle 28"/>
                <p:cNvSpPr>
                  <a:spLocks noChangeArrowheads="1"/>
                </p:cNvSpPr>
                <p:nvPr/>
              </p:nvSpPr>
              <p:spPr bwMode="auto">
                <a:xfrm>
                  <a:off x="2375" y="461"/>
                  <a:ext cx="1080" cy="57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完全信息动态博弈</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子博弈</a:t>
                  </a:r>
                  <a:r>
                    <a:rPr lang="zh-CN" altLang="en-US" smtClean="0">
                      <a:solidFill>
                        <a:srgbClr val="000000"/>
                      </a:solidFill>
                      <a:ea typeface="SimSun" pitchFamily="2" charset="-122"/>
                    </a:rPr>
                    <a:t>精炼</a:t>
                  </a:r>
                  <a:r>
                    <a:rPr lang="zh-CN" altLang="en-US" sz="2000" smtClean="0">
                      <a:solidFill>
                        <a:srgbClr val="000000"/>
                      </a:solidFill>
                      <a:latin typeface="Times New Roman" pitchFamily="18" charset="0"/>
                      <a:ea typeface="SimSun" pitchFamily="2" charset="-122"/>
                    </a:rPr>
                    <a:t>纳什均衡</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泽尔腾（</a:t>
                  </a:r>
                  <a:r>
                    <a:rPr lang="en-US" altLang="zh-CN" sz="2000" smtClean="0">
                      <a:solidFill>
                        <a:srgbClr val="000000"/>
                      </a:solidFill>
                      <a:latin typeface="Times New Roman" pitchFamily="18" charset="0"/>
                      <a:ea typeface="SimSun" pitchFamily="2" charset="-122"/>
                    </a:rPr>
                    <a:t>1965</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94" name="Rectangle 29"/>
                <p:cNvSpPr>
                  <a:spLocks noChangeArrowheads="1"/>
                </p:cNvSpPr>
                <p:nvPr/>
              </p:nvSpPr>
              <p:spPr bwMode="auto">
                <a:xfrm>
                  <a:off x="2332" y="461"/>
                  <a:ext cx="1166" cy="57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nvGrpSpPr>
              <p:cNvPr id="13" name="Group 30"/>
              <p:cNvGrpSpPr>
                <a:grpSpLocks/>
              </p:cNvGrpSpPr>
              <p:nvPr/>
            </p:nvGrpSpPr>
            <p:grpSpPr bwMode="auto">
              <a:xfrm>
                <a:off x="0" y="1037"/>
                <a:ext cx="1166" cy="1036"/>
                <a:chOff x="0" y="1037"/>
                <a:chExt cx="1166" cy="1036"/>
              </a:xfrm>
            </p:grpSpPr>
            <p:sp>
              <p:nvSpPr>
                <p:cNvPr id="32791" name="Rectangle 31"/>
                <p:cNvSpPr>
                  <a:spLocks noChangeArrowheads="1"/>
                </p:cNvSpPr>
                <p:nvPr/>
              </p:nvSpPr>
              <p:spPr bwMode="auto">
                <a:xfrm>
                  <a:off x="43" y="1037"/>
                  <a:ext cx="1080" cy="103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不完全信息</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92" name="Rectangle 32"/>
                <p:cNvSpPr>
                  <a:spLocks noChangeArrowheads="1"/>
                </p:cNvSpPr>
                <p:nvPr/>
              </p:nvSpPr>
              <p:spPr bwMode="auto">
                <a:xfrm>
                  <a:off x="0" y="1037"/>
                  <a:ext cx="1166" cy="103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nvGrpSpPr>
              <p:cNvPr id="14" name="Group 33"/>
              <p:cNvGrpSpPr>
                <a:grpSpLocks/>
              </p:cNvGrpSpPr>
              <p:nvPr/>
            </p:nvGrpSpPr>
            <p:grpSpPr bwMode="auto">
              <a:xfrm>
                <a:off x="1166" y="1037"/>
                <a:ext cx="1166" cy="1036"/>
                <a:chOff x="1166" y="1037"/>
                <a:chExt cx="1166" cy="1036"/>
              </a:xfrm>
            </p:grpSpPr>
            <p:sp>
              <p:nvSpPr>
                <p:cNvPr id="32789" name="Rectangle 34"/>
                <p:cNvSpPr>
                  <a:spLocks noChangeArrowheads="1"/>
                </p:cNvSpPr>
                <p:nvPr/>
              </p:nvSpPr>
              <p:spPr bwMode="auto">
                <a:xfrm>
                  <a:off x="1209" y="1037"/>
                  <a:ext cx="1080" cy="103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不完全信息静态博弈</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贝叶斯纳什均衡</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海萨尼（</a:t>
                  </a:r>
                  <a:r>
                    <a:rPr lang="en-US" altLang="zh-CN" sz="2000" smtClean="0">
                      <a:solidFill>
                        <a:srgbClr val="000000"/>
                      </a:solidFill>
                      <a:latin typeface="Times New Roman" pitchFamily="18" charset="0"/>
                      <a:ea typeface="SimSun" pitchFamily="2" charset="-122"/>
                    </a:rPr>
                    <a:t>1967-1968</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90" name="Rectangle 35"/>
                <p:cNvSpPr>
                  <a:spLocks noChangeArrowheads="1"/>
                </p:cNvSpPr>
                <p:nvPr/>
              </p:nvSpPr>
              <p:spPr bwMode="auto">
                <a:xfrm>
                  <a:off x="1166" y="1037"/>
                  <a:ext cx="1166" cy="103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nvGrpSpPr>
              <p:cNvPr id="15" name="Group 36"/>
              <p:cNvGrpSpPr>
                <a:grpSpLocks/>
              </p:cNvGrpSpPr>
              <p:nvPr/>
            </p:nvGrpSpPr>
            <p:grpSpPr bwMode="auto">
              <a:xfrm>
                <a:off x="2332" y="1037"/>
                <a:ext cx="1166" cy="1036"/>
                <a:chOff x="2332" y="1037"/>
                <a:chExt cx="1166" cy="1036"/>
              </a:xfrm>
            </p:grpSpPr>
            <p:sp>
              <p:nvSpPr>
                <p:cNvPr id="32787" name="Rectangle 37"/>
                <p:cNvSpPr>
                  <a:spLocks noChangeArrowheads="1"/>
                </p:cNvSpPr>
                <p:nvPr/>
              </p:nvSpPr>
              <p:spPr bwMode="auto">
                <a:xfrm>
                  <a:off x="2375" y="1037"/>
                  <a:ext cx="1080" cy="1036"/>
                </a:xfrm>
                <a:prstGeom prst="rect">
                  <a:avLst/>
                </a:prstGeom>
                <a:noFill/>
                <a:ln w="9525">
                  <a:noFill/>
                  <a:miter lim="800000"/>
                  <a:headEnd/>
                  <a:tailEnd/>
                </a:ln>
              </p:spPr>
              <p:txBody>
                <a:bodyPr/>
                <a:lstStyle/>
                <a:p>
                  <a:pPr algn="just" fontAlgn="base">
                    <a:spcBef>
                      <a:spcPct val="0"/>
                    </a:spcBef>
                    <a:spcAft>
                      <a:spcPct val="0"/>
                    </a:spcAft>
                  </a:pPr>
                  <a:r>
                    <a:rPr lang="zh-CN" altLang="en-US" sz="2000" smtClean="0">
                      <a:solidFill>
                        <a:srgbClr val="000000"/>
                      </a:solidFill>
                      <a:latin typeface="Times New Roman" pitchFamily="18" charset="0"/>
                      <a:ea typeface="SimSun" pitchFamily="2" charset="-122"/>
                    </a:rPr>
                    <a:t>不完全信息动态博弈</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精炼贝叶斯纳什均衡</a:t>
                  </a:r>
                </a:p>
                <a:p>
                  <a:pPr algn="just" eaLnBrk="0" fontAlgn="base" hangingPunct="0">
                    <a:spcBef>
                      <a:spcPct val="0"/>
                    </a:spcBef>
                    <a:spcAft>
                      <a:spcPct val="0"/>
                    </a:spcAft>
                  </a:pPr>
                  <a:r>
                    <a:rPr lang="zh-CN" altLang="en-US" sz="2000" smtClean="0">
                      <a:solidFill>
                        <a:srgbClr val="000000"/>
                      </a:solidFill>
                      <a:latin typeface="Times New Roman" pitchFamily="18" charset="0"/>
                      <a:ea typeface="SimSun" pitchFamily="2" charset="-122"/>
                    </a:rPr>
                    <a:t>泽尔腾（</a:t>
                  </a:r>
                  <a:r>
                    <a:rPr lang="en-US" altLang="zh-CN" sz="2000" smtClean="0">
                      <a:solidFill>
                        <a:srgbClr val="000000"/>
                      </a:solidFill>
                      <a:latin typeface="Times New Roman" pitchFamily="18" charset="0"/>
                      <a:ea typeface="SimSun" pitchFamily="2" charset="-122"/>
                    </a:rPr>
                    <a:t>1975</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r>
                    <a:rPr lang="en-US" altLang="zh-CN" sz="2000" smtClean="0">
                      <a:solidFill>
                        <a:srgbClr val="000000"/>
                      </a:solidFill>
                      <a:latin typeface="Times New Roman" pitchFamily="18" charset="0"/>
                      <a:ea typeface="SimSun" pitchFamily="2" charset="-122"/>
                    </a:rPr>
                    <a:t>Kreps</a:t>
                  </a:r>
                  <a:r>
                    <a:rPr lang="zh-CN" altLang="en-US" sz="2000" smtClean="0">
                      <a:solidFill>
                        <a:srgbClr val="000000"/>
                      </a:solidFill>
                      <a:latin typeface="Times New Roman" pitchFamily="18" charset="0"/>
                      <a:ea typeface="SimSun" pitchFamily="2" charset="-122"/>
                    </a:rPr>
                    <a:t>和</a:t>
                  </a:r>
                  <a:r>
                    <a:rPr lang="en-US" altLang="zh-CN" sz="2000" smtClean="0">
                      <a:solidFill>
                        <a:srgbClr val="000000"/>
                      </a:solidFill>
                      <a:latin typeface="Times New Roman" pitchFamily="18" charset="0"/>
                      <a:ea typeface="SimSun" pitchFamily="2" charset="-122"/>
                    </a:rPr>
                    <a:t>Wilson</a:t>
                  </a:r>
                  <a:r>
                    <a:rPr lang="zh-CN" altLang="en-US" sz="2000" smtClean="0">
                      <a:solidFill>
                        <a:srgbClr val="000000"/>
                      </a:solidFill>
                      <a:latin typeface="Times New Roman" pitchFamily="18" charset="0"/>
                      <a:ea typeface="SimSun" pitchFamily="2" charset="-122"/>
                    </a:rPr>
                    <a:t>（</a:t>
                  </a:r>
                  <a:r>
                    <a:rPr lang="en-US" altLang="zh-CN" sz="2000" smtClean="0">
                      <a:solidFill>
                        <a:srgbClr val="000000"/>
                      </a:solidFill>
                      <a:latin typeface="Times New Roman" pitchFamily="18" charset="0"/>
                      <a:ea typeface="SimSun" pitchFamily="2" charset="-122"/>
                    </a:rPr>
                    <a:t>1982</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r>
                    <a:rPr lang="en-US" altLang="zh-CN" sz="2000" smtClean="0">
                      <a:solidFill>
                        <a:srgbClr val="000000"/>
                      </a:solidFill>
                      <a:latin typeface="Times New Roman" pitchFamily="18" charset="0"/>
                      <a:ea typeface="SimSun" pitchFamily="2" charset="-122"/>
                    </a:rPr>
                    <a:t>Fudenberg</a:t>
                  </a:r>
                  <a:r>
                    <a:rPr lang="zh-CN" altLang="en-US" sz="2000" smtClean="0">
                      <a:solidFill>
                        <a:srgbClr val="000000"/>
                      </a:solidFill>
                      <a:latin typeface="Times New Roman" pitchFamily="18" charset="0"/>
                      <a:ea typeface="SimSun" pitchFamily="2" charset="-122"/>
                    </a:rPr>
                    <a:t>和</a:t>
                  </a:r>
                  <a:r>
                    <a:rPr lang="en-US" altLang="zh-CN" sz="2000" smtClean="0">
                      <a:solidFill>
                        <a:srgbClr val="000000"/>
                      </a:solidFill>
                      <a:latin typeface="Times New Roman" pitchFamily="18" charset="0"/>
                      <a:ea typeface="SimSun" pitchFamily="2" charset="-122"/>
                    </a:rPr>
                    <a:t>Tirole</a:t>
                  </a:r>
                  <a:r>
                    <a:rPr lang="zh-CN" altLang="en-US" sz="2000" smtClean="0">
                      <a:solidFill>
                        <a:srgbClr val="000000"/>
                      </a:solidFill>
                      <a:latin typeface="Times New Roman" pitchFamily="18" charset="0"/>
                      <a:ea typeface="SimSun" pitchFamily="2" charset="-122"/>
                    </a:rPr>
                    <a:t>（</a:t>
                  </a:r>
                  <a:r>
                    <a:rPr lang="en-US" altLang="zh-CN" sz="2000" smtClean="0">
                      <a:solidFill>
                        <a:srgbClr val="000000"/>
                      </a:solidFill>
                      <a:latin typeface="Times New Roman" pitchFamily="18" charset="0"/>
                      <a:ea typeface="SimSun" pitchFamily="2" charset="-122"/>
                    </a:rPr>
                    <a:t>1991</a:t>
                  </a:r>
                  <a:r>
                    <a:rPr lang="zh-CN" altLang="en-US" sz="2000" smtClean="0">
                      <a:solidFill>
                        <a:srgbClr val="000000"/>
                      </a:solidFill>
                      <a:latin typeface="Times New Roman" pitchFamily="18" charset="0"/>
                      <a:ea typeface="SimSun" pitchFamily="2" charset="-122"/>
                    </a:rPr>
                    <a:t>）</a:t>
                  </a:r>
                </a:p>
                <a:p>
                  <a:pPr algn="just" eaLnBrk="0" fontAlgn="base" hangingPunct="0">
                    <a:spcBef>
                      <a:spcPct val="0"/>
                    </a:spcBef>
                    <a:spcAft>
                      <a:spcPct val="0"/>
                    </a:spcAft>
                  </a:pPr>
                  <a:endParaRPr lang="zh-CN" altLang="en-US" sz="2000" smtClean="0">
                    <a:solidFill>
                      <a:srgbClr val="000000"/>
                    </a:solidFill>
                    <a:ea typeface="SimSun" pitchFamily="2" charset="-122"/>
                  </a:endParaRPr>
                </a:p>
              </p:txBody>
            </p:sp>
            <p:sp>
              <p:nvSpPr>
                <p:cNvPr id="32788" name="Rectangle 38"/>
                <p:cNvSpPr>
                  <a:spLocks noChangeArrowheads="1"/>
                </p:cNvSpPr>
                <p:nvPr/>
              </p:nvSpPr>
              <p:spPr bwMode="auto">
                <a:xfrm>
                  <a:off x="2332" y="1037"/>
                  <a:ext cx="1166" cy="1036"/>
                </a:xfrm>
                <a:prstGeom prst="rect">
                  <a:avLst/>
                </a:prstGeom>
                <a:noFill/>
                <a:ln w="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grpSp>
        <p:sp>
          <p:nvSpPr>
            <p:cNvPr id="32777" name="Rectangle 39"/>
            <p:cNvSpPr>
              <a:spLocks noChangeArrowheads="1"/>
            </p:cNvSpPr>
            <p:nvPr/>
          </p:nvSpPr>
          <p:spPr bwMode="auto">
            <a:xfrm>
              <a:off x="-2" y="-2"/>
              <a:ext cx="3502" cy="2077"/>
            </a:xfrm>
            <a:prstGeom prst="rect">
              <a:avLst/>
            </a:prstGeom>
            <a:noFill/>
            <a:ln w="7937">
              <a:solidFill>
                <a:srgbClr val="A0A0A0"/>
              </a:solidFill>
              <a:miter lim="800000"/>
              <a:headEnd/>
              <a:tailEnd/>
            </a:ln>
          </p:spPr>
          <p:txBody>
            <a:bodyPr/>
            <a:lstStyle/>
            <a:p>
              <a:pPr fontAlgn="base">
                <a:spcBef>
                  <a:spcPct val="0"/>
                </a:spcBef>
                <a:spcAft>
                  <a:spcPct val="0"/>
                </a:spcAft>
              </a:pPr>
              <a:endParaRPr lang="zh-CN" altLang="en-US" smtClean="0">
                <a:solidFill>
                  <a:srgbClr val="000000"/>
                </a:solidFill>
                <a:ea typeface="SimSun" pitchFamily="2" charset="-122"/>
              </a:endParaRPr>
            </a:p>
          </p:txBody>
        </p:sp>
      </p:grpSp>
      <p:sp>
        <p:nvSpPr>
          <p:cNvPr id="32775" name="Line 41"/>
          <p:cNvSpPr>
            <a:spLocks noChangeShapeType="1"/>
          </p:cNvSpPr>
          <p:nvPr/>
        </p:nvSpPr>
        <p:spPr bwMode="auto">
          <a:xfrm>
            <a:off x="576263" y="1773238"/>
            <a:ext cx="2505075" cy="77311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3907" name="灯片编号占位符 5"/>
          <p:cNvSpPr>
            <a:spLocks noGrp="1"/>
          </p:cNvSpPr>
          <p:nvPr>
            <p:ph type="sldNum" sz="quarter" idx="12"/>
          </p:nvPr>
        </p:nvSpPr>
        <p:spPr>
          <a:noFill/>
        </p:spPr>
        <p:txBody>
          <a:bodyPr/>
          <a:lstStyle/>
          <a:p>
            <a:fld id="{EDCF0ACB-50C4-4BA0-A318-FC3B719B2E9C}" type="slidenum">
              <a:rPr lang="zh-CN" altLang="en-US" smtClean="0">
                <a:solidFill>
                  <a:srgbClr val="000000"/>
                </a:solidFill>
              </a:rPr>
              <a:pPr/>
              <a:t>120</a:t>
            </a:fld>
            <a:endParaRPr lang="en-US" altLang="zh-CN">
              <a:solidFill>
                <a:srgbClr val="000000"/>
              </a:solidFill>
            </a:endParaRPr>
          </a:p>
        </p:txBody>
      </p:sp>
      <p:sp>
        <p:nvSpPr>
          <p:cNvPr id="123908" name="Rectangle 2"/>
          <p:cNvSpPr>
            <a:spLocks noGrp="1" noChangeArrowheads="1"/>
          </p:cNvSpPr>
          <p:nvPr>
            <p:ph type="title"/>
          </p:nvPr>
        </p:nvSpPr>
        <p:spPr/>
        <p:txBody>
          <a:bodyPr/>
          <a:lstStyle/>
          <a:p>
            <a:pPr eaLnBrk="1" hangingPunct="1"/>
            <a:r>
              <a:rPr lang="zh-CN" altLang="en-US" sz="4000" dirty="0" smtClean="0">
                <a:ea typeface="SimSun" pitchFamily="2" charset="-122"/>
              </a:rPr>
              <a:t>公地问题</a:t>
            </a:r>
            <a:endParaRPr lang="en-US" altLang="zh-CN" sz="3800" dirty="0">
              <a:ea typeface="SimSun" pitchFamily="2" charset="-122"/>
            </a:endParaRPr>
          </a:p>
        </p:txBody>
      </p:sp>
      <p:sp>
        <p:nvSpPr>
          <p:cNvPr id="123909" name="Rectangle 3"/>
          <p:cNvSpPr>
            <a:spLocks noGrp="1" noChangeArrowheads="1"/>
          </p:cNvSpPr>
          <p:nvPr>
            <p:ph type="body" idx="1"/>
          </p:nvPr>
        </p:nvSpPr>
        <p:spPr>
          <a:xfrm>
            <a:off x="914400" y="1600200"/>
            <a:ext cx="7772400" cy="4608513"/>
          </a:xfrm>
        </p:spPr>
        <p:txBody>
          <a:bodyPr/>
          <a:lstStyle/>
          <a:p>
            <a:pPr eaLnBrk="1" hangingPunct="1"/>
            <a:r>
              <a:rPr lang="zh-CN" altLang="en-US" sz="2400" b="1">
                <a:latin typeface="Times New Roman" pitchFamily="18" charset="0"/>
                <a:ea typeface="SimSun" pitchFamily="2" charset="-122"/>
                <a:cs typeface="Times New Roman" pitchFamily="18" charset="0"/>
              </a:rPr>
              <a:t>村庄里有</a:t>
            </a:r>
            <a:r>
              <a:rPr lang="en-US" altLang="zh-CN" sz="2400" b="1" i="1">
                <a:latin typeface="Times New Roman" pitchFamily="18" charset="0"/>
                <a:ea typeface="SimSun" pitchFamily="2" charset="-122"/>
                <a:cs typeface="Times New Roman" pitchFamily="18" charset="0"/>
              </a:rPr>
              <a:t>n</a:t>
            </a:r>
            <a:r>
              <a:rPr lang="zh-CN" altLang="en-US" sz="2400" b="1">
                <a:latin typeface="Times New Roman" pitchFamily="18" charset="0"/>
                <a:ea typeface="SimSun" pitchFamily="2" charset="-122"/>
                <a:cs typeface="Times New Roman" pitchFamily="18" charset="0"/>
              </a:rPr>
              <a:t>个农民</a:t>
            </a:r>
            <a:r>
              <a:rPr lang="en-US" altLang="zh-CN" sz="2400">
                <a:ea typeface="SimSun" pitchFamily="2" charset="-122"/>
                <a:cs typeface="Times New Roman" pitchFamily="18" charset="0"/>
              </a:rPr>
              <a:t>. </a:t>
            </a:r>
            <a:r>
              <a:rPr lang="zh-CN" altLang="en-US" sz="2400">
                <a:ea typeface="SimSun" pitchFamily="2" charset="-122"/>
                <a:cs typeface="Times New Roman" pitchFamily="18" charset="0"/>
              </a:rPr>
              <a:t>每年夏天</a:t>
            </a:r>
            <a:r>
              <a:rPr lang="en-US" altLang="zh-CN" sz="2400">
                <a:ea typeface="SimSun" pitchFamily="2" charset="-122"/>
                <a:cs typeface="Times New Roman" pitchFamily="18" charset="0"/>
              </a:rPr>
              <a:t>,</a:t>
            </a:r>
            <a:r>
              <a:rPr lang="zh-CN" altLang="en-US" sz="2400">
                <a:ea typeface="SimSun" pitchFamily="2" charset="-122"/>
                <a:cs typeface="Times New Roman" pitchFamily="18" charset="0"/>
              </a:rPr>
              <a:t>所有村民都在村庄公共的草地上放牧</a:t>
            </a:r>
            <a:r>
              <a:rPr lang="en-US" altLang="zh-CN" sz="2400">
                <a:ea typeface="SimSun" pitchFamily="2" charset="-122"/>
                <a:cs typeface="Times New Roman" pitchFamily="18" charset="0"/>
              </a:rPr>
              <a:t>.</a:t>
            </a:r>
          </a:p>
          <a:p>
            <a:pPr eaLnBrk="1" hangingPunct="1"/>
            <a:r>
              <a:rPr lang="zh-CN" altLang="en-US" sz="2400">
                <a:ea typeface="SimSun" pitchFamily="2" charset="-122"/>
                <a:cs typeface="Times New Roman" pitchFamily="18" charset="0"/>
              </a:rPr>
              <a:t>用</a:t>
            </a:r>
            <a:r>
              <a:rPr lang="en-US" altLang="zh-CN" sz="240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i</a:t>
            </a:r>
            <a:r>
              <a:rPr lang="en-US" altLang="zh-CN" sz="2400">
                <a:ea typeface="SimSun" pitchFamily="2" charset="-122"/>
                <a:cs typeface="Times New Roman" pitchFamily="18" charset="0"/>
              </a:rPr>
              <a:t> </a:t>
            </a:r>
            <a:r>
              <a:rPr lang="zh-CN" altLang="en-US" sz="2400">
                <a:ea typeface="SimSun" pitchFamily="2" charset="-122"/>
                <a:cs typeface="Times New Roman" pitchFamily="18" charset="0"/>
              </a:rPr>
              <a:t>表示</a:t>
            </a:r>
            <a:r>
              <a:rPr lang="en-US" altLang="zh-CN" sz="2400">
                <a:ea typeface="SimSun" pitchFamily="2" charset="-122"/>
                <a:cs typeface="Times New Roman" pitchFamily="18" charset="0"/>
              </a:rPr>
              <a:t>farmer </a:t>
            </a:r>
            <a:r>
              <a:rPr lang="en-US" altLang="zh-CN" sz="2400" b="1" i="1">
                <a:latin typeface="Times New Roman" pitchFamily="18" charset="0"/>
                <a:ea typeface="SimSun" pitchFamily="2" charset="-122"/>
                <a:cs typeface="Times New Roman" pitchFamily="18" charset="0"/>
              </a:rPr>
              <a:t>i</a:t>
            </a:r>
            <a:r>
              <a:rPr lang="zh-CN" altLang="en-US" sz="2400">
                <a:ea typeface="SimSun" pitchFamily="2" charset="-122"/>
                <a:cs typeface="Times New Roman" pitchFamily="18" charset="0"/>
              </a:rPr>
              <a:t>放养羊的头数</a:t>
            </a:r>
            <a:r>
              <a:rPr lang="en-US" altLang="zh-CN" sz="2400" i="1">
                <a:ea typeface="SimSun" pitchFamily="2" charset="-122"/>
                <a:cs typeface="Times New Roman" pitchFamily="18" charset="0"/>
              </a:rPr>
              <a:t>.</a:t>
            </a:r>
            <a:endParaRPr lang="en-US" altLang="zh-CN" sz="2400">
              <a:ea typeface="SimSun" pitchFamily="2" charset="-122"/>
              <a:cs typeface="Times New Roman" pitchFamily="18" charset="0"/>
            </a:endParaRPr>
          </a:p>
          <a:p>
            <a:pPr eaLnBrk="1" hangingPunct="1"/>
            <a:r>
              <a:rPr lang="zh-CN" altLang="en-US" sz="2400">
                <a:ea typeface="SimSun" pitchFamily="2" charset="-122"/>
                <a:cs typeface="Times New Roman" pitchFamily="18" charset="0"/>
              </a:rPr>
              <a:t>购买和照看一只羊的成本为</a:t>
            </a:r>
            <a:r>
              <a:rPr lang="en-US" altLang="zh-CN" sz="2400" i="1">
                <a:latin typeface="Times New Roman" pitchFamily="18" charset="0"/>
                <a:ea typeface="SimSun" pitchFamily="2" charset="-122"/>
                <a:cs typeface="Times New Roman" pitchFamily="18" charset="0"/>
              </a:rPr>
              <a:t>c</a:t>
            </a:r>
            <a:r>
              <a:rPr lang="en-US" altLang="zh-CN" sz="2400">
                <a:ea typeface="SimSun" pitchFamily="2" charset="-122"/>
                <a:cs typeface="Times New Roman" pitchFamily="18" charset="0"/>
              </a:rPr>
              <a:t>, </a:t>
            </a:r>
            <a:r>
              <a:rPr lang="en-US" altLang="zh-CN" sz="2400" i="1">
                <a:latin typeface="Times New Roman" pitchFamily="18" charset="0"/>
                <a:ea typeface="SimSun" pitchFamily="2" charset="-122"/>
                <a:cs typeface="Times New Roman" pitchFamily="18" charset="0"/>
              </a:rPr>
              <a:t>c</a:t>
            </a:r>
            <a:r>
              <a:rPr lang="zh-CN" altLang="en-US" sz="2400">
                <a:ea typeface="SimSun" pitchFamily="2" charset="-122"/>
                <a:cs typeface="Times New Roman" pitchFamily="18" charset="0"/>
              </a:rPr>
              <a:t>不随一户村民拥有羊的数目多少而变化</a:t>
            </a:r>
            <a:r>
              <a:rPr lang="en-US" altLang="zh-CN" sz="2400">
                <a:ea typeface="SimSun" pitchFamily="2" charset="-122"/>
                <a:cs typeface="Times New Roman" pitchFamily="18" charset="0"/>
              </a:rPr>
              <a:t>.</a:t>
            </a:r>
          </a:p>
          <a:p>
            <a:pPr eaLnBrk="1" hangingPunct="1"/>
            <a:r>
              <a:rPr lang="zh-CN" altLang="en-US" sz="2400">
                <a:solidFill>
                  <a:schemeClr val="accent2"/>
                </a:solidFill>
                <a:ea typeface="SimSun" pitchFamily="2" charset="-122"/>
                <a:cs typeface="Times New Roman" pitchFamily="18" charset="0"/>
              </a:rPr>
              <a:t>每只羊</a:t>
            </a:r>
            <a:r>
              <a:rPr lang="zh-CN" altLang="en-US" sz="2400">
                <a:ea typeface="SimSun" pitchFamily="2" charset="-122"/>
                <a:cs typeface="Times New Roman" pitchFamily="18" charset="0"/>
              </a:rPr>
              <a:t>的价值是</a:t>
            </a:r>
            <a:r>
              <a:rPr lang="en-US" altLang="zh-CN" sz="2400" b="1" i="1">
                <a:latin typeface="Times New Roman" pitchFamily="18" charset="0"/>
                <a:ea typeface="SimSun" pitchFamily="2" charset="-122"/>
                <a:cs typeface="Times New Roman" pitchFamily="18" charset="0"/>
              </a:rPr>
              <a:t>v</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a:t>
            </a:r>
            <a:r>
              <a:rPr lang="en-US" altLang="zh-CN" sz="2400">
                <a:ea typeface="SimSun" pitchFamily="2" charset="-122"/>
                <a:cs typeface="Times New Roman" pitchFamily="18" charset="0"/>
              </a:rPr>
              <a:t>, </a:t>
            </a:r>
            <a:r>
              <a:rPr lang="zh-CN" altLang="en-US" sz="2400">
                <a:ea typeface="SimSun" pitchFamily="2" charset="-122"/>
                <a:cs typeface="Times New Roman" pitchFamily="18" charset="0"/>
              </a:rPr>
              <a:t>其中</a:t>
            </a:r>
            <a:r>
              <a:rPr lang="en-US" altLang="zh-CN" sz="2400">
                <a:ea typeface="SimSun" pitchFamily="2" charset="-122"/>
                <a:cs typeface="Times New Roman" pitchFamily="18" charset="0"/>
              </a:rPr>
              <a:t> </a:t>
            </a:r>
            <a:br>
              <a:rPr lang="en-US" altLang="zh-CN" sz="2400">
                <a:ea typeface="SimSun" pitchFamily="2" charset="-122"/>
                <a:cs typeface="Times New Roman" pitchFamily="18" charset="0"/>
              </a:rPr>
            </a:br>
            <a:r>
              <a:rPr lang="en-US" altLang="zh-CN" sz="2400" b="1" i="1">
                <a:latin typeface="Times New Roman" pitchFamily="18" charset="0"/>
                <a:ea typeface="SimSun" pitchFamily="2" charset="-122"/>
                <a:cs typeface="Times New Roman" pitchFamily="18" charset="0"/>
              </a:rPr>
              <a:t>G </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1</a:t>
            </a:r>
            <a:r>
              <a:rPr lang="en-US" altLang="zh-CN" sz="2400" b="1">
                <a:latin typeface="Times New Roman" pitchFamily="18" charset="0"/>
                <a:ea typeface="SimSun" pitchFamily="2" charset="-122"/>
                <a:cs typeface="Times New Roman" pitchFamily="18" charset="0"/>
              </a:rPr>
              <a:t> +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2</a:t>
            </a:r>
            <a:r>
              <a:rPr lang="en-US" altLang="zh-CN" sz="2400" b="1">
                <a:latin typeface="Times New Roman" pitchFamily="18" charset="0"/>
                <a:ea typeface="SimSun" pitchFamily="2" charset="-122"/>
                <a:cs typeface="Times New Roman" pitchFamily="18" charset="0"/>
              </a:rPr>
              <a:t> + ... +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n</a:t>
            </a:r>
            <a:r>
              <a:rPr lang="en-US" altLang="zh-CN" sz="2400">
                <a:ea typeface="SimSun" pitchFamily="2" charset="-122"/>
                <a:cs typeface="Times New Roman" pitchFamily="18" charset="0"/>
              </a:rPr>
              <a:t> </a:t>
            </a:r>
          </a:p>
          <a:p>
            <a:pPr eaLnBrk="1" hangingPunct="1"/>
            <a:r>
              <a:rPr lang="zh-CN" altLang="en-US" sz="2400">
                <a:ea typeface="SimSun" pitchFamily="2" charset="-122"/>
                <a:cs typeface="Times New Roman" pitchFamily="18" charset="0"/>
              </a:rPr>
              <a:t>草地可以放牧羊的总数有一个上限</a:t>
            </a:r>
            <a:r>
              <a:rPr lang="en-US" altLang="zh-CN" sz="2400">
                <a:ea typeface="SimSun" pitchFamily="2" charset="-122"/>
                <a:cs typeface="Times New Roman" pitchFamily="18" charset="0"/>
              </a:rPr>
              <a:t>. </a:t>
            </a:r>
            <a:r>
              <a:rPr lang="zh-CN" altLang="en-US" sz="2400">
                <a:ea typeface="SimSun" pitchFamily="2" charset="-122"/>
                <a:cs typeface="Times New Roman" pitchFamily="18" charset="0"/>
              </a:rPr>
              <a:t>即</a:t>
            </a:r>
            <a:r>
              <a:rPr lang="en-US" altLang="zh-CN" sz="2400">
                <a:ea typeface="SimSun" pitchFamily="2" charset="-122"/>
                <a:cs typeface="Times New Roman" pitchFamily="18" charset="0"/>
              </a:rPr>
              <a:t>,</a:t>
            </a:r>
            <a:br>
              <a:rPr lang="en-US" altLang="zh-CN" sz="2400">
                <a:ea typeface="SimSun" pitchFamily="2" charset="-122"/>
                <a:cs typeface="Times New Roman" pitchFamily="18" charset="0"/>
              </a:rPr>
            </a:br>
            <a:r>
              <a:rPr lang="en-US" altLang="zh-CN" sz="240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v</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)&gt;0 </a:t>
            </a:r>
            <a:r>
              <a:rPr lang="en-US" altLang="zh-CN" sz="2400">
                <a:ea typeface="SimSun" pitchFamily="2" charset="-122"/>
                <a:cs typeface="Times New Roman" pitchFamily="18" charset="0"/>
              </a:rPr>
              <a:t>if </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 &lt;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max</a:t>
            </a:r>
            <a:r>
              <a:rPr lang="en-US" altLang="zh-CN" sz="2400">
                <a:ea typeface="SimSun" pitchFamily="2" charset="-122"/>
                <a:cs typeface="Times New Roman" pitchFamily="18" charset="0"/>
              </a:rPr>
              <a:t>, and </a:t>
            </a:r>
            <a:r>
              <a:rPr lang="en-US" altLang="zh-CN" sz="2400" b="1" i="1">
                <a:latin typeface="Times New Roman" pitchFamily="18" charset="0"/>
                <a:ea typeface="SimSun" pitchFamily="2" charset="-122"/>
                <a:cs typeface="Times New Roman" pitchFamily="18" charset="0"/>
              </a:rPr>
              <a:t>v</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)=0 </a:t>
            </a:r>
            <a:r>
              <a:rPr lang="en-US" altLang="zh-CN" sz="2400">
                <a:ea typeface="SimSun" pitchFamily="2" charset="-122"/>
                <a:cs typeface="Times New Roman" pitchFamily="18" charset="0"/>
              </a:rPr>
              <a:t>if </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 </a:t>
            </a:r>
            <a:r>
              <a:rPr lang="en-US" altLang="zh-CN" sz="2400" b="1">
                <a:latin typeface="Times New Roman" pitchFamily="18" charset="0"/>
                <a:ea typeface="SimSun" pitchFamily="2" charset="-122"/>
                <a:cs typeface="Times New Roman" pitchFamily="18" charset="0"/>
                <a:sym typeface="Symbol" pitchFamily="18" charset="2"/>
              </a:rPr>
              <a:t></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G</a:t>
            </a:r>
            <a:r>
              <a:rPr lang="en-US" altLang="zh-CN" sz="2400" b="1" i="1" baseline="-25000">
                <a:latin typeface="Times New Roman" pitchFamily="18" charset="0"/>
                <a:ea typeface="SimSun" pitchFamily="2" charset="-122"/>
                <a:cs typeface="Times New Roman" pitchFamily="18" charset="0"/>
              </a:rPr>
              <a:t>max.</a:t>
            </a:r>
            <a:endParaRPr lang="en-US" altLang="zh-CN" sz="2400">
              <a:ea typeface="SimSun" pitchFamily="2" charset="-122"/>
              <a:cs typeface="Times New Roman" pitchFamily="18" charset="0"/>
            </a:endParaRPr>
          </a:p>
          <a:p>
            <a:pPr eaLnBrk="1" hangingPunct="1"/>
            <a:r>
              <a:rPr lang="zh-CN" altLang="en-US" sz="2400">
                <a:ea typeface="SimSun" pitchFamily="2" charset="-122"/>
                <a:cs typeface="Times New Roman" pitchFamily="18" charset="0"/>
              </a:rPr>
              <a:t>假定</a:t>
            </a:r>
            <a:r>
              <a:rPr lang="en-US" altLang="zh-CN" sz="2400" b="1" i="1">
                <a:latin typeface="Times New Roman" pitchFamily="18" charset="0"/>
                <a:ea typeface="SimSun" pitchFamily="2" charset="-122"/>
                <a:cs typeface="Times New Roman" pitchFamily="18" charset="0"/>
              </a:rPr>
              <a:t>v</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 </a:t>
            </a:r>
            <a:r>
              <a:rPr lang="en-US" altLang="zh-CN" sz="2400" b="1" i="1">
                <a:latin typeface="Times New Roman" pitchFamily="18" charset="0"/>
                <a:ea typeface="SimSun" pitchFamily="2" charset="-122"/>
                <a:cs typeface="Times New Roman" pitchFamily="18" charset="0"/>
              </a:rPr>
              <a:t>v</a:t>
            </a:r>
            <a:r>
              <a:rPr lang="en-US" altLang="zh-CN" sz="2400" b="1" i="1">
                <a:latin typeface="Courier New" pitchFamily="49"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 &lt; 0 </a:t>
            </a:r>
            <a:r>
              <a:rPr lang="en-US" altLang="zh-CN" sz="2400">
                <a:ea typeface="SimSun" pitchFamily="2" charset="-122"/>
                <a:cs typeface="Times New Roman" pitchFamily="18" charset="0"/>
              </a:rPr>
              <a:t>and </a:t>
            </a:r>
            <a:r>
              <a:rPr lang="en-US" altLang="zh-CN" sz="2400" b="1" i="1">
                <a:latin typeface="Times New Roman" pitchFamily="18" charset="0"/>
                <a:ea typeface="SimSun" pitchFamily="2" charset="-122"/>
                <a:cs typeface="Times New Roman" pitchFamily="18" charset="0"/>
              </a:rPr>
              <a:t>v</a:t>
            </a:r>
            <a:r>
              <a:rPr lang="en-US" altLang="zh-CN" sz="2400" b="1" i="1">
                <a:latin typeface="Courier New" pitchFamily="49" charset="0"/>
                <a:ea typeface="SimSun" pitchFamily="2" charset="-122"/>
                <a:cs typeface="Times New Roman" pitchFamily="18" charset="0"/>
              </a:rPr>
              <a:t>”</a:t>
            </a:r>
            <a:r>
              <a:rPr lang="en-US" altLang="zh-CN" sz="2400" b="1">
                <a:latin typeface="Times New Roman" pitchFamily="18" charset="0"/>
                <a:ea typeface="SimSun" pitchFamily="2" charset="-122"/>
                <a:cs typeface="Times New Roman" pitchFamily="18" charset="0"/>
              </a:rPr>
              <a:t>(</a:t>
            </a:r>
            <a:r>
              <a:rPr lang="en-US" altLang="zh-CN" sz="2400" b="1" i="1">
                <a:latin typeface="Times New Roman" pitchFamily="18" charset="0"/>
                <a:ea typeface="SimSun" pitchFamily="2" charset="-122"/>
                <a:cs typeface="Times New Roman" pitchFamily="18" charset="0"/>
              </a:rPr>
              <a:t>G</a:t>
            </a:r>
            <a:r>
              <a:rPr lang="en-US" altLang="zh-CN" sz="2400" b="1">
                <a:latin typeface="Times New Roman" pitchFamily="18" charset="0"/>
                <a:ea typeface="SimSun" pitchFamily="2" charset="-122"/>
                <a:cs typeface="Times New Roman" pitchFamily="18" charset="0"/>
              </a:rPr>
              <a:t>) &lt; 0.</a:t>
            </a:r>
          </a:p>
          <a:p>
            <a:pPr eaLnBrk="1" hangingPunct="1"/>
            <a:r>
              <a:rPr lang="zh-CN" altLang="en-US" sz="2400">
                <a:ea typeface="SimSun" pitchFamily="2" charset="-122"/>
                <a:cs typeface="Times New Roman" pitchFamily="18" charset="0"/>
              </a:rPr>
              <a:t>每年春天</a:t>
            </a:r>
            <a:r>
              <a:rPr lang="en-US" altLang="zh-CN" sz="2400">
                <a:ea typeface="SimSun" pitchFamily="2" charset="-122"/>
                <a:cs typeface="Times New Roman" pitchFamily="18" charset="0"/>
              </a:rPr>
              <a:t>, </a:t>
            </a:r>
            <a:r>
              <a:rPr lang="zh-CN" altLang="en-US" sz="2400">
                <a:ea typeface="SimSun" pitchFamily="2" charset="-122"/>
                <a:cs typeface="Times New Roman" pitchFamily="18" charset="0"/>
              </a:rPr>
              <a:t>所有的村民同时选择放养多少只羊</a:t>
            </a:r>
            <a:r>
              <a:rPr lang="en-US" altLang="zh-CN" sz="2400">
                <a:ea typeface="SimSun" pitchFamily="2" charset="-122"/>
                <a:cs typeface="Times New Roman" pitchFamily="18" charset="0"/>
              </a:rPr>
              <a:t>.</a:t>
            </a:r>
          </a:p>
        </p:txBody>
      </p:sp>
    </p:spTree>
  </p:cSld>
  <p:clrMapOvr>
    <a:masterClrMapping/>
  </p:clrMapOvr>
  <p:transition spd="med">
    <p:random/>
    <p:sndAc>
      <p:stSnd>
        <p:snd r:embed="rId2" name="click.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4931" name="灯片编号占位符 5"/>
          <p:cNvSpPr>
            <a:spLocks noGrp="1"/>
          </p:cNvSpPr>
          <p:nvPr>
            <p:ph type="sldNum" sz="quarter" idx="12"/>
          </p:nvPr>
        </p:nvSpPr>
        <p:spPr>
          <a:noFill/>
        </p:spPr>
        <p:txBody>
          <a:bodyPr/>
          <a:lstStyle/>
          <a:p>
            <a:fld id="{F810A492-33E0-4C0B-9065-492191DB6D9E}" type="slidenum">
              <a:rPr lang="zh-CN" altLang="en-US" smtClean="0">
                <a:solidFill>
                  <a:srgbClr val="000000"/>
                </a:solidFill>
              </a:rPr>
              <a:pPr/>
              <a:t>121</a:t>
            </a:fld>
            <a:endParaRPr lang="en-US" altLang="zh-CN">
              <a:solidFill>
                <a:srgbClr val="000000"/>
              </a:solidFill>
            </a:endParaRPr>
          </a:p>
        </p:txBody>
      </p:sp>
      <p:sp>
        <p:nvSpPr>
          <p:cNvPr id="124932" name="Rectangle 2"/>
          <p:cNvSpPr>
            <a:spLocks noGrp="1" noChangeArrowheads="1"/>
          </p:cNvSpPr>
          <p:nvPr>
            <p:ph type="title"/>
          </p:nvPr>
        </p:nvSpPr>
        <p:spPr/>
        <p:txBody>
          <a:bodyPr/>
          <a:lstStyle/>
          <a:p>
            <a:pPr eaLnBrk="1" hangingPunct="1"/>
            <a:r>
              <a:rPr lang="zh-CN" altLang="en-US" sz="4000" dirty="0" smtClean="0">
                <a:ea typeface="SimSun" pitchFamily="2" charset="-122"/>
              </a:rPr>
              <a:t>公地问题</a:t>
            </a:r>
            <a:endParaRPr lang="en-US" altLang="zh-CN" sz="3800" dirty="0">
              <a:ea typeface="SimSun" pitchFamily="2" charset="-122"/>
            </a:endParaRPr>
          </a:p>
        </p:txBody>
      </p:sp>
      <p:sp>
        <p:nvSpPr>
          <p:cNvPr id="124933" name="Rectangle 3"/>
          <p:cNvSpPr>
            <a:spLocks noGrp="1" noChangeArrowheads="1"/>
          </p:cNvSpPr>
          <p:nvPr>
            <p:ph type="body" idx="1"/>
          </p:nvPr>
        </p:nvSpPr>
        <p:spPr>
          <a:xfrm>
            <a:off x="914400" y="1600200"/>
            <a:ext cx="7772400" cy="4608513"/>
          </a:xfrm>
        </p:spPr>
        <p:txBody>
          <a:bodyPr/>
          <a:lstStyle/>
          <a:p>
            <a:pPr eaLnBrk="1" hangingPunct="1">
              <a:buFont typeface="Wingdings" pitchFamily="2" charset="2"/>
              <a:buNone/>
            </a:pPr>
            <a:r>
              <a:rPr lang="zh-CN" altLang="en-US" dirty="0">
                <a:ea typeface="SimSun" pitchFamily="2" charset="-122"/>
              </a:rPr>
              <a:t>标准式表述</a:t>
            </a:r>
            <a:r>
              <a:rPr lang="en-US" altLang="zh-CN" dirty="0">
                <a:ea typeface="SimSun" pitchFamily="2" charset="-122"/>
              </a:rPr>
              <a:t>:</a:t>
            </a:r>
          </a:p>
          <a:p>
            <a:pPr lvl="1" eaLnBrk="1" hangingPunct="1">
              <a:buFont typeface="Wingdings" pitchFamily="2" charset="2"/>
              <a:buChar char="Ø"/>
            </a:pPr>
            <a:r>
              <a:rPr lang="zh-CN" altLang="en-US" dirty="0">
                <a:ea typeface="SimSun" pitchFamily="2" charset="-122"/>
              </a:rPr>
              <a:t>参与人集合</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Farmer 1, ... Farmer </a:t>
            </a:r>
            <a:r>
              <a:rPr lang="en-US" altLang="zh-CN" b="1" i="1" dirty="0">
                <a:latin typeface="Times New Roman" pitchFamily="18" charset="0"/>
                <a:ea typeface="SimSun" pitchFamily="2" charset="-122"/>
                <a:cs typeface="Times New Roman" pitchFamily="18" charset="0"/>
              </a:rPr>
              <a:t>n</a:t>
            </a:r>
            <a:r>
              <a:rPr lang="en-US" altLang="zh-CN" b="1" dirty="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i="1" baseline="-25000" dirty="0">
                <a:latin typeface="Times New Roman" pitchFamily="18" charset="0"/>
                <a:ea typeface="SimSun" pitchFamily="2" charset="-122"/>
              </a:rPr>
              <a:t>i</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a:t>
            </a:r>
            <a:r>
              <a:rPr lang="en-US" altLang="zh-CN" b="1" i="1" dirty="0" err="1">
                <a:latin typeface="Times New Roman" pitchFamily="18" charset="0"/>
                <a:ea typeface="SimSun" pitchFamily="2" charset="-122"/>
              </a:rPr>
              <a:t>G</a:t>
            </a:r>
            <a:r>
              <a:rPr lang="en-US" altLang="zh-CN" b="1" i="1" baseline="-25000" dirty="0" err="1">
                <a:latin typeface="Times New Roman" pitchFamily="18" charset="0"/>
                <a:ea typeface="SimSun" pitchFamily="2" charset="-122"/>
              </a:rPr>
              <a:t>max</a:t>
            </a:r>
            <a:r>
              <a:rPr lang="en-US" altLang="zh-CN" b="1" dirty="0">
                <a:latin typeface="Times New Roman" pitchFamily="18" charset="0"/>
                <a:ea typeface="SimSun" pitchFamily="2" charset="-122"/>
              </a:rPr>
              <a:t>), for </a:t>
            </a:r>
            <a:r>
              <a:rPr lang="en-US" altLang="zh-CN" b="1" i="1" dirty="0" err="1">
                <a:latin typeface="Times New Roman" pitchFamily="18" charset="0"/>
                <a:ea typeface="SimSun" pitchFamily="2" charset="-122"/>
              </a:rPr>
              <a:t>i</a:t>
            </a:r>
            <a:r>
              <a:rPr lang="en-US" altLang="zh-CN" b="1" dirty="0">
                <a:latin typeface="Times New Roman" pitchFamily="18" charset="0"/>
                <a:ea typeface="SimSun" pitchFamily="2" charset="-122"/>
              </a:rPr>
              <a:t>=1, 2,..., </a:t>
            </a:r>
            <a:r>
              <a:rPr lang="en-US" altLang="zh-CN" b="1" i="1" dirty="0">
                <a:latin typeface="Times New Roman" pitchFamily="18" charset="0"/>
                <a:ea typeface="SimSun" pitchFamily="2" charset="-122"/>
              </a:rPr>
              <a:t>n</a:t>
            </a:r>
          </a:p>
          <a:p>
            <a:pPr lvl="1" eaLnBrk="1" hangingPunct="1">
              <a:buFont typeface="Wingdings" pitchFamily="2" charset="2"/>
              <a:buChar char="Ø"/>
            </a:pPr>
            <a:r>
              <a:rPr lang="zh-CN" altLang="en-US" dirty="0">
                <a:ea typeface="SimSun" pitchFamily="2" charset="-122"/>
              </a:rPr>
              <a:t>收益函数</a:t>
            </a:r>
            <a:r>
              <a:rPr lang="en-US" altLang="zh-CN" dirty="0">
                <a:ea typeface="SimSun" pitchFamily="2" charset="-122"/>
              </a:rPr>
              <a:t>: </a:t>
            </a:r>
            <a:r>
              <a:rPr lang="zh-CN" altLang="en-US" dirty="0" smtClean="0">
                <a:ea typeface="SimSun" pitchFamily="2" charset="-122"/>
              </a:rPr>
              <a:t>     </a:t>
            </a:r>
            <a:r>
              <a:rPr lang="en-US" altLang="zh-CN" b="1" i="1" dirty="0" err="1" smtClean="0">
                <a:latin typeface="Times New Roman" pitchFamily="18" charset="0"/>
                <a:ea typeface="SimSun" pitchFamily="2" charset="-122"/>
              </a:rPr>
              <a:t>u</a:t>
            </a:r>
            <a:r>
              <a:rPr lang="en-US" altLang="zh-CN" b="1" i="1" baseline="-25000" dirty="0" err="1" smtClean="0">
                <a:latin typeface="Times New Roman" pitchFamily="18" charset="0"/>
                <a:ea typeface="SimSun" pitchFamily="2" charset="-122"/>
              </a:rPr>
              <a:t>i</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g</a:t>
            </a:r>
            <a:r>
              <a:rPr lang="en-US" altLang="zh-CN" b="1" i="1" baseline="-25000" dirty="0" smtClean="0">
                <a:latin typeface="Times New Roman" pitchFamily="18" charset="0"/>
                <a:ea typeface="SimSun" pitchFamily="2" charset="-122"/>
              </a:rPr>
              <a:t>1</a:t>
            </a:r>
            <a:r>
              <a:rPr lang="en-US" altLang="zh-CN" b="1" i="1" dirty="0">
                <a:latin typeface="Times New Roman" pitchFamily="18" charset="0"/>
                <a:ea typeface="SimSun" pitchFamily="2" charset="-122"/>
              </a:rPr>
              <a:t>, ..., </a:t>
            </a:r>
            <a:r>
              <a:rPr lang="en-US" altLang="zh-CN" b="1" i="1" dirty="0" err="1">
                <a:latin typeface="Times New Roman" pitchFamily="18" charset="0"/>
                <a:ea typeface="SimSun" pitchFamily="2" charset="-122"/>
              </a:rPr>
              <a:t>g</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err="1">
                <a:latin typeface="Times New Roman" pitchFamily="18" charset="0"/>
                <a:ea typeface="SimSun" pitchFamily="2" charset="-122"/>
              </a:rPr>
              <a:t>g</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v</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g</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 </a:t>
            </a:r>
            <a:r>
              <a:rPr lang="en-US" altLang="zh-CN" b="1" i="1" dirty="0" err="1">
                <a:latin typeface="Times New Roman" pitchFamily="18" charset="0"/>
                <a:ea typeface="SimSun" pitchFamily="2" charset="-122"/>
              </a:rPr>
              <a:t>g</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i="1" dirty="0" err="1">
                <a:latin typeface="Times New Roman" pitchFamily="18" charset="0"/>
                <a:ea typeface="SimSun" pitchFamily="2" charset="-122"/>
              </a:rPr>
              <a:t>g</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 </a:t>
            </a:r>
            <a:br>
              <a:rPr lang="en-US" altLang="zh-CN" b="1" dirty="0">
                <a:latin typeface="Times New Roman" pitchFamily="18" charset="0"/>
                <a:ea typeface="SimSun" pitchFamily="2" charset="-122"/>
              </a:rPr>
            </a:br>
            <a:r>
              <a:rPr lang="zh-CN" altLang="en-US" b="1" dirty="0" smtClean="0">
                <a:latin typeface="Times New Roman" pitchFamily="18" charset="0"/>
                <a:ea typeface="SimSun" pitchFamily="2" charset="-122"/>
              </a:rPr>
              <a:t>                        </a:t>
            </a:r>
            <a:r>
              <a:rPr lang="en-US" altLang="zh-CN" b="1" dirty="0" smtClean="0">
                <a:latin typeface="Times New Roman" pitchFamily="18" charset="0"/>
                <a:ea typeface="SimSun" pitchFamily="2" charset="-122"/>
              </a:rPr>
              <a:t>for</a:t>
            </a:r>
            <a:r>
              <a:rPr lang="en-US" altLang="zh-CN" b="1" i="1" dirty="0" smtClean="0">
                <a:latin typeface="Times New Roman" pitchFamily="18" charset="0"/>
                <a:ea typeface="SimSun" pitchFamily="2" charset="-122"/>
              </a:rPr>
              <a:t> </a:t>
            </a:r>
            <a:r>
              <a:rPr lang="en-US" altLang="zh-CN" b="1" i="1" dirty="0" err="1">
                <a:latin typeface="Times New Roman" pitchFamily="18" charset="0"/>
                <a:ea typeface="SimSun" pitchFamily="2" charset="-122"/>
              </a:rPr>
              <a:t>i</a:t>
            </a:r>
            <a:r>
              <a:rPr lang="en-US" altLang="zh-CN" b="1" dirty="0">
                <a:latin typeface="Times New Roman" pitchFamily="18" charset="0"/>
                <a:ea typeface="SimSun" pitchFamily="2" charset="-122"/>
              </a:rPr>
              <a:t> = 1, 2, ..., </a:t>
            </a:r>
            <a:r>
              <a:rPr lang="en-US" altLang="zh-CN" b="1" i="1" dirty="0">
                <a:latin typeface="Times New Roman" pitchFamily="18" charset="0"/>
                <a:ea typeface="SimSun" pitchFamily="2" charset="-122"/>
              </a:rPr>
              <a:t>n.</a:t>
            </a:r>
            <a:endParaRPr lang="en-US" altLang="zh-CN" b="1" dirty="0">
              <a:latin typeface="Times New Roman" pitchFamily="18" charset="0"/>
              <a:ea typeface="SimSun" pitchFamily="2" charset="-122"/>
            </a:endParaRPr>
          </a:p>
          <a:p>
            <a:pPr eaLnBrk="1" hangingPunct="1">
              <a:buFont typeface="Wingdings" pitchFamily="2" charset="2"/>
              <a:buNone/>
            </a:pPr>
            <a:endParaRPr lang="zh-CN" altLang="en-US" sz="2600" dirty="0">
              <a:ea typeface="SimSun" pitchFamily="2" charset="-122"/>
            </a:endParaRPr>
          </a:p>
        </p:txBody>
      </p:sp>
    </p:spTree>
  </p:cSld>
  <p:clrMapOvr>
    <a:masterClrMapping/>
  </p:clrMapOvr>
  <p:transition spd="med">
    <p:random/>
    <p:sndAc>
      <p:stSnd>
        <p:snd r:embed="rId2" name="click.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5955" name="灯片编号占位符 5"/>
          <p:cNvSpPr>
            <a:spLocks noGrp="1"/>
          </p:cNvSpPr>
          <p:nvPr>
            <p:ph type="sldNum" sz="quarter" idx="12"/>
          </p:nvPr>
        </p:nvSpPr>
        <p:spPr>
          <a:noFill/>
        </p:spPr>
        <p:txBody>
          <a:bodyPr/>
          <a:lstStyle/>
          <a:p>
            <a:fld id="{7CF196A7-4520-47C3-9150-6DAA92E49DFA}" type="slidenum">
              <a:rPr lang="zh-CN" altLang="en-US" smtClean="0">
                <a:solidFill>
                  <a:srgbClr val="000000"/>
                </a:solidFill>
              </a:rPr>
              <a:pPr/>
              <a:t>122</a:t>
            </a:fld>
            <a:endParaRPr lang="en-US" altLang="zh-CN">
              <a:solidFill>
                <a:srgbClr val="000000"/>
              </a:solidFill>
            </a:endParaRPr>
          </a:p>
        </p:txBody>
      </p:sp>
      <p:sp>
        <p:nvSpPr>
          <p:cNvPr id="125956" name="Rectangle 2"/>
          <p:cNvSpPr>
            <a:spLocks noGrp="1" noChangeArrowheads="1"/>
          </p:cNvSpPr>
          <p:nvPr>
            <p:ph type="title"/>
          </p:nvPr>
        </p:nvSpPr>
        <p:spPr/>
        <p:txBody>
          <a:bodyPr/>
          <a:lstStyle/>
          <a:p>
            <a:pPr eaLnBrk="1" hangingPunct="1"/>
            <a:r>
              <a:rPr lang="zh-CN" altLang="en-US" dirty="0">
                <a:ea typeface="SimSun" pitchFamily="2" charset="-122"/>
              </a:rPr>
              <a:t>公地问题</a:t>
            </a:r>
            <a:endParaRPr lang="en-US" altLang="zh-CN" dirty="0">
              <a:ea typeface="SimSun" pitchFamily="2" charset="-122"/>
            </a:endParaRPr>
          </a:p>
        </p:txBody>
      </p:sp>
      <p:sp>
        <p:nvSpPr>
          <p:cNvPr id="125957" name="Rectangle 3"/>
          <p:cNvSpPr>
            <a:spLocks noGrp="1" noChangeArrowheads="1"/>
          </p:cNvSpPr>
          <p:nvPr>
            <p:ph type="body" idx="1"/>
          </p:nvPr>
        </p:nvSpPr>
        <p:spPr>
          <a:xfrm>
            <a:off x="914400" y="1600200"/>
            <a:ext cx="7772400" cy="4608513"/>
          </a:xfrm>
        </p:spPr>
        <p:txBody>
          <a:bodyPr/>
          <a:lstStyle/>
          <a:p>
            <a:pPr eaLnBrk="1" hangingPunct="1">
              <a:lnSpc>
                <a:spcPct val="90000"/>
              </a:lnSpc>
            </a:pPr>
            <a:r>
              <a:rPr lang="zh-CN" altLang="en-US" sz="2400">
                <a:ea typeface="SimSun" pitchFamily="2" charset="-122"/>
              </a:rPr>
              <a:t>如何找到纳什均衡</a:t>
            </a:r>
          </a:p>
          <a:p>
            <a:pPr lvl="1" eaLnBrk="1" hangingPunct="1">
              <a:lnSpc>
                <a:spcPct val="90000"/>
              </a:lnSpc>
              <a:buFont typeface="Wingdings" pitchFamily="2" charset="2"/>
              <a:buChar char="Ø"/>
            </a:pPr>
            <a:r>
              <a:rPr lang="zh-CN" altLang="en-US" sz="2200">
                <a:ea typeface="SimSun" pitchFamily="2" charset="-122"/>
              </a:rPr>
              <a:t>找到 </a:t>
            </a:r>
            <a:r>
              <a:rPr lang="en-US" altLang="zh-CN" sz="2200">
                <a:ea typeface="SimSun" pitchFamily="2" charset="-122"/>
              </a:rPr>
              <a:t>(</a:t>
            </a:r>
            <a:r>
              <a:rPr lang="en-US" altLang="zh-CN" sz="2200" b="1" i="1">
                <a:latin typeface="Times New Roman" pitchFamily="18" charset="0"/>
                <a:ea typeface="SimSun" pitchFamily="2" charset="-122"/>
                <a:cs typeface="Times New Roman" pitchFamily="18" charset="0"/>
              </a:rPr>
              <a:t>g</a:t>
            </a:r>
            <a:r>
              <a:rPr lang="en-US" altLang="zh-CN" sz="2200" b="1" i="1" baseline="-25000">
                <a:latin typeface="Times New Roman" pitchFamily="18" charset="0"/>
                <a:ea typeface="SimSun" pitchFamily="2" charset="-122"/>
                <a:cs typeface="Times New Roman" pitchFamily="18" charset="0"/>
              </a:rPr>
              <a:t>1</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 g</a:t>
            </a:r>
            <a:r>
              <a:rPr lang="en-US" altLang="zh-CN" sz="2200" b="1" i="1" baseline="-25000">
                <a:latin typeface="Times New Roman" pitchFamily="18" charset="0"/>
                <a:ea typeface="SimSun" pitchFamily="2" charset="-122"/>
                <a:cs typeface="Times New Roman" pitchFamily="18" charset="0"/>
              </a:rPr>
              <a:t>2</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 ..., g</a:t>
            </a:r>
            <a:r>
              <a:rPr lang="en-US" altLang="zh-CN" sz="2200" b="1" i="1" baseline="-25000">
                <a:latin typeface="Times New Roman" pitchFamily="18" charset="0"/>
                <a:ea typeface="SimSun" pitchFamily="2" charset="-122"/>
                <a:cs typeface="Times New Roman" pitchFamily="18" charset="0"/>
              </a:rPr>
              <a:t>n</a:t>
            </a:r>
            <a:r>
              <a:rPr lang="en-US" altLang="zh-CN" sz="2200" b="1">
                <a:latin typeface="Times New Roman" pitchFamily="18" charset="0"/>
                <a:ea typeface="SimSun" pitchFamily="2" charset="-122"/>
                <a:cs typeface="Times New Roman" pitchFamily="18" charset="0"/>
              </a:rPr>
              <a:t>*</a:t>
            </a:r>
            <a:r>
              <a:rPr lang="en-US" altLang="zh-CN" sz="2200">
                <a:ea typeface="SimSun" pitchFamily="2" charset="-122"/>
                <a:cs typeface="Times New Roman" pitchFamily="18" charset="0"/>
              </a:rPr>
              <a:t>) </a:t>
            </a:r>
            <a:r>
              <a:rPr lang="zh-CN" altLang="en-US" sz="2200">
                <a:ea typeface="SimSun" pitchFamily="2" charset="-122"/>
                <a:cs typeface="Times New Roman" pitchFamily="18" charset="0"/>
              </a:rPr>
              <a:t>，其中</a:t>
            </a:r>
            <a:r>
              <a:rPr lang="en-US" altLang="zh-CN" sz="2200">
                <a:ea typeface="SimSun" pitchFamily="2" charset="-122"/>
                <a:cs typeface="Times New Roman" pitchFamily="18" charset="0"/>
              </a:rPr>
              <a:t> </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i</a:t>
            </a:r>
            <a:r>
              <a:rPr lang="en-US" altLang="zh-CN" sz="2200" b="1">
                <a:latin typeface="Times New Roman" pitchFamily="18" charset="0"/>
                <a:ea typeface="SimSun" pitchFamily="2" charset="-122"/>
              </a:rPr>
              <a:t>* </a:t>
            </a:r>
            <a:r>
              <a:rPr lang="zh-CN" altLang="en-US" sz="2200" b="1">
                <a:latin typeface="Times New Roman" pitchFamily="18" charset="0"/>
                <a:ea typeface="SimSun" pitchFamily="2" charset="-122"/>
              </a:rPr>
              <a:t>是</a:t>
            </a:r>
            <a:r>
              <a:rPr lang="en-US" altLang="zh-CN" sz="2200">
                <a:ea typeface="SimSun" pitchFamily="2" charset="-122"/>
              </a:rPr>
              <a:t>farmer </a:t>
            </a:r>
            <a:r>
              <a:rPr lang="en-US" altLang="zh-CN" sz="2200" b="1" i="1">
                <a:latin typeface="Times New Roman" pitchFamily="18" charset="0"/>
                <a:ea typeface="SimSun" pitchFamily="2" charset="-122"/>
              </a:rPr>
              <a:t>i</a:t>
            </a:r>
            <a:r>
              <a:rPr lang="zh-CN" altLang="en-US" sz="2200">
                <a:ea typeface="SimSun" pitchFamily="2" charset="-122"/>
              </a:rPr>
              <a:t>对其他村民选择的最优反应</a:t>
            </a:r>
            <a:r>
              <a:rPr lang="en-US" altLang="zh-CN" sz="2200">
                <a:ea typeface="SimSun" pitchFamily="2" charset="-122"/>
              </a:rPr>
              <a:t>.</a:t>
            </a:r>
          </a:p>
          <a:p>
            <a:pPr lvl="1" eaLnBrk="1" hangingPunct="1">
              <a:lnSpc>
                <a:spcPct val="90000"/>
              </a:lnSpc>
              <a:buFont typeface="Wingdings" pitchFamily="2" charset="2"/>
              <a:buChar char="Ø"/>
            </a:pPr>
            <a:r>
              <a:rPr lang="zh-CN" altLang="en-US" sz="2200">
                <a:ea typeface="SimSun" pitchFamily="2" charset="-122"/>
              </a:rPr>
              <a:t>即</a:t>
            </a:r>
            <a:r>
              <a:rPr lang="en-US" altLang="zh-CN" sz="2200">
                <a:ea typeface="SimSun" pitchFamily="2" charset="-12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a:ea typeface="SimSun" pitchFamily="2" charset="-122"/>
              </a:rPr>
              <a:t> </a:t>
            </a:r>
            <a:r>
              <a:rPr lang="zh-CN" altLang="en-US" sz="2200">
                <a:ea typeface="SimSun" pitchFamily="2" charset="-122"/>
              </a:rPr>
              <a:t>是以下问题的解 </a:t>
            </a:r>
            <a:br>
              <a:rPr lang="zh-CN" altLang="en-US" sz="2200">
                <a:ea typeface="SimSun" pitchFamily="2" charset="-122"/>
              </a:rPr>
            </a:br>
            <a:r>
              <a:rPr lang="en-US" altLang="zh-CN" sz="2200">
                <a:ea typeface="SimSun" pitchFamily="2" charset="-122"/>
              </a:rPr>
              <a:t>Max </a:t>
            </a:r>
            <a:r>
              <a:rPr lang="en-US" altLang="zh-CN" sz="2200" b="1" i="1">
                <a:latin typeface="Times New Roman" pitchFamily="18" charset="0"/>
                <a:ea typeface="SimSun" pitchFamily="2" charset="-122"/>
              </a:rPr>
              <a:t>u</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i="1">
                <a:latin typeface="Times New Roman" pitchFamily="18" charset="0"/>
                <a:ea typeface="SimSun" pitchFamily="2" charset="-122"/>
              </a:rPr>
              <a:t>, g</a:t>
            </a:r>
            <a:r>
              <a:rPr lang="en-US" altLang="zh-CN" sz="2200" b="1" baseline="-25000">
                <a:latin typeface="Times New Roman" pitchFamily="18" charset="0"/>
                <a:ea typeface="SimSun" pitchFamily="2" charset="-122"/>
              </a:rPr>
              <a:t>2</a:t>
            </a:r>
            <a:r>
              <a:rPr lang="en-US" altLang="zh-CN" sz="2200" b="1">
                <a:latin typeface="Times New Roman" pitchFamily="18" charset="0"/>
                <a:ea typeface="SimSun" pitchFamily="2" charset="-122"/>
              </a:rPr>
              <a:t>*, ..., </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n</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v</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1</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 g</a:t>
            </a:r>
            <a:r>
              <a:rPr lang="en-US" altLang="zh-CN" sz="2200" b="1" i="1" baseline="-25000">
                <a:latin typeface="Times New Roman" pitchFamily="18" charset="0"/>
                <a:ea typeface="SimSun" pitchFamily="2" charset="-122"/>
              </a:rPr>
              <a:t>2</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 ...+</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n</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c g</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 </a:t>
            </a:r>
            <a:br>
              <a:rPr lang="en-US" altLang="zh-CN" sz="2200" b="1">
                <a:latin typeface="Times New Roman" pitchFamily="18" charset="0"/>
                <a:ea typeface="SimSun" pitchFamily="2" charset="-122"/>
              </a:rPr>
            </a:br>
            <a:r>
              <a:rPr lang="en-US" altLang="zh-CN" sz="2200">
                <a:ea typeface="SimSun" pitchFamily="2" charset="-122"/>
              </a:rPr>
              <a:t>subject to  </a:t>
            </a:r>
            <a:r>
              <a:rPr lang="en-US" altLang="zh-CN" sz="2200">
                <a:latin typeface="Times New Roman" pitchFamily="18" charset="0"/>
                <a:ea typeface="SimSun" pitchFamily="2" charset="-122"/>
              </a:rPr>
              <a:t>0 </a:t>
            </a:r>
            <a:r>
              <a:rPr lang="en-US" altLang="zh-CN" sz="2200">
                <a:latin typeface="Times New Roman" pitchFamily="18" charset="0"/>
                <a:ea typeface="SimSun" pitchFamily="2" charset="-122"/>
                <a:sym typeface="Symbol" pitchFamily="18" charset="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i="1" baseline="-25000">
                <a:latin typeface="Times New Roman" pitchFamily="18" charset="0"/>
                <a:ea typeface="SimSun" pitchFamily="2" charset="-122"/>
              </a:rPr>
              <a:t> </a:t>
            </a:r>
            <a:r>
              <a:rPr lang="en-US" altLang="zh-CN" sz="2200" b="1" i="1">
                <a:latin typeface="Times New Roman" pitchFamily="18" charset="0"/>
                <a:ea typeface="SimSun" pitchFamily="2" charset="-122"/>
              </a:rPr>
              <a:t>&lt; G</a:t>
            </a:r>
            <a:r>
              <a:rPr lang="en-US" altLang="zh-CN" sz="2200" b="1" i="1" baseline="-25000">
                <a:latin typeface="Times New Roman" pitchFamily="18" charset="0"/>
                <a:ea typeface="SimSun" pitchFamily="2" charset="-122"/>
              </a:rPr>
              <a:t>max</a:t>
            </a:r>
            <a:r>
              <a:rPr lang="en-US" altLang="zh-CN" sz="2200">
                <a:latin typeface="Times New Roman" pitchFamily="18" charset="0"/>
                <a:ea typeface="SimSun" pitchFamily="2" charset="-122"/>
                <a:sym typeface="Symbol" pitchFamily="18" charset="2"/>
              </a:rPr>
              <a:t/>
            </a:r>
            <a:br>
              <a:rPr lang="en-US" altLang="zh-CN" sz="2200">
                <a:latin typeface="Times New Roman" pitchFamily="18" charset="0"/>
                <a:ea typeface="SimSun" pitchFamily="2" charset="-122"/>
                <a:sym typeface="Symbol" pitchFamily="18" charset="2"/>
              </a:rPr>
            </a:br>
            <a:r>
              <a:rPr lang="en-US" altLang="zh-CN" sz="2200">
                <a:ea typeface="SimSun" pitchFamily="2" charset="-122"/>
              </a:rPr>
              <a:t/>
            </a:r>
            <a:br>
              <a:rPr lang="en-US" altLang="zh-CN" sz="2200">
                <a:ea typeface="SimSun" pitchFamily="2" charset="-122"/>
              </a:rPr>
            </a:br>
            <a:r>
              <a:rPr lang="zh-CN" altLang="en-US" sz="2200">
                <a:ea typeface="SimSun" pitchFamily="2" charset="-122"/>
              </a:rPr>
              <a:t>而</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2</a:t>
            </a:r>
            <a:r>
              <a:rPr lang="en-US" altLang="zh-CN" sz="2200" b="1">
                <a:latin typeface="Times New Roman" pitchFamily="18" charset="0"/>
                <a:ea typeface="SimSun" pitchFamily="2" charset="-122"/>
              </a:rPr>
              <a:t>*</a:t>
            </a:r>
            <a:r>
              <a:rPr lang="zh-CN" altLang="en-US" sz="2200">
                <a:ea typeface="SimSun" pitchFamily="2" charset="-122"/>
              </a:rPr>
              <a:t>是以下问题的解 </a:t>
            </a:r>
            <a:r>
              <a:rPr lang="en-US" altLang="zh-CN" sz="2200">
                <a:ea typeface="SimSun" pitchFamily="2" charset="-122"/>
              </a:rPr>
              <a:t/>
            </a:r>
            <a:br>
              <a:rPr lang="en-US" altLang="zh-CN" sz="2200">
                <a:ea typeface="SimSun" pitchFamily="2" charset="-122"/>
              </a:rPr>
            </a:br>
            <a:r>
              <a:rPr lang="en-US" altLang="zh-CN" sz="2200">
                <a:ea typeface="SimSun" pitchFamily="2" charset="-122"/>
              </a:rPr>
              <a:t>Max</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u</a:t>
            </a:r>
            <a:r>
              <a:rPr lang="en-US" altLang="zh-CN" sz="2200" b="1" baseline="-25000">
                <a:latin typeface="Times New Roman" pitchFamily="18" charset="0"/>
                <a:ea typeface="SimSun" pitchFamily="2" charset="-122"/>
              </a:rPr>
              <a:t>2</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 g</a:t>
            </a:r>
            <a:r>
              <a:rPr lang="en-US" altLang="zh-CN" sz="2200" b="1" baseline="-25000">
                <a:latin typeface="Times New Roman" pitchFamily="18" charset="0"/>
                <a:ea typeface="SimSun" pitchFamily="2" charset="-122"/>
              </a:rPr>
              <a:t>2</a:t>
            </a:r>
            <a:r>
              <a:rPr lang="en-US" altLang="zh-CN" sz="2200" b="1" i="1" baseline="-25000">
                <a:latin typeface="Times New Roman" pitchFamily="18" charset="0"/>
                <a:ea typeface="SimSun" pitchFamily="2" charset="-122"/>
              </a:rPr>
              <a:t> </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3</a:t>
            </a:r>
            <a:r>
              <a:rPr lang="en-US" altLang="zh-CN" sz="2200" b="1">
                <a:latin typeface="Times New Roman" pitchFamily="18" charset="0"/>
                <a:ea typeface="SimSun" pitchFamily="2" charset="-122"/>
              </a:rPr>
              <a:t>*, ..., </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n</a:t>
            </a:r>
            <a:r>
              <a:rPr lang="en-US" altLang="zh-CN" sz="2200" b="1">
                <a:latin typeface="Times New Roman" pitchFamily="18" charset="0"/>
                <a:ea typeface="SimSun" pitchFamily="2" charset="-12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2</a:t>
            </a:r>
            <a:r>
              <a:rPr lang="en-US" altLang="zh-CN" sz="2200" b="1" i="1">
                <a:latin typeface="Times New Roman" pitchFamily="18" charset="0"/>
                <a:ea typeface="SimSun" pitchFamily="2" charset="-122"/>
              </a:rPr>
              <a:t>v</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2</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3</a:t>
            </a:r>
            <a:r>
              <a:rPr lang="en-US" altLang="zh-CN" sz="2200" b="1">
                <a:latin typeface="Times New Roman" pitchFamily="18" charset="0"/>
                <a:ea typeface="SimSun" pitchFamily="2" charset="-122"/>
              </a:rPr>
              <a:t>*+ ...+ </a:t>
            </a:r>
            <a:r>
              <a:rPr lang="en-US" altLang="zh-CN" sz="2200" b="1" i="1">
                <a:latin typeface="Times New Roman" pitchFamily="18" charset="0"/>
                <a:ea typeface="SimSun" pitchFamily="2" charset="-122"/>
              </a:rPr>
              <a:t>g</a:t>
            </a:r>
            <a:r>
              <a:rPr lang="en-US" altLang="zh-CN" sz="2200" b="1" i="1" baseline="-25000">
                <a:latin typeface="Times New Roman" pitchFamily="18" charset="0"/>
                <a:ea typeface="SimSun" pitchFamily="2" charset="-122"/>
              </a:rPr>
              <a:t>n</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–cg</a:t>
            </a:r>
            <a:r>
              <a:rPr lang="en-US" altLang="zh-CN" sz="2200" b="1" baseline="-25000">
                <a:latin typeface="Times New Roman" pitchFamily="18" charset="0"/>
                <a:ea typeface="SimSun" pitchFamily="2" charset="-122"/>
              </a:rPr>
              <a:t>2</a:t>
            </a:r>
            <a:r>
              <a:rPr lang="en-US" altLang="zh-CN" sz="2200" b="1" i="1">
                <a:latin typeface="Times New Roman" pitchFamily="18" charset="0"/>
                <a:ea typeface="SimSun" pitchFamily="2" charset="-122"/>
              </a:rPr>
              <a:t> </a:t>
            </a:r>
            <a:r>
              <a:rPr lang="en-US" altLang="zh-CN" sz="2200" b="1">
                <a:latin typeface="Times New Roman" pitchFamily="18" charset="0"/>
                <a:ea typeface="SimSun" pitchFamily="2" charset="-122"/>
              </a:rPr>
              <a:t/>
            </a:r>
            <a:br>
              <a:rPr lang="en-US" altLang="zh-CN" sz="2200" b="1">
                <a:latin typeface="Times New Roman" pitchFamily="18" charset="0"/>
                <a:ea typeface="SimSun" pitchFamily="2" charset="-122"/>
              </a:rPr>
            </a:br>
            <a:r>
              <a:rPr lang="en-US" altLang="zh-CN" sz="2200">
                <a:ea typeface="SimSun" pitchFamily="2" charset="-122"/>
              </a:rPr>
              <a:t>subject to  </a:t>
            </a:r>
            <a:r>
              <a:rPr lang="en-US" altLang="zh-CN" sz="2200">
                <a:latin typeface="Times New Roman" pitchFamily="18" charset="0"/>
                <a:ea typeface="SimSun" pitchFamily="2" charset="-122"/>
              </a:rPr>
              <a:t>0 </a:t>
            </a:r>
            <a:r>
              <a:rPr lang="en-US" altLang="zh-CN" sz="2200">
                <a:latin typeface="Times New Roman" pitchFamily="18" charset="0"/>
                <a:ea typeface="SimSun" pitchFamily="2" charset="-122"/>
                <a:sym typeface="Symbol" pitchFamily="18" charset="2"/>
              </a:rPr>
              <a:t> </a:t>
            </a:r>
            <a:r>
              <a:rPr lang="en-US" altLang="zh-CN" sz="2200" b="1" i="1">
                <a:latin typeface="Times New Roman" pitchFamily="18" charset="0"/>
                <a:ea typeface="SimSun" pitchFamily="2" charset="-122"/>
              </a:rPr>
              <a:t>g</a:t>
            </a:r>
            <a:r>
              <a:rPr lang="en-US" altLang="zh-CN" sz="2200" b="1" baseline="-25000">
                <a:latin typeface="Times New Roman" pitchFamily="18" charset="0"/>
                <a:ea typeface="SimSun" pitchFamily="2" charset="-122"/>
              </a:rPr>
              <a:t>2</a:t>
            </a:r>
            <a:r>
              <a:rPr lang="en-US" altLang="zh-CN" sz="2200" b="1" i="1" baseline="-25000">
                <a:latin typeface="Times New Roman" pitchFamily="18" charset="0"/>
                <a:ea typeface="SimSun" pitchFamily="2" charset="-122"/>
              </a:rPr>
              <a:t> </a:t>
            </a:r>
            <a:r>
              <a:rPr lang="en-US" altLang="zh-CN" sz="2200" b="1" i="1">
                <a:latin typeface="Times New Roman" pitchFamily="18" charset="0"/>
                <a:ea typeface="SimSun" pitchFamily="2" charset="-122"/>
              </a:rPr>
              <a:t>&lt; G</a:t>
            </a:r>
            <a:r>
              <a:rPr lang="en-US" altLang="zh-CN" sz="2200" b="1" i="1" baseline="-25000">
                <a:latin typeface="Times New Roman" pitchFamily="18" charset="0"/>
                <a:ea typeface="SimSun" pitchFamily="2" charset="-122"/>
              </a:rPr>
              <a:t>max</a:t>
            </a:r>
            <a:r>
              <a:rPr lang="en-US" altLang="zh-CN" sz="2200">
                <a:latin typeface="Times New Roman" pitchFamily="18" charset="0"/>
                <a:ea typeface="SimSun" pitchFamily="2" charset="-122"/>
                <a:sym typeface="Symbol" pitchFamily="18" charset="2"/>
              </a:rPr>
              <a:t> </a:t>
            </a:r>
            <a:br>
              <a:rPr lang="en-US" altLang="zh-CN" sz="2200">
                <a:latin typeface="Times New Roman" pitchFamily="18" charset="0"/>
                <a:ea typeface="SimSun" pitchFamily="2" charset="-122"/>
                <a:sym typeface="Symbol" pitchFamily="18" charset="2"/>
              </a:rPr>
            </a:br>
            <a:r>
              <a:rPr lang="en-US" altLang="zh-CN" sz="2200">
                <a:latin typeface="Times New Roman" pitchFamily="18" charset="0"/>
                <a:ea typeface="SimSun" pitchFamily="2" charset="-122"/>
                <a:sym typeface="Symbol" pitchFamily="18" charset="2"/>
              </a:rPr>
              <a:t/>
            </a:r>
            <a:br>
              <a:rPr lang="en-US" altLang="zh-CN" sz="2200">
                <a:latin typeface="Times New Roman" pitchFamily="18" charset="0"/>
                <a:ea typeface="SimSun" pitchFamily="2" charset="-122"/>
                <a:sym typeface="Symbol" pitchFamily="18" charset="2"/>
              </a:rPr>
            </a:br>
            <a:r>
              <a:rPr lang="en-US" altLang="zh-CN" sz="2200">
                <a:latin typeface="Times New Roman" pitchFamily="18" charset="0"/>
                <a:ea typeface="SimSun" pitchFamily="2" charset="-122"/>
                <a:sym typeface="Symbol" pitchFamily="18" charset="2"/>
              </a:rPr>
              <a:t>.......</a:t>
            </a:r>
          </a:p>
        </p:txBody>
      </p:sp>
    </p:spTree>
  </p:cSld>
  <p:clrMapOvr>
    <a:masterClrMapping/>
  </p:clrMapOvr>
  <p:transition spd="med">
    <p:random/>
    <p:sndAc>
      <p:stSnd>
        <p:snd r:embed="rId2" name="click.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6979" name="灯片编号占位符 5"/>
          <p:cNvSpPr>
            <a:spLocks noGrp="1"/>
          </p:cNvSpPr>
          <p:nvPr>
            <p:ph type="sldNum" sz="quarter" idx="12"/>
          </p:nvPr>
        </p:nvSpPr>
        <p:spPr>
          <a:noFill/>
        </p:spPr>
        <p:txBody>
          <a:bodyPr/>
          <a:lstStyle/>
          <a:p>
            <a:fld id="{4822FAF8-8FC4-42D7-86A2-C0806E215163}" type="slidenum">
              <a:rPr lang="zh-CN" altLang="en-US" smtClean="0">
                <a:solidFill>
                  <a:srgbClr val="000000"/>
                </a:solidFill>
              </a:rPr>
              <a:pPr/>
              <a:t>123</a:t>
            </a:fld>
            <a:endParaRPr lang="en-US" altLang="zh-CN">
              <a:solidFill>
                <a:srgbClr val="000000"/>
              </a:solidFill>
            </a:endParaRPr>
          </a:p>
        </p:txBody>
      </p:sp>
      <p:sp>
        <p:nvSpPr>
          <p:cNvPr id="126980" name="Rectangle 2"/>
          <p:cNvSpPr>
            <a:spLocks noGrp="1" noChangeArrowheads="1"/>
          </p:cNvSpPr>
          <p:nvPr>
            <p:ph type="title"/>
          </p:nvPr>
        </p:nvSpPr>
        <p:spPr/>
        <p:txBody>
          <a:bodyPr/>
          <a:lstStyle/>
          <a:p>
            <a:pPr eaLnBrk="1" hangingPunct="1"/>
            <a:r>
              <a:rPr lang="zh-CN" altLang="en-US" dirty="0">
                <a:ea typeface="SimSun" pitchFamily="2" charset="-122"/>
              </a:rPr>
              <a:t>公地问题</a:t>
            </a:r>
            <a:endParaRPr lang="en-US" altLang="zh-CN" dirty="0">
              <a:ea typeface="SimSun" pitchFamily="2" charset="-122"/>
            </a:endParaRPr>
          </a:p>
        </p:txBody>
      </p:sp>
      <p:sp>
        <p:nvSpPr>
          <p:cNvPr id="126981" name="Rectangle 3"/>
          <p:cNvSpPr>
            <a:spLocks noGrp="1" noChangeArrowheads="1"/>
          </p:cNvSpPr>
          <p:nvPr>
            <p:ph type="body" idx="1"/>
          </p:nvPr>
        </p:nvSpPr>
        <p:spPr>
          <a:xfrm>
            <a:off x="914400" y="1600200"/>
            <a:ext cx="7772400" cy="4608513"/>
          </a:xfrm>
        </p:spPr>
        <p:txBody>
          <a:bodyPr/>
          <a:lstStyle/>
          <a:p>
            <a:pPr eaLnBrk="1" hangingPunct="1"/>
            <a:r>
              <a:rPr lang="zh-CN" altLang="en-US" sz="2400"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r>
              <a:rPr lang="en-US" altLang="zh-CN" sz="2200" b="1" i="1" dirty="0" err="1">
                <a:latin typeface="Times New Roman" pitchFamily="18" charset="0"/>
                <a:ea typeface="SimSun" pitchFamily="2" charset="-122"/>
                <a:cs typeface="Times New Roman" pitchFamily="18" charset="0"/>
              </a:rPr>
              <a:t>g</a:t>
            </a:r>
            <a:r>
              <a:rPr lang="en-US" altLang="zh-CN" sz="2200" b="1" i="1" baseline="-25000" dirty="0" err="1">
                <a:latin typeface="Times New Roman" pitchFamily="18" charset="0"/>
                <a:ea typeface="SimSun" pitchFamily="2" charset="-122"/>
                <a:cs typeface="Times New Roman" pitchFamily="18" charset="0"/>
              </a:rPr>
              <a:t>n</a:t>
            </a:r>
            <a:r>
              <a:rPr lang="en-US" altLang="zh-CN" sz="2200" b="1" dirty="0">
                <a:latin typeface="Times New Roman" pitchFamily="18" charset="0"/>
                <a:ea typeface="SimSun" pitchFamily="2" charset="-122"/>
                <a:cs typeface="Times New Roman" pitchFamily="18" charset="0"/>
              </a:rPr>
              <a:t>*</a:t>
            </a:r>
            <a:r>
              <a:rPr lang="zh-CN" altLang="en-US" sz="2200" dirty="0">
                <a:ea typeface="SimSun" pitchFamily="2" charset="-122"/>
              </a:rPr>
              <a:t>是以下问题的解 </a:t>
            </a:r>
            <a:r>
              <a:rPr lang="en-US" altLang="zh-CN" sz="2200" dirty="0">
                <a:ea typeface="SimSun" pitchFamily="2" charset="-122"/>
              </a:rPr>
              <a:t/>
            </a:r>
            <a:br>
              <a:rPr lang="en-US" altLang="zh-CN" sz="2200" dirty="0">
                <a:ea typeface="SimSun" pitchFamily="2" charset="-122"/>
              </a:rPr>
            </a:br>
            <a:r>
              <a:rPr lang="en-US" altLang="zh-CN" sz="2200" dirty="0">
                <a:ea typeface="SimSun" pitchFamily="2" charset="-122"/>
              </a:rPr>
              <a:t>Max</a:t>
            </a:r>
            <a:r>
              <a:rPr lang="en-US" altLang="zh-CN" sz="2200" b="1" dirty="0">
                <a:latin typeface="Times New Roman" pitchFamily="18" charset="0"/>
                <a:ea typeface="SimSun" pitchFamily="2" charset="-122"/>
              </a:rPr>
              <a:t> </a:t>
            </a:r>
            <a:r>
              <a:rPr lang="en-US" altLang="zh-CN" sz="2200" b="1" i="1" dirty="0">
                <a:latin typeface="Times New Roman" pitchFamily="18" charset="0"/>
                <a:ea typeface="SimSun" pitchFamily="2" charset="-122"/>
              </a:rPr>
              <a:t>u</a:t>
            </a:r>
            <a:r>
              <a:rPr lang="en-US" altLang="zh-CN" sz="2200" b="1" i="1" baseline="-25000" dirty="0">
                <a:latin typeface="Times New Roman" pitchFamily="18" charset="0"/>
                <a:ea typeface="SimSun" pitchFamily="2" charset="-122"/>
              </a:rPr>
              <a:t>n</a:t>
            </a:r>
            <a:r>
              <a:rPr lang="en-US" altLang="zh-CN" sz="2200" b="1" dirty="0">
                <a:latin typeface="Times New Roman" pitchFamily="18" charset="0"/>
                <a:ea typeface="SimSun" pitchFamily="2" charset="-122"/>
              </a:rPr>
              <a:t>(</a:t>
            </a:r>
            <a:r>
              <a:rPr lang="en-US" altLang="zh-CN" sz="2200" b="1" i="1" dirty="0">
                <a:latin typeface="Times New Roman" pitchFamily="18" charset="0"/>
                <a:ea typeface="SimSun" pitchFamily="2" charset="-122"/>
              </a:rPr>
              <a:t>g</a:t>
            </a:r>
            <a:r>
              <a:rPr lang="en-US" altLang="zh-CN" sz="2200" b="1" baseline="-25000" dirty="0">
                <a:latin typeface="Times New Roman" pitchFamily="18" charset="0"/>
                <a:ea typeface="SimSun" pitchFamily="2" charset="-122"/>
              </a:rPr>
              <a:t>1</a:t>
            </a:r>
            <a:r>
              <a:rPr lang="en-US" altLang="zh-CN" sz="2200" b="1" dirty="0">
                <a:latin typeface="Times New Roman" pitchFamily="18" charset="0"/>
                <a:ea typeface="SimSun" pitchFamily="2" charset="-122"/>
              </a:rPr>
              <a:t>*</a:t>
            </a:r>
            <a:r>
              <a:rPr lang="en-US" altLang="zh-CN" sz="2200" b="1" i="1" dirty="0">
                <a:latin typeface="Times New Roman" pitchFamily="18" charset="0"/>
                <a:ea typeface="SimSun" pitchFamily="2" charset="-122"/>
              </a:rPr>
              <a:t>,</a:t>
            </a:r>
            <a:r>
              <a:rPr lang="en-US" altLang="zh-CN" sz="2200" b="1" dirty="0">
                <a:latin typeface="Times New Roman" pitchFamily="18" charset="0"/>
                <a:ea typeface="SimSun" pitchFamily="2" charset="-122"/>
              </a:rPr>
              <a:t> ..., </a:t>
            </a:r>
            <a:r>
              <a:rPr lang="en-US" altLang="zh-CN" sz="2200" b="1" i="1" dirty="0">
                <a:latin typeface="Times New Roman" pitchFamily="18" charset="0"/>
                <a:ea typeface="SimSun" pitchFamily="2" charset="-122"/>
              </a:rPr>
              <a:t>g</a:t>
            </a:r>
            <a:r>
              <a:rPr lang="en-US" altLang="zh-CN" sz="2200" b="1" i="1" baseline="-25000" dirty="0">
                <a:latin typeface="Times New Roman" pitchFamily="18" charset="0"/>
                <a:ea typeface="SimSun" pitchFamily="2" charset="-122"/>
              </a:rPr>
              <a:t>n-</a:t>
            </a:r>
            <a:r>
              <a:rPr lang="en-US" altLang="zh-CN" sz="2200" b="1" baseline="-25000" dirty="0">
                <a:latin typeface="Times New Roman" pitchFamily="18" charset="0"/>
                <a:ea typeface="SimSun" pitchFamily="2" charset="-122"/>
              </a:rPr>
              <a:t>1</a:t>
            </a:r>
            <a:r>
              <a:rPr lang="en-US" altLang="zh-CN" sz="2200" b="1" dirty="0">
                <a:latin typeface="Times New Roman" pitchFamily="18" charset="0"/>
                <a:ea typeface="SimSun" pitchFamily="2" charset="-122"/>
              </a:rPr>
              <a:t>*, </a:t>
            </a:r>
            <a:r>
              <a:rPr lang="en-US" altLang="zh-CN" sz="2200" b="1" i="1" dirty="0" err="1">
                <a:latin typeface="Times New Roman" pitchFamily="18" charset="0"/>
                <a:ea typeface="SimSun" pitchFamily="2" charset="-122"/>
              </a:rPr>
              <a:t>g</a:t>
            </a:r>
            <a:r>
              <a:rPr lang="en-US" altLang="zh-CN" sz="2200" b="1" i="1" baseline="-25000" dirty="0" err="1">
                <a:latin typeface="Times New Roman" pitchFamily="18" charset="0"/>
                <a:ea typeface="SimSun" pitchFamily="2" charset="-122"/>
              </a:rPr>
              <a:t>n</a:t>
            </a:r>
            <a:r>
              <a:rPr lang="en-US" altLang="zh-CN" sz="2200" b="1" dirty="0">
                <a:latin typeface="Times New Roman" pitchFamily="18" charset="0"/>
                <a:ea typeface="SimSun" pitchFamily="2" charset="-122"/>
              </a:rPr>
              <a:t>)= </a:t>
            </a:r>
            <a:r>
              <a:rPr lang="en-US" altLang="zh-CN" sz="2200" b="1" i="1" dirty="0" err="1">
                <a:latin typeface="Times New Roman" pitchFamily="18" charset="0"/>
                <a:ea typeface="SimSun" pitchFamily="2" charset="-122"/>
              </a:rPr>
              <a:t>g</a:t>
            </a:r>
            <a:r>
              <a:rPr lang="en-US" altLang="zh-CN" sz="2200" b="1" i="1" baseline="-25000" dirty="0" err="1">
                <a:latin typeface="Times New Roman" pitchFamily="18" charset="0"/>
                <a:ea typeface="SimSun" pitchFamily="2" charset="-122"/>
              </a:rPr>
              <a:t>n</a:t>
            </a:r>
            <a:r>
              <a:rPr lang="en-US" altLang="zh-CN" sz="2200" b="1" i="1" dirty="0" err="1">
                <a:latin typeface="Times New Roman" pitchFamily="18" charset="0"/>
                <a:ea typeface="SimSun" pitchFamily="2" charset="-122"/>
              </a:rPr>
              <a:t>v</a:t>
            </a:r>
            <a:r>
              <a:rPr lang="en-US" altLang="zh-CN" sz="2200" b="1" dirty="0">
                <a:latin typeface="Times New Roman" pitchFamily="18" charset="0"/>
                <a:ea typeface="SimSun" pitchFamily="2" charset="-122"/>
              </a:rPr>
              <a:t>(</a:t>
            </a:r>
            <a:r>
              <a:rPr lang="en-US" altLang="zh-CN" sz="2200" b="1" i="1" dirty="0">
                <a:latin typeface="Times New Roman" pitchFamily="18" charset="0"/>
                <a:ea typeface="SimSun" pitchFamily="2" charset="-122"/>
              </a:rPr>
              <a:t>g</a:t>
            </a:r>
            <a:r>
              <a:rPr lang="en-US" altLang="zh-CN" sz="2200" b="1" baseline="-25000" dirty="0">
                <a:latin typeface="Times New Roman" pitchFamily="18" charset="0"/>
                <a:ea typeface="SimSun" pitchFamily="2" charset="-122"/>
              </a:rPr>
              <a:t>1</a:t>
            </a:r>
            <a:r>
              <a:rPr lang="en-US" altLang="zh-CN" sz="2200" b="1" dirty="0">
                <a:latin typeface="Times New Roman" pitchFamily="18" charset="0"/>
                <a:ea typeface="SimSun" pitchFamily="2" charset="-122"/>
              </a:rPr>
              <a:t>*</a:t>
            </a:r>
            <a:r>
              <a:rPr lang="en-US" altLang="zh-CN" sz="2200" b="1" i="1" dirty="0">
                <a:latin typeface="Times New Roman" pitchFamily="18" charset="0"/>
                <a:ea typeface="SimSun" pitchFamily="2" charset="-122"/>
              </a:rPr>
              <a:t>+</a:t>
            </a:r>
            <a:r>
              <a:rPr lang="en-US" altLang="zh-CN" sz="2200" b="1" dirty="0">
                <a:latin typeface="Times New Roman" pitchFamily="18" charset="0"/>
                <a:ea typeface="SimSun" pitchFamily="2" charset="-122"/>
              </a:rPr>
              <a:t>...+ </a:t>
            </a:r>
            <a:r>
              <a:rPr lang="en-US" altLang="zh-CN" sz="2200" b="1" i="1" dirty="0">
                <a:latin typeface="Times New Roman" pitchFamily="18" charset="0"/>
                <a:ea typeface="SimSun" pitchFamily="2" charset="-122"/>
              </a:rPr>
              <a:t>g</a:t>
            </a:r>
            <a:r>
              <a:rPr lang="en-US" altLang="zh-CN" sz="2200" b="1" i="1" baseline="-25000" dirty="0">
                <a:latin typeface="Times New Roman" pitchFamily="18" charset="0"/>
                <a:ea typeface="SimSun" pitchFamily="2" charset="-122"/>
              </a:rPr>
              <a:t>n-</a:t>
            </a:r>
            <a:r>
              <a:rPr lang="en-US" altLang="zh-CN" sz="2200" b="1" baseline="-25000" dirty="0">
                <a:latin typeface="Times New Roman" pitchFamily="18" charset="0"/>
                <a:ea typeface="SimSun" pitchFamily="2" charset="-122"/>
              </a:rPr>
              <a:t>1</a:t>
            </a:r>
            <a:r>
              <a:rPr lang="en-US" altLang="zh-CN" sz="2200" b="1" dirty="0">
                <a:latin typeface="Times New Roman" pitchFamily="18" charset="0"/>
                <a:ea typeface="SimSun" pitchFamily="2" charset="-122"/>
              </a:rPr>
              <a:t>*+ </a:t>
            </a:r>
            <a:r>
              <a:rPr lang="en-US" altLang="zh-CN" sz="2200" b="1" i="1" dirty="0" err="1">
                <a:latin typeface="Times New Roman" pitchFamily="18" charset="0"/>
                <a:ea typeface="SimSun" pitchFamily="2" charset="-122"/>
              </a:rPr>
              <a:t>g</a:t>
            </a:r>
            <a:r>
              <a:rPr lang="en-US" altLang="zh-CN" sz="2200" b="1" i="1" baseline="-25000" dirty="0" err="1">
                <a:latin typeface="Times New Roman" pitchFamily="18" charset="0"/>
                <a:ea typeface="SimSun" pitchFamily="2" charset="-122"/>
              </a:rPr>
              <a:t>n</a:t>
            </a:r>
            <a:r>
              <a:rPr lang="en-US" altLang="zh-CN" sz="2200" b="1" dirty="0">
                <a:latin typeface="Times New Roman" pitchFamily="18" charset="0"/>
                <a:ea typeface="SimSun" pitchFamily="2" charset="-122"/>
              </a:rPr>
              <a:t>)</a:t>
            </a:r>
            <a:r>
              <a:rPr lang="en-US" altLang="zh-CN" sz="2200" b="1" i="1" dirty="0">
                <a:latin typeface="Times New Roman" pitchFamily="18" charset="0"/>
                <a:ea typeface="SimSun" pitchFamily="2" charset="-122"/>
              </a:rPr>
              <a:t>–</a:t>
            </a:r>
            <a:r>
              <a:rPr lang="en-US" altLang="zh-CN" sz="2200" b="1" i="1" dirty="0" err="1">
                <a:latin typeface="Times New Roman" pitchFamily="18" charset="0"/>
                <a:ea typeface="SimSun" pitchFamily="2" charset="-122"/>
              </a:rPr>
              <a:t>cg</a:t>
            </a:r>
            <a:r>
              <a:rPr lang="en-US" altLang="zh-CN" sz="2200" b="1" i="1" baseline="-25000" dirty="0" err="1">
                <a:latin typeface="Times New Roman" pitchFamily="18" charset="0"/>
                <a:ea typeface="SimSun" pitchFamily="2" charset="-122"/>
              </a:rPr>
              <a:t>n</a:t>
            </a:r>
            <a:r>
              <a:rPr lang="en-US" altLang="zh-CN" sz="2200" b="1" i="1" dirty="0">
                <a:latin typeface="Times New Roman" pitchFamily="18" charset="0"/>
                <a:ea typeface="SimSun" pitchFamily="2" charset="-122"/>
              </a:rPr>
              <a:t> </a:t>
            </a:r>
            <a:r>
              <a:rPr lang="en-US" altLang="zh-CN" sz="2200" b="1" dirty="0">
                <a:latin typeface="Times New Roman" pitchFamily="18" charset="0"/>
                <a:ea typeface="SimSun" pitchFamily="2" charset="-122"/>
              </a:rPr>
              <a:t/>
            </a:r>
            <a:br>
              <a:rPr lang="en-US" altLang="zh-CN" sz="2200" b="1" dirty="0">
                <a:latin typeface="Times New Roman" pitchFamily="18" charset="0"/>
                <a:ea typeface="SimSun" pitchFamily="2" charset="-122"/>
              </a:rPr>
            </a:br>
            <a:r>
              <a:rPr lang="en-US" altLang="zh-CN" sz="2200" dirty="0">
                <a:ea typeface="SimSun" pitchFamily="2" charset="-122"/>
              </a:rPr>
              <a:t>subject to  </a:t>
            </a:r>
            <a:r>
              <a:rPr lang="en-US" altLang="zh-CN" sz="2200" dirty="0">
                <a:latin typeface="Times New Roman" pitchFamily="18" charset="0"/>
                <a:ea typeface="SimSun" pitchFamily="2" charset="-122"/>
              </a:rPr>
              <a:t>0 </a:t>
            </a:r>
            <a:r>
              <a:rPr lang="en-US" altLang="zh-CN" sz="2200" dirty="0">
                <a:latin typeface="Times New Roman" pitchFamily="18" charset="0"/>
                <a:ea typeface="SimSun" pitchFamily="2" charset="-122"/>
                <a:sym typeface="Symbol" pitchFamily="18" charset="2"/>
              </a:rPr>
              <a:t> </a:t>
            </a:r>
            <a:r>
              <a:rPr lang="en-US" altLang="zh-CN" sz="2200" b="1" i="1" dirty="0" err="1">
                <a:latin typeface="Times New Roman" pitchFamily="18" charset="0"/>
                <a:ea typeface="SimSun" pitchFamily="2" charset="-122"/>
              </a:rPr>
              <a:t>g</a:t>
            </a:r>
            <a:r>
              <a:rPr lang="en-US" altLang="zh-CN" sz="2200" b="1" i="1" baseline="-25000" dirty="0" err="1">
                <a:latin typeface="Times New Roman" pitchFamily="18" charset="0"/>
                <a:ea typeface="SimSun" pitchFamily="2" charset="-122"/>
              </a:rPr>
              <a:t>n</a:t>
            </a:r>
            <a:r>
              <a:rPr lang="en-US" altLang="zh-CN" sz="2200" b="1" i="1" baseline="-25000" dirty="0">
                <a:latin typeface="Times New Roman" pitchFamily="18" charset="0"/>
                <a:ea typeface="SimSun" pitchFamily="2" charset="-122"/>
              </a:rPr>
              <a:t> </a:t>
            </a:r>
            <a:r>
              <a:rPr lang="en-US" altLang="zh-CN" sz="2200" b="1" i="1" dirty="0">
                <a:latin typeface="Times New Roman" pitchFamily="18" charset="0"/>
                <a:ea typeface="SimSun" pitchFamily="2" charset="-122"/>
              </a:rPr>
              <a:t>&lt; </a:t>
            </a:r>
            <a:r>
              <a:rPr lang="en-US" altLang="zh-CN" sz="2200" b="1" i="1" dirty="0" err="1">
                <a:latin typeface="Times New Roman" pitchFamily="18" charset="0"/>
                <a:ea typeface="SimSun" pitchFamily="2" charset="-122"/>
              </a:rPr>
              <a:t>G</a:t>
            </a:r>
            <a:r>
              <a:rPr lang="en-US" altLang="zh-CN" sz="2200" b="1" i="1" baseline="-25000" dirty="0" err="1">
                <a:latin typeface="Times New Roman" pitchFamily="18" charset="0"/>
                <a:ea typeface="SimSun" pitchFamily="2" charset="-122"/>
              </a:rPr>
              <a:t>max</a:t>
            </a:r>
            <a:r>
              <a:rPr lang="en-US" altLang="zh-CN" dirty="0">
                <a:latin typeface="Times New Roman" pitchFamily="18" charset="0"/>
                <a:ea typeface="SimSun" pitchFamily="2" charset="-122"/>
                <a:sym typeface="Symbol" pitchFamily="18" charset="2"/>
              </a:rPr>
              <a:t> </a:t>
            </a:r>
            <a:br>
              <a:rPr lang="en-US" altLang="zh-CN" dirty="0">
                <a:latin typeface="Times New Roman" pitchFamily="18" charset="0"/>
                <a:ea typeface="SimSun" pitchFamily="2" charset="-122"/>
                <a:sym typeface="Symbol" pitchFamily="18" charset="2"/>
              </a:rPr>
            </a:br>
            <a:r>
              <a:rPr lang="en-US" altLang="zh-CN" dirty="0" smtClean="0">
                <a:latin typeface="Times New Roman" pitchFamily="18" charset="0"/>
                <a:ea typeface="SimSun" pitchFamily="2" charset="-122"/>
                <a:sym typeface="Symbol" pitchFamily="18" charset="2"/>
              </a:rPr>
              <a:t>.......</a:t>
            </a:r>
          </a:p>
          <a:p>
            <a:pPr lvl="1" eaLnBrk="1" hangingPunct="1">
              <a:buFont typeface="Wingdings" pitchFamily="2" charset="2"/>
              <a:buChar char="Ø"/>
            </a:pPr>
            <a:r>
              <a:rPr lang="en-US" altLang="zh-CN" dirty="0" smtClean="0">
                <a:latin typeface="Times New Roman" pitchFamily="18" charset="0"/>
                <a:ea typeface="SimSun" pitchFamily="2" charset="-122"/>
                <a:sym typeface="Symbol" pitchFamily="18" charset="2"/>
              </a:rPr>
              <a:t>FOCs</a:t>
            </a:r>
            <a:r>
              <a:rPr lang="zh-CN" altLang="en-US" dirty="0" smtClean="0">
                <a:latin typeface="Times New Roman" pitchFamily="18" charset="0"/>
                <a:ea typeface="SimSun" pitchFamily="2" charset="-122"/>
                <a:sym typeface="Symbol" pitchFamily="18" charset="2"/>
              </a:rPr>
              <a:t>：</a:t>
            </a:r>
            <a:r>
              <a:rPr lang="en-US" altLang="zh-CN" sz="2800" dirty="0" smtClean="0">
                <a:ea typeface="SimSun" pitchFamily="2" charset="-122"/>
              </a:rPr>
              <a:t>(</a:t>
            </a:r>
            <a:r>
              <a:rPr lang="en-US" altLang="zh-CN" sz="2800" b="1" i="1" dirty="0" smtClean="0">
                <a:latin typeface="Times New Roman" pitchFamily="18" charset="0"/>
                <a:ea typeface="SimSun" pitchFamily="2" charset="-122"/>
                <a:cs typeface="Times New Roman" pitchFamily="18" charset="0"/>
              </a:rPr>
              <a:t>g</a:t>
            </a:r>
            <a:r>
              <a:rPr lang="en-US" altLang="zh-CN" sz="2800" b="1" i="1" baseline="-25000" dirty="0" smtClean="0">
                <a:latin typeface="Times New Roman" pitchFamily="18" charset="0"/>
                <a:ea typeface="SimSun" pitchFamily="2" charset="-122"/>
                <a:cs typeface="Times New Roman" pitchFamily="18" charset="0"/>
              </a:rPr>
              <a:t>1</a:t>
            </a:r>
            <a:r>
              <a:rPr lang="en-US" altLang="zh-CN" sz="2800" b="1" dirty="0" smtClean="0">
                <a:latin typeface="Times New Roman" pitchFamily="18" charset="0"/>
                <a:ea typeface="SimSun" pitchFamily="2" charset="-122"/>
                <a:cs typeface="Times New Roman" pitchFamily="18" charset="0"/>
              </a:rPr>
              <a:t>*</a:t>
            </a:r>
            <a:r>
              <a:rPr lang="en-US" altLang="zh-CN" sz="2800" b="1" i="1" dirty="0" smtClean="0">
                <a:latin typeface="Times New Roman" pitchFamily="18" charset="0"/>
                <a:ea typeface="SimSun" pitchFamily="2" charset="-122"/>
                <a:cs typeface="Times New Roman" pitchFamily="18" charset="0"/>
              </a:rPr>
              <a:t>, g</a:t>
            </a:r>
            <a:r>
              <a:rPr lang="en-US" altLang="zh-CN" sz="2800" b="1" i="1" baseline="-25000" dirty="0" smtClean="0">
                <a:latin typeface="Times New Roman" pitchFamily="18" charset="0"/>
                <a:ea typeface="SimSun" pitchFamily="2" charset="-122"/>
                <a:cs typeface="Times New Roman" pitchFamily="18" charset="0"/>
              </a:rPr>
              <a:t>2</a:t>
            </a:r>
            <a:r>
              <a:rPr lang="en-US" altLang="zh-CN" sz="2800" b="1" dirty="0" smtClean="0">
                <a:latin typeface="Times New Roman" pitchFamily="18" charset="0"/>
                <a:ea typeface="SimSun" pitchFamily="2" charset="-122"/>
                <a:cs typeface="Times New Roman" pitchFamily="18" charset="0"/>
              </a:rPr>
              <a:t>*</a:t>
            </a:r>
            <a:r>
              <a:rPr lang="en-US" altLang="zh-CN" sz="2800" b="1" i="1" dirty="0" smtClean="0">
                <a:latin typeface="Times New Roman" pitchFamily="18" charset="0"/>
                <a:ea typeface="SimSun" pitchFamily="2" charset="-122"/>
                <a:cs typeface="Times New Roman" pitchFamily="18" charset="0"/>
              </a:rPr>
              <a:t>, ..., </a:t>
            </a:r>
            <a:r>
              <a:rPr lang="en-US" altLang="zh-CN" sz="2800" b="1" i="1" dirty="0" err="1" smtClean="0">
                <a:latin typeface="Times New Roman" pitchFamily="18" charset="0"/>
                <a:ea typeface="SimSun" pitchFamily="2" charset="-122"/>
                <a:cs typeface="Times New Roman" pitchFamily="18" charset="0"/>
              </a:rPr>
              <a:t>g</a:t>
            </a:r>
            <a:r>
              <a:rPr lang="en-US" altLang="zh-CN" sz="2800" b="1" i="1" baseline="-25000" dirty="0" err="1" smtClean="0">
                <a:latin typeface="Times New Roman" pitchFamily="18" charset="0"/>
                <a:ea typeface="SimSun" pitchFamily="2" charset="-122"/>
                <a:cs typeface="Times New Roman" pitchFamily="18" charset="0"/>
              </a:rPr>
              <a:t>n</a:t>
            </a:r>
            <a:r>
              <a:rPr lang="en-US" altLang="zh-CN" sz="2800" b="1" dirty="0" smtClean="0">
                <a:latin typeface="Times New Roman" pitchFamily="18" charset="0"/>
                <a:ea typeface="SimSun" pitchFamily="2" charset="-122"/>
                <a:cs typeface="Times New Roman" pitchFamily="18" charset="0"/>
              </a:rPr>
              <a:t>*</a:t>
            </a:r>
            <a:r>
              <a:rPr lang="en-US" altLang="zh-CN" sz="2800" dirty="0" smtClean="0">
                <a:ea typeface="SimSun" pitchFamily="2" charset="-122"/>
              </a:rPr>
              <a:t>) </a:t>
            </a:r>
            <a:r>
              <a:rPr lang="zh-CN" altLang="en-US" sz="2200" dirty="0" smtClean="0">
                <a:ea typeface="SimSun" pitchFamily="2" charset="-122"/>
              </a:rPr>
              <a:t>是一个纳什均衡，如果</a:t>
            </a:r>
            <a:endParaRPr lang="en-US" altLang="zh-CN" sz="2200" dirty="0" smtClean="0">
              <a:latin typeface="Times New Roman" pitchFamily="18" charset="0"/>
              <a:ea typeface="SimSun" pitchFamily="2" charset="-122"/>
              <a:sym typeface="Symbol" pitchFamily="18" charset="2"/>
            </a:endParaRPr>
          </a:p>
          <a:p>
            <a:pPr lvl="1" eaLnBrk="1" hangingPunct="1">
              <a:buFont typeface="Wingdings" pitchFamily="2" charset="2"/>
              <a:buChar char="Ø"/>
            </a:pPr>
            <a:endParaRPr lang="en-US" altLang="zh-CN" dirty="0">
              <a:latin typeface="Times New Roman" pitchFamily="18" charset="0"/>
              <a:ea typeface="SimSun" pitchFamily="2" charset="-122"/>
              <a:sym typeface="Symbol" pitchFamily="18" charset="2"/>
            </a:endParaRPr>
          </a:p>
        </p:txBody>
      </p:sp>
      <p:graphicFrame>
        <p:nvGraphicFramePr>
          <p:cNvPr id="163841" name="Object 1"/>
          <p:cNvGraphicFramePr>
            <a:graphicFrameLocks noGrp="1" noChangeAspect="1"/>
          </p:cNvGraphicFramePr>
          <p:nvPr/>
        </p:nvGraphicFramePr>
        <p:xfrm>
          <a:off x="1643042" y="4286256"/>
          <a:ext cx="6915144" cy="1468903"/>
        </p:xfrm>
        <a:graphic>
          <a:graphicData uri="http://schemas.openxmlformats.org/presentationml/2006/ole">
            <p:oleObj spid="_x0000_s211970" name="Equation" r:id="rId4" imgW="7581900" imgH="1612900" progId="">
              <p:embed/>
            </p:oleObj>
          </a:graphicData>
        </a:graphic>
      </p:graphicFrame>
    </p:spTree>
  </p:cSld>
  <p:clrMapOvr>
    <a:masterClrMapping/>
  </p:clrMapOvr>
  <p:transition spd="med">
    <p:random/>
    <p:sndAc>
      <p:stSnd>
        <p:snd r:embed="rId3" name="click.wav"/>
      </p:stSnd>
    </p:sndAc>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5364" name="灯片编号占位符 6"/>
          <p:cNvSpPr>
            <a:spLocks noGrp="1"/>
          </p:cNvSpPr>
          <p:nvPr>
            <p:ph type="sldNum" sz="quarter" idx="12"/>
          </p:nvPr>
        </p:nvSpPr>
        <p:spPr>
          <a:noFill/>
        </p:spPr>
        <p:txBody>
          <a:bodyPr/>
          <a:lstStyle/>
          <a:p>
            <a:fld id="{48173C69-3164-4135-AD22-E2BD31A53E49}" type="slidenum">
              <a:rPr lang="zh-CN" altLang="en-US" smtClean="0">
                <a:solidFill>
                  <a:srgbClr val="000000"/>
                </a:solidFill>
              </a:rPr>
              <a:pPr/>
              <a:t>124</a:t>
            </a:fld>
            <a:endParaRPr lang="en-US" altLang="zh-CN">
              <a:solidFill>
                <a:srgbClr val="000000"/>
              </a:solidFill>
            </a:endParaRPr>
          </a:p>
        </p:txBody>
      </p:sp>
      <p:sp>
        <p:nvSpPr>
          <p:cNvPr id="15365" name="Rectangle 2"/>
          <p:cNvSpPr>
            <a:spLocks noGrp="1" noChangeArrowheads="1"/>
          </p:cNvSpPr>
          <p:nvPr>
            <p:ph type="title"/>
          </p:nvPr>
        </p:nvSpPr>
        <p:spPr/>
        <p:txBody>
          <a:bodyPr/>
          <a:lstStyle/>
          <a:p>
            <a:pPr eaLnBrk="1" hangingPunct="1"/>
            <a:r>
              <a:rPr lang="zh-CN" altLang="en-US" dirty="0">
                <a:ea typeface="SimSun" pitchFamily="2" charset="-122"/>
              </a:rPr>
              <a:t>公地问题</a:t>
            </a:r>
            <a:endParaRPr lang="en-US" altLang="zh-CN" dirty="0">
              <a:ea typeface="SimSun" pitchFamily="2" charset="-122"/>
            </a:endParaRPr>
          </a:p>
        </p:txBody>
      </p:sp>
      <p:sp>
        <p:nvSpPr>
          <p:cNvPr id="15366" name="Rectangle 3"/>
          <p:cNvSpPr>
            <a:spLocks noGrp="1" noChangeArrowheads="1"/>
          </p:cNvSpPr>
          <p:nvPr>
            <p:ph type="body" sz="half" idx="1"/>
          </p:nvPr>
        </p:nvSpPr>
        <p:spPr>
          <a:xfrm>
            <a:off x="914400" y="1600200"/>
            <a:ext cx="7772400" cy="896938"/>
          </a:xfrm>
        </p:spPr>
        <p:txBody>
          <a:bodyPr/>
          <a:lstStyle/>
          <a:p>
            <a:pPr eaLnBrk="1" hangingPunct="1"/>
            <a:r>
              <a:rPr lang="zh-CN" altLang="en-US" sz="2400">
                <a:ea typeface="SimSun" pitchFamily="2" charset="-122"/>
              </a:rPr>
              <a:t>把所有</a:t>
            </a:r>
            <a:r>
              <a:rPr lang="en-US" altLang="zh-CN" sz="2400" i="1">
                <a:ea typeface="SimSun" pitchFamily="2" charset="-122"/>
              </a:rPr>
              <a:t>n</a:t>
            </a:r>
            <a:r>
              <a:rPr lang="zh-CN" altLang="en-US" sz="2400">
                <a:ea typeface="SimSun" pitchFamily="2" charset="-122"/>
              </a:rPr>
              <a:t>个村民的</a:t>
            </a:r>
            <a:r>
              <a:rPr lang="en-US" altLang="zh-CN" sz="2400">
                <a:ea typeface="SimSun" pitchFamily="2" charset="-122"/>
              </a:rPr>
              <a:t>FOC</a:t>
            </a:r>
            <a:r>
              <a:rPr lang="zh-CN" altLang="en-US" sz="2400">
                <a:ea typeface="SimSun" pitchFamily="2" charset="-122"/>
              </a:rPr>
              <a:t>加总，再除以</a:t>
            </a:r>
            <a:r>
              <a:rPr lang="en-US" altLang="zh-CN" sz="2400">
                <a:ea typeface="SimSun" pitchFamily="2" charset="-122"/>
              </a:rPr>
              <a:t>n</a:t>
            </a:r>
            <a:r>
              <a:rPr lang="zh-CN" altLang="en-US" sz="2400">
                <a:ea typeface="SimSun" pitchFamily="2" charset="-122"/>
              </a:rPr>
              <a:t>，得到</a:t>
            </a:r>
            <a:endParaRPr lang="en-US" altLang="zh-CN" sz="2400" b="1">
              <a:latin typeface="Times New Roman" pitchFamily="18" charset="0"/>
              <a:ea typeface="SimSun" pitchFamily="2" charset="-122"/>
              <a:cs typeface="Times New Roman" pitchFamily="18" charset="0"/>
            </a:endParaRPr>
          </a:p>
        </p:txBody>
      </p:sp>
      <p:graphicFrame>
        <p:nvGraphicFramePr>
          <p:cNvPr id="15362" name="Object 4"/>
          <p:cNvGraphicFramePr>
            <a:graphicFrameLocks noGrp="1" noChangeAspect="1"/>
          </p:cNvGraphicFramePr>
          <p:nvPr>
            <p:ph sz="half" idx="2"/>
          </p:nvPr>
        </p:nvGraphicFramePr>
        <p:xfrm>
          <a:off x="2214546" y="2143116"/>
          <a:ext cx="3998912" cy="1203325"/>
        </p:xfrm>
        <a:graphic>
          <a:graphicData uri="http://schemas.openxmlformats.org/presentationml/2006/ole">
            <p:oleObj spid="_x0000_s212994" name="Equation" r:id="rId4" imgW="3670300" imgH="1104900" progId="Equation.3">
              <p:embed/>
            </p:oleObj>
          </a:graphicData>
        </a:graphic>
      </p:graphicFrame>
    </p:spTree>
  </p:cSld>
  <p:clrMapOvr>
    <a:masterClrMapping/>
  </p:clrMapOvr>
  <p:transition spd="med">
    <p:random/>
    <p:sndAc>
      <p:stSnd>
        <p:snd r:embed="rId3" name="click.wav"/>
      </p:stSnd>
    </p:sndAc>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6388" name="灯片编号占位符 6"/>
          <p:cNvSpPr>
            <a:spLocks noGrp="1"/>
          </p:cNvSpPr>
          <p:nvPr>
            <p:ph type="sldNum" sz="quarter" idx="12"/>
          </p:nvPr>
        </p:nvSpPr>
        <p:spPr>
          <a:noFill/>
        </p:spPr>
        <p:txBody>
          <a:bodyPr/>
          <a:lstStyle/>
          <a:p>
            <a:fld id="{1F06C515-7D65-4DAE-843F-00AC35438D78}" type="slidenum">
              <a:rPr lang="zh-CN" altLang="en-US" smtClean="0">
                <a:solidFill>
                  <a:srgbClr val="000000"/>
                </a:solidFill>
              </a:rPr>
              <a:pPr/>
              <a:t>125</a:t>
            </a:fld>
            <a:endParaRPr lang="en-US" altLang="zh-CN">
              <a:solidFill>
                <a:srgbClr val="000000"/>
              </a:solidFill>
            </a:endParaRPr>
          </a:p>
        </p:txBody>
      </p:sp>
      <p:sp>
        <p:nvSpPr>
          <p:cNvPr id="16389" name="Rectangle 2"/>
          <p:cNvSpPr>
            <a:spLocks noGrp="1" noChangeArrowheads="1"/>
          </p:cNvSpPr>
          <p:nvPr>
            <p:ph type="title"/>
          </p:nvPr>
        </p:nvSpPr>
        <p:spPr/>
        <p:txBody>
          <a:bodyPr/>
          <a:lstStyle/>
          <a:p>
            <a:pPr eaLnBrk="1" hangingPunct="1"/>
            <a:r>
              <a:rPr lang="zh-CN" altLang="en-US" dirty="0">
                <a:ea typeface="SimSun" pitchFamily="2" charset="-122"/>
              </a:rPr>
              <a:t>公地问题</a:t>
            </a:r>
            <a:endParaRPr lang="en-US" altLang="zh-CN" dirty="0">
              <a:ea typeface="SimSun" pitchFamily="2" charset="-122"/>
            </a:endParaRPr>
          </a:p>
        </p:txBody>
      </p:sp>
      <p:sp>
        <p:nvSpPr>
          <p:cNvPr id="16390" name="Rectangle 3"/>
          <p:cNvSpPr>
            <a:spLocks noGrp="1" noChangeArrowheads="1"/>
          </p:cNvSpPr>
          <p:nvPr>
            <p:ph type="body" sz="half" idx="1"/>
          </p:nvPr>
        </p:nvSpPr>
        <p:spPr>
          <a:xfrm>
            <a:off x="914400" y="1600200"/>
            <a:ext cx="7772400" cy="635000"/>
          </a:xfrm>
        </p:spPr>
        <p:txBody>
          <a:bodyPr/>
          <a:lstStyle/>
          <a:p>
            <a:pPr eaLnBrk="1" hangingPunct="1"/>
            <a:r>
              <a:rPr lang="zh-CN" altLang="en-US" sz="2400">
                <a:ea typeface="SimSun" pitchFamily="2" charset="-122"/>
              </a:rPr>
              <a:t>社会问题</a:t>
            </a:r>
            <a:endParaRPr lang="zh-CN" altLang="en-US" sz="2400" b="1">
              <a:latin typeface="Times New Roman" pitchFamily="18" charset="0"/>
              <a:ea typeface="SimSun" pitchFamily="2" charset="-122"/>
              <a:cs typeface="Times New Roman" pitchFamily="18" charset="0"/>
            </a:endParaRPr>
          </a:p>
        </p:txBody>
      </p:sp>
      <p:graphicFrame>
        <p:nvGraphicFramePr>
          <p:cNvPr id="16386" name="Object 4"/>
          <p:cNvGraphicFramePr>
            <a:graphicFrameLocks noGrp="1" noChangeAspect="1"/>
          </p:cNvGraphicFramePr>
          <p:nvPr>
            <p:ph sz="half" idx="2"/>
          </p:nvPr>
        </p:nvGraphicFramePr>
        <p:xfrm>
          <a:off x="1857356" y="2071678"/>
          <a:ext cx="5414963" cy="3351213"/>
        </p:xfrm>
        <a:graphic>
          <a:graphicData uri="http://schemas.openxmlformats.org/presentationml/2006/ole">
            <p:oleObj spid="_x0000_s214018" name="Equation" r:id="rId4" imgW="4597400" imgH="2844800" progId="Equation.3">
              <p:embed/>
            </p:oleObj>
          </a:graphicData>
        </a:graphic>
      </p:graphicFrame>
    </p:spTree>
  </p:cSld>
  <p:clrMapOvr>
    <a:masterClrMapping/>
  </p:clrMapOvr>
  <p:transition spd="med">
    <p:random/>
    <p:sndAc>
      <p:stSnd>
        <p:snd r:embed="rId3" name="click.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7412" name="灯片编号占位符 6"/>
          <p:cNvSpPr>
            <a:spLocks noGrp="1"/>
          </p:cNvSpPr>
          <p:nvPr>
            <p:ph type="sldNum" sz="quarter" idx="12"/>
          </p:nvPr>
        </p:nvSpPr>
        <p:spPr>
          <a:noFill/>
        </p:spPr>
        <p:txBody>
          <a:bodyPr/>
          <a:lstStyle/>
          <a:p>
            <a:fld id="{3EBEF57D-4A9A-4C4B-91DC-F1E516CAF8C2}" type="slidenum">
              <a:rPr lang="zh-CN" altLang="en-US" smtClean="0">
                <a:solidFill>
                  <a:srgbClr val="000000"/>
                </a:solidFill>
              </a:rPr>
              <a:pPr/>
              <a:t>126</a:t>
            </a:fld>
            <a:endParaRPr lang="en-US" altLang="zh-CN">
              <a:solidFill>
                <a:srgbClr val="000000"/>
              </a:solidFill>
            </a:endParaRPr>
          </a:p>
        </p:txBody>
      </p:sp>
      <p:sp>
        <p:nvSpPr>
          <p:cNvPr id="17413" name="Rectangle 2"/>
          <p:cNvSpPr>
            <a:spLocks noGrp="1" noChangeArrowheads="1"/>
          </p:cNvSpPr>
          <p:nvPr>
            <p:ph type="title"/>
          </p:nvPr>
        </p:nvSpPr>
        <p:spPr/>
        <p:txBody>
          <a:bodyPr/>
          <a:lstStyle/>
          <a:p>
            <a:pPr eaLnBrk="1" hangingPunct="1"/>
            <a:r>
              <a:rPr lang="zh-CN" altLang="en-US" dirty="0">
                <a:ea typeface="SimSun" pitchFamily="2" charset="-122"/>
              </a:rPr>
              <a:t>公地问题</a:t>
            </a:r>
            <a:endParaRPr lang="en-US" altLang="zh-CN" dirty="0">
              <a:ea typeface="SimSun" pitchFamily="2" charset="-122"/>
            </a:endParaRPr>
          </a:p>
        </p:txBody>
      </p:sp>
      <p:graphicFrame>
        <p:nvGraphicFramePr>
          <p:cNvPr id="17410" name="Object 3"/>
          <p:cNvGraphicFramePr>
            <a:graphicFrameLocks noGrp="1" noChangeAspect="1"/>
          </p:cNvGraphicFramePr>
          <p:nvPr>
            <p:ph sz="half" idx="2"/>
          </p:nvPr>
        </p:nvGraphicFramePr>
        <p:xfrm>
          <a:off x="1835150" y="2165350"/>
          <a:ext cx="4829175" cy="2657475"/>
        </p:xfrm>
        <a:graphic>
          <a:graphicData uri="http://schemas.openxmlformats.org/presentationml/2006/ole">
            <p:oleObj spid="_x0000_s215042" name="Equation" r:id="rId4" imgW="1892300" imgH="1041400" progId="">
              <p:embed/>
            </p:oleObj>
          </a:graphicData>
        </a:graphic>
      </p:graphicFrame>
    </p:spTree>
  </p:cSld>
  <p:clrMapOvr>
    <a:masterClrMapping/>
  </p:clrMapOvr>
  <p:transition spd="med">
    <p:random/>
    <p:sndAc>
      <p:stSnd>
        <p:snd r:embed="rId3" name="click.wav"/>
      </p:stSnd>
    </p:sndAc>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8003" name="灯片编号占位符 6"/>
          <p:cNvSpPr>
            <a:spLocks noGrp="1"/>
          </p:cNvSpPr>
          <p:nvPr>
            <p:ph type="sldNum" sz="quarter" idx="12"/>
          </p:nvPr>
        </p:nvSpPr>
        <p:spPr>
          <a:noFill/>
        </p:spPr>
        <p:txBody>
          <a:bodyPr/>
          <a:lstStyle/>
          <a:p>
            <a:fld id="{EF5F528B-0588-49B4-A4B7-E6627B30AD38}" type="slidenum">
              <a:rPr lang="zh-CN" altLang="en-US" smtClean="0">
                <a:solidFill>
                  <a:srgbClr val="000000"/>
                </a:solidFill>
              </a:rPr>
              <a:pPr/>
              <a:t>127</a:t>
            </a:fld>
            <a:endParaRPr lang="en-US" altLang="zh-CN">
              <a:solidFill>
                <a:srgbClr val="000000"/>
              </a:solidFill>
            </a:endParaRPr>
          </a:p>
        </p:txBody>
      </p:sp>
      <p:sp>
        <p:nvSpPr>
          <p:cNvPr id="128004" name="Rectangle 2"/>
          <p:cNvSpPr>
            <a:spLocks noGrp="1" noChangeArrowheads="1"/>
          </p:cNvSpPr>
          <p:nvPr>
            <p:ph type="title"/>
          </p:nvPr>
        </p:nvSpPr>
        <p:spPr/>
        <p:txBody>
          <a:bodyPr/>
          <a:lstStyle/>
          <a:p>
            <a:pPr eaLnBrk="1" hangingPunct="1"/>
            <a:r>
              <a:rPr lang="zh-CN" altLang="en-US">
                <a:ea typeface="SimSun" pitchFamily="2" charset="-122"/>
              </a:rPr>
              <a:t>公地问题</a:t>
            </a:r>
            <a:endParaRPr lang="zh-CN" altLang="en-US" dirty="0">
              <a:ea typeface="SimSun" pitchFamily="2" charset="-122"/>
            </a:endParaRPr>
          </a:p>
        </p:txBody>
      </p:sp>
      <p:sp>
        <p:nvSpPr>
          <p:cNvPr id="128005" name="Rectangle 3"/>
          <p:cNvSpPr>
            <a:spLocks noGrp="1" noChangeArrowheads="1"/>
          </p:cNvSpPr>
          <p:nvPr>
            <p:ph type="body" sz="half" idx="1"/>
          </p:nvPr>
        </p:nvSpPr>
        <p:spPr/>
        <p:txBody>
          <a:bodyPr/>
          <a:lstStyle/>
          <a:p>
            <a:pPr eaLnBrk="1" hangingPunct="1"/>
            <a:r>
              <a:rPr lang="zh-CN" altLang="en-US" sz="2400">
                <a:ea typeface="SimSun" pitchFamily="2" charset="-122"/>
              </a:rPr>
              <a:t>故事的寓意</a:t>
            </a:r>
            <a:endParaRPr lang="en-US" altLang="zh-CN" sz="2400">
              <a:ea typeface="SimSun" pitchFamily="2" charset="-122"/>
            </a:endParaRPr>
          </a:p>
          <a:p>
            <a:pPr lvl="1" eaLnBrk="1" hangingPunct="1"/>
            <a:r>
              <a:rPr lang="zh-CN" altLang="en-US" sz="2200">
                <a:ea typeface="SimSun" pitchFamily="2" charset="-122"/>
              </a:rPr>
              <a:t>外部性和产权</a:t>
            </a:r>
            <a:endParaRPr lang="en-US" altLang="zh-CN" sz="2200">
              <a:ea typeface="SimSun" pitchFamily="2" charset="-122"/>
            </a:endParaRPr>
          </a:p>
          <a:p>
            <a:pPr lvl="1" eaLnBrk="1" hangingPunct="1"/>
            <a:r>
              <a:rPr lang="zh-CN" altLang="en-US" sz="2200">
                <a:ea typeface="SimSun" pitchFamily="2" charset="-122"/>
              </a:rPr>
              <a:t>全局治理</a:t>
            </a:r>
          </a:p>
        </p:txBody>
      </p:sp>
      <p:pic>
        <p:nvPicPr>
          <p:cNvPr id="128006" name="Picture 8" descr="j0149627"/>
          <p:cNvPicPr>
            <a:picLocks noGrp="1" noChangeAspect="1" noChangeArrowheads="1"/>
          </p:cNvPicPr>
          <p:nvPr>
            <p:ph sz="half" idx="2"/>
          </p:nvPr>
        </p:nvPicPr>
        <p:blipFill>
          <a:blip r:embed="rId3" cstate="print"/>
          <a:srcRect/>
          <a:stretch>
            <a:fillRect/>
          </a:stretch>
        </p:blipFill>
        <p:spPr>
          <a:xfrm>
            <a:off x="2886075" y="3094038"/>
            <a:ext cx="3175000" cy="2255837"/>
          </a:xfrm>
        </p:spPr>
      </p:pic>
    </p:spTree>
  </p:cSld>
  <p:clrMapOvr>
    <a:masterClrMapping/>
  </p:clrMapOvr>
  <p:transition spd="med">
    <p:random/>
    <p:sndAc>
      <p:stSnd>
        <p:snd r:embed="rId2" name="click.wav"/>
      </p:stSnd>
    </p:sndAc>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8003" name="灯片编号占位符 6"/>
          <p:cNvSpPr>
            <a:spLocks noGrp="1"/>
          </p:cNvSpPr>
          <p:nvPr>
            <p:ph type="sldNum" sz="quarter" idx="12"/>
          </p:nvPr>
        </p:nvSpPr>
        <p:spPr>
          <a:noFill/>
        </p:spPr>
        <p:txBody>
          <a:bodyPr/>
          <a:lstStyle/>
          <a:p>
            <a:fld id="{EF5F528B-0588-49B4-A4B7-E6627B30AD38}" type="slidenum">
              <a:rPr lang="zh-CN" altLang="en-US" smtClean="0">
                <a:solidFill>
                  <a:srgbClr val="000000"/>
                </a:solidFill>
              </a:rPr>
              <a:pPr/>
              <a:t>128</a:t>
            </a:fld>
            <a:endParaRPr lang="en-US" altLang="zh-CN">
              <a:solidFill>
                <a:srgbClr val="000000"/>
              </a:solidFill>
            </a:endParaRPr>
          </a:p>
        </p:txBody>
      </p:sp>
      <p:sp>
        <p:nvSpPr>
          <p:cNvPr id="128004" name="Rectangle 2"/>
          <p:cNvSpPr>
            <a:spLocks noGrp="1" noChangeArrowheads="1"/>
          </p:cNvSpPr>
          <p:nvPr>
            <p:ph type="title"/>
          </p:nvPr>
        </p:nvSpPr>
        <p:spPr/>
        <p:txBody>
          <a:bodyPr/>
          <a:lstStyle/>
          <a:p>
            <a:pPr eaLnBrk="1" hangingPunct="1"/>
            <a:r>
              <a:rPr lang="zh-CN" altLang="en-US">
                <a:ea typeface="SimSun" pitchFamily="2" charset="-122"/>
              </a:rPr>
              <a:t>公地问题</a:t>
            </a:r>
            <a:endParaRPr lang="zh-CN" altLang="en-US" dirty="0">
              <a:ea typeface="SimSun" pitchFamily="2" charset="-122"/>
            </a:endParaRPr>
          </a:p>
        </p:txBody>
      </p:sp>
      <p:sp>
        <p:nvSpPr>
          <p:cNvPr id="128005" name="Rectangle 3"/>
          <p:cNvSpPr>
            <a:spLocks noGrp="1" noChangeArrowheads="1"/>
          </p:cNvSpPr>
          <p:nvPr>
            <p:ph type="body" sz="half" idx="1"/>
          </p:nvPr>
        </p:nvSpPr>
        <p:spPr>
          <a:xfrm>
            <a:off x="914400" y="1600200"/>
            <a:ext cx="7515252" cy="4472006"/>
          </a:xfrm>
        </p:spPr>
        <p:txBody>
          <a:bodyPr/>
          <a:lstStyle/>
          <a:p>
            <a:pPr eaLnBrk="1" hangingPunct="1"/>
            <a:r>
              <a:rPr lang="zh-CN" altLang="en-US" sz="2400" dirty="0" smtClean="0">
                <a:ea typeface="SimSun" pitchFamily="2" charset="-122"/>
              </a:rPr>
              <a:t>公地问题的可能解决方案</a:t>
            </a:r>
            <a:r>
              <a:rPr lang="zh-CN" altLang="en-US" sz="2400" dirty="0" smtClean="0">
                <a:ea typeface="SimSun" pitchFamily="2" charset="-122"/>
                <a:sym typeface="Wingdings" pitchFamily="2" charset="2"/>
              </a:rPr>
              <a:t>：（</a:t>
            </a:r>
            <a:r>
              <a:rPr lang="en-US" altLang="zh-CN" sz="2400" dirty="0" smtClean="0">
                <a:ea typeface="SimSun" pitchFamily="2" charset="-122"/>
                <a:sym typeface="Wingdings" pitchFamily="2" charset="2"/>
              </a:rPr>
              <a:t>1</a:t>
            </a:r>
            <a:r>
              <a:rPr lang="zh-CN" altLang="en-US" sz="2400" dirty="0" smtClean="0">
                <a:ea typeface="SimSun" pitchFamily="2" charset="-122"/>
                <a:sym typeface="Wingdings" pitchFamily="2" charset="2"/>
              </a:rPr>
              <a:t>）</a:t>
            </a:r>
            <a:r>
              <a:rPr lang="zh-CN" altLang="en-US" sz="2200" dirty="0" smtClean="0">
                <a:ea typeface="SimSun" pitchFamily="2" charset="-122"/>
              </a:rPr>
              <a:t>明确产权</a:t>
            </a:r>
            <a:endParaRPr lang="en-US" altLang="zh-CN" sz="2200" dirty="0" smtClean="0">
              <a:ea typeface="SimSun" pitchFamily="2" charset="-122"/>
            </a:endParaRPr>
          </a:p>
          <a:p>
            <a:pPr lvl="1" eaLnBrk="1" hangingPunct="1"/>
            <a:r>
              <a:rPr lang="zh-CN" altLang="en-US" sz="1800" u="sng" dirty="0" smtClean="0">
                <a:ea typeface="SimSun" pitchFamily="2" charset="-122"/>
              </a:rPr>
              <a:t>一个私有化的例子</a:t>
            </a:r>
            <a:r>
              <a:rPr lang="zh-CN" altLang="en-US" sz="1800" dirty="0" smtClean="0">
                <a:ea typeface="SimSun" pitchFamily="2" charset="-122"/>
              </a:rPr>
              <a:t>：</a:t>
            </a:r>
            <a:r>
              <a:rPr lang="zh-CN" altLang="en-US" sz="1800" dirty="0" smtClean="0"/>
              <a:t>在非洲，津巴布韦、马拉维、纳米比亚和博茨瓦纳的大象数量正在增长，而这一增长源于这些国家的政府允许战利品狩猎，即将狩猎合法化。这听起来很残忍，但却从另一方面促使当地人保护野生动物。自</a:t>
            </a:r>
            <a:r>
              <a:rPr lang="en-US" altLang="zh-CN" sz="1800" dirty="0" smtClean="0"/>
              <a:t>1979</a:t>
            </a:r>
            <a:r>
              <a:rPr lang="zh-CN" altLang="en-US" sz="1800" dirty="0" smtClean="0"/>
              <a:t>年以来，津巴布韦的大象数量从</a:t>
            </a:r>
            <a:r>
              <a:rPr lang="en-US" altLang="zh-CN" sz="1800" dirty="0" smtClean="0"/>
              <a:t>3</a:t>
            </a:r>
            <a:r>
              <a:rPr lang="zh-CN" altLang="en-US" sz="1800" dirty="0" smtClean="0"/>
              <a:t>万只增加到如今的将近</a:t>
            </a:r>
            <a:r>
              <a:rPr lang="en-US" altLang="zh-CN" sz="1800" dirty="0" smtClean="0"/>
              <a:t>7</a:t>
            </a:r>
            <a:r>
              <a:rPr lang="zh-CN" altLang="en-US" sz="1800" dirty="0" smtClean="0"/>
              <a:t>万只，博茨瓦纳从</a:t>
            </a:r>
            <a:r>
              <a:rPr lang="en-US" altLang="zh-CN" sz="1800" dirty="0" smtClean="0"/>
              <a:t>2</a:t>
            </a:r>
            <a:r>
              <a:rPr lang="zh-CN" altLang="en-US" sz="1800" dirty="0" smtClean="0"/>
              <a:t>万只增加到了</a:t>
            </a:r>
            <a:r>
              <a:rPr lang="en-US" altLang="zh-CN" sz="1800" dirty="0" smtClean="0"/>
              <a:t>6.8</a:t>
            </a:r>
            <a:r>
              <a:rPr lang="zh-CN" altLang="en-US" sz="1800" dirty="0" smtClean="0"/>
              <a:t>万只。但另一方面，在禁止狩猎大象的国家中，例如肯尼亚、坦桑尼亚和乌干达，当地人几乎没有动力去养殖大象，但却很有动力去偷猎它们。在这些国家，大象正在消失。结果是肯尼亚今天只有</a:t>
            </a:r>
            <a:r>
              <a:rPr lang="en-US" altLang="zh-CN" sz="1800" dirty="0" smtClean="0"/>
              <a:t>1.6</a:t>
            </a:r>
            <a:r>
              <a:rPr lang="zh-CN" altLang="en-US" sz="1800" dirty="0" smtClean="0"/>
              <a:t>万只大象，而在当时政府禁止狩猎前，肯尼亚约有</a:t>
            </a:r>
            <a:r>
              <a:rPr lang="en-US" altLang="zh-CN" sz="1800" dirty="0" smtClean="0"/>
              <a:t>14</a:t>
            </a:r>
            <a:r>
              <a:rPr lang="zh-CN" altLang="en-US" sz="1800" dirty="0" smtClean="0"/>
              <a:t>万只大象。自</a:t>
            </a:r>
            <a:r>
              <a:rPr lang="en-US" altLang="zh-CN" sz="1800" dirty="0" smtClean="0"/>
              <a:t>1970</a:t>
            </a:r>
            <a:r>
              <a:rPr lang="zh-CN" altLang="en-US" sz="1800" dirty="0" smtClean="0"/>
              <a:t>年以来，坦桑尼亚的大象已经从</a:t>
            </a:r>
            <a:r>
              <a:rPr lang="en-US" altLang="zh-CN" sz="1800" dirty="0" smtClean="0"/>
              <a:t>25</a:t>
            </a:r>
            <a:r>
              <a:rPr lang="zh-CN" altLang="en-US" sz="1800" dirty="0" smtClean="0"/>
              <a:t>万只锐减到</a:t>
            </a:r>
            <a:r>
              <a:rPr lang="en-US" altLang="zh-CN" sz="1800" dirty="0" smtClean="0"/>
              <a:t>6</a:t>
            </a:r>
            <a:r>
              <a:rPr lang="zh-CN" altLang="en-US" sz="1800" dirty="0" smtClean="0"/>
              <a:t>万只，乌干达则从</a:t>
            </a:r>
            <a:r>
              <a:rPr lang="en-US" altLang="zh-CN" sz="1800" dirty="0" smtClean="0"/>
              <a:t>2</a:t>
            </a:r>
            <a:r>
              <a:rPr lang="zh-CN" altLang="en-US" sz="1800" dirty="0" smtClean="0"/>
              <a:t>万只减少到</a:t>
            </a:r>
            <a:r>
              <a:rPr lang="en-US" altLang="zh-CN" sz="1800" dirty="0" smtClean="0"/>
              <a:t>1600</a:t>
            </a:r>
            <a:r>
              <a:rPr lang="zh-CN" altLang="en-US" sz="1800" dirty="0" smtClean="0"/>
              <a:t>只。</a:t>
            </a:r>
            <a:endParaRPr lang="en-US" altLang="zh-CN" sz="1800" dirty="0" smtClean="0"/>
          </a:p>
          <a:p>
            <a:pPr lvl="1" eaLnBrk="1" hangingPunct="1"/>
            <a:r>
              <a:rPr lang="zh-CN" altLang="en-US" sz="1800" u="sng" dirty="0" smtClean="0">
                <a:ea typeface="SimSun" pitchFamily="2" charset="-122"/>
              </a:rPr>
              <a:t>私有化是灵丹妙药吗？</a:t>
            </a:r>
            <a:r>
              <a:rPr lang="zh-CN" altLang="en-US" sz="1800" dirty="0" smtClean="0"/>
              <a:t>一旦“公地”变成了可以交易的商品，那么这些资源很快会集中于少数企业或个人手中，而这些资源的拥有者却并不参与到日常生产中。私有化将会损害弱势群体的利益，那些本来依靠公共资源的弱势群体很可能因为私有化而丧失这部分权益。</a:t>
            </a:r>
            <a:endParaRPr lang="en-US" altLang="zh-CN" sz="1800" u="sng" dirty="0" smtClean="0">
              <a:ea typeface="SimSun" pitchFamily="2" charset="-122"/>
            </a:endParaRPr>
          </a:p>
          <a:p>
            <a:pPr lvl="1" eaLnBrk="1" hangingPunct="1"/>
            <a:endParaRPr lang="en-US" altLang="zh-CN" sz="1800" dirty="0">
              <a:ea typeface="SimSun" pitchFamily="2" charset="-122"/>
            </a:endParaRPr>
          </a:p>
        </p:txBody>
      </p:sp>
    </p:spTree>
  </p:cSld>
  <p:clrMapOvr>
    <a:masterClrMapping/>
  </p:clrMapOvr>
  <p:transition spd="med">
    <p:random/>
    <p:sndAc>
      <p:stSnd>
        <p:snd r:embed="rId2" name="click.wav"/>
      </p:stSnd>
    </p:sndAc>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8003" name="灯片编号占位符 6"/>
          <p:cNvSpPr>
            <a:spLocks noGrp="1"/>
          </p:cNvSpPr>
          <p:nvPr>
            <p:ph type="sldNum" sz="quarter" idx="12"/>
          </p:nvPr>
        </p:nvSpPr>
        <p:spPr>
          <a:noFill/>
        </p:spPr>
        <p:txBody>
          <a:bodyPr/>
          <a:lstStyle/>
          <a:p>
            <a:fld id="{EF5F528B-0588-49B4-A4B7-E6627B30AD38}" type="slidenum">
              <a:rPr lang="zh-CN" altLang="en-US" smtClean="0">
                <a:solidFill>
                  <a:srgbClr val="000000"/>
                </a:solidFill>
              </a:rPr>
              <a:pPr/>
              <a:t>129</a:t>
            </a:fld>
            <a:endParaRPr lang="en-US" altLang="zh-CN" dirty="0">
              <a:solidFill>
                <a:srgbClr val="000000"/>
              </a:solidFill>
            </a:endParaRPr>
          </a:p>
        </p:txBody>
      </p:sp>
      <p:sp>
        <p:nvSpPr>
          <p:cNvPr id="128004" name="Rectangle 2"/>
          <p:cNvSpPr>
            <a:spLocks noGrp="1" noChangeArrowheads="1"/>
          </p:cNvSpPr>
          <p:nvPr>
            <p:ph type="title"/>
          </p:nvPr>
        </p:nvSpPr>
        <p:spPr/>
        <p:txBody>
          <a:bodyPr/>
          <a:lstStyle/>
          <a:p>
            <a:pPr eaLnBrk="1" hangingPunct="1"/>
            <a:r>
              <a:rPr lang="zh-CN" altLang="en-US">
                <a:ea typeface="SimSun" pitchFamily="2" charset="-122"/>
              </a:rPr>
              <a:t>公地问题</a:t>
            </a:r>
            <a:endParaRPr lang="zh-CN" altLang="en-US" dirty="0">
              <a:ea typeface="SimSun" pitchFamily="2" charset="-122"/>
            </a:endParaRPr>
          </a:p>
        </p:txBody>
      </p:sp>
      <p:sp>
        <p:nvSpPr>
          <p:cNvPr id="128005" name="Rectangle 3"/>
          <p:cNvSpPr>
            <a:spLocks noGrp="1" noChangeArrowheads="1"/>
          </p:cNvSpPr>
          <p:nvPr>
            <p:ph type="body" sz="half" idx="1"/>
          </p:nvPr>
        </p:nvSpPr>
        <p:spPr>
          <a:xfrm>
            <a:off x="914400" y="1600200"/>
            <a:ext cx="7515252" cy="4472006"/>
          </a:xfrm>
        </p:spPr>
        <p:txBody>
          <a:bodyPr/>
          <a:lstStyle/>
          <a:p>
            <a:pPr eaLnBrk="1" hangingPunct="1"/>
            <a:r>
              <a:rPr lang="zh-CN" altLang="en-US" sz="2400" dirty="0" smtClean="0">
                <a:ea typeface="SimSun" pitchFamily="2" charset="-122"/>
              </a:rPr>
              <a:t>公地问题的可能解决方案</a:t>
            </a:r>
            <a:r>
              <a:rPr lang="zh-CN" altLang="en-US" sz="2400" dirty="0" smtClean="0">
                <a:ea typeface="SimSun" pitchFamily="2" charset="-122"/>
                <a:sym typeface="Wingdings" pitchFamily="2" charset="2"/>
              </a:rPr>
              <a:t>：（</a:t>
            </a:r>
            <a:r>
              <a:rPr lang="en-US" altLang="zh-CN" sz="2400" dirty="0" smtClean="0">
                <a:ea typeface="SimSun" pitchFamily="2" charset="-122"/>
                <a:sym typeface="Wingdings" pitchFamily="2" charset="2"/>
              </a:rPr>
              <a:t>2</a:t>
            </a:r>
            <a:r>
              <a:rPr lang="zh-CN" altLang="en-US" sz="2400" dirty="0" smtClean="0">
                <a:ea typeface="SimSun" pitchFamily="2" charset="-122"/>
                <a:sym typeface="Wingdings" pitchFamily="2" charset="2"/>
              </a:rPr>
              <a:t>）政府管理</a:t>
            </a:r>
            <a:endParaRPr lang="en-US" altLang="zh-CN" sz="2400" dirty="0">
              <a:ea typeface="SimSun" pitchFamily="2" charset="-122"/>
            </a:endParaRPr>
          </a:p>
          <a:p>
            <a:pPr lvl="1" eaLnBrk="1" hangingPunct="1"/>
            <a:r>
              <a:rPr lang="zh-CN" altLang="en-US" sz="1800" u="sng" dirty="0" smtClean="0">
                <a:ea typeface="SimSun" pitchFamily="2" charset="-122"/>
              </a:rPr>
              <a:t>一个政府管理的例子</a:t>
            </a:r>
            <a:r>
              <a:rPr lang="zh-CN" altLang="en-US" sz="1800" dirty="0" smtClean="0">
                <a:ea typeface="SimSun" pitchFamily="2" charset="-122"/>
              </a:rPr>
              <a:t>：</a:t>
            </a:r>
            <a:r>
              <a:rPr lang="en-US" altLang="zh-CN" sz="1800" dirty="0" smtClean="0"/>
              <a:t>2015</a:t>
            </a:r>
            <a:r>
              <a:rPr lang="zh-CN" altLang="en-US" sz="1800" dirty="0" smtClean="0"/>
              <a:t>年在巴黎签署的</a:t>
            </a:r>
            <a:r>
              <a:rPr lang="en-US" altLang="zh-CN" sz="1800" dirty="0" smtClean="0"/>
              <a:t>《</a:t>
            </a:r>
            <a:r>
              <a:rPr lang="zh-CN" altLang="en-US" sz="1800" dirty="0" smtClean="0"/>
              <a:t>巴黎协议</a:t>
            </a:r>
            <a:r>
              <a:rPr lang="en-US" altLang="zh-CN" sz="1800" dirty="0" smtClean="0"/>
              <a:t>》</a:t>
            </a:r>
            <a:r>
              <a:rPr lang="zh-CN" altLang="en-US" sz="1800" dirty="0" smtClean="0"/>
              <a:t>共</a:t>
            </a:r>
            <a:r>
              <a:rPr lang="en-US" altLang="zh-CN" sz="1800" dirty="0" smtClean="0"/>
              <a:t>12</a:t>
            </a:r>
            <a:r>
              <a:rPr lang="zh-CN" altLang="en-US" sz="1800" dirty="0" smtClean="0"/>
              <a:t>页</a:t>
            </a:r>
            <a:r>
              <a:rPr lang="en-US" altLang="zh-CN" sz="1800" dirty="0" smtClean="0"/>
              <a:t>29</a:t>
            </a:r>
            <a:r>
              <a:rPr lang="zh-CN" altLang="en-US" sz="1800" dirty="0" smtClean="0"/>
              <a:t>个大条目，包括目标、减缓、适应、损失损害、资金、技术、能力建设、透明度、全球盘点等内容。协议规定，缔约各方将加强对气候变化威胁的全球应对，到</a:t>
            </a:r>
            <a:r>
              <a:rPr lang="en-US" altLang="zh-CN" sz="1800" dirty="0" smtClean="0"/>
              <a:t>2100</a:t>
            </a:r>
            <a:r>
              <a:rPr lang="zh-CN" altLang="en-US" sz="1800" dirty="0" smtClean="0"/>
              <a:t>年，相比工业化之前的水平，全球平均气温升高幅度将力争控制在</a:t>
            </a:r>
            <a:r>
              <a:rPr lang="en-US" altLang="zh-CN" sz="1800" dirty="0" smtClean="0"/>
              <a:t>2</a:t>
            </a:r>
            <a:r>
              <a:rPr lang="zh-CN" altLang="en-US" sz="1800" dirty="0" smtClean="0"/>
              <a:t>摄氏度之内，并为把升温控制在</a:t>
            </a:r>
            <a:r>
              <a:rPr lang="en-US" altLang="zh-CN" sz="1800" dirty="0" smtClean="0"/>
              <a:t>1.5</a:t>
            </a:r>
            <a:r>
              <a:rPr lang="zh-CN" altLang="en-US" sz="1800" dirty="0" smtClean="0"/>
              <a:t>摄氏度之内而努力。全球将尽快实现温室气体排放达到峰值，并且在</a:t>
            </a:r>
            <a:r>
              <a:rPr lang="en-US" altLang="zh-CN" sz="1800" dirty="0" smtClean="0"/>
              <a:t>2050</a:t>
            </a:r>
            <a:r>
              <a:rPr lang="zh-CN" altLang="en-US" sz="1800" dirty="0" smtClean="0"/>
              <a:t>年到</a:t>
            </a:r>
            <a:r>
              <a:rPr lang="en-US" altLang="zh-CN" sz="1800" dirty="0" smtClean="0"/>
              <a:t>2100</a:t>
            </a:r>
            <a:r>
              <a:rPr lang="zh-CN" altLang="en-US" sz="1800" dirty="0" smtClean="0"/>
              <a:t>年之间实现人类活动排放与自然吸收之间的平衡。也就是说，在考虑到海洋和森林有能力吸收温室气体的情况下，本世纪下半叶让地球的新温室气体排放总量为零。</a:t>
            </a:r>
            <a:r>
              <a:rPr lang="en-US" altLang="zh-CN" sz="1800" dirty="0" smtClean="0"/>
              <a:t>《</a:t>
            </a:r>
            <a:r>
              <a:rPr lang="zh-CN" altLang="en-US" sz="1800" dirty="0" smtClean="0"/>
              <a:t>巴黎协议</a:t>
            </a:r>
            <a:r>
              <a:rPr lang="en-US" altLang="zh-CN" sz="1800" dirty="0" smtClean="0"/>
              <a:t>》</a:t>
            </a:r>
            <a:r>
              <a:rPr lang="zh-CN" altLang="en-US" sz="1800" dirty="0" smtClean="0"/>
              <a:t>描绘了一个非常美的蓝图，不过由于不具备强制约束力，这个蓝图能否实现还未可知。</a:t>
            </a:r>
            <a:endParaRPr lang="en-US" altLang="zh-CN" sz="1800" dirty="0" smtClean="0"/>
          </a:p>
          <a:p>
            <a:pPr lvl="1" eaLnBrk="1" hangingPunct="1"/>
            <a:r>
              <a:rPr lang="zh-CN" altLang="en-US" sz="1800" dirty="0" smtClean="0">
                <a:ea typeface="SimSun" pitchFamily="2" charset="-122"/>
              </a:rPr>
              <a:t>环保税</a:t>
            </a:r>
            <a:endParaRPr lang="en-US" altLang="zh-CN" sz="1800" dirty="0">
              <a:ea typeface="SimSun" pitchFamily="2" charset="-122"/>
            </a:endParaRPr>
          </a:p>
        </p:txBody>
      </p:sp>
    </p:spTree>
  </p:cSld>
  <p:clrMapOvr>
    <a:masterClrMapping/>
  </p:clrMapOvr>
  <p:transition spd="med">
    <p:random/>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3795" name="灯片编号占位符 5"/>
          <p:cNvSpPr>
            <a:spLocks noGrp="1"/>
          </p:cNvSpPr>
          <p:nvPr>
            <p:ph type="sldNum" sz="quarter" idx="12"/>
          </p:nvPr>
        </p:nvSpPr>
        <p:spPr>
          <a:noFill/>
        </p:spPr>
        <p:txBody>
          <a:bodyPr/>
          <a:lstStyle/>
          <a:p>
            <a:fld id="{5361C7D6-B302-4D8C-A5B9-B5EDAF572589}" type="slidenum">
              <a:rPr lang="zh-CN" altLang="en-US" smtClean="0">
                <a:solidFill>
                  <a:srgbClr val="000000"/>
                </a:solidFill>
              </a:rPr>
              <a:pPr/>
              <a:t>13</a:t>
            </a:fld>
            <a:endParaRPr lang="en-US" altLang="zh-CN" smtClean="0">
              <a:solidFill>
                <a:srgbClr val="000000"/>
              </a:solidFill>
            </a:endParaRPr>
          </a:p>
        </p:txBody>
      </p:sp>
      <p:sp>
        <p:nvSpPr>
          <p:cNvPr id="33796" name="Rectangle 2"/>
          <p:cNvSpPr>
            <a:spLocks noGrp="1" noChangeArrowheads="1"/>
          </p:cNvSpPr>
          <p:nvPr>
            <p:ph type="title"/>
          </p:nvPr>
        </p:nvSpPr>
        <p:spPr/>
        <p:txBody>
          <a:bodyPr/>
          <a:lstStyle/>
          <a:p>
            <a:pPr eaLnBrk="1" hangingPunct="1"/>
            <a:r>
              <a:rPr lang="en-US" altLang="zh-CN" sz="4000" b="1" smtClean="0">
                <a:ea typeface="SimSun" pitchFamily="2" charset="-122"/>
              </a:rPr>
              <a:t>0.3 </a:t>
            </a:r>
            <a:r>
              <a:rPr kumimoji="1" lang="zh-CN" altLang="en-US" sz="4000" b="1" smtClean="0">
                <a:ea typeface="SimSun" pitchFamily="2" charset="-122"/>
              </a:rPr>
              <a:t>博弈论</a:t>
            </a:r>
            <a:endParaRPr kumimoji="1" lang="en-US" altLang="zh-CN" sz="4000" b="1" smtClean="0">
              <a:ea typeface="SimSun" pitchFamily="2" charset="-122"/>
            </a:endParaRPr>
          </a:p>
        </p:txBody>
      </p:sp>
      <p:sp>
        <p:nvSpPr>
          <p:cNvPr id="33797" name="Rectangle 3"/>
          <p:cNvSpPr>
            <a:spLocks noGrp="1" noChangeArrowheads="1"/>
          </p:cNvSpPr>
          <p:nvPr>
            <p:ph type="body" idx="1"/>
          </p:nvPr>
        </p:nvSpPr>
        <p:spPr/>
        <p:txBody>
          <a:bodyPr/>
          <a:lstStyle/>
          <a:p>
            <a:pPr eaLnBrk="1" hangingPunct="1"/>
            <a:r>
              <a:rPr kumimoji="1" lang="zh-CN" altLang="en-US" b="1" smtClean="0">
                <a:ea typeface="SimSun" pitchFamily="2" charset="-122"/>
              </a:rPr>
              <a:t>博弈论就是系统研究各种博弈问题中各博弈方具有充分或者有限理性、能力的条件下，合理的策略选择和合理选择策略时博弈的结果，并分析这些结果的经济意义、效率意义的理论和方法。</a:t>
            </a:r>
          </a:p>
          <a:p>
            <a:pPr eaLnBrk="1" hangingPunct="1"/>
            <a:r>
              <a:rPr kumimoji="1" lang="zh-CN" altLang="en-US" b="1" smtClean="0">
                <a:ea typeface="SimSun" pitchFamily="2" charset="-122"/>
              </a:rPr>
              <a:t>通俗的说，即</a:t>
            </a:r>
            <a:r>
              <a:rPr kumimoji="1" lang="zh-CN" altLang="en-US" b="1" smtClean="0">
                <a:solidFill>
                  <a:schemeClr val="tx2"/>
                </a:solidFill>
                <a:ea typeface="SimSun" pitchFamily="2" charset="-122"/>
              </a:rPr>
              <a:t>博弈方如何获得最佳结果</a:t>
            </a:r>
            <a:r>
              <a:rPr kumimoji="1" lang="zh-CN" altLang="en-US" smtClean="0">
                <a:solidFill>
                  <a:schemeClr val="tx2"/>
                </a:solidFill>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8003" name="灯片编号占位符 6"/>
          <p:cNvSpPr>
            <a:spLocks noGrp="1"/>
          </p:cNvSpPr>
          <p:nvPr>
            <p:ph type="sldNum" sz="quarter" idx="12"/>
          </p:nvPr>
        </p:nvSpPr>
        <p:spPr>
          <a:noFill/>
        </p:spPr>
        <p:txBody>
          <a:bodyPr/>
          <a:lstStyle/>
          <a:p>
            <a:fld id="{EF5F528B-0588-49B4-A4B7-E6627B30AD38}" type="slidenum">
              <a:rPr lang="zh-CN" altLang="en-US" smtClean="0">
                <a:solidFill>
                  <a:srgbClr val="000000"/>
                </a:solidFill>
              </a:rPr>
              <a:pPr/>
              <a:t>130</a:t>
            </a:fld>
            <a:endParaRPr lang="en-US" altLang="zh-CN" dirty="0">
              <a:solidFill>
                <a:srgbClr val="000000"/>
              </a:solidFill>
            </a:endParaRPr>
          </a:p>
        </p:txBody>
      </p:sp>
      <p:sp>
        <p:nvSpPr>
          <p:cNvPr id="128004" name="Rectangle 2"/>
          <p:cNvSpPr>
            <a:spLocks noGrp="1" noChangeArrowheads="1"/>
          </p:cNvSpPr>
          <p:nvPr>
            <p:ph type="title"/>
          </p:nvPr>
        </p:nvSpPr>
        <p:spPr/>
        <p:txBody>
          <a:bodyPr/>
          <a:lstStyle/>
          <a:p>
            <a:pPr eaLnBrk="1" hangingPunct="1"/>
            <a:r>
              <a:rPr lang="zh-CN" altLang="en-US">
                <a:ea typeface="SimSun" pitchFamily="2" charset="-122"/>
              </a:rPr>
              <a:t>公地问题</a:t>
            </a:r>
            <a:endParaRPr lang="zh-CN" altLang="en-US" dirty="0">
              <a:ea typeface="SimSun" pitchFamily="2" charset="-122"/>
            </a:endParaRPr>
          </a:p>
        </p:txBody>
      </p:sp>
      <p:sp>
        <p:nvSpPr>
          <p:cNvPr id="128005" name="Rectangle 3"/>
          <p:cNvSpPr>
            <a:spLocks noGrp="1" noChangeArrowheads="1"/>
          </p:cNvSpPr>
          <p:nvPr>
            <p:ph type="body" sz="half" idx="1"/>
          </p:nvPr>
        </p:nvSpPr>
        <p:spPr>
          <a:xfrm>
            <a:off x="914400" y="1600200"/>
            <a:ext cx="7515252" cy="4472006"/>
          </a:xfrm>
        </p:spPr>
        <p:txBody>
          <a:bodyPr/>
          <a:lstStyle/>
          <a:p>
            <a:pPr eaLnBrk="1" hangingPunct="1"/>
            <a:r>
              <a:rPr lang="zh-CN" altLang="en-US" sz="2400" dirty="0" smtClean="0">
                <a:ea typeface="SimSun" pitchFamily="2" charset="-122"/>
              </a:rPr>
              <a:t>公地问题的可能解决方案</a:t>
            </a:r>
            <a:r>
              <a:rPr lang="zh-CN" altLang="en-US" sz="2400" dirty="0" smtClean="0">
                <a:ea typeface="SimSun" pitchFamily="2" charset="-122"/>
                <a:sym typeface="Wingdings" pitchFamily="2" charset="2"/>
              </a:rPr>
              <a:t>：（</a:t>
            </a:r>
            <a:r>
              <a:rPr lang="en-US" altLang="zh-CN" sz="2400" dirty="0" smtClean="0">
                <a:ea typeface="SimSun" pitchFamily="2" charset="-122"/>
                <a:sym typeface="Wingdings" pitchFamily="2" charset="2"/>
              </a:rPr>
              <a:t>3</a:t>
            </a:r>
            <a:r>
              <a:rPr lang="zh-CN" altLang="en-US" sz="2400" dirty="0" smtClean="0">
                <a:ea typeface="SimSun" pitchFamily="2" charset="-122"/>
                <a:sym typeface="Wingdings" pitchFamily="2" charset="2"/>
              </a:rPr>
              <a:t>）内化外部性</a:t>
            </a:r>
            <a:endParaRPr lang="en-US" altLang="zh-CN" sz="2400" dirty="0">
              <a:ea typeface="SimSun" pitchFamily="2" charset="-122"/>
            </a:endParaRPr>
          </a:p>
          <a:p>
            <a:pPr lvl="1" eaLnBrk="1" hangingPunct="1"/>
            <a:r>
              <a:rPr lang="zh-CN" altLang="en-US" sz="1800" u="sng" dirty="0" smtClean="0">
                <a:ea typeface="SimSun" pitchFamily="2" charset="-122"/>
              </a:rPr>
              <a:t>一个内化外部性的例子</a:t>
            </a:r>
            <a:r>
              <a:rPr lang="zh-CN" altLang="en-US" sz="1800" dirty="0" smtClean="0">
                <a:ea typeface="SimSun" pitchFamily="2" charset="-122"/>
              </a:rPr>
              <a:t>：</a:t>
            </a:r>
            <a:r>
              <a:rPr lang="zh-CN" altLang="en-US" sz="1800" dirty="0" smtClean="0"/>
              <a:t>诞生于犹他州的校园共享单车“</a:t>
            </a:r>
            <a:r>
              <a:rPr lang="en-US" altLang="zh-CN" sz="1800" dirty="0" smtClean="0"/>
              <a:t>Aggie Blue Bikes</a:t>
            </a:r>
            <a:r>
              <a:rPr lang="zh-CN" altLang="en-US" sz="1800" dirty="0" smtClean="0"/>
              <a:t>（以下简称</a:t>
            </a:r>
            <a:r>
              <a:rPr lang="en-US" altLang="zh-CN" sz="1800" dirty="0" smtClean="0"/>
              <a:t>ABB</a:t>
            </a:r>
            <a:r>
              <a:rPr lang="zh-CN" altLang="en-US" sz="1800" dirty="0" smtClean="0"/>
              <a:t>）”就是内化外部性的一个很好的例子。</a:t>
            </a:r>
            <a:r>
              <a:rPr lang="en-US" altLang="zh-CN" sz="1800" dirty="0" smtClean="0"/>
              <a:t>ABB</a:t>
            </a:r>
            <a:r>
              <a:rPr lang="zh-CN" altLang="en-US" sz="1800" dirty="0" smtClean="0"/>
              <a:t>虽然范围不大，但运营状况不错，被盗或失修率仅为</a:t>
            </a:r>
            <a:r>
              <a:rPr lang="en-US" altLang="zh-CN" sz="1800" dirty="0" smtClean="0"/>
              <a:t>6</a:t>
            </a:r>
            <a:r>
              <a:rPr lang="zh-CN" altLang="en-US" sz="1800" dirty="0" smtClean="0"/>
              <a:t>％，这主要是因为其采取的长租而非短租的形式。</a:t>
            </a:r>
            <a:r>
              <a:rPr lang="en-US" altLang="zh-CN" sz="1800" dirty="0" smtClean="0"/>
              <a:t>ABB</a:t>
            </a:r>
            <a:r>
              <a:rPr lang="zh-CN" altLang="en-US" sz="1800" dirty="0" smtClean="0"/>
              <a:t>的创始人认为，要防止破坏，就必须让用户为自己的承租行为负责，而长期的租赁方式无疑能刺激用户关爱自行车。因此，</a:t>
            </a:r>
            <a:r>
              <a:rPr lang="en-US" altLang="zh-CN" sz="1800" dirty="0" smtClean="0"/>
              <a:t>ABB</a:t>
            </a:r>
            <a:r>
              <a:rPr lang="zh-CN" altLang="en-US" sz="1800" dirty="0" smtClean="0"/>
              <a:t>的大部分自行车都必须长租一个学期，租期内如果车辆的磨损超出了一定限度而承租人没有付费的话，这个行为将会被记录在学生的档案上。当租车的行为和个人信誉档案挂钩，乃至影响到未来的毕业，恐怕没有人会锁车或是破坏了。</a:t>
            </a:r>
            <a:endParaRPr lang="en-US" altLang="zh-CN" sz="1800" dirty="0">
              <a:ea typeface="SimSun" pitchFamily="2" charset="-122"/>
            </a:endParaRPr>
          </a:p>
        </p:txBody>
      </p:sp>
    </p:spTree>
  </p:cSld>
  <p:clrMapOvr>
    <a:masterClrMapping/>
  </p:clrMapOvr>
  <p:transition spd="med">
    <p:random/>
    <p:sndAc>
      <p:stSnd>
        <p:snd r:embed="rId2" name="click.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28003" name="灯片编号占位符 6"/>
          <p:cNvSpPr>
            <a:spLocks noGrp="1"/>
          </p:cNvSpPr>
          <p:nvPr>
            <p:ph type="sldNum" sz="quarter" idx="12"/>
          </p:nvPr>
        </p:nvSpPr>
        <p:spPr>
          <a:noFill/>
        </p:spPr>
        <p:txBody>
          <a:bodyPr/>
          <a:lstStyle/>
          <a:p>
            <a:fld id="{EF5F528B-0588-49B4-A4B7-E6627B30AD38}" type="slidenum">
              <a:rPr lang="zh-CN" altLang="en-US" smtClean="0">
                <a:solidFill>
                  <a:srgbClr val="000000"/>
                </a:solidFill>
              </a:rPr>
              <a:pPr/>
              <a:t>131</a:t>
            </a:fld>
            <a:endParaRPr lang="en-US" altLang="zh-CN" dirty="0">
              <a:solidFill>
                <a:srgbClr val="000000"/>
              </a:solidFill>
            </a:endParaRPr>
          </a:p>
        </p:txBody>
      </p:sp>
      <p:sp>
        <p:nvSpPr>
          <p:cNvPr id="128004" name="Rectangle 2"/>
          <p:cNvSpPr>
            <a:spLocks noGrp="1" noChangeArrowheads="1"/>
          </p:cNvSpPr>
          <p:nvPr>
            <p:ph type="title"/>
          </p:nvPr>
        </p:nvSpPr>
        <p:spPr/>
        <p:txBody>
          <a:bodyPr/>
          <a:lstStyle/>
          <a:p>
            <a:pPr eaLnBrk="1" hangingPunct="1"/>
            <a:r>
              <a:rPr lang="zh-CN" altLang="en-US">
                <a:ea typeface="SimSun" pitchFamily="2" charset="-122"/>
              </a:rPr>
              <a:t>公地问题</a:t>
            </a:r>
            <a:endParaRPr lang="zh-CN" altLang="en-US" dirty="0">
              <a:ea typeface="SimSun" pitchFamily="2" charset="-122"/>
            </a:endParaRPr>
          </a:p>
        </p:txBody>
      </p:sp>
      <p:sp>
        <p:nvSpPr>
          <p:cNvPr id="128005" name="Rectangle 3"/>
          <p:cNvSpPr>
            <a:spLocks noGrp="1" noChangeArrowheads="1"/>
          </p:cNvSpPr>
          <p:nvPr>
            <p:ph type="body" sz="half" idx="1"/>
          </p:nvPr>
        </p:nvSpPr>
        <p:spPr>
          <a:xfrm>
            <a:off x="914400" y="1600200"/>
            <a:ext cx="7515252" cy="4472006"/>
          </a:xfrm>
        </p:spPr>
        <p:txBody>
          <a:bodyPr/>
          <a:lstStyle/>
          <a:p>
            <a:pPr eaLnBrk="1" hangingPunct="1"/>
            <a:r>
              <a:rPr lang="zh-CN" altLang="en-US" sz="2400" dirty="0" smtClean="0">
                <a:ea typeface="SimSun" pitchFamily="2" charset="-122"/>
              </a:rPr>
              <a:t>公地问题的可能解决方案</a:t>
            </a:r>
            <a:r>
              <a:rPr lang="zh-CN" altLang="en-US" sz="2400" dirty="0" smtClean="0">
                <a:ea typeface="SimSun" pitchFamily="2" charset="-122"/>
                <a:sym typeface="Wingdings" pitchFamily="2" charset="2"/>
              </a:rPr>
              <a:t>：（</a:t>
            </a:r>
            <a:r>
              <a:rPr lang="en-US" altLang="zh-CN" sz="2400" dirty="0" smtClean="0">
                <a:ea typeface="SimSun" pitchFamily="2" charset="-122"/>
                <a:sym typeface="Wingdings" pitchFamily="2" charset="2"/>
              </a:rPr>
              <a:t>4</a:t>
            </a:r>
            <a:r>
              <a:rPr lang="zh-CN" altLang="en-US" sz="2400" dirty="0" smtClean="0">
                <a:ea typeface="SimSun" pitchFamily="2" charset="-122"/>
                <a:sym typeface="Wingdings" pitchFamily="2" charset="2"/>
              </a:rPr>
              <a:t>）集体自治</a:t>
            </a:r>
            <a:endParaRPr lang="en-US" altLang="zh-CN" sz="2400" dirty="0" smtClean="0">
              <a:ea typeface="SimSun" pitchFamily="2" charset="-122"/>
              <a:sym typeface="Wingdings" pitchFamily="2" charset="2"/>
            </a:endParaRPr>
          </a:p>
          <a:p>
            <a:pPr eaLnBrk="1" hangingPunct="1"/>
            <a:r>
              <a:rPr lang="en-US" altLang="zh-CN" sz="2400" dirty="0" smtClean="0">
                <a:ea typeface="SimSun" pitchFamily="2" charset="-122"/>
                <a:sym typeface="Wingdings" pitchFamily="2" charset="2"/>
              </a:rPr>
              <a:t>2009</a:t>
            </a:r>
            <a:r>
              <a:rPr lang="zh-CN" altLang="en-US" sz="2400" dirty="0" smtClean="0">
                <a:ea typeface="SimSun" pitchFamily="2" charset="-122"/>
                <a:sym typeface="Wingdings" pitchFamily="2" charset="2"/>
              </a:rPr>
              <a:t>年诺贝尔经济学奖获得者</a:t>
            </a:r>
            <a:r>
              <a:rPr lang="en-US" altLang="zh-CN" sz="2400" dirty="0" smtClean="0">
                <a:ea typeface="SimSun" pitchFamily="2" charset="-122"/>
                <a:sym typeface="Wingdings" pitchFamily="2" charset="2"/>
              </a:rPr>
              <a:t>Eleanor</a:t>
            </a:r>
            <a:r>
              <a:rPr lang="zh-CN" altLang="en-US" sz="2400" dirty="0" smtClean="0">
                <a:ea typeface="SimSun" pitchFamily="2" charset="-122"/>
                <a:sym typeface="Wingdings" pitchFamily="2" charset="2"/>
              </a:rPr>
              <a:t> </a:t>
            </a:r>
            <a:r>
              <a:rPr lang="en-US" altLang="zh-CN" sz="2400" dirty="0" err="1" smtClean="0">
                <a:ea typeface="SimSun" pitchFamily="2" charset="-122"/>
                <a:sym typeface="Wingdings" pitchFamily="2" charset="2"/>
              </a:rPr>
              <a:t>Ostrom</a:t>
            </a:r>
            <a:r>
              <a:rPr lang="zh-CN" altLang="en-US" sz="2400" dirty="0" smtClean="0">
                <a:ea typeface="SimSun" pitchFamily="2" charset="-122"/>
                <a:sym typeface="Wingdings" pitchFamily="2" charset="2"/>
              </a:rPr>
              <a:t>认为</a:t>
            </a:r>
            <a:r>
              <a:rPr lang="zh-CN" altLang="en-US" sz="2400" dirty="0" smtClean="0"/>
              <a:t>除了私有化和政府加强管理外，群体自治也能够很好地处理公地问题，集体监督能够很好地避免由于个人私利产生的滥用问题。</a:t>
            </a:r>
            <a:endParaRPr lang="en-US" altLang="zh-CN" sz="2400" dirty="0" smtClean="0"/>
          </a:p>
          <a:p>
            <a:pPr eaLnBrk="1" hangingPunct="1"/>
            <a:r>
              <a:rPr lang="zh-CN" altLang="en-US" sz="1800" u="sng" dirty="0" smtClean="0"/>
              <a:t>集体自治的一个例子</a:t>
            </a:r>
            <a:r>
              <a:rPr lang="zh-CN" altLang="en-US" sz="1800" dirty="0" smtClean="0"/>
              <a:t>：在瑞士的托拜尔，公共财产的享用权被严格限定在拥有社群权利的居民中。任何企图侵夺更大份额放养权的尝试都会被课以大额罚金。村里的法规由全体村民投票决定。有关公共资源使用的所有重要决定都是由占用者自己做出的。他们使用的许多规则的监督成本和其他交易成本都较低，并能减少潜在的冲突。</a:t>
            </a:r>
            <a:endParaRPr lang="en-US" altLang="zh-CN" sz="1800" dirty="0" smtClean="0">
              <a:ea typeface="SimSun" pitchFamily="2" charset="-122"/>
            </a:endParaRPr>
          </a:p>
          <a:p>
            <a:pPr eaLnBrk="1" hangingPunct="1"/>
            <a:r>
              <a:rPr lang="zh-CN" altLang="en-US" sz="1800" dirty="0" smtClean="0">
                <a:ea typeface="SimSun" pitchFamily="2" charset="-122"/>
              </a:rPr>
              <a:t>限渔令、限伐令</a:t>
            </a:r>
            <a:endParaRPr lang="en-US" altLang="zh-CN" sz="1800" dirty="0">
              <a:ea typeface="SimSun" pitchFamily="2" charset="-122"/>
            </a:endParaRPr>
          </a:p>
        </p:txBody>
      </p:sp>
    </p:spTree>
  </p:cSld>
  <p:clrMapOvr>
    <a:masterClrMapping/>
  </p:clrMapOvr>
  <p:transition spd="med">
    <p:random/>
    <p:sndAc>
      <p:stSnd>
        <p:snd r:embed="rId2" name="click.wav"/>
      </p:stSnd>
    </p:sndAc>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Snoopy</a:t>
            </a:r>
            <a:endParaRPr lang="zh-CN" altLang="en-US" dirty="0"/>
          </a:p>
        </p:txBody>
      </p:sp>
      <p:sp>
        <p:nvSpPr>
          <p:cNvPr id="3" name="文本占位符 2"/>
          <p:cNvSpPr>
            <a:spLocks noGrp="1"/>
          </p:cNvSpPr>
          <p:nvPr>
            <p:ph type="body"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zh-CN" altLang="en-US" smtClean="0">
                <a:solidFill>
                  <a:srgbClr val="000000"/>
                </a:solidFill>
              </a:rPr>
              <a:t>Game Theory--Chapter 1</a:t>
            </a: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defRPr/>
            </a:pPr>
            <a:fld id="{961C401F-DD14-4DA1-8D9C-85302C34F9E5}" type="slidenum">
              <a:rPr lang="zh-CN" altLang="en-US" smtClean="0">
                <a:solidFill>
                  <a:srgbClr val="000000"/>
                </a:solidFill>
              </a:rPr>
              <a:pPr>
                <a:defRPr/>
              </a:pPr>
              <a:t>132</a:t>
            </a:fld>
            <a:endParaRPr lang="en-US" altLang="zh-CN">
              <a:solidFill>
                <a:srgbClr val="000000"/>
              </a:solidFill>
            </a:endParaRPr>
          </a:p>
        </p:txBody>
      </p:sp>
      <p:pic>
        <p:nvPicPr>
          <p:cNvPr id="185346" name="Picture 2" descr="E:\办公室文档\2018春季课程\经院2016级博弈论\snoopy.jpg"/>
          <p:cNvPicPr>
            <a:picLocks noChangeAspect="1" noChangeArrowheads="1"/>
          </p:cNvPicPr>
          <p:nvPr/>
        </p:nvPicPr>
        <p:blipFill>
          <a:blip r:embed="rId3" cstate="print"/>
          <a:srcRect/>
          <a:stretch>
            <a:fillRect/>
          </a:stretch>
        </p:blipFill>
        <p:spPr bwMode="auto">
          <a:xfrm>
            <a:off x="3214678" y="142852"/>
            <a:ext cx="4929204" cy="6572272"/>
          </a:xfrm>
          <a:prstGeom prst="rect">
            <a:avLst/>
          </a:prstGeom>
          <a:noFill/>
        </p:spPr>
      </p:pic>
    </p:spTree>
  </p:cSld>
  <p:clrMapOvr>
    <a:masterClrMapping/>
  </p:clrMapOvr>
  <p:transition spd="med">
    <p:random/>
    <p:sndAc>
      <p:stSnd>
        <p:snd r:embed="rId2" name="click.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0051" name="灯片编号占位符 5"/>
          <p:cNvSpPr>
            <a:spLocks noGrp="1"/>
          </p:cNvSpPr>
          <p:nvPr>
            <p:ph type="sldNum" sz="quarter" idx="12"/>
          </p:nvPr>
        </p:nvSpPr>
        <p:spPr>
          <a:noFill/>
        </p:spPr>
        <p:txBody>
          <a:bodyPr/>
          <a:lstStyle/>
          <a:p>
            <a:fld id="{2EA1F9FC-C653-418F-8365-B1C8443A9CD8}" type="slidenum">
              <a:rPr lang="zh-CN" altLang="en-US" smtClean="0">
                <a:solidFill>
                  <a:srgbClr val="000000"/>
                </a:solidFill>
              </a:rPr>
              <a:pPr/>
              <a:t>133</a:t>
            </a:fld>
            <a:endParaRPr lang="en-US" altLang="zh-CN" smtClean="0">
              <a:solidFill>
                <a:srgbClr val="000000"/>
              </a:solidFill>
            </a:endParaRPr>
          </a:p>
        </p:txBody>
      </p:sp>
      <p:sp>
        <p:nvSpPr>
          <p:cNvPr id="130052" name="Rectangle 2"/>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217091" name="Rectangle 3"/>
          <p:cNvSpPr>
            <a:spLocks noGrp="1" noChangeArrowheads="1"/>
          </p:cNvSpPr>
          <p:nvPr>
            <p:ph type="body" idx="1"/>
          </p:nvPr>
        </p:nvSpPr>
        <p:spPr>
          <a:xfrm>
            <a:off x="914400" y="3619500"/>
            <a:ext cx="7772400" cy="2511425"/>
          </a:xfrm>
        </p:spPr>
        <p:txBody>
          <a:bodyPr/>
          <a:lstStyle/>
          <a:p>
            <a:pPr eaLnBrk="1" hangingPunct="1">
              <a:lnSpc>
                <a:spcPct val="90000"/>
              </a:lnSpc>
            </a:pPr>
            <a:r>
              <a:rPr lang="zh-CN" altLang="en-US" sz="2600" smtClean="0">
                <a:ea typeface="SimSun" pitchFamily="2" charset="-122"/>
              </a:rPr>
              <a:t>把你的策略随机化会使你的竞争对手感到吃惊</a:t>
            </a:r>
            <a:endParaRPr lang="en-US" altLang="zh-CN" sz="2600" smtClean="0">
              <a:ea typeface="SimSun" pitchFamily="2" charset="-122"/>
            </a:endParaRPr>
          </a:p>
          <a:p>
            <a:pPr lvl="1" eaLnBrk="1" hangingPunct="1">
              <a:lnSpc>
                <a:spcPct val="90000"/>
              </a:lnSpc>
              <a:buFont typeface="Wingdings" pitchFamily="2" charset="2"/>
              <a:buChar char="Ø"/>
            </a:pPr>
            <a:r>
              <a:rPr lang="en-US" altLang="zh-CN" sz="2500" smtClean="0">
                <a:ea typeface="SimSun" pitchFamily="2" charset="-122"/>
              </a:rPr>
              <a:t>Player 1</a:t>
            </a:r>
            <a:r>
              <a:rPr lang="zh-CN" altLang="en-US" sz="2500" smtClean="0">
                <a:ea typeface="SimSun" pitchFamily="2" charset="-122"/>
              </a:rPr>
              <a:t>分别以概率</a:t>
            </a:r>
            <a:r>
              <a:rPr lang="en-US" altLang="zh-CN" sz="2300" i="1" smtClean="0">
                <a:ea typeface="SimSun" pitchFamily="2" charset="-122"/>
              </a:rPr>
              <a:t>r</a:t>
            </a:r>
            <a:r>
              <a:rPr lang="zh-CN" altLang="en-US" sz="2500" smtClean="0">
                <a:ea typeface="SimSun" pitchFamily="2" charset="-122"/>
              </a:rPr>
              <a:t>和</a:t>
            </a:r>
            <a:r>
              <a:rPr lang="en-US" altLang="zh-CN" sz="2500" smtClean="0">
                <a:ea typeface="SimSun" pitchFamily="2" charset="-122"/>
              </a:rPr>
              <a:t>1-</a:t>
            </a:r>
            <a:r>
              <a:rPr lang="en-US" altLang="zh-CN" sz="2300" i="1" smtClean="0">
                <a:ea typeface="SimSun" pitchFamily="2" charset="-122"/>
              </a:rPr>
              <a:t>r</a:t>
            </a:r>
            <a:r>
              <a:rPr lang="zh-CN" altLang="en-US" sz="2500" smtClean="0">
                <a:ea typeface="SimSun" pitchFamily="2" charset="-122"/>
              </a:rPr>
              <a:t>选择</a:t>
            </a:r>
            <a:r>
              <a:rPr lang="en-US" altLang="zh-CN" sz="2500" smtClean="0">
                <a:ea typeface="SimSun" pitchFamily="2" charset="-122"/>
              </a:rPr>
              <a:t>Head</a:t>
            </a:r>
            <a:r>
              <a:rPr lang="zh-CN" altLang="en-US" sz="2500" smtClean="0">
                <a:ea typeface="SimSun" pitchFamily="2" charset="-122"/>
              </a:rPr>
              <a:t>和</a:t>
            </a:r>
            <a:r>
              <a:rPr lang="en-US" altLang="zh-CN" sz="2500" smtClean="0">
                <a:ea typeface="SimSun" pitchFamily="2" charset="-122"/>
              </a:rPr>
              <a:t>Tail.</a:t>
            </a:r>
            <a:endParaRPr lang="en-US" altLang="zh-CN" sz="2500" i="1" smtClean="0">
              <a:ea typeface="SimSun" pitchFamily="2" charset="-122"/>
            </a:endParaRPr>
          </a:p>
          <a:p>
            <a:pPr lvl="1" eaLnBrk="1" hangingPunct="1">
              <a:lnSpc>
                <a:spcPct val="90000"/>
              </a:lnSpc>
              <a:buFont typeface="Wingdings" pitchFamily="2" charset="2"/>
              <a:buChar char="Ø"/>
            </a:pPr>
            <a:r>
              <a:rPr lang="en-US" altLang="zh-CN" sz="2500" smtClean="0">
                <a:ea typeface="SimSun" pitchFamily="2" charset="-122"/>
              </a:rPr>
              <a:t> Player 2</a:t>
            </a:r>
            <a:r>
              <a:rPr lang="zh-CN" altLang="en-US" sz="2500" smtClean="0">
                <a:ea typeface="SimSun" pitchFamily="2" charset="-122"/>
              </a:rPr>
              <a:t>分别以概率</a:t>
            </a:r>
            <a:r>
              <a:rPr lang="en-US" altLang="zh-CN" sz="2500" i="1" smtClean="0">
                <a:ea typeface="SimSun" pitchFamily="2" charset="-122"/>
              </a:rPr>
              <a:t>q</a:t>
            </a:r>
            <a:r>
              <a:rPr lang="zh-CN" altLang="en-US" sz="2500" smtClean="0">
                <a:ea typeface="SimSun" pitchFamily="2" charset="-122"/>
              </a:rPr>
              <a:t>和</a:t>
            </a:r>
            <a:r>
              <a:rPr lang="en-US" altLang="zh-CN" sz="2500" smtClean="0">
                <a:ea typeface="SimSun" pitchFamily="2" charset="-122"/>
              </a:rPr>
              <a:t>1-</a:t>
            </a:r>
            <a:r>
              <a:rPr lang="en-US" altLang="zh-CN" sz="2500" i="1" smtClean="0">
                <a:ea typeface="SimSun" pitchFamily="2" charset="-122"/>
              </a:rPr>
              <a:t>q</a:t>
            </a:r>
            <a:r>
              <a:rPr lang="zh-CN" altLang="en-US" sz="2500" smtClean="0">
                <a:ea typeface="SimSun" pitchFamily="2" charset="-122"/>
              </a:rPr>
              <a:t>选择</a:t>
            </a:r>
            <a:r>
              <a:rPr lang="en-US" altLang="zh-CN" sz="2500" smtClean="0">
                <a:ea typeface="SimSun" pitchFamily="2" charset="-122"/>
              </a:rPr>
              <a:t>Head</a:t>
            </a:r>
            <a:r>
              <a:rPr lang="zh-CN" altLang="en-US" sz="2500" smtClean="0">
                <a:ea typeface="SimSun" pitchFamily="2" charset="-122"/>
              </a:rPr>
              <a:t>和</a:t>
            </a:r>
            <a:r>
              <a:rPr lang="en-US" altLang="zh-CN" sz="2500" smtClean="0">
                <a:ea typeface="SimSun" pitchFamily="2" charset="-122"/>
              </a:rPr>
              <a:t>Tail.</a:t>
            </a:r>
          </a:p>
          <a:p>
            <a:pPr eaLnBrk="1" hangingPunct="1">
              <a:lnSpc>
                <a:spcPct val="90000"/>
              </a:lnSpc>
            </a:pPr>
            <a:r>
              <a:rPr lang="zh-CN" altLang="en-US" sz="2600" smtClean="0">
                <a:ea typeface="SimSun" pitchFamily="2" charset="-122"/>
              </a:rPr>
              <a:t>混合策略</a:t>
            </a:r>
            <a:r>
              <a:rPr lang="en-US" altLang="zh-CN" sz="2600" smtClean="0">
                <a:ea typeface="SimSun" pitchFamily="2" charset="-122"/>
              </a:rPr>
              <a:t>:</a:t>
            </a:r>
          </a:p>
          <a:p>
            <a:pPr lvl="1" eaLnBrk="1" hangingPunct="1">
              <a:lnSpc>
                <a:spcPct val="90000"/>
              </a:lnSpc>
              <a:buFont typeface="Wingdings" pitchFamily="2" charset="2"/>
              <a:buChar char="Ø"/>
            </a:pPr>
            <a:r>
              <a:rPr lang="zh-CN" altLang="en-US" sz="2400" smtClean="0">
                <a:ea typeface="SimSun" pitchFamily="2" charset="-122"/>
              </a:rPr>
              <a:t>指定一个实际行动，它是从纯策略集中以某些指定的概率被随机选择出来的</a:t>
            </a:r>
            <a:r>
              <a:rPr lang="en-US" altLang="zh-CN" sz="2400" smtClean="0">
                <a:ea typeface="SimSun" pitchFamily="2" charset="-122"/>
              </a:rPr>
              <a:t>.</a:t>
            </a:r>
          </a:p>
        </p:txBody>
      </p:sp>
      <p:graphicFrame>
        <p:nvGraphicFramePr>
          <p:cNvPr id="217092" name="Group 4"/>
          <p:cNvGraphicFramePr>
            <a:graphicFrameLocks noGrp="1"/>
          </p:cNvGraphicFramePr>
          <p:nvPr>
            <p:ph idx="4294967295"/>
          </p:nvPr>
        </p:nvGraphicFramePr>
        <p:xfrm>
          <a:off x="1573213" y="1512888"/>
          <a:ext cx="5191125" cy="1584960"/>
        </p:xfrm>
        <a:graphic>
          <a:graphicData uri="http://schemas.openxmlformats.org/drawingml/2006/table">
            <a:tbl>
              <a:tblPr/>
              <a:tblGrid>
                <a:gridCol w="1054100"/>
                <a:gridCol w="768350"/>
                <a:gridCol w="1644650"/>
                <a:gridCol w="1724025"/>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Tail</a:t>
                      </a:r>
                      <a:endPar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34"/>
          <p:cNvGrpSpPr>
            <a:grpSpLocks/>
          </p:cNvGrpSpPr>
          <p:nvPr/>
        </p:nvGrpSpPr>
        <p:grpSpPr bwMode="auto">
          <a:xfrm>
            <a:off x="4002088" y="2254250"/>
            <a:ext cx="3714750" cy="1387475"/>
            <a:chOff x="2521" y="1420"/>
            <a:chExt cx="2340" cy="874"/>
          </a:xfrm>
        </p:grpSpPr>
        <p:sp>
          <p:nvSpPr>
            <p:cNvPr id="130076" name="Text Box 35"/>
            <p:cNvSpPr txBox="1">
              <a:spLocks noChangeArrowheads="1"/>
            </p:cNvSpPr>
            <p:nvPr/>
          </p:nvSpPr>
          <p:spPr bwMode="auto">
            <a:xfrm>
              <a:off x="2521" y="2001"/>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0077" name="Text Box 36"/>
            <p:cNvSpPr txBox="1">
              <a:spLocks noChangeArrowheads="1"/>
            </p:cNvSpPr>
            <p:nvPr/>
          </p:nvSpPr>
          <p:spPr bwMode="auto">
            <a:xfrm>
              <a:off x="3540" y="2006"/>
              <a:ext cx="476"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1-q</a:t>
              </a:r>
            </a:p>
          </p:txBody>
        </p:sp>
        <p:sp>
          <p:nvSpPr>
            <p:cNvPr id="130078" name="Text Box 37"/>
            <p:cNvSpPr txBox="1">
              <a:spLocks noChangeArrowheads="1"/>
            </p:cNvSpPr>
            <p:nvPr/>
          </p:nvSpPr>
          <p:spPr bwMode="auto">
            <a:xfrm>
              <a:off x="4436" y="1420"/>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0079" name="Text Box 38"/>
            <p:cNvSpPr txBox="1">
              <a:spLocks noChangeArrowheads="1"/>
            </p:cNvSpPr>
            <p:nvPr/>
          </p:nvSpPr>
          <p:spPr bwMode="auto">
            <a:xfrm>
              <a:off x="4385" y="1709"/>
              <a:ext cx="476"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1-r</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checkerboard(across)">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checkerboard(across)">
                                      <p:cBhvr>
                                        <p:cTn id="12" dur="500"/>
                                        <p:tgtEl>
                                          <p:spTgt spid="217091">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checkerboard(across)">
                                      <p:cBhvr>
                                        <p:cTn id="15" dur="500"/>
                                        <p:tgtEl>
                                          <p:spTgt spid="2170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Effect transition="in" filter="checkerboard(across)">
                                      <p:cBhvr>
                                        <p:cTn id="25" dur="500"/>
                                        <p:tgtEl>
                                          <p:spTgt spid="217091">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17091">
                                            <p:txEl>
                                              <p:pRg st="4" end="4"/>
                                            </p:txEl>
                                          </p:spTgt>
                                        </p:tgtEl>
                                        <p:attrNameLst>
                                          <p:attrName>style.visibility</p:attrName>
                                        </p:attrNameLst>
                                      </p:cBhvr>
                                      <p:to>
                                        <p:strVal val="visible"/>
                                      </p:to>
                                    </p:set>
                                    <p:animEffect transition="in" filter="checkerboard(across)">
                                      <p:cBhvr>
                                        <p:cTn id="28" dur="500"/>
                                        <p:tgtEl>
                                          <p:spTgt spid="217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1075" name="灯片编号占位符 6"/>
          <p:cNvSpPr>
            <a:spLocks noGrp="1"/>
          </p:cNvSpPr>
          <p:nvPr>
            <p:ph type="sldNum" sz="quarter" idx="12"/>
          </p:nvPr>
        </p:nvSpPr>
        <p:spPr>
          <a:noFill/>
        </p:spPr>
        <p:txBody>
          <a:bodyPr/>
          <a:lstStyle/>
          <a:p>
            <a:fld id="{43ADE4C8-BD4B-4033-A170-DC44EF6FE068}" type="slidenum">
              <a:rPr lang="zh-CN" altLang="en-US" smtClean="0">
                <a:solidFill>
                  <a:srgbClr val="000000"/>
                </a:solidFill>
              </a:rPr>
              <a:pPr/>
              <a:t>134</a:t>
            </a:fld>
            <a:endParaRPr lang="en-US" altLang="zh-CN" smtClean="0">
              <a:solidFill>
                <a:srgbClr val="000000"/>
              </a:solidFill>
            </a:endParaRPr>
          </a:p>
        </p:txBody>
      </p:sp>
      <p:sp>
        <p:nvSpPr>
          <p:cNvPr id="131076" name="Rectangle 2"/>
          <p:cNvSpPr>
            <a:spLocks noGrp="1" noChangeArrowheads="1"/>
          </p:cNvSpPr>
          <p:nvPr>
            <p:ph type="title"/>
          </p:nvPr>
        </p:nvSpPr>
        <p:spPr/>
        <p:txBody>
          <a:bodyPr/>
          <a:lstStyle/>
          <a:p>
            <a:pPr eaLnBrk="1" hangingPunct="1"/>
            <a:r>
              <a:rPr lang="en-US" altLang="zh-CN" smtClean="0">
                <a:ea typeface="SimSun" pitchFamily="2" charset="-122"/>
              </a:rPr>
              <a:t>Mixed strategy</a:t>
            </a:r>
          </a:p>
        </p:txBody>
      </p:sp>
      <p:sp>
        <p:nvSpPr>
          <p:cNvPr id="131077" name="Rectangle 3"/>
          <p:cNvSpPr>
            <a:spLocks noGrp="1" noChangeArrowheads="1"/>
          </p:cNvSpPr>
          <p:nvPr>
            <p:ph type="body" sz="half" idx="1"/>
          </p:nvPr>
        </p:nvSpPr>
        <p:spPr>
          <a:xfrm>
            <a:off x="914400" y="1600200"/>
            <a:ext cx="7772400" cy="2536825"/>
          </a:xfrm>
        </p:spPr>
        <p:txBody>
          <a:bodyPr/>
          <a:lstStyle/>
          <a:p>
            <a:pPr eaLnBrk="1" hangingPunct="1"/>
            <a:r>
              <a:rPr lang="zh-CN" altLang="en-US" sz="2400" smtClean="0">
                <a:ea typeface="SimSun" pitchFamily="2" charset="-122"/>
              </a:rPr>
              <a:t>参与人的混合策略是在参与人（</a:t>
            </a:r>
            <a:r>
              <a:rPr lang="zh-CN" altLang="en-US" sz="2400" smtClean="0">
                <a:solidFill>
                  <a:schemeClr val="accent2"/>
                </a:solidFill>
                <a:ea typeface="SimSun" pitchFamily="2" charset="-122"/>
              </a:rPr>
              <a:t>纯</a:t>
            </a:r>
            <a:r>
              <a:rPr lang="zh-CN" altLang="en-US" sz="2400" smtClean="0">
                <a:ea typeface="SimSun" pitchFamily="2" charset="-122"/>
              </a:rPr>
              <a:t>）策略上的概率分布</a:t>
            </a:r>
            <a:r>
              <a:rPr lang="en-US" altLang="zh-CN" sz="2400" smtClean="0">
                <a:ea typeface="SimSun" pitchFamily="2" charset="-122"/>
              </a:rPr>
              <a:t>.</a:t>
            </a:r>
          </a:p>
          <a:p>
            <a:pPr lvl="1" eaLnBrk="1" hangingPunct="1">
              <a:buFont typeface="Wingdings" pitchFamily="2" charset="2"/>
              <a:buChar char="Ø"/>
            </a:pPr>
            <a:r>
              <a:rPr lang="en-US" altLang="zh-CN" sz="2200" smtClean="0">
                <a:ea typeface="SimSun" pitchFamily="2" charset="-122"/>
              </a:rPr>
              <a:t>Chris</a:t>
            </a:r>
            <a:r>
              <a:rPr lang="zh-CN" altLang="en-US" sz="2200" smtClean="0">
                <a:ea typeface="SimSun" pitchFamily="2" charset="-122"/>
              </a:rPr>
              <a:t>的一个混合策略是概率分布</a:t>
            </a:r>
            <a:r>
              <a:rPr lang="en-US" altLang="zh-CN" sz="2200" smtClean="0">
                <a:ea typeface="SimSun" pitchFamily="2" charset="-122"/>
              </a:rPr>
              <a:t>(</a:t>
            </a:r>
            <a:r>
              <a:rPr lang="en-US" altLang="zh-CN" sz="2200" i="1" smtClean="0">
                <a:ea typeface="SimSun" pitchFamily="2" charset="-122"/>
              </a:rPr>
              <a:t>p</a:t>
            </a:r>
            <a:r>
              <a:rPr lang="en-US" altLang="zh-CN" sz="2200" smtClean="0">
                <a:ea typeface="SimSun" pitchFamily="2" charset="-122"/>
              </a:rPr>
              <a:t>, 1-</a:t>
            </a:r>
            <a:r>
              <a:rPr lang="en-US" altLang="zh-CN" sz="2200" i="1" smtClean="0">
                <a:ea typeface="SimSun" pitchFamily="2" charset="-122"/>
              </a:rPr>
              <a:t>p</a:t>
            </a:r>
            <a:r>
              <a:rPr lang="en-US" altLang="zh-CN" sz="2200" smtClean="0">
                <a:ea typeface="SimSun" pitchFamily="2" charset="-122"/>
              </a:rPr>
              <a:t>), </a:t>
            </a:r>
            <a:r>
              <a:rPr lang="zh-CN" altLang="en-US" sz="2200" smtClean="0">
                <a:ea typeface="SimSun" pitchFamily="2" charset="-122"/>
              </a:rPr>
              <a:t>其中</a:t>
            </a:r>
            <a:r>
              <a:rPr lang="en-US" altLang="zh-CN" sz="2200" i="1" smtClean="0">
                <a:ea typeface="SimSun" pitchFamily="2" charset="-122"/>
              </a:rPr>
              <a:t>p</a:t>
            </a:r>
            <a:r>
              <a:rPr lang="zh-CN" altLang="en-US" sz="2200" smtClean="0">
                <a:ea typeface="SimSun" pitchFamily="2" charset="-122"/>
              </a:rPr>
              <a:t> 是选择</a:t>
            </a:r>
            <a:r>
              <a:rPr lang="en-US" altLang="zh-CN" sz="2200" smtClean="0">
                <a:ea typeface="SimSun" pitchFamily="2" charset="-122"/>
              </a:rPr>
              <a:t>Opera</a:t>
            </a:r>
            <a:r>
              <a:rPr lang="zh-CN" altLang="en-US" sz="2200" smtClean="0">
                <a:ea typeface="SimSun" pitchFamily="2" charset="-122"/>
              </a:rPr>
              <a:t>的概率</a:t>
            </a:r>
            <a:r>
              <a:rPr lang="en-US" altLang="zh-CN" sz="2200" smtClean="0">
                <a:ea typeface="SimSun" pitchFamily="2" charset="-122"/>
              </a:rPr>
              <a:t>, 1-</a:t>
            </a:r>
            <a:r>
              <a:rPr lang="en-US" altLang="zh-CN" sz="2200" i="1" smtClean="0">
                <a:ea typeface="SimSun" pitchFamily="2" charset="-122"/>
              </a:rPr>
              <a:t>p</a:t>
            </a:r>
            <a:r>
              <a:rPr lang="en-US" altLang="zh-CN" sz="2200" smtClean="0">
                <a:ea typeface="SimSun" pitchFamily="2" charset="-122"/>
              </a:rPr>
              <a:t> </a:t>
            </a:r>
            <a:r>
              <a:rPr lang="zh-CN" altLang="en-US" sz="2200" smtClean="0">
                <a:ea typeface="SimSun" pitchFamily="2" charset="-122"/>
              </a:rPr>
              <a:t>是选择</a:t>
            </a:r>
            <a:r>
              <a:rPr lang="en-US" altLang="zh-CN" sz="2200" smtClean="0">
                <a:ea typeface="SimSun" pitchFamily="2" charset="-122"/>
              </a:rPr>
              <a:t>Prize Fight</a:t>
            </a:r>
            <a:r>
              <a:rPr lang="zh-CN" altLang="en-US" sz="2200" smtClean="0">
                <a:ea typeface="SimSun" pitchFamily="2" charset="-122"/>
              </a:rPr>
              <a:t> 的概率</a:t>
            </a:r>
            <a:r>
              <a:rPr lang="en-US" altLang="zh-CN" sz="2200" smtClean="0">
                <a:ea typeface="SimSun" pitchFamily="2" charset="-122"/>
              </a:rPr>
              <a:t>.</a:t>
            </a:r>
          </a:p>
          <a:p>
            <a:pPr lvl="1" eaLnBrk="1" hangingPunct="1">
              <a:buFont typeface="Wingdings" pitchFamily="2" charset="2"/>
              <a:buChar char="Ø"/>
            </a:pPr>
            <a:r>
              <a:rPr lang="zh-CN" altLang="en-US" sz="2200" smtClean="0">
                <a:ea typeface="SimSun" pitchFamily="2" charset="-122"/>
              </a:rPr>
              <a:t>如果</a:t>
            </a:r>
            <a:r>
              <a:rPr lang="en-US" altLang="zh-CN" sz="2200" i="1" smtClean="0">
                <a:ea typeface="SimSun" pitchFamily="2" charset="-122"/>
              </a:rPr>
              <a:t>p</a:t>
            </a:r>
            <a:r>
              <a:rPr lang="en-US" altLang="zh-CN" sz="2200" smtClean="0">
                <a:ea typeface="SimSun" pitchFamily="2" charset="-122"/>
              </a:rPr>
              <a:t>=1</a:t>
            </a:r>
            <a:r>
              <a:rPr lang="zh-CN" altLang="en-US" sz="2200" smtClean="0">
                <a:ea typeface="SimSun" pitchFamily="2" charset="-122"/>
              </a:rPr>
              <a:t>，那么 </a:t>
            </a:r>
            <a:r>
              <a:rPr lang="en-US" altLang="zh-CN" sz="2200" smtClean="0">
                <a:ea typeface="SimSun" pitchFamily="2" charset="-122"/>
              </a:rPr>
              <a:t>Chris</a:t>
            </a:r>
            <a:r>
              <a:rPr lang="zh-CN" altLang="en-US" sz="2200" smtClean="0">
                <a:ea typeface="SimSun" pitchFamily="2" charset="-122"/>
              </a:rPr>
              <a:t>实际上选择了</a:t>
            </a:r>
            <a:r>
              <a:rPr lang="en-US" altLang="zh-CN" sz="2200" smtClean="0">
                <a:ea typeface="SimSun" pitchFamily="2" charset="-122"/>
              </a:rPr>
              <a:t>Opera. </a:t>
            </a:r>
            <a:r>
              <a:rPr lang="zh-CN" altLang="en-US" sz="2200" smtClean="0">
                <a:ea typeface="SimSun" pitchFamily="2" charset="-122"/>
              </a:rPr>
              <a:t>如果</a:t>
            </a:r>
            <a:r>
              <a:rPr lang="en-US" altLang="zh-CN" sz="2200" i="1" smtClean="0">
                <a:ea typeface="SimSun" pitchFamily="2" charset="-122"/>
              </a:rPr>
              <a:t>p</a:t>
            </a:r>
            <a:r>
              <a:rPr lang="en-US" altLang="zh-CN" sz="2200" smtClean="0">
                <a:ea typeface="SimSun" pitchFamily="2" charset="-122"/>
              </a:rPr>
              <a:t>=0</a:t>
            </a:r>
            <a:r>
              <a:rPr lang="zh-CN" altLang="en-US" sz="2200" smtClean="0">
                <a:ea typeface="SimSun" pitchFamily="2" charset="-122"/>
              </a:rPr>
              <a:t>，那么</a:t>
            </a:r>
            <a:r>
              <a:rPr lang="en-US" altLang="zh-CN" sz="2200" smtClean="0">
                <a:ea typeface="SimSun" pitchFamily="2" charset="-122"/>
              </a:rPr>
              <a:t>Chris</a:t>
            </a:r>
            <a:r>
              <a:rPr lang="zh-CN" altLang="en-US" sz="2200" smtClean="0">
                <a:ea typeface="SimSun" pitchFamily="2" charset="-122"/>
              </a:rPr>
              <a:t>实际上选择了</a:t>
            </a:r>
            <a:r>
              <a:rPr lang="en-US" altLang="zh-CN" sz="2200" smtClean="0">
                <a:ea typeface="SimSun" pitchFamily="2" charset="-122"/>
              </a:rPr>
              <a:t>Prize Fight.</a:t>
            </a:r>
          </a:p>
        </p:txBody>
      </p:sp>
      <p:graphicFrame>
        <p:nvGraphicFramePr>
          <p:cNvPr id="218145" name="Group 33"/>
          <p:cNvGraphicFramePr>
            <a:graphicFrameLocks noGrp="1"/>
          </p:cNvGraphicFramePr>
          <p:nvPr>
            <p:ph sz="half" idx="2"/>
          </p:nvPr>
        </p:nvGraphicFramePr>
        <p:xfrm>
          <a:off x="1347788" y="4479925"/>
          <a:ext cx="7046912" cy="1660525"/>
        </p:xfrm>
        <a:graphic>
          <a:graphicData uri="http://schemas.openxmlformats.org/drawingml/2006/table">
            <a:tbl>
              <a:tblPr/>
              <a:tblGrid>
                <a:gridCol w="814387"/>
                <a:gridCol w="2743200"/>
                <a:gridCol w="1698625"/>
                <a:gridCol w="1790700"/>
              </a:tblGrid>
              <a:tr h="40640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Prize 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286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Opera </a:t>
                      </a: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a:t>
                      </a:r>
                      <a:r>
                        <a:rPr kumimoji="0" lang="en-US" altLang="zh-CN" sz="2000" b="0" i="1" u="none" strike="noStrike" cap="none" normalizeH="0" baseline="0" smtClean="0">
                          <a:ln>
                            <a:noFill/>
                          </a:ln>
                          <a:solidFill>
                            <a:schemeClr val="tx1"/>
                          </a:solidFill>
                          <a:effectLst/>
                          <a:latin typeface="Arial" charset="0"/>
                          <a:ea typeface="SimSun" pitchFamily="2" charset="-122"/>
                          <a:cs typeface="Arial" charset="0"/>
                        </a:rPr>
                        <a:t>p</a:t>
                      </a: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Prize Fight </a:t>
                      </a: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(1-</a:t>
                      </a:r>
                      <a:r>
                        <a:rPr kumimoji="0" lang="en-US" altLang="zh-CN" sz="2000" b="0" i="1" u="none" strike="noStrike" cap="none" normalizeH="0" baseline="0" smtClean="0">
                          <a:ln>
                            <a:noFill/>
                          </a:ln>
                          <a:solidFill>
                            <a:schemeClr val="tx1"/>
                          </a:solidFill>
                          <a:effectLst/>
                          <a:latin typeface="Arial" charset="0"/>
                          <a:ea typeface="SimSun" pitchFamily="2" charset="-122"/>
                          <a:cs typeface="Arial" charset="0"/>
                        </a:rPr>
                        <a:t>p</a:t>
                      </a: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2099" name="灯片编号占位符 5"/>
          <p:cNvSpPr>
            <a:spLocks noGrp="1"/>
          </p:cNvSpPr>
          <p:nvPr>
            <p:ph type="sldNum" sz="quarter" idx="12"/>
          </p:nvPr>
        </p:nvSpPr>
        <p:spPr>
          <a:noFill/>
        </p:spPr>
        <p:txBody>
          <a:bodyPr/>
          <a:lstStyle/>
          <a:p>
            <a:fld id="{151AC1A9-6468-418A-8F95-93FFA417F779}" type="slidenum">
              <a:rPr lang="zh-CN" altLang="en-US" smtClean="0">
                <a:solidFill>
                  <a:srgbClr val="000000"/>
                </a:solidFill>
              </a:rPr>
              <a:pPr/>
              <a:t>135</a:t>
            </a:fld>
            <a:endParaRPr lang="en-US" altLang="zh-CN" smtClean="0">
              <a:solidFill>
                <a:srgbClr val="000000"/>
              </a:solidFill>
            </a:endParaRPr>
          </a:p>
        </p:txBody>
      </p:sp>
      <p:sp>
        <p:nvSpPr>
          <p:cNvPr id="132100" name="Rectangle 2"/>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132101" name="Rectangle 3"/>
          <p:cNvSpPr>
            <a:spLocks noGrp="1" noChangeArrowheads="1"/>
          </p:cNvSpPr>
          <p:nvPr>
            <p:ph type="body" idx="1"/>
          </p:nvPr>
        </p:nvSpPr>
        <p:spPr>
          <a:xfrm>
            <a:off x="928688" y="3967163"/>
            <a:ext cx="7772400" cy="1946275"/>
          </a:xfrm>
        </p:spPr>
        <p:txBody>
          <a:bodyPr/>
          <a:lstStyle/>
          <a:p>
            <a:pPr eaLnBrk="1" hangingPunct="1"/>
            <a:r>
              <a:rPr lang="en-US" altLang="zh-CN" sz="2600" smtClean="0">
                <a:ea typeface="SimSun" pitchFamily="2" charset="-122"/>
              </a:rPr>
              <a:t>Player 1</a:t>
            </a:r>
            <a:r>
              <a:rPr lang="zh-CN" altLang="en-US" sz="2600" smtClean="0">
                <a:ea typeface="SimSun" pitchFamily="2" charset="-122"/>
              </a:rPr>
              <a:t>的期望收益</a:t>
            </a:r>
            <a:endParaRPr lang="en-US" altLang="zh-CN" sz="2600" smtClean="0">
              <a:ea typeface="SimSun" pitchFamily="2" charset="-122"/>
            </a:endParaRPr>
          </a:p>
          <a:p>
            <a:pPr lvl="1" eaLnBrk="1" hangingPunct="1">
              <a:buFont typeface="Wingdings" pitchFamily="2" charset="2"/>
              <a:buChar char="Ø"/>
            </a:pPr>
            <a:r>
              <a:rPr lang="zh-CN" altLang="en-US" sz="2300" smtClean="0">
                <a:ea typeface="SimSun" pitchFamily="2" charset="-122"/>
              </a:rPr>
              <a:t>如果</a:t>
            </a:r>
            <a:r>
              <a:rPr lang="en-US" altLang="zh-CN" sz="2300" smtClean="0">
                <a:ea typeface="SimSun" pitchFamily="2" charset="-122"/>
              </a:rPr>
              <a:t>Player 1</a:t>
            </a:r>
            <a:r>
              <a:rPr lang="zh-CN" altLang="en-US" sz="2300" smtClean="0">
                <a:ea typeface="SimSun" pitchFamily="2" charset="-122"/>
              </a:rPr>
              <a:t>选择</a:t>
            </a:r>
            <a:r>
              <a:rPr lang="en-US" altLang="zh-CN" sz="2300" smtClean="0">
                <a:ea typeface="SimSun" pitchFamily="2" charset="-122"/>
              </a:rPr>
              <a:t>Head, </a:t>
            </a:r>
            <a:r>
              <a:rPr lang="en-US" altLang="zh-CN" sz="2300" b="1" i="1" smtClean="0">
                <a:solidFill>
                  <a:schemeClr val="hlink"/>
                </a:solidFill>
                <a:latin typeface="Courier New" pitchFamily="49" charset="0"/>
                <a:ea typeface="SimSun" pitchFamily="2" charset="-122"/>
                <a:cs typeface="Courier New" pitchFamily="49" charset="0"/>
              </a:rPr>
              <a:t>-q+(1-q)=1-2q</a:t>
            </a:r>
          </a:p>
          <a:p>
            <a:pPr lvl="1" eaLnBrk="1" hangingPunct="1">
              <a:buFont typeface="Wingdings" pitchFamily="2" charset="2"/>
              <a:buChar char="Ø"/>
            </a:pPr>
            <a:r>
              <a:rPr lang="zh-CN" altLang="en-US" sz="2300" smtClean="0">
                <a:ea typeface="SimSun" pitchFamily="2" charset="-122"/>
              </a:rPr>
              <a:t>如果</a:t>
            </a:r>
            <a:r>
              <a:rPr lang="en-US" altLang="zh-CN" sz="2300" smtClean="0">
                <a:ea typeface="SimSun" pitchFamily="2" charset="-122"/>
              </a:rPr>
              <a:t>Player 1</a:t>
            </a:r>
            <a:r>
              <a:rPr lang="zh-CN" altLang="en-US" sz="2300" smtClean="0">
                <a:ea typeface="SimSun" pitchFamily="2" charset="-122"/>
              </a:rPr>
              <a:t>选择</a:t>
            </a:r>
            <a:r>
              <a:rPr lang="en-US" altLang="zh-CN" sz="2300" smtClean="0">
                <a:ea typeface="SimSun" pitchFamily="2" charset="-122"/>
              </a:rPr>
              <a:t>Tail, </a:t>
            </a:r>
            <a:r>
              <a:rPr lang="en-US" altLang="zh-CN" sz="2300" b="1" i="1" smtClean="0">
                <a:solidFill>
                  <a:schemeClr val="hlink"/>
                </a:solidFill>
                <a:latin typeface="Courier New" pitchFamily="49" charset="0"/>
                <a:ea typeface="SimSun" pitchFamily="2" charset="-122"/>
              </a:rPr>
              <a:t>q-(1-q)=2q-1</a:t>
            </a:r>
            <a:endParaRPr lang="en-US" altLang="zh-CN" sz="2300" smtClean="0">
              <a:ea typeface="SimSun" pitchFamily="2" charset="-122"/>
            </a:endParaRPr>
          </a:p>
        </p:txBody>
      </p:sp>
      <p:graphicFrame>
        <p:nvGraphicFramePr>
          <p:cNvPr id="219140" name="Group 4"/>
          <p:cNvGraphicFramePr>
            <a:graphicFrameLocks noGrp="1"/>
          </p:cNvGraphicFramePr>
          <p:nvPr>
            <p:ph idx="4294967295"/>
          </p:nvPr>
        </p:nvGraphicFramePr>
        <p:xfrm>
          <a:off x="933450" y="1498600"/>
          <a:ext cx="5191125" cy="1584960"/>
        </p:xfrm>
        <a:graphic>
          <a:graphicData uri="http://schemas.openxmlformats.org/drawingml/2006/table">
            <a:tbl>
              <a:tblPr/>
              <a:tblGrid>
                <a:gridCol w="1054100"/>
                <a:gridCol w="768350"/>
                <a:gridCol w="1644650"/>
                <a:gridCol w="1724025"/>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Tail</a:t>
                      </a:r>
                      <a:endPar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2123" name="Text Box 34"/>
          <p:cNvSpPr txBox="1">
            <a:spLocks noChangeArrowheads="1"/>
          </p:cNvSpPr>
          <p:nvPr/>
        </p:nvSpPr>
        <p:spPr bwMode="auto">
          <a:xfrm>
            <a:off x="3362325" y="3162300"/>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2124" name="Text Box 35"/>
          <p:cNvSpPr txBox="1">
            <a:spLocks noChangeArrowheads="1"/>
          </p:cNvSpPr>
          <p:nvPr/>
        </p:nvSpPr>
        <p:spPr bwMode="auto">
          <a:xfrm>
            <a:off x="4979988" y="3170238"/>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1-q</a:t>
            </a:r>
          </a:p>
        </p:txBody>
      </p:sp>
      <p:sp>
        <p:nvSpPr>
          <p:cNvPr id="132125" name="Text Box 36"/>
          <p:cNvSpPr txBox="1">
            <a:spLocks noChangeArrowheads="1"/>
          </p:cNvSpPr>
          <p:nvPr/>
        </p:nvSpPr>
        <p:spPr bwMode="auto">
          <a:xfrm>
            <a:off x="7215188" y="2239963"/>
            <a:ext cx="9588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1-2q</a:t>
            </a:r>
          </a:p>
        </p:txBody>
      </p:sp>
      <p:sp>
        <p:nvSpPr>
          <p:cNvPr id="132126" name="Text Box 37"/>
          <p:cNvSpPr txBox="1">
            <a:spLocks noChangeArrowheads="1"/>
          </p:cNvSpPr>
          <p:nvPr/>
        </p:nvSpPr>
        <p:spPr bwMode="auto">
          <a:xfrm>
            <a:off x="7264400" y="2741613"/>
            <a:ext cx="944563"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2q-1</a:t>
            </a:r>
          </a:p>
        </p:txBody>
      </p:sp>
      <p:sp>
        <p:nvSpPr>
          <p:cNvPr id="132127" name="Text Box 38"/>
          <p:cNvSpPr txBox="1">
            <a:spLocks noChangeArrowheads="1"/>
          </p:cNvSpPr>
          <p:nvPr/>
        </p:nvSpPr>
        <p:spPr bwMode="auto">
          <a:xfrm>
            <a:off x="7300913" y="1627188"/>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32128" name="Text Box 39"/>
          <p:cNvSpPr txBox="1">
            <a:spLocks noChangeArrowheads="1"/>
          </p:cNvSpPr>
          <p:nvPr/>
        </p:nvSpPr>
        <p:spPr bwMode="auto">
          <a:xfrm>
            <a:off x="6315075" y="2224088"/>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2129" name="Text Box 40"/>
          <p:cNvSpPr txBox="1">
            <a:spLocks noChangeArrowheads="1"/>
          </p:cNvSpPr>
          <p:nvPr/>
        </p:nvSpPr>
        <p:spPr bwMode="auto">
          <a:xfrm>
            <a:off x="6249988" y="2741613"/>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1-r</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3123" name="灯片编号占位符 5"/>
          <p:cNvSpPr>
            <a:spLocks noGrp="1"/>
          </p:cNvSpPr>
          <p:nvPr>
            <p:ph type="sldNum" sz="quarter" idx="12"/>
          </p:nvPr>
        </p:nvSpPr>
        <p:spPr>
          <a:noFill/>
        </p:spPr>
        <p:txBody>
          <a:bodyPr/>
          <a:lstStyle/>
          <a:p>
            <a:fld id="{11A6D5C0-52AF-4AA4-AA31-630DCE504D90}" type="slidenum">
              <a:rPr lang="zh-CN" altLang="en-US" smtClean="0">
                <a:solidFill>
                  <a:srgbClr val="000000"/>
                </a:solidFill>
              </a:rPr>
              <a:pPr/>
              <a:t>136</a:t>
            </a:fld>
            <a:endParaRPr lang="en-US" altLang="zh-CN" smtClean="0">
              <a:solidFill>
                <a:srgbClr val="000000"/>
              </a:solidFill>
            </a:endParaRPr>
          </a:p>
        </p:txBody>
      </p:sp>
      <p:grpSp>
        <p:nvGrpSpPr>
          <p:cNvPr id="2" name="Group 2"/>
          <p:cNvGrpSpPr>
            <a:grpSpLocks/>
          </p:cNvGrpSpPr>
          <p:nvPr/>
        </p:nvGrpSpPr>
        <p:grpSpPr bwMode="auto">
          <a:xfrm>
            <a:off x="5280025" y="3800475"/>
            <a:ext cx="3330575" cy="2378075"/>
            <a:chOff x="3326" y="2394"/>
            <a:chExt cx="2098" cy="1498"/>
          </a:xfrm>
        </p:grpSpPr>
        <p:sp>
          <p:nvSpPr>
            <p:cNvPr id="133158" name="Line 3"/>
            <p:cNvSpPr>
              <a:spLocks noChangeShapeType="1"/>
            </p:cNvSpPr>
            <p:nvPr/>
          </p:nvSpPr>
          <p:spPr bwMode="auto">
            <a:xfrm>
              <a:off x="3583" y="3648"/>
              <a:ext cx="1645"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3159" name="Text Box 4"/>
            <p:cNvSpPr txBox="1">
              <a:spLocks noChangeArrowheads="1"/>
            </p:cNvSpPr>
            <p:nvPr/>
          </p:nvSpPr>
          <p:spPr bwMode="auto">
            <a:xfrm>
              <a:off x="4904" y="3653"/>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p>
          </p:txBody>
        </p:sp>
        <p:sp>
          <p:nvSpPr>
            <p:cNvPr id="133160" name="Line 5"/>
            <p:cNvSpPr>
              <a:spLocks noChangeShapeType="1"/>
            </p:cNvSpPr>
            <p:nvPr/>
          </p:nvSpPr>
          <p:spPr bwMode="auto">
            <a:xfrm flipV="1">
              <a:off x="3748" y="2487"/>
              <a:ext cx="0" cy="1344"/>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3161" name="Text Box 6"/>
            <p:cNvSpPr txBox="1">
              <a:spLocks noChangeArrowheads="1"/>
            </p:cNvSpPr>
            <p:nvPr/>
          </p:nvSpPr>
          <p:spPr bwMode="auto">
            <a:xfrm>
              <a:off x="5130" y="3561"/>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3162" name="Text Box 7"/>
            <p:cNvSpPr txBox="1">
              <a:spLocks noChangeArrowheads="1"/>
            </p:cNvSpPr>
            <p:nvPr/>
          </p:nvSpPr>
          <p:spPr bwMode="auto">
            <a:xfrm>
              <a:off x="3687" y="2394"/>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3163" name="Text Box 8"/>
            <p:cNvSpPr txBox="1">
              <a:spLocks noChangeArrowheads="1"/>
            </p:cNvSpPr>
            <p:nvPr/>
          </p:nvSpPr>
          <p:spPr bwMode="auto">
            <a:xfrm>
              <a:off x="3556" y="2552"/>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p>
          </p:txBody>
        </p:sp>
        <p:sp>
          <p:nvSpPr>
            <p:cNvPr id="133164" name="Text Box 9"/>
            <p:cNvSpPr txBox="1">
              <a:spLocks noChangeArrowheads="1"/>
            </p:cNvSpPr>
            <p:nvPr/>
          </p:nvSpPr>
          <p:spPr bwMode="auto">
            <a:xfrm>
              <a:off x="4236" y="3661"/>
              <a:ext cx="43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1/2</a:t>
              </a:r>
            </a:p>
          </p:txBody>
        </p:sp>
        <p:sp>
          <p:nvSpPr>
            <p:cNvPr id="133165" name="Text Box 10"/>
            <p:cNvSpPr txBox="1">
              <a:spLocks noChangeArrowheads="1"/>
            </p:cNvSpPr>
            <p:nvPr/>
          </p:nvSpPr>
          <p:spPr bwMode="auto">
            <a:xfrm>
              <a:off x="3326" y="3053"/>
              <a:ext cx="375"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1/2</a:t>
              </a:r>
            </a:p>
          </p:txBody>
        </p:sp>
      </p:grpSp>
      <p:sp>
        <p:nvSpPr>
          <p:cNvPr id="133125" name="Rectangle 11"/>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133126" name="Rectangle 12"/>
          <p:cNvSpPr>
            <a:spLocks noGrp="1" noChangeArrowheads="1"/>
          </p:cNvSpPr>
          <p:nvPr>
            <p:ph type="body" idx="1"/>
          </p:nvPr>
        </p:nvSpPr>
        <p:spPr>
          <a:xfrm>
            <a:off x="928688" y="3952875"/>
            <a:ext cx="4244975" cy="1946275"/>
          </a:xfrm>
        </p:spPr>
        <p:txBody>
          <a:bodyPr/>
          <a:lstStyle/>
          <a:p>
            <a:pPr eaLnBrk="1" hangingPunct="1"/>
            <a:r>
              <a:rPr lang="en-US" altLang="zh-CN" sz="2400" smtClean="0">
                <a:ea typeface="SimSun" pitchFamily="2" charset="-122"/>
              </a:rPr>
              <a:t>Player 1</a:t>
            </a:r>
            <a:r>
              <a:rPr lang="zh-CN" altLang="en-US" sz="2400" smtClean="0">
                <a:ea typeface="SimSun" pitchFamily="2" charset="-122"/>
              </a:rPr>
              <a:t>的最优反应</a:t>
            </a:r>
            <a:r>
              <a:rPr lang="en-US" altLang="zh-CN" sz="2400" smtClean="0">
                <a:ea typeface="SimSun" pitchFamily="2" charset="-122"/>
              </a:rPr>
              <a:t/>
            </a:r>
            <a:br>
              <a:rPr lang="en-US" altLang="zh-CN" sz="2400" smtClean="0">
                <a:ea typeface="SimSun" pitchFamily="2" charset="-122"/>
              </a:rPr>
            </a:br>
            <a:r>
              <a:rPr lang="en-US" altLang="zh-CN" sz="2400" b="1" smtClean="0">
                <a:solidFill>
                  <a:schemeClr val="hlink"/>
                </a:solidFill>
                <a:latin typeface="Courier New" pitchFamily="49" charset="0"/>
                <a:ea typeface="SimSun" pitchFamily="2" charset="-122"/>
                <a:cs typeface="Courier New" pitchFamily="49" charset="0"/>
              </a:rPr>
              <a:t>B</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smtClean="0">
                <a:solidFill>
                  <a:srgbClr val="0000FF"/>
                </a:solidFill>
                <a:latin typeface="Courier New" pitchFamily="49" charset="0"/>
                <a:ea typeface="SimSun" pitchFamily="2" charset="-122"/>
                <a:cs typeface="Courier New" pitchFamily="49" charset="0"/>
              </a:rPr>
              <a:t>q</a:t>
            </a:r>
            <a:r>
              <a:rPr lang="en-US" altLang="zh-CN" sz="2400" b="1" smtClean="0">
                <a:solidFill>
                  <a:schemeClr val="hlink"/>
                </a:solidFill>
                <a:latin typeface="Courier New" pitchFamily="49" charset="0"/>
                <a:ea typeface="SimSun" pitchFamily="2" charset="-122"/>
                <a:cs typeface="Courier New" pitchFamily="49" charset="0"/>
              </a:rPr>
              <a:t>):</a:t>
            </a:r>
          </a:p>
          <a:p>
            <a:pPr lvl="1" eaLnBrk="1" hangingPunct="1">
              <a:buFont typeface="Wingdings" pitchFamily="2" charset="2"/>
              <a:buChar char="Ø"/>
            </a:pPr>
            <a:r>
              <a:rPr lang="en-US" altLang="zh-CN" sz="2000" smtClean="0">
                <a:ea typeface="SimSun" pitchFamily="2" charset="-122"/>
              </a:rPr>
              <a:t>For </a:t>
            </a:r>
            <a:r>
              <a:rPr lang="en-US" altLang="zh-CN" sz="2000" smtClean="0">
                <a:solidFill>
                  <a:srgbClr val="0000FF"/>
                </a:solidFill>
                <a:ea typeface="SimSun" pitchFamily="2" charset="-122"/>
              </a:rPr>
              <a:t>q&lt;0.5</a:t>
            </a:r>
            <a:r>
              <a:rPr lang="en-US" altLang="zh-CN" sz="2000" smtClean="0">
                <a:ea typeface="SimSun" pitchFamily="2" charset="-122"/>
              </a:rPr>
              <a:t>, </a:t>
            </a:r>
            <a:r>
              <a:rPr lang="en-US" altLang="zh-CN" sz="2000" smtClean="0">
                <a:solidFill>
                  <a:schemeClr val="hlink"/>
                </a:solidFill>
                <a:ea typeface="SimSun" pitchFamily="2" charset="-122"/>
              </a:rPr>
              <a:t>Head (r=1)</a:t>
            </a:r>
          </a:p>
          <a:p>
            <a:pPr lvl="1" eaLnBrk="1" hangingPunct="1">
              <a:buFont typeface="Wingdings" pitchFamily="2" charset="2"/>
              <a:buChar char="Ø"/>
            </a:pPr>
            <a:r>
              <a:rPr lang="en-US" altLang="zh-CN" sz="2000" smtClean="0">
                <a:ea typeface="SimSun" pitchFamily="2" charset="-122"/>
              </a:rPr>
              <a:t>For </a:t>
            </a:r>
            <a:r>
              <a:rPr lang="en-US" altLang="zh-CN" sz="2000" smtClean="0">
                <a:solidFill>
                  <a:srgbClr val="0000FF"/>
                </a:solidFill>
                <a:ea typeface="SimSun" pitchFamily="2" charset="-122"/>
              </a:rPr>
              <a:t>q&gt;0.5</a:t>
            </a:r>
            <a:r>
              <a:rPr lang="en-US" altLang="zh-CN" sz="2000" smtClean="0">
                <a:ea typeface="SimSun" pitchFamily="2" charset="-122"/>
              </a:rPr>
              <a:t>, </a:t>
            </a:r>
            <a:r>
              <a:rPr lang="en-US" altLang="zh-CN" sz="2000" smtClean="0">
                <a:solidFill>
                  <a:schemeClr val="hlink"/>
                </a:solidFill>
                <a:ea typeface="SimSun" pitchFamily="2" charset="-122"/>
              </a:rPr>
              <a:t>Tail (r=0)</a:t>
            </a:r>
          </a:p>
          <a:p>
            <a:pPr lvl="1" eaLnBrk="1" hangingPunct="1">
              <a:buFont typeface="Wingdings" pitchFamily="2" charset="2"/>
              <a:buChar char="Ø"/>
            </a:pPr>
            <a:r>
              <a:rPr lang="en-US" altLang="zh-CN" sz="2000" smtClean="0">
                <a:ea typeface="SimSun" pitchFamily="2" charset="-122"/>
              </a:rPr>
              <a:t>For </a:t>
            </a:r>
            <a:r>
              <a:rPr lang="en-US" altLang="zh-CN" sz="2000" smtClean="0">
                <a:solidFill>
                  <a:srgbClr val="0000FF"/>
                </a:solidFill>
                <a:ea typeface="SimSun" pitchFamily="2" charset="-122"/>
              </a:rPr>
              <a:t>q=0.5</a:t>
            </a:r>
            <a:r>
              <a:rPr lang="en-US" altLang="zh-CN" sz="2000" smtClean="0">
                <a:ea typeface="SimSun" pitchFamily="2" charset="-122"/>
              </a:rPr>
              <a:t>, </a:t>
            </a:r>
            <a:r>
              <a:rPr lang="en-US" altLang="zh-CN" sz="2000" smtClean="0">
                <a:solidFill>
                  <a:schemeClr val="hlink"/>
                </a:solidFill>
                <a:ea typeface="SimSun" pitchFamily="2" charset="-122"/>
              </a:rPr>
              <a:t>indifferent (0</a:t>
            </a:r>
            <a:r>
              <a:rPr lang="en-US" altLang="zh-CN" sz="2000" smtClean="0">
                <a:solidFill>
                  <a:schemeClr val="hlink"/>
                </a:solidFill>
                <a:ea typeface="SimSun" pitchFamily="2" charset="-122"/>
                <a:sym typeface="Symbol" pitchFamily="18" charset="2"/>
              </a:rPr>
              <a:t>r1)</a:t>
            </a:r>
          </a:p>
        </p:txBody>
      </p:sp>
      <p:graphicFrame>
        <p:nvGraphicFramePr>
          <p:cNvPr id="220173" name="Group 13"/>
          <p:cNvGraphicFramePr>
            <a:graphicFrameLocks noGrp="1"/>
          </p:cNvGraphicFramePr>
          <p:nvPr>
            <p:ph idx="4294967295"/>
          </p:nvPr>
        </p:nvGraphicFramePr>
        <p:xfrm>
          <a:off x="933450" y="1498600"/>
          <a:ext cx="5191125" cy="1584960"/>
        </p:xfrm>
        <a:graphic>
          <a:graphicData uri="http://schemas.openxmlformats.org/drawingml/2006/table">
            <a:tbl>
              <a:tblPr/>
              <a:tblGrid>
                <a:gridCol w="1054100"/>
                <a:gridCol w="768350"/>
                <a:gridCol w="1644650"/>
                <a:gridCol w="1724025"/>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Tail</a:t>
                      </a:r>
                      <a:endPar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3148" name="Text Box 43"/>
          <p:cNvSpPr txBox="1">
            <a:spLocks noChangeArrowheads="1"/>
          </p:cNvSpPr>
          <p:nvPr/>
        </p:nvSpPr>
        <p:spPr bwMode="auto">
          <a:xfrm>
            <a:off x="3362325" y="3162300"/>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3149" name="Text Box 44"/>
          <p:cNvSpPr txBox="1">
            <a:spLocks noChangeArrowheads="1"/>
          </p:cNvSpPr>
          <p:nvPr/>
        </p:nvSpPr>
        <p:spPr bwMode="auto">
          <a:xfrm>
            <a:off x="4979988" y="3170238"/>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1-q</a:t>
            </a:r>
          </a:p>
        </p:txBody>
      </p:sp>
      <p:sp>
        <p:nvSpPr>
          <p:cNvPr id="133150" name="Text Box 45"/>
          <p:cNvSpPr txBox="1">
            <a:spLocks noChangeArrowheads="1"/>
          </p:cNvSpPr>
          <p:nvPr/>
        </p:nvSpPr>
        <p:spPr bwMode="auto">
          <a:xfrm>
            <a:off x="7215188" y="2239963"/>
            <a:ext cx="9588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1-2q</a:t>
            </a:r>
          </a:p>
        </p:txBody>
      </p:sp>
      <p:sp>
        <p:nvSpPr>
          <p:cNvPr id="133151" name="Text Box 46"/>
          <p:cNvSpPr txBox="1">
            <a:spLocks noChangeArrowheads="1"/>
          </p:cNvSpPr>
          <p:nvPr/>
        </p:nvSpPr>
        <p:spPr bwMode="auto">
          <a:xfrm>
            <a:off x="7264400" y="2741613"/>
            <a:ext cx="944563"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2q-1</a:t>
            </a:r>
          </a:p>
        </p:txBody>
      </p:sp>
      <p:sp>
        <p:nvSpPr>
          <p:cNvPr id="133152" name="Text Box 47"/>
          <p:cNvSpPr txBox="1">
            <a:spLocks noChangeArrowheads="1"/>
          </p:cNvSpPr>
          <p:nvPr/>
        </p:nvSpPr>
        <p:spPr bwMode="auto">
          <a:xfrm>
            <a:off x="7300913" y="1627188"/>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33153" name="Text Box 48"/>
          <p:cNvSpPr txBox="1">
            <a:spLocks noChangeArrowheads="1"/>
          </p:cNvSpPr>
          <p:nvPr/>
        </p:nvSpPr>
        <p:spPr bwMode="auto">
          <a:xfrm>
            <a:off x="6315075" y="2224088"/>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3154" name="Text Box 49"/>
          <p:cNvSpPr txBox="1">
            <a:spLocks noChangeArrowheads="1"/>
          </p:cNvSpPr>
          <p:nvPr/>
        </p:nvSpPr>
        <p:spPr bwMode="auto">
          <a:xfrm>
            <a:off x="6249988" y="2741613"/>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1-r</a:t>
            </a:r>
          </a:p>
        </p:txBody>
      </p:sp>
      <p:sp>
        <p:nvSpPr>
          <p:cNvPr id="220210" name="Line 50"/>
          <p:cNvSpPr>
            <a:spLocks noChangeShapeType="1"/>
          </p:cNvSpPr>
          <p:nvPr/>
        </p:nvSpPr>
        <p:spPr bwMode="auto">
          <a:xfrm>
            <a:off x="5949950" y="4224338"/>
            <a:ext cx="101600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0211" name="Line 51"/>
          <p:cNvSpPr>
            <a:spLocks noChangeShapeType="1"/>
          </p:cNvSpPr>
          <p:nvPr/>
        </p:nvSpPr>
        <p:spPr bwMode="auto">
          <a:xfrm>
            <a:off x="6965950" y="4211638"/>
            <a:ext cx="0" cy="157956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0212" name="Line 52"/>
          <p:cNvSpPr>
            <a:spLocks noChangeShapeType="1"/>
          </p:cNvSpPr>
          <p:nvPr/>
        </p:nvSpPr>
        <p:spPr bwMode="auto">
          <a:xfrm>
            <a:off x="6972300" y="5783263"/>
            <a:ext cx="101600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20210"/>
                                        </p:tgtEl>
                                        <p:attrNameLst>
                                          <p:attrName>style.visibility</p:attrName>
                                        </p:attrNameLst>
                                      </p:cBhvr>
                                      <p:to>
                                        <p:strVal val="visible"/>
                                      </p:to>
                                    </p:set>
                                    <p:animEffect transition="in" filter="plus(in)">
                                      <p:cBhvr>
                                        <p:cTn id="12" dur="2000"/>
                                        <p:tgtEl>
                                          <p:spTgt spid="220210"/>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20212"/>
                                        </p:tgtEl>
                                        <p:attrNameLst>
                                          <p:attrName>style.visibility</p:attrName>
                                        </p:attrNameLst>
                                      </p:cBhvr>
                                      <p:to>
                                        <p:strVal val="visible"/>
                                      </p:to>
                                    </p:set>
                                    <p:animEffect transition="in" filter="plus(in)">
                                      <p:cBhvr>
                                        <p:cTn id="17" dur="2000"/>
                                        <p:tgtEl>
                                          <p:spTgt spid="220212"/>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220211"/>
                                        </p:tgtEl>
                                        <p:attrNameLst>
                                          <p:attrName>style.visibility</p:attrName>
                                        </p:attrNameLst>
                                      </p:cBhvr>
                                      <p:to>
                                        <p:strVal val="visible"/>
                                      </p:to>
                                    </p:set>
                                    <p:animEffect transition="in" filter="plus(in)">
                                      <p:cBhvr>
                                        <p:cTn id="22" dur="2000"/>
                                        <p:tgtEl>
                                          <p:spTgt spid="220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10" grpId="0" animBg="1"/>
      <p:bldP spid="220211" grpId="0" animBg="1"/>
      <p:bldP spid="220212"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4147" name="灯片编号占位符 5"/>
          <p:cNvSpPr>
            <a:spLocks noGrp="1"/>
          </p:cNvSpPr>
          <p:nvPr>
            <p:ph type="sldNum" sz="quarter" idx="12"/>
          </p:nvPr>
        </p:nvSpPr>
        <p:spPr>
          <a:noFill/>
        </p:spPr>
        <p:txBody>
          <a:bodyPr/>
          <a:lstStyle/>
          <a:p>
            <a:fld id="{CFF743F8-F3C2-46A6-B9FF-48205ACC41E8}" type="slidenum">
              <a:rPr lang="zh-CN" altLang="en-US" smtClean="0">
                <a:solidFill>
                  <a:srgbClr val="000000"/>
                </a:solidFill>
              </a:rPr>
              <a:pPr/>
              <a:t>137</a:t>
            </a:fld>
            <a:endParaRPr lang="en-US" altLang="zh-CN" smtClean="0">
              <a:solidFill>
                <a:srgbClr val="000000"/>
              </a:solidFill>
            </a:endParaRPr>
          </a:p>
        </p:txBody>
      </p:sp>
      <p:sp>
        <p:nvSpPr>
          <p:cNvPr id="134148" name="Rectangle 2"/>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134149" name="Rectangle 3"/>
          <p:cNvSpPr>
            <a:spLocks noGrp="1" noChangeArrowheads="1"/>
          </p:cNvSpPr>
          <p:nvPr>
            <p:ph type="body" idx="1"/>
          </p:nvPr>
        </p:nvSpPr>
        <p:spPr>
          <a:xfrm>
            <a:off x="912813" y="4446588"/>
            <a:ext cx="7772400" cy="1554162"/>
          </a:xfrm>
        </p:spPr>
        <p:txBody>
          <a:bodyPr/>
          <a:lstStyle/>
          <a:p>
            <a:pPr eaLnBrk="1" hangingPunct="1"/>
            <a:r>
              <a:rPr lang="en-US" altLang="zh-CN" sz="2600" smtClean="0">
                <a:ea typeface="SimSun" pitchFamily="2" charset="-122"/>
              </a:rPr>
              <a:t>Player 2</a:t>
            </a:r>
            <a:r>
              <a:rPr lang="zh-CN" altLang="en-US" sz="2600" smtClean="0">
                <a:ea typeface="SimSun" pitchFamily="2" charset="-122"/>
              </a:rPr>
              <a:t>的期望收益</a:t>
            </a:r>
            <a:endParaRPr lang="en-US" altLang="zh-CN" sz="2600" smtClean="0">
              <a:ea typeface="SimSun" pitchFamily="2" charset="-122"/>
            </a:endParaRPr>
          </a:p>
          <a:p>
            <a:pPr lvl="1" eaLnBrk="1" hangingPunct="1">
              <a:buFont typeface="Wingdings" pitchFamily="2" charset="2"/>
              <a:buChar char="Ø"/>
            </a:pPr>
            <a:r>
              <a:rPr lang="zh-CN" altLang="en-US" sz="2300" smtClean="0">
                <a:ea typeface="SimSun" pitchFamily="2" charset="-122"/>
              </a:rPr>
              <a:t>如果</a:t>
            </a:r>
            <a:r>
              <a:rPr lang="en-US" altLang="zh-CN" sz="2300" smtClean="0">
                <a:ea typeface="SimSun" pitchFamily="2" charset="-122"/>
              </a:rPr>
              <a:t>Player 2</a:t>
            </a:r>
            <a:r>
              <a:rPr lang="zh-CN" altLang="en-US" sz="2300" smtClean="0">
                <a:ea typeface="SimSun" pitchFamily="2" charset="-122"/>
              </a:rPr>
              <a:t>选择</a:t>
            </a:r>
            <a:r>
              <a:rPr lang="en-US" altLang="zh-CN" sz="2300" smtClean="0">
                <a:ea typeface="SimSun" pitchFamily="2" charset="-122"/>
              </a:rPr>
              <a:t>Head, </a:t>
            </a:r>
            <a:r>
              <a:rPr lang="en-US" altLang="zh-CN" sz="2300" b="1" i="1" smtClean="0">
                <a:solidFill>
                  <a:srgbClr val="0000FF"/>
                </a:solidFill>
                <a:latin typeface="Courier New" pitchFamily="49" charset="0"/>
                <a:ea typeface="SimSun" pitchFamily="2" charset="-122"/>
                <a:cs typeface="Courier New" pitchFamily="49" charset="0"/>
              </a:rPr>
              <a:t>r-</a:t>
            </a:r>
            <a:r>
              <a:rPr lang="en-US" altLang="zh-CN" sz="2300" b="1" smtClean="0">
                <a:solidFill>
                  <a:srgbClr val="0000FF"/>
                </a:solidFill>
                <a:latin typeface="Courier New" pitchFamily="49" charset="0"/>
                <a:ea typeface="SimSun" pitchFamily="2" charset="-122"/>
                <a:cs typeface="Courier New" pitchFamily="49" charset="0"/>
              </a:rPr>
              <a:t>(</a:t>
            </a:r>
            <a:r>
              <a:rPr lang="en-US" altLang="zh-CN" sz="2300" b="1" i="1" smtClean="0">
                <a:solidFill>
                  <a:srgbClr val="0000FF"/>
                </a:solidFill>
                <a:latin typeface="Courier New" pitchFamily="49" charset="0"/>
                <a:ea typeface="SimSun" pitchFamily="2" charset="-122"/>
                <a:cs typeface="Courier New" pitchFamily="49" charset="0"/>
              </a:rPr>
              <a:t>1-r</a:t>
            </a:r>
            <a:r>
              <a:rPr lang="en-US" altLang="zh-CN" sz="2300" b="1" smtClean="0">
                <a:solidFill>
                  <a:srgbClr val="0000FF"/>
                </a:solidFill>
                <a:latin typeface="Courier New" pitchFamily="49" charset="0"/>
                <a:ea typeface="SimSun" pitchFamily="2" charset="-122"/>
                <a:cs typeface="Courier New" pitchFamily="49" charset="0"/>
              </a:rPr>
              <a:t>)</a:t>
            </a:r>
            <a:r>
              <a:rPr lang="en-US" altLang="zh-CN" sz="2300" b="1" i="1" smtClean="0">
                <a:solidFill>
                  <a:srgbClr val="0000FF"/>
                </a:solidFill>
                <a:latin typeface="Courier New" pitchFamily="49" charset="0"/>
                <a:ea typeface="SimSun" pitchFamily="2" charset="-122"/>
                <a:cs typeface="Courier New" pitchFamily="49" charset="0"/>
              </a:rPr>
              <a:t>=2r-1</a:t>
            </a:r>
          </a:p>
          <a:p>
            <a:pPr lvl="1" eaLnBrk="1" hangingPunct="1">
              <a:buFont typeface="Wingdings" pitchFamily="2" charset="2"/>
              <a:buChar char="Ø"/>
            </a:pPr>
            <a:r>
              <a:rPr lang="zh-CN" altLang="en-US" sz="2300" smtClean="0">
                <a:ea typeface="SimSun" pitchFamily="2" charset="-122"/>
              </a:rPr>
              <a:t>如果</a:t>
            </a:r>
            <a:r>
              <a:rPr lang="en-US" altLang="zh-CN" sz="2300" smtClean="0">
                <a:ea typeface="SimSun" pitchFamily="2" charset="-122"/>
              </a:rPr>
              <a:t>Player 2</a:t>
            </a:r>
            <a:r>
              <a:rPr lang="zh-CN" altLang="en-US" sz="2300" smtClean="0">
                <a:ea typeface="SimSun" pitchFamily="2" charset="-122"/>
              </a:rPr>
              <a:t>选择</a:t>
            </a:r>
            <a:r>
              <a:rPr lang="en-US" altLang="zh-CN" sz="2300" smtClean="0">
                <a:ea typeface="SimSun" pitchFamily="2" charset="-122"/>
              </a:rPr>
              <a:t>Tail, </a:t>
            </a:r>
            <a:r>
              <a:rPr lang="en-US" altLang="zh-CN" sz="2300" b="1" i="1" smtClean="0">
                <a:solidFill>
                  <a:srgbClr val="0000FF"/>
                </a:solidFill>
                <a:latin typeface="Courier New" pitchFamily="49" charset="0"/>
                <a:ea typeface="SimSun" pitchFamily="2" charset="-122"/>
              </a:rPr>
              <a:t>-r+</a:t>
            </a:r>
            <a:r>
              <a:rPr lang="en-US" altLang="zh-CN" sz="2300" b="1" smtClean="0">
                <a:solidFill>
                  <a:srgbClr val="0000FF"/>
                </a:solidFill>
                <a:latin typeface="Courier New" pitchFamily="49" charset="0"/>
                <a:ea typeface="SimSun" pitchFamily="2" charset="-122"/>
              </a:rPr>
              <a:t>(</a:t>
            </a:r>
            <a:r>
              <a:rPr lang="en-US" altLang="zh-CN" sz="2300" b="1" i="1" smtClean="0">
                <a:solidFill>
                  <a:srgbClr val="0000FF"/>
                </a:solidFill>
                <a:latin typeface="Courier New" pitchFamily="49" charset="0"/>
                <a:ea typeface="SimSun" pitchFamily="2" charset="-122"/>
              </a:rPr>
              <a:t>1-r</a:t>
            </a:r>
            <a:r>
              <a:rPr lang="en-US" altLang="zh-CN" sz="2300" b="1" smtClean="0">
                <a:solidFill>
                  <a:srgbClr val="0000FF"/>
                </a:solidFill>
                <a:latin typeface="Courier New" pitchFamily="49" charset="0"/>
                <a:ea typeface="SimSun" pitchFamily="2" charset="-122"/>
              </a:rPr>
              <a:t>)</a:t>
            </a:r>
            <a:r>
              <a:rPr lang="en-US" altLang="zh-CN" sz="2300" b="1" i="1" smtClean="0">
                <a:solidFill>
                  <a:srgbClr val="0000FF"/>
                </a:solidFill>
                <a:latin typeface="Courier New" pitchFamily="49" charset="0"/>
                <a:ea typeface="SimSun" pitchFamily="2" charset="-122"/>
              </a:rPr>
              <a:t>=1-2r</a:t>
            </a:r>
            <a:endParaRPr lang="en-US" altLang="zh-CN" sz="2300" smtClean="0">
              <a:solidFill>
                <a:srgbClr val="0000FF"/>
              </a:solidFill>
              <a:ea typeface="SimSun" pitchFamily="2" charset="-122"/>
            </a:endParaRPr>
          </a:p>
        </p:txBody>
      </p:sp>
      <p:graphicFrame>
        <p:nvGraphicFramePr>
          <p:cNvPr id="221188" name="Group 4"/>
          <p:cNvGraphicFramePr>
            <a:graphicFrameLocks noGrp="1"/>
          </p:cNvGraphicFramePr>
          <p:nvPr>
            <p:ph idx="4294967295"/>
          </p:nvPr>
        </p:nvGraphicFramePr>
        <p:xfrm>
          <a:off x="933450" y="1498600"/>
          <a:ext cx="5191125" cy="1584960"/>
        </p:xfrm>
        <a:graphic>
          <a:graphicData uri="http://schemas.openxmlformats.org/drawingml/2006/table">
            <a:tbl>
              <a:tblPr/>
              <a:tblGrid>
                <a:gridCol w="1054100"/>
                <a:gridCol w="768350"/>
                <a:gridCol w="1644650"/>
                <a:gridCol w="1724025"/>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Tail</a:t>
                      </a:r>
                      <a:endPar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4171" name="Text Box 34"/>
          <p:cNvSpPr txBox="1">
            <a:spLocks noChangeArrowheads="1"/>
          </p:cNvSpPr>
          <p:nvPr/>
        </p:nvSpPr>
        <p:spPr bwMode="auto">
          <a:xfrm>
            <a:off x="7215188" y="2239963"/>
            <a:ext cx="9588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1-2q</a:t>
            </a:r>
          </a:p>
        </p:txBody>
      </p:sp>
      <p:sp>
        <p:nvSpPr>
          <p:cNvPr id="134172" name="Text Box 35"/>
          <p:cNvSpPr txBox="1">
            <a:spLocks noChangeArrowheads="1"/>
          </p:cNvSpPr>
          <p:nvPr/>
        </p:nvSpPr>
        <p:spPr bwMode="auto">
          <a:xfrm>
            <a:off x="7264400" y="2741613"/>
            <a:ext cx="944563"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2q-1</a:t>
            </a:r>
          </a:p>
        </p:txBody>
      </p:sp>
      <p:sp>
        <p:nvSpPr>
          <p:cNvPr id="134173" name="Text Box 36"/>
          <p:cNvSpPr txBox="1">
            <a:spLocks noChangeArrowheads="1"/>
          </p:cNvSpPr>
          <p:nvPr/>
        </p:nvSpPr>
        <p:spPr bwMode="auto">
          <a:xfrm>
            <a:off x="7300913" y="1627188"/>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34174" name="Text Box 37"/>
          <p:cNvSpPr txBox="1">
            <a:spLocks noChangeArrowheads="1"/>
          </p:cNvSpPr>
          <p:nvPr/>
        </p:nvSpPr>
        <p:spPr bwMode="auto">
          <a:xfrm>
            <a:off x="6315075" y="2224088"/>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4175" name="Text Box 38"/>
          <p:cNvSpPr txBox="1">
            <a:spLocks noChangeArrowheads="1"/>
          </p:cNvSpPr>
          <p:nvPr/>
        </p:nvSpPr>
        <p:spPr bwMode="auto">
          <a:xfrm>
            <a:off x="6249988" y="2741613"/>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1-r</a:t>
            </a:r>
          </a:p>
        </p:txBody>
      </p:sp>
      <p:grpSp>
        <p:nvGrpSpPr>
          <p:cNvPr id="2" name="Group 39"/>
          <p:cNvGrpSpPr>
            <a:grpSpLocks/>
          </p:cNvGrpSpPr>
          <p:nvPr/>
        </p:nvGrpSpPr>
        <p:grpSpPr bwMode="auto">
          <a:xfrm>
            <a:off x="1298575" y="3162300"/>
            <a:ext cx="4575175" cy="969963"/>
            <a:chOff x="818" y="1992"/>
            <a:chExt cx="2882" cy="611"/>
          </a:xfrm>
        </p:grpSpPr>
        <p:sp>
          <p:nvSpPr>
            <p:cNvPr id="134177" name="Text Box 40"/>
            <p:cNvSpPr txBox="1">
              <a:spLocks noChangeArrowheads="1"/>
            </p:cNvSpPr>
            <p:nvPr/>
          </p:nvSpPr>
          <p:spPr bwMode="auto">
            <a:xfrm>
              <a:off x="2118" y="1992"/>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4178" name="Text Box 41"/>
            <p:cNvSpPr txBox="1">
              <a:spLocks noChangeArrowheads="1"/>
            </p:cNvSpPr>
            <p:nvPr/>
          </p:nvSpPr>
          <p:spPr bwMode="auto">
            <a:xfrm>
              <a:off x="3137" y="1997"/>
              <a:ext cx="476"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1-q</a:t>
              </a:r>
            </a:p>
          </p:txBody>
        </p:sp>
        <p:sp>
          <p:nvSpPr>
            <p:cNvPr id="134179" name="Text Box 42"/>
            <p:cNvSpPr txBox="1">
              <a:spLocks noChangeArrowheads="1"/>
            </p:cNvSpPr>
            <p:nvPr/>
          </p:nvSpPr>
          <p:spPr bwMode="auto">
            <a:xfrm>
              <a:off x="818" y="2199"/>
              <a:ext cx="832"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Expected payoffs</a:t>
              </a:r>
            </a:p>
          </p:txBody>
        </p:sp>
        <p:sp>
          <p:nvSpPr>
            <p:cNvPr id="134180" name="Text Box 43"/>
            <p:cNvSpPr txBox="1">
              <a:spLocks noChangeArrowheads="1"/>
            </p:cNvSpPr>
            <p:nvPr/>
          </p:nvSpPr>
          <p:spPr bwMode="auto">
            <a:xfrm>
              <a:off x="1993" y="2261"/>
              <a:ext cx="595"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2r-1</a:t>
              </a:r>
            </a:p>
          </p:txBody>
        </p:sp>
        <p:sp>
          <p:nvSpPr>
            <p:cNvPr id="134181" name="Text Box 44"/>
            <p:cNvSpPr txBox="1">
              <a:spLocks noChangeArrowheads="1"/>
            </p:cNvSpPr>
            <p:nvPr/>
          </p:nvSpPr>
          <p:spPr bwMode="auto">
            <a:xfrm>
              <a:off x="3096" y="2275"/>
              <a:ext cx="60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1-2r</a:t>
              </a:r>
            </a:p>
          </p:txBody>
        </p:sp>
      </p:grpSp>
    </p:spTree>
  </p:cSld>
  <p:clrMapOvr>
    <a:masterClrMapping/>
  </p:clrMapOvr>
  <p:transition spd="med">
    <p:random/>
    <p:sndAc>
      <p:stSnd>
        <p:snd r:embed="rId2" name="click.wav"/>
      </p:stSnd>
    </p:sndAc>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5171" name="灯片编号占位符 5"/>
          <p:cNvSpPr>
            <a:spLocks noGrp="1"/>
          </p:cNvSpPr>
          <p:nvPr>
            <p:ph type="sldNum" sz="quarter" idx="12"/>
          </p:nvPr>
        </p:nvSpPr>
        <p:spPr>
          <a:noFill/>
        </p:spPr>
        <p:txBody>
          <a:bodyPr/>
          <a:lstStyle/>
          <a:p>
            <a:fld id="{555A49E6-BD20-4525-80AF-ADC3F80520E7}" type="slidenum">
              <a:rPr lang="zh-CN" altLang="en-US" smtClean="0">
                <a:solidFill>
                  <a:srgbClr val="000000"/>
                </a:solidFill>
              </a:rPr>
              <a:pPr/>
              <a:t>138</a:t>
            </a:fld>
            <a:endParaRPr lang="en-US" altLang="zh-CN" smtClean="0">
              <a:solidFill>
                <a:srgbClr val="000000"/>
              </a:solidFill>
            </a:endParaRPr>
          </a:p>
        </p:txBody>
      </p:sp>
      <p:sp>
        <p:nvSpPr>
          <p:cNvPr id="135172" name="Rectangle 2"/>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135173" name="Rectangle 3"/>
          <p:cNvSpPr>
            <a:spLocks noGrp="1" noChangeArrowheads="1"/>
          </p:cNvSpPr>
          <p:nvPr>
            <p:ph type="body" idx="1"/>
          </p:nvPr>
        </p:nvSpPr>
        <p:spPr>
          <a:xfrm>
            <a:off x="739775" y="4314825"/>
            <a:ext cx="4157663" cy="1944688"/>
          </a:xfrm>
        </p:spPr>
        <p:txBody>
          <a:bodyPr/>
          <a:lstStyle/>
          <a:p>
            <a:pPr eaLnBrk="1" hangingPunct="1"/>
            <a:r>
              <a:rPr lang="en-US" altLang="zh-CN" sz="2400" smtClean="0">
                <a:ea typeface="SimSun" pitchFamily="2" charset="-122"/>
              </a:rPr>
              <a:t>Player 2</a:t>
            </a:r>
            <a:r>
              <a:rPr lang="zh-CN" altLang="en-US" sz="2400" smtClean="0">
                <a:ea typeface="SimSun" pitchFamily="2" charset="-122"/>
              </a:rPr>
              <a:t>的最优反应</a:t>
            </a:r>
            <a:r>
              <a:rPr lang="en-US" altLang="zh-CN" sz="2400" smtClean="0">
                <a:ea typeface="SimSun" pitchFamily="2" charset="-122"/>
              </a:rPr>
              <a:t/>
            </a:r>
            <a:br>
              <a:rPr lang="en-US" altLang="zh-CN" sz="2400" smtClean="0">
                <a:ea typeface="SimSun" pitchFamily="2" charset="-122"/>
              </a:rPr>
            </a:br>
            <a:r>
              <a:rPr lang="en-US" altLang="zh-CN" sz="2400" b="1" smtClean="0">
                <a:solidFill>
                  <a:srgbClr val="0000FF"/>
                </a:solidFill>
                <a:latin typeface="Courier New" pitchFamily="49" charset="0"/>
                <a:ea typeface="SimSun" pitchFamily="2" charset="-122"/>
                <a:cs typeface="Courier New" pitchFamily="49" charset="0"/>
              </a:rPr>
              <a:t>B</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smtClean="0">
                <a:solidFill>
                  <a:schemeClr val="hlink"/>
                </a:solidFill>
                <a:latin typeface="Courier New" pitchFamily="49" charset="0"/>
                <a:ea typeface="SimSun" pitchFamily="2" charset="-122"/>
                <a:cs typeface="Courier New" pitchFamily="49" charset="0"/>
              </a:rPr>
              <a:t>r</a:t>
            </a:r>
            <a:r>
              <a:rPr lang="en-US" altLang="zh-CN" sz="2400" b="1" smtClean="0">
                <a:solidFill>
                  <a:srgbClr val="0000FF"/>
                </a:solidFill>
                <a:latin typeface="Courier New" pitchFamily="49" charset="0"/>
                <a:ea typeface="SimSun" pitchFamily="2" charset="-122"/>
                <a:cs typeface="Courier New" pitchFamily="49" charset="0"/>
              </a:rPr>
              <a:t>):</a:t>
            </a:r>
          </a:p>
          <a:p>
            <a:pPr lvl="1" eaLnBrk="1" hangingPunct="1">
              <a:buFont typeface="Wingdings" pitchFamily="2" charset="2"/>
              <a:buChar char="Ø"/>
            </a:pPr>
            <a:r>
              <a:rPr lang="en-US" altLang="zh-CN" sz="2000" smtClean="0">
                <a:ea typeface="SimSun" pitchFamily="2" charset="-122"/>
              </a:rPr>
              <a:t>For </a:t>
            </a:r>
            <a:r>
              <a:rPr lang="en-US" altLang="zh-CN" sz="2000" smtClean="0">
                <a:solidFill>
                  <a:schemeClr val="hlink"/>
                </a:solidFill>
                <a:ea typeface="SimSun" pitchFamily="2" charset="-122"/>
              </a:rPr>
              <a:t>r&lt;0.5</a:t>
            </a:r>
            <a:r>
              <a:rPr lang="en-US" altLang="zh-CN" sz="2000" smtClean="0">
                <a:ea typeface="SimSun" pitchFamily="2" charset="-122"/>
              </a:rPr>
              <a:t>, </a:t>
            </a:r>
            <a:r>
              <a:rPr lang="en-US" altLang="zh-CN" sz="2000" smtClean="0">
                <a:solidFill>
                  <a:srgbClr val="0000FF"/>
                </a:solidFill>
                <a:ea typeface="SimSun" pitchFamily="2" charset="-122"/>
              </a:rPr>
              <a:t>Tail (q=0)</a:t>
            </a:r>
          </a:p>
          <a:p>
            <a:pPr lvl="1" eaLnBrk="1" hangingPunct="1">
              <a:buFont typeface="Wingdings" pitchFamily="2" charset="2"/>
              <a:buChar char="Ø"/>
            </a:pPr>
            <a:r>
              <a:rPr lang="en-US" altLang="zh-CN" sz="2000" smtClean="0">
                <a:ea typeface="SimSun" pitchFamily="2" charset="-122"/>
              </a:rPr>
              <a:t>For </a:t>
            </a:r>
            <a:r>
              <a:rPr lang="en-US" altLang="zh-CN" sz="2000" smtClean="0">
                <a:solidFill>
                  <a:schemeClr val="hlink"/>
                </a:solidFill>
                <a:ea typeface="SimSun" pitchFamily="2" charset="-122"/>
              </a:rPr>
              <a:t>r&gt;0.5</a:t>
            </a:r>
            <a:r>
              <a:rPr lang="en-US" altLang="zh-CN" sz="2000" smtClean="0">
                <a:ea typeface="SimSun" pitchFamily="2" charset="-122"/>
              </a:rPr>
              <a:t>, </a:t>
            </a:r>
            <a:r>
              <a:rPr lang="en-US" altLang="zh-CN" sz="2000" smtClean="0">
                <a:solidFill>
                  <a:srgbClr val="0000FF"/>
                </a:solidFill>
                <a:ea typeface="SimSun" pitchFamily="2" charset="-122"/>
              </a:rPr>
              <a:t>Head (q=1)</a:t>
            </a:r>
          </a:p>
          <a:p>
            <a:pPr lvl="1" eaLnBrk="1" hangingPunct="1">
              <a:buFont typeface="Wingdings" pitchFamily="2" charset="2"/>
              <a:buChar char="Ø"/>
            </a:pPr>
            <a:r>
              <a:rPr lang="en-US" altLang="zh-CN" sz="2000" smtClean="0">
                <a:ea typeface="SimSun" pitchFamily="2" charset="-122"/>
              </a:rPr>
              <a:t>For </a:t>
            </a:r>
            <a:r>
              <a:rPr lang="en-US" altLang="zh-CN" sz="2000" smtClean="0">
                <a:solidFill>
                  <a:schemeClr val="hlink"/>
                </a:solidFill>
                <a:ea typeface="SimSun" pitchFamily="2" charset="-122"/>
              </a:rPr>
              <a:t>r=0.5</a:t>
            </a:r>
            <a:r>
              <a:rPr lang="en-US" altLang="zh-CN" sz="2000" smtClean="0">
                <a:ea typeface="SimSun" pitchFamily="2" charset="-122"/>
              </a:rPr>
              <a:t>, </a:t>
            </a:r>
            <a:r>
              <a:rPr lang="en-US" altLang="zh-CN" sz="2000" smtClean="0">
                <a:solidFill>
                  <a:srgbClr val="0000FF"/>
                </a:solidFill>
                <a:ea typeface="SimSun" pitchFamily="2" charset="-122"/>
              </a:rPr>
              <a:t>indifferent (0</a:t>
            </a:r>
            <a:r>
              <a:rPr lang="en-US" altLang="zh-CN" sz="2000" smtClean="0">
                <a:solidFill>
                  <a:srgbClr val="0000FF"/>
                </a:solidFill>
                <a:ea typeface="SimSun" pitchFamily="2" charset="-122"/>
                <a:sym typeface="Symbol" pitchFamily="18" charset="2"/>
              </a:rPr>
              <a:t>q1)</a:t>
            </a:r>
          </a:p>
        </p:txBody>
      </p:sp>
      <p:graphicFrame>
        <p:nvGraphicFramePr>
          <p:cNvPr id="222212" name="Group 4"/>
          <p:cNvGraphicFramePr>
            <a:graphicFrameLocks noGrp="1"/>
          </p:cNvGraphicFramePr>
          <p:nvPr>
            <p:ph idx="4294967295"/>
          </p:nvPr>
        </p:nvGraphicFramePr>
        <p:xfrm>
          <a:off x="933450" y="1498600"/>
          <a:ext cx="5191125" cy="1584960"/>
        </p:xfrm>
        <a:graphic>
          <a:graphicData uri="http://schemas.openxmlformats.org/drawingml/2006/table">
            <a:tbl>
              <a:tblPr/>
              <a:tblGrid>
                <a:gridCol w="1054100"/>
                <a:gridCol w="768350"/>
                <a:gridCol w="1644650"/>
                <a:gridCol w="1724025"/>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Tail</a:t>
                      </a:r>
                      <a:endPar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5195" name="Text Box 34"/>
          <p:cNvSpPr txBox="1">
            <a:spLocks noChangeArrowheads="1"/>
          </p:cNvSpPr>
          <p:nvPr/>
        </p:nvSpPr>
        <p:spPr bwMode="auto">
          <a:xfrm>
            <a:off x="3362325" y="3162300"/>
            <a:ext cx="466725"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5196" name="Text Box 35"/>
          <p:cNvSpPr txBox="1">
            <a:spLocks noChangeArrowheads="1"/>
          </p:cNvSpPr>
          <p:nvPr/>
        </p:nvSpPr>
        <p:spPr bwMode="auto">
          <a:xfrm>
            <a:off x="4979988" y="3170238"/>
            <a:ext cx="7556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1-q</a:t>
            </a:r>
          </a:p>
        </p:txBody>
      </p:sp>
      <p:grpSp>
        <p:nvGrpSpPr>
          <p:cNvPr id="2" name="Group 36"/>
          <p:cNvGrpSpPr>
            <a:grpSpLocks/>
          </p:cNvGrpSpPr>
          <p:nvPr/>
        </p:nvGrpSpPr>
        <p:grpSpPr bwMode="auto">
          <a:xfrm>
            <a:off x="6249988" y="1627188"/>
            <a:ext cx="2371725" cy="1571625"/>
            <a:chOff x="3937" y="1025"/>
            <a:chExt cx="1494" cy="990"/>
          </a:xfrm>
        </p:grpSpPr>
        <p:sp>
          <p:nvSpPr>
            <p:cNvPr id="135217" name="Text Box 37"/>
            <p:cNvSpPr txBox="1">
              <a:spLocks noChangeArrowheads="1"/>
            </p:cNvSpPr>
            <p:nvPr/>
          </p:nvSpPr>
          <p:spPr bwMode="auto">
            <a:xfrm>
              <a:off x="4545" y="1411"/>
              <a:ext cx="60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1-2q</a:t>
              </a:r>
            </a:p>
          </p:txBody>
        </p:sp>
        <p:sp>
          <p:nvSpPr>
            <p:cNvPr id="135218" name="Text Box 38"/>
            <p:cNvSpPr txBox="1">
              <a:spLocks noChangeArrowheads="1"/>
            </p:cNvSpPr>
            <p:nvPr/>
          </p:nvSpPr>
          <p:spPr bwMode="auto">
            <a:xfrm>
              <a:off x="4576" y="1727"/>
              <a:ext cx="595"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2q-1</a:t>
              </a:r>
            </a:p>
          </p:txBody>
        </p:sp>
        <p:sp>
          <p:nvSpPr>
            <p:cNvPr id="135219" name="Text Box 39"/>
            <p:cNvSpPr txBox="1">
              <a:spLocks noChangeArrowheads="1"/>
            </p:cNvSpPr>
            <p:nvPr/>
          </p:nvSpPr>
          <p:spPr bwMode="auto">
            <a:xfrm>
              <a:off x="4599" y="1025"/>
              <a:ext cx="832"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35220" name="Text Box 40"/>
            <p:cNvSpPr txBox="1">
              <a:spLocks noChangeArrowheads="1"/>
            </p:cNvSpPr>
            <p:nvPr/>
          </p:nvSpPr>
          <p:spPr bwMode="auto">
            <a:xfrm>
              <a:off x="3978" y="1401"/>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5221" name="Text Box 41"/>
            <p:cNvSpPr txBox="1">
              <a:spLocks noChangeArrowheads="1"/>
            </p:cNvSpPr>
            <p:nvPr/>
          </p:nvSpPr>
          <p:spPr bwMode="auto">
            <a:xfrm>
              <a:off x="3937" y="1727"/>
              <a:ext cx="476"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1-r</a:t>
              </a:r>
            </a:p>
          </p:txBody>
        </p:sp>
      </p:grpSp>
      <p:sp>
        <p:nvSpPr>
          <p:cNvPr id="135198" name="Text Box 42"/>
          <p:cNvSpPr txBox="1">
            <a:spLocks noChangeArrowheads="1"/>
          </p:cNvSpPr>
          <p:nvPr/>
        </p:nvSpPr>
        <p:spPr bwMode="auto">
          <a:xfrm>
            <a:off x="1270000" y="3462338"/>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Expected payoffs</a:t>
            </a:r>
          </a:p>
        </p:txBody>
      </p:sp>
      <p:sp>
        <p:nvSpPr>
          <p:cNvPr id="135199" name="Text Box 43"/>
          <p:cNvSpPr txBox="1">
            <a:spLocks noChangeArrowheads="1"/>
          </p:cNvSpPr>
          <p:nvPr/>
        </p:nvSpPr>
        <p:spPr bwMode="auto">
          <a:xfrm>
            <a:off x="3135313" y="3560763"/>
            <a:ext cx="944562"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2r-1</a:t>
            </a:r>
          </a:p>
        </p:txBody>
      </p:sp>
      <p:sp>
        <p:nvSpPr>
          <p:cNvPr id="135200" name="Text Box 44"/>
          <p:cNvSpPr txBox="1">
            <a:spLocks noChangeArrowheads="1"/>
          </p:cNvSpPr>
          <p:nvPr/>
        </p:nvSpPr>
        <p:spPr bwMode="auto">
          <a:xfrm>
            <a:off x="4886325" y="3582988"/>
            <a:ext cx="958850" cy="457200"/>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1-2r</a:t>
            </a:r>
          </a:p>
        </p:txBody>
      </p:sp>
      <p:sp>
        <p:nvSpPr>
          <p:cNvPr id="222253" name="Line 45"/>
          <p:cNvSpPr>
            <a:spLocks noChangeShapeType="1"/>
          </p:cNvSpPr>
          <p:nvPr/>
        </p:nvSpPr>
        <p:spPr bwMode="auto">
          <a:xfrm>
            <a:off x="5964238" y="5140325"/>
            <a:ext cx="2047875"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5202" name="Line 46"/>
          <p:cNvSpPr>
            <a:spLocks noChangeShapeType="1"/>
          </p:cNvSpPr>
          <p:nvPr/>
        </p:nvSpPr>
        <p:spPr bwMode="auto">
          <a:xfrm>
            <a:off x="7953375" y="5138738"/>
            <a:ext cx="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2255" name="Line 47"/>
          <p:cNvSpPr>
            <a:spLocks noChangeShapeType="1"/>
          </p:cNvSpPr>
          <p:nvPr/>
        </p:nvSpPr>
        <p:spPr bwMode="auto">
          <a:xfrm flipV="1">
            <a:off x="7997825" y="4354513"/>
            <a:ext cx="0" cy="7842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2256" name="Line 48"/>
          <p:cNvSpPr>
            <a:spLocks noChangeShapeType="1"/>
          </p:cNvSpPr>
          <p:nvPr/>
        </p:nvSpPr>
        <p:spPr bwMode="auto">
          <a:xfrm flipV="1">
            <a:off x="5988050" y="5116513"/>
            <a:ext cx="0" cy="798512"/>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grpSp>
        <p:nvGrpSpPr>
          <p:cNvPr id="3" name="Group 49"/>
          <p:cNvGrpSpPr>
            <a:grpSpLocks/>
          </p:cNvGrpSpPr>
          <p:nvPr/>
        </p:nvGrpSpPr>
        <p:grpSpPr bwMode="auto">
          <a:xfrm>
            <a:off x="5310188" y="3930650"/>
            <a:ext cx="3330575" cy="2378075"/>
            <a:chOff x="3345" y="2476"/>
            <a:chExt cx="2098" cy="1498"/>
          </a:xfrm>
        </p:grpSpPr>
        <p:grpSp>
          <p:nvGrpSpPr>
            <p:cNvPr id="4" name="Group 50"/>
            <p:cNvGrpSpPr>
              <a:grpSpLocks/>
            </p:cNvGrpSpPr>
            <p:nvPr/>
          </p:nvGrpSpPr>
          <p:grpSpPr bwMode="auto">
            <a:xfrm>
              <a:off x="3345" y="2476"/>
              <a:ext cx="2098" cy="1498"/>
              <a:chOff x="3345" y="2476"/>
              <a:chExt cx="2098" cy="1498"/>
            </a:xfrm>
          </p:grpSpPr>
          <p:sp>
            <p:nvSpPr>
              <p:cNvPr id="135209" name="Text Box 51"/>
              <p:cNvSpPr txBox="1">
                <a:spLocks noChangeArrowheads="1"/>
              </p:cNvSpPr>
              <p:nvPr/>
            </p:nvSpPr>
            <p:spPr bwMode="auto">
              <a:xfrm>
                <a:off x="4923" y="3735"/>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p>
            </p:txBody>
          </p:sp>
          <p:sp>
            <p:nvSpPr>
              <p:cNvPr id="135210" name="Line 52"/>
              <p:cNvSpPr>
                <a:spLocks noChangeShapeType="1"/>
              </p:cNvSpPr>
              <p:nvPr/>
            </p:nvSpPr>
            <p:spPr bwMode="auto">
              <a:xfrm>
                <a:off x="3602" y="3730"/>
                <a:ext cx="1645"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5211" name="Line 53"/>
              <p:cNvSpPr>
                <a:spLocks noChangeShapeType="1"/>
              </p:cNvSpPr>
              <p:nvPr/>
            </p:nvSpPr>
            <p:spPr bwMode="auto">
              <a:xfrm flipV="1">
                <a:off x="3767" y="2569"/>
                <a:ext cx="0" cy="1344"/>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5212" name="Text Box 54"/>
              <p:cNvSpPr txBox="1">
                <a:spLocks noChangeArrowheads="1"/>
              </p:cNvSpPr>
              <p:nvPr/>
            </p:nvSpPr>
            <p:spPr bwMode="auto">
              <a:xfrm>
                <a:off x="5149" y="3643"/>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5213" name="Text Box 55"/>
              <p:cNvSpPr txBox="1">
                <a:spLocks noChangeArrowheads="1"/>
              </p:cNvSpPr>
              <p:nvPr/>
            </p:nvSpPr>
            <p:spPr bwMode="auto">
              <a:xfrm>
                <a:off x="3706" y="2476"/>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5214" name="Text Box 56"/>
              <p:cNvSpPr txBox="1">
                <a:spLocks noChangeArrowheads="1"/>
              </p:cNvSpPr>
              <p:nvPr/>
            </p:nvSpPr>
            <p:spPr bwMode="auto">
              <a:xfrm>
                <a:off x="3575" y="2634"/>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p>
            </p:txBody>
          </p:sp>
          <p:sp>
            <p:nvSpPr>
              <p:cNvPr id="135215" name="Text Box 57"/>
              <p:cNvSpPr txBox="1">
                <a:spLocks noChangeArrowheads="1"/>
              </p:cNvSpPr>
              <p:nvPr/>
            </p:nvSpPr>
            <p:spPr bwMode="auto">
              <a:xfrm>
                <a:off x="4255" y="3743"/>
                <a:ext cx="43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1/2</a:t>
                </a:r>
              </a:p>
            </p:txBody>
          </p:sp>
          <p:sp>
            <p:nvSpPr>
              <p:cNvPr id="135216" name="Text Box 58"/>
              <p:cNvSpPr txBox="1">
                <a:spLocks noChangeArrowheads="1"/>
              </p:cNvSpPr>
              <p:nvPr/>
            </p:nvSpPr>
            <p:spPr bwMode="auto">
              <a:xfrm>
                <a:off x="3345" y="3135"/>
                <a:ext cx="375"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1/2</a:t>
                </a:r>
              </a:p>
            </p:txBody>
          </p:sp>
        </p:grpSp>
        <p:sp>
          <p:nvSpPr>
            <p:cNvPr id="135207" name="Line 59"/>
            <p:cNvSpPr>
              <a:spLocks noChangeShapeType="1"/>
            </p:cNvSpPr>
            <p:nvPr/>
          </p:nvSpPr>
          <p:spPr bwMode="auto">
            <a:xfrm>
              <a:off x="3758" y="2743"/>
              <a:ext cx="128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5208" name="Line 60"/>
            <p:cNvSpPr>
              <a:spLocks noChangeShapeType="1"/>
            </p:cNvSpPr>
            <p:nvPr/>
          </p:nvSpPr>
          <p:spPr bwMode="auto">
            <a:xfrm>
              <a:off x="5038" y="2752"/>
              <a:ext cx="0" cy="978"/>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22256"/>
                                        </p:tgtEl>
                                        <p:attrNameLst>
                                          <p:attrName>style.visibility</p:attrName>
                                        </p:attrNameLst>
                                      </p:cBhvr>
                                      <p:to>
                                        <p:strVal val="visible"/>
                                      </p:to>
                                    </p:set>
                                    <p:animEffect transition="in" filter="plus(in)">
                                      <p:cBhvr>
                                        <p:cTn id="12" dur="2000"/>
                                        <p:tgtEl>
                                          <p:spTgt spid="222256"/>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22255"/>
                                        </p:tgtEl>
                                        <p:attrNameLst>
                                          <p:attrName>style.visibility</p:attrName>
                                        </p:attrNameLst>
                                      </p:cBhvr>
                                      <p:to>
                                        <p:strVal val="visible"/>
                                      </p:to>
                                    </p:set>
                                    <p:animEffect transition="in" filter="plus(in)">
                                      <p:cBhvr>
                                        <p:cTn id="17" dur="2000"/>
                                        <p:tgtEl>
                                          <p:spTgt spid="222255"/>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222253"/>
                                        </p:tgtEl>
                                        <p:attrNameLst>
                                          <p:attrName>style.visibility</p:attrName>
                                        </p:attrNameLst>
                                      </p:cBhvr>
                                      <p:to>
                                        <p:strVal val="visible"/>
                                      </p:to>
                                    </p:set>
                                    <p:animEffect transition="in" filter="plus(in)">
                                      <p:cBhvr>
                                        <p:cTn id="22" dur="2000"/>
                                        <p:tgtEl>
                                          <p:spTgt spid="22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3" grpId="0" animBg="1"/>
      <p:bldP spid="222255" grpId="0" animBg="1"/>
      <p:bldP spid="222256"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6195" name="灯片编号占位符 6"/>
          <p:cNvSpPr>
            <a:spLocks noGrp="1"/>
          </p:cNvSpPr>
          <p:nvPr>
            <p:ph type="sldNum" sz="quarter" idx="12"/>
          </p:nvPr>
        </p:nvSpPr>
        <p:spPr>
          <a:noFill/>
        </p:spPr>
        <p:txBody>
          <a:bodyPr/>
          <a:lstStyle/>
          <a:p>
            <a:fld id="{37F49555-88DD-43ED-9B44-5E6CD04FEE19}" type="slidenum">
              <a:rPr lang="zh-CN" altLang="en-US" smtClean="0">
                <a:solidFill>
                  <a:srgbClr val="000000"/>
                </a:solidFill>
              </a:rPr>
              <a:pPr/>
              <a:t>139</a:t>
            </a:fld>
            <a:endParaRPr lang="en-US" altLang="zh-CN" smtClean="0">
              <a:solidFill>
                <a:srgbClr val="000000"/>
              </a:solidFill>
            </a:endParaRPr>
          </a:p>
        </p:txBody>
      </p:sp>
      <p:grpSp>
        <p:nvGrpSpPr>
          <p:cNvPr id="2" name="Group 2"/>
          <p:cNvGrpSpPr>
            <a:grpSpLocks/>
          </p:cNvGrpSpPr>
          <p:nvPr/>
        </p:nvGrpSpPr>
        <p:grpSpPr bwMode="auto">
          <a:xfrm>
            <a:off x="5310188" y="3930650"/>
            <a:ext cx="3330575" cy="2378075"/>
            <a:chOff x="3345" y="2476"/>
            <a:chExt cx="2098" cy="1498"/>
          </a:xfrm>
        </p:grpSpPr>
        <p:sp>
          <p:nvSpPr>
            <p:cNvPr id="136236" name="Text Box 3"/>
            <p:cNvSpPr txBox="1">
              <a:spLocks noChangeArrowheads="1"/>
            </p:cNvSpPr>
            <p:nvPr/>
          </p:nvSpPr>
          <p:spPr bwMode="auto">
            <a:xfrm>
              <a:off x="4923" y="3735"/>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p>
          </p:txBody>
        </p:sp>
        <p:sp>
          <p:nvSpPr>
            <p:cNvPr id="136237" name="Line 4"/>
            <p:cNvSpPr>
              <a:spLocks noChangeShapeType="1"/>
            </p:cNvSpPr>
            <p:nvPr/>
          </p:nvSpPr>
          <p:spPr bwMode="auto">
            <a:xfrm>
              <a:off x="3602" y="3730"/>
              <a:ext cx="1645"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6238" name="Line 5"/>
            <p:cNvSpPr>
              <a:spLocks noChangeShapeType="1"/>
            </p:cNvSpPr>
            <p:nvPr/>
          </p:nvSpPr>
          <p:spPr bwMode="auto">
            <a:xfrm flipV="1">
              <a:off x="3767" y="2569"/>
              <a:ext cx="0" cy="1344"/>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36239" name="Text Box 6"/>
            <p:cNvSpPr txBox="1">
              <a:spLocks noChangeArrowheads="1"/>
            </p:cNvSpPr>
            <p:nvPr/>
          </p:nvSpPr>
          <p:spPr bwMode="auto">
            <a:xfrm>
              <a:off x="5149" y="3643"/>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36240" name="Text Box 7"/>
            <p:cNvSpPr txBox="1">
              <a:spLocks noChangeArrowheads="1"/>
            </p:cNvSpPr>
            <p:nvPr/>
          </p:nvSpPr>
          <p:spPr bwMode="auto">
            <a:xfrm>
              <a:off x="3706" y="2476"/>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36241" name="Text Box 8"/>
            <p:cNvSpPr txBox="1">
              <a:spLocks noChangeArrowheads="1"/>
            </p:cNvSpPr>
            <p:nvPr/>
          </p:nvSpPr>
          <p:spPr bwMode="auto">
            <a:xfrm>
              <a:off x="3575" y="2634"/>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p>
          </p:txBody>
        </p:sp>
        <p:sp>
          <p:nvSpPr>
            <p:cNvPr id="136242" name="Text Box 9"/>
            <p:cNvSpPr txBox="1">
              <a:spLocks noChangeArrowheads="1"/>
            </p:cNvSpPr>
            <p:nvPr/>
          </p:nvSpPr>
          <p:spPr bwMode="auto">
            <a:xfrm>
              <a:off x="4255" y="3743"/>
              <a:ext cx="43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1/2</a:t>
              </a:r>
            </a:p>
          </p:txBody>
        </p:sp>
        <p:sp>
          <p:nvSpPr>
            <p:cNvPr id="136243" name="Text Box 10"/>
            <p:cNvSpPr txBox="1">
              <a:spLocks noChangeArrowheads="1"/>
            </p:cNvSpPr>
            <p:nvPr/>
          </p:nvSpPr>
          <p:spPr bwMode="auto">
            <a:xfrm>
              <a:off x="3345" y="3135"/>
              <a:ext cx="375"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1/2</a:t>
              </a:r>
            </a:p>
          </p:txBody>
        </p:sp>
      </p:grpSp>
      <p:sp>
        <p:nvSpPr>
          <p:cNvPr id="136197" name="Rectangle 11"/>
          <p:cNvSpPr>
            <a:spLocks noGrp="1" noChangeArrowheads="1"/>
          </p:cNvSpPr>
          <p:nvPr>
            <p:ph type="title"/>
          </p:nvPr>
        </p:nvSpPr>
        <p:spPr/>
        <p:txBody>
          <a:bodyPr/>
          <a:lstStyle/>
          <a:p>
            <a:pPr eaLnBrk="1" hangingPunct="1"/>
            <a:r>
              <a:rPr lang="en-US" altLang="zh-CN" smtClean="0">
                <a:ea typeface="SimSun" pitchFamily="2" charset="-122"/>
              </a:rPr>
              <a:t>Solving matching pennies</a:t>
            </a:r>
          </a:p>
        </p:txBody>
      </p:sp>
      <p:sp>
        <p:nvSpPr>
          <p:cNvPr id="136198" name="Rectangle 12"/>
          <p:cNvSpPr>
            <a:spLocks noGrp="1" noChangeArrowheads="1"/>
          </p:cNvSpPr>
          <p:nvPr>
            <p:ph type="body" sz="half" idx="1"/>
          </p:nvPr>
        </p:nvSpPr>
        <p:spPr>
          <a:xfrm>
            <a:off x="536575" y="1716088"/>
            <a:ext cx="4129088" cy="4384675"/>
          </a:xfrm>
        </p:spPr>
        <p:txBody>
          <a:bodyPr/>
          <a:lstStyle/>
          <a:p>
            <a:pPr eaLnBrk="1" hangingPunct="1"/>
            <a:r>
              <a:rPr lang="en-US" altLang="zh-CN" sz="2000" smtClean="0">
                <a:ea typeface="SimSun" pitchFamily="2" charset="-122"/>
              </a:rPr>
              <a:t>Player 1</a:t>
            </a:r>
            <a:r>
              <a:rPr lang="zh-CN" altLang="en-US" sz="2000" smtClean="0">
                <a:ea typeface="SimSun" pitchFamily="2" charset="-122"/>
              </a:rPr>
              <a:t>的最优反应</a:t>
            </a:r>
            <a:r>
              <a:rPr lang="en-US" altLang="zh-CN" sz="2000" smtClean="0">
                <a:ea typeface="SimSun" pitchFamily="2" charset="-122"/>
              </a:rPr>
              <a:t/>
            </a:r>
            <a:br>
              <a:rPr lang="en-US" altLang="zh-CN" sz="2000" smtClean="0">
                <a:ea typeface="SimSun" pitchFamily="2" charset="-122"/>
              </a:rPr>
            </a:br>
            <a:r>
              <a:rPr lang="en-US" altLang="zh-CN" sz="2000" b="1" smtClean="0">
                <a:solidFill>
                  <a:schemeClr val="hlink"/>
                </a:solidFill>
                <a:latin typeface="Courier New" pitchFamily="49" charset="0"/>
                <a:ea typeface="SimSun" pitchFamily="2" charset="-122"/>
                <a:cs typeface="Courier New" pitchFamily="49" charset="0"/>
              </a:rPr>
              <a:t>B</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smtClean="0">
                <a:solidFill>
                  <a:srgbClr val="0000FF"/>
                </a:solidFill>
                <a:latin typeface="Courier New" pitchFamily="49" charset="0"/>
                <a:ea typeface="SimSun" pitchFamily="2" charset="-122"/>
                <a:cs typeface="Courier New" pitchFamily="49" charset="0"/>
              </a:rPr>
              <a:t>q</a:t>
            </a:r>
            <a:r>
              <a:rPr lang="en-US" altLang="zh-CN" sz="2000" b="1" smtClean="0">
                <a:solidFill>
                  <a:schemeClr val="hlink"/>
                </a:solidFill>
                <a:latin typeface="Courier New" pitchFamily="49" charset="0"/>
                <a:ea typeface="SimSun" pitchFamily="2" charset="-122"/>
                <a:cs typeface="Courier New" pitchFamily="49" charset="0"/>
              </a:rPr>
              <a:t>):</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rgbClr val="0000FF"/>
                </a:solidFill>
                <a:ea typeface="SimSun" pitchFamily="2" charset="-122"/>
              </a:rPr>
              <a:t>q&lt;0.5</a:t>
            </a:r>
            <a:r>
              <a:rPr lang="en-US" altLang="zh-CN" sz="1800" b="1" smtClean="0">
                <a:ea typeface="SimSun" pitchFamily="2" charset="-122"/>
              </a:rPr>
              <a:t>, </a:t>
            </a:r>
            <a:r>
              <a:rPr lang="en-US" altLang="zh-CN" sz="1800" b="1" smtClean="0">
                <a:solidFill>
                  <a:schemeClr val="hlink"/>
                </a:solidFill>
                <a:ea typeface="SimSun" pitchFamily="2" charset="-122"/>
              </a:rPr>
              <a:t>Head (r=1)</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rgbClr val="0000FF"/>
                </a:solidFill>
                <a:ea typeface="SimSun" pitchFamily="2" charset="-122"/>
              </a:rPr>
              <a:t>q&gt;0.5</a:t>
            </a:r>
            <a:r>
              <a:rPr lang="en-US" altLang="zh-CN" sz="1800" b="1" smtClean="0">
                <a:ea typeface="SimSun" pitchFamily="2" charset="-122"/>
              </a:rPr>
              <a:t>, </a:t>
            </a:r>
            <a:r>
              <a:rPr lang="en-US" altLang="zh-CN" sz="1800" b="1" smtClean="0">
                <a:solidFill>
                  <a:schemeClr val="hlink"/>
                </a:solidFill>
                <a:ea typeface="SimSun" pitchFamily="2" charset="-122"/>
              </a:rPr>
              <a:t>Tail (r=0)</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rgbClr val="0000FF"/>
                </a:solidFill>
                <a:ea typeface="SimSun" pitchFamily="2" charset="-122"/>
              </a:rPr>
              <a:t>q=0.5</a:t>
            </a:r>
            <a:r>
              <a:rPr lang="en-US" altLang="zh-CN" sz="1800" b="1" smtClean="0">
                <a:ea typeface="SimSun" pitchFamily="2" charset="-122"/>
              </a:rPr>
              <a:t>, </a:t>
            </a:r>
            <a:r>
              <a:rPr lang="en-US" altLang="zh-CN" sz="1800" b="1" smtClean="0">
                <a:solidFill>
                  <a:schemeClr val="hlink"/>
                </a:solidFill>
                <a:ea typeface="SimSun" pitchFamily="2" charset="-122"/>
              </a:rPr>
              <a:t>indifferent (0</a:t>
            </a:r>
            <a:r>
              <a:rPr lang="en-US" altLang="zh-CN" sz="1800" b="1" smtClean="0">
                <a:solidFill>
                  <a:schemeClr val="hlink"/>
                </a:solidFill>
                <a:ea typeface="SimSun" pitchFamily="2" charset="-122"/>
                <a:sym typeface="Symbol" pitchFamily="18" charset="2"/>
              </a:rPr>
              <a:t>r1)</a:t>
            </a:r>
            <a:endParaRPr lang="en-US" altLang="zh-CN" sz="1800" b="1" smtClean="0">
              <a:ea typeface="SimSun" pitchFamily="2" charset="-122"/>
            </a:endParaRPr>
          </a:p>
          <a:p>
            <a:pPr eaLnBrk="1" hangingPunct="1"/>
            <a:r>
              <a:rPr lang="en-US" altLang="zh-CN" sz="2000" smtClean="0">
                <a:ea typeface="SimSun" pitchFamily="2" charset="-122"/>
              </a:rPr>
              <a:t>Player 2</a:t>
            </a:r>
            <a:r>
              <a:rPr lang="zh-CN" altLang="en-US" sz="2000" smtClean="0">
                <a:ea typeface="SimSun" pitchFamily="2" charset="-122"/>
              </a:rPr>
              <a:t>的最优反应</a:t>
            </a:r>
            <a:r>
              <a:rPr lang="en-US" altLang="zh-CN" sz="2000" smtClean="0">
                <a:ea typeface="SimSun" pitchFamily="2" charset="-122"/>
              </a:rPr>
              <a:t/>
            </a:r>
            <a:br>
              <a:rPr lang="en-US" altLang="zh-CN" sz="2000" smtClean="0">
                <a:ea typeface="SimSun" pitchFamily="2" charset="-122"/>
              </a:rPr>
            </a:br>
            <a:r>
              <a:rPr lang="en-US" altLang="zh-CN" sz="2000" b="1" smtClean="0">
                <a:solidFill>
                  <a:srgbClr val="0000FF"/>
                </a:solidFill>
                <a:latin typeface="Courier New" pitchFamily="49" charset="0"/>
                <a:ea typeface="SimSun" pitchFamily="2" charset="-122"/>
              </a:rPr>
              <a:t>B</a:t>
            </a:r>
            <a:r>
              <a:rPr lang="en-US" altLang="zh-CN" sz="2000" b="1" baseline="-25000" smtClean="0">
                <a:solidFill>
                  <a:srgbClr val="0000FF"/>
                </a:solidFill>
                <a:latin typeface="Courier New" pitchFamily="49" charset="0"/>
                <a:ea typeface="SimSun" pitchFamily="2" charset="-122"/>
              </a:rPr>
              <a:t>2</a:t>
            </a:r>
            <a:r>
              <a:rPr lang="en-US" altLang="zh-CN" sz="2000" b="1" smtClean="0">
                <a:solidFill>
                  <a:srgbClr val="0000FF"/>
                </a:solidFill>
                <a:latin typeface="Courier New" pitchFamily="49" charset="0"/>
                <a:ea typeface="SimSun" pitchFamily="2" charset="-122"/>
              </a:rPr>
              <a:t>(</a:t>
            </a:r>
            <a:r>
              <a:rPr lang="en-US" altLang="zh-CN" sz="2000" b="1" smtClean="0">
                <a:solidFill>
                  <a:schemeClr val="hlink"/>
                </a:solidFill>
                <a:latin typeface="Courier New" pitchFamily="49" charset="0"/>
                <a:ea typeface="SimSun" pitchFamily="2" charset="-122"/>
              </a:rPr>
              <a:t>r</a:t>
            </a:r>
            <a:r>
              <a:rPr lang="en-US" altLang="zh-CN" sz="2000" b="1" smtClean="0">
                <a:solidFill>
                  <a:srgbClr val="0000FF"/>
                </a:solidFill>
                <a:latin typeface="Courier New" pitchFamily="49" charset="0"/>
                <a:ea typeface="SimSun" pitchFamily="2" charset="-122"/>
              </a:rPr>
              <a:t>):</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chemeClr val="hlink"/>
                </a:solidFill>
                <a:ea typeface="SimSun" pitchFamily="2" charset="-122"/>
              </a:rPr>
              <a:t>r&lt;0.5</a:t>
            </a:r>
            <a:r>
              <a:rPr lang="en-US" altLang="zh-CN" sz="1800" b="1" smtClean="0">
                <a:ea typeface="SimSun" pitchFamily="2" charset="-122"/>
              </a:rPr>
              <a:t>, </a:t>
            </a:r>
            <a:r>
              <a:rPr lang="en-US" altLang="zh-CN" sz="1800" b="1" smtClean="0">
                <a:solidFill>
                  <a:srgbClr val="0000FF"/>
                </a:solidFill>
                <a:ea typeface="SimSun" pitchFamily="2" charset="-122"/>
              </a:rPr>
              <a:t>Tail (q=0)</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chemeClr val="hlink"/>
                </a:solidFill>
                <a:ea typeface="SimSun" pitchFamily="2" charset="-122"/>
              </a:rPr>
              <a:t>r&gt;0.5</a:t>
            </a:r>
            <a:r>
              <a:rPr lang="en-US" altLang="zh-CN" sz="1800" b="1" smtClean="0">
                <a:ea typeface="SimSun" pitchFamily="2" charset="-122"/>
              </a:rPr>
              <a:t>, </a:t>
            </a:r>
            <a:r>
              <a:rPr lang="en-US" altLang="zh-CN" sz="1800" b="1" smtClean="0">
                <a:solidFill>
                  <a:srgbClr val="0000FF"/>
                </a:solidFill>
                <a:ea typeface="SimSun" pitchFamily="2" charset="-122"/>
              </a:rPr>
              <a:t>Head (q=1)</a:t>
            </a:r>
          </a:p>
          <a:p>
            <a:pPr lvl="1" eaLnBrk="1" hangingPunct="1">
              <a:buFont typeface="Wingdings" pitchFamily="2" charset="2"/>
              <a:buChar char="Ø"/>
            </a:pPr>
            <a:r>
              <a:rPr lang="en-US" altLang="zh-CN" sz="1800" b="1" smtClean="0">
                <a:ea typeface="SimSun" pitchFamily="2" charset="-122"/>
              </a:rPr>
              <a:t>For </a:t>
            </a:r>
            <a:r>
              <a:rPr lang="en-US" altLang="zh-CN" sz="1800" b="1" smtClean="0">
                <a:solidFill>
                  <a:schemeClr val="hlink"/>
                </a:solidFill>
                <a:ea typeface="SimSun" pitchFamily="2" charset="-122"/>
              </a:rPr>
              <a:t>r=0.5</a:t>
            </a:r>
            <a:r>
              <a:rPr lang="en-US" altLang="zh-CN" sz="1800" b="1" smtClean="0">
                <a:ea typeface="SimSun" pitchFamily="2" charset="-122"/>
              </a:rPr>
              <a:t>, </a:t>
            </a:r>
            <a:r>
              <a:rPr lang="en-US" altLang="zh-CN" sz="1800" b="1" smtClean="0">
                <a:solidFill>
                  <a:srgbClr val="0000FF"/>
                </a:solidFill>
                <a:ea typeface="SimSun" pitchFamily="2" charset="-122"/>
              </a:rPr>
              <a:t>indifferent (0</a:t>
            </a:r>
            <a:r>
              <a:rPr lang="en-US" altLang="zh-CN" sz="1800" b="1" smtClean="0">
                <a:solidFill>
                  <a:srgbClr val="0000FF"/>
                </a:solidFill>
                <a:ea typeface="SimSun" pitchFamily="2" charset="-122"/>
                <a:sym typeface="Symbol" pitchFamily="18" charset="2"/>
              </a:rPr>
              <a:t>q1)</a:t>
            </a:r>
            <a:endParaRPr lang="en-US" altLang="zh-CN" sz="1800" b="1" smtClean="0">
              <a:solidFill>
                <a:srgbClr val="0000FF"/>
              </a:solidFill>
              <a:ea typeface="SimSun" pitchFamily="2" charset="-122"/>
            </a:endParaRPr>
          </a:p>
          <a:p>
            <a:pPr eaLnBrk="1" hangingPunct="1">
              <a:buFont typeface="Wingdings" pitchFamily="2" charset="2"/>
              <a:buChar char="ü"/>
            </a:pPr>
            <a:r>
              <a:rPr lang="zh-CN" altLang="en-US" sz="2000" smtClean="0">
                <a:ea typeface="SimSun" pitchFamily="2" charset="-122"/>
              </a:rPr>
              <a:t>查看 </a:t>
            </a:r>
            <a:br>
              <a:rPr lang="zh-CN" altLang="en-US" sz="2000" smtClean="0">
                <a:ea typeface="SimSun" pitchFamily="2" charset="-122"/>
              </a:rPr>
            </a:br>
            <a:r>
              <a:rPr lang="en-US" altLang="zh-CN" sz="2000" b="1" smtClean="0">
                <a:solidFill>
                  <a:schemeClr val="hlink"/>
                </a:solidFill>
                <a:latin typeface="Courier New" pitchFamily="49" charset="0"/>
                <a:ea typeface="SimSun" pitchFamily="2" charset="-122"/>
              </a:rPr>
              <a:t>r = 0.5 </a:t>
            </a:r>
            <a:r>
              <a:rPr lang="en-US" altLang="zh-CN" sz="2000" smtClean="0">
                <a:ea typeface="SimSun" pitchFamily="2" charset="-122"/>
                <a:sym typeface="Symbol" pitchFamily="18" charset="2"/>
              </a:rPr>
              <a:t> </a:t>
            </a:r>
            <a:r>
              <a:rPr lang="en-US" altLang="zh-CN" sz="2000" b="1" smtClean="0">
                <a:solidFill>
                  <a:schemeClr val="hlink"/>
                </a:solidFill>
                <a:latin typeface="Courier New" pitchFamily="49" charset="0"/>
                <a:ea typeface="SimSun" pitchFamily="2" charset="-122"/>
              </a:rPr>
              <a:t>B</a:t>
            </a:r>
            <a:r>
              <a:rPr lang="en-US" altLang="zh-CN" sz="2000" b="1" baseline="-25000" smtClean="0">
                <a:solidFill>
                  <a:schemeClr val="hlink"/>
                </a:solidFill>
                <a:latin typeface="Courier New" pitchFamily="49" charset="0"/>
                <a:ea typeface="SimSun" pitchFamily="2" charset="-122"/>
              </a:rPr>
              <a:t>1</a:t>
            </a:r>
            <a:r>
              <a:rPr lang="en-US" altLang="zh-CN" sz="2000" b="1" smtClean="0">
                <a:solidFill>
                  <a:schemeClr val="hlink"/>
                </a:solidFill>
                <a:latin typeface="Courier New" pitchFamily="49" charset="0"/>
                <a:ea typeface="SimSun" pitchFamily="2" charset="-122"/>
              </a:rPr>
              <a:t>(</a:t>
            </a:r>
            <a:r>
              <a:rPr lang="en-US" altLang="zh-CN" sz="2000" b="1" smtClean="0">
                <a:solidFill>
                  <a:srgbClr val="0000FF"/>
                </a:solidFill>
                <a:latin typeface="Courier New" pitchFamily="49" charset="0"/>
                <a:ea typeface="SimSun" pitchFamily="2" charset="-122"/>
              </a:rPr>
              <a:t>0.5</a:t>
            </a:r>
            <a:r>
              <a:rPr lang="en-US" altLang="zh-CN" sz="2000" b="1" smtClean="0">
                <a:solidFill>
                  <a:schemeClr val="hlink"/>
                </a:solidFill>
                <a:latin typeface="Courier New" pitchFamily="49" charset="0"/>
                <a:ea typeface="SimSun" pitchFamily="2" charset="-122"/>
              </a:rPr>
              <a:t>)</a:t>
            </a:r>
            <a:br>
              <a:rPr lang="en-US" altLang="zh-CN" sz="2000" b="1" smtClean="0">
                <a:solidFill>
                  <a:schemeClr val="hlink"/>
                </a:solidFill>
                <a:latin typeface="Courier New" pitchFamily="49" charset="0"/>
                <a:ea typeface="SimSun" pitchFamily="2" charset="-122"/>
              </a:rPr>
            </a:br>
            <a:r>
              <a:rPr lang="en-US" altLang="zh-CN" sz="2000" b="1" smtClean="0">
                <a:solidFill>
                  <a:srgbClr val="0000FF"/>
                </a:solidFill>
                <a:latin typeface="Courier New" pitchFamily="49" charset="0"/>
                <a:ea typeface="SimSun" pitchFamily="2" charset="-122"/>
              </a:rPr>
              <a:t>q = 0.5</a:t>
            </a:r>
            <a:r>
              <a:rPr lang="en-US" altLang="zh-CN" sz="2000" b="1" smtClean="0">
                <a:solidFill>
                  <a:schemeClr val="hlink"/>
                </a:solidFill>
                <a:latin typeface="Courier New" pitchFamily="49" charset="0"/>
                <a:ea typeface="SimSun" pitchFamily="2" charset="-122"/>
              </a:rPr>
              <a:t> </a:t>
            </a:r>
            <a:r>
              <a:rPr lang="en-US" altLang="zh-CN" sz="2000" smtClean="0">
                <a:ea typeface="SimSun" pitchFamily="2" charset="-122"/>
                <a:sym typeface="Symbol" pitchFamily="18" charset="2"/>
              </a:rPr>
              <a:t> </a:t>
            </a:r>
            <a:r>
              <a:rPr lang="en-US" altLang="zh-CN" sz="2000" b="1" smtClean="0">
                <a:solidFill>
                  <a:srgbClr val="0000FF"/>
                </a:solidFill>
                <a:latin typeface="Courier New" pitchFamily="49" charset="0"/>
                <a:ea typeface="SimSun" pitchFamily="2" charset="-122"/>
              </a:rPr>
              <a:t>B</a:t>
            </a:r>
            <a:r>
              <a:rPr lang="en-US" altLang="zh-CN" sz="2000" b="1" baseline="-25000" smtClean="0">
                <a:solidFill>
                  <a:srgbClr val="0000FF"/>
                </a:solidFill>
                <a:latin typeface="Courier New" pitchFamily="49" charset="0"/>
                <a:ea typeface="SimSun" pitchFamily="2" charset="-122"/>
              </a:rPr>
              <a:t>2</a:t>
            </a:r>
            <a:r>
              <a:rPr lang="en-US" altLang="zh-CN" sz="2000" b="1" smtClean="0">
                <a:solidFill>
                  <a:srgbClr val="0000FF"/>
                </a:solidFill>
                <a:latin typeface="Courier New" pitchFamily="49" charset="0"/>
                <a:ea typeface="SimSun" pitchFamily="2" charset="-122"/>
              </a:rPr>
              <a:t>(</a:t>
            </a:r>
            <a:r>
              <a:rPr lang="en-US" altLang="zh-CN" sz="2000" b="1" smtClean="0">
                <a:solidFill>
                  <a:schemeClr val="hlink"/>
                </a:solidFill>
                <a:latin typeface="Courier New" pitchFamily="49" charset="0"/>
                <a:ea typeface="SimSun" pitchFamily="2" charset="-122"/>
              </a:rPr>
              <a:t>0.5</a:t>
            </a:r>
            <a:r>
              <a:rPr lang="en-US" altLang="zh-CN" sz="2000" b="1" smtClean="0">
                <a:solidFill>
                  <a:srgbClr val="0000FF"/>
                </a:solidFill>
                <a:latin typeface="Courier New" pitchFamily="49" charset="0"/>
                <a:ea typeface="SimSun" pitchFamily="2" charset="-122"/>
              </a:rPr>
              <a:t>)</a:t>
            </a:r>
          </a:p>
        </p:txBody>
      </p:sp>
      <p:sp>
        <p:nvSpPr>
          <p:cNvPr id="136199" name="Line 13"/>
          <p:cNvSpPr>
            <a:spLocks noChangeShapeType="1"/>
          </p:cNvSpPr>
          <p:nvPr/>
        </p:nvSpPr>
        <p:spPr bwMode="auto">
          <a:xfrm>
            <a:off x="5964238" y="5140325"/>
            <a:ext cx="2047875"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00" name="Line 14"/>
          <p:cNvSpPr>
            <a:spLocks noChangeShapeType="1"/>
          </p:cNvSpPr>
          <p:nvPr/>
        </p:nvSpPr>
        <p:spPr bwMode="auto">
          <a:xfrm>
            <a:off x="7953375" y="5138738"/>
            <a:ext cx="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01" name="Line 15"/>
          <p:cNvSpPr>
            <a:spLocks noChangeShapeType="1"/>
          </p:cNvSpPr>
          <p:nvPr/>
        </p:nvSpPr>
        <p:spPr bwMode="auto">
          <a:xfrm flipV="1">
            <a:off x="7997825" y="4354513"/>
            <a:ext cx="0" cy="7842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02" name="Line 16"/>
          <p:cNvSpPr>
            <a:spLocks noChangeShapeType="1"/>
          </p:cNvSpPr>
          <p:nvPr/>
        </p:nvSpPr>
        <p:spPr bwMode="auto">
          <a:xfrm flipV="1">
            <a:off x="5988050" y="5116513"/>
            <a:ext cx="0" cy="798512"/>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03" name="Line 17"/>
          <p:cNvSpPr>
            <a:spLocks noChangeShapeType="1"/>
          </p:cNvSpPr>
          <p:nvPr/>
        </p:nvSpPr>
        <p:spPr bwMode="auto">
          <a:xfrm>
            <a:off x="7997825" y="5138738"/>
            <a:ext cx="0" cy="76835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04" name="Line 18"/>
          <p:cNvSpPr>
            <a:spLocks noChangeShapeType="1"/>
          </p:cNvSpPr>
          <p:nvPr/>
        </p:nvSpPr>
        <p:spPr bwMode="auto">
          <a:xfrm>
            <a:off x="6996113" y="4354513"/>
            <a:ext cx="98742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pSp>
        <p:nvGrpSpPr>
          <p:cNvPr id="3" name="Group 19"/>
          <p:cNvGrpSpPr>
            <a:grpSpLocks/>
          </p:cNvGrpSpPr>
          <p:nvPr/>
        </p:nvGrpSpPr>
        <p:grpSpPr bwMode="auto">
          <a:xfrm>
            <a:off x="5980113" y="4341813"/>
            <a:ext cx="2038350" cy="1579562"/>
            <a:chOff x="3767" y="2735"/>
            <a:chExt cx="1284" cy="995"/>
          </a:xfrm>
        </p:grpSpPr>
        <p:sp>
          <p:nvSpPr>
            <p:cNvPr id="136233" name="Line 20"/>
            <p:cNvSpPr>
              <a:spLocks noChangeShapeType="1"/>
            </p:cNvSpPr>
            <p:nvPr/>
          </p:nvSpPr>
          <p:spPr bwMode="auto">
            <a:xfrm>
              <a:off x="3767" y="2743"/>
              <a:ext cx="64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34" name="Line 21"/>
            <p:cNvSpPr>
              <a:spLocks noChangeShapeType="1"/>
            </p:cNvSpPr>
            <p:nvPr/>
          </p:nvSpPr>
          <p:spPr bwMode="auto">
            <a:xfrm>
              <a:off x="4407" y="2735"/>
              <a:ext cx="0" cy="99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36235" name="Line 22"/>
            <p:cNvSpPr>
              <a:spLocks noChangeShapeType="1"/>
            </p:cNvSpPr>
            <p:nvPr/>
          </p:nvSpPr>
          <p:spPr bwMode="auto">
            <a:xfrm>
              <a:off x="4411" y="3725"/>
              <a:ext cx="64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grpSp>
      <p:graphicFrame>
        <p:nvGraphicFramePr>
          <p:cNvPr id="223255" name="Group 23"/>
          <p:cNvGraphicFramePr>
            <a:graphicFrameLocks noGrp="1"/>
          </p:cNvGraphicFramePr>
          <p:nvPr>
            <p:ph sz="half" idx="2"/>
          </p:nvPr>
        </p:nvGraphicFramePr>
        <p:xfrm>
          <a:off x="4179888" y="1398588"/>
          <a:ext cx="4078287" cy="1576705"/>
        </p:xfrm>
        <a:graphic>
          <a:graphicData uri="http://schemas.openxmlformats.org/drawingml/2006/table">
            <a:tbl>
              <a:tblPr/>
              <a:tblGrid>
                <a:gridCol w="928687"/>
                <a:gridCol w="182563"/>
                <a:gridCol w="555625"/>
                <a:gridCol w="1249362"/>
                <a:gridCol w="1162050"/>
              </a:tblGrid>
              <a:tr h="249238">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476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Head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Tail</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370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Head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0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Tail</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6227" name="Text Box 53"/>
          <p:cNvSpPr txBox="1">
            <a:spLocks noChangeArrowheads="1"/>
          </p:cNvSpPr>
          <p:nvPr/>
        </p:nvSpPr>
        <p:spPr bwMode="auto">
          <a:xfrm>
            <a:off x="8391525" y="2209800"/>
            <a:ext cx="466725" cy="366713"/>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b="1" i="1" smtClean="0">
                <a:solidFill>
                  <a:srgbClr val="990033"/>
                </a:solidFill>
                <a:latin typeface="Courier New" pitchFamily="49" charset="0"/>
                <a:ea typeface="SimSun" pitchFamily="2" charset="-122"/>
                <a:cs typeface="Courier New" pitchFamily="49" charset="0"/>
              </a:rPr>
              <a:t>r</a:t>
            </a:r>
          </a:p>
        </p:txBody>
      </p:sp>
      <p:sp>
        <p:nvSpPr>
          <p:cNvPr id="136228" name="Text Box 54"/>
          <p:cNvSpPr txBox="1">
            <a:spLocks noChangeArrowheads="1"/>
          </p:cNvSpPr>
          <p:nvPr/>
        </p:nvSpPr>
        <p:spPr bwMode="auto">
          <a:xfrm>
            <a:off x="8294688" y="2593975"/>
            <a:ext cx="674687" cy="366713"/>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b="1" i="1" smtClean="0">
                <a:solidFill>
                  <a:srgbClr val="990033"/>
                </a:solidFill>
                <a:latin typeface="Courier New" pitchFamily="49" charset="0"/>
                <a:ea typeface="SimSun" pitchFamily="2" charset="-122"/>
                <a:cs typeface="Courier New" pitchFamily="49" charset="0"/>
              </a:rPr>
              <a:t>1-r</a:t>
            </a:r>
          </a:p>
        </p:txBody>
      </p:sp>
      <p:sp>
        <p:nvSpPr>
          <p:cNvPr id="136229" name="Text Box 55"/>
          <p:cNvSpPr txBox="1">
            <a:spLocks noChangeArrowheads="1"/>
          </p:cNvSpPr>
          <p:nvPr/>
        </p:nvSpPr>
        <p:spPr bwMode="auto">
          <a:xfrm>
            <a:off x="6308725" y="2957513"/>
            <a:ext cx="466725" cy="366712"/>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b="1" i="1" smtClean="0">
                <a:solidFill>
                  <a:srgbClr val="0000FF"/>
                </a:solidFill>
                <a:latin typeface="Courier New" pitchFamily="49" charset="0"/>
                <a:ea typeface="SimSun" pitchFamily="2" charset="-122"/>
                <a:cs typeface="Courier New" pitchFamily="49" charset="0"/>
              </a:rPr>
              <a:t>q</a:t>
            </a:r>
          </a:p>
        </p:txBody>
      </p:sp>
      <p:sp>
        <p:nvSpPr>
          <p:cNvPr id="136230" name="Text Box 56"/>
          <p:cNvSpPr txBox="1">
            <a:spLocks noChangeArrowheads="1"/>
          </p:cNvSpPr>
          <p:nvPr/>
        </p:nvSpPr>
        <p:spPr bwMode="auto">
          <a:xfrm>
            <a:off x="7402513" y="2963863"/>
            <a:ext cx="674687" cy="366712"/>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b="1" i="1" smtClean="0">
                <a:solidFill>
                  <a:srgbClr val="0000FF"/>
                </a:solidFill>
                <a:latin typeface="Courier New" pitchFamily="49" charset="0"/>
                <a:ea typeface="SimSun" pitchFamily="2" charset="-122"/>
                <a:cs typeface="Courier New" pitchFamily="49" charset="0"/>
              </a:rPr>
              <a:t>1-q</a:t>
            </a:r>
          </a:p>
        </p:txBody>
      </p:sp>
      <p:sp>
        <p:nvSpPr>
          <p:cNvPr id="223289" name="Oval 57"/>
          <p:cNvSpPr>
            <a:spLocks noChangeArrowheads="1"/>
          </p:cNvSpPr>
          <p:nvPr/>
        </p:nvSpPr>
        <p:spPr bwMode="auto">
          <a:xfrm>
            <a:off x="6938963" y="5051425"/>
            <a:ext cx="144462" cy="158750"/>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3290" name="AutoShape 58"/>
          <p:cNvSpPr>
            <a:spLocks/>
          </p:cNvSpPr>
          <p:nvPr/>
        </p:nvSpPr>
        <p:spPr bwMode="auto">
          <a:xfrm>
            <a:off x="7396163" y="3541713"/>
            <a:ext cx="1747837" cy="609600"/>
          </a:xfrm>
          <a:prstGeom prst="borderCallout1">
            <a:avLst>
              <a:gd name="adj1" fmla="val 18750"/>
              <a:gd name="adj2" fmla="val -4361"/>
              <a:gd name="adj3" fmla="val 254949"/>
              <a:gd name="adj4" fmla="val -18440"/>
            </a:avLst>
          </a:prstGeom>
          <a:noFill/>
          <a:ln w="9525">
            <a:solidFill>
              <a:schemeClr val="tx1"/>
            </a:solidFill>
            <a:miter lim="800000"/>
            <a:headEnd/>
            <a:tailEnd/>
          </a:ln>
        </p:spPr>
        <p:txBody>
          <a:bodyPr/>
          <a:lstStyle/>
          <a:p>
            <a:pPr algn="ctr" fontAlgn="base">
              <a:spcBef>
                <a:spcPct val="0"/>
              </a:spcBef>
              <a:spcAft>
                <a:spcPct val="0"/>
              </a:spcAft>
            </a:pPr>
            <a:r>
              <a:rPr lang="en-US" altLang="zh-CN" sz="1600" smtClean="0">
                <a:solidFill>
                  <a:srgbClr val="000000"/>
                </a:solidFill>
                <a:ea typeface="SimSun" pitchFamily="2" charset="-122"/>
              </a:rPr>
              <a:t>Mixed strategy Nash equilibrium</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3289"/>
                                        </p:tgtEl>
                                        <p:attrNameLst>
                                          <p:attrName>style.visibility</p:attrName>
                                        </p:attrNameLst>
                                      </p:cBhvr>
                                      <p:to>
                                        <p:strVal val="visible"/>
                                      </p:to>
                                    </p:set>
                                    <p:animEffect transition="in" filter="checkerboard(across)">
                                      <p:cBhvr>
                                        <p:cTn id="7" dur="500"/>
                                        <p:tgtEl>
                                          <p:spTgt spid="22328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3290"/>
                                        </p:tgtEl>
                                        <p:attrNameLst>
                                          <p:attrName>style.visibility</p:attrName>
                                        </p:attrNameLst>
                                      </p:cBhvr>
                                      <p:to>
                                        <p:strVal val="visible"/>
                                      </p:to>
                                    </p:set>
                                    <p:animEffect transition="in" filter="checkerboard(across)">
                                      <p:cBhvr>
                                        <p:cTn id="10" dur="500"/>
                                        <p:tgtEl>
                                          <p:spTgt spid="223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89" grpId="0" animBg="1"/>
      <p:bldP spid="2232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4819" name="灯片编号占位符 5"/>
          <p:cNvSpPr>
            <a:spLocks noGrp="1"/>
          </p:cNvSpPr>
          <p:nvPr>
            <p:ph type="sldNum" sz="quarter" idx="12"/>
          </p:nvPr>
        </p:nvSpPr>
        <p:spPr>
          <a:noFill/>
        </p:spPr>
        <p:txBody>
          <a:bodyPr/>
          <a:lstStyle/>
          <a:p>
            <a:fld id="{F1EFC8F2-CB68-464A-8420-E9347F2F686B}" type="slidenum">
              <a:rPr lang="zh-CN" altLang="en-US" smtClean="0">
                <a:solidFill>
                  <a:srgbClr val="000000"/>
                </a:solidFill>
              </a:rPr>
              <a:pPr/>
              <a:t>14</a:t>
            </a:fld>
            <a:endParaRPr lang="en-US" altLang="zh-CN" smtClean="0">
              <a:solidFill>
                <a:srgbClr val="000000"/>
              </a:solidFill>
            </a:endParaRPr>
          </a:p>
        </p:txBody>
      </p:sp>
      <p:sp>
        <p:nvSpPr>
          <p:cNvPr id="34820" name="Rectangle 2"/>
          <p:cNvSpPr>
            <a:spLocks noGrp="1" noChangeArrowheads="1"/>
          </p:cNvSpPr>
          <p:nvPr>
            <p:ph type="title"/>
          </p:nvPr>
        </p:nvSpPr>
        <p:spPr/>
        <p:txBody>
          <a:bodyPr/>
          <a:lstStyle/>
          <a:p>
            <a:pPr eaLnBrk="1" hangingPunct="1"/>
            <a:r>
              <a:rPr kumimoji="1" lang="zh-CN" altLang="en-US" sz="4000" b="1" smtClean="0">
                <a:solidFill>
                  <a:schemeClr val="tx1"/>
                </a:solidFill>
                <a:ea typeface="SimSun" pitchFamily="2" charset="-122"/>
              </a:rPr>
              <a:t>博弈论</a:t>
            </a:r>
            <a:r>
              <a:rPr kumimoji="1" lang="en-US" altLang="zh-CN" sz="4000" b="1" smtClean="0">
                <a:solidFill>
                  <a:schemeClr val="tx1"/>
                </a:solidFill>
                <a:ea typeface="SimSun" pitchFamily="2" charset="-122"/>
              </a:rPr>
              <a:t>:</a:t>
            </a:r>
            <a:endParaRPr kumimoji="1" lang="zh-CN" altLang="en-US" sz="4000" b="1" smtClean="0">
              <a:solidFill>
                <a:schemeClr val="tx1"/>
              </a:solidFill>
              <a:ea typeface="SimSun" pitchFamily="2" charset="-122"/>
            </a:endParaRPr>
          </a:p>
        </p:txBody>
      </p:sp>
      <p:sp>
        <p:nvSpPr>
          <p:cNvPr id="34821" name="Rectangle 3"/>
          <p:cNvSpPr>
            <a:spLocks noGrp="1" noChangeArrowheads="1"/>
          </p:cNvSpPr>
          <p:nvPr>
            <p:ph type="body" idx="1"/>
          </p:nvPr>
        </p:nvSpPr>
        <p:spPr/>
        <p:txBody>
          <a:bodyPr/>
          <a:lstStyle/>
          <a:p>
            <a:pPr eaLnBrk="1" hangingPunct="1"/>
            <a:r>
              <a:rPr kumimoji="1" lang="zh-CN" altLang="en-US" b="1" smtClean="0">
                <a:solidFill>
                  <a:schemeClr val="accent2"/>
                </a:solidFill>
                <a:ea typeface="SimSun" pitchFamily="2" charset="-122"/>
              </a:rPr>
              <a:t>博弈论</a:t>
            </a:r>
            <a:r>
              <a:rPr kumimoji="1" lang="zh-CN" altLang="en-US" b="1" smtClean="0">
                <a:ea typeface="SimSun" pitchFamily="2" charset="-122"/>
              </a:rPr>
              <a:t>是研究人们在利益相互影响的格局</a:t>
            </a:r>
          </a:p>
          <a:p>
            <a:pPr eaLnBrk="1" hangingPunct="1">
              <a:buFont typeface="Wingdings" pitchFamily="2" charset="2"/>
              <a:buNone/>
            </a:pPr>
            <a:r>
              <a:rPr kumimoji="1" lang="zh-CN" altLang="en-US" b="1" smtClean="0">
                <a:ea typeface="SimSun" pitchFamily="2" charset="-122"/>
              </a:rPr>
              <a:t>　中的策略选择问题、是研究多人决策问　　　题的理论。</a:t>
            </a:r>
          </a:p>
          <a:p>
            <a:pPr eaLnBrk="1" hangingPunct="1">
              <a:buFont typeface="Wingdings" pitchFamily="2" charset="2"/>
              <a:buNone/>
            </a:pPr>
            <a:r>
              <a:rPr kumimoji="1" lang="zh-CN" altLang="en-US" b="1" smtClean="0">
                <a:ea typeface="SimSun" pitchFamily="2" charset="-122"/>
              </a:rPr>
              <a:t>　而策略选择是人们经济行为的核心内容．</a:t>
            </a:r>
          </a:p>
          <a:p>
            <a:pPr eaLnBrk="1" hangingPunct="1">
              <a:buFont typeface="Wingdings" pitchFamily="2" charset="2"/>
              <a:buNone/>
            </a:pPr>
            <a:r>
              <a:rPr kumimoji="1" lang="zh-CN" altLang="en-US" b="1" smtClean="0">
                <a:ea typeface="SimSun" pitchFamily="2" charset="-122"/>
              </a:rPr>
              <a:t>　此外，经济学和博弈论的研究模式是一样的：即强调个人理性，也就是在给定的约束条件下追求效用最大化。可见，经济学和博弈论具有内在的联系。在经济学和博弈论具有的这种天然联系的基础上产生了经济博弈论。</a:t>
            </a:r>
          </a:p>
          <a:p>
            <a:pPr eaLnBrk="1" hangingPunct="1"/>
            <a:endParaRPr lang="zh-CN" altLang="en-US"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460" name="灯片编号占位符 6"/>
          <p:cNvSpPr>
            <a:spLocks noGrp="1"/>
          </p:cNvSpPr>
          <p:nvPr>
            <p:ph type="sldNum" sz="quarter" idx="12"/>
          </p:nvPr>
        </p:nvSpPr>
        <p:spPr>
          <a:noFill/>
        </p:spPr>
        <p:txBody>
          <a:bodyPr/>
          <a:lstStyle/>
          <a:p>
            <a:fld id="{04FE97CF-8F42-47CF-83CC-27D795C6389A}" type="slidenum">
              <a:rPr lang="zh-CN" altLang="en-US" smtClean="0">
                <a:solidFill>
                  <a:srgbClr val="000000"/>
                </a:solidFill>
              </a:rPr>
              <a:pPr/>
              <a:t>140</a:t>
            </a:fld>
            <a:endParaRPr lang="en-US" altLang="zh-CN" smtClean="0">
              <a:solidFill>
                <a:srgbClr val="000000"/>
              </a:solidFill>
            </a:endParaRPr>
          </a:p>
        </p:txBody>
      </p:sp>
      <p:sp>
        <p:nvSpPr>
          <p:cNvPr id="19461" name="Rectangle 2"/>
          <p:cNvSpPr>
            <a:spLocks noGrp="1" noChangeArrowheads="1"/>
          </p:cNvSpPr>
          <p:nvPr>
            <p:ph type="title"/>
          </p:nvPr>
        </p:nvSpPr>
        <p:spPr/>
        <p:txBody>
          <a:bodyPr/>
          <a:lstStyle/>
          <a:p>
            <a:pPr eaLnBrk="1" hangingPunct="1"/>
            <a:r>
              <a:rPr lang="en-US" altLang="zh-CN" smtClean="0">
                <a:ea typeface="SimSun" pitchFamily="2" charset="-122"/>
              </a:rPr>
              <a:t>Mixed strategy</a:t>
            </a:r>
          </a:p>
        </p:txBody>
      </p:sp>
      <p:sp>
        <p:nvSpPr>
          <p:cNvPr id="19462" name="Rectangle 3"/>
          <p:cNvSpPr>
            <a:spLocks noGrp="1" noChangeArrowheads="1"/>
          </p:cNvSpPr>
          <p:nvPr>
            <p:ph type="body" sz="half" idx="1"/>
          </p:nvPr>
        </p:nvSpPr>
        <p:spPr>
          <a:xfrm>
            <a:off x="914400" y="1600200"/>
            <a:ext cx="7772400" cy="1550988"/>
          </a:xfrm>
        </p:spPr>
        <p:txBody>
          <a:bodyPr/>
          <a:lstStyle/>
          <a:p>
            <a:pPr eaLnBrk="1" hangingPunct="1"/>
            <a:r>
              <a:rPr lang="zh-CN" altLang="en-US" sz="2400" smtClean="0">
                <a:ea typeface="SimSun" pitchFamily="2" charset="-122"/>
              </a:rPr>
              <a:t>混合策略</a:t>
            </a:r>
            <a:r>
              <a:rPr lang="en-US" altLang="zh-CN" sz="2400" smtClean="0">
                <a:ea typeface="SimSun" pitchFamily="2" charset="-122"/>
              </a:rPr>
              <a:t>:</a:t>
            </a:r>
          </a:p>
          <a:p>
            <a:pPr lvl="1" eaLnBrk="1" hangingPunct="1">
              <a:buFont typeface="Wingdings" pitchFamily="2" charset="2"/>
              <a:buChar char="Ø"/>
            </a:pPr>
            <a:r>
              <a:rPr lang="zh-CN" altLang="en-US" sz="2200" smtClean="0">
                <a:ea typeface="SimSun" pitchFamily="2" charset="-122"/>
              </a:rPr>
              <a:t>一个参与人的混合策略是在参与人的（纯）策略上的概率分布</a:t>
            </a:r>
            <a:r>
              <a:rPr lang="en-US" altLang="zh-CN" sz="2200" smtClean="0">
                <a:ea typeface="SimSun" pitchFamily="2" charset="-122"/>
              </a:rPr>
              <a:t>.</a:t>
            </a:r>
          </a:p>
        </p:txBody>
      </p:sp>
      <p:graphicFrame>
        <p:nvGraphicFramePr>
          <p:cNvPr id="19458" name="Object 4"/>
          <p:cNvGraphicFramePr>
            <a:graphicFrameLocks noChangeAspect="1"/>
          </p:cNvGraphicFramePr>
          <p:nvPr>
            <p:ph sz="half" idx="2"/>
          </p:nvPr>
        </p:nvGraphicFramePr>
        <p:xfrm>
          <a:off x="1277938" y="3128963"/>
          <a:ext cx="7146925" cy="2586037"/>
        </p:xfrm>
        <a:graphic>
          <a:graphicData uri="http://schemas.openxmlformats.org/presentationml/2006/ole">
            <p:oleObj spid="_x0000_s60418" name="文档" r:id="rId4" imgW="7620904" imgH="2757379" progId="Word.Document.8">
              <p:embed/>
            </p:oleObj>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7219" name="灯片编号占位符 6"/>
          <p:cNvSpPr>
            <a:spLocks noGrp="1"/>
          </p:cNvSpPr>
          <p:nvPr>
            <p:ph type="sldNum" sz="quarter" idx="12"/>
          </p:nvPr>
        </p:nvSpPr>
        <p:spPr>
          <a:noFill/>
        </p:spPr>
        <p:txBody>
          <a:bodyPr/>
          <a:lstStyle/>
          <a:p>
            <a:fld id="{AE8B45CA-3958-42CF-94C6-76BB723E47A3}" type="slidenum">
              <a:rPr lang="zh-CN" altLang="en-US" smtClean="0">
                <a:solidFill>
                  <a:srgbClr val="000000"/>
                </a:solidFill>
              </a:rPr>
              <a:pPr/>
              <a:t>141</a:t>
            </a:fld>
            <a:endParaRPr lang="en-US" altLang="zh-CN" smtClean="0">
              <a:solidFill>
                <a:srgbClr val="000000"/>
              </a:solidFill>
            </a:endParaRPr>
          </a:p>
        </p:txBody>
      </p:sp>
      <p:sp>
        <p:nvSpPr>
          <p:cNvPr id="137220" name="Rectangle 2"/>
          <p:cNvSpPr>
            <a:spLocks noGrp="1" noChangeArrowheads="1"/>
          </p:cNvSpPr>
          <p:nvPr>
            <p:ph type="title"/>
          </p:nvPr>
        </p:nvSpPr>
        <p:spPr/>
        <p:txBody>
          <a:bodyPr/>
          <a:lstStyle/>
          <a:p>
            <a:pPr eaLnBrk="1" hangingPunct="1"/>
            <a:r>
              <a:rPr lang="en-US" altLang="zh-CN" smtClean="0">
                <a:ea typeface="SimSun" pitchFamily="2" charset="-122"/>
              </a:rPr>
              <a:t>Mixed strategy: example</a:t>
            </a:r>
          </a:p>
        </p:txBody>
      </p:sp>
      <p:sp>
        <p:nvSpPr>
          <p:cNvPr id="137221" name="Rectangle 3"/>
          <p:cNvSpPr>
            <a:spLocks noGrp="1" noChangeArrowheads="1"/>
          </p:cNvSpPr>
          <p:nvPr>
            <p:ph type="body" sz="half" idx="1"/>
          </p:nvPr>
        </p:nvSpPr>
        <p:spPr>
          <a:xfrm>
            <a:off x="914400" y="1600200"/>
            <a:ext cx="7772400" cy="4398963"/>
          </a:xfrm>
        </p:spPr>
        <p:txBody>
          <a:bodyPr/>
          <a:lstStyle/>
          <a:p>
            <a:pPr eaLnBrk="1" hangingPunct="1"/>
            <a:r>
              <a:rPr lang="zh-CN" altLang="en-US" sz="2400" smtClean="0">
                <a:ea typeface="SimSun" pitchFamily="2" charset="-122"/>
              </a:rPr>
              <a:t>硬币配对</a:t>
            </a:r>
          </a:p>
          <a:p>
            <a:pPr lvl="1" eaLnBrk="1" hangingPunct="1"/>
            <a:r>
              <a:rPr lang="en-US" altLang="zh-CN" sz="2200" smtClean="0">
                <a:ea typeface="SimSun" pitchFamily="2" charset="-122"/>
              </a:rPr>
              <a:t>Player 1 </a:t>
            </a:r>
            <a:r>
              <a:rPr lang="zh-CN" altLang="en-US" sz="2200" smtClean="0">
                <a:ea typeface="SimSun" pitchFamily="2" charset="-122"/>
              </a:rPr>
              <a:t>有两个纯策略</a:t>
            </a:r>
            <a:r>
              <a:rPr lang="en-US" altLang="zh-CN" sz="2200" smtClean="0">
                <a:ea typeface="SimSun" pitchFamily="2" charset="-122"/>
              </a:rPr>
              <a:t>: H</a:t>
            </a:r>
            <a:r>
              <a:rPr lang="zh-CN" altLang="en-US" sz="2200" smtClean="0">
                <a:ea typeface="SimSun" pitchFamily="2" charset="-122"/>
              </a:rPr>
              <a:t>和</a:t>
            </a:r>
            <a:r>
              <a:rPr lang="en-US" altLang="zh-CN" sz="2200" smtClean="0">
                <a:ea typeface="SimSun" pitchFamily="2" charset="-122"/>
              </a:rPr>
              <a:t>T</a:t>
            </a:r>
            <a:br>
              <a:rPr lang="en-US" altLang="zh-CN" sz="2200" smtClean="0">
                <a:ea typeface="SimSun" pitchFamily="2" charset="-122"/>
              </a:rPr>
            </a:br>
            <a:r>
              <a:rPr lang="en-US" altLang="zh-CN" sz="2200" smtClean="0">
                <a:ea typeface="SimSun" pitchFamily="2" charset="-122"/>
              </a:rPr>
              <a:t/>
            </a:r>
            <a:br>
              <a:rPr lang="en-US" altLang="zh-CN" sz="2200" smtClean="0">
                <a:ea typeface="SimSun" pitchFamily="2" charset="-122"/>
              </a:rPr>
            </a:br>
            <a:r>
              <a:rPr lang="en-US" altLang="zh-CN" sz="2200" smtClean="0">
                <a:ea typeface="SimSun" pitchFamily="2" charset="-122"/>
              </a:rPr>
              <a:t>( </a:t>
            </a:r>
            <a:r>
              <a:rPr lang="en-US" altLang="zh-CN" sz="2200" smtClean="0">
                <a:ea typeface="SimSun" pitchFamily="2" charset="-122"/>
                <a:sym typeface="Symbol" pitchFamily="18" charset="2"/>
              </a:rPr>
              <a:t></a:t>
            </a:r>
            <a:r>
              <a:rPr lang="en-US" altLang="zh-CN" sz="2200" baseline="-25000" smtClean="0">
                <a:ea typeface="SimSun" pitchFamily="2" charset="-122"/>
                <a:sym typeface="Symbol" pitchFamily="18" charset="2"/>
              </a:rPr>
              <a:t>1</a:t>
            </a:r>
            <a:r>
              <a:rPr lang="en-US" altLang="zh-CN" sz="2200" smtClean="0">
                <a:ea typeface="SimSun" pitchFamily="2" charset="-122"/>
                <a:sym typeface="Symbol" pitchFamily="18" charset="2"/>
              </a:rPr>
              <a:t>(H)=0.5, </a:t>
            </a:r>
            <a:r>
              <a:rPr lang="en-US" altLang="zh-CN" sz="2200" baseline="-25000" smtClean="0">
                <a:ea typeface="SimSun" pitchFamily="2" charset="-122"/>
                <a:sym typeface="Symbol" pitchFamily="18" charset="2"/>
              </a:rPr>
              <a:t>1</a:t>
            </a:r>
            <a:r>
              <a:rPr lang="en-US" altLang="zh-CN" sz="2200" smtClean="0">
                <a:ea typeface="SimSun" pitchFamily="2" charset="-122"/>
                <a:sym typeface="Symbol" pitchFamily="18" charset="2"/>
              </a:rPr>
              <a:t>(T)=0.5 ) </a:t>
            </a:r>
            <a:r>
              <a:rPr lang="zh-CN" altLang="en-US" sz="2200" smtClean="0">
                <a:ea typeface="SimSun" pitchFamily="2" charset="-122"/>
                <a:sym typeface="Symbol" pitchFamily="18" charset="2"/>
              </a:rPr>
              <a:t>是一个混合策略</a:t>
            </a:r>
            <a:r>
              <a:rPr lang="en-US" altLang="zh-CN" sz="2200" smtClean="0">
                <a:ea typeface="SimSun" pitchFamily="2" charset="-122"/>
                <a:sym typeface="Symbol" pitchFamily="18" charset="2"/>
              </a:rPr>
              <a:t>. </a:t>
            </a:r>
            <a:br>
              <a:rPr lang="en-US" altLang="zh-CN" sz="2200" smtClean="0">
                <a:ea typeface="SimSun" pitchFamily="2" charset="-122"/>
                <a:sym typeface="Symbol" pitchFamily="18" charset="2"/>
              </a:rPr>
            </a:br>
            <a:r>
              <a:rPr lang="zh-CN" altLang="en-US" sz="2200" smtClean="0">
                <a:ea typeface="SimSun" pitchFamily="2" charset="-122"/>
                <a:sym typeface="Symbol" pitchFamily="18" charset="2"/>
              </a:rPr>
              <a:t>即</a:t>
            </a:r>
            <a:r>
              <a:rPr lang="en-US" altLang="zh-CN" sz="2200" smtClean="0">
                <a:ea typeface="SimSun" pitchFamily="2" charset="-122"/>
                <a:sym typeface="Symbol" pitchFamily="18" charset="2"/>
              </a:rPr>
              <a:t>, player 1</a:t>
            </a:r>
            <a:r>
              <a:rPr lang="zh-CN" altLang="en-US" sz="2200" smtClean="0">
                <a:ea typeface="SimSun" pitchFamily="2" charset="-122"/>
                <a:sym typeface="Symbol" pitchFamily="18" charset="2"/>
              </a:rPr>
              <a:t>分别以</a:t>
            </a:r>
            <a:r>
              <a:rPr lang="en-US" altLang="zh-CN" sz="2200" smtClean="0">
                <a:ea typeface="SimSun" pitchFamily="2" charset="-122"/>
                <a:sym typeface="Symbol" pitchFamily="18" charset="2"/>
              </a:rPr>
              <a:t>0.5</a:t>
            </a:r>
            <a:r>
              <a:rPr lang="zh-CN" altLang="en-US" sz="2200" smtClean="0">
                <a:ea typeface="SimSun" pitchFamily="2" charset="-122"/>
                <a:sym typeface="Symbol" pitchFamily="18" charset="2"/>
              </a:rPr>
              <a:t>和</a:t>
            </a:r>
            <a:r>
              <a:rPr lang="en-US" altLang="zh-CN" sz="2200" smtClean="0">
                <a:ea typeface="SimSun" pitchFamily="2" charset="-122"/>
                <a:sym typeface="Symbol" pitchFamily="18" charset="2"/>
              </a:rPr>
              <a:t>0.5</a:t>
            </a:r>
            <a:r>
              <a:rPr lang="zh-CN" altLang="en-US" sz="2200" smtClean="0">
                <a:ea typeface="SimSun" pitchFamily="2" charset="-122"/>
                <a:sym typeface="Symbol" pitchFamily="18" charset="2"/>
              </a:rPr>
              <a:t>的概率选</a:t>
            </a:r>
            <a:r>
              <a:rPr lang="en-US" altLang="zh-CN" sz="2200" smtClean="0">
                <a:ea typeface="SimSun" pitchFamily="2" charset="-122"/>
                <a:sym typeface="Symbol" pitchFamily="18" charset="2"/>
              </a:rPr>
              <a:t>H</a:t>
            </a:r>
            <a:r>
              <a:rPr lang="zh-CN" altLang="en-US" sz="2200" smtClean="0">
                <a:ea typeface="SimSun" pitchFamily="2" charset="-122"/>
                <a:sym typeface="Symbol" pitchFamily="18" charset="2"/>
              </a:rPr>
              <a:t>和</a:t>
            </a:r>
            <a:r>
              <a:rPr lang="en-US" altLang="zh-CN" sz="2200" smtClean="0">
                <a:ea typeface="SimSun" pitchFamily="2" charset="-122"/>
                <a:sym typeface="Symbol" pitchFamily="18" charset="2"/>
              </a:rPr>
              <a:t>T.</a:t>
            </a:r>
            <a:br>
              <a:rPr lang="en-US" altLang="zh-CN" sz="2200" smtClean="0">
                <a:ea typeface="SimSun" pitchFamily="2" charset="-122"/>
                <a:sym typeface="Symbol" pitchFamily="18" charset="2"/>
              </a:rPr>
            </a:br>
            <a:r>
              <a:rPr lang="en-US" altLang="zh-CN" sz="2200" smtClean="0">
                <a:ea typeface="SimSun" pitchFamily="2" charset="-122"/>
                <a:sym typeface="Symbol" pitchFamily="18" charset="2"/>
              </a:rPr>
              <a:t/>
            </a:r>
            <a:br>
              <a:rPr lang="en-US" altLang="zh-CN" sz="2200" smtClean="0">
                <a:ea typeface="SimSun" pitchFamily="2" charset="-122"/>
                <a:sym typeface="Symbol" pitchFamily="18" charset="2"/>
              </a:rPr>
            </a:br>
            <a:r>
              <a:rPr lang="en-US" altLang="zh-CN" sz="2200" smtClean="0">
                <a:ea typeface="SimSun" pitchFamily="2" charset="-122"/>
              </a:rPr>
              <a:t>(</a:t>
            </a:r>
            <a:r>
              <a:rPr lang="en-US" altLang="zh-CN" sz="2200" smtClean="0">
                <a:ea typeface="SimSun" pitchFamily="2" charset="-122"/>
                <a:sym typeface="Symbol" pitchFamily="18" charset="2"/>
              </a:rPr>
              <a:t> </a:t>
            </a:r>
            <a:r>
              <a:rPr lang="en-US" altLang="zh-CN" sz="2200" baseline="-25000" smtClean="0">
                <a:ea typeface="SimSun" pitchFamily="2" charset="-122"/>
                <a:sym typeface="Symbol" pitchFamily="18" charset="2"/>
              </a:rPr>
              <a:t>1</a:t>
            </a:r>
            <a:r>
              <a:rPr lang="en-US" altLang="zh-CN" sz="2200" smtClean="0">
                <a:ea typeface="SimSun" pitchFamily="2" charset="-122"/>
                <a:sym typeface="Symbol" pitchFamily="18" charset="2"/>
              </a:rPr>
              <a:t>(H)=0.3, </a:t>
            </a:r>
            <a:r>
              <a:rPr lang="en-US" altLang="zh-CN" sz="2200" baseline="-25000" smtClean="0">
                <a:ea typeface="SimSun" pitchFamily="2" charset="-122"/>
                <a:sym typeface="Symbol" pitchFamily="18" charset="2"/>
              </a:rPr>
              <a:t>1</a:t>
            </a:r>
            <a:r>
              <a:rPr lang="en-US" altLang="zh-CN" sz="2200" smtClean="0">
                <a:ea typeface="SimSun" pitchFamily="2" charset="-122"/>
                <a:sym typeface="Symbol" pitchFamily="18" charset="2"/>
              </a:rPr>
              <a:t>(T)=0.7 ) </a:t>
            </a:r>
            <a:r>
              <a:rPr lang="zh-CN" altLang="en-US" sz="2200" smtClean="0">
                <a:ea typeface="SimSun" pitchFamily="2" charset="-122"/>
                <a:sym typeface="Symbol" pitchFamily="18" charset="2"/>
              </a:rPr>
              <a:t>是另一个混合策略</a:t>
            </a:r>
            <a:r>
              <a:rPr lang="en-US" altLang="zh-CN" sz="2200" smtClean="0">
                <a:ea typeface="SimSun" pitchFamily="2" charset="-122"/>
                <a:sym typeface="Symbol" pitchFamily="18" charset="2"/>
              </a:rPr>
              <a:t>. </a:t>
            </a:r>
            <a:br>
              <a:rPr lang="en-US" altLang="zh-CN" sz="2200" smtClean="0">
                <a:ea typeface="SimSun" pitchFamily="2" charset="-122"/>
                <a:sym typeface="Symbol" pitchFamily="18" charset="2"/>
              </a:rPr>
            </a:br>
            <a:r>
              <a:rPr lang="zh-CN" altLang="en-US" sz="2200" smtClean="0">
                <a:ea typeface="SimSun" pitchFamily="2" charset="-122"/>
                <a:sym typeface="Symbol" pitchFamily="18" charset="2"/>
              </a:rPr>
              <a:t>即</a:t>
            </a:r>
            <a:r>
              <a:rPr lang="en-US" altLang="zh-CN" sz="2200" smtClean="0">
                <a:ea typeface="SimSun" pitchFamily="2" charset="-122"/>
                <a:sym typeface="Symbol" pitchFamily="18" charset="2"/>
              </a:rPr>
              <a:t>, player 1</a:t>
            </a:r>
            <a:r>
              <a:rPr lang="zh-CN" altLang="en-US" sz="2200" smtClean="0">
                <a:ea typeface="SimSun" pitchFamily="2" charset="-122"/>
                <a:sym typeface="Symbol" pitchFamily="18" charset="2"/>
              </a:rPr>
              <a:t>分别以</a:t>
            </a:r>
            <a:r>
              <a:rPr lang="en-US" altLang="zh-CN" sz="2200" smtClean="0">
                <a:ea typeface="SimSun" pitchFamily="2" charset="-122"/>
                <a:sym typeface="Symbol" pitchFamily="18" charset="2"/>
              </a:rPr>
              <a:t>0.3</a:t>
            </a:r>
            <a:r>
              <a:rPr lang="zh-CN" altLang="en-US" sz="2200" smtClean="0">
                <a:ea typeface="SimSun" pitchFamily="2" charset="-122"/>
                <a:sym typeface="Symbol" pitchFamily="18" charset="2"/>
              </a:rPr>
              <a:t>和</a:t>
            </a:r>
            <a:r>
              <a:rPr lang="en-US" altLang="zh-CN" sz="2200" smtClean="0">
                <a:ea typeface="SimSun" pitchFamily="2" charset="-122"/>
                <a:sym typeface="Symbol" pitchFamily="18" charset="2"/>
              </a:rPr>
              <a:t>0.7</a:t>
            </a:r>
            <a:r>
              <a:rPr lang="zh-CN" altLang="en-US" sz="2200" smtClean="0">
                <a:ea typeface="SimSun" pitchFamily="2" charset="-122"/>
                <a:sym typeface="Symbol" pitchFamily="18" charset="2"/>
              </a:rPr>
              <a:t>的概率选</a:t>
            </a:r>
            <a:r>
              <a:rPr lang="en-US" altLang="zh-CN" sz="2200" smtClean="0">
                <a:ea typeface="SimSun" pitchFamily="2" charset="-122"/>
                <a:sym typeface="Symbol" pitchFamily="18" charset="2"/>
              </a:rPr>
              <a:t>H</a:t>
            </a:r>
            <a:r>
              <a:rPr lang="zh-CN" altLang="en-US" sz="2200" smtClean="0">
                <a:ea typeface="SimSun" pitchFamily="2" charset="-122"/>
                <a:sym typeface="Symbol" pitchFamily="18" charset="2"/>
              </a:rPr>
              <a:t>和</a:t>
            </a:r>
            <a:r>
              <a:rPr lang="en-US" altLang="zh-CN" sz="2200" smtClean="0">
                <a:ea typeface="SimSun" pitchFamily="2" charset="-122"/>
                <a:sym typeface="Symbol" pitchFamily="18" charset="2"/>
              </a:rPr>
              <a:t>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8243" name="灯片编号占位符 5"/>
          <p:cNvSpPr>
            <a:spLocks noGrp="1"/>
          </p:cNvSpPr>
          <p:nvPr>
            <p:ph type="sldNum" sz="quarter" idx="12"/>
          </p:nvPr>
        </p:nvSpPr>
        <p:spPr>
          <a:noFill/>
        </p:spPr>
        <p:txBody>
          <a:bodyPr/>
          <a:lstStyle/>
          <a:p>
            <a:fld id="{0CAE4E74-C945-42D4-9F23-A130FFAC5EFA}" type="slidenum">
              <a:rPr lang="zh-CN" altLang="en-US" smtClean="0">
                <a:solidFill>
                  <a:srgbClr val="000000"/>
                </a:solidFill>
              </a:rPr>
              <a:pPr/>
              <a:t>142</a:t>
            </a:fld>
            <a:endParaRPr lang="en-US" altLang="zh-CN" smtClean="0">
              <a:solidFill>
                <a:srgbClr val="000000"/>
              </a:solidFill>
            </a:endParaRPr>
          </a:p>
        </p:txBody>
      </p:sp>
      <p:sp>
        <p:nvSpPr>
          <p:cNvPr id="138244" name="Rectangle 2"/>
          <p:cNvSpPr>
            <a:spLocks noGrp="1" noChangeArrowheads="1"/>
          </p:cNvSpPr>
          <p:nvPr>
            <p:ph type="title"/>
          </p:nvPr>
        </p:nvSpPr>
        <p:spPr/>
        <p:txBody>
          <a:bodyPr/>
          <a:lstStyle/>
          <a:p>
            <a:pPr eaLnBrk="1" hangingPunct="1"/>
            <a:r>
              <a:rPr lang="en-US" altLang="zh-CN" sz="3800" smtClean="0">
                <a:ea typeface="SimSun" pitchFamily="2" charset="-122"/>
              </a:rPr>
              <a:t>Mixed strategy: example</a:t>
            </a:r>
          </a:p>
        </p:txBody>
      </p:sp>
      <p:sp>
        <p:nvSpPr>
          <p:cNvPr id="138245" name="Rectangle 3"/>
          <p:cNvSpPr>
            <a:spLocks noGrp="1" noChangeArrowheads="1"/>
          </p:cNvSpPr>
          <p:nvPr>
            <p:ph type="body" idx="1"/>
          </p:nvPr>
        </p:nvSpPr>
        <p:spPr>
          <a:xfrm>
            <a:off x="609600" y="3355975"/>
            <a:ext cx="7916863" cy="2732088"/>
          </a:xfrm>
        </p:spPr>
        <p:txBody>
          <a:bodyPr/>
          <a:lstStyle/>
          <a:p>
            <a:pPr eaLnBrk="1" hangingPunct="1">
              <a:lnSpc>
                <a:spcPct val="90000"/>
              </a:lnSpc>
            </a:pPr>
            <a:r>
              <a:rPr lang="en-US" altLang="zh-CN" smtClean="0">
                <a:ea typeface="SimSun" pitchFamily="2" charset="-122"/>
              </a:rPr>
              <a:t>Player 1: </a:t>
            </a:r>
          </a:p>
          <a:p>
            <a:pPr lvl="1" eaLnBrk="1" hangingPunct="1">
              <a:lnSpc>
                <a:spcPct val="90000"/>
              </a:lnSpc>
              <a:buFont typeface="Wingdings" pitchFamily="2" charset="2"/>
              <a:buChar char="Ø"/>
            </a:pPr>
            <a:r>
              <a:rPr lang="en-US" altLang="zh-CN" smtClean="0">
                <a:solidFill>
                  <a:schemeClr val="hlink"/>
                </a:solidFill>
                <a:ea typeface="SimSun" pitchFamily="2" charset="-122"/>
              </a:rPr>
              <a:t>(3/4, 0, ¼)</a:t>
            </a:r>
            <a:r>
              <a:rPr lang="en-US" altLang="zh-CN" smtClean="0">
                <a:ea typeface="SimSun" pitchFamily="2" charset="-122"/>
              </a:rPr>
              <a:t> </a:t>
            </a:r>
            <a:r>
              <a:rPr lang="zh-CN" altLang="en-US" smtClean="0">
                <a:ea typeface="SimSun" pitchFamily="2" charset="-122"/>
              </a:rPr>
              <a:t>是一个混合策略</a:t>
            </a:r>
            <a:r>
              <a:rPr lang="en-US" altLang="zh-CN" smtClean="0">
                <a:ea typeface="SimSun" pitchFamily="2" charset="-122"/>
              </a:rPr>
              <a:t>. </a:t>
            </a:r>
            <a:r>
              <a:rPr lang="zh-CN" altLang="en-US" smtClean="0">
                <a:ea typeface="SimSun" pitchFamily="2" charset="-122"/>
              </a:rPr>
              <a:t>即</a:t>
            </a:r>
            <a:r>
              <a:rPr lang="en-US" altLang="zh-CN" smtClean="0">
                <a:ea typeface="SimSun" pitchFamily="2" charset="-122"/>
              </a:rPr>
              <a:t>, </a:t>
            </a:r>
            <a:r>
              <a:rPr lang="en-US" altLang="zh-CN" smtClean="0">
                <a:ea typeface="SimSun" pitchFamily="2" charset="-122"/>
                <a:sym typeface="Symbol" pitchFamily="18" charset="2"/>
              </a:rPr>
              <a:t></a:t>
            </a:r>
            <a:r>
              <a:rPr lang="en-US" altLang="zh-CN" baseline="-25000" smtClean="0">
                <a:ea typeface="SimSun" pitchFamily="2" charset="-122"/>
                <a:sym typeface="Symbol" pitchFamily="18" charset="2"/>
              </a:rPr>
              <a:t>1</a:t>
            </a:r>
            <a:r>
              <a:rPr lang="en-US" altLang="zh-CN" smtClean="0">
                <a:ea typeface="SimSun" pitchFamily="2" charset="-122"/>
                <a:sym typeface="Symbol" pitchFamily="18" charset="2"/>
              </a:rPr>
              <a:t>(T)=3/4, </a:t>
            </a:r>
            <a:r>
              <a:rPr lang="en-US" altLang="zh-CN" baseline="-25000" smtClean="0">
                <a:ea typeface="SimSun" pitchFamily="2" charset="-122"/>
                <a:sym typeface="Symbol" pitchFamily="18" charset="2"/>
              </a:rPr>
              <a:t>1</a:t>
            </a:r>
            <a:r>
              <a:rPr lang="en-US" altLang="zh-CN" smtClean="0">
                <a:ea typeface="SimSun" pitchFamily="2" charset="-122"/>
                <a:sym typeface="Symbol" pitchFamily="18" charset="2"/>
              </a:rPr>
              <a:t>(M)=0 </a:t>
            </a:r>
            <a:r>
              <a:rPr lang="zh-CN" altLang="en-US" smtClean="0">
                <a:ea typeface="SimSun" pitchFamily="2" charset="-122"/>
                <a:sym typeface="Symbol" pitchFamily="18" charset="2"/>
              </a:rPr>
              <a:t>及 </a:t>
            </a:r>
            <a:r>
              <a:rPr lang="en-US" altLang="zh-CN" baseline="-25000" smtClean="0">
                <a:ea typeface="SimSun" pitchFamily="2" charset="-122"/>
                <a:sym typeface="Symbol" pitchFamily="18" charset="2"/>
              </a:rPr>
              <a:t>1</a:t>
            </a:r>
            <a:r>
              <a:rPr lang="en-US" altLang="zh-CN" smtClean="0">
                <a:ea typeface="SimSun" pitchFamily="2" charset="-122"/>
                <a:sym typeface="Symbol" pitchFamily="18" charset="2"/>
              </a:rPr>
              <a:t>(B)=1/4.</a:t>
            </a:r>
            <a:endParaRPr lang="en-US" altLang="zh-CN" smtClean="0">
              <a:ea typeface="SimSun" pitchFamily="2" charset="-122"/>
            </a:endParaRPr>
          </a:p>
          <a:p>
            <a:pPr eaLnBrk="1" hangingPunct="1">
              <a:lnSpc>
                <a:spcPct val="90000"/>
              </a:lnSpc>
            </a:pPr>
            <a:r>
              <a:rPr lang="en-US" altLang="zh-CN" smtClean="0">
                <a:ea typeface="SimSun" pitchFamily="2" charset="-122"/>
              </a:rPr>
              <a:t>Player 2: </a:t>
            </a:r>
          </a:p>
          <a:p>
            <a:pPr lvl="1" eaLnBrk="1" hangingPunct="1">
              <a:lnSpc>
                <a:spcPct val="90000"/>
              </a:lnSpc>
              <a:buFont typeface="Wingdings" pitchFamily="2" charset="2"/>
              <a:buChar char="Ø"/>
            </a:pPr>
            <a:r>
              <a:rPr lang="en-US" altLang="zh-CN" smtClean="0">
                <a:solidFill>
                  <a:srgbClr val="0000FF"/>
                </a:solidFill>
                <a:ea typeface="SimSun" pitchFamily="2" charset="-122"/>
              </a:rPr>
              <a:t>(0, 1/3, 2/3)</a:t>
            </a:r>
            <a:r>
              <a:rPr lang="zh-CN" altLang="en-US" smtClean="0">
                <a:ea typeface="SimSun" pitchFamily="2" charset="-122"/>
              </a:rPr>
              <a:t>是一个混合策略</a:t>
            </a:r>
            <a:r>
              <a:rPr lang="en-US" altLang="zh-CN" smtClean="0">
                <a:ea typeface="SimSun" pitchFamily="2" charset="-122"/>
              </a:rPr>
              <a:t>. </a:t>
            </a:r>
            <a:r>
              <a:rPr lang="zh-CN" altLang="en-US" smtClean="0">
                <a:ea typeface="SimSun" pitchFamily="2" charset="-122"/>
              </a:rPr>
              <a:t>即</a:t>
            </a:r>
            <a:r>
              <a:rPr lang="en-US" altLang="zh-CN" smtClean="0">
                <a:ea typeface="SimSun" pitchFamily="2" charset="-122"/>
              </a:rPr>
              <a:t>, </a:t>
            </a:r>
            <a:r>
              <a:rPr lang="en-US" altLang="zh-CN" smtClean="0">
                <a:ea typeface="SimSun" pitchFamily="2" charset="-122"/>
                <a:sym typeface="Symbol" pitchFamily="18" charset="2"/>
              </a:rPr>
              <a:t></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(L)=0, </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(C)=1/3 </a:t>
            </a:r>
            <a:r>
              <a:rPr lang="zh-CN" altLang="en-US" smtClean="0">
                <a:ea typeface="SimSun" pitchFamily="2" charset="-122"/>
                <a:sym typeface="Symbol" pitchFamily="18" charset="2"/>
              </a:rPr>
              <a:t>及 </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(R)=2/3.</a:t>
            </a:r>
          </a:p>
        </p:txBody>
      </p:sp>
      <p:graphicFrame>
        <p:nvGraphicFramePr>
          <p:cNvPr id="226308" name="Group 4"/>
          <p:cNvGraphicFramePr>
            <a:graphicFrameLocks noGrp="1"/>
          </p:cNvGraphicFramePr>
          <p:nvPr>
            <p:ph idx="4294967295"/>
          </p:nvPr>
        </p:nvGraphicFramePr>
        <p:xfrm>
          <a:off x="1001713" y="1425575"/>
          <a:ext cx="7453312" cy="1828800"/>
        </p:xfrm>
        <a:graphic>
          <a:graphicData uri="http://schemas.openxmlformats.org/drawingml/2006/table">
            <a:tbl>
              <a:tblPr/>
              <a:tblGrid>
                <a:gridCol w="1200150"/>
                <a:gridCol w="1093787"/>
                <a:gridCol w="1697038"/>
                <a:gridCol w="1743075"/>
                <a:gridCol w="1719262"/>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(0)</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(2/3)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(3/4)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 (0)</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(1/4)</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39267" name="灯片编号占位符 6"/>
          <p:cNvSpPr>
            <a:spLocks noGrp="1"/>
          </p:cNvSpPr>
          <p:nvPr>
            <p:ph type="sldNum" sz="quarter" idx="12"/>
          </p:nvPr>
        </p:nvSpPr>
        <p:spPr>
          <a:noFill/>
        </p:spPr>
        <p:txBody>
          <a:bodyPr/>
          <a:lstStyle/>
          <a:p>
            <a:fld id="{91A27564-0A45-4F65-BC24-DE3E7BBE83D9}" type="slidenum">
              <a:rPr lang="zh-CN" altLang="en-US" smtClean="0">
                <a:solidFill>
                  <a:srgbClr val="000000"/>
                </a:solidFill>
              </a:rPr>
              <a:pPr/>
              <a:t>143</a:t>
            </a:fld>
            <a:endParaRPr lang="en-US" altLang="zh-CN" smtClean="0">
              <a:solidFill>
                <a:srgbClr val="000000"/>
              </a:solidFill>
            </a:endParaRPr>
          </a:p>
        </p:txBody>
      </p:sp>
      <p:sp>
        <p:nvSpPr>
          <p:cNvPr id="139268"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2 players each with two pure strategies</a:t>
            </a:r>
          </a:p>
        </p:txBody>
      </p:sp>
      <p:sp>
        <p:nvSpPr>
          <p:cNvPr id="139269" name="Rectangle 3"/>
          <p:cNvSpPr>
            <a:spLocks noGrp="1" noChangeArrowheads="1"/>
          </p:cNvSpPr>
          <p:nvPr>
            <p:ph type="body" sz="half" idx="1"/>
          </p:nvPr>
        </p:nvSpPr>
        <p:spPr>
          <a:xfrm>
            <a:off x="742950" y="3475038"/>
            <a:ext cx="7931150" cy="2757487"/>
          </a:xfrm>
        </p:spPr>
        <p:txBody>
          <a:bodyPr/>
          <a:lstStyle/>
          <a:p>
            <a:pPr eaLnBrk="1" hangingPunct="1"/>
            <a:r>
              <a:rPr lang="en-US" altLang="zh-CN" sz="2000" dirty="0" smtClean="0">
                <a:ea typeface="SimSun" pitchFamily="2" charset="-122"/>
              </a:rPr>
              <a:t>Player 1</a:t>
            </a:r>
            <a:r>
              <a:rPr lang="zh-CN" altLang="en-US" sz="2000" dirty="0" smtClean="0">
                <a:ea typeface="SimSun" pitchFamily="2" charset="-122"/>
              </a:rPr>
              <a:t>拥有混合策略 </a:t>
            </a:r>
            <a:r>
              <a:rPr lang="en-US" altLang="zh-CN" sz="2000" b="1" dirty="0" smtClean="0">
                <a:solidFill>
                  <a:schemeClr val="hlink"/>
                </a:solidFill>
                <a:latin typeface="Times New Roman" pitchFamily="18" charset="0"/>
                <a:ea typeface="SimSun" pitchFamily="2" charset="-122"/>
                <a:cs typeface="Times New Roman" pitchFamily="18" charset="0"/>
              </a:rPr>
              <a:t>(</a:t>
            </a:r>
            <a:r>
              <a:rPr lang="en-US" altLang="zh-CN" sz="2000" b="1" i="1" dirty="0" smtClean="0">
                <a:solidFill>
                  <a:schemeClr val="hlink"/>
                </a:solidFill>
                <a:latin typeface="Times New Roman" pitchFamily="18" charset="0"/>
                <a:ea typeface="SimSun" pitchFamily="2" charset="-122"/>
                <a:cs typeface="Times New Roman" pitchFamily="18" charset="0"/>
              </a:rPr>
              <a:t>r</a:t>
            </a:r>
            <a:r>
              <a:rPr lang="en-US" altLang="zh-CN" sz="2000" b="1" dirty="0" smtClean="0">
                <a:solidFill>
                  <a:schemeClr val="hlink"/>
                </a:solidFill>
                <a:latin typeface="Times New Roman" pitchFamily="18" charset="0"/>
                <a:ea typeface="SimSun" pitchFamily="2" charset="-122"/>
                <a:cs typeface="Times New Roman" pitchFamily="18" charset="0"/>
              </a:rPr>
              <a:t>, 1- </a:t>
            </a:r>
            <a:r>
              <a:rPr lang="en-US" altLang="zh-CN" sz="2000" b="1" i="1" dirty="0" smtClean="0">
                <a:solidFill>
                  <a:schemeClr val="hlink"/>
                </a:solidFill>
                <a:latin typeface="Times New Roman" pitchFamily="18" charset="0"/>
                <a:ea typeface="SimSun" pitchFamily="2" charset="-122"/>
                <a:cs typeface="Times New Roman" pitchFamily="18" charset="0"/>
              </a:rPr>
              <a:t>r</a:t>
            </a:r>
            <a:r>
              <a:rPr lang="en-US" altLang="zh-CN" sz="2000" b="1" dirty="0" smtClean="0">
                <a:solidFill>
                  <a:schemeClr val="hlink"/>
                </a:solidFill>
                <a:latin typeface="Times New Roman" pitchFamily="18" charset="0"/>
                <a:ea typeface="SimSun" pitchFamily="2" charset="-122"/>
                <a:cs typeface="Times New Roman" pitchFamily="18" charset="0"/>
              </a:rPr>
              <a:t> ). </a:t>
            </a:r>
            <a:r>
              <a:rPr lang="en-US" altLang="zh-CN" sz="2000" dirty="0" smtClean="0">
                <a:ea typeface="SimSun" pitchFamily="2" charset="-122"/>
              </a:rPr>
              <a:t>Player 2</a:t>
            </a:r>
            <a:r>
              <a:rPr lang="zh-CN" altLang="en-US" sz="2000" dirty="0" smtClean="0">
                <a:ea typeface="SimSun" pitchFamily="2" charset="-122"/>
              </a:rPr>
              <a:t>拥有混合策略 </a:t>
            </a:r>
            <a:r>
              <a:rPr lang="en-US" altLang="zh-CN" sz="2000" b="1" dirty="0" smtClean="0">
                <a:solidFill>
                  <a:srgbClr val="0000FF"/>
                </a:solidFill>
                <a:latin typeface="Times New Roman" pitchFamily="18" charset="0"/>
                <a:ea typeface="SimSun" pitchFamily="2" charset="-122"/>
              </a:rPr>
              <a:t>( </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1- </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a:t>
            </a:r>
            <a:endParaRPr lang="en-US" altLang="zh-CN" sz="2000" dirty="0" smtClean="0">
              <a:ea typeface="SimSun" pitchFamily="2" charset="-122"/>
            </a:endParaRPr>
          </a:p>
          <a:p>
            <a:pPr lvl="1" eaLnBrk="1" hangingPunct="1">
              <a:buFont typeface="Wingdings" pitchFamily="2" charset="2"/>
              <a:buChar char="Ø"/>
            </a:pPr>
            <a:r>
              <a:rPr lang="en-US" altLang="zh-CN" sz="2200" dirty="0" smtClean="0">
                <a:ea typeface="SimSun" pitchFamily="2" charset="-122"/>
              </a:rPr>
              <a:t>Player 1</a:t>
            </a:r>
            <a:r>
              <a:rPr lang="zh-CN" altLang="en-US" sz="2200" dirty="0" smtClean="0">
                <a:ea typeface="SimSun" pitchFamily="2" charset="-122"/>
              </a:rPr>
              <a:t>选</a:t>
            </a:r>
            <a:r>
              <a:rPr lang="en-US" altLang="zh-CN" sz="2200" b="1" i="1" dirty="0" smtClean="0">
                <a:solidFill>
                  <a:schemeClr val="hlink"/>
                </a:solidFill>
                <a:latin typeface="Courier New" pitchFamily="49" charset="0"/>
                <a:ea typeface="SimSun" pitchFamily="2" charset="-122"/>
              </a:rPr>
              <a:t>s</a:t>
            </a:r>
            <a:r>
              <a:rPr lang="en-US" altLang="zh-CN" sz="2200" b="1" baseline="-25000" dirty="0" smtClean="0">
                <a:solidFill>
                  <a:schemeClr val="hlink"/>
                </a:solidFill>
                <a:latin typeface="Courier New" pitchFamily="49" charset="0"/>
                <a:ea typeface="SimSun" pitchFamily="2" charset="-122"/>
              </a:rPr>
              <a:t>11</a:t>
            </a:r>
            <a:r>
              <a:rPr lang="zh-CN" altLang="en-US" sz="2200" dirty="0" smtClean="0">
                <a:ea typeface="SimSun" pitchFamily="2" charset="-122"/>
              </a:rPr>
              <a:t>的期望收益</a:t>
            </a:r>
            <a:r>
              <a:rPr lang="en-US" altLang="zh-CN" sz="2200" dirty="0" smtClean="0">
                <a:ea typeface="SimSun" pitchFamily="2" charset="-122"/>
              </a:rPr>
              <a:t>:</a:t>
            </a:r>
            <a:br>
              <a:rPr lang="en-US" altLang="zh-CN" sz="2200" dirty="0" smtClean="0">
                <a:ea typeface="SimSun" pitchFamily="2" charset="-122"/>
              </a:rPr>
            </a:br>
            <a:r>
              <a:rPr lang="en-US" altLang="zh-CN" sz="2200" dirty="0" smtClean="0">
                <a:ea typeface="SimSun" pitchFamily="2" charset="-122"/>
              </a:rPr>
              <a:t> </a:t>
            </a:r>
            <a:r>
              <a:rPr lang="en-US" altLang="zh-CN" sz="2200" b="1" dirty="0" smtClean="0">
                <a:solidFill>
                  <a:schemeClr val="hlink"/>
                </a:solidFill>
                <a:latin typeface="Times New Roman" pitchFamily="18" charset="0"/>
                <a:ea typeface="SimSun" pitchFamily="2" charset="-122"/>
              </a:rPr>
              <a:t>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11</a:t>
            </a:r>
            <a:r>
              <a:rPr lang="en-US" altLang="zh-CN" sz="2200" b="1" dirty="0" smtClean="0">
                <a:solidFill>
                  <a:schemeClr val="hlink"/>
                </a:solidFill>
                <a:latin typeface="Times New Roman" pitchFamily="18" charset="0"/>
                <a:ea typeface="SimSun" pitchFamily="2" charset="-122"/>
              </a:rPr>
              <a:t>,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i="1" dirty="0" smtClean="0">
                <a:solidFill>
                  <a:schemeClr val="hlink"/>
                </a:solidFill>
                <a:latin typeface="Times New Roman" pitchFamily="18" charset="0"/>
                <a:ea typeface="SimSun" pitchFamily="2" charset="-122"/>
              </a:rPr>
              <a:t>×u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11</a:t>
            </a:r>
            <a:r>
              <a:rPr lang="en-US" altLang="zh-CN" sz="2200" b="1" dirty="0" smtClean="0">
                <a:solidFill>
                  <a:schemeClr val="hlink"/>
                </a:solidFill>
                <a:latin typeface="Times New Roman" pitchFamily="18" charset="0"/>
                <a:ea typeface="SimSun" pitchFamily="2" charset="-122"/>
              </a:rPr>
              <a:t>, </a:t>
            </a:r>
            <a:r>
              <a:rPr lang="en-US" altLang="zh-CN" sz="2200" b="1" i="1" dirty="0" smtClean="0">
                <a:solidFill>
                  <a:srgbClr val="0000FF"/>
                </a:solidFill>
                <a:latin typeface="Times New Roman" pitchFamily="18" charset="0"/>
                <a:ea typeface="SimSun" pitchFamily="2" charset="-122"/>
              </a:rPr>
              <a:t>s</a:t>
            </a:r>
            <a:r>
              <a:rPr lang="en-US" altLang="zh-CN" sz="2200" b="1" baseline="-25000" dirty="0" smtClean="0">
                <a:solidFill>
                  <a:srgbClr val="0000FF"/>
                </a:solidFill>
                <a:latin typeface="Times New Roman" pitchFamily="18" charset="0"/>
                <a:ea typeface="SimSun" pitchFamily="2" charset="-122"/>
              </a:rPr>
              <a:t>21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1-q</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11</a:t>
            </a:r>
            <a:r>
              <a:rPr lang="en-US" altLang="zh-CN" sz="2200" b="1" dirty="0" smtClean="0">
                <a:solidFill>
                  <a:schemeClr val="hlink"/>
                </a:solidFill>
                <a:latin typeface="Times New Roman" pitchFamily="18" charset="0"/>
                <a:ea typeface="SimSun" pitchFamily="2" charset="-122"/>
              </a:rPr>
              <a:t>, </a:t>
            </a:r>
            <a:r>
              <a:rPr lang="en-US" altLang="zh-CN" sz="2200" b="1" i="1" dirty="0" smtClean="0">
                <a:solidFill>
                  <a:srgbClr val="0000FF"/>
                </a:solidFill>
                <a:latin typeface="Times New Roman" pitchFamily="18" charset="0"/>
                <a:ea typeface="SimSun" pitchFamily="2" charset="-122"/>
              </a:rPr>
              <a:t>s</a:t>
            </a:r>
            <a:r>
              <a:rPr lang="en-US" altLang="zh-CN" sz="2200" b="1" baseline="-25000" dirty="0" smtClean="0">
                <a:solidFill>
                  <a:srgbClr val="0000FF"/>
                </a:solidFill>
                <a:latin typeface="Times New Roman" pitchFamily="18" charset="0"/>
                <a:ea typeface="SimSun" pitchFamily="2" charset="-122"/>
              </a:rPr>
              <a:t>22</a:t>
            </a:r>
            <a:r>
              <a:rPr lang="en-US" altLang="zh-CN" sz="2200" b="1" dirty="0" smtClean="0">
                <a:solidFill>
                  <a:schemeClr val="hlink"/>
                </a:solidFill>
                <a:latin typeface="Times New Roman" pitchFamily="18" charset="0"/>
                <a:ea typeface="SimSun" pitchFamily="2" charset="-122"/>
              </a:rPr>
              <a:t>)</a:t>
            </a:r>
          </a:p>
          <a:p>
            <a:pPr lvl="1" eaLnBrk="1" hangingPunct="1">
              <a:buFont typeface="Wingdings" pitchFamily="2" charset="2"/>
              <a:buChar char="Ø"/>
            </a:pPr>
            <a:r>
              <a:rPr lang="en-US" altLang="zh-CN" sz="2200" smtClean="0">
                <a:ea typeface="SimSun" pitchFamily="2" charset="-122"/>
              </a:rPr>
              <a:t>Player 1</a:t>
            </a:r>
            <a:r>
              <a:rPr lang="zh-CN" altLang="en-US" sz="2200" smtClean="0">
                <a:ea typeface="SimSun" pitchFamily="2" charset="-122"/>
              </a:rPr>
              <a:t>选</a:t>
            </a:r>
            <a:r>
              <a:rPr lang="en-US" altLang="zh-CN" sz="2200" b="1" i="1" dirty="0" smtClean="0">
                <a:solidFill>
                  <a:schemeClr val="hlink"/>
                </a:solidFill>
                <a:latin typeface="Courier New" pitchFamily="49" charset="0"/>
                <a:ea typeface="SimSun" pitchFamily="2" charset="-122"/>
              </a:rPr>
              <a:t>s</a:t>
            </a:r>
            <a:r>
              <a:rPr lang="en-US" altLang="zh-CN" sz="2200" b="1" baseline="-25000" dirty="0" smtClean="0">
                <a:solidFill>
                  <a:schemeClr val="hlink"/>
                </a:solidFill>
                <a:latin typeface="Courier New" pitchFamily="49" charset="0"/>
                <a:ea typeface="SimSun" pitchFamily="2" charset="-122"/>
              </a:rPr>
              <a:t>12</a:t>
            </a:r>
            <a:r>
              <a:rPr lang="zh-CN" altLang="en-US" sz="2200" dirty="0" smtClean="0">
                <a:ea typeface="SimSun" pitchFamily="2" charset="-122"/>
              </a:rPr>
              <a:t>的期望收益</a:t>
            </a:r>
            <a:r>
              <a:rPr lang="en-US" altLang="zh-CN" sz="2200" dirty="0" smtClean="0">
                <a:ea typeface="SimSun" pitchFamily="2" charset="-122"/>
              </a:rPr>
              <a:t>:</a:t>
            </a:r>
            <a:br>
              <a:rPr lang="en-US" altLang="zh-CN" sz="2200" dirty="0" smtClean="0">
                <a:ea typeface="SimSun" pitchFamily="2" charset="-122"/>
              </a:rPr>
            </a:br>
            <a:r>
              <a:rPr lang="en-US" altLang="zh-CN" sz="2200" dirty="0" smtClean="0">
                <a:ea typeface="SimSun" pitchFamily="2" charset="-122"/>
              </a:rPr>
              <a:t> </a:t>
            </a:r>
            <a:r>
              <a:rPr lang="en-US" altLang="zh-CN" sz="2200" b="1" dirty="0" smtClean="0">
                <a:solidFill>
                  <a:schemeClr val="hlink"/>
                </a:solidFill>
                <a:latin typeface="Times New Roman" pitchFamily="18" charset="0"/>
                <a:ea typeface="SimSun" pitchFamily="2" charset="-122"/>
              </a:rPr>
              <a:t>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12</a:t>
            </a:r>
            <a:r>
              <a:rPr lang="en-US" altLang="zh-CN" sz="2200" b="1" dirty="0" smtClean="0">
                <a:solidFill>
                  <a:schemeClr val="hlink"/>
                </a:solidFill>
                <a:latin typeface="Times New Roman" pitchFamily="18" charset="0"/>
                <a:ea typeface="SimSun" pitchFamily="2" charset="-122"/>
              </a:rPr>
              <a:t>,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a:t>
            </a:r>
            <a:r>
              <a:rPr lang="en-US" altLang="zh-CN" sz="2200" dirty="0" smtClean="0">
                <a:latin typeface="Times New Roman" pitchFamily="18" charset="0"/>
                <a:ea typeface="SimSun" pitchFamily="2" charset="-122"/>
              </a:rPr>
              <a:t> </a:t>
            </a:r>
            <a:r>
              <a:rPr lang="en-US" altLang="zh-CN" sz="2200" b="1" i="1" dirty="0" smtClean="0">
                <a:solidFill>
                  <a:srgbClr val="0000FF"/>
                </a:solidFill>
                <a:latin typeface="Times New Roman" pitchFamily="18" charset="0"/>
                <a:ea typeface="SimSun" pitchFamily="2" charset="-122"/>
              </a:rPr>
              <a:t>q</a:t>
            </a:r>
            <a:r>
              <a:rPr lang="en-US" altLang="zh-CN" sz="2200" b="1" i="1" dirty="0" smtClean="0">
                <a:solidFill>
                  <a:schemeClr val="hlink"/>
                </a:solidFill>
                <a:latin typeface="Times New Roman" pitchFamily="18" charset="0"/>
                <a:ea typeface="SimSun" pitchFamily="2" charset="-122"/>
              </a:rPr>
              <a:t>×u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12</a:t>
            </a:r>
            <a:r>
              <a:rPr lang="en-US" altLang="zh-CN" sz="2200" b="1" dirty="0" smtClean="0">
                <a:solidFill>
                  <a:schemeClr val="hlink"/>
                </a:solidFill>
                <a:latin typeface="Times New Roman" pitchFamily="18" charset="0"/>
                <a:ea typeface="SimSun" pitchFamily="2" charset="-122"/>
              </a:rPr>
              <a:t>, </a:t>
            </a:r>
            <a:r>
              <a:rPr lang="en-US" altLang="zh-CN" sz="2200" b="1" i="1" dirty="0" smtClean="0">
                <a:solidFill>
                  <a:srgbClr val="0000FF"/>
                </a:solidFill>
                <a:latin typeface="Times New Roman" pitchFamily="18" charset="0"/>
                <a:ea typeface="SimSun" pitchFamily="2" charset="-122"/>
              </a:rPr>
              <a:t>s</a:t>
            </a:r>
            <a:r>
              <a:rPr lang="en-US" altLang="zh-CN" sz="2200" b="1" baseline="-25000" dirty="0" smtClean="0">
                <a:solidFill>
                  <a:srgbClr val="0000FF"/>
                </a:solidFill>
                <a:latin typeface="Times New Roman" pitchFamily="18" charset="0"/>
                <a:ea typeface="SimSun" pitchFamily="2" charset="-122"/>
              </a:rPr>
              <a:t>21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1-q</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s</a:t>
            </a:r>
            <a:r>
              <a:rPr lang="en-US" altLang="zh-CN" sz="2200" b="1" baseline="-25000" dirty="0" smtClean="0">
                <a:solidFill>
                  <a:schemeClr val="hlink"/>
                </a:solidFill>
                <a:latin typeface="Times New Roman" pitchFamily="18" charset="0"/>
                <a:ea typeface="SimSun" pitchFamily="2" charset="-122"/>
              </a:rPr>
              <a:t>12</a:t>
            </a:r>
            <a:r>
              <a:rPr lang="en-US" altLang="zh-CN" sz="2200" b="1" dirty="0" smtClean="0">
                <a:solidFill>
                  <a:schemeClr val="hlink"/>
                </a:solidFill>
                <a:latin typeface="Times New Roman" pitchFamily="18" charset="0"/>
                <a:ea typeface="SimSun" pitchFamily="2" charset="-122"/>
              </a:rPr>
              <a:t>, </a:t>
            </a:r>
            <a:r>
              <a:rPr lang="en-US" altLang="zh-CN" sz="2200" b="1" i="1" dirty="0" smtClean="0">
                <a:solidFill>
                  <a:srgbClr val="0000FF"/>
                </a:solidFill>
                <a:latin typeface="Times New Roman" pitchFamily="18" charset="0"/>
                <a:ea typeface="SimSun" pitchFamily="2" charset="-122"/>
              </a:rPr>
              <a:t>s</a:t>
            </a:r>
            <a:r>
              <a:rPr lang="en-US" altLang="zh-CN" sz="2200" b="1" baseline="-25000" dirty="0" smtClean="0">
                <a:solidFill>
                  <a:srgbClr val="0000FF"/>
                </a:solidFill>
                <a:latin typeface="Times New Roman" pitchFamily="18" charset="0"/>
                <a:ea typeface="SimSun" pitchFamily="2" charset="-122"/>
              </a:rPr>
              <a:t>22</a:t>
            </a:r>
            <a:r>
              <a:rPr lang="en-US" altLang="zh-CN" sz="2200" b="1" dirty="0" smtClean="0">
                <a:solidFill>
                  <a:schemeClr val="hlink"/>
                </a:solidFill>
                <a:latin typeface="Times New Roman" pitchFamily="18" charset="0"/>
                <a:ea typeface="SimSun" pitchFamily="2" charset="-122"/>
              </a:rPr>
              <a:t>)</a:t>
            </a:r>
            <a:endParaRPr lang="en-US" altLang="zh-CN" sz="2200" dirty="0" smtClean="0">
              <a:latin typeface="Times New Roman" pitchFamily="18" charset="0"/>
              <a:ea typeface="SimSun" pitchFamily="2" charset="-122"/>
            </a:endParaRPr>
          </a:p>
          <a:p>
            <a:pPr eaLnBrk="1" hangingPunct="1"/>
            <a:r>
              <a:rPr lang="en-US" altLang="zh-CN" sz="2000" dirty="0" smtClean="0">
                <a:ea typeface="SimSun" pitchFamily="2" charset="-122"/>
              </a:rPr>
              <a:t>Player 1</a:t>
            </a:r>
            <a:r>
              <a:rPr lang="zh-CN" altLang="en-US" sz="2000" dirty="0" smtClean="0">
                <a:ea typeface="SimSun" pitchFamily="2" charset="-122"/>
              </a:rPr>
              <a:t>从她的混合策略中得到的期望收益</a:t>
            </a:r>
            <a:r>
              <a:rPr lang="en-US" altLang="zh-CN" sz="2000" dirty="0" smtClean="0">
                <a:ea typeface="SimSun" pitchFamily="2" charset="-122"/>
              </a:rPr>
              <a:t>:</a:t>
            </a:r>
            <a:br>
              <a:rPr lang="en-US" altLang="zh-CN" sz="2000" dirty="0" smtClean="0">
                <a:ea typeface="SimSun" pitchFamily="2" charset="-122"/>
              </a:rPr>
            </a:br>
            <a:r>
              <a:rPr lang="en-US" altLang="zh-CN" sz="2000" b="1" i="1" dirty="0" smtClean="0">
                <a:solidFill>
                  <a:schemeClr val="hlink"/>
                </a:solidFill>
                <a:latin typeface="Times New Roman" pitchFamily="18" charset="0"/>
                <a:ea typeface="SimSun" pitchFamily="2" charset="-122"/>
              </a:rPr>
              <a:t>v</a:t>
            </a:r>
            <a:r>
              <a:rPr lang="en-US" altLang="zh-CN" sz="2000" b="1" i="1" baseline="-25000" dirty="0" smtClean="0">
                <a:solidFill>
                  <a:schemeClr val="hlink"/>
                </a:solidFill>
                <a:latin typeface="Times New Roman" pitchFamily="18" charset="0"/>
                <a:ea typeface="SimSun" pitchFamily="2" charset="-122"/>
              </a:rPr>
              <a:t>1</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 1-r</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a:t>
            </a:r>
            <a:r>
              <a:rPr lang="en-US" altLang="zh-CN" sz="2000" b="1" dirty="0" smtClean="0">
                <a:solidFill>
                  <a:schemeClr val="hlink"/>
                </a:solidFill>
                <a:latin typeface="Times New Roman" pitchFamily="18" charset="0"/>
                <a:ea typeface="SimSun" pitchFamily="2" charset="-122"/>
                <a:sym typeface="Symbol" pitchFamily="18" charset="2"/>
              </a:rPr>
              <a:t></a:t>
            </a:r>
            <a:r>
              <a:rPr lang="en-US" altLang="zh-CN" sz="2000" b="1" dirty="0" smtClean="0">
                <a:solidFill>
                  <a:schemeClr val="hlink"/>
                </a:solidFill>
                <a:latin typeface="Times New Roman" pitchFamily="18" charset="0"/>
                <a:ea typeface="SimSun" pitchFamily="2" charset="-122"/>
              </a:rPr>
              <a:t>EU</a:t>
            </a:r>
            <a:r>
              <a:rPr lang="en-US" altLang="zh-CN" sz="2000" b="1" baseline="-25000" dirty="0" smtClean="0">
                <a:solidFill>
                  <a:schemeClr val="hlink"/>
                </a:solidFill>
                <a:latin typeface="Times New Roman" pitchFamily="18" charset="0"/>
                <a:ea typeface="SimSun" pitchFamily="2" charset="-122"/>
              </a:rPr>
              <a:t>1</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s</a:t>
            </a:r>
            <a:r>
              <a:rPr lang="en-US" altLang="zh-CN" sz="2000" b="1" baseline="-25000" dirty="0" smtClean="0">
                <a:solidFill>
                  <a:schemeClr val="hlink"/>
                </a:solidFill>
                <a:latin typeface="Times New Roman" pitchFamily="18" charset="0"/>
                <a:ea typeface="SimSun" pitchFamily="2" charset="-122"/>
              </a:rPr>
              <a:t>11</a:t>
            </a:r>
            <a:r>
              <a:rPr lang="en-US" altLang="zh-CN" sz="2000" b="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1-r</a:t>
            </a:r>
            <a:r>
              <a:rPr lang="en-US" altLang="zh-CN" sz="2000" b="1" dirty="0" smtClean="0">
                <a:solidFill>
                  <a:schemeClr val="hlink"/>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sym typeface="Symbol" pitchFamily="18" charset="2"/>
              </a:rPr>
              <a:t></a:t>
            </a:r>
            <a:r>
              <a:rPr lang="en-US" altLang="zh-CN" sz="2000" b="1" dirty="0" smtClean="0">
                <a:solidFill>
                  <a:schemeClr val="hlink"/>
                </a:solidFill>
                <a:latin typeface="Times New Roman" pitchFamily="18" charset="0"/>
                <a:ea typeface="SimSun" pitchFamily="2" charset="-122"/>
              </a:rPr>
              <a:t>EU</a:t>
            </a:r>
            <a:r>
              <a:rPr lang="en-US" altLang="zh-CN" sz="2000" b="1" baseline="-25000" dirty="0" smtClean="0">
                <a:solidFill>
                  <a:schemeClr val="hlink"/>
                </a:solidFill>
                <a:latin typeface="Times New Roman" pitchFamily="18" charset="0"/>
                <a:ea typeface="SimSun" pitchFamily="2" charset="-122"/>
              </a:rPr>
              <a:t>1</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s</a:t>
            </a:r>
            <a:r>
              <a:rPr lang="en-US" altLang="zh-CN" sz="2000" b="1" baseline="-25000" dirty="0" smtClean="0">
                <a:solidFill>
                  <a:schemeClr val="hlink"/>
                </a:solidFill>
                <a:latin typeface="Times New Roman" pitchFamily="18" charset="0"/>
                <a:ea typeface="SimSun" pitchFamily="2" charset="-122"/>
              </a:rPr>
              <a:t>12</a:t>
            </a:r>
            <a:r>
              <a:rPr lang="en-US" altLang="zh-CN" sz="2000" b="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a:t>
            </a:r>
          </a:p>
        </p:txBody>
      </p:sp>
      <p:graphicFrame>
        <p:nvGraphicFramePr>
          <p:cNvPr id="227332" name="Group 4"/>
          <p:cNvGraphicFramePr>
            <a:graphicFrameLocks noGrp="1"/>
          </p:cNvGraphicFramePr>
          <p:nvPr>
            <p:ph sz="half" idx="2"/>
          </p:nvPr>
        </p:nvGraphicFramePr>
        <p:xfrm>
          <a:off x="914400" y="1471613"/>
          <a:ext cx="7243763" cy="1598296"/>
        </p:xfrm>
        <a:graphic>
          <a:graphicData uri="http://schemas.openxmlformats.org/drawingml/2006/table">
            <a:tbl>
              <a:tblPr/>
              <a:tblGrid>
                <a:gridCol w="973138"/>
                <a:gridCol w="1160462"/>
                <a:gridCol w="2613025"/>
                <a:gridCol w="2497138"/>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0291" name="灯片编号占位符 6"/>
          <p:cNvSpPr>
            <a:spLocks noGrp="1"/>
          </p:cNvSpPr>
          <p:nvPr>
            <p:ph type="sldNum" sz="quarter" idx="12"/>
          </p:nvPr>
        </p:nvSpPr>
        <p:spPr>
          <a:noFill/>
        </p:spPr>
        <p:txBody>
          <a:bodyPr/>
          <a:lstStyle/>
          <a:p>
            <a:fld id="{DBBC3C41-61CA-4C1D-887F-C6698B49433F}" type="slidenum">
              <a:rPr lang="zh-CN" altLang="en-US" smtClean="0">
                <a:solidFill>
                  <a:srgbClr val="000000"/>
                </a:solidFill>
              </a:rPr>
              <a:pPr/>
              <a:t>144</a:t>
            </a:fld>
            <a:endParaRPr lang="en-US" altLang="zh-CN" smtClean="0">
              <a:solidFill>
                <a:srgbClr val="000000"/>
              </a:solidFill>
            </a:endParaRPr>
          </a:p>
        </p:txBody>
      </p:sp>
      <p:sp>
        <p:nvSpPr>
          <p:cNvPr id="140292"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2 players each with two pure strategies</a:t>
            </a:r>
          </a:p>
        </p:txBody>
      </p:sp>
      <p:sp>
        <p:nvSpPr>
          <p:cNvPr id="140293" name="Rectangle 3"/>
          <p:cNvSpPr>
            <a:spLocks noGrp="1" noChangeArrowheads="1"/>
          </p:cNvSpPr>
          <p:nvPr>
            <p:ph type="body" sz="half" idx="1"/>
          </p:nvPr>
        </p:nvSpPr>
        <p:spPr>
          <a:xfrm>
            <a:off x="684213" y="3271838"/>
            <a:ext cx="7945437" cy="2816225"/>
          </a:xfrm>
        </p:spPr>
        <p:txBody>
          <a:bodyPr/>
          <a:lstStyle/>
          <a:p>
            <a:pPr eaLnBrk="1" hangingPunct="1">
              <a:lnSpc>
                <a:spcPct val="90000"/>
              </a:lnSpc>
            </a:pPr>
            <a:r>
              <a:rPr lang="en-US" altLang="zh-CN" sz="2400" smtClean="0">
                <a:ea typeface="SimSun" pitchFamily="2" charset="-122"/>
              </a:rPr>
              <a:t>Player 1</a:t>
            </a:r>
            <a:r>
              <a:rPr lang="zh-CN" altLang="en-US" sz="2400" smtClean="0">
                <a:ea typeface="SimSun" pitchFamily="2" charset="-122"/>
              </a:rPr>
              <a:t>拥有混合策略 </a:t>
            </a:r>
            <a:r>
              <a:rPr lang="en-US" altLang="zh-CN" sz="2400" b="1" smtClean="0">
                <a:solidFill>
                  <a:schemeClr val="hlink"/>
                </a:solidFill>
                <a:latin typeface="Times New Roman" pitchFamily="18" charset="0"/>
                <a:ea typeface="SimSun" pitchFamily="2" charset="-122"/>
                <a:cs typeface="Times New Roman" pitchFamily="18" charset="0"/>
              </a:rPr>
              <a:t>(</a:t>
            </a:r>
            <a:r>
              <a:rPr lang="en-US" altLang="zh-CN" sz="2400" b="1" i="1" smtClean="0">
                <a:solidFill>
                  <a:schemeClr val="hlink"/>
                </a:solidFill>
                <a:latin typeface="Times New Roman" pitchFamily="18" charset="0"/>
                <a:ea typeface="SimSun" pitchFamily="2" charset="-122"/>
                <a:cs typeface="Times New Roman" pitchFamily="18" charset="0"/>
              </a:rPr>
              <a:t>r</a:t>
            </a:r>
            <a:r>
              <a:rPr lang="en-US" altLang="zh-CN" sz="2400" b="1" smtClean="0">
                <a:solidFill>
                  <a:schemeClr val="hlink"/>
                </a:solidFill>
                <a:latin typeface="Times New Roman" pitchFamily="18" charset="0"/>
                <a:ea typeface="SimSun" pitchFamily="2" charset="-122"/>
                <a:cs typeface="Times New Roman" pitchFamily="18" charset="0"/>
              </a:rPr>
              <a:t>, 1- </a:t>
            </a:r>
            <a:r>
              <a:rPr lang="en-US" altLang="zh-CN" sz="2400" b="1" i="1" smtClean="0">
                <a:solidFill>
                  <a:schemeClr val="hlink"/>
                </a:solidFill>
                <a:latin typeface="Times New Roman" pitchFamily="18" charset="0"/>
                <a:ea typeface="SimSun" pitchFamily="2" charset="-122"/>
                <a:cs typeface="Times New Roman" pitchFamily="18" charset="0"/>
              </a:rPr>
              <a:t>r</a:t>
            </a:r>
            <a:r>
              <a:rPr lang="en-US" altLang="zh-CN" sz="2400" b="1" smtClean="0">
                <a:solidFill>
                  <a:schemeClr val="hlink"/>
                </a:solidFill>
                <a:latin typeface="Times New Roman" pitchFamily="18" charset="0"/>
                <a:ea typeface="SimSun" pitchFamily="2" charset="-122"/>
                <a:cs typeface="Times New Roman" pitchFamily="18" charset="0"/>
              </a:rPr>
              <a:t> ). </a:t>
            </a:r>
            <a:r>
              <a:rPr lang="en-US" altLang="zh-CN" sz="2400" smtClean="0">
                <a:ea typeface="SimSun" pitchFamily="2" charset="-122"/>
              </a:rPr>
              <a:t>Player 2</a:t>
            </a:r>
            <a:r>
              <a:rPr lang="zh-CN" altLang="en-US" sz="2400" smtClean="0">
                <a:ea typeface="SimSun" pitchFamily="2" charset="-122"/>
              </a:rPr>
              <a:t>拥有混合策略 </a:t>
            </a:r>
            <a:r>
              <a:rPr lang="en-US" altLang="zh-CN" sz="2400" b="1" smtClean="0">
                <a:solidFill>
                  <a:srgbClr val="0000FF"/>
                </a:solidFill>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q</a:t>
            </a:r>
            <a:r>
              <a:rPr lang="en-US" altLang="zh-CN" sz="2400" b="1" smtClean="0">
                <a:solidFill>
                  <a:srgbClr val="0000FF"/>
                </a:solidFill>
                <a:latin typeface="Times New Roman" pitchFamily="18" charset="0"/>
                <a:ea typeface="SimSun" pitchFamily="2" charset="-122"/>
              </a:rPr>
              <a:t>, 1- </a:t>
            </a:r>
            <a:r>
              <a:rPr lang="en-US" altLang="zh-CN" sz="2400" b="1" i="1" smtClean="0">
                <a:solidFill>
                  <a:srgbClr val="0000FF"/>
                </a:solidFill>
                <a:latin typeface="Times New Roman" pitchFamily="18" charset="0"/>
                <a:ea typeface="SimSun" pitchFamily="2" charset="-122"/>
              </a:rPr>
              <a:t>q</a:t>
            </a:r>
            <a:r>
              <a:rPr lang="en-US" altLang="zh-CN" sz="2400" b="1" smtClean="0">
                <a:solidFill>
                  <a:srgbClr val="0000FF"/>
                </a:solidFill>
                <a:latin typeface="Times New Roman" pitchFamily="18" charset="0"/>
                <a:ea typeface="SimSun" pitchFamily="2" charset="-122"/>
              </a:rPr>
              <a:t> ).</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smtClean="0">
                <a:ea typeface="SimSun" pitchFamily="2" charset="-122"/>
              </a:rPr>
              <a:t>Player 2</a:t>
            </a:r>
            <a:r>
              <a:rPr lang="zh-CN" altLang="en-US" sz="2200" smtClean="0">
                <a:ea typeface="SimSun" pitchFamily="2" charset="-122"/>
              </a:rPr>
              <a:t>选</a:t>
            </a:r>
            <a:r>
              <a:rPr lang="en-US" altLang="zh-CN" sz="2200" b="1" i="1" smtClean="0">
                <a:solidFill>
                  <a:srgbClr val="0000FF"/>
                </a:solidFill>
                <a:latin typeface="Courier New" pitchFamily="49" charset="0"/>
                <a:ea typeface="SimSun" pitchFamily="2" charset="-122"/>
              </a:rPr>
              <a:t>s</a:t>
            </a:r>
            <a:r>
              <a:rPr lang="en-US" altLang="zh-CN" sz="2200" b="1" baseline="-25000" smtClean="0">
                <a:solidFill>
                  <a:srgbClr val="0000FF"/>
                </a:solidFill>
                <a:latin typeface="Courier New" pitchFamily="49" charset="0"/>
                <a:ea typeface="SimSun" pitchFamily="2" charset="-122"/>
              </a:rPr>
              <a:t>21</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1-r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1-r</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p>
          <a:p>
            <a:pPr lvl="1" eaLnBrk="1" hangingPunct="1">
              <a:lnSpc>
                <a:spcPct val="90000"/>
              </a:lnSpc>
              <a:buFont typeface="Wingdings" pitchFamily="2" charset="2"/>
              <a:buChar char="Ø"/>
            </a:pPr>
            <a:r>
              <a:rPr lang="en-US" altLang="zh-CN" sz="2200" smtClean="0">
                <a:ea typeface="SimSun" pitchFamily="2" charset="-122"/>
              </a:rPr>
              <a:t>Player 2</a:t>
            </a:r>
            <a:r>
              <a:rPr lang="zh-CN" altLang="en-US" sz="2200" smtClean="0">
                <a:ea typeface="SimSun" pitchFamily="2" charset="-122"/>
              </a:rPr>
              <a:t>选</a:t>
            </a:r>
            <a:r>
              <a:rPr lang="en-US" altLang="zh-CN" sz="2200" b="1" i="1" smtClean="0">
                <a:solidFill>
                  <a:srgbClr val="0000FF"/>
                </a:solidFill>
                <a:latin typeface="Courier New" pitchFamily="49" charset="0"/>
                <a:ea typeface="SimSun" pitchFamily="2" charset="-122"/>
              </a:rPr>
              <a:t>s</a:t>
            </a:r>
            <a:r>
              <a:rPr lang="en-US" altLang="zh-CN" sz="2200" b="1" baseline="-25000" smtClean="0">
                <a:solidFill>
                  <a:srgbClr val="0000FF"/>
                </a:solidFill>
                <a:latin typeface="Courier New" pitchFamily="49" charset="0"/>
                <a:ea typeface="SimSun" pitchFamily="2" charset="-122"/>
              </a:rPr>
              <a:t>22</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1-r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smtClean="0">
                <a:solidFill>
                  <a:srgbClr val="0000FF"/>
                </a:solidFill>
                <a:latin typeface="Times New Roman" pitchFamily="18" charset="0"/>
                <a:ea typeface="SimSun" pitchFamily="2" charset="-122"/>
              </a:rPr>
              <a:t> </a:t>
            </a:r>
            <a:r>
              <a:rPr lang="en-US" altLang="zh-CN" sz="2200" b="1" i="1" smtClean="0">
                <a:solidFill>
                  <a:schemeClr val="hlink"/>
                </a:solidFill>
                <a:latin typeface="Times New Roman" pitchFamily="18" charset="0"/>
                <a:ea typeface="SimSun" pitchFamily="2" charset="-122"/>
              </a:rPr>
              <a:t>r</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1-r</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endParaRPr lang="en-US" altLang="zh-CN" sz="2200" smtClean="0">
              <a:solidFill>
                <a:srgbClr val="0000FF"/>
              </a:solidFill>
              <a:latin typeface="Times New Roman" pitchFamily="18" charset="0"/>
              <a:ea typeface="SimSun" pitchFamily="2" charset="-122"/>
            </a:endParaRPr>
          </a:p>
          <a:p>
            <a:pPr eaLnBrk="1" hangingPunct="1">
              <a:lnSpc>
                <a:spcPct val="90000"/>
              </a:lnSpc>
            </a:pPr>
            <a:r>
              <a:rPr lang="en-US" altLang="zh-CN" sz="2400" smtClean="0">
                <a:ea typeface="SimSun" pitchFamily="2" charset="-122"/>
              </a:rPr>
              <a:t>Player 2</a:t>
            </a:r>
            <a:r>
              <a:rPr lang="zh-CN" altLang="en-US" sz="2400" smtClean="0">
                <a:ea typeface="SimSun" pitchFamily="2" charset="-122"/>
              </a:rPr>
              <a:t>从她的混合策略中得到的期望收益</a:t>
            </a:r>
            <a:r>
              <a:rPr lang="en-US" altLang="zh-CN" sz="2400" smtClean="0">
                <a:ea typeface="SimSun" pitchFamily="2" charset="-122"/>
              </a:rPr>
              <a:t>:</a:t>
            </a:r>
            <a:br>
              <a:rPr lang="en-US" altLang="zh-CN" sz="2400" smtClean="0">
                <a:ea typeface="SimSun" pitchFamily="2" charset="-122"/>
              </a:rPr>
            </a:br>
            <a:r>
              <a:rPr lang="en-US" altLang="zh-CN" sz="2200" b="1" i="1" smtClean="0">
                <a:solidFill>
                  <a:srgbClr val="0000FF"/>
                </a:solidFill>
                <a:latin typeface="Times New Roman" pitchFamily="18" charset="0"/>
                <a:ea typeface="SimSun" pitchFamily="2" charset="-122"/>
              </a:rPr>
              <a:t>v</a:t>
            </a:r>
            <a:r>
              <a:rPr lang="en-US" altLang="zh-CN" sz="2200" b="1" i="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sym typeface="Symbol" pitchFamily="18" charset="2"/>
              </a:rPr>
              <a:t></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1-q</a:t>
            </a:r>
            <a:r>
              <a:rPr lang="en-US" altLang="zh-CN" sz="2200" b="1" smtClean="0">
                <a:solidFill>
                  <a:srgbClr val="0000FF"/>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sym typeface="Symbol" pitchFamily="18" charset="2"/>
              </a:rPr>
              <a:t></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p>
        </p:txBody>
      </p:sp>
      <p:graphicFrame>
        <p:nvGraphicFramePr>
          <p:cNvPr id="228356" name="Group 4"/>
          <p:cNvGraphicFramePr>
            <a:graphicFrameLocks noGrp="1"/>
          </p:cNvGraphicFramePr>
          <p:nvPr>
            <p:ph sz="half" idx="2"/>
          </p:nvPr>
        </p:nvGraphicFramePr>
        <p:xfrm>
          <a:off x="957263" y="1441450"/>
          <a:ext cx="7243762" cy="1598296"/>
        </p:xfrm>
        <a:graphic>
          <a:graphicData uri="http://schemas.openxmlformats.org/drawingml/2006/table">
            <a:tbl>
              <a:tblPr/>
              <a:tblGrid>
                <a:gridCol w="973137"/>
                <a:gridCol w="1160463"/>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1315" name="灯片编号占位符 5"/>
          <p:cNvSpPr>
            <a:spLocks noGrp="1"/>
          </p:cNvSpPr>
          <p:nvPr>
            <p:ph type="sldNum" sz="quarter" idx="12"/>
          </p:nvPr>
        </p:nvSpPr>
        <p:spPr>
          <a:noFill/>
        </p:spPr>
        <p:txBody>
          <a:bodyPr/>
          <a:lstStyle/>
          <a:p>
            <a:fld id="{3A16A40D-ADF0-4E4F-B97A-3BA1C354D106}" type="slidenum">
              <a:rPr lang="zh-CN" altLang="en-US" smtClean="0">
                <a:solidFill>
                  <a:srgbClr val="000000"/>
                </a:solidFill>
              </a:rPr>
              <a:pPr/>
              <a:t>145</a:t>
            </a:fld>
            <a:endParaRPr lang="en-US" altLang="zh-CN" smtClean="0">
              <a:solidFill>
                <a:srgbClr val="000000"/>
              </a:solidFill>
            </a:endParaRPr>
          </a:p>
        </p:txBody>
      </p:sp>
      <p:sp>
        <p:nvSpPr>
          <p:cNvPr id="141316" name="Rectangle 2"/>
          <p:cNvSpPr>
            <a:spLocks noGrp="1" noChangeArrowheads="1"/>
          </p:cNvSpPr>
          <p:nvPr>
            <p:ph type="title"/>
          </p:nvPr>
        </p:nvSpPr>
        <p:spPr/>
        <p:txBody>
          <a:bodyPr/>
          <a:lstStyle/>
          <a:p>
            <a:pPr eaLnBrk="1" hangingPunct="1"/>
            <a:r>
              <a:rPr lang="en-US" altLang="zh-CN" smtClean="0">
                <a:ea typeface="SimSun" pitchFamily="2" charset="-122"/>
              </a:rPr>
              <a:t>Expected payoffs: example</a:t>
            </a:r>
          </a:p>
        </p:txBody>
      </p:sp>
      <p:sp>
        <p:nvSpPr>
          <p:cNvPr id="141317" name="Rectangle 3"/>
          <p:cNvSpPr>
            <a:spLocks noGrp="1" noChangeArrowheads="1"/>
          </p:cNvSpPr>
          <p:nvPr>
            <p:ph type="body" idx="1"/>
          </p:nvPr>
        </p:nvSpPr>
        <p:spPr>
          <a:xfrm>
            <a:off x="957263" y="3213100"/>
            <a:ext cx="7439025" cy="2976563"/>
          </a:xfrm>
        </p:spPr>
        <p:txBody>
          <a:bodyPr/>
          <a:lstStyle/>
          <a:p>
            <a:pPr eaLnBrk="1" hangingPunct="1">
              <a:lnSpc>
                <a:spcPct val="90000"/>
              </a:lnSpc>
            </a:pPr>
            <a:r>
              <a:rPr lang="en-US" altLang="zh-CN" sz="2400" smtClean="0">
                <a:ea typeface="SimSun" pitchFamily="2" charset="-122"/>
                <a:sym typeface="Symbol" pitchFamily="18" charset="2"/>
              </a:rPr>
              <a:t>Player 1:</a:t>
            </a:r>
          </a:p>
          <a:p>
            <a:pPr lvl="1" eaLnBrk="1" hangingPunct="1">
              <a:lnSpc>
                <a:spcPct val="90000"/>
              </a:lnSpc>
              <a:buFont typeface="Wingdings" pitchFamily="2" charset="2"/>
              <a:buChar char="Ø"/>
            </a:pP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(H, </a:t>
            </a:r>
            <a:r>
              <a:rPr lang="en-US" altLang="zh-CN" sz="2000" b="1" smtClean="0">
                <a:solidFill>
                  <a:srgbClr val="0000FF"/>
                </a:solidFill>
                <a:latin typeface="Times New Roman" pitchFamily="18" charset="0"/>
                <a:ea typeface="SimSun" pitchFamily="2" charset="-122"/>
                <a:cs typeface="Times New Roman" pitchFamily="18" charset="0"/>
              </a:rPr>
              <a:t>(0.3, 0.7)</a:t>
            </a:r>
            <a:r>
              <a:rPr lang="en-US" altLang="zh-CN" sz="2000" b="1" smtClean="0">
                <a:solidFill>
                  <a:schemeClr val="hlink"/>
                </a:solidFill>
                <a:latin typeface="Times New Roman" pitchFamily="18" charset="0"/>
                <a:ea typeface="SimSun" pitchFamily="2" charset="-122"/>
                <a:cs typeface="Times New Roman" pitchFamily="18" charset="0"/>
              </a:rPr>
              <a:t>) = </a:t>
            </a:r>
            <a:r>
              <a:rPr lang="en-US" altLang="zh-CN" sz="2000" b="1" smtClean="0">
                <a:solidFill>
                  <a:srgbClr val="0000FF"/>
                </a:solidFill>
                <a:latin typeface="Times New Roman" pitchFamily="18" charset="0"/>
                <a:ea typeface="SimSun" pitchFamily="2" charset="-122"/>
                <a:cs typeface="Times New Roman" pitchFamily="18" charset="0"/>
              </a:rPr>
              <a:t>0.3</a:t>
            </a:r>
            <a:r>
              <a:rPr lang="en-US" altLang="zh-CN" sz="2000" b="1" i="1" smtClean="0">
                <a:solidFill>
                  <a:schemeClr val="hlink"/>
                </a:solidFill>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(-1) + </a:t>
            </a:r>
            <a:r>
              <a:rPr lang="en-US" altLang="zh-CN" sz="2000" b="1" smtClean="0">
                <a:solidFill>
                  <a:srgbClr val="0000FF"/>
                </a:solidFill>
                <a:latin typeface="Times New Roman" pitchFamily="18" charset="0"/>
                <a:ea typeface="SimSun" pitchFamily="2" charset="-122"/>
                <a:cs typeface="Times New Roman" pitchFamily="18" charset="0"/>
              </a:rPr>
              <a:t>0.7</a:t>
            </a:r>
            <a:r>
              <a:rPr lang="en-US" altLang="zh-CN" sz="2000" b="1" i="1" smtClean="0">
                <a:solidFill>
                  <a:schemeClr val="hlink"/>
                </a:solidFill>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1=0.4</a:t>
            </a:r>
          </a:p>
          <a:p>
            <a:pPr lvl="1" eaLnBrk="1" hangingPunct="1">
              <a:lnSpc>
                <a:spcPct val="90000"/>
              </a:lnSpc>
              <a:buFont typeface="Wingdings" pitchFamily="2" charset="2"/>
              <a:buChar char="Ø"/>
            </a:pP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(T, </a:t>
            </a:r>
            <a:r>
              <a:rPr lang="en-US" altLang="zh-CN" sz="2000" b="1" smtClean="0">
                <a:solidFill>
                  <a:srgbClr val="0000FF"/>
                </a:solidFill>
                <a:latin typeface="Times New Roman" pitchFamily="18" charset="0"/>
                <a:ea typeface="SimSun" pitchFamily="2" charset="-122"/>
                <a:cs typeface="Times New Roman" pitchFamily="18" charset="0"/>
              </a:rPr>
              <a:t>(0.3, 0.7)</a:t>
            </a:r>
            <a:r>
              <a:rPr lang="en-US" altLang="zh-CN" sz="2000" b="1" smtClean="0">
                <a:solidFill>
                  <a:schemeClr val="hlink"/>
                </a:solidFill>
                <a:latin typeface="Times New Roman" pitchFamily="18" charset="0"/>
                <a:ea typeface="SimSun" pitchFamily="2" charset="-122"/>
                <a:cs typeface="Times New Roman" pitchFamily="18" charset="0"/>
              </a:rPr>
              <a:t>) = </a:t>
            </a:r>
            <a:r>
              <a:rPr lang="en-US" altLang="zh-CN" sz="2000" b="1" smtClean="0">
                <a:solidFill>
                  <a:srgbClr val="0000FF"/>
                </a:solidFill>
                <a:latin typeface="Times New Roman" pitchFamily="18" charset="0"/>
                <a:ea typeface="SimSun" pitchFamily="2" charset="-122"/>
                <a:cs typeface="Times New Roman" pitchFamily="18" charset="0"/>
              </a:rPr>
              <a:t>0.3</a:t>
            </a:r>
            <a:r>
              <a:rPr lang="en-US" altLang="zh-CN" sz="2000" b="1" smtClean="0">
                <a:solidFill>
                  <a:schemeClr val="hlink"/>
                </a:solidFill>
                <a:latin typeface="Times New Roman" pitchFamily="18" charset="0"/>
                <a:ea typeface="SimSun" pitchFamily="2" charset="-122"/>
                <a:cs typeface="Times New Roman" pitchFamily="18" charset="0"/>
              </a:rPr>
              <a:t>×1 + </a:t>
            </a:r>
            <a:r>
              <a:rPr lang="en-US" altLang="zh-CN" sz="2000" b="1" smtClean="0">
                <a:solidFill>
                  <a:srgbClr val="0000FF"/>
                </a:solidFill>
                <a:latin typeface="Times New Roman" pitchFamily="18" charset="0"/>
                <a:ea typeface="SimSun" pitchFamily="2" charset="-122"/>
                <a:cs typeface="Times New Roman" pitchFamily="18" charset="0"/>
              </a:rPr>
              <a:t>0.7</a:t>
            </a:r>
            <a:r>
              <a:rPr lang="en-US" altLang="zh-CN" sz="2000" b="1" smtClean="0">
                <a:solidFill>
                  <a:schemeClr val="hlink"/>
                </a:solidFill>
                <a:latin typeface="Times New Roman" pitchFamily="18" charset="0"/>
                <a:ea typeface="SimSun" pitchFamily="2" charset="-122"/>
                <a:cs typeface="Times New Roman" pitchFamily="18" charset="0"/>
              </a:rPr>
              <a:t>×(-1)=-0.4</a:t>
            </a:r>
          </a:p>
          <a:p>
            <a:pPr lvl="1" eaLnBrk="1" hangingPunct="1">
              <a:lnSpc>
                <a:spcPct val="90000"/>
              </a:lnSpc>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((0.4, 0.6),</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(0.3, 0.7)</a:t>
            </a:r>
            <a:r>
              <a:rPr lang="en-US" altLang="zh-CN" sz="2000" b="1" smtClean="0">
                <a:solidFill>
                  <a:schemeClr val="hlink"/>
                </a:solidFill>
                <a:latin typeface="Times New Roman" pitchFamily="18" charset="0"/>
                <a:ea typeface="SimSun" pitchFamily="2" charset="-122"/>
                <a:cs typeface="Times New Roman" pitchFamily="18" charset="0"/>
              </a:rPr>
              <a:t>)=0.4</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0.4+0.6</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(-0.4)=-0.08</a:t>
            </a:r>
          </a:p>
          <a:p>
            <a:pPr eaLnBrk="1" hangingPunct="1">
              <a:lnSpc>
                <a:spcPct val="90000"/>
              </a:lnSpc>
            </a:pPr>
            <a:r>
              <a:rPr lang="en-US" altLang="zh-CN" sz="2400" smtClean="0">
                <a:ea typeface="SimSun" pitchFamily="2" charset="-122"/>
                <a:sym typeface="Symbol" pitchFamily="18" charset="2"/>
              </a:rPr>
              <a:t>Player 2:</a:t>
            </a:r>
          </a:p>
          <a:p>
            <a:pPr lvl="1" eaLnBrk="1" hangingPunct="1">
              <a:lnSpc>
                <a:spcPct val="90000"/>
              </a:lnSpc>
              <a:buFont typeface="Wingdings" pitchFamily="2" charset="2"/>
              <a:buChar char="Ø"/>
            </a:pP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(H, </a:t>
            </a:r>
            <a:r>
              <a:rPr lang="en-US" altLang="zh-CN" sz="2000" b="1" smtClean="0">
                <a:solidFill>
                  <a:schemeClr val="hlink"/>
                </a:solidFill>
                <a:latin typeface="Times New Roman" pitchFamily="18" charset="0"/>
                <a:ea typeface="SimSun" pitchFamily="2" charset="-122"/>
              </a:rPr>
              <a:t>(0.4, 0.6)</a:t>
            </a:r>
            <a:r>
              <a:rPr lang="en-US" altLang="zh-CN" sz="2000" b="1" smtClean="0">
                <a:solidFill>
                  <a:srgbClr val="0000FF"/>
                </a:solidFill>
                <a:latin typeface="Times New Roman" pitchFamily="18" charset="0"/>
                <a:ea typeface="SimSun" pitchFamily="2" charset="-122"/>
              </a:rPr>
              <a:t>) = </a:t>
            </a:r>
            <a:r>
              <a:rPr lang="en-US" altLang="zh-CN" sz="2000" b="1" smtClean="0">
                <a:solidFill>
                  <a:schemeClr val="hlink"/>
                </a:solidFill>
                <a:latin typeface="Times New Roman" pitchFamily="18" charset="0"/>
                <a:ea typeface="SimSun" pitchFamily="2" charset="-122"/>
              </a:rPr>
              <a:t>0.4</a:t>
            </a:r>
            <a:r>
              <a:rPr lang="en-US" altLang="zh-CN" sz="2000" b="1" smtClean="0">
                <a:solidFill>
                  <a:srgbClr val="0000FF"/>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0.6</a:t>
            </a:r>
            <a:r>
              <a:rPr lang="en-US" altLang="zh-CN" sz="2000" b="1" smtClean="0">
                <a:solidFill>
                  <a:srgbClr val="0000FF"/>
                </a:solidFill>
                <a:latin typeface="Times New Roman" pitchFamily="18" charset="0"/>
                <a:ea typeface="SimSun" pitchFamily="2" charset="-122"/>
              </a:rPr>
              <a:t>×(-1) = -0.2</a:t>
            </a:r>
          </a:p>
          <a:p>
            <a:pPr lvl="1" eaLnBrk="1" hangingPunct="1">
              <a:lnSpc>
                <a:spcPct val="90000"/>
              </a:lnSpc>
              <a:buFont typeface="Wingdings" pitchFamily="2" charset="2"/>
              <a:buChar char="Ø"/>
            </a:pP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(T, </a:t>
            </a:r>
            <a:r>
              <a:rPr lang="en-US" altLang="zh-CN" sz="2000" b="1" smtClean="0">
                <a:solidFill>
                  <a:schemeClr val="hlink"/>
                </a:solidFill>
                <a:latin typeface="Times New Roman" pitchFamily="18" charset="0"/>
                <a:ea typeface="SimSun" pitchFamily="2" charset="-122"/>
              </a:rPr>
              <a:t>(0.4, 0.6)</a:t>
            </a:r>
            <a:r>
              <a:rPr lang="en-US" altLang="zh-CN" sz="2000" b="1" smtClean="0">
                <a:solidFill>
                  <a:srgbClr val="0000FF"/>
                </a:solidFill>
                <a:latin typeface="Times New Roman" pitchFamily="18" charset="0"/>
                <a:ea typeface="SimSun" pitchFamily="2" charset="-122"/>
              </a:rPr>
              <a:t>) = </a:t>
            </a:r>
            <a:r>
              <a:rPr lang="en-US" altLang="zh-CN" sz="2000" b="1" smtClean="0">
                <a:solidFill>
                  <a:schemeClr val="hlink"/>
                </a:solidFill>
                <a:latin typeface="Times New Roman" pitchFamily="18" charset="0"/>
                <a:ea typeface="SimSun" pitchFamily="2" charset="-122"/>
              </a:rPr>
              <a:t>0.4</a:t>
            </a:r>
            <a:r>
              <a:rPr lang="en-US" altLang="zh-CN" sz="2000" b="1" smtClean="0">
                <a:solidFill>
                  <a:srgbClr val="0000FF"/>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0.6</a:t>
            </a:r>
            <a:r>
              <a:rPr lang="en-US" altLang="zh-CN" sz="2000" b="1" smtClean="0">
                <a:solidFill>
                  <a:srgbClr val="0000FF"/>
                </a:solidFill>
                <a:latin typeface="Times New Roman" pitchFamily="18" charset="0"/>
                <a:ea typeface="SimSun" pitchFamily="2" charset="-122"/>
              </a:rPr>
              <a:t>×1 = 0.2</a:t>
            </a:r>
          </a:p>
          <a:p>
            <a:pPr lvl="1" eaLnBrk="1" hangingPunct="1">
              <a:lnSpc>
                <a:spcPct val="90000"/>
              </a:lnSpc>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(0.4, 0.6),</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(0.3, 0.7))=0.3×(-0.2)+0.7×0.2=0.08</a:t>
            </a:r>
          </a:p>
        </p:txBody>
      </p:sp>
      <p:graphicFrame>
        <p:nvGraphicFramePr>
          <p:cNvPr id="229380" name="Group 4"/>
          <p:cNvGraphicFramePr>
            <a:graphicFrameLocks noGrp="1"/>
          </p:cNvGraphicFramePr>
          <p:nvPr>
            <p:ph idx="4294967295"/>
          </p:nvPr>
        </p:nvGraphicFramePr>
        <p:xfrm>
          <a:off x="1425575" y="1484313"/>
          <a:ext cx="5845175" cy="1584960"/>
        </p:xfrm>
        <a:graphic>
          <a:graphicData uri="http://schemas.openxmlformats.org/drawingml/2006/table">
            <a:tbl>
              <a:tblPr/>
              <a:tblGrid>
                <a:gridCol w="1187450"/>
                <a:gridCol w="1217613"/>
                <a:gridCol w="1770062"/>
                <a:gridCol w="1670050"/>
              </a:tblGrid>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(0.3)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(0.7)</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(0.4)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(0.6)</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2339" name="灯片编号占位符 5"/>
          <p:cNvSpPr>
            <a:spLocks noGrp="1"/>
          </p:cNvSpPr>
          <p:nvPr>
            <p:ph type="sldNum" sz="quarter" idx="12"/>
          </p:nvPr>
        </p:nvSpPr>
        <p:spPr>
          <a:noFill/>
        </p:spPr>
        <p:txBody>
          <a:bodyPr/>
          <a:lstStyle/>
          <a:p>
            <a:fld id="{053B1285-8D47-4456-BFCE-7BA3B58E64ED}" type="slidenum">
              <a:rPr lang="zh-CN" altLang="en-US" smtClean="0">
                <a:solidFill>
                  <a:srgbClr val="000000"/>
                </a:solidFill>
              </a:rPr>
              <a:pPr/>
              <a:t>146</a:t>
            </a:fld>
            <a:endParaRPr lang="en-US" altLang="zh-CN" smtClean="0">
              <a:solidFill>
                <a:srgbClr val="000000"/>
              </a:solidFill>
            </a:endParaRPr>
          </a:p>
        </p:txBody>
      </p:sp>
      <p:sp>
        <p:nvSpPr>
          <p:cNvPr id="142340"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example</a:t>
            </a:r>
          </a:p>
        </p:txBody>
      </p:sp>
      <p:sp>
        <p:nvSpPr>
          <p:cNvPr id="142341" name="Rectangle 3"/>
          <p:cNvSpPr>
            <a:spLocks noGrp="1" noChangeArrowheads="1"/>
          </p:cNvSpPr>
          <p:nvPr>
            <p:ph type="body" idx="1"/>
          </p:nvPr>
        </p:nvSpPr>
        <p:spPr>
          <a:xfrm>
            <a:off x="609600" y="3355975"/>
            <a:ext cx="7916863" cy="2732088"/>
          </a:xfrm>
        </p:spPr>
        <p:txBody>
          <a:bodyPr/>
          <a:lstStyle/>
          <a:p>
            <a:pPr eaLnBrk="1" hangingPunct="1"/>
            <a:r>
              <a:rPr lang="zh-CN" altLang="en-US" sz="2000" smtClean="0">
                <a:ea typeface="SimSun" pitchFamily="2" charset="-122"/>
              </a:rPr>
              <a:t>混合策略</a:t>
            </a:r>
            <a:r>
              <a:rPr lang="en-US" altLang="zh-CN" sz="2400" smtClean="0">
                <a:ea typeface="SimSun" pitchFamily="2" charset="-122"/>
              </a:rPr>
              <a:t>: </a:t>
            </a:r>
            <a:r>
              <a:rPr lang="en-US" altLang="zh-CN" sz="2000" b="1" i="1" smtClean="0">
                <a:solidFill>
                  <a:schemeClr val="hlink"/>
                </a:solidFill>
                <a:latin typeface="Times New Roman" pitchFamily="18" charset="0"/>
                <a:ea typeface="SimSun" pitchFamily="2" charset="-122"/>
                <a:cs typeface="Times New Roman" pitchFamily="18" charset="0"/>
              </a:rPr>
              <a:t>p</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=( 3/4, 0, ¼ )</a:t>
            </a:r>
            <a:r>
              <a:rPr lang="en-US" altLang="zh-CN" sz="2000" b="1" smtClean="0">
                <a:latin typeface="Times New Roman" pitchFamily="18" charset="0"/>
                <a:ea typeface="SimSun" pitchFamily="2" charset="-122"/>
                <a:cs typeface="Times New Roman" pitchFamily="18" charset="0"/>
              </a:rPr>
              <a:t>; </a:t>
            </a:r>
            <a:r>
              <a:rPr lang="en-US" altLang="zh-CN" sz="2000" b="1" smtClean="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=( 0, 1/3, 2/3 ).</a:t>
            </a:r>
            <a:endParaRPr lang="en-US" altLang="zh-CN" sz="2000" b="1" smtClean="0">
              <a:solidFill>
                <a:srgbClr val="0000FF"/>
              </a:solidFill>
              <a:ea typeface="SimSun" pitchFamily="2" charset="-122"/>
            </a:endParaRPr>
          </a:p>
          <a:p>
            <a:pPr eaLnBrk="1" hangingPunct="1"/>
            <a:r>
              <a:rPr lang="en-US" altLang="zh-CN" sz="2000" smtClean="0">
                <a:ea typeface="SimSun" pitchFamily="2" charset="-122"/>
              </a:rPr>
              <a:t>Player 1:</a:t>
            </a:r>
            <a:r>
              <a:rPr lang="en-US" altLang="zh-CN" sz="2400" smtClean="0">
                <a:ea typeface="SimSun" pitchFamily="2" charset="-122"/>
              </a:rPr>
              <a:t> </a:t>
            </a:r>
          </a:p>
          <a:p>
            <a:pPr lvl="1" eaLnBrk="1" hangingPunct="1">
              <a:buFont typeface="Wingdings" pitchFamily="2" charset="2"/>
              <a:buChar char="Ø"/>
            </a:pPr>
            <a:r>
              <a:rPr lang="en-US" altLang="zh-CN" sz="2000" smtClean="0">
                <a:solidFill>
                  <a:schemeClr val="hlink"/>
                </a:solidFill>
                <a:latin typeface="Times New Roman" pitchFamily="18" charset="0"/>
                <a:ea typeface="SimSun" pitchFamily="2" charset="-122"/>
              </a:rPr>
              <a:t>EU</a:t>
            </a:r>
            <a:r>
              <a:rPr lang="en-US" altLang="zh-CN" sz="2000" baseline="-25000" smtClean="0">
                <a:solidFill>
                  <a:schemeClr val="hlink"/>
                </a:solidFill>
                <a:latin typeface="Times New Roman" pitchFamily="18" charset="0"/>
                <a:ea typeface="SimSun" pitchFamily="2" charset="-122"/>
              </a:rPr>
              <a:t>1</a:t>
            </a:r>
            <a:r>
              <a:rPr lang="en-US" altLang="zh-CN" sz="2000" smtClean="0">
                <a:solidFill>
                  <a:schemeClr val="hlink"/>
                </a:solidFill>
                <a:latin typeface="Times New Roman" pitchFamily="18" charset="0"/>
                <a:ea typeface="SimSun" pitchFamily="2" charset="-122"/>
              </a:rPr>
              <a:t>(T</a:t>
            </a:r>
            <a:r>
              <a:rPr lang="en-US" altLang="zh-CN" sz="2000" smtClean="0">
                <a:latin typeface="Times New Roman" pitchFamily="18" charset="0"/>
                <a:ea typeface="SimSun" pitchFamily="2" charset="-122"/>
              </a:rPr>
              <a:t>, </a:t>
            </a:r>
            <a:r>
              <a:rPr lang="en-US" altLang="zh-CN" sz="2000" i="1" smtClean="0">
                <a:solidFill>
                  <a:srgbClr val="0000FF"/>
                </a:solidFill>
                <a:latin typeface="Times New Roman" pitchFamily="18" charset="0"/>
                <a:ea typeface="SimSun" pitchFamily="2" charset="-122"/>
              </a:rPr>
              <a:t>p</a:t>
            </a:r>
            <a:r>
              <a:rPr lang="en-US" altLang="zh-CN" sz="2000" baseline="-25000" smtClean="0">
                <a:solidFill>
                  <a:srgbClr val="0000FF"/>
                </a:solidFill>
                <a:latin typeface="Times New Roman" pitchFamily="18" charset="0"/>
                <a:ea typeface="SimSun" pitchFamily="2" charset="-122"/>
              </a:rPr>
              <a:t>2</a:t>
            </a:r>
            <a:r>
              <a:rPr lang="en-US" altLang="zh-CN" sz="2000" smtClean="0">
                <a:solidFill>
                  <a:schemeClr val="hlink"/>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chemeClr val="hlink"/>
                </a:solidFill>
                <a:latin typeface="Times New Roman" pitchFamily="18" charset="0"/>
                <a:ea typeface="SimSun" pitchFamily="2" charset="-122"/>
              </a:rPr>
              <a:t>3</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1/3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1</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2/3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5/3</a:t>
            </a:r>
            <a:r>
              <a:rPr lang="en-US" altLang="zh-CN" sz="2000" smtClean="0">
                <a:latin typeface="Times New Roman" pitchFamily="18" charset="0"/>
                <a:ea typeface="SimSun" pitchFamily="2" charset="-122"/>
                <a:sym typeface="Symbol" pitchFamily="18" charset="2"/>
              </a:rPr>
              <a:t>,  </a:t>
            </a:r>
            <a:r>
              <a:rPr lang="en-US" altLang="zh-CN" sz="2000" smtClean="0">
                <a:solidFill>
                  <a:schemeClr val="hlink"/>
                </a:solidFill>
                <a:latin typeface="Times New Roman" pitchFamily="18" charset="0"/>
                <a:ea typeface="SimSun" pitchFamily="2" charset="-122"/>
              </a:rPr>
              <a:t>EU</a:t>
            </a:r>
            <a:r>
              <a:rPr lang="en-US" altLang="zh-CN" sz="2000" baseline="-25000" smtClean="0">
                <a:solidFill>
                  <a:schemeClr val="hlink"/>
                </a:solidFill>
                <a:latin typeface="Times New Roman" pitchFamily="18" charset="0"/>
                <a:ea typeface="SimSun" pitchFamily="2" charset="-122"/>
              </a:rPr>
              <a:t>1</a:t>
            </a:r>
            <a:r>
              <a:rPr lang="en-US" altLang="zh-CN" sz="2000" smtClean="0">
                <a:solidFill>
                  <a:schemeClr val="hlink"/>
                </a:solidFill>
                <a:latin typeface="Times New Roman" pitchFamily="18" charset="0"/>
                <a:ea typeface="SimSun" pitchFamily="2" charset="-122"/>
              </a:rPr>
              <a:t>(M</a:t>
            </a:r>
            <a:r>
              <a:rPr lang="en-US" altLang="zh-CN" sz="2000" smtClean="0">
                <a:latin typeface="Times New Roman" pitchFamily="18" charset="0"/>
                <a:ea typeface="SimSun" pitchFamily="2" charset="-122"/>
              </a:rPr>
              <a:t>, </a:t>
            </a:r>
            <a:r>
              <a:rPr lang="en-US" altLang="zh-CN" sz="2000" i="1" smtClean="0">
                <a:solidFill>
                  <a:srgbClr val="0000FF"/>
                </a:solidFill>
                <a:latin typeface="Times New Roman" pitchFamily="18" charset="0"/>
                <a:ea typeface="SimSun" pitchFamily="2" charset="-122"/>
              </a:rPr>
              <a:t>p</a:t>
            </a:r>
            <a:r>
              <a:rPr lang="en-US" altLang="zh-CN" sz="2000" baseline="-25000" smtClean="0">
                <a:solidFill>
                  <a:srgbClr val="0000FF"/>
                </a:solidFill>
                <a:latin typeface="Times New Roman" pitchFamily="18" charset="0"/>
                <a:ea typeface="SimSun" pitchFamily="2" charset="-122"/>
              </a:rPr>
              <a:t>2</a:t>
            </a:r>
            <a:r>
              <a:rPr lang="en-US" altLang="zh-CN" sz="2000" smtClean="0">
                <a:solidFill>
                  <a:schemeClr val="hlink"/>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chemeClr val="hlink"/>
                </a:solidFill>
                <a:latin typeface="Times New Roman" pitchFamily="18" charset="0"/>
                <a:ea typeface="SimSun" pitchFamily="2" charset="-122"/>
              </a:rPr>
              <a:t>0</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1/3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2</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2/3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4/3</a:t>
            </a:r>
            <a:br>
              <a:rPr lang="en-US" altLang="zh-CN" sz="2000" smtClean="0">
                <a:solidFill>
                  <a:schemeClr val="hlink"/>
                </a:solidFill>
                <a:latin typeface="Times New Roman" pitchFamily="18" charset="0"/>
                <a:ea typeface="SimSun" pitchFamily="2" charset="-122"/>
                <a:sym typeface="Symbol" pitchFamily="18" charset="2"/>
              </a:rPr>
            </a:br>
            <a:r>
              <a:rPr lang="en-US" altLang="zh-CN" sz="2000" smtClean="0">
                <a:solidFill>
                  <a:schemeClr val="hlink"/>
                </a:solidFill>
                <a:latin typeface="Times New Roman" pitchFamily="18" charset="0"/>
                <a:ea typeface="SimSun" pitchFamily="2" charset="-122"/>
              </a:rPr>
              <a:t>EU</a:t>
            </a:r>
            <a:r>
              <a:rPr lang="en-US" altLang="zh-CN" sz="2000" baseline="-25000" smtClean="0">
                <a:solidFill>
                  <a:schemeClr val="hlink"/>
                </a:solidFill>
                <a:latin typeface="Times New Roman" pitchFamily="18" charset="0"/>
                <a:ea typeface="SimSun" pitchFamily="2" charset="-122"/>
              </a:rPr>
              <a:t>1</a:t>
            </a:r>
            <a:r>
              <a:rPr lang="en-US" altLang="zh-CN" sz="2000" smtClean="0">
                <a:solidFill>
                  <a:schemeClr val="hlink"/>
                </a:solidFill>
                <a:latin typeface="Times New Roman" pitchFamily="18" charset="0"/>
                <a:ea typeface="SimSun" pitchFamily="2" charset="-122"/>
              </a:rPr>
              <a:t>(B</a:t>
            </a:r>
            <a:r>
              <a:rPr lang="en-US" altLang="zh-CN" sz="2000" smtClean="0">
                <a:latin typeface="Times New Roman" pitchFamily="18" charset="0"/>
                <a:ea typeface="SimSun" pitchFamily="2" charset="-122"/>
              </a:rPr>
              <a:t>, </a:t>
            </a:r>
            <a:r>
              <a:rPr lang="en-US" altLang="zh-CN" sz="2000" i="1" smtClean="0">
                <a:solidFill>
                  <a:srgbClr val="0000FF"/>
                </a:solidFill>
                <a:latin typeface="Times New Roman" pitchFamily="18" charset="0"/>
                <a:ea typeface="SimSun" pitchFamily="2" charset="-122"/>
              </a:rPr>
              <a:t>p</a:t>
            </a:r>
            <a:r>
              <a:rPr lang="en-US" altLang="zh-CN" sz="2000" baseline="-25000" smtClean="0">
                <a:solidFill>
                  <a:srgbClr val="0000FF"/>
                </a:solidFill>
                <a:latin typeface="Times New Roman" pitchFamily="18" charset="0"/>
                <a:ea typeface="SimSun" pitchFamily="2" charset="-122"/>
              </a:rPr>
              <a:t>2</a:t>
            </a:r>
            <a:r>
              <a:rPr lang="en-US" altLang="zh-CN" sz="2000" smtClean="0">
                <a:solidFill>
                  <a:schemeClr val="hlink"/>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chemeClr val="hlink"/>
                </a:solidFill>
                <a:latin typeface="Times New Roman" pitchFamily="18" charset="0"/>
                <a:ea typeface="SimSun" pitchFamily="2" charset="-122"/>
              </a:rPr>
              <a:t>5</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1/3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0</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2/3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5/3</a:t>
            </a:r>
            <a:r>
              <a:rPr lang="en-US" altLang="zh-CN" sz="2000" smtClean="0">
                <a:latin typeface="Times New Roman" pitchFamily="18" charset="0"/>
                <a:ea typeface="SimSun" pitchFamily="2" charset="-122"/>
                <a:sym typeface="Symbol" pitchFamily="18" charset="2"/>
              </a:rPr>
              <a:t>.  </a:t>
            </a: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 = </a:t>
            </a:r>
            <a:r>
              <a:rPr lang="en-US" altLang="zh-CN" sz="2000" b="1" smtClean="0">
                <a:solidFill>
                  <a:schemeClr val="hlink"/>
                </a:solidFill>
                <a:latin typeface="Times New Roman" pitchFamily="18" charset="0"/>
                <a:ea typeface="SimSun" pitchFamily="2" charset="-122"/>
                <a:sym typeface="Symbol" pitchFamily="18" charset="2"/>
              </a:rPr>
              <a:t>5/3</a:t>
            </a:r>
            <a:endParaRPr lang="en-US" altLang="zh-CN" sz="2000" b="1" smtClean="0">
              <a:latin typeface="Times New Roman" pitchFamily="18" charset="0"/>
              <a:ea typeface="SimSun" pitchFamily="2" charset="-122"/>
              <a:sym typeface="Symbol" pitchFamily="18" charset="2"/>
            </a:endParaRPr>
          </a:p>
          <a:p>
            <a:pPr eaLnBrk="1" hangingPunct="1"/>
            <a:r>
              <a:rPr lang="en-US" altLang="zh-CN" sz="2000" smtClean="0">
                <a:ea typeface="SimSun" pitchFamily="2" charset="-122"/>
              </a:rPr>
              <a:t>Player 2:</a:t>
            </a:r>
            <a:r>
              <a:rPr lang="en-US" altLang="zh-CN" sz="2400" smtClean="0">
                <a:ea typeface="SimSun" pitchFamily="2" charset="-122"/>
              </a:rPr>
              <a:t> </a:t>
            </a:r>
          </a:p>
          <a:p>
            <a:pPr lvl="1" eaLnBrk="1" hangingPunct="1">
              <a:buFont typeface="Wingdings" pitchFamily="2" charset="2"/>
              <a:buChar char="Ø"/>
            </a:pPr>
            <a:r>
              <a:rPr lang="en-US" altLang="zh-CN" sz="2000" smtClean="0">
                <a:solidFill>
                  <a:srgbClr val="0000FF"/>
                </a:solidFill>
                <a:latin typeface="Times New Roman" pitchFamily="18" charset="0"/>
                <a:ea typeface="SimSun" pitchFamily="2" charset="-122"/>
              </a:rPr>
              <a:t>EU</a:t>
            </a:r>
            <a:r>
              <a:rPr lang="en-US" altLang="zh-CN" sz="2000" baseline="-25000" smtClean="0">
                <a:solidFill>
                  <a:srgbClr val="0000FF"/>
                </a:solidFill>
                <a:latin typeface="Times New Roman" pitchFamily="18" charset="0"/>
                <a:ea typeface="SimSun" pitchFamily="2" charset="-122"/>
              </a:rPr>
              <a:t>2</a:t>
            </a:r>
            <a:r>
              <a:rPr lang="en-US" altLang="zh-CN" sz="2000" smtClean="0">
                <a:solidFill>
                  <a:srgbClr val="0000FF"/>
                </a:solidFill>
                <a:latin typeface="Times New Roman" pitchFamily="18" charset="0"/>
                <a:ea typeface="SimSun" pitchFamily="2" charset="-122"/>
              </a:rPr>
              <a:t>(L, </a:t>
            </a:r>
            <a:r>
              <a:rPr lang="en-US" altLang="zh-CN" sz="2000" i="1" smtClean="0">
                <a:solidFill>
                  <a:schemeClr val="hlink"/>
                </a:solidFill>
                <a:latin typeface="Times New Roman" pitchFamily="18" charset="0"/>
                <a:ea typeface="SimSun" pitchFamily="2" charset="-122"/>
              </a:rPr>
              <a:t>p</a:t>
            </a:r>
            <a:r>
              <a:rPr lang="en-US" altLang="zh-CN" sz="2000" baseline="-25000" smtClean="0">
                <a:solidFill>
                  <a:schemeClr val="hlink"/>
                </a:solidFill>
                <a:latin typeface="Times New Roman" pitchFamily="18" charset="0"/>
                <a:ea typeface="SimSun" pitchFamily="2" charset="-122"/>
              </a:rPr>
              <a:t>1</a:t>
            </a:r>
            <a:r>
              <a:rPr lang="en-US" altLang="zh-CN" sz="2000" smtClean="0">
                <a:solidFill>
                  <a:srgbClr val="0000FF"/>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rgbClr val="0000FF"/>
                </a:solidFill>
                <a:latin typeface="Times New Roman" pitchFamily="18" charset="0"/>
                <a:ea typeface="SimSun" pitchFamily="2" charset="-122"/>
              </a:rPr>
              <a:t>2</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3/4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4</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1/4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5/2</a:t>
            </a:r>
            <a:r>
              <a:rPr lang="en-US" altLang="zh-CN" sz="2000" smtClean="0">
                <a:latin typeface="Times New Roman" pitchFamily="18" charset="0"/>
                <a:ea typeface="SimSun" pitchFamily="2" charset="-122"/>
                <a:sym typeface="Symbol" pitchFamily="18" charset="2"/>
              </a:rPr>
              <a:t>, </a:t>
            </a:r>
            <a:r>
              <a:rPr lang="en-US" altLang="zh-CN" sz="2000" smtClean="0">
                <a:solidFill>
                  <a:srgbClr val="0000FF"/>
                </a:solidFill>
                <a:latin typeface="Times New Roman" pitchFamily="18" charset="0"/>
                <a:ea typeface="SimSun" pitchFamily="2" charset="-122"/>
              </a:rPr>
              <a:t>EU</a:t>
            </a:r>
            <a:r>
              <a:rPr lang="en-US" altLang="zh-CN" sz="2000" baseline="-25000" smtClean="0">
                <a:solidFill>
                  <a:srgbClr val="0000FF"/>
                </a:solidFill>
                <a:latin typeface="Times New Roman" pitchFamily="18" charset="0"/>
                <a:ea typeface="SimSun" pitchFamily="2" charset="-122"/>
              </a:rPr>
              <a:t>2</a:t>
            </a:r>
            <a:r>
              <a:rPr lang="en-US" altLang="zh-CN" sz="2000" smtClean="0">
                <a:solidFill>
                  <a:srgbClr val="0000FF"/>
                </a:solidFill>
                <a:latin typeface="Times New Roman" pitchFamily="18" charset="0"/>
                <a:ea typeface="SimSun" pitchFamily="2" charset="-122"/>
              </a:rPr>
              <a:t>(C, </a:t>
            </a:r>
            <a:r>
              <a:rPr lang="en-US" altLang="zh-CN" sz="2000" i="1" smtClean="0">
                <a:solidFill>
                  <a:schemeClr val="hlink"/>
                </a:solidFill>
                <a:latin typeface="Times New Roman" pitchFamily="18" charset="0"/>
                <a:ea typeface="SimSun" pitchFamily="2" charset="-122"/>
              </a:rPr>
              <a:t>p</a:t>
            </a:r>
            <a:r>
              <a:rPr lang="en-US" altLang="zh-CN" sz="2000" baseline="-25000" smtClean="0">
                <a:solidFill>
                  <a:schemeClr val="hlink"/>
                </a:solidFill>
                <a:latin typeface="Times New Roman" pitchFamily="18" charset="0"/>
                <a:ea typeface="SimSun" pitchFamily="2" charset="-122"/>
              </a:rPr>
              <a:t>1</a:t>
            </a:r>
            <a:r>
              <a:rPr lang="en-US" altLang="zh-CN" sz="2000" smtClean="0">
                <a:solidFill>
                  <a:srgbClr val="0000FF"/>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rgbClr val="0000FF"/>
                </a:solidFill>
                <a:latin typeface="Times New Roman" pitchFamily="18" charset="0"/>
                <a:ea typeface="SimSun" pitchFamily="2" charset="-122"/>
              </a:rPr>
              <a:t>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3/4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3</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1/4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5/2</a:t>
            </a:r>
            <a:r>
              <a:rPr lang="en-US" altLang="zh-CN" sz="2000" smtClean="0">
                <a:latin typeface="Times New Roman" pitchFamily="18" charset="0"/>
                <a:ea typeface="SimSun" pitchFamily="2" charset="-122"/>
                <a:sym typeface="Symbol" pitchFamily="18" charset="2"/>
              </a:rPr>
              <a:t>,</a:t>
            </a:r>
            <a:br>
              <a:rPr lang="en-US" altLang="zh-CN" sz="2000" smtClean="0">
                <a:latin typeface="Times New Roman" pitchFamily="18" charset="0"/>
                <a:ea typeface="SimSun" pitchFamily="2" charset="-122"/>
                <a:sym typeface="Symbol" pitchFamily="18" charset="2"/>
              </a:rPr>
            </a:br>
            <a:r>
              <a:rPr lang="en-US" altLang="zh-CN" sz="2000" smtClean="0">
                <a:solidFill>
                  <a:srgbClr val="0000FF"/>
                </a:solidFill>
                <a:latin typeface="Times New Roman" pitchFamily="18" charset="0"/>
                <a:ea typeface="SimSun" pitchFamily="2" charset="-122"/>
              </a:rPr>
              <a:t>EU</a:t>
            </a:r>
            <a:r>
              <a:rPr lang="en-US" altLang="zh-CN" sz="2000" baseline="-25000" smtClean="0">
                <a:solidFill>
                  <a:srgbClr val="0000FF"/>
                </a:solidFill>
                <a:latin typeface="Times New Roman" pitchFamily="18" charset="0"/>
                <a:ea typeface="SimSun" pitchFamily="2" charset="-122"/>
              </a:rPr>
              <a:t>2</a:t>
            </a:r>
            <a:r>
              <a:rPr lang="en-US" altLang="zh-CN" sz="2000" smtClean="0">
                <a:solidFill>
                  <a:srgbClr val="0000FF"/>
                </a:solidFill>
                <a:latin typeface="Times New Roman" pitchFamily="18" charset="0"/>
                <a:ea typeface="SimSun" pitchFamily="2" charset="-122"/>
              </a:rPr>
              <a:t>(R, </a:t>
            </a:r>
            <a:r>
              <a:rPr lang="en-US" altLang="zh-CN" sz="2000" i="1" smtClean="0">
                <a:solidFill>
                  <a:schemeClr val="hlink"/>
                </a:solidFill>
                <a:latin typeface="Times New Roman" pitchFamily="18" charset="0"/>
                <a:ea typeface="SimSun" pitchFamily="2" charset="-122"/>
              </a:rPr>
              <a:t>p</a:t>
            </a:r>
            <a:r>
              <a:rPr lang="en-US" altLang="zh-CN" sz="2000" baseline="-25000" smtClean="0">
                <a:solidFill>
                  <a:schemeClr val="hlink"/>
                </a:solidFill>
                <a:latin typeface="Times New Roman" pitchFamily="18" charset="0"/>
                <a:ea typeface="SimSun" pitchFamily="2" charset="-122"/>
              </a:rPr>
              <a:t>1</a:t>
            </a:r>
            <a:r>
              <a:rPr lang="en-US" altLang="zh-CN" sz="2000" smtClean="0">
                <a:solidFill>
                  <a:srgbClr val="0000FF"/>
                </a:solidFill>
                <a:latin typeface="Times New Roman" pitchFamily="18" charset="0"/>
                <a:ea typeface="SimSun" pitchFamily="2" charset="-122"/>
              </a:rPr>
              <a:t>)</a:t>
            </a:r>
            <a:r>
              <a:rPr lang="en-US" altLang="zh-CN" sz="2000" smtClean="0">
                <a:latin typeface="Times New Roman" pitchFamily="18" charset="0"/>
                <a:ea typeface="SimSun" pitchFamily="2" charset="-122"/>
              </a:rPr>
              <a:t>=</a:t>
            </a:r>
            <a:r>
              <a:rPr lang="en-US" altLang="zh-CN" sz="2000" smtClean="0">
                <a:solidFill>
                  <a:srgbClr val="0000FF"/>
                </a:solidFill>
                <a:latin typeface="Times New Roman" pitchFamily="18" charset="0"/>
                <a:ea typeface="SimSun" pitchFamily="2" charset="-122"/>
              </a:rPr>
              <a:t>1</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3/4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7</a:t>
            </a:r>
            <a:r>
              <a:rPr lang="en-US" altLang="zh-CN" sz="2000" smtClean="0">
                <a:latin typeface="Times New Roman" pitchFamily="18" charset="0"/>
                <a:ea typeface="SimSun" pitchFamily="2" charset="-122"/>
                <a:sym typeface="Symbol" pitchFamily="18" charset="2"/>
              </a:rPr>
              <a:t>(</a:t>
            </a:r>
            <a:r>
              <a:rPr lang="en-US" altLang="zh-CN" sz="2000" smtClean="0">
                <a:solidFill>
                  <a:schemeClr val="hlink"/>
                </a:solidFill>
                <a:latin typeface="Times New Roman" pitchFamily="18" charset="0"/>
                <a:ea typeface="SimSun" pitchFamily="2" charset="-122"/>
                <a:sym typeface="Symbol" pitchFamily="18" charset="2"/>
              </a:rPr>
              <a:t>1/4</a:t>
            </a:r>
            <a:r>
              <a:rPr lang="en-US" altLang="zh-CN" sz="2000" smtClean="0">
                <a:latin typeface="Times New Roman" pitchFamily="18" charset="0"/>
                <a:ea typeface="SimSun" pitchFamily="2" charset="-122"/>
                <a:sym typeface="Symbol" pitchFamily="18" charset="2"/>
              </a:rPr>
              <a:t>)=</a:t>
            </a:r>
            <a:r>
              <a:rPr lang="en-US" altLang="zh-CN" sz="2000" smtClean="0">
                <a:solidFill>
                  <a:srgbClr val="0000FF"/>
                </a:solidFill>
                <a:latin typeface="Times New Roman" pitchFamily="18" charset="0"/>
                <a:ea typeface="SimSun" pitchFamily="2" charset="-122"/>
                <a:sym typeface="Symbol" pitchFamily="18" charset="2"/>
              </a:rPr>
              <a:t>5/2</a:t>
            </a:r>
            <a:r>
              <a:rPr lang="en-US" altLang="zh-CN" sz="2000" smtClean="0">
                <a:latin typeface="Times New Roman" pitchFamily="18" charset="0"/>
                <a:ea typeface="SimSun" pitchFamily="2" charset="-122"/>
                <a:sym typeface="Symbol" pitchFamily="18" charset="2"/>
              </a:rPr>
              <a:t>. </a:t>
            </a: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 = </a:t>
            </a:r>
            <a:r>
              <a:rPr lang="en-US" altLang="zh-CN" sz="2000" b="1" smtClean="0">
                <a:solidFill>
                  <a:srgbClr val="0000FF"/>
                </a:solidFill>
                <a:latin typeface="Times New Roman" pitchFamily="18" charset="0"/>
                <a:ea typeface="SimSun" pitchFamily="2" charset="-122"/>
                <a:sym typeface="Symbol" pitchFamily="18" charset="2"/>
              </a:rPr>
              <a:t>5/2</a:t>
            </a:r>
          </a:p>
        </p:txBody>
      </p:sp>
      <p:graphicFrame>
        <p:nvGraphicFramePr>
          <p:cNvPr id="230404" name="Group 4"/>
          <p:cNvGraphicFramePr>
            <a:graphicFrameLocks noGrp="1"/>
          </p:cNvGraphicFramePr>
          <p:nvPr>
            <p:ph idx="4294967295"/>
          </p:nvPr>
        </p:nvGraphicFramePr>
        <p:xfrm>
          <a:off x="1001713" y="1425575"/>
          <a:ext cx="7453312" cy="1828800"/>
        </p:xfrm>
        <a:graphic>
          <a:graphicData uri="http://schemas.openxmlformats.org/drawingml/2006/table">
            <a:tbl>
              <a:tblPr/>
              <a:tblGrid>
                <a:gridCol w="1200150"/>
                <a:gridCol w="1093787"/>
                <a:gridCol w="1697038"/>
                <a:gridCol w="1743075"/>
                <a:gridCol w="1719262"/>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(0)</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(2/3)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(3/4)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 (0)</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(1/4)</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3363" name="灯片编号占位符 5"/>
          <p:cNvSpPr>
            <a:spLocks noGrp="1"/>
          </p:cNvSpPr>
          <p:nvPr>
            <p:ph type="sldNum" sz="quarter" idx="12"/>
          </p:nvPr>
        </p:nvSpPr>
        <p:spPr>
          <a:noFill/>
        </p:spPr>
        <p:txBody>
          <a:bodyPr/>
          <a:lstStyle/>
          <a:p>
            <a:fld id="{0AD9DAB2-E3AC-415B-97A7-E4A77D4F7FDC}" type="slidenum">
              <a:rPr lang="zh-CN" altLang="en-US" smtClean="0">
                <a:solidFill>
                  <a:srgbClr val="000000"/>
                </a:solidFill>
              </a:rPr>
              <a:pPr/>
              <a:t>147</a:t>
            </a:fld>
            <a:endParaRPr lang="en-US" altLang="zh-CN" smtClean="0">
              <a:solidFill>
                <a:srgbClr val="000000"/>
              </a:solidFill>
            </a:endParaRPr>
          </a:p>
        </p:txBody>
      </p:sp>
      <p:sp>
        <p:nvSpPr>
          <p:cNvPr id="143364" name="Rectangle 2"/>
          <p:cNvSpPr>
            <a:spLocks noGrp="1" noChangeArrowheads="1"/>
          </p:cNvSpPr>
          <p:nvPr>
            <p:ph type="title"/>
          </p:nvPr>
        </p:nvSpPr>
        <p:spPr/>
        <p:txBody>
          <a:bodyPr/>
          <a:lstStyle/>
          <a:p>
            <a:pPr eaLnBrk="1" hangingPunct="1"/>
            <a:r>
              <a:rPr lang="en-US" altLang="zh-CN" smtClean="0">
                <a:ea typeface="SimSun" pitchFamily="2" charset="-122"/>
              </a:rPr>
              <a:t>Mixed strategy equilibrium</a:t>
            </a:r>
          </a:p>
        </p:txBody>
      </p:sp>
      <p:sp>
        <p:nvSpPr>
          <p:cNvPr id="143365" name="Rectangle 3"/>
          <p:cNvSpPr>
            <a:spLocks noGrp="1" noChangeArrowheads="1"/>
          </p:cNvSpPr>
          <p:nvPr>
            <p:ph type="body" idx="1"/>
          </p:nvPr>
        </p:nvSpPr>
        <p:spPr/>
        <p:txBody>
          <a:bodyPr/>
          <a:lstStyle/>
          <a:p>
            <a:pPr eaLnBrk="1" hangingPunct="1"/>
            <a:r>
              <a:rPr lang="zh-CN" altLang="en-US" smtClean="0">
                <a:ea typeface="SimSun" pitchFamily="2" charset="-122"/>
              </a:rPr>
              <a:t>混合策略均衡</a:t>
            </a:r>
          </a:p>
          <a:p>
            <a:pPr lvl="1" eaLnBrk="1" hangingPunct="1">
              <a:buFont typeface="Wingdings" pitchFamily="2" charset="2"/>
              <a:buChar char="Ø"/>
            </a:pPr>
            <a:r>
              <a:rPr lang="zh-CN" altLang="en-US" smtClean="0">
                <a:ea typeface="SimSun" pitchFamily="2" charset="-122"/>
              </a:rPr>
              <a:t>每个参与人的一个概率分布</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从期望收益的角度来说，不同参与人的这些概率分布之间互为最优反应</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4387" name="灯片编号占位符 6"/>
          <p:cNvSpPr>
            <a:spLocks noGrp="1"/>
          </p:cNvSpPr>
          <p:nvPr>
            <p:ph type="sldNum" sz="quarter" idx="12"/>
          </p:nvPr>
        </p:nvSpPr>
        <p:spPr>
          <a:noFill/>
        </p:spPr>
        <p:txBody>
          <a:bodyPr/>
          <a:lstStyle/>
          <a:p>
            <a:fld id="{631D7524-9881-4D22-B535-275CAD316241}" type="slidenum">
              <a:rPr lang="zh-CN" altLang="en-US" smtClean="0">
                <a:solidFill>
                  <a:srgbClr val="000000"/>
                </a:solidFill>
              </a:rPr>
              <a:pPr/>
              <a:t>148</a:t>
            </a:fld>
            <a:endParaRPr lang="en-US" altLang="zh-CN" smtClean="0">
              <a:solidFill>
                <a:srgbClr val="000000"/>
              </a:solidFill>
            </a:endParaRPr>
          </a:p>
        </p:txBody>
      </p:sp>
      <p:sp>
        <p:nvSpPr>
          <p:cNvPr id="144388" name="Rectangle 2"/>
          <p:cNvSpPr>
            <a:spLocks noGrp="1" noChangeArrowheads="1"/>
          </p:cNvSpPr>
          <p:nvPr>
            <p:ph type="title"/>
          </p:nvPr>
        </p:nvSpPr>
        <p:spPr/>
        <p:txBody>
          <a:bodyPr/>
          <a:lstStyle/>
          <a:p>
            <a:pPr eaLnBrk="1" hangingPunct="1"/>
            <a:r>
              <a:rPr lang="en-US" altLang="zh-CN" sz="3800" smtClean="0">
                <a:ea typeface="SimSun" pitchFamily="2" charset="-122"/>
              </a:rPr>
              <a:t>Mixed strategy equilibrium: 2-player each with two pure strategies</a:t>
            </a:r>
          </a:p>
        </p:txBody>
      </p:sp>
      <p:sp>
        <p:nvSpPr>
          <p:cNvPr id="144389" name="Rectangle 3"/>
          <p:cNvSpPr>
            <a:spLocks noGrp="1" noChangeArrowheads="1"/>
          </p:cNvSpPr>
          <p:nvPr>
            <p:ph type="body" sz="half" idx="1"/>
          </p:nvPr>
        </p:nvSpPr>
        <p:spPr>
          <a:xfrm>
            <a:off x="873125" y="3271838"/>
            <a:ext cx="7699375" cy="2889250"/>
          </a:xfrm>
        </p:spPr>
        <p:txBody>
          <a:bodyPr/>
          <a:lstStyle/>
          <a:p>
            <a:pPr eaLnBrk="1" hangingPunct="1"/>
            <a:r>
              <a:rPr lang="zh-CN" altLang="en-US" sz="2400" smtClean="0">
                <a:ea typeface="SimSun" pitchFamily="2" charset="-122"/>
              </a:rPr>
              <a:t>混合策略纳什均衡</a:t>
            </a:r>
            <a:r>
              <a:rPr lang="en-US" altLang="zh-CN" sz="2400" smtClean="0">
                <a:ea typeface="SimSun" pitchFamily="2" charset="-122"/>
              </a:rPr>
              <a:t>:</a:t>
            </a:r>
          </a:p>
          <a:p>
            <a:pPr lvl="1" eaLnBrk="1" hangingPunct="1"/>
            <a:r>
              <a:rPr lang="zh-CN" altLang="en-US" sz="2200" smtClean="0">
                <a:ea typeface="SimSun" pitchFamily="2" charset="-122"/>
              </a:rPr>
              <a:t>一个混合策略组合</a:t>
            </a:r>
            <a:r>
              <a:rPr lang="en-US" altLang="zh-CN" sz="2200" smtClean="0">
                <a:ea typeface="SimSun" pitchFamily="2" charset="-122"/>
              </a:rPr>
              <a:t/>
            </a:r>
            <a:br>
              <a:rPr lang="en-US" altLang="zh-CN" sz="2200" smtClean="0">
                <a:ea typeface="SimSun" pitchFamily="2" charset="-122"/>
              </a:rPr>
            </a:b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 1-r*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i="1" smtClean="0">
                <a:solidFill>
                  <a:srgbClr val="0000FF"/>
                </a:solidFill>
                <a:latin typeface="Times New Roman" pitchFamily="18" charset="0"/>
                <a:ea typeface="SimSun" pitchFamily="2" charset="-122"/>
                <a:cs typeface="Times New Roman" pitchFamily="18" charset="0"/>
              </a:rPr>
              <a:t>q*, 1-q*</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a:t>
            </a:r>
            <a:r>
              <a:rPr lang="en-US" altLang="zh-CN" sz="2200" b="1" smtClean="0">
                <a:latin typeface="Courier New" pitchFamily="49" charset="0"/>
                <a:ea typeface="SimSun" pitchFamily="2" charset="-122"/>
                <a:cs typeface="Courier New" pitchFamily="49" charset="0"/>
              </a:rPr>
              <a:t/>
            </a:r>
            <a:br>
              <a:rPr lang="en-US" altLang="zh-CN" sz="2200" b="1" smtClean="0">
                <a:latin typeface="Courier New" pitchFamily="49" charset="0"/>
                <a:ea typeface="SimSun" pitchFamily="2" charset="-122"/>
                <a:cs typeface="Courier New" pitchFamily="49" charset="0"/>
              </a:rPr>
            </a:br>
            <a:r>
              <a:rPr lang="zh-CN" altLang="en-US" sz="2200" b="1" smtClean="0">
                <a:latin typeface="Courier New" pitchFamily="49" charset="0"/>
                <a:ea typeface="SimSun" pitchFamily="2" charset="-122"/>
                <a:cs typeface="Courier New" pitchFamily="49" charset="0"/>
              </a:rPr>
              <a:t>是一个纳什均衡，如果</a:t>
            </a:r>
            <a:r>
              <a:rPr lang="en-US" altLang="zh-CN" sz="2200" smtClean="0">
                <a:ea typeface="SimSun" pitchFamily="2" charset="-122"/>
              </a:rPr>
              <a:t> </a:t>
            </a:r>
            <a:r>
              <a:rPr lang="en-US" altLang="zh-CN" sz="2200"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r*,1-r*</a:t>
            </a:r>
            <a:r>
              <a:rPr lang="en-US" altLang="zh-CN" sz="2200" smtClean="0">
                <a:solidFill>
                  <a:schemeClr val="hlink"/>
                </a:solidFill>
                <a:latin typeface="Times New Roman" pitchFamily="18" charset="0"/>
                <a:ea typeface="SimSun" pitchFamily="2" charset="-122"/>
              </a:rPr>
              <a:t>)</a:t>
            </a:r>
            <a:r>
              <a:rPr lang="zh-CN" altLang="en-US" sz="2200" smtClean="0">
                <a:ea typeface="SimSun" pitchFamily="2" charset="-122"/>
              </a:rPr>
              <a:t>是</a:t>
            </a:r>
            <a:r>
              <a:rPr lang="en-US" altLang="zh-CN" sz="2200"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 1-q</a:t>
            </a:r>
            <a:r>
              <a:rPr lang="en-US" altLang="zh-CN" sz="2200" smtClean="0">
                <a:solidFill>
                  <a:srgbClr val="0000FF"/>
                </a:solidFill>
                <a:latin typeface="Times New Roman" pitchFamily="18" charset="0"/>
                <a:ea typeface="SimSun" pitchFamily="2" charset="-122"/>
              </a:rPr>
              <a:t>*)</a:t>
            </a:r>
            <a:r>
              <a:rPr lang="en-US" altLang="zh-CN" sz="2200" smtClean="0">
                <a:ea typeface="SimSun" pitchFamily="2" charset="-122"/>
              </a:rPr>
              <a:t> </a:t>
            </a:r>
            <a:r>
              <a:rPr lang="zh-CN" altLang="en-US" sz="2200" smtClean="0">
                <a:ea typeface="SimSun" pitchFamily="2" charset="-122"/>
              </a:rPr>
              <a:t>的一个最优反应</a:t>
            </a:r>
            <a:r>
              <a:rPr lang="en-US" altLang="zh-CN" sz="2200" smtClean="0">
                <a:ea typeface="SimSun" pitchFamily="2" charset="-122"/>
              </a:rPr>
              <a:t>,</a:t>
            </a:r>
            <a:r>
              <a:rPr lang="zh-CN" altLang="en-US" sz="2200" smtClean="0">
                <a:ea typeface="SimSun" pitchFamily="2" charset="-122"/>
              </a:rPr>
              <a:t> 同时</a:t>
            </a:r>
            <a:r>
              <a:rPr lang="en-US" altLang="zh-CN" sz="2200"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 1-q</a:t>
            </a:r>
            <a:r>
              <a:rPr lang="en-US" altLang="zh-CN" sz="2200" smtClean="0">
                <a:solidFill>
                  <a:srgbClr val="0000FF"/>
                </a:solidFill>
                <a:latin typeface="Times New Roman" pitchFamily="18" charset="0"/>
                <a:ea typeface="SimSun" pitchFamily="2" charset="-122"/>
              </a:rPr>
              <a:t>*)</a:t>
            </a:r>
            <a:r>
              <a:rPr lang="zh-CN" altLang="en-US" sz="2200" smtClean="0">
                <a:ea typeface="SimSun" pitchFamily="2" charset="-122"/>
              </a:rPr>
              <a:t>是</a:t>
            </a:r>
            <a:r>
              <a:rPr lang="en-US" altLang="zh-CN" sz="2200"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r*,1-r*</a:t>
            </a:r>
            <a:r>
              <a:rPr lang="en-US" altLang="zh-CN" sz="2200" smtClean="0">
                <a:solidFill>
                  <a:schemeClr val="hlink"/>
                </a:solidFill>
                <a:latin typeface="Times New Roman" pitchFamily="18" charset="0"/>
                <a:ea typeface="SimSun" pitchFamily="2" charset="-122"/>
              </a:rPr>
              <a:t>)</a:t>
            </a:r>
            <a:r>
              <a:rPr lang="en-US" altLang="zh-CN" sz="2200" smtClean="0">
                <a:ea typeface="SimSun" pitchFamily="2" charset="-122"/>
              </a:rPr>
              <a:t> </a:t>
            </a:r>
            <a:r>
              <a:rPr lang="zh-CN" altLang="en-US" sz="2200" smtClean="0">
                <a:ea typeface="SimSun" pitchFamily="2" charset="-122"/>
              </a:rPr>
              <a:t>的一个最优反应</a:t>
            </a:r>
            <a:r>
              <a:rPr lang="en-US" altLang="zh-CN" sz="2200" smtClean="0">
                <a:ea typeface="SimSun" pitchFamily="2" charset="-122"/>
              </a:rPr>
              <a:t>. </a:t>
            </a:r>
            <a:r>
              <a:rPr lang="zh-CN" altLang="en-US" sz="2200" smtClean="0">
                <a:ea typeface="SimSun" pitchFamily="2" charset="-122"/>
              </a:rPr>
              <a:t>即</a:t>
            </a:r>
            <a:r>
              <a:rPr lang="en-US" altLang="zh-CN" sz="2200" smtClean="0">
                <a:ea typeface="SimSun" pitchFamily="2" charset="-122"/>
              </a:rPr>
              <a:t>,</a:t>
            </a:r>
            <a:br>
              <a:rPr lang="en-US" altLang="zh-CN" sz="22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for all 0</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i="1" smtClean="0">
                <a:solidFill>
                  <a:schemeClr val="hlink"/>
                </a:solidFill>
                <a:latin typeface="Times New Roman" pitchFamily="18" charset="0"/>
                <a:ea typeface="SimSun" pitchFamily="2" charset="-122"/>
                <a:sym typeface="Symbol" pitchFamily="18" charset="2"/>
              </a:rPr>
              <a:t>r </a:t>
            </a:r>
            <a:r>
              <a:rPr lang="en-US" altLang="zh-CN" sz="2000" b="1" smtClean="0">
                <a:solidFill>
                  <a:schemeClr val="hlink"/>
                </a:solidFill>
                <a:latin typeface="Times New Roman" pitchFamily="18" charset="0"/>
                <a:ea typeface="SimSun" pitchFamily="2" charset="-122"/>
                <a:sym typeface="Symbol" pitchFamily="18" charset="2"/>
              </a:rPr>
              <a:t>1</a:t>
            </a:r>
            <a:br>
              <a:rPr lang="en-US" altLang="zh-CN" sz="2000" b="1" smtClean="0">
                <a:solidFill>
                  <a:schemeClr val="hlink"/>
                </a:solidFill>
                <a:latin typeface="Times New Roman" pitchFamily="18" charset="0"/>
                <a:ea typeface="SimSun" pitchFamily="2" charset="-122"/>
                <a:sym typeface="Symbol" pitchFamily="18" charset="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for all 0</a:t>
            </a:r>
            <a:r>
              <a:rPr lang="en-US" altLang="zh-CN" sz="2000" b="1" smtClean="0">
                <a:solidFill>
                  <a:srgbClr val="0000FF"/>
                </a:solidFill>
                <a:latin typeface="Times New Roman" pitchFamily="18" charset="0"/>
                <a:ea typeface="SimSun" pitchFamily="2" charset="-122"/>
                <a:sym typeface="Symbol" pitchFamily="18" charset="2"/>
              </a:rPr>
              <a:t> </a:t>
            </a:r>
            <a:r>
              <a:rPr lang="en-US" altLang="zh-CN" sz="2000" b="1" i="1" smtClean="0">
                <a:solidFill>
                  <a:srgbClr val="0000FF"/>
                </a:solidFill>
                <a:latin typeface="Times New Roman" pitchFamily="18" charset="0"/>
                <a:ea typeface="SimSun" pitchFamily="2" charset="-122"/>
                <a:sym typeface="Symbol" pitchFamily="18" charset="2"/>
              </a:rPr>
              <a:t>q </a:t>
            </a:r>
            <a:r>
              <a:rPr lang="en-US" altLang="zh-CN" sz="2000" b="1" smtClean="0">
                <a:solidFill>
                  <a:srgbClr val="0000FF"/>
                </a:solidFill>
                <a:latin typeface="Times New Roman" pitchFamily="18" charset="0"/>
                <a:ea typeface="SimSun" pitchFamily="2" charset="-122"/>
                <a:sym typeface="Symbol" pitchFamily="18" charset="2"/>
              </a:rPr>
              <a:t>1</a:t>
            </a:r>
          </a:p>
        </p:txBody>
      </p:sp>
      <p:graphicFrame>
        <p:nvGraphicFramePr>
          <p:cNvPr id="232452" name="Group 4"/>
          <p:cNvGraphicFramePr>
            <a:graphicFrameLocks noGrp="1"/>
          </p:cNvGraphicFramePr>
          <p:nvPr>
            <p:ph sz="half" idx="2"/>
          </p:nvPr>
        </p:nvGraphicFramePr>
        <p:xfrm>
          <a:off x="987425" y="1485900"/>
          <a:ext cx="7243763" cy="1598296"/>
        </p:xfrm>
        <a:graphic>
          <a:graphicData uri="http://schemas.openxmlformats.org/drawingml/2006/table">
            <a:tbl>
              <a:tblPr/>
              <a:tblGrid>
                <a:gridCol w="973138"/>
                <a:gridCol w="1160462"/>
                <a:gridCol w="2613025"/>
                <a:gridCol w="2497138"/>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5411" name="灯片编号占位符 5"/>
          <p:cNvSpPr>
            <a:spLocks noGrp="1"/>
          </p:cNvSpPr>
          <p:nvPr>
            <p:ph type="sldNum" sz="quarter" idx="12"/>
          </p:nvPr>
        </p:nvSpPr>
        <p:spPr>
          <a:noFill/>
        </p:spPr>
        <p:txBody>
          <a:bodyPr/>
          <a:lstStyle/>
          <a:p>
            <a:fld id="{695B3117-BBED-4C8B-9B36-B006A85A330C}" type="slidenum">
              <a:rPr lang="zh-CN" altLang="en-US" smtClean="0">
                <a:solidFill>
                  <a:srgbClr val="000000"/>
                </a:solidFill>
              </a:rPr>
              <a:pPr/>
              <a:t>149</a:t>
            </a:fld>
            <a:endParaRPr lang="en-US" altLang="zh-CN" smtClean="0">
              <a:solidFill>
                <a:srgbClr val="000000"/>
              </a:solidFill>
            </a:endParaRPr>
          </a:p>
        </p:txBody>
      </p:sp>
      <p:sp>
        <p:nvSpPr>
          <p:cNvPr id="145412" name="Rectangle 2"/>
          <p:cNvSpPr>
            <a:spLocks noGrp="1" noChangeArrowheads="1"/>
          </p:cNvSpPr>
          <p:nvPr>
            <p:ph type="title"/>
          </p:nvPr>
        </p:nvSpPr>
        <p:spPr/>
        <p:txBody>
          <a:bodyPr/>
          <a:lstStyle/>
          <a:p>
            <a:pPr eaLnBrk="1" hangingPunct="1"/>
            <a:r>
              <a:rPr lang="en-US" altLang="zh-CN" sz="3800" smtClean="0">
                <a:ea typeface="SimSun" pitchFamily="2" charset="-122"/>
              </a:rPr>
              <a:t>Find mixed strategy equilibrium in 2-player each with two pure strategies</a:t>
            </a:r>
          </a:p>
        </p:txBody>
      </p:sp>
      <p:sp>
        <p:nvSpPr>
          <p:cNvPr id="145413" name="Rectangle 3"/>
          <p:cNvSpPr>
            <a:spLocks noGrp="1" noChangeArrowheads="1"/>
          </p:cNvSpPr>
          <p:nvPr>
            <p:ph type="body" idx="1"/>
          </p:nvPr>
        </p:nvSpPr>
        <p:spPr/>
        <p:txBody>
          <a:bodyPr/>
          <a:lstStyle/>
          <a:p>
            <a:pPr eaLnBrk="1" hangingPunct="1"/>
            <a:r>
              <a:rPr lang="zh-CN" altLang="en-US" smtClean="0">
                <a:ea typeface="SimSun" pitchFamily="2" charset="-122"/>
              </a:rPr>
              <a:t>给定</a:t>
            </a:r>
            <a:r>
              <a:rPr lang="en-US" altLang="zh-CN" smtClean="0">
                <a:ea typeface="SimSun" pitchFamily="2" charset="-122"/>
              </a:rPr>
              <a:t>player 2</a:t>
            </a:r>
            <a:r>
              <a:rPr lang="zh-CN" altLang="en-US" smtClean="0">
                <a:ea typeface="SimSun" pitchFamily="2" charset="-122"/>
              </a:rPr>
              <a:t>的混合策略，找到</a:t>
            </a:r>
            <a:r>
              <a:rPr lang="en-US" altLang="zh-CN" smtClean="0">
                <a:ea typeface="SimSun" pitchFamily="2" charset="-122"/>
              </a:rPr>
              <a:t>player 1</a:t>
            </a:r>
            <a:r>
              <a:rPr lang="zh-CN" altLang="en-US" smtClean="0">
                <a:ea typeface="SimSun" pitchFamily="2" charset="-122"/>
              </a:rPr>
              <a:t>的最优反应对应（</a:t>
            </a:r>
            <a:r>
              <a:rPr lang="en-US" altLang="zh-CN" smtClean="0">
                <a:ea typeface="SimSun" pitchFamily="2" charset="-122"/>
              </a:rPr>
              <a:t>best response correspondence </a:t>
            </a:r>
            <a:r>
              <a:rPr lang="zh-CN" altLang="en-US" smtClean="0">
                <a:ea typeface="SimSun" pitchFamily="2" charset="-122"/>
              </a:rPr>
              <a:t>）</a:t>
            </a:r>
            <a:endParaRPr lang="en-US" altLang="zh-CN" smtClean="0">
              <a:ea typeface="SimSun" pitchFamily="2" charset="-122"/>
            </a:endParaRPr>
          </a:p>
          <a:p>
            <a:pPr eaLnBrk="1" hangingPunct="1"/>
            <a:r>
              <a:rPr lang="zh-CN" altLang="en-US" smtClean="0">
                <a:ea typeface="SimSun" pitchFamily="2" charset="-122"/>
              </a:rPr>
              <a:t>给定</a:t>
            </a:r>
            <a:r>
              <a:rPr lang="en-US" altLang="zh-CN" smtClean="0">
                <a:ea typeface="SimSun" pitchFamily="2" charset="-122"/>
              </a:rPr>
              <a:t>player 1</a:t>
            </a:r>
            <a:r>
              <a:rPr lang="zh-CN" altLang="en-US" smtClean="0">
                <a:ea typeface="SimSun" pitchFamily="2" charset="-122"/>
              </a:rPr>
              <a:t>的混合策略，找到</a:t>
            </a:r>
            <a:r>
              <a:rPr lang="en-US" altLang="zh-CN" smtClean="0">
                <a:ea typeface="SimSun" pitchFamily="2" charset="-122"/>
              </a:rPr>
              <a:t>player 2</a:t>
            </a:r>
            <a:r>
              <a:rPr lang="zh-CN" altLang="en-US" smtClean="0">
                <a:ea typeface="SimSun" pitchFamily="2" charset="-122"/>
              </a:rPr>
              <a:t>的最优反应对应</a:t>
            </a:r>
            <a:endParaRPr lang="en-US" altLang="zh-CN" smtClean="0">
              <a:ea typeface="SimSun" pitchFamily="2" charset="-122"/>
            </a:endParaRPr>
          </a:p>
          <a:p>
            <a:pPr eaLnBrk="1" hangingPunct="1"/>
            <a:r>
              <a:rPr lang="zh-CN" altLang="en-US" smtClean="0">
                <a:ea typeface="SimSun" pitchFamily="2" charset="-122"/>
              </a:rPr>
              <a:t>使用最优反应对应来决定混合策略纳什均衡</a:t>
            </a:r>
            <a:r>
              <a:rPr lang="en-US" altLang="zh-CN" smtClean="0">
                <a:ea typeface="SimSun" pitchFamily="2" charset="-122"/>
              </a:rPr>
              <a:t>.</a:t>
            </a:r>
          </a:p>
          <a:p>
            <a:pPr eaLnBrk="1" hangingPunct="1"/>
            <a:endParaRPr lang="zh-CN" altLang="en-US"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5843" name="灯片编号占位符 5"/>
          <p:cNvSpPr>
            <a:spLocks noGrp="1"/>
          </p:cNvSpPr>
          <p:nvPr>
            <p:ph type="sldNum" sz="quarter" idx="12"/>
          </p:nvPr>
        </p:nvSpPr>
        <p:spPr>
          <a:noFill/>
        </p:spPr>
        <p:txBody>
          <a:bodyPr/>
          <a:lstStyle/>
          <a:p>
            <a:fld id="{A215F56A-3839-41B8-9396-E1BFC53410B9}" type="slidenum">
              <a:rPr lang="zh-CN" altLang="en-US" smtClean="0">
                <a:solidFill>
                  <a:srgbClr val="000000"/>
                </a:solidFill>
              </a:rPr>
              <a:pPr/>
              <a:t>15</a:t>
            </a:fld>
            <a:endParaRPr lang="en-US" altLang="zh-CN" smtClean="0">
              <a:solidFill>
                <a:srgbClr val="000000"/>
              </a:solidFill>
            </a:endParaRPr>
          </a:p>
        </p:txBody>
      </p:sp>
      <p:sp>
        <p:nvSpPr>
          <p:cNvPr id="35844" name="Rectangle 2"/>
          <p:cNvSpPr>
            <a:spLocks noGrp="1" noChangeArrowheads="1"/>
          </p:cNvSpPr>
          <p:nvPr>
            <p:ph type="title"/>
          </p:nvPr>
        </p:nvSpPr>
        <p:spPr/>
        <p:txBody>
          <a:bodyPr/>
          <a:lstStyle/>
          <a:p>
            <a:pPr eaLnBrk="1" hangingPunct="1"/>
            <a:r>
              <a:rPr kumimoji="1" lang="zh-CN" altLang="en-US" sz="4000" b="1" smtClean="0">
                <a:solidFill>
                  <a:schemeClr val="tx1"/>
                </a:solidFill>
                <a:ea typeface="SimSun" pitchFamily="2" charset="-122"/>
              </a:rPr>
              <a:t>博弈论的产生和发展</a:t>
            </a:r>
          </a:p>
        </p:txBody>
      </p:sp>
      <p:sp>
        <p:nvSpPr>
          <p:cNvPr id="35845" name="Rectangle 3"/>
          <p:cNvSpPr>
            <a:spLocks noGrp="1" noChangeArrowheads="1"/>
          </p:cNvSpPr>
          <p:nvPr>
            <p:ph type="body" idx="1"/>
          </p:nvPr>
        </p:nvSpPr>
        <p:spPr/>
        <p:txBody>
          <a:bodyPr/>
          <a:lstStyle/>
          <a:p>
            <a:pPr eaLnBrk="1" hangingPunct="1">
              <a:spcBef>
                <a:spcPct val="0"/>
              </a:spcBef>
              <a:buClrTx/>
              <a:buSzTx/>
              <a:buFontTx/>
              <a:buNone/>
            </a:pPr>
            <a:r>
              <a:rPr kumimoji="1" lang="zh-CN" altLang="en-US" sz="2400" b="1" smtClean="0">
                <a:ea typeface="SimSun" pitchFamily="2" charset="-122"/>
              </a:rPr>
              <a:t>将博弈的思想明确地应用于经济领域，始于古诺（</a:t>
            </a:r>
            <a:r>
              <a:rPr kumimoji="1" lang="en-US" altLang="zh-CN" sz="2400" b="1" smtClean="0">
                <a:ea typeface="SimSun" pitchFamily="2" charset="-122"/>
              </a:rPr>
              <a:t>Cournot,1838</a:t>
            </a:r>
            <a:r>
              <a:rPr kumimoji="1" lang="zh-CN" altLang="en-US" sz="2400" b="1" smtClean="0">
                <a:ea typeface="SimSun" pitchFamily="2" charset="-122"/>
              </a:rPr>
              <a:t>）、伯特兰德</a:t>
            </a:r>
            <a:r>
              <a:rPr kumimoji="1" lang="en-US" altLang="zh-CN" sz="2400" b="1" smtClean="0">
                <a:ea typeface="SimSun" pitchFamily="2" charset="-122"/>
              </a:rPr>
              <a:t>(</a:t>
            </a:r>
            <a:r>
              <a:rPr kumimoji="1" lang="zh-CN" altLang="en-US" sz="2400" b="1" smtClean="0">
                <a:ea typeface="SimSun" pitchFamily="2" charset="-122"/>
              </a:rPr>
              <a:t>伯川德</a:t>
            </a:r>
            <a:r>
              <a:rPr kumimoji="1" lang="en-US" altLang="zh-CN" sz="2400" b="1" smtClean="0">
                <a:ea typeface="SimSun" pitchFamily="2" charset="-122"/>
              </a:rPr>
              <a:t>)</a:t>
            </a:r>
            <a:r>
              <a:rPr kumimoji="1" lang="zh-CN" altLang="en-US" sz="2400" b="1" smtClean="0">
                <a:ea typeface="SimSun" pitchFamily="2" charset="-122"/>
              </a:rPr>
              <a:t>（</a:t>
            </a:r>
            <a:r>
              <a:rPr kumimoji="1" lang="en-US" altLang="zh-CN" sz="2400" b="1" smtClean="0">
                <a:ea typeface="SimSun" pitchFamily="2" charset="-122"/>
              </a:rPr>
              <a:t>Bertrand,1883</a:t>
            </a:r>
            <a:r>
              <a:rPr kumimoji="1" lang="zh-CN" altLang="en-US" sz="2400" b="1" smtClean="0">
                <a:ea typeface="SimSun" pitchFamily="2" charset="-122"/>
              </a:rPr>
              <a:t>）和艾奇沃斯</a:t>
            </a:r>
            <a:r>
              <a:rPr kumimoji="1" lang="en-US" altLang="zh-CN" sz="2400" b="1" smtClean="0">
                <a:ea typeface="SimSun" pitchFamily="2" charset="-122"/>
              </a:rPr>
              <a:t>(Edgeworth,1925</a:t>
            </a:r>
            <a:r>
              <a:rPr kumimoji="1" lang="zh-CN" altLang="en-US" sz="2400" b="1" smtClean="0">
                <a:ea typeface="SimSun" pitchFamily="2" charset="-122"/>
              </a:rPr>
              <a:t>）等人关于两寡头的产量和价格垄断、产品交易行为的研究，他们通过对不同的经济行为方式和案例建立了相应的博弈论模型，为经济博弈论的发展提供了思想雏形和有益尝试。近半个多世纪以来，博弈论引起了众多经济学家的极大兴趣，使得博弈论在经济学中的应用模型越来越多。大约从</a:t>
            </a:r>
            <a:r>
              <a:rPr kumimoji="1" lang="en-US" altLang="zh-CN" sz="2400" b="1" smtClean="0">
                <a:ea typeface="SimSun" pitchFamily="2" charset="-122"/>
              </a:rPr>
              <a:t>20</a:t>
            </a:r>
            <a:r>
              <a:rPr kumimoji="1" lang="zh-CN" altLang="en-US" sz="2400" b="1" smtClean="0">
                <a:ea typeface="SimSun" pitchFamily="2" charset="-122"/>
              </a:rPr>
              <a:t>世纪</a:t>
            </a:r>
            <a:r>
              <a:rPr kumimoji="1" lang="en-US" altLang="zh-CN" sz="2400" b="1" smtClean="0">
                <a:ea typeface="SimSun" pitchFamily="2" charset="-122"/>
              </a:rPr>
              <a:t>80</a:t>
            </a:r>
            <a:r>
              <a:rPr kumimoji="1" lang="zh-CN" altLang="en-US" sz="2400" b="1" smtClean="0">
                <a:ea typeface="SimSun" pitchFamily="2" charset="-122"/>
              </a:rPr>
              <a:t>年代开始，博弈论逐渐成为主流经济学的一部分，甚至可以说成为微观经济学的基础。</a:t>
            </a:r>
          </a:p>
          <a:p>
            <a:pPr eaLnBrk="1" hangingPunct="1"/>
            <a:endParaRPr lang="zh-CN" altLang="en-US" sz="240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6435" name="灯片编号占位符 5"/>
          <p:cNvSpPr>
            <a:spLocks noGrp="1"/>
          </p:cNvSpPr>
          <p:nvPr>
            <p:ph type="sldNum" sz="quarter" idx="12"/>
          </p:nvPr>
        </p:nvSpPr>
        <p:spPr>
          <a:noFill/>
        </p:spPr>
        <p:txBody>
          <a:bodyPr/>
          <a:lstStyle/>
          <a:p>
            <a:fld id="{5071A088-D5F6-47A5-BBA0-555A45FA7E86}" type="slidenum">
              <a:rPr lang="zh-CN" altLang="en-US" smtClean="0">
                <a:solidFill>
                  <a:srgbClr val="000000"/>
                </a:solidFill>
              </a:rPr>
              <a:pPr/>
              <a:t>150</a:t>
            </a:fld>
            <a:endParaRPr lang="en-US" altLang="zh-CN" smtClean="0">
              <a:solidFill>
                <a:srgbClr val="000000"/>
              </a:solidFill>
            </a:endParaRPr>
          </a:p>
        </p:txBody>
      </p:sp>
      <p:sp>
        <p:nvSpPr>
          <p:cNvPr id="146436" name="Rectangle 2"/>
          <p:cNvSpPr>
            <a:spLocks noGrp="1" noChangeArrowheads="1"/>
          </p:cNvSpPr>
          <p:nvPr>
            <p:ph type="title"/>
          </p:nvPr>
        </p:nvSpPr>
        <p:spPr>
          <a:xfrm>
            <a:off x="914400" y="595313"/>
            <a:ext cx="7772400" cy="825500"/>
          </a:xfrm>
        </p:spPr>
        <p:txBody>
          <a:bodyPr/>
          <a:lstStyle/>
          <a:p>
            <a:pPr eaLnBrk="1" hangingPunct="1"/>
            <a:r>
              <a:rPr lang="en-US" altLang="zh-CN" smtClean="0">
                <a:ea typeface="SimSun" pitchFamily="2" charset="-122"/>
              </a:rPr>
              <a:t>Employee Monitoring</a:t>
            </a:r>
          </a:p>
        </p:txBody>
      </p:sp>
      <p:sp>
        <p:nvSpPr>
          <p:cNvPr id="146437" name="Rectangle 3"/>
          <p:cNvSpPr>
            <a:spLocks noGrp="1" noChangeArrowheads="1"/>
          </p:cNvSpPr>
          <p:nvPr>
            <p:ph type="body" idx="1"/>
          </p:nvPr>
        </p:nvSpPr>
        <p:spPr/>
        <p:txBody>
          <a:bodyPr/>
          <a:lstStyle/>
          <a:p>
            <a:pPr eaLnBrk="1" hangingPunct="1"/>
            <a:r>
              <a:rPr lang="zh-CN" altLang="en-US" smtClean="0">
                <a:ea typeface="SimSun" pitchFamily="2" charset="-122"/>
              </a:rPr>
              <a:t>雇员可以努力工作也可以偷懒卸责</a:t>
            </a:r>
            <a:endParaRPr lang="en-US" altLang="zh-CN" smtClean="0">
              <a:ea typeface="SimSun" pitchFamily="2" charset="-122"/>
            </a:endParaRPr>
          </a:p>
          <a:p>
            <a:pPr lvl="2" eaLnBrk="1" hangingPunct="1"/>
            <a:r>
              <a:rPr lang="zh-CN" altLang="en-US" smtClean="0">
                <a:ea typeface="SimSun" pitchFamily="2" charset="-122"/>
              </a:rPr>
              <a:t>薪水</a:t>
            </a:r>
            <a:r>
              <a:rPr lang="en-US" altLang="zh-CN" smtClean="0">
                <a:ea typeface="SimSun" pitchFamily="2" charset="-122"/>
              </a:rPr>
              <a:t>: $100K</a:t>
            </a:r>
            <a:r>
              <a:rPr lang="zh-CN" altLang="en-US" smtClean="0">
                <a:ea typeface="SimSun" pitchFamily="2" charset="-122"/>
              </a:rPr>
              <a:t>除非消极怠工被抓</a:t>
            </a:r>
            <a:endParaRPr lang="en-US" altLang="zh-CN" smtClean="0">
              <a:ea typeface="SimSun" pitchFamily="2" charset="-122"/>
            </a:endParaRPr>
          </a:p>
          <a:p>
            <a:pPr lvl="2" eaLnBrk="1" hangingPunct="1"/>
            <a:r>
              <a:rPr lang="zh-CN" altLang="en-US" smtClean="0">
                <a:ea typeface="SimSun" pitchFamily="2" charset="-122"/>
              </a:rPr>
              <a:t>努力工作的成本</a:t>
            </a:r>
            <a:r>
              <a:rPr lang="en-US" altLang="zh-CN" smtClean="0">
                <a:ea typeface="SimSun" pitchFamily="2" charset="-122"/>
              </a:rPr>
              <a:t>: $50K</a:t>
            </a:r>
          </a:p>
          <a:p>
            <a:pPr lvl="2" eaLnBrk="1" hangingPunct="1">
              <a:buFont typeface="Wingdings" pitchFamily="2" charset="2"/>
              <a:buNone/>
            </a:pPr>
            <a:endParaRPr lang="en-US" altLang="zh-CN" smtClean="0">
              <a:ea typeface="SimSun" pitchFamily="2" charset="-122"/>
            </a:endParaRPr>
          </a:p>
          <a:p>
            <a:pPr eaLnBrk="1" hangingPunct="1"/>
            <a:r>
              <a:rPr lang="zh-CN" altLang="en-US" smtClean="0">
                <a:ea typeface="SimSun" pitchFamily="2" charset="-122"/>
              </a:rPr>
              <a:t>经理可以监督也可以不监督</a:t>
            </a:r>
            <a:endParaRPr lang="en-US" altLang="zh-CN" smtClean="0">
              <a:ea typeface="SimSun" pitchFamily="2" charset="-122"/>
            </a:endParaRPr>
          </a:p>
          <a:p>
            <a:pPr lvl="2" eaLnBrk="1" hangingPunct="1"/>
            <a:r>
              <a:rPr lang="zh-CN" altLang="en-US" smtClean="0">
                <a:ea typeface="SimSun" pitchFamily="2" charset="-122"/>
              </a:rPr>
              <a:t>雇员产出的价值</a:t>
            </a:r>
            <a:r>
              <a:rPr lang="en-US" altLang="zh-CN" smtClean="0">
                <a:ea typeface="SimSun" pitchFamily="2" charset="-122"/>
              </a:rPr>
              <a:t>: $200K</a:t>
            </a:r>
          </a:p>
          <a:p>
            <a:pPr lvl="2" eaLnBrk="1" hangingPunct="1"/>
            <a:r>
              <a:rPr lang="zh-CN" altLang="en-US" smtClean="0">
                <a:ea typeface="SimSun" pitchFamily="2" charset="-122"/>
              </a:rPr>
              <a:t>雇员不工作时的利润</a:t>
            </a:r>
            <a:r>
              <a:rPr lang="en-US" altLang="zh-CN" smtClean="0">
                <a:ea typeface="SimSun" pitchFamily="2" charset="-122"/>
              </a:rPr>
              <a:t>: $0</a:t>
            </a:r>
          </a:p>
          <a:p>
            <a:pPr lvl="2" eaLnBrk="1" hangingPunct="1"/>
            <a:r>
              <a:rPr lang="zh-CN" altLang="en-US" smtClean="0">
                <a:ea typeface="SimSun" pitchFamily="2" charset="-122"/>
              </a:rPr>
              <a:t>监督的成本</a:t>
            </a:r>
            <a:r>
              <a:rPr lang="en-US" altLang="zh-CN" smtClean="0">
                <a:ea typeface="SimSun" pitchFamily="2" charset="-122"/>
              </a:rPr>
              <a:t>: $10K</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7459" name="灯片编号占位符 5"/>
          <p:cNvSpPr>
            <a:spLocks noGrp="1"/>
          </p:cNvSpPr>
          <p:nvPr>
            <p:ph type="sldNum" sz="quarter" idx="12"/>
          </p:nvPr>
        </p:nvSpPr>
        <p:spPr>
          <a:noFill/>
        </p:spPr>
        <p:txBody>
          <a:bodyPr/>
          <a:lstStyle/>
          <a:p>
            <a:fld id="{C3DEB647-8041-4477-AEAD-728EA4FFD115}" type="slidenum">
              <a:rPr lang="zh-CN" altLang="en-US" smtClean="0">
                <a:solidFill>
                  <a:srgbClr val="000000"/>
                </a:solidFill>
              </a:rPr>
              <a:pPr/>
              <a:t>151</a:t>
            </a:fld>
            <a:endParaRPr lang="en-US" altLang="zh-CN" smtClean="0">
              <a:solidFill>
                <a:srgbClr val="000000"/>
              </a:solidFill>
            </a:endParaRPr>
          </a:p>
        </p:txBody>
      </p:sp>
      <p:sp>
        <p:nvSpPr>
          <p:cNvPr id="147460" name="Rectangle 2"/>
          <p:cNvSpPr>
            <a:spLocks noGrp="1" noChangeArrowheads="1"/>
          </p:cNvSpPr>
          <p:nvPr>
            <p:ph type="body" idx="1"/>
          </p:nvPr>
        </p:nvSpPr>
        <p:spPr>
          <a:xfrm>
            <a:off x="885825" y="4316413"/>
            <a:ext cx="7772400" cy="1684337"/>
          </a:xfrm>
          <a:noFill/>
        </p:spPr>
        <p:txBody>
          <a:bodyPr/>
          <a:lstStyle/>
          <a:p>
            <a:pPr eaLnBrk="1" hangingPunct="1"/>
            <a:r>
              <a:rPr lang="zh-CN" altLang="en-US" sz="2400" smtClean="0">
                <a:ea typeface="SimSun" pitchFamily="2" charset="-122"/>
              </a:rPr>
              <a:t>雇员的最优反应</a:t>
            </a:r>
            <a:r>
              <a:rPr lang="en-US" altLang="zh-CN" sz="2400" b="1" smtClean="0">
                <a:solidFill>
                  <a:schemeClr val="hlink"/>
                </a:solidFill>
                <a:latin typeface="Courier New" pitchFamily="49" charset="0"/>
                <a:ea typeface="SimSun" pitchFamily="2" charset="-122"/>
                <a:cs typeface="Courier New" pitchFamily="49" charset="0"/>
              </a:rPr>
              <a:t>B</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smtClean="0">
                <a:solidFill>
                  <a:srgbClr val="0000FF"/>
                </a:solidFill>
                <a:latin typeface="Courier New" pitchFamily="49" charset="0"/>
                <a:ea typeface="SimSun" pitchFamily="2" charset="-122"/>
                <a:cs typeface="Courier New" pitchFamily="49" charset="0"/>
              </a:rPr>
              <a:t>q</a:t>
            </a:r>
            <a:r>
              <a:rPr lang="en-US" altLang="zh-CN" sz="2400" b="1" smtClean="0">
                <a:solidFill>
                  <a:schemeClr val="hlink"/>
                </a:solidFill>
                <a:latin typeface="Courier New" pitchFamily="49" charset="0"/>
                <a:ea typeface="SimSun" pitchFamily="2" charset="-122"/>
                <a:cs typeface="Courier New" pitchFamily="49" charset="0"/>
              </a:rPr>
              <a:t>):</a:t>
            </a:r>
          </a:p>
          <a:p>
            <a:pPr lvl="1" eaLnBrk="1" hangingPunct="1">
              <a:buFont typeface="Wingdings" pitchFamily="2" charset="2"/>
              <a:buChar char="Ø"/>
            </a:pPr>
            <a:r>
              <a:rPr lang="en-US" altLang="zh-CN" sz="2000" b="1" smtClean="0">
                <a:solidFill>
                  <a:schemeClr val="hlink"/>
                </a:solidFill>
                <a:latin typeface="Courier New" pitchFamily="49" charset="0"/>
                <a:ea typeface="SimSun" pitchFamily="2" charset="-122"/>
                <a:cs typeface="Courier New" pitchFamily="49" charset="0"/>
              </a:rPr>
              <a:t>Shirk (r=0) </a:t>
            </a:r>
            <a:r>
              <a:rPr lang="en-US" altLang="zh-CN" sz="2100" b="1" smtClean="0">
                <a:latin typeface="Courier New" pitchFamily="49" charset="0"/>
                <a:ea typeface="SimSun" pitchFamily="2" charset="-122"/>
                <a:cs typeface="Courier New" pitchFamily="49" charset="0"/>
              </a:rPr>
              <a:t>if </a:t>
            </a:r>
            <a:r>
              <a:rPr lang="en-US" altLang="zh-CN" sz="2100" b="1" smtClean="0">
                <a:solidFill>
                  <a:srgbClr val="0000FF"/>
                </a:solidFill>
                <a:latin typeface="Courier New" pitchFamily="49" charset="0"/>
                <a:ea typeface="SimSun" pitchFamily="2" charset="-122"/>
                <a:cs typeface="Courier New" pitchFamily="49" charset="0"/>
              </a:rPr>
              <a:t>q&lt;0.5</a:t>
            </a:r>
            <a:endParaRPr lang="en-US" altLang="zh-CN" sz="2000" b="1" smtClean="0">
              <a:solidFill>
                <a:schemeClr val="hlink"/>
              </a:solidFill>
              <a:latin typeface="Courier New" pitchFamily="49" charset="0"/>
              <a:ea typeface="SimSun" pitchFamily="2" charset="-122"/>
              <a:cs typeface="Courier New" pitchFamily="49" charset="0"/>
            </a:endParaRPr>
          </a:p>
          <a:p>
            <a:pPr lvl="1" eaLnBrk="1" hangingPunct="1">
              <a:buFont typeface="Wingdings" pitchFamily="2" charset="2"/>
              <a:buChar char="Ø"/>
            </a:pPr>
            <a:r>
              <a:rPr lang="en-US" altLang="zh-CN" sz="2000" b="1" smtClean="0">
                <a:solidFill>
                  <a:schemeClr val="hlink"/>
                </a:solidFill>
                <a:latin typeface="Courier New" pitchFamily="49" charset="0"/>
                <a:ea typeface="SimSun" pitchFamily="2" charset="-122"/>
                <a:cs typeface="Courier New" pitchFamily="49" charset="0"/>
              </a:rPr>
              <a:t>Work (r=1) </a:t>
            </a:r>
            <a:r>
              <a:rPr lang="en-US" altLang="zh-CN" sz="2000" b="1" smtClean="0">
                <a:latin typeface="Courier New" pitchFamily="49" charset="0"/>
                <a:ea typeface="SimSun" pitchFamily="2" charset="-122"/>
                <a:cs typeface="Courier New" pitchFamily="49" charset="0"/>
              </a:rPr>
              <a:t>if </a:t>
            </a:r>
            <a:r>
              <a:rPr lang="en-US" altLang="zh-CN" sz="2000" b="1" smtClean="0">
                <a:solidFill>
                  <a:srgbClr val="0000FF"/>
                </a:solidFill>
                <a:latin typeface="Courier New" pitchFamily="49" charset="0"/>
                <a:ea typeface="SimSun" pitchFamily="2" charset="-122"/>
                <a:cs typeface="Courier New" pitchFamily="49" charset="0"/>
              </a:rPr>
              <a:t>q&gt;0.5</a:t>
            </a:r>
            <a:endParaRPr lang="en-US" altLang="zh-CN" sz="2000" b="1" smtClean="0">
              <a:solidFill>
                <a:schemeClr val="hlink"/>
              </a:solidFill>
              <a:latin typeface="Courier New" pitchFamily="49" charset="0"/>
              <a:ea typeface="SimSun" pitchFamily="2" charset="-122"/>
              <a:cs typeface="Courier New" pitchFamily="49" charset="0"/>
            </a:endParaRPr>
          </a:p>
          <a:p>
            <a:pPr lvl="1" eaLnBrk="1" hangingPunct="1">
              <a:buFont typeface="Wingdings" pitchFamily="2" charset="2"/>
              <a:buChar char="Ø"/>
            </a:pPr>
            <a:r>
              <a:rPr lang="en-US" altLang="zh-CN" sz="2000" b="1" smtClean="0">
                <a:solidFill>
                  <a:schemeClr val="hlink"/>
                </a:solidFill>
                <a:latin typeface="Courier New" pitchFamily="49" charset="0"/>
                <a:ea typeface="SimSun" pitchFamily="2" charset="-122"/>
                <a:cs typeface="Courier New" pitchFamily="49" charset="0"/>
              </a:rPr>
              <a:t>Any mixed strategy (0</a:t>
            </a:r>
            <a:r>
              <a:rPr lang="en-US" altLang="zh-CN" sz="2000" b="1" smtClean="0">
                <a:solidFill>
                  <a:schemeClr val="hlink"/>
                </a:solidFill>
                <a:latin typeface="Courier New" pitchFamily="49" charset="0"/>
                <a:ea typeface="SimSun" pitchFamily="2" charset="-122"/>
                <a:cs typeface="Courier New" pitchFamily="49" charset="0"/>
                <a:sym typeface="Symbol" pitchFamily="18" charset="2"/>
              </a:rPr>
              <a:t>r1) </a:t>
            </a:r>
            <a:r>
              <a:rPr lang="en-US" altLang="zh-CN" sz="2000" b="1" smtClean="0">
                <a:latin typeface="Courier New" pitchFamily="49" charset="0"/>
                <a:ea typeface="SimSun" pitchFamily="2" charset="-122"/>
                <a:cs typeface="Courier New" pitchFamily="49" charset="0"/>
              </a:rPr>
              <a:t>if </a:t>
            </a:r>
            <a:r>
              <a:rPr lang="en-US" altLang="zh-CN" sz="2000" b="1" smtClean="0">
                <a:solidFill>
                  <a:srgbClr val="0000FF"/>
                </a:solidFill>
                <a:latin typeface="Courier New" pitchFamily="49" charset="0"/>
                <a:ea typeface="SimSun" pitchFamily="2" charset="-122"/>
                <a:cs typeface="Courier New" pitchFamily="49" charset="0"/>
              </a:rPr>
              <a:t>q=0.5</a:t>
            </a:r>
            <a:endParaRPr lang="en-US" altLang="zh-CN" sz="2000" b="1" smtClean="0">
              <a:latin typeface="Courier New" pitchFamily="49" charset="0"/>
              <a:ea typeface="SimSun" pitchFamily="2" charset="-122"/>
              <a:cs typeface="Courier New" pitchFamily="49" charset="0"/>
            </a:endParaRPr>
          </a:p>
        </p:txBody>
      </p:sp>
      <p:sp>
        <p:nvSpPr>
          <p:cNvPr id="147461" name="Rectangle 3"/>
          <p:cNvSpPr>
            <a:spLocks noGrp="1" noChangeArrowheads="1"/>
          </p:cNvSpPr>
          <p:nvPr>
            <p:ph type="title"/>
          </p:nvPr>
        </p:nvSpPr>
        <p:spPr>
          <a:xfrm>
            <a:off x="914400" y="566738"/>
            <a:ext cx="7772400" cy="854075"/>
          </a:xfrm>
        </p:spPr>
        <p:txBody>
          <a:bodyPr/>
          <a:lstStyle/>
          <a:p>
            <a:pPr eaLnBrk="1" hangingPunct="1"/>
            <a:r>
              <a:rPr lang="en-US" altLang="zh-CN" smtClean="0">
                <a:ea typeface="SimSun" pitchFamily="2" charset="-122"/>
              </a:rPr>
              <a:t>Employee Monitoring</a:t>
            </a:r>
          </a:p>
        </p:txBody>
      </p:sp>
      <p:graphicFrame>
        <p:nvGraphicFramePr>
          <p:cNvPr id="235524" name="Group 4"/>
          <p:cNvGraphicFramePr>
            <a:graphicFrameLocks noGrp="1"/>
          </p:cNvGraphicFramePr>
          <p:nvPr/>
        </p:nvGraphicFramePr>
        <p:xfrm>
          <a:off x="569913" y="1530350"/>
          <a:ext cx="6613525" cy="1645920"/>
        </p:xfrm>
        <a:graphic>
          <a:graphicData uri="http://schemas.openxmlformats.org/drawingml/2006/table">
            <a:tbl>
              <a:tblPr/>
              <a:tblGrid>
                <a:gridCol w="1352550"/>
                <a:gridCol w="1458912"/>
                <a:gridCol w="1597025"/>
                <a:gridCol w="2205038"/>
              </a:tblGrid>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Monitor ( </a:t>
                      </a:r>
                      <a:r>
                        <a:rPr kumimoji="0" lang="en-US" altLang="zh-CN" sz="20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Not Monitor (1-</a:t>
                      </a:r>
                      <a:r>
                        <a:rPr kumimoji="0" lang="en-US" altLang="zh-CN" sz="20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Work ( </a:t>
                      </a:r>
                      <a:r>
                        <a:rPr kumimoji="0" lang="en-US" altLang="zh-CN" sz="20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Shirk (1-</a:t>
                      </a:r>
                      <a:r>
                        <a:rPr kumimoji="0" lang="en-US" altLang="zh-CN" sz="20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7483" name="Text Box 35"/>
          <p:cNvSpPr txBox="1">
            <a:spLocks noChangeArrowheads="1"/>
          </p:cNvSpPr>
          <p:nvPr/>
        </p:nvSpPr>
        <p:spPr bwMode="auto">
          <a:xfrm>
            <a:off x="7331075" y="2341563"/>
            <a:ext cx="958850"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990033"/>
                </a:solidFill>
                <a:latin typeface="Times New Roman" pitchFamily="18" charset="0"/>
                <a:ea typeface="SimSun" pitchFamily="2" charset="-122"/>
                <a:cs typeface="Times New Roman" pitchFamily="18" charset="0"/>
              </a:rPr>
              <a:t>50</a:t>
            </a:r>
          </a:p>
        </p:txBody>
      </p:sp>
      <p:sp>
        <p:nvSpPr>
          <p:cNvPr id="147484" name="Text Box 36"/>
          <p:cNvSpPr txBox="1">
            <a:spLocks noChangeArrowheads="1"/>
          </p:cNvSpPr>
          <p:nvPr/>
        </p:nvSpPr>
        <p:spPr bwMode="auto">
          <a:xfrm>
            <a:off x="7234238" y="2771775"/>
            <a:ext cx="1220787"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990033"/>
                </a:solidFill>
                <a:latin typeface="Times New Roman" pitchFamily="18" charset="0"/>
                <a:ea typeface="SimSun" pitchFamily="2" charset="-122"/>
                <a:cs typeface="Times New Roman" pitchFamily="18" charset="0"/>
              </a:rPr>
              <a:t>100(1</a:t>
            </a:r>
            <a:r>
              <a:rPr lang="en-US" altLang="zh-CN" sz="2000" b="1" i="1" smtClean="0">
                <a:solidFill>
                  <a:srgbClr val="990033"/>
                </a:solidFill>
                <a:latin typeface="Times New Roman" pitchFamily="18" charset="0"/>
                <a:ea typeface="SimSun" pitchFamily="2" charset="-122"/>
                <a:cs typeface="Times New Roman" pitchFamily="18" charset="0"/>
              </a:rPr>
              <a:t>-</a:t>
            </a:r>
            <a:r>
              <a:rPr lang="en-US" altLang="zh-CN" sz="2000" b="1" i="1" smtClean="0">
                <a:solidFill>
                  <a:srgbClr val="0000FF"/>
                </a:solidFill>
                <a:latin typeface="Times New Roman" pitchFamily="18" charset="0"/>
                <a:ea typeface="SimSun" pitchFamily="2" charset="-122"/>
                <a:cs typeface="Times New Roman" pitchFamily="18" charset="0"/>
              </a:rPr>
              <a:t>q</a:t>
            </a:r>
            <a:r>
              <a:rPr lang="en-US" altLang="zh-CN" sz="2000" b="1" smtClean="0">
                <a:solidFill>
                  <a:srgbClr val="990033"/>
                </a:solidFill>
                <a:latin typeface="Times New Roman" pitchFamily="18" charset="0"/>
                <a:ea typeface="SimSun" pitchFamily="2" charset="-122"/>
                <a:cs typeface="Times New Roman" pitchFamily="18" charset="0"/>
              </a:rPr>
              <a:t>)</a:t>
            </a:r>
          </a:p>
        </p:txBody>
      </p:sp>
      <p:sp>
        <p:nvSpPr>
          <p:cNvPr id="147485" name="Text Box 37"/>
          <p:cNvSpPr txBox="1">
            <a:spLocks noChangeArrowheads="1"/>
          </p:cNvSpPr>
          <p:nvPr/>
        </p:nvSpPr>
        <p:spPr bwMode="auto">
          <a:xfrm>
            <a:off x="7345363" y="1685925"/>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47486" name="Text Box 38"/>
          <p:cNvSpPr txBox="1">
            <a:spLocks noChangeArrowheads="1"/>
          </p:cNvSpPr>
          <p:nvPr/>
        </p:nvSpPr>
        <p:spPr bwMode="auto">
          <a:xfrm>
            <a:off x="1604963" y="3243263"/>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Expected payoffs</a:t>
            </a:r>
          </a:p>
        </p:txBody>
      </p:sp>
      <p:sp>
        <p:nvSpPr>
          <p:cNvPr id="147487" name="Text Box 39"/>
          <p:cNvSpPr txBox="1">
            <a:spLocks noChangeArrowheads="1"/>
          </p:cNvSpPr>
          <p:nvPr/>
        </p:nvSpPr>
        <p:spPr bwMode="auto">
          <a:xfrm>
            <a:off x="3486150" y="3298825"/>
            <a:ext cx="1320800"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0000FF"/>
                </a:solidFill>
                <a:latin typeface="Times New Roman" pitchFamily="18" charset="0"/>
                <a:ea typeface="SimSun" pitchFamily="2" charset="-122"/>
                <a:cs typeface="Times New Roman" pitchFamily="18" charset="0"/>
              </a:rPr>
              <a:t>100</a:t>
            </a:r>
            <a:r>
              <a:rPr lang="en-US" altLang="zh-CN" sz="2000" b="1" i="1" smtClean="0">
                <a:solidFill>
                  <a:srgbClr val="990033"/>
                </a:solidFill>
                <a:latin typeface="Times New Roman" pitchFamily="18" charset="0"/>
                <a:ea typeface="SimSun" pitchFamily="2" charset="-122"/>
                <a:cs typeface="Times New Roman" pitchFamily="18" charset="0"/>
              </a:rPr>
              <a:t>r</a:t>
            </a:r>
            <a:r>
              <a:rPr lang="en-US" altLang="zh-CN" sz="2000" b="1" i="1" smtClean="0">
                <a:solidFill>
                  <a:srgbClr val="0000FF"/>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10</a:t>
            </a:r>
          </a:p>
        </p:txBody>
      </p:sp>
      <p:sp>
        <p:nvSpPr>
          <p:cNvPr id="147488" name="Text Box 40"/>
          <p:cNvSpPr txBox="1">
            <a:spLocks noChangeArrowheads="1"/>
          </p:cNvSpPr>
          <p:nvPr/>
        </p:nvSpPr>
        <p:spPr bwMode="auto">
          <a:xfrm>
            <a:off x="5437188" y="3294063"/>
            <a:ext cx="1481137"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0000FF"/>
                </a:solidFill>
                <a:latin typeface="Times New Roman" pitchFamily="18" charset="0"/>
                <a:ea typeface="SimSun" pitchFamily="2" charset="-122"/>
                <a:cs typeface="Times New Roman" pitchFamily="18" charset="0"/>
              </a:rPr>
              <a:t>200</a:t>
            </a:r>
            <a:r>
              <a:rPr lang="en-US" altLang="zh-CN" sz="2000" b="1" i="1" smtClean="0">
                <a:solidFill>
                  <a:srgbClr val="990033"/>
                </a:solidFill>
                <a:latin typeface="Times New Roman" pitchFamily="18" charset="0"/>
                <a:ea typeface="SimSun" pitchFamily="2" charset="-122"/>
                <a:cs typeface="Times New Roman" pitchFamily="18" charset="0"/>
              </a:rPr>
              <a:t>r</a:t>
            </a:r>
            <a:r>
              <a:rPr lang="en-US" altLang="zh-CN" sz="2000" b="1" i="1" smtClean="0">
                <a:solidFill>
                  <a:srgbClr val="0000FF"/>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100</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8483" name="灯片编号占位符 5"/>
          <p:cNvSpPr>
            <a:spLocks noGrp="1"/>
          </p:cNvSpPr>
          <p:nvPr>
            <p:ph type="sldNum" sz="quarter" idx="12"/>
          </p:nvPr>
        </p:nvSpPr>
        <p:spPr>
          <a:noFill/>
        </p:spPr>
        <p:txBody>
          <a:bodyPr/>
          <a:lstStyle/>
          <a:p>
            <a:fld id="{18FD8FDE-CCB8-4EFF-A169-84A1FD56B5F4}" type="slidenum">
              <a:rPr lang="zh-CN" altLang="en-US" smtClean="0">
                <a:solidFill>
                  <a:srgbClr val="000000"/>
                </a:solidFill>
              </a:rPr>
              <a:pPr/>
              <a:t>152</a:t>
            </a:fld>
            <a:endParaRPr lang="en-US" altLang="zh-CN" smtClean="0">
              <a:solidFill>
                <a:srgbClr val="000000"/>
              </a:solidFill>
            </a:endParaRPr>
          </a:p>
        </p:txBody>
      </p:sp>
      <p:sp>
        <p:nvSpPr>
          <p:cNvPr id="148484" name="Rectangle 2"/>
          <p:cNvSpPr>
            <a:spLocks noGrp="1" noChangeArrowheads="1"/>
          </p:cNvSpPr>
          <p:nvPr>
            <p:ph type="body" idx="1"/>
          </p:nvPr>
        </p:nvSpPr>
        <p:spPr>
          <a:xfrm>
            <a:off x="885825" y="4316413"/>
            <a:ext cx="7772400" cy="1684337"/>
          </a:xfrm>
          <a:noFill/>
        </p:spPr>
        <p:txBody>
          <a:bodyPr/>
          <a:lstStyle/>
          <a:p>
            <a:pPr eaLnBrk="1" hangingPunct="1"/>
            <a:r>
              <a:rPr lang="zh-CN" altLang="en-US" sz="2400" smtClean="0">
                <a:ea typeface="SimSun" pitchFamily="2" charset="-122"/>
              </a:rPr>
              <a:t>经理的最优反应</a:t>
            </a:r>
            <a:r>
              <a:rPr lang="en-US" altLang="zh-CN" sz="2400" b="1" smtClean="0">
                <a:solidFill>
                  <a:srgbClr val="0000FF"/>
                </a:solidFill>
                <a:latin typeface="Courier New" pitchFamily="49" charset="0"/>
                <a:ea typeface="SimSun" pitchFamily="2" charset="-122"/>
                <a:cs typeface="Courier New" pitchFamily="49" charset="0"/>
              </a:rPr>
              <a:t>B</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smtClean="0">
                <a:solidFill>
                  <a:schemeClr val="hlink"/>
                </a:solidFill>
                <a:latin typeface="Courier New" pitchFamily="49" charset="0"/>
                <a:ea typeface="SimSun" pitchFamily="2" charset="-122"/>
                <a:cs typeface="Courier New" pitchFamily="49" charset="0"/>
              </a:rPr>
              <a:t>r</a:t>
            </a:r>
            <a:r>
              <a:rPr lang="en-US" altLang="zh-CN" sz="2400" b="1" smtClean="0">
                <a:solidFill>
                  <a:srgbClr val="0000FF"/>
                </a:solidFill>
                <a:latin typeface="Courier New" pitchFamily="49" charset="0"/>
                <a:ea typeface="SimSun" pitchFamily="2" charset="-122"/>
                <a:cs typeface="Courier New" pitchFamily="49" charset="0"/>
              </a:rPr>
              <a:t>):</a:t>
            </a:r>
          </a:p>
          <a:p>
            <a:pPr lvl="1" eaLnBrk="1" hangingPunct="1">
              <a:buFont typeface="Wingdings" pitchFamily="2" charset="2"/>
              <a:buChar char="Ø"/>
            </a:pPr>
            <a:r>
              <a:rPr lang="en-US" altLang="zh-CN" sz="2000" b="1" smtClean="0">
                <a:solidFill>
                  <a:srgbClr val="0000FF"/>
                </a:solidFill>
                <a:latin typeface="Courier New" pitchFamily="49" charset="0"/>
                <a:ea typeface="SimSun" pitchFamily="2" charset="-122"/>
                <a:cs typeface="Courier New" pitchFamily="49" charset="0"/>
              </a:rPr>
              <a:t>Monitor (q=1) </a:t>
            </a:r>
            <a:r>
              <a:rPr lang="en-US" altLang="zh-CN" sz="2100" b="1" smtClean="0">
                <a:latin typeface="Courier New" pitchFamily="49" charset="0"/>
                <a:ea typeface="SimSun" pitchFamily="2" charset="-122"/>
                <a:cs typeface="Courier New" pitchFamily="49" charset="0"/>
              </a:rPr>
              <a:t>if </a:t>
            </a:r>
            <a:r>
              <a:rPr lang="en-US" altLang="zh-CN" sz="2100" b="1" smtClean="0">
                <a:solidFill>
                  <a:schemeClr val="hlink"/>
                </a:solidFill>
                <a:latin typeface="Courier New" pitchFamily="49" charset="0"/>
                <a:ea typeface="SimSun" pitchFamily="2" charset="-122"/>
                <a:cs typeface="Courier New" pitchFamily="49" charset="0"/>
              </a:rPr>
              <a:t>r&lt;0.9</a:t>
            </a:r>
            <a:endParaRPr lang="en-US" altLang="zh-CN" sz="2000" b="1" smtClean="0">
              <a:solidFill>
                <a:srgbClr val="0000FF"/>
              </a:solidFill>
              <a:latin typeface="Courier New" pitchFamily="49" charset="0"/>
              <a:ea typeface="SimSun" pitchFamily="2" charset="-122"/>
              <a:cs typeface="Courier New" pitchFamily="49" charset="0"/>
            </a:endParaRPr>
          </a:p>
          <a:p>
            <a:pPr lvl="1" eaLnBrk="1" hangingPunct="1">
              <a:buFont typeface="Wingdings" pitchFamily="2" charset="2"/>
              <a:buChar char="Ø"/>
            </a:pPr>
            <a:r>
              <a:rPr lang="en-US" altLang="zh-CN" sz="2000" b="1" smtClean="0">
                <a:solidFill>
                  <a:srgbClr val="0000FF"/>
                </a:solidFill>
                <a:latin typeface="Courier New" pitchFamily="49" charset="0"/>
                <a:ea typeface="SimSun" pitchFamily="2" charset="-122"/>
                <a:cs typeface="Courier New" pitchFamily="49" charset="0"/>
              </a:rPr>
              <a:t>Not Monitor (q=0) </a:t>
            </a:r>
            <a:r>
              <a:rPr lang="en-US" altLang="zh-CN" sz="2000" b="1" smtClean="0">
                <a:latin typeface="Courier New" pitchFamily="49" charset="0"/>
                <a:ea typeface="SimSun" pitchFamily="2" charset="-122"/>
                <a:cs typeface="Courier New" pitchFamily="49" charset="0"/>
              </a:rPr>
              <a:t>if </a:t>
            </a:r>
            <a:r>
              <a:rPr lang="en-US" altLang="zh-CN" sz="2000" b="1" smtClean="0">
                <a:solidFill>
                  <a:schemeClr val="hlink"/>
                </a:solidFill>
                <a:latin typeface="Courier New" pitchFamily="49" charset="0"/>
                <a:ea typeface="SimSun" pitchFamily="2" charset="-122"/>
                <a:cs typeface="Courier New" pitchFamily="49" charset="0"/>
              </a:rPr>
              <a:t>r&gt;0.9</a:t>
            </a:r>
            <a:r>
              <a:rPr lang="en-US" altLang="zh-CN" sz="2000" b="1" smtClean="0">
                <a:latin typeface="Courier New" pitchFamily="49" charset="0"/>
                <a:ea typeface="SimSun" pitchFamily="2" charset="-122"/>
                <a:cs typeface="Courier New" pitchFamily="49" charset="0"/>
              </a:rPr>
              <a:t> </a:t>
            </a:r>
            <a:endParaRPr lang="en-US" altLang="zh-CN" sz="2000" b="1" smtClean="0">
              <a:solidFill>
                <a:srgbClr val="0000FF"/>
              </a:solidFill>
              <a:latin typeface="Courier New" pitchFamily="49" charset="0"/>
              <a:ea typeface="SimSun" pitchFamily="2" charset="-122"/>
              <a:cs typeface="Courier New" pitchFamily="49" charset="0"/>
            </a:endParaRPr>
          </a:p>
          <a:p>
            <a:pPr lvl="1" eaLnBrk="1" hangingPunct="1">
              <a:buFont typeface="Wingdings" pitchFamily="2" charset="2"/>
              <a:buChar char="Ø"/>
            </a:pPr>
            <a:r>
              <a:rPr lang="en-US" altLang="zh-CN" sz="2000" b="1" smtClean="0">
                <a:solidFill>
                  <a:srgbClr val="0000FF"/>
                </a:solidFill>
                <a:latin typeface="Courier New" pitchFamily="49" charset="0"/>
                <a:ea typeface="SimSun" pitchFamily="2" charset="-122"/>
                <a:cs typeface="Courier New" pitchFamily="49" charset="0"/>
              </a:rPr>
              <a:t>Any mixed strategy (0</a:t>
            </a:r>
            <a:r>
              <a:rPr lang="en-US" altLang="zh-CN" sz="2000" b="1" smtClean="0">
                <a:solidFill>
                  <a:srgbClr val="0000FF"/>
                </a:solidFill>
                <a:latin typeface="Courier New" pitchFamily="49" charset="0"/>
                <a:ea typeface="SimSun" pitchFamily="2" charset="-122"/>
                <a:cs typeface="Courier New" pitchFamily="49" charset="0"/>
                <a:sym typeface="Symbol" pitchFamily="18" charset="2"/>
              </a:rPr>
              <a:t>q1) </a:t>
            </a:r>
            <a:r>
              <a:rPr lang="en-US" altLang="zh-CN" sz="2000" b="1" smtClean="0">
                <a:latin typeface="Courier New" pitchFamily="49" charset="0"/>
                <a:ea typeface="SimSun" pitchFamily="2" charset="-122"/>
                <a:cs typeface="Courier New" pitchFamily="49" charset="0"/>
              </a:rPr>
              <a:t>if </a:t>
            </a:r>
            <a:r>
              <a:rPr lang="en-US" altLang="zh-CN" sz="2000" b="1" smtClean="0">
                <a:solidFill>
                  <a:schemeClr val="hlink"/>
                </a:solidFill>
                <a:latin typeface="Courier New" pitchFamily="49" charset="0"/>
                <a:ea typeface="SimSun" pitchFamily="2" charset="-122"/>
                <a:cs typeface="Courier New" pitchFamily="49" charset="0"/>
              </a:rPr>
              <a:t>r=0.9</a:t>
            </a:r>
            <a:endParaRPr lang="en-US" altLang="zh-CN" sz="2000" b="1" smtClean="0">
              <a:latin typeface="Courier New" pitchFamily="49" charset="0"/>
              <a:ea typeface="SimSun" pitchFamily="2" charset="-122"/>
              <a:cs typeface="Courier New" pitchFamily="49" charset="0"/>
            </a:endParaRPr>
          </a:p>
        </p:txBody>
      </p:sp>
      <p:sp>
        <p:nvSpPr>
          <p:cNvPr id="148485" name="Rectangle 3"/>
          <p:cNvSpPr>
            <a:spLocks noGrp="1" noChangeArrowheads="1"/>
          </p:cNvSpPr>
          <p:nvPr>
            <p:ph type="title"/>
          </p:nvPr>
        </p:nvSpPr>
        <p:spPr>
          <a:xfrm>
            <a:off x="914400" y="812800"/>
            <a:ext cx="7772400" cy="608013"/>
          </a:xfrm>
        </p:spPr>
        <p:txBody>
          <a:bodyPr/>
          <a:lstStyle/>
          <a:p>
            <a:pPr eaLnBrk="1" hangingPunct="1"/>
            <a:r>
              <a:rPr lang="en-US" altLang="zh-CN" smtClean="0">
                <a:ea typeface="SimSun" pitchFamily="2" charset="-122"/>
              </a:rPr>
              <a:t>Employee Monitoring</a:t>
            </a:r>
          </a:p>
        </p:txBody>
      </p:sp>
      <p:graphicFrame>
        <p:nvGraphicFramePr>
          <p:cNvPr id="236548" name="Group 4"/>
          <p:cNvGraphicFramePr>
            <a:graphicFrameLocks noGrp="1"/>
          </p:cNvGraphicFramePr>
          <p:nvPr/>
        </p:nvGraphicFramePr>
        <p:xfrm>
          <a:off x="720725" y="1566863"/>
          <a:ext cx="6613525" cy="1645920"/>
        </p:xfrm>
        <a:graphic>
          <a:graphicData uri="http://schemas.openxmlformats.org/drawingml/2006/table">
            <a:tbl>
              <a:tblPr/>
              <a:tblGrid>
                <a:gridCol w="1352550"/>
                <a:gridCol w="1458913"/>
                <a:gridCol w="1597025"/>
                <a:gridCol w="2205037"/>
              </a:tblGrid>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Monitor ( </a:t>
                      </a:r>
                      <a:r>
                        <a:rPr kumimoji="0" lang="en-US" altLang="zh-CN" sz="20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Not Monitor (1-</a:t>
                      </a:r>
                      <a:r>
                        <a:rPr kumimoji="0" lang="en-US" altLang="zh-CN" sz="20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Work ( </a:t>
                      </a:r>
                      <a:r>
                        <a:rPr kumimoji="0" lang="en-US" altLang="zh-CN" sz="20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Shirk (1-</a:t>
                      </a:r>
                      <a:r>
                        <a:rPr kumimoji="0" lang="en-US" altLang="zh-CN" sz="20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2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2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8507" name="Text Box 35"/>
          <p:cNvSpPr txBox="1">
            <a:spLocks noChangeArrowheads="1"/>
          </p:cNvSpPr>
          <p:nvPr/>
        </p:nvSpPr>
        <p:spPr bwMode="auto">
          <a:xfrm>
            <a:off x="7481888" y="2378075"/>
            <a:ext cx="958850"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990033"/>
                </a:solidFill>
                <a:latin typeface="Times New Roman" pitchFamily="18" charset="0"/>
                <a:ea typeface="SimSun" pitchFamily="2" charset="-122"/>
                <a:cs typeface="Times New Roman" pitchFamily="18" charset="0"/>
              </a:rPr>
              <a:t>50</a:t>
            </a:r>
          </a:p>
        </p:txBody>
      </p:sp>
      <p:sp>
        <p:nvSpPr>
          <p:cNvPr id="148508" name="Text Box 36"/>
          <p:cNvSpPr txBox="1">
            <a:spLocks noChangeArrowheads="1"/>
          </p:cNvSpPr>
          <p:nvPr/>
        </p:nvSpPr>
        <p:spPr bwMode="auto">
          <a:xfrm>
            <a:off x="7385050" y="2808288"/>
            <a:ext cx="1220788"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990033"/>
                </a:solidFill>
                <a:latin typeface="Times New Roman" pitchFamily="18" charset="0"/>
                <a:ea typeface="SimSun" pitchFamily="2" charset="-122"/>
                <a:cs typeface="Times New Roman" pitchFamily="18" charset="0"/>
              </a:rPr>
              <a:t>100(1</a:t>
            </a:r>
            <a:r>
              <a:rPr lang="en-US" altLang="zh-CN" sz="2000" b="1" i="1" smtClean="0">
                <a:solidFill>
                  <a:srgbClr val="990033"/>
                </a:solidFill>
                <a:latin typeface="Times New Roman" pitchFamily="18" charset="0"/>
                <a:ea typeface="SimSun" pitchFamily="2" charset="-122"/>
                <a:cs typeface="Times New Roman" pitchFamily="18" charset="0"/>
              </a:rPr>
              <a:t>-</a:t>
            </a:r>
            <a:r>
              <a:rPr lang="en-US" altLang="zh-CN" sz="2000" b="1" i="1" smtClean="0">
                <a:solidFill>
                  <a:srgbClr val="0000FF"/>
                </a:solidFill>
                <a:latin typeface="Times New Roman" pitchFamily="18" charset="0"/>
                <a:ea typeface="SimSun" pitchFamily="2" charset="-122"/>
                <a:cs typeface="Times New Roman" pitchFamily="18" charset="0"/>
              </a:rPr>
              <a:t>q</a:t>
            </a:r>
            <a:r>
              <a:rPr lang="en-US" altLang="zh-CN" sz="2000" b="1" smtClean="0">
                <a:solidFill>
                  <a:srgbClr val="990033"/>
                </a:solidFill>
                <a:latin typeface="Times New Roman" pitchFamily="18" charset="0"/>
                <a:ea typeface="SimSun" pitchFamily="2" charset="-122"/>
                <a:cs typeface="Times New Roman" pitchFamily="18" charset="0"/>
              </a:rPr>
              <a:t>)</a:t>
            </a:r>
          </a:p>
        </p:txBody>
      </p:sp>
      <p:sp>
        <p:nvSpPr>
          <p:cNvPr id="148509" name="Text Box 37"/>
          <p:cNvSpPr txBox="1">
            <a:spLocks noChangeArrowheads="1"/>
          </p:cNvSpPr>
          <p:nvPr/>
        </p:nvSpPr>
        <p:spPr bwMode="auto">
          <a:xfrm>
            <a:off x="7496175" y="1722438"/>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Expected payoffs</a:t>
            </a:r>
          </a:p>
        </p:txBody>
      </p:sp>
      <p:sp>
        <p:nvSpPr>
          <p:cNvPr id="148510" name="Text Box 38"/>
          <p:cNvSpPr txBox="1">
            <a:spLocks noChangeArrowheads="1"/>
          </p:cNvSpPr>
          <p:nvPr/>
        </p:nvSpPr>
        <p:spPr bwMode="auto">
          <a:xfrm>
            <a:off x="1755775" y="3279775"/>
            <a:ext cx="1320800"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Expected payoffs</a:t>
            </a:r>
          </a:p>
        </p:txBody>
      </p:sp>
      <p:sp>
        <p:nvSpPr>
          <p:cNvPr id="148511" name="Text Box 39"/>
          <p:cNvSpPr txBox="1">
            <a:spLocks noChangeArrowheads="1"/>
          </p:cNvSpPr>
          <p:nvPr/>
        </p:nvSpPr>
        <p:spPr bwMode="auto">
          <a:xfrm>
            <a:off x="3636963" y="3335338"/>
            <a:ext cx="1320800"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0000FF"/>
                </a:solidFill>
                <a:latin typeface="Times New Roman" pitchFamily="18" charset="0"/>
                <a:ea typeface="SimSun" pitchFamily="2" charset="-122"/>
                <a:cs typeface="Times New Roman" pitchFamily="18" charset="0"/>
              </a:rPr>
              <a:t>100</a:t>
            </a:r>
            <a:r>
              <a:rPr lang="en-US" altLang="zh-CN" sz="2000" b="1" i="1" smtClean="0">
                <a:solidFill>
                  <a:srgbClr val="990033"/>
                </a:solidFill>
                <a:latin typeface="Times New Roman" pitchFamily="18" charset="0"/>
                <a:ea typeface="SimSun" pitchFamily="2" charset="-122"/>
                <a:cs typeface="Times New Roman" pitchFamily="18" charset="0"/>
              </a:rPr>
              <a:t>r</a:t>
            </a:r>
            <a:r>
              <a:rPr lang="en-US" altLang="zh-CN" sz="2000" b="1" i="1" smtClean="0">
                <a:solidFill>
                  <a:srgbClr val="0000FF"/>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10</a:t>
            </a:r>
          </a:p>
        </p:txBody>
      </p:sp>
      <p:sp>
        <p:nvSpPr>
          <p:cNvPr id="148512" name="Text Box 40"/>
          <p:cNvSpPr txBox="1">
            <a:spLocks noChangeArrowheads="1"/>
          </p:cNvSpPr>
          <p:nvPr/>
        </p:nvSpPr>
        <p:spPr bwMode="auto">
          <a:xfrm>
            <a:off x="5588000" y="3330575"/>
            <a:ext cx="1481138" cy="396875"/>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000" b="1" smtClean="0">
                <a:solidFill>
                  <a:srgbClr val="0000FF"/>
                </a:solidFill>
                <a:latin typeface="Times New Roman" pitchFamily="18" charset="0"/>
                <a:ea typeface="SimSun" pitchFamily="2" charset="-122"/>
                <a:cs typeface="Times New Roman" pitchFamily="18" charset="0"/>
              </a:rPr>
              <a:t>200</a:t>
            </a:r>
            <a:r>
              <a:rPr lang="en-US" altLang="zh-CN" sz="2000" b="1" i="1" smtClean="0">
                <a:solidFill>
                  <a:srgbClr val="990033"/>
                </a:solidFill>
                <a:latin typeface="Times New Roman" pitchFamily="18" charset="0"/>
                <a:ea typeface="SimSun" pitchFamily="2" charset="-122"/>
                <a:cs typeface="Times New Roman" pitchFamily="18" charset="0"/>
              </a:rPr>
              <a:t>r</a:t>
            </a:r>
            <a:r>
              <a:rPr lang="en-US" altLang="zh-CN" sz="2000" b="1" i="1" smtClean="0">
                <a:solidFill>
                  <a:srgbClr val="0000FF"/>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100</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49507" name="灯片编号占位符 5"/>
          <p:cNvSpPr>
            <a:spLocks noGrp="1"/>
          </p:cNvSpPr>
          <p:nvPr>
            <p:ph type="sldNum" sz="quarter" idx="12"/>
          </p:nvPr>
        </p:nvSpPr>
        <p:spPr>
          <a:noFill/>
        </p:spPr>
        <p:txBody>
          <a:bodyPr/>
          <a:lstStyle/>
          <a:p>
            <a:fld id="{749A7FA5-2616-4118-8167-5FE3FCFC3F43}" type="slidenum">
              <a:rPr lang="zh-CN" altLang="en-US" smtClean="0">
                <a:solidFill>
                  <a:srgbClr val="000000"/>
                </a:solidFill>
              </a:rPr>
              <a:pPr/>
              <a:t>153</a:t>
            </a:fld>
            <a:endParaRPr lang="en-US" altLang="zh-CN" smtClean="0">
              <a:solidFill>
                <a:srgbClr val="000000"/>
              </a:solidFill>
            </a:endParaRPr>
          </a:p>
        </p:txBody>
      </p:sp>
      <p:grpSp>
        <p:nvGrpSpPr>
          <p:cNvPr id="2" name="Group 2"/>
          <p:cNvGrpSpPr>
            <a:grpSpLocks/>
          </p:cNvGrpSpPr>
          <p:nvPr/>
        </p:nvGrpSpPr>
        <p:grpSpPr bwMode="auto">
          <a:xfrm>
            <a:off x="5310188" y="3930650"/>
            <a:ext cx="3330575" cy="2378075"/>
            <a:chOff x="3345" y="2476"/>
            <a:chExt cx="2098" cy="1498"/>
          </a:xfrm>
        </p:grpSpPr>
        <p:sp>
          <p:nvSpPr>
            <p:cNvPr id="149524" name="Text Box 3"/>
            <p:cNvSpPr txBox="1">
              <a:spLocks noChangeArrowheads="1"/>
            </p:cNvSpPr>
            <p:nvPr/>
          </p:nvSpPr>
          <p:spPr bwMode="auto">
            <a:xfrm>
              <a:off x="4923" y="3735"/>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p>
          </p:txBody>
        </p:sp>
        <p:sp>
          <p:nvSpPr>
            <p:cNvPr id="149525" name="Line 4"/>
            <p:cNvSpPr>
              <a:spLocks noChangeShapeType="1"/>
            </p:cNvSpPr>
            <p:nvPr/>
          </p:nvSpPr>
          <p:spPr bwMode="auto">
            <a:xfrm>
              <a:off x="3602" y="3730"/>
              <a:ext cx="1645"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49526" name="Line 5"/>
            <p:cNvSpPr>
              <a:spLocks noChangeShapeType="1"/>
            </p:cNvSpPr>
            <p:nvPr/>
          </p:nvSpPr>
          <p:spPr bwMode="auto">
            <a:xfrm flipV="1">
              <a:off x="3767" y="2569"/>
              <a:ext cx="0" cy="1344"/>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49527" name="Text Box 6"/>
            <p:cNvSpPr txBox="1">
              <a:spLocks noChangeArrowheads="1"/>
            </p:cNvSpPr>
            <p:nvPr/>
          </p:nvSpPr>
          <p:spPr bwMode="auto">
            <a:xfrm>
              <a:off x="5149" y="3643"/>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49528" name="Text Box 7"/>
            <p:cNvSpPr txBox="1">
              <a:spLocks noChangeArrowheads="1"/>
            </p:cNvSpPr>
            <p:nvPr/>
          </p:nvSpPr>
          <p:spPr bwMode="auto">
            <a:xfrm>
              <a:off x="3706" y="2476"/>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49529" name="Text Box 8"/>
            <p:cNvSpPr txBox="1">
              <a:spLocks noChangeArrowheads="1"/>
            </p:cNvSpPr>
            <p:nvPr/>
          </p:nvSpPr>
          <p:spPr bwMode="auto">
            <a:xfrm>
              <a:off x="3575" y="2634"/>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p>
          </p:txBody>
        </p:sp>
        <p:sp>
          <p:nvSpPr>
            <p:cNvPr id="149530" name="Text Box 9"/>
            <p:cNvSpPr txBox="1">
              <a:spLocks noChangeArrowheads="1"/>
            </p:cNvSpPr>
            <p:nvPr/>
          </p:nvSpPr>
          <p:spPr bwMode="auto">
            <a:xfrm>
              <a:off x="4255" y="3743"/>
              <a:ext cx="43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0.5</a:t>
              </a:r>
            </a:p>
          </p:txBody>
        </p:sp>
        <p:sp>
          <p:nvSpPr>
            <p:cNvPr id="149531" name="Text Box 10"/>
            <p:cNvSpPr txBox="1">
              <a:spLocks noChangeArrowheads="1"/>
            </p:cNvSpPr>
            <p:nvPr/>
          </p:nvSpPr>
          <p:spPr bwMode="auto">
            <a:xfrm>
              <a:off x="3345" y="3135"/>
              <a:ext cx="375"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b="1" smtClean="0">
                <a:solidFill>
                  <a:srgbClr val="990033"/>
                </a:solidFill>
                <a:latin typeface="Courier New" pitchFamily="49" charset="0"/>
                <a:ea typeface="SimSun" pitchFamily="2" charset="-122"/>
                <a:cs typeface="Courier New" pitchFamily="49" charset="0"/>
              </a:endParaRPr>
            </a:p>
          </p:txBody>
        </p:sp>
      </p:grpSp>
      <p:sp>
        <p:nvSpPr>
          <p:cNvPr id="149509" name="Rectangle 11"/>
          <p:cNvSpPr>
            <a:spLocks noGrp="1" noChangeArrowheads="1"/>
          </p:cNvSpPr>
          <p:nvPr>
            <p:ph type="body" idx="1"/>
          </p:nvPr>
        </p:nvSpPr>
        <p:spPr>
          <a:xfrm>
            <a:off x="361950" y="1617663"/>
            <a:ext cx="4986338" cy="4545012"/>
          </a:xfrm>
          <a:noFill/>
        </p:spPr>
        <p:txBody>
          <a:bodyPr/>
          <a:lstStyle/>
          <a:p>
            <a:pPr eaLnBrk="1" hangingPunct="1">
              <a:lnSpc>
                <a:spcPct val="90000"/>
              </a:lnSpc>
            </a:pPr>
            <a:r>
              <a:rPr lang="zh-CN" altLang="en-US" sz="2400" smtClean="0">
                <a:ea typeface="SimSun" pitchFamily="2" charset="-122"/>
              </a:rPr>
              <a:t>雇员的最优反应</a:t>
            </a:r>
            <a:r>
              <a:rPr lang="en-US" altLang="zh-CN" sz="2400" b="1" smtClean="0">
                <a:solidFill>
                  <a:schemeClr val="hlink"/>
                </a:solidFill>
                <a:latin typeface="Courier New" pitchFamily="49" charset="0"/>
                <a:ea typeface="SimSun" pitchFamily="2" charset="-122"/>
                <a:cs typeface="Courier New" pitchFamily="49" charset="0"/>
              </a:rPr>
              <a:t>B</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smtClean="0">
                <a:solidFill>
                  <a:srgbClr val="0000FF"/>
                </a:solidFill>
                <a:latin typeface="Courier New" pitchFamily="49" charset="0"/>
                <a:ea typeface="SimSun" pitchFamily="2" charset="-122"/>
                <a:cs typeface="Courier New" pitchFamily="49" charset="0"/>
              </a:rPr>
              <a:t>q</a:t>
            </a:r>
            <a:r>
              <a:rPr lang="en-US" altLang="zh-CN" sz="2400" b="1" smtClean="0">
                <a:solidFill>
                  <a:schemeClr val="hlink"/>
                </a:solidFill>
                <a:latin typeface="Courier New" pitchFamily="49" charset="0"/>
                <a:ea typeface="SimSun" pitchFamily="2" charset="-122"/>
                <a:cs typeface="Courier New" pitchFamily="49" charset="0"/>
              </a:rPr>
              <a:t>):</a:t>
            </a:r>
          </a:p>
          <a:p>
            <a:pPr lvl="1" eaLnBrk="1" hangingPunct="1">
              <a:lnSpc>
                <a:spcPct val="90000"/>
              </a:lnSpc>
              <a:buFont typeface="Wingdings" pitchFamily="2" charset="2"/>
              <a:buChar char="Ø"/>
            </a:pPr>
            <a:r>
              <a:rPr lang="en-US" altLang="zh-CN" sz="2400" b="1" smtClean="0">
                <a:solidFill>
                  <a:schemeClr val="hlink"/>
                </a:solidFill>
                <a:latin typeface="Courier New" pitchFamily="49" charset="0"/>
                <a:ea typeface="SimSun" pitchFamily="2" charset="-122"/>
                <a:cs typeface="Courier New" pitchFamily="49" charset="0"/>
              </a:rPr>
              <a:t>Shirk (r=0) </a:t>
            </a:r>
            <a:r>
              <a:rPr lang="en-US" altLang="zh-CN" sz="2500" b="1" smtClean="0">
                <a:latin typeface="Courier New" pitchFamily="49" charset="0"/>
                <a:ea typeface="SimSun" pitchFamily="2" charset="-122"/>
                <a:cs typeface="Courier New" pitchFamily="49" charset="0"/>
              </a:rPr>
              <a:t>if </a:t>
            </a:r>
            <a:r>
              <a:rPr lang="en-US" altLang="zh-CN" sz="2500" b="1" smtClean="0">
                <a:solidFill>
                  <a:srgbClr val="0000FF"/>
                </a:solidFill>
                <a:latin typeface="Courier New" pitchFamily="49" charset="0"/>
                <a:ea typeface="SimSun" pitchFamily="2" charset="-122"/>
                <a:cs typeface="Courier New" pitchFamily="49" charset="0"/>
              </a:rPr>
              <a:t>q&lt;0.5</a:t>
            </a:r>
            <a:r>
              <a:rPr lang="en-US" altLang="zh-CN" sz="2500" b="1" smtClean="0">
                <a:latin typeface="Courier New" pitchFamily="49" charset="0"/>
                <a:ea typeface="SimSun" pitchFamily="2" charset="-122"/>
                <a:cs typeface="Courier New" pitchFamily="49" charset="0"/>
              </a:rPr>
              <a:t> </a:t>
            </a:r>
            <a:endParaRPr lang="en-US" altLang="zh-CN" sz="2400" b="1" smtClean="0">
              <a:solidFill>
                <a:schemeClr val="hlink"/>
              </a:solidFill>
              <a:latin typeface="Courier New" pitchFamily="49" charset="0"/>
              <a:ea typeface="SimSun" pitchFamily="2" charset="-122"/>
              <a:cs typeface="Courier New" pitchFamily="49" charset="0"/>
            </a:endParaRPr>
          </a:p>
          <a:p>
            <a:pPr lvl="1" eaLnBrk="1" hangingPunct="1">
              <a:lnSpc>
                <a:spcPct val="90000"/>
              </a:lnSpc>
              <a:buFont typeface="Wingdings" pitchFamily="2" charset="2"/>
              <a:buChar char="Ø"/>
            </a:pPr>
            <a:r>
              <a:rPr lang="en-US" altLang="zh-CN" sz="2400" b="1" smtClean="0">
                <a:solidFill>
                  <a:schemeClr val="hlink"/>
                </a:solidFill>
                <a:latin typeface="Courier New" pitchFamily="49" charset="0"/>
                <a:ea typeface="SimSun" pitchFamily="2" charset="-122"/>
                <a:cs typeface="Courier New" pitchFamily="49" charset="0"/>
              </a:rPr>
              <a:t>Work (r=1) </a:t>
            </a:r>
            <a:r>
              <a:rPr lang="en-US" altLang="zh-CN" sz="2400" b="1" smtClean="0">
                <a:latin typeface="Courier New" pitchFamily="49" charset="0"/>
                <a:ea typeface="SimSun" pitchFamily="2" charset="-122"/>
                <a:cs typeface="Courier New" pitchFamily="49" charset="0"/>
              </a:rPr>
              <a:t>if </a:t>
            </a:r>
            <a:r>
              <a:rPr lang="en-US" altLang="zh-CN" sz="2400" b="1" smtClean="0">
                <a:solidFill>
                  <a:srgbClr val="0000FF"/>
                </a:solidFill>
                <a:latin typeface="Courier New" pitchFamily="49" charset="0"/>
                <a:ea typeface="SimSun" pitchFamily="2" charset="-122"/>
                <a:cs typeface="Courier New" pitchFamily="49" charset="0"/>
              </a:rPr>
              <a:t>q&gt;0.5</a:t>
            </a:r>
            <a:r>
              <a:rPr lang="en-US" altLang="zh-CN" sz="2400" b="1" smtClean="0">
                <a:latin typeface="Courier New" pitchFamily="49" charset="0"/>
                <a:ea typeface="SimSun" pitchFamily="2" charset="-122"/>
                <a:cs typeface="Courier New" pitchFamily="49" charset="0"/>
              </a:rPr>
              <a:t> </a:t>
            </a:r>
            <a:endParaRPr lang="en-US" altLang="zh-CN" sz="2400" b="1" smtClean="0">
              <a:solidFill>
                <a:schemeClr val="hlink"/>
              </a:solidFill>
              <a:latin typeface="Courier New" pitchFamily="49" charset="0"/>
              <a:ea typeface="SimSun" pitchFamily="2" charset="-122"/>
              <a:cs typeface="Courier New" pitchFamily="49" charset="0"/>
            </a:endParaRPr>
          </a:p>
          <a:p>
            <a:pPr lvl="1" eaLnBrk="1" hangingPunct="1">
              <a:lnSpc>
                <a:spcPct val="90000"/>
              </a:lnSpc>
              <a:buFont typeface="Wingdings" pitchFamily="2" charset="2"/>
              <a:buChar char="Ø"/>
            </a:pPr>
            <a:r>
              <a:rPr lang="en-US" altLang="zh-CN" sz="2400" b="1" smtClean="0">
                <a:solidFill>
                  <a:schemeClr val="hlink"/>
                </a:solidFill>
                <a:latin typeface="Courier New" pitchFamily="49" charset="0"/>
                <a:ea typeface="SimSun" pitchFamily="2" charset="-122"/>
                <a:cs typeface="Courier New" pitchFamily="49" charset="0"/>
              </a:rPr>
              <a:t>Any mixed strategy (0</a:t>
            </a:r>
            <a:r>
              <a:rPr lang="en-US" altLang="zh-CN" sz="2400" b="1" smtClean="0">
                <a:solidFill>
                  <a:schemeClr val="hlink"/>
                </a:solidFill>
                <a:latin typeface="Courier New" pitchFamily="49" charset="0"/>
                <a:ea typeface="SimSun" pitchFamily="2" charset="-122"/>
                <a:cs typeface="Courier New" pitchFamily="49" charset="0"/>
                <a:sym typeface="Symbol" pitchFamily="18" charset="2"/>
              </a:rPr>
              <a:t>r1) </a:t>
            </a:r>
            <a:r>
              <a:rPr lang="en-US" altLang="zh-CN" sz="2400" b="1" smtClean="0">
                <a:latin typeface="Courier New" pitchFamily="49" charset="0"/>
                <a:ea typeface="SimSun" pitchFamily="2" charset="-122"/>
                <a:cs typeface="Courier New" pitchFamily="49" charset="0"/>
              </a:rPr>
              <a:t>if </a:t>
            </a:r>
            <a:r>
              <a:rPr lang="en-US" altLang="zh-CN" sz="2400" b="1" smtClean="0">
                <a:solidFill>
                  <a:srgbClr val="0000FF"/>
                </a:solidFill>
                <a:latin typeface="Courier New" pitchFamily="49" charset="0"/>
                <a:ea typeface="SimSun" pitchFamily="2" charset="-122"/>
                <a:cs typeface="Courier New" pitchFamily="49" charset="0"/>
              </a:rPr>
              <a:t>q=0.5</a:t>
            </a:r>
            <a:endParaRPr lang="en-US" altLang="zh-CN" sz="2400" b="1" smtClean="0">
              <a:solidFill>
                <a:schemeClr val="hlink"/>
              </a:solidFill>
              <a:latin typeface="Courier New" pitchFamily="49" charset="0"/>
              <a:ea typeface="SimSun" pitchFamily="2" charset="-122"/>
              <a:cs typeface="Courier New" pitchFamily="49" charset="0"/>
              <a:sym typeface="Symbol" pitchFamily="18" charset="2"/>
            </a:endParaRPr>
          </a:p>
          <a:p>
            <a:pPr eaLnBrk="1" hangingPunct="1">
              <a:lnSpc>
                <a:spcPct val="90000"/>
              </a:lnSpc>
            </a:pPr>
            <a:r>
              <a:rPr lang="zh-CN" altLang="en-US" sz="2400" smtClean="0">
                <a:ea typeface="SimSun" pitchFamily="2" charset="-122"/>
              </a:rPr>
              <a:t>经理的最优反应</a:t>
            </a:r>
            <a:r>
              <a:rPr lang="en-US" altLang="zh-CN" sz="2400" b="1" smtClean="0">
                <a:solidFill>
                  <a:srgbClr val="0000FF"/>
                </a:solidFill>
                <a:latin typeface="Courier New" pitchFamily="49" charset="0"/>
                <a:ea typeface="SimSun" pitchFamily="2" charset="-122"/>
              </a:rPr>
              <a:t>B</a:t>
            </a:r>
            <a:r>
              <a:rPr lang="en-US" altLang="zh-CN" sz="2400" b="1" baseline="-25000" smtClean="0">
                <a:solidFill>
                  <a:srgbClr val="0000FF"/>
                </a:solidFill>
                <a:latin typeface="Courier New" pitchFamily="49" charset="0"/>
                <a:ea typeface="SimSun" pitchFamily="2" charset="-122"/>
              </a:rPr>
              <a:t>2</a:t>
            </a:r>
            <a:r>
              <a:rPr lang="en-US" altLang="zh-CN" sz="2400" b="1" smtClean="0">
                <a:solidFill>
                  <a:srgbClr val="0000FF"/>
                </a:solidFill>
                <a:latin typeface="Courier New" pitchFamily="49" charset="0"/>
                <a:ea typeface="SimSun" pitchFamily="2" charset="-122"/>
              </a:rPr>
              <a:t>(</a:t>
            </a:r>
            <a:r>
              <a:rPr lang="en-US" altLang="zh-CN" sz="2400" b="1" smtClean="0">
                <a:solidFill>
                  <a:schemeClr val="hlink"/>
                </a:solidFill>
                <a:latin typeface="Courier New" pitchFamily="49" charset="0"/>
                <a:ea typeface="SimSun" pitchFamily="2" charset="-122"/>
              </a:rPr>
              <a:t>r</a:t>
            </a:r>
            <a:r>
              <a:rPr lang="en-US" altLang="zh-CN" sz="2400" b="1" smtClean="0">
                <a:solidFill>
                  <a:srgbClr val="0000FF"/>
                </a:solidFill>
                <a:latin typeface="Courier New" pitchFamily="49" charset="0"/>
                <a:ea typeface="SimSun" pitchFamily="2" charset="-122"/>
              </a:rPr>
              <a:t>):</a:t>
            </a:r>
          </a:p>
          <a:p>
            <a:pPr lvl="1" eaLnBrk="1" hangingPunct="1">
              <a:lnSpc>
                <a:spcPct val="90000"/>
              </a:lnSpc>
              <a:buFont typeface="Wingdings" pitchFamily="2" charset="2"/>
              <a:buChar char="Ø"/>
            </a:pPr>
            <a:r>
              <a:rPr lang="en-US" altLang="zh-CN" sz="2400" b="1" smtClean="0">
                <a:solidFill>
                  <a:srgbClr val="0000FF"/>
                </a:solidFill>
                <a:latin typeface="Courier New" pitchFamily="49" charset="0"/>
                <a:ea typeface="SimSun" pitchFamily="2" charset="-122"/>
              </a:rPr>
              <a:t>Monitor (q=1) </a:t>
            </a:r>
            <a:r>
              <a:rPr lang="en-US" altLang="zh-CN" sz="2400" b="1" smtClean="0">
                <a:latin typeface="Courier New" pitchFamily="49" charset="0"/>
                <a:ea typeface="SimSun" pitchFamily="2" charset="-122"/>
              </a:rPr>
              <a:t>if </a:t>
            </a:r>
            <a:r>
              <a:rPr lang="en-US" altLang="zh-CN" sz="2400" b="1" smtClean="0">
                <a:solidFill>
                  <a:schemeClr val="hlink"/>
                </a:solidFill>
                <a:latin typeface="Courier New" pitchFamily="49" charset="0"/>
                <a:ea typeface="SimSun" pitchFamily="2" charset="-122"/>
              </a:rPr>
              <a:t>r&lt;0.9</a:t>
            </a:r>
            <a:r>
              <a:rPr lang="en-US" altLang="zh-CN" sz="2400" b="1" smtClean="0">
                <a:latin typeface="Courier New" pitchFamily="49" charset="0"/>
                <a:ea typeface="SimSun" pitchFamily="2" charset="-122"/>
              </a:rPr>
              <a:t> </a:t>
            </a:r>
            <a:endParaRPr lang="en-US" altLang="zh-CN" sz="2400" b="1" smtClean="0">
              <a:solidFill>
                <a:srgbClr val="0000FF"/>
              </a:solidFill>
              <a:latin typeface="Courier New" pitchFamily="49" charset="0"/>
              <a:ea typeface="SimSun" pitchFamily="2" charset="-122"/>
            </a:endParaRPr>
          </a:p>
          <a:p>
            <a:pPr lvl="1" eaLnBrk="1" hangingPunct="1">
              <a:lnSpc>
                <a:spcPct val="90000"/>
              </a:lnSpc>
              <a:buFont typeface="Wingdings" pitchFamily="2" charset="2"/>
              <a:buChar char="Ø"/>
            </a:pPr>
            <a:r>
              <a:rPr lang="en-US" altLang="zh-CN" sz="2400" b="1" smtClean="0">
                <a:solidFill>
                  <a:srgbClr val="0000FF"/>
                </a:solidFill>
                <a:latin typeface="Courier New" pitchFamily="49" charset="0"/>
                <a:ea typeface="SimSun" pitchFamily="2" charset="-122"/>
              </a:rPr>
              <a:t>Not Monitor (q=0) </a:t>
            </a:r>
            <a:r>
              <a:rPr lang="en-US" altLang="zh-CN" sz="2400" b="1" smtClean="0">
                <a:latin typeface="Courier New" pitchFamily="49" charset="0"/>
                <a:ea typeface="SimSun" pitchFamily="2" charset="-122"/>
              </a:rPr>
              <a:t>if </a:t>
            </a:r>
            <a:r>
              <a:rPr lang="en-US" altLang="zh-CN" sz="2400" b="1" smtClean="0">
                <a:solidFill>
                  <a:schemeClr val="hlink"/>
                </a:solidFill>
                <a:latin typeface="Courier New" pitchFamily="49" charset="0"/>
                <a:ea typeface="SimSun" pitchFamily="2" charset="-122"/>
              </a:rPr>
              <a:t>r&gt;0.9</a:t>
            </a:r>
            <a:r>
              <a:rPr lang="en-US" altLang="zh-CN" sz="2400" b="1" smtClean="0">
                <a:latin typeface="Courier New" pitchFamily="49" charset="0"/>
                <a:ea typeface="SimSun" pitchFamily="2" charset="-122"/>
              </a:rPr>
              <a:t> </a:t>
            </a:r>
            <a:endParaRPr lang="en-US" altLang="zh-CN" sz="2400" b="1" smtClean="0">
              <a:solidFill>
                <a:srgbClr val="0000FF"/>
              </a:solidFill>
              <a:latin typeface="Courier New" pitchFamily="49" charset="0"/>
              <a:ea typeface="SimSun" pitchFamily="2" charset="-122"/>
            </a:endParaRPr>
          </a:p>
          <a:p>
            <a:pPr lvl="1" eaLnBrk="1" hangingPunct="1">
              <a:lnSpc>
                <a:spcPct val="90000"/>
              </a:lnSpc>
              <a:buFont typeface="Wingdings" pitchFamily="2" charset="2"/>
              <a:buChar char="Ø"/>
            </a:pPr>
            <a:r>
              <a:rPr lang="en-US" altLang="zh-CN" sz="2400" b="1" smtClean="0">
                <a:solidFill>
                  <a:srgbClr val="0000FF"/>
                </a:solidFill>
                <a:latin typeface="Courier New" pitchFamily="49" charset="0"/>
                <a:ea typeface="SimSun" pitchFamily="2" charset="-122"/>
              </a:rPr>
              <a:t>Any mixed strategy (0</a:t>
            </a:r>
            <a:r>
              <a:rPr lang="en-US" altLang="zh-CN" sz="2400" b="1" smtClean="0">
                <a:solidFill>
                  <a:srgbClr val="0000FF"/>
                </a:solidFill>
                <a:latin typeface="Courier New" pitchFamily="49" charset="0"/>
                <a:ea typeface="SimSun" pitchFamily="2" charset="-122"/>
                <a:sym typeface="Symbol" pitchFamily="18" charset="2"/>
              </a:rPr>
              <a:t>q1) </a:t>
            </a:r>
            <a:r>
              <a:rPr lang="en-US" altLang="zh-CN" sz="2400" b="1" smtClean="0">
                <a:latin typeface="Courier New" pitchFamily="49" charset="0"/>
                <a:ea typeface="SimSun" pitchFamily="2" charset="-122"/>
              </a:rPr>
              <a:t>if </a:t>
            </a:r>
            <a:r>
              <a:rPr lang="en-US" altLang="zh-CN" sz="2400" b="1" smtClean="0">
                <a:solidFill>
                  <a:schemeClr val="hlink"/>
                </a:solidFill>
                <a:latin typeface="Courier New" pitchFamily="49" charset="0"/>
                <a:ea typeface="SimSun" pitchFamily="2" charset="-122"/>
              </a:rPr>
              <a:t>r=0.9</a:t>
            </a:r>
            <a:r>
              <a:rPr lang="en-US" altLang="zh-CN" sz="2400" b="1" smtClean="0">
                <a:latin typeface="Courier New" pitchFamily="49" charset="0"/>
                <a:ea typeface="SimSun" pitchFamily="2" charset="-122"/>
              </a:rPr>
              <a:t> </a:t>
            </a:r>
          </a:p>
        </p:txBody>
      </p:sp>
      <p:sp>
        <p:nvSpPr>
          <p:cNvPr id="149510" name="Rectangle 12"/>
          <p:cNvSpPr>
            <a:spLocks noGrp="1" noChangeArrowheads="1"/>
          </p:cNvSpPr>
          <p:nvPr>
            <p:ph type="title"/>
          </p:nvPr>
        </p:nvSpPr>
        <p:spPr>
          <a:xfrm>
            <a:off x="914400" y="550863"/>
            <a:ext cx="7772400" cy="869950"/>
          </a:xfrm>
        </p:spPr>
        <p:txBody>
          <a:bodyPr/>
          <a:lstStyle/>
          <a:p>
            <a:pPr eaLnBrk="1" hangingPunct="1"/>
            <a:r>
              <a:rPr lang="en-US" altLang="zh-CN" smtClean="0">
                <a:ea typeface="SimSun" pitchFamily="2" charset="-122"/>
              </a:rPr>
              <a:t>Employee Monitoring</a:t>
            </a:r>
          </a:p>
        </p:txBody>
      </p:sp>
      <p:sp>
        <p:nvSpPr>
          <p:cNvPr id="237581" name="Line 13"/>
          <p:cNvSpPr>
            <a:spLocks noChangeShapeType="1"/>
          </p:cNvSpPr>
          <p:nvPr/>
        </p:nvSpPr>
        <p:spPr bwMode="auto">
          <a:xfrm>
            <a:off x="5992813" y="4587875"/>
            <a:ext cx="2047875"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7582" name="Line 14"/>
          <p:cNvSpPr>
            <a:spLocks noChangeShapeType="1"/>
          </p:cNvSpPr>
          <p:nvPr/>
        </p:nvSpPr>
        <p:spPr bwMode="auto">
          <a:xfrm flipV="1">
            <a:off x="5980113" y="4370388"/>
            <a:ext cx="0" cy="20320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7583" name="Line 15"/>
          <p:cNvSpPr>
            <a:spLocks noChangeShapeType="1"/>
          </p:cNvSpPr>
          <p:nvPr/>
        </p:nvSpPr>
        <p:spPr bwMode="auto">
          <a:xfrm flipV="1">
            <a:off x="8020050" y="4606925"/>
            <a:ext cx="0" cy="1306513"/>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7584" name="Line 16"/>
          <p:cNvSpPr>
            <a:spLocks noChangeShapeType="1"/>
          </p:cNvSpPr>
          <p:nvPr/>
        </p:nvSpPr>
        <p:spPr bwMode="auto">
          <a:xfrm>
            <a:off x="5995988" y="5921375"/>
            <a:ext cx="101600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7585" name="Line 17"/>
          <p:cNvSpPr>
            <a:spLocks noChangeShapeType="1"/>
          </p:cNvSpPr>
          <p:nvPr/>
        </p:nvSpPr>
        <p:spPr bwMode="auto">
          <a:xfrm>
            <a:off x="6996113" y="4341813"/>
            <a:ext cx="0" cy="157956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7586" name="Line 18"/>
          <p:cNvSpPr>
            <a:spLocks noChangeShapeType="1"/>
          </p:cNvSpPr>
          <p:nvPr/>
        </p:nvSpPr>
        <p:spPr bwMode="auto">
          <a:xfrm>
            <a:off x="6988175" y="4360863"/>
            <a:ext cx="1044575"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49517" name="Line 19"/>
          <p:cNvSpPr>
            <a:spLocks noChangeShapeType="1"/>
          </p:cNvSpPr>
          <p:nvPr/>
        </p:nvSpPr>
        <p:spPr bwMode="auto">
          <a:xfrm>
            <a:off x="8012113" y="4354513"/>
            <a:ext cx="0" cy="1552575"/>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49518" name="Line 20"/>
          <p:cNvSpPr>
            <a:spLocks noChangeShapeType="1"/>
          </p:cNvSpPr>
          <p:nvPr/>
        </p:nvSpPr>
        <p:spPr bwMode="auto">
          <a:xfrm>
            <a:off x="5980113" y="4354513"/>
            <a:ext cx="203200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49519" name="Text Box 21"/>
          <p:cNvSpPr txBox="1">
            <a:spLocks noChangeArrowheads="1"/>
          </p:cNvSpPr>
          <p:nvPr/>
        </p:nvSpPr>
        <p:spPr bwMode="auto">
          <a:xfrm>
            <a:off x="5384800" y="4441825"/>
            <a:ext cx="5953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0.9</a:t>
            </a:r>
          </a:p>
        </p:txBody>
      </p:sp>
      <p:grpSp>
        <p:nvGrpSpPr>
          <p:cNvPr id="3" name="Group 22"/>
          <p:cNvGrpSpPr>
            <a:grpSpLocks/>
          </p:cNvGrpSpPr>
          <p:nvPr/>
        </p:nvGrpSpPr>
        <p:grpSpPr bwMode="auto">
          <a:xfrm>
            <a:off x="5359400" y="2419350"/>
            <a:ext cx="3452813" cy="2238375"/>
            <a:chOff x="3376" y="1524"/>
            <a:chExt cx="2175" cy="1410"/>
          </a:xfrm>
        </p:grpSpPr>
        <p:sp>
          <p:nvSpPr>
            <p:cNvPr id="149521" name="Text Box 23"/>
            <p:cNvSpPr txBox="1">
              <a:spLocks noChangeArrowheads="1"/>
            </p:cNvSpPr>
            <p:nvPr/>
          </p:nvSpPr>
          <p:spPr bwMode="auto">
            <a:xfrm>
              <a:off x="3376" y="1524"/>
              <a:ext cx="2175" cy="525"/>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Mixed strategy Nash equilibrium</a:t>
              </a:r>
            </a:p>
            <a:p>
              <a:pPr fontAlgn="base">
                <a:spcBef>
                  <a:spcPct val="50000"/>
                </a:spcBef>
                <a:spcAft>
                  <a:spcPct val="0"/>
                </a:spcAft>
              </a:pPr>
              <a:r>
                <a:rPr lang="en-US" altLang="zh-CN" sz="2000" b="1" smtClean="0">
                  <a:solidFill>
                    <a:srgbClr val="000000"/>
                  </a:solidFill>
                  <a:latin typeface="Courier New" pitchFamily="49" charset="0"/>
                  <a:ea typeface="SimSun" pitchFamily="2" charset="-122"/>
                  <a:cs typeface="Courier New" pitchFamily="49" charset="0"/>
                </a:rPr>
                <a:t>(</a:t>
              </a:r>
              <a:r>
                <a:rPr lang="en-US" altLang="zh-CN" sz="2000" b="1" smtClean="0">
                  <a:solidFill>
                    <a:srgbClr val="990033"/>
                  </a:solidFill>
                  <a:latin typeface="Courier New" pitchFamily="49" charset="0"/>
                  <a:ea typeface="SimSun" pitchFamily="2" charset="-122"/>
                  <a:cs typeface="Courier New" pitchFamily="49" charset="0"/>
                </a:rPr>
                <a:t>(0.9,0.1)</a:t>
              </a:r>
              <a:r>
                <a:rPr lang="en-US" altLang="zh-CN" sz="2000" b="1" smtClean="0">
                  <a:solidFill>
                    <a:srgbClr val="000000"/>
                  </a:solidFill>
                  <a:latin typeface="Courier New" pitchFamily="49" charset="0"/>
                  <a:ea typeface="SimSun" pitchFamily="2" charset="-122"/>
                  <a:cs typeface="Courier New" pitchFamily="49" charset="0"/>
                </a:rPr>
                <a:t>,</a:t>
              </a:r>
              <a:r>
                <a:rPr lang="en-US" altLang="zh-CN" sz="2000" b="1" smtClean="0">
                  <a:solidFill>
                    <a:srgbClr val="0000FF"/>
                  </a:solidFill>
                  <a:latin typeface="Courier New" pitchFamily="49" charset="0"/>
                  <a:ea typeface="SimSun" pitchFamily="2" charset="-122"/>
                  <a:cs typeface="Courier New" pitchFamily="49" charset="0"/>
                </a:rPr>
                <a:t>(0.5,0.5)</a:t>
              </a:r>
              <a:r>
                <a:rPr lang="en-US" altLang="zh-CN" sz="2000" b="1" smtClean="0">
                  <a:solidFill>
                    <a:srgbClr val="000000"/>
                  </a:solidFill>
                  <a:latin typeface="Courier New" pitchFamily="49" charset="0"/>
                  <a:ea typeface="SimSun" pitchFamily="2" charset="-122"/>
                  <a:cs typeface="Courier New" pitchFamily="49" charset="0"/>
                </a:rPr>
                <a:t>)</a:t>
              </a:r>
            </a:p>
          </p:txBody>
        </p:sp>
        <p:sp>
          <p:nvSpPr>
            <p:cNvPr id="149522" name="Oval 24"/>
            <p:cNvSpPr>
              <a:spLocks noChangeArrowheads="1"/>
            </p:cNvSpPr>
            <p:nvPr/>
          </p:nvSpPr>
          <p:spPr bwMode="auto">
            <a:xfrm>
              <a:off x="4370" y="2843"/>
              <a:ext cx="91" cy="9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49523" name="Line 25"/>
            <p:cNvSpPr>
              <a:spLocks noChangeShapeType="1"/>
            </p:cNvSpPr>
            <p:nvPr/>
          </p:nvSpPr>
          <p:spPr bwMode="auto">
            <a:xfrm flipV="1">
              <a:off x="4443" y="2048"/>
              <a:ext cx="211" cy="814"/>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37584"/>
                                        </p:tgtEl>
                                        <p:attrNameLst>
                                          <p:attrName>style.visibility</p:attrName>
                                        </p:attrNameLst>
                                      </p:cBhvr>
                                      <p:to>
                                        <p:strVal val="visible"/>
                                      </p:to>
                                    </p:set>
                                    <p:animEffect transition="in" filter="plus(in)">
                                      <p:cBhvr>
                                        <p:cTn id="7" dur="2000"/>
                                        <p:tgtEl>
                                          <p:spTgt spid="23758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37586"/>
                                        </p:tgtEl>
                                        <p:attrNameLst>
                                          <p:attrName>style.visibility</p:attrName>
                                        </p:attrNameLst>
                                      </p:cBhvr>
                                      <p:to>
                                        <p:strVal val="visible"/>
                                      </p:to>
                                    </p:set>
                                    <p:animEffect transition="in" filter="plus(in)">
                                      <p:cBhvr>
                                        <p:cTn id="12" dur="2000"/>
                                        <p:tgtEl>
                                          <p:spTgt spid="237586"/>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37585"/>
                                        </p:tgtEl>
                                        <p:attrNameLst>
                                          <p:attrName>style.visibility</p:attrName>
                                        </p:attrNameLst>
                                      </p:cBhvr>
                                      <p:to>
                                        <p:strVal val="visible"/>
                                      </p:to>
                                    </p:set>
                                    <p:animEffect transition="in" filter="plus(in)">
                                      <p:cBhvr>
                                        <p:cTn id="17" dur="2000"/>
                                        <p:tgtEl>
                                          <p:spTgt spid="237585"/>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237583"/>
                                        </p:tgtEl>
                                        <p:attrNameLst>
                                          <p:attrName>style.visibility</p:attrName>
                                        </p:attrNameLst>
                                      </p:cBhvr>
                                      <p:to>
                                        <p:strVal val="visible"/>
                                      </p:to>
                                    </p:set>
                                    <p:animEffect transition="in" filter="plus(in)">
                                      <p:cBhvr>
                                        <p:cTn id="22" dur="2000"/>
                                        <p:tgtEl>
                                          <p:spTgt spid="237583"/>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237582"/>
                                        </p:tgtEl>
                                        <p:attrNameLst>
                                          <p:attrName>style.visibility</p:attrName>
                                        </p:attrNameLst>
                                      </p:cBhvr>
                                      <p:to>
                                        <p:strVal val="visible"/>
                                      </p:to>
                                    </p:set>
                                    <p:animEffect transition="in" filter="plus(in)">
                                      <p:cBhvr>
                                        <p:cTn id="27" dur="2000"/>
                                        <p:tgtEl>
                                          <p:spTgt spid="237582"/>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237581"/>
                                        </p:tgtEl>
                                        <p:attrNameLst>
                                          <p:attrName>style.visibility</p:attrName>
                                        </p:attrNameLst>
                                      </p:cBhvr>
                                      <p:to>
                                        <p:strVal val="visible"/>
                                      </p:to>
                                    </p:set>
                                    <p:animEffect transition="in" filter="plus(in)">
                                      <p:cBhvr>
                                        <p:cTn id="32" dur="2000"/>
                                        <p:tgtEl>
                                          <p:spTgt spid="23758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1" grpId="0" animBg="1"/>
      <p:bldP spid="237582" grpId="0" animBg="1"/>
      <p:bldP spid="237583" grpId="0" animBg="1"/>
      <p:bldP spid="237584" grpId="0" animBg="1"/>
      <p:bldP spid="237585" grpId="0" animBg="1"/>
      <p:bldP spid="237586"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0531" name="灯片编号占位符 5"/>
          <p:cNvSpPr>
            <a:spLocks noGrp="1"/>
          </p:cNvSpPr>
          <p:nvPr>
            <p:ph type="sldNum" sz="quarter" idx="12"/>
          </p:nvPr>
        </p:nvSpPr>
        <p:spPr>
          <a:noFill/>
        </p:spPr>
        <p:txBody>
          <a:bodyPr/>
          <a:lstStyle/>
          <a:p>
            <a:fld id="{A05C436D-B65E-49C0-8661-9E1C0DF9A8A5}" type="slidenum">
              <a:rPr lang="zh-CN" altLang="en-US" smtClean="0">
                <a:solidFill>
                  <a:srgbClr val="000000"/>
                </a:solidFill>
              </a:rPr>
              <a:pPr/>
              <a:t>154</a:t>
            </a:fld>
            <a:endParaRPr lang="en-US" altLang="zh-CN" smtClean="0">
              <a:solidFill>
                <a:srgbClr val="000000"/>
              </a:solidFill>
            </a:endParaRPr>
          </a:p>
        </p:txBody>
      </p:sp>
      <p:sp>
        <p:nvSpPr>
          <p:cNvPr id="150532" name="Rectangle 2"/>
          <p:cNvSpPr>
            <a:spLocks noGrp="1" noChangeArrowheads="1"/>
          </p:cNvSpPr>
          <p:nvPr>
            <p:ph type="body" idx="1"/>
          </p:nvPr>
        </p:nvSpPr>
        <p:spPr>
          <a:xfrm>
            <a:off x="765175" y="3482975"/>
            <a:ext cx="7772400" cy="2640013"/>
          </a:xfrm>
          <a:noFill/>
        </p:spPr>
        <p:txBody>
          <a:bodyPr/>
          <a:lstStyle/>
          <a:p>
            <a:pPr eaLnBrk="1" hangingPunct="1">
              <a:lnSpc>
                <a:spcPct val="90000"/>
              </a:lnSpc>
            </a:pPr>
            <a:r>
              <a:rPr lang="en-US" altLang="zh-CN" smtClean="0">
                <a:ea typeface="SimSun" pitchFamily="2" charset="-122"/>
              </a:rPr>
              <a:t>Chris</a:t>
            </a:r>
            <a:r>
              <a:rPr lang="zh-CN" altLang="en-US" smtClean="0">
                <a:ea typeface="SimSun" pitchFamily="2" charset="-122"/>
              </a:rPr>
              <a:t>选</a:t>
            </a:r>
            <a:r>
              <a:rPr lang="en-US" altLang="zh-CN" smtClean="0">
                <a:ea typeface="SimSun" pitchFamily="2" charset="-122"/>
              </a:rPr>
              <a:t>Opera</a:t>
            </a:r>
            <a:r>
              <a:rPr lang="zh-CN" altLang="en-US" smtClean="0">
                <a:ea typeface="SimSun" pitchFamily="2" charset="-122"/>
              </a:rPr>
              <a:t>的预期收益</a:t>
            </a:r>
            <a:r>
              <a:rPr lang="en-US" altLang="zh-CN" smtClean="0">
                <a:ea typeface="SimSun" pitchFamily="2" charset="-122"/>
              </a:rPr>
              <a:t>: 2</a:t>
            </a:r>
            <a:r>
              <a:rPr lang="en-US" altLang="zh-CN" i="1" smtClean="0">
                <a:ea typeface="SimSun" pitchFamily="2" charset="-122"/>
              </a:rPr>
              <a:t>q</a:t>
            </a:r>
          </a:p>
          <a:p>
            <a:pPr eaLnBrk="1" hangingPunct="1">
              <a:lnSpc>
                <a:spcPct val="90000"/>
              </a:lnSpc>
            </a:pPr>
            <a:r>
              <a:rPr lang="en-US" altLang="zh-CN" smtClean="0">
                <a:ea typeface="SimSun" pitchFamily="2" charset="-122"/>
              </a:rPr>
              <a:t>Chris</a:t>
            </a:r>
            <a:r>
              <a:rPr lang="zh-CN" altLang="en-US" smtClean="0">
                <a:ea typeface="SimSun" pitchFamily="2" charset="-122"/>
              </a:rPr>
              <a:t>选</a:t>
            </a:r>
            <a:r>
              <a:rPr lang="en-US" altLang="zh-CN" smtClean="0">
                <a:ea typeface="SimSun" pitchFamily="2" charset="-122"/>
              </a:rPr>
              <a:t>Prize Fight</a:t>
            </a:r>
            <a:r>
              <a:rPr lang="zh-CN" altLang="en-US" smtClean="0">
                <a:ea typeface="SimSun" pitchFamily="2" charset="-122"/>
              </a:rPr>
              <a:t>的预期收益</a:t>
            </a:r>
            <a:r>
              <a:rPr lang="en-US" altLang="zh-CN" smtClean="0">
                <a:ea typeface="SimSun" pitchFamily="2" charset="-122"/>
              </a:rPr>
              <a:t>: 1-</a:t>
            </a:r>
            <a:r>
              <a:rPr lang="en-US" altLang="zh-CN" i="1" smtClean="0">
                <a:ea typeface="SimSun" pitchFamily="2" charset="-122"/>
              </a:rPr>
              <a:t>q</a:t>
            </a:r>
          </a:p>
          <a:p>
            <a:pPr eaLnBrk="1" hangingPunct="1">
              <a:lnSpc>
                <a:spcPct val="90000"/>
              </a:lnSpc>
            </a:pPr>
            <a:r>
              <a:rPr lang="en-US" altLang="zh-CN" smtClean="0">
                <a:ea typeface="SimSun" pitchFamily="2" charset="-122"/>
              </a:rPr>
              <a:t>Chris</a:t>
            </a:r>
            <a:r>
              <a:rPr lang="zh-CN" altLang="en-US" smtClean="0">
                <a:ea typeface="SimSun" pitchFamily="2" charset="-122"/>
              </a:rPr>
              <a:t>的最优反应</a:t>
            </a:r>
            <a:r>
              <a:rPr lang="en-US" altLang="zh-CN" smtClean="0">
                <a:solidFill>
                  <a:schemeClr val="hlink"/>
                </a:solidFill>
                <a:ea typeface="SimSun" pitchFamily="2" charset="-122"/>
              </a:rPr>
              <a:t>B</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a:t>
            </a:r>
            <a:r>
              <a:rPr lang="en-US" altLang="zh-CN" smtClean="0">
                <a:solidFill>
                  <a:srgbClr val="0000FF"/>
                </a:solidFill>
                <a:ea typeface="SimSun" pitchFamily="2" charset="-122"/>
              </a:rPr>
              <a:t>q</a:t>
            </a:r>
            <a:r>
              <a:rPr lang="en-US" altLang="zh-CN" smtClean="0">
                <a:solidFill>
                  <a:schemeClr val="hlink"/>
                </a:solidFill>
                <a:ea typeface="SimSun" pitchFamily="2" charset="-122"/>
              </a:rPr>
              <a:t>):</a:t>
            </a:r>
          </a:p>
          <a:p>
            <a:pPr lvl="1" eaLnBrk="1" hangingPunct="1">
              <a:lnSpc>
                <a:spcPct val="90000"/>
              </a:lnSpc>
              <a:buFont typeface="Wingdings" pitchFamily="2" charset="2"/>
              <a:buChar char="Ø"/>
            </a:pPr>
            <a:r>
              <a:rPr lang="en-US" altLang="zh-CN" sz="2400" smtClean="0">
                <a:solidFill>
                  <a:schemeClr val="hlink"/>
                </a:solidFill>
                <a:ea typeface="SimSun" pitchFamily="2" charset="-122"/>
              </a:rPr>
              <a:t>Prize Fight (r=0) </a:t>
            </a:r>
            <a:r>
              <a:rPr lang="en-US" altLang="zh-CN" sz="2400" smtClean="0">
                <a:ea typeface="SimSun" pitchFamily="2" charset="-122"/>
              </a:rPr>
              <a:t>if </a:t>
            </a:r>
            <a:r>
              <a:rPr lang="en-US" altLang="zh-CN" sz="2400" smtClean="0">
                <a:solidFill>
                  <a:srgbClr val="0000FF"/>
                </a:solidFill>
                <a:ea typeface="SimSun" pitchFamily="2" charset="-122"/>
              </a:rPr>
              <a:t>q&lt;1/3</a:t>
            </a:r>
            <a:endParaRPr lang="en-US" altLang="zh-CN" sz="2400" smtClean="0">
              <a:solidFill>
                <a:schemeClr val="hlink"/>
              </a:solidFill>
              <a:ea typeface="SimSun" pitchFamily="2" charset="-122"/>
            </a:endParaRPr>
          </a:p>
          <a:p>
            <a:pPr lvl="1" eaLnBrk="1" hangingPunct="1">
              <a:lnSpc>
                <a:spcPct val="90000"/>
              </a:lnSpc>
              <a:buFont typeface="Wingdings" pitchFamily="2" charset="2"/>
              <a:buChar char="Ø"/>
            </a:pPr>
            <a:r>
              <a:rPr lang="en-US" altLang="zh-CN" sz="2400" smtClean="0">
                <a:solidFill>
                  <a:schemeClr val="hlink"/>
                </a:solidFill>
                <a:ea typeface="SimSun" pitchFamily="2" charset="-122"/>
              </a:rPr>
              <a:t>Opera (r=1) </a:t>
            </a:r>
            <a:r>
              <a:rPr lang="en-US" altLang="zh-CN" sz="2400" smtClean="0">
                <a:ea typeface="SimSun" pitchFamily="2" charset="-122"/>
              </a:rPr>
              <a:t>if </a:t>
            </a:r>
            <a:r>
              <a:rPr lang="en-US" altLang="zh-CN" sz="2400" smtClean="0">
                <a:solidFill>
                  <a:srgbClr val="0000FF"/>
                </a:solidFill>
                <a:ea typeface="SimSun" pitchFamily="2" charset="-122"/>
              </a:rPr>
              <a:t>q&gt;1/3</a:t>
            </a:r>
            <a:r>
              <a:rPr lang="en-US" altLang="zh-CN" sz="2400" smtClean="0">
                <a:ea typeface="SimSun" pitchFamily="2" charset="-122"/>
              </a:rPr>
              <a:t> </a:t>
            </a:r>
            <a:endParaRPr lang="en-US" altLang="zh-CN" sz="2400" smtClean="0">
              <a:solidFill>
                <a:schemeClr val="hlink"/>
              </a:solidFill>
              <a:ea typeface="SimSun" pitchFamily="2" charset="-122"/>
            </a:endParaRPr>
          </a:p>
          <a:p>
            <a:pPr lvl="1" eaLnBrk="1" hangingPunct="1">
              <a:lnSpc>
                <a:spcPct val="90000"/>
              </a:lnSpc>
              <a:buFont typeface="Wingdings" pitchFamily="2" charset="2"/>
              <a:buChar char="Ø"/>
            </a:pPr>
            <a:r>
              <a:rPr lang="en-US" altLang="zh-CN" sz="2400" smtClean="0">
                <a:solidFill>
                  <a:schemeClr val="hlink"/>
                </a:solidFill>
                <a:ea typeface="SimSun" pitchFamily="2" charset="-122"/>
              </a:rPr>
              <a:t>Any mixed strategy (0</a:t>
            </a:r>
            <a:r>
              <a:rPr lang="en-US" altLang="zh-CN" sz="2400" smtClean="0">
                <a:solidFill>
                  <a:schemeClr val="hlink"/>
                </a:solidFill>
                <a:ea typeface="SimSun" pitchFamily="2" charset="-122"/>
                <a:sym typeface="Symbol" pitchFamily="18" charset="2"/>
              </a:rPr>
              <a:t>r1) </a:t>
            </a:r>
            <a:r>
              <a:rPr lang="en-US" altLang="zh-CN" sz="2400" smtClean="0">
                <a:ea typeface="SimSun" pitchFamily="2" charset="-122"/>
              </a:rPr>
              <a:t>if </a:t>
            </a:r>
            <a:r>
              <a:rPr lang="en-US" altLang="zh-CN" sz="2400" smtClean="0">
                <a:solidFill>
                  <a:srgbClr val="0000FF"/>
                </a:solidFill>
                <a:ea typeface="SimSun" pitchFamily="2" charset="-122"/>
              </a:rPr>
              <a:t>q=1/3</a:t>
            </a:r>
          </a:p>
        </p:txBody>
      </p:sp>
      <p:sp>
        <p:nvSpPr>
          <p:cNvPr id="150533" name="Rectangle 3"/>
          <p:cNvSpPr>
            <a:spLocks noGrp="1" noChangeArrowheads="1"/>
          </p:cNvSpPr>
          <p:nvPr>
            <p:ph type="title"/>
          </p:nvPr>
        </p:nvSpPr>
        <p:spPr>
          <a:xfrm>
            <a:off x="914400" y="812800"/>
            <a:ext cx="7772400" cy="608013"/>
          </a:xfrm>
        </p:spPr>
        <p:txBody>
          <a:bodyPr/>
          <a:lstStyle/>
          <a:p>
            <a:pPr eaLnBrk="1" hangingPunct="1"/>
            <a:r>
              <a:rPr lang="en-US" altLang="zh-CN" smtClean="0">
                <a:ea typeface="SimSun" pitchFamily="2" charset="-122"/>
              </a:rPr>
              <a:t>Battle of sexes</a:t>
            </a:r>
          </a:p>
        </p:txBody>
      </p:sp>
      <p:graphicFrame>
        <p:nvGraphicFramePr>
          <p:cNvPr id="240644" name="Group 4"/>
          <p:cNvGraphicFramePr>
            <a:graphicFrameLocks noGrp="1"/>
          </p:cNvGraphicFramePr>
          <p:nvPr/>
        </p:nvGraphicFramePr>
        <p:xfrm>
          <a:off x="801688" y="1485900"/>
          <a:ext cx="6629400" cy="1584960"/>
        </p:xfrm>
        <a:graphic>
          <a:graphicData uri="http://schemas.openxmlformats.org/drawingml/2006/table">
            <a:tbl>
              <a:tblPr/>
              <a:tblGrid>
                <a:gridCol w="850900"/>
                <a:gridCol w="2093912"/>
                <a:gridCol w="1712913"/>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1555" name="灯片编号占位符 5"/>
          <p:cNvSpPr>
            <a:spLocks noGrp="1"/>
          </p:cNvSpPr>
          <p:nvPr>
            <p:ph type="sldNum" sz="quarter" idx="12"/>
          </p:nvPr>
        </p:nvSpPr>
        <p:spPr>
          <a:noFill/>
        </p:spPr>
        <p:txBody>
          <a:bodyPr/>
          <a:lstStyle/>
          <a:p>
            <a:fld id="{D63C7D59-E0D4-4FB2-80F2-D52C942D089F}" type="slidenum">
              <a:rPr lang="zh-CN" altLang="en-US" smtClean="0">
                <a:solidFill>
                  <a:srgbClr val="000000"/>
                </a:solidFill>
              </a:rPr>
              <a:pPr/>
              <a:t>155</a:t>
            </a:fld>
            <a:endParaRPr lang="en-US" altLang="zh-CN" smtClean="0">
              <a:solidFill>
                <a:srgbClr val="000000"/>
              </a:solidFill>
            </a:endParaRPr>
          </a:p>
        </p:txBody>
      </p:sp>
      <p:sp>
        <p:nvSpPr>
          <p:cNvPr id="151556" name="Rectangle 2"/>
          <p:cNvSpPr>
            <a:spLocks noGrp="1" noChangeArrowheads="1"/>
          </p:cNvSpPr>
          <p:nvPr>
            <p:ph type="body" idx="1"/>
          </p:nvPr>
        </p:nvSpPr>
        <p:spPr>
          <a:xfrm>
            <a:off x="765175" y="3482975"/>
            <a:ext cx="7772400" cy="2640013"/>
          </a:xfrm>
          <a:noFill/>
        </p:spPr>
        <p:txBody>
          <a:bodyPr/>
          <a:lstStyle/>
          <a:p>
            <a:pPr eaLnBrk="1" hangingPunct="1">
              <a:lnSpc>
                <a:spcPct val="90000"/>
              </a:lnSpc>
            </a:pPr>
            <a:r>
              <a:rPr lang="en-US" altLang="zh-CN" smtClean="0">
                <a:ea typeface="SimSun" pitchFamily="2" charset="-122"/>
              </a:rPr>
              <a:t>Pat</a:t>
            </a:r>
            <a:r>
              <a:rPr lang="zh-CN" altLang="en-US" smtClean="0">
                <a:ea typeface="SimSun" pitchFamily="2" charset="-122"/>
              </a:rPr>
              <a:t>选择</a:t>
            </a:r>
            <a:r>
              <a:rPr lang="en-US" altLang="zh-CN" smtClean="0">
                <a:ea typeface="SimSun" pitchFamily="2" charset="-122"/>
              </a:rPr>
              <a:t>Opera</a:t>
            </a:r>
            <a:r>
              <a:rPr lang="zh-CN" altLang="en-US" smtClean="0">
                <a:ea typeface="SimSun" pitchFamily="2" charset="-122"/>
              </a:rPr>
              <a:t>的预期收益</a:t>
            </a:r>
            <a:r>
              <a:rPr lang="en-US" altLang="zh-CN" smtClean="0">
                <a:ea typeface="SimSun" pitchFamily="2" charset="-122"/>
              </a:rPr>
              <a:t>: </a:t>
            </a:r>
            <a:r>
              <a:rPr lang="en-US" altLang="zh-CN" i="1" smtClean="0">
                <a:ea typeface="SimSun" pitchFamily="2" charset="-122"/>
              </a:rPr>
              <a:t>r</a:t>
            </a:r>
          </a:p>
          <a:p>
            <a:pPr eaLnBrk="1" hangingPunct="1">
              <a:lnSpc>
                <a:spcPct val="90000"/>
              </a:lnSpc>
            </a:pPr>
            <a:r>
              <a:rPr lang="en-US" altLang="zh-CN" smtClean="0">
                <a:ea typeface="SimSun" pitchFamily="2" charset="-122"/>
              </a:rPr>
              <a:t>Pat</a:t>
            </a:r>
            <a:r>
              <a:rPr lang="zh-CN" altLang="en-US" smtClean="0">
                <a:ea typeface="SimSun" pitchFamily="2" charset="-122"/>
              </a:rPr>
              <a:t>选择</a:t>
            </a:r>
            <a:r>
              <a:rPr lang="en-US" altLang="zh-CN" smtClean="0">
                <a:ea typeface="SimSun" pitchFamily="2" charset="-122"/>
              </a:rPr>
              <a:t>Prize Fight</a:t>
            </a:r>
            <a:r>
              <a:rPr lang="zh-CN" altLang="en-US" smtClean="0">
                <a:ea typeface="SimSun" pitchFamily="2" charset="-122"/>
              </a:rPr>
              <a:t>的预期收益</a:t>
            </a:r>
            <a:r>
              <a:rPr lang="en-US" altLang="zh-CN" smtClean="0">
                <a:ea typeface="SimSun" pitchFamily="2" charset="-122"/>
              </a:rPr>
              <a:t>: 2(1-</a:t>
            </a:r>
            <a:r>
              <a:rPr lang="en-US" altLang="zh-CN" i="1" smtClean="0">
                <a:ea typeface="SimSun" pitchFamily="2" charset="-122"/>
              </a:rPr>
              <a:t>r</a:t>
            </a:r>
            <a:r>
              <a:rPr lang="en-US" altLang="zh-CN" smtClean="0">
                <a:ea typeface="SimSun" pitchFamily="2" charset="-122"/>
              </a:rPr>
              <a:t>)</a:t>
            </a:r>
          </a:p>
          <a:p>
            <a:pPr eaLnBrk="1" hangingPunct="1">
              <a:lnSpc>
                <a:spcPct val="90000"/>
              </a:lnSpc>
            </a:pPr>
            <a:r>
              <a:rPr lang="en-US" altLang="zh-CN" smtClean="0">
                <a:ea typeface="SimSun" pitchFamily="2" charset="-122"/>
              </a:rPr>
              <a:t>Pat</a:t>
            </a:r>
            <a:r>
              <a:rPr lang="zh-CN" altLang="en-US" smtClean="0">
                <a:ea typeface="SimSun" pitchFamily="2" charset="-122"/>
              </a:rPr>
              <a:t>的最优反应</a:t>
            </a:r>
            <a:r>
              <a:rPr lang="en-US" altLang="zh-CN" smtClean="0">
                <a:solidFill>
                  <a:srgbClr val="0000FF"/>
                </a:solidFill>
                <a:ea typeface="SimSun" pitchFamily="2" charset="-122"/>
              </a:rPr>
              <a:t>B</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a:t>
            </a:r>
            <a:r>
              <a:rPr lang="en-US" altLang="zh-CN" smtClean="0">
                <a:solidFill>
                  <a:schemeClr val="hlink"/>
                </a:solidFill>
                <a:ea typeface="SimSun" pitchFamily="2" charset="-122"/>
              </a:rPr>
              <a:t>r</a:t>
            </a:r>
            <a:r>
              <a:rPr lang="en-US" altLang="zh-CN" smtClean="0">
                <a:solidFill>
                  <a:srgbClr val="0000FF"/>
                </a:solidFill>
                <a:ea typeface="SimSun" pitchFamily="2" charset="-122"/>
              </a:rPr>
              <a:t>):</a:t>
            </a:r>
          </a:p>
          <a:p>
            <a:pPr lvl="1" eaLnBrk="1" hangingPunct="1">
              <a:lnSpc>
                <a:spcPct val="90000"/>
              </a:lnSpc>
              <a:buFont typeface="Wingdings" pitchFamily="2" charset="2"/>
              <a:buChar char="Ø"/>
            </a:pPr>
            <a:r>
              <a:rPr lang="en-US" altLang="zh-CN" sz="2400" smtClean="0">
                <a:solidFill>
                  <a:srgbClr val="0000FF"/>
                </a:solidFill>
                <a:ea typeface="SimSun" pitchFamily="2" charset="-122"/>
              </a:rPr>
              <a:t>Prize Fight (q=0) </a:t>
            </a:r>
            <a:r>
              <a:rPr lang="en-US" altLang="zh-CN" sz="2400" smtClean="0">
                <a:ea typeface="SimSun" pitchFamily="2" charset="-122"/>
              </a:rPr>
              <a:t>if </a:t>
            </a:r>
            <a:r>
              <a:rPr lang="en-US" altLang="zh-CN" sz="2400" smtClean="0">
                <a:solidFill>
                  <a:schemeClr val="hlink"/>
                </a:solidFill>
                <a:ea typeface="SimSun" pitchFamily="2" charset="-122"/>
              </a:rPr>
              <a:t>r&lt;2/3</a:t>
            </a:r>
            <a:endParaRPr lang="en-US" altLang="zh-CN" sz="2400" smtClean="0">
              <a:solidFill>
                <a:srgbClr val="0000FF"/>
              </a:solidFill>
              <a:ea typeface="SimSun" pitchFamily="2" charset="-122"/>
            </a:endParaRPr>
          </a:p>
          <a:p>
            <a:pPr lvl="1" eaLnBrk="1" hangingPunct="1">
              <a:lnSpc>
                <a:spcPct val="90000"/>
              </a:lnSpc>
              <a:buFont typeface="Wingdings" pitchFamily="2" charset="2"/>
              <a:buChar char="Ø"/>
            </a:pPr>
            <a:r>
              <a:rPr lang="en-US" altLang="zh-CN" sz="2400" smtClean="0">
                <a:solidFill>
                  <a:srgbClr val="0000FF"/>
                </a:solidFill>
                <a:ea typeface="SimSun" pitchFamily="2" charset="-122"/>
              </a:rPr>
              <a:t>Opera (q=1) </a:t>
            </a:r>
            <a:r>
              <a:rPr lang="en-US" altLang="zh-CN" sz="2400" smtClean="0">
                <a:ea typeface="SimSun" pitchFamily="2" charset="-122"/>
              </a:rPr>
              <a:t>if </a:t>
            </a:r>
            <a:r>
              <a:rPr lang="en-US" altLang="zh-CN" sz="2400" smtClean="0">
                <a:solidFill>
                  <a:schemeClr val="hlink"/>
                </a:solidFill>
                <a:ea typeface="SimSun" pitchFamily="2" charset="-122"/>
              </a:rPr>
              <a:t>r&gt;2/3</a:t>
            </a:r>
            <a:endParaRPr lang="en-US" altLang="zh-CN" sz="2400" smtClean="0">
              <a:solidFill>
                <a:srgbClr val="0000FF"/>
              </a:solidFill>
              <a:ea typeface="SimSun" pitchFamily="2" charset="-122"/>
            </a:endParaRPr>
          </a:p>
          <a:p>
            <a:pPr lvl="1" eaLnBrk="1" hangingPunct="1">
              <a:lnSpc>
                <a:spcPct val="90000"/>
              </a:lnSpc>
              <a:buFont typeface="Wingdings" pitchFamily="2" charset="2"/>
              <a:buChar char="Ø"/>
            </a:pPr>
            <a:r>
              <a:rPr lang="en-US" altLang="zh-CN" sz="2400" smtClean="0">
                <a:solidFill>
                  <a:srgbClr val="0000FF"/>
                </a:solidFill>
                <a:ea typeface="SimSun" pitchFamily="2" charset="-122"/>
              </a:rPr>
              <a:t>Any mixed strategy (0</a:t>
            </a:r>
            <a:r>
              <a:rPr lang="en-US" altLang="zh-CN" sz="2400" smtClean="0">
                <a:solidFill>
                  <a:srgbClr val="0000FF"/>
                </a:solidFill>
                <a:ea typeface="SimSun" pitchFamily="2" charset="-122"/>
                <a:sym typeface="Symbol" pitchFamily="18" charset="2"/>
              </a:rPr>
              <a:t>q1) </a:t>
            </a:r>
            <a:r>
              <a:rPr lang="en-US" altLang="zh-CN" sz="2400" smtClean="0">
                <a:ea typeface="SimSun" pitchFamily="2" charset="-122"/>
              </a:rPr>
              <a:t>if </a:t>
            </a:r>
            <a:r>
              <a:rPr lang="en-US" altLang="zh-CN" sz="2400" smtClean="0">
                <a:solidFill>
                  <a:schemeClr val="hlink"/>
                </a:solidFill>
                <a:ea typeface="SimSun" pitchFamily="2" charset="-122"/>
              </a:rPr>
              <a:t>r=2/3</a:t>
            </a:r>
            <a:r>
              <a:rPr lang="en-US" altLang="zh-CN" sz="2400" smtClean="0">
                <a:ea typeface="SimSun" pitchFamily="2" charset="-122"/>
              </a:rPr>
              <a:t>, </a:t>
            </a:r>
          </a:p>
        </p:txBody>
      </p:sp>
      <p:sp>
        <p:nvSpPr>
          <p:cNvPr id="151557" name="Rectangle 3"/>
          <p:cNvSpPr>
            <a:spLocks noGrp="1" noChangeArrowheads="1"/>
          </p:cNvSpPr>
          <p:nvPr>
            <p:ph type="title"/>
          </p:nvPr>
        </p:nvSpPr>
        <p:spPr>
          <a:xfrm>
            <a:off x="914400" y="812800"/>
            <a:ext cx="7772400" cy="608013"/>
          </a:xfrm>
        </p:spPr>
        <p:txBody>
          <a:bodyPr/>
          <a:lstStyle/>
          <a:p>
            <a:pPr eaLnBrk="1" hangingPunct="1"/>
            <a:r>
              <a:rPr lang="en-US" altLang="zh-CN" smtClean="0">
                <a:ea typeface="SimSun" pitchFamily="2" charset="-122"/>
              </a:rPr>
              <a:t>Battle of sexes</a:t>
            </a:r>
          </a:p>
        </p:txBody>
      </p:sp>
      <p:graphicFrame>
        <p:nvGraphicFramePr>
          <p:cNvPr id="241668" name="Group 4"/>
          <p:cNvGraphicFramePr>
            <a:graphicFrameLocks noGrp="1"/>
          </p:cNvGraphicFramePr>
          <p:nvPr/>
        </p:nvGraphicFramePr>
        <p:xfrm>
          <a:off x="801688" y="1485900"/>
          <a:ext cx="6629400" cy="1584960"/>
        </p:xfrm>
        <a:graphic>
          <a:graphicData uri="http://schemas.openxmlformats.org/drawingml/2006/table">
            <a:tbl>
              <a:tblPr/>
              <a:tblGrid>
                <a:gridCol w="850900"/>
                <a:gridCol w="2093912"/>
                <a:gridCol w="1712913"/>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2579" name="灯片编号占位符 5"/>
          <p:cNvSpPr>
            <a:spLocks noGrp="1"/>
          </p:cNvSpPr>
          <p:nvPr>
            <p:ph type="sldNum" sz="quarter" idx="12"/>
          </p:nvPr>
        </p:nvSpPr>
        <p:spPr>
          <a:noFill/>
        </p:spPr>
        <p:txBody>
          <a:bodyPr/>
          <a:lstStyle/>
          <a:p>
            <a:fld id="{221BEFBC-A9D8-4494-8DAB-544017FDD4DE}" type="slidenum">
              <a:rPr lang="zh-CN" altLang="en-US" smtClean="0">
                <a:solidFill>
                  <a:srgbClr val="000000"/>
                </a:solidFill>
              </a:rPr>
              <a:pPr/>
              <a:t>156</a:t>
            </a:fld>
            <a:endParaRPr lang="en-US" altLang="zh-CN" smtClean="0">
              <a:solidFill>
                <a:srgbClr val="000000"/>
              </a:solidFill>
            </a:endParaRPr>
          </a:p>
        </p:txBody>
      </p:sp>
      <p:sp>
        <p:nvSpPr>
          <p:cNvPr id="152580" name="Line 2"/>
          <p:cNvSpPr>
            <a:spLocks noChangeShapeType="1"/>
          </p:cNvSpPr>
          <p:nvPr/>
        </p:nvSpPr>
        <p:spPr bwMode="auto">
          <a:xfrm>
            <a:off x="5980113" y="4354513"/>
            <a:ext cx="203200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52581" name="Line 3"/>
          <p:cNvSpPr>
            <a:spLocks noChangeShapeType="1"/>
          </p:cNvSpPr>
          <p:nvPr/>
        </p:nvSpPr>
        <p:spPr bwMode="auto">
          <a:xfrm>
            <a:off x="8012113" y="4354513"/>
            <a:ext cx="0" cy="1552575"/>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pSp>
        <p:nvGrpSpPr>
          <p:cNvPr id="2" name="Group 4"/>
          <p:cNvGrpSpPr>
            <a:grpSpLocks/>
          </p:cNvGrpSpPr>
          <p:nvPr/>
        </p:nvGrpSpPr>
        <p:grpSpPr bwMode="auto">
          <a:xfrm>
            <a:off x="5310188" y="3930650"/>
            <a:ext cx="3330575" cy="2378075"/>
            <a:chOff x="3345" y="2476"/>
            <a:chExt cx="2098" cy="1498"/>
          </a:xfrm>
        </p:grpSpPr>
        <p:sp>
          <p:nvSpPr>
            <p:cNvPr id="152597" name="Text Box 5"/>
            <p:cNvSpPr txBox="1">
              <a:spLocks noChangeArrowheads="1"/>
            </p:cNvSpPr>
            <p:nvPr/>
          </p:nvSpPr>
          <p:spPr bwMode="auto">
            <a:xfrm>
              <a:off x="4923" y="3735"/>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00"/>
                  </a:solidFill>
                  <a:latin typeface="Courier New" pitchFamily="49" charset="0"/>
                  <a:ea typeface="SimSun" pitchFamily="2" charset="-122"/>
                  <a:cs typeface="Courier New" pitchFamily="49" charset="0"/>
                </a:rPr>
                <a:t>1</a:t>
              </a:r>
            </a:p>
          </p:txBody>
        </p:sp>
        <p:sp>
          <p:nvSpPr>
            <p:cNvPr id="152598" name="Line 6"/>
            <p:cNvSpPr>
              <a:spLocks noChangeShapeType="1"/>
            </p:cNvSpPr>
            <p:nvPr/>
          </p:nvSpPr>
          <p:spPr bwMode="auto">
            <a:xfrm>
              <a:off x="3602" y="3730"/>
              <a:ext cx="1645"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52599" name="Line 7"/>
            <p:cNvSpPr>
              <a:spLocks noChangeShapeType="1"/>
            </p:cNvSpPr>
            <p:nvPr/>
          </p:nvSpPr>
          <p:spPr bwMode="auto">
            <a:xfrm flipV="1">
              <a:off x="3767" y="2569"/>
              <a:ext cx="0" cy="1344"/>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52600" name="Text Box 8"/>
            <p:cNvSpPr txBox="1">
              <a:spLocks noChangeArrowheads="1"/>
            </p:cNvSpPr>
            <p:nvPr/>
          </p:nvSpPr>
          <p:spPr bwMode="auto">
            <a:xfrm>
              <a:off x="5149" y="3643"/>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0000FF"/>
                  </a:solidFill>
                  <a:latin typeface="Courier New" pitchFamily="49" charset="0"/>
                  <a:ea typeface="SimSun" pitchFamily="2" charset="-122"/>
                  <a:cs typeface="Courier New" pitchFamily="49" charset="0"/>
                </a:rPr>
                <a:t>q</a:t>
              </a:r>
            </a:p>
          </p:txBody>
        </p:sp>
        <p:sp>
          <p:nvSpPr>
            <p:cNvPr id="152601" name="Text Box 9"/>
            <p:cNvSpPr txBox="1">
              <a:spLocks noChangeArrowheads="1"/>
            </p:cNvSpPr>
            <p:nvPr/>
          </p:nvSpPr>
          <p:spPr bwMode="auto">
            <a:xfrm>
              <a:off x="3706" y="2476"/>
              <a:ext cx="294" cy="288"/>
            </a:xfrm>
            <a:prstGeom prst="rect">
              <a:avLst/>
            </a:prstGeom>
            <a:noFill/>
            <a:ln w="9525">
              <a:noFill/>
              <a:miter lim="800000"/>
              <a:headEnd/>
              <a:tailEnd/>
            </a:ln>
          </p:spPr>
          <p:txBody>
            <a:bodyPr>
              <a:spAutoFit/>
            </a:bodyPr>
            <a:lstStyle/>
            <a:p>
              <a:pPr algn="ctr" fontAlgn="base">
                <a:spcBef>
                  <a:spcPct val="0"/>
                </a:spcBef>
                <a:spcAft>
                  <a:spcPct val="0"/>
                </a:spcAft>
              </a:pPr>
              <a:r>
                <a:rPr lang="en-US" altLang="zh-CN" sz="2400" b="1" i="1" smtClean="0">
                  <a:solidFill>
                    <a:srgbClr val="990033"/>
                  </a:solidFill>
                  <a:latin typeface="Courier New" pitchFamily="49" charset="0"/>
                  <a:ea typeface="SimSun" pitchFamily="2" charset="-122"/>
                  <a:cs typeface="Courier New" pitchFamily="49" charset="0"/>
                </a:rPr>
                <a:t>r</a:t>
              </a:r>
            </a:p>
          </p:txBody>
        </p:sp>
        <p:sp>
          <p:nvSpPr>
            <p:cNvPr id="152602" name="Text Box 10"/>
            <p:cNvSpPr txBox="1">
              <a:spLocks noChangeArrowheads="1"/>
            </p:cNvSpPr>
            <p:nvPr/>
          </p:nvSpPr>
          <p:spPr bwMode="auto">
            <a:xfrm>
              <a:off x="3575" y="2634"/>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00"/>
                  </a:solidFill>
                  <a:latin typeface="Courier New" pitchFamily="49" charset="0"/>
                  <a:ea typeface="SimSun" pitchFamily="2" charset="-122"/>
                  <a:cs typeface="Courier New" pitchFamily="49" charset="0"/>
                </a:rPr>
                <a:t>1</a:t>
              </a:r>
            </a:p>
          </p:txBody>
        </p:sp>
        <p:sp>
          <p:nvSpPr>
            <p:cNvPr id="152603" name="Text Box 11"/>
            <p:cNvSpPr txBox="1">
              <a:spLocks noChangeArrowheads="1"/>
            </p:cNvSpPr>
            <p:nvPr/>
          </p:nvSpPr>
          <p:spPr bwMode="auto">
            <a:xfrm>
              <a:off x="4255" y="3743"/>
              <a:ext cx="439"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b="1" smtClean="0">
                <a:solidFill>
                  <a:srgbClr val="0000FF"/>
                </a:solidFill>
                <a:latin typeface="Courier New" pitchFamily="49" charset="0"/>
                <a:ea typeface="SimSun" pitchFamily="2" charset="-122"/>
                <a:cs typeface="Courier New" pitchFamily="49" charset="0"/>
              </a:endParaRPr>
            </a:p>
          </p:txBody>
        </p:sp>
        <p:sp>
          <p:nvSpPr>
            <p:cNvPr id="152604" name="Text Box 12"/>
            <p:cNvSpPr txBox="1">
              <a:spLocks noChangeArrowheads="1"/>
            </p:cNvSpPr>
            <p:nvPr/>
          </p:nvSpPr>
          <p:spPr bwMode="auto">
            <a:xfrm>
              <a:off x="3345" y="3135"/>
              <a:ext cx="375"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b="1" smtClean="0">
                <a:solidFill>
                  <a:srgbClr val="990033"/>
                </a:solidFill>
                <a:latin typeface="Courier New" pitchFamily="49" charset="0"/>
                <a:ea typeface="SimSun" pitchFamily="2" charset="-122"/>
                <a:cs typeface="Courier New" pitchFamily="49" charset="0"/>
              </a:endParaRPr>
            </a:p>
          </p:txBody>
        </p:sp>
      </p:grpSp>
      <p:sp>
        <p:nvSpPr>
          <p:cNvPr id="242701" name="Rectangle 13"/>
          <p:cNvSpPr>
            <a:spLocks noGrp="1" noChangeArrowheads="1"/>
          </p:cNvSpPr>
          <p:nvPr>
            <p:ph type="body" idx="1"/>
          </p:nvPr>
        </p:nvSpPr>
        <p:spPr>
          <a:xfrm>
            <a:off x="361950" y="1617663"/>
            <a:ext cx="4246563" cy="4545012"/>
          </a:xfrm>
          <a:noFill/>
        </p:spPr>
        <p:txBody>
          <a:bodyPr/>
          <a:lstStyle/>
          <a:p>
            <a:pPr eaLnBrk="1" hangingPunct="1">
              <a:lnSpc>
                <a:spcPct val="90000"/>
              </a:lnSpc>
            </a:pPr>
            <a:r>
              <a:rPr lang="en-US" altLang="zh-CN" smtClean="0">
                <a:ea typeface="SimSun" pitchFamily="2" charset="-122"/>
              </a:rPr>
              <a:t>Chris</a:t>
            </a:r>
            <a:r>
              <a:rPr lang="zh-CN" altLang="en-US" smtClean="0">
                <a:ea typeface="SimSun" pitchFamily="2" charset="-122"/>
              </a:rPr>
              <a:t>的最优反应 </a:t>
            </a:r>
            <a:r>
              <a:rPr lang="en-US" altLang="zh-CN" smtClean="0">
                <a:solidFill>
                  <a:schemeClr val="hlink"/>
                </a:solidFill>
                <a:ea typeface="SimSun" pitchFamily="2" charset="-122"/>
              </a:rPr>
              <a:t>B</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a:t>
            </a:r>
            <a:r>
              <a:rPr lang="en-US" altLang="zh-CN" smtClean="0">
                <a:solidFill>
                  <a:srgbClr val="0000FF"/>
                </a:solidFill>
                <a:ea typeface="SimSun" pitchFamily="2" charset="-122"/>
              </a:rPr>
              <a:t>q</a:t>
            </a:r>
            <a:r>
              <a:rPr lang="en-US" altLang="zh-CN" smtClean="0">
                <a:solidFill>
                  <a:schemeClr val="hlink"/>
                </a:solidFill>
                <a:ea typeface="SimSun" pitchFamily="2" charset="-122"/>
              </a:rPr>
              <a:t>):</a:t>
            </a:r>
          </a:p>
          <a:p>
            <a:pPr lvl="1" eaLnBrk="1" hangingPunct="1">
              <a:lnSpc>
                <a:spcPct val="90000"/>
              </a:lnSpc>
              <a:buFont typeface="Wingdings" pitchFamily="2" charset="2"/>
              <a:buChar char="Ø"/>
            </a:pPr>
            <a:r>
              <a:rPr lang="en-US" altLang="zh-CN" sz="2400" smtClean="0">
                <a:solidFill>
                  <a:schemeClr val="hlink"/>
                </a:solidFill>
                <a:ea typeface="SimSun" pitchFamily="2" charset="-122"/>
              </a:rPr>
              <a:t>Prize Fight (r=0) </a:t>
            </a:r>
            <a:r>
              <a:rPr lang="en-US" altLang="zh-CN" sz="2500" smtClean="0">
                <a:ea typeface="SimSun" pitchFamily="2" charset="-122"/>
              </a:rPr>
              <a:t>if </a:t>
            </a:r>
            <a:r>
              <a:rPr lang="en-US" altLang="zh-CN" sz="2500" smtClean="0">
                <a:solidFill>
                  <a:srgbClr val="0000FF"/>
                </a:solidFill>
                <a:ea typeface="SimSun" pitchFamily="2" charset="-122"/>
              </a:rPr>
              <a:t>q&lt;1/3</a:t>
            </a:r>
            <a:r>
              <a:rPr lang="en-US" altLang="zh-CN" sz="2500" smtClean="0">
                <a:ea typeface="SimSun" pitchFamily="2" charset="-122"/>
              </a:rPr>
              <a:t> </a:t>
            </a:r>
            <a:endParaRPr lang="en-US" altLang="zh-CN" sz="2400" smtClean="0">
              <a:solidFill>
                <a:schemeClr val="hlink"/>
              </a:solidFill>
              <a:ea typeface="SimSun" pitchFamily="2" charset="-122"/>
            </a:endParaRPr>
          </a:p>
          <a:p>
            <a:pPr lvl="1" eaLnBrk="1" hangingPunct="1">
              <a:lnSpc>
                <a:spcPct val="90000"/>
              </a:lnSpc>
              <a:buFont typeface="Wingdings" pitchFamily="2" charset="2"/>
              <a:buChar char="Ø"/>
            </a:pPr>
            <a:r>
              <a:rPr lang="en-US" altLang="zh-CN" sz="2400" smtClean="0">
                <a:solidFill>
                  <a:schemeClr val="hlink"/>
                </a:solidFill>
                <a:ea typeface="SimSun" pitchFamily="2" charset="-122"/>
              </a:rPr>
              <a:t>Opera (r=1) </a:t>
            </a:r>
            <a:r>
              <a:rPr lang="en-US" altLang="zh-CN" sz="2400" smtClean="0">
                <a:ea typeface="SimSun" pitchFamily="2" charset="-122"/>
              </a:rPr>
              <a:t>if </a:t>
            </a:r>
            <a:r>
              <a:rPr lang="en-US" altLang="zh-CN" sz="2400" smtClean="0">
                <a:solidFill>
                  <a:srgbClr val="0000FF"/>
                </a:solidFill>
                <a:ea typeface="SimSun" pitchFamily="2" charset="-122"/>
              </a:rPr>
              <a:t>q&gt;1/3</a:t>
            </a:r>
            <a:r>
              <a:rPr lang="en-US" altLang="zh-CN" sz="2400" smtClean="0">
                <a:ea typeface="SimSun" pitchFamily="2" charset="-122"/>
              </a:rPr>
              <a:t> </a:t>
            </a:r>
            <a:endParaRPr lang="en-US" altLang="zh-CN" sz="2400" smtClean="0">
              <a:solidFill>
                <a:schemeClr val="hlink"/>
              </a:solidFill>
              <a:ea typeface="SimSun" pitchFamily="2" charset="-122"/>
            </a:endParaRPr>
          </a:p>
          <a:p>
            <a:pPr lvl="1" eaLnBrk="1" hangingPunct="1">
              <a:lnSpc>
                <a:spcPct val="90000"/>
              </a:lnSpc>
              <a:buFont typeface="Wingdings" pitchFamily="2" charset="2"/>
              <a:buChar char="Ø"/>
            </a:pPr>
            <a:r>
              <a:rPr lang="en-US" altLang="zh-CN" sz="2400" smtClean="0">
                <a:solidFill>
                  <a:schemeClr val="hlink"/>
                </a:solidFill>
                <a:ea typeface="SimSun" pitchFamily="2" charset="-122"/>
              </a:rPr>
              <a:t>Any mixed strategy (0</a:t>
            </a:r>
            <a:r>
              <a:rPr lang="en-US" altLang="zh-CN" sz="2400" smtClean="0">
                <a:solidFill>
                  <a:schemeClr val="hlink"/>
                </a:solidFill>
                <a:ea typeface="SimSun" pitchFamily="2" charset="-122"/>
                <a:sym typeface="Symbol" pitchFamily="18" charset="2"/>
              </a:rPr>
              <a:t>r1) </a:t>
            </a:r>
            <a:r>
              <a:rPr lang="en-US" altLang="zh-CN" sz="2400" smtClean="0">
                <a:ea typeface="SimSun" pitchFamily="2" charset="-122"/>
              </a:rPr>
              <a:t>if </a:t>
            </a:r>
            <a:r>
              <a:rPr lang="en-US" altLang="zh-CN" sz="2400" smtClean="0">
                <a:solidFill>
                  <a:srgbClr val="0000FF"/>
                </a:solidFill>
                <a:ea typeface="SimSun" pitchFamily="2" charset="-122"/>
              </a:rPr>
              <a:t>q=1/3</a:t>
            </a:r>
            <a:endParaRPr lang="en-US" altLang="zh-CN" sz="2400" smtClean="0">
              <a:solidFill>
                <a:schemeClr val="hlink"/>
              </a:solidFill>
              <a:ea typeface="SimSun" pitchFamily="2" charset="-122"/>
              <a:sym typeface="Symbol" pitchFamily="18" charset="2"/>
            </a:endParaRPr>
          </a:p>
          <a:p>
            <a:pPr eaLnBrk="1" hangingPunct="1">
              <a:lnSpc>
                <a:spcPct val="90000"/>
              </a:lnSpc>
            </a:pPr>
            <a:r>
              <a:rPr lang="en-US" altLang="zh-CN" smtClean="0">
                <a:ea typeface="SimSun" pitchFamily="2" charset="-122"/>
              </a:rPr>
              <a:t>Pat</a:t>
            </a:r>
            <a:r>
              <a:rPr lang="zh-CN" altLang="en-US" smtClean="0">
                <a:ea typeface="SimSun" pitchFamily="2" charset="-122"/>
              </a:rPr>
              <a:t>的最优反应</a:t>
            </a:r>
            <a:r>
              <a:rPr lang="en-US" altLang="zh-CN" smtClean="0">
                <a:solidFill>
                  <a:srgbClr val="0000FF"/>
                </a:solidFill>
                <a:ea typeface="SimSun" pitchFamily="2" charset="-122"/>
              </a:rPr>
              <a:t>B</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a:t>
            </a:r>
            <a:r>
              <a:rPr lang="en-US" altLang="zh-CN" smtClean="0">
                <a:solidFill>
                  <a:schemeClr val="hlink"/>
                </a:solidFill>
                <a:ea typeface="SimSun" pitchFamily="2" charset="-122"/>
              </a:rPr>
              <a:t>r</a:t>
            </a:r>
            <a:r>
              <a:rPr lang="en-US" altLang="zh-CN" smtClean="0">
                <a:solidFill>
                  <a:srgbClr val="0000FF"/>
                </a:solidFill>
                <a:ea typeface="SimSun" pitchFamily="2" charset="-122"/>
              </a:rPr>
              <a:t>):</a:t>
            </a:r>
          </a:p>
          <a:p>
            <a:pPr lvl="1" eaLnBrk="1" hangingPunct="1">
              <a:lnSpc>
                <a:spcPct val="90000"/>
              </a:lnSpc>
              <a:buFont typeface="Wingdings" pitchFamily="2" charset="2"/>
              <a:buChar char="Ø"/>
            </a:pPr>
            <a:r>
              <a:rPr lang="en-US" altLang="zh-CN" sz="2400" smtClean="0">
                <a:solidFill>
                  <a:srgbClr val="0000FF"/>
                </a:solidFill>
                <a:ea typeface="SimSun" pitchFamily="2" charset="-122"/>
              </a:rPr>
              <a:t>Prize Fight (q=0) </a:t>
            </a:r>
            <a:r>
              <a:rPr lang="en-US" altLang="zh-CN" sz="2400" smtClean="0">
                <a:ea typeface="SimSun" pitchFamily="2" charset="-122"/>
              </a:rPr>
              <a:t>if </a:t>
            </a:r>
            <a:r>
              <a:rPr lang="en-US" altLang="zh-CN" sz="2400" smtClean="0">
                <a:solidFill>
                  <a:schemeClr val="hlink"/>
                </a:solidFill>
                <a:ea typeface="SimSun" pitchFamily="2" charset="-122"/>
              </a:rPr>
              <a:t>r&lt;2/3</a:t>
            </a:r>
            <a:r>
              <a:rPr lang="en-US" altLang="zh-CN" sz="2400" smtClean="0">
                <a:ea typeface="SimSun" pitchFamily="2" charset="-122"/>
              </a:rPr>
              <a:t> </a:t>
            </a:r>
            <a:endParaRPr lang="en-US" altLang="zh-CN" sz="2400" smtClean="0">
              <a:solidFill>
                <a:srgbClr val="0000FF"/>
              </a:solidFill>
              <a:ea typeface="SimSun" pitchFamily="2" charset="-122"/>
            </a:endParaRPr>
          </a:p>
          <a:p>
            <a:pPr lvl="1" eaLnBrk="1" hangingPunct="1">
              <a:lnSpc>
                <a:spcPct val="90000"/>
              </a:lnSpc>
              <a:buFont typeface="Wingdings" pitchFamily="2" charset="2"/>
              <a:buChar char="Ø"/>
            </a:pPr>
            <a:r>
              <a:rPr lang="en-US" altLang="zh-CN" sz="2400" smtClean="0">
                <a:solidFill>
                  <a:srgbClr val="0000FF"/>
                </a:solidFill>
                <a:ea typeface="SimSun" pitchFamily="2" charset="-122"/>
              </a:rPr>
              <a:t>Opera (q=1) </a:t>
            </a:r>
            <a:r>
              <a:rPr lang="en-US" altLang="zh-CN" sz="2400" smtClean="0">
                <a:ea typeface="SimSun" pitchFamily="2" charset="-122"/>
              </a:rPr>
              <a:t>if </a:t>
            </a:r>
            <a:r>
              <a:rPr lang="en-US" altLang="zh-CN" sz="2400" smtClean="0">
                <a:solidFill>
                  <a:schemeClr val="hlink"/>
                </a:solidFill>
                <a:ea typeface="SimSun" pitchFamily="2" charset="-122"/>
              </a:rPr>
              <a:t>r&gt;2/3</a:t>
            </a:r>
            <a:r>
              <a:rPr lang="en-US" altLang="zh-CN" sz="2400" smtClean="0">
                <a:ea typeface="SimSun" pitchFamily="2" charset="-122"/>
              </a:rPr>
              <a:t> </a:t>
            </a:r>
            <a:endParaRPr lang="en-US" altLang="zh-CN" sz="2400" smtClean="0">
              <a:solidFill>
                <a:srgbClr val="0000FF"/>
              </a:solidFill>
              <a:ea typeface="SimSun" pitchFamily="2" charset="-122"/>
            </a:endParaRPr>
          </a:p>
          <a:p>
            <a:pPr lvl="1" eaLnBrk="1" hangingPunct="1">
              <a:lnSpc>
                <a:spcPct val="90000"/>
              </a:lnSpc>
              <a:buFont typeface="Wingdings" pitchFamily="2" charset="2"/>
              <a:buChar char="Ø"/>
            </a:pPr>
            <a:r>
              <a:rPr lang="en-US" altLang="zh-CN" sz="2400" smtClean="0">
                <a:solidFill>
                  <a:srgbClr val="0000FF"/>
                </a:solidFill>
                <a:ea typeface="SimSun" pitchFamily="2" charset="-122"/>
              </a:rPr>
              <a:t>Any mixed strategy (0</a:t>
            </a:r>
            <a:r>
              <a:rPr lang="en-US" altLang="zh-CN" sz="2400" smtClean="0">
                <a:solidFill>
                  <a:srgbClr val="0000FF"/>
                </a:solidFill>
                <a:ea typeface="SimSun" pitchFamily="2" charset="-122"/>
                <a:sym typeface="Symbol" pitchFamily="18" charset="2"/>
              </a:rPr>
              <a:t>q1) </a:t>
            </a:r>
            <a:r>
              <a:rPr lang="en-US" altLang="zh-CN" sz="2400" smtClean="0">
                <a:ea typeface="SimSun" pitchFamily="2" charset="-122"/>
              </a:rPr>
              <a:t>if </a:t>
            </a:r>
            <a:r>
              <a:rPr lang="en-US" altLang="zh-CN" sz="2400" smtClean="0">
                <a:solidFill>
                  <a:schemeClr val="hlink"/>
                </a:solidFill>
                <a:ea typeface="SimSun" pitchFamily="2" charset="-122"/>
              </a:rPr>
              <a:t>r=2/3</a:t>
            </a:r>
            <a:endParaRPr lang="en-US" altLang="zh-CN" sz="2400" smtClean="0">
              <a:ea typeface="SimSun" pitchFamily="2" charset="-122"/>
            </a:endParaRPr>
          </a:p>
        </p:txBody>
      </p:sp>
      <p:sp>
        <p:nvSpPr>
          <p:cNvPr id="152584" name="Rectangle 14"/>
          <p:cNvSpPr>
            <a:spLocks noGrp="1" noChangeArrowheads="1"/>
          </p:cNvSpPr>
          <p:nvPr>
            <p:ph type="title"/>
          </p:nvPr>
        </p:nvSpPr>
        <p:spPr>
          <a:xfrm>
            <a:off x="914400" y="552450"/>
            <a:ext cx="7772400" cy="868363"/>
          </a:xfrm>
        </p:spPr>
        <p:txBody>
          <a:bodyPr/>
          <a:lstStyle/>
          <a:p>
            <a:pPr eaLnBrk="1" hangingPunct="1"/>
            <a:r>
              <a:rPr lang="en-US" altLang="zh-CN" smtClean="0">
                <a:ea typeface="SimSun" pitchFamily="2" charset="-122"/>
              </a:rPr>
              <a:t>Battle of sexes</a:t>
            </a:r>
          </a:p>
        </p:txBody>
      </p:sp>
      <p:sp>
        <p:nvSpPr>
          <p:cNvPr id="242703" name="Line 15"/>
          <p:cNvSpPr>
            <a:spLocks noChangeShapeType="1"/>
          </p:cNvSpPr>
          <p:nvPr/>
        </p:nvSpPr>
        <p:spPr bwMode="auto">
          <a:xfrm>
            <a:off x="5992813" y="4906963"/>
            <a:ext cx="2047875"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42704" name="Line 16"/>
          <p:cNvSpPr>
            <a:spLocks noChangeShapeType="1"/>
          </p:cNvSpPr>
          <p:nvPr/>
        </p:nvSpPr>
        <p:spPr bwMode="auto">
          <a:xfrm flipV="1">
            <a:off x="8026400" y="4356100"/>
            <a:ext cx="0" cy="5365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42705" name="Line 17"/>
          <p:cNvSpPr>
            <a:spLocks noChangeShapeType="1"/>
          </p:cNvSpPr>
          <p:nvPr/>
        </p:nvSpPr>
        <p:spPr bwMode="auto">
          <a:xfrm flipV="1">
            <a:off x="5988050" y="4911725"/>
            <a:ext cx="0" cy="101600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42706" name="Line 18"/>
          <p:cNvSpPr>
            <a:spLocks noChangeShapeType="1"/>
          </p:cNvSpPr>
          <p:nvPr/>
        </p:nvSpPr>
        <p:spPr bwMode="auto">
          <a:xfrm>
            <a:off x="5995988" y="5921375"/>
            <a:ext cx="71120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42707" name="Line 19"/>
          <p:cNvSpPr>
            <a:spLocks noChangeShapeType="1"/>
          </p:cNvSpPr>
          <p:nvPr/>
        </p:nvSpPr>
        <p:spPr bwMode="auto">
          <a:xfrm>
            <a:off x="6705600" y="4370388"/>
            <a:ext cx="0" cy="157956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42708" name="Line 20"/>
          <p:cNvSpPr>
            <a:spLocks noChangeShapeType="1"/>
          </p:cNvSpPr>
          <p:nvPr/>
        </p:nvSpPr>
        <p:spPr bwMode="auto">
          <a:xfrm>
            <a:off x="6711950" y="4360863"/>
            <a:ext cx="1320800" cy="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52591" name="Text Box 21"/>
          <p:cNvSpPr txBox="1">
            <a:spLocks noChangeArrowheads="1"/>
          </p:cNvSpPr>
          <p:nvPr/>
        </p:nvSpPr>
        <p:spPr bwMode="auto">
          <a:xfrm>
            <a:off x="5327650" y="4803775"/>
            <a:ext cx="5953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00"/>
                </a:solidFill>
                <a:latin typeface="Courier New" pitchFamily="49" charset="0"/>
                <a:ea typeface="SimSun" pitchFamily="2" charset="-122"/>
                <a:cs typeface="Courier New" pitchFamily="49" charset="0"/>
              </a:rPr>
              <a:t>2/3</a:t>
            </a:r>
          </a:p>
        </p:txBody>
      </p:sp>
      <p:sp>
        <p:nvSpPr>
          <p:cNvPr id="242710" name="Text Box 22"/>
          <p:cNvSpPr txBox="1">
            <a:spLocks noChangeArrowheads="1"/>
          </p:cNvSpPr>
          <p:nvPr/>
        </p:nvSpPr>
        <p:spPr bwMode="auto">
          <a:xfrm>
            <a:off x="5588000" y="2060575"/>
            <a:ext cx="2728913" cy="1604963"/>
          </a:xfrm>
          <a:prstGeom prst="rect">
            <a:avLst/>
          </a:prstGeom>
          <a:noFill/>
          <a:ln w="9525">
            <a:noFill/>
            <a:miter lim="800000"/>
            <a:headEnd/>
            <a:tailEnd/>
          </a:ln>
        </p:spPr>
        <p:txBody>
          <a:bodyPr>
            <a:spAutoFit/>
          </a:bodyPr>
          <a:lstStyle/>
          <a:p>
            <a:pPr fontAlgn="base">
              <a:spcBef>
                <a:spcPct val="50000"/>
              </a:spcBef>
              <a:spcAft>
                <a:spcPct val="0"/>
              </a:spcAft>
            </a:pPr>
            <a:r>
              <a:rPr lang="zh-CN" altLang="en-US" smtClean="0">
                <a:solidFill>
                  <a:srgbClr val="000000"/>
                </a:solidFill>
                <a:ea typeface="SimSun" pitchFamily="2" charset="-122"/>
              </a:rPr>
              <a:t>三个纳什均衡</a:t>
            </a:r>
            <a:r>
              <a:rPr lang="en-US" altLang="zh-CN" smtClean="0">
                <a:solidFill>
                  <a:srgbClr val="000000"/>
                </a:solidFill>
                <a:ea typeface="SimSun" pitchFamily="2" charset="-122"/>
              </a:rPr>
              <a:t>:</a:t>
            </a:r>
          </a:p>
          <a:p>
            <a:pPr fontAlgn="base">
              <a:spcBef>
                <a:spcPct val="50000"/>
              </a:spcBef>
              <a:spcAft>
                <a:spcPct val="0"/>
              </a:spcAft>
            </a:pPr>
            <a:r>
              <a:rPr lang="en-US" altLang="zh-CN" b="1" smtClean="0">
                <a:solidFill>
                  <a:srgbClr val="000000"/>
                </a:solidFill>
                <a:ea typeface="SimSun" pitchFamily="2" charset="-122"/>
              </a:rPr>
              <a:t>(</a:t>
            </a:r>
            <a:r>
              <a:rPr lang="en-US" altLang="zh-CN" b="1" smtClean="0">
                <a:solidFill>
                  <a:srgbClr val="990033"/>
                </a:solidFill>
                <a:ea typeface="SimSun" pitchFamily="2" charset="-122"/>
              </a:rPr>
              <a:t>(1, 0)</a:t>
            </a:r>
            <a:r>
              <a:rPr lang="en-US" altLang="zh-CN" b="1" smtClean="0">
                <a:solidFill>
                  <a:srgbClr val="000000"/>
                </a:solidFill>
                <a:ea typeface="SimSun" pitchFamily="2" charset="-122"/>
              </a:rPr>
              <a:t>, </a:t>
            </a:r>
            <a:r>
              <a:rPr lang="en-US" altLang="zh-CN" b="1" smtClean="0">
                <a:solidFill>
                  <a:srgbClr val="0000FF"/>
                </a:solidFill>
                <a:ea typeface="SimSun" pitchFamily="2" charset="-122"/>
              </a:rPr>
              <a:t>(1, 0)</a:t>
            </a:r>
            <a:r>
              <a:rPr lang="en-US" altLang="zh-CN" b="1" smtClean="0">
                <a:solidFill>
                  <a:srgbClr val="000000"/>
                </a:solidFill>
                <a:ea typeface="SimSun" pitchFamily="2" charset="-122"/>
              </a:rPr>
              <a:t>)</a:t>
            </a:r>
            <a:endParaRPr lang="en-US" altLang="zh-CN" b="1" smtClean="0">
              <a:solidFill>
                <a:srgbClr val="000000"/>
              </a:solidFill>
              <a:latin typeface="Courier New" pitchFamily="49" charset="0"/>
              <a:ea typeface="SimSun" pitchFamily="2" charset="-122"/>
              <a:cs typeface="Courier New" pitchFamily="49" charset="0"/>
            </a:endParaRPr>
          </a:p>
          <a:p>
            <a:pPr fontAlgn="base">
              <a:spcBef>
                <a:spcPct val="50000"/>
              </a:spcBef>
              <a:spcAft>
                <a:spcPct val="0"/>
              </a:spcAft>
            </a:pPr>
            <a:r>
              <a:rPr lang="en-US" altLang="zh-CN" b="1" smtClean="0">
                <a:solidFill>
                  <a:srgbClr val="000000"/>
                </a:solidFill>
                <a:ea typeface="SimSun" pitchFamily="2" charset="-122"/>
              </a:rPr>
              <a:t>(</a:t>
            </a:r>
            <a:r>
              <a:rPr lang="en-US" altLang="zh-CN" b="1" smtClean="0">
                <a:solidFill>
                  <a:srgbClr val="990033"/>
                </a:solidFill>
                <a:ea typeface="SimSun" pitchFamily="2" charset="-122"/>
              </a:rPr>
              <a:t>(0, 1)</a:t>
            </a:r>
            <a:r>
              <a:rPr lang="en-US" altLang="zh-CN" b="1" smtClean="0">
                <a:solidFill>
                  <a:srgbClr val="000000"/>
                </a:solidFill>
                <a:ea typeface="SimSun" pitchFamily="2" charset="-122"/>
              </a:rPr>
              <a:t>, </a:t>
            </a:r>
            <a:r>
              <a:rPr lang="en-US" altLang="zh-CN" b="1" smtClean="0">
                <a:solidFill>
                  <a:srgbClr val="0000FF"/>
                </a:solidFill>
                <a:ea typeface="SimSun" pitchFamily="2" charset="-122"/>
              </a:rPr>
              <a:t>(0, 1)</a:t>
            </a:r>
            <a:r>
              <a:rPr lang="en-US" altLang="zh-CN" b="1" smtClean="0">
                <a:solidFill>
                  <a:srgbClr val="000000"/>
                </a:solidFill>
                <a:ea typeface="SimSun" pitchFamily="2" charset="-122"/>
              </a:rPr>
              <a:t>)</a:t>
            </a:r>
          </a:p>
          <a:p>
            <a:pPr fontAlgn="base">
              <a:spcBef>
                <a:spcPct val="50000"/>
              </a:spcBef>
              <a:spcAft>
                <a:spcPct val="0"/>
              </a:spcAft>
            </a:pPr>
            <a:r>
              <a:rPr lang="en-US" altLang="zh-CN" b="1" smtClean="0">
                <a:solidFill>
                  <a:srgbClr val="000000"/>
                </a:solidFill>
                <a:ea typeface="SimSun" pitchFamily="2" charset="-122"/>
              </a:rPr>
              <a:t>(</a:t>
            </a:r>
            <a:r>
              <a:rPr lang="en-US" altLang="zh-CN" b="1" smtClean="0">
                <a:solidFill>
                  <a:srgbClr val="990033"/>
                </a:solidFill>
                <a:ea typeface="SimSun" pitchFamily="2" charset="-122"/>
              </a:rPr>
              <a:t>(2/3, 1/3)</a:t>
            </a:r>
            <a:r>
              <a:rPr lang="en-US" altLang="zh-CN" b="1" smtClean="0">
                <a:solidFill>
                  <a:srgbClr val="000000"/>
                </a:solidFill>
                <a:ea typeface="SimSun" pitchFamily="2" charset="-122"/>
              </a:rPr>
              <a:t>, </a:t>
            </a:r>
            <a:r>
              <a:rPr lang="en-US" altLang="zh-CN" b="1" smtClean="0">
                <a:solidFill>
                  <a:srgbClr val="0000FF"/>
                </a:solidFill>
                <a:ea typeface="SimSun" pitchFamily="2" charset="-122"/>
              </a:rPr>
              <a:t>(1/3, 2/3)</a:t>
            </a:r>
            <a:r>
              <a:rPr lang="en-US" altLang="zh-CN" b="1" smtClean="0">
                <a:solidFill>
                  <a:srgbClr val="000000"/>
                </a:solidFill>
                <a:ea typeface="SimSun" pitchFamily="2" charset="-122"/>
              </a:rPr>
              <a:t>)</a:t>
            </a:r>
          </a:p>
        </p:txBody>
      </p:sp>
      <p:sp>
        <p:nvSpPr>
          <p:cNvPr id="152593" name="Text Box 23"/>
          <p:cNvSpPr txBox="1">
            <a:spLocks noChangeArrowheads="1"/>
          </p:cNvSpPr>
          <p:nvPr/>
        </p:nvSpPr>
        <p:spPr bwMode="auto">
          <a:xfrm>
            <a:off x="6421438" y="5930900"/>
            <a:ext cx="5953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00"/>
                </a:solidFill>
                <a:latin typeface="Courier New" pitchFamily="49" charset="0"/>
                <a:ea typeface="SimSun" pitchFamily="2" charset="-122"/>
                <a:cs typeface="Courier New" pitchFamily="49" charset="0"/>
              </a:rPr>
              <a:t>1/3</a:t>
            </a:r>
          </a:p>
        </p:txBody>
      </p:sp>
      <p:sp>
        <p:nvSpPr>
          <p:cNvPr id="242712" name="Oval 24"/>
          <p:cNvSpPr>
            <a:spLocks noChangeArrowheads="1"/>
          </p:cNvSpPr>
          <p:nvPr/>
        </p:nvSpPr>
        <p:spPr bwMode="auto">
          <a:xfrm>
            <a:off x="7924800" y="4281488"/>
            <a:ext cx="174625" cy="174625"/>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42713" name="Oval 25"/>
          <p:cNvSpPr>
            <a:spLocks noChangeArrowheads="1"/>
          </p:cNvSpPr>
          <p:nvPr/>
        </p:nvSpPr>
        <p:spPr bwMode="auto">
          <a:xfrm>
            <a:off x="5913438" y="5845175"/>
            <a:ext cx="174625" cy="174625"/>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42714" name="Oval 26"/>
          <p:cNvSpPr>
            <a:spLocks noChangeArrowheads="1"/>
          </p:cNvSpPr>
          <p:nvPr/>
        </p:nvSpPr>
        <p:spPr bwMode="auto">
          <a:xfrm>
            <a:off x="6624638" y="4826000"/>
            <a:ext cx="174625" cy="174625"/>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2701">
                                            <p:txEl>
                                              <p:pRg st="1" end="1"/>
                                            </p:txEl>
                                          </p:spTgt>
                                        </p:tgtEl>
                                        <p:attrNameLst>
                                          <p:attrName>style.visibility</p:attrName>
                                        </p:attrNameLst>
                                      </p:cBhvr>
                                      <p:to>
                                        <p:strVal val="visible"/>
                                      </p:to>
                                    </p:set>
                                    <p:animEffect transition="in" filter="checkerboard(across)">
                                      <p:cBhvr>
                                        <p:cTn id="7" dur="500"/>
                                        <p:tgtEl>
                                          <p:spTgt spid="242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42706"/>
                                        </p:tgtEl>
                                        <p:attrNameLst>
                                          <p:attrName>style.visibility</p:attrName>
                                        </p:attrNameLst>
                                      </p:cBhvr>
                                      <p:to>
                                        <p:strVal val="visible"/>
                                      </p:to>
                                    </p:set>
                                    <p:animEffect transition="in" filter="plus(in)">
                                      <p:cBhvr>
                                        <p:cTn id="12" dur="2000"/>
                                        <p:tgtEl>
                                          <p:spTgt spid="2427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2701">
                                            <p:txEl>
                                              <p:pRg st="2" end="2"/>
                                            </p:txEl>
                                          </p:spTgt>
                                        </p:tgtEl>
                                        <p:attrNameLst>
                                          <p:attrName>style.visibility</p:attrName>
                                        </p:attrNameLst>
                                      </p:cBhvr>
                                      <p:to>
                                        <p:strVal val="visible"/>
                                      </p:to>
                                    </p:set>
                                    <p:animEffect transition="in" filter="checkerboard(across)">
                                      <p:cBhvr>
                                        <p:cTn id="17" dur="500"/>
                                        <p:tgtEl>
                                          <p:spTgt spid="242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242708"/>
                                        </p:tgtEl>
                                        <p:attrNameLst>
                                          <p:attrName>style.visibility</p:attrName>
                                        </p:attrNameLst>
                                      </p:cBhvr>
                                      <p:to>
                                        <p:strVal val="visible"/>
                                      </p:to>
                                    </p:set>
                                    <p:animEffect transition="in" filter="plus(in)">
                                      <p:cBhvr>
                                        <p:cTn id="22" dur="2000"/>
                                        <p:tgtEl>
                                          <p:spTgt spid="24270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42701">
                                            <p:txEl>
                                              <p:pRg st="3" end="3"/>
                                            </p:txEl>
                                          </p:spTgt>
                                        </p:tgtEl>
                                        <p:attrNameLst>
                                          <p:attrName>style.visibility</p:attrName>
                                        </p:attrNameLst>
                                      </p:cBhvr>
                                      <p:to>
                                        <p:strVal val="visible"/>
                                      </p:to>
                                    </p:set>
                                    <p:animEffect transition="in" filter="checkerboard(across)">
                                      <p:cBhvr>
                                        <p:cTn id="27" dur="500"/>
                                        <p:tgtEl>
                                          <p:spTgt spid="24270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242707"/>
                                        </p:tgtEl>
                                        <p:attrNameLst>
                                          <p:attrName>style.visibility</p:attrName>
                                        </p:attrNameLst>
                                      </p:cBhvr>
                                      <p:to>
                                        <p:strVal val="visible"/>
                                      </p:to>
                                    </p:set>
                                    <p:animEffect transition="in" filter="plus(in)">
                                      <p:cBhvr>
                                        <p:cTn id="32" dur="2000"/>
                                        <p:tgtEl>
                                          <p:spTgt spid="24270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42701">
                                            <p:txEl>
                                              <p:pRg st="4" end="4"/>
                                            </p:txEl>
                                          </p:spTgt>
                                        </p:tgtEl>
                                        <p:attrNameLst>
                                          <p:attrName>style.visibility</p:attrName>
                                        </p:attrNameLst>
                                      </p:cBhvr>
                                      <p:to>
                                        <p:strVal val="visible"/>
                                      </p:to>
                                    </p:set>
                                    <p:animEffect transition="in" filter="checkerboard(across)">
                                      <p:cBhvr>
                                        <p:cTn id="37" dur="500"/>
                                        <p:tgtEl>
                                          <p:spTgt spid="24270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42701">
                                            <p:txEl>
                                              <p:pRg st="5" end="5"/>
                                            </p:txEl>
                                          </p:spTgt>
                                        </p:tgtEl>
                                        <p:attrNameLst>
                                          <p:attrName>style.visibility</p:attrName>
                                        </p:attrNameLst>
                                      </p:cBhvr>
                                      <p:to>
                                        <p:strVal val="visible"/>
                                      </p:to>
                                    </p:set>
                                    <p:animEffect transition="in" filter="checkerboard(across)">
                                      <p:cBhvr>
                                        <p:cTn id="42" dur="500"/>
                                        <p:tgtEl>
                                          <p:spTgt spid="24270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242705"/>
                                        </p:tgtEl>
                                        <p:attrNameLst>
                                          <p:attrName>style.visibility</p:attrName>
                                        </p:attrNameLst>
                                      </p:cBhvr>
                                      <p:to>
                                        <p:strVal val="visible"/>
                                      </p:to>
                                    </p:set>
                                    <p:animEffect transition="in" filter="plus(in)">
                                      <p:cBhvr>
                                        <p:cTn id="47" dur="2000"/>
                                        <p:tgtEl>
                                          <p:spTgt spid="242705"/>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42701">
                                            <p:txEl>
                                              <p:pRg st="6" end="6"/>
                                            </p:txEl>
                                          </p:spTgt>
                                        </p:tgtEl>
                                        <p:attrNameLst>
                                          <p:attrName>style.visibility</p:attrName>
                                        </p:attrNameLst>
                                      </p:cBhvr>
                                      <p:to>
                                        <p:strVal val="visible"/>
                                      </p:to>
                                    </p:set>
                                    <p:animEffect transition="in" filter="checkerboard(across)">
                                      <p:cBhvr>
                                        <p:cTn id="52" dur="500"/>
                                        <p:tgtEl>
                                          <p:spTgt spid="242701">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242704"/>
                                        </p:tgtEl>
                                        <p:attrNameLst>
                                          <p:attrName>style.visibility</p:attrName>
                                        </p:attrNameLst>
                                      </p:cBhvr>
                                      <p:to>
                                        <p:strVal val="visible"/>
                                      </p:to>
                                    </p:set>
                                    <p:animEffect transition="in" filter="plus(in)">
                                      <p:cBhvr>
                                        <p:cTn id="57" dur="2000"/>
                                        <p:tgtEl>
                                          <p:spTgt spid="24270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42701">
                                            <p:txEl>
                                              <p:pRg st="7" end="7"/>
                                            </p:txEl>
                                          </p:spTgt>
                                        </p:tgtEl>
                                        <p:attrNameLst>
                                          <p:attrName>style.visibility</p:attrName>
                                        </p:attrNameLst>
                                      </p:cBhvr>
                                      <p:to>
                                        <p:strVal val="visible"/>
                                      </p:to>
                                    </p:set>
                                    <p:animEffect transition="in" filter="checkerboard(across)">
                                      <p:cBhvr>
                                        <p:cTn id="62" dur="500"/>
                                        <p:tgtEl>
                                          <p:spTgt spid="242701">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242703"/>
                                        </p:tgtEl>
                                        <p:attrNameLst>
                                          <p:attrName>style.visibility</p:attrName>
                                        </p:attrNameLst>
                                      </p:cBhvr>
                                      <p:to>
                                        <p:strVal val="visible"/>
                                      </p:to>
                                    </p:set>
                                    <p:animEffect transition="in" filter="plus(in)">
                                      <p:cBhvr>
                                        <p:cTn id="67" dur="2000"/>
                                        <p:tgtEl>
                                          <p:spTgt spid="242703"/>
                                        </p:tgtEl>
                                      </p:cBhvr>
                                    </p:animEffect>
                                  </p:childTnLst>
                                </p:cTn>
                              </p:par>
                            </p:childTnLst>
                          </p:cTn>
                        </p:par>
                      </p:childTnLst>
                    </p:cTn>
                  </p:par>
                  <p:par>
                    <p:cTn id="68" fill="hold">
                      <p:stCondLst>
                        <p:cond delay="indefinite"/>
                      </p:stCondLst>
                      <p:childTnLst>
                        <p:par>
                          <p:cTn id="69" fill="hold">
                            <p:stCondLst>
                              <p:cond delay="0"/>
                            </p:stCondLst>
                            <p:childTnLst>
                              <p:par>
                                <p:cTn id="70" presetID="13" presetClass="entr" presetSubtype="16" fill="hold" grpId="0" nodeType="clickEffect">
                                  <p:stCondLst>
                                    <p:cond delay="0"/>
                                  </p:stCondLst>
                                  <p:childTnLst>
                                    <p:set>
                                      <p:cBhvr>
                                        <p:cTn id="71" dur="1" fill="hold">
                                          <p:stCondLst>
                                            <p:cond delay="0"/>
                                          </p:stCondLst>
                                        </p:cTn>
                                        <p:tgtEl>
                                          <p:spTgt spid="242713"/>
                                        </p:tgtEl>
                                        <p:attrNameLst>
                                          <p:attrName>style.visibility</p:attrName>
                                        </p:attrNameLst>
                                      </p:cBhvr>
                                      <p:to>
                                        <p:strVal val="visible"/>
                                      </p:to>
                                    </p:set>
                                    <p:animEffect transition="in" filter="plus(in)">
                                      <p:cBhvr>
                                        <p:cTn id="72" dur="2000"/>
                                        <p:tgtEl>
                                          <p:spTgt spid="242713"/>
                                        </p:tgtEl>
                                      </p:cBhvr>
                                    </p:animEffect>
                                  </p:childTnLst>
                                </p:cTn>
                              </p:par>
                              <p:par>
                                <p:cTn id="73" presetID="13" presetClass="entr" presetSubtype="16" fill="hold" grpId="0" nodeType="withEffect">
                                  <p:stCondLst>
                                    <p:cond delay="0"/>
                                  </p:stCondLst>
                                  <p:childTnLst>
                                    <p:set>
                                      <p:cBhvr>
                                        <p:cTn id="74" dur="1" fill="hold">
                                          <p:stCondLst>
                                            <p:cond delay="0"/>
                                          </p:stCondLst>
                                        </p:cTn>
                                        <p:tgtEl>
                                          <p:spTgt spid="242714"/>
                                        </p:tgtEl>
                                        <p:attrNameLst>
                                          <p:attrName>style.visibility</p:attrName>
                                        </p:attrNameLst>
                                      </p:cBhvr>
                                      <p:to>
                                        <p:strVal val="visible"/>
                                      </p:to>
                                    </p:set>
                                    <p:animEffect transition="in" filter="plus(in)">
                                      <p:cBhvr>
                                        <p:cTn id="75" dur="2000"/>
                                        <p:tgtEl>
                                          <p:spTgt spid="242714"/>
                                        </p:tgtEl>
                                      </p:cBhvr>
                                    </p:animEffect>
                                  </p:childTnLst>
                                </p:cTn>
                              </p:par>
                              <p:par>
                                <p:cTn id="76" presetID="13" presetClass="entr" presetSubtype="16" fill="hold" grpId="0" nodeType="withEffect">
                                  <p:stCondLst>
                                    <p:cond delay="0"/>
                                  </p:stCondLst>
                                  <p:childTnLst>
                                    <p:set>
                                      <p:cBhvr>
                                        <p:cTn id="77" dur="1" fill="hold">
                                          <p:stCondLst>
                                            <p:cond delay="0"/>
                                          </p:stCondLst>
                                        </p:cTn>
                                        <p:tgtEl>
                                          <p:spTgt spid="242712"/>
                                        </p:tgtEl>
                                        <p:attrNameLst>
                                          <p:attrName>style.visibility</p:attrName>
                                        </p:attrNameLst>
                                      </p:cBhvr>
                                      <p:to>
                                        <p:strVal val="visible"/>
                                      </p:to>
                                    </p:set>
                                    <p:animEffect transition="in" filter="plus(in)">
                                      <p:cBhvr>
                                        <p:cTn id="78" dur="2000"/>
                                        <p:tgtEl>
                                          <p:spTgt spid="24271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242710"/>
                                        </p:tgtEl>
                                        <p:attrNameLst>
                                          <p:attrName>style.visibility</p:attrName>
                                        </p:attrNameLst>
                                      </p:cBhvr>
                                      <p:to>
                                        <p:strVal val="visible"/>
                                      </p:to>
                                    </p:set>
                                    <p:animEffect transition="in" filter="checkerboard(across)">
                                      <p:cBhvr>
                                        <p:cTn id="83" dur="500"/>
                                        <p:tgtEl>
                                          <p:spTgt spid="24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3" grpId="0" animBg="1"/>
      <p:bldP spid="242704" grpId="0" animBg="1"/>
      <p:bldP spid="242705" grpId="0" animBg="1"/>
      <p:bldP spid="242706" grpId="0" animBg="1"/>
      <p:bldP spid="242707" grpId="0" animBg="1"/>
      <p:bldP spid="242708" grpId="0" animBg="1"/>
      <p:bldP spid="242710" grpId="0"/>
      <p:bldP spid="242712" grpId="0" animBg="1"/>
      <p:bldP spid="242713" grpId="0" animBg="1"/>
      <p:bldP spid="24271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3603" name="灯片编号占位符 6"/>
          <p:cNvSpPr>
            <a:spLocks noGrp="1"/>
          </p:cNvSpPr>
          <p:nvPr>
            <p:ph type="sldNum" sz="quarter" idx="12"/>
          </p:nvPr>
        </p:nvSpPr>
        <p:spPr>
          <a:noFill/>
        </p:spPr>
        <p:txBody>
          <a:bodyPr/>
          <a:lstStyle/>
          <a:p>
            <a:fld id="{5BA02EC2-7323-45E9-90F2-62CED946097F}" type="slidenum">
              <a:rPr lang="zh-CN" altLang="en-US" smtClean="0">
                <a:solidFill>
                  <a:srgbClr val="000000"/>
                </a:solidFill>
              </a:rPr>
              <a:pPr/>
              <a:t>157</a:t>
            </a:fld>
            <a:endParaRPr lang="en-US" altLang="zh-CN" smtClean="0">
              <a:solidFill>
                <a:srgbClr val="000000"/>
              </a:solidFill>
            </a:endParaRPr>
          </a:p>
        </p:txBody>
      </p:sp>
      <p:sp>
        <p:nvSpPr>
          <p:cNvPr id="153604"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2 players each with two pure strategies</a:t>
            </a:r>
          </a:p>
        </p:txBody>
      </p:sp>
      <p:sp>
        <p:nvSpPr>
          <p:cNvPr id="153605" name="Rectangle 3"/>
          <p:cNvSpPr>
            <a:spLocks noGrp="1" noChangeArrowheads="1"/>
          </p:cNvSpPr>
          <p:nvPr>
            <p:ph type="body" sz="half" idx="1"/>
          </p:nvPr>
        </p:nvSpPr>
        <p:spPr>
          <a:xfrm>
            <a:off x="742950" y="3475038"/>
            <a:ext cx="7931150" cy="2757487"/>
          </a:xfrm>
        </p:spPr>
        <p:txBody>
          <a:bodyPr/>
          <a:lstStyle/>
          <a:p>
            <a:pPr eaLnBrk="1" hangingPunct="1"/>
            <a:r>
              <a:rPr lang="en-US" altLang="zh-CN" sz="2000" smtClean="0">
                <a:ea typeface="SimSun" pitchFamily="2" charset="-122"/>
              </a:rPr>
              <a:t>Player 1</a:t>
            </a:r>
            <a:r>
              <a:rPr lang="zh-CN" altLang="en-US" sz="2000" smtClean="0">
                <a:ea typeface="SimSun" pitchFamily="2" charset="-122"/>
              </a:rPr>
              <a:t>有混合策略 </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1- </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 </a:t>
            </a:r>
            <a:r>
              <a:rPr lang="en-US" altLang="zh-CN" sz="2000" smtClean="0">
                <a:ea typeface="SimSun" pitchFamily="2" charset="-122"/>
              </a:rPr>
              <a:t>Player 2</a:t>
            </a:r>
            <a:r>
              <a:rPr lang="zh-CN" altLang="en-US" sz="2000" smtClean="0">
                <a:ea typeface="SimSun" pitchFamily="2" charset="-122"/>
              </a:rPr>
              <a:t>有混合策略 </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1- </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endParaRPr lang="en-US" altLang="zh-CN" sz="2000" smtClean="0">
              <a:ea typeface="SimSun" pitchFamily="2" charset="-122"/>
            </a:endParaRPr>
          </a:p>
          <a:p>
            <a:pPr lvl="1" eaLnBrk="1" hangingPunct="1">
              <a:buFont typeface="Wingdings" pitchFamily="2" charset="2"/>
              <a:buChar char="Ø"/>
            </a:pPr>
            <a:r>
              <a:rPr lang="en-US" altLang="zh-CN" sz="2200" smtClean="0">
                <a:ea typeface="SimSun" pitchFamily="2" charset="-122"/>
              </a:rPr>
              <a:t>Player 1</a:t>
            </a:r>
            <a:r>
              <a:rPr lang="zh-CN" altLang="en-US" sz="2200" smtClean="0">
                <a:ea typeface="SimSun" pitchFamily="2" charset="-122"/>
              </a:rPr>
              <a:t>选择</a:t>
            </a:r>
            <a:r>
              <a:rPr lang="en-US" altLang="zh-CN" sz="2200" b="1" i="1" smtClean="0">
                <a:solidFill>
                  <a:schemeClr val="hlink"/>
                </a:solidFill>
                <a:latin typeface="Courier New" pitchFamily="49" charset="0"/>
                <a:ea typeface="SimSun" pitchFamily="2" charset="-122"/>
              </a:rPr>
              <a:t>s</a:t>
            </a:r>
            <a:r>
              <a:rPr lang="en-US" altLang="zh-CN" sz="2200" b="1" baseline="-25000" smtClean="0">
                <a:solidFill>
                  <a:schemeClr val="hlink"/>
                </a:solidFill>
                <a:latin typeface="Courier New" pitchFamily="49" charset="0"/>
                <a:ea typeface="SimSun" pitchFamily="2" charset="-122"/>
              </a:rPr>
              <a:t>11</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i="1" smtClean="0">
                <a:solidFill>
                  <a:schemeClr val="hlink"/>
                </a:solidFill>
                <a:latin typeface="Times New Roman" pitchFamily="18" charset="0"/>
                <a:ea typeface="SimSun" pitchFamily="2" charset="-122"/>
              </a:rPr>
              <a:t>×u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chemeClr val="hlink"/>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chemeClr val="hlink"/>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1-q</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chemeClr val="hlink"/>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chemeClr val="hlink"/>
                </a:solidFill>
                <a:latin typeface="Times New Roman" pitchFamily="18" charset="0"/>
                <a:ea typeface="SimSun" pitchFamily="2" charset="-122"/>
              </a:rPr>
              <a:t>)</a:t>
            </a:r>
          </a:p>
          <a:p>
            <a:pPr lvl="1" eaLnBrk="1" hangingPunct="1">
              <a:buFont typeface="Wingdings" pitchFamily="2" charset="2"/>
              <a:buChar char="Ø"/>
            </a:pPr>
            <a:r>
              <a:rPr lang="en-US" altLang="zh-CN" sz="2200" smtClean="0">
                <a:ea typeface="SimSun" pitchFamily="2" charset="-122"/>
              </a:rPr>
              <a:t>Player 1</a:t>
            </a:r>
            <a:r>
              <a:rPr lang="zh-CN" altLang="en-US" sz="2200" smtClean="0">
                <a:ea typeface="SimSun" pitchFamily="2" charset="-122"/>
              </a:rPr>
              <a:t>选择</a:t>
            </a:r>
            <a:r>
              <a:rPr lang="en-US" altLang="zh-CN" sz="2200" b="1" i="1" smtClean="0">
                <a:solidFill>
                  <a:schemeClr val="hlink"/>
                </a:solidFill>
                <a:latin typeface="Courier New" pitchFamily="49" charset="0"/>
                <a:ea typeface="SimSun" pitchFamily="2" charset="-122"/>
              </a:rPr>
              <a:t>s</a:t>
            </a:r>
            <a:r>
              <a:rPr lang="en-US" altLang="zh-CN" sz="2200" b="1" baseline="-25000" smtClean="0">
                <a:solidFill>
                  <a:schemeClr val="hlink"/>
                </a:solidFill>
                <a:latin typeface="Courier New" pitchFamily="49" charset="0"/>
                <a:ea typeface="SimSun" pitchFamily="2" charset="-122"/>
              </a:rPr>
              <a:t>12</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smtClean="0">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q</a:t>
            </a:r>
            <a:r>
              <a:rPr lang="en-US" altLang="zh-CN" sz="2200" b="1" i="1" smtClean="0">
                <a:solidFill>
                  <a:schemeClr val="hlink"/>
                </a:solidFill>
                <a:latin typeface="Times New Roman" pitchFamily="18" charset="0"/>
                <a:ea typeface="SimSun" pitchFamily="2" charset="-122"/>
              </a:rPr>
              <a:t>×u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chemeClr val="hlink"/>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chemeClr val="hlink"/>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1-q</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chemeClr val="hlink"/>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chemeClr val="hlink"/>
                </a:solidFill>
                <a:latin typeface="Times New Roman" pitchFamily="18" charset="0"/>
                <a:ea typeface="SimSun" pitchFamily="2" charset="-122"/>
              </a:rPr>
              <a:t>)</a:t>
            </a:r>
            <a:endParaRPr lang="en-US" altLang="zh-CN" sz="2200" smtClean="0">
              <a:latin typeface="Times New Roman" pitchFamily="18" charset="0"/>
              <a:ea typeface="SimSun" pitchFamily="2" charset="-122"/>
            </a:endParaRPr>
          </a:p>
          <a:p>
            <a:pPr eaLnBrk="1" hangingPunct="1"/>
            <a:r>
              <a:rPr lang="en-US" altLang="zh-CN" sz="2000" smtClean="0">
                <a:ea typeface="SimSun" pitchFamily="2" charset="-122"/>
              </a:rPr>
              <a:t>Player 1</a:t>
            </a:r>
            <a:r>
              <a:rPr lang="zh-CN" altLang="en-US" sz="2000" smtClean="0">
                <a:ea typeface="SimSun" pitchFamily="2" charset="-122"/>
              </a:rPr>
              <a:t>混合策略的期望收益</a:t>
            </a:r>
            <a:r>
              <a:rPr lang="en-US" altLang="zh-CN" sz="2000" smtClean="0">
                <a:ea typeface="SimSun" pitchFamily="2" charset="-122"/>
              </a:rPr>
              <a:t>:</a:t>
            </a:r>
            <a:br>
              <a:rPr lang="en-US" altLang="zh-CN" sz="20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1-r</a:t>
            </a:r>
            <a:r>
              <a:rPr lang="en-US" altLang="zh-CN" sz="2000" b="1" smtClean="0">
                <a:solidFill>
                  <a:schemeClr val="hlink"/>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p>
        </p:txBody>
      </p:sp>
      <p:graphicFrame>
        <p:nvGraphicFramePr>
          <p:cNvPr id="243716" name="Group 4"/>
          <p:cNvGraphicFramePr>
            <a:graphicFrameLocks noGrp="1"/>
          </p:cNvGraphicFramePr>
          <p:nvPr>
            <p:ph sz="half" idx="2"/>
          </p:nvPr>
        </p:nvGraphicFramePr>
        <p:xfrm>
          <a:off x="914400" y="1471613"/>
          <a:ext cx="7243763" cy="1598296"/>
        </p:xfrm>
        <a:graphic>
          <a:graphicData uri="http://schemas.openxmlformats.org/drawingml/2006/table">
            <a:tbl>
              <a:tblPr/>
              <a:tblGrid>
                <a:gridCol w="973138"/>
                <a:gridCol w="1160462"/>
                <a:gridCol w="2613025"/>
                <a:gridCol w="2497138"/>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4627" name="灯片编号占位符 6"/>
          <p:cNvSpPr>
            <a:spLocks noGrp="1"/>
          </p:cNvSpPr>
          <p:nvPr>
            <p:ph type="sldNum" sz="quarter" idx="12"/>
          </p:nvPr>
        </p:nvSpPr>
        <p:spPr>
          <a:noFill/>
        </p:spPr>
        <p:txBody>
          <a:bodyPr/>
          <a:lstStyle/>
          <a:p>
            <a:fld id="{016E0310-7DD5-42DA-9931-3F18BF7C069A}" type="slidenum">
              <a:rPr lang="zh-CN" altLang="en-US" smtClean="0">
                <a:solidFill>
                  <a:srgbClr val="000000"/>
                </a:solidFill>
              </a:rPr>
              <a:pPr/>
              <a:t>158</a:t>
            </a:fld>
            <a:endParaRPr lang="en-US" altLang="zh-CN" smtClean="0">
              <a:solidFill>
                <a:srgbClr val="000000"/>
              </a:solidFill>
            </a:endParaRPr>
          </a:p>
        </p:txBody>
      </p:sp>
      <p:sp>
        <p:nvSpPr>
          <p:cNvPr id="154628"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2 players each with two pure strategies</a:t>
            </a:r>
          </a:p>
        </p:txBody>
      </p:sp>
      <p:sp>
        <p:nvSpPr>
          <p:cNvPr id="154629" name="Rectangle 3"/>
          <p:cNvSpPr>
            <a:spLocks noGrp="1" noChangeArrowheads="1"/>
          </p:cNvSpPr>
          <p:nvPr>
            <p:ph type="body" sz="half" idx="1"/>
          </p:nvPr>
        </p:nvSpPr>
        <p:spPr>
          <a:xfrm>
            <a:off x="684213" y="3271838"/>
            <a:ext cx="7945437" cy="2816225"/>
          </a:xfrm>
        </p:spPr>
        <p:txBody>
          <a:bodyPr/>
          <a:lstStyle/>
          <a:p>
            <a:pPr eaLnBrk="1" hangingPunct="1">
              <a:lnSpc>
                <a:spcPct val="90000"/>
              </a:lnSpc>
            </a:pPr>
            <a:r>
              <a:rPr lang="en-US" altLang="zh-CN" sz="2400" smtClean="0">
                <a:ea typeface="SimSun" pitchFamily="2" charset="-122"/>
              </a:rPr>
              <a:t>Player 1</a:t>
            </a:r>
            <a:r>
              <a:rPr lang="zh-CN" altLang="en-US" sz="2400" smtClean="0">
                <a:ea typeface="SimSun" pitchFamily="2" charset="-122"/>
              </a:rPr>
              <a:t>有混合策略 </a:t>
            </a:r>
            <a:r>
              <a:rPr lang="en-US" altLang="zh-CN" sz="2400" b="1" smtClean="0">
                <a:solidFill>
                  <a:schemeClr val="hlink"/>
                </a:solidFill>
                <a:latin typeface="Times New Roman" pitchFamily="18" charset="0"/>
                <a:ea typeface="SimSun" pitchFamily="2" charset="-122"/>
                <a:cs typeface="Times New Roman" pitchFamily="18" charset="0"/>
              </a:rPr>
              <a:t>(</a:t>
            </a:r>
            <a:r>
              <a:rPr lang="en-US" altLang="zh-CN" sz="2400" b="1" i="1" smtClean="0">
                <a:solidFill>
                  <a:schemeClr val="hlink"/>
                </a:solidFill>
                <a:latin typeface="Times New Roman" pitchFamily="18" charset="0"/>
                <a:ea typeface="SimSun" pitchFamily="2" charset="-122"/>
                <a:cs typeface="Times New Roman" pitchFamily="18" charset="0"/>
              </a:rPr>
              <a:t>r</a:t>
            </a:r>
            <a:r>
              <a:rPr lang="en-US" altLang="zh-CN" sz="2400" b="1" smtClean="0">
                <a:solidFill>
                  <a:schemeClr val="hlink"/>
                </a:solidFill>
                <a:latin typeface="Times New Roman" pitchFamily="18" charset="0"/>
                <a:ea typeface="SimSun" pitchFamily="2" charset="-122"/>
                <a:cs typeface="Times New Roman" pitchFamily="18" charset="0"/>
              </a:rPr>
              <a:t>, 1- </a:t>
            </a:r>
            <a:r>
              <a:rPr lang="en-US" altLang="zh-CN" sz="2400" b="1" i="1" smtClean="0">
                <a:solidFill>
                  <a:schemeClr val="hlink"/>
                </a:solidFill>
                <a:latin typeface="Times New Roman" pitchFamily="18" charset="0"/>
                <a:ea typeface="SimSun" pitchFamily="2" charset="-122"/>
                <a:cs typeface="Times New Roman" pitchFamily="18" charset="0"/>
              </a:rPr>
              <a:t>r</a:t>
            </a:r>
            <a:r>
              <a:rPr lang="en-US" altLang="zh-CN" sz="2400" b="1" smtClean="0">
                <a:solidFill>
                  <a:schemeClr val="hlink"/>
                </a:solidFill>
                <a:latin typeface="Times New Roman" pitchFamily="18" charset="0"/>
                <a:ea typeface="SimSun" pitchFamily="2" charset="-122"/>
                <a:cs typeface="Times New Roman" pitchFamily="18" charset="0"/>
              </a:rPr>
              <a:t> ). </a:t>
            </a:r>
            <a:r>
              <a:rPr lang="en-US" altLang="zh-CN" sz="2400" smtClean="0">
                <a:ea typeface="SimSun" pitchFamily="2" charset="-122"/>
              </a:rPr>
              <a:t>Player 2</a:t>
            </a:r>
            <a:r>
              <a:rPr lang="zh-CN" altLang="en-US" sz="2400" smtClean="0">
                <a:ea typeface="SimSun" pitchFamily="2" charset="-122"/>
              </a:rPr>
              <a:t>有混合策略 </a:t>
            </a:r>
            <a:r>
              <a:rPr lang="en-US" altLang="zh-CN" sz="2400" b="1" smtClean="0">
                <a:solidFill>
                  <a:srgbClr val="0000FF"/>
                </a:solidFill>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q</a:t>
            </a:r>
            <a:r>
              <a:rPr lang="en-US" altLang="zh-CN" sz="2400" b="1" smtClean="0">
                <a:solidFill>
                  <a:srgbClr val="0000FF"/>
                </a:solidFill>
                <a:latin typeface="Times New Roman" pitchFamily="18" charset="0"/>
                <a:ea typeface="SimSun" pitchFamily="2" charset="-122"/>
              </a:rPr>
              <a:t>, 1- </a:t>
            </a:r>
            <a:r>
              <a:rPr lang="en-US" altLang="zh-CN" sz="2400" b="1" i="1" smtClean="0">
                <a:solidFill>
                  <a:srgbClr val="0000FF"/>
                </a:solidFill>
                <a:latin typeface="Times New Roman" pitchFamily="18" charset="0"/>
                <a:ea typeface="SimSun" pitchFamily="2" charset="-122"/>
              </a:rPr>
              <a:t>q</a:t>
            </a:r>
            <a:r>
              <a:rPr lang="en-US" altLang="zh-CN" sz="2400" b="1" smtClean="0">
                <a:solidFill>
                  <a:srgbClr val="0000FF"/>
                </a:solidFill>
                <a:latin typeface="Times New Roman" pitchFamily="18" charset="0"/>
                <a:ea typeface="SimSun" pitchFamily="2" charset="-122"/>
              </a:rPr>
              <a:t> ).</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smtClean="0">
                <a:ea typeface="SimSun" pitchFamily="2" charset="-122"/>
              </a:rPr>
              <a:t>Player 2</a:t>
            </a:r>
            <a:r>
              <a:rPr lang="zh-CN" altLang="en-US" sz="2200" smtClean="0">
                <a:ea typeface="SimSun" pitchFamily="2" charset="-122"/>
              </a:rPr>
              <a:t>选择</a:t>
            </a:r>
            <a:r>
              <a:rPr lang="en-US" altLang="zh-CN" sz="2200" b="1" i="1" smtClean="0">
                <a:solidFill>
                  <a:srgbClr val="0000FF"/>
                </a:solidFill>
                <a:latin typeface="Courier New" pitchFamily="49" charset="0"/>
                <a:ea typeface="SimSun" pitchFamily="2" charset="-122"/>
              </a:rPr>
              <a:t>s</a:t>
            </a:r>
            <a:r>
              <a:rPr lang="en-US" altLang="zh-CN" sz="2200" b="1" baseline="-25000" smtClean="0">
                <a:solidFill>
                  <a:srgbClr val="0000FF"/>
                </a:solidFill>
                <a:latin typeface="Courier New" pitchFamily="49" charset="0"/>
                <a:ea typeface="SimSun" pitchFamily="2" charset="-122"/>
              </a:rPr>
              <a:t>21</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1-r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1-r</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p>
          <a:p>
            <a:pPr lvl="1" eaLnBrk="1" hangingPunct="1">
              <a:lnSpc>
                <a:spcPct val="90000"/>
              </a:lnSpc>
              <a:buFont typeface="Wingdings" pitchFamily="2" charset="2"/>
              <a:buChar char="Ø"/>
            </a:pPr>
            <a:r>
              <a:rPr lang="en-US" altLang="zh-CN" sz="2200" smtClean="0">
                <a:ea typeface="SimSun" pitchFamily="2" charset="-122"/>
              </a:rPr>
              <a:t>Player 2</a:t>
            </a:r>
            <a:r>
              <a:rPr lang="zh-CN" altLang="en-US" sz="2200" smtClean="0">
                <a:ea typeface="SimSun" pitchFamily="2" charset="-122"/>
              </a:rPr>
              <a:t>选择</a:t>
            </a:r>
            <a:r>
              <a:rPr lang="en-US" altLang="zh-CN" sz="2200" b="1" i="1" smtClean="0">
                <a:solidFill>
                  <a:srgbClr val="0000FF"/>
                </a:solidFill>
                <a:latin typeface="Courier New" pitchFamily="49" charset="0"/>
                <a:ea typeface="SimSun" pitchFamily="2" charset="-122"/>
              </a:rPr>
              <a:t>s</a:t>
            </a:r>
            <a:r>
              <a:rPr lang="en-US" altLang="zh-CN" sz="2200" b="1" baseline="-25000" smtClean="0">
                <a:solidFill>
                  <a:srgbClr val="0000FF"/>
                </a:solidFill>
                <a:latin typeface="Courier New" pitchFamily="49" charset="0"/>
                <a:ea typeface="SimSun" pitchFamily="2" charset="-122"/>
              </a:rPr>
              <a:t>22</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200" smtClean="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1-r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smtClean="0">
                <a:solidFill>
                  <a:srgbClr val="0000FF"/>
                </a:solidFill>
                <a:latin typeface="Times New Roman" pitchFamily="18" charset="0"/>
                <a:ea typeface="SimSun" pitchFamily="2" charset="-122"/>
              </a:rPr>
              <a:t> </a:t>
            </a:r>
            <a:r>
              <a:rPr lang="en-US" altLang="zh-CN" sz="2200" b="1" i="1" smtClean="0">
                <a:solidFill>
                  <a:schemeClr val="hlink"/>
                </a:solidFill>
                <a:latin typeface="Times New Roman" pitchFamily="18" charset="0"/>
                <a:ea typeface="SimSun" pitchFamily="2" charset="-122"/>
              </a:rPr>
              <a:t>r</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1-r</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s</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endParaRPr lang="en-US" altLang="zh-CN" sz="2200" smtClean="0">
              <a:solidFill>
                <a:srgbClr val="0000FF"/>
              </a:solidFill>
              <a:latin typeface="Times New Roman" pitchFamily="18" charset="0"/>
              <a:ea typeface="SimSun" pitchFamily="2" charset="-122"/>
            </a:endParaRPr>
          </a:p>
          <a:p>
            <a:pPr eaLnBrk="1" hangingPunct="1">
              <a:lnSpc>
                <a:spcPct val="90000"/>
              </a:lnSpc>
            </a:pPr>
            <a:r>
              <a:rPr lang="en-US" altLang="zh-CN" sz="2400" smtClean="0">
                <a:ea typeface="SimSun" pitchFamily="2" charset="-122"/>
              </a:rPr>
              <a:t>Player 2</a:t>
            </a:r>
            <a:r>
              <a:rPr lang="zh-CN" altLang="en-US" sz="2400" smtClean="0">
                <a:ea typeface="SimSun" pitchFamily="2" charset="-122"/>
              </a:rPr>
              <a:t>混合策略的期望收益</a:t>
            </a:r>
            <a:r>
              <a:rPr lang="en-US" altLang="zh-CN" sz="2400" smtClean="0">
                <a:ea typeface="SimSun" pitchFamily="2" charset="-122"/>
              </a:rPr>
              <a:t>:</a:t>
            </a:r>
            <a:br>
              <a:rPr lang="en-US" altLang="zh-CN" sz="2400" smtClean="0">
                <a:ea typeface="SimSun" pitchFamily="2" charset="-122"/>
              </a:rPr>
            </a:br>
            <a:r>
              <a:rPr lang="en-US" altLang="zh-CN" sz="2200" b="1" i="1" smtClean="0">
                <a:solidFill>
                  <a:srgbClr val="0000FF"/>
                </a:solidFill>
                <a:latin typeface="Times New Roman" pitchFamily="18" charset="0"/>
                <a:ea typeface="SimSun" pitchFamily="2" charset="-122"/>
              </a:rPr>
              <a:t>v</a:t>
            </a:r>
            <a:r>
              <a:rPr lang="en-US" altLang="zh-CN" sz="2200" b="1" i="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sym typeface="Symbol" pitchFamily="18" charset="2"/>
              </a:rPr>
              <a:t></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1-q</a:t>
            </a:r>
            <a:r>
              <a:rPr lang="en-US" altLang="zh-CN" sz="2200" b="1" smtClean="0">
                <a:solidFill>
                  <a:srgbClr val="0000FF"/>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sym typeface="Symbol" pitchFamily="18" charset="2"/>
              </a:rPr>
              <a:t></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s</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p>
        </p:txBody>
      </p:sp>
      <p:graphicFrame>
        <p:nvGraphicFramePr>
          <p:cNvPr id="244740" name="Group 4"/>
          <p:cNvGraphicFramePr>
            <a:graphicFrameLocks noGrp="1"/>
          </p:cNvGraphicFramePr>
          <p:nvPr>
            <p:ph sz="half" idx="2"/>
          </p:nvPr>
        </p:nvGraphicFramePr>
        <p:xfrm>
          <a:off x="957263" y="1441450"/>
          <a:ext cx="7243762" cy="1598296"/>
        </p:xfrm>
        <a:graphic>
          <a:graphicData uri="http://schemas.openxmlformats.org/drawingml/2006/table">
            <a:tbl>
              <a:tblPr/>
              <a:tblGrid>
                <a:gridCol w="973137"/>
                <a:gridCol w="1160463"/>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5651" name="灯片编号占位符 6"/>
          <p:cNvSpPr>
            <a:spLocks noGrp="1"/>
          </p:cNvSpPr>
          <p:nvPr>
            <p:ph type="sldNum" sz="quarter" idx="12"/>
          </p:nvPr>
        </p:nvSpPr>
        <p:spPr>
          <a:noFill/>
        </p:spPr>
        <p:txBody>
          <a:bodyPr/>
          <a:lstStyle/>
          <a:p>
            <a:fld id="{AFE89428-8B4B-4591-A92E-BA7551FF7C2F}" type="slidenum">
              <a:rPr lang="zh-CN" altLang="en-US" smtClean="0">
                <a:solidFill>
                  <a:srgbClr val="000000"/>
                </a:solidFill>
              </a:rPr>
              <a:pPr/>
              <a:t>159</a:t>
            </a:fld>
            <a:endParaRPr lang="en-US" altLang="zh-CN" smtClean="0">
              <a:solidFill>
                <a:srgbClr val="000000"/>
              </a:solidFill>
            </a:endParaRPr>
          </a:p>
        </p:txBody>
      </p:sp>
      <p:sp>
        <p:nvSpPr>
          <p:cNvPr id="155652" name="Rectangle 2"/>
          <p:cNvSpPr>
            <a:spLocks noGrp="1" noChangeArrowheads="1"/>
          </p:cNvSpPr>
          <p:nvPr>
            <p:ph type="title"/>
          </p:nvPr>
        </p:nvSpPr>
        <p:spPr/>
        <p:txBody>
          <a:bodyPr/>
          <a:lstStyle/>
          <a:p>
            <a:pPr eaLnBrk="1" hangingPunct="1"/>
            <a:r>
              <a:rPr lang="en-US" altLang="zh-CN" sz="3800" smtClean="0">
                <a:ea typeface="SimSun" pitchFamily="2" charset="-122"/>
              </a:rPr>
              <a:t>Mixed strategy equilibrium: 2-player each with two pure strategies</a:t>
            </a:r>
          </a:p>
        </p:txBody>
      </p:sp>
      <p:sp>
        <p:nvSpPr>
          <p:cNvPr id="155653" name="Rectangle 3"/>
          <p:cNvSpPr>
            <a:spLocks noGrp="1" noChangeArrowheads="1"/>
          </p:cNvSpPr>
          <p:nvPr>
            <p:ph type="body" sz="half" idx="1"/>
          </p:nvPr>
        </p:nvSpPr>
        <p:spPr>
          <a:xfrm>
            <a:off x="873125" y="3271838"/>
            <a:ext cx="7699375" cy="2889250"/>
          </a:xfrm>
        </p:spPr>
        <p:txBody>
          <a:bodyPr/>
          <a:lstStyle/>
          <a:p>
            <a:pPr eaLnBrk="1" hangingPunct="1"/>
            <a:r>
              <a:rPr lang="zh-CN" altLang="en-US" sz="2400" dirty="0" smtClean="0">
                <a:ea typeface="SimSun" pitchFamily="2" charset="-122"/>
              </a:rPr>
              <a:t>混合策略纳什均衡</a:t>
            </a:r>
            <a:r>
              <a:rPr lang="en-US" altLang="zh-CN" sz="2400" dirty="0" smtClean="0">
                <a:ea typeface="SimSun" pitchFamily="2" charset="-122"/>
              </a:rPr>
              <a:t>:</a:t>
            </a:r>
          </a:p>
          <a:p>
            <a:pPr lvl="1" eaLnBrk="1" hangingPunct="1"/>
            <a:r>
              <a:rPr lang="zh-CN" altLang="en-US" sz="2200" dirty="0" smtClean="0">
                <a:ea typeface="SimSun" pitchFamily="2" charset="-122"/>
              </a:rPr>
              <a:t>一个混合策略组合</a:t>
            </a:r>
            <a:r>
              <a:rPr lang="en-US" altLang="zh-CN" sz="2200" dirty="0" smtClean="0">
                <a:ea typeface="SimSun" pitchFamily="2" charset="-122"/>
              </a:rPr>
              <a:t/>
            </a:r>
            <a:br>
              <a:rPr lang="en-US" altLang="zh-CN" sz="2200" dirty="0" smtClean="0">
                <a:ea typeface="SimSun" pitchFamily="2" charset="-122"/>
              </a:rPr>
            </a:br>
            <a:r>
              <a:rPr lang="en-US" altLang="zh-CN" sz="2200" dirty="0" smtClean="0">
                <a:ea typeface="SimSun" pitchFamily="2" charset="-122"/>
              </a:rPr>
              <a:t>                       </a:t>
            </a:r>
            <a:r>
              <a:rPr lang="en-US" altLang="zh-CN" sz="2200" b="1" dirty="0" smtClean="0">
                <a:latin typeface="Times New Roman" pitchFamily="18" charset="0"/>
                <a:ea typeface="SimSun" pitchFamily="2" charset="-122"/>
                <a:cs typeface="Times New Roman" pitchFamily="18" charset="0"/>
              </a:rPr>
              <a:t>(</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i="1" dirty="0" smtClean="0">
                <a:solidFill>
                  <a:schemeClr val="hlink"/>
                </a:solidFill>
                <a:latin typeface="Times New Roman" pitchFamily="18" charset="0"/>
                <a:ea typeface="SimSun" pitchFamily="2" charset="-122"/>
                <a:cs typeface="Times New Roman" pitchFamily="18" charset="0"/>
              </a:rPr>
              <a:t>r*, 1-r*</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dirty="0" smtClean="0">
                <a:latin typeface="Times New Roman" pitchFamily="18" charset="0"/>
                <a:ea typeface="SimSun" pitchFamily="2" charset="-122"/>
                <a:cs typeface="Times New Roman" pitchFamily="18" charset="0"/>
              </a:rPr>
              <a:t>, </a:t>
            </a:r>
            <a:r>
              <a:rPr lang="en-US" altLang="zh-CN" sz="2200" b="1" dirty="0" smtClean="0">
                <a:solidFill>
                  <a:srgbClr val="0000FF"/>
                </a:solidFill>
                <a:latin typeface="Times New Roman" pitchFamily="18" charset="0"/>
                <a:ea typeface="SimSun" pitchFamily="2" charset="-122"/>
                <a:cs typeface="Times New Roman" pitchFamily="18" charset="0"/>
              </a:rPr>
              <a:t>(</a:t>
            </a:r>
            <a:r>
              <a:rPr lang="en-US" altLang="zh-CN" sz="2200" b="1" i="1" dirty="0" smtClean="0">
                <a:solidFill>
                  <a:srgbClr val="0000FF"/>
                </a:solidFill>
                <a:latin typeface="Times New Roman" pitchFamily="18" charset="0"/>
                <a:ea typeface="SimSun" pitchFamily="2" charset="-122"/>
                <a:cs typeface="Times New Roman" pitchFamily="18" charset="0"/>
              </a:rPr>
              <a:t>q*, 1-q*</a:t>
            </a:r>
            <a:r>
              <a:rPr lang="en-US" altLang="zh-CN" sz="2200" b="1" dirty="0" smtClean="0">
                <a:solidFill>
                  <a:srgbClr val="0000FF"/>
                </a:solidFill>
                <a:latin typeface="Times New Roman" pitchFamily="18" charset="0"/>
                <a:ea typeface="SimSun" pitchFamily="2" charset="-122"/>
                <a:cs typeface="Times New Roman" pitchFamily="18" charset="0"/>
              </a:rPr>
              <a:t>)</a:t>
            </a:r>
            <a:r>
              <a:rPr lang="en-US" altLang="zh-CN" sz="2200" b="1" dirty="0" smtClean="0">
                <a:latin typeface="Times New Roman" pitchFamily="18" charset="0"/>
                <a:ea typeface="SimSun" pitchFamily="2" charset="-122"/>
                <a:cs typeface="Times New Roman" pitchFamily="18" charset="0"/>
              </a:rPr>
              <a:t>)</a:t>
            </a:r>
            <a:r>
              <a:rPr lang="en-US" altLang="zh-CN" sz="2200" b="1" dirty="0" smtClean="0">
                <a:latin typeface="Courier New" pitchFamily="49" charset="0"/>
                <a:ea typeface="SimSun" pitchFamily="2" charset="-122"/>
                <a:cs typeface="Courier New" pitchFamily="49" charset="0"/>
              </a:rPr>
              <a:t/>
            </a:r>
            <a:br>
              <a:rPr lang="en-US" altLang="zh-CN" sz="2200" b="1" dirty="0" smtClean="0">
                <a:latin typeface="Courier New" pitchFamily="49" charset="0"/>
                <a:ea typeface="SimSun" pitchFamily="2" charset="-122"/>
                <a:cs typeface="Courier New" pitchFamily="49" charset="0"/>
              </a:rPr>
            </a:br>
            <a:r>
              <a:rPr lang="zh-CN" altLang="en-US" sz="2200" b="1" dirty="0" smtClean="0">
                <a:latin typeface="Courier New" pitchFamily="49" charset="0"/>
                <a:ea typeface="SimSun" pitchFamily="2" charset="-122"/>
                <a:cs typeface="Courier New" pitchFamily="49" charset="0"/>
              </a:rPr>
              <a:t>是一个纳什均衡，如果</a:t>
            </a:r>
            <a:r>
              <a:rPr lang="en-US" altLang="zh-CN" sz="2200" dirty="0" smtClean="0">
                <a:ea typeface="SimSun" pitchFamily="2" charset="-122"/>
              </a:rPr>
              <a:t> </a:t>
            </a:r>
            <a:r>
              <a:rPr lang="en-US" altLang="zh-CN" sz="2200"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r*,1-r*</a:t>
            </a:r>
            <a:r>
              <a:rPr lang="en-US" altLang="zh-CN" sz="2200" dirty="0" smtClean="0">
                <a:solidFill>
                  <a:schemeClr val="hlink"/>
                </a:solidFill>
                <a:latin typeface="Times New Roman" pitchFamily="18" charset="0"/>
                <a:ea typeface="SimSun" pitchFamily="2" charset="-122"/>
              </a:rPr>
              <a:t>)</a:t>
            </a:r>
            <a:r>
              <a:rPr lang="zh-CN" altLang="en-US" sz="2200" dirty="0" smtClean="0">
                <a:ea typeface="SimSun" pitchFamily="2" charset="-122"/>
              </a:rPr>
              <a:t>是对</a:t>
            </a:r>
            <a:r>
              <a:rPr lang="en-US" altLang="zh-CN" sz="2200"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 1-q</a:t>
            </a:r>
            <a:r>
              <a:rPr lang="en-US" altLang="zh-CN" sz="2200" dirty="0" smtClean="0">
                <a:solidFill>
                  <a:srgbClr val="0000FF"/>
                </a:solidFill>
                <a:latin typeface="Times New Roman" pitchFamily="18" charset="0"/>
                <a:ea typeface="SimSun" pitchFamily="2" charset="-122"/>
              </a:rPr>
              <a:t>*)</a:t>
            </a:r>
            <a:r>
              <a:rPr lang="en-US" altLang="zh-CN" sz="2200" dirty="0" smtClean="0">
                <a:ea typeface="SimSun" pitchFamily="2" charset="-122"/>
              </a:rPr>
              <a:t> </a:t>
            </a:r>
            <a:r>
              <a:rPr lang="zh-CN" altLang="en-US" sz="2200" dirty="0" smtClean="0">
                <a:ea typeface="SimSun" pitchFamily="2" charset="-122"/>
              </a:rPr>
              <a:t>的最优反应</a:t>
            </a:r>
            <a:r>
              <a:rPr lang="en-US" altLang="zh-CN" sz="2200" dirty="0" smtClean="0">
                <a:ea typeface="SimSun" pitchFamily="2" charset="-122"/>
              </a:rPr>
              <a:t>,</a:t>
            </a:r>
            <a:r>
              <a:rPr lang="zh-CN" altLang="en-US" sz="2200" dirty="0" smtClean="0">
                <a:ea typeface="SimSun" pitchFamily="2" charset="-122"/>
              </a:rPr>
              <a:t> 而</a:t>
            </a:r>
            <a:r>
              <a:rPr lang="en-US" altLang="zh-CN" sz="2200"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 1-q</a:t>
            </a:r>
            <a:r>
              <a:rPr lang="en-US" altLang="zh-CN" sz="2200" dirty="0" smtClean="0">
                <a:solidFill>
                  <a:srgbClr val="0000FF"/>
                </a:solidFill>
                <a:latin typeface="Times New Roman" pitchFamily="18" charset="0"/>
                <a:ea typeface="SimSun" pitchFamily="2" charset="-122"/>
              </a:rPr>
              <a:t>*)</a:t>
            </a:r>
            <a:r>
              <a:rPr lang="zh-CN" altLang="en-US" sz="2200" dirty="0" smtClean="0">
                <a:ea typeface="SimSun" pitchFamily="2" charset="-122"/>
              </a:rPr>
              <a:t>是对</a:t>
            </a:r>
            <a:r>
              <a:rPr lang="en-US" altLang="zh-CN" sz="2200"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r*,1-r*</a:t>
            </a:r>
            <a:r>
              <a:rPr lang="en-US" altLang="zh-CN" sz="2200" dirty="0" smtClean="0">
                <a:solidFill>
                  <a:schemeClr val="hlink"/>
                </a:solidFill>
                <a:latin typeface="Times New Roman" pitchFamily="18" charset="0"/>
                <a:ea typeface="SimSun" pitchFamily="2" charset="-122"/>
              </a:rPr>
              <a:t>)</a:t>
            </a:r>
            <a:r>
              <a:rPr lang="en-US" altLang="zh-CN" sz="2200" dirty="0" smtClean="0">
                <a:ea typeface="SimSun" pitchFamily="2" charset="-122"/>
              </a:rPr>
              <a:t> </a:t>
            </a:r>
            <a:r>
              <a:rPr lang="zh-CN" altLang="en-US" sz="2200" dirty="0" smtClean="0">
                <a:ea typeface="SimSun" pitchFamily="2" charset="-122"/>
              </a:rPr>
              <a:t>的最优反应</a:t>
            </a:r>
            <a:r>
              <a:rPr lang="en-US" altLang="zh-CN" sz="2200" dirty="0" smtClean="0">
                <a:ea typeface="SimSun" pitchFamily="2" charset="-122"/>
              </a:rPr>
              <a:t>.</a:t>
            </a:r>
            <a:r>
              <a:rPr lang="zh-CN" altLang="en-US" sz="2200" dirty="0" smtClean="0">
                <a:ea typeface="SimSun" pitchFamily="2" charset="-122"/>
              </a:rPr>
              <a:t> 即</a:t>
            </a:r>
            <a:r>
              <a:rPr lang="en-US" altLang="zh-CN" sz="2200" dirty="0" smtClean="0">
                <a:ea typeface="SimSun" pitchFamily="2" charset="-122"/>
              </a:rPr>
              <a:t>,</a:t>
            </a:r>
            <a:br>
              <a:rPr lang="en-US" altLang="zh-CN" sz="2200" dirty="0" smtClean="0">
                <a:ea typeface="SimSun" pitchFamily="2" charset="-122"/>
              </a:rPr>
            </a:br>
            <a:r>
              <a:rPr lang="en-US" altLang="zh-CN" sz="2000" b="1" i="1" dirty="0" smtClean="0">
                <a:solidFill>
                  <a:schemeClr val="hlink"/>
                </a:solidFill>
                <a:latin typeface="Times New Roman" pitchFamily="18" charset="0"/>
                <a:ea typeface="SimSun" pitchFamily="2" charset="-122"/>
              </a:rPr>
              <a:t>v</a:t>
            </a:r>
            <a:r>
              <a:rPr lang="en-US" altLang="zh-CN" sz="2000" b="1" i="1" baseline="-25000" dirty="0" smtClean="0">
                <a:solidFill>
                  <a:schemeClr val="hlink"/>
                </a:solidFill>
                <a:latin typeface="Times New Roman" pitchFamily="18" charset="0"/>
                <a:ea typeface="SimSun" pitchFamily="2" charset="-122"/>
              </a:rPr>
              <a:t>1</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 </a:t>
            </a:r>
            <a:r>
              <a:rPr lang="en-US" altLang="zh-CN" sz="2000" b="1" dirty="0" smtClean="0">
                <a:solidFill>
                  <a:schemeClr val="hlink"/>
                </a:solidFill>
                <a:latin typeface="Times New Roman" pitchFamily="18" charset="0"/>
                <a:ea typeface="SimSun" pitchFamily="2" charset="-122"/>
              </a:rPr>
              <a:t>1-</a:t>
            </a:r>
            <a:r>
              <a:rPr lang="en-US" altLang="zh-CN" sz="2000" b="1" i="1" dirty="0" smtClean="0">
                <a:solidFill>
                  <a:schemeClr val="hlink"/>
                </a:solidFill>
                <a:latin typeface="Times New Roman" pitchFamily="18" charset="0"/>
                <a:ea typeface="SimSun" pitchFamily="2" charset="-122"/>
              </a:rPr>
              <a:t>r*</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 </a:t>
            </a:r>
            <a:r>
              <a:rPr lang="en-US" altLang="zh-CN" sz="2000" b="1" dirty="0" smtClean="0">
                <a:solidFill>
                  <a:srgbClr val="0000FF"/>
                </a:solidFill>
                <a:latin typeface="Times New Roman" pitchFamily="18" charset="0"/>
                <a:ea typeface="SimSun" pitchFamily="2" charset="-122"/>
              </a:rPr>
              <a:t>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 </a:t>
            </a:r>
            <a:r>
              <a:rPr lang="en-US" altLang="zh-CN" sz="2000" b="1" dirty="0" smtClean="0">
                <a:solidFill>
                  <a:schemeClr val="hlink"/>
                </a:solidFill>
                <a:latin typeface="Times New Roman" pitchFamily="18" charset="0"/>
                <a:ea typeface="SimSun" pitchFamily="2" charset="-122"/>
                <a:sym typeface="Symbol" pitchFamily="18" charset="2"/>
              </a:rPr>
              <a:t> </a:t>
            </a:r>
            <a:r>
              <a:rPr lang="en-US" altLang="zh-CN" sz="2000" b="1" i="1" dirty="0" smtClean="0">
                <a:solidFill>
                  <a:schemeClr val="hlink"/>
                </a:solidFill>
                <a:latin typeface="Times New Roman" pitchFamily="18" charset="0"/>
                <a:ea typeface="SimSun" pitchFamily="2" charset="-122"/>
              </a:rPr>
              <a:t>v</a:t>
            </a:r>
            <a:r>
              <a:rPr lang="en-US" altLang="zh-CN" sz="2000" b="1" i="1" baseline="-25000" dirty="0" smtClean="0">
                <a:solidFill>
                  <a:schemeClr val="hlink"/>
                </a:solidFill>
                <a:latin typeface="Times New Roman" pitchFamily="18" charset="0"/>
                <a:ea typeface="SimSun" pitchFamily="2" charset="-122"/>
              </a:rPr>
              <a:t>1</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 </a:t>
            </a:r>
            <a:r>
              <a:rPr lang="en-US" altLang="zh-CN" sz="2000" b="1" dirty="0" smtClean="0">
                <a:solidFill>
                  <a:schemeClr val="hlink"/>
                </a:solidFill>
                <a:latin typeface="Times New Roman" pitchFamily="18" charset="0"/>
                <a:ea typeface="SimSun" pitchFamily="2" charset="-122"/>
              </a:rPr>
              <a:t>1-</a:t>
            </a:r>
            <a:r>
              <a:rPr lang="en-US" altLang="zh-CN" sz="2000" b="1" i="1" dirty="0" smtClean="0">
                <a:solidFill>
                  <a:schemeClr val="hlink"/>
                </a:solidFill>
                <a:latin typeface="Times New Roman" pitchFamily="18" charset="0"/>
                <a:ea typeface="SimSun" pitchFamily="2" charset="-122"/>
              </a:rPr>
              <a:t>r</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 </a:t>
            </a:r>
            <a:r>
              <a:rPr lang="en-US" altLang="zh-CN" sz="2000" b="1" dirty="0" smtClean="0">
                <a:solidFill>
                  <a:srgbClr val="0000FF"/>
                </a:solidFill>
                <a:latin typeface="Times New Roman" pitchFamily="18" charset="0"/>
                <a:ea typeface="SimSun" pitchFamily="2" charset="-122"/>
              </a:rPr>
              <a:t>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 for all 0</a:t>
            </a:r>
            <a:r>
              <a:rPr lang="en-US" altLang="zh-CN" sz="2000" b="1" dirty="0" smtClean="0">
                <a:solidFill>
                  <a:schemeClr val="hlink"/>
                </a:solidFill>
                <a:latin typeface="Times New Roman" pitchFamily="18" charset="0"/>
                <a:ea typeface="SimSun" pitchFamily="2" charset="-122"/>
                <a:sym typeface="Symbol" pitchFamily="18" charset="2"/>
              </a:rPr>
              <a:t> </a:t>
            </a:r>
            <a:r>
              <a:rPr lang="en-US" altLang="zh-CN" sz="2000" b="1" i="1" dirty="0" smtClean="0">
                <a:solidFill>
                  <a:schemeClr val="hlink"/>
                </a:solidFill>
                <a:latin typeface="Times New Roman" pitchFamily="18" charset="0"/>
                <a:ea typeface="SimSun" pitchFamily="2" charset="-122"/>
                <a:sym typeface="Symbol" pitchFamily="18" charset="2"/>
              </a:rPr>
              <a:t>r </a:t>
            </a:r>
            <a:r>
              <a:rPr lang="en-US" altLang="zh-CN" sz="2000" b="1" dirty="0" smtClean="0">
                <a:solidFill>
                  <a:schemeClr val="hlink"/>
                </a:solidFill>
                <a:latin typeface="Times New Roman" pitchFamily="18" charset="0"/>
                <a:ea typeface="SimSun" pitchFamily="2" charset="-122"/>
                <a:sym typeface="Symbol" pitchFamily="18" charset="2"/>
              </a:rPr>
              <a:t>1</a:t>
            </a:r>
            <a:br>
              <a:rPr lang="en-US" altLang="zh-CN" sz="2000" b="1" dirty="0" smtClean="0">
                <a:solidFill>
                  <a:schemeClr val="hlink"/>
                </a:solidFill>
                <a:latin typeface="Times New Roman" pitchFamily="18" charset="0"/>
                <a:ea typeface="SimSun" pitchFamily="2" charset="-122"/>
                <a:sym typeface="Symbol" pitchFamily="18" charset="2"/>
              </a:rPr>
            </a:br>
            <a:r>
              <a:rPr lang="en-US" altLang="zh-CN" sz="2000" b="1" i="1" dirty="0" smtClean="0">
                <a:solidFill>
                  <a:srgbClr val="0000FF"/>
                </a:solidFill>
                <a:latin typeface="Times New Roman" pitchFamily="18" charset="0"/>
                <a:ea typeface="SimSun" pitchFamily="2" charset="-122"/>
              </a:rPr>
              <a:t>v</a:t>
            </a:r>
            <a:r>
              <a:rPr lang="en-US" altLang="zh-CN" sz="2000" b="1" i="1" baseline="-25000" dirty="0" smtClean="0">
                <a:solidFill>
                  <a:srgbClr val="0000FF"/>
                </a:solidFill>
                <a:latin typeface="Times New Roman" pitchFamily="18" charset="0"/>
                <a:ea typeface="SimSun" pitchFamily="2" charset="-122"/>
              </a:rPr>
              <a:t>2</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 </a:t>
            </a:r>
            <a:r>
              <a:rPr lang="en-US" altLang="zh-CN" sz="2000" b="1" dirty="0" smtClean="0">
                <a:solidFill>
                  <a:schemeClr val="hlink"/>
                </a:solidFill>
                <a:latin typeface="Times New Roman" pitchFamily="18" charset="0"/>
                <a:ea typeface="SimSun" pitchFamily="2" charset="-122"/>
              </a:rPr>
              <a:t>1-</a:t>
            </a:r>
            <a:r>
              <a:rPr lang="en-US" altLang="zh-CN" sz="2000" b="1" i="1" dirty="0" smtClean="0">
                <a:solidFill>
                  <a:schemeClr val="hlink"/>
                </a:solidFill>
                <a:latin typeface="Times New Roman" pitchFamily="18" charset="0"/>
                <a:ea typeface="SimSun" pitchFamily="2" charset="-122"/>
              </a:rPr>
              <a:t>r*</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 </a:t>
            </a:r>
            <a:r>
              <a:rPr lang="en-US" altLang="zh-CN" sz="2000" b="1" dirty="0" smtClean="0">
                <a:solidFill>
                  <a:srgbClr val="0000FF"/>
                </a:solidFill>
                <a:latin typeface="Times New Roman" pitchFamily="18" charset="0"/>
                <a:ea typeface="SimSun" pitchFamily="2" charset="-122"/>
              </a:rPr>
              <a:t>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sym typeface="Symbol" pitchFamily="18" charset="2"/>
              </a:rPr>
              <a:t></a:t>
            </a:r>
            <a:r>
              <a:rPr lang="en-US" altLang="zh-CN" sz="2000" b="1" dirty="0" smtClean="0">
                <a:solidFill>
                  <a:srgbClr val="0000FF"/>
                </a:solidFill>
                <a:latin typeface="Times New Roman" pitchFamily="18" charset="0"/>
                <a:ea typeface="SimSun" pitchFamily="2" charset="-122"/>
              </a:rPr>
              <a:t> </a:t>
            </a:r>
            <a:r>
              <a:rPr lang="en-US" altLang="zh-CN" sz="2000" b="1" i="1" dirty="0" smtClean="0">
                <a:solidFill>
                  <a:srgbClr val="0000FF"/>
                </a:solidFill>
                <a:latin typeface="Times New Roman" pitchFamily="18" charset="0"/>
                <a:ea typeface="SimSun" pitchFamily="2" charset="-122"/>
              </a:rPr>
              <a:t>v</a:t>
            </a:r>
            <a:r>
              <a:rPr lang="en-US" altLang="zh-CN" sz="2000" b="1" i="1" baseline="-25000" dirty="0" smtClean="0">
                <a:solidFill>
                  <a:srgbClr val="0000FF"/>
                </a:solidFill>
                <a:latin typeface="Times New Roman" pitchFamily="18" charset="0"/>
                <a:ea typeface="SimSun" pitchFamily="2" charset="-122"/>
              </a:rPr>
              <a:t>2</a:t>
            </a:r>
            <a:r>
              <a:rPr lang="en-US" altLang="zh-CN" sz="2000" b="1" dirty="0" smtClean="0">
                <a:solidFill>
                  <a:srgbClr val="0000FF"/>
                </a:solidFill>
                <a:latin typeface="Times New Roman" pitchFamily="18" charset="0"/>
                <a:ea typeface="SimSun" pitchFamily="2" charset="-122"/>
              </a:rPr>
              <a:t>(</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r*, </a:t>
            </a:r>
            <a:r>
              <a:rPr lang="en-US" altLang="zh-CN" sz="2000" b="1" dirty="0" smtClean="0">
                <a:solidFill>
                  <a:schemeClr val="hlink"/>
                </a:solidFill>
                <a:latin typeface="Times New Roman" pitchFamily="18" charset="0"/>
                <a:ea typeface="SimSun" pitchFamily="2" charset="-122"/>
              </a:rPr>
              <a:t>1-</a:t>
            </a:r>
            <a:r>
              <a:rPr lang="en-US" altLang="zh-CN" sz="2000" b="1" i="1" dirty="0" smtClean="0">
                <a:solidFill>
                  <a:schemeClr val="hlink"/>
                </a:solidFill>
                <a:latin typeface="Times New Roman" pitchFamily="18" charset="0"/>
                <a:ea typeface="SimSun" pitchFamily="2" charset="-122"/>
              </a:rPr>
              <a:t>r*</a:t>
            </a:r>
            <a:r>
              <a:rPr lang="en-US" altLang="zh-CN" sz="2000" b="1" dirty="0" smtClean="0">
                <a:solidFill>
                  <a:schemeClr val="hlink"/>
                </a:solidFill>
                <a:latin typeface="Times New Roman" pitchFamily="18" charset="0"/>
                <a:ea typeface="SimSun" pitchFamily="2" charset="-122"/>
              </a:rPr>
              <a:t>),</a:t>
            </a:r>
            <a:r>
              <a:rPr lang="en-US" altLang="zh-CN" sz="2000" b="1" i="1" dirty="0" smtClean="0">
                <a:solidFill>
                  <a:schemeClr val="hlink"/>
                </a:solidFill>
                <a:latin typeface="Times New Roman" pitchFamily="18" charset="0"/>
                <a:ea typeface="SimSun" pitchFamily="2" charset="-122"/>
              </a:rPr>
              <a:t> </a:t>
            </a:r>
            <a:r>
              <a:rPr lang="en-US" altLang="zh-CN" sz="2000" b="1" dirty="0" smtClean="0">
                <a:solidFill>
                  <a:srgbClr val="0000FF"/>
                </a:solidFill>
                <a:latin typeface="Times New Roman" pitchFamily="18" charset="0"/>
                <a:ea typeface="SimSun" pitchFamily="2" charset="-122"/>
              </a:rPr>
              <a:t>(</a:t>
            </a:r>
            <a:r>
              <a:rPr lang="en-US" altLang="zh-CN" sz="2000" b="1" i="1" dirty="0" smtClean="0">
                <a:solidFill>
                  <a:srgbClr val="0000FF"/>
                </a:solidFill>
                <a:latin typeface="Times New Roman" pitchFamily="18" charset="0"/>
                <a:ea typeface="SimSun" pitchFamily="2" charset="-122"/>
              </a:rPr>
              <a:t>q, </a:t>
            </a:r>
            <a:r>
              <a:rPr lang="en-US" altLang="zh-CN" sz="2000" b="1" dirty="0" smtClean="0">
                <a:solidFill>
                  <a:srgbClr val="0000FF"/>
                </a:solidFill>
                <a:latin typeface="Times New Roman" pitchFamily="18" charset="0"/>
                <a:ea typeface="SimSun" pitchFamily="2" charset="-122"/>
              </a:rPr>
              <a:t>1-</a:t>
            </a:r>
            <a:r>
              <a:rPr lang="en-US" altLang="zh-CN" sz="2000" b="1" i="1" dirty="0" smtClean="0">
                <a:solidFill>
                  <a:srgbClr val="0000FF"/>
                </a:solidFill>
                <a:latin typeface="Times New Roman" pitchFamily="18" charset="0"/>
                <a:ea typeface="SimSun" pitchFamily="2" charset="-122"/>
              </a:rPr>
              <a:t>q</a:t>
            </a:r>
            <a:r>
              <a:rPr lang="en-US" altLang="zh-CN" sz="2000" b="1" dirty="0" smtClean="0">
                <a:solidFill>
                  <a:srgbClr val="0000FF"/>
                </a:solidFill>
                <a:latin typeface="Times New Roman" pitchFamily="18" charset="0"/>
                <a:ea typeface="SimSun" pitchFamily="2" charset="-122"/>
              </a:rPr>
              <a:t>)), for all 0</a:t>
            </a:r>
            <a:r>
              <a:rPr lang="en-US" altLang="zh-CN" sz="2000" b="1" dirty="0" smtClean="0">
                <a:solidFill>
                  <a:srgbClr val="0000FF"/>
                </a:solidFill>
                <a:latin typeface="Times New Roman" pitchFamily="18" charset="0"/>
                <a:ea typeface="SimSun" pitchFamily="2" charset="-122"/>
                <a:sym typeface="Symbol" pitchFamily="18" charset="2"/>
              </a:rPr>
              <a:t> </a:t>
            </a:r>
            <a:r>
              <a:rPr lang="en-US" altLang="zh-CN" sz="2000" b="1" i="1" dirty="0" smtClean="0">
                <a:solidFill>
                  <a:srgbClr val="0000FF"/>
                </a:solidFill>
                <a:latin typeface="Times New Roman" pitchFamily="18" charset="0"/>
                <a:ea typeface="SimSun" pitchFamily="2" charset="-122"/>
                <a:sym typeface="Symbol" pitchFamily="18" charset="2"/>
              </a:rPr>
              <a:t>q </a:t>
            </a:r>
            <a:r>
              <a:rPr lang="en-US" altLang="zh-CN" sz="2000" b="1" dirty="0" smtClean="0">
                <a:solidFill>
                  <a:srgbClr val="0000FF"/>
                </a:solidFill>
                <a:latin typeface="Times New Roman" pitchFamily="18" charset="0"/>
                <a:ea typeface="SimSun" pitchFamily="2" charset="-122"/>
                <a:sym typeface="Symbol" pitchFamily="18" charset="2"/>
              </a:rPr>
              <a:t>1</a:t>
            </a:r>
          </a:p>
        </p:txBody>
      </p:sp>
      <p:graphicFrame>
        <p:nvGraphicFramePr>
          <p:cNvPr id="245764" name="Group 4"/>
          <p:cNvGraphicFramePr>
            <a:graphicFrameLocks noGrp="1"/>
          </p:cNvGraphicFramePr>
          <p:nvPr>
            <p:ph sz="half" idx="2"/>
          </p:nvPr>
        </p:nvGraphicFramePr>
        <p:xfrm>
          <a:off x="987425" y="1485900"/>
          <a:ext cx="7243763" cy="1598296"/>
        </p:xfrm>
        <a:graphic>
          <a:graphicData uri="http://schemas.openxmlformats.org/drawingml/2006/table">
            <a:tbl>
              <a:tblPr/>
              <a:tblGrid>
                <a:gridCol w="973138"/>
                <a:gridCol w="1160462"/>
                <a:gridCol w="2613025"/>
                <a:gridCol w="2497138"/>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6867" name="灯片编号占位符 5"/>
          <p:cNvSpPr>
            <a:spLocks noGrp="1"/>
          </p:cNvSpPr>
          <p:nvPr>
            <p:ph type="sldNum" sz="quarter" idx="12"/>
          </p:nvPr>
        </p:nvSpPr>
        <p:spPr>
          <a:noFill/>
        </p:spPr>
        <p:txBody>
          <a:bodyPr/>
          <a:lstStyle/>
          <a:p>
            <a:fld id="{3D2BE23C-4FC8-43AB-B16C-477C25F81BBA}" type="slidenum">
              <a:rPr lang="zh-CN" altLang="en-US" smtClean="0">
                <a:solidFill>
                  <a:srgbClr val="000000"/>
                </a:solidFill>
              </a:rPr>
              <a:pPr/>
              <a:t>16</a:t>
            </a:fld>
            <a:endParaRPr lang="en-US" altLang="zh-CN" smtClean="0">
              <a:solidFill>
                <a:srgbClr val="000000"/>
              </a:solidFill>
            </a:endParaRPr>
          </a:p>
        </p:txBody>
      </p:sp>
      <p:sp>
        <p:nvSpPr>
          <p:cNvPr id="36868" name="Rectangle 2"/>
          <p:cNvSpPr>
            <a:spLocks noGrp="1" noChangeArrowheads="1"/>
          </p:cNvSpPr>
          <p:nvPr>
            <p:ph type="title"/>
          </p:nvPr>
        </p:nvSpPr>
        <p:spPr/>
        <p:txBody>
          <a:bodyPr/>
          <a:lstStyle/>
          <a:p>
            <a:pPr eaLnBrk="1" hangingPunct="1"/>
            <a:r>
              <a:rPr kumimoji="1" lang="zh-CN" altLang="en-US" sz="3600" b="1" smtClean="0">
                <a:solidFill>
                  <a:schemeClr val="tx1"/>
                </a:solidFill>
                <a:ea typeface="SimSun" pitchFamily="2" charset="-122"/>
              </a:rPr>
              <a:t>博弈论的产生和发展</a:t>
            </a:r>
          </a:p>
        </p:txBody>
      </p:sp>
      <p:sp>
        <p:nvSpPr>
          <p:cNvPr id="36869" name="Rectangle 3"/>
          <p:cNvSpPr>
            <a:spLocks noGrp="1" noChangeArrowheads="1"/>
          </p:cNvSpPr>
          <p:nvPr>
            <p:ph type="body" idx="1"/>
          </p:nvPr>
        </p:nvSpPr>
        <p:spPr/>
        <p:txBody>
          <a:bodyPr/>
          <a:lstStyle/>
          <a:p>
            <a:pPr eaLnBrk="1" hangingPunct="1"/>
            <a:r>
              <a:rPr kumimoji="1" lang="zh-CN" altLang="en-US" b="1" smtClean="0">
                <a:ea typeface="SimSun" pitchFamily="2" charset="-122"/>
              </a:rPr>
              <a:t>冯</a:t>
            </a:r>
            <a:r>
              <a:rPr kumimoji="1" lang="en-US" altLang="zh-CN" b="1" smtClean="0">
                <a:ea typeface="SimSun" pitchFamily="2" charset="-122"/>
              </a:rPr>
              <a:t>·</a:t>
            </a:r>
            <a:r>
              <a:rPr kumimoji="1" lang="zh-CN" altLang="en-US" b="1" smtClean="0">
                <a:ea typeface="SimSun" pitchFamily="2" charset="-122"/>
              </a:rPr>
              <a:t>诺依曼和摩根斯坦（</a:t>
            </a:r>
            <a:r>
              <a:rPr kumimoji="1" lang="en-US" altLang="zh-CN" b="1" smtClean="0">
                <a:ea typeface="SimSun" pitchFamily="2" charset="-122"/>
              </a:rPr>
              <a:t>Von.neumann  and  morgenstern</a:t>
            </a:r>
            <a:r>
              <a:rPr kumimoji="1" lang="zh-CN" altLang="en-US" b="1" smtClean="0">
                <a:ea typeface="SimSun" pitchFamily="2" charset="-122"/>
              </a:rPr>
              <a:t>）</a:t>
            </a:r>
          </a:p>
          <a:p>
            <a:pPr eaLnBrk="1" hangingPunct="1">
              <a:buFont typeface="Wingdings" pitchFamily="2" charset="2"/>
              <a:buNone/>
            </a:pPr>
            <a:r>
              <a:rPr kumimoji="1" lang="zh-CN" altLang="en-US" b="1" smtClean="0">
                <a:ea typeface="SimSun" pitchFamily="2" charset="-122"/>
              </a:rPr>
              <a:t>（冯 </a:t>
            </a:r>
            <a:r>
              <a:rPr kumimoji="1" lang="en-US" altLang="zh-CN" b="1" smtClean="0">
                <a:ea typeface="SimSun" pitchFamily="2" charset="-122"/>
              </a:rPr>
              <a:t>·</a:t>
            </a:r>
            <a:r>
              <a:rPr kumimoji="1" lang="zh-CN" altLang="en-US" b="1" smtClean="0">
                <a:ea typeface="SimSun" pitchFamily="2" charset="-122"/>
              </a:rPr>
              <a:t>诺依曼是</a:t>
            </a:r>
            <a:r>
              <a:rPr kumimoji="1" lang="en-US" altLang="zh-CN" b="1" smtClean="0">
                <a:ea typeface="SimSun" pitchFamily="2" charset="-122"/>
              </a:rPr>
              <a:t>20</a:t>
            </a:r>
            <a:r>
              <a:rPr kumimoji="1" lang="zh-CN" altLang="en-US" b="1" smtClean="0">
                <a:ea typeface="SimSun" pitchFamily="2" charset="-122"/>
              </a:rPr>
              <a:t>世纪伟大的数学家之一，</a:t>
            </a:r>
          </a:p>
          <a:p>
            <a:pPr eaLnBrk="1" hangingPunct="1">
              <a:buFont typeface="Wingdings" pitchFamily="2" charset="2"/>
              <a:buNone/>
            </a:pPr>
            <a:r>
              <a:rPr kumimoji="1" lang="zh-CN" altLang="en-US" b="1" smtClean="0">
                <a:ea typeface="SimSun" pitchFamily="2" charset="-122"/>
              </a:rPr>
              <a:t>　摩根斯坦是美国当代杰出经济学家。）</a:t>
            </a:r>
          </a:p>
          <a:p>
            <a:pPr eaLnBrk="1" hangingPunct="1">
              <a:buFont typeface="Wingdings" pitchFamily="2" charset="2"/>
              <a:buNone/>
            </a:pPr>
            <a:r>
              <a:rPr kumimoji="1" lang="zh-CN" altLang="en-US" b="1" smtClean="0">
                <a:ea typeface="SimSun" pitchFamily="2" charset="-122"/>
              </a:rPr>
              <a:t>　合作完成了：</a:t>
            </a:r>
          </a:p>
          <a:p>
            <a:pPr eaLnBrk="1" hangingPunct="1">
              <a:buFont typeface="Wingdings" pitchFamily="2" charset="2"/>
              <a:buNone/>
            </a:pPr>
            <a:r>
              <a:rPr kumimoji="1" lang="en-US" altLang="zh-CN" sz="3200" b="1" smtClean="0">
                <a:ea typeface="SimSun" pitchFamily="2" charset="-122"/>
              </a:rPr>
              <a:t>《The theory of Games and Economic Behaviour》</a:t>
            </a:r>
            <a:endParaRPr kumimoji="1" lang="zh-CN" altLang="en-US" b="1" smtClean="0">
              <a:ea typeface="SimSun" pitchFamily="2" charset="-122"/>
            </a:endParaRPr>
          </a:p>
          <a:p>
            <a:pPr algn="just" eaLnBrk="1" hangingPunct="1">
              <a:buClr>
                <a:schemeClr val="tx1"/>
              </a:buClr>
            </a:pPr>
            <a:endParaRPr kumimoji="1" lang="zh-CN" altLang="en-US" b="1" smtClean="0">
              <a:ea typeface="SimSun" pitchFamily="2" charset="-122"/>
            </a:endParaRPr>
          </a:p>
          <a:p>
            <a:pPr eaLnBrk="1" hangingPunct="1"/>
            <a:endParaRPr lang="zh-CN" altLang="en-US"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6675" name="灯片编号占位符 6"/>
          <p:cNvSpPr>
            <a:spLocks noGrp="1"/>
          </p:cNvSpPr>
          <p:nvPr>
            <p:ph type="sldNum" sz="quarter" idx="12"/>
          </p:nvPr>
        </p:nvSpPr>
        <p:spPr>
          <a:noFill/>
        </p:spPr>
        <p:txBody>
          <a:bodyPr/>
          <a:lstStyle/>
          <a:p>
            <a:fld id="{BEF00B55-CD4B-4BA6-97B5-F323B5B7E99B}" type="slidenum">
              <a:rPr lang="zh-CN" altLang="en-US" smtClean="0">
                <a:solidFill>
                  <a:srgbClr val="000000"/>
                </a:solidFill>
              </a:rPr>
              <a:pPr/>
              <a:t>160</a:t>
            </a:fld>
            <a:endParaRPr lang="en-US" altLang="zh-CN" smtClean="0">
              <a:solidFill>
                <a:srgbClr val="000000"/>
              </a:solidFill>
            </a:endParaRPr>
          </a:p>
        </p:txBody>
      </p:sp>
      <p:sp>
        <p:nvSpPr>
          <p:cNvPr id="156676" name="Rectangle 2"/>
          <p:cNvSpPr>
            <a:spLocks noGrp="1" noChangeArrowheads="1"/>
          </p:cNvSpPr>
          <p:nvPr>
            <p:ph type="title"/>
          </p:nvPr>
        </p:nvSpPr>
        <p:spPr/>
        <p:txBody>
          <a:bodyPr/>
          <a:lstStyle/>
          <a:p>
            <a:pPr eaLnBrk="1" hangingPunct="1"/>
            <a:r>
              <a:rPr lang="en-US" altLang="zh-CN" sz="3800" smtClean="0">
                <a:ea typeface="SimSun" pitchFamily="2" charset="-122"/>
              </a:rPr>
              <a:t>2-player each with two strategies</a:t>
            </a:r>
          </a:p>
        </p:txBody>
      </p:sp>
      <p:sp>
        <p:nvSpPr>
          <p:cNvPr id="156677" name="Rectangle 3"/>
          <p:cNvSpPr>
            <a:spLocks noGrp="1" noChangeArrowheads="1"/>
          </p:cNvSpPr>
          <p:nvPr>
            <p:ph type="body" sz="half" idx="1"/>
          </p:nvPr>
        </p:nvSpPr>
        <p:spPr>
          <a:xfrm>
            <a:off x="901700" y="3516313"/>
            <a:ext cx="7699375" cy="2497137"/>
          </a:xfrm>
        </p:spPr>
        <p:txBody>
          <a:bodyPr/>
          <a:lstStyle/>
          <a:p>
            <a:pPr eaLnBrk="1" hangingPunct="1"/>
            <a:r>
              <a:rPr lang="zh-CN" altLang="en-US" sz="2400" u="sng" smtClean="0">
                <a:ea typeface="SimSun" pitchFamily="2" charset="-122"/>
              </a:rPr>
              <a:t>定理 </a:t>
            </a:r>
            <a:r>
              <a:rPr lang="en-US" altLang="zh-CN" sz="2400" u="sng" smtClean="0">
                <a:ea typeface="SimSun" pitchFamily="2" charset="-122"/>
              </a:rPr>
              <a:t>1</a:t>
            </a:r>
            <a:r>
              <a:rPr lang="en-US" altLang="zh-CN" sz="2400" smtClean="0">
                <a:ea typeface="SimSun" pitchFamily="2" charset="-122"/>
              </a:rPr>
              <a:t> (</a:t>
            </a:r>
            <a:r>
              <a:rPr lang="zh-CN" altLang="en-US" sz="2400" smtClean="0">
                <a:ea typeface="SimSun" pitchFamily="2" charset="-122"/>
              </a:rPr>
              <a:t>混合纳什均衡的性质</a:t>
            </a:r>
            <a:r>
              <a:rPr lang="en-US" altLang="zh-CN" sz="2400" smtClean="0">
                <a:ea typeface="SimSun" pitchFamily="2" charset="-122"/>
              </a:rPr>
              <a:t>)</a:t>
            </a:r>
          </a:p>
          <a:p>
            <a:pPr lvl="1" eaLnBrk="1" hangingPunct="1"/>
            <a:r>
              <a:rPr lang="zh-CN" altLang="en-US" sz="2200" smtClean="0">
                <a:ea typeface="SimSun" pitchFamily="2" charset="-122"/>
              </a:rPr>
              <a:t>一个混合策略组合</a:t>
            </a: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 </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q*, </a:t>
            </a:r>
            <a:r>
              <a:rPr lang="en-US" altLang="zh-CN" sz="2200" b="1" smtClean="0">
                <a:solidFill>
                  <a:srgbClr val="0000FF"/>
                </a:solidFill>
                <a:latin typeface="Times New Roman" pitchFamily="18" charset="0"/>
                <a:ea typeface="SimSun" pitchFamily="2" charset="-122"/>
                <a:cs typeface="Times New Roman" pitchFamily="18" charset="0"/>
              </a:rPr>
              <a:t>1-</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zh-CN" altLang="en-US" sz="2200" b="1" smtClean="0">
                <a:latin typeface="Times New Roman" pitchFamily="18" charset="0"/>
                <a:ea typeface="SimSun" pitchFamily="2" charset="-122"/>
                <a:cs typeface="Times New Roman" pitchFamily="18" charset="0"/>
              </a:rPr>
              <a:t>是一个纳什均衡</a:t>
            </a:r>
            <a:r>
              <a:rPr lang="zh-CN" altLang="en-US" sz="2200" b="1" i="1" smtClean="0">
                <a:latin typeface="Times New Roman" pitchFamily="18" charset="0"/>
                <a:ea typeface="SimSun" pitchFamily="2" charset="-122"/>
                <a:cs typeface="Times New Roman" pitchFamily="18" charset="0"/>
              </a:rPr>
              <a:t>当且仅当</a:t>
            </a:r>
            <a:r>
              <a:rPr lang="en-US" altLang="zh-CN" sz="2200" smtClean="0">
                <a:ea typeface="SimSun" pitchFamily="2" charset="-122"/>
              </a:rPr>
              <a:t/>
            </a:r>
            <a:br>
              <a:rPr lang="en-US" altLang="zh-CN" sz="22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br>
              <a:rPr lang="en-US" altLang="zh-CN" sz="2000" b="1" smtClean="0">
                <a:solidFill>
                  <a:schemeClr val="hlink"/>
                </a:solidFill>
                <a:latin typeface="Times New Roman" pitchFamily="18" charset="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sym typeface="Symbol" pitchFamily="18" charset="2"/>
              </a:rPr>
              <a:t> </a:t>
            </a:r>
            <a:br>
              <a:rPr lang="en-US" altLang="zh-CN" sz="2000" b="1" smtClean="0">
                <a:solidFill>
                  <a:schemeClr val="hlink"/>
                </a:solidFill>
                <a:latin typeface="Times New Roman" pitchFamily="18" charset="0"/>
                <a:ea typeface="SimSun" pitchFamily="2" charset="-122"/>
                <a:sym typeface="Symbol" pitchFamily="18" charset="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br>
              <a:rPr lang="en-US" altLang="zh-CN" sz="2000" b="1" smtClean="0">
                <a:solidFill>
                  <a:srgbClr val="0000FF"/>
                </a:solidFill>
                <a:latin typeface="Times New Roman" pitchFamily="18" charset="0"/>
                <a:ea typeface="SimSun" pitchFamily="2" charset="-12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p>
        </p:txBody>
      </p:sp>
      <p:graphicFrame>
        <p:nvGraphicFramePr>
          <p:cNvPr id="238596" name="Group 4"/>
          <p:cNvGraphicFramePr>
            <a:graphicFrameLocks noGrp="1"/>
          </p:cNvGraphicFramePr>
          <p:nvPr>
            <p:ph sz="half" idx="2"/>
          </p:nvPr>
        </p:nvGraphicFramePr>
        <p:xfrm>
          <a:off x="1001713" y="1514475"/>
          <a:ext cx="7243762" cy="1598296"/>
        </p:xfrm>
        <a:graphic>
          <a:graphicData uri="http://schemas.openxmlformats.org/drawingml/2006/table">
            <a:tbl>
              <a:tblPr/>
              <a:tblGrid>
                <a:gridCol w="973137"/>
                <a:gridCol w="1160463"/>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7699" name="灯片编号占位符 5"/>
          <p:cNvSpPr>
            <a:spLocks noGrp="1"/>
          </p:cNvSpPr>
          <p:nvPr>
            <p:ph type="sldNum" sz="quarter" idx="12"/>
          </p:nvPr>
        </p:nvSpPr>
        <p:spPr>
          <a:noFill/>
        </p:spPr>
        <p:txBody>
          <a:bodyPr/>
          <a:lstStyle/>
          <a:p>
            <a:fld id="{DEDF84A1-EC8C-4C84-951D-0787260F4445}" type="slidenum">
              <a:rPr lang="zh-CN" altLang="en-US" smtClean="0">
                <a:solidFill>
                  <a:srgbClr val="000000"/>
                </a:solidFill>
              </a:rPr>
              <a:pPr/>
              <a:t>161</a:t>
            </a:fld>
            <a:endParaRPr lang="en-US" altLang="zh-CN" smtClean="0">
              <a:solidFill>
                <a:srgbClr val="000000"/>
              </a:solidFill>
            </a:endParaRPr>
          </a:p>
        </p:txBody>
      </p:sp>
      <p:sp>
        <p:nvSpPr>
          <p:cNvPr id="157700" name="Rectangle 2"/>
          <p:cNvSpPr>
            <a:spLocks noGrp="1" noChangeArrowheads="1"/>
          </p:cNvSpPr>
          <p:nvPr>
            <p:ph type="title"/>
          </p:nvPr>
        </p:nvSpPr>
        <p:spPr/>
        <p:txBody>
          <a:bodyPr/>
          <a:lstStyle/>
          <a:p>
            <a:pPr eaLnBrk="1" hangingPunct="1"/>
            <a:r>
              <a:rPr lang="en-US" altLang="zh-CN" smtClean="0">
                <a:ea typeface="SimSun" pitchFamily="2" charset="-122"/>
              </a:rPr>
              <a:t>Theorem 1: illustration</a:t>
            </a:r>
          </a:p>
        </p:txBody>
      </p:sp>
      <p:sp>
        <p:nvSpPr>
          <p:cNvPr id="157701" name="Rectangle 3"/>
          <p:cNvSpPr>
            <a:spLocks noGrp="1" noChangeArrowheads="1"/>
          </p:cNvSpPr>
          <p:nvPr>
            <p:ph type="body" idx="1"/>
          </p:nvPr>
        </p:nvSpPr>
        <p:spPr>
          <a:xfrm>
            <a:off x="957263" y="3213100"/>
            <a:ext cx="7439025" cy="2976563"/>
          </a:xfrm>
        </p:spPr>
        <p:txBody>
          <a:bodyPr/>
          <a:lstStyle/>
          <a:p>
            <a:pPr eaLnBrk="1" hangingPunct="1"/>
            <a:r>
              <a:rPr lang="en-US" altLang="zh-CN" sz="2000" smtClean="0">
                <a:ea typeface="SimSun" pitchFamily="2" charset="-122"/>
                <a:sym typeface="Symbol" pitchFamily="18" charset="2"/>
              </a:rPr>
              <a:t>Player 1:</a:t>
            </a:r>
          </a:p>
          <a:p>
            <a:pPr lvl="1" eaLnBrk="1" hangingPunct="1">
              <a:buFont typeface="Wingdings" pitchFamily="2" charset="2"/>
              <a:buChar char="Ø"/>
            </a:pP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(H,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 </a:t>
            </a:r>
            <a:r>
              <a:rPr lang="en-US" altLang="zh-CN" sz="2000" b="1" smtClean="0">
                <a:solidFill>
                  <a:srgbClr val="0000FF"/>
                </a:solidFill>
                <a:latin typeface="Times New Roman" pitchFamily="18" charset="0"/>
                <a:ea typeface="SimSun" pitchFamily="2" charset="-122"/>
                <a:cs typeface="Times New Roman" pitchFamily="18" charset="0"/>
              </a:rPr>
              <a:t>0.5</a:t>
            </a:r>
            <a:r>
              <a:rPr lang="en-US" altLang="zh-CN" sz="2000" b="1" i="1" smtClean="0">
                <a:solidFill>
                  <a:schemeClr val="hlink"/>
                </a:solidFill>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(-1) + </a:t>
            </a:r>
            <a:r>
              <a:rPr lang="en-US" altLang="zh-CN" sz="2000" b="1" smtClean="0">
                <a:solidFill>
                  <a:srgbClr val="0000FF"/>
                </a:solidFill>
                <a:latin typeface="Times New Roman" pitchFamily="18" charset="0"/>
                <a:ea typeface="SimSun" pitchFamily="2" charset="-122"/>
                <a:cs typeface="Times New Roman" pitchFamily="18" charset="0"/>
              </a:rPr>
              <a:t>0.5</a:t>
            </a:r>
            <a:r>
              <a:rPr lang="en-US" altLang="zh-CN" sz="2000" b="1" i="1" smtClean="0">
                <a:solidFill>
                  <a:schemeClr val="hlink"/>
                </a:solidFill>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1=0</a:t>
            </a:r>
          </a:p>
          <a:p>
            <a:pPr lvl="1" eaLnBrk="1" hangingPunct="1">
              <a:buFont typeface="Wingdings" pitchFamily="2" charset="2"/>
              <a:buChar char="Ø"/>
            </a:pP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 </a:t>
            </a:r>
            <a:r>
              <a:rPr lang="en-US" altLang="zh-CN" sz="2000" b="1" smtClean="0">
                <a:solidFill>
                  <a:srgbClr val="0000FF"/>
                </a:solidFill>
                <a:latin typeface="Times New Roman" pitchFamily="18" charset="0"/>
                <a:ea typeface="SimSun" pitchFamily="2" charset="-122"/>
                <a:cs typeface="Times New Roman" pitchFamily="18" charset="0"/>
              </a:rPr>
              <a:t>0.5</a:t>
            </a:r>
            <a:r>
              <a:rPr lang="en-US" altLang="zh-CN" sz="2000" b="1" smtClean="0">
                <a:solidFill>
                  <a:schemeClr val="hlink"/>
                </a:solidFill>
                <a:latin typeface="Times New Roman" pitchFamily="18" charset="0"/>
                <a:ea typeface="SimSun" pitchFamily="2" charset="-122"/>
                <a:cs typeface="Times New Roman" pitchFamily="18" charset="0"/>
              </a:rPr>
              <a:t>×1 + </a:t>
            </a:r>
            <a:r>
              <a:rPr lang="en-US" altLang="zh-CN" sz="2000" b="1" smtClean="0">
                <a:solidFill>
                  <a:srgbClr val="0000FF"/>
                </a:solidFill>
                <a:latin typeface="Times New Roman" pitchFamily="18" charset="0"/>
                <a:ea typeface="SimSun" pitchFamily="2" charset="-122"/>
                <a:cs typeface="Times New Roman" pitchFamily="18" charset="0"/>
              </a:rPr>
              <a:t>0.5</a:t>
            </a:r>
            <a:r>
              <a:rPr lang="en-US" altLang="zh-CN" sz="2000" b="1" smtClean="0">
                <a:solidFill>
                  <a:schemeClr val="hlink"/>
                </a:solidFill>
                <a:latin typeface="Times New Roman" pitchFamily="18" charset="0"/>
                <a:ea typeface="SimSun" pitchFamily="2" charset="-122"/>
                <a:cs typeface="Times New Roman" pitchFamily="18" charset="0"/>
              </a:rPr>
              <a:t>×(-1)=0</a:t>
            </a:r>
          </a:p>
          <a:p>
            <a:pPr lvl="1" eaLnBrk="1" hangingPunct="1">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((0.5, 0.5),</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)=0.5</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0+0.5</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0</a:t>
            </a:r>
            <a:r>
              <a:rPr lang="en-US" altLang="zh-CN" sz="2000" b="1" smtClean="0">
                <a:solidFill>
                  <a:schemeClr val="hlink"/>
                </a:solidFill>
                <a:latin typeface="Times New Roman" pitchFamily="18" charset="0"/>
                <a:ea typeface="SimSun" pitchFamily="2" charset="-122"/>
                <a:cs typeface="Times New Roman" pitchFamily="18" charset="0"/>
              </a:rPr>
              <a:t>=0</a:t>
            </a:r>
          </a:p>
          <a:p>
            <a:pPr eaLnBrk="1" hangingPunct="1"/>
            <a:r>
              <a:rPr lang="en-US" altLang="zh-CN" sz="2000" smtClean="0">
                <a:ea typeface="SimSun" pitchFamily="2" charset="-122"/>
                <a:sym typeface="Symbol" pitchFamily="18" charset="2"/>
              </a:rPr>
              <a:t>Player 2:</a:t>
            </a:r>
          </a:p>
          <a:p>
            <a:pPr lvl="1" eaLnBrk="1" hangingPunct="1">
              <a:buFont typeface="Wingdings" pitchFamily="2" charset="2"/>
              <a:buChar char="Ø"/>
            </a:pP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(H, </a:t>
            </a:r>
            <a:r>
              <a:rPr lang="en-US" altLang="zh-CN" sz="2000" b="1" smtClean="0">
                <a:solidFill>
                  <a:schemeClr val="hlink"/>
                </a:solidFill>
                <a:latin typeface="Times New Roman" pitchFamily="18" charset="0"/>
                <a:ea typeface="SimSun" pitchFamily="2" charset="-122"/>
              </a:rPr>
              <a:t>(0.5, 0.5)</a:t>
            </a:r>
            <a:r>
              <a:rPr lang="en-US" altLang="zh-CN" sz="2000" b="1" smtClean="0">
                <a:solidFill>
                  <a:srgbClr val="0000FF"/>
                </a:solidFill>
                <a:latin typeface="Times New Roman" pitchFamily="18" charset="0"/>
                <a:ea typeface="SimSun" pitchFamily="2" charset="-122"/>
              </a:rPr>
              <a:t>) = </a:t>
            </a:r>
            <a:r>
              <a:rPr lang="en-US" altLang="zh-CN" sz="2000" b="1" smtClean="0">
                <a:solidFill>
                  <a:schemeClr val="hlink"/>
                </a:solidFill>
                <a:latin typeface="Times New Roman" pitchFamily="18" charset="0"/>
                <a:ea typeface="SimSun" pitchFamily="2" charset="-122"/>
              </a:rPr>
              <a:t>0.5</a:t>
            </a:r>
            <a:r>
              <a:rPr lang="en-US" altLang="zh-CN" sz="2000" b="1" smtClean="0">
                <a:solidFill>
                  <a:srgbClr val="0000FF"/>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0.5</a:t>
            </a:r>
            <a:r>
              <a:rPr lang="en-US" altLang="zh-CN" sz="2000" b="1" smtClean="0">
                <a:solidFill>
                  <a:srgbClr val="0000FF"/>
                </a:solidFill>
                <a:latin typeface="Times New Roman" pitchFamily="18" charset="0"/>
                <a:ea typeface="SimSun" pitchFamily="2" charset="-122"/>
              </a:rPr>
              <a:t>×(-1) =0</a:t>
            </a:r>
          </a:p>
          <a:p>
            <a:pPr lvl="1" eaLnBrk="1" hangingPunct="1">
              <a:buFont typeface="Wingdings" pitchFamily="2" charset="2"/>
              <a:buChar char="Ø"/>
            </a:pP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(T, </a:t>
            </a:r>
            <a:r>
              <a:rPr lang="en-US" altLang="zh-CN" sz="2000" b="1" smtClean="0">
                <a:solidFill>
                  <a:schemeClr val="hlink"/>
                </a:solidFill>
                <a:latin typeface="Times New Roman" pitchFamily="18" charset="0"/>
                <a:ea typeface="SimSun" pitchFamily="2" charset="-122"/>
              </a:rPr>
              <a:t>(0.5, 0.5)</a:t>
            </a:r>
            <a:r>
              <a:rPr lang="en-US" altLang="zh-CN" sz="2000" b="1" smtClean="0">
                <a:solidFill>
                  <a:srgbClr val="0000FF"/>
                </a:solidFill>
                <a:latin typeface="Times New Roman" pitchFamily="18" charset="0"/>
                <a:ea typeface="SimSun" pitchFamily="2" charset="-122"/>
              </a:rPr>
              <a:t>) = </a:t>
            </a:r>
            <a:r>
              <a:rPr lang="en-US" altLang="zh-CN" sz="2000" b="1" smtClean="0">
                <a:solidFill>
                  <a:schemeClr val="hlink"/>
                </a:solidFill>
                <a:latin typeface="Times New Roman" pitchFamily="18" charset="0"/>
                <a:ea typeface="SimSun" pitchFamily="2" charset="-122"/>
              </a:rPr>
              <a:t>0.5</a:t>
            </a:r>
            <a:r>
              <a:rPr lang="en-US" altLang="zh-CN" sz="2000" b="1" smtClean="0">
                <a:solidFill>
                  <a:srgbClr val="0000FF"/>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0.5</a:t>
            </a:r>
            <a:r>
              <a:rPr lang="en-US" altLang="zh-CN" sz="2000" b="1" smtClean="0">
                <a:solidFill>
                  <a:srgbClr val="0000FF"/>
                </a:solidFill>
                <a:latin typeface="Times New Roman" pitchFamily="18" charset="0"/>
                <a:ea typeface="SimSun" pitchFamily="2" charset="-122"/>
              </a:rPr>
              <a:t>×1 = 0</a:t>
            </a:r>
          </a:p>
          <a:p>
            <a:pPr lvl="1" eaLnBrk="1" hangingPunct="1">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(0.5, 0.5),</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(0.5, 0.5))=0.5×0+0.5×0=0</a:t>
            </a:r>
          </a:p>
        </p:txBody>
      </p:sp>
      <p:graphicFrame>
        <p:nvGraphicFramePr>
          <p:cNvPr id="246788" name="Group 4"/>
          <p:cNvGraphicFramePr>
            <a:graphicFrameLocks noGrp="1"/>
          </p:cNvGraphicFramePr>
          <p:nvPr>
            <p:ph idx="4294967295"/>
          </p:nvPr>
        </p:nvGraphicFramePr>
        <p:xfrm>
          <a:off x="1420813" y="1490663"/>
          <a:ext cx="5845175" cy="1599883"/>
        </p:xfrm>
        <a:graphic>
          <a:graphicData uri="http://schemas.openxmlformats.org/drawingml/2006/table">
            <a:tbl>
              <a:tblPr/>
              <a:tblGrid>
                <a:gridCol w="1187450"/>
                <a:gridCol w="1217612"/>
                <a:gridCol w="1770063"/>
                <a:gridCol w="1670050"/>
              </a:tblGrid>
              <a:tr h="4111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Matching pennies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(0.5)</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(0.5)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(0.5)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(0.5)</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8723" name="灯片编号占位符 5"/>
          <p:cNvSpPr>
            <a:spLocks noGrp="1"/>
          </p:cNvSpPr>
          <p:nvPr>
            <p:ph type="sldNum" sz="quarter" idx="12"/>
          </p:nvPr>
        </p:nvSpPr>
        <p:spPr>
          <a:noFill/>
        </p:spPr>
        <p:txBody>
          <a:bodyPr/>
          <a:lstStyle/>
          <a:p>
            <a:fld id="{9BFB7C2D-9A37-4CB1-AEED-B45B36F296AC}" type="slidenum">
              <a:rPr lang="zh-CN" altLang="en-US" smtClean="0">
                <a:solidFill>
                  <a:srgbClr val="000000"/>
                </a:solidFill>
              </a:rPr>
              <a:pPr/>
              <a:t>162</a:t>
            </a:fld>
            <a:endParaRPr lang="en-US" altLang="zh-CN" smtClean="0">
              <a:solidFill>
                <a:srgbClr val="000000"/>
              </a:solidFill>
            </a:endParaRPr>
          </a:p>
        </p:txBody>
      </p:sp>
      <p:sp>
        <p:nvSpPr>
          <p:cNvPr id="158724" name="Rectangle 2"/>
          <p:cNvSpPr>
            <a:spLocks noGrp="1" noChangeArrowheads="1"/>
          </p:cNvSpPr>
          <p:nvPr>
            <p:ph type="title"/>
          </p:nvPr>
        </p:nvSpPr>
        <p:spPr/>
        <p:txBody>
          <a:bodyPr/>
          <a:lstStyle/>
          <a:p>
            <a:pPr eaLnBrk="1" hangingPunct="1"/>
            <a:r>
              <a:rPr lang="en-US" altLang="zh-CN" smtClean="0">
                <a:ea typeface="SimSun" pitchFamily="2" charset="-122"/>
              </a:rPr>
              <a:t>Theorem 1: illustration</a:t>
            </a:r>
          </a:p>
        </p:txBody>
      </p:sp>
      <p:sp>
        <p:nvSpPr>
          <p:cNvPr id="158725" name="Rectangle 3"/>
          <p:cNvSpPr>
            <a:spLocks noGrp="1" noChangeArrowheads="1"/>
          </p:cNvSpPr>
          <p:nvPr>
            <p:ph type="body" idx="1"/>
          </p:nvPr>
        </p:nvSpPr>
        <p:spPr>
          <a:xfrm>
            <a:off x="957263" y="3213100"/>
            <a:ext cx="7439025" cy="2976563"/>
          </a:xfrm>
        </p:spPr>
        <p:txBody>
          <a:bodyPr/>
          <a:lstStyle/>
          <a:p>
            <a:pPr eaLnBrk="1" hangingPunct="1"/>
            <a:r>
              <a:rPr lang="en-US" altLang="zh-CN" sz="2000" smtClean="0">
                <a:ea typeface="SimSun" pitchFamily="2" charset="-122"/>
                <a:sym typeface="Symbol" pitchFamily="18" charset="2"/>
              </a:rPr>
              <a:t>Player 1:</a:t>
            </a:r>
          </a:p>
          <a:p>
            <a:pPr lvl="1" eaLnBrk="1" hangingPunct="1">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((0.5, 0.5),</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 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(H,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((0.5, 0.5),</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 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a:t>
            </a:r>
          </a:p>
          <a:p>
            <a:pPr eaLnBrk="1" hangingPunct="1"/>
            <a:r>
              <a:rPr lang="en-US" altLang="zh-CN" sz="2000" smtClean="0">
                <a:ea typeface="SimSun" pitchFamily="2" charset="-122"/>
                <a:sym typeface="Symbol" pitchFamily="18" charset="2"/>
              </a:rPr>
              <a:t>Player 2:</a:t>
            </a:r>
          </a:p>
          <a:p>
            <a:pPr lvl="1" eaLnBrk="1" hangingPunct="1">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(0.5, 0.5),</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(0.5, 0.5))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(H, </a:t>
            </a:r>
            <a:r>
              <a:rPr lang="en-US" altLang="zh-CN" sz="2000" b="1" smtClean="0">
                <a:solidFill>
                  <a:schemeClr val="hlink"/>
                </a:solidFill>
                <a:latin typeface="Times New Roman" pitchFamily="18" charset="0"/>
                <a:ea typeface="SimSun" pitchFamily="2" charset="-122"/>
              </a:rPr>
              <a:t>(0.5, 0.5)</a:t>
            </a:r>
            <a:r>
              <a:rPr lang="en-US" altLang="zh-CN" sz="2000" b="1" smtClean="0">
                <a:solidFill>
                  <a:srgbClr val="0000FF"/>
                </a:solidFill>
                <a:latin typeface="Times New Roman" pitchFamily="18" charset="0"/>
                <a:ea typeface="SimSun" pitchFamily="2" charset="-122"/>
              </a:rPr>
              <a:t>)</a:t>
            </a:r>
          </a:p>
          <a:p>
            <a:pPr lvl="1" eaLnBrk="1" hangingPunct="1">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(0.5, 0.5),</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(0.5, 0.5))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(T, </a:t>
            </a:r>
            <a:r>
              <a:rPr lang="en-US" altLang="zh-CN" sz="2000" b="1" smtClean="0">
                <a:solidFill>
                  <a:schemeClr val="hlink"/>
                </a:solidFill>
                <a:latin typeface="Times New Roman" pitchFamily="18" charset="0"/>
                <a:ea typeface="SimSun" pitchFamily="2" charset="-122"/>
              </a:rPr>
              <a:t>(0.5, 0.5)</a:t>
            </a:r>
            <a:r>
              <a:rPr lang="en-US" altLang="zh-CN" sz="2000" b="1" smtClean="0">
                <a:solidFill>
                  <a:srgbClr val="0000FF"/>
                </a:solidFill>
                <a:latin typeface="Times New Roman" pitchFamily="18" charset="0"/>
                <a:ea typeface="SimSun" pitchFamily="2" charset="-122"/>
              </a:rPr>
              <a:t>)</a:t>
            </a:r>
          </a:p>
          <a:p>
            <a:pPr eaLnBrk="1" hangingPunct="1"/>
            <a:r>
              <a:rPr lang="zh-CN" altLang="en-US" sz="2200" b="1" smtClean="0">
                <a:latin typeface="Times New Roman" pitchFamily="18" charset="0"/>
                <a:ea typeface="SimSun" pitchFamily="2" charset="-122"/>
              </a:rPr>
              <a:t>所以</a:t>
            </a:r>
            <a:r>
              <a:rPr lang="en-US" altLang="zh-CN" sz="2200" b="1" smtClean="0">
                <a:latin typeface="Times New Roman" pitchFamily="18" charset="0"/>
                <a:ea typeface="SimSun" pitchFamily="2" charset="-122"/>
              </a:rPr>
              <a:t>, </a:t>
            </a:r>
            <a:r>
              <a:rPr lang="zh-CN" altLang="en-US" sz="2200" b="1" smtClean="0">
                <a:latin typeface="Times New Roman" pitchFamily="18" charset="0"/>
                <a:ea typeface="SimSun" pitchFamily="2" charset="-122"/>
              </a:rPr>
              <a:t>根据定理</a:t>
            </a:r>
            <a:r>
              <a:rPr lang="en-US" altLang="zh-CN" sz="2200" b="1" smtClean="0">
                <a:latin typeface="Times New Roman" pitchFamily="18" charset="0"/>
                <a:ea typeface="SimSun" pitchFamily="2" charset="-122"/>
              </a:rPr>
              <a:t>1</a:t>
            </a:r>
            <a:r>
              <a:rPr lang="zh-CN" altLang="en-US" sz="2200" b="1" smtClean="0">
                <a:latin typeface="Times New Roman" pitchFamily="18" charset="0"/>
                <a:ea typeface="SimSun" pitchFamily="2" charset="-122"/>
              </a:rPr>
              <a:t>，</a:t>
            </a:r>
            <a:r>
              <a:rPr lang="en-US" altLang="zh-CN" sz="2200" b="1" smtClean="0">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(0.5, 0.5),</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(0.5, 0.5)</a:t>
            </a:r>
            <a:r>
              <a:rPr lang="en-US" altLang="zh-CN" sz="2200" b="1" smtClean="0">
                <a:latin typeface="Times New Roman" pitchFamily="18" charset="0"/>
                <a:ea typeface="SimSun" pitchFamily="2" charset="-122"/>
              </a:rPr>
              <a:t>) </a:t>
            </a:r>
            <a:r>
              <a:rPr lang="zh-CN" altLang="en-US" sz="2200" b="1" smtClean="0">
                <a:latin typeface="Times New Roman" pitchFamily="18" charset="0"/>
                <a:ea typeface="SimSun" pitchFamily="2" charset="-122"/>
              </a:rPr>
              <a:t>是一个混合策略纳什均衡</a:t>
            </a:r>
            <a:r>
              <a:rPr lang="en-US" altLang="zh-CN" sz="2200" b="1" smtClean="0">
                <a:latin typeface="Times New Roman" pitchFamily="18" charset="0"/>
                <a:ea typeface="SimSun" pitchFamily="2" charset="-122"/>
              </a:rPr>
              <a:t>.</a:t>
            </a:r>
          </a:p>
        </p:txBody>
      </p:sp>
      <p:graphicFrame>
        <p:nvGraphicFramePr>
          <p:cNvPr id="248836" name="Group 4"/>
          <p:cNvGraphicFramePr>
            <a:graphicFrameLocks noGrp="1"/>
          </p:cNvGraphicFramePr>
          <p:nvPr>
            <p:ph idx="4294967295"/>
          </p:nvPr>
        </p:nvGraphicFramePr>
        <p:xfrm>
          <a:off x="1408113" y="1476375"/>
          <a:ext cx="5845175" cy="1599883"/>
        </p:xfrm>
        <a:graphic>
          <a:graphicData uri="http://schemas.openxmlformats.org/drawingml/2006/table">
            <a:tbl>
              <a:tblPr/>
              <a:tblGrid>
                <a:gridCol w="1187450"/>
                <a:gridCol w="1217612"/>
                <a:gridCol w="1770063"/>
                <a:gridCol w="1670050"/>
              </a:tblGrid>
              <a:tr h="4111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Matching pennies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(0.5)</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(0.5)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(0.5)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30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(0.5)</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59747" name="灯片编号占位符 5"/>
          <p:cNvSpPr>
            <a:spLocks noGrp="1"/>
          </p:cNvSpPr>
          <p:nvPr>
            <p:ph type="sldNum" sz="quarter" idx="12"/>
          </p:nvPr>
        </p:nvSpPr>
        <p:spPr>
          <a:noFill/>
        </p:spPr>
        <p:txBody>
          <a:bodyPr/>
          <a:lstStyle/>
          <a:p>
            <a:fld id="{86EC118D-037C-40E6-9986-3629B8598A65}" type="slidenum">
              <a:rPr lang="zh-CN" altLang="en-US" smtClean="0">
                <a:solidFill>
                  <a:srgbClr val="000000"/>
                </a:solidFill>
              </a:rPr>
              <a:pPr/>
              <a:t>163</a:t>
            </a:fld>
            <a:endParaRPr lang="en-US" altLang="zh-CN" smtClean="0">
              <a:solidFill>
                <a:srgbClr val="000000"/>
              </a:solidFill>
            </a:endParaRPr>
          </a:p>
        </p:txBody>
      </p:sp>
      <p:sp>
        <p:nvSpPr>
          <p:cNvPr id="159748" name="Rectangle 2"/>
          <p:cNvSpPr>
            <a:spLocks noGrp="1" noChangeArrowheads="1"/>
          </p:cNvSpPr>
          <p:nvPr>
            <p:ph type="body" idx="1"/>
          </p:nvPr>
        </p:nvSpPr>
        <p:spPr>
          <a:xfrm>
            <a:off x="833438" y="3441700"/>
            <a:ext cx="7772400" cy="2532063"/>
          </a:xfrm>
          <a:noFill/>
        </p:spPr>
        <p:txBody>
          <a:bodyPr/>
          <a:lstStyle/>
          <a:p>
            <a:pPr eaLnBrk="1" hangingPunct="1">
              <a:lnSpc>
                <a:spcPct val="90000"/>
              </a:lnSpc>
            </a:pPr>
            <a:r>
              <a:rPr lang="en-US" altLang="zh-CN" sz="2400" smtClean="0">
                <a:ea typeface="SimSun" pitchFamily="2" charset="-122"/>
              </a:rPr>
              <a:t>Employee</a:t>
            </a:r>
            <a:r>
              <a:rPr lang="zh-CN" altLang="en-US" sz="2400" smtClean="0">
                <a:ea typeface="SimSun" pitchFamily="2" charset="-122"/>
              </a:rPr>
              <a:t>选择</a:t>
            </a:r>
            <a:r>
              <a:rPr lang="en-US" altLang="zh-CN" sz="2400" smtClean="0">
                <a:latin typeface="Times New Roman" pitchFamily="18" charset="0"/>
                <a:ea typeface="SimSun" pitchFamily="2" charset="-122"/>
              </a:rPr>
              <a:t>“</a:t>
            </a:r>
            <a:r>
              <a:rPr lang="en-US" altLang="zh-CN" sz="2400" smtClean="0">
                <a:ea typeface="SimSun" pitchFamily="2" charset="-122"/>
              </a:rPr>
              <a:t>work</a:t>
            </a:r>
            <a:r>
              <a:rPr lang="en-US" altLang="zh-CN" sz="2400" smtClean="0">
                <a:latin typeface="Times New Roman" pitchFamily="18" charset="0"/>
                <a:ea typeface="SimSun" pitchFamily="2" charset="-122"/>
              </a:rPr>
              <a:t>”</a:t>
            </a:r>
            <a:r>
              <a:rPr lang="zh-CN" altLang="en-US" sz="2400" smtClean="0">
                <a:ea typeface="SimSun" pitchFamily="2" charset="-122"/>
              </a:rPr>
              <a:t>的期望收益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400" b="1" smtClean="0">
                <a:solidFill>
                  <a:schemeClr val="hlink"/>
                </a:solidFill>
                <a:latin typeface="Times New Roman" pitchFamily="18" charset="0"/>
                <a:ea typeface="SimSun" pitchFamily="2" charset="-122"/>
                <a:cs typeface="Times New Roman" pitchFamily="18" charset="0"/>
              </a:rPr>
              <a:t>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(Work, </a:t>
            </a:r>
            <a:r>
              <a:rPr lang="en-US" altLang="zh-CN" sz="2400" b="1" smtClean="0">
                <a:solidFill>
                  <a:srgbClr val="0000FF"/>
                </a:solidFill>
                <a:latin typeface="Times New Roman" pitchFamily="18" charset="0"/>
                <a:ea typeface="SimSun" pitchFamily="2" charset="-122"/>
                <a:cs typeface="Times New Roman" pitchFamily="18" charset="0"/>
              </a:rPr>
              <a:t>(0.5, 0.5)</a:t>
            </a:r>
            <a:r>
              <a:rPr lang="en-US" altLang="zh-CN" sz="2400" b="1" smtClean="0">
                <a:solidFill>
                  <a:schemeClr val="hlink"/>
                </a:solidFill>
                <a:latin typeface="Times New Roman" pitchFamily="18" charset="0"/>
                <a:ea typeface="SimSun" pitchFamily="2" charset="-122"/>
                <a:cs typeface="Times New Roman" pitchFamily="18" charset="0"/>
              </a:rPr>
              <a:t>) = </a:t>
            </a:r>
            <a:r>
              <a:rPr lang="en-US" altLang="zh-CN" sz="2400" b="1" smtClean="0">
                <a:solidFill>
                  <a:srgbClr val="0000FF"/>
                </a:solidFill>
                <a:latin typeface="Times New Roman" pitchFamily="18" charset="0"/>
                <a:ea typeface="SimSun" pitchFamily="2" charset="-122"/>
                <a:cs typeface="Times New Roman" pitchFamily="18" charset="0"/>
              </a:rPr>
              <a:t>0.5</a:t>
            </a:r>
            <a:r>
              <a:rPr lang="en-US" altLang="zh-CN" sz="2400" b="1" i="1" smtClean="0">
                <a:solidFill>
                  <a:schemeClr val="hlink"/>
                </a:solidFill>
                <a:latin typeface="Times New Roman" pitchFamily="18" charset="0"/>
                <a:ea typeface="SimSun" pitchFamily="2" charset="-122"/>
                <a:cs typeface="Times New Roman" pitchFamily="18" charset="0"/>
              </a:rPr>
              <a:t>×</a:t>
            </a:r>
            <a:r>
              <a:rPr lang="en-US" altLang="zh-CN" sz="2400" b="1" smtClean="0">
                <a:solidFill>
                  <a:schemeClr val="hlink"/>
                </a:solidFill>
                <a:latin typeface="Times New Roman" pitchFamily="18" charset="0"/>
                <a:ea typeface="SimSun" pitchFamily="2" charset="-122"/>
                <a:cs typeface="Times New Roman" pitchFamily="18" charset="0"/>
              </a:rPr>
              <a:t>50 + </a:t>
            </a:r>
            <a:r>
              <a:rPr lang="en-US" altLang="zh-CN" sz="2400" b="1" smtClean="0">
                <a:solidFill>
                  <a:srgbClr val="0000FF"/>
                </a:solidFill>
                <a:latin typeface="Times New Roman" pitchFamily="18" charset="0"/>
                <a:ea typeface="SimSun" pitchFamily="2" charset="-122"/>
                <a:cs typeface="Times New Roman" pitchFamily="18" charset="0"/>
              </a:rPr>
              <a:t>0.5</a:t>
            </a:r>
            <a:r>
              <a:rPr lang="en-US" altLang="zh-CN" sz="2400" b="1" i="1" smtClean="0">
                <a:solidFill>
                  <a:schemeClr val="hlink"/>
                </a:solidFill>
                <a:latin typeface="Times New Roman" pitchFamily="18" charset="0"/>
                <a:ea typeface="SimSun" pitchFamily="2" charset="-122"/>
                <a:cs typeface="Times New Roman" pitchFamily="18" charset="0"/>
              </a:rPr>
              <a:t>×</a:t>
            </a:r>
            <a:r>
              <a:rPr lang="en-US" altLang="zh-CN" sz="2400" b="1" smtClean="0">
                <a:solidFill>
                  <a:schemeClr val="hlink"/>
                </a:solidFill>
                <a:latin typeface="Times New Roman" pitchFamily="18" charset="0"/>
                <a:ea typeface="SimSun" pitchFamily="2" charset="-122"/>
                <a:cs typeface="Times New Roman" pitchFamily="18" charset="0"/>
              </a:rPr>
              <a:t>50=50 </a:t>
            </a:r>
            <a:endParaRPr lang="en-US" altLang="zh-CN" sz="2400" b="1" smtClean="0">
              <a:latin typeface="Times New Roman" pitchFamily="18" charset="0"/>
              <a:ea typeface="SimSun" pitchFamily="2" charset="-122"/>
              <a:cs typeface="Times New Roman" pitchFamily="18" charset="0"/>
            </a:endParaRPr>
          </a:p>
          <a:p>
            <a:pPr eaLnBrk="1" hangingPunct="1">
              <a:lnSpc>
                <a:spcPct val="90000"/>
              </a:lnSpc>
            </a:pPr>
            <a:r>
              <a:rPr lang="en-US" altLang="zh-CN" sz="2400" smtClean="0">
                <a:ea typeface="SimSun" pitchFamily="2" charset="-122"/>
              </a:rPr>
              <a:t>Employee</a:t>
            </a:r>
            <a:r>
              <a:rPr lang="zh-CN" altLang="en-US" sz="2400" smtClean="0">
                <a:ea typeface="SimSun" pitchFamily="2" charset="-122"/>
              </a:rPr>
              <a:t>选择</a:t>
            </a:r>
            <a:r>
              <a:rPr lang="en-US" altLang="zh-CN" sz="2400" smtClean="0">
                <a:latin typeface="Times New Roman" pitchFamily="18" charset="0"/>
                <a:ea typeface="SimSun" pitchFamily="2" charset="-122"/>
              </a:rPr>
              <a:t>“</a:t>
            </a:r>
            <a:r>
              <a:rPr lang="en-US" altLang="zh-CN" sz="2400" smtClean="0">
                <a:ea typeface="SimSun" pitchFamily="2" charset="-122"/>
              </a:rPr>
              <a:t>shirk</a:t>
            </a:r>
            <a:r>
              <a:rPr lang="en-US" altLang="zh-CN" sz="2400" smtClean="0">
                <a:latin typeface="Times New Roman" pitchFamily="18" charset="0"/>
                <a:ea typeface="SimSun" pitchFamily="2" charset="-122"/>
              </a:rPr>
              <a:t>”</a:t>
            </a:r>
            <a:r>
              <a:rPr lang="zh-CN" altLang="en-US" sz="2400" smtClean="0">
                <a:ea typeface="SimSun" pitchFamily="2" charset="-122"/>
              </a:rPr>
              <a:t>的期望收益</a:t>
            </a:r>
            <a:endParaRPr lang="en-US" altLang="zh-CN" sz="2400" b="1" smtClean="0">
              <a:latin typeface="Times New Roman" pitchFamily="18" charset="0"/>
              <a:ea typeface="SimSun" pitchFamily="2" charset="-122"/>
            </a:endParaRPr>
          </a:p>
          <a:p>
            <a:pPr lvl="1" eaLnBrk="1" hangingPunct="1">
              <a:lnSpc>
                <a:spcPct val="90000"/>
              </a:lnSpc>
              <a:buFont typeface="Wingdings" pitchFamily="2" charset="2"/>
              <a:buChar char="Ø"/>
            </a:pPr>
            <a:r>
              <a:rPr lang="en-US" altLang="zh-CN" sz="2400" b="1" smtClean="0">
                <a:solidFill>
                  <a:schemeClr val="hlink"/>
                </a:solidFill>
                <a:latin typeface="Times New Roman" pitchFamily="18" charset="0"/>
                <a:ea typeface="SimSun" pitchFamily="2" charset="-122"/>
              </a:rPr>
              <a:t>EU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(Shirk, </a:t>
            </a:r>
            <a:r>
              <a:rPr lang="en-US" altLang="zh-CN" sz="2400" b="1" smtClean="0">
                <a:solidFill>
                  <a:srgbClr val="0000FF"/>
                </a:solidFill>
                <a:latin typeface="Times New Roman" pitchFamily="18" charset="0"/>
                <a:ea typeface="SimSun" pitchFamily="2" charset="-122"/>
              </a:rPr>
              <a:t>(0.5, 0.5)</a:t>
            </a:r>
            <a:r>
              <a:rPr lang="en-US" altLang="zh-CN" sz="2400" b="1" smtClean="0">
                <a:solidFill>
                  <a:schemeClr val="hlink"/>
                </a:solidFill>
                <a:latin typeface="Times New Roman" pitchFamily="18" charset="0"/>
                <a:ea typeface="SimSun" pitchFamily="2" charset="-122"/>
              </a:rPr>
              <a:t>) = </a:t>
            </a:r>
            <a:r>
              <a:rPr lang="en-US" altLang="zh-CN" sz="2400" b="1" smtClean="0">
                <a:solidFill>
                  <a:srgbClr val="0000FF"/>
                </a:solidFill>
                <a:latin typeface="Times New Roman" pitchFamily="18" charset="0"/>
                <a:ea typeface="SimSun" pitchFamily="2" charset="-122"/>
              </a:rPr>
              <a:t>0.5</a:t>
            </a:r>
            <a:r>
              <a:rPr lang="en-US" altLang="zh-CN" sz="2400" b="1" smtClean="0">
                <a:solidFill>
                  <a:schemeClr val="hlink"/>
                </a:solidFill>
                <a:latin typeface="Times New Roman" pitchFamily="18" charset="0"/>
                <a:ea typeface="SimSun" pitchFamily="2" charset="-122"/>
              </a:rPr>
              <a:t>×0 + </a:t>
            </a:r>
            <a:r>
              <a:rPr lang="en-US" altLang="zh-CN" sz="2400" b="1" smtClean="0">
                <a:solidFill>
                  <a:srgbClr val="0000FF"/>
                </a:solidFill>
                <a:latin typeface="Times New Roman" pitchFamily="18" charset="0"/>
                <a:ea typeface="SimSun" pitchFamily="2" charset="-122"/>
              </a:rPr>
              <a:t>0.5</a:t>
            </a:r>
            <a:r>
              <a:rPr lang="en-US" altLang="zh-CN" sz="2400" b="1" smtClean="0">
                <a:solidFill>
                  <a:schemeClr val="hlink"/>
                </a:solidFill>
                <a:latin typeface="Times New Roman" pitchFamily="18" charset="0"/>
                <a:ea typeface="SimSun" pitchFamily="2" charset="-122"/>
              </a:rPr>
              <a:t>×100=50</a:t>
            </a:r>
          </a:p>
          <a:p>
            <a:pPr eaLnBrk="1" hangingPunct="1">
              <a:lnSpc>
                <a:spcPct val="90000"/>
              </a:lnSpc>
            </a:pPr>
            <a:r>
              <a:rPr lang="en-US" altLang="zh-CN" sz="2400" smtClean="0">
                <a:ea typeface="SimSun" pitchFamily="2" charset="-122"/>
              </a:rPr>
              <a:t>Employee</a:t>
            </a:r>
            <a:r>
              <a:rPr lang="zh-CN" altLang="en-US" sz="2400" smtClean="0">
                <a:ea typeface="SimSun" pitchFamily="2" charset="-122"/>
              </a:rPr>
              <a:t>混合策略的期望收益</a:t>
            </a:r>
            <a:endParaRPr lang="en-US" altLang="zh-CN" sz="2400" b="1" smtClean="0">
              <a:solidFill>
                <a:schemeClr val="hlink"/>
              </a:solidFill>
              <a:latin typeface="Times New Roman" pitchFamily="18" charset="0"/>
              <a:ea typeface="SimSun" pitchFamily="2" charset="-122"/>
            </a:endParaRPr>
          </a:p>
          <a:p>
            <a:pPr lvl="1" eaLnBrk="1" hangingPunct="1">
              <a:lnSpc>
                <a:spcPct val="90000"/>
              </a:lnSpc>
              <a:buFont typeface="Wingdings" pitchFamily="2" charset="2"/>
              <a:buChar char="Ø"/>
            </a:pPr>
            <a:r>
              <a:rPr lang="en-US" altLang="zh-CN" sz="2400" b="1" i="1" smtClean="0">
                <a:solidFill>
                  <a:schemeClr val="hlink"/>
                </a:solidFill>
                <a:latin typeface="Times New Roman" pitchFamily="18" charset="0"/>
                <a:ea typeface="SimSun" pitchFamily="2" charset="-122"/>
              </a:rPr>
              <a:t>v</a:t>
            </a:r>
            <a:r>
              <a:rPr lang="en-US" altLang="zh-CN" sz="2400" b="1" i="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((0.9, 0.1),</a:t>
            </a:r>
            <a:r>
              <a:rPr lang="en-US" altLang="zh-CN" sz="2400" b="1" i="1" smtClean="0">
                <a:solidFill>
                  <a:schemeClr val="hlink"/>
                </a:solidFill>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rPr>
              <a:t>(0.5, 0.5)</a:t>
            </a:r>
            <a:r>
              <a:rPr lang="en-US" altLang="zh-CN" sz="2400" b="1" smtClean="0">
                <a:solidFill>
                  <a:schemeClr val="hlink"/>
                </a:solidFill>
                <a:latin typeface="Times New Roman" pitchFamily="18" charset="0"/>
                <a:ea typeface="SimSun" pitchFamily="2" charset="-122"/>
              </a:rPr>
              <a:t>)=0.9</a:t>
            </a:r>
            <a:r>
              <a:rPr lang="en-US" altLang="zh-CN" sz="2400" b="1" smtClean="0">
                <a:solidFill>
                  <a:schemeClr val="hlink"/>
                </a:solidFill>
                <a:latin typeface="Times New Roman" pitchFamily="18" charset="0"/>
                <a:ea typeface="SimSun" pitchFamily="2" charset="-122"/>
                <a:sym typeface="Symbol" pitchFamily="18" charset="2"/>
              </a:rPr>
              <a:t>5</a:t>
            </a:r>
            <a:r>
              <a:rPr lang="en-US" altLang="zh-CN" sz="2400" b="1" smtClean="0">
                <a:solidFill>
                  <a:schemeClr val="hlink"/>
                </a:solidFill>
                <a:latin typeface="Times New Roman" pitchFamily="18" charset="0"/>
                <a:ea typeface="SimSun" pitchFamily="2" charset="-122"/>
              </a:rPr>
              <a:t>0+0.1</a:t>
            </a:r>
            <a:r>
              <a:rPr lang="en-US" altLang="zh-CN" sz="2400" b="1" smtClean="0">
                <a:solidFill>
                  <a:schemeClr val="hlink"/>
                </a:solidFill>
                <a:latin typeface="Times New Roman" pitchFamily="18" charset="0"/>
                <a:ea typeface="SimSun" pitchFamily="2" charset="-122"/>
                <a:sym typeface="Symbol" pitchFamily="18" charset="2"/>
              </a:rPr>
              <a:t>50</a:t>
            </a:r>
            <a:r>
              <a:rPr lang="en-US" altLang="zh-CN" sz="2400" b="1" smtClean="0">
                <a:solidFill>
                  <a:schemeClr val="hlink"/>
                </a:solidFill>
                <a:latin typeface="Times New Roman" pitchFamily="18" charset="0"/>
                <a:ea typeface="SimSun" pitchFamily="2" charset="-122"/>
              </a:rPr>
              <a:t>=50</a:t>
            </a:r>
          </a:p>
        </p:txBody>
      </p:sp>
      <p:sp>
        <p:nvSpPr>
          <p:cNvPr id="159749" name="Rectangle 3"/>
          <p:cNvSpPr>
            <a:spLocks noGrp="1" noChangeArrowheads="1"/>
          </p:cNvSpPr>
          <p:nvPr>
            <p:ph type="title"/>
          </p:nvPr>
        </p:nvSpPr>
        <p:spPr>
          <a:xfrm>
            <a:off x="914400" y="465138"/>
            <a:ext cx="7772400" cy="955675"/>
          </a:xfrm>
        </p:spPr>
        <p:txBody>
          <a:bodyPr/>
          <a:lstStyle/>
          <a:p>
            <a:pPr eaLnBrk="1" hangingPunct="1"/>
            <a:r>
              <a:rPr lang="en-US" altLang="zh-CN" smtClean="0">
                <a:ea typeface="SimSun" pitchFamily="2" charset="-122"/>
              </a:rPr>
              <a:t>Theorem 1: illustration</a:t>
            </a:r>
          </a:p>
        </p:txBody>
      </p:sp>
      <p:graphicFrame>
        <p:nvGraphicFramePr>
          <p:cNvPr id="249860" name="Group 4"/>
          <p:cNvGraphicFramePr>
            <a:graphicFrameLocks noGrp="1"/>
          </p:cNvGraphicFramePr>
          <p:nvPr/>
        </p:nvGraphicFramePr>
        <p:xfrm>
          <a:off x="720725" y="1566863"/>
          <a:ext cx="6910388" cy="1566545"/>
        </p:xfrm>
        <a:graphic>
          <a:graphicData uri="http://schemas.openxmlformats.org/drawingml/2006/table">
            <a:tbl>
              <a:tblPr/>
              <a:tblGrid>
                <a:gridCol w="1412875"/>
                <a:gridCol w="1524000"/>
                <a:gridCol w="1762125"/>
                <a:gridCol w="2211388"/>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Employee Monitoring</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Monitor (0.5)</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Not Monitor (0.5)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Work (0.9)</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Shirk (0.1)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0771" name="灯片编号占位符 5"/>
          <p:cNvSpPr>
            <a:spLocks noGrp="1"/>
          </p:cNvSpPr>
          <p:nvPr>
            <p:ph type="sldNum" sz="quarter" idx="12"/>
          </p:nvPr>
        </p:nvSpPr>
        <p:spPr>
          <a:noFill/>
        </p:spPr>
        <p:txBody>
          <a:bodyPr/>
          <a:lstStyle/>
          <a:p>
            <a:fld id="{4FAE4179-160A-4001-B71D-D67DB86904A7}" type="slidenum">
              <a:rPr lang="zh-CN" altLang="en-US" smtClean="0">
                <a:solidFill>
                  <a:srgbClr val="000000"/>
                </a:solidFill>
              </a:rPr>
              <a:pPr/>
              <a:t>164</a:t>
            </a:fld>
            <a:endParaRPr lang="en-US" altLang="zh-CN" smtClean="0">
              <a:solidFill>
                <a:srgbClr val="000000"/>
              </a:solidFill>
            </a:endParaRPr>
          </a:p>
        </p:txBody>
      </p:sp>
      <p:sp>
        <p:nvSpPr>
          <p:cNvPr id="160772" name="Rectangle 2"/>
          <p:cNvSpPr>
            <a:spLocks noGrp="1" noChangeArrowheads="1"/>
          </p:cNvSpPr>
          <p:nvPr>
            <p:ph type="body" idx="1"/>
          </p:nvPr>
        </p:nvSpPr>
        <p:spPr>
          <a:xfrm>
            <a:off x="833438" y="3441700"/>
            <a:ext cx="7772400" cy="2532063"/>
          </a:xfrm>
          <a:noFill/>
        </p:spPr>
        <p:txBody>
          <a:bodyPr/>
          <a:lstStyle/>
          <a:p>
            <a:pPr eaLnBrk="1" hangingPunct="1">
              <a:lnSpc>
                <a:spcPct val="90000"/>
              </a:lnSpc>
            </a:pPr>
            <a:r>
              <a:rPr lang="en-US" altLang="zh-CN" sz="2400" smtClean="0">
                <a:ea typeface="SimSun" pitchFamily="2" charset="-122"/>
              </a:rPr>
              <a:t>Manager</a:t>
            </a:r>
            <a:r>
              <a:rPr lang="zh-CN" altLang="en-US" sz="2400" smtClean="0">
                <a:ea typeface="SimSun" pitchFamily="2" charset="-122"/>
              </a:rPr>
              <a:t>选择</a:t>
            </a:r>
            <a:r>
              <a:rPr lang="en-US" altLang="zh-CN" sz="2400" smtClean="0">
                <a:latin typeface="Times New Roman" pitchFamily="18" charset="0"/>
                <a:ea typeface="SimSun" pitchFamily="2" charset="-122"/>
              </a:rPr>
              <a:t>“</a:t>
            </a:r>
            <a:r>
              <a:rPr lang="en-US" altLang="zh-CN" sz="2400" smtClean="0">
                <a:ea typeface="SimSun" pitchFamily="2" charset="-122"/>
              </a:rPr>
              <a:t>Monitor</a:t>
            </a:r>
            <a:r>
              <a:rPr lang="en-US" altLang="zh-CN" sz="2400" smtClean="0">
                <a:latin typeface="Times New Roman" pitchFamily="18" charset="0"/>
                <a:ea typeface="SimSun" pitchFamily="2" charset="-122"/>
              </a:rPr>
              <a:t>”</a:t>
            </a:r>
            <a:r>
              <a:rPr lang="zh-CN" altLang="en-US" sz="2400" smtClean="0">
                <a:ea typeface="SimSun" pitchFamily="2" charset="-122"/>
              </a:rPr>
              <a:t>的预期收益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(Monitor, </a:t>
            </a:r>
            <a:r>
              <a:rPr lang="en-US" altLang="zh-CN" sz="2400" b="1" smtClean="0">
                <a:solidFill>
                  <a:schemeClr val="hlink"/>
                </a:solidFill>
                <a:latin typeface="Times New Roman" pitchFamily="18" charset="0"/>
                <a:ea typeface="SimSun" pitchFamily="2" charset="-122"/>
                <a:cs typeface="Times New Roman" pitchFamily="18" charset="0"/>
              </a:rPr>
              <a:t>(0.9, 0.1)</a:t>
            </a:r>
            <a:r>
              <a:rPr lang="en-US" altLang="zh-CN" sz="2400" b="1" smtClean="0">
                <a:solidFill>
                  <a:srgbClr val="0000FF"/>
                </a:solidFill>
                <a:latin typeface="Times New Roman" pitchFamily="18" charset="0"/>
                <a:ea typeface="SimSun" pitchFamily="2" charset="-122"/>
                <a:cs typeface="Times New Roman" pitchFamily="18" charset="0"/>
              </a:rPr>
              <a:t>) = </a:t>
            </a:r>
            <a:r>
              <a:rPr lang="en-US" altLang="zh-CN" sz="2400" b="1" smtClean="0">
                <a:solidFill>
                  <a:schemeClr val="hlink"/>
                </a:solidFill>
                <a:latin typeface="Times New Roman" pitchFamily="18" charset="0"/>
                <a:ea typeface="SimSun" pitchFamily="2" charset="-122"/>
                <a:cs typeface="Times New Roman" pitchFamily="18" charset="0"/>
              </a:rPr>
              <a:t>0.9</a:t>
            </a:r>
            <a:r>
              <a:rPr lang="en-US" altLang="zh-CN" sz="2400" b="1" smtClean="0">
                <a:solidFill>
                  <a:srgbClr val="0000FF"/>
                </a:solidFill>
                <a:latin typeface="Times New Roman" pitchFamily="18" charset="0"/>
                <a:ea typeface="SimSun" pitchFamily="2" charset="-122"/>
                <a:cs typeface="Times New Roman" pitchFamily="18" charset="0"/>
              </a:rPr>
              <a:t>×90+</a:t>
            </a:r>
            <a:r>
              <a:rPr lang="en-US" altLang="zh-CN" sz="2400" b="1" smtClean="0">
                <a:solidFill>
                  <a:schemeClr val="hlink"/>
                </a:solidFill>
                <a:latin typeface="Times New Roman" pitchFamily="18" charset="0"/>
                <a:ea typeface="SimSun" pitchFamily="2" charset="-122"/>
                <a:cs typeface="Times New Roman" pitchFamily="18" charset="0"/>
              </a:rPr>
              <a:t>0.1</a:t>
            </a:r>
            <a:r>
              <a:rPr lang="en-US" altLang="zh-CN" sz="2400" b="1" smtClean="0">
                <a:solidFill>
                  <a:srgbClr val="0000FF"/>
                </a:solidFill>
                <a:latin typeface="Times New Roman" pitchFamily="18" charset="0"/>
                <a:ea typeface="SimSun" pitchFamily="2" charset="-122"/>
                <a:cs typeface="Times New Roman" pitchFamily="18" charset="0"/>
              </a:rPr>
              <a:t>×(-10) =80</a:t>
            </a:r>
            <a:endParaRPr lang="en-US" altLang="zh-CN" sz="2400" b="1" smtClean="0">
              <a:latin typeface="Times New Roman" pitchFamily="18" charset="0"/>
              <a:ea typeface="SimSun" pitchFamily="2" charset="-122"/>
              <a:cs typeface="Times New Roman" pitchFamily="18" charset="0"/>
            </a:endParaRPr>
          </a:p>
          <a:p>
            <a:pPr eaLnBrk="1" hangingPunct="1">
              <a:lnSpc>
                <a:spcPct val="90000"/>
              </a:lnSpc>
            </a:pPr>
            <a:r>
              <a:rPr lang="en-US" altLang="zh-CN" sz="2400" smtClean="0">
                <a:ea typeface="SimSun" pitchFamily="2" charset="-122"/>
              </a:rPr>
              <a:t>Manager</a:t>
            </a:r>
            <a:r>
              <a:rPr lang="zh-CN" altLang="en-US" sz="2400" smtClean="0">
                <a:ea typeface="SimSun" pitchFamily="2" charset="-122"/>
              </a:rPr>
              <a:t>选择</a:t>
            </a:r>
            <a:r>
              <a:rPr lang="en-US" altLang="zh-CN" sz="2400" smtClean="0">
                <a:latin typeface="Times New Roman" pitchFamily="18" charset="0"/>
                <a:ea typeface="SimSun" pitchFamily="2" charset="-122"/>
              </a:rPr>
              <a:t>“</a:t>
            </a:r>
            <a:r>
              <a:rPr lang="en-US" altLang="zh-CN" sz="2400" smtClean="0">
                <a:ea typeface="SimSun" pitchFamily="2" charset="-122"/>
              </a:rPr>
              <a:t>Not</a:t>
            </a:r>
            <a:r>
              <a:rPr lang="en-US" altLang="zh-CN" sz="2400" smtClean="0">
                <a:latin typeface="Times New Roman" pitchFamily="18" charset="0"/>
                <a:ea typeface="SimSun" pitchFamily="2" charset="-122"/>
              </a:rPr>
              <a:t>”</a:t>
            </a:r>
            <a:r>
              <a:rPr lang="zh-CN" altLang="en-US" sz="2400" smtClean="0">
                <a:ea typeface="SimSun" pitchFamily="2" charset="-122"/>
              </a:rPr>
              <a:t>的预期收益</a:t>
            </a:r>
            <a:endParaRPr lang="en-US" altLang="zh-CN" sz="2400" b="1" smtClean="0">
              <a:latin typeface="Times New Roman" pitchFamily="18" charset="0"/>
              <a:ea typeface="SimSun" pitchFamily="2" charset="-122"/>
            </a:endParaRPr>
          </a:p>
          <a:p>
            <a:pPr lvl="1" eaLnBrk="1" hangingPunct="1">
              <a:lnSpc>
                <a:spcPct val="90000"/>
              </a:lnSpc>
              <a:buFont typeface="Wingdings" pitchFamily="2" charset="2"/>
              <a:buChar char="Ø"/>
            </a:pPr>
            <a:r>
              <a:rPr lang="en-US" altLang="zh-CN" sz="2400" b="1" smtClean="0">
                <a:solidFill>
                  <a:srgbClr val="0000FF"/>
                </a:solidFill>
                <a:latin typeface="Times New Roman" pitchFamily="18" charset="0"/>
                <a:ea typeface="SimSun" pitchFamily="2" charset="-122"/>
              </a:rPr>
              <a:t>EU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(Not, </a:t>
            </a:r>
            <a:r>
              <a:rPr lang="en-US" altLang="zh-CN" sz="2400" b="1" smtClean="0">
                <a:solidFill>
                  <a:schemeClr val="hlink"/>
                </a:solidFill>
                <a:latin typeface="Times New Roman" pitchFamily="18" charset="0"/>
                <a:ea typeface="SimSun" pitchFamily="2" charset="-122"/>
              </a:rPr>
              <a:t>(0.9, 0.1)</a:t>
            </a:r>
            <a:r>
              <a:rPr lang="en-US" altLang="zh-CN" sz="2400" b="1" smtClean="0">
                <a:solidFill>
                  <a:srgbClr val="0000FF"/>
                </a:solidFill>
                <a:latin typeface="Times New Roman" pitchFamily="18" charset="0"/>
                <a:ea typeface="SimSun" pitchFamily="2" charset="-122"/>
              </a:rPr>
              <a:t>) = </a:t>
            </a:r>
            <a:r>
              <a:rPr lang="en-US" altLang="zh-CN" sz="2400" b="1" smtClean="0">
                <a:solidFill>
                  <a:schemeClr val="hlink"/>
                </a:solidFill>
                <a:latin typeface="Times New Roman" pitchFamily="18" charset="0"/>
                <a:ea typeface="SimSun" pitchFamily="2" charset="-122"/>
              </a:rPr>
              <a:t>0.9</a:t>
            </a:r>
            <a:r>
              <a:rPr lang="en-US" altLang="zh-CN" sz="2400" b="1" smtClean="0">
                <a:solidFill>
                  <a:srgbClr val="0000FF"/>
                </a:solidFill>
                <a:latin typeface="Times New Roman" pitchFamily="18" charset="0"/>
                <a:ea typeface="SimSun" pitchFamily="2" charset="-122"/>
              </a:rPr>
              <a:t>×100+</a:t>
            </a:r>
            <a:r>
              <a:rPr lang="en-US" altLang="zh-CN" sz="2400" b="1" smtClean="0">
                <a:solidFill>
                  <a:schemeClr val="hlink"/>
                </a:solidFill>
                <a:latin typeface="Times New Roman" pitchFamily="18" charset="0"/>
                <a:ea typeface="SimSun" pitchFamily="2" charset="-122"/>
              </a:rPr>
              <a:t>0.1</a:t>
            </a:r>
            <a:r>
              <a:rPr lang="en-US" altLang="zh-CN" sz="2400" b="1" smtClean="0">
                <a:solidFill>
                  <a:srgbClr val="0000FF"/>
                </a:solidFill>
                <a:latin typeface="Times New Roman" pitchFamily="18" charset="0"/>
                <a:ea typeface="SimSun" pitchFamily="2" charset="-122"/>
              </a:rPr>
              <a:t>×(-100) = 80</a:t>
            </a:r>
            <a:endParaRPr lang="en-US" altLang="zh-CN" sz="2400" b="1" smtClean="0">
              <a:solidFill>
                <a:schemeClr val="hlink"/>
              </a:solidFill>
              <a:latin typeface="Times New Roman" pitchFamily="18" charset="0"/>
              <a:ea typeface="SimSun" pitchFamily="2" charset="-122"/>
            </a:endParaRPr>
          </a:p>
          <a:p>
            <a:pPr eaLnBrk="1" hangingPunct="1">
              <a:lnSpc>
                <a:spcPct val="90000"/>
              </a:lnSpc>
            </a:pPr>
            <a:r>
              <a:rPr lang="en-US" altLang="zh-CN" sz="2400" smtClean="0">
                <a:ea typeface="SimSun" pitchFamily="2" charset="-122"/>
              </a:rPr>
              <a:t>Manager</a:t>
            </a:r>
            <a:r>
              <a:rPr lang="zh-CN" altLang="en-US" sz="2400" smtClean="0">
                <a:ea typeface="SimSun" pitchFamily="2" charset="-122"/>
              </a:rPr>
              <a:t>混合策略的预期收益</a:t>
            </a:r>
            <a:endParaRPr lang="en-US" altLang="zh-CN" sz="2400" b="1" smtClean="0">
              <a:solidFill>
                <a:schemeClr val="hlink"/>
              </a:solidFill>
              <a:latin typeface="Times New Roman" pitchFamily="18" charset="0"/>
              <a:ea typeface="SimSun" pitchFamily="2" charset="-122"/>
            </a:endParaRPr>
          </a:p>
          <a:p>
            <a:pPr lvl="1" eaLnBrk="1" hangingPunct="1">
              <a:lnSpc>
                <a:spcPct val="90000"/>
              </a:lnSpc>
              <a:buFont typeface="Wingdings" pitchFamily="2" charset="2"/>
              <a:buChar char="Ø"/>
            </a:pPr>
            <a:r>
              <a:rPr lang="en-US" altLang="zh-CN" sz="2400" b="1" i="1" smtClean="0">
                <a:solidFill>
                  <a:srgbClr val="0000FF"/>
                </a:solidFill>
                <a:latin typeface="Times New Roman" pitchFamily="18" charset="0"/>
                <a:ea typeface="SimSun" pitchFamily="2" charset="-122"/>
              </a:rPr>
              <a:t>v</a:t>
            </a:r>
            <a:r>
              <a:rPr lang="en-US" altLang="zh-CN" sz="2400" b="1" i="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(0.9, 0.1),</a:t>
            </a:r>
            <a:r>
              <a:rPr lang="en-US" altLang="zh-CN" sz="2400" b="1" i="1" smtClean="0">
                <a:solidFill>
                  <a:schemeClr val="hlink"/>
                </a:solidFill>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rPr>
              <a:t>(0.5, 0.5))=0.5×80+0.5×80=80</a:t>
            </a:r>
          </a:p>
        </p:txBody>
      </p:sp>
      <p:sp>
        <p:nvSpPr>
          <p:cNvPr id="160773" name="Rectangle 3"/>
          <p:cNvSpPr>
            <a:spLocks noGrp="1" noChangeArrowheads="1"/>
          </p:cNvSpPr>
          <p:nvPr>
            <p:ph type="title"/>
          </p:nvPr>
        </p:nvSpPr>
        <p:spPr>
          <a:xfrm>
            <a:off x="914400" y="450850"/>
            <a:ext cx="7772400" cy="969963"/>
          </a:xfrm>
        </p:spPr>
        <p:txBody>
          <a:bodyPr/>
          <a:lstStyle/>
          <a:p>
            <a:pPr eaLnBrk="1" hangingPunct="1"/>
            <a:r>
              <a:rPr lang="en-US" altLang="zh-CN" smtClean="0">
                <a:ea typeface="SimSun" pitchFamily="2" charset="-122"/>
              </a:rPr>
              <a:t>Theorem 1: illustration</a:t>
            </a:r>
          </a:p>
        </p:txBody>
      </p:sp>
      <p:graphicFrame>
        <p:nvGraphicFramePr>
          <p:cNvPr id="250884" name="Group 4"/>
          <p:cNvGraphicFramePr>
            <a:graphicFrameLocks noGrp="1"/>
          </p:cNvGraphicFramePr>
          <p:nvPr/>
        </p:nvGraphicFramePr>
        <p:xfrm>
          <a:off x="720725" y="1566863"/>
          <a:ext cx="6910388" cy="1566545"/>
        </p:xfrm>
        <a:graphic>
          <a:graphicData uri="http://schemas.openxmlformats.org/drawingml/2006/table">
            <a:tbl>
              <a:tblPr/>
              <a:tblGrid>
                <a:gridCol w="1412875"/>
                <a:gridCol w="1524000"/>
                <a:gridCol w="1762125"/>
                <a:gridCol w="2211388"/>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Employee Monitoring</a:t>
                      </a:r>
                      <a:endParaRPr kumimoji="0" lang="en-US" altLang="zh-CN"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Monitor (0.5)</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Not Monitor (0.5)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Work (0.9)</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Shirk (0.1)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1795" name="灯片编号占位符 5"/>
          <p:cNvSpPr>
            <a:spLocks noGrp="1"/>
          </p:cNvSpPr>
          <p:nvPr>
            <p:ph type="sldNum" sz="quarter" idx="12"/>
          </p:nvPr>
        </p:nvSpPr>
        <p:spPr>
          <a:noFill/>
        </p:spPr>
        <p:txBody>
          <a:bodyPr/>
          <a:lstStyle/>
          <a:p>
            <a:fld id="{EBB1A402-BCA6-40BE-ABF0-B36386602A5B}" type="slidenum">
              <a:rPr lang="zh-CN" altLang="en-US" smtClean="0">
                <a:solidFill>
                  <a:srgbClr val="000000"/>
                </a:solidFill>
              </a:rPr>
              <a:pPr/>
              <a:t>165</a:t>
            </a:fld>
            <a:endParaRPr lang="en-US" altLang="zh-CN" smtClean="0">
              <a:solidFill>
                <a:srgbClr val="000000"/>
              </a:solidFill>
            </a:endParaRPr>
          </a:p>
        </p:txBody>
      </p:sp>
      <p:sp>
        <p:nvSpPr>
          <p:cNvPr id="161796" name="Rectangle 2"/>
          <p:cNvSpPr>
            <a:spLocks noGrp="1" noChangeArrowheads="1"/>
          </p:cNvSpPr>
          <p:nvPr>
            <p:ph type="body" idx="1"/>
          </p:nvPr>
        </p:nvSpPr>
        <p:spPr>
          <a:xfrm>
            <a:off x="833438" y="3441700"/>
            <a:ext cx="7772400" cy="2652713"/>
          </a:xfrm>
          <a:noFill/>
        </p:spPr>
        <p:txBody>
          <a:bodyPr/>
          <a:lstStyle/>
          <a:p>
            <a:pPr eaLnBrk="1" hangingPunct="1">
              <a:lnSpc>
                <a:spcPct val="80000"/>
              </a:lnSpc>
            </a:pPr>
            <a:r>
              <a:rPr lang="en-US" altLang="zh-CN" sz="2000" smtClean="0">
                <a:ea typeface="SimSun" pitchFamily="2" charset="-122"/>
              </a:rPr>
              <a:t>Employee</a:t>
            </a:r>
          </a:p>
          <a:p>
            <a:pPr lvl="1" eaLnBrk="1" hangingPunct="1">
              <a:lnSpc>
                <a:spcPct val="80000"/>
              </a:lnSpc>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((0.9, 0.1),</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(Work,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a:t>
            </a:r>
            <a:endParaRPr lang="en-US" altLang="zh-CN" sz="2000" b="1" smtClean="0">
              <a:latin typeface="Times New Roman" pitchFamily="18" charset="0"/>
              <a:ea typeface="SimSun" pitchFamily="2" charset="-122"/>
              <a:cs typeface="Times New Roman" pitchFamily="18" charset="0"/>
            </a:endParaRPr>
          </a:p>
          <a:p>
            <a:pPr lvl="1" eaLnBrk="1" hangingPunct="1">
              <a:lnSpc>
                <a:spcPct val="80000"/>
              </a:lnSpc>
              <a:buFont typeface="Wingdings" pitchFamily="2" charset="2"/>
              <a:buChar char="Ø"/>
            </a:pPr>
            <a:r>
              <a:rPr lang="en-US" altLang="zh-CN" sz="2000" b="1" i="1" smtClean="0">
                <a:solidFill>
                  <a:schemeClr val="hlink"/>
                </a:solidFill>
                <a:latin typeface="Times New Roman" pitchFamily="18" charset="0"/>
                <a:ea typeface="SimSun" pitchFamily="2" charset="-122"/>
                <a:cs typeface="Times New Roman" pitchFamily="18" charset="0"/>
              </a:rPr>
              <a:t>v</a:t>
            </a:r>
            <a:r>
              <a:rPr lang="en-US" altLang="zh-CN" sz="2000" b="1" i="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((0.9, 0.1),</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(Shirk,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solidFill>
                  <a:schemeClr val="hlink"/>
                </a:solidFill>
                <a:latin typeface="Times New Roman" pitchFamily="18" charset="0"/>
                <a:ea typeface="SimSun" pitchFamily="2" charset="-122"/>
                <a:cs typeface="Times New Roman" pitchFamily="18" charset="0"/>
              </a:rPr>
              <a:t>)</a:t>
            </a:r>
          </a:p>
          <a:p>
            <a:pPr eaLnBrk="1" hangingPunct="1">
              <a:lnSpc>
                <a:spcPct val="80000"/>
              </a:lnSpc>
            </a:pPr>
            <a:r>
              <a:rPr lang="en-US" altLang="zh-CN" sz="2000" smtClean="0">
                <a:ea typeface="SimSun" pitchFamily="2" charset="-122"/>
              </a:rPr>
              <a:t>Manager</a:t>
            </a:r>
          </a:p>
          <a:p>
            <a:pPr lvl="1" eaLnBrk="1" hangingPunct="1">
              <a:lnSpc>
                <a:spcPct val="80000"/>
              </a:lnSpc>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(0.9, 0.1),</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(0.5, 0.5))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(Monitor, </a:t>
            </a:r>
            <a:r>
              <a:rPr lang="en-US" altLang="zh-CN" sz="2000" b="1" smtClean="0">
                <a:solidFill>
                  <a:schemeClr val="hlink"/>
                </a:solidFill>
                <a:latin typeface="Times New Roman" pitchFamily="18" charset="0"/>
                <a:ea typeface="SimSun" pitchFamily="2" charset="-122"/>
              </a:rPr>
              <a:t>(0.9, 0.1)</a:t>
            </a:r>
            <a:r>
              <a:rPr lang="en-US" altLang="zh-CN" sz="2000" b="1" smtClean="0">
                <a:solidFill>
                  <a:srgbClr val="0000FF"/>
                </a:solidFill>
                <a:latin typeface="Times New Roman" pitchFamily="18" charset="0"/>
                <a:ea typeface="SimSun" pitchFamily="2" charset="-122"/>
              </a:rPr>
              <a:t>)</a:t>
            </a:r>
          </a:p>
          <a:p>
            <a:pPr lvl="1" eaLnBrk="1" hangingPunct="1">
              <a:lnSpc>
                <a:spcPct val="80000"/>
              </a:lnSpc>
              <a:buFont typeface="Wingdings" pitchFamily="2" charset="2"/>
              <a:buChar char="Ø"/>
            </a:pP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(0.9, 0.1),</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(0.5, 0.5)) </a:t>
            </a:r>
            <a:r>
              <a:rPr lang="en-US" altLang="zh-CN" sz="2000" b="1" smtClean="0">
                <a:solidFill>
                  <a:srgbClr val="0000FF"/>
                </a:solidFill>
                <a:latin typeface="Times New Roman" pitchFamily="18" charset="0"/>
                <a:ea typeface="SimSun" pitchFamily="2" charset="-122"/>
                <a:sym typeface="Symbol" pitchFamily="18" charset="2"/>
              </a:rPr>
              <a:t>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(Not, </a:t>
            </a:r>
            <a:r>
              <a:rPr lang="en-US" altLang="zh-CN" sz="2000" b="1" smtClean="0">
                <a:solidFill>
                  <a:schemeClr val="hlink"/>
                </a:solidFill>
                <a:latin typeface="Times New Roman" pitchFamily="18" charset="0"/>
                <a:ea typeface="SimSun" pitchFamily="2" charset="-122"/>
              </a:rPr>
              <a:t>(0.9, 0.1)</a:t>
            </a:r>
            <a:r>
              <a:rPr lang="en-US" altLang="zh-CN" sz="2000" b="1" smtClean="0">
                <a:solidFill>
                  <a:srgbClr val="0000FF"/>
                </a:solidFill>
                <a:latin typeface="Times New Roman" pitchFamily="18" charset="0"/>
                <a:ea typeface="SimSun" pitchFamily="2" charset="-122"/>
              </a:rPr>
              <a:t>)</a:t>
            </a:r>
            <a:endParaRPr lang="en-US" altLang="zh-CN" sz="2000" smtClean="0">
              <a:ea typeface="SimSun" pitchFamily="2" charset="-122"/>
            </a:endParaRPr>
          </a:p>
          <a:p>
            <a:pPr eaLnBrk="1" hangingPunct="1">
              <a:lnSpc>
                <a:spcPct val="80000"/>
              </a:lnSpc>
            </a:pPr>
            <a:r>
              <a:rPr lang="en-US" altLang="zh-CN" sz="2000" smtClean="0">
                <a:ea typeface="SimSun" pitchFamily="2" charset="-122"/>
              </a:rPr>
              <a:t> </a:t>
            </a:r>
            <a:r>
              <a:rPr lang="zh-CN" altLang="en-US" sz="2000" smtClean="0">
                <a:ea typeface="SimSun" pitchFamily="2" charset="-122"/>
              </a:rPr>
              <a:t>所以</a:t>
            </a:r>
            <a:r>
              <a:rPr lang="en-US" altLang="zh-CN" sz="2000" smtClean="0">
                <a:ea typeface="SimSun" pitchFamily="2" charset="-122"/>
              </a:rPr>
              <a:t>, </a:t>
            </a:r>
            <a:r>
              <a:rPr lang="zh-CN" altLang="en-US" sz="2000" smtClean="0">
                <a:ea typeface="SimSun" pitchFamily="2" charset="-122"/>
              </a:rPr>
              <a:t>根据定理</a:t>
            </a:r>
            <a:r>
              <a:rPr lang="en-US" altLang="zh-CN" sz="2000" smtClean="0">
                <a:ea typeface="SimSun" pitchFamily="2" charset="-122"/>
              </a:rPr>
              <a:t>1</a:t>
            </a:r>
            <a:r>
              <a:rPr lang="zh-CN" altLang="en-US" sz="2000" smtClean="0">
                <a:ea typeface="SimSun" pitchFamily="2" charset="-122"/>
              </a:rPr>
              <a:t>，</a:t>
            </a:r>
            <a:r>
              <a:rPr lang="en-US" altLang="zh-CN" sz="2000" smtClean="0">
                <a:ea typeface="SimSun" pitchFamily="2" charset="-122"/>
              </a:rPr>
              <a:t>(</a:t>
            </a:r>
            <a:r>
              <a:rPr lang="en-US" altLang="zh-CN" sz="2200" b="1" smtClean="0">
                <a:solidFill>
                  <a:schemeClr val="hlink"/>
                </a:solidFill>
                <a:latin typeface="Times New Roman" pitchFamily="18" charset="0"/>
                <a:ea typeface="SimSun" pitchFamily="2" charset="-122"/>
              </a:rPr>
              <a:t>(0.9, 0.1),</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(0.5, 0.5)</a:t>
            </a:r>
            <a:r>
              <a:rPr lang="en-US" altLang="zh-CN" sz="2000" smtClean="0">
                <a:ea typeface="SimSun" pitchFamily="2" charset="-122"/>
              </a:rPr>
              <a:t>) </a:t>
            </a:r>
            <a:r>
              <a:rPr lang="zh-CN" altLang="en-US" sz="2000" smtClean="0">
                <a:ea typeface="SimSun" pitchFamily="2" charset="-122"/>
              </a:rPr>
              <a:t>是一个混合策略纳什均衡</a:t>
            </a:r>
            <a:r>
              <a:rPr lang="en-US" altLang="zh-CN" sz="2000" smtClean="0">
                <a:ea typeface="SimSun" pitchFamily="2" charset="-122"/>
              </a:rPr>
              <a:t>.</a:t>
            </a:r>
          </a:p>
        </p:txBody>
      </p:sp>
      <p:sp>
        <p:nvSpPr>
          <p:cNvPr id="161797" name="Rectangle 3"/>
          <p:cNvSpPr>
            <a:spLocks noGrp="1" noChangeArrowheads="1"/>
          </p:cNvSpPr>
          <p:nvPr>
            <p:ph type="title"/>
          </p:nvPr>
        </p:nvSpPr>
        <p:spPr>
          <a:xfrm>
            <a:off x="914400" y="420688"/>
            <a:ext cx="7772400" cy="1000125"/>
          </a:xfrm>
        </p:spPr>
        <p:txBody>
          <a:bodyPr/>
          <a:lstStyle/>
          <a:p>
            <a:pPr eaLnBrk="1" hangingPunct="1"/>
            <a:r>
              <a:rPr lang="en-US" altLang="zh-CN" smtClean="0">
                <a:ea typeface="SimSun" pitchFamily="2" charset="-122"/>
              </a:rPr>
              <a:t>Theorem 1: illustration</a:t>
            </a:r>
          </a:p>
        </p:txBody>
      </p:sp>
      <p:graphicFrame>
        <p:nvGraphicFramePr>
          <p:cNvPr id="251908" name="Group 4"/>
          <p:cNvGraphicFramePr>
            <a:graphicFrameLocks noGrp="1"/>
          </p:cNvGraphicFramePr>
          <p:nvPr/>
        </p:nvGraphicFramePr>
        <p:xfrm>
          <a:off x="720725" y="1566863"/>
          <a:ext cx="6910388" cy="1584960"/>
        </p:xfrm>
        <a:graphic>
          <a:graphicData uri="http://schemas.openxmlformats.org/drawingml/2006/table">
            <a:tbl>
              <a:tblPr/>
              <a:tblGrid>
                <a:gridCol w="1412875"/>
                <a:gridCol w="1524000"/>
                <a:gridCol w="1762125"/>
                <a:gridCol w="2211388"/>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Employee Monitoring</a:t>
                      </a:r>
                      <a:endParaRPr kumimoji="0" lang="en-US" altLang="zh-CN"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Monitor (0.5)</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No Monitor (0.5)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Work (0.9)</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Shirk (0.1)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2819" name="灯片编号占位符 5"/>
          <p:cNvSpPr>
            <a:spLocks noGrp="1"/>
          </p:cNvSpPr>
          <p:nvPr>
            <p:ph type="sldNum" sz="quarter" idx="12"/>
          </p:nvPr>
        </p:nvSpPr>
        <p:spPr>
          <a:noFill/>
        </p:spPr>
        <p:txBody>
          <a:bodyPr/>
          <a:lstStyle/>
          <a:p>
            <a:fld id="{72399979-C01B-446A-8225-FF21617746A4}" type="slidenum">
              <a:rPr lang="zh-CN" altLang="en-US" smtClean="0">
                <a:solidFill>
                  <a:srgbClr val="000000"/>
                </a:solidFill>
              </a:rPr>
              <a:pPr/>
              <a:t>166</a:t>
            </a:fld>
            <a:endParaRPr lang="en-US" altLang="zh-CN" smtClean="0">
              <a:solidFill>
                <a:srgbClr val="000000"/>
              </a:solidFill>
            </a:endParaRPr>
          </a:p>
        </p:txBody>
      </p:sp>
      <p:sp>
        <p:nvSpPr>
          <p:cNvPr id="162820" name="Rectangle 2"/>
          <p:cNvSpPr>
            <a:spLocks noGrp="1" noChangeArrowheads="1"/>
          </p:cNvSpPr>
          <p:nvPr>
            <p:ph type="body" idx="1"/>
          </p:nvPr>
        </p:nvSpPr>
        <p:spPr>
          <a:xfrm>
            <a:off x="765175" y="3482975"/>
            <a:ext cx="7772400" cy="2640013"/>
          </a:xfrm>
          <a:noFill/>
        </p:spPr>
        <p:txBody>
          <a:bodyPr/>
          <a:lstStyle/>
          <a:p>
            <a:pPr eaLnBrk="1" hangingPunct="1"/>
            <a:r>
              <a:rPr lang="zh-CN" altLang="en-US" sz="2600" smtClean="0">
                <a:ea typeface="SimSun" pitchFamily="2" charset="-122"/>
              </a:rPr>
              <a:t>使用命题</a:t>
            </a:r>
            <a:r>
              <a:rPr lang="en-US" altLang="zh-CN" sz="2600" smtClean="0">
                <a:ea typeface="SimSun" pitchFamily="2" charset="-122"/>
              </a:rPr>
              <a:t>1</a:t>
            </a:r>
            <a:r>
              <a:rPr lang="zh-CN" altLang="en-US" sz="2600" smtClean="0">
                <a:ea typeface="SimSun" pitchFamily="2" charset="-122"/>
              </a:rPr>
              <a:t>检查</a:t>
            </a:r>
            <a:r>
              <a:rPr lang="en-US" altLang="zh-CN" sz="2600" smtClean="0">
                <a:ea typeface="SimSun" pitchFamily="2" charset="-122"/>
              </a:rPr>
              <a:t/>
            </a:r>
            <a:br>
              <a:rPr lang="en-US" altLang="zh-CN" sz="2600" smtClean="0">
                <a:ea typeface="SimSun" pitchFamily="2" charset="-122"/>
              </a:rPr>
            </a:br>
            <a:r>
              <a:rPr lang="en-US" altLang="zh-CN" sz="2600" smtClean="0">
                <a:ea typeface="SimSun" pitchFamily="2" charset="-122"/>
              </a:rPr>
              <a:t>(</a:t>
            </a:r>
            <a:r>
              <a:rPr lang="en-US" altLang="zh-CN" sz="2600" smtClean="0">
                <a:solidFill>
                  <a:schemeClr val="hlink"/>
                </a:solidFill>
                <a:ea typeface="SimSun" pitchFamily="2" charset="-122"/>
              </a:rPr>
              <a:t>(2/3, 1/3)</a:t>
            </a:r>
            <a:r>
              <a:rPr lang="en-US" altLang="zh-CN" sz="2600" smtClean="0">
                <a:ea typeface="SimSun" pitchFamily="2" charset="-122"/>
              </a:rPr>
              <a:t>, </a:t>
            </a:r>
            <a:r>
              <a:rPr lang="en-US" altLang="zh-CN" sz="2600" smtClean="0">
                <a:solidFill>
                  <a:srgbClr val="0000FF"/>
                </a:solidFill>
                <a:ea typeface="SimSun" pitchFamily="2" charset="-122"/>
              </a:rPr>
              <a:t>(1/3, 2/3)</a:t>
            </a:r>
            <a:r>
              <a:rPr lang="en-US" altLang="zh-CN" sz="2600" smtClean="0">
                <a:ea typeface="SimSun" pitchFamily="2" charset="-122"/>
              </a:rPr>
              <a:t>)</a:t>
            </a:r>
            <a:r>
              <a:rPr lang="zh-CN" altLang="en-US" sz="2600" smtClean="0">
                <a:ea typeface="SimSun" pitchFamily="2" charset="-122"/>
              </a:rPr>
              <a:t>是否是一个混合策略纳什均衡</a:t>
            </a:r>
            <a:r>
              <a:rPr lang="en-US" altLang="zh-CN" sz="2600" smtClean="0">
                <a:ea typeface="SimSun" pitchFamily="2" charset="-122"/>
              </a:rPr>
              <a:t>.</a:t>
            </a:r>
          </a:p>
        </p:txBody>
      </p:sp>
      <p:sp>
        <p:nvSpPr>
          <p:cNvPr id="162821" name="Rectangle 3"/>
          <p:cNvSpPr>
            <a:spLocks noGrp="1" noChangeArrowheads="1"/>
          </p:cNvSpPr>
          <p:nvPr>
            <p:ph type="title"/>
          </p:nvPr>
        </p:nvSpPr>
        <p:spPr>
          <a:xfrm>
            <a:off x="914400" y="420688"/>
            <a:ext cx="7772400" cy="1000125"/>
          </a:xfrm>
        </p:spPr>
        <p:txBody>
          <a:bodyPr/>
          <a:lstStyle/>
          <a:p>
            <a:pPr eaLnBrk="1" hangingPunct="1"/>
            <a:r>
              <a:rPr lang="en-US" altLang="zh-CN" smtClean="0">
                <a:ea typeface="SimSun" pitchFamily="2" charset="-122"/>
              </a:rPr>
              <a:t>Theorem 1: illustration</a:t>
            </a:r>
          </a:p>
        </p:txBody>
      </p:sp>
      <p:graphicFrame>
        <p:nvGraphicFramePr>
          <p:cNvPr id="252932" name="Group 4"/>
          <p:cNvGraphicFramePr>
            <a:graphicFrameLocks noGrp="1"/>
          </p:cNvGraphicFramePr>
          <p:nvPr/>
        </p:nvGraphicFramePr>
        <p:xfrm>
          <a:off x="990600" y="1616075"/>
          <a:ext cx="6629400" cy="1566545"/>
        </p:xfrm>
        <a:graphic>
          <a:graphicData uri="http://schemas.openxmlformats.org/drawingml/2006/table">
            <a:tbl>
              <a:tblPr/>
              <a:tblGrid>
                <a:gridCol w="850900"/>
                <a:gridCol w="2093913"/>
                <a:gridCol w="1712912"/>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  (2/3)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   (2/3 )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 (1/3)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3843" name="灯片编号占位符 6"/>
          <p:cNvSpPr>
            <a:spLocks noGrp="1"/>
          </p:cNvSpPr>
          <p:nvPr>
            <p:ph type="sldNum" sz="quarter" idx="12"/>
          </p:nvPr>
        </p:nvSpPr>
        <p:spPr>
          <a:noFill/>
        </p:spPr>
        <p:txBody>
          <a:bodyPr/>
          <a:lstStyle/>
          <a:p>
            <a:fld id="{F4878681-F2DB-4139-916B-1BB585CE297C}" type="slidenum">
              <a:rPr lang="zh-CN" altLang="en-US" smtClean="0">
                <a:solidFill>
                  <a:srgbClr val="000000"/>
                </a:solidFill>
              </a:rPr>
              <a:pPr/>
              <a:t>167</a:t>
            </a:fld>
            <a:endParaRPr lang="en-US" altLang="zh-CN" smtClean="0">
              <a:solidFill>
                <a:srgbClr val="000000"/>
              </a:solidFill>
            </a:endParaRPr>
          </a:p>
        </p:txBody>
      </p:sp>
      <p:sp>
        <p:nvSpPr>
          <p:cNvPr id="163844" name="Rectangle 2"/>
          <p:cNvSpPr>
            <a:spLocks noGrp="1" noChangeArrowheads="1"/>
          </p:cNvSpPr>
          <p:nvPr>
            <p:ph type="title"/>
          </p:nvPr>
        </p:nvSpPr>
        <p:spPr/>
        <p:txBody>
          <a:bodyPr/>
          <a:lstStyle/>
          <a:p>
            <a:pPr eaLnBrk="1" hangingPunct="1"/>
            <a:r>
              <a:rPr lang="en-US" altLang="zh-CN" sz="3800" smtClean="0">
                <a:ea typeface="SimSun" pitchFamily="2" charset="-122"/>
              </a:rPr>
              <a:t>Mixed strategy equilibrium: 2-player each with two strategies</a:t>
            </a:r>
          </a:p>
        </p:txBody>
      </p:sp>
      <p:sp>
        <p:nvSpPr>
          <p:cNvPr id="163845" name="Rectangle 3"/>
          <p:cNvSpPr>
            <a:spLocks noGrp="1" noChangeArrowheads="1"/>
          </p:cNvSpPr>
          <p:nvPr>
            <p:ph type="body" sz="half" idx="1"/>
          </p:nvPr>
        </p:nvSpPr>
        <p:spPr>
          <a:xfrm>
            <a:off x="887413" y="3910013"/>
            <a:ext cx="7699375" cy="2163762"/>
          </a:xfrm>
        </p:spPr>
        <p:txBody>
          <a:bodyPr/>
          <a:lstStyle/>
          <a:p>
            <a:pPr eaLnBrk="1" hangingPunct="1">
              <a:lnSpc>
                <a:spcPct val="90000"/>
              </a:lnSpc>
            </a:pPr>
            <a:r>
              <a:rPr lang="zh-CN" altLang="en-US" sz="2000" u="sng" smtClean="0">
                <a:ea typeface="SimSun" pitchFamily="2" charset="-122"/>
              </a:rPr>
              <a:t>定理 </a:t>
            </a:r>
            <a:r>
              <a:rPr lang="en-US" altLang="zh-CN" sz="2000" u="sng" smtClean="0">
                <a:ea typeface="SimSun" pitchFamily="2" charset="-122"/>
              </a:rPr>
              <a:t>2 </a:t>
            </a:r>
            <a:r>
              <a:rPr lang="en-US" altLang="zh-CN" sz="2000" smtClean="0">
                <a:ea typeface="SimSun" pitchFamily="2" charset="-122"/>
              </a:rPr>
              <a:t>   </a:t>
            </a:r>
            <a:r>
              <a:rPr lang="zh-CN" altLang="en-US" sz="2000" smtClean="0">
                <a:ea typeface="SimSun" pitchFamily="2" charset="-122"/>
              </a:rPr>
              <a:t>令</a:t>
            </a:r>
            <a:r>
              <a:rPr lang="en-US" altLang="zh-CN" sz="2000" b="1" smtClean="0">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 1-r*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a:t>
            </a:r>
            <a:r>
              <a:rPr lang="en-US" altLang="zh-CN" sz="2000" b="1" i="1" smtClean="0">
                <a:solidFill>
                  <a:srgbClr val="0000FF"/>
                </a:solidFill>
                <a:latin typeface="Times New Roman" pitchFamily="18" charset="0"/>
                <a:ea typeface="SimSun" pitchFamily="2" charset="-122"/>
                <a:cs typeface="Times New Roman" pitchFamily="18" charset="0"/>
              </a:rPr>
              <a:t>q*, 1-q*</a:t>
            </a:r>
            <a:r>
              <a:rPr lang="en-US" altLang="zh-CN" sz="2000" b="1" smtClean="0">
                <a:solidFill>
                  <a:srgbClr val="0000FF"/>
                </a:solidFill>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a:t>
            </a:r>
            <a:r>
              <a:rPr lang="zh-CN" altLang="en-US" sz="2000" b="1" smtClean="0">
                <a:latin typeface="Times New Roman" pitchFamily="18" charset="0"/>
                <a:ea typeface="SimSun" pitchFamily="2" charset="-122"/>
                <a:cs typeface="Times New Roman" pitchFamily="18" charset="0"/>
              </a:rPr>
              <a:t>是一个混合策略组合</a:t>
            </a:r>
            <a:r>
              <a:rPr lang="en-US" altLang="zh-CN" sz="2000" smtClean="0">
                <a:ea typeface="SimSun" pitchFamily="2" charset="-122"/>
              </a:rPr>
              <a:t>, </a:t>
            </a:r>
            <a:r>
              <a:rPr lang="zh-CN" altLang="en-US" sz="2000" smtClean="0">
                <a:ea typeface="SimSun" pitchFamily="2" charset="-122"/>
              </a:rPr>
              <a:t>其中 </a:t>
            </a:r>
            <a:r>
              <a:rPr lang="en-US" altLang="zh-CN" sz="2000" b="1" smtClean="0">
                <a:solidFill>
                  <a:schemeClr val="hlink"/>
                </a:solidFill>
                <a:latin typeface="Times New Roman" pitchFamily="18" charset="0"/>
                <a:ea typeface="SimSun" pitchFamily="2" charset="-122"/>
              </a:rPr>
              <a:t>0</a:t>
            </a:r>
            <a:r>
              <a:rPr lang="en-US" altLang="zh-CN" sz="2000" smtClean="0">
                <a:solidFill>
                  <a:schemeClr val="hlink"/>
                </a:solidFill>
                <a:ea typeface="SimSun" pitchFamily="2" charset="-122"/>
              </a:rPr>
              <a:t> &lt;</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&lt;1</a:t>
            </a:r>
            <a:r>
              <a:rPr lang="en-US" altLang="zh-CN" sz="2000" b="1" smtClean="0">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0&lt;</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&lt;1.</a:t>
            </a:r>
            <a:r>
              <a:rPr lang="en-US" altLang="zh-CN" sz="2000" smtClean="0">
                <a:ea typeface="SimSun" pitchFamily="2" charset="-122"/>
              </a:rPr>
              <a:t> </a:t>
            </a:r>
            <a:r>
              <a:rPr lang="zh-CN" altLang="en-US" sz="2000" smtClean="0">
                <a:ea typeface="SimSun" pitchFamily="2" charset="-122"/>
              </a:rPr>
              <a:t>那么</a:t>
            </a:r>
            <a:r>
              <a:rPr lang="en-US" altLang="zh-CN" sz="2000" smtClean="0">
                <a:ea typeface="SimSun" pitchFamily="2" charset="-122"/>
              </a:rPr>
              <a:t> </a:t>
            </a:r>
            <a:r>
              <a:rPr lang="en-US" altLang="zh-CN" sz="2000" b="1" smtClean="0">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a:t>
            </a:r>
            <a:r>
              <a:rPr lang="zh-CN" altLang="en-US" sz="2000" b="1" smtClean="0">
                <a:latin typeface="Times New Roman" pitchFamily="18" charset="0"/>
                <a:ea typeface="SimSun" pitchFamily="2" charset="-122"/>
              </a:rPr>
              <a:t>是一个混合策略纳什均衡，当且仅当</a:t>
            </a:r>
            <a:r>
              <a:rPr lang="zh-CN" altLang="en-US" sz="2000" smtClean="0">
                <a:ea typeface="SimSun" pitchFamily="2" charset="-122"/>
              </a:rPr>
              <a:t> </a:t>
            </a:r>
            <a:r>
              <a:rPr lang="en-US" altLang="zh-CN" sz="2000" smtClean="0">
                <a:ea typeface="SimSun" pitchFamily="2" charset="-122"/>
              </a:rPr>
              <a:t/>
            </a:r>
            <a:br>
              <a:rPr lang="en-US" altLang="zh-CN" sz="2000" smtClean="0">
                <a:ea typeface="SimSun" pitchFamily="2" charset="-122"/>
              </a:rPr>
            </a:br>
            <a:r>
              <a:rPr lang="en-US" altLang="zh-CN" sz="2000" smtClean="0">
                <a:ea typeface="SimSun" pitchFamily="2" charset="-12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 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smtClean="0">
                <a:solidFill>
                  <a:schemeClr val="hlink"/>
                </a:solidFill>
                <a:latin typeface="Courier New" pitchFamily="49" charset="0"/>
                <a:ea typeface="SimSun" pitchFamily="2" charset="-122"/>
              </a:rPr>
              <a:t/>
            </a:r>
            <a:br>
              <a:rPr lang="en-US" altLang="zh-CN" sz="2000" b="1" smtClean="0">
                <a:solidFill>
                  <a:schemeClr val="hlink"/>
                </a:solidFill>
                <a:latin typeface="Courier New" pitchFamily="49" charset="0"/>
                <a:ea typeface="SimSun" pitchFamily="2" charset="-122"/>
              </a:rPr>
            </a:br>
            <a:r>
              <a:rPr lang="en-US" altLang="zh-CN" sz="2000" b="1" smtClean="0">
                <a:solidFill>
                  <a:schemeClr val="hlink"/>
                </a:solidFill>
                <a:latin typeface="Courier New" pitchFamily="49" charset="0"/>
                <a:ea typeface="SimSun" pitchFamily="2" charset="-122"/>
              </a:rPr>
              <a:t>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 =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p>
          <a:p>
            <a:pPr eaLnBrk="1" hangingPunct="1">
              <a:lnSpc>
                <a:spcPct val="90000"/>
              </a:lnSpc>
            </a:pPr>
            <a:endParaRPr lang="en-US" altLang="zh-CN" sz="2000" b="1" smtClean="0">
              <a:solidFill>
                <a:srgbClr val="0000FF"/>
              </a:solidFill>
              <a:latin typeface="Courier New" pitchFamily="49" charset="0"/>
              <a:ea typeface="SimSun" pitchFamily="2" charset="-122"/>
            </a:endParaRPr>
          </a:p>
          <a:p>
            <a:pPr eaLnBrk="1" hangingPunct="1">
              <a:lnSpc>
                <a:spcPct val="90000"/>
              </a:lnSpc>
            </a:pPr>
            <a:r>
              <a:rPr lang="zh-CN" altLang="en-US" sz="2000" smtClean="0">
                <a:ea typeface="SimSun" pitchFamily="2" charset="-122"/>
              </a:rPr>
              <a:t>即</a:t>
            </a:r>
            <a:r>
              <a:rPr lang="en-US" altLang="zh-CN" sz="2000" smtClean="0">
                <a:ea typeface="SimSun" pitchFamily="2" charset="-122"/>
              </a:rPr>
              <a:t>,</a:t>
            </a:r>
            <a:r>
              <a:rPr lang="zh-CN" altLang="en-US" sz="2000" smtClean="0">
                <a:ea typeface="SimSun" pitchFamily="2" charset="-122"/>
              </a:rPr>
              <a:t>对于每个参与人来说，她的两个策略都是无差异的</a:t>
            </a:r>
            <a:r>
              <a:rPr lang="en-US" altLang="zh-CN" sz="2000" smtClean="0">
                <a:ea typeface="SimSun" pitchFamily="2" charset="-122"/>
              </a:rPr>
              <a:t>.</a:t>
            </a:r>
          </a:p>
        </p:txBody>
      </p:sp>
      <p:graphicFrame>
        <p:nvGraphicFramePr>
          <p:cNvPr id="253956" name="Group 4"/>
          <p:cNvGraphicFramePr>
            <a:graphicFrameLocks noGrp="1"/>
          </p:cNvGraphicFramePr>
          <p:nvPr>
            <p:ph sz="half" idx="2"/>
          </p:nvPr>
        </p:nvGraphicFramePr>
        <p:xfrm>
          <a:off x="792163" y="1541463"/>
          <a:ext cx="7075487" cy="1598296"/>
        </p:xfrm>
        <a:graphic>
          <a:graphicData uri="http://schemas.openxmlformats.org/drawingml/2006/table">
            <a:tbl>
              <a:tblPr/>
              <a:tblGrid>
                <a:gridCol w="927100"/>
                <a:gridCol w="1038225"/>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4867" name="灯片编号占位符 5"/>
          <p:cNvSpPr>
            <a:spLocks noGrp="1"/>
          </p:cNvSpPr>
          <p:nvPr>
            <p:ph type="sldNum" sz="quarter" idx="12"/>
          </p:nvPr>
        </p:nvSpPr>
        <p:spPr>
          <a:noFill/>
        </p:spPr>
        <p:txBody>
          <a:bodyPr/>
          <a:lstStyle/>
          <a:p>
            <a:fld id="{2FF45EB7-46F7-4DB5-907B-92544B1E0D7D}" type="slidenum">
              <a:rPr lang="zh-CN" altLang="en-US" smtClean="0">
                <a:solidFill>
                  <a:srgbClr val="000000"/>
                </a:solidFill>
              </a:rPr>
              <a:pPr/>
              <a:t>168</a:t>
            </a:fld>
            <a:endParaRPr lang="en-US" altLang="zh-CN" smtClean="0">
              <a:solidFill>
                <a:srgbClr val="000000"/>
              </a:solidFill>
            </a:endParaRPr>
          </a:p>
        </p:txBody>
      </p:sp>
      <p:sp>
        <p:nvSpPr>
          <p:cNvPr id="164868" name="Rectangle 2"/>
          <p:cNvSpPr>
            <a:spLocks noGrp="1" noChangeArrowheads="1"/>
          </p:cNvSpPr>
          <p:nvPr>
            <p:ph type="title"/>
          </p:nvPr>
        </p:nvSpPr>
        <p:spPr/>
        <p:txBody>
          <a:bodyPr/>
          <a:lstStyle/>
          <a:p>
            <a:pPr eaLnBrk="1" hangingPunct="1"/>
            <a:r>
              <a:rPr lang="en-US" altLang="zh-CN" sz="3200" smtClean="0">
                <a:ea typeface="SimSun" pitchFamily="2" charset="-122"/>
              </a:rPr>
              <a:t>Use indifference to find mixed Nash equilibrium (2-player each with 2 strategies)</a:t>
            </a:r>
          </a:p>
        </p:txBody>
      </p:sp>
      <p:sp>
        <p:nvSpPr>
          <p:cNvPr id="164869" name="Rectangle 3"/>
          <p:cNvSpPr>
            <a:spLocks noGrp="1" noChangeArrowheads="1"/>
          </p:cNvSpPr>
          <p:nvPr>
            <p:ph type="body" idx="1"/>
          </p:nvPr>
        </p:nvSpPr>
        <p:spPr/>
        <p:txBody>
          <a:bodyPr/>
          <a:lstStyle/>
          <a:p>
            <a:pPr marL="533400" indent="-533400" eaLnBrk="1" hangingPunct="1"/>
            <a:r>
              <a:rPr lang="zh-CN" altLang="en-US" smtClean="0">
                <a:ea typeface="SimSun" pitchFamily="2" charset="-122"/>
              </a:rPr>
              <a:t>使用定理</a:t>
            </a:r>
            <a:r>
              <a:rPr lang="en-US" altLang="zh-CN" smtClean="0">
                <a:ea typeface="SimSun" pitchFamily="2" charset="-122"/>
              </a:rPr>
              <a:t>2</a:t>
            </a:r>
            <a:r>
              <a:rPr lang="zh-CN" altLang="en-US" smtClean="0">
                <a:ea typeface="SimSun" pitchFamily="2" charset="-122"/>
              </a:rPr>
              <a:t>来找到混合策略纳什均衡</a:t>
            </a:r>
            <a:endParaRPr lang="en-US" altLang="zh-CN" smtClean="0">
              <a:ea typeface="SimSun" pitchFamily="2" charset="-122"/>
            </a:endParaRPr>
          </a:p>
          <a:p>
            <a:pPr marL="952500" lvl="1" indent="-495300" eaLnBrk="1" hangingPunct="1"/>
            <a:r>
              <a:rPr lang="zh-CN" altLang="en-US" smtClean="0">
                <a:ea typeface="SimSun" pitchFamily="2" charset="-122"/>
              </a:rPr>
              <a:t>解 </a:t>
            </a:r>
            <a:r>
              <a:rPr lang="en-US" altLang="zh-CN" b="1" smtClean="0">
                <a:solidFill>
                  <a:schemeClr val="hlink"/>
                </a:solidFill>
                <a:latin typeface="Times New Roman" pitchFamily="18" charset="0"/>
                <a:ea typeface="SimSun" pitchFamily="2" charset="-122"/>
                <a:cs typeface="Times New Roman" pitchFamily="18" charset="0"/>
              </a:rPr>
              <a:t>EU</a:t>
            </a:r>
            <a:r>
              <a:rPr lang="en-US" altLang="zh-CN" b="1" baseline="-25000" smtClean="0">
                <a:solidFill>
                  <a:schemeClr val="hlink"/>
                </a:solidFill>
                <a:latin typeface="Times New Roman" pitchFamily="18" charset="0"/>
                <a:ea typeface="SimSun" pitchFamily="2" charset="-122"/>
                <a:cs typeface="Times New Roman" pitchFamily="18" charset="0"/>
              </a:rPr>
              <a:t>1</a:t>
            </a:r>
            <a:r>
              <a:rPr lang="en-US" altLang="zh-CN" b="1" smtClean="0">
                <a:solidFill>
                  <a:schemeClr val="hlink"/>
                </a:solidFill>
                <a:latin typeface="Times New Roman" pitchFamily="18" charset="0"/>
                <a:ea typeface="SimSun" pitchFamily="2" charset="-122"/>
                <a:cs typeface="Times New Roman" pitchFamily="18" charset="0"/>
              </a:rPr>
              <a:t>(</a:t>
            </a:r>
            <a:r>
              <a:rPr lang="en-US" altLang="zh-CN" b="1" i="1" smtClean="0">
                <a:solidFill>
                  <a:schemeClr val="hlink"/>
                </a:solidFill>
                <a:latin typeface="Times New Roman" pitchFamily="18" charset="0"/>
                <a:ea typeface="SimSun" pitchFamily="2" charset="-122"/>
                <a:cs typeface="Times New Roman" pitchFamily="18" charset="0"/>
              </a:rPr>
              <a:t>s</a:t>
            </a:r>
            <a:r>
              <a:rPr lang="en-US" altLang="zh-CN" b="1" baseline="-25000" smtClean="0">
                <a:solidFill>
                  <a:schemeClr val="hlink"/>
                </a:solidFill>
                <a:latin typeface="Times New Roman" pitchFamily="18" charset="0"/>
                <a:ea typeface="SimSun" pitchFamily="2" charset="-122"/>
                <a:cs typeface="Times New Roman" pitchFamily="18" charset="0"/>
              </a:rPr>
              <a:t>11</a:t>
            </a:r>
            <a:r>
              <a:rPr lang="en-US" altLang="zh-CN" b="1" smtClean="0">
                <a:solidFill>
                  <a:schemeClr val="hlink"/>
                </a:solidFill>
                <a:latin typeface="Times New Roman" pitchFamily="18" charset="0"/>
                <a:ea typeface="SimSun" pitchFamily="2" charset="-122"/>
                <a:cs typeface="Times New Roman" pitchFamily="18" charset="0"/>
              </a:rPr>
              <a:t>, </a:t>
            </a:r>
            <a:r>
              <a:rPr lang="en-US" altLang="zh-CN" b="1" smtClean="0">
                <a:solidFill>
                  <a:srgbClr val="0000FF"/>
                </a:solidFill>
                <a:latin typeface="Times New Roman" pitchFamily="18" charset="0"/>
                <a:ea typeface="SimSun" pitchFamily="2" charset="-122"/>
                <a:cs typeface="Times New Roman" pitchFamily="18" charset="0"/>
              </a:rPr>
              <a:t>(</a:t>
            </a:r>
            <a:r>
              <a:rPr lang="en-US" altLang="zh-CN" b="1" i="1" smtClean="0">
                <a:solidFill>
                  <a:srgbClr val="0000FF"/>
                </a:solidFill>
                <a:latin typeface="Times New Roman" pitchFamily="18" charset="0"/>
                <a:ea typeface="SimSun" pitchFamily="2" charset="-122"/>
                <a:cs typeface="Times New Roman" pitchFamily="18" charset="0"/>
              </a:rPr>
              <a:t>q*, 1-q*</a:t>
            </a:r>
            <a:r>
              <a:rPr lang="en-US" altLang="zh-CN" b="1" smtClean="0">
                <a:solidFill>
                  <a:srgbClr val="0000FF"/>
                </a:solidFill>
                <a:latin typeface="Times New Roman" pitchFamily="18" charset="0"/>
                <a:ea typeface="SimSun" pitchFamily="2" charset="-122"/>
                <a:cs typeface="Times New Roman" pitchFamily="18" charset="0"/>
              </a:rPr>
              <a:t>)</a:t>
            </a:r>
            <a:r>
              <a:rPr lang="en-US" altLang="zh-CN" b="1" smtClean="0">
                <a:solidFill>
                  <a:schemeClr val="hlink"/>
                </a:solidFill>
                <a:latin typeface="Times New Roman" pitchFamily="18" charset="0"/>
                <a:ea typeface="SimSun" pitchFamily="2" charset="-122"/>
                <a:cs typeface="Times New Roman" pitchFamily="18" charset="0"/>
              </a:rPr>
              <a:t>) = EU</a:t>
            </a:r>
            <a:r>
              <a:rPr lang="en-US" altLang="zh-CN" b="1" baseline="-25000" smtClean="0">
                <a:solidFill>
                  <a:schemeClr val="hlink"/>
                </a:solidFill>
                <a:latin typeface="Times New Roman" pitchFamily="18" charset="0"/>
                <a:ea typeface="SimSun" pitchFamily="2" charset="-122"/>
                <a:cs typeface="Times New Roman" pitchFamily="18" charset="0"/>
              </a:rPr>
              <a:t>1</a:t>
            </a:r>
            <a:r>
              <a:rPr lang="en-US" altLang="zh-CN" b="1" smtClean="0">
                <a:solidFill>
                  <a:schemeClr val="hlink"/>
                </a:solidFill>
                <a:latin typeface="Times New Roman" pitchFamily="18" charset="0"/>
                <a:ea typeface="SimSun" pitchFamily="2" charset="-122"/>
                <a:cs typeface="Times New Roman" pitchFamily="18" charset="0"/>
              </a:rPr>
              <a:t>(</a:t>
            </a:r>
            <a:r>
              <a:rPr lang="en-US" altLang="zh-CN" b="1" i="1" smtClean="0">
                <a:solidFill>
                  <a:schemeClr val="hlink"/>
                </a:solidFill>
                <a:latin typeface="Times New Roman" pitchFamily="18" charset="0"/>
                <a:ea typeface="SimSun" pitchFamily="2" charset="-122"/>
                <a:cs typeface="Times New Roman" pitchFamily="18" charset="0"/>
              </a:rPr>
              <a:t>s</a:t>
            </a:r>
            <a:r>
              <a:rPr lang="en-US" altLang="zh-CN" b="1" baseline="-25000" smtClean="0">
                <a:solidFill>
                  <a:schemeClr val="hlink"/>
                </a:solidFill>
                <a:latin typeface="Times New Roman" pitchFamily="18" charset="0"/>
                <a:ea typeface="SimSun" pitchFamily="2" charset="-122"/>
                <a:cs typeface="Times New Roman" pitchFamily="18" charset="0"/>
              </a:rPr>
              <a:t>12</a:t>
            </a:r>
            <a:r>
              <a:rPr lang="en-US" altLang="zh-CN" b="1" smtClean="0">
                <a:solidFill>
                  <a:schemeClr val="hlink"/>
                </a:solidFill>
                <a:latin typeface="Times New Roman" pitchFamily="18" charset="0"/>
                <a:ea typeface="SimSun" pitchFamily="2" charset="-122"/>
                <a:cs typeface="Times New Roman" pitchFamily="18" charset="0"/>
              </a:rPr>
              <a:t>, </a:t>
            </a:r>
            <a:r>
              <a:rPr lang="en-US" altLang="zh-CN" b="1" smtClean="0">
                <a:solidFill>
                  <a:srgbClr val="0000FF"/>
                </a:solidFill>
                <a:latin typeface="Times New Roman" pitchFamily="18" charset="0"/>
                <a:ea typeface="SimSun" pitchFamily="2" charset="-122"/>
                <a:cs typeface="Times New Roman" pitchFamily="18" charset="0"/>
              </a:rPr>
              <a:t>(</a:t>
            </a:r>
            <a:r>
              <a:rPr lang="en-US" altLang="zh-CN" b="1" i="1" smtClean="0">
                <a:solidFill>
                  <a:srgbClr val="0000FF"/>
                </a:solidFill>
                <a:latin typeface="Times New Roman" pitchFamily="18" charset="0"/>
                <a:ea typeface="SimSun" pitchFamily="2" charset="-122"/>
                <a:cs typeface="Times New Roman" pitchFamily="18" charset="0"/>
              </a:rPr>
              <a:t>q*, 1-q*</a:t>
            </a:r>
            <a:r>
              <a:rPr lang="en-US" altLang="zh-CN" b="1" smtClean="0">
                <a:solidFill>
                  <a:srgbClr val="0000FF"/>
                </a:solidFill>
                <a:latin typeface="Times New Roman" pitchFamily="18" charset="0"/>
                <a:ea typeface="SimSun" pitchFamily="2" charset="-122"/>
                <a:cs typeface="Times New Roman" pitchFamily="18" charset="0"/>
              </a:rPr>
              <a:t>)</a:t>
            </a:r>
            <a:r>
              <a:rPr lang="en-US" altLang="zh-CN" b="1" smtClean="0">
                <a:solidFill>
                  <a:schemeClr val="hlink"/>
                </a:solidFill>
                <a:latin typeface="Times New Roman" pitchFamily="18" charset="0"/>
                <a:ea typeface="SimSun" pitchFamily="2" charset="-122"/>
                <a:cs typeface="Times New Roman" pitchFamily="18" charset="0"/>
              </a:rPr>
              <a:t>)</a:t>
            </a:r>
            <a:endParaRPr lang="en-US" altLang="zh-CN" i="1" smtClean="0">
              <a:latin typeface="Times New Roman" pitchFamily="18" charset="0"/>
              <a:ea typeface="SimSun" pitchFamily="2" charset="-122"/>
              <a:cs typeface="Times New Roman" pitchFamily="18" charset="0"/>
            </a:endParaRPr>
          </a:p>
          <a:p>
            <a:pPr marL="952500" lvl="1" indent="-495300" eaLnBrk="1" hangingPunct="1"/>
            <a:r>
              <a:rPr lang="zh-CN" altLang="en-US" smtClean="0">
                <a:ea typeface="SimSun" pitchFamily="2" charset="-122"/>
              </a:rPr>
              <a:t>解 </a:t>
            </a:r>
            <a:r>
              <a:rPr lang="en-US" altLang="zh-CN" b="1" smtClean="0">
                <a:solidFill>
                  <a:srgbClr val="0000FF"/>
                </a:solidFill>
                <a:latin typeface="Times New Roman" pitchFamily="18" charset="0"/>
                <a:ea typeface="SimSun" pitchFamily="2" charset="-122"/>
              </a:rPr>
              <a:t>EU</a:t>
            </a:r>
            <a:r>
              <a:rPr lang="en-US" altLang="zh-CN" b="1" baseline="-25000" smtClean="0">
                <a:solidFill>
                  <a:srgbClr val="0000FF"/>
                </a:solidFill>
                <a:latin typeface="Times New Roman" pitchFamily="18" charset="0"/>
                <a:ea typeface="SimSun" pitchFamily="2" charset="-122"/>
              </a:rPr>
              <a:t>2</a:t>
            </a:r>
            <a:r>
              <a:rPr lang="en-US" altLang="zh-CN" b="1" smtClean="0">
                <a:solidFill>
                  <a:srgbClr val="0000FF"/>
                </a:solidFill>
                <a:latin typeface="Times New Roman" pitchFamily="18" charset="0"/>
                <a:ea typeface="SimSun" pitchFamily="2" charset="-122"/>
              </a:rPr>
              <a:t>(</a:t>
            </a:r>
            <a:r>
              <a:rPr lang="en-US" altLang="zh-CN" b="1" i="1" smtClean="0">
                <a:solidFill>
                  <a:srgbClr val="0000FF"/>
                </a:solidFill>
                <a:latin typeface="Times New Roman" pitchFamily="18" charset="0"/>
                <a:ea typeface="SimSun" pitchFamily="2" charset="-122"/>
              </a:rPr>
              <a:t>s</a:t>
            </a:r>
            <a:r>
              <a:rPr lang="en-US" altLang="zh-CN" b="1" baseline="-25000" smtClean="0">
                <a:solidFill>
                  <a:srgbClr val="0000FF"/>
                </a:solidFill>
                <a:latin typeface="Times New Roman" pitchFamily="18" charset="0"/>
                <a:ea typeface="SimSun" pitchFamily="2" charset="-122"/>
              </a:rPr>
              <a:t>21</a:t>
            </a:r>
            <a:r>
              <a:rPr lang="en-US" altLang="zh-CN" b="1" smtClean="0">
                <a:solidFill>
                  <a:srgbClr val="0000FF"/>
                </a:solidFill>
                <a:latin typeface="Times New Roman" pitchFamily="18" charset="0"/>
                <a:ea typeface="SimSun" pitchFamily="2" charset="-122"/>
              </a:rPr>
              <a:t>, </a:t>
            </a:r>
            <a:r>
              <a:rPr lang="en-US" altLang="zh-CN" b="1" smtClean="0">
                <a:solidFill>
                  <a:schemeClr val="hlink"/>
                </a:solidFill>
                <a:latin typeface="Times New Roman" pitchFamily="18" charset="0"/>
                <a:ea typeface="SimSun" pitchFamily="2" charset="-122"/>
              </a:rPr>
              <a:t>(</a:t>
            </a:r>
            <a:r>
              <a:rPr lang="en-US" altLang="zh-CN" b="1" i="1" smtClean="0">
                <a:solidFill>
                  <a:schemeClr val="hlink"/>
                </a:solidFill>
                <a:latin typeface="Times New Roman" pitchFamily="18" charset="0"/>
                <a:ea typeface="SimSun" pitchFamily="2" charset="-122"/>
              </a:rPr>
              <a:t>r*, 1-r*</a:t>
            </a:r>
            <a:r>
              <a:rPr lang="en-US" altLang="zh-CN" b="1" smtClean="0">
                <a:solidFill>
                  <a:schemeClr val="hlink"/>
                </a:solidFill>
                <a:latin typeface="Times New Roman" pitchFamily="18" charset="0"/>
                <a:ea typeface="SimSun" pitchFamily="2" charset="-122"/>
              </a:rPr>
              <a:t>)</a:t>
            </a:r>
            <a:r>
              <a:rPr lang="en-US" altLang="zh-CN" b="1" smtClean="0">
                <a:solidFill>
                  <a:srgbClr val="0000FF"/>
                </a:solidFill>
                <a:latin typeface="Times New Roman" pitchFamily="18" charset="0"/>
                <a:ea typeface="SimSun" pitchFamily="2" charset="-122"/>
              </a:rPr>
              <a:t>) = EU</a:t>
            </a:r>
            <a:r>
              <a:rPr lang="en-US" altLang="zh-CN" b="1" baseline="-25000" smtClean="0">
                <a:solidFill>
                  <a:srgbClr val="0000FF"/>
                </a:solidFill>
                <a:latin typeface="Times New Roman" pitchFamily="18" charset="0"/>
                <a:ea typeface="SimSun" pitchFamily="2" charset="-122"/>
              </a:rPr>
              <a:t>2</a:t>
            </a:r>
            <a:r>
              <a:rPr lang="en-US" altLang="zh-CN" b="1" smtClean="0">
                <a:solidFill>
                  <a:srgbClr val="0000FF"/>
                </a:solidFill>
                <a:latin typeface="Times New Roman" pitchFamily="18" charset="0"/>
                <a:ea typeface="SimSun" pitchFamily="2" charset="-122"/>
              </a:rPr>
              <a:t>(</a:t>
            </a:r>
            <a:r>
              <a:rPr lang="en-US" altLang="zh-CN" b="1" i="1" smtClean="0">
                <a:solidFill>
                  <a:srgbClr val="0000FF"/>
                </a:solidFill>
                <a:latin typeface="Times New Roman" pitchFamily="18" charset="0"/>
                <a:ea typeface="SimSun" pitchFamily="2" charset="-122"/>
              </a:rPr>
              <a:t>s</a:t>
            </a:r>
            <a:r>
              <a:rPr lang="en-US" altLang="zh-CN" b="1" baseline="-25000" smtClean="0">
                <a:solidFill>
                  <a:srgbClr val="0000FF"/>
                </a:solidFill>
                <a:latin typeface="Times New Roman" pitchFamily="18" charset="0"/>
                <a:ea typeface="SimSun" pitchFamily="2" charset="-122"/>
              </a:rPr>
              <a:t>22</a:t>
            </a:r>
            <a:r>
              <a:rPr lang="en-US" altLang="zh-CN" b="1" smtClean="0">
                <a:solidFill>
                  <a:srgbClr val="0000FF"/>
                </a:solidFill>
                <a:latin typeface="Times New Roman" pitchFamily="18" charset="0"/>
                <a:ea typeface="SimSun" pitchFamily="2" charset="-122"/>
              </a:rPr>
              <a:t>, </a:t>
            </a:r>
            <a:r>
              <a:rPr lang="en-US" altLang="zh-CN" b="1" smtClean="0">
                <a:solidFill>
                  <a:schemeClr val="hlink"/>
                </a:solidFill>
                <a:latin typeface="Times New Roman" pitchFamily="18" charset="0"/>
                <a:ea typeface="SimSun" pitchFamily="2" charset="-122"/>
              </a:rPr>
              <a:t>(</a:t>
            </a:r>
            <a:r>
              <a:rPr lang="en-US" altLang="zh-CN" b="1" i="1" smtClean="0">
                <a:solidFill>
                  <a:schemeClr val="hlink"/>
                </a:solidFill>
                <a:latin typeface="Times New Roman" pitchFamily="18" charset="0"/>
                <a:ea typeface="SimSun" pitchFamily="2" charset="-122"/>
              </a:rPr>
              <a:t>r*, 1-r*</a:t>
            </a:r>
            <a:r>
              <a:rPr lang="en-US" altLang="zh-CN" b="1" smtClean="0">
                <a:solidFill>
                  <a:schemeClr val="hlink"/>
                </a:solidFill>
                <a:latin typeface="Times New Roman" pitchFamily="18" charset="0"/>
                <a:ea typeface="SimSun" pitchFamily="2" charset="-122"/>
              </a:rPr>
              <a:t>)</a:t>
            </a:r>
            <a:r>
              <a:rPr lang="en-US" altLang="zh-CN" b="1" smtClean="0">
                <a:solidFill>
                  <a:srgbClr val="0000FF"/>
                </a:solidFill>
                <a:latin typeface="Times New Roman" pitchFamily="18" charset="0"/>
                <a:ea typeface="SimSun" pitchFamily="2" charset="-122"/>
              </a:rPr>
              <a:t>)</a:t>
            </a:r>
          </a:p>
          <a:p>
            <a:pPr marL="952500" lvl="1" indent="-495300" eaLnBrk="1" hangingPunct="1"/>
            <a:endParaRPr lang="en-US" altLang="zh-CN" smtClean="0">
              <a:ea typeface="SimSun" pitchFamily="2" charset="-122"/>
            </a:endParaRPr>
          </a:p>
          <a:p>
            <a:pPr marL="533400" indent="-533400" eaLnBrk="1" hangingPunct="1"/>
            <a:endParaRPr lang="zh-CN" altLang="en-US"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5891" name="灯片编号占位符 6"/>
          <p:cNvSpPr>
            <a:spLocks noGrp="1"/>
          </p:cNvSpPr>
          <p:nvPr>
            <p:ph type="sldNum" sz="quarter" idx="12"/>
          </p:nvPr>
        </p:nvSpPr>
        <p:spPr>
          <a:noFill/>
        </p:spPr>
        <p:txBody>
          <a:bodyPr/>
          <a:lstStyle/>
          <a:p>
            <a:fld id="{109AEB7C-7A34-41E2-925F-07029F9D4B55}" type="slidenum">
              <a:rPr lang="zh-CN" altLang="en-US" smtClean="0">
                <a:solidFill>
                  <a:srgbClr val="000000"/>
                </a:solidFill>
              </a:rPr>
              <a:pPr/>
              <a:t>169</a:t>
            </a:fld>
            <a:endParaRPr lang="en-US" altLang="zh-CN" smtClean="0">
              <a:solidFill>
                <a:srgbClr val="000000"/>
              </a:solidFill>
            </a:endParaRPr>
          </a:p>
        </p:txBody>
      </p:sp>
      <p:sp>
        <p:nvSpPr>
          <p:cNvPr id="165892" name="Rectangle 2"/>
          <p:cNvSpPr>
            <a:spLocks noGrp="1" noChangeArrowheads="1"/>
          </p:cNvSpPr>
          <p:nvPr>
            <p:ph type="title"/>
          </p:nvPr>
        </p:nvSpPr>
        <p:spPr/>
        <p:txBody>
          <a:bodyPr/>
          <a:lstStyle/>
          <a:p>
            <a:pPr eaLnBrk="1" hangingPunct="1"/>
            <a:r>
              <a:rPr lang="en-US" altLang="zh-CN" sz="3800" smtClean="0">
                <a:ea typeface="SimSun" pitchFamily="2" charset="-122"/>
              </a:rPr>
              <a:t>Use Theorem 2 to find mixed strategy Nash equilibrium: illustration</a:t>
            </a:r>
          </a:p>
        </p:txBody>
      </p:sp>
      <p:sp>
        <p:nvSpPr>
          <p:cNvPr id="165893" name="Rectangle 3"/>
          <p:cNvSpPr>
            <a:spLocks noGrp="1" noChangeArrowheads="1"/>
          </p:cNvSpPr>
          <p:nvPr>
            <p:ph type="body" sz="half" idx="2"/>
          </p:nvPr>
        </p:nvSpPr>
        <p:spPr>
          <a:xfrm>
            <a:off x="828675" y="3506788"/>
            <a:ext cx="7772400" cy="2624137"/>
          </a:xfrm>
        </p:spPr>
        <p:txBody>
          <a:bodyPr/>
          <a:lstStyle/>
          <a:p>
            <a:pPr eaLnBrk="1" hangingPunct="1">
              <a:lnSpc>
                <a:spcPct val="90000"/>
              </a:lnSpc>
            </a:pPr>
            <a:r>
              <a:rPr lang="en-US" altLang="zh-CN" sz="2400" smtClean="0">
                <a:ea typeface="SimSun" pitchFamily="2" charset="-122"/>
              </a:rPr>
              <a:t>Player 1</a:t>
            </a:r>
            <a:r>
              <a:rPr lang="zh-CN" altLang="en-US" sz="2400" smtClean="0">
                <a:ea typeface="SimSun" pitchFamily="2" charset="-122"/>
              </a:rPr>
              <a:t>选择 </a:t>
            </a:r>
            <a:r>
              <a:rPr lang="en-US" altLang="zh-CN" sz="2400" smtClean="0">
                <a:ea typeface="SimSun" pitchFamily="2" charset="-122"/>
              </a:rPr>
              <a:t>Head </a:t>
            </a:r>
            <a:r>
              <a:rPr lang="zh-CN" altLang="en-US" sz="2400" smtClean="0">
                <a:ea typeface="SimSun" pitchFamily="2" charset="-122"/>
              </a:rPr>
              <a:t>和</a:t>
            </a:r>
            <a:r>
              <a:rPr lang="en-US" altLang="zh-CN" sz="2400" smtClean="0">
                <a:ea typeface="SimSun" pitchFamily="2" charset="-122"/>
              </a:rPr>
              <a:t>Tail</a:t>
            </a:r>
            <a:r>
              <a:rPr lang="zh-CN" altLang="en-US" sz="2400" smtClean="0">
                <a:ea typeface="SimSun" pitchFamily="2" charset="-122"/>
              </a:rPr>
              <a:t>无差异</a:t>
            </a:r>
            <a:r>
              <a:rPr lang="en-US" altLang="zh-CN" sz="2400" smtClean="0">
                <a:ea typeface="SimSun" pitchFamily="2" charset="-122"/>
              </a:rPr>
              <a:t>.</a:t>
            </a: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cs typeface="Times New Roman" pitchFamily="18" charset="0"/>
              </a:rPr>
              <a:t>EU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(H, </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(-1)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1=1</a:t>
            </a:r>
            <a:r>
              <a:rPr lang="en-US" altLang="zh-CN" sz="1800" smtClean="0">
                <a:solidFill>
                  <a:schemeClr val="hlink"/>
                </a:solidFill>
                <a:ea typeface="SimSun" pitchFamily="2" charset="-122"/>
              </a:rPr>
              <a:t>–</a:t>
            </a:r>
            <a:r>
              <a:rPr lang="en-US" altLang="zh-CN" sz="2200" b="1" smtClean="0">
                <a:solidFill>
                  <a:schemeClr val="hlink"/>
                </a:solidFill>
                <a:latin typeface="Times New Roman" pitchFamily="18" charset="0"/>
                <a:ea typeface="SimSun" pitchFamily="2" charset="-122"/>
              </a:rPr>
              <a:t>2</a:t>
            </a:r>
            <a:r>
              <a:rPr lang="en-US" altLang="zh-CN" sz="2200" b="1" i="1" smtClean="0">
                <a:solidFill>
                  <a:srgbClr val="0000FF"/>
                </a:solidFill>
                <a:latin typeface="Times New Roman" pitchFamily="18" charset="0"/>
                <a:ea typeface="SimSun" pitchFamily="2" charset="-122"/>
              </a:rPr>
              <a:t>q</a:t>
            </a:r>
            <a:endParaRPr lang="en-US" altLang="zh-CN" sz="2200" b="1" smtClean="0">
              <a:solidFill>
                <a:schemeClr val="hlink"/>
              </a:solidFill>
              <a:latin typeface="Times New Roman" pitchFamily="18" charset="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×1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(-1)=2</a:t>
            </a:r>
            <a:r>
              <a:rPr lang="en-US" altLang="zh-CN" sz="2200" b="1" i="1" smtClean="0">
                <a:solidFill>
                  <a:srgbClr val="0000FF"/>
                </a:solidFill>
                <a:latin typeface="Times New Roman" pitchFamily="18" charset="0"/>
                <a:ea typeface="SimSun" pitchFamily="2" charset="-122"/>
              </a:rPr>
              <a:t>q</a:t>
            </a:r>
            <a:r>
              <a:rPr lang="en-US" altLang="zh-CN" sz="1800" smtClean="0">
                <a:solidFill>
                  <a:schemeClr val="hlink"/>
                </a:solidFill>
                <a:ea typeface="SimSun" pitchFamily="2" charset="-122"/>
              </a:rPr>
              <a:t>–</a:t>
            </a:r>
            <a:r>
              <a:rPr lang="en-US" altLang="zh-CN" sz="2200" b="1" smtClean="0">
                <a:solidFill>
                  <a:schemeClr val="hlink"/>
                </a:solidFill>
                <a:latin typeface="Times New Roman" pitchFamily="18" charset="0"/>
                <a:ea typeface="SimSun" pitchFamily="2" charset="-122"/>
              </a:rPr>
              <a:t>1</a:t>
            </a:r>
          </a:p>
          <a:p>
            <a:pPr lvl="1" eaLnBrk="1" hangingPunct="1">
              <a:lnSpc>
                <a:spcPct val="90000"/>
              </a:lnSpc>
              <a:buFont typeface="Wingdings" pitchFamily="2" charset="2"/>
              <a:buChar char="Ø"/>
            </a:pPr>
            <a:endParaRPr lang="en-US" altLang="zh-CN" sz="22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(H,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1</a:t>
            </a:r>
            <a:r>
              <a:rPr lang="en-US" altLang="zh-CN" sz="1800" smtClean="0">
                <a:solidFill>
                  <a:schemeClr val="hlink"/>
                </a:solidFill>
                <a:ea typeface="SimSun" pitchFamily="2" charset="-122"/>
              </a:rPr>
              <a:t>–</a:t>
            </a:r>
            <a:r>
              <a:rPr lang="en-US" altLang="zh-CN" sz="2200" b="1" smtClean="0">
                <a:solidFill>
                  <a:schemeClr val="hlink"/>
                </a:solidFill>
                <a:latin typeface="Times New Roman" pitchFamily="18" charset="0"/>
                <a:ea typeface="SimSun" pitchFamily="2" charset="-122"/>
              </a:rPr>
              <a:t>2</a:t>
            </a:r>
            <a:r>
              <a:rPr lang="en-US" altLang="zh-CN" sz="2200" b="1" i="1" smtClean="0">
                <a:solidFill>
                  <a:srgbClr val="0000FF"/>
                </a:solidFill>
                <a:latin typeface="Times New Roman" pitchFamily="18" charset="0"/>
                <a:ea typeface="SimSun" pitchFamily="2" charset="-122"/>
              </a:rPr>
              <a:t>q </a:t>
            </a:r>
            <a:r>
              <a:rPr lang="en-US" altLang="zh-CN" sz="2200" b="1" smtClean="0">
                <a:solidFill>
                  <a:schemeClr val="hlink"/>
                </a:solidFill>
                <a:latin typeface="Times New Roman" pitchFamily="18" charset="0"/>
                <a:ea typeface="SimSun" pitchFamily="2" charset="-122"/>
              </a:rPr>
              <a:t>= 2</a:t>
            </a:r>
            <a:r>
              <a:rPr lang="en-US" altLang="zh-CN" sz="2200" b="1" i="1" smtClean="0">
                <a:solidFill>
                  <a:srgbClr val="0000FF"/>
                </a:solidFill>
                <a:latin typeface="Times New Roman" pitchFamily="18" charset="0"/>
                <a:ea typeface="SimSun" pitchFamily="2" charset="-122"/>
              </a:rPr>
              <a:t>q</a:t>
            </a:r>
            <a:r>
              <a:rPr lang="en-US" altLang="zh-CN" sz="1800" smtClean="0">
                <a:solidFill>
                  <a:schemeClr val="hlink"/>
                </a:solidFill>
                <a:ea typeface="SimSun" pitchFamily="2" charset="-122"/>
              </a:rPr>
              <a:t>–</a:t>
            </a:r>
            <a:r>
              <a:rPr lang="en-US" altLang="zh-CN" sz="2200" b="1" smtClean="0">
                <a:solidFill>
                  <a:schemeClr val="hlink"/>
                </a:solidFill>
                <a:latin typeface="Times New Roman" pitchFamily="18" charset="0"/>
                <a:ea typeface="SimSun" pitchFamily="2" charset="-122"/>
              </a:rPr>
              <a:t>1</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4</a:t>
            </a:r>
            <a:r>
              <a:rPr lang="en-US" altLang="zh-CN" sz="2200" b="1" i="1" smtClean="0">
                <a:solidFill>
                  <a:srgbClr val="0000FF"/>
                </a:solidFill>
                <a:latin typeface="Times New Roman" pitchFamily="18" charset="0"/>
                <a:ea typeface="SimSun" pitchFamily="2" charset="-122"/>
              </a:rPr>
              <a:t>q </a:t>
            </a:r>
            <a:r>
              <a:rPr lang="en-US" altLang="zh-CN" sz="1800" smtClean="0">
                <a:solidFill>
                  <a:schemeClr val="hlink"/>
                </a:solidFill>
                <a:ea typeface="SimSun" pitchFamily="2" charset="-122"/>
              </a:rPr>
              <a:t>= </a:t>
            </a:r>
            <a:r>
              <a:rPr lang="en-US" altLang="zh-CN" sz="2200" b="1" smtClean="0">
                <a:solidFill>
                  <a:schemeClr val="hlink"/>
                </a:solidFill>
                <a:latin typeface="Times New Roman" pitchFamily="18" charset="0"/>
                <a:ea typeface="SimSun" pitchFamily="2" charset="-122"/>
              </a:rPr>
              <a:t>2        </a:t>
            </a:r>
            <a:r>
              <a:rPr lang="zh-CN" altLang="en-US" sz="2200" b="1" smtClean="0">
                <a:latin typeface="Times New Roman" pitchFamily="18" charset="0"/>
                <a:ea typeface="SimSun" pitchFamily="2" charset="-122"/>
              </a:rPr>
              <a:t>从而 </a:t>
            </a:r>
            <a:r>
              <a:rPr lang="en-US" altLang="zh-CN" sz="2200" b="1" i="1" smtClean="0">
                <a:solidFill>
                  <a:srgbClr val="0000FF"/>
                </a:solidFill>
                <a:latin typeface="Times New Roman" pitchFamily="18" charset="0"/>
                <a:ea typeface="SimSun" pitchFamily="2" charset="-122"/>
              </a:rPr>
              <a:t>q </a:t>
            </a:r>
            <a:r>
              <a:rPr lang="en-US" altLang="zh-CN" sz="2200" b="1" smtClean="0">
                <a:solidFill>
                  <a:srgbClr val="0000FF"/>
                </a:solidFill>
                <a:latin typeface="Times New Roman" pitchFamily="18" charset="0"/>
                <a:ea typeface="SimSun" pitchFamily="2" charset="-122"/>
              </a:rPr>
              <a:t>= 1/2</a:t>
            </a:r>
          </a:p>
        </p:txBody>
      </p:sp>
      <p:graphicFrame>
        <p:nvGraphicFramePr>
          <p:cNvPr id="256004" name="Group 4"/>
          <p:cNvGraphicFramePr>
            <a:graphicFrameLocks noGrp="1"/>
          </p:cNvGraphicFramePr>
          <p:nvPr>
            <p:ph sz="half" idx="1"/>
          </p:nvPr>
        </p:nvGraphicFramePr>
        <p:xfrm>
          <a:off x="1306513" y="1570038"/>
          <a:ext cx="6276975" cy="1554480"/>
        </p:xfrm>
        <a:graphic>
          <a:graphicData uri="http://schemas.openxmlformats.org/drawingml/2006/table">
            <a:tbl>
              <a:tblPr/>
              <a:tblGrid>
                <a:gridCol w="1276350"/>
                <a:gridCol w="1306512"/>
                <a:gridCol w="1900238"/>
                <a:gridCol w="179387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Matching pennies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7891" name="灯片编号占位符 5"/>
          <p:cNvSpPr>
            <a:spLocks noGrp="1"/>
          </p:cNvSpPr>
          <p:nvPr>
            <p:ph type="sldNum" sz="quarter" idx="12"/>
          </p:nvPr>
        </p:nvSpPr>
        <p:spPr>
          <a:noFill/>
        </p:spPr>
        <p:txBody>
          <a:bodyPr/>
          <a:lstStyle/>
          <a:p>
            <a:fld id="{B07B743F-8A43-4169-A1A5-4FBC16B01451}" type="slidenum">
              <a:rPr lang="zh-CN" altLang="en-US" smtClean="0">
                <a:solidFill>
                  <a:srgbClr val="000000"/>
                </a:solidFill>
              </a:rPr>
              <a:pPr/>
              <a:t>17</a:t>
            </a:fld>
            <a:endParaRPr lang="en-US" altLang="zh-CN" smtClean="0">
              <a:solidFill>
                <a:srgbClr val="000000"/>
              </a:solidFill>
            </a:endParaRPr>
          </a:p>
        </p:txBody>
      </p:sp>
      <p:sp>
        <p:nvSpPr>
          <p:cNvPr id="37892" name="Rectangle 2"/>
          <p:cNvSpPr>
            <a:spLocks noGrp="1" noChangeArrowheads="1"/>
          </p:cNvSpPr>
          <p:nvPr>
            <p:ph type="title"/>
          </p:nvPr>
        </p:nvSpPr>
        <p:spPr/>
        <p:txBody>
          <a:bodyPr/>
          <a:lstStyle/>
          <a:p>
            <a:pPr eaLnBrk="1" hangingPunct="1"/>
            <a:r>
              <a:rPr kumimoji="1" lang="zh-CN" altLang="en-US" sz="3600" b="1" smtClean="0">
                <a:solidFill>
                  <a:schemeClr val="tx1"/>
                </a:solidFill>
                <a:ea typeface="SimSun" pitchFamily="2" charset="-122"/>
              </a:rPr>
              <a:t>博弈论的产生和发展</a:t>
            </a:r>
          </a:p>
        </p:txBody>
      </p:sp>
      <p:sp>
        <p:nvSpPr>
          <p:cNvPr id="37893" name="Rectangle 3"/>
          <p:cNvSpPr>
            <a:spLocks noGrp="1" noChangeArrowheads="1"/>
          </p:cNvSpPr>
          <p:nvPr>
            <p:ph type="body" idx="1"/>
          </p:nvPr>
        </p:nvSpPr>
        <p:spPr/>
        <p:txBody>
          <a:bodyPr/>
          <a:lstStyle/>
          <a:p>
            <a:pPr algn="just" eaLnBrk="1" hangingPunct="1">
              <a:buClr>
                <a:schemeClr val="tx1"/>
              </a:buClr>
            </a:pPr>
            <a:r>
              <a:rPr lang="zh-CN" altLang="en-US" b="1" smtClean="0">
                <a:latin typeface="Times New Roman" pitchFamily="18" charset="0"/>
                <a:ea typeface="SimSun" pitchFamily="2" charset="-122"/>
              </a:rPr>
              <a:t>冯</a:t>
            </a:r>
            <a:r>
              <a:rPr lang="zh-CN" altLang="en-US" b="1" smtClean="0">
                <a:latin typeface="Times New Roman" pitchFamily="18" charset="0"/>
                <a:ea typeface="SimSun" pitchFamily="2" charset="-122"/>
                <a:cs typeface="Times New Roman" pitchFamily="18" charset="0"/>
              </a:rPr>
              <a:t>·</a:t>
            </a:r>
            <a:r>
              <a:rPr lang="zh-CN" altLang="en-US" b="1" smtClean="0">
                <a:latin typeface="Times New Roman" pitchFamily="18" charset="0"/>
                <a:ea typeface="SimSun" pitchFamily="2" charset="-122"/>
              </a:rPr>
              <a:t>诺依曼（</a:t>
            </a:r>
            <a:r>
              <a:rPr lang="en-US" altLang="zh-CN" b="1" smtClean="0">
                <a:latin typeface="Times New Roman" pitchFamily="18" charset="0"/>
                <a:ea typeface="SimSun" pitchFamily="2" charset="-122"/>
              </a:rPr>
              <a:t>Von Neumann），</a:t>
            </a:r>
            <a:r>
              <a:rPr lang="zh-CN" altLang="en-US" b="1" smtClean="0">
                <a:latin typeface="Times New Roman" pitchFamily="18" charset="0"/>
                <a:ea typeface="SimSun" pitchFamily="2" charset="-122"/>
              </a:rPr>
              <a:t>摩根斯坦（</a:t>
            </a:r>
            <a:r>
              <a:rPr lang="en-US" altLang="zh-CN" b="1" smtClean="0">
                <a:latin typeface="Times New Roman" pitchFamily="18" charset="0"/>
                <a:ea typeface="SimSun" pitchFamily="2" charset="-122"/>
              </a:rPr>
              <a:t>Morgenstern）（1944），</a:t>
            </a:r>
            <a:r>
              <a:rPr lang="zh-CN" altLang="en-US" b="1" smtClean="0">
                <a:latin typeface="Times New Roman" pitchFamily="18" charset="0"/>
                <a:ea typeface="SimSun" pitchFamily="2" charset="-122"/>
              </a:rPr>
              <a:t>博弈论和经济行为（</a:t>
            </a:r>
            <a:r>
              <a:rPr lang="en-US" altLang="zh-CN" b="1" smtClean="0">
                <a:latin typeface="Times New Roman" pitchFamily="18" charset="0"/>
                <a:ea typeface="SimSun" pitchFamily="2" charset="-122"/>
              </a:rPr>
              <a:t>The Theory of Games and Economic Behavior）。</a:t>
            </a:r>
            <a:r>
              <a:rPr lang="zh-CN" altLang="en-US" b="1" smtClean="0">
                <a:latin typeface="Times New Roman" pitchFamily="18" charset="0"/>
                <a:ea typeface="SimSun" pitchFamily="2" charset="-122"/>
              </a:rPr>
              <a:t>标志着博弈理论的初步形成</a:t>
            </a:r>
          </a:p>
          <a:p>
            <a:pPr algn="just" eaLnBrk="1" hangingPunct="1">
              <a:buClr>
                <a:schemeClr val="tx1"/>
              </a:buClr>
            </a:pPr>
            <a:r>
              <a:rPr lang="en-US" altLang="zh-CN" b="1" smtClean="0">
                <a:latin typeface="Times New Roman" pitchFamily="18" charset="0"/>
                <a:ea typeface="SimSun" pitchFamily="2" charset="-122"/>
              </a:rPr>
              <a:t>Nash（1950，1951）</a:t>
            </a:r>
            <a:r>
              <a:rPr lang="zh-CN" altLang="en-US" b="1" smtClean="0">
                <a:latin typeface="Times New Roman" pitchFamily="18" charset="0"/>
                <a:ea typeface="SimSun" pitchFamily="2" charset="-122"/>
              </a:rPr>
              <a:t>两篇关于非合作博弈的重要文章，在非常一般的意义下。定义了非合作博弈及其均衡解，并证明了均衡解的存在。基本上奠定了现代非合作博弈论的基石。</a:t>
            </a:r>
          </a:p>
          <a:p>
            <a:pPr eaLnBrk="1" hangingPunct="1"/>
            <a:endParaRPr lang="zh-CN" altLang="en-US" b="1" smtClean="0">
              <a:latin typeface="Times New Roman" pitchFamily="18" charset="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6915" name="灯片编号占位符 6"/>
          <p:cNvSpPr>
            <a:spLocks noGrp="1"/>
          </p:cNvSpPr>
          <p:nvPr>
            <p:ph type="sldNum" sz="quarter" idx="12"/>
          </p:nvPr>
        </p:nvSpPr>
        <p:spPr>
          <a:noFill/>
        </p:spPr>
        <p:txBody>
          <a:bodyPr/>
          <a:lstStyle/>
          <a:p>
            <a:fld id="{41962B63-12E8-4542-B8AC-B0202A3D4231}" type="slidenum">
              <a:rPr lang="zh-CN" altLang="en-US" smtClean="0">
                <a:solidFill>
                  <a:srgbClr val="000000"/>
                </a:solidFill>
              </a:rPr>
              <a:pPr/>
              <a:t>170</a:t>
            </a:fld>
            <a:endParaRPr lang="en-US" altLang="zh-CN" smtClean="0">
              <a:solidFill>
                <a:srgbClr val="000000"/>
              </a:solidFill>
            </a:endParaRPr>
          </a:p>
        </p:txBody>
      </p:sp>
      <p:sp>
        <p:nvSpPr>
          <p:cNvPr id="166916" name="Rectangle 2"/>
          <p:cNvSpPr>
            <a:spLocks noGrp="1" noChangeArrowheads="1"/>
          </p:cNvSpPr>
          <p:nvPr>
            <p:ph type="title"/>
          </p:nvPr>
        </p:nvSpPr>
        <p:spPr/>
        <p:txBody>
          <a:bodyPr/>
          <a:lstStyle/>
          <a:p>
            <a:pPr eaLnBrk="1" hangingPunct="1"/>
            <a:r>
              <a:rPr lang="en-US" altLang="zh-CN" sz="3600" smtClean="0">
                <a:ea typeface="SimSun" pitchFamily="2" charset="-122"/>
              </a:rPr>
              <a:t>Use Theorem 2 to find mixed strategy Nash equilibrium: illustration</a:t>
            </a:r>
          </a:p>
        </p:txBody>
      </p:sp>
      <p:sp>
        <p:nvSpPr>
          <p:cNvPr id="166917" name="Rectangle 3"/>
          <p:cNvSpPr>
            <a:spLocks noGrp="1" noChangeArrowheads="1"/>
          </p:cNvSpPr>
          <p:nvPr>
            <p:ph type="body" sz="half" idx="2"/>
          </p:nvPr>
        </p:nvSpPr>
        <p:spPr>
          <a:xfrm>
            <a:off x="800100" y="3246438"/>
            <a:ext cx="7772400" cy="2914650"/>
          </a:xfrm>
        </p:spPr>
        <p:txBody>
          <a:bodyPr/>
          <a:lstStyle/>
          <a:p>
            <a:pPr eaLnBrk="1" hangingPunct="1">
              <a:lnSpc>
                <a:spcPct val="80000"/>
              </a:lnSpc>
            </a:pPr>
            <a:r>
              <a:rPr lang="en-US" altLang="zh-CN" sz="2000" smtClean="0">
                <a:ea typeface="SimSun" pitchFamily="2" charset="-122"/>
              </a:rPr>
              <a:t>Player 2</a:t>
            </a:r>
            <a:r>
              <a:rPr lang="zh-CN" altLang="en-US" sz="2000" smtClean="0">
                <a:ea typeface="SimSun" pitchFamily="2" charset="-122"/>
              </a:rPr>
              <a:t>选择 </a:t>
            </a:r>
            <a:r>
              <a:rPr lang="en-US" altLang="zh-CN" sz="2000" smtClean="0">
                <a:ea typeface="SimSun" pitchFamily="2" charset="-122"/>
              </a:rPr>
              <a:t>Head </a:t>
            </a:r>
            <a:r>
              <a:rPr lang="zh-CN" altLang="en-US" sz="2000" smtClean="0">
                <a:ea typeface="SimSun" pitchFamily="2" charset="-122"/>
              </a:rPr>
              <a:t>和</a:t>
            </a:r>
            <a:r>
              <a:rPr lang="en-US" altLang="zh-CN" sz="2000" smtClean="0">
                <a:ea typeface="SimSun" pitchFamily="2" charset="-122"/>
              </a:rPr>
              <a:t>Tail</a:t>
            </a:r>
            <a:r>
              <a:rPr lang="zh-CN" altLang="en-US" sz="2000" smtClean="0">
                <a:ea typeface="SimSun" pitchFamily="2" charset="-122"/>
              </a:rPr>
              <a:t>无差异</a:t>
            </a:r>
            <a:r>
              <a:rPr lang="en-US" altLang="zh-CN" sz="2000" smtClean="0">
                <a:ea typeface="SimSun" pitchFamily="2" charset="-122"/>
              </a:rPr>
              <a:t>.</a:t>
            </a:r>
          </a:p>
          <a:p>
            <a:pPr lvl="1" eaLnBrk="1" hangingPunct="1">
              <a:lnSpc>
                <a:spcPct val="80000"/>
              </a:lnSpc>
              <a:buFont typeface="Wingdings" pitchFamily="2" charset="2"/>
              <a:buChar char="Ø"/>
            </a:pPr>
            <a:r>
              <a:rPr lang="en-US" altLang="zh-CN" sz="2000" b="1" smtClean="0">
                <a:solidFill>
                  <a:srgbClr val="0000FF"/>
                </a:solidFill>
                <a:latin typeface="Times New Roman" pitchFamily="18" charset="0"/>
                <a:ea typeface="SimSun" pitchFamily="2" charset="-122"/>
                <a:cs typeface="Times New Roman" pitchFamily="18" charset="0"/>
              </a:rPr>
              <a:t>EU</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rgbClr val="0000FF"/>
                </a:solidFill>
                <a:latin typeface="Times New Roman" pitchFamily="18" charset="0"/>
                <a:ea typeface="SimSun" pitchFamily="2" charset="-122"/>
                <a:cs typeface="Times New Roman" pitchFamily="18" charset="0"/>
              </a:rPr>
              <a:t>(H, </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 = </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rgbClr val="0000FF"/>
                </a:solidFill>
                <a:latin typeface="Times New Roman" pitchFamily="18" charset="0"/>
                <a:ea typeface="SimSun" pitchFamily="2" charset="-122"/>
                <a:cs typeface="Times New Roman" pitchFamily="18" charset="0"/>
              </a:rPr>
              <a:t> ×1+</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 =2</a:t>
            </a:r>
            <a:r>
              <a:rPr lang="en-US" altLang="zh-CN" sz="2000" b="1" i="1" smtClean="0">
                <a:solidFill>
                  <a:schemeClr val="hlink"/>
                </a:solidFill>
                <a:latin typeface="Times New Roman" pitchFamily="18" charset="0"/>
                <a:ea typeface="SimSun" pitchFamily="2" charset="-122"/>
                <a:cs typeface="Times New Roman" pitchFamily="18" charset="0"/>
              </a:rPr>
              <a:t>r </a:t>
            </a:r>
            <a:r>
              <a:rPr lang="en-US" altLang="zh-CN" sz="2000" b="1" smtClean="0">
                <a:solidFill>
                  <a:srgbClr val="0000FF"/>
                </a:solidFill>
                <a:latin typeface="Times New Roman" pitchFamily="18" charset="0"/>
                <a:ea typeface="SimSun" pitchFamily="2" charset="-122"/>
                <a:cs typeface="Times New Roman" pitchFamily="18" charset="0"/>
              </a:rPr>
              <a:t>– 1</a:t>
            </a:r>
          </a:p>
          <a:p>
            <a:pPr lvl="1" eaLnBrk="1" hangingPunct="1">
              <a:lnSpc>
                <a:spcPct val="80000"/>
              </a:lnSpc>
              <a:buFont typeface="Wingdings" pitchFamily="2" charset="2"/>
              <a:buChar char="Ø"/>
            </a:pPr>
            <a:r>
              <a:rPr lang="en-US" altLang="zh-CN" sz="2000" b="1" smtClean="0">
                <a:solidFill>
                  <a:srgbClr val="0000FF"/>
                </a:solidFill>
                <a:latin typeface="Times New Roman" pitchFamily="18" charset="0"/>
                <a:ea typeface="SimSun" pitchFamily="2" charset="-122"/>
                <a:cs typeface="Times New Roman" pitchFamily="18" charset="0"/>
              </a:rPr>
              <a:t>EU</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rgbClr val="0000FF"/>
                </a:solidFill>
                <a:latin typeface="Times New Roman" pitchFamily="18" charset="0"/>
                <a:ea typeface="SimSun" pitchFamily="2" charset="-122"/>
                <a:cs typeface="Times New Roman" pitchFamily="18" charset="0"/>
              </a:rPr>
              <a:t>(T, </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 = </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rgbClr val="0000FF"/>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×1 = 1 – 2</a:t>
            </a:r>
            <a:r>
              <a:rPr lang="en-US" altLang="zh-CN" sz="2000" b="1" i="1" smtClean="0">
                <a:solidFill>
                  <a:schemeClr val="hlink"/>
                </a:solidFill>
                <a:latin typeface="Times New Roman" pitchFamily="18" charset="0"/>
                <a:ea typeface="SimSun" pitchFamily="2" charset="-122"/>
                <a:cs typeface="Times New Roman" pitchFamily="18" charset="0"/>
              </a:rPr>
              <a:t>r</a:t>
            </a:r>
            <a:endParaRPr lang="en-US" altLang="zh-CN" sz="2000" b="1" smtClean="0">
              <a:solidFill>
                <a:srgbClr val="0000FF"/>
              </a:solidFill>
              <a:latin typeface="Times New Roman" pitchFamily="18" charset="0"/>
              <a:ea typeface="SimSun" pitchFamily="2" charset="-122"/>
              <a:cs typeface="Times New Roman" pitchFamily="18" charset="0"/>
            </a:endParaRPr>
          </a:p>
          <a:p>
            <a:pPr lvl="1" eaLnBrk="1" hangingPunct="1">
              <a:lnSpc>
                <a:spcPct val="80000"/>
              </a:lnSpc>
              <a:buFont typeface="Wingdings" pitchFamily="2" charset="2"/>
              <a:buChar char="Ø"/>
            </a:pPr>
            <a:endParaRPr lang="en-US" altLang="zh-CN" sz="2000" b="1" smtClean="0">
              <a:latin typeface="Times New Roman" pitchFamily="18" charset="0"/>
              <a:ea typeface="SimSun" pitchFamily="2" charset="-122"/>
              <a:cs typeface="Times New Roman" pitchFamily="18" charset="0"/>
            </a:endParaRPr>
          </a:p>
          <a:p>
            <a:pPr lvl="1" eaLnBrk="1" hangingPunct="1">
              <a:lnSpc>
                <a:spcPct val="80000"/>
              </a:lnSpc>
              <a:buFont typeface="Wingdings" pitchFamily="2" charset="2"/>
              <a:buChar char="Ø"/>
            </a:pPr>
            <a:r>
              <a:rPr lang="en-US" altLang="zh-CN" sz="2000" b="1" smtClean="0">
                <a:solidFill>
                  <a:srgbClr val="0000FF"/>
                </a:solidFill>
                <a:latin typeface="Times New Roman" pitchFamily="18" charset="0"/>
                <a:ea typeface="SimSun" pitchFamily="2" charset="-122"/>
                <a:cs typeface="Times New Roman" pitchFamily="18" charset="0"/>
              </a:rPr>
              <a:t>EU</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rgbClr val="0000FF"/>
                </a:solidFill>
                <a:latin typeface="Times New Roman" pitchFamily="18" charset="0"/>
                <a:ea typeface="SimSun" pitchFamily="2" charset="-122"/>
                <a:cs typeface="Times New Roman" pitchFamily="18" charset="0"/>
              </a:rPr>
              <a:t>(H, </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EU</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rgbClr val="0000FF"/>
                </a:solidFill>
                <a:latin typeface="Times New Roman" pitchFamily="18" charset="0"/>
                <a:ea typeface="SimSun" pitchFamily="2" charset="-122"/>
                <a:cs typeface="Times New Roman" pitchFamily="18" charset="0"/>
              </a:rPr>
              <a:t>(T, </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 1–</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solidFill>
                  <a:srgbClr val="0000FF"/>
                </a:solidFill>
                <a:latin typeface="Times New Roman" pitchFamily="18" charset="0"/>
                <a:ea typeface="SimSun" pitchFamily="2" charset="-122"/>
                <a:cs typeface="Times New Roman" pitchFamily="18" charset="0"/>
              </a:rPr>
              <a:t>)</a:t>
            </a:r>
            <a:br>
              <a:rPr lang="en-US" altLang="zh-CN" sz="2000" b="1" smtClean="0">
                <a:solidFill>
                  <a:srgbClr val="0000FF"/>
                </a:solidFill>
                <a:latin typeface="Times New Roman" pitchFamily="18" charset="0"/>
                <a:ea typeface="SimSun" pitchFamily="2" charset="-122"/>
                <a:cs typeface="Times New Roman" pitchFamily="18" charset="0"/>
              </a:rPr>
            </a:br>
            <a:r>
              <a:rPr lang="en-US" altLang="zh-CN" sz="2000" b="1" smtClean="0">
                <a:solidFill>
                  <a:srgbClr val="0000FF"/>
                </a:solidFill>
                <a:latin typeface="Times New Roman" pitchFamily="18" charset="0"/>
                <a:ea typeface="SimSun" pitchFamily="2" charset="-122"/>
                <a:cs typeface="Times New Roman" pitchFamily="18" charset="0"/>
              </a:rPr>
              <a:t> 2</a:t>
            </a:r>
            <a:r>
              <a:rPr lang="en-US" altLang="zh-CN" sz="2000" b="1" i="1" smtClean="0">
                <a:solidFill>
                  <a:schemeClr val="hlink"/>
                </a:solidFill>
                <a:latin typeface="Times New Roman" pitchFamily="18" charset="0"/>
                <a:ea typeface="SimSun" pitchFamily="2" charset="-122"/>
                <a:cs typeface="Times New Roman" pitchFamily="18" charset="0"/>
              </a:rPr>
              <a:t>r </a:t>
            </a:r>
            <a:r>
              <a:rPr lang="en-US" altLang="zh-CN" sz="2000" b="1" smtClean="0">
                <a:solidFill>
                  <a:srgbClr val="0000FF"/>
                </a:solidFill>
                <a:latin typeface="Times New Roman" pitchFamily="18" charset="0"/>
                <a:ea typeface="SimSun" pitchFamily="2" charset="-122"/>
                <a:cs typeface="Times New Roman" pitchFamily="18" charset="0"/>
              </a:rPr>
              <a:t>– 1= 1 – 2</a:t>
            </a:r>
            <a:r>
              <a:rPr lang="en-US" altLang="zh-CN" sz="2000" b="1" i="1" smtClean="0">
                <a:solidFill>
                  <a:schemeClr val="hlink"/>
                </a:solidFill>
                <a:latin typeface="Times New Roman" pitchFamily="18" charset="0"/>
                <a:ea typeface="SimSun" pitchFamily="2" charset="-122"/>
                <a:cs typeface="Times New Roman" pitchFamily="18" charset="0"/>
              </a:rPr>
              <a:t>r</a:t>
            </a:r>
            <a:r>
              <a:rPr lang="en-US" altLang="zh-CN" sz="1800" b="1" smtClean="0">
                <a:solidFill>
                  <a:srgbClr val="0000FF"/>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
            </a:r>
            <a:br>
              <a:rPr lang="en-US" altLang="zh-CN" sz="2000" b="1" smtClean="0">
                <a:solidFill>
                  <a:srgbClr val="0000FF"/>
                </a:solidFill>
                <a:latin typeface="Times New Roman" pitchFamily="18" charset="0"/>
                <a:ea typeface="SimSun" pitchFamily="2" charset="-122"/>
                <a:cs typeface="Times New Roman" pitchFamily="18" charset="0"/>
              </a:rPr>
            </a:br>
            <a:r>
              <a:rPr lang="en-US" altLang="zh-CN" sz="2000" b="1" smtClean="0">
                <a:solidFill>
                  <a:srgbClr val="0000FF"/>
                </a:solidFill>
                <a:latin typeface="Times New Roman" pitchFamily="18" charset="0"/>
                <a:ea typeface="SimSun" pitchFamily="2" charset="-122"/>
                <a:cs typeface="Times New Roman" pitchFamily="18" charset="0"/>
              </a:rPr>
              <a:t> 4</a:t>
            </a:r>
            <a:r>
              <a:rPr lang="en-US" altLang="zh-CN" sz="2000" b="1" i="1" smtClean="0">
                <a:solidFill>
                  <a:schemeClr val="hlink"/>
                </a:solidFill>
                <a:latin typeface="Times New Roman" pitchFamily="18" charset="0"/>
                <a:ea typeface="SimSun" pitchFamily="2" charset="-122"/>
                <a:cs typeface="Times New Roman" pitchFamily="18" charset="0"/>
              </a:rPr>
              <a:t>r </a:t>
            </a:r>
            <a:r>
              <a:rPr lang="en-US" altLang="zh-CN" sz="2000" b="1" smtClean="0">
                <a:solidFill>
                  <a:srgbClr val="0000FF"/>
                </a:solidFill>
                <a:latin typeface="Times New Roman" pitchFamily="18" charset="0"/>
                <a:ea typeface="SimSun" pitchFamily="2" charset="-122"/>
                <a:cs typeface="Times New Roman" pitchFamily="18" charset="0"/>
              </a:rPr>
              <a:t>= 2</a:t>
            </a:r>
            <a:r>
              <a:rPr lang="en-US" altLang="zh-CN" sz="1800" b="1" smtClean="0">
                <a:solidFill>
                  <a:srgbClr val="0000FF"/>
                </a:solidFill>
                <a:latin typeface="Times New Roman" pitchFamily="18" charset="0"/>
                <a:ea typeface="SimSun" pitchFamily="2" charset="-122"/>
                <a:cs typeface="Times New Roman" pitchFamily="18" charset="0"/>
              </a:rPr>
              <a:t> </a:t>
            </a:r>
            <a:r>
              <a:rPr lang="zh-CN" altLang="en-US" sz="2000" b="1" smtClean="0">
                <a:latin typeface="Times New Roman" pitchFamily="18" charset="0"/>
                <a:ea typeface="SimSun" pitchFamily="2" charset="-122"/>
                <a:cs typeface="Times New Roman" pitchFamily="18" charset="0"/>
              </a:rPr>
              <a:t>从而 </a:t>
            </a:r>
            <a:r>
              <a:rPr lang="en-US" altLang="zh-CN" sz="2000" b="1" i="1" smtClean="0">
                <a:solidFill>
                  <a:schemeClr val="hlink"/>
                </a:solidFill>
                <a:latin typeface="Times New Roman" pitchFamily="18" charset="0"/>
                <a:ea typeface="SimSun" pitchFamily="2" charset="-122"/>
                <a:cs typeface="Times New Roman" pitchFamily="18" charset="0"/>
              </a:rPr>
              <a:t>r </a:t>
            </a:r>
            <a:r>
              <a:rPr lang="en-US" altLang="zh-CN" sz="2000" b="1" smtClean="0">
                <a:solidFill>
                  <a:schemeClr val="hlink"/>
                </a:solidFill>
                <a:latin typeface="Times New Roman" pitchFamily="18" charset="0"/>
                <a:ea typeface="SimSun" pitchFamily="2" charset="-122"/>
                <a:cs typeface="Times New Roman" pitchFamily="18" charset="0"/>
              </a:rPr>
              <a:t>= 1/2</a:t>
            </a:r>
          </a:p>
          <a:p>
            <a:pPr lvl="1" eaLnBrk="1" hangingPunct="1">
              <a:lnSpc>
                <a:spcPct val="80000"/>
              </a:lnSpc>
              <a:buFont typeface="Wingdings" pitchFamily="2" charset="2"/>
              <a:buChar char="Ø"/>
            </a:pPr>
            <a:endParaRPr lang="en-US" altLang="zh-CN" sz="2000" b="1" smtClean="0">
              <a:solidFill>
                <a:srgbClr val="0000FF"/>
              </a:solidFill>
              <a:latin typeface="Times New Roman" pitchFamily="18" charset="0"/>
              <a:ea typeface="SimSun" pitchFamily="2" charset="-122"/>
              <a:cs typeface="Times New Roman" pitchFamily="18" charset="0"/>
            </a:endParaRPr>
          </a:p>
          <a:p>
            <a:pPr eaLnBrk="1" hangingPunct="1">
              <a:lnSpc>
                <a:spcPct val="80000"/>
              </a:lnSpc>
              <a:buFont typeface="Wingdings" pitchFamily="2" charset="2"/>
              <a:buChar char="Ø"/>
            </a:pPr>
            <a:r>
              <a:rPr lang="zh-CN" altLang="en-US" sz="2000" b="1" smtClean="0">
                <a:latin typeface="Times New Roman" pitchFamily="18" charset="0"/>
                <a:ea typeface="SimSun" pitchFamily="2" charset="-122"/>
                <a:cs typeface="Times New Roman" pitchFamily="18" charset="0"/>
              </a:rPr>
              <a:t>所以</a:t>
            </a:r>
            <a:r>
              <a:rPr lang="en-US" altLang="zh-CN" sz="2000" b="1" smtClean="0">
                <a:latin typeface="Times New Roman" pitchFamily="18" charset="0"/>
                <a:ea typeface="SimSun" pitchFamily="2" charset="-122"/>
                <a:cs typeface="Times New Roman" pitchFamily="18" charset="0"/>
              </a:rPr>
              <a:t>, </a:t>
            </a:r>
            <a:r>
              <a:rPr lang="zh-CN" altLang="en-US" sz="2000" b="1" smtClean="0">
                <a:latin typeface="Times New Roman" pitchFamily="18" charset="0"/>
                <a:ea typeface="SimSun" pitchFamily="2" charset="-122"/>
                <a:cs typeface="Times New Roman" pitchFamily="18" charset="0"/>
              </a:rPr>
              <a:t>根据定理</a:t>
            </a:r>
            <a:r>
              <a:rPr lang="en-US" altLang="zh-CN" sz="2000" b="1" smtClean="0">
                <a:latin typeface="Times New Roman" pitchFamily="18" charset="0"/>
                <a:ea typeface="SimSun" pitchFamily="2" charset="-122"/>
                <a:cs typeface="Times New Roman" pitchFamily="18" charset="0"/>
              </a:rPr>
              <a:t>2</a:t>
            </a:r>
            <a:r>
              <a:rPr lang="zh-CN" altLang="en-US" sz="2000" b="1" smtClean="0">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(0.5, 0.5),</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(0.5, 0.5)</a:t>
            </a:r>
            <a:r>
              <a:rPr lang="en-US" altLang="zh-CN" sz="2000" b="1" smtClean="0">
                <a:latin typeface="Times New Roman" pitchFamily="18" charset="0"/>
                <a:ea typeface="SimSun" pitchFamily="2" charset="-122"/>
                <a:cs typeface="Times New Roman" pitchFamily="18" charset="0"/>
              </a:rPr>
              <a:t>)</a:t>
            </a:r>
            <a:r>
              <a:rPr lang="zh-CN" altLang="en-US" sz="2000" b="1" smtClean="0">
                <a:latin typeface="Times New Roman" pitchFamily="18" charset="0"/>
                <a:ea typeface="SimSun" pitchFamily="2" charset="-122"/>
                <a:cs typeface="Times New Roman" pitchFamily="18" charset="0"/>
              </a:rPr>
              <a:t>是一个混合策略纳什均衡</a:t>
            </a:r>
            <a:r>
              <a:rPr lang="en-US" altLang="zh-CN" sz="2000" b="1" smtClean="0">
                <a:latin typeface="Times New Roman" pitchFamily="18" charset="0"/>
                <a:ea typeface="SimSun" pitchFamily="2" charset="-122"/>
                <a:cs typeface="Times New Roman" pitchFamily="18" charset="0"/>
              </a:rPr>
              <a:t>.</a:t>
            </a:r>
          </a:p>
        </p:txBody>
      </p:sp>
      <p:graphicFrame>
        <p:nvGraphicFramePr>
          <p:cNvPr id="257028" name="Group 4"/>
          <p:cNvGraphicFramePr>
            <a:graphicFrameLocks noGrp="1"/>
          </p:cNvGraphicFramePr>
          <p:nvPr>
            <p:ph sz="half" idx="1"/>
          </p:nvPr>
        </p:nvGraphicFramePr>
        <p:xfrm>
          <a:off x="1306513" y="1552575"/>
          <a:ext cx="6276975" cy="1554480"/>
        </p:xfrm>
        <a:graphic>
          <a:graphicData uri="http://schemas.openxmlformats.org/drawingml/2006/table">
            <a:tbl>
              <a:tblPr/>
              <a:tblGrid>
                <a:gridCol w="1276350"/>
                <a:gridCol w="1306512"/>
                <a:gridCol w="1900238"/>
                <a:gridCol w="1793875"/>
              </a:tblGrid>
              <a:tr h="29051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Matching pennies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页脚占位符 4"/>
          <p:cNvSpPr>
            <a:spLocks noGrp="1"/>
          </p:cNvSpPr>
          <p:nvPr>
            <p:ph type="ftr" sz="quarter" idx="11"/>
          </p:nvPr>
        </p:nvSpPr>
        <p:spPr>
          <a:noFill/>
        </p:spPr>
        <p:txBody>
          <a:bodyPr/>
          <a:lstStyle/>
          <a:p>
            <a:r>
              <a:rPr lang="zh-CN" altLang="en-US" dirty="0" smtClean="0">
                <a:solidFill>
                  <a:srgbClr val="000000"/>
                </a:solidFill>
              </a:rPr>
              <a:t>Game Theory--Chapter 1</a:t>
            </a:r>
            <a:endParaRPr lang="en-US" altLang="zh-CN" dirty="0" smtClean="0">
              <a:solidFill>
                <a:srgbClr val="000000"/>
              </a:solidFill>
            </a:endParaRPr>
          </a:p>
        </p:txBody>
      </p:sp>
      <p:sp>
        <p:nvSpPr>
          <p:cNvPr id="167939" name="灯片编号占位符 5"/>
          <p:cNvSpPr>
            <a:spLocks noGrp="1"/>
          </p:cNvSpPr>
          <p:nvPr>
            <p:ph type="sldNum" sz="quarter" idx="12"/>
          </p:nvPr>
        </p:nvSpPr>
        <p:spPr>
          <a:noFill/>
        </p:spPr>
        <p:txBody>
          <a:bodyPr/>
          <a:lstStyle/>
          <a:p>
            <a:fld id="{4BDFE86E-C088-4669-8D34-E67A63FD13AC}" type="slidenum">
              <a:rPr lang="zh-CN" altLang="en-US" smtClean="0">
                <a:solidFill>
                  <a:srgbClr val="000000"/>
                </a:solidFill>
              </a:rPr>
              <a:pPr/>
              <a:t>171</a:t>
            </a:fld>
            <a:endParaRPr lang="en-US" altLang="zh-CN" dirty="0" smtClean="0">
              <a:solidFill>
                <a:srgbClr val="000000"/>
              </a:solidFill>
            </a:endParaRPr>
          </a:p>
        </p:txBody>
      </p:sp>
      <p:sp>
        <p:nvSpPr>
          <p:cNvPr id="167940" name="Rectangle 2"/>
          <p:cNvSpPr>
            <a:spLocks noGrp="1" noChangeArrowheads="1"/>
          </p:cNvSpPr>
          <p:nvPr>
            <p:ph type="body" idx="1"/>
          </p:nvPr>
        </p:nvSpPr>
        <p:spPr>
          <a:xfrm>
            <a:off x="833438" y="3441700"/>
            <a:ext cx="7772400" cy="2532063"/>
          </a:xfrm>
          <a:noFill/>
        </p:spPr>
        <p:txBody>
          <a:bodyPr/>
          <a:lstStyle/>
          <a:p>
            <a:pPr eaLnBrk="1" hangingPunct="1">
              <a:lnSpc>
                <a:spcPct val="80000"/>
              </a:lnSpc>
            </a:pPr>
            <a:r>
              <a:rPr lang="en-US" altLang="zh-CN" sz="2000" dirty="0" smtClean="0">
                <a:ea typeface="SimSun" pitchFamily="2" charset="-122"/>
              </a:rPr>
              <a:t>Employee</a:t>
            </a:r>
            <a:r>
              <a:rPr lang="zh-CN" altLang="en-US" sz="2000" dirty="0" smtClean="0">
                <a:ea typeface="SimSun" pitchFamily="2" charset="-122"/>
              </a:rPr>
              <a:t>选择“</a:t>
            </a:r>
            <a:r>
              <a:rPr lang="en-US" altLang="zh-CN" sz="2000" dirty="0" smtClean="0">
                <a:ea typeface="SimSun" pitchFamily="2" charset="-122"/>
              </a:rPr>
              <a:t>Work”</a:t>
            </a:r>
            <a:r>
              <a:rPr lang="zh-CN" altLang="en-US" sz="2000" dirty="0" smtClean="0">
                <a:ea typeface="SimSun" pitchFamily="2" charset="-122"/>
              </a:rPr>
              <a:t>的期望收益</a:t>
            </a:r>
            <a:endParaRPr lang="en-US" altLang="zh-CN" sz="20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cs typeface="Times New Roman" pitchFamily="18" charset="0"/>
              </a:rPr>
              <a:t>EU</a:t>
            </a:r>
            <a:r>
              <a:rPr lang="en-US" altLang="zh-CN" sz="2200" b="1" baseline="-25000" dirty="0" smtClean="0">
                <a:solidFill>
                  <a:schemeClr val="hlink"/>
                </a:solidFill>
                <a:latin typeface="Times New Roman" pitchFamily="18" charset="0"/>
                <a:ea typeface="SimSun" pitchFamily="2" charset="-122"/>
                <a:cs typeface="Times New Roman" pitchFamily="18" charset="0"/>
              </a:rPr>
              <a:t>1</a:t>
            </a:r>
            <a:r>
              <a:rPr lang="en-US" altLang="zh-CN" sz="2200" b="1" dirty="0" smtClean="0">
                <a:solidFill>
                  <a:schemeClr val="hlink"/>
                </a:solidFill>
                <a:latin typeface="Times New Roman" pitchFamily="18" charset="0"/>
                <a:ea typeface="SimSun" pitchFamily="2" charset="-122"/>
                <a:cs typeface="Times New Roman" pitchFamily="18" charset="0"/>
              </a:rPr>
              <a:t>(Work, </a:t>
            </a:r>
            <a:r>
              <a:rPr lang="en-US" altLang="zh-CN" sz="2200" b="1" dirty="0" smtClean="0">
                <a:solidFill>
                  <a:srgbClr val="0000FF"/>
                </a:solidFill>
                <a:latin typeface="Times New Roman" pitchFamily="18" charset="0"/>
                <a:ea typeface="SimSun" pitchFamily="2" charset="-122"/>
                <a:cs typeface="Times New Roman" pitchFamily="18" charset="0"/>
              </a:rPr>
              <a:t>(</a:t>
            </a:r>
            <a:r>
              <a:rPr lang="en-US" altLang="zh-CN" sz="2200" b="1" i="1" dirty="0" smtClean="0">
                <a:solidFill>
                  <a:srgbClr val="0000FF"/>
                </a:solidFill>
                <a:latin typeface="Times New Roman" pitchFamily="18" charset="0"/>
                <a:ea typeface="SimSun" pitchFamily="2" charset="-122"/>
                <a:cs typeface="Times New Roman" pitchFamily="18" charset="0"/>
              </a:rPr>
              <a:t>q</a:t>
            </a:r>
            <a:r>
              <a:rPr lang="en-US" altLang="zh-CN" sz="2200" b="1" dirty="0" smtClean="0">
                <a:solidFill>
                  <a:srgbClr val="0000FF"/>
                </a:solidFill>
                <a:latin typeface="Times New Roman" pitchFamily="18" charset="0"/>
                <a:ea typeface="SimSun" pitchFamily="2" charset="-122"/>
                <a:cs typeface="Times New Roman" pitchFamily="18" charset="0"/>
              </a:rPr>
              <a:t>, 1</a:t>
            </a:r>
            <a:r>
              <a:rPr lang="en-US" altLang="zh-CN" sz="2200" dirty="0" smtClean="0">
                <a:solidFill>
                  <a:srgbClr val="0000FF"/>
                </a:solidFill>
                <a:ea typeface="SimSun" pitchFamily="2" charset="-122"/>
                <a:cs typeface="Times New Roman" pitchFamily="18" charset="0"/>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 </a:t>
            </a:r>
            <a:r>
              <a:rPr lang="en-US" altLang="zh-CN" sz="2200" b="1" i="1" dirty="0" smtClean="0">
                <a:solidFill>
                  <a:srgbClr val="0000FF"/>
                </a:solidFill>
                <a:latin typeface="Times New Roman" pitchFamily="18" charset="0"/>
                <a:ea typeface="SimSun" pitchFamily="2" charset="-122"/>
              </a:rPr>
              <a:t>q</a:t>
            </a:r>
            <a:r>
              <a:rPr lang="en-US" altLang="zh-CN" sz="2200" b="1" i="1" dirty="0" smtClean="0">
                <a:solidFill>
                  <a:schemeClr val="hlink"/>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50 + </a:t>
            </a:r>
            <a:r>
              <a:rPr lang="en-US" altLang="zh-CN" sz="2200" b="1" dirty="0" smtClean="0">
                <a:solidFill>
                  <a:srgbClr val="0000FF"/>
                </a:solidFill>
                <a:latin typeface="Times New Roman" pitchFamily="18" charset="0"/>
                <a:ea typeface="SimSun" pitchFamily="2" charset="-122"/>
              </a:rPr>
              <a:t>(1</a:t>
            </a:r>
            <a:r>
              <a:rPr lang="en-US" altLang="zh-CN" sz="22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50=50</a:t>
            </a:r>
            <a:r>
              <a:rPr lang="en-US" altLang="zh-CN" sz="2500" b="1" dirty="0" smtClean="0">
                <a:solidFill>
                  <a:schemeClr val="hlink"/>
                </a:solidFill>
                <a:latin typeface="Times New Roman" pitchFamily="18" charset="0"/>
                <a:ea typeface="SimSun" pitchFamily="2" charset="-122"/>
              </a:rPr>
              <a:t> </a:t>
            </a:r>
            <a:endParaRPr lang="en-US" altLang="zh-CN" sz="2500" b="1" dirty="0" smtClean="0">
              <a:latin typeface="Times New Roman" pitchFamily="18" charset="0"/>
              <a:ea typeface="SimSun" pitchFamily="2" charset="-122"/>
            </a:endParaRPr>
          </a:p>
          <a:p>
            <a:pPr eaLnBrk="1" hangingPunct="1">
              <a:lnSpc>
                <a:spcPct val="80000"/>
              </a:lnSpc>
            </a:pPr>
            <a:r>
              <a:rPr lang="en-US" altLang="zh-CN" sz="2000" dirty="0" smtClean="0">
                <a:ea typeface="SimSun" pitchFamily="2" charset="-122"/>
              </a:rPr>
              <a:t>Employee</a:t>
            </a:r>
            <a:r>
              <a:rPr lang="zh-CN" altLang="en-US" sz="2000" dirty="0" smtClean="0">
                <a:ea typeface="SimSun" pitchFamily="2" charset="-122"/>
              </a:rPr>
              <a:t>选择“</a:t>
            </a:r>
            <a:r>
              <a:rPr lang="en-US" altLang="zh-CN" sz="2000" dirty="0" smtClean="0">
                <a:ea typeface="SimSun" pitchFamily="2" charset="-122"/>
              </a:rPr>
              <a:t>Shirk”</a:t>
            </a:r>
            <a:r>
              <a:rPr lang="zh-CN" altLang="en-US" sz="2000" dirty="0" smtClean="0">
                <a:ea typeface="SimSun" pitchFamily="2" charset="-122"/>
              </a:rPr>
              <a:t>的期望收益</a:t>
            </a:r>
            <a:endParaRPr lang="en-US" altLang="zh-CN" sz="2000" b="1" dirty="0" smtClean="0">
              <a:latin typeface="Times New Roman" pitchFamily="18" charset="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rPr>
              <a:t>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(Shirk,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22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 </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chemeClr val="hlink"/>
                </a:solidFill>
                <a:latin typeface="Times New Roman" pitchFamily="18" charset="0"/>
                <a:ea typeface="SimSun" pitchFamily="2" charset="-122"/>
              </a:rPr>
              <a:t>×0 + </a:t>
            </a:r>
            <a:r>
              <a:rPr lang="en-US" altLang="zh-CN" sz="2200" b="1" dirty="0" smtClean="0">
                <a:solidFill>
                  <a:srgbClr val="0000FF"/>
                </a:solidFill>
                <a:latin typeface="Times New Roman" pitchFamily="18" charset="0"/>
                <a:ea typeface="SimSun" pitchFamily="2" charset="-122"/>
              </a:rPr>
              <a:t>(1</a:t>
            </a:r>
            <a:r>
              <a:rPr lang="en-US" altLang="zh-CN" sz="22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×100=100</a:t>
            </a:r>
            <a:r>
              <a:rPr lang="en-US" altLang="zh-CN" sz="2200" b="1" dirty="0" smtClean="0">
                <a:solidFill>
                  <a:srgbClr val="0000FF"/>
                </a:solidFill>
                <a:latin typeface="Times New Roman" pitchFamily="18" charset="0"/>
                <a:ea typeface="SimSun" pitchFamily="2" charset="-122"/>
              </a:rPr>
              <a:t>(1</a:t>
            </a:r>
            <a:r>
              <a:rPr lang="en-US" altLang="zh-CN" sz="22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endParaRPr lang="en-US" altLang="zh-CN" sz="2200" b="1" dirty="0" smtClean="0">
              <a:solidFill>
                <a:schemeClr val="hlink"/>
              </a:solidFill>
              <a:latin typeface="Times New Roman" pitchFamily="18" charset="0"/>
              <a:ea typeface="SimSun" pitchFamily="2" charset="-122"/>
            </a:endParaRPr>
          </a:p>
          <a:p>
            <a:pPr eaLnBrk="1" hangingPunct="1">
              <a:lnSpc>
                <a:spcPct val="80000"/>
              </a:lnSpc>
            </a:pPr>
            <a:r>
              <a:rPr lang="en-US" altLang="zh-CN" sz="2000" dirty="0" smtClean="0">
                <a:ea typeface="SimSun" pitchFamily="2" charset="-122"/>
              </a:rPr>
              <a:t>Employee</a:t>
            </a:r>
            <a:r>
              <a:rPr lang="zh-CN" altLang="en-US" sz="2000" dirty="0" smtClean="0">
                <a:ea typeface="SimSun" pitchFamily="2" charset="-122"/>
              </a:rPr>
              <a:t>选择“</a:t>
            </a:r>
            <a:r>
              <a:rPr lang="en-US" altLang="zh-CN" sz="2000" dirty="0" smtClean="0">
                <a:ea typeface="SimSun" pitchFamily="2" charset="-122"/>
              </a:rPr>
              <a:t>Work</a:t>
            </a:r>
            <a:r>
              <a:rPr lang="zh-CN" altLang="en-US" sz="2000" dirty="0" smtClean="0">
                <a:ea typeface="SimSun" pitchFamily="2" charset="-122"/>
              </a:rPr>
              <a:t>”和“</a:t>
            </a:r>
            <a:r>
              <a:rPr lang="en-US" altLang="zh-CN" sz="2000" dirty="0" smtClean="0">
                <a:ea typeface="SimSun" pitchFamily="2" charset="-122"/>
              </a:rPr>
              <a:t>Shirk</a:t>
            </a:r>
            <a:r>
              <a:rPr lang="zh-CN" altLang="en-US" sz="2000" dirty="0" smtClean="0">
                <a:ea typeface="SimSun" pitchFamily="2" charset="-122"/>
              </a:rPr>
              <a:t>”无差异</a:t>
            </a:r>
            <a:r>
              <a:rPr lang="en-US" altLang="zh-CN" sz="2000" dirty="0" smtClean="0">
                <a:ea typeface="SimSun" pitchFamily="2" charset="-122"/>
              </a:rPr>
              <a:t>. </a:t>
            </a:r>
            <a:endParaRPr lang="en-US" altLang="zh-CN" sz="2000" b="1" dirty="0" smtClean="0">
              <a:solidFill>
                <a:schemeClr val="hlink"/>
              </a:solidFill>
              <a:latin typeface="Times New Roman" pitchFamily="18" charset="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rPr>
              <a:t>50=100</a:t>
            </a:r>
            <a:r>
              <a:rPr lang="en-US" altLang="zh-CN" sz="2200" b="1" dirty="0" smtClean="0">
                <a:solidFill>
                  <a:srgbClr val="0000FF"/>
                </a:solidFill>
                <a:latin typeface="Times New Roman" pitchFamily="18" charset="0"/>
                <a:ea typeface="SimSun" pitchFamily="2" charset="-122"/>
              </a:rPr>
              <a:t>(1</a:t>
            </a:r>
            <a:r>
              <a:rPr lang="en-US" altLang="zh-CN" sz="2200"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p>
          <a:p>
            <a:pPr lvl="1" eaLnBrk="1" hangingPunct="1">
              <a:lnSpc>
                <a:spcPct val="80000"/>
              </a:lnSpc>
              <a:buFont typeface="Wingdings" pitchFamily="2" charset="2"/>
              <a:buChar char="Ø"/>
            </a:pP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=1/2</a:t>
            </a:r>
          </a:p>
        </p:txBody>
      </p:sp>
      <p:sp>
        <p:nvSpPr>
          <p:cNvPr id="167941" name="Rectangle 3"/>
          <p:cNvSpPr>
            <a:spLocks noGrp="1" noChangeArrowheads="1"/>
          </p:cNvSpPr>
          <p:nvPr>
            <p:ph type="title"/>
          </p:nvPr>
        </p:nvSpPr>
        <p:spPr>
          <a:xfrm>
            <a:off x="914400" y="292100"/>
            <a:ext cx="7772400" cy="1128713"/>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58052" name="Group 4"/>
          <p:cNvGraphicFramePr>
            <a:graphicFrameLocks noGrp="1"/>
          </p:cNvGraphicFramePr>
          <p:nvPr/>
        </p:nvGraphicFramePr>
        <p:xfrm>
          <a:off x="720725" y="1566863"/>
          <a:ext cx="6910388" cy="1566545"/>
        </p:xfrm>
        <a:graphic>
          <a:graphicData uri="http://schemas.openxmlformats.org/drawingml/2006/table">
            <a:tbl>
              <a:tblPr/>
              <a:tblGrid>
                <a:gridCol w="1412875"/>
                <a:gridCol w="1524000"/>
                <a:gridCol w="1762125"/>
                <a:gridCol w="2211388"/>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Employee Monitoring</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Monitor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Not Monitor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Work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Shirk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8963" name="灯片编号占位符 5"/>
          <p:cNvSpPr>
            <a:spLocks noGrp="1"/>
          </p:cNvSpPr>
          <p:nvPr>
            <p:ph type="sldNum" sz="quarter" idx="12"/>
          </p:nvPr>
        </p:nvSpPr>
        <p:spPr>
          <a:noFill/>
        </p:spPr>
        <p:txBody>
          <a:bodyPr/>
          <a:lstStyle/>
          <a:p>
            <a:fld id="{10BF8E54-38ED-47B1-ACA2-9A35425E3E3B}" type="slidenum">
              <a:rPr lang="zh-CN" altLang="en-US" smtClean="0">
                <a:solidFill>
                  <a:srgbClr val="000000"/>
                </a:solidFill>
              </a:rPr>
              <a:pPr/>
              <a:t>172</a:t>
            </a:fld>
            <a:endParaRPr lang="en-US" altLang="zh-CN" dirty="0" smtClean="0">
              <a:solidFill>
                <a:srgbClr val="000000"/>
              </a:solidFill>
            </a:endParaRPr>
          </a:p>
        </p:txBody>
      </p:sp>
      <p:sp>
        <p:nvSpPr>
          <p:cNvPr id="168964" name="Rectangle 2"/>
          <p:cNvSpPr>
            <a:spLocks noGrp="1" noChangeArrowheads="1"/>
          </p:cNvSpPr>
          <p:nvPr>
            <p:ph type="body" idx="1"/>
          </p:nvPr>
        </p:nvSpPr>
        <p:spPr>
          <a:xfrm>
            <a:off x="833438" y="3441700"/>
            <a:ext cx="7772400" cy="2678113"/>
          </a:xfrm>
          <a:noFill/>
        </p:spPr>
        <p:txBody>
          <a:bodyPr/>
          <a:lstStyle/>
          <a:p>
            <a:pPr eaLnBrk="1" hangingPunct="1">
              <a:lnSpc>
                <a:spcPct val="80000"/>
              </a:lnSpc>
            </a:pPr>
            <a:r>
              <a:rPr lang="en-US" altLang="zh-CN" sz="2000" dirty="0" smtClean="0">
                <a:ea typeface="SimSun" pitchFamily="2" charset="-122"/>
              </a:rPr>
              <a:t>Manager</a:t>
            </a:r>
            <a:r>
              <a:rPr lang="zh-CN" altLang="en-US" sz="2000" dirty="0" smtClean="0">
                <a:ea typeface="SimSun" pitchFamily="2" charset="-122"/>
              </a:rPr>
              <a:t>选择“</a:t>
            </a:r>
            <a:r>
              <a:rPr lang="en-US" altLang="zh-CN" sz="2000" dirty="0" smtClean="0">
                <a:ea typeface="SimSun" pitchFamily="2" charset="-122"/>
              </a:rPr>
              <a:t>Monitor</a:t>
            </a:r>
            <a:r>
              <a:rPr lang="zh-CN" altLang="en-US" sz="2000" dirty="0" smtClean="0">
                <a:ea typeface="SimSun" pitchFamily="2" charset="-122"/>
              </a:rPr>
              <a:t>”的期望收益</a:t>
            </a:r>
            <a:endParaRPr lang="en-US" altLang="zh-CN" sz="20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rgbClr val="0000FF"/>
                </a:solidFill>
                <a:latin typeface="Times New Roman" pitchFamily="18" charset="0"/>
                <a:ea typeface="SimSun" pitchFamily="2" charset="-122"/>
                <a:cs typeface="Times New Roman" pitchFamily="18" charset="0"/>
              </a:rPr>
              <a:t>EU</a:t>
            </a:r>
            <a:r>
              <a:rPr lang="en-US" altLang="zh-CN" sz="2200" b="1" baseline="-25000" dirty="0" smtClean="0">
                <a:solidFill>
                  <a:srgbClr val="0000FF"/>
                </a:solidFill>
                <a:latin typeface="Times New Roman" pitchFamily="18" charset="0"/>
                <a:ea typeface="SimSun" pitchFamily="2" charset="-122"/>
                <a:cs typeface="Times New Roman" pitchFamily="18" charset="0"/>
              </a:rPr>
              <a:t>2</a:t>
            </a:r>
            <a:r>
              <a:rPr lang="en-US" altLang="zh-CN" sz="2200" b="1" dirty="0" smtClean="0">
                <a:solidFill>
                  <a:srgbClr val="0000FF"/>
                </a:solidFill>
                <a:latin typeface="Times New Roman" pitchFamily="18" charset="0"/>
                <a:ea typeface="SimSun" pitchFamily="2" charset="-122"/>
                <a:cs typeface="Times New Roman" pitchFamily="18" charset="0"/>
              </a:rPr>
              <a:t>(Monitor, </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 1–</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dirty="0" smtClean="0">
                <a:solidFill>
                  <a:srgbClr val="0000FF"/>
                </a:solidFill>
                <a:latin typeface="Times New Roman" pitchFamily="18" charset="0"/>
                <a:ea typeface="SimSun" pitchFamily="2" charset="-122"/>
                <a:cs typeface="Times New Roman" pitchFamily="18" charset="0"/>
              </a:rPr>
              <a:t>) = </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rgbClr val="0000FF"/>
                </a:solidFill>
                <a:latin typeface="Times New Roman" pitchFamily="18" charset="0"/>
                <a:ea typeface="SimSun" pitchFamily="2" charset="-122"/>
                <a:cs typeface="Times New Roman" pitchFamily="18" charset="0"/>
              </a:rPr>
              <a:t>×90+</a:t>
            </a:r>
            <a:r>
              <a:rPr lang="en-US" altLang="zh-CN" sz="2200" b="1" dirty="0" smtClean="0">
                <a:solidFill>
                  <a:schemeClr val="hlink"/>
                </a:solidFill>
                <a:latin typeface="Times New Roman" pitchFamily="18" charset="0"/>
                <a:ea typeface="SimSun" pitchFamily="2" charset="-122"/>
                <a:cs typeface="Times New Roman" pitchFamily="18" charset="0"/>
              </a:rPr>
              <a:t>(1–</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dirty="0" smtClean="0">
                <a:solidFill>
                  <a:srgbClr val="0000FF"/>
                </a:solidFill>
                <a:latin typeface="Times New Roman" pitchFamily="18" charset="0"/>
                <a:ea typeface="SimSun" pitchFamily="2" charset="-122"/>
                <a:cs typeface="Times New Roman" pitchFamily="18" charset="0"/>
              </a:rPr>
              <a:t>×(-10) =100</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rgbClr val="0000FF"/>
                </a:solidFill>
                <a:latin typeface="Times New Roman" pitchFamily="18" charset="0"/>
                <a:ea typeface="SimSun" pitchFamily="2" charset="-122"/>
                <a:cs typeface="Times New Roman" pitchFamily="18" charset="0"/>
              </a:rPr>
              <a:t>–10</a:t>
            </a:r>
            <a:endParaRPr lang="en-US" altLang="zh-CN" sz="2200" b="1" dirty="0" smtClean="0">
              <a:latin typeface="Times New Roman" pitchFamily="18" charset="0"/>
              <a:ea typeface="SimSun" pitchFamily="2" charset="-122"/>
              <a:cs typeface="Times New Roman" pitchFamily="18" charset="0"/>
            </a:endParaRPr>
          </a:p>
          <a:p>
            <a:pPr eaLnBrk="1" hangingPunct="1">
              <a:lnSpc>
                <a:spcPct val="80000"/>
              </a:lnSpc>
            </a:pPr>
            <a:r>
              <a:rPr lang="en-US" altLang="zh-CN" sz="2000" dirty="0" smtClean="0">
                <a:ea typeface="SimSun" pitchFamily="2" charset="-122"/>
              </a:rPr>
              <a:t>Manager</a:t>
            </a:r>
            <a:r>
              <a:rPr lang="zh-CN" altLang="en-US" sz="2000" dirty="0" smtClean="0">
                <a:ea typeface="SimSun" pitchFamily="2" charset="-122"/>
              </a:rPr>
              <a:t>选择“</a:t>
            </a:r>
            <a:r>
              <a:rPr lang="en-US" altLang="zh-CN" sz="2000" dirty="0" smtClean="0">
                <a:ea typeface="SimSun" pitchFamily="2" charset="-122"/>
              </a:rPr>
              <a:t>Not”</a:t>
            </a:r>
            <a:r>
              <a:rPr lang="zh-CN" altLang="en-US" sz="2000" dirty="0" smtClean="0">
                <a:ea typeface="SimSun" pitchFamily="2" charset="-122"/>
              </a:rPr>
              <a:t>的期望收益</a:t>
            </a:r>
            <a:endParaRPr lang="en-US" altLang="zh-CN" sz="2000" b="1"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rgbClr val="0000FF"/>
                </a:solidFill>
                <a:latin typeface="Times New Roman" pitchFamily="18" charset="0"/>
                <a:ea typeface="SimSun" pitchFamily="2" charset="-122"/>
              </a:rPr>
              <a:t>EU</a:t>
            </a:r>
            <a:r>
              <a:rPr lang="en-US" altLang="zh-CN" sz="2200" b="1" baseline="-25000" dirty="0" smtClean="0">
                <a:solidFill>
                  <a:srgbClr val="0000FF"/>
                </a:solidFill>
                <a:latin typeface="Times New Roman" pitchFamily="18" charset="0"/>
                <a:ea typeface="SimSun" pitchFamily="2" charset="-122"/>
              </a:rPr>
              <a:t>2</a:t>
            </a:r>
            <a:r>
              <a:rPr lang="en-US" altLang="zh-CN" sz="2200" b="1" dirty="0" smtClean="0">
                <a:solidFill>
                  <a:srgbClr val="0000FF"/>
                </a:solidFill>
                <a:latin typeface="Times New Roman" pitchFamily="18" charset="0"/>
                <a:ea typeface="SimSun" pitchFamily="2" charset="-122"/>
              </a:rPr>
              <a:t>(Not, </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 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 = </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rgbClr val="0000FF"/>
                </a:solidFill>
                <a:latin typeface="Times New Roman" pitchFamily="18" charset="0"/>
                <a:ea typeface="SimSun" pitchFamily="2" charset="-122"/>
              </a:rPr>
              <a:t>×100+</a:t>
            </a:r>
            <a:r>
              <a:rPr lang="en-US" altLang="zh-CN" sz="2200" b="1" dirty="0" smtClean="0">
                <a:solidFill>
                  <a:schemeClr val="hlink"/>
                </a:solidFill>
                <a:latin typeface="Times New Roman" pitchFamily="18" charset="0"/>
                <a:ea typeface="SimSun" pitchFamily="2" charset="-122"/>
              </a:rPr>
              <a:t>(1–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×(-100) =200</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rgbClr val="0000FF"/>
                </a:solidFill>
                <a:latin typeface="Times New Roman" pitchFamily="18" charset="0"/>
                <a:ea typeface="SimSun" pitchFamily="2" charset="-122"/>
              </a:rPr>
              <a:t>–100</a:t>
            </a:r>
            <a:endParaRPr lang="en-US" altLang="zh-CN" sz="2200" b="1" dirty="0" smtClean="0">
              <a:solidFill>
                <a:schemeClr val="hlink"/>
              </a:solidFill>
              <a:latin typeface="Times New Roman" pitchFamily="18" charset="0"/>
              <a:ea typeface="SimSun" pitchFamily="2" charset="-122"/>
            </a:endParaRPr>
          </a:p>
          <a:p>
            <a:pPr eaLnBrk="1" hangingPunct="1">
              <a:lnSpc>
                <a:spcPct val="80000"/>
              </a:lnSpc>
            </a:pPr>
            <a:r>
              <a:rPr lang="en-US" altLang="zh-CN" sz="2000" dirty="0" smtClean="0">
                <a:ea typeface="SimSun" pitchFamily="2" charset="-122"/>
              </a:rPr>
              <a:t>Manager</a:t>
            </a:r>
            <a:r>
              <a:rPr lang="zh-CN" altLang="en-US" sz="2000" dirty="0" smtClean="0">
                <a:ea typeface="SimSun" pitchFamily="2" charset="-122"/>
              </a:rPr>
              <a:t>选择“</a:t>
            </a:r>
            <a:r>
              <a:rPr lang="en-US" altLang="zh-CN" sz="2000" dirty="0" smtClean="0">
                <a:ea typeface="SimSun" pitchFamily="2" charset="-122"/>
              </a:rPr>
              <a:t>Monitor</a:t>
            </a:r>
            <a:r>
              <a:rPr lang="zh-CN" altLang="en-US" sz="2000" dirty="0" smtClean="0">
                <a:ea typeface="SimSun" pitchFamily="2" charset="-122"/>
              </a:rPr>
              <a:t>”和“</a:t>
            </a:r>
            <a:r>
              <a:rPr lang="en-US" altLang="zh-CN" sz="2000" dirty="0" smtClean="0">
                <a:ea typeface="SimSun" pitchFamily="2" charset="-122"/>
              </a:rPr>
              <a:t>Not</a:t>
            </a:r>
            <a:r>
              <a:rPr lang="zh-CN" altLang="en-US" sz="2000" dirty="0" smtClean="0">
                <a:ea typeface="SimSun" pitchFamily="2" charset="-122"/>
              </a:rPr>
              <a:t>”无差异</a:t>
            </a:r>
            <a:r>
              <a:rPr lang="en-US" altLang="zh-CN" sz="2000" dirty="0" smtClean="0">
                <a:ea typeface="SimSun" pitchFamily="2" charset="-122"/>
              </a:rPr>
              <a:t/>
            </a:r>
            <a:br>
              <a:rPr lang="en-US" altLang="zh-CN" sz="2000" dirty="0" smtClean="0">
                <a:ea typeface="SimSun" pitchFamily="2" charset="-122"/>
              </a:rPr>
            </a:br>
            <a:r>
              <a:rPr lang="en-US" altLang="zh-CN" sz="2000" dirty="0" smtClean="0">
                <a:ea typeface="SimSun" pitchFamily="2" charset="-122"/>
              </a:rPr>
              <a:t> </a:t>
            </a:r>
            <a:r>
              <a:rPr lang="en-US" altLang="zh-CN" sz="2200" b="1" dirty="0" smtClean="0">
                <a:solidFill>
                  <a:srgbClr val="0000FF"/>
                </a:solidFill>
                <a:latin typeface="Times New Roman" pitchFamily="18" charset="0"/>
                <a:ea typeface="SimSun" pitchFamily="2" charset="-122"/>
              </a:rPr>
              <a:t>100</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rgbClr val="0000FF"/>
                </a:solidFill>
                <a:latin typeface="Times New Roman" pitchFamily="18" charset="0"/>
                <a:ea typeface="SimSun" pitchFamily="2" charset="-122"/>
              </a:rPr>
              <a:t>–10 =200</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rgbClr val="0000FF"/>
                </a:solidFill>
                <a:latin typeface="Times New Roman" pitchFamily="18" charset="0"/>
                <a:ea typeface="SimSun" pitchFamily="2" charset="-122"/>
              </a:rPr>
              <a:t>–100  </a:t>
            </a:r>
            <a:r>
              <a:rPr lang="en-US" altLang="zh-CN" sz="2000" dirty="0" smtClean="0">
                <a:ea typeface="SimSun" pitchFamily="2" charset="-122"/>
              </a:rPr>
              <a:t>implies that</a:t>
            </a:r>
            <a:r>
              <a:rPr lang="en-US" altLang="zh-CN" sz="2200" b="1" dirty="0" smtClean="0">
                <a:latin typeface="Times New Roman" pitchFamily="18" charset="0"/>
                <a:ea typeface="SimSun" pitchFamily="2" charset="-122"/>
              </a:rPr>
              <a:t> </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=0.9.</a:t>
            </a:r>
          </a:p>
          <a:p>
            <a:pPr eaLnBrk="1" hangingPunct="1">
              <a:lnSpc>
                <a:spcPct val="80000"/>
              </a:lnSpc>
            </a:pPr>
            <a:r>
              <a:rPr lang="zh-CN" altLang="en-US" sz="2000" dirty="0" smtClean="0">
                <a:ea typeface="SimSun" pitchFamily="2" charset="-122"/>
              </a:rPr>
              <a:t>所以</a:t>
            </a:r>
            <a:r>
              <a:rPr lang="en-US" altLang="zh-CN" sz="2000" dirty="0" smtClean="0">
                <a:ea typeface="SimSun" pitchFamily="2" charset="-122"/>
              </a:rPr>
              <a:t>,</a:t>
            </a:r>
            <a:r>
              <a:rPr lang="en-US" altLang="zh-CN" sz="2200" b="1" dirty="0" smtClean="0">
                <a:latin typeface="Times New Roman" pitchFamily="18" charset="0"/>
                <a:ea typeface="SimSun" pitchFamily="2" charset="-122"/>
              </a:rPr>
              <a:t> </a:t>
            </a:r>
            <a:r>
              <a:rPr lang="zh-CN" altLang="en-US" sz="2200" b="1" dirty="0" smtClean="0">
                <a:latin typeface="Times New Roman" pitchFamily="18" charset="0"/>
                <a:ea typeface="SimSun" pitchFamily="2" charset="-122"/>
              </a:rPr>
              <a:t>根据定理</a:t>
            </a:r>
            <a:r>
              <a:rPr lang="en-US" altLang="zh-CN" sz="2200" b="1" dirty="0" smtClean="0">
                <a:latin typeface="Times New Roman" pitchFamily="18" charset="0"/>
                <a:ea typeface="SimSun" pitchFamily="2" charset="-122"/>
              </a:rPr>
              <a:t>2</a:t>
            </a:r>
            <a:r>
              <a:rPr lang="zh-CN" altLang="en-US" sz="2200" b="1" dirty="0" smtClean="0">
                <a:latin typeface="Times New Roman" pitchFamily="18" charset="0"/>
                <a:ea typeface="SimSun" pitchFamily="2" charset="-122"/>
              </a:rPr>
              <a:t>，</a:t>
            </a:r>
            <a:r>
              <a:rPr lang="en-US" altLang="zh-CN" sz="2000" dirty="0" smtClean="0">
                <a:ea typeface="SimSun" pitchFamily="2" charset="-122"/>
              </a:rPr>
              <a:t>(</a:t>
            </a:r>
            <a:r>
              <a:rPr lang="en-US" altLang="zh-CN" sz="2200" b="1" dirty="0" smtClean="0">
                <a:solidFill>
                  <a:schemeClr val="hlink"/>
                </a:solidFill>
                <a:latin typeface="Times New Roman" pitchFamily="18" charset="0"/>
                <a:ea typeface="SimSun" pitchFamily="2" charset="-122"/>
              </a:rPr>
              <a:t>(0.9, 0.1),</a:t>
            </a:r>
            <a:r>
              <a:rPr lang="en-US" altLang="zh-CN" sz="2200" b="1" i="1" dirty="0" smtClean="0">
                <a:solidFill>
                  <a:schemeClr val="hlink"/>
                </a:solidFill>
                <a:latin typeface="Times New Roman" pitchFamily="18" charset="0"/>
                <a:ea typeface="SimSun" pitchFamily="2" charset="-122"/>
              </a:rPr>
              <a:t> </a:t>
            </a:r>
            <a:r>
              <a:rPr lang="en-US" altLang="zh-CN" sz="2200" b="1" dirty="0" smtClean="0">
                <a:solidFill>
                  <a:srgbClr val="0000FF"/>
                </a:solidFill>
                <a:latin typeface="Times New Roman" pitchFamily="18" charset="0"/>
                <a:ea typeface="SimSun" pitchFamily="2" charset="-122"/>
              </a:rPr>
              <a:t>(0.5, 0.5)</a:t>
            </a:r>
            <a:r>
              <a:rPr lang="en-US" altLang="zh-CN" sz="2000" dirty="0" smtClean="0">
                <a:ea typeface="SimSun" pitchFamily="2" charset="-122"/>
              </a:rPr>
              <a:t>)</a:t>
            </a:r>
            <a:r>
              <a:rPr lang="zh-CN" altLang="en-US" sz="2000" dirty="0" smtClean="0">
                <a:ea typeface="SimSun" pitchFamily="2" charset="-122"/>
              </a:rPr>
              <a:t>是一个混合策略纳什均衡</a:t>
            </a:r>
            <a:r>
              <a:rPr lang="en-US" altLang="zh-CN" sz="2000" dirty="0" smtClean="0">
                <a:ea typeface="SimSun" pitchFamily="2" charset="-122"/>
              </a:rPr>
              <a:t>.</a:t>
            </a:r>
          </a:p>
        </p:txBody>
      </p:sp>
      <p:sp>
        <p:nvSpPr>
          <p:cNvPr id="168965" name="Rectangle 3"/>
          <p:cNvSpPr>
            <a:spLocks noGrp="1" noChangeArrowheads="1"/>
          </p:cNvSpPr>
          <p:nvPr>
            <p:ph type="title"/>
          </p:nvPr>
        </p:nvSpPr>
        <p:spPr>
          <a:xfrm>
            <a:off x="914400" y="276225"/>
            <a:ext cx="7772400" cy="1144588"/>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59076" name="Group 4"/>
          <p:cNvGraphicFramePr>
            <a:graphicFrameLocks noGrp="1"/>
          </p:cNvGraphicFramePr>
          <p:nvPr/>
        </p:nvGraphicFramePr>
        <p:xfrm>
          <a:off x="720725" y="1566863"/>
          <a:ext cx="6910388" cy="1566545"/>
        </p:xfrm>
        <a:graphic>
          <a:graphicData uri="http://schemas.openxmlformats.org/drawingml/2006/table">
            <a:tbl>
              <a:tblPr/>
              <a:tblGrid>
                <a:gridCol w="1412875"/>
                <a:gridCol w="1524000"/>
                <a:gridCol w="1762125"/>
                <a:gridCol w="2211388"/>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Employee Monitoring</a:t>
                      </a:r>
                      <a:endParaRPr kumimoji="0" lang="en-US" altLang="zh-CN"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Manager</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Monitor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Not Monitor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Employee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Work  (r)</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50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Shirk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100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69987" name="灯片编号占位符 5"/>
          <p:cNvSpPr>
            <a:spLocks noGrp="1"/>
          </p:cNvSpPr>
          <p:nvPr>
            <p:ph type="sldNum" sz="quarter" idx="12"/>
          </p:nvPr>
        </p:nvSpPr>
        <p:spPr>
          <a:noFill/>
        </p:spPr>
        <p:txBody>
          <a:bodyPr/>
          <a:lstStyle/>
          <a:p>
            <a:fld id="{A237972C-FD7E-4900-9F0F-A575A38FA198}" type="slidenum">
              <a:rPr lang="zh-CN" altLang="en-US" smtClean="0">
                <a:solidFill>
                  <a:srgbClr val="000000"/>
                </a:solidFill>
              </a:rPr>
              <a:pPr/>
              <a:t>173</a:t>
            </a:fld>
            <a:endParaRPr lang="en-US" altLang="zh-CN" smtClean="0">
              <a:solidFill>
                <a:srgbClr val="000000"/>
              </a:solidFill>
            </a:endParaRPr>
          </a:p>
        </p:txBody>
      </p:sp>
      <p:sp>
        <p:nvSpPr>
          <p:cNvPr id="169988" name="Rectangle 2"/>
          <p:cNvSpPr>
            <a:spLocks noGrp="1" noChangeArrowheads="1"/>
          </p:cNvSpPr>
          <p:nvPr>
            <p:ph type="body" idx="1"/>
          </p:nvPr>
        </p:nvSpPr>
        <p:spPr>
          <a:xfrm>
            <a:off x="765175" y="3482975"/>
            <a:ext cx="7772400" cy="2640013"/>
          </a:xfrm>
          <a:noFill/>
        </p:spPr>
        <p:txBody>
          <a:bodyPr/>
          <a:lstStyle/>
          <a:p>
            <a:pPr eaLnBrk="1" hangingPunct="1"/>
            <a:r>
              <a:rPr lang="zh-CN" altLang="en-US" sz="3100" smtClean="0">
                <a:ea typeface="SimSun" pitchFamily="2" charset="-122"/>
                <a:sym typeface="Symbol" pitchFamily="18" charset="2"/>
              </a:rPr>
              <a:t>使用定理</a:t>
            </a:r>
            <a:r>
              <a:rPr lang="en-US" altLang="zh-CN" sz="3100" smtClean="0">
                <a:ea typeface="SimSun" pitchFamily="2" charset="-122"/>
                <a:sym typeface="Symbol" pitchFamily="18" charset="2"/>
              </a:rPr>
              <a:t>2</a:t>
            </a:r>
            <a:r>
              <a:rPr lang="zh-CN" altLang="en-US" sz="3100" smtClean="0">
                <a:ea typeface="SimSun" pitchFamily="2" charset="-122"/>
                <a:sym typeface="Symbol" pitchFamily="18" charset="2"/>
              </a:rPr>
              <a:t>找到纳什均衡</a:t>
            </a:r>
            <a:endParaRPr lang="en-US" altLang="zh-CN" sz="3100" smtClean="0">
              <a:ea typeface="SimSun" pitchFamily="2" charset="-122"/>
              <a:sym typeface="Symbol" pitchFamily="18" charset="2"/>
            </a:endParaRPr>
          </a:p>
        </p:txBody>
      </p:sp>
      <p:sp>
        <p:nvSpPr>
          <p:cNvPr id="169989" name="Rectangle 3"/>
          <p:cNvSpPr>
            <a:spLocks noGrp="1" noChangeArrowheads="1"/>
          </p:cNvSpPr>
          <p:nvPr>
            <p:ph type="title"/>
          </p:nvPr>
        </p:nvSpPr>
        <p:spPr>
          <a:xfrm>
            <a:off x="914400" y="290513"/>
            <a:ext cx="7772400" cy="1130300"/>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60100" name="Group 4"/>
          <p:cNvGraphicFramePr>
            <a:graphicFrameLocks noGrp="1"/>
          </p:cNvGraphicFramePr>
          <p:nvPr/>
        </p:nvGraphicFramePr>
        <p:xfrm>
          <a:off x="974725" y="1514475"/>
          <a:ext cx="6629400" cy="1584960"/>
        </p:xfrm>
        <a:graphic>
          <a:graphicData uri="http://schemas.openxmlformats.org/drawingml/2006/table">
            <a:tbl>
              <a:tblPr/>
              <a:tblGrid>
                <a:gridCol w="850900"/>
                <a:gridCol w="2093913"/>
                <a:gridCol w="1712912"/>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1011" name="灯片编号占位符 5"/>
          <p:cNvSpPr>
            <a:spLocks noGrp="1"/>
          </p:cNvSpPr>
          <p:nvPr>
            <p:ph type="sldNum" sz="quarter" idx="12"/>
          </p:nvPr>
        </p:nvSpPr>
        <p:spPr>
          <a:noFill/>
        </p:spPr>
        <p:txBody>
          <a:bodyPr/>
          <a:lstStyle/>
          <a:p>
            <a:fld id="{CE439E4C-6E67-43D0-93E8-3D8033ECD663}" type="slidenum">
              <a:rPr lang="zh-CN" altLang="en-US" smtClean="0">
                <a:solidFill>
                  <a:srgbClr val="000000"/>
                </a:solidFill>
              </a:rPr>
              <a:pPr/>
              <a:t>174</a:t>
            </a:fld>
            <a:endParaRPr lang="en-US" altLang="zh-CN" dirty="0" smtClean="0">
              <a:solidFill>
                <a:srgbClr val="000000"/>
              </a:solidFill>
            </a:endParaRPr>
          </a:p>
        </p:txBody>
      </p:sp>
      <p:sp>
        <p:nvSpPr>
          <p:cNvPr id="171012" name="Rectangle 2"/>
          <p:cNvSpPr>
            <a:spLocks noGrp="1" noChangeArrowheads="1"/>
          </p:cNvSpPr>
          <p:nvPr>
            <p:ph type="body" idx="1"/>
          </p:nvPr>
        </p:nvSpPr>
        <p:spPr>
          <a:xfrm>
            <a:off x="765175" y="3232150"/>
            <a:ext cx="7772400" cy="2890838"/>
          </a:xfrm>
          <a:noFill/>
        </p:spPr>
        <p:txBody>
          <a:bodyPr/>
          <a:lstStyle/>
          <a:p>
            <a:pPr eaLnBrk="1" hangingPunct="1">
              <a:lnSpc>
                <a:spcPct val="80000"/>
              </a:lnSpc>
            </a:pPr>
            <a:r>
              <a:rPr lang="en-US" altLang="zh-CN" sz="2400" dirty="0" smtClean="0">
                <a:ea typeface="SimSun" pitchFamily="2" charset="-122"/>
              </a:rPr>
              <a:t>Chris</a:t>
            </a:r>
            <a:r>
              <a:rPr lang="zh-CN" altLang="en-US" sz="2400" dirty="0" smtClean="0">
                <a:ea typeface="SimSun" pitchFamily="2" charset="-122"/>
              </a:rPr>
              <a:t>选择</a:t>
            </a:r>
            <a:r>
              <a:rPr lang="en-US" altLang="zh-CN" sz="2400" dirty="0" smtClean="0">
                <a:ea typeface="SimSun" pitchFamily="2" charset="-122"/>
              </a:rPr>
              <a:t>Opera</a:t>
            </a:r>
            <a:r>
              <a:rPr lang="zh-CN" altLang="en-US" sz="2400" dirty="0" smtClean="0">
                <a:ea typeface="SimSun" pitchFamily="2" charset="-122"/>
              </a:rPr>
              <a:t>的期望收益</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cs typeface="Times New Roman" pitchFamily="18" charset="0"/>
              </a:rPr>
              <a:t>EU</a:t>
            </a:r>
            <a:r>
              <a:rPr lang="en-US" altLang="zh-CN" sz="2200" b="1" baseline="-25000" dirty="0" smtClean="0">
                <a:solidFill>
                  <a:schemeClr val="hlink"/>
                </a:solidFill>
                <a:latin typeface="Times New Roman" pitchFamily="18" charset="0"/>
                <a:ea typeface="SimSun" pitchFamily="2" charset="-122"/>
                <a:cs typeface="Times New Roman" pitchFamily="18" charset="0"/>
              </a:rPr>
              <a:t>1</a:t>
            </a:r>
            <a:r>
              <a:rPr lang="en-US" altLang="zh-CN" sz="2200" b="1" dirty="0" smtClean="0">
                <a:solidFill>
                  <a:schemeClr val="hlink"/>
                </a:solidFill>
                <a:latin typeface="Times New Roman" pitchFamily="18" charset="0"/>
                <a:ea typeface="SimSun" pitchFamily="2" charset="-122"/>
                <a:cs typeface="Times New Roman" pitchFamily="18" charset="0"/>
              </a:rPr>
              <a:t>(O, </a:t>
            </a:r>
            <a:r>
              <a:rPr lang="en-US" altLang="zh-CN" sz="2200" b="1" dirty="0" smtClean="0">
                <a:solidFill>
                  <a:srgbClr val="0000FF"/>
                </a:solidFill>
                <a:latin typeface="Times New Roman" pitchFamily="18" charset="0"/>
                <a:ea typeface="SimSun" pitchFamily="2" charset="-122"/>
                <a:cs typeface="Times New Roman" pitchFamily="18" charset="0"/>
              </a:rPr>
              <a:t>(</a:t>
            </a:r>
            <a:r>
              <a:rPr lang="en-US" altLang="zh-CN" sz="2200" b="1" i="1" dirty="0" smtClean="0">
                <a:solidFill>
                  <a:srgbClr val="0000FF"/>
                </a:solidFill>
                <a:latin typeface="Times New Roman" pitchFamily="18" charset="0"/>
                <a:ea typeface="SimSun" pitchFamily="2" charset="-122"/>
                <a:cs typeface="Times New Roman" pitchFamily="18" charset="0"/>
              </a:rPr>
              <a:t>q</a:t>
            </a:r>
            <a:r>
              <a:rPr lang="en-US" altLang="zh-CN" sz="2200" b="1" dirty="0" smtClean="0">
                <a:solidFill>
                  <a:srgbClr val="0000FF"/>
                </a:solidFill>
                <a:latin typeface="Times New Roman" pitchFamily="18" charset="0"/>
                <a:ea typeface="SimSun" pitchFamily="2" charset="-122"/>
                <a:cs typeface="Times New Roman" pitchFamily="18" charset="0"/>
              </a:rPr>
              <a:t>, 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 </a:t>
            </a:r>
            <a:r>
              <a:rPr lang="en-US" altLang="zh-CN" sz="2200" b="1" i="1" dirty="0" smtClean="0">
                <a:solidFill>
                  <a:srgbClr val="0000FF"/>
                </a:solidFill>
                <a:latin typeface="Times New Roman" pitchFamily="18" charset="0"/>
                <a:ea typeface="SimSun" pitchFamily="2" charset="-122"/>
              </a:rPr>
              <a:t>q</a:t>
            </a:r>
            <a:r>
              <a:rPr lang="en-US" altLang="zh-CN" sz="2200" b="1" i="1" dirty="0" smtClean="0">
                <a:solidFill>
                  <a:schemeClr val="hlink"/>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2 + </a:t>
            </a:r>
            <a:r>
              <a:rPr lang="en-US" altLang="zh-CN" sz="2200" b="1" dirty="0" smtClean="0">
                <a:solidFill>
                  <a:srgbClr val="0000FF"/>
                </a:solidFill>
                <a:latin typeface="Times New Roman" pitchFamily="18" charset="0"/>
                <a:ea typeface="SimSun" pitchFamily="2" charset="-122"/>
              </a:rPr>
              <a:t>(1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0 = </a:t>
            </a:r>
            <a:r>
              <a:rPr lang="en-US" altLang="zh-CN" sz="2200" b="1" dirty="0" smtClean="0">
                <a:latin typeface="Times New Roman" pitchFamily="18" charset="0"/>
                <a:ea typeface="SimSun" pitchFamily="2" charset="-122"/>
              </a:rPr>
              <a:t>2</a:t>
            </a:r>
            <a:r>
              <a:rPr lang="en-US" altLang="zh-CN" sz="2200" b="1" i="1" dirty="0" smtClean="0">
                <a:solidFill>
                  <a:srgbClr val="0000FF"/>
                </a:solidFill>
                <a:latin typeface="Times New Roman" pitchFamily="18" charset="0"/>
                <a:ea typeface="SimSun" pitchFamily="2" charset="-122"/>
              </a:rPr>
              <a:t>q</a:t>
            </a:r>
          </a:p>
          <a:p>
            <a:pPr eaLnBrk="1" hangingPunct="1">
              <a:lnSpc>
                <a:spcPct val="80000"/>
              </a:lnSpc>
            </a:pPr>
            <a:r>
              <a:rPr lang="en-US" altLang="zh-CN" sz="2400" dirty="0" smtClean="0">
                <a:ea typeface="SimSun" pitchFamily="2" charset="-122"/>
              </a:rPr>
              <a:t>Chris</a:t>
            </a:r>
            <a:r>
              <a:rPr lang="zh-CN" altLang="en-US" sz="2400" dirty="0" smtClean="0">
                <a:ea typeface="SimSun" pitchFamily="2" charset="-122"/>
              </a:rPr>
              <a:t>选择</a:t>
            </a:r>
            <a:r>
              <a:rPr lang="en-US" altLang="zh-CN" sz="2400" dirty="0" smtClean="0">
                <a:ea typeface="SimSun" pitchFamily="2" charset="-122"/>
              </a:rPr>
              <a:t>Prize Fight</a:t>
            </a:r>
            <a:r>
              <a:rPr lang="zh-CN" altLang="en-US" sz="2400" dirty="0" smtClean="0">
                <a:ea typeface="SimSun" pitchFamily="2" charset="-122"/>
              </a:rPr>
              <a:t>的期望收益</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rPr>
              <a:t>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(F,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 </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chemeClr val="hlink"/>
                </a:solidFill>
                <a:latin typeface="Times New Roman" pitchFamily="18" charset="0"/>
                <a:ea typeface="SimSun" pitchFamily="2" charset="-122"/>
              </a:rPr>
              <a:t>×0 + </a:t>
            </a:r>
            <a:r>
              <a:rPr lang="en-US" altLang="zh-CN" sz="2200" b="1" dirty="0" smtClean="0">
                <a:solidFill>
                  <a:srgbClr val="0000FF"/>
                </a:solidFill>
                <a:latin typeface="Times New Roman" pitchFamily="18" charset="0"/>
                <a:ea typeface="SimSun" pitchFamily="2" charset="-122"/>
              </a:rPr>
              <a:t>(1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1 = </a:t>
            </a:r>
            <a:r>
              <a:rPr lang="en-US" altLang="zh-CN" sz="2200" b="1" dirty="0" smtClean="0">
                <a:latin typeface="Times New Roman" pitchFamily="18" charset="0"/>
                <a:ea typeface="SimSun" pitchFamily="2" charset="-122"/>
              </a:rPr>
              <a:t>1–</a:t>
            </a:r>
            <a:r>
              <a:rPr lang="en-US" altLang="zh-CN" sz="2200" b="1" i="1" dirty="0" smtClean="0">
                <a:solidFill>
                  <a:srgbClr val="0000FF"/>
                </a:solidFill>
                <a:latin typeface="Times New Roman" pitchFamily="18" charset="0"/>
                <a:ea typeface="SimSun" pitchFamily="2" charset="-122"/>
              </a:rPr>
              <a:t>q</a:t>
            </a:r>
            <a:endParaRPr lang="en-US" altLang="zh-CN" sz="2200" b="1" dirty="0" smtClean="0">
              <a:solidFill>
                <a:schemeClr val="hlink"/>
              </a:solidFill>
              <a:latin typeface="Times New Roman" pitchFamily="18" charset="0"/>
              <a:ea typeface="SimSun" pitchFamily="2" charset="-122"/>
            </a:endParaRPr>
          </a:p>
          <a:p>
            <a:pPr eaLnBrk="1" hangingPunct="1">
              <a:lnSpc>
                <a:spcPct val="80000"/>
              </a:lnSpc>
            </a:pPr>
            <a:r>
              <a:rPr lang="en-US" altLang="zh-CN" sz="2400" dirty="0" smtClean="0">
                <a:ea typeface="SimSun" pitchFamily="2" charset="-122"/>
              </a:rPr>
              <a:t>Chris</a:t>
            </a:r>
            <a:r>
              <a:rPr lang="zh-CN" altLang="en-US" sz="2400" dirty="0" smtClean="0">
                <a:ea typeface="SimSun" pitchFamily="2" charset="-122"/>
              </a:rPr>
              <a:t>选择</a:t>
            </a:r>
            <a:r>
              <a:rPr lang="en-US" altLang="zh-CN" sz="2400" dirty="0" smtClean="0">
                <a:ea typeface="SimSun" pitchFamily="2" charset="-122"/>
              </a:rPr>
              <a:t>Opera</a:t>
            </a:r>
            <a:r>
              <a:rPr lang="zh-CN" altLang="en-US" sz="2400" dirty="0" smtClean="0">
                <a:ea typeface="SimSun" pitchFamily="2" charset="-122"/>
              </a:rPr>
              <a:t>和</a:t>
            </a:r>
            <a:r>
              <a:rPr lang="en-US" altLang="zh-CN" sz="2400" dirty="0" smtClean="0">
                <a:ea typeface="SimSun" pitchFamily="2" charset="-122"/>
              </a:rPr>
              <a:t>Prize</a:t>
            </a:r>
            <a:r>
              <a:rPr lang="zh-CN" altLang="en-US" sz="2400" dirty="0" smtClean="0">
                <a:ea typeface="SimSun" pitchFamily="2" charset="-122"/>
              </a:rPr>
              <a:t>无差异</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chemeClr val="hlink"/>
                </a:solidFill>
                <a:latin typeface="Times New Roman" pitchFamily="18" charset="0"/>
                <a:ea typeface="SimSun" pitchFamily="2" charset="-122"/>
              </a:rPr>
              <a:t>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(O,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 EU</a:t>
            </a:r>
            <a:r>
              <a:rPr lang="en-US" altLang="zh-CN" sz="2200" b="1" baseline="-25000" dirty="0" smtClean="0">
                <a:solidFill>
                  <a:schemeClr val="hlink"/>
                </a:solidFill>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(F, </a:t>
            </a:r>
            <a:r>
              <a:rPr lang="en-US" altLang="zh-CN" sz="2200" b="1" dirty="0" smtClean="0">
                <a:solidFill>
                  <a:srgbClr val="0000FF"/>
                </a:solidFill>
                <a:latin typeface="Times New Roman" pitchFamily="18" charset="0"/>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 1</a:t>
            </a:r>
            <a:r>
              <a:rPr lang="en-US" altLang="zh-CN" sz="1800" dirty="0" smtClean="0">
                <a:solidFill>
                  <a:srgbClr val="0000FF"/>
                </a:solidFill>
                <a:ea typeface="SimSun" pitchFamily="2" charset="-122"/>
              </a:rPr>
              <a:t>–</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a:t>
            </a:r>
            <a:br>
              <a:rPr lang="en-US" altLang="zh-CN" sz="2200" b="1" dirty="0" smtClean="0">
                <a:solidFill>
                  <a:schemeClr val="hlink"/>
                </a:solidFill>
                <a:latin typeface="Times New Roman" pitchFamily="18" charset="0"/>
                <a:ea typeface="SimSun" pitchFamily="2" charset="-122"/>
              </a:rPr>
            </a:br>
            <a:r>
              <a:rPr lang="en-US" altLang="zh-CN" sz="2200" b="1" dirty="0" smtClean="0">
                <a:latin typeface="Times New Roman" pitchFamily="18" charset="0"/>
                <a:ea typeface="SimSun" pitchFamily="2" charset="-122"/>
              </a:rPr>
              <a:t>2</a:t>
            </a:r>
            <a:r>
              <a:rPr lang="en-US" altLang="zh-CN" sz="2200" b="1" i="1" dirty="0" smtClean="0">
                <a:solidFill>
                  <a:srgbClr val="0000FF"/>
                </a:solidFill>
                <a:latin typeface="Times New Roman" pitchFamily="18" charset="0"/>
                <a:ea typeface="SimSun" pitchFamily="2" charset="-122"/>
              </a:rPr>
              <a:t>q </a:t>
            </a:r>
            <a:r>
              <a:rPr lang="en-US" altLang="zh-CN" sz="2200" b="1" dirty="0" smtClean="0">
                <a:latin typeface="Times New Roman" pitchFamily="18" charset="0"/>
                <a:ea typeface="SimSun" pitchFamily="2" charset="-122"/>
              </a:rPr>
              <a:t>= 1–</a:t>
            </a:r>
            <a:r>
              <a:rPr lang="en-US" altLang="zh-CN" sz="2200" b="1" i="1" dirty="0" smtClean="0">
                <a:solidFill>
                  <a:srgbClr val="0000FF"/>
                </a:solidFill>
                <a:latin typeface="Times New Roman" pitchFamily="18" charset="0"/>
                <a:ea typeface="SimSun" pitchFamily="2" charset="-122"/>
              </a:rPr>
              <a:t>q</a:t>
            </a:r>
            <a:r>
              <a:rPr lang="en-US" altLang="zh-CN" sz="2200" b="1" dirty="0" smtClean="0">
                <a:solidFill>
                  <a:schemeClr val="hlink"/>
                </a:solidFill>
                <a:latin typeface="Times New Roman" pitchFamily="18" charset="0"/>
                <a:ea typeface="SimSun" pitchFamily="2" charset="-122"/>
              </a:rPr>
              <a:t/>
            </a:r>
            <a:br>
              <a:rPr lang="en-US" altLang="zh-CN" sz="2200" b="1" dirty="0" smtClean="0">
                <a:solidFill>
                  <a:schemeClr val="hlink"/>
                </a:solidFill>
                <a:latin typeface="Times New Roman" pitchFamily="18" charset="0"/>
                <a:ea typeface="SimSun" pitchFamily="2" charset="-122"/>
              </a:rPr>
            </a:br>
            <a:r>
              <a:rPr lang="en-US" altLang="zh-CN" sz="2200" b="1" dirty="0" smtClean="0">
                <a:latin typeface="Times New Roman" pitchFamily="18" charset="0"/>
                <a:ea typeface="SimSun" pitchFamily="2" charset="-122"/>
              </a:rPr>
              <a:t>3</a:t>
            </a:r>
            <a:r>
              <a:rPr lang="en-US" altLang="zh-CN" sz="2200" b="1" i="1" dirty="0" smtClean="0">
                <a:solidFill>
                  <a:srgbClr val="0000FF"/>
                </a:solidFill>
                <a:latin typeface="Times New Roman" pitchFamily="18" charset="0"/>
                <a:ea typeface="SimSun" pitchFamily="2" charset="-122"/>
              </a:rPr>
              <a:t>q </a:t>
            </a:r>
            <a:r>
              <a:rPr lang="en-US" altLang="zh-CN" sz="1800" dirty="0" smtClean="0">
                <a:ea typeface="SimSun" pitchFamily="2" charset="-122"/>
              </a:rPr>
              <a:t>= </a:t>
            </a:r>
            <a:r>
              <a:rPr lang="en-US" altLang="zh-CN" sz="2200" b="1" dirty="0" smtClean="0">
                <a:latin typeface="Times New Roman" pitchFamily="18" charset="0"/>
                <a:ea typeface="SimSun" pitchFamily="2" charset="-122"/>
              </a:rPr>
              <a:t>1</a:t>
            </a:r>
            <a:r>
              <a:rPr lang="en-US" altLang="zh-CN" sz="2200" b="1" dirty="0" smtClean="0">
                <a:solidFill>
                  <a:schemeClr val="hlink"/>
                </a:solidFill>
                <a:latin typeface="Times New Roman" pitchFamily="18" charset="0"/>
                <a:ea typeface="SimSun" pitchFamily="2" charset="-122"/>
              </a:rPr>
              <a:t>        </a:t>
            </a:r>
            <a:r>
              <a:rPr lang="zh-CN" altLang="en-US" sz="2200" b="1" dirty="0" smtClean="0">
                <a:solidFill>
                  <a:schemeClr val="hlink"/>
                </a:solidFill>
                <a:latin typeface="Times New Roman" pitchFamily="18" charset="0"/>
                <a:ea typeface="SimSun" pitchFamily="2" charset="-122"/>
              </a:rPr>
              <a:t>从而</a:t>
            </a:r>
            <a:r>
              <a:rPr lang="en-US" altLang="zh-CN" sz="2200" b="1" i="1" dirty="0" smtClean="0">
                <a:solidFill>
                  <a:srgbClr val="0000FF"/>
                </a:solidFill>
                <a:latin typeface="Times New Roman" pitchFamily="18" charset="0"/>
                <a:ea typeface="SimSun" pitchFamily="2" charset="-122"/>
              </a:rPr>
              <a:t>q </a:t>
            </a:r>
            <a:r>
              <a:rPr lang="en-US" altLang="zh-CN" sz="2200" b="1" dirty="0" smtClean="0">
                <a:latin typeface="Times New Roman" pitchFamily="18" charset="0"/>
                <a:ea typeface="SimSun" pitchFamily="2" charset="-122"/>
              </a:rPr>
              <a:t>= 1/3</a:t>
            </a:r>
          </a:p>
        </p:txBody>
      </p:sp>
      <p:sp>
        <p:nvSpPr>
          <p:cNvPr id="171013" name="Rectangle 3"/>
          <p:cNvSpPr>
            <a:spLocks noGrp="1" noChangeArrowheads="1"/>
          </p:cNvSpPr>
          <p:nvPr>
            <p:ph type="title"/>
          </p:nvPr>
        </p:nvSpPr>
        <p:spPr>
          <a:xfrm>
            <a:off x="914400" y="290513"/>
            <a:ext cx="7772400" cy="1130300"/>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62148" name="Group 4"/>
          <p:cNvGraphicFramePr>
            <a:graphicFrameLocks noGrp="1"/>
          </p:cNvGraphicFramePr>
          <p:nvPr/>
        </p:nvGraphicFramePr>
        <p:xfrm>
          <a:off x="1003300" y="1485900"/>
          <a:ext cx="6629400" cy="1584960"/>
        </p:xfrm>
        <a:graphic>
          <a:graphicData uri="http://schemas.openxmlformats.org/drawingml/2006/table">
            <a:tbl>
              <a:tblPr/>
              <a:tblGrid>
                <a:gridCol w="850900"/>
                <a:gridCol w="2093913"/>
                <a:gridCol w="1712912"/>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O</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F</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O</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F</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dirty="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页脚占位符 4"/>
          <p:cNvSpPr>
            <a:spLocks noGrp="1"/>
          </p:cNvSpPr>
          <p:nvPr>
            <p:ph type="ftr" sz="quarter" idx="11"/>
          </p:nvPr>
        </p:nvSpPr>
        <p:spPr>
          <a:noFill/>
        </p:spPr>
        <p:txBody>
          <a:bodyPr/>
          <a:lstStyle/>
          <a:p>
            <a:r>
              <a:rPr lang="zh-CN" altLang="en-US" dirty="0" smtClean="0">
                <a:solidFill>
                  <a:srgbClr val="000000"/>
                </a:solidFill>
              </a:rPr>
              <a:t>Game Theory--Chapter 1</a:t>
            </a:r>
            <a:endParaRPr lang="en-US" altLang="zh-CN" dirty="0" smtClean="0">
              <a:solidFill>
                <a:srgbClr val="000000"/>
              </a:solidFill>
            </a:endParaRPr>
          </a:p>
        </p:txBody>
      </p:sp>
      <p:sp>
        <p:nvSpPr>
          <p:cNvPr id="172035" name="灯片编号占位符 5"/>
          <p:cNvSpPr>
            <a:spLocks noGrp="1"/>
          </p:cNvSpPr>
          <p:nvPr>
            <p:ph type="sldNum" sz="quarter" idx="12"/>
          </p:nvPr>
        </p:nvSpPr>
        <p:spPr>
          <a:noFill/>
        </p:spPr>
        <p:txBody>
          <a:bodyPr/>
          <a:lstStyle/>
          <a:p>
            <a:fld id="{955C1397-34D1-4658-8D4D-091F0BE8B315}" type="slidenum">
              <a:rPr lang="zh-CN" altLang="en-US" smtClean="0">
                <a:solidFill>
                  <a:srgbClr val="000000"/>
                </a:solidFill>
              </a:rPr>
              <a:pPr/>
              <a:t>175</a:t>
            </a:fld>
            <a:endParaRPr lang="en-US" altLang="zh-CN" smtClean="0">
              <a:solidFill>
                <a:srgbClr val="000000"/>
              </a:solidFill>
            </a:endParaRPr>
          </a:p>
        </p:txBody>
      </p:sp>
      <p:sp>
        <p:nvSpPr>
          <p:cNvPr id="172036" name="Rectangle 2"/>
          <p:cNvSpPr>
            <a:spLocks noGrp="1" noChangeArrowheads="1"/>
          </p:cNvSpPr>
          <p:nvPr>
            <p:ph type="body" idx="1"/>
          </p:nvPr>
        </p:nvSpPr>
        <p:spPr>
          <a:xfrm>
            <a:off x="765175" y="3232150"/>
            <a:ext cx="7772400" cy="2890838"/>
          </a:xfrm>
          <a:noFill/>
        </p:spPr>
        <p:txBody>
          <a:bodyPr/>
          <a:lstStyle/>
          <a:p>
            <a:pPr eaLnBrk="1" hangingPunct="1">
              <a:lnSpc>
                <a:spcPct val="80000"/>
              </a:lnSpc>
            </a:pPr>
            <a:r>
              <a:rPr lang="en-US" altLang="zh-CN" sz="2400" dirty="0" smtClean="0">
                <a:ea typeface="SimSun" pitchFamily="2" charset="-122"/>
              </a:rPr>
              <a:t>Pat</a:t>
            </a:r>
            <a:r>
              <a:rPr lang="zh-CN" altLang="en-US" sz="2400" dirty="0" smtClean="0">
                <a:ea typeface="SimSun" pitchFamily="2" charset="-122"/>
              </a:rPr>
              <a:t>选择</a:t>
            </a:r>
            <a:r>
              <a:rPr lang="en-US" altLang="zh-CN" sz="2400" dirty="0" smtClean="0">
                <a:ea typeface="SimSun" pitchFamily="2" charset="-122"/>
              </a:rPr>
              <a:t>Opera</a:t>
            </a:r>
            <a:r>
              <a:rPr lang="zh-CN" altLang="en-US" sz="2400" dirty="0" smtClean="0">
                <a:ea typeface="SimSun" pitchFamily="2" charset="-122"/>
              </a:rPr>
              <a:t>的期望收益</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rgbClr val="0000FF"/>
                </a:solidFill>
                <a:latin typeface="Times New Roman" pitchFamily="18" charset="0"/>
                <a:ea typeface="SimSun" pitchFamily="2" charset="-122"/>
                <a:cs typeface="Times New Roman" pitchFamily="18" charset="0"/>
              </a:rPr>
              <a:t>EU</a:t>
            </a:r>
            <a:r>
              <a:rPr lang="en-US" altLang="zh-CN" sz="2200" b="1" baseline="-25000" dirty="0" smtClean="0">
                <a:solidFill>
                  <a:srgbClr val="0000FF"/>
                </a:solidFill>
                <a:latin typeface="Times New Roman" pitchFamily="18" charset="0"/>
                <a:ea typeface="SimSun" pitchFamily="2" charset="-122"/>
                <a:cs typeface="Times New Roman" pitchFamily="18" charset="0"/>
              </a:rPr>
              <a:t>2</a:t>
            </a:r>
            <a:r>
              <a:rPr lang="en-US" altLang="zh-CN" sz="2200" b="1" dirty="0" smtClean="0">
                <a:solidFill>
                  <a:srgbClr val="0000FF"/>
                </a:solidFill>
                <a:latin typeface="Times New Roman" pitchFamily="18" charset="0"/>
                <a:ea typeface="SimSun" pitchFamily="2" charset="-122"/>
                <a:cs typeface="Times New Roman" pitchFamily="18" charset="0"/>
              </a:rPr>
              <a:t>(O, </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 1–</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dirty="0" smtClean="0">
                <a:solidFill>
                  <a:srgbClr val="0000FF"/>
                </a:solidFill>
                <a:latin typeface="Times New Roman" pitchFamily="18" charset="0"/>
                <a:ea typeface="SimSun" pitchFamily="2" charset="-122"/>
                <a:cs typeface="Times New Roman" pitchFamily="18" charset="0"/>
              </a:rPr>
              <a:t>) = </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rgbClr val="0000FF"/>
                </a:solidFill>
                <a:latin typeface="Times New Roman" pitchFamily="18" charset="0"/>
                <a:ea typeface="SimSun" pitchFamily="2" charset="-122"/>
                <a:cs typeface="Times New Roman" pitchFamily="18" charset="0"/>
              </a:rPr>
              <a:t> ×1+</a:t>
            </a:r>
            <a:r>
              <a:rPr lang="en-US" altLang="zh-CN" sz="2200" b="1" dirty="0" smtClean="0">
                <a:solidFill>
                  <a:schemeClr val="hlink"/>
                </a:solidFill>
                <a:latin typeface="Times New Roman" pitchFamily="18" charset="0"/>
                <a:ea typeface="SimSun" pitchFamily="2" charset="-122"/>
                <a:cs typeface="Times New Roman" pitchFamily="18" charset="0"/>
              </a:rPr>
              <a:t>(1–</a:t>
            </a:r>
            <a:r>
              <a:rPr lang="en-US" altLang="zh-CN" sz="2200" b="1" i="1" dirty="0" smtClean="0">
                <a:solidFill>
                  <a:schemeClr val="hlink"/>
                </a:solidFill>
                <a:latin typeface="Times New Roman" pitchFamily="18" charset="0"/>
                <a:ea typeface="SimSun" pitchFamily="2" charset="-122"/>
                <a:cs typeface="Times New Roman" pitchFamily="18" charset="0"/>
              </a:rPr>
              <a:t>r</a:t>
            </a:r>
            <a:r>
              <a:rPr lang="en-US" altLang="zh-CN" sz="2200" b="1" dirty="0" smtClean="0">
                <a:solidFill>
                  <a:schemeClr val="hlink"/>
                </a:solidFill>
                <a:latin typeface="Times New Roman" pitchFamily="18" charset="0"/>
                <a:ea typeface="SimSun" pitchFamily="2" charset="-122"/>
                <a:cs typeface="Times New Roman" pitchFamily="18" charset="0"/>
              </a:rPr>
              <a:t>)</a:t>
            </a:r>
            <a:r>
              <a:rPr lang="en-US" altLang="zh-CN" sz="2200" b="1" dirty="0" smtClean="0">
                <a:solidFill>
                  <a:srgbClr val="0000FF"/>
                </a:solidFill>
                <a:latin typeface="Times New Roman" pitchFamily="18" charset="0"/>
                <a:ea typeface="SimSun" pitchFamily="2" charset="-122"/>
                <a:cs typeface="Times New Roman" pitchFamily="18" charset="0"/>
              </a:rPr>
              <a:t>×0 = </a:t>
            </a:r>
            <a:r>
              <a:rPr lang="en-US" altLang="zh-CN" sz="2200" b="1" i="1" dirty="0" smtClean="0">
                <a:solidFill>
                  <a:schemeClr val="hlink"/>
                </a:solidFill>
                <a:latin typeface="Times New Roman" pitchFamily="18" charset="0"/>
                <a:ea typeface="SimSun" pitchFamily="2" charset="-122"/>
                <a:cs typeface="Times New Roman" pitchFamily="18" charset="0"/>
              </a:rPr>
              <a:t>r</a:t>
            </a:r>
            <a:endParaRPr lang="en-US" altLang="zh-CN" sz="2200" b="1" i="1" dirty="0" smtClean="0">
              <a:solidFill>
                <a:srgbClr val="0000FF"/>
              </a:solidFill>
              <a:latin typeface="Times New Roman" pitchFamily="18" charset="0"/>
              <a:ea typeface="SimSun" pitchFamily="2" charset="-122"/>
              <a:cs typeface="Times New Roman" pitchFamily="18" charset="0"/>
            </a:endParaRPr>
          </a:p>
          <a:p>
            <a:pPr eaLnBrk="1" hangingPunct="1">
              <a:lnSpc>
                <a:spcPct val="80000"/>
              </a:lnSpc>
            </a:pPr>
            <a:r>
              <a:rPr lang="en-US" altLang="zh-CN" sz="2400" dirty="0" smtClean="0">
                <a:ea typeface="SimSun" pitchFamily="2" charset="-122"/>
              </a:rPr>
              <a:t>Pat</a:t>
            </a:r>
            <a:r>
              <a:rPr lang="zh-CN" altLang="en-US" sz="2400" dirty="0" smtClean="0">
                <a:ea typeface="SimSun" pitchFamily="2" charset="-122"/>
              </a:rPr>
              <a:t>选择</a:t>
            </a:r>
            <a:r>
              <a:rPr lang="en-US" altLang="zh-CN" sz="2400" dirty="0" smtClean="0">
                <a:ea typeface="SimSun" pitchFamily="2" charset="-122"/>
              </a:rPr>
              <a:t>Prize Fight</a:t>
            </a:r>
            <a:r>
              <a:rPr lang="zh-CN" altLang="en-US" sz="2400" dirty="0" smtClean="0">
                <a:ea typeface="SimSun" pitchFamily="2" charset="-122"/>
              </a:rPr>
              <a:t>的期望收益</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rgbClr val="0000FF"/>
                </a:solidFill>
                <a:latin typeface="Times New Roman" pitchFamily="18" charset="0"/>
                <a:ea typeface="SimSun" pitchFamily="2" charset="-122"/>
              </a:rPr>
              <a:t>EU</a:t>
            </a:r>
            <a:r>
              <a:rPr lang="en-US" altLang="zh-CN" sz="2200" b="1" baseline="-25000" dirty="0" smtClean="0">
                <a:solidFill>
                  <a:srgbClr val="0000FF"/>
                </a:solidFill>
                <a:latin typeface="Times New Roman" pitchFamily="18" charset="0"/>
                <a:ea typeface="SimSun" pitchFamily="2" charset="-122"/>
              </a:rPr>
              <a:t>2</a:t>
            </a:r>
            <a:r>
              <a:rPr lang="en-US" altLang="zh-CN" sz="2200" b="1" dirty="0" smtClean="0">
                <a:solidFill>
                  <a:srgbClr val="0000FF"/>
                </a:solidFill>
                <a:latin typeface="Times New Roman" pitchFamily="18" charset="0"/>
                <a:ea typeface="SimSun" pitchFamily="2" charset="-122"/>
              </a:rPr>
              <a:t>(F, </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 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 = </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rgbClr val="0000FF"/>
                </a:solidFill>
                <a:latin typeface="Times New Roman" pitchFamily="18" charset="0"/>
                <a:ea typeface="SimSun" pitchFamily="2" charset="-122"/>
              </a:rPr>
              <a:t>×0+</a:t>
            </a:r>
            <a:r>
              <a:rPr lang="en-US" altLang="zh-CN" sz="2200" b="1" dirty="0" smtClean="0">
                <a:solidFill>
                  <a:schemeClr val="hlink"/>
                </a:solidFill>
                <a:latin typeface="Times New Roman" pitchFamily="18" charset="0"/>
                <a:ea typeface="SimSun" pitchFamily="2" charset="-122"/>
              </a:rPr>
              <a:t>(1–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×2 = </a:t>
            </a:r>
            <a:r>
              <a:rPr lang="en-US" altLang="zh-CN" sz="2200" b="1" dirty="0" smtClean="0">
                <a:latin typeface="Times New Roman" pitchFamily="18" charset="0"/>
                <a:ea typeface="SimSun" pitchFamily="2" charset="-122"/>
              </a:rPr>
              <a:t>2 – 2</a:t>
            </a:r>
            <a:r>
              <a:rPr lang="en-US" altLang="zh-CN" sz="2200" b="1" i="1" dirty="0" smtClean="0">
                <a:solidFill>
                  <a:schemeClr val="hlink"/>
                </a:solidFill>
                <a:latin typeface="Times New Roman" pitchFamily="18" charset="0"/>
                <a:ea typeface="SimSun" pitchFamily="2" charset="-122"/>
              </a:rPr>
              <a:t>r</a:t>
            </a:r>
            <a:endParaRPr lang="en-US" altLang="zh-CN" sz="2200" b="1" dirty="0" smtClean="0">
              <a:solidFill>
                <a:schemeClr val="hlink"/>
              </a:solidFill>
              <a:latin typeface="Times New Roman" pitchFamily="18" charset="0"/>
              <a:ea typeface="SimSun" pitchFamily="2" charset="-122"/>
            </a:endParaRPr>
          </a:p>
          <a:p>
            <a:pPr eaLnBrk="1" hangingPunct="1">
              <a:lnSpc>
                <a:spcPct val="80000"/>
              </a:lnSpc>
            </a:pPr>
            <a:r>
              <a:rPr lang="en-US" altLang="zh-CN" sz="2400" dirty="0" smtClean="0">
                <a:ea typeface="SimSun" pitchFamily="2" charset="-122"/>
              </a:rPr>
              <a:t>Pat</a:t>
            </a:r>
            <a:r>
              <a:rPr lang="zh-CN" altLang="en-US" sz="2400" dirty="0" smtClean="0">
                <a:ea typeface="SimSun" pitchFamily="2" charset="-122"/>
              </a:rPr>
              <a:t>选择</a:t>
            </a:r>
            <a:r>
              <a:rPr lang="en-US" altLang="zh-CN" sz="2400" dirty="0" smtClean="0">
                <a:ea typeface="SimSun" pitchFamily="2" charset="-122"/>
              </a:rPr>
              <a:t>Opera</a:t>
            </a:r>
            <a:r>
              <a:rPr lang="zh-CN" altLang="en-US" sz="2400" dirty="0" smtClean="0">
                <a:ea typeface="SimSun" pitchFamily="2" charset="-122"/>
              </a:rPr>
              <a:t>和</a:t>
            </a:r>
            <a:r>
              <a:rPr lang="en-US" altLang="zh-CN" sz="2400" dirty="0" smtClean="0">
                <a:ea typeface="SimSun" pitchFamily="2" charset="-122"/>
              </a:rPr>
              <a:t>Prize</a:t>
            </a:r>
            <a:r>
              <a:rPr lang="zh-CN" altLang="en-US" sz="2400" dirty="0" smtClean="0">
                <a:ea typeface="SimSun" pitchFamily="2" charset="-122"/>
              </a:rPr>
              <a:t>无差异</a:t>
            </a:r>
            <a:endParaRPr lang="en-US" altLang="zh-CN" sz="2400" dirty="0" smtClean="0">
              <a:ea typeface="SimSun" pitchFamily="2" charset="-122"/>
            </a:endParaRPr>
          </a:p>
          <a:p>
            <a:pPr lvl="1" eaLnBrk="1" hangingPunct="1">
              <a:lnSpc>
                <a:spcPct val="80000"/>
              </a:lnSpc>
              <a:buFont typeface="Wingdings" pitchFamily="2" charset="2"/>
              <a:buChar char="Ø"/>
            </a:pPr>
            <a:r>
              <a:rPr lang="en-US" altLang="zh-CN" sz="2200" b="1" dirty="0" smtClean="0">
                <a:solidFill>
                  <a:srgbClr val="0000FF"/>
                </a:solidFill>
                <a:latin typeface="Times New Roman" pitchFamily="18" charset="0"/>
                <a:ea typeface="SimSun" pitchFamily="2" charset="-122"/>
              </a:rPr>
              <a:t>EU</a:t>
            </a:r>
            <a:r>
              <a:rPr lang="en-US" altLang="zh-CN" sz="2200" b="1" baseline="-25000" dirty="0" smtClean="0">
                <a:solidFill>
                  <a:srgbClr val="0000FF"/>
                </a:solidFill>
                <a:latin typeface="Times New Roman" pitchFamily="18" charset="0"/>
                <a:ea typeface="SimSun" pitchFamily="2" charset="-122"/>
              </a:rPr>
              <a:t>2</a:t>
            </a:r>
            <a:r>
              <a:rPr lang="en-US" altLang="zh-CN" sz="2200" b="1" dirty="0" smtClean="0">
                <a:solidFill>
                  <a:srgbClr val="0000FF"/>
                </a:solidFill>
                <a:latin typeface="Times New Roman" pitchFamily="18" charset="0"/>
                <a:ea typeface="SimSun" pitchFamily="2" charset="-122"/>
              </a:rPr>
              <a:t>(O, </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 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 =</a:t>
            </a:r>
            <a:r>
              <a:rPr lang="en-US" altLang="zh-CN" sz="2200" b="1" dirty="0" smtClean="0">
                <a:solidFill>
                  <a:schemeClr val="hlink"/>
                </a:solidFill>
                <a:latin typeface="Times New Roman" pitchFamily="18" charset="0"/>
                <a:ea typeface="SimSun" pitchFamily="2" charset="-122"/>
              </a:rPr>
              <a:t> </a:t>
            </a:r>
            <a:r>
              <a:rPr lang="en-US" altLang="zh-CN" sz="2200" b="1" dirty="0" smtClean="0">
                <a:solidFill>
                  <a:srgbClr val="0000FF"/>
                </a:solidFill>
                <a:latin typeface="Times New Roman" pitchFamily="18" charset="0"/>
                <a:ea typeface="SimSun" pitchFamily="2" charset="-122"/>
              </a:rPr>
              <a:t>EU</a:t>
            </a:r>
            <a:r>
              <a:rPr lang="en-US" altLang="zh-CN" sz="2200" b="1" baseline="-25000" dirty="0" smtClean="0">
                <a:solidFill>
                  <a:srgbClr val="0000FF"/>
                </a:solidFill>
                <a:latin typeface="Times New Roman" pitchFamily="18" charset="0"/>
                <a:ea typeface="SimSun" pitchFamily="2" charset="-122"/>
              </a:rPr>
              <a:t>2</a:t>
            </a:r>
            <a:r>
              <a:rPr lang="en-US" altLang="zh-CN" sz="2200" b="1" dirty="0" smtClean="0">
                <a:solidFill>
                  <a:srgbClr val="0000FF"/>
                </a:solidFill>
                <a:latin typeface="Times New Roman" pitchFamily="18" charset="0"/>
                <a:ea typeface="SimSun" pitchFamily="2" charset="-122"/>
              </a:rPr>
              <a:t>(F, </a:t>
            </a:r>
            <a:r>
              <a:rPr lang="en-US" altLang="zh-CN" sz="2200" b="1" dirty="0" smtClean="0">
                <a:solidFill>
                  <a:schemeClr val="hlink"/>
                </a:solidFill>
                <a:latin typeface="Times New Roman" pitchFamily="18" charset="0"/>
                <a:ea typeface="SimSun" pitchFamily="2" charset="-122"/>
              </a:rPr>
              <a:t>(</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 1–</a:t>
            </a:r>
            <a:r>
              <a:rPr lang="en-US" altLang="zh-CN" sz="2200" b="1" i="1" dirty="0" smtClean="0">
                <a:solidFill>
                  <a:schemeClr val="hlink"/>
                </a:solidFill>
                <a:latin typeface="Times New Roman" pitchFamily="18" charset="0"/>
                <a:ea typeface="SimSun" pitchFamily="2" charset="-122"/>
              </a:rPr>
              <a:t>r</a:t>
            </a:r>
            <a:r>
              <a:rPr lang="en-US" altLang="zh-CN" sz="2200" b="1" dirty="0" smtClean="0">
                <a:solidFill>
                  <a:schemeClr val="hlink"/>
                </a:solidFill>
                <a:latin typeface="Times New Roman" pitchFamily="18" charset="0"/>
                <a:ea typeface="SimSun" pitchFamily="2" charset="-122"/>
              </a:rPr>
              <a:t>)</a:t>
            </a:r>
            <a:r>
              <a:rPr lang="en-US" altLang="zh-CN" sz="2200" b="1" dirty="0" smtClean="0">
                <a:solidFill>
                  <a:srgbClr val="0000FF"/>
                </a:solidFill>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a:t>
            </a:r>
            <a:br>
              <a:rPr lang="en-US" altLang="zh-CN" sz="2200" b="1" dirty="0" smtClean="0">
                <a:solidFill>
                  <a:schemeClr val="hlink"/>
                </a:solidFill>
                <a:latin typeface="Times New Roman" pitchFamily="18" charset="0"/>
                <a:ea typeface="SimSun" pitchFamily="2" charset="-122"/>
              </a:rPr>
            </a:br>
            <a:r>
              <a:rPr lang="en-US" altLang="zh-CN" sz="2200" b="1" dirty="0" smtClean="0">
                <a:solidFill>
                  <a:srgbClr val="0000FF"/>
                </a:solidFill>
                <a:latin typeface="Times New Roman" pitchFamily="18" charset="0"/>
                <a:ea typeface="SimSun" pitchFamily="2" charset="-122"/>
              </a:rPr>
              <a:t> </a:t>
            </a:r>
            <a:r>
              <a:rPr lang="en-US" altLang="zh-CN" sz="2200" b="1" i="1" dirty="0" smtClean="0">
                <a:solidFill>
                  <a:schemeClr val="hlink"/>
                </a:solidFill>
                <a:latin typeface="Times New Roman" pitchFamily="18" charset="0"/>
                <a:ea typeface="SimSun" pitchFamily="2" charset="-122"/>
              </a:rPr>
              <a:t>r </a:t>
            </a:r>
            <a:r>
              <a:rPr lang="en-US" altLang="zh-CN" sz="2200" b="1" dirty="0" smtClean="0">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a:t>
            </a:r>
            <a:r>
              <a:rPr lang="en-US" altLang="zh-CN" sz="2200" b="1" dirty="0" smtClean="0">
                <a:latin typeface="Times New Roman" pitchFamily="18" charset="0"/>
                <a:ea typeface="SimSun" pitchFamily="2" charset="-122"/>
              </a:rPr>
              <a:t>2 – 2</a:t>
            </a:r>
            <a:r>
              <a:rPr lang="en-US" altLang="zh-CN" sz="2200" b="1" i="1" dirty="0" smtClean="0">
                <a:solidFill>
                  <a:schemeClr val="hlink"/>
                </a:solidFill>
                <a:latin typeface="Times New Roman" pitchFamily="18" charset="0"/>
                <a:ea typeface="SimSun" pitchFamily="2" charset="-122"/>
              </a:rPr>
              <a:t>r</a:t>
            </a:r>
            <a:r>
              <a:rPr lang="en-US" altLang="zh-CN" sz="2200" b="1" i="1" dirty="0" smtClean="0">
                <a:solidFill>
                  <a:srgbClr val="0000FF"/>
                </a:solidFill>
                <a:latin typeface="Times New Roman" pitchFamily="18" charset="0"/>
                <a:ea typeface="SimSun" pitchFamily="2" charset="-122"/>
              </a:rPr>
              <a:t> </a:t>
            </a:r>
            <a:r>
              <a:rPr lang="en-US" altLang="zh-CN" sz="2200" b="1" dirty="0" smtClean="0">
                <a:solidFill>
                  <a:schemeClr val="hlink"/>
                </a:solidFill>
                <a:latin typeface="Times New Roman" pitchFamily="18" charset="0"/>
                <a:ea typeface="SimSun" pitchFamily="2" charset="-122"/>
              </a:rPr>
              <a:t/>
            </a:r>
            <a:br>
              <a:rPr lang="en-US" altLang="zh-CN" sz="2200" b="1" dirty="0" smtClean="0">
                <a:solidFill>
                  <a:schemeClr val="hlink"/>
                </a:solidFill>
                <a:latin typeface="Times New Roman" pitchFamily="18" charset="0"/>
                <a:ea typeface="SimSun" pitchFamily="2" charset="-122"/>
              </a:rPr>
            </a:br>
            <a:r>
              <a:rPr lang="en-US" altLang="zh-CN" sz="2200" b="1" dirty="0" smtClean="0">
                <a:solidFill>
                  <a:schemeClr val="hlink"/>
                </a:solidFill>
                <a:latin typeface="Times New Roman" pitchFamily="18" charset="0"/>
                <a:ea typeface="SimSun" pitchFamily="2" charset="-122"/>
              </a:rPr>
              <a:t> </a:t>
            </a:r>
            <a:r>
              <a:rPr lang="en-US" altLang="zh-CN" sz="2200" b="1" dirty="0" smtClean="0">
                <a:latin typeface="Times New Roman" pitchFamily="18" charset="0"/>
                <a:ea typeface="SimSun" pitchFamily="2" charset="-122"/>
              </a:rPr>
              <a:t>3</a:t>
            </a:r>
            <a:r>
              <a:rPr lang="en-US" altLang="zh-CN" sz="2200" b="1" i="1" dirty="0" smtClean="0">
                <a:solidFill>
                  <a:schemeClr val="hlink"/>
                </a:solidFill>
                <a:latin typeface="Times New Roman" pitchFamily="18" charset="0"/>
                <a:ea typeface="SimSun" pitchFamily="2" charset="-122"/>
              </a:rPr>
              <a:t>r </a:t>
            </a:r>
            <a:r>
              <a:rPr lang="en-US" altLang="zh-CN" sz="2200" b="1" dirty="0" smtClean="0">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a:t>
            </a:r>
            <a:r>
              <a:rPr lang="en-US" altLang="zh-CN" sz="2200" b="1" dirty="0" smtClean="0">
                <a:latin typeface="Times New Roman" pitchFamily="18" charset="0"/>
                <a:ea typeface="SimSun" pitchFamily="2" charset="-122"/>
              </a:rPr>
              <a:t>2</a:t>
            </a:r>
            <a:r>
              <a:rPr lang="en-US" altLang="zh-CN" sz="2200" b="1" dirty="0" smtClean="0">
                <a:solidFill>
                  <a:schemeClr val="hlink"/>
                </a:solidFill>
                <a:latin typeface="Times New Roman" pitchFamily="18" charset="0"/>
                <a:ea typeface="SimSun" pitchFamily="2" charset="-122"/>
              </a:rPr>
              <a:t> 		</a:t>
            </a:r>
            <a:r>
              <a:rPr lang="zh-CN" altLang="en-US" sz="2200" dirty="0" smtClean="0">
                <a:ea typeface="SimSun" pitchFamily="2" charset="-122"/>
              </a:rPr>
              <a:t>从而</a:t>
            </a:r>
            <a:r>
              <a:rPr lang="zh-CN" altLang="en-US" sz="2200" b="1" dirty="0" smtClean="0">
                <a:latin typeface="Times New Roman" pitchFamily="18" charset="0"/>
                <a:ea typeface="SimSun" pitchFamily="2" charset="-122"/>
              </a:rPr>
              <a:t>  </a:t>
            </a:r>
            <a:r>
              <a:rPr lang="en-US" altLang="zh-CN" sz="2200" b="1" i="1" dirty="0" smtClean="0">
                <a:solidFill>
                  <a:schemeClr val="hlink"/>
                </a:solidFill>
                <a:latin typeface="Times New Roman" pitchFamily="18" charset="0"/>
                <a:ea typeface="SimSun" pitchFamily="2" charset="-122"/>
              </a:rPr>
              <a:t>r </a:t>
            </a:r>
            <a:r>
              <a:rPr lang="en-US" altLang="zh-CN" sz="2200" b="1" dirty="0" smtClean="0">
                <a:latin typeface="Times New Roman" pitchFamily="18" charset="0"/>
                <a:ea typeface="SimSun" pitchFamily="2" charset="-122"/>
              </a:rPr>
              <a:t>=</a:t>
            </a:r>
            <a:r>
              <a:rPr lang="en-US" altLang="zh-CN" sz="2200" b="1" dirty="0" smtClean="0">
                <a:solidFill>
                  <a:schemeClr val="hlink"/>
                </a:solidFill>
                <a:latin typeface="Times New Roman" pitchFamily="18" charset="0"/>
                <a:ea typeface="SimSun" pitchFamily="2" charset="-122"/>
              </a:rPr>
              <a:t> </a:t>
            </a:r>
            <a:r>
              <a:rPr lang="en-US" altLang="zh-CN" sz="2200" b="1" dirty="0" smtClean="0">
                <a:latin typeface="Times New Roman" pitchFamily="18" charset="0"/>
                <a:ea typeface="SimSun" pitchFamily="2" charset="-122"/>
              </a:rPr>
              <a:t>2/3</a:t>
            </a:r>
          </a:p>
        </p:txBody>
      </p:sp>
      <p:sp>
        <p:nvSpPr>
          <p:cNvPr id="172037" name="Rectangle 3"/>
          <p:cNvSpPr>
            <a:spLocks noGrp="1" noChangeArrowheads="1"/>
          </p:cNvSpPr>
          <p:nvPr>
            <p:ph type="title"/>
          </p:nvPr>
        </p:nvSpPr>
        <p:spPr>
          <a:xfrm>
            <a:off x="914400" y="290513"/>
            <a:ext cx="7772400" cy="1130300"/>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64196" name="Group 4"/>
          <p:cNvGraphicFramePr>
            <a:graphicFrameLocks noGrp="1"/>
          </p:cNvGraphicFramePr>
          <p:nvPr/>
        </p:nvGraphicFramePr>
        <p:xfrm>
          <a:off x="1003300" y="1485900"/>
          <a:ext cx="6629400" cy="1584960"/>
        </p:xfrm>
        <a:graphic>
          <a:graphicData uri="http://schemas.openxmlformats.org/drawingml/2006/table">
            <a:tbl>
              <a:tblPr/>
              <a:tblGrid>
                <a:gridCol w="850900"/>
                <a:gridCol w="2093913"/>
                <a:gridCol w="1712912"/>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O</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F</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O</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F</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dirty="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3059" name="灯片编号占位符 5"/>
          <p:cNvSpPr>
            <a:spLocks noGrp="1"/>
          </p:cNvSpPr>
          <p:nvPr>
            <p:ph type="sldNum" sz="quarter" idx="12"/>
          </p:nvPr>
        </p:nvSpPr>
        <p:spPr>
          <a:noFill/>
        </p:spPr>
        <p:txBody>
          <a:bodyPr/>
          <a:lstStyle/>
          <a:p>
            <a:fld id="{80E9F85A-C890-44F6-8D24-56B1A44A9053}" type="slidenum">
              <a:rPr lang="zh-CN" altLang="en-US" smtClean="0">
                <a:solidFill>
                  <a:srgbClr val="000000"/>
                </a:solidFill>
              </a:rPr>
              <a:pPr/>
              <a:t>176</a:t>
            </a:fld>
            <a:endParaRPr lang="en-US" altLang="zh-CN" smtClean="0">
              <a:solidFill>
                <a:srgbClr val="000000"/>
              </a:solidFill>
            </a:endParaRPr>
          </a:p>
        </p:txBody>
      </p:sp>
      <p:sp>
        <p:nvSpPr>
          <p:cNvPr id="173060" name="Rectangle 2"/>
          <p:cNvSpPr>
            <a:spLocks noGrp="1" noChangeArrowheads="1"/>
          </p:cNvSpPr>
          <p:nvPr>
            <p:ph type="body" idx="1"/>
          </p:nvPr>
        </p:nvSpPr>
        <p:spPr>
          <a:xfrm>
            <a:off x="765175" y="3232150"/>
            <a:ext cx="7772400" cy="2890838"/>
          </a:xfrm>
          <a:noFill/>
        </p:spPr>
        <p:txBody>
          <a:bodyPr/>
          <a:lstStyle/>
          <a:p>
            <a:pPr eaLnBrk="1" hangingPunct="1"/>
            <a:r>
              <a:rPr lang="zh-CN" altLang="en-US" smtClean="0">
                <a:ea typeface="SimSun" pitchFamily="2" charset="-122"/>
              </a:rPr>
              <a:t>所以</a:t>
            </a:r>
            <a:r>
              <a:rPr lang="en-US" altLang="zh-CN" smtClean="0">
                <a:ea typeface="SimSun" pitchFamily="2" charset="-122"/>
              </a:rPr>
              <a:t>, ( </a:t>
            </a:r>
            <a:r>
              <a:rPr lang="en-US" altLang="zh-CN" smtClean="0">
                <a:solidFill>
                  <a:schemeClr val="hlink"/>
                </a:solidFill>
                <a:ea typeface="SimSun" pitchFamily="2" charset="-122"/>
              </a:rPr>
              <a:t>(2/3, 1/3)</a:t>
            </a:r>
            <a:r>
              <a:rPr lang="en-US" altLang="zh-CN" smtClean="0">
                <a:ea typeface="SimSun" pitchFamily="2" charset="-122"/>
              </a:rPr>
              <a:t>, </a:t>
            </a:r>
            <a:r>
              <a:rPr lang="en-US" altLang="zh-CN" smtClean="0">
                <a:solidFill>
                  <a:srgbClr val="0000FF"/>
                </a:solidFill>
                <a:ea typeface="SimSun" pitchFamily="2" charset="-122"/>
              </a:rPr>
              <a:t>(1/3, 2/3)</a:t>
            </a:r>
            <a:r>
              <a:rPr lang="en-US" altLang="zh-CN" smtClean="0">
                <a:ea typeface="SimSun" pitchFamily="2" charset="-122"/>
              </a:rPr>
              <a:t> ) </a:t>
            </a:r>
            <a:r>
              <a:rPr lang="zh-CN" altLang="en-US" smtClean="0">
                <a:ea typeface="SimSun" pitchFamily="2" charset="-122"/>
              </a:rPr>
              <a:t>是一个混合策略纳什均衡</a:t>
            </a:r>
            <a:r>
              <a:rPr lang="en-US" altLang="zh-CN" smtClean="0">
                <a:ea typeface="SimSun" pitchFamily="2" charset="-122"/>
              </a:rPr>
              <a:t>. </a:t>
            </a:r>
            <a:r>
              <a:rPr lang="zh-CN" altLang="en-US" smtClean="0">
                <a:ea typeface="SimSun" pitchFamily="2" charset="-122"/>
              </a:rPr>
              <a:t>即</a:t>
            </a:r>
            <a:r>
              <a:rPr lang="en-US" altLang="zh-CN" smtClean="0">
                <a:ea typeface="SimSun" pitchFamily="2" charset="-122"/>
              </a:rPr>
              <a:t>, </a:t>
            </a:r>
          </a:p>
          <a:p>
            <a:pPr eaLnBrk="1" hangingPunct="1"/>
            <a:r>
              <a:rPr lang="en-US" altLang="zh-CN" smtClean="0">
                <a:ea typeface="SimSun" pitchFamily="2" charset="-122"/>
              </a:rPr>
              <a:t>Chris</a:t>
            </a:r>
            <a:r>
              <a:rPr lang="zh-CN" altLang="en-US" smtClean="0">
                <a:ea typeface="SimSun" pitchFamily="2" charset="-122"/>
              </a:rPr>
              <a:t>以</a:t>
            </a:r>
            <a:r>
              <a:rPr lang="en-US" altLang="zh-CN" smtClean="0">
                <a:ea typeface="SimSun" pitchFamily="2" charset="-122"/>
              </a:rPr>
              <a:t>2/3</a:t>
            </a:r>
            <a:r>
              <a:rPr lang="zh-CN" altLang="en-US" smtClean="0">
                <a:ea typeface="SimSun" pitchFamily="2" charset="-122"/>
              </a:rPr>
              <a:t>的概率选择</a:t>
            </a:r>
            <a:r>
              <a:rPr lang="en-US" altLang="zh-CN" smtClean="0">
                <a:ea typeface="SimSun" pitchFamily="2" charset="-122"/>
              </a:rPr>
              <a:t> Opera </a:t>
            </a:r>
            <a:r>
              <a:rPr lang="zh-CN" altLang="en-US" smtClean="0">
                <a:ea typeface="SimSun" pitchFamily="2" charset="-122"/>
              </a:rPr>
              <a:t>，以</a:t>
            </a:r>
            <a:r>
              <a:rPr lang="en-US" altLang="zh-CN" smtClean="0">
                <a:ea typeface="SimSun" pitchFamily="2" charset="-122"/>
              </a:rPr>
              <a:t>1/3</a:t>
            </a:r>
            <a:r>
              <a:rPr lang="zh-CN" altLang="en-US" smtClean="0">
                <a:ea typeface="SimSun" pitchFamily="2" charset="-122"/>
              </a:rPr>
              <a:t>的概率选择</a:t>
            </a:r>
            <a:r>
              <a:rPr lang="en-US" altLang="zh-CN" smtClean="0">
                <a:ea typeface="SimSun" pitchFamily="2" charset="-122"/>
              </a:rPr>
              <a:t> Prize Fight.</a:t>
            </a:r>
          </a:p>
          <a:p>
            <a:pPr eaLnBrk="1" hangingPunct="1"/>
            <a:r>
              <a:rPr lang="en-US" altLang="zh-CN" smtClean="0">
                <a:ea typeface="SimSun" pitchFamily="2" charset="-122"/>
              </a:rPr>
              <a:t>Pat</a:t>
            </a:r>
            <a:r>
              <a:rPr lang="zh-CN" altLang="en-US" smtClean="0">
                <a:ea typeface="SimSun" pitchFamily="2" charset="-122"/>
              </a:rPr>
              <a:t>以</a:t>
            </a:r>
            <a:r>
              <a:rPr lang="en-US" altLang="zh-CN" smtClean="0">
                <a:ea typeface="SimSun" pitchFamily="2" charset="-122"/>
              </a:rPr>
              <a:t>1/3</a:t>
            </a:r>
            <a:r>
              <a:rPr lang="zh-CN" altLang="en-US" smtClean="0">
                <a:ea typeface="SimSun" pitchFamily="2" charset="-122"/>
              </a:rPr>
              <a:t>的概率选择</a:t>
            </a:r>
            <a:r>
              <a:rPr lang="en-US" altLang="zh-CN" smtClean="0">
                <a:ea typeface="SimSun" pitchFamily="2" charset="-122"/>
              </a:rPr>
              <a:t> Opera </a:t>
            </a:r>
            <a:r>
              <a:rPr lang="zh-CN" altLang="en-US" smtClean="0">
                <a:ea typeface="SimSun" pitchFamily="2" charset="-122"/>
              </a:rPr>
              <a:t>，以</a:t>
            </a:r>
            <a:r>
              <a:rPr lang="en-US" altLang="zh-CN" smtClean="0">
                <a:ea typeface="SimSun" pitchFamily="2" charset="-122"/>
              </a:rPr>
              <a:t>2/3</a:t>
            </a:r>
            <a:r>
              <a:rPr lang="zh-CN" altLang="en-US" smtClean="0">
                <a:ea typeface="SimSun" pitchFamily="2" charset="-122"/>
              </a:rPr>
              <a:t>的概率选择</a:t>
            </a:r>
            <a:r>
              <a:rPr lang="en-US" altLang="zh-CN" smtClean="0">
                <a:ea typeface="SimSun" pitchFamily="2" charset="-122"/>
              </a:rPr>
              <a:t> Prize Fight.</a:t>
            </a:r>
          </a:p>
        </p:txBody>
      </p:sp>
      <p:sp>
        <p:nvSpPr>
          <p:cNvPr id="173061" name="Rectangle 3"/>
          <p:cNvSpPr>
            <a:spLocks noGrp="1" noChangeArrowheads="1"/>
          </p:cNvSpPr>
          <p:nvPr>
            <p:ph type="title"/>
          </p:nvPr>
        </p:nvSpPr>
        <p:spPr>
          <a:xfrm>
            <a:off x="914400" y="290513"/>
            <a:ext cx="7772400" cy="1130300"/>
          </a:xfrm>
        </p:spPr>
        <p:txBody>
          <a:bodyPr/>
          <a:lstStyle/>
          <a:p>
            <a:pPr eaLnBrk="1" hangingPunct="1"/>
            <a:r>
              <a:rPr lang="en-US" altLang="zh-CN" sz="3600" smtClean="0">
                <a:ea typeface="SimSun" pitchFamily="2" charset="-122"/>
              </a:rPr>
              <a:t>Use Theorem 2 to find mixed strategy Nash equilibrium: illustration</a:t>
            </a:r>
          </a:p>
        </p:txBody>
      </p:sp>
      <p:graphicFrame>
        <p:nvGraphicFramePr>
          <p:cNvPr id="266244" name="Group 4"/>
          <p:cNvGraphicFramePr>
            <a:graphicFrameLocks noGrp="1"/>
          </p:cNvGraphicFramePr>
          <p:nvPr/>
        </p:nvGraphicFramePr>
        <p:xfrm>
          <a:off x="1003300" y="1485900"/>
          <a:ext cx="6629400" cy="1584960"/>
        </p:xfrm>
        <a:graphic>
          <a:graphicData uri="http://schemas.openxmlformats.org/drawingml/2006/table">
            <a:tbl>
              <a:tblPr/>
              <a:tblGrid>
                <a:gridCol w="850900"/>
                <a:gridCol w="2093913"/>
                <a:gridCol w="1712912"/>
                <a:gridCol w="1971675"/>
              </a:tblGrid>
              <a:tr h="3778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Battle of sexes</a:t>
                      </a: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O</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pera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rgbClr val="0000FF"/>
                          </a:solidFill>
                          <a:effectLst/>
                          <a:latin typeface="Arial" charset="0"/>
                          <a:ea typeface="SimSun" pitchFamily="2" charset="-122"/>
                          <a:cs typeface="Arial" charset="0"/>
                        </a:rPr>
                        <a:t>F</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O</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pera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a:t>
                      </a:r>
                      <a:r>
                        <a:rPr kumimoji="0" lang="en-US" altLang="zh-CN" sz="1800" b="0" i="0" u="sng" strike="noStrike" cap="none" normalizeH="0" baseline="0" smtClean="0">
                          <a:ln>
                            <a:noFill/>
                          </a:ln>
                          <a:solidFill>
                            <a:schemeClr val="hlink"/>
                          </a:solidFill>
                          <a:effectLst/>
                          <a:latin typeface="Arial" charset="0"/>
                          <a:ea typeface="SimSun" pitchFamily="2" charset="-122"/>
                          <a:cs typeface="Arial" charset="0"/>
                        </a:rPr>
                        <a:t>F</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ight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4083" name="灯片编号占位符 5"/>
          <p:cNvSpPr>
            <a:spLocks noGrp="1"/>
          </p:cNvSpPr>
          <p:nvPr>
            <p:ph type="sldNum" sz="quarter" idx="12"/>
          </p:nvPr>
        </p:nvSpPr>
        <p:spPr>
          <a:noFill/>
        </p:spPr>
        <p:txBody>
          <a:bodyPr/>
          <a:lstStyle/>
          <a:p>
            <a:fld id="{6FFF226C-0AFE-4DE4-B8E0-1045B258F5A9}" type="slidenum">
              <a:rPr lang="zh-CN" altLang="en-US" smtClean="0">
                <a:solidFill>
                  <a:srgbClr val="000000"/>
                </a:solidFill>
              </a:rPr>
              <a:pPr/>
              <a:t>177</a:t>
            </a:fld>
            <a:endParaRPr lang="en-US" altLang="zh-CN" smtClean="0">
              <a:solidFill>
                <a:srgbClr val="000000"/>
              </a:solidFill>
            </a:endParaRPr>
          </a:p>
        </p:txBody>
      </p:sp>
      <p:sp>
        <p:nvSpPr>
          <p:cNvPr id="174084" name="Rectangle 2"/>
          <p:cNvSpPr>
            <a:spLocks noGrp="1" noChangeArrowheads="1"/>
          </p:cNvSpPr>
          <p:nvPr>
            <p:ph type="title"/>
          </p:nvPr>
        </p:nvSpPr>
        <p:spPr/>
        <p:txBody>
          <a:bodyPr/>
          <a:lstStyle/>
          <a:p>
            <a:pPr eaLnBrk="1" hangingPunct="1"/>
            <a:r>
              <a:rPr lang="en-US" altLang="zh-CN" smtClean="0">
                <a:ea typeface="SimSun" pitchFamily="2" charset="-122"/>
              </a:rPr>
              <a:t>Example 1</a:t>
            </a:r>
          </a:p>
        </p:txBody>
      </p:sp>
      <p:sp>
        <p:nvSpPr>
          <p:cNvPr id="174085" name="Rectangle 3"/>
          <p:cNvSpPr>
            <a:spLocks noGrp="1" noChangeArrowheads="1"/>
          </p:cNvSpPr>
          <p:nvPr>
            <p:ph type="body" idx="1"/>
          </p:nvPr>
        </p:nvSpPr>
        <p:spPr/>
        <p:txBody>
          <a:bodyPr/>
          <a:lstStyle/>
          <a:p>
            <a:pPr eaLnBrk="1" hangingPunct="1"/>
            <a:r>
              <a:rPr lang="en-US" altLang="zh-CN" sz="2400" smtClean="0">
                <a:ea typeface="SimSun" pitchFamily="2" charset="-122"/>
              </a:rPr>
              <a:t>Bruce </a:t>
            </a:r>
            <a:r>
              <a:rPr lang="zh-CN" altLang="en-US" sz="2400" smtClean="0">
                <a:ea typeface="SimSun" pitchFamily="2" charset="-122"/>
              </a:rPr>
              <a:t>和</a:t>
            </a:r>
            <a:r>
              <a:rPr lang="en-US" altLang="zh-CN" sz="2400" smtClean="0">
                <a:ea typeface="SimSun" pitchFamily="2" charset="-122"/>
              </a:rPr>
              <a:t>Sheila</a:t>
            </a:r>
            <a:r>
              <a:rPr lang="zh-CN" altLang="en-US" sz="2400" smtClean="0">
                <a:ea typeface="SimSun" pitchFamily="2" charset="-122"/>
              </a:rPr>
              <a:t>要决定是去看歌剧还是去看职业摔跤表演</a:t>
            </a:r>
            <a:r>
              <a:rPr lang="en-US" altLang="zh-CN" sz="2400" smtClean="0">
                <a:ea typeface="SimSun" pitchFamily="2" charset="-122"/>
              </a:rPr>
              <a:t>.  </a:t>
            </a:r>
          </a:p>
          <a:p>
            <a:pPr eaLnBrk="1" hangingPunct="1"/>
            <a:r>
              <a:rPr lang="en-US" altLang="zh-CN" sz="2400" smtClean="0">
                <a:ea typeface="SimSun" pitchFamily="2" charset="-122"/>
              </a:rPr>
              <a:t>Sheila</a:t>
            </a:r>
            <a:r>
              <a:rPr lang="zh-CN" altLang="en-US" sz="2400" smtClean="0">
                <a:ea typeface="SimSun" pitchFamily="2" charset="-122"/>
              </a:rPr>
              <a:t>去看歌剧和职业摔跤分别可以得到效用</a:t>
            </a:r>
            <a:r>
              <a:rPr lang="en-US" altLang="zh-CN" sz="2400" smtClean="0">
                <a:ea typeface="SimSun" pitchFamily="2" charset="-122"/>
              </a:rPr>
              <a:t>4</a:t>
            </a:r>
            <a:r>
              <a:rPr lang="zh-CN" altLang="en-US" sz="2400" smtClean="0">
                <a:ea typeface="SimSun" pitchFamily="2" charset="-122"/>
              </a:rPr>
              <a:t>和</a:t>
            </a:r>
            <a:r>
              <a:rPr lang="en-US" altLang="zh-CN" sz="2400" smtClean="0">
                <a:ea typeface="SimSun" pitchFamily="2" charset="-122"/>
              </a:rPr>
              <a:t>1. </a:t>
            </a:r>
          </a:p>
          <a:p>
            <a:pPr eaLnBrk="1" hangingPunct="1"/>
            <a:r>
              <a:rPr lang="en-US" altLang="zh-CN" sz="2400" smtClean="0">
                <a:ea typeface="SimSun" pitchFamily="2" charset="-122"/>
              </a:rPr>
              <a:t>Bruce</a:t>
            </a:r>
            <a:r>
              <a:rPr lang="zh-CN" altLang="en-US" sz="2400" smtClean="0">
                <a:ea typeface="SimSun" pitchFamily="2" charset="-122"/>
              </a:rPr>
              <a:t>去看歌剧和职业摔跤分别可以得到效用</a:t>
            </a:r>
            <a:r>
              <a:rPr lang="en-US" altLang="zh-CN" sz="2400" smtClean="0">
                <a:ea typeface="SimSun" pitchFamily="2" charset="-122"/>
              </a:rPr>
              <a:t>1</a:t>
            </a:r>
            <a:r>
              <a:rPr lang="zh-CN" altLang="en-US" sz="2400" smtClean="0">
                <a:ea typeface="SimSun" pitchFamily="2" charset="-122"/>
              </a:rPr>
              <a:t>和</a:t>
            </a:r>
            <a:r>
              <a:rPr lang="en-US" altLang="zh-CN" sz="2400" smtClean="0">
                <a:ea typeface="SimSun" pitchFamily="2" charset="-122"/>
              </a:rPr>
              <a:t>4. </a:t>
            </a:r>
          </a:p>
          <a:p>
            <a:pPr eaLnBrk="1" hangingPunct="1"/>
            <a:r>
              <a:rPr lang="zh-CN" altLang="en-US" sz="2400" smtClean="0">
                <a:ea typeface="SimSun" pitchFamily="2" charset="-122"/>
              </a:rPr>
              <a:t>他们同意使用以下方法决定去哪里</a:t>
            </a:r>
            <a:r>
              <a:rPr lang="en-US" altLang="zh-CN" sz="2400" smtClean="0">
                <a:ea typeface="SimSun" pitchFamily="2" charset="-122"/>
              </a:rPr>
              <a:t>:</a:t>
            </a:r>
          </a:p>
          <a:p>
            <a:pPr lvl="1" eaLnBrk="1" hangingPunct="1">
              <a:buFont typeface="Wingdings" pitchFamily="2" charset="2"/>
              <a:buChar char="Ø"/>
            </a:pPr>
            <a:r>
              <a:rPr lang="en-US" altLang="zh-CN" sz="2200" smtClean="0">
                <a:ea typeface="SimSun" pitchFamily="2" charset="-122"/>
              </a:rPr>
              <a:t>Bruce</a:t>
            </a:r>
            <a:r>
              <a:rPr lang="zh-CN" altLang="en-US" sz="2200" smtClean="0">
                <a:ea typeface="SimSun" pitchFamily="2" charset="-122"/>
              </a:rPr>
              <a:t>和</a:t>
            </a:r>
            <a:r>
              <a:rPr lang="en-US" altLang="zh-CN" sz="2200" smtClean="0">
                <a:ea typeface="SimSun" pitchFamily="2" charset="-122"/>
              </a:rPr>
              <a:t>Sheila</a:t>
            </a:r>
            <a:r>
              <a:rPr lang="zh-CN" altLang="en-US" sz="2200" smtClean="0">
                <a:ea typeface="SimSun" pitchFamily="2" charset="-122"/>
              </a:rPr>
              <a:t>每人把一枚硬币放在咖啡桌上电视遥控器下面（假设他们不作弊看对方的硬币）</a:t>
            </a:r>
            <a:r>
              <a:rPr lang="en-US" altLang="zh-CN" sz="2200" smtClean="0">
                <a:ea typeface="SimSun" pitchFamily="2" charset="-122"/>
              </a:rPr>
              <a:t>. </a:t>
            </a:r>
            <a:r>
              <a:rPr lang="zh-CN" altLang="en-US" sz="2200" smtClean="0">
                <a:ea typeface="SimSun" pitchFamily="2" charset="-122"/>
              </a:rPr>
              <a:t>他们数到</a:t>
            </a:r>
            <a:r>
              <a:rPr lang="en-US" altLang="zh-CN" sz="2200" smtClean="0">
                <a:ea typeface="SimSun" pitchFamily="2" charset="-122"/>
              </a:rPr>
              <a:t>3</a:t>
            </a:r>
            <a:r>
              <a:rPr lang="zh-CN" altLang="en-US" sz="2200" smtClean="0">
                <a:ea typeface="SimSun" pitchFamily="2" charset="-122"/>
              </a:rPr>
              <a:t>，同时显示他们的硬币</a:t>
            </a:r>
            <a:r>
              <a:rPr lang="en-US" altLang="zh-CN" sz="2200" smtClean="0">
                <a:ea typeface="SimSun" pitchFamily="2" charset="-122"/>
              </a:rPr>
              <a:t>. </a:t>
            </a:r>
            <a:r>
              <a:rPr lang="zh-CN" altLang="en-US" sz="2200" smtClean="0">
                <a:ea typeface="SimSun" pitchFamily="2" charset="-122"/>
              </a:rPr>
              <a:t>如果他们的硬币显示一致</a:t>
            </a:r>
            <a:r>
              <a:rPr lang="en-US" altLang="zh-CN" sz="2200" smtClean="0">
                <a:ea typeface="SimSun" pitchFamily="2" charset="-122"/>
              </a:rPr>
              <a:t> (</a:t>
            </a:r>
            <a:r>
              <a:rPr lang="zh-CN" altLang="en-US" sz="2200" smtClean="0">
                <a:ea typeface="SimSun" pitchFamily="2" charset="-122"/>
              </a:rPr>
              <a:t>都是</a:t>
            </a:r>
            <a:r>
              <a:rPr lang="en-US" altLang="zh-CN" sz="2200" smtClean="0">
                <a:ea typeface="SimSun" pitchFamily="2" charset="-122"/>
              </a:rPr>
              <a:t>heads,</a:t>
            </a:r>
            <a:r>
              <a:rPr lang="zh-CN" altLang="en-US" sz="2200" smtClean="0">
                <a:ea typeface="SimSun" pitchFamily="2" charset="-122"/>
              </a:rPr>
              <a:t>或都是</a:t>
            </a:r>
            <a:r>
              <a:rPr lang="en-US" altLang="zh-CN" sz="2200" smtClean="0">
                <a:ea typeface="SimSun" pitchFamily="2" charset="-122"/>
              </a:rPr>
              <a:t>tails), </a:t>
            </a:r>
            <a:r>
              <a:rPr lang="zh-CN" altLang="en-US" sz="2200" smtClean="0">
                <a:ea typeface="SimSun" pitchFamily="2" charset="-122"/>
              </a:rPr>
              <a:t>那么</a:t>
            </a:r>
            <a:r>
              <a:rPr lang="en-US" altLang="zh-CN" sz="2200" smtClean="0">
                <a:ea typeface="SimSun" pitchFamily="2" charset="-122"/>
              </a:rPr>
              <a:t>Sheila</a:t>
            </a:r>
            <a:r>
              <a:rPr lang="zh-CN" altLang="en-US" sz="2200" smtClean="0">
                <a:ea typeface="SimSun" pitchFamily="2" charset="-122"/>
              </a:rPr>
              <a:t>决定去看歌剧还是职业摔跤</a:t>
            </a:r>
            <a:r>
              <a:rPr lang="en-US" altLang="zh-CN" sz="2200" smtClean="0">
                <a:ea typeface="SimSun" pitchFamily="2" charset="-122"/>
              </a:rPr>
              <a:t>, </a:t>
            </a:r>
            <a:r>
              <a:rPr lang="zh-CN" altLang="en-US" sz="2200" smtClean="0">
                <a:ea typeface="SimSun" pitchFamily="2" charset="-122"/>
              </a:rPr>
              <a:t>而如果他们的硬币显示不一致</a:t>
            </a:r>
            <a:r>
              <a:rPr lang="en-US" altLang="zh-CN" sz="2200" smtClean="0">
                <a:ea typeface="SimSun" pitchFamily="2" charset="-122"/>
              </a:rPr>
              <a:t> (heads, tails </a:t>
            </a:r>
            <a:r>
              <a:rPr lang="zh-CN" altLang="en-US" sz="2200" smtClean="0">
                <a:ea typeface="SimSun" pitchFamily="2" charset="-122"/>
              </a:rPr>
              <a:t>或</a:t>
            </a:r>
            <a:r>
              <a:rPr lang="en-US" altLang="zh-CN" sz="2200" smtClean="0">
                <a:ea typeface="SimSun" pitchFamily="2" charset="-122"/>
              </a:rPr>
              <a:t>tails, heads)</a:t>
            </a:r>
            <a:r>
              <a:rPr lang="zh-CN" altLang="en-US" sz="2200" smtClean="0">
                <a:ea typeface="SimSun" pitchFamily="2" charset="-122"/>
              </a:rPr>
              <a:t>，那么 </a:t>
            </a:r>
            <a:r>
              <a:rPr lang="en-US" altLang="zh-CN" sz="2200" smtClean="0">
                <a:ea typeface="SimSun" pitchFamily="2" charset="-122"/>
              </a:rPr>
              <a:t>Bruce</a:t>
            </a:r>
            <a:r>
              <a:rPr lang="zh-CN" altLang="en-US" sz="2200" smtClean="0">
                <a:ea typeface="SimSun" pitchFamily="2" charset="-122"/>
              </a:rPr>
              <a:t>决定去哪里</a:t>
            </a:r>
            <a:r>
              <a:rPr lang="en-US" altLang="zh-CN" sz="2200" smtClean="0">
                <a:ea typeface="SimSun" pitchFamily="2" charset="-122"/>
              </a:rPr>
              <a:t>. </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5107" name="灯片编号占位符 6"/>
          <p:cNvSpPr>
            <a:spLocks noGrp="1"/>
          </p:cNvSpPr>
          <p:nvPr>
            <p:ph type="sldNum" sz="quarter" idx="12"/>
          </p:nvPr>
        </p:nvSpPr>
        <p:spPr>
          <a:noFill/>
        </p:spPr>
        <p:txBody>
          <a:bodyPr/>
          <a:lstStyle/>
          <a:p>
            <a:fld id="{6DA7EB49-D619-4A38-8554-384637FA29A0}" type="slidenum">
              <a:rPr lang="zh-CN" altLang="en-US" smtClean="0">
                <a:solidFill>
                  <a:srgbClr val="000000"/>
                </a:solidFill>
              </a:rPr>
              <a:pPr/>
              <a:t>178</a:t>
            </a:fld>
            <a:endParaRPr lang="en-US" altLang="zh-CN" smtClean="0">
              <a:solidFill>
                <a:srgbClr val="000000"/>
              </a:solidFill>
            </a:endParaRPr>
          </a:p>
        </p:txBody>
      </p:sp>
      <p:sp>
        <p:nvSpPr>
          <p:cNvPr id="175108" name="Rectangle 2"/>
          <p:cNvSpPr>
            <a:spLocks noGrp="1" noChangeArrowheads="1"/>
          </p:cNvSpPr>
          <p:nvPr>
            <p:ph type="title"/>
          </p:nvPr>
        </p:nvSpPr>
        <p:spPr/>
        <p:txBody>
          <a:bodyPr/>
          <a:lstStyle/>
          <a:p>
            <a:pPr eaLnBrk="1" hangingPunct="1"/>
            <a:r>
              <a:rPr lang="en-US" altLang="zh-CN" sz="3800" smtClean="0">
                <a:ea typeface="SimSun" pitchFamily="2" charset="-122"/>
              </a:rPr>
              <a:t>Example 1</a:t>
            </a:r>
          </a:p>
        </p:txBody>
      </p:sp>
      <p:sp>
        <p:nvSpPr>
          <p:cNvPr id="175109" name="Rectangle 3"/>
          <p:cNvSpPr>
            <a:spLocks noGrp="1" noChangeArrowheads="1"/>
          </p:cNvSpPr>
          <p:nvPr>
            <p:ph type="body" sz="half" idx="2"/>
          </p:nvPr>
        </p:nvSpPr>
        <p:spPr>
          <a:xfrm>
            <a:off x="727075" y="3187700"/>
            <a:ext cx="7772400" cy="2971800"/>
          </a:xfrm>
        </p:spPr>
        <p:txBody>
          <a:bodyPr/>
          <a:lstStyle/>
          <a:p>
            <a:pPr eaLnBrk="1" hangingPunct="1">
              <a:lnSpc>
                <a:spcPct val="90000"/>
              </a:lnSpc>
            </a:pPr>
            <a:r>
              <a:rPr lang="en-US" altLang="zh-CN" sz="2400" smtClean="0">
                <a:ea typeface="SimSun" pitchFamily="2" charset="-122"/>
              </a:rPr>
              <a:t>Bruce</a:t>
            </a:r>
            <a:r>
              <a:rPr lang="zh-CN" altLang="en-US" sz="2400" smtClean="0">
                <a:ea typeface="SimSun" pitchFamily="2" charset="-122"/>
              </a:rPr>
              <a:t>选</a:t>
            </a:r>
            <a:r>
              <a:rPr lang="en-US" altLang="zh-CN" sz="2400" smtClean="0">
                <a:ea typeface="SimSun" pitchFamily="2" charset="-122"/>
              </a:rPr>
              <a:t>Head</a:t>
            </a:r>
            <a:r>
              <a:rPr lang="zh-CN" altLang="en-US" sz="2400" smtClean="0">
                <a:ea typeface="SimSun" pitchFamily="2" charset="-122"/>
              </a:rPr>
              <a:t>的期望收益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cs typeface="Times New Roman" pitchFamily="18" charset="0"/>
              </a:rPr>
              <a:t>EU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(H, </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1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4 = </a:t>
            </a:r>
            <a:r>
              <a:rPr lang="en-US" altLang="zh-CN" sz="2200" b="1" smtClean="0">
                <a:latin typeface="Times New Roman" pitchFamily="18" charset="0"/>
                <a:ea typeface="SimSun" pitchFamily="2" charset="-122"/>
              </a:rPr>
              <a:t>4</a:t>
            </a:r>
            <a:r>
              <a:rPr lang="en-US" altLang="zh-CN" sz="1800" smtClean="0">
                <a:ea typeface="SimSun" pitchFamily="2" charset="-122"/>
              </a:rPr>
              <a:t>–</a:t>
            </a:r>
            <a:r>
              <a:rPr lang="en-US" altLang="zh-CN" sz="2200" b="1" smtClean="0">
                <a:latin typeface="Times New Roman" pitchFamily="18" charset="0"/>
                <a:ea typeface="SimSun" pitchFamily="2" charset="-122"/>
              </a:rPr>
              <a:t>3</a:t>
            </a:r>
            <a:r>
              <a:rPr lang="en-US" altLang="zh-CN" sz="2200" b="1" i="1" smtClean="0">
                <a:solidFill>
                  <a:srgbClr val="0000FF"/>
                </a:solidFill>
                <a:latin typeface="Times New Roman" pitchFamily="18" charset="0"/>
                <a:ea typeface="SimSun" pitchFamily="2" charset="-122"/>
              </a:rPr>
              <a:t>q</a:t>
            </a:r>
          </a:p>
          <a:p>
            <a:pPr eaLnBrk="1" hangingPunct="1">
              <a:lnSpc>
                <a:spcPct val="90000"/>
              </a:lnSpc>
            </a:pPr>
            <a:r>
              <a:rPr lang="en-US" altLang="zh-CN" sz="2400" smtClean="0">
                <a:ea typeface="SimSun" pitchFamily="2" charset="-122"/>
              </a:rPr>
              <a:t>Bruce</a:t>
            </a:r>
            <a:r>
              <a:rPr lang="zh-CN" altLang="en-US" sz="2400" smtClean="0">
                <a:ea typeface="SimSun" pitchFamily="2" charset="-122"/>
              </a:rPr>
              <a:t>选</a:t>
            </a:r>
            <a:r>
              <a:rPr lang="en-US" altLang="zh-CN" sz="2400" smtClean="0">
                <a:ea typeface="SimSun" pitchFamily="2" charset="-122"/>
              </a:rPr>
              <a:t>Tail</a:t>
            </a:r>
            <a:r>
              <a:rPr lang="zh-CN" altLang="en-US" sz="2400" smtClean="0">
                <a:ea typeface="SimSun" pitchFamily="2" charset="-122"/>
              </a:rPr>
              <a:t>的期望收益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×4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1 = </a:t>
            </a:r>
            <a:r>
              <a:rPr lang="en-US" altLang="zh-CN" sz="2200" b="1" smtClean="0">
                <a:latin typeface="Times New Roman" pitchFamily="18" charset="0"/>
                <a:ea typeface="SimSun" pitchFamily="2" charset="-122"/>
              </a:rPr>
              <a:t>1+3</a:t>
            </a:r>
            <a:r>
              <a:rPr lang="en-US" altLang="zh-CN" sz="2200" b="1" i="1" smtClean="0">
                <a:solidFill>
                  <a:srgbClr val="0000FF"/>
                </a:solidFill>
                <a:latin typeface="Times New Roman" pitchFamily="18" charset="0"/>
                <a:ea typeface="SimSun" pitchFamily="2" charset="-122"/>
              </a:rPr>
              <a:t>q</a:t>
            </a:r>
            <a:endParaRPr lang="en-US" altLang="zh-CN" sz="2200" b="1" smtClean="0">
              <a:solidFill>
                <a:schemeClr val="hlink"/>
              </a:solidFill>
              <a:latin typeface="Times New Roman" pitchFamily="18" charset="0"/>
              <a:ea typeface="SimSun" pitchFamily="2" charset="-122"/>
            </a:endParaRPr>
          </a:p>
          <a:p>
            <a:pPr eaLnBrk="1" hangingPunct="1">
              <a:lnSpc>
                <a:spcPct val="90000"/>
              </a:lnSpc>
            </a:pPr>
            <a:r>
              <a:rPr lang="en-US" altLang="zh-CN" sz="2400" smtClean="0">
                <a:ea typeface="SimSun" pitchFamily="2" charset="-122"/>
              </a:rPr>
              <a:t>Bruce</a:t>
            </a:r>
            <a:r>
              <a:rPr lang="zh-CN" altLang="en-US" sz="2400" smtClean="0">
                <a:ea typeface="SimSun" pitchFamily="2" charset="-122"/>
              </a:rPr>
              <a:t>选</a:t>
            </a:r>
            <a:r>
              <a:rPr lang="en-US" altLang="zh-CN" sz="2400" smtClean="0">
                <a:ea typeface="SimSun" pitchFamily="2" charset="-122"/>
              </a:rPr>
              <a:t>Head</a:t>
            </a:r>
            <a:r>
              <a:rPr lang="zh-CN" altLang="en-US" sz="2400" smtClean="0">
                <a:ea typeface="SimSun" pitchFamily="2" charset="-122"/>
              </a:rPr>
              <a:t>和</a:t>
            </a:r>
            <a:r>
              <a:rPr lang="en-US" altLang="zh-CN" sz="2400" smtClean="0">
                <a:ea typeface="SimSun" pitchFamily="2" charset="-122"/>
              </a:rPr>
              <a:t>Tail</a:t>
            </a:r>
            <a:r>
              <a:rPr lang="zh-CN" altLang="en-US" sz="2400" smtClean="0">
                <a:ea typeface="SimSun" pitchFamily="2" charset="-122"/>
              </a:rPr>
              <a:t>无差异</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(H,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latin typeface="Times New Roman" pitchFamily="18" charset="0"/>
                <a:ea typeface="SimSun" pitchFamily="2" charset="-122"/>
              </a:rPr>
              <a:t>4</a:t>
            </a:r>
            <a:r>
              <a:rPr lang="en-US" altLang="zh-CN" sz="1800" smtClean="0">
                <a:ea typeface="SimSun" pitchFamily="2" charset="-122"/>
              </a:rPr>
              <a:t>–</a:t>
            </a:r>
            <a:r>
              <a:rPr lang="en-US" altLang="zh-CN" sz="2200" b="1" smtClean="0">
                <a:latin typeface="Times New Roman" pitchFamily="18" charset="0"/>
                <a:ea typeface="SimSun" pitchFamily="2" charset="-122"/>
              </a:rPr>
              <a:t>3</a:t>
            </a:r>
            <a:r>
              <a:rPr lang="en-US" altLang="zh-CN" sz="2200" b="1" i="1" smtClean="0">
                <a:solidFill>
                  <a:srgbClr val="0000FF"/>
                </a:solidFill>
                <a:latin typeface="Times New Roman" pitchFamily="18" charset="0"/>
                <a:ea typeface="SimSun" pitchFamily="2" charset="-122"/>
              </a:rPr>
              <a:t>q </a:t>
            </a: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1+3</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6</a:t>
            </a:r>
            <a:r>
              <a:rPr lang="en-US" altLang="zh-CN" sz="2200" b="1" i="1" smtClean="0">
                <a:solidFill>
                  <a:srgbClr val="0000FF"/>
                </a:solidFill>
                <a:latin typeface="Times New Roman" pitchFamily="18" charset="0"/>
                <a:ea typeface="SimSun" pitchFamily="2" charset="-122"/>
              </a:rPr>
              <a:t>q </a:t>
            </a:r>
            <a:r>
              <a:rPr lang="en-US" altLang="zh-CN" sz="1800" smtClean="0">
                <a:ea typeface="SimSun" pitchFamily="2" charset="-122"/>
              </a:rPr>
              <a:t>= </a:t>
            </a:r>
            <a:r>
              <a:rPr lang="en-US" altLang="zh-CN" sz="2200" b="1" smtClean="0">
                <a:latin typeface="Times New Roman" pitchFamily="18" charset="0"/>
                <a:ea typeface="SimSun" pitchFamily="2" charset="-122"/>
              </a:rPr>
              <a:t>3</a:t>
            </a:r>
            <a:r>
              <a:rPr lang="en-US" altLang="zh-CN" sz="2200" b="1" smtClean="0">
                <a:solidFill>
                  <a:schemeClr val="hlink"/>
                </a:solidFill>
                <a:latin typeface="Times New Roman" pitchFamily="18" charset="0"/>
                <a:ea typeface="SimSun" pitchFamily="2" charset="-122"/>
              </a:rPr>
              <a:t> 		</a:t>
            </a:r>
            <a:r>
              <a:rPr lang="zh-CN" altLang="en-US" sz="2200" b="1" smtClean="0">
                <a:latin typeface="Times New Roman" pitchFamily="18" charset="0"/>
                <a:ea typeface="SimSun" pitchFamily="2" charset="-122"/>
              </a:rPr>
              <a:t>从而 </a:t>
            </a:r>
            <a:r>
              <a:rPr lang="en-US" altLang="zh-CN" sz="2200" b="1" i="1" smtClean="0">
                <a:solidFill>
                  <a:srgbClr val="0000FF"/>
                </a:solidFill>
                <a:latin typeface="Times New Roman" pitchFamily="18" charset="0"/>
                <a:ea typeface="SimSun" pitchFamily="2" charset="-122"/>
              </a:rPr>
              <a:t>q </a:t>
            </a:r>
            <a:r>
              <a:rPr lang="en-US" altLang="zh-CN" sz="2200" b="1" smtClean="0">
                <a:latin typeface="Times New Roman" pitchFamily="18" charset="0"/>
                <a:ea typeface="SimSun" pitchFamily="2" charset="-122"/>
              </a:rPr>
              <a:t>= 1/2</a:t>
            </a:r>
          </a:p>
        </p:txBody>
      </p:sp>
      <p:graphicFrame>
        <p:nvGraphicFramePr>
          <p:cNvPr id="270340" name="Group 4"/>
          <p:cNvGraphicFramePr>
            <a:graphicFrameLocks noGrp="1"/>
          </p:cNvGraphicFramePr>
          <p:nvPr>
            <p:ph sz="half" idx="1"/>
          </p:nvPr>
        </p:nvGraphicFramePr>
        <p:xfrm>
          <a:off x="1452563" y="1468438"/>
          <a:ext cx="5942012" cy="1554480"/>
        </p:xfrm>
        <a:graphic>
          <a:graphicData uri="http://schemas.openxmlformats.org/drawingml/2006/table">
            <a:tbl>
              <a:tblPr/>
              <a:tblGrid>
                <a:gridCol w="1208087"/>
                <a:gridCol w="1236663"/>
                <a:gridCol w="1798637"/>
                <a:gridCol w="169862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Sheila</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Bruce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6131" name="灯片编号占位符 6"/>
          <p:cNvSpPr>
            <a:spLocks noGrp="1"/>
          </p:cNvSpPr>
          <p:nvPr>
            <p:ph type="sldNum" sz="quarter" idx="12"/>
          </p:nvPr>
        </p:nvSpPr>
        <p:spPr>
          <a:noFill/>
        </p:spPr>
        <p:txBody>
          <a:bodyPr/>
          <a:lstStyle/>
          <a:p>
            <a:fld id="{6E93361F-A0BB-47E5-8035-E00DBA1CB497}" type="slidenum">
              <a:rPr lang="zh-CN" altLang="en-US" smtClean="0">
                <a:solidFill>
                  <a:srgbClr val="000000"/>
                </a:solidFill>
              </a:rPr>
              <a:pPr/>
              <a:t>179</a:t>
            </a:fld>
            <a:endParaRPr lang="en-US" altLang="zh-CN" smtClean="0">
              <a:solidFill>
                <a:srgbClr val="000000"/>
              </a:solidFill>
            </a:endParaRPr>
          </a:p>
        </p:txBody>
      </p:sp>
      <p:sp>
        <p:nvSpPr>
          <p:cNvPr id="176132" name="Rectangle 2"/>
          <p:cNvSpPr>
            <a:spLocks noGrp="1" noChangeArrowheads="1"/>
          </p:cNvSpPr>
          <p:nvPr>
            <p:ph type="title"/>
          </p:nvPr>
        </p:nvSpPr>
        <p:spPr/>
        <p:txBody>
          <a:bodyPr/>
          <a:lstStyle/>
          <a:p>
            <a:pPr eaLnBrk="1" hangingPunct="1"/>
            <a:r>
              <a:rPr lang="en-US" altLang="zh-CN" smtClean="0">
                <a:ea typeface="SimSun" pitchFamily="2" charset="-122"/>
              </a:rPr>
              <a:t>Example 1</a:t>
            </a:r>
          </a:p>
        </p:txBody>
      </p:sp>
      <p:sp>
        <p:nvSpPr>
          <p:cNvPr id="176133" name="Rectangle 3"/>
          <p:cNvSpPr>
            <a:spLocks noGrp="1" noChangeArrowheads="1"/>
          </p:cNvSpPr>
          <p:nvPr>
            <p:ph type="body" sz="half" idx="2"/>
          </p:nvPr>
        </p:nvSpPr>
        <p:spPr>
          <a:xfrm>
            <a:off x="727075" y="3187700"/>
            <a:ext cx="7772400" cy="2971800"/>
          </a:xfrm>
        </p:spPr>
        <p:txBody>
          <a:bodyPr/>
          <a:lstStyle/>
          <a:p>
            <a:pPr eaLnBrk="1" hangingPunct="1">
              <a:lnSpc>
                <a:spcPct val="80000"/>
              </a:lnSpc>
            </a:pPr>
            <a:r>
              <a:rPr lang="en-US" altLang="zh-CN" sz="2000" smtClean="0">
                <a:ea typeface="SimSun" pitchFamily="2" charset="-122"/>
              </a:rPr>
              <a:t>Sheila</a:t>
            </a:r>
            <a:r>
              <a:rPr lang="zh-CN" altLang="en-US" sz="2000" smtClean="0">
                <a:ea typeface="SimSun" pitchFamily="2" charset="-122"/>
              </a:rPr>
              <a:t>选</a:t>
            </a:r>
            <a:r>
              <a:rPr lang="en-US" altLang="zh-CN" sz="2000" smtClean="0">
                <a:ea typeface="SimSun" pitchFamily="2" charset="-122"/>
              </a:rPr>
              <a:t>Head</a:t>
            </a:r>
            <a:r>
              <a:rPr lang="zh-CN" altLang="en-US" sz="2000" smtClean="0">
                <a:ea typeface="SimSun" pitchFamily="2" charset="-122"/>
              </a:rPr>
              <a:t>的期望收益</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cs typeface="Times New Roman" pitchFamily="18" charset="0"/>
              </a:rPr>
              <a:t>EU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(H, </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 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solidFill>
                  <a:srgbClr val="0000FF"/>
                </a:solidFill>
                <a:latin typeface="Times New Roman" pitchFamily="18" charset="0"/>
                <a:ea typeface="SimSun" pitchFamily="2" charset="-122"/>
                <a:cs typeface="Times New Roman" pitchFamily="18" charset="0"/>
              </a:rPr>
              <a:t>) = </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rgbClr val="0000FF"/>
                </a:solidFill>
                <a:latin typeface="Times New Roman" pitchFamily="18" charset="0"/>
                <a:ea typeface="SimSun" pitchFamily="2" charset="-122"/>
                <a:cs typeface="Times New Roman" pitchFamily="18" charset="0"/>
              </a:rPr>
              <a:t> ×4+</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solidFill>
                  <a:srgbClr val="0000FF"/>
                </a:solidFill>
                <a:latin typeface="Times New Roman" pitchFamily="18" charset="0"/>
                <a:ea typeface="SimSun" pitchFamily="2" charset="-122"/>
                <a:cs typeface="Times New Roman" pitchFamily="18" charset="0"/>
              </a:rPr>
              <a:t>×1 = </a:t>
            </a:r>
            <a:r>
              <a:rPr lang="en-US" altLang="zh-CN" sz="2200" b="1" smtClean="0">
                <a:latin typeface="Times New Roman" pitchFamily="18" charset="0"/>
                <a:ea typeface="SimSun" pitchFamily="2" charset="-122"/>
                <a:cs typeface="Times New Roman" pitchFamily="18" charset="0"/>
              </a:rPr>
              <a:t>3</a:t>
            </a:r>
            <a:r>
              <a:rPr lang="en-US" altLang="zh-CN" sz="2200" b="1" i="1" smtClean="0">
                <a:solidFill>
                  <a:schemeClr val="hlink"/>
                </a:solidFill>
                <a:latin typeface="Times New Roman" pitchFamily="18" charset="0"/>
                <a:ea typeface="SimSun" pitchFamily="2" charset="-122"/>
                <a:cs typeface="Times New Roman" pitchFamily="18" charset="0"/>
              </a:rPr>
              <a:t>r </a:t>
            </a:r>
            <a:r>
              <a:rPr lang="en-US" altLang="zh-CN" sz="2200" b="1" smtClean="0">
                <a:latin typeface="Times New Roman" pitchFamily="18" charset="0"/>
                <a:ea typeface="SimSun" pitchFamily="2" charset="-122"/>
                <a:cs typeface="Times New Roman" pitchFamily="18" charset="0"/>
              </a:rPr>
              <a:t>+ 1</a:t>
            </a:r>
            <a:endParaRPr lang="en-US" altLang="zh-CN" sz="2200" b="1" i="1" smtClean="0">
              <a:latin typeface="Times New Roman" pitchFamily="18" charset="0"/>
              <a:ea typeface="SimSun" pitchFamily="2" charset="-122"/>
              <a:cs typeface="Times New Roman" pitchFamily="18" charset="0"/>
            </a:endParaRPr>
          </a:p>
          <a:p>
            <a:pPr eaLnBrk="1" hangingPunct="1">
              <a:lnSpc>
                <a:spcPct val="80000"/>
              </a:lnSpc>
            </a:pPr>
            <a:r>
              <a:rPr lang="en-US" altLang="zh-CN" sz="2000" smtClean="0">
                <a:ea typeface="SimSun" pitchFamily="2" charset="-122"/>
              </a:rPr>
              <a:t>Sheila</a:t>
            </a:r>
            <a:r>
              <a:rPr lang="zh-CN" altLang="en-US" sz="2000" smtClean="0">
                <a:ea typeface="SimSun" pitchFamily="2" charset="-122"/>
              </a:rPr>
              <a:t>选</a:t>
            </a:r>
            <a:r>
              <a:rPr lang="en-US" altLang="zh-CN" sz="2000" smtClean="0">
                <a:ea typeface="SimSun" pitchFamily="2" charset="-122"/>
              </a:rPr>
              <a:t>Tail</a:t>
            </a:r>
            <a:r>
              <a:rPr lang="zh-CN" altLang="en-US" sz="2000" smtClean="0">
                <a:ea typeface="SimSun" pitchFamily="2" charset="-122"/>
              </a:rPr>
              <a:t>的期望收益</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 = </a:t>
            </a:r>
            <a:r>
              <a:rPr lang="en-US" altLang="zh-CN" sz="2200" b="1" i="1" smtClean="0">
                <a:solidFill>
                  <a:schemeClr val="hlink"/>
                </a:solidFill>
                <a:latin typeface="Times New Roman" pitchFamily="18" charset="0"/>
                <a:ea typeface="SimSun" pitchFamily="2" charset="-122"/>
              </a:rPr>
              <a:t>r</a:t>
            </a:r>
            <a:r>
              <a:rPr lang="en-US" altLang="zh-CN" sz="2200" b="1" smtClean="0">
                <a:solidFill>
                  <a:srgbClr val="0000FF"/>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×4 = </a:t>
            </a:r>
            <a:r>
              <a:rPr lang="en-US" altLang="zh-CN" sz="2200" b="1" smtClean="0">
                <a:latin typeface="Times New Roman" pitchFamily="18" charset="0"/>
                <a:ea typeface="SimSun" pitchFamily="2" charset="-122"/>
              </a:rPr>
              <a:t>4 – 3</a:t>
            </a:r>
            <a:r>
              <a:rPr lang="en-US" altLang="zh-CN" sz="2200" b="1" i="1" smtClean="0">
                <a:solidFill>
                  <a:schemeClr val="hlink"/>
                </a:solidFill>
                <a:latin typeface="Times New Roman" pitchFamily="18" charset="0"/>
                <a:ea typeface="SimSun" pitchFamily="2" charset="-122"/>
              </a:rPr>
              <a:t>r</a:t>
            </a:r>
            <a:endParaRPr lang="en-US" altLang="zh-CN" sz="2200" b="1" smtClean="0">
              <a:solidFill>
                <a:schemeClr val="hlink"/>
              </a:solidFill>
              <a:latin typeface="Times New Roman" pitchFamily="18" charset="0"/>
              <a:ea typeface="SimSun" pitchFamily="2" charset="-122"/>
            </a:endParaRPr>
          </a:p>
          <a:p>
            <a:pPr eaLnBrk="1" hangingPunct="1">
              <a:lnSpc>
                <a:spcPct val="80000"/>
              </a:lnSpc>
            </a:pPr>
            <a:r>
              <a:rPr lang="en-US" altLang="zh-CN" sz="2000" smtClean="0">
                <a:ea typeface="SimSun" pitchFamily="2" charset="-122"/>
              </a:rPr>
              <a:t>Sheila</a:t>
            </a:r>
            <a:r>
              <a:rPr lang="zh-CN" altLang="en-US" sz="2000" smtClean="0">
                <a:ea typeface="SimSun" pitchFamily="2" charset="-122"/>
              </a:rPr>
              <a:t>选</a:t>
            </a:r>
            <a:r>
              <a:rPr lang="en-US" altLang="zh-CN" sz="2000" smtClean="0">
                <a:ea typeface="SimSun" pitchFamily="2" charset="-122"/>
              </a:rPr>
              <a:t>Head</a:t>
            </a:r>
            <a:r>
              <a:rPr lang="zh-CN" altLang="en-US" sz="2000" smtClean="0">
                <a:ea typeface="SimSun" pitchFamily="2" charset="-122"/>
              </a:rPr>
              <a:t>和</a:t>
            </a:r>
            <a:r>
              <a:rPr lang="en-US" altLang="zh-CN" sz="2000" smtClean="0">
                <a:ea typeface="SimSun" pitchFamily="2" charset="-122"/>
              </a:rPr>
              <a:t>Tail</a:t>
            </a:r>
            <a:r>
              <a:rPr lang="zh-CN" altLang="en-US" sz="2000" smtClean="0">
                <a:ea typeface="SimSun" pitchFamily="2" charset="-122"/>
              </a:rPr>
              <a:t>无差异</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(H,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(T,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3</a:t>
            </a:r>
            <a:r>
              <a:rPr lang="en-US" altLang="zh-CN" sz="2200" b="1" i="1" smtClean="0">
                <a:solidFill>
                  <a:schemeClr val="hlink"/>
                </a:solidFill>
                <a:latin typeface="Times New Roman" pitchFamily="18" charset="0"/>
                <a:ea typeface="SimSun" pitchFamily="2" charset="-122"/>
              </a:rPr>
              <a:t>r </a:t>
            </a:r>
            <a:r>
              <a:rPr lang="en-US" altLang="zh-CN" sz="2200" b="1" smtClean="0">
                <a:latin typeface="Times New Roman" pitchFamily="18" charset="0"/>
                <a:ea typeface="SimSun" pitchFamily="2" charset="-122"/>
              </a:rPr>
              <a:t>+ 1</a:t>
            </a:r>
            <a:r>
              <a:rPr lang="en-US" altLang="zh-CN" sz="2200" b="1" i="1" smtClean="0">
                <a:latin typeface="Times New Roman" pitchFamily="18" charset="0"/>
                <a:ea typeface="SimSun" pitchFamily="2" charset="-122"/>
              </a:rPr>
              <a:t> </a:t>
            </a:r>
            <a:r>
              <a:rPr lang="en-US" altLang="zh-CN" sz="2200" b="1" smtClean="0">
                <a:latin typeface="Times New Roman" pitchFamily="18" charset="0"/>
                <a:ea typeface="SimSun" pitchFamily="2" charset="-122"/>
              </a:rPr>
              <a:t>= 4 – 3</a:t>
            </a:r>
            <a:r>
              <a:rPr lang="en-US" altLang="zh-CN" sz="2200" b="1" i="1" smtClean="0">
                <a:solidFill>
                  <a:schemeClr val="hlink"/>
                </a:solidFill>
                <a:latin typeface="Times New Roman" pitchFamily="18" charset="0"/>
                <a:ea typeface="SimSun" pitchFamily="2" charset="-122"/>
              </a:rPr>
              <a:t>r</a:t>
            </a:r>
            <a:r>
              <a:rPr lang="en-US" altLang="zh-CN" sz="2200" b="1" i="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6</a:t>
            </a:r>
            <a:r>
              <a:rPr lang="en-US" altLang="zh-CN" sz="2200" b="1" i="1" smtClean="0">
                <a:solidFill>
                  <a:schemeClr val="hlink"/>
                </a:solidFill>
                <a:latin typeface="Times New Roman" pitchFamily="18" charset="0"/>
                <a:ea typeface="SimSun" pitchFamily="2" charset="-122"/>
              </a:rPr>
              <a:t>r </a:t>
            </a:r>
            <a:r>
              <a:rPr lang="en-US" altLang="zh-CN" sz="2200" b="1" smtClean="0">
                <a:latin typeface="Times New Roman" pitchFamily="18" charset="0"/>
                <a:ea typeface="SimSun" pitchFamily="2" charset="-122"/>
              </a:rPr>
              <a:t>= 3</a:t>
            </a:r>
            <a:r>
              <a:rPr lang="en-US" altLang="zh-CN" sz="2200" b="1" smtClean="0">
                <a:solidFill>
                  <a:srgbClr val="0000FF"/>
                </a:solidFill>
                <a:latin typeface="Times New Roman" pitchFamily="18" charset="0"/>
                <a:ea typeface="SimSun" pitchFamily="2" charset="-122"/>
              </a:rPr>
              <a:t>    </a:t>
            </a:r>
            <a:r>
              <a:rPr lang="zh-CN" altLang="en-US" sz="2200" smtClean="0">
                <a:ea typeface="SimSun" pitchFamily="2" charset="-122"/>
              </a:rPr>
              <a:t>从而</a:t>
            </a:r>
            <a:r>
              <a:rPr lang="zh-CN" altLang="en-US" sz="2200" b="1" smtClean="0">
                <a:latin typeface="Times New Roman" pitchFamily="18" charset="0"/>
                <a:ea typeface="SimSun" pitchFamily="2" charset="-122"/>
              </a:rPr>
              <a:t>  </a:t>
            </a:r>
            <a:r>
              <a:rPr lang="en-US" altLang="zh-CN" sz="2200" b="1" i="1" smtClean="0">
                <a:solidFill>
                  <a:schemeClr val="hlink"/>
                </a:solidFill>
                <a:latin typeface="Times New Roman" pitchFamily="18" charset="0"/>
                <a:ea typeface="SimSun" pitchFamily="2" charset="-122"/>
              </a:rPr>
              <a:t>r </a:t>
            </a:r>
            <a:r>
              <a:rPr lang="en-US" altLang="zh-CN" sz="2200" b="1" smtClean="0">
                <a:latin typeface="Times New Roman" pitchFamily="18" charset="0"/>
                <a:ea typeface="SimSun" pitchFamily="2" charset="-122"/>
              </a:rPr>
              <a:t>= ½</a:t>
            </a:r>
          </a:p>
          <a:p>
            <a:pPr eaLnBrk="1" hangingPunct="1">
              <a:lnSpc>
                <a:spcPct val="80000"/>
              </a:lnSpc>
              <a:buFont typeface="Wingdings" pitchFamily="2" charset="2"/>
              <a:buChar char="Ø"/>
            </a:pPr>
            <a:r>
              <a:rPr lang="en-US" altLang="zh-CN" sz="2000" smtClean="0">
                <a:ea typeface="SimSun" pitchFamily="2" charset="-122"/>
              </a:rPr>
              <a:t>( </a:t>
            </a:r>
            <a:r>
              <a:rPr lang="en-US" altLang="zh-CN" sz="2000" smtClean="0">
                <a:solidFill>
                  <a:schemeClr val="hlink"/>
                </a:solidFill>
                <a:ea typeface="SimSun" pitchFamily="2" charset="-122"/>
              </a:rPr>
              <a:t>(1/2, 1/2)</a:t>
            </a:r>
            <a:r>
              <a:rPr lang="en-US" altLang="zh-CN" sz="2000" smtClean="0">
                <a:ea typeface="SimSun" pitchFamily="2" charset="-122"/>
              </a:rPr>
              <a:t>, </a:t>
            </a:r>
            <a:r>
              <a:rPr lang="en-US" altLang="zh-CN" sz="2000" smtClean="0">
                <a:solidFill>
                  <a:srgbClr val="0000FF"/>
                </a:solidFill>
                <a:ea typeface="SimSun" pitchFamily="2" charset="-122"/>
              </a:rPr>
              <a:t>(1/2, 1/2)</a:t>
            </a:r>
            <a:r>
              <a:rPr lang="en-US" altLang="zh-CN" sz="2000" smtClean="0">
                <a:ea typeface="SimSun" pitchFamily="2" charset="-122"/>
              </a:rPr>
              <a:t> ) </a:t>
            </a:r>
            <a:r>
              <a:rPr lang="zh-CN" altLang="en-US" sz="2000" smtClean="0">
                <a:ea typeface="SimSun" pitchFamily="2" charset="-122"/>
              </a:rPr>
              <a:t>是一个混合策略纳什均衡</a:t>
            </a:r>
            <a:r>
              <a:rPr lang="en-US" altLang="zh-CN" sz="2000" smtClean="0">
                <a:ea typeface="SimSun" pitchFamily="2" charset="-122"/>
              </a:rPr>
              <a:t>.</a:t>
            </a:r>
          </a:p>
        </p:txBody>
      </p:sp>
      <p:graphicFrame>
        <p:nvGraphicFramePr>
          <p:cNvPr id="271364" name="Group 4"/>
          <p:cNvGraphicFramePr>
            <a:graphicFrameLocks noGrp="1"/>
          </p:cNvGraphicFramePr>
          <p:nvPr>
            <p:ph sz="half" idx="1"/>
          </p:nvPr>
        </p:nvGraphicFramePr>
        <p:xfrm>
          <a:off x="1452563" y="1468438"/>
          <a:ext cx="5942012" cy="1554480"/>
        </p:xfrm>
        <a:graphic>
          <a:graphicData uri="http://schemas.openxmlformats.org/drawingml/2006/table">
            <a:tbl>
              <a:tblPr/>
              <a:tblGrid>
                <a:gridCol w="1208087"/>
                <a:gridCol w="1236663"/>
                <a:gridCol w="1798637"/>
                <a:gridCol w="169862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Sheila</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Bruce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H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8915" name="灯片编号占位符 5"/>
          <p:cNvSpPr>
            <a:spLocks noGrp="1"/>
          </p:cNvSpPr>
          <p:nvPr>
            <p:ph type="sldNum" sz="quarter" idx="12"/>
          </p:nvPr>
        </p:nvSpPr>
        <p:spPr>
          <a:noFill/>
        </p:spPr>
        <p:txBody>
          <a:bodyPr/>
          <a:lstStyle/>
          <a:p>
            <a:fld id="{D515CDBB-873C-4A3B-A4DC-74ABABD3EEE5}" type="slidenum">
              <a:rPr lang="zh-CN" altLang="en-US" smtClean="0">
                <a:solidFill>
                  <a:srgbClr val="000000"/>
                </a:solidFill>
              </a:rPr>
              <a:pPr/>
              <a:t>18</a:t>
            </a:fld>
            <a:endParaRPr lang="en-US" altLang="zh-CN" smtClean="0">
              <a:solidFill>
                <a:srgbClr val="000000"/>
              </a:solidFill>
            </a:endParaRPr>
          </a:p>
        </p:txBody>
      </p:sp>
      <p:sp>
        <p:nvSpPr>
          <p:cNvPr id="38916" name="Rectangle 2"/>
          <p:cNvSpPr>
            <a:spLocks noGrp="1" noChangeArrowheads="1"/>
          </p:cNvSpPr>
          <p:nvPr>
            <p:ph type="title"/>
          </p:nvPr>
        </p:nvSpPr>
        <p:spPr/>
        <p:txBody>
          <a:bodyPr/>
          <a:lstStyle/>
          <a:p>
            <a:pPr eaLnBrk="1" hangingPunct="1"/>
            <a:r>
              <a:rPr lang="zh-CN" altLang="en-US" sz="3600" b="1" smtClean="0">
                <a:ea typeface="SimSun" pitchFamily="2" charset="-122"/>
              </a:rPr>
              <a:t>值得人们尊敬的人</a:t>
            </a:r>
          </a:p>
        </p:txBody>
      </p:sp>
      <p:sp>
        <p:nvSpPr>
          <p:cNvPr id="38917" name="Rectangle 3"/>
          <p:cNvSpPr>
            <a:spLocks noGrp="1" noChangeArrowheads="1"/>
          </p:cNvSpPr>
          <p:nvPr>
            <p:ph type="body" idx="1"/>
          </p:nvPr>
        </p:nvSpPr>
        <p:spPr/>
        <p:txBody>
          <a:bodyPr/>
          <a:lstStyle/>
          <a:p>
            <a:pPr eaLnBrk="1" hangingPunct="1"/>
            <a:r>
              <a:rPr kumimoji="1" lang="zh-CN" altLang="en-US" b="1" smtClean="0">
                <a:ea typeface="SimSun" pitchFamily="2" charset="-122"/>
              </a:rPr>
              <a:t>因对博弈论研究作出杰出贡献而获诺贝尔经济</a:t>
            </a:r>
          </a:p>
          <a:p>
            <a:pPr eaLnBrk="1" hangingPunct="1"/>
            <a:r>
              <a:rPr kumimoji="1" lang="zh-CN" altLang="en-US" b="1" smtClean="0">
                <a:ea typeface="SimSun" pitchFamily="2" charset="-122"/>
              </a:rPr>
              <a:t>学奖的经济学家：</a:t>
            </a:r>
          </a:p>
          <a:p>
            <a:pPr eaLnBrk="1" hangingPunct="1"/>
            <a:r>
              <a:rPr kumimoji="1" lang="zh-CN" altLang="en-US" b="1" smtClean="0">
                <a:ea typeface="SimSun" pitchFamily="2" charset="-122"/>
              </a:rPr>
              <a:t>●纳什</a:t>
            </a:r>
            <a:r>
              <a:rPr kumimoji="1" lang="en-US" altLang="zh-CN" b="1" smtClean="0">
                <a:ea typeface="SimSun" pitchFamily="2" charset="-122"/>
              </a:rPr>
              <a:t>(Nash):  Nash-Equilibrium </a:t>
            </a:r>
            <a:endParaRPr kumimoji="1" lang="zh-CN" altLang="en-US" b="1" smtClean="0">
              <a:ea typeface="SimSun" pitchFamily="2" charset="-122"/>
            </a:endParaRPr>
          </a:p>
        </p:txBody>
      </p:sp>
      <p:pic>
        <p:nvPicPr>
          <p:cNvPr id="38918" name="Picture 5"/>
          <p:cNvPicPr>
            <a:picLocks noChangeAspect="1" noChangeArrowheads="1"/>
          </p:cNvPicPr>
          <p:nvPr/>
        </p:nvPicPr>
        <p:blipFill>
          <a:blip r:embed="rId3" cstate="print"/>
          <a:srcRect/>
          <a:stretch>
            <a:fillRect/>
          </a:stretch>
        </p:blipFill>
        <p:spPr bwMode="auto">
          <a:xfrm>
            <a:off x="2160588" y="3148013"/>
            <a:ext cx="1993900" cy="2632075"/>
          </a:xfrm>
          <a:prstGeom prst="rect">
            <a:avLst/>
          </a:prstGeom>
          <a:noFill/>
          <a:ln w="9525">
            <a:noFill/>
            <a:miter lim="800000"/>
            <a:headEnd/>
            <a:tailEnd/>
          </a:ln>
        </p:spPr>
      </p:pic>
      <p:sp>
        <p:nvSpPr>
          <p:cNvPr id="38919" name="Rectangle 6"/>
          <p:cNvSpPr>
            <a:spLocks noChangeArrowheads="1"/>
          </p:cNvSpPr>
          <p:nvPr/>
        </p:nvSpPr>
        <p:spPr bwMode="auto">
          <a:xfrm>
            <a:off x="4462463" y="3459163"/>
            <a:ext cx="3003550" cy="64135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mtClean="0">
                <a:solidFill>
                  <a:srgbClr val="330033"/>
                </a:solidFill>
                <a:ea typeface="SimSun" pitchFamily="2" charset="-122"/>
              </a:rPr>
              <a:t>约翰·纳什, 1928年生于美国 </a:t>
            </a:r>
            <a:br>
              <a:rPr kumimoji="1" lang="zh-CN" altLang="en-US" smtClean="0">
                <a:solidFill>
                  <a:srgbClr val="330033"/>
                </a:solidFill>
                <a:ea typeface="SimSun" pitchFamily="2" charset="-122"/>
              </a:rPr>
            </a:br>
            <a:r>
              <a:rPr kumimoji="1" lang="zh-CN" altLang="en-US" smtClean="0">
                <a:solidFill>
                  <a:srgbClr val="330033"/>
                </a:solidFill>
                <a:ea typeface="SimSun" pitchFamily="2" charset="-122"/>
              </a:rPr>
              <a:t>1994年</a:t>
            </a:r>
            <a:r>
              <a:rPr kumimoji="1" lang="en-US" altLang="zh-CN" smtClean="0">
                <a:solidFill>
                  <a:srgbClr val="330033"/>
                </a:solidFill>
                <a:ea typeface="SimSun" pitchFamily="2" charset="-122"/>
              </a:rPr>
              <a:t>Nobel </a:t>
            </a:r>
            <a:r>
              <a:rPr kumimoji="1" lang="zh-CN" altLang="en-US" smtClean="0">
                <a:solidFill>
                  <a:srgbClr val="330033"/>
                </a:solidFill>
                <a:ea typeface="SimSun" pitchFamily="2" charset="-122"/>
              </a:rPr>
              <a:t>经济学奖得主</a:t>
            </a:r>
          </a:p>
        </p:txBody>
      </p:sp>
      <p:sp>
        <p:nvSpPr>
          <p:cNvPr id="38920" name="Rectangle 7"/>
          <p:cNvSpPr>
            <a:spLocks noChangeArrowheads="1"/>
          </p:cNvSpPr>
          <p:nvPr/>
        </p:nvSpPr>
        <p:spPr bwMode="auto">
          <a:xfrm>
            <a:off x="4292600" y="4408488"/>
            <a:ext cx="4137025" cy="1066800"/>
          </a:xfrm>
          <a:prstGeom prst="rect">
            <a:avLst/>
          </a:prstGeom>
          <a:noFill/>
          <a:ln w="9525">
            <a:noFill/>
            <a:miter lim="800000"/>
            <a:headEnd/>
            <a:tailEnd/>
          </a:ln>
        </p:spPr>
        <p:txBody>
          <a:bodyPr anchor="ctr"/>
          <a:lstStyle/>
          <a:p>
            <a:pPr fontAlgn="base">
              <a:spcBef>
                <a:spcPct val="0"/>
              </a:spcBef>
              <a:spcAft>
                <a:spcPct val="0"/>
              </a:spcAft>
            </a:pPr>
            <a:r>
              <a:rPr lang="zh-CN" altLang="en-US" sz="2500" smtClean="0">
                <a:solidFill>
                  <a:srgbClr val="330033"/>
                </a:solidFill>
                <a:latin typeface="Times New Roman" pitchFamily="18" charset="0"/>
                <a:ea typeface="SimSun" pitchFamily="2" charset="-122"/>
              </a:rPr>
              <a:t>在非合作博弈的均衡分析</a:t>
            </a:r>
            <a:br>
              <a:rPr lang="zh-CN" altLang="en-US" sz="2500" smtClean="0">
                <a:solidFill>
                  <a:srgbClr val="330033"/>
                </a:solidFill>
                <a:latin typeface="Times New Roman" pitchFamily="18" charset="0"/>
                <a:ea typeface="SimSun" pitchFamily="2" charset="-122"/>
              </a:rPr>
            </a:br>
            <a:r>
              <a:rPr lang="zh-CN" altLang="en-US" sz="2500" smtClean="0">
                <a:solidFill>
                  <a:srgbClr val="330033"/>
                </a:solidFill>
                <a:latin typeface="Times New Roman" pitchFamily="18" charset="0"/>
                <a:ea typeface="SimSun" pitchFamily="2" charset="-122"/>
              </a:rPr>
              <a:t>理论方面做出了开创性的</a:t>
            </a:r>
            <a:br>
              <a:rPr lang="zh-CN" altLang="en-US" sz="2500" smtClean="0">
                <a:solidFill>
                  <a:srgbClr val="330033"/>
                </a:solidFill>
                <a:latin typeface="Times New Roman" pitchFamily="18" charset="0"/>
                <a:ea typeface="SimSun" pitchFamily="2" charset="-122"/>
              </a:rPr>
            </a:br>
            <a:r>
              <a:rPr lang="zh-CN" altLang="en-US" sz="2500" smtClean="0">
                <a:solidFill>
                  <a:srgbClr val="330033"/>
                </a:solidFill>
                <a:latin typeface="Times New Roman" pitchFamily="18" charset="0"/>
                <a:ea typeface="SimSun" pitchFamily="2" charset="-122"/>
              </a:rPr>
              <a:t>贡献，对博弈论和经济学</a:t>
            </a:r>
            <a:br>
              <a:rPr lang="zh-CN" altLang="en-US" sz="2500" smtClean="0">
                <a:solidFill>
                  <a:srgbClr val="330033"/>
                </a:solidFill>
                <a:latin typeface="Times New Roman" pitchFamily="18" charset="0"/>
                <a:ea typeface="SimSun" pitchFamily="2" charset="-122"/>
              </a:rPr>
            </a:br>
            <a:r>
              <a:rPr lang="zh-CN" altLang="en-US" sz="2500" smtClean="0">
                <a:solidFill>
                  <a:srgbClr val="330033"/>
                </a:solidFill>
                <a:latin typeface="Times New Roman" pitchFamily="18" charset="0"/>
                <a:ea typeface="SimSun" pitchFamily="2" charset="-122"/>
              </a:rPr>
              <a:t>产生了重大影响 。</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7155" name="灯片编号占位符 6"/>
          <p:cNvSpPr>
            <a:spLocks noGrp="1"/>
          </p:cNvSpPr>
          <p:nvPr>
            <p:ph type="sldNum" sz="quarter" idx="12"/>
          </p:nvPr>
        </p:nvSpPr>
        <p:spPr>
          <a:noFill/>
        </p:spPr>
        <p:txBody>
          <a:bodyPr/>
          <a:lstStyle/>
          <a:p>
            <a:fld id="{CC492135-A22F-4D9D-B011-36A7CB93FD57}" type="slidenum">
              <a:rPr lang="zh-CN" altLang="en-US" smtClean="0">
                <a:solidFill>
                  <a:srgbClr val="000000"/>
                </a:solidFill>
              </a:rPr>
              <a:pPr/>
              <a:t>180</a:t>
            </a:fld>
            <a:endParaRPr lang="en-US" altLang="zh-CN" smtClean="0">
              <a:solidFill>
                <a:srgbClr val="000000"/>
              </a:solidFill>
            </a:endParaRPr>
          </a:p>
        </p:txBody>
      </p:sp>
      <p:sp>
        <p:nvSpPr>
          <p:cNvPr id="177156" name="Rectangle 2"/>
          <p:cNvSpPr>
            <a:spLocks noGrp="1" noChangeArrowheads="1"/>
          </p:cNvSpPr>
          <p:nvPr>
            <p:ph type="title"/>
          </p:nvPr>
        </p:nvSpPr>
        <p:spPr/>
        <p:txBody>
          <a:bodyPr/>
          <a:lstStyle/>
          <a:p>
            <a:pPr eaLnBrk="1" hangingPunct="1"/>
            <a:r>
              <a:rPr lang="en-US" altLang="zh-CN" smtClean="0">
                <a:ea typeface="SimSun" pitchFamily="2" charset="-122"/>
              </a:rPr>
              <a:t>Example 2</a:t>
            </a:r>
          </a:p>
        </p:txBody>
      </p:sp>
      <p:sp>
        <p:nvSpPr>
          <p:cNvPr id="177157" name="Rectangle 3"/>
          <p:cNvSpPr>
            <a:spLocks noGrp="1" noChangeArrowheads="1"/>
          </p:cNvSpPr>
          <p:nvPr>
            <p:ph type="body" sz="half" idx="2"/>
          </p:nvPr>
        </p:nvSpPr>
        <p:spPr>
          <a:xfrm>
            <a:off x="727075" y="3187700"/>
            <a:ext cx="7772400" cy="2971800"/>
          </a:xfrm>
        </p:spPr>
        <p:txBody>
          <a:bodyPr/>
          <a:lstStyle/>
          <a:p>
            <a:pPr eaLnBrk="1" hangingPunct="1">
              <a:lnSpc>
                <a:spcPct val="90000"/>
              </a:lnSpc>
            </a:pPr>
            <a:r>
              <a:rPr lang="en-US" altLang="zh-CN" sz="2400" smtClean="0">
                <a:ea typeface="SimSun" pitchFamily="2" charset="-122"/>
              </a:rPr>
              <a:t>Player 1</a:t>
            </a:r>
            <a:r>
              <a:rPr lang="zh-CN" altLang="en-US" sz="2400" smtClean="0">
                <a:ea typeface="SimSun" pitchFamily="2" charset="-122"/>
              </a:rPr>
              <a:t>选择</a:t>
            </a:r>
            <a:r>
              <a:rPr lang="en-US" altLang="zh-CN" sz="2400" smtClean="0">
                <a:ea typeface="SimSun" pitchFamily="2" charset="-122"/>
              </a:rPr>
              <a:t>T</a:t>
            </a:r>
            <a:r>
              <a:rPr lang="zh-CN" altLang="en-US" sz="2400" smtClean="0">
                <a:ea typeface="SimSun" pitchFamily="2" charset="-122"/>
              </a:rPr>
              <a:t>的期望收益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cs typeface="Times New Roman" pitchFamily="18" charset="0"/>
              </a:rPr>
              <a:t>EU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(T, </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6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0 = </a:t>
            </a:r>
            <a:r>
              <a:rPr lang="en-US" altLang="zh-CN" sz="2200" b="1" smtClean="0">
                <a:latin typeface="Times New Roman" pitchFamily="18" charset="0"/>
                <a:ea typeface="SimSun" pitchFamily="2" charset="-122"/>
              </a:rPr>
              <a:t>6</a:t>
            </a:r>
            <a:r>
              <a:rPr lang="en-US" altLang="zh-CN" sz="2200" b="1" i="1" smtClean="0">
                <a:solidFill>
                  <a:srgbClr val="0000FF"/>
                </a:solidFill>
                <a:latin typeface="Times New Roman" pitchFamily="18" charset="0"/>
                <a:ea typeface="SimSun" pitchFamily="2" charset="-122"/>
              </a:rPr>
              <a:t>q</a:t>
            </a:r>
          </a:p>
          <a:p>
            <a:pPr eaLnBrk="1" hangingPunct="1">
              <a:lnSpc>
                <a:spcPct val="90000"/>
              </a:lnSpc>
            </a:pPr>
            <a:r>
              <a:rPr lang="en-US" altLang="zh-CN" sz="2400" smtClean="0">
                <a:ea typeface="SimSun" pitchFamily="2" charset="-122"/>
              </a:rPr>
              <a:t>Player 1</a:t>
            </a:r>
            <a:r>
              <a:rPr lang="zh-CN" altLang="en-US" sz="2400" smtClean="0">
                <a:ea typeface="SimSun" pitchFamily="2" charset="-122"/>
              </a:rPr>
              <a:t>选择</a:t>
            </a:r>
            <a:r>
              <a:rPr lang="en-US" altLang="zh-CN" sz="2400" smtClean="0">
                <a:ea typeface="SimSun" pitchFamily="2" charset="-122"/>
              </a:rPr>
              <a:t>B</a:t>
            </a:r>
            <a:r>
              <a:rPr lang="zh-CN" altLang="en-US" sz="2400" smtClean="0">
                <a:ea typeface="SimSun" pitchFamily="2" charset="-122"/>
              </a:rPr>
              <a:t>的期望收益</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(B,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×3 + </a:t>
            </a:r>
            <a:r>
              <a:rPr lang="en-US" altLang="zh-CN" sz="2200" b="1" smtClean="0">
                <a:solidFill>
                  <a:srgbClr val="0000FF"/>
                </a:solidFill>
                <a:latin typeface="Times New Roman" pitchFamily="18" charset="0"/>
                <a:ea typeface="SimSun" pitchFamily="2" charset="-122"/>
              </a:rPr>
              <a:t>(1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6 = </a:t>
            </a:r>
            <a:r>
              <a:rPr lang="en-US" altLang="zh-CN" sz="2200" b="1" smtClean="0">
                <a:latin typeface="Times New Roman" pitchFamily="18" charset="0"/>
                <a:ea typeface="SimSun" pitchFamily="2" charset="-122"/>
              </a:rPr>
              <a:t>6-3</a:t>
            </a:r>
            <a:r>
              <a:rPr lang="en-US" altLang="zh-CN" sz="2200" b="1" i="1" smtClean="0">
                <a:solidFill>
                  <a:srgbClr val="0000FF"/>
                </a:solidFill>
                <a:latin typeface="Times New Roman" pitchFamily="18" charset="0"/>
                <a:ea typeface="SimSun" pitchFamily="2" charset="-122"/>
              </a:rPr>
              <a:t>q</a:t>
            </a:r>
            <a:endParaRPr lang="en-US" altLang="zh-CN" sz="2200" b="1" smtClean="0">
              <a:solidFill>
                <a:schemeClr val="hlink"/>
              </a:solidFill>
              <a:latin typeface="Times New Roman" pitchFamily="18" charset="0"/>
              <a:ea typeface="SimSun" pitchFamily="2" charset="-122"/>
            </a:endParaRPr>
          </a:p>
          <a:p>
            <a:pPr eaLnBrk="1" hangingPunct="1">
              <a:lnSpc>
                <a:spcPct val="90000"/>
              </a:lnSpc>
            </a:pPr>
            <a:r>
              <a:rPr lang="en-US" altLang="zh-CN" sz="2400" smtClean="0">
                <a:ea typeface="SimSun" pitchFamily="2" charset="-122"/>
              </a:rPr>
              <a:t>Player 1</a:t>
            </a:r>
            <a:r>
              <a:rPr lang="zh-CN" altLang="en-US" sz="2400" smtClean="0">
                <a:ea typeface="SimSun" pitchFamily="2" charset="-122"/>
              </a:rPr>
              <a:t>选择</a:t>
            </a:r>
            <a:r>
              <a:rPr lang="en-US" altLang="zh-CN" sz="2400" smtClean="0">
                <a:ea typeface="SimSun" pitchFamily="2" charset="-122"/>
              </a:rPr>
              <a:t>T</a:t>
            </a:r>
            <a:r>
              <a:rPr lang="zh-CN" altLang="en-US" sz="2400" smtClean="0">
                <a:ea typeface="SimSun" pitchFamily="2" charset="-122"/>
              </a:rPr>
              <a:t>和</a:t>
            </a:r>
            <a:r>
              <a:rPr lang="en-US" altLang="zh-CN" sz="2400" smtClean="0">
                <a:ea typeface="SimSun" pitchFamily="2" charset="-122"/>
              </a:rPr>
              <a:t>B</a:t>
            </a:r>
            <a:r>
              <a:rPr lang="zh-CN" altLang="en-US" sz="2400" smtClean="0">
                <a:ea typeface="SimSun" pitchFamily="2" charset="-122"/>
              </a:rPr>
              <a:t>无差异</a:t>
            </a:r>
            <a:endParaRPr lang="en-US" altLang="zh-CN" sz="2400" smtClean="0">
              <a:ea typeface="SimSun" pitchFamily="2" charset="-122"/>
            </a:endParaRPr>
          </a:p>
          <a:p>
            <a:pPr lvl="1" eaLnBrk="1" hangingPunct="1">
              <a:lnSpc>
                <a:spcPct val="90000"/>
              </a:lnSpc>
              <a:buFont typeface="Wingdings" pitchFamily="2" charset="2"/>
              <a:buChar char="Ø"/>
            </a:pPr>
            <a:r>
              <a:rPr lang="en-US" altLang="zh-CN" sz="2200" b="1" smtClean="0">
                <a:solidFill>
                  <a:schemeClr val="hlink"/>
                </a:solidFill>
                <a:latin typeface="Times New Roman" pitchFamily="18" charset="0"/>
                <a:ea typeface="SimSun" pitchFamily="2" charset="-122"/>
              </a:rPr>
              <a:t>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(T,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 EU</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(B, </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 1</a:t>
            </a:r>
            <a:r>
              <a:rPr lang="en-US" altLang="zh-CN" sz="1800" smtClean="0">
                <a:solidFill>
                  <a:srgbClr val="0000FF"/>
                </a:solidFill>
                <a:ea typeface="SimSun" pitchFamily="2" charset="-122"/>
              </a:rPr>
              <a:t>–</a:t>
            </a:r>
            <a:r>
              <a:rPr lang="en-US" altLang="zh-CN" sz="2200" b="1" i="1" smtClean="0">
                <a:solidFill>
                  <a:srgbClr val="0000FF"/>
                </a:solidFill>
                <a:latin typeface="Times New Roman" pitchFamily="18" charset="0"/>
                <a:ea typeface="SimSun" pitchFamily="2" charset="-122"/>
              </a:rPr>
              <a:t>q</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6</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 6-3</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9</a:t>
            </a:r>
            <a:r>
              <a:rPr lang="en-US" altLang="zh-CN" sz="2200" b="1" i="1" smtClean="0">
                <a:solidFill>
                  <a:srgbClr val="0000FF"/>
                </a:solidFill>
                <a:latin typeface="Times New Roman" pitchFamily="18" charset="0"/>
                <a:ea typeface="SimSun" pitchFamily="2" charset="-122"/>
              </a:rPr>
              <a:t>q</a:t>
            </a: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 6</a:t>
            </a:r>
            <a:r>
              <a:rPr lang="en-US" altLang="zh-CN" sz="2200" b="1" smtClean="0">
                <a:solidFill>
                  <a:schemeClr val="hlink"/>
                </a:solidFill>
                <a:latin typeface="Times New Roman" pitchFamily="18" charset="0"/>
                <a:ea typeface="SimSun" pitchFamily="2" charset="-122"/>
              </a:rPr>
              <a:t>  </a:t>
            </a:r>
            <a:r>
              <a:rPr lang="zh-CN" altLang="en-US" sz="2200" b="1" smtClean="0">
                <a:solidFill>
                  <a:schemeClr val="hlink"/>
                </a:solidFill>
                <a:latin typeface="Times New Roman" pitchFamily="18" charset="0"/>
                <a:ea typeface="SimSun" pitchFamily="2" charset="-122"/>
              </a:rPr>
              <a:t>从而 </a:t>
            </a:r>
            <a:r>
              <a:rPr lang="en-US" altLang="zh-CN" sz="2200" b="1" i="1" smtClean="0">
                <a:solidFill>
                  <a:srgbClr val="0000FF"/>
                </a:solidFill>
                <a:latin typeface="Times New Roman" pitchFamily="18" charset="0"/>
                <a:ea typeface="SimSun" pitchFamily="2" charset="-122"/>
              </a:rPr>
              <a:t>q </a:t>
            </a:r>
            <a:r>
              <a:rPr lang="en-US" altLang="zh-CN" sz="2200" b="1" smtClean="0">
                <a:latin typeface="Times New Roman" pitchFamily="18" charset="0"/>
                <a:ea typeface="SimSun" pitchFamily="2" charset="-122"/>
              </a:rPr>
              <a:t>= 2/3</a:t>
            </a:r>
          </a:p>
        </p:txBody>
      </p:sp>
      <p:graphicFrame>
        <p:nvGraphicFramePr>
          <p:cNvPr id="272388" name="Group 4"/>
          <p:cNvGraphicFramePr>
            <a:graphicFrameLocks noGrp="1"/>
          </p:cNvGraphicFramePr>
          <p:nvPr>
            <p:ph sz="half" idx="1"/>
          </p:nvPr>
        </p:nvGraphicFramePr>
        <p:xfrm>
          <a:off x="1452563" y="1468438"/>
          <a:ext cx="5942012" cy="1554480"/>
        </p:xfrm>
        <a:graphic>
          <a:graphicData uri="http://schemas.openxmlformats.org/drawingml/2006/table">
            <a:tbl>
              <a:tblPr/>
              <a:tblGrid>
                <a:gridCol w="1208087"/>
                <a:gridCol w="1236663"/>
                <a:gridCol w="1798637"/>
                <a:gridCol w="169862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3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8179" name="灯片编号占位符 6"/>
          <p:cNvSpPr>
            <a:spLocks noGrp="1"/>
          </p:cNvSpPr>
          <p:nvPr>
            <p:ph type="sldNum" sz="quarter" idx="12"/>
          </p:nvPr>
        </p:nvSpPr>
        <p:spPr>
          <a:noFill/>
        </p:spPr>
        <p:txBody>
          <a:bodyPr/>
          <a:lstStyle/>
          <a:p>
            <a:fld id="{FC86066D-D658-4E5E-94DE-2112364CBC02}" type="slidenum">
              <a:rPr lang="zh-CN" altLang="en-US" smtClean="0">
                <a:solidFill>
                  <a:srgbClr val="000000"/>
                </a:solidFill>
              </a:rPr>
              <a:pPr/>
              <a:t>181</a:t>
            </a:fld>
            <a:endParaRPr lang="en-US" altLang="zh-CN" smtClean="0">
              <a:solidFill>
                <a:srgbClr val="000000"/>
              </a:solidFill>
            </a:endParaRPr>
          </a:p>
        </p:txBody>
      </p:sp>
      <p:sp>
        <p:nvSpPr>
          <p:cNvPr id="178180" name="Rectangle 2"/>
          <p:cNvSpPr>
            <a:spLocks noGrp="1" noChangeArrowheads="1"/>
          </p:cNvSpPr>
          <p:nvPr>
            <p:ph type="title"/>
          </p:nvPr>
        </p:nvSpPr>
        <p:spPr/>
        <p:txBody>
          <a:bodyPr/>
          <a:lstStyle/>
          <a:p>
            <a:pPr eaLnBrk="1" hangingPunct="1"/>
            <a:r>
              <a:rPr lang="en-US" altLang="zh-CN" smtClean="0">
                <a:ea typeface="SimSun" pitchFamily="2" charset="-122"/>
              </a:rPr>
              <a:t>Example 2</a:t>
            </a:r>
          </a:p>
        </p:txBody>
      </p:sp>
      <p:sp>
        <p:nvSpPr>
          <p:cNvPr id="178181" name="Rectangle 3"/>
          <p:cNvSpPr>
            <a:spLocks noGrp="1" noChangeArrowheads="1"/>
          </p:cNvSpPr>
          <p:nvPr>
            <p:ph type="body" sz="half" idx="2"/>
          </p:nvPr>
        </p:nvSpPr>
        <p:spPr>
          <a:xfrm>
            <a:off x="727075" y="3187700"/>
            <a:ext cx="7772400" cy="2971800"/>
          </a:xfrm>
        </p:spPr>
        <p:txBody>
          <a:bodyPr/>
          <a:lstStyle/>
          <a:p>
            <a:pPr eaLnBrk="1" hangingPunct="1">
              <a:lnSpc>
                <a:spcPct val="80000"/>
              </a:lnSpc>
            </a:pPr>
            <a:r>
              <a:rPr lang="en-US" altLang="zh-CN" sz="2000" smtClean="0">
                <a:ea typeface="SimSun" pitchFamily="2" charset="-122"/>
              </a:rPr>
              <a:t>Player 2</a:t>
            </a:r>
            <a:r>
              <a:rPr lang="zh-CN" altLang="en-US" sz="2000" smtClean="0">
                <a:ea typeface="SimSun" pitchFamily="2" charset="-122"/>
              </a:rPr>
              <a:t>选择</a:t>
            </a:r>
            <a:r>
              <a:rPr lang="en-US" altLang="zh-CN" sz="2000" smtClean="0">
                <a:ea typeface="SimSun" pitchFamily="2" charset="-122"/>
              </a:rPr>
              <a:t>L</a:t>
            </a:r>
            <a:r>
              <a:rPr lang="zh-CN" altLang="en-US" sz="2000" smtClean="0">
                <a:ea typeface="SimSun" pitchFamily="2" charset="-122"/>
              </a:rPr>
              <a:t>的期望收益</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cs typeface="Times New Roman" pitchFamily="18" charset="0"/>
              </a:rPr>
              <a:t>EU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(L, </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 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solidFill>
                  <a:srgbClr val="0000FF"/>
                </a:solidFill>
                <a:latin typeface="Times New Roman" pitchFamily="18" charset="0"/>
                <a:ea typeface="SimSun" pitchFamily="2" charset="-122"/>
                <a:cs typeface="Times New Roman" pitchFamily="18" charset="0"/>
              </a:rPr>
              <a:t>) = </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rgbClr val="0000FF"/>
                </a:solidFill>
                <a:latin typeface="Times New Roman" pitchFamily="18" charset="0"/>
                <a:ea typeface="SimSun" pitchFamily="2" charset="-122"/>
                <a:cs typeface="Times New Roman" pitchFamily="18" charset="0"/>
              </a:rPr>
              <a:t> ×0+</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solidFill>
                  <a:srgbClr val="0000FF"/>
                </a:solidFill>
                <a:latin typeface="Times New Roman" pitchFamily="18" charset="0"/>
                <a:ea typeface="SimSun" pitchFamily="2" charset="-122"/>
                <a:cs typeface="Times New Roman" pitchFamily="18" charset="0"/>
              </a:rPr>
              <a:t>×2 </a:t>
            </a:r>
            <a:r>
              <a:rPr lang="en-US" altLang="zh-CN" sz="2200" b="1" smtClean="0">
                <a:latin typeface="Times New Roman" pitchFamily="18" charset="0"/>
                <a:ea typeface="SimSun" pitchFamily="2" charset="-122"/>
                <a:cs typeface="Times New Roman" pitchFamily="18" charset="0"/>
              </a:rPr>
              <a:t>=2- 2</a:t>
            </a:r>
            <a:r>
              <a:rPr lang="en-US" altLang="zh-CN" sz="2200" b="1" i="1" smtClean="0">
                <a:solidFill>
                  <a:schemeClr val="hlink"/>
                </a:solidFill>
                <a:latin typeface="Times New Roman" pitchFamily="18" charset="0"/>
                <a:ea typeface="SimSun" pitchFamily="2" charset="-122"/>
                <a:cs typeface="Times New Roman" pitchFamily="18" charset="0"/>
              </a:rPr>
              <a:t>r</a:t>
            </a:r>
            <a:endParaRPr lang="en-US" altLang="zh-CN" sz="2200" b="1" i="1" smtClean="0">
              <a:solidFill>
                <a:srgbClr val="0000FF"/>
              </a:solidFill>
              <a:latin typeface="Times New Roman" pitchFamily="18" charset="0"/>
              <a:ea typeface="SimSun" pitchFamily="2" charset="-122"/>
              <a:cs typeface="Times New Roman" pitchFamily="18" charset="0"/>
            </a:endParaRPr>
          </a:p>
          <a:p>
            <a:pPr eaLnBrk="1" hangingPunct="1">
              <a:lnSpc>
                <a:spcPct val="80000"/>
              </a:lnSpc>
            </a:pPr>
            <a:r>
              <a:rPr lang="en-US" altLang="zh-CN" sz="2000" smtClean="0">
                <a:ea typeface="SimSun" pitchFamily="2" charset="-122"/>
              </a:rPr>
              <a:t>Player 2</a:t>
            </a:r>
            <a:r>
              <a:rPr lang="zh-CN" altLang="en-US" sz="2000" smtClean="0">
                <a:ea typeface="SimSun" pitchFamily="2" charset="-122"/>
              </a:rPr>
              <a:t>选择</a:t>
            </a:r>
            <a:r>
              <a:rPr lang="en-US" altLang="zh-CN" sz="2000" smtClean="0">
                <a:ea typeface="SimSun" pitchFamily="2" charset="-122"/>
              </a:rPr>
              <a:t>R</a:t>
            </a:r>
            <a:r>
              <a:rPr lang="zh-CN" altLang="en-US" sz="2000" smtClean="0">
                <a:ea typeface="SimSun" pitchFamily="2" charset="-122"/>
              </a:rPr>
              <a:t>的期望收益</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 = </a:t>
            </a:r>
            <a:r>
              <a:rPr lang="en-US" altLang="zh-CN" sz="2200" b="1" i="1" smtClean="0">
                <a:solidFill>
                  <a:schemeClr val="hlink"/>
                </a:solidFill>
                <a:latin typeface="Times New Roman" pitchFamily="18" charset="0"/>
                <a:ea typeface="SimSun" pitchFamily="2" charset="-122"/>
              </a:rPr>
              <a:t>r</a:t>
            </a:r>
            <a:r>
              <a:rPr lang="en-US" altLang="zh-CN" sz="2200" b="1" smtClean="0">
                <a:solidFill>
                  <a:srgbClr val="0000FF"/>
                </a:solidFill>
                <a:latin typeface="Times New Roman" pitchFamily="18" charset="0"/>
                <a:ea typeface="SimSun" pitchFamily="2" charset="-122"/>
              </a:rPr>
              <a:t>×6+</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×0 = </a:t>
            </a:r>
            <a:r>
              <a:rPr lang="en-US" altLang="zh-CN" sz="2200" b="1" smtClean="0">
                <a:latin typeface="Times New Roman" pitchFamily="18" charset="0"/>
                <a:ea typeface="SimSun" pitchFamily="2" charset="-122"/>
              </a:rPr>
              <a:t>6</a:t>
            </a:r>
            <a:r>
              <a:rPr lang="en-US" altLang="zh-CN" sz="2200" b="1" i="1" smtClean="0">
                <a:solidFill>
                  <a:schemeClr val="hlink"/>
                </a:solidFill>
                <a:latin typeface="Times New Roman" pitchFamily="18" charset="0"/>
                <a:ea typeface="SimSun" pitchFamily="2" charset="-122"/>
              </a:rPr>
              <a:t>r</a:t>
            </a:r>
            <a:endParaRPr lang="en-US" altLang="zh-CN" sz="2200" b="1" smtClean="0">
              <a:solidFill>
                <a:schemeClr val="hlink"/>
              </a:solidFill>
              <a:latin typeface="Times New Roman" pitchFamily="18" charset="0"/>
              <a:ea typeface="SimSun" pitchFamily="2" charset="-122"/>
            </a:endParaRPr>
          </a:p>
          <a:p>
            <a:pPr eaLnBrk="1" hangingPunct="1">
              <a:lnSpc>
                <a:spcPct val="80000"/>
              </a:lnSpc>
            </a:pPr>
            <a:r>
              <a:rPr lang="en-US" altLang="zh-CN" sz="2000" smtClean="0">
                <a:ea typeface="SimSun" pitchFamily="2" charset="-122"/>
              </a:rPr>
              <a:t>Player 2</a:t>
            </a:r>
            <a:r>
              <a:rPr lang="zh-CN" altLang="en-US" sz="2000" smtClean="0">
                <a:ea typeface="SimSun" pitchFamily="2" charset="-122"/>
              </a:rPr>
              <a:t>选择</a:t>
            </a:r>
            <a:r>
              <a:rPr lang="en-US" altLang="zh-CN" sz="2000" smtClean="0">
                <a:ea typeface="SimSun" pitchFamily="2" charset="-122"/>
              </a:rPr>
              <a:t>L</a:t>
            </a:r>
            <a:r>
              <a:rPr lang="zh-CN" altLang="en-US" sz="2000" smtClean="0">
                <a:ea typeface="SimSun" pitchFamily="2" charset="-122"/>
              </a:rPr>
              <a:t>和</a:t>
            </a:r>
            <a:r>
              <a:rPr lang="en-US" altLang="zh-CN" sz="2000" smtClean="0">
                <a:ea typeface="SimSun" pitchFamily="2" charset="-122"/>
              </a:rPr>
              <a:t>R</a:t>
            </a:r>
            <a:r>
              <a:rPr lang="zh-CN" altLang="en-US" sz="2000" smtClean="0">
                <a:ea typeface="SimSun" pitchFamily="2" charset="-122"/>
              </a:rPr>
              <a:t>无差异</a:t>
            </a:r>
            <a:endParaRPr lang="en-US" altLang="zh-CN" sz="2000" smtClean="0">
              <a:ea typeface="SimSun" pitchFamily="2" charset="-122"/>
            </a:endParaRPr>
          </a:p>
          <a:p>
            <a:pPr lvl="1" eaLnBrk="1" hangingPunct="1">
              <a:lnSpc>
                <a:spcPct val="80000"/>
              </a:lnSpc>
              <a:buFont typeface="Wingdings" pitchFamily="2" charset="2"/>
              <a:buChar char="Ø"/>
            </a:pP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(L,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EU</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(R, </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1–</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2- 2</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smtClean="0">
                <a:latin typeface="Times New Roman" pitchFamily="18" charset="0"/>
                <a:ea typeface="SimSun" pitchFamily="2" charset="-122"/>
              </a:rPr>
              <a:t>6</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a:t>
            </a:r>
            <a:br>
              <a:rPr lang="en-US" altLang="zh-CN" sz="2200" b="1" smtClean="0">
                <a:solidFill>
                  <a:schemeClr val="hlink"/>
                </a:solidFill>
                <a:latin typeface="Times New Roman" pitchFamily="18" charset="0"/>
                <a:ea typeface="SimSun" pitchFamily="2" charset="-122"/>
              </a:rPr>
            </a:br>
            <a:r>
              <a:rPr lang="en-US" altLang="zh-CN" sz="2200" b="1" smtClean="0">
                <a:solidFill>
                  <a:schemeClr val="hlink"/>
                </a:solidFill>
                <a:latin typeface="Times New Roman" pitchFamily="18" charset="0"/>
                <a:ea typeface="SimSun" pitchFamily="2" charset="-122"/>
              </a:rPr>
              <a:t> </a:t>
            </a:r>
            <a:r>
              <a:rPr lang="en-US" altLang="zh-CN" sz="2200" b="1" smtClean="0">
                <a:latin typeface="Times New Roman" pitchFamily="18" charset="0"/>
                <a:ea typeface="SimSun" pitchFamily="2" charset="-122"/>
              </a:rPr>
              <a:t>8</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smtClean="0">
                <a:latin typeface="Times New Roman" pitchFamily="18" charset="0"/>
                <a:ea typeface="SimSun" pitchFamily="2" charset="-122"/>
              </a:rPr>
              <a:t>2 	</a:t>
            </a:r>
            <a:r>
              <a:rPr lang="zh-CN" altLang="en-US" sz="2200" b="1" smtClean="0">
                <a:latin typeface="Times New Roman" pitchFamily="18" charset="0"/>
                <a:ea typeface="SimSun" pitchFamily="2" charset="-122"/>
              </a:rPr>
              <a:t>从而 </a:t>
            </a:r>
            <a:r>
              <a:rPr lang="zh-CN" altLang="en-US" sz="2200" b="1" smtClean="0">
                <a:solidFill>
                  <a:schemeClr val="hlink"/>
                </a:solidFill>
                <a:latin typeface="Times New Roman" pitchFamily="18" charset="0"/>
                <a:ea typeface="SimSun" pitchFamily="2" charset="-122"/>
              </a:rPr>
              <a:t> </a:t>
            </a:r>
            <a:r>
              <a:rPr lang="en-US" altLang="zh-CN" sz="2200" b="1" i="1" smtClean="0">
                <a:solidFill>
                  <a:schemeClr val="hlink"/>
                </a:solidFill>
                <a:latin typeface="Times New Roman" pitchFamily="18" charset="0"/>
                <a:ea typeface="SimSun" pitchFamily="2" charset="-122"/>
              </a:rPr>
              <a:t>r </a:t>
            </a:r>
            <a:r>
              <a:rPr lang="en-US" altLang="zh-CN" sz="2200" b="1" smtClean="0">
                <a:latin typeface="Times New Roman" pitchFamily="18" charset="0"/>
                <a:ea typeface="SimSun" pitchFamily="2" charset="-122"/>
              </a:rPr>
              <a:t>= ¼</a:t>
            </a:r>
          </a:p>
          <a:p>
            <a:pPr eaLnBrk="1" hangingPunct="1">
              <a:lnSpc>
                <a:spcPct val="80000"/>
              </a:lnSpc>
              <a:buFont typeface="Wingdings" pitchFamily="2" charset="2"/>
              <a:buChar char="Ø"/>
            </a:pPr>
            <a:r>
              <a:rPr lang="en-US" altLang="zh-CN" sz="2000" smtClean="0">
                <a:ea typeface="SimSun" pitchFamily="2" charset="-122"/>
              </a:rPr>
              <a:t>( </a:t>
            </a:r>
            <a:r>
              <a:rPr lang="en-US" altLang="zh-CN" sz="2000" smtClean="0">
                <a:solidFill>
                  <a:schemeClr val="hlink"/>
                </a:solidFill>
                <a:ea typeface="SimSun" pitchFamily="2" charset="-122"/>
              </a:rPr>
              <a:t>(1/4, 3/4)</a:t>
            </a:r>
            <a:r>
              <a:rPr lang="en-US" altLang="zh-CN" sz="2000" smtClean="0">
                <a:ea typeface="SimSun" pitchFamily="2" charset="-122"/>
              </a:rPr>
              <a:t>, </a:t>
            </a:r>
            <a:r>
              <a:rPr lang="en-US" altLang="zh-CN" sz="2000" smtClean="0">
                <a:solidFill>
                  <a:srgbClr val="0000FF"/>
                </a:solidFill>
                <a:ea typeface="SimSun" pitchFamily="2" charset="-122"/>
              </a:rPr>
              <a:t>(2/3, 1/3)</a:t>
            </a:r>
            <a:r>
              <a:rPr lang="en-US" altLang="zh-CN" sz="2000" smtClean="0">
                <a:ea typeface="SimSun" pitchFamily="2" charset="-122"/>
              </a:rPr>
              <a:t> ) </a:t>
            </a:r>
            <a:r>
              <a:rPr lang="zh-CN" altLang="en-US" sz="2000" smtClean="0">
                <a:ea typeface="SimSun" pitchFamily="2" charset="-122"/>
              </a:rPr>
              <a:t>是一个混合策略纳什均衡</a:t>
            </a:r>
            <a:r>
              <a:rPr lang="en-US" altLang="zh-CN" sz="2000" smtClean="0">
                <a:ea typeface="SimSun" pitchFamily="2" charset="-122"/>
              </a:rPr>
              <a:t>.</a:t>
            </a:r>
          </a:p>
        </p:txBody>
      </p:sp>
      <p:graphicFrame>
        <p:nvGraphicFramePr>
          <p:cNvPr id="273412" name="Group 4"/>
          <p:cNvGraphicFramePr>
            <a:graphicFrameLocks noGrp="1"/>
          </p:cNvGraphicFramePr>
          <p:nvPr>
            <p:ph sz="half" idx="1"/>
          </p:nvPr>
        </p:nvGraphicFramePr>
        <p:xfrm>
          <a:off x="1452563" y="1468438"/>
          <a:ext cx="5942012" cy="1554480"/>
        </p:xfrm>
        <a:graphic>
          <a:graphicData uri="http://schemas.openxmlformats.org/drawingml/2006/table">
            <a:tbl>
              <a:tblPr/>
              <a:tblGrid>
                <a:gridCol w="1208087"/>
                <a:gridCol w="1236663"/>
                <a:gridCol w="1798637"/>
                <a:gridCol w="169862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3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79203" name="灯片编号占位符 5"/>
          <p:cNvSpPr>
            <a:spLocks noGrp="1"/>
          </p:cNvSpPr>
          <p:nvPr>
            <p:ph type="sldNum" sz="quarter" idx="12"/>
          </p:nvPr>
        </p:nvSpPr>
        <p:spPr>
          <a:noFill/>
        </p:spPr>
        <p:txBody>
          <a:bodyPr/>
          <a:lstStyle/>
          <a:p>
            <a:fld id="{EC590CB2-6DA1-4AB3-9C30-CC3CD88FF578}" type="slidenum">
              <a:rPr lang="zh-CN" altLang="en-US" smtClean="0">
                <a:solidFill>
                  <a:srgbClr val="000000"/>
                </a:solidFill>
              </a:rPr>
              <a:pPr/>
              <a:t>182</a:t>
            </a:fld>
            <a:endParaRPr lang="en-US" altLang="zh-CN" smtClean="0">
              <a:solidFill>
                <a:srgbClr val="000000"/>
              </a:solidFill>
            </a:endParaRPr>
          </a:p>
        </p:txBody>
      </p:sp>
      <p:sp>
        <p:nvSpPr>
          <p:cNvPr id="179204" name="Rectangle 2"/>
          <p:cNvSpPr>
            <a:spLocks noGrp="1" noChangeArrowheads="1"/>
          </p:cNvSpPr>
          <p:nvPr>
            <p:ph type="title"/>
          </p:nvPr>
        </p:nvSpPr>
        <p:spPr/>
        <p:txBody>
          <a:bodyPr/>
          <a:lstStyle/>
          <a:p>
            <a:pPr eaLnBrk="1" hangingPunct="1"/>
            <a:r>
              <a:rPr lang="en-US" altLang="zh-CN" smtClean="0">
                <a:ea typeface="SimSun" pitchFamily="2" charset="-122"/>
              </a:rPr>
              <a:t>Example 3:Market entry game</a:t>
            </a:r>
          </a:p>
        </p:txBody>
      </p:sp>
      <p:sp>
        <p:nvSpPr>
          <p:cNvPr id="179205" name="Rectangle 3"/>
          <p:cNvSpPr>
            <a:spLocks noGrp="1" noChangeArrowheads="1"/>
          </p:cNvSpPr>
          <p:nvPr>
            <p:ph type="body" idx="1"/>
          </p:nvPr>
        </p:nvSpPr>
        <p:spPr/>
        <p:txBody>
          <a:bodyPr/>
          <a:lstStyle/>
          <a:p>
            <a:pPr eaLnBrk="1" hangingPunct="1"/>
            <a:r>
              <a:rPr lang="zh-CN" altLang="en-US" smtClean="0">
                <a:ea typeface="SimSun" pitchFamily="2" charset="-122"/>
              </a:rPr>
              <a:t>两家企业</a:t>
            </a:r>
            <a:r>
              <a:rPr lang="en-US" altLang="zh-CN" smtClean="0">
                <a:ea typeface="SimSun" pitchFamily="2" charset="-122"/>
              </a:rPr>
              <a:t>, Firm 1 </a:t>
            </a:r>
            <a:r>
              <a:rPr lang="zh-CN" altLang="en-US" smtClean="0">
                <a:ea typeface="SimSun" pitchFamily="2" charset="-122"/>
              </a:rPr>
              <a:t>和 </a:t>
            </a:r>
            <a:r>
              <a:rPr lang="en-US" altLang="zh-CN" smtClean="0">
                <a:ea typeface="SimSun" pitchFamily="2" charset="-122"/>
              </a:rPr>
              <a:t>Firm 2, </a:t>
            </a:r>
            <a:r>
              <a:rPr lang="zh-CN" altLang="en-US" smtClean="0">
                <a:ea typeface="SimSun" pitchFamily="2" charset="-122"/>
              </a:rPr>
              <a:t>必须同时决定是否让他们的一家饭店进入一家购物中心</a:t>
            </a:r>
            <a:r>
              <a:rPr lang="en-US" altLang="zh-CN" smtClean="0">
                <a:ea typeface="SimSun" pitchFamily="2" charset="-122"/>
              </a:rPr>
              <a:t>.</a:t>
            </a:r>
          </a:p>
          <a:p>
            <a:pPr eaLnBrk="1" hangingPunct="1"/>
            <a:r>
              <a:rPr lang="zh-CN" altLang="en-US" smtClean="0">
                <a:ea typeface="SimSun" pitchFamily="2" charset="-122"/>
              </a:rPr>
              <a:t>每个企业有两个策略</a:t>
            </a:r>
            <a:r>
              <a:rPr lang="en-US" altLang="zh-CN" smtClean="0">
                <a:ea typeface="SimSun" pitchFamily="2" charset="-122"/>
              </a:rPr>
              <a:t>: Enter, Not Enter</a:t>
            </a:r>
          </a:p>
          <a:p>
            <a:pPr eaLnBrk="1" hangingPunct="1"/>
            <a:r>
              <a:rPr lang="zh-CN" altLang="en-US" smtClean="0">
                <a:ea typeface="SimSun" pitchFamily="2" charset="-122"/>
              </a:rPr>
              <a:t>企业如果选择</a:t>
            </a:r>
            <a:r>
              <a:rPr lang="en-US" altLang="zh-CN" smtClean="0">
                <a:ea typeface="SimSun" pitchFamily="2" charset="-122"/>
              </a:rPr>
              <a:t> “Not Enter”, </a:t>
            </a:r>
            <a:r>
              <a:rPr lang="zh-CN" altLang="en-US" smtClean="0">
                <a:ea typeface="SimSun" pitchFamily="2" charset="-122"/>
              </a:rPr>
              <a:t>它获得的利润为 </a:t>
            </a:r>
            <a:r>
              <a:rPr lang="en-US" altLang="zh-CN" smtClean="0">
                <a:ea typeface="SimSun" pitchFamily="2" charset="-122"/>
              </a:rPr>
              <a:t>0</a:t>
            </a:r>
          </a:p>
          <a:p>
            <a:pPr eaLnBrk="1" hangingPunct="1"/>
            <a:r>
              <a:rPr lang="zh-CN" altLang="en-US" smtClean="0">
                <a:ea typeface="SimSun" pitchFamily="2" charset="-122"/>
              </a:rPr>
              <a:t>如果一家企业选</a:t>
            </a:r>
            <a:r>
              <a:rPr lang="en-US" altLang="zh-CN" smtClean="0">
                <a:ea typeface="SimSun" pitchFamily="2" charset="-122"/>
              </a:rPr>
              <a:t> “Enter”</a:t>
            </a:r>
            <a:r>
              <a:rPr lang="zh-CN" altLang="en-US" smtClean="0">
                <a:ea typeface="SimSun" pitchFamily="2" charset="-122"/>
              </a:rPr>
              <a:t>而另一家企业选 </a:t>
            </a:r>
            <a:r>
              <a:rPr lang="en-US" altLang="zh-CN" smtClean="0">
                <a:ea typeface="SimSun" pitchFamily="2" charset="-122"/>
              </a:rPr>
              <a:t>“Not Enter”</a:t>
            </a:r>
            <a:r>
              <a:rPr lang="zh-CN" altLang="en-US" smtClean="0">
                <a:ea typeface="SimSun" pitchFamily="2" charset="-122"/>
              </a:rPr>
              <a:t>，那么选</a:t>
            </a:r>
            <a:r>
              <a:rPr lang="en-US" altLang="zh-CN" smtClean="0">
                <a:ea typeface="SimSun" pitchFamily="2" charset="-122"/>
              </a:rPr>
              <a:t>“Enter”</a:t>
            </a:r>
            <a:r>
              <a:rPr lang="zh-CN" altLang="en-US" smtClean="0">
                <a:ea typeface="SimSun" pitchFamily="2" charset="-122"/>
              </a:rPr>
              <a:t>的企业得到 </a:t>
            </a:r>
            <a:r>
              <a:rPr lang="en-US" altLang="zh-CN" smtClean="0">
                <a:ea typeface="SimSun" pitchFamily="2" charset="-122"/>
              </a:rPr>
              <a:t>$500K</a:t>
            </a:r>
          </a:p>
          <a:p>
            <a:pPr eaLnBrk="1" hangingPunct="1"/>
            <a:r>
              <a:rPr lang="zh-CN" altLang="en-US" smtClean="0">
                <a:ea typeface="SimSun" pitchFamily="2" charset="-122"/>
              </a:rPr>
              <a:t>如果两家企业都选</a:t>
            </a:r>
            <a:r>
              <a:rPr lang="en-US" altLang="zh-CN" smtClean="0">
                <a:ea typeface="SimSun" pitchFamily="2" charset="-122"/>
              </a:rPr>
              <a:t> “Enter” </a:t>
            </a:r>
            <a:r>
              <a:rPr lang="zh-CN" altLang="en-US" smtClean="0">
                <a:ea typeface="SimSun" pitchFamily="2" charset="-122"/>
              </a:rPr>
              <a:t>，那么它们都损失</a:t>
            </a:r>
            <a:r>
              <a:rPr lang="en-US" altLang="zh-CN" smtClean="0">
                <a:ea typeface="SimSun" pitchFamily="2" charset="-122"/>
              </a:rPr>
              <a:t>$100K</a:t>
            </a:r>
            <a:r>
              <a:rPr lang="zh-CN" altLang="en-US" smtClean="0">
                <a:ea typeface="SimSun" pitchFamily="2" charset="-122"/>
              </a:rPr>
              <a:t>，因为需求是有限的</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0227" name="灯片编号占位符 6"/>
          <p:cNvSpPr>
            <a:spLocks noGrp="1"/>
          </p:cNvSpPr>
          <p:nvPr>
            <p:ph type="sldNum" sz="quarter" idx="12"/>
          </p:nvPr>
        </p:nvSpPr>
        <p:spPr>
          <a:noFill/>
        </p:spPr>
        <p:txBody>
          <a:bodyPr/>
          <a:lstStyle/>
          <a:p>
            <a:fld id="{E5A07960-F127-42A5-99E1-C22D213BAD7F}" type="slidenum">
              <a:rPr lang="zh-CN" altLang="en-US" smtClean="0">
                <a:solidFill>
                  <a:srgbClr val="000000"/>
                </a:solidFill>
              </a:rPr>
              <a:pPr/>
              <a:t>183</a:t>
            </a:fld>
            <a:endParaRPr lang="en-US" altLang="zh-CN" smtClean="0">
              <a:solidFill>
                <a:srgbClr val="000000"/>
              </a:solidFill>
            </a:endParaRPr>
          </a:p>
        </p:txBody>
      </p:sp>
      <p:sp>
        <p:nvSpPr>
          <p:cNvPr id="180228" name="Rectangle 2"/>
          <p:cNvSpPr>
            <a:spLocks noGrp="1" noChangeArrowheads="1"/>
          </p:cNvSpPr>
          <p:nvPr>
            <p:ph type="title"/>
          </p:nvPr>
        </p:nvSpPr>
        <p:spPr/>
        <p:txBody>
          <a:bodyPr/>
          <a:lstStyle/>
          <a:p>
            <a:pPr eaLnBrk="1" hangingPunct="1"/>
            <a:r>
              <a:rPr lang="en-US" altLang="zh-CN" smtClean="0">
                <a:ea typeface="SimSun" pitchFamily="2" charset="-122"/>
              </a:rPr>
              <a:t>Example 3:Market entry game</a:t>
            </a:r>
          </a:p>
        </p:txBody>
      </p:sp>
      <p:sp>
        <p:nvSpPr>
          <p:cNvPr id="180229" name="Rectangle 3"/>
          <p:cNvSpPr>
            <a:spLocks noGrp="1" noChangeArrowheads="1"/>
          </p:cNvSpPr>
          <p:nvPr>
            <p:ph type="body" sz="half" idx="2"/>
          </p:nvPr>
        </p:nvSpPr>
        <p:spPr>
          <a:xfrm>
            <a:off x="727075" y="3187700"/>
            <a:ext cx="7772400" cy="2971800"/>
          </a:xfrm>
        </p:spPr>
        <p:txBody>
          <a:bodyPr/>
          <a:lstStyle/>
          <a:p>
            <a:pPr eaLnBrk="1" hangingPunct="1"/>
            <a:r>
              <a:rPr lang="zh-CN" altLang="en-US" sz="2400" smtClean="0">
                <a:ea typeface="SimSun" pitchFamily="2" charset="-122"/>
              </a:rPr>
              <a:t>你能找到几个纳什均衡</a:t>
            </a:r>
            <a:r>
              <a:rPr lang="en-US" altLang="zh-CN" sz="2400" smtClean="0">
                <a:ea typeface="SimSun" pitchFamily="2" charset="-122"/>
              </a:rPr>
              <a:t>?</a:t>
            </a:r>
          </a:p>
          <a:p>
            <a:pPr eaLnBrk="1" hangingPunct="1"/>
            <a:r>
              <a:rPr lang="zh-CN" altLang="en-US" sz="2400" smtClean="0">
                <a:ea typeface="SimSun" pitchFamily="2" charset="-122"/>
              </a:rPr>
              <a:t>两个纯策略纳什均衡</a:t>
            </a:r>
            <a:r>
              <a:rPr lang="en-US" altLang="zh-CN" sz="2400" smtClean="0">
                <a:ea typeface="SimSun" pitchFamily="2" charset="-122"/>
              </a:rPr>
              <a:t/>
            </a:r>
            <a:br>
              <a:rPr lang="en-US" altLang="zh-CN" sz="2400" smtClean="0">
                <a:ea typeface="SimSun" pitchFamily="2" charset="-122"/>
              </a:rPr>
            </a:br>
            <a:r>
              <a:rPr lang="en-US" altLang="zh-CN" sz="2400" smtClean="0">
                <a:ea typeface="SimSun" pitchFamily="2" charset="-122"/>
              </a:rPr>
              <a:t>(</a:t>
            </a:r>
            <a:r>
              <a:rPr lang="en-US" altLang="zh-CN" sz="2400" smtClean="0">
                <a:solidFill>
                  <a:schemeClr val="hlink"/>
                </a:solidFill>
                <a:ea typeface="SimSun" pitchFamily="2" charset="-122"/>
              </a:rPr>
              <a:t>Not Enter</a:t>
            </a:r>
            <a:r>
              <a:rPr lang="en-US" altLang="zh-CN" sz="2400" smtClean="0">
                <a:ea typeface="SimSun" pitchFamily="2" charset="-122"/>
              </a:rPr>
              <a:t>, </a:t>
            </a:r>
            <a:r>
              <a:rPr lang="en-US" altLang="zh-CN" sz="2400" smtClean="0">
                <a:solidFill>
                  <a:srgbClr val="0000FF"/>
                </a:solidFill>
                <a:ea typeface="SimSun" pitchFamily="2" charset="-122"/>
              </a:rPr>
              <a:t>Enter</a:t>
            </a:r>
            <a:r>
              <a:rPr lang="en-US" altLang="zh-CN" sz="2400" smtClean="0">
                <a:ea typeface="SimSun" pitchFamily="2" charset="-122"/>
              </a:rPr>
              <a:t>)  and (</a:t>
            </a:r>
            <a:r>
              <a:rPr lang="en-US" altLang="zh-CN" sz="2400" smtClean="0">
                <a:solidFill>
                  <a:schemeClr val="hlink"/>
                </a:solidFill>
                <a:ea typeface="SimSun" pitchFamily="2" charset="-122"/>
              </a:rPr>
              <a:t>Enter</a:t>
            </a:r>
            <a:r>
              <a:rPr lang="en-US" altLang="zh-CN" sz="2400" smtClean="0">
                <a:ea typeface="SimSun" pitchFamily="2" charset="-122"/>
              </a:rPr>
              <a:t>, </a:t>
            </a:r>
            <a:r>
              <a:rPr lang="en-US" altLang="zh-CN" sz="2400" smtClean="0">
                <a:solidFill>
                  <a:srgbClr val="0000FF"/>
                </a:solidFill>
                <a:ea typeface="SimSun" pitchFamily="2" charset="-122"/>
              </a:rPr>
              <a:t>Not Enter</a:t>
            </a:r>
            <a:r>
              <a:rPr lang="en-US" altLang="zh-CN" sz="2400" smtClean="0">
                <a:ea typeface="SimSun" pitchFamily="2" charset="-122"/>
              </a:rPr>
              <a:t>)</a:t>
            </a:r>
          </a:p>
          <a:p>
            <a:pPr eaLnBrk="1" hangingPunct="1"/>
            <a:r>
              <a:rPr lang="zh-CN" altLang="en-US" sz="2400" smtClean="0">
                <a:ea typeface="SimSun" pitchFamily="2" charset="-122"/>
              </a:rPr>
              <a:t>一个混合策略纳什均衡</a:t>
            </a:r>
            <a:r>
              <a:rPr lang="en-US" altLang="zh-CN" sz="2400" smtClean="0">
                <a:ea typeface="SimSun" pitchFamily="2" charset="-122"/>
              </a:rPr>
              <a:t/>
            </a:r>
            <a:br>
              <a:rPr lang="en-US" altLang="zh-CN" sz="2400" smtClean="0">
                <a:ea typeface="SimSun" pitchFamily="2" charset="-122"/>
              </a:rPr>
            </a:br>
            <a:r>
              <a:rPr lang="en-US" altLang="zh-CN" sz="2400" smtClean="0">
                <a:ea typeface="SimSun" pitchFamily="2" charset="-122"/>
              </a:rPr>
              <a:t>((</a:t>
            </a:r>
            <a:r>
              <a:rPr lang="en-US" altLang="zh-CN" sz="2400" smtClean="0">
                <a:solidFill>
                  <a:schemeClr val="hlink"/>
                </a:solidFill>
                <a:ea typeface="SimSun" pitchFamily="2" charset="-122"/>
              </a:rPr>
              <a:t>5/6, 1/6</a:t>
            </a:r>
            <a:r>
              <a:rPr lang="en-US" altLang="zh-CN" sz="2400" smtClean="0">
                <a:ea typeface="SimSun" pitchFamily="2" charset="-122"/>
              </a:rPr>
              <a:t>), (</a:t>
            </a:r>
            <a:r>
              <a:rPr lang="en-US" altLang="zh-CN" sz="2400" smtClean="0">
                <a:solidFill>
                  <a:srgbClr val="0000FF"/>
                </a:solidFill>
                <a:ea typeface="SimSun" pitchFamily="2" charset="-122"/>
              </a:rPr>
              <a:t>5/6, 1/6</a:t>
            </a:r>
            <a:r>
              <a:rPr lang="en-US" altLang="zh-CN" sz="2400" smtClean="0">
                <a:ea typeface="SimSun" pitchFamily="2" charset="-122"/>
              </a:rPr>
              <a:t>)) </a:t>
            </a:r>
            <a:br>
              <a:rPr lang="en-US" altLang="zh-CN" sz="2400" smtClean="0">
                <a:ea typeface="SimSun" pitchFamily="2" charset="-122"/>
              </a:rPr>
            </a:br>
            <a:r>
              <a:rPr lang="zh-CN" altLang="en-US" sz="2400" smtClean="0">
                <a:ea typeface="SimSun" pitchFamily="2" charset="-122"/>
              </a:rPr>
              <a:t>即 </a:t>
            </a:r>
            <a:r>
              <a:rPr lang="en-US" altLang="zh-CN" sz="2400" smtClean="0">
                <a:solidFill>
                  <a:schemeClr val="hlink"/>
                </a:solidFill>
                <a:ea typeface="SimSun" pitchFamily="2" charset="-122"/>
              </a:rPr>
              <a:t>r=5/6</a:t>
            </a:r>
            <a:r>
              <a:rPr lang="en-US" altLang="zh-CN" sz="2400" smtClean="0">
                <a:ea typeface="SimSun" pitchFamily="2" charset="-122"/>
              </a:rPr>
              <a:t> </a:t>
            </a:r>
            <a:r>
              <a:rPr lang="zh-CN" altLang="en-US" sz="2400" smtClean="0">
                <a:ea typeface="SimSun" pitchFamily="2" charset="-122"/>
              </a:rPr>
              <a:t>， </a:t>
            </a:r>
            <a:r>
              <a:rPr lang="en-US" altLang="zh-CN" sz="2400" smtClean="0">
                <a:solidFill>
                  <a:srgbClr val="0000FF"/>
                </a:solidFill>
                <a:ea typeface="SimSun" pitchFamily="2" charset="-122"/>
              </a:rPr>
              <a:t>q=5/6</a:t>
            </a:r>
          </a:p>
        </p:txBody>
      </p:sp>
      <p:graphicFrame>
        <p:nvGraphicFramePr>
          <p:cNvPr id="275460" name="Group 4"/>
          <p:cNvGraphicFramePr>
            <a:graphicFrameLocks noGrp="1"/>
          </p:cNvGraphicFramePr>
          <p:nvPr>
            <p:ph sz="half" idx="1"/>
          </p:nvPr>
        </p:nvGraphicFramePr>
        <p:xfrm>
          <a:off x="950913" y="1468438"/>
          <a:ext cx="7418387" cy="1554480"/>
        </p:xfrm>
        <a:graphic>
          <a:graphicData uri="http://schemas.openxmlformats.org/drawingml/2006/table">
            <a:tbl>
              <a:tblPr/>
              <a:tblGrid>
                <a:gridCol w="922337"/>
                <a:gridCol w="1887538"/>
                <a:gridCol w="2368550"/>
                <a:gridCol w="2239962"/>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Firm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Enter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Not Enter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Firm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Enter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-100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500</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Not Enter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1251" name="灯片编号占位符 6"/>
          <p:cNvSpPr>
            <a:spLocks noGrp="1"/>
          </p:cNvSpPr>
          <p:nvPr>
            <p:ph type="sldNum" sz="quarter" idx="12"/>
          </p:nvPr>
        </p:nvSpPr>
        <p:spPr>
          <a:noFill/>
        </p:spPr>
        <p:txBody>
          <a:bodyPr/>
          <a:lstStyle/>
          <a:p>
            <a:fld id="{4969D08E-1673-4A9C-8135-1912075ACCCE}" type="slidenum">
              <a:rPr lang="zh-CN" altLang="en-US" smtClean="0">
                <a:solidFill>
                  <a:srgbClr val="000000"/>
                </a:solidFill>
              </a:rPr>
              <a:pPr/>
              <a:t>184</a:t>
            </a:fld>
            <a:endParaRPr lang="en-US" altLang="zh-CN" smtClean="0">
              <a:solidFill>
                <a:srgbClr val="000000"/>
              </a:solidFill>
            </a:endParaRPr>
          </a:p>
        </p:txBody>
      </p:sp>
      <p:sp>
        <p:nvSpPr>
          <p:cNvPr id="181252" name="Rectangle 2"/>
          <p:cNvSpPr>
            <a:spLocks noGrp="1" noChangeArrowheads="1"/>
          </p:cNvSpPr>
          <p:nvPr>
            <p:ph type="title"/>
          </p:nvPr>
        </p:nvSpPr>
        <p:spPr/>
        <p:txBody>
          <a:bodyPr/>
          <a:lstStyle/>
          <a:p>
            <a:pPr eaLnBrk="1" hangingPunct="1"/>
            <a:r>
              <a:rPr lang="en-US" altLang="zh-CN" smtClean="0">
                <a:ea typeface="SimSun" pitchFamily="2" charset="-122"/>
              </a:rPr>
              <a:t>Example 4</a:t>
            </a:r>
          </a:p>
        </p:txBody>
      </p:sp>
      <p:sp>
        <p:nvSpPr>
          <p:cNvPr id="181253" name="Rectangle 3"/>
          <p:cNvSpPr>
            <a:spLocks noGrp="1" noChangeArrowheads="1"/>
          </p:cNvSpPr>
          <p:nvPr>
            <p:ph type="body" sz="half" idx="2"/>
          </p:nvPr>
        </p:nvSpPr>
        <p:spPr>
          <a:xfrm>
            <a:off x="727075" y="3187700"/>
            <a:ext cx="7772400" cy="2971800"/>
          </a:xfrm>
        </p:spPr>
        <p:txBody>
          <a:bodyPr/>
          <a:lstStyle/>
          <a:p>
            <a:pPr eaLnBrk="1" hangingPunct="1"/>
            <a:r>
              <a:rPr lang="zh-CN" altLang="en-US" sz="2400" smtClean="0">
                <a:ea typeface="SimSun" pitchFamily="2" charset="-122"/>
              </a:rPr>
              <a:t>你能找到几个纳什均衡</a:t>
            </a:r>
            <a:r>
              <a:rPr lang="en-US" altLang="zh-CN" sz="2400" smtClean="0">
                <a:ea typeface="SimSun" pitchFamily="2" charset="-122"/>
              </a:rPr>
              <a:t>?</a:t>
            </a:r>
          </a:p>
          <a:p>
            <a:pPr eaLnBrk="1" hangingPunct="1"/>
            <a:r>
              <a:rPr lang="zh-CN" altLang="en-US" sz="2400" smtClean="0">
                <a:ea typeface="SimSun" pitchFamily="2" charset="-122"/>
              </a:rPr>
              <a:t>两个纯策略纳什均衡</a:t>
            </a:r>
            <a:r>
              <a:rPr lang="en-US" altLang="zh-CN" sz="2400" smtClean="0">
                <a:ea typeface="SimSun" pitchFamily="2" charset="-122"/>
              </a:rPr>
              <a:t/>
            </a:r>
            <a:br>
              <a:rPr lang="en-US" altLang="zh-CN" sz="2400" smtClean="0">
                <a:ea typeface="SimSun" pitchFamily="2" charset="-122"/>
              </a:rPr>
            </a:br>
            <a:r>
              <a:rPr lang="en-US" altLang="zh-CN" sz="2400" smtClean="0">
                <a:ea typeface="SimSun" pitchFamily="2" charset="-122"/>
              </a:rPr>
              <a:t>(</a:t>
            </a:r>
            <a:r>
              <a:rPr lang="en-US" altLang="zh-CN" sz="2400" smtClean="0">
                <a:solidFill>
                  <a:schemeClr val="hlink"/>
                </a:solidFill>
                <a:ea typeface="SimSun" pitchFamily="2" charset="-122"/>
              </a:rPr>
              <a:t>B</a:t>
            </a:r>
            <a:r>
              <a:rPr lang="en-US" altLang="zh-CN" sz="2400" smtClean="0">
                <a:ea typeface="SimSun" pitchFamily="2" charset="-122"/>
              </a:rPr>
              <a:t>, </a:t>
            </a:r>
            <a:r>
              <a:rPr lang="en-US" altLang="zh-CN" sz="2400" smtClean="0">
                <a:solidFill>
                  <a:srgbClr val="0000FF"/>
                </a:solidFill>
                <a:ea typeface="SimSun" pitchFamily="2" charset="-122"/>
              </a:rPr>
              <a:t>L</a:t>
            </a:r>
            <a:r>
              <a:rPr lang="en-US" altLang="zh-CN" sz="2400" smtClean="0">
                <a:ea typeface="SimSun" pitchFamily="2" charset="-122"/>
              </a:rPr>
              <a:t>)  and (</a:t>
            </a:r>
            <a:r>
              <a:rPr lang="en-US" altLang="zh-CN" sz="2400" smtClean="0">
                <a:solidFill>
                  <a:schemeClr val="hlink"/>
                </a:solidFill>
                <a:ea typeface="SimSun" pitchFamily="2" charset="-122"/>
              </a:rPr>
              <a:t>T</a:t>
            </a:r>
            <a:r>
              <a:rPr lang="en-US" altLang="zh-CN" sz="2400" smtClean="0">
                <a:ea typeface="SimSun" pitchFamily="2" charset="-122"/>
              </a:rPr>
              <a:t>, </a:t>
            </a:r>
            <a:r>
              <a:rPr lang="en-US" altLang="zh-CN" sz="2400" smtClean="0">
                <a:solidFill>
                  <a:srgbClr val="0000FF"/>
                </a:solidFill>
                <a:ea typeface="SimSun" pitchFamily="2" charset="-122"/>
              </a:rPr>
              <a:t>R</a:t>
            </a:r>
            <a:r>
              <a:rPr lang="en-US" altLang="zh-CN" sz="2400" smtClean="0">
                <a:ea typeface="SimSun" pitchFamily="2" charset="-122"/>
              </a:rPr>
              <a:t>)</a:t>
            </a:r>
          </a:p>
          <a:p>
            <a:pPr eaLnBrk="1" hangingPunct="1"/>
            <a:r>
              <a:rPr lang="zh-CN" altLang="en-US" sz="2400" smtClean="0">
                <a:ea typeface="SimSun" pitchFamily="2" charset="-122"/>
              </a:rPr>
              <a:t>一个混合策略纳什均衡</a:t>
            </a:r>
            <a:r>
              <a:rPr lang="en-US" altLang="zh-CN" sz="2400" smtClean="0">
                <a:ea typeface="SimSun" pitchFamily="2" charset="-122"/>
              </a:rPr>
              <a:t/>
            </a:r>
            <a:br>
              <a:rPr lang="en-US" altLang="zh-CN" sz="2400" smtClean="0">
                <a:ea typeface="SimSun" pitchFamily="2" charset="-122"/>
              </a:rPr>
            </a:br>
            <a:r>
              <a:rPr lang="en-US" altLang="zh-CN" sz="2400" smtClean="0">
                <a:ea typeface="SimSun" pitchFamily="2" charset="-122"/>
              </a:rPr>
              <a:t>((</a:t>
            </a:r>
            <a:r>
              <a:rPr lang="en-US" altLang="zh-CN" sz="2400" smtClean="0">
                <a:solidFill>
                  <a:schemeClr val="hlink"/>
                </a:solidFill>
                <a:ea typeface="SimSun" pitchFamily="2" charset="-122"/>
              </a:rPr>
              <a:t>2/3, 1/3</a:t>
            </a:r>
            <a:r>
              <a:rPr lang="en-US" altLang="zh-CN" sz="2400" smtClean="0">
                <a:ea typeface="SimSun" pitchFamily="2" charset="-122"/>
              </a:rPr>
              <a:t>), (</a:t>
            </a:r>
            <a:r>
              <a:rPr lang="en-US" altLang="zh-CN" sz="2400" smtClean="0">
                <a:solidFill>
                  <a:srgbClr val="0000FF"/>
                </a:solidFill>
                <a:ea typeface="SimSun" pitchFamily="2" charset="-122"/>
              </a:rPr>
              <a:t>1/2, 1/2</a:t>
            </a:r>
            <a:r>
              <a:rPr lang="en-US" altLang="zh-CN" sz="2400" smtClean="0">
                <a:ea typeface="SimSun" pitchFamily="2" charset="-122"/>
              </a:rPr>
              <a:t>)) </a:t>
            </a:r>
            <a:br>
              <a:rPr lang="en-US" altLang="zh-CN" sz="2400" smtClean="0">
                <a:ea typeface="SimSun" pitchFamily="2" charset="-122"/>
              </a:rPr>
            </a:br>
            <a:r>
              <a:rPr lang="zh-CN" altLang="en-US" sz="2400" smtClean="0">
                <a:ea typeface="SimSun" pitchFamily="2" charset="-122"/>
              </a:rPr>
              <a:t>即 </a:t>
            </a:r>
            <a:r>
              <a:rPr lang="en-US" altLang="zh-CN" sz="2400" smtClean="0">
                <a:solidFill>
                  <a:schemeClr val="hlink"/>
                </a:solidFill>
                <a:ea typeface="SimSun" pitchFamily="2" charset="-122"/>
              </a:rPr>
              <a:t>r=2/3</a:t>
            </a:r>
            <a:r>
              <a:rPr lang="en-US" altLang="zh-CN" sz="2400" smtClean="0">
                <a:ea typeface="SimSun" pitchFamily="2" charset="-122"/>
              </a:rPr>
              <a:t> </a:t>
            </a:r>
            <a:r>
              <a:rPr lang="zh-CN" altLang="en-US" sz="2400" smtClean="0">
                <a:ea typeface="SimSun" pitchFamily="2" charset="-122"/>
              </a:rPr>
              <a:t>， </a:t>
            </a:r>
            <a:r>
              <a:rPr lang="en-US" altLang="zh-CN" sz="2400" smtClean="0">
                <a:solidFill>
                  <a:srgbClr val="0000FF"/>
                </a:solidFill>
                <a:ea typeface="SimSun" pitchFamily="2" charset="-122"/>
              </a:rPr>
              <a:t>q=1/2</a:t>
            </a:r>
          </a:p>
        </p:txBody>
      </p:sp>
      <p:graphicFrame>
        <p:nvGraphicFramePr>
          <p:cNvPr id="276484" name="Group 4"/>
          <p:cNvGraphicFramePr>
            <a:graphicFrameLocks noGrp="1"/>
          </p:cNvGraphicFramePr>
          <p:nvPr>
            <p:ph sz="half" idx="1"/>
          </p:nvPr>
        </p:nvGraphicFramePr>
        <p:xfrm>
          <a:off x="1452563" y="1468438"/>
          <a:ext cx="5942012" cy="1554480"/>
        </p:xfrm>
        <a:graphic>
          <a:graphicData uri="http://schemas.openxmlformats.org/drawingml/2006/table">
            <a:tbl>
              <a:tblPr/>
              <a:tblGrid>
                <a:gridCol w="1208087"/>
                <a:gridCol w="1236663"/>
                <a:gridCol w="1798637"/>
                <a:gridCol w="1698625"/>
              </a:tblGrid>
              <a:tr h="273050">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9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 </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( 1–</a:t>
                      </a:r>
                      <a:r>
                        <a:rPr kumimoji="0" lang="en-US" altLang="zh-CN" sz="1800" b="0" i="1" u="none" strike="noStrike" cap="none" normalizeH="0" baseline="0" smtClean="0">
                          <a:ln>
                            <a:noFill/>
                          </a:ln>
                          <a:solidFill>
                            <a:srgbClr val="0000FF"/>
                          </a:solidFill>
                          <a:effectLst/>
                          <a:latin typeface="Arial" charset="0"/>
                          <a:ea typeface="SimSun" pitchFamily="2" charset="-122"/>
                          <a:cs typeface="Arial" charset="0"/>
                        </a:rPr>
                        <a:t>q</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952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 </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 </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( 1–</a:t>
                      </a:r>
                      <a:r>
                        <a:rPr kumimoji="0" lang="en-US" altLang="zh-CN" sz="1800" b="0" i="1"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 )</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2</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2275" name="灯片编号占位符 5"/>
          <p:cNvSpPr>
            <a:spLocks noGrp="1"/>
          </p:cNvSpPr>
          <p:nvPr>
            <p:ph type="sldNum" sz="quarter" idx="12"/>
          </p:nvPr>
        </p:nvSpPr>
        <p:spPr>
          <a:noFill/>
        </p:spPr>
        <p:txBody>
          <a:bodyPr/>
          <a:lstStyle/>
          <a:p>
            <a:fld id="{2BC3AD8A-F851-42D8-ABA6-BFFBF390CE62}" type="slidenum">
              <a:rPr lang="zh-CN" altLang="en-US" smtClean="0">
                <a:solidFill>
                  <a:srgbClr val="000000"/>
                </a:solidFill>
              </a:rPr>
              <a:pPr/>
              <a:t>185</a:t>
            </a:fld>
            <a:endParaRPr lang="en-US" altLang="zh-CN" smtClean="0">
              <a:solidFill>
                <a:srgbClr val="000000"/>
              </a:solidFill>
            </a:endParaRPr>
          </a:p>
        </p:txBody>
      </p:sp>
      <p:sp>
        <p:nvSpPr>
          <p:cNvPr id="182276" name="Rectangle 2"/>
          <p:cNvSpPr>
            <a:spLocks noGrp="1" noChangeArrowheads="1"/>
          </p:cNvSpPr>
          <p:nvPr>
            <p:ph type="title"/>
          </p:nvPr>
        </p:nvSpPr>
        <p:spPr/>
        <p:txBody>
          <a:bodyPr/>
          <a:lstStyle/>
          <a:p>
            <a:pPr eaLnBrk="1" hangingPunct="1"/>
            <a:r>
              <a:rPr lang="en-US" altLang="zh-CN" smtClean="0">
                <a:ea typeface="SimSun" pitchFamily="2" charset="-122"/>
              </a:rPr>
              <a:t>Example: Rock, paper and scissors</a:t>
            </a:r>
          </a:p>
        </p:txBody>
      </p:sp>
      <p:sp>
        <p:nvSpPr>
          <p:cNvPr id="182277" name="Rectangle 3"/>
          <p:cNvSpPr>
            <a:spLocks noGrp="1" noChangeArrowheads="1"/>
          </p:cNvSpPr>
          <p:nvPr>
            <p:ph type="body" idx="1"/>
          </p:nvPr>
        </p:nvSpPr>
        <p:spPr/>
        <p:txBody>
          <a:bodyPr/>
          <a:lstStyle/>
          <a:p>
            <a:pPr eaLnBrk="1" hangingPunct="1">
              <a:lnSpc>
                <a:spcPct val="90000"/>
              </a:lnSpc>
            </a:pPr>
            <a:r>
              <a:rPr lang="zh-CN" altLang="en-US" smtClean="0">
                <a:ea typeface="SimSun" pitchFamily="2" charset="-122"/>
              </a:rPr>
              <a:t>两个参与人同时宣称</a:t>
            </a:r>
            <a:r>
              <a:rPr lang="en-US" altLang="zh-CN" i="1" smtClean="0">
                <a:ea typeface="SimSun" pitchFamily="2" charset="-122"/>
              </a:rPr>
              <a:t>Rock</a:t>
            </a:r>
            <a:r>
              <a:rPr lang="en-US" altLang="zh-CN" smtClean="0">
                <a:ea typeface="SimSun" pitchFamily="2" charset="-122"/>
              </a:rPr>
              <a:t>, </a:t>
            </a:r>
            <a:r>
              <a:rPr lang="en-US" altLang="zh-CN" i="1" smtClean="0">
                <a:ea typeface="SimSun" pitchFamily="2" charset="-122"/>
              </a:rPr>
              <a:t>Paper</a:t>
            </a:r>
            <a:r>
              <a:rPr lang="zh-CN" altLang="en-US" smtClean="0">
                <a:ea typeface="SimSun" pitchFamily="2" charset="-122"/>
              </a:rPr>
              <a:t>或 </a:t>
            </a:r>
            <a:r>
              <a:rPr lang="en-US" altLang="zh-CN" i="1" smtClean="0">
                <a:ea typeface="SimSun" pitchFamily="2" charset="-122"/>
              </a:rPr>
              <a:t>Scissors</a:t>
            </a:r>
            <a:r>
              <a:rPr lang="en-US" altLang="zh-CN" smtClean="0">
                <a:ea typeface="SimSun" pitchFamily="2" charset="-122"/>
              </a:rPr>
              <a:t>.</a:t>
            </a:r>
          </a:p>
          <a:p>
            <a:pPr eaLnBrk="1" hangingPunct="1">
              <a:lnSpc>
                <a:spcPct val="90000"/>
              </a:lnSpc>
            </a:pPr>
            <a:r>
              <a:rPr lang="en-US" altLang="zh-CN" smtClean="0">
                <a:ea typeface="SimSun" pitchFamily="2" charset="-122"/>
              </a:rPr>
              <a:t>Paper </a:t>
            </a:r>
            <a:r>
              <a:rPr lang="zh-CN" altLang="en-US" smtClean="0">
                <a:ea typeface="SimSun" pitchFamily="2" charset="-122"/>
              </a:rPr>
              <a:t>胜 </a:t>
            </a:r>
            <a:r>
              <a:rPr lang="en-US" altLang="zh-CN" smtClean="0">
                <a:ea typeface="SimSun" pitchFamily="2" charset="-122"/>
              </a:rPr>
              <a:t>(</a:t>
            </a:r>
            <a:r>
              <a:rPr lang="zh-CN" altLang="en-US" smtClean="0">
                <a:ea typeface="SimSun" pitchFamily="2" charset="-122"/>
              </a:rPr>
              <a:t>包住</a:t>
            </a:r>
            <a:r>
              <a:rPr lang="en-US" altLang="zh-CN" smtClean="0">
                <a:ea typeface="SimSun" pitchFamily="2" charset="-122"/>
              </a:rPr>
              <a:t>) rock</a:t>
            </a:r>
          </a:p>
          <a:p>
            <a:pPr eaLnBrk="1" hangingPunct="1">
              <a:lnSpc>
                <a:spcPct val="90000"/>
              </a:lnSpc>
            </a:pPr>
            <a:r>
              <a:rPr lang="en-US" altLang="zh-CN" smtClean="0">
                <a:ea typeface="SimSun" pitchFamily="2" charset="-122"/>
              </a:rPr>
              <a:t>Rock </a:t>
            </a:r>
            <a:r>
              <a:rPr lang="zh-CN" altLang="en-US" smtClean="0">
                <a:ea typeface="SimSun" pitchFamily="2" charset="-122"/>
              </a:rPr>
              <a:t>胜 </a:t>
            </a:r>
            <a:r>
              <a:rPr lang="en-US" altLang="zh-CN" smtClean="0">
                <a:ea typeface="SimSun" pitchFamily="2" charset="-122"/>
              </a:rPr>
              <a:t>(</a:t>
            </a:r>
            <a:r>
              <a:rPr lang="zh-CN" altLang="en-US" smtClean="0">
                <a:ea typeface="SimSun" pitchFamily="2" charset="-122"/>
              </a:rPr>
              <a:t>撞钝</a:t>
            </a:r>
            <a:r>
              <a:rPr lang="en-US" altLang="zh-CN" smtClean="0">
                <a:ea typeface="SimSun" pitchFamily="2" charset="-122"/>
              </a:rPr>
              <a:t>) scissors</a:t>
            </a:r>
          </a:p>
          <a:p>
            <a:pPr eaLnBrk="1" hangingPunct="1">
              <a:lnSpc>
                <a:spcPct val="90000"/>
              </a:lnSpc>
            </a:pPr>
            <a:r>
              <a:rPr lang="en-US" altLang="zh-CN" smtClean="0">
                <a:ea typeface="SimSun" pitchFamily="2" charset="-122"/>
              </a:rPr>
              <a:t>Scissors </a:t>
            </a:r>
            <a:r>
              <a:rPr lang="zh-CN" altLang="en-US" smtClean="0">
                <a:ea typeface="SimSun" pitchFamily="2" charset="-122"/>
              </a:rPr>
              <a:t>胜 </a:t>
            </a:r>
            <a:r>
              <a:rPr lang="en-US" altLang="zh-CN" smtClean="0">
                <a:ea typeface="SimSun" pitchFamily="2" charset="-122"/>
              </a:rPr>
              <a:t>(</a:t>
            </a:r>
            <a:r>
              <a:rPr lang="zh-CN" altLang="en-US" smtClean="0">
                <a:ea typeface="SimSun" pitchFamily="2" charset="-122"/>
              </a:rPr>
              <a:t>剪破</a:t>
            </a:r>
            <a:r>
              <a:rPr lang="en-US" altLang="zh-CN" smtClean="0">
                <a:ea typeface="SimSun" pitchFamily="2" charset="-122"/>
              </a:rPr>
              <a:t>) paper</a:t>
            </a:r>
          </a:p>
          <a:p>
            <a:pPr eaLnBrk="1" hangingPunct="1">
              <a:lnSpc>
                <a:spcPct val="90000"/>
              </a:lnSpc>
            </a:pPr>
            <a:r>
              <a:rPr lang="zh-CN" altLang="en-US" smtClean="0">
                <a:ea typeface="SimSun" pitchFamily="2" charset="-122"/>
              </a:rPr>
              <a:t>获得胜利的参与人从对手那里得到</a:t>
            </a:r>
            <a:r>
              <a:rPr lang="en-US" altLang="zh-CN" smtClean="0">
                <a:ea typeface="SimSun" pitchFamily="2" charset="-122"/>
              </a:rPr>
              <a:t>$1</a:t>
            </a:r>
          </a:p>
          <a:p>
            <a:pPr eaLnBrk="1" hangingPunct="1">
              <a:lnSpc>
                <a:spcPct val="90000"/>
              </a:lnSpc>
            </a:pPr>
            <a:r>
              <a:rPr lang="zh-CN" altLang="en-US" smtClean="0">
                <a:ea typeface="SimSun" pitchFamily="2" charset="-122"/>
              </a:rPr>
              <a:t>如果参与人获得平局则不会得到支付</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3299" name="灯片编号占位符 5"/>
          <p:cNvSpPr>
            <a:spLocks noGrp="1"/>
          </p:cNvSpPr>
          <p:nvPr>
            <p:ph type="sldNum" sz="quarter" idx="12"/>
          </p:nvPr>
        </p:nvSpPr>
        <p:spPr>
          <a:noFill/>
        </p:spPr>
        <p:txBody>
          <a:bodyPr/>
          <a:lstStyle/>
          <a:p>
            <a:fld id="{71FE2B0F-D504-4A19-A9C8-7C534F44E7C3}" type="slidenum">
              <a:rPr lang="zh-CN" altLang="en-US" smtClean="0">
                <a:solidFill>
                  <a:srgbClr val="000000"/>
                </a:solidFill>
              </a:rPr>
              <a:pPr/>
              <a:t>186</a:t>
            </a:fld>
            <a:endParaRPr lang="en-US" altLang="zh-CN" smtClean="0">
              <a:solidFill>
                <a:srgbClr val="000000"/>
              </a:solidFill>
            </a:endParaRPr>
          </a:p>
        </p:txBody>
      </p:sp>
      <p:sp>
        <p:nvSpPr>
          <p:cNvPr id="183300"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183301" name="Rectangle 3"/>
          <p:cNvSpPr>
            <a:spLocks noGrp="1" noChangeArrowheads="1"/>
          </p:cNvSpPr>
          <p:nvPr>
            <p:ph type="body" idx="1"/>
          </p:nvPr>
        </p:nvSpPr>
        <p:spPr>
          <a:xfrm>
            <a:off x="682625" y="4183063"/>
            <a:ext cx="7916863" cy="1890712"/>
          </a:xfrm>
        </p:spPr>
        <p:txBody>
          <a:bodyPr/>
          <a:lstStyle/>
          <a:p>
            <a:pPr eaLnBrk="1" hangingPunct="1"/>
            <a:r>
              <a:rPr lang="zh-CN" altLang="en-US" smtClean="0">
                <a:ea typeface="SimSun" pitchFamily="2" charset="-122"/>
              </a:rPr>
              <a:t>你能猜到一个混合策略纳什均衡吗</a:t>
            </a:r>
            <a:r>
              <a:rPr lang="en-US" altLang="zh-CN" smtClean="0">
                <a:ea typeface="SimSun" pitchFamily="2" charset="-122"/>
              </a:rPr>
              <a:t>?</a:t>
            </a:r>
          </a:p>
        </p:txBody>
      </p:sp>
      <p:graphicFrame>
        <p:nvGraphicFramePr>
          <p:cNvPr id="278532" name="Group 4"/>
          <p:cNvGraphicFramePr>
            <a:graphicFrameLocks noGrp="1"/>
          </p:cNvGraphicFramePr>
          <p:nvPr>
            <p:ph idx="4294967295"/>
          </p:nvPr>
        </p:nvGraphicFramePr>
        <p:xfrm>
          <a:off x="633413" y="1749425"/>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4323" name="灯片编号占位符 6"/>
          <p:cNvSpPr>
            <a:spLocks noGrp="1"/>
          </p:cNvSpPr>
          <p:nvPr>
            <p:ph type="sldNum" sz="quarter" idx="12"/>
          </p:nvPr>
        </p:nvSpPr>
        <p:spPr>
          <a:noFill/>
        </p:spPr>
        <p:txBody>
          <a:bodyPr/>
          <a:lstStyle/>
          <a:p>
            <a:fld id="{EAED33BC-E517-4C85-B862-BA8A55CA5B28}" type="slidenum">
              <a:rPr lang="zh-CN" altLang="en-US" smtClean="0">
                <a:solidFill>
                  <a:srgbClr val="000000"/>
                </a:solidFill>
              </a:rPr>
              <a:pPr/>
              <a:t>187</a:t>
            </a:fld>
            <a:endParaRPr lang="en-US" altLang="zh-CN" smtClean="0">
              <a:solidFill>
                <a:srgbClr val="000000"/>
              </a:solidFill>
            </a:endParaRPr>
          </a:p>
        </p:txBody>
      </p:sp>
      <p:sp>
        <p:nvSpPr>
          <p:cNvPr id="184324" name="Rectangle 2"/>
          <p:cNvSpPr>
            <a:spLocks noGrp="1" noChangeArrowheads="1"/>
          </p:cNvSpPr>
          <p:nvPr>
            <p:ph type="title"/>
          </p:nvPr>
        </p:nvSpPr>
        <p:spPr/>
        <p:txBody>
          <a:bodyPr/>
          <a:lstStyle/>
          <a:p>
            <a:pPr eaLnBrk="1" hangingPunct="1"/>
            <a:r>
              <a:rPr lang="en-US" altLang="zh-CN" sz="3800" smtClean="0">
                <a:ea typeface="SimSun" pitchFamily="2" charset="-122"/>
              </a:rPr>
              <a:t>Mixed strategy Nash equilibrium: 2-player each with two pure strategies</a:t>
            </a:r>
          </a:p>
        </p:txBody>
      </p:sp>
      <p:sp>
        <p:nvSpPr>
          <p:cNvPr id="184325" name="Rectangle 3"/>
          <p:cNvSpPr>
            <a:spLocks noGrp="1" noChangeArrowheads="1"/>
          </p:cNvSpPr>
          <p:nvPr>
            <p:ph type="body" sz="half" idx="1"/>
          </p:nvPr>
        </p:nvSpPr>
        <p:spPr>
          <a:xfrm>
            <a:off x="873125" y="3271838"/>
            <a:ext cx="7699375" cy="2889250"/>
          </a:xfrm>
        </p:spPr>
        <p:txBody>
          <a:bodyPr/>
          <a:lstStyle/>
          <a:p>
            <a:pPr eaLnBrk="1" hangingPunct="1"/>
            <a:r>
              <a:rPr lang="zh-CN" altLang="en-US" sz="2400" smtClean="0">
                <a:ea typeface="SimSun" pitchFamily="2" charset="-122"/>
              </a:rPr>
              <a:t>混合策略纳什均衡</a:t>
            </a:r>
            <a:r>
              <a:rPr lang="en-US" altLang="zh-CN" sz="2400" smtClean="0">
                <a:ea typeface="SimSun" pitchFamily="2" charset="-122"/>
              </a:rPr>
              <a:t>:</a:t>
            </a:r>
          </a:p>
          <a:p>
            <a:pPr lvl="1" eaLnBrk="1" hangingPunct="1"/>
            <a:r>
              <a:rPr lang="zh-CN" altLang="en-US" sz="2200" smtClean="0">
                <a:ea typeface="SimSun" pitchFamily="2" charset="-122"/>
              </a:rPr>
              <a:t>一个混合策略组合</a:t>
            </a:r>
            <a:r>
              <a:rPr lang="en-US" altLang="zh-CN" sz="2200" smtClean="0">
                <a:ea typeface="SimSun" pitchFamily="2" charset="-122"/>
              </a:rPr>
              <a:t/>
            </a:r>
            <a:br>
              <a:rPr lang="en-US" altLang="zh-CN" sz="2200" smtClean="0">
                <a:ea typeface="SimSun" pitchFamily="2" charset="-122"/>
              </a:rPr>
            </a:b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 </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i="1" smtClean="0">
                <a:solidFill>
                  <a:srgbClr val="0000FF"/>
                </a:solidFill>
                <a:latin typeface="Times New Roman" pitchFamily="18" charset="0"/>
                <a:ea typeface="SimSun" pitchFamily="2" charset="-122"/>
                <a:cs typeface="Times New Roman" pitchFamily="18" charset="0"/>
              </a:rPr>
              <a:t>q*, </a:t>
            </a:r>
            <a:r>
              <a:rPr lang="en-US" altLang="zh-CN" sz="2200" b="1" smtClean="0">
                <a:solidFill>
                  <a:srgbClr val="0000FF"/>
                </a:solidFill>
                <a:latin typeface="Times New Roman" pitchFamily="18" charset="0"/>
                <a:ea typeface="SimSun" pitchFamily="2" charset="-122"/>
                <a:cs typeface="Times New Roman" pitchFamily="18" charset="0"/>
              </a:rPr>
              <a:t>1</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a:t>
            </a:r>
            <a:r>
              <a:rPr lang="en-US" altLang="zh-CN" sz="2200" b="1" smtClean="0">
                <a:latin typeface="Courier New" pitchFamily="49" charset="0"/>
                <a:ea typeface="SimSun" pitchFamily="2" charset="-122"/>
                <a:cs typeface="Courier New" pitchFamily="49" charset="0"/>
              </a:rPr>
              <a:t/>
            </a:r>
            <a:br>
              <a:rPr lang="en-US" altLang="zh-CN" sz="2200" b="1" smtClean="0">
                <a:latin typeface="Courier New" pitchFamily="49" charset="0"/>
                <a:ea typeface="SimSun" pitchFamily="2" charset="-122"/>
                <a:cs typeface="Courier New" pitchFamily="49" charset="0"/>
              </a:rPr>
            </a:br>
            <a:r>
              <a:rPr lang="zh-CN" altLang="en-US" sz="2200" b="1" smtClean="0">
                <a:latin typeface="Courier New" pitchFamily="49" charset="0"/>
                <a:ea typeface="SimSun" pitchFamily="2" charset="-122"/>
                <a:cs typeface="Courier New" pitchFamily="49" charset="0"/>
              </a:rPr>
              <a:t>是一个纳什均衡，如果</a:t>
            </a:r>
            <a:r>
              <a:rPr lang="en-US" altLang="zh-CN" sz="2200"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smtClean="0">
                <a:solidFill>
                  <a:schemeClr val="hlink"/>
                </a:solidFill>
                <a:latin typeface="Times New Roman" pitchFamily="18" charset="0"/>
                <a:ea typeface="SimSun" pitchFamily="2" charset="-122"/>
                <a:cs typeface="Times New Roman" pitchFamily="18" charset="0"/>
              </a:rPr>
              <a:t>)</a:t>
            </a:r>
            <a:r>
              <a:rPr lang="zh-CN" altLang="en-US" sz="2200" smtClean="0">
                <a:ea typeface="SimSun" pitchFamily="2" charset="-122"/>
              </a:rPr>
              <a:t>是</a:t>
            </a:r>
            <a:r>
              <a:rPr lang="en-US" altLang="zh-CN" sz="2200"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 1-q</a:t>
            </a:r>
            <a:r>
              <a:rPr lang="en-US" altLang="zh-CN" sz="2200" smtClean="0">
                <a:solidFill>
                  <a:srgbClr val="0000FF"/>
                </a:solidFill>
                <a:latin typeface="Times New Roman" pitchFamily="18" charset="0"/>
                <a:ea typeface="SimSun" pitchFamily="2" charset="-122"/>
              </a:rPr>
              <a:t>*)</a:t>
            </a:r>
            <a:r>
              <a:rPr lang="en-US" altLang="zh-CN" sz="2200" smtClean="0">
                <a:ea typeface="SimSun" pitchFamily="2" charset="-122"/>
              </a:rPr>
              <a:t> </a:t>
            </a:r>
            <a:r>
              <a:rPr lang="zh-CN" altLang="en-US" sz="2200" smtClean="0">
                <a:ea typeface="SimSun" pitchFamily="2" charset="-122"/>
              </a:rPr>
              <a:t>的一个最优反应</a:t>
            </a:r>
            <a:r>
              <a:rPr lang="en-US" altLang="zh-CN" sz="2200" smtClean="0">
                <a:ea typeface="SimSun" pitchFamily="2" charset="-122"/>
              </a:rPr>
              <a:t>,</a:t>
            </a:r>
            <a:r>
              <a:rPr lang="zh-CN" altLang="en-US" sz="2200" smtClean="0">
                <a:ea typeface="SimSun" pitchFamily="2" charset="-122"/>
              </a:rPr>
              <a:t>同时</a:t>
            </a:r>
            <a:r>
              <a:rPr lang="en-US" altLang="zh-CN" sz="2200"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q*, </a:t>
            </a:r>
            <a:r>
              <a:rPr lang="en-US" altLang="zh-CN" sz="2200" b="1" smtClean="0">
                <a:solidFill>
                  <a:srgbClr val="0000FF"/>
                </a:solidFill>
                <a:latin typeface="Times New Roman" pitchFamily="18" charset="0"/>
                <a:ea typeface="SimSun" pitchFamily="2" charset="-122"/>
              </a:rPr>
              <a:t>1</a:t>
            </a:r>
            <a:r>
              <a:rPr lang="en-US" altLang="zh-CN" sz="2200" b="1" i="1" smtClean="0">
                <a:solidFill>
                  <a:srgbClr val="0000FF"/>
                </a:solidFill>
                <a:latin typeface="Times New Roman" pitchFamily="18" charset="0"/>
                <a:ea typeface="SimSun" pitchFamily="2" charset="-122"/>
              </a:rPr>
              <a:t>-q</a:t>
            </a:r>
            <a:r>
              <a:rPr lang="en-US" altLang="zh-CN" sz="2200" smtClean="0">
                <a:solidFill>
                  <a:srgbClr val="0000FF"/>
                </a:solidFill>
                <a:latin typeface="Times New Roman" pitchFamily="18" charset="0"/>
                <a:ea typeface="SimSun" pitchFamily="2" charset="-122"/>
              </a:rPr>
              <a:t>*)</a:t>
            </a:r>
            <a:r>
              <a:rPr lang="zh-CN" altLang="en-US" sz="2200" smtClean="0">
                <a:ea typeface="SimSun" pitchFamily="2" charset="-122"/>
              </a:rPr>
              <a:t>是</a:t>
            </a:r>
            <a:r>
              <a:rPr lang="en-US" altLang="zh-CN" sz="2200"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r*,</a:t>
            </a:r>
            <a:r>
              <a:rPr lang="en-US" altLang="zh-CN" sz="2200" b="1" smtClean="0">
                <a:solidFill>
                  <a:schemeClr val="hlink"/>
                </a:solidFill>
                <a:latin typeface="Times New Roman" pitchFamily="18" charset="0"/>
                <a:ea typeface="SimSun" pitchFamily="2" charset="-122"/>
              </a:rPr>
              <a:t>1</a:t>
            </a:r>
            <a:r>
              <a:rPr lang="en-US" altLang="zh-CN" sz="2200" b="1" i="1" smtClean="0">
                <a:solidFill>
                  <a:schemeClr val="hlink"/>
                </a:solidFill>
                <a:latin typeface="Times New Roman" pitchFamily="18" charset="0"/>
                <a:ea typeface="SimSun" pitchFamily="2" charset="-122"/>
              </a:rPr>
              <a:t>-r*</a:t>
            </a:r>
            <a:r>
              <a:rPr lang="en-US" altLang="zh-CN" sz="2200" smtClean="0">
                <a:solidFill>
                  <a:schemeClr val="hlink"/>
                </a:solidFill>
                <a:latin typeface="Times New Roman" pitchFamily="18" charset="0"/>
                <a:ea typeface="SimSun" pitchFamily="2" charset="-122"/>
              </a:rPr>
              <a:t>)</a:t>
            </a:r>
            <a:r>
              <a:rPr lang="en-US" altLang="zh-CN" sz="2200" smtClean="0">
                <a:ea typeface="SimSun" pitchFamily="2" charset="-122"/>
              </a:rPr>
              <a:t> </a:t>
            </a:r>
            <a:r>
              <a:rPr lang="zh-CN" altLang="en-US" sz="2200" smtClean="0">
                <a:ea typeface="SimSun" pitchFamily="2" charset="-122"/>
              </a:rPr>
              <a:t>的一个最优反应</a:t>
            </a:r>
            <a:r>
              <a:rPr lang="en-US" altLang="zh-CN" sz="2200" smtClean="0">
                <a:ea typeface="SimSun" pitchFamily="2" charset="-122"/>
              </a:rPr>
              <a:t>.</a:t>
            </a:r>
            <a:r>
              <a:rPr lang="zh-CN" altLang="en-US" sz="2200" smtClean="0">
                <a:ea typeface="SimSun" pitchFamily="2" charset="-122"/>
              </a:rPr>
              <a:t> 即</a:t>
            </a:r>
            <a:r>
              <a:rPr lang="en-US" altLang="zh-CN" sz="2200" smtClean="0">
                <a:ea typeface="SimSun" pitchFamily="2" charset="-122"/>
              </a:rPr>
              <a:t>,</a:t>
            </a:r>
            <a:br>
              <a:rPr lang="en-US" altLang="zh-CN" sz="22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for all 0</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i="1" smtClean="0">
                <a:solidFill>
                  <a:schemeClr val="hlink"/>
                </a:solidFill>
                <a:latin typeface="Times New Roman" pitchFamily="18" charset="0"/>
                <a:ea typeface="SimSun" pitchFamily="2" charset="-122"/>
                <a:sym typeface="Symbol" pitchFamily="18" charset="2"/>
              </a:rPr>
              <a:t>r </a:t>
            </a:r>
            <a:r>
              <a:rPr lang="en-US" altLang="zh-CN" sz="2000" b="1" smtClean="0">
                <a:solidFill>
                  <a:schemeClr val="hlink"/>
                </a:solidFill>
                <a:latin typeface="Times New Roman" pitchFamily="18" charset="0"/>
                <a:ea typeface="SimSun" pitchFamily="2" charset="-122"/>
                <a:sym typeface="Symbol" pitchFamily="18" charset="2"/>
              </a:rPr>
              <a:t>1</a:t>
            </a:r>
            <a:br>
              <a:rPr lang="en-US" altLang="zh-CN" sz="2000" b="1" smtClean="0">
                <a:solidFill>
                  <a:schemeClr val="hlink"/>
                </a:solidFill>
                <a:latin typeface="Times New Roman" pitchFamily="18" charset="0"/>
                <a:ea typeface="SimSun" pitchFamily="2" charset="-122"/>
                <a:sym typeface="Symbol" pitchFamily="18" charset="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for all 0</a:t>
            </a:r>
            <a:r>
              <a:rPr lang="en-US" altLang="zh-CN" sz="2000" b="1" smtClean="0">
                <a:solidFill>
                  <a:srgbClr val="0000FF"/>
                </a:solidFill>
                <a:latin typeface="Times New Roman" pitchFamily="18" charset="0"/>
                <a:ea typeface="SimSun" pitchFamily="2" charset="-122"/>
                <a:sym typeface="Symbol" pitchFamily="18" charset="2"/>
              </a:rPr>
              <a:t> </a:t>
            </a:r>
            <a:r>
              <a:rPr lang="en-US" altLang="zh-CN" sz="2000" b="1" i="1" smtClean="0">
                <a:solidFill>
                  <a:srgbClr val="0000FF"/>
                </a:solidFill>
                <a:latin typeface="Times New Roman" pitchFamily="18" charset="0"/>
                <a:ea typeface="SimSun" pitchFamily="2" charset="-122"/>
                <a:sym typeface="Symbol" pitchFamily="18" charset="2"/>
              </a:rPr>
              <a:t>q </a:t>
            </a:r>
            <a:r>
              <a:rPr lang="en-US" altLang="zh-CN" sz="2000" b="1" smtClean="0">
                <a:solidFill>
                  <a:srgbClr val="0000FF"/>
                </a:solidFill>
                <a:latin typeface="Times New Roman" pitchFamily="18" charset="0"/>
                <a:ea typeface="SimSun" pitchFamily="2" charset="-122"/>
                <a:sym typeface="Symbol" pitchFamily="18" charset="2"/>
              </a:rPr>
              <a:t>1</a:t>
            </a:r>
          </a:p>
        </p:txBody>
      </p:sp>
      <p:graphicFrame>
        <p:nvGraphicFramePr>
          <p:cNvPr id="279556" name="Group 4"/>
          <p:cNvGraphicFramePr>
            <a:graphicFrameLocks noGrp="1"/>
          </p:cNvGraphicFramePr>
          <p:nvPr>
            <p:ph sz="half" idx="2"/>
          </p:nvPr>
        </p:nvGraphicFramePr>
        <p:xfrm>
          <a:off x="987425" y="1485900"/>
          <a:ext cx="7243763" cy="1598296"/>
        </p:xfrm>
        <a:graphic>
          <a:graphicData uri="http://schemas.openxmlformats.org/drawingml/2006/table">
            <a:tbl>
              <a:tblPr/>
              <a:tblGrid>
                <a:gridCol w="973138"/>
                <a:gridCol w="1160462"/>
                <a:gridCol w="2613025"/>
                <a:gridCol w="2497138"/>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5347" name="灯片编号占位符 6"/>
          <p:cNvSpPr>
            <a:spLocks noGrp="1"/>
          </p:cNvSpPr>
          <p:nvPr>
            <p:ph type="sldNum" sz="quarter" idx="12"/>
          </p:nvPr>
        </p:nvSpPr>
        <p:spPr>
          <a:noFill/>
        </p:spPr>
        <p:txBody>
          <a:bodyPr/>
          <a:lstStyle/>
          <a:p>
            <a:fld id="{111A1557-329C-4F0B-9FF6-FDB47AC4BAF0}" type="slidenum">
              <a:rPr lang="zh-CN" altLang="en-US" smtClean="0">
                <a:solidFill>
                  <a:srgbClr val="000000"/>
                </a:solidFill>
              </a:rPr>
              <a:pPr/>
              <a:t>188</a:t>
            </a:fld>
            <a:endParaRPr lang="en-US" altLang="zh-CN" smtClean="0">
              <a:solidFill>
                <a:srgbClr val="000000"/>
              </a:solidFill>
            </a:endParaRPr>
          </a:p>
        </p:txBody>
      </p:sp>
      <p:sp>
        <p:nvSpPr>
          <p:cNvPr id="185348" name="Rectangle 2"/>
          <p:cNvSpPr>
            <a:spLocks noGrp="1" noChangeArrowheads="1"/>
          </p:cNvSpPr>
          <p:nvPr>
            <p:ph type="title"/>
          </p:nvPr>
        </p:nvSpPr>
        <p:spPr/>
        <p:txBody>
          <a:bodyPr/>
          <a:lstStyle/>
          <a:p>
            <a:pPr eaLnBrk="1" hangingPunct="1"/>
            <a:r>
              <a:rPr lang="en-US" altLang="zh-CN" sz="3800" smtClean="0">
                <a:ea typeface="SimSun" pitchFamily="2" charset="-122"/>
              </a:rPr>
              <a:t>2-player each with two strategies</a:t>
            </a:r>
          </a:p>
        </p:txBody>
      </p:sp>
      <p:sp>
        <p:nvSpPr>
          <p:cNvPr id="185349" name="Rectangle 3"/>
          <p:cNvSpPr>
            <a:spLocks noGrp="1" noChangeArrowheads="1"/>
          </p:cNvSpPr>
          <p:nvPr>
            <p:ph type="body" sz="half" idx="1"/>
          </p:nvPr>
        </p:nvSpPr>
        <p:spPr>
          <a:xfrm>
            <a:off x="901700" y="3516313"/>
            <a:ext cx="7699375" cy="2497137"/>
          </a:xfrm>
        </p:spPr>
        <p:txBody>
          <a:bodyPr/>
          <a:lstStyle/>
          <a:p>
            <a:pPr eaLnBrk="1" hangingPunct="1"/>
            <a:r>
              <a:rPr lang="zh-CN" altLang="en-US" sz="2400" u="sng" smtClean="0">
                <a:ea typeface="SimSun" pitchFamily="2" charset="-122"/>
              </a:rPr>
              <a:t>定理 </a:t>
            </a:r>
            <a:r>
              <a:rPr lang="en-US" altLang="zh-CN" sz="2400" u="sng" smtClean="0">
                <a:ea typeface="SimSun" pitchFamily="2" charset="-122"/>
              </a:rPr>
              <a:t>1</a:t>
            </a:r>
            <a:r>
              <a:rPr lang="en-US" altLang="zh-CN" sz="2400" smtClean="0">
                <a:ea typeface="SimSun" pitchFamily="2" charset="-122"/>
              </a:rPr>
              <a:t> (</a:t>
            </a:r>
            <a:r>
              <a:rPr lang="zh-CN" altLang="en-US" sz="2400" smtClean="0">
                <a:ea typeface="SimSun" pitchFamily="2" charset="-122"/>
              </a:rPr>
              <a:t>混合纳什均衡的性质</a:t>
            </a:r>
            <a:r>
              <a:rPr lang="en-US" altLang="zh-CN" sz="2400" smtClean="0">
                <a:ea typeface="SimSun" pitchFamily="2" charset="-122"/>
              </a:rPr>
              <a:t>)</a:t>
            </a:r>
          </a:p>
          <a:p>
            <a:pPr lvl="1" eaLnBrk="1" hangingPunct="1"/>
            <a:r>
              <a:rPr lang="zh-CN" altLang="en-US" sz="2200" smtClean="0">
                <a:ea typeface="SimSun" pitchFamily="2" charset="-122"/>
              </a:rPr>
              <a:t>一个混合策略组合</a:t>
            </a: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r*, </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i="1" smtClean="0">
                <a:solidFill>
                  <a:schemeClr val="hlink"/>
                </a:solidFill>
                <a:latin typeface="Times New Roman" pitchFamily="18" charset="0"/>
                <a:ea typeface="SimSun" pitchFamily="2" charset="-122"/>
                <a:cs typeface="Times New Roman" pitchFamily="18" charset="0"/>
              </a:rPr>
              <a:t>r*</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q*, </a:t>
            </a:r>
            <a:r>
              <a:rPr lang="en-US" altLang="zh-CN" sz="2200" b="1" smtClean="0">
                <a:solidFill>
                  <a:srgbClr val="0000FF"/>
                </a:solidFill>
                <a:latin typeface="Times New Roman" pitchFamily="18" charset="0"/>
                <a:ea typeface="SimSun" pitchFamily="2" charset="-122"/>
                <a:cs typeface="Times New Roman" pitchFamily="18" charset="0"/>
              </a:rPr>
              <a:t>1-</a:t>
            </a:r>
            <a:r>
              <a:rPr lang="en-US" altLang="zh-CN" sz="2200" b="1" i="1" smtClean="0">
                <a:solidFill>
                  <a:srgbClr val="0000FF"/>
                </a:solidFill>
                <a:latin typeface="Times New Roman" pitchFamily="18" charset="0"/>
                <a:ea typeface="SimSun" pitchFamily="2" charset="-122"/>
                <a:cs typeface="Times New Roman" pitchFamily="18" charset="0"/>
              </a:rPr>
              <a:t>q</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 </a:t>
            </a:r>
            <a:r>
              <a:rPr lang="zh-CN" altLang="en-US" sz="2200" b="1" smtClean="0">
                <a:latin typeface="Times New Roman" pitchFamily="18" charset="0"/>
                <a:ea typeface="SimSun" pitchFamily="2" charset="-122"/>
                <a:cs typeface="Times New Roman" pitchFamily="18" charset="0"/>
              </a:rPr>
              <a:t>是一个纳什均衡</a:t>
            </a:r>
            <a:r>
              <a:rPr lang="zh-CN" altLang="en-US" sz="2200" b="1" i="1" smtClean="0">
                <a:latin typeface="Times New Roman" pitchFamily="18" charset="0"/>
                <a:ea typeface="SimSun" pitchFamily="2" charset="-122"/>
                <a:cs typeface="Times New Roman" pitchFamily="18" charset="0"/>
              </a:rPr>
              <a:t>当且仅当</a:t>
            </a:r>
            <a:r>
              <a:rPr lang="en-US" altLang="zh-CN" sz="2200" smtClean="0">
                <a:ea typeface="SimSun" pitchFamily="2" charset="-122"/>
              </a:rPr>
              <a:t/>
            </a:r>
            <a:br>
              <a:rPr lang="en-US" altLang="zh-CN" sz="22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br>
              <a:rPr lang="en-US" altLang="zh-CN" sz="2000" b="1" smtClean="0">
                <a:solidFill>
                  <a:schemeClr val="hlink"/>
                </a:solidFill>
                <a:latin typeface="Times New Roman" pitchFamily="18" charset="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sym typeface="Symbol" pitchFamily="18" charset="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sym typeface="Symbol" pitchFamily="18" charset="2"/>
              </a:rPr>
              <a:t> </a:t>
            </a:r>
            <a:br>
              <a:rPr lang="en-US" altLang="zh-CN" sz="2000" b="1" smtClean="0">
                <a:solidFill>
                  <a:schemeClr val="hlink"/>
                </a:solidFill>
                <a:latin typeface="Times New Roman" pitchFamily="18" charset="0"/>
                <a:ea typeface="SimSun" pitchFamily="2" charset="-122"/>
                <a:sym typeface="Symbol" pitchFamily="18" charset="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br>
              <a:rPr lang="en-US" altLang="zh-CN" sz="2000" b="1" smtClean="0">
                <a:solidFill>
                  <a:srgbClr val="0000FF"/>
                </a:solidFill>
                <a:latin typeface="Times New Roman" pitchFamily="18" charset="0"/>
                <a:ea typeface="SimSun" pitchFamily="2" charset="-12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a:t>
            </a:r>
            <a:r>
              <a:rPr lang="en-US" altLang="zh-CN" sz="2000" b="1" smtClean="0">
                <a:solidFill>
                  <a:srgbClr val="0000FF"/>
                </a:solidFill>
                <a:latin typeface="Times New Roman" pitchFamily="18" charset="0"/>
                <a:ea typeface="SimSun" pitchFamily="2" charset="-122"/>
              </a:rPr>
              <a:t>1-</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a:t>
            </a:r>
            <a:r>
              <a:rPr lang="en-US" altLang="zh-CN" sz="2000" b="1" smtClean="0">
                <a:solidFill>
                  <a:schemeClr val="hlink"/>
                </a:solidFill>
                <a:latin typeface="Times New Roman" pitchFamily="18" charset="0"/>
                <a:ea typeface="SimSun" pitchFamily="2" charset="-122"/>
              </a:rPr>
              <a:t>1-</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p>
        </p:txBody>
      </p:sp>
      <p:graphicFrame>
        <p:nvGraphicFramePr>
          <p:cNvPr id="304132" name="Group 4"/>
          <p:cNvGraphicFramePr>
            <a:graphicFrameLocks noGrp="1"/>
          </p:cNvGraphicFramePr>
          <p:nvPr>
            <p:ph sz="half" idx="2"/>
          </p:nvPr>
        </p:nvGraphicFramePr>
        <p:xfrm>
          <a:off x="1001713" y="1514475"/>
          <a:ext cx="7243762" cy="1598296"/>
        </p:xfrm>
        <a:graphic>
          <a:graphicData uri="http://schemas.openxmlformats.org/drawingml/2006/table">
            <a:tbl>
              <a:tblPr/>
              <a:tblGrid>
                <a:gridCol w="973137"/>
                <a:gridCol w="1160463"/>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6371" name="灯片编号占位符 6"/>
          <p:cNvSpPr>
            <a:spLocks noGrp="1"/>
          </p:cNvSpPr>
          <p:nvPr>
            <p:ph type="sldNum" sz="quarter" idx="12"/>
          </p:nvPr>
        </p:nvSpPr>
        <p:spPr>
          <a:noFill/>
        </p:spPr>
        <p:txBody>
          <a:bodyPr/>
          <a:lstStyle/>
          <a:p>
            <a:fld id="{D49DCAEF-6AFA-4D0E-97F1-BF6BDA022FA5}" type="slidenum">
              <a:rPr lang="zh-CN" altLang="en-US" smtClean="0">
                <a:solidFill>
                  <a:srgbClr val="000000"/>
                </a:solidFill>
              </a:rPr>
              <a:pPr/>
              <a:t>189</a:t>
            </a:fld>
            <a:endParaRPr lang="en-US" altLang="zh-CN" smtClean="0">
              <a:solidFill>
                <a:srgbClr val="000000"/>
              </a:solidFill>
            </a:endParaRPr>
          </a:p>
        </p:txBody>
      </p:sp>
      <p:sp>
        <p:nvSpPr>
          <p:cNvPr id="186372" name="Rectangle 2"/>
          <p:cNvSpPr>
            <a:spLocks noGrp="1" noChangeArrowheads="1"/>
          </p:cNvSpPr>
          <p:nvPr>
            <p:ph type="title"/>
          </p:nvPr>
        </p:nvSpPr>
        <p:spPr/>
        <p:txBody>
          <a:bodyPr/>
          <a:lstStyle/>
          <a:p>
            <a:pPr eaLnBrk="1" hangingPunct="1"/>
            <a:r>
              <a:rPr lang="en-US" altLang="zh-CN" sz="3800" smtClean="0">
                <a:ea typeface="SimSun" pitchFamily="2" charset="-122"/>
              </a:rPr>
              <a:t>Mixed strategy equilibrium: 2-player each with two strategies</a:t>
            </a:r>
          </a:p>
        </p:txBody>
      </p:sp>
      <p:sp>
        <p:nvSpPr>
          <p:cNvPr id="186373" name="Rectangle 3"/>
          <p:cNvSpPr>
            <a:spLocks noGrp="1" noChangeArrowheads="1"/>
          </p:cNvSpPr>
          <p:nvPr>
            <p:ph type="body" sz="half" idx="1"/>
          </p:nvPr>
        </p:nvSpPr>
        <p:spPr>
          <a:xfrm>
            <a:off x="887413" y="3910013"/>
            <a:ext cx="7699375" cy="2163762"/>
          </a:xfrm>
        </p:spPr>
        <p:txBody>
          <a:bodyPr/>
          <a:lstStyle/>
          <a:p>
            <a:pPr eaLnBrk="1" hangingPunct="1">
              <a:lnSpc>
                <a:spcPct val="90000"/>
              </a:lnSpc>
            </a:pPr>
            <a:r>
              <a:rPr lang="zh-CN" altLang="en-US" sz="2000" u="sng" smtClean="0">
                <a:ea typeface="SimSun" pitchFamily="2" charset="-122"/>
              </a:rPr>
              <a:t>定理 </a:t>
            </a:r>
            <a:r>
              <a:rPr lang="en-US" altLang="zh-CN" sz="2000" u="sng" smtClean="0">
                <a:ea typeface="SimSun" pitchFamily="2" charset="-122"/>
              </a:rPr>
              <a:t>2 </a:t>
            </a:r>
            <a:r>
              <a:rPr lang="en-US" altLang="zh-CN" sz="2000" smtClean="0">
                <a:ea typeface="SimSun" pitchFamily="2" charset="-122"/>
              </a:rPr>
              <a:t>   </a:t>
            </a:r>
            <a:r>
              <a:rPr lang="zh-CN" altLang="en-US" sz="2000" smtClean="0">
                <a:ea typeface="SimSun" pitchFamily="2" charset="-122"/>
              </a:rPr>
              <a:t>令</a:t>
            </a:r>
            <a:r>
              <a:rPr lang="en-US" altLang="zh-CN" sz="2000" b="1" smtClean="0">
                <a:latin typeface="Times New Roman" pitchFamily="18" charset="0"/>
                <a:ea typeface="SimSun" pitchFamily="2" charset="-122"/>
                <a:cs typeface="Times New Roman" pitchFamily="18" charset="0"/>
              </a:rPr>
              <a:t>(</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r*, 1-r*</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a:t>
            </a:r>
            <a:r>
              <a:rPr lang="en-US" altLang="zh-CN" sz="2000" b="1" i="1" smtClean="0">
                <a:solidFill>
                  <a:srgbClr val="0000FF"/>
                </a:solidFill>
                <a:latin typeface="Times New Roman" pitchFamily="18" charset="0"/>
                <a:ea typeface="SimSun" pitchFamily="2" charset="-122"/>
                <a:cs typeface="Times New Roman" pitchFamily="18" charset="0"/>
              </a:rPr>
              <a:t>q*, 1-q*</a:t>
            </a:r>
            <a:r>
              <a:rPr lang="en-US" altLang="zh-CN" sz="2000" b="1" smtClean="0">
                <a:solidFill>
                  <a:srgbClr val="0000FF"/>
                </a:solidFill>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a:t>
            </a:r>
            <a:r>
              <a:rPr lang="zh-CN" altLang="en-US" sz="2000" b="1" smtClean="0">
                <a:latin typeface="Times New Roman" pitchFamily="18" charset="0"/>
                <a:ea typeface="SimSun" pitchFamily="2" charset="-122"/>
                <a:cs typeface="Times New Roman" pitchFamily="18" charset="0"/>
              </a:rPr>
              <a:t>是一个混合策略组合</a:t>
            </a:r>
            <a:r>
              <a:rPr lang="en-US" altLang="zh-CN" sz="2000" smtClean="0">
                <a:ea typeface="SimSun" pitchFamily="2" charset="-122"/>
              </a:rPr>
              <a:t>, </a:t>
            </a:r>
            <a:r>
              <a:rPr lang="zh-CN" altLang="en-US" sz="2000" smtClean="0">
                <a:ea typeface="SimSun" pitchFamily="2" charset="-122"/>
              </a:rPr>
              <a:t>其中 </a:t>
            </a:r>
            <a:r>
              <a:rPr lang="en-US" altLang="zh-CN" sz="2000" b="1" smtClean="0">
                <a:solidFill>
                  <a:schemeClr val="hlink"/>
                </a:solidFill>
                <a:latin typeface="Times New Roman" pitchFamily="18" charset="0"/>
                <a:ea typeface="SimSun" pitchFamily="2" charset="-122"/>
              </a:rPr>
              <a:t>0</a:t>
            </a:r>
            <a:r>
              <a:rPr lang="en-US" altLang="zh-CN" sz="2000" smtClean="0">
                <a:solidFill>
                  <a:schemeClr val="hlink"/>
                </a:solidFill>
                <a:ea typeface="SimSun" pitchFamily="2" charset="-122"/>
              </a:rPr>
              <a:t> &lt;</a:t>
            </a:r>
            <a:r>
              <a:rPr lang="en-US" altLang="zh-CN" sz="2000" b="1" i="1" smtClean="0">
                <a:solidFill>
                  <a:schemeClr val="hlink"/>
                </a:solidFill>
                <a:latin typeface="Times New Roman" pitchFamily="18" charset="0"/>
                <a:ea typeface="SimSun" pitchFamily="2" charset="-122"/>
              </a:rPr>
              <a:t>r*</a:t>
            </a:r>
            <a:r>
              <a:rPr lang="en-US" altLang="zh-CN" sz="2000" b="1" smtClean="0">
                <a:solidFill>
                  <a:schemeClr val="hlink"/>
                </a:solidFill>
                <a:latin typeface="Times New Roman" pitchFamily="18" charset="0"/>
                <a:ea typeface="SimSun" pitchFamily="2" charset="-122"/>
              </a:rPr>
              <a:t>&lt;1</a:t>
            </a:r>
            <a:r>
              <a:rPr lang="en-US" altLang="zh-CN" sz="2000" b="1" smtClean="0">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0&lt;</a:t>
            </a:r>
            <a:r>
              <a:rPr lang="en-US" altLang="zh-CN" sz="2000" b="1" i="1" smtClean="0">
                <a:solidFill>
                  <a:srgbClr val="0000FF"/>
                </a:solidFill>
                <a:latin typeface="Times New Roman" pitchFamily="18" charset="0"/>
                <a:ea typeface="SimSun" pitchFamily="2" charset="-122"/>
              </a:rPr>
              <a:t>q*</a:t>
            </a:r>
            <a:r>
              <a:rPr lang="en-US" altLang="zh-CN" sz="2000" b="1" smtClean="0">
                <a:solidFill>
                  <a:srgbClr val="0000FF"/>
                </a:solidFill>
                <a:latin typeface="Times New Roman" pitchFamily="18" charset="0"/>
                <a:ea typeface="SimSun" pitchFamily="2" charset="-122"/>
              </a:rPr>
              <a:t>&lt;1.</a:t>
            </a:r>
            <a:r>
              <a:rPr lang="en-US" altLang="zh-CN" sz="2000" smtClean="0">
                <a:ea typeface="SimSun" pitchFamily="2" charset="-122"/>
              </a:rPr>
              <a:t> </a:t>
            </a:r>
            <a:r>
              <a:rPr lang="zh-CN" altLang="en-US" sz="2000" smtClean="0">
                <a:ea typeface="SimSun" pitchFamily="2" charset="-122"/>
              </a:rPr>
              <a:t>那么</a:t>
            </a:r>
            <a:r>
              <a:rPr lang="en-US" altLang="zh-CN" sz="2000" smtClean="0">
                <a:ea typeface="SimSun" pitchFamily="2" charset="-122"/>
              </a:rPr>
              <a:t> </a:t>
            </a:r>
            <a:r>
              <a:rPr lang="en-US" altLang="zh-CN" sz="2000" b="1" smtClean="0">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a:t>
            </a:r>
            <a:r>
              <a:rPr lang="zh-CN" altLang="en-US" sz="2000" b="1" smtClean="0">
                <a:latin typeface="Times New Roman" pitchFamily="18" charset="0"/>
                <a:ea typeface="SimSun" pitchFamily="2" charset="-122"/>
              </a:rPr>
              <a:t>是一个混合策略纳什均衡，当且仅当</a:t>
            </a:r>
            <a:r>
              <a:rPr lang="zh-CN" altLang="en-US" sz="2000" smtClean="0">
                <a:ea typeface="SimSun" pitchFamily="2" charset="-122"/>
              </a:rPr>
              <a:t> </a:t>
            </a:r>
            <a:r>
              <a:rPr lang="en-US" altLang="zh-CN" sz="2000" smtClean="0">
                <a:ea typeface="SimSun" pitchFamily="2" charset="-122"/>
              </a:rPr>
              <a:t/>
            </a:r>
            <a:br>
              <a:rPr lang="en-US" altLang="zh-CN" sz="2000" smtClean="0">
                <a:ea typeface="SimSun" pitchFamily="2" charset="-122"/>
              </a:rPr>
            </a:br>
            <a:r>
              <a:rPr lang="en-US" altLang="zh-CN" sz="2000" smtClean="0">
                <a:ea typeface="SimSun" pitchFamily="2" charset="-122"/>
              </a:rPr>
              <a:t>           </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 = 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q*, 1-q*</a:t>
            </a:r>
            <a:r>
              <a:rPr lang="en-US" altLang="zh-CN" sz="2000" b="1" smtClean="0">
                <a:solidFill>
                  <a:srgbClr val="0000FF"/>
                </a:solidFill>
                <a:latin typeface="Times New Roman" pitchFamily="18" charset="0"/>
                <a:ea typeface="SimSun" pitchFamily="2" charset="-122"/>
              </a:rPr>
              <a:t>)</a:t>
            </a:r>
            <a:r>
              <a:rPr lang="en-US" altLang="zh-CN" sz="2000" b="1" smtClean="0">
                <a:solidFill>
                  <a:schemeClr val="hlink"/>
                </a:solidFill>
                <a:latin typeface="Times New Roman" pitchFamily="18" charset="0"/>
                <a:ea typeface="SimSun" pitchFamily="2" charset="-122"/>
              </a:rPr>
              <a:t>)</a:t>
            </a:r>
            <a:r>
              <a:rPr lang="en-US" altLang="zh-CN" sz="2000" b="1" smtClean="0">
                <a:solidFill>
                  <a:schemeClr val="hlink"/>
                </a:solidFill>
                <a:latin typeface="Courier New" pitchFamily="49" charset="0"/>
                <a:ea typeface="SimSun" pitchFamily="2" charset="-122"/>
              </a:rPr>
              <a:t/>
            </a:r>
            <a:br>
              <a:rPr lang="en-US" altLang="zh-CN" sz="2000" b="1" smtClean="0">
                <a:solidFill>
                  <a:schemeClr val="hlink"/>
                </a:solidFill>
                <a:latin typeface="Courier New" pitchFamily="49" charset="0"/>
                <a:ea typeface="SimSun" pitchFamily="2" charset="-122"/>
              </a:rPr>
            </a:br>
            <a:r>
              <a:rPr lang="en-US" altLang="zh-CN" sz="2000" b="1" smtClean="0">
                <a:solidFill>
                  <a:schemeClr val="hlink"/>
                </a:solidFill>
                <a:latin typeface="Courier New" pitchFamily="49" charset="0"/>
                <a:ea typeface="SimSun" pitchFamily="2" charset="-122"/>
              </a:rPr>
              <a:t>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 = 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r*, 1-r*</a:t>
            </a:r>
            <a:r>
              <a:rPr lang="en-US" altLang="zh-CN" sz="2000" b="1" smtClean="0">
                <a:solidFill>
                  <a:schemeClr val="hlink"/>
                </a:solidFill>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a:t>
            </a:r>
          </a:p>
          <a:p>
            <a:pPr eaLnBrk="1" hangingPunct="1">
              <a:lnSpc>
                <a:spcPct val="90000"/>
              </a:lnSpc>
            </a:pPr>
            <a:endParaRPr lang="en-US" altLang="zh-CN" sz="2000" b="1" smtClean="0">
              <a:solidFill>
                <a:srgbClr val="0000FF"/>
              </a:solidFill>
              <a:latin typeface="Courier New" pitchFamily="49" charset="0"/>
              <a:ea typeface="SimSun" pitchFamily="2" charset="-122"/>
            </a:endParaRPr>
          </a:p>
          <a:p>
            <a:pPr eaLnBrk="1" hangingPunct="1">
              <a:lnSpc>
                <a:spcPct val="90000"/>
              </a:lnSpc>
            </a:pPr>
            <a:r>
              <a:rPr lang="zh-CN" altLang="en-US" sz="2000" smtClean="0">
                <a:ea typeface="SimSun" pitchFamily="2" charset="-122"/>
              </a:rPr>
              <a:t>即</a:t>
            </a:r>
            <a:r>
              <a:rPr lang="en-US" altLang="zh-CN" sz="2000" smtClean="0">
                <a:ea typeface="SimSun" pitchFamily="2" charset="-122"/>
              </a:rPr>
              <a:t>,</a:t>
            </a:r>
            <a:r>
              <a:rPr lang="zh-CN" altLang="en-US" sz="2000" smtClean="0">
                <a:ea typeface="SimSun" pitchFamily="2" charset="-122"/>
              </a:rPr>
              <a:t>对于每个参与人来说，她的两个策略都是无差异的</a:t>
            </a:r>
            <a:r>
              <a:rPr lang="en-US" altLang="zh-CN" sz="2000" smtClean="0">
                <a:ea typeface="SimSun" pitchFamily="2" charset="-122"/>
              </a:rPr>
              <a:t>.</a:t>
            </a:r>
          </a:p>
        </p:txBody>
      </p:sp>
      <p:graphicFrame>
        <p:nvGraphicFramePr>
          <p:cNvPr id="306180" name="Group 4"/>
          <p:cNvGraphicFramePr>
            <a:graphicFrameLocks noGrp="1"/>
          </p:cNvGraphicFramePr>
          <p:nvPr>
            <p:ph sz="half" idx="2"/>
          </p:nvPr>
        </p:nvGraphicFramePr>
        <p:xfrm>
          <a:off x="792163" y="1541463"/>
          <a:ext cx="7075487" cy="1598296"/>
        </p:xfrm>
        <a:graphic>
          <a:graphicData uri="http://schemas.openxmlformats.org/drawingml/2006/table">
            <a:tbl>
              <a:tblPr/>
              <a:tblGrid>
                <a:gridCol w="927100"/>
                <a:gridCol w="1038225"/>
                <a:gridCol w="2613025"/>
                <a:gridCol w="2497137"/>
              </a:tblGrid>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( 1-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q</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95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 </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9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(1- </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r</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8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8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8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8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8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9939" name="灯片编号占位符 5"/>
          <p:cNvSpPr>
            <a:spLocks noGrp="1"/>
          </p:cNvSpPr>
          <p:nvPr>
            <p:ph type="sldNum" sz="quarter" idx="12"/>
          </p:nvPr>
        </p:nvSpPr>
        <p:spPr>
          <a:noFill/>
        </p:spPr>
        <p:txBody>
          <a:bodyPr/>
          <a:lstStyle/>
          <a:p>
            <a:fld id="{927AD797-B89A-4F96-B765-60BF88700128}" type="slidenum">
              <a:rPr lang="zh-CN" altLang="en-US" smtClean="0">
                <a:solidFill>
                  <a:srgbClr val="000000"/>
                </a:solidFill>
              </a:rPr>
              <a:pPr/>
              <a:t>19</a:t>
            </a:fld>
            <a:endParaRPr lang="en-US" altLang="zh-CN" smtClean="0">
              <a:solidFill>
                <a:srgbClr val="000000"/>
              </a:solidFill>
            </a:endParaRPr>
          </a:p>
        </p:txBody>
      </p:sp>
      <p:sp>
        <p:nvSpPr>
          <p:cNvPr id="39940" name="Rectangle 2"/>
          <p:cNvSpPr>
            <a:spLocks noGrp="1" noChangeArrowheads="1"/>
          </p:cNvSpPr>
          <p:nvPr>
            <p:ph type="title"/>
          </p:nvPr>
        </p:nvSpPr>
        <p:spPr/>
        <p:txBody>
          <a:bodyPr/>
          <a:lstStyle/>
          <a:p>
            <a:pPr eaLnBrk="1" hangingPunct="1"/>
            <a:r>
              <a:rPr lang="zh-CN" altLang="en-US" sz="3600" b="1" smtClean="0">
                <a:ea typeface="SimSun" pitchFamily="2" charset="-122"/>
              </a:rPr>
              <a:t>值得人们尊敬的人</a:t>
            </a:r>
          </a:p>
        </p:txBody>
      </p:sp>
      <p:sp>
        <p:nvSpPr>
          <p:cNvPr id="39941" name="Rectangle 3"/>
          <p:cNvSpPr>
            <a:spLocks noGrp="1" noChangeArrowheads="1"/>
          </p:cNvSpPr>
          <p:nvPr>
            <p:ph type="body" idx="1"/>
          </p:nvPr>
        </p:nvSpPr>
        <p:spPr/>
        <p:txBody>
          <a:bodyPr/>
          <a:lstStyle/>
          <a:p>
            <a:pPr eaLnBrk="1" hangingPunct="1"/>
            <a:r>
              <a:rPr kumimoji="1" lang="zh-CN" altLang="en-US" b="1" smtClean="0">
                <a:ea typeface="SimSun" pitchFamily="2" charset="-122"/>
              </a:rPr>
              <a:t>泽尔藤</a:t>
            </a:r>
            <a:r>
              <a:rPr kumimoji="1" lang="en-US" altLang="zh-CN" b="1" smtClean="0">
                <a:ea typeface="SimSun" pitchFamily="2" charset="-122"/>
              </a:rPr>
              <a:t>(Selten):Subgame-Perfect Nash E---  </a:t>
            </a:r>
            <a:endParaRPr kumimoji="1" lang="zh-CN" altLang="en-US" b="1" smtClean="0">
              <a:ea typeface="SimSun" pitchFamily="2" charset="-122"/>
            </a:endParaRPr>
          </a:p>
          <a:p>
            <a:pPr eaLnBrk="1" hangingPunct="1"/>
            <a:endParaRPr lang="zh-CN" altLang="en-US" smtClean="0">
              <a:ea typeface="SimSun" pitchFamily="2" charset="-122"/>
            </a:endParaRPr>
          </a:p>
        </p:txBody>
      </p:sp>
      <p:pic>
        <p:nvPicPr>
          <p:cNvPr id="39942" name="Picture 5"/>
          <p:cNvPicPr>
            <a:picLocks noChangeAspect="1" noChangeArrowheads="1"/>
          </p:cNvPicPr>
          <p:nvPr/>
        </p:nvPicPr>
        <p:blipFill>
          <a:blip r:embed="rId3" cstate="print"/>
          <a:srcRect/>
          <a:stretch>
            <a:fillRect/>
          </a:stretch>
        </p:blipFill>
        <p:spPr bwMode="auto">
          <a:xfrm>
            <a:off x="1931988" y="2325688"/>
            <a:ext cx="2027237" cy="2636837"/>
          </a:xfrm>
          <a:prstGeom prst="rect">
            <a:avLst/>
          </a:prstGeom>
          <a:noFill/>
          <a:ln w="9525">
            <a:noFill/>
            <a:miter lim="800000"/>
            <a:headEnd/>
            <a:tailEnd/>
          </a:ln>
        </p:spPr>
      </p:pic>
      <p:sp>
        <p:nvSpPr>
          <p:cNvPr id="39943" name="Rectangle 6"/>
          <p:cNvSpPr>
            <a:spLocks noChangeArrowheads="1"/>
          </p:cNvSpPr>
          <p:nvPr/>
        </p:nvSpPr>
        <p:spPr bwMode="auto">
          <a:xfrm>
            <a:off x="4262438" y="2514600"/>
            <a:ext cx="3924300" cy="1143000"/>
          </a:xfrm>
          <a:prstGeom prst="rect">
            <a:avLst/>
          </a:prstGeom>
          <a:noFill/>
          <a:ln w="9525">
            <a:noFill/>
            <a:miter lim="800000"/>
            <a:headEnd/>
            <a:tailEnd/>
          </a:ln>
        </p:spPr>
        <p:txBody>
          <a:bodyPr anchor="ctr"/>
          <a:lstStyle/>
          <a:p>
            <a:pPr algn="ctr" fontAlgn="base">
              <a:spcBef>
                <a:spcPct val="0"/>
              </a:spcBef>
              <a:spcAft>
                <a:spcPct val="0"/>
              </a:spcAft>
            </a:pPr>
            <a:r>
              <a:rPr kumimoji="1" lang="zh-CN" altLang="en-US" sz="2400" smtClean="0">
                <a:solidFill>
                  <a:srgbClr val="330033"/>
                </a:solidFill>
                <a:latin typeface="Times New Roman" pitchFamily="18" charset="0"/>
                <a:ea typeface="SimSun" pitchFamily="2" charset="-122"/>
              </a:rPr>
              <a:t>莱因哈德·泽尔腾，1930年生于德国 </a:t>
            </a:r>
          </a:p>
          <a:p>
            <a:pPr algn="ctr" fontAlgn="base">
              <a:spcBef>
                <a:spcPct val="0"/>
              </a:spcBef>
              <a:spcAft>
                <a:spcPct val="0"/>
              </a:spcAft>
            </a:pPr>
            <a:r>
              <a:rPr kumimoji="1" lang="zh-CN" altLang="en-US" sz="2400" smtClean="0">
                <a:solidFill>
                  <a:srgbClr val="330033"/>
                </a:solidFill>
                <a:latin typeface="Times New Roman" pitchFamily="18" charset="0"/>
                <a:ea typeface="SimSun" pitchFamily="2" charset="-122"/>
              </a:rPr>
              <a:t>1994年</a:t>
            </a:r>
            <a:r>
              <a:rPr kumimoji="1" lang="en-US" altLang="zh-CN" sz="2400" smtClean="0">
                <a:solidFill>
                  <a:srgbClr val="330033"/>
                </a:solidFill>
                <a:latin typeface="Times New Roman" pitchFamily="18" charset="0"/>
                <a:ea typeface="SimSun" pitchFamily="2" charset="-122"/>
              </a:rPr>
              <a:t>Nobel </a:t>
            </a:r>
            <a:r>
              <a:rPr kumimoji="1" lang="zh-CN" altLang="en-US" sz="2400" smtClean="0">
                <a:solidFill>
                  <a:srgbClr val="330033"/>
                </a:solidFill>
                <a:latin typeface="Times New Roman" pitchFamily="18" charset="0"/>
                <a:ea typeface="SimSun" pitchFamily="2" charset="-122"/>
              </a:rPr>
              <a:t>经济学奖得主</a:t>
            </a:r>
          </a:p>
        </p:txBody>
      </p:sp>
      <p:sp>
        <p:nvSpPr>
          <p:cNvPr id="39944" name="Rectangle 7"/>
          <p:cNvSpPr>
            <a:spLocks noChangeArrowheads="1"/>
          </p:cNvSpPr>
          <p:nvPr/>
        </p:nvSpPr>
        <p:spPr bwMode="auto">
          <a:xfrm>
            <a:off x="4235450" y="4086225"/>
            <a:ext cx="4414838" cy="1066800"/>
          </a:xfrm>
          <a:prstGeom prst="rect">
            <a:avLst/>
          </a:prstGeom>
          <a:noFill/>
          <a:ln w="9525">
            <a:noFill/>
            <a:miter lim="800000"/>
            <a:headEnd/>
            <a:tailEnd/>
          </a:ln>
        </p:spPr>
        <p:txBody>
          <a:bodyPr anchor="ctr"/>
          <a:lstStyle/>
          <a:p>
            <a:pPr fontAlgn="base">
              <a:spcBef>
                <a:spcPct val="0"/>
              </a:spcBef>
              <a:spcAft>
                <a:spcPct val="0"/>
              </a:spcAft>
            </a:pPr>
            <a:r>
              <a:rPr lang="zh-CN" altLang="en-US" sz="2500" smtClean="0">
                <a:solidFill>
                  <a:srgbClr val="330033"/>
                </a:solidFill>
                <a:latin typeface="Times New Roman" pitchFamily="18" charset="0"/>
                <a:ea typeface="SimSun" pitchFamily="2" charset="-122"/>
              </a:rPr>
              <a:t>在非合作博弈的均衡分析理论方面做出了开创性的贡献，对博弈论和经济学产生了重大影响 。</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7395" name="灯片编号占位符 6"/>
          <p:cNvSpPr>
            <a:spLocks noGrp="1"/>
          </p:cNvSpPr>
          <p:nvPr>
            <p:ph type="sldNum" sz="quarter" idx="12"/>
          </p:nvPr>
        </p:nvSpPr>
        <p:spPr>
          <a:noFill/>
        </p:spPr>
        <p:txBody>
          <a:bodyPr/>
          <a:lstStyle/>
          <a:p>
            <a:fld id="{6EEA0FCE-A4A3-456F-B184-BA6D128C42B8}" type="slidenum">
              <a:rPr lang="zh-CN" altLang="en-US" smtClean="0">
                <a:solidFill>
                  <a:srgbClr val="000000"/>
                </a:solidFill>
              </a:rPr>
              <a:pPr/>
              <a:t>190</a:t>
            </a:fld>
            <a:endParaRPr lang="en-US" altLang="zh-CN" smtClean="0">
              <a:solidFill>
                <a:srgbClr val="000000"/>
              </a:solidFill>
            </a:endParaRPr>
          </a:p>
        </p:txBody>
      </p:sp>
      <p:sp>
        <p:nvSpPr>
          <p:cNvPr id="187396" name="Rectangle 2"/>
          <p:cNvSpPr>
            <a:spLocks noGrp="1" noChangeArrowheads="1"/>
          </p:cNvSpPr>
          <p:nvPr>
            <p:ph type="title"/>
          </p:nvPr>
        </p:nvSpPr>
        <p:spPr/>
        <p:txBody>
          <a:bodyPr/>
          <a:lstStyle/>
          <a:p>
            <a:pPr eaLnBrk="1" hangingPunct="1"/>
            <a:r>
              <a:rPr lang="en-US" altLang="zh-CN" sz="3600" smtClean="0">
                <a:ea typeface="SimSun" pitchFamily="2" charset="-122"/>
              </a:rPr>
              <a:t>2-player each with a finite number of pure strategies</a:t>
            </a:r>
          </a:p>
        </p:txBody>
      </p:sp>
      <p:sp>
        <p:nvSpPr>
          <p:cNvPr id="187397" name="Rectangle 3"/>
          <p:cNvSpPr>
            <a:spLocks noGrp="1" noChangeArrowheads="1"/>
          </p:cNvSpPr>
          <p:nvPr>
            <p:ph type="body" sz="half" idx="1"/>
          </p:nvPr>
        </p:nvSpPr>
        <p:spPr>
          <a:xfrm>
            <a:off x="714375" y="1673225"/>
            <a:ext cx="7699375" cy="4210050"/>
          </a:xfrm>
        </p:spPr>
        <p:txBody>
          <a:bodyPr/>
          <a:lstStyle/>
          <a:p>
            <a:pPr eaLnBrk="1" hangingPunct="1"/>
            <a:r>
              <a:rPr lang="zh-CN" altLang="en-US" sz="2600" smtClean="0">
                <a:ea typeface="SimSun" pitchFamily="2" charset="-122"/>
              </a:rPr>
              <a:t>参与人集合</a:t>
            </a:r>
            <a:r>
              <a:rPr lang="en-US" altLang="zh-CN" sz="2600" smtClean="0">
                <a:ea typeface="SimSun" pitchFamily="2" charset="-122"/>
              </a:rPr>
              <a:t>:	</a:t>
            </a:r>
            <a:r>
              <a:rPr lang="en-US" altLang="zh-CN" sz="2600" smtClean="0">
                <a:latin typeface="Times New Roman" pitchFamily="18" charset="0"/>
                <a:ea typeface="SimSun" pitchFamily="2" charset="-122"/>
                <a:cs typeface="Times New Roman" pitchFamily="18" charset="0"/>
              </a:rPr>
              <a:t>{</a:t>
            </a:r>
            <a:r>
              <a:rPr lang="en-US" altLang="zh-CN" sz="2600" smtClean="0">
                <a:solidFill>
                  <a:schemeClr val="hlink"/>
                </a:solidFill>
                <a:latin typeface="Times New Roman" pitchFamily="18" charset="0"/>
                <a:ea typeface="SimSun" pitchFamily="2" charset="-122"/>
                <a:cs typeface="Times New Roman" pitchFamily="18" charset="0"/>
              </a:rPr>
              <a:t>Player 1</a:t>
            </a:r>
            <a:r>
              <a:rPr lang="en-US" altLang="zh-CN" sz="2600" smtClean="0">
                <a:latin typeface="Times New Roman" pitchFamily="18" charset="0"/>
                <a:ea typeface="SimSun" pitchFamily="2" charset="-122"/>
                <a:cs typeface="Times New Roman" pitchFamily="18" charset="0"/>
              </a:rPr>
              <a:t>, </a:t>
            </a:r>
            <a:r>
              <a:rPr lang="en-US" altLang="zh-CN" sz="2600" smtClean="0">
                <a:solidFill>
                  <a:srgbClr val="0000FF"/>
                </a:solidFill>
                <a:latin typeface="Times New Roman" pitchFamily="18" charset="0"/>
                <a:ea typeface="SimSun" pitchFamily="2" charset="-122"/>
                <a:cs typeface="Times New Roman" pitchFamily="18" charset="0"/>
              </a:rPr>
              <a:t>Player 2</a:t>
            </a:r>
            <a:r>
              <a:rPr lang="en-US" altLang="zh-CN" sz="2600" smtClean="0">
                <a:latin typeface="Times New Roman" pitchFamily="18" charset="0"/>
                <a:ea typeface="SimSun" pitchFamily="2" charset="-122"/>
                <a:cs typeface="Times New Roman" pitchFamily="18" charset="0"/>
              </a:rPr>
              <a:t>}</a:t>
            </a:r>
            <a:endParaRPr lang="en-US" altLang="zh-CN" sz="2600" smtClean="0">
              <a:ea typeface="SimSun" pitchFamily="2" charset="-122"/>
            </a:endParaRPr>
          </a:p>
          <a:p>
            <a:pPr eaLnBrk="1" hangingPunct="1"/>
            <a:r>
              <a:rPr lang="zh-CN" altLang="en-US" sz="2600" smtClean="0">
                <a:ea typeface="SimSun" pitchFamily="2" charset="-122"/>
              </a:rPr>
              <a:t>策略集</a:t>
            </a:r>
            <a:r>
              <a:rPr lang="en-US" altLang="zh-CN" sz="2600" smtClean="0">
                <a:ea typeface="SimSun" pitchFamily="2" charset="-122"/>
              </a:rPr>
              <a:t>: </a:t>
            </a:r>
            <a:br>
              <a:rPr lang="en-US" altLang="zh-CN" sz="2600" smtClean="0">
                <a:ea typeface="SimSun" pitchFamily="2" charset="-122"/>
              </a:rPr>
            </a:br>
            <a:r>
              <a:rPr lang="en-US" altLang="zh-CN" sz="2600" smtClean="0">
                <a:ea typeface="SimSun" pitchFamily="2" charset="-122"/>
              </a:rPr>
              <a:t>player 1: </a:t>
            </a:r>
            <a:r>
              <a:rPr lang="en-US" altLang="zh-CN" sz="2600" b="1" i="1" smtClean="0">
                <a:solidFill>
                  <a:schemeClr val="hlink"/>
                </a:solidFill>
                <a:latin typeface="Times New Roman" pitchFamily="18" charset="0"/>
                <a:ea typeface="SimSun" pitchFamily="2" charset="-122"/>
              </a:rPr>
              <a:t>S</a:t>
            </a:r>
            <a:r>
              <a:rPr lang="en-US" altLang="zh-CN" sz="2600" b="1" baseline="-25000" smtClean="0">
                <a:solidFill>
                  <a:schemeClr val="hlink"/>
                </a:solidFill>
                <a:latin typeface="Times New Roman" pitchFamily="18" charset="0"/>
                <a:ea typeface="SimSun" pitchFamily="2" charset="-122"/>
              </a:rPr>
              <a:t>1</a:t>
            </a:r>
            <a:r>
              <a:rPr lang="en-US" altLang="zh-CN" sz="2600" b="1" smtClean="0">
                <a:solidFill>
                  <a:schemeClr val="hlink"/>
                </a:solidFill>
                <a:latin typeface="Times New Roman" pitchFamily="18" charset="0"/>
                <a:ea typeface="SimSun" pitchFamily="2" charset="-122"/>
              </a:rPr>
              <a:t>= { </a:t>
            </a:r>
            <a:r>
              <a:rPr lang="en-US" altLang="zh-CN" sz="2600" b="1" i="1" smtClean="0">
                <a:solidFill>
                  <a:schemeClr val="hlink"/>
                </a:solidFill>
                <a:latin typeface="Times New Roman" pitchFamily="18" charset="0"/>
                <a:ea typeface="SimSun" pitchFamily="2" charset="-122"/>
              </a:rPr>
              <a:t>s</a:t>
            </a:r>
            <a:r>
              <a:rPr lang="en-US" altLang="zh-CN" sz="2600" b="1" baseline="-25000" smtClean="0">
                <a:solidFill>
                  <a:schemeClr val="hlink"/>
                </a:solidFill>
                <a:latin typeface="Times New Roman" pitchFamily="18" charset="0"/>
                <a:ea typeface="SimSun" pitchFamily="2" charset="-122"/>
              </a:rPr>
              <a:t>11</a:t>
            </a:r>
            <a:r>
              <a:rPr lang="en-US" altLang="zh-CN" sz="2600" b="1" i="1" smtClean="0">
                <a:solidFill>
                  <a:schemeClr val="hlink"/>
                </a:solidFill>
                <a:latin typeface="Times New Roman" pitchFamily="18" charset="0"/>
                <a:ea typeface="SimSun" pitchFamily="2" charset="-122"/>
              </a:rPr>
              <a:t>, s</a:t>
            </a:r>
            <a:r>
              <a:rPr lang="en-US" altLang="zh-CN" sz="2600" b="1" baseline="-25000" smtClean="0">
                <a:solidFill>
                  <a:schemeClr val="hlink"/>
                </a:solidFill>
                <a:latin typeface="Times New Roman" pitchFamily="18" charset="0"/>
                <a:ea typeface="SimSun" pitchFamily="2" charset="-122"/>
              </a:rPr>
              <a:t>12</a:t>
            </a:r>
            <a:r>
              <a:rPr lang="en-US" altLang="zh-CN" sz="2600" b="1" i="1" smtClean="0">
                <a:solidFill>
                  <a:schemeClr val="hlink"/>
                </a:solidFill>
                <a:latin typeface="Times New Roman" pitchFamily="18" charset="0"/>
                <a:ea typeface="SimSun" pitchFamily="2" charset="-122"/>
              </a:rPr>
              <a:t>, ..., s</a:t>
            </a:r>
            <a:r>
              <a:rPr lang="en-US" altLang="zh-CN" sz="2600" b="1" baseline="-25000" smtClean="0">
                <a:solidFill>
                  <a:schemeClr val="hlink"/>
                </a:solidFill>
                <a:latin typeface="Times New Roman" pitchFamily="18" charset="0"/>
                <a:ea typeface="SimSun" pitchFamily="2" charset="-122"/>
              </a:rPr>
              <a:t>1</a:t>
            </a:r>
            <a:r>
              <a:rPr lang="en-US" altLang="zh-CN" sz="2600" b="1" i="1" baseline="-25000" smtClean="0">
                <a:solidFill>
                  <a:schemeClr val="hlink"/>
                </a:solidFill>
                <a:latin typeface="Times New Roman" pitchFamily="18" charset="0"/>
                <a:ea typeface="SimSun" pitchFamily="2" charset="-122"/>
              </a:rPr>
              <a:t>J</a:t>
            </a:r>
            <a:r>
              <a:rPr lang="en-US" altLang="zh-CN" sz="2600" b="1" smtClean="0">
                <a:solidFill>
                  <a:schemeClr val="hlink"/>
                </a:solidFill>
                <a:latin typeface="Times New Roman" pitchFamily="18" charset="0"/>
                <a:ea typeface="SimSun" pitchFamily="2" charset="-122"/>
              </a:rPr>
              <a:t> }</a:t>
            </a:r>
            <a:r>
              <a:rPr lang="en-US" altLang="zh-CN" sz="2600" b="1" smtClean="0">
                <a:latin typeface="Times New Roman" pitchFamily="18" charset="0"/>
                <a:ea typeface="SimSun" pitchFamily="2" charset="-122"/>
              </a:rPr>
              <a:t> </a:t>
            </a:r>
            <a:br>
              <a:rPr lang="en-US" altLang="zh-CN" sz="2600" b="1" smtClean="0">
                <a:latin typeface="Times New Roman" pitchFamily="18" charset="0"/>
                <a:ea typeface="SimSun" pitchFamily="2" charset="-122"/>
              </a:rPr>
            </a:br>
            <a:r>
              <a:rPr lang="en-US" altLang="zh-CN" sz="2600" smtClean="0">
                <a:ea typeface="SimSun" pitchFamily="2" charset="-122"/>
              </a:rPr>
              <a:t>player 2: </a:t>
            </a:r>
            <a:r>
              <a:rPr lang="en-US" altLang="zh-CN" sz="2600" b="1" i="1" smtClean="0">
                <a:solidFill>
                  <a:srgbClr val="0000FF"/>
                </a:solidFill>
                <a:latin typeface="Times New Roman" pitchFamily="18" charset="0"/>
                <a:ea typeface="SimSun" pitchFamily="2" charset="-122"/>
              </a:rPr>
              <a:t>S</a:t>
            </a:r>
            <a:r>
              <a:rPr lang="en-US" altLang="zh-CN" sz="2600" b="1" baseline="-25000" smtClean="0">
                <a:solidFill>
                  <a:srgbClr val="0000FF"/>
                </a:solidFill>
                <a:latin typeface="Times New Roman" pitchFamily="18" charset="0"/>
                <a:ea typeface="SimSun" pitchFamily="2" charset="-122"/>
              </a:rPr>
              <a:t>2</a:t>
            </a:r>
            <a:r>
              <a:rPr lang="en-US" altLang="zh-CN" sz="2600" b="1" smtClean="0">
                <a:solidFill>
                  <a:srgbClr val="0000FF"/>
                </a:solidFill>
                <a:latin typeface="Times New Roman" pitchFamily="18" charset="0"/>
                <a:ea typeface="SimSun" pitchFamily="2" charset="-122"/>
              </a:rPr>
              <a:t>= { </a:t>
            </a:r>
            <a:r>
              <a:rPr lang="en-US" altLang="zh-CN" sz="2600" b="1" i="1" smtClean="0">
                <a:solidFill>
                  <a:srgbClr val="0000FF"/>
                </a:solidFill>
                <a:latin typeface="Times New Roman" pitchFamily="18" charset="0"/>
                <a:ea typeface="SimSun" pitchFamily="2" charset="-122"/>
              </a:rPr>
              <a:t>s</a:t>
            </a:r>
            <a:r>
              <a:rPr lang="en-US" altLang="zh-CN" sz="2600" b="1" baseline="-25000" smtClean="0">
                <a:solidFill>
                  <a:srgbClr val="0000FF"/>
                </a:solidFill>
                <a:latin typeface="Times New Roman" pitchFamily="18" charset="0"/>
                <a:ea typeface="SimSun" pitchFamily="2" charset="-122"/>
              </a:rPr>
              <a:t>21</a:t>
            </a:r>
            <a:r>
              <a:rPr lang="en-US" altLang="zh-CN" sz="2600" b="1" i="1" smtClean="0">
                <a:solidFill>
                  <a:srgbClr val="0000FF"/>
                </a:solidFill>
                <a:latin typeface="Times New Roman" pitchFamily="18" charset="0"/>
                <a:ea typeface="SimSun" pitchFamily="2" charset="-122"/>
              </a:rPr>
              <a:t>, s</a:t>
            </a:r>
            <a:r>
              <a:rPr lang="en-US" altLang="zh-CN" sz="2600" b="1" baseline="-25000" smtClean="0">
                <a:solidFill>
                  <a:srgbClr val="0000FF"/>
                </a:solidFill>
                <a:latin typeface="Times New Roman" pitchFamily="18" charset="0"/>
                <a:ea typeface="SimSun" pitchFamily="2" charset="-122"/>
              </a:rPr>
              <a:t>22</a:t>
            </a:r>
            <a:r>
              <a:rPr lang="en-US" altLang="zh-CN" sz="2600" b="1" i="1" smtClean="0">
                <a:solidFill>
                  <a:srgbClr val="0000FF"/>
                </a:solidFill>
                <a:latin typeface="Times New Roman" pitchFamily="18" charset="0"/>
                <a:ea typeface="SimSun" pitchFamily="2" charset="-122"/>
              </a:rPr>
              <a:t>, ..., s</a:t>
            </a:r>
            <a:r>
              <a:rPr lang="en-US" altLang="zh-CN" sz="2600" b="1" baseline="-25000" smtClean="0">
                <a:solidFill>
                  <a:srgbClr val="0000FF"/>
                </a:solidFill>
                <a:latin typeface="Times New Roman" pitchFamily="18" charset="0"/>
                <a:ea typeface="SimSun" pitchFamily="2" charset="-122"/>
              </a:rPr>
              <a:t>2</a:t>
            </a:r>
            <a:r>
              <a:rPr lang="en-US" altLang="zh-CN" sz="2600" b="1" i="1" baseline="-25000" smtClean="0">
                <a:solidFill>
                  <a:srgbClr val="0000FF"/>
                </a:solidFill>
                <a:latin typeface="Times New Roman" pitchFamily="18" charset="0"/>
                <a:ea typeface="SimSun" pitchFamily="2" charset="-122"/>
              </a:rPr>
              <a:t>K</a:t>
            </a:r>
            <a:r>
              <a:rPr lang="en-US" altLang="zh-CN" sz="2600" b="1" smtClean="0">
                <a:solidFill>
                  <a:srgbClr val="0000FF"/>
                </a:solidFill>
                <a:latin typeface="Times New Roman" pitchFamily="18" charset="0"/>
                <a:ea typeface="SimSun" pitchFamily="2" charset="-122"/>
              </a:rPr>
              <a:t> }</a:t>
            </a:r>
            <a:r>
              <a:rPr lang="en-US" altLang="zh-CN" sz="2600" smtClean="0">
                <a:ea typeface="SimSun" pitchFamily="2" charset="-122"/>
              </a:rPr>
              <a:t> </a:t>
            </a:r>
          </a:p>
          <a:p>
            <a:pPr eaLnBrk="1" hangingPunct="1"/>
            <a:r>
              <a:rPr lang="zh-CN" altLang="en-US" sz="2600" smtClean="0">
                <a:ea typeface="SimSun" pitchFamily="2" charset="-122"/>
              </a:rPr>
              <a:t>收益函数</a:t>
            </a:r>
            <a:r>
              <a:rPr lang="en-US" altLang="zh-CN" sz="2600" smtClean="0">
                <a:ea typeface="SimSun" pitchFamily="2" charset="-122"/>
              </a:rPr>
              <a:t>:</a:t>
            </a:r>
            <a:br>
              <a:rPr lang="en-US" altLang="zh-CN" sz="2600" smtClean="0">
                <a:ea typeface="SimSun" pitchFamily="2" charset="-122"/>
              </a:rPr>
            </a:br>
            <a:r>
              <a:rPr lang="en-US" altLang="zh-CN" sz="2600" smtClean="0">
                <a:ea typeface="SimSun" pitchFamily="2" charset="-122"/>
              </a:rPr>
              <a:t>player 1: </a:t>
            </a:r>
            <a:r>
              <a:rPr lang="en-US" altLang="zh-CN" sz="2600" b="1" i="1" smtClean="0">
                <a:solidFill>
                  <a:schemeClr val="hlink"/>
                </a:solidFill>
                <a:latin typeface="Times New Roman" pitchFamily="18" charset="0"/>
                <a:ea typeface="SimSun" pitchFamily="2" charset="-122"/>
              </a:rPr>
              <a:t>u</a:t>
            </a:r>
            <a:r>
              <a:rPr lang="en-US" altLang="zh-CN" sz="2600" b="1" baseline="-25000" smtClean="0">
                <a:solidFill>
                  <a:schemeClr val="hlink"/>
                </a:solidFill>
                <a:latin typeface="Times New Roman" pitchFamily="18" charset="0"/>
                <a:ea typeface="SimSun" pitchFamily="2" charset="-122"/>
              </a:rPr>
              <a:t>1</a:t>
            </a:r>
            <a:r>
              <a:rPr lang="en-US" altLang="zh-CN" sz="2600" b="1" smtClean="0">
                <a:solidFill>
                  <a:schemeClr val="hlink"/>
                </a:solidFill>
                <a:latin typeface="Times New Roman" pitchFamily="18" charset="0"/>
                <a:ea typeface="SimSun" pitchFamily="2" charset="-122"/>
              </a:rPr>
              <a:t>(</a:t>
            </a:r>
            <a:r>
              <a:rPr lang="en-US" altLang="zh-CN" sz="2600" b="1" i="1" smtClean="0">
                <a:solidFill>
                  <a:schemeClr val="hlink"/>
                </a:solidFill>
                <a:latin typeface="Times New Roman" pitchFamily="18" charset="0"/>
                <a:ea typeface="SimSun" pitchFamily="2" charset="-122"/>
              </a:rPr>
              <a:t>s</a:t>
            </a:r>
            <a:r>
              <a:rPr lang="en-US" altLang="zh-CN" sz="2600" b="1" baseline="-25000" smtClean="0">
                <a:solidFill>
                  <a:schemeClr val="hlink"/>
                </a:solidFill>
                <a:latin typeface="Times New Roman" pitchFamily="18" charset="0"/>
                <a:ea typeface="SimSun" pitchFamily="2" charset="-122"/>
              </a:rPr>
              <a:t>1</a:t>
            </a:r>
            <a:r>
              <a:rPr lang="en-US" altLang="zh-CN" sz="2600" b="1" i="1" baseline="-25000" smtClean="0">
                <a:solidFill>
                  <a:schemeClr val="hlink"/>
                </a:solidFill>
                <a:latin typeface="Times New Roman" pitchFamily="18" charset="0"/>
                <a:ea typeface="SimSun" pitchFamily="2" charset="-122"/>
              </a:rPr>
              <a:t>j</a:t>
            </a:r>
            <a:r>
              <a:rPr lang="en-US" altLang="zh-CN" sz="2600" b="1" smtClean="0">
                <a:solidFill>
                  <a:schemeClr val="hlink"/>
                </a:solidFill>
                <a:latin typeface="Times New Roman" pitchFamily="18" charset="0"/>
                <a:ea typeface="SimSun" pitchFamily="2" charset="-122"/>
              </a:rPr>
              <a:t>, </a:t>
            </a:r>
            <a:r>
              <a:rPr lang="en-US" altLang="zh-CN" sz="2600" b="1" i="1" smtClean="0">
                <a:solidFill>
                  <a:srgbClr val="0000FF"/>
                </a:solidFill>
                <a:latin typeface="Times New Roman" pitchFamily="18" charset="0"/>
                <a:ea typeface="SimSun" pitchFamily="2" charset="-122"/>
              </a:rPr>
              <a:t>s</a:t>
            </a:r>
            <a:r>
              <a:rPr lang="en-US" altLang="zh-CN" sz="2600" b="1" baseline="-25000" smtClean="0">
                <a:solidFill>
                  <a:srgbClr val="0000FF"/>
                </a:solidFill>
                <a:latin typeface="Times New Roman" pitchFamily="18" charset="0"/>
                <a:ea typeface="SimSun" pitchFamily="2" charset="-122"/>
              </a:rPr>
              <a:t>2</a:t>
            </a:r>
            <a:r>
              <a:rPr lang="en-US" altLang="zh-CN" sz="2600" b="1" i="1" baseline="-25000" smtClean="0">
                <a:solidFill>
                  <a:srgbClr val="0000FF"/>
                </a:solidFill>
                <a:latin typeface="Times New Roman" pitchFamily="18" charset="0"/>
                <a:ea typeface="SimSun" pitchFamily="2" charset="-122"/>
              </a:rPr>
              <a:t>k</a:t>
            </a:r>
            <a:r>
              <a:rPr lang="en-US" altLang="zh-CN" sz="2600" b="1" smtClean="0">
                <a:solidFill>
                  <a:schemeClr val="hlink"/>
                </a:solidFill>
                <a:latin typeface="Times New Roman" pitchFamily="18" charset="0"/>
                <a:ea typeface="SimSun" pitchFamily="2" charset="-122"/>
              </a:rPr>
              <a:t>)</a:t>
            </a:r>
            <a:r>
              <a:rPr lang="en-US" altLang="zh-CN" sz="2600" b="1" smtClean="0">
                <a:latin typeface="Times New Roman" pitchFamily="18" charset="0"/>
                <a:ea typeface="SimSun" pitchFamily="2" charset="-122"/>
              </a:rPr>
              <a:t/>
            </a:r>
            <a:br>
              <a:rPr lang="en-US" altLang="zh-CN" sz="2600" b="1" smtClean="0">
                <a:latin typeface="Times New Roman" pitchFamily="18" charset="0"/>
                <a:ea typeface="SimSun" pitchFamily="2" charset="-122"/>
              </a:rPr>
            </a:br>
            <a:r>
              <a:rPr lang="en-US" altLang="zh-CN" sz="2600" smtClean="0">
                <a:ea typeface="SimSun" pitchFamily="2" charset="-122"/>
              </a:rPr>
              <a:t>player 2:</a:t>
            </a:r>
            <a:r>
              <a:rPr lang="en-US" altLang="zh-CN" sz="2600" b="1" smtClean="0">
                <a:latin typeface="Times New Roman" pitchFamily="18" charset="0"/>
                <a:ea typeface="SimSun" pitchFamily="2" charset="-122"/>
              </a:rPr>
              <a:t> </a:t>
            </a:r>
            <a:r>
              <a:rPr lang="en-US" altLang="zh-CN" sz="2600" b="1" i="1" smtClean="0">
                <a:solidFill>
                  <a:srgbClr val="0000FF"/>
                </a:solidFill>
                <a:latin typeface="Times New Roman" pitchFamily="18" charset="0"/>
                <a:ea typeface="SimSun" pitchFamily="2" charset="-122"/>
              </a:rPr>
              <a:t>u</a:t>
            </a:r>
            <a:r>
              <a:rPr lang="en-US" altLang="zh-CN" sz="2600" b="1" baseline="-25000" smtClean="0">
                <a:solidFill>
                  <a:srgbClr val="0000FF"/>
                </a:solidFill>
                <a:latin typeface="Times New Roman" pitchFamily="18" charset="0"/>
                <a:ea typeface="SimSun" pitchFamily="2" charset="-122"/>
              </a:rPr>
              <a:t>2</a:t>
            </a:r>
            <a:r>
              <a:rPr lang="en-US" altLang="zh-CN" sz="2600" b="1" smtClean="0">
                <a:solidFill>
                  <a:srgbClr val="0000FF"/>
                </a:solidFill>
                <a:latin typeface="Times New Roman" pitchFamily="18" charset="0"/>
                <a:ea typeface="SimSun" pitchFamily="2" charset="-122"/>
              </a:rPr>
              <a:t>(</a:t>
            </a:r>
            <a:r>
              <a:rPr lang="en-US" altLang="zh-CN" sz="2600" b="1" i="1" smtClean="0">
                <a:solidFill>
                  <a:schemeClr val="hlink"/>
                </a:solidFill>
                <a:latin typeface="Times New Roman" pitchFamily="18" charset="0"/>
                <a:ea typeface="SimSun" pitchFamily="2" charset="-122"/>
              </a:rPr>
              <a:t>s</a:t>
            </a:r>
            <a:r>
              <a:rPr lang="en-US" altLang="zh-CN" sz="2600" b="1" baseline="-25000" smtClean="0">
                <a:solidFill>
                  <a:schemeClr val="hlink"/>
                </a:solidFill>
                <a:latin typeface="Times New Roman" pitchFamily="18" charset="0"/>
                <a:ea typeface="SimSun" pitchFamily="2" charset="-122"/>
              </a:rPr>
              <a:t>1</a:t>
            </a:r>
            <a:r>
              <a:rPr lang="en-US" altLang="zh-CN" sz="2600" b="1" i="1" baseline="-25000" smtClean="0">
                <a:solidFill>
                  <a:schemeClr val="hlink"/>
                </a:solidFill>
                <a:latin typeface="Times New Roman" pitchFamily="18" charset="0"/>
                <a:ea typeface="SimSun" pitchFamily="2" charset="-122"/>
              </a:rPr>
              <a:t>j</a:t>
            </a:r>
            <a:r>
              <a:rPr lang="en-US" altLang="zh-CN" sz="2600" b="1" smtClean="0">
                <a:solidFill>
                  <a:schemeClr val="hlink"/>
                </a:solidFill>
                <a:latin typeface="Times New Roman" pitchFamily="18" charset="0"/>
                <a:ea typeface="SimSun" pitchFamily="2" charset="-122"/>
              </a:rPr>
              <a:t>, </a:t>
            </a:r>
            <a:r>
              <a:rPr lang="en-US" altLang="zh-CN" sz="2600" b="1" i="1" smtClean="0">
                <a:solidFill>
                  <a:srgbClr val="0000FF"/>
                </a:solidFill>
                <a:latin typeface="Times New Roman" pitchFamily="18" charset="0"/>
                <a:ea typeface="SimSun" pitchFamily="2" charset="-122"/>
              </a:rPr>
              <a:t>s</a:t>
            </a:r>
            <a:r>
              <a:rPr lang="en-US" altLang="zh-CN" sz="2600" b="1" baseline="-25000" smtClean="0">
                <a:solidFill>
                  <a:srgbClr val="0000FF"/>
                </a:solidFill>
                <a:latin typeface="Times New Roman" pitchFamily="18" charset="0"/>
                <a:ea typeface="SimSun" pitchFamily="2" charset="-122"/>
              </a:rPr>
              <a:t>2</a:t>
            </a:r>
            <a:r>
              <a:rPr lang="en-US" altLang="zh-CN" sz="2600" b="1" i="1" baseline="-25000" smtClean="0">
                <a:solidFill>
                  <a:srgbClr val="0000FF"/>
                </a:solidFill>
                <a:latin typeface="Times New Roman" pitchFamily="18" charset="0"/>
                <a:ea typeface="SimSun" pitchFamily="2" charset="-122"/>
              </a:rPr>
              <a:t>k</a:t>
            </a:r>
            <a:r>
              <a:rPr lang="en-US" altLang="zh-CN" sz="2600" b="1" smtClean="0">
                <a:solidFill>
                  <a:srgbClr val="0000FF"/>
                </a:solidFill>
                <a:latin typeface="Times New Roman" pitchFamily="18" charset="0"/>
                <a:ea typeface="SimSun" pitchFamily="2" charset="-122"/>
              </a:rPr>
              <a:t>)</a:t>
            </a:r>
            <a:r>
              <a:rPr lang="en-US" altLang="zh-CN" sz="2600" b="1" smtClean="0">
                <a:latin typeface="Times New Roman" pitchFamily="18" charset="0"/>
                <a:ea typeface="SimSun" pitchFamily="2" charset="-122"/>
              </a:rPr>
              <a:t> </a:t>
            </a:r>
            <a:br>
              <a:rPr lang="en-US" altLang="zh-CN" sz="2600" b="1" smtClean="0">
                <a:latin typeface="Times New Roman" pitchFamily="18" charset="0"/>
                <a:ea typeface="SimSun" pitchFamily="2" charset="-122"/>
              </a:rPr>
            </a:br>
            <a:r>
              <a:rPr lang="en-US" altLang="zh-CN" sz="2600" b="1" smtClean="0">
                <a:solidFill>
                  <a:schemeClr val="hlink"/>
                </a:solidFill>
                <a:latin typeface="Times New Roman" pitchFamily="18" charset="0"/>
                <a:ea typeface="SimSun" pitchFamily="2" charset="-122"/>
              </a:rPr>
              <a:t>for </a:t>
            </a:r>
            <a:r>
              <a:rPr lang="en-US" altLang="zh-CN" sz="2600" b="1" i="1" smtClean="0">
                <a:solidFill>
                  <a:schemeClr val="hlink"/>
                </a:solidFill>
                <a:latin typeface="Times New Roman" pitchFamily="18" charset="0"/>
                <a:ea typeface="SimSun" pitchFamily="2" charset="-122"/>
              </a:rPr>
              <a:t>j </a:t>
            </a:r>
            <a:r>
              <a:rPr lang="en-US" altLang="zh-CN" sz="2600" b="1" smtClean="0">
                <a:solidFill>
                  <a:schemeClr val="hlink"/>
                </a:solidFill>
                <a:latin typeface="Times New Roman" pitchFamily="18" charset="0"/>
                <a:ea typeface="SimSun" pitchFamily="2" charset="-122"/>
              </a:rPr>
              <a:t>= 1, 2, ..., </a:t>
            </a:r>
            <a:r>
              <a:rPr lang="en-US" altLang="zh-CN" sz="2600" b="1" i="1" smtClean="0">
                <a:solidFill>
                  <a:schemeClr val="hlink"/>
                </a:solidFill>
                <a:latin typeface="Times New Roman" pitchFamily="18" charset="0"/>
                <a:ea typeface="SimSun" pitchFamily="2" charset="-122"/>
              </a:rPr>
              <a:t>J</a:t>
            </a:r>
            <a:r>
              <a:rPr lang="en-US" altLang="zh-CN" sz="2600" b="1" smtClean="0">
                <a:solidFill>
                  <a:schemeClr val="hlink"/>
                </a:solidFill>
                <a:latin typeface="Times New Roman" pitchFamily="18" charset="0"/>
                <a:ea typeface="SimSun" pitchFamily="2" charset="-122"/>
              </a:rPr>
              <a:t>  </a:t>
            </a:r>
            <a:r>
              <a:rPr lang="en-US" altLang="zh-CN" sz="2600" b="1" smtClean="0">
                <a:solidFill>
                  <a:srgbClr val="0000FF"/>
                </a:solidFill>
                <a:latin typeface="Times New Roman" pitchFamily="18" charset="0"/>
                <a:ea typeface="SimSun" pitchFamily="2" charset="-122"/>
              </a:rPr>
              <a:t>and </a:t>
            </a:r>
            <a:r>
              <a:rPr lang="en-US" altLang="zh-CN" sz="2600" b="1" i="1" smtClean="0">
                <a:solidFill>
                  <a:srgbClr val="0000FF"/>
                </a:solidFill>
                <a:latin typeface="Times New Roman" pitchFamily="18" charset="0"/>
                <a:ea typeface="SimSun" pitchFamily="2" charset="-122"/>
              </a:rPr>
              <a:t>k </a:t>
            </a:r>
            <a:r>
              <a:rPr lang="en-US" altLang="zh-CN" sz="2600" b="1" smtClean="0">
                <a:solidFill>
                  <a:srgbClr val="0000FF"/>
                </a:solidFill>
                <a:latin typeface="Times New Roman" pitchFamily="18" charset="0"/>
                <a:ea typeface="SimSun" pitchFamily="2" charset="-122"/>
              </a:rPr>
              <a:t>= 1, 2, ..., </a:t>
            </a:r>
            <a:r>
              <a:rPr lang="en-US" altLang="zh-CN" sz="2600" b="1" i="1" smtClean="0">
                <a:solidFill>
                  <a:srgbClr val="0000FF"/>
                </a:solidFill>
                <a:latin typeface="Times New Roman" pitchFamily="18" charset="0"/>
                <a:ea typeface="SimSun" pitchFamily="2" charset="-122"/>
              </a:rPr>
              <a:t>K</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8419" name="灯片编号占位符 5"/>
          <p:cNvSpPr>
            <a:spLocks noGrp="1"/>
          </p:cNvSpPr>
          <p:nvPr>
            <p:ph type="sldNum" sz="quarter" idx="12"/>
          </p:nvPr>
        </p:nvSpPr>
        <p:spPr>
          <a:noFill/>
        </p:spPr>
        <p:txBody>
          <a:bodyPr/>
          <a:lstStyle/>
          <a:p>
            <a:fld id="{690B8545-CD62-48CA-8054-EB64A44F5818}" type="slidenum">
              <a:rPr lang="zh-CN" altLang="en-US" smtClean="0">
                <a:solidFill>
                  <a:srgbClr val="000000"/>
                </a:solidFill>
              </a:rPr>
              <a:pPr/>
              <a:t>191</a:t>
            </a:fld>
            <a:endParaRPr lang="en-US" altLang="zh-CN" smtClean="0">
              <a:solidFill>
                <a:srgbClr val="000000"/>
              </a:solidFill>
            </a:endParaRPr>
          </a:p>
        </p:txBody>
      </p:sp>
      <p:sp>
        <p:nvSpPr>
          <p:cNvPr id="188420" name="Rectangle 2"/>
          <p:cNvSpPr>
            <a:spLocks noGrp="1" noChangeArrowheads="1"/>
          </p:cNvSpPr>
          <p:nvPr>
            <p:ph type="title"/>
          </p:nvPr>
        </p:nvSpPr>
        <p:spPr/>
        <p:txBody>
          <a:bodyPr/>
          <a:lstStyle/>
          <a:p>
            <a:pPr eaLnBrk="1" hangingPunct="1"/>
            <a:r>
              <a:rPr lang="en-US" altLang="zh-CN" sz="3600" smtClean="0">
                <a:ea typeface="SimSun" pitchFamily="2" charset="-122"/>
              </a:rPr>
              <a:t>2-player each with a finite number of pure strategies</a:t>
            </a:r>
          </a:p>
        </p:txBody>
      </p:sp>
      <p:sp>
        <p:nvSpPr>
          <p:cNvPr id="188421" name="Rectangle 3"/>
          <p:cNvSpPr>
            <a:spLocks noGrp="1" noChangeArrowheads="1"/>
          </p:cNvSpPr>
          <p:nvPr>
            <p:ph type="body" idx="1"/>
          </p:nvPr>
        </p:nvSpPr>
        <p:spPr>
          <a:xfrm>
            <a:off x="942975" y="5053013"/>
            <a:ext cx="7772400" cy="1136650"/>
          </a:xfrm>
        </p:spPr>
        <p:txBody>
          <a:bodyPr/>
          <a:lstStyle/>
          <a:p>
            <a:pPr eaLnBrk="1" hangingPunct="1"/>
            <a:r>
              <a:rPr lang="en-US" altLang="zh-CN" smtClean="0">
                <a:ea typeface="SimSun" pitchFamily="2" charset="-122"/>
              </a:rPr>
              <a:t>Player 1</a:t>
            </a:r>
            <a:r>
              <a:rPr lang="zh-CN" altLang="en-US" smtClean="0">
                <a:ea typeface="SimSun" pitchFamily="2" charset="-122"/>
              </a:rPr>
              <a:t>的混合策略</a:t>
            </a:r>
            <a:r>
              <a:rPr lang="en-US" altLang="zh-CN" smtClean="0">
                <a:ea typeface="SimSun" pitchFamily="2" charset="-122"/>
              </a:rPr>
              <a:t>: </a:t>
            </a:r>
            <a:r>
              <a:rPr lang="en-US" altLang="zh-CN" b="1" i="1" smtClean="0">
                <a:solidFill>
                  <a:schemeClr val="hlink"/>
                </a:solidFill>
                <a:latin typeface="Times New Roman" pitchFamily="18" charset="0"/>
                <a:ea typeface="SimSun" pitchFamily="2" charset="-122"/>
                <a:cs typeface="Times New Roman" pitchFamily="18" charset="0"/>
              </a:rPr>
              <a:t>p</a:t>
            </a:r>
            <a:r>
              <a:rPr lang="en-US" altLang="zh-CN" b="1" baseline="-25000" smtClean="0">
                <a:solidFill>
                  <a:schemeClr val="hlink"/>
                </a:solidFill>
                <a:latin typeface="Times New Roman" pitchFamily="18" charset="0"/>
                <a:ea typeface="SimSun" pitchFamily="2" charset="-122"/>
                <a:cs typeface="Times New Roman" pitchFamily="18" charset="0"/>
              </a:rPr>
              <a:t>1</a:t>
            </a:r>
            <a:r>
              <a:rPr lang="en-US" altLang="zh-CN" b="1" smtClean="0">
                <a:solidFill>
                  <a:schemeClr val="hlink"/>
                </a:solidFill>
                <a:latin typeface="Times New Roman" pitchFamily="18" charset="0"/>
                <a:ea typeface="SimSun" pitchFamily="2" charset="-122"/>
                <a:cs typeface="Times New Roman" pitchFamily="18" charset="0"/>
              </a:rPr>
              <a:t>=(</a:t>
            </a:r>
            <a:r>
              <a:rPr lang="en-US" altLang="zh-CN" b="1" i="1" smtClean="0">
                <a:solidFill>
                  <a:schemeClr val="hlink"/>
                </a:solidFill>
                <a:latin typeface="Times New Roman" pitchFamily="18" charset="0"/>
                <a:ea typeface="SimSun" pitchFamily="2" charset="-122"/>
                <a:cs typeface="Times New Roman" pitchFamily="18" charset="0"/>
              </a:rPr>
              <a:t>p</a:t>
            </a:r>
            <a:r>
              <a:rPr lang="en-US" altLang="zh-CN" b="1" baseline="-25000" smtClean="0">
                <a:solidFill>
                  <a:schemeClr val="hlink"/>
                </a:solidFill>
                <a:latin typeface="Times New Roman" pitchFamily="18" charset="0"/>
                <a:ea typeface="SimSun" pitchFamily="2" charset="-122"/>
                <a:cs typeface="Times New Roman" pitchFamily="18" charset="0"/>
              </a:rPr>
              <a:t>11</a:t>
            </a:r>
            <a:r>
              <a:rPr lang="en-US" altLang="zh-CN" b="1" i="1" smtClean="0">
                <a:solidFill>
                  <a:schemeClr val="hlink"/>
                </a:solidFill>
                <a:latin typeface="Times New Roman" pitchFamily="18" charset="0"/>
                <a:ea typeface="SimSun" pitchFamily="2" charset="-122"/>
                <a:cs typeface="Times New Roman" pitchFamily="18" charset="0"/>
              </a:rPr>
              <a:t>, p</a:t>
            </a:r>
            <a:r>
              <a:rPr lang="en-US" altLang="zh-CN" b="1" baseline="-25000" smtClean="0">
                <a:solidFill>
                  <a:schemeClr val="hlink"/>
                </a:solidFill>
                <a:latin typeface="Times New Roman" pitchFamily="18" charset="0"/>
                <a:ea typeface="SimSun" pitchFamily="2" charset="-122"/>
                <a:cs typeface="Times New Roman" pitchFamily="18" charset="0"/>
              </a:rPr>
              <a:t>12</a:t>
            </a:r>
            <a:r>
              <a:rPr lang="en-US" altLang="zh-CN" b="1" i="1" smtClean="0">
                <a:solidFill>
                  <a:schemeClr val="hlink"/>
                </a:solidFill>
                <a:latin typeface="Times New Roman" pitchFamily="18" charset="0"/>
                <a:ea typeface="SimSun" pitchFamily="2" charset="-122"/>
                <a:cs typeface="Times New Roman" pitchFamily="18" charset="0"/>
              </a:rPr>
              <a:t>, ..., p</a:t>
            </a:r>
            <a:r>
              <a:rPr lang="en-US" altLang="zh-CN" b="1" baseline="-25000" smtClean="0">
                <a:solidFill>
                  <a:schemeClr val="hlink"/>
                </a:solidFill>
                <a:latin typeface="Times New Roman" pitchFamily="18" charset="0"/>
                <a:ea typeface="SimSun" pitchFamily="2" charset="-122"/>
                <a:cs typeface="Times New Roman" pitchFamily="18" charset="0"/>
              </a:rPr>
              <a:t>1</a:t>
            </a:r>
            <a:r>
              <a:rPr lang="en-US" altLang="zh-CN" b="1" i="1" baseline="-25000" smtClean="0">
                <a:solidFill>
                  <a:schemeClr val="hlink"/>
                </a:solidFill>
                <a:latin typeface="Times New Roman" pitchFamily="18" charset="0"/>
                <a:ea typeface="SimSun" pitchFamily="2" charset="-122"/>
                <a:cs typeface="Times New Roman" pitchFamily="18" charset="0"/>
              </a:rPr>
              <a:t>J</a:t>
            </a:r>
            <a:r>
              <a:rPr lang="en-US" altLang="zh-CN" smtClean="0">
                <a:latin typeface="Times New Roman" pitchFamily="18" charset="0"/>
                <a:ea typeface="SimSun" pitchFamily="2" charset="-122"/>
                <a:cs typeface="Times New Roman" pitchFamily="18" charset="0"/>
              </a:rPr>
              <a:t> </a:t>
            </a:r>
            <a:r>
              <a:rPr lang="en-US" altLang="zh-CN" b="1" smtClean="0">
                <a:solidFill>
                  <a:schemeClr val="hlink"/>
                </a:solidFill>
                <a:latin typeface="Times New Roman" pitchFamily="18" charset="0"/>
                <a:ea typeface="SimSun" pitchFamily="2" charset="-122"/>
                <a:cs typeface="Times New Roman" pitchFamily="18" charset="0"/>
              </a:rPr>
              <a:t>)</a:t>
            </a:r>
            <a:endParaRPr lang="en-US" altLang="zh-CN" smtClean="0">
              <a:latin typeface="Times New Roman" pitchFamily="18" charset="0"/>
              <a:ea typeface="SimSun" pitchFamily="2" charset="-122"/>
              <a:cs typeface="Times New Roman" pitchFamily="18" charset="0"/>
            </a:endParaRPr>
          </a:p>
          <a:p>
            <a:pPr eaLnBrk="1" hangingPunct="1"/>
            <a:r>
              <a:rPr lang="en-US" altLang="zh-CN" smtClean="0">
                <a:ea typeface="SimSun" pitchFamily="2" charset="-122"/>
              </a:rPr>
              <a:t>Player 2</a:t>
            </a:r>
            <a:r>
              <a:rPr lang="zh-CN" altLang="en-US" smtClean="0">
                <a:ea typeface="SimSun" pitchFamily="2" charset="-122"/>
              </a:rPr>
              <a:t>的混合策略</a:t>
            </a:r>
            <a:r>
              <a:rPr lang="en-US" altLang="zh-CN" smtClean="0">
                <a:ea typeface="SimSun" pitchFamily="2" charset="-122"/>
              </a:rPr>
              <a:t>: </a:t>
            </a:r>
            <a:r>
              <a:rPr lang="en-US" altLang="zh-CN" b="1" i="1" smtClean="0">
                <a:solidFill>
                  <a:srgbClr val="0000FF"/>
                </a:solidFill>
                <a:latin typeface="Times New Roman" pitchFamily="18" charset="0"/>
                <a:ea typeface="SimSun" pitchFamily="2" charset="-122"/>
              </a:rPr>
              <a:t>p</a:t>
            </a:r>
            <a:r>
              <a:rPr lang="en-US" altLang="zh-CN" b="1" baseline="-25000" smtClean="0">
                <a:solidFill>
                  <a:srgbClr val="0000FF"/>
                </a:solidFill>
                <a:latin typeface="Times New Roman" pitchFamily="18" charset="0"/>
                <a:ea typeface="SimSun" pitchFamily="2" charset="-122"/>
              </a:rPr>
              <a:t>2</a:t>
            </a:r>
            <a:r>
              <a:rPr lang="en-US" altLang="zh-CN" b="1" smtClean="0">
                <a:solidFill>
                  <a:srgbClr val="0000FF"/>
                </a:solidFill>
                <a:latin typeface="Times New Roman" pitchFamily="18" charset="0"/>
                <a:ea typeface="SimSun" pitchFamily="2" charset="-122"/>
              </a:rPr>
              <a:t>=(</a:t>
            </a:r>
            <a:r>
              <a:rPr lang="en-US" altLang="zh-CN" b="1" i="1" smtClean="0">
                <a:solidFill>
                  <a:srgbClr val="0000FF"/>
                </a:solidFill>
                <a:latin typeface="Times New Roman" pitchFamily="18" charset="0"/>
                <a:ea typeface="SimSun" pitchFamily="2" charset="-122"/>
              </a:rPr>
              <a:t>p</a:t>
            </a:r>
            <a:r>
              <a:rPr lang="en-US" altLang="zh-CN" b="1" baseline="-25000" smtClean="0">
                <a:solidFill>
                  <a:srgbClr val="0000FF"/>
                </a:solidFill>
                <a:latin typeface="Times New Roman" pitchFamily="18" charset="0"/>
                <a:ea typeface="SimSun" pitchFamily="2" charset="-122"/>
              </a:rPr>
              <a:t>21</a:t>
            </a:r>
            <a:r>
              <a:rPr lang="en-US" altLang="zh-CN" b="1" i="1" smtClean="0">
                <a:solidFill>
                  <a:srgbClr val="0000FF"/>
                </a:solidFill>
                <a:latin typeface="Times New Roman" pitchFamily="18" charset="0"/>
                <a:ea typeface="SimSun" pitchFamily="2" charset="-122"/>
              </a:rPr>
              <a:t>, p</a:t>
            </a:r>
            <a:r>
              <a:rPr lang="en-US" altLang="zh-CN" b="1" baseline="-25000" smtClean="0">
                <a:solidFill>
                  <a:srgbClr val="0000FF"/>
                </a:solidFill>
                <a:latin typeface="Times New Roman" pitchFamily="18" charset="0"/>
                <a:ea typeface="SimSun" pitchFamily="2" charset="-122"/>
              </a:rPr>
              <a:t>22</a:t>
            </a:r>
            <a:r>
              <a:rPr lang="en-US" altLang="zh-CN" b="1" i="1" smtClean="0">
                <a:solidFill>
                  <a:srgbClr val="0000FF"/>
                </a:solidFill>
                <a:latin typeface="Times New Roman" pitchFamily="18" charset="0"/>
                <a:ea typeface="SimSun" pitchFamily="2" charset="-122"/>
              </a:rPr>
              <a:t>, ..., p</a:t>
            </a:r>
            <a:r>
              <a:rPr lang="en-US" altLang="zh-CN" b="1" baseline="-25000" smtClean="0">
                <a:solidFill>
                  <a:srgbClr val="0000FF"/>
                </a:solidFill>
                <a:latin typeface="Times New Roman" pitchFamily="18" charset="0"/>
                <a:ea typeface="SimSun" pitchFamily="2" charset="-122"/>
              </a:rPr>
              <a:t>2</a:t>
            </a:r>
            <a:r>
              <a:rPr lang="en-US" altLang="zh-CN" b="1" i="1" baseline="-25000" smtClean="0">
                <a:solidFill>
                  <a:srgbClr val="0000FF"/>
                </a:solidFill>
                <a:latin typeface="Times New Roman" pitchFamily="18" charset="0"/>
                <a:ea typeface="SimSun" pitchFamily="2" charset="-122"/>
              </a:rPr>
              <a:t>K</a:t>
            </a:r>
            <a:r>
              <a:rPr lang="en-US" altLang="zh-CN" smtClean="0">
                <a:latin typeface="Times New Roman" pitchFamily="18" charset="0"/>
                <a:ea typeface="SimSun" pitchFamily="2" charset="-122"/>
              </a:rPr>
              <a:t> </a:t>
            </a:r>
            <a:r>
              <a:rPr lang="en-US" altLang="zh-CN" b="1" smtClean="0">
                <a:solidFill>
                  <a:srgbClr val="0000FF"/>
                </a:solidFill>
                <a:latin typeface="Times New Roman" pitchFamily="18" charset="0"/>
                <a:ea typeface="SimSun" pitchFamily="2" charset="-122"/>
              </a:rPr>
              <a:t>)</a:t>
            </a:r>
          </a:p>
        </p:txBody>
      </p:sp>
      <p:graphicFrame>
        <p:nvGraphicFramePr>
          <p:cNvPr id="283652" name="Group 4"/>
          <p:cNvGraphicFramePr>
            <a:graphicFrameLocks noGrp="1"/>
          </p:cNvGraphicFramePr>
          <p:nvPr>
            <p:ph sz="half" idx="4294967295"/>
          </p:nvPr>
        </p:nvGraphicFramePr>
        <p:xfrm>
          <a:off x="419100" y="1344613"/>
          <a:ext cx="8296275" cy="3282189"/>
        </p:xfrm>
        <a:graphic>
          <a:graphicData uri="http://schemas.openxmlformats.org/drawingml/2006/table">
            <a:tbl>
              <a:tblPr/>
              <a:tblGrid>
                <a:gridCol w="230188"/>
                <a:gridCol w="887412"/>
                <a:gridCol w="2211388"/>
                <a:gridCol w="1981200"/>
                <a:gridCol w="1039812"/>
                <a:gridCol w="1946275"/>
              </a:tblGrid>
              <a:tr h="487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7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   </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650875">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87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p</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22</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u</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r>
                        <a:rPr kumimoji="0" lang="en-US" altLang="zh-CN" sz="1600" b="1" i="1"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1</a:t>
                      </a:r>
                      <a:r>
                        <a:rPr kumimoji="0" lang="en-US" altLang="zh-CN" sz="1600" b="1" i="1" u="none" strike="noStrike" cap="none" normalizeH="0" baseline="-25000" smtClean="0">
                          <a:ln>
                            <a:noFill/>
                          </a:ln>
                          <a:solidFill>
                            <a:schemeClr val="hlink"/>
                          </a:solidFill>
                          <a:effectLst/>
                          <a:latin typeface="Times New Roman" pitchFamily="18" charset="0"/>
                          <a:ea typeface="SimSun" pitchFamily="2" charset="-122"/>
                          <a:cs typeface="Times New Roman" pitchFamily="18" charset="0"/>
                        </a:rPr>
                        <a:t>J</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 </a:t>
                      </a:r>
                      <a:r>
                        <a:rPr kumimoji="0" lang="en-US" altLang="zh-CN" sz="1600" b="1" i="1" u="none" strike="noStrike" cap="none" normalizeH="0" baseline="0" smtClean="0">
                          <a:ln>
                            <a:noFill/>
                          </a:ln>
                          <a:solidFill>
                            <a:srgbClr val="0000FF"/>
                          </a:solidFill>
                          <a:effectLst/>
                          <a:latin typeface="Times New Roman" pitchFamily="18" charset="0"/>
                          <a:ea typeface="SimSun" pitchFamily="2" charset="-122"/>
                          <a:cs typeface="Times New Roman" pitchFamily="18" charset="0"/>
                        </a:rPr>
                        <a:t>s</a:t>
                      </a:r>
                      <a:r>
                        <a:rPr kumimoji="0" lang="en-US" altLang="zh-CN" sz="1600" b="1" i="0"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2</a:t>
                      </a:r>
                      <a:r>
                        <a:rPr kumimoji="0" lang="en-US" altLang="zh-CN" sz="1600" b="1" i="1" u="none" strike="noStrike" cap="none" normalizeH="0" baseline="-25000" smtClean="0">
                          <a:ln>
                            <a:noFill/>
                          </a:ln>
                          <a:solidFill>
                            <a:srgbClr val="0000FF"/>
                          </a:solidFill>
                          <a:effectLst/>
                          <a:latin typeface="Times New Roman" pitchFamily="18" charset="0"/>
                          <a:ea typeface="SimSun" pitchFamily="2" charset="-122"/>
                          <a:cs typeface="Times New Roman" pitchFamily="18" charset="0"/>
                        </a:rPr>
                        <a:t>K</a:t>
                      </a:r>
                      <a:r>
                        <a:rPr kumimoji="0" lang="en-US" altLang="zh-CN" sz="1600" b="1" i="0" u="none" strike="noStrike" cap="none" normalizeH="0" baseline="0" smtClean="0">
                          <a:ln>
                            <a:noFill/>
                          </a:ln>
                          <a:solidFill>
                            <a:schemeClr val="hlink"/>
                          </a:solidFill>
                          <a:effectLst/>
                          <a:latin typeface="Times New Roman" pitchFamily="18" charset="0"/>
                          <a:ea typeface="SimSun" pitchFamily="2" charset="-122"/>
                          <a:cs typeface="Times New Roman" pitchFamily="18" charset="0"/>
                        </a:rPr>
                        <a:t>)</a:t>
                      </a:r>
                      <a:endParaRPr kumimoji="0" lang="en-US" altLang="zh-CN" sz="1600" b="1" i="0" u="none" strike="noStrike" cap="none" normalizeH="0" baseline="0" smtClean="0">
                        <a:ln>
                          <a:noFill/>
                        </a:ln>
                        <a:solidFill>
                          <a:srgbClr val="0000FF"/>
                        </a:solidFill>
                        <a:effectLst/>
                        <a:latin typeface="Times New Roman" pitchFamily="18" charset="0"/>
                        <a:ea typeface="SimSun"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88463" name="Text Box 55"/>
          <p:cNvSpPr txBox="1">
            <a:spLocks noChangeArrowheads="1"/>
          </p:cNvSpPr>
          <p:nvPr/>
        </p:nvSpPr>
        <p:spPr bwMode="auto">
          <a:xfrm rot="-5400000">
            <a:off x="-36512" y="3324225"/>
            <a:ext cx="11064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Times New Roman" pitchFamily="18" charset="0"/>
                <a:ea typeface="SimSun" pitchFamily="2" charset="-122"/>
                <a:cs typeface="Times New Roman" pitchFamily="18" charset="0"/>
              </a:rPr>
              <a:t>Player 1</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89443" name="灯片编号占位符 6"/>
          <p:cNvSpPr>
            <a:spLocks noGrp="1"/>
          </p:cNvSpPr>
          <p:nvPr>
            <p:ph type="sldNum" sz="quarter" idx="12"/>
          </p:nvPr>
        </p:nvSpPr>
        <p:spPr>
          <a:noFill/>
        </p:spPr>
        <p:txBody>
          <a:bodyPr/>
          <a:lstStyle/>
          <a:p>
            <a:fld id="{1E6BB953-6789-4FF6-BC47-1549EB3D63AF}" type="slidenum">
              <a:rPr lang="zh-CN" altLang="en-US" smtClean="0">
                <a:solidFill>
                  <a:srgbClr val="000000"/>
                </a:solidFill>
              </a:rPr>
              <a:pPr/>
              <a:t>192</a:t>
            </a:fld>
            <a:endParaRPr lang="en-US" altLang="zh-CN" smtClean="0">
              <a:solidFill>
                <a:srgbClr val="000000"/>
              </a:solidFill>
            </a:endParaRPr>
          </a:p>
        </p:txBody>
      </p:sp>
      <p:sp>
        <p:nvSpPr>
          <p:cNvPr id="189444"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a:t>
            </a:r>
            <a:r>
              <a:rPr lang="en-US" altLang="zh-CN" sz="3600" smtClean="0">
                <a:ea typeface="SimSun" pitchFamily="2" charset="-122"/>
              </a:rPr>
              <a:t>2-player each with a finite number of pure strategies</a:t>
            </a:r>
          </a:p>
        </p:txBody>
      </p:sp>
      <p:sp>
        <p:nvSpPr>
          <p:cNvPr id="189445" name="Rectangle 3"/>
          <p:cNvSpPr>
            <a:spLocks noGrp="1" noChangeArrowheads="1"/>
          </p:cNvSpPr>
          <p:nvPr>
            <p:ph type="body" sz="half" idx="1"/>
          </p:nvPr>
        </p:nvSpPr>
        <p:spPr>
          <a:xfrm>
            <a:off x="757238" y="1690688"/>
            <a:ext cx="7931150" cy="4319587"/>
          </a:xfrm>
        </p:spPr>
        <p:txBody>
          <a:bodyPr/>
          <a:lstStyle/>
          <a:p>
            <a:pPr eaLnBrk="1" hangingPunct="1">
              <a:buFont typeface="Wingdings" pitchFamily="2" charset="2"/>
              <a:buChar char="Ø"/>
            </a:pPr>
            <a:r>
              <a:rPr lang="en-US" altLang="zh-CN" sz="2000" smtClean="0">
                <a:ea typeface="SimSun" pitchFamily="2" charset="-122"/>
              </a:rPr>
              <a:t>Player 1</a:t>
            </a:r>
            <a:r>
              <a:rPr lang="zh-CN" altLang="en-US" sz="2000" smtClean="0">
                <a:ea typeface="SimSun" pitchFamily="2" charset="-122"/>
              </a:rPr>
              <a:t>纯策略</a:t>
            </a:r>
            <a:r>
              <a:rPr lang="en-US" altLang="zh-CN" sz="2000" b="1" i="1" smtClean="0">
                <a:solidFill>
                  <a:schemeClr val="hlink"/>
                </a:solidFill>
                <a:latin typeface="Times New Roman" pitchFamily="18" charset="0"/>
                <a:ea typeface="SimSun" pitchFamily="2" charset="-122"/>
                <a:cs typeface="Times New Roman" pitchFamily="18" charset="0"/>
              </a:rPr>
              <a:t>s</a:t>
            </a:r>
            <a:r>
              <a:rPr lang="en-US" altLang="zh-CN" sz="2000" b="1" baseline="-25000" smtClean="0">
                <a:solidFill>
                  <a:schemeClr val="hlink"/>
                </a:solidFill>
                <a:latin typeface="Times New Roman" pitchFamily="18" charset="0"/>
                <a:ea typeface="SimSun" pitchFamily="2" charset="-122"/>
                <a:cs typeface="Times New Roman" pitchFamily="18" charset="0"/>
              </a:rPr>
              <a:t>11</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br>
              <a:rPr lang="en-US" altLang="zh-CN" sz="2000" smtClean="0">
                <a:latin typeface="Times New Roman" pitchFamily="18" charset="0"/>
                <a:ea typeface="SimSun" pitchFamily="2" charset="-122"/>
              </a:rPr>
            </a:br>
            <a:r>
              <a:rPr lang="en-US" altLang="zh-CN" sz="2500" smtClean="0">
                <a:latin typeface="Times New Roman" pitchFamily="18" charset="0"/>
                <a:ea typeface="SimSun" pitchFamily="2" charset="-122"/>
              </a:rPr>
              <a:t> </a:t>
            </a:r>
            <a:r>
              <a:rPr lang="en-US" altLang="zh-CN" sz="1600" b="1" smtClean="0">
                <a:solidFill>
                  <a:schemeClr val="hlink"/>
                </a:solidFill>
                <a:latin typeface="Times New Roman" pitchFamily="18" charset="0"/>
                <a:ea typeface="SimSun" pitchFamily="2" charset="-122"/>
              </a:rPr>
              <a:t>EU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p</a:t>
            </a:r>
            <a:r>
              <a:rPr lang="en-US" altLang="zh-CN" sz="1600" b="1" i="1" baseline="-25000" smtClean="0">
                <a:solidFill>
                  <a:srgbClr val="0000FF"/>
                </a:solidFill>
                <a:latin typeface="Times New Roman" pitchFamily="18" charset="0"/>
                <a:ea typeface="SimSun" pitchFamily="2" charset="-122"/>
              </a:rPr>
              <a:t>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21</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22</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p>
          <a:p>
            <a:pPr eaLnBrk="1" hangingPunct="1">
              <a:buFont typeface="Wingdings" pitchFamily="2" charset="2"/>
              <a:buChar char="Ø"/>
            </a:pPr>
            <a:r>
              <a:rPr lang="en-US" altLang="zh-CN" sz="2000" smtClean="0">
                <a:ea typeface="SimSun" pitchFamily="2" charset="-122"/>
              </a:rPr>
              <a:t>Player 1</a:t>
            </a:r>
            <a:r>
              <a:rPr lang="zh-CN" altLang="en-US" sz="2000" smtClean="0">
                <a:ea typeface="SimSun" pitchFamily="2" charset="-122"/>
              </a:rPr>
              <a:t>纯策略</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br>
              <a:rPr lang="en-US" altLang="zh-CN" sz="2000" smtClean="0">
                <a:latin typeface="Times New Roman" pitchFamily="18" charset="0"/>
                <a:ea typeface="SimSun" pitchFamily="2" charset="-122"/>
              </a:rPr>
            </a:br>
            <a:r>
              <a:rPr lang="en-US" altLang="zh-CN" sz="2500" smtClean="0">
                <a:ea typeface="SimSun" pitchFamily="2" charset="-122"/>
              </a:rPr>
              <a:t> </a:t>
            </a:r>
            <a:r>
              <a:rPr lang="en-US" altLang="zh-CN" sz="1600" b="1" smtClean="0">
                <a:solidFill>
                  <a:schemeClr val="hlink"/>
                </a:solidFill>
                <a:latin typeface="Times New Roman" pitchFamily="18" charset="0"/>
                <a:ea typeface="SimSun" pitchFamily="2" charset="-122"/>
              </a:rPr>
              <a:t>EU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p</a:t>
            </a:r>
            <a:r>
              <a:rPr lang="en-US" altLang="zh-CN" sz="1600" b="1" i="1" baseline="-25000" smtClean="0">
                <a:solidFill>
                  <a:srgbClr val="0000FF"/>
                </a:solidFill>
                <a:latin typeface="Times New Roman" pitchFamily="18" charset="0"/>
                <a:ea typeface="SimSun" pitchFamily="2" charset="-122"/>
              </a:rPr>
              <a:t>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21</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22</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p>
          <a:p>
            <a:pPr eaLnBrk="1" hangingPunct="1">
              <a:buFont typeface="Wingdings" pitchFamily="2" charset="2"/>
              <a:buChar char="Ø"/>
            </a:pPr>
            <a:r>
              <a:rPr lang="en-US" altLang="zh-CN" sz="1600" b="1" smtClean="0">
                <a:solidFill>
                  <a:schemeClr val="hlink"/>
                </a:solidFill>
                <a:latin typeface="Times New Roman" pitchFamily="18" charset="0"/>
                <a:ea typeface="SimSun" pitchFamily="2" charset="-122"/>
              </a:rPr>
              <a:t>.........</a:t>
            </a:r>
          </a:p>
          <a:p>
            <a:pPr eaLnBrk="1" hangingPunct="1">
              <a:buFont typeface="Wingdings" pitchFamily="2" charset="2"/>
              <a:buChar char="Ø"/>
            </a:pPr>
            <a:r>
              <a:rPr lang="en-US" altLang="zh-CN" sz="2000" smtClean="0">
                <a:ea typeface="SimSun" pitchFamily="2" charset="-122"/>
              </a:rPr>
              <a:t>Player 1</a:t>
            </a:r>
            <a:r>
              <a:rPr lang="zh-CN" altLang="en-US" sz="2000" smtClean="0">
                <a:ea typeface="SimSun" pitchFamily="2" charset="-122"/>
              </a:rPr>
              <a:t>纯策略</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br>
              <a:rPr lang="en-US" altLang="zh-CN" sz="2000" smtClean="0">
                <a:latin typeface="Times New Roman" pitchFamily="18" charset="0"/>
                <a:ea typeface="SimSun" pitchFamily="2" charset="-122"/>
              </a:rPr>
            </a:br>
            <a:r>
              <a:rPr lang="en-US" altLang="zh-CN" sz="2500" smtClean="0">
                <a:ea typeface="SimSun" pitchFamily="2" charset="-122"/>
              </a:rPr>
              <a:t> </a:t>
            </a:r>
            <a:r>
              <a:rPr lang="en-US" altLang="zh-CN" sz="1600" b="1" smtClean="0">
                <a:solidFill>
                  <a:schemeClr val="hlink"/>
                </a:solidFill>
                <a:latin typeface="Times New Roman" pitchFamily="18" charset="0"/>
                <a:ea typeface="SimSun" pitchFamily="2" charset="-122"/>
              </a:rPr>
              <a:t>EU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p</a:t>
            </a:r>
            <a:r>
              <a:rPr lang="en-US" altLang="zh-CN" sz="1600" b="1" i="1" baseline="-25000" smtClean="0">
                <a:solidFill>
                  <a:srgbClr val="0000FF"/>
                </a:solidFill>
                <a:latin typeface="Times New Roman" pitchFamily="18" charset="0"/>
                <a:ea typeface="SimSun" pitchFamily="2" charset="-122"/>
              </a:rPr>
              <a:t>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21</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22</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p</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i="1" smtClean="0">
                <a:solidFill>
                  <a:schemeClr val="hlink"/>
                </a:solidFill>
                <a:latin typeface="Times New Roman" pitchFamily="18" charset="0"/>
                <a:ea typeface="SimSun" pitchFamily="2" charset="-122"/>
              </a:rPr>
              <a:t>×u</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chemeClr val="hlink"/>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chemeClr val="hlink"/>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chemeClr val="hlink"/>
                </a:solidFill>
                <a:latin typeface="Times New Roman" pitchFamily="18" charset="0"/>
                <a:ea typeface="SimSun" pitchFamily="2" charset="-122"/>
              </a:rPr>
              <a:t>)</a:t>
            </a:r>
          </a:p>
          <a:p>
            <a:pPr eaLnBrk="1" hangingPunct="1">
              <a:buFont typeface="Wingdings" pitchFamily="2" charset="2"/>
              <a:buChar char="Ø"/>
            </a:pPr>
            <a:endParaRPr lang="en-US" altLang="zh-CN" sz="1600" b="1" smtClean="0">
              <a:solidFill>
                <a:schemeClr val="hlink"/>
              </a:solidFill>
              <a:latin typeface="Times New Roman" pitchFamily="18" charset="0"/>
              <a:ea typeface="SimSun" pitchFamily="2" charset="-122"/>
            </a:endParaRPr>
          </a:p>
          <a:p>
            <a:pPr eaLnBrk="1" hangingPunct="1"/>
            <a:r>
              <a:rPr lang="en-US" altLang="zh-CN" sz="2200" smtClean="0">
                <a:ea typeface="SimSun" pitchFamily="2" charset="-122"/>
              </a:rPr>
              <a:t>Player 1</a:t>
            </a:r>
            <a:r>
              <a:rPr lang="zh-CN" altLang="en-US" sz="2200" smtClean="0">
                <a:ea typeface="SimSun" pitchFamily="2" charset="-122"/>
              </a:rPr>
              <a:t>混合策略</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zh-CN" altLang="en-US" sz="2200" smtClean="0">
                <a:ea typeface="SimSun" pitchFamily="2" charset="-122"/>
              </a:rPr>
              <a:t>的期望收益</a:t>
            </a:r>
            <a:r>
              <a:rPr lang="en-US" altLang="zh-CN" sz="2200" smtClean="0">
                <a:ea typeface="SimSun" pitchFamily="2" charset="-122"/>
              </a:rPr>
              <a:t>:</a:t>
            </a:r>
            <a:r>
              <a:rPr lang="en-US" altLang="zh-CN" sz="2000" smtClean="0">
                <a:ea typeface="SimSun" pitchFamily="2" charset="-122"/>
              </a:rPr>
              <a:t/>
            </a:r>
            <a:br>
              <a:rPr lang="en-US" altLang="zh-CN" sz="2000" smtClean="0">
                <a:ea typeface="SimSun" pitchFamily="2" charset="-122"/>
              </a:rPr>
            </a:br>
            <a:r>
              <a:rPr lang="en-US" altLang="zh-CN" sz="2000" b="1" i="1" smtClean="0">
                <a:solidFill>
                  <a:schemeClr val="hlink"/>
                </a:solidFill>
                <a:latin typeface="Times New Roman" pitchFamily="18" charset="0"/>
                <a:ea typeface="SimSun" pitchFamily="2" charset="-122"/>
              </a:rPr>
              <a:t>v</a:t>
            </a:r>
            <a:r>
              <a:rPr lang="en-US" altLang="zh-CN" sz="2000" b="1" i="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en-US" altLang="zh-CN" sz="2000" b="1" smtClean="0">
                <a:solidFill>
                  <a:schemeClr val="hlink"/>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a:t>
            </a:r>
            <a:br>
              <a:rPr lang="en-US" altLang="zh-CN" sz="2000" b="1" smtClean="0">
                <a:solidFill>
                  <a:schemeClr val="hlink"/>
                </a:solidFill>
                <a:latin typeface="Times New Roman" pitchFamily="18" charset="0"/>
                <a:ea typeface="SimSun" pitchFamily="2" charset="-122"/>
              </a:rPr>
            </a:br>
            <a:r>
              <a:rPr lang="en-US" altLang="zh-CN" sz="2000" b="1" smtClean="0">
                <a:solidFill>
                  <a:schemeClr val="hlink"/>
                </a:solidFill>
                <a:latin typeface="Times New Roman" pitchFamily="18" charset="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en-US" altLang="zh-CN" sz="2000" b="1" smtClean="0">
                <a:solidFill>
                  <a:schemeClr val="hlink"/>
                </a:solidFill>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rPr>
              <a:t>EU</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s</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en-US" altLang="zh-CN" sz="2000" b="1" smtClean="0">
                <a:solidFill>
                  <a:schemeClr val="hlink"/>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chemeClr val="hlink"/>
                </a:solidFill>
                <a:latin typeface="Times New Roman" pitchFamily="18" charset="0"/>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0467" name="灯片编号占位符 6"/>
          <p:cNvSpPr>
            <a:spLocks noGrp="1"/>
          </p:cNvSpPr>
          <p:nvPr>
            <p:ph type="sldNum" sz="quarter" idx="12"/>
          </p:nvPr>
        </p:nvSpPr>
        <p:spPr>
          <a:noFill/>
        </p:spPr>
        <p:txBody>
          <a:bodyPr/>
          <a:lstStyle/>
          <a:p>
            <a:fld id="{8C7FCB4B-3241-4CEA-B4C6-F00D5F61A89D}" type="slidenum">
              <a:rPr lang="zh-CN" altLang="en-US" smtClean="0">
                <a:solidFill>
                  <a:srgbClr val="000000"/>
                </a:solidFill>
              </a:rPr>
              <a:pPr/>
              <a:t>193</a:t>
            </a:fld>
            <a:endParaRPr lang="en-US" altLang="zh-CN" smtClean="0">
              <a:solidFill>
                <a:srgbClr val="000000"/>
              </a:solidFill>
            </a:endParaRPr>
          </a:p>
        </p:txBody>
      </p:sp>
      <p:sp>
        <p:nvSpPr>
          <p:cNvPr id="190468" name="Rectangle 2"/>
          <p:cNvSpPr>
            <a:spLocks noGrp="1" noChangeArrowheads="1"/>
          </p:cNvSpPr>
          <p:nvPr>
            <p:ph type="title"/>
          </p:nvPr>
        </p:nvSpPr>
        <p:spPr/>
        <p:txBody>
          <a:bodyPr/>
          <a:lstStyle/>
          <a:p>
            <a:pPr eaLnBrk="1" hangingPunct="1"/>
            <a:r>
              <a:rPr lang="en-US" altLang="zh-CN" sz="3800" smtClean="0">
                <a:ea typeface="SimSun" pitchFamily="2" charset="-122"/>
              </a:rPr>
              <a:t>Expected payoffs: </a:t>
            </a:r>
            <a:r>
              <a:rPr lang="en-US" altLang="zh-CN" sz="3600" smtClean="0">
                <a:ea typeface="SimSun" pitchFamily="2" charset="-122"/>
              </a:rPr>
              <a:t>2-player each with a finite number of pure strategies</a:t>
            </a:r>
          </a:p>
        </p:txBody>
      </p:sp>
      <p:sp>
        <p:nvSpPr>
          <p:cNvPr id="190469" name="Rectangle 3"/>
          <p:cNvSpPr>
            <a:spLocks noGrp="1" noChangeArrowheads="1"/>
          </p:cNvSpPr>
          <p:nvPr>
            <p:ph type="body" sz="half" idx="1"/>
          </p:nvPr>
        </p:nvSpPr>
        <p:spPr>
          <a:xfrm>
            <a:off x="684213" y="1649413"/>
            <a:ext cx="7945437" cy="4438650"/>
          </a:xfrm>
        </p:spPr>
        <p:txBody>
          <a:bodyPr/>
          <a:lstStyle/>
          <a:p>
            <a:pPr eaLnBrk="1" hangingPunct="1">
              <a:buFont typeface="Wingdings" pitchFamily="2" charset="2"/>
              <a:buChar char="Ø"/>
            </a:pPr>
            <a:r>
              <a:rPr lang="en-US" altLang="zh-CN" sz="2000" smtClean="0">
                <a:ea typeface="SimSun" pitchFamily="2" charset="-122"/>
              </a:rPr>
              <a:t>Player 2</a:t>
            </a:r>
            <a:r>
              <a:rPr lang="zh-CN" altLang="en-US" sz="2000" smtClean="0">
                <a:ea typeface="SimSun" pitchFamily="2" charset="-122"/>
              </a:rPr>
              <a:t>纯策略</a:t>
            </a:r>
            <a:r>
              <a:rPr lang="en-US" altLang="zh-CN" sz="2000" b="1" i="1" smtClean="0">
                <a:solidFill>
                  <a:srgbClr val="0000FF"/>
                </a:solidFill>
                <a:latin typeface="Times New Roman" pitchFamily="18" charset="0"/>
                <a:ea typeface="SimSun" pitchFamily="2" charset="-122"/>
                <a:cs typeface="Times New Roman" pitchFamily="18" charset="0"/>
              </a:rPr>
              <a:t>s</a:t>
            </a:r>
            <a:r>
              <a:rPr lang="en-US" altLang="zh-CN" sz="2000" b="1" baseline="-25000" smtClean="0">
                <a:solidFill>
                  <a:srgbClr val="0000FF"/>
                </a:solidFill>
                <a:latin typeface="Times New Roman" pitchFamily="18" charset="0"/>
                <a:ea typeface="SimSun" pitchFamily="2" charset="-122"/>
                <a:cs typeface="Times New Roman" pitchFamily="18" charset="0"/>
              </a:rPr>
              <a:t>21</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r>
              <a:rPr lang="en-US" altLang="zh-CN" sz="2000" smtClean="0">
                <a:ea typeface="SimSun" pitchFamily="2" charset="-122"/>
              </a:rPr>
              <a:t/>
            </a:r>
            <a:br>
              <a:rPr lang="en-US" altLang="zh-CN" sz="2000" smtClean="0">
                <a:ea typeface="SimSun" pitchFamily="2" charset="-122"/>
              </a:rPr>
            </a:br>
            <a:r>
              <a:rPr lang="en-US" altLang="zh-CN" sz="2400" smtClean="0">
                <a:ea typeface="SimSun" pitchFamily="2" charset="-122"/>
              </a:rPr>
              <a:t> </a:t>
            </a:r>
            <a:r>
              <a:rPr lang="en-US" altLang="zh-CN" sz="1600" b="1" smtClean="0">
                <a:solidFill>
                  <a:srgbClr val="0000FF"/>
                </a:solidFill>
                <a:latin typeface="Times New Roman" pitchFamily="18" charset="0"/>
                <a:ea typeface="SimSun" pitchFamily="2" charset="-122"/>
              </a:rPr>
              <a:t>EU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rgbClr val="0000FF"/>
                </a:solidFill>
                <a:latin typeface="Times New Roman" pitchFamily="18" charset="0"/>
                <a:ea typeface="SimSun" pitchFamily="2" charset="-122"/>
              </a:rPr>
              <a:t>, </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11</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12</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21</a:t>
            </a:r>
            <a:r>
              <a:rPr lang="en-US" altLang="zh-CN" sz="1600" b="1" smtClean="0">
                <a:solidFill>
                  <a:srgbClr val="0000FF"/>
                </a:solidFill>
                <a:latin typeface="Times New Roman" pitchFamily="18" charset="0"/>
                <a:ea typeface="SimSun" pitchFamily="2" charset="-122"/>
              </a:rPr>
              <a:t>)</a:t>
            </a:r>
          </a:p>
          <a:p>
            <a:pPr eaLnBrk="1" hangingPunct="1">
              <a:buFont typeface="Wingdings" pitchFamily="2" charset="2"/>
              <a:buChar char="Ø"/>
            </a:pPr>
            <a:r>
              <a:rPr lang="en-US" altLang="zh-CN" sz="2000" smtClean="0">
                <a:ea typeface="SimSun" pitchFamily="2" charset="-122"/>
              </a:rPr>
              <a:t>Player 2</a:t>
            </a:r>
            <a:r>
              <a:rPr lang="zh-CN" altLang="en-US" sz="2000" smtClean="0">
                <a:ea typeface="SimSun" pitchFamily="2" charset="-122"/>
              </a:rPr>
              <a:t>纯策略</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br>
              <a:rPr lang="en-US" altLang="zh-CN" sz="2000" smtClean="0">
                <a:latin typeface="Times New Roman" pitchFamily="18" charset="0"/>
                <a:ea typeface="SimSun" pitchFamily="2" charset="-122"/>
              </a:rPr>
            </a:br>
            <a:r>
              <a:rPr lang="en-US" altLang="zh-CN" sz="2400" smtClean="0">
                <a:ea typeface="SimSun" pitchFamily="2" charset="-122"/>
              </a:rPr>
              <a:t> </a:t>
            </a:r>
            <a:r>
              <a:rPr lang="en-US" altLang="zh-CN" sz="1600" b="1" smtClean="0">
                <a:solidFill>
                  <a:srgbClr val="0000FF"/>
                </a:solidFill>
                <a:latin typeface="Times New Roman" pitchFamily="18" charset="0"/>
                <a:ea typeface="SimSun" pitchFamily="2" charset="-122"/>
              </a:rPr>
              <a:t>EU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rgbClr val="0000FF"/>
                </a:solidFill>
                <a:latin typeface="Times New Roman" pitchFamily="18" charset="0"/>
                <a:ea typeface="SimSun" pitchFamily="2" charset="-122"/>
              </a:rPr>
              <a:t>, </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11</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12</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22</a:t>
            </a:r>
            <a:r>
              <a:rPr lang="en-US" altLang="zh-CN" sz="1600" b="1" smtClean="0">
                <a:solidFill>
                  <a:srgbClr val="0000FF"/>
                </a:solidFill>
                <a:latin typeface="Times New Roman" pitchFamily="18" charset="0"/>
                <a:ea typeface="SimSun" pitchFamily="2" charset="-122"/>
              </a:rPr>
              <a:t>)</a:t>
            </a:r>
          </a:p>
          <a:p>
            <a:pPr eaLnBrk="1" hangingPunct="1">
              <a:buFont typeface="Wingdings" pitchFamily="2" charset="2"/>
              <a:buChar char="Ø"/>
            </a:pPr>
            <a:r>
              <a:rPr lang="en-US" altLang="zh-CN" sz="1600" b="1" smtClean="0">
                <a:solidFill>
                  <a:srgbClr val="0000FF"/>
                </a:solidFill>
                <a:latin typeface="Times New Roman" pitchFamily="18" charset="0"/>
                <a:ea typeface="SimSun" pitchFamily="2" charset="-122"/>
              </a:rPr>
              <a:t>...........</a:t>
            </a:r>
          </a:p>
          <a:p>
            <a:pPr eaLnBrk="1" hangingPunct="1">
              <a:buFont typeface="Wingdings" pitchFamily="2" charset="2"/>
              <a:buChar char="Ø"/>
            </a:pPr>
            <a:r>
              <a:rPr lang="en-US" altLang="zh-CN" sz="2000" smtClean="0">
                <a:ea typeface="SimSun" pitchFamily="2" charset="-122"/>
              </a:rPr>
              <a:t>Player 2</a:t>
            </a:r>
            <a:r>
              <a:rPr lang="zh-CN" altLang="en-US" sz="2000" smtClean="0">
                <a:ea typeface="SimSun" pitchFamily="2" charset="-122"/>
              </a:rPr>
              <a:t>纯策略</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zh-CN" altLang="en-US" sz="2000" smtClean="0">
                <a:ea typeface="SimSun" pitchFamily="2" charset="-122"/>
              </a:rPr>
              <a:t>的期望收益</a:t>
            </a:r>
            <a:r>
              <a:rPr lang="en-US" altLang="zh-CN" sz="2000" smtClean="0">
                <a:latin typeface="Times New Roman" pitchFamily="18" charset="0"/>
                <a:ea typeface="SimSun" pitchFamily="2" charset="-122"/>
              </a:rPr>
              <a:t>:</a:t>
            </a:r>
            <a:br>
              <a:rPr lang="en-US" altLang="zh-CN" sz="2000" smtClean="0">
                <a:latin typeface="Times New Roman" pitchFamily="18" charset="0"/>
                <a:ea typeface="SimSun" pitchFamily="2" charset="-122"/>
              </a:rPr>
            </a:br>
            <a:r>
              <a:rPr lang="en-US" altLang="zh-CN" sz="2400" smtClean="0">
                <a:ea typeface="SimSun" pitchFamily="2" charset="-122"/>
              </a:rPr>
              <a:t> </a:t>
            </a:r>
            <a:r>
              <a:rPr lang="en-US" altLang="zh-CN" sz="1600" b="1" smtClean="0">
                <a:solidFill>
                  <a:srgbClr val="0000FF"/>
                </a:solidFill>
                <a:latin typeface="Times New Roman" pitchFamily="18" charset="0"/>
                <a:ea typeface="SimSun" pitchFamily="2" charset="-122"/>
              </a:rPr>
              <a:t>EU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rgbClr val="0000FF"/>
                </a:solidFill>
                <a:latin typeface="Times New Roman" pitchFamily="18" charset="0"/>
                <a:ea typeface="SimSun" pitchFamily="2" charset="-122"/>
              </a:rPr>
              <a:t>, </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11</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11</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12</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12</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p</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i="1" smtClean="0">
                <a:solidFill>
                  <a:srgbClr val="0000FF"/>
                </a:solidFill>
                <a:latin typeface="Times New Roman" pitchFamily="18" charset="0"/>
                <a:ea typeface="SimSun" pitchFamily="2" charset="-122"/>
              </a:rPr>
              <a:t>×u</a:t>
            </a:r>
            <a:r>
              <a:rPr lang="en-US" altLang="zh-CN" sz="1600" b="1" baseline="-25000" smtClean="0">
                <a:solidFill>
                  <a:srgbClr val="0000FF"/>
                </a:solidFill>
                <a:latin typeface="Times New Roman" pitchFamily="18" charset="0"/>
                <a:ea typeface="SimSun" pitchFamily="2" charset="-122"/>
              </a:rPr>
              <a:t>2</a:t>
            </a:r>
            <a:r>
              <a:rPr lang="en-US" altLang="zh-CN" sz="1600" b="1" smtClean="0">
                <a:solidFill>
                  <a:srgbClr val="0000FF"/>
                </a:solidFill>
                <a:latin typeface="Times New Roman" pitchFamily="18" charset="0"/>
                <a:ea typeface="SimSun" pitchFamily="2" charset="-122"/>
              </a:rPr>
              <a:t>(</a:t>
            </a:r>
            <a:r>
              <a:rPr lang="en-US" altLang="zh-CN" sz="1600" b="1" i="1" smtClean="0">
                <a:solidFill>
                  <a:schemeClr val="hlink"/>
                </a:solidFill>
                <a:latin typeface="Times New Roman" pitchFamily="18" charset="0"/>
                <a:ea typeface="SimSun" pitchFamily="2" charset="-122"/>
              </a:rPr>
              <a:t>s</a:t>
            </a:r>
            <a:r>
              <a:rPr lang="en-US" altLang="zh-CN" sz="1600" b="1" baseline="-25000" smtClean="0">
                <a:solidFill>
                  <a:schemeClr val="hlink"/>
                </a:solidFill>
                <a:latin typeface="Times New Roman" pitchFamily="18" charset="0"/>
                <a:ea typeface="SimSun" pitchFamily="2" charset="-122"/>
              </a:rPr>
              <a:t>1</a:t>
            </a:r>
            <a:r>
              <a:rPr lang="en-US" altLang="zh-CN" sz="1600" b="1" i="1" baseline="-25000" smtClean="0">
                <a:solidFill>
                  <a:schemeClr val="hlink"/>
                </a:solidFill>
                <a:latin typeface="Times New Roman" pitchFamily="18" charset="0"/>
                <a:ea typeface="SimSun" pitchFamily="2" charset="-122"/>
              </a:rPr>
              <a:t>J</a:t>
            </a:r>
            <a:r>
              <a:rPr lang="en-US" altLang="zh-CN" sz="1600" b="1" smtClean="0">
                <a:solidFill>
                  <a:srgbClr val="0000FF"/>
                </a:solidFill>
                <a:latin typeface="Times New Roman" pitchFamily="18" charset="0"/>
                <a:ea typeface="SimSun" pitchFamily="2" charset="-122"/>
              </a:rPr>
              <a:t>, </a:t>
            </a:r>
            <a:r>
              <a:rPr lang="en-US" altLang="zh-CN" sz="1600" b="1" i="1" smtClean="0">
                <a:solidFill>
                  <a:srgbClr val="0000FF"/>
                </a:solidFill>
                <a:latin typeface="Times New Roman" pitchFamily="18" charset="0"/>
                <a:ea typeface="SimSun" pitchFamily="2" charset="-122"/>
              </a:rPr>
              <a:t>s</a:t>
            </a:r>
            <a:r>
              <a:rPr lang="en-US" altLang="zh-CN" sz="1600" b="1" baseline="-25000" smtClean="0">
                <a:solidFill>
                  <a:srgbClr val="0000FF"/>
                </a:solidFill>
                <a:latin typeface="Times New Roman" pitchFamily="18" charset="0"/>
                <a:ea typeface="SimSun" pitchFamily="2" charset="-122"/>
              </a:rPr>
              <a:t>2</a:t>
            </a:r>
            <a:r>
              <a:rPr lang="en-US" altLang="zh-CN" sz="1600" b="1" i="1" baseline="-25000" smtClean="0">
                <a:solidFill>
                  <a:srgbClr val="0000FF"/>
                </a:solidFill>
                <a:latin typeface="Times New Roman" pitchFamily="18" charset="0"/>
                <a:ea typeface="SimSun" pitchFamily="2" charset="-122"/>
              </a:rPr>
              <a:t>K</a:t>
            </a:r>
            <a:r>
              <a:rPr lang="en-US" altLang="zh-CN" sz="1600" b="1" smtClean="0">
                <a:solidFill>
                  <a:srgbClr val="0000FF"/>
                </a:solidFill>
                <a:latin typeface="Times New Roman" pitchFamily="18" charset="0"/>
                <a:ea typeface="SimSun" pitchFamily="2" charset="-122"/>
              </a:rPr>
              <a:t>)</a:t>
            </a:r>
          </a:p>
          <a:p>
            <a:pPr eaLnBrk="1" hangingPunct="1">
              <a:buFont typeface="Wingdings" pitchFamily="2" charset="2"/>
              <a:buChar char="Ø"/>
            </a:pPr>
            <a:endParaRPr lang="en-US" altLang="zh-CN" sz="2400" smtClean="0">
              <a:solidFill>
                <a:srgbClr val="0000FF"/>
              </a:solidFill>
              <a:latin typeface="Times New Roman" pitchFamily="18" charset="0"/>
              <a:ea typeface="SimSun" pitchFamily="2" charset="-122"/>
            </a:endParaRPr>
          </a:p>
          <a:p>
            <a:pPr eaLnBrk="1" hangingPunct="1"/>
            <a:r>
              <a:rPr lang="en-US" altLang="zh-CN" sz="2200" smtClean="0">
                <a:ea typeface="SimSun" pitchFamily="2" charset="-122"/>
              </a:rPr>
              <a:t>Player 2</a:t>
            </a:r>
            <a:r>
              <a:rPr lang="zh-CN" altLang="en-US" sz="2200" smtClean="0">
                <a:ea typeface="SimSun" pitchFamily="2" charset="-122"/>
              </a:rPr>
              <a:t>混合策略</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zh-CN" altLang="en-US" sz="2200" smtClean="0">
                <a:ea typeface="SimSun" pitchFamily="2" charset="-122"/>
              </a:rPr>
              <a:t>的期望收益</a:t>
            </a:r>
            <a:r>
              <a:rPr lang="en-US" altLang="zh-CN" sz="2200" smtClean="0">
                <a:ea typeface="SimSun" pitchFamily="2" charset="-122"/>
              </a:rPr>
              <a:t>:</a:t>
            </a:r>
            <a:br>
              <a:rPr lang="en-US" altLang="zh-CN" sz="2200" smtClean="0">
                <a:ea typeface="SimSun" pitchFamily="2" charset="-122"/>
              </a:rPr>
            </a:br>
            <a:r>
              <a:rPr lang="en-US" altLang="zh-CN" sz="2000" b="1" i="1" smtClean="0">
                <a:solidFill>
                  <a:srgbClr val="0000FF"/>
                </a:solidFill>
                <a:latin typeface="Times New Roman" pitchFamily="18" charset="0"/>
                <a:ea typeface="SimSun" pitchFamily="2" charset="-122"/>
              </a:rPr>
              <a:t>v</a:t>
            </a:r>
            <a:r>
              <a:rPr lang="en-US" altLang="zh-CN" sz="2000" b="1" i="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en-US" altLang="zh-CN" sz="2000" b="1" smtClean="0">
                <a:solidFill>
                  <a:srgbClr val="0000FF"/>
                </a:solidFill>
                <a:latin typeface="Times New Roman" pitchFamily="18" charset="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br>
              <a:rPr lang="en-US" altLang="zh-CN" sz="2000" b="1" smtClean="0">
                <a:solidFill>
                  <a:srgbClr val="0000FF"/>
                </a:solidFill>
                <a:latin typeface="Times New Roman" pitchFamily="18" charset="0"/>
                <a:ea typeface="SimSun" pitchFamily="2" charset="-122"/>
              </a:rPr>
            </a:br>
            <a:r>
              <a:rPr lang="en-US" altLang="zh-CN" sz="2000" b="1" smtClean="0">
                <a:solidFill>
                  <a:srgbClr val="0000FF"/>
                </a:solidFill>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en-US" altLang="zh-CN" sz="2000" b="1" smtClean="0">
                <a:solidFill>
                  <a:srgbClr val="0000FF"/>
                </a:solidFill>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s</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en-US" altLang="zh-CN" sz="2000" b="1" smtClean="0">
                <a:solidFill>
                  <a:srgbClr val="0000FF"/>
                </a:solidFill>
                <a:latin typeface="Times New Roman" pitchFamily="18" charset="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1491" name="灯片编号占位符 6"/>
          <p:cNvSpPr>
            <a:spLocks noGrp="1"/>
          </p:cNvSpPr>
          <p:nvPr>
            <p:ph type="sldNum" sz="quarter" idx="12"/>
          </p:nvPr>
        </p:nvSpPr>
        <p:spPr>
          <a:noFill/>
        </p:spPr>
        <p:txBody>
          <a:bodyPr/>
          <a:lstStyle/>
          <a:p>
            <a:fld id="{C4122679-5324-4FD4-AB96-28D7F55B9A9B}" type="slidenum">
              <a:rPr lang="zh-CN" altLang="en-US" smtClean="0">
                <a:solidFill>
                  <a:srgbClr val="000000"/>
                </a:solidFill>
              </a:rPr>
              <a:pPr/>
              <a:t>194</a:t>
            </a:fld>
            <a:endParaRPr lang="en-US" altLang="zh-CN" smtClean="0">
              <a:solidFill>
                <a:srgbClr val="000000"/>
              </a:solidFill>
            </a:endParaRPr>
          </a:p>
        </p:txBody>
      </p:sp>
      <p:sp>
        <p:nvSpPr>
          <p:cNvPr id="191492" name="Rectangle 2"/>
          <p:cNvSpPr>
            <a:spLocks noGrp="1" noChangeArrowheads="1"/>
          </p:cNvSpPr>
          <p:nvPr>
            <p:ph type="title"/>
          </p:nvPr>
        </p:nvSpPr>
        <p:spPr/>
        <p:txBody>
          <a:bodyPr/>
          <a:lstStyle/>
          <a:p>
            <a:pPr eaLnBrk="1" hangingPunct="1"/>
            <a:r>
              <a:rPr lang="en-US" altLang="zh-CN" sz="3200" smtClean="0">
                <a:ea typeface="SimSun" pitchFamily="2" charset="-122"/>
              </a:rPr>
              <a:t>Mixed strategy Nash equilibrium: 2-player each with a finite number of pure strategies</a:t>
            </a:r>
          </a:p>
        </p:txBody>
      </p:sp>
      <p:sp>
        <p:nvSpPr>
          <p:cNvPr id="191493" name="Rectangle 3"/>
          <p:cNvSpPr>
            <a:spLocks noGrp="1" noChangeArrowheads="1"/>
          </p:cNvSpPr>
          <p:nvPr>
            <p:ph type="body" sz="half" idx="1"/>
          </p:nvPr>
        </p:nvSpPr>
        <p:spPr>
          <a:xfrm>
            <a:off x="858838" y="1574800"/>
            <a:ext cx="7699375" cy="4703763"/>
          </a:xfrm>
        </p:spPr>
        <p:txBody>
          <a:bodyPr/>
          <a:lstStyle/>
          <a:p>
            <a:pPr eaLnBrk="1" hangingPunct="1"/>
            <a:r>
              <a:rPr lang="zh-CN" altLang="en-US" sz="2200" smtClean="0">
                <a:ea typeface="SimSun" pitchFamily="2" charset="-122"/>
              </a:rPr>
              <a:t>一个混合策略组合</a:t>
            </a: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p</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 </a:t>
            </a:r>
            <a:r>
              <a:rPr lang="en-US" altLang="zh-CN" sz="2200" b="1" smtClean="0">
                <a:solidFill>
                  <a:srgbClr val="0000FF"/>
                </a:solidFill>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p</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a:t>
            </a:r>
            <a:r>
              <a:rPr lang="en-US" altLang="zh-CN" sz="2200" smtClean="0">
                <a:ea typeface="SimSun" pitchFamily="2" charset="-122"/>
                <a:cs typeface="Times New Roman" pitchFamily="18" charset="0"/>
              </a:rPr>
              <a:t>, </a:t>
            </a:r>
            <a:r>
              <a:rPr lang="zh-CN" altLang="en-US" sz="2200" smtClean="0">
                <a:ea typeface="SimSun" pitchFamily="2" charset="-122"/>
                <a:cs typeface="Times New Roman" pitchFamily="18" charset="0"/>
              </a:rPr>
              <a:t>其中</a:t>
            </a:r>
            <a:br>
              <a:rPr lang="zh-CN" altLang="en-US" sz="2200" smtClean="0">
                <a:ea typeface="SimSun" pitchFamily="2" charset="-122"/>
                <a:cs typeface="Times New Roman" pitchFamily="18" charset="0"/>
              </a:rPr>
            </a:br>
            <a:r>
              <a:rPr lang="zh-CN" altLang="en-US" sz="2200" smtClean="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p</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 p</a:t>
            </a:r>
            <a:r>
              <a:rPr lang="en-US" altLang="zh-CN" sz="2200" b="1" baseline="-25000" smtClean="0">
                <a:solidFill>
                  <a:schemeClr val="hlink"/>
                </a:solidFill>
                <a:latin typeface="Times New Roman" pitchFamily="18" charset="0"/>
                <a:ea typeface="SimSun" pitchFamily="2" charset="-122"/>
              </a:rPr>
              <a:t>1</a:t>
            </a:r>
            <a:r>
              <a:rPr lang="en-US" altLang="zh-CN" sz="2200" b="1" i="1" baseline="-25000" smtClean="0">
                <a:solidFill>
                  <a:schemeClr val="hlink"/>
                </a:solidFill>
                <a:latin typeface="Times New Roman" pitchFamily="18" charset="0"/>
                <a:ea typeface="SimSun" pitchFamily="2" charset="-122"/>
              </a:rPr>
              <a:t>J</a:t>
            </a:r>
            <a:r>
              <a:rPr lang="en-US" altLang="zh-CN" sz="2200" b="1" smtClean="0">
                <a:solidFill>
                  <a:schemeClr val="hlink"/>
                </a:solidFill>
                <a:latin typeface="Times New Roman" pitchFamily="18" charset="0"/>
                <a:ea typeface="SimSun" pitchFamily="2" charset="-122"/>
              </a:rPr>
              <a:t>*</a:t>
            </a:r>
            <a:r>
              <a:rPr lang="en-US" altLang="zh-CN" sz="2200" smtClean="0">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smtClean="0">
                <a:latin typeface="Times New Roman" pitchFamily="18" charset="0"/>
                <a:ea typeface="SimSun" pitchFamily="2" charset="-122"/>
              </a:rPr>
              <a:t> </a:t>
            </a:r>
            <a:br>
              <a:rPr lang="en-US" altLang="zh-CN" sz="2200" b="1" smtClean="0">
                <a:latin typeface="Times New Roman" pitchFamily="18" charset="0"/>
                <a:ea typeface="SimSun" pitchFamily="2" charset="-122"/>
              </a:rPr>
            </a:br>
            <a:r>
              <a:rPr lang="en-US" altLang="zh-CN" sz="2200" b="1" smtClean="0">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 p</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 ..., p</a:t>
            </a:r>
            <a:r>
              <a:rPr lang="en-US" altLang="zh-CN" sz="2200" b="1" baseline="-25000" smtClean="0">
                <a:solidFill>
                  <a:srgbClr val="0000FF"/>
                </a:solidFill>
                <a:latin typeface="Times New Roman" pitchFamily="18" charset="0"/>
                <a:ea typeface="SimSun" pitchFamily="2" charset="-122"/>
              </a:rPr>
              <a:t>2</a:t>
            </a:r>
            <a:r>
              <a:rPr lang="en-US" altLang="zh-CN" sz="2200" b="1" i="1" baseline="-25000" smtClean="0">
                <a:solidFill>
                  <a:srgbClr val="0000FF"/>
                </a:solidFill>
                <a:latin typeface="Times New Roman" pitchFamily="18" charset="0"/>
                <a:ea typeface="SimSun" pitchFamily="2" charset="-122"/>
              </a:rPr>
              <a:t>K</a:t>
            </a:r>
            <a:r>
              <a:rPr lang="en-US" altLang="zh-CN" sz="2200" b="1" smtClean="0">
                <a:solidFill>
                  <a:srgbClr val="0000FF"/>
                </a:solidFill>
                <a:latin typeface="Times New Roman" pitchFamily="18" charset="0"/>
                <a:ea typeface="SimSun" pitchFamily="2" charset="-122"/>
              </a:rPr>
              <a:t>*</a:t>
            </a:r>
            <a:r>
              <a:rPr lang="en-US" altLang="zh-CN" sz="2200" smtClean="0">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smtClean="0">
                <a:latin typeface="Courier New" pitchFamily="49" charset="0"/>
                <a:ea typeface="SimSun" pitchFamily="2" charset="-122"/>
              </a:rPr>
              <a:t/>
            </a:r>
            <a:br>
              <a:rPr lang="en-US" altLang="zh-CN" sz="2200" b="1" smtClean="0">
                <a:latin typeface="Courier New" pitchFamily="49" charset="0"/>
                <a:ea typeface="SimSun" pitchFamily="2" charset="-122"/>
              </a:rPr>
            </a:br>
            <a:r>
              <a:rPr lang="zh-CN" altLang="en-US" sz="2200" b="1" smtClean="0">
                <a:latin typeface="Courier New" pitchFamily="49" charset="0"/>
                <a:ea typeface="SimSun" pitchFamily="2" charset="-122"/>
              </a:rPr>
              <a:t>是一个混合策略均衡，如果</a:t>
            </a:r>
            <a:r>
              <a:rPr lang="en-US" altLang="zh-CN" sz="2200" smtClean="0">
                <a:ea typeface="SimSun" pitchFamily="2" charset="-122"/>
              </a:rPr>
              <a:t>player 1</a:t>
            </a:r>
            <a:r>
              <a:rPr lang="zh-CN" altLang="en-US" sz="2200" smtClean="0">
                <a:ea typeface="SimSun" pitchFamily="2" charset="-122"/>
              </a:rPr>
              <a:t>的混合策略</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baseline="-25000" smtClean="0">
                <a:solidFill>
                  <a:schemeClr val="hlink"/>
                </a:solidFill>
                <a:latin typeface="Times New Roman" pitchFamily="18" charset="0"/>
                <a:ea typeface="SimSun" pitchFamily="2" charset="-122"/>
              </a:rPr>
              <a:t> </a:t>
            </a:r>
            <a:r>
              <a:rPr lang="zh-CN" altLang="en-US" sz="2200" smtClean="0">
                <a:ea typeface="SimSun" pitchFamily="2" charset="-122"/>
              </a:rPr>
              <a:t>是对 </a:t>
            </a:r>
            <a:r>
              <a:rPr lang="en-US" altLang="zh-CN" sz="2200" smtClean="0">
                <a:ea typeface="SimSun" pitchFamily="2" charset="-122"/>
              </a:rPr>
              <a:t>player 2</a:t>
            </a:r>
            <a:r>
              <a:rPr lang="zh-CN" altLang="en-US" sz="2200" smtClean="0">
                <a:ea typeface="SimSun" pitchFamily="2" charset="-122"/>
              </a:rPr>
              <a:t>的混合策略</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zh-CN" altLang="en-US" sz="2200" smtClean="0">
                <a:ea typeface="SimSun" pitchFamily="2" charset="-122"/>
              </a:rPr>
              <a:t>的最优反应</a:t>
            </a:r>
            <a:r>
              <a:rPr lang="en-US" altLang="zh-CN" sz="2200" smtClean="0">
                <a:ea typeface="SimSun" pitchFamily="2" charset="-122"/>
              </a:rPr>
              <a:t>,</a:t>
            </a:r>
            <a:r>
              <a:rPr lang="zh-CN" altLang="en-US" sz="2200" smtClean="0">
                <a:ea typeface="SimSun" pitchFamily="2" charset="-122"/>
              </a:rPr>
              <a:t>同时</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zh-CN" altLang="en-US" sz="2200" smtClean="0">
                <a:ea typeface="SimSun" pitchFamily="2" charset="-122"/>
              </a:rPr>
              <a:t>也是</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zh-CN" altLang="en-US" sz="2200" smtClean="0">
                <a:ea typeface="SimSun" pitchFamily="2" charset="-122"/>
              </a:rPr>
              <a:t>的最优反应</a:t>
            </a:r>
            <a:r>
              <a:rPr lang="en-US" altLang="zh-CN" sz="2200" smtClean="0">
                <a:ea typeface="SimSun" pitchFamily="2" charset="-122"/>
              </a:rPr>
              <a:t>.</a:t>
            </a:r>
          </a:p>
          <a:p>
            <a:pPr eaLnBrk="1" hangingPunct="1"/>
            <a:r>
              <a:rPr lang="zh-CN" altLang="en-US" sz="2200" smtClean="0">
                <a:ea typeface="SimSun" pitchFamily="2" charset="-122"/>
              </a:rPr>
              <a:t>或者</a:t>
            </a:r>
            <a:r>
              <a:rPr lang="en-US" altLang="zh-CN" sz="2200" smtClean="0">
                <a:ea typeface="SimSun" pitchFamily="2" charset="-122"/>
              </a:rPr>
              <a:t>,</a:t>
            </a:r>
            <a:r>
              <a:rPr lang="zh-CN" altLang="en-US" sz="2200" b="1" smtClean="0">
                <a:latin typeface="Times New Roman" pitchFamily="18" charset="0"/>
                <a:ea typeface="SimSun" pitchFamily="2" charset="-122"/>
              </a:rPr>
              <a:t>对于</a:t>
            </a:r>
            <a:r>
              <a:rPr lang="en-US" altLang="zh-CN" sz="2200" smtClean="0">
                <a:ea typeface="SimSun" pitchFamily="2" charset="-122"/>
              </a:rPr>
              <a:t>player 1</a:t>
            </a:r>
            <a:r>
              <a:rPr lang="zh-CN" altLang="en-US" sz="2200" smtClean="0">
                <a:ea typeface="SimSun" pitchFamily="2" charset="-122"/>
              </a:rPr>
              <a:t>的所有混合策略</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smtClean="0">
                <a:ea typeface="SimSun" pitchFamily="2" charset="-122"/>
              </a:rPr>
              <a:t> </a:t>
            </a:r>
            <a:r>
              <a:rPr lang="en-US" altLang="zh-CN" sz="2200" b="1" i="1" smtClean="0">
                <a:solidFill>
                  <a:schemeClr val="hlink"/>
                </a:solidFill>
                <a:latin typeface="Times New Roman" pitchFamily="18" charset="0"/>
                <a:ea typeface="SimSun" pitchFamily="2" charset="-122"/>
              </a:rPr>
              <a:t>v</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sym typeface="Symbol" pitchFamily="18" charset="2"/>
              </a:rPr>
              <a:t> </a:t>
            </a:r>
            <a:r>
              <a:rPr lang="en-US" altLang="zh-CN" sz="2200" b="1" i="1" smtClean="0">
                <a:solidFill>
                  <a:schemeClr val="hlink"/>
                </a:solidFill>
                <a:latin typeface="Times New Roman" pitchFamily="18" charset="0"/>
                <a:ea typeface="SimSun" pitchFamily="2" charset="-122"/>
              </a:rPr>
              <a:t>v</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smtClean="0">
                <a:solidFill>
                  <a:schemeClr val="hlink"/>
                </a:solidFill>
                <a:latin typeface="Times New Roman" pitchFamily="18" charset="0"/>
                <a:ea typeface="SimSun" pitchFamily="2" charset="-122"/>
              </a:rPr>
              <a:t>)</a:t>
            </a:r>
            <a:r>
              <a:rPr lang="en-US" altLang="zh-CN" sz="2200" smtClean="0">
                <a:ea typeface="SimSun" pitchFamily="2" charset="-122"/>
              </a:rPr>
              <a:t>, </a:t>
            </a:r>
            <a:r>
              <a:rPr lang="zh-CN" altLang="en-US" sz="2200" smtClean="0">
                <a:ea typeface="SimSun" pitchFamily="2" charset="-122"/>
              </a:rPr>
              <a:t>对于</a:t>
            </a:r>
            <a:r>
              <a:rPr lang="en-US" altLang="zh-CN" sz="2200" smtClean="0">
                <a:ea typeface="SimSun" pitchFamily="2" charset="-122"/>
              </a:rPr>
              <a:t>player 2</a:t>
            </a:r>
            <a:r>
              <a:rPr lang="zh-CN" altLang="en-US" sz="2200" smtClean="0">
                <a:ea typeface="SimSun" pitchFamily="2" charset="-122"/>
              </a:rPr>
              <a:t>的所有混合策略</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v</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sym typeface="Symbol" pitchFamily="18" charset="2"/>
              </a:rPr>
              <a:t></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v</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smtClean="0">
                <a:ea typeface="SimSun" pitchFamily="2" charset="-122"/>
              </a:rPr>
              <a:t>. </a:t>
            </a:r>
          </a:p>
          <a:p>
            <a:pPr eaLnBrk="1" hangingPunct="1"/>
            <a:r>
              <a:rPr lang="zh-CN" altLang="en-US" sz="2200" smtClean="0">
                <a:ea typeface="SimSun" pitchFamily="2" charset="-122"/>
              </a:rPr>
              <a:t>即</a:t>
            </a:r>
            <a:r>
              <a:rPr lang="en-US" altLang="zh-CN" sz="2200" smtClean="0">
                <a:ea typeface="SimSun" pitchFamily="2" charset="-122"/>
              </a:rPr>
              <a:t>,</a:t>
            </a:r>
            <a:r>
              <a:rPr lang="zh-CN" altLang="en-US" sz="2200" smtClean="0">
                <a:ea typeface="SimSun" pitchFamily="2" charset="-122"/>
              </a:rPr>
              <a:t>给定 </a:t>
            </a:r>
            <a:r>
              <a:rPr lang="en-US" altLang="zh-CN" sz="2200" smtClean="0">
                <a:ea typeface="SimSun" pitchFamily="2" charset="-122"/>
              </a:rPr>
              <a:t>player 2</a:t>
            </a:r>
            <a:r>
              <a:rPr lang="zh-CN" altLang="en-US" sz="2200" smtClean="0">
                <a:ea typeface="SimSun" pitchFamily="2" charset="-122"/>
              </a:rPr>
              <a:t>的混合策略</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smtClean="0">
                <a:ea typeface="SimSun" pitchFamily="2" charset="-122"/>
              </a:rPr>
              <a:t>, player 1</a:t>
            </a:r>
            <a:r>
              <a:rPr lang="zh-CN" altLang="en-US" sz="2200" smtClean="0">
                <a:ea typeface="SimSun" pitchFamily="2" charset="-122"/>
              </a:rPr>
              <a:t>如果偏离了</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zh-CN" altLang="en-US" sz="2200" smtClean="0">
                <a:ea typeface="SimSun" pitchFamily="2" charset="-122"/>
              </a:rPr>
              <a:t>，那么她的境况将不会得到改善</a:t>
            </a:r>
            <a:r>
              <a:rPr lang="en-US" altLang="zh-CN" sz="2200" b="1" smtClean="0">
                <a:latin typeface="Times New Roman" pitchFamily="18" charset="0"/>
                <a:ea typeface="SimSun" pitchFamily="2" charset="-122"/>
              </a:rPr>
              <a:t>.</a:t>
            </a:r>
            <a:r>
              <a:rPr lang="zh-CN" altLang="en-US" sz="2200" smtClean="0">
                <a:ea typeface="SimSun" pitchFamily="2" charset="-122"/>
              </a:rPr>
              <a:t> 给定</a:t>
            </a:r>
            <a:r>
              <a:rPr lang="en-US" altLang="zh-CN" sz="2200" smtClean="0">
                <a:ea typeface="SimSun" pitchFamily="2" charset="-122"/>
              </a:rPr>
              <a:t>player 1</a:t>
            </a:r>
            <a:r>
              <a:rPr lang="zh-CN" altLang="en-US" sz="2200" smtClean="0">
                <a:ea typeface="SimSun" pitchFamily="2" charset="-122"/>
              </a:rPr>
              <a:t>的混合策略</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smtClean="0">
                <a:ea typeface="SimSun" pitchFamily="2" charset="-122"/>
              </a:rPr>
              <a:t>, player 2</a:t>
            </a:r>
            <a:r>
              <a:rPr lang="zh-CN" altLang="en-US" sz="2200" smtClean="0">
                <a:ea typeface="SimSun" pitchFamily="2" charset="-122"/>
              </a:rPr>
              <a:t>如果偏离了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 </a:t>
            </a:r>
            <a:r>
              <a:rPr lang="zh-CN" altLang="en-US" sz="2200" smtClean="0">
                <a:ea typeface="SimSun" pitchFamily="2" charset="-122"/>
              </a:rPr>
              <a:t>，那么她的境况将不会得到改善</a:t>
            </a:r>
            <a:r>
              <a:rPr lang="en-US" altLang="zh-CN" sz="2200" b="1" smtClean="0">
                <a:latin typeface="Times New Roman" pitchFamily="18" charset="0"/>
                <a:ea typeface="SimSun" pitchFamily="2" charset="-122"/>
              </a:rPr>
              <a:t>. </a:t>
            </a:r>
            <a:endParaRPr lang="en-US" altLang="zh-CN" sz="220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2515" name="灯片编号占位符 6"/>
          <p:cNvSpPr>
            <a:spLocks noGrp="1"/>
          </p:cNvSpPr>
          <p:nvPr>
            <p:ph type="sldNum" sz="quarter" idx="12"/>
          </p:nvPr>
        </p:nvSpPr>
        <p:spPr>
          <a:noFill/>
        </p:spPr>
        <p:txBody>
          <a:bodyPr/>
          <a:lstStyle/>
          <a:p>
            <a:fld id="{371671A4-6449-4CF5-8526-7ECD2206FA64}" type="slidenum">
              <a:rPr lang="zh-CN" altLang="en-US" smtClean="0">
                <a:solidFill>
                  <a:srgbClr val="000000"/>
                </a:solidFill>
              </a:rPr>
              <a:pPr/>
              <a:t>195</a:t>
            </a:fld>
            <a:endParaRPr lang="en-US" altLang="zh-CN" smtClean="0">
              <a:solidFill>
                <a:srgbClr val="000000"/>
              </a:solidFill>
            </a:endParaRPr>
          </a:p>
        </p:txBody>
      </p:sp>
      <p:sp>
        <p:nvSpPr>
          <p:cNvPr id="192516" name="Rectangle 2"/>
          <p:cNvSpPr>
            <a:spLocks noGrp="1" noChangeArrowheads="1"/>
          </p:cNvSpPr>
          <p:nvPr>
            <p:ph type="title"/>
          </p:nvPr>
        </p:nvSpPr>
        <p:spPr/>
        <p:txBody>
          <a:bodyPr/>
          <a:lstStyle/>
          <a:p>
            <a:pPr eaLnBrk="1" hangingPunct="1"/>
            <a:r>
              <a:rPr lang="en-US" altLang="zh-CN" sz="3200" smtClean="0">
                <a:ea typeface="SimSun" pitchFamily="2" charset="-122"/>
              </a:rPr>
              <a:t>2-player each with a finite number of pure strategies</a:t>
            </a:r>
          </a:p>
        </p:txBody>
      </p:sp>
      <p:sp>
        <p:nvSpPr>
          <p:cNvPr id="192517" name="Rectangle 3"/>
          <p:cNvSpPr>
            <a:spLocks noGrp="1" noChangeArrowheads="1"/>
          </p:cNvSpPr>
          <p:nvPr>
            <p:ph type="body" sz="half" idx="1"/>
          </p:nvPr>
        </p:nvSpPr>
        <p:spPr>
          <a:xfrm>
            <a:off x="714375" y="1673225"/>
            <a:ext cx="7699375" cy="4210050"/>
          </a:xfrm>
        </p:spPr>
        <p:txBody>
          <a:bodyPr/>
          <a:lstStyle/>
          <a:p>
            <a:pPr eaLnBrk="1" hangingPunct="1"/>
            <a:r>
              <a:rPr lang="zh-CN" altLang="en-US" sz="2400" u="sng" smtClean="0">
                <a:ea typeface="SimSun" pitchFamily="2" charset="-122"/>
              </a:rPr>
              <a:t>定理 </a:t>
            </a:r>
            <a:r>
              <a:rPr lang="en-US" altLang="zh-CN" sz="2400" u="sng" smtClean="0">
                <a:ea typeface="SimSun" pitchFamily="2" charset="-122"/>
              </a:rPr>
              <a:t>3</a:t>
            </a:r>
            <a:r>
              <a:rPr lang="en-US" altLang="zh-CN" sz="2400" smtClean="0">
                <a:ea typeface="SimSun" pitchFamily="2" charset="-122"/>
              </a:rPr>
              <a:t> (</a:t>
            </a:r>
            <a:r>
              <a:rPr lang="zh-CN" altLang="en-US" sz="2400" smtClean="0">
                <a:ea typeface="SimSun" pitchFamily="2" charset="-122"/>
              </a:rPr>
              <a:t>纳什均衡的性质</a:t>
            </a:r>
            <a:r>
              <a:rPr lang="en-US" altLang="zh-CN" sz="2400" smtClean="0">
                <a:ea typeface="SimSun" pitchFamily="2" charset="-122"/>
              </a:rPr>
              <a:t>)</a:t>
            </a:r>
          </a:p>
          <a:p>
            <a:pPr lvl="1" eaLnBrk="1" hangingPunct="1"/>
            <a:r>
              <a:rPr lang="zh-CN" altLang="en-US" sz="2400" smtClean="0">
                <a:ea typeface="SimSun" pitchFamily="2" charset="-122"/>
              </a:rPr>
              <a:t>一个混合策略组合</a:t>
            </a:r>
            <a:r>
              <a:rPr lang="en-US" altLang="zh-CN" sz="2400" smtClean="0">
                <a:ea typeface="SimSun" pitchFamily="2" charset="-122"/>
              </a:rPr>
              <a:t> </a:t>
            </a:r>
            <a:r>
              <a:rPr lang="en-US" altLang="zh-CN" sz="2400" b="1" smtClean="0">
                <a:latin typeface="Times New Roman" pitchFamily="18" charset="0"/>
                <a:ea typeface="SimSun" pitchFamily="2" charset="-122"/>
                <a:cs typeface="Times New Roman" pitchFamily="18" charset="0"/>
              </a:rPr>
              <a:t>(</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a:t>
            </a:r>
            <a:r>
              <a:rPr lang="en-US" altLang="zh-CN" sz="2400" b="1" i="1" smtClean="0">
                <a:solidFill>
                  <a:schemeClr val="hlink"/>
                </a:solidFill>
                <a:latin typeface="Times New Roman" pitchFamily="18" charset="0"/>
                <a:ea typeface="SimSun" pitchFamily="2" charset="-122"/>
                <a:cs typeface="Times New Roman" pitchFamily="18" charset="0"/>
              </a:rPr>
              <a:t> </a:t>
            </a:r>
            <a:r>
              <a:rPr lang="en-US" altLang="zh-CN" sz="2400" b="1" smtClean="0">
                <a:solidFill>
                  <a:srgbClr val="0000FF"/>
                </a:solidFill>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a:t>
            </a:r>
            <a:r>
              <a:rPr lang="en-US" altLang="zh-CN" sz="2400" smtClean="0">
                <a:ea typeface="SimSun" pitchFamily="2" charset="-122"/>
              </a:rPr>
              <a:t>, </a:t>
            </a:r>
            <a:r>
              <a:rPr lang="zh-CN" altLang="en-US" sz="2400" smtClean="0">
                <a:ea typeface="SimSun" pitchFamily="2" charset="-122"/>
              </a:rPr>
              <a:t>其中</a:t>
            </a:r>
            <a:br>
              <a:rPr lang="zh-CN" altLang="en-US" sz="2400" smtClean="0">
                <a:ea typeface="SimSun" pitchFamily="2" charset="-122"/>
              </a:rPr>
            </a:br>
            <a:r>
              <a:rPr lang="zh-CN" altLang="en-US" sz="2400" smtClean="0">
                <a:ea typeface="SimSun" pitchFamily="2" charset="-122"/>
              </a:rPr>
              <a:t>                   </a:t>
            </a:r>
            <a:r>
              <a:rPr lang="en-US" altLang="zh-CN" sz="2400" b="1" i="1" smtClean="0">
                <a:solidFill>
                  <a:schemeClr val="hlink"/>
                </a:solidFill>
                <a:latin typeface="Times New Roman" pitchFamily="18" charset="0"/>
                <a:ea typeface="SimSun" pitchFamily="2" charset="-122"/>
              </a:rPr>
              <a:t>p</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p</a:t>
            </a:r>
            <a:r>
              <a:rPr lang="en-US" altLang="zh-CN" sz="2400" b="1" baseline="-25000" smtClean="0">
                <a:solidFill>
                  <a:schemeClr val="hlink"/>
                </a:solidFill>
                <a:latin typeface="Times New Roman" pitchFamily="18" charset="0"/>
                <a:ea typeface="SimSun" pitchFamily="2" charset="-122"/>
              </a:rPr>
              <a:t>11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 p</a:t>
            </a:r>
            <a:r>
              <a:rPr lang="en-US" altLang="zh-CN" sz="2400" b="1" baseline="-25000" smtClean="0">
                <a:solidFill>
                  <a:schemeClr val="hlink"/>
                </a:solidFill>
                <a:latin typeface="Times New Roman" pitchFamily="18" charset="0"/>
                <a:ea typeface="SimSun" pitchFamily="2" charset="-122"/>
              </a:rPr>
              <a:t>12</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 ..., p</a:t>
            </a:r>
            <a:r>
              <a:rPr lang="en-US" altLang="zh-CN" sz="2400" b="1" baseline="-25000" smtClean="0">
                <a:solidFill>
                  <a:schemeClr val="hlink"/>
                </a:solidFill>
                <a:latin typeface="Times New Roman" pitchFamily="18" charset="0"/>
                <a:ea typeface="SimSun" pitchFamily="2" charset="-122"/>
              </a:rPr>
              <a:t>1</a:t>
            </a:r>
            <a:r>
              <a:rPr lang="en-US" altLang="zh-CN" sz="2400" b="1" i="1" baseline="-25000" smtClean="0">
                <a:solidFill>
                  <a:schemeClr val="hlink"/>
                </a:solidFill>
                <a:latin typeface="Times New Roman" pitchFamily="18" charset="0"/>
                <a:ea typeface="SimSun" pitchFamily="2" charset="-122"/>
              </a:rPr>
              <a:t>J</a:t>
            </a:r>
            <a:r>
              <a:rPr lang="en-US" altLang="zh-CN" sz="2400" b="1" smtClean="0">
                <a:solidFill>
                  <a:schemeClr val="hlink"/>
                </a:solidFill>
                <a:latin typeface="Times New Roman" pitchFamily="18" charset="0"/>
                <a:ea typeface="SimSun" pitchFamily="2" charset="-122"/>
              </a:rPr>
              <a:t>*</a:t>
            </a:r>
            <a:r>
              <a:rPr lang="en-US" altLang="zh-CN" sz="2400" smtClean="0">
                <a:latin typeface="Times New Roman" pitchFamily="18" charset="0"/>
                <a:ea typeface="SimSun" pitchFamily="2" charset="-122"/>
              </a:rPr>
              <a:t> </a:t>
            </a:r>
            <a:r>
              <a:rPr lang="en-US" altLang="zh-CN" sz="2400" b="1" smtClean="0">
                <a:solidFill>
                  <a:schemeClr val="hlink"/>
                </a:solidFill>
                <a:latin typeface="Times New Roman" pitchFamily="18" charset="0"/>
                <a:ea typeface="SimSun" pitchFamily="2" charset="-122"/>
              </a:rPr>
              <a:t>)</a:t>
            </a:r>
            <a:r>
              <a:rPr lang="en-US" altLang="zh-CN" sz="2400" b="1" smtClean="0">
                <a:latin typeface="Times New Roman" pitchFamily="18" charset="0"/>
                <a:ea typeface="SimSun" pitchFamily="2" charset="-122"/>
              </a:rPr>
              <a:t> </a:t>
            </a:r>
            <a:br>
              <a:rPr lang="en-US" altLang="zh-CN" sz="2400" b="1" smtClean="0">
                <a:latin typeface="Times New Roman" pitchFamily="18" charset="0"/>
                <a:ea typeface="SimSun" pitchFamily="2" charset="-122"/>
              </a:rPr>
            </a:br>
            <a:r>
              <a:rPr lang="en-US" altLang="zh-CN" sz="2400" b="1" smtClean="0">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p</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i="1" smtClean="0">
                <a:solidFill>
                  <a:srgbClr val="0000FF"/>
                </a:solidFill>
                <a:latin typeface="Times New Roman" pitchFamily="18" charset="0"/>
                <a:ea typeface="SimSun" pitchFamily="2" charset="-122"/>
              </a:rPr>
              <a:t>p</a:t>
            </a:r>
            <a:r>
              <a:rPr lang="en-US" altLang="zh-CN" sz="2400" b="1" baseline="-25000" smtClean="0">
                <a:solidFill>
                  <a:srgbClr val="0000FF"/>
                </a:solidFill>
                <a:latin typeface="Times New Roman" pitchFamily="18" charset="0"/>
                <a:ea typeface="SimSun" pitchFamily="2" charset="-122"/>
              </a:rPr>
              <a:t>21</a:t>
            </a:r>
            <a:r>
              <a:rPr lang="en-US" altLang="zh-CN" sz="2400" b="1" smtClean="0">
                <a:solidFill>
                  <a:srgbClr val="0000FF"/>
                </a:solidFill>
                <a:latin typeface="Times New Roman" pitchFamily="18" charset="0"/>
                <a:ea typeface="SimSun" pitchFamily="2" charset="-122"/>
              </a:rPr>
              <a:t>*</a:t>
            </a:r>
            <a:r>
              <a:rPr lang="en-US" altLang="zh-CN" sz="2400" b="1" i="1" smtClean="0">
                <a:solidFill>
                  <a:srgbClr val="0000FF"/>
                </a:solidFill>
                <a:latin typeface="Times New Roman" pitchFamily="18" charset="0"/>
                <a:ea typeface="SimSun" pitchFamily="2" charset="-122"/>
              </a:rPr>
              <a:t>, p</a:t>
            </a:r>
            <a:r>
              <a:rPr lang="en-US" altLang="zh-CN" sz="2400" b="1" baseline="-25000" smtClean="0">
                <a:solidFill>
                  <a:srgbClr val="0000FF"/>
                </a:solidFill>
                <a:latin typeface="Times New Roman" pitchFamily="18" charset="0"/>
                <a:ea typeface="SimSun" pitchFamily="2" charset="-122"/>
              </a:rPr>
              <a:t>22</a:t>
            </a:r>
            <a:r>
              <a:rPr lang="en-US" altLang="zh-CN" sz="2400" b="1" smtClean="0">
                <a:solidFill>
                  <a:srgbClr val="0000FF"/>
                </a:solidFill>
                <a:latin typeface="Times New Roman" pitchFamily="18" charset="0"/>
                <a:ea typeface="SimSun" pitchFamily="2" charset="-122"/>
              </a:rPr>
              <a:t>*</a:t>
            </a:r>
            <a:r>
              <a:rPr lang="en-US" altLang="zh-CN" sz="2400" b="1" i="1" smtClean="0">
                <a:solidFill>
                  <a:srgbClr val="0000FF"/>
                </a:solidFill>
                <a:latin typeface="Times New Roman" pitchFamily="18" charset="0"/>
                <a:ea typeface="SimSun" pitchFamily="2" charset="-122"/>
              </a:rPr>
              <a:t>, ..., p</a:t>
            </a:r>
            <a:r>
              <a:rPr lang="en-US" altLang="zh-CN" sz="2400" b="1" baseline="-25000" smtClean="0">
                <a:solidFill>
                  <a:srgbClr val="0000FF"/>
                </a:solidFill>
                <a:latin typeface="Times New Roman" pitchFamily="18" charset="0"/>
                <a:ea typeface="SimSun" pitchFamily="2" charset="-122"/>
              </a:rPr>
              <a:t>2</a:t>
            </a:r>
            <a:r>
              <a:rPr lang="en-US" altLang="zh-CN" sz="2400" b="1" i="1" baseline="-25000" smtClean="0">
                <a:solidFill>
                  <a:srgbClr val="0000FF"/>
                </a:solidFill>
                <a:latin typeface="Times New Roman" pitchFamily="18" charset="0"/>
                <a:ea typeface="SimSun" pitchFamily="2" charset="-122"/>
              </a:rPr>
              <a:t>K</a:t>
            </a:r>
            <a:r>
              <a:rPr lang="en-US" altLang="zh-CN" sz="2400" b="1" smtClean="0">
                <a:solidFill>
                  <a:srgbClr val="0000FF"/>
                </a:solidFill>
                <a:latin typeface="Times New Roman" pitchFamily="18" charset="0"/>
                <a:ea typeface="SimSun" pitchFamily="2" charset="-122"/>
              </a:rPr>
              <a:t>*</a:t>
            </a:r>
            <a:r>
              <a:rPr lang="en-US" altLang="zh-CN" sz="2400" smtClean="0">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rPr>
              <a:t>)</a:t>
            </a:r>
            <a:r>
              <a:rPr lang="en-US" altLang="zh-CN" sz="2400" b="1" smtClean="0">
                <a:latin typeface="Times New Roman" pitchFamily="18" charset="0"/>
                <a:ea typeface="SimSun" pitchFamily="2" charset="-122"/>
              </a:rPr>
              <a:t> </a:t>
            </a:r>
            <a:r>
              <a:rPr lang="en-US" altLang="zh-CN" sz="2400" b="1" smtClean="0">
                <a:latin typeface="Courier New" pitchFamily="49" charset="0"/>
                <a:ea typeface="SimSun" pitchFamily="2" charset="-122"/>
              </a:rPr>
              <a:t/>
            </a:r>
            <a:br>
              <a:rPr lang="en-US" altLang="zh-CN" sz="2400" b="1" smtClean="0">
                <a:latin typeface="Courier New" pitchFamily="49" charset="0"/>
                <a:ea typeface="SimSun" pitchFamily="2" charset="-122"/>
              </a:rPr>
            </a:br>
            <a:r>
              <a:rPr lang="zh-CN" altLang="en-US" sz="2400" b="1" smtClean="0">
                <a:latin typeface="Courier New" pitchFamily="49" charset="0"/>
                <a:ea typeface="SimSun" pitchFamily="2" charset="-122"/>
              </a:rPr>
              <a:t>是一个混合策略纳什均衡，当且仅当</a:t>
            </a:r>
            <a:r>
              <a:rPr lang="en-US" altLang="zh-CN" sz="2400" smtClean="0">
                <a:ea typeface="SimSun" pitchFamily="2" charset="-122"/>
              </a:rPr>
              <a:t/>
            </a:r>
            <a:br>
              <a:rPr lang="en-US" altLang="zh-CN" sz="2400" smtClean="0">
                <a:ea typeface="SimSun" pitchFamily="2" charset="-122"/>
              </a:rPr>
            </a:br>
            <a:r>
              <a:rPr lang="en-US" altLang="zh-CN" sz="2400" b="1" i="1" smtClean="0">
                <a:solidFill>
                  <a:schemeClr val="hlink"/>
                </a:solidFill>
                <a:latin typeface="Times New Roman" pitchFamily="18" charset="0"/>
                <a:ea typeface="SimSun" pitchFamily="2" charset="-122"/>
              </a:rPr>
              <a:t>v</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p</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p</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 </a:t>
            </a:r>
            <a:r>
              <a:rPr lang="en-US" altLang="zh-CN" sz="2400" b="1" smtClean="0">
                <a:solidFill>
                  <a:schemeClr val="hlink"/>
                </a:solidFill>
                <a:latin typeface="Times New Roman" pitchFamily="18" charset="0"/>
                <a:ea typeface="SimSun" pitchFamily="2" charset="-122"/>
                <a:sym typeface="Symbol" pitchFamily="18" charset="2"/>
              </a:rPr>
              <a:t> </a:t>
            </a:r>
            <a:r>
              <a:rPr lang="en-US" altLang="zh-CN" sz="2400" b="1" smtClean="0">
                <a:solidFill>
                  <a:schemeClr val="hlink"/>
                </a:solidFill>
                <a:latin typeface="Times New Roman" pitchFamily="18" charset="0"/>
                <a:ea typeface="SimSun" pitchFamily="2" charset="-122"/>
              </a:rPr>
              <a:t>EU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s</a:t>
            </a:r>
            <a:r>
              <a:rPr lang="en-US" altLang="zh-CN" sz="2400" b="1" baseline="-25000" smtClean="0">
                <a:solidFill>
                  <a:schemeClr val="hlink"/>
                </a:solidFill>
                <a:latin typeface="Times New Roman" pitchFamily="18" charset="0"/>
                <a:ea typeface="SimSun" pitchFamily="2" charset="-122"/>
              </a:rPr>
              <a:t>1</a:t>
            </a:r>
            <a:r>
              <a:rPr lang="en-US" altLang="zh-CN" sz="2400" b="1" i="1" baseline="-25000" smtClean="0">
                <a:solidFill>
                  <a:schemeClr val="hlink"/>
                </a:solidFill>
                <a:latin typeface="Times New Roman" pitchFamily="18" charset="0"/>
                <a:ea typeface="SimSun" pitchFamily="2" charset="-122"/>
              </a:rPr>
              <a:t>j</a:t>
            </a:r>
            <a:r>
              <a:rPr lang="en-US" altLang="zh-CN" sz="2400" b="1" smtClean="0">
                <a:solidFill>
                  <a:schemeClr val="hlink"/>
                </a:solidFill>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p</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 </a:t>
            </a:r>
            <a:r>
              <a:rPr lang="en-US" altLang="zh-CN" sz="2400" smtClean="0">
                <a:solidFill>
                  <a:schemeClr val="hlink"/>
                </a:solidFill>
                <a:ea typeface="SimSun" pitchFamily="2" charset="-122"/>
              </a:rPr>
              <a:t>for</a:t>
            </a:r>
            <a:r>
              <a:rPr lang="en-US" altLang="zh-CN" sz="2400" b="1" smtClean="0">
                <a:solidFill>
                  <a:schemeClr val="hlink"/>
                </a:solidFill>
                <a:latin typeface="Times New Roman" pitchFamily="18" charset="0"/>
                <a:ea typeface="SimSun" pitchFamily="2" charset="-122"/>
              </a:rPr>
              <a:t> </a:t>
            </a:r>
            <a:r>
              <a:rPr lang="en-US" altLang="zh-CN" sz="2400" b="1" i="1" smtClean="0">
                <a:solidFill>
                  <a:schemeClr val="hlink"/>
                </a:solidFill>
                <a:latin typeface="Times New Roman" pitchFamily="18" charset="0"/>
                <a:ea typeface="SimSun" pitchFamily="2" charset="-122"/>
              </a:rPr>
              <a:t>j </a:t>
            </a:r>
            <a:r>
              <a:rPr lang="en-US" altLang="zh-CN" sz="2400" b="1" smtClean="0">
                <a:solidFill>
                  <a:schemeClr val="hlink"/>
                </a:solidFill>
                <a:latin typeface="Times New Roman" pitchFamily="18" charset="0"/>
                <a:ea typeface="SimSun" pitchFamily="2" charset="-122"/>
              </a:rPr>
              <a:t>= 1, 2, ..., </a:t>
            </a:r>
            <a:r>
              <a:rPr lang="en-US" altLang="zh-CN" sz="2400" b="1" i="1" smtClean="0">
                <a:solidFill>
                  <a:schemeClr val="hlink"/>
                </a:solidFill>
                <a:latin typeface="Times New Roman" pitchFamily="18" charset="0"/>
                <a:ea typeface="SimSun" pitchFamily="2" charset="-122"/>
              </a:rPr>
              <a:t>J</a:t>
            </a:r>
            <a:r>
              <a:rPr lang="en-US" altLang="zh-CN" sz="2400" b="1" smtClean="0">
                <a:solidFill>
                  <a:schemeClr val="hlink"/>
                </a:solidFill>
                <a:latin typeface="Times New Roman" pitchFamily="18" charset="0"/>
                <a:ea typeface="SimSun" pitchFamily="2" charset="-122"/>
              </a:rPr>
              <a:t/>
            </a:r>
            <a:br>
              <a:rPr lang="en-US" altLang="zh-CN" sz="2400" b="1" smtClean="0">
                <a:solidFill>
                  <a:schemeClr val="hlink"/>
                </a:solidFill>
                <a:latin typeface="Times New Roman" pitchFamily="18" charset="0"/>
                <a:ea typeface="SimSun" pitchFamily="2" charset="-122"/>
              </a:rPr>
            </a:br>
            <a:r>
              <a:rPr lang="en-US" altLang="zh-CN" sz="2400" b="1" smtClean="0">
                <a:solidFill>
                  <a:schemeClr val="hlink"/>
                </a:solidFill>
                <a:latin typeface="Times New Roman" pitchFamily="18" charset="0"/>
                <a:ea typeface="SimSun" pitchFamily="2" charset="-122"/>
              </a:rPr>
              <a:t/>
            </a:r>
            <a:br>
              <a:rPr lang="en-US" altLang="zh-CN" sz="2400" b="1" smtClean="0">
                <a:solidFill>
                  <a:schemeClr val="hlink"/>
                </a:solidFill>
                <a:latin typeface="Times New Roman" pitchFamily="18" charset="0"/>
                <a:ea typeface="SimSun" pitchFamily="2" charset="-122"/>
              </a:rPr>
            </a:br>
            <a:r>
              <a:rPr lang="en-US" altLang="zh-CN" sz="2400" b="1" i="1" smtClean="0">
                <a:solidFill>
                  <a:srgbClr val="0000FF"/>
                </a:solidFill>
                <a:latin typeface="Times New Roman" pitchFamily="18" charset="0"/>
                <a:ea typeface="SimSun" pitchFamily="2" charset="-122"/>
              </a:rPr>
              <a:t>v</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p</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i="1" smtClean="0">
                <a:solidFill>
                  <a:schemeClr val="hlink"/>
                </a:solidFill>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p</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 </a:t>
            </a:r>
            <a:r>
              <a:rPr lang="en-US" altLang="zh-CN" sz="2400" b="1" smtClean="0">
                <a:solidFill>
                  <a:srgbClr val="0000FF"/>
                </a:solidFill>
                <a:latin typeface="Times New Roman" pitchFamily="18" charset="0"/>
                <a:ea typeface="SimSun" pitchFamily="2" charset="-122"/>
                <a:sym typeface="Symbol" pitchFamily="18" charset="2"/>
              </a:rPr>
              <a:t> </a:t>
            </a:r>
            <a:r>
              <a:rPr lang="en-US" altLang="zh-CN" sz="2400" b="1" smtClean="0">
                <a:solidFill>
                  <a:srgbClr val="0000FF"/>
                </a:solidFill>
                <a:latin typeface="Times New Roman" pitchFamily="18" charset="0"/>
                <a:ea typeface="SimSun" pitchFamily="2" charset="-122"/>
              </a:rPr>
              <a:t>EU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i="1" smtClean="0">
                <a:solidFill>
                  <a:srgbClr val="0000FF"/>
                </a:solidFill>
                <a:latin typeface="Times New Roman" pitchFamily="18" charset="0"/>
                <a:ea typeface="SimSun" pitchFamily="2" charset="-122"/>
              </a:rPr>
              <a:t>s</a:t>
            </a:r>
            <a:r>
              <a:rPr lang="en-US" altLang="zh-CN" sz="2400" b="1" baseline="-25000" smtClean="0">
                <a:solidFill>
                  <a:srgbClr val="0000FF"/>
                </a:solidFill>
                <a:latin typeface="Times New Roman" pitchFamily="18" charset="0"/>
                <a:ea typeface="SimSun" pitchFamily="2" charset="-122"/>
              </a:rPr>
              <a:t>2</a:t>
            </a:r>
            <a:r>
              <a:rPr lang="en-US" altLang="zh-CN" sz="2400" b="1" i="1" baseline="-25000" smtClean="0">
                <a:solidFill>
                  <a:srgbClr val="0000FF"/>
                </a:solidFill>
                <a:latin typeface="Times New Roman" pitchFamily="18" charset="0"/>
                <a:ea typeface="SimSun" pitchFamily="2" charset="-122"/>
              </a:rPr>
              <a:t>k</a:t>
            </a:r>
            <a:r>
              <a:rPr lang="en-US" altLang="zh-CN" sz="2400" b="1" smtClean="0">
                <a:solidFill>
                  <a:srgbClr val="0000FF"/>
                </a:solidFill>
                <a:latin typeface="Times New Roman" pitchFamily="18" charset="0"/>
                <a:ea typeface="SimSun" pitchFamily="2" charset="-122"/>
              </a:rPr>
              <a:t>, </a:t>
            </a:r>
            <a:r>
              <a:rPr lang="en-US" altLang="zh-CN" sz="2400" b="1" i="1" smtClean="0">
                <a:solidFill>
                  <a:schemeClr val="hlink"/>
                </a:solidFill>
                <a:latin typeface="Times New Roman" pitchFamily="18" charset="0"/>
                <a:ea typeface="SimSun" pitchFamily="2" charset="-122"/>
              </a:rPr>
              <a:t>p</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a:t>
            </a:r>
            <a:r>
              <a:rPr lang="en-US" altLang="zh-CN" sz="2400" b="1" smtClean="0">
                <a:solidFill>
                  <a:srgbClr val="0000FF"/>
                </a:solidFill>
                <a:latin typeface="Times New Roman" pitchFamily="18" charset="0"/>
                <a:ea typeface="SimSun" pitchFamily="2" charset="-122"/>
              </a:rPr>
              <a:t>), for </a:t>
            </a:r>
            <a:r>
              <a:rPr lang="en-US" altLang="zh-CN" sz="2400" b="1" i="1" smtClean="0">
                <a:solidFill>
                  <a:srgbClr val="0000FF"/>
                </a:solidFill>
                <a:latin typeface="Times New Roman" pitchFamily="18" charset="0"/>
                <a:ea typeface="SimSun" pitchFamily="2" charset="-122"/>
              </a:rPr>
              <a:t>k</a:t>
            </a:r>
            <a:r>
              <a:rPr lang="en-US" altLang="zh-CN" sz="2400" b="1" smtClean="0">
                <a:solidFill>
                  <a:srgbClr val="0000FF"/>
                </a:solidFill>
                <a:latin typeface="Times New Roman" pitchFamily="18" charset="0"/>
                <a:ea typeface="SimSun" pitchFamily="2" charset="-122"/>
              </a:rPr>
              <a:t>= 1, 2, ..., </a:t>
            </a:r>
            <a:r>
              <a:rPr lang="en-US" altLang="zh-CN" sz="2400" b="1" i="1" smtClean="0">
                <a:solidFill>
                  <a:srgbClr val="0000FF"/>
                </a:solidFill>
                <a:latin typeface="Times New Roman" pitchFamily="18" charset="0"/>
                <a:ea typeface="SimSun" pitchFamily="2" charset="-122"/>
              </a:rPr>
              <a:t>K</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3539" name="灯片编号占位符 5"/>
          <p:cNvSpPr>
            <a:spLocks noGrp="1"/>
          </p:cNvSpPr>
          <p:nvPr>
            <p:ph type="sldNum" sz="quarter" idx="12"/>
          </p:nvPr>
        </p:nvSpPr>
        <p:spPr>
          <a:noFill/>
        </p:spPr>
        <p:txBody>
          <a:bodyPr/>
          <a:lstStyle/>
          <a:p>
            <a:fld id="{E1834512-2004-4120-BE85-985E8362BBA7}" type="slidenum">
              <a:rPr lang="zh-CN" altLang="en-US" smtClean="0">
                <a:solidFill>
                  <a:srgbClr val="000000"/>
                </a:solidFill>
              </a:rPr>
              <a:pPr/>
              <a:t>196</a:t>
            </a:fld>
            <a:endParaRPr lang="en-US" altLang="zh-CN" smtClean="0">
              <a:solidFill>
                <a:srgbClr val="000000"/>
              </a:solidFill>
            </a:endParaRPr>
          </a:p>
        </p:txBody>
      </p:sp>
      <p:sp>
        <p:nvSpPr>
          <p:cNvPr id="193540" name="Rectangle 2"/>
          <p:cNvSpPr>
            <a:spLocks noGrp="1" noChangeArrowheads="1"/>
          </p:cNvSpPr>
          <p:nvPr>
            <p:ph type="title"/>
          </p:nvPr>
        </p:nvSpPr>
        <p:spPr/>
        <p:txBody>
          <a:bodyPr/>
          <a:lstStyle/>
          <a:p>
            <a:pPr eaLnBrk="1" hangingPunct="1"/>
            <a:r>
              <a:rPr lang="en-US" altLang="zh-CN" sz="3200" smtClean="0">
                <a:ea typeface="SimSun" pitchFamily="2" charset="-122"/>
              </a:rPr>
              <a:t>2-player each with a finite number of pure strategies</a:t>
            </a:r>
          </a:p>
        </p:txBody>
      </p:sp>
      <p:sp>
        <p:nvSpPr>
          <p:cNvPr id="193541" name="Rectangle 3"/>
          <p:cNvSpPr>
            <a:spLocks noGrp="1" noChangeArrowheads="1"/>
          </p:cNvSpPr>
          <p:nvPr>
            <p:ph type="body" idx="1"/>
          </p:nvPr>
        </p:nvSpPr>
        <p:spPr/>
        <p:txBody>
          <a:bodyPr/>
          <a:lstStyle/>
          <a:p>
            <a:pPr eaLnBrk="1" hangingPunct="1"/>
            <a:r>
              <a:rPr lang="zh-CN" altLang="en-US" sz="2200" u="sng" smtClean="0">
                <a:ea typeface="SimSun" pitchFamily="2" charset="-122"/>
              </a:rPr>
              <a:t>定理 </a:t>
            </a:r>
            <a:r>
              <a:rPr lang="en-US" altLang="zh-CN" sz="2200" u="sng" smtClean="0">
                <a:ea typeface="SimSun" pitchFamily="2" charset="-122"/>
              </a:rPr>
              <a:t>4</a:t>
            </a:r>
            <a:r>
              <a:rPr lang="en-US" altLang="zh-CN" sz="2200" smtClean="0">
                <a:ea typeface="SimSun" pitchFamily="2" charset="-122"/>
              </a:rPr>
              <a:t>  </a:t>
            </a:r>
            <a:r>
              <a:rPr lang="zh-CN" altLang="en-US" sz="2200" smtClean="0">
                <a:ea typeface="SimSun" pitchFamily="2" charset="-122"/>
              </a:rPr>
              <a:t>一个混合策略组合</a:t>
            </a:r>
            <a:r>
              <a:rPr lang="en-US" altLang="zh-CN" sz="2200" smtClean="0">
                <a:ea typeface="SimSun" pitchFamily="2" charset="-122"/>
              </a:rPr>
              <a:t> </a:t>
            </a:r>
            <a:r>
              <a:rPr lang="en-US" altLang="zh-CN" sz="2200" b="1" smtClean="0">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p</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a:t>
            </a:r>
            <a:r>
              <a:rPr lang="en-US" altLang="zh-CN" sz="2200" b="1" i="1" smtClean="0">
                <a:solidFill>
                  <a:schemeClr val="hlink"/>
                </a:solidFill>
                <a:latin typeface="Times New Roman" pitchFamily="18" charset="0"/>
                <a:ea typeface="SimSun" pitchFamily="2" charset="-122"/>
                <a:cs typeface="Times New Roman" pitchFamily="18" charset="0"/>
              </a:rPr>
              <a:t> </a:t>
            </a:r>
            <a:r>
              <a:rPr lang="en-US" altLang="zh-CN" sz="2200" b="1" smtClean="0">
                <a:solidFill>
                  <a:srgbClr val="0000FF"/>
                </a:solidFill>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p</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latin typeface="Times New Roman" pitchFamily="18" charset="0"/>
                <a:ea typeface="SimSun" pitchFamily="2" charset="-122"/>
                <a:cs typeface="Times New Roman" pitchFamily="18" charset="0"/>
              </a:rPr>
              <a:t>)</a:t>
            </a:r>
            <a:r>
              <a:rPr lang="en-US" altLang="zh-CN" sz="2200" smtClean="0">
                <a:ea typeface="SimSun" pitchFamily="2" charset="-122"/>
                <a:cs typeface="Times New Roman" pitchFamily="18" charset="0"/>
              </a:rPr>
              <a:t>, </a:t>
            </a:r>
            <a:r>
              <a:rPr lang="zh-CN" altLang="en-US" sz="2200" smtClean="0">
                <a:ea typeface="SimSun" pitchFamily="2" charset="-122"/>
                <a:cs typeface="Times New Roman" pitchFamily="18" charset="0"/>
              </a:rPr>
              <a:t>其中</a:t>
            </a:r>
            <a:br>
              <a:rPr lang="zh-CN" altLang="en-US" sz="2200" smtClean="0">
                <a:ea typeface="SimSun" pitchFamily="2" charset="-122"/>
                <a:cs typeface="Times New Roman" pitchFamily="18" charset="0"/>
              </a:rPr>
            </a:br>
            <a:r>
              <a:rPr lang="zh-CN" altLang="en-US" sz="2200" smtClean="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p</a:t>
            </a:r>
            <a:r>
              <a:rPr lang="en-US" altLang="zh-CN" sz="2200" b="1" baseline="-25000" smtClean="0">
                <a:solidFill>
                  <a:schemeClr val="hlink"/>
                </a:solidFill>
                <a:latin typeface="Times New Roman" pitchFamily="18" charset="0"/>
                <a:ea typeface="SimSun" pitchFamily="2" charset="-122"/>
              </a:rPr>
              <a:t>11</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p</a:t>
            </a:r>
            <a:r>
              <a:rPr lang="en-US" altLang="zh-CN" sz="2200" b="1" baseline="-25000" smtClean="0">
                <a:solidFill>
                  <a:schemeClr val="hlink"/>
                </a:solidFill>
                <a:latin typeface="Times New Roman" pitchFamily="18" charset="0"/>
                <a:ea typeface="SimSun" pitchFamily="2" charset="-122"/>
              </a:rPr>
              <a:t>12</a:t>
            </a:r>
            <a:r>
              <a:rPr lang="en-US" altLang="zh-CN" sz="2200" b="1" smtClean="0">
                <a:solidFill>
                  <a:schemeClr val="hlink"/>
                </a:solidFill>
                <a:latin typeface="Times New Roman" pitchFamily="18" charset="0"/>
                <a:ea typeface="SimSun" pitchFamily="2" charset="-122"/>
              </a:rPr>
              <a:t>*</a:t>
            </a:r>
            <a:r>
              <a:rPr lang="en-US" altLang="zh-CN" sz="2200" b="1" i="1" smtClean="0">
                <a:solidFill>
                  <a:schemeClr val="hlink"/>
                </a:solidFill>
                <a:latin typeface="Times New Roman" pitchFamily="18" charset="0"/>
                <a:ea typeface="SimSun" pitchFamily="2" charset="-122"/>
              </a:rPr>
              <a:t>, ..., p</a:t>
            </a:r>
            <a:r>
              <a:rPr lang="en-US" altLang="zh-CN" sz="2200" b="1" baseline="-25000" smtClean="0">
                <a:solidFill>
                  <a:schemeClr val="hlink"/>
                </a:solidFill>
                <a:latin typeface="Times New Roman" pitchFamily="18" charset="0"/>
                <a:ea typeface="SimSun" pitchFamily="2" charset="-122"/>
              </a:rPr>
              <a:t>1</a:t>
            </a:r>
            <a:r>
              <a:rPr lang="en-US" altLang="zh-CN" sz="2200" b="1" i="1" baseline="-25000" smtClean="0">
                <a:solidFill>
                  <a:schemeClr val="hlink"/>
                </a:solidFill>
                <a:latin typeface="Times New Roman" pitchFamily="18" charset="0"/>
                <a:ea typeface="SimSun" pitchFamily="2" charset="-122"/>
              </a:rPr>
              <a:t>J</a:t>
            </a:r>
            <a:r>
              <a:rPr lang="en-US" altLang="zh-CN" sz="2200" b="1" smtClean="0">
                <a:solidFill>
                  <a:schemeClr val="hlink"/>
                </a:solidFill>
                <a:latin typeface="Times New Roman" pitchFamily="18" charset="0"/>
                <a:ea typeface="SimSun" pitchFamily="2" charset="-122"/>
              </a:rPr>
              <a:t>*</a:t>
            </a:r>
            <a:r>
              <a:rPr lang="en-US" altLang="zh-CN" sz="2200" smtClean="0">
                <a:latin typeface="Times New Roman" pitchFamily="18" charset="0"/>
                <a:ea typeface="SimSun" pitchFamily="2" charset="-122"/>
              </a:rPr>
              <a:t> </a:t>
            </a:r>
            <a:r>
              <a:rPr lang="en-US" altLang="zh-CN" sz="2200" b="1" smtClean="0">
                <a:solidFill>
                  <a:schemeClr val="hlink"/>
                </a:solidFill>
                <a:latin typeface="Times New Roman" pitchFamily="18" charset="0"/>
                <a:ea typeface="SimSun" pitchFamily="2" charset="-122"/>
              </a:rPr>
              <a:t>)</a:t>
            </a:r>
            <a:r>
              <a:rPr lang="en-US" altLang="zh-CN" sz="2200" b="1" smtClean="0">
                <a:latin typeface="Times New Roman" pitchFamily="18" charset="0"/>
                <a:ea typeface="SimSun" pitchFamily="2" charset="-122"/>
              </a:rPr>
              <a:t> </a:t>
            </a:r>
            <a:br>
              <a:rPr lang="en-US" altLang="zh-CN" sz="2200" b="1" smtClean="0">
                <a:latin typeface="Times New Roman" pitchFamily="18" charset="0"/>
                <a:ea typeface="SimSun" pitchFamily="2" charset="-122"/>
              </a:rPr>
            </a:br>
            <a:r>
              <a:rPr lang="en-US" altLang="zh-CN" sz="2200" b="1" smtClean="0">
                <a:latin typeface="Times New Roman" pitchFamily="18" charset="0"/>
                <a:ea typeface="SimSun" pitchFamily="2" charset="-122"/>
              </a:rPr>
              <a:t>                     </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p</a:t>
            </a:r>
            <a:r>
              <a:rPr lang="en-US" altLang="zh-CN" sz="2200" b="1" baseline="-25000" smtClean="0">
                <a:solidFill>
                  <a:srgbClr val="0000FF"/>
                </a:solidFill>
                <a:latin typeface="Times New Roman" pitchFamily="18" charset="0"/>
                <a:ea typeface="SimSun" pitchFamily="2" charset="-122"/>
              </a:rPr>
              <a:t>21</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 p</a:t>
            </a:r>
            <a:r>
              <a:rPr lang="en-US" altLang="zh-CN" sz="2200" b="1" baseline="-25000" smtClean="0">
                <a:solidFill>
                  <a:srgbClr val="0000FF"/>
                </a:solidFill>
                <a:latin typeface="Times New Roman" pitchFamily="18" charset="0"/>
                <a:ea typeface="SimSun" pitchFamily="2" charset="-122"/>
              </a:rPr>
              <a:t>22</a:t>
            </a:r>
            <a:r>
              <a:rPr lang="en-US" altLang="zh-CN" sz="2200" b="1" smtClean="0">
                <a:solidFill>
                  <a:srgbClr val="0000FF"/>
                </a:solidFill>
                <a:latin typeface="Times New Roman" pitchFamily="18" charset="0"/>
                <a:ea typeface="SimSun" pitchFamily="2" charset="-122"/>
              </a:rPr>
              <a:t>*</a:t>
            </a:r>
            <a:r>
              <a:rPr lang="en-US" altLang="zh-CN" sz="2200" b="1" i="1" smtClean="0">
                <a:solidFill>
                  <a:srgbClr val="0000FF"/>
                </a:solidFill>
                <a:latin typeface="Times New Roman" pitchFamily="18" charset="0"/>
                <a:ea typeface="SimSun" pitchFamily="2" charset="-122"/>
              </a:rPr>
              <a:t>, ..., p</a:t>
            </a:r>
            <a:r>
              <a:rPr lang="en-US" altLang="zh-CN" sz="2200" b="1" baseline="-25000" smtClean="0">
                <a:solidFill>
                  <a:srgbClr val="0000FF"/>
                </a:solidFill>
                <a:latin typeface="Times New Roman" pitchFamily="18" charset="0"/>
                <a:ea typeface="SimSun" pitchFamily="2" charset="-122"/>
              </a:rPr>
              <a:t>2</a:t>
            </a:r>
            <a:r>
              <a:rPr lang="en-US" altLang="zh-CN" sz="2200" b="1" i="1" baseline="-25000" smtClean="0">
                <a:solidFill>
                  <a:srgbClr val="0000FF"/>
                </a:solidFill>
                <a:latin typeface="Times New Roman" pitchFamily="18" charset="0"/>
                <a:ea typeface="SimSun" pitchFamily="2" charset="-122"/>
              </a:rPr>
              <a:t>K</a:t>
            </a:r>
            <a:r>
              <a:rPr lang="en-US" altLang="zh-CN" sz="2200" b="1" smtClean="0">
                <a:solidFill>
                  <a:srgbClr val="0000FF"/>
                </a:solidFill>
                <a:latin typeface="Times New Roman" pitchFamily="18" charset="0"/>
                <a:ea typeface="SimSun" pitchFamily="2" charset="-122"/>
              </a:rPr>
              <a:t>*</a:t>
            </a:r>
            <a:r>
              <a:rPr lang="en-US" altLang="zh-CN" sz="2200" smtClean="0">
                <a:latin typeface="Times New Roman" pitchFamily="18" charset="0"/>
                <a:ea typeface="SimSun" pitchFamily="2" charset="-122"/>
              </a:rPr>
              <a:t> </a:t>
            </a:r>
            <a:r>
              <a:rPr lang="en-US" altLang="zh-CN" sz="2200" b="1" smtClean="0">
                <a:solidFill>
                  <a:srgbClr val="0000FF"/>
                </a:solidFill>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smtClean="0">
                <a:latin typeface="Courier New" pitchFamily="49" charset="0"/>
                <a:ea typeface="SimSun" pitchFamily="2" charset="-122"/>
              </a:rPr>
              <a:t/>
            </a:r>
            <a:br>
              <a:rPr lang="en-US" altLang="zh-CN" sz="2200" b="1" smtClean="0">
                <a:latin typeface="Courier New" pitchFamily="49" charset="0"/>
                <a:ea typeface="SimSun" pitchFamily="2" charset="-122"/>
              </a:rPr>
            </a:br>
            <a:r>
              <a:rPr lang="zh-CN" altLang="en-US" sz="2200" b="1" smtClean="0">
                <a:latin typeface="Courier New" pitchFamily="49" charset="0"/>
                <a:ea typeface="SimSun" pitchFamily="2" charset="-122"/>
              </a:rPr>
              <a:t>是一个混合策略纳什均衡，当且仅当它们满足以下条件</a:t>
            </a:r>
            <a:r>
              <a:rPr lang="en-US" altLang="zh-CN" sz="2200" smtClean="0">
                <a:ea typeface="SimSun" pitchFamily="2" charset="-122"/>
              </a:rPr>
              <a:t>:</a:t>
            </a:r>
          </a:p>
          <a:p>
            <a:pPr lvl="1" eaLnBrk="1" hangingPunct="1">
              <a:buFont typeface="Wingdings" pitchFamily="2" charset="2"/>
              <a:buChar char="Ø"/>
            </a:pPr>
            <a:r>
              <a:rPr lang="en-US" altLang="zh-CN" sz="2100" smtClean="0">
                <a:ea typeface="SimSun" pitchFamily="2" charset="-122"/>
              </a:rPr>
              <a:t>player 1: </a:t>
            </a:r>
            <a:r>
              <a:rPr lang="zh-CN" altLang="en-US" sz="2100" smtClean="0">
                <a:ea typeface="SimSun" pitchFamily="2" charset="-122"/>
              </a:rPr>
              <a:t>对任何</a:t>
            </a:r>
            <a:r>
              <a:rPr lang="en-US" altLang="zh-CN" sz="2100" b="1" i="1" smtClean="0">
                <a:latin typeface="Times New Roman" pitchFamily="18" charset="0"/>
                <a:ea typeface="SimSun" pitchFamily="2" charset="-122"/>
              </a:rPr>
              <a:t>m</a:t>
            </a:r>
            <a:r>
              <a:rPr lang="en-US" altLang="zh-CN" sz="2100" smtClean="0">
                <a:ea typeface="SimSun" pitchFamily="2" charset="-122"/>
              </a:rPr>
              <a:t> </a:t>
            </a:r>
            <a:r>
              <a:rPr lang="zh-CN" altLang="en-US" sz="2100" smtClean="0">
                <a:ea typeface="SimSun" pitchFamily="2" charset="-122"/>
              </a:rPr>
              <a:t>和 </a:t>
            </a:r>
            <a:r>
              <a:rPr lang="en-US" altLang="zh-CN" sz="2100" b="1" i="1" smtClean="0">
                <a:latin typeface="Times New Roman" pitchFamily="18" charset="0"/>
                <a:ea typeface="SimSun" pitchFamily="2" charset="-122"/>
              </a:rPr>
              <a:t>n</a:t>
            </a:r>
            <a:r>
              <a:rPr lang="en-US" altLang="zh-CN" sz="2100" smtClean="0">
                <a:ea typeface="SimSun" pitchFamily="2" charset="-122"/>
              </a:rPr>
              <a:t>, </a:t>
            </a:r>
            <a:r>
              <a:rPr lang="zh-CN" altLang="en-US" sz="2100" smtClean="0">
                <a:ea typeface="SimSun" pitchFamily="2" charset="-122"/>
              </a:rPr>
              <a:t>如果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m</a:t>
            </a:r>
            <a:r>
              <a:rPr lang="en-US" altLang="zh-CN" sz="2100" b="1" smtClean="0">
                <a:solidFill>
                  <a:schemeClr val="hlink"/>
                </a:solidFill>
                <a:latin typeface="Times New Roman" pitchFamily="18" charset="0"/>
                <a:ea typeface="SimSun" pitchFamily="2" charset="-122"/>
              </a:rPr>
              <a:t>*&gt;0</a:t>
            </a:r>
            <a:r>
              <a:rPr lang="en-US" altLang="zh-CN" sz="2100" b="1" smtClean="0">
                <a:solidFill>
                  <a:schemeClr val="hlink"/>
                </a:solidFill>
                <a:ea typeface="SimSun" pitchFamily="2" charset="-122"/>
              </a:rPr>
              <a:t> </a:t>
            </a:r>
            <a:r>
              <a:rPr lang="zh-CN" altLang="en-US" sz="2100" smtClean="0">
                <a:ea typeface="SimSun" pitchFamily="2" charset="-122"/>
              </a:rPr>
              <a:t>，</a:t>
            </a:r>
            <a:r>
              <a:rPr lang="zh-CN" altLang="en-US" sz="2100" b="1" smtClean="0">
                <a:solidFill>
                  <a:schemeClr val="hlink"/>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n</a:t>
            </a:r>
            <a:r>
              <a:rPr lang="en-US" altLang="zh-CN" sz="2100" b="1" smtClean="0">
                <a:solidFill>
                  <a:schemeClr val="hlink"/>
                </a:solidFill>
                <a:latin typeface="Times New Roman" pitchFamily="18" charset="0"/>
                <a:ea typeface="SimSun" pitchFamily="2" charset="-122"/>
              </a:rPr>
              <a:t>*&gt;0 </a:t>
            </a:r>
            <a:r>
              <a:rPr lang="zh-CN" altLang="en-US" sz="2100" smtClean="0">
                <a:ea typeface="SimSun" pitchFamily="2" charset="-122"/>
              </a:rPr>
              <a:t>那么</a:t>
            </a:r>
            <a:r>
              <a:rPr lang="zh-CN" altLang="en-US" sz="2100" b="1" smtClean="0">
                <a:solidFill>
                  <a:schemeClr val="hlink"/>
                </a:solidFill>
                <a:latin typeface="Times New Roman" pitchFamily="18" charset="0"/>
                <a:ea typeface="SimSun" pitchFamily="2" charset="-122"/>
              </a:rPr>
              <a:t> </a:t>
            </a:r>
            <a:br>
              <a:rPr lang="zh-CN" altLang="en-US" sz="2100" b="1" smtClean="0">
                <a:solidFill>
                  <a:schemeClr val="hlink"/>
                </a:solidFill>
                <a:latin typeface="Times New Roman" pitchFamily="18" charset="0"/>
                <a:ea typeface="SimSun" pitchFamily="2" charset="-122"/>
              </a:rPr>
            </a:br>
            <a:r>
              <a:rPr lang="en-US" altLang="zh-CN" sz="2100" b="1" smtClean="0">
                <a:solidFill>
                  <a:schemeClr val="hlink"/>
                </a:solidFill>
                <a:latin typeface="Times New Roman" pitchFamily="18" charset="0"/>
                <a:ea typeface="SimSun" pitchFamily="2" charset="-122"/>
              </a:rPr>
              <a:t>EU</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i="1" smtClean="0">
                <a:solidFill>
                  <a:schemeClr val="hlink"/>
                </a:solidFill>
                <a:latin typeface="Times New Roman" pitchFamily="18" charset="0"/>
                <a:ea typeface="SimSun" pitchFamily="2" charset="-122"/>
              </a:rPr>
              <a:t>s</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m</a:t>
            </a:r>
            <a:r>
              <a:rPr lang="en-US" altLang="zh-CN" sz="2100" b="1" i="1" smtClean="0">
                <a:solidFill>
                  <a:schemeClr val="hlink"/>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smtClean="0">
                <a:solidFill>
                  <a:schemeClr val="hlink"/>
                </a:solidFill>
                <a:latin typeface="Times New Roman" pitchFamily="18" charset="0"/>
                <a:ea typeface="SimSun" pitchFamily="2" charset="-122"/>
              </a:rPr>
              <a:t>) = EU</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i="1" smtClean="0">
                <a:solidFill>
                  <a:schemeClr val="hlink"/>
                </a:solidFill>
                <a:latin typeface="Times New Roman" pitchFamily="18" charset="0"/>
                <a:ea typeface="SimSun" pitchFamily="2" charset="-122"/>
              </a:rPr>
              <a:t>s</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n</a:t>
            </a:r>
            <a:r>
              <a:rPr lang="en-US" altLang="zh-CN" sz="2100" b="1" smtClean="0">
                <a:solidFill>
                  <a:schemeClr val="hlink"/>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smtClean="0">
                <a:solidFill>
                  <a:schemeClr val="hlink"/>
                </a:solidFill>
                <a:latin typeface="Times New Roman" pitchFamily="18" charset="0"/>
                <a:ea typeface="SimSun" pitchFamily="2" charset="-122"/>
              </a:rPr>
              <a:t>)</a:t>
            </a:r>
            <a:r>
              <a:rPr lang="en-US" altLang="zh-CN" sz="2100" smtClean="0">
                <a:ea typeface="SimSun" pitchFamily="2" charset="-122"/>
              </a:rPr>
              <a:t>; </a:t>
            </a:r>
            <a:r>
              <a:rPr lang="zh-CN" altLang="en-US" sz="2100" smtClean="0">
                <a:ea typeface="SimSun" pitchFamily="2" charset="-122"/>
              </a:rPr>
              <a:t>如果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m</a:t>
            </a:r>
            <a:r>
              <a:rPr lang="en-US" altLang="zh-CN" sz="2100" b="1" smtClean="0">
                <a:solidFill>
                  <a:schemeClr val="hlink"/>
                </a:solidFill>
                <a:latin typeface="Times New Roman" pitchFamily="18" charset="0"/>
                <a:ea typeface="SimSun" pitchFamily="2" charset="-122"/>
              </a:rPr>
              <a:t>*&gt;0</a:t>
            </a:r>
            <a:r>
              <a:rPr lang="en-US" altLang="zh-CN" sz="2100" smtClean="0">
                <a:solidFill>
                  <a:schemeClr val="hlink"/>
                </a:solidFill>
                <a:ea typeface="SimSun" pitchFamily="2" charset="-122"/>
              </a:rPr>
              <a:t> </a:t>
            </a:r>
            <a:r>
              <a:rPr lang="zh-CN" altLang="en-US" sz="2100" smtClean="0">
                <a:ea typeface="SimSun" pitchFamily="2" charset="-122"/>
              </a:rPr>
              <a:t>，</a:t>
            </a:r>
            <a:r>
              <a:rPr lang="zh-CN" altLang="en-US" sz="2100" b="1" smtClean="0">
                <a:solidFill>
                  <a:schemeClr val="hlink"/>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n</a:t>
            </a:r>
            <a:r>
              <a:rPr lang="en-US" altLang="zh-CN" sz="2100" b="1" smtClean="0">
                <a:solidFill>
                  <a:schemeClr val="hlink"/>
                </a:solidFill>
                <a:latin typeface="Times New Roman" pitchFamily="18" charset="0"/>
                <a:ea typeface="SimSun" pitchFamily="2" charset="-122"/>
              </a:rPr>
              <a:t>*=0 </a:t>
            </a:r>
            <a:r>
              <a:rPr lang="zh-CN" altLang="en-US" sz="2100" smtClean="0">
                <a:ea typeface="SimSun" pitchFamily="2" charset="-122"/>
              </a:rPr>
              <a:t>那么</a:t>
            </a:r>
            <a:r>
              <a:rPr lang="zh-CN" altLang="en-US" sz="2100" b="1" smtClean="0">
                <a:solidFill>
                  <a:schemeClr val="hlink"/>
                </a:solidFill>
                <a:latin typeface="Times New Roman" pitchFamily="18" charset="0"/>
                <a:ea typeface="SimSun" pitchFamily="2" charset="-122"/>
              </a:rPr>
              <a:t> </a:t>
            </a:r>
            <a:r>
              <a:rPr lang="en-US" altLang="zh-CN" sz="2100" b="1" smtClean="0">
                <a:solidFill>
                  <a:schemeClr val="hlink"/>
                </a:solidFill>
                <a:latin typeface="Times New Roman" pitchFamily="18" charset="0"/>
                <a:ea typeface="SimSun" pitchFamily="2" charset="-122"/>
              </a:rPr>
              <a:t>EU</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i="1" smtClean="0">
                <a:solidFill>
                  <a:schemeClr val="hlink"/>
                </a:solidFill>
                <a:latin typeface="Times New Roman" pitchFamily="18" charset="0"/>
                <a:ea typeface="SimSun" pitchFamily="2" charset="-122"/>
              </a:rPr>
              <a:t>s</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m</a:t>
            </a:r>
            <a:r>
              <a:rPr lang="en-US" altLang="zh-CN" sz="2100" b="1" i="1" smtClean="0">
                <a:solidFill>
                  <a:schemeClr val="hlink"/>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smtClean="0">
                <a:solidFill>
                  <a:schemeClr val="hlink"/>
                </a:solidFill>
                <a:latin typeface="Times New Roman" pitchFamily="18" charset="0"/>
                <a:ea typeface="SimSun" pitchFamily="2" charset="-122"/>
              </a:rPr>
              <a:t>) </a:t>
            </a:r>
            <a:r>
              <a:rPr lang="en-US" altLang="zh-CN" sz="2100" b="1" smtClean="0">
                <a:solidFill>
                  <a:schemeClr val="hlink"/>
                </a:solidFill>
                <a:latin typeface="Times New Roman" pitchFamily="18" charset="0"/>
                <a:ea typeface="SimSun" pitchFamily="2" charset="-122"/>
                <a:sym typeface="Symbol" pitchFamily="18" charset="2"/>
              </a:rPr>
              <a:t> </a:t>
            </a:r>
            <a:r>
              <a:rPr lang="en-US" altLang="zh-CN" sz="2100" b="1" smtClean="0">
                <a:solidFill>
                  <a:schemeClr val="hlink"/>
                </a:solidFill>
                <a:latin typeface="Times New Roman" pitchFamily="18" charset="0"/>
                <a:ea typeface="SimSun" pitchFamily="2" charset="-122"/>
              </a:rPr>
              <a:t>EU</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i="1" smtClean="0">
                <a:solidFill>
                  <a:schemeClr val="hlink"/>
                </a:solidFill>
                <a:latin typeface="Times New Roman" pitchFamily="18" charset="0"/>
                <a:ea typeface="SimSun" pitchFamily="2" charset="-122"/>
              </a:rPr>
              <a:t>s</a:t>
            </a:r>
            <a:r>
              <a:rPr lang="en-US" altLang="zh-CN" sz="2100" b="1" baseline="-25000" smtClean="0">
                <a:solidFill>
                  <a:schemeClr val="hlink"/>
                </a:solidFill>
                <a:latin typeface="Times New Roman" pitchFamily="18" charset="0"/>
                <a:ea typeface="SimSun" pitchFamily="2" charset="-122"/>
              </a:rPr>
              <a:t>1</a:t>
            </a:r>
            <a:r>
              <a:rPr lang="en-US" altLang="zh-CN" sz="2100" b="1" i="1" baseline="-25000" smtClean="0">
                <a:solidFill>
                  <a:schemeClr val="hlink"/>
                </a:solidFill>
                <a:latin typeface="Times New Roman" pitchFamily="18" charset="0"/>
                <a:ea typeface="SimSun" pitchFamily="2" charset="-122"/>
              </a:rPr>
              <a:t>n</a:t>
            </a:r>
            <a:r>
              <a:rPr lang="en-US" altLang="zh-CN" sz="2100" b="1" smtClean="0">
                <a:solidFill>
                  <a:schemeClr val="hlink"/>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smtClean="0">
                <a:solidFill>
                  <a:schemeClr val="hlink"/>
                </a:solidFill>
                <a:latin typeface="Times New Roman" pitchFamily="18" charset="0"/>
                <a:ea typeface="SimSun" pitchFamily="2" charset="-122"/>
              </a:rPr>
              <a:t>)</a:t>
            </a:r>
          </a:p>
          <a:p>
            <a:pPr lvl="1" eaLnBrk="1" hangingPunct="1">
              <a:buFont typeface="Wingdings" pitchFamily="2" charset="2"/>
              <a:buChar char="Ø"/>
            </a:pPr>
            <a:r>
              <a:rPr lang="en-US" altLang="zh-CN" sz="2100" smtClean="0">
                <a:ea typeface="SimSun" pitchFamily="2" charset="-122"/>
              </a:rPr>
              <a:t>player 2: </a:t>
            </a:r>
            <a:r>
              <a:rPr lang="zh-CN" altLang="en-US" sz="2100" smtClean="0">
                <a:ea typeface="SimSun" pitchFamily="2" charset="-122"/>
              </a:rPr>
              <a:t>对任何</a:t>
            </a:r>
            <a:r>
              <a:rPr lang="en-US" altLang="zh-CN" sz="2100" b="1" i="1" smtClean="0">
                <a:latin typeface="Times New Roman" pitchFamily="18" charset="0"/>
                <a:ea typeface="SimSun" pitchFamily="2" charset="-122"/>
              </a:rPr>
              <a:t>i</a:t>
            </a:r>
            <a:r>
              <a:rPr lang="en-US" altLang="zh-CN" sz="2100" smtClean="0">
                <a:ea typeface="SimSun" pitchFamily="2" charset="-122"/>
              </a:rPr>
              <a:t> </a:t>
            </a:r>
            <a:r>
              <a:rPr lang="zh-CN" altLang="en-US" sz="2100" smtClean="0">
                <a:ea typeface="SimSun" pitchFamily="2" charset="-122"/>
              </a:rPr>
              <a:t>和 </a:t>
            </a:r>
            <a:r>
              <a:rPr lang="en-US" altLang="zh-CN" sz="2100" b="1" i="1" smtClean="0">
                <a:latin typeface="Times New Roman" pitchFamily="18" charset="0"/>
                <a:ea typeface="SimSun" pitchFamily="2" charset="-122"/>
              </a:rPr>
              <a:t>k</a:t>
            </a:r>
            <a:r>
              <a:rPr lang="en-US" altLang="zh-CN" sz="2100" smtClean="0">
                <a:ea typeface="SimSun" pitchFamily="2" charset="-122"/>
              </a:rPr>
              <a:t>, </a:t>
            </a:r>
            <a:r>
              <a:rPr lang="zh-CN" altLang="en-US" sz="2100" smtClean="0">
                <a:ea typeface="SimSun" pitchFamily="2" charset="-122"/>
              </a:rPr>
              <a:t>如果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i</a:t>
            </a:r>
            <a:r>
              <a:rPr lang="en-US" altLang="zh-CN" sz="2100" b="1" smtClean="0">
                <a:solidFill>
                  <a:srgbClr val="0000FF"/>
                </a:solidFill>
                <a:latin typeface="Times New Roman" pitchFamily="18" charset="0"/>
                <a:ea typeface="SimSun" pitchFamily="2" charset="-122"/>
              </a:rPr>
              <a:t>*&gt;0</a:t>
            </a:r>
            <a:r>
              <a:rPr lang="en-US" altLang="zh-CN" sz="2100" b="1" smtClean="0">
                <a:solidFill>
                  <a:schemeClr val="hlink"/>
                </a:solidFill>
                <a:ea typeface="SimSun" pitchFamily="2" charset="-122"/>
              </a:rPr>
              <a:t> </a:t>
            </a:r>
            <a:r>
              <a:rPr lang="en-US" altLang="zh-CN" sz="2100" smtClean="0">
                <a:ea typeface="SimSun" pitchFamily="2" charset="-122"/>
              </a:rPr>
              <a:t>and</a:t>
            </a:r>
            <a:r>
              <a:rPr lang="en-US" altLang="zh-CN" sz="2100" b="1" smtClean="0">
                <a:solidFill>
                  <a:srgbClr val="0000FF"/>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k</a:t>
            </a:r>
            <a:r>
              <a:rPr lang="en-US" altLang="zh-CN" sz="2100" b="1" smtClean="0">
                <a:solidFill>
                  <a:srgbClr val="0000FF"/>
                </a:solidFill>
                <a:latin typeface="Times New Roman" pitchFamily="18" charset="0"/>
                <a:ea typeface="SimSun" pitchFamily="2" charset="-122"/>
              </a:rPr>
              <a:t>*&gt;0 </a:t>
            </a:r>
            <a:r>
              <a:rPr lang="zh-CN" altLang="en-US" sz="2100" b="1" smtClean="0">
                <a:latin typeface="Times New Roman" pitchFamily="18" charset="0"/>
                <a:ea typeface="SimSun" pitchFamily="2" charset="-122"/>
              </a:rPr>
              <a:t>那么</a:t>
            </a:r>
            <a:r>
              <a:rPr lang="zh-CN" altLang="en-US" sz="2100" b="1" smtClean="0">
                <a:solidFill>
                  <a:schemeClr val="hlink"/>
                </a:solidFill>
                <a:latin typeface="Times New Roman" pitchFamily="18" charset="0"/>
                <a:ea typeface="SimSun" pitchFamily="2" charset="-122"/>
              </a:rPr>
              <a:t> </a:t>
            </a:r>
            <a:br>
              <a:rPr lang="zh-CN" altLang="en-US" sz="2100" b="1" smtClean="0">
                <a:solidFill>
                  <a:schemeClr val="hlink"/>
                </a:solidFill>
                <a:latin typeface="Times New Roman" pitchFamily="18" charset="0"/>
                <a:ea typeface="SimSun" pitchFamily="2" charset="-122"/>
              </a:rPr>
            </a:br>
            <a:r>
              <a:rPr lang="en-US" altLang="zh-CN" sz="2100" b="1" smtClean="0">
                <a:solidFill>
                  <a:srgbClr val="0000FF"/>
                </a:solidFill>
                <a:latin typeface="Times New Roman" pitchFamily="18" charset="0"/>
                <a:ea typeface="SimSun" pitchFamily="2" charset="-122"/>
              </a:rPr>
              <a:t>EU</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i="1" smtClean="0">
                <a:solidFill>
                  <a:srgbClr val="0000FF"/>
                </a:solidFill>
                <a:latin typeface="Times New Roman" pitchFamily="18" charset="0"/>
                <a:ea typeface="SimSun" pitchFamily="2" charset="-122"/>
              </a:rPr>
              <a:t>s</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i</a:t>
            </a:r>
            <a:r>
              <a:rPr lang="en-US" altLang="zh-CN" sz="2100" b="1" smtClean="0">
                <a:solidFill>
                  <a:srgbClr val="0000FF"/>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smtClean="0">
                <a:solidFill>
                  <a:srgbClr val="0000FF"/>
                </a:solidFill>
                <a:latin typeface="Times New Roman" pitchFamily="18" charset="0"/>
                <a:ea typeface="SimSun" pitchFamily="2" charset="-122"/>
              </a:rPr>
              <a:t>) = EU</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i="1" smtClean="0">
                <a:solidFill>
                  <a:srgbClr val="0000FF"/>
                </a:solidFill>
                <a:latin typeface="Times New Roman" pitchFamily="18" charset="0"/>
                <a:ea typeface="SimSun" pitchFamily="2" charset="-122"/>
              </a:rPr>
              <a:t>s</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k</a:t>
            </a:r>
            <a:r>
              <a:rPr lang="en-US" altLang="zh-CN" sz="2100" b="1" smtClean="0">
                <a:solidFill>
                  <a:srgbClr val="0000FF"/>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smtClean="0">
                <a:solidFill>
                  <a:srgbClr val="0000FF"/>
                </a:solidFill>
                <a:latin typeface="Times New Roman" pitchFamily="18" charset="0"/>
                <a:ea typeface="SimSun" pitchFamily="2" charset="-122"/>
              </a:rPr>
              <a:t>)</a:t>
            </a:r>
            <a:r>
              <a:rPr lang="en-US" altLang="zh-CN" sz="2100" smtClean="0">
                <a:ea typeface="SimSun" pitchFamily="2" charset="-122"/>
              </a:rPr>
              <a:t>; </a:t>
            </a:r>
            <a:r>
              <a:rPr lang="zh-CN" altLang="en-US" sz="2100" smtClean="0">
                <a:ea typeface="SimSun" pitchFamily="2" charset="-122"/>
              </a:rPr>
              <a:t>如果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i</a:t>
            </a:r>
            <a:r>
              <a:rPr lang="en-US" altLang="zh-CN" sz="2100" b="1" smtClean="0">
                <a:solidFill>
                  <a:srgbClr val="0000FF"/>
                </a:solidFill>
                <a:latin typeface="Times New Roman" pitchFamily="18" charset="0"/>
                <a:ea typeface="SimSun" pitchFamily="2" charset="-122"/>
              </a:rPr>
              <a:t>*&gt;0</a:t>
            </a:r>
            <a:r>
              <a:rPr lang="en-US" altLang="zh-CN" sz="2100" smtClean="0">
                <a:solidFill>
                  <a:schemeClr val="hlink"/>
                </a:solidFill>
                <a:ea typeface="SimSun" pitchFamily="2" charset="-122"/>
              </a:rPr>
              <a:t> </a:t>
            </a:r>
            <a:r>
              <a:rPr lang="en-US" altLang="zh-CN" sz="2100" smtClean="0">
                <a:ea typeface="SimSun" pitchFamily="2" charset="-122"/>
              </a:rPr>
              <a:t>and</a:t>
            </a:r>
            <a:r>
              <a:rPr lang="en-US" altLang="zh-CN" sz="2100" b="1" smtClean="0">
                <a:solidFill>
                  <a:schemeClr val="hlink"/>
                </a:solidFill>
                <a:latin typeface="Times New Roman" pitchFamily="18" charset="0"/>
                <a:ea typeface="SimSun" pitchFamily="2" charset="-122"/>
              </a:rPr>
              <a:t> </a:t>
            </a:r>
            <a:r>
              <a:rPr lang="en-US" altLang="zh-CN" sz="2100" b="1" i="1" smtClean="0">
                <a:solidFill>
                  <a:srgbClr val="0000FF"/>
                </a:solidFill>
                <a:latin typeface="Times New Roman" pitchFamily="18" charset="0"/>
                <a:ea typeface="SimSun" pitchFamily="2" charset="-122"/>
              </a:rPr>
              <a:t>p</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k</a:t>
            </a:r>
            <a:r>
              <a:rPr lang="en-US" altLang="zh-CN" sz="2100" b="1" smtClean="0">
                <a:solidFill>
                  <a:srgbClr val="0000FF"/>
                </a:solidFill>
                <a:latin typeface="Times New Roman" pitchFamily="18" charset="0"/>
                <a:ea typeface="SimSun" pitchFamily="2" charset="-122"/>
              </a:rPr>
              <a:t>*=0</a:t>
            </a:r>
            <a:r>
              <a:rPr lang="en-US" altLang="zh-CN" sz="2100" b="1" smtClean="0">
                <a:solidFill>
                  <a:schemeClr val="hlink"/>
                </a:solidFill>
                <a:latin typeface="Times New Roman" pitchFamily="18" charset="0"/>
                <a:ea typeface="SimSun" pitchFamily="2" charset="-122"/>
              </a:rPr>
              <a:t> </a:t>
            </a:r>
            <a:r>
              <a:rPr lang="zh-CN" altLang="en-US" sz="2100" smtClean="0">
                <a:ea typeface="SimSun" pitchFamily="2" charset="-122"/>
              </a:rPr>
              <a:t>那么 </a:t>
            </a:r>
            <a:br>
              <a:rPr lang="zh-CN" altLang="en-US" sz="2100" smtClean="0">
                <a:ea typeface="SimSun" pitchFamily="2" charset="-122"/>
              </a:rPr>
            </a:br>
            <a:r>
              <a:rPr lang="en-US" altLang="zh-CN" sz="2100" b="1" smtClean="0">
                <a:solidFill>
                  <a:srgbClr val="0000FF"/>
                </a:solidFill>
                <a:latin typeface="Times New Roman" pitchFamily="18" charset="0"/>
                <a:ea typeface="SimSun" pitchFamily="2" charset="-122"/>
              </a:rPr>
              <a:t>EU</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i="1" smtClean="0">
                <a:solidFill>
                  <a:srgbClr val="0000FF"/>
                </a:solidFill>
                <a:latin typeface="Times New Roman" pitchFamily="18" charset="0"/>
                <a:ea typeface="SimSun" pitchFamily="2" charset="-122"/>
              </a:rPr>
              <a:t>s</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i</a:t>
            </a:r>
            <a:r>
              <a:rPr lang="en-US" altLang="zh-CN" sz="2100" b="1" smtClean="0">
                <a:solidFill>
                  <a:srgbClr val="0000FF"/>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smtClean="0">
                <a:solidFill>
                  <a:srgbClr val="0000FF"/>
                </a:solidFill>
                <a:latin typeface="Times New Roman" pitchFamily="18" charset="0"/>
                <a:ea typeface="SimSun" pitchFamily="2" charset="-122"/>
              </a:rPr>
              <a:t>) </a:t>
            </a:r>
            <a:r>
              <a:rPr lang="en-US" altLang="zh-CN" sz="2100" b="1" smtClean="0">
                <a:solidFill>
                  <a:srgbClr val="0000FF"/>
                </a:solidFill>
                <a:latin typeface="Times New Roman" pitchFamily="18" charset="0"/>
                <a:ea typeface="SimSun" pitchFamily="2" charset="-122"/>
                <a:sym typeface="Symbol" pitchFamily="18" charset="2"/>
              </a:rPr>
              <a:t></a:t>
            </a:r>
            <a:r>
              <a:rPr lang="en-US" altLang="zh-CN" sz="2100" b="1" smtClean="0">
                <a:solidFill>
                  <a:srgbClr val="0000FF"/>
                </a:solidFill>
                <a:latin typeface="Times New Roman" pitchFamily="18" charset="0"/>
                <a:ea typeface="SimSun" pitchFamily="2" charset="-122"/>
              </a:rPr>
              <a:t> EU</a:t>
            </a:r>
            <a:r>
              <a:rPr lang="en-US" altLang="zh-CN" sz="2100" b="1" baseline="-25000" smtClean="0">
                <a:solidFill>
                  <a:srgbClr val="0000FF"/>
                </a:solidFill>
                <a:latin typeface="Times New Roman" pitchFamily="18" charset="0"/>
                <a:ea typeface="SimSun" pitchFamily="2" charset="-122"/>
              </a:rPr>
              <a:t>2</a:t>
            </a:r>
            <a:r>
              <a:rPr lang="en-US" altLang="zh-CN" sz="2100" b="1" smtClean="0">
                <a:solidFill>
                  <a:srgbClr val="0000FF"/>
                </a:solidFill>
                <a:latin typeface="Times New Roman" pitchFamily="18" charset="0"/>
                <a:ea typeface="SimSun" pitchFamily="2" charset="-122"/>
              </a:rPr>
              <a:t>(</a:t>
            </a:r>
            <a:r>
              <a:rPr lang="en-US" altLang="zh-CN" sz="2100" b="1" i="1" smtClean="0">
                <a:solidFill>
                  <a:srgbClr val="0000FF"/>
                </a:solidFill>
                <a:latin typeface="Times New Roman" pitchFamily="18" charset="0"/>
                <a:ea typeface="SimSun" pitchFamily="2" charset="-122"/>
              </a:rPr>
              <a:t>s</a:t>
            </a:r>
            <a:r>
              <a:rPr lang="en-US" altLang="zh-CN" sz="2100" b="1" baseline="-25000" smtClean="0">
                <a:solidFill>
                  <a:srgbClr val="0000FF"/>
                </a:solidFill>
                <a:latin typeface="Times New Roman" pitchFamily="18" charset="0"/>
                <a:ea typeface="SimSun" pitchFamily="2" charset="-122"/>
              </a:rPr>
              <a:t>2</a:t>
            </a:r>
            <a:r>
              <a:rPr lang="en-US" altLang="zh-CN" sz="2100" b="1" i="1" baseline="-25000" smtClean="0">
                <a:solidFill>
                  <a:srgbClr val="0000FF"/>
                </a:solidFill>
                <a:latin typeface="Times New Roman" pitchFamily="18" charset="0"/>
                <a:ea typeface="SimSun" pitchFamily="2" charset="-122"/>
              </a:rPr>
              <a:t>k</a:t>
            </a:r>
            <a:r>
              <a:rPr lang="en-US" altLang="zh-CN" sz="2100" b="1" smtClean="0">
                <a:solidFill>
                  <a:srgbClr val="0000FF"/>
                </a:solidFill>
                <a:latin typeface="Times New Roman" pitchFamily="18" charset="0"/>
                <a:ea typeface="SimSun" pitchFamily="2" charset="-122"/>
              </a:rPr>
              <a:t>, </a:t>
            </a:r>
            <a:r>
              <a:rPr lang="en-US" altLang="zh-CN" sz="2100" b="1" i="1" smtClean="0">
                <a:solidFill>
                  <a:schemeClr val="hlink"/>
                </a:solidFill>
                <a:latin typeface="Times New Roman" pitchFamily="18" charset="0"/>
                <a:ea typeface="SimSun" pitchFamily="2" charset="-122"/>
              </a:rPr>
              <a:t>p</a:t>
            </a:r>
            <a:r>
              <a:rPr lang="en-US" altLang="zh-CN" sz="2100" b="1" baseline="-25000" smtClean="0">
                <a:solidFill>
                  <a:schemeClr val="hlink"/>
                </a:solidFill>
                <a:latin typeface="Times New Roman" pitchFamily="18" charset="0"/>
                <a:ea typeface="SimSun" pitchFamily="2" charset="-122"/>
              </a:rPr>
              <a:t>1</a:t>
            </a:r>
            <a:r>
              <a:rPr lang="en-US" altLang="zh-CN" sz="2100" b="1" smtClean="0">
                <a:solidFill>
                  <a:schemeClr val="hlink"/>
                </a:solidFill>
                <a:latin typeface="Times New Roman" pitchFamily="18" charset="0"/>
                <a:ea typeface="SimSun" pitchFamily="2" charset="-122"/>
              </a:rPr>
              <a:t>*</a:t>
            </a:r>
            <a:r>
              <a:rPr lang="en-US" altLang="zh-CN" sz="2100" b="1" smtClean="0">
                <a:solidFill>
                  <a:srgbClr val="0000FF"/>
                </a:solidFill>
                <a:latin typeface="Times New Roman" pitchFamily="18" charset="0"/>
                <a:ea typeface="SimSun" pitchFamily="2" charset="-122"/>
              </a:rPr>
              <a:t>)</a:t>
            </a:r>
            <a:r>
              <a:rPr lang="en-US" altLang="zh-CN" sz="2100" smtClean="0">
                <a:ea typeface="SimSun" pitchFamily="2" charset="-122"/>
              </a:rPr>
              <a:t> </a:t>
            </a:r>
            <a:endParaRPr lang="en-US" altLang="zh-CN" sz="2100" b="1" smtClean="0">
              <a:solidFill>
                <a:srgbClr val="0000FF"/>
              </a:solidFill>
              <a:latin typeface="Times New Roman" pitchFamily="18" charset="0"/>
              <a:ea typeface="SimSun" pitchFamily="2" charset="-122"/>
            </a:endParaRPr>
          </a:p>
          <a:p>
            <a:pPr eaLnBrk="1" hangingPunct="1"/>
            <a:endParaRPr lang="zh-CN" altLang="en-US" sz="2200" b="1" smtClean="0">
              <a:solidFill>
                <a:srgbClr val="0000FF"/>
              </a:solidFill>
              <a:latin typeface="Courier New" pitchFamily="49" charset="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4563" name="灯片编号占位符 5"/>
          <p:cNvSpPr>
            <a:spLocks noGrp="1"/>
          </p:cNvSpPr>
          <p:nvPr>
            <p:ph type="sldNum" sz="quarter" idx="12"/>
          </p:nvPr>
        </p:nvSpPr>
        <p:spPr>
          <a:noFill/>
        </p:spPr>
        <p:txBody>
          <a:bodyPr/>
          <a:lstStyle/>
          <a:p>
            <a:fld id="{8893F6CB-CC2E-4EDB-92CF-E074169A845F}" type="slidenum">
              <a:rPr lang="zh-CN" altLang="en-US" smtClean="0">
                <a:solidFill>
                  <a:srgbClr val="000000"/>
                </a:solidFill>
              </a:rPr>
              <a:pPr/>
              <a:t>197</a:t>
            </a:fld>
            <a:endParaRPr lang="en-US" altLang="zh-CN" smtClean="0">
              <a:solidFill>
                <a:srgbClr val="000000"/>
              </a:solidFill>
            </a:endParaRPr>
          </a:p>
        </p:txBody>
      </p:sp>
      <p:sp>
        <p:nvSpPr>
          <p:cNvPr id="194564" name="Rectangle 2"/>
          <p:cNvSpPr>
            <a:spLocks noGrp="1" noChangeArrowheads="1"/>
          </p:cNvSpPr>
          <p:nvPr>
            <p:ph type="title"/>
          </p:nvPr>
        </p:nvSpPr>
        <p:spPr/>
        <p:txBody>
          <a:bodyPr/>
          <a:lstStyle/>
          <a:p>
            <a:pPr eaLnBrk="1" hangingPunct="1"/>
            <a:r>
              <a:rPr lang="en-US" altLang="zh-CN" sz="3200" smtClean="0">
                <a:ea typeface="SimSun" pitchFamily="2" charset="-122"/>
              </a:rPr>
              <a:t>2-player each with a finite number of pure strategies</a:t>
            </a:r>
          </a:p>
        </p:txBody>
      </p:sp>
      <p:sp>
        <p:nvSpPr>
          <p:cNvPr id="194565" name="Rectangle 3"/>
          <p:cNvSpPr>
            <a:spLocks noGrp="1" noChangeArrowheads="1"/>
          </p:cNvSpPr>
          <p:nvPr>
            <p:ph type="body" idx="1"/>
          </p:nvPr>
        </p:nvSpPr>
        <p:spPr/>
        <p:txBody>
          <a:bodyPr/>
          <a:lstStyle/>
          <a:p>
            <a:pPr eaLnBrk="1" hangingPunct="1">
              <a:lnSpc>
                <a:spcPct val="90000"/>
              </a:lnSpc>
            </a:pPr>
            <a:r>
              <a:rPr lang="zh-CN" altLang="en-US" sz="2400" smtClean="0">
                <a:ea typeface="SimSun" pitchFamily="2" charset="-122"/>
              </a:rPr>
              <a:t>定理</a:t>
            </a:r>
            <a:r>
              <a:rPr lang="en-US" altLang="zh-CN" sz="2400" smtClean="0">
                <a:ea typeface="SimSun" pitchFamily="2" charset="-122"/>
              </a:rPr>
              <a:t>4</a:t>
            </a:r>
            <a:r>
              <a:rPr lang="zh-CN" altLang="en-US" sz="2400" smtClean="0">
                <a:ea typeface="SimSun" pitchFamily="2" charset="-122"/>
              </a:rPr>
              <a:t>告诉了我们什么</a:t>
            </a:r>
            <a:r>
              <a:rPr lang="en-US" altLang="zh-CN" sz="2400" smtClean="0">
                <a:ea typeface="SimSun" pitchFamily="2" charset="-122"/>
              </a:rPr>
              <a:t>?</a:t>
            </a:r>
            <a:r>
              <a:rPr lang="en-US" altLang="zh-CN" sz="2000" smtClean="0">
                <a:ea typeface="SimSun" pitchFamily="2" charset="-122"/>
              </a:rPr>
              <a:t>  </a:t>
            </a:r>
          </a:p>
          <a:p>
            <a:pPr eaLnBrk="1" hangingPunct="1">
              <a:lnSpc>
                <a:spcPct val="90000"/>
              </a:lnSpc>
            </a:pPr>
            <a:endParaRPr lang="en-US" altLang="zh-CN" sz="2000" smtClean="0">
              <a:ea typeface="SimSun" pitchFamily="2" charset="-122"/>
            </a:endParaRPr>
          </a:p>
          <a:p>
            <a:pPr lvl="1" eaLnBrk="1" hangingPunct="1">
              <a:lnSpc>
                <a:spcPct val="90000"/>
              </a:lnSpc>
            </a:pPr>
            <a:r>
              <a:rPr lang="zh-CN" altLang="en-US" sz="2000" smtClean="0">
                <a:ea typeface="SimSun" pitchFamily="2" charset="-122"/>
              </a:rPr>
              <a:t>一个混合策略组合</a:t>
            </a:r>
            <a:r>
              <a:rPr lang="en-US" altLang="zh-CN" sz="2000" smtClean="0">
                <a:ea typeface="SimSun" pitchFamily="2" charset="-122"/>
              </a:rPr>
              <a:t> </a:t>
            </a:r>
            <a:r>
              <a:rPr lang="en-US" altLang="zh-CN" sz="2000" b="1" smtClean="0">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p</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a:t>
            </a:r>
            <a:r>
              <a:rPr lang="en-US" altLang="zh-CN" sz="2000" b="1" i="1" smtClean="0">
                <a:solidFill>
                  <a:schemeClr val="hlink"/>
                </a:solidFill>
                <a:latin typeface="Times New Roman" pitchFamily="18" charset="0"/>
                <a:ea typeface="SimSun" pitchFamily="2" charset="-122"/>
                <a:cs typeface="Times New Roman" pitchFamily="18" charset="0"/>
              </a:rPr>
              <a:t> </a:t>
            </a:r>
            <a:r>
              <a:rPr lang="en-US" altLang="zh-CN" sz="2000" b="1" smtClean="0">
                <a:solidFill>
                  <a:srgbClr val="0000FF"/>
                </a:solidFill>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rgbClr val="0000FF"/>
                </a:solidFill>
                <a:latin typeface="Times New Roman" pitchFamily="18" charset="0"/>
                <a:ea typeface="SimSun" pitchFamily="2" charset="-122"/>
                <a:cs typeface="Times New Roman" pitchFamily="18" charset="0"/>
              </a:rPr>
              <a:t>*</a:t>
            </a:r>
            <a:r>
              <a:rPr lang="en-US" altLang="zh-CN" sz="2000" b="1" smtClean="0">
                <a:latin typeface="Times New Roman" pitchFamily="18" charset="0"/>
                <a:ea typeface="SimSun" pitchFamily="2" charset="-122"/>
                <a:cs typeface="Times New Roman" pitchFamily="18" charset="0"/>
              </a:rPr>
              <a:t>)</a:t>
            </a:r>
            <a:r>
              <a:rPr lang="en-US" altLang="zh-CN" sz="2000" smtClean="0">
                <a:ea typeface="SimSun" pitchFamily="2" charset="-122"/>
              </a:rPr>
              <a:t>, </a:t>
            </a:r>
            <a:r>
              <a:rPr lang="zh-CN" altLang="en-US" sz="2000" smtClean="0">
                <a:ea typeface="SimSun" pitchFamily="2" charset="-122"/>
              </a:rPr>
              <a:t>其中</a:t>
            </a:r>
            <a:br>
              <a:rPr lang="zh-CN" altLang="en-US" sz="2000" smtClean="0">
                <a:ea typeface="SimSun" pitchFamily="2" charset="-122"/>
              </a:rPr>
            </a:b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11</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p</a:t>
            </a:r>
            <a:r>
              <a:rPr lang="en-US" altLang="zh-CN" sz="2000" b="1" baseline="-25000" smtClean="0">
                <a:solidFill>
                  <a:schemeClr val="hlink"/>
                </a:solidFill>
                <a:latin typeface="Times New Roman" pitchFamily="18" charset="0"/>
                <a:ea typeface="SimSun" pitchFamily="2" charset="-122"/>
              </a:rPr>
              <a:t>12</a:t>
            </a:r>
            <a:r>
              <a:rPr lang="en-US" altLang="zh-CN" sz="2000" b="1" smtClean="0">
                <a:solidFill>
                  <a:schemeClr val="hlink"/>
                </a:solidFill>
                <a:latin typeface="Times New Roman" pitchFamily="18" charset="0"/>
                <a:ea typeface="SimSun" pitchFamily="2" charset="-122"/>
              </a:rPr>
              <a:t>*</a:t>
            </a:r>
            <a:r>
              <a:rPr lang="en-US" altLang="zh-CN" sz="2000" b="1" i="1" smtClean="0">
                <a:solidFill>
                  <a:schemeClr val="hlink"/>
                </a:solidFill>
                <a:latin typeface="Times New Roman" pitchFamily="18" charset="0"/>
                <a:ea typeface="SimSun" pitchFamily="2" charset="-122"/>
              </a:rPr>
              <a:t>, ..., p</a:t>
            </a:r>
            <a:r>
              <a:rPr lang="en-US" altLang="zh-CN" sz="2000" b="1" baseline="-25000" smtClean="0">
                <a:solidFill>
                  <a:schemeClr val="hlink"/>
                </a:solidFill>
                <a:latin typeface="Times New Roman" pitchFamily="18" charset="0"/>
                <a:ea typeface="SimSun" pitchFamily="2" charset="-122"/>
              </a:rPr>
              <a:t>1</a:t>
            </a:r>
            <a:r>
              <a:rPr lang="en-US" altLang="zh-CN" sz="2000" b="1" i="1" baseline="-25000" smtClean="0">
                <a:solidFill>
                  <a:schemeClr val="hlink"/>
                </a:solidFill>
                <a:latin typeface="Times New Roman" pitchFamily="18" charset="0"/>
                <a:ea typeface="SimSun" pitchFamily="2" charset="-122"/>
              </a:rPr>
              <a:t>J</a:t>
            </a:r>
            <a:r>
              <a:rPr lang="en-US" altLang="zh-CN" sz="2000" b="1" smtClean="0">
                <a:solidFill>
                  <a:schemeClr val="hlink"/>
                </a:solidFill>
                <a:latin typeface="Times New Roman" pitchFamily="18" charset="0"/>
                <a:ea typeface="SimSun" pitchFamily="2" charset="-122"/>
              </a:rPr>
              <a:t>*</a:t>
            </a:r>
            <a:r>
              <a:rPr lang="en-US" altLang="zh-CN" sz="2000" smtClean="0">
                <a:latin typeface="Times New Roman" pitchFamily="18" charset="0"/>
                <a:ea typeface="SimSun" pitchFamily="2" charset="-122"/>
              </a:rPr>
              <a:t> </a:t>
            </a:r>
            <a:r>
              <a:rPr lang="en-US" altLang="zh-CN" sz="2000" b="1" smtClean="0">
                <a:solidFill>
                  <a:schemeClr val="hlink"/>
                </a:solidFill>
                <a:latin typeface="Times New Roman" pitchFamily="18" charset="0"/>
                <a:ea typeface="SimSun" pitchFamily="2" charset="-122"/>
              </a:rPr>
              <a:t>), </a:t>
            </a:r>
            <a:r>
              <a:rPr lang="en-US" altLang="zh-CN" sz="2000" b="1" smtClean="0">
                <a:latin typeface="Times New Roman" pitchFamily="18" charset="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21</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p</a:t>
            </a:r>
            <a:r>
              <a:rPr lang="en-US" altLang="zh-CN" sz="2000" b="1" baseline="-25000" smtClean="0">
                <a:solidFill>
                  <a:srgbClr val="0000FF"/>
                </a:solidFill>
                <a:latin typeface="Times New Roman" pitchFamily="18" charset="0"/>
                <a:ea typeface="SimSun" pitchFamily="2" charset="-122"/>
              </a:rPr>
              <a:t>22</a:t>
            </a:r>
            <a:r>
              <a:rPr lang="en-US" altLang="zh-CN" sz="2000" b="1" smtClean="0">
                <a:solidFill>
                  <a:srgbClr val="0000FF"/>
                </a:solidFill>
                <a:latin typeface="Times New Roman" pitchFamily="18" charset="0"/>
                <a:ea typeface="SimSun" pitchFamily="2" charset="-122"/>
              </a:rPr>
              <a:t>*</a:t>
            </a:r>
            <a:r>
              <a:rPr lang="en-US" altLang="zh-CN" sz="2000" b="1" i="1" smtClean="0">
                <a:solidFill>
                  <a:srgbClr val="0000FF"/>
                </a:solidFill>
                <a:latin typeface="Times New Roman" pitchFamily="18" charset="0"/>
                <a:ea typeface="SimSun" pitchFamily="2" charset="-122"/>
              </a:rPr>
              <a:t>, ..., p</a:t>
            </a:r>
            <a:r>
              <a:rPr lang="en-US" altLang="zh-CN" sz="2000" b="1" baseline="-25000" smtClean="0">
                <a:solidFill>
                  <a:srgbClr val="0000FF"/>
                </a:solidFill>
                <a:latin typeface="Times New Roman" pitchFamily="18" charset="0"/>
                <a:ea typeface="SimSun" pitchFamily="2" charset="-122"/>
              </a:rPr>
              <a:t>2</a:t>
            </a:r>
            <a:r>
              <a:rPr lang="en-US" altLang="zh-CN" sz="2000" b="1" i="1" baseline="-25000" smtClean="0">
                <a:solidFill>
                  <a:srgbClr val="0000FF"/>
                </a:solidFill>
                <a:latin typeface="Times New Roman" pitchFamily="18" charset="0"/>
                <a:ea typeface="SimSun" pitchFamily="2" charset="-122"/>
              </a:rPr>
              <a:t>K</a:t>
            </a:r>
            <a:r>
              <a:rPr lang="en-US" altLang="zh-CN" sz="2000" b="1" smtClean="0">
                <a:solidFill>
                  <a:srgbClr val="0000FF"/>
                </a:solidFill>
                <a:latin typeface="Times New Roman" pitchFamily="18" charset="0"/>
                <a:ea typeface="SimSun" pitchFamily="2" charset="-122"/>
              </a:rPr>
              <a:t>*</a:t>
            </a:r>
            <a:r>
              <a:rPr lang="en-US" altLang="zh-CN" sz="2000" smtClean="0">
                <a:latin typeface="Times New Roman" pitchFamily="18" charset="0"/>
                <a:ea typeface="SimSun" pitchFamily="2" charset="-122"/>
              </a:rPr>
              <a:t> </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 </a:t>
            </a:r>
            <a:r>
              <a:rPr lang="en-US" altLang="zh-CN" sz="2000" b="1" smtClean="0">
                <a:latin typeface="Courier New" pitchFamily="49" charset="0"/>
                <a:ea typeface="SimSun" pitchFamily="2" charset="-122"/>
              </a:rPr>
              <a:t/>
            </a:r>
            <a:br>
              <a:rPr lang="en-US" altLang="zh-CN" sz="2000" b="1" smtClean="0">
                <a:latin typeface="Courier New" pitchFamily="49" charset="0"/>
                <a:ea typeface="SimSun" pitchFamily="2" charset="-122"/>
              </a:rPr>
            </a:br>
            <a:r>
              <a:rPr lang="zh-CN" altLang="en-US" sz="2000" b="1" smtClean="0">
                <a:latin typeface="Courier New" pitchFamily="49" charset="0"/>
                <a:ea typeface="SimSun" pitchFamily="2" charset="-122"/>
              </a:rPr>
              <a:t>是一个混合策略纳什均衡，当且仅当它们满足以下条件</a:t>
            </a:r>
            <a:r>
              <a:rPr lang="en-US" altLang="zh-CN" sz="2000" smtClean="0">
                <a:ea typeface="SimSun" pitchFamily="2" charset="-122"/>
              </a:rPr>
              <a:t>:</a:t>
            </a:r>
          </a:p>
          <a:p>
            <a:pPr lvl="1" eaLnBrk="1" hangingPunct="1">
              <a:lnSpc>
                <a:spcPct val="90000"/>
              </a:lnSpc>
            </a:pPr>
            <a:r>
              <a:rPr lang="zh-CN" altLang="en-US" sz="2000" smtClean="0">
                <a:ea typeface="SimSun" pitchFamily="2" charset="-122"/>
              </a:rPr>
              <a:t>给定</a:t>
            </a:r>
            <a:r>
              <a:rPr lang="en-US" altLang="zh-CN" sz="2000" smtClean="0">
                <a:ea typeface="SimSun" pitchFamily="2" charset="-122"/>
              </a:rPr>
              <a:t> player 2</a:t>
            </a:r>
            <a:r>
              <a:rPr lang="zh-CN" altLang="en-US" sz="2000" smtClean="0">
                <a:ea typeface="SimSun" pitchFamily="2" charset="-122"/>
              </a:rPr>
              <a:t>的</a:t>
            </a:r>
            <a:r>
              <a:rPr lang="en-US" altLang="zh-CN" sz="2000" smtClean="0">
                <a:ea typeface="SimSun" pitchFamily="2" charset="-122"/>
              </a:rPr>
              <a:t> </a:t>
            </a:r>
            <a:r>
              <a:rPr lang="en-US" altLang="zh-CN" sz="2000" b="1" i="1" smtClean="0">
                <a:solidFill>
                  <a:srgbClr val="0000FF"/>
                </a:solidFill>
                <a:latin typeface="Times New Roman" pitchFamily="18" charset="0"/>
                <a:ea typeface="SimSun" pitchFamily="2" charset="-122"/>
              </a:rPr>
              <a:t>p</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a:t>
            </a:r>
            <a:r>
              <a:rPr lang="en-US" altLang="zh-CN" sz="2000" smtClean="0">
                <a:ea typeface="SimSun" pitchFamily="2" charset="-122"/>
              </a:rPr>
              <a:t>, player 1</a:t>
            </a:r>
            <a:r>
              <a:rPr lang="zh-CN" altLang="en-US" sz="2000" smtClean="0">
                <a:ea typeface="SimSun" pitchFamily="2" charset="-122"/>
              </a:rPr>
              <a:t>指定为正概率的每个纯策略的期望收益都相等</a:t>
            </a:r>
            <a:r>
              <a:rPr lang="en-US" altLang="zh-CN" sz="2000" smtClean="0">
                <a:ea typeface="SimSun" pitchFamily="2" charset="-122"/>
              </a:rPr>
              <a:t>, </a:t>
            </a:r>
            <a:r>
              <a:rPr lang="zh-CN" altLang="en-US" sz="2000" smtClean="0">
                <a:ea typeface="SimSun" pitchFamily="2" charset="-122"/>
              </a:rPr>
              <a:t>且</a:t>
            </a:r>
            <a:r>
              <a:rPr lang="en-US" altLang="zh-CN" sz="2000" smtClean="0">
                <a:ea typeface="SimSun" pitchFamily="2" charset="-122"/>
              </a:rPr>
              <a:t>player 1</a:t>
            </a:r>
            <a:r>
              <a:rPr lang="zh-CN" altLang="en-US" sz="2000" smtClean="0">
                <a:ea typeface="SimSun" pitchFamily="2" charset="-122"/>
              </a:rPr>
              <a:t>指定为正概率的任何纯策略的期望收益都不会小于她指定为零概率的纯策略的期望收益</a:t>
            </a:r>
            <a:r>
              <a:rPr lang="en-US" altLang="zh-CN" sz="2000" smtClean="0">
                <a:ea typeface="SimSun" pitchFamily="2" charset="-122"/>
              </a:rPr>
              <a:t>.</a:t>
            </a:r>
          </a:p>
          <a:p>
            <a:pPr lvl="1" eaLnBrk="1" hangingPunct="1">
              <a:lnSpc>
                <a:spcPct val="90000"/>
              </a:lnSpc>
            </a:pPr>
            <a:r>
              <a:rPr lang="zh-CN" altLang="en-US" sz="2000" smtClean="0">
                <a:ea typeface="SimSun" pitchFamily="2" charset="-122"/>
              </a:rPr>
              <a:t>给定</a:t>
            </a:r>
            <a:r>
              <a:rPr lang="en-US" altLang="zh-CN" sz="2000" smtClean="0">
                <a:ea typeface="SimSun" pitchFamily="2" charset="-122"/>
              </a:rPr>
              <a:t>player 1</a:t>
            </a:r>
            <a:r>
              <a:rPr lang="zh-CN" altLang="en-US" sz="2000" smtClean="0">
                <a:ea typeface="SimSun" pitchFamily="2" charset="-122"/>
              </a:rPr>
              <a:t>的</a:t>
            </a:r>
            <a:r>
              <a:rPr lang="en-US" altLang="zh-CN" sz="2000" smtClean="0">
                <a:ea typeface="SimSun" pitchFamily="2" charset="-122"/>
              </a:rPr>
              <a:t>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chemeClr val="hlink"/>
                </a:solidFill>
                <a:latin typeface="Times New Roman" pitchFamily="18" charset="0"/>
                <a:ea typeface="SimSun" pitchFamily="2" charset="-122"/>
              </a:rPr>
              <a:t>*</a:t>
            </a:r>
            <a:r>
              <a:rPr lang="en-US" altLang="zh-CN" sz="2000" smtClean="0">
                <a:ea typeface="SimSun" pitchFamily="2" charset="-122"/>
              </a:rPr>
              <a:t>, player 2</a:t>
            </a:r>
            <a:r>
              <a:rPr lang="zh-CN" altLang="en-US" sz="2000" smtClean="0">
                <a:ea typeface="SimSun" pitchFamily="2" charset="-122"/>
              </a:rPr>
              <a:t>指定为正概率的每个纯策略的期望收益都相等</a:t>
            </a:r>
            <a:r>
              <a:rPr lang="en-US" altLang="zh-CN" sz="2000" smtClean="0">
                <a:ea typeface="SimSun" pitchFamily="2" charset="-122"/>
              </a:rPr>
              <a:t>,</a:t>
            </a:r>
            <a:r>
              <a:rPr lang="zh-CN" altLang="en-US" sz="2000" smtClean="0">
                <a:ea typeface="SimSun" pitchFamily="2" charset="-122"/>
              </a:rPr>
              <a:t>且</a:t>
            </a:r>
            <a:r>
              <a:rPr lang="en-US" altLang="zh-CN" sz="2000" smtClean="0">
                <a:ea typeface="SimSun" pitchFamily="2" charset="-122"/>
              </a:rPr>
              <a:t>player 2</a:t>
            </a:r>
            <a:r>
              <a:rPr lang="zh-CN" altLang="en-US" sz="2000" smtClean="0">
                <a:ea typeface="SimSun" pitchFamily="2" charset="-122"/>
              </a:rPr>
              <a:t>指定为正概率的任何纯策略的期望收益都不会小于她指定为零概率的纯策略的期望收益</a:t>
            </a:r>
            <a:r>
              <a:rPr lang="en-US" altLang="zh-CN" sz="2000" smtClean="0">
                <a:ea typeface="SimSun" pitchFamily="2" charset="-122"/>
              </a:rPr>
              <a:t>.</a:t>
            </a:r>
            <a:endParaRPr lang="en-US" altLang="zh-CN" sz="2000" b="1" smtClean="0">
              <a:solidFill>
                <a:schemeClr val="hlink"/>
              </a:solidFill>
              <a:latin typeface="Times New Roman" pitchFamily="18" charset="0"/>
              <a:ea typeface="SimSun" pitchFamily="2" charset="-122"/>
            </a:endParaRPr>
          </a:p>
          <a:p>
            <a:pPr lvl="1" eaLnBrk="1" hangingPunct="1">
              <a:lnSpc>
                <a:spcPct val="90000"/>
              </a:lnSpc>
            </a:pPr>
            <a:endParaRPr lang="en-US" altLang="zh-CN" sz="2000" b="1" smtClean="0">
              <a:solidFill>
                <a:srgbClr val="0000FF"/>
              </a:solidFill>
              <a:latin typeface="Times New Roman" pitchFamily="18" charset="0"/>
              <a:ea typeface="SimSun" pitchFamily="2" charset="-122"/>
            </a:endParaRPr>
          </a:p>
          <a:p>
            <a:pPr eaLnBrk="1" hangingPunct="1">
              <a:lnSpc>
                <a:spcPct val="90000"/>
              </a:lnSpc>
            </a:pPr>
            <a:endParaRPr lang="zh-CN" altLang="en-US" sz="2000" b="1" smtClean="0">
              <a:solidFill>
                <a:srgbClr val="0000FF"/>
              </a:solidFill>
              <a:latin typeface="Courier New" pitchFamily="49" charset="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5587" name="灯片编号占位符 5"/>
          <p:cNvSpPr>
            <a:spLocks noGrp="1"/>
          </p:cNvSpPr>
          <p:nvPr>
            <p:ph type="sldNum" sz="quarter" idx="12"/>
          </p:nvPr>
        </p:nvSpPr>
        <p:spPr>
          <a:noFill/>
        </p:spPr>
        <p:txBody>
          <a:bodyPr/>
          <a:lstStyle/>
          <a:p>
            <a:fld id="{A68359D5-71C4-46D2-A6AC-5A71812EDFD8}" type="slidenum">
              <a:rPr lang="zh-CN" altLang="en-US" smtClean="0">
                <a:solidFill>
                  <a:srgbClr val="000000"/>
                </a:solidFill>
              </a:rPr>
              <a:pPr/>
              <a:t>198</a:t>
            </a:fld>
            <a:endParaRPr lang="en-US" altLang="zh-CN" smtClean="0">
              <a:solidFill>
                <a:srgbClr val="000000"/>
              </a:solidFill>
            </a:endParaRPr>
          </a:p>
        </p:txBody>
      </p:sp>
      <p:sp>
        <p:nvSpPr>
          <p:cNvPr id="195588" name="Rectangle 2"/>
          <p:cNvSpPr>
            <a:spLocks noGrp="1" noChangeArrowheads="1"/>
          </p:cNvSpPr>
          <p:nvPr>
            <p:ph type="title"/>
          </p:nvPr>
        </p:nvSpPr>
        <p:spPr/>
        <p:txBody>
          <a:bodyPr/>
          <a:lstStyle/>
          <a:p>
            <a:pPr eaLnBrk="1" hangingPunct="1"/>
            <a:r>
              <a:rPr lang="en-US" altLang="zh-CN" sz="3200" smtClean="0">
                <a:ea typeface="SimSun" pitchFamily="2" charset="-122"/>
              </a:rPr>
              <a:t>2-player each with a finite number of pure strategies</a:t>
            </a:r>
          </a:p>
        </p:txBody>
      </p:sp>
      <p:sp>
        <p:nvSpPr>
          <p:cNvPr id="195589" name="Rectangle 3"/>
          <p:cNvSpPr>
            <a:spLocks noGrp="1" noChangeArrowheads="1"/>
          </p:cNvSpPr>
          <p:nvPr>
            <p:ph type="body" idx="1"/>
          </p:nvPr>
        </p:nvSpPr>
        <p:spPr/>
        <p:txBody>
          <a:bodyPr/>
          <a:lstStyle/>
          <a:p>
            <a:pPr eaLnBrk="1" hangingPunct="1"/>
            <a:r>
              <a:rPr lang="zh-CN" altLang="en-US" smtClean="0">
                <a:ea typeface="SimSun" pitchFamily="2" charset="-122"/>
              </a:rPr>
              <a:t>定理</a:t>
            </a:r>
            <a:r>
              <a:rPr lang="en-US" altLang="zh-CN" smtClean="0">
                <a:ea typeface="SimSun" pitchFamily="2" charset="-122"/>
              </a:rPr>
              <a:t>4</a:t>
            </a:r>
            <a:r>
              <a:rPr lang="zh-CN" altLang="en-US" smtClean="0">
                <a:ea typeface="SimSun" pitchFamily="2" charset="-122"/>
              </a:rPr>
              <a:t>意味着在以下情形中我们有混合策略纳什均衡</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给定</a:t>
            </a:r>
            <a:r>
              <a:rPr lang="en-US" altLang="zh-CN" smtClean="0">
                <a:ea typeface="SimSun" pitchFamily="2" charset="-122"/>
              </a:rPr>
              <a:t>player 2</a:t>
            </a:r>
            <a:r>
              <a:rPr lang="zh-CN" altLang="en-US" smtClean="0">
                <a:ea typeface="SimSun" pitchFamily="2" charset="-122"/>
              </a:rPr>
              <a:t>的混合策略</a:t>
            </a:r>
            <a:r>
              <a:rPr lang="en-US" altLang="zh-CN" smtClean="0">
                <a:ea typeface="SimSun" pitchFamily="2" charset="-122"/>
              </a:rPr>
              <a:t>, Player 1</a:t>
            </a:r>
            <a:r>
              <a:rPr lang="zh-CN" altLang="en-US" smtClean="0">
                <a:ea typeface="SimSun" pitchFamily="2" charset="-122"/>
              </a:rPr>
              <a:t>指定为正概率的纯策略之间是无差异的</a:t>
            </a:r>
            <a:r>
              <a:rPr lang="en-US" altLang="zh-CN" smtClean="0">
                <a:ea typeface="SimSun" pitchFamily="2" charset="-122"/>
              </a:rPr>
              <a:t>. </a:t>
            </a:r>
            <a:r>
              <a:rPr lang="zh-CN" altLang="en-US" smtClean="0">
                <a:ea typeface="SimSun" pitchFamily="2" charset="-122"/>
              </a:rPr>
              <a:t>她指定为正概率的任何纯策略的期望收益都不会小于她指定为零概率的纯策略的期望收益</a:t>
            </a:r>
            <a:r>
              <a:rPr lang="en-US" altLang="zh-CN" smtClean="0">
                <a:ea typeface="SimSun" pitchFamily="2" charset="-122"/>
              </a:rPr>
              <a:t>.</a:t>
            </a:r>
          </a:p>
          <a:p>
            <a:pPr lvl="1" eaLnBrk="1" hangingPunct="1">
              <a:buFont typeface="Wingdings" pitchFamily="2" charset="2"/>
              <a:buChar char="Ø"/>
            </a:pPr>
            <a:r>
              <a:rPr lang="zh-CN" altLang="en-US" smtClean="0">
                <a:ea typeface="SimSun" pitchFamily="2" charset="-122"/>
              </a:rPr>
              <a:t>给定</a:t>
            </a:r>
            <a:r>
              <a:rPr lang="en-US" altLang="zh-CN" smtClean="0">
                <a:ea typeface="SimSun" pitchFamily="2" charset="-122"/>
              </a:rPr>
              <a:t>player 1</a:t>
            </a:r>
            <a:r>
              <a:rPr lang="zh-CN" altLang="en-US" smtClean="0">
                <a:ea typeface="SimSun" pitchFamily="2" charset="-122"/>
              </a:rPr>
              <a:t>的混合策略</a:t>
            </a:r>
            <a:r>
              <a:rPr lang="en-US" altLang="zh-CN" smtClean="0">
                <a:ea typeface="SimSun" pitchFamily="2" charset="-122"/>
              </a:rPr>
              <a:t>, Player 2</a:t>
            </a:r>
            <a:r>
              <a:rPr lang="zh-CN" altLang="en-US" smtClean="0">
                <a:ea typeface="SimSun" pitchFamily="2" charset="-122"/>
              </a:rPr>
              <a:t>指定为正概率的纯策略之间是无差异的</a:t>
            </a:r>
            <a:r>
              <a:rPr lang="en-US" altLang="zh-CN" smtClean="0">
                <a:ea typeface="SimSun" pitchFamily="2" charset="-122"/>
              </a:rPr>
              <a:t>. </a:t>
            </a:r>
            <a:r>
              <a:rPr lang="zh-CN" altLang="en-US" smtClean="0">
                <a:ea typeface="SimSun" pitchFamily="2" charset="-122"/>
              </a:rPr>
              <a:t>她指定为正概率的任何纯策略的期望收益都不会小于她指定为零概率的纯策略的期望收益</a:t>
            </a:r>
            <a:r>
              <a:rPr lang="en-US" altLang="zh-CN" smtClean="0">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6611" name="灯片编号占位符 5"/>
          <p:cNvSpPr>
            <a:spLocks noGrp="1"/>
          </p:cNvSpPr>
          <p:nvPr>
            <p:ph type="sldNum" sz="quarter" idx="12"/>
          </p:nvPr>
        </p:nvSpPr>
        <p:spPr>
          <a:noFill/>
        </p:spPr>
        <p:txBody>
          <a:bodyPr/>
          <a:lstStyle/>
          <a:p>
            <a:fld id="{B18DB118-65B6-4F67-8CCC-FB2513CF652A}" type="slidenum">
              <a:rPr lang="zh-CN" altLang="en-US" smtClean="0">
                <a:solidFill>
                  <a:srgbClr val="000000"/>
                </a:solidFill>
              </a:rPr>
              <a:pPr/>
              <a:t>199</a:t>
            </a:fld>
            <a:endParaRPr lang="en-US" altLang="zh-CN" smtClean="0">
              <a:solidFill>
                <a:srgbClr val="000000"/>
              </a:solidFill>
            </a:endParaRPr>
          </a:p>
        </p:txBody>
      </p:sp>
      <p:sp>
        <p:nvSpPr>
          <p:cNvPr id="196612" name="Rectangle 2"/>
          <p:cNvSpPr>
            <a:spLocks noGrp="1" noChangeArrowheads="1"/>
          </p:cNvSpPr>
          <p:nvPr>
            <p:ph type="title"/>
          </p:nvPr>
        </p:nvSpPr>
        <p:spPr/>
        <p:txBody>
          <a:bodyPr/>
          <a:lstStyle/>
          <a:p>
            <a:pPr eaLnBrk="1" hangingPunct="1"/>
            <a:r>
              <a:rPr lang="en-US" altLang="zh-CN" sz="3800" smtClean="0">
                <a:ea typeface="SimSun" pitchFamily="2" charset="-122"/>
              </a:rPr>
              <a:t>Theorem 4: illustration</a:t>
            </a:r>
          </a:p>
        </p:txBody>
      </p:sp>
      <p:sp>
        <p:nvSpPr>
          <p:cNvPr id="196613" name="Rectangle 3"/>
          <p:cNvSpPr>
            <a:spLocks noGrp="1" noChangeArrowheads="1"/>
          </p:cNvSpPr>
          <p:nvPr>
            <p:ph type="body" idx="1"/>
          </p:nvPr>
        </p:nvSpPr>
        <p:spPr>
          <a:xfrm>
            <a:off x="609600" y="3355975"/>
            <a:ext cx="7916863" cy="2732088"/>
          </a:xfrm>
        </p:spPr>
        <p:txBody>
          <a:bodyPr/>
          <a:lstStyle/>
          <a:p>
            <a:pPr eaLnBrk="1" hangingPunct="1"/>
            <a:r>
              <a:rPr lang="zh-CN" altLang="en-US" sz="2400" smtClean="0">
                <a:ea typeface="SimSun" pitchFamily="2" charset="-122"/>
              </a:rPr>
              <a:t>检查是否</a:t>
            </a:r>
            <a:r>
              <a:rPr lang="en-US" altLang="zh-CN" sz="2400" smtClean="0">
                <a:ea typeface="SimSun" pitchFamily="2" charset="-122"/>
              </a:rPr>
              <a:t> (</a:t>
            </a:r>
            <a:r>
              <a:rPr lang="en-US" altLang="zh-CN" sz="2400" smtClean="0">
                <a:solidFill>
                  <a:schemeClr val="hlink"/>
                </a:solidFill>
                <a:ea typeface="SimSun" pitchFamily="2" charset="-122"/>
              </a:rPr>
              <a:t>(3/4, 0, 1/4)</a:t>
            </a:r>
            <a:r>
              <a:rPr lang="en-US" altLang="zh-CN" sz="2400" smtClean="0">
                <a:ea typeface="SimSun" pitchFamily="2" charset="-122"/>
              </a:rPr>
              <a:t>, </a:t>
            </a:r>
            <a:r>
              <a:rPr lang="en-US" altLang="zh-CN" sz="2400" smtClean="0">
                <a:solidFill>
                  <a:srgbClr val="0000FF"/>
                </a:solidFill>
                <a:ea typeface="SimSun" pitchFamily="2" charset="-122"/>
              </a:rPr>
              <a:t>(0, 1/3, 2/3)</a:t>
            </a:r>
            <a:r>
              <a:rPr lang="en-US" altLang="zh-CN" sz="2400" smtClean="0">
                <a:ea typeface="SimSun" pitchFamily="2" charset="-122"/>
              </a:rPr>
              <a:t>) </a:t>
            </a:r>
            <a:r>
              <a:rPr lang="zh-CN" altLang="en-US" sz="2400" smtClean="0">
                <a:ea typeface="SimSun" pitchFamily="2" charset="-122"/>
              </a:rPr>
              <a:t>是一个混合策略纳什均衡</a:t>
            </a:r>
            <a:endParaRPr lang="en-US" altLang="zh-CN" sz="2400" smtClean="0">
              <a:ea typeface="SimSun" pitchFamily="2" charset="-122"/>
            </a:endParaRPr>
          </a:p>
          <a:p>
            <a:pPr eaLnBrk="1" hangingPunct="1"/>
            <a:r>
              <a:rPr lang="en-US" altLang="zh-CN" sz="2400" smtClean="0">
                <a:ea typeface="SimSun" pitchFamily="2" charset="-122"/>
              </a:rPr>
              <a:t>Player 1: </a:t>
            </a:r>
          </a:p>
          <a:p>
            <a:pPr lvl="1" eaLnBrk="1" hangingPunct="1">
              <a:buFont typeface="Wingdings" pitchFamily="2" charset="2"/>
              <a:buChar char="Ø"/>
            </a:pP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(T</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5/3</a:t>
            </a:r>
            <a:r>
              <a:rPr lang="en-US" altLang="zh-CN" sz="2000" b="1" smtClean="0">
                <a:latin typeface="Times New Roman" pitchFamily="18" charset="0"/>
                <a:ea typeface="SimSun" pitchFamily="2" charset="-122"/>
                <a:cs typeface="Times New Roman" pitchFamily="18" charset="0"/>
                <a:sym typeface="Symbol" pitchFamily="18" charset="2"/>
              </a:rPr>
              <a:t>,  </a:t>
            </a:r>
            <a:br>
              <a:rPr lang="en-US" altLang="zh-CN" sz="2000" b="1" smtClean="0">
                <a:latin typeface="Times New Roman" pitchFamily="18" charset="0"/>
                <a:ea typeface="SimSun" pitchFamily="2" charset="-122"/>
                <a:cs typeface="Times New Roman" pitchFamily="18" charset="0"/>
                <a:sym typeface="Symbol" pitchFamily="18" charset="2"/>
              </a:rPr>
            </a:b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(M</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4</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2</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4/3</a:t>
            </a:r>
            <a:b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(B</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5</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5/3</a:t>
            </a:r>
            <a:r>
              <a:rPr lang="en-US" altLang="zh-CN" sz="2000" b="1" smtClean="0">
                <a:latin typeface="Times New Roman" pitchFamily="18" charset="0"/>
                <a:ea typeface="SimSun" pitchFamily="2" charset="-122"/>
                <a:cs typeface="Times New Roman" pitchFamily="18" charset="0"/>
                <a:sym typeface="Symbol" pitchFamily="18" charset="2"/>
              </a:rPr>
              <a:t>.</a:t>
            </a:r>
          </a:p>
          <a:p>
            <a:pPr lvl="1" eaLnBrk="1" hangingPunct="1">
              <a:buFont typeface="Wingdings" pitchFamily="2" charset="2"/>
              <a:buChar char="Ø"/>
            </a:pPr>
            <a:r>
              <a:rPr lang="en-US" altLang="zh-CN" sz="2000" smtClean="0">
                <a:latin typeface="Times New Roman" pitchFamily="18" charset="0"/>
                <a:ea typeface="SimSun" pitchFamily="2" charset="-122"/>
                <a:cs typeface="Times New Roman" pitchFamily="18" charset="0"/>
                <a:sym typeface="Symbol" pitchFamily="18" charset="2"/>
              </a:rPr>
              <a:t>Hence,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(T</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latin typeface="Times New Roman" pitchFamily="18" charset="0"/>
                <a:ea typeface="SimSun" pitchFamily="2" charset="-122"/>
                <a:cs typeface="Times New Roman" pitchFamily="18" charset="0"/>
              </a:rPr>
              <a:t>) =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(B</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latin typeface="Times New Roman" pitchFamily="18" charset="0"/>
                <a:ea typeface="SimSun" pitchFamily="2" charset="-122"/>
                <a:cs typeface="Times New Roman" pitchFamily="18" charset="0"/>
              </a:rPr>
              <a:t>) &gt;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(M</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latin typeface="Times New Roman" pitchFamily="18" charset="0"/>
                <a:ea typeface="SimSun" pitchFamily="2" charset="-122"/>
                <a:cs typeface="Times New Roman" pitchFamily="18" charset="0"/>
              </a:rPr>
              <a:t>)</a:t>
            </a:r>
          </a:p>
        </p:txBody>
      </p:sp>
      <p:graphicFrame>
        <p:nvGraphicFramePr>
          <p:cNvPr id="291844" name="Group 4"/>
          <p:cNvGraphicFramePr>
            <a:graphicFrameLocks noGrp="1"/>
          </p:cNvGraphicFramePr>
          <p:nvPr>
            <p:ph idx="4294967295"/>
          </p:nvPr>
        </p:nvGraphicFramePr>
        <p:xfrm>
          <a:off x="1001713" y="1425575"/>
          <a:ext cx="7453312" cy="1828800"/>
        </p:xfrm>
        <a:graphic>
          <a:graphicData uri="http://schemas.openxmlformats.org/drawingml/2006/table">
            <a:tbl>
              <a:tblPr/>
              <a:tblGrid>
                <a:gridCol w="1200150"/>
                <a:gridCol w="1093787"/>
                <a:gridCol w="1697038"/>
                <a:gridCol w="1743075"/>
                <a:gridCol w="1719262"/>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(0)</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(2/3)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(3/4)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 (0)</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(1/4)</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3555" name="灯片编号占位符 5"/>
          <p:cNvSpPr>
            <a:spLocks noGrp="1"/>
          </p:cNvSpPr>
          <p:nvPr>
            <p:ph type="sldNum" sz="quarter" idx="12"/>
          </p:nvPr>
        </p:nvSpPr>
        <p:spPr>
          <a:noFill/>
        </p:spPr>
        <p:txBody>
          <a:bodyPr/>
          <a:lstStyle/>
          <a:p>
            <a:fld id="{DCF27B38-B9FD-4204-AD43-2247CEF4EF96}" type="slidenum">
              <a:rPr lang="zh-CN" altLang="en-US" smtClean="0">
                <a:solidFill>
                  <a:srgbClr val="000000"/>
                </a:solidFill>
              </a:rPr>
              <a:pPr/>
              <a:t>2</a:t>
            </a:fld>
            <a:endParaRPr lang="en-US" altLang="zh-CN" smtClean="0">
              <a:solidFill>
                <a:srgbClr val="000000"/>
              </a:solidFill>
            </a:endParaRPr>
          </a:p>
        </p:txBody>
      </p:sp>
      <p:sp>
        <p:nvSpPr>
          <p:cNvPr id="23556" name="Rectangle 2"/>
          <p:cNvSpPr>
            <a:spLocks noGrp="1" noChangeArrowheads="1"/>
          </p:cNvSpPr>
          <p:nvPr>
            <p:ph type="title"/>
          </p:nvPr>
        </p:nvSpPr>
        <p:spPr/>
        <p:txBody>
          <a:bodyPr/>
          <a:lstStyle/>
          <a:p>
            <a:pPr eaLnBrk="1" hangingPunct="1"/>
            <a:r>
              <a:rPr lang="zh-CN" altLang="en-US" smtClean="0">
                <a:ea typeface="SimSun" pitchFamily="2" charset="-122"/>
              </a:rPr>
              <a:t>教材</a:t>
            </a:r>
          </a:p>
        </p:txBody>
      </p:sp>
      <p:sp>
        <p:nvSpPr>
          <p:cNvPr id="23557" name="Rectangle 3"/>
          <p:cNvSpPr>
            <a:spLocks noGrp="1" noChangeArrowheads="1"/>
          </p:cNvSpPr>
          <p:nvPr>
            <p:ph type="body" idx="1"/>
          </p:nvPr>
        </p:nvSpPr>
        <p:spPr/>
        <p:txBody>
          <a:bodyPr/>
          <a:lstStyle/>
          <a:p>
            <a:pPr eaLnBrk="1" hangingPunct="1"/>
            <a:r>
              <a:rPr lang="en-US" altLang="zh-CN" b="1" smtClean="0">
                <a:latin typeface="Times New Roman" pitchFamily="18" charset="0"/>
                <a:ea typeface="SimSun" pitchFamily="2" charset="-122"/>
              </a:rPr>
              <a:t>Gibbons, Robert, </a:t>
            </a:r>
          </a:p>
          <a:p>
            <a:pPr eaLnBrk="1" hangingPunct="1"/>
            <a:r>
              <a:rPr lang="en-US" altLang="zh-CN" b="1" i="1" smtClean="0">
                <a:latin typeface="Times New Roman" pitchFamily="18" charset="0"/>
                <a:ea typeface="SimSun" pitchFamily="2" charset="-122"/>
              </a:rPr>
              <a:t>Game Theory for Applied Economists, </a:t>
            </a:r>
          </a:p>
          <a:p>
            <a:pPr eaLnBrk="1" hangingPunct="1"/>
            <a:r>
              <a:rPr lang="en-US" altLang="zh-CN" b="1" smtClean="0">
                <a:latin typeface="Times New Roman" pitchFamily="18" charset="0"/>
                <a:ea typeface="SimSun" pitchFamily="2" charset="-122"/>
              </a:rPr>
              <a:t>Princeton University Press, 1992.</a:t>
            </a:r>
            <a:endParaRPr lang="en-US" altLang="zh-CN" smtClean="0">
              <a:latin typeface="Times New Roman" pitchFamily="18" charset="0"/>
              <a:ea typeface="SimSun" pitchFamily="2" charset="-122"/>
            </a:endParaRPr>
          </a:p>
          <a:p>
            <a:pPr eaLnBrk="1" hangingPunct="1"/>
            <a:r>
              <a:rPr lang="zh-CN" altLang="en-US" b="1" smtClean="0">
                <a:latin typeface="Times New Roman" pitchFamily="18" charset="0"/>
                <a:ea typeface="SimSun" pitchFamily="2" charset="-122"/>
              </a:rPr>
              <a:t>中文版，博弈论基础，</a:t>
            </a:r>
          </a:p>
          <a:p>
            <a:pPr eaLnBrk="1" hangingPunct="1"/>
            <a:r>
              <a:rPr lang="zh-CN" altLang="en-US" b="1" smtClean="0">
                <a:latin typeface="Times New Roman" pitchFamily="18" charset="0"/>
                <a:ea typeface="SimSun" pitchFamily="2" charset="-122"/>
              </a:rPr>
              <a:t>        中国社会科学出版社</a:t>
            </a:r>
            <a:r>
              <a:rPr lang="en-US" altLang="zh-CN" b="1" smtClean="0">
                <a:latin typeface="Times New Roman" pitchFamily="18" charset="0"/>
                <a:ea typeface="SimSun" pitchFamily="2" charset="-122"/>
              </a:rPr>
              <a:t>, 1999</a:t>
            </a:r>
            <a:r>
              <a:rPr lang="zh-CN" altLang="en-US" b="1" smtClean="0">
                <a:latin typeface="Times New Roman" pitchFamily="18" charset="0"/>
                <a:ea typeface="SimSun" pitchFamily="2" charset="-122"/>
              </a:rPr>
              <a:t>。</a:t>
            </a:r>
          </a:p>
          <a:p>
            <a:pPr eaLnBrk="1" hangingPunct="1"/>
            <a:endParaRPr lang="zh-CN" altLang="en-US" smtClean="0">
              <a:ea typeface="SimSun" pitchFamily="2" charset="-122"/>
            </a:endParaRPr>
          </a:p>
        </p:txBody>
      </p:sp>
      <p:pic>
        <p:nvPicPr>
          <p:cNvPr id="81922" name="Picture 2" descr="博弈论基础"/>
          <p:cNvPicPr>
            <a:picLocks noChangeAspect="1" noChangeArrowheads="1"/>
          </p:cNvPicPr>
          <p:nvPr/>
        </p:nvPicPr>
        <p:blipFill>
          <a:blip r:embed="rId3"/>
          <a:srcRect/>
          <a:stretch>
            <a:fillRect/>
          </a:stretch>
        </p:blipFill>
        <p:spPr bwMode="auto">
          <a:xfrm>
            <a:off x="6858016" y="1785926"/>
            <a:ext cx="2643181" cy="2643182"/>
          </a:xfrm>
          <a:prstGeom prst="rect">
            <a:avLst/>
          </a:prstGeom>
          <a:noFill/>
        </p:spPr>
      </p:pic>
    </p:spTree>
  </p:cSld>
  <p:clrMapOvr>
    <a:masterClrMapping/>
  </p:clrMapOvr>
  <p:transition spd="med">
    <p:random/>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0963" name="灯片编号占位符 5"/>
          <p:cNvSpPr>
            <a:spLocks noGrp="1"/>
          </p:cNvSpPr>
          <p:nvPr>
            <p:ph type="sldNum" sz="quarter" idx="12"/>
          </p:nvPr>
        </p:nvSpPr>
        <p:spPr>
          <a:noFill/>
        </p:spPr>
        <p:txBody>
          <a:bodyPr/>
          <a:lstStyle/>
          <a:p>
            <a:fld id="{308DCB7E-A9EB-4279-B424-BC2F4D32D7C8}" type="slidenum">
              <a:rPr lang="zh-CN" altLang="en-US" smtClean="0">
                <a:solidFill>
                  <a:srgbClr val="000000"/>
                </a:solidFill>
              </a:rPr>
              <a:pPr/>
              <a:t>20</a:t>
            </a:fld>
            <a:endParaRPr lang="en-US" altLang="zh-CN" smtClean="0">
              <a:solidFill>
                <a:srgbClr val="000000"/>
              </a:solidFill>
            </a:endParaRPr>
          </a:p>
        </p:txBody>
      </p:sp>
      <p:sp>
        <p:nvSpPr>
          <p:cNvPr id="40964" name="Rectangle 2"/>
          <p:cNvSpPr>
            <a:spLocks noGrp="1" noChangeArrowheads="1"/>
          </p:cNvSpPr>
          <p:nvPr>
            <p:ph type="title"/>
          </p:nvPr>
        </p:nvSpPr>
        <p:spPr/>
        <p:txBody>
          <a:bodyPr/>
          <a:lstStyle/>
          <a:p>
            <a:pPr eaLnBrk="1" hangingPunct="1"/>
            <a:r>
              <a:rPr lang="zh-CN" altLang="en-US" sz="3600" b="1" smtClean="0">
                <a:ea typeface="SimSun" pitchFamily="2" charset="-122"/>
              </a:rPr>
              <a:t>值得人们尊敬的人</a:t>
            </a:r>
          </a:p>
        </p:txBody>
      </p:sp>
      <p:sp>
        <p:nvSpPr>
          <p:cNvPr id="40965" name="Rectangle 3"/>
          <p:cNvSpPr>
            <a:spLocks noGrp="1" noChangeArrowheads="1"/>
          </p:cNvSpPr>
          <p:nvPr>
            <p:ph type="body" idx="1"/>
          </p:nvPr>
        </p:nvSpPr>
        <p:spPr/>
        <p:txBody>
          <a:bodyPr/>
          <a:lstStyle/>
          <a:p>
            <a:pPr eaLnBrk="1" hangingPunct="1"/>
            <a:r>
              <a:rPr kumimoji="1" lang="zh-CN" altLang="en-US" b="1" smtClean="0">
                <a:ea typeface="SimSun" pitchFamily="2" charset="-122"/>
              </a:rPr>
              <a:t>海萨尼</a:t>
            </a:r>
            <a:r>
              <a:rPr kumimoji="1" lang="en-US" altLang="zh-CN" b="1" smtClean="0">
                <a:ea typeface="SimSun" pitchFamily="2" charset="-122"/>
              </a:rPr>
              <a:t>(Harsanyi) : Bayes-Nash Equilibrium </a:t>
            </a:r>
          </a:p>
          <a:p>
            <a:pPr eaLnBrk="1" hangingPunct="1"/>
            <a:endParaRPr lang="zh-CN" altLang="en-US" smtClean="0">
              <a:ea typeface="SimSun" pitchFamily="2" charset="-122"/>
            </a:endParaRPr>
          </a:p>
        </p:txBody>
      </p:sp>
      <p:pic>
        <p:nvPicPr>
          <p:cNvPr id="40966" name="Picture 5"/>
          <p:cNvPicPr>
            <a:picLocks noChangeAspect="1" noChangeArrowheads="1"/>
          </p:cNvPicPr>
          <p:nvPr/>
        </p:nvPicPr>
        <p:blipFill>
          <a:blip r:embed="rId3" cstate="print"/>
          <a:srcRect/>
          <a:stretch>
            <a:fillRect/>
          </a:stretch>
        </p:blipFill>
        <p:spPr bwMode="auto">
          <a:xfrm>
            <a:off x="1501775" y="2547938"/>
            <a:ext cx="2417763" cy="3201987"/>
          </a:xfrm>
          <a:prstGeom prst="rect">
            <a:avLst/>
          </a:prstGeom>
          <a:noFill/>
          <a:ln w="9525">
            <a:noFill/>
            <a:miter lim="800000"/>
            <a:headEnd/>
            <a:tailEnd/>
          </a:ln>
        </p:spPr>
      </p:pic>
      <p:sp>
        <p:nvSpPr>
          <p:cNvPr id="40967" name="Rectangle 6"/>
          <p:cNvSpPr>
            <a:spLocks noChangeArrowheads="1"/>
          </p:cNvSpPr>
          <p:nvPr/>
        </p:nvSpPr>
        <p:spPr bwMode="auto">
          <a:xfrm>
            <a:off x="4022725" y="2757488"/>
            <a:ext cx="4446588" cy="1066800"/>
          </a:xfrm>
          <a:prstGeom prst="rect">
            <a:avLst/>
          </a:prstGeom>
          <a:noFill/>
          <a:ln w="9525">
            <a:noFill/>
            <a:miter lim="800000"/>
            <a:headEnd/>
            <a:tailEnd/>
          </a:ln>
        </p:spPr>
        <p:txBody>
          <a:bodyPr anchor="ctr"/>
          <a:lstStyle/>
          <a:p>
            <a:pPr algn="ctr" fontAlgn="base">
              <a:spcBef>
                <a:spcPct val="0"/>
              </a:spcBef>
              <a:spcAft>
                <a:spcPct val="0"/>
              </a:spcAft>
            </a:pPr>
            <a:r>
              <a:rPr kumimoji="1" lang="zh-CN" altLang="en-US" sz="2400" smtClean="0">
                <a:solidFill>
                  <a:srgbClr val="330033"/>
                </a:solidFill>
                <a:latin typeface="Times New Roman" pitchFamily="18" charset="0"/>
                <a:ea typeface="SimSun" pitchFamily="2" charset="-122"/>
              </a:rPr>
              <a:t>约翰·海萨尼，1920年生于美国 </a:t>
            </a:r>
          </a:p>
          <a:p>
            <a:pPr algn="ctr" fontAlgn="base">
              <a:spcBef>
                <a:spcPct val="0"/>
              </a:spcBef>
              <a:spcAft>
                <a:spcPct val="0"/>
              </a:spcAft>
            </a:pPr>
            <a:r>
              <a:rPr kumimoji="1" lang="zh-CN" altLang="en-US" sz="2400" smtClean="0">
                <a:solidFill>
                  <a:srgbClr val="330033"/>
                </a:solidFill>
                <a:latin typeface="Times New Roman" pitchFamily="18" charset="0"/>
                <a:ea typeface="SimSun" pitchFamily="2" charset="-122"/>
              </a:rPr>
              <a:t>1994年</a:t>
            </a:r>
            <a:r>
              <a:rPr kumimoji="1" lang="en-US" altLang="zh-CN" sz="2400" smtClean="0">
                <a:solidFill>
                  <a:srgbClr val="330033"/>
                </a:solidFill>
                <a:latin typeface="Times New Roman" pitchFamily="18" charset="0"/>
                <a:ea typeface="SimSun" pitchFamily="2" charset="-122"/>
              </a:rPr>
              <a:t>Nobel </a:t>
            </a:r>
            <a:r>
              <a:rPr kumimoji="1" lang="zh-CN" altLang="en-US" sz="2400" smtClean="0">
                <a:solidFill>
                  <a:srgbClr val="330033"/>
                </a:solidFill>
                <a:latin typeface="Times New Roman" pitchFamily="18" charset="0"/>
                <a:ea typeface="SimSun" pitchFamily="2" charset="-122"/>
              </a:rPr>
              <a:t>经济学奖得主</a:t>
            </a:r>
          </a:p>
        </p:txBody>
      </p:sp>
      <p:sp>
        <p:nvSpPr>
          <p:cNvPr id="40968" name="Rectangle 7"/>
          <p:cNvSpPr>
            <a:spLocks noChangeArrowheads="1"/>
          </p:cNvSpPr>
          <p:nvPr/>
        </p:nvSpPr>
        <p:spPr bwMode="auto">
          <a:xfrm>
            <a:off x="4246563" y="4197350"/>
            <a:ext cx="4897437" cy="1082675"/>
          </a:xfrm>
          <a:prstGeom prst="rect">
            <a:avLst/>
          </a:prstGeom>
          <a:noFill/>
          <a:ln w="9525">
            <a:noFill/>
            <a:miter lim="800000"/>
            <a:headEnd/>
            <a:tailEnd/>
          </a:ln>
        </p:spPr>
        <p:txBody>
          <a:bodyPr anchor="ctr"/>
          <a:lstStyle/>
          <a:p>
            <a:pPr fontAlgn="base">
              <a:spcBef>
                <a:spcPct val="0"/>
              </a:spcBef>
              <a:spcAft>
                <a:spcPct val="0"/>
              </a:spcAft>
            </a:pPr>
            <a:r>
              <a:rPr lang="zh-CN" altLang="en-US" sz="2500" smtClean="0">
                <a:solidFill>
                  <a:srgbClr val="330033"/>
                </a:solidFill>
                <a:latin typeface="Times New Roman" pitchFamily="18" charset="0"/>
                <a:ea typeface="SimSun" pitchFamily="2" charset="-122"/>
              </a:rPr>
              <a:t>在非合作博弈的均衡分析理论</a:t>
            </a:r>
            <a:br>
              <a:rPr lang="zh-CN" altLang="en-US" sz="2500" smtClean="0">
                <a:solidFill>
                  <a:srgbClr val="330033"/>
                </a:solidFill>
                <a:latin typeface="Times New Roman" pitchFamily="18" charset="0"/>
                <a:ea typeface="SimSun" pitchFamily="2" charset="-122"/>
              </a:rPr>
            </a:br>
            <a:r>
              <a:rPr lang="zh-CN" altLang="en-US" sz="2500" smtClean="0">
                <a:solidFill>
                  <a:srgbClr val="330033"/>
                </a:solidFill>
                <a:latin typeface="Times New Roman" pitchFamily="18" charset="0"/>
                <a:ea typeface="SimSun" pitchFamily="2" charset="-122"/>
              </a:rPr>
              <a:t>方面做出了开创性的贡献，对</a:t>
            </a:r>
            <a:br>
              <a:rPr lang="zh-CN" altLang="en-US" sz="2500" smtClean="0">
                <a:solidFill>
                  <a:srgbClr val="330033"/>
                </a:solidFill>
                <a:latin typeface="Times New Roman" pitchFamily="18" charset="0"/>
                <a:ea typeface="SimSun" pitchFamily="2" charset="-122"/>
              </a:rPr>
            </a:br>
            <a:r>
              <a:rPr lang="zh-CN" altLang="en-US" sz="2500" smtClean="0">
                <a:solidFill>
                  <a:srgbClr val="330033"/>
                </a:solidFill>
                <a:latin typeface="Times New Roman" pitchFamily="18" charset="0"/>
                <a:ea typeface="SimSun" pitchFamily="2" charset="-122"/>
              </a:rPr>
              <a:t>博弈论和经济学产生了重大影响 。</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7635" name="灯片编号占位符 5"/>
          <p:cNvSpPr>
            <a:spLocks noGrp="1"/>
          </p:cNvSpPr>
          <p:nvPr>
            <p:ph type="sldNum" sz="quarter" idx="12"/>
          </p:nvPr>
        </p:nvSpPr>
        <p:spPr>
          <a:noFill/>
        </p:spPr>
        <p:txBody>
          <a:bodyPr/>
          <a:lstStyle/>
          <a:p>
            <a:fld id="{FBA4012F-8BD3-4018-B71B-2A7122459046}" type="slidenum">
              <a:rPr lang="zh-CN" altLang="en-US" smtClean="0">
                <a:solidFill>
                  <a:srgbClr val="000000"/>
                </a:solidFill>
              </a:rPr>
              <a:pPr/>
              <a:t>200</a:t>
            </a:fld>
            <a:endParaRPr lang="en-US" altLang="zh-CN" smtClean="0">
              <a:solidFill>
                <a:srgbClr val="000000"/>
              </a:solidFill>
            </a:endParaRPr>
          </a:p>
        </p:txBody>
      </p:sp>
      <p:sp>
        <p:nvSpPr>
          <p:cNvPr id="197636" name="Rectangle 2"/>
          <p:cNvSpPr>
            <a:spLocks noGrp="1" noChangeArrowheads="1"/>
          </p:cNvSpPr>
          <p:nvPr>
            <p:ph type="title"/>
          </p:nvPr>
        </p:nvSpPr>
        <p:spPr/>
        <p:txBody>
          <a:bodyPr/>
          <a:lstStyle/>
          <a:p>
            <a:pPr eaLnBrk="1" hangingPunct="1"/>
            <a:r>
              <a:rPr lang="en-US" altLang="zh-CN" sz="3800" smtClean="0">
                <a:ea typeface="SimSun" pitchFamily="2" charset="-122"/>
              </a:rPr>
              <a:t>Theorem 4: illustration</a:t>
            </a:r>
          </a:p>
        </p:txBody>
      </p:sp>
      <p:sp>
        <p:nvSpPr>
          <p:cNvPr id="197637" name="Rectangle 3"/>
          <p:cNvSpPr>
            <a:spLocks noGrp="1" noChangeArrowheads="1"/>
          </p:cNvSpPr>
          <p:nvPr>
            <p:ph type="body" idx="1"/>
          </p:nvPr>
        </p:nvSpPr>
        <p:spPr>
          <a:xfrm>
            <a:off x="609600" y="3355975"/>
            <a:ext cx="7916863" cy="2732088"/>
          </a:xfrm>
        </p:spPr>
        <p:txBody>
          <a:bodyPr/>
          <a:lstStyle/>
          <a:p>
            <a:pPr eaLnBrk="1" hangingPunct="1">
              <a:lnSpc>
                <a:spcPct val="90000"/>
              </a:lnSpc>
            </a:pPr>
            <a:r>
              <a:rPr lang="en-US" altLang="zh-CN" smtClean="0">
                <a:ea typeface="SimSun" pitchFamily="2" charset="-122"/>
              </a:rPr>
              <a:t>Player 2: </a:t>
            </a:r>
          </a:p>
          <a:p>
            <a:pPr lvl="1" eaLnBrk="1" hangingPunct="1">
              <a:lnSpc>
                <a:spcPct val="90000"/>
              </a:lnSpc>
              <a:buFont typeface="Wingdings" pitchFamily="2" charset="2"/>
              <a:buChar char="Ø"/>
            </a:pP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(L,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a:t>
            </a:r>
            <a:r>
              <a:rPr lang="en-US" altLang="zh-CN" sz="2400" smtClean="0">
                <a:latin typeface="Times New Roman" pitchFamily="18" charset="0"/>
                <a:ea typeface="SimSun" pitchFamily="2" charset="-122"/>
                <a:cs typeface="Times New Roman" pitchFamily="18" charset="0"/>
              </a:rPr>
              <a:t>=</a:t>
            </a:r>
            <a:r>
              <a:rPr lang="en-US" altLang="zh-CN" sz="2400" smtClean="0">
                <a:solidFill>
                  <a:srgbClr val="0000FF"/>
                </a:solidFill>
                <a:latin typeface="Times New Roman" pitchFamily="18" charset="0"/>
                <a:ea typeface="SimSun" pitchFamily="2" charset="-122"/>
                <a:cs typeface="Times New Roman" pitchFamily="18" charset="0"/>
              </a:rPr>
              <a:t>2</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3/4</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rPr>
              <a:t>0</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0</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4</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1/4</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5/2</a:t>
            </a:r>
            <a:r>
              <a:rPr lang="en-US" altLang="zh-CN" sz="2400" smtClean="0">
                <a:latin typeface="Times New Roman" pitchFamily="18" charset="0"/>
                <a:ea typeface="SimSun" pitchFamily="2" charset="-122"/>
                <a:cs typeface="Times New Roman" pitchFamily="18" charset="0"/>
                <a:sym typeface="Symbol" pitchFamily="18" charset="2"/>
              </a:rPr>
              <a:t>, </a:t>
            </a:r>
            <a:br>
              <a:rPr lang="en-US" altLang="zh-CN" sz="2400" smtClean="0">
                <a:latin typeface="Times New Roman" pitchFamily="18" charset="0"/>
                <a:ea typeface="SimSun" pitchFamily="2" charset="-122"/>
                <a:cs typeface="Times New Roman" pitchFamily="18" charset="0"/>
                <a:sym typeface="Symbol" pitchFamily="18" charset="2"/>
              </a:rPr>
            </a:b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(C,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a:t>
            </a:r>
            <a:r>
              <a:rPr lang="en-US" altLang="zh-CN" sz="2400" smtClean="0">
                <a:latin typeface="Times New Roman" pitchFamily="18" charset="0"/>
                <a:ea typeface="SimSun" pitchFamily="2" charset="-122"/>
                <a:cs typeface="Times New Roman" pitchFamily="18" charset="0"/>
              </a:rPr>
              <a:t>=</a:t>
            </a:r>
            <a:r>
              <a:rPr lang="en-US" altLang="zh-CN" sz="2400" smtClean="0">
                <a:solidFill>
                  <a:srgbClr val="0000FF"/>
                </a:solidFill>
                <a:latin typeface="Times New Roman" pitchFamily="18" charset="0"/>
                <a:ea typeface="SimSun" pitchFamily="2" charset="-122"/>
                <a:cs typeface="Times New Roman" pitchFamily="18" charset="0"/>
              </a:rPr>
              <a:t>3</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3/4</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rPr>
              <a:t>4</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0</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1</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1/4</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5/2</a:t>
            </a:r>
            <a:r>
              <a:rPr lang="en-US" altLang="zh-CN" sz="2400" smtClean="0">
                <a:latin typeface="Times New Roman" pitchFamily="18" charset="0"/>
                <a:ea typeface="SimSun" pitchFamily="2" charset="-122"/>
                <a:cs typeface="Times New Roman" pitchFamily="18" charset="0"/>
                <a:sym typeface="Symbol" pitchFamily="18" charset="2"/>
              </a:rPr>
              <a:t>,</a:t>
            </a:r>
            <a:br>
              <a:rPr lang="en-US" altLang="zh-CN" sz="2400" smtClean="0">
                <a:latin typeface="Times New Roman" pitchFamily="18" charset="0"/>
                <a:ea typeface="SimSun" pitchFamily="2" charset="-122"/>
                <a:cs typeface="Times New Roman" pitchFamily="18" charset="0"/>
                <a:sym typeface="Symbol" pitchFamily="18" charset="2"/>
              </a:rPr>
            </a:b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(R,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a:t>
            </a:r>
            <a:r>
              <a:rPr lang="en-US" altLang="zh-CN" sz="2400" smtClean="0">
                <a:latin typeface="Times New Roman" pitchFamily="18" charset="0"/>
                <a:ea typeface="SimSun" pitchFamily="2" charset="-122"/>
                <a:cs typeface="Times New Roman" pitchFamily="18" charset="0"/>
              </a:rPr>
              <a:t>=</a:t>
            </a:r>
            <a:r>
              <a:rPr lang="en-US" altLang="zh-CN" sz="2400" smtClean="0">
                <a:solidFill>
                  <a:srgbClr val="0000FF"/>
                </a:solidFill>
                <a:latin typeface="Times New Roman" pitchFamily="18" charset="0"/>
                <a:ea typeface="SimSun" pitchFamily="2" charset="-122"/>
                <a:cs typeface="Times New Roman" pitchFamily="18" charset="0"/>
              </a:rPr>
              <a:t>1</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3/4</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rPr>
              <a:t>3</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0</a:t>
            </a:r>
            <a:r>
              <a:rPr lang="en-US" altLang="zh-CN" sz="2400" smtClean="0">
                <a:latin typeface="Times New Roman" pitchFamily="18" charset="0"/>
                <a:ea typeface="SimSun" pitchFamily="2" charset="-122"/>
                <a:cs typeface="Times New Roman" pitchFamily="18" charset="0"/>
                <a:sym typeface="Symbol" pitchFamily="18" charset="2"/>
              </a:rPr>
              <a:t> + </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7</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chemeClr val="hlink"/>
                </a:solidFill>
                <a:latin typeface="Times New Roman" pitchFamily="18" charset="0"/>
                <a:ea typeface="SimSun" pitchFamily="2" charset="-122"/>
                <a:cs typeface="Times New Roman" pitchFamily="18" charset="0"/>
                <a:sym typeface="Symbol" pitchFamily="18" charset="2"/>
              </a:rPr>
              <a:t>1/4</a:t>
            </a:r>
            <a:r>
              <a:rPr lang="en-US" altLang="zh-CN" sz="2400" smtClean="0">
                <a:latin typeface="Times New Roman" pitchFamily="18" charset="0"/>
                <a:ea typeface="SimSun" pitchFamily="2" charset="-122"/>
                <a:cs typeface="Times New Roman" pitchFamily="18" charset="0"/>
                <a:sym typeface="Symbol" pitchFamily="18" charset="2"/>
              </a:rPr>
              <a:t>)=</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5/2</a:t>
            </a:r>
            <a:r>
              <a:rPr lang="en-US" altLang="zh-CN" sz="2400" smtClean="0">
                <a:latin typeface="Times New Roman" pitchFamily="18" charset="0"/>
                <a:ea typeface="SimSun" pitchFamily="2" charset="-122"/>
                <a:cs typeface="Times New Roman" pitchFamily="18" charset="0"/>
                <a:sym typeface="Symbol" pitchFamily="18" charset="2"/>
              </a:rPr>
              <a:t>.</a:t>
            </a:r>
          </a:p>
          <a:p>
            <a:pPr lvl="1" eaLnBrk="1" hangingPunct="1">
              <a:lnSpc>
                <a:spcPct val="90000"/>
              </a:lnSpc>
              <a:buFont typeface="Wingdings" pitchFamily="2" charset="2"/>
              <a:buChar char="Ø"/>
            </a:pPr>
            <a:r>
              <a:rPr lang="en-US" altLang="zh-CN" sz="2400" smtClean="0">
                <a:latin typeface="Times New Roman" pitchFamily="18" charset="0"/>
                <a:ea typeface="SimSun" pitchFamily="2" charset="-122"/>
                <a:cs typeface="Times New Roman" pitchFamily="18" charset="0"/>
                <a:sym typeface="Symbol" pitchFamily="18" charset="2"/>
              </a:rPr>
              <a:t>Hence, </a:t>
            </a: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(C,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(R,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a:t>
            </a:r>
            <a:r>
              <a:rPr lang="en-US" altLang="zh-CN" sz="2400" smtClean="0">
                <a:solidFill>
                  <a:srgbClr val="0000FF"/>
                </a:solidFill>
                <a:latin typeface="Times New Roman" pitchFamily="18" charset="0"/>
                <a:ea typeface="SimSun" pitchFamily="2" charset="-122"/>
                <a:cs typeface="Times New Roman" pitchFamily="18" charset="0"/>
                <a:sym typeface="Symbol" pitchFamily="18" charset="2"/>
              </a:rPr>
              <a:t></a:t>
            </a:r>
            <a:r>
              <a:rPr lang="en-US" altLang="zh-CN" sz="2400" smtClean="0">
                <a:solidFill>
                  <a:srgbClr val="0000FF"/>
                </a:solidFill>
                <a:latin typeface="Times New Roman" pitchFamily="18" charset="0"/>
                <a:ea typeface="SimSun" pitchFamily="2" charset="-122"/>
                <a:cs typeface="Times New Roman" pitchFamily="18" charset="0"/>
              </a:rPr>
              <a:t>EU</a:t>
            </a:r>
            <a:r>
              <a:rPr lang="en-US" altLang="zh-CN" sz="2400" baseline="-25000" smtClean="0">
                <a:solidFill>
                  <a:srgbClr val="0000FF"/>
                </a:solidFill>
                <a:latin typeface="Times New Roman" pitchFamily="18" charset="0"/>
                <a:ea typeface="SimSun" pitchFamily="2" charset="-122"/>
                <a:cs typeface="Times New Roman" pitchFamily="18" charset="0"/>
              </a:rPr>
              <a:t>2</a:t>
            </a:r>
            <a:r>
              <a:rPr lang="en-US" altLang="zh-CN" sz="2400" smtClean="0">
                <a:solidFill>
                  <a:srgbClr val="0000FF"/>
                </a:solidFill>
                <a:latin typeface="Times New Roman" pitchFamily="18" charset="0"/>
                <a:ea typeface="SimSun" pitchFamily="2" charset="-122"/>
                <a:cs typeface="Times New Roman" pitchFamily="18" charset="0"/>
              </a:rPr>
              <a:t>(L, </a:t>
            </a:r>
            <a:r>
              <a:rPr lang="en-US" altLang="zh-CN" sz="2400" i="1" smtClean="0">
                <a:solidFill>
                  <a:schemeClr val="hlink"/>
                </a:solidFill>
                <a:latin typeface="Times New Roman" pitchFamily="18" charset="0"/>
                <a:ea typeface="SimSun" pitchFamily="2" charset="-122"/>
                <a:cs typeface="Times New Roman" pitchFamily="18" charset="0"/>
              </a:rPr>
              <a:t>p</a:t>
            </a:r>
            <a:r>
              <a:rPr lang="en-US" altLang="zh-CN" sz="2400" baseline="-25000" smtClean="0">
                <a:solidFill>
                  <a:schemeClr val="hlink"/>
                </a:solidFill>
                <a:latin typeface="Times New Roman" pitchFamily="18" charset="0"/>
                <a:ea typeface="SimSun" pitchFamily="2" charset="-122"/>
                <a:cs typeface="Times New Roman" pitchFamily="18" charset="0"/>
              </a:rPr>
              <a:t>1</a:t>
            </a:r>
            <a:r>
              <a:rPr lang="en-US" altLang="zh-CN" sz="2400" smtClean="0">
                <a:solidFill>
                  <a:srgbClr val="0000FF"/>
                </a:solidFill>
                <a:latin typeface="Times New Roman" pitchFamily="18" charset="0"/>
                <a:ea typeface="SimSun" pitchFamily="2" charset="-122"/>
                <a:cs typeface="Times New Roman" pitchFamily="18" charset="0"/>
              </a:rPr>
              <a:t>)</a:t>
            </a:r>
          </a:p>
          <a:p>
            <a:pPr eaLnBrk="1" hangingPunct="1">
              <a:lnSpc>
                <a:spcPct val="90000"/>
              </a:lnSpc>
              <a:buFont typeface="Wingdings" pitchFamily="2" charset="2"/>
              <a:buChar char="Ø"/>
            </a:pPr>
            <a:r>
              <a:rPr lang="zh-CN" altLang="en-US" sz="2600" smtClean="0">
                <a:ea typeface="SimSun" pitchFamily="2" charset="-122"/>
              </a:rPr>
              <a:t>所以</a:t>
            </a:r>
            <a:r>
              <a:rPr lang="en-US" altLang="zh-CN" sz="2600" smtClean="0">
                <a:ea typeface="SimSun" pitchFamily="2" charset="-122"/>
              </a:rPr>
              <a:t>,</a:t>
            </a:r>
            <a:r>
              <a:rPr lang="zh-CN" altLang="en-US" sz="2600" smtClean="0">
                <a:ea typeface="SimSun" pitchFamily="2" charset="-122"/>
              </a:rPr>
              <a:t>根据定理</a:t>
            </a:r>
            <a:r>
              <a:rPr lang="en-US" altLang="zh-CN" sz="2600" smtClean="0">
                <a:ea typeface="SimSun" pitchFamily="2" charset="-122"/>
              </a:rPr>
              <a:t>4</a:t>
            </a:r>
            <a:r>
              <a:rPr lang="zh-CN" altLang="en-US" sz="2600" smtClean="0">
                <a:ea typeface="SimSun" pitchFamily="2" charset="-122"/>
              </a:rPr>
              <a:t>， </a:t>
            </a:r>
            <a:r>
              <a:rPr lang="en-US" altLang="zh-CN" sz="2600" smtClean="0">
                <a:ea typeface="SimSun" pitchFamily="2" charset="-122"/>
              </a:rPr>
              <a:t>(</a:t>
            </a:r>
            <a:r>
              <a:rPr lang="en-US" altLang="zh-CN" sz="2600" smtClean="0">
                <a:solidFill>
                  <a:schemeClr val="hlink"/>
                </a:solidFill>
                <a:ea typeface="SimSun" pitchFamily="2" charset="-122"/>
              </a:rPr>
              <a:t>(3/4, 0, 1/4)</a:t>
            </a:r>
            <a:r>
              <a:rPr lang="en-US" altLang="zh-CN" sz="2600" smtClean="0">
                <a:ea typeface="SimSun" pitchFamily="2" charset="-122"/>
              </a:rPr>
              <a:t>, </a:t>
            </a:r>
            <a:r>
              <a:rPr lang="en-US" altLang="zh-CN" sz="2600" smtClean="0">
                <a:solidFill>
                  <a:srgbClr val="0000FF"/>
                </a:solidFill>
                <a:ea typeface="SimSun" pitchFamily="2" charset="-122"/>
              </a:rPr>
              <a:t>(0, 1/3, 2/3)</a:t>
            </a:r>
            <a:r>
              <a:rPr lang="en-US" altLang="zh-CN" sz="2600" smtClean="0">
                <a:ea typeface="SimSun" pitchFamily="2" charset="-122"/>
              </a:rPr>
              <a:t>) </a:t>
            </a:r>
            <a:r>
              <a:rPr lang="zh-CN" altLang="en-US" sz="2600" smtClean="0">
                <a:ea typeface="SimSun" pitchFamily="2" charset="-122"/>
              </a:rPr>
              <a:t>是一个混合策略纳什均衡</a:t>
            </a:r>
            <a:r>
              <a:rPr lang="en-US" altLang="zh-CN" sz="2600" smtClean="0">
                <a:ea typeface="SimSun" pitchFamily="2" charset="-122"/>
              </a:rPr>
              <a:t>.</a:t>
            </a:r>
          </a:p>
        </p:txBody>
      </p:sp>
      <p:graphicFrame>
        <p:nvGraphicFramePr>
          <p:cNvPr id="292868" name="Group 4"/>
          <p:cNvGraphicFramePr>
            <a:graphicFrameLocks noGrp="1"/>
          </p:cNvGraphicFramePr>
          <p:nvPr>
            <p:ph idx="4294967295"/>
          </p:nvPr>
        </p:nvGraphicFramePr>
        <p:xfrm>
          <a:off x="1001713" y="1425575"/>
          <a:ext cx="7453312" cy="1828800"/>
        </p:xfrm>
        <a:graphic>
          <a:graphicData uri="http://schemas.openxmlformats.org/drawingml/2006/table">
            <a:tbl>
              <a:tblPr/>
              <a:tblGrid>
                <a:gridCol w="1200150"/>
                <a:gridCol w="1093787"/>
                <a:gridCol w="1697038"/>
                <a:gridCol w="1743075"/>
                <a:gridCol w="1719262"/>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 (0)</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 (2/3)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T (3/4)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 (0)</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B (1/4)</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8659" name="灯片编号占位符 5"/>
          <p:cNvSpPr>
            <a:spLocks noGrp="1"/>
          </p:cNvSpPr>
          <p:nvPr>
            <p:ph type="sldNum" sz="quarter" idx="12"/>
          </p:nvPr>
        </p:nvSpPr>
        <p:spPr>
          <a:noFill/>
        </p:spPr>
        <p:txBody>
          <a:bodyPr/>
          <a:lstStyle/>
          <a:p>
            <a:fld id="{DCB30985-5A31-4C5E-B384-665C41AFFBA4}" type="slidenum">
              <a:rPr lang="zh-CN" altLang="en-US" smtClean="0">
                <a:solidFill>
                  <a:srgbClr val="000000"/>
                </a:solidFill>
              </a:rPr>
              <a:pPr/>
              <a:t>201</a:t>
            </a:fld>
            <a:endParaRPr lang="en-US" altLang="zh-CN" smtClean="0">
              <a:solidFill>
                <a:srgbClr val="000000"/>
              </a:solidFill>
            </a:endParaRPr>
          </a:p>
        </p:txBody>
      </p:sp>
      <p:sp>
        <p:nvSpPr>
          <p:cNvPr id="198660"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198661" name="Rectangle 3"/>
          <p:cNvSpPr>
            <a:spLocks noGrp="1" noChangeArrowheads="1"/>
          </p:cNvSpPr>
          <p:nvPr>
            <p:ph type="body" idx="1"/>
          </p:nvPr>
        </p:nvSpPr>
        <p:spPr>
          <a:xfrm>
            <a:off x="682625" y="4062413"/>
            <a:ext cx="7916863" cy="2011362"/>
          </a:xfrm>
        </p:spPr>
        <p:txBody>
          <a:bodyPr/>
          <a:lstStyle/>
          <a:p>
            <a:pPr eaLnBrk="1" hangingPunct="1"/>
            <a:r>
              <a:rPr lang="zh-CN" altLang="en-US" smtClean="0">
                <a:ea typeface="SimSun" pitchFamily="2" charset="-122"/>
              </a:rPr>
              <a:t>检查在</a:t>
            </a:r>
            <a:r>
              <a:rPr lang="en-US" altLang="zh-CN" smtClean="0">
                <a:solidFill>
                  <a:schemeClr val="hlink"/>
                </a:solidFill>
                <a:ea typeface="SimSun" pitchFamily="2" charset="-122"/>
              </a:rPr>
              <a:t>p</a:t>
            </a:r>
            <a:r>
              <a:rPr lang="en-US" altLang="zh-CN" baseline="-25000" smtClean="0">
                <a:solidFill>
                  <a:schemeClr val="hlink"/>
                </a:solidFill>
                <a:ea typeface="SimSun" pitchFamily="2" charset="-122"/>
              </a:rPr>
              <a:t>11</a:t>
            </a:r>
            <a:r>
              <a:rPr lang="en-US" altLang="zh-CN" smtClean="0">
                <a:solidFill>
                  <a:schemeClr val="hlink"/>
                </a:solidFill>
                <a:ea typeface="SimSun" pitchFamily="2" charset="-122"/>
              </a:rPr>
              <a:t>&gt;0, p</a:t>
            </a:r>
            <a:r>
              <a:rPr lang="en-US" altLang="zh-CN" baseline="-25000" smtClean="0">
                <a:solidFill>
                  <a:schemeClr val="hlink"/>
                </a:solidFill>
                <a:ea typeface="SimSun" pitchFamily="2" charset="-122"/>
              </a:rPr>
              <a:t>12</a:t>
            </a:r>
            <a:r>
              <a:rPr lang="en-US" altLang="zh-CN" smtClean="0">
                <a:solidFill>
                  <a:schemeClr val="hlink"/>
                </a:solidFill>
                <a:ea typeface="SimSun" pitchFamily="2" charset="-122"/>
              </a:rPr>
              <a:t>&gt;0, p</a:t>
            </a:r>
            <a:r>
              <a:rPr lang="en-US" altLang="zh-CN" baseline="-25000" smtClean="0">
                <a:solidFill>
                  <a:schemeClr val="hlink"/>
                </a:solidFill>
                <a:ea typeface="SimSun" pitchFamily="2" charset="-122"/>
              </a:rPr>
              <a:t>13</a:t>
            </a:r>
            <a:r>
              <a:rPr lang="en-US" altLang="zh-CN" smtClean="0">
                <a:solidFill>
                  <a:schemeClr val="hlink"/>
                </a:solidFill>
                <a:ea typeface="SimSun" pitchFamily="2" charset="-122"/>
              </a:rPr>
              <a:t>&gt;0, </a:t>
            </a:r>
            <a:r>
              <a:rPr lang="en-US" altLang="zh-CN" smtClean="0">
                <a:solidFill>
                  <a:srgbClr val="0000FF"/>
                </a:solidFill>
                <a:ea typeface="SimSun" pitchFamily="2" charset="-122"/>
              </a:rPr>
              <a:t>p</a:t>
            </a:r>
            <a:r>
              <a:rPr lang="en-US" altLang="zh-CN" baseline="-25000" smtClean="0">
                <a:solidFill>
                  <a:srgbClr val="0000FF"/>
                </a:solidFill>
                <a:ea typeface="SimSun" pitchFamily="2" charset="-122"/>
              </a:rPr>
              <a:t>21</a:t>
            </a:r>
            <a:r>
              <a:rPr lang="en-US" altLang="zh-CN" smtClean="0">
                <a:solidFill>
                  <a:srgbClr val="0000FF"/>
                </a:solidFill>
                <a:ea typeface="SimSun" pitchFamily="2" charset="-122"/>
              </a:rPr>
              <a:t>&gt;0, p</a:t>
            </a:r>
            <a:r>
              <a:rPr lang="en-US" altLang="zh-CN" baseline="-25000" smtClean="0">
                <a:solidFill>
                  <a:srgbClr val="0000FF"/>
                </a:solidFill>
                <a:ea typeface="SimSun" pitchFamily="2" charset="-122"/>
              </a:rPr>
              <a:t>22</a:t>
            </a:r>
            <a:r>
              <a:rPr lang="en-US" altLang="zh-CN" smtClean="0">
                <a:solidFill>
                  <a:srgbClr val="0000FF"/>
                </a:solidFill>
                <a:ea typeface="SimSun" pitchFamily="2" charset="-122"/>
              </a:rPr>
              <a:t>&gt;0, p</a:t>
            </a:r>
            <a:r>
              <a:rPr lang="en-US" altLang="zh-CN" baseline="-25000" smtClean="0">
                <a:solidFill>
                  <a:srgbClr val="0000FF"/>
                </a:solidFill>
                <a:ea typeface="SimSun" pitchFamily="2" charset="-122"/>
              </a:rPr>
              <a:t>23</a:t>
            </a:r>
            <a:r>
              <a:rPr lang="en-US" altLang="zh-CN" smtClean="0">
                <a:solidFill>
                  <a:srgbClr val="0000FF"/>
                </a:solidFill>
                <a:ea typeface="SimSun" pitchFamily="2" charset="-122"/>
              </a:rPr>
              <a:t>&gt;0</a:t>
            </a:r>
            <a:r>
              <a:rPr lang="zh-CN" altLang="en-US" smtClean="0">
                <a:ea typeface="SimSun" pitchFamily="2" charset="-122"/>
              </a:rPr>
              <a:t>中是否存在一个混合策略纳什均衡</a:t>
            </a:r>
            <a:r>
              <a:rPr lang="en-US" altLang="zh-CN" smtClean="0">
                <a:solidFill>
                  <a:srgbClr val="0000FF"/>
                </a:solidFill>
                <a:ea typeface="SimSun" pitchFamily="2" charset="-122"/>
              </a:rPr>
              <a:t>.</a:t>
            </a:r>
          </a:p>
        </p:txBody>
      </p:sp>
      <p:graphicFrame>
        <p:nvGraphicFramePr>
          <p:cNvPr id="293892"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99683" name="灯片编号占位符 5"/>
          <p:cNvSpPr>
            <a:spLocks noGrp="1"/>
          </p:cNvSpPr>
          <p:nvPr>
            <p:ph type="sldNum" sz="quarter" idx="12"/>
          </p:nvPr>
        </p:nvSpPr>
        <p:spPr>
          <a:noFill/>
        </p:spPr>
        <p:txBody>
          <a:bodyPr/>
          <a:lstStyle/>
          <a:p>
            <a:fld id="{752D7848-05B4-45D3-9B78-475AA8E33B2C}" type="slidenum">
              <a:rPr lang="zh-CN" altLang="en-US" smtClean="0">
                <a:solidFill>
                  <a:srgbClr val="000000"/>
                </a:solidFill>
              </a:rPr>
              <a:pPr/>
              <a:t>202</a:t>
            </a:fld>
            <a:endParaRPr lang="en-US" altLang="zh-CN" smtClean="0">
              <a:solidFill>
                <a:srgbClr val="000000"/>
              </a:solidFill>
            </a:endParaRPr>
          </a:p>
        </p:txBody>
      </p:sp>
      <p:sp>
        <p:nvSpPr>
          <p:cNvPr id="199684"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199685" name="Rectangle 3"/>
          <p:cNvSpPr>
            <a:spLocks noGrp="1" noChangeArrowheads="1"/>
          </p:cNvSpPr>
          <p:nvPr>
            <p:ph type="body" idx="1"/>
          </p:nvPr>
        </p:nvSpPr>
        <p:spPr>
          <a:xfrm>
            <a:off x="682625" y="3887788"/>
            <a:ext cx="7916863" cy="2185987"/>
          </a:xfrm>
        </p:spPr>
        <p:txBody>
          <a:bodyPr/>
          <a:lstStyle/>
          <a:p>
            <a:pPr eaLnBrk="1" hangingPunct="1"/>
            <a:r>
              <a:rPr lang="zh-CN" altLang="en-US" smtClean="0">
                <a:ea typeface="SimSun" pitchFamily="2" charset="-122"/>
              </a:rPr>
              <a:t>如果每个参与人为她的每个纯策略都指定正概率</a:t>
            </a:r>
            <a:r>
              <a:rPr lang="en-US" altLang="zh-CN" smtClean="0">
                <a:ea typeface="SimSun" pitchFamily="2" charset="-122"/>
              </a:rPr>
              <a:t>, </a:t>
            </a:r>
            <a:r>
              <a:rPr lang="zh-CN" altLang="en-US" smtClean="0">
                <a:ea typeface="SimSun" pitchFamily="2" charset="-122"/>
              </a:rPr>
              <a:t>那么根据定理</a:t>
            </a:r>
            <a:r>
              <a:rPr lang="en-US" altLang="zh-CN" smtClean="0">
                <a:ea typeface="SimSun" pitchFamily="2" charset="-122"/>
              </a:rPr>
              <a:t>4,</a:t>
            </a:r>
            <a:r>
              <a:rPr lang="zh-CN" altLang="en-US" smtClean="0">
                <a:ea typeface="SimSun" pitchFamily="2" charset="-122"/>
              </a:rPr>
              <a:t>对于每个参与人来说，她的三个纯策略无差异</a:t>
            </a:r>
            <a:r>
              <a:rPr lang="en-US" altLang="zh-CN" smtClean="0">
                <a:ea typeface="SimSun" pitchFamily="2" charset="-122"/>
              </a:rPr>
              <a:t>.</a:t>
            </a:r>
          </a:p>
        </p:txBody>
      </p:sp>
      <p:graphicFrame>
        <p:nvGraphicFramePr>
          <p:cNvPr id="294916"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0707" name="灯片编号占位符 5"/>
          <p:cNvSpPr>
            <a:spLocks noGrp="1"/>
          </p:cNvSpPr>
          <p:nvPr>
            <p:ph type="sldNum" sz="quarter" idx="12"/>
          </p:nvPr>
        </p:nvSpPr>
        <p:spPr>
          <a:noFill/>
        </p:spPr>
        <p:txBody>
          <a:bodyPr/>
          <a:lstStyle/>
          <a:p>
            <a:fld id="{E7CBF839-E96B-4EAF-AE35-F99FE9C4E4B1}" type="slidenum">
              <a:rPr lang="zh-CN" altLang="en-US" smtClean="0">
                <a:solidFill>
                  <a:srgbClr val="000000"/>
                </a:solidFill>
              </a:rPr>
              <a:pPr/>
              <a:t>203</a:t>
            </a:fld>
            <a:endParaRPr lang="en-US" altLang="zh-CN" smtClean="0">
              <a:solidFill>
                <a:srgbClr val="000000"/>
              </a:solidFill>
            </a:endParaRPr>
          </a:p>
        </p:txBody>
      </p:sp>
      <p:sp>
        <p:nvSpPr>
          <p:cNvPr id="200708"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0709" name="Rectangle 3"/>
          <p:cNvSpPr>
            <a:spLocks noGrp="1" noChangeArrowheads="1"/>
          </p:cNvSpPr>
          <p:nvPr>
            <p:ph type="body" idx="1"/>
          </p:nvPr>
        </p:nvSpPr>
        <p:spPr>
          <a:xfrm>
            <a:off x="682625" y="3524250"/>
            <a:ext cx="7916863" cy="2549525"/>
          </a:xfrm>
        </p:spPr>
        <p:txBody>
          <a:bodyPr/>
          <a:lstStyle/>
          <a:p>
            <a:pPr eaLnBrk="1" hangingPunct="1"/>
            <a:r>
              <a:rPr lang="en-US" altLang="zh-CN" sz="2400" smtClean="0">
                <a:ea typeface="SimSun" pitchFamily="2" charset="-122"/>
              </a:rPr>
              <a:t>Player 1</a:t>
            </a:r>
            <a:r>
              <a:rPr lang="zh-CN" altLang="en-US" sz="2400" smtClean="0">
                <a:ea typeface="SimSun" pitchFamily="2" charset="-122"/>
              </a:rPr>
              <a:t>的三个纯策略对她来说无差异 </a:t>
            </a:r>
            <a:r>
              <a:rPr lang="en-US" altLang="zh-CN" sz="2400" smtClean="0">
                <a:ea typeface="SimSun" pitchFamily="2" charset="-122"/>
              </a:rPr>
              <a:t>:    </a:t>
            </a:r>
          </a:p>
          <a:p>
            <a:pPr eaLnBrk="1" hangingPunct="1">
              <a:buFont typeface="Wingdings" pitchFamily="2" charset="2"/>
              <a:buNone/>
            </a:pPr>
            <a:r>
              <a:rPr lang="en-US" altLang="zh-CN" sz="2400" b="1" smtClean="0">
                <a:solidFill>
                  <a:schemeClr val="hlink"/>
                </a:solidFill>
                <a:latin typeface="Times New Roman" pitchFamily="18" charset="0"/>
                <a:ea typeface="SimSun" pitchFamily="2" charset="-122"/>
                <a:cs typeface="Times New Roman" pitchFamily="18" charset="0"/>
              </a:rPr>
              <a:t>    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(Rock</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 </a:t>
            </a:r>
            <a:r>
              <a:rPr lang="en-US" altLang="zh-CN" sz="2400" b="1" smtClean="0">
                <a:latin typeface="Times New Roman" pitchFamily="18" charset="0"/>
                <a:ea typeface="SimSun" pitchFamily="2" charset="-122"/>
                <a:cs typeface="Times New Roman" pitchFamily="18" charset="0"/>
              </a:rPr>
              <a:t>= </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r>
            <a:b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400" b="1" smtClean="0">
                <a:solidFill>
                  <a:schemeClr val="hlink"/>
                </a:solidFill>
                <a:latin typeface="Times New Roman" pitchFamily="18" charset="0"/>
                <a:ea typeface="SimSun" pitchFamily="2" charset="-122"/>
                <a:cs typeface="Times New Roman" pitchFamily="18" charset="0"/>
              </a:rPr>
              <a:t>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(Paper</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 </a:t>
            </a:r>
            <a:r>
              <a:rPr lang="en-US" altLang="zh-CN" sz="2400" b="1" smtClean="0">
                <a:latin typeface="Times New Roman" pitchFamily="18" charset="0"/>
                <a:ea typeface="SimSun" pitchFamily="2" charset="-122"/>
                <a:cs typeface="Times New Roman" pitchFamily="18" charset="0"/>
              </a:rPr>
              <a:t>= </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r>
            <a:b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400" b="1" smtClean="0">
                <a:solidFill>
                  <a:schemeClr val="hlink"/>
                </a:solidFill>
                <a:latin typeface="Times New Roman" pitchFamily="18" charset="0"/>
                <a:ea typeface="SimSun" pitchFamily="2" charset="-122"/>
                <a:cs typeface="Times New Roman" pitchFamily="18" charset="0"/>
              </a:rPr>
              <a:t>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(Scissors</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 </a:t>
            </a:r>
            <a:r>
              <a:rPr lang="en-US" altLang="zh-CN" sz="2400" b="1" smtClean="0">
                <a:latin typeface="Times New Roman" pitchFamily="18" charset="0"/>
                <a:ea typeface="SimSun" pitchFamily="2" charset="-122"/>
                <a:cs typeface="Times New Roman" pitchFamily="18" charset="0"/>
              </a:rPr>
              <a:t>= </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endParaRPr lang="en-US" altLang="zh-CN" sz="2400" b="1" smtClean="0">
              <a:latin typeface="Times New Roman" pitchFamily="18" charset="0"/>
              <a:ea typeface="SimSun" pitchFamily="2" charset="-122"/>
              <a:cs typeface="Times New Roman" pitchFamily="18" charset="0"/>
              <a:sym typeface="Symbol" pitchFamily="18" charset="2"/>
            </a:endParaRPr>
          </a:p>
          <a:p>
            <a:pPr eaLnBrk="1" hangingPunct="1"/>
            <a:r>
              <a:rPr lang="en-US" altLang="zh-CN" sz="2400" b="1" smtClean="0">
                <a:solidFill>
                  <a:schemeClr val="hlink"/>
                </a:solidFill>
                <a:latin typeface="Times New Roman" pitchFamily="18" charset="0"/>
                <a:ea typeface="SimSun" pitchFamily="2" charset="-122"/>
                <a:cs typeface="Times New Roman" pitchFamily="18" charset="0"/>
              </a:rPr>
              <a:t>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(Rock</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 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(Paper</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 EU</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chemeClr val="hlink"/>
                </a:solidFill>
                <a:latin typeface="Times New Roman" pitchFamily="18" charset="0"/>
                <a:ea typeface="SimSun" pitchFamily="2" charset="-122"/>
                <a:cs typeface="Times New Roman" pitchFamily="18" charset="0"/>
              </a:rPr>
              <a:t>(Scissors</a:t>
            </a:r>
            <a:r>
              <a:rPr lang="en-US" altLang="zh-CN" sz="2400" b="1" smtClean="0">
                <a:latin typeface="Times New Roman" pitchFamily="18" charset="0"/>
                <a:ea typeface="SimSun" pitchFamily="2" charset="-122"/>
                <a:cs typeface="Times New Roman" pitchFamily="18" charset="0"/>
              </a:rPr>
              <a:t>, </a:t>
            </a:r>
            <a:r>
              <a:rPr lang="en-US" altLang="zh-CN" sz="2400" b="1" i="1" smtClean="0">
                <a:solidFill>
                  <a:srgbClr val="0000FF"/>
                </a:solidFill>
                <a:latin typeface="Times New Roman" pitchFamily="18" charset="0"/>
                <a:ea typeface="SimSun" pitchFamily="2" charset="-122"/>
                <a:cs typeface="Times New Roman" pitchFamily="18" charset="0"/>
              </a:rPr>
              <a:t>p</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chemeClr val="hlink"/>
                </a:solidFill>
                <a:latin typeface="Times New Roman" pitchFamily="18" charset="0"/>
                <a:ea typeface="SimSun" pitchFamily="2" charset="-122"/>
                <a:cs typeface="Times New Roman" pitchFamily="18" charset="0"/>
              </a:rPr>
              <a:t>)</a:t>
            </a:r>
          </a:p>
          <a:p>
            <a:pPr eaLnBrk="1" hangingPunct="1"/>
            <a:r>
              <a:rPr lang="zh-CN" altLang="en-US" sz="2400" smtClean="0">
                <a:ea typeface="SimSun" pitchFamily="2" charset="-122"/>
              </a:rPr>
              <a:t>连同 </a:t>
            </a:r>
            <a:r>
              <a:rPr lang="en-US" altLang="zh-CN" sz="2400" b="1" i="1" smtClean="0">
                <a:solidFill>
                  <a:srgbClr val="0000FF"/>
                </a:solidFill>
                <a:latin typeface="Times New Roman" pitchFamily="18" charset="0"/>
                <a:ea typeface="SimSun" pitchFamily="2" charset="-122"/>
                <a:sym typeface="Symbol" pitchFamily="18" charset="2"/>
              </a:rPr>
              <a:t>p</a:t>
            </a:r>
            <a:r>
              <a:rPr lang="en-US" altLang="zh-CN" sz="2400" b="1" baseline="-25000" smtClean="0">
                <a:solidFill>
                  <a:srgbClr val="0000FF"/>
                </a:solidFill>
                <a:latin typeface="Times New Roman" pitchFamily="18" charset="0"/>
                <a:ea typeface="SimSun" pitchFamily="2" charset="-122"/>
                <a:sym typeface="Symbol" pitchFamily="18" charset="2"/>
              </a:rPr>
              <a:t>21</a:t>
            </a:r>
            <a:r>
              <a:rPr lang="en-US" altLang="zh-CN" sz="2400" b="1" smtClean="0">
                <a:latin typeface="Times New Roman" pitchFamily="18" charset="0"/>
                <a:ea typeface="SimSun" pitchFamily="2" charset="-122"/>
                <a:sym typeface="Symbol" pitchFamily="18" charset="2"/>
              </a:rPr>
              <a:t>+ </a:t>
            </a:r>
            <a:r>
              <a:rPr lang="en-US" altLang="zh-CN" sz="2400" b="1" i="1" smtClean="0">
                <a:solidFill>
                  <a:srgbClr val="0000FF"/>
                </a:solidFill>
                <a:latin typeface="Times New Roman" pitchFamily="18" charset="0"/>
                <a:ea typeface="SimSun" pitchFamily="2" charset="-122"/>
                <a:sym typeface="Symbol" pitchFamily="18" charset="2"/>
              </a:rPr>
              <a:t>p</a:t>
            </a:r>
            <a:r>
              <a:rPr lang="en-US" altLang="zh-CN" sz="2400" b="1" baseline="-25000" smtClean="0">
                <a:solidFill>
                  <a:srgbClr val="0000FF"/>
                </a:solidFill>
                <a:latin typeface="Times New Roman" pitchFamily="18" charset="0"/>
                <a:ea typeface="SimSun" pitchFamily="2" charset="-122"/>
                <a:sym typeface="Symbol" pitchFamily="18" charset="2"/>
              </a:rPr>
              <a:t>22</a:t>
            </a:r>
            <a:r>
              <a:rPr lang="en-US" altLang="zh-CN" sz="2400" b="1" smtClean="0">
                <a:latin typeface="Times New Roman" pitchFamily="18" charset="0"/>
                <a:ea typeface="SimSun" pitchFamily="2" charset="-122"/>
                <a:sym typeface="Symbol" pitchFamily="18" charset="2"/>
              </a:rPr>
              <a:t>+ </a:t>
            </a:r>
            <a:r>
              <a:rPr lang="en-US" altLang="zh-CN" sz="2400" b="1" i="1" smtClean="0">
                <a:solidFill>
                  <a:srgbClr val="0000FF"/>
                </a:solidFill>
                <a:latin typeface="Times New Roman" pitchFamily="18" charset="0"/>
                <a:ea typeface="SimSun" pitchFamily="2" charset="-122"/>
                <a:sym typeface="Symbol" pitchFamily="18" charset="2"/>
              </a:rPr>
              <a:t>p</a:t>
            </a:r>
            <a:r>
              <a:rPr lang="en-US" altLang="zh-CN" sz="2400" b="1" baseline="-25000" smtClean="0">
                <a:solidFill>
                  <a:srgbClr val="0000FF"/>
                </a:solidFill>
                <a:latin typeface="Times New Roman" pitchFamily="18" charset="0"/>
                <a:ea typeface="SimSun" pitchFamily="2" charset="-122"/>
                <a:sym typeface="Symbol" pitchFamily="18" charset="2"/>
              </a:rPr>
              <a:t>23</a:t>
            </a:r>
            <a:r>
              <a:rPr lang="en-US" altLang="zh-CN" sz="2400" b="1" smtClean="0">
                <a:solidFill>
                  <a:srgbClr val="0000FF"/>
                </a:solidFill>
                <a:latin typeface="Times New Roman" pitchFamily="18" charset="0"/>
                <a:ea typeface="SimSun" pitchFamily="2" charset="-122"/>
                <a:sym typeface="Symbol" pitchFamily="18" charset="2"/>
              </a:rPr>
              <a:t>=1, </a:t>
            </a:r>
            <a:r>
              <a:rPr lang="zh-CN" altLang="en-US" sz="2400" b="1" smtClean="0">
                <a:latin typeface="Times New Roman" pitchFamily="18" charset="0"/>
                <a:ea typeface="SimSun" pitchFamily="2" charset="-122"/>
                <a:sym typeface="Symbol" pitchFamily="18" charset="2"/>
              </a:rPr>
              <a:t>我们有三个方程和三个未知数</a:t>
            </a:r>
            <a:r>
              <a:rPr lang="en-US" altLang="zh-CN" sz="2400" smtClean="0">
                <a:ea typeface="SimSun" pitchFamily="2" charset="-122"/>
                <a:sym typeface="Symbol" pitchFamily="18" charset="2"/>
              </a:rPr>
              <a:t>. </a:t>
            </a:r>
            <a:endParaRPr lang="en-US" altLang="zh-CN" smtClean="0">
              <a:ea typeface="SimSun" pitchFamily="2" charset="-122"/>
            </a:endParaRPr>
          </a:p>
        </p:txBody>
      </p:sp>
      <p:graphicFrame>
        <p:nvGraphicFramePr>
          <p:cNvPr id="295940"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1731" name="灯片编号占位符 5"/>
          <p:cNvSpPr>
            <a:spLocks noGrp="1"/>
          </p:cNvSpPr>
          <p:nvPr>
            <p:ph type="sldNum" sz="quarter" idx="12"/>
          </p:nvPr>
        </p:nvSpPr>
        <p:spPr>
          <a:noFill/>
        </p:spPr>
        <p:txBody>
          <a:bodyPr/>
          <a:lstStyle/>
          <a:p>
            <a:fld id="{1CE38807-0D1B-46E7-8E0F-46194A2562F2}" type="slidenum">
              <a:rPr lang="zh-CN" altLang="en-US" smtClean="0">
                <a:solidFill>
                  <a:srgbClr val="000000"/>
                </a:solidFill>
              </a:rPr>
              <a:pPr/>
              <a:t>204</a:t>
            </a:fld>
            <a:endParaRPr lang="en-US" altLang="zh-CN" smtClean="0">
              <a:solidFill>
                <a:srgbClr val="000000"/>
              </a:solidFill>
            </a:endParaRPr>
          </a:p>
        </p:txBody>
      </p:sp>
      <p:sp>
        <p:nvSpPr>
          <p:cNvPr id="201732"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1733" name="Rectangle 3"/>
          <p:cNvSpPr>
            <a:spLocks noGrp="1" noChangeArrowheads="1"/>
          </p:cNvSpPr>
          <p:nvPr>
            <p:ph type="body" idx="1"/>
          </p:nvPr>
        </p:nvSpPr>
        <p:spPr>
          <a:xfrm>
            <a:off x="682625" y="3524250"/>
            <a:ext cx="7916863" cy="2549525"/>
          </a:xfrm>
        </p:spPr>
        <p:txBody>
          <a:bodyPr/>
          <a:lstStyle/>
          <a:p>
            <a:pPr eaLnBrk="1" hangingPunct="1"/>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latin typeface="Times New Roman" pitchFamily="18" charset="0"/>
                <a:ea typeface="SimSun" pitchFamily="2" charset="-122"/>
                <a:cs typeface="Times New Roman" pitchFamily="18" charset="0"/>
              </a:rPr>
              <a:t>= </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r>
            <a:b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chemeClr val="hlink"/>
                </a:solidFill>
                <a:latin typeface="Times New Roman" pitchFamily="18" charset="0"/>
                <a:ea typeface="SimSun" pitchFamily="2" charset="-122"/>
                <a:cs typeface="Times New Roman" pitchFamily="18" charset="0"/>
              </a:rPr>
              <a:t> </a:t>
            </a:r>
            <a:r>
              <a:rPr lang="en-US" altLang="zh-CN" sz="2400" b="1" smtClean="0">
                <a:latin typeface="Times New Roman" pitchFamily="18" charset="0"/>
                <a:ea typeface="SimSun" pitchFamily="2" charset="-122"/>
                <a:cs typeface="Times New Roman" pitchFamily="18" charset="0"/>
              </a:rPr>
              <a:t>= </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chemeClr val="hlink"/>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latin typeface="Times New Roman" pitchFamily="18" charset="0"/>
                <a:ea typeface="SimSun" pitchFamily="2" charset="-122"/>
                <a:cs typeface="Times New Roman" pitchFamily="18" charset="0"/>
                <a:sym typeface="Symbol" pitchFamily="18" charset="2"/>
              </a:rPr>
              <a:t/>
            </a:r>
            <a:br>
              <a:rPr lang="en-US" altLang="zh-CN" sz="2400" b="1" smtClean="0">
                <a:latin typeface="Times New Roman" pitchFamily="18" charset="0"/>
                <a:ea typeface="SimSun" pitchFamily="2" charset="-122"/>
                <a:cs typeface="Times New Roman" pitchFamily="18" charset="0"/>
                <a:sym typeface="Symbol" pitchFamily="18" charset="2"/>
              </a:rPr>
            </a:b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=1 </a:t>
            </a:r>
          </a:p>
          <a:p>
            <a:pPr eaLnBrk="1" hangingPunct="1"/>
            <a:endParaRPr lang="en-US" altLang="zh-CN" sz="2400" smtClean="0">
              <a:ea typeface="SimSun" pitchFamily="2" charset="-122"/>
              <a:cs typeface="Times New Roman" pitchFamily="18" charset="0"/>
              <a:sym typeface="Symbol" pitchFamily="18" charset="2"/>
            </a:endParaRPr>
          </a:p>
          <a:p>
            <a:pPr eaLnBrk="1" hangingPunct="1"/>
            <a:r>
              <a:rPr lang="zh-CN" altLang="en-US" sz="2400" smtClean="0">
                <a:ea typeface="SimSun" pitchFamily="2" charset="-122"/>
                <a:cs typeface="Times New Roman" pitchFamily="18" charset="0"/>
                <a:sym typeface="Symbol" pitchFamily="18" charset="2"/>
              </a:rPr>
              <a:t>解得 </a:t>
            </a:r>
            <a:br>
              <a:rPr lang="zh-CN" altLang="en-US" sz="2400" smtClean="0">
                <a:ea typeface="SimSun" pitchFamily="2" charset="-122"/>
                <a:cs typeface="Times New Roman" pitchFamily="18" charset="0"/>
                <a:sym typeface="Symbol" pitchFamily="18" charset="2"/>
              </a:rPr>
            </a:b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22</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rgbClr val="0000FF"/>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rgbClr val="0000FF"/>
                </a:solidFill>
                <a:latin typeface="Times New Roman" pitchFamily="18" charset="0"/>
                <a:ea typeface="SimSun" pitchFamily="2" charset="-122"/>
                <a:cs typeface="Times New Roman" pitchFamily="18" charset="0"/>
                <a:sym typeface="Symbol" pitchFamily="18" charset="2"/>
              </a:rPr>
              <a:t>23</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=1/3</a:t>
            </a:r>
            <a:endParaRPr lang="en-US" altLang="zh-CN" smtClean="0">
              <a:ea typeface="SimSun" pitchFamily="2" charset="-122"/>
              <a:cs typeface="Times New Roman" pitchFamily="18" charset="0"/>
            </a:endParaRPr>
          </a:p>
        </p:txBody>
      </p:sp>
      <p:graphicFrame>
        <p:nvGraphicFramePr>
          <p:cNvPr id="296964"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2755" name="灯片编号占位符 5"/>
          <p:cNvSpPr>
            <a:spLocks noGrp="1"/>
          </p:cNvSpPr>
          <p:nvPr>
            <p:ph type="sldNum" sz="quarter" idx="12"/>
          </p:nvPr>
        </p:nvSpPr>
        <p:spPr>
          <a:noFill/>
        </p:spPr>
        <p:txBody>
          <a:bodyPr/>
          <a:lstStyle/>
          <a:p>
            <a:fld id="{5EDFE3DE-27D4-4AB8-AF2F-6FBE5A572F41}" type="slidenum">
              <a:rPr lang="zh-CN" altLang="en-US" smtClean="0">
                <a:solidFill>
                  <a:srgbClr val="000000"/>
                </a:solidFill>
              </a:rPr>
              <a:pPr/>
              <a:t>205</a:t>
            </a:fld>
            <a:endParaRPr lang="en-US" altLang="zh-CN" smtClean="0">
              <a:solidFill>
                <a:srgbClr val="000000"/>
              </a:solidFill>
            </a:endParaRPr>
          </a:p>
        </p:txBody>
      </p:sp>
      <p:sp>
        <p:nvSpPr>
          <p:cNvPr id="202756"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2757" name="Rectangle 3"/>
          <p:cNvSpPr>
            <a:spLocks noGrp="1" noChangeArrowheads="1"/>
          </p:cNvSpPr>
          <p:nvPr>
            <p:ph type="body" idx="1"/>
          </p:nvPr>
        </p:nvSpPr>
        <p:spPr>
          <a:xfrm>
            <a:off x="682625" y="3524250"/>
            <a:ext cx="7916863" cy="2549525"/>
          </a:xfrm>
        </p:spPr>
        <p:txBody>
          <a:bodyPr/>
          <a:lstStyle/>
          <a:p>
            <a:pPr eaLnBrk="1" hangingPunct="1"/>
            <a:r>
              <a:rPr lang="en-US" altLang="zh-CN" sz="2400" smtClean="0">
                <a:ea typeface="SimSun" pitchFamily="2" charset="-122"/>
              </a:rPr>
              <a:t>Player 2</a:t>
            </a:r>
            <a:r>
              <a:rPr lang="zh-CN" altLang="en-US" sz="2400" smtClean="0">
                <a:ea typeface="SimSun" pitchFamily="2" charset="-122"/>
              </a:rPr>
              <a:t>的三个纯策略对她来说无差异</a:t>
            </a:r>
            <a:r>
              <a:rPr lang="en-US" altLang="zh-CN" sz="2400" smtClean="0">
                <a:ea typeface="SimSun" pitchFamily="2" charset="-122"/>
              </a:rPr>
              <a:t> : </a:t>
            </a:r>
          </a:p>
          <a:p>
            <a:pPr eaLnBrk="1" hangingPunct="1">
              <a:buFont typeface="Wingdings" pitchFamily="2" charset="2"/>
              <a:buNone/>
            </a:pPr>
            <a:r>
              <a:rPr lang="en-US" altLang="zh-CN" sz="2400" b="1" smtClean="0">
                <a:solidFill>
                  <a:srgbClr val="0000FF"/>
                </a:solidFill>
                <a:latin typeface="Times New Roman" pitchFamily="18" charset="0"/>
                <a:ea typeface="SimSun" pitchFamily="2" charset="-122"/>
                <a:cs typeface="Times New Roman" pitchFamily="18" charset="0"/>
              </a:rPr>
              <a:t>    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(Rock,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
            </a:r>
            <a:b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br>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(Paper,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
            </a:r>
            <a:b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br>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(Scissors,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chemeClr val="hlink"/>
                </a:solidFill>
                <a:latin typeface="Times New Roman" pitchFamily="18" charset="0"/>
                <a:ea typeface="SimSun" pitchFamily="2" charset="-122"/>
                <a:cs typeface="Times New Roman" pitchFamily="18" charset="0"/>
              </a:rPr>
              <a:t> </a:t>
            </a:r>
          </a:p>
          <a:p>
            <a:pPr eaLnBrk="1" hangingPunct="1"/>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(Rock,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 </a:t>
            </a:r>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(Paper,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EU</a:t>
            </a:r>
            <a:r>
              <a:rPr lang="en-US" altLang="zh-CN" sz="2400" b="1" baseline="-25000" smtClean="0">
                <a:solidFill>
                  <a:srgbClr val="0000FF"/>
                </a:solidFill>
                <a:latin typeface="Times New Roman" pitchFamily="18" charset="0"/>
                <a:ea typeface="SimSun" pitchFamily="2" charset="-122"/>
                <a:cs typeface="Times New Roman" pitchFamily="18" charset="0"/>
              </a:rPr>
              <a:t>2</a:t>
            </a:r>
            <a:r>
              <a:rPr lang="en-US" altLang="zh-CN" sz="2400" b="1" smtClean="0">
                <a:solidFill>
                  <a:srgbClr val="0000FF"/>
                </a:solidFill>
                <a:latin typeface="Times New Roman" pitchFamily="18" charset="0"/>
                <a:ea typeface="SimSun" pitchFamily="2" charset="-122"/>
                <a:cs typeface="Times New Roman" pitchFamily="18" charset="0"/>
              </a:rPr>
              <a:t>(Scissors, </a:t>
            </a:r>
            <a:r>
              <a:rPr lang="en-US" altLang="zh-CN" sz="2400" b="1" i="1" smtClean="0">
                <a:solidFill>
                  <a:schemeClr val="hlink"/>
                </a:solidFill>
                <a:latin typeface="Times New Roman" pitchFamily="18" charset="0"/>
                <a:ea typeface="SimSun" pitchFamily="2" charset="-122"/>
                <a:cs typeface="Times New Roman" pitchFamily="18" charset="0"/>
              </a:rPr>
              <a:t>p</a:t>
            </a:r>
            <a:r>
              <a:rPr lang="en-US" altLang="zh-CN" sz="2400" b="1" baseline="-25000" smtClean="0">
                <a:solidFill>
                  <a:schemeClr val="hlink"/>
                </a:solidFill>
                <a:latin typeface="Times New Roman" pitchFamily="18" charset="0"/>
                <a:ea typeface="SimSun" pitchFamily="2" charset="-122"/>
                <a:cs typeface="Times New Roman" pitchFamily="18" charset="0"/>
              </a:rPr>
              <a:t>1</a:t>
            </a:r>
            <a:r>
              <a:rPr lang="en-US" altLang="zh-CN" sz="2400" b="1" smtClean="0">
                <a:solidFill>
                  <a:srgbClr val="0000FF"/>
                </a:solidFill>
                <a:latin typeface="Times New Roman" pitchFamily="18" charset="0"/>
                <a:ea typeface="SimSun" pitchFamily="2" charset="-122"/>
                <a:cs typeface="Times New Roman" pitchFamily="18" charset="0"/>
              </a:rPr>
              <a:t>)</a:t>
            </a:r>
            <a:endParaRPr lang="en-US" altLang="zh-CN" sz="2400" b="1" smtClean="0">
              <a:solidFill>
                <a:schemeClr val="hlink"/>
              </a:solidFill>
              <a:latin typeface="Times New Roman" pitchFamily="18" charset="0"/>
              <a:ea typeface="SimSun" pitchFamily="2" charset="-122"/>
              <a:cs typeface="Times New Roman" pitchFamily="18" charset="0"/>
            </a:endParaRPr>
          </a:p>
          <a:p>
            <a:pPr eaLnBrk="1" hangingPunct="1"/>
            <a:r>
              <a:rPr lang="zh-CN" altLang="en-US" sz="2400" smtClean="0">
                <a:ea typeface="SimSun" pitchFamily="2" charset="-122"/>
              </a:rPr>
              <a:t>连同 </a:t>
            </a:r>
            <a:r>
              <a:rPr lang="en-US" altLang="zh-CN" sz="2400" b="1" i="1" smtClean="0">
                <a:solidFill>
                  <a:schemeClr val="hlink"/>
                </a:solidFill>
                <a:latin typeface="Times New Roman" pitchFamily="18" charset="0"/>
                <a:ea typeface="SimSun" pitchFamily="2" charset="-122"/>
                <a:sym typeface="Symbol" pitchFamily="18" charset="2"/>
              </a:rPr>
              <a:t>p</a:t>
            </a:r>
            <a:r>
              <a:rPr lang="en-US" altLang="zh-CN" sz="2400" b="1" baseline="-25000" smtClean="0">
                <a:solidFill>
                  <a:schemeClr val="hlink"/>
                </a:solidFill>
                <a:latin typeface="Times New Roman" pitchFamily="18" charset="0"/>
                <a:ea typeface="SimSun" pitchFamily="2" charset="-122"/>
                <a:sym typeface="Symbol" pitchFamily="18" charset="2"/>
              </a:rPr>
              <a:t>11</a:t>
            </a:r>
            <a:r>
              <a:rPr lang="en-US" altLang="zh-CN" sz="2400" b="1" smtClean="0">
                <a:solidFill>
                  <a:schemeClr val="hlink"/>
                </a:solidFill>
                <a:latin typeface="Times New Roman" pitchFamily="18" charset="0"/>
                <a:ea typeface="SimSun" pitchFamily="2" charset="-122"/>
                <a:sym typeface="Symbol" pitchFamily="18" charset="2"/>
              </a:rPr>
              <a:t>+ </a:t>
            </a:r>
            <a:r>
              <a:rPr lang="en-US" altLang="zh-CN" sz="2400" b="1" i="1" smtClean="0">
                <a:solidFill>
                  <a:schemeClr val="hlink"/>
                </a:solidFill>
                <a:latin typeface="Times New Roman" pitchFamily="18" charset="0"/>
                <a:ea typeface="SimSun" pitchFamily="2" charset="-122"/>
                <a:sym typeface="Symbol" pitchFamily="18" charset="2"/>
              </a:rPr>
              <a:t>p</a:t>
            </a:r>
            <a:r>
              <a:rPr lang="en-US" altLang="zh-CN" sz="2400" b="1" baseline="-25000" smtClean="0">
                <a:solidFill>
                  <a:schemeClr val="hlink"/>
                </a:solidFill>
                <a:latin typeface="Times New Roman" pitchFamily="18" charset="0"/>
                <a:ea typeface="SimSun" pitchFamily="2" charset="-122"/>
                <a:sym typeface="Symbol" pitchFamily="18" charset="2"/>
              </a:rPr>
              <a:t>12</a:t>
            </a:r>
            <a:r>
              <a:rPr lang="en-US" altLang="zh-CN" sz="2400" b="1" smtClean="0">
                <a:solidFill>
                  <a:schemeClr val="hlink"/>
                </a:solidFill>
                <a:latin typeface="Times New Roman" pitchFamily="18" charset="0"/>
                <a:ea typeface="SimSun" pitchFamily="2" charset="-122"/>
                <a:sym typeface="Symbol" pitchFamily="18" charset="2"/>
              </a:rPr>
              <a:t>+ </a:t>
            </a:r>
            <a:r>
              <a:rPr lang="en-US" altLang="zh-CN" sz="2400" b="1" i="1" smtClean="0">
                <a:solidFill>
                  <a:schemeClr val="hlink"/>
                </a:solidFill>
                <a:latin typeface="Times New Roman" pitchFamily="18" charset="0"/>
                <a:ea typeface="SimSun" pitchFamily="2" charset="-122"/>
                <a:sym typeface="Symbol" pitchFamily="18" charset="2"/>
              </a:rPr>
              <a:t>p</a:t>
            </a:r>
            <a:r>
              <a:rPr lang="en-US" altLang="zh-CN" sz="2400" b="1" baseline="-25000" smtClean="0">
                <a:solidFill>
                  <a:schemeClr val="hlink"/>
                </a:solidFill>
                <a:latin typeface="Times New Roman" pitchFamily="18" charset="0"/>
                <a:ea typeface="SimSun" pitchFamily="2" charset="-122"/>
                <a:sym typeface="Symbol" pitchFamily="18" charset="2"/>
              </a:rPr>
              <a:t>13</a:t>
            </a:r>
            <a:r>
              <a:rPr lang="en-US" altLang="zh-CN" sz="2400" b="1" smtClean="0">
                <a:solidFill>
                  <a:schemeClr val="hlink"/>
                </a:solidFill>
                <a:latin typeface="Times New Roman" pitchFamily="18" charset="0"/>
                <a:ea typeface="SimSun" pitchFamily="2" charset="-122"/>
                <a:sym typeface="Symbol" pitchFamily="18" charset="2"/>
              </a:rPr>
              <a:t>=1</a:t>
            </a:r>
            <a:r>
              <a:rPr lang="en-US" altLang="zh-CN" sz="2400" b="1" smtClean="0">
                <a:solidFill>
                  <a:srgbClr val="0000FF"/>
                </a:solidFill>
                <a:latin typeface="Times New Roman" pitchFamily="18" charset="0"/>
                <a:ea typeface="SimSun" pitchFamily="2" charset="-122"/>
                <a:sym typeface="Symbol" pitchFamily="18" charset="2"/>
              </a:rPr>
              <a:t>,</a:t>
            </a:r>
            <a:r>
              <a:rPr lang="zh-CN" altLang="en-US" sz="2400" b="1" smtClean="0">
                <a:latin typeface="Times New Roman" pitchFamily="18" charset="0"/>
                <a:ea typeface="SimSun" pitchFamily="2" charset="-122"/>
                <a:sym typeface="Symbol" pitchFamily="18" charset="2"/>
              </a:rPr>
              <a:t>我们有三个方程和三个未知数</a:t>
            </a:r>
            <a:r>
              <a:rPr lang="en-US" altLang="zh-CN" sz="2400" smtClean="0">
                <a:ea typeface="SimSun" pitchFamily="2" charset="-122"/>
                <a:sym typeface="Symbol" pitchFamily="18" charset="2"/>
              </a:rPr>
              <a:t>. </a:t>
            </a:r>
          </a:p>
        </p:txBody>
      </p:sp>
      <p:graphicFrame>
        <p:nvGraphicFramePr>
          <p:cNvPr id="297988"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3779" name="灯片编号占位符 5"/>
          <p:cNvSpPr>
            <a:spLocks noGrp="1"/>
          </p:cNvSpPr>
          <p:nvPr>
            <p:ph type="sldNum" sz="quarter" idx="12"/>
          </p:nvPr>
        </p:nvSpPr>
        <p:spPr>
          <a:noFill/>
        </p:spPr>
        <p:txBody>
          <a:bodyPr/>
          <a:lstStyle/>
          <a:p>
            <a:fld id="{71808248-EB75-4713-B826-4189C5755615}" type="slidenum">
              <a:rPr lang="zh-CN" altLang="en-US" smtClean="0">
                <a:solidFill>
                  <a:srgbClr val="000000"/>
                </a:solidFill>
              </a:rPr>
              <a:pPr/>
              <a:t>206</a:t>
            </a:fld>
            <a:endParaRPr lang="en-US" altLang="zh-CN" smtClean="0">
              <a:solidFill>
                <a:srgbClr val="000000"/>
              </a:solidFill>
            </a:endParaRPr>
          </a:p>
        </p:txBody>
      </p:sp>
      <p:sp>
        <p:nvSpPr>
          <p:cNvPr id="203780"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3781" name="Rectangle 3"/>
          <p:cNvSpPr>
            <a:spLocks noGrp="1" noChangeArrowheads="1"/>
          </p:cNvSpPr>
          <p:nvPr>
            <p:ph type="body" idx="1"/>
          </p:nvPr>
        </p:nvSpPr>
        <p:spPr>
          <a:xfrm>
            <a:off x="682625" y="3524250"/>
            <a:ext cx="7916863" cy="2549525"/>
          </a:xfrm>
        </p:spPr>
        <p:txBody>
          <a:bodyPr/>
          <a:lstStyle/>
          <a:p>
            <a:pPr eaLnBrk="1" hangingPunct="1"/>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
            </a:r>
            <a:b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b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latin typeface="Times New Roman" pitchFamily="18" charset="0"/>
                <a:ea typeface="SimSun" pitchFamily="2" charset="-122"/>
                <a:cs typeface="Times New Roman" pitchFamily="18" charset="0"/>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smtClean="0">
                <a:solidFill>
                  <a:srgbClr val="0000FF"/>
                </a:solidFill>
                <a:latin typeface="Times New Roman" pitchFamily="18" charset="0"/>
                <a:ea typeface="SimSun" pitchFamily="2" charset="-122"/>
                <a:cs typeface="Times New Roman" pitchFamily="18" charset="0"/>
              </a:rPr>
              <a:t>0</a:t>
            </a:r>
            <a:r>
              <a:rPr lang="en-US" altLang="zh-CN" sz="2400" b="1" smtClean="0">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chemeClr val="hlink"/>
                </a:solidFill>
                <a:latin typeface="Times New Roman" pitchFamily="18" charset="0"/>
                <a:ea typeface="SimSun" pitchFamily="2" charset="-122"/>
                <a:cs typeface="Times New Roman" pitchFamily="18" charset="0"/>
              </a:rPr>
              <a:t> </a:t>
            </a:r>
            <a:br>
              <a:rPr lang="en-US" altLang="zh-CN" sz="2400" b="1" smtClean="0">
                <a:solidFill>
                  <a:schemeClr val="hlink"/>
                </a:solidFill>
                <a:latin typeface="Times New Roman" pitchFamily="18" charset="0"/>
                <a:ea typeface="SimSun" pitchFamily="2" charset="-122"/>
                <a:cs typeface="Times New Roman" pitchFamily="18" charset="0"/>
              </a:rPr>
            </a:b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400" b="1" smtClean="0">
                <a:solidFill>
                  <a:srgbClr val="0000FF"/>
                </a:solidFill>
                <a:latin typeface="Times New Roman" pitchFamily="18" charset="0"/>
                <a:ea typeface="SimSun" pitchFamily="2" charset="-122"/>
                <a:cs typeface="Times New Roman" pitchFamily="18" charset="0"/>
                <a:sym typeface="Symbol" pitchFamily="18" charset="2"/>
              </a:rPr>
              <a:t> </a:t>
            </a:r>
            <a:endParaRPr lang="en-US" altLang="zh-CN" sz="2400" smtClean="0">
              <a:ea typeface="SimSun" pitchFamily="2" charset="-122"/>
              <a:cs typeface="Times New Roman" pitchFamily="18" charset="0"/>
              <a:sym typeface="Symbol" pitchFamily="18" charset="2"/>
            </a:endParaRPr>
          </a:p>
          <a:p>
            <a:pPr eaLnBrk="1" hangingPunct="1"/>
            <a:endParaRPr lang="en-US" altLang="zh-CN" sz="2400" smtClean="0">
              <a:ea typeface="SimSun" pitchFamily="2" charset="-122"/>
              <a:cs typeface="Times New Roman" pitchFamily="18" charset="0"/>
              <a:sym typeface="Symbol" pitchFamily="18" charset="2"/>
            </a:endParaRPr>
          </a:p>
          <a:p>
            <a:pPr eaLnBrk="1" hangingPunct="1"/>
            <a:r>
              <a:rPr lang="zh-CN" altLang="en-US" sz="2400" smtClean="0">
                <a:ea typeface="SimSun" pitchFamily="2" charset="-122"/>
                <a:cs typeface="Times New Roman" pitchFamily="18" charset="0"/>
                <a:sym typeface="Symbol" pitchFamily="18" charset="2"/>
              </a:rPr>
              <a:t>解得</a:t>
            </a:r>
            <a:br>
              <a:rPr lang="zh-CN" altLang="en-US" sz="2400" smtClean="0">
                <a:ea typeface="SimSun" pitchFamily="2" charset="-122"/>
                <a:cs typeface="Times New Roman" pitchFamily="18" charset="0"/>
                <a:sym typeface="Symbol" pitchFamily="18" charset="2"/>
              </a:rPr>
            </a:br>
            <a:r>
              <a:rPr lang="zh-CN" altLang="en-US" sz="2400" smtClean="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11</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12</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400" b="1" i="1" smtClean="0">
                <a:solidFill>
                  <a:schemeClr val="hlink"/>
                </a:solidFill>
                <a:latin typeface="Times New Roman" pitchFamily="18" charset="0"/>
                <a:ea typeface="SimSun" pitchFamily="2" charset="-122"/>
                <a:cs typeface="Times New Roman" pitchFamily="18" charset="0"/>
                <a:sym typeface="Symbol" pitchFamily="18" charset="2"/>
              </a:rPr>
              <a:t>p</a:t>
            </a:r>
            <a:r>
              <a:rPr lang="en-US" altLang="zh-CN" sz="2400" b="1" baseline="-25000" smtClean="0">
                <a:solidFill>
                  <a:schemeClr val="hlink"/>
                </a:solidFill>
                <a:latin typeface="Times New Roman" pitchFamily="18" charset="0"/>
                <a:ea typeface="SimSun" pitchFamily="2" charset="-122"/>
                <a:cs typeface="Times New Roman" pitchFamily="18" charset="0"/>
                <a:sym typeface="Symbol" pitchFamily="18" charset="2"/>
              </a:rPr>
              <a:t>13</a:t>
            </a:r>
            <a:r>
              <a:rPr lang="en-US" altLang="zh-CN" sz="2400" b="1" smtClean="0">
                <a:solidFill>
                  <a:schemeClr val="hlink"/>
                </a:solidFill>
                <a:latin typeface="Times New Roman" pitchFamily="18" charset="0"/>
                <a:ea typeface="SimSun" pitchFamily="2" charset="-122"/>
                <a:cs typeface="Times New Roman" pitchFamily="18" charset="0"/>
                <a:sym typeface="Symbol" pitchFamily="18" charset="2"/>
              </a:rPr>
              <a:t>=1/3</a:t>
            </a:r>
          </a:p>
        </p:txBody>
      </p:sp>
      <p:graphicFrame>
        <p:nvGraphicFramePr>
          <p:cNvPr id="299012"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4803" name="灯片编号占位符 5"/>
          <p:cNvSpPr>
            <a:spLocks noGrp="1"/>
          </p:cNvSpPr>
          <p:nvPr>
            <p:ph type="sldNum" sz="quarter" idx="12"/>
          </p:nvPr>
        </p:nvSpPr>
        <p:spPr>
          <a:noFill/>
        </p:spPr>
        <p:txBody>
          <a:bodyPr/>
          <a:lstStyle/>
          <a:p>
            <a:fld id="{053AD2A5-F2DF-437D-B2A0-55926AC1A488}" type="slidenum">
              <a:rPr lang="zh-CN" altLang="en-US" smtClean="0">
                <a:solidFill>
                  <a:srgbClr val="000000"/>
                </a:solidFill>
              </a:rPr>
              <a:pPr/>
              <a:t>207</a:t>
            </a:fld>
            <a:endParaRPr lang="en-US" altLang="zh-CN" smtClean="0">
              <a:solidFill>
                <a:srgbClr val="000000"/>
              </a:solidFill>
            </a:endParaRPr>
          </a:p>
        </p:txBody>
      </p:sp>
      <p:sp>
        <p:nvSpPr>
          <p:cNvPr id="204804"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4805" name="Rectangle 3"/>
          <p:cNvSpPr>
            <a:spLocks noGrp="1" noChangeArrowheads="1"/>
          </p:cNvSpPr>
          <p:nvPr>
            <p:ph type="body" idx="1"/>
          </p:nvPr>
        </p:nvSpPr>
        <p:spPr>
          <a:xfrm>
            <a:off x="682625" y="3457575"/>
            <a:ext cx="7916863" cy="2616200"/>
          </a:xfrm>
        </p:spPr>
        <p:txBody>
          <a:bodyPr/>
          <a:lstStyle/>
          <a:p>
            <a:pPr eaLnBrk="1" hangingPunct="1">
              <a:lnSpc>
                <a:spcPct val="90000"/>
              </a:lnSpc>
            </a:pPr>
            <a:r>
              <a:rPr lang="en-US" altLang="zh-CN" sz="2000" smtClean="0">
                <a:ea typeface="SimSun" pitchFamily="2" charset="-122"/>
              </a:rPr>
              <a:t>Player 1:</a:t>
            </a:r>
            <a:r>
              <a:rPr lang="en-US" altLang="zh-CN" sz="2200" smtClean="0">
                <a:ea typeface="SimSun" pitchFamily="2" charset="-122"/>
              </a:rPr>
              <a: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(Rock</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0</a:t>
            </a:r>
            <a:b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(Paper</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0</a:t>
            </a:r>
            <a:b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b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 </a:t>
            </a:r>
            <a:r>
              <a:rPr lang="en-US" altLang="zh-CN" sz="2000" b="1" smtClean="0">
                <a:solidFill>
                  <a:schemeClr val="hlink"/>
                </a:solidFill>
                <a:latin typeface="Times New Roman" pitchFamily="18" charset="0"/>
                <a:ea typeface="SimSun" pitchFamily="2" charset="-122"/>
                <a:cs typeface="Times New Roman" pitchFamily="18" charset="0"/>
              </a:rPr>
              <a:t>EU</a:t>
            </a:r>
            <a:r>
              <a:rPr lang="en-US" altLang="zh-CN" sz="2000" b="1" baseline="-25000" smtClean="0">
                <a:solidFill>
                  <a:schemeClr val="hlink"/>
                </a:solidFill>
                <a:latin typeface="Times New Roman" pitchFamily="18" charset="0"/>
                <a:ea typeface="SimSun" pitchFamily="2" charset="-122"/>
                <a:cs typeface="Times New Roman" pitchFamily="18" charset="0"/>
              </a:rPr>
              <a:t>1</a:t>
            </a:r>
            <a:r>
              <a:rPr lang="en-US" altLang="zh-CN" sz="2000" b="1" smtClean="0">
                <a:solidFill>
                  <a:schemeClr val="hlink"/>
                </a:solidFill>
                <a:latin typeface="Times New Roman" pitchFamily="18" charset="0"/>
                <a:ea typeface="SimSun" pitchFamily="2" charset="-122"/>
                <a:cs typeface="Times New Roman" pitchFamily="18" charset="0"/>
              </a:rPr>
              <a:t>(Scissors</a:t>
            </a:r>
            <a:r>
              <a:rPr lang="en-US" altLang="zh-CN" sz="2000" b="1" smtClean="0">
                <a:latin typeface="Times New Roman" pitchFamily="18" charset="0"/>
                <a:ea typeface="SimSun" pitchFamily="2" charset="-122"/>
                <a:cs typeface="Times New Roman" pitchFamily="18" charset="0"/>
              </a:rPr>
              <a:t>, </a:t>
            </a:r>
            <a:r>
              <a:rPr lang="en-US" altLang="zh-CN" sz="2000" b="1" i="1" smtClean="0">
                <a:solidFill>
                  <a:srgbClr val="0000FF"/>
                </a:solidFill>
                <a:latin typeface="Times New Roman" pitchFamily="18" charset="0"/>
                <a:ea typeface="SimSun" pitchFamily="2" charset="-122"/>
                <a:cs typeface="Times New Roman" pitchFamily="18" charset="0"/>
              </a:rPr>
              <a:t>p</a:t>
            </a:r>
            <a:r>
              <a:rPr lang="en-US" altLang="zh-CN" sz="2000" b="1" baseline="-25000" smtClean="0">
                <a:solidFill>
                  <a:srgbClr val="0000FF"/>
                </a:solidFill>
                <a:latin typeface="Times New Roman" pitchFamily="18" charset="0"/>
                <a:ea typeface="SimSun" pitchFamily="2" charset="-122"/>
                <a:cs typeface="Times New Roman" pitchFamily="18" charset="0"/>
              </a:rPr>
              <a:t>2</a:t>
            </a:r>
            <a:r>
              <a:rPr lang="en-US" altLang="zh-CN" sz="2000" b="1" smtClean="0">
                <a:solidFill>
                  <a:schemeClr val="hlink"/>
                </a:solidFill>
                <a:latin typeface="Times New Roman" pitchFamily="18" charset="0"/>
                <a:ea typeface="SimSun" pitchFamily="2" charset="-122"/>
                <a:cs typeface="Times New Roman" pitchFamily="18" charset="0"/>
              </a:rPr>
              <a:t>) </a:t>
            </a:r>
            <a:r>
              <a:rPr lang="en-US" altLang="zh-CN" sz="2000" b="1" smtClean="0">
                <a:latin typeface="Times New Roman" pitchFamily="18" charset="0"/>
                <a:ea typeface="SimSun" pitchFamily="2" charset="-122"/>
                <a:cs typeface="Times New Roman" pitchFamily="18" charset="0"/>
              </a:rPr>
              <a:t>= </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1</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rPr>
              <a:t>0</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rgbClr val="0000FF"/>
                </a:solidFill>
                <a:latin typeface="Times New Roman" pitchFamily="18" charset="0"/>
                <a:ea typeface="SimSun" pitchFamily="2" charset="-122"/>
                <a:cs typeface="Times New Roman" pitchFamily="18" charset="0"/>
                <a:sym typeface="Symbol" pitchFamily="18" charset="2"/>
              </a:rPr>
              <a:t>1/3</a:t>
            </a:r>
            <a:r>
              <a:rPr lang="en-US" altLang="zh-CN" sz="2000" b="1" smtClean="0">
                <a:latin typeface="Times New Roman" pitchFamily="18" charset="0"/>
                <a:ea typeface="SimSun" pitchFamily="2" charset="-122"/>
                <a:cs typeface="Times New Roman" pitchFamily="18" charset="0"/>
                <a:sym typeface="Symbol" pitchFamily="18" charset="2"/>
              </a:rPr>
              <a:t>)=</a:t>
            </a:r>
            <a:r>
              <a:rPr lang="en-US" altLang="zh-CN" sz="2000" b="1" smtClean="0">
                <a:solidFill>
                  <a:schemeClr val="hlink"/>
                </a:solidFill>
                <a:latin typeface="Times New Roman" pitchFamily="18" charset="0"/>
                <a:ea typeface="SimSun" pitchFamily="2" charset="-122"/>
                <a:cs typeface="Times New Roman" pitchFamily="18" charset="0"/>
                <a:sym typeface="Symbol" pitchFamily="18" charset="2"/>
              </a:rPr>
              <a:t>0</a:t>
            </a:r>
          </a:p>
          <a:p>
            <a:pPr eaLnBrk="1" hangingPunct="1">
              <a:lnSpc>
                <a:spcPct val="90000"/>
              </a:lnSpc>
            </a:pPr>
            <a:r>
              <a:rPr lang="en-US" altLang="zh-CN" sz="2000" smtClean="0">
                <a:ea typeface="SimSun" pitchFamily="2" charset="-122"/>
              </a:rPr>
              <a:t>Player 2: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(Rock,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0</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sym typeface="Symbol" pitchFamily="18" charset="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sym typeface="Symbol" pitchFamily="18" charset="2"/>
              </a:rPr>
              <a:t>0</a:t>
            </a:r>
            <a:br>
              <a:rPr lang="en-US" altLang="zh-CN" sz="2000" b="1" smtClean="0">
                <a:solidFill>
                  <a:srgbClr val="0000FF"/>
                </a:solidFill>
                <a:latin typeface="Times New Roman" pitchFamily="18" charset="0"/>
                <a:ea typeface="SimSun" pitchFamily="2" charset="-122"/>
                <a:sym typeface="Symbol" pitchFamily="18" charset="2"/>
              </a:rPr>
            </a:br>
            <a:r>
              <a:rPr lang="en-US" altLang="zh-CN" sz="2000" b="1" smtClean="0">
                <a:solidFill>
                  <a:srgbClr val="0000FF"/>
                </a:solidFill>
                <a:latin typeface="Times New Roman" pitchFamily="18" charset="0"/>
                <a:ea typeface="SimSun" pitchFamily="2" charset="-122"/>
                <a:sym typeface="Symbol" pitchFamily="18" charset="2"/>
              </a:rPr>
              <a:t>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(Paper,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0</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sym typeface="Symbol" pitchFamily="18" charset="2"/>
              </a:rPr>
              <a:t>0</a:t>
            </a:r>
            <a:br>
              <a:rPr lang="en-US" altLang="zh-CN" sz="2000" b="1" smtClean="0">
                <a:solidFill>
                  <a:srgbClr val="0000FF"/>
                </a:solidFill>
                <a:latin typeface="Times New Roman" pitchFamily="18" charset="0"/>
                <a:ea typeface="SimSun" pitchFamily="2" charset="-122"/>
                <a:sym typeface="Symbol" pitchFamily="18" charset="2"/>
              </a:rPr>
            </a:br>
            <a:r>
              <a:rPr lang="en-US" altLang="zh-CN" sz="2000" b="1" smtClean="0">
                <a:solidFill>
                  <a:srgbClr val="0000FF"/>
                </a:solidFill>
                <a:latin typeface="Times New Roman" pitchFamily="18" charset="0"/>
                <a:ea typeface="SimSun" pitchFamily="2" charset="-122"/>
                <a:sym typeface="Symbol" pitchFamily="18" charset="2"/>
              </a:rPr>
              <a:t> </a:t>
            </a:r>
            <a:r>
              <a:rPr lang="en-US" altLang="zh-CN" sz="2000" b="1" smtClean="0">
                <a:solidFill>
                  <a:srgbClr val="0000FF"/>
                </a:solidFill>
                <a:latin typeface="Times New Roman" pitchFamily="18" charset="0"/>
                <a:ea typeface="SimSun" pitchFamily="2" charset="-122"/>
              </a:rPr>
              <a:t>EU</a:t>
            </a:r>
            <a:r>
              <a:rPr lang="en-US" altLang="zh-CN" sz="2000" b="1" baseline="-25000" smtClean="0">
                <a:solidFill>
                  <a:srgbClr val="0000FF"/>
                </a:solidFill>
                <a:latin typeface="Times New Roman" pitchFamily="18" charset="0"/>
                <a:ea typeface="SimSun" pitchFamily="2" charset="-122"/>
              </a:rPr>
              <a:t>2</a:t>
            </a:r>
            <a:r>
              <a:rPr lang="en-US" altLang="zh-CN" sz="2000" b="1" smtClean="0">
                <a:solidFill>
                  <a:srgbClr val="0000FF"/>
                </a:solidFill>
                <a:latin typeface="Times New Roman" pitchFamily="18" charset="0"/>
                <a:ea typeface="SimSun" pitchFamily="2" charset="-122"/>
              </a:rPr>
              <a:t>(Scissors, </a:t>
            </a:r>
            <a:r>
              <a:rPr lang="en-US" altLang="zh-CN" sz="2000" b="1" i="1" smtClean="0">
                <a:solidFill>
                  <a:schemeClr val="hlink"/>
                </a:solidFill>
                <a:latin typeface="Times New Roman" pitchFamily="18" charset="0"/>
                <a:ea typeface="SimSun" pitchFamily="2" charset="-122"/>
              </a:rPr>
              <a:t>p</a:t>
            </a:r>
            <a:r>
              <a:rPr lang="en-US" altLang="zh-CN" sz="2000" b="1" baseline="-25000" smtClean="0">
                <a:solidFill>
                  <a:schemeClr val="hlink"/>
                </a:solidFill>
                <a:latin typeface="Times New Roman" pitchFamily="18" charset="0"/>
                <a:ea typeface="SimSun" pitchFamily="2" charset="-122"/>
              </a:rPr>
              <a:t>1</a:t>
            </a:r>
            <a:r>
              <a:rPr lang="en-US" altLang="zh-CN" sz="2000" b="1" smtClean="0">
                <a:solidFill>
                  <a:srgbClr val="0000FF"/>
                </a:solidFill>
                <a:latin typeface="Times New Roman" pitchFamily="18" charset="0"/>
                <a:ea typeface="SimSun" pitchFamily="2" charset="-122"/>
              </a:rPr>
              <a:t>)</a:t>
            </a:r>
            <a:r>
              <a:rPr lang="en-US" altLang="zh-CN" sz="2000" b="1" smtClean="0">
                <a:latin typeface="Times New Roman" pitchFamily="18" charset="0"/>
                <a:ea typeface="SimSun" pitchFamily="2" charset="-122"/>
              </a:rPr>
              <a:t>=</a:t>
            </a:r>
            <a:r>
              <a:rPr lang="en-US" altLang="zh-CN" sz="2000" b="1" smtClean="0">
                <a:solidFill>
                  <a:srgbClr val="0000FF"/>
                </a:solidFill>
                <a:latin typeface="Times New Roman" pitchFamily="18" charset="0"/>
                <a:ea typeface="SimSun" pitchFamily="2" charset="-12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1</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rPr>
              <a:t>0</a:t>
            </a:r>
            <a:r>
              <a:rPr lang="en-US" altLang="zh-CN" sz="2000" b="1" smtClean="0">
                <a:latin typeface="Times New Roman" pitchFamily="18" charset="0"/>
                <a:ea typeface="SimSun" pitchFamily="2" charset="-122"/>
                <a:sym typeface="Symbol" pitchFamily="18" charset="2"/>
              </a:rPr>
              <a:t>(</a:t>
            </a:r>
            <a:r>
              <a:rPr lang="en-US" altLang="zh-CN" sz="2000" b="1" smtClean="0">
                <a:solidFill>
                  <a:schemeClr val="hlink"/>
                </a:solidFill>
                <a:latin typeface="Times New Roman" pitchFamily="18" charset="0"/>
                <a:ea typeface="SimSun" pitchFamily="2" charset="-122"/>
                <a:sym typeface="Symbol" pitchFamily="18" charset="2"/>
              </a:rPr>
              <a:t>1/3</a:t>
            </a:r>
            <a:r>
              <a:rPr lang="en-US" altLang="zh-CN" sz="2000" b="1" smtClean="0">
                <a:latin typeface="Times New Roman" pitchFamily="18" charset="0"/>
                <a:ea typeface="SimSun" pitchFamily="2" charset="-122"/>
                <a:sym typeface="Symbol" pitchFamily="18" charset="2"/>
              </a:rPr>
              <a:t>)=</a:t>
            </a:r>
            <a:r>
              <a:rPr lang="en-US" altLang="zh-CN" sz="2000" b="1" smtClean="0">
                <a:solidFill>
                  <a:srgbClr val="0000FF"/>
                </a:solidFill>
                <a:latin typeface="Times New Roman" pitchFamily="18" charset="0"/>
                <a:ea typeface="SimSun" pitchFamily="2" charset="-122"/>
                <a:sym typeface="Symbol" pitchFamily="18" charset="2"/>
              </a:rPr>
              <a:t>0</a:t>
            </a:r>
          </a:p>
          <a:p>
            <a:pPr eaLnBrk="1" hangingPunct="1">
              <a:lnSpc>
                <a:spcPct val="90000"/>
              </a:lnSpc>
            </a:pPr>
            <a:r>
              <a:rPr lang="zh-CN" altLang="en-US" sz="2000" smtClean="0">
                <a:ea typeface="SimSun" pitchFamily="2" charset="-122"/>
                <a:sym typeface="Symbol" pitchFamily="18" charset="2"/>
              </a:rPr>
              <a:t>所以</a:t>
            </a:r>
            <a:r>
              <a:rPr lang="en-US" altLang="zh-CN" sz="2000" smtClean="0">
                <a:ea typeface="SimSun" pitchFamily="2" charset="-122"/>
                <a:sym typeface="Symbol" pitchFamily="18" charset="2"/>
              </a:rPr>
              <a:t>,</a:t>
            </a:r>
            <a:r>
              <a:rPr lang="zh-CN" altLang="en-US" sz="2000" smtClean="0">
                <a:ea typeface="SimSun" pitchFamily="2" charset="-122"/>
                <a:sym typeface="Symbol" pitchFamily="18" charset="2"/>
              </a:rPr>
              <a:t>根据定理</a:t>
            </a:r>
            <a:r>
              <a:rPr lang="en-US" altLang="zh-CN" sz="2000" smtClean="0">
                <a:ea typeface="SimSun" pitchFamily="2" charset="-122"/>
                <a:sym typeface="Symbol" pitchFamily="18" charset="2"/>
              </a:rPr>
              <a:t>4</a:t>
            </a:r>
            <a:r>
              <a:rPr lang="zh-CN" altLang="en-US" sz="2000" smtClean="0">
                <a:ea typeface="SimSun" pitchFamily="2" charset="-122"/>
                <a:sym typeface="Symbol" pitchFamily="18" charset="2"/>
              </a:rPr>
              <a:t>， </a:t>
            </a:r>
            <a:r>
              <a:rPr lang="en-US" altLang="zh-CN" sz="2200" smtClean="0">
                <a:ea typeface="SimSun" pitchFamily="2" charset="-122"/>
              </a:rPr>
              <a:t>(</a:t>
            </a:r>
            <a:r>
              <a:rPr lang="en-US" altLang="zh-CN" sz="2200" i="1" smtClean="0">
                <a:solidFill>
                  <a:schemeClr val="hlink"/>
                </a:solidFill>
                <a:ea typeface="SimSun" pitchFamily="2" charset="-122"/>
              </a:rPr>
              <a:t>p</a:t>
            </a:r>
            <a:r>
              <a:rPr lang="en-US" altLang="zh-CN" sz="2200" i="1" baseline="-25000" smtClean="0">
                <a:solidFill>
                  <a:schemeClr val="hlink"/>
                </a:solidFill>
                <a:ea typeface="SimSun" pitchFamily="2" charset="-122"/>
              </a:rPr>
              <a:t>1</a:t>
            </a:r>
            <a:r>
              <a:rPr lang="en-US" altLang="zh-CN" sz="2200" smtClean="0">
                <a:solidFill>
                  <a:schemeClr val="hlink"/>
                </a:solidFill>
                <a:ea typeface="SimSun" pitchFamily="2" charset="-122"/>
              </a:rPr>
              <a:t>=(1/3, 1/3, 1/3)</a:t>
            </a:r>
            <a:r>
              <a:rPr lang="en-US" altLang="zh-CN" sz="2200" smtClean="0">
                <a:ea typeface="SimSun" pitchFamily="2" charset="-122"/>
              </a:rPr>
              <a:t>, </a:t>
            </a:r>
            <a:r>
              <a:rPr lang="en-US" altLang="zh-CN" sz="2200" i="1" smtClean="0">
                <a:solidFill>
                  <a:srgbClr val="0000FF"/>
                </a:solidFill>
                <a:ea typeface="SimSun" pitchFamily="2" charset="-122"/>
              </a:rPr>
              <a:t>p</a:t>
            </a:r>
            <a:r>
              <a:rPr lang="en-US" altLang="zh-CN" sz="2200" i="1" baseline="-25000" smtClean="0">
                <a:solidFill>
                  <a:srgbClr val="0000FF"/>
                </a:solidFill>
                <a:ea typeface="SimSun" pitchFamily="2" charset="-122"/>
              </a:rPr>
              <a:t>2</a:t>
            </a:r>
            <a:r>
              <a:rPr lang="en-US" altLang="zh-CN" sz="2200" smtClean="0">
                <a:solidFill>
                  <a:srgbClr val="0000FF"/>
                </a:solidFill>
                <a:ea typeface="SimSun" pitchFamily="2" charset="-122"/>
              </a:rPr>
              <a:t>=(1/3, 1/3, 1/3)</a:t>
            </a:r>
            <a:r>
              <a:rPr lang="en-US" altLang="zh-CN" sz="2200" smtClean="0">
                <a:ea typeface="SimSun" pitchFamily="2" charset="-122"/>
              </a:rPr>
              <a:t>)</a:t>
            </a:r>
            <a:r>
              <a:rPr lang="zh-CN" altLang="en-US" sz="2200" smtClean="0">
                <a:ea typeface="SimSun" pitchFamily="2" charset="-122"/>
              </a:rPr>
              <a:t>是一个混合策略纳什均衡</a:t>
            </a:r>
            <a:r>
              <a:rPr lang="en-US" altLang="zh-CN" sz="2000" smtClean="0">
                <a:ea typeface="SimSun" pitchFamily="2" charset="-122"/>
              </a:rPr>
              <a:t>.</a:t>
            </a:r>
            <a:endParaRPr lang="en-US" altLang="zh-CN" sz="2000" smtClean="0">
              <a:ea typeface="SimSun" pitchFamily="2" charset="-122"/>
              <a:sym typeface="Symbol" pitchFamily="18" charset="2"/>
            </a:endParaRPr>
          </a:p>
        </p:txBody>
      </p:sp>
      <p:graphicFrame>
        <p:nvGraphicFramePr>
          <p:cNvPr id="300036"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(1/3)</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(1/3)</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(1/3)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(1/3)</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5827" name="灯片编号占位符 5"/>
          <p:cNvSpPr>
            <a:spLocks noGrp="1"/>
          </p:cNvSpPr>
          <p:nvPr>
            <p:ph type="sldNum" sz="quarter" idx="12"/>
          </p:nvPr>
        </p:nvSpPr>
        <p:spPr>
          <a:noFill/>
        </p:spPr>
        <p:txBody>
          <a:bodyPr/>
          <a:lstStyle/>
          <a:p>
            <a:fld id="{7834D95F-9ABD-4602-8BBA-A6622305242D}" type="slidenum">
              <a:rPr lang="zh-CN" altLang="en-US" smtClean="0">
                <a:solidFill>
                  <a:srgbClr val="000000"/>
                </a:solidFill>
              </a:rPr>
              <a:pPr/>
              <a:t>208</a:t>
            </a:fld>
            <a:endParaRPr lang="en-US" altLang="zh-CN" smtClean="0">
              <a:solidFill>
                <a:srgbClr val="000000"/>
              </a:solidFill>
            </a:endParaRPr>
          </a:p>
        </p:txBody>
      </p:sp>
      <p:sp>
        <p:nvSpPr>
          <p:cNvPr id="205828"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5829" name="Rectangle 3"/>
          <p:cNvSpPr>
            <a:spLocks noGrp="1" noChangeArrowheads="1"/>
          </p:cNvSpPr>
          <p:nvPr>
            <p:ph type="body" idx="1"/>
          </p:nvPr>
        </p:nvSpPr>
        <p:spPr>
          <a:xfrm>
            <a:off x="682625" y="3532188"/>
            <a:ext cx="7916863" cy="2541587"/>
          </a:xfrm>
        </p:spPr>
        <p:txBody>
          <a:bodyPr/>
          <a:lstStyle/>
          <a:p>
            <a:pPr eaLnBrk="1" hangingPunct="1"/>
            <a:r>
              <a:rPr lang="zh-CN" altLang="en-US" smtClean="0">
                <a:ea typeface="SimSun" pitchFamily="2" charset="-122"/>
              </a:rPr>
              <a:t>检查是否存在这样一个混合策略纳什均衡，其中， </a:t>
            </a:r>
            <a:r>
              <a:rPr lang="en-US" altLang="zh-CN" smtClean="0">
                <a:solidFill>
                  <a:schemeClr val="hlink"/>
                </a:solidFill>
                <a:ea typeface="SimSun" pitchFamily="2" charset="-122"/>
              </a:rPr>
              <a:t>p</a:t>
            </a:r>
            <a:r>
              <a:rPr lang="en-US" altLang="zh-CN" baseline="-25000" smtClean="0">
                <a:solidFill>
                  <a:schemeClr val="hlink"/>
                </a:solidFill>
                <a:ea typeface="SimSun" pitchFamily="2" charset="-122"/>
              </a:rPr>
              <a:t>11</a:t>
            </a:r>
            <a:r>
              <a:rPr lang="en-US" altLang="zh-CN" smtClean="0">
                <a:solidFill>
                  <a:schemeClr val="hlink"/>
                </a:solidFill>
                <a:ea typeface="SimSun" pitchFamily="2" charset="-122"/>
              </a:rPr>
              <a:t>, p</a:t>
            </a:r>
            <a:r>
              <a:rPr lang="en-US" altLang="zh-CN" baseline="-25000" smtClean="0">
                <a:solidFill>
                  <a:schemeClr val="hlink"/>
                </a:solidFill>
                <a:ea typeface="SimSun" pitchFamily="2" charset="-122"/>
              </a:rPr>
              <a:t>12</a:t>
            </a:r>
            <a:r>
              <a:rPr lang="en-US" altLang="zh-CN" smtClean="0">
                <a:solidFill>
                  <a:schemeClr val="hlink"/>
                </a:solidFill>
                <a:ea typeface="SimSun" pitchFamily="2" charset="-122"/>
              </a:rPr>
              <a:t>, p</a:t>
            </a:r>
            <a:r>
              <a:rPr lang="en-US" altLang="zh-CN" baseline="-25000" smtClean="0">
                <a:solidFill>
                  <a:schemeClr val="hlink"/>
                </a:solidFill>
                <a:ea typeface="SimSun" pitchFamily="2" charset="-122"/>
              </a:rPr>
              <a:t>13</a:t>
            </a:r>
            <a:r>
              <a:rPr lang="zh-CN" altLang="en-US" smtClean="0">
                <a:ea typeface="SimSun" pitchFamily="2" charset="-122"/>
              </a:rPr>
              <a:t>中有一个为正值，且</a:t>
            </a:r>
            <a:r>
              <a:rPr lang="en-US" altLang="zh-CN" smtClean="0">
                <a:solidFill>
                  <a:srgbClr val="0000FF"/>
                </a:solidFill>
                <a:ea typeface="SimSun" pitchFamily="2" charset="-122"/>
              </a:rPr>
              <a:t>p</a:t>
            </a:r>
            <a:r>
              <a:rPr lang="en-US" altLang="zh-CN" baseline="-25000" smtClean="0">
                <a:solidFill>
                  <a:srgbClr val="0000FF"/>
                </a:solidFill>
                <a:ea typeface="SimSun" pitchFamily="2" charset="-122"/>
              </a:rPr>
              <a:t>21</a:t>
            </a:r>
            <a:r>
              <a:rPr lang="en-US" altLang="zh-CN" smtClean="0">
                <a:solidFill>
                  <a:srgbClr val="0000FF"/>
                </a:solidFill>
                <a:ea typeface="SimSun" pitchFamily="2" charset="-122"/>
              </a:rPr>
              <a:t>, p</a:t>
            </a:r>
            <a:r>
              <a:rPr lang="en-US" altLang="zh-CN" baseline="-25000" smtClean="0">
                <a:solidFill>
                  <a:srgbClr val="0000FF"/>
                </a:solidFill>
                <a:ea typeface="SimSun" pitchFamily="2" charset="-122"/>
              </a:rPr>
              <a:t>22</a:t>
            </a:r>
            <a:r>
              <a:rPr lang="en-US" altLang="zh-CN" smtClean="0">
                <a:solidFill>
                  <a:srgbClr val="0000FF"/>
                </a:solidFill>
                <a:ea typeface="SimSun" pitchFamily="2" charset="-122"/>
              </a:rPr>
              <a:t>, p</a:t>
            </a:r>
            <a:r>
              <a:rPr lang="en-US" altLang="zh-CN" baseline="-25000" smtClean="0">
                <a:solidFill>
                  <a:srgbClr val="0000FF"/>
                </a:solidFill>
                <a:ea typeface="SimSun" pitchFamily="2" charset="-122"/>
              </a:rPr>
              <a:t>23</a:t>
            </a:r>
            <a:r>
              <a:rPr lang="zh-CN" altLang="en-US" smtClean="0">
                <a:ea typeface="SimSun" pitchFamily="2" charset="-122"/>
              </a:rPr>
              <a:t>中至少有两个为正值</a:t>
            </a:r>
            <a:r>
              <a:rPr lang="en-US" altLang="zh-CN" smtClean="0">
                <a:ea typeface="SimSun" pitchFamily="2" charset="-122"/>
              </a:rPr>
              <a:t>.</a:t>
            </a:r>
          </a:p>
          <a:p>
            <a:pPr eaLnBrk="1" hangingPunct="1"/>
            <a:r>
              <a:rPr lang="zh-CN" altLang="en-US" smtClean="0">
                <a:ea typeface="SimSun" pitchFamily="2" charset="-122"/>
              </a:rPr>
              <a:t>答案是</a:t>
            </a:r>
            <a:r>
              <a:rPr lang="zh-CN" altLang="en-US" b="1" i="1" smtClean="0">
                <a:ea typeface="SimSun" pitchFamily="2" charset="-122"/>
              </a:rPr>
              <a:t>不存在</a:t>
            </a:r>
            <a:r>
              <a:rPr lang="en-US" altLang="zh-CN" smtClean="0">
                <a:ea typeface="SimSun" pitchFamily="2" charset="-122"/>
              </a:rPr>
              <a:t>.</a:t>
            </a:r>
          </a:p>
        </p:txBody>
      </p:sp>
      <p:graphicFrame>
        <p:nvGraphicFramePr>
          <p:cNvPr id="301060"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6851" name="灯片编号占位符 5"/>
          <p:cNvSpPr>
            <a:spLocks noGrp="1"/>
          </p:cNvSpPr>
          <p:nvPr>
            <p:ph type="sldNum" sz="quarter" idx="12"/>
          </p:nvPr>
        </p:nvSpPr>
        <p:spPr>
          <a:noFill/>
        </p:spPr>
        <p:txBody>
          <a:bodyPr/>
          <a:lstStyle/>
          <a:p>
            <a:fld id="{762110BD-0AF6-45D4-AC11-C27D4EA11C3E}" type="slidenum">
              <a:rPr lang="zh-CN" altLang="en-US" smtClean="0">
                <a:solidFill>
                  <a:srgbClr val="000000"/>
                </a:solidFill>
              </a:rPr>
              <a:pPr/>
              <a:t>209</a:t>
            </a:fld>
            <a:endParaRPr lang="en-US" altLang="zh-CN" smtClean="0">
              <a:solidFill>
                <a:srgbClr val="000000"/>
              </a:solidFill>
            </a:endParaRPr>
          </a:p>
        </p:txBody>
      </p:sp>
      <p:sp>
        <p:nvSpPr>
          <p:cNvPr id="206852"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6853" name="Rectangle 3"/>
          <p:cNvSpPr>
            <a:spLocks noGrp="1" noChangeArrowheads="1"/>
          </p:cNvSpPr>
          <p:nvPr>
            <p:ph type="body" idx="1"/>
          </p:nvPr>
        </p:nvSpPr>
        <p:spPr>
          <a:xfrm>
            <a:off x="682625" y="3532188"/>
            <a:ext cx="7916863" cy="2541587"/>
          </a:xfrm>
        </p:spPr>
        <p:txBody>
          <a:bodyPr/>
          <a:lstStyle/>
          <a:p>
            <a:pPr eaLnBrk="1" hangingPunct="1"/>
            <a:r>
              <a:rPr lang="zh-CN" altLang="en-US" smtClean="0">
                <a:ea typeface="SimSun" pitchFamily="2" charset="-122"/>
              </a:rPr>
              <a:t>检查是否存在这样一个混合策略纳什均衡，其中， </a:t>
            </a:r>
            <a:r>
              <a:rPr lang="en-US" altLang="zh-CN" smtClean="0">
                <a:solidFill>
                  <a:schemeClr val="hlink"/>
                </a:solidFill>
                <a:ea typeface="SimSun" pitchFamily="2" charset="-122"/>
              </a:rPr>
              <a:t>p</a:t>
            </a:r>
            <a:r>
              <a:rPr lang="en-US" altLang="zh-CN" baseline="-25000" smtClean="0">
                <a:solidFill>
                  <a:schemeClr val="hlink"/>
                </a:solidFill>
                <a:ea typeface="SimSun" pitchFamily="2" charset="-122"/>
              </a:rPr>
              <a:t>11</a:t>
            </a:r>
            <a:r>
              <a:rPr lang="en-US" altLang="zh-CN" smtClean="0">
                <a:solidFill>
                  <a:schemeClr val="hlink"/>
                </a:solidFill>
                <a:ea typeface="SimSun" pitchFamily="2" charset="-122"/>
              </a:rPr>
              <a:t>, p</a:t>
            </a:r>
            <a:r>
              <a:rPr lang="en-US" altLang="zh-CN" baseline="-25000" smtClean="0">
                <a:solidFill>
                  <a:schemeClr val="hlink"/>
                </a:solidFill>
                <a:ea typeface="SimSun" pitchFamily="2" charset="-122"/>
              </a:rPr>
              <a:t>12</a:t>
            </a:r>
            <a:r>
              <a:rPr lang="en-US" altLang="zh-CN" smtClean="0">
                <a:solidFill>
                  <a:schemeClr val="hlink"/>
                </a:solidFill>
                <a:ea typeface="SimSun" pitchFamily="2" charset="-122"/>
              </a:rPr>
              <a:t>, p</a:t>
            </a:r>
            <a:r>
              <a:rPr lang="en-US" altLang="zh-CN" baseline="-25000" smtClean="0">
                <a:solidFill>
                  <a:schemeClr val="hlink"/>
                </a:solidFill>
                <a:ea typeface="SimSun" pitchFamily="2" charset="-122"/>
              </a:rPr>
              <a:t>13</a:t>
            </a:r>
            <a:r>
              <a:rPr lang="zh-CN" altLang="en-US" smtClean="0">
                <a:ea typeface="SimSun" pitchFamily="2" charset="-122"/>
              </a:rPr>
              <a:t>中有两个为正值，且</a:t>
            </a:r>
            <a:r>
              <a:rPr lang="en-US" altLang="zh-CN" smtClean="0">
                <a:solidFill>
                  <a:srgbClr val="0000FF"/>
                </a:solidFill>
                <a:ea typeface="SimSun" pitchFamily="2" charset="-122"/>
              </a:rPr>
              <a:t>p</a:t>
            </a:r>
            <a:r>
              <a:rPr lang="en-US" altLang="zh-CN" baseline="-25000" smtClean="0">
                <a:solidFill>
                  <a:srgbClr val="0000FF"/>
                </a:solidFill>
                <a:ea typeface="SimSun" pitchFamily="2" charset="-122"/>
              </a:rPr>
              <a:t>21</a:t>
            </a:r>
            <a:r>
              <a:rPr lang="en-US" altLang="zh-CN" smtClean="0">
                <a:solidFill>
                  <a:srgbClr val="0000FF"/>
                </a:solidFill>
                <a:ea typeface="SimSun" pitchFamily="2" charset="-122"/>
              </a:rPr>
              <a:t>, p</a:t>
            </a:r>
            <a:r>
              <a:rPr lang="en-US" altLang="zh-CN" baseline="-25000" smtClean="0">
                <a:solidFill>
                  <a:srgbClr val="0000FF"/>
                </a:solidFill>
                <a:ea typeface="SimSun" pitchFamily="2" charset="-122"/>
              </a:rPr>
              <a:t>22</a:t>
            </a:r>
            <a:r>
              <a:rPr lang="en-US" altLang="zh-CN" smtClean="0">
                <a:solidFill>
                  <a:srgbClr val="0000FF"/>
                </a:solidFill>
                <a:ea typeface="SimSun" pitchFamily="2" charset="-122"/>
              </a:rPr>
              <a:t>, p</a:t>
            </a:r>
            <a:r>
              <a:rPr lang="en-US" altLang="zh-CN" baseline="-25000" smtClean="0">
                <a:solidFill>
                  <a:srgbClr val="0000FF"/>
                </a:solidFill>
                <a:ea typeface="SimSun" pitchFamily="2" charset="-122"/>
              </a:rPr>
              <a:t>23</a:t>
            </a:r>
            <a:r>
              <a:rPr lang="zh-CN" altLang="en-US" smtClean="0">
                <a:ea typeface="SimSun" pitchFamily="2" charset="-122"/>
              </a:rPr>
              <a:t>中至少有两个为正值</a:t>
            </a:r>
            <a:r>
              <a:rPr lang="en-US" altLang="zh-CN" smtClean="0">
                <a:ea typeface="SimSun" pitchFamily="2" charset="-122"/>
              </a:rPr>
              <a:t>.</a:t>
            </a:r>
          </a:p>
          <a:p>
            <a:pPr eaLnBrk="1" hangingPunct="1"/>
            <a:r>
              <a:rPr lang="zh-CN" altLang="en-US" smtClean="0">
                <a:ea typeface="SimSun" pitchFamily="2" charset="-122"/>
              </a:rPr>
              <a:t>答案是</a:t>
            </a:r>
            <a:r>
              <a:rPr lang="zh-CN" altLang="en-US" b="1" i="1" smtClean="0">
                <a:ea typeface="SimSun" pitchFamily="2" charset="-122"/>
              </a:rPr>
              <a:t>不存在</a:t>
            </a:r>
            <a:r>
              <a:rPr lang="en-US" altLang="zh-CN" smtClean="0">
                <a:ea typeface="SimSun" pitchFamily="2" charset="-122"/>
              </a:rPr>
              <a:t>.</a:t>
            </a:r>
          </a:p>
        </p:txBody>
      </p:sp>
      <p:graphicFrame>
        <p:nvGraphicFramePr>
          <p:cNvPr id="302084"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1987" name="灯片编号占位符 5"/>
          <p:cNvSpPr>
            <a:spLocks noGrp="1"/>
          </p:cNvSpPr>
          <p:nvPr>
            <p:ph type="sldNum" sz="quarter" idx="12"/>
          </p:nvPr>
        </p:nvSpPr>
        <p:spPr>
          <a:noFill/>
        </p:spPr>
        <p:txBody>
          <a:bodyPr/>
          <a:lstStyle/>
          <a:p>
            <a:fld id="{D2429373-8E3D-4E3A-9BCA-7AA2548E78A8}" type="slidenum">
              <a:rPr lang="zh-CN" altLang="en-US" smtClean="0">
                <a:solidFill>
                  <a:srgbClr val="000000"/>
                </a:solidFill>
              </a:rPr>
              <a:pPr/>
              <a:t>21</a:t>
            </a:fld>
            <a:endParaRPr lang="en-US" altLang="zh-CN" smtClean="0">
              <a:solidFill>
                <a:srgbClr val="000000"/>
              </a:solidFill>
            </a:endParaRPr>
          </a:p>
        </p:txBody>
      </p:sp>
      <p:sp>
        <p:nvSpPr>
          <p:cNvPr id="41988"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1989" name="Rectangle 3"/>
          <p:cNvSpPr>
            <a:spLocks noGrp="1" noChangeArrowheads="1"/>
          </p:cNvSpPr>
          <p:nvPr>
            <p:ph type="body" idx="1"/>
          </p:nvPr>
        </p:nvSpPr>
        <p:spPr/>
        <p:txBody>
          <a:bodyPr/>
          <a:lstStyle/>
          <a:p>
            <a:pPr eaLnBrk="1" hangingPunct="1"/>
            <a:r>
              <a:rPr kumimoji="1" lang="zh-CN" altLang="en-US" b="1" smtClean="0">
                <a:solidFill>
                  <a:schemeClr val="tx2"/>
                </a:solidFill>
                <a:ea typeface="SimSun" pitchFamily="2" charset="-122"/>
              </a:rPr>
              <a:t>莫里斯</a:t>
            </a:r>
            <a:r>
              <a:rPr kumimoji="1" lang="zh-CN" altLang="en-US" b="1" smtClean="0">
                <a:ea typeface="SimSun" pitchFamily="2" charset="-122"/>
              </a:rPr>
              <a:t>  </a:t>
            </a:r>
            <a:r>
              <a:rPr kumimoji="1" lang="en-US" altLang="zh-CN" b="1" smtClean="0">
                <a:ea typeface="SimSun" pitchFamily="2" charset="-122"/>
              </a:rPr>
              <a:t>1996</a:t>
            </a:r>
            <a:r>
              <a:rPr lang="zh-CN" altLang="en-US" b="1" smtClean="0">
                <a:ea typeface="SimSun" pitchFamily="2" charset="-122"/>
              </a:rPr>
              <a:t>获奖</a:t>
            </a:r>
            <a:endParaRPr kumimoji="1" lang="en-US" altLang="zh-CN" b="1" smtClean="0">
              <a:ea typeface="SimSun" pitchFamily="2" charset="-122"/>
            </a:endParaRPr>
          </a:p>
          <a:p>
            <a:pPr eaLnBrk="1" hangingPunct="1">
              <a:buFont typeface="Wingdings" pitchFamily="2" charset="2"/>
              <a:buNone/>
            </a:pPr>
            <a:endParaRPr lang="zh-CN" altLang="en-US" smtClean="0">
              <a:ea typeface="SimSun" pitchFamily="2" charset="-122"/>
            </a:endParaRPr>
          </a:p>
          <a:p>
            <a:pPr eaLnBrk="1" hangingPunct="1"/>
            <a:endParaRPr lang="zh-CN" altLang="en-US" smtClean="0">
              <a:ea typeface="SimSun" pitchFamily="2" charset="-122"/>
            </a:endParaRPr>
          </a:p>
        </p:txBody>
      </p:sp>
      <p:pic>
        <p:nvPicPr>
          <p:cNvPr id="41990" name="Picture 4" descr="http://www.hutc.zj.cn/jjxqy/nbr/1996-j.jpg"/>
          <p:cNvPicPr>
            <a:picLocks noChangeAspect="1" noChangeArrowheads="1"/>
          </p:cNvPicPr>
          <p:nvPr/>
        </p:nvPicPr>
        <p:blipFill>
          <a:blip r:embed="rId3" r:link="rId4" cstate="print"/>
          <a:srcRect/>
          <a:stretch>
            <a:fillRect/>
          </a:stretch>
        </p:blipFill>
        <p:spPr bwMode="auto">
          <a:xfrm>
            <a:off x="1449388" y="2033588"/>
            <a:ext cx="2233612" cy="3016250"/>
          </a:xfrm>
          <a:prstGeom prst="rect">
            <a:avLst/>
          </a:prstGeom>
          <a:noFill/>
          <a:ln w="9525">
            <a:noFill/>
            <a:miter lim="800000"/>
            <a:headEnd/>
            <a:tailEnd/>
          </a:ln>
        </p:spPr>
      </p:pic>
      <p:sp>
        <p:nvSpPr>
          <p:cNvPr id="41991" name="Rectangle 29"/>
          <p:cNvSpPr>
            <a:spLocks noChangeArrowheads="1"/>
          </p:cNvSpPr>
          <p:nvPr/>
        </p:nvSpPr>
        <p:spPr bwMode="auto">
          <a:xfrm>
            <a:off x="4541838" y="3067050"/>
            <a:ext cx="2609850" cy="641350"/>
          </a:xfrm>
          <a:prstGeom prst="rect">
            <a:avLst/>
          </a:prstGeom>
          <a:noFill/>
          <a:ln w="9525">
            <a:noFill/>
            <a:miter lim="800000"/>
            <a:headEnd/>
            <a:tailEnd/>
          </a:ln>
        </p:spPr>
        <p:txBody>
          <a:bodyPr>
            <a:spAutoFit/>
          </a:bodyPr>
          <a:lstStyle/>
          <a:p>
            <a:pPr fontAlgn="base">
              <a:spcBef>
                <a:spcPct val="0"/>
              </a:spcBef>
              <a:spcAft>
                <a:spcPct val="0"/>
              </a:spcAft>
            </a:pPr>
            <a:r>
              <a:rPr lang="zh-CN" altLang="en-US" smtClean="0">
                <a:solidFill>
                  <a:srgbClr val="000000"/>
                </a:solidFill>
                <a:ea typeface="SimSun" pitchFamily="2" charset="-122"/>
              </a:rPr>
              <a:t>詹姆斯</a:t>
            </a:r>
            <a:r>
              <a:rPr lang="en-US" altLang="zh-CN" smtClean="0">
                <a:solidFill>
                  <a:srgbClr val="000000"/>
                </a:solidFill>
                <a:ea typeface="SimSun" pitchFamily="2" charset="-122"/>
              </a:rPr>
              <a:t>·</a:t>
            </a:r>
            <a:r>
              <a:rPr lang="zh-CN" altLang="en-US" smtClean="0">
                <a:solidFill>
                  <a:srgbClr val="000000"/>
                </a:solidFill>
                <a:ea typeface="SimSun" pitchFamily="2" charset="-122"/>
              </a:rPr>
              <a:t>莫里斯</a:t>
            </a:r>
            <a:br>
              <a:rPr lang="zh-CN" altLang="en-US" smtClean="0">
                <a:solidFill>
                  <a:srgbClr val="000000"/>
                </a:solidFill>
                <a:ea typeface="SimSun" pitchFamily="2" charset="-122"/>
              </a:rPr>
            </a:br>
            <a:r>
              <a:rPr lang="en-US" altLang="zh-CN" smtClean="0">
                <a:solidFill>
                  <a:srgbClr val="000000"/>
                </a:solidFill>
                <a:ea typeface="SimSun" pitchFamily="2" charset="-122"/>
              </a:rPr>
              <a:t>1936</a:t>
            </a:r>
            <a:r>
              <a:rPr lang="zh-CN" altLang="en-US" smtClean="0">
                <a:solidFill>
                  <a:srgbClr val="000000"/>
                </a:solidFill>
                <a:ea typeface="SimSun" pitchFamily="2" charset="-122"/>
              </a:rPr>
              <a:t>年生于英国</a:t>
            </a:r>
          </a:p>
        </p:txBody>
      </p:sp>
      <p:sp>
        <p:nvSpPr>
          <p:cNvPr id="41992" name="Rectangle 30"/>
          <p:cNvSpPr>
            <a:spLocks noChangeArrowheads="1"/>
          </p:cNvSpPr>
          <p:nvPr/>
        </p:nvSpPr>
        <p:spPr bwMode="auto">
          <a:xfrm>
            <a:off x="3795713" y="4371975"/>
            <a:ext cx="4298950" cy="64135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在信息经济学理论领域做出了重大贡献，</a:t>
            </a:r>
          </a:p>
          <a:p>
            <a:pPr fontAlgn="base">
              <a:spcBef>
                <a:spcPct val="0"/>
              </a:spcBef>
              <a:spcAft>
                <a:spcPct val="0"/>
              </a:spcAft>
            </a:pPr>
            <a:r>
              <a:rPr lang="zh-CN" altLang="en-US" smtClean="0">
                <a:solidFill>
                  <a:srgbClr val="000000"/>
                </a:solidFill>
                <a:ea typeface="SimSun" pitchFamily="2" charset="-122"/>
              </a:rPr>
              <a:t>尤其是不对称信息条件下的经济激励理论</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7875" name="灯片编号占位符 5"/>
          <p:cNvSpPr>
            <a:spLocks noGrp="1"/>
          </p:cNvSpPr>
          <p:nvPr>
            <p:ph type="sldNum" sz="quarter" idx="12"/>
          </p:nvPr>
        </p:nvSpPr>
        <p:spPr>
          <a:noFill/>
        </p:spPr>
        <p:txBody>
          <a:bodyPr/>
          <a:lstStyle/>
          <a:p>
            <a:fld id="{FD48EE2B-5F8E-4250-8162-7C417E8D6F5D}" type="slidenum">
              <a:rPr lang="zh-CN" altLang="en-US" smtClean="0">
                <a:solidFill>
                  <a:srgbClr val="000000"/>
                </a:solidFill>
              </a:rPr>
              <a:pPr/>
              <a:t>210</a:t>
            </a:fld>
            <a:endParaRPr lang="en-US" altLang="zh-CN" smtClean="0">
              <a:solidFill>
                <a:srgbClr val="000000"/>
              </a:solidFill>
            </a:endParaRPr>
          </a:p>
        </p:txBody>
      </p:sp>
      <p:sp>
        <p:nvSpPr>
          <p:cNvPr id="207876" name="Rectangle 2"/>
          <p:cNvSpPr>
            <a:spLocks noGrp="1" noChangeArrowheads="1"/>
          </p:cNvSpPr>
          <p:nvPr>
            <p:ph type="title"/>
          </p:nvPr>
        </p:nvSpPr>
        <p:spPr/>
        <p:txBody>
          <a:bodyPr/>
          <a:lstStyle/>
          <a:p>
            <a:pPr eaLnBrk="1" hangingPunct="1"/>
            <a:r>
              <a:rPr lang="en-US" altLang="zh-CN" sz="3800" smtClean="0">
                <a:ea typeface="SimSun" pitchFamily="2" charset="-122"/>
              </a:rPr>
              <a:t>Example: Rock, paper and scissors</a:t>
            </a:r>
          </a:p>
        </p:txBody>
      </p:sp>
      <p:sp>
        <p:nvSpPr>
          <p:cNvPr id="207877" name="Rectangle 3"/>
          <p:cNvSpPr>
            <a:spLocks noGrp="1" noChangeArrowheads="1"/>
          </p:cNvSpPr>
          <p:nvPr>
            <p:ph type="body" idx="1"/>
          </p:nvPr>
        </p:nvSpPr>
        <p:spPr>
          <a:xfrm>
            <a:off x="682625" y="3532188"/>
            <a:ext cx="7916863" cy="2541587"/>
          </a:xfrm>
        </p:spPr>
        <p:txBody>
          <a:bodyPr/>
          <a:lstStyle/>
          <a:p>
            <a:pPr eaLnBrk="1" hangingPunct="1"/>
            <a:r>
              <a:rPr lang="zh-CN" altLang="en-US" smtClean="0">
                <a:ea typeface="SimSun" pitchFamily="2" charset="-122"/>
                <a:sym typeface="Symbol" pitchFamily="18" charset="2"/>
              </a:rPr>
              <a:t>所以</a:t>
            </a:r>
            <a:r>
              <a:rPr lang="en-US" altLang="zh-CN" smtClean="0">
                <a:ea typeface="SimSun" pitchFamily="2" charset="-122"/>
                <a:sym typeface="Symbol" pitchFamily="18" charset="2"/>
              </a:rPr>
              <a:t>, </a:t>
            </a:r>
            <a:r>
              <a:rPr lang="zh-CN" altLang="en-US" smtClean="0">
                <a:ea typeface="SimSun" pitchFamily="2" charset="-122"/>
                <a:sym typeface="Symbol" pitchFamily="18" charset="2"/>
              </a:rPr>
              <a:t>根据定理</a:t>
            </a:r>
            <a:r>
              <a:rPr lang="en-US" altLang="zh-CN" smtClean="0">
                <a:ea typeface="SimSun" pitchFamily="2" charset="-122"/>
                <a:sym typeface="Symbol" pitchFamily="18" charset="2"/>
              </a:rPr>
              <a:t>4</a:t>
            </a:r>
            <a:r>
              <a:rPr lang="zh-CN" altLang="en-US" smtClean="0">
                <a:ea typeface="SimSun" pitchFamily="2" charset="-122"/>
                <a:sym typeface="Symbol" pitchFamily="18" charset="2"/>
              </a:rPr>
              <a:t>，</a:t>
            </a:r>
            <a:r>
              <a:rPr lang="en-US" altLang="zh-CN" sz="3100" smtClean="0">
                <a:ea typeface="SimSun" pitchFamily="2" charset="-122"/>
              </a:rPr>
              <a:t>(</a:t>
            </a:r>
            <a:r>
              <a:rPr lang="en-US" altLang="zh-CN" sz="3100" i="1" smtClean="0">
                <a:solidFill>
                  <a:schemeClr val="hlink"/>
                </a:solidFill>
                <a:ea typeface="SimSun" pitchFamily="2" charset="-122"/>
              </a:rPr>
              <a:t>p</a:t>
            </a:r>
            <a:r>
              <a:rPr lang="en-US" altLang="zh-CN" sz="3100" i="1" baseline="-25000" smtClean="0">
                <a:solidFill>
                  <a:schemeClr val="hlink"/>
                </a:solidFill>
                <a:ea typeface="SimSun" pitchFamily="2" charset="-122"/>
              </a:rPr>
              <a:t>1</a:t>
            </a:r>
            <a:r>
              <a:rPr lang="en-US" altLang="zh-CN" sz="3100" smtClean="0">
                <a:solidFill>
                  <a:schemeClr val="hlink"/>
                </a:solidFill>
                <a:ea typeface="SimSun" pitchFamily="2" charset="-122"/>
              </a:rPr>
              <a:t>=(1/3, 1/3, 1/3)</a:t>
            </a:r>
            <a:r>
              <a:rPr lang="en-US" altLang="zh-CN" sz="3100" smtClean="0">
                <a:ea typeface="SimSun" pitchFamily="2" charset="-122"/>
              </a:rPr>
              <a:t>, </a:t>
            </a:r>
            <a:r>
              <a:rPr lang="en-US" altLang="zh-CN" sz="3100" i="1" smtClean="0">
                <a:solidFill>
                  <a:srgbClr val="0000FF"/>
                </a:solidFill>
                <a:ea typeface="SimSun" pitchFamily="2" charset="-122"/>
              </a:rPr>
              <a:t>p</a:t>
            </a:r>
            <a:r>
              <a:rPr lang="en-US" altLang="zh-CN" sz="3100" i="1" baseline="-25000" smtClean="0">
                <a:solidFill>
                  <a:srgbClr val="0000FF"/>
                </a:solidFill>
                <a:ea typeface="SimSun" pitchFamily="2" charset="-122"/>
              </a:rPr>
              <a:t>2</a:t>
            </a:r>
            <a:r>
              <a:rPr lang="en-US" altLang="zh-CN" sz="3100" smtClean="0">
                <a:solidFill>
                  <a:srgbClr val="0000FF"/>
                </a:solidFill>
                <a:ea typeface="SimSun" pitchFamily="2" charset="-122"/>
              </a:rPr>
              <a:t>=(1/3, 1/3, 1/3)</a:t>
            </a:r>
            <a:r>
              <a:rPr lang="en-US" altLang="zh-CN" sz="3100" smtClean="0">
                <a:ea typeface="SimSun" pitchFamily="2" charset="-122"/>
              </a:rPr>
              <a:t>) </a:t>
            </a:r>
            <a:r>
              <a:rPr lang="zh-CN" altLang="en-US" sz="3100" smtClean="0">
                <a:ea typeface="SimSun" pitchFamily="2" charset="-122"/>
              </a:rPr>
              <a:t>是惟一的混合策略纳什均衡</a:t>
            </a:r>
            <a:r>
              <a:rPr lang="en-US" altLang="zh-CN" smtClean="0">
                <a:ea typeface="SimSun" pitchFamily="2" charset="-122"/>
              </a:rPr>
              <a:t>.</a:t>
            </a:r>
          </a:p>
          <a:p>
            <a:pPr eaLnBrk="1" hangingPunct="1"/>
            <a:endParaRPr lang="en-US" altLang="zh-CN" smtClean="0">
              <a:ea typeface="SimSun" pitchFamily="2" charset="-122"/>
              <a:sym typeface="Symbol" pitchFamily="18" charset="2"/>
            </a:endParaRPr>
          </a:p>
          <a:p>
            <a:pPr eaLnBrk="1" hangingPunct="1">
              <a:buFont typeface="Wingdings" pitchFamily="2" charset="2"/>
              <a:buNone/>
            </a:pPr>
            <a:endParaRPr lang="zh-CN" altLang="en-US" smtClean="0">
              <a:ea typeface="SimSun" pitchFamily="2" charset="-122"/>
            </a:endParaRPr>
          </a:p>
        </p:txBody>
      </p:sp>
      <p:graphicFrame>
        <p:nvGraphicFramePr>
          <p:cNvPr id="303108" name="Group 4"/>
          <p:cNvGraphicFramePr>
            <a:graphicFrameLocks noGrp="1"/>
          </p:cNvGraphicFramePr>
          <p:nvPr>
            <p:ph idx="4294967295"/>
          </p:nvPr>
        </p:nvGraphicFramePr>
        <p:xfrm>
          <a:off x="579438" y="1452563"/>
          <a:ext cx="7969250" cy="1828800"/>
        </p:xfrm>
        <a:graphic>
          <a:graphicData uri="http://schemas.openxmlformats.org/drawingml/2006/table">
            <a:tbl>
              <a:tblPr/>
              <a:tblGrid>
                <a:gridCol w="871537"/>
                <a:gridCol w="1581150"/>
                <a:gridCol w="1814513"/>
                <a:gridCol w="1863725"/>
                <a:gridCol w="183832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21</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22</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23</a:t>
                      </a: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Rock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11</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Paper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12</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Scissors (p</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13</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3011" name="灯片编号占位符 5"/>
          <p:cNvSpPr>
            <a:spLocks noGrp="1"/>
          </p:cNvSpPr>
          <p:nvPr>
            <p:ph type="sldNum" sz="quarter" idx="12"/>
          </p:nvPr>
        </p:nvSpPr>
        <p:spPr>
          <a:noFill/>
        </p:spPr>
        <p:txBody>
          <a:bodyPr/>
          <a:lstStyle/>
          <a:p>
            <a:fld id="{DDB41E3C-845C-4A30-B5B1-3960FA67D110}" type="slidenum">
              <a:rPr lang="zh-CN" altLang="en-US" smtClean="0">
                <a:solidFill>
                  <a:srgbClr val="000000"/>
                </a:solidFill>
              </a:rPr>
              <a:pPr/>
              <a:t>22</a:t>
            </a:fld>
            <a:endParaRPr lang="en-US" altLang="zh-CN" smtClean="0">
              <a:solidFill>
                <a:srgbClr val="000000"/>
              </a:solidFill>
            </a:endParaRPr>
          </a:p>
        </p:txBody>
      </p:sp>
      <p:sp>
        <p:nvSpPr>
          <p:cNvPr id="43012"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3013" name="Rectangle 3"/>
          <p:cNvSpPr>
            <a:spLocks noGrp="1" noChangeArrowheads="1"/>
          </p:cNvSpPr>
          <p:nvPr>
            <p:ph type="body" idx="1"/>
          </p:nvPr>
        </p:nvSpPr>
        <p:spPr/>
        <p:txBody>
          <a:bodyPr/>
          <a:lstStyle/>
          <a:p>
            <a:pPr eaLnBrk="1" hangingPunct="1"/>
            <a:r>
              <a:rPr lang="zh-CN" altLang="en-US" b="1" smtClean="0">
                <a:ea typeface="SimSun" pitchFamily="2" charset="-122"/>
              </a:rPr>
              <a:t>威廉</a:t>
            </a:r>
            <a:r>
              <a:rPr lang="en-US" altLang="zh-CN" b="1" smtClean="0">
                <a:ea typeface="SimSun" pitchFamily="2" charset="-122"/>
              </a:rPr>
              <a:t>·</a:t>
            </a:r>
            <a:r>
              <a:rPr lang="zh-CN" altLang="en-US" b="1" smtClean="0">
                <a:ea typeface="SimSun" pitchFamily="2" charset="-122"/>
              </a:rPr>
              <a:t>维克瑞</a:t>
            </a:r>
            <a:r>
              <a:rPr lang="en-US" altLang="zh-CN" b="1" smtClean="0">
                <a:ea typeface="SimSun" pitchFamily="2" charset="-122"/>
              </a:rPr>
              <a:t>1914-1996</a:t>
            </a:r>
            <a:r>
              <a:rPr lang="zh-CN" altLang="en-US" b="1" smtClean="0">
                <a:ea typeface="SimSun" pitchFamily="2" charset="-122"/>
              </a:rPr>
              <a:t>，生于美国</a:t>
            </a:r>
            <a:r>
              <a:rPr lang="en-US" altLang="zh-CN" b="1" smtClean="0">
                <a:ea typeface="SimSun" pitchFamily="2" charset="-122"/>
              </a:rPr>
              <a:t>,</a:t>
            </a:r>
            <a:r>
              <a:rPr kumimoji="1" lang="en-US" altLang="zh-CN" b="1" smtClean="0">
                <a:ea typeface="SimSun" pitchFamily="2" charset="-122"/>
              </a:rPr>
              <a:t>1996</a:t>
            </a:r>
            <a:r>
              <a:rPr lang="zh-CN" altLang="en-US" b="1" smtClean="0">
                <a:ea typeface="SimSun" pitchFamily="2" charset="-122"/>
              </a:rPr>
              <a:t>获奖</a:t>
            </a:r>
          </a:p>
        </p:txBody>
      </p:sp>
      <p:pic>
        <p:nvPicPr>
          <p:cNvPr id="43014" name="Picture 4" descr="http://www.hutc.zj.cn/jjxqy/nbr/1996-w.jpg"/>
          <p:cNvPicPr>
            <a:picLocks noChangeAspect="1" noChangeArrowheads="1"/>
          </p:cNvPicPr>
          <p:nvPr/>
        </p:nvPicPr>
        <p:blipFill>
          <a:blip r:embed="rId3" r:link="rId4" cstate="print"/>
          <a:srcRect/>
          <a:stretch>
            <a:fillRect/>
          </a:stretch>
        </p:blipFill>
        <p:spPr bwMode="auto">
          <a:xfrm>
            <a:off x="1878013" y="2101850"/>
            <a:ext cx="2438400" cy="3290888"/>
          </a:xfrm>
          <a:prstGeom prst="rect">
            <a:avLst/>
          </a:prstGeom>
          <a:noFill/>
          <a:ln w="9525">
            <a:noFill/>
            <a:miter lim="800000"/>
            <a:headEnd/>
            <a:tailEnd/>
          </a:ln>
        </p:spPr>
      </p:pic>
      <p:sp>
        <p:nvSpPr>
          <p:cNvPr id="43015" name="Rectangle 5"/>
          <p:cNvSpPr>
            <a:spLocks noChangeArrowheads="1"/>
          </p:cNvSpPr>
          <p:nvPr/>
        </p:nvSpPr>
        <p:spPr bwMode="auto">
          <a:xfrm>
            <a:off x="4965700" y="3355975"/>
            <a:ext cx="3544888" cy="1327150"/>
          </a:xfrm>
          <a:prstGeom prst="rect">
            <a:avLst/>
          </a:prstGeom>
          <a:noFill/>
          <a:ln w="9525">
            <a:noFill/>
            <a:miter lim="800000"/>
            <a:headEnd/>
            <a:tailEnd/>
          </a:ln>
        </p:spPr>
        <p:txBody>
          <a:bodyPr>
            <a:spAutoFit/>
          </a:bodyPr>
          <a:lstStyle/>
          <a:p>
            <a:pPr fontAlgn="base">
              <a:spcBef>
                <a:spcPct val="50000"/>
              </a:spcBef>
              <a:spcAft>
                <a:spcPct val="0"/>
              </a:spcAft>
            </a:pPr>
            <a:r>
              <a:rPr lang="zh-CN" altLang="en-US" smtClean="0">
                <a:solidFill>
                  <a:srgbClr val="330033"/>
                </a:solidFill>
                <a:ea typeface="SimSun" pitchFamily="2" charset="-122"/>
              </a:rPr>
              <a:t>在信息经济学、激励理论、</a:t>
            </a:r>
          </a:p>
          <a:p>
            <a:pPr fontAlgn="base">
              <a:spcBef>
                <a:spcPct val="50000"/>
              </a:spcBef>
              <a:spcAft>
                <a:spcPct val="0"/>
              </a:spcAft>
            </a:pPr>
            <a:r>
              <a:rPr lang="zh-CN" altLang="en-US" smtClean="0">
                <a:solidFill>
                  <a:srgbClr val="330033"/>
                </a:solidFill>
                <a:ea typeface="SimSun" pitchFamily="2" charset="-122"/>
              </a:rPr>
              <a:t>博弈论等方面都做出了重大贡献</a:t>
            </a:r>
          </a:p>
          <a:p>
            <a:pPr eaLnBrk="0" fontAlgn="base" hangingPunct="0">
              <a:spcBef>
                <a:spcPct val="50000"/>
              </a:spcBef>
              <a:spcAft>
                <a:spcPct val="0"/>
              </a:spcAft>
            </a:pPr>
            <a:endParaRPr lang="zh-CN" altLang="en-US" sz="2400" smtClean="0">
              <a:solidFill>
                <a:srgbClr val="000000"/>
              </a:solidFill>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4035" name="灯片编号占位符 5"/>
          <p:cNvSpPr>
            <a:spLocks noGrp="1"/>
          </p:cNvSpPr>
          <p:nvPr>
            <p:ph type="sldNum" sz="quarter" idx="12"/>
          </p:nvPr>
        </p:nvSpPr>
        <p:spPr>
          <a:noFill/>
        </p:spPr>
        <p:txBody>
          <a:bodyPr/>
          <a:lstStyle/>
          <a:p>
            <a:fld id="{B2943B94-37A5-47CD-8554-849C6FB5295A}" type="slidenum">
              <a:rPr lang="zh-CN" altLang="en-US" smtClean="0">
                <a:solidFill>
                  <a:srgbClr val="000000"/>
                </a:solidFill>
              </a:rPr>
              <a:pPr/>
              <a:t>23</a:t>
            </a:fld>
            <a:endParaRPr lang="en-US" altLang="zh-CN" smtClean="0">
              <a:solidFill>
                <a:srgbClr val="000000"/>
              </a:solidFill>
            </a:endParaRPr>
          </a:p>
        </p:txBody>
      </p:sp>
      <p:sp>
        <p:nvSpPr>
          <p:cNvPr id="44036"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4037" name="Rectangle 3"/>
          <p:cNvSpPr>
            <a:spLocks noGrp="1" noChangeArrowheads="1"/>
          </p:cNvSpPr>
          <p:nvPr>
            <p:ph type="body" idx="1"/>
          </p:nvPr>
        </p:nvSpPr>
        <p:spPr/>
        <p:txBody>
          <a:bodyPr/>
          <a:lstStyle/>
          <a:p>
            <a:pPr eaLnBrk="1" hangingPunct="1"/>
            <a:r>
              <a:rPr kumimoji="1" lang="zh-CN" altLang="en-US" b="1" smtClean="0">
                <a:solidFill>
                  <a:schemeClr val="tx2"/>
                </a:solidFill>
                <a:ea typeface="SimSun" pitchFamily="2" charset="-122"/>
              </a:rPr>
              <a:t>迈克尔</a:t>
            </a:r>
            <a:r>
              <a:rPr kumimoji="1" lang="en-US" altLang="zh-CN" b="1" smtClean="0">
                <a:solidFill>
                  <a:schemeClr val="tx2"/>
                </a:solidFill>
                <a:ea typeface="SimSun" pitchFamily="2" charset="-122"/>
              </a:rPr>
              <a:t>·</a:t>
            </a:r>
            <a:r>
              <a:rPr kumimoji="1" lang="zh-CN" altLang="en-US" b="1" smtClean="0">
                <a:solidFill>
                  <a:schemeClr val="tx2"/>
                </a:solidFill>
                <a:ea typeface="SimSun" pitchFamily="2" charset="-122"/>
              </a:rPr>
              <a:t>斯宾斯</a:t>
            </a:r>
            <a:r>
              <a:rPr kumimoji="1" lang="en-US" altLang="zh-CN" b="1" smtClean="0">
                <a:solidFill>
                  <a:schemeClr val="tx2"/>
                </a:solidFill>
                <a:ea typeface="SimSun" pitchFamily="2" charset="-122"/>
              </a:rPr>
              <a:t>(Spence)2001</a:t>
            </a:r>
            <a:r>
              <a:rPr lang="zh-CN" altLang="en-US" b="1" smtClean="0">
                <a:ea typeface="SimSun" pitchFamily="2" charset="-122"/>
              </a:rPr>
              <a:t>获奖</a:t>
            </a:r>
          </a:p>
        </p:txBody>
      </p:sp>
      <p:sp>
        <p:nvSpPr>
          <p:cNvPr id="44038" name="Rectangle 4"/>
          <p:cNvSpPr>
            <a:spLocks noChangeArrowheads="1"/>
          </p:cNvSpPr>
          <p:nvPr/>
        </p:nvSpPr>
        <p:spPr bwMode="auto">
          <a:xfrm>
            <a:off x="4216400" y="2754313"/>
            <a:ext cx="4718050" cy="64135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smtClean="0">
                <a:solidFill>
                  <a:srgbClr val="000000"/>
                </a:solidFill>
                <a:ea typeface="SimSun" pitchFamily="2" charset="-122"/>
              </a:rPr>
              <a:t>斯宾</a:t>
            </a:r>
            <a:r>
              <a:rPr kumimoji="1" lang="zh-CN" altLang="en-US" b="1" smtClean="0">
                <a:solidFill>
                  <a:srgbClr val="000000"/>
                </a:solidFill>
                <a:ea typeface="SimSun" pitchFamily="2" charset="-122"/>
              </a:rPr>
              <a:t>斯</a:t>
            </a:r>
            <a:r>
              <a:rPr lang="zh-CN" altLang="en-US" smtClean="0">
                <a:solidFill>
                  <a:srgbClr val="000000"/>
                </a:solidFill>
                <a:ea typeface="SimSun" pitchFamily="2" charset="-122"/>
              </a:rPr>
              <a:t>（</a:t>
            </a:r>
            <a:r>
              <a:rPr lang="en-US" altLang="zh-CN" smtClean="0">
                <a:solidFill>
                  <a:srgbClr val="000000"/>
                </a:solidFill>
                <a:ea typeface="SimSun" pitchFamily="2" charset="-122"/>
              </a:rPr>
              <a:t>A. Michael Spence </a:t>
            </a:r>
            <a:r>
              <a:rPr lang="zh-CN" altLang="en-US" smtClean="0">
                <a:solidFill>
                  <a:srgbClr val="000000"/>
                </a:solidFill>
                <a:ea typeface="SimSun" pitchFamily="2" charset="-122"/>
              </a:rPr>
              <a:t>）生于</a:t>
            </a:r>
            <a:r>
              <a:rPr lang="en-US" altLang="zh-CN" smtClean="0">
                <a:solidFill>
                  <a:srgbClr val="000000"/>
                </a:solidFill>
                <a:ea typeface="SimSun" pitchFamily="2" charset="-122"/>
              </a:rPr>
              <a:t>1943</a:t>
            </a:r>
            <a:r>
              <a:rPr lang="zh-CN" altLang="en-US" smtClean="0">
                <a:solidFill>
                  <a:srgbClr val="000000"/>
                </a:solidFill>
                <a:ea typeface="SimSun" pitchFamily="2" charset="-122"/>
              </a:rPr>
              <a:t>年，</a:t>
            </a:r>
          </a:p>
          <a:p>
            <a:pPr fontAlgn="base">
              <a:spcBef>
                <a:spcPct val="0"/>
              </a:spcBef>
              <a:spcAft>
                <a:spcPct val="0"/>
              </a:spcAft>
            </a:pPr>
            <a:r>
              <a:rPr lang="zh-CN" altLang="en-US" smtClean="0">
                <a:solidFill>
                  <a:srgbClr val="000000"/>
                </a:solidFill>
                <a:ea typeface="SimSun" pitchFamily="2" charset="-122"/>
              </a:rPr>
              <a:t>美国加州斯坦福大学教授 </a:t>
            </a:r>
          </a:p>
        </p:txBody>
      </p:sp>
      <p:sp>
        <p:nvSpPr>
          <p:cNvPr id="44039" name="Rectangle 5"/>
          <p:cNvSpPr>
            <a:spLocks noChangeArrowheads="1"/>
          </p:cNvSpPr>
          <p:nvPr/>
        </p:nvSpPr>
        <p:spPr bwMode="auto">
          <a:xfrm>
            <a:off x="4191000" y="4052888"/>
            <a:ext cx="4527550" cy="1190625"/>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为不对称信息市场的一般理论奠定了基石。</a:t>
            </a:r>
          </a:p>
          <a:p>
            <a:pPr fontAlgn="base">
              <a:spcBef>
                <a:spcPct val="0"/>
              </a:spcBef>
              <a:spcAft>
                <a:spcPct val="0"/>
              </a:spcAft>
            </a:pPr>
            <a:r>
              <a:rPr lang="zh-CN" altLang="en-US" smtClean="0">
                <a:solidFill>
                  <a:srgbClr val="000000"/>
                </a:solidFill>
                <a:ea typeface="SimSun" pitchFamily="2" charset="-122"/>
              </a:rPr>
              <a:t>他们的理论迅速得到了应用，从传统的农业</a:t>
            </a:r>
          </a:p>
          <a:p>
            <a:pPr fontAlgn="base">
              <a:spcBef>
                <a:spcPct val="0"/>
              </a:spcBef>
              <a:spcAft>
                <a:spcPct val="0"/>
              </a:spcAft>
            </a:pPr>
            <a:r>
              <a:rPr lang="zh-CN" altLang="en-US" smtClean="0">
                <a:solidFill>
                  <a:srgbClr val="000000"/>
                </a:solidFill>
                <a:ea typeface="SimSun" pitchFamily="2" charset="-122"/>
              </a:rPr>
              <a:t>市场到现代的金融市场。他们的贡献来自于</a:t>
            </a:r>
          </a:p>
          <a:p>
            <a:pPr fontAlgn="base">
              <a:spcBef>
                <a:spcPct val="0"/>
              </a:spcBef>
              <a:spcAft>
                <a:spcPct val="0"/>
              </a:spcAft>
            </a:pPr>
            <a:r>
              <a:rPr lang="zh-CN" altLang="en-US" smtClean="0">
                <a:solidFill>
                  <a:srgbClr val="000000"/>
                </a:solidFill>
                <a:ea typeface="SimSun" pitchFamily="2" charset="-122"/>
              </a:rPr>
              <a:t>现代信息经济学的核心部分</a:t>
            </a:r>
            <a:r>
              <a:rPr lang="en-US" altLang="zh-CN" smtClean="0">
                <a:solidFill>
                  <a:srgbClr val="000000"/>
                </a:solidFill>
                <a:ea typeface="SimSun" pitchFamily="2" charset="-122"/>
              </a:rPr>
              <a:t>......</a:t>
            </a:r>
            <a:endParaRPr lang="zh-CN" altLang="en-US" smtClean="0">
              <a:solidFill>
                <a:srgbClr val="000000"/>
              </a:solidFill>
              <a:ea typeface="SimSun" pitchFamily="2" charset="-122"/>
            </a:endParaRPr>
          </a:p>
        </p:txBody>
      </p:sp>
      <p:pic>
        <p:nvPicPr>
          <p:cNvPr id="44040" name="Picture 6" descr="http://www.hutc.zj.cn/jjxqy/nbr/spence.jpg"/>
          <p:cNvPicPr>
            <a:picLocks noChangeAspect="1" noChangeArrowheads="1"/>
          </p:cNvPicPr>
          <p:nvPr/>
        </p:nvPicPr>
        <p:blipFill>
          <a:blip r:embed="rId3" r:link="rId4" cstate="print"/>
          <a:srcRect/>
          <a:stretch>
            <a:fillRect/>
          </a:stretch>
        </p:blipFill>
        <p:spPr bwMode="auto">
          <a:xfrm>
            <a:off x="1598613" y="2063750"/>
            <a:ext cx="2274887" cy="3208338"/>
          </a:xfrm>
          <a:prstGeom prst="rect">
            <a:avLst/>
          </a:prstGeom>
          <a:noFill/>
          <a:ln w="9525">
            <a:noFill/>
            <a:miter lim="800000"/>
            <a:headEnd/>
            <a:tailEnd/>
          </a:ln>
        </p:spPr>
      </p:pic>
    </p:spTree>
  </p:cSld>
  <p:clrMapOvr>
    <a:masterClrMapping/>
  </p:clrMapOvr>
  <p:transition spd="med">
    <p:random/>
    <p:sndAc>
      <p:stSnd>
        <p:snd r:embed="rId2" name="click.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5059" name="灯片编号占位符 5"/>
          <p:cNvSpPr>
            <a:spLocks noGrp="1"/>
          </p:cNvSpPr>
          <p:nvPr>
            <p:ph type="sldNum" sz="quarter" idx="12"/>
          </p:nvPr>
        </p:nvSpPr>
        <p:spPr>
          <a:noFill/>
        </p:spPr>
        <p:txBody>
          <a:bodyPr/>
          <a:lstStyle/>
          <a:p>
            <a:fld id="{B2E8BD8C-8A37-4FAB-84C4-412354642E5C}" type="slidenum">
              <a:rPr lang="zh-CN" altLang="en-US" smtClean="0">
                <a:solidFill>
                  <a:srgbClr val="000000"/>
                </a:solidFill>
              </a:rPr>
              <a:pPr/>
              <a:t>24</a:t>
            </a:fld>
            <a:endParaRPr lang="en-US" altLang="zh-CN" smtClean="0">
              <a:solidFill>
                <a:srgbClr val="000000"/>
              </a:solidFill>
            </a:endParaRPr>
          </a:p>
        </p:txBody>
      </p:sp>
      <p:sp>
        <p:nvSpPr>
          <p:cNvPr id="45060"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5061"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阿克洛夫（</a:t>
            </a:r>
            <a:r>
              <a:rPr lang="en-US" altLang="zh-CN" b="1" smtClean="0">
                <a:latin typeface="Times New Roman" pitchFamily="18" charset="0"/>
                <a:ea typeface="SimSun" pitchFamily="2" charset="-122"/>
              </a:rPr>
              <a:t>George A. Akerlof </a:t>
            </a:r>
            <a:r>
              <a:rPr lang="zh-CN" altLang="en-US" b="1" smtClean="0">
                <a:latin typeface="Times New Roman" pitchFamily="18" charset="0"/>
                <a:ea typeface="SimSun" pitchFamily="2" charset="-122"/>
              </a:rPr>
              <a:t>）生于</a:t>
            </a:r>
            <a:r>
              <a:rPr lang="en-US" altLang="zh-CN" b="1" smtClean="0">
                <a:latin typeface="Times New Roman" pitchFamily="18" charset="0"/>
                <a:ea typeface="SimSun" pitchFamily="2" charset="-122"/>
              </a:rPr>
              <a:t>1940</a:t>
            </a:r>
            <a:r>
              <a:rPr lang="zh-CN" altLang="en-US" b="1" smtClean="0">
                <a:latin typeface="Times New Roman" pitchFamily="18" charset="0"/>
                <a:ea typeface="SimSun" pitchFamily="2" charset="-122"/>
              </a:rPr>
              <a:t>年，美国加州大学伯克莱分校教授</a:t>
            </a:r>
          </a:p>
        </p:txBody>
      </p:sp>
      <p:pic>
        <p:nvPicPr>
          <p:cNvPr id="45062" name="Picture 4" descr="http://www.hutc.zj.cn/jjxqy/nbr/akerlof.jpg"/>
          <p:cNvPicPr>
            <a:picLocks noChangeAspect="1" noChangeArrowheads="1"/>
          </p:cNvPicPr>
          <p:nvPr/>
        </p:nvPicPr>
        <p:blipFill>
          <a:blip r:embed="rId3" r:link="rId4" cstate="print"/>
          <a:srcRect/>
          <a:stretch>
            <a:fillRect/>
          </a:stretch>
        </p:blipFill>
        <p:spPr bwMode="auto">
          <a:xfrm>
            <a:off x="1581150" y="2606675"/>
            <a:ext cx="2078038" cy="2930525"/>
          </a:xfrm>
          <a:prstGeom prst="rect">
            <a:avLst/>
          </a:prstGeom>
          <a:noFill/>
          <a:ln w="9525">
            <a:noFill/>
            <a:miter lim="800000"/>
            <a:headEnd/>
            <a:tailEnd/>
          </a:ln>
        </p:spPr>
      </p:pic>
      <p:sp>
        <p:nvSpPr>
          <p:cNvPr id="45063" name="Rectangle 5"/>
          <p:cNvSpPr>
            <a:spLocks noChangeArrowheads="1"/>
          </p:cNvSpPr>
          <p:nvPr/>
        </p:nvSpPr>
        <p:spPr bwMode="auto">
          <a:xfrm>
            <a:off x="4146550" y="3444875"/>
            <a:ext cx="4527550" cy="1190625"/>
          </a:xfrm>
          <a:prstGeom prst="rect">
            <a:avLst/>
          </a:prstGeom>
          <a:noFill/>
          <a:ln w="9525">
            <a:noFill/>
            <a:miter lim="800000"/>
            <a:headEnd/>
            <a:tailEnd/>
          </a:ln>
        </p:spPr>
        <p:txBody>
          <a:bodyPr>
            <a:spAutoFit/>
          </a:bodyPr>
          <a:lstStyle/>
          <a:p>
            <a:pPr fontAlgn="base">
              <a:spcBef>
                <a:spcPct val="0"/>
              </a:spcBef>
              <a:spcAft>
                <a:spcPct val="0"/>
              </a:spcAft>
            </a:pPr>
            <a:r>
              <a:rPr lang="zh-CN" altLang="en-US" smtClean="0">
                <a:solidFill>
                  <a:srgbClr val="000000"/>
                </a:solidFill>
                <a:ea typeface="SimSun" pitchFamily="2" charset="-122"/>
              </a:rPr>
              <a:t>为不对称信息市场的一般理论奠定了基石。</a:t>
            </a:r>
          </a:p>
          <a:p>
            <a:pPr fontAlgn="base">
              <a:spcBef>
                <a:spcPct val="0"/>
              </a:spcBef>
              <a:spcAft>
                <a:spcPct val="0"/>
              </a:spcAft>
            </a:pPr>
            <a:r>
              <a:rPr lang="zh-CN" altLang="en-US" smtClean="0">
                <a:solidFill>
                  <a:srgbClr val="000000"/>
                </a:solidFill>
                <a:ea typeface="SimSun" pitchFamily="2" charset="-122"/>
              </a:rPr>
              <a:t>他们的理论迅速得到了应用，从传统的农业</a:t>
            </a:r>
          </a:p>
          <a:p>
            <a:pPr fontAlgn="base">
              <a:spcBef>
                <a:spcPct val="0"/>
              </a:spcBef>
              <a:spcAft>
                <a:spcPct val="0"/>
              </a:spcAft>
            </a:pPr>
            <a:r>
              <a:rPr lang="zh-CN" altLang="en-US" smtClean="0">
                <a:solidFill>
                  <a:srgbClr val="000000"/>
                </a:solidFill>
                <a:ea typeface="SimSun" pitchFamily="2" charset="-122"/>
              </a:rPr>
              <a:t>市场到现代的金融市场。他们的贡献来自于</a:t>
            </a:r>
          </a:p>
          <a:p>
            <a:pPr fontAlgn="base">
              <a:spcBef>
                <a:spcPct val="0"/>
              </a:spcBef>
              <a:spcAft>
                <a:spcPct val="0"/>
              </a:spcAft>
            </a:pPr>
            <a:r>
              <a:rPr lang="zh-CN" altLang="en-US" smtClean="0">
                <a:solidFill>
                  <a:srgbClr val="000000"/>
                </a:solidFill>
                <a:ea typeface="SimSun" pitchFamily="2" charset="-122"/>
              </a:rPr>
              <a:t>现代信息经济学的核心部分</a:t>
            </a:r>
            <a:r>
              <a:rPr lang="en-US" altLang="zh-CN" smtClean="0">
                <a:solidFill>
                  <a:srgbClr val="000000"/>
                </a:solidFill>
                <a:ea typeface="SimSun" pitchFamily="2" charset="-122"/>
              </a:rPr>
              <a:t>......</a:t>
            </a:r>
          </a:p>
        </p:txBody>
      </p:sp>
      <p:sp>
        <p:nvSpPr>
          <p:cNvPr id="45064" name="Rectangle 6"/>
          <p:cNvSpPr>
            <a:spLocks noChangeArrowheads="1"/>
          </p:cNvSpPr>
          <p:nvPr/>
        </p:nvSpPr>
        <p:spPr bwMode="auto">
          <a:xfrm>
            <a:off x="5256213" y="2738438"/>
            <a:ext cx="1416050"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2001</a:t>
            </a:r>
            <a:r>
              <a:rPr lang="zh-CN" altLang="en-US" b="1" smtClean="0">
                <a:solidFill>
                  <a:srgbClr val="000000"/>
                </a:solidFill>
                <a:ea typeface="SimSun" pitchFamily="2" charset="-122"/>
              </a:rPr>
              <a:t>获奖</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6083" name="灯片编号占位符 5"/>
          <p:cNvSpPr>
            <a:spLocks noGrp="1"/>
          </p:cNvSpPr>
          <p:nvPr>
            <p:ph type="sldNum" sz="quarter" idx="12"/>
          </p:nvPr>
        </p:nvSpPr>
        <p:spPr>
          <a:noFill/>
        </p:spPr>
        <p:txBody>
          <a:bodyPr/>
          <a:lstStyle/>
          <a:p>
            <a:fld id="{4C293565-814C-41F0-AA68-0257797F2903}" type="slidenum">
              <a:rPr lang="zh-CN" altLang="en-US" smtClean="0">
                <a:solidFill>
                  <a:srgbClr val="000000"/>
                </a:solidFill>
              </a:rPr>
              <a:pPr/>
              <a:t>25</a:t>
            </a:fld>
            <a:endParaRPr lang="en-US" altLang="zh-CN" smtClean="0">
              <a:solidFill>
                <a:srgbClr val="000000"/>
              </a:solidFill>
            </a:endParaRPr>
          </a:p>
        </p:txBody>
      </p:sp>
      <p:sp>
        <p:nvSpPr>
          <p:cNvPr id="46084"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6085"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斯蒂格利兹（</a:t>
            </a:r>
            <a:r>
              <a:rPr lang="en-US" altLang="zh-CN" b="1" smtClean="0">
                <a:latin typeface="Times New Roman" pitchFamily="18" charset="0"/>
                <a:ea typeface="SimSun" pitchFamily="2" charset="-122"/>
              </a:rPr>
              <a:t>Joseph E. Stiglitz </a:t>
            </a:r>
            <a:r>
              <a:rPr lang="zh-CN" altLang="en-US" b="1" smtClean="0">
                <a:latin typeface="Times New Roman" pitchFamily="18" charset="0"/>
                <a:ea typeface="SimSun" pitchFamily="2" charset="-122"/>
              </a:rPr>
              <a:t>）生于</a:t>
            </a:r>
            <a:r>
              <a:rPr lang="en-US" altLang="zh-CN" b="1" smtClean="0">
                <a:latin typeface="Times New Roman" pitchFamily="18" charset="0"/>
                <a:ea typeface="SimSun" pitchFamily="2" charset="-122"/>
              </a:rPr>
              <a:t>1943</a:t>
            </a:r>
            <a:r>
              <a:rPr lang="zh-CN" altLang="en-US" b="1" smtClean="0">
                <a:latin typeface="Times New Roman" pitchFamily="18" charset="0"/>
                <a:ea typeface="SimSun" pitchFamily="2" charset="-122"/>
              </a:rPr>
              <a:t>年，美国纽约哥伦比亚大学教授</a:t>
            </a:r>
          </a:p>
        </p:txBody>
      </p:sp>
      <p:pic>
        <p:nvPicPr>
          <p:cNvPr id="46086" name="Picture 4" descr="http://www.hutc.zj.cn/jjxqy/nbr/stiglitz.jpg"/>
          <p:cNvPicPr>
            <a:picLocks noChangeAspect="1" noChangeArrowheads="1"/>
          </p:cNvPicPr>
          <p:nvPr/>
        </p:nvPicPr>
        <p:blipFill>
          <a:blip r:embed="rId3" r:link="rId4" cstate="print"/>
          <a:srcRect/>
          <a:stretch>
            <a:fillRect/>
          </a:stretch>
        </p:blipFill>
        <p:spPr bwMode="auto">
          <a:xfrm>
            <a:off x="1514475" y="2509838"/>
            <a:ext cx="2300288" cy="3243262"/>
          </a:xfrm>
          <a:prstGeom prst="rect">
            <a:avLst/>
          </a:prstGeom>
          <a:noFill/>
          <a:ln w="9525">
            <a:noFill/>
            <a:miter lim="800000"/>
            <a:headEnd/>
            <a:tailEnd/>
          </a:ln>
        </p:spPr>
      </p:pic>
      <p:sp>
        <p:nvSpPr>
          <p:cNvPr id="46087" name="Rectangle 5"/>
          <p:cNvSpPr>
            <a:spLocks noChangeArrowheads="1"/>
          </p:cNvSpPr>
          <p:nvPr/>
        </p:nvSpPr>
        <p:spPr bwMode="auto">
          <a:xfrm>
            <a:off x="4149725" y="4235450"/>
            <a:ext cx="4527550" cy="1190625"/>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为不对称信息市场的一般理论奠定了基石。</a:t>
            </a:r>
          </a:p>
          <a:p>
            <a:pPr fontAlgn="base">
              <a:spcBef>
                <a:spcPct val="0"/>
              </a:spcBef>
              <a:spcAft>
                <a:spcPct val="0"/>
              </a:spcAft>
            </a:pPr>
            <a:r>
              <a:rPr lang="zh-CN" altLang="en-US" smtClean="0">
                <a:solidFill>
                  <a:srgbClr val="000000"/>
                </a:solidFill>
                <a:ea typeface="SimSun" pitchFamily="2" charset="-122"/>
              </a:rPr>
              <a:t>他们的理论迅速得到了应用，从传统的农业</a:t>
            </a:r>
          </a:p>
          <a:p>
            <a:pPr fontAlgn="base">
              <a:spcBef>
                <a:spcPct val="0"/>
              </a:spcBef>
              <a:spcAft>
                <a:spcPct val="0"/>
              </a:spcAft>
            </a:pPr>
            <a:r>
              <a:rPr lang="zh-CN" altLang="en-US" smtClean="0">
                <a:solidFill>
                  <a:srgbClr val="000000"/>
                </a:solidFill>
                <a:ea typeface="SimSun" pitchFamily="2" charset="-122"/>
              </a:rPr>
              <a:t>市场到现代的金融市场。他们的贡献来自于</a:t>
            </a:r>
          </a:p>
          <a:p>
            <a:pPr fontAlgn="base">
              <a:spcBef>
                <a:spcPct val="0"/>
              </a:spcBef>
              <a:spcAft>
                <a:spcPct val="0"/>
              </a:spcAft>
            </a:pPr>
            <a:r>
              <a:rPr lang="zh-CN" altLang="en-US" smtClean="0">
                <a:solidFill>
                  <a:srgbClr val="000000"/>
                </a:solidFill>
                <a:ea typeface="SimSun" pitchFamily="2" charset="-122"/>
              </a:rPr>
              <a:t>现代信息经济学的核心部分</a:t>
            </a:r>
            <a:r>
              <a:rPr lang="en-US" altLang="zh-CN" smtClean="0">
                <a:solidFill>
                  <a:srgbClr val="000000"/>
                </a:solidFill>
                <a:ea typeface="SimSun" pitchFamily="2" charset="-122"/>
              </a:rPr>
              <a:t>......</a:t>
            </a:r>
            <a:endParaRPr lang="zh-CN" altLang="en-US" smtClean="0">
              <a:solidFill>
                <a:srgbClr val="000000"/>
              </a:solidFill>
              <a:ea typeface="SimSun" pitchFamily="2" charset="-122"/>
            </a:endParaRPr>
          </a:p>
        </p:txBody>
      </p:sp>
      <p:sp>
        <p:nvSpPr>
          <p:cNvPr id="46088" name="Rectangle 6"/>
          <p:cNvSpPr>
            <a:spLocks noChangeArrowheads="1"/>
          </p:cNvSpPr>
          <p:nvPr/>
        </p:nvSpPr>
        <p:spPr bwMode="auto">
          <a:xfrm>
            <a:off x="5537200" y="3230563"/>
            <a:ext cx="1331913"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2001</a:t>
            </a:r>
            <a:r>
              <a:rPr lang="zh-CN" altLang="en-US" b="1" smtClean="0">
                <a:solidFill>
                  <a:srgbClr val="000000"/>
                </a:solidFill>
                <a:ea typeface="SimSun" pitchFamily="2" charset="-122"/>
              </a:rPr>
              <a:t>获奖</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7107" name="灯片编号占位符 5"/>
          <p:cNvSpPr>
            <a:spLocks noGrp="1"/>
          </p:cNvSpPr>
          <p:nvPr>
            <p:ph type="sldNum" sz="quarter" idx="12"/>
          </p:nvPr>
        </p:nvSpPr>
        <p:spPr>
          <a:noFill/>
        </p:spPr>
        <p:txBody>
          <a:bodyPr/>
          <a:lstStyle/>
          <a:p>
            <a:fld id="{D0471657-930E-4568-9726-7557D1E71003}" type="slidenum">
              <a:rPr lang="zh-CN" altLang="en-US" smtClean="0">
                <a:solidFill>
                  <a:srgbClr val="000000"/>
                </a:solidFill>
              </a:rPr>
              <a:pPr/>
              <a:t>26</a:t>
            </a:fld>
            <a:endParaRPr lang="en-US" altLang="zh-CN" smtClean="0">
              <a:solidFill>
                <a:srgbClr val="000000"/>
              </a:solidFill>
            </a:endParaRPr>
          </a:p>
        </p:txBody>
      </p:sp>
      <p:sp>
        <p:nvSpPr>
          <p:cNvPr id="47108"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7109"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罗伯特</a:t>
            </a:r>
            <a:r>
              <a:rPr lang="en-US" altLang="zh-CN" b="1" smtClean="0">
                <a:latin typeface="Times New Roman" pitchFamily="18" charset="0"/>
                <a:ea typeface="SimSun" pitchFamily="2" charset="-122"/>
              </a:rPr>
              <a:t>·</a:t>
            </a:r>
            <a:r>
              <a:rPr lang="zh-CN" altLang="en-US" b="1" smtClean="0">
                <a:latin typeface="Times New Roman" pitchFamily="18" charset="0"/>
                <a:ea typeface="SimSun" pitchFamily="2" charset="-122"/>
              </a:rPr>
              <a:t>奥曼 （</a:t>
            </a:r>
            <a:r>
              <a:rPr lang="en-US" altLang="zh-CN" b="1" smtClean="0">
                <a:latin typeface="Times New Roman" pitchFamily="18" charset="0"/>
                <a:ea typeface="SimSun" pitchFamily="2" charset="-122"/>
              </a:rPr>
              <a:t>Robert J. Aumann</a:t>
            </a:r>
            <a:r>
              <a:rPr lang="zh-CN" altLang="en-US" b="1" smtClean="0">
                <a:latin typeface="Times New Roman" pitchFamily="18" charset="0"/>
                <a:ea typeface="SimSun" pitchFamily="2" charset="-122"/>
              </a:rPr>
              <a:t>） </a:t>
            </a:r>
            <a:r>
              <a:rPr lang="en-US" altLang="zh-CN" b="1" smtClean="0">
                <a:latin typeface="Times New Roman" pitchFamily="18" charset="0"/>
                <a:ea typeface="SimSun" pitchFamily="2" charset="-122"/>
              </a:rPr>
              <a:t>1930</a:t>
            </a:r>
            <a:r>
              <a:rPr lang="zh-CN" altLang="en-US" b="1" smtClean="0">
                <a:latin typeface="Times New Roman" pitchFamily="18" charset="0"/>
                <a:ea typeface="SimSun" pitchFamily="2" charset="-122"/>
              </a:rPr>
              <a:t>年</a:t>
            </a:r>
            <a:r>
              <a:rPr lang="en-US" altLang="zh-CN" b="1" smtClean="0">
                <a:latin typeface="Times New Roman" pitchFamily="18" charset="0"/>
                <a:ea typeface="SimSun" pitchFamily="2" charset="-122"/>
              </a:rPr>
              <a:t>6</a:t>
            </a:r>
            <a:r>
              <a:rPr lang="zh-CN" altLang="en-US" b="1" smtClean="0">
                <a:latin typeface="Times New Roman" pitchFamily="18" charset="0"/>
                <a:ea typeface="SimSun" pitchFamily="2" charset="-122"/>
              </a:rPr>
              <a:t>月出生于德国的法兰克福，拥有以色列和美国双重国籍 。</a:t>
            </a:r>
          </a:p>
        </p:txBody>
      </p:sp>
      <p:pic>
        <p:nvPicPr>
          <p:cNvPr id="47110" name="Picture 4" descr="200510130043_285937"/>
          <p:cNvPicPr>
            <a:picLocks noChangeAspect="1" noChangeArrowheads="1"/>
          </p:cNvPicPr>
          <p:nvPr/>
        </p:nvPicPr>
        <p:blipFill>
          <a:blip r:embed="rId3" cstate="print"/>
          <a:srcRect/>
          <a:stretch>
            <a:fillRect/>
          </a:stretch>
        </p:blipFill>
        <p:spPr bwMode="auto">
          <a:xfrm>
            <a:off x="1890713" y="2897188"/>
            <a:ext cx="2149475" cy="3178175"/>
          </a:xfrm>
          <a:prstGeom prst="rect">
            <a:avLst/>
          </a:prstGeom>
          <a:noFill/>
          <a:ln w="9525">
            <a:noFill/>
            <a:miter lim="800000"/>
            <a:headEnd/>
            <a:tailEnd/>
          </a:ln>
        </p:spPr>
      </p:pic>
      <p:sp>
        <p:nvSpPr>
          <p:cNvPr id="47111" name="Rectangle 5"/>
          <p:cNvSpPr>
            <a:spLocks noChangeArrowheads="1"/>
          </p:cNvSpPr>
          <p:nvPr/>
        </p:nvSpPr>
        <p:spPr bwMode="auto">
          <a:xfrm>
            <a:off x="5016500" y="4581525"/>
            <a:ext cx="2762250" cy="64135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通过博弈论分析，促进了</a:t>
            </a:r>
          </a:p>
          <a:p>
            <a:pPr fontAlgn="base">
              <a:spcBef>
                <a:spcPct val="0"/>
              </a:spcBef>
              <a:spcAft>
                <a:spcPct val="0"/>
              </a:spcAft>
            </a:pPr>
            <a:r>
              <a:rPr lang="zh-CN" altLang="en-US" smtClean="0">
                <a:solidFill>
                  <a:srgbClr val="000000"/>
                </a:solidFill>
                <a:ea typeface="SimSun" pitchFamily="2" charset="-122"/>
              </a:rPr>
              <a:t>人们对冲突和合作的理解 </a:t>
            </a:r>
          </a:p>
        </p:txBody>
      </p:sp>
      <p:sp>
        <p:nvSpPr>
          <p:cNvPr id="47112" name="Rectangle 6"/>
          <p:cNvSpPr>
            <a:spLocks noChangeArrowheads="1"/>
          </p:cNvSpPr>
          <p:nvPr/>
        </p:nvSpPr>
        <p:spPr bwMode="auto">
          <a:xfrm>
            <a:off x="5607050" y="3849688"/>
            <a:ext cx="1331913"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2005</a:t>
            </a:r>
            <a:r>
              <a:rPr lang="zh-CN" altLang="en-US" b="1" smtClean="0">
                <a:solidFill>
                  <a:srgbClr val="000000"/>
                </a:solidFill>
                <a:ea typeface="SimSun" pitchFamily="2" charset="-122"/>
              </a:rPr>
              <a:t>获奖</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8131" name="灯片编号占位符 5"/>
          <p:cNvSpPr>
            <a:spLocks noGrp="1"/>
          </p:cNvSpPr>
          <p:nvPr>
            <p:ph type="sldNum" sz="quarter" idx="12"/>
          </p:nvPr>
        </p:nvSpPr>
        <p:spPr>
          <a:noFill/>
        </p:spPr>
        <p:txBody>
          <a:bodyPr/>
          <a:lstStyle/>
          <a:p>
            <a:fld id="{CE3B6E0C-D1F6-481F-8EB6-B93508E8649B}" type="slidenum">
              <a:rPr lang="zh-CN" altLang="en-US" smtClean="0">
                <a:solidFill>
                  <a:srgbClr val="000000"/>
                </a:solidFill>
              </a:rPr>
              <a:pPr/>
              <a:t>27</a:t>
            </a:fld>
            <a:endParaRPr lang="en-US" altLang="zh-CN" smtClean="0">
              <a:solidFill>
                <a:srgbClr val="000000"/>
              </a:solidFill>
            </a:endParaRPr>
          </a:p>
        </p:txBody>
      </p:sp>
      <p:sp>
        <p:nvSpPr>
          <p:cNvPr id="48132"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8133"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托马斯</a:t>
            </a:r>
            <a:r>
              <a:rPr lang="en-US" altLang="zh-CN" b="1" smtClean="0">
                <a:latin typeface="Times New Roman" pitchFamily="18" charset="0"/>
                <a:ea typeface="SimSun" pitchFamily="2" charset="-122"/>
              </a:rPr>
              <a:t>·</a:t>
            </a:r>
            <a:r>
              <a:rPr lang="zh-CN" altLang="en-US" b="1" smtClean="0">
                <a:latin typeface="Times New Roman" pitchFamily="18" charset="0"/>
                <a:ea typeface="SimSun" pitchFamily="2" charset="-122"/>
              </a:rPr>
              <a:t>谢林（</a:t>
            </a:r>
            <a:r>
              <a:rPr lang="en-US" altLang="zh-CN" b="1" smtClean="0">
                <a:latin typeface="Times New Roman" pitchFamily="18" charset="0"/>
                <a:ea typeface="SimSun" pitchFamily="2" charset="-122"/>
              </a:rPr>
              <a:t>Thomas C. Schelling</a:t>
            </a:r>
            <a:r>
              <a:rPr lang="zh-CN" altLang="en-US" b="1" smtClean="0">
                <a:latin typeface="Times New Roman" pitchFamily="18" charset="0"/>
                <a:ea typeface="SimSun" pitchFamily="2" charset="-122"/>
              </a:rPr>
              <a:t>） </a:t>
            </a:r>
            <a:r>
              <a:rPr lang="en-US" altLang="zh-CN" b="1" smtClean="0">
                <a:latin typeface="Times New Roman" pitchFamily="18" charset="0"/>
                <a:ea typeface="SimSun" pitchFamily="2" charset="-122"/>
              </a:rPr>
              <a:t>1921</a:t>
            </a:r>
            <a:r>
              <a:rPr lang="zh-CN" altLang="en-US" b="1" smtClean="0">
                <a:latin typeface="Times New Roman" pitchFamily="18" charset="0"/>
                <a:ea typeface="SimSun" pitchFamily="2" charset="-122"/>
              </a:rPr>
              <a:t>年出生于美国加利福尼亚州的奥克兰市。</a:t>
            </a:r>
          </a:p>
        </p:txBody>
      </p:sp>
      <p:pic>
        <p:nvPicPr>
          <p:cNvPr id="48134" name="Picture 4" descr="200510130043_285938"/>
          <p:cNvPicPr>
            <a:picLocks noChangeAspect="1" noChangeArrowheads="1"/>
          </p:cNvPicPr>
          <p:nvPr/>
        </p:nvPicPr>
        <p:blipFill>
          <a:blip r:embed="rId3" cstate="print"/>
          <a:srcRect/>
          <a:stretch>
            <a:fillRect/>
          </a:stretch>
        </p:blipFill>
        <p:spPr bwMode="auto">
          <a:xfrm>
            <a:off x="2411413" y="2682875"/>
            <a:ext cx="1822450" cy="2976563"/>
          </a:xfrm>
          <a:prstGeom prst="rect">
            <a:avLst/>
          </a:prstGeom>
          <a:noFill/>
          <a:ln w="9525">
            <a:noFill/>
            <a:miter lim="800000"/>
            <a:headEnd/>
            <a:tailEnd/>
          </a:ln>
        </p:spPr>
      </p:pic>
      <p:sp>
        <p:nvSpPr>
          <p:cNvPr id="48135" name="Rectangle 5"/>
          <p:cNvSpPr>
            <a:spLocks noChangeArrowheads="1"/>
          </p:cNvSpPr>
          <p:nvPr/>
        </p:nvSpPr>
        <p:spPr bwMode="auto">
          <a:xfrm>
            <a:off x="5116513" y="4189413"/>
            <a:ext cx="2698750" cy="64135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通过博弈论分析，促进了</a:t>
            </a:r>
          </a:p>
          <a:p>
            <a:pPr fontAlgn="base">
              <a:spcBef>
                <a:spcPct val="0"/>
              </a:spcBef>
              <a:spcAft>
                <a:spcPct val="0"/>
              </a:spcAft>
            </a:pPr>
            <a:r>
              <a:rPr lang="zh-CN" altLang="en-US" smtClean="0">
                <a:solidFill>
                  <a:srgbClr val="000000"/>
                </a:solidFill>
                <a:ea typeface="SimSun" pitchFamily="2" charset="-122"/>
              </a:rPr>
              <a:t>人们对冲突和合作的理解</a:t>
            </a:r>
          </a:p>
        </p:txBody>
      </p:sp>
      <p:sp>
        <p:nvSpPr>
          <p:cNvPr id="48136" name="Rectangle 6"/>
          <p:cNvSpPr>
            <a:spLocks noChangeArrowheads="1"/>
          </p:cNvSpPr>
          <p:nvPr/>
        </p:nvSpPr>
        <p:spPr bwMode="auto">
          <a:xfrm>
            <a:off x="5607050" y="3455988"/>
            <a:ext cx="1331913"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2005</a:t>
            </a:r>
            <a:r>
              <a:rPr lang="zh-CN" altLang="en-US" b="1" smtClean="0">
                <a:solidFill>
                  <a:srgbClr val="000000"/>
                </a:solidFill>
                <a:ea typeface="SimSun" pitchFamily="2" charset="-122"/>
              </a:rPr>
              <a:t>获奖</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9155" name="灯片编号占位符 5"/>
          <p:cNvSpPr>
            <a:spLocks noGrp="1"/>
          </p:cNvSpPr>
          <p:nvPr>
            <p:ph type="sldNum" sz="quarter" idx="12"/>
          </p:nvPr>
        </p:nvSpPr>
        <p:spPr>
          <a:noFill/>
        </p:spPr>
        <p:txBody>
          <a:bodyPr/>
          <a:lstStyle/>
          <a:p>
            <a:fld id="{C359102B-35B9-4CF7-8B4F-9E84A37478BC}" type="slidenum">
              <a:rPr lang="zh-CN" altLang="en-US" smtClean="0">
                <a:solidFill>
                  <a:srgbClr val="000000"/>
                </a:solidFill>
              </a:rPr>
              <a:pPr/>
              <a:t>28</a:t>
            </a:fld>
            <a:endParaRPr lang="en-US" altLang="zh-CN" smtClean="0">
              <a:solidFill>
                <a:srgbClr val="000000"/>
              </a:solidFill>
            </a:endParaRPr>
          </a:p>
        </p:txBody>
      </p:sp>
      <p:sp>
        <p:nvSpPr>
          <p:cNvPr id="49156"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49157"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赫维奇 </a:t>
            </a:r>
            <a:r>
              <a:rPr lang="en-US" altLang="zh-CN" b="1" smtClean="0">
                <a:latin typeface="Times New Roman" pitchFamily="18" charset="0"/>
                <a:ea typeface="SimSun" pitchFamily="2" charset="-122"/>
              </a:rPr>
              <a:t>1917</a:t>
            </a:r>
            <a:r>
              <a:rPr lang="zh-CN" altLang="en-US" b="1" smtClean="0">
                <a:latin typeface="Times New Roman" pitchFamily="18" charset="0"/>
                <a:ea typeface="SimSun" pitchFamily="2" charset="-122"/>
              </a:rPr>
              <a:t>年出生于俄罗斯莫斯科，后加入美国国籍，目前为美国明尼苏达大学经济学荣誉教授</a:t>
            </a:r>
          </a:p>
        </p:txBody>
      </p:sp>
      <p:pic>
        <p:nvPicPr>
          <p:cNvPr id="49158" name="Picture 4" descr="赫维茨"/>
          <p:cNvPicPr>
            <a:picLocks noChangeAspect="1" noChangeArrowheads="1"/>
          </p:cNvPicPr>
          <p:nvPr/>
        </p:nvPicPr>
        <p:blipFill>
          <a:blip r:embed="rId3" cstate="print"/>
          <a:srcRect/>
          <a:stretch>
            <a:fillRect/>
          </a:stretch>
        </p:blipFill>
        <p:spPr bwMode="auto">
          <a:xfrm>
            <a:off x="2365375" y="2943225"/>
            <a:ext cx="2228850" cy="2911475"/>
          </a:xfrm>
          <a:prstGeom prst="rect">
            <a:avLst/>
          </a:prstGeom>
          <a:noFill/>
          <a:ln w="9525">
            <a:noFill/>
            <a:miter lim="800000"/>
            <a:headEnd/>
            <a:tailEnd/>
          </a:ln>
        </p:spPr>
      </p:pic>
      <p:sp>
        <p:nvSpPr>
          <p:cNvPr id="49159" name="Rectangle 5"/>
          <p:cNvSpPr>
            <a:spLocks noChangeArrowheads="1"/>
          </p:cNvSpPr>
          <p:nvPr/>
        </p:nvSpPr>
        <p:spPr bwMode="auto">
          <a:xfrm>
            <a:off x="4943475" y="3970338"/>
            <a:ext cx="3384550" cy="2014537"/>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mtClean="0">
                <a:solidFill>
                  <a:srgbClr val="000000"/>
                </a:solidFill>
                <a:ea typeface="SimSun" pitchFamily="2" charset="-122"/>
              </a:rPr>
              <a:t>创立和发展了“机制设计理论” 。</a:t>
            </a:r>
          </a:p>
          <a:p>
            <a:pPr fontAlgn="base">
              <a:spcBef>
                <a:spcPct val="0"/>
              </a:spcBef>
              <a:spcAft>
                <a:spcPct val="0"/>
              </a:spcAft>
            </a:pPr>
            <a:r>
              <a:rPr lang="zh-CN" altLang="en-US" smtClean="0">
                <a:solidFill>
                  <a:srgbClr val="000000"/>
                </a:solidFill>
                <a:ea typeface="SimSun" pitchFamily="2" charset="-122"/>
              </a:rPr>
              <a:t>这一理论有助于经济学家、</a:t>
            </a:r>
          </a:p>
          <a:p>
            <a:pPr fontAlgn="base">
              <a:spcBef>
                <a:spcPct val="0"/>
              </a:spcBef>
              <a:spcAft>
                <a:spcPct val="0"/>
              </a:spcAft>
            </a:pPr>
            <a:r>
              <a:rPr lang="zh-CN" altLang="en-US" smtClean="0">
                <a:solidFill>
                  <a:srgbClr val="000000"/>
                </a:solidFill>
                <a:ea typeface="SimSun" pitchFamily="2" charset="-122"/>
              </a:rPr>
              <a:t>各国政府和企业识别在哪些情况</a:t>
            </a:r>
          </a:p>
          <a:p>
            <a:pPr fontAlgn="base">
              <a:spcBef>
                <a:spcPct val="0"/>
              </a:spcBef>
              <a:spcAft>
                <a:spcPct val="0"/>
              </a:spcAft>
            </a:pPr>
            <a:r>
              <a:rPr lang="zh-CN" altLang="en-US" smtClean="0">
                <a:solidFill>
                  <a:srgbClr val="000000"/>
                </a:solidFill>
                <a:ea typeface="SimSun" pitchFamily="2" charset="-122"/>
              </a:rPr>
              <a:t>下市场机制有效，哪些情况下市</a:t>
            </a:r>
          </a:p>
          <a:p>
            <a:pPr fontAlgn="base">
              <a:spcBef>
                <a:spcPct val="0"/>
              </a:spcBef>
              <a:spcAft>
                <a:spcPct val="0"/>
              </a:spcAft>
            </a:pPr>
            <a:r>
              <a:rPr lang="zh-CN" altLang="en-US" smtClean="0">
                <a:solidFill>
                  <a:srgbClr val="000000"/>
                </a:solidFill>
                <a:ea typeface="SimSun" pitchFamily="2" charset="-122"/>
              </a:rPr>
              <a:t>场机制无效。此外，借助“机制</a:t>
            </a:r>
          </a:p>
          <a:p>
            <a:pPr fontAlgn="base">
              <a:spcBef>
                <a:spcPct val="0"/>
              </a:spcBef>
              <a:spcAft>
                <a:spcPct val="0"/>
              </a:spcAft>
            </a:pPr>
            <a:r>
              <a:rPr lang="zh-CN" altLang="en-US" smtClean="0">
                <a:solidFill>
                  <a:srgbClr val="000000"/>
                </a:solidFill>
                <a:ea typeface="SimSun" pitchFamily="2" charset="-122"/>
              </a:rPr>
              <a:t>设计理论”，人们还可以确定最</a:t>
            </a:r>
          </a:p>
          <a:p>
            <a:pPr fontAlgn="base">
              <a:spcBef>
                <a:spcPct val="0"/>
              </a:spcBef>
              <a:spcAft>
                <a:spcPct val="0"/>
              </a:spcAft>
            </a:pPr>
            <a:r>
              <a:rPr lang="zh-CN" altLang="en-US" smtClean="0">
                <a:solidFill>
                  <a:srgbClr val="000000"/>
                </a:solidFill>
                <a:ea typeface="SimSun" pitchFamily="2" charset="-122"/>
              </a:rPr>
              <a:t>佳和最有效的资源分配方式。</a:t>
            </a:r>
          </a:p>
        </p:txBody>
      </p:sp>
      <p:sp>
        <p:nvSpPr>
          <p:cNvPr id="49160" name="Rectangle 6"/>
          <p:cNvSpPr>
            <a:spLocks noChangeArrowheads="1"/>
          </p:cNvSpPr>
          <p:nvPr/>
        </p:nvSpPr>
        <p:spPr bwMode="auto">
          <a:xfrm>
            <a:off x="5607050" y="3455988"/>
            <a:ext cx="1331913"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2007</a:t>
            </a:r>
            <a:r>
              <a:rPr lang="zh-CN" altLang="en-US" b="1" smtClean="0">
                <a:solidFill>
                  <a:srgbClr val="000000"/>
                </a:solidFill>
                <a:ea typeface="SimSun" pitchFamily="2" charset="-122"/>
              </a:rPr>
              <a:t>获奖</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0179" name="灯片编号占位符 5"/>
          <p:cNvSpPr>
            <a:spLocks noGrp="1"/>
          </p:cNvSpPr>
          <p:nvPr>
            <p:ph type="sldNum" sz="quarter" idx="12"/>
          </p:nvPr>
        </p:nvSpPr>
        <p:spPr>
          <a:noFill/>
        </p:spPr>
        <p:txBody>
          <a:bodyPr/>
          <a:lstStyle/>
          <a:p>
            <a:fld id="{3B91A337-387E-4EFE-91A2-12576FBCAA45}" type="slidenum">
              <a:rPr lang="zh-CN" altLang="en-US" smtClean="0">
                <a:solidFill>
                  <a:srgbClr val="000000"/>
                </a:solidFill>
              </a:rPr>
              <a:pPr/>
              <a:t>29</a:t>
            </a:fld>
            <a:endParaRPr lang="en-US" altLang="zh-CN" smtClean="0">
              <a:solidFill>
                <a:srgbClr val="000000"/>
              </a:solidFill>
            </a:endParaRPr>
          </a:p>
        </p:txBody>
      </p:sp>
      <p:sp>
        <p:nvSpPr>
          <p:cNvPr id="50180"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50181"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马斯金</a:t>
            </a:r>
            <a:r>
              <a:rPr lang="en-US" altLang="zh-CN" b="1" smtClean="0">
                <a:latin typeface="Times New Roman" pitchFamily="18" charset="0"/>
                <a:ea typeface="SimSun" pitchFamily="2" charset="-122"/>
              </a:rPr>
              <a:t>1950</a:t>
            </a:r>
            <a:r>
              <a:rPr lang="zh-CN" altLang="en-US" b="1" smtClean="0">
                <a:latin typeface="Times New Roman" pitchFamily="18" charset="0"/>
                <a:ea typeface="SimSun" pitchFamily="2" charset="-122"/>
              </a:rPr>
              <a:t>年出生于美国纽约，现任美国普林斯顿进修学院教授</a:t>
            </a:r>
          </a:p>
          <a:p>
            <a:pPr eaLnBrk="1" hangingPunct="1"/>
            <a:endParaRPr lang="zh-CN" altLang="en-US" smtClean="0">
              <a:ea typeface="SimSun" pitchFamily="2" charset="-122"/>
            </a:endParaRPr>
          </a:p>
        </p:txBody>
      </p:sp>
      <p:sp>
        <p:nvSpPr>
          <p:cNvPr id="50182" name="Rectangle 4"/>
          <p:cNvSpPr>
            <a:spLocks noChangeArrowheads="1"/>
          </p:cNvSpPr>
          <p:nvPr/>
        </p:nvSpPr>
        <p:spPr bwMode="auto">
          <a:xfrm>
            <a:off x="4943475" y="3970338"/>
            <a:ext cx="3384550" cy="2014537"/>
          </a:xfrm>
          <a:prstGeom prst="rect">
            <a:avLst/>
          </a:prstGeom>
          <a:noFill/>
          <a:ln w="9525">
            <a:noFill/>
            <a:miter lim="800000"/>
            <a:headEnd/>
            <a:tailEnd/>
          </a:ln>
        </p:spPr>
        <p:txBody>
          <a:bodyPr>
            <a:spAutoFit/>
          </a:bodyPr>
          <a:lstStyle/>
          <a:p>
            <a:pPr fontAlgn="base">
              <a:spcBef>
                <a:spcPct val="0"/>
              </a:spcBef>
              <a:spcAft>
                <a:spcPct val="0"/>
              </a:spcAft>
            </a:pPr>
            <a:r>
              <a:rPr lang="zh-CN" altLang="en-US" smtClean="0">
                <a:solidFill>
                  <a:srgbClr val="000000"/>
                </a:solidFill>
                <a:ea typeface="SimSun" pitchFamily="2" charset="-122"/>
              </a:rPr>
              <a:t>创立和发展了“机制设计理论” 。</a:t>
            </a:r>
          </a:p>
          <a:p>
            <a:pPr fontAlgn="base">
              <a:spcBef>
                <a:spcPct val="0"/>
              </a:spcBef>
              <a:spcAft>
                <a:spcPct val="0"/>
              </a:spcAft>
            </a:pPr>
            <a:r>
              <a:rPr lang="zh-CN" altLang="en-US" smtClean="0">
                <a:solidFill>
                  <a:srgbClr val="000000"/>
                </a:solidFill>
                <a:ea typeface="SimSun" pitchFamily="2" charset="-122"/>
              </a:rPr>
              <a:t>这一理论有助于经济学家、</a:t>
            </a:r>
          </a:p>
          <a:p>
            <a:pPr fontAlgn="base">
              <a:spcBef>
                <a:spcPct val="0"/>
              </a:spcBef>
              <a:spcAft>
                <a:spcPct val="0"/>
              </a:spcAft>
            </a:pPr>
            <a:r>
              <a:rPr lang="zh-CN" altLang="en-US" smtClean="0">
                <a:solidFill>
                  <a:srgbClr val="000000"/>
                </a:solidFill>
                <a:ea typeface="SimSun" pitchFamily="2" charset="-122"/>
              </a:rPr>
              <a:t>各国政府和企业识别在哪些情况</a:t>
            </a:r>
          </a:p>
          <a:p>
            <a:pPr fontAlgn="base">
              <a:spcBef>
                <a:spcPct val="0"/>
              </a:spcBef>
              <a:spcAft>
                <a:spcPct val="0"/>
              </a:spcAft>
            </a:pPr>
            <a:r>
              <a:rPr lang="zh-CN" altLang="en-US" smtClean="0">
                <a:solidFill>
                  <a:srgbClr val="000000"/>
                </a:solidFill>
                <a:ea typeface="SimSun" pitchFamily="2" charset="-122"/>
              </a:rPr>
              <a:t>下市场机制有效，哪些情况下市</a:t>
            </a:r>
          </a:p>
          <a:p>
            <a:pPr fontAlgn="base">
              <a:spcBef>
                <a:spcPct val="0"/>
              </a:spcBef>
              <a:spcAft>
                <a:spcPct val="0"/>
              </a:spcAft>
            </a:pPr>
            <a:r>
              <a:rPr lang="zh-CN" altLang="en-US" smtClean="0">
                <a:solidFill>
                  <a:srgbClr val="000000"/>
                </a:solidFill>
                <a:ea typeface="SimSun" pitchFamily="2" charset="-122"/>
              </a:rPr>
              <a:t>场机制无效。此外，借助“机制</a:t>
            </a:r>
          </a:p>
          <a:p>
            <a:pPr fontAlgn="base">
              <a:spcBef>
                <a:spcPct val="0"/>
              </a:spcBef>
              <a:spcAft>
                <a:spcPct val="0"/>
              </a:spcAft>
            </a:pPr>
            <a:r>
              <a:rPr lang="zh-CN" altLang="en-US" smtClean="0">
                <a:solidFill>
                  <a:srgbClr val="000000"/>
                </a:solidFill>
                <a:ea typeface="SimSun" pitchFamily="2" charset="-122"/>
              </a:rPr>
              <a:t>设计理论”，人们还可以确定最</a:t>
            </a:r>
          </a:p>
          <a:p>
            <a:pPr fontAlgn="base">
              <a:spcBef>
                <a:spcPct val="0"/>
              </a:spcBef>
              <a:spcAft>
                <a:spcPct val="0"/>
              </a:spcAft>
            </a:pPr>
            <a:r>
              <a:rPr lang="zh-CN" altLang="en-US" smtClean="0">
                <a:solidFill>
                  <a:srgbClr val="000000"/>
                </a:solidFill>
                <a:ea typeface="SimSun" pitchFamily="2" charset="-122"/>
              </a:rPr>
              <a:t>佳和最有效的资源分配方式。</a:t>
            </a:r>
          </a:p>
        </p:txBody>
      </p:sp>
      <p:sp>
        <p:nvSpPr>
          <p:cNvPr id="50183" name="Rectangle 5"/>
          <p:cNvSpPr>
            <a:spLocks noChangeArrowheads="1"/>
          </p:cNvSpPr>
          <p:nvPr/>
        </p:nvSpPr>
        <p:spPr bwMode="auto">
          <a:xfrm>
            <a:off x="5734050" y="3455988"/>
            <a:ext cx="1331913" cy="3667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2007</a:t>
            </a:r>
            <a:r>
              <a:rPr lang="zh-CN" altLang="en-US" b="1" smtClean="0">
                <a:solidFill>
                  <a:srgbClr val="000000"/>
                </a:solidFill>
                <a:ea typeface="SimSun" pitchFamily="2" charset="-122"/>
              </a:rPr>
              <a:t>获奖</a:t>
            </a:r>
          </a:p>
        </p:txBody>
      </p:sp>
      <p:pic>
        <p:nvPicPr>
          <p:cNvPr id="50184" name="Picture 6" descr="马斯金"/>
          <p:cNvPicPr>
            <a:picLocks noChangeAspect="1" noChangeArrowheads="1"/>
          </p:cNvPicPr>
          <p:nvPr/>
        </p:nvPicPr>
        <p:blipFill>
          <a:blip r:embed="rId3" cstate="print"/>
          <a:srcRect/>
          <a:stretch>
            <a:fillRect/>
          </a:stretch>
        </p:blipFill>
        <p:spPr bwMode="auto">
          <a:xfrm>
            <a:off x="2251075" y="2549525"/>
            <a:ext cx="2187575" cy="3289300"/>
          </a:xfrm>
          <a:prstGeom prst="rect">
            <a:avLst/>
          </a:prstGeom>
          <a:noFill/>
          <a:ln w="9525">
            <a:noFill/>
            <a:miter lim="800000"/>
            <a:headEnd/>
            <a:tailEnd/>
          </a:ln>
        </p:spPr>
      </p:pic>
    </p:spTree>
  </p:cSld>
  <p:clrMapOvr>
    <a:masterClrMapping/>
  </p:clrMapOvr>
  <p:transition spd="med">
    <p:random/>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4579" name="灯片编号占位符 5"/>
          <p:cNvSpPr>
            <a:spLocks noGrp="1"/>
          </p:cNvSpPr>
          <p:nvPr>
            <p:ph type="sldNum" sz="quarter" idx="12"/>
          </p:nvPr>
        </p:nvSpPr>
        <p:spPr>
          <a:noFill/>
        </p:spPr>
        <p:txBody>
          <a:bodyPr/>
          <a:lstStyle/>
          <a:p>
            <a:fld id="{7AC8F045-84C0-458B-9703-10F84C742284}" type="slidenum">
              <a:rPr lang="zh-CN" altLang="en-US" smtClean="0">
                <a:solidFill>
                  <a:srgbClr val="000000"/>
                </a:solidFill>
              </a:rPr>
              <a:pPr/>
              <a:t>3</a:t>
            </a:fld>
            <a:endParaRPr lang="en-US" altLang="zh-CN" smtClean="0">
              <a:solidFill>
                <a:srgbClr val="000000"/>
              </a:solidFill>
            </a:endParaRPr>
          </a:p>
        </p:txBody>
      </p:sp>
      <p:sp>
        <p:nvSpPr>
          <p:cNvPr id="24580" name="Rectangle 2"/>
          <p:cNvSpPr>
            <a:spLocks noGrp="1" noChangeArrowheads="1"/>
          </p:cNvSpPr>
          <p:nvPr>
            <p:ph type="title"/>
          </p:nvPr>
        </p:nvSpPr>
        <p:spPr/>
        <p:txBody>
          <a:bodyPr/>
          <a:lstStyle/>
          <a:p>
            <a:pPr eaLnBrk="1" hangingPunct="1"/>
            <a:r>
              <a:rPr lang="zh-CN" altLang="en-US" dirty="0" smtClean="0">
                <a:ea typeface="SimSun" pitchFamily="2" charset="-122"/>
              </a:rPr>
              <a:t>参考书</a:t>
            </a:r>
          </a:p>
        </p:txBody>
      </p:sp>
      <p:sp>
        <p:nvSpPr>
          <p:cNvPr id="2458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400" b="1" dirty="0" smtClean="0">
                <a:latin typeface="Times New Roman" pitchFamily="18" charset="0"/>
                <a:ea typeface="SimSun" pitchFamily="2" charset="-122"/>
              </a:rPr>
              <a:t>1.</a:t>
            </a:r>
            <a:r>
              <a:rPr lang="zh-CN" altLang="en-US" sz="2400" b="1" dirty="0" smtClean="0">
                <a:latin typeface="Times New Roman" pitchFamily="18" charset="0"/>
                <a:ea typeface="SimSun" pitchFamily="2" charset="-122"/>
              </a:rPr>
              <a:t>张维迎，博弈论与信息经济学，三联书店上海分店和上海人民出版社，</a:t>
            </a:r>
            <a:r>
              <a:rPr lang="en-US" altLang="zh-CN" sz="2400" b="1" dirty="0" smtClean="0">
                <a:latin typeface="Times New Roman" pitchFamily="18" charset="0"/>
                <a:ea typeface="SimSun" pitchFamily="2" charset="-122"/>
              </a:rPr>
              <a:t>2004</a:t>
            </a:r>
            <a:r>
              <a:rPr lang="zh-CN" altLang="en-US" sz="2400" b="1" dirty="0" smtClean="0">
                <a:latin typeface="Times New Roman" pitchFamily="18" charset="0"/>
                <a:ea typeface="SimSun" pitchFamily="2" charset="-122"/>
              </a:rPr>
              <a:t>。</a:t>
            </a:r>
          </a:p>
          <a:p>
            <a:pPr eaLnBrk="1" hangingPunct="1">
              <a:lnSpc>
                <a:spcPct val="90000"/>
              </a:lnSpc>
              <a:buFont typeface="Wingdings" pitchFamily="2" charset="2"/>
              <a:buNone/>
            </a:pPr>
            <a:r>
              <a:rPr lang="en-US" altLang="zh-CN" sz="2400" b="1" dirty="0" smtClean="0">
                <a:latin typeface="Times New Roman" pitchFamily="18" charset="0"/>
                <a:ea typeface="SimSun" pitchFamily="2" charset="-122"/>
              </a:rPr>
              <a:t>2.</a:t>
            </a:r>
            <a:r>
              <a:rPr lang="zh-CN" altLang="en-US" sz="2400" b="1" dirty="0" smtClean="0">
                <a:latin typeface="Times New Roman" pitchFamily="18" charset="0"/>
                <a:ea typeface="SimSun" pitchFamily="2" charset="-122"/>
              </a:rPr>
              <a:t>谢识予，经济博弈论，复旦大学出版社，</a:t>
            </a:r>
            <a:r>
              <a:rPr lang="en-US" altLang="zh-CN" sz="2400" b="1" dirty="0" smtClean="0">
                <a:latin typeface="Times New Roman" pitchFamily="18" charset="0"/>
                <a:ea typeface="SimSun" pitchFamily="2" charset="-122"/>
              </a:rPr>
              <a:t>2010.</a:t>
            </a:r>
          </a:p>
          <a:p>
            <a:pPr eaLnBrk="1" hangingPunct="1">
              <a:lnSpc>
                <a:spcPct val="90000"/>
              </a:lnSpc>
              <a:buFont typeface="Wingdings" pitchFamily="2" charset="2"/>
              <a:buNone/>
            </a:pPr>
            <a:r>
              <a:rPr lang="en-US" altLang="zh-CN" sz="2400" b="1" dirty="0" smtClean="0">
                <a:latin typeface="Times New Roman" pitchFamily="18" charset="0"/>
                <a:ea typeface="SimSun" pitchFamily="2" charset="-122"/>
              </a:rPr>
              <a:t>3. A.</a:t>
            </a:r>
            <a:r>
              <a:rPr lang="zh-CN" altLang="en-US" sz="2400" b="1" dirty="0" smtClean="0">
                <a:latin typeface="Times New Roman" pitchFamily="18" charset="0"/>
                <a:ea typeface="SimSun" pitchFamily="2" charset="-122"/>
              </a:rPr>
              <a:t>迪克西特和</a:t>
            </a:r>
            <a:r>
              <a:rPr lang="en-US" altLang="zh-CN" sz="2400" b="1" dirty="0" smtClean="0">
                <a:latin typeface="Times New Roman" pitchFamily="18" charset="0"/>
                <a:ea typeface="SimSun" pitchFamily="2" charset="-122"/>
              </a:rPr>
              <a:t>S.</a:t>
            </a:r>
            <a:r>
              <a:rPr lang="zh-CN" altLang="en-US" sz="2400" b="1" dirty="0" smtClean="0">
                <a:latin typeface="Times New Roman" pitchFamily="18" charset="0"/>
                <a:ea typeface="SimSun" pitchFamily="2" charset="-122"/>
              </a:rPr>
              <a:t>斯克斯，策略博弈，中国人民大学出版社，</a:t>
            </a:r>
            <a:r>
              <a:rPr lang="en-US" altLang="zh-CN" sz="2400" b="1" dirty="0" smtClean="0">
                <a:latin typeface="Times New Roman" pitchFamily="18" charset="0"/>
                <a:ea typeface="SimSun" pitchFamily="2" charset="-122"/>
              </a:rPr>
              <a:t>2009.</a:t>
            </a:r>
          </a:p>
        </p:txBody>
      </p:sp>
      <p:pic>
        <p:nvPicPr>
          <p:cNvPr id="80898" name="Picture 2" descr="博弈论与信息经济学"/>
          <p:cNvPicPr>
            <a:picLocks noChangeAspect="1" noChangeArrowheads="1"/>
          </p:cNvPicPr>
          <p:nvPr/>
        </p:nvPicPr>
        <p:blipFill>
          <a:blip r:embed="rId3"/>
          <a:srcRect/>
          <a:stretch>
            <a:fillRect/>
          </a:stretch>
        </p:blipFill>
        <p:spPr bwMode="auto">
          <a:xfrm>
            <a:off x="714348" y="3643314"/>
            <a:ext cx="2286000" cy="2286001"/>
          </a:xfrm>
          <a:prstGeom prst="rect">
            <a:avLst/>
          </a:prstGeom>
          <a:noFill/>
        </p:spPr>
      </p:pic>
      <p:pic>
        <p:nvPicPr>
          <p:cNvPr id="80900" name="Picture 4" descr="博学经济学系列•经济博弈论(第3版)"/>
          <p:cNvPicPr>
            <a:picLocks noChangeAspect="1" noChangeArrowheads="1"/>
          </p:cNvPicPr>
          <p:nvPr/>
        </p:nvPicPr>
        <p:blipFill>
          <a:blip r:embed="rId4"/>
          <a:srcRect/>
          <a:stretch>
            <a:fillRect/>
          </a:stretch>
        </p:blipFill>
        <p:spPr bwMode="auto">
          <a:xfrm>
            <a:off x="2857488" y="3857628"/>
            <a:ext cx="2286000" cy="2286001"/>
          </a:xfrm>
          <a:prstGeom prst="rect">
            <a:avLst/>
          </a:prstGeom>
          <a:noFill/>
        </p:spPr>
      </p:pic>
      <p:pic>
        <p:nvPicPr>
          <p:cNvPr id="80902" name="Picture 6" descr="经济科学译库•策略博弈(第2版)"/>
          <p:cNvPicPr>
            <a:picLocks noChangeAspect="1" noChangeArrowheads="1"/>
          </p:cNvPicPr>
          <p:nvPr/>
        </p:nvPicPr>
        <p:blipFill>
          <a:blip r:embed="rId5"/>
          <a:srcRect/>
          <a:stretch>
            <a:fillRect/>
          </a:stretch>
        </p:blipFill>
        <p:spPr bwMode="auto">
          <a:xfrm>
            <a:off x="5214942" y="3571876"/>
            <a:ext cx="2286000" cy="2286001"/>
          </a:xfrm>
          <a:prstGeom prst="rect">
            <a:avLst/>
          </a:prstGeom>
          <a:noFill/>
        </p:spPr>
      </p:pic>
    </p:spTree>
  </p:cSld>
  <p:clrMapOvr>
    <a:masterClrMapping/>
  </p:clrMapOvr>
  <p:transition spd="med">
    <p:random/>
    <p:sndAc>
      <p:stSnd>
        <p:snd r:embed="rId2"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1203" name="灯片编号占位符 5"/>
          <p:cNvSpPr>
            <a:spLocks noGrp="1"/>
          </p:cNvSpPr>
          <p:nvPr>
            <p:ph type="sldNum" sz="quarter" idx="12"/>
          </p:nvPr>
        </p:nvSpPr>
        <p:spPr>
          <a:noFill/>
        </p:spPr>
        <p:txBody>
          <a:bodyPr/>
          <a:lstStyle/>
          <a:p>
            <a:fld id="{1BE77D19-8234-47A7-BFE6-0FC32BC8C4B4}" type="slidenum">
              <a:rPr lang="zh-CN" altLang="en-US" smtClean="0">
                <a:solidFill>
                  <a:srgbClr val="000000"/>
                </a:solidFill>
              </a:rPr>
              <a:pPr/>
              <a:t>30</a:t>
            </a:fld>
            <a:endParaRPr lang="en-US" altLang="zh-CN" smtClean="0">
              <a:solidFill>
                <a:srgbClr val="000000"/>
              </a:solidFill>
            </a:endParaRPr>
          </a:p>
        </p:txBody>
      </p:sp>
      <p:sp>
        <p:nvSpPr>
          <p:cNvPr id="51204" name="Rectangle 2"/>
          <p:cNvSpPr>
            <a:spLocks noGrp="1" noChangeArrowheads="1"/>
          </p:cNvSpPr>
          <p:nvPr>
            <p:ph type="title"/>
          </p:nvPr>
        </p:nvSpPr>
        <p:spPr/>
        <p:txBody>
          <a:bodyPr/>
          <a:lstStyle/>
          <a:p>
            <a:pPr eaLnBrk="1" hangingPunct="1"/>
            <a:r>
              <a:rPr lang="zh-CN" altLang="en-US" sz="4000" b="1" smtClean="0">
                <a:ea typeface="SimSun" pitchFamily="2" charset="-122"/>
              </a:rPr>
              <a:t>值得人们尊敬的人</a:t>
            </a:r>
          </a:p>
        </p:txBody>
      </p:sp>
      <p:sp>
        <p:nvSpPr>
          <p:cNvPr id="51205" name="Rectangle 3"/>
          <p:cNvSpPr>
            <a:spLocks noGrp="1" noChangeArrowheads="1"/>
          </p:cNvSpPr>
          <p:nvPr>
            <p:ph type="body" idx="1"/>
          </p:nvPr>
        </p:nvSpPr>
        <p:spPr/>
        <p:txBody>
          <a:bodyPr/>
          <a:lstStyle/>
          <a:p>
            <a:pPr eaLnBrk="1" hangingPunct="1"/>
            <a:r>
              <a:rPr lang="zh-CN" altLang="en-US" b="1" smtClean="0">
                <a:latin typeface="Times New Roman" pitchFamily="18" charset="0"/>
                <a:ea typeface="SimSun" pitchFamily="2" charset="-122"/>
              </a:rPr>
              <a:t>迈尔森</a:t>
            </a:r>
            <a:r>
              <a:rPr lang="en-US" altLang="zh-CN" b="1" smtClean="0">
                <a:latin typeface="Times New Roman" pitchFamily="18" charset="0"/>
                <a:ea typeface="SimSun" pitchFamily="2" charset="-122"/>
              </a:rPr>
              <a:t>1951</a:t>
            </a:r>
            <a:r>
              <a:rPr lang="zh-CN" altLang="en-US" b="1" smtClean="0">
                <a:latin typeface="Times New Roman" pitchFamily="18" charset="0"/>
                <a:ea typeface="SimSun" pitchFamily="2" charset="-122"/>
              </a:rPr>
              <a:t>年出生在美国波士顿，现任美国芝加哥大学教授</a:t>
            </a:r>
          </a:p>
        </p:txBody>
      </p:sp>
      <p:sp>
        <p:nvSpPr>
          <p:cNvPr id="51206" name="Rectangle 4"/>
          <p:cNvSpPr>
            <a:spLocks noChangeArrowheads="1"/>
          </p:cNvSpPr>
          <p:nvPr/>
        </p:nvSpPr>
        <p:spPr bwMode="auto">
          <a:xfrm>
            <a:off x="4633913" y="3476625"/>
            <a:ext cx="3384550" cy="2014538"/>
          </a:xfrm>
          <a:prstGeom prst="rect">
            <a:avLst/>
          </a:prstGeom>
          <a:noFill/>
          <a:ln w="9525">
            <a:noFill/>
            <a:miter lim="800000"/>
            <a:headEnd/>
            <a:tailEnd/>
          </a:ln>
        </p:spPr>
        <p:txBody>
          <a:bodyPr>
            <a:spAutoFit/>
          </a:bodyPr>
          <a:lstStyle/>
          <a:p>
            <a:pPr fontAlgn="base">
              <a:spcBef>
                <a:spcPct val="0"/>
              </a:spcBef>
              <a:spcAft>
                <a:spcPct val="0"/>
              </a:spcAft>
            </a:pPr>
            <a:r>
              <a:rPr lang="zh-CN" altLang="en-US" smtClean="0">
                <a:solidFill>
                  <a:srgbClr val="000000"/>
                </a:solidFill>
                <a:ea typeface="SimSun" pitchFamily="2" charset="-122"/>
              </a:rPr>
              <a:t>创立和发展了“机制设计理论” 。</a:t>
            </a:r>
          </a:p>
          <a:p>
            <a:pPr fontAlgn="base">
              <a:spcBef>
                <a:spcPct val="0"/>
              </a:spcBef>
              <a:spcAft>
                <a:spcPct val="0"/>
              </a:spcAft>
            </a:pPr>
            <a:r>
              <a:rPr lang="zh-CN" altLang="en-US" smtClean="0">
                <a:solidFill>
                  <a:srgbClr val="000000"/>
                </a:solidFill>
                <a:ea typeface="SimSun" pitchFamily="2" charset="-122"/>
              </a:rPr>
              <a:t>这一理论有助于经济学家、</a:t>
            </a:r>
          </a:p>
          <a:p>
            <a:pPr fontAlgn="base">
              <a:spcBef>
                <a:spcPct val="0"/>
              </a:spcBef>
              <a:spcAft>
                <a:spcPct val="0"/>
              </a:spcAft>
            </a:pPr>
            <a:r>
              <a:rPr lang="zh-CN" altLang="en-US" smtClean="0">
                <a:solidFill>
                  <a:srgbClr val="000000"/>
                </a:solidFill>
                <a:ea typeface="SimSun" pitchFamily="2" charset="-122"/>
              </a:rPr>
              <a:t>各国政府和企业识别在哪些情况</a:t>
            </a:r>
          </a:p>
          <a:p>
            <a:pPr fontAlgn="base">
              <a:spcBef>
                <a:spcPct val="0"/>
              </a:spcBef>
              <a:spcAft>
                <a:spcPct val="0"/>
              </a:spcAft>
            </a:pPr>
            <a:r>
              <a:rPr lang="zh-CN" altLang="en-US" smtClean="0">
                <a:solidFill>
                  <a:srgbClr val="000000"/>
                </a:solidFill>
                <a:ea typeface="SimSun" pitchFamily="2" charset="-122"/>
              </a:rPr>
              <a:t>下市场机制有效，哪些情况下市</a:t>
            </a:r>
          </a:p>
          <a:p>
            <a:pPr fontAlgn="base">
              <a:spcBef>
                <a:spcPct val="0"/>
              </a:spcBef>
              <a:spcAft>
                <a:spcPct val="0"/>
              </a:spcAft>
            </a:pPr>
            <a:r>
              <a:rPr lang="zh-CN" altLang="en-US" smtClean="0">
                <a:solidFill>
                  <a:srgbClr val="000000"/>
                </a:solidFill>
                <a:ea typeface="SimSun" pitchFamily="2" charset="-122"/>
              </a:rPr>
              <a:t>场机制无效。此外，借助“机制</a:t>
            </a:r>
          </a:p>
          <a:p>
            <a:pPr fontAlgn="base">
              <a:spcBef>
                <a:spcPct val="0"/>
              </a:spcBef>
              <a:spcAft>
                <a:spcPct val="0"/>
              </a:spcAft>
            </a:pPr>
            <a:r>
              <a:rPr lang="zh-CN" altLang="en-US" smtClean="0">
                <a:solidFill>
                  <a:srgbClr val="000000"/>
                </a:solidFill>
                <a:ea typeface="SimSun" pitchFamily="2" charset="-122"/>
              </a:rPr>
              <a:t>设计理论”，人们还可以确定最</a:t>
            </a:r>
          </a:p>
          <a:p>
            <a:pPr fontAlgn="base">
              <a:spcBef>
                <a:spcPct val="0"/>
              </a:spcBef>
              <a:spcAft>
                <a:spcPct val="0"/>
              </a:spcAft>
            </a:pPr>
            <a:r>
              <a:rPr lang="zh-CN" altLang="en-US" smtClean="0">
                <a:solidFill>
                  <a:srgbClr val="000000"/>
                </a:solidFill>
                <a:ea typeface="SimSun" pitchFamily="2" charset="-122"/>
              </a:rPr>
              <a:t>佳和最有效的资源分配方式。</a:t>
            </a:r>
          </a:p>
        </p:txBody>
      </p:sp>
      <p:sp>
        <p:nvSpPr>
          <p:cNvPr id="51207" name="Rectangle 5"/>
          <p:cNvSpPr>
            <a:spLocks noChangeArrowheads="1"/>
          </p:cNvSpPr>
          <p:nvPr/>
        </p:nvSpPr>
        <p:spPr bwMode="auto">
          <a:xfrm>
            <a:off x="5592763" y="2908300"/>
            <a:ext cx="1331912" cy="366713"/>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b="1" smtClean="0">
                <a:solidFill>
                  <a:srgbClr val="330033"/>
                </a:solidFill>
                <a:ea typeface="SimSun" pitchFamily="2" charset="-122"/>
              </a:rPr>
              <a:t>2007</a:t>
            </a:r>
            <a:r>
              <a:rPr lang="zh-CN" altLang="en-US" b="1" smtClean="0">
                <a:solidFill>
                  <a:srgbClr val="000000"/>
                </a:solidFill>
                <a:ea typeface="SimSun" pitchFamily="2" charset="-122"/>
              </a:rPr>
              <a:t>获奖</a:t>
            </a:r>
          </a:p>
        </p:txBody>
      </p:sp>
      <p:pic>
        <p:nvPicPr>
          <p:cNvPr id="51208" name="Picture 6" descr="芝加哥大学教授Roger B"/>
          <p:cNvPicPr>
            <a:picLocks noChangeAspect="1" noChangeArrowheads="1"/>
          </p:cNvPicPr>
          <p:nvPr/>
        </p:nvPicPr>
        <p:blipFill>
          <a:blip r:embed="rId3" cstate="print"/>
          <a:srcRect/>
          <a:stretch>
            <a:fillRect/>
          </a:stretch>
        </p:blipFill>
        <p:spPr bwMode="auto">
          <a:xfrm>
            <a:off x="2012950" y="2640013"/>
            <a:ext cx="2446338" cy="3430587"/>
          </a:xfrm>
          <a:prstGeom prst="rect">
            <a:avLst/>
          </a:prstGeom>
          <a:noFill/>
          <a:ln w="9525">
            <a:noFill/>
            <a:miter lim="800000"/>
            <a:headEnd/>
            <a:tailEnd/>
          </a:ln>
        </p:spPr>
      </p:pic>
    </p:spTree>
  </p:cSld>
  <p:clrMapOvr>
    <a:masterClrMapping/>
  </p:clrMapOvr>
  <p:transition spd="med">
    <p:random/>
    <p:sndAc>
      <p:stSnd>
        <p:snd r:embed="rId2" name="click.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p:txBody>
          <a:bodyPr/>
          <a:lstStyle/>
          <a:p>
            <a:pPr eaLnBrk="1" hangingPunct="1"/>
            <a:r>
              <a:rPr lang="en-US" altLang="zh-CN" sz="4400" smtClean="0">
                <a:ea typeface="SimSun" pitchFamily="2" charset="-122"/>
              </a:rPr>
              <a:t>Static Games of Complete Information-Chapter 1</a:t>
            </a:r>
          </a:p>
        </p:txBody>
      </p:sp>
      <p:sp>
        <p:nvSpPr>
          <p:cNvPr id="52227" name="Rectangle 3"/>
          <p:cNvSpPr>
            <a:spLocks noGrp="1" noChangeArrowheads="1"/>
          </p:cNvSpPr>
          <p:nvPr>
            <p:ph type="subTitle" idx="1"/>
          </p:nvPr>
        </p:nvSpPr>
        <p:spPr/>
        <p:txBody>
          <a:bodyPr/>
          <a:lstStyle/>
          <a:p>
            <a:pPr eaLnBrk="1" hangingPunct="1"/>
            <a:r>
              <a:rPr lang="en-US" altLang="zh-CN" dirty="0" smtClean="0">
                <a:ea typeface="SimSun" pitchFamily="2" charset="-122"/>
              </a:rPr>
              <a:t>Nash Equilibrium</a:t>
            </a:r>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3251" name="灯片编号占位符 5"/>
          <p:cNvSpPr>
            <a:spLocks noGrp="1"/>
          </p:cNvSpPr>
          <p:nvPr>
            <p:ph type="sldNum" sz="quarter" idx="12"/>
          </p:nvPr>
        </p:nvSpPr>
        <p:spPr>
          <a:noFill/>
        </p:spPr>
        <p:txBody>
          <a:bodyPr/>
          <a:lstStyle/>
          <a:p>
            <a:fld id="{6247609B-DC60-495B-B716-34F66867A831}" type="slidenum">
              <a:rPr lang="zh-CN" altLang="en-US" smtClean="0">
                <a:solidFill>
                  <a:srgbClr val="000000"/>
                </a:solidFill>
              </a:rPr>
              <a:pPr/>
              <a:t>32</a:t>
            </a:fld>
            <a:endParaRPr lang="en-US" altLang="zh-CN" smtClean="0">
              <a:solidFill>
                <a:srgbClr val="000000"/>
              </a:solidFill>
            </a:endParaRPr>
          </a:p>
        </p:txBody>
      </p:sp>
      <p:sp>
        <p:nvSpPr>
          <p:cNvPr id="53252" name="Rectangle 2"/>
          <p:cNvSpPr>
            <a:spLocks noGrp="1" noChangeArrowheads="1"/>
          </p:cNvSpPr>
          <p:nvPr>
            <p:ph type="title"/>
          </p:nvPr>
        </p:nvSpPr>
        <p:spPr/>
        <p:txBody>
          <a:bodyPr/>
          <a:lstStyle/>
          <a:p>
            <a:pPr eaLnBrk="1" hangingPunct="1"/>
            <a:r>
              <a:rPr lang="en-US" altLang="zh-CN" sz="3800" smtClean="0">
                <a:ea typeface="SimSun" pitchFamily="2" charset="-122"/>
              </a:rPr>
              <a:t>Outline of Static Games of Complete Information </a:t>
            </a:r>
          </a:p>
        </p:txBody>
      </p:sp>
      <p:sp>
        <p:nvSpPr>
          <p:cNvPr id="347139" name="Rectangle 3"/>
          <p:cNvSpPr>
            <a:spLocks noGrp="1" noChangeArrowheads="1"/>
          </p:cNvSpPr>
          <p:nvPr>
            <p:ph type="body" idx="1"/>
          </p:nvPr>
        </p:nvSpPr>
        <p:spPr/>
        <p:txBody>
          <a:bodyPr/>
          <a:lstStyle/>
          <a:p>
            <a:pPr eaLnBrk="1" hangingPunct="1"/>
            <a:r>
              <a:rPr lang="en-US" altLang="zh-CN" smtClean="0">
                <a:ea typeface="SimSun" pitchFamily="2" charset="-122"/>
              </a:rPr>
              <a:t>Introduction to games</a:t>
            </a:r>
          </a:p>
          <a:p>
            <a:pPr eaLnBrk="1" hangingPunct="1"/>
            <a:r>
              <a:rPr lang="en-US" altLang="zh-CN" smtClean="0">
                <a:ea typeface="SimSun" pitchFamily="2" charset="-122"/>
              </a:rPr>
              <a:t>Normal-form (or strategic-form) representation </a:t>
            </a:r>
          </a:p>
          <a:p>
            <a:pPr eaLnBrk="1" hangingPunct="1"/>
            <a:r>
              <a:rPr lang="en-US" altLang="zh-CN" smtClean="0">
                <a:ea typeface="SimSun" pitchFamily="2" charset="-122"/>
              </a:rPr>
              <a:t>Iterated elimination of strictly dominated strategies </a:t>
            </a:r>
          </a:p>
          <a:p>
            <a:pPr eaLnBrk="1" hangingPunct="1"/>
            <a:r>
              <a:rPr lang="en-US" altLang="zh-CN" smtClean="0">
                <a:ea typeface="SimSun" pitchFamily="2" charset="-122"/>
              </a:rPr>
              <a:t>Nash equilibrium</a:t>
            </a:r>
          </a:p>
          <a:p>
            <a:pPr eaLnBrk="1" hangingPunct="1"/>
            <a:r>
              <a:rPr lang="en-US" altLang="zh-CN" smtClean="0">
                <a:ea typeface="SimSun" pitchFamily="2" charset="-122"/>
              </a:rPr>
              <a:t>Review of concave functions, optimization</a:t>
            </a:r>
          </a:p>
          <a:p>
            <a:pPr eaLnBrk="1" hangingPunct="1"/>
            <a:r>
              <a:rPr lang="en-US" altLang="zh-CN" smtClean="0">
                <a:ea typeface="SimSun" pitchFamily="2" charset="-122"/>
              </a:rPr>
              <a:t>Applications of Nash equilibrium </a:t>
            </a:r>
          </a:p>
          <a:p>
            <a:pPr eaLnBrk="1" hangingPunct="1"/>
            <a:r>
              <a:rPr lang="en-US" altLang="zh-CN" smtClean="0">
                <a:ea typeface="SimSun" pitchFamily="2" charset="-122"/>
              </a:rPr>
              <a:t>Mixed strategy Nash equilibrium </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347139">
                                            <p:txEl>
                                              <p:pRg st="0" end="0"/>
                                            </p:txEl>
                                          </p:spTgt>
                                        </p:tgtEl>
                                        <p:attrNameLst>
                                          <p:attrName>style.fontStyle</p:attrName>
                                        </p:attrNameLst>
                                      </p:cBhvr>
                                      <p:to>
                                        <p:strVal val="normal"/>
                                      </p:to>
                                    </p:set>
                                    <p:set>
                                      <p:cBhvr override="childStyle">
                                        <p:cTn id="7" dur="indefinite"/>
                                        <p:tgtEl>
                                          <p:spTgt spid="347139">
                                            <p:txEl>
                                              <p:pRg st="0" end="0"/>
                                            </p:txEl>
                                          </p:spTgt>
                                        </p:tgtEl>
                                        <p:attrNameLst>
                                          <p:attrName>style.fontWeight</p:attrName>
                                        </p:attrNameLst>
                                      </p:cBhvr>
                                      <p:to>
                                        <p:strVal val="bold"/>
                                      </p:to>
                                    </p:set>
                                    <p:set>
                                      <p:cBhvr override="childStyle">
                                        <p:cTn id="8" dur="indefinite"/>
                                        <p:tgtEl>
                                          <p:spTgt spid="347139">
                                            <p:txEl>
                                              <p:pRg st="0" end="0"/>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347139">
                                            <p:txEl>
                                              <p:pRg st="1" end="1"/>
                                            </p:txEl>
                                          </p:spTgt>
                                        </p:tgtEl>
                                        <p:attrNameLst>
                                          <p:attrName>style.fontStyle</p:attrName>
                                        </p:attrNameLst>
                                      </p:cBhvr>
                                      <p:to>
                                        <p:strVal val="normal"/>
                                      </p:to>
                                    </p:set>
                                    <p:set>
                                      <p:cBhvr override="childStyle">
                                        <p:cTn id="11" dur="indefinite"/>
                                        <p:tgtEl>
                                          <p:spTgt spid="347139">
                                            <p:txEl>
                                              <p:pRg st="1" end="1"/>
                                            </p:txEl>
                                          </p:spTgt>
                                        </p:tgtEl>
                                        <p:attrNameLst>
                                          <p:attrName>style.fontWeight</p:attrName>
                                        </p:attrNameLst>
                                      </p:cBhvr>
                                      <p:to>
                                        <p:strVal val="bold"/>
                                      </p:to>
                                    </p:set>
                                    <p:set>
                                      <p:cBhvr override="childStyle">
                                        <p:cTn id="12" dur="indefinite"/>
                                        <p:tgtEl>
                                          <p:spTgt spid="347139">
                                            <p:txEl>
                                              <p:pRg st="1" end="1"/>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4275" name="灯片编号占位符 5"/>
          <p:cNvSpPr>
            <a:spLocks noGrp="1"/>
          </p:cNvSpPr>
          <p:nvPr>
            <p:ph type="sldNum" sz="quarter" idx="12"/>
          </p:nvPr>
        </p:nvSpPr>
        <p:spPr>
          <a:noFill/>
        </p:spPr>
        <p:txBody>
          <a:bodyPr/>
          <a:lstStyle/>
          <a:p>
            <a:fld id="{D46F045B-810B-4DE5-927C-C12F7314E3D9}" type="slidenum">
              <a:rPr lang="zh-CN" altLang="en-US" smtClean="0">
                <a:solidFill>
                  <a:srgbClr val="000000"/>
                </a:solidFill>
              </a:rPr>
              <a:pPr/>
              <a:t>33</a:t>
            </a:fld>
            <a:endParaRPr lang="en-US" altLang="zh-CN" smtClean="0">
              <a:solidFill>
                <a:srgbClr val="000000"/>
              </a:solidFill>
            </a:endParaRPr>
          </a:p>
        </p:txBody>
      </p:sp>
      <p:sp>
        <p:nvSpPr>
          <p:cNvPr id="54276" name="Rectangle 2"/>
          <p:cNvSpPr>
            <a:spLocks noGrp="1" noChangeArrowheads="1"/>
          </p:cNvSpPr>
          <p:nvPr>
            <p:ph type="title"/>
          </p:nvPr>
        </p:nvSpPr>
        <p:spPr/>
        <p:txBody>
          <a:bodyPr/>
          <a:lstStyle/>
          <a:p>
            <a:pPr eaLnBrk="1" hangingPunct="1"/>
            <a:r>
              <a:rPr lang="en-US" altLang="zh-CN" smtClean="0">
                <a:ea typeface="SimSun" pitchFamily="2" charset="-122"/>
              </a:rPr>
              <a:t>What is game theory?</a:t>
            </a:r>
          </a:p>
        </p:txBody>
      </p:sp>
      <p:sp>
        <p:nvSpPr>
          <p:cNvPr id="39939" name="Rectangle 3"/>
          <p:cNvSpPr>
            <a:spLocks noGrp="1" noChangeArrowheads="1"/>
          </p:cNvSpPr>
          <p:nvPr>
            <p:ph type="body" idx="1"/>
          </p:nvPr>
        </p:nvSpPr>
        <p:spPr/>
        <p:txBody>
          <a:bodyPr/>
          <a:lstStyle/>
          <a:p>
            <a:pPr eaLnBrk="1" hangingPunct="1"/>
            <a:r>
              <a:rPr lang="zh-CN" altLang="en-US" smtClean="0">
                <a:ea typeface="SimSun" pitchFamily="2" charset="-122"/>
              </a:rPr>
              <a:t>我们聚焦于博弈</a:t>
            </a:r>
            <a:r>
              <a:rPr lang="en-US" altLang="zh-CN" smtClean="0">
                <a:ea typeface="SimSun" pitchFamily="2" charset="-122"/>
              </a:rPr>
              <a:t>:</a:t>
            </a:r>
          </a:p>
          <a:p>
            <a:pPr lvl="1" eaLnBrk="1" hangingPunct="1">
              <a:buFont typeface="Wingdings" pitchFamily="2" charset="2"/>
              <a:buChar char="Ø"/>
            </a:pPr>
            <a:r>
              <a:rPr lang="zh-CN" altLang="en-US" smtClean="0">
                <a:ea typeface="SimSun" pitchFamily="2" charset="-122"/>
              </a:rPr>
              <a:t>有至少两个理性的参与人</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每个参与人的选择超过一种</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策略外部性</a:t>
            </a:r>
            <a:r>
              <a:rPr lang="en-US" altLang="zh-CN" smtClean="0">
                <a:ea typeface="SimSun" pitchFamily="2" charset="-122"/>
              </a:rPr>
              <a:t>: </a:t>
            </a:r>
            <a:r>
              <a:rPr lang="zh-CN" altLang="en-US" smtClean="0">
                <a:ea typeface="SimSun" pitchFamily="2" charset="-122"/>
              </a:rPr>
              <a:t>存在策略互动</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结果取决于所有参与人所选择的策略</a:t>
            </a:r>
            <a:r>
              <a:rPr lang="en-US" altLang="zh-CN" smtClean="0">
                <a:ea typeface="SimSun" pitchFamily="2" charset="-122"/>
              </a:rPr>
              <a:t>;</a:t>
            </a:r>
          </a:p>
          <a:p>
            <a:pPr eaLnBrk="1" hangingPunct="1"/>
            <a:r>
              <a:rPr lang="zh-CN" altLang="en-US" smtClean="0">
                <a:ea typeface="SimSun" pitchFamily="2" charset="-122"/>
              </a:rPr>
              <a:t>实例</a:t>
            </a:r>
            <a:r>
              <a:rPr lang="en-US" altLang="zh-CN" smtClean="0">
                <a:ea typeface="SimSun" pitchFamily="2" charset="-122"/>
              </a:rPr>
              <a:t>:</a:t>
            </a:r>
            <a:r>
              <a:rPr lang="zh-CN" altLang="en-US" smtClean="0">
                <a:ea typeface="SimSun" pitchFamily="2" charset="-122"/>
              </a:rPr>
              <a:t>六个人去饭馆</a:t>
            </a:r>
            <a:r>
              <a:rPr lang="en-US" altLang="zh-CN" smtClean="0">
                <a:ea typeface="SimSun" pitchFamily="2" charset="-122"/>
              </a:rPr>
              <a:t>.</a:t>
            </a:r>
          </a:p>
          <a:p>
            <a:pPr lvl="1" eaLnBrk="1" hangingPunct="1">
              <a:buFont typeface="Wingdings" pitchFamily="2" charset="2"/>
              <a:buChar char="Ø"/>
            </a:pPr>
            <a:r>
              <a:rPr lang="zh-CN" altLang="en-US" smtClean="0">
                <a:ea typeface="SimSun" pitchFamily="2" charset="-122"/>
              </a:rPr>
              <a:t>每个人为自己的饭付费</a:t>
            </a:r>
            <a:r>
              <a:rPr lang="en-US" altLang="zh-CN" smtClean="0">
                <a:ea typeface="SimSun" pitchFamily="2" charset="-122"/>
              </a:rPr>
              <a:t>– </a:t>
            </a:r>
            <a:r>
              <a:rPr lang="zh-CN" altLang="en-US" smtClean="0">
                <a:solidFill>
                  <a:schemeClr val="accent2"/>
                </a:solidFill>
                <a:ea typeface="SimSun" pitchFamily="2" charset="-122"/>
              </a:rPr>
              <a:t>一个简单的决策问题</a:t>
            </a:r>
            <a:endParaRPr lang="en-US" altLang="zh-CN" smtClean="0">
              <a:solidFill>
                <a:schemeClr val="accent2"/>
              </a:solidFill>
              <a:ea typeface="SimSun" pitchFamily="2" charset="-122"/>
            </a:endParaRPr>
          </a:p>
          <a:p>
            <a:pPr lvl="1" eaLnBrk="1" hangingPunct="1">
              <a:buFont typeface="Wingdings" pitchFamily="2" charset="2"/>
              <a:buChar char="Ø"/>
            </a:pPr>
            <a:r>
              <a:rPr lang="zh-CN" altLang="en-US" smtClean="0">
                <a:ea typeface="SimSun" pitchFamily="2" charset="-122"/>
              </a:rPr>
              <a:t>吃饭前，每个人都同意他们之间平分账单</a:t>
            </a:r>
            <a:r>
              <a:rPr lang="en-US" altLang="zh-CN" smtClean="0">
                <a:ea typeface="SimSun" pitchFamily="2" charset="-122"/>
              </a:rPr>
              <a:t>– </a:t>
            </a:r>
            <a:r>
              <a:rPr lang="en-US" altLang="zh-CN" smtClean="0">
                <a:solidFill>
                  <a:schemeClr val="hlink"/>
                </a:solidFill>
                <a:ea typeface="SimSun" pitchFamily="2" charset="-122"/>
              </a:rPr>
              <a:t>a game</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animEffect transition="in" filter="checkerboard(across)">
                                      <p:cBhvr>
                                        <p:cTn id="7" dur="500"/>
                                        <p:tgtEl>
                                          <p:spTgt spid="3993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9939">
                                            <p:txEl>
                                              <p:pRg st="6" end="6"/>
                                            </p:txEl>
                                          </p:spTgt>
                                        </p:tgtEl>
                                        <p:attrNameLst>
                                          <p:attrName>style.visibility</p:attrName>
                                        </p:attrNameLst>
                                      </p:cBhvr>
                                      <p:to>
                                        <p:strVal val="visible"/>
                                      </p:to>
                                    </p:set>
                                    <p:animEffect transition="in" filter="checkerboard(across)">
                                      <p:cBhvr>
                                        <p:cTn id="10" dur="500"/>
                                        <p:tgtEl>
                                          <p:spTgt spid="3993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9939">
                                            <p:txEl>
                                              <p:pRg st="7" end="7"/>
                                            </p:txEl>
                                          </p:spTgt>
                                        </p:tgtEl>
                                        <p:attrNameLst>
                                          <p:attrName>style.visibility</p:attrName>
                                        </p:attrNameLst>
                                      </p:cBhvr>
                                      <p:to>
                                        <p:strVal val="visible"/>
                                      </p:to>
                                    </p:set>
                                    <p:animEffect transition="in" filter="checkerboard(across)">
                                      <p:cBhvr>
                                        <p:cTn id="13"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5299" name="灯片编号占位符 5"/>
          <p:cNvSpPr>
            <a:spLocks noGrp="1"/>
          </p:cNvSpPr>
          <p:nvPr>
            <p:ph type="sldNum" sz="quarter" idx="12"/>
          </p:nvPr>
        </p:nvSpPr>
        <p:spPr>
          <a:noFill/>
        </p:spPr>
        <p:txBody>
          <a:bodyPr/>
          <a:lstStyle/>
          <a:p>
            <a:fld id="{762E6326-C6B0-4C05-A3E3-4E17281D3109}" type="slidenum">
              <a:rPr lang="zh-CN" altLang="en-US" smtClean="0">
                <a:solidFill>
                  <a:srgbClr val="000000"/>
                </a:solidFill>
              </a:rPr>
              <a:pPr/>
              <a:t>34</a:t>
            </a:fld>
            <a:endParaRPr lang="en-US" altLang="zh-CN" smtClean="0">
              <a:solidFill>
                <a:srgbClr val="000000"/>
              </a:solidFill>
            </a:endParaRPr>
          </a:p>
        </p:txBody>
      </p:sp>
      <p:sp>
        <p:nvSpPr>
          <p:cNvPr id="55300" name="Rectangle 2"/>
          <p:cNvSpPr>
            <a:spLocks noGrp="1" noChangeArrowheads="1"/>
          </p:cNvSpPr>
          <p:nvPr>
            <p:ph type="title"/>
          </p:nvPr>
        </p:nvSpPr>
        <p:spPr/>
        <p:txBody>
          <a:bodyPr/>
          <a:lstStyle/>
          <a:p>
            <a:pPr eaLnBrk="1" hangingPunct="1"/>
            <a:r>
              <a:rPr lang="en-US" altLang="zh-CN" smtClean="0">
                <a:ea typeface="SimSun" pitchFamily="2" charset="-122"/>
              </a:rPr>
              <a:t>What is game theory?</a:t>
            </a:r>
          </a:p>
        </p:txBody>
      </p:sp>
      <p:sp>
        <p:nvSpPr>
          <p:cNvPr id="55301" name="Rectangle 3"/>
          <p:cNvSpPr>
            <a:spLocks noGrp="1" noChangeArrowheads="1"/>
          </p:cNvSpPr>
          <p:nvPr>
            <p:ph type="body" idx="1"/>
          </p:nvPr>
        </p:nvSpPr>
        <p:spPr/>
        <p:txBody>
          <a:bodyPr/>
          <a:lstStyle/>
          <a:p>
            <a:pPr eaLnBrk="1" hangingPunct="1"/>
            <a:r>
              <a:rPr lang="zh-CN" altLang="en-US" b="1" smtClean="0">
                <a:ea typeface="SimSun" pitchFamily="2" charset="-122"/>
              </a:rPr>
              <a:t>博弈论是分析一群理性的参与人（或代理人）之间的策略互动的标准方法</a:t>
            </a:r>
            <a:endParaRPr lang="en-US" altLang="zh-CN" smtClean="0">
              <a:ea typeface="SimSun" pitchFamily="2" charset="-122"/>
            </a:endParaRPr>
          </a:p>
          <a:p>
            <a:pPr eaLnBrk="1" hangingPunct="1"/>
            <a:r>
              <a:rPr lang="zh-CN" altLang="en-US" smtClean="0">
                <a:ea typeface="SimSun" pitchFamily="2" charset="-122"/>
              </a:rPr>
              <a:t>博弈论的应用</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经济学</a:t>
            </a:r>
          </a:p>
          <a:p>
            <a:pPr lvl="1" eaLnBrk="1" hangingPunct="1">
              <a:buFont typeface="Wingdings" pitchFamily="2" charset="2"/>
              <a:buChar char="Ø"/>
            </a:pPr>
            <a:r>
              <a:rPr lang="zh-CN" altLang="en-US" smtClean="0">
                <a:ea typeface="SimSun" pitchFamily="2" charset="-122"/>
              </a:rPr>
              <a:t>政治学</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社会学</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法学</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生物学 </a:t>
            </a:r>
          </a:p>
          <a:p>
            <a:pPr lvl="1" eaLnBrk="1" hangingPunct="1">
              <a:buFont typeface="Wingdings" pitchFamily="2" charset="2"/>
              <a:buNone/>
            </a:pPr>
            <a:endParaRPr lang="en-US" altLang="zh-CN" smtClean="0">
              <a:ea typeface="SimSun" pitchFamily="2" charset="-122"/>
            </a:endParaRPr>
          </a:p>
          <a:p>
            <a:pPr lvl="1" eaLnBrk="1" hangingPunct="1">
              <a:buFont typeface="Wingdings" pitchFamily="2" charset="2"/>
              <a:buChar char="Ø"/>
            </a:pP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6323" name="灯片编号占位符 6"/>
          <p:cNvSpPr>
            <a:spLocks noGrp="1"/>
          </p:cNvSpPr>
          <p:nvPr>
            <p:ph type="sldNum" sz="quarter" idx="12"/>
          </p:nvPr>
        </p:nvSpPr>
        <p:spPr>
          <a:noFill/>
        </p:spPr>
        <p:txBody>
          <a:bodyPr/>
          <a:lstStyle/>
          <a:p>
            <a:fld id="{2A9235CD-4DEA-4222-9184-19538989B108}" type="slidenum">
              <a:rPr lang="zh-CN" altLang="en-US" smtClean="0">
                <a:solidFill>
                  <a:srgbClr val="000000"/>
                </a:solidFill>
              </a:rPr>
              <a:pPr/>
              <a:t>35</a:t>
            </a:fld>
            <a:endParaRPr lang="en-US" altLang="zh-CN" smtClean="0">
              <a:solidFill>
                <a:srgbClr val="000000"/>
              </a:solidFill>
            </a:endParaRPr>
          </a:p>
        </p:txBody>
      </p:sp>
      <p:sp>
        <p:nvSpPr>
          <p:cNvPr id="56324" name="Rectangle 2"/>
          <p:cNvSpPr>
            <a:spLocks noGrp="1" noChangeArrowheads="1"/>
          </p:cNvSpPr>
          <p:nvPr>
            <p:ph type="title"/>
          </p:nvPr>
        </p:nvSpPr>
        <p:spPr/>
        <p:txBody>
          <a:bodyPr/>
          <a:lstStyle/>
          <a:p>
            <a:pPr eaLnBrk="1" hangingPunct="1"/>
            <a:r>
              <a:rPr lang="en-US" altLang="zh-CN" sz="3800" smtClean="0">
                <a:ea typeface="SimSun" pitchFamily="2" charset="-122"/>
              </a:rPr>
              <a:t>Classic Example</a:t>
            </a:r>
            <a:r>
              <a:rPr lang="zh-CN" altLang="en-US" sz="3800" smtClean="0">
                <a:ea typeface="SimSun" pitchFamily="2" charset="-122"/>
              </a:rPr>
              <a:t> </a:t>
            </a:r>
            <a:r>
              <a:rPr lang="en-US" altLang="zh-CN" sz="3800" smtClean="0">
                <a:ea typeface="SimSun" pitchFamily="2" charset="-122"/>
              </a:rPr>
              <a:t>: Prisoners’ Dilemma</a:t>
            </a:r>
          </a:p>
        </p:txBody>
      </p:sp>
      <p:sp>
        <p:nvSpPr>
          <p:cNvPr id="8196" name="Rectangle 4"/>
          <p:cNvSpPr>
            <a:spLocks noGrp="1" noChangeArrowheads="1"/>
          </p:cNvSpPr>
          <p:nvPr>
            <p:ph type="body" sz="half" idx="1"/>
          </p:nvPr>
        </p:nvSpPr>
        <p:spPr>
          <a:xfrm>
            <a:off x="914400" y="1600200"/>
            <a:ext cx="7696200" cy="2797175"/>
          </a:xfrm>
        </p:spPr>
        <p:txBody>
          <a:bodyPr/>
          <a:lstStyle/>
          <a:p>
            <a:pPr eaLnBrk="1" hangingPunct="1"/>
            <a:r>
              <a:rPr lang="zh-CN" altLang="en-US" sz="2000" smtClean="0">
                <a:ea typeface="SimSun" pitchFamily="2" charset="-122"/>
              </a:rPr>
              <a:t>两名犯罪嫌疑人被捕并受到指控，</a:t>
            </a:r>
            <a:r>
              <a:rPr lang="zh-CN" altLang="en-US" sz="2000" smtClean="0">
                <a:solidFill>
                  <a:schemeClr val="accent2"/>
                </a:solidFill>
                <a:ea typeface="SimSun" pitchFamily="2" charset="-122"/>
              </a:rPr>
              <a:t>他们被关入不同的牢室</a:t>
            </a:r>
            <a:r>
              <a:rPr lang="zh-CN" altLang="en-US" sz="2000" smtClean="0">
                <a:ea typeface="SimSun" pitchFamily="2" charset="-122"/>
              </a:rPr>
              <a:t>。但是警方并无充足证据</a:t>
            </a:r>
            <a:r>
              <a:rPr lang="en-US" altLang="zh-CN" sz="2000" smtClean="0">
                <a:ea typeface="SimSun" pitchFamily="2" charset="-122"/>
              </a:rPr>
              <a:t>. </a:t>
            </a:r>
          </a:p>
          <a:p>
            <a:pPr eaLnBrk="1" hangingPunct="1"/>
            <a:r>
              <a:rPr lang="zh-CN" altLang="en-US" sz="2000" smtClean="0">
                <a:ea typeface="SimSun" pitchFamily="2" charset="-122"/>
              </a:rPr>
              <a:t>两名犯罪嫌疑人被告知以下政策</a:t>
            </a:r>
            <a:r>
              <a:rPr lang="en-US" altLang="zh-CN" sz="2000" smtClean="0">
                <a:ea typeface="SimSun" pitchFamily="2" charset="-122"/>
              </a:rPr>
              <a:t>:</a:t>
            </a:r>
          </a:p>
          <a:p>
            <a:pPr lvl="1" eaLnBrk="1" hangingPunct="1">
              <a:buFont typeface="Wingdings" pitchFamily="2" charset="2"/>
              <a:buChar char="Ø"/>
            </a:pPr>
            <a:r>
              <a:rPr lang="zh-CN" altLang="en-US" sz="2000" smtClean="0">
                <a:ea typeface="SimSun" pitchFamily="2" charset="-122"/>
              </a:rPr>
              <a:t>如果两人都不坦白，将均被判为轻度犯罪，入狱一个月</a:t>
            </a:r>
            <a:r>
              <a:rPr lang="en-US" altLang="zh-CN" sz="2000" smtClean="0">
                <a:ea typeface="SimSun" pitchFamily="2" charset="-122"/>
              </a:rPr>
              <a:t>. </a:t>
            </a:r>
          </a:p>
          <a:p>
            <a:pPr lvl="1" eaLnBrk="1" hangingPunct="1">
              <a:buFont typeface="Wingdings" pitchFamily="2" charset="2"/>
              <a:buChar char="Ø"/>
            </a:pPr>
            <a:r>
              <a:rPr lang="zh-CN" altLang="en-US" sz="2000" smtClean="0">
                <a:ea typeface="SimSun" pitchFamily="2" charset="-122"/>
              </a:rPr>
              <a:t>如果双方都坦白，都将被判入狱六个月</a:t>
            </a:r>
            <a:r>
              <a:rPr lang="en-US" altLang="zh-CN" sz="2000" smtClean="0">
                <a:ea typeface="SimSun" pitchFamily="2" charset="-122"/>
              </a:rPr>
              <a:t>. </a:t>
            </a:r>
          </a:p>
          <a:p>
            <a:pPr lvl="1" eaLnBrk="1" hangingPunct="1">
              <a:buFont typeface="Wingdings" pitchFamily="2" charset="2"/>
              <a:buChar char="Ø"/>
            </a:pPr>
            <a:r>
              <a:rPr lang="zh-CN" altLang="en-US" sz="2000" smtClean="0">
                <a:ea typeface="SimSun" pitchFamily="2" charset="-122"/>
              </a:rPr>
              <a:t>如果一人招认而另一人拒不坦白，招认的一方将马上获释，而另一人将判入狱九个月</a:t>
            </a:r>
            <a:r>
              <a:rPr lang="en-US" altLang="zh-CN" sz="2000" smtClean="0">
                <a:ea typeface="SimSun" pitchFamily="2" charset="-122"/>
              </a:rPr>
              <a:t>. </a:t>
            </a:r>
          </a:p>
        </p:txBody>
      </p:sp>
      <p:graphicFrame>
        <p:nvGraphicFramePr>
          <p:cNvPr id="8242" name="Group 50"/>
          <p:cNvGraphicFramePr>
            <a:graphicFrameLocks noGrp="1"/>
          </p:cNvGraphicFramePr>
          <p:nvPr>
            <p:ph sz="half" idx="2"/>
          </p:nvPr>
        </p:nvGraphicFramePr>
        <p:xfrm>
          <a:off x="4681538" y="5260975"/>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37" name="Text Box 51"/>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56338" name="Text Box 57"/>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67"/>
          <p:cNvGrpSpPr>
            <a:grpSpLocks/>
          </p:cNvGrpSpPr>
          <p:nvPr/>
        </p:nvGrpSpPr>
        <p:grpSpPr bwMode="auto">
          <a:xfrm>
            <a:off x="1830388" y="4468813"/>
            <a:ext cx="5022850" cy="1366837"/>
            <a:chOff x="960" y="2350"/>
            <a:chExt cx="3164" cy="861"/>
          </a:xfrm>
        </p:grpSpPr>
        <p:sp>
          <p:nvSpPr>
            <p:cNvPr id="56345" name="Text Box 63"/>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Prisoner 1</a:t>
              </a:r>
            </a:p>
          </p:txBody>
        </p:sp>
        <p:sp>
          <p:nvSpPr>
            <p:cNvPr id="56346" name="Text Box 64"/>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Prisoner 2</a:t>
              </a:r>
            </a:p>
          </p:txBody>
        </p:sp>
      </p:grpSp>
      <p:grpSp>
        <p:nvGrpSpPr>
          <p:cNvPr id="3" name="Group 68"/>
          <p:cNvGrpSpPr>
            <a:grpSpLocks/>
          </p:cNvGrpSpPr>
          <p:nvPr/>
        </p:nvGrpSpPr>
        <p:grpSpPr bwMode="auto">
          <a:xfrm>
            <a:off x="3405188" y="4837113"/>
            <a:ext cx="3816350" cy="1179512"/>
            <a:chOff x="1927" y="2565"/>
            <a:chExt cx="2572" cy="798"/>
          </a:xfrm>
        </p:grpSpPr>
        <p:sp>
          <p:nvSpPr>
            <p:cNvPr id="56341" name="Text Box 61"/>
            <p:cNvSpPr txBox="1">
              <a:spLocks noChangeArrowheads="1"/>
            </p:cNvSpPr>
            <p:nvPr/>
          </p:nvSpPr>
          <p:spPr bwMode="auto">
            <a:xfrm>
              <a:off x="3686" y="2570"/>
              <a:ext cx="813" cy="248"/>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Confess</a:t>
              </a:r>
            </a:p>
          </p:txBody>
        </p:sp>
        <p:sp>
          <p:nvSpPr>
            <p:cNvPr id="56342" name="Text Box 62"/>
            <p:cNvSpPr txBox="1">
              <a:spLocks noChangeArrowheads="1"/>
            </p:cNvSpPr>
            <p:nvPr/>
          </p:nvSpPr>
          <p:spPr bwMode="auto">
            <a:xfrm>
              <a:off x="1938" y="2846"/>
              <a:ext cx="858" cy="248"/>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Mum</a:t>
              </a:r>
            </a:p>
          </p:txBody>
        </p:sp>
        <p:sp>
          <p:nvSpPr>
            <p:cNvPr id="56343" name="Text Box 65"/>
            <p:cNvSpPr txBox="1">
              <a:spLocks noChangeArrowheads="1"/>
            </p:cNvSpPr>
            <p:nvPr/>
          </p:nvSpPr>
          <p:spPr bwMode="auto">
            <a:xfrm>
              <a:off x="1927" y="3115"/>
              <a:ext cx="858" cy="248"/>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Confess</a:t>
              </a:r>
            </a:p>
          </p:txBody>
        </p:sp>
        <p:sp>
          <p:nvSpPr>
            <p:cNvPr id="56344" name="Text Box 66"/>
            <p:cNvSpPr txBox="1">
              <a:spLocks noChangeArrowheads="1"/>
            </p:cNvSpPr>
            <p:nvPr/>
          </p:nvSpPr>
          <p:spPr bwMode="auto">
            <a:xfrm>
              <a:off x="2849" y="2565"/>
              <a:ext cx="813" cy="248"/>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Mum</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8196">
                                            <p:txEl>
                                              <p:pRg st="2" end="2"/>
                                            </p:txEl>
                                          </p:spTgt>
                                        </p:tgtEl>
                                        <p:attrNameLst>
                                          <p:attrName>style.fontStyle</p:attrName>
                                        </p:attrNameLst>
                                      </p:cBhvr>
                                      <p:to>
                                        <p:strVal val="normal"/>
                                      </p:to>
                                    </p:set>
                                    <p:set>
                                      <p:cBhvr override="childStyle">
                                        <p:cTn id="7" dur="indefinite"/>
                                        <p:tgtEl>
                                          <p:spTgt spid="8196">
                                            <p:txEl>
                                              <p:pRg st="2" end="2"/>
                                            </p:txEl>
                                          </p:spTgt>
                                        </p:tgtEl>
                                        <p:attrNameLst>
                                          <p:attrName>style.fontWeight</p:attrName>
                                        </p:attrNameLst>
                                      </p:cBhvr>
                                      <p:to>
                                        <p:strVal val="bold"/>
                                      </p:to>
                                    </p:set>
                                    <p:set>
                                      <p:cBhvr override="childStyle">
                                        <p:cTn id="8" dur="indefinite"/>
                                        <p:tgtEl>
                                          <p:spTgt spid="8196">
                                            <p:txEl>
                                              <p:pRg st="2" end="2"/>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8196">
                                            <p:txEl>
                                              <p:pRg st="3" end="3"/>
                                            </p:txEl>
                                          </p:spTgt>
                                        </p:tgtEl>
                                        <p:attrNameLst>
                                          <p:attrName>style.fontStyle</p:attrName>
                                        </p:attrNameLst>
                                      </p:cBhvr>
                                      <p:to>
                                        <p:strVal val="normal"/>
                                      </p:to>
                                    </p:set>
                                    <p:set>
                                      <p:cBhvr override="childStyle">
                                        <p:cTn id="11" dur="indefinite"/>
                                        <p:tgtEl>
                                          <p:spTgt spid="8196">
                                            <p:txEl>
                                              <p:pRg st="3" end="3"/>
                                            </p:txEl>
                                          </p:spTgt>
                                        </p:tgtEl>
                                        <p:attrNameLst>
                                          <p:attrName>style.fontWeight</p:attrName>
                                        </p:attrNameLst>
                                      </p:cBhvr>
                                      <p:to>
                                        <p:strVal val="bold"/>
                                      </p:to>
                                    </p:set>
                                    <p:set>
                                      <p:cBhvr override="childStyle">
                                        <p:cTn id="12" dur="indefinite"/>
                                        <p:tgtEl>
                                          <p:spTgt spid="8196">
                                            <p:txEl>
                                              <p:pRg st="3" end="3"/>
                                            </p:txEl>
                                          </p:spTgt>
                                        </p:tgtEl>
                                        <p:attrNameLst>
                                          <p:attrName>style.textDecorationUnderline</p:attrName>
                                        </p:attrNameLst>
                                      </p:cBhvr>
                                      <p:to>
                                        <p:strVal val="false"/>
                                      </p:to>
                                    </p:set>
                                  </p:childTnLst>
                                </p:cTn>
                              </p:par>
                              <p:par>
                                <p:cTn id="13" presetID="5" presetClass="emph" presetSubtype="1" nodeType="withEffect">
                                  <p:stCondLst>
                                    <p:cond delay="0"/>
                                  </p:stCondLst>
                                  <p:childTnLst>
                                    <p:set>
                                      <p:cBhvr override="childStyle">
                                        <p:cTn id="14" dur="indefinite"/>
                                        <p:tgtEl>
                                          <p:spTgt spid="8196">
                                            <p:txEl>
                                              <p:pRg st="4" end="4"/>
                                            </p:txEl>
                                          </p:spTgt>
                                        </p:tgtEl>
                                        <p:attrNameLst>
                                          <p:attrName>style.fontStyle</p:attrName>
                                        </p:attrNameLst>
                                      </p:cBhvr>
                                      <p:to>
                                        <p:strVal val="normal"/>
                                      </p:to>
                                    </p:set>
                                    <p:set>
                                      <p:cBhvr override="childStyle">
                                        <p:cTn id="15" dur="indefinite"/>
                                        <p:tgtEl>
                                          <p:spTgt spid="8196">
                                            <p:txEl>
                                              <p:pRg st="4" end="4"/>
                                            </p:txEl>
                                          </p:spTgt>
                                        </p:tgtEl>
                                        <p:attrNameLst>
                                          <p:attrName>style.fontWeight</p:attrName>
                                        </p:attrNameLst>
                                      </p:cBhvr>
                                      <p:to>
                                        <p:strVal val="bold"/>
                                      </p:to>
                                    </p:set>
                                    <p:set>
                                      <p:cBhvr override="childStyle">
                                        <p:cTn id="16" dur="indefinite"/>
                                        <p:tgtEl>
                                          <p:spTgt spid="8196">
                                            <p:txEl>
                                              <p:pRg st="4" end="4"/>
                                            </p:txEl>
                                          </p:spTgt>
                                        </p:tgtEl>
                                        <p:attrNameLst>
                                          <p:attrName>style.textDecorationUnderline</p:attrName>
                                        </p:attrNameLst>
                                      </p:cBhvr>
                                      <p:to>
                                        <p:strVal val="fals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heckerboard(across)">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8242"/>
                                        </p:tgtEl>
                                        <p:attrNameLst>
                                          <p:attrName>style.visibility</p:attrName>
                                        </p:attrNameLst>
                                      </p:cBhvr>
                                      <p:to>
                                        <p:strVal val="visible"/>
                                      </p:to>
                                    </p:set>
                                    <p:animEffect transition="in" filter="checkerboard(across)">
                                      <p:cBhvr>
                                        <p:cTn id="31" dur="500"/>
                                        <p:tgtEl>
                                          <p:spTgt spid="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7347" name="灯片编号占位符 6"/>
          <p:cNvSpPr>
            <a:spLocks noGrp="1"/>
          </p:cNvSpPr>
          <p:nvPr>
            <p:ph type="sldNum" sz="quarter" idx="12"/>
          </p:nvPr>
        </p:nvSpPr>
        <p:spPr>
          <a:noFill/>
        </p:spPr>
        <p:txBody>
          <a:bodyPr/>
          <a:lstStyle/>
          <a:p>
            <a:fld id="{EC941905-84A6-457F-9942-784A97C1B912}" type="slidenum">
              <a:rPr lang="zh-CN" altLang="en-US" smtClean="0">
                <a:solidFill>
                  <a:srgbClr val="000000"/>
                </a:solidFill>
              </a:rPr>
              <a:pPr/>
              <a:t>36</a:t>
            </a:fld>
            <a:endParaRPr lang="en-US" altLang="zh-CN" smtClean="0">
              <a:solidFill>
                <a:srgbClr val="000000"/>
              </a:solidFill>
            </a:endParaRPr>
          </a:p>
        </p:txBody>
      </p:sp>
      <p:sp>
        <p:nvSpPr>
          <p:cNvPr id="57348" name="Rectangle 2"/>
          <p:cNvSpPr>
            <a:spLocks noGrp="1" noChangeArrowheads="1"/>
          </p:cNvSpPr>
          <p:nvPr>
            <p:ph type="title"/>
          </p:nvPr>
        </p:nvSpPr>
        <p:spPr/>
        <p:txBody>
          <a:bodyPr/>
          <a:lstStyle/>
          <a:p>
            <a:pPr eaLnBrk="1" hangingPunct="1"/>
            <a:r>
              <a:rPr lang="en-US" altLang="zh-CN" smtClean="0">
                <a:ea typeface="SimSun" pitchFamily="2" charset="-122"/>
              </a:rPr>
              <a:t>Example</a:t>
            </a:r>
            <a:r>
              <a:rPr lang="zh-CN" altLang="en-US" smtClean="0">
                <a:ea typeface="SimSun" pitchFamily="2" charset="-122"/>
              </a:rPr>
              <a:t> </a:t>
            </a:r>
            <a:r>
              <a:rPr lang="en-US" altLang="zh-CN" smtClean="0">
                <a:ea typeface="SimSun" pitchFamily="2" charset="-122"/>
              </a:rPr>
              <a:t>: The battle of the sexes</a:t>
            </a:r>
          </a:p>
        </p:txBody>
      </p:sp>
      <p:sp>
        <p:nvSpPr>
          <p:cNvPr id="57349" name="Rectangle 3"/>
          <p:cNvSpPr>
            <a:spLocks noGrp="1" noChangeArrowheads="1"/>
          </p:cNvSpPr>
          <p:nvPr>
            <p:ph type="body" sz="half" idx="1"/>
          </p:nvPr>
        </p:nvSpPr>
        <p:spPr>
          <a:xfrm>
            <a:off x="914400" y="1600200"/>
            <a:ext cx="7696200" cy="2316163"/>
          </a:xfrm>
        </p:spPr>
        <p:txBody>
          <a:bodyPr/>
          <a:lstStyle/>
          <a:p>
            <a:pPr eaLnBrk="1" hangingPunct="1"/>
            <a:r>
              <a:rPr lang="zh-CN" altLang="en-US" sz="2000" smtClean="0">
                <a:ea typeface="SimSun" pitchFamily="2" charset="-122"/>
              </a:rPr>
              <a:t>在</a:t>
            </a:r>
            <a:r>
              <a:rPr lang="zh-CN" altLang="en-US" sz="2000" smtClean="0">
                <a:solidFill>
                  <a:schemeClr val="accent2"/>
                </a:solidFill>
                <a:ea typeface="SimSun" pitchFamily="2" charset="-122"/>
              </a:rPr>
              <a:t>分开的</a:t>
            </a:r>
            <a:r>
              <a:rPr lang="zh-CN" altLang="en-US" sz="2000" smtClean="0">
                <a:ea typeface="SimSun" pitchFamily="2" charset="-122"/>
              </a:rPr>
              <a:t>工作场所，</a:t>
            </a:r>
            <a:r>
              <a:rPr lang="en-US" altLang="zh-CN" sz="2000" smtClean="0">
                <a:ea typeface="SimSun" pitchFamily="2" charset="-122"/>
              </a:rPr>
              <a:t>Chris </a:t>
            </a:r>
            <a:r>
              <a:rPr lang="zh-CN" altLang="en-US" sz="2000" smtClean="0">
                <a:ea typeface="SimSun" pitchFamily="2" charset="-122"/>
              </a:rPr>
              <a:t>和</a:t>
            </a:r>
            <a:r>
              <a:rPr lang="en-US" altLang="zh-CN" sz="2000" smtClean="0">
                <a:ea typeface="SimSun" pitchFamily="2" charset="-122"/>
              </a:rPr>
              <a:t>Pat </a:t>
            </a:r>
            <a:r>
              <a:rPr lang="zh-CN" altLang="en-US" sz="2000" smtClean="0">
                <a:ea typeface="SimSun" pitchFamily="2" charset="-122"/>
              </a:rPr>
              <a:t>必须决定晚上是看歌剧还是去看拳击</a:t>
            </a:r>
            <a:r>
              <a:rPr lang="en-US" altLang="zh-CN" sz="2000" smtClean="0">
                <a:ea typeface="SimSun" pitchFamily="2" charset="-122"/>
              </a:rPr>
              <a:t>. </a:t>
            </a:r>
          </a:p>
          <a:p>
            <a:pPr eaLnBrk="1" hangingPunct="1"/>
            <a:r>
              <a:rPr lang="en-US" altLang="zh-CN" sz="2000" smtClean="0">
                <a:ea typeface="SimSun" pitchFamily="2" charset="-122"/>
              </a:rPr>
              <a:t>Chris </a:t>
            </a:r>
            <a:r>
              <a:rPr lang="zh-CN" altLang="en-US" sz="2000" smtClean="0">
                <a:ea typeface="SimSun" pitchFamily="2" charset="-122"/>
              </a:rPr>
              <a:t>和 </a:t>
            </a:r>
            <a:r>
              <a:rPr lang="en-US" altLang="zh-CN" sz="2000" smtClean="0">
                <a:ea typeface="SimSun" pitchFamily="2" charset="-122"/>
              </a:rPr>
              <a:t>Pat </a:t>
            </a:r>
            <a:r>
              <a:rPr lang="zh-CN" altLang="en-US" sz="2000" smtClean="0">
                <a:ea typeface="SimSun" pitchFamily="2" charset="-122"/>
              </a:rPr>
              <a:t>都知道以下信息</a:t>
            </a:r>
            <a:r>
              <a:rPr lang="en-US" altLang="zh-CN" sz="2000" smtClean="0">
                <a:ea typeface="SimSun" pitchFamily="2" charset="-122"/>
              </a:rPr>
              <a:t>:</a:t>
            </a:r>
          </a:p>
          <a:p>
            <a:pPr lvl="1" eaLnBrk="1" hangingPunct="1">
              <a:buFont typeface="Wingdings" pitchFamily="2" charset="2"/>
              <a:buChar char="Ø"/>
            </a:pPr>
            <a:r>
              <a:rPr lang="zh-CN" altLang="en-US" sz="2200" smtClean="0">
                <a:ea typeface="SimSun" pitchFamily="2" charset="-122"/>
              </a:rPr>
              <a:t>两个人都愿意在一起度过这个夜晚</a:t>
            </a:r>
            <a:r>
              <a:rPr lang="en-US" altLang="zh-CN" sz="2200" smtClean="0">
                <a:ea typeface="SimSun" pitchFamily="2" charset="-122"/>
              </a:rPr>
              <a:t>. </a:t>
            </a:r>
          </a:p>
          <a:p>
            <a:pPr lvl="1" eaLnBrk="1" hangingPunct="1">
              <a:buFont typeface="Wingdings" pitchFamily="2" charset="2"/>
              <a:buChar char="Ø"/>
            </a:pPr>
            <a:r>
              <a:rPr lang="zh-CN" altLang="en-US" sz="2200" smtClean="0">
                <a:ea typeface="SimSun" pitchFamily="2" charset="-122"/>
              </a:rPr>
              <a:t>但是</a:t>
            </a:r>
            <a:r>
              <a:rPr lang="en-US" altLang="zh-CN" sz="2200" smtClean="0">
                <a:ea typeface="SimSun" pitchFamily="2" charset="-122"/>
              </a:rPr>
              <a:t>Chris</a:t>
            </a:r>
            <a:r>
              <a:rPr lang="zh-CN" altLang="en-US" sz="2200" smtClean="0">
                <a:ea typeface="SimSun" pitchFamily="2" charset="-122"/>
              </a:rPr>
              <a:t>更喜欢歌剧</a:t>
            </a:r>
            <a:r>
              <a:rPr lang="en-US" altLang="zh-CN" sz="2200" smtClean="0">
                <a:ea typeface="SimSun" pitchFamily="2" charset="-122"/>
              </a:rPr>
              <a:t>.</a:t>
            </a:r>
          </a:p>
          <a:p>
            <a:pPr lvl="1" eaLnBrk="1" hangingPunct="1">
              <a:buFont typeface="Wingdings" pitchFamily="2" charset="2"/>
              <a:buChar char="Ø"/>
            </a:pPr>
            <a:r>
              <a:rPr lang="en-US" altLang="zh-CN" sz="2200" smtClean="0">
                <a:ea typeface="SimSun" pitchFamily="2" charset="-122"/>
              </a:rPr>
              <a:t>Pat</a:t>
            </a:r>
            <a:r>
              <a:rPr lang="zh-CN" altLang="en-US" sz="2200" smtClean="0">
                <a:ea typeface="SimSun" pitchFamily="2" charset="-122"/>
              </a:rPr>
              <a:t>则更喜欢拳击</a:t>
            </a:r>
            <a:r>
              <a:rPr lang="en-US" altLang="zh-CN" sz="2200" smtClean="0">
                <a:ea typeface="SimSun" pitchFamily="2" charset="-122"/>
              </a:rPr>
              <a:t>.</a:t>
            </a:r>
          </a:p>
        </p:txBody>
      </p:sp>
      <p:graphicFrame>
        <p:nvGraphicFramePr>
          <p:cNvPr id="14369" name="Group 33"/>
          <p:cNvGraphicFramePr>
            <a:graphicFrameLocks noGrp="1"/>
          </p:cNvGraphicFramePr>
          <p:nvPr>
            <p:ph sz="half" idx="2"/>
          </p:nvPr>
        </p:nvGraphicFramePr>
        <p:xfrm>
          <a:off x="4141788" y="4641850"/>
          <a:ext cx="2667000" cy="815340"/>
        </p:xfrm>
        <a:graphic>
          <a:graphicData uri="http://schemas.openxmlformats.org/drawingml/2006/table">
            <a:tbl>
              <a:tblPr/>
              <a:tblGrid>
                <a:gridCol w="1333500"/>
                <a:gridCol w="1333500"/>
              </a:tblGrid>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61"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57362"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31"/>
          <p:cNvGrpSpPr>
            <a:grpSpLocks/>
          </p:cNvGrpSpPr>
          <p:nvPr/>
        </p:nvGrpSpPr>
        <p:grpSpPr bwMode="auto">
          <a:xfrm>
            <a:off x="1223963" y="3795713"/>
            <a:ext cx="5022850" cy="1366837"/>
            <a:chOff x="978" y="2359"/>
            <a:chExt cx="3164" cy="861"/>
          </a:xfrm>
        </p:grpSpPr>
        <p:sp>
          <p:nvSpPr>
            <p:cNvPr id="57369" name="Text Box 23"/>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Chris</a:t>
              </a:r>
            </a:p>
          </p:txBody>
        </p:sp>
        <p:sp>
          <p:nvSpPr>
            <p:cNvPr id="57370" name="Text Box 24"/>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Pat</a:t>
              </a:r>
            </a:p>
          </p:txBody>
        </p:sp>
      </p:grpSp>
      <p:grpSp>
        <p:nvGrpSpPr>
          <p:cNvPr id="3" name="Group 32"/>
          <p:cNvGrpSpPr>
            <a:grpSpLocks/>
          </p:cNvGrpSpPr>
          <p:nvPr/>
        </p:nvGrpSpPr>
        <p:grpSpPr bwMode="auto">
          <a:xfrm>
            <a:off x="2620963" y="4141788"/>
            <a:ext cx="4083050" cy="1239837"/>
            <a:chOff x="1945" y="2574"/>
            <a:chExt cx="2572" cy="781"/>
          </a:xfrm>
        </p:grpSpPr>
        <p:sp>
          <p:nvSpPr>
            <p:cNvPr id="57365" name="Text Box 20"/>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Prize Fight</a:t>
              </a:r>
            </a:p>
          </p:txBody>
        </p:sp>
        <p:sp>
          <p:nvSpPr>
            <p:cNvPr id="57366" name="Text Box 21"/>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Opera</a:t>
              </a:r>
            </a:p>
          </p:txBody>
        </p:sp>
        <p:sp>
          <p:nvSpPr>
            <p:cNvPr id="57367" name="Text Box 25"/>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Prize Fight</a:t>
              </a:r>
            </a:p>
          </p:txBody>
        </p:sp>
        <p:sp>
          <p:nvSpPr>
            <p:cNvPr id="57368" name="Text Box 27"/>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Opera</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369"/>
                                        </p:tgtEl>
                                        <p:attrNameLst>
                                          <p:attrName>style.visibility</p:attrName>
                                        </p:attrNameLst>
                                      </p:cBhvr>
                                      <p:to>
                                        <p:strVal val="visible"/>
                                      </p:to>
                                    </p:set>
                                    <p:animEffect transition="in" filter="checkerboard(across)">
                                      <p:cBhvr>
                                        <p:cTn id="17" dur="500"/>
                                        <p:tgtEl>
                                          <p:spTgt spid="14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8371" name="灯片编号占位符 6"/>
          <p:cNvSpPr>
            <a:spLocks noGrp="1"/>
          </p:cNvSpPr>
          <p:nvPr>
            <p:ph type="sldNum" sz="quarter" idx="12"/>
          </p:nvPr>
        </p:nvSpPr>
        <p:spPr>
          <a:noFill/>
        </p:spPr>
        <p:txBody>
          <a:bodyPr/>
          <a:lstStyle/>
          <a:p>
            <a:fld id="{CA0BE31A-7EA4-46F0-87AA-2F16EC143618}" type="slidenum">
              <a:rPr lang="zh-CN" altLang="en-US" smtClean="0">
                <a:solidFill>
                  <a:srgbClr val="000000"/>
                </a:solidFill>
              </a:rPr>
              <a:pPr/>
              <a:t>37</a:t>
            </a:fld>
            <a:endParaRPr lang="en-US" altLang="zh-CN" smtClean="0">
              <a:solidFill>
                <a:srgbClr val="000000"/>
              </a:solidFill>
            </a:endParaRPr>
          </a:p>
        </p:txBody>
      </p:sp>
      <p:sp>
        <p:nvSpPr>
          <p:cNvPr id="58372" name="Rectangle 2"/>
          <p:cNvSpPr>
            <a:spLocks noGrp="1" noChangeArrowheads="1"/>
          </p:cNvSpPr>
          <p:nvPr>
            <p:ph type="title"/>
          </p:nvPr>
        </p:nvSpPr>
        <p:spPr/>
        <p:txBody>
          <a:bodyPr/>
          <a:lstStyle/>
          <a:p>
            <a:pPr eaLnBrk="1" hangingPunct="1"/>
            <a:r>
              <a:rPr lang="en-US" altLang="zh-CN" smtClean="0">
                <a:ea typeface="SimSun" pitchFamily="2" charset="-122"/>
              </a:rPr>
              <a:t>Example</a:t>
            </a:r>
            <a:r>
              <a:rPr lang="zh-CN" altLang="en-US" smtClean="0">
                <a:ea typeface="SimSun" pitchFamily="2" charset="-122"/>
              </a:rPr>
              <a:t> </a:t>
            </a:r>
            <a:r>
              <a:rPr lang="en-US" altLang="zh-CN" smtClean="0">
                <a:ea typeface="SimSun" pitchFamily="2" charset="-122"/>
              </a:rPr>
              <a:t>: Matching pennies</a:t>
            </a:r>
          </a:p>
        </p:txBody>
      </p:sp>
      <p:sp>
        <p:nvSpPr>
          <p:cNvPr id="15363" name="Rectangle 3"/>
          <p:cNvSpPr>
            <a:spLocks noGrp="1" noChangeArrowheads="1"/>
          </p:cNvSpPr>
          <p:nvPr>
            <p:ph type="body" sz="half" idx="1"/>
          </p:nvPr>
        </p:nvSpPr>
        <p:spPr>
          <a:xfrm>
            <a:off x="914400" y="1600200"/>
            <a:ext cx="7696200" cy="2600325"/>
          </a:xfrm>
        </p:spPr>
        <p:txBody>
          <a:bodyPr/>
          <a:lstStyle/>
          <a:p>
            <a:pPr eaLnBrk="1" hangingPunct="1"/>
            <a:r>
              <a:rPr lang="zh-CN" altLang="en-US" sz="2400" smtClean="0">
                <a:ea typeface="SimSun" pitchFamily="2" charset="-122"/>
              </a:rPr>
              <a:t>两个参与人都有一枚硬币</a:t>
            </a:r>
            <a:r>
              <a:rPr lang="en-US" altLang="zh-CN" sz="2400" smtClean="0">
                <a:ea typeface="SimSun" pitchFamily="2" charset="-122"/>
              </a:rPr>
              <a:t>. </a:t>
            </a:r>
          </a:p>
          <a:p>
            <a:pPr eaLnBrk="1" hangingPunct="1"/>
            <a:r>
              <a:rPr lang="zh-CN" altLang="en-US" sz="2400" smtClean="0">
                <a:ea typeface="SimSun" pitchFamily="2" charset="-122"/>
              </a:rPr>
              <a:t>两个参与人必须</a:t>
            </a:r>
            <a:r>
              <a:rPr lang="zh-CN" altLang="en-US" sz="2400" smtClean="0">
                <a:solidFill>
                  <a:schemeClr val="accent2"/>
                </a:solidFill>
                <a:ea typeface="SimSun" pitchFamily="2" charset="-122"/>
              </a:rPr>
              <a:t>同时</a:t>
            </a:r>
            <a:r>
              <a:rPr lang="zh-CN" altLang="en-US" sz="2400" smtClean="0">
                <a:ea typeface="SimSun" pitchFamily="2" charset="-122"/>
              </a:rPr>
              <a:t>选择是</a:t>
            </a:r>
            <a:r>
              <a:rPr lang="en-US" altLang="zh-CN" sz="2400" smtClean="0">
                <a:ea typeface="SimSun" pitchFamily="2" charset="-122"/>
              </a:rPr>
              <a:t>Head</a:t>
            </a:r>
            <a:r>
              <a:rPr lang="zh-CN" altLang="en-US" sz="2400" smtClean="0">
                <a:ea typeface="SimSun" pitchFamily="2" charset="-122"/>
              </a:rPr>
              <a:t>朝上还是</a:t>
            </a:r>
            <a:r>
              <a:rPr lang="en-US" altLang="zh-CN" sz="2400" smtClean="0">
                <a:ea typeface="SimSun" pitchFamily="2" charset="-122"/>
              </a:rPr>
              <a:t>Tail</a:t>
            </a:r>
            <a:r>
              <a:rPr lang="zh-CN" altLang="en-US" sz="2400" smtClean="0">
                <a:ea typeface="SimSun" pitchFamily="2" charset="-122"/>
              </a:rPr>
              <a:t>朝上</a:t>
            </a:r>
            <a:r>
              <a:rPr lang="en-US" altLang="zh-CN" sz="2400" smtClean="0">
                <a:ea typeface="SimSun" pitchFamily="2" charset="-122"/>
              </a:rPr>
              <a:t>. </a:t>
            </a:r>
          </a:p>
          <a:p>
            <a:pPr eaLnBrk="1" hangingPunct="1"/>
            <a:r>
              <a:rPr lang="zh-CN" altLang="en-US" sz="2400" smtClean="0">
                <a:ea typeface="SimSun" pitchFamily="2" charset="-122"/>
              </a:rPr>
              <a:t>两个参与人都知道以下规则</a:t>
            </a:r>
            <a:r>
              <a:rPr lang="en-US" altLang="zh-CN" sz="2400" smtClean="0">
                <a:ea typeface="SimSun" pitchFamily="2" charset="-122"/>
              </a:rPr>
              <a:t>:</a:t>
            </a:r>
          </a:p>
          <a:p>
            <a:pPr lvl="1" eaLnBrk="1" hangingPunct="1">
              <a:buFont typeface="Wingdings" pitchFamily="2" charset="2"/>
              <a:buChar char="Ø"/>
            </a:pPr>
            <a:r>
              <a:rPr lang="zh-CN" altLang="en-US" sz="2200" smtClean="0">
                <a:ea typeface="SimSun" pitchFamily="2" charset="-122"/>
              </a:rPr>
              <a:t>如果两枚硬币配对</a:t>
            </a:r>
            <a:r>
              <a:rPr lang="en-US" altLang="zh-CN" sz="2200" smtClean="0">
                <a:ea typeface="SimSun" pitchFamily="2" charset="-122"/>
              </a:rPr>
              <a:t> (both heads or both tails) </a:t>
            </a:r>
            <a:r>
              <a:rPr lang="zh-CN" altLang="en-US" sz="2200" smtClean="0">
                <a:ea typeface="SimSun" pitchFamily="2" charset="-122"/>
              </a:rPr>
              <a:t>，那么参与人</a:t>
            </a:r>
            <a:r>
              <a:rPr lang="en-US" altLang="zh-CN" sz="2200" smtClean="0">
                <a:ea typeface="SimSun" pitchFamily="2" charset="-122"/>
              </a:rPr>
              <a:t>2</a:t>
            </a:r>
            <a:r>
              <a:rPr lang="zh-CN" altLang="en-US" sz="2200" smtClean="0">
                <a:ea typeface="SimSun" pitchFamily="2" charset="-122"/>
              </a:rPr>
              <a:t>将赢得参与人</a:t>
            </a:r>
            <a:r>
              <a:rPr lang="en-US" altLang="zh-CN" sz="2200" smtClean="0">
                <a:ea typeface="SimSun" pitchFamily="2" charset="-122"/>
              </a:rPr>
              <a:t>1</a:t>
            </a:r>
            <a:r>
              <a:rPr lang="zh-CN" altLang="en-US" sz="2200" smtClean="0">
                <a:ea typeface="SimSun" pitchFamily="2" charset="-122"/>
              </a:rPr>
              <a:t>的硬币</a:t>
            </a:r>
            <a:r>
              <a:rPr lang="en-US" altLang="zh-CN" sz="2200" smtClean="0">
                <a:ea typeface="SimSun" pitchFamily="2" charset="-122"/>
              </a:rPr>
              <a:t>. </a:t>
            </a:r>
          </a:p>
          <a:p>
            <a:pPr lvl="1" eaLnBrk="1" hangingPunct="1">
              <a:buFont typeface="Wingdings" pitchFamily="2" charset="2"/>
              <a:buChar char="Ø"/>
            </a:pPr>
            <a:r>
              <a:rPr lang="zh-CN" altLang="en-US" sz="2200" smtClean="0">
                <a:ea typeface="SimSun" pitchFamily="2" charset="-122"/>
              </a:rPr>
              <a:t>否则</a:t>
            </a:r>
            <a:r>
              <a:rPr lang="en-US" altLang="zh-CN" sz="2200" smtClean="0">
                <a:ea typeface="SimSun" pitchFamily="2" charset="-122"/>
              </a:rPr>
              <a:t>, </a:t>
            </a:r>
            <a:r>
              <a:rPr lang="zh-CN" altLang="en-US" sz="2200" smtClean="0">
                <a:ea typeface="SimSun" pitchFamily="2" charset="-122"/>
              </a:rPr>
              <a:t>参与人</a:t>
            </a:r>
            <a:r>
              <a:rPr lang="en-US" altLang="zh-CN" sz="2200" smtClean="0">
                <a:ea typeface="SimSun" pitchFamily="2" charset="-122"/>
              </a:rPr>
              <a:t>1</a:t>
            </a:r>
            <a:r>
              <a:rPr lang="zh-CN" altLang="en-US" sz="2200" smtClean="0">
                <a:ea typeface="SimSun" pitchFamily="2" charset="-122"/>
              </a:rPr>
              <a:t>会赢得参与人</a:t>
            </a:r>
            <a:r>
              <a:rPr lang="en-US" altLang="zh-CN" sz="2200" smtClean="0">
                <a:ea typeface="SimSun" pitchFamily="2" charset="-122"/>
              </a:rPr>
              <a:t>2</a:t>
            </a:r>
            <a:r>
              <a:rPr lang="zh-CN" altLang="en-US" sz="2200" smtClean="0">
                <a:ea typeface="SimSun" pitchFamily="2" charset="-122"/>
              </a:rPr>
              <a:t>的硬币</a:t>
            </a:r>
            <a:r>
              <a:rPr lang="en-US" altLang="zh-CN" sz="2200" smtClean="0">
                <a:ea typeface="SimSun" pitchFamily="2" charset="-122"/>
              </a:rPr>
              <a:t>. </a:t>
            </a:r>
          </a:p>
        </p:txBody>
      </p:sp>
      <p:graphicFrame>
        <p:nvGraphicFramePr>
          <p:cNvPr id="15387" name="Group 27"/>
          <p:cNvGraphicFramePr>
            <a:graphicFrameLocks noGrp="1"/>
          </p:cNvGraphicFramePr>
          <p:nvPr>
            <p:ph sz="half" idx="2"/>
          </p:nvPr>
        </p:nvGraphicFramePr>
        <p:xfrm>
          <a:off x="4278313" y="4954588"/>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85"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58386"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28"/>
          <p:cNvGrpSpPr>
            <a:grpSpLocks/>
          </p:cNvGrpSpPr>
          <p:nvPr/>
        </p:nvGrpSpPr>
        <p:grpSpPr bwMode="auto">
          <a:xfrm>
            <a:off x="1243013" y="4189413"/>
            <a:ext cx="5022850" cy="1366837"/>
            <a:chOff x="978" y="2359"/>
            <a:chExt cx="3164" cy="861"/>
          </a:xfrm>
        </p:grpSpPr>
        <p:sp>
          <p:nvSpPr>
            <p:cNvPr id="58393" name="Text Box 20"/>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58394" name="Text Box 21"/>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3" name="Group 29"/>
          <p:cNvGrpSpPr>
            <a:grpSpLocks/>
          </p:cNvGrpSpPr>
          <p:nvPr/>
        </p:nvGrpSpPr>
        <p:grpSpPr bwMode="auto">
          <a:xfrm>
            <a:off x="2747963" y="4503738"/>
            <a:ext cx="4083050" cy="1239837"/>
            <a:chOff x="1945" y="2574"/>
            <a:chExt cx="2572" cy="781"/>
          </a:xfrm>
        </p:grpSpPr>
        <p:sp>
          <p:nvSpPr>
            <p:cNvPr id="58389" name="Text Box 18"/>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Tail</a:t>
              </a:r>
            </a:p>
          </p:txBody>
        </p:sp>
        <p:sp>
          <p:nvSpPr>
            <p:cNvPr id="58390" name="Text Box 19"/>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Head</a:t>
              </a:r>
            </a:p>
          </p:txBody>
        </p:sp>
        <p:sp>
          <p:nvSpPr>
            <p:cNvPr id="58391" name="Text Box 22"/>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Tail</a:t>
              </a:r>
            </a:p>
          </p:txBody>
        </p:sp>
        <p:sp>
          <p:nvSpPr>
            <p:cNvPr id="58392" name="Text Box 23"/>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Head</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15363">
                                            <p:txEl>
                                              <p:pRg st="3" end="3"/>
                                            </p:txEl>
                                          </p:spTgt>
                                        </p:tgtEl>
                                        <p:attrNameLst>
                                          <p:attrName>style.fontStyle</p:attrName>
                                        </p:attrNameLst>
                                      </p:cBhvr>
                                      <p:to>
                                        <p:strVal val="normal"/>
                                      </p:to>
                                    </p:set>
                                    <p:set>
                                      <p:cBhvr override="childStyle">
                                        <p:cTn id="7" dur="indefinite"/>
                                        <p:tgtEl>
                                          <p:spTgt spid="15363">
                                            <p:txEl>
                                              <p:pRg st="3" end="3"/>
                                            </p:txEl>
                                          </p:spTgt>
                                        </p:tgtEl>
                                        <p:attrNameLst>
                                          <p:attrName>style.fontWeight</p:attrName>
                                        </p:attrNameLst>
                                      </p:cBhvr>
                                      <p:to>
                                        <p:strVal val="bold"/>
                                      </p:to>
                                    </p:set>
                                    <p:set>
                                      <p:cBhvr override="childStyle">
                                        <p:cTn id="8" dur="indefinite"/>
                                        <p:tgtEl>
                                          <p:spTgt spid="15363">
                                            <p:txEl>
                                              <p:pRg st="3" end="3"/>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15363">
                                            <p:txEl>
                                              <p:pRg st="4" end="4"/>
                                            </p:txEl>
                                          </p:spTgt>
                                        </p:tgtEl>
                                        <p:attrNameLst>
                                          <p:attrName>style.fontStyle</p:attrName>
                                        </p:attrNameLst>
                                      </p:cBhvr>
                                      <p:to>
                                        <p:strVal val="normal"/>
                                      </p:to>
                                    </p:set>
                                    <p:set>
                                      <p:cBhvr override="childStyle">
                                        <p:cTn id="11" dur="indefinite"/>
                                        <p:tgtEl>
                                          <p:spTgt spid="15363">
                                            <p:txEl>
                                              <p:pRg st="4" end="4"/>
                                            </p:txEl>
                                          </p:spTgt>
                                        </p:tgtEl>
                                        <p:attrNameLst>
                                          <p:attrName>style.fontWeight</p:attrName>
                                        </p:attrNameLst>
                                      </p:cBhvr>
                                      <p:to>
                                        <p:strVal val="bold"/>
                                      </p:to>
                                    </p:set>
                                    <p:set>
                                      <p:cBhvr override="childStyle">
                                        <p:cTn id="12" dur="indefinite"/>
                                        <p:tgtEl>
                                          <p:spTgt spid="15363">
                                            <p:txEl>
                                              <p:pRg st="4" end="4"/>
                                            </p:txEl>
                                          </p:spTgt>
                                        </p:tgtEl>
                                        <p:attrNameLst>
                                          <p:attrName>style.textDecorationUnderline</p:attrName>
                                        </p:attrNameLst>
                                      </p:cBhvr>
                                      <p:to>
                                        <p:strVal val="fals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387"/>
                                        </p:tgtEl>
                                        <p:attrNameLst>
                                          <p:attrName>style.visibility</p:attrName>
                                        </p:attrNameLst>
                                      </p:cBhvr>
                                      <p:to>
                                        <p:strVal val="visible"/>
                                      </p:to>
                                    </p:set>
                                    <p:animEffect transition="in" filter="checkerboard(across)">
                                      <p:cBhvr>
                                        <p:cTn id="27" dur="500"/>
                                        <p:tgtEl>
                                          <p:spTgt spid="1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9395" name="灯片编号占位符 6"/>
          <p:cNvSpPr>
            <a:spLocks noGrp="1"/>
          </p:cNvSpPr>
          <p:nvPr>
            <p:ph type="sldNum" sz="quarter" idx="12"/>
          </p:nvPr>
        </p:nvSpPr>
        <p:spPr>
          <a:noFill/>
        </p:spPr>
        <p:txBody>
          <a:bodyPr/>
          <a:lstStyle/>
          <a:p>
            <a:fld id="{37A87478-037A-4C54-8E70-0512E41E380E}" type="slidenum">
              <a:rPr lang="zh-CN" altLang="en-US" smtClean="0">
                <a:solidFill>
                  <a:srgbClr val="000000"/>
                </a:solidFill>
              </a:rPr>
              <a:pPr/>
              <a:t>38</a:t>
            </a:fld>
            <a:endParaRPr lang="en-US" altLang="zh-CN" smtClean="0">
              <a:solidFill>
                <a:srgbClr val="000000"/>
              </a:solidFill>
            </a:endParaRPr>
          </a:p>
        </p:txBody>
      </p:sp>
      <p:sp>
        <p:nvSpPr>
          <p:cNvPr id="59396" name="Rectangle 2"/>
          <p:cNvSpPr>
            <a:spLocks noGrp="1" noChangeArrowheads="1"/>
          </p:cNvSpPr>
          <p:nvPr>
            <p:ph type="title"/>
          </p:nvPr>
        </p:nvSpPr>
        <p:spPr/>
        <p:txBody>
          <a:bodyPr/>
          <a:lstStyle/>
          <a:p>
            <a:pPr eaLnBrk="1" hangingPunct="1"/>
            <a:r>
              <a:rPr lang="en-US" altLang="zh-CN" sz="3800" smtClean="0">
                <a:ea typeface="SimSun" pitchFamily="2" charset="-122"/>
              </a:rPr>
              <a:t>Static (or simultaneous-move) games of complete information</a:t>
            </a:r>
          </a:p>
        </p:txBody>
      </p:sp>
      <p:sp>
        <p:nvSpPr>
          <p:cNvPr id="16387" name="Rectangle 3"/>
          <p:cNvSpPr>
            <a:spLocks noGrp="1" noChangeArrowheads="1"/>
          </p:cNvSpPr>
          <p:nvPr>
            <p:ph type="body" sz="half" idx="1"/>
          </p:nvPr>
        </p:nvSpPr>
        <p:spPr>
          <a:xfrm>
            <a:off x="1344613" y="2051050"/>
            <a:ext cx="3581400" cy="3681413"/>
          </a:xfrm>
        </p:spPr>
        <p:txBody>
          <a:bodyPr/>
          <a:lstStyle/>
          <a:p>
            <a:pPr eaLnBrk="1" hangingPunct="1"/>
            <a:r>
              <a:rPr lang="zh-CN" altLang="en-US" sz="2200" smtClean="0">
                <a:ea typeface="SimSun" pitchFamily="2" charset="-122"/>
              </a:rPr>
              <a:t>一个参与人集合（至少两个参与人）</a:t>
            </a:r>
          </a:p>
          <a:p>
            <a:pPr eaLnBrk="1" hangingPunct="1"/>
            <a:r>
              <a:rPr lang="zh-CN" altLang="en-US" sz="2200" smtClean="0">
                <a:ea typeface="SimSun" pitchFamily="2" charset="-122"/>
              </a:rPr>
              <a:t>每个参与人都有一个策略集</a:t>
            </a:r>
            <a:r>
              <a:rPr lang="en-US" altLang="zh-CN" sz="2200" smtClean="0">
                <a:ea typeface="SimSun" pitchFamily="2" charset="-122"/>
              </a:rPr>
              <a:t>/</a:t>
            </a:r>
            <a:r>
              <a:rPr lang="zh-CN" altLang="en-US" sz="2200" smtClean="0">
                <a:ea typeface="SimSun" pitchFamily="2" charset="-122"/>
              </a:rPr>
              <a:t>行动集</a:t>
            </a:r>
            <a:endParaRPr lang="en-US" altLang="zh-CN" sz="2200" smtClean="0">
              <a:ea typeface="SimSun" pitchFamily="2" charset="-122"/>
            </a:endParaRPr>
          </a:p>
          <a:p>
            <a:pPr eaLnBrk="1" hangingPunct="1"/>
            <a:r>
              <a:rPr lang="zh-CN" altLang="en-US" sz="2200" smtClean="0">
                <a:ea typeface="SimSun" pitchFamily="2" charset="-122"/>
              </a:rPr>
              <a:t>每个参与人针对策略组合，或者说对他所偏好的策略组合所获得的收益</a:t>
            </a:r>
            <a:endParaRPr lang="en-US" altLang="zh-CN" sz="2200" smtClean="0">
              <a:ea typeface="SimSun" pitchFamily="2" charset="-122"/>
            </a:endParaRPr>
          </a:p>
        </p:txBody>
      </p:sp>
      <p:sp>
        <p:nvSpPr>
          <p:cNvPr id="16388" name="Rectangle 4"/>
          <p:cNvSpPr>
            <a:spLocks noGrp="1" noChangeArrowheads="1"/>
          </p:cNvSpPr>
          <p:nvPr>
            <p:ph type="body" sz="half" idx="2"/>
          </p:nvPr>
        </p:nvSpPr>
        <p:spPr>
          <a:xfrm>
            <a:off x="5086350" y="2144713"/>
            <a:ext cx="3500438" cy="2947987"/>
          </a:xfrm>
        </p:spPr>
        <p:txBody>
          <a:bodyPr/>
          <a:lstStyle/>
          <a:p>
            <a:pPr eaLnBrk="1" hangingPunct="1">
              <a:lnSpc>
                <a:spcPct val="90000"/>
              </a:lnSpc>
              <a:buFont typeface="Wingdings" pitchFamily="2" charset="2"/>
              <a:buChar char="Ø"/>
            </a:pPr>
            <a:r>
              <a:rPr lang="zh-CN" altLang="en-US" sz="2400" smtClean="0">
                <a:latin typeface="Times New Roman" pitchFamily="18" charset="0"/>
                <a:ea typeface="SimSun" pitchFamily="2" charset="-122"/>
                <a:cs typeface="Times New Roman" pitchFamily="18" charset="0"/>
              </a:rPr>
              <a:t>{</a:t>
            </a:r>
            <a:r>
              <a:rPr lang="en-US" altLang="zh-CN" sz="2400" smtClean="0">
                <a:latin typeface="Times New Roman" pitchFamily="18" charset="0"/>
                <a:ea typeface="SimSun" pitchFamily="2" charset="-122"/>
                <a:cs typeface="Times New Roman" pitchFamily="18" charset="0"/>
              </a:rPr>
              <a:t>Player 1, Player 2, ... Player </a:t>
            </a:r>
            <a:r>
              <a:rPr lang="en-US" altLang="zh-CN" sz="2400" i="1" smtClean="0">
                <a:latin typeface="Times New Roman" pitchFamily="18" charset="0"/>
                <a:ea typeface="SimSun" pitchFamily="2" charset="-122"/>
                <a:cs typeface="Times New Roman" pitchFamily="18" charset="0"/>
              </a:rPr>
              <a:t>n</a:t>
            </a:r>
            <a:r>
              <a:rPr lang="en-US" altLang="zh-CN" sz="2400" smtClean="0">
                <a:latin typeface="Times New Roman" pitchFamily="18" charset="0"/>
                <a:ea typeface="SimSun" pitchFamily="2" charset="-122"/>
                <a:cs typeface="Times New Roman" pitchFamily="18" charset="0"/>
              </a:rPr>
              <a:t>}</a:t>
            </a:r>
          </a:p>
          <a:p>
            <a:pPr eaLnBrk="1" hangingPunct="1">
              <a:lnSpc>
                <a:spcPct val="90000"/>
              </a:lnSpc>
              <a:buFont typeface="Wingdings" pitchFamily="2" charset="2"/>
              <a:buChar char="Ø"/>
            </a:pPr>
            <a:r>
              <a:rPr lang="en-US" altLang="zh-CN" sz="2400" b="1" i="1" smtClean="0">
                <a:latin typeface="Times New Roman" pitchFamily="18" charset="0"/>
                <a:ea typeface="SimSun" pitchFamily="2" charset="-122"/>
                <a:cs typeface="Times New Roman" pitchFamily="18" charset="0"/>
              </a:rPr>
              <a:t>S</a:t>
            </a:r>
            <a:r>
              <a:rPr lang="en-US" altLang="zh-CN" sz="2400" b="1" baseline="-25000" smtClean="0">
                <a:latin typeface="Times New Roman" pitchFamily="18" charset="0"/>
                <a:ea typeface="SimSun" pitchFamily="2" charset="-122"/>
                <a:cs typeface="Times New Roman" pitchFamily="18" charset="0"/>
              </a:rPr>
              <a:t>1</a:t>
            </a:r>
            <a:r>
              <a:rPr lang="en-US" altLang="zh-CN" sz="2400" b="1" i="1" smtClean="0">
                <a:latin typeface="Times New Roman" pitchFamily="18" charset="0"/>
                <a:ea typeface="SimSun" pitchFamily="2" charset="-122"/>
                <a:cs typeface="Times New Roman" pitchFamily="18" charset="0"/>
              </a:rPr>
              <a:t>  S</a:t>
            </a:r>
            <a:r>
              <a:rPr lang="en-US" altLang="zh-CN" sz="2400" b="1" baseline="-25000" smtClean="0">
                <a:latin typeface="Times New Roman" pitchFamily="18" charset="0"/>
                <a:ea typeface="SimSun" pitchFamily="2" charset="-122"/>
                <a:cs typeface="Times New Roman" pitchFamily="18" charset="0"/>
              </a:rPr>
              <a:t>2</a:t>
            </a:r>
            <a:r>
              <a:rPr lang="en-US" altLang="zh-CN" sz="2400" b="1" i="1" smtClean="0">
                <a:latin typeface="Times New Roman" pitchFamily="18" charset="0"/>
                <a:ea typeface="SimSun" pitchFamily="2" charset="-122"/>
                <a:cs typeface="Times New Roman" pitchFamily="18" charset="0"/>
              </a:rPr>
              <a:t>  ... S</a:t>
            </a:r>
            <a:r>
              <a:rPr lang="en-US" altLang="zh-CN" sz="2400" b="1" i="1" baseline="-25000" smtClean="0">
                <a:latin typeface="Times New Roman" pitchFamily="18" charset="0"/>
                <a:ea typeface="SimSun" pitchFamily="2" charset="-122"/>
                <a:cs typeface="Times New Roman" pitchFamily="18" charset="0"/>
              </a:rPr>
              <a:t>n</a:t>
            </a:r>
            <a:endParaRPr lang="en-US" altLang="zh-CN" sz="2400" b="1" i="1" smtClean="0">
              <a:latin typeface="Times New Roman" pitchFamily="18" charset="0"/>
              <a:ea typeface="SimSun" pitchFamily="2" charset="-122"/>
              <a:cs typeface="Times New Roman" pitchFamily="18" charset="0"/>
            </a:endParaRPr>
          </a:p>
          <a:p>
            <a:pPr eaLnBrk="1" hangingPunct="1">
              <a:lnSpc>
                <a:spcPct val="90000"/>
              </a:lnSpc>
              <a:buFont typeface="Wingdings" pitchFamily="2" charset="2"/>
              <a:buNone/>
            </a:pPr>
            <a:endParaRPr lang="en-US" altLang="zh-CN" sz="2400" b="1" i="1" smtClean="0">
              <a:latin typeface="Times New Roman" pitchFamily="18" charset="0"/>
              <a:ea typeface="SimSun" pitchFamily="2" charset="-122"/>
              <a:cs typeface="Times New Roman" pitchFamily="18" charset="0"/>
            </a:endParaRPr>
          </a:p>
          <a:p>
            <a:pPr eaLnBrk="1" hangingPunct="1">
              <a:lnSpc>
                <a:spcPct val="90000"/>
              </a:lnSpc>
              <a:buFont typeface="Wingdings" pitchFamily="2" charset="2"/>
              <a:buChar char="Ø"/>
            </a:pPr>
            <a:r>
              <a:rPr lang="en-US" altLang="zh-CN" sz="2400" b="1" i="1" smtClean="0">
                <a:latin typeface="Times New Roman" pitchFamily="18" charset="0"/>
                <a:ea typeface="SimSun" pitchFamily="2" charset="-122"/>
                <a:cs typeface="Times New Roman" pitchFamily="18" charset="0"/>
              </a:rPr>
              <a:t>u</a:t>
            </a:r>
            <a:r>
              <a:rPr lang="en-US" altLang="zh-CN" sz="2400" b="1" i="1" baseline="-25000" smtClean="0">
                <a:latin typeface="Times New Roman" pitchFamily="18" charset="0"/>
                <a:ea typeface="SimSun" pitchFamily="2" charset="-122"/>
                <a:cs typeface="Times New Roman" pitchFamily="18" charset="0"/>
              </a:rPr>
              <a:t>i</a:t>
            </a:r>
            <a:r>
              <a:rPr lang="en-US" altLang="zh-CN" sz="2400" b="1" smtClean="0">
                <a:latin typeface="Times New Roman" pitchFamily="18" charset="0"/>
                <a:ea typeface="SimSun" pitchFamily="2" charset="-122"/>
                <a:cs typeface="Times New Roman" pitchFamily="18" charset="0"/>
              </a:rPr>
              <a:t>(</a:t>
            </a:r>
            <a:r>
              <a:rPr lang="en-US" altLang="zh-CN" sz="2400" b="1" i="1" smtClean="0">
                <a:latin typeface="Times New Roman" pitchFamily="18" charset="0"/>
                <a:ea typeface="SimSun" pitchFamily="2" charset="-122"/>
                <a:cs typeface="Times New Roman" pitchFamily="18" charset="0"/>
              </a:rPr>
              <a:t>s</a:t>
            </a:r>
            <a:r>
              <a:rPr lang="en-US" altLang="zh-CN" sz="2400" b="1" baseline="-25000" smtClean="0">
                <a:latin typeface="Times New Roman" pitchFamily="18" charset="0"/>
                <a:ea typeface="SimSun" pitchFamily="2" charset="-122"/>
                <a:cs typeface="Times New Roman" pitchFamily="18" charset="0"/>
              </a:rPr>
              <a:t>1</a:t>
            </a:r>
            <a:r>
              <a:rPr lang="en-US" altLang="zh-CN" sz="2400" b="1" i="1" smtClean="0">
                <a:latin typeface="Times New Roman" pitchFamily="18" charset="0"/>
                <a:ea typeface="SimSun" pitchFamily="2" charset="-122"/>
                <a:cs typeface="Times New Roman" pitchFamily="18" charset="0"/>
              </a:rPr>
              <a:t>, s</a:t>
            </a:r>
            <a:r>
              <a:rPr lang="en-US" altLang="zh-CN" sz="2400" b="1" baseline="-25000" smtClean="0">
                <a:latin typeface="Times New Roman" pitchFamily="18" charset="0"/>
                <a:ea typeface="SimSun" pitchFamily="2" charset="-122"/>
                <a:cs typeface="Times New Roman" pitchFamily="18" charset="0"/>
              </a:rPr>
              <a:t>2</a:t>
            </a:r>
            <a:r>
              <a:rPr lang="en-US" altLang="zh-CN" sz="2400" b="1" i="1" smtClean="0">
                <a:latin typeface="Times New Roman" pitchFamily="18" charset="0"/>
                <a:ea typeface="SimSun" pitchFamily="2" charset="-122"/>
                <a:cs typeface="Times New Roman" pitchFamily="18" charset="0"/>
              </a:rPr>
              <a:t>, ...s</a:t>
            </a:r>
            <a:r>
              <a:rPr lang="en-US" altLang="zh-CN" sz="2400" b="1" i="1" baseline="-25000" smtClean="0">
                <a:latin typeface="Times New Roman" pitchFamily="18" charset="0"/>
                <a:ea typeface="SimSun" pitchFamily="2" charset="-122"/>
                <a:cs typeface="Times New Roman" pitchFamily="18" charset="0"/>
              </a:rPr>
              <a:t>n</a:t>
            </a:r>
            <a:r>
              <a:rPr lang="en-US" altLang="zh-CN" sz="2400" b="1" smtClean="0">
                <a:latin typeface="Times New Roman" pitchFamily="18" charset="0"/>
                <a:ea typeface="SimSun" pitchFamily="2" charset="-122"/>
                <a:cs typeface="Times New Roman" pitchFamily="18" charset="0"/>
              </a:rPr>
              <a:t>), </a:t>
            </a:r>
            <a:r>
              <a:rPr lang="en-US" altLang="zh-CN" sz="2400" smtClean="0">
                <a:latin typeface="Times New Roman" pitchFamily="18" charset="0"/>
                <a:ea typeface="SimSun" pitchFamily="2" charset="-122"/>
                <a:cs typeface="Times New Roman" pitchFamily="18" charset="0"/>
              </a:rPr>
              <a:t>for all</a:t>
            </a:r>
            <a:r>
              <a:rPr lang="en-US" altLang="zh-CN" sz="2400" b="1" smtClean="0">
                <a:latin typeface="Times New Roman" pitchFamily="18" charset="0"/>
                <a:ea typeface="SimSun" pitchFamily="2" charset="-122"/>
                <a:cs typeface="Times New Roman" pitchFamily="18" charset="0"/>
              </a:rPr>
              <a:t> </a:t>
            </a:r>
            <a:r>
              <a:rPr lang="en-US" altLang="zh-CN" sz="2400" b="1" i="1" smtClean="0">
                <a:latin typeface="Times New Roman" pitchFamily="18" charset="0"/>
                <a:ea typeface="SimSun" pitchFamily="2" charset="-122"/>
                <a:cs typeface="Times New Roman" pitchFamily="18" charset="0"/>
              </a:rPr>
              <a:t>s</a:t>
            </a:r>
            <a:r>
              <a:rPr lang="en-US" altLang="zh-CN" sz="2400" b="1" baseline="-25000" smtClean="0">
                <a:latin typeface="Times New Roman" pitchFamily="18" charset="0"/>
                <a:ea typeface="SimSun" pitchFamily="2" charset="-122"/>
                <a:cs typeface="Times New Roman" pitchFamily="18" charset="0"/>
              </a:rPr>
              <a:t>1</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latin typeface="Times New Roman" pitchFamily="18" charset="0"/>
                <a:ea typeface="SimSun" pitchFamily="2" charset="-122"/>
                <a:cs typeface="Times New Roman" pitchFamily="18" charset="0"/>
                <a:sym typeface="Symbol" pitchFamily="18" charset="2"/>
              </a:rPr>
              <a:t>S</a:t>
            </a:r>
            <a:r>
              <a:rPr lang="en-US" altLang="zh-CN" sz="2400" b="1" baseline="-25000" smtClean="0">
                <a:latin typeface="Times New Roman" pitchFamily="18" charset="0"/>
                <a:ea typeface="SimSun" pitchFamily="2" charset="-122"/>
                <a:cs typeface="Times New Roman" pitchFamily="18" charset="0"/>
                <a:sym typeface="Symbol" pitchFamily="18" charset="2"/>
              </a:rPr>
              <a:t>1</a:t>
            </a:r>
            <a:r>
              <a:rPr lang="en-US" altLang="zh-CN" sz="2400" b="1" i="1" smtClean="0">
                <a:latin typeface="Times New Roman" pitchFamily="18" charset="0"/>
                <a:ea typeface="SimSun" pitchFamily="2" charset="-122"/>
                <a:cs typeface="Times New Roman" pitchFamily="18" charset="0"/>
                <a:sym typeface="Symbol" pitchFamily="18" charset="2"/>
              </a:rPr>
              <a:t>, </a:t>
            </a:r>
            <a:r>
              <a:rPr lang="en-US" altLang="zh-CN" sz="2400" b="1" i="1" smtClean="0">
                <a:latin typeface="Times New Roman" pitchFamily="18" charset="0"/>
                <a:ea typeface="SimSun" pitchFamily="2" charset="-122"/>
                <a:cs typeface="Times New Roman" pitchFamily="18" charset="0"/>
              </a:rPr>
              <a:t>s</a:t>
            </a:r>
            <a:r>
              <a:rPr lang="en-US" altLang="zh-CN" sz="2400" b="1" baseline="-25000" smtClean="0">
                <a:latin typeface="Times New Roman" pitchFamily="18" charset="0"/>
                <a:ea typeface="SimSun" pitchFamily="2" charset="-122"/>
                <a:cs typeface="Times New Roman" pitchFamily="18" charset="0"/>
              </a:rPr>
              <a:t>2</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latin typeface="Times New Roman" pitchFamily="18" charset="0"/>
                <a:ea typeface="SimSun" pitchFamily="2" charset="-122"/>
                <a:cs typeface="Times New Roman" pitchFamily="18" charset="0"/>
                <a:sym typeface="Symbol" pitchFamily="18" charset="2"/>
              </a:rPr>
              <a:t>S</a:t>
            </a:r>
            <a:r>
              <a:rPr lang="en-US" altLang="zh-CN" sz="2400" b="1" baseline="-25000" smtClean="0">
                <a:latin typeface="Times New Roman" pitchFamily="18" charset="0"/>
                <a:ea typeface="SimSun" pitchFamily="2" charset="-122"/>
                <a:cs typeface="Times New Roman" pitchFamily="18" charset="0"/>
                <a:sym typeface="Symbol" pitchFamily="18" charset="2"/>
              </a:rPr>
              <a:t>2</a:t>
            </a:r>
            <a:r>
              <a:rPr lang="en-US" altLang="zh-CN" sz="2400" b="1" i="1" smtClean="0">
                <a:latin typeface="Times New Roman" pitchFamily="18" charset="0"/>
                <a:ea typeface="SimSun" pitchFamily="2" charset="-122"/>
                <a:cs typeface="Times New Roman" pitchFamily="18" charset="0"/>
                <a:sym typeface="Symbol" pitchFamily="18" charset="2"/>
              </a:rPr>
              <a:t>, ...  </a:t>
            </a:r>
            <a:r>
              <a:rPr lang="en-US" altLang="zh-CN" sz="2400" b="1" i="1" smtClean="0">
                <a:latin typeface="Times New Roman" pitchFamily="18" charset="0"/>
                <a:ea typeface="SimSun" pitchFamily="2" charset="-122"/>
                <a:cs typeface="Times New Roman" pitchFamily="18" charset="0"/>
              </a:rPr>
              <a:t>s</a:t>
            </a:r>
            <a:r>
              <a:rPr lang="en-US" altLang="zh-CN" sz="2400" b="1" i="1" baseline="-25000" smtClean="0">
                <a:latin typeface="Times New Roman" pitchFamily="18" charset="0"/>
                <a:ea typeface="SimSun" pitchFamily="2" charset="-122"/>
                <a:cs typeface="Times New Roman" pitchFamily="18" charset="0"/>
              </a:rPr>
              <a:t>n</a:t>
            </a:r>
            <a:r>
              <a:rPr lang="en-US" altLang="zh-CN" sz="2400" b="1" smtClean="0">
                <a:latin typeface="Times New Roman" pitchFamily="18" charset="0"/>
                <a:ea typeface="SimSun" pitchFamily="2" charset="-122"/>
                <a:cs typeface="Times New Roman" pitchFamily="18" charset="0"/>
                <a:sym typeface="Symbol" pitchFamily="18" charset="2"/>
              </a:rPr>
              <a:t></a:t>
            </a:r>
            <a:r>
              <a:rPr lang="en-US" altLang="zh-CN" sz="2400" b="1" i="1" smtClean="0">
                <a:latin typeface="Times New Roman" pitchFamily="18" charset="0"/>
                <a:ea typeface="SimSun" pitchFamily="2" charset="-122"/>
                <a:cs typeface="Times New Roman" pitchFamily="18" charset="0"/>
                <a:sym typeface="Symbol" pitchFamily="18" charset="2"/>
              </a:rPr>
              <a:t>S</a:t>
            </a:r>
            <a:r>
              <a:rPr lang="en-US" altLang="zh-CN" sz="2400" b="1" i="1" baseline="-25000" smtClean="0">
                <a:latin typeface="Times New Roman" pitchFamily="18" charset="0"/>
                <a:ea typeface="SimSun" pitchFamily="2" charset="-122"/>
                <a:cs typeface="Times New Roman" pitchFamily="18" charset="0"/>
                <a:sym typeface="Symbol" pitchFamily="18" charset="2"/>
              </a:rPr>
              <a:t>n</a:t>
            </a:r>
            <a:r>
              <a:rPr lang="en-US" altLang="zh-CN" sz="2400" b="1" i="1" smtClean="0">
                <a:latin typeface="Times New Roman" pitchFamily="18" charset="0"/>
                <a:ea typeface="SimSun" pitchFamily="2" charset="-122"/>
                <a:cs typeface="Times New Roman" pitchFamily="18" charset="0"/>
                <a:sym typeface="Symbol" pitchFamily="18" charset="2"/>
              </a:rPr>
              <a:t>.</a:t>
            </a:r>
          </a:p>
        </p:txBody>
      </p:sp>
      <p:sp>
        <p:nvSpPr>
          <p:cNvPr id="59399" name="Rectangle 8"/>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
        <p:nvSpPr>
          <p:cNvPr id="16394" name="Text Box 10"/>
          <p:cNvSpPr txBox="1">
            <a:spLocks noChangeArrowheads="1"/>
          </p:cNvSpPr>
          <p:nvPr/>
        </p:nvSpPr>
        <p:spPr bwMode="auto">
          <a:xfrm>
            <a:off x="979488" y="1541463"/>
            <a:ext cx="7445375" cy="457200"/>
          </a:xfrm>
          <a:prstGeom prst="rect">
            <a:avLst/>
          </a:prstGeom>
          <a:noFill/>
          <a:ln w="9525">
            <a:noFill/>
            <a:miter lim="800000"/>
            <a:headEnd/>
            <a:tailEnd/>
          </a:ln>
        </p:spPr>
        <p:txBody>
          <a:bodyPr>
            <a:spAutoFit/>
          </a:bodyPr>
          <a:lstStyle/>
          <a:p>
            <a:pPr fontAlgn="base">
              <a:spcBef>
                <a:spcPct val="50000"/>
              </a:spcBef>
              <a:spcAft>
                <a:spcPct val="0"/>
              </a:spcAft>
              <a:buFont typeface="Wingdings" pitchFamily="2" charset="2"/>
              <a:buNone/>
            </a:pPr>
            <a:r>
              <a:rPr lang="zh-CN" altLang="en-US" sz="2400" smtClean="0">
                <a:solidFill>
                  <a:srgbClr val="000000"/>
                </a:solidFill>
                <a:ea typeface="SimSun" pitchFamily="2" charset="-122"/>
              </a:rPr>
              <a:t>一个静态（或同时行动）博弈包括的要素</a:t>
            </a:r>
            <a:r>
              <a:rPr lang="en-US" altLang="zh-CN" sz="2400" smtClean="0">
                <a:solidFill>
                  <a:srgbClr val="000000"/>
                </a:solidFill>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checkerboard(across)">
                                      <p:cBhvr>
                                        <p:cTn id="7" dur="500"/>
                                        <p:tgtEl>
                                          <p:spTgt spid="163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checkerboard(across)">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checkerboard(across)">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388">
                                            <p:txEl>
                                              <p:pRg st="0" end="0"/>
                                            </p:txEl>
                                          </p:spTgt>
                                        </p:tgtEl>
                                        <p:attrNameLst>
                                          <p:attrName>style.visibility</p:attrName>
                                        </p:attrNameLst>
                                      </p:cBhvr>
                                      <p:to>
                                        <p:strVal val="visible"/>
                                      </p:to>
                                    </p:set>
                                    <p:animEffect transition="in" filter="checkerboard(across)">
                                      <p:cBhvr>
                                        <p:cTn id="22" dur="500"/>
                                        <p:tgtEl>
                                          <p:spTgt spid="1638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388">
                                            <p:txEl>
                                              <p:pRg st="1" end="1"/>
                                            </p:txEl>
                                          </p:spTgt>
                                        </p:tgtEl>
                                        <p:attrNameLst>
                                          <p:attrName>style.visibility</p:attrName>
                                        </p:attrNameLst>
                                      </p:cBhvr>
                                      <p:to>
                                        <p:strVal val="visible"/>
                                      </p:to>
                                    </p:set>
                                    <p:animEffect transition="in" filter="checkerboard(across)">
                                      <p:cBhvr>
                                        <p:cTn id="27" dur="500"/>
                                        <p:tgtEl>
                                          <p:spTgt spid="1638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387">
                                            <p:txEl>
                                              <p:pRg st="2" end="2"/>
                                            </p:txEl>
                                          </p:spTgt>
                                        </p:tgtEl>
                                        <p:attrNameLst>
                                          <p:attrName>style.visibility</p:attrName>
                                        </p:attrNameLst>
                                      </p:cBhvr>
                                      <p:to>
                                        <p:strVal val="visible"/>
                                      </p:to>
                                    </p:set>
                                    <p:animEffect transition="in" filter="checkerboard(across)">
                                      <p:cBhvr>
                                        <p:cTn id="32" dur="500"/>
                                        <p:tgtEl>
                                          <p:spTgt spid="1638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6388">
                                            <p:txEl>
                                              <p:pRg st="3" end="3"/>
                                            </p:txEl>
                                          </p:spTgt>
                                        </p:tgtEl>
                                        <p:attrNameLst>
                                          <p:attrName>style.visibility</p:attrName>
                                        </p:attrNameLst>
                                      </p:cBhvr>
                                      <p:to>
                                        <p:strVal val="visible"/>
                                      </p:to>
                                    </p:set>
                                    <p:animEffect transition="in" filter="checkerboard(across)">
                                      <p:cBhvr>
                                        <p:cTn id="37" dur="500"/>
                                        <p:tgtEl>
                                          <p:spTgt spid="16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0419" name="灯片编号占位符 5"/>
          <p:cNvSpPr>
            <a:spLocks noGrp="1"/>
          </p:cNvSpPr>
          <p:nvPr>
            <p:ph type="sldNum" sz="quarter" idx="12"/>
          </p:nvPr>
        </p:nvSpPr>
        <p:spPr>
          <a:noFill/>
        </p:spPr>
        <p:txBody>
          <a:bodyPr/>
          <a:lstStyle/>
          <a:p>
            <a:fld id="{7B1BBF10-488E-4905-8F88-B2A1B62AB72A}" type="slidenum">
              <a:rPr lang="zh-CN" altLang="en-US" smtClean="0">
                <a:solidFill>
                  <a:srgbClr val="000000"/>
                </a:solidFill>
              </a:rPr>
              <a:pPr/>
              <a:t>39</a:t>
            </a:fld>
            <a:endParaRPr lang="en-US" altLang="zh-CN" smtClean="0">
              <a:solidFill>
                <a:srgbClr val="000000"/>
              </a:solidFill>
            </a:endParaRPr>
          </a:p>
        </p:txBody>
      </p:sp>
      <p:sp>
        <p:nvSpPr>
          <p:cNvPr id="60420" name="Rectangle 1026"/>
          <p:cNvSpPr>
            <a:spLocks noGrp="1" noChangeArrowheads="1"/>
          </p:cNvSpPr>
          <p:nvPr>
            <p:ph type="title"/>
          </p:nvPr>
        </p:nvSpPr>
        <p:spPr/>
        <p:txBody>
          <a:bodyPr/>
          <a:lstStyle/>
          <a:p>
            <a:pPr eaLnBrk="1" hangingPunct="1"/>
            <a:r>
              <a:rPr lang="en-US" altLang="zh-CN" sz="3800" smtClean="0">
                <a:ea typeface="SimSun" pitchFamily="2" charset="-122"/>
              </a:rPr>
              <a:t>Static (or simultaneous-move) games of complete information</a:t>
            </a:r>
          </a:p>
        </p:txBody>
      </p:sp>
      <p:sp>
        <p:nvSpPr>
          <p:cNvPr id="29699" name="Rectangle 1027"/>
          <p:cNvSpPr>
            <a:spLocks noGrp="1" noChangeArrowheads="1"/>
          </p:cNvSpPr>
          <p:nvPr>
            <p:ph type="body" idx="1"/>
          </p:nvPr>
        </p:nvSpPr>
        <p:spPr>
          <a:xfrm>
            <a:off x="914400" y="1600200"/>
            <a:ext cx="7772400" cy="4491038"/>
          </a:xfrm>
        </p:spPr>
        <p:txBody>
          <a:bodyPr/>
          <a:lstStyle/>
          <a:p>
            <a:pPr eaLnBrk="1" hangingPunct="1">
              <a:lnSpc>
                <a:spcPct val="90000"/>
              </a:lnSpc>
            </a:pPr>
            <a:r>
              <a:rPr lang="zh-CN" altLang="en-US" sz="2400" smtClean="0">
                <a:ea typeface="SimSun" pitchFamily="2" charset="-122"/>
              </a:rPr>
              <a:t>同时行动（</a:t>
            </a:r>
            <a:r>
              <a:rPr lang="en-US" altLang="zh-CN" sz="2400" smtClean="0">
                <a:ea typeface="SimSun" pitchFamily="2" charset="-122"/>
              </a:rPr>
              <a:t>Simultaneous-move</a:t>
            </a:r>
            <a:r>
              <a:rPr lang="zh-CN" altLang="en-US" sz="2400" smtClean="0">
                <a:ea typeface="SimSun" pitchFamily="2" charset="-122"/>
              </a:rPr>
              <a:t>）</a:t>
            </a:r>
          </a:p>
          <a:p>
            <a:pPr lvl="1" eaLnBrk="1" hangingPunct="1">
              <a:lnSpc>
                <a:spcPct val="90000"/>
              </a:lnSpc>
              <a:buFont typeface="Wingdings" pitchFamily="2" charset="2"/>
              <a:buChar char="Ø"/>
            </a:pPr>
            <a:r>
              <a:rPr lang="zh-CN" altLang="en-US" sz="2400" smtClean="0">
                <a:ea typeface="SimSun" pitchFamily="2" charset="-122"/>
              </a:rPr>
              <a:t>每个参与人在选择他</a:t>
            </a:r>
            <a:r>
              <a:rPr lang="en-US" altLang="zh-CN" sz="2400" smtClean="0">
                <a:ea typeface="SimSun" pitchFamily="2" charset="-122"/>
              </a:rPr>
              <a:t>/</a:t>
            </a:r>
            <a:r>
              <a:rPr lang="zh-CN" altLang="en-US" sz="2400" smtClean="0">
                <a:ea typeface="SimSun" pitchFamily="2" charset="-122"/>
              </a:rPr>
              <a:t>她的策略时不知道其他参与人的选择</a:t>
            </a:r>
            <a:r>
              <a:rPr lang="en-US" altLang="zh-CN" sz="2400" smtClean="0">
                <a:ea typeface="SimSun" pitchFamily="2" charset="-122"/>
              </a:rPr>
              <a:t>.</a:t>
            </a:r>
          </a:p>
          <a:p>
            <a:pPr eaLnBrk="1" hangingPunct="1">
              <a:lnSpc>
                <a:spcPct val="90000"/>
              </a:lnSpc>
            </a:pPr>
            <a:r>
              <a:rPr lang="zh-CN" altLang="en-US" sz="2400" smtClean="0">
                <a:ea typeface="SimSun" pitchFamily="2" charset="-122"/>
              </a:rPr>
              <a:t>完全信息（</a:t>
            </a:r>
            <a:r>
              <a:rPr lang="en-US" altLang="zh-CN" sz="2400" smtClean="0">
                <a:ea typeface="SimSun" pitchFamily="2" charset="-122"/>
              </a:rPr>
              <a:t>Complete information</a:t>
            </a:r>
            <a:r>
              <a:rPr lang="zh-CN" altLang="en-US" sz="2400" smtClean="0">
                <a:ea typeface="SimSun" pitchFamily="2" charset="-122"/>
              </a:rPr>
              <a:t>）</a:t>
            </a:r>
          </a:p>
          <a:p>
            <a:pPr lvl="1" eaLnBrk="1" hangingPunct="1">
              <a:lnSpc>
                <a:spcPct val="90000"/>
              </a:lnSpc>
              <a:buFont typeface="Wingdings" pitchFamily="2" charset="2"/>
              <a:buChar char="Ø"/>
            </a:pPr>
            <a:r>
              <a:rPr lang="zh-CN" altLang="en-US" sz="2400" smtClean="0">
                <a:ea typeface="SimSun" pitchFamily="2" charset="-122"/>
              </a:rPr>
              <a:t>每个参与人的策略和收益函数都是所有参与人的共同知识（</a:t>
            </a:r>
            <a:r>
              <a:rPr lang="en-US" altLang="zh-CN" sz="2400" smtClean="0">
                <a:ea typeface="SimSun" pitchFamily="2" charset="-122"/>
              </a:rPr>
              <a:t>common knowledge </a:t>
            </a:r>
            <a:r>
              <a:rPr lang="zh-CN" altLang="en-US" sz="2400" smtClean="0">
                <a:ea typeface="SimSun" pitchFamily="2" charset="-122"/>
              </a:rPr>
              <a:t>）</a:t>
            </a:r>
            <a:r>
              <a:rPr lang="en-US" altLang="zh-CN" sz="2400" smtClean="0">
                <a:ea typeface="SimSun" pitchFamily="2" charset="-122"/>
              </a:rPr>
              <a:t>.</a:t>
            </a:r>
          </a:p>
          <a:p>
            <a:pPr eaLnBrk="1" hangingPunct="1">
              <a:lnSpc>
                <a:spcPct val="90000"/>
              </a:lnSpc>
            </a:pPr>
            <a:r>
              <a:rPr lang="zh-CN" altLang="en-US" sz="2400" smtClean="0">
                <a:ea typeface="SimSun" pitchFamily="2" charset="-122"/>
              </a:rPr>
              <a:t>对参与人的假设</a:t>
            </a:r>
            <a:endParaRPr lang="en-US" altLang="zh-CN" sz="2400" smtClean="0">
              <a:ea typeface="SimSun" pitchFamily="2" charset="-122"/>
            </a:endParaRPr>
          </a:p>
          <a:p>
            <a:pPr lvl="1" eaLnBrk="1" hangingPunct="1">
              <a:lnSpc>
                <a:spcPct val="90000"/>
              </a:lnSpc>
              <a:buFont typeface="Wingdings" pitchFamily="2" charset="2"/>
              <a:buChar char="Ø"/>
            </a:pPr>
            <a:r>
              <a:rPr lang="zh-CN" altLang="en-US" sz="2400" smtClean="0">
                <a:ea typeface="SimSun" pitchFamily="2" charset="-122"/>
              </a:rPr>
              <a:t>理性（</a:t>
            </a:r>
            <a:r>
              <a:rPr lang="en-US" altLang="zh-CN" sz="2400" smtClean="0">
                <a:ea typeface="SimSun" pitchFamily="2" charset="-122"/>
              </a:rPr>
              <a:t>Rationality</a:t>
            </a:r>
            <a:r>
              <a:rPr lang="zh-CN" altLang="en-US" sz="2400" smtClean="0">
                <a:ea typeface="SimSun" pitchFamily="2" charset="-122"/>
              </a:rPr>
              <a:t>）</a:t>
            </a:r>
          </a:p>
          <a:p>
            <a:pPr lvl="2" eaLnBrk="1" hangingPunct="1">
              <a:lnSpc>
                <a:spcPct val="90000"/>
              </a:lnSpc>
              <a:buFontTx/>
              <a:buChar char="•"/>
            </a:pPr>
            <a:r>
              <a:rPr lang="zh-CN" altLang="en-US" sz="2400" smtClean="0">
                <a:ea typeface="SimSun" pitchFamily="2" charset="-122"/>
              </a:rPr>
              <a:t>参与人的目的是使他的收益最大化</a:t>
            </a:r>
            <a:endParaRPr lang="en-US" altLang="zh-CN" sz="2400" smtClean="0">
              <a:ea typeface="SimSun" pitchFamily="2" charset="-122"/>
            </a:endParaRPr>
          </a:p>
          <a:p>
            <a:pPr lvl="2" eaLnBrk="1" hangingPunct="1">
              <a:lnSpc>
                <a:spcPct val="90000"/>
              </a:lnSpc>
              <a:buFontTx/>
              <a:buChar char="•"/>
            </a:pPr>
            <a:r>
              <a:rPr lang="zh-CN" altLang="en-US" sz="2400" smtClean="0">
                <a:ea typeface="SimSun" pitchFamily="2" charset="-122"/>
              </a:rPr>
              <a:t>参与人是完美的计算者</a:t>
            </a:r>
            <a:endParaRPr lang="en-US" altLang="zh-CN" sz="2400" smtClean="0">
              <a:ea typeface="SimSun" pitchFamily="2" charset="-122"/>
            </a:endParaRPr>
          </a:p>
          <a:p>
            <a:pPr lvl="1" eaLnBrk="1" hangingPunct="1">
              <a:lnSpc>
                <a:spcPct val="90000"/>
              </a:lnSpc>
              <a:buFont typeface="Wingdings" pitchFamily="2" charset="2"/>
              <a:buChar char="Ø"/>
            </a:pPr>
            <a:r>
              <a:rPr lang="zh-CN" altLang="en-US" sz="2400" smtClean="0">
                <a:ea typeface="SimSun" pitchFamily="2" charset="-122"/>
              </a:rPr>
              <a:t>每个参与人都知道其他参与人是理性的</a:t>
            </a:r>
            <a:endParaRPr lang="en-US" altLang="zh-CN" sz="240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699">
                                            <p:txEl>
                                              <p:charRg st="93" end="114"/>
                                            </p:txEl>
                                          </p:spTgt>
                                        </p:tgtEl>
                                        <p:attrNameLst>
                                          <p:attrName>style.visibility</p:attrName>
                                        </p:attrNameLst>
                                      </p:cBhvr>
                                      <p:to>
                                        <p:strVal val="visible"/>
                                      </p:to>
                                    </p:set>
                                    <p:animEffect transition="in" filter="checkerboard(across)">
                                      <p:cBhvr>
                                        <p:cTn id="17" dur="500"/>
                                        <p:tgtEl>
                                          <p:spTgt spid="29699">
                                            <p:txEl>
                                              <p:charRg st="93"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699">
                                            <p:txEl>
                                              <p:charRg st="114" end="194"/>
                                            </p:txEl>
                                          </p:spTgt>
                                        </p:tgtEl>
                                        <p:attrNameLst>
                                          <p:attrName>style.visibility</p:attrName>
                                        </p:attrNameLst>
                                      </p:cBhvr>
                                      <p:to>
                                        <p:strVal val="visible"/>
                                      </p:to>
                                    </p:set>
                                    <p:animEffect transition="in" filter="checkerboard(across)">
                                      <p:cBhvr>
                                        <p:cTn id="22" dur="500"/>
                                        <p:tgtEl>
                                          <p:spTgt spid="29699">
                                            <p:txEl>
                                              <p:charRg st="114" end="1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699">
                                            <p:txEl>
                                              <p:charRg st="194" end="194"/>
                                            </p:txEl>
                                          </p:spTgt>
                                        </p:tgtEl>
                                        <p:attrNameLst>
                                          <p:attrName>style.visibility</p:attrName>
                                        </p:attrNameLst>
                                      </p:cBhvr>
                                      <p:to>
                                        <p:strVal val="visible"/>
                                      </p:to>
                                    </p:set>
                                    <p:animEffect transition="in" filter="checkerboard(across)">
                                      <p:cBhvr>
                                        <p:cTn id="27" dur="500"/>
                                        <p:tgtEl>
                                          <p:spTgt spid="29699">
                                            <p:txEl>
                                              <p:charRg st="194"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699">
                                            <p:txEl>
                                              <p:charRg st="194" end="194"/>
                                            </p:txEl>
                                          </p:spTgt>
                                        </p:tgtEl>
                                        <p:attrNameLst>
                                          <p:attrName>style.visibility</p:attrName>
                                        </p:attrNameLst>
                                      </p:cBhvr>
                                      <p:to>
                                        <p:strVal val="visible"/>
                                      </p:to>
                                    </p:set>
                                    <p:animEffect transition="in" filter="checkerboard(across)">
                                      <p:cBhvr>
                                        <p:cTn id="32" dur="500"/>
                                        <p:tgtEl>
                                          <p:spTgt spid="29699">
                                            <p:txEl>
                                              <p:charRg st="194" end="1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699">
                                            <p:txEl>
                                              <p:charRg st="194" end="194"/>
                                            </p:txEl>
                                          </p:spTgt>
                                        </p:tgtEl>
                                        <p:attrNameLst>
                                          <p:attrName>style.visibility</p:attrName>
                                        </p:attrNameLst>
                                      </p:cBhvr>
                                      <p:to>
                                        <p:strVal val="visible"/>
                                      </p:to>
                                    </p:set>
                                    <p:animEffect transition="in" filter="checkerboard(across)">
                                      <p:cBhvr>
                                        <p:cTn id="37" dur="500"/>
                                        <p:tgtEl>
                                          <p:spTgt spid="29699">
                                            <p:txEl>
                                              <p:charRg st="194"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699">
                                            <p:txEl>
                                              <p:charRg st="194" end="194"/>
                                            </p:txEl>
                                          </p:spTgt>
                                        </p:tgtEl>
                                        <p:attrNameLst>
                                          <p:attrName>style.visibility</p:attrName>
                                        </p:attrNameLst>
                                      </p:cBhvr>
                                      <p:to>
                                        <p:strVal val="visible"/>
                                      </p:to>
                                    </p:set>
                                    <p:animEffect transition="in" filter="checkerboard(across)">
                                      <p:cBhvr>
                                        <p:cTn id="42" dur="500"/>
                                        <p:tgtEl>
                                          <p:spTgt spid="29699">
                                            <p:txEl>
                                              <p:charRg st="194" end="19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9699">
                                            <p:txEl>
                                              <p:charRg st="194" end="194"/>
                                            </p:txEl>
                                          </p:spTgt>
                                        </p:tgtEl>
                                        <p:attrNameLst>
                                          <p:attrName>style.visibility</p:attrName>
                                        </p:attrNameLst>
                                      </p:cBhvr>
                                      <p:to>
                                        <p:strVal val="visible"/>
                                      </p:to>
                                    </p:set>
                                    <p:animEffect transition="in" filter="checkerboard(across)">
                                      <p:cBhvr>
                                        <p:cTn id="47" dur="500"/>
                                        <p:tgtEl>
                                          <p:spTgt spid="29699">
                                            <p:txEl>
                                              <p:charRg st="194"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SimSun" pitchFamily="2" charset="-122"/>
              </a:rPr>
              <a:t>参考书 </a:t>
            </a:r>
            <a:endParaRPr lang="zh-CN" altLang="en-US" dirty="0"/>
          </a:p>
        </p:txBody>
      </p:sp>
      <p:sp>
        <p:nvSpPr>
          <p:cNvPr id="3" name="内容占位符 2"/>
          <p:cNvSpPr>
            <a:spLocks noGrp="1"/>
          </p:cNvSpPr>
          <p:nvPr>
            <p:ph idx="1"/>
          </p:nvPr>
        </p:nvSpPr>
        <p:spPr/>
        <p:txBody>
          <a:bodyPr/>
          <a:lstStyle/>
          <a:p>
            <a:pPr algn="just" eaLnBrk="1" hangingPunct="1">
              <a:lnSpc>
                <a:spcPct val="90000"/>
              </a:lnSpc>
              <a:buNone/>
            </a:pPr>
            <a:r>
              <a:rPr lang="en-US" altLang="zh-CN" b="1" dirty="0" smtClean="0">
                <a:latin typeface="Times New Roman" pitchFamily="18" charset="0"/>
                <a:ea typeface="SimSun" pitchFamily="2" charset="-122"/>
              </a:rPr>
              <a:t>4. P. K.</a:t>
            </a:r>
            <a:r>
              <a:rPr lang="zh-CN" altLang="en-US" b="1" dirty="0" smtClean="0">
                <a:latin typeface="Times New Roman" pitchFamily="18" charset="0"/>
                <a:ea typeface="SimSun" pitchFamily="2" charset="-122"/>
              </a:rPr>
              <a:t>杜塔</a:t>
            </a:r>
            <a:r>
              <a:rPr lang="en-US" altLang="zh-CN" b="1" dirty="0" smtClean="0">
                <a:latin typeface="Times New Roman" pitchFamily="18" charset="0"/>
                <a:ea typeface="SimSun" pitchFamily="2" charset="-122"/>
              </a:rPr>
              <a:t>, </a:t>
            </a:r>
            <a:r>
              <a:rPr lang="zh-CN" altLang="en-US" b="1" dirty="0" smtClean="0">
                <a:latin typeface="Times New Roman" pitchFamily="18" charset="0"/>
                <a:ea typeface="SimSun" pitchFamily="2" charset="-122"/>
              </a:rPr>
              <a:t>策略与博弈：理论及实践与上海财经大学出版社</a:t>
            </a:r>
            <a:r>
              <a:rPr lang="en-US" altLang="zh-CN" b="1" dirty="0" smtClean="0">
                <a:latin typeface="Times New Roman" pitchFamily="18" charset="0"/>
                <a:ea typeface="SimSun" pitchFamily="2" charset="-122"/>
              </a:rPr>
              <a:t>,2005.</a:t>
            </a:r>
            <a:endParaRPr lang="zh-CN" altLang="en-US" b="1" dirty="0" smtClean="0">
              <a:latin typeface="Times New Roman" pitchFamily="18" charset="0"/>
              <a:ea typeface="SimSun" pitchFamily="2" charset="-122"/>
            </a:endParaRPr>
          </a:p>
          <a:p>
            <a:pPr algn="just" eaLnBrk="1" hangingPunct="1">
              <a:lnSpc>
                <a:spcPct val="90000"/>
              </a:lnSpc>
              <a:buNone/>
            </a:pPr>
            <a:r>
              <a:rPr lang="en-US" altLang="zh-CN" b="1" dirty="0" smtClean="0">
                <a:latin typeface="Times New Roman" pitchFamily="18" charset="0"/>
                <a:ea typeface="SimSun" pitchFamily="2" charset="-122"/>
              </a:rPr>
              <a:t>5. [</a:t>
            </a:r>
            <a:r>
              <a:rPr lang="zh-CN" altLang="en-US" b="1" dirty="0" smtClean="0">
                <a:latin typeface="Times New Roman" pitchFamily="18" charset="0"/>
                <a:ea typeface="SimSun" pitchFamily="2" charset="-122"/>
              </a:rPr>
              <a:t>美]朱</a:t>
            </a:r>
            <a:r>
              <a:rPr lang="zh-CN" altLang="en-US" b="1" dirty="0" smtClean="0">
                <a:latin typeface="Times New Roman" pitchFamily="18" charset="0"/>
                <a:ea typeface="SimSun" pitchFamily="2" charset="-122"/>
                <a:cs typeface="Times New Roman" pitchFamily="18" charset="0"/>
              </a:rPr>
              <a:t>•</a:t>
            </a:r>
            <a:r>
              <a:rPr lang="zh-CN" altLang="en-US" b="1" dirty="0" smtClean="0">
                <a:latin typeface="Times New Roman" pitchFamily="18" charset="0"/>
                <a:ea typeface="SimSun" pitchFamily="2" charset="-122"/>
              </a:rPr>
              <a:t>弗登博格，[法]让•梯若尔</a:t>
            </a:r>
            <a:r>
              <a:rPr lang="en-US" altLang="zh-CN" b="1" dirty="0" smtClean="0">
                <a:latin typeface="Times New Roman" pitchFamily="18" charset="0"/>
                <a:ea typeface="SimSun" pitchFamily="2" charset="-122"/>
              </a:rPr>
              <a:t>(</a:t>
            </a:r>
            <a:r>
              <a:rPr lang="en-US" altLang="zh-CN" dirty="0" smtClean="0">
                <a:ea typeface="SimSun" pitchFamily="2" charset="-122"/>
              </a:rPr>
              <a:t>Jean </a:t>
            </a:r>
            <a:r>
              <a:rPr lang="en-US" altLang="zh-CN" dirty="0" err="1" smtClean="0">
                <a:ea typeface="SimSun" pitchFamily="2" charset="-122"/>
              </a:rPr>
              <a:t>Tirole</a:t>
            </a:r>
            <a:r>
              <a:rPr lang="en-US" altLang="zh-CN" dirty="0" smtClean="0">
                <a:ea typeface="SimSun" pitchFamily="2" charset="-122"/>
              </a:rPr>
              <a:t>)</a:t>
            </a:r>
            <a:r>
              <a:rPr lang="zh-CN" altLang="en-US" b="1" dirty="0" smtClean="0">
                <a:latin typeface="Times New Roman" pitchFamily="18" charset="0"/>
                <a:ea typeface="SimSun" pitchFamily="2" charset="-122"/>
              </a:rPr>
              <a:t> 博弈论。中国人民大学出版社，</a:t>
            </a:r>
            <a:r>
              <a:rPr lang="en-US" altLang="zh-CN" b="1" smtClean="0">
                <a:latin typeface="Times New Roman" pitchFamily="18" charset="0"/>
                <a:ea typeface="SimSun" pitchFamily="2" charset="-122"/>
              </a:rPr>
              <a:t>2010</a:t>
            </a:r>
            <a:r>
              <a:rPr lang="zh-CN" altLang="en-US" b="1" smtClean="0">
                <a:latin typeface="Times New Roman" pitchFamily="18" charset="0"/>
                <a:ea typeface="SimSun" pitchFamily="2" charset="-122"/>
              </a:rPr>
              <a:t>。</a:t>
            </a:r>
            <a:endParaRPr lang="zh-CN" altLang="en-US" b="1" dirty="0" smtClean="0">
              <a:latin typeface="Times New Roman" pitchFamily="18" charset="0"/>
              <a:ea typeface="SimSun" pitchFamily="2" charset="-122"/>
            </a:endParaRPr>
          </a:p>
          <a:p>
            <a:pPr algn="just" eaLnBrk="1" hangingPunct="1">
              <a:lnSpc>
                <a:spcPct val="90000"/>
              </a:lnSpc>
              <a:buNone/>
            </a:pPr>
            <a:r>
              <a:rPr lang="en-US" altLang="zh-CN" b="1" dirty="0" smtClean="0">
                <a:latin typeface="Times New Roman" pitchFamily="18" charset="0"/>
                <a:ea typeface="SimSun" pitchFamily="2" charset="-122"/>
              </a:rPr>
              <a:t>6. [</a:t>
            </a:r>
            <a:r>
              <a:rPr lang="zh-CN" altLang="en-US" b="1" dirty="0" smtClean="0">
                <a:latin typeface="Times New Roman" pitchFamily="18" charset="0"/>
                <a:ea typeface="SimSun" pitchFamily="2" charset="-122"/>
              </a:rPr>
              <a:t>美</a:t>
            </a:r>
            <a:r>
              <a:rPr lang="en-US" altLang="zh-CN" b="1" dirty="0" smtClean="0">
                <a:latin typeface="Times New Roman" pitchFamily="18" charset="0"/>
                <a:ea typeface="SimSun" pitchFamily="2" charset="-122"/>
              </a:rPr>
              <a:t>]</a:t>
            </a:r>
            <a:r>
              <a:rPr lang="zh-CN" altLang="en-US" b="1" dirty="0" smtClean="0">
                <a:latin typeface="Times New Roman" pitchFamily="18" charset="0"/>
                <a:ea typeface="SimSun" pitchFamily="2" charset="-122"/>
              </a:rPr>
              <a:t>拉斯穆森，博弈与信息：博弈论概论（第四版），中国人民大学出版社，</a:t>
            </a:r>
            <a:r>
              <a:rPr lang="en-US" altLang="zh-CN" b="1" dirty="0" smtClean="0">
                <a:latin typeface="Times New Roman" pitchFamily="18" charset="0"/>
                <a:ea typeface="SimSun" pitchFamily="2" charset="-122"/>
              </a:rPr>
              <a:t>2009</a:t>
            </a:r>
            <a:r>
              <a:rPr lang="zh-CN" altLang="en-US" dirty="0" smtClean="0">
                <a:ea typeface="SimSun" pitchFamily="2" charset="-122"/>
              </a:rPr>
              <a:t>。</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solidFill>
                  <a:srgbClr val="000000"/>
                </a:solidFill>
              </a:rPr>
              <a:t>Game Theory--Chapter 1</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4</a:t>
            </a:fld>
            <a:endParaRPr lang="en-US" altLang="zh-CN">
              <a:solidFill>
                <a:srgbClr val="000000"/>
              </a:solidFill>
            </a:endParaRPr>
          </a:p>
        </p:txBody>
      </p:sp>
      <p:pic>
        <p:nvPicPr>
          <p:cNvPr id="284676" name="Picture 4" descr="博弈论"/>
          <p:cNvPicPr>
            <a:picLocks noChangeAspect="1" noChangeArrowheads="1"/>
          </p:cNvPicPr>
          <p:nvPr/>
        </p:nvPicPr>
        <p:blipFill>
          <a:blip r:embed="rId3"/>
          <a:srcRect/>
          <a:stretch>
            <a:fillRect/>
          </a:stretch>
        </p:blipFill>
        <p:spPr bwMode="auto">
          <a:xfrm>
            <a:off x="2928926" y="4286256"/>
            <a:ext cx="2286000" cy="2286001"/>
          </a:xfrm>
          <a:prstGeom prst="rect">
            <a:avLst/>
          </a:prstGeom>
          <a:noFill/>
        </p:spPr>
      </p:pic>
      <p:pic>
        <p:nvPicPr>
          <p:cNvPr id="284678" name="Picture 6" descr="博弈与信息博弈论概论(第4版)"/>
          <p:cNvPicPr>
            <a:picLocks noChangeAspect="1" noChangeArrowheads="1"/>
          </p:cNvPicPr>
          <p:nvPr/>
        </p:nvPicPr>
        <p:blipFill>
          <a:blip r:embed="rId4"/>
          <a:srcRect/>
          <a:stretch>
            <a:fillRect/>
          </a:stretch>
        </p:blipFill>
        <p:spPr bwMode="auto">
          <a:xfrm>
            <a:off x="5500694" y="4071942"/>
            <a:ext cx="2286000" cy="2286001"/>
          </a:xfrm>
          <a:prstGeom prst="rect">
            <a:avLst/>
          </a:prstGeom>
          <a:noFill/>
        </p:spPr>
      </p:pic>
      <p:pic>
        <p:nvPicPr>
          <p:cNvPr id="284680" name="Picture 8" descr="策略与博弈:理论及实践"/>
          <p:cNvPicPr>
            <a:picLocks noChangeAspect="1" noChangeArrowheads="1"/>
          </p:cNvPicPr>
          <p:nvPr/>
        </p:nvPicPr>
        <p:blipFill>
          <a:blip r:embed="rId5"/>
          <a:srcRect/>
          <a:stretch>
            <a:fillRect/>
          </a:stretch>
        </p:blipFill>
        <p:spPr bwMode="auto">
          <a:xfrm>
            <a:off x="642910" y="4214818"/>
            <a:ext cx="2286000" cy="2286001"/>
          </a:xfrm>
          <a:prstGeom prst="rect">
            <a:avLst/>
          </a:prstGeom>
          <a:noFill/>
        </p:spPr>
      </p:pic>
    </p:spTree>
  </p:cSld>
  <p:clrMapOvr>
    <a:masterClrMapping/>
  </p:clrMapOvr>
  <p:transition spd="med">
    <p:random/>
    <p:sndAc>
      <p:stSnd>
        <p:snd r:embed="rId2" name="click.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1443" name="灯片编号占位符 5"/>
          <p:cNvSpPr>
            <a:spLocks noGrp="1"/>
          </p:cNvSpPr>
          <p:nvPr>
            <p:ph type="sldNum" sz="quarter" idx="12"/>
          </p:nvPr>
        </p:nvSpPr>
        <p:spPr>
          <a:noFill/>
        </p:spPr>
        <p:txBody>
          <a:bodyPr/>
          <a:lstStyle/>
          <a:p>
            <a:fld id="{C81AF91C-39A9-4760-B884-49EBA62F9846}" type="slidenum">
              <a:rPr lang="zh-CN" altLang="en-US" smtClean="0">
                <a:solidFill>
                  <a:srgbClr val="000000"/>
                </a:solidFill>
              </a:rPr>
              <a:pPr/>
              <a:t>40</a:t>
            </a:fld>
            <a:endParaRPr lang="en-US" altLang="zh-CN" smtClean="0">
              <a:solidFill>
                <a:srgbClr val="000000"/>
              </a:solidFill>
            </a:endParaRPr>
          </a:p>
        </p:txBody>
      </p:sp>
      <p:sp>
        <p:nvSpPr>
          <p:cNvPr id="61444" name="Rectangle 2"/>
          <p:cNvSpPr>
            <a:spLocks noGrp="1" noChangeArrowheads="1"/>
          </p:cNvSpPr>
          <p:nvPr>
            <p:ph type="title"/>
          </p:nvPr>
        </p:nvSpPr>
        <p:spPr/>
        <p:txBody>
          <a:bodyPr/>
          <a:lstStyle/>
          <a:p>
            <a:pPr eaLnBrk="1" hangingPunct="1"/>
            <a:r>
              <a:rPr lang="en-US" altLang="zh-CN" sz="3800" smtClean="0">
                <a:ea typeface="SimSun" pitchFamily="2" charset="-122"/>
              </a:rPr>
              <a:t>Static (or simultaneous-move) games of complete information</a:t>
            </a:r>
          </a:p>
        </p:txBody>
      </p:sp>
      <p:sp>
        <p:nvSpPr>
          <p:cNvPr id="21507" name="Rectangle 3"/>
          <p:cNvSpPr>
            <a:spLocks noGrp="1" noChangeArrowheads="1"/>
          </p:cNvSpPr>
          <p:nvPr>
            <p:ph type="body" idx="1"/>
          </p:nvPr>
        </p:nvSpPr>
        <p:spPr>
          <a:xfrm>
            <a:off x="914400" y="1600200"/>
            <a:ext cx="7772400" cy="4491038"/>
          </a:xfrm>
        </p:spPr>
        <p:txBody>
          <a:bodyPr/>
          <a:lstStyle/>
          <a:p>
            <a:pPr eaLnBrk="1" hangingPunct="1"/>
            <a:r>
              <a:rPr lang="zh-CN" altLang="en-US" sz="2400" smtClean="0">
                <a:ea typeface="SimSun" pitchFamily="2" charset="-122"/>
              </a:rPr>
              <a:t>参与人是否合作</a:t>
            </a:r>
            <a:r>
              <a:rPr lang="en-US" altLang="zh-CN" sz="2400" smtClean="0">
                <a:ea typeface="SimSun" pitchFamily="2" charset="-122"/>
              </a:rPr>
              <a:t>?</a:t>
            </a:r>
          </a:p>
          <a:p>
            <a:pPr lvl="1" eaLnBrk="1" hangingPunct="1">
              <a:buFont typeface="Wingdings" pitchFamily="2" charset="2"/>
              <a:buChar char="Ø"/>
            </a:pPr>
            <a:r>
              <a:rPr lang="zh-CN" altLang="en-US" sz="2400" smtClean="0">
                <a:ea typeface="SimSun" pitchFamily="2" charset="-122"/>
              </a:rPr>
              <a:t>不</a:t>
            </a:r>
            <a:r>
              <a:rPr lang="en-US" altLang="zh-CN" sz="2400" smtClean="0">
                <a:ea typeface="SimSun" pitchFamily="2" charset="-122"/>
              </a:rPr>
              <a:t>.</a:t>
            </a:r>
            <a:r>
              <a:rPr lang="zh-CN" altLang="en-US" sz="2400" smtClean="0">
                <a:ea typeface="SimSun" pitchFamily="2" charset="-122"/>
              </a:rPr>
              <a:t>我们仅仅考虑非合作博弈 （</a:t>
            </a:r>
            <a:r>
              <a:rPr lang="en-US" altLang="zh-CN" sz="2400" smtClean="0">
                <a:ea typeface="SimSun" pitchFamily="2" charset="-122"/>
              </a:rPr>
              <a:t>non-cooperative games </a:t>
            </a:r>
            <a:r>
              <a:rPr lang="zh-CN" altLang="en-US" sz="2400" smtClean="0">
                <a:ea typeface="SimSun" pitchFamily="2" charset="-122"/>
              </a:rPr>
              <a:t>）</a:t>
            </a:r>
          </a:p>
          <a:p>
            <a:pPr eaLnBrk="1" hangingPunct="1"/>
            <a:r>
              <a:rPr lang="zh-CN" altLang="en-US" sz="2400" smtClean="0">
                <a:ea typeface="SimSun" pitchFamily="2" charset="-122"/>
              </a:rPr>
              <a:t>时间顺序</a:t>
            </a:r>
          </a:p>
          <a:p>
            <a:pPr lvl="1" eaLnBrk="1" hangingPunct="1">
              <a:buFont typeface="Wingdings" pitchFamily="2" charset="2"/>
              <a:buChar char="Ø"/>
            </a:pPr>
            <a:r>
              <a:rPr lang="zh-CN" altLang="en-US" sz="2400" smtClean="0">
                <a:ea typeface="SimSun" pitchFamily="2" charset="-122"/>
              </a:rPr>
              <a:t>每个参与人</a:t>
            </a:r>
            <a:r>
              <a:rPr lang="en-US" altLang="zh-CN" sz="2400" smtClean="0">
                <a:ea typeface="SimSun" pitchFamily="2" charset="-122"/>
              </a:rPr>
              <a:t> </a:t>
            </a:r>
            <a:r>
              <a:rPr lang="en-US" altLang="zh-CN" sz="2400" b="1" i="1" smtClean="0">
                <a:latin typeface="Times New Roman" pitchFamily="18" charset="0"/>
                <a:ea typeface="SimSun" pitchFamily="2" charset="-122"/>
                <a:cs typeface="Times New Roman" pitchFamily="18" charset="0"/>
              </a:rPr>
              <a:t>i</a:t>
            </a:r>
            <a:r>
              <a:rPr lang="en-US" altLang="zh-CN" sz="2400" smtClean="0">
                <a:ea typeface="SimSun" pitchFamily="2" charset="-122"/>
              </a:rPr>
              <a:t> </a:t>
            </a:r>
            <a:r>
              <a:rPr lang="zh-CN" altLang="en-US" sz="2400" smtClean="0">
                <a:ea typeface="SimSun" pitchFamily="2" charset="-122"/>
              </a:rPr>
              <a:t>在不知道其他人的选择的情况下选择他</a:t>
            </a:r>
            <a:r>
              <a:rPr lang="en-US" altLang="zh-CN" sz="2400" smtClean="0">
                <a:ea typeface="SimSun" pitchFamily="2" charset="-122"/>
              </a:rPr>
              <a:t>/</a:t>
            </a:r>
            <a:r>
              <a:rPr lang="zh-CN" altLang="en-US" sz="2400" smtClean="0">
                <a:ea typeface="SimSun" pitchFamily="2" charset="-122"/>
              </a:rPr>
              <a:t>她的策略</a:t>
            </a:r>
            <a:r>
              <a:rPr lang="en-US" altLang="zh-CN" sz="2400" b="1" i="1" smtClean="0">
                <a:latin typeface="Times New Roman" pitchFamily="18" charset="0"/>
                <a:ea typeface="SimSun" pitchFamily="2" charset="-122"/>
              </a:rPr>
              <a:t>s</a:t>
            </a:r>
            <a:r>
              <a:rPr lang="en-US" altLang="zh-CN" sz="2400" b="1" i="1" baseline="-25000" smtClean="0">
                <a:latin typeface="Times New Roman" pitchFamily="18" charset="0"/>
                <a:ea typeface="SimSun" pitchFamily="2" charset="-122"/>
              </a:rPr>
              <a:t>i</a:t>
            </a:r>
            <a:r>
              <a:rPr lang="en-US" altLang="zh-CN" sz="2400" smtClean="0">
                <a:ea typeface="SimSun" pitchFamily="2" charset="-122"/>
              </a:rPr>
              <a:t>.</a:t>
            </a:r>
          </a:p>
          <a:p>
            <a:pPr lvl="1" eaLnBrk="1" hangingPunct="1">
              <a:buFont typeface="Wingdings" pitchFamily="2" charset="2"/>
              <a:buChar char="Ø"/>
            </a:pPr>
            <a:r>
              <a:rPr lang="zh-CN" altLang="en-US" sz="2400" smtClean="0">
                <a:ea typeface="SimSun" pitchFamily="2" charset="-122"/>
              </a:rPr>
              <a:t>然后每个参与人</a:t>
            </a:r>
            <a:r>
              <a:rPr lang="en-US" altLang="zh-CN" sz="2400" smtClean="0">
                <a:ea typeface="SimSun" pitchFamily="2" charset="-122"/>
              </a:rPr>
              <a:t> </a:t>
            </a:r>
            <a:r>
              <a:rPr lang="en-US" altLang="zh-CN" sz="2400" b="1" i="1" smtClean="0">
                <a:latin typeface="Times New Roman" pitchFamily="18" charset="0"/>
                <a:ea typeface="SimSun" pitchFamily="2" charset="-122"/>
              </a:rPr>
              <a:t>i</a:t>
            </a:r>
            <a:r>
              <a:rPr lang="en-US" altLang="zh-CN" sz="2400" smtClean="0">
                <a:ea typeface="SimSun" pitchFamily="2" charset="-122"/>
              </a:rPr>
              <a:t> </a:t>
            </a:r>
            <a:r>
              <a:rPr lang="zh-CN" altLang="en-US" sz="2400" smtClean="0">
                <a:ea typeface="SimSun" pitchFamily="2" charset="-122"/>
              </a:rPr>
              <a:t>得到他</a:t>
            </a:r>
            <a:r>
              <a:rPr lang="en-US" altLang="zh-CN" sz="2400" smtClean="0">
                <a:ea typeface="SimSun" pitchFamily="2" charset="-122"/>
              </a:rPr>
              <a:t>/</a:t>
            </a:r>
            <a:r>
              <a:rPr lang="zh-CN" altLang="en-US" sz="2400" smtClean="0">
                <a:ea typeface="SimSun" pitchFamily="2" charset="-122"/>
              </a:rPr>
              <a:t>她的收益</a:t>
            </a:r>
            <a:r>
              <a:rPr lang="en-US" altLang="zh-CN" sz="2400" smtClean="0">
                <a:ea typeface="SimSun" pitchFamily="2" charset="-122"/>
              </a:rPr>
              <a:t> </a:t>
            </a:r>
            <a:br>
              <a:rPr lang="en-US" altLang="zh-CN" sz="2400" smtClean="0">
                <a:ea typeface="SimSun" pitchFamily="2" charset="-122"/>
              </a:rPr>
            </a:br>
            <a:r>
              <a:rPr lang="en-US" altLang="zh-CN" sz="2400" b="1" i="1" smtClean="0">
                <a:latin typeface="Times New Roman" pitchFamily="18" charset="0"/>
                <a:ea typeface="SimSun" pitchFamily="2" charset="-122"/>
              </a:rPr>
              <a:t>u</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s</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s</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 ..., </a:t>
            </a:r>
            <a:r>
              <a:rPr lang="en-US" altLang="zh-CN" sz="2400" b="1" i="1" smtClean="0">
                <a:latin typeface="Times New Roman" pitchFamily="18" charset="0"/>
                <a:ea typeface="SimSun" pitchFamily="2" charset="-122"/>
              </a:rPr>
              <a:t>s</a:t>
            </a:r>
            <a:r>
              <a:rPr lang="en-US" altLang="zh-CN" sz="2400" b="1" i="1" baseline="-25000" smtClean="0">
                <a:latin typeface="Times New Roman" pitchFamily="18" charset="0"/>
                <a:ea typeface="SimSun" pitchFamily="2" charset="-122"/>
              </a:rPr>
              <a:t>n</a:t>
            </a:r>
            <a:r>
              <a:rPr lang="en-US" altLang="zh-CN" sz="2400" b="1" smtClean="0">
                <a:latin typeface="Times New Roman" pitchFamily="18" charset="0"/>
                <a:ea typeface="SimSun" pitchFamily="2" charset="-122"/>
              </a:rPr>
              <a:t>)</a:t>
            </a:r>
            <a:r>
              <a:rPr lang="en-US" altLang="zh-CN" sz="2400" smtClean="0">
                <a:ea typeface="SimSun" pitchFamily="2" charset="-122"/>
              </a:rPr>
              <a:t>.</a:t>
            </a:r>
          </a:p>
          <a:p>
            <a:pPr lvl="1" eaLnBrk="1" hangingPunct="1">
              <a:buFont typeface="Wingdings" pitchFamily="2" charset="2"/>
              <a:buChar char="Ø"/>
            </a:pPr>
            <a:r>
              <a:rPr lang="zh-CN" altLang="en-US" sz="2400" smtClean="0">
                <a:ea typeface="SimSun" pitchFamily="2" charset="-122"/>
              </a:rPr>
              <a:t>博弈结束</a:t>
            </a:r>
            <a:r>
              <a:rPr lang="en-US" altLang="zh-CN" sz="2400" smtClean="0">
                <a:ea typeface="SimSun"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charRg st="23" end="53"/>
                                            </p:txEl>
                                          </p:spTgt>
                                        </p:tgtEl>
                                        <p:attrNameLst>
                                          <p:attrName>style.visibility</p:attrName>
                                        </p:attrNameLst>
                                      </p:cBhvr>
                                      <p:to>
                                        <p:strVal val="visible"/>
                                      </p:to>
                                    </p:set>
                                    <p:animEffect transition="in" filter="checkerboard(across)">
                                      <p:cBhvr>
                                        <p:cTn id="12" dur="500"/>
                                        <p:tgtEl>
                                          <p:spTgt spid="2150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507">
                                            <p:txEl>
                                              <p:charRg st="53" end="64"/>
                                            </p:txEl>
                                          </p:spTgt>
                                        </p:tgtEl>
                                        <p:attrNameLst>
                                          <p:attrName>style.visibility</p:attrName>
                                        </p:attrNameLst>
                                      </p:cBhvr>
                                      <p:to>
                                        <p:strVal val="visible"/>
                                      </p:to>
                                    </p:set>
                                    <p:animEffect transition="in" filter="checkerboard(across)">
                                      <p:cBhvr>
                                        <p:cTn id="17" dur="500"/>
                                        <p:tgtEl>
                                          <p:spTgt spid="21507">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07">
                                            <p:txEl>
                                              <p:charRg st="64" end="132"/>
                                            </p:txEl>
                                          </p:spTgt>
                                        </p:tgtEl>
                                        <p:attrNameLst>
                                          <p:attrName>style.visibility</p:attrName>
                                        </p:attrNameLst>
                                      </p:cBhvr>
                                      <p:to>
                                        <p:strVal val="visible"/>
                                      </p:to>
                                    </p:set>
                                    <p:animEffect transition="in" filter="checkerboard(across)">
                                      <p:cBhvr>
                                        <p:cTn id="22" dur="500"/>
                                        <p:tgtEl>
                                          <p:spTgt spid="21507">
                                            <p:txEl>
                                              <p:charRg st="64" end="1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7" dur="500"/>
                                        <p:tgtEl>
                                          <p:spTgt spid="215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1507">
                                            <p:txEl>
                                              <p:charRg st="132" end="132"/>
                                            </p:txEl>
                                          </p:spTgt>
                                        </p:tgtEl>
                                        <p:attrNameLst>
                                          <p:attrName>style.visibility</p:attrName>
                                        </p:attrNameLst>
                                      </p:cBhvr>
                                      <p:to>
                                        <p:strVal val="visible"/>
                                      </p:to>
                                    </p:set>
                                    <p:animEffect transition="in" filter="checkerboard(across)">
                                      <p:cBhvr>
                                        <p:cTn id="32" dur="500"/>
                                        <p:tgtEl>
                                          <p:spTgt spid="21507">
                                            <p:txEl>
                                              <p:charRg st="132"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028" name="灯片编号占位符 5"/>
          <p:cNvSpPr>
            <a:spLocks noGrp="1"/>
          </p:cNvSpPr>
          <p:nvPr>
            <p:ph type="sldNum" sz="quarter" idx="12"/>
          </p:nvPr>
        </p:nvSpPr>
        <p:spPr>
          <a:noFill/>
        </p:spPr>
        <p:txBody>
          <a:bodyPr/>
          <a:lstStyle/>
          <a:p>
            <a:fld id="{1FE350C8-2E1A-4130-BA8E-28F781BC06C8}" type="slidenum">
              <a:rPr lang="zh-CN" altLang="en-US" smtClean="0">
                <a:solidFill>
                  <a:srgbClr val="000000"/>
                </a:solidFill>
              </a:rPr>
              <a:pPr/>
              <a:t>41</a:t>
            </a:fld>
            <a:endParaRPr lang="en-US" altLang="zh-CN" smtClean="0">
              <a:solidFill>
                <a:srgbClr val="000000"/>
              </a:solidFill>
            </a:endParaRPr>
          </a:p>
        </p:txBody>
      </p:sp>
      <p:sp>
        <p:nvSpPr>
          <p:cNvPr id="1029" name="Rectangle 1026"/>
          <p:cNvSpPr>
            <a:spLocks noGrp="1" noChangeArrowheads="1"/>
          </p:cNvSpPr>
          <p:nvPr>
            <p:ph type="title"/>
          </p:nvPr>
        </p:nvSpPr>
        <p:spPr/>
        <p:txBody>
          <a:bodyPr/>
          <a:lstStyle/>
          <a:p>
            <a:pPr eaLnBrk="1" hangingPunct="1"/>
            <a:r>
              <a:rPr lang="en-US" altLang="zh-CN" sz="3800" smtClean="0">
                <a:ea typeface="SimSun" pitchFamily="2" charset="-122"/>
              </a:rPr>
              <a:t>Definition: normal-form or strategic-form representation</a:t>
            </a:r>
          </a:p>
        </p:txBody>
      </p:sp>
      <p:sp>
        <p:nvSpPr>
          <p:cNvPr id="1030" name="Rectangle 1027"/>
          <p:cNvSpPr>
            <a:spLocks noGrp="1" noChangeArrowheads="1"/>
          </p:cNvSpPr>
          <p:nvPr>
            <p:ph type="body" idx="1"/>
          </p:nvPr>
        </p:nvSpPr>
        <p:spPr/>
        <p:txBody>
          <a:bodyPr/>
          <a:lstStyle/>
          <a:p>
            <a:pPr eaLnBrk="1" hangingPunct="1"/>
            <a:r>
              <a:rPr lang="zh-CN" altLang="en-US" sz="3200" i="1" smtClean="0">
                <a:latin typeface="Times New Roman" pitchFamily="18" charset="0"/>
                <a:ea typeface="SimSun" pitchFamily="2" charset="-122"/>
                <a:cs typeface="Times New Roman" pitchFamily="18" charset="0"/>
              </a:rPr>
              <a:t>一个博弈</a:t>
            </a:r>
            <a:r>
              <a:rPr lang="en-US" altLang="zh-CN" sz="3200" i="1" smtClean="0">
                <a:latin typeface="Times New Roman" pitchFamily="18" charset="0"/>
                <a:ea typeface="SimSun" pitchFamily="2" charset="-122"/>
                <a:cs typeface="Times New Roman" pitchFamily="18" charset="0"/>
              </a:rPr>
              <a:t>G</a:t>
            </a:r>
            <a:r>
              <a:rPr lang="zh-CN" altLang="en-US" sz="3200" i="1" smtClean="0">
                <a:latin typeface="Times New Roman" pitchFamily="18" charset="0"/>
                <a:ea typeface="SimSun" pitchFamily="2" charset="-122"/>
                <a:cs typeface="Times New Roman" pitchFamily="18" charset="0"/>
              </a:rPr>
              <a:t>的标准式（或策略式）</a:t>
            </a:r>
            <a:r>
              <a:rPr lang="zh-CN" altLang="en-US" sz="3200" smtClean="0">
                <a:latin typeface="Times New Roman" pitchFamily="18" charset="0"/>
                <a:ea typeface="SimSun" pitchFamily="2" charset="-122"/>
                <a:cs typeface="Times New Roman" pitchFamily="18" charset="0"/>
              </a:rPr>
              <a:t>包括</a:t>
            </a:r>
            <a:r>
              <a:rPr lang="en-US" altLang="zh-CN" sz="32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3000" smtClean="0">
                <a:latin typeface="Times New Roman" pitchFamily="18" charset="0"/>
                <a:ea typeface="SimSun" pitchFamily="2" charset="-122"/>
                <a:cs typeface="Times New Roman" pitchFamily="18" charset="0"/>
              </a:rPr>
              <a:t>一个有限的参与人集合</a:t>
            </a:r>
            <a:r>
              <a:rPr lang="en-US" altLang="zh-CN" sz="3000" smtClean="0">
                <a:latin typeface="Times New Roman" pitchFamily="18" charset="0"/>
                <a:ea typeface="SimSun" pitchFamily="2" charset="-122"/>
                <a:cs typeface="Times New Roman" pitchFamily="18" charset="0"/>
              </a:rPr>
              <a:t> {1, 2, ..., </a:t>
            </a:r>
            <a:r>
              <a:rPr lang="en-US" altLang="zh-CN" sz="3000" i="1" smtClean="0">
                <a:latin typeface="Times New Roman" pitchFamily="18" charset="0"/>
                <a:ea typeface="SimSun" pitchFamily="2" charset="-122"/>
                <a:cs typeface="Times New Roman" pitchFamily="18" charset="0"/>
              </a:rPr>
              <a:t>n</a:t>
            </a:r>
            <a:r>
              <a:rPr lang="en-US" altLang="zh-CN" sz="30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3000" smtClean="0">
                <a:latin typeface="Times New Roman" pitchFamily="18" charset="0"/>
                <a:ea typeface="SimSun" pitchFamily="2" charset="-122"/>
                <a:cs typeface="Times New Roman" pitchFamily="18" charset="0"/>
              </a:rPr>
              <a:t>参与人的策略空间</a:t>
            </a:r>
            <a:r>
              <a:rPr lang="en-US" altLang="zh-CN" sz="3000" i="1" smtClean="0">
                <a:latin typeface="Times New Roman" pitchFamily="18" charset="0"/>
                <a:ea typeface="SimSun" pitchFamily="2" charset="-122"/>
                <a:cs typeface="Times New Roman" pitchFamily="18" charset="0"/>
              </a:rPr>
              <a:t>S</a:t>
            </a:r>
            <a:r>
              <a:rPr lang="en-US" altLang="zh-CN" sz="3000" baseline="-25000" smtClean="0">
                <a:latin typeface="Times New Roman" pitchFamily="18" charset="0"/>
                <a:ea typeface="SimSun" pitchFamily="2" charset="-122"/>
                <a:cs typeface="Times New Roman" pitchFamily="18" charset="0"/>
              </a:rPr>
              <a:t>1</a:t>
            </a:r>
            <a:r>
              <a:rPr lang="en-US" altLang="zh-CN" sz="3000" i="1" smtClean="0">
                <a:latin typeface="Times New Roman" pitchFamily="18" charset="0"/>
                <a:ea typeface="SimSun" pitchFamily="2" charset="-122"/>
                <a:cs typeface="Times New Roman" pitchFamily="18" charset="0"/>
              </a:rPr>
              <a:t>  S</a:t>
            </a:r>
            <a:r>
              <a:rPr lang="en-US" altLang="zh-CN" sz="3000" baseline="-25000" smtClean="0">
                <a:latin typeface="Times New Roman" pitchFamily="18" charset="0"/>
                <a:ea typeface="SimSun" pitchFamily="2" charset="-122"/>
                <a:cs typeface="Times New Roman" pitchFamily="18" charset="0"/>
              </a:rPr>
              <a:t>2</a:t>
            </a:r>
            <a:r>
              <a:rPr lang="en-US" altLang="zh-CN" sz="3000" i="1" smtClean="0">
                <a:latin typeface="Times New Roman" pitchFamily="18" charset="0"/>
                <a:ea typeface="SimSun" pitchFamily="2" charset="-122"/>
                <a:cs typeface="Times New Roman" pitchFamily="18" charset="0"/>
              </a:rPr>
              <a:t>  ... S</a:t>
            </a:r>
            <a:r>
              <a:rPr lang="en-US" altLang="zh-CN" sz="3000" i="1" baseline="-25000" smtClean="0">
                <a:latin typeface="Times New Roman" pitchFamily="18" charset="0"/>
                <a:ea typeface="SimSun" pitchFamily="2" charset="-122"/>
                <a:cs typeface="Times New Roman" pitchFamily="18" charset="0"/>
              </a:rPr>
              <a:t>n</a:t>
            </a:r>
            <a:r>
              <a:rPr lang="en-US" altLang="zh-CN" sz="3000" smtClean="0">
                <a:latin typeface="Times New Roman" pitchFamily="18" charset="0"/>
                <a:ea typeface="SimSun" pitchFamily="2" charset="-122"/>
                <a:cs typeface="Times New Roman" pitchFamily="18" charset="0"/>
              </a:rPr>
              <a:t> </a:t>
            </a:r>
            <a:r>
              <a:rPr lang="zh-CN" altLang="en-US" sz="3000" smtClean="0">
                <a:latin typeface="Times New Roman" pitchFamily="18" charset="0"/>
                <a:ea typeface="SimSun" pitchFamily="2" charset="-122"/>
                <a:cs typeface="Times New Roman" pitchFamily="18" charset="0"/>
              </a:rPr>
              <a:t>和</a:t>
            </a:r>
          </a:p>
          <a:p>
            <a:pPr lvl="1" eaLnBrk="1" hangingPunct="1">
              <a:buFont typeface="Wingdings" pitchFamily="2" charset="2"/>
              <a:buChar char="Ø"/>
            </a:pPr>
            <a:r>
              <a:rPr lang="zh-CN" altLang="en-US" sz="3000" smtClean="0">
                <a:latin typeface="Times New Roman" pitchFamily="18" charset="0"/>
                <a:ea typeface="SimSun" pitchFamily="2" charset="-122"/>
                <a:cs typeface="Times New Roman" pitchFamily="18" charset="0"/>
              </a:rPr>
              <a:t>他们的收益函数</a:t>
            </a:r>
            <a:r>
              <a:rPr lang="en-US" altLang="zh-CN" sz="3000" i="1" smtClean="0">
                <a:latin typeface="Times New Roman" pitchFamily="18" charset="0"/>
                <a:ea typeface="SimSun" pitchFamily="2" charset="-122"/>
                <a:cs typeface="Times New Roman" pitchFamily="18" charset="0"/>
              </a:rPr>
              <a:t>u</a:t>
            </a:r>
            <a:r>
              <a:rPr lang="en-US" altLang="zh-CN" sz="3000" baseline="-25000" smtClean="0">
                <a:latin typeface="Times New Roman" pitchFamily="18" charset="0"/>
                <a:ea typeface="SimSun" pitchFamily="2" charset="-122"/>
                <a:cs typeface="Times New Roman" pitchFamily="18" charset="0"/>
              </a:rPr>
              <a:t>1</a:t>
            </a:r>
            <a:r>
              <a:rPr lang="en-US" altLang="zh-CN" sz="3000" i="1" smtClean="0">
                <a:latin typeface="Times New Roman" pitchFamily="18" charset="0"/>
                <a:ea typeface="SimSun" pitchFamily="2" charset="-122"/>
                <a:cs typeface="Times New Roman" pitchFamily="18" charset="0"/>
              </a:rPr>
              <a:t>  u</a:t>
            </a:r>
            <a:r>
              <a:rPr lang="en-US" altLang="zh-CN" sz="3000" baseline="-25000" smtClean="0">
                <a:latin typeface="Times New Roman" pitchFamily="18" charset="0"/>
                <a:ea typeface="SimSun" pitchFamily="2" charset="-122"/>
                <a:cs typeface="Times New Roman" pitchFamily="18" charset="0"/>
              </a:rPr>
              <a:t>2</a:t>
            </a:r>
            <a:r>
              <a:rPr lang="en-US" altLang="zh-CN" sz="3000" i="1" smtClean="0">
                <a:latin typeface="Times New Roman" pitchFamily="18" charset="0"/>
                <a:ea typeface="SimSun" pitchFamily="2" charset="-122"/>
                <a:cs typeface="Times New Roman" pitchFamily="18" charset="0"/>
              </a:rPr>
              <a:t>  ... u</a:t>
            </a:r>
            <a:r>
              <a:rPr lang="en-US" altLang="zh-CN" sz="3000" i="1" baseline="-25000" smtClean="0">
                <a:latin typeface="Times New Roman" pitchFamily="18" charset="0"/>
                <a:ea typeface="SimSun" pitchFamily="2" charset="-122"/>
                <a:cs typeface="Times New Roman" pitchFamily="18" charset="0"/>
              </a:rPr>
              <a:t>n</a:t>
            </a:r>
            <a:r>
              <a:rPr lang="en-US" altLang="zh-CN" sz="3000" i="1" smtClean="0">
                <a:latin typeface="Times New Roman" pitchFamily="18" charset="0"/>
                <a:ea typeface="SimSun" pitchFamily="2" charset="-122"/>
                <a:cs typeface="Times New Roman" pitchFamily="18" charset="0"/>
              </a:rPr>
              <a:t> </a:t>
            </a:r>
            <a:br>
              <a:rPr lang="en-US" altLang="zh-CN" sz="3000" i="1" smtClean="0">
                <a:latin typeface="Times New Roman" pitchFamily="18" charset="0"/>
                <a:ea typeface="SimSun" pitchFamily="2" charset="-122"/>
                <a:cs typeface="Times New Roman" pitchFamily="18" charset="0"/>
              </a:rPr>
            </a:br>
            <a:r>
              <a:rPr lang="zh-CN" altLang="en-US" sz="3000" smtClean="0">
                <a:latin typeface="Times New Roman" pitchFamily="18" charset="0"/>
                <a:ea typeface="SimSun" pitchFamily="2" charset="-122"/>
                <a:cs typeface="Times New Roman" pitchFamily="18" charset="0"/>
              </a:rPr>
              <a:t>其中， </a:t>
            </a:r>
            <a:r>
              <a:rPr lang="en-US" altLang="zh-CN" sz="3000" i="1" smtClean="0">
                <a:latin typeface="Times New Roman" pitchFamily="18" charset="0"/>
                <a:ea typeface="SimSun" pitchFamily="2" charset="-122"/>
                <a:cs typeface="Times New Roman" pitchFamily="18" charset="0"/>
              </a:rPr>
              <a:t>u</a:t>
            </a:r>
            <a:r>
              <a:rPr lang="en-US" altLang="zh-CN" sz="3000" i="1" baseline="-25000" smtClean="0">
                <a:latin typeface="Times New Roman" pitchFamily="18" charset="0"/>
                <a:ea typeface="SimSun" pitchFamily="2" charset="-122"/>
                <a:cs typeface="Times New Roman" pitchFamily="18" charset="0"/>
              </a:rPr>
              <a:t>i</a:t>
            </a:r>
            <a:r>
              <a:rPr lang="en-US" altLang="zh-CN" sz="3000" smtClean="0">
                <a:latin typeface="Times New Roman" pitchFamily="18" charset="0"/>
                <a:ea typeface="SimSun" pitchFamily="2" charset="-122"/>
                <a:cs typeface="Times New Roman" pitchFamily="18" charset="0"/>
              </a:rPr>
              <a:t> : </a:t>
            </a:r>
            <a:r>
              <a:rPr lang="en-US" altLang="zh-CN" sz="3000" i="1" smtClean="0">
                <a:latin typeface="Times New Roman" pitchFamily="18" charset="0"/>
                <a:ea typeface="SimSun" pitchFamily="2" charset="-122"/>
                <a:cs typeface="Times New Roman" pitchFamily="18" charset="0"/>
              </a:rPr>
              <a:t>S</a:t>
            </a:r>
            <a:r>
              <a:rPr lang="en-US" altLang="zh-CN" sz="3000" baseline="-25000" smtClean="0">
                <a:latin typeface="Times New Roman" pitchFamily="18" charset="0"/>
                <a:ea typeface="SimSun" pitchFamily="2" charset="-122"/>
                <a:cs typeface="Times New Roman" pitchFamily="18" charset="0"/>
              </a:rPr>
              <a:t>1</a:t>
            </a:r>
            <a:r>
              <a:rPr lang="en-US" altLang="zh-CN" sz="3000" i="1" smtClean="0">
                <a:latin typeface="Times New Roman" pitchFamily="18" charset="0"/>
                <a:ea typeface="SimSun" pitchFamily="2" charset="-122"/>
                <a:cs typeface="Times New Roman" pitchFamily="18" charset="0"/>
              </a:rPr>
              <a:t> × S</a:t>
            </a:r>
            <a:r>
              <a:rPr lang="en-US" altLang="zh-CN" sz="3000" baseline="-25000" smtClean="0">
                <a:latin typeface="Times New Roman" pitchFamily="18" charset="0"/>
                <a:ea typeface="SimSun" pitchFamily="2" charset="-122"/>
                <a:cs typeface="Times New Roman" pitchFamily="18" charset="0"/>
              </a:rPr>
              <a:t>2</a:t>
            </a:r>
            <a:r>
              <a:rPr lang="en-US" altLang="zh-CN" sz="3000" i="1" smtClean="0">
                <a:latin typeface="Times New Roman" pitchFamily="18" charset="0"/>
                <a:ea typeface="SimSun" pitchFamily="2" charset="-122"/>
                <a:cs typeface="Times New Roman" pitchFamily="18" charset="0"/>
              </a:rPr>
              <a:t> × ...× S</a:t>
            </a:r>
            <a:r>
              <a:rPr lang="en-US" altLang="zh-CN" sz="3000" i="1" baseline="-25000" smtClean="0">
                <a:latin typeface="Times New Roman" pitchFamily="18" charset="0"/>
                <a:ea typeface="SimSun" pitchFamily="2" charset="-122"/>
                <a:cs typeface="Times New Roman" pitchFamily="18" charset="0"/>
              </a:rPr>
              <a:t>n</a:t>
            </a:r>
            <a:r>
              <a:rPr lang="en-US" altLang="zh-CN" sz="3000" i="1" smtClean="0">
                <a:latin typeface="Times New Roman" pitchFamily="18" charset="0"/>
                <a:ea typeface="SimSun" pitchFamily="2" charset="-122"/>
                <a:cs typeface="Times New Roman" pitchFamily="18" charset="0"/>
              </a:rPr>
              <a:t>→R</a:t>
            </a:r>
            <a:r>
              <a:rPr lang="en-US" altLang="zh-CN" sz="30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3000" smtClean="0">
                <a:solidFill>
                  <a:srgbClr val="0000FF"/>
                </a:solidFill>
                <a:latin typeface="Times New Roman" pitchFamily="18" charset="0"/>
                <a:ea typeface="SimSun" pitchFamily="2" charset="-122"/>
                <a:cs typeface="Times New Roman" pitchFamily="18" charset="0"/>
              </a:rPr>
              <a:t>我们把这个博弈表示为</a:t>
            </a:r>
            <a:endParaRPr lang="en-US" altLang="zh-CN" sz="3000" smtClean="0">
              <a:latin typeface="Times New Roman" pitchFamily="18" charset="0"/>
              <a:ea typeface="SimSun" pitchFamily="2" charset="-122"/>
              <a:cs typeface="Times New Roman" pitchFamily="18" charset="0"/>
            </a:endParaRPr>
          </a:p>
        </p:txBody>
      </p:sp>
      <p:sp>
        <p:nvSpPr>
          <p:cNvPr id="1031" name="Rectangle 4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lang="zh-CN" altLang="en-US" smtClean="0">
              <a:solidFill>
                <a:srgbClr val="000000"/>
              </a:solidFill>
              <a:ea typeface="SimSun" pitchFamily="2" charset="-122"/>
            </a:endParaRPr>
          </a:p>
        </p:txBody>
      </p:sp>
      <p:graphicFrame>
        <p:nvGraphicFramePr>
          <p:cNvPr id="1026" name="Object 40"/>
          <p:cNvGraphicFramePr>
            <a:graphicFrameLocks noChangeAspect="1"/>
          </p:cNvGraphicFramePr>
          <p:nvPr/>
        </p:nvGraphicFramePr>
        <p:xfrm>
          <a:off x="2335213" y="5024438"/>
          <a:ext cx="4719637" cy="708025"/>
        </p:xfrm>
        <a:graphic>
          <a:graphicData uri="http://schemas.openxmlformats.org/presentationml/2006/ole">
            <p:oleObj spid="_x0000_s41986" name="公式" r:id="rId4" imgW="1524000" imgH="228600" progId="Equation.3">
              <p:embed/>
            </p:oleObj>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2467" name="灯片编号占位符 5"/>
          <p:cNvSpPr>
            <a:spLocks noGrp="1"/>
          </p:cNvSpPr>
          <p:nvPr>
            <p:ph type="sldNum" sz="quarter" idx="12"/>
          </p:nvPr>
        </p:nvSpPr>
        <p:spPr>
          <a:noFill/>
        </p:spPr>
        <p:txBody>
          <a:bodyPr/>
          <a:lstStyle/>
          <a:p>
            <a:fld id="{AB93D312-8ED6-4A31-A917-9B43AFAB0355}" type="slidenum">
              <a:rPr lang="zh-CN" altLang="en-US" smtClean="0">
                <a:solidFill>
                  <a:srgbClr val="000000"/>
                </a:solidFill>
              </a:rPr>
              <a:pPr/>
              <a:t>42</a:t>
            </a:fld>
            <a:endParaRPr lang="en-US" altLang="zh-CN" smtClean="0">
              <a:solidFill>
                <a:srgbClr val="000000"/>
              </a:solidFill>
            </a:endParaRPr>
          </a:p>
        </p:txBody>
      </p:sp>
      <p:sp>
        <p:nvSpPr>
          <p:cNvPr id="62468" name="Rectangle 1026"/>
          <p:cNvSpPr>
            <a:spLocks noGrp="1" noChangeArrowheads="1"/>
          </p:cNvSpPr>
          <p:nvPr>
            <p:ph type="title"/>
          </p:nvPr>
        </p:nvSpPr>
        <p:spPr/>
        <p:txBody>
          <a:bodyPr/>
          <a:lstStyle/>
          <a:p>
            <a:pPr eaLnBrk="1" hangingPunct="1"/>
            <a:r>
              <a:rPr lang="en-US" altLang="zh-CN" sz="3800" smtClean="0">
                <a:ea typeface="SimSun" pitchFamily="2" charset="-122"/>
              </a:rPr>
              <a:t>Normal-form representation: 2-player game</a:t>
            </a:r>
          </a:p>
        </p:txBody>
      </p:sp>
      <p:sp>
        <p:nvSpPr>
          <p:cNvPr id="62469" name="Rectangle 1027"/>
          <p:cNvSpPr>
            <a:spLocks noGrp="1" noChangeArrowheads="1"/>
          </p:cNvSpPr>
          <p:nvPr>
            <p:ph type="body" idx="1"/>
          </p:nvPr>
        </p:nvSpPr>
        <p:spPr>
          <a:xfrm>
            <a:off x="755650" y="1655763"/>
            <a:ext cx="7772400" cy="2062162"/>
          </a:xfrm>
        </p:spPr>
        <p:txBody>
          <a:bodyPr/>
          <a:lstStyle/>
          <a:p>
            <a:pPr eaLnBrk="1" hangingPunct="1">
              <a:lnSpc>
                <a:spcPct val="90000"/>
              </a:lnSpc>
            </a:pPr>
            <a:r>
              <a:rPr lang="zh-CN" altLang="en-US" sz="2400" smtClean="0">
                <a:ea typeface="SimSun" pitchFamily="2" charset="-122"/>
              </a:rPr>
              <a:t>双变量矩阵表述</a:t>
            </a:r>
            <a:endParaRPr lang="en-US" altLang="zh-CN" sz="2400" smtClean="0">
              <a:ea typeface="SimSun" pitchFamily="2" charset="-122"/>
            </a:endParaRPr>
          </a:p>
          <a:p>
            <a:pPr lvl="1" eaLnBrk="1" hangingPunct="1">
              <a:lnSpc>
                <a:spcPct val="90000"/>
              </a:lnSpc>
            </a:pPr>
            <a:r>
              <a:rPr lang="en-US" altLang="zh-CN" sz="2200" smtClean="0">
                <a:ea typeface="SimSun" pitchFamily="2" charset="-122"/>
              </a:rPr>
              <a:t>2</a:t>
            </a:r>
            <a:r>
              <a:rPr lang="zh-CN" altLang="en-US" sz="2200" smtClean="0">
                <a:ea typeface="SimSun" pitchFamily="2" charset="-122"/>
              </a:rPr>
              <a:t>个参与人</a:t>
            </a:r>
            <a:r>
              <a:rPr lang="en-US" altLang="zh-CN" sz="2200" smtClean="0">
                <a:ea typeface="SimSun" pitchFamily="2" charset="-122"/>
              </a:rPr>
              <a:t>: Player 1 </a:t>
            </a:r>
            <a:r>
              <a:rPr lang="zh-CN" altLang="en-US" sz="2200" smtClean="0">
                <a:ea typeface="SimSun" pitchFamily="2" charset="-122"/>
              </a:rPr>
              <a:t>和 </a:t>
            </a:r>
            <a:r>
              <a:rPr lang="en-US" altLang="zh-CN" sz="2200" smtClean="0">
                <a:ea typeface="SimSun" pitchFamily="2" charset="-122"/>
              </a:rPr>
              <a:t>Player 2</a:t>
            </a:r>
          </a:p>
          <a:p>
            <a:pPr lvl="1" eaLnBrk="1" hangingPunct="1">
              <a:lnSpc>
                <a:spcPct val="90000"/>
              </a:lnSpc>
            </a:pPr>
            <a:r>
              <a:rPr lang="zh-CN" altLang="en-US" sz="2200" smtClean="0">
                <a:ea typeface="SimSun" pitchFamily="2" charset="-122"/>
              </a:rPr>
              <a:t>每个参与人有有限数量的策略</a:t>
            </a:r>
            <a:endParaRPr lang="en-US" altLang="zh-CN" sz="2200" b="1" i="1" smtClean="0">
              <a:solidFill>
                <a:schemeClr val="hlink"/>
              </a:solidFill>
              <a:latin typeface="Courier New" pitchFamily="49" charset="0"/>
              <a:ea typeface="SimSun" pitchFamily="2" charset="-122"/>
              <a:cs typeface="Courier New" pitchFamily="49" charset="0"/>
            </a:endParaRPr>
          </a:p>
          <a:p>
            <a:pPr eaLnBrk="1" hangingPunct="1">
              <a:lnSpc>
                <a:spcPct val="90000"/>
              </a:lnSpc>
            </a:pPr>
            <a:r>
              <a:rPr lang="zh-CN" altLang="en-US" sz="2400" smtClean="0">
                <a:ea typeface="SimSun" pitchFamily="2" charset="-122"/>
              </a:rPr>
              <a:t>例如</a:t>
            </a:r>
            <a:r>
              <a:rPr lang="en-US" altLang="zh-CN" sz="2400" smtClean="0">
                <a:ea typeface="SimSun" pitchFamily="2" charset="-122"/>
              </a:rPr>
              <a:t>:</a:t>
            </a:r>
            <a:br>
              <a:rPr lang="en-US" altLang="zh-CN" sz="2400" smtClean="0">
                <a:ea typeface="SimSun" pitchFamily="2" charset="-122"/>
              </a:rPr>
            </a:br>
            <a:r>
              <a:rPr lang="en-US" altLang="zh-CN" sz="2400" b="1" i="1" smtClean="0">
                <a:solidFill>
                  <a:schemeClr val="hlink"/>
                </a:solidFill>
                <a:latin typeface="Courier New" pitchFamily="49" charset="0"/>
                <a:ea typeface="SimSun" pitchFamily="2" charset="-122"/>
              </a:rPr>
              <a:t>S</a:t>
            </a:r>
            <a:r>
              <a:rPr lang="en-US" altLang="zh-CN" sz="2400" b="1" baseline="-25000" smtClean="0">
                <a:solidFill>
                  <a:schemeClr val="hlink"/>
                </a:solidFill>
                <a:latin typeface="Courier New" pitchFamily="49" charset="0"/>
                <a:ea typeface="SimSun" pitchFamily="2" charset="-122"/>
              </a:rPr>
              <a:t>1</a:t>
            </a:r>
            <a:r>
              <a:rPr lang="en-US" altLang="zh-CN" sz="2400" b="1" smtClean="0">
                <a:solidFill>
                  <a:schemeClr val="hlink"/>
                </a:solidFill>
                <a:latin typeface="Courier New" pitchFamily="49" charset="0"/>
                <a:ea typeface="SimSun" pitchFamily="2" charset="-122"/>
              </a:rPr>
              <a:t>={</a:t>
            </a:r>
            <a:r>
              <a:rPr lang="en-US" altLang="zh-CN" sz="2400" b="1" i="1" smtClean="0">
                <a:solidFill>
                  <a:schemeClr val="hlink"/>
                </a:solidFill>
                <a:latin typeface="Courier New" pitchFamily="49" charset="0"/>
                <a:ea typeface="SimSun" pitchFamily="2" charset="-122"/>
              </a:rPr>
              <a:t>s</a:t>
            </a:r>
            <a:r>
              <a:rPr lang="en-US" altLang="zh-CN" sz="2400" b="1" baseline="-25000" smtClean="0">
                <a:solidFill>
                  <a:schemeClr val="hlink"/>
                </a:solidFill>
                <a:latin typeface="Courier New" pitchFamily="49" charset="0"/>
                <a:ea typeface="SimSun" pitchFamily="2" charset="-122"/>
              </a:rPr>
              <a:t>11</a:t>
            </a:r>
            <a:r>
              <a:rPr lang="en-US" altLang="zh-CN" sz="2400" b="1" smtClean="0">
                <a:solidFill>
                  <a:schemeClr val="hlink"/>
                </a:solidFill>
                <a:latin typeface="Courier New" pitchFamily="49" charset="0"/>
                <a:ea typeface="SimSun" pitchFamily="2" charset="-122"/>
              </a:rPr>
              <a:t>, </a:t>
            </a:r>
            <a:r>
              <a:rPr lang="en-US" altLang="zh-CN" sz="2400" b="1" i="1" smtClean="0">
                <a:solidFill>
                  <a:schemeClr val="hlink"/>
                </a:solidFill>
                <a:latin typeface="Courier New" pitchFamily="49" charset="0"/>
                <a:ea typeface="SimSun" pitchFamily="2" charset="-122"/>
              </a:rPr>
              <a:t>s</a:t>
            </a:r>
            <a:r>
              <a:rPr lang="en-US" altLang="zh-CN" sz="2400" b="1" baseline="-25000" smtClean="0">
                <a:solidFill>
                  <a:schemeClr val="hlink"/>
                </a:solidFill>
                <a:latin typeface="Courier New" pitchFamily="49" charset="0"/>
                <a:ea typeface="SimSun" pitchFamily="2" charset="-122"/>
              </a:rPr>
              <a:t>12</a:t>
            </a:r>
            <a:r>
              <a:rPr lang="en-US" altLang="zh-CN" sz="2400" b="1" smtClean="0">
                <a:solidFill>
                  <a:schemeClr val="hlink"/>
                </a:solidFill>
                <a:latin typeface="Courier New" pitchFamily="49" charset="0"/>
                <a:ea typeface="SimSun" pitchFamily="2" charset="-122"/>
              </a:rPr>
              <a:t>, </a:t>
            </a:r>
            <a:r>
              <a:rPr lang="en-US" altLang="zh-CN" sz="2400" b="1" i="1" smtClean="0">
                <a:solidFill>
                  <a:schemeClr val="hlink"/>
                </a:solidFill>
                <a:latin typeface="Courier New" pitchFamily="49" charset="0"/>
                <a:ea typeface="SimSun" pitchFamily="2" charset="-122"/>
              </a:rPr>
              <a:t>s</a:t>
            </a:r>
            <a:r>
              <a:rPr lang="en-US" altLang="zh-CN" sz="2400" b="1" baseline="-25000" smtClean="0">
                <a:solidFill>
                  <a:schemeClr val="hlink"/>
                </a:solidFill>
                <a:latin typeface="Courier New" pitchFamily="49" charset="0"/>
                <a:ea typeface="SimSun" pitchFamily="2" charset="-122"/>
              </a:rPr>
              <a:t>13</a:t>
            </a:r>
            <a:r>
              <a:rPr lang="en-US" altLang="zh-CN" sz="2400" b="1" smtClean="0">
                <a:solidFill>
                  <a:schemeClr val="hlink"/>
                </a:solidFill>
                <a:latin typeface="Courier New" pitchFamily="49" charset="0"/>
                <a:ea typeface="SimSun" pitchFamily="2" charset="-122"/>
              </a:rPr>
              <a:t>} </a:t>
            </a:r>
            <a:r>
              <a:rPr lang="en-US" altLang="zh-CN" sz="2400" b="1" i="1" smtClean="0">
                <a:solidFill>
                  <a:srgbClr val="0000FF"/>
                </a:solidFill>
                <a:latin typeface="Courier New" pitchFamily="49" charset="0"/>
                <a:ea typeface="SimSun" pitchFamily="2" charset="-122"/>
              </a:rPr>
              <a:t>S</a:t>
            </a:r>
            <a:r>
              <a:rPr lang="en-US" altLang="zh-CN" sz="2400" b="1" baseline="-25000" smtClean="0">
                <a:solidFill>
                  <a:srgbClr val="0000FF"/>
                </a:solidFill>
                <a:latin typeface="Courier New" pitchFamily="49" charset="0"/>
                <a:ea typeface="SimSun" pitchFamily="2" charset="-122"/>
              </a:rPr>
              <a:t>2</a:t>
            </a:r>
            <a:r>
              <a:rPr lang="en-US" altLang="zh-CN" sz="2400" b="1" smtClean="0">
                <a:solidFill>
                  <a:srgbClr val="0000FF"/>
                </a:solidFill>
                <a:latin typeface="Courier New" pitchFamily="49" charset="0"/>
                <a:ea typeface="SimSun" pitchFamily="2" charset="-122"/>
              </a:rPr>
              <a:t>={</a:t>
            </a:r>
            <a:r>
              <a:rPr lang="en-US" altLang="zh-CN" sz="2400" b="1" i="1" smtClean="0">
                <a:solidFill>
                  <a:srgbClr val="0000FF"/>
                </a:solidFill>
                <a:latin typeface="Courier New" pitchFamily="49" charset="0"/>
                <a:ea typeface="SimSun" pitchFamily="2" charset="-122"/>
              </a:rPr>
              <a:t>s</a:t>
            </a:r>
            <a:r>
              <a:rPr lang="en-US" altLang="zh-CN" sz="2400" b="1" baseline="-25000" smtClean="0">
                <a:solidFill>
                  <a:srgbClr val="0000FF"/>
                </a:solidFill>
                <a:latin typeface="Courier New" pitchFamily="49" charset="0"/>
                <a:ea typeface="SimSun" pitchFamily="2" charset="-122"/>
              </a:rPr>
              <a:t>21</a:t>
            </a:r>
            <a:r>
              <a:rPr lang="en-US" altLang="zh-CN" sz="2400" b="1" smtClean="0">
                <a:solidFill>
                  <a:srgbClr val="0000FF"/>
                </a:solidFill>
                <a:latin typeface="Courier New" pitchFamily="49" charset="0"/>
                <a:ea typeface="SimSun" pitchFamily="2" charset="-122"/>
              </a:rPr>
              <a:t>, </a:t>
            </a:r>
            <a:r>
              <a:rPr lang="en-US" altLang="zh-CN" sz="2400" b="1" i="1" smtClean="0">
                <a:solidFill>
                  <a:srgbClr val="0000FF"/>
                </a:solidFill>
                <a:latin typeface="Courier New" pitchFamily="49" charset="0"/>
                <a:ea typeface="SimSun" pitchFamily="2" charset="-122"/>
              </a:rPr>
              <a:t>s</a:t>
            </a:r>
            <a:r>
              <a:rPr lang="en-US" altLang="zh-CN" sz="2400" b="1" baseline="-25000" smtClean="0">
                <a:solidFill>
                  <a:srgbClr val="0000FF"/>
                </a:solidFill>
                <a:latin typeface="Courier New" pitchFamily="49" charset="0"/>
                <a:ea typeface="SimSun" pitchFamily="2" charset="-122"/>
              </a:rPr>
              <a:t>22</a:t>
            </a:r>
            <a:r>
              <a:rPr lang="en-US" altLang="zh-CN" sz="2400" b="1" smtClean="0">
                <a:solidFill>
                  <a:srgbClr val="0000FF"/>
                </a:solidFill>
                <a:latin typeface="Courier New" pitchFamily="49" charset="0"/>
                <a:ea typeface="SimSun" pitchFamily="2" charset="-122"/>
              </a:rPr>
              <a:t>}</a:t>
            </a:r>
          </a:p>
        </p:txBody>
      </p:sp>
      <p:graphicFrame>
        <p:nvGraphicFramePr>
          <p:cNvPr id="30746" name="Group 26"/>
          <p:cNvGraphicFramePr>
            <a:graphicFrameLocks noGrp="1"/>
          </p:cNvGraphicFramePr>
          <p:nvPr>
            <p:ph idx="4294967295"/>
          </p:nvPr>
        </p:nvGraphicFramePr>
        <p:xfrm>
          <a:off x="569913" y="3844925"/>
          <a:ext cx="8093075" cy="2217738"/>
        </p:xfrm>
        <a:graphic>
          <a:graphicData uri="http://schemas.openxmlformats.org/drawingml/2006/table">
            <a:tbl>
              <a:tblPr/>
              <a:tblGrid>
                <a:gridCol w="1046162"/>
                <a:gridCol w="657225"/>
                <a:gridCol w="3194050"/>
                <a:gridCol w="3195638"/>
              </a:tblGrid>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74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endPar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endPar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381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11</a:t>
                      </a:r>
                      <a:endPar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12</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3491" name="灯片编号占位符 6"/>
          <p:cNvSpPr>
            <a:spLocks noGrp="1"/>
          </p:cNvSpPr>
          <p:nvPr>
            <p:ph type="sldNum" sz="quarter" idx="12"/>
          </p:nvPr>
        </p:nvSpPr>
        <p:spPr>
          <a:noFill/>
        </p:spPr>
        <p:txBody>
          <a:bodyPr/>
          <a:lstStyle/>
          <a:p>
            <a:fld id="{F13CB892-58A1-4C4F-95FF-EE5740EFC7E1}" type="slidenum">
              <a:rPr lang="zh-CN" altLang="en-US" smtClean="0">
                <a:solidFill>
                  <a:srgbClr val="000000"/>
                </a:solidFill>
              </a:rPr>
              <a:pPr/>
              <a:t>43</a:t>
            </a:fld>
            <a:endParaRPr lang="en-US" altLang="zh-CN" smtClean="0">
              <a:solidFill>
                <a:srgbClr val="000000"/>
              </a:solidFill>
            </a:endParaRPr>
          </a:p>
        </p:txBody>
      </p:sp>
      <p:sp>
        <p:nvSpPr>
          <p:cNvPr id="63492" name="Rectangle 2"/>
          <p:cNvSpPr>
            <a:spLocks noGrp="1" noChangeArrowheads="1"/>
          </p:cNvSpPr>
          <p:nvPr>
            <p:ph type="title"/>
          </p:nvPr>
        </p:nvSpPr>
        <p:spPr/>
        <p:txBody>
          <a:bodyPr/>
          <a:lstStyle/>
          <a:p>
            <a:pPr eaLnBrk="1" hangingPunct="1"/>
            <a:r>
              <a:rPr lang="en-US" altLang="zh-CN" sz="3800" smtClean="0">
                <a:ea typeface="SimSun" pitchFamily="2" charset="-122"/>
              </a:rPr>
              <a:t>Classic example: Prisoners’ Dilemma:</a:t>
            </a:r>
            <a:br>
              <a:rPr lang="en-US" altLang="zh-CN" sz="3800" smtClean="0">
                <a:ea typeface="SimSun" pitchFamily="2" charset="-122"/>
              </a:rPr>
            </a:br>
            <a:r>
              <a:rPr lang="en-US" altLang="zh-CN" sz="3800" smtClean="0">
                <a:ea typeface="SimSun" pitchFamily="2" charset="-122"/>
              </a:rPr>
              <a:t>normal-form representation</a:t>
            </a:r>
          </a:p>
        </p:txBody>
      </p:sp>
      <p:sp>
        <p:nvSpPr>
          <p:cNvPr id="63493" name="Rectangle 3"/>
          <p:cNvSpPr>
            <a:spLocks noGrp="1" noChangeArrowheads="1"/>
          </p:cNvSpPr>
          <p:nvPr>
            <p:ph type="body" sz="half" idx="1"/>
          </p:nvPr>
        </p:nvSpPr>
        <p:spPr>
          <a:xfrm>
            <a:off x="914400" y="1600200"/>
            <a:ext cx="7696200" cy="2114550"/>
          </a:xfrm>
        </p:spPr>
        <p:txBody>
          <a:bodyPr/>
          <a:lstStyle/>
          <a:p>
            <a:pPr eaLnBrk="1" hangingPunct="1">
              <a:lnSpc>
                <a:spcPct val="90000"/>
              </a:lnSpc>
            </a:pPr>
            <a:r>
              <a:rPr lang="zh-CN" altLang="en-US" sz="2400" smtClean="0">
                <a:ea typeface="SimSun" pitchFamily="2" charset="-122"/>
              </a:rPr>
              <a:t>参与人集合</a:t>
            </a:r>
            <a:r>
              <a:rPr lang="en-US" altLang="zh-CN" sz="2400" smtClean="0">
                <a:ea typeface="SimSun" pitchFamily="2" charset="-122"/>
              </a:rPr>
              <a:t>:</a:t>
            </a:r>
            <a:r>
              <a:rPr lang="en-US" altLang="zh-CN" sz="2400" smtClean="0">
                <a:latin typeface="Times New Roman" pitchFamily="18" charset="0"/>
                <a:ea typeface="SimSun" pitchFamily="2" charset="-122"/>
                <a:cs typeface="Times New Roman" pitchFamily="18" charset="0"/>
              </a:rPr>
              <a:t>		{</a:t>
            </a:r>
            <a:r>
              <a:rPr lang="en-US" altLang="zh-CN" sz="2400" smtClean="0">
                <a:solidFill>
                  <a:schemeClr val="hlink"/>
                </a:solidFill>
                <a:latin typeface="Times New Roman" pitchFamily="18" charset="0"/>
                <a:ea typeface="SimSun" pitchFamily="2" charset="-122"/>
                <a:cs typeface="Times New Roman" pitchFamily="18" charset="0"/>
              </a:rPr>
              <a:t>Prisoner 1</a:t>
            </a:r>
            <a:r>
              <a:rPr lang="en-US" altLang="zh-CN" sz="2400" smtClean="0">
                <a:latin typeface="Times New Roman" pitchFamily="18" charset="0"/>
                <a:ea typeface="SimSun" pitchFamily="2" charset="-122"/>
                <a:cs typeface="Times New Roman" pitchFamily="18" charset="0"/>
              </a:rPr>
              <a:t>, </a:t>
            </a:r>
            <a:r>
              <a:rPr lang="en-US" altLang="zh-CN" sz="2400" smtClean="0">
                <a:solidFill>
                  <a:srgbClr val="0000FF"/>
                </a:solidFill>
                <a:latin typeface="Times New Roman" pitchFamily="18" charset="0"/>
                <a:ea typeface="SimSun" pitchFamily="2" charset="-122"/>
                <a:cs typeface="Times New Roman" pitchFamily="18" charset="0"/>
              </a:rPr>
              <a:t>Prisoner 2</a:t>
            </a:r>
            <a:r>
              <a:rPr lang="en-US" altLang="zh-CN" sz="2400" smtClean="0">
                <a:latin typeface="Times New Roman" pitchFamily="18" charset="0"/>
                <a:ea typeface="SimSun" pitchFamily="2" charset="-122"/>
                <a:cs typeface="Times New Roman" pitchFamily="18" charset="0"/>
              </a:rPr>
              <a:t>}</a:t>
            </a:r>
          </a:p>
          <a:p>
            <a:pPr eaLnBrk="1" hangingPunct="1">
              <a:lnSpc>
                <a:spcPct val="90000"/>
              </a:lnSpc>
            </a:pPr>
            <a:r>
              <a:rPr lang="zh-CN" altLang="en-US" sz="2400" smtClean="0">
                <a:ea typeface="SimSun" pitchFamily="2" charset="-122"/>
              </a:rPr>
              <a:t>策略集</a:t>
            </a:r>
            <a:r>
              <a:rPr lang="en-US" altLang="zh-CN" sz="2400" smtClean="0">
                <a:ea typeface="SimSun" pitchFamily="2" charset="-122"/>
              </a:rPr>
              <a:t>:</a:t>
            </a:r>
            <a:r>
              <a:rPr lang="en-US" altLang="zh-CN" sz="2400" smtClean="0">
                <a:latin typeface="Times New Roman" pitchFamily="18" charset="0"/>
                <a:ea typeface="SimSun" pitchFamily="2" charset="-122"/>
              </a:rPr>
              <a:t> 	</a:t>
            </a:r>
            <a:r>
              <a:rPr lang="en-US" altLang="zh-CN" sz="2400" b="1" i="1" smtClean="0">
                <a:solidFill>
                  <a:schemeClr val="hlink"/>
                </a:solidFill>
                <a:latin typeface="Times New Roman" pitchFamily="18" charset="0"/>
                <a:ea typeface="SimSun" pitchFamily="2" charset="-122"/>
              </a:rPr>
              <a:t>S</a:t>
            </a:r>
            <a:r>
              <a:rPr lang="en-US" altLang="zh-CN" sz="2400" b="1" baseline="-25000" smtClean="0">
                <a:solidFill>
                  <a:schemeClr val="hlink"/>
                </a:solidFill>
                <a:latin typeface="Times New Roman" pitchFamily="18" charset="0"/>
                <a:ea typeface="SimSun" pitchFamily="2" charset="-122"/>
              </a:rPr>
              <a:t>1</a:t>
            </a:r>
            <a:r>
              <a:rPr lang="en-US" altLang="zh-CN" sz="2400" b="1" i="1" baseline="-25000" smtClean="0">
                <a:latin typeface="Times New Roman" pitchFamily="18" charset="0"/>
                <a:ea typeface="SimSun" pitchFamily="2" charset="-122"/>
              </a:rPr>
              <a:t> </a:t>
            </a:r>
            <a:r>
              <a:rPr lang="en-US" altLang="zh-CN" sz="2400" b="1" smtClean="0">
                <a:latin typeface="Times New Roman" pitchFamily="18" charset="0"/>
                <a:ea typeface="SimSun" pitchFamily="2" charset="-122"/>
              </a:rPr>
              <a:t>= </a:t>
            </a:r>
            <a:r>
              <a:rPr lang="en-US" altLang="zh-CN" sz="2400" b="1" i="1" smtClean="0">
                <a:solidFill>
                  <a:srgbClr val="0000FF"/>
                </a:solidFill>
                <a:latin typeface="Times New Roman" pitchFamily="18" charset="0"/>
                <a:ea typeface="SimSun" pitchFamily="2" charset="-122"/>
              </a:rPr>
              <a:t>S</a:t>
            </a:r>
            <a:r>
              <a:rPr lang="en-US" altLang="zh-CN" sz="2400" b="1" baseline="-25000" smtClean="0">
                <a:solidFill>
                  <a:srgbClr val="0000FF"/>
                </a:solidFill>
                <a:latin typeface="Times New Roman" pitchFamily="18" charset="0"/>
                <a:ea typeface="SimSun" pitchFamily="2" charset="-122"/>
              </a:rPr>
              <a:t>2</a:t>
            </a:r>
            <a:r>
              <a:rPr lang="en-US" altLang="zh-CN" sz="2400" b="1" baseline="-25000" smtClean="0">
                <a:latin typeface="Times New Roman" pitchFamily="18" charset="0"/>
                <a:ea typeface="SimSun" pitchFamily="2" charset="-122"/>
              </a:rPr>
              <a:t> </a:t>
            </a:r>
            <a:r>
              <a:rPr lang="en-US" altLang="zh-CN" sz="2400" b="1" smtClean="0">
                <a:latin typeface="Times New Roman" pitchFamily="18" charset="0"/>
                <a:ea typeface="SimSun" pitchFamily="2" charset="-122"/>
              </a:rPr>
              <a:t>= {</a:t>
            </a:r>
            <a:r>
              <a:rPr lang="en-US" altLang="zh-CN" sz="2400" b="1" u="sng" smtClean="0">
                <a:latin typeface="Times New Roman" pitchFamily="18" charset="0"/>
                <a:ea typeface="SimSun" pitchFamily="2" charset="-122"/>
              </a:rPr>
              <a:t>M</a:t>
            </a:r>
            <a:r>
              <a:rPr lang="en-US" altLang="zh-CN" sz="2400" b="1" smtClean="0">
                <a:latin typeface="Times New Roman" pitchFamily="18" charset="0"/>
                <a:ea typeface="SimSun" pitchFamily="2" charset="-122"/>
              </a:rPr>
              <a:t>um, </a:t>
            </a:r>
            <a:r>
              <a:rPr lang="en-US" altLang="zh-CN" sz="2400" b="1" u="sng" smtClean="0">
                <a:latin typeface="Times New Roman" pitchFamily="18" charset="0"/>
                <a:ea typeface="SimSun" pitchFamily="2" charset="-122"/>
              </a:rPr>
              <a:t>C</a:t>
            </a:r>
            <a:r>
              <a:rPr lang="en-US" altLang="zh-CN" sz="2400" b="1" smtClean="0">
                <a:latin typeface="Times New Roman" pitchFamily="18" charset="0"/>
                <a:ea typeface="SimSun" pitchFamily="2" charset="-122"/>
              </a:rPr>
              <a:t>onfess}</a:t>
            </a:r>
          </a:p>
          <a:p>
            <a:pPr eaLnBrk="1" hangingPunct="1">
              <a:lnSpc>
                <a:spcPct val="90000"/>
              </a:lnSpc>
            </a:pPr>
            <a:r>
              <a:rPr lang="zh-CN" altLang="en-US" sz="2400" smtClean="0">
                <a:ea typeface="SimSun" pitchFamily="2" charset="-122"/>
              </a:rPr>
              <a:t>收益函数</a:t>
            </a:r>
            <a:r>
              <a:rPr lang="en-US" altLang="zh-CN" sz="2400" smtClean="0">
                <a:ea typeface="SimSun" pitchFamily="2" charset="-122"/>
              </a:rPr>
              <a:t>:</a:t>
            </a:r>
            <a:r>
              <a:rPr lang="en-US" altLang="zh-CN" sz="2400" smtClean="0">
                <a:latin typeface="Times New Roman" pitchFamily="18" charset="0"/>
                <a:ea typeface="SimSun" pitchFamily="2" charset="-122"/>
              </a:rPr>
              <a:t> </a:t>
            </a:r>
            <a:br>
              <a:rPr lang="en-US" altLang="zh-CN" sz="2400" smtClean="0">
                <a:latin typeface="Times New Roman" pitchFamily="18" charset="0"/>
                <a:ea typeface="SimSun" pitchFamily="2" charset="-122"/>
              </a:rPr>
            </a:br>
            <a:r>
              <a:rPr lang="en-US" altLang="zh-CN" sz="2400" b="1" i="1" smtClean="0">
                <a:solidFill>
                  <a:schemeClr val="hlink"/>
                </a:solidFill>
                <a:latin typeface="Times New Roman" pitchFamily="18" charset="0"/>
                <a:ea typeface="SimSun" pitchFamily="2" charset="-122"/>
              </a:rPr>
              <a:t>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(M, </a:t>
            </a:r>
            <a:r>
              <a:rPr lang="en-US" altLang="zh-CN" sz="2400" b="1" smtClean="0">
                <a:solidFill>
                  <a:srgbClr val="0000FF"/>
                </a:solidFill>
                <a:latin typeface="Times New Roman" pitchFamily="18" charset="0"/>
                <a:ea typeface="SimSun" pitchFamily="2" charset="-122"/>
              </a:rPr>
              <a:t>M</a:t>
            </a:r>
            <a:r>
              <a:rPr lang="en-US" altLang="zh-CN" sz="2400" b="1" smtClean="0">
                <a:solidFill>
                  <a:schemeClr val="hlink"/>
                </a:solidFill>
                <a:latin typeface="Times New Roman" pitchFamily="18" charset="0"/>
                <a:ea typeface="SimSun" pitchFamily="2" charset="-122"/>
              </a:rPr>
              <a:t>)=-1,  </a:t>
            </a:r>
            <a:r>
              <a:rPr lang="en-US" altLang="zh-CN" sz="2400" b="1" i="1" smtClean="0">
                <a:solidFill>
                  <a:schemeClr val="hlink"/>
                </a:solidFill>
                <a:latin typeface="Times New Roman" pitchFamily="18" charset="0"/>
                <a:ea typeface="SimSun" pitchFamily="2" charset="-122"/>
              </a:rPr>
              <a:t>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(M, </a:t>
            </a:r>
            <a:r>
              <a:rPr lang="en-US" altLang="zh-CN" sz="2400" b="1" smtClean="0">
                <a:solidFill>
                  <a:srgbClr val="0000FF"/>
                </a:solidFill>
                <a:latin typeface="Times New Roman" pitchFamily="18" charset="0"/>
                <a:ea typeface="SimSun" pitchFamily="2" charset="-122"/>
              </a:rPr>
              <a:t>C</a:t>
            </a:r>
            <a:r>
              <a:rPr lang="en-US" altLang="zh-CN" sz="2400" b="1" smtClean="0">
                <a:solidFill>
                  <a:schemeClr val="hlink"/>
                </a:solidFill>
                <a:latin typeface="Times New Roman" pitchFamily="18" charset="0"/>
                <a:ea typeface="SimSun" pitchFamily="2" charset="-122"/>
              </a:rPr>
              <a:t>)=-9,  </a:t>
            </a:r>
            <a:r>
              <a:rPr lang="en-US" altLang="zh-CN" sz="2400" b="1" i="1" smtClean="0">
                <a:solidFill>
                  <a:schemeClr val="hlink"/>
                </a:solidFill>
                <a:latin typeface="Times New Roman" pitchFamily="18" charset="0"/>
                <a:ea typeface="SimSun" pitchFamily="2" charset="-122"/>
              </a:rPr>
              <a:t>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(C, </a:t>
            </a:r>
            <a:r>
              <a:rPr lang="en-US" altLang="zh-CN" sz="2400" b="1" smtClean="0">
                <a:solidFill>
                  <a:srgbClr val="0000FF"/>
                </a:solidFill>
                <a:latin typeface="Times New Roman" pitchFamily="18" charset="0"/>
                <a:ea typeface="SimSun" pitchFamily="2" charset="-122"/>
              </a:rPr>
              <a:t>M</a:t>
            </a:r>
            <a:r>
              <a:rPr lang="en-US" altLang="zh-CN" sz="2400" b="1" smtClean="0">
                <a:solidFill>
                  <a:schemeClr val="hlink"/>
                </a:solidFill>
                <a:latin typeface="Times New Roman" pitchFamily="18" charset="0"/>
                <a:ea typeface="SimSun" pitchFamily="2" charset="-122"/>
              </a:rPr>
              <a:t>)=0,  </a:t>
            </a:r>
            <a:r>
              <a:rPr lang="en-US" altLang="zh-CN" sz="2400" b="1" i="1" smtClean="0">
                <a:solidFill>
                  <a:schemeClr val="hlink"/>
                </a:solidFill>
                <a:latin typeface="Times New Roman" pitchFamily="18" charset="0"/>
                <a:ea typeface="SimSun" pitchFamily="2" charset="-122"/>
              </a:rPr>
              <a:t>u</a:t>
            </a:r>
            <a:r>
              <a:rPr lang="en-US" altLang="zh-CN" sz="2400" b="1" baseline="-25000" smtClean="0">
                <a:solidFill>
                  <a:schemeClr val="hlink"/>
                </a:solidFill>
                <a:latin typeface="Times New Roman" pitchFamily="18" charset="0"/>
                <a:ea typeface="SimSun" pitchFamily="2" charset="-122"/>
              </a:rPr>
              <a:t>1</a:t>
            </a:r>
            <a:r>
              <a:rPr lang="en-US" altLang="zh-CN" sz="2400" b="1" smtClean="0">
                <a:solidFill>
                  <a:schemeClr val="hlink"/>
                </a:solidFill>
                <a:latin typeface="Times New Roman" pitchFamily="18" charset="0"/>
                <a:ea typeface="SimSun" pitchFamily="2" charset="-122"/>
              </a:rPr>
              <a:t>(C, </a:t>
            </a:r>
            <a:r>
              <a:rPr lang="en-US" altLang="zh-CN" sz="2400" b="1" smtClean="0">
                <a:solidFill>
                  <a:srgbClr val="0000FF"/>
                </a:solidFill>
                <a:latin typeface="Times New Roman" pitchFamily="18" charset="0"/>
                <a:ea typeface="SimSun" pitchFamily="2" charset="-122"/>
              </a:rPr>
              <a:t>C</a:t>
            </a:r>
            <a:r>
              <a:rPr lang="en-US" altLang="zh-CN" sz="2400" b="1" smtClean="0">
                <a:solidFill>
                  <a:schemeClr val="hlink"/>
                </a:solidFill>
                <a:latin typeface="Times New Roman" pitchFamily="18" charset="0"/>
                <a:ea typeface="SimSun" pitchFamily="2" charset="-122"/>
              </a:rPr>
              <a:t>)=-6;</a:t>
            </a:r>
            <a:br>
              <a:rPr lang="en-US" altLang="zh-CN" sz="2400" b="1" smtClean="0">
                <a:solidFill>
                  <a:schemeClr val="hlink"/>
                </a:solidFill>
                <a:latin typeface="Times New Roman" pitchFamily="18" charset="0"/>
                <a:ea typeface="SimSun" pitchFamily="2" charset="-122"/>
              </a:rPr>
            </a:br>
            <a:r>
              <a:rPr lang="en-US" altLang="zh-CN" sz="2400" b="1" i="1" smtClean="0">
                <a:solidFill>
                  <a:srgbClr val="0000FF"/>
                </a:solidFill>
                <a:latin typeface="Times New Roman" pitchFamily="18" charset="0"/>
                <a:ea typeface="SimSun" pitchFamily="2" charset="-122"/>
              </a:rPr>
              <a:t>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M</a:t>
            </a:r>
            <a:r>
              <a:rPr lang="en-US" altLang="zh-CN" sz="2400" b="1" smtClean="0">
                <a:solidFill>
                  <a:srgbClr val="0000FF"/>
                </a:solidFill>
                <a:latin typeface="Times New Roman" pitchFamily="18" charset="0"/>
                <a:ea typeface="SimSun" pitchFamily="2" charset="-122"/>
              </a:rPr>
              <a:t>, M)=-1,  </a:t>
            </a:r>
            <a:r>
              <a:rPr lang="en-US" altLang="zh-CN" sz="2400" b="1" i="1" smtClean="0">
                <a:solidFill>
                  <a:srgbClr val="0000FF"/>
                </a:solidFill>
                <a:latin typeface="Times New Roman" pitchFamily="18" charset="0"/>
                <a:ea typeface="SimSun" pitchFamily="2" charset="-122"/>
              </a:rPr>
              <a:t>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M</a:t>
            </a:r>
            <a:r>
              <a:rPr lang="en-US" altLang="zh-CN" sz="2400" b="1" smtClean="0">
                <a:solidFill>
                  <a:srgbClr val="0000FF"/>
                </a:solidFill>
                <a:latin typeface="Times New Roman" pitchFamily="18" charset="0"/>
                <a:ea typeface="SimSun" pitchFamily="2" charset="-122"/>
              </a:rPr>
              <a:t>, C)=0,   </a:t>
            </a:r>
            <a:r>
              <a:rPr lang="en-US" altLang="zh-CN" sz="2400" b="1" i="1" smtClean="0">
                <a:solidFill>
                  <a:srgbClr val="0000FF"/>
                </a:solidFill>
                <a:latin typeface="Times New Roman" pitchFamily="18" charset="0"/>
                <a:ea typeface="SimSun" pitchFamily="2" charset="-122"/>
              </a:rPr>
              <a:t>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C</a:t>
            </a:r>
            <a:r>
              <a:rPr lang="en-US" altLang="zh-CN" sz="2400" b="1" smtClean="0">
                <a:solidFill>
                  <a:srgbClr val="0000FF"/>
                </a:solidFill>
                <a:latin typeface="Times New Roman" pitchFamily="18" charset="0"/>
                <a:ea typeface="SimSun" pitchFamily="2" charset="-122"/>
              </a:rPr>
              <a:t>, M)=-9, </a:t>
            </a:r>
            <a:r>
              <a:rPr lang="en-US" altLang="zh-CN" sz="2400" b="1" i="1" smtClean="0">
                <a:solidFill>
                  <a:srgbClr val="0000FF"/>
                </a:solidFill>
                <a:latin typeface="Times New Roman" pitchFamily="18" charset="0"/>
                <a:ea typeface="SimSun" pitchFamily="2" charset="-122"/>
              </a:rPr>
              <a:t>u</a:t>
            </a:r>
            <a:r>
              <a:rPr lang="en-US" altLang="zh-CN" sz="2400" b="1" baseline="-25000" smtClean="0">
                <a:solidFill>
                  <a:srgbClr val="0000FF"/>
                </a:solidFill>
                <a:latin typeface="Times New Roman" pitchFamily="18" charset="0"/>
                <a:ea typeface="SimSun" pitchFamily="2" charset="-122"/>
              </a:rPr>
              <a:t>2</a:t>
            </a:r>
            <a:r>
              <a:rPr lang="en-US" altLang="zh-CN" sz="2400" b="1" smtClean="0">
                <a:solidFill>
                  <a:srgbClr val="0000FF"/>
                </a:solidFill>
                <a:latin typeface="Times New Roman" pitchFamily="18" charset="0"/>
                <a:ea typeface="SimSun" pitchFamily="2" charset="-122"/>
              </a:rPr>
              <a:t>(</a:t>
            </a:r>
            <a:r>
              <a:rPr lang="en-US" altLang="zh-CN" sz="2400" b="1" smtClean="0">
                <a:solidFill>
                  <a:schemeClr val="hlink"/>
                </a:solidFill>
                <a:latin typeface="Times New Roman" pitchFamily="18" charset="0"/>
                <a:ea typeface="SimSun" pitchFamily="2" charset="-122"/>
              </a:rPr>
              <a:t>C</a:t>
            </a:r>
            <a:r>
              <a:rPr lang="en-US" altLang="zh-CN" sz="2400" b="1" smtClean="0">
                <a:solidFill>
                  <a:srgbClr val="0000FF"/>
                </a:solidFill>
                <a:latin typeface="Times New Roman" pitchFamily="18" charset="0"/>
                <a:ea typeface="SimSun" pitchFamily="2" charset="-122"/>
              </a:rPr>
              <a:t>, C)=-6</a:t>
            </a:r>
          </a:p>
        </p:txBody>
      </p:sp>
      <p:graphicFrame>
        <p:nvGraphicFramePr>
          <p:cNvPr id="20484" name="Group 4"/>
          <p:cNvGraphicFramePr>
            <a:graphicFrameLocks noGrp="1"/>
          </p:cNvGraphicFramePr>
          <p:nvPr>
            <p:ph sz="half" idx="2"/>
          </p:nvPr>
        </p:nvGraphicFramePr>
        <p:xfrm>
          <a:off x="4532313" y="4481513"/>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05"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63506"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1524000" y="3730625"/>
            <a:ext cx="5022850" cy="1366838"/>
            <a:chOff x="960" y="2350"/>
            <a:chExt cx="3164" cy="861"/>
          </a:xfrm>
        </p:grpSpPr>
        <p:sp>
          <p:nvSpPr>
            <p:cNvPr id="63526" name="Text Box 18"/>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Prisoner 1</a:t>
              </a:r>
            </a:p>
          </p:txBody>
        </p:sp>
        <p:sp>
          <p:nvSpPr>
            <p:cNvPr id="63527" name="Text Box 19"/>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Prisoner 2</a:t>
              </a:r>
            </a:p>
          </p:txBody>
        </p:sp>
      </p:grpSp>
      <p:grpSp>
        <p:nvGrpSpPr>
          <p:cNvPr id="3" name="Group 20"/>
          <p:cNvGrpSpPr>
            <a:grpSpLocks/>
          </p:cNvGrpSpPr>
          <p:nvPr/>
        </p:nvGrpSpPr>
        <p:grpSpPr bwMode="auto">
          <a:xfrm>
            <a:off x="3059113" y="4071938"/>
            <a:ext cx="4083050" cy="1239837"/>
            <a:chOff x="1927" y="2565"/>
            <a:chExt cx="2572" cy="781"/>
          </a:xfrm>
        </p:grpSpPr>
        <p:sp>
          <p:nvSpPr>
            <p:cNvPr id="63522" name="Text Box 21"/>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Confess</a:t>
              </a:r>
            </a:p>
          </p:txBody>
        </p:sp>
        <p:sp>
          <p:nvSpPr>
            <p:cNvPr id="63523" name="Text Box 22"/>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Mum</a:t>
              </a:r>
            </a:p>
          </p:txBody>
        </p:sp>
        <p:sp>
          <p:nvSpPr>
            <p:cNvPr id="63524" name="Text Box 23"/>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Confess</a:t>
              </a:r>
            </a:p>
          </p:txBody>
        </p:sp>
        <p:sp>
          <p:nvSpPr>
            <p:cNvPr id="63525" name="Text Box 24"/>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Mum</a:t>
              </a:r>
            </a:p>
          </p:txBody>
        </p:sp>
      </p:grpSp>
      <p:grpSp>
        <p:nvGrpSpPr>
          <p:cNvPr id="4" name="Group 28"/>
          <p:cNvGrpSpPr>
            <a:grpSpLocks/>
          </p:cNvGrpSpPr>
          <p:nvPr/>
        </p:nvGrpSpPr>
        <p:grpSpPr bwMode="auto">
          <a:xfrm>
            <a:off x="1358900" y="3724275"/>
            <a:ext cx="1320800" cy="457200"/>
            <a:chOff x="839" y="2490"/>
            <a:chExt cx="832" cy="288"/>
          </a:xfrm>
        </p:grpSpPr>
        <p:sp>
          <p:nvSpPr>
            <p:cNvPr id="63520" name="Oval 27"/>
            <p:cNvSpPr>
              <a:spLocks noChangeArrowheads="1"/>
            </p:cNvSpPr>
            <p:nvPr/>
          </p:nvSpPr>
          <p:spPr bwMode="auto">
            <a:xfrm>
              <a:off x="839" y="2490"/>
              <a:ext cx="787" cy="2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3521" name="Text Box 26"/>
            <p:cNvSpPr txBox="1">
              <a:spLocks noChangeArrowheads="1"/>
            </p:cNvSpPr>
            <p:nvPr/>
          </p:nvSpPr>
          <p:spPr bwMode="auto">
            <a:xfrm>
              <a:off x="898" y="2515"/>
              <a:ext cx="773" cy="250"/>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Players</a:t>
              </a:r>
            </a:p>
          </p:txBody>
        </p:sp>
      </p:grpSp>
      <p:sp>
        <p:nvSpPr>
          <p:cNvPr id="63510" name="Line 29"/>
          <p:cNvSpPr>
            <a:spLocks noChangeShapeType="1"/>
          </p:cNvSpPr>
          <p:nvPr/>
        </p:nvSpPr>
        <p:spPr bwMode="auto">
          <a:xfrm flipV="1">
            <a:off x="2608263" y="3873500"/>
            <a:ext cx="2568575" cy="6667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3511" name="Line 30"/>
          <p:cNvSpPr>
            <a:spLocks noChangeShapeType="1"/>
          </p:cNvSpPr>
          <p:nvPr/>
        </p:nvSpPr>
        <p:spPr bwMode="auto">
          <a:xfrm>
            <a:off x="2057400" y="4168775"/>
            <a:ext cx="120650" cy="64452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nvGrpSpPr>
          <p:cNvPr id="5" name="Group 31"/>
          <p:cNvGrpSpPr>
            <a:grpSpLocks/>
          </p:cNvGrpSpPr>
          <p:nvPr/>
        </p:nvGrpSpPr>
        <p:grpSpPr bwMode="auto">
          <a:xfrm>
            <a:off x="2519363" y="4051300"/>
            <a:ext cx="1562100" cy="498475"/>
            <a:chOff x="839" y="2490"/>
            <a:chExt cx="832" cy="288"/>
          </a:xfrm>
        </p:grpSpPr>
        <p:sp>
          <p:nvSpPr>
            <p:cNvPr id="63518" name="Oval 32"/>
            <p:cNvSpPr>
              <a:spLocks noChangeArrowheads="1"/>
            </p:cNvSpPr>
            <p:nvPr/>
          </p:nvSpPr>
          <p:spPr bwMode="auto">
            <a:xfrm>
              <a:off x="839" y="2490"/>
              <a:ext cx="787" cy="2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3519" name="Text Box 33"/>
            <p:cNvSpPr txBox="1">
              <a:spLocks noChangeArrowheads="1"/>
            </p:cNvSpPr>
            <p:nvPr/>
          </p:nvSpPr>
          <p:spPr bwMode="auto">
            <a:xfrm>
              <a:off x="898" y="2515"/>
              <a:ext cx="773" cy="229"/>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Strategies</a:t>
              </a:r>
            </a:p>
          </p:txBody>
        </p:sp>
      </p:grpSp>
      <p:sp>
        <p:nvSpPr>
          <p:cNvPr id="63513" name="Line 34"/>
          <p:cNvSpPr>
            <a:spLocks noChangeShapeType="1"/>
          </p:cNvSpPr>
          <p:nvPr/>
        </p:nvSpPr>
        <p:spPr bwMode="auto">
          <a:xfrm flipV="1">
            <a:off x="3979863" y="4276725"/>
            <a:ext cx="781050" cy="39688"/>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3514" name="Line 35"/>
          <p:cNvSpPr>
            <a:spLocks noChangeShapeType="1"/>
          </p:cNvSpPr>
          <p:nvPr/>
        </p:nvSpPr>
        <p:spPr bwMode="auto">
          <a:xfrm>
            <a:off x="3092450" y="4532313"/>
            <a:ext cx="296863" cy="30797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3515" name="Oval 37"/>
          <p:cNvSpPr>
            <a:spLocks noChangeArrowheads="1"/>
          </p:cNvSpPr>
          <p:nvPr/>
        </p:nvSpPr>
        <p:spPr bwMode="auto">
          <a:xfrm>
            <a:off x="2681288" y="5422900"/>
            <a:ext cx="1276350" cy="4841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3516" name="Text Box 38"/>
          <p:cNvSpPr txBox="1">
            <a:spLocks noChangeArrowheads="1"/>
          </p:cNvSpPr>
          <p:nvPr/>
        </p:nvSpPr>
        <p:spPr bwMode="auto">
          <a:xfrm>
            <a:off x="2774950" y="5462588"/>
            <a:ext cx="1335088"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Payoffs</a:t>
            </a:r>
          </a:p>
        </p:txBody>
      </p:sp>
      <p:sp>
        <p:nvSpPr>
          <p:cNvPr id="63517" name="Line 39"/>
          <p:cNvSpPr>
            <a:spLocks noChangeShapeType="1"/>
          </p:cNvSpPr>
          <p:nvPr/>
        </p:nvSpPr>
        <p:spPr bwMode="auto">
          <a:xfrm flipV="1">
            <a:off x="3952875" y="5405438"/>
            <a:ext cx="525463" cy="242887"/>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4515" name="灯片编号占位符 6"/>
          <p:cNvSpPr>
            <a:spLocks noGrp="1"/>
          </p:cNvSpPr>
          <p:nvPr>
            <p:ph type="sldNum" sz="quarter" idx="12"/>
          </p:nvPr>
        </p:nvSpPr>
        <p:spPr>
          <a:noFill/>
        </p:spPr>
        <p:txBody>
          <a:bodyPr/>
          <a:lstStyle/>
          <a:p>
            <a:fld id="{FFF65545-0997-4177-A3E1-393B455751E3}" type="slidenum">
              <a:rPr lang="zh-CN" altLang="en-US" smtClean="0">
                <a:solidFill>
                  <a:srgbClr val="000000"/>
                </a:solidFill>
              </a:rPr>
              <a:pPr/>
              <a:t>44</a:t>
            </a:fld>
            <a:endParaRPr lang="en-US" altLang="zh-CN" smtClean="0">
              <a:solidFill>
                <a:srgbClr val="000000"/>
              </a:solidFill>
            </a:endParaRPr>
          </a:p>
        </p:txBody>
      </p:sp>
      <p:sp>
        <p:nvSpPr>
          <p:cNvPr id="64516" name="Rectangle 2"/>
          <p:cNvSpPr>
            <a:spLocks noGrp="1" noChangeArrowheads="1"/>
          </p:cNvSpPr>
          <p:nvPr>
            <p:ph type="title"/>
          </p:nvPr>
        </p:nvSpPr>
        <p:spPr/>
        <p:txBody>
          <a:bodyPr/>
          <a:lstStyle/>
          <a:p>
            <a:pPr eaLnBrk="1" hangingPunct="1"/>
            <a:r>
              <a:rPr lang="en-US" altLang="zh-CN" smtClean="0">
                <a:ea typeface="SimSun" pitchFamily="2" charset="-122"/>
              </a:rPr>
              <a:t>Example: The battle of the sexes</a:t>
            </a:r>
          </a:p>
        </p:txBody>
      </p:sp>
      <p:sp>
        <p:nvSpPr>
          <p:cNvPr id="30723" name="Rectangle 3"/>
          <p:cNvSpPr>
            <a:spLocks noGrp="1" noChangeArrowheads="1"/>
          </p:cNvSpPr>
          <p:nvPr>
            <p:ph type="body" sz="half" idx="1"/>
          </p:nvPr>
        </p:nvSpPr>
        <p:spPr>
          <a:xfrm>
            <a:off x="885825" y="3327400"/>
            <a:ext cx="7696200" cy="2706688"/>
          </a:xfrm>
        </p:spPr>
        <p:txBody>
          <a:bodyPr/>
          <a:lstStyle/>
          <a:p>
            <a:pPr eaLnBrk="1" hangingPunct="1"/>
            <a:r>
              <a:rPr lang="zh-CN" altLang="en-US" sz="2400" smtClean="0">
                <a:latin typeface="Times New Roman" pitchFamily="18" charset="0"/>
                <a:ea typeface="SimSun" pitchFamily="2" charset="-122"/>
                <a:cs typeface="Times New Roman" pitchFamily="18" charset="0"/>
              </a:rPr>
              <a:t>标准式（或策略式）表述</a:t>
            </a:r>
            <a:r>
              <a:rPr lang="en-US" altLang="zh-CN" sz="24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参与人集合</a:t>
            </a:r>
            <a:r>
              <a:rPr lang="en-US" altLang="zh-CN" sz="2200" smtClean="0">
                <a:latin typeface="Times New Roman" pitchFamily="18" charset="0"/>
                <a:ea typeface="SimSun" pitchFamily="2" charset="-122"/>
                <a:cs typeface="Times New Roman" pitchFamily="18" charset="0"/>
              </a:rPr>
              <a:t>:	{ </a:t>
            </a:r>
            <a:r>
              <a:rPr lang="en-US" altLang="zh-CN" sz="2200" smtClean="0">
                <a:solidFill>
                  <a:schemeClr val="hlink"/>
                </a:solidFill>
                <a:latin typeface="Times New Roman" pitchFamily="18" charset="0"/>
                <a:ea typeface="SimSun" pitchFamily="2" charset="-122"/>
                <a:cs typeface="Times New Roman" pitchFamily="18" charset="0"/>
              </a:rPr>
              <a:t>Chris</a:t>
            </a:r>
            <a:r>
              <a:rPr lang="en-US" altLang="zh-CN" sz="2200" smtClean="0">
                <a:latin typeface="Times New Roman" pitchFamily="18" charset="0"/>
                <a:ea typeface="SimSun" pitchFamily="2" charset="-122"/>
                <a:cs typeface="Times New Roman" pitchFamily="18" charset="0"/>
              </a:rPr>
              <a:t>, </a:t>
            </a:r>
            <a:r>
              <a:rPr lang="en-US" altLang="zh-CN" sz="2200" smtClean="0">
                <a:solidFill>
                  <a:srgbClr val="0000FF"/>
                </a:solidFill>
                <a:latin typeface="Times New Roman" pitchFamily="18" charset="0"/>
                <a:ea typeface="SimSun" pitchFamily="2" charset="-122"/>
                <a:cs typeface="Times New Roman" pitchFamily="18" charset="0"/>
              </a:rPr>
              <a:t>Pat</a:t>
            </a:r>
            <a:r>
              <a:rPr lang="en-US" altLang="zh-CN" sz="2200" smtClean="0">
                <a:latin typeface="Times New Roman" pitchFamily="18" charset="0"/>
                <a:ea typeface="SimSun" pitchFamily="2" charset="-122"/>
                <a:cs typeface="Times New Roman" pitchFamily="18" charset="0"/>
              </a:rPr>
              <a:t> } (={Player 1, Player 2})</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策略集</a:t>
            </a:r>
            <a:r>
              <a:rPr lang="en-US" altLang="zh-CN" sz="2200" smtClean="0">
                <a:latin typeface="Times New Roman" pitchFamily="18" charset="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cs typeface="Times New Roman" pitchFamily="18" charset="0"/>
              </a:rPr>
              <a:t>S</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aseline="-25000" smtClean="0">
                <a:latin typeface="Times New Roman" pitchFamily="18" charset="0"/>
                <a:ea typeface="SimSun" pitchFamily="2" charset="-122"/>
                <a:cs typeface="Times New Roman" pitchFamily="18" charset="0"/>
              </a:rPr>
              <a:t> </a:t>
            </a:r>
            <a:r>
              <a:rPr lang="en-US" altLang="zh-CN" sz="2200"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S</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smtClean="0">
                <a:latin typeface="Times New Roman" pitchFamily="18" charset="0"/>
                <a:ea typeface="SimSun" pitchFamily="2" charset="-122"/>
                <a:cs typeface="Times New Roman" pitchFamily="18" charset="0"/>
              </a:rPr>
              <a:t> = { </a:t>
            </a:r>
            <a:r>
              <a:rPr lang="en-US" altLang="zh-CN" sz="2200" u="sng" smtClean="0">
                <a:latin typeface="Times New Roman" pitchFamily="18" charset="0"/>
                <a:ea typeface="SimSun" pitchFamily="2" charset="-122"/>
                <a:cs typeface="Times New Roman" pitchFamily="18" charset="0"/>
              </a:rPr>
              <a:t>O</a:t>
            </a:r>
            <a:r>
              <a:rPr lang="en-US" altLang="zh-CN" sz="2200" smtClean="0">
                <a:latin typeface="Times New Roman" pitchFamily="18" charset="0"/>
                <a:ea typeface="SimSun" pitchFamily="2" charset="-122"/>
                <a:cs typeface="Times New Roman" pitchFamily="18" charset="0"/>
              </a:rPr>
              <a:t>pera, Prize </a:t>
            </a:r>
            <a:r>
              <a:rPr lang="en-US" altLang="zh-CN" sz="2200" u="sng" smtClean="0">
                <a:latin typeface="Times New Roman" pitchFamily="18" charset="0"/>
                <a:ea typeface="SimSun" pitchFamily="2" charset="-122"/>
                <a:cs typeface="Times New Roman" pitchFamily="18" charset="0"/>
              </a:rPr>
              <a:t>F</a:t>
            </a:r>
            <a:r>
              <a:rPr lang="en-US" altLang="zh-CN" sz="2200" smtClean="0">
                <a:latin typeface="Times New Roman" pitchFamily="18" charset="0"/>
                <a:ea typeface="SimSun" pitchFamily="2" charset="-122"/>
                <a:cs typeface="Times New Roman" pitchFamily="18" charset="0"/>
              </a:rPr>
              <a:t>ight}</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收益函数</a:t>
            </a:r>
            <a:r>
              <a:rPr lang="en-US" altLang="zh-CN" sz="2200" smtClean="0">
                <a:latin typeface="Times New Roman" pitchFamily="18" charset="0"/>
                <a:ea typeface="SimSun" pitchFamily="2" charset="-122"/>
                <a:cs typeface="Times New Roman" pitchFamily="18" charset="0"/>
              </a:rPr>
              <a:t>:</a:t>
            </a:r>
            <a:br>
              <a:rPr lang="en-US" altLang="zh-CN" sz="2200" smtClean="0">
                <a:latin typeface="Times New Roman" pitchFamily="18" charset="0"/>
                <a:ea typeface="SimSun" pitchFamily="2" charset="-122"/>
                <a:cs typeface="Times New Roman" pitchFamily="18" charset="0"/>
              </a:rPr>
            </a:br>
            <a:r>
              <a:rPr lang="en-US" altLang="zh-CN" sz="2200" smtClean="0">
                <a:latin typeface="Times New Roman" pitchFamily="18" charset="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(O, </a:t>
            </a:r>
            <a:r>
              <a:rPr lang="en-US" altLang="zh-CN" sz="2200" b="1" smtClean="0">
                <a:solidFill>
                  <a:srgbClr val="0000FF"/>
                </a:solidFill>
                <a:latin typeface="Times New Roman" pitchFamily="18" charset="0"/>
                <a:ea typeface="SimSun" pitchFamily="2" charset="-122"/>
                <a:cs typeface="Times New Roman" pitchFamily="18" charset="0"/>
              </a:rPr>
              <a:t>O</a:t>
            </a:r>
            <a:r>
              <a:rPr lang="en-US" altLang="zh-CN" sz="2200" b="1" smtClean="0">
                <a:solidFill>
                  <a:schemeClr val="hlink"/>
                </a:solidFill>
                <a:latin typeface="Times New Roman" pitchFamily="18" charset="0"/>
                <a:ea typeface="SimSun" pitchFamily="2" charset="-122"/>
                <a:cs typeface="Times New Roman" pitchFamily="18" charset="0"/>
              </a:rPr>
              <a:t>)=2,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(O, </a:t>
            </a:r>
            <a:r>
              <a:rPr lang="en-US" altLang="zh-CN" sz="2200" b="1" smtClean="0">
                <a:solidFill>
                  <a:srgbClr val="0000FF"/>
                </a:solidFill>
                <a:latin typeface="Times New Roman" pitchFamily="18" charset="0"/>
                <a:ea typeface="SimSun" pitchFamily="2" charset="-122"/>
                <a:cs typeface="Times New Roman" pitchFamily="18" charset="0"/>
              </a:rPr>
              <a:t>F</a:t>
            </a:r>
            <a:r>
              <a:rPr lang="en-US" altLang="zh-CN" sz="2200" b="1" smtClean="0">
                <a:solidFill>
                  <a:schemeClr val="hlink"/>
                </a:solidFill>
                <a:latin typeface="Times New Roman" pitchFamily="18" charset="0"/>
                <a:ea typeface="SimSun" pitchFamily="2" charset="-122"/>
                <a:cs typeface="Times New Roman" pitchFamily="18" charset="0"/>
              </a:rPr>
              <a:t>)=0,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(F, </a:t>
            </a:r>
            <a:r>
              <a:rPr lang="en-US" altLang="zh-CN" sz="2200" b="1" smtClean="0">
                <a:solidFill>
                  <a:srgbClr val="0000FF"/>
                </a:solidFill>
                <a:latin typeface="Times New Roman" pitchFamily="18" charset="0"/>
                <a:ea typeface="SimSun" pitchFamily="2" charset="-122"/>
                <a:cs typeface="Times New Roman" pitchFamily="18" charset="0"/>
              </a:rPr>
              <a:t>O</a:t>
            </a:r>
            <a:r>
              <a:rPr lang="en-US" altLang="zh-CN" sz="2200" b="1" smtClean="0">
                <a:solidFill>
                  <a:schemeClr val="hlink"/>
                </a:solidFill>
                <a:latin typeface="Times New Roman" pitchFamily="18" charset="0"/>
                <a:ea typeface="SimSun" pitchFamily="2" charset="-122"/>
                <a:cs typeface="Times New Roman" pitchFamily="18" charset="0"/>
              </a:rPr>
              <a:t>)=0,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(F, </a:t>
            </a:r>
            <a:r>
              <a:rPr lang="en-US" altLang="zh-CN" sz="2200" b="1" smtClean="0">
                <a:solidFill>
                  <a:srgbClr val="0000FF"/>
                </a:solidFill>
                <a:latin typeface="Times New Roman" pitchFamily="18" charset="0"/>
                <a:ea typeface="SimSun" pitchFamily="2" charset="-122"/>
                <a:cs typeface="Times New Roman" pitchFamily="18" charset="0"/>
              </a:rPr>
              <a:t>F</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smtClean="0">
                <a:latin typeface="Times New Roman" pitchFamily="18" charset="0"/>
                <a:ea typeface="SimSun" pitchFamily="2" charset="-122"/>
                <a:cs typeface="Times New Roman" pitchFamily="18" charset="0"/>
              </a:rPr>
              <a:t>;</a:t>
            </a:r>
            <a:br>
              <a:rPr lang="en-US" altLang="zh-CN" sz="2200" b="1" smtClean="0">
                <a:latin typeface="Times New Roman" pitchFamily="18" charset="0"/>
                <a:ea typeface="SimSun" pitchFamily="2" charset="-122"/>
                <a:cs typeface="Times New Roman" pitchFamily="18" charset="0"/>
              </a:rPr>
            </a:br>
            <a:r>
              <a:rPr lang="en-US" altLang="zh-CN" sz="2200" b="1"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O</a:t>
            </a:r>
            <a:r>
              <a:rPr lang="en-US" altLang="zh-CN" sz="2200" b="1" smtClean="0">
                <a:solidFill>
                  <a:srgbClr val="0000FF"/>
                </a:solidFill>
                <a:latin typeface="Times New Roman" pitchFamily="18" charset="0"/>
                <a:ea typeface="SimSun" pitchFamily="2" charset="-122"/>
                <a:cs typeface="Times New Roman" pitchFamily="18" charset="0"/>
              </a:rPr>
              <a:t>, O)=1,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O</a:t>
            </a:r>
            <a:r>
              <a:rPr lang="en-US" altLang="zh-CN" sz="2200" b="1" smtClean="0">
                <a:solidFill>
                  <a:srgbClr val="0000FF"/>
                </a:solidFill>
                <a:latin typeface="Times New Roman" pitchFamily="18" charset="0"/>
                <a:ea typeface="SimSun" pitchFamily="2" charset="-122"/>
                <a:cs typeface="Times New Roman" pitchFamily="18" charset="0"/>
              </a:rPr>
              <a:t>, F)=0,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F</a:t>
            </a:r>
            <a:r>
              <a:rPr lang="en-US" altLang="zh-CN" sz="2200" b="1" smtClean="0">
                <a:solidFill>
                  <a:srgbClr val="0000FF"/>
                </a:solidFill>
                <a:latin typeface="Times New Roman" pitchFamily="18" charset="0"/>
                <a:ea typeface="SimSun" pitchFamily="2" charset="-122"/>
                <a:cs typeface="Times New Roman" pitchFamily="18" charset="0"/>
              </a:rPr>
              <a:t>, O)=0,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F</a:t>
            </a:r>
            <a:r>
              <a:rPr lang="en-US" altLang="zh-CN" sz="2200" b="1" smtClean="0">
                <a:solidFill>
                  <a:srgbClr val="0000FF"/>
                </a:solidFill>
                <a:latin typeface="Times New Roman" pitchFamily="18" charset="0"/>
                <a:ea typeface="SimSun" pitchFamily="2" charset="-122"/>
                <a:cs typeface="Times New Roman" pitchFamily="18" charset="0"/>
              </a:rPr>
              <a:t>, F)=2</a:t>
            </a:r>
          </a:p>
          <a:p>
            <a:pPr lvl="1" eaLnBrk="1" hangingPunct="1">
              <a:buFont typeface="Wingdings" pitchFamily="2" charset="2"/>
              <a:buNone/>
            </a:pPr>
            <a:endParaRPr lang="en-US" altLang="zh-CN" sz="2200" b="1" smtClean="0">
              <a:latin typeface="Times New Roman" pitchFamily="18" charset="0"/>
              <a:ea typeface="SimSun" pitchFamily="2" charset="-122"/>
              <a:cs typeface="Times New Roman" pitchFamily="18" charset="0"/>
            </a:endParaRPr>
          </a:p>
        </p:txBody>
      </p:sp>
      <p:graphicFrame>
        <p:nvGraphicFramePr>
          <p:cNvPr id="30724" name="Group 4"/>
          <p:cNvGraphicFramePr>
            <a:graphicFrameLocks noGrp="1"/>
          </p:cNvGraphicFramePr>
          <p:nvPr>
            <p:ph sz="half" idx="2"/>
          </p:nvPr>
        </p:nvGraphicFramePr>
        <p:xfrm>
          <a:off x="4851400" y="2319338"/>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29"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64530"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25"/>
          <p:cNvGrpSpPr>
            <a:grpSpLocks/>
          </p:cNvGrpSpPr>
          <p:nvPr/>
        </p:nvGrpSpPr>
        <p:grpSpPr bwMode="auto">
          <a:xfrm>
            <a:off x="1871663" y="1582738"/>
            <a:ext cx="5618162" cy="1581150"/>
            <a:chOff x="978" y="2359"/>
            <a:chExt cx="3539" cy="996"/>
          </a:xfrm>
        </p:grpSpPr>
        <p:grpSp>
          <p:nvGrpSpPr>
            <p:cNvPr id="3" name="Group 17"/>
            <p:cNvGrpSpPr>
              <a:grpSpLocks/>
            </p:cNvGrpSpPr>
            <p:nvPr/>
          </p:nvGrpSpPr>
          <p:grpSpPr bwMode="auto">
            <a:xfrm>
              <a:off x="978" y="2359"/>
              <a:ext cx="3164" cy="861"/>
              <a:chOff x="978" y="2359"/>
              <a:chExt cx="3164" cy="861"/>
            </a:xfrm>
          </p:grpSpPr>
          <p:sp>
            <p:nvSpPr>
              <p:cNvPr id="64537" name="Text Box 18"/>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Chris</a:t>
                </a:r>
              </a:p>
            </p:txBody>
          </p:sp>
          <p:sp>
            <p:nvSpPr>
              <p:cNvPr id="64538" name="Text Box 19"/>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Pat</a:t>
                </a:r>
              </a:p>
            </p:txBody>
          </p:sp>
        </p:grpSp>
        <p:sp>
          <p:nvSpPr>
            <p:cNvPr id="64533" name="Text Box 21"/>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Prize Fight</a:t>
              </a:r>
            </a:p>
          </p:txBody>
        </p:sp>
        <p:sp>
          <p:nvSpPr>
            <p:cNvPr id="64534" name="Text Box 22"/>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Opera</a:t>
              </a:r>
            </a:p>
          </p:txBody>
        </p:sp>
        <p:sp>
          <p:nvSpPr>
            <p:cNvPr id="64535" name="Text Box 23"/>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Prize Fight</a:t>
              </a:r>
            </a:p>
          </p:txBody>
        </p:sp>
        <p:sp>
          <p:nvSpPr>
            <p:cNvPr id="64536" name="Text Box 24"/>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Opera</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0" dur="500"/>
                                        <p:tgtEl>
                                          <p:spTgt spid="3072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3"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5539" name="灯片编号占位符 6"/>
          <p:cNvSpPr>
            <a:spLocks noGrp="1"/>
          </p:cNvSpPr>
          <p:nvPr>
            <p:ph type="sldNum" sz="quarter" idx="12"/>
          </p:nvPr>
        </p:nvSpPr>
        <p:spPr>
          <a:noFill/>
        </p:spPr>
        <p:txBody>
          <a:bodyPr/>
          <a:lstStyle/>
          <a:p>
            <a:fld id="{4D08FF9C-4251-4B49-B24E-B5D59BAFDB8E}" type="slidenum">
              <a:rPr lang="zh-CN" altLang="en-US" smtClean="0">
                <a:solidFill>
                  <a:srgbClr val="000000"/>
                </a:solidFill>
              </a:rPr>
              <a:pPr/>
              <a:t>45</a:t>
            </a:fld>
            <a:endParaRPr lang="en-US" altLang="zh-CN" smtClean="0">
              <a:solidFill>
                <a:srgbClr val="000000"/>
              </a:solidFill>
            </a:endParaRPr>
          </a:p>
        </p:txBody>
      </p:sp>
      <p:sp>
        <p:nvSpPr>
          <p:cNvPr id="65540" name="Rectangle 1026"/>
          <p:cNvSpPr>
            <a:spLocks noGrp="1" noChangeArrowheads="1"/>
          </p:cNvSpPr>
          <p:nvPr>
            <p:ph type="title"/>
          </p:nvPr>
        </p:nvSpPr>
        <p:spPr/>
        <p:txBody>
          <a:bodyPr/>
          <a:lstStyle/>
          <a:p>
            <a:pPr eaLnBrk="1" hangingPunct="1"/>
            <a:r>
              <a:rPr lang="en-US" altLang="zh-CN" smtClean="0">
                <a:ea typeface="SimSun" pitchFamily="2" charset="-122"/>
              </a:rPr>
              <a:t>Example: Matching pennies</a:t>
            </a:r>
          </a:p>
        </p:txBody>
      </p:sp>
      <p:sp>
        <p:nvSpPr>
          <p:cNvPr id="31747" name="Rectangle 1027"/>
          <p:cNvSpPr>
            <a:spLocks noGrp="1" noChangeArrowheads="1"/>
          </p:cNvSpPr>
          <p:nvPr>
            <p:ph type="body" sz="half" idx="1"/>
          </p:nvPr>
        </p:nvSpPr>
        <p:spPr>
          <a:xfrm>
            <a:off x="798513" y="3473450"/>
            <a:ext cx="7696200" cy="2517775"/>
          </a:xfrm>
        </p:spPr>
        <p:txBody>
          <a:bodyPr/>
          <a:lstStyle/>
          <a:p>
            <a:pPr eaLnBrk="1" hangingPunct="1"/>
            <a:r>
              <a:rPr lang="zh-CN" altLang="en-US" sz="2400" smtClean="0">
                <a:latin typeface="Times New Roman" pitchFamily="18" charset="0"/>
                <a:ea typeface="SimSun" pitchFamily="2" charset="-122"/>
                <a:cs typeface="Times New Roman" pitchFamily="18" charset="0"/>
              </a:rPr>
              <a:t>标准式（或策略式）表述</a:t>
            </a:r>
            <a:r>
              <a:rPr lang="en-US" altLang="zh-CN" sz="24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参与人集合</a:t>
            </a:r>
            <a:r>
              <a:rPr lang="en-US" altLang="zh-CN" sz="2200" smtClean="0">
                <a:latin typeface="Times New Roman" pitchFamily="18" charset="0"/>
                <a:ea typeface="SimSun" pitchFamily="2" charset="-122"/>
                <a:cs typeface="Times New Roman" pitchFamily="18" charset="0"/>
              </a:rPr>
              <a:t>:	{</a:t>
            </a:r>
            <a:r>
              <a:rPr lang="en-US" altLang="zh-CN" sz="2200" smtClean="0">
                <a:solidFill>
                  <a:schemeClr val="hlink"/>
                </a:solidFill>
                <a:latin typeface="Times New Roman" pitchFamily="18" charset="0"/>
                <a:ea typeface="SimSun" pitchFamily="2" charset="-122"/>
                <a:cs typeface="Times New Roman" pitchFamily="18" charset="0"/>
              </a:rPr>
              <a:t>Player 1</a:t>
            </a:r>
            <a:r>
              <a:rPr lang="en-US" altLang="zh-CN" sz="2200" smtClean="0">
                <a:latin typeface="Times New Roman" pitchFamily="18" charset="0"/>
                <a:ea typeface="SimSun" pitchFamily="2" charset="-122"/>
                <a:cs typeface="Times New Roman" pitchFamily="18" charset="0"/>
              </a:rPr>
              <a:t>, </a:t>
            </a:r>
            <a:r>
              <a:rPr lang="en-US" altLang="zh-CN" sz="2200" smtClean="0">
                <a:solidFill>
                  <a:srgbClr val="0000FF"/>
                </a:solidFill>
                <a:latin typeface="Times New Roman" pitchFamily="18" charset="0"/>
                <a:ea typeface="SimSun" pitchFamily="2" charset="-122"/>
                <a:cs typeface="Times New Roman" pitchFamily="18" charset="0"/>
              </a:rPr>
              <a:t>Player 2</a:t>
            </a:r>
            <a:r>
              <a:rPr lang="en-US" altLang="zh-CN" sz="2200"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策略集</a:t>
            </a:r>
            <a:r>
              <a:rPr lang="en-US" altLang="zh-CN" sz="2200" smtClean="0">
                <a:latin typeface="Times New Roman" pitchFamily="18" charset="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cs typeface="Times New Roman" pitchFamily="18" charset="0"/>
              </a:rPr>
              <a:t>S</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aseline="-25000" smtClean="0">
                <a:latin typeface="Times New Roman" pitchFamily="18" charset="0"/>
                <a:ea typeface="SimSun" pitchFamily="2" charset="-122"/>
                <a:cs typeface="Times New Roman" pitchFamily="18" charset="0"/>
              </a:rPr>
              <a:t> </a:t>
            </a:r>
            <a:r>
              <a:rPr lang="en-US" altLang="zh-CN" sz="2200"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S</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smtClean="0">
                <a:latin typeface="Times New Roman" pitchFamily="18" charset="0"/>
                <a:ea typeface="SimSun" pitchFamily="2" charset="-122"/>
                <a:cs typeface="Times New Roman" pitchFamily="18" charset="0"/>
              </a:rPr>
              <a:t> = { </a:t>
            </a:r>
            <a:r>
              <a:rPr lang="en-US" altLang="zh-CN" sz="2200" u="sng" smtClean="0">
                <a:latin typeface="Times New Roman" pitchFamily="18" charset="0"/>
                <a:ea typeface="SimSun" pitchFamily="2" charset="-122"/>
                <a:cs typeface="Times New Roman" pitchFamily="18" charset="0"/>
              </a:rPr>
              <a:t>H</a:t>
            </a:r>
            <a:r>
              <a:rPr lang="en-US" altLang="zh-CN" sz="2200" smtClean="0">
                <a:latin typeface="Times New Roman" pitchFamily="18" charset="0"/>
                <a:ea typeface="SimSun" pitchFamily="2" charset="-122"/>
                <a:cs typeface="Times New Roman" pitchFamily="18" charset="0"/>
              </a:rPr>
              <a:t>ead, </a:t>
            </a:r>
            <a:r>
              <a:rPr lang="en-US" altLang="zh-CN" sz="2200" u="sng" smtClean="0">
                <a:latin typeface="Times New Roman" pitchFamily="18" charset="0"/>
                <a:ea typeface="SimSun" pitchFamily="2" charset="-122"/>
                <a:cs typeface="Times New Roman" pitchFamily="18" charset="0"/>
              </a:rPr>
              <a:t>T</a:t>
            </a:r>
            <a:r>
              <a:rPr lang="en-US" altLang="zh-CN" sz="2200" smtClean="0">
                <a:latin typeface="Times New Roman" pitchFamily="18" charset="0"/>
                <a:ea typeface="SimSun" pitchFamily="2" charset="-122"/>
                <a:cs typeface="Times New Roman" pitchFamily="18" charset="0"/>
              </a:rPr>
              <a:t>ail }</a:t>
            </a:r>
          </a:p>
          <a:p>
            <a:pPr lvl="1" eaLnBrk="1" hangingPunct="1">
              <a:buFont typeface="Wingdings" pitchFamily="2" charset="2"/>
              <a:buChar char="Ø"/>
            </a:pPr>
            <a:r>
              <a:rPr lang="zh-CN" altLang="en-US" sz="2200" smtClean="0">
                <a:latin typeface="Times New Roman" pitchFamily="18" charset="0"/>
                <a:ea typeface="SimSun" pitchFamily="2" charset="-122"/>
                <a:cs typeface="Times New Roman" pitchFamily="18" charset="0"/>
              </a:rPr>
              <a:t>收益函数</a:t>
            </a:r>
            <a:r>
              <a:rPr lang="en-US" altLang="zh-CN" sz="2200" smtClean="0">
                <a:latin typeface="Times New Roman" pitchFamily="18" charset="0"/>
                <a:ea typeface="SimSun" pitchFamily="2" charset="-122"/>
                <a:cs typeface="Times New Roman" pitchFamily="18" charset="0"/>
              </a:rPr>
              <a:t>:</a:t>
            </a:r>
            <a:br>
              <a:rPr lang="en-US" altLang="zh-CN" sz="2200" smtClean="0">
                <a:latin typeface="Times New Roman" pitchFamily="18" charset="0"/>
                <a:ea typeface="SimSun" pitchFamily="2" charset="-122"/>
                <a:cs typeface="Times New Roman" pitchFamily="18" charset="0"/>
              </a:rPr>
            </a:br>
            <a:r>
              <a:rPr lang="en-US" altLang="zh-CN" sz="2200" smtClean="0">
                <a:latin typeface="Times New Roman" pitchFamily="18" charset="0"/>
                <a:ea typeface="SimSun" pitchFamily="2" charset="-122"/>
                <a:cs typeface="Times New Roman" pitchFamily="18" charset="0"/>
              </a:rPr>
              <a:t>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(H, </a:t>
            </a:r>
            <a:r>
              <a:rPr lang="en-US" altLang="zh-CN" sz="2200" b="1" smtClean="0">
                <a:solidFill>
                  <a:srgbClr val="0000FF"/>
                </a:solidFill>
                <a:latin typeface="Times New Roman" pitchFamily="18" charset="0"/>
                <a:ea typeface="SimSun" pitchFamily="2" charset="-122"/>
                <a:cs typeface="Times New Roman" pitchFamily="18" charset="0"/>
              </a:rPr>
              <a:t>H</a:t>
            </a:r>
            <a:r>
              <a:rPr lang="en-US" altLang="zh-CN" sz="2200" b="1" smtClean="0">
                <a:solidFill>
                  <a:schemeClr val="hlink"/>
                </a:solidFill>
                <a:latin typeface="Times New Roman" pitchFamily="18" charset="0"/>
                <a:ea typeface="SimSun" pitchFamily="2" charset="-122"/>
                <a:cs typeface="Times New Roman" pitchFamily="18" charset="0"/>
              </a:rPr>
              <a:t>)=-1,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(H, </a:t>
            </a:r>
            <a:r>
              <a:rPr lang="en-US" altLang="zh-CN" sz="2200" b="1" smtClean="0">
                <a:solidFill>
                  <a:srgbClr val="0000FF"/>
                </a:solidFill>
                <a:latin typeface="Times New Roman" pitchFamily="18" charset="0"/>
                <a:ea typeface="SimSun" pitchFamily="2" charset="-122"/>
                <a:cs typeface="Times New Roman" pitchFamily="18" charset="0"/>
              </a:rPr>
              <a:t>T</a:t>
            </a:r>
            <a:r>
              <a:rPr lang="en-US" altLang="zh-CN" sz="2200" b="1" smtClean="0">
                <a:solidFill>
                  <a:schemeClr val="hlink"/>
                </a:solidFill>
                <a:latin typeface="Times New Roman" pitchFamily="18" charset="0"/>
                <a:ea typeface="SimSun" pitchFamily="2" charset="-122"/>
                <a:cs typeface="Times New Roman" pitchFamily="18" charset="0"/>
              </a:rPr>
              <a:t>)=1,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(T, </a:t>
            </a:r>
            <a:r>
              <a:rPr lang="en-US" altLang="zh-CN" sz="2200" b="1" smtClean="0">
                <a:solidFill>
                  <a:srgbClr val="0000FF"/>
                </a:solidFill>
                <a:latin typeface="Times New Roman" pitchFamily="18" charset="0"/>
                <a:ea typeface="SimSun" pitchFamily="2" charset="-122"/>
                <a:cs typeface="Times New Roman" pitchFamily="18" charset="0"/>
              </a:rPr>
              <a:t>H</a:t>
            </a:r>
            <a:r>
              <a:rPr lang="en-US" altLang="zh-CN" sz="2200" b="1" smtClean="0">
                <a:solidFill>
                  <a:schemeClr val="hlink"/>
                </a:solidFill>
                <a:latin typeface="Times New Roman" pitchFamily="18" charset="0"/>
                <a:ea typeface="SimSun" pitchFamily="2" charset="-122"/>
                <a:cs typeface="Times New Roman" pitchFamily="18" charset="0"/>
              </a:rPr>
              <a:t>)=1,  </a:t>
            </a:r>
            <a:r>
              <a:rPr lang="en-US" altLang="zh-CN" sz="2200" b="1" i="1" smtClean="0">
                <a:solidFill>
                  <a:schemeClr val="hlink"/>
                </a:solidFill>
                <a:latin typeface="Times New Roman" pitchFamily="18" charset="0"/>
                <a:ea typeface="SimSun" pitchFamily="2" charset="-122"/>
                <a:cs typeface="Times New Roman" pitchFamily="18" charset="0"/>
              </a:rPr>
              <a:t>u</a:t>
            </a:r>
            <a:r>
              <a:rPr lang="en-US" altLang="zh-CN" sz="2200" b="1" baseline="-25000" smtClean="0">
                <a:solidFill>
                  <a:schemeClr val="hlink"/>
                </a:solidFill>
                <a:latin typeface="Times New Roman" pitchFamily="18" charset="0"/>
                <a:ea typeface="SimSun" pitchFamily="2" charset="-122"/>
                <a:cs typeface="Times New Roman" pitchFamily="18" charset="0"/>
              </a:rPr>
              <a:t>1</a:t>
            </a:r>
            <a:r>
              <a:rPr lang="en-US" altLang="zh-CN" sz="2200" b="1" smtClean="0">
                <a:solidFill>
                  <a:schemeClr val="hlink"/>
                </a:solidFill>
                <a:latin typeface="Times New Roman" pitchFamily="18" charset="0"/>
                <a:ea typeface="SimSun" pitchFamily="2" charset="-122"/>
                <a:cs typeface="Times New Roman" pitchFamily="18" charset="0"/>
              </a:rPr>
              <a:t>(T, </a:t>
            </a:r>
            <a:r>
              <a:rPr lang="en-US" altLang="zh-CN" sz="2200" b="1" smtClean="0">
                <a:solidFill>
                  <a:srgbClr val="0000FF"/>
                </a:solidFill>
                <a:latin typeface="Times New Roman" pitchFamily="18" charset="0"/>
                <a:ea typeface="SimSun" pitchFamily="2" charset="-122"/>
                <a:cs typeface="Times New Roman" pitchFamily="18" charset="0"/>
              </a:rPr>
              <a:t>T</a:t>
            </a:r>
            <a:r>
              <a:rPr lang="en-US" altLang="zh-CN" sz="2200" b="1" smtClean="0">
                <a:solidFill>
                  <a:schemeClr val="hlink"/>
                </a:solidFill>
                <a:latin typeface="Times New Roman" pitchFamily="18" charset="0"/>
                <a:ea typeface="SimSun" pitchFamily="2" charset="-122"/>
                <a:cs typeface="Times New Roman" pitchFamily="18" charset="0"/>
              </a:rPr>
              <a:t>)=-1</a:t>
            </a:r>
            <a:r>
              <a:rPr lang="en-US" altLang="zh-CN" sz="2200" b="1" smtClean="0">
                <a:latin typeface="Times New Roman" pitchFamily="18" charset="0"/>
                <a:ea typeface="SimSun" pitchFamily="2" charset="-122"/>
                <a:cs typeface="Times New Roman" pitchFamily="18" charset="0"/>
              </a:rPr>
              <a:t>;</a:t>
            </a:r>
            <a:br>
              <a:rPr lang="en-US" altLang="zh-CN" sz="2200" b="1" smtClean="0">
                <a:latin typeface="Times New Roman" pitchFamily="18" charset="0"/>
                <a:ea typeface="SimSun" pitchFamily="2" charset="-122"/>
                <a:cs typeface="Times New Roman" pitchFamily="18" charset="0"/>
              </a:rPr>
            </a:br>
            <a:r>
              <a:rPr lang="en-US" altLang="zh-CN" sz="2200" b="1" smtClean="0">
                <a:latin typeface="Times New Roman" pitchFamily="18" charset="0"/>
                <a:ea typeface="SimSun" pitchFamily="2" charset="-122"/>
                <a:cs typeface="Times New Roman" pitchFamily="18" charset="0"/>
              </a:rPr>
              <a:t>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H</a:t>
            </a:r>
            <a:r>
              <a:rPr lang="en-US" altLang="zh-CN" sz="2200" b="1" smtClean="0">
                <a:solidFill>
                  <a:srgbClr val="0000FF"/>
                </a:solidFill>
                <a:latin typeface="Times New Roman" pitchFamily="18" charset="0"/>
                <a:ea typeface="SimSun" pitchFamily="2" charset="-122"/>
                <a:cs typeface="Times New Roman" pitchFamily="18" charset="0"/>
              </a:rPr>
              <a:t>, H)=1,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H</a:t>
            </a:r>
            <a:r>
              <a:rPr lang="en-US" altLang="zh-CN" sz="2200" b="1" smtClean="0">
                <a:solidFill>
                  <a:srgbClr val="0000FF"/>
                </a:solidFill>
                <a:latin typeface="Times New Roman" pitchFamily="18" charset="0"/>
                <a:ea typeface="SimSun" pitchFamily="2" charset="-122"/>
                <a:cs typeface="Times New Roman" pitchFamily="18" charset="0"/>
              </a:rPr>
              <a:t>, T)=-1,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T</a:t>
            </a:r>
            <a:r>
              <a:rPr lang="en-US" altLang="zh-CN" sz="2200" b="1" smtClean="0">
                <a:solidFill>
                  <a:srgbClr val="0000FF"/>
                </a:solidFill>
                <a:latin typeface="Times New Roman" pitchFamily="18" charset="0"/>
                <a:ea typeface="SimSun" pitchFamily="2" charset="-122"/>
                <a:cs typeface="Times New Roman" pitchFamily="18" charset="0"/>
              </a:rPr>
              <a:t>, H)=-1,  </a:t>
            </a:r>
            <a:r>
              <a:rPr lang="en-US" altLang="zh-CN" sz="2200" b="1" i="1" smtClean="0">
                <a:solidFill>
                  <a:srgbClr val="0000FF"/>
                </a:solidFill>
                <a:latin typeface="Times New Roman" pitchFamily="18" charset="0"/>
                <a:ea typeface="SimSun" pitchFamily="2" charset="-122"/>
                <a:cs typeface="Times New Roman" pitchFamily="18" charset="0"/>
              </a:rPr>
              <a:t>u</a:t>
            </a:r>
            <a:r>
              <a:rPr lang="en-US" altLang="zh-CN" sz="2200" b="1" baseline="-25000" smtClean="0">
                <a:solidFill>
                  <a:srgbClr val="0000FF"/>
                </a:solidFill>
                <a:latin typeface="Times New Roman" pitchFamily="18" charset="0"/>
                <a:ea typeface="SimSun" pitchFamily="2" charset="-122"/>
                <a:cs typeface="Times New Roman" pitchFamily="18" charset="0"/>
              </a:rPr>
              <a:t>2</a:t>
            </a:r>
            <a:r>
              <a:rPr lang="en-US" altLang="zh-CN" sz="2200" b="1" smtClean="0">
                <a:solidFill>
                  <a:srgbClr val="0000FF"/>
                </a:solidFill>
                <a:latin typeface="Times New Roman" pitchFamily="18" charset="0"/>
                <a:ea typeface="SimSun" pitchFamily="2" charset="-122"/>
                <a:cs typeface="Times New Roman" pitchFamily="18" charset="0"/>
              </a:rPr>
              <a:t>(</a:t>
            </a:r>
            <a:r>
              <a:rPr lang="en-US" altLang="zh-CN" sz="2200" b="1" smtClean="0">
                <a:solidFill>
                  <a:schemeClr val="hlink"/>
                </a:solidFill>
                <a:latin typeface="Times New Roman" pitchFamily="18" charset="0"/>
                <a:ea typeface="SimSun" pitchFamily="2" charset="-122"/>
                <a:cs typeface="Times New Roman" pitchFamily="18" charset="0"/>
              </a:rPr>
              <a:t>T</a:t>
            </a:r>
            <a:r>
              <a:rPr lang="en-US" altLang="zh-CN" sz="2200" b="1" smtClean="0">
                <a:solidFill>
                  <a:srgbClr val="0000FF"/>
                </a:solidFill>
                <a:latin typeface="Times New Roman" pitchFamily="18" charset="0"/>
                <a:ea typeface="SimSun" pitchFamily="2" charset="-122"/>
                <a:cs typeface="Times New Roman" pitchFamily="18" charset="0"/>
              </a:rPr>
              <a:t>, T)=1</a:t>
            </a:r>
          </a:p>
        </p:txBody>
      </p:sp>
      <p:graphicFrame>
        <p:nvGraphicFramePr>
          <p:cNvPr id="31748" name="Group 1028"/>
          <p:cNvGraphicFramePr>
            <a:graphicFrameLocks noGrp="1"/>
          </p:cNvGraphicFramePr>
          <p:nvPr>
            <p:ph sz="half" idx="2"/>
          </p:nvPr>
        </p:nvGraphicFramePr>
        <p:xfrm>
          <a:off x="5056188" y="2362200"/>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53" name="Text Box 1039"/>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65554" name="Text Box 1040"/>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049"/>
          <p:cNvGrpSpPr>
            <a:grpSpLocks/>
          </p:cNvGrpSpPr>
          <p:nvPr/>
        </p:nvGrpSpPr>
        <p:grpSpPr bwMode="auto">
          <a:xfrm>
            <a:off x="2076450" y="1625600"/>
            <a:ext cx="5618163" cy="1581150"/>
            <a:chOff x="978" y="2359"/>
            <a:chExt cx="3539" cy="996"/>
          </a:xfrm>
        </p:grpSpPr>
        <p:grpSp>
          <p:nvGrpSpPr>
            <p:cNvPr id="3" name="Group 1041"/>
            <p:cNvGrpSpPr>
              <a:grpSpLocks/>
            </p:cNvGrpSpPr>
            <p:nvPr/>
          </p:nvGrpSpPr>
          <p:grpSpPr bwMode="auto">
            <a:xfrm>
              <a:off x="978" y="2359"/>
              <a:ext cx="3164" cy="861"/>
              <a:chOff x="978" y="2359"/>
              <a:chExt cx="3164" cy="861"/>
            </a:xfrm>
          </p:grpSpPr>
          <p:sp>
            <p:nvSpPr>
              <p:cNvPr id="65562" name="Text Box 1042"/>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65563" name="Text Box 1043"/>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4" name="Group 1044"/>
            <p:cNvGrpSpPr>
              <a:grpSpLocks/>
            </p:cNvGrpSpPr>
            <p:nvPr/>
          </p:nvGrpSpPr>
          <p:grpSpPr bwMode="auto">
            <a:xfrm>
              <a:off x="1945" y="2574"/>
              <a:ext cx="2572" cy="781"/>
              <a:chOff x="1945" y="2574"/>
              <a:chExt cx="2572" cy="781"/>
            </a:xfrm>
          </p:grpSpPr>
          <p:sp>
            <p:nvSpPr>
              <p:cNvPr id="65558" name="Text Box 1045"/>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Tail</a:t>
                </a:r>
              </a:p>
            </p:txBody>
          </p:sp>
          <p:sp>
            <p:nvSpPr>
              <p:cNvPr id="65559" name="Text Box 1046"/>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Head</a:t>
                </a:r>
              </a:p>
            </p:txBody>
          </p:sp>
          <p:sp>
            <p:nvSpPr>
              <p:cNvPr id="65560" name="Text Box 1047"/>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Tail</a:t>
                </a:r>
              </a:p>
            </p:txBody>
          </p:sp>
          <p:sp>
            <p:nvSpPr>
              <p:cNvPr id="65561" name="Text Box 1048"/>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Head</a:t>
                </a:r>
              </a:p>
            </p:txBody>
          </p:sp>
        </p:gr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0" dur="500"/>
                                        <p:tgtEl>
                                          <p:spTgt spid="317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3"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6563" name="灯片编号占位符 5"/>
          <p:cNvSpPr>
            <a:spLocks noGrp="1"/>
          </p:cNvSpPr>
          <p:nvPr>
            <p:ph type="sldNum" sz="quarter" idx="12"/>
          </p:nvPr>
        </p:nvSpPr>
        <p:spPr>
          <a:noFill/>
        </p:spPr>
        <p:txBody>
          <a:bodyPr/>
          <a:lstStyle/>
          <a:p>
            <a:fld id="{9DAC28DA-F042-47C6-8636-93A749C7D803}" type="slidenum">
              <a:rPr lang="zh-CN" altLang="en-US" smtClean="0">
                <a:solidFill>
                  <a:srgbClr val="000000"/>
                </a:solidFill>
              </a:rPr>
              <a:pPr/>
              <a:t>46</a:t>
            </a:fld>
            <a:endParaRPr lang="en-US" altLang="zh-CN" smtClean="0">
              <a:solidFill>
                <a:srgbClr val="000000"/>
              </a:solidFill>
            </a:endParaRPr>
          </a:p>
        </p:txBody>
      </p:sp>
      <p:sp>
        <p:nvSpPr>
          <p:cNvPr id="66564" name="Rectangle 2"/>
          <p:cNvSpPr>
            <a:spLocks noGrp="1" noChangeArrowheads="1"/>
          </p:cNvSpPr>
          <p:nvPr>
            <p:ph type="title"/>
          </p:nvPr>
        </p:nvSpPr>
        <p:spPr>
          <a:xfrm>
            <a:off x="914400" y="812800"/>
            <a:ext cx="7772400" cy="608013"/>
          </a:xfrm>
        </p:spPr>
        <p:txBody>
          <a:bodyPr/>
          <a:lstStyle/>
          <a:p>
            <a:pPr eaLnBrk="1" hangingPunct="1"/>
            <a:r>
              <a:rPr lang="en-US" altLang="zh-CN" smtClean="0">
                <a:ea typeface="SimSun" pitchFamily="2" charset="-122"/>
              </a:rPr>
              <a:t>Example: Tourists &amp; Natives</a:t>
            </a:r>
          </a:p>
        </p:txBody>
      </p:sp>
      <p:sp>
        <p:nvSpPr>
          <p:cNvPr id="66565" name="Rectangle 3"/>
          <p:cNvSpPr>
            <a:spLocks noGrp="1" noChangeArrowheads="1"/>
          </p:cNvSpPr>
          <p:nvPr>
            <p:ph type="body" idx="1"/>
          </p:nvPr>
        </p:nvSpPr>
        <p:spPr>
          <a:xfrm>
            <a:off x="912813" y="1822450"/>
            <a:ext cx="7791450" cy="4408488"/>
          </a:xfrm>
        </p:spPr>
        <p:txBody>
          <a:bodyPr/>
          <a:lstStyle/>
          <a:p>
            <a:pPr eaLnBrk="1" hangingPunct="1"/>
            <a:r>
              <a:rPr lang="zh-CN" altLang="en-US" sz="2400" smtClean="0">
                <a:ea typeface="SimSun" pitchFamily="2" charset="-122"/>
              </a:rPr>
              <a:t>城市里仅有两家酒吧</a:t>
            </a:r>
            <a:r>
              <a:rPr lang="en-US" altLang="zh-CN" sz="2400" smtClean="0">
                <a:ea typeface="SimSun" pitchFamily="2" charset="-122"/>
              </a:rPr>
              <a:t> (bar 1, bar 2)</a:t>
            </a:r>
          </a:p>
          <a:p>
            <a:pPr eaLnBrk="1" hangingPunct="1"/>
            <a:r>
              <a:rPr lang="zh-CN" altLang="en-US" sz="2400" smtClean="0">
                <a:ea typeface="SimSun" pitchFamily="2" charset="-122"/>
              </a:rPr>
              <a:t>可以索取的价格为</a:t>
            </a:r>
            <a:r>
              <a:rPr lang="en-US" altLang="zh-CN" sz="2400" smtClean="0">
                <a:ea typeface="SimSun" pitchFamily="2" charset="-122"/>
              </a:rPr>
              <a:t>$2, $4, or $5</a:t>
            </a:r>
          </a:p>
          <a:p>
            <a:pPr eaLnBrk="1" hangingPunct="1"/>
            <a:r>
              <a:rPr lang="en-US" altLang="zh-CN" sz="2400" smtClean="0">
                <a:ea typeface="SimSun" pitchFamily="2" charset="-122"/>
              </a:rPr>
              <a:t>6000</a:t>
            </a:r>
            <a:r>
              <a:rPr lang="zh-CN" altLang="en-US" sz="2400" smtClean="0">
                <a:ea typeface="SimSun" pitchFamily="2" charset="-122"/>
              </a:rPr>
              <a:t>名游客随机挑选酒吧</a:t>
            </a:r>
            <a:endParaRPr lang="en-US" altLang="zh-CN" sz="2400" smtClean="0">
              <a:ea typeface="SimSun" pitchFamily="2" charset="-122"/>
            </a:endParaRPr>
          </a:p>
          <a:p>
            <a:pPr eaLnBrk="1" hangingPunct="1"/>
            <a:r>
              <a:rPr lang="en-US" altLang="zh-CN" sz="2400" smtClean="0">
                <a:ea typeface="SimSun" pitchFamily="2" charset="-122"/>
              </a:rPr>
              <a:t>4000</a:t>
            </a:r>
            <a:r>
              <a:rPr lang="zh-CN" altLang="en-US" sz="2400" smtClean="0">
                <a:ea typeface="SimSun" pitchFamily="2" charset="-122"/>
              </a:rPr>
              <a:t>个当地人挑选价格最低的酒吧</a:t>
            </a:r>
            <a:endParaRPr lang="en-US" altLang="zh-CN" sz="2400" smtClean="0">
              <a:ea typeface="SimSun" pitchFamily="2" charset="-122"/>
            </a:endParaRPr>
          </a:p>
          <a:p>
            <a:pPr eaLnBrk="1" hangingPunct="1"/>
            <a:endParaRPr lang="en-US" altLang="zh-CN" sz="2000" smtClean="0">
              <a:ea typeface="SimSun" pitchFamily="2" charset="-122"/>
            </a:endParaRPr>
          </a:p>
          <a:p>
            <a:pPr eaLnBrk="1" hangingPunct="1"/>
            <a:r>
              <a:rPr lang="zh-CN" altLang="en-US" sz="2400" smtClean="0">
                <a:ea typeface="SimSun" pitchFamily="2" charset="-122"/>
              </a:rPr>
              <a:t>例</a:t>
            </a:r>
            <a:r>
              <a:rPr lang="en-US" altLang="zh-CN" sz="2400" smtClean="0">
                <a:ea typeface="SimSun" pitchFamily="2" charset="-122"/>
              </a:rPr>
              <a:t>1:	</a:t>
            </a:r>
            <a:r>
              <a:rPr lang="zh-CN" altLang="en-US" sz="2400" smtClean="0">
                <a:ea typeface="SimSun" pitchFamily="2" charset="-122"/>
              </a:rPr>
              <a:t>两家酒吧都索取</a:t>
            </a:r>
            <a:r>
              <a:rPr lang="en-US" altLang="zh-CN" sz="2400" smtClean="0">
                <a:ea typeface="SimSun" pitchFamily="2" charset="-122"/>
              </a:rPr>
              <a:t>$2</a:t>
            </a:r>
          </a:p>
          <a:p>
            <a:pPr lvl="1" eaLnBrk="1" hangingPunct="1">
              <a:buFont typeface="Wingdings" pitchFamily="2" charset="2"/>
              <a:buChar char="Ø"/>
            </a:pPr>
            <a:r>
              <a:rPr lang="zh-CN" altLang="en-US" sz="2200" smtClean="0">
                <a:ea typeface="SimSun" pitchFamily="2" charset="-122"/>
              </a:rPr>
              <a:t>每家酒吧得到</a:t>
            </a:r>
            <a:r>
              <a:rPr lang="en-US" altLang="zh-CN" sz="2200" smtClean="0">
                <a:ea typeface="SimSun" pitchFamily="2" charset="-122"/>
              </a:rPr>
              <a:t>5,000</a:t>
            </a:r>
            <a:r>
              <a:rPr lang="zh-CN" altLang="en-US" sz="2200" smtClean="0">
                <a:ea typeface="SimSun" pitchFamily="2" charset="-122"/>
              </a:rPr>
              <a:t>名顾客和 </a:t>
            </a:r>
            <a:r>
              <a:rPr lang="en-US" altLang="zh-CN" sz="2200" smtClean="0">
                <a:ea typeface="SimSun" pitchFamily="2" charset="-122"/>
              </a:rPr>
              <a:t>$10,000</a:t>
            </a:r>
          </a:p>
          <a:p>
            <a:pPr eaLnBrk="1" hangingPunct="1"/>
            <a:r>
              <a:rPr lang="zh-CN" altLang="en-US" sz="2400" smtClean="0">
                <a:ea typeface="SimSun" pitchFamily="2" charset="-122"/>
              </a:rPr>
              <a:t>例</a:t>
            </a:r>
            <a:r>
              <a:rPr lang="en-US" altLang="zh-CN" sz="2400" smtClean="0">
                <a:ea typeface="SimSun" pitchFamily="2" charset="-122"/>
              </a:rPr>
              <a:t>2: 	Bar 1 </a:t>
            </a:r>
            <a:r>
              <a:rPr lang="zh-CN" altLang="en-US" sz="2400" smtClean="0">
                <a:ea typeface="SimSun" pitchFamily="2" charset="-122"/>
              </a:rPr>
              <a:t>索取 </a:t>
            </a:r>
            <a:r>
              <a:rPr lang="en-US" altLang="zh-CN" sz="2400" smtClean="0">
                <a:ea typeface="SimSun" pitchFamily="2" charset="-122"/>
              </a:rPr>
              <a:t>$4, Bar 2 </a:t>
            </a:r>
            <a:r>
              <a:rPr lang="zh-CN" altLang="en-US" sz="2400" smtClean="0">
                <a:ea typeface="SimSun" pitchFamily="2" charset="-122"/>
              </a:rPr>
              <a:t>索取 </a:t>
            </a:r>
            <a:r>
              <a:rPr lang="en-US" altLang="zh-CN" sz="2400" smtClean="0">
                <a:ea typeface="SimSun" pitchFamily="2" charset="-122"/>
              </a:rPr>
              <a:t>$5</a:t>
            </a:r>
          </a:p>
          <a:p>
            <a:pPr lvl="1" eaLnBrk="1" hangingPunct="1">
              <a:buFont typeface="Wingdings" pitchFamily="2" charset="2"/>
              <a:buChar char="Ø"/>
            </a:pPr>
            <a:r>
              <a:rPr lang="en-US" altLang="zh-CN" sz="2200" smtClean="0">
                <a:ea typeface="SimSun" pitchFamily="2" charset="-122"/>
              </a:rPr>
              <a:t>Bar 1 </a:t>
            </a:r>
            <a:r>
              <a:rPr lang="zh-CN" altLang="en-US" sz="2200" smtClean="0">
                <a:ea typeface="SimSun" pitchFamily="2" charset="-122"/>
              </a:rPr>
              <a:t>得到</a:t>
            </a:r>
            <a:r>
              <a:rPr lang="en-US" altLang="zh-CN" sz="2200" smtClean="0">
                <a:ea typeface="SimSun" pitchFamily="2" charset="-122"/>
              </a:rPr>
              <a:t>3000+4000=7,000</a:t>
            </a:r>
            <a:r>
              <a:rPr lang="zh-CN" altLang="en-US" sz="2200" smtClean="0">
                <a:ea typeface="SimSun" pitchFamily="2" charset="-122"/>
              </a:rPr>
              <a:t>名顾客和 </a:t>
            </a:r>
            <a:r>
              <a:rPr lang="en-US" altLang="zh-CN" sz="2200" smtClean="0">
                <a:ea typeface="SimSun" pitchFamily="2" charset="-122"/>
              </a:rPr>
              <a:t>$28,000</a:t>
            </a:r>
          </a:p>
          <a:p>
            <a:pPr lvl="1" eaLnBrk="1" hangingPunct="1">
              <a:buFont typeface="Wingdings" pitchFamily="2" charset="2"/>
              <a:buChar char="Ø"/>
            </a:pPr>
            <a:r>
              <a:rPr lang="en-US" altLang="zh-CN" sz="2200" smtClean="0">
                <a:ea typeface="SimSun" pitchFamily="2" charset="-122"/>
              </a:rPr>
              <a:t>Bar 2 </a:t>
            </a:r>
            <a:r>
              <a:rPr lang="zh-CN" altLang="en-US" sz="2200" smtClean="0">
                <a:ea typeface="SimSun" pitchFamily="2" charset="-122"/>
              </a:rPr>
              <a:t>得到</a:t>
            </a:r>
            <a:r>
              <a:rPr lang="en-US" altLang="zh-CN" sz="2200" smtClean="0">
                <a:ea typeface="SimSun" pitchFamily="2" charset="-122"/>
              </a:rPr>
              <a:t>3000</a:t>
            </a:r>
            <a:r>
              <a:rPr lang="zh-CN" altLang="en-US" sz="2200" smtClean="0">
                <a:ea typeface="SimSun" pitchFamily="2" charset="-122"/>
              </a:rPr>
              <a:t>名顾客和</a:t>
            </a:r>
            <a:r>
              <a:rPr lang="en-US" altLang="zh-CN" sz="2200" smtClean="0">
                <a:ea typeface="SimSun" pitchFamily="2" charset="-122"/>
              </a:rPr>
              <a:t> $15,000</a:t>
            </a:r>
            <a:endParaRPr lang="en-US" altLang="zh-CN" sz="1500" i="1"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7587" name="灯片编号占位符 5"/>
          <p:cNvSpPr>
            <a:spLocks noGrp="1"/>
          </p:cNvSpPr>
          <p:nvPr>
            <p:ph type="sldNum" sz="quarter" idx="12"/>
          </p:nvPr>
        </p:nvSpPr>
        <p:spPr>
          <a:noFill/>
        </p:spPr>
        <p:txBody>
          <a:bodyPr/>
          <a:lstStyle/>
          <a:p>
            <a:fld id="{38C0D420-56D0-46AF-89B8-ED5212A2D694}" type="slidenum">
              <a:rPr lang="zh-CN" altLang="en-US" smtClean="0">
                <a:solidFill>
                  <a:srgbClr val="000000"/>
                </a:solidFill>
              </a:rPr>
              <a:pPr/>
              <a:t>47</a:t>
            </a:fld>
            <a:endParaRPr lang="en-US" altLang="zh-CN" smtClean="0">
              <a:solidFill>
                <a:srgbClr val="000000"/>
              </a:solidFill>
            </a:endParaRPr>
          </a:p>
        </p:txBody>
      </p:sp>
      <p:sp>
        <p:nvSpPr>
          <p:cNvPr id="67588" name="Rectangle 2"/>
          <p:cNvSpPr>
            <a:spLocks noGrp="1" noChangeArrowheads="1"/>
          </p:cNvSpPr>
          <p:nvPr>
            <p:ph type="title"/>
          </p:nvPr>
        </p:nvSpPr>
        <p:spPr/>
        <p:txBody>
          <a:bodyPr/>
          <a:lstStyle/>
          <a:p>
            <a:pPr eaLnBrk="1" hangingPunct="1"/>
            <a:r>
              <a:rPr lang="en-US" altLang="zh-CN" sz="3800" smtClean="0">
                <a:ea typeface="SimSun" pitchFamily="2" charset="-122"/>
              </a:rPr>
              <a:t>Example: Cournot model of duopoly</a:t>
            </a:r>
          </a:p>
        </p:txBody>
      </p:sp>
      <p:sp>
        <p:nvSpPr>
          <p:cNvPr id="23555" name="Rectangle 3"/>
          <p:cNvSpPr>
            <a:spLocks noGrp="1" noChangeArrowheads="1"/>
          </p:cNvSpPr>
          <p:nvPr>
            <p:ph type="body" idx="1"/>
          </p:nvPr>
        </p:nvSpPr>
        <p:spPr>
          <a:xfrm>
            <a:off x="914400" y="1600200"/>
            <a:ext cx="7772400" cy="4608513"/>
          </a:xfrm>
        </p:spPr>
        <p:txBody>
          <a:bodyPr/>
          <a:lstStyle/>
          <a:p>
            <a:pPr eaLnBrk="1" hangingPunct="1"/>
            <a:r>
              <a:rPr lang="zh-CN" altLang="en-US" sz="2400" smtClean="0">
                <a:ea typeface="SimSun" pitchFamily="2" charset="-122"/>
              </a:rPr>
              <a:t>一种同质的（ </a:t>
            </a:r>
            <a:r>
              <a:rPr lang="en-US" altLang="zh-CN" sz="2400" smtClean="0">
                <a:ea typeface="SimSun" pitchFamily="2" charset="-122"/>
              </a:rPr>
              <a:t>homogeneous</a:t>
            </a:r>
            <a:r>
              <a:rPr lang="zh-CN" altLang="en-US" sz="2400" smtClean="0">
                <a:ea typeface="SimSun" pitchFamily="2" charset="-122"/>
              </a:rPr>
              <a:t> ）产品仅仅由两家企业进行生产</a:t>
            </a:r>
            <a:r>
              <a:rPr lang="en-US" altLang="zh-CN" sz="2400" smtClean="0">
                <a:ea typeface="SimSun" pitchFamily="2" charset="-122"/>
              </a:rPr>
              <a:t>: firm 1 </a:t>
            </a:r>
            <a:r>
              <a:rPr lang="zh-CN" altLang="en-US" sz="2400" smtClean="0">
                <a:ea typeface="SimSun" pitchFamily="2" charset="-122"/>
              </a:rPr>
              <a:t>和 </a:t>
            </a:r>
            <a:r>
              <a:rPr lang="en-US" altLang="zh-CN" sz="2400" smtClean="0">
                <a:ea typeface="SimSun" pitchFamily="2" charset="-122"/>
              </a:rPr>
              <a:t>firm 2. </a:t>
            </a:r>
            <a:r>
              <a:rPr lang="zh-CN" altLang="en-US" sz="2400" smtClean="0">
                <a:ea typeface="SimSun" pitchFamily="2" charset="-122"/>
              </a:rPr>
              <a:t>产量分别用</a:t>
            </a:r>
            <a:r>
              <a:rPr lang="en-US" altLang="zh-CN" sz="2400" b="1" i="1" smtClean="0">
                <a:latin typeface="Times New Roman" pitchFamily="18" charset="0"/>
                <a:ea typeface="SimSun" pitchFamily="2" charset="-122"/>
                <a:cs typeface="Times New Roman" pitchFamily="18" charset="0"/>
              </a:rPr>
              <a:t>q</a:t>
            </a:r>
            <a:r>
              <a:rPr lang="en-US" altLang="zh-CN" sz="2400" b="1" i="1" baseline="-25000" smtClean="0">
                <a:latin typeface="Times New Roman" pitchFamily="18" charset="0"/>
                <a:ea typeface="SimSun" pitchFamily="2" charset="-122"/>
                <a:cs typeface="Times New Roman" pitchFamily="18" charset="0"/>
              </a:rPr>
              <a:t>1</a:t>
            </a:r>
            <a:r>
              <a:rPr lang="en-US" altLang="zh-CN" sz="2400" smtClean="0">
                <a:ea typeface="SimSun" pitchFamily="2" charset="-122"/>
                <a:cs typeface="Times New Roman" pitchFamily="18" charset="0"/>
              </a:rPr>
              <a:t> </a:t>
            </a:r>
            <a:r>
              <a:rPr lang="zh-CN" altLang="en-US" sz="2400" smtClean="0">
                <a:ea typeface="SimSun" pitchFamily="2" charset="-122"/>
                <a:cs typeface="Times New Roman" pitchFamily="18" charset="0"/>
              </a:rPr>
              <a:t>和</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2</a:t>
            </a:r>
            <a:r>
              <a:rPr lang="zh-CN" altLang="en-US" sz="2400" b="1" smtClean="0">
                <a:latin typeface="Times New Roman" pitchFamily="18" charset="0"/>
                <a:ea typeface="SimSun" pitchFamily="2" charset="-122"/>
              </a:rPr>
              <a:t>表示</a:t>
            </a:r>
            <a:r>
              <a:rPr lang="en-US" altLang="zh-CN" sz="2400" smtClean="0">
                <a:ea typeface="SimSun" pitchFamily="2" charset="-122"/>
              </a:rPr>
              <a:t>. </a:t>
            </a:r>
            <a:r>
              <a:rPr lang="zh-CN" altLang="en-US" sz="2400" smtClean="0">
                <a:ea typeface="SimSun" pitchFamily="2" charset="-122"/>
              </a:rPr>
              <a:t>每家企业选择产量时并不知道其他企业的选择</a:t>
            </a:r>
            <a:r>
              <a:rPr lang="en-US" altLang="zh-CN" sz="2400" smtClean="0">
                <a:ea typeface="SimSun" pitchFamily="2" charset="-122"/>
              </a:rPr>
              <a:t>.</a:t>
            </a:r>
          </a:p>
          <a:p>
            <a:pPr eaLnBrk="1" hangingPunct="1"/>
            <a:r>
              <a:rPr lang="zh-CN" altLang="en-US" sz="2400" smtClean="0">
                <a:ea typeface="SimSun" pitchFamily="2" charset="-122"/>
              </a:rPr>
              <a:t>市场价格是 </a:t>
            </a:r>
            <a:r>
              <a:rPr lang="en-US" altLang="zh-CN" sz="2400" b="1" i="1" smtClean="0">
                <a:latin typeface="Times New Roman" pitchFamily="18" charset="0"/>
                <a:ea typeface="SimSun" pitchFamily="2" charset="-122"/>
              </a:rPr>
              <a:t>P</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a-Q</a:t>
            </a:r>
            <a:r>
              <a:rPr lang="en-US" altLang="zh-CN" sz="2400" i="1" smtClean="0">
                <a:ea typeface="SimSun" pitchFamily="2" charset="-122"/>
              </a:rPr>
              <a:t>,</a:t>
            </a:r>
            <a:r>
              <a:rPr lang="en-US" altLang="zh-CN" sz="2400" smtClean="0">
                <a:ea typeface="SimSun" pitchFamily="2" charset="-122"/>
              </a:rPr>
              <a:t> </a:t>
            </a:r>
            <a:r>
              <a:rPr lang="zh-CN" altLang="en-US" sz="2400" smtClean="0">
                <a:ea typeface="SimSun" pitchFamily="2" charset="-122"/>
              </a:rPr>
              <a:t>其中</a:t>
            </a:r>
            <a:r>
              <a:rPr lang="en-US" altLang="zh-CN" sz="2400" b="1" i="1" smtClean="0">
                <a:latin typeface="Times New Roman" pitchFamily="18" charset="0"/>
                <a:ea typeface="SimSun" pitchFamily="2" charset="-122"/>
              </a:rPr>
              <a:t>Q=q</a:t>
            </a:r>
            <a:r>
              <a:rPr lang="en-US" altLang="zh-CN" sz="2400" b="1" i="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2</a:t>
            </a:r>
            <a:r>
              <a:rPr lang="en-US" altLang="zh-CN" sz="2400" i="1" smtClean="0">
                <a:ea typeface="SimSun" pitchFamily="2" charset="-122"/>
              </a:rPr>
              <a:t>.</a:t>
            </a:r>
          </a:p>
          <a:p>
            <a:pPr eaLnBrk="1" hangingPunct="1"/>
            <a:r>
              <a:rPr lang="en-US" altLang="zh-CN" sz="2400" smtClean="0">
                <a:ea typeface="SimSun" pitchFamily="2" charset="-122"/>
              </a:rPr>
              <a:t>firm </a:t>
            </a:r>
            <a:r>
              <a:rPr lang="en-US" altLang="zh-CN" sz="2400" b="1" i="1" smtClean="0">
                <a:latin typeface="Times New Roman" pitchFamily="18" charset="0"/>
                <a:ea typeface="SimSun" pitchFamily="2" charset="-122"/>
              </a:rPr>
              <a:t>i</a:t>
            </a:r>
            <a:r>
              <a:rPr lang="en-US" altLang="zh-CN" sz="2400" smtClean="0">
                <a:ea typeface="SimSun" pitchFamily="2" charset="-122"/>
              </a:rPr>
              <a:t> </a:t>
            </a:r>
            <a:r>
              <a:rPr lang="zh-CN" altLang="en-US" sz="2400" smtClean="0">
                <a:ea typeface="SimSun" pitchFamily="2" charset="-122"/>
              </a:rPr>
              <a:t>生产产量</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en-US" altLang="zh-CN" sz="2400" smtClean="0">
                <a:ea typeface="SimSun" pitchFamily="2" charset="-122"/>
              </a:rPr>
              <a:t> </a:t>
            </a:r>
            <a:r>
              <a:rPr lang="zh-CN" altLang="en-US" sz="2400" smtClean="0">
                <a:ea typeface="SimSun" pitchFamily="2" charset="-122"/>
              </a:rPr>
              <a:t>的成本是</a:t>
            </a:r>
            <a:r>
              <a:rPr lang="en-US" altLang="zh-CN" sz="2400" b="1" i="1" smtClean="0">
                <a:latin typeface="Times New Roman" pitchFamily="18" charset="0"/>
                <a:ea typeface="SimSun" pitchFamily="2" charset="-122"/>
              </a:rPr>
              <a:t>C</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cq</a:t>
            </a:r>
            <a:r>
              <a:rPr lang="en-US" altLang="zh-CN" sz="2400" b="1" i="1" baseline="-25000" smtClean="0">
                <a:latin typeface="Times New Roman" pitchFamily="18" charset="0"/>
                <a:ea typeface="SimSun" pitchFamily="2" charset="-122"/>
              </a:rPr>
              <a:t>i</a:t>
            </a:r>
            <a:r>
              <a:rPr lang="en-US" altLang="zh-CN" sz="2400" smtClean="0">
                <a:ea typeface="SimSun" pitchFamily="2" charset="-122"/>
              </a:rPr>
              <a:t>.</a:t>
            </a:r>
          </a:p>
          <a:p>
            <a:pPr eaLnBrk="1" hangingPunct="1">
              <a:buFont typeface="Wingdings" pitchFamily="2" charset="2"/>
              <a:buNone/>
            </a:pPr>
            <a:endParaRPr lang="en-US" altLang="zh-CN" sz="2400" smtClean="0">
              <a:ea typeface="SimSun" pitchFamily="2" charset="-122"/>
            </a:endParaRPr>
          </a:p>
          <a:p>
            <a:pPr eaLnBrk="1" hangingPunct="1">
              <a:buFont typeface="Wingdings" pitchFamily="2" charset="2"/>
              <a:buNone/>
            </a:pPr>
            <a:r>
              <a:rPr lang="zh-CN" altLang="en-US" sz="2400" smtClean="0">
                <a:ea typeface="SimSun" pitchFamily="2" charset="-122"/>
              </a:rPr>
              <a:t>标准式表述</a:t>
            </a:r>
            <a:r>
              <a:rPr lang="en-US" altLang="zh-CN" sz="2400" smtClean="0">
                <a:ea typeface="SimSun" pitchFamily="2" charset="-122"/>
              </a:rPr>
              <a:t>:</a:t>
            </a:r>
          </a:p>
          <a:p>
            <a:pPr lvl="1" eaLnBrk="1" hangingPunct="1">
              <a:buFont typeface="Wingdings" pitchFamily="2" charset="2"/>
              <a:buChar char="Ø"/>
            </a:pPr>
            <a:r>
              <a:rPr lang="zh-CN" altLang="en-US" sz="2200" smtClean="0">
                <a:ea typeface="SimSun" pitchFamily="2" charset="-122"/>
              </a:rPr>
              <a:t>参与人集合</a:t>
            </a:r>
            <a:r>
              <a:rPr lang="en-US" altLang="zh-CN" sz="2200" smtClean="0">
                <a:ea typeface="SimSun" pitchFamily="2" charset="-122"/>
              </a:rPr>
              <a:t>: 		</a:t>
            </a:r>
            <a:r>
              <a:rPr lang="en-US" altLang="zh-CN" sz="2200" b="1" smtClean="0">
                <a:latin typeface="Times New Roman" pitchFamily="18" charset="0"/>
                <a:ea typeface="SimSun" pitchFamily="2" charset="-122"/>
              </a:rPr>
              <a:t>{ Firm 1, Firm 2}</a:t>
            </a:r>
          </a:p>
          <a:p>
            <a:pPr lvl="1" eaLnBrk="1" hangingPunct="1">
              <a:buFont typeface="Wingdings" pitchFamily="2" charset="2"/>
              <a:buChar char="Ø"/>
            </a:pPr>
            <a:r>
              <a:rPr lang="zh-CN" altLang="en-US" sz="2200" smtClean="0">
                <a:ea typeface="SimSun" pitchFamily="2" charset="-122"/>
              </a:rPr>
              <a:t>策略集</a:t>
            </a:r>
            <a:r>
              <a:rPr lang="en-US" altLang="zh-CN" sz="2200" smtClean="0">
                <a:ea typeface="SimSun" pitchFamily="2" charset="-122"/>
              </a:rPr>
              <a:t>: 	</a:t>
            </a:r>
            <a:r>
              <a:rPr lang="en-US" altLang="zh-CN" sz="2200" b="1" i="1" smtClean="0">
                <a:latin typeface="Times New Roman" pitchFamily="18" charset="0"/>
                <a:ea typeface="SimSun" pitchFamily="2" charset="-122"/>
              </a:rPr>
              <a:t>S</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[0, +∞), </a:t>
            </a:r>
            <a:r>
              <a:rPr lang="en-US" altLang="zh-CN" sz="2200" b="1" i="1" smtClean="0">
                <a:latin typeface="Times New Roman" pitchFamily="18" charset="0"/>
                <a:ea typeface="SimSun" pitchFamily="2" charset="-122"/>
              </a:rPr>
              <a:t>S</a:t>
            </a:r>
            <a:r>
              <a:rPr lang="en-US" altLang="zh-CN" sz="2200" b="1" baseline="-25000" smtClean="0">
                <a:latin typeface="Times New Roman" pitchFamily="18" charset="0"/>
                <a:ea typeface="SimSun" pitchFamily="2" charset="-122"/>
              </a:rPr>
              <a:t>2</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[0, +∞)</a:t>
            </a:r>
          </a:p>
          <a:p>
            <a:pPr lvl="1" eaLnBrk="1" hangingPunct="1">
              <a:buFont typeface="Wingdings" pitchFamily="2" charset="2"/>
              <a:buChar char="Ø"/>
            </a:pPr>
            <a:r>
              <a:rPr lang="zh-CN" altLang="en-US" sz="2200" smtClean="0">
                <a:ea typeface="SimSun" pitchFamily="2" charset="-122"/>
              </a:rPr>
              <a:t>收益函数</a:t>
            </a:r>
            <a:r>
              <a:rPr lang="en-US" altLang="zh-CN" sz="2200" smtClean="0">
                <a:ea typeface="SimSun" pitchFamily="2" charset="-122"/>
              </a:rPr>
              <a:t>: </a:t>
            </a:r>
            <a:br>
              <a:rPr lang="en-US" altLang="zh-CN" sz="2200" smtClean="0">
                <a:ea typeface="SimSun" pitchFamily="2" charset="-122"/>
              </a:rPr>
            </a:br>
            <a:r>
              <a:rPr lang="en-US" altLang="zh-CN" sz="2200" b="1" i="1" smtClean="0">
                <a:latin typeface="Times New Roman" pitchFamily="18" charset="0"/>
                <a:ea typeface="SimSun" pitchFamily="2" charset="-122"/>
              </a:rPr>
              <a:t>u</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u</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p>
          <a:p>
            <a:pPr eaLnBrk="1" hangingPunct="1">
              <a:buFont typeface="Wingdings" pitchFamily="2" charset="2"/>
              <a:buNone/>
            </a:pPr>
            <a:endParaRPr lang="zh-CN" altLang="en-US" sz="220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checkerboard(across)">
                                      <p:cBhvr>
                                        <p:cTn id="7" dur="500"/>
                                        <p:tgtEl>
                                          <p:spTgt spid="235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5">
                                            <p:txEl>
                                              <p:pRg st="5" end="5"/>
                                            </p:txEl>
                                          </p:spTgt>
                                        </p:tgtEl>
                                        <p:attrNameLst>
                                          <p:attrName>style.visibility</p:attrName>
                                        </p:attrNameLst>
                                      </p:cBhvr>
                                      <p:to>
                                        <p:strVal val="visible"/>
                                      </p:to>
                                    </p:set>
                                    <p:animEffect transition="in" filter="checkerboard(across)">
                                      <p:cBhvr>
                                        <p:cTn id="12" dur="500"/>
                                        <p:tgtEl>
                                          <p:spTgt spid="2355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5">
                                            <p:txEl>
                                              <p:pRg st="6" end="6"/>
                                            </p:txEl>
                                          </p:spTgt>
                                        </p:tgtEl>
                                        <p:attrNameLst>
                                          <p:attrName>style.visibility</p:attrName>
                                        </p:attrNameLst>
                                      </p:cBhvr>
                                      <p:to>
                                        <p:strVal val="visible"/>
                                      </p:to>
                                    </p:set>
                                    <p:animEffect transition="in" filter="checkerboard(across)">
                                      <p:cBhvr>
                                        <p:cTn id="17" dur="500"/>
                                        <p:tgtEl>
                                          <p:spTgt spid="2355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5">
                                            <p:txEl>
                                              <p:pRg st="7" end="7"/>
                                            </p:txEl>
                                          </p:spTgt>
                                        </p:tgtEl>
                                        <p:attrNameLst>
                                          <p:attrName>style.visibility</p:attrName>
                                        </p:attrNameLst>
                                      </p:cBhvr>
                                      <p:to>
                                        <p:strVal val="visible"/>
                                      </p:to>
                                    </p:set>
                                    <p:animEffect transition="in" filter="checkerboard(across)">
                                      <p:cBhvr>
                                        <p:cTn id="22"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8611" name="灯片编号占位符 5"/>
          <p:cNvSpPr>
            <a:spLocks noGrp="1"/>
          </p:cNvSpPr>
          <p:nvPr>
            <p:ph type="sldNum" sz="quarter" idx="12"/>
          </p:nvPr>
        </p:nvSpPr>
        <p:spPr>
          <a:noFill/>
        </p:spPr>
        <p:txBody>
          <a:bodyPr/>
          <a:lstStyle/>
          <a:p>
            <a:fld id="{80252345-8D3E-42C9-A41D-07A7219745E7}" type="slidenum">
              <a:rPr lang="zh-CN" altLang="en-US" smtClean="0">
                <a:solidFill>
                  <a:srgbClr val="000000"/>
                </a:solidFill>
              </a:rPr>
              <a:pPr/>
              <a:t>48</a:t>
            </a:fld>
            <a:endParaRPr lang="en-US" altLang="zh-CN" smtClean="0">
              <a:solidFill>
                <a:srgbClr val="000000"/>
              </a:solidFill>
            </a:endParaRPr>
          </a:p>
        </p:txBody>
      </p:sp>
      <p:sp>
        <p:nvSpPr>
          <p:cNvPr id="68612" name="Rectangle 1026"/>
          <p:cNvSpPr>
            <a:spLocks noGrp="1" noChangeArrowheads="1"/>
          </p:cNvSpPr>
          <p:nvPr>
            <p:ph type="title"/>
          </p:nvPr>
        </p:nvSpPr>
        <p:spPr/>
        <p:txBody>
          <a:bodyPr/>
          <a:lstStyle/>
          <a:p>
            <a:pPr eaLnBrk="1" hangingPunct="1"/>
            <a:r>
              <a:rPr lang="en-US" altLang="zh-CN" smtClean="0">
                <a:ea typeface="SimSun" pitchFamily="2" charset="-122"/>
              </a:rPr>
              <a:t>One More Example</a:t>
            </a:r>
          </a:p>
        </p:txBody>
      </p:sp>
      <p:sp>
        <p:nvSpPr>
          <p:cNvPr id="68613" name="Rectangle 1027"/>
          <p:cNvSpPr>
            <a:spLocks noGrp="1" noChangeArrowheads="1"/>
          </p:cNvSpPr>
          <p:nvPr>
            <p:ph type="body" idx="1"/>
          </p:nvPr>
        </p:nvSpPr>
        <p:spPr/>
        <p:txBody>
          <a:bodyPr/>
          <a:lstStyle/>
          <a:p>
            <a:pPr eaLnBrk="1" hangingPunct="1"/>
            <a:r>
              <a:rPr lang="en-US" altLang="zh-CN" i="1"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个参与人同时选择</a:t>
            </a:r>
            <a:r>
              <a:rPr lang="en-US" altLang="zh-CN" smtClean="0">
                <a:latin typeface="Times New Roman" pitchFamily="18" charset="0"/>
                <a:ea typeface="SimSun" pitchFamily="2" charset="-122"/>
                <a:cs typeface="Times New Roman" pitchFamily="18" charset="0"/>
              </a:rPr>
              <a:t>0</a:t>
            </a:r>
            <a:r>
              <a:rPr lang="zh-CN" altLang="en-US" smtClean="0">
                <a:latin typeface="Times New Roman" pitchFamily="18" charset="0"/>
                <a:ea typeface="SimSun" pitchFamily="2" charset="-122"/>
                <a:cs typeface="Times New Roman" pitchFamily="18" charset="0"/>
              </a:rPr>
              <a:t>到</a:t>
            </a:r>
            <a:r>
              <a:rPr lang="en-US" altLang="zh-CN" smtClean="0">
                <a:latin typeface="Times New Roman" pitchFamily="18" charset="0"/>
                <a:ea typeface="SimSun" pitchFamily="2" charset="-122"/>
                <a:cs typeface="Times New Roman" pitchFamily="18" charset="0"/>
              </a:rPr>
              <a:t>100</a:t>
            </a:r>
            <a:r>
              <a:rPr lang="zh-CN" altLang="en-US" smtClean="0">
                <a:latin typeface="Times New Roman" pitchFamily="18" charset="0"/>
                <a:ea typeface="SimSun" pitchFamily="2" charset="-122"/>
                <a:cs typeface="Times New Roman" pitchFamily="18" charset="0"/>
              </a:rPr>
              <a:t> 之间的一个数字</a:t>
            </a:r>
            <a:r>
              <a:rPr lang="en-US" altLang="zh-CN" smtClean="0">
                <a:latin typeface="Times New Roman" pitchFamily="18" charset="0"/>
                <a:ea typeface="SimSun" pitchFamily="2" charset="-122"/>
                <a:cs typeface="Times New Roman" pitchFamily="18" charset="0"/>
              </a:rPr>
              <a:t>. </a:t>
            </a:r>
            <a:r>
              <a:rPr lang="en-US" altLang="zh-CN" i="1" smtClean="0">
                <a:latin typeface="Times New Roman" pitchFamily="18" charset="0"/>
                <a:ea typeface="SimSun" pitchFamily="2" charset="-122"/>
                <a:cs typeface="Times New Roman" pitchFamily="18" charset="0"/>
              </a:rPr>
              <a:t>x</a:t>
            </a:r>
            <a:r>
              <a:rPr lang="en-US" altLang="zh-CN" i="1" baseline="-25000" smtClean="0">
                <a:latin typeface="Times New Roman" pitchFamily="18" charset="0"/>
                <a:ea typeface="SimSun" pitchFamily="2" charset="-122"/>
                <a:cs typeface="Times New Roman" pitchFamily="18" charset="0"/>
              </a:rPr>
              <a:t>i</a:t>
            </a:r>
            <a:r>
              <a:rPr lang="en-US" altLang="zh-CN" i="1"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表示</a:t>
            </a:r>
            <a:r>
              <a:rPr lang="en-US" altLang="zh-CN" smtClean="0">
                <a:latin typeface="Times New Roman" pitchFamily="18" charset="0"/>
                <a:ea typeface="SimSun" pitchFamily="2" charset="-122"/>
                <a:cs typeface="Times New Roman" pitchFamily="18" charset="0"/>
              </a:rPr>
              <a:t>player </a:t>
            </a:r>
            <a:r>
              <a:rPr lang="en-US" altLang="zh-CN" i="1" smtClean="0">
                <a:latin typeface="Times New Roman" pitchFamily="18" charset="0"/>
                <a:ea typeface="SimSun" pitchFamily="2" charset="-122"/>
                <a:cs typeface="Times New Roman" pitchFamily="18" charset="0"/>
              </a:rPr>
              <a:t>i</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选择的数字</a:t>
            </a:r>
            <a:r>
              <a:rPr lang="en-US" altLang="zh-CN" i="1" smtClean="0">
                <a:latin typeface="Times New Roman" pitchFamily="18" charset="0"/>
                <a:ea typeface="SimSun" pitchFamily="2" charset="-122"/>
                <a:cs typeface="Times New Roman" pitchFamily="18" charset="0"/>
              </a:rPr>
              <a:t>.</a:t>
            </a:r>
          </a:p>
          <a:p>
            <a:pPr eaLnBrk="1" hangingPunct="1"/>
            <a:r>
              <a:rPr lang="en-US" altLang="zh-CN" i="1" smtClean="0">
                <a:latin typeface="Times New Roman" pitchFamily="18" charset="0"/>
                <a:ea typeface="SimSun" pitchFamily="2" charset="-122"/>
                <a:cs typeface="Times New Roman" pitchFamily="18" charset="0"/>
              </a:rPr>
              <a:t>y </a:t>
            </a:r>
            <a:r>
              <a:rPr lang="zh-CN" altLang="en-US" smtClean="0">
                <a:latin typeface="Times New Roman" pitchFamily="18" charset="0"/>
                <a:ea typeface="SimSun" pitchFamily="2" charset="-122"/>
                <a:cs typeface="Times New Roman" pitchFamily="18" charset="0"/>
              </a:rPr>
              <a:t>表示这些数字的平均值</a:t>
            </a:r>
            <a:endParaRPr lang="en-US" altLang="zh-CN" i="1" smtClean="0">
              <a:latin typeface="Times New Roman" pitchFamily="18" charset="0"/>
              <a:ea typeface="SimSun" pitchFamily="2" charset="-122"/>
              <a:cs typeface="Times New Roman" pitchFamily="18" charset="0"/>
            </a:endParaRPr>
          </a:p>
          <a:p>
            <a:pPr eaLnBrk="1" hangingPunct="1"/>
            <a:r>
              <a:rPr lang="en-US" altLang="zh-CN" smtClean="0">
                <a:latin typeface="Times New Roman" pitchFamily="18" charset="0"/>
                <a:ea typeface="SimSun" pitchFamily="2" charset="-122"/>
                <a:cs typeface="Times New Roman" pitchFamily="18" charset="0"/>
              </a:rPr>
              <a:t>Player </a:t>
            </a:r>
            <a:r>
              <a:rPr lang="en-US" altLang="zh-CN" i="1" smtClean="0">
                <a:latin typeface="Times New Roman" pitchFamily="18" charset="0"/>
                <a:ea typeface="SimSun" pitchFamily="2" charset="-122"/>
                <a:cs typeface="Times New Roman" pitchFamily="18" charset="0"/>
              </a:rPr>
              <a:t>i</a:t>
            </a:r>
            <a:r>
              <a:rPr lang="zh-CN" altLang="en-US" smtClean="0">
                <a:latin typeface="Times New Roman" pitchFamily="18" charset="0"/>
                <a:ea typeface="SimSun" pitchFamily="2" charset="-122"/>
                <a:cs typeface="Times New Roman" pitchFamily="18" charset="0"/>
              </a:rPr>
              <a:t>的收益</a:t>
            </a:r>
            <a:r>
              <a:rPr lang="en-US" altLang="zh-CN"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i </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3</a:t>
            </a:r>
            <a:r>
              <a:rPr lang="en-US" altLang="zh-CN" b="1" i="1" smtClean="0">
                <a:latin typeface="Times New Roman" pitchFamily="18" charset="0"/>
                <a:ea typeface="SimSun" pitchFamily="2" charset="-122"/>
                <a:cs typeface="Times New Roman" pitchFamily="18" charset="0"/>
              </a:rPr>
              <a:t>y</a:t>
            </a:r>
            <a:r>
              <a:rPr lang="en-US" altLang="zh-CN" b="1" smtClean="0">
                <a:latin typeface="Times New Roman" pitchFamily="18" charset="0"/>
                <a:ea typeface="SimSun" pitchFamily="2" charset="-122"/>
                <a:cs typeface="Times New Roman" pitchFamily="18" charset="0"/>
              </a:rPr>
              <a:t>/5</a:t>
            </a:r>
          </a:p>
          <a:p>
            <a:pPr eaLnBrk="1" hangingPunct="1">
              <a:buFont typeface="Wingdings" pitchFamily="2" charset="2"/>
              <a:buNone/>
            </a:pPr>
            <a:endParaRPr lang="en-US" altLang="zh-CN" b="1" smtClean="0">
              <a:latin typeface="Times New Roman" pitchFamily="18" charset="0"/>
              <a:ea typeface="SimSun" pitchFamily="2" charset="-122"/>
              <a:cs typeface="Times New Roman" pitchFamily="18" charset="0"/>
            </a:endParaRPr>
          </a:p>
          <a:p>
            <a:pPr eaLnBrk="1" hangingPunct="1"/>
            <a:r>
              <a:rPr lang="zh-CN" altLang="en-US" smtClean="0">
                <a:ea typeface="SimSun" pitchFamily="2" charset="-122"/>
                <a:cs typeface="Times New Roman" pitchFamily="18" charset="0"/>
              </a:rPr>
              <a:t>标准式表述</a:t>
            </a:r>
            <a:r>
              <a:rPr lang="en-US" altLang="zh-CN" smtClean="0">
                <a:latin typeface="Times New Roman" pitchFamily="18" charset="0"/>
                <a:ea typeface="SimSun" pitchFamily="2" charset="-122"/>
                <a:cs typeface="Times New Roman" pitchFamily="18" charset="0"/>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9635" name="灯片编号占位符 6"/>
          <p:cNvSpPr>
            <a:spLocks noGrp="1"/>
          </p:cNvSpPr>
          <p:nvPr>
            <p:ph type="sldNum" sz="quarter" idx="12"/>
          </p:nvPr>
        </p:nvSpPr>
        <p:spPr>
          <a:noFill/>
        </p:spPr>
        <p:txBody>
          <a:bodyPr/>
          <a:lstStyle/>
          <a:p>
            <a:fld id="{52B29916-F0E6-493D-B33E-83D2C948E982}" type="slidenum">
              <a:rPr lang="zh-CN" altLang="en-US" smtClean="0">
                <a:solidFill>
                  <a:srgbClr val="000000"/>
                </a:solidFill>
              </a:rPr>
              <a:pPr/>
              <a:t>49</a:t>
            </a:fld>
            <a:endParaRPr lang="en-US" altLang="zh-CN" smtClean="0">
              <a:solidFill>
                <a:srgbClr val="000000"/>
              </a:solidFill>
            </a:endParaRPr>
          </a:p>
        </p:txBody>
      </p:sp>
      <p:sp>
        <p:nvSpPr>
          <p:cNvPr id="69636" name="Rectangle 2"/>
          <p:cNvSpPr>
            <a:spLocks noGrp="1" noChangeArrowheads="1"/>
          </p:cNvSpPr>
          <p:nvPr>
            <p:ph type="title"/>
          </p:nvPr>
        </p:nvSpPr>
        <p:spPr/>
        <p:txBody>
          <a:bodyPr/>
          <a:lstStyle/>
          <a:p>
            <a:pPr eaLnBrk="1" hangingPunct="1"/>
            <a:r>
              <a:rPr lang="en-US" altLang="zh-CN" sz="3800" smtClean="0">
                <a:ea typeface="SimSun" pitchFamily="2" charset="-122"/>
              </a:rPr>
              <a:t>Solving Prisoners’ Dilemma</a:t>
            </a:r>
          </a:p>
        </p:txBody>
      </p:sp>
      <p:sp>
        <p:nvSpPr>
          <p:cNvPr id="69637" name="Rectangle 3"/>
          <p:cNvSpPr>
            <a:spLocks noGrp="1" noChangeArrowheads="1"/>
          </p:cNvSpPr>
          <p:nvPr>
            <p:ph type="body" sz="half" idx="1"/>
          </p:nvPr>
        </p:nvSpPr>
        <p:spPr>
          <a:xfrm>
            <a:off x="914400" y="1600200"/>
            <a:ext cx="7696200" cy="2114550"/>
          </a:xfrm>
        </p:spPr>
        <p:txBody>
          <a:bodyPr/>
          <a:lstStyle/>
          <a:p>
            <a:pPr eaLnBrk="1" hangingPunct="1">
              <a:lnSpc>
                <a:spcPct val="90000"/>
              </a:lnSpc>
            </a:pPr>
            <a:r>
              <a:rPr lang="zh-CN" altLang="en-US" sz="2400" smtClean="0">
                <a:ea typeface="SimSun" pitchFamily="2" charset="-122"/>
              </a:rPr>
              <a:t>无论其他参与人怎样选择，坦白都是更好的策略</a:t>
            </a:r>
            <a:endParaRPr lang="en-US" altLang="zh-CN" sz="2400" smtClean="0">
              <a:ea typeface="SimSun" pitchFamily="2" charset="-122"/>
            </a:endParaRPr>
          </a:p>
          <a:p>
            <a:pPr eaLnBrk="1" hangingPunct="1">
              <a:lnSpc>
                <a:spcPct val="90000"/>
              </a:lnSpc>
            </a:pPr>
            <a:r>
              <a:rPr lang="zh-CN" altLang="en-US" sz="2400" smtClean="0">
                <a:ea typeface="SimSun" pitchFamily="2" charset="-122"/>
              </a:rPr>
              <a:t>劣势策略（</a:t>
            </a:r>
            <a:r>
              <a:rPr lang="en-US" altLang="zh-CN" sz="2400" smtClean="0">
                <a:ea typeface="SimSun" pitchFamily="2" charset="-122"/>
              </a:rPr>
              <a:t>Dominated strategy</a:t>
            </a:r>
            <a:r>
              <a:rPr lang="zh-CN" altLang="en-US" sz="2400" smtClean="0">
                <a:ea typeface="SimSun" pitchFamily="2" charset="-122"/>
              </a:rPr>
              <a:t>）</a:t>
            </a:r>
          </a:p>
          <a:p>
            <a:pPr lvl="1" eaLnBrk="1" hangingPunct="1">
              <a:lnSpc>
                <a:spcPct val="90000"/>
              </a:lnSpc>
              <a:buFont typeface="Wingdings" pitchFamily="2" charset="2"/>
              <a:buChar char="Ø"/>
            </a:pPr>
            <a:r>
              <a:rPr lang="zh-CN" altLang="en-US" sz="2200" smtClean="0">
                <a:ea typeface="SimSun" pitchFamily="2" charset="-122"/>
              </a:rPr>
              <a:t>无论其他参与人怎样选择，都存在比这个策略更好的其他策略</a:t>
            </a:r>
            <a:endParaRPr lang="en-US" altLang="zh-CN" sz="2200" smtClean="0">
              <a:ea typeface="SimSun" pitchFamily="2" charset="-122"/>
            </a:endParaRPr>
          </a:p>
        </p:txBody>
      </p:sp>
      <p:graphicFrame>
        <p:nvGraphicFramePr>
          <p:cNvPr id="35844" name="Group 4"/>
          <p:cNvGraphicFramePr>
            <a:graphicFrameLocks noGrp="1"/>
          </p:cNvGraphicFramePr>
          <p:nvPr>
            <p:ph sz="half" idx="2"/>
          </p:nvPr>
        </p:nvGraphicFramePr>
        <p:xfrm>
          <a:off x="4532313" y="4481513"/>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49"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69650"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1524000" y="3730625"/>
            <a:ext cx="5022850" cy="1366838"/>
            <a:chOff x="960" y="2350"/>
            <a:chExt cx="3164" cy="861"/>
          </a:xfrm>
        </p:grpSpPr>
        <p:sp>
          <p:nvSpPr>
            <p:cNvPr id="69670" name="Text Box 18"/>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Prisoner 1</a:t>
              </a:r>
            </a:p>
          </p:txBody>
        </p:sp>
        <p:sp>
          <p:nvSpPr>
            <p:cNvPr id="69671" name="Text Box 19"/>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Prisoner 2</a:t>
              </a:r>
            </a:p>
          </p:txBody>
        </p:sp>
      </p:grpSp>
      <p:grpSp>
        <p:nvGrpSpPr>
          <p:cNvPr id="3" name="Group 20"/>
          <p:cNvGrpSpPr>
            <a:grpSpLocks/>
          </p:cNvGrpSpPr>
          <p:nvPr/>
        </p:nvGrpSpPr>
        <p:grpSpPr bwMode="auto">
          <a:xfrm>
            <a:off x="3059113" y="4071938"/>
            <a:ext cx="4083050" cy="1239837"/>
            <a:chOff x="1927" y="2565"/>
            <a:chExt cx="2572" cy="781"/>
          </a:xfrm>
        </p:grpSpPr>
        <p:sp>
          <p:nvSpPr>
            <p:cNvPr id="69666" name="Text Box 21"/>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Confess</a:t>
              </a:r>
            </a:p>
          </p:txBody>
        </p:sp>
        <p:sp>
          <p:nvSpPr>
            <p:cNvPr id="69667" name="Text Box 22"/>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Mum</a:t>
              </a:r>
            </a:p>
          </p:txBody>
        </p:sp>
        <p:sp>
          <p:nvSpPr>
            <p:cNvPr id="69668" name="Text Box 23"/>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Confess</a:t>
              </a:r>
            </a:p>
          </p:txBody>
        </p:sp>
        <p:sp>
          <p:nvSpPr>
            <p:cNvPr id="69669" name="Text Box 24"/>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Mum</a:t>
              </a:r>
            </a:p>
          </p:txBody>
        </p:sp>
      </p:grpSp>
      <p:grpSp>
        <p:nvGrpSpPr>
          <p:cNvPr id="4" name="Group 25"/>
          <p:cNvGrpSpPr>
            <a:grpSpLocks/>
          </p:cNvGrpSpPr>
          <p:nvPr/>
        </p:nvGrpSpPr>
        <p:grpSpPr bwMode="auto">
          <a:xfrm>
            <a:off x="1358900" y="3724275"/>
            <a:ext cx="1320800" cy="457200"/>
            <a:chOff x="839" y="2490"/>
            <a:chExt cx="832" cy="288"/>
          </a:xfrm>
        </p:grpSpPr>
        <p:sp>
          <p:nvSpPr>
            <p:cNvPr id="69664" name="Oval 26"/>
            <p:cNvSpPr>
              <a:spLocks noChangeArrowheads="1"/>
            </p:cNvSpPr>
            <p:nvPr/>
          </p:nvSpPr>
          <p:spPr bwMode="auto">
            <a:xfrm>
              <a:off x="839" y="2490"/>
              <a:ext cx="787" cy="2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9665" name="Text Box 27"/>
            <p:cNvSpPr txBox="1">
              <a:spLocks noChangeArrowheads="1"/>
            </p:cNvSpPr>
            <p:nvPr/>
          </p:nvSpPr>
          <p:spPr bwMode="auto">
            <a:xfrm>
              <a:off x="898" y="2515"/>
              <a:ext cx="773" cy="250"/>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Players</a:t>
              </a:r>
            </a:p>
          </p:txBody>
        </p:sp>
      </p:grpSp>
      <p:sp>
        <p:nvSpPr>
          <p:cNvPr id="69654" name="Line 28"/>
          <p:cNvSpPr>
            <a:spLocks noChangeShapeType="1"/>
          </p:cNvSpPr>
          <p:nvPr/>
        </p:nvSpPr>
        <p:spPr bwMode="auto">
          <a:xfrm flipV="1">
            <a:off x="2608263" y="3873500"/>
            <a:ext cx="2568575" cy="6667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9655" name="Line 29"/>
          <p:cNvSpPr>
            <a:spLocks noChangeShapeType="1"/>
          </p:cNvSpPr>
          <p:nvPr/>
        </p:nvSpPr>
        <p:spPr bwMode="auto">
          <a:xfrm>
            <a:off x="2057400" y="4168775"/>
            <a:ext cx="120650" cy="64452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nvGrpSpPr>
          <p:cNvPr id="5" name="Group 30"/>
          <p:cNvGrpSpPr>
            <a:grpSpLocks/>
          </p:cNvGrpSpPr>
          <p:nvPr/>
        </p:nvGrpSpPr>
        <p:grpSpPr bwMode="auto">
          <a:xfrm>
            <a:off x="2519363" y="4051300"/>
            <a:ext cx="1562100" cy="498475"/>
            <a:chOff x="839" y="2490"/>
            <a:chExt cx="832" cy="288"/>
          </a:xfrm>
        </p:grpSpPr>
        <p:sp>
          <p:nvSpPr>
            <p:cNvPr id="69662" name="Oval 31"/>
            <p:cNvSpPr>
              <a:spLocks noChangeArrowheads="1"/>
            </p:cNvSpPr>
            <p:nvPr/>
          </p:nvSpPr>
          <p:spPr bwMode="auto">
            <a:xfrm>
              <a:off x="839" y="2490"/>
              <a:ext cx="787" cy="2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9663" name="Text Box 32"/>
            <p:cNvSpPr txBox="1">
              <a:spLocks noChangeArrowheads="1"/>
            </p:cNvSpPr>
            <p:nvPr/>
          </p:nvSpPr>
          <p:spPr bwMode="auto">
            <a:xfrm>
              <a:off x="898" y="2515"/>
              <a:ext cx="773" cy="229"/>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Strategies</a:t>
              </a:r>
            </a:p>
          </p:txBody>
        </p:sp>
      </p:grpSp>
      <p:sp>
        <p:nvSpPr>
          <p:cNvPr id="69657" name="Line 33"/>
          <p:cNvSpPr>
            <a:spLocks noChangeShapeType="1"/>
          </p:cNvSpPr>
          <p:nvPr/>
        </p:nvSpPr>
        <p:spPr bwMode="auto">
          <a:xfrm flipV="1">
            <a:off x="3979863" y="4276725"/>
            <a:ext cx="781050" cy="39688"/>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9658" name="Line 34"/>
          <p:cNvSpPr>
            <a:spLocks noChangeShapeType="1"/>
          </p:cNvSpPr>
          <p:nvPr/>
        </p:nvSpPr>
        <p:spPr bwMode="auto">
          <a:xfrm>
            <a:off x="3092450" y="4532313"/>
            <a:ext cx="296863" cy="307975"/>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69659" name="Oval 35"/>
          <p:cNvSpPr>
            <a:spLocks noChangeArrowheads="1"/>
          </p:cNvSpPr>
          <p:nvPr/>
        </p:nvSpPr>
        <p:spPr bwMode="auto">
          <a:xfrm>
            <a:off x="2681288" y="5422900"/>
            <a:ext cx="1276350" cy="484188"/>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9660" name="Text Box 36"/>
          <p:cNvSpPr txBox="1">
            <a:spLocks noChangeArrowheads="1"/>
          </p:cNvSpPr>
          <p:nvPr/>
        </p:nvSpPr>
        <p:spPr bwMode="auto">
          <a:xfrm>
            <a:off x="2774950" y="5462588"/>
            <a:ext cx="1335088"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Payoffs</a:t>
            </a:r>
          </a:p>
        </p:txBody>
      </p:sp>
      <p:sp>
        <p:nvSpPr>
          <p:cNvPr id="69661" name="Line 37"/>
          <p:cNvSpPr>
            <a:spLocks noChangeShapeType="1"/>
          </p:cNvSpPr>
          <p:nvPr/>
        </p:nvSpPr>
        <p:spPr bwMode="auto">
          <a:xfrm flipV="1">
            <a:off x="3952875" y="5405438"/>
            <a:ext cx="525463" cy="242887"/>
          </a:xfrm>
          <a:prstGeom prst="line">
            <a:avLst/>
          </a:prstGeom>
          <a:noFill/>
          <a:ln w="38100" cmpd="dbl">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p>
            <a:r>
              <a:rPr lang="zh-CN" altLang="en-US" dirty="0" smtClean="0">
                <a:solidFill>
                  <a:srgbClr val="000000"/>
                </a:solidFill>
              </a:rPr>
              <a:t>Game Theory--Chapter 1</a:t>
            </a:r>
            <a:endParaRPr lang="en-US" altLang="zh-CN" dirty="0" smtClean="0">
              <a:solidFill>
                <a:srgbClr val="000000"/>
              </a:solidFill>
            </a:endParaRPr>
          </a:p>
        </p:txBody>
      </p:sp>
      <p:sp>
        <p:nvSpPr>
          <p:cNvPr id="25603" name="灯片编号占位符 5"/>
          <p:cNvSpPr>
            <a:spLocks noGrp="1"/>
          </p:cNvSpPr>
          <p:nvPr>
            <p:ph type="sldNum" sz="quarter" idx="12"/>
          </p:nvPr>
        </p:nvSpPr>
        <p:spPr>
          <a:noFill/>
        </p:spPr>
        <p:txBody>
          <a:bodyPr/>
          <a:lstStyle/>
          <a:p>
            <a:fld id="{11ADDBD6-ADA9-4AE2-B51F-8E76B50B8609}" type="slidenum">
              <a:rPr lang="zh-CN" altLang="en-US" smtClean="0">
                <a:solidFill>
                  <a:srgbClr val="000000"/>
                </a:solidFill>
              </a:rPr>
              <a:pPr/>
              <a:t>5</a:t>
            </a:fld>
            <a:endParaRPr lang="en-US" altLang="zh-CN" smtClean="0">
              <a:solidFill>
                <a:srgbClr val="000000"/>
              </a:solidFill>
            </a:endParaRPr>
          </a:p>
        </p:txBody>
      </p:sp>
      <p:sp>
        <p:nvSpPr>
          <p:cNvPr id="25604" name="Rectangle 2"/>
          <p:cNvSpPr>
            <a:spLocks noGrp="1" noChangeArrowheads="1"/>
          </p:cNvSpPr>
          <p:nvPr>
            <p:ph type="title"/>
          </p:nvPr>
        </p:nvSpPr>
        <p:spPr/>
        <p:txBody>
          <a:bodyPr/>
          <a:lstStyle/>
          <a:p>
            <a:pPr eaLnBrk="1" hangingPunct="1"/>
            <a:r>
              <a:rPr lang="zh-CN" altLang="en-US" dirty="0" smtClean="0">
                <a:ea typeface="SimSun" pitchFamily="2" charset="-122"/>
              </a:rPr>
              <a:t>考核要求</a:t>
            </a:r>
          </a:p>
        </p:txBody>
      </p:sp>
      <p:sp>
        <p:nvSpPr>
          <p:cNvPr id="25605" name="Rectangle 3"/>
          <p:cNvSpPr>
            <a:spLocks noGrp="1" noChangeArrowheads="1"/>
          </p:cNvSpPr>
          <p:nvPr>
            <p:ph type="body" idx="1"/>
          </p:nvPr>
        </p:nvSpPr>
        <p:spPr/>
        <p:txBody>
          <a:bodyPr/>
          <a:lstStyle/>
          <a:p>
            <a:pPr eaLnBrk="1" hangingPunct="1"/>
            <a:r>
              <a:rPr lang="zh-CN" altLang="en-US" b="1" dirty="0" smtClean="0">
                <a:ea typeface="SimSun" pitchFamily="2" charset="-122"/>
              </a:rPr>
              <a:t>期末考试（</a:t>
            </a:r>
            <a:r>
              <a:rPr lang="en-US" altLang="zh-CN" b="1" dirty="0" smtClean="0">
                <a:ea typeface="SimSun" pitchFamily="2" charset="-122"/>
              </a:rPr>
              <a:t>60</a:t>
            </a:r>
            <a:r>
              <a:rPr lang="zh-CN" altLang="en-US" b="1" dirty="0" smtClean="0">
                <a:ea typeface="SimSun" pitchFamily="2" charset="-122"/>
              </a:rPr>
              <a:t>％）：闭卷</a:t>
            </a:r>
            <a:endParaRPr lang="en-US" altLang="zh-CN" b="1" dirty="0" smtClean="0">
              <a:ea typeface="SimSun" pitchFamily="2" charset="-122"/>
            </a:endParaRPr>
          </a:p>
          <a:p>
            <a:pPr eaLnBrk="1" hangingPunct="1"/>
            <a:r>
              <a:rPr lang="zh-CN" altLang="en-US" b="1" dirty="0" smtClean="0">
                <a:ea typeface="SimSun" pitchFamily="2" charset="-122"/>
              </a:rPr>
              <a:t>期中考试（</a:t>
            </a:r>
            <a:r>
              <a:rPr lang="en-US" altLang="zh-CN" b="1" dirty="0" smtClean="0">
                <a:ea typeface="SimSun" pitchFamily="2" charset="-122"/>
              </a:rPr>
              <a:t>20%</a:t>
            </a:r>
            <a:r>
              <a:rPr lang="zh-CN" altLang="en-US" b="1" dirty="0" smtClean="0">
                <a:ea typeface="SimSun" pitchFamily="2" charset="-122"/>
              </a:rPr>
              <a:t>）：开卷</a:t>
            </a:r>
          </a:p>
          <a:p>
            <a:pPr eaLnBrk="1" hangingPunct="1"/>
            <a:r>
              <a:rPr lang="zh-CN" altLang="en-US" b="1" dirty="0" smtClean="0">
                <a:ea typeface="SimSun" pitchFamily="2" charset="-122"/>
              </a:rPr>
              <a:t>考勤和作业（</a:t>
            </a:r>
            <a:r>
              <a:rPr lang="en-US" altLang="zh-CN" b="1" dirty="0" smtClean="0">
                <a:ea typeface="SimSun" pitchFamily="2" charset="-122"/>
              </a:rPr>
              <a:t>20</a:t>
            </a:r>
            <a:r>
              <a:rPr lang="zh-CN" altLang="en-US" b="1" dirty="0" smtClean="0">
                <a:ea typeface="SimSun" pitchFamily="2" charset="-122"/>
              </a:rPr>
              <a:t>％）</a:t>
            </a:r>
            <a:endParaRPr lang="en-US" altLang="zh-CN" b="1" dirty="0" smtClean="0">
              <a:ea typeface="SimSun" pitchFamily="2" charset="-122"/>
            </a:endParaRPr>
          </a:p>
          <a:p>
            <a:pPr eaLnBrk="1" hangingPunct="1"/>
            <a:r>
              <a:rPr lang="zh-CN" altLang="en-US" b="1" dirty="0" smtClean="0">
                <a:ea typeface="SimSun" pitchFamily="2" charset="-122"/>
              </a:rPr>
              <a:t>试题范围：</a:t>
            </a:r>
            <a:r>
              <a:rPr lang="zh-CN" altLang="en-US" b="1" dirty="0" smtClean="0">
                <a:latin typeface="SimSun" pitchFamily="2" charset="-122"/>
                <a:ea typeface="SimSun" pitchFamily="2" charset="-122"/>
              </a:rPr>
              <a:t>讲授内容及其实际应用问题</a:t>
            </a:r>
            <a:endParaRPr lang="en-US" altLang="zh-CN" b="1" dirty="0" smtClean="0">
              <a:latin typeface="SimSun" pitchFamily="2" charset="-122"/>
              <a:ea typeface="SimSun" pitchFamily="2" charset="-122"/>
            </a:endParaRPr>
          </a:p>
          <a:p>
            <a:pPr eaLnBrk="1" hangingPunct="1">
              <a:buFont typeface="Wingdings" pitchFamily="2" charset="2"/>
              <a:buNone/>
            </a:pPr>
            <a:endParaRPr lang="zh-CN" altLang="en-US" dirty="0"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052" name="灯片编号占位符 6"/>
          <p:cNvSpPr>
            <a:spLocks noGrp="1"/>
          </p:cNvSpPr>
          <p:nvPr>
            <p:ph type="sldNum" sz="quarter" idx="12"/>
          </p:nvPr>
        </p:nvSpPr>
        <p:spPr>
          <a:noFill/>
        </p:spPr>
        <p:txBody>
          <a:bodyPr/>
          <a:lstStyle/>
          <a:p>
            <a:fld id="{A36A99F9-D6C0-49B9-9ECA-1EA0ECA64C8A}" type="slidenum">
              <a:rPr lang="zh-CN" altLang="en-US" smtClean="0">
                <a:solidFill>
                  <a:srgbClr val="000000"/>
                </a:solidFill>
              </a:rPr>
              <a:pPr/>
              <a:t>50</a:t>
            </a:fld>
            <a:endParaRPr lang="en-US" altLang="zh-CN" smtClean="0">
              <a:solidFill>
                <a:srgbClr val="000000"/>
              </a:solidFill>
            </a:endParaRPr>
          </a:p>
        </p:txBody>
      </p:sp>
      <p:graphicFrame>
        <p:nvGraphicFramePr>
          <p:cNvPr id="2050" name="Object 2"/>
          <p:cNvGraphicFramePr>
            <a:graphicFrameLocks noChangeAspect="1"/>
          </p:cNvGraphicFramePr>
          <p:nvPr/>
        </p:nvGraphicFramePr>
        <p:xfrm>
          <a:off x="1044575" y="1560513"/>
          <a:ext cx="7029450" cy="4714875"/>
        </p:xfrm>
        <a:graphic>
          <a:graphicData uri="http://schemas.openxmlformats.org/presentationml/2006/ole">
            <p:oleObj spid="_x0000_s43010" name="Document" r:id="rId4" imgW="6086921" imgH="4106266" progId="Word.Document.8">
              <p:embed/>
            </p:oleObj>
          </a:graphicData>
        </a:graphic>
      </p:graphicFrame>
      <p:sp>
        <p:nvSpPr>
          <p:cNvPr id="2053" name="Rectangle 3"/>
          <p:cNvSpPr>
            <a:spLocks noGrp="1" noChangeArrowheads="1"/>
          </p:cNvSpPr>
          <p:nvPr>
            <p:ph type="title"/>
          </p:nvPr>
        </p:nvSpPr>
        <p:spPr/>
        <p:txBody>
          <a:bodyPr/>
          <a:lstStyle/>
          <a:p>
            <a:pPr eaLnBrk="1" hangingPunct="1"/>
            <a:r>
              <a:rPr lang="en-US" altLang="zh-CN" sz="3800" smtClean="0">
                <a:ea typeface="SimSun" pitchFamily="2" charset="-122"/>
              </a:rPr>
              <a:t>Definition: strictly dominated strategy</a:t>
            </a:r>
          </a:p>
        </p:txBody>
      </p:sp>
      <p:graphicFrame>
        <p:nvGraphicFramePr>
          <p:cNvPr id="208900" name="Group 4"/>
          <p:cNvGraphicFramePr>
            <a:graphicFrameLocks noGrp="1"/>
          </p:cNvGraphicFramePr>
          <p:nvPr>
            <p:ph sz="half" idx="2"/>
          </p:nvPr>
        </p:nvGraphicFramePr>
        <p:xfrm>
          <a:off x="4851400" y="4960938"/>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65"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066"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1843088" y="4210050"/>
            <a:ext cx="5022850" cy="1366838"/>
            <a:chOff x="960" y="2350"/>
            <a:chExt cx="3164" cy="861"/>
          </a:xfrm>
        </p:grpSpPr>
        <p:sp>
          <p:nvSpPr>
            <p:cNvPr id="2081" name="Text Box 18"/>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Prisoner 1</a:t>
              </a:r>
            </a:p>
          </p:txBody>
        </p:sp>
        <p:sp>
          <p:nvSpPr>
            <p:cNvPr id="2082" name="Text Box 19"/>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Prisoner 2</a:t>
              </a:r>
            </a:p>
          </p:txBody>
        </p:sp>
      </p:grpSp>
      <p:grpSp>
        <p:nvGrpSpPr>
          <p:cNvPr id="3" name="Group 20"/>
          <p:cNvGrpSpPr>
            <a:grpSpLocks/>
          </p:cNvGrpSpPr>
          <p:nvPr/>
        </p:nvGrpSpPr>
        <p:grpSpPr bwMode="auto">
          <a:xfrm>
            <a:off x="3378200" y="4551363"/>
            <a:ext cx="4083050" cy="1239837"/>
            <a:chOff x="1927" y="2565"/>
            <a:chExt cx="2572" cy="781"/>
          </a:xfrm>
        </p:grpSpPr>
        <p:sp>
          <p:nvSpPr>
            <p:cNvPr id="2077" name="Text Box 21"/>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Confess</a:t>
              </a:r>
            </a:p>
          </p:txBody>
        </p:sp>
        <p:sp>
          <p:nvSpPr>
            <p:cNvPr id="2078" name="Text Box 22"/>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Mum</a:t>
              </a:r>
            </a:p>
          </p:txBody>
        </p:sp>
        <p:sp>
          <p:nvSpPr>
            <p:cNvPr id="2079" name="Text Box 23"/>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Confess</a:t>
              </a:r>
            </a:p>
          </p:txBody>
        </p:sp>
        <p:sp>
          <p:nvSpPr>
            <p:cNvPr id="2080" name="Text Box 24"/>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Mum</a:t>
              </a:r>
            </a:p>
          </p:txBody>
        </p:sp>
      </p:grpSp>
      <p:grpSp>
        <p:nvGrpSpPr>
          <p:cNvPr id="4" name="Group 25"/>
          <p:cNvGrpSpPr>
            <a:grpSpLocks/>
          </p:cNvGrpSpPr>
          <p:nvPr/>
        </p:nvGrpSpPr>
        <p:grpSpPr bwMode="auto">
          <a:xfrm>
            <a:off x="942975" y="3468688"/>
            <a:ext cx="7126288" cy="1387475"/>
            <a:chOff x="594" y="2149"/>
            <a:chExt cx="4489" cy="911"/>
          </a:xfrm>
        </p:grpSpPr>
        <p:sp>
          <p:nvSpPr>
            <p:cNvPr id="2074" name="Rectangle 26"/>
            <p:cNvSpPr>
              <a:spLocks noChangeArrowheads="1"/>
            </p:cNvSpPr>
            <p:nvPr/>
          </p:nvSpPr>
          <p:spPr bwMode="auto">
            <a:xfrm>
              <a:off x="594" y="2149"/>
              <a:ext cx="4489" cy="301"/>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075" name="Text Box 27"/>
            <p:cNvSpPr txBox="1">
              <a:spLocks noChangeArrowheads="1"/>
            </p:cNvSpPr>
            <p:nvPr/>
          </p:nvSpPr>
          <p:spPr bwMode="auto">
            <a:xfrm>
              <a:off x="1490" y="2632"/>
              <a:ext cx="1335" cy="428"/>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regardless of other players’ choices</a:t>
              </a:r>
            </a:p>
          </p:txBody>
        </p:sp>
        <p:sp>
          <p:nvSpPr>
            <p:cNvPr id="2076" name="Line 28"/>
            <p:cNvSpPr>
              <a:spLocks noChangeShapeType="1"/>
            </p:cNvSpPr>
            <p:nvPr/>
          </p:nvSpPr>
          <p:spPr bwMode="auto">
            <a:xfrm flipV="1">
              <a:off x="2139" y="2450"/>
              <a:ext cx="128" cy="174"/>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grpSp>
        <p:nvGrpSpPr>
          <p:cNvPr id="5" name="Group 29"/>
          <p:cNvGrpSpPr>
            <a:grpSpLocks/>
          </p:cNvGrpSpPr>
          <p:nvPr/>
        </p:nvGrpSpPr>
        <p:grpSpPr bwMode="auto">
          <a:xfrm>
            <a:off x="2424113" y="2700338"/>
            <a:ext cx="6400800" cy="725487"/>
            <a:chOff x="1527" y="1701"/>
            <a:chExt cx="4032" cy="457"/>
          </a:xfrm>
        </p:grpSpPr>
        <p:sp>
          <p:nvSpPr>
            <p:cNvPr id="2071" name="Text Box 30"/>
            <p:cNvSpPr txBox="1">
              <a:spLocks noChangeArrowheads="1"/>
            </p:cNvSpPr>
            <p:nvPr/>
          </p:nvSpPr>
          <p:spPr bwMode="auto">
            <a:xfrm>
              <a:off x="4499" y="1701"/>
              <a:ext cx="1060" cy="410"/>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s</a:t>
              </a:r>
              <a:r>
                <a:rPr lang="en-US" altLang="zh-CN" i="1" baseline="-25000" smtClean="0">
                  <a:solidFill>
                    <a:srgbClr val="000000"/>
                  </a:solidFill>
                  <a:ea typeface="SimSun" pitchFamily="2" charset="-122"/>
                </a:rPr>
                <a:t>i</a:t>
              </a:r>
              <a:r>
                <a:rPr lang="en-US" altLang="zh-CN" i="1" smtClean="0">
                  <a:solidFill>
                    <a:srgbClr val="000000"/>
                  </a:solidFill>
                  <a:ea typeface="SimSun" pitchFamily="2" charset="-122"/>
                </a:rPr>
                <a:t>” </a:t>
              </a:r>
              <a:r>
                <a:rPr lang="en-US" altLang="zh-CN" smtClean="0">
                  <a:solidFill>
                    <a:srgbClr val="000000"/>
                  </a:solidFill>
                  <a:ea typeface="SimSun" pitchFamily="2" charset="-122"/>
                </a:rPr>
                <a:t> is strictly better than </a:t>
              </a:r>
              <a:r>
                <a:rPr lang="en-US" altLang="zh-CN" i="1" smtClean="0">
                  <a:solidFill>
                    <a:srgbClr val="000000"/>
                  </a:solidFill>
                  <a:ea typeface="SimSun" pitchFamily="2" charset="-122"/>
                </a:rPr>
                <a:t>s</a:t>
              </a:r>
              <a:r>
                <a:rPr lang="en-US" altLang="zh-CN" i="1" baseline="-25000" smtClean="0">
                  <a:solidFill>
                    <a:srgbClr val="000000"/>
                  </a:solidFill>
                  <a:ea typeface="SimSun" pitchFamily="2" charset="-122"/>
                </a:rPr>
                <a:t>i</a:t>
              </a:r>
              <a:r>
                <a:rPr lang="en-US" altLang="zh-CN" i="1" smtClean="0">
                  <a:solidFill>
                    <a:srgbClr val="000000"/>
                  </a:solidFill>
                  <a:ea typeface="SimSun" pitchFamily="2" charset="-122"/>
                </a:rPr>
                <a:t>’</a:t>
              </a:r>
              <a:endParaRPr lang="en-US" altLang="zh-CN" baseline="-25000" smtClean="0">
                <a:solidFill>
                  <a:srgbClr val="000000"/>
                </a:solidFill>
                <a:ea typeface="SimSun" pitchFamily="2" charset="-122"/>
              </a:endParaRPr>
            </a:p>
          </p:txBody>
        </p:sp>
        <p:sp>
          <p:nvSpPr>
            <p:cNvPr id="2072" name="Rectangle 31"/>
            <p:cNvSpPr>
              <a:spLocks noChangeArrowheads="1"/>
            </p:cNvSpPr>
            <p:nvPr/>
          </p:nvSpPr>
          <p:spPr bwMode="auto">
            <a:xfrm>
              <a:off x="1527" y="1746"/>
              <a:ext cx="2651" cy="412"/>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073" name="Line 32"/>
            <p:cNvSpPr>
              <a:spLocks noChangeShapeType="1"/>
            </p:cNvSpPr>
            <p:nvPr/>
          </p:nvSpPr>
          <p:spPr bwMode="auto">
            <a:xfrm flipH="1">
              <a:off x="4178" y="1865"/>
              <a:ext cx="311" cy="92"/>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random/>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0659" name="灯片编号占位符 5"/>
          <p:cNvSpPr>
            <a:spLocks noGrp="1"/>
          </p:cNvSpPr>
          <p:nvPr>
            <p:ph type="sldNum" sz="quarter" idx="12"/>
          </p:nvPr>
        </p:nvSpPr>
        <p:spPr>
          <a:noFill/>
        </p:spPr>
        <p:txBody>
          <a:bodyPr/>
          <a:lstStyle/>
          <a:p>
            <a:fld id="{35109947-0C19-457B-A89E-6EAA3FF1557F}" type="slidenum">
              <a:rPr lang="zh-CN" altLang="en-US" smtClean="0">
                <a:solidFill>
                  <a:srgbClr val="000000"/>
                </a:solidFill>
              </a:rPr>
              <a:pPr/>
              <a:t>51</a:t>
            </a:fld>
            <a:endParaRPr lang="en-US" altLang="zh-CN" smtClean="0">
              <a:solidFill>
                <a:srgbClr val="000000"/>
              </a:solidFill>
            </a:endParaRPr>
          </a:p>
        </p:txBody>
      </p:sp>
      <p:sp>
        <p:nvSpPr>
          <p:cNvPr id="70660" name="Rectangle 2"/>
          <p:cNvSpPr>
            <a:spLocks noGrp="1" noChangeArrowheads="1"/>
          </p:cNvSpPr>
          <p:nvPr>
            <p:ph type="title"/>
          </p:nvPr>
        </p:nvSpPr>
        <p:spPr/>
        <p:txBody>
          <a:bodyPr/>
          <a:lstStyle/>
          <a:p>
            <a:pPr eaLnBrk="1" hangingPunct="1"/>
            <a:r>
              <a:rPr lang="en-US" altLang="zh-CN" smtClean="0">
                <a:ea typeface="SimSun" pitchFamily="2" charset="-122"/>
              </a:rPr>
              <a:t>Example</a:t>
            </a:r>
          </a:p>
        </p:txBody>
      </p:sp>
      <p:sp>
        <p:nvSpPr>
          <p:cNvPr id="70661" name="Rectangle 3"/>
          <p:cNvSpPr>
            <a:spLocks noGrp="1" noChangeArrowheads="1"/>
          </p:cNvSpPr>
          <p:nvPr>
            <p:ph type="body" idx="1"/>
          </p:nvPr>
        </p:nvSpPr>
        <p:spPr>
          <a:xfrm>
            <a:off x="914400" y="1600200"/>
            <a:ext cx="7772400" cy="2324100"/>
          </a:xfrm>
        </p:spPr>
        <p:txBody>
          <a:bodyPr/>
          <a:lstStyle/>
          <a:p>
            <a:pPr eaLnBrk="1" hangingPunct="1">
              <a:lnSpc>
                <a:spcPct val="90000"/>
              </a:lnSpc>
            </a:pPr>
            <a:r>
              <a:rPr lang="zh-CN" altLang="en-US" smtClean="0">
                <a:ea typeface="SimSun" pitchFamily="2" charset="-122"/>
              </a:rPr>
              <a:t>两家企业</a:t>
            </a:r>
            <a:r>
              <a:rPr lang="en-US" altLang="zh-CN" smtClean="0">
                <a:ea typeface="SimSun" pitchFamily="2" charset="-122"/>
              </a:rPr>
              <a:t>, Reynolds</a:t>
            </a:r>
            <a:r>
              <a:rPr lang="zh-CN" altLang="en-US" smtClean="0">
                <a:ea typeface="SimSun" pitchFamily="2" charset="-122"/>
              </a:rPr>
              <a:t>和</a:t>
            </a:r>
            <a:r>
              <a:rPr lang="en-US" altLang="zh-CN" smtClean="0">
                <a:ea typeface="SimSun" pitchFamily="2" charset="-122"/>
              </a:rPr>
              <a:t>Philip, </a:t>
            </a:r>
            <a:r>
              <a:rPr lang="zh-CN" altLang="en-US" smtClean="0">
                <a:ea typeface="SimSun" pitchFamily="2" charset="-122"/>
              </a:rPr>
              <a:t>分享市场</a:t>
            </a:r>
            <a:endParaRPr lang="en-US" altLang="zh-CN" smtClean="0">
              <a:ea typeface="SimSun" pitchFamily="2" charset="-122"/>
            </a:endParaRPr>
          </a:p>
          <a:p>
            <a:pPr eaLnBrk="1" hangingPunct="1">
              <a:lnSpc>
                <a:spcPct val="90000"/>
              </a:lnSpc>
            </a:pPr>
            <a:r>
              <a:rPr lang="zh-CN" altLang="en-US" smtClean="0">
                <a:ea typeface="SimSun" pitchFamily="2" charset="-122"/>
              </a:rPr>
              <a:t>如果两家企业都不做广告，则每个企业会从各自顾客那里获得</a:t>
            </a:r>
            <a:r>
              <a:rPr lang="en-US" altLang="zh-CN" smtClean="0">
                <a:ea typeface="SimSun" pitchFamily="2" charset="-122"/>
              </a:rPr>
              <a:t>$60</a:t>
            </a:r>
            <a:r>
              <a:rPr lang="zh-CN" altLang="en-US" smtClean="0">
                <a:ea typeface="SimSun" pitchFamily="2" charset="-122"/>
              </a:rPr>
              <a:t>百万</a:t>
            </a:r>
            <a:endParaRPr lang="en-US" altLang="zh-CN" smtClean="0">
              <a:ea typeface="SimSun" pitchFamily="2" charset="-122"/>
            </a:endParaRPr>
          </a:p>
          <a:p>
            <a:pPr eaLnBrk="1" hangingPunct="1">
              <a:lnSpc>
                <a:spcPct val="90000"/>
              </a:lnSpc>
            </a:pPr>
            <a:r>
              <a:rPr lang="zh-CN" altLang="en-US" smtClean="0">
                <a:ea typeface="SimSun" pitchFamily="2" charset="-122"/>
              </a:rPr>
              <a:t>每个企业的广告成本是</a:t>
            </a:r>
            <a:r>
              <a:rPr lang="en-US" altLang="zh-CN" smtClean="0">
                <a:ea typeface="SimSun" pitchFamily="2" charset="-122"/>
              </a:rPr>
              <a:t>$20 </a:t>
            </a:r>
            <a:r>
              <a:rPr lang="zh-CN" altLang="en-US" smtClean="0">
                <a:ea typeface="SimSun" pitchFamily="2" charset="-122"/>
              </a:rPr>
              <a:t>百万</a:t>
            </a:r>
          </a:p>
          <a:p>
            <a:pPr eaLnBrk="1" hangingPunct="1">
              <a:lnSpc>
                <a:spcPct val="90000"/>
              </a:lnSpc>
            </a:pPr>
            <a:r>
              <a:rPr lang="zh-CN" altLang="en-US" smtClean="0">
                <a:ea typeface="SimSun" pitchFamily="2" charset="-122"/>
              </a:rPr>
              <a:t>如果做广告则会从竞争对手那里获得</a:t>
            </a:r>
            <a:r>
              <a:rPr lang="en-US" altLang="zh-CN" smtClean="0">
                <a:ea typeface="SimSun" pitchFamily="2" charset="-122"/>
              </a:rPr>
              <a:t>$30 </a:t>
            </a:r>
            <a:r>
              <a:rPr lang="zh-CN" altLang="en-US" smtClean="0">
                <a:ea typeface="SimSun" pitchFamily="2" charset="-122"/>
              </a:rPr>
              <a:t>百万</a:t>
            </a:r>
          </a:p>
          <a:p>
            <a:pPr eaLnBrk="1" hangingPunct="1">
              <a:lnSpc>
                <a:spcPct val="90000"/>
              </a:lnSpc>
            </a:pPr>
            <a:endParaRPr lang="zh-CN" altLang="en-US" smtClean="0">
              <a:ea typeface="SimSun" pitchFamily="2" charset="-122"/>
            </a:endParaRPr>
          </a:p>
        </p:txBody>
      </p:sp>
      <p:graphicFrame>
        <p:nvGraphicFramePr>
          <p:cNvPr id="46112" name="Group 32"/>
          <p:cNvGraphicFramePr>
            <a:graphicFrameLocks noGrp="1"/>
          </p:cNvGraphicFramePr>
          <p:nvPr>
            <p:ph sz="half" idx="4294967295"/>
          </p:nvPr>
        </p:nvGraphicFramePr>
        <p:xfrm>
          <a:off x="1335088" y="3879850"/>
          <a:ext cx="6424612" cy="1554480"/>
        </p:xfrm>
        <a:graphic>
          <a:graphicData uri="http://schemas.openxmlformats.org/drawingml/2006/table">
            <a:tbl>
              <a:tblPr/>
              <a:tblGrid>
                <a:gridCol w="1255712"/>
                <a:gridCol w="1049338"/>
                <a:gridCol w="2216150"/>
                <a:gridCol w="1903412"/>
              </a:tblGrid>
              <a:tr h="32702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Arial" charset="0"/>
                          <a:ea typeface="SimSun" pitchFamily="2" charset="-122"/>
                          <a:cs typeface="Arial" charset="0"/>
                        </a:rPr>
                        <a:t>Philip</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Arial" charset="0"/>
                          <a:ea typeface="SimSun" pitchFamily="2" charset="-122"/>
                          <a:cs typeface="Arial" charset="0"/>
                        </a:rPr>
                        <a:t>No Ad</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Arial" charset="0"/>
                          <a:ea typeface="SimSun" pitchFamily="2" charset="-122"/>
                          <a:cs typeface="Arial" charset="0"/>
                        </a:rPr>
                        <a:t>Ad</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5401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Arial" charset="0"/>
                          <a:ea typeface="SimSun" pitchFamily="2" charset="-122"/>
                          <a:cs typeface="Arial" charset="0"/>
                        </a:rPr>
                        <a:t>Reynolds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Arial" charset="0"/>
                          <a:ea typeface="SimSun" pitchFamily="2" charset="-122"/>
                          <a:cs typeface="Arial" charset="0"/>
                        </a:rPr>
                        <a:t>No Ad</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30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Arial" charset="0"/>
                          <a:ea typeface="SimSun" pitchFamily="2" charset="-122"/>
                          <a:cs typeface="Arial" charset="0"/>
                        </a:rPr>
                        <a:t>Ad</a:t>
                      </a:r>
                      <a:endParaRPr kumimoji="0" lang="en-US" altLang="zh-CN" sz="1800" b="1"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70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1683" name="灯片编号占位符 5"/>
          <p:cNvSpPr>
            <a:spLocks noGrp="1"/>
          </p:cNvSpPr>
          <p:nvPr>
            <p:ph type="sldNum" sz="quarter" idx="12"/>
          </p:nvPr>
        </p:nvSpPr>
        <p:spPr>
          <a:noFill/>
        </p:spPr>
        <p:txBody>
          <a:bodyPr/>
          <a:lstStyle/>
          <a:p>
            <a:fld id="{99FD23AB-03F8-4DC8-8926-981508101F7F}" type="slidenum">
              <a:rPr lang="zh-CN" altLang="en-US" smtClean="0">
                <a:solidFill>
                  <a:srgbClr val="000000"/>
                </a:solidFill>
              </a:rPr>
              <a:pPr/>
              <a:t>52</a:t>
            </a:fld>
            <a:endParaRPr lang="en-US" altLang="zh-CN" smtClean="0">
              <a:solidFill>
                <a:srgbClr val="000000"/>
              </a:solidFill>
            </a:endParaRPr>
          </a:p>
        </p:txBody>
      </p:sp>
      <p:sp>
        <p:nvSpPr>
          <p:cNvPr id="71684" name="Rectangle 2"/>
          <p:cNvSpPr>
            <a:spLocks noGrp="1" noChangeArrowheads="1"/>
          </p:cNvSpPr>
          <p:nvPr>
            <p:ph type="title"/>
          </p:nvPr>
        </p:nvSpPr>
        <p:spPr/>
        <p:txBody>
          <a:bodyPr/>
          <a:lstStyle/>
          <a:p>
            <a:pPr eaLnBrk="1" hangingPunct="1"/>
            <a:r>
              <a:rPr lang="zh-CN" altLang="en-US" sz="3800" smtClean="0">
                <a:ea typeface="SimSun" pitchFamily="2" charset="-122"/>
              </a:rPr>
              <a:t>2-</a:t>
            </a:r>
            <a:r>
              <a:rPr lang="en-US" altLang="zh-CN" sz="3800" smtClean="0">
                <a:ea typeface="SimSun" pitchFamily="2" charset="-122"/>
              </a:rPr>
              <a:t>player game with finite strategies</a:t>
            </a:r>
          </a:p>
        </p:txBody>
      </p:sp>
      <p:sp>
        <p:nvSpPr>
          <p:cNvPr id="71685" name="Rectangle 3"/>
          <p:cNvSpPr>
            <a:spLocks noGrp="1" noChangeArrowheads="1"/>
          </p:cNvSpPr>
          <p:nvPr>
            <p:ph type="body" idx="1"/>
          </p:nvPr>
        </p:nvSpPr>
        <p:spPr>
          <a:xfrm>
            <a:off x="755650" y="1655763"/>
            <a:ext cx="7772400" cy="1887537"/>
          </a:xfrm>
        </p:spPr>
        <p:txBody>
          <a:bodyPr/>
          <a:lstStyle/>
          <a:p>
            <a:pPr eaLnBrk="1" hangingPunct="1">
              <a:lnSpc>
                <a:spcPct val="90000"/>
              </a:lnSpc>
            </a:pP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11</a:t>
            </a:r>
            <a:r>
              <a:rPr lang="en-US" altLang="zh-CN" sz="2000" b="1" smtClean="0">
                <a:solidFill>
                  <a:schemeClr val="hlink"/>
                </a:solidFill>
                <a:latin typeface="Courier New" pitchFamily="49" charset="0"/>
                <a:ea typeface="SimSun" pitchFamily="2" charset="-122"/>
                <a:cs typeface="Courier New" pitchFamily="49" charset="0"/>
              </a:rPr>
              <a:t>, </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12</a:t>
            </a:r>
            <a:r>
              <a:rPr lang="en-US" altLang="zh-CN" sz="2000" b="1" smtClean="0">
                <a:solidFill>
                  <a:schemeClr val="hlink"/>
                </a:solidFill>
                <a:latin typeface="Courier New" pitchFamily="49" charset="0"/>
                <a:ea typeface="SimSun" pitchFamily="2" charset="-122"/>
                <a:cs typeface="Courier New" pitchFamily="49" charset="0"/>
              </a:rPr>
              <a:t>, </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13</a:t>
            </a:r>
            <a:r>
              <a:rPr lang="en-US" altLang="zh-CN" sz="2000" b="1" smtClean="0">
                <a:solidFill>
                  <a:schemeClr val="hlink"/>
                </a:solidFill>
                <a:latin typeface="Courier New" pitchFamily="49" charset="0"/>
                <a:ea typeface="SimSun" pitchFamily="2" charset="-122"/>
                <a:cs typeface="Courier New" pitchFamily="49" charset="0"/>
              </a:rPr>
              <a:t>} </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a:t>
            </a:r>
            <a:r>
              <a:rPr lang="en-US" altLang="zh-CN" sz="2000" b="1" smtClean="0">
                <a:solidFill>
                  <a:srgbClr val="0000FF"/>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21</a:t>
            </a:r>
            <a:r>
              <a:rPr lang="en-US" altLang="zh-CN" sz="2000" b="1" smtClean="0">
                <a:solidFill>
                  <a:srgbClr val="0000FF"/>
                </a:solidFill>
                <a:latin typeface="Courier New" pitchFamily="49" charset="0"/>
                <a:ea typeface="SimSun" pitchFamily="2" charset="-122"/>
                <a:cs typeface="Courier New" pitchFamily="49" charset="0"/>
              </a:rPr>
              <a:t>, </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22</a:t>
            </a:r>
            <a:r>
              <a:rPr lang="en-US" altLang="zh-CN" sz="2000" b="1" smtClean="0">
                <a:solidFill>
                  <a:srgbClr val="0000FF"/>
                </a:solidFill>
                <a:latin typeface="Courier New" pitchFamily="49" charset="0"/>
                <a:ea typeface="SimSun" pitchFamily="2" charset="-122"/>
                <a:cs typeface="Courier New" pitchFamily="49" charset="0"/>
              </a:rPr>
              <a:t>}</a:t>
            </a:r>
          </a:p>
          <a:p>
            <a:pPr eaLnBrk="1" hangingPunct="1">
              <a:lnSpc>
                <a:spcPct val="90000"/>
              </a:lnSpc>
            </a:pP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11</a:t>
            </a:r>
            <a:r>
              <a:rPr lang="en-US" altLang="zh-CN" sz="2000" b="1" smtClean="0">
                <a:latin typeface="Courier New" pitchFamily="49" charset="0"/>
                <a:ea typeface="SimSun" pitchFamily="2" charset="-122"/>
                <a:cs typeface="Courier New" pitchFamily="49" charset="0"/>
              </a:rPr>
              <a:t> </a:t>
            </a:r>
            <a:r>
              <a:rPr lang="en-US" altLang="zh-CN" sz="2000" smtClean="0">
                <a:ea typeface="SimSun" pitchFamily="2" charset="-122"/>
                <a:cs typeface="Courier New" pitchFamily="49" charset="0"/>
              </a:rPr>
              <a:t>is strictly dominated by</a:t>
            </a:r>
            <a:r>
              <a:rPr lang="en-US" altLang="zh-CN" sz="2000" b="1" smtClean="0">
                <a:latin typeface="Courier New" pitchFamily="49" charset="0"/>
                <a:ea typeface="SimSun" pitchFamily="2" charset="-122"/>
                <a:cs typeface="Courier New" pitchFamily="49" charset="0"/>
              </a:rPr>
              <a:t> </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12</a:t>
            </a:r>
            <a:r>
              <a:rPr lang="en-US" altLang="zh-CN" sz="2000" b="1" smtClean="0">
                <a:latin typeface="Courier New" pitchFamily="49" charset="0"/>
                <a:ea typeface="SimSun" pitchFamily="2" charset="-122"/>
                <a:cs typeface="Courier New" pitchFamily="49" charset="0"/>
              </a:rPr>
              <a:t> </a:t>
            </a:r>
            <a:r>
              <a:rPr lang="en-US" altLang="zh-CN" sz="2000" smtClean="0">
                <a:ea typeface="SimSun" pitchFamily="2" charset="-122"/>
                <a:cs typeface="Courier New" pitchFamily="49" charset="0"/>
              </a:rPr>
              <a:t>if </a:t>
            </a:r>
            <a:br>
              <a:rPr lang="en-US" altLang="zh-CN" sz="2000" smtClean="0">
                <a:ea typeface="SimSun" pitchFamily="2" charset="-122"/>
                <a:cs typeface="Courier New" pitchFamily="49" charset="0"/>
              </a:rPr>
            </a:br>
            <a:r>
              <a:rPr lang="en-US" altLang="zh-CN" sz="2000" b="1" i="1" smtClean="0">
                <a:solidFill>
                  <a:schemeClr val="hlink"/>
                </a:solidFill>
                <a:latin typeface="Courier New" pitchFamily="49" charset="0"/>
                <a:ea typeface="SimSun" pitchFamily="2" charset="-122"/>
                <a:cs typeface="Courier New" pitchFamily="49" charset="0"/>
              </a:rPr>
              <a:t>u</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smtClean="0">
                <a:latin typeface="Courier New" pitchFamily="49" charset="0"/>
                <a:ea typeface="SimSun" pitchFamily="2" charset="-122"/>
                <a:cs typeface="Courier New" pitchFamily="49" charset="0"/>
              </a:rPr>
              <a:t>&lt;</a:t>
            </a:r>
            <a:r>
              <a:rPr lang="en-US" altLang="zh-CN" sz="2000" b="1" i="1" smtClean="0">
                <a:solidFill>
                  <a:schemeClr val="hlink"/>
                </a:solidFill>
                <a:latin typeface="Courier New" pitchFamily="49" charset="0"/>
                <a:ea typeface="SimSun" pitchFamily="2" charset="-122"/>
                <a:cs typeface="Courier New" pitchFamily="49" charset="0"/>
              </a:rPr>
              <a:t>u</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12</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21</a:t>
            </a:r>
            <a:r>
              <a:rPr lang="en-US" altLang="zh-CN" sz="2000" b="1" smtClean="0">
                <a:solidFill>
                  <a:schemeClr val="hlink"/>
                </a:solidFill>
                <a:latin typeface="Courier New" pitchFamily="49" charset="0"/>
                <a:ea typeface="SimSun" pitchFamily="2" charset="-122"/>
                <a:cs typeface="Courier New" pitchFamily="49" charset="0"/>
              </a:rPr>
              <a:t>) </a:t>
            </a:r>
            <a:r>
              <a:rPr lang="en-US" altLang="zh-CN" sz="2000" smtClean="0">
                <a:solidFill>
                  <a:schemeClr val="hlink"/>
                </a:solidFill>
                <a:ea typeface="SimSun" pitchFamily="2" charset="-122"/>
                <a:cs typeface="Courier New" pitchFamily="49" charset="0"/>
              </a:rPr>
              <a:t>and</a:t>
            </a:r>
            <a:r>
              <a:rPr lang="en-US" altLang="zh-CN" sz="2000" b="1" smtClean="0">
                <a:solidFill>
                  <a:schemeClr val="hlink"/>
                </a:solidFill>
                <a:latin typeface="Courier New" pitchFamily="49" charset="0"/>
                <a:ea typeface="SimSun" pitchFamily="2" charset="-122"/>
                <a:cs typeface="Courier New" pitchFamily="49" charset="0"/>
              </a:rPr>
              <a:t> </a:t>
            </a:r>
            <a:r>
              <a:rPr lang="en-US" altLang="zh-CN" sz="2000" b="1" i="1" smtClean="0">
                <a:solidFill>
                  <a:schemeClr val="hlink"/>
                </a:solidFill>
                <a:latin typeface="Courier New" pitchFamily="49" charset="0"/>
                <a:ea typeface="SimSun" pitchFamily="2" charset="-122"/>
                <a:cs typeface="Courier New" pitchFamily="49" charset="0"/>
              </a:rPr>
              <a:t>u</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22</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smtClean="0">
                <a:latin typeface="Courier New" pitchFamily="49" charset="0"/>
                <a:ea typeface="SimSun" pitchFamily="2" charset="-122"/>
                <a:cs typeface="Courier New" pitchFamily="49" charset="0"/>
              </a:rPr>
              <a:t>&lt;</a:t>
            </a:r>
            <a:r>
              <a:rPr lang="en-US" altLang="zh-CN" sz="2000" b="1" i="1" smtClean="0">
                <a:solidFill>
                  <a:schemeClr val="hlink"/>
                </a:solidFill>
                <a:latin typeface="Courier New" pitchFamily="49" charset="0"/>
                <a:ea typeface="SimSun" pitchFamily="2" charset="-122"/>
                <a:cs typeface="Courier New" pitchFamily="49" charset="0"/>
              </a:rPr>
              <a:t>u</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12</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22</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smtClean="0">
                <a:latin typeface="Courier New" pitchFamily="49" charset="0"/>
                <a:ea typeface="SimSun" pitchFamily="2" charset="-122"/>
                <a:cs typeface="Courier New" pitchFamily="49" charset="0"/>
              </a:rPr>
              <a:t>.</a:t>
            </a:r>
          </a:p>
          <a:p>
            <a:pPr eaLnBrk="1" hangingPunct="1">
              <a:lnSpc>
                <a:spcPct val="90000"/>
              </a:lnSpc>
            </a:pP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21</a:t>
            </a:r>
            <a:r>
              <a:rPr lang="en-US" altLang="zh-CN" sz="2000" smtClean="0">
                <a:ea typeface="SimSun" pitchFamily="2" charset="-122"/>
                <a:cs typeface="Courier New" pitchFamily="49" charset="0"/>
              </a:rPr>
              <a:t> is strictly dominated by</a:t>
            </a:r>
            <a:r>
              <a:rPr lang="en-US" altLang="zh-CN" sz="2000" b="1" smtClean="0">
                <a:latin typeface="Courier New" pitchFamily="49" charset="0"/>
                <a:ea typeface="SimSun" pitchFamily="2" charset="-122"/>
                <a:cs typeface="Courier New" pitchFamily="49" charset="0"/>
              </a:rPr>
              <a:t> </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22</a:t>
            </a:r>
            <a:r>
              <a:rPr lang="en-US" altLang="zh-CN" sz="2000" b="1" smtClean="0">
                <a:latin typeface="Courier New" pitchFamily="49" charset="0"/>
                <a:ea typeface="SimSun" pitchFamily="2" charset="-122"/>
                <a:cs typeface="Courier New" pitchFamily="49" charset="0"/>
              </a:rPr>
              <a:t> </a:t>
            </a:r>
            <a:r>
              <a:rPr lang="en-US" altLang="zh-CN" sz="2000" smtClean="0">
                <a:ea typeface="SimSun" pitchFamily="2" charset="-122"/>
                <a:cs typeface="Courier New" pitchFamily="49" charset="0"/>
              </a:rPr>
              <a:t>if</a:t>
            </a:r>
            <a:br>
              <a:rPr lang="en-US" altLang="zh-CN" sz="2000" smtClean="0">
                <a:ea typeface="SimSun" pitchFamily="2" charset="-122"/>
                <a:cs typeface="Courier New" pitchFamily="49" charset="0"/>
              </a:rPr>
            </a:br>
            <a:r>
              <a:rPr lang="en-US" altLang="zh-CN" sz="2000" smtClean="0">
                <a:ea typeface="SimSun" pitchFamily="2" charset="-122"/>
                <a:cs typeface="Courier New" pitchFamily="49" charset="0"/>
              </a:rPr>
              <a:t> </a:t>
            </a:r>
            <a:r>
              <a:rPr lang="en-US" altLang="zh-CN" sz="2000" b="1" i="1" smtClean="0">
                <a:solidFill>
                  <a:srgbClr val="0000FF"/>
                </a:solidFill>
                <a:latin typeface="Courier New" pitchFamily="49" charset="0"/>
                <a:ea typeface="SimSun" pitchFamily="2" charset="-122"/>
                <a:cs typeface="Courier New" pitchFamily="49" charset="0"/>
              </a:rPr>
              <a:t>u</a:t>
            </a:r>
            <a:r>
              <a:rPr lang="en-US" altLang="zh-CN" sz="2000" b="1" baseline="-25000" smtClean="0">
                <a:solidFill>
                  <a:srgbClr val="0000FF"/>
                </a:solidFill>
                <a:latin typeface="Courier New" pitchFamily="49" charset="0"/>
                <a:ea typeface="SimSun" pitchFamily="2" charset="-122"/>
                <a:cs typeface="Courier New" pitchFamily="49" charset="0"/>
              </a:rPr>
              <a:t>2</a:t>
            </a:r>
            <a:r>
              <a:rPr lang="en-US" altLang="zh-CN" sz="2000" b="1" smtClean="0">
                <a:solidFill>
                  <a:srgbClr val="0000FF"/>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i="1" baseline="-25000" smtClean="0">
                <a:solidFill>
                  <a:schemeClr val="hlink"/>
                </a:solidFill>
                <a:latin typeface="Courier New" pitchFamily="49" charset="0"/>
                <a:ea typeface="SimSun" pitchFamily="2" charset="-122"/>
                <a:cs typeface="Courier New" pitchFamily="49" charset="0"/>
              </a:rPr>
              <a:t>i</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21</a:t>
            </a:r>
            <a:r>
              <a:rPr lang="en-US" altLang="zh-CN" sz="2000" b="1" smtClean="0">
                <a:solidFill>
                  <a:srgbClr val="0000FF"/>
                </a:solidFill>
                <a:latin typeface="Courier New" pitchFamily="49" charset="0"/>
                <a:ea typeface="SimSun" pitchFamily="2" charset="-122"/>
                <a:cs typeface="Courier New" pitchFamily="49" charset="0"/>
              </a:rPr>
              <a:t>) </a:t>
            </a:r>
            <a:r>
              <a:rPr lang="en-US" altLang="zh-CN" sz="2000" b="1" smtClean="0">
                <a:latin typeface="Courier New" pitchFamily="49" charset="0"/>
                <a:ea typeface="SimSun" pitchFamily="2" charset="-122"/>
                <a:cs typeface="Courier New" pitchFamily="49" charset="0"/>
              </a:rPr>
              <a:t>&lt; </a:t>
            </a:r>
            <a:r>
              <a:rPr lang="en-US" altLang="zh-CN" sz="2000" b="1" i="1" smtClean="0">
                <a:solidFill>
                  <a:srgbClr val="0000FF"/>
                </a:solidFill>
                <a:latin typeface="Courier New" pitchFamily="49" charset="0"/>
                <a:ea typeface="SimSun" pitchFamily="2" charset="-122"/>
                <a:cs typeface="Courier New" pitchFamily="49" charset="0"/>
              </a:rPr>
              <a:t>u</a:t>
            </a:r>
            <a:r>
              <a:rPr lang="en-US" altLang="zh-CN" sz="2000" b="1" baseline="-25000" smtClean="0">
                <a:solidFill>
                  <a:srgbClr val="0000FF"/>
                </a:solidFill>
                <a:latin typeface="Courier New" pitchFamily="49" charset="0"/>
                <a:ea typeface="SimSun" pitchFamily="2" charset="-122"/>
                <a:cs typeface="Courier New" pitchFamily="49" charset="0"/>
              </a:rPr>
              <a:t>2</a:t>
            </a:r>
            <a:r>
              <a:rPr lang="en-US" altLang="zh-CN" sz="2000" b="1" smtClean="0">
                <a:solidFill>
                  <a:srgbClr val="0000FF"/>
                </a:solidFill>
                <a:latin typeface="Courier New" pitchFamily="49" charset="0"/>
                <a:ea typeface="SimSun" pitchFamily="2" charset="-122"/>
                <a:cs typeface="Courier New" pitchFamily="49" charset="0"/>
              </a:rPr>
              <a:t>(</a:t>
            </a:r>
            <a:r>
              <a:rPr lang="en-US" altLang="zh-CN" sz="2000" b="1" i="1" smtClean="0">
                <a:solidFill>
                  <a:schemeClr val="hlink"/>
                </a:solidFill>
                <a:latin typeface="Courier New" pitchFamily="49" charset="0"/>
                <a:ea typeface="SimSun" pitchFamily="2" charset="-122"/>
                <a:cs typeface="Courier New" pitchFamily="49" charset="0"/>
              </a:rPr>
              <a:t>s</a:t>
            </a:r>
            <a:r>
              <a:rPr lang="en-US" altLang="zh-CN" sz="2000" b="1" baseline="-25000" smtClean="0">
                <a:solidFill>
                  <a:schemeClr val="hlink"/>
                </a:solidFill>
                <a:latin typeface="Courier New" pitchFamily="49" charset="0"/>
                <a:ea typeface="SimSun" pitchFamily="2" charset="-122"/>
                <a:cs typeface="Courier New" pitchFamily="49" charset="0"/>
              </a:rPr>
              <a:t>1</a:t>
            </a:r>
            <a:r>
              <a:rPr lang="en-US" altLang="zh-CN" sz="2000" b="1" i="1" baseline="-25000" smtClean="0">
                <a:solidFill>
                  <a:schemeClr val="hlink"/>
                </a:solidFill>
                <a:latin typeface="Courier New" pitchFamily="49" charset="0"/>
                <a:ea typeface="SimSun" pitchFamily="2" charset="-122"/>
                <a:cs typeface="Courier New" pitchFamily="49" charset="0"/>
              </a:rPr>
              <a:t>i</a:t>
            </a:r>
            <a:r>
              <a:rPr lang="en-US" altLang="zh-CN" sz="2000" b="1" smtClean="0">
                <a:solidFill>
                  <a:schemeClr val="hlink"/>
                </a:solidFill>
                <a:latin typeface="Courier New" pitchFamily="49" charset="0"/>
                <a:ea typeface="SimSun" pitchFamily="2" charset="-122"/>
                <a:cs typeface="Courier New" pitchFamily="49" charset="0"/>
              </a:rPr>
              <a:t>,</a:t>
            </a:r>
            <a:r>
              <a:rPr lang="en-US" altLang="zh-CN" sz="2000" b="1" i="1" smtClean="0">
                <a:solidFill>
                  <a:srgbClr val="0000FF"/>
                </a:solidFill>
                <a:latin typeface="Courier New" pitchFamily="49" charset="0"/>
                <a:ea typeface="SimSun" pitchFamily="2" charset="-122"/>
                <a:cs typeface="Courier New" pitchFamily="49" charset="0"/>
              </a:rPr>
              <a:t>s</a:t>
            </a:r>
            <a:r>
              <a:rPr lang="en-US" altLang="zh-CN" sz="2000" b="1" baseline="-25000" smtClean="0">
                <a:solidFill>
                  <a:srgbClr val="0000FF"/>
                </a:solidFill>
                <a:latin typeface="Courier New" pitchFamily="49" charset="0"/>
                <a:ea typeface="SimSun" pitchFamily="2" charset="-122"/>
                <a:cs typeface="Courier New" pitchFamily="49" charset="0"/>
              </a:rPr>
              <a:t>22</a:t>
            </a:r>
            <a:r>
              <a:rPr lang="en-US" altLang="zh-CN" sz="2000" b="1" smtClean="0">
                <a:solidFill>
                  <a:srgbClr val="0000FF"/>
                </a:solidFill>
                <a:latin typeface="Courier New" pitchFamily="49" charset="0"/>
                <a:ea typeface="SimSun" pitchFamily="2" charset="-122"/>
                <a:cs typeface="Courier New" pitchFamily="49" charset="0"/>
              </a:rPr>
              <a:t>), for </a:t>
            </a:r>
            <a:r>
              <a:rPr lang="en-US" altLang="zh-CN" sz="2000" b="1" i="1" smtClean="0">
                <a:solidFill>
                  <a:srgbClr val="0000FF"/>
                </a:solidFill>
                <a:latin typeface="Courier New" pitchFamily="49" charset="0"/>
                <a:ea typeface="SimSun" pitchFamily="2" charset="-122"/>
                <a:cs typeface="Courier New" pitchFamily="49" charset="0"/>
              </a:rPr>
              <a:t>i </a:t>
            </a:r>
            <a:r>
              <a:rPr lang="en-US" altLang="zh-CN" sz="2000" b="1" smtClean="0">
                <a:solidFill>
                  <a:srgbClr val="0000FF"/>
                </a:solidFill>
                <a:latin typeface="Courier New" pitchFamily="49" charset="0"/>
                <a:ea typeface="SimSun" pitchFamily="2" charset="-122"/>
                <a:cs typeface="Courier New" pitchFamily="49" charset="0"/>
              </a:rPr>
              <a:t>= 1, 2, 3</a:t>
            </a:r>
            <a:endParaRPr lang="en-US" altLang="zh-CN" sz="2000" b="1" smtClean="0">
              <a:latin typeface="Courier New" pitchFamily="49" charset="0"/>
              <a:ea typeface="SimSun" pitchFamily="2" charset="-122"/>
              <a:cs typeface="Courier New" pitchFamily="49" charset="0"/>
            </a:endParaRPr>
          </a:p>
          <a:p>
            <a:pPr eaLnBrk="1" hangingPunct="1">
              <a:lnSpc>
                <a:spcPct val="90000"/>
              </a:lnSpc>
            </a:pPr>
            <a:endParaRPr lang="zh-CN" altLang="en-US" sz="2000" b="1" baseline="-25000" smtClean="0">
              <a:solidFill>
                <a:srgbClr val="0000FF"/>
              </a:solidFill>
              <a:latin typeface="Courier New" pitchFamily="49" charset="0"/>
              <a:ea typeface="SimSun" pitchFamily="2" charset="-122"/>
              <a:cs typeface="Courier New" pitchFamily="49" charset="0"/>
            </a:endParaRPr>
          </a:p>
        </p:txBody>
      </p:sp>
      <p:graphicFrame>
        <p:nvGraphicFramePr>
          <p:cNvPr id="47142" name="Group 38"/>
          <p:cNvGraphicFramePr>
            <a:graphicFrameLocks noGrp="1"/>
          </p:cNvGraphicFramePr>
          <p:nvPr>
            <p:ph idx="4294967295"/>
          </p:nvPr>
        </p:nvGraphicFramePr>
        <p:xfrm>
          <a:off x="665163" y="3444875"/>
          <a:ext cx="8093075" cy="2178050"/>
        </p:xfrm>
        <a:graphic>
          <a:graphicData uri="http://schemas.openxmlformats.org/drawingml/2006/table">
            <a:tbl>
              <a:tblPr/>
              <a:tblGrid>
                <a:gridCol w="1038225"/>
                <a:gridCol w="665162"/>
                <a:gridCol w="3194050"/>
                <a:gridCol w="3195638"/>
              </a:tblGrid>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endPar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endPar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381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11</a:t>
                      </a:r>
                      <a:endPar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12</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3076" name="灯片编号占位符 6"/>
          <p:cNvSpPr>
            <a:spLocks noGrp="1"/>
          </p:cNvSpPr>
          <p:nvPr>
            <p:ph type="sldNum" sz="quarter" idx="12"/>
          </p:nvPr>
        </p:nvSpPr>
        <p:spPr>
          <a:noFill/>
        </p:spPr>
        <p:txBody>
          <a:bodyPr/>
          <a:lstStyle/>
          <a:p>
            <a:fld id="{A70DFDF1-7B66-4598-9388-C5B6CB1F5FF0}" type="slidenum">
              <a:rPr lang="zh-CN" altLang="en-US" smtClean="0">
                <a:solidFill>
                  <a:srgbClr val="000000"/>
                </a:solidFill>
              </a:rPr>
              <a:pPr/>
              <a:t>53</a:t>
            </a:fld>
            <a:endParaRPr lang="en-US" altLang="zh-CN" smtClean="0">
              <a:solidFill>
                <a:srgbClr val="000000"/>
              </a:solidFill>
            </a:endParaRPr>
          </a:p>
        </p:txBody>
      </p:sp>
      <p:graphicFrame>
        <p:nvGraphicFramePr>
          <p:cNvPr id="3074" name="Object 2"/>
          <p:cNvGraphicFramePr>
            <a:graphicFrameLocks noChangeAspect="1"/>
          </p:cNvGraphicFramePr>
          <p:nvPr/>
        </p:nvGraphicFramePr>
        <p:xfrm>
          <a:off x="754063" y="1544638"/>
          <a:ext cx="7175500" cy="4672012"/>
        </p:xfrm>
        <a:graphic>
          <a:graphicData uri="http://schemas.openxmlformats.org/presentationml/2006/ole">
            <p:oleObj spid="_x0000_s44034" name="Document" r:id="rId4" imgW="6086921" imgH="4120715" progId="Word.Document.8">
              <p:embed/>
            </p:oleObj>
          </a:graphicData>
        </a:graphic>
      </p:graphicFrame>
      <p:sp>
        <p:nvSpPr>
          <p:cNvPr id="3077" name="Rectangle 3"/>
          <p:cNvSpPr>
            <a:spLocks noGrp="1" noChangeArrowheads="1"/>
          </p:cNvSpPr>
          <p:nvPr>
            <p:ph type="title"/>
          </p:nvPr>
        </p:nvSpPr>
        <p:spPr/>
        <p:txBody>
          <a:bodyPr/>
          <a:lstStyle/>
          <a:p>
            <a:pPr eaLnBrk="1" hangingPunct="1"/>
            <a:r>
              <a:rPr lang="en-US" altLang="zh-CN" sz="3800" smtClean="0">
                <a:ea typeface="SimSun" pitchFamily="2" charset="-122"/>
              </a:rPr>
              <a:t>Definition: weakly dominated strategy</a:t>
            </a:r>
          </a:p>
        </p:txBody>
      </p:sp>
      <p:graphicFrame>
        <p:nvGraphicFramePr>
          <p:cNvPr id="48132" name="Group 4"/>
          <p:cNvGraphicFramePr>
            <a:graphicFrameLocks noGrp="1"/>
          </p:cNvGraphicFramePr>
          <p:nvPr>
            <p:ph sz="half" idx="2"/>
          </p:nvPr>
        </p:nvGraphicFramePr>
        <p:xfrm>
          <a:off x="5026025" y="5164138"/>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9"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090"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2017713" y="4413250"/>
            <a:ext cx="5022850" cy="1366838"/>
            <a:chOff x="960" y="2350"/>
            <a:chExt cx="3164" cy="861"/>
          </a:xfrm>
        </p:grpSpPr>
        <p:sp>
          <p:nvSpPr>
            <p:cNvPr id="3105" name="Text Box 18"/>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3106" name="Text Box 19"/>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3" name="Group 20"/>
          <p:cNvGrpSpPr>
            <a:grpSpLocks/>
          </p:cNvGrpSpPr>
          <p:nvPr/>
        </p:nvGrpSpPr>
        <p:grpSpPr bwMode="auto">
          <a:xfrm>
            <a:off x="3552825" y="4754563"/>
            <a:ext cx="4083050" cy="1239837"/>
            <a:chOff x="1927" y="2565"/>
            <a:chExt cx="2572" cy="781"/>
          </a:xfrm>
        </p:grpSpPr>
        <p:sp>
          <p:nvSpPr>
            <p:cNvPr id="3101" name="Text Box 21"/>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R</a:t>
              </a:r>
            </a:p>
          </p:txBody>
        </p:sp>
        <p:sp>
          <p:nvSpPr>
            <p:cNvPr id="3102" name="Text Box 22"/>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U</a:t>
              </a:r>
            </a:p>
          </p:txBody>
        </p:sp>
        <p:sp>
          <p:nvSpPr>
            <p:cNvPr id="3103" name="Text Box 23"/>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B</a:t>
              </a:r>
            </a:p>
          </p:txBody>
        </p:sp>
        <p:sp>
          <p:nvSpPr>
            <p:cNvPr id="3104" name="Text Box 24"/>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L</a:t>
              </a:r>
            </a:p>
          </p:txBody>
        </p:sp>
      </p:grpSp>
      <p:grpSp>
        <p:nvGrpSpPr>
          <p:cNvPr id="4" name="Group 25"/>
          <p:cNvGrpSpPr>
            <a:grpSpLocks/>
          </p:cNvGrpSpPr>
          <p:nvPr/>
        </p:nvGrpSpPr>
        <p:grpSpPr bwMode="auto">
          <a:xfrm>
            <a:off x="711200" y="3440113"/>
            <a:ext cx="7126288" cy="1387475"/>
            <a:chOff x="594" y="2149"/>
            <a:chExt cx="4489" cy="911"/>
          </a:xfrm>
        </p:grpSpPr>
        <p:sp>
          <p:nvSpPr>
            <p:cNvPr id="3098" name="Rectangle 26"/>
            <p:cNvSpPr>
              <a:spLocks noChangeArrowheads="1"/>
            </p:cNvSpPr>
            <p:nvPr/>
          </p:nvSpPr>
          <p:spPr bwMode="auto">
            <a:xfrm>
              <a:off x="594" y="2149"/>
              <a:ext cx="4489" cy="301"/>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99" name="Text Box 27"/>
            <p:cNvSpPr txBox="1">
              <a:spLocks noChangeArrowheads="1"/>
            </p:cNvSpPr>
            <p:nvPr/>
          </p:nvSpPr>
          <p:spPr bwMode="auto">
            <a:xfrm>
              <a:off x="1490" y="2632"/>
              <a:ext cx="1335" cy="428"/>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regardless of other players’ choices</a:t>
              </a:r>
            </a:p>
          </p:txBody>
        </p:sp>
        <p:sp>
          <p:nvSpPr>
            <p:cNvPr id="3100" name="Line 28"/>
            <p:cNvSpPr>
              <a:spLocks noChangeShapeType="1"/>
            </p:cNvSpPr>
            <p:nvPr/>
          </p:nvSpPr>
          <p:spPr bwMode="auto">
            <a:xfrm flipV="1">
              <a:off x="2139" y="2450"/>
              <a:ext cx="128" cy="174"/>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grpSp>
        <p:nvGrpSpPr>
          <p:cNvPr id="5" name="Group 29"/>
          <p:cNvGrpSpPr>
            <a:grpSpLocks/>
          </p:cNvGrpSpPr>
          <p:nvPr/>
        </p:nvGrpSpPr>
        <p:grpSpPr bwMode="auto">
          <a:xfrm>
            <a:off x="985838" y="2006600"/>
            <a:ext cx="7983537" cy="1362075"/>
            <a:chOff x="621" y="1264"/>
            <a:chExt cx="5029" cy="858"/>
          </a:xfrm>
        </p:grpSpPr>
        <p:sp>
          <p:nvSpPr>
            <p:cNvPr id="3095" name="Text Box 30"/>
            <p:cNvSpPr txBox="1">
              <a:spLocks noChangeArrowheads="1"/>
            </p:cNvSpPr>
            <p:nvPr/>
          </p:nvSpPr>
          <p:spPr bwMode="auto">
            <a:xfrm>
              <a:off x="5028" y="1264"/>
              <a:ext cx="622" cy="756"/>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s</a:t>
              </a:r>
              <a:r>
                <a:rPr lang="en-US" altLang="zh-CN" i="1" baseline="-25000" smtClean="0">
                  <a:solidFill>
                    <a:srgbClr val="000000"/>
                  </a:solidFill>
                  <a:ea typeface="SimSun" pitchFamily="2" charset="-122"/>
                </a:rPr>
                <a:t>i</a:t>
              </a:r>
              <a:r>
                <a:rPr lang="en-US" altLang="zh-CN" i="1" smtClean="0">
                  <a:solidFill>
                    <a:srgbClr val="000000"/>
                  </a:solidFill>
                  <a:ea typeface="SimSun" pitchFamily="2" charset="-122"/>
                </a:rPr>
                <a:t>” </a:t>
              </a:r>
              <a:r>
                <a:rPr lang="en-US" altLang="zh-CN" smtClean="0">
                  <a:solidFill>
                    <a:srgbClr val="000000"/>
                  </a:solidFill>
                  <a:ea typeface="SimSun" pitchFamily="2" charset="-122"/>
                </a:rPr>
                <a:t> is at least as good as </a:t>
              </a:r>
              <a:r>
                <a:rPr lang="en-US" altLang="zh-CN" i="1" smtClean="0">
                  <a:solidFill>
                    <a:srgbClr val="000000"/>
                  </a:solidFill>
                  <a:ea typeface="SimSun" pitchFamily="2" charset="-122"/>
                </a:rPr>
                <a:t>s</a:t>
              </a:r>
              <a:r>
                <a:rPr lang="en-US" altLang="zh-CN" i="1" baseline="-25000" smtClean="0">
                  <a:solidFill>
                    <a:srgbClr val="000000"/>
                  </a:solidFill>
                  <a:ea typeface="SimSun" pitchFamily="2" charset="-122"/>
                </a:rPr>
                <a:t>i</a:t>
              </a:r>
              <a:r>
                <a:rPr lang="en-US" altLang="zh-CN" i="1" smtClean="0">
                  <a:solidFill>
                    <a:srgbClr val="000000"/>
                  </a:solidFill>
                  <a:ea typeface="SimSun" pitchFamily="2" charset="-122"/>
                </a:rPr>
                <a:t>’</a:t>
              </a:r>
              <a:endParaRPr lang="en-US" altLang="zh-CN" baseline="-25000" smtClean="0">
                <a:solidFill>
                  <a:srgbClr val="000000"/>
                </a:solidFill>
                <a:ea typeface="SimSun" pitchFamily="2" charset="-122"/>
              </a:endParaRPr>
            </a:p>
          </p:txBody>
        </p:sp>
        <p:sp>
          <p:nvSpPr>
            <p:cNvPr id="3096" name="Rectangle 31"/>
            <p:cNvSpPr>
              <a:spLocks noChangeArrowheads="1"/>
            </p:cNvSpPr>
            <p:nvPr/>
          </p:nvSpPr>
          <p:spPr bwMode="auto">
            <a:xfrm>
              <a:off x="621" y="1710"/>
              <a:ext cx="4153" cy="412"/>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97" name="Line 32"/>
            <p:cNvSpPr>
              <a:spLocks noChangeShapeType="1"/>
            </p:cNvSpPr>
            <p:nvPr/>
          </p:nvSpPr>
          <p:spPr bwMode="auto">
            <a:xfrm flipH="1">
              <a:off x="4772" y="1509"/>
              <a:ext cx="261" cy="203"/>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random/>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2707" name="灯片编号占位符 6"/>
          <p:cNvSpPr>
            <a:spLocks noGrp="1"/>
          </p:cNvSpPr>
          <p:nvPr>
            <p:ph type="sldNum" sz="quarter" idx="12"/>
          </p:nvPr>
        </p:nvSpPr>
        <p:spPr>
          <a:noFill/>
        </p:spPr>
        <p:txBody>
          <a:bodyPr/>
          <a:lstStyle/>
          <a:p>
            <a:fld id="{45BF7DFA-5E97-4C3D-8A54-9C196E274B8E}" type="slidenum">
              <a:rPr lang="zh-CN" altLang="en-US" smtClean="0">
                <a:solidFill>
                  <a:srgbClr val="000000"/>
                </a:solidFill>
              </a:rPr>
              <a:pPr/>
              <a:t>54</a:t>
            </a:fld>
            <a:endParaRPr lang="en-US" altLang="zh-CN" smtClean="0">
              <a:solidFill>
                <a:srgbClr val="000000"/>
              </a:solidFill>
            </a:endParaRPr>
          </a:p>
        </p:txBody>
      </p:sp>
      <p:sp>
        <p:nvSpPr>
          <p:cNvPr id="72708" name="Rectangle 2"/>
          <p:cNvSpPr>
            <a:spLocks noGrp="1" noChangeArrowheads="1"/>
          </p:cNvSpPr>
          <p:nvPr>
            <p:ph type="title"/>
          </p:nvPr>
        </p:nvSpPr>
        <p:spPr/>
        <p:txBody>
          <a:bodyPr/>
          <a:lstStyle/>
          <a:p>
            <a:pPr eaLnBrk="1" hangingPunct="1"/>
            <a:r>
              <a:rPr lang="en-US" altLang="zh-CN" sz="3800" smtClean="0">
                <a:ea typeface="SimSun" pitchFamily="2" charset="-122"/>
              </a:rPr>
              <a:t>Strictly and weakly dominated strategy</a:t>
            </a:r>
          </a:p>
        </p:txBody>
      </p:sp>
      <p:sp>
        <p:nvSpPr>
          <p:cNvPr id="72709" name="Rectangle 3"/>
          <p:cNvSpPr>
            <a:spLocks noGrp="1" noChangeArrowheads="1"/>
          </p:cNvSpPr>
          <p:nvPr>
            <p:ph type="body" sz="half" idx="1"/>
          </p:nvPr>
        </p:nvSpPr>
        <p:spPr>
          <a:xfrm>
            <a:off x="914400" y="1600200"/>
            <a:ext cx="7673975" cy="4530725"/>
          </a:xfrm>
        </p:spPr>
        <p:txBody>
          <a:bodyPr/>
          <a:lstStyle/>
          <a:p>
            <a:pPr eaLnBrk="1" hangingPunct="1"/>
            <a:r>
              <a:rPr lang="zh-CN" altLang="en-US" sz="2400" smtClean="0">
                <a:ea typeface="SimSun" pitchFamily="2" charset="-122"/>
              </a:rPr>
              <a:t>一个理性的参与人肯定不会选择严格劣势策略</a:t>
            </a:r>
            <a:r>
              <a:rPr lang="en-US" altLang="zh-CN" sz="2400" smtClean="0">
                <a:ea typeface="SimSun" pitchFamily="2" charset="-122"/>
              </a:rPr>
              <a:t>.</a:t>
            </a:r>
            <a:r>
              <a:rPr lang="zh-CN" altLang="en-US" sz="2400" smtClean="0">
                <a:ea typeface="SimSun" pitchFamily="2" charset="-122"/>
              </a:rPr>
              <a:t>所以，任何严格劣势策略都可以被剔除</a:t>
            </a:r>
            <a:r>
              <a:rPr lang="en-US" altLang="zh-CN" sz="2400" smtClean="0">
                <a:ea typeface="SimSun" pitchFamily="2" charset="-122"/>
              </a:rPr>
              <a:t>.</a:t>
            </a:r>
          </a:p>
          <a:p>
            <a:pPr eaLnBrk="1" hangingPunct="1"/>
            <a:r>
              <a:rPr lang="zh-CN" altLang="en-US" sz="2400" smtClean="0">
                <a:ea typeface="SimSun" pitchFamily="2" charset="-122"/>
              </a:rPr>
              <a:t>一个理性的参与人有可能选择一个弱劣势策略</a:t>
            </a:r>
            <a:r>
              <a:rPr lang="en-US" altLang="zh-CN" sz="2400" smtClean="0">
                <a:ea typeface="SimSun" pitchFamily="2" charset="-122"/>
              </a:rPr>
              <a:t>. </a:t>
            </a:r>
          </a:p>
          <a:p>
            <a:pPr eaLnBrk="1" hangingPunct="1"/>
            <a:r>
              <a:rPr lang="zh-CN" altLang="en-US" sz="2400" b="1" smtClean="0">
                <a:ea typeface="SimSun" pitchFamily="2" charset="-122"/>
              </a:rPr>
              <a:t>剔除的顺序对严格优势策略来说无关紧要，但是对弱优势策略来说就很重要了</a:t>
            </a:r>
            <a:r>
              <a:rPr lang="en-US" altLang="zh-CN" sz="2400" b="1" smtClean="0">
                <a:ea typeface="SimSun" pitchFamily="2" charset="-122"/>
              </a:rPr>
              <a:t>.</a:t>
            </a:r>
          </a:p>
          <a:p>
            <a:pPr eaLnBrk="1" hangingPunct="1"/>
            <a:endParaRPr lang="en-US" altLang="zh-CN" sz="2400" b="1" smtClean="0">
              <a:ea typeface="SimSun" pitchFamily="2" charset="-122"/>
            </a:endParaRPr>
          </a:p>
          <a:p>
            <a:pPr eaLnBrk="1" hangingPunct="1"/>
            <a:endParaRPr lang="en-US" altLang="zh-CN" sz="2400" b="1" smtClean="0">
              <a:ea typeface="SimSun" pitchFamily="2" charset="-122"/>
            </a:endParaRPr>
          </a:p>
          <a:p>
            <a:pPr eaLnBrk="1" hangingPunct="1"/>
            <a:endParaRPr lang="en-US" altLang="zh-CN" sz="2400" b="1" smtClean="0">
              <a:ea typeface="SimSun" pitchFamily="2" charset="-122"/>
            </a:endParaRPr>
          </a:p>
          <a:p>
            <a:pPr eaLnBrk="1" hangingPunct="1">
              <a:buFont typeface="Wingdings" pitchFamily="2" charset="2"/>
              <a:buNone/>
            </a:pPr>
            <a:endParaRPr lang="en-US" altLang="zh-CN" sz="2400" b="1" smtClean="0">
              <a:ea typeface="SimSun" pitchFamily="2" charset="-122"/>
            </a:endParaRPr>
          </a:p>
          <a:p>
            <a:pPr eaLnBrk="1" hangingPunct="1"/>
            <a:r>
              <a:rPr lang="zh-CN" altLang="en-US" sz="2400" b="1" smtClean="0">
                <a:ea typeface="SimSun" pitchFamily="2" charset="-122"/>
              </a:rPr>
              <a:t>剔除掉顺序可以是（</a:t>
            </a:r>
            <a:r>
              <a:rPr lang="en-US" altLang="zh-CN" sz="2400" b="1" smtClean="0">
                <a:ea typeface="SimSun" pitchFamily="2" charset="-122"/>
              </a:rPr>
              <a:t>B,R,C,M</a:t>
            </a:r>
            <a:r>
              <a:rPr lang="zh-CN" altLang="en-US" sz="2400" b="1" smtClean="0">
                <a:ea typeface="SimSun" pitchFamily="2" charset="-122"/>
              </a:rPr>
              <a:t>）和（</a:t>
            </a:r>
            <a:r>
              <a:rPr lang="en-US" altLang="zh-CN" sz="2400" b="1" smtClean="0">
                <a:ea typeface="SimSun" pitchFamily="2" charset="-122"/>
              </a:rPr>
              <a:t>C,M,L,B</a:t>
            </a:r>
            <a:r>
              <a:rPr lang="zh-CN" altLang="en-US" sz="2400" b="1" smtClean="0">
                <a:ea typeface="SimSun" pitchFamily="2" charset="-122"/>
              </a:rPr>
              <a:t>），结果分别是（</a:t>
            </a:r>
            <a:r>
              <a:rPr lang="en-US" altLang="zh-CN" sz="2400" b="1" smtClean="0">
                <a:ea typeface="SimSun" pitchFamily="2" charset="-122"/>
              </a:rPr>
              <a:t>T,L</a:t>
            </a:r>
            <a:r>
              <a:rPr lang="zh-CN" altLang="en-US" sz="2400" b="1" smtClean="0">
                <a:ea typeface="SimSun" pitchFamily="2" charset="-122"/>
              </a:rPr>
              <a:t>）和（</a:t>
            </a:r>
            <a:r>
              <a:rPr lang="en-US" altLang="zh-CN" sz="2400" b="1" smtClean="0">
                <a:ea typeface="SimSun" pitchFamily="2" charset="-122"/>
              </a:rPr>
              <a:t>T,R</a:t>
            </a:r>
            <a:r>
              <a:rPr lang="zh-CN" altLang="en-US" sz="2400" b="1" smtClean="0">
                <a:ea typeface="SimSun" pitchFamily="2" charset="-122"/>
              </a:rPr>
              <a:t>）</a:t>
            </a:r>
            <a:endParaRPr lang="en-US" altLang="zh-CN" sz="2400" b="1" smtClean="0">
              <a:ea typeface="SimSun" pitchFamily="2" charset="-122"/>
            </a:endParaRPr>
          </a:p>
        </p:txBody>
      </p:sp>
      <p:graphicFrame>
        <p:nvGraphicFramePr>
          <p:cNvPr id="36" name="Group 3"/>
          <p:cNvGraphicFramePr>
            <a:graphicFrameLocks/>
          </p:cNvGraphicFramePr>
          <p:nvPr/>
        </p:nvGraphicFramePr>
        <p:xfrm>
          <a:off x="765175" y="3368675"/>
          <a:ext cx="7453312" cy="2005014"/>
        </p:xfrm>
        <a:graphic>
          <a:graphicData uri="http://schemas.openxmlformats.org/drawingml/2006/table">
            <a:tbl>
              <a:tblPr/>
              <a:tblGrid>
                <a:gridCol w="1200150"/>
                <a:gridCol w="758825"/>
                <a:gridCol w="1863725"/>
                <a:gridCol w="1839912"/>
                <a:gridCol w="1790700"/>
              </a:tblGrid>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L</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C</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R</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0163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Arial" pitchFamily="34" charset="0"/>
                        <a:buNone/>
                        <a:tabLst/>
                      </a:pPr>
                      <a:r>
                        <a:rPr kumimoji="0" lang="en-US" altLang="zh-CN" sz="2000" b="1" i="1" u="none" strike="noStrike" cap="none" normalizeH="0" baseline="0" dirty="0" smtClean="0">
                          <a:ln>
                            <a:noFill/>
                          </a:ln>
                          <a:solidFill>
                            <a:schemeClr val="hlink"/>
                          </a:solidFill>
                          <a:effectLst>
                            <a:outerShdw blurRad="38100" dist="38100" dir="2700000" algn="tl">
                              <a:srgbClr val="000000">
                                <a:alpha val="43137"/>
                              </a:srgbClr>
                            </a:outerShdw>
                          </a:effectLst>
                          <a:latin typeface="Courier New" pitchFamily="49" charset="0"/>
                          <a:ea typeface="SimSun" pitchFamily="2" charset="-122"/>
                          <a:cs typeface="Arial" charset="0"/>
                        </a:rPr>
                        <a:t>2</a:t>
                      </a:r>
                      <a:r>
                        <a:rPr kumimoji="0" lang="zh-CN" altLang="en-US" sz="2000" b="1" i="1" u="none" strike="noStrike" cap="none" normalizeH="0" baseline="0" dirty="0" smtClean="0">
                          <a:ln>
                            <a:noFill/>
                          </a:ln>
                          <a:solidFill>
                            <a:schemeClr val="tx1"/>
                          </a:solidFill>
                          <a:effectLst>
                            <a:outerShdw blurRad="38100" dist="38100" dir="2700000" algn="tl">
                              <a:srgbClr val="000000">
                                <a:alpha val="43137"/>
                              </a:srgbClr>
                            </a:outerShdw>
                          </a:effectLst>
                          <a:latin typeface="Courier New" pitchFamily="49" charset="0"/>
                          <a:ea typeface="SimSun" pitchFamily="2" charset="-122"/>
                          <a:cs typeface="Arial" charset="0"/>
                        </a:rPr>
                        <a:t> ,   </a:t>
                      </a:r>
                      <a:r>
                        <a:rPr kumimoji="0" lang="en-US" altLang="zh-CN" sz="2000" b="1" i="1" u="none" strike="noStrike" cap="none" normalizeH="0" baseline="0" dirty="0" smtClean="0">
                          <a:ln>
                            <a:noFill/>
                          </a:ln>
                          <a:solidFill>
                            <a:srgbClr val="0000FF"/>
                          </a:solidFill>
                          <a:effectLst>
                            <a:outerShdw blurRad="38100" dist="38100" dir="2700000" algn="tl">
                              <a:srgbClr val="000000">
                                <a:alpha val="43137"/>
                              </a:srgbClr>
                            </a:outerShdw>
                          </a:effectLst>
                          <a:latin typeface="Courier New" pitchFamily="49" charset="0"/>
                          <a:ea typeface="SimSun" pitchFamily="2" charset="-122"/>
                          <a:cs typeface="Arial" charset="0"/>
                        </a:rPr>
                        <a:t>12</a:t>
                      </a:r>
                      <a:endParaRPr kumimoji="0" lang="zh-CN" altLang="en-US" sz="2000" b="1" i="1" u="none" strike="noStrike" cap="none" normalizeH="0" baseline="0" dirty="0" smtClean="0">
                        <a:ln>
                          <a:noFill/>
                        </a:ln>
                        <a:solidFill>
                          <a:srgbClr val="0000FF"/>
                        </a:solidFill>
                        <a:effectLst>
                          <a:outerShdw blurRad="38100" dist="38100" dir="2700000" algn="tl">
                            <a:srgbClr val="000000">
                              <a:alpha val="43137"/>
                            </a:srgbClr>
                          </a:outerShdw>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chemeClr val="tx1"/>
                          </a:solidFill>
                          <a:effectLst/>
                          <a:latin typeface="Courier New" pitchFamily="49" charset="0"/>
                          <a:ea typeface="SimSun" pitchFamily="2" charset="-122"/>
                          <a:cs typeface="Arial" charset="0"/>
                        </a:rPr>
                        <a:t>1</a:t>
                      </a:r>
                      <a:r>
                        <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1" u="none" strike="noStrike" cap="none" normalizeH="0" baseline="0" dirty="0" smtClean="0">
                          <a:ln>
                            <a:noFill/>
                          </a:ln>
                          <a:solidFill>
                            <a:schemeClr val="hlink"/>
                          </a:solidFill>
                          <a:effectLst>
                            <a:outerShdw blurRad="38100" dist="38100" dir="2700000" algn="tl">
                              <a:srgbClr val="000000">
                                <a:alpha val="43137"/>
                              </a:srgbClr>
                            </a:outerShdw>
                          </a:effectLst>
                          <a:latin typeface="Courier New" pitchFamily="49" charset="0"/>
                          <a:ea typeface="SimSun" pitchFamily="2" charset="-122"/>
                          <a:cs typeface="Arial" charset="0"/>
                        </a:rPr>
                        <a:t>1</a:t>
                      </a:r>
                      <a:r>
                        <a:rPr kumimoji="0" lang="zh-CN" altLang="en-US" sz="2000" b="1" i="1" u="none" strike="noStrike" cap="none" normalizeH="0" baseline="0" dirty="0" smtClean="0">
                          <a:ln>
                            <a:noFill/>
                          </a:ln>
                          <a:solidFill>
                            <a:schemeClr val="tx1"/>
                          </a:solidFill>
                          <a:effectLst>
                            <a:outerShdw blurRad="38100" dist="38100" dir="2700000" algn="tl">
                              <a:srgbClr val="000000">
                                <a:alpha val="43137"/>
                              </a:srgbClr>
                            </a:outerShdw>
                          </a:effectLst>
                          <a:latin typeface="Courier New" pitchFamily="49" charset="0"/>
                          <a:ea typeface="SimSun" pitchFamily="2" charset="-122"/>
                          <a:cs typeface="Arial" charset="0"/>
                        </a:rPr>
                        <a:t> ,   </a:t>
                      </a:r>
                      <a:r>
                        <a:rPr kumimoji="0" lang="en-US" altLang="zh-CN" sz="2000" b="1" i="1" u="none" strike="noStrike" cap="none" normalizeH="0" baseline="0" dirty="0" smtClean="0">
                          <a:ln>
                            <a:noFill/>
                          </a:ln>
                          <a:solidFill>
                            <a:srgbClr val="0000FF"/>
                          </a:solidFill>
                          <a:effectLst>
                            <a:outerShdw blurRad="38100" dist="38100" dir="2700000" algn="tl">
                              <a:srgbClr val="000000">
                                <a:alpha val="43137"/>
                              </a:srgbClr>
                            </a:outerShdw>
                          </a:effectLst>
                          <a:latin typeface="Courier New" pitchFamily="49" charset="0"/>
                          <a:ea typeface="SimSun" pitchFamily="2" charset="-122"/>
                          <a:cs typeface="Arial" charset="0"/>
                        </a:rPr>
                        <a:t>12</a:t>
                      </a:r>
                      <a:endParaRPr kumimoji="0" lang="zh-CN" altLang="en-US" sz="2000" b="1" i="1" u="none" strike="noStrike" cap="none" normalizeH="0" baseline="0" dirty="0" smtClean="0">
                        <a:ln>
                          <a:noFill/>
                        </a:ln>
                        <a:solidFill>
                          <a:srgbClr val="0000FF"/>
                        </a:solidFill>
                        <a:effectLst>
                          <a:outerShdw blurRad="38100" dist="38100" dir="2700000" algn="tl">
                            <a:srgbClr val="000000">
                              <a:alpha val="43137"/>
                            </a:srgbClr>
                          </a:outerShdw>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0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M</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12</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10</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11</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6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12</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10</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13</a:t>
                      </a:r>
                      <a:endPar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3731" name="灯片编号占位符 5"/>
          <p:cNvSpPr>
            <a:spLocks noGrp="1"/>
          </p:cNvSpPr>
          <p:nvPr>
            <p:ph type="sldNum" sz="quarter" idx="12"/>
          </p:nvPr>
        </p:nvSpPr>
        <p:spPr>
          <a:noFill/>
        </p:spPr>
        <p:txBody>
          <a:bodyPr/>
          <a:lstStyle/>
          <a:p>
            <a:fld id="{75C120DF-B447-4943-824B-4D992C5DFF9D}" type="slidenum">
              <a:rPr lang="zh-CN" altLang="en-US" smtClean="0">
                <a:solidFill>
                  <a:srgbClr val="000000"/>
                </a:solidFill>
              </a:rPr>
              <a:pPr/>
              <a:t>55</a:t>
            </a:fld>
            <a:endParaRPr lang="en-US" altLang="zh-CN" smtClean="0">
              <a:solidFill>
                <a:srgbClr val="000000"/>
              </a:solidFill>
            </a:endParaRPr>
          </a:p>
        </p:txBody>
      </p:sp>
      <p:sp>
        <p:nvSpPr>
          <p:cNvPr id="73732" name="Rectangle 2"/>
          <p:cNvSpPr>
            <a:spLocks noGrp="1" noChangeArrowheads="1"/>
          </p:cNvSpPr>
          <p:nvPr>
            <p:ph type="title"/>
          </p:nvPr>
        </p:nvSpPr>
        <p:spPr/>
        <p:txBody>
          <a:bodyPr/>
          <a:lstStyle/>
          <a:p>
            <a:pPr eaLnBrk="1" hangingPunct="1"/>
            <a:r>
              <a:rPr lang="en-US" altLang="zh-CN" sz="3800" smtClean="0">
                <a:ea typeface="SimSun" pitchFamily="2" charset="-122"/>
              </a:rPr>
              <a:t>Iterated elimination of strictly dominated strategies</a:t>
            </a:r>
          </a:p>
        </p:txBody>
      </p:sp>
      <p:sp>
        <p:nvSpPr>
          <p:cNvPr id="73733" name="Rectangle 3"/>
          <p:cNvSpPr>
            <a:spLocks noGrp="1" noChangeArrowheads="1"/>
          </p:cNvSpPr>
          <p:nvPr>
            <p:ph type="body" idx="1"/>
          </p:nvPr>
        </p:nvSpPr>
        <p:spPr/>
        <p:txBody>
          <a:bodyPr/>
          <a:lstStyle/>
          <a:p>
            <a:pPr eaLnBrk="1" hangingPunct="1"/>
            <a:r>
              <a:rPr lang="zh-CN" altLang="en-US" smtClean="0">
                <a:ea typeface="SimSun" pitchFamily="2" charset="-122"/>
              </a:rPr>
              <a:t>如果一个策略是严格劣势的，那么剔除它</a:t>
            </a:r>
            <a:endParaRPr lang="en-US" altLang="zh-CN" smtClean="0">
              <a:ea typeface="SimSun" pitchFamily="2" charset="-122"/>
            </a:endParaRPr>
          </a:p>
          <a:p>
            <a:pPr eaLnBrk="1" hangingPunct="1"/>
            <a:r>
              <a:rPr lang="zh-CN" altLang="en-US" smtClean="0">
                <a:ea typeface="SimSun" pitchFamily="2" charset="-122"/>
              </a:rPr>
              <a:t>博弈的规模和复杂程度减少（</a:t>
            </a:r>
            <a:r>
              <a:rPr lang="en-US" altLang="zh-CN" smtClean="0">
                <a:ea typeface="SimSun" pitchFamily="2" charset="-122"/>
              </a:rPr>
              <a:t>reduced</a:t>
            </a:r>
            <a:r>
              <a:rPr lang="zh-CN" altLang="en-US" smtClean="0">
                <a:ea typeface="SimSun" pitchFamily="2" charset="-122"/>
              </a:rPr>
              <a:t>）了</a:t>
            </a:r>
            <a:endParaRPr lang="en-US" altLang="zh-CN" smtClean="0">
              <a:ea typeface="SimSun" pitchFamily="2" charset="-122"/>
            </a:endParaRPr>
          </a:p>
          <a:p>
            <a:pPr eaLnBrk="1" hangingPunct="1"/>
            <a:r>
              <a:rPr lang="zh-CN" altLang="en-US" smtClean="0">
                <a:ea typeface="SimSun" pitchFamily="2" charset="-122"/>
              </a:rPr>
              <a:t>在这个简化后的博弈中剔除任何严格劣势策略</a:t>
            </a:r>
            <a:endParaRPr lang="en-US" altLang="zh-CN" smtClean="0">
              <a:ea typeface="SimSun" pitchFamily="2" charset="-122"/>
            </a:endParaRPr>
          </a:p>
          <a:p>
            <a:pPr eaLnBrk="1" hangingPunct="1"/>
            <a:r>
              <a:rPr lang="zh-CN" altLang="en-US" smtClean="0">
                <a:ea typeface="SimSun" pitchFamily="2" charset="-122"/>
              </a:rPr>
              <a:t>继续不断的这样做</a:t>
            </a:r>
            <a:endParaRPr lang="en-US" altLang="zh-CN" smtClean="0">
              <a:ea typeface="SimSun" pitchFamily="2" charset="-122"/>
            </a:endParaRPr>
          </a:p>
          <a:p>
            <a:pPr eaLnBrk="1" hangingPunct="1"/>
            <a:r>
              <a:rPr lang="zh-CN" altLang="en-US" smtClean="0">
                <a:ea typeface="SimSun" pitchFamily="2" charset="-122"/>
              </a:rPr>
              <a:t>得到理性化的均衡（</a:t>
            </a:r>
            <a:r>
              <a:rPr lang="en-US" altLang="zh-CN" smtClean="0">
                <a:ea typeface="SimSun" pitchFamily="2" charset="-122"/>
              </a:rPr>
              <a:t>Rationalizable equilibrium</a:t>
            </a:r>
            <a:r>
              <a:rPr lang="zh-CN" altLang="en-US" smtClean="0">
                <a:ea typeface="SimSun" pitchFamily="2" charset="-122"/>
              </a:rPr>
              <a:t>）</a:t>
            </a:r>
          </a:p>
          <a:p>
            <a:pPr eaLnBrk="1" hangingPunct="1">
              <a:buFont typeface="Wingdings" pitchFamily="2" charset="2"/>
              <a:buNone/>
            </a:pPr>
            <a:endParaRPr lang="zh-CN" altLang="en-US"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4755" name="灯片编号占位符 4"/>
          <p:cNvSpPr>
            <a:spLocks noGrp="1"/>
          </p:cNvSpPr>
          <p:nvPr>
            <p:ph type="sldNum" sz="quarter" idx="12"/>
          </p:nvPr>
        </p:nvSpPr>
        <p:spPr>
          <a:noFill/>
        </p:spPr>
        <p:txBody>
          <a:bodyPr/>
          <a:lstStyle/>
          <a:p>
            <a:fld id="{DB47C0A7-4AFA-4597-A03A-2706ACC55C43}" type="slidenum">
              <a:rPr lang="zh-CN" altLang="en-US" smtClean="0">
                <a:solidFill>
                  <a:srgbClr val="000000"/>
                </a:solidFill>
              </a:rPr>
              <a:pPr/>
              <a:t>56</a:t>
            </a:fld>
            <a:endParaRPr lang="en-US" altLang="zh-CN" smtClean="0">
              <a:solidFill>
                <a:srgbClr val="000000"/>
              </a:solidFill>
            </a:endParaRPr>
          </a:p>
        </p:txBody>
      </p:sp>
      <p:sp>
        <p:nvSpPr>
          <p:cNvPr id="74756" name="Rectangle 2"/>
          <p:cNvSpPr>
            <a:spLocks noGrp="1" noChangeArrowheads="1"/>
          </p:cNvSpPr>
          <p:nvPr>
            <p:ph type="title"/>
          </p:nvPr>
        </p:nvSpPr>
        <p:spPr/>
        <p:txBody>
          <a:bodyPr/>
          <a:lstStyle/>
          <a:p>
            <a:pPr eaLnBrk="1" hangingPunct="1"/>
            <a:r>
              <a:rPr lang="en-US" altLang="zh-CN" sz="3800" smtClean="0">
                <a:ea typeface="SimSun" pitchFamily="2" charset="-122"/>
              </a:rPr>
              <a:t>Iterated elimination of strictly dominated strategies: an example</a:t>
            </a:r>
          </a:p>
        </p:txBody>
      </p:sp>
      <p:graphicFrame>
        <p:nvGraphicFramePr>
          <p:cNvPr id="51203" name="Group 3"/>
          <p:cNvGraphicFramePr>
            <a:graphicFrameLocks noGrp="1"/>
          </p:cNvGraphicFramePr>
          <p:nvPr/>
        </p:nvGraphicFramePr>
        <p:xfrm>
          <a:off x="4168775" y="2390775"/>
          <a:ext cx="4000500" cy="838200"/>
        </p:xfrm>
        <a:graphic>
          <a:graphicData uri="http://schemas.openxmlformats.org/drawingml/2006/table">
            <a:tbl>
              <a:tblPr/>
              <a:tblGrid>
                <a:gridCol w="1333500"/>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71" name="Text Box 17"/>
          <p:cNvSpPr txBox="1">
            <a:spLocks noChangeArrowheads="1"/>
          </p:cNvSpPr>
          <p:nvPr/>
        </p:nvSpPr>
        <p:spPr bwMode="auto">
          <a:xfrm>
            <a:off x="1160463" y="2640013"/>
            <a:ext cx="1365250" cy="366712"/>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74772" name="Text Box 18"/>
          <p:cNvSpPr txBox="1">
            <a:spLocks noChangeArrowheads="1"/>
          </p:cNvSpPr>
          <p:nvPr/>
        </p:nvSpPr>
        <p:spPr bwMode="auto">
          <a:xfrm>
            <a:off x="5445125" y="1639888"/>
            <a:ext cx="1349375"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sp>
        <p:nvSpPr>
          <p:cNvPr id="74773" name="Text Box 19"/>
          <p:cNvSpPr txBox="1">
            <a:spLocks noChangeArrowheads="1"/>
          </p:cNvSpPr>
          <p:nvPr/>
        </p:nvSpPr>
        <p:spPr bwMode="auto">
          <a:xfrm>
            <a:off x="5487988" y="1989138"/>
            <a:ext cx="1290637"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Middle</a:t>
            </a:r>
          </a:p>
        </p:txBody>
      </p:sp>
      <p:sp>
        <p:nvSpPr>
          <p:cNvPr id="74774" name="Text Box 20"/>
          <p:cNvSpPr txBox="1">
            <a:spLocks noChangeArrowheads="1"/>
          </p:cNvSpPr>
          <p:nvPr/>
        </p:nvSpPr>
        <p:spPr bwMode="auto">
          <a:xfrm>
            <a:off x="2713038" y="2427288"/>
            <a:ext cx="1362075"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Up</a:t>
            </a:r>
          </a:p>
        </p:txBody>
      </p:sp>
      <p:sp>
        <p:nvSpPr>
          <p:cNvPr id="74775" name="Text Box 21"/>
          <p:cNvSpPr txBox="1">
            <a:spLocks noChangeArrowheads="1"/>
          </p:cNvSpPr>
          <p:nvPr/>
        </p:nvSpPr>
        <p:spPr bwMode="auto">
          <a:xfrm>
            <a:off x="2695575" y="2854325"/>
            <a:ext cx="1362075"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Down</a:t>
            </a:r>
          </a:p>
        </p:txBody>
      </p:sp>
      <p:sp>
        <p:nvSpPr>
          <p:cNvPr id="74776" name="Text Box 22"/>
          <p:cNvSpPr txBox="1">
            <a:spLocks noChangeArrowheads="1"/>
          </p:cNvSpPr>
          <p:nvPr/>
        </p:nvSpPr>
        <p:spPr bwMode="auto">
          <a:xfrm>
            <a:off x="4159250" y="1981200"/>
            <a:ext cx="1290638"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Left</a:t>
            </a:r>
          </a:p>
        </p:txBody>
      </p:sp>
      <p:graphicFrame>
        <p:nvGraphicFramePr>
          <p:cNvPr id="51223" name="Group 23"/>
          <p:cNvGraphicFramePr>
            <a:graphicFrameLocks noGrp="1"/>
          </p:cNvGraphicFramePr>
          <p:nvPr/>
        </p:nvGraphicFramePr>
        <p:xfrm>
          <a:off x="4552950" y="4705350"/>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4"/>
          <p:cNvGrpSpPr>
            <a:grpSpLocks/>
          </p:cNvGrpSpPr>
          <p:nvPr/>
        </p:nvGrpSpPr>
        <p:grpSpPr bwMode="auto">
          <a:xfrm>
            <a:off x="1544638" y="3954463"/>
            <a:ext cx="5618162" cy="1581150"/>
            <a:chOff x="973" y="2491"/>
            <a:chExt cx="3539" cy="996"/>
          </a:xfrm>
        </p:grpSpPr>
        <p:grpSp>
          <p:nvGrpSpPr>
            <p:cNvPr id="3" name="Group 35"/>
            <p:cNvGrpSpPr>
              <a:grpSpLocks/>
            </p:cNvGrpSpPr>
            <p:nvPr/>
          </p:nvGrpSpPr>
          <p:grpSpPr bwMode="auto">
            <a:xfrm>
              <a:off x="973" y="2491"/>
              <a:ext cx="3164" cy="861"/>
              <a:chOff x="960" y="2350"/>
              <a:chExt cx="3164" cy="861"/>
            </a:xfrm>
          </p:grpSpPr>
          <p:sp>
            <p:nvSpPr>
              <p:cNvPr id="74799" name="Text Box 36"/>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74800" name="Text Box 37"/>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4" name="Group 38"/>
            <p:cNvGrpSpPr>
              <a:grpSpLocks/>
            </p:cNvGrpSpPr>
            <p:nvPr/>
          </p:nvGrpSpPr>
          <p:grpSpPr bwMode="auto">
            <a:xfrm>
              <a:off x="1940" y="2706"/>
              <a:ext cx="2572" cy="781"/>
              <a:chOff x="1927" y="2565"/>
              <a:chExt cx="2572" cy="781"/>
            </a:xfrm>
          </p:grpSpPr>
          <p:sp>
            <p:nvSpPr>
              <p:cNvPr id="74795" name="Text Box 39"/>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Middle</a:t>
                </a:r>
              </a:p>
            </p:txBody>
          </p:sp>
          <p:sp>
            <p:nvSpPr>
              <p:cNvPr id="74796" name="Text Box 40"/>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Up</a:t>
                </a:r>
              </a:p>
            </p:txBody>
          </p:sp>
          <p:sp>
            <p:nvSpPr>
              <p:cNvPr id="74797" name="Text Box 41"/>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Down</a:t>
                </a:r>
              </a:p>
            </p:txBody>
          </p:sp>
          <p:sp>
            <p:nvSpPr>
              <p:cNvPr id="74798" name="Text Box 42"/>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Left</a:t>
                </a:r>
              </a:p>
            </p:txBody>
          </p:sp>
        </p:grpSp>
      </p:grpSp>
      <p:sp>
        <p:nvSpPr>
          <p:cNvPr id="74789" name="Text Box 43"/>
          <p:cNvSpPr txBox="1">
            <a:spLocks noChangeArrowheads="1"/>
          </p:cNvSpPr>
          <p:nvPr/>
        </p:nvSpPr>
        <p:spPr bwMode="auto">
          <a:xfrm>
            <a:off x="6873875" y="1997075"/>
            <a:ext cx="1290638"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Right</a:t>
            </a:r>
          </a:p>
        </p:txBody>
      </p:sp>
      <p:sp>
        <p:nvSpPr>
          <p:cNvPr id="51244" name="Line 44"/>
          <p:cNvSpPr>
            <a:spLocks noChangeShapeType="1"/>
          </p:cNvSpPr>
          <p:nvPr/>
        </p:nvSpPr>
        <p:spPr bwMode="auto">
          <a:xfrm>
            <a:off x="7605713" y="2147888"/>
            <a:ext cx="0" cy="1304925"/>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45" name="Line 45"/>
          <p:cNvSpPr>
            <a:spLocks noChangeShapeType="1"/>
          </p:cNvSpPr>
          <p:nvPr/>
        </p:nvSpPr>
        <p:spPr bwMode="auto">
          <a:xfrm flipV="1">
            <a:off x="3440113" y="5327650"/>
            <a:ext cx="4178300"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46" name="Line 46"/>
          <p:cNvSpPr>
            <a:spLocks noChangeShapeType="1"/>
          </p:cNvSpPr>
          <p:nvPr/>
        </p:nvSpPr>
        <p:spPr bwMode="auto">
          <a:xfrm flipH="1">
            <a:off x="5341938" y="4367213"/>
            <a:ext cx="0" cy="1408112"/>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51223"/>
                                        </p:tgtEl>
                                        <p:attrNameLst>
                                          <p:attrName>style.visibility</p:attrName>
                                        </p:attrNameLst>
                                      </p:cBhvr>
                                      <p:to>
                                        <p:strVal val="visible"/>
                                      </p:to>
                                    </p:set>
                                    <p:animEffect transition="in" filter="checkerboard(across)">
                                      <p:cBhvr>
                                        <p:cTn id="15" dur="500"/>
                                        <p:tgtEl>
                                          <p:spTgt spid="512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124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1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4" grpId="0" animBg="1"/>
      <p:bldP spid="51245" grpId="0" animBg="1"/>
      <p:bldP spid="512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5779" name="灯片编号占位符 5"/>
          <p:cNvSpPr>
            <a:spLocks noGrp="1"/>
          </p:cNvSpPr>
          <p:nvPr>
            <p:ph type="sldNum" sz="quarter" idx="12"/>
          </p:nvPr>
        </p:nvSpPr>
        <p:spPr>
          <a:noFill/>
        </p:spPr>
        <p:txBody>
          <a:bodyPr/>
          <a:lstStyle/>
          <a:p>
            <a:fld id="{A6F47306-74BC-415B-9FA9-BA823EEDEB1D}" type="slidenum">
              <a:rPr lang="zh-CN" altLang="en-US" smtClean="0">
                <a:solidFill>
                  <a:srgbClr val="000000"/>
                </a:solidFill>
              </a:rPr>
              <a:pPr/>
              <a:t>57</a:t>
            </a:fld>
            <a:endParaRPr lang="en-US" altLang="zh-CN" smtClean="0">
              <a:solidFill>
                <a:srgbClr val="000000"/>
              </a:solidFill>
            </a:endParaRPr>
          </a:p>
        </p:txBody>
      </p:sp>
      <p:sp>
        <p:nvSpPr>
          <p:cNvPr id="75780" name="Rectangle 2"/>
          <p:cNvSpPr>
            <a:spLocks noGrp="1" noChangeArrowheads="1"/>
          </p:cNvSpPr>
          <p:nvPr>
            <p:ph type="title"/>
          </p:nvPr>
        </p:nvSpPr>
        <p:spPr>
          <a:xfrm>
            <a:off x="914400" y="812800"/>
            <a:ext cx="7772400" cy="608013"/>
          </a:xfrm>
        </p:spPr>
        <p:txBody>
          <a:bodyPr/>
          <a:lstStyle/>
          <a:p>
            <a:pPr eaLnBrk="1" hangingPunct="1"/>
            <a:r>
              <a:rPr lang="en-US" altLang="zh-CN" smtClean="0">
                <a:ea typeface="SimSun" pitchFamily="2" charset="-122"/>
              </a:rPr>
              <a:t>Example: Tourists &amp; Natives</a:t>
            </a:r>
          </a:p>
        </p:txBody>
      </p:sp>
      <p:sp>
        <p:nvSpPr>
          <p:cNvPr id="75781" name="Rectangle 3"/>
          <p:cNvSpPr>
            <a:spLocks noGrp="1" noChangeArrowheads="1"/>
          </p:cNvSpPr>
          <p:nvPr>
            <p:ph type="body" idx="1"/>
          </p:nvPr>
        </p:nvSpPr>
        <p:spPr>
          <a:xfrm>
            <a:off x="912813" y="1822450"/>
            <a:ext cx="7791450" cy="4408488"/>
          </a:xfrm>
        </p:spPr>
        <p:txBody>
          <a:bodyPr/>
          <a:lstStyle/>
          <a:p>
            <a:pPr eaLnBrk="1" hangingPunct="1"/>
            <a:r>
              <a:rPr lang="zh-CN" altLang="en-US" sz="2400" smtClean="0">
                <a:ea typeface="SimSun" pitchFamily="2" charset="-122"/>
              </a:rPr>
              <a:t>城市里仅有两家酒吧</a:t>
            </a:r>
            <a:r>
              <a:rPr lang="en-US" altLang="zh-CN" sz="2400" smtClean="0">
                <a:ea typeface="SimSun" pitchFamily="2" charset="-122"/>
              </a:rPr>
              <a:t> (bar 1, bar 2)</a:t>
            </a:r>
          </a:p>
          <a:p>
            <a:pPr eaLnBrk="1" hangingPunct="1"/>
            <a:r>
              <a:rPr lang="zh-CN" altLang="en-US" sz="2400" smtClean="0">
                <a:ea typeface="SimSun" pitchFamily="2" charset="-122"/>
              </a:rPr>
              <a:t>可以索取的价格为</a:t>
            </a:r>
            <a:r>
              <a:rPr lang="en-US" altLang="zh-CN" sz="2400" smtClean="0">
                <a:ea typeface="SimSun" pitchFamily="2" charset="-122"/>
              </a:rPr>
              <a:t>$2, $4, or $5</a:t>
            </a:r>
          </a:p>
          <a:p>
            <a:pPr eaLnBrk="1" hangingPunct="1"/>
            <a:r>
              <a:rPr lang="en-US" altLang="zh-CN" sz="2400" smtClean="0">
                <a:ea typeface="SimSun" pitchFamily="2" charset="-122"/>
              </a:rPr>
              <a:t>6000</a:t>
            </a:r>
            <a:r>
              <a:rPr lang="zh-CN" altLang="en-US" sz="2400" smtClean="0">
                <a:ea typeface="SimSun" pitchFamily="2" charset="-122"/>
              </a:rPr>
              <a:t>名游客随机挑选酒吧</a:t>
            </a:r>
            <a:endParaRPr lang="en-US" altLang="zh-CN" sz="2400" smtClean="0">
              <a:ea typeface="SimSun" pitchFamily="2" charset="-122"/>
            </a:endParaRPr>
          </a:p>
          <a:p>
            <a:pPr eaLnBrk="1" hangingPunct="1"/>
            <a:r>
              <a:rPr lang="en-US" altLang="zh-CN" sz="2400" smtClean="0">
                <a:ea typeface="SimSun" pitchFamily="2" charset="-122"/>
              </a:rPr>
              <a:t>4000</a:t>
            </a:r>
            <a:r>
              <a:rPr lang="zh-CN" altLang="en-US" sz="2400" smtClean="0">
                <a:ea typeface="SimSun" pitchFamily="2" charset="-122"/>
              </a:rPr>
              <a:t>个当地人挑选价格最低的酒吧</a:t>
            </a:r>
            <a:endParaRPr lang="en-US" altLang="zh-CN" sz="2400" smtClean="0">
              <a:ea typeface="SimSun" pitchFamily="2" charset="-122"/>
            </a:endParaRPr>
          </a:p>
          <a:p>
            <a:pPr eaLnBrk="1" hangingPunct="1"/>
            <a:endParaRPr lang="en-US" altLang="zh-CN" sz="2000" smtClean="0">
              <a:ea typeface="SimSun" pitchFamily="2" charset="-122"/>
            </a:endParaRPr>
          </a:p>
          <a:p>
            <a:pPr eaLnBrk="1" hangingPunct="1"/>
            <a:r>
              <a:rPr lang="zh-CN" altLang="en-US" sz="2400" smtClean="0">
                <a:ea typeface="SimSun" pitchFamily="2" charset="-122"/>
              </a:rPr>
              <a:t>例</a:t>
            </a:r>
            <a:r>
              <a:rPr lang="en-US" altLang="zh-CN" sz="2400" smtClean="0">
                <a:ea typeface="SimSun" pitchFamily="2" charset="-122"/>
              </a:rPr>
              <a:t>1:	</a:t>
            </a:r>
            <a:r>
              <a:rPr lang="zh-CN" altLang="en-US" sz="2400" smtClean="0">
                <a:ea typeface="SimSun" pitchFamily="2" charset="-122"/>
              </a:rPr>
              <a:t>两家酒吧都索取</a:t>
            </a:r>
            <a:r>
              <a:rPr lang="en-US" altLang="zh-CN" sz="2400" smtClean="0">
                <a:ea typeface="SimSun" pitchFamily="2" charset="-122"/>
              </a:rPr>
              <a:t>$2</a:t>
            </a:r>
          </a:p>
          <a:p>
            <a:pPr lvl="1" eaLnBrk="1" hangingPunct="1">
              <a:buFont typeface="Wingdings" pitchFamily="2" charset="2"/>
              <a:buChar char="Ø"/>
            </a:pPr>
            <a:r>
              <a:rPr lang="zh-CN" altLang="en-US" sz="2200" smtClean="0">
                <a:ea typeface="SimSun" pitchFamily="2" charset="-122"/>
              </a:rPr>
              <a:t>每家酒吧得到</a:t>
            </a:r>
            <a:r>
              <a:rPr lang="en-US" altLang="zh-CN" sz="2200" smtClean="0">
                <a:ea typeface="SimSun" pitchFamily="2" charset="-122"/>
              </a:rPr>
              <a:t>5,000</a:t>
            </a:r>
            <a:r>
              <a:rPr lang="zh-CN" altLang="en-US" sz="2200" smtClean="0">
                <a:ea typeface="SimSun" pitchFamily="2" charset="-122"/>
              </a:rPr>
              <a:t>名顾客和 </a:t>
            </a:r>
            <a:r>
              <a:rPr lang="en-US" altLang="zh-CN" sz="2200" smtClean="0">
                <a:ea typeface="SimSun" pitchFamily="2" charset="-122"/>
              </a:rPr>
              <a:t>$10,000</a:t>
            </a:r>
          </a:p>
          <a:p>
            <a:pPr eaLnBrk="1" hangingPunct="1"/>
            <a:r>
              <a:rPr lang="zh-CN" altLang="en-US" sz="2400" smtClean="0">
                <a:ea typeface="SimSun" pitchFamily="2" charset="-122"/>
              </a:rPr>
              <a:t>例</a:t>
            </a:r>
            <a:r>
              <a:rPr lang="en-US" altLang="zh-CN" sz="2400" smtClean="0">
                <a:ea typeface="SimSun" pitchFamily="2" charset="-122"/>
              </a:rPr>
              <a:t>2: 	Bar 1 </a:t>
            </a:r>
            <a:r>
              <a:rPr lang="zh-CN" altLang="en-US" sz="2400" smtClean="0">
                <a:ea typeface="SimSun" pitchFamily="2" charset="-122"/>
              </a:rPr>
              <a:t>索取 </a:t>
            </a:r>
            <a:r>
              <a:rPr lang="en-US" altLang="zh-CN" sz="2400" smtClean="0">
                <a:ea typeface="SimSun" pitchFamily="2" charset="-122"/>
              </a:rPr>
              <a:t>$4, Bar 2 </a:t>
            </a:r>
            <a:r>
              <a:rPr lang="zh-CN" altLang="en-US" sz="2400" smtClean="0">
                <a:ea typeface="SimSun" pitchFamily="2" charset="-122"/>
              </a:rPr>
              <a:t>索取 </a:t>
            </a:r>
            <a:r>
              <a:rPr lang="en-US" altLang="zh-CN" sz="2400" smtClean="0">
                <a:ea typeface="SimSun" pitchFamily="2" charset="-122"/>
              </a:rPr>
              <a:t>$5</a:t>
            </a:r>
          </a:p>
          <a:p>
            <a:pPr lvl="1" eaLnBrk="1" hangingPunct="1">
              <a:buFont typeface="Wingdings" pitchFamily="2" charset="2"/>
              <a:buChar char="Ø"/>
            </a:pPr>
            <a:r>
              <a:rPr lang="en-US" altLang="zh-CN" sz="2200" smtClean="0">
                <a:ea typeface="SimSun" pitchFamily="2" charset="-122"/>
              </a:rPr>
              <a:t>Bar 1 </a:t>
            </a:r>
            <a:r>
              <a:rPr lang="zh-CN" altLang="en-US" sz="2200" smtClean="0">
                <a:ea typeface="SimSun" pitchFamily="2" charset="-122"/>
              </a:rPr>
              <a:t>得到</a:t>
            </a:r>
            <a:r>
              <a:rPr lang="en-US" altLang="zh-CN" sz="2200" smtClean="0">
                <a:ea typeface="SimSun" pitchFamily="2" charset="-122"/>
              </a:rPr>
              <a:t>3000+4000=7,000</a:t>
            </a:r>
            <a:r>
              <a:rPr lang="zh-CN" altLang="en-US" sz="2200" smtClean="0">
                <a:ea typeface="SimSun" pitchFamily="2" charset="-122"/>
              </a:rPr>
              <a:t>名顾客和 </a:t>
            </a:r>
            <a:r>
              <a:rPr lang="en-US" altLang="zh-CN" sz="2200" smtClean="0">
                <a:ea typeface="SimSun" pitchFamily="2" charset="-122"/>
              </a:rPr>
              <a:t>$28,000</a:t>
            </a:r>
          </a:p>
          <a:p>
            <a:pPr lvl="1" eaLnBrk="1" hangingPunct="1">
              <a:buFont typeface="Wingdings" pitchFamily="2" charset="2"/>
              <a:buChar char="Ø"/>
            </a:pPr>
            <a:r>
              <a:rPr lang="en-US" altLang="zh-CN" sz="2200" smtClean="0">
                <a:ea typeface="SimSun" pitchFamily="2" charset="-122"/>
              </a:rPr>
              <a:t>Bar 2 </a:t>
            </a:r>
            <a:r>
              <a:rPr lang="zh-CN" altLang="en-US" sz="2200" smtClean="0">
                <a:ea typeface="SimSun" pitchFamily="2" charset="-122"/>
              </a:rPr>
              <a:t>得到</a:t>
            </a:r>
            <a:r>
              <a:rPr lang="en-US" altLang="zh-CN" sz="2200" smtClean="0">
                <a:ea typeface="SimSun" pitchFamily="2" charset="-122"/>
              </a:rPr>
              <a:t>3000</a:t>
            </a:r>
            <a:r>
              <a:rPr lang="zh-CN" altLang="en-US" sz="2200" smtClean="0">
                <a:ea typeface="SimSun" pitchFamily="2" charset="-122"/>
              </a:rPr>
              <a:t>名顾客和</a:t>
            </a:r>
            <a:r>
              <a:rPr lang="en-US" altLang="zh-CN" sz="2200" smtClean="0">
                <a:ea typeface="SimSun" pitchFamily="2" charset="-122"/>
              </a:rPr>
              <a:t> $15,000</a:t>
            </a:r>
            <a:endParaRPr lang="en-US" altLang="zh-CN" sz="1500" i="1"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6803" name="灯片编号占位符 5"/>
          <p:cNvSpPr>
            <a:spLocks noGrp="1"/>
          </p:cNvSpPr>
          <p:nvPr>
            <p:ph type="sldNum" sz="quarter" idx="12"/>
          </p:nvPr>
        </p:nvSpPr>
        <p:spPr>
          <a:noFill/>
        </p:spPr>
        <p:txBody>
          <a:bodyPr/>
          <a:lstStyle/>
          <a:p>
            <a:fld id="{C1304EF8-AC92-437F-A076-79855FB77C97}" type="slidenum">
              <a:rPr lang="zh-CN" altLang="en-US" smtClean="0">
                <a:solidFill>
                  <a:srgbClr val="000000"/>
                </a:solidFill>
              </a:rPr>
              <a:pPr/>
              <a:t>58</a:t>
            </a:fld>
            <a:endParaRPr lang="en-US" altLang="zh-CN" smtClean="0">
              <a:solidFill>
                <a:srgbClr val="000000"/>
              </a:solidFill>
            </a:endParaRPr>
          </a:p>
        </p:txBody>
      </p:sp>
      <p:sp>
        <p:nvSpPr>
          <p:cNvPr id="76804" name="Rectangle 2"/>
          <p:cNvSpPr>
            <a:spLocks noGrp="1" noChangeArrowheads="1"/>
          </p:cNvSpPr>
          <p:nvPr>
            <p:ph type="title"/>
          </p:nvPr>
        </p:nvSpPr>
        <p:spPr/>
        <p:txBody>
          <a:bodyPr/>
          <a:lstStyle/>
          <a:p>
            <a:pPr eaLnBrk="1" hangingPunct="1"/>
            <a:r>
              <a:rPr lang="en-US" altLang="zh-CN" smtClean="0">
                <a:ea typeface="SimSun" pitchFamily="2" charset="-122"/>
              </a:rPr>
              <a:t>Example: Tourists &amp; Natives</a:t>
            </a:r>
          </a:p>
        </p:txBody>
      </p:sp>
      <p:graphicFrame>
        <p:nvGraphicFramePr>
          <p:cNvPr id="53251" name="Group 3"/>
          <p:cNvGraphicFramePr>
            <a:graphicFrameLocks noGrp="1"/>
          </p:cNvGraphicFramePr>
          <p:nvPr/>
        </p:nvGraphicFramePr>
        <p:xfrm>
          <a:off x="1077913" y="1563688"/>
          <a:ext cx="6926262" cy="2001521"/>
        </p:xfrm>
        <a:graphic>
          <a:graphicData uri="http://schemas.openxmlformats.org/drawingml/2006/table">
            <a:tbl>
              <a:tblPr/>
              <a:tblGrid>
                <a:gridCol w="1116012"/>
                <a:gridCol w="704850"/>
                <a:gridCol w="1731963"/>
                <a:gridCol w="1708150"/>
                <a:gridCol w="1665287"/>
              </a:tblGrid>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$2</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2113">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12</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6837" name="Text Box 46"/>
          <p:cNvSpPr txBox="1">
            <a:spLocks noChangeArrowheads="1"/>
          </p:cNvSpPr>
          <p:nvPr/>
        </p:nvSpPr>
        <p:spPr bwMode="auto">
          <a:xfrm>
            <a:off x="4367213" y="3657600"/>
            <a:ext cx="3816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Payoffs are in thousands of dollars</a:t>
            </a:r>
          </a:p>
        </p:txBody>
      </p:sp>
      <p:sp>
        <p:nvSpPr>
          <p:cNvPr id="53295" name="Line 47"/>
          <p:cNvSpPr>
            <a:spLocks noChangeShapeType="1"/>
          </p:cNvSpPr>
          <p:nvPr/>
        </p:nvSpPr>
        <p:spPr bwMode="auto">
          <a:xfrm>
            <a:off x="2235200" y="2554288"/>
            <a:ext cx="6037263"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96" name="Line 48"/>
          <p:cNvSpPr>
            <a:spLocks noChangeShapeType="1"/>
          </p:cNvSpPr>
          <p:nvPr/>
        </p:nvSpPr>
        <p:spPr bwMode="auto">
          <a:xfrm>
            <a:off x="3802063" y="2046288"/>
            <a:ext cx="0" cy="1712912"/>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aphicFrame>
        <p:nvGraphicFramePr>
          <p:cNvPr id="53297" name="Group 49"/>
          <p:cNvGraphicFramePr>
            <a:graphicFrameLocks noGrp="1"/>
          </p:cNvGraphicFramePr>
          <p:nvPr>
            <p:ph idx="1"/>
          </p:nvPr>
        </p:nvGraphicFramePr>
        <p:xfrm>
          <a:off x="1392238" y="4225925"/>
          <a:ext cx="5683250" cy="1587183"/>
        </p:xfrm>
        <a:graphic>
          <a:graphicData uri="http://schemas.openxmlformats.org/drawingml/2006/table">
            <a:tbl>
              <a:tblPr/>
              <a:tblGrid>
                <a:gridCol w="1220787"/>
                <a:gridCol w="771525"/>
                <a:gridCol w="1866900"/>
                <a:gridCol w="1824038"/>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8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28" name="Line 80"/>
          <p:cNvSpPr>
            <a:spLocks noChangeShapeType="1"/>
          </p:cNvSpPr>
          <p:nvPr/>
        </p:nvSpPr>
        <p:spPr bwMode="auto">
          <a:xfrm>
            <a:off x="6183313" y="4616450"/>
            <a:ext cx="0" cy="1450975"/>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329" name="Line 81"/>
          <p:cNvSpPr>
            <a:spLocks noChangeShapeType="1"/>
          </p:cNvSpPr>
          <p:nvPr/>
        </p:nvSpPr>
        <p:spPr bwMode="auto">
          <a:xfrm>
            <a:off x="2641600" y="5602288"/>
            <a:ext cx="4746625"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9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329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53297"/>
                                        </p:tgtEl>
                                        <p:attrNameLst>
                                          <p:attrName>style.visibility</p:attrName>
                                        </p:attrNameLst>
                                      </p:cBhvr>
                                      <p:to>
                                        <p:strVal val="visible"/>
                                      </p:to>
                                    </p:set>
                                    <p:animEffect transition="in" filter="checkerboard(across)">
                                      <p:cBhvr>
                                        <p:cTn id="14" dur="500"/>
                                        <p:tgtEl>
                                          <p:spTgt spid="5329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329"/>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53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5" grpId="0" animBg="1"/>
      <p:bldP spid="53296" grpId="0" animBg="1"/>
      <p:bldP spid="53328" grpId="0" animBg="1"/>
      <p:bldP spid="533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7827" name="灯片编号占位符 5"/>
          <p:cNvSpPr>
            <a:spLocks noGrp="1"/>
          </p:cNvSpPr>
          <p:nvPr>
            <p:ph type="sldNum" sz="quarter" idx="12"/>
          </p:nvPr>
        </p:nvSpPr>
        <p:spPr>
          <a:noFill/>
        </p:spPr>
        <p:txBody>
          <a:bodyPr/>
          <a:lstStyle/>
          <a:p>
            <a:fld id="{45025CF9-33FE-4F78-BEA3-847D15AC1EBF}" type="slidenum">
              <a:rPr lang="zh-CN" altLang="en-US" smtClean="0">
                <a:solidFill>
                  <a:srgbClr val="000000"/>
                </a:solidFill>
              </a:rPr>
              <a:pPr/>
              <a:t>59</a:t>
            </a:fld>
            <a:endParaRPr lang="en-US" altLang="zh-CN" smtClean="0">
              <a:solidFill>
                <a:srgbClr val="000000"/>
              </a:solidFill>
            </a:endParaRPr>
          </a:p>
        </p:txBody>
      </p:sp>
      <p:sp>
        <p:nvSpPr>
          <p:cNvPr id="77828" name="Rectangle 2"/>
          <p:cNvSpPr>
            <a:spLocks noGrp="1" noChangeArrowheads="1"/>
          </p:cNvSpPr>
          <p:nvPr>
            <p:ph type="title"/>
          </p:nvPr>
        </p:nvSpPr>
        <p:spPr/>
        <p:txBody>
          <a:bodyPr/>
          <a:lstStyle/>
          <a:p>
            <a:pPr eaLnBrk="1" hangingPunct="1"/>
            <a:r>
              <a:rPr lang="en-US" altLang="zh-CN" smtClean="0">
                <a:ea typeface="SimSun" pitchFamily="2" charset="-122"/>
              </a:rPr>
              <a:t>One More Example</a:t>
            </a:r>
          </a:p>
        </p:txBody>
      </p:sp>
      <p:sp>
        <p:nvSpPr>
          <p:cNvPr id="77829" name="Rectangle 3"/>
          <p:cNvSpPr>
            <a:spLocks noGrp="1" noChangeArrowheads="1"/>
          </p:cNvSpPr>
          <p:nvPr>
            <p:ph type="body" idx="1"/>
          </p:nvPr>
        </p:nvSpPr>
        <p:spPr/>
        <p:txBody>
          <a:bodyPr/>
          <a:lstStyle/>
          <a:p>
            <a:pPr eaLnBrk="1" hangingPunct="1"/>
            <a:r>
              <a:rPr lang="en-US" altLang="zh-CN" i="1"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个参与人同时选择</a:t>
            </a:r>
            <a:r>
              <a:rPr lang="en-US" altLang="zh-CN" smtClean="0">
                <a:latin typeface="Times New Roman" pitchFamily="18" charset="0"/>
                <a:ea typeface="SimSun" pitchFamily="2" charset="-122"/>
                <a:cs typeface="Times New Roman" pitchFamily="18" charset="0"/>
              </a:rPr>
              <a:t>0</a:t>
            </a:r>
            <a:r>
              <a:rPr lang="zh-CN" altLang="en-US" smtClean="0">
                <a:latin typeface="Times New Roman" pitchFamily="18" charset="0"/>
                <a:ea typeface="SimSun" pitchFamily="2" charset="-122"/>
                <a:cs typeface="Times New Roman" pitchFamily="18" charset="0"/>
              </a:rPr>
              <a:t>到</a:t>
            </a:r>
            <a:r>
              <a:rPr lang="en-US" altLang="zh-CN" smtClean="0">
                <a:latin typeface="Times New Roman" pitchFamily="18" charset="0"/>
                <a:ea typeface="SimSun" pitchFamily="2" charset="-122"/>
                <a:cs typeface="Times New Roman" pitchFamily="18" charset="0"/>
              </a:rPr>
              <a:t>100</a:t>
            </a:r>
            <a:r>
              <a:rPr lang="zh-CN" altLang="en-US" smtClean="0">
                <a:latin typeface="Times New Roman" pitchFamily="18" charset="0"/>
                <a:ea typeface="SimSun" pitchFamily="2" charset="-122"/>
                <a:cs typeface="Times New Roman" pitchFamily="18" charset="0"/>
              </a:rPr>
              <a:t> 之间的一个数字</a:t>
            </a:r>
            <a:r>
              <a:rPr lang="en-US" altLang="zh-CN" smtClean="0">
                <a:latin typeface="Times New Roman" pitchFamily="18" charset="0"/>
                <a:ea typeface="SimSun" pitchFamily="2" charset="-122"/>
                <a:cs typeface="Times New Roman" pitchFamily="18" charset="0"/>
              </a:rPr>
              <a:t>. </a:t>
            </a:r>
            <a:r>
              <a:rPr lang="en-US" altLang="zh-CN" i="1" smtClean="0">
                <a:latin typeface="Times New Roman" pitchFamily="18" charset="0"/>
                <a:ea typeface="SimSun" pitchFamily="2" charset="-122"/>
                <a:cs typeface="Times New Roman" pitchFamily="18" charset="0"/>
              </a:rPr>
              <a:t>x</a:t>
            </a:r>
            <a:r>
              <a:rPr lang="en-US" altLang="zh-CN" i="1" baseline="-25000" smtClean="0">
                <a:latin typeface="Times New Roman" pitchFamily="18" charset="0"/>
                <a:ea typeface="SimSun" pitchFamily="2" charset="-122"/>
                <a:cs typeface="Times New Roman" pitchFamily="18" charset="0"/>
              </a:rPr>
              <a:t>i</a:t>
            </a:r>
            <a:r>
              <a:rPr lang="en-US" altLang="zh-CN" i="1"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表示</a:t>
            </a:r>
            <a:r>
              <a:rPr lang="en-US" altLang="zh-CN" smtClean="0">
                <a:latin typeface="Times New Roman" pitchFamily="18" charset="0"/>
                <a:ea typeface="SimSun" pitchFamily="2" charset="-122"/>
                <a:cs typeface="Times New Roman" pitchFamily="18" charset="0"/>
              </a:rPr>
              <a:t>player </a:t>
            </a:r>
            <a:r>
              <a:rPr lang="en-US" altLang="zh-CN" i="1" smtClean="0">
                <a:latin typeface="Times New Roman" pitchFamily="18" charset="0"/>
                <a:ea typeface="SimSun" pitchFamily="2" charset="-122"/>
                <a:cs typeface="Times New Roman" pitchFamily="18" charset="0"/>
              </a:rPr>
              <a:t>i</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选择的数字</a:t>
            </a:r>
            <a:r>
              <a:rPr lang="en-US" altLang="zh-CN" i="1" smtClean="0">
                <a:latin typeface="Times New Roman" pitchFamily="18" charset="0"/>
                <a:ea typeface="SimSun" pitchFamily="2" charset="-122"/>
                <a:cs typeface="Times New Roman" pitchFamily="18" charset="0"/>
              </a:rPr>
              <a:t>.</a:t>
            </a:r>
          </a:p>
          <a:p>
            <a:pPr eaLnBrk="1" hangingPunct="1"/>
            <a:r>
              <a:rPr lang="en-US" altLang="zh-CN" i="1" smtClean="0">
                <a:latin typeface="Times New Roman" pitchFamily="18" charset="0"/>
                <a:ea typeface="SimSun" pitchFamily="2" charset="-122"/>
                <a:cs typeface="Times New Roman" pitchFamily="18" charset="0"/>
              </a:rPr>
              <a:t>y </a:t>
            </a:r>
            <a:r>
              <a:rPr lang="zh-CN" altLang="en-US" smtClean="0">
                <a:latin typeface="Times New Roman" pitchFamily="18" charset="0"/>
                <a:ea typeface="SimSun" pitchFamily="2" charset="-122"/>
                <a:cs typeface="Times New Roman" pitchFamily="18" charset="0"/>
              </a:rPr>
              <a:t>表示这些数字的平均值</a:t>
            </a:r>
            <a:endParaRPr lang="en-US" altLang="zh-CN" i="1" smtClean="0">
              <a:latin typeface="Times New Roman" pitchFamily="18" charset="0"/>
              <a:ea typeface="SimSun" pitchFamily="2" charset="-122"/>
              <a:cs typeface="Times New Roman" pitchFamily="18" charset="0"/>
            </a:endParaRPr>
          </a:p>
          <a:p>
            <a:pPr eaLnBrk="1" hangingPunct="1"/>
            <a:r>
              <a:rPr lang="en-US" altLang="zh-CN" smtClean="0">
                <a:latin typeface="Times New Roman" pitchFamily="18" charset="0"/>
                <a:ea typeface="SimSun" pitchFamily="2" charset="-122"/>
                <a:cs typeface="Times New Roman" pitchFamily="18" charset="0"/>
              </a:rPr>
              <a:t>Player </a:t>
            </a:r>
            <a:r>
              <a:rPr lang="en-US" altLang="zh-CN" i="1" smtClean="0">
                <a:latin typeface="Times New Roman" pitchFamily="18" charset="0"/>
                <a:ea typeface="SimSun" pitchFamily="2" charset="-122"/>
                <a:cs typeface="Times New Roman" pitchFamily="18" charset="0"/>
              </a:rPr>
              <a:t>i</a:t>
            </a:r>
            <a:r>
              <a:rPr lang="zh-CN" altLang="en-US" smtClean="0">
                <a:latin typeface="Times New Roman" pitchFamily="18" charset="0"/>
                <a:ea typeface="SimSun" pitchFamily="2" charset="-122"/>
                <a:cs typeface="Times New Roman" pitchFamily="18" charset="0"/>
              </a:rPr>
              <a:t>的收益</a:t>
            </a:r>
            <a:r>
              <a:rPr lang="en-US" altLang="zh-CN"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i </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3</a:t>
            </a:r>
            <a:r>
              <a:rPr lang="en-US" altLang="zh-CN" b="1" i="1" smtClean="0">
                <a:latin typeface="Times New Roman" pitchFamily="18" charset="0"/>
                <a:ea typeface="SimSun" pitchFamily="2" charset="-122"/>
                <a:cs typeface="Times New Roman" pitchFamily="18" charset="0"/>
              </a:rPr>
              <a:t>y</a:t>
            </a:r>
            <a:r>
              <a:rPr lang="en-US" altLang="zh-CN" b="1" smtClean="0">
                <a:latin typeface="Times New Roman" pitchFamily="18" charset="0"/>
                <a:ea typeface="SimSun" pitchFamily="2" charset="-122"/>
                <a:cs typeface="Times New Roman" pitchFamily="18" charset="0"/>
              </a:rPr>
              <a:t>/5</a:t>
            </a:r>
          </a:p>
          <a:p>
            <a:pPr eaLnBrk="1" hangingPunct="1">
              <a:buFont typeface="Wingdings" pitchFamily="2" charset="2"/>
              <a:buNone/>
            </a:pPr>
            <a:endParaRPr lang="en-US" altLang="zh-CN" b="1" smtClean="0">
              <a:latin typeface="Times New Roman" pitchFamily="18" charset="0"/>
              <a:ea typeface="SimSun" pitchFamily="2" charset="-122"/>
              <a:cs typeface="Times New Roman" pitchFamily="18" charset="0"/>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6627" name="灯片编号占位符 5"/>
          <p:cNvSpPr>
            <a:spLocks noGrp="1"/>
          </p:cNvSpPr>
          <p:nvPr>
            <p:ph type="sldNum" sz="quarter" idx="12"/>
          </p:nvPr>
        </p:nvSpPr>
        <p:spPr>
          <a:noFill/>
        </p:spPr>
        <p:txBody>
          <a:bodyPr/>
          <a:lstStyle/>
          <a:p>
            <a:fld id="{20BDDA82-704D-4F34-B6E4-C804798DFAC5}" type="slidenum">
              <a:rPr lang="zh-CN" altLang="en-US" smtClean="0">
                <a:solidFill>
                  <a:srgbClr val="000000"/>
                </a:solidFill>
              </a:rPr>
              <a:pPr/>
              <a:t>6</a:t>
            </a:fld>
            <a:endParaRPr lang="en-US" altLang="zh-CN" smtClean="0">
              <a:solidFill>
                <a:srgbClr val="000000"/>
              </a:solidFill>
            </a:endParaRPr>
          </a:p>
        </p:txBody>
      </p:sp>
      <p:sp>
        <p:nvSpPr>
          <p:cNvPr id="26628" name="Rectangle 2"/>
          <p:cNvSpPr>
            <a:spLocks noGrp="1" noChangeArrowheads="1"/>
          </p:cNvSpPr>
          <p:nvPr>
            <p:ph type="title"/>
          </p:nvPr>
        </p:nvSpPr>
        <p:spPr/>
        <p:txBody>
          <a:bodyPr/>
          <a:lstStyle/>
          <a:p>
            <a:pPr eaLnBrk="1" hangingPunct="1"/>
            <a:r>
              <a:rPr lang="zh-CN" altLang="en-US" smtClean="0">
                <a:ea typeface="SimSun" pitchFamily="2" charset="-122"/>
              </a:rPr>
              <a:t>教学日历</a:t>
            </a:r>
          </a:p>
        </p:txBody>
      </p:sp>
      <p:sp>
        <p:nvSpPr>
          <p:cNvPr id="26629" name="Rectangle 3"/>
          <p:cNvSpPr>
            <a:spLocks noGrp="1" noChangeArrowheads="1"/>
          </p:cNvSpPr>
          <p:nvPr>
            <p:ph type="body" idx="1"/>
          </p:nvPr>
        </p:nvSpPr>
        <p:spPr/>
        <p:txBody>
          <a:bodyPr/>
          <a:lstStyle/>
          <a:p>
            <a:pPr eaLnBrk="1" hangingPunct="1"/>
            <a:r>
              <a:rPr lang="zh-CN" altLang="en-US" b="1" smtClean="0">
                <a:latin typeface="SimSun" pitchFamily="2" charset="-122"/>
                <a:ea typeface="SimSun" pitchFamily="2" charset="-122"/>
              </a:rPr>
              <a:t>第１章　　完全信息静态博弈</a:t>
            </a:r>
            <a:r>
              <a:rPr lang="en-US" altLang="zh-CN" b="1" smtClean="0">
                <a:latin typeface="SimSun" pitchFamily="2" charset="-122"/>
                <a:ea typeface="SimSun" pitchFamily="2" charset="-122"/>
              </a:rPr>
              <a:t>(8class)</a:t>
            </a:r>
          </a:p>
          <a:p>
            <a:pPr eaLnBrk="1" hangingPunct="1">
              <a:buFont typeface="Wingdings" pitchFamily="2" charset="2"/>
              <a:buNone/>
            </a:pPr>
            <a:r>
              <a:rPr lang="zh-CN" altLang="en-US" sz="2000" b="1" smtClean="0">
                <a:latin typeface="SimSun" pitchFamily="2" charset="-122"/>
                <a:ea typeface="SimSun" pitchFamily="2" charset="-122"/>
              </a:rPr>
              <a:t>１</a:t>
            </a:r>
            <a:r>
              <a:rPr lang="en-US" altLang="zh-CN" sz="2000" b="1" smtClean="0">
                <a:latin typeface="SimSun" pitchFamily="2" charset="-122"/>
                <a:ea typeface="SimSun" pitchFamily="2" charset="-122"/>
              </a:rPr>
              <a:t>.1.</a:t>
            </a:r>
            <a:r>
              <a:rPr lang="zh-CN" altLang="en-US" sz="2000" b="1" smtClean="0">
                <a:latin typeface="SimSun" pitchFamily="2" charset="-122"/>
                <a:ea typeface="SimSun" pitchFamily="2" charset="-122"/>
              </a:rPr>
              <a:t>基础理论：博弈的标准式和纳什均衡</a:t>
            </a:r>
            <a:r>
              <a:rPr lang="en-US" altLang="zh-CN" sz="2000" b="1" smtClean="0">
                <a:latin typeface="SimSun" pitchFamily="2" charset="-122"/>
                <a:ea typeface="SimSun" pitchFamily="2" charset="-122"/>
              </a:rPr>
              <a:t>(3 class)</a:t>
            </a:r>
          </a:p>
          <a:p>
            <a:pPr eaLnBrk="1" hangingPunct="1">
              <a:buFont typeface="Wingdings" pitchFamily="2" charset="2"/>
              <a:buNone/>
            </a:pPr>
            <a:r>
              <a:rPr lang="en-US" altLang="zh-CN" sz="2000" b="1" smtClean="0">
                <a:latin typeface="SimSun" pitchFamily="2" charset="-122"/>
                <a:ea typeface="SimSun" pitchFamily="2" charset="-122"/>
              </a:rPr>
              <a:t>1.2. </a:t>
            </a:r>
            <a:r>
              <a:rPr lang="zh-CN" altLang="en-US" sz="2000" b="1" smtClean="0">
                <a:latin typeface="SimSun" pitchFamily="2" charset="-122"/>
                <a:ea typeface="SimSun" pitchFamily="2" charset="-122"/>
              </a:rPr>
              <a:t>应用举例 </a:t>
            </a:r>
            <a:r>
              <a:rPr lang="en-US" altLang="zh-CN" sz="2000" b="1" smtClean="0">
                <a:latin typeface="SimSun" pitchFamily="2" charset="-122"/>
                <a:ea typeface="SimSun" pitchFamily="2" charset="-122"/>
              </a:rPr>
              <a:t>(2 class)</a:t>
            </a:r>
          </a:p>
          <a:p>
            <a:pPr eaLnBrk="1" hangingPunct="1">
              <a:buFont typeface="Wingdings" pitchFamily="2" charset="2"/>
              <a:buNone/>
            </a:pPr>
            <a:r>
              <a:rPr lang="en-US" altLang="zh-CN" sz="2000" b="1" smtClean="0">
                <a:latin typeface="SimSun" pitchFamily="2" charset="-122"/>
                <a:ea typeface="SimSun" pitchFamily="2" charset="-122"/>
              </a:rPr>
              <a:t>1.3. </a:t>
            </a:r>
            <a:r>
              <a:rPr lang="zh-CN" altLang="en-US" sz="2000" b="1" smtClean="0">
                <a:latin typeface="SimSun" pitchFamily="2" charset="-122"/>
                <a:ea typeface="SimSun" pitchFamily="2" charset="-122"/>
              </a:rPr>
              <a:t>理论发展：混合战略和均衡的存在性</a:t>
            </a:r>
            <a:r>
              <a:rPr lang="en-US" altLang="zh-CN" sz="2000" b="1" smtClean="0">
                <a:latin typeface="SimSun" pitchFamily="2" charset="-122"/>
                <a:ea typeface="SimSun" pitchFamily="2" charset="-122"/>
              </a:rPr>
              <a:t> (2 class)</a:t>
            </a:r>
          </a:p>
          <a:p>
            <a:pPr eaLnBrk="1" hangingPunct="1">
              <a:buFont typeface="Wingdings" pitchFamily="2" charset="2"/>
              <a:buNone/>
            </a:pPr>
            <a:r>
              <a:rPr lang="zh-CN" altLang="en-US" sz="2000" b="1" smtClean="0">
                <a:latin typeface="SimSun" pitchFamily="2" charset="-122"/>
                <a:ea typeface="SimSun" pitchFamily="2" charset="-122"/>
              </a:rPr>
              <a:t>            作业</a:t>
            </a:r>
            <a:r>
              <a:rPr lang="en-US" altLang="zh-CN" sz="2000" b="1" smtClean="0">
                <a:latin typeface="SimSun" pitchFamily="2" charset="-122"/>
                <a:ea typeface="SimSun" pitchFamily="2" charset="-122"/>
              </a:rPr>
              <a:t>(</a:t>
            </a:r>
            <a:r>
              <a:rPr lang="zh-CN" altLang="en-US" sz="2000" b="1" smtClean="0">
                <a:latin typeface="SimSun" pitchFamily="2" charset="-122"/>
                <a:ea typeface="SimSun" pitchFamily="2" charset="-122"/>
              </a:rPr>
              <a:t>１</a:t>
            </a:r>
            <a:r>
              <a:rPr lang="en-US" altLang="zh-CN" sz="2000" b="1" smtClean="0">
                <a:latin typeface="SimSun" pitchFamily="2" charset="-122"/>
                <a:ea typeface="SimSun" pitchFamily="2" charset="-122"/>
              </a:rPr>
              <a:t>class)</a:t>
            </a:r>
          </a:p>
          <a:p>
            <a:pPr eaLnBrk="1" hangingPunct="1"/>
            <a:r>
              <a:rPr lang="zh-CN" altLang="en-US" b="1" smtClean="0">
                <a:ea typeface="SimSun" pitchFamily="2" charset="-122"/>
              </a:rPr>
              <a:t>第２章　完全信息动态</a:t>
            </a:r>
            <a:r>
              <a:rPr lang="zh-CN" altLang="en-US" b="1" smtClean="0">
                <a:latin typeface="SimSun" pitchFamily="2" charset="-122"/>
                <a:ea typeface="SimSun" pitchFamily="2" charset="-122"/>
              </a:rPr>
              <a:t>博弈</a:t>
            </a:r>
            <a:r>
              <a:rPr lang="en-US" altLang="zh-CN" b="1" smtClean="0">
                <a:latin typeface="SimSun" pitchFamily="2" charset="-122"/>
                <a:ea typeface="SimSun" pitchFamily="2" charset="-122"/>
              </a:rPr>
              <a:t>(12class)</a:t>
            </a:r>
          </a:p>
          <a:p>
            <a:pPr eaLnBrk="1" hangingPunct="1">
              <a:buFont typeface="Wingdings" pitchFamily="2" charset="2"/>
              <a:buNone/>
            </a:pPr>
            <a:r>
              <a:rPr lang="zh-CN" altLang="en-US" sz="2000" b="1" smtClean="0">
                <a:latin typeface="SimSun" pitchFamily="2" charset="-122"/>
                <a:ea typeface="SimSun" pitchFamily="2" charset="-122"/>
              </a:rPr>
              <a:t>２</a:t>
            </a:r>
            <a:r>
              <a:rPr lang="en-US" altLang="zh-CN" sz="2000" b="1" smtClean="0">
                <a:latin typeface="SimSun" pitchFamily="2" charset="-122"/>
                <a:ea typeface="SimSun" pitchFamily="2" charset="-122"/>
              </a:rPr>
              <a:t>.1 </a:t>
            </a:r>
            <a:r>
              <a:rPr lang="zh-CN" altLang="en-US" sz="2000" b="1" smtClean="0">
                <a:latin typeface="SimSun" pitchFamily="2" charset="-122"/>
                <a:ea typeface="SimSun" pitchFamily="2" charset="-122"/>
              </a:rPr>
              <a:t>完全且完美信息</a:t>
            </a:r>
            <a:r>
              <a:rPr lang="zh-CN" altLang="en-US" sz="2000" b="1" smtClean="0">
                <a:ea typeface="SimSun" pitchFamily="2" charset="-122"/>
              </a:rPr>
              <a:t>动态</a:t>
            </a:r>
            <a:r>
              <a:rPr lang="zh-CN" altLang="en-US" sz="2000" b="1" smtClean="0">
                <a:latin typeface="SimSun" pitchFamily="2" charset="-122"/>
                <a:ea typeface="SimSun" pitchFamily="2" charset="-122"/>
              </a:rPr>
              <a:t>博弈</a:t>
            </a:r>
            <a:r>
              <a:rPr lang="en-US" altLang="zh-CN" sz="2000" b="1" smtClean="0">
                <a:latin typeface="SimSun" pitchFamily="2" charset="-122"/>
                <a:ea typeface="SimSun" pitchFamily="2" charset="-122"/>
              </a:rPr>
              <a:t>(3class)</a:t>
            </a:r>
          </a:p>
          <a:p>
            <a:pPr eaLnBrk="1" hangingPunct="1">
              <a:buFont typeface="Wingdings" pitchFamily="2" charset="2"/>
              <a:buNone/>
            </a:pPr>
            <a:r>
              <a:rPr lang="zh-CN" altLang="en-US" sz="2000" b="1" smtClean="0">
                <a:latin typeface="SimSun" pitchFamily="2" charset="-122"/>
                <a:ea typeface="SimSun" pitchFamily="2" charset="-122"/>
              </a:rPr>
              <a:t>２</a:t>
            </a:r>
            <a:r>
              <a:rPr lang="en-US" altLang="zh-CN" sz="2000" b="1" smtClean="0">
                <a:latin typeface="SimSun" pitchFamily="2" charset="-122"/>
                <a:ea typeface="SimSun" pitchFamily="2" charset="-122"/>
              </a:rPr>
              <a:t>.2 </a:t>
            </a:r>
            <a:r>
              <a:rPr lang="zh-CN" altLang="en-US" sz="2000" b="1" smtClean="0">
                <a:latin typeface="SimSun" pitchFamily="2" charset="-122"/>
                <a:ea typeface="SimSun" pitchFamily="2" charset="-122"/>
              </a:rPr>
              <a:t>完全且非完美信息两阶段博弈</a:t>
            </a:r>
            <a:r>
              <a:rPr lang="en-US" altLang="zh-CN" sz="2000" b="1" smtClean="0">
                <a:latin typeface="SimSun" pitchFamily="2" charset="-122"/>
                <a:ea typeface="SimSun" pitchFamily="2" charset="-122"/>
              </a:rPr>
              <a:t>(3class)</a:t>
            </a:r>
          </a:p>
          <a:p>
            <a:pPr eaLnBrk="1" hangingPunct="1">
              <a:buFont typeface="Wingdings" pitchFamily="2" charset="2"/>
              <a:buNone/>
            </a:pPr>
            <a:r>
              <a:rPr lang="zh-CN" altLang="en-US" sz="2000" b="1" smtClean="0">
                <a:latin typeface="SimSun" pitchFamily="2" charset="-122"/>
                <a:ea typeface="SimSun" pitchFamily="2" charset="-122"/>
              </a:rPr>
              <a:t>２</a:t>
            </a:r>
            <a:r>
              <a:rPr lang="en-US" altLang="zh-CN" sz="2000" b="1" smtClean="0">
                <a:latin typeface="SimSun" pitchFamily="2" charset="-122"/>
                <a:ea typeface="SimSun" pitchFamily="2" charset="-122"/>
              </a:rPr>
              <a:t>.3 </a:t>
            </a:r>
            <a:r>
              <a:rPr lang="zh-CN" altLang="en-US" sz="2000" b="1" smtClean="0">
                <a:latin typeface="SimSun" pitchFamily="2" charset="-122"/>
                <a:ea typeface="SimSun" pitchFamily="2" charset="-122"/>
              </a:rPr>
              <a:t>重复博弈</a:t>
            </a:r>
            <a:r>
              <a:rPr lang="en-US" altLang="zh-CN" sz="2000" b="1" smtClean="0">
                <a:latin typeface="SimSun" pitchFamily="2" charset="-122"/>
                <a:ea typeface="SimSun" pitchFamily="2" charset="-122"/>
              </a:rPr>
              <a:t>(2class)</a:t>
            </a:r>
            <a:endParaRPr lang="zh-CN" altLang="en-US" sz="2000" b="1" smtClean="0">
              <a:latin typeface="SimSun" pitchFamily="2" charset="-122"/>
              <a:ea typeface="SimSun" pitchFamily="2" charset="-122"/>
            </a:endParaRPr>
          </a:p>
          <a:p>
            <a:pPr eaLnBrk="1" hangingPunct="1">
              <a:buFont typeface="Wingdings" pitchFamily="2" charset="2"/>
              <a:buNone/>
            </a:pPr>
            <a:r>
              <a:rPr lang="zh-CN" altLang="en-US" sz="2000" b="1" smtClean="0">
                <a:latin typeface="SimSun" pitchFamily="2" charset="-122"/>
                <a:ea typeface="SimSun" pitchFamily="2" charset="-122"/>
              </a:rPr>
              <a:t>２</a:t>
            </a:r>
            <a:r>
              <a:rPr lang="en-US" altLang="zh-CN" sz="2000" b="1" smtClean="0">
                <a:latin typeface="SimSun" pitchFamily="2" charset="-122"/>
                <a:ea typeface="SimSun" pitchFamily="2" charset="-122"/>
              </a:rPr>
              <a:t>.4 </a:t>
            </a:r>
            <a:r>
              <a:rPr lang="zh-CN" altLang="en-US" sz="2000" b="1" smtClean="0">
                <a:latin typeface="SimSun" pitchFamily="2" charset="-122"/>
                <a:ea typeface="SimSun" pitchFamily="2" charset="-122"/>
              </a:rPr>
              <a:t>完全非完美信息</a:t>
            </a:r>
            <a:r>
              <a:rPr lang="zh-CN" altLang="en-US" sz="2000" b="1" smtClean="0">
                <a:ea typeface="SimSun" pitchFamily="2" charset="-122"/>
              </a:rPr>
              <a:t>动态</a:t>
            </a:r>
            <a:r>
              <a:rPr lang="zh-CN" altLang="en-US" sz="2000" b="1" smtClean="0">
                <a:latin typeface="SimSun" pitchFamily="2" charset="-122"/>
                <a:ea typeface="SimSun" pitchFamily="2" charset="-122"/>
              </a:rPr>
              <a:t>博弈</a:t>
            </a:r>
            <a:r>
              <a:rPr lang="en-US" altLang="zh-CN" sz="2000" b="1" smtClean="0">
                <a:latin typeface="SimSun" pitchFamily="2" charset="-122"/>
                <a:ea typeface="SimSun" pitchFamily="2" charset="-122"/>
              </a:rPr>
              <a:t>(3class)</a:t>
            </a:r>
          </a:p>
          <a:p>
            <a:pPr eaLnBrk="1" hangingPunct="1">
              <a:buFont typeface="Wingdings" pitchFamily="2" charset="2"/>
              <a:buNone/>
            </a:pPr>
            <a:r>
              <a:rPr lang="zh-CN" altLang="en-US" sz="2000" b="1" smtClean="0">
                <a:latin typeface="SimSun" pitchFamily="2" charset="-122"/>
                <a:ea typeface="SimSun" pitchFamily="2" charset="-122"/>
              </a:rPr>
              <a:t>          作业</a:t>
            </a:r>
            <a:r>
              <a:rPr lang="en-US" altLang="zh-CN" sz="2000" b="1" smtClean="0">
                <a:latin typeface="SimSun" pitchFamily="2" charset="-122"/>
                <a:ea typeface="SimSun" pitchFamily="2" charset="-122"/>
              </a:rPr>
              <a:t>(</a:t>
            </a:r>
            <a:r>
              <a:rPr lang="zh-CN" altLang="en-US" sz="2000" b="1" smtClean="0">
                <a:latin typeface="SimSun" pitchFamily="2" charset="-122"/>
                <a:ea typeface="SimSun" pitchFamily="2" charset="-122"/>
              </a:rPr>
              <a:t>１</a:t>
            </a:r>
            <a:r>
              <a:rPr lang="en-US" altLang="zh-CN" sz="2000" b="1" smtClean="0">
                <a:latin typeface="SimSun" pitchFamily="2" charset="-122"/>
                <a:ea typeface="SimSun" pitchFamily="2" charset="-122"/>
              </a:rPr>
              <a:t>class)</a:t>
            </a:r>
          </a:p>
          <a:p>
            <a:pPr eaLnBrk="1" hangingPunct="1">
              <a:buFont typeface="Wingdings" pitchFamily="2" charset="2"/>
              <a:buNone/>
            </a:pPr>
            <a:endParaRPr lang="zh-CN" altLang="en-US" sz="2000" b="1" smtClean="0">
              <a:latin typeface="SimSun" pitchFamily="2" charset="-122"/>
              <a:ea typeface="SimSun" pitchFamily="2" charset="-122"/>
            </a:endParaRPr>
          </a:p>
          <a:p>
            <a:pPr eaLnBrk="1" hangingPunct="1">
              <a:buFont typeface="Wingdings" pitchFamily="2" charset="2"/>
              <a:buNone/>
            </a:pPr>
            <a:endParaRPr lang="zh-CN" altLang="en-US" sz="2000" b="1" smtClean="0">
              <a:latin typeface="SimSun" pitchFamily="2" charset="-122"/>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8851" name="灯片编号占位符 5"/>
          <p:cNvSpPr>
            <a:spLocks noGrp="1"/>
          </p:cNvSpPr>
          <p:nvPr>
            <p:ph type="sldNum" sz="quarter" idx="12"/>
          </p:nvPr>
        </p:nvSpPr>
        <p:spPr>
          <a:noFill/>
        </p:spPr>
        <p:txBody>
          <a:bodyPr/>
          <a:lstStyle/>
          <a:p>
            <a:fld id="{95A431DA-3A68-4033-8E91-CA6AEC38AD2C}" type="slidenum">
              <a:rPr lang="zh-CN" altLang="en-US" smtClean="0">
                <a:solidFill>
                  <a:srgbClr val="000000"/>
                </a:solidFill>
              </a:rPr>
              <a:pPr/>
              <a:t>60</a:t>
            </a:fld>
            <a:endParaRPr lang="en-US" altLang="zh-CN" smtClean="0">
              <a:solidFill>
                <a:srgbClr val="000000"/>
              </a:solidFill>
            </a:endParaRPr>
          </a:p>
        </p:txBody>
      </p:sp>
      <p:sp>
        <p:nvSpPr>
          <p:cNvPr id="78852" name="Rectangle 2"/>
          <p:cNvSpPr>
            <a:spLocks noGrp="1" noChangeArrowheads="1"/>
          </p:cNvSpPr>
          <p:nvPr>
            <p:ph type="title"/>
          </p:nvPr>
        </p:nvSpPr>
        <p:spPr/>
        <p:txBody>
          <a:bodyPr/>
          <a:lstStyle/>
          <a:p>
            <a:pPr eaLnBrk="1" hangingPunct="1"/>
            <a:r>
              <a:rPr lang="en-US" altLang="zh-CN" smtClean="0">
                <a:ea typeface="SimSun" pitchFamily="2" charset="-122"/>
              </a:rPr>
              <a:t>One More Example</a:t>
            </a:r>
          </a:p>
        </p:txBody>
      </p:sp>
      <p:sp>
        <p:nvSpPr>
          <p:cNvPr id="78853" name="Rectangle 3"/>
          <p:cNvSpPr>
            <a:spLocks noGrp="1" noChangeArrowheads="1"/>
          </p:cNvSpPr>
          <p:nvPr>
            <p:ph type="body" idx="1"/>
          </p:nvPr>
        </p:nvSpPr>
        <p:spPr/>
        <p:txBody>
          <a:bodyPr/>
          <a:lstStyle/>
          <a:p>
            <a:pPr eaLnBrk="1" hangingPunct="1"/>
            <a:r>
              <a:rPr lang="zh-CN" altLang="en-US" smtClean="0">
                <a:latin typeface="Times New Roman" pitchFamily="18" charset="0"/>
                <a:ea typeface="SimSun" pitchFamily="2" charset="-122"/>
                <a:cs typeface="Times New Roman" pitchFamily="18" charset="0"/>
              </a:rPr>
              <a:t>标准式表述</a:t>
            </a:r>
            <a:r>
              <a:rPr lang="en-US" altLang="zh-CN"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参与人</a:t>
            </a:r>
            <a:r>
              <a:rPr lang="en-US" altLang="zh-CN" smtClean="0">
                <a:latin typeface="Times New Roman" pitchFamily="18" charset="0"/>
                <a:ea typeface="SimSun" pitchFamily="2" charset="-122"/>
                <a:cs typeface="Times New Roman" pitchFamily="18" charset="0"/>
              </a:rPr>
              <a:t>: {player 1, player 2, ..., player </a:t>
            </a:r>
            <a:r>
              <a:rPr lang="en-US" altLang="zh-CN" i="1"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策略</a:t>
            </a:r>
            <a:r>
              <a:rPr lang="en-US" altLang="zh-CN"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S</a:t>
            </a:r>
            <a:r>
              <a:rPr lang="en-US" altLang="zh-CN" b="1" i="1" baseline="-25000" smtClean="0">
                <a:latin typeface="Times New Roman" pitchFamily="18" charset="0"/>
                <a:ea typeface="SimSun" pitchFamily="2" charset="-122"/>
                <a:cs typeface="Times New Roman" pitchFamily="18" charset="0"/>
              </a:rPr>
              <a:t>i</a:t>
            </a:r>
            <a:r>
              <a:rPr lang="en-US" altLang="zh-CN" i="1" baseline="-25000" smtClean="0">
                <a:latin typeface="Times New Roman" pitchFamily="18" charset="0"/>
                <a:ea typeface="SimSun" pitchFamily="2" charset="-122"/>
                <a:cs typeface="Times New Roman" pitchFamily="18" charset="0"/>
              </a:rPr>
              <a:t> </a:t>
            </a:r>
            <a:r>
              <a:rPr lang="en-US" altLang="zh-CN" smtClean="0">
                <a:latin typeface="Times New Roman" pitchFamily="18" charset="0"/>
                <a:ea typeface="SimSun" pitchFamily="2" charset="-122"/>
                <a:cs typeface="Times New Roman" pitchFamily="18" charset="0"/>
              </a:rPr>
              <a:t>=[0, 100], for </a:t>
            </a:r>
            <a:r>
              <a:rPr lang="en-US" altLang="zh-CN" i="1" smtClean="0">
                <a:latin typeface="Times New Roman" pitchFamily="18" charset="0"/>
                <a:ea typeface="SimSun" pitchFamily="2" charset="-122"/>
                <a:cs typeface="Times New Roman" pitchFamily="18" charset="0"/>
              </a:rPr>
              <a:t>i </a:t>
            </a:r>
            <a:r>
              <a:rPr lang="en-US" altLang="zh-CN" smtClean="0">
                <a:latin typeface="Times New Roman" pitchFamily="18" charset="0"/>
                <a:ea typeface="SimSun" pitchFamily="2" charset="-122"/>
                <a:cs typeface="Times New Roman" pitchFamily="18" charset="0"/>
              </a:rPr>
              <a:t>= 1, 2, ..., </a:t>
            </a:r>
            <a:r>
              <a:rPr lang="en-US" altLang="zh-CN" i="1" smtClean="0">
                <a:latin typeface="Times New Roman" pitchFamily="18" charset="0"/>
                <a:ea typeface="SimSun" pitchFamily="2" charset="-122"/>
                <a:cs typeface="Times New Roman" pitchFamily="18" charset="0"/>
              </a:rPr>
              <a:t>n.</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收益函数</a:t>
            </a:r>
            <a:r>
              <a:rPr lang="en-US" altLang="zh-CN" smtClean="0">
                <a:latin typeface="Times New Roman" pitchFamily="18" charset="0"/>
                <a:ea typeface="SimSun" pitchFamily="2" charset="-122"/>
                <a:cs typeface="Times New Roman" pitchFamily="18" charset="0"/>
              </a:rPr>
              <a:t>: </a:t>
            </a:r>
          </a:p>
          <a:p>
            <a:pPr lvl="1" algn="ctr" eaLnBrk="1" hangingPunct="1">
              <a:buFont typeface="Wingdings" pitchFamily="2" charset="2"/>
              <a:buNone/>
            </a:pPr>
            <a:r>
              <a:rPr lang="en-US" altLang="zh-CN" b="1" i="1" smtClean="0">
                <a:latin typeface="Times New Roman" pitchFamily="18" charset="0"/>
                <a:ea typeface="SimSun" pitchFamily="2" charset="-122"/>
                <a:cs typeface="Times New Roman" pitchFamily="18" charset="0"/>
              </a:rPr>
              <a:t>u</a:t>
            </a:r>
            <a:r>
              <a:rPr lang="en-US" altLang="zh-CN" b="1" i="1" baseline="-25000" smtClean="0">
                <a:latin typeface="Times New Roman" pitchFamily="18" charset="0"/>
                <a:ea typeface="SimSun" pitchFamily="2" charset="-122"/>
                <a:cs typeface="Times New Roman" pitchFamily="18" charset="0"/>
              </a:rPr>
              <a:t>i</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n</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i </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3</a:t>
            </a:r>
            <a:r>
              <a:rPr lang="en-US" altLang="zh-CN" b="1" i="1" smtClean="0">
                <a:latin typeface="Times New Roman" pitchFamily="18" charset="0"/>
                <a:ea typeface="SimSun" pitchFamily="2" charset="-122"/>
                <a:cs typeface="Times New Roman" pitchFamily="18" charset="0"/>
              </a:rPr>
              <a:t>y</a:t>
            </a:r>
            <a:r>
              <a:rPr lang="en-US" altLang="zh-CN" b="1" smtClean="0">
                <a:latin typeface="Times New Roman" pitchFamily="18" charset="0"/>
                <a:ea typeface="SimSun" pitchFamily="2" charset="-122"/>
                <a:cs typeface="Times New Roman" pitchFamily="18" charset="0"/>
              </a:rPr>
              <a:t>/5</a:t>
            </a:r>
          </a:p>
          <a:p>
            <a:pPr eaLnBrk="1" hangingPunct="1"/>
            <a:r>
              <a:rPr lang="zh-CN" altLang="en-US" smtClean="0">
                <a:latin typeface="Times New Roman" pitchFamily="18" charset="0"/>
                <a:ea typeface="SimSun" pitchFamily="2" charset="-122"/>
                <a:cs typeface="Times New Roman" pitchFamily="18" charset="0"/>
              </a:rPr>
              <a:t>存在劣势策略吗</a:t>
            </a:r>
            <a:r>
              <a:rPr lang="en-US" altLang="zh-CN" smtClean="0">
                <a:latin typeface="Times New Roman" pitchFamily="18" charset="0"/>
                <a:ea typeface="SimSun" pitchFamily="2" charset="-122"/>
                <a:cs typeface="Times New Roman" pitchFamily="18" charset="0"/>
              </a:rPr>
              <a:t>?</a:t>
            </a:r>
            <a:endParaRPr lang="en-US" altLang="zh-CN" sz="3000" smtClean="0">
              <a:latin typeface="Times New Roman" pitchFamily="18" charset="0"/>
              <a:ea typeface="SimSun" pitchFamily="2" charset="-122"/>
              <a:cs typeface="Times New Roman" pitchFamily="18" charset="0"/>
            </a:endParaRPr>
          </a:p>
          <a:p>
            <a:pPr eaLnBrk="1" hangingPunct="1"/>
            <a:r>
              <a:rPr lang="zh-CN" altLang="en-US" smtClean="0">
                <a:latin typeface="Times New Roman" pitchFamily="18" charset="0"/>
                <a:ea typeface="SimSun" pitchFamily="2" charset="-122"/>
                <a:cs typeface="Times New Roman" pitchFamily="18" charset="0"/>
              </a:rPr>
              <a:t>应该选哪些数字</a:t>
            </a:r>
            <a:r>
              <a:rPr lang="en-US" altLang="zh-CN" smtClean="0">
                <a:latin typeface="Times New Roman" pitchFamily="18" charset="0"/>
                <a:ea typeface="SimSun" pitchFamily="2" charset="-122"/>
                <a:cs typeface="Times New Roman" pitchFamily="18" charset="0"/>
              </a:rPr>
              <a:t>?</a:t>
            </a:r>
          </a:p>
          <a:p>
            <a:pPr eaLnBrk="1" hangingPunct="1"/>
            <a:r>
              <a:rPr lang="zh-CN" altLang="en-US" smtClean="0">
                <a:latin typeface="Times New Roman" pitchFamily="18" charset="0"/>
                <a:ea typeface="SimSun" pitchFamily="2" charset="-122"/>
                <a:cs typeface="Times New Roman" pitchFamily="18" charset="0"/>
              </a:rPr>
              <a:t>如果</a:t>
            </a:r>
            <a:r>
              <a:rPr lang="en-US" altLang="zh-CN" b="1" i="1" smtClean="0">
                <a:latin typeface="Times New Roman" pitchFamily="18" charset="0"/>
                <a:ea typeface="SimSun" pitchFamily="2" charset="-122"/>
                <a:cs typeface="Times New Roman" pitchFamily="18" charset="0"/>
              </a:rPr>
              <a:t>u</a:t>
            </a:r>
            <a:r>
              <a:rPr lang="en-US" altLang="zh-CN" b="1" i="1" baseline="-25000" smtClean="0">
                <a:latin typeface="Times New Roman" pitchFamily="18" charset="0"/>
                <a:ea typeface="SimSun" pitchFamily="2" charset="-122"/>
                <a:cs typeface="Times New Roman" pitchFamily="18" charset="0"/>
              </a:rPr>
              <a:t>i</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n</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i </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6</a:t>
            </a:r>
            <a:r>
              <a:rPr lang="en-US" altLang="zh-CN" b="1" i="1" smtClean="0">
                <a:latin typeface="Times New Roman" pitchFamily="18" charset="0"/>
                <a:ea typeface="SimSun" pitchFamily="2" charset="-122"/>
                <a:cs typeface="Times New Roman" pitchFamily="18" charset="0"/>
              </a:rPr>
              <a:t>y</a:t>
            </a:r>
            <a:r>
              <a:rPr lang="en-US" altLang="zh-CN" b="1" smtClean="0">
                <a:latin typeface="Times New Roman" pitchFamily="18" charset="0"/>
                <a:ea typeface="SimSun" pitchFamily="2" charset="-122"/>
                <a:cs typeface="Times New Roman" pitchFamily="18" charset="0"/>
              </a:rPr>
              <a:t>/5</a:t>
            </a:r>
            <a:r>
              <a:rPr lang="zh-CN" altLang="en-US" b="1" smtClean="0">
                <a:latin typeface="Times New Roman" pitchFamily="18" charset="0"/>
                <a:ea typeface="SimSun" pitchFamily="2" charset="-122"/>
                <a:cs typeface="Times New Roman" pitchFamily="18" charset="0"/>
              </a:rPr>
              <a:t>，会怎么样？</a:t>
            </a:r>
          </a:p>
          <a:p>
            <a:pPr eaLnBrk="1" hangingPunct="1">
              <a:buFont typeface="Wingdings" pitchFamily="2" charset="2"/>
              <a:buNone/>
            </a:pPr>
            <a:endParaRPr lang="en-US" altLang="zh-CN" smtClean="0">
              <a:latin typeface="Times New Roman" pitchFamily="18" charset="0"/>
              <a:ea typeface="SimSun" pitchFamily="2" charset="-122"/>
              <a:cs typeface="Times New Roman" pitchFamily="18" charset="0"/>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9875" name="灯片编号占位符 5"/>
          <p:cNvSpPr>
            <a:spLocks noGrp="1"/>
          </p:cNvSpPr>
          <p:nvPr>
            <p:ph type="sldNum" sz="quarter" idx="12"/>
          </p:nvPr>
        </p:nvSpPr>
        <p:spPr>
          <a:noFill/>
        </p:spPr>
        <p:txBody>
          <a:bodyPr/>
          <a:lstStyle/>
          <a:p>
            <a:fld id="{EED57FC0-3DF1-490C-97D8-FBD8DA1D0E1C}" type="slidenum">
              <a:rPr lang="zh-CN" altLang="en-US" smtClean="0">
                <a:solidFill>
                  <a:srgbClr val="000000"/>
                </a:solidFill>
              </a:rPr>
              <a:pPr/>
              <a:t>61</a:t>
            </a:fld>
            <a:endParaRPr lang="en-US" altLang="zh-CN" smtClean="0">
              <a:solidFill>
                <a:srgbClr val="000000"/>
              </a:solidFill>
            </a:endParaRPr>
          </a:p>
        </p:txBody>
      </p:sp>
      <p:sp>
        <p:nvSpPr>
          <p:cNvPr id="79876" name="Rectangle 2"/>
          <p:cNvSpPr>
            <a:spLocks noGrp="1" noChangeArrowheads="1"/>
          </p:cNvSpPr>
          <p:nvPr>
            <p:ph type="title"/>
          </p:nvPr>
        </p:nvSpPr>
        <p:spPr/>
        <p:txBody>
          <a:bodyPr/>
          <a:lstStyle/>
          <a:p>
            <a:pPr eaLnBrk="1" hangingPunct="1"/>
            <a:r>
              <a:rPr lang="en-US" altLang="zh-CN" sz="3800" smtClean="0">
                <a:ea typeface="SimSun" pitchFamily="2" charset="-122"/>
              </a:rPr>
              <a:t>New solution concept: Nash equilibrium</a:t>
            </a:r>
          </a:p>
        </p:txBody>
      </p:sp>
      <p:graphicFrame>
        <p:nvGraphicFramePr>
          <p:cNvPr id="56323" name="Group 3"/>
          <p:cNvGraphicFramePr>
            <a:graphicFrameLocks noGrp="1"/>
          </p:cNvGraphicFramePr>
          <p:nvPr>
            <p:ph idx="4294967295"/>
          </p:nvPr>
        </p:nvGraphicFramePr>
        <p:xfrm>
          <a:off x="674688" y="1614488"/>
          <a:ext cx="7453312" cy="2005014"/>
        </p:xfrm>
        <a:graphic>
          <a:graphicData uri="http://schemas.openxmlformats.org/drawingml/2006/table">
            <a:tbl>
              <a:tblPr/>
              <a:tblGrid>
                <a:gridCol w="1200150"/>
                <a:gridCol w="758825"/>
                <a:gridCol w="1863725"/>
                <a:gridCol w="1839912"/>
                <a:gridCol w="1790700"/>
              </a:tblGrid>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L</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C</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R</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0163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0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M</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6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hlink"/>
                          </a:solidFill>
                          <a:effectLst/>
                          <a:latin typeface="Courier New" pitchFamily="49" charset="0"/>
                          <a:ea typeface="SimSun" pitchFamily="2" charset="-122"/>
                          <a:cs typeface="Arial" charset="0"/>
                        </a:rPr>
                        <a:t>6</a:t>
                      </a:r>
                      <a:r>
                        <a:rPr kumimoji="0" lang="zh-CN" altLang="en-US"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SimSun" pitchFamily="2" charset="-122"/>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6366" name="Text Box 46"/>
          <p:cNvSpPr txBox="1">
            <a:spLocks noChangeArrowheads="1"/>
          </p:cNvSpPr>
          <p:nvPr/>
        </p:nvSpPr>
        <p:spPr bwMode="auto">
          <a:xfrm>
            <a:off x="812800" y="3817938"/>
            <a:ext cx="7389813" cy="1981200"/>
          </a:xfrm>
          <a:prstGeom prst="rect">
            <a:avLst/>
          </a:prstGeom>
          <a:noFill/>
          <a:ln w="9525">
            <a:noFill/>
            <a:miter lim="800000"/>
            <a:headEnd/>
            <a:tailEnd/>
          </a:ln>
        </p:spPr>
        <p:txBody>
          <a:bodyPr>
            <a:spAutoFit/>
          </a:bodyPr>
          <a:lstStyle/>
          <a:p>
            <a:pPr fontAlgn="base">
              <a:spcBef>
                <a:spcPct val="50000"/>
              </a:spcBef>
              <a:spcAft>
                <a:spcPct val="0"/>
              </a:spcAft>
              <a:buFont typeface="Wingdings" pitchFamily="2" charset="2"/>
              <a:buNone/>
            </a:pPr>
            <a:r>
              <a:rPr lang="zh-CN" altLang="en-US" sz="2400" smtClean="0">
                <a:solidFill>
                  <a:srgbClr val="000000"/>
                </a:solidFill>
                <a:ea typeface="SimSun" pitchFamily="2" charset="-122"/>
              </a:rPr>
              <a:t>策略组合</a:t>
            </a:r>
            <a:r>
              <a:rPr lang="en-US" altLang="zh-CN" sz="2400" smtClean="0">
                <a:solidFill>
                  <a:srgbClr val="000000"/>
                </a:solidFill>
                <a:ea typeface="SimSun" pitchFamily="2" charset="-122"/>
              </a:rPr>
              <a:t>(B, R) </a:t>
            </a:r>
            <a:r>
              <a:rPr lang="zh-CN" altLang="en-US" sz="2400" smtClean="0">
                <a:solidFill>
                  <a:srgbClr val="000000"/>
                </a:solidFill>
                <a:ea typeface="SimSun" pitchFamily="2" charset="-122"/>
              </a:rPr>
              <a:t>有以下性质</a:t>
            </a:r>
            <a:r>
              <a:rPr lang="en-US" altLang="zh-CN" sz="2400" smtClean="0">
                <a:solidFill>
                  <a:srgbClr val="000000"/>
                </a:solidFill>
                <a:ea typeface="SimSun" pitchFamily="2" charset="-122"/>
              </a:rPr>
              <a:t>:</a:t>
            </a:r>
          </a:p>
          <a:p>
            <a:pPr lvl="1" fontAlgn="base">
              <a:spcBef>
                <a:spcPct val="50000"/>
              </a:spcBef>
              <a:spcAft>
                <a:spcPct val="0"/>
              </a:spcAft>
              <a:buFont typeface="Wingdings" pitchFamily="2" charset="2"/>
              <a:buChar char="Ø"/>
            </a:pPr>
            <a:r>
              <a:rPr lang="zh-CN" altLang="en-US" sz="2000" smtClean="0">
                <a:solidFill>
                  <a:srgbClr val="000000"/>
                </a:solidFill>
                <a:ea typeface="SimSun" pitchFamily="2" charset="-122"/>
              </a:rPr>
              <a:t>如果</a:t>
            </a:r>
            <a:r>
              <a:rPr lang="en-US" altLang="zh-CN" smtClean="0">
                <a:solidFill>
                  <a:srgbClr val="0000FF"/>
                </a:solidFill>
                <a:ea typeface="SimSun" pitchFamily="2" charset="-122"/>
              </a:rPr>
              <a:t>player 2</a:t>
            </a:r>
            <a:r>
              <a:rPr lang="zh-CN" altLang="en-US" sz="2000" smtClean="0">
                <a:solidFill>
                  <a:srgbClr val="000000"/>
                </a:solidFill>
                <a:ea typeface="SimSun" pitchFamily="2" charset="-122"/>
              </a:rPr>
              <a:t>选</a:t>
            </a:r>
            <a:r>
              <a:rPr lang="en-US" altLang="zh-CN" smtClean="0">
                <a:solidFill>
                  <a:srgbClr val="0000FF"/>
                </a:solidFill>
                <a:ea typeface="SimSun" pitchFamily="2" charset="-122"/>
              </a:rPr>
              <a:t>R</a:t>
            </a:r>
            <a:r>
              <a:rPr lang="en-US" altLang="zh-CN" smtClean="0">
                <a:solidFill>
                  <a:srgbClr val="000000"/>
                </a:solidFill>
                <a:ea typeface="SimSun" pitchFamily="2" charset="-122"/>
              </a:rPr>
              <a:t> </a:t>
            </a:r>
            <a:r>
              <a:rPr lang="zh-CN" altLang="en-US" sz="2000" smtClean="0">
                <a:solidFill>
                  <a:srgbClr val="000000"/>
                </a:solidFill>
                <a:ea typeface="SimSun" pitchFamily="2" charset="-122"/>
              </a:rPr>
              <a:t>，那么除</a:t>
            </a:r>
            <a:r>
              <a:rPr lang="en-US" altLang="zh-CN" smtClean="0">
                <a:solidFill>
                  <a:srgbClr val="990033"/>
                </a:solidFill>
                <a:ea typeface="SimSun" pitchFamily="2" charset="-122"/>
              </a:rPr>
              <a:t>B</a:t>
            </a:r>
            <a:r>
              <a:rPr lang="zh-CN" altLang="en-US" sz="2000" smtClean="0">
                <a:solidFill>
                  <a:srgbClr val="000000"/>
                </a:solidFill>
                <a:ea typeface="SimSun" pitchFamily="2" charset="-122"/>
              </a:rPr>
              <a:t>以外，</a:t>
            </a:r>
            <a:r>
              <a:rPr lang="en-US" altLang="zh-CN" sz="2000" smtClean="0">
                <a:solidFill>
                  <a:srgbClr val="000000"/>
                </a:solidFill>
                <a:ea typeface="SimSun" pitchFamily="2" charset="-122"/>
              </a:rPr>
              <a:t>Player 1</a:t>
            </a:r>
            <a:r>
              <a:rPr lang="zh-CN" altLang="en-US" sz="2000" smtClean="0">
                <a:solidFill>
                  <a:srgbClr val="000000"/>
                </a:solidFill>
                <a:ea typeface="SimSun" pitchFamily="2" charset="-122"/>
              </a:rPr>
              <a:t>不可能有更好的策略选择</a:t>
            </a:r>
            <a:r>
              <a:rPr lang="en-US" altLang="zh-CN" sz="2000" smtClean="0">
                <a:solidFill>
                  <a:srgbClr val="0000FF"/>
                </a:solidFill>
                <a:ea typeface="SimSun" pitchFamily="2" charset="-122"/>
              </a:rPr>
              <a:t>.</a:t>
            </a:r>
          </a:p>
          <a:p>
            <a:pPr lvl="1" fontAlgn="base">
              <a:spcBef>
                <a:spcPct val="50000"/>
              </a:spcBef>
              <a:spcAft>
                <a:spcPct val="0"/>
              </a:spcAft>
              <a:buFont typeface="Wingdings" pitchFamily="2" charset="2"/>
              <a:buChar char="Ø"/>
            </a:pPr>
            <a:r>
              <a:rPr lang="zh-CN" altLang="en-US" sz="2000" smtClean="0">
                <a:solidFill>
                  <a:srgbClr val="000000"/>
                </a:solidFill>
                <a:ea typeface="SimSun" pitchFamily="2" charset="-122"/>
              </a:rPr>
              <a:t>如果</a:t>
            </a:r>
            <a:r>
              <a:rPr lang="en-US" altLang="zh-CN" sz="2000" smtClean="0">
                <a:solidFill>
                  <a:srgbClr val="990033"/>
                </a:solidFill>
                <a:ea typeface="SimSun" pitchFamily="2" charset="-122"/>
              </a:rPr>
              <a:t>player 1</a:t>
            </a:r>
            <a:r>
              <a:rPr lang="zh-CN" altLang="en-US" sz="2000" smtClean="0">
                <a:solidFill>
                  <a:srgbClr val="990033"/>
                </a:solidFill>
                <a:ea typeface="SimSun" pitchFamily="2" charset="-122"/>
              </a:rPr>
              <a:t>选</a:t>
            </a:r>
            <a:r>
              <a:rPr lang="en-US" altLang="zh-CN" sz="2000" smtClean="0">
                <a:solidFill>
                  <a:srgbClr val="990033"/>
                </a:solidFill>
                <a:ea typeface="SimSun" pitchFamily="2" charset="-122"/>
              </a:rPr>
              <a:t>B</a:t>
            </a:r>
            <a:r>
              <a:rPr lang="zh-CN" altLang="en-US" sz="2000" smtClean="0">
                <a:solidFill>
                  <a:srgbClr val="990033"/>
                </a:solidFill>
                <a:ea typeface="SimSun" pitchFamily="2" charset="-122"/>
              </a:rPr>
              <a:t>，那么除 </a:t>
            </a:r>
            <a:r>
              <a:rPr lang="en-US" altLang="zh-CN" sz="2000" smtClean="0">
                <a:solidFill>
                  <a:srgbClr val="0000FF"/>
                </a:solidFill>
                <a:ea typeface="SimSun" pitchFamily="2" charset="-122"/>
              </a:rPr>
              <a:t>R</a:t>
            </a:r>
            <a:r>
              <a:rPr lang="zh-CN" altLang="en-US" sz="2000" smtClean="0">
                <a:solidFill>
                  <a:srgbClr val="0000FF"/>
                </a:solidFill>
                <a:ea typeface="SimSun" pitchFamily="2" charset="-122"/>
              </a:rPr>
              <a:t>以外，</a:t>
            </a:r>
            <a:r>
              <a:rPr lang="zh-CN" altLang="en-US" sz="2000" smtClean="0">
                <a:solidFill>
                  <a:srgbClr val="990033"/>
                </a:solidFill>
                <a:ea typeface="SimSun" pitchFamily="2" charset="-122"/>
              </a:rPr>
              <a:t> </a:t>
            </a:r>
            <a:r>
              <a:rPr lang="en-US" altLang="zh-CN" sz="2000" smtClean="0">
                <a:solidFill>
                  <a:srgbClr val="000000"/>
                </a:solidFill>
                <a:ea typeface="SimSun" pitchFamily="2" charset="-122"/>
              </a:rPr>
              <a:t>Player 2</a:t>
            </a:r>
            <a:r>
              <a:rPr lang="zh-CN" altLang="en-US" sz="2000" smtClean="0">
                <a:solidFill>
                  <a:srgbClr val="000000"/>
                </a:solidFill>
                <a:ea typeface="SimSun" pitchFamily="2" charset="-122"/>
              </a:rPr>
              <a:t>不</a:t>
            </a:r>
            <a:r>
              <a:rPr lang="zh-CN" altLang="en-US" smtClean="0">
                <a:solidFill>
                  <a:srgbClr val="000000"/>
                </a:solidFill>
                <a:ea typeface="SimSun" pitchFamily="2" charset="-122"/>
              </a:rPr>
              <a:t>可能有更好的策略选择</a:t>
            </a:r>
            <a:r>
              <a:rPr lang="en-US" altLang="zh-CN" smtClean="0">
                <a:solidFill>
                  <a:srgbClr val="0000FF"/>
                </a:solidFill>
                <a:ea typeface="SimSun" pitchFamily="2" charset="-122"/>
              </a:rPr>
              <a:t>.</a:t>
            </a:r>
            <a:r>
              <a:rPr lang="en-US" altLang="zh-CN" sz="2000" smtClean="0">
                <a:solidFill>
                  <a:srgbClr val="000000"/>
                </a:solidFill>
                <a:ea typeface="SimSun" pitchFamily="2" charset="-122"/>
              </a:rPr>
              <a:t> </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66"/>
                                        </p:tgtEl>
                                        <p:attrNameLst>
                                          <p:attrName>style.visibility</p:attrName>
                                        </p:attrNameLst>
                                      </p:cBhvr>
                                      <p:to>
                                        <p:strVal val="visible"/>
                                      </p:to>
                                    </p:set>
                                    <p:animEffect transition="in" filter="checkerboard(across)">
                                      <p:cBhvr>
                                        <p:cTn id="7" dur="500"/>
                                        <p:tgtEl>
                                          <p:spTgt spid="56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0899" name="灯片编号占位符 5"/>
          <p:cNvSpPr>
            <a:spLocks noGrp="1"/>
          </p:cNvSpPr>
          <p:nvPr>
            <p:ph type="sldNum" sz="quarter" idx="12"/>
          </p:nvPr>
        </p:nvSpPr>
        <p:spPr>
          <a:noFill/>
        </p:spPr>
        <p:txBody>
          <a:bodyPr/>
          <a:lstStyle/>
          <a:p>
            <a:fld id="{92585C43-5A00-4F4A-956B-85A089E49EDE}" type="slidenum">
              <a:rPr lang="zh-CN" altLang="en-US" smtClean="0">
                <a:solidFill>
                  <a:srgbClr val="000000"/>
                </a:solidFill>
              </a:rPr>
              <a:pPr/>
              <a:t>62</a:t>
            </a:fld>
            <a:endParaRPr lang="en-US" altLang="zh-CN" smtClean="0">
              <a:solidFill>
                <a:srgbClr val="000000"/>
              </a:solidFill>
            </a:endParaRPr>
          </a:p>
        </p:txBody>
      </p:sp>
      <p:sp>
        <p:nvSpPr>
          <p:cNvPr id="80900" name="Rectangle 2"/>
          <p:cNvSpPr>
            <a:spLocks noGrp="1" noChangeArrowheads="1"/>
          </p:cNvSpPr>
          <p:nvPr>
            <p:ph type="title"/>
          </p:nvPr>
        </p:nvSpPr>
        <p:spPr/>
        <p:txBody>
          <a:bodyPr/>
          <a:lstStyle/>
          <a:p>
            <a:pPr eaLnBrk="1" hangingPunct="1"/>
            <a:r>
              <a:rPr lang="en-US" altLang="zh-CN" sz="3800" smtClean="0">
                <a:ea typeface="SimSun" pitchFamily="2" charset="-122"/>
              </a:rPr>
              <a:t>New solution concept: Nash equilibrium</a:t>
            </a:r>
          </a:p>
        </p:txBody>
      </p:sp>
      <p:graphicFrame>
        <p:nvGraphicFramePr>
          <p:cNvPr id="57347" name="Group 3"/>
          <p:cNvGraphicFramePr>
            <a:graphicFrameLocks noGrp="1"/>
          </p:cNvGraphicFramePr>
          <p:nvPr>
            <p:ph idx="1"/>
          </p:nvPr>
        </p:nvGraphicFramePr>
        <p:xfrm>
          <a:off x="815975" y="1671638"/>
          <a:ext cx="7526338" cy="1981200"/>
        </p:xfrm>
        <a:graphic>
          <a:graphicData uri="http://schemas.openxmlformats.org/drawingml/2006/table">
            <a:tbl>
              <a:tblPr/>
              <a:tblGrid>
                <a:gridCol w="1212850"/>
                <a:gridCol w="765175"/>
                <a:gridCol w="1882775"/>
                <a:gridCol w="1855788"/>
                <a:gridCol w="180975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L’</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C’</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R’</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0162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M’</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3.5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390" name="Text Box 46"/>
          <p:cNvSpPr txBox="1">
            <a:spLocks noChangeArrowheads="1"/>
          </p:cNvSpPr>
          <p:nvPr/>
        </p:nvSpPr>
        <p:spPr bwMode="auto">
          <a:xfrm>
            <a:off x="858838" y="3817938"/>
            <a:ext cx="7389812" cy="1862137"/>
          </a:xfrm>
          <a:prstGeom prst="rect">
            <a:avLst/>
          </a:prstGeom>
          <a:noFill/>
          <a:ln w="9525">
            <a:noFill/>
            <a:miter lim="800000"/>
            <a:headEnd/>
            <a:tailEnd/>
          </a:ln>
        </p:spPr>
        <p:txBody>
          <a:bodyPr>
            <a:spAutoFit/>
          </a:bodyPr>
          <a:lstStyle/>
          <a:p>
            <a:pPr fontAlgn="base">
              <a:spcBef>
                <a:spcPct val="50000"/>
              </a:spcBef>
              <a:spcAft>
                <a:spcPct val="0"/>
              </a:spcAft>
              <a:buFont typeface="Wingdings" pitchFamily="2" charset="2"/>
              <a:buNone/>
            </a:pPr>
            <a:r>
              <a:rPr lang="zh-CN" altLang="en-US" sz="2400" smtClean="0">
                <a:solidFill>
                  <a:srgbClr val="000000"/>
                </a:solidFill>
                <a:ea typeface="SimSun" pitchFamily="2" charset="-122"/>
              </a:rPr>
              <a:t>策略组合</a:t>
            </a:r>
            <a:r>
              <a:rPr lang="en-US" altLang="zh-CN" sz="2400" smtClean="0">
                <a:solidFill>
                  <a:srgbClr val="000000"/>
                </a:solidFill>
                <a:ea typeface="SimSun" pitchFamily="2" charset="-122"/>
              </a:rPr>
              <a:t> (B’, R’) </a:t>
            </a:r>
            <a:r>
              <a:rPr lang="zh-CN" altLang="en-US" sz="2400" smtClean="0">
                <a:solidFill>
                  <a:srgbClr val="000000"/>
                </a:solidFill>
                <a:ea typeface="SimSun" pitchFamily="2" charset="-122"/>
              </a:rPr>
              <a:t>有以下性质</a:t>
            </a:r>
            <a:r>
              <a:rPr lang="en-US" altLang="zh-CN" sz="2400" smtClean="0">
                <a:solidFill>
                  <a:srgbClr val="000000"/>
                </a:solidFill>
                <a:ea typeface="SimSun" pitchFamily="2" charset="-122"/>
              </a:rPr>
              <a:t>:</a:t>
            </a:r>
          </a:p>
          <a:p>
            <a:pPr lvl="1" fontAlgn="base">
              <a:spcBef>
                <a:spcPct val="50000"/>
              </a:spcBef>
              <a:spcAft>
                <a:spcPct val="0"/>
              </a:spcAft>
              <a:buFont typeface="Wingdings" pitchFamily="2" charset="2"/>
              <a:buChar char="Ø"/>
            </a:pPr>
            <a:r>
              <a:rPr lang="zh-CN" altLang="en-US" smtClean="0">
                <a:solidFill>
                  <a:srgbClr val="000000"/>
                </a:solidFill>
                <a:ea typeface="SimSun" pitchFamily="2" charset="-122"/>
              </a:rPr>
              <a:t>如果</a:t>
            </a:r>
            <a:r>
              <a:rPr lang="en-US" altLang="zh-CN" smtClean="0">
                <a:solidFill>
                  <a:srgbClr val="0000FF"/>
                </a:solidFill>
                <a:ea typeface="SimSun" pitchFamily="2" charset="-122"/>
              </a:rPr>
              <a:t>player 2</a:t>
            </a:r>
            <a:r>
              <a:rPr lang="zh-CN" altLang="en-US" smtClean="0">
                <a:solidFill>
                  <a:srgbClr val="000000"/>
                </a:solidFill>
                <a:ea typeface="SimSun" pitchFamily="2" charset="-122"/>
              </a:rPr>
              <a:t>选</a:t>
            </a:r>
            <a:r>
              <a:rPr lang="en-US" altLang="zh-CN" smtClean="0">
                <a:solidFill>
                  <a:srgbClr val="0000FF"/>
                </a:solidFill>
                <a:ea typeface="SimSun" pitchFamily="2" charset="-122"/>
              </a:rPr>
              <a:t>R’</a:t>
            </a:r>
            <a:r>
              <a:rPr lang="en-US" altLang="zh-CN" smtClean="0">
                <a:solidFill>
                  <a:srgbClr val="000000"/>
                </a:solidFill>
                <a:ea typeface="SimSun" pitchFamily="2" charset="-122"/>
              </a:rPr>
              <a:t> </a:t>
            </a:r>
            <a:r>
              <a:rPr lang="zh-CN" altLang="en-US" smtClean="0">
                <a:solidFill>
                  <a:srgbClr val="000000"/>
                </a:solidFill>
                <a:ea typeface="SimSun" pitchFamily="2" charset="-122"/>
              </a:rPr>
              <a:t>，那么除</a:t>
            </a:r>
            <a:r>
              <a:rPr lang="en-US" altLang="zh-CN" smtClean="0">
                <a:solidFill>
                  <a:srgbClr val="990033"/>
                </a:solidFill>
                <a:ea typeface="SimSun" pitchFamily="2" charset="-122"/>
              </a:rPr>
              <a:t>B’</a:t>
            </a:r>
            <a:r>
              <a:rPr lang="zh-CN" altLang="en-US" smtClean="0">
                <a:solidFill>
                  <a:srgbClr val="000000"/>
                </a:solidFill>
                <a:ea typeface="SimSun" pitchFamily="2" charset="-122"/>
              </a:rPr>
              <a:t>以外，</a:t>
            </a:r>
            <a:r>
              <a:rPr lang="en-US" altLang="zh-CN" smtClean="0">
                <a:solidFill>
                  <a:srgbClr val="000000"/>
                </a:solidFill>
                <a:ea typeface="SimSun" pitchFamily="2" charset="-122"/>
              </a:rPr>
              <a:t>Player 1</a:t>
            </a:r>
            <a:r>
              <a:rPr lang="zh-CN" altLang="en-US" smtClean="0">
                <a:solidFill>
                  <a:srgbClr val="000000"/>
                </a:solidFill>
                <a:ea typeface="SimSun" pitchFamily="2" charset="-122"/>
              </a:rPr>
              <a:t>不可能有更好的策略选择</a:t>
            </a:r>
            <a:r>
              <a:rPr lang="en-US" altLang="zh-CN" sz="2000" smtClean="0">
                <a:solidFill>
                  <a:srgbClr val="0000FF"/>
                </a:solidFill>
                <a:ea typeface="SimSun" pitchFamily="2" charset="-122"/>
              </a:rPr>
              <a:t>.</a:t>
            </a:r>
          </a:p>
          <a:p>
            <a:pPr lvl="1" fontAlgn="base">
              <a:spcBef>
                <a:spcPct val="50000"/>
              </a:spcBef>
              <a:spcAft>
                <a:spcPct val="0"/>
              </a:spcAft>
              <a:buFont typeface="Wingdings" pitchFamily="2" charset="2"/>
              <a:buChar char="Ø"/>
            </a:pPr>
            <a:r>
              <a:rPr lang="zh-CN" altLang="en-US" smtClean="0">
                <a:solidFill>
                  <a:srgbClr val="000000"/>
                </a:solidFill>
                <a:ea typeface="SimSun" pitchFamily="2" charset="-122"/>
              </a:rPr>
              <a:t>如果</a:t>
            </a:r>
            <a:r>
              <a:rPr lang="en-US" altLang="zh-CN" smtClean="0">
                <a:solidFill>
                  <a:srgbClr val="990033"/>
                </a:solidFill>
                <a:ea typeface="SimSun" pitchFamily="2" charset="-122"/>
              </a:rPr>
              <a:t>player 1</a:t>
            </a:r>
            <a:r>
              <a:rPr lang="zh-CN" altLang="en-US" smtClean="0">
                <a:solidFill>
                  <a:srgbClr val="990033"/>
                </a:solidFill>
                <a:ea typeface="SimSun" pitchFamily="2" charset="-122"/>
              </a:rPr>
              <a:t>选</a:t>
            </a:r>
            <a:r>
              <a:rPr lang="en-US" altLang="zh-CN" smtClean="0">
                <a:solidFill>
                  <a:srgbClr val="990033"/>
                </a:solidFill>
                <a:ea typeface="SimSun" pitchFamily="2" charset="-122"/>
              </a:rPr>
              <a:t>B’</a:t>
            </a:r>
            <a:r>
              <a:rPr lang="zh-CN" altLang="en-US" smtClean="0">
                <a:solidFill>
                  <a:srgbClr val="990033"/>
                </a:solidFill>
                <a:ea typeface="SimSun" pitchFamily="2" charset="-122"/>
              </a:rPr>
              <a:t>，那么除 </a:t>
            </a:r>
            <a:r>
              <a:rPr lang="en-US" altLang="zh-CN" smtClean="0">
                <a:solidFill>
                  <a:srgbClr val="0000FF"/>
                </a:solidFill>
                <a:ea typeface="SimSun" pitchFamily="2" charset="-122"/>
              </a:rPr>
              <a:t>R’</a:t>
            </a:r>
            <a:r>
              <a:rPr lang="zh-CN" altLang="en-US" smtClean="0">
                <a:solidFill>
                  <a:srgbClr val="0000FF"/>
                </a:solidFill>
                <a:ea typeface="SimSun" pitchFamily="2" charset="-122"/>
              </a:rPr>
              <a:t>以外，</a:t>
            </a:r>
            <a:r>
              <a:rPr lang="zh-CN" altLang="en-US" smtClean="0">
                <a:solidFill>
                  <a:srgbClr val="990033"/>
                </a:solidFill>
                <a:ea typeface="SimSun" pitchFamily="2" charset="-122"/>
              </a:rPr>
              <a:t> </a:t>
            </a:r>
            <a:r>
              <a:rPr lang="en-US" altLang="zh-CN" smtClean="0">
                <a:solidFill>
                  <a:srgbClr val="000000"/>
                </a:solidFill>
                <a:ea typeface="SimSun" pitchFamily="2" charset="-122"/>
              </a:rPr>
              <a:t>Player 2</a:t>
            </a:r>
            <a:r>
              <a:rPr lang="zh-CN" altLang="en-US" smtClean="0">
                <a:solidFill>
                  <a:srgbClr val="000000"/>
                </a:solidFill>
                <a:ea typeface="SimSun" pitchFamily="2" charset="-122"/>
              </a:rPr>
              <a:t>不可能有更好的策略选择</a:t>
            </a:r>
            <a:r>
              <a:rPr lang="en-US" altLang="zh-CN" smtClean="0">
                <a:solidFill>
                  <a:srgbClr val="000000"/>
                </a:solidFill>
                <a:ea typeface="SimSun" pitchFamily="2" charset="-122"/>
              </a:rPr>
              <a:t>.</a:t>
            </a:r>
            <a:endParaRPr lang="en-US" altLang="zh-CN" sz="2000" smtClean="0">
              <a:solidFill>
                <a:srgbClr val="000000"/>
              </a:solidFill>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90"/>
                                        </p:tgtEl>
                                        <p:attrNameLst>
                                          <p:attrName>style.visibility</p:attrName>
                                        </p:attrNameLst>
                                      </p:cBhvr>
                                      <p:to>
                                        <p:strVal val="visible"/>
                                      </p:to>
                                    </p:set>
                                    <p:animEffect transition="in" filter="checkerboard(across)">
                                      <p:cBhvr>
                                        <p:cTn id="7" dur="500"/>
                                        <p:tgtEl>
                                          <p:spTgt spid="57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1923" name="灯片编号占位符 5"/>
          <p:cNvSpPr>
            <a:spLocks noGrp="1"/>
          </p:cNvSpPr>
          <p:nvPr>
            <p:ph type="sldNum" sz="quarter" idx="12"/>
          </p:nvPr>
        </p:nvSpPr>
        <p:spPr>
          <a:noFill/>
        </p:spPr>
        <p:txBody>
          <a:bodyPr/>
          <a:lstStyle/>
          <a:p>
            <a:fld id="{8F691CC8-03F6-4FA4-A36A-D53A51E9AB46}" type="slidenum">
              <a:rPr lang="zh-CN" altLang="en-US" smtClean="0">
                <a:solidFill>
                  <a:srgbClr val="000000"/>
                </a:solidFill>
              </a:rPr>
              <a:pPr/>
              <a:t>63</a:t>
            </a:fld>
            <a:endParaRPr lang="en-US" altLang="zh-CN" smtClean="0">
              <a:solidFill>
                <a:srgbClr val="000000"/>
              </a:solidFill>
            </a:endParaRPr>
          </a:p>
        </p:txBody>
      </p:sp>
      <p:sp>
        <p:nvSpPr>
          <p:cNvPr id="81924" name="Rectangle 2"/>
          <p:cNvSpPr>
            <a:spLocks noGrp="1" noChangeArrowheads="1"/>
          </p:cNvSpPr>
          <p:nvPr>
            <p:ph type="title"/>
          </p:nvPr>
        </p:nvSpPr>
        <p:spPr/>
        <p:txBody>
          <a:bodyPr/>
          <a:lstStyle/>
          <a:p>
            <a:pPr eaLnBrk="1" hangingPunct="1"/>
            <a:r>
              <a:rPr lang="en-US" altLang="zh-CN" smtClean="0">
                <a:ea typeface="SimSun" pitchFamily="2" charset="-122"/>
              </a:rPr>
              <a:t>Nash Equilibrium: idea</a:t>
            </a:r>
          </a:p>
        </p:txBody>
      </p:sp>
      <p:sp>
        <p:nvSpPr>
          <p:cNvPr id="81925" name="Rectangle 3"/>
          <p:cNvSpPr>
            <a:spLocks noGrp="1" noChangeArrowheads="1"/>
          </p:cNvSpPr>
          <p:nvPr>
            <p:ph type="body" idx="1"/>
          </p:nvPr>
        </p:nvSpPr>
        <p:spPr/>
        <p:txBody>
          <a:bodyPr/>
          <a:lstStyle/>
          <a:p>
            <a:pPr eaLnBrk="1" hangingPunct="1"/>
            <a:r>
              <a:rPr lang="zh-CN" altLang="en-US" smtClean="0">
                <a:ea typeface="SimSun" pitchFamily="2" charset="-122"/>
              </a:rPr>
              <a:t>纳什均衡</a:t>
            </a:r>
          </a:p>
          <a:p>
            <a:pPr lvl="1" eaLnBrk="1" hangingPunct="1">
              <a:buFont typeface="Wingdings" pitchFamily="2" charset="2"/>
              <a:buChar char="Ø"/>
            </a:pPr>
            <a:r>
              <a:rPr lang="zh-CN" altLang="en-US" smtClean="0">
                <a:ea typeface="SimSun" pitchFamily="2" charset="-122"/>
              </a:rPr>
              <a:t>是一个策略集。其中，每个参与人选择的策略都是针对其他参与人选择策略的最优反应</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4100" name="灯片编号占位符 6"/>
          <p:cNvSpPr>
            <a:spLocks noGrp="1"/>
          </p:cNvSpPr>
          <p:nvPr>
            <p:ph type="sldNum" sz="quarter" idx="12"/>
          </p:nvPr>
        </p:nvSpPr>
        <p:spPr>
          <a:noFill/>
        </p:spPr>
        <p:txBody>
          <a:bodyPr/>
          <a:lstStyle/>
          <a:p>
            <a:fld id="{389B34CF-2AD2-4D1C-8C1E-8596EACE64BF}" type="slidenum">
              <a:rPr lang="zh-CN" altLang="en-US" smtClean="0">
                <a:solidFill>
                  <a:srgbClr val="000000"/>
                </a:solidFill>
              </a:rPr>
              <a:pPr/>
              <a:t>64</a:t>
            </a:fld>
            <a:endParaRPr lang="en-US" altLang="zh-CN" smtClean="0">
              <a:solidFill>
                <a:srgbClr val="000000"/>
              </a:solidFill>
            </a:endParaRPr>
          </a:p>
        </p:txBody>
      </p:sp>
      <p:graphicFrame>
        <p:nvGraphicFramePr>
          <p:cNvPr id="4098" name="Object 2"/>
          <p:cNvGraphicFramePr>
            <a:graphicFrameLocks noChangeAspect="1"/>
          </p:cNvGraphicFramePr>
          <p:nvPr/>
        </p:nvGraphicFramePr>
        <p:xfrm>
          <a:off x="800100" y="1471613"/>
          <a:ext cx="6743700" cy="4600575"/>
        </p:xfrm>
        <a:graphic>
          <a:graphicData uri="http://schemas.openxmlformats.org/presentationml/2006/ole">
            <p:oleObj spid="_x0000_s45058" name="文档" r:id="rId4" imgW="6098444" imgH="4167475" progId="Word.Document.8">
              <p:embed/>
            </p:oleObj>
          </a:graphicData>
        </a:graphic>
      </p:graphicFrame>
      <p:sp>
        <p:nvSpPr>
          <p:cNvPr id="4101" name="Rectangle 3"/>
          <p:cNvSpPr>
            <a:spLocks noGrp="1" noChangeArrowheads="1"/>
          </p:cNvSpPr>
          <p:nvPr>
            <p:ph type="title"/>
          </p:nvPr>
        </p:nvSpPr>
        <p:spPr/>
        <p:txBody>
          <a:bodyPr/>
          <a:lstStyle/>
          <a:p>
            <a:pPr eaLnBrk="1" hangingPunct="1"/>
            <a:r>
              <a:rPr lang="en-US" altLang="zh-CN" smtClean="0">
                <a:ea typeface="SimSun" pitchFamily="2" charset="-122"/>
              </a:rPr>
              <a:t>Definition: Nash Equilibrium</a:t>
            </a:r>
          </a:p>
        </p:txBody>
      </p:sp>
      <p:sp>
        <p:nvSpPr>
          <p:cNvPr id="4102"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4103" name="Text Box 5"/>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6"/>
          <p:cNvGrpSpPr>
            <a:grpSpLocks/>
          </p:cNvGrpSpPr>
          <p:nvPr/>
        </p:nvGrpSpPr>
        <p:grpSpPr bwMode="auto">
          <a:xfrm>
            <a:off x="2365375" y="2466975"/>
            <a:ext cx="6445250" cy="2162175"/>
            <a:chOff x="1490" y="1554"/>
            <a:chExt cx="4060" cy="1362"/>
          </a:xfrm>
        </p:grpSpPr>
        <p:sp>
          <p:nvSpPr>
            <p:cNvPr id="4125" name="Rectangle 7"/>
            <p:cNvSpPr>
              <a:spLocks noChangeArrowheads="1"/>
            </p:cNvSpPr>
            <p:nvPr/>
          </p:nvSpPr>
          <p:spPr bwMode="auto">
            <a:xfrm>
              <a:off x="1490" y="1691"/>
              <a:ext cx="2249" cy="659"/>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126" name="Text Box 8"/>
            <p:cNvSpPr txBox="1">
              <a:spLocks noChangeArrowheads="1"/>
            </p:cNvSpPr>
            <p:nvPr/>
          </p:nvSpPr>
          <p:spPr bwMode="auto">
            <a:xfrm>
              <a:off x="4224" y="1554"/>
              <a:ext cx="1326" cy="1362"/>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Given others’ choices, player </a:t>
              </a:r>
              <a:r>
                <a:rPr lang="en-US" altLang="zh-CN" i="1" smtClean="0">
                  <a:solidFill>
                    <a:srgbClr val="000000"/>
                  </a:solidFill>
                  <a:ea typeface="SimSun" pitchFamily="2" charset="-122"/>
                </a:rPr>
                <a:t>i</a:t>
              </a:r>
              <a:r>
                <a:rPr lang="en-US" altLang="zh-CN" smtClean="0">
                  <a:solidFill>
                    <a:srgbClr val="000000"/>
                  </a:solidFill>
                  <a:ea typeface="SimSun" pitchFamily="2" charset="-122"/>
                </a:rPr>
                <a:t> cannot be better-off if she deviates from </a:t>
              </a:r>
              <a:r>
                <a:rPr lang="en-US" altLang="zh-CN" i="1" smtClean="0">
                  <a:solidFill>
                    <a:srgbClr val="000000"/>
                  </a:solidFill>
                  <a:ea typeface="SimSun" pitchFamily="2" charset="-122"/>
                </a:rPr>
                <a:t>s</a:t>
              </a:r>
              <a:r>
                <a:rPr lang="en-US" altLang="zh-CN" i="1" baseline="-25000" smtClean="0">
                  <a:solidFill>
                    <a:srgbClr val="000000"/>
                  </a:solidFill>
                  <a:ea typeface="SimSun" pitchFamily="2" charset="-122"/>
                </a:rPr>
                <a:t>i</a:t>
              </a:r>
              <a:r>
                <a:rPr lang="en-US" altLang="zh-CN" i="1" smtClean="0">
                  <a:solidFill>
                    <a:srgbClr val="000000"/>
                  </a:solidFill>
                  <a:ea typeface="SimSun" pitchFamily="2" charset="-122"/>
                </a:rPr>
                <a:t>* </a:t>
              </a:r>
            </a:p>
            <a:p>
              <a:pPr fontAlgn="base">
                <a:spcBef>
                  <a:spcPct val="50000"/>
                </a:spcBef>
                <a:spcAft>
                  <a:spcPct val="0"/>
                </a:spcAft>
              </a:pPr>
              <a:r>
                <a:rPr lang="en-US" altLang="zh-CN" smtClean="0">
                  <a:solidFill>
                    <a:srgbClr val="000000"/>
                  </a:solidFill>
                  <a:ea typeface="SimSun" pitchFamily="2" charset="-122"/>
                </a:rPr>
                <a:t>(cf: dominated strategy)</a:t>
              </a:r>
            </a:p>
          </p:txBody>
        </p:sp>
        <p:sp>
          <p:nvSpPr>
            <p:cNvPr id="4127" name="Line 9"/>
            <p:cNvSpPr>
              <a:spLocks noChangeShapeType="1"/>
            </p:cNvSpPr>
            <p:nvPr/>
          </p:nvSpPr>
          <p:spPr bwMode="auto">
            <a:xfrm flipH="1">
              <a:off x="3730" y="2011"/>
              <a:ext cx="476" cy="0"/>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graphicFrame>
        <p:nvGraphicFramePr>
          <p:cNvPr id="59402" name="Group 10"/>
          <p:cNvGraphicFramePr>
            <a:graphicFrameLocks noGrp="1"/>
          </p:cNvGraphicFramePr>
          <p:nvPr>
            <p:ph sz="half" idx="2"/>
          </p:nvPr>
        </p:nvGraphicFramePr>
        <p:xfrm>
          <a:off x="2185988" y="4737100"/>
          <a:ext cx="6475412" cy="1554480"/>
        </p:xfrm>
        <a:graphic>
          <a:graphicData uri="http://schemas.openxmlformats.org/drawingml/2006/table">
            <a:tbl>
              <a:tblPr/>
              <a:tblGrid>
                <a:gridCol w="1195387"/>
                <a:gridCol w="1316038"/>
                <a:gridCol w="2046287"/>
                <a:gridCol w="1917700"/>
              </a:tblGrid>
              <a:tr h="30797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Prisoner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Arial" charset="0"/>
                          <a:ea typeface="SimSun" pitchFamily="2" charset="-122"/>
                          <a:cs typeface="Arial" charset="0"/>
                        </a:rPr>
                        <a:t>Mum</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rgbClr val="0000FF"/>
                          </a:solidFill>
                          <a:effectLst/>
                          <a:latin typeface="Arial" charset="0"/>
                          <a:ea typeface="SimSun" pitchFamily="2" charset="-122"/>
                          <a:cs typeface="Arial" charset="0"/>
                        </a:rPr>
                        <a:t>Confess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33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Prisoner1 </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Arial" charset="0"/>
                          <a:ea typeface="SimSun" pitchFamily="2" charset="-122"/>
                          <a:cs typeface="Arial" charset="0"/>
                        </a:rPr>
                        <a:t>Mum</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Arial" charset="0"/>
                          <a:ea typeface="SimSun" pitchFamily="2" charset="-122"/>
                          <a:cs typeface="Arial" charset="0"/>
                        </a:rPr>
                        <a:t>Confess</a:t>
                      </a:r>
                      <a:endParaRPr kumimoji="0" lang="en-US" altLang="zh-CN" sz="1800" b="1"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2947" name="灯片编号占位符 5"/>
          <p:cNvSpPr>
            <a:spLocks noGrp="1"/>
          </p:cNvSpPr>
          <p:nvPr>
            <p:ph type="sldNum" sz="quarter" idx="12"/>
          </p:nvPr>
        </p:nvSpPr>
        <p:spPr>
          <a:noFill/>
        </p:spPr>
        <p:txBody>
          <a:bodyPr/>
          <a:lstStyle/>
          <a:p>
            <a:fld id="{98786C13-E83D-4286-A079-9CB0A0AB3656}" type="slidenum">
              <a:rPr lang="zh-CN" altLang="en-US" smtClean="0">
                <a:solidFill>
                  <a:srgbClr val="000000"/>
                </a:solidFill>
              </a:rPr>
              <a:pPr/>
              <a:t>65</a:t>
            </a:fld>
            <a:endParaRPr lang="en-US" altLang="zh-CN" smtClean="0">
              <a:solidFill>
                <a:srgbClr val="000000"/>
              </a:solidFill>
            </a:endParaRPr>
          </a:p>
        </p:txBody>
      </p:sp>
      <p:sp>
        <p:nvSpPr>
          <p:cNvPr id="82948" name="Rectangle 2"/>
          <p:cNvSpPr>
            <a:spLocks noGrp="1" noChangeArrowheads="1"/>
          </p:cNvSpPr>
          <p:nvPr>
            <p:ph type="title"/>
          </p:nvPr>
        </p:nvSpPr>
        <p:spPr/>
        <p:txBody>
          <a:bodyPr/>
          <a:lstStyle/>
          <a:p>
            <a:pPr eaLnBrk="1" hangingPunct="1"/>
            <a:r>
              <a:rPr lang="zh-CN" altLang="en-US" sz="3800" smtClean="0">
                <a:ea typeface="SimSun" pitchFamily="2" charset="-122"/>
              </a:rPr>
              <a:t>2-</a:t>
            </a:r>
            <a:r>
              <a:rPr lang="en-US" altLang="zh-CN" sz="3800" smtClean="0">
                <a:ea typeface="SimSun" pitchFamily="2" charset="-122"/>
              </a:rPr>
              <a:t>player game with finite strategies</a:t>
            </a:r>
          </a:p>
        </p:txBody>
      </p:sp>
      <p:sp>
        <p:nvSpPr>
          <p:cNvPr id="82949" name="Rectangle 3"/>
          <p:cNvSpPr>
            <a:spLocks noGrp="1" noChangeArrowheads="1"/>
          </p:cNvSpPr>
          <p:nvPr>
            <p:ph type="body" idx="1"/>
          </p:nvPr>
        </p:nvSpPr>
        <p:spPr>
          <a:xfrm>
            <a:off x="755650" y="1655763"/>
            <a:ext cx="7772400" cy="1887537"/>
          </a:xfrm>
        </p:spPr>
        <p:txBody>
          <a:bodyPr/>
          <a:lstStyle/>
          <a:p>
            <a:pPr eaLnBrk="1" hangingPunct="1">
              <a:lnSpc>
                <a:spcPct val="90000"/>
              </a:lnSpc>
            </a:pP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12</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13</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rgbClr val="0000FF"/>
                </a:solidFill>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22</a:t>
            </a:r>
            <a:r>
              <a:rPr lang="en-US" altLang="zh-CN" sz="2400" b="1" smtClean="0">
                <a:solidFill>
                  <a:srgbClr val="0000FF"/>
                </a:solidFill>
                <a:latin typeface="Courier New" pitchFamily="49" charset="0"/>
                <a:ea typeface="SimSun" pitchFamily="2" charset="-122"/>
                <a:cs typeface="Courier New" pitchFamily="49" charset="0"/>
              </a:rPr>
              <a:t>}</a:t>
            </a:r>
          </a:p>
          <a:p>
            <a:pPr eaLnBrk="1" hangingPunct="1">
              <a:lnSpc>
                <a:spcPct val="90000"/>
              </a:lnSpc>
            </a:pPr>
            <a:r>
              <a:rPr lang="en-US" altLang="zh-CN" sz="2400" b="1" smtClean="0">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latin typeface="Courier New" pitchFamily="49" charset="0"/>
                <a:ea typeface="SimSun" pitchFamily="2" charset="-122"/>
                <a:cs typeface="Courier New" pitchFamily="49" charset="0"/>
              </a:rPr>
              <a:t>)</a:t>
            </a:r>
            <a:r>
              <a:rPr lang="en-US" altLang="zh-CN" sz="2400" smtClean="0">
                <a:ea typeface="SimSun" pitchFamily="2" charset="-122"/>
                <a:cs typeface="Courier New" pitchFamily="49" charset="0"/>
              </a:rPr>
              <a:t>is a Nash equilibrium if </a:t>
            </a:r>
            <a:br>
              <a:rPr lang="en-US" altLang="zh-CN" sz="2400" smtClean="0">
                <a:ea typeface="SimSun" pitchFamily="2" charset="-122"/>
                <a:cs typeface="Courier New" pitchFamily="49" charset="0"/>
              </a:rPr>
            </a:b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smtClean="0">
                <a:latin typeface="Courier New" pitchFamily="49" charset="0"/>
                <a:ea typeface="SimSun" pitchFamily="2" charset="-122"/>
                <a:cs typeface="Courier New" pitchFamily="49" charset="0"/>
                <a:sym typeface="Symbol" pitchFamily="18" charset="2"/>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12</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br>
              <a:rPr lang="en-US" altLang="zh-CN" sz="2400" b="1" smtClean="0">
                <a:solidFill>
                  <a:schemeClr val="hlink"/>
                </a:solidFill>
                <a:latin typeface="Courier New" pitchFamily="49" charset="0"/>
                <a:ea typeface="SimSun" pitchFamily="2" charset="-122"/>
                <a:cs typeface="Courier New" pitchFamily="49" charset="0"/>
              </a:rPr>
            </a:b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smtClean="0">
                <a:latin typeface="Courier New" pitchFamily="49" charset="0"/>
                <a:ea typeface="SimSun" pitchFamily="2" charset="-122"/>
                <a:cs typeface="Courier New" pitchFamily="49" charset="0"/>
                <a:sym typeface="Symbol" pitchFamily="18" charset="2"/>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13</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and</a:t>
            </a:r>
            <a:br>
              <a:rPr lang="en-US" altLang="zh-CN" sz="2400" b="1" smtClean="0">
                <a:solidFill>
                  <a:schemeClr val="hlink"/>
                </a:solidFill>
                <a:latin typeface="Courier New" pitchFamily="49" charset="0"/>
                <a:ea typeface="SimSun" pitchFamily="2" charset="-122"/>
                <a:cs typeface="Courier New" pitchFamily="49" charset="0"/>
              </a:rPr>
            </a:br>
            <a:r>
              <a:rPr lang="en-US" altLang="zh-CN" sz="2400" b="1" i="1" smtClean="0">
                <a:solidFill>
                  <a:srgbClr val="0000FF"/>
                </a:solidFill>
                <a:latin typeface="Courier New" pitchFamily="49" charset="0"/>
                <a:ea typeface="SimSun" pitchFamily="2" charset="-122"/>
                <a:cs typeface="Courier New" pitchFamily="49" charset="0"/>
              </a:rPr>
              <a:t>u</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rgbClr val="0000FF"/>
                </a:solidFill>
                <a:latin typeface="Courier New" pitchFamily="49" charset="0"/>
                <a:ea typeface="SimSun" pitchFamily="2" charset="-122"/>
                <a:cs typeface="Courier New" pitchFamily="49" charset="0"/>
              </a:rPr>
              <a:t>) </a:t>
            </a:r>
            <a:r>
              <a:rPr lang="en-US" altLang="zh-CN" sz="2400" b="1" smtClean="0">
                <a:latin typeface="Courier New" pitchFamily="49" charset="0"/>
                <a:ea typeface="SimSun" pitchFamily="2" charset="-122"/>
                <a:cs typeface="Courier New" pitchFamily="49" charset="0"/>
                <a:sym typeface="Symbol" pitchFamily="18" charset="2"/>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u</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smtClean="0">
                <a:latin typeface="Courier New" pitchFamily="49" charset="0"/>
                <a:ea typeface="SimSun" pitchFamily="2" charset="-122"/>
                <a:cs typeface="Courier New" pitchFamily="49" charset="0"/>
              </a:rPr>
              <a:t>.</a:t>
            </a:r>
          </a:p>
        </p:txBody>
      </p:sp>
      <p:graphicFrame>
        <p:nvGraphicFramePr>
          <p:cNvPr id="60420" name="Group 4"/>
          <p:cNvGraphicFramePr>
            <a:graphicFrameLocks noGrp="1"/>
          </p:cNvGraphicFramePr>
          <p:nvPr>
            <p:ph idx="4294967295"/>
          </p:nvPr>
        </p:nvGraphicFramePr>
        <p:xfrm>
          <a:off x="569913" y="3621088"/>
          <a:ext cx="8093075" cy="2178050"/>
        </p:xfrm>
        <a:graphic>
          <a:graphicData uri="http://schemas.openxmlformats.org/drawingml/2006/table">
            <a:tbl>
              <a:tblPr/>
              <a:tblGrid>
                <a:gridCol w="1046162"/>
                <a:gridCol w="657225"/>
                <a:gridCol w="3194050"/>
                <a:gridCol w="3195638"/>
              </a:tblGrid>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endPar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endPar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381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11</a:t>
                      </a:r>
                      <a:endPar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12</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3971" name="灯片编号占位符 4"/>
          <p:cNvSpPr>
            <a:spLocks noGrp="1"/>
          </p:cNvSpPr>
          <p:nvPr>
            <p:ph type="sldNum" sz="quarter" idx="12"/>
          </p:nvPr>
        </p:nvSpPr>
        <p:spPr>
          <a:noFill/>
        </p:spPr>
        <p:txBody>
          <a:bodyPr/>
          <a:lstStyle/>
          <a:p>
            <a:fld id="{2B8AED0F-DDE9-441C-A43C-C76E0257B408}" type="slidenum">
              <a:rPr lang="zh-CN" altLang="en-US" smtClean="0">
                <a:solidFill>
                  <a:srgbClr val="000000"/>
                </a:solidFill>
              </a:rPr>
              <a:pPr/>
              <a:t>66</a:t>
            </a:fld>
            <a:endParaRPr lang="en-US" altLang="zh-CN" smtClean="0">
              <a:solidFill>
                <a:srgbClr val="000000"/>
              </a:solidFill>
            </a:endParaRPr>
          </a:p>
        </p:txBody>
      </p:sp>
      <p:sp>
        <p:nvSpPr>
          <p:cNvPr id="83972" name="Rectangle 1026"/>
          <p:cNvSpPr>
            <a:spLocks noGrp="1" noChangeArrowheads="1"/>
          </p:cNvSpPr>
          <p:nvPr>
            <p:ph type="title"/>
          </p:nvPr>
        </p:nvSpPr>
        <p:spPr/>
        <p:txBody>
          <a:bodyPr/>
          <a:lstStyle/>
          <a:p>
            <a:pPr eaLnBrk="1" hangingPunct="1"/>
            <a:r>
              <a:rPr lang="en-US" altLang="zh-CN" sz="3800" smtClean="0">
                <a:ea typeface="SimSun" pitchFamily="2" charset="-122"/>
              </a:rPr>
              <a:t>Finding a Nash equilibrium: cell-by-cell inspection</a:t>
            </a:r>
          </a:p>
        </p:txBody>
      </p:sp>
      <p:graphicFrame>
        <p:nvGraphicFramePr>
          <p:cNvPr id="61443" name="Group 1027"/>
          <p:cNvGraphicFramePr>
            <a:graphicFrameLocks noGrp="1"/>
          </p:cNvGraphicFramePr>
          <p:nvPr/>
        </p:nvGraphicFramePr>
        <p:xfrm>
          <a:off x="4168775" y="2390775"/>
          <a:ext cx="4000500" cy="838200"/>
        </p:xfrm>
        <a:graphic>
          <a:graphicData uri="http://schemas.openxmlformats.org/drawingml/2006/table">
            <a:tbl>
              <a:tblPr/>
              <a:tblGrid>
                <a:gridCol w="1333500"/>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7" name="Text Box 1041"/>
          <p:cNvSpPr txBox="1">
            <a:spLocks noChangeArrowheads="1"/>
          </p:cNvSpPr>
          <p:nvPr/>
        </p:nvSpPr>
        <p:spPr bwMode="auto">
          <a:xfrm>
            <a:off x="1160463" y="2640013"/>
            <a:ext cx="1365250" cy="366712"/>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83988" name="Text Box 1042"/>
          <p:cNvSpPr txBox="1">
            <a:spLocks noChangeArrowheads="1"/>
          </p:cNvSpPr>
          <p:nvPr/>
        </p:nvSpPr>
        <p:spPr bwMode="auto">
          <a:xfrm>
            <a:off x="5445125" y="1639888"/>
            <a:ext cx="1349375"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sp>
        <p:nvSpPr>
          <p:cNvPr id="83989" name="Text Box 1043"/>
          <p:cNvSpPr txBox="1">
            <a:spLocks noChangeArrowheads="1"/>
          </p:cNvSpPr>
          <p:nvPr/>
        </p:nvSpPr>
        <p:spPr bwMode="auto">
          <a:xfrm>
            <a:off x="5487988" y="1989138"/>
            <a:ext cx="1290637"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Middle</a:t>
            </a:r>
          </a:p>
        </p:txBody>
      </p:sp>
      <p:sp>
        <p:nvSpPr>
          <p:cNvPr id="83990" name="Text Box 1044"/>
          <p:cNvSpPr txBox="1">
            <a:spLocks noChangeArrowheads="1"/>
          </p:cNvSpPr>
          <p:nvPr/>
        </p:nvSpPr>
        <p:spPr bwMode="auto">
          <a:xfrm>
            <a:off x="2713038" y="2427288"/>
            <a:ext cx="1362075" cy="366712"/>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Up</a:t>
            </a:r>
          </a:p>
        </p:txBody>
      </p:sp>
      <p:sp>
        <p:nvSpPr>
          <p:cNvPr id="83991" name="Text Box 1045"/>
          <p:cNvSpPr txBox="1">
            <a:spLocks noChangeArrowheads="1"/>
          </p:cNvSpPr>
          <p:nvPr/>
        </p:nvSpPr>
        <p:spPr bwMode="auto">
          <a:xfrm>
            <a:off x="2695575" y="2854325"/>
            <a:ext cx="1362075"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Down</a:t>
            </a:r>
          </a:p>
        </p:txBody>
      </p:sp>
      <p:sp>
        <p:nvSpPr>
          <p:cNvPr id="83992" name="Text Box 1046"/>
          <p:cNvSpPr txBox="1">
            <a:spLocks noChangeArrowheads="1"/>
          </p:cNvSpPr>
          <p:nvPr/>
        </p:nvSpPr>
        <p:spPr bwMode="auto">
          <a:xfrm>
            <a:off x="4159250" y="1981200"/>
            <a:ext cx="1290638"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Left</a:t>
            </a:r>
          </a:p>
        </p:txBody>
      </p:sp>
      <p:graphicFrame>
        <p:nvGraphicFramePr>
          <p:cNvPr id="61463" name="Group 1047"/>
          <p:cNvGraphicFramePr>
            <a:graphicFrameLocks noGrp="1"/>
          </p:cNvGraphicFramePr>
          <p:nvPr/>
        </p:nvGraphicFramePr>
        <p:xfrm>
          <a:off x="4552950" y="4705350"/>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058"/>
          <p:cNvGrpSpPr>
            <a:grpSpLocks/>
          </p:cNvGrpSpPr>
          <p:nvPr/>
        </p:nvGrpSpPr>
        <p:grpSpPr bwMode="auto">
          <a:xfrm>
            <a:off x="1544638" y="3954463"/>
            <a:ext cx="5618162" cy="1581150"/>
            <a:chOff x="973" y="2491"/>
            <a:chExt cx="3539" cy="996"/>
          </a:xfrm>
        </p:grpSpPr>
        <p:grpSp>
          <p:nvGrpSpPr>
            <p:cNvPr id="3" name="Group 1059"/>
            <p:cNvGrpSpPr>
              <a:grpSpLocks/>
            </p:cNvGrpSpPr>
            <p:nvPr/>
          </p:nvGrpSpPr>
          <p:grpSpPr bwMode="auto">
            <a:xfrm>
              <a:off x="973" y="2491"/>
              <a:ext cx="3164" cy="861"/>
              <a:chOff x="960" y="2350"/>
              <a:chExt cx="3164" cy="861"/>
            </a:xfrm>
          </p:grpSpPr>
          <p:sp>
            <p:nvSpPr>
              <p:cNvPr id="84015" name="Text Box 1060"/>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84016" name="Text Box 1061"/>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4" name="Group 1062"/>
            <p:cNvGrpSpPr>
              <a:grpSpLocks/>
            </p:cNvGrpSpPr>
            <p:nvPr/>
          </p:nvGrpSpPr>
          <p:grpSpPr bwMode="auto">
            <a:xfrm>
              <a:off x="1940" y="2706"/>
              <a:ext cx="2572" cy="781"/>
              <a:chOff x="1927" y="2565"/>
              <a:chExt cx="2572" cy="781"/>
            </a:xfrm>
          </p:grpSpPr>
          <p:sp>
            <p:nvSpPr>
              <p:cNvPr id="84011" name="Text Box 1063"/>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Middle</a:t>
                </a:r>
              </a:p>
            </p:txBody>
          </p:sp>
          <p:sp>
            <p:nvSpPr>
              <p:cNvPr id="84012" name="Text Box 1064"/>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Up</a:t>
                </a:r>
              </a:p>
            </p:txBody>
          </p:sp>
          <p:sp>
            <p:nvSpPr>
              <p:cNvPr id="84013" name="Text Box 1065"/>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Down</a:t>
                </a:r>
              </a:p>
            </p:txBody>
          </p:sp>
          <p:sp>
            <p:nvSpPr>
              <p:cNvPr id="84014" name="Text Box 1066"/>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Left</a:t>
                </a:r>
              </a:p>
            </p:txBody>
          </p:sp>
        </p:grpSp>
      </p:grpSp>
      <p:sp>
        <p:nvSpPr>
          <p:cNvPr id="84005" name="Text Box 1067"/>
          <p:cNvSpPr txBox="1">
            <a:spLocks noChangeArrowheads="1"/>
          </p:cNvSpPr>
          <p:nvPr/>
        </p:nvSpPr>
        <p:spPr bwMode="auto">
          <a:xfrm>
            <a:off x="6873875" y="1997075"/>
            <a:ext cx="1290638" cy="366713"/>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Right</a:t>
            </a:r>
          </a:p>
        </p:txBody>
      </p:sp>
      <p:sp>
        <p:nvSpPr>
          <p:cNvPr id="61484" name="Line 1068"/>
          <p:cNvSpPr>
            <a:spLocks noChangeShapeType="1"/>
          </p:cNvSpPr>
          <p:nvPr/>
        </p:nvSpPr>
        <p:spPr bwMode="auto">
          <a:xfrm>
            <a:off x="7605713" y="2147888"/>
            <a:ext cx="0" cy="1304925"/>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61485" name="Line 1069"/>
          <p:cNvSpPr>
            <a:spLocks noChangeShapeType="1"/>
          </p:cNvSpPr>
          <p:nvPr/>
        </p:nvSpPr>
        <p:spPr bwMode="auto">
          <a:xfrm flipV="1">
            <a:off x="3440113" y="5327650"/>
            <a:ext cx="4178300"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61486" name="Line 1070"/>
          <p:cNvSpPr>
            <a:spLocks noChangeShapeType="1"/>
          </p:cNvSpPr>
          <p:nvPr/>
        </p:nvSpPr>
        <p:spPr bwMode="auto">
          <a:xfrm flipH="1">
            <a:off x="5341938" y="4367213"/>
            <a:ext cx="0" cy="1408112"/>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61463"/>
                                        </p:tgtEl>
                                        <p:attrNameLst>
                                          <p:attrName>style.visibility</p:attrName>
                                        </p:attrNameLst>
                                      </p:cBhvr>
                                      <p:to>
                                        <p:strVal val="visible"/>
                                      </p:to>
                                    </p:set>
                                    <p:animEffect transition="in" filter="checkerboard(across)">
                                      <p:cBhvr>
                                        <p:cTn id="15" dur="500"/>
                                        <p:tgtEl>
                                          <p:spTgt spid="6146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14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1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4" grpId="0" animBg="1"/>
      <p:bldP spid="61485" grpId="0" animBg="1"/>
      <p:bldP spid="61486"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4995" name="灯片编号占位符 5"/>
          <p:cNvSpPr>
            <a:spLocks noGrp="1"/>
          </p:cNvSpPr>
          <p:nvPr>
            <p:ph type="sldNum" sz="quarter" idx="12"/>
          </p:nvPr>
        </p:nvSpPr>
        <p:spPr>
          <a:noFill/>
        </p:spPr>
        <p:txBody>
          <a:bodyPr/>
          <a:lstStyle/>
          <a:p>
            <a:fld id="{CA8313B2-0E7C-4D0A-8FEF-9C226E8F1FE0}" type="slidenum">
              <a:rPr lang="zh-CN" altLang="en-US" smtClean="0">
                <a:solidFill>
                  <a:srgbClr val="000000"/>
                </a:solidFill>
              </a:rPr>
              <a:pPr/>
              <a:t>67</a:t>
            </a:fld>
            <a:endParaRPr lang="en-US" altLang="zh-CN" smtClean="0">
              <a:solidFill>
                <a:srgbClr val="000000"/>
              </a:solidFill>
            </a:endParaRPr>
          </a:p>
        </p:txBody>
      </p:sp>
      <p:sp>
        <p:nvSpPr>
          <p:cNvPr id="84996" name="Rectangle 2"/>
          <p:cNvSpPr>
            <a:spLocks noGrp="1" noChangeArrowheads="1"/>
          </p:cNvSpPr>
          <p:nvPr>
            <p:ph type="title"/>
          </p:nvPr>
        </p:nvSpPr>
        <p:spPr/>
        <p:txBody>
          <a:bodyPr/>
          <a:lstStyle/>
          <a:p>
            <a:pPr eaLnBrk="1" hangingPunct="1"/>
            <a:r>
              <a:rPr lang="en-US" altLang="zh-CN" smtClean="0">
                <a:ea typeface="SimSun" pitchFamily="2" charset="-122"/>
              </a:rPr>
              <a:t>Example: Tourists &amp; Natives</a:t>
            </a:r>
          </a:p>
        </p:txBody>
      </p:sp>
      <p:graphicFrame>
        <p:nvGraphicFramePr>
          <p:cNvPr id="62467" name="Group 3"/>
          <p:cNvGraphicFramePr>
            <a:graphicFrameLocks noGrp="1"/>
          </p:cNvGraphicFramePr>
          <p:nvPr/>
        </p:nvGraphicFramePr>
        <p:xfrm>
          <a:off x="1077913" y="1563688"/>
          <a:ext cx="6926262" cy="2001521"/>
        </p:xfrm>
        <a:graphic>
          <a:graphicData uri="http://schemas.openxmlformats.org/drawingml/2006/table">
            <a:tbl>
              <a:tblPr/>
              <a:tblGrid>
                <a:gridCol w="1116012"/>
                <a:gridCol w="704850"/>
                <a:gridCol w="1731963"/>
                <a:gridCol w="1708150"/>
                <a:gridCol w="1665287"/>
              </a:tblGrid>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$2</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2113">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12</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5029" name="Text Box 46"/>
          <p:cNvSpPr txBox="1">
            <a:spLocks noChangeArrowheads="1"/>
          </p:cNvSpPr>
          <p:nvPr/>
        </p:nvSpPr>
        <p:spPr bwMode="auto">
          <a:xfrm>
            <a:off x="4367213" y="3657600"/>
            <a:ext cx="3816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Payoffs are in thousands of dollars</a:t>
            </a:r>
          </a:p>
        </p:txBody>
      </p:sp>
      <p:sp>
        <p:nvSpPr>
          <p:cNvPr id="62511" name="Line 47"/>
          <p:cNvSpPr>
            <a:spLocks noChangeShapeType="1"/>
          </p:cNvSpPr>
          <p:nvPr/>
        </p:nvSpPr>
        <p:spPr bwMode="auto">
          <a:xfrm>
            <a:off x="2235200" y="2554288"/>
            <a:ext cx="6037263"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62512" name="Line 48"/>
          <p:cNvSpPr>
            <a:spLocks noChangeShapeType="1"/>
          </p:cNvSpPr>
          <p:nvPr/>
        </p:nvSpPr>
        <p:spPr bwMode="auto">
          <a:xfrm>
            <a:off x="3802063" y="2046288"/>
            <a:ext cx="0" cy="1712912"/>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graphicFrame>
        <p:nvGraphicFramePr>
          <p:cNvPr id="62513" name="Group 49"/>
          <p:cNvGraphicFramePr>
            <a:graphicFrameLocks noGrp="1"/>
          </p:cNvGraphicFramePr>
          <p:nvPr>
            <p:ph idx="1"/>
          </p:nvPr>
        </p:nvGraphicFramePr>
        <p:xfrm>
          <a:off x="1392238" y="4225925"/>
          <a:ext cx="5683250" cy="1587183"/>
        </p:xfrm>
        <a:graphic>
          <a:graphicData uri="http://schemas.openxmlformats.org/drawingml/2006/table">
            <a:tbl>
              <a:tblPr/>
              <a:tblGrid>
                <a:gridCol w="1220787"/>
                <a:gridCol w="771525"/>
                <a:gridCol w="1866900"/>
                <a:gridCol w="1824038"/>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8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44" name="Line 80"/>
          <p:cNvSpPr>
            <a:spLocks noChangeShapeType="1"/>
          </p:cNvSpPr>
          <p:nvPr/>
        </p:nvSpPr>
        <p:spPr bwMode="auto">
          <a:xfrm>
            <a:off x="6183313" y="4616450"/>
            <a:ext cx="0" cy="1450975"/>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62545" name="Line 81"/>
          <p:cNvSpPr>
            <a:spLocks noChangeShapeType="1"/>
          </p:cNvSpPr>
          <p:nvPr/>
        </p:nvSpPr>
        <p:spPr bwMode="auto">
          <a:xfrm>
            <a:off x="2641600" y="5602288"/>
            <a:ext cx="4746625" cy="0"/>
          </a:xfrm>
          <a:prstGeom prst="line">
            <a:avLst/>
          </a:prstGeom>
          <a:noFill/>
          <a:ln w="38100" cmpd="dbl">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51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25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62513"/>
                                        </p:tgtEl>
                                        <p:attrNameLst>
                                          <p:attrName>style.visibility</p:attrName>
                                        </p:attrNameLst>
                                      </p:cBhvr>
                                      <p:to>
                                        <p:strVal val="visible"/>
                                      </p:to>
                                    </p:set>
                                    <p:animEffect transition="in" filter="checkerboard(across)">
                                      <p:cBhvr>
                                        <p:cTn id="14" dur="500"/>
                                        <p:tgtEl>
                                          <p:spTgt spid="625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545"/>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62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1" grpId="0" animBg="1"/>
      <p:bldP spid="62512" grpId="0" animBg="1"/>
      <p:bldP spid="62544" grpId="0" animBg="1"/>
      <p:bldP spid="6254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6019" name="灯片编号占位符 5"/>
          <p:cNvSpPr>
            <a:spLocks noGrp="1"/>
          </p:cNvSpPr>
          <p:nvPr>
            <p:ph type="sldNum" sz="quarter" idx="12"/>
          </p:nvPr>
        </p:nvSpPr>
        <p:spPr>
          <a:noFill/>
        </p:spPr>
        <p:txBody>
          <a:bodyPr/>
          <a:lstStyle/>
          <a:p>
            <a:fld id="{5FE77F68-0283-4A30-B9B1-2DEE92754044}" type="slidenum">
              <a:rPr lang="zh-CN" altLang="en-US" smtClean="0">
                <a:solidFill>
                  <a:srgbClr val="000000"/>
                </a:solidFill>
              </a:rPr>
              <a:pPr/>
              <a:t>68</a:t>
            </a:fld>
            <a:endParaRPr lang="en-US" altLang="zh-CN" smtClean="0">
              <a:solidFill>
                <a:srgbClr val="000000"/>
              </a:solidFill>
            </a:endParaRPr>
          </a:p>
        </p:txBody>
      </p:sp>
      <p:sp>
        <p:nvSpPr>
          <p:cNvPr id="86020" name="Rectangle 2"/>
          <p:cNvSpPr>
            <a:spLocks noGrp="1" noChangeArrowheads="1"/>
          </p:cNvSpPr>
          <p:nvPr>
            <p:ph type="title"/>
          </p:nvPr>
        </p:nvSpPr>
        <p:spPr/>
        <p:txBody>
          <a:bodyPr/>
          <a:lstStyle/>
          <a:p>
            <a:pPr eaLnBrk="1" hangingPunct="1"/>
            <a:r>
              <a:rPr lang="en-US" altLang="zh-CN" smtClean="0">
                <a:ea typeface="SimSun" pitchFamily="2" charset="-122"/>
              </a:rPr>
              <a:t>One More Example</a:t>
            </a:r>
          </a:p>
        </p:txBody>
      </p:sp>
      <p:sp>
        <p:nvSpPr>
          <p:cNvPr id="86021" name="Rectangle 3"/>
          <p:cNvSpPr>
            <a:spLocks noGrp="1" noChangeArrowheads="1"/>
          </p:cNvSpPr>
          <p:nvPr>
            <p:ph type="body" idx="1"/>
          </p:nvPr>
        </p:nvSpPr>
        <p:spPr/>
        <p:txBody>
          <a:bodyPr/>
          <a:lstStyle/>
          <a:p>
            <a:pPr eaLnBrk="1" hangingPunct="1"/>
            <a:r>
              <a:rPr lang="zh-CN" altLang="en-US" smtClean="0">
                <a:latin typeface="Times New Roman" pitchFamily="18" charset="0"/>
                <a:ea typeface="SimSun" pitchFamily="2" charset="-122"/>
                <a:cs typeface="Times New Roman" pitchFamily="18" charset="0"/>
              </a:rPr>
              <a:t>标准式表述</a:t>
            </a:r>
            <a:r>
              <a:rPr lang="en-US" altLang="zh-CN"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参与人</a:t>
            </a:r>
            <a:r>
              <a:rPr lang="en-US" altLang="zh-CN" smtClean="0">
                <a:latin typeface="Times New Roman" pitchFamily="18" charset="0"/>
                <a:ea typeface="SimSun" pitchFamily="2" charset="-122"/>
                <a:cs typeface="Times New Roman" pitchFamily="18" charset="0"/>
              </a:rPr>
              <a:t>: {player 1, player 2, ..., player </a:t>
            </a:r>
            <a:r>
              <a:rPr lang="en-US" altLang="zh-CN" i="1"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策略</a:t>
            </a:r>
            <a:r>
              <a:rPr lang="en-US" altLang="zh-CN"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S</a:t>
            </a:r>
            <a:r>
              <a:rPr lang="en-US" altLang="zh-CN" b="1" i="1" baseline="-25000" smtClean="0">
                <a:latin typeface="Times New Roman" pitchFamily="18" charset="0"/>
                <a:ea typeface="SimSun" pitchFamily="2" charset="-122"/>
                <a:cs typeface="Times New Roman" pitchFamily="18" charset="0"/>
              </a:rPr>
              <a:t>i</a:t>
            </a:r>
            <a:r>
              <a:rPr lang="en-US" altLang="zh-CN" i="1" baseline="-25000" smtClean="0">
                <a:latin typeface="Times New Roman" pitchFamily="18" charset="0"/>
                <a:ea typeface="SimSun" pitchFamily="2" charset="-122"/>
                <a:cs typeface="Times New Roman" pitchFamily="18" charset="0"/>
              </a:rPr>
              <a:t> </a:t>
            </a:r>
            <a:r>
              <a:rPr lang="en-US" altLang="zh-CN" smtClean="0">
                <a:latin typeface="Times New Roman" pitchFamily="18" charset="0"/>
                <a:ea typeface="SimSun" pitchFamily="2" charset="-122"/>
                <a:cs typeface="Times New Roman" pitchFamily="18" charset="0"/>
              </a:rPr>
              <a:t>=[0, 100], for </a:t>
            </a:r>
            <a:r>
              <a:rPr lang="en-US" altLang="zh-CN" i="1" smtClean="0">
                <a:latin typeface="Times New Roman" pitchFamily="18" charset="0"/>
                <a:ea typeface="SimSun" pitchFamily="2" charset="-122"/>
                <a:cs typeface="Times New Roman" pitchFamily="18" charset="0"/>
              </a:rPr>
              <a:t>i </a:t>
            </a:r>
            <a:r>
              <a:rPr lang="en-US" altLang="zh-CN" smtClean="0">
                <a:latin typeface="Times New Roman" pitchFamily="18" charset="0"/>
                <a:ea typeface="SimSun" pitchFamily="2" charset="-122"/>
                <a:cs typeface="Times New Roman" pitchFamily="18" charset="0"/>
              </a:rPr>
              <a:t>= 1, 2, ..., </a:t>
            </a:r>
            <a:r>
              <a:rPr lang="en-US" altLang="zh-CN" i="1" smtClean="0">
                <a:latin typeface="Times New Roman" pitchFamily="18" charset="0"/>
                <a:ea typeface="SimSun" pitchFamily="2" charset="-122"/>
                <a:cs typeface="Times New Roman" pitchFamily="18" charset="0"/>
              </a:rPr>
              <a:t>n.</a:t>
            </a:r>
          </a:p>
          <a:p>
            <a:pPr lvl="1" eaLnBrk="1" hangingPunct="1">
              <a:buFont typeface="Wingdings" pitchFamily="2" charset="2"/>
              <a:buChar char="Ø"/>
            </a:pPr>
            <a:r>
              <a:rPr lang="zh-CN" altLang="en-US" smtClean="0">
                <a:latin typeface="Times New Roman" pitchFamily="18" charset="0"/>
                <a:ea typeface="SimSun" pitchFamily="2" charset="-122"/>
                <a:cs typeface="Times New Roman" pitchFamily="18" charset="0"/>
              </a:rPr>
              <a:t>收益函数</a:t>
            </a:r>
            <a:r>
              <a:rPr lang="en-US" altLang="zh-CN" smtClean="0">
                <a:latin typeface="Times New Roman" pitchFamily="18" charset="0"/>
                <a:ea typeface="SimSun" pitchFamily="2" charset="-122"/>
                <a:cs typeface="Times New Roman" pitchFamily="18" charset="0"/>
              </a:rPr>
              <a:t>: </a:t>
            </a:r>
          </a:p>
          <a:p>
            <a:pPr lvl="1" algn="ctr" eaLnBrk="1" hangingPunct="1">
              <a:buFont typeface="Wingdings" pitchFamily="2" charset="2"/>
              <a:buNone/>
            </a:pPr>
            <a:r>
              <a:rPr lang="en-US" altLang="zh-CN" b="1" i="1" smtClean="0">
                <a:latin typeface="Times New Roman" pitchFamily="18" charset="0"/>
                <a:ea typeface="SimSun" pitchFamily="2" charset="-122"/>
                <a:cs typeface="Times New Roman" pitchFamily="18" charset="0"/>
              </a:rPr>
              <a:t>u</a:t>
            </a:r>
            <a:r>
              <a:rPr lang="en-US" altLang="zh-CN" b="1" i="1" baseline="-25000" smtClean="0">
                <a:latin typeface="Times New Roman" pitchFamily="18" charset="0"/>
                <a:ea typeface="SimSun" pitchFamily="2" charset="-122"/>
                <a:cs typeface="Times New Roman" pitchFamily="18" charset="0"/>
              </a:rPr>
              <a:t>i</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x</a:t>
            </a:r>
            <a:r>
              <a:rPr lang="en-US" altLang="zh-CN" b="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n</a:t>
            </a:r>
            <a:r>
              <a:rPr lang="en-US" altLang="zh-CN" b="1" smtClean="0">
                <a:latin typeface="Times New Roman" pitchFamily="18" charset="0"/>
                <a:ea typeface="SimSun" pitchFamily="2" charset="-122"/>
                <a:cs typeface="Times New Roman" pitchFamily="18" charset="0"/>
              </a:rPr>
              <a:t>) = </a:t>
            </a:r>
            <a:r>
              <a:rPr lang="en-US" altLang="zh-CN" b="1" i="1" smtClean="0">
                <a:latin typeface="Times New Roman" pitchFamily="18" charset="0"/>
                <a:ea typeface="SimSun" pitchFamily="2" charset="-122"/>
                <a:cs typeface="Times New Roman" pitchFamily="18" charset="0"/>
              </a:rPr>
              <a:t>x</a:t>
            </a:r>
            <a:r>
              <a:rPr lang="en-US" altLang="zh-CN" b="1" i="1" baseline="-25000" smtClean="0">
                <a:latin typeface="Times New Roman" pitchFamily="18" charset="0"/>
                <a:ea typeface="SimSun" pitchFamily="2" charset="-122"/>
                <a:cs typeface="Times New Roman" pitchFamily="18" charset="0"/>
              </a:rPr>
              <a:t>i </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3</a:t>
            </a:r>
            <a:r>
              <a:rPr lang="en-US" altLang="zh-CN" b="1" i="1" smtClean="0">
                <a:latin typeface="Times New Roman" pitchFamily="18" charset="0"/>
                <a:ea typeface="SimSun" pitchFamily="2" charset="-122"/>
                <a:cs typeface="Times New Roman" pitchFamily="18" charset="0"/>
              </a:rPr>
              <a:t>y</a:t>
            </a:r>
            <a:r>
              <a:rPr lang="en-US" altLang="zh-CN" b="1" smtClean="0">
                <a:latin typeface="Times New Roman" pitchFamily="18" charset="0"/>
                <a:ea typeface="SimSun" pitchFamily="2" charset="-122"/>
                <a:cs typeface="Times New Roman" pitchFamily="18" charset="0"/>
              </a:rPr>
              <a:t>/5</a:t>
            </a:r>
          </a:p>
          <a:p>
            <a:pPr eaLnBrk="1" hangingPunct="1">
              <a:buFont typeface="Wingdings" pitchFamily="2" charset="2"/>
              <a:buNone/>
            </a:pPr>
            <a:endParaRPr lang="en-US" altLang="zh-CN" smtClean="0">
              <a:latin typeface="Times New Roman" pitchFamily="18" charset="0"/>
              <a:ea typeface="SimSun" pitchFamily="2" charset="-122"/>
              <a:cs typeface="Times New Roman" pitchFamily="18" charset="0"/>
            </a:endParaRPr>
          </a:p>
          <a:p>
            <a:pPr eaLnBrk="1" hangingPunct="1"/>
            <a:r>
              <a:rPr lang="zh-CN" altLang="en-US" smtClean="0">
                <a:latin typeface="Times New Roman" pitchFamily="18" charset="0"/>
                <a:ea typeface="SimSun" pitchFamily="2" charset="-122"/>
                <a:cs typeface="Times New Roman" pitchFamily="18" charset="0"/>
              </a:rPr>
              <a:t>哪个策略集是纳什均衡</a:t>
            </a:r>
            <a:r>
              <a:rPr lang="en-US" altLang="zh-CN" smtClean="0">
                <a:latin typeface="Times New Roman" pitchFamily="18" charset="0"/>
                <a:ea typeface="SimSun" pitchFamily="2" charset="-122"/>
                <a:cs typeface="Times New Roman" pitchFamily="18" charset="0"/>
              </a:rPr>
              <a:t>?</a:t>
            </a:r>
          </a:p>
          <a:p>
            <a:pPr lvl="1" eaLnBrk="1" hangingPunct="1">
              <a:buClr>
                <a:schemeClr val="folHlink"/>
              </a:buClr>
              <a:buSzPct val="90000"/>
              <a:buFont typeface="Wingdings" pitchFamily="2" charset="2"/>
              <a:buNone/>
            </a:pPr>
            <a:endParaRPr lang="zh-CN" altLang="en-US" sz="2800" smtClean="0">
              <a:latin typeface="Times New Roman" pitchFamily="18" charset="0"/>
              <a:ea typeface="SimSun" pitchFamily="2" charset="-122"/>
              <a:cs typeface="Times New Roman" pitchFamily="18" charset="0"/>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7043" name="灯片编号占位符 5"/>
          <p:cNvSpPr>
            <a:spLocks noGrp="1"/>
          </p:cNvSpPr>
          <p:nvPr>
            <p:ph type="sldNum" sz="quarter" idx="12"/>
          </p:nvPr>
        </p:nvSpPr>
        <p:spPr>
          <a:noFill/>
        </p:spPr>
        <p:txBody>
          <a:bodyPr/>
          <a:lstStyle/>
          <a:p>
            <a:fld id="{242B05A7-7B03-4E10-942D-B4667E145748}" type="slidenum">
              <a:rPr lang="zh-CN" altLang="en-US" smtClean="0">
                <a:solidFill>
                  <a:srgbClr val="000000"/>
                </a:solidFill>
              </a:rPr>
              <a:pPr/>
              <a:t>69</a:t>
            </a:fld>
            <a:endParaRPr lang="en-US" altLang="zh-CN" smtClean="0">
              <a:solidFill>
                <a:srgbClr val="000000"/>
              </a:solidFill>
            </a:endParaRPr>
          </a:p>
        </p:txBody>
      </p:sp>
      <p:sp>
        <p:nvSpPr>
          <p:cNvPr id="87044" name="Rectangle 2"/>
          <p:cNvSpPr>
            <a:spLocks noGrp="1" noChangeArrowheads="1"/>
          </p:cNvSpPr>
          <p:nvPr>
            <p:ph type="title"/>
          </p:nvPr>
        </p:nvSpPr>
        <p:spPr/>
        <p:txBody>
          <a:bodyPr/>
          <a:lstStyle/>
          <a:p>
            <a:pPr eaLnBrk="1" hangingPunct="1"/>
            <a:r>
              <a:rPr lang="en-US" altLang="zh-CN" sz="3800" smtClean="0">
                <a:ea typeface="SimSun" pitchFamily="2" charset="-122"/>
              </a:rPr>
              <a:t>Best response function: example</a:t>
            </a:r>
          </a:p>
        </p:txBody>
      </p:sp>
      <p:sp>
        <p:nvSpPr>
          <p:cNvPr id="87045" name="Rectangle 3"/>
          <p:cNvSpPr>
            <a:spLocks noGrp="1" noChangeArrowheads="1"/>
          </p:cNvSpPr>
          <p:nvPr>
            <p:ph type="body" idx="1"/>
          </p:nvPr>
        </p:nvSpPr>
        <p:spPr>
          <a:xfrm>
            <a:off x="809625" y="3806825"/>
            <a:ext cx="7772400" cy="2222500"/>
          </a:xfrm>
        </p:spPr>
        <p:txBody>
          <a:bodyPr/>
          <a:lstStyle/>
          <a:p>
            <a:pPr eaLnBrk="1" hangingPunct="1">
              <a:lnSpc>
                <a:spcPct val="80000"/>
              </a:lnSpc>
            </a:pPr>
            <a:r>
              <a:rPr lang="zh-CN" altLang="en-US" sz="2000" smtClean="0">
                <a:ea typeface="SimSun" pitchFamily="2" charset="-122"/>
              </a:rPr>
              <a:t>如果</a:t>
            </a:r>
            <a:r>
              <a:rPr lang="en-US" altLang="zh-CN" sz="2000" smtClean="0">
                <a:ea typeface="SimSun" pitchFamily="2" charset="-122"/>
              </a:rPr>
              <a:t>Player 2 </a:t>
            </a:r>
            <a:r>
              <a:rPr lang="zh-CN" altLang="en-US" sz="2000" smtClean="0">
                <a:ea typeface="SimSun" pitchFamily="2" charset="-122"/>
              </a:rPr>
              <a:t>选</a:t>
            </a:r>
            <a:r>
              <a:rPr lang="en-US" altLang="zh-CN" sz="2000" smtClean="0">
                <a:ea typeface="SimSun" pitchFamily="2" charset="-122"/>
              </a:rPr>
              <a:t>L’ </a:t>
            </a:r>
            <a:r>
              <a:rPr lang="zh-CN" altLang="en-US" sz="2000" smtClean="0">
                <a:ea typeface="SimSun" pitchFamily="2" charset="-122"/>
              </a:rPr>
              <a:t>，那么</a:t>
            </a:r>
            <a:r>
              <a:rPr lang="en-US" altLang="zh-CN" sz="2000" smtClean="0">
                <a:ea typeface="SimSun" pitchFamily="2" charset="-122"/>
              </a:rPr>
              <a:t>Player 1</a:t>
            </a:r>
            <a:r>
              <a:rPr lang="zh-CN" altLang="en-US" sz="2000" smtClean="0">
                <a:ea typeface="SimSun" pitchFamily="2" charset="-122"/>
              </a:rPr>
              <a:t>的最优策略是</a:t>
            </a:r>
            <a:r>
              <a:rPr lang="en-US" altLang="zh-CN" sz="2000" smtClean="0">
                <a:ea typeface="SimSun" pitchFamily="2" charset="-122"/>
              </a:rPr>
              <a:t>M’</a:t>
            </a:r>
          </a:p>
          <a:p>
            <a:pPr eaLnBrk="1" hangingPunct="1">
              <a:lnSpc>
                <a:spcPct val="80000"/>
              </a:lnSpc>
            </a:pPr>
            <a:r>
              <a:rPr lang="zh-CN" altLang="en-US" sz="2000" smtClean="0">
                <a:ea typeface="SimSun" pitchFamily="2" charset="-122"/>
              </a:rPr>
              <a:t>如果</a:t>
            </a:r>
            <a:r>
              <a:rPr lang="en-US" altLang="zh-CN" sz="2000" smtClean="0">
                <a:ea typeface="SimSun" pitchFamily="2" charset="-122"/>
              </a:rPr>
              <a:t>Player 2 </a:t>
            </a:r>
            <a:r>
              <a:rPr lang="zh-CN" altLang="en-US" sz="2000" smtClean="0">
                <a:ea typeface="SimSun" pitchFamily="2" charset="-122"/>
              </a:rPr>
              <a:t>选</a:t>
            </a:r>
            <a:r>
              <a:rPr lang="en-US" altLang="zh-CN" sz="2000" smtClean="0">
                <a:ea typeface="SimSun" pitchFamily="2" charset="-122"/>
              </a:rPr>
              <a:t>C’ </a:t>
            </a:r>
            <a:r>
              <a:rPr lang="zh-CN" altLang="en-US" sz="2000" smtClean="0">
                <a:ea typeface="SimSun" pitchFamily="2" charset="-122"/>
              </a:rPr>
              <a:t>，那么</a:t>
            </a:r>
            <a:r>
              <a:rPr lang="en-US" altLang="zh-CN" sz="2000" smtClean="0">
                <a:ea typeface="SimSun" pitchFamily="2" charset="-122"/>
              </a:rPr>
              <a:t>Player 1</a:t>
            </a:r>
            <a:r>
              <a:rPr lang="zh-CN" altLang="en-US" sz="2000" smtClean="0">
                <a:ea typeface="SimSun" pitchFamily="2" charset="-122"/>
              </a:rPr>
              <a:t>的最优策略是</a:t>
            </a:r>
            <a:r>
              <a:rPr lang="en-US" altLang="zh-CN" sz="2000" smtClean="0">
                <a:ea typeface="SimSun" pitchFamily="2" charset="-122"/>
              </a:rPr>
              <a:t>T’</a:t>
            </a:r>
          </a:p>
          <a:p>
            <a:pPr eaLnBrk="1" hangingPunct="1">
              <a:lnSpc>
                <a:spcPct val="80000"/>
              </a:lnSpc>
            </a:pPr>
            <a:r>
              <a:rPr lang="zh-CN" altLang="en-US" sz="2000" smtClean="0">
                <a:ea typeface="SimSun" pitchFamily="2" charset="-122"/>
              </a:rPr>
              <a:t>如果</a:t>
            </a:r>
            <a:r>
              <a:rPr lang="en-US" altLang="zh-CN" sz="2000" smtClean="0">
                <a:ea typeface="SimSun" pitchFamily="2" charset="-122"/>
              </a:rPr>
              <a:t>Player 2 </a:t>
            </a:r>
            <a:r>
              <a:rPr lang="zh-CN" altLang="en-US" sz="2000" smtClean="0">
                <a:ea typeface="SimSun" pitchFamily="2" charset="-122"/>
              </a:rPr>
              <a:t>选</a:t>
            </a:r>
            <a:r>
              <a:rPr lang="en-US" altLang="zh-CN" sz="2000" smtClean="0">
                <a:ea typeface="SimSun" pitchFamily="2" charset="-122"/>
              </a:rPr>
              <a:t>R’ </a:t>
            </a:r>
            <a:r>
              <a:rPr lang="zh-CN" altLang="en-US" sz="2000" smtClean="0">
                <a:ea typeface="SimSun" pitchFamily="2" charset="-122"/>
              </a:rPr>
              <a:t>，那么</a:t>
            </a:r>
            <a:r>
              <a:rPr lang="en-US" altLang="zh-CN" sz="2000" smtClean="0">
                <a:ea typeface="SimSun" pitchFamily="2" charset="-122"/>
              </a:rPr>
              <a:t>Player 1</a:t>
            </a:r>
            <a:r>
              <a:rPr lang="zh-CN" altLang="en-US" sz="2000" smtClean="0">
                <a:ea typeface="SimSun" pitchFamily="2" charset="-122"/>
              </a:rPr>
              <a:t>的最优策略是 </a:t>
            </a:r>
            <a:r>
              <a:rPr lang="en-US" altLang="zh-CN" sz="2000" smtClean="0">
                <a:ea typeface="SimSun" pitchFamily="2" charset="-122"/>
              </a:rPr>
              <a:t>B’</a:t>
            </a:r>
          </a:p>
          <a:p>
            <a:pPr eaLnBrk="1" hangingPunct="1">
              <a:lnSpc>
                <a:spcPct val="80000"/>
              </a:lnSpc>
            </a:pPr>
            <a:r>
              <a:rPr lang="zh-CN" altLang="en-US" sz="2000" smtClean="0">
                <a:ea typeface="SimSun" pitchFamily="2" charset="-122"/>
              </a:rPr>
              <a:t>如果</a:t>
            </a:r>
            <a:r>
              <a:rPr lang="en-US" altLang="zh-CN" sz="2000" smtClean="0">
                <a:ea typeface="SimSun" pitchFamily="2" charset="-122"/>
              </a:rPr>
              <a:t>Player 1 </a:t>
            </a:r>
            <a:r>
              <a:rPr lang="zh-CN" altLang="en-US" sz="2000" smtClean="0">
                <a:ea typeface="SimSun" pitchFamily="2" charset="-122"/>
              </a:rPr>
              <a:t>选</a:t>
            </a:r>
            <a:r>
              <a:rPr lang="en-US" altLang="zh-CN" sz="2000" smtClean="0">
                <a:ea typeface="SimSun" pitchFamily="2" charset="-122"/>
              </a:rPr>
              <a:t>B’ </a:t>
            </a:r>
            <a:r>
              <a:rPr lang="zh-CN" altLang="en-US" sz="2000" smtClean="0">
                <a:ea typeface="SimSun" pitchFamily="2" charset="-122"/>
              </a:rPr>
              <a:t>，那么</a:t>
            </a:r>
            <a:r>
              <a:rPr lang="en-US" altLang="zh-CN" sz="2000" smtClean="0">
                <a:ea typeface="SimSun" pitchFamily="2" charset="-122"/>
              </a:rPr>
              <a:t>Player 2</a:t>
            </a:r>
            <a:r>
              <a:rPr lang="zh-CN" altLang="en-US" sz="2000" smtClean="0">
                <a:ea typeface="SimSun" pitchFamily="2" charset="-122"/>
              </a:rPr>
              <a:t>的最优策略是 </a:t>
            </a:r>
            <a:r>
              <a:rPr lang="en-US" altLang="zh-CN" sz="2000" smtClean="0">
                <a:ea typeface="SimSun" pitchFamily="2" charset="-122"/>
              </a:rPr>
              <a:t>R’</a:t>
            </a:r>
          </a:p>
          <a:p>
            <a:pPr eaLnBrk="1" hangingPunct="1">
              <a:lnSpc>
                <a:spcPct val="80000"/>
              </a:lnSpc>
            </a:pPr>
            <a:endParaRPr lang="en-US" altLang="zh-CN" sz="2000" smtClean="0">
              <a:ea typeface="SimSun" pitchFamily="2" charset="-122"/>
            </a:endParaRPr>
          </a:p>
          <a:p>
            <a:pPr eaLnBrk="1" hangingPunct="1">
              <a:lnSpc>
                <a:spcPct val="80000"/>
              </a:lnSpc>
            </a:pPr>
            <a:r>
              <a:rPr lang="zh-CN" altLang="en-US" sz="2000" smtClean="0">
                <a:ea typeface="SimSun" pitchFamily="2" charset="-122"/>
              </a:rPr>
              <a:t>最优反应</a:t>
            </a:r>
            <a:r>
              <a:rPr lang="en-US" altLang="zh-CN" sz="2000" smtClean="0">
                <a:ea typeface="SimSun" pitchFamily="2" charset="-122"/>
              </a:rPr>
              <a:t>: </a:t>
            </a:r>
            <a:r>
              <a:rPr lang="zh-CN" altLang="en-US" sz="2000" smtClean="0">
                <a:ea typeface="SimSun" pitchFamily="2" charset="-122"/>
              </a:rPr>
              <a:t>给定其他所有参与人的策略，一个参与人能够选择的最优策略</a:t>
            </a:r>
            <a:endParaRPr lang="en-US" altLang="zh-CN" sz="2000" smtClean="0">
              <a:ea typeface="SimSun" pitchFamily="2" charset="-122"/>
            </a:endParaRPr>
          </a:p>
        </p:txBody>
      </p:sp>
      <p:graphicFrame>
        <p:nvGraphicFramePr>
          <p:cNvPr id="64516" name="Group 4"/>
          <p:cNvGraphicFramePr>
            <a:graphicFrameLocks noGrp="1"/>
          </p:cNvGraphicFramePr>
          <p:nvPr>
            <p:ph idx="4294967295"/>
          </p:nvPr>
        </p:nvGraphicFramePr>
        <p:xfrm>
          <a:off x="935038" y="1628775"/>
          <a:ext cx="7526337" cy="1981200"/>
        </p:xfrm>
        <a:graphic>
          <a:graphicData uri="http://schemas.openxmlformats.org/drawingml/2006/table">
            <a:tbl>
              <a:tblPr/>
              <a:tblGrid>
                <a:gridCol w="1212850"/>
                <a:gridCol w="765175"/>
                <a:gridCol w="1882775"/>
                <a:gridCol w="1855787"/>
                <a:gridCol w="180975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L’</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C’</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R’</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0162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M’</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3.5</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7651" name="灯片编号占位符 5"/>
          <p:cNvSpPr>
            <a:spLocks noGrp="1"/>
          </p:cNvSpPr>
          <p:nvPr>
            <p:ph type="sldNum" sz="quarter" idx="12"/>
          </p:nvPr>
        </p:nvSpPr>
        <p:spPr>
          <a:noFill/>
        </p:spPr>
        <p:txBody>
          <a:bodyPr/>
          <a:lstStyle/>
          <a:p>
            <a:fld id="{0EF621E2-719A-40B6-905E-F93F7A23267F}" type="slidenum">
              <a:rPr lang="zh-CN" altLang="en-US" smtClean="0">
                <a:solidFill>
                  <a:srgbClr val="000000"/>
                </a:solidFill>
              </a:rPr>
              <a:pPr/>
              <a:t>7</a:t>
            </a:fld>
            <a:endParaRPr lang="en-US" altLang="zh-CN" smtClean="0">
              <a:solidFill>
                <a:srgbClr val="000000"/>
              </a:solidFill>
            </a:endParaRPr>
          </a:p>
        </p:txBody>
      </p:sp>
      <p:sp>
        <p:nvSpPr>
          <p:cNvPr id="27652" name="Rectangle 2"/>
          <p:cNvSpPr>
            <a:spLocks noGrp="1" noChangeArrowheads="1"/>
          </p:cNvSpPr>
          <p:nvPr>
            <p:ph type="title"/>
          </p:nvPr>
        </p:nvSpPr>
        <p:spPr/>
        <p:txBody>
          <a:bodyPr/>
          <a:lstStyle/>
          <a:p>
            <a:pPr eaLnBrk="1" hangingPunct="1"/>
            <a:r>
              <a:rPr lang="zh-CN" altLang="en-US" smtClean="0">
                <a:ea typeface="SimSun" pitchFamily="2" charset="-122"/>
              </a:rPr>
              <a:t>教学日历</a:t>
            </a:r>
          </a:p>
        </p:txBody>
      </p:sp>
      <p:sp>
        <p:nvSpPr>
          <p:cNvPr id="27653" name="Rectangle 3"/>
          <p:cNvSpPr>
            <a:spLocks noGrp="1" noChangeArrowheads="1"/>
          </p:cNvSpPr>
          <p:nvPr>
            <p:ph type="body" idx="1"/>
          </p:nvPr>
        </p:nvSpPr>
        <p:spPr/>
        <p:txBody>
          <a:bodyPr/>
          <a:lstStyle/>
          <a:p>
            <a:pPr eaLnBrk="1" hangingPunct="1">
              <a:lnSpc>
                <a:spcPct val="90000"/>
              </a:lnSpc>
            </a:pPr>
            <a:r>
              <a:rPr lang="zh-CN" altLang="en-US" b="1" smtClean="0">
                <a:ea typeface="SimSun" pitchFamily="2" charset="-122"/>
              </a:rPr>
              <a:t>第</a:t>
            </a:r>
            <a:r>
              <a:rPr lang="en-US" altLang="zh-CN" b="1" smtClean="0">
                <a:ea typeface="SimSun" pitchFamily="2" charset="-122"/>
              </a:rPr>
              <a:t>3</a:t>
            </a:r>
            <a:r>
              <a:rPr lang="zh-CN" altLang="en-US" b="1" smtClean="0">
                <a:ea typeface="SimSun" pitchFamily="2" charset="-122"/>
              </a:rPr>
              <a:t>章　非完全信息静态</a:t>
            </a:r>
            <a:r>
              <a:rPr lang="zh-CN" altLang="en-US" b="1" smtClean="0">
                <a:latin typeface="SimSun" pitchFamily="2" charset="-122"/>
                <a:ea typeface="SimSun" pitchFamily="2" charset="-122"/>
              </a:rPr>
              <a:t>博弈</a:t>
            </a:r>
            <a:r>
              <a:rPr lang="en-US" altLang="zh-CN" b="1" smtClean="0">
                <a:latin typeface="SimSun" pitchFamily="2" charset="-122"/>
                <a:ea typeface="SimSun" pitchFamily="2" charset="-122"/>
              </a:rPr>
              <a:t>(8class)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３</a:t>
            </a:r>
            <a:r>
              <a:rPr lang="en-US" altLang="zh-CN" sz="2000" b="1" smtClean="0">
                <a:latin typeface="SimSun" pitchFamily="2" charset="-122"/>
                <a:ea typeface="SimSun" pitchFamily="2" charset="-122"/>
              </a:rPr>
              <a:t>.1 </a:t>
            </a:r>
            <a:r>
              <a:rPr lang="zh-CN" altLang="en-US" sz="2000" b="1" smtClean="0">
                <a:latin typeface="SimSun" pitchFamily="2" charset="-122"/>
                <a:ea typeface="SimSun" pitchFamily="2" charset="-122"/>
              </a:rPr>
              <a:t>理论：静态贝叶斯博弈和贝叶斯均衡</a:t>
            </a:r>
            <a:r>
              <a:rPr lang="en-US" altLang="zh-CN" sz="2000" b="1" smtClean="0">
                <a:latin typeface="SimSun" pitchFamily="2" charset="-122"/>
                <a:ea typeface="SimSun" pitchFamily="2" charset="-122"/>
              </a:rPr>
              <a:t>(3class)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３</a:t>
            </a:r>
            <a:r>
              <a:rPr lang="en-US" altLang="zh-CN" sz="2000" b="1" smtClean="0">
                <a:latin typeface="SimSun" pitchFamily="2" charset="-122"/>
                <a:ea typeface="SimSun" pitchFamily="2" charset="-122"/>
              </a:rPr>
              <a:t>.2 </a:t>
            </a:r>
            <a:r>
              <a:rPr lang="zh-CN" altLang="en-US" sz="2000" b="1" smtClean="0">
                <a:latin typeface="SimSun" pitchFamily="2" charset="-122"/>
                <a:ea typeface="SimSun" pitchFamily="2" charset="-122"/>
              </a:rPr>
              <a:t>应用举例</a:t>
            </a:r>
            <a:r>
              <a:rPr lang="en-US" altLang="zh-CN" sz="2000" b="1" smtClean="0">
                <a:latin typeface="SimSun" pitchFamily="2" charset="-122"/>
                <a:ea typeface="SimSun" pitchFamily="2" charset="-122"/>
              </a:rPr>
              <a:t>(2class)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３</a:t>
            </a:r>
            <a:r>
              <a:rPr lang="en-US" altLang="zh-CN" sz="2000" b="1" smtClean="0">
                <a:latin typeface="SimSun" pitchFamily="2" charset="-122"/>
                <a:ea typeface="SimSun" pitchFamily="2" charset="-122"/>
              </a:rPr>
              <a:t>.3 </a:t>
            </a:r>
            <a:r>
              <a:rPr lang="zh-CN" altLang="en-US" sz="2000" b="1" smtClean="0">
                <a:latin typeface="SimSun" pitchFamily="2" charset="-122"/>
                <a:ea typeface="SimSun" pitchFamily="2" charset="-122"/>
              </a:rPr>
              <a:t>显示原理</a:t>
            </a:r>
            <a:r>
              <a:rPr lang="en-US" altLang="zh-CN" sz="2000" b="1" smtClean="0">
                <a:latin typeface="SimSun" pitchFamily="2" charset="-122"/>
                <a:ea typeface="SimSun" pitchFamily="2" charset="-122"/>
              </a:rPr>
              <a:t>(</a:t>
            </a:r>
            <a:r>
              <a:rPr lang="zh-CN" altLang="en-US" sz="2000" b="1" smtClean="0">
                <a:latin typeface="SimSun" pitchFamily="2" charset="-122"/>
                <a:ea typeface="SimSun" pitchFamily="2" charset="-122"/>
              </a:rPr>
              <a:t>２</a:t>
            </a:r>
            <a:r>
              <a:rPr lang="en-US" altLang="zh-CN" sz="2000" b="1" smtClean="0">
                <a:latin typeface="SimSun" pitchFamily="2" charset="-122"/>
                <a:ea typeface="SimSun" pitchFamily="2" charset="-122"/>
              </a:rPr>
              <a:t>class)</a:t>
            </a:r>
            <a:endParaRPr lang="zh-CN" altLang="en-US" sz="2000" b="1" smtClean="0">
              <a:latin typeface="SimSun" pitchFamily="2" charset="-122"/>
              <a:ea typeface="SimSun" pitchFamily="2" charset="-122"/>
            </a:endParaRPr>
          </a:p>
          <a:p>
            <a:pPr eaLnBrk="1" hangingPunct="1">
              <a:lnSpc>
                <a:spcPct val="90000"/>
              </a:lnSpc>
              <a:buFont typeface="Wingdings" pitchFamily="2" charset="2"/>
              <a:buNone/>
            </a:pPr>
            <a:r>
              <a:rPr lang="zh-CN" altLang="en-US" sz="2000" b="1" smtClean="0">
                <a:latin typeface="SimSun" pitchFamily="2" charset="-122"/>
                <a:ea typeface="SimSun" pitchFamily="2" charset="-122"/>
              </a:rPr>
              <a:t>         作业</a:t>
            </a:r>
            <a:r>
              <a:rPr lang="en-US" altLang="zh-CN" sz="2000" b="1" smtClean="0">
                <a:latin typeface="SimSun" pitchFamily="2" charset="-122"/>
                <a:ea typeface="SimSun" pitchFamily="2" charset="-122"/>
              </a:rPr>
              <a:t>(</a:t>
            </a:r>
            <a:r>
              <a:rPr lang="zh-CN" altLang="en-US" sz="2000" b="1" smtClean="0">
                <a:latin typeface="SimSun" pitchFamily="2" charset="-122"/>
                <a:ea typeface="SimSun" pitchFamily="2" charset="-122"/>
              </a:rPr>
              <a:t>１</a:t>
            </a:r>
            <a:r>
              <a:rPr lang="en-US" altLang="zh-CN" sz="2000" b="1" smtClean="0">
                <a:latin typeface="SimSun" pitchFamily="2" charset="-122"/>
                <a:ea typeface="SimSun" pitchFamily="2" charset="-122"/>
              </a:rPr>
              <a:t>class)</a:t>
            </a:r>
          </a:p>
          <a:p>
            <a:pPr eaLnBrk="1" hangingPunct="1">
              <a:lnSpc>
                <a:spcPct val="90000"/>
              </a:lnSpc>
            </a:pPr>
            <a:r>
              <a:rPr lang="zh-CN" altLang="en-US" b="1" smtClean="0">
                <a:ea typeface="SimSun" pitchFamily="2" charset="-122"/>
              </a:rPr>
              <a:t>第４章　非完全信息动态</a:t>
            </a:r>
            <a:r>
              <a:rPr lang="zh-CN" altLang="en-US" b="1" smtClean="0">
                <a:latin typeface="SimSun" pitchFamily="2" charset="-122"/>
                <a:ea typeface="SimSun" pitchFamily="2" charset="-122"/>
              </a:rPr>
              <a:t>博弈</a:t>
            </a:r>
            <a:r>
              <a:rPr lang="en-US" altLang="zh-CN" b="1" smtClean="0">
                <a:latin typeface="SimSun" pitchFamily="2" charset="-122"/>
                <a:ea typeface="SimSun" pitchFamily="2" charset="-122"/>
              </a:rPr>
              <a:t>(12class)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４</a:t>
            </a:r>
            <a:r>
              <a:rPr lang="en-US" altLang="zh-CN" sz="2000" b="1" smtClean="0">
                <a:latin typeface="SimSun" pitchFamily="2" charset="-122"/>
                <a:ea typeface="SimSun" pitchFamily="2" charset="-122"/>
              </a:rPr>
              <a:t>.1 </a:t>
            </a:r>
            <a:r>
              <a:rPr lang="zh-CN" altLang="en-US" sz="2000" b="1" smtClean="0">
                <a:latin typeface="SimSun" pitchFamily="2" charset="-122"/>
                <a:ea typeface="SimSun" pitchFamily="2" charset="-122"/>
              </a:rPr>
              <a:t>精炼贝叶斯均衡概述</a:t>
            </a:r>
            <a:r>
              <a:rPr lang="en-US" altLang="zh-CN" sz="2000" b="1" smtClean="0">
                <a:latin typeface="SimSun" pitchFamily="2" charset="-122"/>
                <a:ea typeface="SimSun" pitchFamily="2" charset="-122"/>
              </a:rPr>
              <a:t>(3class)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４</a:t>
            </a:r>
            <a:r>
              <a:rPr lang="en-US" altLang="zh-CN" sz="2000" b="1" smtClean="0">
                <a:latin typeface="SimSun" pitchFamily="2" charset="-122"/>
                <a:ea typeface="SimSun" pitchFamily="2" charset="-122"/>
              </a:rPr>
              <a:t>.2 </a:t>
            </a:r>
            <a:r>
              <a:rPr lang="zh-CN" altLang="en-US" sz="2000" b="1" smtClean="0">
                <a:latin typeface="SimSun" pitchFamily="2" charset="-122"/>
                <a:ea typeface="SimSun" pitchFamily="2" charset="-122"/>
              </a:rPr>
              <a:t>信号博弈 </a:t>
            </a:r>
            <a:r>
              <a:rPr lang="en-US" altLang="zh-CN" sz="2000" b="1" smtClean="0">
                <a:latin typeface="SimSun" pitchFamily="2" charset="-122"/>
                <a:ea typeface="SimSun" pitchFamily="2" charset="-122"/>
              </a:rPr>
              <a:t>(3class)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４</a:t>
            </a:r>
            <a:r>
              <a:rPr lang="en-US" altLang="zh-CN" sz="2000" b="1" smtClean="0">
                <a:latin typeface="SimSun" pitchFamily="2" charset="-122"/>
                <a:ea typeface="SimSun" pitchFamily="2" charset="-122"/>
              </a:rPr>
              <a:t>.3 </a:t>
            </a:r>
            <a:r>
              <a:rPr lang="zh-CN" altLang="en-US" sz="2000" b="1" smtClean="0">
                <a:latin typeface="SimSun" pitchFamily="2" charset="-122"/>
                <a:ea typeface="SimSun" pitchFamily="2" charset="-122"/>
              </a:rPr>
              <a:t>精炼贝叶斯均衡的其它应用 </a:t>
            </a:r>
            <a:r>
              <a:rPr lang="en-US" altLang="zh-CN" sz="2000" b="1" smtClean="0">
                <a:latin typeface="SimSun" pitchFamily="2" charset="-122"/>
                <a:ea typeface="SimSun" pitchFamily="2" charset="-122"/>
              </a:rPr>
              <a:t>(3class)</a:t>
            </a:r>
            <a:endParaRPr lang="zh-CN" altLang="en-US" sz="2000" b="1" smtClean="0">
              <a:latin typeface="SimSun" pitchFamily="2" charset="-122"/>
              <a:ea typeface="SimSun" pitchFamily="2" charset="-122"/>
            </a:endParaRPr>
          </a:p>
          <a:p>
            <a:pPr eaLnBrk="1" hangingPunct="1">
              <a:lnSpc>
                <a:spcPct val="90000"/>
              </a:lnSpc>
              <a:buFont typeface="Wingdings" pitchFamily="2" charset="2"/>
              <a:buNone/>
            </a:pPr>
            <a:r>
              <a:rPr lang="zh-CN" altLang="en-US" sz="2000" b="1" smtClean="0">
                <a:latin typeface="SimSun" pitchFamily="2" charset="-122"/>
                <a:ea typeface="SimSun" pitchFamily="2" charset="-122"/>
              </a:rPr>
              <a:t>４</a:t>
            </a:r>
            <a:r>
              <a:rPr lang="en-US" altLang="zh-CN" sz="2000" b="1" smtClean="0">
                <a:latin typeface="SimSun" pitchFamily="2" charset="-122"/>
                <a:ea typeface="SimSun" pitchFamily="2" charset="-122"/>
              </a:rPr>
              <a:t>.4 </a:t>
            </a:r>
            <a:r>
              <a:rPr lang="zh-CN" altLang="en-US" sz="2000" b="1" smtClean="0">
                <a:latin typeface="SimSun" pitchFamily="2" charset="-122"/>
                <a:ea typeface="SimSun" pitchFamily="2" charset="-122"/>
              </a:rPr>
              <a:t>精炼贝叶斯均衡的再精炼</a:t>
            </a:r>
            <a:r>
              <a:rPr lang="en-US" altLang="zh-CN" sz="2000" b="1" smtClean="0">
                <a:latin typeface="SimSun" pitchFamily="2" charset="-122"/>
                <a:ea typeface="SimSun" pitchFamily="2" charset="-122"/>
              </a:rPr>
              <a:t>(2class)</a:t>
            </a:r>
          </a:p>
          <a:p>
            <a:pPr eaLnBrk="1" hangingPunct="1">
              <a:lnSpc>
                <a:spcPct val="90000"/>
              </a:lnSpc>
              <a:buFont typeface="Wingdings" pitchFamily="2" charset="2"/>
              <a:buNone/>
            </a:pPr>
            <a:r>
              <a:rPr lang="zh-CN" altLang="en-US" sz="2000" b="1" smtClean="0">
                <a:latin typeface="SimSun" pitchFamily="2" charset="-122"/>
                <a:ea typeface="SimSun" pitchFamily="2" charset="-122"/>
              </a:rPr>
              <a:t>　　　　　　　作业</a:t>
            </a:r>
            <a:r>
              <a:rPr lang="en-US" altLang="zh-CN" sz="2000" b="1" smtClean="0">
                <a:latin typeface="SimSun" pitchFamily="2" charset="-122"/>
                <a:ea typeface="SimSun" pitchFamily="2" charset="-122"/>
              </a:rPr>
              <a:t>(</a:t>
            </a:r>
            <a:r>
              <a:rPr lang="zh-CN" altLang="en-US" sz="2000" b="1" smtClean="0">
                <a:latin typeface="SimSun" pitchFamily="2" charset="-122"/>
                <a:ea typeface="SimSun" pitchFamily="2" charset="-122"/>
              </a:rPr>
              <a:t>１</a:t>
            </a:r>
            <a:r>
              <a:rPr lang="en-US" altLang="zh-CN" sz="2000" b="1" smtClean="0">
                <a:latin typeface="SimSun" pitchFamily="2" charset="-122"/>
                <a:ea typeface="SimSun" pitchFamily="2" charset="-122"/>
              </a:rPr>
              <a:t>class)</a:t>
            </a:r>
          </a:p>
          <a:p>
            <a:pPr eaLnBrk="1" hangingPunct="1">
              <a:lnSpc>
                <a:spcPct val="90000"/>
              </a:lnSpc>
            </a:pPr>
            <a:r>
              <a:rPr lang="zh-CN" altLang="en-US" b="1" smtClean="0">
                <a:latin typeface="SimSun" pitchFamily="2" charset="-122"/>
                <a:ea typeface="SimSun" pitchFamily="2" charset="-122"/>
              </a:rPr>
              <a:t>复习考试</a:t>
            </a:r>
          </a:p>
          <a:p>
            <a:pPr eaLnBrk="1" hangingPunct="1">
              <a:lnSpc>
                <a:spcPct val="90000"/>
              </a:lnSpc>
              <a:buFont typeface="Wingdings" pitchFamily="2" charset="2"/>
              <a:buNone/>
            </a:pPr>
            <a:endParaRPr lang="zh-CN" altLang="en-US" sz="2000" b="1" smtClean="0">
              <a:latin typeface="SimSun" pitchFamily="2" charset="-122"/>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8067" name="灯片编号占位符 5"/>
          <p:cNvSpPr>
            <a:spLocks noGrp="1"/>
          </p:cNvSpPr>
          <p:nvPr>
            <p:ph type="sldNum" sz="quarter" idx="12"/>
          </p:nvPr>
        </p:nvSpPr>
        <p:spPr>
          <a:noFill/>
        </p:spPr>
        <p:txBody>
          <a:bodyPr/>
          <a:lstStyle/>
          <a:p>
            <a:fld id="{B4C0E5D8-ACF3-48E1-AD0F-52BA64547B27}" type="slidenum">
              <a:rPr lang="zh-CN" altLang="en-US" smtClean="0">
                <a:solidFill>
                  <a:srgbClr val="000000"/>
                </a:solidFill>
              </a:rPr>
              <a:pPr/>
              <a:t>70</a:t>
            </a:fld>
            <a:endParaRPr lang="en-US" altLang="zh-CN" smtClean="0">
              <a:solidFill>
                <a:srgbClr val="000000"/>
              </a:solidFill>
            </a:endParaRPr>
          </a:p>
        </p:txBody>
      </p:sp>
      <p:sp>
        <p:nvSpPr>
          <p:cNvPr id="88068" name="Rectangle 2"/>
          <p:cNvSpPr>
            <a:spLocks noGrp="1" noChangeArrowheads="1"/>
          </p:cNvSpPr>
          <p:nvPr>
            <p:ph type="title"/>
          </p:nvPr>
        </p:nvSpPr>
        <p:spPr/>
        <p:txBody>
          <a:bodyPr/>
          <a:lstStyle/>
          <a:p>
            <a:pPr eaLnBrk="1" hangingPunct="1"/>
            <a:r>
              <a:rPr lang="en-US" altLang="zh-CN" smtClean="0">
                <a:ea typeface="SimSun" pitchFamily="2" charset="-122"/>
              </a:rPr>
              <a:t>Example: Tourists &amp; Natives</a:t>
            </a:r>
          </a:p>
        </p:txBody>
      </p:sp>
      <p:sp>
        <p:nvSpPr>
          <p:cNvPr id="88069" name="Rectangle 3"/>
          <p:cNvSpPr>
            <a:spLocks noGrp="1" noChangeArrowheads="1"/>
          </p:cNvSpPr>
          <p:nvPr>
            <p:ph type="body" idx="1"/>
          </p:nvPr>
        </p:nvSpPr>
        <p:spPr>
          <a:xfrm>
            <a:off x="914400" y="4111625"/>
            <a:ext cx="7772400" cy="2019300"/>
          </a:xfrm>
        </p:spPr>
        <p:txBody>
          <a:bodyPr/>
          <a:lstStyle/>
          <a:p>
            <a:pPr eaLnBrk="1" hangingPunct="1"/>
            <a:r>
              <a:rPr lang="zh-CN" altLang="en-US" smtClean="0">
                <a:ea typeface="SimSun" pitchFamily="2" charset="-122"/>
              </a:rPr>
              <a:t>针对</a:t>
            </a:r>
            <a:r>
              <a:rPr lang="en-US" altLang="zh-CN" smtClean="0">
                <a:ea typeface="SimSun" pitchFamily="2" charset="-122"/>
              </a:rPr>
              <a:t>Bar 2</a:t>
            </a:r>
            <a:r>
              <a:rPr lang="zh-CN" altLang="en-US" smtClean="0">
                <a:ea typeface="SimSun" pitchFamily="2" charset="-122"/>
              </a:rPr>
              <a:t>选择的</a:t>
            </a:r>
            <a:r>
              <a:rPr lang="en-US" altLang="zh-CN" smtClean="0">
                <a:ea typeface="SimSun" pitchFamily="2" charset="-122"/>
              </a:rPr>
              <a:t>$2, $4 </a:t>
            </a:r>
            <a:r>
              <a:rPr lang="zh-CN" altLang="en-US" smtClean="0">
                <a:ea typeface="SimSun" pitchFamily="2" charset="-122"/>
              </a:rPr>
              <a:t>或</a:t>
            </a:r>
            <a:r>
              <a:rPr lang="en-US" altLang="zh-CN" smtClean="0">
                <a:ea typeface="SimSun" pitchFamily="2" charset="-122"/>
              </a:rPr>
              <a:t>$5</a:t>
            </a:r>
            <a:r>
              <a:rPr lang="zh-CN" altLang="en-US" smtClean="0">
                <a:ea typeface="SimSun" pitchFamily="2" charset="-122"/>
              </a:rPr>
              <a:t>的策略， </a:t>
            </a:r>
            <a:r>
              <a:rPr lang="en-US" altLang="zh-CN" smtClean="0">
                <a:ea typeface="SimSun" pitchFamily="2" charset="-122"/>
              </a:rPr>
              <a:t>Bar 1</a:t>
            </a:r>
            <a:r>
              <a:rPr lang="zh-CN" altLang="en-US" smtClean="0">
                <a:ea typeface="SimSun" pitchFamily="2" charset="-122"/>
              </a:rPr>
              <a:t>的最优反应分别是什么</a:t>
            </a:r>
            <a:r>
              <a:rPr lang="en-US" altLang="zh-CN" smtClean="0">
                <a:ea typeface="SimSun" pitchFamily="2" charset="-122"/>
              </a:rPr>
              <a:t>?</a:t>
            </a:r>
            <a:endParaRPr lang="zh-CN" altLang="en-US" smtClean="0">
              <a:ea typeface="SimSun" pitchFamily="2" charset="-122"/>
            </a:endParaRPr>
          </a:p>
          <a:p>
            <a:pPr eaLnBrk="1" hangingPunct="1"/>
            <a:r>
              <a:rPr lang="zh-CN" altLang="en-US" smtClean="0">
                <a:ea typeface="SimSun" pitchFamily="2" charset="-122"/>
              </a:rPr>
              <a:t>针对</a:t>
            </a:r>
            <a:r>
              <a:rPr lang="en-US" altLang="zh-CN" smtClean="0">
                <a:ea typeface="SimSun" pitchFamily="2" charset="-122"/>
              </a:rPr>
              <a:t>Bar 1</a:t>
            </a:r>
            <a:r>
              <a:rPr lang="zh-CN" altLang="en-US" smtClean="0">
                <a:ea typeface="SimSun" pitchFamily="2" charset="-122"/>
              </a:rPr>
              <a:t>选择的</a:t>
            </a:r>
            <a:r>
              <a:rPr lang="en-US" altLang="zh-CN" smtClean="0">
                <a:ea typeface="SimSun" pitchFamily="2" charset="-122"/>
              </a:rPr>
              <a:t>$2, $4 </a:t>
            </a:r>
            <a:r>
              <a:rPr lang="zh-CN" altLang="en-US" smtClean="0">
                <a:ea typeface="SimSun" pitchFamily="2" charset="-122"/>
              </a:rPr>
              <a:t>或</a:t>
            </a:r>
            <a:r>
              <a:rPr lang="en-US" altLang="zh-CN" smtClean="0">
                <a:ea typeface="SimSun" pitchFamily="2" charset="-122"/>
              </a:rPr>
              <a:t>$5</a:t>
            </a:r>
            <a:r>
              <a:rPr lang="zh-CN" altLang="en-US" smtClean="0">
                <a:ea typeface="SimSun" pitchFamily="2" charset="-122"/>
              </a:rPr>
              <a:t>的策略， </a:t>
            </a:r>
            <a:r>
              <a:rPr lang="en-US" altLang="zh-CN" smtClean="0">
                <a:ea typeface="SimSun" pitchFamily="2" charset="-122"/>
              </a:rPr>
              <a:t>Bar 2</a:t>
            </a:r>
            <a:r>
              <a:rPr lang="zh-CN" altLang="en-US" smtClean="0">
                <a:ea typeface="SimSun" pitchFamily="2" charset="-122"/>
              </a:rPr>
              <a:t>的最优反应分别是什么</a:t>
            </a:r>
            <a:r>
              <a:rPr lang="en-US" altLang="zh-CN" smtClean="0">
                <a:ea typeface="SimSun" pitchFamily="2" charset="-122"/>
              </a:rPr>
              <a:t>?</a:t>
            </a:r>
          </a:p>
          <a:p>
            <a:pPr eaLnBrk="1" hangingPunct="1">
              <a:buFont typeface="Wingdings" pitchFamily="2" charset="2"/>
              <a:buNone/>
            </a:pPr>
            <a:endParaRPr lang="zh-CN" altLang="en-US" smtClean="0">
              <a:ea typeface="SimSun" pitchFamily="2" charset="-122"/>
            </a:endParaRPr>
          </a:p>
        </p:txBody>
      </p:sp>
      <p:graphicFrame>
        <p:nvGraphicFramePr>
          <p:cNvPr id="65540" name="Group 4"/>
          <p:cNvGraphicFramePr>
            <a:graphicFrameLocks noGrp="1"/>
          </p:cNvGraphicFramePr>
          <p:nvPr/>
        </p:nvGraphicFramePr>
        <p:xfrm>
          <a:off x="1077913" y="1563688"/>
          <a:ext cx="6926262" cy="2001521"/>
        </p:xfrm>
        <a:graphic>
          <a:graphicData uri="http://schemas.openxmlformats.org/drawingml/2006/table">
            <a:tbl>
              <a:tblPr/>
              <a:tblGrid>
                <a:gridCol w="1116012"/>
                <a:gridCol w="704850"/>
                <a:gridCol w="1731963"/>
                <a:gridCol w="1708150"/>
                <a:gridCol w="1665287"/>
              </a:tblGrid>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$2</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2113">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12</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8102" name="Text Box 47"/>
          <p:cNvSpPr txBox="1">
            <a:spLocks noChangeArrowheads="1"/>
          </p:cNvSpPr>
          <p:nvPr/>
        </p:nvSpPr>
        <p:spPr bwMode="auto">
          <a:xfrm>
            <a:off x="4367213" y="3657600"/>
            <a:ext cx="3816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Payoffs are in thousands of dollars</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89091" name="灯片编号占位符 5"/>
          <p:cNvSpPr>
            <a:spLocks noGrp="1"/>
          </p:cNvSpPr>
          <p:nvPr>
            <p:ph type="sldNum" sz="quarter" idx="12"/>
          </p:nvPr>
        </p:nvSpPr>
        <p:spPr>
          <a:noFill/>
        </p:spPr>
        <p:txBody>
          <a:bodyPr/>
          <a:lstStyle/>
          <a:p>
            <a:fld id="{40814092-D416-48D4-AB43-D52CCDF17D86}" type="slidenum">
              <a:rPr lang="zh-CN" altLang="en-US" smtClean="0">
                <a:solidFill>
                  <a:srgbClr val="000000"/>
                </a:solidFill>
              </a:rPr>
              <a:pPr/>
              <a:t>71</a:t>
            </a:fld>
            <a:endParaRPr lang="en-US" altLang="zh-CN" smtClean="0">
              <a:solidFill>
                <a:srgbClr val="000000"/>
              </a:solidFill>
            </a:endParaRPr>
          </a:p>
        </p:txBody>
      </p:sp>
      <p:sp>
        <p:nvSpPr>
          <p:cNvPr id="89092" name="Rectangle 2"/>
          <p:cNvSpPr>
            <a:spLocks noGrp="1" noChangeArrowheads="1"/>
          </p:cNvSpPr>
          <p:nvPr>
            <p:ph type="title"/>
          </p:nvPr>
        </p:nvSpPr>
        <p:spPr/>
        <p:txBody>
          <a:bodyPr/>
          <a:lstStyle/>
          <a:p>
            <a:pPr eaLnBrk="1" hangingPunct="1"/>
            <a:r>
              <a:rPr lang="zh-CN" altLang="en-US" sz="3800" smtClean="0">
                <a:ea typeface="SimSun" pitchFamily="2" charset="-122"/>
              </a:rPr>
              <a:t>2-</a:t>
            </a:r>
            <a:r>
              <a:rPr lang="en-US" altLang="zh-CN" sz="3800" smtClean="0">
                <a:ea typeface="SimSun" pitchFamily="2" charset="-122"/>
              </a:rPr>
              <a:t>player game with finite strategies</a:t>
            </a:r>
          </a:p>
        </p:txBody>
      </p:sp>
      <p:sp>
        <p:nvSpPr>
          <p:cNvPr id="89093" name="Rectangle 3"/>
          <p:cNvSpPr>
            <a:spLocks noGrp="1" noChangeArrowheads="1"/>
          </p:cNvSpPr>
          <p:nvPr>
            <p:ph type="body" idx="1"/>
          </p:nvPr>
        </p:nvSpPr>
        <p:spPr>
          <a:xfrm>
            <a:off x="755650" y="1655763"/>
            <a:ext cx="7772400" cy="1887537"/>
          </a:xfrm>
        </p:spPr>
        <p:txBody>
          <a:bodyPr/>
          <a:lstStyle/>
          <a:p>
            <a:pPr eaLnBrk="1" hangingPunct="1">
              <a:lnSpc>
                <a:spcPct val="90000"/>
              </a:lnSpc>
            </a:pP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12</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13</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a:t>
            </a:r>
            <a:r>
              <a:rPr lang="en-US" altLang="zh-CN" sz="2400" b="1" smtClean="0">
                <a:solidFill>
                  <a:srgbClr val="0000FF"/>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rgbClr val="0000FF"/>
                </a:solidFill>
                <a:latin typeface="Courier New" pitchFamily="49" charset="0"/>
                <a:ea typeface="SimSun" pitchFamily="2" charset="-122"/>
                <a:cs typeface="Courier New" pitchFamily="49" charset="0"/>
              </a:rPr>
              <a:t>, </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22</a:t>
            </a:r>
            <a:r>
              <a:rPr lang="en-US" altLang="zh-CN" sz="2400" b="1" smtClean="0">
                <a:solidFill>
                  <a:srgbClr val="0000FF"/>
                </a:solidFill>
                <a:latin typeface="Courier New" pitchFamily="49" charset="0"/>
                <a:ea typeface="SimSun" pitchFamily="2" charset="-122"/>
                <a:cs typeface="Courier New" pitchFamily="49" charset="0"/>
              </a:rPr>
              <a:t>}</a:t>
            </a:r>
          </a:p>
          <a:p>
            <a:pPr eaLnBrk="1" hangingPunct="1">
              <a:lnSpc>
                <a:spcPct val="90000"/>
              </a:lnSpc>
            </a:pPr>
            <a:r>
              <a:rPr lang="zh-CN" altLang="en-US" sz="2400" b="1" smtClean="0">
                <a:latin typeface="Courier New" pitchFamily="49" charset="0"/>
                <a:ea typeface="SimSun" pitchFamily="2" charset="-122"/>
                <a:cs typeface="Courier New" pitchFamily="49" charset="0"/>
              </a:rPr>
              <a:t>如果</a:t>
            </a:r>
            <a:r>
              <a:rPr lang="en-US" altLang="zh-CN" sz="2400" smtClean="0">
                <a:ea typeface="SimSun" pitchFamily="2" charset="-122"/>
                <a:cs typeface="Courier New" pitchFamily="49" charset="0"/>
              </a:rPr>
              <a:t> </a:t>
            </a:r>
            <a:br>
              <a:rPr lang="en-US" altLang="zh-CN" sz="2400" smtClean="0">
                <a:ea typeface="SimSun" pitchFamily="2" charset="-122"/>
                <a:cs typeface="Courier New" pitchFamily="49" charset="0"/>
              </a:rPr>
            </a:b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smtClean="0">
                <a:latin typeface="Courier New" pitchFamily="49" charset="0"/>
                <a:ea typeface="SimSun" pitchFamily="2" charset="-122"/>
                <a:cs typeface="Courier New" pitchFamily="49" charset="0"/>
                <a:sym typeface="Symbol" pitchFamily="18" charset="2"/>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12</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r>
              <a:rPr lang="zh-CN" altLang="en-US" sz="2400" b="1" smtClean="0">
                <a:solidFill>
                  <a:schemeClr val="hlink"/>
                </a:solidFill>
                <a:latin typeface="Courier New" pitchFamily="49" charset="0"/>
                <a:ea typeface="SimSun" pitchFamily="2" charset="-122"/>
                <a:cs typeface="Courier New" pitchFamily="49" charset="0"/>
              </a:rPr>
              <a:t>且</a:t>
            </a:r>
            <a:br>
              <a:rPr lang="zh-CN" altLang="en-US" sz="2400" b="1" smtClean="0">
                <a:solidFill>
                  <a:schemeClr val="hlink"/>
                </a:solidFill>
                <a:latin typeface="Courier New" pitchFamily="49" charset="0"/>
                <a:ea typeface="SimSun" pitchFamily="2" charset="-122"/>
                <a:cs typeface="Courier New" pitchFamily="49" charset="0"/>
              </a:rPr>
            </a:b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 </a:t>
            </a:r>
            <a:r>
              <a:rPr lang="en-US" altLang="zh-CN" sz="2400" b="1" smtClean="0">
                <a:latin typeface="Courier New" pitchFamily="49" charset="0"/>
                <a:ea typeface="SimSun" pitchFamily="2" charset="-122"/>
                <a:cs typeface="Courier New" pitchFamily="49" charset="0"/>
                <a:sym typeface="Symbol" pitchFamily="18" charset="2"/>
              </a:rPr>
              <a:t></a:t>
            </a:r>
            <a:r>
              <a:rPr lang="en-US" altLang="zh-CN" sz="2400" b="1" smtClean="0">
                <a:latin typeface="Courier New" pitchFamily="49" charset="0"/>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u</a:t>
            </a:r>
            <a:r>
              <a:rPr lang="en-US" altLang="zh-CN" sz="2400" b="1" baseline="-25000" smtClean="0">
                <a:solidFill>
                  <a:schemeClr val="hlink"/>
                </a:solidFill>
                <a:latin typeface="Courier New" pitchFamily="49" charset="0"/>
                <a:ea typeface="SimSun" pitchFamily="2" charset="-122"/>
                <a:cs typeface="Courier New" pitchFamily="49" charset="0"/>
              </a:rPr>
              <a:t>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13</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en-US" altLang="zh-CN" sz="2400" b="1" smtClean="0">
                <a:solidFill>
                  <a:schemeClr val="hlink"/>
                </a:solidFill>
                <a:latin typeface="Courier New" pitchFamily="49" charset="0"/>
                <a:ea typeface="SimSun" pitchFamily="2" charset="-122"/>
                <a:cs typeface="Courier New" pitchFamily="49" charset="0"/>
              </a:rPr>
              <a:t>).</a:t>
            </a:r>
            <a:r>
              <a:rPr lang="en-US" altLang="zh-CN" sz="2400" smtClean="0">
                <a:solidFill>
                  <a:schemeClr val="hlink"/>
                </a:solidFill>
                <a:ea typeface="SimSun" pitchFamily="2" charset="-122"/>
                <a:cs typeface="Courier New" pitchFamily="49" charset="0"/>
              </a:rPr>
              <a:t> </a:t>
            </a:r>
            <a:r>
              <a:rPr lang="zh-CN" altLang="en-US" sz="2400" smtClean="0">
                <a:solidFill>
                  <a:schemeClr val="hlink"/>
                </a:solidFill>
                <a:ea typeface="SimSun" pitchFamily="2" charset="-122"/>
                <a:cs typeface="Courier New" pitchFamily="49" charset="0"/>
              </a:rPr>
              <a:t>那么</a:t>
            </a:r>
            <a:r>
              <a:rPr lang="en-US" altLang="zh-CN" sz="2400" smtClean="0">
                <a:solidFill>
                  <a:schemeClr val="hlink"/>
                </a:solidFill>
                <a:ea typeface="SimSun" pitchFamily="2" charset="-122"/>
                <a:cs typeface="Courier New" pitchFamily="49" charset="0"/>
              </a:rPr>
              <a:t>Player 1</a:t>
            </a:r>
            <a:r>
              <a:rPr lang="zh-CN" altLang="en-US" sz="2400" smtClean="0">
                <a:solidFill>
                  <a:schemeClr val="hlink"/>
                </a:solidFill>
                <a:ea typeface="SimSun" pitchFamily="2" charset="-122"/>
                <a:cs typeface="Courier New" pitchFamily="49" charset="0"/>
              </a:rPr>
              <a:t>的策略</a:t>
            </a:r>
            <a:r>
              <a:rPr lang="en-US" altLang="zh-CN" sz="2400" smtClean="0">
                <a:solidFill>
                  <a:schemeClr val="hlink"/>
                </a:solidFill>
                <a:ea typeface="SimSun" pitchFamily="2" charset="-122"/>
                <a:cs typeface="Courier New" pitchFamily="49" charset="0"/>
              </a:rPr>
              <a:t> </a:t>
            </a:r>
            <a:r>
              <a:rPr lang="en-US" altLang="zh-CN" sz="2400" b="1" i="1" smtClean="0">
                <a:solidFill>
                  <a:schemeClr val="hlink"/>
                </a:solidFill>
                <a:latin typeface="Courier New" pitchFamily="49" charset="0"/>
                <a:ea typeface="SimSun" pitchFamily="2" charset="-122"/>
                <a:cs typeface="Courier New" pitchFamily="49" charset="0"/>
              </a:rPr>
              <a:t>s</a:t>
            </a:r>
            <a:r>
              <a:rPr lang="en-US" altLang="zh-CN" sz="2400" b="1" baseline="-25000" smtClean="0">
                <a:solidFill>
                  <a:schemeClr val="hlink"/>
                </a:solidFill>
                <a:latin typeface="Courier New" pitchFamily="49" charset="0"/>
                <a:ea typeface="SimSun" pitchFamily="2" charset="-122"/>
                <a:cs typeface="Courier New" pitchFamily="49" charset="0"/>
              </a:rPr>
              <a:t>11</a:t>
            </a:r>
            <a:r>
              <a:rPr lang="en-US" altLang="zh-CN" sz="2400" b="1" smtClean="0">
                <a:latin typeface="Courier New" pitchFamily="49" charset="0"/>
                <a:ea typeface="SimSun" pitchFamily="2" charset="-122"/>
                <a:cs typeface="Courier New" pitchFamily="49" charset="0"/>
              </a:rPr>
              <a:t> </a:t>
            </a:r>
            <a:r>
              <a:rPr lang="zh-CN" altLang="en-US" sz="2400" b="1" smtClean="0">
                <a:latin typeface="Courier New" pitchFamily="49" charset="0"/>
                <a:ea typeface="SimSun" pitchFamily="2" charset="-122"/>
                <a:cs typeface="Courier New" pitchFamily="49" charset="0"/>
              </a:rPr>
              <a:t>是她对</a:t>
            </a:r>
            <a:r>
              <a:rPr lang="en-US" altLang="zh-CN" sz="2400" smtClean="0">
                <a:solidFill>
                  <a:srgbClr val="0000FF"/>
                </a:solidFill>
                <a:ea typeface="SimSun" pitchFamily="2" charset="-122"/>
                <a:cs typeface="Courier New" pitchFamily="49" charset="0"/>
              </a:rPr>
              <a:t>Player 2</a:t>
            </a:r>
            <a:r>
              <a:rPr lang="zh-CN" altLang="en-US" sz="2400" smtClean="0">
                <a:solidFill>
                  <a:srgbClr val="0000FF"/>
                </a:solidFill>
                <a:ea typeface="SimSun" pitchFamily="2" charset="-122"/>
                <a:cs typeface="Courier New" pitchFamily="49" charset="0"/>
              </a:rPr>
              <a:t>策略</a:t>
            </a:r>
            <a:r>
              <a:rPr lang="en-US" altLang="zh-CN" sz="2400" b="1" i="1" smtClean="0">
                <a:solidFill>
                  <a:srgbClr val="0000FF"/>
                </a:solidFill>
                <a:latin typeface="Courier New" pitchFamily="49" charset="0"/>
                <a:ea typeface="SimSun" pitchFamily="2" charset="-122"/>
                <a:cs typeface="Courier New" pitchFamily="49" charset="0"/>
              </a:rPr>
              <a:t>s</a:t>
            </a:r>
            <a:r>
              <a:rPr lang="en-US" altLang="zh-CN" sz="2400" b="1" baseline="-25000" smtClean="0">
                <a:solidFill>
                  <a:srgbClr val="0000FF"/>
                </a:solidFill>
                <a:latin typeface="Courier New" pitchFamily="49" charset="0"/>
                <a:ea typeface="SimSun" pitchFamily="2" charset="-122"/>
                <a:cs typeface="Courier New" pitchFamily="49" charset="0"/>
              </a:rPr>
              <a:t>21</a:t>
            </a:r>
            <a:r>
              <a:rPr lang="zh-CN" altLang="en-US" sz="2400" b="1" smtClean="0">
                <a:latin typeface="Courier New" pitchFamily="49" charset="0"/>
                <a:ea typeface="SimSun" pitchFamily="2" charset="-122"/>
                <a:cs typeface="Courier New" pitchFamily="49" charset="0"/>
              </a:rPr>
              <a:t>的最优反应，</a:t>
            </a:r>
            <a:endParaRPr lang="en-US" altLang="zh-CN" sz="2400" b="1" smtClean="0">
              <a:latin typeface="Courier New" pitchFamily="49" charset="0"/>
              <a:ea typeface="SimSun" pitchFamily="2" charset="-122"/>
              <a:cs typeface="Courier New" pitchFamily="49" charset="0"/>
            </a:endParaRPr>
          </a:p>
        </p:txBody>
      </p:sp>
      <p:graphicFrame>
        <p:nvGraphicFramePr>
          <p:cNvPr id="66564" name="Group 4"/>
          <p:cNvGraphicFramePr>
            <a:graphicFrameLocks noGrp="1"/>
          </p:cNvGraphicFramePr>
          <p:nvPr>
            <p:ph idx="4294967295"/>
          </p:nvPr>
        </p:nvGraphicFramePr>
        <p:xfrm>
          <a:off x="569913" y="3844925"/>
          <a:ext cx="8093075" cy="2178050"/>
        </p:xfrm>
        <a:graphic>
          <a:graphicData uri="http://schemas.openxmlformats.org/drawingml/2006/table">
            <a:tbl>
              <a:tblPr/>
              <a:tblGrid>
                <a:gridCol w="1046162"/>
                <a:gridCol w="657225"/>
                <a:gridCol w="3194050"/>
                <a:gridCol w="3195638"/>
              </a:tblGrid>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endPar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endPar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381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11</a:t>
                      </a:r>
                      <a:endPar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12</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13</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21</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Courier New" pitchFamily="49"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u</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chemeClr val="hlink"/>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chemeClr val="hlink"/>
                          </a:solidFill>
                          <a:effectLst/>
                          <a:latin typeface="Courier New" pitchFamily="49" charset="0"/>
                          <a:ea typeface="SimSun" pitchFamily="2" charset="-122"/>
                          <a:cs typeface="Arial" charset="0"/>
                        </a:rPr>
                        <a:t>13</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a:t>
                      </a:r>
                      <a:r>
                        <a:rPr kumimoji="0" lang="en-US" altLang="zh-CN" sz="1800" b="1" i="1" u="none" strike="noStrike" cap="none" normalizeH="0" baseline="0" smtClean="0">
                          <a:ln>
                            <a:noFill/>
                          </a:ln>
                          <a:solidFill>
                            <a:srgbClr val="0000FF"/>
                          </a:solidFill>
                          <a:effectLst/>
                          <a:latin typeface="Courier New" pitchFamily="49" charset="0"/>
                          <a:ea typeface="SimSun" pitchFamily="2" charset="-122"/>
                          <a:cs typeface="Arial" charset="0"/>
                        </a:rPr>
                        <a:t>s</a:t>
                      </a:r>
                      <a:r>
                        <a:rPr kumimoji="0" lang="en-US" altLang="zh-CN" sz="1800" b="1" i="0" u="none" strike="noStrike" cap="none" normalizeH="0" baseline="-25000" smtClean="0">
                          <a:ln>
                            <a:noFill/>
                          </a:ln>
                          <a:solidFill>
                            <a:srgbClr val="0000FF"/>
                          </a:solidFill>
                          <a:effectLst/>
                          <a:latin typeface="Courier New" pitchFamily="49" charset="0"/>
                          <a:ea typeface="SimSun" pitchFamily="2" charset="-122"/>
                          <a:cs typeface="Arial" charset="0"/>
                        </a:rPr>
                        <a:t>22</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0115" name="灯片编号占位符 5"/>
          <p:cNvSpPr>
            <a:spLocks noGrp="1"/>
          </p:cNvSpPr>
          <p:nvPr>
            <p:ph type="sldNum" sz="quarter" idx="12"/>
          </p:nvPr>
        </p:nvSpPr>
        <p:spPr>
          <a:noFill/>
        </p:spPr>
        <p:txBody>
          <a:bodyPr/>
          <a:lstStyle/>
          <a:p>
            <a:fld id="{D161C035-A53B-4B3D-AC9F-151C51F98A2F}" type="slidenum">
              <a:rPr lang="zh-CN" altLang="en-US" smtClean="0">
                <a:solidFill>
                  <a:srgbClr val="000000"/>
                </a:solidFill>
              </a:rPr>
              <a:pPr/>
              <a:t>72</a:t>
            </a:fld>
            <a:endParaRPr lang="en-US" altLang="zh-CN" smtClean="0">
              <a:solidFill>
                <a:srgbClr val="000000"/>
              </a:solidFill>
            </a:endParaRPr>
          </a:p>
        </p:txBody>
      </p:sp>
      <p:sp>
        <p:nvSpPr>
          <p:cNvPr id="90116" name="Rectangle 2"/>
          <p:cNvSpPr>
            <a:spLocks noGrp="1" noChangeArrowheads="1"/>
          </p:cNvSpPr>
          <p:nvPr>
            <p:ph type="title"/>
          </p:nvPr>
        </p:nvSpPr>
        <p:spPr/>
        <p:txBody>
          <a:bodyPr/>
          <a:lstStyle/>
          <a:p>
            <a:pPr eaLnBrk="1" hangingPunct="1"/>
            <a:r>
              <a:rPr lang="en-US" altLang="zh-CN" sz="3800" smtClean="0">
                <a:ea typeface="SimSun" pitchFamily="2" charset="-122"/>
              </a:rPr>
              <a:t>Using best response function to find Nash equilibrium</a:t>
            </a:r>
          </a:p>
        </p:txBody>
      </p:sp>
      <p:sp>
        <p:nvSpPr>
          <p:cNvPr id="90117" name="Rectangle 3"/>
          <p:cNvSpPr>
            <a:spLocks noGrp="1" noChangeArrowheads="1"/>
          </p:cNvSpPr>
          <p:nvPr>
            <p:ph type="body" idx="1"/>
          </p:nvPr>
        </p:nvSpPr>
        <p:spPr>
          <a:xfrm>
            <a:off x="914400" y="1600200"/>
            <a:ext cx="7772400" cy="2425700"/>
          </a:xfrm>
        </p:spPr>
        <p:txBody>
          <a:bodyPr/>
          <a:lstStyle/>
          <a:p>
            <a:pPr eaLnBrk="1" hangingPunct="1"/>
            <a:r>
              <a:rPr lang="zh-CN" altLang="en-US" smtClean="0">
                <a:ea typeface="SimSun" pitchFamily="2" charset="-122"/>
              </a:rPr>
              <a:t>在</a:t>
            </a:r>
            <a:r>
              <a:rPr lang="en-US" altLang="zh-CN" smtClean="0">
                <a:ea typeface="SimSun" pitchFamily="2" charset="-122"/>
              </a:rPr>
              <a:t>2</a:t>
            </a:r>
            <a:r>
              <a:rPr lang="zh-CN" altLang="en-US" smtClean="0">
                <a:ea typeface="SimSun" pitchFamily="2" charset="-122"/>
              </a:rPr>
              <a:t>名参与人的博弈中</a:t>
            </a:r>
            <a:r>
              <a:rPr lang="en-US" altLang="zh-CN" smtClean="0">
                <a:ea typeface="SimSun" pitchFamily="2" charset="-122"/>
              </a:rPr>
              <a:t>,</a:t>
            </a:r>
            <a:r>
              <a:rPr lang="zh-CN" altLang="en-US" smtClean="0">
                <a:ea typeface="SimSun" pitchFamily="2" charset="-122"/>
              </a:rPr>
              <a:t>当且仅当（</a:t>
            </a:r>
            <a:r>
              <a:rPr lang="en-US" altLang="zh-CN" smtClean="0">
                <a:ea typeface="SimSun" pitchFamily="2" charset="-122"/>
              </a:rPr>
              <a:t>i</a:t>
            </a:r>
            <a:r>
              <a:rPr lang="zh-CN" altLang="en-US" smtClean="0">
                <a:ea typeface="SimSun" pitchFamily="2" charset="-122"/>
              </a:rPr>
              <a:t>）</a:t>
            </a:r>
            <a:r>
              <a:rPr lang="en-US" altLang="zh-CN" smtClean="0">
                <a:ea typeface="SimSun" pitchFamily="2" charset="-122"/>
              </a:rPr>
              <a:t>player 1</a:t>
            </a:r>
            <a:r>
              <a:rPr lang="zh-CN" altLang="en-US" smtClean="0">
                <a:ea typeface="SimSun" pitchFamily="2" charset="-122"/>
              </a:rPr>
              <a:t>的策略</a:t>
            </a:r>
            <a:r>
              <a:rPr lang="en-US" altLang="zh-CN" b="1" i="1" smtClean="0">
                <a:latin typeface="Times New Roman" pitchFamily="18" charset="0"/>
                <a:ea typeface="SimSun" pitchFamily="2" charset="-122"/>
              </a:rPr>
              <a:t>s</a:t>
            </a:r>
            <a:r>
              <a:rPr lang="en-US" altLang="zh-CN" baseline="-25000" smtClean="0">
                <a:ea typeface="SimSun" pitchFamily="2" charset="-122"/>
              </a:rPr>
              <a:t>1</a:t>
            </a:r>
            <a:r>
              <a:rPr lang="zh-CN" altLang="en-US" smtClean="0">
                <a:ea typeface="SimSun" pitchFamily="2" charset="-122"/>
              </a:rPr>
              <a:t>是对</a:t>
            </a:r>
            <a:r>
              <a:rPr lang="en-US" altLang="zh-CN" smtClean="0">
                <a:ea typeface="SimSun" pitchFamily="2" charset="-122"/>
              </a:rPr>
              <a:t>player 2</a:t>
            </a:r>
            <a:r>
              <a:rPr lang="zh-CN" altLang="en-US" smtClean="0">
                <a:ea typeface="SimSun" pitchFamily="2" charset="-122"/>
              </a:rPr>
              <a:t>的策略</a:t>
            </a:r>
            <a:r>
              <a:rPr lang="en-US" altLang="zh-CN" b="1" i="1" smtClean="0">
                <a:latin typeface="Times New Roman" pitchFamily="18" charset="0"/>
                <a:ea typeface="SimSun" pitchFamily="2" charset="-122"/>
              </a:rPr>
              <a:t>s</a:t>
            </a:r>
            <a:r>
              <a:rPr lang="en-US" altLang="zh-CN" baseline="-25000" smtClean="0">
                <a:ea typeface="SimSun" pitchFamily="2" charset="-122"/>
              </a:rPr>
              <a:t>2</a:t>
            </a:r>
            <a:r>
              <a:rPr lang="zh-CN" altLang="en-US" smtClean="0">
                <a:ea typeface="SimSun" pitchFamily="2" charset="-122"/>
              </a:rPr>
              <a:t>的最优反应， （</a:t>
            </a:r>
            <a:r>
              <a:rPr lang="en-US" altLang="zh-CN" smtClean="0">
                <a:ea typeface="SimSun" pitchFamily="2" charset="-122"/>
              </a:rPr>
              <a:t>ii</a:t>
            </a:r>
            <a:r>
              <a:rPr lang="zh-CN" altLang="en-US" smtClean="0">
                <a:ea typeface="SimSun" pitchFamily="2" charset="-122"/>
              </a:rPr>
              <a:t>）</a:t>
            </a:r>
            <a:r>
              <a:rPr lang="en-US" altLang="zh-CN" smtClean="0">
                <a:ea typeface="SimSun" pitchFamily="2" charset="-122"/>
              </a:rPr>
              <a:t>player 2</a:t>
            </a:r>
            <a:r>
              <a:rPr lang="zh-CN" altLang="en-US" smtClean="0">
                <a:ea typeface="SimSun" pitchFamily="2" charset="-122"/>
              </a:rPr>
              <a:t>的策略</a:t>
            </a:r>
            <a:r>
              <a:rPr lang="en-US" altLang="zh-CN" b="1" i="1" smtClean="0">
                <a:latin typeface="Times New Roman" pitchFamily="18" charset="0"/>
                <a:ea typeface="SimSun" pitchFamily="2" charset="-122"/>
              </a:rPr>
              <a:t>s</a:t>
            </a:r>
            <a:r>
              <a:rPr lang="en-US" altLang="zh-CN" baseline="-25000" smtClean="0">
                <a:ea typeface="SimSun" pitchFamily="2" charset="-122"/>
              </a:rPr>
              <a:t>2</a:t>
            </a:r>
            <a:r>
              <a:rPr lang="zh-CN" altLang="en-US" smtClean="0">
                <a:ea typeface="SimSun" pitchFamily="2" charset="-122"/>
              </a:rPr>
              <a:t> 是对</a:t>
            </a:r>
            <a:r>
              <a:rPr lang="en-US" altLang="zh-CN" smtClean="0">
                <a:ea typeface="SimSun" pitchFamily="2" charset="-122"/>
              </a:rPr>
              <a:t>player 1</a:t>
            </a:r>
            <a:r>
              <a:rPr lang="zh-CN" altLang="en-US" smtClean="0">
                <a:ea typeface="SimSun" pitchFamily="2" charset="-122"/>
              </a:rPr>
              <a:t>的策略</a:t>
            </a:r>
            <a:r>
              <a:rPr lang="en-US" altLang="zh-CN" b="1" i="1" smtClean="0">
                <a:latin typeface="Times New Roman" pitchFamily="18" charset="0"/>
                <a:ea typeface="SimSun" pitchFamily="2" charset="-122"/>
              </a:rPr>
              <a:t>s</a:t>
            </a:r>
            <a:r>
              <a:rPr lang="en-US" altLang="zh-CN" baseline="-25000" smtClean="0">
                <a:ea typeface="SimSun" pitchFamily="2" charset="-122"/>
              </a:rPr>
              <a:t>1</a:t>
            </a:r>
            <a:r>
              <a:rPr lang="zh-CN" altLang="en-US" smtClean="0">
                <a:ea typeface="SimSun" pitchFamily="2" charset="-122"/>
              </a:rPr>
              <a:t>的最优反应时，</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s</a:t>
            </a:r>
            <a:r>
              <a:rPr lang="en-US" altLang="zh-CN" b="1" baseline="-25000" smtClean="0">
                <a:latin typeface="Times New Roman" pitchFamily="18" charset="0"/>
                <a:ea typeface="SimSun" pitchFamily="2" charset="-122"/>
                <a:cs typeface="Times New Roman" pitchFamily="18" charset="0"/>
              </a:rPr>
              <a:t>1</a:t>
            </a:r>
            <a:r>
              <a:rPr lang="en-US" altLang="zh-CN" b="1" i="1" smtClean="0">
                <a:latin typeface="Times New Roman" pitchFamily="18" charset="0"/>
                <a:ea typeface="SimSun" pitchFamily="2" charset="-122"/>
                <a:cs typeface="Times New Roman" pitchFamily="18" charset="0"/>
              </a:rPr>
              <a:t>, </a:t>
            </a:r>
            <a:r>
              <a:rPr lang="en-US" altLang="zh-CN" b="1" smtClean="0">
                <a:latin typeface="Times New Roman" pitchFamily="18" charset="0"/>
                <a:ea typeface="SimSun" pitchFamily="2" charset="-122"/>
                <a:cs typeface="Times New Roman" pitchFamily="18" charset="0"/>
              </a:rPr>
              <a:t>s</a:t>
            </a:r>
            <a:r>
              <a:rPr lang="en-US" altLang="zh-CN" b="1" i="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 )</a:t>
            </a:r>
            <a:r>
              <a:rPr lang="en-US" altLang="zh-CN" smtClean="0">
                <a:ea typeface="SimSun" pitchFamily="2" charset="-122"/>
              </a:rPr>
              <a:t> </a:t>
            </a:r>
            <a:r>
              <a:rPr lang="zh-CN" altLang="en-US" smtClean="0">
                <a:ea typeface="SimSun" pitchFamily="2" charset="-122"/>
              </a:rPr>
              <a:t>是一个纳什均衡</a:t>
            </a:r>
            <a:r>
              <a:rPr lang="en-US" altLang="zh-CN" smtClean="0">
                <a:ea typeface="SimSun" pitchFamily="2" charset="-122"/>
              </a:rPr>
              <a:t>. </a:t>
            </a:r>
          </a:p>
        </p:txBody>
      </p:sp>
      <p:sp>
        <p:nvSpPr>
          <p:cNvPr id="90118"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0119" name="Text Box 5"/>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aphicFrame>
        <p:nvGraphicFramePr>
          <p:cNvPr id="67590" name="Group 6"/>
          <p:cNvGraphicFramePr>
            <a:graphicFrameLocks noGrp="1"/>
          </p:cNvGraphicFramePr>
          <p:nvPr/>
        </p:nvGraphicFramePr>
        <p:xfrm>
          <a:off x="4878388" y="4873625"/>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7"/>
          <p:cNvGrpSpPr>
            <a:grpSpLocks/>
          </p:cNvGrpSpPr>
          <p:nvPr/>
        </p:nvGrpSpPr>
        <p:grpSpPr bwMode="auto">
          <a:xfrm>
            <a:off x="1870075" y="4122738"/>
            <a:ext cx="5618163" cy="1581150"/>
            <a:chOff x="1161" y="2652"/>
            <a:chExt cx="3539" cy="996"/>
          </a:xfrm>
        </p:grpSpPr>
        <p:grpSp>
          <p:nvGrpSpPr>
            <p:cNvPr id="3" name="Group 18"/>
            <p:cNvGrpSpPr>
              <a:grpSpLocks/>
            </p:cNvGrpSpPr>
            <p:nvPr/>
          </p:nvGrpSpPr>
          <p:grpSpPr bwMode="auto">
            <a:xfrm>
              <a:off x="1161" y="2652"/>
              <a:ext cx="3164" cy="861"/>
              <a:chOff x="960" y="2350"/>
              <a:chExt cx="3164" cy="861"/>
            </a:xfrm>
          </p:grpSpPr>
          <p:sp>
            <p:nvSpPr>
              <p:cNvPr id="90138" name="Text Box 19"/>
              <p:cNvSpPr txBox="1">
                <a:spLocks noChangeArrowheads="1"/>
              </p:cNvSpPr>
              <p:nvPr/>
            </p:nvSpPr>
            <p:spPr bwMode="auto">
              <a:xfrm>
                <a:off x="960" y="2980"/>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Prisoner 1</a:t>
                </a:r>
              </a:p>
            </p:txBody>
          </p:sp>
          <p:sp>
            <p:nvSpPr>
              <p:cNvPr id="90139" name="Text Box 20"/>
              <p:cNvSpPr txBox="1">
                <a:spLocks noChangeArrowheads="1"/>
              </p:cNvSpPr>
              <p:nvPr/>
            </p:nvSpPr>
            <p:spPr bwMode="auto">
              <a:xfrm>
                <a:off x="3274" y="2350"/>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Prisoner 2</a:t>
                </a:r>
              </a:p>
            </p:txBody>
          </p:sp>
        </p:grpSp>
        <p:grpSp>
          <p:nvGrpSpPr>
            <p:cNvPr id="4" name="Group 21"/>
            <p:cNvGrpSpPr>
              <a:grpSpLocks/>
            </p:cNvGrpSpPr>
            <p:nvPr/>
          </p:nvGrpSpPr>
          <p:grpSpPr bwMode="auto">
            <a:xfrm>
              <a:off x="2128" y="2867"/>
              <a:ext cx="2572" cy="781"/>
              <a:chOff x="1927" y="2565"/>
              <a:chExt cx="2572" cy="781"/>
            </a:xfrm>
          </p:grpSpPr>
          <p:sp>
            <p:nvSpPr>
              <p:cNvPr id="90134" name="Text Box 22"/>
              <p:cNvSpPr txBox="1">
                <a:spLocks noChangeArrowheads="1"/>
              </p:cNvSpPr>
              <p:nvPr/>
            </p:nvSpPr>
            <p:spPr bwMode="auto">
              <a:xfrm>
                <a:off x="3686" y="2570"/>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Confess</a:t>
                </a:r>
              </a:p>
            </p:txBody>
          </p:sp>
          <p:sp>
            <p:nvSpPr>
              <p:cNvPr id="90135" name="Text Box 23"/>
              <p:cNvSpPr txBox="1">
                <a:spLocks noChangeArrowheads="1"/>
              </p:cNvSpPr>
              <p:nvPr/>
            </p:nvSpPr>
            <p:spPr bwMode="auto">
              <a:xfrm>
                <a:off x="1938" y="2846"/>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Mum</a:t>
                </a:r>
              </a:p>
            </p:txBody>
          </p:sp>
          <p:sp>
            <p:nvSpPr>
              <p:cNvPr id="90136" name="Text Box 24"/>
              <p:cNvSpPr txBox="1">
                <a:spLocks noChangeArrowheads="1"/>
              </p:cNvSpPr>
              <p:nvPr/>
            </p:nvSpPr>
            <p:spPr bwMode="auto">
              <a:xfrm>
                <a:off x="1927" y="311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Confess</a:t>
                </a:r>
              </a:p>
            </p:txBody>
          </p:sp>
          <p:sp>
            <p:nvSpPr>
              <p:cNvPr id="90137" name="Text Box 25"/>
              <p:cNvSpPr txBox="1">
                <a:spLocks noChangeArrowheads="1"/>
              </p:cNvSpPr>
              <p:nvPr/>
            </p:nvSpPr>
            <p:spPr bwMode="auto">
              <a:xfrm>
                <a:off x="2849" y="2565"/>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Mum</a:t>
                </a:r>
              </a:p>
            </p:txBody>
          </p:sp>
        </p:grpSp>
      </p:grpSp>
    </p:spTree>
  </p:cSld>
  <p:clrMapOvr>
    <a:masterClrMapping/>
  </p:clrMapOvr>
  <p:transition spd="med">
    <p:random/>
    <p:sndAc>
      <p:stSnd>
        <p:snd r:embed="rId2" name="click.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1139" name="灯片编号占位符 5"/>
          <p:cNvSpPr>
            <a:spLocks noGrp="1"/>
          </p:cNvSpPr>
          <p:nvPr>
            <p:ph type="sldNum" sz="quarter" idx="12"/>
          </p:nvPr>
        </p:nvSpPr>
        <p:spPr>
          <a:noFill/>
        </p:spPr>
        <p:txBody>
          <a:bodyPr/>
          <a:lstStyle/>
          <a:p>
            <a:fld id="{6A3915E6-539C-4998-8304-B5B1F9F7398C}" type="slidenum">
              <a:rPr lang="zh-CN" altLang="en-US" smtClean="0">
                <a:solidFill>
                  <a:srgbClr val="000000"/>
                </a:solidFill>
              </a:rPr>
              <a:pPr/>
              <a:t>73</a:t>
            </a:fld>
            <a:endParaRPr lang="en-US" altLang="zh-CN" smtClean="0">
              <a:solidFill>
                <a:srgbClr val="000000"/>
              </a:solidFill>
            </a:endParaRPr>
          </a:p>
        </p:txBody>
      </p:sp>
      <p:sp>
        <p:nvSpPr>
          <p:cNvPr id="91140" name="Rectangle 2"/>
          <p:cNvSpPr>
            <a:spLocks noGrp="1" noChangeArrowheads="1"/>
          </p:cNvSpPr>
          <p:nvPr>
            <p:ph type="title"/>
          </p:nvPr>
        </p:nvSpPr>
        <p:spPr/>
        <p:txBody>
          <a:bodyPr/>
          <a:lstStyle/>
          <a:p>
            <a:pPr eaLnBrk="1" hangingPunct="1"/>
            <a:r>
              <a:rPr lang="en-US" altLang="zh-CN" sz="3800" smtClean="0">
                <a:ea typeface="SimSun" pitchFamily="2" charset="-122"/>
              </a:rPr>
              <a:t>Using best response function to find Nash equilibrium: example</a:t>
            </a:r>
          </a:p>
        </p:txBody>
      </p:sp>
      <p:sp>
        <p:nvSpPr>
          <p:cNvPr id="91141" name="Rectangle 3"/>
          <p:cNvSpPr>
            <a:spLocks noGrp="1" noChangeArrowheads="1"/>
          </p:cNvSpPr>
          <p:nvPr>
            <p:ph type="body" idx="1"/>
          </p:nvPr>
        </p:nvSpPr>
        <p:spPr>
          <a:xfrm>
            <a:off x="809625" y="3806825"/>
            <a:ext cx="7772400" cy="2222500"/>
          </a:xfrm>
        </p:spPr>
        <p:txBody>
          <a:bodyPr/>
          <a:lstStyle/>
          <a:p>
            <a:pPr eaLnBrk="1" hangingPunct="1">
              <a:lnSpc>
                <a:spcPct val="80000"/>
              </a:lnSpc>
            </a:pPr>
            <a:r>
              <a:rPr lang="en-US" altLang="zh-CN" sz="2000" smtClean="0">
                <a:solidFill>
                  <a:schemeClr val="hlink"/>
                </a:solidFill>
                <a:ea typeface="SimSun" pitchFamily="2" charset="-122"/>
              </a:rPr>
              <a:t>M’ </a:t>
            </a:r>
            <a:r>
              <a:rPr lang="zh-CN" altLang="en-US" sz="2000" smtClean="0">
                <a:solidFill>
                  <a:schemeClr val="hlink"/>
                </a:solidFill>
                <a:ea typeface="SimSun" pitchFamily="2" charset="-122"/>
              </a:rPr>
              <a:t>是</a:t>
            </a:r>
            <a:r>
              <a:rPr lang="en-US" altLang="zh-CN" sz="2000" smtClean="0">
                <a:solidFill>
                  <a:schemeClr val="hlink"/>
                </a:solidFill>
                <a:ea typeface="SimSun" pitchFamily="2" charset="-122"/>
              </a:rPr>
              <a:t> Player 1</a:t>
            </a:r>
            <a:r>
              <a:rPr lang="zh-CN" altLang="en-US" sz="2000" smtClean="0">
                <a:solidFill>
                  <a:schemeClr val="hlink"/>
                </a:solidFill>
                <a:ea typeface="SimSun" pitchFamily="2" charset="-122"/>
              </a:rPr>
              <a:t>对</a:t>
            </a:r>
            <a:r>
              <a:rPr lang="en-US" altLang="zh-CN" sz="2000" smtClean="0">
                <a:solidFill>
                  <a:srgbClr val="0000FF"/>
                </a:solidFill>
                <a:ea typeface="SimSun" pitchFamily="2" charset="-122"/>
              </a:rPr>
              <a:t>Player 2</a:t>
            </a:r>
            <a:r>
              <a:rPr lang="zh-CN" altLang="en-US" sz="2000" smtClean="0">
                <a:solidFill>
                  <a:srgbClr val="0000FF"/>
                </a:solidFill>
                <a:ea typeface="SimSun" pitchFamily="2" charset="-122"/>
              </a:rPr>
              <a:t>的策略 </a:t>
            </a:r>
            <a:r>
              <a:rPr lang="en-US" altLang="zh-CN" sz="2000" smtClean="0">
                <a:solidFill>
                  <a:srgbClr val="0000FF"/>
                </a:solidFill>
                <a:ea typeface="SimSun" pitchFamily="2" charset="-122"/>
              </a:rPr>
              <a:t>L’</a:t>
            </a:r>
            <a:r>
              <a:rPr lang="en-US" altLang="zh-CN" sz="2000" smtClean="0">
                <a:ea typeface="SimSun" pitchFamily="2" charset="-122"/>
              </a:rPr>
              <a:t> </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smtClean="0">
                <a:solidFill>
                  <a:schemeClr val="hlink"/>
                </a:solidFill>
                <a:ea typeface="SimSun" pitchFamily="2" charset="-122"/>
              </a:rPr>
              <a:t>T’</a:t>
            </a:r>
            <a:r>
              <a:rPr lang="zh-CN" altLang="en-US" sz="2000" smtClean="0">
                <a:solidFill>
                  <a:schemeClr val="hlink"/>
                </a:solidFill>
                <a:ea typeface="SimSun" pitchFamily="2" charset="-122"/>
              </a:rPr>
              <a:t>是</a:t>
            </a:r>
            <a:r>
              <a:rPr lang="en-US" altLang="zh-CN" sz="2000" smtClean="0">
                <a:solidFill>
                  <a:schemeClr val="hlink"/>
                </a:solidFill>
                <a:ea typeface="SimSun" pitchFamily="2" charset="-122"/>
              </a:rPr>
              <a:t> Player 1</a:t>
            </a:r>
            <a:r>
              <a:rPr lang="zh-CN" altLang="en-US" sz="2000" smtClean="0">
                <a:solidFill>
                  <a:schemeClr val="hlink"/>
                </a:solidFill>
                <a:ea typeface="SimSun" pitchFamily="2" charset="-122"/>
              </a:rPr>
              <a:t>对</a:t>
            </a:r>
            <a:r>
              <a:rPr lang="en-US" altLang="zh-CN" sz="2000" smtClean="0">
                <a:solidFill>
                  <a:srgbClr val="0000FF"/>
                </a:solidFill>
                <a:ea typeface="SimSun" pitchFamily="2" charset="-122"/>
              </a:rPr>
              <a:t>Player 2</a:t>
            </a:r>
            <a:r>
              <a:rPr lang="zh-CN" altLang="en-US" sz="2000" smtClean="0">
                <a:solidFill>
                  <a:srgbClr val="0000FF"/>
                </a:solidFill>
                <a:ea typeface="SimSun" pitchFamily="2" charset="-122"/>
              </a:rPr>
              <a:t>的策略 </a:t>
            </a:r>
            <a:r>
              <a:rPr lang="en-US" altLang="zh-CN" sz="2000" smtClean="0">
                <a:solidFill>
                  <a:srgbClr val="0000FF"/>
                </a:solidFill>
                <a:ea typeface="SimSun" pitchFamily="2" charset="-122"/>
              </a:rPr>
              <a:t>C’</a:t>
            </a:r>
            <a:r>
              <a:rPr lang="en-US" altLang="zh-CN" sz="2000" smtClean="0">
                <a:ea typeface="SimSun" pitchFamily="2" charset="-122"/>
              </a:rPr>
              <a:t> </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u="sng" smtClean="0">
                <a:solidFill>
                  <a:schemeClr val="hlink"/>
                </a:solidFill>
                <a:ea typeface="SimSun" pitchFamily="2" charset="-122"/>
              </a:rPr>
              <a:t>B’</a:t>
            </a:r>
            <a:r>
              <a:rPr lang="zh-CN" altLang="en-US" sz="2000" u="sng" smtClean="0">
                <a:solidFill>
                  <a:schemeClr val="hlink"/>
                </a:solidFill>
                <a:ea typeface="SimSun" pitchFamily="2" charset="-122"/>
              </a:rPr>
              <a:t>是</a:t>
            </a:r>
            <a:r>
              <a:rPr lang="en-US" altLang="zh-CN" sz="2000" u="sng" smtClean="0">
                <a:solidFill>
                  <a:schemeClr val="hlink"/>
                </a:solidFill>
                <a:ea typeface="SimSun" pitchFamily="2" charset="-122"/>
              </a:rPr>
              <a:t> Player 1</a:t>
            </a:r>
            <a:r>
              <a:rPr lang="zh-CN" altLang="en-US" sz="2000" u="sng" smtClean="0">
                <a:solidFill>
                  <a:schemeClr val="hlink"/>
                </a:solidFill>
                <a:ea typeface="SimSun" pitchFamily="2" charset="-122"/>
              </a:rPr>
              <a:t>对</a:t>
            </a:r>
            <a:r>
              <a:rPr lang="en-US" altLang="zh-CN" sz="2000" u="sng" smtClean="0">
                <a:solidFill>
                  <a:srgbClr val="0000FF"/>
                </a:solidFill>
                <a:ea typeface="SimSun" pitchFamily="2" charset="-122"/>
              </a:rPr>
              <a:t>Player 2</a:t>
            </a:r>
            <a:r>
              <a:rPr lang="zh-CN" altLang="en-US" sz="2000" u="sng" smtClean="0">
                <a:solidFill>
                  <a:srgbClr val="0000FF"/>
                </a:solidFill>
                <a:ea typeface="SimSun" pitchFamily="2" charset="-122"/>
              </a:rPr>
              <a:t>的策略 </a:t>
            </a:r>
            <a:r>
              <a:rPr lang="en-US" altLang="zh-CN" sz="2000" u="sng" smtClean="0">
                <a:solidFill>
                  <a:srgbClr val="0000FF"/>
                </a:solidFill>
                <a:ea typeface="SimSun" pitchFamily="2" charset="-122"/>
              </a:rPr>
              <a:t>R’</a:t>
            </a:r>
            <a:r>
              <a:rPr lang="en-US" altLang="zh-CN" sz="2000" u="sng" smtClean="0">
                <a:ea typeface="SimSun" pitchFamily="2" charset="-122"/>
              </a:rPr>
              <a:t> </a:t>
            </a:r>
            <a:r>
              <a:rPr lang="zh-CN" altLang="en-US" sz="2000" u="sng" smtClean="0">
                <a:ea typeface="SimSun" pitchFamily="2" charset="-122"/>
              </a:rPr>
              <a:t>的最优反应</a:t>
            </a:r>
            <a:endParaRPr lang="en-US" altLang="zh-CN" sz="2000" u="sng" smtClean="0">
              <a:ea typeface="SimSun" pitchFamily="2" charset="-122"/>
            </a:endParaRPr>
          </a:p>
          <a:p>
            <a:pPr eaLnBrk="1" hangingPunct="1">
              <a:lnSpc>
                <a:spcPct val="80000"/>
              </a:lnSpc>
            </a:pPr>
            <a:endParaRPr lang="en-US" altLang="zh-CN" sz="2000" u="sng" smtClean="0">
              <a:ea typeface="SimSun" pitchFamily="2" charset="-122"/>
            </a:endParaRPr>
          </a:p>
          <a:p>
            <a:pPr eaLnBrk="1" hangingPunct="1">
              <a:lnSpc>
                <a:spcPct val="80000"/>
              </a:lnSpc>
            </a:pPr>
            <a:r>
              <a:rPr lang="en-US" altLang="zh-CN" sz="2000" smtClean="0">
                <a:solidFill>
                  <a:srgbClr val="0000FF"/>
                </a:solidFill>
                <a:ea typeface="SimSun" pitchFamily="2" charset="-122"/>
              </a:rPr>
              <a:t>L’ </a:t>
            </a:r>
            <a:r>
              <a:rPr lang="zh-CN" altLang="en-US" sz="2000" smtClean="0">
                <a:solidFill>
                  <a:srgbClr val="0000FF"/>
                </a:solidFill>
                <a:ea typeface="SimSun" pitchFamily="2" charset="-122"/>
              </a:rPr>
              <a:t>是</a:t>
            </a:r>
            <a:r>
              <a:rPr lang="en-US" altLang="zh-CN" sz="2000" smtClean="0">
                <a:solidFill>
                  <a:srgbClr val="0000FF"/>
                </a:solidFill>
                <a:ea typeface="SimSun" pitchFamily="2" charset="-122"/>
              </a:rPr>
              <a:t>Player 2</a:t>
            </a:r>
            <a:r>
              <a:rPr lang="zh-CN" altLang="en-US" sz="2000" smtClean="0">
                <a:solidFill>
                  <a:srgbClr val="0000FF"/>
                </a:solidFill>
                <a:ea typeface="SimSun" pitchFamily="2" charset="-122"/>
              </a:rPr>
              <a:t>对</a:t>
            </a:r>
            <a:r>
              <a:rPr lang="en-US" altLang="zh-CN" sz="2000" smtClean="0">
                <a:solidFill>
                  <a:schemeClr val="hlink"/>
                </a:solidFill>
                <a:ea typeface="SimSun" pitchFamily="2" charset="-122"/>
              </a:rPr>
              <a:t>Player 1</a:t>
            </a:r>
            <a:r>
              <a:rPr lang="zh-CN" altLang="en-US" sz="2000" smtClean="0">
                <a:solidFill>
                  <a:schemeClr val="hlink"/>
                </a:solidFill>
                <a:ea typeface="SimSun" pitchFamily="2" charset="-122"/>
              </a:rPr>
              <a:t>的策略</a:t>
            </a:r>
            <a:r>
              <a:rPr lang="en-US" altLang="zh-CN" sz="2000" smtClean="0">
                <a:solidFill>
                  <a:schemeClr val="hlink"/>
                </a:solidFill>
                <a:ea typeface="SimSun" pitchFamily="2" charset="-122"/>
              </a:rPr>
              <a:t>T’</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smtClean="0">
                <a:solidFill>
                  <a:srgbClr val="0000FF"/>
                </a:solidFill>
                <a:ea typeface="SimSun" pitchFamily="2" charset="-122"/>
              </a:rPr>
              <a:t>C’</a:t>
            </a:r>
            <a:r>
              <a:rPr lang="zh-CN" altLang="en-US" sz="2000" smtClean="0">
                <a:solidFill>
                  <a:srgbClr val="0000FF"/>
                </a:solidFill>
                <a:ea typeface="SimSun" pitchFamily="2" charset="-122"/>
              </a:rPr>
              <a:t>是</a:t>
            </a:r>
            <a:r>
              <a:rPr lang="en-US" altLang="zh-CN" sz="2000" smtClean="0">
                <a:solidFill>
                  <a:srgbClr val="0000FF"/>
                </a:solidFill>
                <a:ea typeface="SimSun" pitchFamily="2" charset="-122"/>
              </a:rPr>
              <a:t>Player 2</a:t>
            </a:r>
            <a:r>
              <a:rPr lang="zh-CN" altLang="en-US" sz="2000" smtClean="0">
                <a:solidFill>
                  <a:srgbClr val="0000FF"/>
                </a:solidFill>
                <a:ea typeface="SimSun" pitchFamily="2" charset="-122"/>
              </a:rPr>
              <a:t>对</a:t>
            </a:r>
            <a:r>
              <a:rPr lang="en-US" altLang="zh-CN" sz="2000" smtClean="0">
                <a:solidFill>
                  <a:schemeClr val="hlink"/>
                </a:solidFill>
                <a:ea typeface="SimSun" pitchFamily="2" charset="-122"/>
              </a:rPr>
              <a:t>Player 1</a:t>
            </a:r>
            <a:r>
              <a:rPr lang="zh-CN" altLang="en-US" sz="2000" smtClean="0">
                <a:solidFill>
                  <a:schemeClr val="hlink"/>
                </a:solidFill>
                <a:ea typeface="SimSun" pitchFamily="2" charset="-122"/>
              </a:rPr>
              <a:t>的策略</a:t>
            </a:r>
            <a:r>
              <a:rPr lang="en-US" altLang="zh-CN" sz="2000" smtClean="0">
                <a:solidFill>
                  <a:schemeClr val="hlink"/>
                </a:solidFill>
                <a:ea typeface="SimSun" pitchFamily="2" charset="-122"/>
              </a:rPr>
              <a:t>M’</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u="sng" smtClean="0">
                <a:solidFill>
                  <a:srgbClr val="0000FF"/>
                </a:solidFill>
                <a:ea typeface="SimSun" pitchFamily="2" charset="-122"/>
              </a:rPr>
              <a:t>R’</a:t>
            </a:r>
            <a:r>
              <a:rPr lang="zh-CN" altLang="en-US" sz="2000" u="sng" smtClean="0">
                <a:solidFill>
                  <a:srgbClr val="0000FF"/>
                </a:solidFill>
                <a:ea typeface="SimSun" pitchFamily="2" charset="-122"/>
              </a:rPr>
              <a:t>是</a:t>
            </a:r>
            <a:r>
              <a:rPr lang="en-US" altLang="zh-CN" sz="2000" u="sng" smtClean="0">
                <a:solidFill>
                  <a:srgbClr val="0000FF"/>
                </a:solidFill>
                <a:ea typeface="SimSun" pitchFamily="2" charset="-122"/>
              </a:rPr>
              <a:t>Player 2</a:t>
            </a:r>
            <a:r>
              <a:rPr lang="zh-CN" altLang="en-US" sz="2000" u="sng" smtClean="0">
                <a:solidFill>
                  <a:srgbClr val="0000FF"/>
                </a:solidFill>
                <a:ea typeface="SimSun" pitchFamily="2" charset="-122"/>
              </a:rPr>
              <a:t>对</a:t>
            </a:r>
            <a:r>
              <a:rPr lang="en-US" altLang="zh-CN" sz="2000" u="sng" smtClean="0">
                <a:solidFill>
                  <a:schemeClr val="hlink"/>
                </a:solidFill>
                <a:ea typeface="SimSun" pitchFamily="2" charset="-122"/>
              </a:rPr>
              <a:t>Player 1</a:t>
            </a:r>
            <a:r>
              <a:rPr lang="zh-CN" altLang="en-US" sz="2000" u="sng" smtClean="0">
                <a:solidFill>
                  <a:schemeClr val="hlink"/>
                </a:solidFill>
                <a:ea typeface="SimSun" pitchFamily="2" charset="-122"/>
              </a:rPr>
              <a:t>的策略</a:t>
            </a:r>
            <a:r>
              <a:rPr lang="en-US" altLang="zh-CN" sz="2000" u="sng" smtClean="0">
                <a:solidFill>
                  <a:schemeClr val="hlink"/>
                </a:solidFill>
                <a:ea typeface="SimSun" pitchFamily="2" charset="-122"/>
              </a:rPr>
              <a:t>B’</a:t>
            </a:r>
            <a:r>
              <a:rPr lang="zh-CN" altLang="en-US" sz="2000" u="sng" smtClean="0">
                <a:solidFill>
                  <a:schemeClr val="hlink"/>
                </a:solidFill>
                <a:ea typeface="SimSun" pitchFamily="2" charset="-122"/>
              </a:rPr>
              <a:t> </a:t>
            </a:r>
            <a:r>
              <a:rPr lang="zh-CN" altLang="en-US" sz="2000" u="sng" smtClean="0">
                <a:ea typeface="SimSun" pitchFamily="2" charset="-122"/>
              </a:rPr>
              <a:t>的最优反应</a:t>
            </a:r>
            <a:endParaRPr lang="en-US" altLang="zh-CN" sz="2000" u="sng" smtClean="0">
              <a:solidFill>
                <a:schemeClr val="hlink"/>
              </a:solidFill>
              <a:ea typeface="SimSun" pitchFamily="2" charset="-122"/>
            </a:endParaRPr>
          </a:p>
        </p:txBody>
      </p:sp>
      <p:graphicFrame>
        <p:nvGraphicFramePr>
          <p:cNvPr id="68612" name="Group 4"/>
          <p:cNvGraphicFramePr>
            <a:graphicFrameLocks noGrp="1"/>
          </p:cNvGraphicFramePr>
          <p:nvPr>
            <p:ph idx="4294967295"/>
          </p:nvPr>
        </p:nvGraphicFramePr>
        <p:xfrm>
          <a:off x="935038" y="1628775"/>
          <a:ext cx="7526337" cy="1981200"/>
        </p:xfrm>
        <a:graphic>
          <a:graphicData uri="http://schemas.openxmlformats.org/drawingml/2006/table">
            <a:tbl>
              <a:tblPr/>
              <a:tblGrid>
                <a:gridCol w="1212850"/>
                <a:gridCol w="765175"/>
                <a:gridCol w="1882775"/>
                <a:gridCol w="1855787"/>
                <a:gridCol w="180975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L’</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C’</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R’</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0162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M’</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3.5</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lick.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2163" name="灯片编号占位符 5"/>
          <p:cNvSpPr>
            <a:spLocks noGrp="1"/>
          </p:cNvSpPr>
          <p:nvPr>
            <p:ph type="sldNum" sz="quarter" idx="12"/>
          </p:nvPr>
        </p:nvSpPr>
        <p:spPr>
          <a:noFill/>
        </p:spPr>
        <p:txBody>
          <a:bodyPr/>
          <a:lstStyle/>
          <a:p>
            <a:fld id="{969F0EC9-982A-4D67-BE2F-2412C2F1D380}" type="slidenum">
              <a:rPr lang="zh-CN" altLang="en-US" smtClean="0">
                <a:solidFill>
                  <a:srgbClr val="000000"/>
                </a:solidFill>
              </a:rPr>
              <a:pPr/>
              <a:t>74</a:t>
            </a:fld>
            <a:endParaRPr lang="en-US" altLang="zh-CN" smtClean="0">
              <a:solidFill>
                <a:srgbClr val="000000"/>
              </a:solidFill>
            </a:endParaRPr>
          </a:p>
        </p:txBody>
      </p:sp>
      <p:sp>
        <p:nvSpPr>
          <p:cNvPr id="92164" name="Rectangle 2"/>
          <p:cNvSpPr>
            <a:spLocks noGrp="1" noChangeArrowheads="1"/>
          </p:cNvSpPr>
          <p:nvPr>
            <p:ph type="title"/>
          </p:nvPr>
        </p:nvSpPr>
        <p:spPr/>
        <p:txBody>
          <a:bodyPr/>
          <a:lstStyle/>
          <a:p>
            <a:pPr eaLnBrk="1" hangingPunct="1"/>
            <a:r>
              <a:rPr lang="en-US" altLang="zh-CN" smtClean="0">
                <a:ea typeface="SimSun" pitchFamily="2" charset="-122"/>
              </a:rPr>
              <a:t>Example: Tourists &amp; Natives</a:t>
            </a:r>
          </a:p>
        </p:txBody>
      </p:sp>
      <p:graphicFrame>
        <p:nvGraphicFramePr>
          <p:cNvPr id="69635" name="Group 3"/>
          <p:cNvGraphicFramePr>
            <a:graphicFrameLocks noGrp="1"/>
          </p:cNvGraphicFramePr>
          <p:nvPr/>
        </p:nvGraphicFramePr>
        <p:xfrm>
          <a:off x="1077913" y="1563688"/>
          <a:ext cx="6926262" cy="2001521"/>
        </p:xfrm>
        <a:graphic>
          <a:graphicData uri="http://schemas.openxmlformats.org/drawingml/2006/table">
            <a:tbl>
              <a:tblPr/>
              <a:tblGrid>
                <a:gridCol w="1116012"/>
                <a:gridCol w="704850"/>
                <a:gridCol w="1731963"/>
                <a:gridCol w="1708150"/>
                <a:gridCol w="1665287"/>
              </a:tblGrid>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Bar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$2</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$4</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rgbClr val="0000FF"/>
                          </a:solidFill>
                          <a:effectLst/>
                          <a:latin typeface="Arial" charset="0"/>
                          <a:ea typeface="SimSun" pitchFamily="2" charset="-122"/>
                          <a:cs typeface="Arial" charset="0"/>
                        </a:rPr>
                        <a:t>$5</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92113">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Bar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14</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$4</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12</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28</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Arial" charset="0"/>
                          <a:ea typeface="SimSun" pitchFamily="2" charset="-122"/>
                          <a:cs typeface="Arial" charset="0"/>
                        </a:rPr>
                        <a:t>$5</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15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25</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2197" name="Text Box 46"/>
          <p:cNvSpPr txBox="1">
            <a:spLocks noChangeArrowheads="1"/>
          </p:cNvSpPr>
          <p:nvPr/>
        </p:nvSpPr>
        <p:spPr bwMode="auto">
          <a:xfrm>
            <a:off x="4367213" y="3657600"/>
            <a:ext cx="3816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Payoffs are in thousands of dollars</a:t>
            </a:r>
          </a:p>
        </p:txBody>
      </p:sp>
      <p:sp>
        <p:nvSpPr>
          <p:cNvPr id="92198" name="Text Box 47"/>
          <p:cNvSpPr txBox="1">
            <a:spLocks noChangeArrowheads="1"/>
          </p:cNvSpPr>
          <p:nvPr/>
        </p:nvSpPr>
        <p:spPr bwMode="auto">
          <a:xfrm>
            <a:off x="1044575" y="4498975"/>
            <a:ext cx="6896100"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smtClean="0">
                <a:solidFill>
                  <a:srgbClr val="000000"/>
                </a:solidFill>
                <a:ea typeface="SimSun" pitchFamily="2" charset="-122"/>
              </a:rPr>
              <a:t>使用最优反应函数找到纳什均衡</a:t>
            </a:r>
            <a:r>
              <a:rPr lang="en-US" altLang="zh-CN" sz="2400" smtClean="0">
                <a:solidFill>
                  <a:srgbClr val="000000"/>
                </a:solidFill>
                <a:ea typeface="SimSun" pitchFamily="2" charset="-122"/>
              </a:rPr>
              <a:t>. </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3187" name="灯片编号占位符 6"/>
          <p:cNvSpPr>
            <a:spLocks noGrp="1"/>
          </p:cNvSpPr>
          <p:nvPr>
            <p:ph type="sldNum" sz="quarter" idx="12"/>
          </p:nvPr>
        </p:nvSpPr>
        <p:spPr>
          <a:noFill/>
        </p:spPr>
        <p:txBody>
          <a:bodyPr/>
          <a:lstStyle/>
          <a:p>
            <a:fld id="{0C2DA3CB-ECF3-4704-A908-95EE475BCF63}" type="slidenum">
              <a:rPr lang="zh-CN" altLang="en-US" smtClean="0">
                <a:solidFill>
                  <a:srgbClr val="000000"/>
                </a:solidFill>
              </a:rPr>
              <a:pPr/>
              <a:t>75</a:t>
            </a:fld>
            <a:endParaRPr lang="en-US" altLang="zh-CN" smtClean="0">
              <a:solidFill>
                <a:srgbClr val="000000"/>
              </a:solidFill>
            </a:endParaRPr>
          </a:p>
        </p:txBody>
      </p:sp>
      <p:sp>
        <p:nvSpPr>
          <p:cNvPr id="93188" name="Rectangle 2"/>
          <p:cNvSpPr>
            <a:spLocks noGrp="1" noChangeArrowheads="1"/>
          </p:cNvSpPr>
          <p:nvPr>
            <p:ph type="title"/>
          </p:nvPr>
        </p:nvSpPr>
        <p:spPr/>
        <p:txBody>
          <a:bodyPr/>
          <a:lstStyle/>
          <a:p>
            <a:pPr eaLnBrk="1" hangingPunct="1"/>
            <a:r>
              <a:rPr lang="en-US" altLang="zh-CN" smtClean="0">
                <a:ea typeface="SimSun" pitchFamily="2" charset="-122"/>
              </a:rPr>
              <a:t>Example: The battle of the sexes</a:t>
            </a:r>
          </a:p>
        </p:txBody>
      </p:sp>
      <p:sp>
        <p:nvSpPr>
          <p:cNvPr id="70659" name="Rectangle 3"/>
          <p:cNvSpPr>
            <a:spLocks noGrp="1" noChangeArrowheads="1"/>
          </p:cNvSpPr>
          <p:nvPr>
            <p:ph type="body" sz="half" idx="1"/>
          </p:nvPr>
        </p:nvSpPr>
        <p:spPr>
          <a:xfrm>
            <a:off x="889000" y="3197225"/>
            <a:ext cx="7696200" cy="2517775"/>
          </a:xfrm>
        </p:spPr>
        <p:txBody>
          <a:bodyPr/>
          <a:lstStyle/>
          <a:p>
            <a:pPr eaLnBrk="1" hangingPunct="1">
              <a:lnSpc>
                <a:spcPct val="80000"/>
              </a:lnSpc>
            </a:pPr>
            <a:r>
              <a:rPr lang="en-US" altLang="zh-CN" sz="2000" smtClean="0">
                <a:ea typeface="SimSun" pitchFamily="2" charset="-122"/>
              </a:rPr>
              <a:t>Opera</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Opera</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smtClean="0">
                <a:ea typeface="SimSun" pitchFamily="2" charset="-122"/>
              </a:rPr>
              <a:t>Opera</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Opera</a:t>
            </a:r>
            <a:r>
              <a:rPr lang="zh-CN" altLang="en-US" sz="2000" smtClean="0">
                <a:ea typeface="SimSun" pitchFamily="2" charset="-122"/>
              </a:rPr>
              <a:t>的最优反应</a:t>
            </a:r>
            <a:endParaRPr lang="en-US" altLang="zh-CN" sz="2000" smtClean="0">
              <a:ea typeface="SimSun" pitchFamily="2" charset="-122"/>
            </a:endParaRPr>
          </a:p>
          <a:p>
            <a:pPr lvl="1" eaLnBrk="1" hangingPunct="1">
              <a:lnSpc>
                <a:spcPct val="80000"/>
              </a:lnSpc>
              <a:buFont typeface="Wingdings" pitchFamily="2" charset="2"/>
              <a:buChar char="Ø"/>
            </a:pPr>
            <a:r>
              <a:rPr lang="zh-CN" altLang="en-US" sz="2200" smtClean="0">
                <a:ea typeface="SimSun" pitchFamily="2" charset="-122"/>
              </a:rPr>
              <a:t>所以</a:t>
            </a:r>
            <a:r>
              <a:rPr lang="en-US" altLang="zh-CN" sz="2200" smtClean="0">
                <a:ea typeface="SimSun" pitchFamily="2" charset="-122"/>
              </a:rPr>
              <a:t>, (</a:t>
            </a:r>
            <a:r>
              <a:rPr lang="en-US" altLang="zh-CN" sz="2200" smtClean="0">
                <a:solidFill>
                  <a:schemeClr val="hlink"/>
                </a:solidFill>
                <a:ea typeface="SimSun" pitchFamily="2" charset="-122"/>
              </a:rPr>
              <a:t>Opera</a:t>
            </a:r>
            <a:r>
              <a:rPr lang="en-US" altLang="zh-CN" sz="2200" smtClean="0">
                <a:ea typeface="SimSun" pitchFamily="2" charset="-122"/>
              </a:rPr>
              <a:t>, </a:t>
            </a:r>
            <a:r>
              <a:rPr lang="en-US" altLang="zh-CN" sz="2200" smtClean="0">
                <a:solidFill>
                  <a:srgbClr val="0000FF"/>
                </a:solidFill>
                <a:ea typeface="SimSun" pitchFamily="2" charset="-122"/>
              </a:rPr>
              <a:t>Opera</a:t>
            </a:r>
            <a:r>
              <a:rPr lang="en-US" altLang="zh-CN" sz="2200" smtClean="0">
                <a:ea typeface="SimSun" pitchFamily="2" charset="-122"/>
              </a:rPr>
              <a:t>) </a:t>
            </a:r>
            <a:r>
              <a:rPr lang="zh-CN" altLang="en-US" sz="2200" smtClean="0">
                <a:ea typeface="SimSun" pitchFamily="2" charset="-122"/>
              </a:rPr>
              <a:t>是一个纳什均衡</a:t>
            </a:r>
            <a:endParaRPr lang="en-US" altLang="zh-CN" sz="2200" smtClean="0">
              <a:ea typeface="SimSun" pitchFamily="2" charset="-122"/>
            </a:endParaRPr>
          </a:p>
          <a:p>
            <a:pPr lvl="1" eaLnBrk="1" hangingPunct="1">
              <a:lnSpc>
                <a:spcPct val="80000"/>
              </a:lnSpc>
              <a:buFont typeface="Wingdings" pitchFamily="2" charset="2"/>
              <a:buChar char="Ø"/>
            </a:pPr>
            <a:endParaRPr lang="en-US" altLang="zh-CN" sz="3500" smtClean="0">
              <a:ea typeface="SimSun" pitchFamily="2" charset="-122"/>
            </a:endParaRPr>
          </a:p>
          <a:p>
            <a:pPr eaLnBrk="1" hangingPunct="1">
              <a:lnSpc>
                <a:spcPct val="80000"/>
              </a:lnSpc>
            </a:pPr>
            <a:r>
              <a:rPr lang="en-US" altLang="zh-CN" sz="2000" smtClean="0">
                <a:ea typeface="SimSun" pitchFamily="2" charset="-122"/>
              </a:rPr>
              <a:t>Fight</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Fight</a:t>
            </a:r>
            <a:r>
              <a:rPr lang="zh-CN" altLang="en-US" sz="2000" smtClean="0">
                <a:ea typeface="SimSun" pitchFamily="2" charset="-122"/>
              </a:rPr>
              <a:t>的最优反应</a:t>
            </a:r>
            <a:endParaRPr lang="en-US" altLang="zh-CN" sz="2000" smtClean="0">
              <a:ea typeface="SimSun" pitchFamily="2" charset="-122"/>
            </a:endParaRPr>
          </a:p>
          <a:p>
            <a:pPr eaLnBrk="1" hangingPunct="1">
              <a:lnSpc>
                <a:spcPct val="80000"/>
              </a:lnSpc>
            </a:pPr>
            <a:r>
              <a:rPr lang="en-US" altLang="zh-CN" sz="2000" smtClean="0">
                <a:ea typeface="SimSun" pitchFamily="2" charset="-122"/>
              </a:rPr>
              <a:t>Fight</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Fight</a:t>
            </a:r>
            <a:r>
              <a:rPr lang="zh-CN" altLang="en-US" sz="2000" smtClean="0">
                <a:ea typeface="SimSun" pitchFamily="2" charset="-122"/>
              </a:rPr>
              <a:t>的最优反应</a:t>
            </a:r>
            <a:endParaRPr lang="en-US" altLang="zh-CN" sz="2000" smtClean="0">
              <a:ea typeface="SimSun" pitchFamily="2" charset="-122"/>
            </a:endParaRPr>
          </a:p>
          <a:p>
            <a:pPr lvl="1" eaLnBrk="1" hangingPunct="1">
              <a:lnSpc>
                <a:spcPct val="80000"/>
              </a:lnSpc>
              <a:buFont typeface="Wingdings" pitchFamily="2" charset="2"/>
              <a:buChar char="Ø"/>
            </a:pPr>
            <a:r>
              <a:rPr lang="zh-CN" altLang="en-US" sz="2200" smtClean="0">
                <a:ea typeface="SimSun" pitchFamily="2" charset="-122"/>
              </a:rPr>
              <a:t>所以</a:t>
            </a:r>
            <a:r>
              <a:rPr lang="en-US" altLang="zh-CN" sz="2200" smtClean="0">
                <a:ea typeface="SimSun" pitchFamily="2" charset="-122"/>
              </a:rPr>
              <a:t>, (</a:t>
            </a:r>
            <a:r>
              <a:rPr lang="en-US" altLang="zh-CN" sz="2200" smtClean="0">
                <a:solidFill>
                  <a:schemeClr val="hlink"/>
                </a:solidFill>
                <a:ea typeface="SimSun" pitchFamily="2" charset="-122"/>
              </a:rPr>
              <a:t>Fight</a:t>
            </a:r>
            <a:r>
              <a:rPr lang="en-US" altLang="zh-CN" sz="2200" smtClean="0">
                <a:ea typeface="SimSun" pitchFamily="2" charset="-122"/>
              </a:rPr>
              <a:t>, </a:t>
            </a:r>
            <a:r>
              <a:rPr lang="en-US" altLang="zh-CN" sz="2200" smtClean="0">
                <a:solidFill>
                  <a:srgbClr val="0000FF"/>
                </a:solidFill>
                <a:ea typeface="SimSun" pitchFamily="2" charset="-122"/>
              </a:rPr>
              <a:t>Fight</a:t>
            </a:r>
            <a:r>
              <a:rPr lang="en-US" altLang="zh-CN" sz="2200" smtClean="0">
                <a:ea typeface="SimSun" pitchFamily="2" charset="-122"/>
              </a:rPr>
              <a:t>)</a:t>
            </a:r>
            <a:r>
              <a:rPr lang="zh-CN" altLang="en-US" sz="2200" smtClean="0">
                <a:ea typeface="SimSun" pitchFamily="2" charset="-122"/>
              </a:rPr>
              <a:t>是一个纳什均衡</a:t>
            </a:r>
            <a:endParaRPr lang="en-US" altLang="zh-CN" sz="2200" smtClean="0">
              <a:ea typeface="SimSun" pitchFamily="2" charset="-122"/>
            </a:endParaRPr>
          </a:p>
        </p:txBody>
      </p:sp>
      <p:graphicFrame>
        <p:nvGraphicFramePr>
          <p:cNvPr id="70660" name="Group 4"/>
          <p:cNvGraphicFramePr>
            <a:graphicFrameLocks noGrp="1"/>
          </p:cNvGraphicFramePr>
          <p:nvPr>
            <p:ph sz="half" idx="2"/>
          </p:nvPr>
        </p:nvGraphicFramePr>
        <p:xfrm>
          <a:off x="4851400" y="2319338"/>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2</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01"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3202"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1871663" y="1582738"/>
            <a:ext cx="5618162" cy="1581150"/>
            <a:chOff x="978" y="2359"/>
            <a:chExt cx="3539" cy="996"/>
          </a:xfrm>
        </p:grpSpPr>
        <p:grpSp>
          <p:nvGrpSpPr>
            <p:cNvPr id="3" name="Group 18"/>
            <p:cNvGrpSpPr>
              <a:grpSpLocks/>
            </p:cNvGrpSpPr>
            <p:nvPr/>
          </p:nvGrpSpPr>
          <p:grpSpPr bwMode="auto">
            <a:xfrm>
              <a:off x="978" y="2359"/>
              <a:ext cx="3164" cy="861"/>
              <a:chOff x="978" y="2359"/>
              <a:chExt cx="3164" cy="861"/>
            </a:xfrm>
          </p:grpSpPr>
          <p:sp>
            <p:nvSpPr>
              <p:cNvPr id="93209" name="Text Box 19"/>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Chris</a:t>
                </a:r>
              </a:p>
            </p:txBody>
          </p:sp>
          <p:sp>
            <p:nvSpPr>
              <p:cNvPr id="93210" name="Text Box 20"/>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Pat</a:t>
                </a:r>
              </a:p>
            </p:txBody>
          </p:sp>
        </p:grpSp>
        <p:sp>
          <p:nvSpPr>
            <p:cNvPr id="93205" name="Text Box 21"/>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Prize Fight</a:t>
              </a:r>
            </a:p>
          </p:txBody>
        </p:sp>
        <p:sp>
          <p:nvSpPr>
            <p:cNvPr id="93206" name="Text Box 22"/>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Opera</a:t>
              </a:r>
            </a:p>
          </p:txBody>
        </p:sp>
        <p:sp>
          <p:nvSpPr>
            <p:cNvPr id="93207" name="Text Box 23"/>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Prize Fight</a:t>
              </a:r>
            </a:p>
          </p:txBody>
        </p:sp>
        <p:sp>
          <p:nvSpPr>
            <p:cNvPr id="93208" name="Text Box 24"/>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Opera</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checkerboard(across)">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4211" name="灯片编号占位符 6"/>
          <p:cNvSpPr>
            <a:spLocks noGrp="1"/>
          </p:cNvSpPr>
          <p:nvPr>
            <p:ph type="sldNum" sz="quarter" idx="12"/>
          </p:nvPr>
        </p:nvSpPr>
        <p:spPr>
          <a:noFill/>
        </p:spPr>
        <p:txBody>
          <a:bodyPr/>
          <a:lstStyle/>
          <a:p>
            <a:fld id="{65C1F3D6-BC98-43BE-B338-3F511EA82333}" type="slidenum">
              <a:rPr lang="zh-CN" altLang="en-US" smtClean="0">
                <a:solidFill>
                  <a:srgbClr val="000000"/>
                </a:solidFill>
              </a:rPr>
              <a:pPr/>
              <a:t>76</a:t>
            </a:fld>
            <a:endParaRPr lang="en-US" altLang="zh-CN" smtClean="0">
              <a:solidFill>
                <a:srgbClr val="000000"/>
              </a:solidFill>
            </a:endParaRPr>
          </a:p>
        </p:txBody>
      </p:sp>
      <p:sp>
        <p:nvSpPr>
          <p:cNvPr id="94212" name="Rectangle 2"/>
          <p:cNvSpPr>
            <a:spLocks noGrp="1" noChangeArrowheads="1"/>
          </p:cNvSpPr>
          <p:nvPr>
            <p:ph type="title"/>
          </p:nvPr>
        </p:nvSpPr>
        <p:spPr/>
        <p:txBody>
          <a:bodyPr/>
          <a:lstStyle/>
          <a:p>
            <a:pPr eaLnBrk="1" hangingPunct="1"/>
            <a:r>
              <a:rPr lang="en-US" altLang="zh-CN" smtClean="0">
                <a:ea typeface="SimSun" pitchFamily="2" charset="-122"/>
              </a:rPr>
              <a:t>Example: Matching pennies</a:t>
            </a:r>
          </a:p>
        </p:txBody>
      </p:sp>
      <p:sp>
        <p:nvSpPr>
          <p:cNvPr id="71683" name="Rectangle 3"/>
          <p:cNvSpPr>
            <a:spLocks noGrp="1" noChangeArrowheads="1"/>
          </p:cNvSpPr>
          <p:nvPr>
            <p:ph type="body" sz="half" idx="1"/>
          </p:nvPr>
        </p:nvSpPr>
        <p:spPr>
          <a:xfrm>
            <a:off x="798513" y="3316288"/>
            <a:ext cx="7696200" cy="2674937"/>
          </a:xfrm>
        </p:spPr>
        <p:txBody>
          <a:bodyPr/>
          <a:lstStyle/>
          <a:p>
            <a:pPr eaLnBrk="1" hangingPunct="1"/>
            <a:r>
              <a:rPr lang="en-US" altLang="zh-CN" sz="2000" smtClean="0">
                <a:ea typeface="SimSun" pitchFamily="2" charset="-122"/>
              </a:rPr>
              <a:t>Head</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Tail</a:t>
            </a:r>
            <a:r>
              <a:rPr lang="zh-CN" altLang="en-US" sz="2000" smtClean="0">
                <a:ea typeface="SimSun" pitchFamily="2" charset="-122"/>
              </a:rPr>
              <a:t>的最优反应</a:t>
            </a:r>
            <a:endParaRPr lang="en-US" altLang="zh-CN" sz="2000" smtClean="0">
              <a:ea typeface="SimSun" pitchFamily="2" charset="-122"/>
            </a:endParaRPr>
          </a:p>
          <a:p>
            <a:pPr eaLnBrk="1" hangingPunct="1"/>
            <a:r>
              <a:rPr lang="en-US" altLang="zh-CN" sz="2000" smtClean="0">
                <a:ea typeface="SimSun" pitchFamily="2" charset="-122"/>
              </a:rPr>
              <a:t>Head</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Head</a:t>
            </a:r>
            <a:r>
              <a:rPr lang="zh-CN" altLang="en-US" sz="2000" smtClean="0">
                <a:ea typeface="SimSun" pitchFamily="2" charset="-122"/>
              </a:rPr>
              <a:t> 的最优反应</a:t>
            </a:r>
            <a:endParaRPr lang="en-US" altLang="zh-CN" sz="2000" smtClean="0">
              <a:ea typeface="SimSun" pitchFamily="2" charset="-122"/>
            </a:endParaRPr>
          </a:p>
          <a:p>
            <a:pPr lvl="1" eaLnBrk="1" hangingPunct="1">
              <a:buFont typeface="Wingdings" pitchFamily="2" charset="2"/>
              <a:buChar char="Ø"/>
            </a:pPr>
            <a:endParaRPr lang="en-US" altLang="zh-CN" sz="3600" smtClean="0">
              <a:solidFill>
                <a:srgbClr val="0000FF"/>
              </a:solidFill>
              <a:ea typeface="SimSun" pitchFamily="2" charset="-122"/>
            </a:endParaRPr>
          </a:p>
          <a:p>
            <a:pPr eaLnBrk="1" hangingPunct="1"/>
            <a:r>
              <a:rPr lang="en-US" altLang="zh-CN" sz="2000" smtClean="0">
                <a:ea typeface="SimSun" pitchFamily="2" charset="-122"/>
              </a:rPr>
              <a:t>Tail</a:t>
            </a:r>
            <a:r>
              <a:rPr lang="zh-CN" altLang="en-US" sz="2000" smtClean="0">
                <a:ea typeface="SimSun" pitchFamily="2" charset="-122"/>
              </a:rPr>
              <a:t>是</a:t>
            </a:r>
            <a:r>
              <a:rPr lang="en-US" altLang="zh-CN" sz="2000" smtClean="0">
                <a:ea typeface="SimSun" pitchFamily="2" charset="-122"/>
              </a:rPr>
              <a:t>Player 1</a:t>
            </a:r>
            <a:r>
              <a:rPr lang="zh-CN" altLang="en-US" sz="2000" smtClean="0">
                <a:ea typeface="SimSun" pitchFamily="2" charset="-122"/>
              </a:rPr>
              <a:t>对</a:t>
            </a:r>
            <a:r>
              <a:rPr lang="en-US" altLang="zh-CN" sz="2000" smtClean="0">
                <a:ea typeface="SimSun" pitchFamily="2" charset="-122"/>
              </a:rPr>
              <a:t>Player 2</a:t>
            </a:r>
            <a:r>
              <a:rPr lang="zh-CN" altLang="en-US" sz="2000" smtClean="0">
                <a:ea typeface="SimSun" pitchFamily="2" charset="-122"/>
              </a:rPr>
              <a:t>的策略</a:t>
            </a:r>
            <a:r>
              <a:rPr lang="en-US" altLang="zh-CN" sz="2000" smtClean="0">
                <a:ea typeface="SimSun" pitchFamily="2" charset="-122"/>
              </a:rPr>
              <a:t>Head</a:t>
            </a:r>
            <a:r>
              <a:rPr lang="zh-CN" altLang="en-US" sz="2000" smtClean="0">
                <a:ea typeface="SimSun" pitchFamily="2" charset="-122"/>
              </a:rPr>
              <a:t> 的最优反应</a:t>
            </a:r>
            <a:endParaRPr lang="en-US" altLang="zh-CN" sz="2000" smtClean="0">
              <a:ea typeface="SimSun" pitchFamily="2" charset="-122"/>
            </a:endParaRPr>
          </a:p>
          <a:p>
            <a:pPr eaLnBrk="1" hangingPunct="1"/>
            <a:r>
              <a:rPr lang="en-US" altLang="zh-CN" sz="2000" smtClean="0">
                <a:ea typeface="SimSun" pitchFamily="2" charset="-122"/>
              </a:rPr>
              <a:t>Tail</a:t>
            </a:r>
            <a:r>
              <a:rPr lang="zh-CN" altLang="en-US" sz="2000" smtClean="0">
                <a:ea typeface="SimSun" pitchFamily="2" charset="-122"/>
              </a:rPr>
              <a:t>是</a:t>
            </a:r>
            <a:r>
              <a:rPr lang="en-US" altLang="zh-CN" sz="2000" smtClean="0">
                <a:ea typeface="SimSun" pitchFamily="2" charset="-122"/>
              </a:rPr>
              <a:t>Player 2</a:t>
            </a:r>
            <a:r>
              <a:rPr lang="zh-CN" altLang="en-US" sz="2000" smtClean="0">
                <a:ea typeface="SimSun" pitchFamily="2" charset="-122"/>
              </a:rPr>
              <a:t>对</a:t>
            </a:r>
            <a:r>
              <a:rPr lang="en-US" altLang="zh-CN" sz="2000" smtClean="0">
                <a:ea typeface="SimSun" pitchFamily="2" charset="-122"/>
              </a:rPr>
              <a:t>Player 1</a:t>
            </a:r>
            <a:r>
              <a:rPr lang="zh-CN" altLang="en-US" sz="2000" smtClean="0">
                <a:ea typeface="SimSun" pitchFamily="2" charset="-122"/>
              </a:rPr>
              <a:t>的策略</a:t>
            </a:r>
            <a:r>
              <a:rPr lang="en-US" altLang="zh-CN" sz="2000" smtClean="0">
                <a:ea typeface="SimSun" pitchFamily="2" charset="-122"/>
              </a:rPr>
              <a:t>Tail</a:t>
            </a:r>
            <a:r>
              <a:rPr lang="zh-CN" altLang="en-US" sz="2000" smtClean="0">
                <a:ea typeface="SimSun" pitchFamily="2" charset="-122"/>
              </a:rPr>
              <a:t>的最优反应</a:t>
            </a:r>
            <a:endParaRPr lang="en-US" altLang="zh-CN" sz="2000" smtClean="0">
              <a:ea typeface="SimSun" pitchFamily="2" charset="-122"/>
            </a:endParaRPr>
          </a:p>
          <a:p>
            <a:pPr lvl="1" eaLnBrk="1" hangingPunct="1">
              <a:buFont typeface="Wingdings" pitchFamily="2" charset="2"/>
              <a:buChar char="Ø"/>
            </a:pPr>
            <a:r>
              <a:rPr lang="zh-CN" altLang="en-US" sz="2400" smtClean="0">
                <a:ea typeface="SimSun" pitchFamily="2" charset="-122"/>
              </a:rPr>
              <a:t>所以</a:t>
            </a:r>
            <a:r>
              <a:rPr lang="en-US" altLang="zh-CN" sz="2400" smtClean="0">
                <a:ea typeface="SimSun" pitchFamily="2" charset="-122"/>
              </a:rPr>
              <a:t>, </a:t>
            </a:r>
            <a:r>
              <a:rPr lang="zh-CN" altLang="en-US" sz="2400" b="1" i="1" smtClean="0">
                <a:ea typeface="SimSun" pitchFamily="2" charset="-122"/>
              </a:rPr>
              <a:t>没有</a:t>
            </a:r>
            <a:r>
              <a:rPr lang="zh-CN" altLang="en-US" sz="2400" b="1" smtClean="0">
                <a:ea typeface="SimSun" pitchFamily="2" charset="-122"/>
              </a:rPr>
              <a:t>纯策略纳什均衡</a:t>
            </a:r>
            <a:endParaRPr lang="en-US" altLang="zh-CN" sz="2400" b="1" smtClean="0">
              <a:ea typeface="SimSun" pitchFamily="2" charset="-122"/>
            </a:endParaRPr>
          </a:p>
        </p:txBody>
      </p:sp>
      <p:graphicFrame>
        <p:nvGraphicFramePr>
          <p:cNvPr id="71684" name="Group 4"/>
          <p:cNvGraphicFramePr>
            <a:graphicFrameLocks noGrp="1"/>
          </p:cNvGraphicFramePr>
          <p:nvPr>
            <p:ph sz="half" idx="2"/>
          </p:nvPr>
        </p:nvGraphicFramePr>
        <p:xfrm>
          <a:off x="5056188" y="2362200"/>
          <a:ext cx="2667000" cy="838200"/>
        </p:xfrm>
        <a:graphic>
          <a:graphicData uri="http://schemas.openxmlformats.org/drawingml/2006/table">
            <a:tbl>
              <a:tblPr/>
              <a:tblGrid>
                <a:gridCol w="1333500"/>
                <a:gridCol w="1333500"/>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225"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4226" name="Text Box 1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17"/>
          <p:cNvGrpSpPr>
            <a:grpSpLocks/>
          </p:cNvGrpSpPr>
          <p:nvPr/>
        </p:nvGrpSpPr>
        <p:grpSpPr bwMode="auto">
          <a:xfrm>
            <a:off x="2076450" y="1625600"/>
            <a:ext cx="5618163" cy="1581150"/>
            <a:chOff x="978" y="2359"/>
            <a:chExt cx="3539" cy="996"/>
          </a:xfrm>
        </p:grpSpPr>
        <p:grpSp>
          <p:nvGrpSpPr>
            <p:cNvPr id="3" name="Group 18"/>
            <p:cNvGrpSpPr>
              <a:grpSpLocks/>
            </p:cNvGrpSpPr>
            <p:nvPr/>
          </p:nvGrpSpPr>
          <p:grpSpPr bwMode="auto">
            <a:xfrm>
              <a:off x="978" y="2359"/>
              <a:ext cx="3164" cy="861"/>
              <a:chOff x="978" y="2359"/>
              <a:chExt cx="3164" cy="861"/>
            </a:xfrm>
          </p:grpSpPr>
          <p:sp>
            <p:nvSpPr>
              <p:cNvPr id="94234" name="Text Box 19"/>
              <p:cNvSpPr txBox="1">
                <a:spLocks noChangeArrowheads="1"/>
              </p:cNvSpPr>
              <p:nvPr/>
            </p:nvSpPr>
            <p:spPr bwMode="auto">
              <a:xfrm>
                <a:off x="978" y="2989"/>
                <a:ext cx="860"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smtClean="0">
                    <a:solidFill>
                      <a:srgbClr val="990033"/>
                    </a:solidFill>
                    <a:ea typeface="SimSun" pitchFamily="2" charset="-122"/>
                  </a:rPr>
                  <a:t>Player 1</a:t>
                </a:r>
              </a:p>
            </p:txBody>
          </p:sp>
          <p:sp>
            <p:nvSpPr>
              <p:cNvPr id="94235" name="Text Box 20"/>
              <p:cNvSpPr txBox="1">
                <a:spLocks noChangeArrowheads="1"/>
              </p:cNvSpPr>
              <p:nvPr/>
            </p:nvSpPr>
            <p:spPr bwMode="auto">
              <a:xfrm>
                <a:off x="3292" y="2359"/>
                <a:ext cx="850"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Player 2</a:t>
                </a:r>
              </a:p>
            </p:txBody>
          </p:sp>
        </p:grpSp>
        <p:grpSp>
          <p:nvGrpSpPr>
            <p:cNvPr id="4" name="Group 21"/>
            <p:cNvGrpSpPr>
              <a:grpSpLocks/>
            </p:cNvGrpSpPr>
            <p:nvPr/>
          </p:nvGrpSpPr>
          <p:grpSpPr bwMode="auto">
            <a:xfrm>
              <a:off x="1945" y="2574"/>
              <a:ext cx="2572" cy="781"/>
              <a:chOff x="1945" y="2574"/>
              <a:chExt cx="2572" cy="781"/>
            </a:xfrm>
          </p:grpSpPr>
          <p:sp>
            <p:nvSpPr>
              <p:cNvPr id="94230" name="Text Box 22"/>
              <p:cNvSpPr txBox="1">
                <a:spLocks noChangeArrowheads="1"/>
              </p:cNvSpPr>
              <p:nvPr/>
            </p:nvSpPr>
            <p:spPr bwMode="auto">
              <a:xfrm>
                <a:off x="3704" y="2579"/>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Tail</a:t>
                </a:r>
              </a:p>
            </p:txBody>
          </p:sp>
          <p:sp>
            <p:nvSpPr>
              <p:cNvPr id="94231" name="Text Box 23"/>
              <p:cNvSpPr txBox="1">
                <a:spLocks noChangeArrowheads="1"/>
              </p:cNvSpPr>
              <p:nvPr/>
            </p:nvSpPr>
            <p:spPr bwMode="auto">
              <a:xfrm>
                <a:off x="1956" y="2855"/>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Head</a:t>
                </a:r>
              </a:p>
            </p:txBody>
          </p:sp>
          <p:sp>
            <p:nvSpPr>
              <p:cNvPr id="94232" name="Text Box 24"/>
              <p:cNvSpPr txBox="1">
                <a:spLocks noChangeArrowheads="1"/>
              </p:cNvSpPr>
              <p:nvPr/>
            </p:nvSpPr>
            <p:spPr bwMode="auto">
              <a:xfrm>
                <a:off x="1945" y="3124"/>
                <a:ext cx="858"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990033"/>
                    </a:solidFill>
                    <a:ea typeface="SimSun" pitchFamily="2" charset="-122"/>
                  </a:rPr>
                  <a:t>Tail</a:t>
                </a:r>
              </a:p>
            </p:txBody>
          </p:sp>
          <p:sp>
            <p:nvSpPr>
              <p:cNvPr id="94233" name="Text Box 25"/>
              <p:cNvSpPr txBox="1">
                <a:spLocks noChangeArrowheads="1"/>
              </p:cNvSpPr>
              <p:nvPr/>
            </p:nvSpPr>
            <p:spPr bwMode="auto">
              <a:xfrm>
                <a:off x="2867" y="2574"/>
                <a:ext cx="813" cy="231"/>
              </a:xfrm>
              <a:prstGeom prst="rect">
                <a:avLst/>
              </a:prstGeom>
              <a:noFill/>
              <a:ln w="9525">
                <a:noFill/>
                <a:miter lim="800000"/>
                <a:headEnd/>
                <a:tailEnd/>
              </a:ln>
            </p:spPr>
            <p:txBody>
              <a:bodyPr>
                <a:spAutoFit/>
              </a:bodyPr>
              <a:lstStyle/>
              <a:p>
                <a:pPr algn="ctr" fontAlgn="base">
                  <a:spcBef>
                    <a:spcPct val="50000"/>
                  </a:spcBef>
                  <a:spcAft>
                    <a:spcPct val="0"/>
                  </a:spcAft>
                </a:pPr>
                <a:r>
                  <a:rPr lang="en-US" altLang="zh-CN" smtClean="0">
                    <a:solidFill>
                      <a:srgbClr val="0000FF"/>
                    </a:solidFill>
                    <a:ea typeface="SimSun" pitchFamily="2" charset="-122"/>
                  </a:rPr>
                  <a:t>Head</a:t>
                </a:r>
              </a:p>
            </p:txBody>
          </p:sp>
        </p:gr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checkerboard(across)">
                                      <p:cBhvr>
                                        <p:cTn id="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5124" name="灯片编号占位符 6"/>
          <p:cNvSpPr>
            <a:spLocks noGrp="1"/>
          </p:cNvSpPr>
          <p:nvPr>
            <p:ph type="sldNum" sz="quarter" idx="12"/>
          </p:nvPr>
        </p:nvSpPr>
        <p:spPr>
          <a:noFill/>
        </p:spPr>
        <p:txBody>
          <a:bodyPr/>
          <a:lstStyle/>
          <a:p>
            <a:fld id="{5B4FE6E4-7A93-4D0F-9191-21F5D3804F99}" type="slidenum">
              <a:rPr lang="zh-CN" altLang="en-US" smtClean="0">
                <a:solidFill>
                  <a:srgbClr val="000000"/>
                </a:solidFill>
              </a:rPr>
              <a:pPr/>
              <a:t>77</a:t>
            </a:fld>
            <a:endParaRPr lang="en-US" altLang="zh-CN" smtClean="0">
              <a:solidFill>
                <a:srgbClr val="000000"/>
              </a:solidFill>
            </a:endParaRPr>
          </a:p>
        </p:txBody>
      </p:sp>
      <p:graphicFrame>
        <p:nvGraphicFramePr>
          <p:cNvPr id="5122" name="Object 2"/>
          <p:cNvGraphicFramePr>
            <a:graphicFrameLocks noChangeAspect="1"/>
          </p:cNvGraphicFramePr>
          <p:nvPr/>
        </p:nvGraphicFramePr>
        <p:xfrm>
          <a:off x="800100" y="1471613"/>
          <a:ext cx="7800975" cy="3571875"/>
        </p:xfrm>
        <a:graphic>
          <a:graphicData uri="http://schemas.openxmlformats.org/presentationml/2006/ole">
            <p:oleObj spid="_x0000_s46082" name="Document" r:id="rId4" imgW="6684765" imgH="3072384" progId="Word.Document.8">
              <p:embed/>
            </p:oleObj>
          </a:graphicData>
        </a:graphic>
      </p:graphicFrame>
      <p:sp>
        <p:nvSpPr>
          <p:cNvPr id="5125" name="Rectangle 3"/>
          <p:cNvSpPr>
            <a:spLocks noGrp="1" noChangeArrowheads="1"/>
          </p:cNvSpPr>
          <p:nvPr>
            <p:ph type="title"/>
          </p:nvPr>
        </p:nvSpPr>
        <p:spPr/>
        <p:txBody>
          <a:bodyPr/>
          <a:lstStyle/>
          <a:p>
            <a:pPr eaLnBrk="1" hangingPunct="1"/>
            <a:r>
              <a:rPr lang="en-US" altLang="zh-CN" smtClean="0">
                <a:ea typeface="SimSun" pitchFamily="2" charset="-122"/>
              </a:rPr>
              <a:t>Definition: best response function</a:t>
            </a:r>
          </a:p>
        </p:txBody>
      </p:sp>
      <p:sp>
        <p:nvSpPr>
          <p:cNvPr id="5126"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5127" name="Text Box 5"/>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6"/>
          <p:cNvGrpSpPr>
            <a:grpSpLocks/>
          </p:cNvGrpSpPr>
          <p:nvPr/>
        </p:nvGrpSpPr>
        <p:grpSpPr bwMode="auto">
          <a:xfrm>
            <a:off x="381000" y="3381375"/>
            <a:ext cx="3929063" cy="2408238"/>
            <a:chOff x="240" y="2130"/>
            <a:chExt cx="2475" cy="1517"/>
          </a:xfrm>
        </p:grpSpPr>
        <p:sp>
          <p:nvSpPr>
            <p:cNvPr id="5138" name="Rectangle 7"/>
            <p:cNvSpPr>
              <a:spLocks noChangeArrowheads="1"/>
            </p:cNvSpPr>
            <p:nvPr/>
          </p:nvSpPr>
          <p:spPr bwMode="auto">
            <a:xfrm>
              <a:off x="521" y="2130"/>
              <a:ext cx="2194" cy="338"/>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39" name="Text Box 8"/>
            <p:cNvSpPr txBox="1">
              <a:spLocks noChangeArrowheads="1"/>
            </p:cNvSpPr>
            <p:nvPr/>
          </p:nvSpPr>
          <p:spPr bwMode="auto">
            <a:xfrm>
              <a:off x="240" y="3237"/>
              <a:ext cx="1380" cy="410"/>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Player </a:t>
              </a:r>
              <a:r>
                <a:rPr lang="en-US" altLang="zh-CN" i="1" smtClean="0">
                  <a:solidFill>
                    <a:srgbClr val="000000"/>
                  </a:solidFill>
                  <a:ea typeface="SimSun" pitchFamily="2" charset="-122"/>
                </a:rPr>
                <a:t>i</a:t>
              </a:r>
              <a:r>
                <a:rPr lang="en-US" altLang="zh-CN" smtClean="0">
                  <a:solidFill>
                    <a:srgbClr val="000000"/>
                  </a:solidFill>
                  <a:ea typeface="SimSun" pitchFamily="2" charset="-122"/>
                </a:rPr>
                <a:t>’s best response</a:t>
              </a:r>
            </a:p>
          </p:txBody>
        </p:sp>
        <p:sp>
          <p:nvSpPr>
            <p:cNvPr id="5140" name="Line 9"/>
            <p:cNvSpPr>
              <a:spLocks noChangeShapeType="1"/>
            </p:cNvSpPr>
            <p:nvPr/>
          </p:nvSpPr>
          <p:spPr bwMode="auto">
            <a:xfrm flipV="1">
              <a:off x="512" y="2460"/>
              <a:ext cx="102" cy="777"/>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grpSp>
        <p:nvGrpSpPr>
          <p:cNvPr id="3" name="Group 10"/>
          <p:cNvGrpSpPr>
            <a:grpSpLocks/>
          </p:cNvGrpSpPr>
          <p:nvPr/>
        </p:nvGrpSpPr>
        <p:grpSpPr bwMode="auto">
          <a:xfrm>
            <a:off x="727075" y="1611313"/>
            <a:ext cx="8242300" cy="2190750"/>
            <a:chOff x="458" y="1015"/>
            <a:chExt cx="5192" cy="1380"/>
          </a:xfrm>
        </p:grpSpPr>
        <p:grpSp>
          <p:nvGrpSpPr>
            <p:cNvPr id="4" name="Group 11"/>
            <p:cNvGrpSpPr>
              <a:grpSpLocks/>
            </p:cNvGrpSpPr>
            <p:nvPr/>
          </p:nvGrpSpPr>
          <p:grpSpPr bwMode="auto">
            <a:xfrm>
              <a:off x="458" y="1015"/>
              <a:ext cx="5192" cy="929"/>
              <a:chOff x="458" y="1015"/>
              <a:chExt cx="5192" cy="929"/>
            </a:xfrm>
          </p:grpSpPr>
          <p:sp>
            <p:nvSpPr>
              <p:cNvPr id="5135" name="Rectangle 12"/>
              <p:cNvSpPr>
                <a:spLocks noChangeArrowheads="1"/>
              </p:cNvSpPr>
              <p:nvPr/>
            </p:nvSpPr>
            <p:spPr bwMode="auto">
              <a:xfrm>
                <a:off x="458" y="1417"/>
                <a:ext cx="3986" cy="476"/>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36" name="Text Box 13"/>
              <p:cNvSpPr txBox="1">
                <a:spLocks noChangeArrowheads="1"/>
              </p:cNvSpPr>
              <p:nvPr/>
            </p:nvSpPr>
            <p:spPr bwMode="auto">
              <a:xfrm>
                <a:off x="4700" y="1015"/>
                <a:ext cx="950" cy="929"/>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Given the strategies chosen by other players</a:t>
                </a:r>
              </a:p>
            </p:txBody>
          </p:sp>
          <p:sp>
            <p:nvSpPr>
              <p:cNvPr id="5137" name="Line 14"/>
              <p:cNvSpPr>
                <a:spLocks noChangeShapeType="1"/>
              </p:cNvSpPr>
              <p:nvPr/>
            </p:nvSpPr>
            <p:spPr bwMode="auto">
              <a:xfrm flipH="1">
                <a:off x="4443" y="1490"/>
                <a:ext cx="250" cy="183"/>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grpSp>
          <p:nvGrpSpPr>
            <p:cNvPr id="5" name="Group 15"/>
            <p:cNvGrpSpPr>
              <a:grpSpLocks/>
            </p:cNvGrpSpPr>
            <p:nvPr/>
          </p:nvGrpSpPr>
          <p:grpSpPr bwMode="auto">
            <a:xfrm>
              <a:off x="887" y="1947"/>
              <a:ext cx="4215" cy="448"/>
              <a:chOff x="887" y="1947"/>
              <a:chExt cx="4215" cy="448"/>
            </a:xfrm>
          </p:grpSpPr>
          <p:sp>
            <p:nvSpPr>
              <p:cNvPr id="5132" name="Rectangle 16"/>
              <p:cNvSpPr>
                <a:spLocks noChangeArrowheads="1"/>
              </p:cNvSpPr>
              <p:nvPr/>
            </p:nvSpPr>
            <p:spPr bwMode="auto">
              <a:xfrm>
                <a:off x="887" y="2176"/>
                <a:ext cx="1582" cy="219"/>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33" name="Line 17"/>
              <p:cNvSpPr>
                <a:spLocks noChangeShapeType="1"/>
              </p:cNvSpPr>
              <p:nvPr/>
            </p:nvSpPr>
            <p:spPr bwMode="auto">
              <a:xfrm flipH="1">
                <a:off x="2478" y="2341"/>
                <a:ext cx="2624" cy="0"/>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134" name="Line 18"/>
              <p:cNvSpPr>
                <a:spLocks noChangeShapeType="1"/>
              </p:cNvSpPr>
              <p:nvPr/>
            </p:nvSpPr>
            <p:spPr bwMode="auto">
              <a:xfrm>
                <a:off x="5083" y="1947"/>
                <a:ext cx="0" cy="403"/>
              </a:xfrm>
              <a:prstGeom prst="line">
                <a:avLst/>
              </a:prstGeom>
              <a:noFill/>
              <a:ln w="38100" cmpd="dbl">
                <a:solidFill>
                  <a:schemeClr val="accent2"/>
                </a:solidFill>
                <a:round/>
                <a:headEnd/>
                <a:tailEnd/>
              </a:ln>
            </p:spPr>
            <p:txBody>
              <a:bodyPr/>
              <a:lstStyle/>
              <a:p>
                <a:pPr fontAlgn="base">
                  <a:spcBef>
                    <a:spcPct val="0"/>
                  </a:spcBef>
                  <a:spcAft>
                    <a:spcPct val="0"/>
                  </a:spcAft>
                </a:pPr>
                <a:endParaRPr lang="zh-CN" altLang="en-US" smtClean="0">
                  <a:solidFill>
                    <a:srgbClr val="000000"/>
                  </a:solidFill>
                </a:endParaRPr>
              </a:p>
            </p:txBody>
          </p:sp>
        </p:grpSp>
      </p:grpSp>
    </p:spTree>
  </p:cSld>
  <p:clrMapOvr>
    <a:masterClrMapping/>
  </p:clrMapOvr>
  <p:transition spd="med">
    <p:random/>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页脚占位符 5"/>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6148" name="灯片编号占位符 6"/>
          <p:cNvSpPr>
            <a:spLocks noGrp="1"/>
          </p:cNvSpPr>
          <p:nvPr>
            <p:ph type="sldNum" sz="quarter" idx="12"/>
          </p:nvPr>
        </p:nvSpPr>
        <p:spPr>
          <a:noFill/>
        </p:spPr>
        <p:txBody>
          <a:bodyPr/>
          <a:lstStyle/>
          <a:p>
            <a:fld id="{A49C5DBA-9458-4FE4-93C3-02777983DE54}" type="slidenum">
              <a:rPr lang="zh-CN" altLang="en-US" smtClean="0">
                <a:solidFill>
                  <a:srgbClr val="000000"/>
                </a:solidFill>
              </a:rPr>
              <a:pPr/>
              <a:t>78</a:t>
            </a:fld>
            <a:endParaRPr lang="en-US" altLang="zh-CN" smtClean="0">
              <a:solidFill>
                <a:srgbClr val="000000"/>
              </a:solidFill>
            </a:endParaRPr>
          </a:p>
        </p:txBody>
      </p:sp>
      <p:graphicFrame>
        <p:nvGraphicFramePr>
          <p:cNvPr id="6146" name="Object 2"/>
          <p:cNvGraphicFramePr>
            <a:graphicFrameLocks noChangeAspect="1"/>
          </p:cNvGraphicFramePr>
          <p:nvPr/>
        </p:nvGraphicFramePr>
        <p:xfrm>
          <a:off x="714375" y="1585913"/>
          <a:ext cx="7786688" cy="3086100"/>
        </p:xfrm>
        <a:graphic>
          <a:graphicData uri="http://schemas.openxmlformats.org/presentationml/2006/ole">
            <p:oleObj spid="_x0000_s47106" name="Document" r:id="rId4" imgW="6751865" imgH="2680795" progId="Word.Document.8">
              <p:embed/>
            </p:oleObj>
          </a:graphicData>
        </a:graphic>
      </p:graphicFrame>
      <p:sp>
        <p:nvSpPr>
          <p:cNvPr id="6149" name="Rectangle 3"/>
          <p:cNvSpPr>
            <a:spLocks noGrp="1" noChangeArrowheads="1"/>
          </p:cNvSpPr>
          <p:nvPr>
            <p:ph type="title"/>
          </p:nvPr>
        </p:nvSpPr>
        <p:spPr/>
        <p:txBody>
          <a:bodyPr/>
          <a:lstStyle/>
          <a:p>
            <a:pPr eaLnBrk="1" hangingPunct="1"/>
            <a:r>
              <a:rPr lang="en-US" altLang="zh-CN" smtClean="0">
                <a:ea typeface="SimSun" pitchFamily="2" charset="-122"/>
              </a:rPr>
              <a:t>Definition: best response function</a:t>
            </a:r>
          </a:p>
        </p:txBody>
      </p:sp>
      <p:sp>
        <p:nvSpPr>
          <p:cNvPr id="6150"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6151" name="Text Box 5"/>
          <p:cNvSpPr txBox="1">
            <a:spLocks noChangeArrowheads="1"/>
          </p:cNvSpPr>
          <p:nvPr/>
        </p:nvSpPr>
        <p:spPr bwMode="auto">
          <a:xfrm>
            <a:off x="419100" y="5226050"/>
            <a:ext cx="78676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0033"/>
                </a:solidFill>
                <a:ea typeface="SimSun" pitchFamily="2" charset="-122"/>
              </a:rPr>
              <a:t>Player </a:t>
            </a:r>
            <a:r>
              <a:rPr lang="en-US" altLang="zh-CN" i="1" smtClean="0">
                <a:solidFill>
                  <a:srgbClr val="330033"/>
                </a:solidFill>
                <a:ea typeface="SimSun" pitchFamily="2" charset="-122"/>
              </a:rPr>
              <a:t>i</a:t>
            </a:r>
            <a:r>
              <a:rPr lang="en-US" altLang="zh-CN" smtClean="0">
                <a:solidFill>
                  <a:srgbClr val="330033"/>
                </a:solidFill>
                <a:ea typeface="SimSun" pitchFamily="2" charset="-122"/>
              </a:rPr>
              <a:t>’s best response to other players’ strategies  is an optimal solution to</a:t>
            </a:r>
          </a:p>
        </p:txBody>
      </p:sp>
      <p:grpSp>
        <p:nvGrpSpPr>
          <p:cNvPr id="2" name="Group 6"/>
          <p:cNvGrpSpPr>
            <a:grpSpLocks/>
          </p:cNvGrpSpPr>
          <p:nvPr/>
        </p:nvGrpSpPr>
        <p:grpSpPr bwMode="auto">
          <a:xfrm>
            <a:off x="2119313" y="3990975"/>
            <a:ext cx="3629025" cy="1684338"/>
            <a:chOff x="1335" y="2514"/>
            <a:chExt cx="2286" cy="1061"/>
          </a:xfrm>
        </p:grpSpPr>
        <p:sp>
          <p:nvSpPr>
            <p:cNvPr id="6155" name="Rectangle 7"/>
            <p:cNvSpPr>
              <a:spLocks noChangeArrowheads="1"/>
            </p:cNvSpPr>
            <p:nvPr/>
          </p:nvSpPr>
          <p:spPr bwMode="auto">
            <a:xfrm>
              <a:off x="1335" y="2514"/>
              <a:ext cx="1792" cy="284"/>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156" name="Rectangle 8"/>
            <p:cNvSpPr>
              <a:spLocks noChangeArrowheads="1"/>
            </p:cNvSpPr>
            <p:nvPr/>
          </p:nvSpPr>
          <p:spPr bwMode="auto">
            <a:xfrm>
              <a:off x="2011" y="3282"/>
              <a:ext cx="1610" cy="293"/>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157" name="Line 9"/>
            <p:cNvSpPr>
              <a:spLocks noChangeShapeType="1"/>
            </p:cNvSpPr>
            <p:nvPr/>
          </p:nvSpPr>
          <p:spPr bwMode="auto">
            <a:xfrm flipH="1" flipV="1">
              <a:off x="2295" y="2798"/>
              <a:ext cx="466" cy="484"/>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
        <p:nvSpPr>
          <p:cNvPr id="6153" name="Rectangle 10"/>
          <p:cNvSpPr>
            <a:spLocks noChangeArrowheads="1"/>
          </p:cNvSpPr>
          <p:nvPr/>
        </p:nvSpPr>
        <p:spPr bwMode="auto">
          <a:xfrm>
            <a:off x="7939088" y="5195888"/>
            <a:ext cx="377825" cy="465137"/>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6154" name="Line 11"/>
          <p:cNvSpPr>
            <a:spLocks noChangeShapeType="1"/>
          </p:cNvSpPr>
          <p:nvPr/>
        </p:nvSpPr>
        <p:spPr bwMode="auto">
          <a:xfrm flipH="1" flipV="1">
            <a:off x="6197600" y="3716338"/>
            <a:ext cx="1930400" cy="1493837"/>
          </a:xfrm>
          <a:prstGeom prst="line">
            <a:avLst/>
          </a:prstGeom>
          <a:noFill/>
          <a:ln w="38100" cmpd="dbl">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7172" name="灯片编号占位符 5"/>
          <p:cNvSpPr>
            <a:spLocks noGrp="1"/>
          </p:cNvSpPr>
          <p:nvPr>
            <p:ph type="sldNum" sz="quarter" idx="12"/>
          </p:nvPr>
        </p:nvSpPr>
        <p:spPr>
          <a:noFill/>
        </p:spPr>
        <p:txBody>
          <a:bodyPr/>
          <a:lstStyle/>
          <a:p>
            <a:fld id="{7577DE40-B085-470D-86BD-671B7E962DC3}" type="slidenum">
              <a:rPr lang="zh-CN" altLang="en-US" smtClean="0">
                <a:solidFill>
                  <a:srgbClr val="000000"/>
                </a:solidFill>
              </a:rPr>
              <a:pPr/>
              <a:t>79</a:t>
            </a:fld>
            <a:endParaRPr lang="en-US" altLang="zh-CN" smtClean="0">
              <a:solidFill>
                <a:srgbClr val="000000"/>
              </a:solidFill>
            </a:endParaRPr>
          </a:p>
        </p:txBody>
      </p:sp>
      <p:sp>
        <p:nvSpPr>
          <p:cNvPr id="7173" name="Rectangle 2"/>
          <p:cNvSpPr>
            <a:spLocks noGrp="1" noChangeArrowheads="1"/>
          </p:cNvSpPr>
          <p:nvPr>
            <p:ph type="title"/>
          </p:nvPr>
        </p:nvSpPr>
        <p:spPr/>
        <p:txBody>
          <a:bodyPr/>
          <a:lstStyle/>
          <a:p>
            <a:pPr eaLnBrk="1" hangingPunct="1"/>
            <a:r>
              <a:rPr lang="en-US" altLang="zh-CN" sz="3800" smtClean="0">
                <a:ea typeface="SimSun" pitchFamily="2" charset="-122"/>
              </a:rPr>
              <a:t>Using best response function to define Nash equilibrium</a:t>
            </a:r>
          </a:p>
        </p:txBody>
      </p:sp>
      <p:sp>
        <p:nvSpPr>
          <p:cNvPr id="7174" name="Rectangle 3"/>
          <p:cNvSpPr>
            <a:spLocks noGrp="1" noChangeArrowheads="1"/>
          </p:cNvSpPr>
          <p:nvPr>
            <p:ph type="body" idx="1"/>
          </p:nvPr>
        </p:nvSpPr>
        <p:spPr>
          <a:xfrm>
            <a:off x="696913" y="3806825"/>
            <a:ext cx="7772400" cy="2049463"/>
          </a:xfrm>
        </p:spPr>
        <p:txBody>
          <a:bodyPr/>
          <a:lstStyle/>
          <a:p>
            <a:pPr eaLnBrk="1" hangingPunct="1">
              <a:buFont typeface="Wingdings" pitchFamily="2" charset="2"/>
              <a:buChar char="§"/>
            </a:pPr>
            <a:r>
              <a:rPr lang="en-US" altLang="zh-CN" sz="2400" smtClean="0">
                <a:ea typeface="SimSun" pitchFamily="2" charset="-122"/>
              </a:rPr>
              <a:t>A set of strategies, one for each player, such that each player’s strategy is best for her, given that all other players are playing their strategies, or</a:t>
            </a:r>
          </a:p>
          <a:p>
            <a:pPr eaLnBrk="1" hangingPunct="1">
              <a:buFont typeface="Wingdings" pitchFamily="2" charset="2"/>
              <a:buChar char="§"/>
            </a:pPr>
            <a:r>
              <a:rPr lang="en-US" altLang="zh-CN" sz="2400" smtClean="0">
                <a:ea typeface="SimSun" pitchFamily="2" charset="-122"/>
              </a:rPr>
              <a:t>A stable situation that no player would like to deviate if others stick to it</a:t>
            </a:r>
          </a:p>
        </p:txBody>
      </p:sp>
      <p:graphicFrame>
        <p:nvGraphicFramePr>
          <p:cNvPr id="7170" name="Object 4"/>
          <p:cNvGraphicFramePr>
            <a:graphicFrameLocks noChangeAspect="1"/>
          </p:cNvGraphicFramePr>
          <p:nvPr>
            <p:ph sz="half" idx="4294967295"/>
          </p:nvPr>
        </p:nvGraphicFramePr>
        <p:xfrm>
          <a:off x="1074738" y="1614488"/>
          <a:ext cx="7466012" cy="2028825"/>
        </p:xfrm>
        <a:graphic>
          <a:graphicData uri="http://schemas.openxmlformats.org/presentationml/2006/ole">
            <p:oleObj spid="_x0000_s48130" name="Document" r:id="rId4" imgW="6601431" imgH="1793217" progId="Word.Document.8">
              <p:embed/>
            </p:oleObj>
          </a:graphicData>
        </a:graphic>
      </p:graphicFrame>
      <p:sp>
        <p:nvSpPr>
          <p:cNvPr id="7175" name="Text Box 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176" name="Text Box 6"/>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grpSp>
        <p:nvGrpSpPr>
          <p:cNvPr id="2" name="Group 7"/>
          <p:cNvGrpSpPr>
            <a:grpSpLocks/>
          </p:cNvGrpSpPr>
          <p:nvPr/>
        </p:nvGrpSpPr>
        <p:grpSpPr bwMode="auto">
          <a:xfrm>
            <a:off x="1058863" y="3411538"/>
            <a:ext cx="3063875" cy="1189037"/>
            <a:chOff x="667" y="2149"/>
            <a:chExt cx="1930" cy="768"/>
          </a:xfrm>
        </p:grpSpPr>
        <p:sp>
          <p:nvSpPr>
            <p:cNvPr id="7181" name="Rectangle 8"/>
            <p:cNvSpPr>
              <a:spLocks noChangeArrowheads="1"/>
            </p:cNvSpPr>
            <p:nvPr/>
          </p:nvSpPr>
          <p:spPr bwMode="auto">
            <a:xfrm>
              <a:off x="667" y="2679"/>
              <a:ext cx="1930" cy="238"/>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82" name="Line 9"/>
            <p:cNvSpPr>
              <a:spLocks noChangeShapeType="1"/>
            </p:cNvSpPr>
            <p:nvPr/>
          </p:nvSpPr>
          <p:spPr bwMode="auto">
            <a:xfrm flipH="1" flipV="1">
              <a:off x="2011" y="2149"/>
              <a:ext cx="348" cy="530"/>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
        <p:nvSpPr>
          <p:cNvPr id="7178" name="Rectangle 10"/>
          <p:cNvSpPr>
            <a:spLocks noChangeArrowheads="1"/>
          </p:cNvSpPr>
          <p:nvPr/>
        </p:nvSpPr>
        <p:spPr bwMode="auto">
          <a:xfrm>
            <a:off x="1131888" y="4630738"/>
            <a:ext cx="5457825" cy="347662"/>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79" name="Rectangle 11"/>
          <p:cNvSpPr>
            <a:spLocks noChangeArrowheads="1"/>
          </p:cNvSpPr>
          <p:nvPr/>
        </p:nvSpPr>
        <p:spPr bwMode="auto">
          <a:xfrm>
            <a:off x="3846513" y="2887663"/>
            <a:ext cx="2771775" cy="552450"/>
          </a:xfrm>
          <a:prstGeom prst="rect">
            <a:avLst/>
          </a:prstGeom>
          <a:noFill/>
          <a:ln w="9525">
            <a:solidFill>
              <a:schemeClr val="accent2"/>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80" name="Freeform 12"/>
          <p:cNvSpPr>
            <a:spLocks/>
          </p:cNvSpPr>
          <p:nvPr/>
        </p:nvSpPr>
        <p:spPr bwMode="auto">
          <a:xfrm>
            <a:off x="6604000" y="3411538"/>
            <a:ext cx="2019300" cy="1576387"/>
          </a:xfrm>
          <a:custGeom>
            <a:avLst/>
            <a:gdLst>
              <a:gd name="T0" fmla="*/ 0 w 1272"/>
              <a:gd name="T1" fmla="*/ 1524000 h 993"/>
              <a:gd name="T2" fmla="*/ 1582737 w 1272"/>
              <a:gd name="T3" fmla="*/ 1406525 h 993"/>
              <a:gd name="T4" fmla="*/ 1755775 w 1272"/>
              <a:gd name="T5" fmla="*/ 508000 h 993"/>
              <a:gd name="T6" fmla="*/ 0 w 1272"/>
              <a:gd name="T7" fmla="*/ 0 h 993"/>
              <a:gd name="T8" fmla="*/ 0 60000 65536"/>
              <a:gd name="T9" fmla="*/ 0 60000 65536"/>
              <a:gd name="T10" fmla="*/ 0 60000 65536"/>
              <a:gd name="T11" fmla="*/ 0 60000 65536"/>
              <a:gd name="T12" fmla="*/ 0 w 1272"/>
              <a:gd name="T13" fmla="*/ 0 h 993"/>
              <a:gd name="T14" fmla="*/ 1272 w 1272"/>
              <a:gd name="T15" fmla="*/ 993 h 993"/>
            </a:gdLst>
            <a:ahLst/>
            <a:cxnLst>
              <a:cxn ang="T8">
                <a:pos x="T0" y="T1"/>
              </a:cxn>
              <a:cxn ang="T9">
                <a:pos x="T2" y="T3"/>
              </a:cxn>
              <a:cxn ang="T10">
                <a:pos x="T4" y="T5"/>
              </a:cxn>
              <a:cxn ang="T11">
                <a:pos x="T6" y="T7"/>
              </a:cxn>
            </a:cxnLst>
            <a:rect l="T12" t="T13" r="T14" b="T15"/>
            <a:pathLst>
              <a:path w="1272" h="993">
                <a:moveTo>
                  <a:pt x="0" y="960"/>
                </a:moveTo>
                <a:cubicBezTo>
                  <a:pt x="406" y="976"/>
                  <a:pt x="813" y="993"/>
                  <a:pt x="997" y="886"/>
                </a:cubicBezTo>
                <a:cubicBezTo>
                  <a:pt x="1181" y="779"/>
                  <a:pt x="1272" y="468"/>
                  <a:pt x="1106" y="320"/>
                </a:cubicBezTo>
                <a:cubicBezTo>
                  <a:pt x="940" y="172"/>
                  <a:pt x="470" y="86"/>
                  <a:pt x="0" y="0"/>
                </a:cubicBezTo>
              </a:path>
            </a:pathLst>
          </a:custGeom>
          <a:noFill/>
          <a:ln w="9525">
            <a:solidFill>
              <a:schemeClr val="accent2"/>
            </a:solidFill>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8675" name="灯片编号占位符 5"/>
          <p:cNvSpPr>
            <a:spLocks noGrp="1"/>
          </p:cNvSpPr>
          <p:nvPr>
            <p:ph type="sldNum" sz="quarter" idx="12"/>
          </p:nvPr>
        </p:nvSpPr>
        <p:spPr>
          <a:noFill/>
        </p:spPr>
        <p:txBody>
          <a:bodyPr/>
          <a:lstStyle/>
          <a:p>
            <a:fld id="{4530BFB8-7147-4E9E-8A7C-E8BD3D22A3D2}" type="slidenum">
              <a:rPr lang="zh-CN" altLang="en-US" smtClean="0">
                <a:solidFill>
                  <a:srgbClr val="000000"/>
                </a:solidFill>
              </a:rPr>
              <a:pPr/>
              <a:t>8</a:t>
            </a:fld>
            <a:endParaRPr lang="en-US" altLang="zh-CN" smtClean="0">
              <a:solidFill>
                <a:srgbClr val="000000"/>
              </a:solidFill>
            </a:endParaRPr>
          </a:p>
        </p:txBody>
      </p:sp>
      <p:sp>
        <p:nvSpPr>
          <p:cNvPr id="28676" name="Rectangle 2"/>
          <p:cNvSpPr>
            <a:spLocks noGrp="1" noChangeArrowheads="1"/>
          </p:cNvSpPr>
          <p:nvPr>
            <p:ph type="title"/>
          </p:nvPr>
        </p:nvSpPr>
        <p:spPr/>
        <p:txBody>
          <a:bodyPr/>
          <a:lstStyle/>
          <a:p>
            <a:pPr eaLnBrk="1" hangingPunct="1"/>
            <a:r>
              <a:rPr lang="zh-CN" altLang="en-US" smtClean="0">
                <a:ea typeface="SimSun" pitchFamily="2" charset="-122"/>
              </a:rPr>
              <a:t>教学语言</a:t>
            </a:r>
          </a:p>
        </p:txBody>
      </p:sp>
      <p:sp>
        <p:nvSpPr>
          <p:cNvPr id="28677" name="Rectangle 3"/>
          <p:cNvSpPr>
            <a:spLocks noGrp="1" noChangeArrowheads="1"/>
          </p:cNvSpPr>
          <p:nvPr>
            <p:ph type="body" idx="1"/>
          </p:nvPr>
        </p:nvSpPr>
        <p:spPr/>
        <p:txBody>
          <a:bodyPr/>
          <a:lstStyle/>
          <a:p>
            <a:pPr eaLnBrk="1" hangingPunct="1"/>
            <a:r>
              <a:rPr lang="zh-CN" altLang="en-US" b="1" smtClean="0">
                <a:ea typeface="SimSun" pitchFamily="2" charset="-122"/>
              </a:rPr>
              <a:t>教材：英文，学生可参考推荐的中文教材。</a:t>
            </a:r>
          </a:p>
          <a:p>
            <a:pPr eaLnBrk="1" hangingPunct="1"/>
            <a:r>
              <a:rPr lang="zh-CN" altLang="en-US" b="1" smtClean="0">
                <a:ea typeface="SimSun" pitchFamily="2" charset="-122"/>
              </a:rPr>
              <a:t>讲义：中文</a:t>
            </a:r>
          </a:p>
          <a:p>
            <a:pPr eaLnBrk="1" hangingPunct="1"/>
            <a:r>
              <a:rPr lang="zh-CN" altLang="en-US" b="1" smtClean="0">
                <a:ea typeface="SimSun" pitchFamily="2" charset="-122"/>
              </a:rPr>
              <a:t>考试：中文试题</a:t>
            </a:r>
          </a:p>
          <a:p>
            <a:pPr eaLnBrk="1" hangingPunct="1">
              <a:buFont typeface="Wingdings" pitchFamily="2" charset="2"/>
              <a:buNone/>
            </a:pPr>
            <a:endParaRPr lang="zh-CN" altLang="en-US" b="1"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5235" name="灯片编号占位符 5"/>
          <p:cNvSpPr>
            <a:spLocks noGrp="1"/>
          </p:cNvSpPr>
          <p:nvPr>
            <p:ph type="sldNum" sz="quarter" idx="12"/>
          </p:nvPr>
        </p:nvSpPr>
        <p:spPr>
          <a:noFill/>
        </p:spPr>
        <p:txBody>
          <a:bodyPr/>
          <a:lstStyle/>
          <a:p>
            <a:fld id="{F1F5A88C-49FE-42B0-A250-1461F3C4E493}" type="slidenum">
              <a:rPr lang="zh-CN" altLang="en-US" smtClean="0">
                <a:solidFill>
                  <a:srgbClr val="000000"/>
                </a:solidFill>
              </a:rPr>
              <a:pPr/>
              <a:t>80</a:t>
            </a:fld>
            <a:endParaRPr lang="en-US" altLang="zh-CN" smtClean="0">
              <a:solidFill>
                <a:srgbClr val="000000"/>
              </a:solidFill>
            </a:endParaRPr>
          </a:p>
        </p:txBody>
      </p:sp>
      <p:sp>
        <p:nvSpPr>
          <p:cNvPr id="95236" name="Rectangle 2"/>
          <p:cNvSpPr>
            <a:spLocks noGrp="1" noChangeArrowheads="1"/>
          </p:cNvSpPr>
          <p:nvPr>
            <p:ph type="title"/>
          </p:nvPr>
        </p:nvSpPr>
        <p:spPr/>
        <p:txBody>
          <a:bodyPr/>
          <a:lstStyle/>
          <a:p>
            <a:pPr eaLnBrk="1" hangingPunct="1"/>
            <a:r>
              <a:rPr lang="en-US" altLang="zh-CN" sz="3200" smtClean="0">
                <a:ea typeface="SimSun" pitchFamily="2" charset="-122"/>
              </a:rPr>
              <a:t>Strictly dominated strategies vs. Nash Equilibrium</a:t>
            </a:r>
          </a:p>
        </p:txBody>
      </p:sp>
      <p:sp>
        <p:nvSpPr>
          <p:cNvPr id="95237" name="Rectangle 3"/>
          <p:cNvSpPr>
            <a:spLocks noGrp="1" noChangeArrowheads="1"/>
          </p:cNvSpPr>
          <p:nvPr>
            <p:ph type="body" idx="1"/>
          </p:nvPr>
        </p:nvSpPr>
        <p:spPr/>
        <p:txBody>
          <a:bodyPr/>
          <a:lstStyle/>
          <a:p>
            <a:pPr eaLnBrk="1" hangingPunct="1"/>
            <a:r>
              <a:rPr lang="zh-CN" altLang="en-US" smtClean="0">
                <a:ea typeface="SimSun" pitchFamily="2" charset="-122"/>
              </a:rPr>
              <a:t>纳什均衡和重复剔除严格劣势策略之间的关系</a:t>
            </a:r>
            <a:endParaRPr lang="en-US" altLang="zh-CN" smtClean="0">
              <a:ea typeface="SimSun" pitchFamily="2" charset="-122"/>
            </a:endParaRPr>
          </a:p>
          <a:p>
            <a:pPr lvl="1" eaLnBrk="1" hangingPunct="1"/>
            <a:r>
              <a:rPr lang="zh-CN" altLang="en-US" sz="2400" smtClean="0">
                <a:ea typeface="SimSun" pitchFamily="2" charset="-122"/>
              </a:rPr>
              <a:t>纳什均衡是一个比重复剔除严格劣势策略更强的解的概念</a:t>
            </a:r>
            <a:r>
              <a:rPr lang="en-US" altLang="zh-CN" smtClean="0">
                <a:ea typeface="SimSun" pitchFamily="2" charset="-122"/>
              </a:rPr>
              <a:t>.</a:t>
            </a:r>
          </a:p>
          <a:p>
            <a:pPr lvl="1" eaLnBrk="1" hangingPunct="1"/>
            <a:r>
              <a:rPr lang="zh-CN" altLang="en-US" smtClean="0">
                <a:ea typeface="SimSun" pitchFamily="2" charset="-122"/>
              </a:rPr>
              <a:t>可预测性（</a:t>
            </a:r>
            <a:r>
              <a:rPr lang="en-US" altLang="zh-CN" smtClean="0">
                <a:ea typeface="SimSun" pitchFamily="2" charset="-122"/>
              </a:rPr>
              <a:t>Predictability</a:t>
            </a:r>
            <a:r>
              <a:rPr lang="zh-CN" altLang="en-US" smtClean="0">
                <a:ea typeface="SimSun" pitchFamily="2" charset="-122"/>
              </a:rPr>
              <a:t>）</a:t>
            </a:r>
          </a:p>
          <a:p>
            <a:pPr lvl="1" eaLnBrk="1" hangingPunct="1"/>
            <a:r>
              <a:rPr lang="zh-CN" altLang="en-US" smtClean="0">
                <a:ea typeface="SimSun" pitchFamily="2" charset="-122"/>
              </a:rPr>
              <a:t>存在性（</a:t>
            </a:r>
            <a:r>
              <a:rPr lang="en-US" altLang="zh-CN" smtClean="0">
                <a:ea typeface="SimSun" pitchFamily="2" charset="-122"/>
              </a:rPr>
              <a:t>Existence</a:t>
            </a:r>
            <a:r>
              <a:rPr lang="zh-CN" altLang="en-US" smtClean="0">
                <a:ea typeface="SimSun" pitchFamily="2" charset="-122"/>
              </a:rPr>
              <a:t>） </a:t>
            </a:r>
          </a:p>
          <a:p>
            <a:pPr lvl="1" eaLnBrk="1" hangingPunct="1"/>
            <a:r>
              <a:rPr lang="zh-CN" altLang="en-US" smtClean="0">
                <a:ea typeface="SimSun" pitchFamily="2" charset="-122"/>
              </a:rPr>
              <a:t>惟一性（</a:t>
            </a:r>
            <a:r>
              <a:rPr lang="en-US" altLang="zh-CN" smtClean="0">
                <a:ea typeface="SimSun" pitchFamily="2" charset="-122"/>
              </a:rPr>
              <a:t>uniqueness</a:t>
            </a:r>
            <a:r>
              <a:rPr lang="zh-CN" altLang="en-US" smtClean="0">
                <a:ea typeface="SimSun" pitchFamily="2" charset="-122"/>
              </a:rPr>
              <a:t>）</a:t>
            </a:r>
            <a:r>
              <a:rPr lang="en-US" altLang="zh-CN" smtClean="0">
                <a:ea typeface="SimSun" pitchFamily="2" charset="-122"/>
              </a:rPr>
              <a:t>. </a:t>
            </a:r>
          </a:p>
          <a:p>
            <a:pPr lvl="1" eaLnBrk="1" hangingPunct="1"/>
            <a:r>
              <a:rPr lang="zh-CN" altLang="en-US" smtClean="0">
                <a:ea typeface="SimSun" pitchFamily="2" charset="-122"/>
              </a:rPr>
              <a:t>如果博弈存在惟一解，它一定是一个纳什均衡</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96259" name="灯片编号占位符 5"/>
          <p:cNvSpPr>
            <a:spLocks noGrp="1"/>
          </p:cNvSpPr>
          <p:nvPr>
            <p:ph type="sldNum" sz="quarter" idx="12"/>
          </p:nvPr>
        </p:nvSpPr>
        <p:spPr>
          <a:noFill/>
        </p:spPr>
        <p:txBody>
          <a:bodyPr/>
          <a:lstStyle/>
          <a:p>
            <a:fld id="{23C723DE-5836-4549-888F-985F38046B69}" type="slidenum">
              <a:rPr lang="zh-CN" altLang="en-US" smtClean="0">
                <a:solidFill>
                  <a:srgbClr val="000000"/>
                </a:solidFill>
              </a:rPr>
              <a:pPr/>
              <a:t>81</a:t>
            </a:fld>
            <a:endParaRPr lang="en-US" altLang="zh-CN" smtClean="0">
              <a:solidFill>
                <a:srgbClr val="000000"/>
              </a:solidFill>
            </a:endParaRPr>
          </a:p>
        </p:txBody>
      </p:sp>
      <p:sp>
        <p:nvSpPr>
          <p:cNvPr id="96260" name="Rectangle 2"/>
          <p:cNvSpPr>
            <a:spLocks noGrp="1" noChangeArrowheads="1"/>
          </p:cNvSpPr>
          <p:nvPr>
            <p:ph type="title"/>
          </p:nvPr>
        </p:nvSpPr>
        <p:spPr/>
        <p:txBody>
          <a:bodyPr/>
          <a:lstStyle/>
          <a:p>
            <a:pPr eaLnBrk="1" hangingPunct="1"/>
            <a:r>
              <a:rPr lang="en-US" altLang="zh-CN" smtClean="0">
                <a:ea typeface="SimSun" pitchFamily="2" charset="-122"/>
              </a:rPr>
              <a:t>Summary(Appendix 1.1.C)</a:t>
            </a:r>
          </a:p>
        </p:txBody>
      </p:sp>
      <p:sp>
        <p:nvSpPr>
          <p:cNvPr id="96261" name="Rectangle 3"/>
          <p:cNvSpPr>
            <a:spLocks noGrp="1" noChangeArrowheads="1"/>
          </p:cNvSpPr>
          <p:nvPr>
            <p:ph type="body" idx="1"/>
          </p:nvPr>
        </p:nvSpPr>
        <p:spPr/>
        <p:txBody>
          <a:bodyPr/>
          <a:lstStyle/>
          <a:p>
            <a:pPr eaLnBrk="1" hangingPunct="1">
              <a:lnSpc>
                <a:spcPct val="90000"/>
              </a:lnSpc>
            </a:pPr>
            <a:r>
              <a:rPr lang="zh-CN" altLang="en-US" b="1" i="1" smtClean="0">
                <a:latin typeface="Times New Roman" pitchFamily="18" charset="0"/>
                <a:ea typeface="SimSun" pitchFamily="2" charset="-122"/>
                <a:cs typeface="Times New Roman" pitchFamily="18" charset="0"/>
              </a:rPr>
              <a:t>命题</a:t>
            </a:r>
            <a:r>
              <a:rPr lang="en-US" altLang="zh-CN" b="1" i="1" smtClean="0">
                <a:latin typeface="Times New Roman" pitchFamily="18" charset="0"/>
                <a:ea typeface="SimSun" pitchFamily="2" charset="-122"/>
                <a:cs typeface="Times New Roman" pitchFamily="18" charset="0"/>
              </a:rPr>
              <a:t>A</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在</a:t>
            </a:r>
            <a:r>
              <a:rPr lang="en-US" altLang="zh-CN" i="1" smtClean="0">
                <a:latin typeface="Times New Roman" pitchFamily="18" charset="0"/>
                <a:ea typeface="SimSun" pitchFamily="2" charset="-122"/>
                <a:cs typeface="Times New Roman" pitchFamily="18" charset="0"/>
              </a:rPr>
              <a:t>n</a:t>
            </a:r>
            <a:r>
              <a:rPr lang="zh-CN" altLang="en-US" smtClean="0">
                <a:latin typeface="Times New Roman" pitchFamily="18" charset="0"/>
                <a:ea typeface="SimSun" pitchFamily="2" charset="-122"/>
                <a:cs typeface="Times New Roman" pitchFamily="18" charset="0"/>
              </a:rPr>
              <a:t>个参与人的标准式博弈</a:t>
            </a:r>
            <a:r>
              <a:rPr lang="en-US" altLang="zh-CN" i="1" smtClean="0">
                <a:latin typeface="Times New Roman" pitchFamily="18" charset="0"/>
                <a:ea typeface="SimSun" pitchFamily="2" charset="-122"/>
                <a:cs typeface="Times New Roman" pitchFamily="18" charset="0"/>
              </a:rPr>
              <a:t>G</a:t>
            </a:r>
            <a:r>
              <a:rPr lang="en-US" altLang="zh-CN"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S</a:t>
            </a:r>
            <a:r>
              <a:rPr lang="en-US" altLang="zh-CN" baseline="-25000" smtClean="0">
                <a:latin typeface="Times New Roman" pitchFamily="18" charset="0"/>
                <a:ea typeface="SimSun" pitchFamily="2" charset="-122"/>
                <a:cs typeface="Times New Roman" pitchFamily="18" charset="0"/>
              </a:rPr>
              <a:t>1</a:t>
            </a:r>
            <a:r>
              <a:rPr lang="en-US" altLang="zh-CN" smtClean="0">
                <a:latin typeface="Times New Roman" pitchFamily="18" charset="0"/>
                <a:ea typeface="SimSun" pitchFamily="2" charset="-122"/>
                <a:cs typeface="Times New Roman" pitchFamily="18" charset="0"/>
              </a:rPr>
              <a:t>, </a:t>
            </a:r>
            <a:r>
              <a:rPr lang="en-US" altLang="zh-CN" i="1" smtClean="0">
                <a:latin typeface="Times New Roman" pitchFamily="18" charset="0"/>
                <a:ea typeface="SimSun" pitchFamily="2" charset="-122"/>
                <a:cs typeface="Times New Roman" pitchFamily="18" charset="0"/>
              </a:rPr>
              <a:t>...,S</a:t>
            </a:r>
            <a:r>
              <a:rPr lang="en-US" altLang="zh-CN" i="1" baseline="-25000"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u</a:t>
            </a:r>
            <a:r>
              <a:rPr lang="en-US" altLang="zh-CN" baseline="-25000" smtClean="0">
                <a:latin typeface="Times New Roman" pitchFamily="18" charset="0"/>
                <a:ea typeface="SimSun" pitchFamily="2" charset="-122"/>
                <a:cs typeface="Times New Roman" pitchFamily="18" charset="0"/>
              </a:rPr>
              <a:t>1</a:t>
            </a:r>
            <a:r>
              <a:rPr lang="en-US" altLang="zh-CN" i="1" smtClean="0">
                <a:latin typeface="Times New Roman" pitchFamily="18" charset="0"/>
                <a:ea typeface="SimSun" pitchFamily="2" charset="-122"/>
                <a:cs typeface="Times New Roman" pitchFamily="18" charset="0"/>
              </a:rPr>
              <a:t>, ...u</a:t>
            </a:r>
            <a:r>
              <a:rPr lang="en-US" altLang="zh-CN" i="1" baseline="-25000"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r>
              <a:rPr lang="zh-CN" altLang="en-US" smtClean="0">
                <a:latin typeface="Times New Roman" pitchFamily="18" charset="0"/>
                <a:ea typeface="SimSun" pitchFamily="2" charset="-122"/>
                <a:cs typeface="Times New Roman" pitchFamily="18" charset="0"/>
              </a:rPr>
              <a:t>中，如果重复剔除严格劣势策略剔除掉除策略组合</a:t>
            </a:r>
            <a:r>
              <a:rPr lang="en-US" altLang="zh-CN" smtClean="0">
                <a:latin typeface="Times New Roman" pitchFamily="18" charset="0"/>
                <a:ea typeface="SimSun" pitchFamily="2" charset="-122"/>
                <a:cs typeface="Times New Roman" pitchFamily="18" charset="0"/>
              </a:rPr>
              <a:t>( </a:t>
            </a:r>
            <a:r>
              <a:rPr lang="en-US" altLang="zh-CN" i="1" smtClean="0">
                <a:latin typeface="Times New Roman" pitchFamily="18" charset="0"/>
                <a:ea typeface="SimSun" pitchFamily="2" charset="-122"/>
                <a:cs typeface="Times New Roman" pitchFamily="18" charset="0"/>
              </a:rPr>
              <a:t>s</a:t>
            </a:r>
            <a:r>
              <a:rPr lang="en-US" altLang="zh-CN" baseline="-25000" smtClean="0">
                <a:latin typeface="Times New Roman" pitchFamily="18" charset="0"/>
                <a:ea typeface="SimSun" pitchFamily="2" charset="-122"/>
                <a:cs typeface="Times New Roman" pitchFamily="18" charset="0"/>
              </a:rPr>
              <a:t>1</a:t>
            </a:r>
            <a:r>
              <a:rPr lang="en-US" altLang="zh-CN" sz="2000" i="1"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 s</a:t>
            </a:r>
            <a:r>
              <a:rPr lang="en-US" altLang="zh-CN" baseline="-25000" smtClean="0">
                <a:latin typeface="Times New Roman" pitchFamily="18" charset="0"/>
                <a:ea typeface="SimSun" pitchFamily="2" charset="-122"/>
                <a:cs typeface="Times New Roman" pitchFamily="18" charset="0"/>
              </a:rPr>
              <a:t>2</a:t>
            </a:r>
            <a:r>
              <a:rPr lang="en-US" altLang="zh-CN" sz="2000" i="1"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 ..., s</a:t>
            </a:r>
            <a:r>
              <a:rPr lang="en-US" altLang="zh-CN" i="1" baseline="-25000" smtClean="0">
                <a:latin typeface="Times New Roman" pitchFamily="18" charset="0"/>
                <a:ea typeface="SimSun" pitchFamily="2" charset="-122"/>
                <a:cs typeface="Times New Roman" pitchFamily="18" charset="0"/>
              </a:rPr>
              <a:t>n</a:t>
            </a:r>
            <a:r>
              <a:rPr lang="en-US" altLang="zh-CN" sz="2000" i="1" smtClean="0">
                <a:latin typeface="Times New Roman" pitchFamily="18" charset="0"/>
                <a:ea typeface="SimSun" pitchFamily="2" charset="-122"/>
                <a:cs typeface="Times New Roman" pitchFamily="18" charset="0"/>
              </a:rPr>
              <a:t>*</a:t>
            </a:r>
            <a:r>
              <a:rPr lang="en-US" altLang="zh-CN" smtClean="0">
                <a:latin typeface="Times New Roman" pitchFamily="18" charset="0"/>
                <a:ea typeface="SimSun" pitchFamily="2" charset="-122"/>
                <a:cs typeface="Times New Roman" pitchFamily="18" charset="0"/>
              </a:rPr>
              <a:t>)</a:t>
            </a:r>
            <a:r>
              <a:rPr lang="zh-CN" altLang="en-US" smtClean="0">
                <a:latin typeface="Times New Roman" pitchFamily="18" charset="0"/>
                <a:ea typeface="SimSun" pitchFamily="2" charset="-122"/>
                <a:cs typeface="Times New Roman" pitchFamily="18" charset="0"/>
              </a:rPr>
              <a:t>外的所有策略</a:t>
            </a:r>
            <a:r>
              <a:rPr lang="en-US" altLang="zh-CN" smtClean="0">
                <a:latin typeface="Times New Roman" pitchFamily="18" charset="0"/>
                <a:ea typeface="SimSun" pitchFamily="2" charset="-122"/>
                <a:cs typeface="Times New Roman" pitchFamily="18" charset="0"/>
              </a:rPr>
              <a:t>,</a:t>
            </a:r>
            <a:r>
              <a:rPr lang="zh-CN" altLang="en-US" smtClean="0">
                <a:latin typeface="Times New Roman" pitchFamily="18" charset="0"/>
                <a:ea typeface="SimSun" pitchFamily="2" charset="-122"/>
                <a:cs typeface="Times New Roman" pitchFamily="18" charset="0"/>
              </a:rPr>
              <a:t>那么这一策略组合为该博弈惟一的纳什均衡</a:t>
            </a:r>
            <a:r>
              <a:rPr lang="en-US" altLang="zh-CN" smtClean="0">
                <a:latin typeface="Times New Roman" pitchFamily="18" charset="0"/>
                <a:ea typeface="SimSun" pitchFamily="2" charset="-122"/>
                <a:cs typeface="Times New Roman" pitchFamily="18" charset="0"/>
              </a:rPr>
              <a:t>.</a:t>
            </a:r>
          </a:p>
          <a:p>
            <a:pPr eaLnBrk="1" hangingPunct="1">
              <a:lnSpc>
                <a:spcPct val="90000"/>
              </a:lnSpc>
            </a:pPr>
            <a:r>
              <a:rPr lang="zh-CN" altLang="en-US" b="1" i="1" smtClean="0">
                <a:latin typeface="Times New Roman" pitchFamily="18" charset="0"/>
                <a:ea typeface="SimSun" pitchFamily="2" charset="-122"/>
                <a:cs typeface="Times New Roman" pitchFamily="18" charset="0"/>
              </a:rPr>
              <a:t>命题</a:t>
            </a:r>
            <a:r>
              <a:rPr lang="en-US" altLang="zh-CN" b="1" i="1" smtClean="0">
                <a:latin typeface="Times New Roman" pitchFamily="18" charset="0"/>
                <a:ea typeface="SimSun" pitchFamily="2" charset="-122"/>
                <a:cs typeface="Times New Roman" pitchFamily="18" charset="0"/>
              </a:rPr>
              <a:t>B</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在</a:t>
            </a:r>
            <a:r>
              <a:rPr lang="en-US" altLang="zh-CN" i="1" smtClean="0">
                <a:latin typeface="Times New Roman" pitchFamily="18" charset="0"/>
                <a:ea typeface="SimSun" pitchFamily="2" charset="-122"/>
                <a:cs typeface="Times New Roman" pitchFamily="18" charset="0"/>
              </a:rPr>
              <a:t>n</a:t>
            </a:r>
            <a:r>
              <a:rPr lang="zh-CN" altLang="en-US" smtClean="0">
                <a:latin typeface="Times New Roman" pitchFamily="18" charset="0"/>
                <a:ea typeface="SimSun" pitchFamily="2" charset="-122"/>
                <a:cs typeface="Times New Roman" pitchFamily="18" charset="0"/>
              </a:rPr>
              <a:t>个参与人的标准式博弈</a:t>
            </a:r>
            <a:r>
              <a:rPr lang="en-US" altLang="zh-CN" i="1" smtClean="0">
                <a:latin typeface="Times New Roman" pitchFamily="18" charset="0"/>
                <a:ea typeface="SimSun" pitchFamily="2" charset="-122"/>
                <a:cs typeface="Times New Roman" pitchFamily="18" charset="0"/>
              </a:rPr>
              <a:t>G</a:t>
            </a:r>
            <a:r>
              <a:rPr lang="en-US" altLang="zh-CN"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S</a:t>
            </a:r>
            <a:r>
              <a:rPr lang="en-US" altLang="zh-CN" baseline="-25000" smtClean="0">
                <a:latin typeface="Times New Roman" pitchFamily="18" charset="0"/>
                <a:ea typeface="SimSun" pitchFamily="2" charset="-122"/>
                <a:cs typeface="Times New Roman" pitchFamily="18" charset="0"/>
              </a:rPr>
              <a:t>1</a:t>
            </a:r>
            <a:r>
              <a:rPr lang="en-US" altLang="zh-CN" smtClean="0">
                <a:latin typeface="Times New Roman" pitchFamily="18" charset="0"/>
                <a:ea typeface="SimSun" pitchFamily="2" charset="-122"/>
                <a:cs typeface="Times New Roman" pitchFamily="18" charset="0"/>
              </a:rPr>
              <a:t>, </a:t>
            </a:r>
            <a:r>
              <a:rPr lang="en-US" altLang="zh-CN" i="1" smtClean="0">
                <a:latin typeface="Times New Roman" pitchFamily="18" charset="0"/>
                <a:ea typeface="SimSun" pitchFamily="2" charset="-122"/>
                <a:cs typeface="Times New Roman" pitchFamily="18" charset="0"/>
              </a:rPr>
              <a:t>...,S</a:t>
            </a:r>
            <a:r>
              <a:rPr lang="en-US" altLang="zh-CN" i="1" baseline="-25000"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u</a:t>
            </a:r>
            <a:r>
              <a:rPr lang="en-US" altLang="zh-CN" baseline="-25000" smtClean="0">
                <a:latin typeface="Times New Roman" pitchFamily="18" charset="0"/>
                <a:ea typeface="SimSun" pitchFamily="2" charset="-122"/>
                <a:cs typeface="Times New Roman" pitchFamily="18" charset="0"/>
              </a:rPr>
              <a:t>1</a:t>
            </a:r>
            <a:r>
              <a:rPr lang="en-US" altLang="zh-CN" i="1" smtClean="0">
                <a:latin typeface="Times New Roman" pitchFamily="18" charset="0"/>
                <a:ea typeface="SimSun" pitchFamily="2" charset="-122"/>
                <a:cs typeface="Times New Roman" pitchFamily="18" charset="0"/>
              </a:rPr>
              <a:t>, ...u</a:t>
            </a:r>
            <a:r>
              <a:rPr lang="en-US" altLang="zh-CN" i="1" baseline="-25000" smtClean="0">
                <a:latin typeface="Times New Roman" pitchFamily="18" charset="0"/>
                <a:ea typeface="SimSun" pitchFamily="2" charset="-122"/>
                <a:cs typeface="Times New Roman" pitchFamily="18" charset="0"/>
              </a:rPr>
              <a:t>n</a:t>
            </a:r>
            <a:r>
              <a:rPr lang="en-US" altLang="zh-CN" smtClean="0">
                <a:latin typeface="Times New Roman" pitchFamily="18" charset="0"/>
                <a:ea typeface="SimSun" pitchFamily="2" charset="-122"/>
                <a:cs typeface="Times New Roman" pitchFamily="18" charset="0"/>
              </a:rPr>
              <a:t>}</a:t>
            </a:r>
            <a:r>
              <a:rPr lang="zh-CN" altLang="en-US" smtClean="0">
                <a:latin typeface="Times New Roman" pitchFamily="18" charset="0"/>
                <a:ea typeface="SimSun" pitchFamily="2" charset="-122"/>
                <a:cs typeface="Times New Roman" pitchFamily="18" charset="0"/>
              </a:rPr>
              <a:t>中，如果策略</a:t>
            </a:r>
            <a:r>
              <a:rPr lang="en-US" altLang="zh-CN" smtClean="0">
                <a:latin typeface="Times New Roman" pitchFamily="18" charset="0"/>
                <a:ea typeface="SimSun" pitchFamily="2" charset="-122"/>
                <a:cs typeface="Times New Roman" pitchFamily="18" charset="0"/>
              </a:rPr>
              <a:t> ( </a:t>
            </a:r>
            <a:r>
              <a:rPr lang="en-US" altLang="zh-CN" i="1" smtClean="0">
                <a:latin typeface="Times New Roman" pitchFamily="18" charset="0"/>
                <a:ea typeface="SimSun" pitchFamily="2" charset="-122"/>
                <a:cs typeface="Times New Roman" pitchFamily="18" charset="0"/>
              </a:rPr>
              <a:t>s</a:t>
            </a:r>
            <a:r>
              <a:rPr lang="en-US" altLang="zh-CN" baseline="-25000" smtClean="0">
                <a:latin typeface="Times New Roman" pitchFamily="18" charset="0"/>
                <a:ea typeface="SimSun" pitchFamily="2" charset="-122"/>
                <a:cs typeface="Times New Roman" pitchFamily="18" charset="0"/>
              </a:rPr>
              <a:t>1</a:t>
            </a:r>
            <a:r>
              <a:rPr lang="en-US" altLang="zh-CN" sz="2000" i="1"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 s</a:t>
            </a:r>
            <a:r>
              <a:rPr lang="en-US" altLang="zh-CN" baseline="-25000" smtClean="0">
                <a:latin typeface="Times New Roman" pitchFamily="18" charset="0"/>
                <a:ea typeface="SimSun" pitchFamily="2" charset="-122"/>
                <a:cs typeface="Times New Roman" pitchFamily="18" charset="0"/>
              </a:rPr>
              <a:t>2</a:t>
            </a:r>
            <a:r>
              <a:rPr lang="en-US" altLang="zh-CN" sz="2000" i="1" smtClean="0">
                <a:latin typeface="Times New Roman" pitchFamily="18" charset="0"/>
                <a:ea typeface="SimSun" pitchFamily="2" charset="-122"/>
                <a:cs typeface="Times New Roman" pitchFamily="18" charset="0"/>
              </a:rPr>
              <a:t>*</a:t>
            </a:r>
            <a:r>
              <a:rPr lang="en-US" altLang="zh-CN" i="1" smtClean="0">
                <a:latin typeface="Times New Roman" pitchFamily="18" charset="0"/>
                <a:ea typeface="SimSun" pitchFamily="2" charset="-122"/>
                <a:cs typeface="Times New Roman" pitchFamily="18" charset="0"/>
              </a:rPr>
              <a:t>, ..., s</a:t>
            </a:r>
            <a:r>
              <a:rPr lang="en-US" altLang="zh-CN" i="1" baseline="-25000" smtClean="0">
                <a:latin typeface="Times New Roman" pitchFamily="18" charset="0"/>
                <a:ea typeface="SimSun" pitchFamily="2" charset="-122"/>
                <a:cs typeface="Times New Roman" pitchFamily="18" charset="0"/>
              </a:rPr>
              <a:t>n</a:t>
            </a:r>
            <a:r>
              <a:rPr lang="en-US" altLang="zh-CN" sz="2000" i="1" smtClean="0">
                <a:latin typeface="Times New Roman" pitchFamily="18" charset="0"/>
                <a:ea typeface="SimSun" pitchFamily="2" charset="-122"/>
                <a:cs typeface="Times New Roman" pitchFamily="18" charset="0"/>
              </a:rPr>
              <a:t>*</a:t>
            </a:r>
            <a:r>
              <a:rPr lang="en-US" altLang="zh-CN" smtClean="0">
                <a:latin typeface="Times New Roman" pitchFamily="18" charset="0"/>
                <a:ea typeface="SimSun" pitchFamily="2" charset="-122"/>
                <a:cs typeface="Times New Roman" pitchFamily="18" charset="0"/>
              </a:rPr>
              <a:t>) </a:t>
            </a:r>
            <a:r>
              <a:rPr lang="zh-CN" altLang="en-US" smtClean="0">
                <a:latin typeface="Times New Roman" pitchFamily="18" charset="0"/>
                <a:ea typeface="SimSun" pitchFamily="2" charset="-122"/>
                <a:cs typeface="Times New Roman" pitchFamily="18" charset="0"/>
              </a:rPr>
              <a:t>是一个纳什均衡，那么它不会被重复剔除严格劣势策略所剔除</a:t>
            </a:r>
            <a:r>
              <a:rPr lang="en-US" altLang="zh-CN" smtClean="0">
                <a:latin typeface="Times New Roman" pitchFamily="18" charset="0"/>
                <a:ea typeface="SimSun" pitchFamily="2" charset="-122"/>
                <a:cs typeface="Times New Roman" pitchFamily="18" charset="0"/>
              </a:rPr>
              <a:t>. </a:t>
            </a:r>
          </a:p>
          <a:p>
            <a:pPr eaLnBrk="1" hangingPunct="1">
              <a:lnSpc>
                <a:spcPct val="90000"/>
              </a:lnSpc>
            </a:pPr>
            <a:r>
              <a:rPr lang="zh-CN" altLang="en-US" b="1" smtClean="0">
                <a:latin typeface="Times New Roman" pitchFamily="18" charset="0"/>
                <a:ea typeface="SimSun" pitchFamily="2" charset="-122"/>
                <a:cs typeface="Times New Roman" pitchFamily="18" charset="0"/>
              </a:rPr>
              <a:t>但是未被重复剔除严格劣势策略所剔除的策略不一定是纳什均衡策略</a:t>
            </a:r>
            <a:r>
              <a:rPr lang="en-US" altLang="zh-CN" smtClean="0">
                <a:latin typeface="Times New Roman" pitchFamily="18" charset="0"/>
                <a:ea typeface="SimSun" pitchFamily="2" charset="-122"/>
                <a:cs typeface="Times New Roman" pitchFamily="18" charset="0"/>
              </a:rPr>
              <a:t>.</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a:spLocks noGrp="1"/>
          </p:cNvSpPr>
          <p:nvPr>
            <p:ph type="ftr" sz="quarter" idx="11"/>
          </p:nvPr>
        </p:nvSpPr>
        <p:spPr>
          <a:noFill/>
        </p:spPr>
        <p:txBody>
          <a:bodyPr/>
          <a:lstStyle/>
          <a:p>
            <a:r>
              <a:rPr lang="zh-CN" altLang="en-US" dirty="0">
                <a:solidFill>
                  <a:srgbClr val="000000"/>
                </a:solidFill>
              </a:rPr>
              <a:t>Game Theory--Chapter 1</a:t>
            </a:r>
            <a:endParaRPr lang="en-US" altLang="zh-CN" dirty="0">
              <a:solidFill>
                <a:srgbClr val="000000"/>
              </a:solidFill>
            </a:endParaRPr>
          </a:p>
        </p:txBody>
      </p:sp>
      <p:sp>
        <p:nvSpPr>
          <p:cNvPr id="97283" name="灯片编号占位符 5"/>
          <p:cNvSpPr>
            <a:spLocks noGrp="1"/>
          </p:cNvSpPr>
          <p:nvPr>
            <p:ph type="sldNum" sz="quarter" idx="12"/>
          </p:nvPr>
        </p:nvSpPr>
        <p:spPr>
          <a:noFill/>
        </p:spPr>
        <p:txBody>
          <a:bodyPr/>
          <a:lstStyle/>
          <a:p>
            <a:fld id="{7E8760FA-B9D0-4FF7-AB05-7F8883DBD862}" type="slidenum">
              <a:rPr lang="zh-CN" altLang="en-US" smtClean="0">
                <a:solidFill>
                  <a:srgbClr val="000000"/>
                </a:solidFill>
              </a:rPr>
              <a:pPr/>
              <a:t>82</a:t>
            </a:fld>
            <a:endParaRPr lang="en-US" altLang="zh-CN">
              <a:solidFill>
                <a:srgbClr val="000000"/>
              </a:solidFill>
            </a:endParaRPr>
          </a:p>
        </p:txBody>
      </p:sp>
      <p:sp>
        <p:nvSpPr>
          <p:cNvPr id="97284" name="Rectangle 2"/>
          <p:cNvSpPr>
            <a:spLocks noGrp="1" noChangeArrowheads="1"/>
          </p:cNvSpPr>
          <p:nvPr>
            <p:ph type="title"/>
          </p:nvPr>
        </p:nvSpPr>
        <p:spPr/>
        <p:txBody>
          <a:bodyPr/>
          <a:lstStyle/>
          <a:p>
            <a:pPr eaLnBrk="1" hangingPunct="1"/>
            <a:r>
              <a:rPr lang="en-US" altLang="zh-CN" dirty="0">
                <a:ea typeface="SimSun" pitchFamily="2" charset="-122"/>
              </a:rPr>
              <a:t>1.2. Application</a:t>
            </a:r>
          </a:p>
        </p:txBody>
      </p:sp>
      <p:sp>
        <p:nvSpPr>
          <p:cNvPr id="97285" name="Rectangle 3"/>
          <p:cNvSpPr>
            <a:spLocks noGrp="1" noChangeArrowheads="1"/>
          </p:cNvSpPr>
          <p:nvPr>
            <p:ph type="body" idx="1"/>
          </p:nvPr>
        </p:nvSpPr>
        <p:spPr/>
        <p:txBody>
          <a:bodyPr/>
          <a:lstStyle/>
          <a:p>
            <a:pPr eaLnBrk="1" hangingPunct="1">
              <a:lnSpc>
                <a:spcPct val="90000"/>
              </a:lnSpc>
            </a:pPr>
            <a:r>
              <a:rPr lang="en-US" altLang="zh-CN" dirty="0">
                <a:ea typeface="SimSun" pitchFamily="2" charset="-122"/>
              </a:rPr>
              <a:t>1.2 A. </a:t>
            </a:r>
            <a:r>
              <a:rPr lang="en-US" altLang="zh-CN" dirty="0" err="1">
                <a:ea typeface="SimSun" pitchFamily="2" charset="-122"/>
              </a:rPr>
              <a:t>Cournot</a:t>
            </a:r>
            <a:r>
              <a:rPr lang="zh-CN" altLang="en-US" dirty="0">
                <a:ea typeface="SimSun" pitchFamily="2" charset="-122"/>
              </a:rPr>
              <a:t>双头垄断模型</a:t>
            </a:r>
            <a:endParaRPr lang="en-US" altLang="zh-CN" dirty="0">
              <a:ea typeface="SimSun" pitchFamily="2" charset="-122"/>
            </a:endParaRPr>
          </a:p>
          <a:p>
            <a:pPr eaLnBrk="1" hangingPunct="1">
              <a:lnSpc>
                <a:spcPct val="90000"/>
              </a:lnSpc>
            </a:pPr>
            <a:r>
              <a:rPr lang="en-US" altLang="zh-CN" dirty="0">
                <a:ea typeface="SimSun" pitchFamily="2" charset="-122"/>
              </a:rPr>
              <a:t>1.2 B. Bertrand</a:t>
            </a:r>
            <a:r>
              <a:rPr lang="zh-CN" altLang="en-US" dirty="0">
                <a:ea typeface="SimSun" pitchFamily="2" charset="-122"/>
              </a:rPr>
              <a:t>双头垄断模型</a:t>
            </a:r>
            <a:endParaRPr lang="en-US" altLang="zh-CN" dirty="0">
              <a:ea typeface="SimSun" pitchFamily="2" charset="-122"/>
            </a:endParaRPr>
          </a:p>
          <a:p>
            <a:pPr eaLnBrk="1" hangingPunct="1">
              <a:lnSpc>
                <a:spcPct val="90000"/>
              </a:lnSpc>
            </a:pPr>
            <a:r>
              <a:rPr lang="en-US" altLang="zh-CN" dirty="0">
                <a:ea typeface="SimSun" pitchFamily="2" charset="-122"/>
              </a:rPr>
              <a:t>1.2 C. </a:t>
            </a:r>
            <a:r>
              <a:rPr lang="zh-CN" altLang="en-US" dirty="0">
                <a:ea typeface="SimSun" pitchFamily="2" charset="-122"/>
              </a:rPr>
              <a:t>最后要价仲裁</a:t>
            </a:r>
          </a:p>
          <a:p>
            <a:pPr eaLnBrk="1" hangingPunct="1">
              <a:lnSpc>
                <a:spcPct val="90000"/>
              </a:lnSpc>
            </a:pPr>
            <a:r>
              <a:rPr lang="en-US" altLang="zh-CN" dirty="0">
                <a:ea typeface="SimSun" pitchFamily="2" charset="-122"/>
              </a:rPr>
              <a:t>1.2 D. </a:t>
            </a:r>
            <a:r>
              <a:rPr lang="zh-CN" altLang="en-US" dirty="0">
                <a:ea typeface="SimSun" pitchFamily="2" charset="-122"/>
              </a:rPr>
              <a:t>共有资源问题</a:t>
            </a:r>
            <a:endParaRPr lang="en-US" altLang="zh-CN" dirty="0">
              <a:ea typeface="SimSun" pitchFamily="2" charset="-122"/>
            </a:endParaRPr>
          </a:p>
        </p:txBody>
      </p:sp>
    </p:spTree>
  </p:cSld>
  <p:clrMapOvr>
    <a:masterClrMapping/>
  </p:clrMapOvr>
  <p:transition spd="med">
    <p:random/>
    <p:sndAc>
      <p:stSnd>
        <p:snd r:embed="rId2" name="click.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Application</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ea typeface="SimSun" pitchFamily="2" charset="-122"/>
              </a:rPr>
              <a:t>我们将通过模型说明</a:t>
            </a:r>
            <a:r>
              <a:rPr lang="en-US" altLang="zh-CN" dirty="0">
                <a:ea typeface="SimSun" pitchFamily="2" charset="-122"/>
              </a:rPr>
              <a:t>: </a:t>
            </a:r>
          </a:p>
          <a:p>
            <a:pPr eaLnBrk="1" hangingPunct="1">
              <a:lnSpc>
                <a:spcPct val="90000"/>
              </a:lnSpc>
            </a:pPr>
            <a:r>
              <a:rPr lang="en-US" altLang="zh-CN" dirty="0">
                <a:solidFill>
                  <a:schemeClr val="bg2"/>
                </a:solidFill>
                <a:ea typeface="SimSun" pitchFamily="2" charset="-122"/>
              </a:rPr>
              <a:t>(a)</a:t>
            </a:r>
            <a:r>
              <a:rPr lang="en-US" altLang="zh-CN" dirty="0">
                <a:ea typeface="SimSun" pitchFamily="2" charset="-122"/>
              </a:rPr>
              <a:t> </a:t>
            </a:r>
            <a:r>
              <a:rPr lang="zh-CN" altLang="en-US" dirty="0">
                <a:ea typeface="SimSun" pitchFamily="2" charset="-122"/>
              </a:rPr>
              <a:t>把对一个问题的非正式描述转化为一个博弈的标准式表述</a:t>
            </a:r>
            <a:r>
              <a:rPr lang="en-US" altLang="zh-CN" dirty="0">
                <a:ea typeface="SimSun" pitchFamily="2" charset="-122"/>
              </a:rPr>
              <a:t>; </a:t>
            </a:r>
          </a:p>
          <a:p>
            <a:pPr eaLnBrk="1" hangingPunct="1">
              <a:lnSpc>
                <a:spcPct val="90000"/>
              </a:lnSpc>
            </a:pPr>
            <a:r>
              <a:rPr lang="en-US" altLang="zh-CN" dirty="0">
                <a:solidFill>
                  <a:schemeClr val="bg2"/>
                </a:solidFill>
                <a:ea typeface="SimSun" pitchFamily="2" charset="-122"/>
              </a:rPr>
              <a:t>(b)</a:t>
            </a:r>
            <a:r>
              <a:rPr lang="en-US" altLang="zh-CN" dirty="0">
                <a:ea typeface="SimSun" pitchFamily="2" charset="-122"/>
              </a:rPr>
              <a:t> </a:t>
            </a:r>
            <a:r>
              <a:rPr lang="zh-CN" altLang="en-US" dirty="0">
                <a:ea typeface="SimSun" pitchFamily="2" charset="-122"/>
              </a:rPr>
              <a:t>用最优反应函数求解博弈的纳什均衡的计算过程</a:t>
            </a:r>
            <a:r>
              <a:rPr lang="en-US" altLang="zh-CN" dirty="0">
                <a:ea typeface="SimSun" pitchFamily="2" charset="-122"/>
              </a:rPr>
              <a:t>;</a:t>
            </a:r>
          </a:p>
          <a:p>
            <a:pPr eaLnBrk="1" hangingPunct="1">
              <a:lnSpc>
                <a:spcPct val="90000"/>
              </a:lnSpc>
            </a:pPr>
            <a:r>
              <a:rPr lang="en-US" altLang="zh-CN" dirty="0">
                <a:ea typeface="SimSun" pitchFamily="2" charset="-122"/>
              </a:rPr>
              <a:t> </a:t>
            </a:r>
            <a:r>
              <a:rPr lang="en-US" altLang="zh-CN" dirty="0">
                <a:solidFill>
                  <a:schemeClr val="bg2"/>
                </a:solidFill>
                <a:ea typeface="SimSun" pitchFamily="2" charset="-122"/>
              </a:rPr>
              <a:t>(c)</a:t>
            </a:r>
            <a:r>
              <a:rPr lang="en-US" altLang="zh-CN" dirty="0">
                <a:ea typeface="SimSun" pitchFamily="2" charset="-122"/>
              </a:rPr>
              <a:t> </a:t>
            </a:r>
            <a:r>
              <a:rPr lang="zh-CN" altLang="en-US" dirty="0">
                <a:ea typeface="SimSun" pitchFamily="2" charset="-122"/>
              </a:rPr>
              <a:t>用重复剔除严格劣势策略求解博弈的纳什均衡的计算过程</a:t>
            </a:r>
            <a:r>
              <a:rPr lang="en-US" altLang="zh-CN" dirty="0">
                <a:ea typeface="SimSun" pitchFamily="2" charset="-122"/>
              </a:rPr>
              <a:t>.</a:t>
            </a:r>
          </a:p>
          <a:p>
            <a:endParaRPr lang="zh-CN" altLang="en-US" dirty="0"/>
          </a:p>
        </p:txBody>
      </p:sp>
      <p:sp>
        <p:nvSpPr>
          <p:cNvPr id="4" name="页脚占位符 3"/>
          <p:cNvSpPr>
            <a:spLocks noGrp="1"/>
          </p:cNvSpPr>
          <p:nvPr>
            <p:ph type="ftr" sz="quarter" idx="11"/>
          </p:nvPr>
        </p:nvSpPr>
        <p:spPr/>
        <p:txBody>
          <a:bodyPr/>
          <a:lstStyle/>
          <a:p>
            <a:pPr>
              <a:defRPr/>
            </a:pPr>
            <a:r>
              <a:rPr lang="zh-CN" altLang="en-US">
                <a:solidFill>
                  <a:srgbClr val="000000"/>
                </a:solidFill>
              </a:rPr>
              <a:t>Game Theory--Chapter 1</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83</a:t>
            </a:fld>
            <a:endParaRPr lang="en-US" altLang="zh-CN">
              <a:solidFill>
                <a:srgbClr val="000000"/>
              </a:solidFill>
            </a:endParaRPr>
          </a:p>
        </p:txBody>
      </p:sp>
    </p:spTree>
  </p:cSld>
  <p:clrMapOvr>
    <a:masterClrMapping/>
  </p:clrMapOvr>
  <p:transition spd="med">
    <p:random/>
    <p:sndAc>
      <p:stSnd>
        <p:snd r:embed="rId2" name="click.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119811" name="灯片编号占位符 5"/>
          <p:cNvSpPr>
            <a:spLocks noGrp="1"/>
          </p:cNvSpPr>
          <p:nvPr>
            <p:ph type="sldNum" sz="quarter" idx="12"/>
          </p:nvPr>
        </p:nvSpPr>
        <p:spPr>
          <a:noFill/>
        </p:spPr>
        <p:txBody>
          <a:bodyPr/>
          <a:lstStyle/>
          <a:p>
            <a:fld id="{74769B6F-7826-48D8-B7A1-E81F6BA9FB90}" type="slidenum">
              <a:rPr lang="zh-CN" altLang="en-US" smtClean="0">
                <a:solidFill>
                  <a:srgbClr val="000000"/>
                </a:solidFill>
              </a:rPr>
              <a:pPr/>
              <a:t>84</a:t>
            </a:fld>
            <a:endParaRPr lang="en-US" altLang="zh-CN" smtClean="0">
              <a:solidFill>
                <a:srgbClr val="000000"/>
              </a:solidFill>
            </a:endParaRPr>
          </a:p>
        </p:txBody>
      </p:sp>
      <p:sp>
        <p:nvSpPr>
          <p:cNvPr id="119812" name="Rectangle 2"/>
          <p:cNvSpPr>
            <a:spLocks noGrp="1" noChangeArrowheads="1"/>
          </p:cNvSpPr>
          <p:nvPr>
            <p:ph type="title"/>
          </p:nvPr>
        </p:nvSpPr>
        <p:spPr/>
        <p:txBody>
          <a:bodyPr/>
          <a:lstStyle/>
          <a:p>
            <a:pPr eaLnBrk="1" hangingPunct="1"/>
            <a:r>
              <a:rPr lang="en-US" altLang="zh-CN" sz="3800" smtClean="0">
                <a:ea typeface="SimSun" pitchFamily="2" charset="-122"/>
              </a:rPr>
              <a:t>Contributing to a public good</a:t>
            </a:r>
          </a:p>
        </p:txBody>
      </p:sp>
      <p:sp>
        <p:nvSpPr>
          <p:cNvPr id="119813" name="Rectangle 3"/>
          <p:cNvSpPr>
            <a:spLocks noGrp="1" noChangeArrowheads="1"/>
          </p:cNvSpPr>
          <p:nvPr>
            <p:ph type="body" idx="1"/>
          </p:nvPr>
        </p:nvSpPr>
        <p:spPr>
          <a:xfrm>
            <a:off x="914400" y="1600200"/>
            <a:ext cx="7772400" cy="4608513"/>
          </a:xfrm>
        </p:spPr>
        <p:txBody>
          <a:bodyPr/>
          <a:lstStyle/>
          <a:p>
            <a:pPr eaLnBrk="1" hangingPunct="1"/>
            <a:r>
              <a:rPr lang="zh-CN" altLang="en-US" smtClean="0">
                <a:ea typeface="SimSun" pitchFamily="2" charset="-122"/>
              </a:rPr>
              <a:t>两个人</a:t>
            </a:r>
            <a:r>
              <a:rPr lang="en-US" altLang="zh-CN" smtClean="0">
                <a:ea typeface="SimSun" pitchFamily="2" charset="-122"/>
              </a:rPr>
              <a:t>: person 1 </a:t>
            </a:r>
            <a:r>
              <a:rPr lang="zh-CN" altLang="en-US" smtClean="0">
                <a:ea typeface="SimSun" pitchFamily="2" charset="-122"/>
              </a:rPr>
              <a:t>和 </a:t>
            </a:r>
            <a:r>
              <a:rPr lang="en-US" altLang="zh-CN" smtClean="0">
                <a:ea typeface="SimSun" pitchFamily="2" charset="-122"/>
              </a:rPr>
              <a:t>person 2. person 1 </a:t>
            </a:r>
            <a:r>
              <a:rPr lang="zh-CN" altLang="en-US" smtClean="0">
                <a:ea typeface="SimSun" pitchFamily="2" charset="-122"/>
              </a:rPr>
              <a:t>财富为 </a:t>
            </a:r>
            <a:r>
              <a:rPr lang="en-US" altLang="zh-CN" b="1" i="1" smtClean="0">
                <a:latin typeface="Times New Roman" pitchFamily="18" charset="0"/>
                <a:ea typeface="SimSun" pitchFamily="2" charset="-122"/>
                <a:cs typeface="Times New Roman" pitchFamily="18" charset="0"/>
              </a:rPr>
              <a:t>w</a:t>
            </a:r>
            <a:r>
              <a:rPr lang="en-US" altLang="zh-CN" b="1" baseline="-25000" smtClean="0">
                <a:latin typeface="Times New Roman" pitchFamily="18" charset="0"/>
                <a:ea typeface="SimSun" pitchFamily="2" charset="-122"/>
                <a:cs typeface="Times New Roman" pitchFamily="18" charset="0"/>
              </a:rPr>
              <a:t>1</a:t>
            </a:r>
            <a:r>
              <a:rPr lang="en-US" altLang="zh-CN" smtClean="0">
                <a:ea typeface="SimSun" pitchFamily="2" charset="-122"/>
              </a:rPr>
              <a:t> </a:t>
            </a:r>
            <a:r>
              <a:rPr lang="zh-CN" altLang="en-US" smtClean="0">
                <a:ea typeface="SimSun" pitchFamily="2" charset="-122"/>
              </a:rPr>
              <a:t>，</a:t>
            </a:r>
            <a:r>
              <a:rPr lang="en-US" altLang="zh-CN" smtClean="0">
                <a:ea typeface="SimSun" pitchFamily="2" charset="-122"/>
              </a:rPr>
              <a:t>person 2 </a:t>
            </a:r>
            <a:r>
              <a:rPr lang="zh-CN" altLang="en-US" smtClean="0">
                <a:ea typeface="SimSun" pitchFamily="2" charset="-122"/>
              </a:rPr>
              <a:t>财富为 </a:t>
            </a:r>
            <a:r>
              <a:rPr lang="en-US" altLang="zh-CN" b="1" i="1" smtClean="0">
                <a:latin typeface="Times New Roman" pitchFamily="18" charset="0"/>
                <a:ea typeface="SimSun" pitchFamily="2" charset="-122"/>
              </a:rPr>
              <a:t>w</a:t>
            </a:r>
            <a:r>
              <a:rPr lang="en-US" altLang="zh-CN" b="1" baseline="-25000" smtClean="0">
                <a:latin typeface="Times New Roman" pitchFamily="18" charset="0"/>
                <a:ea typeface="SimSun" pitchFamily="2" charset="-122"/>
              </a:rPr>
              <a:t>2</a:t>
            </a:r>
            <a:r>
              <a:rPr lang="en-US" altLang="zh-CN" smtClean="0">
                <a:ea typeface="SimSun" pitchFamily="2" charset="-122"/>
              </a:rPr>
              <a:t>, </a:t>
            </a:r>
          </a:p>
          <a:p>
            <a:pPr eaLnBrk="1" hangingPunct="1"/>
            <a:r>
              <a:rPr lang="zh-CN" altLang="en-US" smtClean="0">
                <a:ea typeface="SimSun" pitchFamily="2" charset="-122"/>
              </a:rPr>
              <a:t>每个人选择捐献多少时不知道其他人的选择</a:t>
            </a:r>
            <a:r>
              <a:rPr lang="en-US" altLang="zh-CN" smtClean="0">
                <a:ea typeface="SimSun" pitchFamily="2" charset="-122"/>
              </a:rPr>
              <a:t>. </a:t>
            </a:r>
            <a:r>
              <a:rPr lang="zh-CN" altLang="en-US" smtClean="0">
                <a:ea typeface="SimSun" pitchFamily="2" charset="-122"/>
              </a:rPr>
              <a:t>捐献的数量分别用</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zh-CN" altLang="en-US" smtClean="0">
                <a:ea typeface="SimSun" pitchFamily="2" charset="-122"/>
              </a:rPr>
              <a:t>和</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zh-CN" altLang="en-US" smtClean="0">
                <a:ea typeface="SimSun" pitchFamily="2" charset="-122"/>
              </a:rPr>
              <a:t>表示</a:t>
            </a:r>
            <a:r>
              <a:rPr lang="en-US" altLang="zh-CN" smtClean="0">
                <a:ea typeface="SimSun" pitchFamily="2" charset="-122"/>
              </a:rPr>
              <a:t>.</a:t>
            </a:r>
          </a:p>
          <a:p>
            <a:pPr eaLnBrk="1" hangingPunct="1"/>
            <a:r>
              <a:rPr lang="zh-CN" altLang="en-US" smtClean="0">
                <a:ea typeface="SimSun" pitchFamily="2" charset="-122"/>
              </a:rPr>
              <a:t>公共物品的数量等于捐献的数目</a:t>
            </a:r>
            <a:r>
              <a:rPr lang="en-US" altLang="zh-CN" smtClean="0">
                <a:ea typeface="SimSun" pitchFamily="2" charset="-122"/>
              </a:rPr>
              <a:t>.</a:t>
            </a:r>
          </a:p>
          <a:p>
            <a:pPr eaLnBrk="1" hangingPunct="1"/>
            <a:r>
              <a:rPr lang="en-US" altLang="zh-CN" smtClean="0">
                <a:ea typeface="SimSun" pitchFamily="2" charset="-122"/>
              </a:rPr>
              <a:t>Person 1</a:t>
            </a:r>
            <a:r>
              <a:rPr lang="zh-CN" altLang="en-US" smtClean="0">
                <a:ea typeface="SimSun" pitchFamily="2" charset="-122"/>
              </a:rPr>
              <a:t>的收益</a:t>
            </a:r>
            <a:r>
              <a:rPr lang="en-US" altLang="zh-CN" smtClean="0">
                <a:ea typeface="SimSun" pitchFamily="2" charset="-122"/>
              </a:rPr>
              <a:t>: </a:t>
            </a:r>
            <a:r>
              <a:rPr lang="en-US" altLang="zh-CN" b="1" i="1" smtClean="0">
                <a:latin typeface="Times New Roman" pitchFamily="18" charset="0"/>
                <a:ea typeface="SimSun" pitchFamily="2" charset="-122"/>
              </a:rPr>
              <a:t>u</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 </a:t>
            </a:r>
            <a:r>
              <a:rPr lang="en-US" altLang="zh-CN" b="1" i="1" smtClean="0">
                <a:latin typeface="Times New Roman" pitchFamily="18" charset="0"/>
                <a:ea typeface="SimSun" pitchFamily="2" charset="-122"/>
              </a:rPr>
              <a:t>v</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w</a:t>
            </a:r>
            <a:r>
              <a:rPr lang="en-US" altLang="zh-CN" b="1" baseline="-25000" smtClean="0">
                <a:latin typeface="Times New Roman" pitchFamily="18" charset="0"/>
                <a:ea typeface="SimSun" pitchFamily="2" charset="-122"/>
              </a:rPr>
              <a:t>1 </a:t>
            </a:r>
            <a:r>
              <a:rPr lang="en-US" altLang="zh-CN" b="1" i="1" smtClean="0">
                <a:latin typeface="Times New Roman" pitchFamily="18" charset="0"/>
                <a:ea typeface="SimSun" pitchFamily="2" charset="-122"/>
              </a:rPr>
              <a:t>– c</a:t>
            </a:r>
            <a:r>
              <a:rPr lang="en-US" altLang="zh-CN" b="1" baseline="-25000" smtClean="0">
                <a:latin typeface="Times New Roman" pitchFamily="18" charset="0"/>
                <a:ea typeface="SimSun" pitchFamily="2" charset="-122"/>
              </a:rPr>
              <a:t>1</a:t>
            </a:r>
            <a:endParaRPr lang="en-US" altLang="zh-CN" smtClean="0">
              <a:ea typeface="SimSun" pitchFamily="2" charset="-122"/>
            </a:endParaRPr>
          </a:p>
          <a:p>
            <a:pPr eaLnBrk="1" hangingPunct="1"/>
            <a:r>
              <a:rPr lang="en-US" altLang="zh-CN" smtClean="0">
                <a:ea typeface="SimSun" pitchFamily="2" charset="-122"/>
              </a:rPr>
              <a:t>Person 2</a:t>
            </a:r>
            <a:r>
              <a:rPr lang="zh-CN" altLang="en-US" smtClean="0">
                <a:ea typeface="SimSun" pitchFamily="2" charset="-122"/>
              </a:rPr>
              <a:t>的收益</a:t>
            </a:r>
            <a:r>
              <a:rPr lang="en-US" altLang="zh-CN" smtClean="0">
                <a:ea typeface="SimSun" pitchFamily="2" charset="-122"/>
              </a:rPr>
              <a:t>: </a:t>
            </a:r>
            <a:r>
              <a:rPr lang="en-US" altLang="zh-CN" b="1" i="1" smtClean="0">
                <a:latin typeface="Times New Roman" pitchFamily="18" charset="0"/>
                <a:ea typeface="SimSun" pitchFamily="2" charset="-122"/>
              </a:rPr>
              <a:t>u</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 </a:t>
            </a:r>
            <a:r>
              <a:rPr lang="en-US" altLang="zh-CN" b="1" i="1" smtClean="0">
                <a:latin typeface="Times New Roman" pitchFamily="18" charset="0"/>
                <a:ea typeface="SimSun" pitchFamily="2" charset="-122"/>
              </a:rPr>
              <a:t>v</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w</a:t>
            </a:r>
            <a:r>
              <a:rPr lang="en-US" altLang="zh-CN" b="1" baseline="-25000" smtClean="0">
                <a:latin typeface="Times New Roman" pitchFamily="18" charset="0"/>
                <a:ea typeface="SimSun" pitchFamily="2" charset="-122"/>
              </a:rPr>
              <a:t>2</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 c</a:t>
            </a:r>
            <a:r>
              <a:rPr lang="en-US" altLang="zh-CN" b="1" baseline="-25000" smtClean="0">
                <a:latin typeface="Times New Roman" pitchFamily="18" charset="0"/>
                <a:ea typeface="SimSun" pitchFamily="2" charset="-122"/>
              </a:rPr>
              <a:t>2</a:t>
            </a:r>
          </a:p>
          <a:p>
            <a:pPr eaLnBrk="1" hangingPunct="1"/>
            <a:r>
              <a:rPr lang="en-US" altLang="zh-CN" b="1" i="1" smtClean="0">
                <a:latin typeface="Times New Roman" pitchFamily="18" charset="0"/>
                <a:ea typeface="SimSun" pitchFamily="2" charset="-122"/>
              </a:rPr>
              <a:t>v</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a:t>
            </a:r>
            <a:r>
              <a:rPr lang="zh-CN" altLang="en-US" smtClean="0">
                <a:ea typeface="SimSun" pitchFamily="2" charset="-122"/>
              </a:rPr>
              <a:t>和 </a:t>
            </a:r>
            <a:r>
              <a:rPr lang="en-US" altLang="zh-CN" b="1" i="1" smtClean="0">
                <a:latin typeface="Times New Roman" pitchFamily="18" charset="0"/>
                <a:ea typeface="SimSun" pitchFamily="2" charset="-122"/>
              </a:rPr>
              <a:t>v</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1</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smtClean="0">
                <a:ea typeface="SimSun" pitchFamily="2" charset="-122"/>
              </a:rPr>
              <a:t> </a:t>
            </a:r>
            <a:r>
              <a:rPr lang="zh-CN" altLang="en-US" smtClean="0">
                <a:ea typeface="SimSun" pitchFamily="2" charset="-122"/>
              </a:rPr>
              <a:t>都是凹函数</a:t>
            </a:r>
            <a:endParaRPr lang="en-US" altLang="zh-CN" smtClean="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p:cNvSpPr>
            <a:spLocks noGrp="1"/>
          </p:cNvSpPr>
          <p:nvPr>
            <p:ph type="ftr" sz="quarter" idx="11"/>
          </p:nvPr>
        </p:nvSpPr>
        <p:spPr>
          <a:noFill/>
        </p:spPr>
        <p:txBody>
          <a:bodyPr/>
          <a:lstStyle/>
          <a:p>
            <a:r>
              <a:rPr lang="zh-CN" altLang="en-US" dirty="0">
                <a:solidFill>
                  <a:srgbClr val="000000"/>
                </a:solidFill>
              </a:rPr>
              <a:t>Game Theory--Chapter 1</a:t>
            </a:r>
            <a:endParaRPr lang="en-US" altLang="zh-CN" dirty="0">
              <a:solidFill>
                <a:srgbClr val="000000"/>
              </a:solidFill>
            </a:endParaRPr>
          </a:p>
        </p:txBody>
      </p:sp>
      <p:sp>
        <p:nvSpPr>
          <p:cNvPr id="98307" name="灯片编号占位符 5"/>
          <p:cNvSpPr>
            <a:spLocks noGrp="1"/>
          </p:cNvSpPr>
          <p:nvPr>
            <p:ph type="sldNum" sz="quarter" idx="12"/>
          </p:nvPr>
        </p:nvSpPr>
        <p:spPr>
          <a:noFill/>
        </p:spPr>
        <p:txBody>
          <a:bodyPr/>
          <a:lstStyle/>
          <a:p>
            <a:fld id="{791BDAC8-DD07-4323-B403-B12415656A82}" type="slidenum">
              <a:rPr lang="zh-CN" altLang="en-US" smtClean="0">
                <a:solidFill>
                  <a:srgbClr val="000000"/>
                </a:solidFill>
              </a:rPr>
              <a:pPr/>
              <a:t>85</a:t>
            </a:fld>
            <a:endParaRPr lang="en-US" altLang="zh-CN" dirty="0">
              <a:solidFill>
                <a:srgbClr val="000000"/>
              </a:solidFill>
            </a:endParaRPr>
          </a:p>
        </p:txBody>
      </p:sp>
      <p:sp>
        <p:nvSpPr>
          <p:cNvPr id="98308"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98309"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一种产品仅由两家企业生产</a:t>
            </a:r>
            <a:r>
              <a:rPr lang="en-US" altLang="zh-CN" dirty="0">
                <a:ea typeface="SimSun" pitchFamily="2" charset="-122"/>
              </a:rPr>
              <a:t>: firm 1 </a:t>
            </a:r>
            <a:r>
              <a:rPr lang="zh-CN" altLang="en-US" dirty="0">
                <a:ea typeface="SimSun" pitchFamily="2" charset="-122"/>
              </a:rPr>
              <a:t>和 </a:t>
            </a:r>
            <a:r>
              <a:rPr lang="en-US" altLang="zh-CN" dirty="0">
                <a:ea typeface="SimSun" pitchFamily="2" charset="-122"/>
              </a:rPr>
              <a:t>firm 2.</a:t>
            </a:r>
          </a:p>
          <a:p>
            <a:pPr eaLnBrk="1" hangingPunct="1"/>
            <a:endParaRPr lang="en-US" altLang="zh-CN" sz="1600" dirty="0">
              <a:ea typeface="SimSun" pitchFamily="2" charset="-122"/>
            </a:endParaRPr>
          </a:p>
          <a:p>
            <a:pPr eaLnBrk="1" hangingPunct="1"/>
            <a:r>
              <a:rPr lang="zh-CN" altLang="en-US" dirty="0">
                <a:ea typeface="SimSun" pitchFamily="2" charset="-122"/>
              </a:rPr>
              <a:t>它们的产量分别用 </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 </a:t>
            </a:r>
            <a:r>
              <a:rPr lang="zh-CN" altLang="en-US" dirty="0">
                <a:ea typeface="SimSun" pitchFamily="2" charset="-122"/>
              </a:rPr>
              <a:t>和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 </a:t>
            </a:r>
            <a:r>
              <a:rPr lang="zh-CN" altLang="en-US" dirty="0">
                <a:ea typeface="SimSun" pitchFamily="2" charset="-122"/>
              </a:rPr>
              <a:t>表示</a:t>
            </a:r>
            <a:r>
              <a:rPr lang="en-US" altLang="zh-CN" dirty="0">
                <a:ea typeface="SimSun" pitchFamily="2" charset="-122"/>
              </a:rPr>
              <a:t>. </a:t>
            </a:r>
            <a:r>
              <a:rPr lang="zh-CN" altLang="en-US" dirty="0">
                <a:ea typeface="SimSun" pitchFamily="2" charset="-122"/>
              </a:rPr>
              <a:t>每家企业选择产量时都不知道其他企业的选择</a:t>
            </a:r>
            <a:r>
              <a:rPr lang="en-US" altLang="zh-CN" dirty="0">
                <a:ea typeface="SimSun" pitchFamily="2" charset="-122"/>
              </a:rPr>
              <a:t>.</a:t>
            </a:r>
          </a:p>
          <a:p>
            <a:pPr eaLnBrk="1" hangingPunct="1"/>
            <a:endParaRPr lang="en-US" altLang="zh-CN" sz="1600" dirty="0">
              <a:ea typeface="SimSun" pitchFamily="2" charset="-122"/>
            </a:endParaRPr>
          </a:p>
          <a:p>
            <a:pPr eaLnBrk="1" hangingPunct="1"/>
            <a:r>
              <a:rPr lang="zh-CN" altLang="en-US" dirty="0">
                <a:ea typeface="SimSun" pitchFamily="2" charset="-122"/>
              </a:rPr>
              <a:t>市场价格是 </a:t>
            </a:r>
            <a:r>
              <a:rPr lang="en-US" altLang="zh-CN" b="1" i="1" dirty="0">
                <a:latin typeface="Times New Roman" pitchFamily="18" charset="0"/>
                <a:ea typeface="SimSun" pitchFamily="2" charset="-122"/>
              </a:rPr>
              <a:t>P</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 - Q</a:t>
            </a:r>
            <a:r>
              <a:rPr lang="en-US" altLang="zh-CN" i="1" dirty="0">
                <a:ea typeface="SimSun" pitchFamily="2" charset="-122"/>
              </a:rPr>
              <a:t>,</a:t>
            </a:r>
            <a:r>
              <a:rPr lang="en-US" altLang="zh-CN" dirty="0">
                <a:ea typeface="SimSun" pitchFamily="2" charset="-122"/>
              </a:rPr>
              <a:t> </a:t>
            </a:r>
            <a:r>
              <a:rPr lang="zh-CN" altLang="en-US" dirty="0">
                <a:ea typeface="SimSun" pitchFamily="2" charset="-122"/>
              </a:rPr>
              <a:t>其中</a:t>
            </a:r>
            <a:r>
              <a:rPr lang="en-US" altLang="zh-CN" b="1" i="1" dirty="0">
                <a:latin typeface="Times New Roman" pitchFamily="18" charset="0"/>
                <a:ea typeface="SimSun" pitchFamily="2" charset="-122"/>
              </a:rPr>
              <a:t>a</a:t>
            </a:r>
            <a:r>
              <a:rPr lang="en-US" altLang="zh-CN" dirty="0">
                <a:ea typeface="SimSun" pitchFamily="2" charset="-122"/>
              </a:rPr>
              <a:t> </a:t>
            </a:r>
            <a:r>
              <a:rPr lang="zh-CN" altLang="en-US" dirty="0">
                <a:ea typeface="SimSun" pitchFamily="2" charset="-122"/>
              </a:rPr>
              <a:t>是常数且</a:t>
            </a:r>
            <a:r>
              <a:rPr lang="en-US" altLang="zh-CN" b="1" i="1" dirty="0">
                <a:latin typeface="Times New Roman" pitchFamily="18" charset="0"/>
                <a:ea typeface="SimSun" pitchFamily="2" charset="-122"/>
              </a:rPr>
              <a:t>Q = q</a:t>
            </a:r>
            <a:r>
              <a:rPr lang="en-US" altLang="zh-CN" b="1" i="1" baseline="-25000" dirty="0">
                <a:latin typeface="Times New Roman" pitchFamily="18" charset="0"/>
                <a:ea typeface="SimSun" pitchFamily="2" charset="-122"/>
              </a:rPr>
              <a:t>1 </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i="1" dirty="0">
                <a:ea typeface="SimSun" pitchFamily="2" charset="-122"/>
              </a:rPr>
              <a:t>. </a:t>
            </a:r>
            <a:r>
              <a:rPr lang="en-US" altLang="zh-CN" dirty="0">
                <a:ea typeface="SimSun" pitchFamily="2" charset="-122"/>
              </a:rPr>
              <a:t>firm </a:t>
            </a:r>
            <a:r>
              <a:rPr lang="en-US" altLang="zh-CN" b="1" i="1" dirty="0" err="1">
                <a:latin typeface="Times New Roman" pitchFamily="18" charset="0"/>
                <a:ea typeface="SimSun" pitchFamily="2" charset="-122"/>
              </a:rPr>
              <a:t>i</a:t>
            </a:r>
            <a:r>
              <a:rPr lang="en-US" altLang="zh-CN" b="1" i="1" dirty="0">
                <a:latin typeface="Times New Roman" pitchFamily="18" charset="0"/>
                <a:ea typeface="SimSun" pitchFamily="2" charset="-122"/>
              </a:rPr>
              <a:t> </a:t>
            </a:r>
            <a:r>
              <a:rPr lang="zh-CN" altLang="en-US" dirty="0">
                <a:ea typeface="SimSun" pitchFamily="2" charset="-122"/>
              </a:rPr>
              <a:t>生产产量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i="1" baseline="-25000" dirty="0">
                <a:latin typeface="Times New Roman" pitchFamily="18" charset="0"/>
                <a:ea typeface="SimSun" pitchFamily="2" charset="-122"/>
              </a:rPr>
              <a:t> </a:t>
            </a:r>
            <a:r>
              <a:rPr lang="zh-CN" altLang="en-US" dirty="0">
                <a:ea typeface="SimSun" pitchFamily="2" charset="-122"/>
              </a:rPr>
              <a:t>的成本是</a:t>
            </a:r>
            <a:r>
              <a:rPr lang="en-US" altLang="zh-CN" b="1" i="1" dirty="0" err="1">
                <a:latin typeface="Times New Roman" pitchFamily="18" charset="0"/>
                <a:ea typeface="SimSun" pitchFamily="2" charset="-122"/>
              </a:rPr>
              <a:t>C</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cq</a:t>
            </a:r>
            <a:r>
              <a:rPr lang="en-US" altLang="zh-CN" b="1" i="1" baseline="-25000" dirty="0" err="1">
                <a:latin typeface="Times New Roman" pitchFamily="18" charset="0"/>
                <a:ea typeface="SimSun" pitchFamily="2" charset="-122"/>
              </a:rPr>
              <a:t>i</a:t>
            </a:r>
            <a:r>
              <a:rPr lang="en-US" altLang="zh-CN" dirty="0">
                <a:ea typeface="SimSun" pitchFamily="2" charset="-122"/>
              </a:rPr>
              <a:t>.</a:t>
            </a:r>
          </a:p>
        </p:txBody>
      </p:sp>
    </p:spTree>
  </p:cSld>
  <p:clrMapOvr>
    <a:masterClrMapping/>
  </p:clrMapOvr>
  <p:transition spd="med">
    <p:random/>
    <p:sndAc>
      <p:stSnd>
        <p:snd r:embed="rId2" name="click.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99331" name="灯片编号占位符 5"/>
          <p:cNvSpPr>
            <a:spLocks noGrp="1"/>
          </p:cNvSpPr>
          <p:nvPr>
            <p:ph type="sldNum" sz="quarter" idx="12"/>
          </p:nvPr>
        </p:nvSpPr>
        <p:spPr>
          <a:noFill/>
        </p:spPr>
        <p:txBody>
          <a:bodyPr/>
          <a:lstStyle/>
          <a:p>
            <a:fld id="{EC6F9E7D-99EB-4372-8932-D95533A2AEB4}" type="slidenum">
              <a:rPr lang="zh-CN" altLang="en-US" smtClean="0">
                <a:solidFill>
                  <a:srgbClr val="000000"/>
                </a:solidFill>
              </a:rPr>
              <a:pPr/>
              <a:t>86</a:t>
            </a:fld>
            <a:endParaRPr lang="en-US" altLang="zh-CN">
              <a:solidFill>
                <a:srgbClr val="000000"/>
              </a:solidFill>
            </a:endParaRPr>
          </a:p>
        </p:txBody>
      </p:sp>
      <p:sp>
        <p:nvSpPr>
          <p:cNvPr id="99332"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99333" name="Rectangle 3"/>
          <p:cNvSpPr>
            <a:spLocks noGrp="1" noChangeArrowheads="1"/>
          </p:cNvSpPr>
          <p:nvPr>
            <p:ph type="body" idx="1"/>
          </p:nvPr>
        </p:nvSpPr>
        <p:spPr>
          <a:xfrm>
            <a:off x="914400" y="1600200"/>
            <a:ext cx="7772400" cy="4608513"/>
          </a:xfrm>
        </p:spPr>
        <p:txBody>
          <a:bodyPr/>
          <a:lstStyle/>
          <a:p>
            <a:pPr eaLnBrk="1" hangingPunct="1">
              <a:buFont typeface="Wingdings" pitchFamily="2" charset="2"/>
              <a:buNone/>
            </a:pPr>
            <a:r>
              <a:rPr lang="zh-CN" altLang="en-US" dirty="0">
                <a:ea typeface="SimSun" pitchFamily="2" charset="-122"/>
              </a:rPr>
              <a:t>标准式表述</a:t>
            </a:r>
            <a:r>
              <a:rPr lang="en-US" altLang="zh-CN" dirty="0">
                <a:ea typeface="SimSun" pitchFamily="2" charset="-122"/>
              </a:rPr>
              <a:t>:</a:t>
            </a:r>
          </a:p>
          <a:p>
            <a:pPr lvl="1" eaLnBrk="1" hangingPunct="1">
              <a:buFont typeface="Wingdings" pitchFamily="2" charset="2"/>
              <a:buChar char="Ø"/>
            </a:pPr>
            <a:r>
              <a:rPr lang="zh-CN" altLang="en-US" dirty="0">
                <a:ea typeface="SimSun" pitchFamily="2" charset="-122"/>
              </a:rPr>
              <a:t>参与人集合</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Firm 1, Firm 2}</a:t>
            </a:r>
          </a:p>
          <a:p>
            <a:pPr lvl="1" eaLnBrk="1" hangingPunct="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[0, +∞),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[0, +∞)</a:t>
            </a:r>
          </a:p>
          <a:p>
            <a:pPr lvl="1" eaLnBrk="1" hangingPunct="1">
              <a:buFont typeface="Wingdings" pitchFamily="2" charset="2"/>
              <a:buChar char="Ø"/>
            </a:pPr>
            <a:r>
              <a:rPr lang="zh-CN" altLang="en-US" dirty="0">
                <a:ea typeface="SimSun" pitchFamily="2" charset="-122"/>
              </a:rPr>
              <a:t>收益函数</a:t>
            </a:r>
            <a:r>
              <a:rPr lang="en-US" altLang="zh-CN" dirty="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 </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 </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p>
          <a:p>
            <a:pPr eaLnBrk="1" hangingPunct="1">
              <a:buFont typeface="Wingdings" pitchFamily="2" charset="2"/>
              <a:buNone/>
            </a:pPr>
            <a:endParaRPr lang="zh-CN" altLang="en-US" sz="2600" dirty="0">
              <a:ea typeface="SimSun" pitchFamily="2" charset="-122"/>
            </a:endParaRPr>
          </a:p>
        </p:txBody>
      </p:sp>
    </p:spTree>
  </p:cSld>
  <p:clrMapOvr>
    <a:masterClrMapping/>
  </p:clrMapOvr>
  <p:transition spd="med">
    <p:random/>
    <p:sndAc>
      <p:stSnd>
        <p:snd r:embed="rId2" name="click.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0355" name="灯片编号占位符 5"/>
          <p:cNvSpPr>
            <a:spLocks noGrp="1"/>
          </p:cNvSpPr>
          <p:nvPr>
            <p:ph type="sldNum" sz="quarter" idx="12"/>
          </p:nvPr>
        </p:nvSpPr>
        <p:spPr>
          <a:noFill/>
        </p:spPr>
        <p:txBody>
          <a:bodyPr/>
          <a:lstStyle/>
          <a:p>
            <a:fld id="{A67CC2F5-6EA8-41FF-872C-BED88DC43300}" type="slidenum">
              <a:rPr lang="zh-CN" altLang="en-US" smtClean="0">
                <a:solidFill>
                  <a:srgbClr val="000000"/>
                </a:solidFill>
              </a:rPr>
              <a:pPr/>
              <a:t>87</a:t>
            </a:fld>
            <a:endParaRPr lang="en-US" altLang="zh-CN" dirty="0">
              <a:solidFill>
                <a:srgbClr val="000000"/>
              </a:solidFill>
            </a:endParaRPr>
          </a:p>
        </p:txBody>
      </p:sp>
      <p:sp>
        <p:nvSpPr>
          <p:cNvPr id="100356" name="Rectangle 2"/>
          <p:cNvSpPr>
            <a:spLocks noGrp="1" noChangeArrowheads="1"/>
          </p:cNvSpPr>
          <p:nvPr>
            <p:ph type="title"/>
          </p:nvPr>
        </p:nvSpPr>
        <p:spPr/>
        <p:txBody>
          <a:bodyPr/>
          <a:lstStyle/>
          <a:p>
            <a:pPr eaLnBrk="1" hangingPunct="1"/>
            <a:r>
              <a:rPr lang="en-US" altLang="zh-CN" sz="3800" dirty="0" err="1">
                <a:ea typeface="SimSun" pitchFamily="2" charset="-122"/>
              </a:rPr>
              <a:t>Cournot</a:t>
            </a:r>
            <a:r>
              <a:rPr lang="zh-CN" altLang="en-US" sz="3800" dirty="0">
                <a:ea typeface="SimSun" pitchFamily="2" charset="-122"/>
              </a:rPr>
              <a:t> </a:t>
            </a:r>
            <a:r>
              <a:rPr lang="en-US" altLang="zh-CN" sz="3800" dirty="0">
                <a:ea typeface="SimSun" pitchFamily="2" charset="-122"/>
              </a:rPr>
              <a:t>model</a:t>
            </a:r>
            <a:r>
              <a:rPr lang="zh-CN" altLang="en-US" sz="3800" dirty="0">
                <a:ea typeface="SimSun" pitchFamily="2" charset="-122"/>
              </a:rPr>
              <a:t> </a:t>
            </a:r>
            <a:r>
              <a:rPr lang="en-US" altLang="zh-CN" sz="3800" dirty="0">
                <a:ea typeface="SimSun" pitchFamily="2" charset="-122"/>
              </a:rPr>
              <a:t>of</a:t>
            </a:r>
            <a:r>
              <a:rPr lang="zh-CN" altLang="en-US" sz="3800" dirty="0">
                <a:ea typeface="SimSun" pitchFamily="2" charset="-122"/>
              </a:rPr>
              <a:t> </a:t>
            </a:r>
            <a:r>
              <a:rPr lang="en-US" altLang="zh-CN" sz="3800" dirty="0">
                <a:ea typeface="SimSun" pitchFamily="2" charset="-122"/>
              </a:rPr>
              <a:t>duopoly</a:t>
            </a:r>
          </a:p>
        </p:txBody>
      </p:sp>
      <p:sp>
        <p:nvSpPr>
          <p:cNvPr id="100357" name="Rectangle 3"/>
          <p:cNvSpPr>
            <a:spLocks noGrp="1" noChangeArrowheads="1"/>
          </p:cNvSpPr>
          <p:nvPr>
            <p:ph type="body" idx="1"/>
          </p:nvPr>
        </p:nvSpPr>
        <p:spPr>
          <a:xfrm>
            <a:off x="914400" y="1600200"/>
            <a:ext cx="7772400" cy="2425700"/>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eaLnBrk="1" hangingPunct="1"/>
            <a:r>
              <a:rPr lang="zh-CN" altLang="en-US" dirty="0">
                <a:ea typeface="SimSun" pitchFamily="2" charset="-122"/>
              </a:rPr>
              <a:t>在</a:t>
            </a:r>
            <a:r>
              <a:rPr lang="en-US" altLang="zh-CN" dirty="0">
                <a:ea typeface="SimSun" pitchFamily="2" charset="-122"/>
              </a:rPr>
              <a:t>2</a:t>
            </a:r>
            <a:r>
              <a:rPr lang="zh-CN" altLang="en-US" dirty="0">
                <a:ea typeface="SimSun" pitchFamily="2" charset="-122"/>
              </a:rPr>
              <a:t>名参与人的博弈中</a:t>
            </a:r>
            <a:r>
              <a:rPr lang="en-US" altLang="zh-CN" dirty="0">
                <a:ea typeface="SimSun" pitchFamily="2" charset="-122"/>
              </a:rPr>
              <a:t>,</a:t>
            </a:r>
            <a:r>
              <a:rPr lang="zh-CN" altLang="en-US" dirty="0">
                <a:ea typeface="SimSun" pitchFamily="2" charset="-122"/>
              </a:rPr>
              <a:t>当且仅当</a:t>
            </a:r>
            <a:endParaRPr lang="en-US" altLang="zh-CN" dirty="0">
              <a:ea typeface="SimSun" pitchFamily="2" charset="-122"/>
            </a:endParaRPr>
          </a:p>
          <a:p>
            <a:pPr lvl="1" eaLnBrk="1" hangingPunct="1"/>
            <a:r>
              <a:rPr lang="zh-CN" altLang="en-US" dirty="0">
                <a:ea typeface="SimSun" pitchFamily="2" charset="-122"/>
              </a:rPr>
              <a:t>（</a:t>
            </a:r>
            <a:r>
              <a:rPr lang="en-US" altLang="zh-CN" dirty="0" err="1">
                <a:ea typeface="SimSun" pitchFamily="2" charset="-122"/>
              </a:rPr>
              <a:t>i</a:t>
            </a:r>
            <a:r>
              <a:rPr lang="zh-CN" altLang="en-US" dirty="0">
                <a:ea typeface="SimSun" pitchFamily="2" charset="-122"/>
              </a:rPr>
              <a:t>）</a:t>
            </a:r>
            <a:r>
              <a:rPr lang="en-US" altLang="zh-CN" dirty="0">
                <a:ea typeface="SimSun" pitchFamily="2" charset="-122"/>
              </a:rPr>
              <a:t>player 1</a:t>
            </a:r>
            <a:r>
              <a:rPr lang="zh-CN" altLang="en-US" dirty="0">
                <a:ea typeface="SimSun" pitchFamily="2" charset="-122"/>
              </a:rPr>
              <a:t>的策略</a:t>
            </a:r>
            <a:r>
              <a:rPr lang="en-US" altLang="zh-CN" b="1" i="1" dirty="0">
                <a:latin typeface="Times New Roman" pitchFamily="18" charset="0"/>
                <a:ea typeface="SimSun" pitchFamily="2" charset="-122"/>
              </a:rPr>
              <a:t>s</a:t>
            </a:r>
            <a:r>
              <a:rPr lang="en-US" altLang="zh-CN" baseline="-25000" dirty="0">
                <a:ea typeface="SimSun" pitchFamily="2" charset="-122"/>
              </a:rPr>
              <a:t>1</a:t>
            </a:r>
            <a:r>
              <a:rPr lang="zh-CN" altLang="en-US" dirty="0">
                <a:ea typeface="SimSun" pitchFamily="2" charset="-122"/>
              </a:rPr>
              <a:t>是对</a:t>
            </a:r>
            <a:r>
              <a:rPr lang="en-US" altLang="zh-CN" dirty="0">
                <a:ea typeface="SimSun" pitchFamily="2" charset="-122"/>
              </a:rPr>
              <a:t>player 2</a:t>
            </a:r>
            <a:r>
              <a:rPr lang="zh-CN" altLang="en-US" dirty="0">
                <a:ea typeface="SimSun" pitchFamily="2" charset="-122"/>
              </a:rPr>
              <a:t>的策略</a:t>
            </a:r>
            <a:r>
              <a:rPr lang="en-US" altLang="zh-CN" b="1" i="1" dirty="0">
                <a:latin typeface="Times New Roman" pitchFamily="18" charset="0"/>
                <a:ea typeface="SimSun" pitchFamily="2" charset="-122"/>
              </a:rPr>
              <a:t>s</a:t>
            </a:r>
            <a:r>
              <a:rPr lang="en-US" altLang="zh-CN" baseline="-25000" dirty="0">
                <a:ea typeface="SimSun" pitchFamily="2" charset="-122"/>
              </a:rPr>
              <a:t>2</a:t>
            </a:r>
            <a:r>
              <a:rPr lang="zh-CN" altLang="en-US" dirty="0">
                <a:ea typeface="SimSun" pitchFamily="2" charset="-122"/>
              </a:rPr>
              <a:t>的最优反应，</a:t>
            </a:r>
            <a:endParaRPr lang="en-US" altLang="zh-CN" dirty="0">
              <a:ea typeface="SimSun" pitchFamily="2" charset="-122"/>
            </a:endParaRPr>
          </a:p>
          <a:p>
            <a:pPr lvl="1" eaLnBrk="1" hangingPunct="1"/>
            <a:r>
              <a:rPr lang="zh-CN" altLang="en-US" dirty="0">
                <a:ea typeface="SimSun" pitchFamily="2" charset="-122"/>
              </a:rPr>
              <a:t>（</a:t>
            </a:r>
            <a:r>
              <a:rPr lang="en-US" altLang="zh-CN" dirty="0">
                <a:ea typeface="SimSun" pitchFamily="2" charset="-122"/>
              </a:rPr>
              <a:t>ii</a:t>
            </a:r>
            <a:r>
              <a:rPr lang="zh-CN" altLang="en-US" dirty="0">
                <a:ea typeface="SimSun" pitchFamily="2" charset="-122"/>
              </a:rPr>
              <a:t>）且</a:t>
            </a:r>
            <a:r>
              <a:rPr lang="en-US" altLang="zh-CN" dirty="0">
                <a:ea typeface="SimSun" pitchFamily="2" charset="-122"/>
              </a:rPr>
              <a:t>player 2</a:t>
            </a:r>
            <a:r>
              <a:rPr lang="zh-CN" altLang="en-US" dirty="0">
                <a:ea typeface="SimSun" pitchFamily="2" charset="-122"/>
              </a:rPr>
              <a:t>的策略</a:t>
            </a:r>
            <a:r>
              <a:rPr lang="en-US" altLang="zh-CN" b="1" i="1" dirty="0">
                <a:latin typeface="Times New Roman" pitchFamily="18" charset="0"/>
                <a:ea typeface="SimSun" pitchFamily="2" charset="-122"/>
              </a:rPr>
              <a:t>s</a:t>
            </a:r>
            <a:r>
              <a:rPr lang="en-US" altLang="zh-CN" baseline="-25000" dirty="0">
                <a:ea typeface="SimSun" pitchFamily="2" charset="-122"/>
              </a:rPr>
              <a:t>2</a:t>
            </a:r>
            <a:r>
              <a:rPr lang="zh-CN" altLang="en-US" dirty="0">
                <a:ea typeface="SimSun" pitchFamily="2" charset="-122"/>
              </a:rPr>
              <a:t> 是对</a:t>
            </a:r>
            <a:r>
              <a:rPr lang="en-US" altLang="zh-CN" dirty="0">
                <a:ea typeface="SimSun" pitchFamily="2" charset="-122"/>
              </a:rPr>
              <a:t>player 1</a:t>
            </a:r>
            <a:r>
              <a:rPr lang="zh-CN" altLang="en-US" dirty="0">
                <a:ea typeface="SimSun" pitchFamily="2" charset="-122"/>
              </a:rPr>
              <a:t>的策略</a:t>
            </a:r>
            <a:r>
              <a:rPr lang="en-US" altLang="zh-CN" b="1" i="1" dirty="0">
                <a:latin typeface="Times New Roman" pitchFamily="18" charset="0"/>
                <a:ea typeface="SimSun" pitchFamily="2" charset="-122"/>
              </a:rPr>
              <a:t>s</a:t>
            </a:r>
            <a:r>
              <a:rPr lang="en-US" altLang="zh-CN" baseline="-25000" dirty="0">
                <a:ea typeface="SimSun" pitchFamily="2" charset="-122"/>
              </a:rPr>
              <a:t>1</a:t>
            </a:r>
            <a:r>
              <a:rPr lang="zh-CN" altLang="en-US" dirty="0">
                <a:ea typeface="SimSun" pitchFamily="2" charset="-122"/>
              </a:rPr>
              <a:t>的最优反应时，</a:t>
            </a:r>
            <a:endParaRPr lang="en-US" altLang="zh-CN" dirty="0">
              <a:ea typeface="SimSun" pitchFamily="2" charset="-122"/>
            </a:endParaRPr>
          </a:p>
          <a:p>
            <a:pPr eaLnBrk="1" hangingPunct="1"/>
            <a:r>
              <a:rPr lang="zh-CN" altLang="en-US" dirty="0">
                <a:latin typeface="Times New Roman" pitchFamily="18" charset="0"/>
                <a:ea typeface="SimSun" pitchFamily="2" charset="-122"/>
                <a:cs typeface="Times New Roman" pitchFamily="18" charset="0"/>
              </a:rPr>
              <a:t>策略组合</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s</a:t>
            </a:r>
            <a:r>
              <a:rPr lang="en-US" altLang="zh-CN" b="1" baseline="-25000" dirty="0">
                <a:latin typeface="Times New Roman" pitchFamily="18" charset="0"/>
                <a:ea typeface="SimSun" pitchFamily="2" charset="-122"/>
                <a:cs typeface="Times New Roman" pitchFamily="18" charset="0"/>
              </a:rPr>
              <a:t>1</a:t>
            </a:r>
            <a:r>
              <a:rPr lang="en-US" altLang="zh-CN" b="1" i="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s</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 )</a:t>
            </a:r>
            <a:r>
              <a:rPr lang="en-US" altLang="zh-CN" dirty="0">
                <a:ea typeface="SimSun" pitchFamily="2" charset="-122"/>
              </a:rPr>
              <a:t> </a:t>
            </a:r>
            <a:r>
              <a:rPr lang="zh-CN" altLang="en-US" dirty="0">
                <a:ea typeface="SimSun" pitchFamily="2" charset="-122"/>
              </a:rPr>
              <a:t>是一个纳什均衡。</a:t>
            </a:r>
            <a:endParaRPr lang="en-US" altLang="zh-CN" dirty="0">
              <a:ea typeface="SimSun" pitchFamily="2" charset="-122"/>
            </a:endParaRPr>
          </a:p>
        </p:txBody>
      </p:sp>
      <p:sp>
        <p:nvSpPr>
          <p:cNvPr id="100358"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a:solidFill>
                <a:srgbClr val="000000"/>
              </a:solidFill>
              <a:ea typeface="SimSun" pitchFamily="2" charset="-122"/>
            </a:endParaRPr>
          </a:p>
        </p:txBody>
      </p:sp>
      <p:sp>
        <p:nvSpPr>
          <p:cNvPr id="100359" name="Text Box 5"/>
          <p:cNvSpPr txBox="1">
            <a:spLocks noChangeArrowheads="1"/>
          </p:cNvSpPr>
          <p:nvPr/>
        </p:nvSpPr>
        <p:spPr bwMode="auto">
          <a:xfrm>
            <a:off x="5108575" y="3744913"/>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a:solidFill>
                <a:srgbClr val="000000"/>
              </a:solidFill>
              <a:ea typeface="SimSun" pitchFamily="2" charset="-122"/>
            </a:endParaRPr>
          </a:p>
        </p:txBody>
      </p:sp>
    </p:spTree>
  </p:cSld>
  <p:clrMapOvr>
    <a:masterClrMapping/>
  </p:clrMapOvr>
  <p:transition spd="med">
    <p:random/>
    <p:sndAc>
      <p:stSnd>
        <p:snd r:embed="rId2" name="click.wav"/>
      </p:stSnd>
    </p:sndAc>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1379" name="灯片编号占位符 5"/>
          <p:cNvSpPr>
            <a:spLocks noGrp="1"/>
          </p:cNvSpPr>
          <p:nvPr>
            <p:ph type="sldNum" sz="quarter" idx="12"/>
          </p:nvPr>
        </p:nvSpPr>
        <p:spPr>
          <a:noFill/>
        </p:spPr>
        <p:txBody>
          <a:bodyPr/>
          <a:lstStyle/>
          <a:p>
            <a:fld id="{8CF90B33-8BA8-466F-B3E0-3E308994B1B4}" type="slidenum">
              <a:rPr lang="zh-CN" altLang="en-US" smtClean="0">
                <a:solidFill>
                  <a:srgbClr val="000000"/>
                </a:solidFill>
              </a:rPr>
              <a:pPr/>
              <a:t>88</a:t>
            </a:fld>
            <a:endParaRPr lang="en-US" altLang="zh-CN" dirty="0">
              <a:solidFill>
                <a:srgbClr val="000000"/>
              </a:solidFill>
            </a:endParaRPr>
          </a:p>
        </p:txBody>
      </p:sp>
      <p:sp>
        <p:nvSpPr>
          <p:cNvPr id="101380"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77827" name="Rectangle 3"/>
          <p:cNvSpPr>
            <a:spLocks noGrp="1" noChangeArrowheads="1"/>
          </p:cNvSpPr>
          <p:nvPr>
            <p:ph type="body" idx="1"/>
          </p:nvPr>
        </p:nvSpPr>
        <p:spPr>
          <a:xfrm>
            <a:off x="914400" y="1600200"/>
            <a:ext cx="7772400" cy="4608513"/>
          </a:xfrm>
        </p:spPr>
        <p:txBody>
          <a:bodyPr/>
          <a:lstStyle/>
          <a:p>
            <a:pPr eaLnBrk="1" hangingPunct="1">
              <a:lnSpc>
                <a:spcPct val="90000"/>
              </a:lnSpc>
            </a:pPr>
            <a:r>
              <a:rPr lang="zh-CN" altLang="en-US" dirty="0">
                <a:ea typeface="SimSun" pitchFamily="2" charset="-122"/>
              </a:rPr>
              <a:t>如何找到纳什均衡</a:t>
            </a:r>
            <a:endParaRPr lang="en-US" altLang="zh-CN" dirty="0">
              <a:ea typeface="SimSun" pitchFamily="2" charset="-122"/>
            </a:endParaRPr>
          </a:p>
          <a:p>
            <a:pPr lvl="1" eaLnBrk="1" hangingPunct="1">
              <a:lnSpc>
                <a:spcPct val="90000"/>
              </a:lnSpc>
              <a:buFont typeface="Wingdings" pitchFamily="2" charset="2"/>
              <a:buChar char="Ø"/>
            </a:pPr>
            <a:r>
              <a:rPr lang="zh-CN" altLang="en-US" dirty="0">
                <a:ea typeface="SimSun" pitchFamily="2" charset="-122"/>
              </a:rPr>
              <a:t>找到产量组合</a:t>
            </a:r>
            <a:r>
              <a:rPr lang="en-US" altLang="zh-CN" dirty="0">
                <a:ea typeface="SimSun" pitchFamily="2" charset="-122"/>
              </a:rPr>
              <a:t>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q</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dirty="0">
                <a:ea typeface="SimSun" pitchFamily="2" charset="-122"/>
                <a:cs typeface="Times New Roman" pitchFamily="18" charset="0"/>
              </a:rPr>
              <a:t>) </a:t>
            </a:r>
            <a:r>
              <a:rPr lang="zh-CN" altLang="en-US" dirty="0">
                <a:ea typeface="SimSun" pitchFamily="2" charset="-122"/>
                <a:cs typeface="Times New Roman" pitchFamily="18" charset="0"/>
              </a:rPr>
              <a:t>，其中</a:t>
            </a:r>
            <a:endParaRPr lang="en-US" altLang="zh-CN" dirty="0">
              <a:ea typeface="SimSun" pitchFamily="2" charset="-122"/>
              <a:cs typeface="Times New Roman" pitchFamily="18" charset="0"/>
            </a:endParaRPr>
          </a:p>
          <a:p>
            <a:pPr lvl="1" eaLnBrk="1" hangingPunct="1">
              <a:lnSpc>
                <a:spcPct val="90000"/>
              </a:lnSpc>
              <a:buFont typeface="Wingdings" pitchFamily="2" charset="2"/>
              <a:buChar char="Ø"/>
            </a:pP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zh-CN" altLang="en-US" dirty="0">
                <a:ea typeface="SimSun" pitchFamily="2" charset="-122"/>
              </a:rPr>
              <a:t>是</a:t>
            </a:r>
            <a:r>
              <a:rPr lang="en-US" altLang="zh-CN" dirty="0">
                <a:ea typeface="SimSun" pitchFamily="2" charset="-122"/>
              </a:rPr>
              <a:t>firm 1</a:t>
            </a:r>
            <a:r>
              <a:rPr lang="zh-CN" altLang="en-US" dirty="0">
                <a:ea typeface="SimSun" pitchFamily="2" charset="-122"/>
              </a:rPr>
              <a:t>对</a:t>
            </a:r>
            <a:r>
              <a:rPr lang="en-US" altLang="zh-CN" dirty="0">
                <a:ea typeface="SimSun" pitchFamily="2" charset="-122"/>
              </a:rPr>
              <a:t>firm 2</a:t>
            </a:r>
            <a:r>
              <a:rPr lang="zh-CN" altLang="en-US" dirty="0">
                <a:ea typeface="SimSun" pitchFamily="2" charset="-122"/>
              </a:rPr>
              <a:t>的产量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zh-CN" altLang="en-US" b="1" dirty="0">
                <a:latin typeface="Times New Roman" pitchFamily="18" charset="0"/>
                <a:ea typeface="SimSun" pitchFamily="2" charset="-122"/>
              </a:rPr>
              <a:t>的最优反应；</a:t>
            </a:r>
            <a:endParaRPr lang="en-US" altLang="zh-CN" b="1" dirty="0">
              <a:latin typeface="Times New Roman" pitchFamily="18" charset="0"/>
              <a:ea typeface="SimSun" pitchFamily="2" charset="-122"/>
            </a:endParaRPr>
          </a:p>
          <a:p>
            <a:pPr lvl="1" eaLnBrk="1" hangingPunct="1">
              <a:lnSpc>
                <a:spcPct val="90000"/>
              </a:lnSpc>
              <a:buFont typeface="Wingdings" pitchFamily="2" charset="2"/>
              <a:buChar char="Ø"/>
            </a:pP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是</a:t>
            </a:r>
            <a:r>
              <a:rPr lang="en-US" altLang="zh-CN" dirty="0">
                <a:ea typeface="SimSun" pitchFamily="2" charset="-122"/>
              </a:rPr>
              <a:t>firm 2</a:t>
            </a:r>
            <a:r>
              <a:rPr lang="zh-CN" altLang="en-US" dirty="0">
                <a:ea typeface="SimSun" pitchFamily="2" charset="-122"/>
              </a:rPr>
              <a:t>对</a:t>
            </a:r>
            <a:r>
              <a:rPr lang="en-US" altLang="zh-CN" dirty="0">
                <a:ea typeface="SimSun" pitchFamily="2" charset="-122"/>
              </a:rPr>
              <a:t>firm 1</a:t>
            </a:r>
            <a:r>
              <a:rPr lang="zh-CN" altLang="en-US" dirty="0">
                <a:ea typeface="SimSun" pitchFamily="2" charset="-122"/>
              </a:rPr>
              <a:t>的产量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zh-CN" altLang="en-US" b="1" dirty="0">
                <a:latin typeface="Times New Roman" pitchFamily="18" charset="0"/>
                <a:ea typeface="SimSun" pitchFamily="2" charset="-122"/>
              </a:rPr>
              <a:t>的最优反应。</a:t>
            </a:r>
            <a:endParaRPr lang="en-US" altLang="zh-CN" dirty="0">
              <a:ea typeface="SimSun" pitchFamily="2" charset="-122"/>
            </a:endParaRPr>
          </a:p>
          <a:p>
            <a:pPr lvl="1" eaLnBrk="1" hangingPunct="1">
              <a:lnSpc>
                <a:spcPct val="90000"/>
              </a:lnSpc>
              <a:buFont typeface="Wingdings" pitchFamily="2" charset="2"/>
              <a:buChar char="Ø"/>
            </a:pPr>
            <a:endParaRPr lang="en-US" altLang="zh-CN" sz="1600" dirty="0">
              <a:ea typeface="SimSun" pitchFamily="2" charset="-122"/>
            </a:endParaRPr>
          </a:p>
          <a:p>
            <a:pPr lvl="1" eaLnBrk="1" hangingPunct="1">
              <a:lnSpc>
                <a:spcPct val="90000"/>
              </a:lnSpc>
              <a:buFont typeface="Wingdings" pitchFamily="2" charset="2"/>
              <a:buChar char="Ø"/>
            </a:pPr>
            <a:r>
              <a:rPr lang="zh-CN" altLang="en-US" dirty="0">
                <a:ea typeface="SimSun" pitchFamily="2" charset="-122"/>
              </a:rPr>
              <a:t>即</a:t>
            </a:r>
            <a:r>
              <a:rPr lang="en-US" altLang="zh-CN" dirty="0">
                <a:ea typeface="SimSun" pitchFamily="2" charset="-12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dirty="0">
                <a:ea typeface="SimSun" pitchFamily="2" charset="-122"/>
              </a:rPr>
              <a:t> </a:t>
            </a:r>
            <a:r>
              <a:rPr lang="zh-CN" altLang="en-US" dirty="0">
                <a:ea typeface="SimSun" pitchFamily="2" charset="-122"/>
              </a:rPr>
              <a:t>是下面问题的解 </a:t>
            </a:r>
            <a:br>
              <a:rPr lang="zh-CN" altLang="en-US" dirty="0">
                <a:ea typeface="SimSun" pitchFamily="2" charset="-122"/>
              </a:rPr>
            </a:br>
            <a:r>
              <a:rPr lang="en-US" altLang="zh-CN" dirty="0">
                <a:ea typeface="SimSun" pitchFamily="2" charset="-122"/>
              </a:rPr>
              <a:t>Max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 </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br>
              <a:rPr lang="en-US" altLang="zh-CN" dirty="0">
                <a:latin typeface="Times New Roman" pitchFamily="18" charset="0"/>
                <a:ea typeface="SimSun" pitchFamily="2" charset="-122"/>
                <a:sym typeface="Symbol" pitchFamily="18" charset="2"/>
              </a:rPr>
            </a:br>
            <a:r>
              <a:rPr lang="en-US" altLang="zh-CN" dirty="0">
                <a:ea typeface="SimSun" pitchFamily="2" charset="-122"/>
              </a:rPr>
              <a:t/>
            </a:r>
            <a:br>
              <a:rPr lang="en-US" altLang="zh-CN" dirty="0">
                <a:ea typeface="SimSun" pitchFamily="2" charset="-122"/>
              </a:rPr>
            </a:br>
            <a:r>
              <a:rPr lang="zh-CN" altLang="en-US" dirty="0">
                <a:ea typeface="SimSun" pitchFamily="2" charset="-122"/>
              </a:rPr>
              <a:t>同时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dirty="0">
                <a:ea typeface="SimSun" pitchFamily="2" charset="-122"/>
              </a:rPr>
              <a:t>是下面问题的解 </a:t>
            </a:r>
            <a:r>
              <a:rPr lang="en-US" altLang="zh-CN" dirty="0">
                <a:ea typeface="SimSun" pitchFamily="2" charset="-122"/>
              </a:rPr>
              <a:t/>
            </a:r>
            <a:br>
              <a:rPr lang="en-US" altLang="zh-CN" dirty="0">
                <a:ea typeface="SimSun" pitchFamily="2" charset="-122"/>
              </a:rPr>
            </a:br>
            <a:r>
              <a:rPr lang="en-US" altLang="zh-CN" dirty="0">
                <a:ea typeface="SimSun" pitchFamily="2" charset="-122"/>
              </a:rPr>
              <a:t>Max</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checkerboard(across)">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4"/>
          <p:cNvSpPr>
            <a:spLocks noGrp="1"/>
          </p:cNvSpPr>
          <p:nvPr>
            <p:ph type="ftr" sz="quarter" idx="11"/>
          </p:nvPr>
        </p:nvSpPr>
        <p:spPr>
          <a:noFill/>
        </p:spPr>
        <p:txBody>
          <a:bodyPr/>
          <a:lstStyle/>
          <a:p>
            <a:r>
              <a:rPr lang="zh-CN" altLang="en-US" dirty="0">
                <a:solidFill>
                  <a:srgbClr val="000000"/>
                </a:solidFill>
              </a:rPr>
              <a:t>Game Theory--Chapter 1</a:t>
            </a:r>
            <a:endParaRPr lang="en-US" altLang="zh-CN" dirty="0">
              <a:solidFill>
                <a:srgbClr val="000000"/>
              </a:solidFill>
            </a:endParaRPr>
          </a:p>
        </p:txBody>
      </p:sp>
      <p:sp>
        <p:nvSpPr>
          <p:cNvPr id="102403" name="灯片编号占位符 5"/>
          <p:cNvSpPr>
            <a:spLocks noGrp="1"/>
          </p:cNvSpPr>
          <p:nvPr>
            <p:ph type="sldNum" sz="quarter" idx="12"/>
          </p:nvPr>
        </p:nvSpPr>
        <p:spPr>
          <a:noFill/>
        </p:spPr>
        <p:txBody>
          <a:bodyPr/>
          <a:lstStyle/>
          <a:p>
            <a:fld id="{9EDC1ABD-A3C7-435D-AF2E-0107E62DB85A}" type="slidenum">
              <a:rPr lang="zh-CN" altLang="en-US" smtClean="0">
                <a:solidFill>
                  <a:srgbClr val="000000"/>
                </a:solidFill>
              </a:rPr>
              <a:pPr/>
              <a:t>89</a:t>
            </a:fld>
            <a:endParaRPr lang="en-US" altLang="zh-CN" dirty="0">
              <a:solidFill>
                <a:srgbClr val="000000"/>
              </a:solidFill>
            </a:endParaRPr>
          </a:p>
        </p:txBody>
      </p:sp>
      <p:sp>
        <p:nvSpPr>
          <p:cNvPr id="102404"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102405"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p>
          <a:p>
            <a:pPr lvl="1" eaLnBrk="1" hangingPunct="1">
              <a:buFont typeface="Wingdings" pitchFamily="2" charset="2"/>
              <a:buChar char="Ø"/>
            </a:pP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解 </a:t>
            </a:r>
            <a:r>
              <a:rPr lang="en-US" altLang="zh-CN" dirty="0">
                <a:ea typeface="SimSun" pitchFamily="2" charset="-122"/>
              </a:rPr>
              <a:t>Max </a:t>
            </a:r>
            <a:r>
              <a:rPr lang="en-US" altLang="zh-CN" b="1" i="1" dirty="0">
                <a:latin typeface="Times New Roman" pitchFamily="18" charset="0"/>
                <a:ea typeface="SimSun" pitchFamily="2" charset="-122"/>
                <a:cs typeface="Times New Roman" pitchFamily="18" charset="0"/>
              </a:rPr>
              <a:t>u</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en-US" altLang="zh-CN" b="1" i="1" dirty="0">
                <a:latin typeface="Times New Roman" pitchFamily="18" charset="0"/>
                <a:ea typeface="SimSun" pitchFamily="2" charset="-122"/>
                <a:cs typeface="Times New Roman" pitchFamily="18" charset="0"/>
              </a:rPr>
              <a:t>, q</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a</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zh-CN" altLang="en-US" b="1" baseline="-25000"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c</a:t>
            </a:r>
            <a:r>
              <a:rPr lang="en-US" altLang="zh-CN" b="1" dirty="0">
                <a:latin typeface="Times New Roman" pitchFamily="18" charset="0"/>
                <a:ea typeface="SimSun" pitchFamily="2" charset="-122"/>
                <a:cs typeface="Times New Roman" pitchFamily="18" charset="0"/>
              </a:rPr>
              <a:t>)</a:t>
            </a:r>
            <a:br>
              <a:rPr lang="en-US" altLang="zh-CN" b="1" dirty="0">
                <a:latin typeface="Times New Roman" pitchFamily="18" charset="0"/>
                <a:ea typeface="SimSun" pitchFamily="2" charset="-122"/>
                <a:cs typeface="Times New Roman" pitchFamily="18" charset="0"/>
              </a:rPr>
            </a:br>
            <a:r>
              <a:rPr lang="zh-CN" altLang="en-US" dirty="0">
                <a:latin typeface="Times New Roman" pitchFamily="18" charset="0"/>
                <a:ea typeface="SimSun" pitchFamily="2" charset="-122"/>
                <a:cs typeface="Times New Roman" pitchFamily="18" charset="0"/>
              </a:rPr>
              <a:t>     </a:t>
            </a:r>
            <a:r>
              <a:rPr lang="en-US" altLang="zh-CN" dirty="0" err="1">
                <a:ea typeface="SimSun" pitchFamily="2" charset="-122"/>
              </a:rPr>
              <a:t>st</a:t>
            </a:r>
            <a:r>
              <a:rPr lang="en-US" altLang="zh-CN" dirty="0">
                <a:ea typeface="SimSun" pitchFamily="2" charset="-122"/>
              </a:rPr>
              <a:t>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i="1" dirty="0">
                <a:latin typeface="Times New Roman" pitchFamily="18" charset="0"/>
                <a:ea typeface="SimSun" pitchFamily="2" charset="-122"/>
              </a:rPr>
              <a:t>q</a:t>
            </a:r>
            <a:r>
              <a:rPr lang="en-US" altLang="zh-CN" baseline="-25000" dirty="0">
                <a:latin typeface="Times New Roman" pitchFamily="18" charset="0"/>
                <a:ea typeface="SimSun" pitchFamily="2" charset="-122"/>
              </a:rPr>
              <a:t>1</a:t>
            </a:r>
            <a:r>
              <a:rPr lang="en-US" altLang="zh-CN"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br>
              <a:rPr lang="en-US" altLang="zh-CN" dirty="0">
                <a:latin typeface="Times New Roman" pitchFamily="18" charset="0"/>
                <a:ea typeface="SimSun" pitchFamily="2" charset="-122"/>
                <a:sym typeface="Symbol" pitchFamily="18" charset="2"/>
              </a:rPr>
            </a:br>
            <a:endParaRPr lang="en-US" altLang="zh-CN" dirty="0">
              <a:latin typeface="Times New Roman" pitchFamily="18" charset="0"/>
              <a:ea typeface="SimSun" pitchFamily="2" charset="-122"/>
              <a:sym typeface="Symbol" pitchFamily="18" charset="2"/>
            </a:endParaRPr>
          </a:p>
          <a:p>
            <a:pPr lvl="1" eaLnBrk="1" hangingPunct="1">
              <a:buFont typeface="Wingdings" pitchFamily="2" charset="2"/>
              <a:buChar char="Ø"/>
            </a:pPr>
            <a:r>
              <a:rPr lang="en-US" altLang="zh-CN" dirty="0">
                <a:ea typeface="SimSun" pitchFamily="2" charset="-122"/>
              </a:rPr>
              <a:t>FOC: </a:t>
            </a:r>
            <a:r>
              <a:rPr lang="en-US" altLang="zh-CN" b="1" i="1" dirty="0">
                <a:latin typeface="Times New Roman" pitchFamily="18" charset="0"/>
                <a:ea typeface="SimSun" pitchFamily="2" charset="-122"/>
              </a:rPr>
              <a:t>a - 2q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 0</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a:t>
            </a:r>
            <a:r>
              <a:rPr lang="zh-CN" altLang="en-US" b="1" dirty="0">
                <a:latin typeface="Times New Roman" pitchFamily="18" charset="0"/>
                <a:ea typeface="SimSun" pitchFamily="2" charset="-122"/>
                <a:sym typeface="Symbol" pitchFamily="18" charset="2"/>
              </a:rPr>
              <a:t> </a:t>
            </a:r>
            <a:r>
              <a:rPr lang="en-US" altLang="zh-CN" b="1" dirty="0">
                <a:latin typeface="Times New Roman" pitchFamily="18" charset="0"/>
                <a:ea typeface="SimSun" pitchFamily="2" charset="-122"/>
                <a:sym typeface="Symbol" pitchFamily="18" charset="2"/>
              </a:rPr>
              <a:t>if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*&lt; </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endParaRPr lang="en-US" altLang="zh-CN" b="1" dirty="0">
              <a:latin typeface="Times New Roman" pitchFamily="18" charset="0"/>
              <a:ea typeface="SimSun" pitchFamily="2" charset="-122"/>
            </a:endParaRPr>
          </a:p>
          <a:p>
            <a:pPr lvl="1" eaLnBrk="1" hangingPunct="1">
              <a:buFont typeface="Wingdings" pitchFamily="2" charset="2"/>
              <a:buChar char="Ø"/>
            </a:pPr>
            <a:endParaRPr lang="en-US" altLang="zh-CN" b="1" dirty="0">
              <a:latin typeface="Times New Roman" pitchFamily="18" charset="0"/>
              <a:ea typeface="SimSun" pitchFamily="2" charset="-122"/>
            </a:endParaRPr>
          </a:p>
        </p:txBody>
      </p:sp>
    </p:spTree>
  </p:cSld>
  <p:clrMapOvr>
    <a:masterClrMapping/>
  </p:clrMapOvr>
  <p:transition spd="med">
    <p:random/>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p>
            <a:r>
              <a:rPr lang="zh-CN" altLang="en-US" smtClean="0">
                <a:solidFill>
                  <a:srgbClr val="000000"/>
                </a:solidFill>
              </a:rPr>
              <a:t>Game Theory--Chapter 1</a:t>
            </a:r>
            <a:endParaRPr lang="en-US" altLang="zh-CN" smtClean="0">
              <a:solidFill>
                <a:srgbClr val="000000"/>
              </a:solidFill>
            </a:endParaRPr>
          </a:p>
        </p:txBody>
      </p:sp>
      <p:sp>
        <p:nvSpPr>
          <p:cNvPr id="29699" name="灯片编号占位符 5"/>
          <p:cNvSpPr>
            <a:spLocks noGrp="1"/>
          </p:cNvSpPr>
          <p:nvPr>
            <p:ph type="sldNum" sz="quarter" idx="12"/>
          </p:nvPr>
        </p:nvSpPr>
        <p:spPr>
          <a:noFill/>
        </p:spPr>
        <p:txBody>
          <a:bodyPr/>
          <a:lstStyle/>
          <a:p>
            <a:fld id="{903DC094-6FF9-41CD-8389-A7A59860E19F}" type="slidenum">
              <a:rPr lang="zh-CN" altLang="en-US" smtClean="0">
                <a:solidFill>
                  <a:srgbClr val="000000"/>
                </a:solidFill>
              </a:rPr>
              <a:pPr/>
              <a:t>9</a:t>
            </a:fld>
            <a:endParaRPr lang="en-US" altLang="zh-CN" smtClean="0">
              <a:solidFill>
                <a:srgbClr val="000000"/>
              </a:solidFill>
            </a:endParaRPr>
          </a:p>
        </p:txBody>
      </p:sp>
      <p:sp>
        <p:nvSpPr>
          <p:cNvPr id="29700" name="Rectangle 2"/>
          <p:cNvSpPr>
            <a:spLocks noGrp="1" noChangeArrowheads="1"/>
          </p:cNvSpPr>
          <p:nvPr>
            <p:ph type="title"/>
          </p:nvPr>
        </p:nvSpPr>
        <p:spPr/>
        <p:txBody>
          <a:bodyPr/>
          <a:lstStyle/>
          <a:p>
            <a:pPr eaLnBrk="1" hangingPunct="1"/>
            <a:r>
              <a:rPr kumimoji="1" lang="zh-CN" altLang="en-US" b="1" smtClean="0">
                <a:solidFill>
                  <a:schemeClr val="tx1"/>
                </a:solidFill>
                <a:ea typeface="SimSun" pitchFamily="2" charset="-122"/>
              </a:rPr>
              <a:t>前言（</a:t>
            </a:r>
            <a:r>
              <a:rPr kumimoji="1" lang="en-US" altLang="zh-CN" b="1" smtClean="0">
                <a:solidFill>
                  <a:schemeClr val="tx1"/>
                </a:solidFill>
                <a:ea typeface="SimSun" pitchFamily="2" charset="-122"/>
              </a:rPr>
              <a:t>Preface</a:t>
            </a:r>
            <a:r>
              <a:rPr kumimoji="1" lang="zh-CN" altLang="en-US" b="1" smtClean="0">
                <a:solidFill>
                  <a:schemeClr val="tx1"/>
                </a:solidFill>
                <a:ea typeface="SimSun" pitchFamily="2" charset="-122"/>
              </a:rPr>
              <a:t>）</a:t>
            </a:r>
          </a:p>
        </p:txBody>
      </p:sp>
      <p:sp>
        <p:nvSpPr>
          <p:cNvPr id="29701" name="Rectangle 3"/>
          <p:cNvSpPr>
            <a:spLocks noGrp="1" noChangeArrowheads="1"/>
          </p:cNvSpPr>
          <p:nvPr>
            <p:ph type="body" idx="1"/>
          </p:nvPr>
        </p:nvSpPr>
        <p:spPr/>
        <p:txBody>
          <a:bodyPr/>
          <a:lstStyle/>
          <a:p>
            <a:pPr eaLnBrk="1" hangingPunct="1">
              <a:buFont typeface="Wingdings" pitchFamily="2" charset="2"/>
              <a:buNone/>
            </a:pPr>
            <a:r>
              <a:rPr kumimoji="1" lang="en-US" altLang="zh-CN" sz="3600" b="1" smtClean="0">
                <a:latin typeface="Times New Roman" pitchFamily="18" charset="0"/>
                <a:ea typeface="SimSun" pitchFamily="2" charset="-122"/>
              </a:rPr>
              <a:t>0.1 </a:t>
            </a:r>
            <a:r>
              <a:rPr kumimoji="1" lang="zh-CN" altLang="en-US" sz="3600" b="1" smtClean="0">
                <a:latin typeface="Times New Roman" pitchFamily="18" charset="0"/>
                <a:ea typeface="SimSun" pitchFamily="2" charset="-122"/>
              </a:rPr>
              <a:t>博弈定义</a:t>
            </a:r>
            <a:endParaRPr kumimoji="1" lang="en-US" altLang="zh-CN" sz="3600" b="1" smtClean="0">
              <a:latin typeface="Times New Roman" pitchFamily="18" charset="0"/>
              <a:ea typeface="SimSun" pitchFamily="2" charset="-122"/>
            </a:endParaRPr>
          </a:p>
          <a:p>
            <a:pPr eaLnBrk="1" hangingPunct="1">
              <a:buFont typeface="Wingdings" pitchFamily="2" charset="2"/>
              <a:buNone/>
            </a:pPr>
            <a:endParaRPr kumimoji="1" lang="zh-CN" altLang="en-US" sz="3600" b="1" smtClean="0">
              <a:latin typeface="Times New Roman" pitchFamily="18" charset="0"/>
              <a:ea typeface="SimSun" pitchFamily="2" charset="-122"/>
            </a:endParaRPr>
          </a:p>
          <a:p>
            <a:pPr eaLnBrk="1" hangingPunct="1">
              <a:buFont typeface="Wingdings" pitchFamily="2" charset="2"/>
              <a:buNone/>
            </a:pPr>
            <a:r>
              <a:rPr kumimoji="1" lang="en-US" altLang="zh-CN" sz="3600" b="1" smtClean="0">
                <a:latin typeface="Times New Roman" pitchFamily="18" charset="0"/>
                <a:ea typeface="SimSun" pitchFamily="2" charset="-122"/>
              </a:rPr>
              <a:t>0.2 </a:t>
            </a:r>
            <a:r>
              <a:rPr kumimoji="1" lang="zh-CN" altLang="en-US" sz="3600" b="1" smtClean="0">
                <a:latin typeface="Times New Roman" pitchFamily="18" charset="0"/>
                <a:ea typeface="SimSun" pitchFamily="2" charset="-122"/>
              </a:rPr>
              <a:t>博弈的分类</a:t>
            </a:r>
          </a:p>
          <a:p>
            <a:pPr eaLnBrk="1" hangingPunct="1">
              <a:buFont typeface="Wingdings" pitchFamily="2" charset="2"/>
              <a:buNone/>
            </a:pPr>
            <a:endParaRPr kumimoji="1" lang="zh-CN" altLang="en-US" sz="3600" b="1" smtClean="0">
              <a:latin typeface="Times New Roman" pitchFamily="18" charset="0"/>
              <a:ea typeface="SimSun" pitchFamily="2" charset="-122"/>
            </a:endParaRPr>
          </a:p>
          <a:p>
            <a:pPr eaLnBrk="1" hangingPunct="1">
              <a:buFont typeface="Wingdings" pitchFamily="2" charset="2"/>
              <a:buNone/>
            </a:pPr>
            <a:r>
              <a:rPr kumimoji="1" lang="en-US" altLang="zh-CN" sz="3600" b="1" smtClean="0">
                <a:latin typeface="Times New Roman" pitchFamily="18" charset="0"/>
                <a:ea typeface="SimSun" pitchFamily="2" charset="-122"/>
              </a:rPr>
              <a:t>0.3 </a:t>
            </a:r>
            <a:r>
              <a:rPr kumimoji="1" lang="zh-CN" altLang="en-US" sz="3600" b="1" smtClean="0">
                <a:latin typeface="Times New Roman" pitchFamily="18" charset="0"/>
                <a:ea typeface="SimSun" pitchFamily="2" charset="-122"/>
              </a:rPr>
              <a:t>博弈论</a:t>
            </a:r>
            <a:r>
              <a:rPr kumimoji="1" lang="en-US" altLang="zh-CN" sz="3600" b="1" smtClean="0">
                <a:latin typeface="Times New Roman" pitchFamily="18" charset="0"/>
                <a:ea typeface="SimSun" pitchFamily="2" charset="-122"/>
              </a:rPr>
              <a:t>(GameTheory,</a:t>
            </a:r>
            <a:r>
              <a:rPr kumimoji="1" lang="zh-CN" altLang="en-US" sz="3600" b="1" smtClean="0">
                <a:ea typeface="SimSun" pitchFamily="2" charset="-122"/>
              </a:rPr>
              <a:t>对策论</a:t>
            </a:r>
            <a:r>
              <a:rPr kumimoji="1" lang="en-US" altLang="zh-CN" sz="3600" b="1" smtClean="0">
                <a:ea typeface="SimSun" pitchFamily="2" charset="-122"/>
              </a:rPr>
              <a:t>)</a:t>
            </a:r>
            <a:endParaRPr kumimoji="1" lang="en-US" altLang="zh-CN" sz="3600" b="1" smtClean="0">
              <a:latin typeface="Times New Roman" pitchFamily="18" charset="0"/>
              <a:ea typeface="SimSun" pitchFamily="2" charset="-122"/>
            </a:endParaRPr>
          </a:p>
          <a:p>
            <a:pPr eaLnBrk="1" hangingPunct="1">
              <a:buFont typeface="Wingdings" pitchFamily="2" charset="2"/>
              <a:buNone/>
            </a:pPr>
            <a:endParaRPr kumimoji="1" lang="zh-CN" altLang="en-US" sz="3600" b="1" smtClean="0">
              <a:latin typeface="Times New Roman" pitchFamily="18" charset="0"/>
              <a:ea typeface="SimSun" pitchFamily="2" charset="-122"/>
            </a:endParaRP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3427" name="灯片编号占位符 5"/>
          <p:cNvSpPr>
            <a:spLocks noGrp="1"/>
          </p:cNvSpPr>
          <p:nvPr>
            <p:ph type="sldNum" sz="quarter" idx="12"/>
          </p:nvPr>
        </p:nvSpPr>
        <p:spPr>
          <a:noFill/>
        </p:spPr>
        <p:txBody>
          <a:bodyPr/>
          <a:lstStyle/>
          <a:p>
            <a:fld id="{79F49F3B-E3D7-4BCE-BE65-C3114407BE7F}" type="slidenum">
              <a:rPr lang="zh-CN" altLang="en-US" smtClean="0">
                <a:solidFill>
                  <a:srgbClr val="000000"/>
                </a:solidFill>
              </a:rPr>
              <a:pPr/>
              <a:t>90</a:t>
            </a:fld>
            <a:endParaRPr lang="en-US" altLang="zh-CN" dirty="0">
              <a:solidFill>
                <a:srgbClr val="000000"/>
              </a:solidFill>
            </a:endParaRPr>
          </a:p>
        </p:txBody>
      </p:sp>
      <p:sp>
        <p:nvSpPr>
          <p:cNvPr id="103428"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103429"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解 </a:t>
            </a:r>
            <a:r>
              <a:rPr lang="en-US" altLang="zh-CN" dirty="0">
                <a:ea typeface="SimSun" pitchFamily="2" charset="-122"/>
              </a:rPr>
              <a:t>Max</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u</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q</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a</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c</a:t>
            </a:r>
            <a:r>
              <a:rPr lang="en-US" altLang="zh-CN" b="1" dirty="0">
                <a:latin typeface="Times New Roman" pitchFamily="18" charset="0"/>
                <a:ea typeface="SimSun" pitchFamily="2" charset="-122"/>
                <a:cs typeface="Times New Roman" pitchFamily="18" charset="0"/>
              </a:rPr>
              <a:t>)</a:t>
            </a:r>
            <a:br>
              <a:rPr lang="en-US" altLang="zh-CN" b="1" dirty="0">
                <a:latin typeface="Times New Roman" pitchFamily="18" charset="0"/>
                <a:ea typeface="SimSun" pitchFamily="2" charset="-122"/>
                <a:cs typeface="Times New Roman" pitchFamily="18" charset="0"/>
              </a:rPr>
            </a:br>
            <a:r>
              <a:rPr lang="en-US" altLang="zh-CN" b="1" dirty="0">
                <a:latin typeface="Times New Roman" pitchFamily="18" charset="0"/>
                <a:ea typeface="SimSun" pitchFamily="2" charset="-122"/>
                <a:cs typeface="Times New Roman" pitchFamily="18" charset="0"/>
              </a:rPr>
              <a:t>     </a:t>
            </a:r>
            <a:r>
              <a:rPr lang="en-US" altLang="zh-CN" dirty="0" err="1">
                <a:ea typeface="SimSun" pitchFamily="2" charset="-122"/>
              </a:rPr>
              <a:t>st</a:t>
            </a:r>
            <a:r>
              <a:rPr lang="en-US" altLang="zh-CN" dirty="0">
                <a:ea typeface="SimSun" pitchFamily="2" charset="-122"/>
              </a:rPr>
              <a:t>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i="1" dirty="0">
                <a:latin typeface="Times New Roman" pitchFamily="18" charset="0"/>
                <a:ea typeface="SimSun" pitchFamily="2" charset="-122"/>
              </a:rPr>
              <a:t>q</a:t>
            </a:r>
            <a:r>
              <a:rPr lang="en-US" altLang="zh-CN" i="1" baseline="-25000" dirty="0">
                <a:latin typeface="Times New Roman" pitchFamily="18" charset="0"/>
                <a:ea typeface="SimSun" pitchFamily="2" charset="-122"/>
              </a:rPr>
              <a:t>2 </a:t>
            </a:r>
            <a:r>
              <a:rPr lang="en-US" altLang="zh-CN" dirty="0">
                <a:latin typeface="Times New Roman" pitchFamily="18" charset="0"/>
                <a:ea typeface="SimSun" pitchFamily="2" charset="-122"/>
                <a:sym typeface="Symbol" pitchFamily="18" charset="2"/>
              </a:rPr>
              <a:t> +∞</a:t>
            </a:r>
            <a:br>
              <a:rPr lang="en-US" altLang="zh-CN" dirty="0">
                <a:latin typeface="Times New Roman" pitchFamily="18" charset="0"/>
                <a:ea typeface="SimSun" pitchFamily="2" charset="-122"/>
                <a:sym typeface="Symbol" pitchFamily="18" charset="2"/>
              </a:rPr>
            </a:br>
            <a:r>
              <a:rPr lang="en-US" altLang="zh-CN" dirty="0">
                <a:latin typeface="Times New Roman" pitchFamily="18" charset="0"/>
                <a:ea typeface="SimSun" pitchFamily="2" charset="-122"/>
                <a:sym typeface="Symbol" pitchFamily="18" charset="2"/>
              </a:rPr>
              <a:t/>
            </a:r>
            <a:br>
              <a:rPr lang="en-US" altLang="zh-CN" dirty="0">
                <a:latin typeface="Times New Roman" pitchFamily="18" charset="0"/>
                <a:ea typeface="SimSun" pitchFamily="2" charset="-122"/>
                <a:sym typeface="Symbol" pitchFamily="18" charset="2"/>
              </a:rPr>
            </a:br>
            <a:r>
              <a:rPr lang="en-US" altLang="zh-CN" dirty="0">
                <a:ea typeface="SimSun" pitchFamily="2" charset="-122"/>
              </a:rPr>
              <a:t>FOC: </a:t>
            </a:r>
            <a:r>
              <a:rPr lang="en-US" altLang="zh-CN" b="1" i="1" dirty="0">
                <a:latin typeface="Times New Roman" pitchFamily="18" charset="0"/>
                <a:ea typeface="SimSun" pitchFamily="2" charset="-122"/>
              </a:rPr>
              <a:t>a - 2q</a:t>
            </a:r>
            <a:r>
              <a:rPr lang="en-US" altLang="zh-CN" b="1" i="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 – 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 0</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a:t>
            </a:r>
            <a:r>
              <a:rPr lang="zh-CN" altLang="en-US" b="1" dirty="0">
                <a:latin typeface="Times New Roman" pitchFamily="18" charset="0"/>
                <a:ea typeface="SimSun" pitchFamily="2" charset="-122"/>
                <a:sym typeface="Symbol" pitchFamily="18" charset="2"/>
              </a:rPr>
              <a:t> </a:t>
            </a:r>
            <a:r>
              <a:rPr lang="en-US" altLang="zh-CN" b="1" dirty="0">
                <a:latin typeface="Times New Roman" pitchFamily="18" charset="0"/>
                <a:ea typeface="SimSun" pitchFamily="2" charset="-122"/>
                <a:sym typeface="Symbol" pitchFamily="18" charset="2"/>
              </a:rPr>
              <a:t>if </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*&lt; </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endParaRPr lang="en-US" altLang="zh-CN" b="1" dirty="0">
              <a:latin typeface="Times New Roman" pitchFamily="18" charset="0"/>
              <a:ea typeface="SimSun" pitchFamily="2" charset="-122"/>
            </a:endParaRPr>
          </a:p>
          <a:p>
            <a:pPr lvl="1" eaLnBrk="1" hangingPunct="1">
              <a:buFont typeface="Wingdings" pitchFamily="2" charset="2"/>
              <a:buNone/>
            </a:pPr>
            <a:endParaRPr lang="en-US" altLang="zh-CN" dirty="0">
              <a:latin typeface="Times New Roman" pitchFamily="18" charset="0"/>
              <a:ea typeface="SimSun" pitchFamily="2" charset="-122"/>
              <a:sym typeface="Symbol" pitchFamily="18" charset="2"/>
            </a:endParaRPr>
          </a:p>
        </p:txBody>
      </p:sp>
    </p:spTree>
  </p:cSld>
  <p:clrMapOvr>
    <a:masterClrMapping/>
  </p:clrMapOvr>
  <p:transition spd="med">
    <p:random/>
    <p:sndAc>
      <p:stSnd>
        <p:snd r:embed="rId2" name="click.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4451" name="灯片编号占位符 5"/>
          <p:cNvSpPr>
            <a:spLocks noGrp="1"/>
          </p:cNvSpPr>
          <p:nvPr>
            <p:ph type="sldNum" sz="quarter" idx="12"/>
          </p:nvPr>
        </p:nvSpPr>
        <p:spPr>
          <a:noFill/>
        </p:spPr>
        <p:txBody>
          <a:bodyPr/>
          <a:lstStyle/>
          <a:p>
            <a:fld id="{AC5A385E-9C91-4000-830E-85EE25C955CB}" type="slidenum">
              <a:rPr lang="zh-CN" altLang="en-US" smtClean="0">
                <a:solidFill>
                  <a:srgbClr val="000000"/>
                </a:solidFill>
              </a:rPr>
              <a:pPr/>
              <a:t>91</a:t>
            </a:fld>
            <a:endParaRPr lang="en-US" altLang="zh-CN">
              <a:solidFill>
                <a:srgbClr val="000000"/>
              </a:solidFill>
            </a:endParaRPr>
          </a:p>
        </p:txBody>
      </p:sp>
      <p:sp>
        <p:nvSpPr>
          <p:cNvPr id="104452"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104453"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endParaRPr lang="en-US" altLang="zh-CN" dirty="0">
              <a:ea typeface="SimSun" pitchFamily="2" charset="-122"/>
            </a:endParaRPr>
          </a:p>
          <a:p>
            <a:pPr lvl="1" eaLnBrk="1" hangingPunct="1">
              <a:buFont typeface="Wingdings" pitchFamily="2" charset="2"/>
              <a:buChar char="Ø"/>
            </a:pPr>
            <a:r>
              <a:rPr lang="zh-CN" altLang="en-US" dirty="0">
                <a:ea typeface="SimSun" pitchFamily="2" charset="-122"/>
              </a:rPr>
              <a:t>如果 </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a:t>
            </a:r>
            <a:r>
              <a:rPr lang="en-US" altLang="zh-CN" dirty="0">
                <a:ea typeface="SimSun" pitchFamily="2" charset="-122"/>
              </a:rPr>
              <a:t> </a:t>
            </a:r>
            <a:br>
              <a:rPr lang="en-US" altLang="zh-CN" dirty="0">
                <a:ea typeface="SimSun" pitchFamily="2" charset="-122"/>
              </a:rPr>
            </a:br>
            <a:r>
              <a:rPr lang="zh-CN" altLang="en-US" dirty="0">
                <a:ea typeface="SimSun" pitchFamily="2" charset="-122"/>
              </a:rPr>
              <a:t>        </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 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a:t>
            </a:r>
            <a:endParaRPr lang="zh-CN" altLang="en-US" dirty="0">
              <a:ea typeface="SimSun" pitchFamily="2" charset="-122"/>
            </a:endParaRPr>
          </a:p>
          <a:p>
            <a:pPr lvl="1" eaLnBrk="1" hangingPunct="1">
              <a:buFont typeface="Wingdings" pitchFamily="2" charset="2"/>
              <a:buNone/>
            </a:pPr>
            <a:r>
              <a:rPr lang="zh-CN" altLang="en-US" dirty="0">
                <a:ea typeface="SimSun" pitchFamily="2" charset="-122"/>
              </a:rPr>
              <a:t>那么产量组合</a:t>
            </a:r>
            <a:r>
              <a:rPr lang="en-US" altLang="zh-CN" dirty="0">
                <a:ea typeface="SimSun" pitchFamily="2" charset="-122"/>
              </a:rPr>
              <a:t>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q</a:t>
            </a:r>
            <a:r>
              <a:rPr lang="en-US" altLang="zh-CN" b="1" i="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dirty="0">
                <a:ea typeface="SimSun" pitchFamily="2" charset="-122"/>
              </a:rPr>
              <a:t>) </a:t>
            </a:r>
            <a:r>
              <a:rPr lang="zh-CN" altLang="en-US" dirty="0">
                <a:ea typeface="SimSun" pitchFamily="2" charset="-122"/>
              </a:rPr>
              <a:t>是一个纳什均衡</a:t>
            </a:r>
            <a:br>
              <a:rPr lang="zh-CN" altLang="en-US" dirty="0">
                <a:ea typeface="SimSun" pitchFamily="2" charset="-122"/>
              </a:rPr>
            </a:br>
            <a:endParaRPr lang="en-US" altLang="zh-CN" b="1" dirty="0">
              <a:latin typeface="Times New Roman" pitchFamily="18" charset="0"/>
              <a:ea typeface="SimSun" pitchFamily="2" charset="-122"/>
            </a:endParaRPr>
          </a:p>
          <a:p>
            <a:pPr lvl="1" eaLnBrk="1" hangingPunct="1">
              <a:buFont typeface="Wingdings" pitchFamily="2" charset="2"/>
              <a:buChar char="Ø"/>
            </a:pPr>
            <a:r>
              <a:rPr lang="zh-CN" altLang="en-US" dirty="0">
                <a:ea typeface="SimSun" pitchFamily="2" charset="-122"/>
              </a:rPr>
              <a:t>解这两个方程得到</a:t>
            </a:r>
            <a:r>
              <a:rPr lang="en-US" altLang="zh-CN" dirty="0">
                <a:ea typeface="SimSun" pitchFamily="2" charset="-122"/>
              </a:rPr>
              <a:t/>
            </a:r>
            <a:br>
              <a:rPr lang="en-US" altLang="zh-CN" dirty="0">
                <a:ea typeface="SimSun" pitchFamily="2" charset="-122"/>
              </a:rPr>
            </a:b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q</a:t>
            </a:r>
            <a:r>
              <a:rPr lang="en-US" altLang="zh-CN" b="1" i="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)/3</a:t>
            </a:r>
          </a:p>
          <a:p>
            <a:pPr lvl="1" eaLnBrk="1" hangingPunct="1">
              <a:buFont typeface="Wingdings" pitchFamily="2" charset="2"/>
              <a:buNone/>
            </a:pPr>
            <a:endParaRPr lang="en-US" altLang="zh-CN" b="1" dirty="0">
              <a:latin typeface="Times New Roman" pitchFamily="18" charset="0"/>
              <a:ea typeface="SimSun" pitchFamily="2" charset="-122"/>
            </a:endParaRPr>
          </a:p>
        </p:txBody>
      </p:sp>
    </p:spTree>
  </p:cSld>
  <p:clrMapOvr>
    <a:masterClrMapping/>
  </p:clrMapOvr>
  <p:transition spd="med">
    <p:random/>
    <p:sndAc>
      <p:stSnd>
        <p:snd r:embed="rId2" name="click.wav"/>
      </p:stSnd>
    </p:sndAc>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5475" name="灯片编号占位符 5"/>
          <p:cNvSpPr>
            <a:spLocks noGrp="1"/>
          </p:cNvSpPr>
          <p:nvPr>
            <p:ph type="sldNum" sz="quarter" idx="12"/>
          </p:nvPr>
        </p:nvSpPr>
        <p:spPr>
          <a:noFill/>
        </p:spPr>
        <p:txBody>
          <a:bodyPr/>
          <a:lstStyle/>
          <a:p>
            <a:fld id="{9B838FDA-FA37-47E6-BC68-0CD76705B84B}" type="slidenum">
              <a:rPr lang="zh-CN" altLang="en-US" smtClean="0">
                <a:solidFill>
                  <a:srgbClr val="000000"/>
                </a:solidFill>
              </a:rPr>
              <a:pPr/>
              <a:t>92</a:t>
            </a:fld>
            <a:endParaRPr lang="en-US" altLang="zh-CN">
              <a:solidFill>
                <a:srgbClr val="000000"/>
              </a:solidFill>
            </a:endParaRPr>
          </a:p>
        </p:txBody>
      </p:sp>
      <p:sp>
        <p:nvSpPr>
          <p:cNvPr id="105476" name="Rectangle 2"/>
          <p:cNvSpPr>
            <a:spLocks noGrp="1" noChangeArrowheads="1"/>
          </p:cNvSpPr>
          <p:nvPr>
            <p:ph type="title"/>
          </p:nvPr>
        </p:nvSpPr>
        <p:spPr/>
        <p:txBody>
          <a:bodyPr/>
          <a:lstStyle/>
          <a:p>
            <a:pPr eaLnBrk="1" hangingPunct="1"/>
            <a:r>
              <a:rPr lang="en-US" altLang="zh-CN">
                <a:ea typeface="SimSun" pitchFamily="2" charset="-122"/>
              </a:rPr>
              <a:t>Cournot model of duopoly</a:t>
            </a:r>
          </a:p>
        </p:txBody>
      </p:sp>
      <p:sp>
        <p:nvSpPr>
          <p:cNvPr id="95235" name="Rectangle 3"/>
          <p:cNvSpPr>
            <a:spLocks noGrp="1" noChangeArrowheads="1"/>
          </p:cNvSpPr>
          <p:nvPr>
            <p:ph type="body" idx="1"/>
          </p:nvPr>
        </p:nvSpPr>
        <p:spPr>
          <a:xfrm>
            <a:off x="623888" y="1482725"/>
            <a:ext cx="7772400" cy="2243138"/>
          </a:xfrm>
        </p:spPr>
        <p:txBody>
          <a:bodyPr/>
          <a:lstStyle/>
          <a:p>
            <a:pPr eaLnBrk="1" hangingPunct="1">
              <a:lnSpc>
                <a:spcPct val="90000"/>
              </a:lnSpc>
            </a:pPr>
            <a:r>
              <a:rPr lang="zh-CN" altLang="en-US" dirty="0">
                <a:ea typeface="SimSun" pitchFamily="2" charset="-122"/>
              </a:rPr>
              <a:t>最优反应函数</a:t>
            </a:r>
          </a:p>
          <a:p>
            <a:pPr lvl="1" eaLnBrk="1" hangingPunct="1">
              <a:lnSpc>
                <a:spcPct val="90000"/>
              </a:lnSpc>
              <a:buFont typeface="Wingdings" pitchFamily="2" charset="2"/>
              <a:buChar char="Ø"/>
            </a:pPr>
            <a:r>
              <a:rPr lang="en-US" altLang="zh-CN" sz="2400" dirty="0">
                <a:ea typeface="SimSun" pitchFamily="2" charset="-122"/>
              </a:rPr>
              <a:t>firm 1</a:t>
            </a:r>
            <a:r>
              <a:rPr lang="zh-CN" altLang="en-US" sz="2400" dirty="0">
                <a:ea typeface="SimSun" pitchFamily="2" charset="-122"/>
              </a:rPr>
              <a:t>对</a:t>
            </a:r>
            <a:r>
              <a:rPr lang="en-US" altLang="zh-CN" sz="2400" dirty="0">
                <a:ea typeface="SimSun" pitchFamily="2" charset="-122"/>
              </a:rPr>
              <a:t>firm 2</a:t>
            </a:r>
            <a:r>
              <a:rPr lang="zh-CN" altLang="en-US" sz="2400" dirty="0">
                <a:ea typeface="SimSun" pitchFamily="2" charset="-122"/>
              </a:rPr>
              <a:t>的产量</a:t>
            </a:r>
            <a:r>
              <a:rPr lang="en-US" altLang="zh-CN" sz="2400" b="1" i="1" dirty="0">
                <a:latin typeface="Times New Roman" pitchFamily="18" charset="0"/>
                <a:ea typeface="SimSun" pitchFamily="2" charset="-122"/>
                <a:cs typeface="Times New Roman" pitchFamily="18" charset="0"/>
              </a:rPr>
              <a:t>q</a:t>
            </a:r>
            <a:r>
              <a:rPr lang="en-US" altLang="zh-CN" sz="2400" b="1" baseline="-25000" dirty="0">
                <a:latin typeface="Times New Roman" pitchFamily="18" charset="0"/>
                <a:ea typeface="SimSun" pitchFamily="2" charset="-122"/>
                <a:cs typeface="Times New Roman" pitchFamily="18" charset="0"/>
              </a:rPr>
              <a:t>2</a:t>
            </a:r>
            <a:r>
              <a:rPr lang="zh-CN" altLang="en-US" sz="2400" dirty="0">
                <a:ea typeface="SimSun" pitchFamily="2" charset="-122"/>
              </a:rPr>
              <a:t>的最优反应函数 </a:t>
            </a:r>
            <a:r>
              <a:rPr lang="en-US" altLang="zh-CN" sz="2400" b="1" dirty="0">
                <a:latin typeface="Times New Roman" pitchFamily="18" charset="0"/>
                <a:ea typeface="SimSun" pitchFamily="2" charset="-122"/>
              </a:rPr>
              <a:t>:</a:t>
            </a:r>
            <a:r>
              <a:rPr lang="en-US" altLang="zh-CN" sz="2400" dirty="0">
                <a:ea typeface="SimSun" pitchFamily="2" charset="-122"/>
              </a:rPr>
              <a:t> </a:t>
            </a:r>
            <a:br>
              <a:rPr lang="en-US" altLang="zh-CN" sz="2400" dirty="0">
                <a:ea typeface="SimSun" pitchFamily="2" charset="-122"/>
              </a:rPr>
            </a:br>
            <a:r>
              <a:rPr lang="en-US" altLang="zh-CN" sz="2400" b="1" i="1" dirty="0">
                <a:solidFill>
                  <a:schemeClr val="hlink"/>
                </a:solidFill>
                <a:latin typeface="Times New Roman" pitchFamily="18" charset="0"/>
                <a:ea typeface="SimSun" pitchFamily="2" charset="-122"/>
              </a:rPr>
              <a:t>R</a:t>
            </a:r>
            <a:r>
              <a:rPr lang="en-US" altLang="zh-CN" sz="2400" b="1" baseline="-25000" dirty="0">
                <a:solidFill>
                  <a:schemeClr val="hlink"/>
                </a:solidFill>
                <a:latin typeface="Times New Roman" pitchFamily="18" charset="0"/>
                <a:ea typeface="SimSun" pitchFamily="2" charset="-122"/>
              </a:rPr>
              <a:t>1</a:t>
            </a:r>
            <a:r>
              <a:rPr lang="en-US" altLang="zh-CN" sz="2400" b="1" dirty="0">
                <a:solidFill>
                  <a:schemeClr val="hlink"/>
                </a:solidFill>
                <a:latin typeface="Times New Roman" pitchFamily="18" charset="0"/>
                <a:ea typeface="SimSun" pitchFamily="2" charset="-122"/>
              </a:rPr>
              <a:t>(</a:t>
            </a:r>
            <a:r>
              <a:rPr lang="en-US" altLang="zh-CN" sz="2400" b="1" i="1" dirty="0">
                <a:solidFill>
                  <a:schemeClr val="hlink"/>
                </a:solidFill>
                <a:latin typeface="Times New Roman" pitchFamily="18" charset="0"/>
                <a:ea typeface="SimSun" pitchFamily="2" charset="-122"/>
              </a:rPr>
              <a:t>q</a:t>
            </a:r>
            <a:r>
              <a:rPr lang="en-US" altLang="zh-CN" sz="2400" b="1" i="1" baseline="-25000" dirty="0">
                <a:solidFill>
                  <a:schemeClr val="hlink"/>
                </a:solidFill>
                <a:latin typeface="Times New Roman" pitchFamily="18" charset="0"/>
                <a:ea typeface="SimSun" pitchFamily="2" charset="-122"/>
              </a:rPr>
              <a:t>2</a:t>
            </a:r>
            <a:r>
              <a:rPr lang="en-US" altLang="zh-CN" sz="2400" b="1" dirty="0">
                <a:solidFill>
                  <a:schemeClr val="hlink"/>
                </a:solidFill>
                <a:latin typeface="Times New Roman" pitchFamily="18" charset="0"/>
                <a:ea typeface="SimSun" pitchFamily="2" charset="-122"/>
              </a:rPr>
              <a:t>)</a:t>
            </a:r>
            <a:r>
              <a:rPr lang="en-US" altLang="zh-CN" sz="2400" b="1" i="1" dirty="0">
                <a:solidFill>
                  <a:schemeClr val="hlink"/>
                </a:solidFill>
                <a:latin typeface="Times New Roman" pitchFamily="18" charset="0"/>
                <a:ea typeface="SimSun" pitchFamily="2" charset="-122"/>
              </a:rPr>
              <a:t> = </a:t>
            </a:r>
            <a:r>
              <a:rPr lang="en-US" altLang="zh-CN" sz="2400" b="1" dirty="0">
                <a:solidFill>
                  <a:schemeClr val="hlink"/>
                </a:solidFill>
                <a:latin typeface="Times New Roman" pitchFamily="18" charset="0"/>
                <a:ea typeface="SimSun" pitchFamily="2" charset="-122"/>
              </a:rPr>
              <a:t>(</a:t>
            </a:r>
            <a:r>
              <a:rPr lang="en-US" altLang="zh-CN" sz="2400" b="1" i="1" dirty="0">
                <a:solidFill>
                  <a:schemeClr val="hlink"/>
                </a:solidFill>
                <a:latin typeface="Times New Roman" pitchFamily="18" charset="0"/>
                <a:ea typeface="SimSun" pitchFamily="2" charset="-122"/>
              </a:rPr>
              <a:t>a – q</a:t>
            </a:r>
            <a:r>
              <a:rPr lang="en-US" altLang="zh-CN" sz="2400" b="1" i="1" baseline="-25000" dirty="0">
                <a:solidFill>
                  <a:schemeClr val="hlink"/>
                </a:solidFill>
                <a:latin typeface="Times New Roman" pitchFamily="18" charset="0"/>
                <a:ea typeface="SimSun" pitchFamily="2" charset="-122"/>
              </a:rPr>
              <a:t>2</a:t>
            </a:r>
            <a:r>
              <a:rPr lang="en-US" altLang="zh-CN" sz="2400" b="1" dirty="0">
                <a:solidFill>
                  <a:schemeClr val="hlink"/>
                </a:solidFill>
                <a:latin typeface="Times New Roman" pitchFamily="18" charset="0"/>
                <a:ea typeface="SimSun" pitchFamily="2" charset="-122"/>
              </a:rPr>
              <a:t> </a:t>
            </a:r>
            <a:r>
              <a:rPr lang="en-US" altLang="zh-CN" sz="2400" b="1" i="1" dirty="0">
                <a:solidFill>
                  <a:schemeClr val="hlink"/>
                </a:solidFill>
                <a:latin typeface="Times New Roman" pitchFamily="18" charset="0"/>
                <a:ea typeface="SimSun" pitchFamily="2" charset="-122"/>
              </a:rPr>
              <a:t>–</a:t>
            </a:r>
            <a:r>
              <a:rPr lang="en-US" altLang="zh-CN" sz="2400" b="1" dirty="0">
                <a:solidFill>
                  <a:schemeClr val="hlink"/>
                </a:solidFill>
                <a:latin typeface="Times New Roman" pitchFamily="18" charset="0"/>
                <a:ea typeface="SimSun" pitchFamily="2" charset="-122"/>
              </a:rPr>
              <a:t> </a:t>
            </a:r>
            <a:r>
              <a:rPr lang="en-US" altLang="zh-CN" sz="2400" b="1" i="1" dirty="0">
                <a:solidFill>
                  <a:schemeClr val="hlink"/>
                </a:solidFill>
                <a:latin typeface="Times New Roman" pitchFamily="18" charset="0"/>
                <a:ea typeface="SimSun" pitchFamily="2" charset="-122"/>
              </a:rPr>
              <a:t>c</a:t>
            </a:r>
            <a:r>
              <a:rPr lang="en-US" altLang="zh-CN" sz="2400" b="1" dirty="0">
                <a:solidFill>
                  <a:schemeClr val="hlink"/>
                </a:solidFill>
                <a:latin typeface="Times New Roman" pitchFamily="18" charset="0"/>
                <a:ea typeface="SimSun" pitchFamily="2" charset="-122"/>
              </a:rPr>
              <a:t>)/2,</a:t>
            </a:r>
            <a:r>
              <a:rPr lang="en-US" altLang="zh-CN" sz="2400" dirty="0">
                <a:solidFill>
                  <a:schemeClr val="hlink"/>
                </a:solidFill>
                <a:ea typeface="SimSun" pitchFamily="2" charset="-122"/>
              </a:rPr>
              <a:t> if </a:t>
            </a:r>
            <a:r>
              <a:rPr lang="en-US" altLang="zh-CN" sz="2400" b="1" i="1" dirty="0">
                <a:solidFill>
                  <a:schemeClr val="hlink"/>
                </a:solidFill>
                <a:latin typeface="Times New Roman" pitchFamily="18" charset="0"/>
                <a:ea typeface="SimSun" pitchFamily="2" charset="-122"/>
              </a:rPr>
              <a:t>q</a:t>
            </a:r>
            <a:r>
              <a:rPr lang="en-US" altLang="zh-CN" sz="2400" b="1" i="1" baseline="-25000" dirty="0">
                <a:solidFill>
                  <a:schemeClr val="hlink"/>
                </a:solidFill>
                <a:latin typeface="Times New Roman" pitchFamily="18" charset="0"/>
                <a:ea typeface="SimSun" pitchFamily="2" charset="-122"/>
              </a:rPr>
              <a:t>2</a:t>
            </a:r>
            <a:r>
              <a:rPr lang="en-US" altLang="zh-CN" sz="2400" b="1" dirty="0">
                <a:solidFill>
                  <a:schemeClr val="hlink"/>
                </a:solidFill>
                <a:latin typeface="Times New Roman" pitchFamily="18" charset="0"/>
                <a:ea typeface="SimSun" pitchFamily="2" charset="-122"/>
              </a:rPr>
              <a:t> &lt; </a:t>
            </a:r>
            <a:r>
              <a:rPr lang="en-US" altLang="zh-CN" sz="2400" b="1" i="1" dirty="0">
                <a:solidFill>
                  <a:schemeClr val="hlink"/>
                </a:solidFill>
                <a:latin typeface="Times New Roman" pitchFamily="18" charset="0"/>
                <a:ea typeface="SimSun" pitchFamily="2" charset="-122"/>
              </a:rPr>
              <a:t>a–</a:t>
            </a:r>
            <a:r>
              <a:rPr lang="en-US" altLang="zh-CN" sz="2400" b="1" dirty="0">
                <a:solidFill>
                  <a:schemeClr val="hlink"/>
                </a:solidFill>
                <a:latin typeface="Times New Roman" pitchFamily="18" charset="0"/>
                <a:ea typeface="SimSun" pitchFamily="2" charset="-122"/>
              </a:rPr>
              <a:t> </a:t>
            </a:r>
            <a:r>
              <a:rPr lang="en-US" altLang="zh-CN" sz="2400" b="1" i="1" dirty="0">
                <a:solidFill>
                  <a:schemeClr val="hlink"/>
                </a:solidFill>
                <a:latin typeface="Times New Roman" pitchFamily="18" charset="0"/>
                <a:ea typeface="SimSun" pitchFamily="2" charset="-122"/>
              </a:rPr>
              <a:t>c</a:t>
            </a:r>
            <a:r>
              <a:rPr lang="en-US" altLang="zh-CN" sz="2400" dirty="0">
                <a:solidFill>
                  <a:schemeClr val="hlink"/>
                </a:solidFill>
                <a:ea typeface="SimSun" pitchFamily="2" charset="-122"/>
              </a:rPr>
              <a:t>; </a:t>
            </a:r>
          </a:p>
          <a:p>
            <a:pPr lvl="1" eaLnBrk="1" hangingPunct="1">
              <a:lnSpc>
                <a:spcPct val="90000"/>
              </a:lnSpc>
              <a:buNone/>
            </a:pPr>
            <a:r>
              <a:rPr lang="en-US" altLang="zh-CN" sz="2400" b="1" dirty="0">
                <a:solidFill>
                  <a:schemeClr val="hlink"/>
                </a:solidFill>
                <a:latin typeface="Times New Roman" pitchFamily="18" charset="0"/>
                <a:ea typeface="SimSun" pitchFamily="2" charset="-122"/>
              </a:rPr>
              <a:t>                   0,</a:t>
            </a:r>
            <a:r>
              <a:rPr lang="en-US" altLang="zh-CN" sz="2400" dirty="0">
                <a:solidFill>
                  <a:schemeClr val="hlink"/>
                </a:solidFill>
                <a:ea typeface="SimSun" pitchFamily="2" charset="-122"/>
              </a:rPr>
              <a:t> otherwise</a:t>
            </a:r>
            <a:endParaRPr lang="en-US" altLang="zh-CN" sz="2400" dirty="0">
              <a:ea typeface="SimSun" pitchFamily="2" charset="-122"/>
            </a:endParaRPr>
          </a:p>
          <a:p>
            <a:pPr lvl="1" eaLnBrk="1" hangingPunct="1">
              <a:lnSpc>
                <a:spcPct val="90000"/>
              </a:lnSpc>
              <a:buFont typeface="Wingdings" pitchFamily="2" charset="2"/>
              <a:buChar char="Ø"/>
            </a:pPr>
            <a:r>
              <a:rPr lang="en-US" altLang="zh-CN" sz="2400" dirty="0">
                <a:ea typeface="SimSun" pitchFamily="2" charset="-122"/>
              </a:rPr>
              <a:t>firm 2</a:t>
            </a:r>
            <a:r>
              <a:rPr lang="zh-CN" altLang="en-US" sz="2400" dirty="0">
                <a:ea typeface="SimSun" pitchFamily="2" charset="-122"/>
              </a:rPr>
              <a:t>对</a:t>
            </a:r>
            <a:r>
              <a:rPr lang="en-US" altLang="zh-CN" sz="2400" dirty="0">
                <a:ea typeface="SimSun" pitchFamily="2" charset="-122"/>
              </a:rPr>
              <a:t>firm 1</a:t>
            </a:r>
            <a:r>
              <a:rPr lang="zh-CN" altLang="en-US" sz="2400" dirty="0">
                <a:ea typeface="SimSun" pitchFamily="2" charset="-122"/>
              </a:rPr>
              <a:t>的产量</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1</a:t>
            </a:r>
            <a:r>
              <a:rPr lang="zh-CN" altLang="en-US" sz="2400" dirty="0">
                <a:ea typeface="SimSun" pitchFamily="2" charset="-122"/>
              </a:rPr>
              <a:t>的最优反应函数</a:t>
            </a:r>
            <a:r>
              <a:rPr lang="en-US" altLang="zh-CN" sz="2400" b="1" dirty="0">
                <a:latin typeface="Times New Roman" pitchFamily="18" charset="0"/>
                <a:ea typeface="SimSun" pitchFamily="2" charset="-122"/>
              </a:rPr>
              <a:t>:</a:t>
            </a:r>
            <a:r>
              <a:rPr lang="en-US" altLang="zh-CN" sz="2400" dirty="0">
                <a:ea typeface="SimSun" pitchFamily="2" charset="-122"/>
              </a:rPr>
              <a:t> </a:t>
            </a:r>
            <a:br>
              <a:rPr lang="en-US" altLang="zh-CN" sz="2400" dirty="0">
                <a:ea typeface="SimSun" pitchFamily="2" charset="-122"/>
              </a:rPr>
            </a:br>
            <a:r>
              <a:rPr lang="en-US" altLang="zh-CN" sz="2400" b="1" i="1" dirty="0">
                <a:solidFill>
                  <a:srgbClr val="0000FF"/>
                </a:solidFill>
                <a:latin typeface="Times New Roman" pitchFamily="18" charset="0"/>
                <a:ea typeface="SimSun" pitchFamily="2" charset="-122"/>
              </a:rPr>
              <a:t>R</a:t>
            </a:r>
            <a:r>
              <a:rPr lang="en-US" altLang="zh-CN" sz="2400" b="1" baseline="-25000" dirty="0">
                <a:solidFill>
                  <a:srgbClr val="0000FF"/>
                </a:solidFill>
                <a:latin typeface="Times New Roman" pitchFamily="18" charset="0"/>
                <a:ea typeface="SimSun" pitchFamily="2" charset="-122"/>
              </a:rPr>
              <a:t>2</a:t>
            </a:r>
            <a:r>
              <a:rPr lang="en-US" altLang="zh-CN" sz="2400" b="1" dirty="0">
                <a:solidFill>
                  <a:srgbClr val="0000FF"/>
                </a:solidFill>
                <a:latin typeface="Times New Roman" pitchFamily="18" charset="0"/>
                <a:ea typeface="SimSun" pitchFamily="2" charset="-122"/>
              </a:rPr>
              <a:t>(</a:t>
            </a:r>
            <a:r>
              <a:rPr lang="en-US" altLang="zh-CN" sz="2400" b="1" i="1" dirty="0">
                <a:solidFill>
                  <a:srgbClr val="0000FF"/>
                </a:solidFill>
                <a:latin typeface="Times New Roman" pitchFamily="18" charset="0"/>
                <a:ea typeface="SimSun" pitchFamily="2" charset="-122"/>
              </a:rPr>
              <a:t>q</a:t>
            </a:r>
            <a:r>
              <a:rPr lang="en-US" altLang="zh-CN" sz="2400" b="1" i="1" baseline="-25000" dirty="0">
                <a:solidFill>
                  <a:srgbClr val="0000FF"/>
                </a:solidFill>
                <a:latin typeface="Times New Roman" pitchFamily="18" charset="0"/>
                <a:ea typeface="SimSun" pitchFamily="2" charset="-122"/>
              </a:rPr>
              <a:t>1</a:t>
            </a:r>
            <a:r>
              <a:rPr lang="en-US" altLang="zh-CN" sz="2400" b="1" dirty="0">
                <a:solidFill>
                  <a:srgbClr val="0000FF"/>
                </a:solidFill>
                <a:latin typeface="Times New Roman" pitchFamily="18" charset="0"/>
                <a:ea typeface="SimSun" pitchFamily="2" charset="-122"/>
              </a:rPr>
              <a:t>)</a:t>
            </a:r>
            <a:r>
              <a:rPr lang="en-US" altLang="zh-CN" sz="2400" b="1" i="1" dirty="0">
                <a:solidFill>
                  <a:srgbClr val="0000FF"/>
                </a:solidFill>
                <a:latin typeface="Times New Roman" pitchFamily="18" charset="0"/>
                <a:ea typeface="SimSun" pitchFamily="2" charset="-122"/>
              </a:rPr>
              <a:t> =  </a:t>
            </a:r>
            <a:r>
              <a:rPr lang="en-US" altLang="zh-CN" sz="2400" b="1" dirty="0">
                <a:solidFill>
                  <a:srgbClr val="0000FF"/>
                </a:solidFill>
                <a:latin typeface="Times New Roman" pitchFamily="18" charset="0"/>
                <a:ea typeface="SimSun" pitchFamily="2" charset="-122"/>
              </a:rPr>
              <a:t>(</a:t>
            </a:r>
            <a:r>
              <a:rPr lang="en-US" altLang="zh-CN" sz="2400" b="1" i="1" dirty="0">
                <a:solidFill>
                  <a:srgbClr val="0000FF"/>
                </a:solidFill>
                <a:latin typeface="Times New Roman" pitchFamily="18" charset="0"/>
                <a:ea typeface="SimSun" pitchFamily="2" charset="-122"/>
              </a:rPr>
              <a:t>a – q</a:t>
            </a:r>
            <a:r>
              <a:rPr lang="en-US" altLang="zh-CN" sz="2400" b="1" i="1" baseline="-25000" dirty="0">
                <a:solidFill>
                  <a:srgbClr val="0000FF"/>
                </a:solidFill>
                <a:latin typeface="Times New Roman" pitchFamily="18" charset="0"/>
                <a:ea typeface="SimSun" pitchFamily="2" charset="-122"/>
              </a:rPr>
              <a:t>1</a:t>
            </a:r>
            <a:r>
              <a:rPr lang="en-US" altLang="zh-CN" sz="2400" b="1" dirty="0">
                <a:solidFill>
                  <a:srgbClr val="0000FF"/>
                </a:solidFill>
                <a:latin typeface="Times New Roman" pitchFamily="18" charset="0"/>
                <a:ea typeface="SimSun" pitchFamily="2" charset="-122"/>
              </a:rPr>
              <a:t> </a:t>
            </a:r>
            <a:r>
              <a:rPr lang="en-US" altLang="zh-CN" sz="2400" b="1" i="1" dirty="0">
                <a:solidFill>
                  <a:srgbClr val="0000FF"/>
                </a:solidFill>
                <a:latin typeface="Times New Roman" pitchFamily="18" charset="0"/>
                <a:ea typeface="SimSun" pitchFamily="2" charset="-122"/>
              </a:rPr>
              <a:t>–</a:t>
            </a:r>
            <a:r>
              <a:rPr lang="en-US" altLang="zh-CN" sz="2400" b="1" dirty="0">
                <a:solidFill>
                  <a:srgbClr val="0000FF"/>
                </a:solidFill>
                <a:latin typeface="Times New Roman" pitchFamily="18" charset="0"/>
                <a:ea typeface="SimSun" pitchFamily="2" charset="-122"/>
              </a:rPr>
              <a:t> </a:t>
            </a:r>
            <a:r>
              <a:rPr lang="en-US" altLang="zh-CN" sz="2400" b="1" i="1" dirty="0">
                <a:solidFill>
                  <a:srgbClr val="0000FF"/>
                </a:solidFill>
                <a:latin typeface="Times New Roman" pitchFamily="18" charset="0"/>
                <a:ea typeface="SimSun" pitchFamily="2" charset="-122"/>
              </a:rPr>
              <a:t>c</a:t>
            </a:r>
            <a:r>
              <a:rPr lang="en-US" altLang="zh-CN" sz="2400" b="1" dirty="0">
                <a:solidFill>
                  <a:srgbClr val="0000FF"/>
                </a:solidFill>
                <a:latin typeface="Times New Roman" pitchFamily="18" charset="0"/>
                <a:ea typeface="SimSun" pitchFamily="2" charset="-122"/>
              </a:rPr>
              <a:t>)/2, </a:t>
            </a:r>
            <a:r>
              <a:rPr lang="en-US" altLang="zh-CN" sz="2400" dirty="0">
                <a:solidFill>
                  <a:srgbClr val="0000FF"/>
                </a:solidFill>
                <a:ea typeface="SimSun" pitchFamily="2" charset="-122"/>
              </a:rPr>
              <a:t>if </a:t>
            </a:r>
            <a:r>
              <a:rPr lang="en-US" altLang="zh-CN" sz="2400" b="1" i="1" dirty="0">
                <a:solidFill>
                  <a:srgbClr val="0000FF"/>
                </a:solidFill>
                <a:latin typeface="Times New Roman" pitchFamily="18" charset="0"/>
                <a:ea typeface="SimSun" pitchFamily="2" charset="-122"/>
              </a:rPr>
              <a:t>q</a:t>
            </a:r>
            <a:r>
              <a:rPr lang="en-US" altLang="zh-CN" sz="2400" b="1" i="1" baseline="-25000" dirty="0">
                <a:solidFill>
                  <a:srgbClr val="0000FF"/>
                </a:solidFill>
                <a:latin typeface="Times New Roman" pitchFamily="18" charset="0"/>
                <a:ea typeface="SimSun" pitchFamily="2" charset="-122"/>
              </a:rPr>
              <a:t>1</a:t>
            </a:r>
            <a:r>
              <a:rPr lang="en-US" altLang="zh-CN" sz="2400" b="1" dirty="0">
                <a:solidFill>
                  <a:srgbClr val="0000FF"/>
                </a:solidFill>
                <a:latin typeface="Times New Roman" pitchFamily="18" charset="0"/>
                <a:ea typeface="SimSun" pitchFamily="2" charset="-122"/>
              </a:rPr>
              <a:t> &lt; </a:t>
            </a:r>
            <a:r>
              <a:rPr lang="en-US" altLang="zh-CN" sz="2400" b="1" i="1" dirty="0">
                <a:solidFill>
                  <a:srgbClr val="0000FF"/>
                </a:solidFill>
                <a:latin typeface="Times New Roman" pitchFamily="18" charset="0"/>
                <a:ea typeface="SimSun" pitchFamily="2" charset="-122"/>
              </a:rPr>
              <a:t>a–</a:t>
            </a:r>
            <a:r>
              <a:rPr lang="en-US" altLang="zh-CN" sz="2400" b="1" dirty="0">
                <a:solidFill>
                  <a:srgbClr val="0000FF"/>
                </a:solidFill>
                <a:latin typeface="Times New Roman" pitchFamily="18" charset="0"/>
                <a:ea typeface="SimSun" pitchFamily="2" charset="-122"/>
              </a:rPr>
              <a:t> </a:t>
            </a:r>
            <a:r>
              <a:rPr lang="en-US" altLang="zh-CN" sz="2400" b="1" i="1" dirty="0">
                <a:solidFill>
                  <a:srgbClr val="0000FF"/>
                </a:solidFill>
                <a:latin typeface="Times New Roman" pitchFamily="18" charset="0"/>
                <a:ea typeface="SimSun" pitchFamily="2" charset="-122"/>
              </a:rPr>
              <a:t>c</a:t>
            </a:r>
            <a:r>
              <a:rPr lang="en-US" altLang="zh-CN" sz="2400" dirty="0">
                <a:solidFill>
                  <a:srgbClr val="0000FF"/>
                </a:solidFill>
                <a:ea typeface="SimSun" pitchFamily="2" charset="-122"/>
              </a:rPr>
              <a:t>; </a:t>
            </a:r>
          </a:p>
          <a:p>
            <a:pPr lvl="1" eaLnBrk="1" hangingPunct="1">
              <a:lnSpc>
                <a:spcPct val="90000"/>
              </a:lnSpc>
              <a:buNone/>
            </a:pPr>
            <a:r>
              <a:rPr lang="en-US" altLang="zh-CN" sz="2400" b="1" dirty="0">
                <a:solidFill>
                  <a:srgbClr val="0000FF"/>
                </a:solidFill>
                <a:latin typeface="Times New Roman" pitchFamily="18" charset="0"/>
                <a:ea typeface="SimSun" pitchFamily="2" charset="-122"/>
              </a:rPr>
              <a:t>                   0,</a:t>
            </a:r>
            <a:r>
              <a:rPr lang="en-US" altLang="zh-CN" sz="2400" dirty="0">
                <a:solidFill>
                  <a:srgbClr val="0000FF"/>
                </a:solidFill>
                <a:ea typeface="SimSun" pitchFamily="2" charset="-122"/>
              </a:rPr>
              <a:t> otherwise</a:t>
            </a:r>
          </a:p>
          <a:p>
            <a:pPr eaLnBrk="1" hangingPunct="1">
              <a:lnSpc>
                <a:spcPct val="90000"/>
              </a:lnSpc>
              <a:buFont typeface="Wingdings" pitchFamily="2" charset="2"/>
              <a:buChar char="Ø"/>
            </a:pPr>
            <a:endParaRPr lang="en-US" altLang="zh-CN" sz="2400" dirty="0">
              <a:ea typeface="SimSun" pitchFamily="2" charset="-122"/>
            </a:endParaRPr>
          </a:p>
          <a:p>
            <a:pPr lvl="1" eaLnBrk="1" hangingPunct="1">
              <a:lnSpc>
                <a:spcPct val="90000"/>
              </a:lnSpc>
              <a:buFont typeface="Wingdings" pitchFamily="2" charset="2"/>
              <a:buChar char="Ø"/>
            </a:pPr>
            <a:endParaRPr lang="en-US" altLang="zh-CN" sz="2200" dirty="0">
              <a:ea typeface="SimSun" pitchFamily="2" charset="-122"/>
            </a:endParaRPr>
          </a:p>
        </p:txBody>
      </p:sp>
      <p:sp>
        <p:nvSpPr>
          <p:cNvPr id="105478" name="Line 4"/>
          <p:cNvSpPr>
            <a:spLocks noChangeShapeType="1"/>
          </p:cNvSpPr>
          <p:nvPr/>
        </p:nvSpPr>
        <p:spPr bwMode="auto">
          <a:xfrm>
            <a:off x="4818063" y="5980113"/>
            <a:ext cx="345440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05479" name="Line 5"/>
          <p:cNvSpPr>
            <a:spLocks noChangeShapeType="1"/>
          </p:cNvSpPr>
          <p:nvPr/>
        </p:nvSpPr>
        <p:spPr bwMode="auto">
          <a:xfrm flipV="1">
            <a:off x="5472113" y="3860800"/>
            <a:ext cx="0" cy="2395538"/>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105480" name="Text Box 6"/>
          <p:cNvSpPr txBox="1">
            <a:spLocks noChangeArrowheads="1"/>
          </p:cNvSpPr>
          <p:nvPr/>
        </p:nvSpPr>
        <p:spPr bwMode="auto">
          <a:xfrm>
            <a:off x="7866063" y="5951538"/>
            <a:ext cx="450850"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q</a:t>
            </a:r>
            <a:r>
              <a:rPr lang="en-US" altLang="zh-CN" sz="2000" b="1" i="1" baseline="-25000">
                <a:solidFill>
                  <a:srgbClr val="000000"/>
                </a:solidFill>
                <a:latin typeface="Times New Roman" pitchFamily="18" charset="0"/>
                <a:ea typeface="SimSun" pitchFamily="2" charset="-122"/>
                <a:cs typeface="Times New Roman" pitchFamily="18" charset="0"/>
              </a:rPr>
              <a:t>1</a:t>
            </a:r>
            <a:endParaRPr lang="en-US" altLang="zh-CN" sz="2000" b="1" i="1">
              <a:solidFill>
                <a:srgbClr val="000000"/>
              </a:solidFill>
              <a:latin typeface="Times New Roman" pitchFamily="18" charset="0"/>
              <a:ea typeface="SimSun" pitchFamily="2" charset="-122"/>
              <a:cs typeface="Times New Roman" pitchFamily="18" charset="0"/>
            </a:endParaRPr>
          </a:p>
        </p:txBody>
      </p:sp>
      <p:sp>
        <p:nvSpPr>
          <p:cNvPr id="105481" name="Text Box 7"/>
          <p:cNvSpPr txBox="1">
            <a:spLocks noChangeArrowheads="1"/>
          </p:cNvSpPr>
          <p:nvPr/>
        </p:nvSpPr>
        <p:spPr bwMode="auto">
          <a:xfrm>
            <a:off x="5521325" y="3841750"/>
            <a:ext cx="4349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q</a:t>
            </a:r>
            <a:r>
              <a:rPr lang="en-US" altLang="zh-CN" sz="2000" b="1" i="1" baseline="-25000">
                <a:solidFill>
                  <a:srgbClr val="000000"/>
                </a:solidFill>
                <a:latin typeface="Times New Roman" pitchFamily="18" charset="0"/>
                <a:ea typeface="SimSun" pitchFamily="2" charset="-122"/>
                <a:cs typeface="Times New Roman" pitchFamily="18" charset="0"/>
              </a:rPr>
              <a:t>2</a:t>
            </a:r>
            <a:endParaRPr lang="en-US" altLang="zh-CN" sz="2000" b="1" i="1">
              <a:solidFill>
                <a:srgbClr val="000000"/>
              </a:solidFill>
              <a:latin typeface="Times New Roman" pitchFamily="18" charset="0"/>
              <a:ea typeface="SimSun" pitchFamily="2" charset="-122"/>
              <a:cs typeface="Times New Roman" pitchFamily="18" charset="0"/>
            </a:endParaRPr>
          </a:p>
        </p:txBody>
      </p:sp>
      <p:sp>
        <p:nvSpPr>
          <p:cNvPr id="95240" name="Line 8"/>
          <p:cNvSpPr>
            <a:spLocks noChangeShapeType="1"/>
          </p:cNvSpPr>
          <p:nvPr/>
        </p:nvSpPr>
        <p:spPr bwMode="auto">
          <a:xfrm>
            <a:off x="5472113" y="5195888"/>
            <a:ext cx="1524000" cy="7842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95241" name="Line 9"/>
          <p:cNvSpPr>
            <a:spLocks noChangeShapeType="1"/>
          </p:cNvSpPr>
          <p:nvPr/>
        </p:nvSpPr>
        <p:spPr bwMode="auto">
          <a:xfrm>
            <a:off x="6981825" y="5980113"/>
            <a:ext cx="928688" cy="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a:solidFill>
                <a:srgbClr val="000000"/>
              </a:solidFill>
            </a:endParaRPr>
          </a:p>
        </p:txBody>
      </p:sp>
      <p:sp>
        <p:nvSpPr>
          <p:cNvPr id="95242" name="Line 10"/>
          <p:cNvSpPr>
            <a:spLocks noChangeShapeType="1"/>
          </p:cNvSpPr>
          <p:nvPr/>
        </p:nvSpPr>
        <p:spPr bwMode="auto">
          <a:xfrm flipH="1" flipV="1">
            <a:off x="5472113" y="4470400"/>
            <a:ext cx="754062" cy="152400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95243" name="Line 11"/>
          <p:cNvSpPr>
            <a:spLocks noChangeShapeType="1"/>
          </p:cNvSpPr>
          <p:nvPr/>
        </p:nvSpPr>
        <p:spPr bwMode="auto">
          <a:xfrm flipV="1">
            <a:off x="5486400" y="4106863"/>
            <a:ext cx="0" cy="39052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a:solidFill>
                <a:srgbClr val="000000"/>
              </a:solidFill>
            </a:endParaRPr>
          </a:p>
        </p:txBody>
      </p:sp>
      <p:sp>
        <p:nvSpPr>
          <p:cNvPr id="105486" name="Text Box 12"/>
          <p:cNvSpPr txBox="1">
            <a:spLocks noChangeArrowheads="1"/>
          </p:cNvSpPr>
          <p:nvPr/>
        </p:nvSpPr>
        <p:spPr bwMode="auto">
          <a:xfrm>
            <a:off x="5715000" y="5976938"/>
            <a:ext cx="1069975"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a:solidFill>
                  <a:srgbClr val="000000"/>
                </a:solidFill>
                <a:latin typeface="Times New Roman" pitchFamily="18" charset="0"/>
                <a:ea typeface="SimSun" pitchFamily="2" charset="-122"/>
                <a:cs typeface="Times New Roman" pitchFamily="18" charset="0"/>
              </a:rPr>
              <a:t>(</a:t>
            </a:r>
            <a:r>
              <a:rPr lang="en-US" altLang="zh-CN" sz="2000" b="1" i="1">
                <a:solidFill>
                  <a:srgbClr val="000000"/>
                </a:solidFill>
                <a:latin typeface="Times New Roman" pitchFamily="18" charset="0"/>
                <a:ea typeface="SimSun" pitchFamily="2" charset="-122"/>
                <a:cs typeface="Times New Roman" pitchFamily="18" charset="0"/>
              </a:rPr>
              <a:t>a </a:t>
            </a:r>
            <a:r>
              <a:rPr lang="en-US" altLang="zh-CN" b="1" i="1">
                <a:solidFill>
                  <a:srgbClr val="000000"/>
                </a:solidFill>
                <a:ea typeface="SimSun" pitchFamily="2" charset="-122"/>
                <a:cs typeface="Times New Roman" pitchFamily="18" charset="0"/>
              </a:rPr>
              <a:t>–</a:t>
            </a:r>
            <a:r>
              <a:rPr lang="en-US" altLang="zh-CN">
                <a:solidFill>
                  <a:srgbClr val="000000"/>
                </a:solidFill>
                <a:ea typeface="SimSun" pitchFamily="2" charset="-122"/>
                <a:cs typeface="Times New Roman" pitchFamily="18" charset="0"/>
              </a:rPr>
              <a:t> </a:t>
            </a:r>
            <a:r>
              <a:rPr lang="en-US" altLang="zh-CN" sz="2000" b="1" i="1">
                <a:solidFill>
                  <a:srgbClr val="000000"/>
                </a:solidFill>
                <a:latin typeface="Times New Roman" pitchFamily="18" charset="0"/>
                <a:ea typeface="SimSun" pitchFamily="2" charset="-122"/>
                <a:cs typeface="Times New Roman" pitchFamily="18" charset="0"/>
              </a:rPr>
              <a:t>c</a:t>
            </a:r>
            <a:r>
              <a:rPr lang="en-US" altLang="zh-CN" sz="2000" b="1">
                <a:solidFill>
                  <a:srgbClr val="000000"/>
                </a:solidFill>
                <a:latin typeface="Times New Roman" pitchFamily="18" charset="0"/>
                <a:ea typeface="SimSun" pitchFamily="2" charset="-122"/>
                <a:cs typeface="Times New Roman" pitchFamily="18" charset="0"/>
              </a:rPr>
              <a:t>)/2</a:t>
            </a:r>
          </a:p>
        </p:txBody>
      </p:sp>
      <p:sp>
        <p:nvSpPr>
          <p:cNvPr id="105487" name="Text Box 13"/>
          <p:cNvSpPr txBox="1">
            <a:spLocks noChangeArrowheads="1"/>
          </p:cNvSpPr>
          <p:nvPr/>
        </p:nvSpPr>
        <p:spPr bwMode="auto">
          <a:xfrm>
            <a:off x="4356100" y="5006975"/>
            <a:ext cx="1055688"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a:solidFill>
                  <a:srgbClr val="000000"/>
                </a:solidFill>
                <a:latin typeface="Times New Roman" pitchFamily="18" charset="0"/>
                <a:ea typeface="SimSun" pitchFamily="2" charset="-122"/>
                <a:cs typeface="Times New Roman" pitchFamily="18" charset="0"/>
              </a:rPr>
              <a:t>(</a:t>
            </a:r>
            <a:r>
              <a:rPr lang="en-US" altLang="zh-CN" sz="2000" b="1" i="1">
                <a:solidFill>
                  <a:srgbClr val="000000"/>
                </a:solidFill>
                <a:latin typeface="Times New Roman" pitchFamily="18" charset="0"/>
                <a:ea typeface="SimSun" pitchFamily="2" charset="-122"/>
                <a:cs typeface="Times New Roman" pitchFamily="18" charset="0"/>
              </a:rPr>
              <a:t>a </a:t>
            </a:r>
            <a:r>
              <a:rPr lang="en-US" altLang="zh-CN" b="1" i="1">
                <a:solidFill>
                  <a:srgbClr val="000000"/>
                </a:solidFill>
                <a:ea typeface="SimSun" pitchFamily="2" charset="-122"/>
                <a:cs typeface="Times New Roman" pitchFamily="18" charset="0"/>
              </a:rPr>
              <a:t>–</a:t>
            </a:r>
            <a:r>
              <a:rPr lang="en-US" altLang="zh-CN">
                <a:solidFill>
                  <a:srgbClr val="000000"/>
                </a:solidFill>
                <a:ea typeface="SimSun" pitchFamily="2" charset="-122"/>
                <a:cs typeface="Times New Roman" pitchFamily="18" charset="0"/>
              </a:rPr>
              <a:t> </a:t>
            </a:r>
            <a:r>
              <a:rPr lang="en-US" altLang="zh-CN" sz="2000" b="1" i="1">
                <a:solidFill>
                  <a:srgbClr val="000000"/>
                </a:solidFill>
                <a:latin typeface="Times New Roman" pitchFamily="18" charset="0"/>
                <a:ea typeface="SimSun" pitchFamily="2" charset="-122"/>
                <a:cs typeface="Times New Roman" pitchFamily="18" charset="0"/>
              </a:rPr>
              <a:t>c</a:t>
            </a:r>
            <a:r>
              <a:rPr lang="en-US" altLang="zh-CN" sz="2000" b="1">
                <a:solidFill>
                  <a:srgbClr val="000000"/>
                </a:solidFill>
                <a:latin typeface="Times New Roman" pitchFamily="18" charset="0"/>
                <a:ea typeface="SimSun" pitchFamily="2" charset="-122"/>
                <a:cs typeface="Times New Roman" pitchFamily="18" charset="0"/>
              </a:rPr>
              <a:t>)/2</a:t>
            </a:r>
          </a:p>
        </p:txBody>
      </p:sp>
      <p:sp>
        <p:nvSpPr>
          <p:cNvPr id="105488" name="Text Box 14"/>
          <p:cNvSpPr txBox="1">
            <a:spLocks noChangeArrowheads="1"/>
          </p:cNvSpPr>
          <p:nvPr/>
        </p:nvSpPr>
        <p:spPr bwMode="auto">
          <a:xfrm>
            <a:off x="4657725" y="4298950"/>
            <a:ext cx="74612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a </a:t>
            </a:r>
            <a:r>
              <a:rPr lang="en-US" altLang="zh-CN" b="1" i="1">
                <a:solidFill>
                  <a:srgbClr val="000000"/>
                </a:solidFill>
                <a:ea typeface="SimSun" pitchFamily="2" charset="-122"/>
                <a:cs typeface="Times New Roman" pitchFamily="18" charset="0"/>
              </a:rPr>
              <a:t>–</a:t>
            </a:r>
            <a:r>
              <a:rPr lang="en-US" altLang="zh-CN">
                <a:solidFill>
                  <a:srgbClr val="000000"/>
                </a:solidFill>
                <a:ea typeface="SimSun" pitchFamily="2" charset="-122"/>
                <a:cs typeface="Times New Roman" pitchFamily="18" charset="0"/>
              </a:rPr>
              <a:t> </a:t>
            </a:r>
            <a:r>
              <a:rPr lang="en-US" altLang="zh-CN" sz="2000" b="1" i="1">
                <a:solidFill>
                  <a:srgbClr val="000000"/>
                </a:solidFill>
                <a:latin typeface="Times New Roman" pitchFamily="18" charset="0"/>
                <a:ea typeface="SimSun" pitchFamily="2" charset="-122"/>
                <a:cs typeface="Times New Roman" pitchFamily="18" charset="0"/>
              </a:rPr>
              <a:t>c</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105489" name="Text Box 15"/>
          <p:cNvSpPr txBox="1">
            <a:spLocks noChangeArrowheads="1"/>
          </p:cNvSpPr>
          <p:nvPr/>
        </p:nvSpPr>
        <p:spPr bwMode="auto">
          <a:xfrm>
            <a:off x="6719888" y="5983288"/>
            <a:ext cx="74612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a:solidFill>
                  <a:srgbClr val="000000"/>
                </a:solidFill>
                <a:latin typeface="Times New Roman" pitchFamily="18" charset="0"/>
                <a:ea typeface="SimSun" pitchFamily="2" charset="-122"/>
                <a:cs typeface="Times New Roman" pitchFamily="18" charset="0"/>
              </a:rPr>
              <a:t>a </a:t>
            </a:r>
            <a:r>
              <a:rPr lang="en-US" altLang="zh-CN" b="1" i="1">
                <a:solidFill>
                  <a:srgbClr val="000000"/>
                </a:solidFill>
                <a:ea typeface="SimSun" pitchFamily="2" charset="-122"/>
                <a:cs typeface="Times New Roman" pitchFamily="18" charset="0"/>
              </a:rPr>
              <a:t>–</a:t>
            </a:r>
            <a:r>
              <a:rPr lang="en-US" altLang="zh-CN">
                <a:solidFill>
                  <a:srgbClr val="000000"/>
                </a:solidFill>
                <a:ea typeface="SimSun" pitchFamily="2" charset="-122"/>
                <a:cs typeface="Times New Roman" pitchFamily="18" charset="0"/>
              </a:rPr>
              <a:t> </a:t>
            </a:r>
            <a:r>
              <a:rPr lang="en-US" altLang="zh-CN" sz="2000" b="1" i="1">
                <a:solidFill>
                  <a:srgbClr val="000000"/>
                </a:solidFill>
                <a:latin typeface="Times New Roman" pitchFamily="18" charset="0"/>
                <a:ea typeface="SimSun" pitchFamily="2" charset="-122"/>
                <a:cs typeface="Times New Roman" pitchFamily="18" charset="0"/>
              </a:rPr>
              <a:t>c</a:t>
            </a:r>
            <a:endParaRPr lang="en-US" altLang="zh-CN" sz="2000" b="1">
              <a:solidFill>
                <a:srgbClr val="000000"/>
              </a:solidFill>
              <a:latin typeface="Times New Roman" pitchFamily="18" charset="0"/>
              <a:ea typeface="SimSun" pitchFamily="2" charset="-122"/>
              <a:cs typeface="Times New Roman" pitchFamily="18" charset="0"/>
            </a:endParaRPr>
          </a:p>
        </p:txBody>
      </p:sp>
      <p:sp>
        <p:nvSpPr>
          <p:cNvPr id="95248" name="Oval 16"/>
          <p:cNvSpPr>
            <a:spLocks noChangeArrowheads="1"/>
          </p:cNvSpPr>
          <p:nvPr/>
        </p:nvSpPr>
        <p:spPr bwMode="auto">
          <a:xfrm>
            <a:off x="5888038" y="5378450"/>
            <a:ext cx="176212" cy="1762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SimSun" pitchFamily="2" charset="-122"/>
            </a:endParaRPr>
          </a:p>
        </p:txBody>
      </p:sp>
      <p:sp>
        <p:nvSpPr>
          <p:cNvPr id="95249" name="AutoShape 17"/>
          <p:cNvSpPr>
            <a:spLocks/>
          </p:cNvSpPr>
          <p:nvPr/>
        </p:nvSpPr>
        <p:spPr bwMode="auto">
          <a:xfrm>
            <a:off x="6557963" y="4094163"/>
            <a:ext cx="1479550" cy="609600"/>
          </a:xfrm>
          <a:prstGeom prst="borderCallout1">
            <a:avLst>
              <a:gd name="adj1" fmla="val 18750"/>
              <a:gd name="adj2" fmla="val -5148"/>
              <a:gd name="adj3" fmla="val 213023"/>
              <a:gd name="adj4" fmla="val -37019"/>
            </a:avLst>
          </a:prstGeom>
          <a:noFill/>
          <a:ln w="9525">
            <a:solidFill>
              <a:schemeClr val="tx1"/>
            </a:solidFill>
            <a:miter lim="800000"/>
            <a:headEnd/>
            <a:tailEnd/>
          </a:ln>
        </p:spPr>
        <p:txBody>
          <a:bodyPr/>
          <a:lstStyle/>
          <a:p>
            <a:pPr algn="ctr" fontAlgn="base">
              <a:spcBef>
                <a:spcPct val="0"/>
              </a:spcBef>
              <a:spcAft>
                <a:spcPct val="0"/>
              </a:spcAft>
            </a:pPr>
            <a:r>
              <a:rPr lang="en-US" altLang="zh-CN">
                <a:solidFill>
                  <a:srgbClr val="000000"/>
                </a:solidFill>
                <a:ea typeface="SimSun" pitchFamily="2" charset="-122"/>
              </a:rPr>
              <a:t>Nash equilibrium</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checkerboard(across)">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52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52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52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52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5248"/>
                                        </p:tgtEl>
                                        <p:attrNameLst>
                                          <p:attrName>style.visibility</p:attrName>
                                        </p:attrNameLst>
                                      </p:cBhvr>
                                      <p:to>
                                        <p:strVal val="visible"/>
                                      </p:to>
                                    </p:set>
                                    <p:animEffect transition="in" filter="checkerboard(across)">
                                      <p:cBhvr>
                                        <p:cTn id="28" dur="500"/>
                                        <p:tgtEl>
                                          <p:spTgt spid="95248"/>
                                        </p:tgtEl>
                                      </p:cBhvr>
                                    </p:animEffect>
                                  </p:childTnLst>
                                </p:cTn>
                              </p:par>
                            </p:childTnLst>
                          </p:cTn>
                        </p:par>
                        <p:par>
                          <p:cTn id="29" fill="hold">
                            <p:stCondLst>
                              <p:cond delay="500"/>
                            </p:stCondLst>
                            <p:childTnLst>
                              <p:par>
                                <p:cTn id="30" presetID="5" presetClass="entr" presetSubtype="10" fill="hold" grpId="0" nodeType="afterEffect">
                                  <p:stCondLst>
                                    <p:cond delay="0"/>
                                  </p:stCondLst>
                                  <p:childTnLst>
                                    <p:set>
                                      <p:cBhvr>
                                        <p:cTn id="31" dur="1" fill="hold">
                                          <p:stCondLst>
                                            <p:cond delay="0"/>
                                          </p:stCondLst>
                                        </p:cTn>
                                        <p:tgtEl>
                                          <p:spTgt spid="95249"/>
                                        </p:tgtEl>
                                        <p:attrNameLst>
                                          <p:attrName>style.visibility</p:attrName>
                                        </p:attrNameLst>
                                      </p:cBhvr>
                                      <p:to>
                                        <p:strVal val="visible"/>
                                      </p:to>
                                    </p:set>
                                    <p:animEffect transition="in" filter="checkerboard(across)">
                                      <p:cBhvr>
                                        <p:cTn id="32" dur="500"/>
                                        <p:tgtEl>
                                          <p:spTgt spid="9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40" grpId="0" animBg="1"/>
      <p:bldP spid="95241" grpId="0" animBg="1"/>
      <p:bldP spid="95242" grpId="0" animBg="1"/>
      <p:bldP spid="95243" grpId="0" animBg="1"/>
      <p:bldP spid="95248" grpId="0" animBg="1"/>
      <p:bldP spid="95249"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Cournot</a:t>
            </a:r>
            <a:r>
              <a:rPr lang="zh-CN" altLang="en-US" dirty="0"/>
              <a:t> </a:t>
            </a:r>
            <a:r>
              <a:rPr lang="en-US" altLang="zh-CN" dirty="0"/>
              <a:t>model</a:t>
            </a:r>
            <a:r>
              <a:rPr lang="zh-CN" altLang="en-US" dirty="0"/>
              <a:t> </a:t>
            </a:r>
            <a:r>
              <a:rPr lang="en-US" altLang="zh-CN" dirty="0"/>
              <a:t>of</a:t>
            </a:r>
            <a:r>
              <a:rPr lang="zh-CN" altLang="en-US" dirty="0"/>
              <a:t> </a:t>
            </a:r>
            <a:r>
              <a:rPr lang="en-US" altLang="zh-CN" dirty="0"/>
              <a:t>duopoly</a:t>
            </a:r>
            <a:endParaRPr lang="zh-CN" altLang="en-US" dirty="0"/>
          </a:p>
        </p:txBody>
      </p:sp>
      <p:sp>
        <p:nvSpPr>
          <p:cNvPr id="3" name="内容占位符 2"/>
          <p:cNvSpPr>
            <a:spLocks noGrp="1"/>
          </p:cNvSpPr>
          <p:nvPr>
            <p:ph idx="1"/>
          </p:nvPr>
        </p:nvSpPr>
        <p:spPr/>
        <p:txBody>
          <a:bodyPr/>
          <a:lstStyle/>
          <a:p>
            <a:r>
              <a:rPr lang="zh-CN" altLang="en-US" dirty="0"/>
              <a:t>思考：</a:t>
            </a:r>
            <a:endParaRPr lang="en-US" altLang="zh-CN" dirty="0"/>
          </a:p>
          <a:p>
            <a:pPr lvl="1">
              <a:buFont typeface="Wingdings" pitchFamily="2" charset="2"/>
              <a:buChar char="Ø"/>
            </a:pPr>
            <a:r>
              <a:rPr lang="zh-CN" altLang="en-US" dirty="0"/>
              <a:t>当只有一家企业是市场的垄断者时，它会选择垄断产量</a:t>
            </a:r>
            <a:r>
              <a:rPr lang="en-US" altLang="zh-CN" b="1" i="1" dirty="0" err="1">
                <a:latin typeface="Times New Roman" pitchFamily="18" charset="0"/>
                <a:ea typeface="SimSun" pitchFamily="2" charset="-122"/>
                <a:cs typeface="Times New Roman" pitchFamily="18" charset="0"/>
              </a:rPr>
              <a:t>q</a:t>
            </a:r>
            <a:r>
              <a:rPr lang="en-US" altLang="zh-CN" b="1" i="1" baseline="-25000" dirty="0" err="1">
                <a:latin typeface="Times New Roman" pitchFamily="18" charset="0"/>
                <a:ea typeface="SimSun" pitchFamily="2" charset="-122"/>
                <a:cs typeface="Times New Roman" pitchFamily="18" charset="0"/>
              </a:rPr>
              <a:t>m</a:t>
            </a:r>
            <a:r>
              <a:rPr lang="zh-CN" altLang="en-US" dirty="0"/>
              <a:t>使自己的利润</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m</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m</a:t>
            </a:r>
            <a:r>
              <a:rPr lang="en-US" altLang="zh-CN" b="1" i="1" dirty="0">
                <a:latin typeface="Times New Roman" pitchFamily="18" charset="0"/>
                <a:ea typeface="SimSun" pitchFamily="2" charset="-122"/>
              </a:rPr>
              <a:t>,0</a:t>
            </a:r>
            <a:r>
              <a:rPr lang="en-US" altLang="zh-CN" b="1" dirty="0">
                <a:latin typeface="Times New Roman" pitchFamily="18" charset="0"/>
                <a:ea typeface="SimSun" pitchFamily="2" charset="-122"/>
              </a:rPr>
              <a:t>)</a:t>
            </a:r>
            <a:r>
              <a:rPr lang="zh-CN" altLang="en-US" dirty="0"/>
              <a:t>最大化</a:t>
            </a:r>
            <a:endParaRPr lang="en-US" altLang="zh-CN" dirty="0"/>
          </a:p>
          <a:p>
            <a:pPr lvl="1">
              <a:buFont typeface="Wingdings" pitchFamily="2" charset="2"/>
              <a:buChar char="Ø"/>
            </a:pPr>
            <a:endParaRPr lang="en-US" altLang="zh-CN" dirty="0"/>
          </a:p>
          <a:p>
            <a:pPr lvl="1">
              <a:buNone/>
            </a:pPr>
            <a:r>
              <a:rPr lang="zh-CN" altLang="en-US" dirty="0">
                <a:ea typeface="SimSun" pitchFamily="2" charset="-122"/>
              </a:rPr>
              <a:t>        解 </a:t>
            </a:r>
            <a:r>
              <a:rPr lang="en-US" altLang="zh-CN" dirty="0">
                <a:ea typeface="SimSun" pitchFamily="2" charset="-122"/>
              </a:rPr>
              <a:t>Max</a:t>
            </a:r>
            <a:r>
              <a:rPr lang="en-US" altLang="zh-CN"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u</a:t>
            </a:r>
            <a:r>
              <a:rPr lang="en-US" altLang="zh-CN" b="1" i="1" baseline="-25000" dirty="0">
                <a:latin typeface="Times New Roman" pitchFamily="18" charset="0"/>
                <a:ea typeface="SimSun" pitchFamily="2" charset="-122"/>
                <a:cs typeface="Times New Roman" pitchFamily="18" charset="0"/>
              </a:rPr>
              <a:t>m</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m</a:t>
            </a:r>
            <a:r>
              <a:rPr lang="en-US" altLang="zh-CN" b="1" i="1" dirty="0">
                <a:latin typeface="Times New Roman" pitchFamily="18" charset="0"/>
                <a:ea typeface="SimSun" pitchFamily="2" charset="-122"/>
                <a:cs typeface="Times New Roman" pitchFamily="18" charset="0"/>
              </a:rPr>
              <a:t>,0</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err="1">
                <a:latin typeface="Times New Roman" pitchFamily="18" charset="0"/>
                <a:ea typeface="SimSun" pitchFamily="2" charset="-122"/>
                <a:cs typeface="Times New Roman" pitchFamily="18" charset="0"/>
              </a:rPr>
              <a:t>q</a:t>
            </a:r>
            <a:r>
              <a:rPr lang="en-US" altLang="zh-CN" b="1" i="1" baseline="-25000" dirty="0" err="1">
                <a:latin typeface="Times New Roman" pitchFamily="18" charset="0"/>
                <a:ea typeface="SimSun" pitchFamily="2" charset="-122"/>
                <a:cs typeface="Times New Roman" pitchFamily="18" charset="0"/>
              </a:rPr>
              <a:t>m</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a</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i="1" dirty="0" err="1">
                <a:latin typeface="Times New Roman" pitchFamily="18" charset="0"/>
                <a:ea typeface="SimSun" pitchFamily="2" charset="-122"/>
                <a:cs typeface="Times New Roman" pitchFamily="18" charset="0"/>
              </a:rPr>
              <a:t>q</a:t>
            </a:r>
            <a:r>
              <a:rPr lang="en-US" altLang="zh-CN" b="1" i="1" baseline="-25000" dirty="0" err="1">
                <a:latin typeface="Times New Roman" pitchFamily="18" charset="0"/>
                <a:ea typeface="SimSun" pitchFamily="2" charset="-122"/>
                <a:cs typeface="Times New Roman" pitchFamily="18" charset="0"/>
              </a:rPr>
              <a:t>m</a:t>
            </a:r>
            <a:r>
              <a:rPr lang="zh-CN" altLang="en-US" b="1" dirty="0">
                <a:latin typeface="Times New Roman" pitchFamily="18" charset="0"/>
                <a:ea typeface="SimSun" pitchFamily="2" charset="-122"/>
                <a:cs typeface="Times New Roman" pitchFamily="18" charset="0"/>
              </a:rPr>
              <a:t> </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c</a:t>
            </a:r>
            <a:r>
              <a:rPr lang="en-US" altLang="zh-CN" b="1" dirty="0">
                <a:latin typeface="Times New Roman" pitchFamily="18" charset="0"/>
                <a:ea typeface="SimSun" pitchFamily="2" charset="-122"/>
                <a:cs typeface="Times New Roman" pitchFamily="18" charset="0"/>
              </a:rPr>
              <a:t>)</a:t>
            </a:r>
            <a:br>
              <a:rPr lang="en-US" altLang="zh-CN" b="1" dirty="0">
                <a:latin typeface="Times New Roman" pitchFamily="18" charset="0"/>
                <a:ea typeface="SimSun" pitchFamily="2" charset="-122"/>
                <a:cs typeface="Times New Roman" pitchFamily="18" charset="0"/>
              </a:rPr>
            </a:br>
            <a:r>
              <a:rPr lang="en-US" altLang="zh-CN" b="1" dirty="0">
                <a:latin typeface="Times New Roman" pitchFamily="18" charset="0"/>
                <a:ea typeface="SimSun" pitchFamily="2" charset="-122"/>
                <a:cs typeface="Times New Roman" pitchFamily="18" charset="0"/>
              </a:rPr>
              <a:t>             </a:t>
            </a:r>
            <a:r>
              <a:rPr lang="en-US" altLang="zh-CN" dirty="0" err="1">
                <a:ea typeface="SimSun" pitchFamily="2" charset="-122"/>
              </a:rPr>
              <a:t>st</a:t>
            </a:r>
            <a:r>
              <a:rPr lang="en-US" altLang="zh-CN" dirty="0">
                <a:ea typeface="SimSun" pitchFamily="2" charset="-122"/>
              </a:rPr>
              <a:t>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i="1" dirty="0" err="1">
                <a:latin typeface="Times New Roman" pitchFamily="18" charset="0"/>
                <a:ea typeface="SimSun" pitchFamily="2" charset="-122"/>
              </a:rPr>
              <a:t>q</a:t>
            </a:r>
            <a:r>
              <a:rPr lang="en-US" altLang="zh-CN" i="1" baseline="-25000" dirty="0" err="1">
                <a:latin typeface="Times New Roman" pitchFamily="18" charset="0"/>
                <a:ea typeface="SimSun" pitchFamily="2" charset="-122"/>
              </a:rPr>
              <a:t>m</a:t>
            </a:r>
            <a:r>
              <a:rPr lang="en-US" altLang="zh-CN" dirty="0">
                <a:latin typeface="Times New Roman" pitchFamily="18" charset="0"/>
                <a:ea typeface="SimSun" pitchFamily="2" charset="-122"/>
                <a:sym typeface="Symbol" pitchFamily="18" charset="2"/>
              </a:rPr>
              <a:t> +∞</a:t>
            </a:r>
          </a:p>
          <a:p>
            <a:pPr lvl="1">
              <a:buNone/>
            </a:pPr>
            <a:r>
              <a:rPr lang="en-US" altLang="zh-CN" dirty="0">
                <a:ea typeface="SimSun" pitchFamily="2" charset="-122"/>
              </a:rPr>
              <a:t>        FOC: </a:t>
            </a:r>
            <a:r>
              <a:rPr lang="en-US" altLang="zh-CN" b="1" i="1" dirty="0">
                <a:latin typeface="Times New Roman" pitchFamily="18" charset="0"/>
                <a:ea typeface="SimSun" pitchFamily="2" charset="-122"/>
              </a:rPr>
              <a:t>a - 2q</a:t>
            </a:r>
            <a:r>
              <a:rPr lang="en-US" altLang="zh-CN" b="1" i="1" baseline="-25000" dirty="0">
                <a:latin typeface="Times New Roman" pitchFamily="18" charset="0"/>
                <a:ea typeface="SimSun" pitchFamily="2" charset="-122"/>
              </a:rPr>
              <a:t>m</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 </a:t>
            </a:r>
            <a:r>
              <a:rPr lang="en-US" altLang="zh-CN" b="1" dirty="0">
                <a:latin typeface="Times New Roman" pitchFamily="18" charset="0"/>
                <a:ea typeface="SimSun" pitchFamily="2" charset="-122"/>
              </a:rPr>
              <a:t>= 0</a:t>
            </a:r>
            <a:r>
              <a:rPr lang="zh-CN" altLang="en-US" b="1" dirty="0">
                <a:latin typeface="Times New Roman" pitchFamily="18" charset="0"/>
                <a:ea typeface="SimSun" pitchFamily="2" charset="-122"/>
              </a:rPr>
              <a:t> </a:t>
            </a:r>
            <a:endParaRPr lang="en-US" altLang="zh-CN" b="1" dirty="0">
              <a:latin typeface="Times New Roman" pitchFamily="18" charset="0"/>
              <a:ea typeface="SimSun" pitchFamily="2" charset="-122"/>
            </a:endParaRPr>
          </a:p>
          <a:p>
            <a:pPr lvl="1">
              <a:buNone/>
            </a:pP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=&gt;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m</a:t>
            </a:r>
            <a:r>
              <a:rPr lang="en-US" altLang="zh-CN" b="1" i="1" dirty="0">
                <a:latin typeface="Times New Roman" pitchFamily="18" charset="0"/>
                <a:ea typeface="SimSun" pitchFamily="2" charset="-122"/>
              </a:rPr>
              <a:t> =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)/2</a:t>
            </a:r>
          </a:p>
        </p:txBody>
      </p:sp>
      <p:sp>
        <p:nvSpPr>
          <p:cNvPr id="4" name="页脚占位符 3"/>
          <p:cNvSpPr>
            <a:spLocks noGrp="1"/>
          </p:cNvSpPr>
          <p:nvPr>
            <p:ph type="ftr" sz="quarter" idx="11"/>
          </p:nvPr>
        </p:nvSpPr>
        <p:spPr/>
        <p:txBody>
          <a:bodyPr/>
          <a:lstStyle/>
          <a:p>
            <a:pPr>
              <a:defRPr/>
            </a:pPr>
            <a:r>
              <a:rPr lang="zh-CN" altLang="en-US" dirty="0">
                <a:solidFill>
                  <a:srgbClr val="000000"/>
                </a:solidFill>
              </a:rPr>
              <a:t>Game Theory--Chapter 1</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93</a:t>
            </a:fld>
            <a:endParaRPr lang="en-US" altLang="zh-CN" dirty="0">
              <a:solidFill>
                <a:srgbClr val="000000"/>
              </a:solidFill>
            </a:endParaRPr>
          </a:p>
        </p:txBody>
      </p:sp>
    </p:spTree>
  </p:cSld>
  <p:clrMapOvr>
    <a:masterClrMapping/>
  </p:clrMapOvr>
  <p:transition spd="med">
    <p:random/>
    <p:sndAc>
      <p:stSnd>
        <p:snd r:embed="rId2" name="click.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Cournot</a:t>
            </a:r>
            <a:r>
              <a:rPr lang="zh-CN" altLang="en-US" dirty="0"/>
              <a:t> </a:t>
            </a:r>
            <a:r>
              <a:rPr lang="en-US" altLang="zh-CN" dirty="0"/>
              <a:t>model</a:t>
            </a:r>
            <a:r>
              <a:rPr lang="zh-CN" altLang="en-US" dirty="0"/>
              <a:t> </a:t>
            </a:r>
            <a:r>
              <a:rPr lang="en-US" altLang="zh-CN" dirty="0"/>
              <a:t>of</a:t>
            </a:r>
            <a:r>
              <a:rPr lang="zh-CN" altLang="en-US" dirty="0"/>
              <a:t> </a:t>
            </a:r>
            <a:r>
              <a:rPr lang="en-US" altLang="zh-CN" dirty="0"/>
              <a:t>duopoly</a:t>
            </a:r>
            <a:endParaRPr lang="zh-CN" altLang="en-US" dirty="0"/>
          </a:p>
        </p:txBody>
      </p:sp>
      <p:sp>
        <p:nvSpPr>
          <p:cNvPr id="3" name="内容占位符 2"/>
          <p:cNvSpPr>
            <a:spLocks noGrp="1"/>
          </p:cNvSpPr>
          <p:nvPr>
            <p:ph idx="1"/>
          </p:nvPr>
        </p:nvSpPr>
        <p:spPr/>
        <p:txBody>
          <a:bodyPr/>
          <a:lstStyle/>
          <a:p>
            <a:pPr marL="342900" lvl="1" indent="-342900">
              <a:buClr>
                <a:schemeClr val="folHlink"/>
              </a:buClr>
              <a:buSzPct val="90000"/>
            </a:pPr>
            <a:r>
              <a:rPr lang="zh-CN" altLang="en-US" dirty="0">
                <a:latin typeface="Times New Roman" pitchFamily="18" charset="0"/>
                <a:ea typeface="SimSun" pitchFamily="2" charset="-122"/>
              </a:rPr>
              <a:t>在市场上有两家企业的情况下，要使两企业总的利润最大化，两企业的产量之和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zh-CN" altLang="en-US" b="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a:t>
            </a:r>
            <a:r>
              <a:rPr lang="zh-CN" altLang="en-US" b="1" i="1" dirty="0">
                <a:latin typeface="Times New Roman" pitchFamily="18" charset="0"/>
                <a:ea typeface="SimSun" pitchFamily="2" charset="-122"/>
                <a:cs typeface="Times New Roman" pitchFamily="18" charset="0"/>
              </a:rPr>
              <a:t> </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2</a:t>
            </a:r>
            <a:r>
              <a:rPr lang="zh-CN" altLang="en-US" b="1" i="1" baseline="-25000" dirty="0">
                <a:latin typeface="Times New Roman" pitchFamily="18" charset="0"/>
                <a:ea typeface="SimSun" pitchFamily="2" charset="-122"/>
                <a:cs typeface="Times New Roman" pitchFamily="18" charset="0"/>
              </a:rPr>
              <a:t>  </a:t>
            </a:r>
            <a:r>
              <a:rPr lang="zh-CN" altLang="en-US" dirty="0"/>
              <a:t>等于垄断产量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m</a:t>
            </a:r>
            <a:r>
              <a:rPr lang="en-US" altLang="zh-CN" b="1" i="1" baseline="-25000" dirty="0">
                <a:latin typeface="Times New Roman" pitchFamily="18" charset="0"/>
                <a:ea typeface="SimSun" pitchFamily="2" charset="-122"/>
              </a:rPr>
              <a:t> </a:t>
            </a:r>
            <a:r>
              <a:rPr lang="zh-CN" altLang="en-US" dirty="0">
                <a:latin typeface="Times New Roman" pitchFamily="18" charset="0"/>
                <a:ea typeface="SimSun" pitchFamily="2" charset="-122"/>
              </a:rPr>
              <a:t>，比如</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1</a:t>
            </a:r>
            <a:r>
              <a:rPr lang="en-US" altLang="zh-CN" b="1" dirty="0">
                <a:latin typeface="Times New Roman" pitchFamily="18" charset="0"/>
                <a:ea typeface="SimSun" pitchFamily="2" charset="-122"/>
              </a:rPr>
              <a:t> =</a:t>
            </a:r>
            <a:r>
              <a:rPr lang="zh-CN" altLang="en-US" b="1" dirty="0">
                <a:latin typeface="Times New Roman" pitchFamily="18" charset="0"/>
                <a:ea typeface="SimSun" pitchFamily="2" charset="-122"/>
              </a:rPr>
              <a:t> </a:t>
            </a:r>
            <a:r>
              <a:rPr lang="en-US" altLang="zh-CN" b="1" i="1" dirty="0">
                <a:latin typeface="Times New Roman" pitchFamily="18" charset="0"/>
                <a:ea typeface="SimSun" pitchFamily="2" charset="-122"/>
              </a:rPr>
              <a:t>q</a:t>
            </a:r>
            <a:r>
              <a:rPr lang="en-US" altLang="zh-CN" b="1" i="1" baseline="-25000" dirty="0">
                <a:latin typeface="Times New Roman" pitchFamily="18" charset="0"/>
                <a:ea typeface="SimSun" pitchFamily="2" charset="-122"/>
              </a:rPr>
              <a:t>2</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m</a:t>
            </a:r>
            <a:r>
              <a:rPr lang="en-US" altLang="zh-CN" b="1" dirty="0">
                <a:latin typeface="Times New Roman" pitchFamily="18" charset="0"/>
                <a:ea typeface="SimSun" pitchFamily="2" charset="-122"/>
              </a:rPr>
              <a:t>/2</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zh-CN" altLang="en-US" b="1" dirty="0">
                <a:latin typeface="Times New Roman" pitchFamily="18" charset="0"/>
                <a:ea typeface="SimSun" pitchFamily="2" charset="-122"/>
              </a:rPr>
              <a:t> </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 –</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)/4</a:t>
            </a:r>
            <a:r>
              <a:rPr lang="zh-CN" altLang="en-US" dirty="0">
                <a:latin typeface="Times New Roman" pitchFamily="18" charset="0"/>
                <a:ea typeface="SimSun" pitchFamily="2" charset="-122"/>
              </a:rPr>
              <a:t>就可满足这一条件。但为什么这不是一个纳什均衡解</a:t>
            </a:r>
            <a:r>
              <a:rPr lang="en-US" altLang="zh-CN" dirty="0">
                <a:latin typeface="Times New Roman" pitchFamily="18" charset="0"/>
                <a:ea typeface="SimSun" pitchFamily="2" charset="-122"/>
              </a:rPr>
              <a:t>?</a:t>
            </a:r>
          </a:p>
          <a:p>
            <a:pPr marL="342900" lvl="1" indent="-342900">
              <a:buClr>
                <a:schemeClr val="folHlink"/>
              </a:buClr>
              <a:buSzPct val="90000"/>
              <a:buNone/>
            </a:pPr>
            <a:endParaRPr lang="en-US" altLang="zh-CN" baseline="-25000" dirty="0">
              <a:latin typeface="Times New Roman" pitchFamily="18" charset="0"/>
              <a:ea typeface="SimSun" pitchFamily="2" charset="-122"/>
            </a:endParaRPr>
          </a:p>
          <a:p>
            <a:r>
              <a:rPr lang="zh-CN" altLang="en-US" sz="2600" dirty="0"/>
              <a:t>考虑每家企业是否具有偏离这一产量</a:t>
            </a:r>
            <a:r>
              <a:rPr lang="en-US" altLang="zh-CN" sz="2400" b="1" i="1" dirty="0" err="1">
                <a:latin typeface="Times New Roman" pitchFamily="18" charset="0"/>
                <a:ea typeface="SimSun" pitchFamily="2" charset="-122"/>
              </a:rPr>
              <a:t>q</a:t>
            </a:r>
            <a:r>
              <a:rPr lang="en-US" altLang="zh-CN" sz="2400" b="1" i="1" baseline="-25000" dirty="0" err="1">
                <a:latin typeface="Times New Roman" pitchFamily="18" charset="0"/>
                <a:ea typeface="SimSun" pitchFamily="2" charset="-122"/>
              </a:rPr>
              <a:t>m</a:t>
            </a:r>
            <a:r>
              <a:rPr lang="en-US" altLang="zh-CN" sz="2400" b="1" dirty="0">
                <a:latin typeface="Times New Roman" pitchFamily="18" charset="0"/>
                <a:ea typeface="SimSun" pitchFamily="2" charset="-122"/>
              </a:rPr>
              <a:t>/2</a:t>
            </a:r>
            <a:r>
              <a:rPr lang="zh-CN" altLang="en-US" sz="2600" dirty="0">
                <a:latin typeface="Times New Roman" pitchFamily="18" charset="0"/>
                <a:ea typeface="SimSun" pitchFamily="2" charset="-122"/>
              </a:rPr>
              <a:t>的动机？</a:t>
            </a:r>
            <a:endParaRPr lang="en-US" altLang="zh-CN" sz="2600" dirty="0">
              <a:latin typeface="Times New Roman" pitchFamily="18" charset="0"/>
              <a:ea typeface="SimSun" pitchFamily="2" charset="-122"/>
            </a:endParaRPr>
          </a:p>
          <a:p>
            <a:pPr lvl="1">
              <a:buFont typeface="Wingdings" pitchFamily="2" charset="2"/>
              <a:buChar char="Ø"/>
            </a:pPr>
            <a:r>
              <a:rPr lang="zh-CN" altLang="en-US" sz="2400" dirty="0">
                <a:latin typeface="Times New Roman" pitchFamily="18" charset="0"/>
                <a:ea typeface="SimSun" pitchFamily="2" charset="-122"/>
              </a:rPr>
              <a:t>在较低的垄断产量下，相应的市场价格较高，每家企业都倾向于提高产量，而不顾产量的增加会降低市场出清价格。</a:t>
            </a:r>
            <a:endParaRPr lang="zh-CN" altLang="en-US" sz="2400" dirty="0"/>
          </a:p>
        </p:txBody>
      </p:sp>
      <p:sp>
        <p:nvSpPr>
          <p:cNvPr id="4" name="页脚占位符 3"/>
          <p:cNvSpPr>
            <a:spLocks noGrp="1"/>
          </p:cNvSpPr>
          <p:nvPr>
            <p:ph type="ftr" sz="quarter" idx="11"/>
          </p:nvPr>
        </p:nvSpPr>
        <p:spPr/>
        <p:txBody>
          <a:bodyPr/>
          <a:lstStyle/>
          <a:p>
            <a:pPr>
              <a:defRPr/>
            </a:pPr>
            <a:r>
              <a:rPr lang="zh-CN" altLang="en-US">
                <a:solidFill>
                  <a:srgbClr val="000000"/>
                </a:solidFill>
              </a:rPr>
              <a:t>Game Theory--Chapter 1</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94</a:t>
            </a:fld>
            <a:endParaRPr lang="en-US" altLang="zh-CN" dirty="0">
              <a:solidFill>
                <a:srgbClr val="000000"/>
              </a:solidFill>
            </a:endParaRPr>
          </a:p>
        </p:txBody>
      </p:sp>
    </p:spTree>
  </p:cSld>
  <p:clrMapOvr>
    <a:masterClrMapping/>
  </p:clrMapOvr>
  <p:transition spd="med">
    <p:random/>
    <p:sndAc>
      <p:stSnd>
        <p:snd r:embed="rId2" name="click.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Cournot</a:t>
            </a:r>
            <a:r>
              <a:rPr lang="zh-CN" altLang="en-US" dirty="0"/>
              <a:t> </a:t>
            </a:r>
            <a:r>
              <a:rPr lang="en-US" altLang="zh-CN" dirty="0"/>
              <a:t>model</a:t>
            </a:r>
            <a:r>
              <a:rPr lang="zh-CN" altLang="en-US" dirty="0"/>
              <a:t> </a:t>
            </a:r>
            <a:r>
              <a:rPr lang="en-US" altLang="zh-CN" dirty="0"/>
              <a:t>of</a:t>
            </a:r>
            <a:r>
              <a:rPr lang="zh-CN" altLang="en-US" dirty="0"/>
              <a:t> </a:t>
            </a:r>
            <a:r>
              <a:rPr lang="en-US" altLang="zh-CN" dirty="0"/>
              <a:t>duopoly</a:t>
            </a:r>
            <a:endParaRPr lang="zh-CN" altLang="en-US" dirty="0"/>
          </a:p>
        </p:txBody>
      </p:sp>
      <p:sp>
        <p:nvSpPr>
          <p:cNvPr id="3" name="内容占位符 2"/>
          <p:cNvSpPr>
            <a:spLocks noGrp="1"/>
          </p:cNvSpPr>
          <p:nvPr>
            <p:ph idx="1"/>
          </p:nvPr>
        </p:nvSpPr>
        <p:spPr/>
        <p:txBody>
          <a:bodyPr/>
          <a:lstStyle/>
          <a:p>
            <a:r>
              <a:rPr lang="zh-CN" altLang="en-US" sz="2600" dirty="0"/>
              <a:t>重复剔除严格劣战略</a:t>
            </a:r>
            <a:endParaRPr lang="en-US" altLang="zh-CN" sz="2600" dirty="0"/>
          </a:p>
          <a:p>
            <a:r>
              <a:rPr lang="zh-CN" altLang="en-US" sz="2600" dirty="0"/>
              <a:t>根据前面的分析，对任意 </a:t>
            </a:r>
            <a:r>
              <a:rPr lang="en-US" altLang="zh-CN" sz="2400" b="1" i="1" dirty="0">
                <a:latin typeface="Times New Roman" pitchFamily="18" charset="0"/>
                <a:ea typeface="SimSun" pitchFamily="2" charset="-122"/>
                <a:cs typeface="Times New Roman" pitchFamily="18" charset="0"/>
              </a:rPr>
              <a:t>x</a:t>
            </a:r>
            <a:r>
              <a:rPr lang="zh-CN" altLang="en-US" sz="2400" b="1" i="1" dirty="0">
                <a:latin typeface="Times New Roman" pitchFamily="18" charset="0"/>
                <a:ea typeface="SimSun" pitchFamily="2" charset="-122"/>
                <a:cs typeface="Times New Roman" pitchFamily="18" charset="0"/>
              </a:rPr>
              <a:t> </a:t>
            </a:r>
            <a:r>
              <a:rPr lang="en-US" altLang="zh-CN" sz="2400" b="1" i="1" dirty="0">
                <a:latin typeface="Times New Roman" pitchFamily="18" charset="0"/>
                <a:ea typeface="SimSun" pitchFamily="2" charset="-122"/>
                <a:cs typeface="Times New Roman" pitchFamily="18" charset="0"/>
              </a:rPr>
              <a:t>&gt;</a:t>
            </a:r>
            <a:r>
              <a:rPr lang="zh-CN" altLang="en-US" sz="2400" b="1" i="1" dirty="0">
                <a:latin typeface="Times New Roman" pitchFamily="18" charset="0"/>
                <a:ea typeface="SimSun" pitchFamily="2" charset="-122"/>
                <a:cs typeface="Times New Roman" pitchFamily="18" charset="0"/>
              </a:rPr>
              <a:t> </a:t>
            </a:r>
            <a:r>
              <a:rPr lang="en-US" altLang="zh-CN" sz="2400" b="1" i="1" dirty="0">
                <a:latin typeface="Times New Roman" pitchFamily="18" charset="0"/>
                <a:ea typeface="SimSun" pitchFamily="2" charset="-122"/>
                <a:cs typeface="Times New Roman" pitchFamily="18" charset="0"/>
              </a:rPr>
              <a:t>0</a:t>
            </a:r>
            <a:r>
              <a:rPr lang="zh-CN" altLang="en-US" sz="2400" b="1" i="1" dirty="0">
                <a:latin typeface="Times New Roman" pitchFamily="18" charset="0"/>
                <a:ea typeface="SimSun" pitchFamily="2" charset="-122"/>
                <a:cs typeface="Times New Roman" pitchFamily="18" charset="0"/>
              </a:rPr>
              <a:t>，</a:t>
            </a:r>
            <a:r>
              <a:rPr lang="zh-CN" altLang="en-US" sz="2600" dirty="0"/>
              <a:t>垄断产量</a:t>
            </a:r>
            <a:r>
              <a:rPr lang="en-US" altLang="zh-CN" sz="2400" b="1" i="1" dirty="0" err="1">
                <a:latin typeface="Times New Roman" pitchFamily="18" charset="0"/>
                <a:ea typeface="SimSun" pitchFamily="2" charset="-122"/>
              </a:rPr>
              <a:t>q</a:t>
            </a:r>
            <a:r>
              <a:rPr lang="en-US" altLang="zh-CN" sz="2400" b="1" i="1" baseline="-25000" dirty="0" err="1">
                <a:latin typeface="Times New Roman" pitchFamily="18" charset="0"/>
                <a:ea typeface="SimSun" pitchFamily="2" charset="-122"/>
              </a:rPr>
              <a:t>m</a:t>
            </a:r>
            <a:r>
              <a:rPr lang="en-US" altLang="zh-CN" sz="2400" b="1" i="1" dirty="0">
                <a:latin typeface="Times New Roman" pitchFamily="18" charset="0"/>
                <a:ea typeface="SimSun" pitchFamily="2" charset="-122"/>
              </a:rPr>
              <a:t> = </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a:t>
            </a:r>
            <a:r>
              <a:rPr lang="zh-CN" altLang="en-US" sz="2600" dirty="0"/>
              <a:t>严格优于其它任何更高的产量</a:t>
            </a:r>
            <a:endParaRPr lang="en-US" altLang="zh-CN" sz="2600" dirty="0"/>
          </a:p>
          <a:p>
            <a:pPr lvl="1">
              <a:buFont typeface="Wingdings" pitchFamily="2" charset="2"/>
              <a:buChar char="Ø"/>
            </a:pPr>
            <a:r>
              <a:rPr lang="zh-CN" altLang="en-US" sz="2400" dirty="0"/>
              <a:t>证明：</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m</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)/2 -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p>
          <a:p>
            <a:pPr lvl="1">
              <a:buNone/>
            </a:pP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m</a:t>
            </a:r>
            <a:r>
              <a:rPr lang="en-US" altLang="zh-CN" sz="2400" b="1" i="1" dirty="0">
                <a:latin typeface="Times New Roman" pitchFamily="18" charset="0"/>
                <a:ea typeface="SimSun" pitchFamily="2" charset="-122"/>
                <a:cs typeface="Times New Roman" pitchFamily="18" charset="0"/>
              </a:rPr>
              <a:t>+ x,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 + </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)/2 - </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rPr>
              <a:t> -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p>
          <a:p>
            <a:pPr lvl="1">
              <a:buNone/>
            </a:pPr>
            <a:r>
              <a:rPr lang="en-US" altLang="zh-CN" sz="2400" b="1" dirty="0">
                <a:latin typeface="Times New Roman" pitchFamily="18" charset="0"/>
                <a:ea typeface="SimSun" pitchFamily="2" charset="-122"/>
                <a:cs typeface="Times New Roman" pitchFamily="18" charset="0"/>
              </a:rPr>
              <a:t>                                =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m</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 </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rPr>
              <a:t> +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 &lt;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m</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endParaRPr lang="en-US" altLang="zh-CN" sz="2400" b="1" dirty="0">
              <a:latin typeface="Times New Roman" pitchFamily="18" charset="0"/>
              <a:ea typeface="SimSun" pitchFamily="2" charset="-122"/>
              <a:cs typeface="Times New Roman" pitchFamily="18" charset="0"/>
            </a:endParaRPr>
          </a:p>
          <a:p>
            <a:pPr lvl="1">
              <a:buNone/>
            </a:pPr>
            <a:r>
              <a:rPr lang="zh-CN" altLang="en-US" sz="2400" dirty="0">
                <a:latin typeface="Times New Roman" pitchFamily="18" charset="0"/>
                <a:ea typeface="SimSun" pitchFamily="2" charset="-122"/>
                <a:cs typeface="Times New Roman" pitchFamily="18" charset="0"/>
              </a:rPr>
              <a:t>            对</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i="1" baseline="-25000" dirty="0">
                <a:latin typeface="Times New Roman" pitchFamily="18" charset="0"/>
                <a:ea typeface="SimSun" pitchFamily="2" charset="-122"/>
                <a:cs typeface="Times New Roman" pitchFamily="18" charset="0"/>
              </a:rPr>
              <a:t> </a:t>
            </a:r>
            <a:r>
              <a:rPr lang="en-US" altLang="zh-CN" sz="2400" dirty="0">
                <a:latin typeface="Times New Roman" pitchFamily="18" charset="0"/>
                <a:ea typeface="SimSun" pitchFamily="2" charset="-122"/>
                <a:cs typeface="Times New Roman" pitchFamily="18" charset="0"/>
              </a:rPr>
              <a:t>≥ 0</a:t>
            </a:r>
            <a:r>
              <a:rPr lang="zh-CN" altLang="en-US" sz="2400" dirty="0">
                <a:latin typeface="Times New Roman" pitchFamily="18" charset="0"/>
                <a:ea typeface="SimSun" pitchFamily="2" charset="-122"/>
                <a:cs typeface="Times New Roman" pitchFamily="18" charset="0"/>
              </a:rPr>
              <a:t> 成立</a:t>
            </a:r>
            <a:endParaRPr lang="en-US" altLang="zh-CN" sz="2400" dirty="0">
              <a:latin typeface="Times New Roman" pitchFamily="18" charset="0"/>
              <a:ea typeface="SimSun" pitchFamily="2"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a:solidFill>
                  <a:srgbClr val="000000"/>
                </a:solidFill>
              </a:rPr>
              <a:t>Game Theory--Chapter 1</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95</a:t>
            </a:fld>
            <a:endParaRPr lang="en-US" altLang="zh-CN" dirty="0">
              <a:solidFill>
                <a:srgbClr val="000000"/>
              </a:solidFill>
            </a:endParaRPr>
          </a:p>
        </p:txBody>
      </p:sp>
    </p:spTree>
  </p:cSld>
  <p:clrMapOvr>
    <a:masterClrMapping/>
  </p:clrMapOvr>
  <p:transition spd="med">
    <p:random/>
    <p:sndAc>
      <p:stSnd>
        <p:snd r:embed="rId2" name="click.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Cournot</a:t>
            </a:r>
            <a:r>
              <a:rPr lang="zh-CN" altLang="en-US" dirty="0"/>
              <a:t> </a:t>
            </a:r>
            <a:r>
              <a:rPr lang="en-US" altLang="zh-CN" dirty="0"/>
              <a:t>model</a:t>
            </a:r>
            <a:r>
              <a:rPr lang="zh-CN" altLang="en-US" dirty="0"/>
              <a:t> </a:t>
            </a:r>
            <a:r>
              <a:rPr lang="en-US" altLang="zh-CN" dirty="0"/>
              <a:t>of</a:t>
            </a:r>
            <a:r>
              <a:rPr lang="zh-CN" altLang="en-US" dirty="0"/>
              <a:t> </a:t>
            </a:r>
            <a:r>
              <a:rPr lang="en-US" altLang="zh-CN" dirty="0"/>
              <a:t>duopoly</a:t>
            </a:r>
            <a:endParaRPr lang="zh-CN" altLang="en-US" dirty="0"/>
          </a:p>
        </p:txBody>
      </p:sp>
      <p:sp>
        <p:nvSpPr>
          <p:cNvPr id="3" name="内容占位符 2"/>
          <p:cNvSpPr>
            <a:spLocks noGrp="1"/>
          </p:cNvSpPr>
          <p:nvPr>
            <p:ph idx="1"/>
          </p:nvPr>
        </p:nvSpPr>
        <p:spPr/>
        <p:txBody>
          <a:bodyPr/>
          <a:lstStyle/>
          <a:p>
            <a:r>
              <a:rPr lang="zh-CN" altLang="en-US" sz="2600" dirty="0"/>
              <a:t>重复剔除严格劣战略</a:t>
            </a:r>
            <a:endParaRPr lang="en-US" altLang="zh-CN" sz="2600" dirty="0">
              <a:latin typeface="Times New Roman" pitchFamily="18" charset="0"/>
              <a:ea typeface="SimSun" pitchFamily="2" charset="-122"/>
              <a:cs typeface="Times New Roman" pitchFamily="18" charset="0"/>
            </a:endParaRPr>
          </a:p>
          <a:p>
            <a:r>
              <a:rPr lang="zh-CN" altLang="en-US" sz="2600" dirty="0">
                <a:latin typeface="Times New Roman" pitchFamily="18" charset="0"/>
                <a:ea typeface="SimSun" pitchFamily="2" charset="-122"/>
                <a:cs typeface="Times New Roman" pitchFamily="18" charset="0"/>
              </a:rPr>
              <a:t>产量</a:t>
            </a:r>
            <a:r>
              <a:rPr lang="en-US" altLang="zh-CN" sz="2600" dirty="0">
                <a:latin typeface="Times New Roman" pitchFamily="18" charset="0"/>
                <a:ea typeface="SimSun" pitchFamily="2" charset="-122"/>
              </a:rPr>
              <a:t>(</a:t>
            </a:r>
            <a:r>
              <a:rPr lang="en-US" altLang="zh-CN" sz="2600" i="1" dirty="0">
                <a:latin typeface="Times New Roman" pitchFamily="18" charset="0"/>
                <a:ea typeface="SimSun" pitchFamily="2" charset="-122"/>
              </a:rPr>
              <a:t>a –</a:t>
            </a:r>
            <a:r>
              <a:rPr lang="en-US" altLang="zh-CN" sz="2600" dirty="0">
                <a:latin typeface="Times New Roman" pitchFamily="18" charset="0"/>
                <a:ea typeface="SimSun" pitchFamily="2" charset="-122"/>
              </a:rPr>
              <a:t> </a:t>
            </a:r>
            <a:r>
              <a:rPr lang="en-US" altLang="zh-CN" sz="2600" i="1" dirty="0">
                <a:latin typeface="Times New Roman" pitchFamily="18" charset="0"/>
                <a:ea typeface="SimSun" pitchFamily="2" charset="-122"/>
              </a:rPr>
              <a:t>c</a:t>
            </a:r>
            <a:r>
              <a:rPr lang="en-US" altLang="zh-CN" sz="2600" dirty="0">
                <a:latin typeface="Times New Roman" pitchFamily="18" charset="0"/>
                <a:ea typeface="SimSun" pitchFamily="2" charset="-122"/>
              </a:rPr>
              <a:t>)/4</a:t>
            </a:r>
            <a:r>
              <a:rPr lang="zh-CN" altLang="en-US" sz="2600" dirty="0">
                <a:latin typeface="Times New Roman" pitchFamily="18" charset="0"/>
                <a:ea typeface="SimSun" pitchFamily="2" charset="-122"/>
              </a:rPr>
              <a:t>严格优于任何更低的产量</a:t>
            </a:r>
            <a:endParaRPr lang="en-US" altLang="zh-CN" sz="2600" dirty="0">
              <a:latin typeface="Times New Roman" pitchFamily="18" charset="0"/>
              <a:ea typeface="SimSun" pitchFamily="2" charset="-122"/>
            </a:endParaRPr>
          </a:p>
          <a:p>
            <a:pPr lvl="1">
              <a:buFont typeface="Wingdings" pitchFamily="2" charset="2"/>
              <a:buChar char="Ø"/>
            </a:pPr>
            <a:r>
              <a:rPr lang="zh-CN" altLang="en-US" sz="2400" dirty="0">
                <a:latin typeface="Times New Roman" pitchFamily="18" charset="0"/>
                <a:ea typeface="SimSun" pitchFamily="2" charset="-122"/>
              </a:rPr>
              <a:t>证明：</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a:t>
            </a:r>
            <a:r>
              <a:rPr lang="en-US" altLang="zh-CN" sz="2400" b="1" dirty="0">
                <a:latin typeface="Times New Roman" pitchFamily="18" charset="0"/>
                <a:ea typeface="SimSun" pitchFamily="2" charset="-122"/>
                <a:cs typeface="Times New Roman" pitchFamily="18" charset="0"/>
              </a:rPr>
              <a:t>][3</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)/4 -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p>
          <a:p>
            <a:pPr lvl="1">
              <a:buFont typeface="Wingdings" pitchFamily="2" charset="2"/>
              <a:buChar char="Ø"/>
            </a:pP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)/4 - </a:t>
            </a:r>
            <a:r>
              <a:rPr lang="en-US" altLang="zh-CN" sz="2400" b="1" i="1" dirty="0">
                <a:latin typeface="Times New Roman" pitchFamily="18" charset="0"/>
                <a:ea typeface="SimSun" pitchFamily="2" charset="-122"/>
                <a:cs typeface="Times New Roman" pitchFamily="18" charset="0"/>
              </a:rPr>
              <a:t>x,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)/4 - </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cs typeface="Times New Roman" pitchFamily="18" charset="0"/>
              </a:rPr>
              <a:t>][3</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 + </a:t>
            </a:r>
            <a:r>
              <a:rPr lang="en-US" altLang="zh-CN" sz="2400" b="1" i="1" dirty="0">
                <a:latin typeface="Times New Roman" pitchFamily="18" charset="0"/>
                <a:ea typeface="SimSun" pitchFamily="2" charset="-122"/>
                <a:cs typeface="Times New Roman" pitchFamily="18" charset="0"/>
              </a:rPr>
              <a:t>x </a:t>
            </a:r>
            <a:r>
              <a:rPr lang="en-US" altLang="zh-CN" sz="2400" b="1" dirty="0">
                <a:latin typeface="Times New Roman" pitchFamily="18" charset="0"/>
                <a:ea typeface="SimSun" pitchFamily="2" charset="-122"/>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p>
          <a:p>
            <a:pPr lvl="1">
              <a:buNone/>
            </a:pPr>
            <a:r>
              <a:rPr lang="en-US" altLang="zh-CN" sz="2400" b="1" dirty="0">
                <a:latin typeface="Times New Roman" pitchFamily="18" charset="0"/>
                <a:ea typeface="SimSun" pitchFamily="2" charset="-122"/>
                <a:cs typeface="Times New Roman" pitchFamily="18" charset="0"/>
              </a:rPr>
              <a:t>   =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 </a:t>
            </a:r>
            <a:r>
              <a:rPr lang="en-US" altLang="zh-CN" sz="2400" b="1" i="1" dirty="0">
                <a:latin typeface="Times New Roman" pitchFamily="18" charset="0"/>
                <a:ea typeface="SimSun" pitchFamily="2" charset="-122"/>
                <a:cs typeface="Times New Roman" pitchFamily="18" charset="0"/>
              </a:rPr>
              <a:t>x</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)/2 + </a:t>
            </a:r>
            <a:r>
              <a:rPr lang="en-US" altLang="zh-CN" sz="2400" b="1" i="1" dirty="0">
                <a:latin typeface="Times New Roman" pitchFamily="18" charset="0"/>
                <a:ea typeface="SimSun" pitchFamily="2" charset="-122"/>
                <a:cs typeface="Times New Roman" pitchFamily="18" charset="0"/>
              </a:rPr>
              <a:t>x </a:t>
            </a:r>
            <a:r>
              <a:rPr lang="en-US" altLang="zh-CN" sz="2400" b="1" dirty="0">
                <a:latin typeface="Times New Roman" pitchFamily="18" charset="0"/>
                <a:ea typeface="SimSun" pitchFamily="2" charset="-122"/>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en-US" altLang="zh-CN" sz="2400" b="1" dirty="0">
                <a:latin typeface="Times New Roman" pitchFamily="18" charset="0"/>
                <a:ea typeface="SimSun" pitchFamily="2" charset="-122"/>
              </a:rPr>
              <a:t> </a:t>
            </a:r>
          </a:p>
          <a:p>
            <a:pPr lvl="1">
              <a:buNone/>
            </a:pPr>
            <a:r>
              <a:rPr lang="zh-CN" altLang="en-US" sz="2400" b="1" dirty="0">
                <a:latin typeface="Times New Roman" pitchFamily="18" charset="0"/>
                <a:ea typeface="SimSun" pitchFamily="2" charset="-122"/>
                <a:cs typeface="Times New Roman" pitchFamily="18" charset="0"/>
              </a:rPr>
              <a:t>   </a:t>
            </a:r>
            <a:r>
              <a:rPr lang="en-US" altLang="zh-CN" sz="2400" b="1" dirty="0">
                <a:latin typeface="Times New Roman" pitchFamily="18" charset="0"/>
                <a:ea typeface="SimSun" pitchFamily="2" charset="-122"/>
                <a:cs typeface="Times New Roman" pitchFamily="18" charset="0"/>
              </a:rPr>
              <a:t>&lt; </a:t>
            </a:r>
            <a:r>
              <a:rPr lang="en-US" altLang="zh-CN" sz="2400" b="1" i="1" dirty="0" err="1">
                <a:latin typeface="Times New Roman" pitchFamily="18" charset="0"/>
                <a:ea typeface="SimSun" pitchFamily="2" charset="-122"/>
                <a:cs typeface="Times New Roman" pitchFamily="18" charset="0"/>
              </a:rPr>
              <a:t>u</a:t>
            </a:r>
            <a:r>
              <a:rPr lang="en-US" altLang="zh-CN" sz="2400" b="1" i="1" baseline="-25000" dirty="0" err="1">
                <a:latin typeface="Times New Roman" pitchFamily="18" charset="0"/>
                <a:ea typeface="SimSun" pitchFamily="2" charset="-122"/>
                <a:cs typeface="Times New Roman" pitchFamily="18" charset="0"/>
              </a:rPr>
              <a:t>i</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rPr>
              <a:t>a –</a:t>
            </a:r>
            <a:r>
              <a:rPr lang="en-US" altLang="zh-CN" sz="2400" b="1" dirty="0">
                <a:latin typeface="Times New Roman" pitchFamily="18" charset="0"/>
                <a:ea typeface="SimSun" pitchFamily="2" charset="-122"/>
              </a:rPr>
              <a:t> </a:t>
            </a:r>
            <a:r>
              <a:rPr lang="en-US" altLang="zh-CN" sz="2400" b="1" i="1" dirty="0">
                <a:latin typeface="Times New Roman" pitchFamily="18" charset="0"/>
                <a:ea typeface="SimSun" pitchFamily="2" charset="-122"/>
              </a:rPr>
              <a:t>c</a:t>
            </a:r>
            <a:r>
              <a:rPr lang="en-US" altLang="zh-CN" sz="2400" b="1" dirty="0">
                <a:latin typeface="Times New Roman" pitchFamily="18" charset="0"/>
                <a:ea typeface="SimSun" pitchFamily="2" charset="-122"/>
              </a:rPr>
              <a:t>)/4</a:t>
            </a:r>
            <a:r>
              <a:rPr lang="en-US" altLang="zh-CN" sz="2400" b="1" i="1" dirty="0">
                <a:latin typeface="Times New Roman" pitchFamily="18" charset="0"/>
                <a:ea typeface="SimSun" pitchFamily="2" charset="-122"/>
                <a:cs typeface="Times New Roman" pitchFamily="18" charset="0"/>
              </a:rPr>
              <a:t>, </a:t>
            </a:r>
            <a:r>
              <a:rPr lang="en-US" altLang="zh-CN" sz="2400" b="1" i="1" dirty="0" err="1">
                <a:latin typeface="Times New Roman" pitchFamily="18" charset="0"/>
                <a:ea typeface="SimSun" pitchFamily="2" charset="-122"/>
                <a:cs typeface="Times New Roman" pitchFamily="18" charset="0"/>
              </a:rPr>
              <a:t>q</a:t>
            </a:r>
            <a:r>
              <a:rPr lang="en-US" altLang="zh-CN" sz="2400" b="1" i="1" baseline="-25000" dirty="0" err="1">
                <a:latin typeface="Times New Roman" pitchFamily="18" charset="0"/>
                <a:ea typeface="SimSun" pitchFamily="2" charset="-122"/>
                <a:cs typeface="Times New Roman" pitchFamily="18" charset="0"/>
              </a:rPr>
              <a:t>j</a:t>
            </a:r>
            <a:r>
              <a:rPr lang="en-US" altLang="zh-CN"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对 </a:t>
            </a:r>
            <a:r>
              <a:rPr lang="en-US" altLang="zh-CN" sz="2400" i="1" dirty="0" err="1">
                <a:latin typeface="Times New Roman" pitchFamily="18" charset="0"/>
                <a:ea typeface="SimSun" pitchFamily="2" charset="-122"/>
                <a:cs typeface="Times New Roman" pitchFamily="18" charset="0"/>
              </a:rPr>
              <a:t>q</a:t>
            </a:r>
            <a:r>
              <a:rPr lang="en-US" altLang="zh-CN" sz="2400" i="1" baseline="-25000" dirty="0" err="1">
                <a:latin typeface="Times New Roman" pitchFamily="18" charset="0"/>
                <a:ea typeface="SimSun" pitchFamily="2" charset="-122"/>
                <a:cs typeface="Times New Roman" pitchFamily="18" charset="0"/>
              </a:rPr>
              <a:t>j</a:t>
            </a:r>
            <a:r>
              <a:rPr lang="en-US" altLang="zh-CN" sz="2400" i="1" baseline="-25000" dirty="0">
                <a:latin typeface="Times New Roman" pitchFamily="18" charset="0"/>
                <a:ea typeface="SimSun" pitchFamily="2" charset="-122"/>
                <a:cs typeface="Times New Roman" pitchFamily="18" charset="0"/>
              </a:rPr>
              <a:t> </a:t>
            </a:r>
            <a:r>
              <a:rPr lang="en-US" altLang="zh-CN" sz="2400" dirty="0">
                <a:latin typeface="Times New Roman" pitchFamily="18" charset="0"/>
                <a:ea typeface="SimSun" pitchFamily="2" charset="-122"/>
                <a:cs typeface="Times New Roman" pitchFamily="18" charset="0"/>
              </a:rPr>
              <a:t>∈</a:t>
            </a:r>
            <a:r>
              <a:rPr lang="en-US" altLang="zh-CN" sz="2400" i="1" dirty="0">
                <a:latin typeface="Times New Roman" pitchFamily="18" charset="0"/>
                <a:ea typeface="SimSun" pitchFamily="2" charset="-122"/>
                <a:cs typeface="Times New Roman" pitchFamily="18" charset="0"/>
              </a:rPr>
              <a:t> </a:t>
            </a:r>
            <a:r>
              <a:rPr lang="en-US" altLang="zh-CN" sz="2400" dirty="0">
                <a:latin typeface="Times New Roman" pitchFamily="18" charset="0"/>
                <a:ea typeface="SimSun" pitchFamily="2" charset="-122"/>
                <a:cs typeface="Times New Roman" pitchFamily="18" charset="0"/>
              </a:rPr>
              <a:t>[</a:t>
            </a:r>
            <a:r>
              <a:rPr lang="en-US" altLang="zh-CN" sz="2400" i="1" dirty="0">
                <a:latin typeface="Times New Roman" pitchFamily="18" charset="0"/>
                <a:ea typeface="SimSun" pitchFamily="2" charset="-122"/>
                <a:cs typeface="Times New Roman" pitchFamily="18" charset="0"/>
              </a:rPr>
              <a:t>0,</a:t>
            </a:r>
            <a:r>
              <a:rPr lang="zh-CN" altLang="en-US" sz="2400" i="1" dirty="0">
                <a:latin typeface="Times New Roman" pitchFamily="18" charset="0"/>
                <a:ea typeface="SimSun" pitchFamily="2" charset="-122"/>
                <a:cs typeface="Times New Roman" pitchFamily="18" charset="0"/>
              </a:rPr>
              <a:t> </a:t>
            </a:r>
            <a:r>
              <a:rPr lang="en-US" altLang="zh-CN" sz="2400" i="1" dirty="0">
                <a:latin typeface="Times New Roman" pitchFamily="18" charset="0"/>
                <a:ea typeface="SimSun" pitchFamily="2" charset="-122"/>
                <a:cs typeface="Times New Roman" pitchFamily="18" charset="0"/>
              </a:rPr>
              <a:t>(</a:t>
            </a:r>
            <a:r>
              <a:rPr lang="en-US" altLang="zh-CN" sz="2400" i="1" dirty="0">
                <a:latin typeface="Times New Roman" pitchFamily="18" charset="0"/>
                <a:ea typeface="SimSun" pitchFamily="2" charset="-122"/>
              </a:rPr>
              <a:t>a –</a:t>
            </a:r>
            <a:r>
              <a:rPr lang="en-US" altLang="zh-CN" sz="2400" dirty="0">
                <a:latin typeface="Times New Roman" pitchFamily="18" charset="0"/>
                <a:ea typeface="SimSun" pitchFamily="2" charset="-122"/>
              </a:rPr>
              <a:t> </a:t>
            </a:r>
            <a:r>
              <a:rPr lang="en-US" altLang="zh-CN" sz="2400" i="1" dirty="0">
                <a:latin typeface="Times New Roman" pitchFamily="18" charset="0"/>
                <a:ea typeface="SimSun" pitchFamily="2" charset="-122"/>
              </a:rPr>
              <a:t>c</a:t>
            </a:r>
            <a:r>
              <a:rPr lang="en-US" altLang="zh-CN" sz="2400" dirty="0">
                <a:latin typeface="Times New Roman" pitchFamily="18" charset="0"/>
                <a:ea typeface="SimSun" pitchFamily="2" charset="-122"/>
              </a:rPr>
              <a:t>)/2]</a:t>
            </a:r>
            <a:r>
              <a:rPr lang="zh-CN" altLang="en-US" sz="2400" i="1"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成立</a:t>
            </a:r>
            <a:endParaRPr lang="en-US" altLang="zh-CN" sz="2400" dirty="0">
              <a:latin typeface="Times New Roman" pitchFamily="18" charset="0"/>
              <a:ea typeface="SimSun" pitchFamily="2" charset="-122"/>
              <a:cs typeface="Times New Roman" pitchFamily="18" charset="0"/>
            </a:endParaRPr>
          </a:p>
          <a:p>
            <a:r>
              <a:rPr lang="zh-CN" altLang="en-US" sz="2600" dirty="0">
                <a:latin typeface="Times New Roman" pitchFamily="18" charset="0"/>
                <a:ea typeface="SimSun" pitchFamily="2" charset="-122"/>
                <a:cs typeface="Times New Roman" pitchFamily="18" charset="0"/>
              </a:rPr>
              <a:t>重复上述过程可以把剩余战略空间限制的越来越小</a:t>
            </a:r>
            <a:r>
              <a:rPr lang="en-US" altLang="zh-CN" sz="2600" dirty="0">
                <a:latin typeface="Times New Roman" pitchFamily="18" charset="0"/>
                <a:ea typeface="SimSun" pitchFamily="2" charset="-122"/>
                <a:cs typeface="Times New Roman" pitchFamily="18" charset="0"/>
              </a:rPr>
              <a:t>.</a:t>
            </a:r>
            <a:r>
              <a:rPr lang="zh-CN" altLang="en-US" sz="2600" dirty="0">
                <a:latin typeface="Times New Roman" pitchFamily="18" charset="0"/>
                <a:ea typeface="SimSun" pitchFamily="2" charset="-122"/>
                <a:cs typeface="Times New Roman" pitchFamily="18" charset="0"/>
              </a:rPr>
              <a:t>到达极限时</a:t>
            </a:r>
            <a:r>
              <a:rPr lang="en-US" altLang="zh-CN" sz="2600" dirty="0">
                <a:latin typeface="Times New Roman" pitchFamily="18" charset="0"/>
                <a:ea typeface="SimSun" pitchFamily="2" charset="-122"/>
                <a:cs typeface="Times New Roman" pitchFamily="18" charset="0"/>
              </a:rPr>
              <a:t>,</a:t>
            </a:r>
            <a:r>
              <a:rPr lang="zh-CN" altLang="en-US" sz="2600" dirty="0">
                <a:latin typeface="Times New Roman" pitchFamily="18" charset="0"/>
                <a:ea typeface="SimSun" pitchFamily="2" charset="-122"/>
                <a:cs typeface="Times New Roman" pitchFamily="18" charset="0"/>
              </a:rPr>
              <a:t>这一区间就成为一个点</a:t>
            </a:r>
            <a:r>
              <a:rPr lang="en-US" altLang="zh-CN" sz="2600" i="1" dirty="0" err="1">
                <a:latin typeface="Times New Roman" pitchFamily="18" charset="0"/>
                <a:ea typeface="SimSun" pitchFamily="2" charset="-122"/>
              </a:rPr>
              <a:t>q</a:t>
            </a:r>
            <a:r>
              <a:rPr lang="en-US" altLang="zh-CN" sz="2600" i="1" baseline="-25000" dirty="0" err="1">
                <a:latin typeface="Times New Roman" pitchFamily="18" charset="0"/>
                <a:ea typeface="SimSun" pitchFamily="2" charset="-122"/>
              </a:rPr>
              <a:t>i</a:t>
            </a:r>
            <a:r>
              <a:rPr lang="en-US" altLang="zh-CN" sz="2600" i="1" dirty="0">
                <a:latin typeface="Times New Roman" pitchFamily="18" charset="0"/>
                <a:ea typeface="SimSun" pitchFamily="2" charset="-122"/>
              </a:rPr>
              <a:t> </a:t>
            </a:r>
            <a:r>
              <a:rPr lang="zh-CN" altLang="en-US" sz="2600" i="1" dirty="0">
                <a:latin typeface="Times New Roman" pitchFamily="18" charset="0"/>
                <a:ea typeface="SimSun" pitchFamily="2" charset="-122"/>
              </a:rPr>
              <a:t>* </a:t>
            </a:r>
            <a:r>
              <a:rPr lang="en-US" altLang="zh-CN" sz="2600" i="1" dirty="0">
                <a:latin typeface="Times New Roman" pitchFamily="18" charset="0"/>
                <a:ea typeface="SimSun" pitchFamily="2" charset="-122"/>
              </a:rPr>
              <a:t>= </a:t>
            </a:r>
            <a:r>
              <a:rPr lang="en-US" altLang="zh-CN" sz="2600" dirty="0">
                <a:latin typeface="Times New Roman" pitchFamily="18" charset="0"/>
                <a:ea typeface="SimSun" pitchFamily="2" charset="-122"/>
              </a:rPr>
              <a:t>(</a:t>
            </a:r>
            <a:r>
              <a:rPr lang="en-US" altLang="zh-CN" sz="2600" i="1" dirty="0">
                <a:latin typeface="Times New Roman" pitchFamily="18" charset="0"/>
                <a:ea typeface="SimSun" pitchFamily="2" charset="-122"/>
              </a:rPr>
              <a:t>a –</a:t>
            </a:r>
            <a:r>
              <a:rPr lang="en-US" altLang="zh-CN" sz="2600" dirty="0">
                <a:latin typeface="Times New Roman" pitchFamily="18" charset="0"/>
                <a:ea typeface="SimSun" pitchFamily="2" charset="-122"/>
              </a:rPr>
              <a:t> </a:t>
            </a:r>
            <a:r>
              <a:rPr lang="en-US" altLang="zh-CN" sz="2600" i="1" dirty="0">
                <a:latin typeface="Times New Roman" pitchFamily="18" charset="0"/>
                <a:ea typeface="SimSun" pitchFamily="2" charset="-122"/>
              </a:rPr>
              <a:t>c</a:t>
            </a:r>
            <a:r>
              <a:rPr lang="en-US" altLang="zh-CN" sz="2600" dirty="0">
                <a:latin typeface="Times New Roman" pitchFamily="18" charset="0"/>
                <a:ea typeface="SimSun" pitchFamily="2" charset="-122"/>
              </a:rPr>
              <a:t>)/3</a:t>
            </a:r>
            <a:r>
              <a:rPr lang="zh-CN" altLang="en-US" sz="2600" b="1" dirty="0">
                <a:latin typeface="Times New Roman" pitchFamily="18" charset="0"/>
                <a:ea typeface="SimSun" pitchFamily="2" charset="-122"/>
              </a:rPr>
              <a:t>。</a:t>
            </a:r>
            <a:endParaRPr lang="zh-CN" altLang="en-US" sz="2600" dirty="0"/>
          </a:p>
          <a:p>
            <a:endParaRPr lang="zh-CN" altLang="en-US" dirty="0"/>
          </a:p>
        </p:txBody>
      </p:sp>
      <p:sp>
        <p:nvSpPr>
          <p:cNvPr id="4" name="页脚占位符 3"/>
          <p:cNvSpPr>
            <a:spLocks noGrp="1"/>
          </p:cNvSpPr>
          <p:nvPr>
            <p:ph type="ftr" sz="quarter" idx="11"/>
          </p:nvPr>
        </p:nvSpPr>
        <p:spPr/>
        <p:txBody>
          <a:bodyPr/>
          <a:lstStyle/>
          <a:p>
            <a:pPr>
              <a:defRPr/>
            </a:pPr>
            <a:r>
              <a:rPr lang="zh-CN" altLang="en-US" dirty="0">
                <a:solidFill>
                  <a:srgbClr val="000000"/>
                </a:solidFill>
              </a:rPr>
              <a:t>Game Theory--Chapter 1</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00113B77-9D92-464C-AE7E-4333285E470B}" type="slidenum">
              <a:rPr lang="zh-CN" altLang="en-US" smtClean="0">
                <a:solidFill>
                  <a:srgbClr val="000000"/>
                </a:solidFill>
              </a:rPr>
              <a:pPr>
                <a:defRPr/>
              </a:pPr>
              <a:t>96</a:t>
            </a:fld>
            <a:endParaRPr lang="en-US" altLang="zh-CN" dirty="0">
              <a:solidFill>
                <a:srgbClr val="000000"/>
              </a:solidFill>
            </a:endParaRPr>
          </a:p>
        </p:txBody>
      </p:sp>
    </p:spTree>
  </p:cSld>
  <p:clrMapOvr>
    <a:masterClrMapping/>
  </p:clrMapOvr>
  <p:transition spd="med">
    <p:random/>
    <p:sndAc>
      <p:stSnd>
        <p:snd r:embed="rId2" name="click.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6499" name="灯片编号占位符 5"/>
          <p:cNvSpPr>
            <a:spLocks noGrp="1"/>
          </p:cNvSpPr>
          <p:nvPr>
            <p:ph type="sldNum" sz="quarter" idx="12"/>
          </p:nvPr>
        </p:nvSpPr>
        <p:spPr>
          <a:noFill/>
        </p:spPr>
        <p:txBody>
          <a:bodyPr/>
          <a:lstStyle/>
          <a:p>
            <a:fld id="{87F0F430-4CD1-4127-AF2D-FE496300CE5E}" type="slidenum">
              <a:rPr lang="zh-CN" altLang="en-US" smtClean="0">
                <a:solidFill>
                  <a:srgbClr val="000000"/>
                </a:solidFill>
              </a:rPr>
              <a:pPr/>
              <a:t>97</a:t>
            </a:fld>
            <a:endParaRPr lang="en-US" altLang="zh-CN">
              <a:solidFill>
                <a:srgbClr val="000000"/>
              </a:solidFill>
            </a:endParaRPr>
          </a:p>
        </p:txBody>
      </p:sp>
      <p:sp>
        <p:nvSpPr>
          <p:cNvPr id="106500" name="Rectangle 2"/>
          <p:cNvSpPr>
            <a:spLocks noGrp="1" noChangeArrowheads="1"/>
          </p:cNvSpPr>
          <p:nvPr>
            <p:ph type="title"/>
          </p:nvPr>
        </p:nvSpPr>
        <p:spPr/>
        <p:txBody>
          <a:bodyPr/>
          <a:lstStyle/>
          <a:p>
            <a:pPr eaLnBrk="1" hangingPunct="1"/>
            <a:r>
              <a:rPr lang="en-US" altLang="zh-CN">
                <a:ea typeface="SimSun" pitchFamily="2" charset="-122"/>
              </a:rPr>
              <a:t>Cournot model of oligopoly</a:t>
            </a:r>
          </a:p>
        </p:txBody>
      </p:sp>
      <p:sp>
        <p:nvSpPr>
          <p:cNvPr id="106501"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一种产品由</a:t>
            </a:r>
            <a:r>
              <a:rPr lang="en-US" altLang="zh-CN" i="1" dirty="0">
                <a:ea typeface="SimSun" pitchFamily="2" charset="-122"/>
              </a:rPr>
              <a:t>n</a:t>
            </a:r>
            <a:r>
              <a:rPr lang="zh-CN" altLang="en-US" dirty="0">
                <a:ea typeface="SimSun" pitchFamily="2" charset="-122"/>
              </a:rPr>
              <a:t> 家企业生产</a:t>
            </a:r>
            <a:r>
              <a:rPr lang="en-US" altLang="zh-CN" dirty="0">
                <a:ea typeface="SimSun" pitchFamily="2" charset="-122"/>
              </a:rPr>
              <a:t>: firm 1 ~ firm </a:t>
            </a:r>
            <a:r>
              <a:rPr lang="en-US" altLang="zh-CN" i="1" dirty="0">
                <a:ea typeface="SimSun" pitchFamily="2" charset="-122"/>
              </a:rPr>
              <a:t>n</a:t>
            </a:r>
            <a:r>
              <a:rPr lang="en-US" altLang="zh-CN" dirty="0">
                <a:ea typeface="SimSun" pitchFamily="2" charset="-122"/>
              </a:rPr>
              <a:t>. </a:t>
            </a:r>
          </a:p>
          <a:p>
            <a:pPr eaLnBrk="1" hangingPunct="1"/>
            <a:endParaRPr lang="en-US" altLang="zh-CN" sz="1600" dirty="0">
              <a:ea typeface="SimSun" pitchFamily="2" charset="-122"/>
            </a:endParaRPr>
          </a:p>
          <a:p>
            <a:pPr eaLnBrk="1" hangingPunct="1"/>
            <a:r>
              <a:rPr lang="en-US" altLang="zh-CN" dirty="0">
                <a:ea typeface="SimSun" pitchFamily="2" charset="-122"/>
              </a:rPr>
              <a:t>firm </a:t>
            </a:r>
            <a:r>
              <a:rPr lang="en-US" altLang="zh-CN" i="1" dirty="0" err="1">
                <a:ea typeface="SimSun" pitchFamily="2" charset="-122"/>
              </a:rPr>
              <a:t>i</a:t>
            </a:r>
            <a:r>
              <a:rPr lang="en-US" altLang="zh-CN" i="1" dirty="0">
                <a:ea typeface="SimSun" pitchFamily="2" charset="-122"/>
              </a:rPr>
              <a:t> </a:t>
            </a:r>
            <a:r>
              <a:rPr lang="zh-CN" altLang="en-US" dirty="0">
                <a:ea typeface="SimSun" pitchFamily="2" charset="-122"/>
              </a:rPr>
              <a:t>的产量用 </a:t>
            </a:r>
            <a:r>
              <a:rPr lang="en-US" altLang="zh-CN" b="1" i="1" dirty="0" err="1">
                <a:latin typeface="Times New Roman" pitchFamily="18" charset="0"/>
                <a:ea typeface="SimSun" pitchFamily="2" charset="-122"/>
                <a:cs typeface="Times New Roman" pitchFamily="18" charset="0"/>
              </a:rPr>
              <a:t>q</a:t>
            </a:r>
            <a:r>
              <a:rPr lang="en-US" altLang="zh-CN" b="1" i="1" baseline="-25000" dirty="0" err="1">
                <a:latin typeface="Times New Roman" pitchFamily="18" charset="0"/>
                <a:ea typeface="SimSun" pitchFamily="2" charset="-122"/>
                <a:cs typeface="Times New Roman" pitchFamily="18" charset="0"/>
              </a:rPr>
              <a:t>i</a:t>
            </a:r>
            <a:r>
              <a:rPr lang="en-US" altLang="zh-CN" b="1" i="1" baseline="-25000" dirty="0">
                <a:latin typeface="Times New Roman" pitchFamily="18" charset="0"/>
                <a:ea typeface="SimSun" pitchFamily="2" charset="-122"/>
                <a:cs typeface="Times New Roman" pitchFamily="18" charset="0"/>
              </a:rPr>
              <a:t>  </a:t>
            </a:r>
            <a:r>
              <a:rPr lang="zh-CN" altLang="en-US" dirty="0">
                <a:ea typeface="SimSun" pitchFamily="2" charset="-122"/>
              </a:rPr>
              <a:t>表示</a:t>
            </a:r>
            <a:r>
              <a:rPr lang="en-US" altLang="zh-CN" dirty="0">
                <a:ea typeface="SimSun" pitchFamily="2" charset="-122"/>
              </a:rPr>
              <a:t>.</a:t>
            </a:r>
            <a:r>
              <a:rPr lang="zh-CN" altLang="en-US" dirty="0">
                <a:ea typeface="SimSun" pitchFamily="2" charset="-122"/>
              </a:rPr>
              <a:t>每家企业选择产量时都不知道其他企业的选择</a:t>
            </a:r>
            <a:r>
              <a:rPr lang="en-US" altLang="zh-CN" dirty="0">
                <a:ea typeface="SimSun" pitchFamily="2" charset="-122"/>
              </a:rPr>
              <a:t>.</a:t>
            </a:r>
          </a:p>
          <a:p>
            <a:pPr eaLnBrk="1" hangingPunct="1"/>
            <a:endParaRPr lang="en-US" altLang="zh-CN" sz="1600" dirty="0">
              <a:ea typeface="SimSun" pitchFamily="2" charset="-122"/>
            </a:endParaRPr>
          </a:p>
          <a:p>
            <a:pPr eaLnBrk="1" hangingPunct="1"/>
            <a:r>
              <a:rPr lang="zh-CN" altLang="en-US" dirty="0">
                <a:ea typeface="SimSun" pitchFamily="2" charset="-122"/>
              </a:rPr>
              <a:t>市场价格是</a:t>
            </a:r>
            <a:r>
              <a:rPr lang="en-US" altLang="zh-CN" b="1" i="1" dirty="0">
                <a:latin typeface="Times New Roman" pitchFamily="18" charset="0"/>
                <a:ea typeface="SimSun" pitchFamily="2" charset="-122"/>
              </a:rPr>
              <a:t>P</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dirty="0">
                <a:latin typeface="Times New Roman" pitchFamily="18" charset="0"/>
                <a:ea typeface="SimSun" pitchFamily="2" charset="-122"/>
              </a:rPr>
              <a:t>) = </a:t>
            </a:r>
            <a:r>
              <a:rPr lang="en-US" altLang="zh-CN" b="1" i="1" dirty="0">
                <a:latin typeface="Times New Roman" pitchFamily="18" charset="0"/>
                <a:ea typeface="SimSun" pitchFamily="2" charset="-122"/>
              </a:rPr>
              <a:t>a - Q</a:t>
            </a:r>
            <a:r>
              <a:rPr lang="en-US" altLang="zh-CN" i="1" dirty="0">
                <a:ea typeface="SimSun" pitchFamily="2" charset="-122"/>
              </a:rPr>
              <a:t>,</a:t>
            </a:r>
            <a:r>
              <a:rPr lang="en-US" altLang="zh-CN" dirty="0">
                <a:ea typeface="SimSun" pitchFamily="2" charset="-122"/>
              </a:rPr>
              <a:t> </a:t>
            </a:r>
            <a:r>
              <a:rPr lang="zh-CN" altLang="en-US" dirty="0">
                <a:ea typeface="SimSun" pitchFamily="2" charset="-122"/>
              </a:rPr>
              <a:t>其中</a:t>
            </a:r>
            <a:r>
              <a:rPr lang="en-US" altLang="zh-CN" b="1" i="1" dirty="0">
                <a:latin typeface="Times New Roman" pitchFamily="18" charset="0"/>
                <a:ea typeface="SimSun" pitchFamily="2" charset="-122"/>
              </a:rPr>
              <a:t>a</a:t>
            </a:r>
            <a:r>
              <a:rPr lang="zh-CN" altLang="en-US" dirty="0">
                <a:ea typeface="SimSun" pitchFamily="2" charset="-122"/>
              </a:rPr>
              <a:t>是常数并且</a:t>
            </a:r>
            <a:r>
              <a:rPr lang="en-US" altLang="zh-CN" b="1" i="1" dirty="0">
                <a:latin typeface="Times New Roman" pitchFamily="18" charset="0"/>
                <a:ea typeface="SimSun" pitchFamily="2" charset="-122"/>
              </a:rPr>
              <a:t>Q = q</a:t>
            </a:r>
            <a:r>
              <a:rPr lang="en-US" altLang="zh-CN" b="1" i="1" baseline="-25000" dirty="0">
                <a:latin typeface="Times New Roman" pitchFamily="18" charset="0"/>
                <a:ea typeface="SimSun" pitchFamily="2" charset="-122"/>
              </a:rPr>
              <a:t>1 </a:t>
            </a:r>
            <a:r>
              <a:rPr lang="en-US" altLang="zh-CN" b="1" i="1" dirty="0">
                <a:latin typeface="Times New Roman" pitchFamily="18" charset="0"/>
                <a:ea typeface="SimSun" pitchFamily="2" charset="-122"/>
              </a:rPr>
              <a:t>+ q</a:t>
            </a:r>
            <a:r>
              <a:rPr lang="en-US" altLang="zh-CN" b="1" i="1" baseline="-25000" dirty="0">
                <a:latin typeface="Times New Roman" pitchFamily="18" charset="0"/>
                <a:ea typeface="SimSun" pitchFamily="2" charset="-122"/>
              </a:rPr>
              <a:t>2 </a:t>
            </a:r>
            <a:r>
              <a:rPr lang="en-US" altLang="zh-CN" b="1" i="1" dirty="0">
                <a:latin typeface="Times New Roman" pitchFamily="18" charset="0"/>
                <a:ea typeface="SimSun" pitchFamily="2" charset="-122"/>
              </a:rPr>
              <a:t>+ ... + q</a:t>
            </a:r>
            <a:r>
              <a:rPr lang="en-US" altLang="zh-CN" b="1" i="1" baseline="-25000" dirty="0">
                <a:latin typeface="Times New Roman" pitchFamily="18" charset="0"/>
                <a:ea typeface="SimSun" pitchFamily="2" charset="-122"/>
              </a:rPr>
              <a:t>n</a:t>
            </a:r>
            <a:r>
              <a:rPr lang="en-US" altLang="zh-CN" i="1" dirty="0">
                <a:ea typeface="SimSun" pitchFamily="2" charset="-122"/>
              </a:rPr>
              <a:t>. </a:t>
            </a:r>
            <a:r>
              <a:rPr lang="en-US" altLang="zh-CN" dirty="0">
                <a:ea typeface="SimSun" pitchFamily="2" charset="-122"/>
              </a:rPr>
              <a:t>firm </a:t>
            </a:r>
            <a:r>
              <a:rPr lang="en-US" altLang="zh-CN" b="1" i="1" dirty="0" err="1">
                <a:latin typeface="Times New Roman" pitchFamily="18" charset="0"/>
                <a:ea typeface="SimSun" pitchFamily="2" charset="-122"/>
              </a:rPr>
              <a:t>i</a:t>
            </a:r>
            <a:r>
              <a:rPr lang="en-US" altLang="zh-CN" b="1" i="1" dirty="0">
                <a:latin typeface="Times New Roman" pitchFamily="18" charset="0"/>
                <a:ea typeface="SimSun" pitchFamily="2" charset="-122"/>
              </a:rPr>
              <a:t> </a:t>
            </a:r>
            <a:r>
              <a:rPr lang="zh-CN" altLang="en-US" dirty="0">
                <a:ea typeface="SimSun" pitchFamily="2" charset="-122"/>
              </a:rPr>
              <a:t>生产产量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i="1" baseline="-25000" dirty="0">
                <a:latin typeface="Times New Roman" pitchFamily="18" charset="0"/>
                <a:ea typeface="SimSun" pitchFamily="2" charset="-122"/>
              </a:rPr>
              <a:t>  </a:t>
            </a:r>
            <a:r>
              <a:rPr lang="zh-CN" altLang="en-US" dirty="0">
                <a:ea typeface="SimSun" pitchFamily="2" charset="-122"/>
              </a:rPr>
              <a:t>的成本是</a:t>
            </a:r>
            <a:r>
              <a:rPr lang="en-US" altLang="zh-CN" b="1" i="1" dirty="0" err="1">
                <a:latin typeface="Times New Roman" pitchFamily="18" charset="0"/>
                <a:ea typeface="SimSun" pitchFamily="2" charset="-122"/>
              </a:rPr>
              <a:t>C</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cq</a:t>
            </a:r>
            <a:r>
              <a:rPr lang="en-US" altLang="zh-CN" b="1" i="1" baseline="-25000" dirty="0" err="1">
                <a:latin typeface="Times New Roman" pitchFamily="18" charset="0"/>
                <a:ea typeface="SimSun" pitchFamily="2" charset="-122"/>
              </a:rPr>
              <a:t>i</a:t>
            </a:r>
            <a:r>
              <a:rPr lang="en-US" altLang="zh-CN" dirty="0">
                <a:ea typeface="SimSun" pitchFamily="2" charset="-122"/>
              </a:rPr>
              <a:t>.</a:t>
            </a:r>
          </a:p>
        </p:txBody>
      </p:sp>
    </p:spTree>
  </p:cSld>
  <p:clrMapOvr>
    <a:masterClrMapping/>
  </p:clrMapOvr>
  <p:transition spd="med">
    <p:random/>
    <p:sndAc>
      <p:stSnd>
        <p:snd r:embed="rId2" name="click.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4"/>
          <p:cNvSpPr>
            <a:spLocks noGrp="1"/>
          </p:cNvSpPr>
          <p:nvPr>
            <p:ph type="ftr" sz="quarter" idx="11"/>
          </p:nvPr>
        </p:nvSpPr>
        <p:spPr>
          <a:noFill/>
        </p:spPr>
        <p:txBody>
          <a:bodyPr/>
          <a:lstStyle/>
          <a:p>
            <a:r>
              <a:rPr lang="zh-CN" altLang="en-US">
                <a:solidFill>
                  <a:srgbClr val="000000"/>
                </a:solidFill>
              </a:rPr>
              <a:t>Game Theory--Chapter 1</a:t>
            </a:r>
            <a:endParaRPr lang="en-US" altLang="zh-CN">
              <a:solidFill>
                <a:srgbClr val="000000"/>
              </a:solidFill>
            </a:endParaRPr>
          </a:p>
        </p:txBody>
      </p:sp>
      <p:sp>
        <p:nvSpPr>
          <p:cNvPr id="107523" name="灯片编号占位符 5"/>
          <p:cNvSpPr>
            <a:spLocks noGrp="1"/>
          </p:cNvSpPr>
          <p:nvPr>
            <p:ph type="sldNum" sz="quarter" idx="12"/>
          </p:nvPr>
        </p:nvSpPr>
        <p:spPr>
          <a:noFill/>
        </p:spPr>
        <p:txBody>
          <a:bodyPr/>
          <a:lstStyle/>
          <a:p>
            <a:fld id="{021CF0BA-37EB-4F50-BD47-A726A849A209}" type="slidenum">
              <a:rPr lang="zh-CN" altLang="en-US" smtClean="0">
                <a:solidFill>
                  <a:srgbClr val="000000"/>
                </a:solidFill>
              </a:rPr>
              <a:pPr/>
              <a:t>98</a:t>
            </a:fld>
            <a:endParaRPr lang="en-US" altLang="zh-CN">
              <a:solidFill>
                <a:srgbClr val="000000"/>
              </a:solidFill>
            </a:endParaRPr>
          </a:p>
        </p:txBody>
      </p:sp>
      <p:sp>
        <p:nvSpPr>
          <p:cNvPr id="107524" name="Rectangle 2"/>
          <p:cNvSpPr>
            <a:spLocks noGrp="1" noChangeArrowheads="1"/>
          </p:cNvSpPr>
          <p:nvPr>
            <p:ph type="title"/>
          </p:nvPr>
        </p:nvSpPr>
        <p:spPr/>
        <p:txBody>
          <a:bodyPr/>
          <a:lstStyle/>
          <a:p>
            <a:pPr eaLnBrk="1" hangingPunct="1"/>
            <a:r>
              <a:rPr lang="en-US" altLang="zh-CN">
                <a:ea typeface="SimSun" pitchFamily="2" charset="-122"/>
              </a:rPr>
              <a:t>Cournot model of oligopoly</a:t>
            </a:r>
          </a:p>
        </p:txBody>
      </p:sp>
      <p:sp>
        <p:nvSpPr>
          <p:cNvPr id="107525" name="Rectangle 3"/>
          <p:cNvSpPr>
            <a:spLocks noGrp="1" noChangeArrowheads="1"/>
          </p:cNvSpPr>
          <p:nvPr>
            <p:ph type="body" idx="1"/>
          </p:nvPr>
        </p:nvSpPr>
        <p:spPr>
          <a:xfrm>
            <a:off x="914400" y="1600200"/>
            <a:ext cx="7772400" cy="4608513"/>
          </a:xfrm>
        </p:spPr>
        <p:txBody>
          <a:bodyPr/>
          <a:lstStyle/>
          <a:p>
            <a:pPr eaLnBrk="1" hangingPunct="1">
              <a:buFont typeface="Wingdings" pitchFamily="2" charset="2"/>
              <a:buNone/>
            </a:pPr>
            <a:r>
              <a:rPr lang="zh-CN" altLang="en-US" dirty="0">
                <a:ea typeface="SimSun" pitchFamily="2" charset="-122"/>
              </a:rPr>
              <a:t>标准式表述</a:t>
            </a:r>
            <a:r>
              <a:rPr lang="en-US" altLang="zh-CN" dirty="0">
                <a:ea typeface="SimSun" pitchFamily="2" charset="-122"/>
              </a:rPr>
              <a:t>:</a:t>
            </a:r>
          </a:p>
          <a:p>
            <a:pPr lvl="1" eaLnBrk="1" hangingPunct="1">
              <a:buFont typeface="Wingdings" pitchFamily="2" charset="2"/>
              <a:buChar char="Ø"/>
            </a:pPr>
            <a:r>
              <a:rPr lang="zh-CN" altLang="en-US" dirty="0">
                <a:ea typeface="SimSun" pitchFamily="2" charset="-122"/>
              </a:rPr>
              <a:t>参与人集合</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Firm 1, ... Firm </a:t>
            </a:r>
            <a:r>
              <a:rPr lang="en-US" altLang="zh-CN" b="1" i="1" dirty="0">
                <a:latin typeface="Times New Roman" pitchFamily="18" charset="0"/>
                <a:ea typeface="SimSun" pitchFamily="2" charset="-122"/>
                <a:cs typeface="Times New Roman" pitchFamily="18" charset="0"/>
              </a:rPr>
              <a:t>n</a:t>
            </a:r>
            <a:r>
              <a:rPr lang="en-US" altLang="zh-CN" b="1" dirty="0">
                <a:latin typeface="Times New Roman" pitchFamily="18" charset="0"/>
                <a:ea typeface="SimSun" pitchFamily="2" charset="-122"/>
                <a:cs typeface="Times New Roman" pitchFamily="18" charset="0"/>
              </a:rPr>
              <a:t>}</a:t>
            </a:r>
          </a:p>
          <a:p>
            <a:pPr lvl="1" eaLnBrk="1" hangingPunct="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i="1" baseline="-25000" dirty="0">
                <a:latin typeface="Times New Roman" pitchFamily="18" charset="0"/>
                <a:ea typeface="SimSun" pitchFamily="2" charset="-122"/>
              </a:rPr>
              <a:t>i</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 for</a:t>
            </a:r>
            <a:r>
              <a:rPr lang="en-US" altLang="zh-CN" b="1" i="1" dirty="0">
                <a:latin typeface="Times New Roman" pitchFamily="18" charset="0"/>
                <a:ea typeface="SimSun" pitchFamily="2" charset="-122"/>
              </a:rPr>
              <a:t> </a:t>
            </a:r>
            <a:r>
              <a:rPr lang="en-US" altLang="zh-CN" b="1" i="1" dirty="0" err="1">
                <a:latin typeface="Times New Roman" pitchFamily="18" charset="0"/>
                <a:ea typeface="SimSun" pitchFamily="2" charset="-122"/>
              </a:rPr>
              <a:t>i</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=1, 2,</a:t>
            </a:r>
            <a:r>
              <a:rPr lang="en-US" altLang="zh-CN" b="1" i="1" dirty="0">
                <a:latin typeface="Times New Roman" pitchFamily="18" charset="0"/>
                <a:ea typeface="SimSun" pitchFamily="2" charset="-122"/>
              </a:rPr>
              <a:t> ..., n</a:t>
            </a:r>
            <a:endParaRPr lang="en-US" altLang="zh-CN" b="1" dirty="0">
              <a:latin typeface="Times New Roman" pitchFamily="18" charset="0"/>
              <a:ea typeface="SimSun" pitchFamily="2" charset="-122"/>
            </a:endParaRPr>
          </a:p>
          <a:p>
            <a:pPr lvl="1" eaLnBrk="1" hangingPunct="1">
              <a:buFont typeface="Wingdings" pitchFamily="2" charset="2"/>
              <a:buChar char="Ø"/>
            </a:pPr>
            <a:r>
              <a:rPr lang="zh-CN" altLang="en-US" dirty="0">
                <a:ea typeface="SimSun" pitchFamily="2" charset="-122"/>
              </a:rPr>
              <a:t>收益函数</a:t>
            </a:r>
            <a:r>
              <a:rPr lang="en-US" altLang="zh-CN" dirty="0">
                <a:ea typeface="SimSun" pitchFamily="2" charset="-122"/>
              </a:rPr>
              <a:t>:      </a:t>
            </a:r>
            <a:r>
              <a:rPr lang="en-US" altLang="zh-CN" b="1" i="1" dirty="0" err="1">
                <a:latin typeface="Times New Roman" pitchFamily="18" charset="0"/>
                <a:ea typeface="SimSun" pitchFamily="2" charset="-122"/>
              </a:rPr>
              <a:t>u</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b="1" dirty="0">
                <a:latin typeface="Times New Roman" pitchFamily="18" charset="0"/>
                <a:ea typeface="SimSun" pitchFamily="2" charset="-122"/>
              </a:rPr>
              <a:t>                            for</a:t>
            </a:r>
            <a:r>
              <a:rPr lang="en-US" altLang="zh-CN" b="1" i="1" dirty="0">
                <a:latin typeface="Times New Roman" pitchFamily="18" charset="0"/>
                <a:ea typeface="SimSun" pitchFamily="2" charset="-122"/>
              </a:rPr>
              <a:t> </a:t>
            </a:r>
            <a:r>
              <a:rPr lang="en-US" altLang="zh-CN" b="1" i="1" dirty="0" err="1">
                <a:latin typeface="Times New Roman" pitchFamily="18" charset="0"/>
                <a:ea typeface="SimSun" pitchFamily="2" charset="-122"/>
              </a:rPr>
              <a:t>i</a:t>
            </a:r>
            <a:r>
              <a:rPr lang="en-US" altLang="zh-CN" b="1" i="1" dirty="0">
                <a:latin typeface="Times New Roman" pitchFamily="18" charset="0"/>
                <a:ea typeface="SimSun" pitchFamily="2" charset="-122"/>
              </a:rPr>
              <a:t> </a:t>
            </a:r>
            <a:r>
              <a:rPr lang="en-US" altLang="zh-CN" b="1" dirty="0">
                <a:latin typeface="Times New Roman" pitchFamily="18" charset="0"/>
                <a:ea typeface="SimSun" pitchFamily="2" charset="-122"/>
              </a:rPr>
              <a:t>=1, 2,</a:t>
            </a:r>
            <a:r>
              <a:rPr lang="en-US" altLang="zh-CN" b="1" i="1" dirty="0">
                <a:latin typeface="Times New Roman" pitchFamily="18" charset="0"/>
                <a:ea typeface="SimSun" pitchFamily="2" charset="-122"/>
              </a:rPr>
              <a:t> ..., n</a:t>
            </a:r>
          </a:p>
        </p:txBody>
      </p:sp>
    </p:spTree>
  </p:cSld>
  <p:clrMapOvr>
    <a:masterClrMapping/>
  </p:clrMapOvr>
  <p:transition spd="med">
    <p:random/>
    <p:sndAc>
      <p:stSnd>
        <p:snd r:embed="rId2" name="click.wav"/>
      </p:stSnd>
    </p:sndAc>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页脚占位符 4"/>
          <p:cNvSpPr>
            <a:spLocks noGrp="1"/>
          </p:cNvSpPr>
          <p:nvPr>
            <p:ph type="ftr" sz="quarter" idx="11"/>
          </p:nvPr>
        </p:nvSpPr>
        <p:spPr>
          <a:noFill/>
        </p:spPr>
        <p:txBody>
          <a:bodyPr/>
          <a:lstStyle/>
          <a:p>
            <a:r>
              <a:rPr lang="zh-CN" altLang="en-US" dirty="0">
                <a:solidFill>
                  <a:srgbClr val="000000"/>
                </a:solidFill>
              </a:rPr>
              <a:t>Game Theory--Chapter 1</a:t>
            </a:r>
            <a:endParaRPr lang="en-US" altLang="zh-CN" dirty="0">
              <a:solidFill>
                <a:srgbClr val="000000"/>
              </a:solidFill>
            </a:endParaRPr>
          </a:p>
        </p:txBody>
      </p:sp>
      <p:sp>
        <p:nvSpPr>
          <p:cNvPr id="108547" name="灯片编号占位符 5"/>
          <p:cNvSpPr>
            <a:spLocks noGrp="1"/>
          </p:cNvSpPr>
          <p:nvPr>
            <p:ph type="sldNum" sz="quarter" idx="12"/>
          </p:nvPr>
        </p:nvSpPr>
        <p:spPr>
          <a:noFill/>
        </p:spPr>
        <p:txBody>
          <a:bodyPr/>
          <a:lstStyle/>
          <a:p>
            <a:fld id="{E9E52A1F-48A2-4C69-8ABF-927E2063940C}" type="slidenum">
              <a:rPr lang="zh-CN" altLang="en-US" smtClean="0">
                <a:solidFill>
                  <a:srgbClr val="000000"/>
                </a:solidFill>
              </a:rPr>
              <a:pPr/>
              <a:t>99</a:t>
            </a:fld>
            <a:endParaRPr lang="en-US" altLang="zh-CN" dirty="0">
              <a:solidFill>
                <a:srgbClr val="000000"/>
              </a:solidFill>
            </a:endParaRPr>
          </a:p>
        </p:txBody>
      </p:sp>
      <p:sp>
        <p:nvSpPr>
          <p:cNvPr id="108548" name="Rectangle 2"/>
          <p:cNvSpPr>
            <a:spLocks noGrp="1" noChangeArrowheads="1"/>
          </p:cNvSpPr>
          <p:nvPr>
            <p:ph type="title"/>
          </p:nvPr>
        </p:nvSpPr>
        <p:spPr/>
        <p:txBody>
          <a:bodyPr/>
          <a:lstStyle/>
          <a:p>
            <a:pPr eaLnBrk="1" hangingPunct="1"/>
            <a:r>
              <a:rPr lang="en-US" altLang="zh-CN">
                <a:ea typeface="SimSun" pitchFamily="2" charset="-122"/>
              </a:rPr>
              <a:t>Cournot model of oligopoly</a:t>
            </a:r>
          </a:p>
        </p:txBody>
      </p:sp>
      <p:sp>
        <p:nvSpPr>
          <p:cNvPr id="98307" name="Rectangle 3"/>
          <p:cNvSpPr>
            <a:spLocks noGrp="1" noChangeArrowheads="1"/>
          </p:cNvSpPr>
          <p:nvPr>
            <p:ph type="body" idx="1"/>
          </p:nvPr>
        </p:nvSpPr>
        <p:spPr>
          <a:xfrm>
            <a:off x="914400" y="1600200"/>
            <a:ext cx="7772400" cy="4608513"/>
          </a:xfrm>
        </p:spPr>
        <p:txBody>
          <a:bodyPr/>
          <a:lstStyle/>
          <a:p>
            <a:pPr eaLnBrk="1" hangingPunct="1"/>
            <a:r>
              <a:rPr lang="zh-CN" altLang="en-US" dirty="0">
                <a:ea typeface="SimSun" pitchFamily="2" charset="-122"/>
              </a:rPr>
              <a:t>如何找到纳什均衡</a:t>
            </a:r>
          </a:p>
          <a:p>
            <a:pPr lvl="1" eaLnBrk="1" hangingPunct="1">
              <a:buFont typeface="Wingdings" pitchFamily="2" charset="2"/>
              <a:buChar char="Ø"/>
            </a:pPr>
            <a:r>
              <a:rPr lang="zh-CN" altLang="en-US" dirty="0">
                <a:ea typeface="SimSun" pitchFamily="2" charset="-122"/>
              </a:rPr>
              <a:t>找到产量 </a:t>
            </a:r>
            <a:r>
              <a:rPr lang="en-US" altLang="zh-CN" dirty="0">
                <a:ea typeface="SimSun" pitchFamily="2" charset="-122"/>
              </a:rPr>
              <a:t>(</a:t>
            </a:r>
            <a:r>
              <a:rPr lang="en-US" altLang="zh-CN" b="1" i="1" dirty="0">
                <a:latin typeface="Times New Roman" pitchFamily="18" charset="0"/>
                <a:ea typeface="SimSun" pitchFamily="2" charset="-122"/>
                <a:cs typeface="Times New Roman" pitchFamily="18" charset="0"/>
              </a:rPr>
              <a:t>q</a:t>
            </a:r>
            <a:r>
              <a:rPr lang="en-US" altLang="zh-CN" b="1" i="1" baseline="-25000" dirty="0">
                <a:latin typeface="Times New Roman" pitchFamily="18" charset="0"/>
                <a:ea typeface="SimSun" pitchFamily="2" charset="-122"/>
                <a:cs typeface="Times New Roman" pitchFamily="18" charset="0"/>
              </a:rPr>
              <a:t>1</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 ... </a:t>
            </a:r>
            <a:r>
              <a:rPr lang="en-US" altLang="zh-CN" b="1" i="1" dirty="0" err="1">
                <a:latin typeface="Times New Roman" pitchFamily="18" charset="0"/>
                <a:ea typeface="SimSun" pitchFamily="2" charset="-122"/>
                <a:cs typeface="Times New Roman" pitchFamily="18" charset="0"/>
              </a:rPr>
              <a:t>q</a:t>
            </a:r>
            <a:r>
              <a:rPr lang="en-US" altLang="zh-CN" b="1" i="1" baseline="-25000" dirty="0" err="1">
                <a:latin typeface="Times New Roman" pitchFamily="18" charset="0"/>
                <a:ea typeface="SimSun" pitchFamily="2" charset="-122"/>
                <a:cs typeface="Times New Roman" pitchFamily="18" charset="0"/>
              </a:rPr>
              <a:t>n</a:t>
            </a:r>
            <a:r>
              <a:rPr lang="en-US" altLang="zh-CN" b="1" dirty="0">
                <a:latin typeface="Times New Roman" pitchFamily="18" charset="0"/>
                <a:ea typeface="SimSun" pitchFamily="2" charset="-122"/>
                <a:cs typeface="Times New Roman" pitchFamily="18" charset="0"/>
              </a:rPr>
              <a:t>*</a:t>
            </a:r>
            <a:r>
              <a:rPr lang="en-US" altLang="zh-CN" dirty="0">
                <a:ea typeface="SimSun" pitchFamily="2" charset="-122"/>
                <a:cs typeface="Times New Roman" pitchFamily="18" charset="0"/>
              </a:rPr>
              <a:t>)</a:t>
            </a:r>
            <a:r>
              <a:rPr lang="zh-CN" altLang="en-US" dirty="0">
                <a:ea typeface="SimSun" pitchFamily="2" charset="-122"/>
                <a:cs typeface="Times New Roman" pitchFamily="18" charset="0"/>
              </a:rPr>
              <a:t>，其中</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i</a:t>
            </a:r>
            <a:r>
              <a:rPr lang="en-US" altLang="zh-CN" b="1" dirty="0">
                <a:latin typeface="Times New Roman" pitchFamily="18" charset="0"/>
                <a:ea typeface="SimSun" pitchFamily="2" charset="-122"/>
              </a:rPr>
              <a:t>*</a:t>
            </a:r>
            <a:r>
              <a:rPr lang="zh-CN" altLang="en-US" dirty="0">
                <a:ea typeface="SimSun" pitchFamily="2" charset="-122"/>
              </a:rPr>
              <a:t>是</a:t>
            </a:r>
            <a:r>
              <a:rPr lang="en-US" altLang="zh-CN" dirty="0">
                <a:ea typeface="SimSun" pitchFamily="2" charset="-122"/>
              </a:rPr>
              <a:t>firm </a:t>
            </a:r>
            <a:r>
              <a:rPr lang="en-US" altLang="zh-CN" dirty="0" err="1">
                <a:ea typeface="SimSun" pitchFamily="2" charset="-122"/>
              </a:rPr>
              <a:t>i</a:t>
            </a:r>
            <a:r>
              <a:rPr lang="zh-CN" altLang="en-US" i="1" dirty="0">
                <a:ea typeface="SimSun" pitchFamily="2" charset="-122"/>
              </a:rPr>
              <a:t> </a:t>
            </a:r>
            <a:r>
              <a:rPr lang="zh-CN" altLang="en-US" dirty="0">
                <a:ea typeface="SimSun" pitchFamily="2" charset="-122"/>
              </a:rPr>
              <a:t>对其他企业产量的最优反应。即</a:t>
            </a:r>
            <a:r>
              <a:rPr lang="en-US" altLang="zh-CN" dirty="0">
                <a:ea typeface="SimSun" pitchFamily="2" charset="-122"/>
              </a:rPr>
              <a:t>,</a:t>
            </a:r>
          </a:p>
          <a:p>
            <a:pPr lvl="1" eaLnBrk="1" hangingPunct="1">
              <a:buFont typeface="Wingdings" pitchFamily="2" charset="2"/>
              <a:buChar char="Ø"/>
            </a:pP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zh-CN" altLang="en-US" dirty="0">
                <a:ea typeface="SimSun" pitchFamily="2" charset="-122"/>
              </a:rPr>
              <a:t>是下面问题的解</a:t>
            </a:r>
            <a:r>
              <a:rPr lang="en-US" altLang="zh-CN" dirty="0">
                <a:ea typeface="SimSun" pitchFamily="2" charset="-122"/>
              </a:rPr>
              <a:t> </a:t>
            </a:r>
            <a:br>
              <a:rPr lang="en-US" altLang="zh-CN" dirty="0">
                <a:ea typeface="SimSun" pitchFamily="2" charset="-122"/>
              </a:rPr>
            </a:br>
            <a:r>
              <a:rPr lang="en-US" altLang="zh-CN" dirty="0">
                <a:ea typeface="SimSun" pitchFamily="2" charset="-122"/>
              </a:rPr>
              <a:t>Max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endParaRPr lang="en-US" altLang="zh-CN" sz="1400" dirty="0">
              <a:latin typeface="Times New Roman" pitchFamily="18" charset="0"/>
              <a:ea typeface="SimSun" pitchFamily="2" charset="-122"/>
              <a:sym typeface="Symbol" pitchFamily="18" charset="2"/>
            </a:endParaRPr>
          </a:p>
          <a:p>
            <a:pPr lvl="1" eaLnBrk="1" hangingPunct="1">
              <a:buFont typeface="Wingdings" pitchFamily="2" charset="2"/>
              <a:buChar char="Ø"/>
            </a:pP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zh-CN" altLang="en-US" dirty="0">
                <a:ea typeface="SimSun" pitchFamily="2" charset="-122"/>
              </a:rPr>
              <a:t>是下面问题的解</a:t>
            </a:r>
            <a:r>
              <a:rPr lang="en-US" altLang="zh-CN" dirty="0">
                <a:ea typeface="SimSun" pitchFamily="2" charset="-122"/>
              </a:rPr>
              <a:t> </a:t>
            </a:r>
            <a:br>
              <a:rPr lang="en-US" altLang="zh-CN" dirty="0">
                <a:ea typeface="SimSun" pitchFamily="2" charset="-122"/>
              </a:rPr>
            </a:br>
            <a:r>
              <a:rPr lang="en-US" altLang="zh-CN" dirty="0">
                <a:ea typeface="SimSun" pitchFamily="2" charset="-122"/>
              </a:rPr>
              <a:t>Max</a:t>
            </a:r>
            <a:r>
              <a:rPr lang="en-US" altLang="zh-CN" b="1" dirty="0">
                <a:latin typeface="Times New Roman" pitchFamily="18" charset="0"/>
                <a:ea typeface="SimSun" pitchFamily="2" charset="-122"/>
              </a:rPr>
              <a:t> </a:t>
            </a: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 ...+ </a:t>
            </a:r>
            <a:r>
              <a:rPr lang="en-US" altLang="zh-CN" b="1" i="1" dirty="0" err="1">
                <a:latin typeface="Times New Roman" pitchFamily="18" charset="0"/>
                <a:ea typeface="SimSun" pitchFamily="2" charset="-122"/>
              </a:rPr>
              <a:t>q</a:t>
            </a:r>
            <a:r>
              <a:rPr lang="en-US" altLang="zh-CN" b="1" i="1" baseline="-25000" dirty="0" err="1">
                <a:latin typeface="Times New Roman" pitchFamily="18" charset="0"/>
                <a:ea typeface="SimSun" pitchFamily="2" charset="-122"/>
              </a:rPr>
              <a:t>n</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br>
              <a:rPr lang="en-US" altLang="zh-CN" b="1" dirty="0">
                <a:latin typeface="Times New Roman" pitchFamily="18" charset="0"/>
                <a:ea typeface="SimSun" pitchFamily="2" charset="-122"/>
              </a:rPr>
            </a:br>
            <a:r>
              <a:rPr lang="en-US" altLang="zh-CN" dirty="0">
                <a:ea typeface="SimSun" pitchFamily="2" charset="-122"/>
              </a:rPr>
              <a:t>subject to  </a:t>
            </a:r>
            <a:r>
              <a:rPr lang="en-US" altLang="zh-CN" dirty="0">
                <a:latin typeface="Times New Roman" pitchFamily="18" charset="0"/>
                <a:ea typeface="SimSun" pitchFamily="2" charset="-122"/>
              </a:rPr>
              <a:t>0 </a:t>
            </a:r>
            <a:r>
              <a:rPr lang="en-US" altLang="zh-CN" dirty="0">
                <a:latin typeface="Times New Roman" pitchFamily="18" charset="0"/>
                <a:ea typeface="SimSun" pitchFamily="2" charset="-122"/>
                <a:sym typeface="Symbol" pitchFamily="18" charset="2"/>
              </a:rPr>
              <a:t> </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i="1" baseline="-25000" dirty="0">
                <a:latin typeface="Times New Roman" pitchFamily="18" charset="0"/>
                <a:ea typeface="SimSun" pitchFamily="2" charset="-122"/>
              </a:rPr>
              <a:t> </a:t>
            </a:r>
            <a:r>
              <a:rPr lang="en-US" altLang="zh-CN" dirty="0">
                <a:latin typeface="Times New Roman" pitchFamily="18" charset="0"/>
                <a:ea typeface="SimSun" pitchFamily="2" charset="-122"/>
                <a:sym typeface="Symbol" pitchFamily="18" charset="2"/>
              </a:rPr>
              <a:t> +∞</a:t>
            </a:r>
            <a:endParaRPr lang="en-US" altLang="zh-CN" sz="2200" dirty="0">
              <a:latin typeface="Times New Roman" pitchFamily="18" charset="0"/>
              <a:ea typeface="SimSun" pitchFamily="2" charset="-122"/>
              <a:sym typeface="Symbol" pitchFamily="18" charset="2"/>
            </a:endParaRPr>
          </a:p>
          <a:p>
            <a:pPr lvl="1" eaLnBrk="1" hangingPunct="1">
              <a:buFont typeface="Wingdings" pitchFamily="2" charset="2"/>
              <a:buChar char="Ø"/>
            </a:pP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3</a:t>
            </a:r>
            <a:r>
              <a:rPr lang="en-US" altLang="zh-CN" b="1" dirty="0">
                <a:latin typeface="Times New Roman" pitchFamily="18" charset="0"/>
                <a:ea typeface="SimSun" pitchFamily="2" charset="-122"/>
              </a:rPr>
              <a:t>*</a:t>
            </a:r>
            <a:r>
              <a:rPr lang="zh-CN" altLang="en-US" sz="2400" dirty="0">
                <a:ea typeface="SimSun" pitchFamily="2" charset="-122"/>
              </a:rPr>
              <a:t>是</a:t>
            </a:r>
            <a:r>
              <a:rPr lang="en-US" altLang="zh-CN" sz="2200" dirty="0">
                <a:latin typeface="Times New Roman" pitchFamily="18" charset="0"/>
                <a:ea typeface="SimSun" pitchFamily="2" charset="-122"/>
                <a:sym typeface="Symbol" pitchFamily="18" charset="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checkerboard(across)">
                                      <p:cBhvr>
                                        <p:cTn id="7"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15672</Words>
  <Application>Microsoft Office PowerPoint</Application>
  <PresentationFormat>全屏显示(4:3)</PresentationFormat>
  <Paragraphs>2856</Paragraphs>
  <Slides>210</Slides>
  <Notes>7</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210</vt:i4>
      </vt:variant>
    </vt:vector>
  </HeadingPairs>
  <TitlesOfParts>
    <vt:vector size="216" baseType="lpstr">
      <vt:lpstr>Office 主题</vt:lpstr>
      <vt:lpstr>Layers</vt:lpstr>
      <vt:lpstr>公式</vt:lpstr>
      <vt:lpstr>Document</vt:lpstr>
      <vt:lpstr>文档</vt:lpstr>
      <vt:lpstr>Equation</vt:lpstr>
      <vt:lpstr> </vt:lpstr>
      <vt:lpstr>教材</vt:lpstr>
      <vt:lpstr>参考书</vt:lpstr>
      <vt:lpstr>参考书 </vt:lpstr>
      <vt:lpstr>考核要求</vt:lpstr>
      <vt:lpstr>教学日历</vt:lpstr>
      <vt:lpstr>教学日历</vt:lpstr>
      <vt:lpstr>教学语言</vt:lpstr>
      <vt:lpstr>前言（Preface）</vt:lpstr>
      <vt:lpstr>0.1博弈定义</vt:lpstr>
      <vt:lpstr>博弈中的四要素</vt:lpstr>
      <vt:lpstr>0.2  博弈的分类</vt:lpstr>
      <vt:lpstr>0.3 博弈论</vt:lpstr>
      <vt:lpstr>博弈论:</vt:lpstr>
      <vt:lpstr>博弈论的产生和发展</vt:lpstr>
      <vt:lpstr>博弈论的产生和发展</vt:lpstr>
      <vt:lpstr>博弈论的产生和发展</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值得人们尊敬的人</vt:lpstr>
      <vt:lpstr>Static Games of Complete Information-Chapter 1</vt:lpstr>
      <vt:lpstr>Outline of Static Games of Complete Information </vt:lpstr>
      <vt:lpstr>What is game theory?</vt:lpstr>
      <vt:lpstr>What is game theory?</vt:lpstr>
      <vt:lpstr>Classic Example : Prisoners’ Dilemma</vt:lpstr>
      <vt:lpstr>Example : The battle of the sexes</vt:lpstr>
      <vt:lpstr>Example : Matching pennies</vt:lpstr>
      <vt:lpstr>Static (or simultaneous-move) games of complete information</vt:lpstr>
      <vt:lpstr>Static (or simultaneous-move) games of complete information</vt:lpstr>
      <vt:lpstr>Static (or simultaneous-move) games of complete information</vt:lpstr>
      <vt:lpstr>Definition: normal-form or strategic-form representation</vt:lpstr>
      <vt:lpstr>Normal-form representation: 2-player game</vt:lpstr>
      <vt:lpstr>Classic example: Prisoners’ Dilemma: normal-form representation</vt:lpstr>
      <vt:lpstr>Example: The battle of the sexes</vt:lpstr>
      <vt:lpstr>Example: Matching pennies</vt:lpstr>
      <vt:lpstr>Example: Tourists &amp; Natives</vt:lpstr>
      <vt:lpstr>Example: Cournot model of duopoly</vt:lpstr>
      <vt:lpstr>One More Example</vt:lpstr>
      <vt:lpstr>Solving Prisoners’ Dilemma</vt:lpstr>
      <vt:lpstr>Definition: strictly dominated strategy</vt:lpstr>
      <vt:lpstr>Example</vt:lpstr>
      <vt:lpstr>2-player game with finite strategies</vt:lpstr>
      <vt:lpstr>Definition: weakly dominated strategy</vt:lpstr>
      <vt:lpstr>Strictly and weakly dominated strategy</vt:lpstr>
      <vt:lpstr>Iterated elimination of strictly dominated strategies</vt:lpstr>
      <vt:lpstr>Iterated elimination of strictly dominated strategies: an example</vt:lpstr>
      <vt:lpstr>Example: Tourists &amp; Natives</vt:lpstr>
      <vt:lpstr>Example: Tourists &amp; Natives</vt:lpstr>
      <vt:lpstr>One More Example</vt:lpstr>
      <vt:lpstr>One More Example</vt:lpstr>
      <vt:lpstr>New solution concept: Nash equilibrium</vt:lpstr>
      <vt:lpstr>New solution concept: Nash equilibrium</vt:lpstr>
      <vt:lpstr>Nash Equilibrium: idea</vt:lpstr>
      <vt:lpstr>Definition: Nash Equilibrium</vt:lpstr>
      <vt:lpstr>2-player game with finite strategies</vt:lpstr>
      <vt:lpstr>Finding a Nash equilibrium: cell-by-cell inspection</vt:lpstr>
      <vt:lpstr>Example: Tourists &amp; Natives</vt:lpstr>
      <vt:lpstr>One More Example</vt:lpstr>
      <vt:lpstr>Best response function: example</vt:lpstr>
      <vt:lpstr>Example: Tourists &amp; Natives</vt:lpstr>
      <vt:lpstr>2-player game with finite strategies</vt:lpstr>
      <vt:lpstr>Using best response function to find Nash equilibrium</vt:lpstr>
      <vt:lpstr>Using best response function to find Nash equilibrium: example</vt:lpstr>
      <vt:lpstr>Example: Tourists &amp; Natives</vt:lpstr>
      <vt:lpstr>Example: The battle of the sexes</vt:lpstr>
      <vt:lpstr>Example: Matching pennies</vt:lpstr>
      <vt:lpstr>Definition: best response function</vt:lpstr>
      <vt:lpstr>Definition: best response function</vt:lpstr>
      <vt:lpstr>Using best response function to define Nash equilibrium</vt:lpstr>
      <vt:lpstr>Strictly dominated strategies vs. Nash Equilibrium</vt:lpstr>
      <vt:lpstr>Summary(Appendix 1.1.C)</vt:lpstr>
      <vt:lpstr>1.2. Application</vt:lpstr>
      <vt:lpstr>1.2 Application</vt:lpstr>
      <vt:lpstr>Contributing to a public good</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duopoly</vt:lpstr>
      <vt:lpstr>Cournot model of oligopoly</vt:lpstr>
      <vt:lpstr>Cournot model of oligopoly</vt:lpstr>
      <vt:lpstr>Cournot model of oligopoly</vt:lpstr>
      <vt:lpstr>Cournot model of oligopoly</vt:lpstr>
      <vt:lpstr>Bertrand model of duopoly (differentiated products)</vt:lpstr>
      <vt:lpstr>Bertrand model of duopoly (differentiated products)</vt:lpstr>
      <vt:lpstr>Bertrand model of duopoly (differentiated products)</vt:lpstr>
      <vt:lpstr>Bertrand model of duopoly (differentiated products)</vt:lpstr>
      <vt:lpstr>Bertrand model of duopoly (differentiated products)</vt:lpstr>
      <vt:lpstr>Bertrand model of duopoly (differentiated products)</vt:lpstr>
      <vt:lpstr>Bertrand model of duopoly (homogeneous products)</vt:lpstr>
      <vt:lpstr>Bertrand model of duopoly (homogeneous products)</vt:lpstr>
      <vt:lpstr>Bertrand model of duopoly (homogeneous products)</vt:lpstr>
      <vt:lpstr>Bertrand model of duopoly (homogeneous products)</vt:lpstr>
      <vt:lpstr>Bertrand model of duopoly (homogeneous products)</vt:lpstr>
      <vt:lpstr>Matching pennies</vt:lpstr>
      <vt:lpstr>Contributing to a public good</vt:lpstr>
      <vt:lpstr>Contributing to a public good</vt:lpstr>
      <vt:lpstr>Contributing to a public good</vt:lpstr>
      <vt:lpstr>Contributing to a public good</vt:lpstr>
      <vt:lpstr>Contributing to a public good</vt:lpstr>
      <vt:lpstr>Contributing to a public good</vt:lpstr>
      <vt:lpstr>Contributing to a public good</vt:lpstr>
      <vt:lpstr>公地问题</vt:lpstr>
      <vt:lpstr>公地问题</vt:lpstr>
      <vt:lpstr>公地问题</vt:lpstr>
      <vt:lpstr>公地问题</vt:lpstr>
      <vt:lpstr>公地问题</vt:lpstr>
      <vt:lpstr>公地问题</vt:lpstr>
      <vt:lpstr>公地问题</vt:lpstr>
      <vt:lpstr>公地问题</vt:lpstr>
      <vt:lpstr>公地问题</vt:lpstr>
      <vt:lpstr>公地问题</vt:lpstr>
      <vt:lpstr>公地问题</vt:lpstr>
      <vt:lpstr>公地问题</vt:lpstr>
      <vt:lpstr>Snoopy</vt:lpstr>
      <vt:lpstr>Solving matching pennies</vt:lpstr>
      <vt:lpstr>Mixed strategy</vt:lpstr>
      <vt:lpstr>Solving matching pennies</vt:lpstr>
      <vt:lpstr>Solving matching pennies</vt:lpstr>
      <vt:lpstr>Solving matching pennies</vt:lpstr>
      <vt:lpstr>Solving matching pennies</vt:lpstr>
      <vt:lpstr>Solving matching pennies</vt:lpstr>
      <vt:lpstr>Mixed strategy</vt:lpstr>
      <vt:lpstr>Mixed strategy: example</vt:lpstr>
      <vt:lpstr>Mixed strategy: example</vt:lpstr>
      <vt:lpstr>Expected payoffs: 2 players each with two pure strategies</vt:lpstr>
      <vt:lpstr>Expected payoffs: 2 players each with two pure strategies</vt:lpstr>
      <vt:lpstr>Expected payoffs: example</vt:lpstr>
      <vt:lpstr>Expected payoffs: example</vt:lpstr>
      <vt:lpstr>Mixed strategy equilibrium</vt:lpstr>
      <vt:lpstr>Mixed strategy equilibrium: 2-player each with two pure strategies</vt:lpstr>
      <vt:lpstr>Find mixed strategy equilibrium in 2-player each with two pure strategies</vt:lpstr>
      <vt:lpstr>Employee Monitoring</vt:lpstr>
      <vt:lpstr>Employee Monitoring</vt:lpstr>
      <vt:lpstr>Employee Monitoring</vt:lpstr>
      <vt:lpstr>Employee Monitoring</vt:lpstr>
      <vt:lpstr>Battle of sexes</vt:lpstr>
      <vt:lpstr>Battle of sexes</vt:lpstr>
      <vt:lpstr>Battle of sexes</vt:lpstr>
      <vt:lpstr>Expected payoffs: 2 players each with two pure strategies</vt:lpstr>
      <vt:lpstr>Expected payoffs: 2 players each with two pure strategies</vt:lpstr>
      <vt:lpstr>Mixed strategy equilibrium: 2-player each with two pure strategies</vt:lpstr>
      <vt:lpstr>2-player each with two strategies</vt:lpstr>
      <vt:lpstr>Theorem 1: illustration</vt:lpstr>
      <vt:lpstr>Theorem 1: illustration</vt:lpstr>
      <vt:lpstr>Theorem 1: illustration</vt:lpstr>
      <vt:lpstr>Theorem 1: illustration</vt:lpstr>
      <vt:lpstr>Theorem 1: illustration</vt:lpstr>
      <vt:lpstr>Theorem 1: illustration</vt:lpstr>
      <vt:lpstr>Mixed strategy equilibrium: 2-player each with two strategies</vt:lpstr>
      <vt:lpstr>Use indifference to find mixed Nash equilibrium (2-player each with 2 strategies)</vt:lpstr>
      <vt:lpstr>Use Theorem 2 to find mixed strategy Nash equilibrium: illustration</vt:lpstr>
      <vt:lpstr>Use Theorem 2 to find mixed strategy Nash equilibrium: illustration</vt:lpstr>
      <vt:lpstr>Use Theorem 2 to find mixed strategy Nash equilibrium: illustration</vt:lpstr>
      <vt:lpstr>Use Theorem 2 to find mixed strategy Nash equilibrium: illustration</vt:lpstr>
      <vt:lpstr>Use Theorem 2 to find mixed strategy Nash equilibrium: illustration</vt:lpstr>
      <vt:lpstr>Use Theorem 2 to find mixed strategy Nash equilibrium: illustration</vt:lpstr>
      <vt:lpstr>Use Theorem 2 to find mixed strategy Nash equilibrium: illustration</vt:lpstr>
      <vt:lpstr>Use Theorem 2 to find mixed strategy Nash equilibrium: illustration</vt:lpstr>
      <vt:lpstr>Example 1</vt:lpstr>
      <vt:lpstr>Example 1</vt:lpstr>
      <vt:lpstr>Example 1</vt:lpstr>
      <vt:lpstr>Example 2</vt:lpstr>
      <vt:lpstr>Example 2</vt:lpstr>
      <vt:lpstr>Example 3:Market entry game</vt:lpstr>
      <vt:lpstr>Example 3:Market entry game</vt:lpstr>
      <vt:lpstr>Example 4</vt:lpstr>
      <vt:lpstr>Example: Rock, paper and scissors</vt:lpstr>
      <vt:lpstr>Example: Rock, paper and scissors</vt:lpstr>
      <vt:lpstr>Mixed strategy Nash equilibrium: 2-player each with two pure strategies</vt:lpstr>
      <vt:lpstr>2-player each with two strategies</vt:lpstr>
      <vt:lpstr>Mixed strategy equilibrium: 2-player each with two strategies</vt:lpstr>
      <vt:lpstr>2-player each with a finite number of pure strategies</vt:lpstr>
      <vt:lpstr>2-player each with a finite number of pure strategies</vt:lpstr>
      <vt:lpstr>Expected payoffs: 2-player each with a finite number of pure strategies</vt:lpstr>
      <vt:lpstr>Expected payoffs: 2-player each with a finite number of pure strategies</vt:lpstr>
      <vt:lpstr>Mixed strategy Nash equilibrium: 2-player each with a finite number of pure strategies</vt:lpstr>
      <vt:lpstr>2-player each with a finite number of pure strategies</vt:lpstr>
      <vt:lpstr>2-player each with a finite number of pure strategies</vt:lpstr>
      <vt:lpstr>2-player each with a finite number of pure strategies</vt:lpstr>
      <vt:lpstr>2-player each with a finite number of pure strategies</vt:lpstr>
      <vt:lpstr>Theorem 4: illustration</vt:lpstr>
      <vt:lpstr>Theorem 4: illustration</vt:lpstr>
      <vt:lpstr>Example: Rock, paper and scissors</vt:lpstr>
      <vt:lpstr>Example: Rock, paper and scissors</vt:lpstr>
      <vt:lpstr>Example: Rock, paper and scissors</vt:lpstr>
      <vt:lpstr>Example: Rock, paper and scissors</vt:lpstr>
      <vt:lpstr>Example: Rock, paper and scissors</vt:lpstr>
      <vt:lpstr>Example: Rock, paper and scissors</vt:lpstr>
      <vt:lpstr>Example: Rock, paper and scissors</vt:lpstr>
      <vt:lpstr>Example: Rock, paper and scissors</vt:lpstr>
      <vt:lpstr>Example: Rock, paper and scissors</vt:lpstr>
      <vt:lpstr>Example: Rock, paper and scissors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18</cp:revision>
  <dcterms:created xsi:type="dcterms:W3CDTF">2011-03-22T07:20:28Z</dcterms:created>
  <dcterms:modified xsi:type="dcterms:W3CDTF">2018-07-02T07:58:43Z</dcterms:modified>
</cp:coreProperties>
</file>