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384" r:id="rId17"/>
    <p:sldId id="383" r:id="rId18"/>
    <p:sldId id="275" r:id="rId19"/>
    <p:sldId id="382" r:id="rId20"/>
    <p:sldId id="277" r:id="rId21"/>
    <p:sldId id="38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78" r:id="rId109"/>
    <p:sldId id="386"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9" r:id="rId125"/>
    <p:sldId id="380" r:id="rId126"/>
    <p:sldId id="381" r:id="rId1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46" autoAdjust="0"/>
  </p:normalViewPr>
  <p:slideViewPr>
    <p:cSldViewPr>
      <p:cViewPr>
        <p:scale>
          <a:sx n="80" d="100"/>
          <a:sy n="80" d="100"/>
        </p:scale>
        <p:origin x="-216"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3585E-BFBD-44A3-9AE8-E278384770E6}" type="datetimeFigureOut">
              <a:rPr lang="zh-CN" altLang="en-US" smtClean="0"/>
              <a:pPr/>
              <a:t>2018/5/18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76CE8-9B21-49AF-8AF5-18E751BB608F}" type="slidenum">
              <a:rPr lang="zh-CN" altLang="en-US" smtClean="0"/>
              <a:pPr/>
              <a:t>‹#›</a:t>
            </a:fld>
            <a:endParaRPr lang="zh-CN" altLang="en-US"/>
          </a:p>
        </p:txBody>
      </p:sp>
    </p:spTree>
    <p:extLst>
      <p:ext uri="{BB962C8B-B14F-4D97-AF65-F5344CB8AC3E}">
        <p14:creationId xmlns:p14="http://schemas.microsoft.com/office/powerpoint/2010/main" val="32328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p>
            <a:r>
              <a:rPr lang="zh-CN" altLang="en-US">
                <a:solidFill>
                  <a:prstClr val="black"/>
                </a:solidFill>
              </a:rPr>
              <a:t>Lecture 12</a:t>
            </a:r>
          </a:p>
        </p:txBody>
      </p:sp>
      <p:sp>
        <p:nvSpPr>
          <p:cNvPr id="128003" name="Rectangle 3"/>
          <p:cNvSpPr>
            <a:spLocks noGrp="1" noChangeArrowheads="1"/>
          </p:cNvSpPr>
          <p:nvPr>
            <p:ph type="dt" sz="quarter" idx="1"/>
          </p:nvPr>
        </p:nvSpPr>
        <p:spPr>
          <a:noFill/>
        </p:spPr>
        <p:txBody>
          <a:bodyPr/>
          <a:lstStyle/>
          <a:p>
            <a:r>
              <a:rPr lang="zh-CN" altLang="en-US">
                <a:solidFill>
                  <a:prstClr val="black"/>
                </a:solidFill>
              </a:rPr>
              <a:t>June 4, 2003</a:t>
            </a:r>
            <a:endParaRPr lang="en-US" altLang="zh-CN">
              <a:solidFill>
                <a:prstClr val="black"/>
              </a:solidFill>
            </a:endParaRPr>
          </a:p>
        </p:txBody>
      </p:sp>
      <p:sp>
        <p:nvSpPr>
          <p:cNvPr id="128004" name="Rectangle 7"/>
          <p:cNvSpPr>
            <a:spLocks noGrp="1" noChangeArrowheads="1"/>
          </p:cNvSpPr>
          <p:nvPr>
            <p:ph type="sldNum" sz="quarter" idx="5"/>
          </p:nvPr>
        </p:nvSpPr>
        <p:spPr>
          <a:noFill/>
        </p:spPr>
        <p:txBody>
          <a:bodyPr/>
          <a:lstStyle/>
          <a:p>
            <a:fld id="{C23E2A02-1FD7-4370-9FD0-82A422C0FF1D}" type="slidenum">
              <a:rPr lang="zh-CN" altLang="en-US">
                <a:solidFill>
                  <a:prstClr val="black"/>
                </a:solidFill>
              </a:rPr>
              <a:pPr/>
              <a:t>1</a:t>
            </a:fld>
            <a:endParaRPr lang="en-US" altLang="zh-CN">
              <a:solidFill>
                <a:prstClr val="black"/>
              </a:solidFill>
            </a:endParaRP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576CE8-9B21-49AF-8AF5-18E751BB608F}" type="slidenum">
              <a:rPr lang="zh-CN" altLang="en-US" smtClean="0"/>
              <a:pPr/>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576CE8-9B21-49AF-8AF5-18E751BB608F}" type="slidenum">
              <a:rPr lang="zh-CN" altLang="en-US" smtClean="0"/>
              <a:pPr/>
              <a:t>75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576CE8-9B21-49AF-8AF5-18E751BB608F}"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grpSp>
          <p:nvGrpSpPr>
            <p:cNvPr id="3"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grpSp>
        <p:grpSp>
          <p:nvGrpSpPr>
            <p:cNvPr id="4"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grpSp>
      </p:grpSp>
      <p:sp>
        <p:nvSpPr>
          <p:cNvPr id="7179" name="Rectangle 11"/>
          <p:cNvSpPr>
            <a:spLocks noGrp="1" noChangeArrowheads="1"/>
          </p:cNvSpPr>
          <p:nvPr>
            <p:ph type="ctrTitle"/>
          </p:nvPr>
        </p:nvSpPr>
        <p:spPr>
          <a:xfrm>
            <a:off x="2057400" y="1143000"/>
            <a:ext cx="6629400" cy="2209800"/>
          </a:xfrm>
        </p:spPr>
        <p:txBody>
          <a:bodyPr/>
          <a:lstStyle>
            <a:lvl1pPr>
              <a:defRPr sz="4800"/>
            </a:lvl1pPr>
          </a:lstStyle>
          <a:p>
            <a:r>
              <a:rPr lang="en-US" altLang="zh-CN"/>
              <a:t>Click to edit Master title style</a:t>
            </a:r>
          </a:p>
        </p:txBody>
      </p:sp>
      <p:sp>
        <p:nvSpPr>
          <p:cNvPr id="71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ltLang="zh-CN"/>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ltLang="zh-CN">
              <a:solidFill>
                <a:srgbClr val="000000"/>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altLang="zh-CN" smtClean="0">
                <a:solidFill>
                  <a:srgbClr val="000000"/>
                </a:solidFill>
              </a:rPr>
              <a:t>Game theory-Chapter 2</a:t>
            </a:r>
            <a:endParaRPr lang="en-US" altLang="zh-CN">
              <a:solidFill>
                <a:srgbClr val="000000"/>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3DF5EC64-AD92-4734-865D-2935BACDFCBC}"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6" name="Rectangle 11"/>
          <p:cNvSpPr>
            <a:spLocks noGrp="1" noChangeArrowheads="1"/>
          </p:cNvSpPr>
          <p:nvPr>
            <p:ph type="sldNum" sz="quarter" idx="12"/>
          </p:nvPr>
        </p:nvSpPr>
        <p:spPr>
          <a:ln/>
        </p:spPr>
        <p:txBody>
          <a:bodyPr/>
          <a:lstStyle>
            <a:lvl1pPr>
              <a:defRPr/>
            </a:lvl1pPr>
          </a:lstStyle>
          <a:p>
            <a:pPr>
              <a:defRPr/>
            </a:pPr>
            <a:fld id="{B5C2A8D1-AA3C-4D62-B5A2-30EB8BECE643}"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6" name="Rectangle 11"/>
          <p:cNvSpPr>
            <a:spLocks noGrp="1" noChangeArrowheads="1"/>
          </p:cNvSpPr>
          <p:nvPr>
            <p:ph type="sldNum" sz="quarter" idx="12"/>
          </p:nvPr>
        </p:nvSpPr>
        <p:spPr>
          <a:ln/>
        </p:spPr>
        <p:txBody>
          <a:bodyPr/>
          <a:lstStyle>
            <a:lvl1pPr>
              <a:defRPr/>
            </a:lvl1pPr>
          </a:lstStyle>
          <a:p>
            <a:pPr>
              <a:defRPr/>
            </a:pPr>
            <a:fld id="{C5A4D6CB-406F-400C-B119-B550A7E4C4A3}"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7" name="Rectangle 11"/>
          <p:cNvSpPr>
            <a:spLocks noGrp="1" noChangeArrowheads="1"/>
          </p:cNvSpPr>
          <p:nvPr>
            <p:ph type="sldNum" sz="quarter" idx="12"/>
          </p:nvPr>
        </p:nvSpPr>
        <p:spPr>
          <a:ln/>
        </p:spPr>
        <p:txBody>
          <a:bodyPr/>
          <a:lstStyle>
            <a:lvl1pPr>
              <a:defRPr/>
            </a:lvl1pPr>
          </a:lstStyle>
          <a:p>
            <a:pPr>
              <a:defRPr/>
            </a:pPr>
            <a:fld id="{083B8D84-092D-46BA-9C91-4B45D842AB6B}"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6" name="Rectangle 11"/>
          <p:cNvSpPr>
            <a:spLocks noGrp="1" noChangeArrowheads="1"/>
          </p:cNvSpPr>
          <p:nvPr>
            <p:ph type="sldNum" sz="quarter" idx="12"/>
          </p:nvPr>
        </p:nvSpPr>
        <p:spPr>
          <a:ln/>
        </p:spPr>
        <p:txBody>
          <a:bodyPr/>
          <a:lstStyle>
            <a:lvl1pPr>
              <a:defRPr/>
            </a:lvl1pPr>
          </a:lstStyle>
          <a:p>
            <a:pPr>
              <a:defRPr/>
            </a:pPr>
            <a:fld id="{C912F10D-602B-4231-A71A-6AE8AB9A327D}"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6" name="Rectangle 11"/>
          <p:cNvSpPr>
            <a:spLocks noGrp="1" noChangeArrowheads="1"/>
          </p:cNvSpPr>
          <p:nvPr>
            <p:ph type="sldNum" sz="quarter" idx="12"/>
          </p:nvPr>
        </p:nvSpPr>
        <p:spPr>
          <a:ln/>
        </p:spPr>
        <p:txBody>
          <a:bodyPr/>
          <a:lstStyle>
            <a:lvl1pPr>
              <a:defRPr/>
            </a:lvl1pPr>
          </a:lstStyle>
          <a:p>
            <a:pPr>
              <a:defRPr/>
            </a:pPr>
            <a:fld id="{A4258492-57BF-40DB-B7A6-6DA062128D13}"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7" name="Rectangle 11"/>
          <p:cNvSpPr>
            <a:spLocks noGrp="1" noChangeArrowheads="1"/>
          </p:cNvSpPr>
          <p:nvPr>
            <p:ph type="sldNum" sz="quarter" idx="12"/>
          </p:nvPr>
        </p:nvSpPr>
        <p:spPr>
          <a:ln/>
        </p:spPr>
        <p:txBody>
          <a:bodyPr/>
          <a:lstStyle>
            <a:lvl1pPr>
              <a:defRPr/>
            </a:lvl1pPr>
          </a:lstStyle>
          <a:p>
            <a:pPr>
              <a:defRPr/>
            </a:pPr>
            <a:fld id="{765836EC-A8AB-4322-BA1E-47041AFDA89B}"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9" name="Rectangle 11"/>
          <p:cNvSpPr>
            <a:spLocks noGrp="1" noChangeArrowheads="1"/>
          </p:cNvSpPr>
          <p:nvPr>
            <p:ph type="sldNum" sz="quarter" idx="12"/>
          </p:nvPr>
        </p:nvSpPr>
        <p:spPr>
          <a:ln/>
        </p:spPr>
        <p:txBody>
          <a:bodyPr/>
          <a:lstStyle>
            <a:lvl1pPr>
              <a:defRPr/>
            </a:lvl1pPr>
          </a:lstStyle>
          <a:p>
            <a:pPr>
              <a:defRPr/>
            </a:pPr>
            <a:fld id="{6342069D-4B13-43A2-BFA9-9E050CDE225A}"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5" name="Rectangle 11"/>
          <p:cNvSpPr>
            <a:spLocks noGrp="1" noChangeArrowheads="1"/>
          </p:cNvSpPr>
          <p:nvPr>
            <p:ph type="sldNum" sz="quarter" idx="12"/>
          </p:nvPr>
        </p:nvSpPr>
        <p:spPr>
          <a:ln/>
        </p:spPr>
        <p:txBody>
          <a:bodyPr/>
          <a:lstStyle>
            <a:lvl1pPr>
              <a:defRPr/>
            </a:lvl1pPr>
          </a:lstStyle>
          <a:p>
            <a:pPr>
              <a:defRPr/>
            </a:pPr>
            <a:fld id="{1256DF3E-47A7-4A9E-B22A-9305EBF05436}"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4" name="Rectangle 11"/>
          <p:cNvSpPr>
            <a:spLocks noGrp="1" noChangeArrowheads="1"/>
          </p:cNvSpPr>
          <p:nvPr>
            <p:ph type="sldNum" sz="quarter" idx="12"/>
          </p:nvPr>
        </p:nvSpPr>
        <p:spPr>
          <a:ln/>
        </p:spPr>
        <p:txBody>
          <a:bodyPr/>
          <a:lstStyle>
            <a:lvl1pPr>
              <a:defRPr/>
            </a:lvl1pPr>
          </a:lstStyle>
          <a:p>
            <a:pPr>
              <a:defRPr/>
            </a:pPr>
            <a:fld id="{54867926-9166-478C-9C4A-5093E1B73D2A}"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7" name="Rectangle 11"/>
          <p:cNvSpPr>
            <a:spLocks noGrp="1" noChangeArrowheads="1"/>
          </p:cNvSpPr>
          <p:nvPr>
            <p:ph type="sldNum" sz="quarter" idx="12"/>
          </p:nvPr>
        </p:nvSpPr>
        <p:spPr>
          <a:ln/>
        </p:spPr>
        <p:txBody>
          <a:bodyPr/>
          <a:lstStyle>
            <a:lvl1pPr>
              <a:defRPr/>
            </a:lvl1pPr>
          </a:lstStyle>
          <a:p>
            <a:pPr>
              <a:defRPr/>
            </a:pPr>
            <a:fld id="{38AE36B8-512F-44CC-9762-CAC6E4E57D5C}"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Game theory-Chapter 2</a:t>
            </a:r>
          </a:p>
        </p:txBody>
      </p:sp>
      <p:sp>
        <p:nvSpPr>
          <p:cNvPr id="7" name="Rectangle 11"/>
          <p:cNvSpPr>
            <a:spLocks noGrp="1" noChangeArrowheads="1"/>
          </p:cNvSpPr>
          <p:nvPr>
            <p:ph type="sldNum" sz="quarter" idx="12"/>
          </p:nvPr>
        </p:nvSpPr>
        <p:spPr>
          <a:ln/>
        </p:spPr>
        <p:txBody>
          <a:bodyPr/>
          <a:lstStyle>
            <a:lvl1pPr>
              <a:defRPr/>
            </a:lvl1pPr>
          </a:lstStyle>
          <a:p>
            <a:pPr>
              <a:defRPr/>
            </a:pPr>
            <a:fld id="{ED78E7E7-6EE6-43D6-8340-FC5E0838A97C}" type="slidenum">
              <a:rPr lang="zh-CN" altLang="en-US">
                <a:solidFill>
                  <a:srgbClr val="000000"/>
                </a:solidFill>
              </a:rPr>
              <a:pPr>
                <a:defRPr/>
              </a:pPr>
              <a:t>‹#›</a:t>
            </a:fld>
            <a:endParaRPr lang="en-US" altLang="zh-CN">
              <a:solidFill>
                <a:srgbClr val="000000"/>
              </a:solidFill>
            </a:endParaRPr>
          </a:p>
        </p:txBody>
      </p:sp>
    </p:spTree>
  </p:cSld>
  <p:clrMapOvr>
    <a:masterClrMapping/>
  </p:clrMapOvr>
  <p:transition spd="med">
    <p:zoom/>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8686800" cy="4876800"/>
            <a:chOff x="0" y="0"/>
            <a:chExt cx="5472" cy="3072"/>
          </a:xfrm>
        </p:grpSpPr>
        <p:sp>
          <p:nvSpPr>
            <p:cNvPr id="6147"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grpSp>
          <p:nvGrpSpPr>
            <p:cNvPr id="3" name="Group 4"/>
            <p:cNvGrpSpPr>
              <a:grpSpLocks/>
            </p:cNvGrpSpPr>
            <p:nvPr/>
          </p:nvGrpSpPr>
          <p:grpSpPr bwMode="auto">
            <a:xfrm>
              <a:off x="240" y="893"/>
              <a:ext cx="5232" cy="115"/>
              <a:chOff x="240" y="893"/>
              <a:chExt cx="5232" cy="115"/>
            </a:xfrm>
          </p:grpSpPr>
          <p:sp>
            <p:nvSpPr>
              <p:cNvPr id="614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lang="zh-CN" altLang="en-US" sz="2400">
                  <a:solidFill>
                    <a:srgbClr val="000000"/>
                  </a:solidFill>
                  <a:latin typeface="Times New Roman" pitchFamily="18" charset="0"/>
                  <a:ea typeface="SimSun" pitchFamily="2" charset="-122"/>
                </a:endParaRPr>
              </a:p>
            </p:txBody>
          </p:sp>
          <p:sp>
            <p:nvSpPr>
              <p:cNvPr id="615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grpSp>
      </p:grpSp>
      <p:sp>
        <p:nvSpPr>
          <p:cNvPr id="18435"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8436"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5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SimSun" pitchFamily="2" charset="-122"/>
              </a:defRPr>
            </a:lvl1pPr>
          </a:lstStyle>
          <a:p>
            <a:pPr fontAlgn="base">
              <a:spcBef>
                <a:spcPct val="0"/>
              </a:spcBef>
              <a:spcAft>
                <a:spcPct val="0"/>
              </a:spcAft>
              <a:defRPr/>
            </a:pPr>
            <a:endParaRPr lang="en-US" altLang="zh-CN">
              <a:solidFill>
                <a:srgbClr val="000000"/>
              </a:solidFill>
            </a:endParaRPr>
          </a:p>
        </p:txBody>
      </p:sp>
      <p:sp>
        <p:nvSpPr>
          <p:cNvPr id="6154"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SimSun" pitchFamily="2" charset="-122"/>
              </a:defRPr>
            </a:lvl1pPr>
          </a:lstStyle>
          <a:p>
            <a:pPr fontAlgn="base">
              <a:spcBef>
                <a:spcPct val="0"/>
              </a:spcBef>
              <a:spcAft>
                <a:spcPct val="0"/>
              </a:spcAft>
              <a:defRPr/>
            </a:pPr>
            <a:r>
              <a:rPr lang="en-US" altLang="zh-CN">
                <a:solidFill>
                  <a:srgbClr val="000000"/>
                </a:solidFill>
              </a:rPr>
              <a:t>Game theory-Chapter 2</a:t>
            </a:r>
          </a:p>
        </p:txBody>
      </p:sp>
      <p:sp>
        <p:nvSpPr>
          <p:cNvPr id="6155"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SimSun" pitchFamily="2" charset="-122"/>
              </a:defRPr>
            </a:lvl1pPr>
          </a:lstStyle>
          <a:p>
            <a:pPr fontAlgn="base">
              <a:spcBef>
                <a:spcPct val="0"/>
              </a:spcBef>
              <a:spcAft>
                <a:spcPct val="0"/>
              </a:spcAft>
              <a:defRPr/>
            </a:pPr>
            <a:fld id="{D6FD44F5-F938-46AF-B5EF-9A613800971C}"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6156"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zoom/>
    <p:sndAc>
      <p:stSnd>
        <p:snd r:embed="rId14" name="click.wav"/>
      </p:stSnd>
    </p:sndAc>
  </p:transition>
  <p:timing>
    <p:tnLst>
      <p:par>
        <p:cTn id="1" dur="indefinite" restart="never" nodeType="tmRoot"/>
      </p:par>
    </p:tnLst>
  </p:timing>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cs typeface="Arial" charset="0"/>
        </a:defRPr>
      </a:lvl2pPr>
      <a:lvl3pPr algn="l" rtl="0" eaLnBrk="0" fontAlgn="base" hangingPunct="0">
        <a:spcBef>
          <a:spcPct val="0"/>
        </a:spcBef>
        <a:spcAft>
          <a:spcPct val="0"/>
        </a:spcAft>
        <a:defRPr sz="4200">
          <a:solidFill>
            <a:schemeClr val="tx2"/>
          </a:solidFill>
          <a:latin typeface="Times New Roman" pitchFamily="18" charset="0"/>
          <a:cs typeface="Arial" charset="0"/>
        </a:defRPr>
      </a:lvl3pPr>
      <a:lvl4pPr algn="l" rtl="0" eaLnBrk="0" fontAlgn="base" hangingPunct="0">
        <a:spcBef>
          <a:spcPct val="0"/>
        </a:spcBef>
        <a:spcAft>
          <a:spcPct val="0"/>
        </a:spcAft>
        <a:defRPr sz="4200">
          <a:solidFill>
            <a:schemeClr val="tx2"/>
          </a:solidFill>
          <a:latin typeface="Times New Roman" pitchFamily="18" charset="0"/>
          <a:cs typeface="Arial" charset="0"/>
        </a:defRPr>
      </a:lvl4pPr>
      <a:lvl5pPr algn="l" rtl="0" eaLnBrk="0" fontAlgn="base" hangingPunct="0">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Microsoft_Word_97_-_2003___8.doc"/><Relationship Id="rId5" Type="http://schemas.openxmlformats.org/officeDocument/2006/relationships/image" Target="../media/image9.wmf"/><Relationship Id="rId4" Type="http://schemas.openxmlformats.org/officeDocument/2006/relationships/oleObject" Target="../embeddings/oleObject2.bin"/></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Microsoft_Word_97_-_2003___9.doc"/></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emf"/><Relationship Id="rId4" Type="http://schemas.openxmlformats.org/officeDocument/2006/relationships/oleObject" Target="../embeddings/Microsoft_Word_97_-_2003___10.doc"/></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emf"/><Relationship Id="rId4" Type="http://schemas.openxmlformats.org/officeDocument/2006/relationships/oleObject" Target="../embeddings/Microsoft_Word_97_-_2003___11.doc"/></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4.emf"/><Relationship Id="rId4" Type="http://schemas.openxmlformats.org/officeDocument/2006/relationships/oleObject" Target="../embeddings/Microsoft_Word_97_-_2003___12.doc"/></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5.emf"/><Relationship Id="rId4" Type="http://schemas.openxmlformats.org/officeDocument/2006/relationships/oleObject" Target="../embeddings/Microsoft_Word_97_-_2003___13.doc"/></Relationships>
</file>

<file path=ppt/slides/_rels/slide10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6.emf"/><Relationship Id="rId4" Type="http://schemas.openxmlformats.org/officeDocument/2006/relationships/oleObject" Target="../embeddings/Microsoft_Word_97_-_2003___14.doc"/></Relationships>
</file>

<file path=ppt/slides/_rels/slide1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7.emf"/><Relationship Id="rId4" Type="http://schemas.openxmlformats.org/officeDocument/2006/relationships/oleObject" Target="../embeddings/Microsoft_Word_97_-_2003___15.doc"/></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8.emf"/><Relationship Id="rId4" Type="http://schemas.openxmlformats.org/officeDocument/2006/relationships/oleObject" Target="../embeddings/Microsoft_Word_97_-_2003___16.doc"/></Relationships>
</file>

<file path=ppt/slides/_rels/slide1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Word_97_-_2003___1.doc"/></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Microsoft_Word_97_-_2003___2.doc"/></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Microsoft_Word_97_-_2003___3.doc"/></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Microsoft_Word_97_-_2003___4.doc"/></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Microsoft_Word_97_-_2003___5.doc"/></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Microsoft_Word_97_-_2003___6.doc"/><Relationship Id="rId4" Type="http://schemas.openxmlformats.org/officeDocument/2006/relationships/audio" Target="../media/audio1.wav"/></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Microsoft_Word_97_-_2003___7.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Grp="1" noChangeArrowheads="1"/>
          </p:cNvSpPr>
          <p:nvPr>
            <p:ph type="ftr" sz="quarter" idx="11"/>
          </p:nvPr>
        </p:nvSpPr>
        <p:spPr>
          <a:noFill/>
        </p:spPr>
        <p:txBody>
          <a:bodyPr/>
          <a:lstStyle/>
          <a:p>
            <a:r>
              <a:rPr lang="en-US" altLang="zh-CN" smtClean="0">
                <a:solidFill>
                  <a:srgbClr val="000000"/>
                </a:solidFill>
              </a:rPr>
              <a:t>Game theory-Chapter 2</a:t>
            </a:r>
          </a:p>
        </p:txBody>
      </p:sp>
      <p:sp>
        <p:nvSpPr>
          <p:cNvPr id="20483" name="Rectangle 15"/>
          <p:cNvSpPr>
            <a:spLocks noGrp="1" noChangeArrowheads="1"/>
          </p:cNvSpPr>
          <p:nvPr>
            <p:ph type="sldNum" sz="quarter" idx="12"/>
          </p:nvPr>
        </p:nvSpPr>
        <p:spPr>
          <a:noFill/>
        </p:spPr>
        <p:txBody>
          <a:bodyPr/>
          <a:lstStyle/>
          <a:p>
            <a:fld id="{4E2E4B69-E6B7-4963-B0BB-B4A8ADBEC41D}" type="slidenum">
              <a:rPr lang="zh-CN" altLang="en-US" smtClean="0">
                <a:solidFill>
                  <a:srgbClr val="000000"/>
                </a:solidFill>
              </a:rPr>
              <a:pPr/>
              <a:t>1</a:t>
            </a:fld>
            <a:endParaRPr lang="en-US" altLang="zh-CN" smtClean="0">
              <a:solidFill>
                <a:srgbClr val="000000"/>
              </a:solidFill>
            </a:endParaRPr>
          </a:p>
        </p:txBody>
      </p:sp>
      <p:sp>
        <p:nvSpPr>
          <p:cNvPr id="20484" name="Rectangle 2"/>
          <p:cNvSpPr>
            <a:spLocks noGrp="1" noChangeArrowheads="1"/>
          </p:cNvSpPr>
          <p:nvPr>
            <p:ph type="ctrTitle"/>
          </p:nvPr>
        </p:nvSpPr>
        <p:spPr/>
        <p:txBody>
          <a:bodyPr/>
          <a:lstStyle/>
          <a:p>
            <a:pPr eaLnBrk="1" hangingPunct="1"/>
            <a:r>
              <a:rPr lang="en-US" altLang="zh-CN" dirty="0" smtClean="0">
                <a:ea typeface="SimSun" pitchFamily="2" charset="-122"/>
                <a:cs typeface="Times New Roman" pitchFamily="18" charset="0"/>
              </a:rPr>
              <a:t>Dynamic Games of Complete Information</a:t>
            </a:r>
          </a:p>
        </p:txBody>
      </p:sp>
      <p:sp>
        <p:nvSpPr>
          <p:cNvPr id="20485" name="Rectangle 3"/>
          <p:cNvSpPr>
            <a:spLocks noGrp="1" noChangeArrowheads="1"/>
          </p:cNvSpPr>
          <p:nvPr>
            <p:ph type="subTitle" idx="1"/>
          </p:nvPr>
        </p:nvSpPr>
        <p:spPr/>
        <p:txBody>
          <a:bodyPr/>
          <a:lstStyle/>
          <a:p>
            <a:pPr eaLnBrk="1" hangingPunct="1"/>
            <a:r>
              <a:rPr lang="en-US" altLang="zh-CN" dirty="0" err="1" smtClean="0">
                <a:ea typeface="SimSun" pitchFamily="2" charset="-122"/>
              </a:rPr>
              <a:t>Subgame</a:t>
            </a:r>
            <a:r>
              <a:rPr lang="en-US" altLang="zh-CN" dirty="0" smtClean="0">
                <a:ea typeface="SimSun" pitchFamily="2" charset="-122"/>
              </a:rPr>
              <a:t>-Perfect Nash Equilibrium</a:t>
            </a:r>
          </a:p>
        </p:txBody>
      </p:sp>
    </p:spTree>
  </p:cSld>
  <p:clrMapOvr>
    <a:masterClrMapping/>
  </p:clrMapOvr>
  <p:transition spd="med">
    <p:zoom/>
    <p:sndAc>
      <p:stSnd>
        <p:snd r:embed="rId3"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9699" name="灯片编号占位符 5"/>
          <p:cNvSpPr>
            <a:spLocks noGrp="1"/>
          </p:cNvSpPr>
          <p:nvPr>
            <p:ph type="sldNum" sz="quarter" idx="12"/>
          </p:nvPr>
        </p:nvSpPr>
        <p:spPr>
          <a:noFill/>
        </p:spPr>
        <p:txBody>
          <a:bodyPr/>
          <a:lstStyle/>
          <a:p>
            <a:fld id="{D114E86C-3C4A-423D-B442-84DA5B76ABE8}" type="slidenum">
              <a:rPr lang="zh-CN" altLang="en-US" smtClean="0">
                <a:solidFill>
                  <a:srgbClr val="000000"/>
                </a:solidFill>
              </a:rPr>
              <a:pPr/>
              <a:t>10</a:t>
            </a:fld>
            <a:endParaRPr lang="en-US" altLang="zh-CN" smtClean="0">
              <a:solidFill>
                <a:srgbClr val="000000"/>
              </a:solidFill>
            </a:endParaRPr>
          </a:p>
        </p:txBody>
      </p:sp>
      <p:sp>
        <p:nvSpPr>
          <p:cNvPr id="29700" name="Rectangle 2"/>
          <p:cNvSpPr>
            <a:spLocks noGrp="1" noChangeArrowheads="1"/>
          </p:cNvSpPr>
          <p:nvPr>
            <p:ph type="title"/>
          </p:nvPr>
        </p:nvSpPr>
        <p:spPr/>
        <p:txBody>
          <a:bodyPr/>
          <a:lstStyle/>
          <a:p>
            <a:pPr eaLnBrk="1" hangingPunct="1"/>
            <a:r>
              <a:rPr lang="en-US" altLang="zh-CN" smtClean="0">
                <a:ea typeface="SimSun" pitchFamily="2" charset="-122"/>
              </a:rPr>
              <a:t>Game tree</a:t>
            </a:r>
          </a:p>
        </p:txBody>
      </p:sp>
      <p:sp>
        <p:nvSpPr>
          <p:cNvPr id="29701" name="Rectangle 3"/>
          <p:cNvSpPr>
            <a:spLocks noGrp="1" noChangeArrowheads="1"/>
          </p:cNvSpPr>
          <p:nvPr>
            <p:ph type="body" idx="1"/>
          </p:nvPr>
        </p:nvSpPr>
        <p:spPr>
          <a:xfrm>
            <a:off x="663575" y="1652588"/>
            <a:ext cx="4094163" cy="4530725"/>
          </a:xfrm>
        </p:spPr>
        <p:txBody>
          <a:bodyPr/>
          <a:lstStyle/>
          <a:p>
            <a:pPr eaLnBrk="1" hangingPunct="1">
              <a:lnSpc>
                <a:spcPct val="80000"/>
              </a:lnSpc>
            </a:pPr>
            <a:r>
              <a:rPr lang="zh-CN" altLang="en-US" sz="2400" smtClean="0">
                <a:ea typeface="SimSun" pitchFamily="2" charset="-122"/>
              </a:rPr>
              <a:t>博弈树中，博弈开始的节点</a:t>
            </a:r>
            <a:r>
              <a:rPr lang="en-US" altLang="zh-CN" sz="2400" i="1" smtClean="0">
                <a:ea typeface="SimSun" pitchFamily="2" charset="-122"/>
              </a:rPr>
              <a:t>x</a:t>
            </a:r>
            <a:r>
              <a:rPr lang="en-US" altLang="zh-CN" sz="2400" baseline="-25000" smtClean="0">
                <a:ea typeface="SimSun" pitchFamily="2" charset="-122"/>
              </a:rPr>
              <a:t>0</a:t>
            </a:r>
            <a:r>
              <a:rPr lang="zh-CN" altLang="en-US" sz="2400" smtClean="0">
                <a:ea typeface="SimSun" pitchFamily="2" charset="-122"/>
              </a:rPr>
              <a:t>被称为根（</a:t>
            </a:r>
            <a:r>
              <a:rPr lang="en-US" altLang="zh-CN" sz="2400" i="1" smtClean="0">
                <a:ea typeface="SimSun" pitchFamily="2" charset="-122"/>
              </a:rPr>
              <a:t>root</a:t>
            </a:r>
            <a:r>
              <a:rPr lang="zh-CN" altLang="en-US" sz="2400" smtClean="0">
                <a:ea typeface="SimSun" pitchFamily="2" charset="-122"/>
              </a:rPr>
              <a:t> ）</a:t>
            </a:r>
            <a:endParaRPr lang="en-US" altLang="zh-CN" sz="2400" smtClean="0">
              <a:ea typeface="SimSun" pitchFamily="2" charset="-122"/>
            </a:endParaRPr>
          </a:p>
          <a:p>
            <a:pPr eaLnBrk="1" hangingPunct="1">
              <a:lnSpc>
                <a:spcPct val="80000"/>
              </a:lnSpc>
            </a:pPr>
            <a:r>
              <a:rPr lang="zh-CN" altLang="en-US" sz="2400" smtClean="0">
                <a:ea typeface="SimSun" pitchFamily="2" charset="-122"/>
              </a:rPr>
              <a:t>与</a:t>
            </a:r>
            <a:r>
              <a:rPr lang="en-US" altLang="zh-CN" sz="2400" i="1" smtClean="0">
                <a:ea typeface="SimSun" pitchFamily="2" charset="-122"/>
              </a:rPr>
              <a:t>x</a:t>
            </a:r>
            <a:r>
              <a:rPr lang="en-US" altLang="zh-CN" sz="2400" baseline="-25000" smtClean="0">
                <a:ea typeface="SimSun" pitchFamily="2" charset="-122"/>
              </a:rPr>
              <a:t>0</a:t>
            </a:r>
            <a:r>
              <a:rPr lang="zh-CN" altLang="en-US" sz="2400" smtClean="0">
                <a:ea typeface="SimSun" pitchFamily="2" charset="-122"/>
              </a:rPr>
              <a:t>相邻的节点是</a:t>
            </a:r>
            <a:r>
              <a:rPr lang="en-US" altLang="zh-CN" sz="2400" i="1" smtClean="0">
                <a:ea typeface="SimSun" pitchFamily="2" charset="-122"/>
              </a:rPr>
              <a:t>x</a:t>
            </a:r>
            <a:r>
              <a:rPr lang="en-US" altLang="zh-CN" sz="2400" baseline="-25000" smtClean="0">
                <a:ea typeface="SimSun" pitchFamily="2" charset="-122"/>
              </a:rPr>
              <a:t>0</a:t>
            </a:r>
            <a:r>
              <a:rPr lang="zh-CN" altLang="en-US" sz="2400" smtClean="0">
                <a:ea typeface="SimSun" pitchFamily="2" charset="-122"/>
              </a:rPr>
              <a:t>的后续节（</a:t>
            </a:r>
            <a:r>
              <a:rPr lang="en-US" altLang="zh-CN" sz="2400" smtClean="0">
                <a:ea typeface="SimSun" pitchFamily="2" charset="-122"/>
              </a:rPr>
              <a:t>successors</a:t>
            </a:r>
            <a:r>
              <a:rPr lang="zh-CN" altLang="en-US" sz="2400" smtClean="0">
                <a:ea typeface="SimSun" pitchFamily="2" charset="-122"/>
              </a:rPr>
              <a:t> ）</a:t>
            </a:r>
            <a:r>
              <a:rPr lang="en-US" altLang="zh-CN" sz="2400" smtClean="0">
                <a:ea typeface="SimSun" pitchFamily="2" charset="-122"/>
              </a:rPr>
              <a:t>. x</a:t>
            </a:r>
            <a:r>
              <a:rPr lang="en-US" altLang="zh-CN" sz="2400" baseline="-25000" smtClean="0">
                <a:ea typeface="SimSun" pitchFamily="2" charset="-122"/>
              </a:rPr>
              <a:t>0</a:t>
            </a:r>
            <a:r>
              <a:rPr lang="zh-CN" altLang="en-US" sz="2400" smtClean="0">
                <a:ea typeface="SimSun" pitchFamily="2" charset="-122"/>
              </a:rPr>
              <a:t>的后续节点是</a:t>
            </a:r>
            <a:r>
              <a:rPr lang="en-US" altLang="zh-CN" sz="2400" smtClean="0">
                <a:ea typeface="SimSun" pitchFamily="2" charset="-122"/>
              </a:rPr>
              <a:t>x</a:t>
            </a:r>
            <a:r>
              <a:rPr lang="en-US" altLang="zh-CN" sz="2400" baseline="-25000" smtClean="0">
                <a:ea typeface="SimSun" pitchFamily="2" charset="-122"/>
              </a:rPr>
              <a:t>1</a:t>
            </a:r>
            <a:r>
              <a:rPr lang="en-US" altLang="zh-CN" sz="2400" smtClean="0">
                <a:ea typeface="SimSun" pitchFamily="2" charset="-122"/>
              </a:rPr>
              <a:t>, x</a:t>
            </a:r>
            <a:r>
              <a:rPr lang="en-US" altLang="zh-CN" sz="2400" baseline="-25000" smtClean="0">
                <a:ea typeface="SimSun" pitchFamily="2" charset="-122"/>
              </a:rPr>
              <a:t>2</a:t>
            </a:r>
            <a:endParaRPr lang="en-US" altLang="zh-CN" sz="2400" smtClean="0">
              <a:ea typeface="SimSun" pitchFamily="2" charset="-122"/>
            </a:endParaRPr>
          </a:p>
          <a:p>
            <a:pPr eaLnBrk="1" hangingPunct="1">
              <a:lnSpc>
                <a:spcPct val="80000"/>
              </a:lnSpc>
            </a:pPr>
            <a:r>
              <a:rPr lang="zh-CN" altLang="en-US" sz="2400" smtClean="0">
                <a:ea typeface="SimSun" pitchFamily="2" charset="-122"/>
              </a:rPr>
              <a:t>对任何两个</a:t>
            </a:r>
            <a:r>
              <a:rPr lang="zh-CN" altLang="en-US" sz="2400" b="1" u="sng" smtClean="0">
                <a:ea typeface="SimSun" pitchFamily="2" charset="-122"/>
              </a:rPr>
              <a:t>相邻</a:t>
            </a:r>
            <a:r>
              <a:rPr lang="zh-CN" altLang="en-US" sz="2400" smtClean="0">
                <a:ea typeface="SimSun" pitchFamily="2" charset="-122"/>
              </a:rPr>
              <a:t>的节点来说</a:t>
            </a:r>
            <a:r>
              <a:rPr lang="en-US" altLang="zh-CN" sz="2400" smtClean="0">
                <a:ea typeface="SimSun" pitchFamily="2" charset="-122"/>
              </a:rPr>
              <a:t>, </a:t>
            </a:r>
            <a:r>
              <a:rPr lang="zh-CN" altLang="en-US" sz="2400" smtClean="0">
                <a:ea typeface="SimSun" pitchFamily="2" charset="-122"/>
              </a:rPr>
              <a:t>与根相连接的路径更长的那个节点是另一个节点的后续节</a:t>
            </a:r>
            <a:r>
              <a:rPr lang="en-US" altLang="zh-CN" sz="2400" smtClean="0">
                <a:ea typeface="SimSun" pitchFamily="2" charset="-122"/>
              </a:rPr>
              <a:t>. </a:t>
            </a:r>
          </a:p>
          <a:p>
            <a:pPr eaLnBrk="1" hangingPunct="1">
              <a:lnSpc>
                <a:spcPct val="80000"/>
              </a:lnSpc>
            </a:pPr>
            <a:r>
              <a:rPr lang="zh-CN" altLang="en-US" sz="2400" smtClean="0">
                <a:ea typeface="SimSun" pitchFamily="2" charset="-122"/>
              </a:rPr>
              <a:t>例</a:t>
            </a:r>
            <a:r>
              <a:rPr lang="en-US" altLang="zh-CN" sz="2400" smtClean="0">
                <a:ea typeface="SimSun" pitchFamily="2" charset="-122"/>
              </a:rPr>
              <a:t>3: x</a:t>
            </a:r>
            <a:r>
              <a:rPr lang="en-US" altLang="zh-CN" sz="2400" baseline="-25000" smtClean="0">
                <a:ea typeface="SimSun" pitchFamily="2" charset="-122"/>
              </a:rPr>
              <a:t>7</a:t>
            </a:r>
            <a:r>
              <a:rPr lang="en-US" altLang="zh-CN" sz="2400" smtClean="0">
                <a:ea typeface="SimSun" pitchFamily="2" charset="-122"/>
              </a:rPr>
              <a:t> </a:t>
            </a:r>
            <a:r>
              <a:rPr lang="zh-CN" altLang="en-US" sz="2400" smtClean="0">
                <a:ea typeface="SimSun" pitchFamily="2" charset="-122"/>
              </a:rPr>
              <a:t>是</a:t>
            </a:r>
            <a:r>
              <a:rPr lang="en-US" altLang="zh-CN" sz="2400" smtClean="0">
                <a:ea typeface="SimSun" pitchFamily="2" charset="-122"/>
              </a:rPr>
              <a:t>x</a:t>
            </a:r>
            <a:r>
              <a:rPr lang="en-US" altLang="zh-CN" sz="2400" baseline="-25000" smtClean="0">
                <a:ea typeface="SimSun" pitchFamily="2" charset="-122"/>
              </a:rPr>
              <a:t>3</a:t>
            </a:r>
            <a:r>
              <a:rPr lang="zh-CN" altLang="en-US" sz="2400" smtClean="0">
                <a:ea typeface="SimSun" pitchFamily="2" charset="-122"/>
              </a:rPr>
              <a:t>的后续节点，因为它们相邻，而且</a:t>
            </a:r>
            <a:r>
              <a:rPr lang="en-US" altLang="zh-CN" sz="2400" smtClean="0">
                <a:ea typeface="SimSun" pitchFamily="2" charset="-122"/>
              </a:rPr>
              <a:t>x</a:t>
            </a:r>
            <a:r>
              <a:rPr lang="en-US" altLang="zh-CN" sz="2400" baseline="-25000" smtClean="0">
                <a:ea typeface="SimSun" pitchFamily="2" charset="-122"/>
              </a:rPr>
              <a:t>7</a:t>
            </a:r>
            <a:r>
              <a:rPr lang="zh-CN" altLang="en-US" sz="2400" smtClean="0">
                <a:ea typeface="SimSun" pitchFamily="2" charset="-122"/>
              </a:rPr>
              <a:t>到</a:t>
            </a:r>
            <a:r>
              <a:rPr lang="en-US" altLang="zh-CN" sz="2400" smtClean="0">
                <a:ea typeface="SimSun" pitchFamily="2" charset="-122"/>
              </a:rPr>
              <a:t>x</a:t>
            </a:r>
            <a:r>
              <a:rPr lang="en-US" altLang="zh-CN" sz="2400" baseline="-25000" smtClean="0">
                <a:ea typeface="SimSun" pitchFamily="2" charset="-122"/>
              </a:rPr>
              <a:t>0</a:t>
            </a:r>
            <a:r>
              <a:rPr lang="zh-CN" altLang="en-US" sz="2400" smtClean="0">
                <a:ea typeface="SimSun" pitchFamily="2" charset="-122"/>
              </a:rPr>
              <a:t>的路径比</a:t>
            </a:r>
            <a:r>
              <a:rPr lang="en-US" altLang="zh-CN" sz="2400" smtClean="0">
                <a:ea typeface="SimSun" pitchFamily="2" charset="-122"/>
              </a:rPr>
              <a:t>x</a:t>
            </a:r>
            <a:r>
              <a:rPr lang="en-US" altLang="zh-CN" sz="2400" baseline="-25000" smtClean="0">
                <a:ea typeface="SimSun" pitchFamily="2" charset="-122"/>
              </a:rPr>
              <a:t>3</a:t>
            </a:r>
            <a:r>
              <a:rPr lang="zh-CN" altLang="en-US" sz="2400" smtClean="0">
                <a:ea typeface="SimSun" pitchFamily="2" charset="-122"/>
              </a:rPr>
              <a:t>到</a:t>
            </a:r>
            <a:r>
              <a:rPr lang="en-US" altLang="zh-CN" sz="2400" smtClean="0">
                <a:ea typeface="SimSun" pitchFamily="2" charset="-122"/>
              </a:rPr>
              <a:t>x</a:t>
            </a:r>
            <a:r>
              <a:rPr lang="en-US" altLang="zh-CN" sz="2400" baseline="-25000" smtClean="0">
                <a:ea typeface="SimSun" pitchFamily="2" charset="-122"/>
              </a:rPr>
              <a:t>0</a:t>
            </a:r>
            <a:r>
              <a:rPr lang="zh-CN" altLang="en-US" sz="2400" smtClean="0">
                <a:ea typeface="SimSun" pitchFamily="2" charset="-122"/>
              </a:rPr>
              <a:t>的路径更长</a:t>
            </a:r>
            <a:endParaRPr lang="en-US" altLang="zh-CN" sz="2400" smtClean="0">
              <a:ea typeface="SimSun" pitchFamily="2" charset="-122"/>
            </a:endParaRPr>
          </a:p>
        </p:txBody>
      </p:sp>
      <p:sp>
        <p:nvSpPr>
          <p:cNvPr id="29702" name="Text Box 4"/>
          <p:cNvSpPr txBox="1">
            <a:spLocks noChangeArrowheads="1"/>
          </p:cNvSpPr>
          <p:nvPr/>
        </p:nvSpPr>
        <p:spPr bwMode="auto">
          <a:xfrm>
            <a:off x="4630738"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9703" name="Oval 5"/>
          <p:cNvSpPr>
            <a:spLocks noChangeArrowheads="1"/>
          </p:cNvSpPr>
          <p:nvPr/>
        </p:nvSpPr>
        <p:spPr bwMode="auto">
          <a:xfrm>
            <a:off x="5632450"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04" name="Line 6"/>
          <p:cNvSpPr>
            <a:spLocks noChangeShapeType="1"/>
          </p:cNvSpPr>
          <p:nvPr/>
        </p:nvSpPr>
        <p:spPr bwMode="auto">
          <a:xfrm flipH="1">
            <a:off x="5133975"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05" name="Line 7"/>
          <p:cNvSpPr>
            <a:spLocks noChangeShapeType="1"/>
          </p:cNvSpPr>
          <p:nvPr/>
        </p:nvSpPr>
        <p:spPr bwMode="auto">
          <a:xfrm>
            <a:off x="5772150"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06" name="Oval 8"/>
          <p:cNvSpPr>
            <a:spLocks noChangeArrowheads="1"/>
          </p:cNvSpPr>
          <p:nvPr/>
        </p:nvSpPr>
        <p:spPr bwMode="auto">
          <a:xfrm>
            <a:off x="6199188"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07" name="Oval 9"/>
          <p:cNvSpPr>
            <a:spLocks noChangeArrowheads="1"/>
          </p:cNvSpPr>
          <p:nvPr/>
        </p:nvSpPr>
        <p:spPr bwMode="auto">
          <a:xfrm>
            <a:off x="5059363"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08" name="Text Box 10"/>
          <p:cNvSpPr txBox="1">
            <a:spLocks noChangeArrowheads="1"/>
          </p:cNvSpPr>
          <p:nvPr/>
        </p:nvSpPr>
        <p:spPr bwMode="auto">
          <a:xfrm>
            <a:off x="7653338"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9709" name="Oval 11"/>
          <p:cNvSpPr>
            <a:spLocks noChangeArrowheads="1"/>
          </p:cNvSpPr>
          <p:nvPr/>
        </p:nvSpPr>
        <p:spPr bwMode="auto">
          <a:xfrm>
            <a:off x="6716713"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10" name="Line 12"/>
          <p:cNvSpPr>
            <a:spLocks noChangeShapeType="1"/>
          </p:cNvSpPr>
          <p:nvPr/>
        </p:nvSpPr>
        <p:spPr bwMode="auto">
          <a:xfrm flipH="1">
            <a:off x="5737225"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11" name="Line 13"/>
          <p:cNvSpPr>
            <a:spLocks noChangeShapeType="1"/>
          </p:cNvSpPr>
          <p:nvPr/>
        </p:nvSpPr>
        <p:spPr bwMode="auto">
          <a:xfrm>
            <a:off x="6856413"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12" name="Text Box 14"/>
          <p:cNvSpPr txBox="1">
            <a:spLocks noChangeArrowheads="1"/>
          </p:cNvSpPr>
          <p:nvPr/>
        </p:nvSpPr>
        <p:spPr bwMode="auto">
          <a:xfrm>
            <a:off x="6684963"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9713" name="Oval 15"/>
          <p:cNvSpPr>
            <a:spLocks noChangeArrowheads="1"/>
          </p:cNvSpPr>
          <p:nvPr/>
        </p:nvSpPr>
        <p:spPr bwMode="auto">
          <a:xfrm>
            <a:off x="7686675"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14" name="Line 16"/>
          <p:cNvSpPr>
            <a:spLocks noChangeShapeType="1"/>
          </p:cNvSpPr>
          <p:nvPr/>
        </p:nvSpPr>
        <p:spPr bwMode="auto">
          <a:xfrm flipH="1">
            <a:off x="7188200"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15" name="Line 17"/>
          <p:cNvSpPr>
            <a:spLocks noChangeShapeType="1"/>
          </p:cNvSpPr>
          <p:nvPr/>
        </p:nvSpPr>
        <p:spPr bwMode="auto">
          <a:xfrm>
            <a:off x="7826375"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16" name="Oval 18"/>
          <p:cNvSpPr>
            <a:spLocks noChangeArrowheads="1"/>
          </p:cNvSpPr>
          <p:nvPr/>
        </p:nvSpPr>
        <p:spPr bwMode="auto">
          <a:xfrm>
            <a:off x="8253413"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17" name="Oval 19"/>
          <p:cNvSpPr>
            <a:spLocks noChangeArrowheads="1"/>
          </p:cNvSpPr>
          <p:nvPr/>
        </p:nvSpPr>
        <p:spPr bwMode="auto">
          <a:xfrm>
            <a:off x="6497638" y="51530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18" name="Oval 20"/>
          <p:cNvSpPr>
            <a:spLocks noChangeArrowheads="1"/>
          </p:cNvSpPr>
          <p:nvPr/>
        </p:nvSpPr>
        <p:spPr bwMode="auto">
          <a:xfrm>
            <a:off x="7100888" y="4070350"/>
            <a:ext cx="160337" cy="160338"/>
          </a:xfrm>
          <a:prstGeom prst="ellipse">
            <a:avLst/>
          </a:prstGeom>
          <a:solidFill>
            <a:schemeClr val="hlink"/>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19" name="Line 21"/>
          <p:cNvSpPr>
            <a:spLocks noChangeShapeType="1"/>
          </p:cNvSpPr>
          <p:nvPr/>
        </p:nvSpPr>
        <p:spPr bwMode="auto">
          <a:xfrm flipH="1">
            <a:off x="6602413" y="4191000"/>
            <a:ext cx="525462"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20" name="Line 22"/>
          <p:cNvSpPr>
            <a:spLocks noChangeShapeType="1"/>
          </p:cNvSpPr>
          <p:nvPr/>
        </p:nvSpPr>
        <p:spPr bwMode="auto">
          <a:xfrm>
            <a:off x="7240588" y="41814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9721" name="Oval 23"/>
          <p:cNvSpPr>
            <a:spLocks noChangeArrowheads="1"/>
          </p:cNvSpPr>
          <p:nvPr/>
        </p:nvSpPr>
        <p:spPr bwMode="auto">
          <a:xfrm>
            <a:off x="7667625" y="51530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9722" name="Text Box 24"/>
          <p:cNvSpPr txBox="1">
            <a:spLocks noChangeArrowheads="1"/>
          </p:cNvSpPr>
          <p:nvPr/>
        </p:nvSpPr>
        <p:spPr bwMode="auto">
          <a:xfrm>
            <a:off x="6334125" y="1585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0</a:t>
            </a:r>
            <a:endParaRPr lang="en-US" altLang="zh-CN" smtClean="0">
              <a:solidFill>
                <a:srgbClr val="000000"/>
              </a:solidFill>
              <a:ea typeface="SimSun" pitchFamily="2" charset="-122"/>
            </a:endParaRPr>
          </a:p>
        </p:txBody>
      </p:sp>
      <p:sp>
        <p:nvSpPr>
          <p:cNvPr id="29723" name="Text Box 25"/>
          <p:cNvSpPr txBox="1">
            <a:spLocks noChangeArrowheads="1"/>
          </p:cNvSpPr>
          <p:nvPr/>
        </p:nvSpPr>
        <p:spPr bwMode="auto">
          <a:xfrm>
            <a:off x="5881688" y="28813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1</a:t>
            </a:r>
            <a:endParaRPr lang="en-US" altLang="zh-CN" smtClean="0">
              <a:solidFill>
                <a:srgbClr val="000000"/>
              </a:solidFill>
              <a:ea typeface="SimSun" pitchFamily="2" charset="-122"/>
            </a:endParaRPr>
          </a:p>
        </p:txBody>
      </p:sp>
      <p:sp>
        <p:nvSpPr>
          <p:cNvPr id="29724" name="Text Box 26"/>
          <p:cNvSpPr txBox="1">
            <a:spLocks noChangeArrowheads="1"/>
          </p:cNvSpPr>
          <p:nvPr/>
        </p:nvSpPr>
        <p:spPr bwMode="auto">
          <a:xfrm>
            <a:off x="7885113" y="28686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2</a:t>
            </a:r>
            <a:endParaRPr lang="en-US" altLang="zh-CN" smtClean="0">
              <a:solidFill>
                <a:srgbClr val="000000"/>
              </a:solidFill>
              <a:ea typeface="SimSun" pitchFamily="2" charset="-122"/>
            </a:endParaRPr>
          </a:p>
        </p:txBody>
      </p:sp>
      <p:sp>
        <p:nvSpPr>
          <p:cNvPr id="29725" name="Text Box 27"/>
          <p:cNvSpPr txBox="1">
            <a:spLocks noChangeArrowheads="1"/>
          </p:cNvSpPr>
          <p:nvPr/>
        </p:nvSpPr>
        <p:spPr bwMode="auto">
          <a:xfrm>
            <a:off x="7280275" y="3984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3</a:t>
            </a:r>
            <a:endParaRPr lang="en-US" altLang="zh-CN" smtClean="0">
              <a:solidFill>
                <a:srgbClr val="000000"/>
              </a:solidFill>
              <a:ea typeface="SimSun" pitchFamily="2" charset="-122"/>
            </a:endParaRPr>
          </a:p>
        </p:txBody>
      </p:sp>
      <p:sp>
        <p:nvSpPr>
          <p:cNvPr id="29726" name="Text Box 28"/>
          <p:cNvSpPr txBox="1">
            <a:spLocks noChangeArrowheads="1"/>
          </p:cNvSpPr>
          <p:nvPr/>
        </p:nvSpPr>
        <p:spPr bwMode="auto">
          <a:xfrm>
            <a:off x="4913313" y="42259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4</a:t>
            </a:r>
            <a:endParaRPr lang="en-US" altLang="zh-CN" smtClean="0">
              <a:solidFill>
                <a:srgbClr val="000000"/>
              </a:solidFill>
              <a:ea typeface="SimSun" pitchFamily="2" charset="-122"/>
            </a:endParaRPr>
          </a:p>
        </p:txBody>
      </p:sp>
      <p:sp>
        <p:nvSpPr>
          <p:cNvPr id="29727" name="Text Box 29"/>
          <p:cNvSpPr txBox="1">
            <a:spLocks noChangeArrowheads="1"/>
          </p:cNvSpPr>
          <p:nvPr/>
        </p:nvSpPr>
        <p:spPr bwMode="auto">
          <a:xfrm>
            <a:off x="6042025" y="4238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5</a:t>
            </a:r>
            <a:endParaRPr lang="en-US" altLang="zh-CN" smtClean="0">
              <a:solidFill>
                <a:srgbClr val="000000"/>
              </a:solidFill>
              <a:ea typeface="SimSun" pitchFamily="2" charset="-122"/>
            </a:endParaRPr>
          </a:p>
        </p:txBody>
      </p:sp>
      <p:sp>
        <p:nvSpPr>
          <p:cNvPr id="29728" name="Text Box 30"/>
          <p:cNvSpPr txBox="1">
            <a:spLocks noChangeArrowheads="1"/>
          </p:cNvSpPr>
          <p:nvPr/>
        </p:nvSpPr>
        <p:spPr bwMode="auto">
          <a:xfrm>
            <a:off x="8140700" y="4252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6</a:t>
            </a:r>
            <a:endParaRPr lang="en-US" altLang="zh-CN" smtClean="0">
              <a:solidFill>
                <a:srgbClr val="000000"/>
              </a:solidFill>
              <a:ea typeface="SimSun" pitchFamily="2" charset="-122"/>
            </a:endParaRPr>
          </a:p>
        </p:txBody>
      </p:sp>
      <p:sp>
        <p:nvSpPr>
          <p:cNvPr id="29729" name="Text Box 31"/>
          <p:cNvSpPr txBox="1">
            <a:spLocks noChangeArrowheads="1"/>
          </p:cNvSpPr>
          <p:nvPr/>
        </p:nvSpPr>
        <p:spPr bwMode="auto">
          <a:xfrm>
            <a:off x="6353175" y="5302250"/>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7</a:t>
            </a:r>
            <a:endParaRPr lang="en-US" altLang="zh-CN" smtClean="0">
              <a:solidFill>
                <a:srgbClr val="000000"/>
              </a:solidFill>
              <a:ea typeface="SimSun" pitchFamily="2" charset="-122"/>
            </a:endParaRPr>
          </a:p>
        </p:txBody>
      </p:sp>
      <p:sp>
        <p:nvSpPr>
          <p:cNvPr id="29730" name="Text Box 32"/>
          <p:cNvSpPr txBox="1">
            <a:spLocks noChangeArrowheads="1"/>
          </p:cNvSpPr>
          <p:nvPr/>
        </p:nvSpPr>
        <p:spPr bwMode="auto">
          <a:xfrm>
            <a:off x="7521575" y="5341938"/>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8</a:t>
            </a:r>
            <a:endParaRPr lang="en-US" altLang="zh-CN"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221" name="灯片编号占位符 6"/>
          <p:cNvSpPr>
            <a:spLocks noGrp="1"/>
          </p:cNvSpPr>
          <p:nvPr>
            <p:ph type="sldNum" sz="quarter" idx="12"/>
          </p:nvPr>
        </p:nvSpPr>
        <p:spPr>
          <a:noFill/>
        </p:spPr>
        <p:txBody>
          <a:bodyPr/>
          <a:lstStyle/>
          <a:p>
            <a:fld id="{D268F5E4-7B9F-4F61-B7BB-37FC5375B6D9}" type="slidenum">
              <a:rPr lang="zh-CN" altLang="en-US" smtClean="0">
                <a:solidFill>
                  <a:srgbClr val="000000"/>
                </a:solidFill>
              </a:rPr>
              <a:pPr/>
              <a:t>100</a:t>
            </a:fld>
            <a:endParaRPr lang="en-US" altLang="zh-CN" smtClean="0">
              <a:solidFill>
                <a:srgbClr val="000000"/>
              </a:solidFill>
            </a:endParaRPr>
          </a:p>
        </p:txBody>
      </p:sp>
      <p:sp>
        <p:nvSpPr>
          <p:cNvPr id="9222" name="Rectangle 2"/>
          <p:cNvSpPr>
            <a:spLocks noGrp="1" noChangeArrowheads="1"/>
          </p:cNvSpPr>
          <p:nvPr>
            <p:ph type="title"/>
          </p:nvPr>
        </p:nvSpPr>
        <p:spPr/>
        <p:txBody>
          <a:bodyPr/>
          <a:lstStyle/>
          <a:p>
            <a:pPr eaLnBrk="1" hangingPunct="1"/>
            <a:r>
              <a:rPr lang="en-US" altLang="zh-CN" smtClean="0">
                <a:ea typeface="SimSun" pitchFamily="2" charset="-122"/>
              </a:rPr>
              <a:t>Backward induction: back to the root</a:t>
            </a:r>
          </a:p>
        </p:txBody>
      </p:sp>
      <p:graphicFrame>
        <p:nvGraphicFramePr>
          <p:cNvPr id="9218" name="Object 3"/>
          <p:cNvGraphicFramePr>
            <a:graphicFrameLocks noGrp="1" noChangeAspect="1"/>
          </p:cNvGraphicFramePr>
          <p:nvPr>
            <p:ph sz="half" idx="1"/>
          </p:nvPr>
        </p:nvGraphicFramePr>
        <p:xfrm>
          <a:off x="1793875" y="3724275"/>
          <a:ext cx="3071813" cy="666750"/>
        </p:xfrm>
        <a:graphic>
          <a:graphicData uri="http://schemas.openxmlformats.org/presentationml/2006/ole">
            <mc:AlternateContent xmlns:mc="http://schemas.openxmlformats.org/markup-compatibility/2006">
              <mc:Choice xmlns:v="urn:schemas-microsoft-com:vml" Requires="v">
                <p:oleObj spid="_x0000_s27654" name="Equation" r:id="rId4" imgW="3568680" imgH="774360" progId="Equation.3">
                  <p:embed/>
                </p:oleObj>
              </mc:Choice>
              <mc:Fallback>
                <p:oleObj name="Equation" r:id="rId4" imgW="3568680" imgH="7743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75" y="3724275"/>
                        <a:ext cx="30718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Text Box 4"/>
          <p:cNvSpPr txBox="1">
            <a:spLocks noChangeArrowheads="1"/>
          </p:cNvSpPr>
          <p:nvPr/>
        </p:nvSpPr>
        <p:spPr bwMode="auto">
          <a:xfrm>
            <a:off x="3344863" y="1593850"/>
            <a:ext cx="10525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9224" name="Text Box 5"/>
          <p:cNvSpPr txBox="1">
            <a:spLocks noChangeArrowheads="1"/>
          </p:cNvSpPr>
          <p:nvPr/>
        </p:nvSpPr>
        <p:spPr bwMode="auto">
          <a:xfrm>
            <a:off x="4573588" y="2597150"/>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225" name="Oval 6"/>
          <p:cNvSpPr>
            <a:spLocks noChangeArrowheads="1"/>
          </p:cNvSpPr>
          <p:nvPr/>
        </p:nvSpPr>
        <p:spPr bwMode="auto">
          <a:xfrm>
            <a:off x="3152775" y="18081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6" name="Line 7"/>
          <p:cNvSpPr>
            <a:spLocks noChangeShapeType="1"/>
          </p:cNvSpPr>
          <p:nvPr/>
        </p:nvSpPr>
        <p:spPr bwMode="auto">
          <a:xfrm flipH="1">
            <a:off x="1939925" y="1928813"/>
            <a:ext cx="1227138" cy="82073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7" name="Line 8"/>
          <p:cNvSpPr>
            <a:spLocks noChangeShapeType="1"/>
          </p:cNvSpPr>
          <p:nvPr/>
        </p:nvSpPr>
        <p:spPr bwMode="auto">
          <a:xfrm>
            <a:off x="3292475" y="1919288"/>
            <a:ext cx="1208088" cy="8112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8" name="Text Box 9"/>
          <p:cNvSpPr txBox="1">
            <a:spLocks noChangeArrowheads="1"/>
          </p:cNvSpPr>
          <p:nvPr/>
        </p:nvSpPr>
        <p:spPr bwMode="auto">
          <a:xfrm>
            <a:off x="4902200" y="1870075"/>
            <a:ext cx="2551113"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 action set </a:t>
            </a:r>
            <a:r>
              <a:rPr lang="en-US" altLang="zh-CN" i="1" smtClean="0">
                <a:solidFill>
                  <a:srgbClr val="990033"/>
                </a:solidFill>
                <a:ea typeface="SimSun" pitchFamily="2" charset="-122"/>
              </a:rPr>
              <a:t>A</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9229" name="Oval 10"/>
          <p:cNvSpPr>
            <a:spLocks noChangeArrowheads="1"/>
          </p:cNvSpPr>
          <p:nvPr/>
        </p:nvSpPr>
        <p:spPr bwMode="auto">
          <a:xfrm>
            <a:off x="4437063" y="26876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30" name="Text Box 11"/>
          <p:cNvSpPr txBox="1">
            <a:spLocks noChangeArrowheads="1"/>
          </p:cNvSpPr>
          <p:nvPr/>
        </p:nvSpPr>
        <p:spPr bwMode="auto">
          <a:xfrm>
            <a:off x="4140200" y="584041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231" name="Oval 12"/>
          <p:cNvSpPr>
            <a:spLocks noChangeArrowheads="1"/>
          </p:cNvSpPr>
          <p:nvPr/>
        </p:nvSpPr>
        <p:spPr bwMode="auto">
          <a:xfrm>
            <a:off x="1873250" y="266382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32" name="Line 13"/>
          <p:cNvSpPr>
            <a:spLocks noChangeShapeType="1"/>
          </p:cNvSpPr>
          <p:nvPr/>
        </p:nvSpPr>
        <p:spPr bwMode="auto">
          <a:xfrm>
            <a:off x="2055813" y="2751138"/>
            <a:ext cx="240665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33" name="Line 14"/>
          <p:cNvSpPr>
            <a:spLocks noChangeShapeType="1"/>
          </p:cNvSpPr>
          <p:nvPr/>
        </p:nvSpPr>
        <p:spPr bwMode="auto">
          <a:xfrm>
            <a:off x="4711700" y="3322638"/>
            <a:ext cx="3482975"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34" name="Line 15"/>
          <p:cNvSpPr>
            <a:spLocks noChangeShapeType="1"/>
          </p:cNvSpPr>
          <p:nvPr/>
        </p:nvSpPr>
        <p:spPr bwMode="auto">
          <a:xfrm flipV="1">
            <a:off x="7777163" y="2066925"/>
            <a:ext cx="0" cy="1276350"/>
          </a:xfrm>
          <a:prstGeom prst="line">
            <a:avLst/>
          </a:prstGeom>
          <a:noFill/>
          <a:ln w="9525">
            <a:solidFill>
              <a:schemeClr val="tx1"/>
            </a:solidFill>
            <a:round/>
            <a:headEnd type="triangle" w="med" len="med"/>
            <a:tailEnd/>
          </a:ln>
        </p:spPr>
        <p:txBody>
          <a:bodyPr/>
          <a:lstStyle/>
          <a:p>
            <a:pPr fontAlgn="base">
              <a:spcBef>
                <a:spcPct val="0"/>
              </a:spcBef>
              <a:spcAft>
                <a:spcPct val="0"/>
              </a:spcAft>
            </a:pPr>
            <a:endParaRPr lang="zh-CN" altLang="en-US" smtClean="0">
              <a:solidFill>
                <a:srgbClr val="000000"/>
              </a:solidFill>
            </a:endParaRPr>
          </a:p>
        </p:txBody>
      </p:sp>
      <p:sp>
        <p:nvSpPr>
          <p:cNvPr id="9235" name="Text Box 16"/>
          <p:cNvSpPr txBox="1">
            <a:spLocks noChangeArrowheads="1"/>
          </p:cNvSpPr>
          <p:nvPr/>
        </p:nvSpPr>
        <p:spPr bwMode="auto">
          <a:xfrm>
            <a:off x="7766050" y="2387600"/>
            <a:ext cx="10223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1</a:t>
            </a:r>
          </a:p>
        </p:txBody>
      </p:sp>
      <p:sp>
        <p:nvSpPr>
          <p:cNvPr id="9236" name="Line 17"/>
          <p:cNvSpPr>
            <a:spLocks noChangeShapeType="1"/>
          </p:cNvSpPr>
          <p:nvPr/>
        </p:nvSpPr>
        <p:spPr bwMode="auto">
          <a:xfrm flipV="1">
            <a:off x="7777163" y="3327400"/>
            <a:ext cx="0" cy="11874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237" name="Text Box 18"/>
          <p:cNvSpPr txBox="1">
            <a:spLocks noChangeArrowheads="1"/>
          </p:cNvSpPr>
          <p:nvPr/>
        </p:nvSpPr>
        <p:spPr bwMode="auto">
          <a:xfrm>
            <a:off x="7773988" y="3854450"/>
            <a:ext cx="11938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2</a:t>
            </a:r>
          </a:p>
        </p:txBody>
      </p:sp>
      <p:sp>
        <p:nvSpPr>
          <p:cNvPr id="9238" name="Text Box 19"/>
          <p:cNvSpPr txBox="1">
            <a:spLocks noChangeArrowheads="1"/>
          </p:cNvSpPr>
          <p:nvPr/>
        </p:nvSpPr>
        <p:spPr bwMode="auto">
          <a:xfrm>
            <a:off x="706438" y="2522538"/>
            <a:ext cx="11858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9239" name="Line 20"/>
          <p:cNvSpPr>
            <a:spLocks noChangeShapeType="1"/>
          </p:cNvSpPr>
          <p:nvPr/>
        </p:nvSpPr>
        <p:spPr bwMode="auto">
          <a:xfrm flipH="1">
            <a:off x="1973263" y="2732088"/>
            <a:ext cx="1168400" cy="76200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40" name="Line 21"/>
          <p:cNvSpPr>
            <a:spLocks noChangeShapeType="1"/>
          </p:cNvSpPr>
          <p:nvPr/>
        </p:nvSpPr>
        <p:spPr bwMode="auto">
          <a:xfrm>
            <a:off x="3267075" y="2722563"/>
            <a:ext cx="1208088" cy="8112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41" name="Oval 22"/>
          <p:cNvSpPr>
            <a:spLocks noChangeArrowheads="1"/>
          </p:cNvSpPr>
          <p:nvPr/>
        </p:nvSpPr>
        <p:spPr bwMode="auto">
          <a:xfrm>
            <a:off x="4411663" y="3490913"/>
            <a:ext cx="160337" cy="160337"/>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42" name="Oval 23"/>
          <p:cNvSpPr>
            <a:spLocks noChangeArrowheads="1"/>
          </p:cNvSpPr>
          <p:nvPr/>
        </p:nvSpPr>
        <p:spPr bwMode="auto">
          <a:xfrm>
            <a:off x="1847850" y="3467100"/>
            <a:ext cx="160338" cy="160338"/>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43" name="Oval 24"/>
          <p:cNvSpPr>
            <a:spLocks noChangeArrowheads="1"/>
          </p:cNvSpPr>
          <p:nvPr/>
        </p:nvSpPr>
        <p:spPr bwMode="auto">
          <a:xfrm>
            <a:off x="2362200" y="26622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44" name="Oval 25"/>
          <p:cNvSpPr>
            <a:spLocks noChangeArrowheads="1"/>
          </p:cNvSpPr>
          <p:nvPr/>
        </p:nvSpPr>
        <p:spPr bwMode="auto">
          <a:xfrm>
            <a:off x="3822700" y="26622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45" name="Oval 26"/>
          <p:cNvSpPr>
            <a:spLocks noChangeArrowheads="1"/>
          </p:cNvSpPr>
          <p:nvPr/>
        </p:nvSpPr>
        <p:spPr bwMode="auto">
          <a:xfrm>
            <a:off x="3146425" y="26685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46" name="Line 27"/>
          <p:cNvSpPr>
            <a:spLocks noChangeShapeType="1"/>
          </p:cNvSpPr>
          <p:nvPr/>
        </p:nvSpPr>
        <p:spPr bwMode="auto">
          <a:xfrm flipH="1">
            <a:off x="2493963" y="1962150"/>
            <a:ext cx="706437" cy="7080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47" name="Line 28"/>
          <p:cNvSpPr>
            <a:spLocks noChangeShapeType="1"/>
          </p:cNvSpPr>
          <p:nvPr/>
        </p:nvSpPr>
        <p:spPr bwMode="auto">
          <a:xfrm>
            <a:off x="3230563" y="1962150"/>
            <a:ext cx="0" cy="72231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48" name="Line 29"/>
          <p:cNvSpPr>
            <a:spLocks noChangeShapeType="1"/>
          </p:cNvSpPr>
          <p:nvPr/>
        </p:nvSpPr>
        <p:spPr bwMode="auto">
          <a:xfrm>
            <a:off x="3275013" y="1962150"/>
            <a:ext cx="619125" cy="750888"/>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49" name="Oval 30"/>
          <p:cNvSpPr>
            <a:spLocks noChangeArrowheads="1"/>
          </p:cNvSpPr>
          <p:nvPr/>
        </p:nvSpPr>
        <p:spPr bwMode="auto">
          <a:xfrm>
            <a:off x="2500313" y="3451225"/>
            <a:ext cx="160337" cy="160338"/>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50" name="Oval 31"/>
          <p:cNvSpPr>
            <a:spLocks noChangeArrowheads="1"/>
          </p:cNvSpPr>
          <p:nvPr/>
        </p:nvSpPr>
        <p:spPr bwMode="auto">
          <a:xfrm>
            <a:off x="3781425" y="3465513"/>
            <a:ext cx="160338" cy="160337"/>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51" name="Line 32"/>
          <p:cNvSpPr>
            <a:spLocks noChangeShapeType="1"/>
          </p:cNvSpPr>
          <p:nvPr/>
        </p:nvSpPr>
        <p:spPr bwMode="auto">
          <a:xfrm flipH="1">
            <a:off x="2597150" y="2801938"/>
            <a:ext cx="574675" cy="6635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52" name="Line 33"/>
          <p:cNvSpPr>
            <a:spLocks noChangeShapeType="1"/>
          </p:cNvSpPr>
          <p:nvPr/>
        </p:nvSpPr>
        <p:spPr bwMode="auto">
          <a:xfrm flipH="1">
            <a:off x="3200400" y="2830513"/>
            <a:ext cx="14288" cy="67786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53" name="Line 34"/>
          <p:cNvSpPr>
            <a:spLocks noChangeShapeType="1"/>
          </p:cNvSpPr>
          <p:nvPr/>
        </p:nvSpPr>
        <p:spPr bwMode="auto">
          <a:xfrm>
            <a:off x="3260725" y="2773363"/>
            <a:ext cx="560388" cy="7080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54" name="Oval 35"/>
          <p:cNvSpPr>
            <a:spLocks noChangeArrowheads="1"/>
          </p:cNvSpPr>
          <p:nvPr/>
        </p:nvSpPr>
        <p:spPr bwMode="auto">
          <a:xfrm>
            <a:off x="3100388" y="3478213"/>
            <a:ext cx="160337" cy="160337"/>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55" name="Text Box 36"/>
          <p:cNvSpPr txBox="1">
            <a:spLocks noChangeArrowheads="1"/>
          </p:cNvSpPr>
          <p:nvPr/>
        </p:nvSpPr>
        <p:spPr bwMode="auto">
          <a:xfrm>
            <a:off x="4922838" y="2849563"/>
            <a:ext cx="2551112"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 action set </a:t>
            </a:r>
            <a:r>
              <a:rPr lang="en-US" altLang="zh-CN" i="1" smtClean="0">
                <a:solidFill>
                  <a:srgbClr val="0000FF"/>
                </a:solidFill>
                <a:ea typeface="SimSun" pitchFamily="2" charset="-122"/>
              </a:rPr>
              <a:t>A</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9256" name="Line 37"/>
          <p:cNvSpPr>
            <a:spLocks noChangeShapeType="1"/>
          </p:cNvSpPr>
          <p:nvPr/>
        </p:nvSpPr>
        <p:spPr bwMode="auto">
          <a:xfrm flipH="1">
            <a:off x="4175125" y="2093913"/>
            <a:ext cx="708025" cy="161925"/>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257" name="Line 38"/>
          <p:cNvSpPr>
            <a:spLocks noChangeShapeType="1"/>
          </p:cNvSpPr>
          <p:nvPr/>
        </p:nvSpPr>
        <p:spPr bwMode="auto">
          <a:xfrm flipH="1">
            <a:off x="4179888" y="3025775"/>
            <a:ext cx="708025" cy="161925"/>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258" name="Text Box 39"/>
          <p:cNvSpPr txBox="1">
            <a:spLocks noChangeArrowheads="1"/>
          </p:cNvSpPr>
          <p:nvPr/>
        </p:nvSpPr>
        <p:spPr bwMode="auto">
          <a:xfrm>
            <a:off x="2876550" y="2166938"/>
            <a:ext cx="4857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990033"/>
                </a:solidFill>
                <a:latin typeface="Times New Roman" pitchFamily="18" charset="0"/>
                <a:ea typeface="SimSun" pitchFamily="2" charset="-122"/>
                <a:cs typeface="Times New Roman" pitchFamily="18" charset="0"/>
              </a:rPr>
              <a:t>a</a:t>
            </a:r>
            <a:r>
              <a:rPr lang="en-US" altLang="zh-CN" sz="2000" b="1" baseline="-25000" smtClean="0">
                <a:solidFill>
                  <a:srgbClr val="990033"/>
                </a:solidFill>
                <a:latin typeface="Times New Roman" pitchFamily="18" charset="0"/>
                <a:ea typeface="SimSun" pitchFamily="2" charset="-122"/>
                <a:cs typeface="Times New Roman" pitchFamily="18" charset="0"/>
              </a:rPr>
              <a:t>1</a:t>
            </a:r>
            <a:endParaRPr lang="en-US" altLang="zh-CN" sz="2000" b="1" i="1" smtClean="0">
              <a:solidFill>
                <a:srgbClr val="990033"/>
              </a:solidFill>
              <a:latin typeface="Times New Roman" pitchFamily="18" charset="0"/>
              <a:ea typeface="SimSun" pitchFamily="2" charset="-122"/>
              <a:cs typeface="Times New Roman" pitchFamily="18" charset="0"/>
            </a:endParaRPr>
          </a:p>
        </p:txBody>
      </p:sp>
      <p:sp>
        <p:nvSpPr>
          <p:cNvPr id="9259" name="Text Box 40"/>
          <p:cNvSpPr txBox="1">
            <a:spLocks noChangeArrowheads="1"/>
          </p:cNvSpPr>
          <p:nvPr/>
        </p:nvSpPr>
        <p:spPr bwMode="auto">
          <a:xfrm>
            <a:off x="2849563" y="2998788"/>
            <a:ext cx="4857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00FF"/>
                </a:solidFill>
                <a:latin typeface="Times New Roman" pitchFamily="18" charset="0"/>
                <a:ea typeface="SimSun" pitchFamily="2" charset="-122"/>
                <a:cs typeface="Times New Roman" pitchFamily="18" charset="0"/>
              </a:rPr>
              <a:t>a</a:t>
            </a:r>
            <a:r>
              <a:rPr lang="en-US" altLang="zh-CN" sz="2000" b="1" baseline="-25000" smtClean="0">
                <a:solidFill>
                  <a:srgbClr val="0000FF"/>
                </a:solidFill>
                <a:latin typeface="Times New Roman" pitchFamily="18" charset="0"/>
                <a:ea typeface="SimSun" pitchFamily="2" charset="-122"/>
                <a:cs typeface="Times New Roman" pitchFamily="18" charset="0"/>
              </a:rPr>
              <a:t>2</a:t>
            </a:r>
            <a:endParaRPr lang="en-US" altLang="zh-CN" sz="2000" b="1" i="1" smtClean="0">
              <a:solidFill>
                <a:srgbClr val="0000FF"/>
              </a:solidFill>
              <a:latin typeface="Times New Roman" pitchFamily="18" charset="0"/>
              <a:ea typeface="SimSun" pitchFamily="2" charset="-122"/>
              <a:cs typeface="Times New Roman" pitchFamily="18" charset="0"/>
            </a:endParaRPr>
          </a:p>
        </p:txBody>
      </p:sp>
      <p:graphicFrame>
        <p:nvGraphicFramePr>
          <p:cNvPr id="9219" name="Object 41"/>
          <p:cNvGraphicFramePr>
            <a:graphicFrameLocks noGrp="1" noChangeAspect="1"/>
          </p:cNvGraphicFramePr>
          <p:nvPr>
            <p:ph sz="half" idx="2"/>
          </p:nvPr>
        </p:nvGraphicFramePr>
        <p:xfrm>
          <a:off x="933450" y="4479925"/>
          <a:ext cx="7397750" cy="1690688"/>
        </p:xfrm>
        <a:graphic>
          <a:graphicData uri="http://schemas.openxmlformats.org/presentationml/2006/ole">
            <mc:AlternateContent xmlns:mc="http://schemas.openxmlformats.org/markup-compatibility/2006">
              <mc:Choice xmlns:v="urn:schemas-microsoft-com:vml" Requires="v">
                <p:oleObj spid="_x0000_s27655" name="文档" r:id="rId6" imgW="8120523" imgH="1863299" progId="Word.Document.8">
                  <p:embed/>
                </p:oleObj>
              </mc:Choice>
              <mc:Fallback>
                <p:oleObj name="文档" r:id="rId6" imgW="8120523" imgH="1863299" progId="Word.Document.8">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50" y="4479925"/>
                        <a:ext cx="7397750" cy="169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244" name="灯片编号占位符 5"/>
          <p:cNvSpPr>
            <a:spLocks noGrp="1"/>
          </p:cNvSpPr>
          <p:nvPr>
            <p:ph type="sldNum" sz="quarter" idx="12"/>
          </p:nvPr>
        </p:nvSpPr>
        <p:spPr>
          <a:noFill/>
        </p:spPr>
        <p:txBody>
          <a:bodyPr/>
          <a:lstStyle/>
          <a:p>
            <a:fld id="{1117E281-91E5-41BE-B107-F24EDE6794B4}" type="slidenum">
              <a:rPr lang="zh-CN" altLang="en-US" smtClean="0">
                <a:solidFill>
                  <a:srgbClr val="000000"/>
                </a:solidFill>
              </a:rPr>
              <a:pPr/>
              <a:t>101</a:t>
            </a:fld>
            <a:endParaRPr lang="en-US" altLang="zh-CN" smtClean="0">
              <a:solidFill>
                <a:srgbClr val="000000"/>
              </a:solidFill>
            </a:endParaRPr>
          </a:p>
        </p:txBody>
      </p:sp>
      <p:sp>
        <p:nvSpPr>
          <p:cNvPr id="10245"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back to the root</a:t>
            </a:r>
          </a:p>
        </p:txBody>
      </p:sp>
      <p:graphicFrame>
        <p:nvGraphicFramePr>
          <p:cNvPr id="10242" name="Object 3"/>
          <p:cNvGraphicFramePr>
            <a:graphicFrameLocks noGrp="1" noChangeAspect="1"/>
          </p:cNvGraphicFramePr>
          <p:nvPr>
            <p:ph idx="1"/>
          </p:nvPr>
        </p:nvGraphicFramePr>
        <p:xfrm>
          <a:off x="773113" y="1508125"/>
          <a:ext cx="7596187" cy="4616450"/>
        </p:xfrm>
        <a:graphic>
          <a:graphicData uri="http://schemas.openxmlformats.org/presentationml/2006/ole">
            <mc:AlternateContent xmlns:mc="http://schemas.openxmlformats.org/markup-compatibility/2006">
              <mc:Choice xmlns:v="urn:schemas-microsoft-com:vml" Requires="v">
                <p:oleObj spid="_x0000_s28676" name="文档" r:id="rId4" imgW="8120161" imgH="4936767" progId="Word.Document.8">
                  <p:embed/>
                </p:oleObj>
              </mc:Choice>
              <mc:Fallback>
                <p:oleObj name="文档" r:id="rId4" imgW="8120161" imgH="493676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3" y="1508125"/>
                        <a:ext cx="7596187" cy="461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3667" name="灯片编号占位符 5"/>
          <p:cNvSpPr>
            <a:spLocks noGrp="1"/>
          </p:cNvSpPr>
          <p:nvPr>
            <p:ph type="sldNum" sz="quarter" idx="12"/>
          </p:nvPr>
        </p:nvSpPr>
        <p:spPr>
          <a:noFill/>
        </p:spPr>
        <p:txBody>
          <a:bodyPr/>
          <a:lstStyle/>
          <a:p>
            <a:fld id="{EC243351-FE51-4647-BFBE-3075C55F50DB}" type="slidenum">
              <a:rPr lang="zh-CN" altLang="en-US" smtClean="0">
                <a:solidFill>
                  <a:srgbClr val="000000"/>
                </a:solidFill>
              </a:rPr>
              <a:pPr/>
              <a:t>102</a:t>
            </a:fld>
            <a:endParaRPr lang="en-US" altLang="zh-CN" smtClean="0">
              <a:solidFill>
                <a:srgbClr val="000000"/>
              </a:solidFill>
            </a:endParaRPr>
          </a:p>
        </p:txBody>
      </p:sp>
      <p:sp>
        <p:nvSpPr>
          <p:cNvPr id="113668"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 (2.2.C of Gibbons)</a:t>
            </a:r>
          </a:p>
        </p:txBody>
      </p:sp>
      <p:sp>
        <p:nvSpPr>
          <p:cNvPr id="113669" name="Rectangle 3"/>
          <p:cNvSpPr>
            <a:spLocks noGrp="1" noChangeArrowheads="1"/>
          </p:cNvSpPr>
          <p:nvPr>
            <p:ph type="body" idx="1"/>
          </p:nvPr>
        </p:nvSpPr>
        <p:spPr/>
        <p:txBody>
          <a:bodyPr/>
          <a:lstStyle/>
          <a:p>
            <a:pPr eaLnBrk="1" hangingPunct="1"/>
            <a:r>
              <a:rPr lang="zh-CN" altLang="en-US" sz="2400" smtClean="0">
                <a:ea typeface="SimSun" pitchFamily="2" charset="-122"/>
              </a:rPr>
              <a:t>两个完全相同的国家</a:t>
            </a:r>
            <a:r>
              <a:rPr lang="en-US" altLang="zh-CN" sz="2400" smtClean="0">
                <a:ea typeface="SimSun" pitchFamily="2" charset="-122"/>
              </a:rPr>
              <a:t>, 1 </a:t>
            </a:r>
            <a:r>
              <a:rPr lang="zh-CN" altLang="en-US" sz="2400" smtClean="0">
                <a:ea typeface="SimSun" pitchFamily="2" charset="-122"/>
              </a:rPr>
              <a:t>和 </a:t>
            </a:r>
            <a:r>
              <a:rPr lang="en-US" altLang="zh-CN" sz="2400" smtClean="0">
                <a:ea typeface="SimSun" pitchFamily="2" charset="-122"/>
              </a:rPr>
              <a:t>2, </a:t>
            </a:r>
            <a:r>
              <a:rPr lang="zh-CN" altLang="en-US" sz="2400" smtClean="0">
                <a:ea typeface="SimSun" pitchFamily="2" charset="-122"/>
              </a:rPr>
              <a:t>同时选择它们的关税税率</a:t>
            </a:r>
            <a:r>
              <a:rPr lang="en-US" altLang="zh-CN" sz="2400" smtClean="0">
                <a:ea typeface="SimSun" pitchFamily="2" charset="-122"/>
              </a:rPr>
              <a:t>,</a:t>
            </a:r>
            <a:r>
              <a:rPr lang="zh-CN" altLang="en-US" sz="2400" smtClean="0">
                <a:ea typeface="SimSun" pitchFamily="2" charset="-122"/>
              </a:rPr>
              <a:t>分别记为</a:t>
            </a:r>
            <a:r>
              <a:rPr lang="en-US" altLang="zh-CN" sz="2400" i="1" smtClean="0">
                <a:ea typeface="SimSun" pitchFamily="2" charset="-122"/>
              </a:rPr>
              <a:t>t</a:t>
            </a:r>
            <a:r>
              <a:rPr lang="en-US" altLang="zh-CN" sz="2400" baseline="-25000" smtClean="0">
                <a:ea typeface="SimSun" pitchFamily="2" charset="-122"/>
              </a:rPr>
              <a:t>1</a:t>
            </a:r>
            <a:r>
              <a:rPr lang="en-US" altLang="zh-CN" sz="2400" smtClean="0">
                <a:ea typeface="SimSun" pitchFamily="2" charset="-122"/>
              </a:rPr>
              <a:t>, </a:t>
            </a:r>
            <a:r>
              <a:rPr lang="en-US" altLang="zh-CN" sz="2400" i="1" smtClean="0">
                <a:ea typeface="SimSun" pitchFamily="2" charset="-122"/>
              </a:rPr>
              <a:t>t</a:t>
            </a:r>
            <a:r>
              <a:rPr lang="en-US" altLang="zh-CN" sz="2400" baseline="-25000" smtClean="0">
                <a:ea typeface="SimSun" pitchFamily="2" charset="-122"/>
              </a:rPr>
              <a:t>2</a:t>
            </a:r>
            <a:r>
              <a:rPr lang="en-US" altLang="zh-CN" sz="2400" smtClean="0">
                <a:ea typeface="SimSun" pitchFamily="2" charset="-122"/>
              </a:rPr>
              <a:t>,.</a:t>
            </a:r>
          </a:p>
          <a:p>
            <a:pPr eaLnBrk="1" hangingPunct="1"/>
            <a:r>
              <a:rPr lang="zh-CN" altLang="en-US" sz="2400" smtClean="0">
                <a:ea typeface="SimSun" pitchFamily="2" charset="-122"/>
              </a:rPr>
              <a:t>来自</a:t>
            </a:r>
            <a:r>
              <a:rPr lang="en-US" altLang="zh-CN" sz="2400" smtClean="0">
                <a:ea typeface="SimSun" pitchFamily="2" charset="-122"/>
              </a:rPr>
              <a:t>country 1</a:t>
            </a:r>
            <a:r>
              <a:rPr lang="zh-CN" altLang="en-US" sz="2400" smtClean="0">
                <a:ea typeface="SimSun" pitchFamily="2" charset="-122"/>
              </a:rPr>
              <a:t>的 </a:t>
            </a:r>
            <a:r>
              <a:rPr lang="en-US" altLang="zh-CN" sz="2400" smtClean="0">
                <a:ea typeface="SimSun" pitchFamily="2" charset="-122"/>
              </a:rPr>
              <a:t>Firm 1</a:t>
            </a:r>
            <a:r>
              <a:rPr lang="zh-CN" altLang="en-US" sz="2400" smtClean="0">
                <a:ea typeface="SimSun" pitchFamily="2" charset="-122"/>
              </a:rPr>
              <a:t>和来自</a:t>
            </a:r>
            <a:r>
              <a:rPr lang="en-US" altLang="zh-CN" sz="2400" smtClean="0">
                <a:ea typeface="SimSun" pitchFamily="2" charset="-122"/>
              </a:rPr>
              <a:t>country 2</a:t>
            </a:r>
            <a:r>
              <a:rPr lang="zh-CN" altLang="en-US" sz="2400" smtClean="0">
                <a:ea typeface="SimSun" pitchFamily="2" charset="-122"/>
              </a:rPr>
              <a:t>的 </a:t>
            </a:r>
            <a:r>
              <a:rPr lang="en-US" altLang="zh-CN" sz="2400" smtClean="0">
                <a:ea typeface="SimSun" pitchFamily="2" charset="-122"/>
              </a:rPr>
              <a:t>firm 2</a:t>
            </a:r>
            <a:r>
              <a:rPr lang="zh-CN" altLang="en-US" sz="2400" smtClean="0">
                <a:ea typeface="SimSun" pitchFamily="2" charset="-122"/>
              </a:rPr>
              <a:t>生产同质的产品供给本国消费和出口</a:t>
            </a:r>
            <a:r>
              <a:rPr lang="en-US" altLang="zh-CN" sz="2400" smtClean="0">
                <a:ea typeface="SimSun" pitchFamily="2" charset="-122"/>
              </a:rPr>
              <a:t>. </a:t>
            </a:r>
          </a:p>
          <a:p>
            <a:pPr eaLnBrk="1" hangingPunct="1"/>
            <a:r>
              <a:rPr lang="zh-CN" altLang="en-US" sz="2400" smtClean="0">
                <a:ea typeface="SimSun" pitchFamily="2" charset="-122"/>
              </a:rPr>
              <a:t>观察到两国的税率后</a:t>
            </a:r>
            <a:r>
              <a:rPr lang="en-US" altLang="zh-CN" sz="2400" smtClean="0">
                <a:ea typeface="SimSun" pitchFamily="2" charset="-122"/>
              </a:rPr>
              <a:t>, firm 1 and 2</a:t>
            </a:r>
            <a:r>
              <a:rPr lang="zh-CN" altLang="en-US" sz="2400" smtClean="0">
                <a:ea typeface="SimSun" pitchFamily="2" charset="-122"/>
              </a:rPr>
              <a:t>同时选择用于本国消费和出口的产品数量</a:t>
            </a:r>
            <a:r>
              <a:rPr lang="en-US" altLang="zh-CN" sz="2400" smtClean="0">
                <a:ea typeface="SimSun" pitchFamily="2" charset="-122"/>
              </a:rPr>
              <a:t>,</a:t>
            </a:r>
            <a:r>
              <a:rPr lang="zh-CN" altLang="en-US" sz="2400" smtClean="0">
                <a:ea typeface="SimSun" pitchFamily="2" charset="-122"/>
              </a:rPr>
              <a:t>分别用</a:t>
            </a:r>
            <a:r>
              <a:rPr lang="en-US" altLang="zh-CN" sz="2400" smtClean="0">
                <a:ea typeface="SimSun" pitchFamily="2" charset="-122"/>
              </a:rPr>
              <a:t>(</a:t>
            </a:r>
            <a:r>
              <a:rPr lang="en-US" altLang="zh-CN" sz="2400" i="1" smtClean="0">
                <a:ea typeface="SimSun" pitchFamily="2" charset="-122"/>
              </a:rPr>
              <a:t>h</a:t>
            </a:r>
            <a:r>
              <a:rPr lang="en-US" altLang="zh-CN" sz="2400" baseline="-25000" smtClean="0">
                <a:ea typeface="SimSun" pitchFamily="2" charset="-122"/>
              </a:rPr>
              <a:t>1</a:t>
            </a:r>
            <a:r>
              <a:rPr lang="en-US" altLang="zh-CN" sz="2400" smtClean="0">
                <a:ea typeface="SimSun" pitchFamily="2" charset="-122"/>
              </a:rPr>
              <a:t>, </a:t>
            </a:r>
            <a:r>
              <a:rPr lang="en-US" altLang="zh-CN" sz="2400" i="1" smtClean="0">
                <a:ea typeface="SimSun" pitchFamily="2" charset="-122"/>
              </a:rPr>
              <a:t>e</a:t>
            </a:r>
            <a:r>
              <a:rPr lang="en-US" altLang="zh-CN" sz="2400" baseline="-25000" smtClean="0">
                <a:ea typeface="SimSun" pitchFamily="2" charset="-122"/>
              </a:rPr>
              <a:t>1</a:t>
            </a:r>
            <a:r>
              <a:rPr lang="en-US" altLang="zh-CN" sz="2400" smtClean="0">
                <a:ea typeface="SimSun" pitchFamily="2" charset="-122"/>
              </a:rPr>
              <a:t>)</a:t>
            </a:r>
            <a:r>
              <a:rPr lang="zh-CN" altLang="en-US" sz="2400" smtClean="0">
                <a:ea typeface="SimSun" pitchFamily="2" charset="-122"/>
              </a:rPr>
              <a:t>和</a:t>
            </a:r>
            <a:r>
              <a:rPr lang="en-US" altLang="zh-CN" sz="2400" smtClean="0">
                <a:ea typeface="SimSun" pitchFamily="2" charset="-122"/>
              </a:rPr>
              <a:t>(</a:t>
            </a:r>
            <a:r>
              <a:rPr lang="en-US" altLang="zh-CN" sz="2400" i="1" smtClean="0">
                <a:ea typeface="SimSun" pitchFamily="2" charset="-122"/>
              </a:rPr>
              <a:t>h</a:t>
            </a:r>
            <a:r>
              <a:rPr lang="en-US" altLang="zh-CN" sz="2400" baseline="-25000" smtClean="0">
                <a:ea typeface="SimSun" pitchFamily="2" charset="-122"/>
              </a:rPr>
              <a:t>2</a:t>
            </a:r>
            <a:r>
              <a:rPr lang="en-US" altLang="zh-CN" sz="2400" smtClean="0">
                <a:ea typeface="SimSun" pitchFamily="2" charset="-122"/>
              </a:rPr>
              <a:t>, </a:t>
            </a:r>
            <a:r>
              <a:rPr lang="en-US" altLang="zh-CN" sz="2400" i="1" smtClean="0">
                <a:ea typeface="SimSun" pitchFamily="2" charset="-122"/>
              </a:rPr>
              <a:t>e</a:t>
            </a:r>
            <a:r>
              <a:rPr lang="en-US" altLang="zh-CN" sz="2400" baseline="-25000" smtClean="0">
                <a:ea typeface="SimSun" pitchFamily="2" charset="-122"/>
              </a:rPr>
              <a:t>2</a:t>
            </a:r>
            <a:r>
              <a:rPr lang="en-US" altLang="zh-CN" sz="2400" smtClean="0">
                <a:ea typeface="SimSun" pitchFamily="2" charset="-122"/>
              </a:rPr>
              <a:t>)</a:t>
            </a:r>
            <a:r>
              <a:rPr lang="zh-CN" altLang="en-US" sz="2400" smtClean="0">
                <a:ea typeface="SimSun" pitchFamily="2" charset="-122"/>
              </a:rPr>
              <a:t>表示</a:t>
            </a:r>
            <a:r>
              <a:rPr lang="en-US" altLang="zh-CN" sz="2400" smtClean="0">
                <a:ea typeface="SimSun" pitchFamily="2" charset="-122"/>
              </a:rPr>
              <a:t>.</a:t>
            </a:r>
          </a:p>
          <a:p>
            <a:pPr eaLnBrk="1" hangingPunct="1"/>
            <a:r>
              <a:rPr lang="zh-CN" altLang="en-US" sz="2400" smtClean="0">
                <a:ea typeface="SimSun" pitchFamily="2" charset="-122"/>
              </a:rPr>
              <a:t>两个国家的市场价格</a:t>
            </a:r>
            <a:r>
              <a:rPr lang="en-US" altLang="zh-CN" sz="2400" b="1" i="1" smtClean="0">
                <a:latin typeface="Times New Roman" pitchFamily="18" charset="0"/>
                <a:ea typeface="SimSun" pitchFamily="2" charset="-122"/>
                <a:cs typeface="Times New Roman" pitchFamily="18" charset="0"/>
              </a:rPr>
              <a:t>P</a:t>
            </a:r>
            <a:r>
              <a:rPr lang="en-US" altLang="zh-CN" sz="2400" b="1" i="1" baseline="-25000" smtClean="0">
                <a:latin typeface="Times New Roman" pitchFamily="18" charset="0"/>
                <a:ea typeface="SimSun" pitchFamily="2" charset="-122"/>
                <a:cs typeface="Times New Roman" pitchFamily="18" charset="0"/>
              </a:rPr>
              <a:t>i</a:t>
            </a:r>
            <a:r>
              <a:rPr lang="en-US" altLang="zh-CN" sz="2400" b="1" smtClean="0">
                <a:latin typeface="Times New Roman" pitchFamily="18" charset="0"/>
                <a:ea typeface="SimSun" pitchFamily="2" charset="-122"/>
                <a:cs typeface="Times New Roman" pitchFamily="18" charset="0"/>
              </a:rPr>
              <a:t>(</a:t>
            </a:r>
            <a:r>
              <a:rPr lang="en-US" altLang="zh-CN" sz="2400" b="1" i="1" smtClean="0">
                <a:latin typeface="Times New Roman" pitchFamily="18" charset="0"/>
                <a:ea typeface="SimSun" pitchFamily="2" charset="-122"/>
                <a:cs typeface="Times New Roman" pitchFamily="18" charset="0"/>
              </a:rPr>
              <a:t>Q</a:t>
            </a:r>
            <a:r>
              <a:rPr lang="en-US" altLang="zh-CN" sz="2400" b="1" i="1" baseline="-25000" smtClean="0">
                <a:latin typeface="Times New Roman" pitchFamily="18" charset="0"/>
                <a:ea typeface="SimSun" pitchFamily="2" charset="-122"/>
                <a:cs typeface="Times New Roman" pitchFamily="18" charset="0"/>
              </a:rPr>
              <a:t>i</a:t>
            </a:r>
            <a:r>
              <a:rPr lang="en-US" altLang="zh-CN" sz="2400" b="1" smtClean="0">
                <a:latin typeface="Times New Roman" pitchFamily="18" charset="0"/>
                <a:ea typeface="SimSun" pitchFamily="2" charset="-122"/>
                <a:cs typeface="Times New Roman" pitchFamily="18" charset="0"/>
              </a:rPr>
              <a:t>)=</a:t>
            </a:r>
            <a:r>
              <a:rPr lang="en-US" altLang="zh-CN" sz="2400" b="1" i="1" smtClean="0">
                <a:latin typeface="Times New Roman" pitchFamily="18" charset="0"/>
                <a:ea typeface="SimSun" pitchFamily="2" charset="-122"/>
                <a:cs typeface="Times New Roman" pitchFamily="18" charset="0"/>
              </a:rPr>
              <a:t>a–Q</a:t>
            </a:r>
            <a:r>
              <a:rPr lang="en-US" altLang="zh-CN" sz="2400" b="1" i="1" baseline="-25000" smtClean="0">
                <a:latin typeface="Times New Roman" pitchFamily="18" charset="0"/>
                <a:ea typeface="SimSun" pitchFamily="2" charset="-122"/>
                <a:cs typeface="Times New Roman" pitchFamily="18" charset="0"/>
              </a:rPr>
              <a:t>i</a:t>
            </a:r>
            <a:r>
              <a:rPr lang="en-US" altLang="zh-CN" sz="2400" b="1" i="1" smtClean="0">
                <a:latin typeface="Times New Roman" pitchFamily="18" charset="0"/>
                <a:ea typeface="SimSun" pitchFamily="2" charset="-122"/>
                <a:cs typeface="Times New Roman" pitchFamily="18" charset="0"/>
              </a:rPr>
              <a:t>,</a:t>
            </a:r>
            <a:r>
              <a:rPr lang="en-US" altLang="zh-CN" sz="2400" i="1" smtClean="0">
                <a:ea typeface="SimSun" pitchFamily="2" charset="-122"/>
              </a:rPr>
              <a:t> </a:t>
            </a:r>
            <a:r>
              <a:rPr lang="en-US" altLang="zh-CN" sz="2400" smtClean="0">
                <a:ea typeface="SimSun" pitchFamily="2" charset="-122"/>
              </a:rPr>
              <a:t>for </a:t>
            </a:r>
            <a:r>
              <a:rPr lang="en-US" altLang="zh-CN" sz="2400" b="1" i="1" smtClean="0">
                <a:latin typeface="Times New Roman" pitchFamily="18" charset="0"/>
                <a:ea typeface="SimSun" pitchFamily="2" charset="-122"/>
              </a:rPr>
              <a:t>i</a:t>
            </a:r>
            <a:r>
              <a:rPr lang="en-US" altLang="zh-CN" sz="2400" i="1" smtClean="0">
                <a:ea typeface="SimSun" pitchFamily="2" charset="-122"/>
              </a:rPr>
              <a:t>=</a:t>
            </a:r>
            <a:r>
              <a:rPr lang="en-US" altLang="zh-CN" sz="2400" smtClean="0">
                <a:ea typeface="SimSun" pitchFamily="2" charset="-122"/>
              </a:rPr>
              <a:t>1, 2. </a:t>
            </a:r>
          </a:p>
          <a:p>
            <a:pPr eaLnBrk="1" hangingPunct="1"/>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h</a:t>
            </a:r>
            <a:r>
              <a:rPr lang="en-US" altLang="zh-CN" sz="2400" b="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+e</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h</a:t>
            </a:r>
            <a:r>
              <a:rPr lang="en-US" altLang="zh-CN" sz="2400" b="1" baseline="-25000" smtClean="0">
                <a:latin typeface="Times New Roman" pitchFamily="18" charset="0"/>
                <a:ea typeface="SimSun" pitchFamily="2" charset="-122"/>
              </a:rPr>
              <a:t>2</a:t>
            </a:r>
            <a:r>
              <a:rPr lang="en-US" altLang="zh-CN" sz="2400" b="1" i="1" smtClean="0">
                <a:latin typeface="Times New Roman" pitchFamily="18" charset="0"/>
                <a:ea typeface="SimSun" pitchFamily="2" charset="-122"/>
              </a:rPr>
              <a:t>+e</a:t>
            </a:r>
            <a:r>
              <a:rPr lang="en-US" altLang="zh-CN" sz="2400" b="1" baseline="-25000" smtClean="0">
                <a:latin typeface="Times New Roman" pitchFamily="18" charset="0"/>
                <a:ea typeface="SimSun" pitchFamily="2" charset="-122"/>
              </a:rPr>
              <a:t>1.</a:t>
            </a:r>
          </a:p>
          <a:p>
            <a:pPr eaLnBrk="1" hangingPunct="1"/>
            <a:r>
              <a:rPr lang="zh-CN" altLang="en-US" sz="2400" smtClean="0">
                <a:ea typeface="SimSun" pitchFamily="2" charset="-122"/>
              </a:rPr>
              <a:t>两个企业的边际成本为常数</a:t>
            </a:r>
            <a:r>
              <a:rPr lang="en-US" altLang="zh-CN" sz="2400" b="1" i="1" smtClean="0">
                <a:latin typeface="Times New Roman" pitchFamily="18" charset="0"/>
                <a:ea typeface="SimSun" pitchFamily="2" charset="-122"/>
              </a:rPr>
              <a:t>c.</a:t>
            </a:r>
          </a:p>
          <a:p>
            <a:pPr eaLnBrk="1" hangingPunct="1"/>
            <a:r>
              <a:rPr lang="zh-CN" altLang="en-US" sz="2400" smtClean="0">
                <a:ea typeface="SimSun" pitchFamily="2" charset="-122"/>
              </a:rPr>
              <a:t>每个企业在向其他国家出口时都要支付关税</a:t>
            </a:r>
            <a:r>
              <a:rPr lang="en-US" altLang="zh-CN" sz="2400" b="1" i="1" smtClean="0">
                <a:latin typeface="Times New Roman" pitchFamily="18" charset="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4691" name="灯片编号占位符 5"/>
          <p:cNvSpPr>
            <a:spLocks noGrp="1"/>
          </p:cNvSpPr>
          <p:nvPr>
            <p:ph type="sldNum" sz="quarter" idx="12"/>
          </p:nvPr>
        </p:nvSpPr>
        <p:spPr>
          <a:noFill/>
        </p:spPr>
        <p:txBody>
          <a:bodyPr/>
          <a:lstStyle/>
          <a:p>
            <a:fld id="{D2705311-8894-46E8-8187-C418B747E5D9}" type="slidenum">
              <a:rPr lang="zh-CN" altLang="en-US" smtClean="0">
                <a:solidFill>
                  <a:srgbClr val="000000"/>
                </a:solidFill>
              </a:rPr>
              <a:pPr/>
              <a:t>103</a:t>
            </a:fld>
            <a:endParaRPr lang="en-US" altLang="zh-CN" smtClean="0">
              <a:solidFill>
                <a:srgbClr val="000000"/>
              </a:solidFill>
            </a:endParaRPr>
          </a:p>
        </p:txBody>
      </p:sp>
      <p:sp>
        <p:nvSpPr>
          <p:cNvPr id="114692"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a:t>
            </a:r>
          </a:p>
        </p:txBody>
      </p:sp>
      <p:sp>
        <p:nvSpPr>
          <p:cNvPr id="114693" name="Rectangle 3"/>
          <p:cNvSpPr>
            <a:spLocks noGrp="1" noChangeArrowheads="1"/>
          </p:cNvSpPr>
          <p:nvPr>
            <p:ph type="body" idx="1"/>
          </p:nvPr>
        </p:nvSpPr>
        <p:spPr>
          <a:xfrm>
            <a:off x="914400" y="4756150"/>
            <a:ext cx="7772400" cy="1374775"/>
          </a:xfrm>
        </p:spPr>
        <p:txBody>
          <a:bodyPr/>
          <a:lstStyle/>
          <a:p>
            <a:pPr eaLnBrk="1" hangingPunct="1"/>
            <a:r>
              <a:rPr lang="zh-CN" altLang="en-US" sz="2400" smtClean="0">
                <a:ea typeface="SimSun" pitchFamily="2" charset="-122"/>
              </a:rPr>
              <a:t>这个模型适合前面的抽象模型</a:t>
            </a:r>
            <a:r>
              <a:rPr lang="en-US" altLang="zh-CN" sz="2400" smtClean="0">
                <a:ea typeface="SimSun" pitchFamily="2" charset="-122"/>
              </a:rPr>
              <a:t>. </a:t>
            </a:r>
          </a:p>
          <a:p>
            <a:pPr eaLnBrk="1" hangingPunct="1"/>
            <a:r>
              <a:rPr lang="en-US" altLang="zh-CN" sz="2400" smtClean="0">
                <a:ea typeface="SimSun" pitchFamily="2" charset="-122"/>
              </a:rPr>
              <a:t>Country 1 </a:t>
            </a:r>
            <a:r>
              <a:rPr lang="zh-CN" altLang="en-US" sz="2400" smtClean="0">
                <a:ea typeface="SimSun" pitchFamily="2" charset="-122"/>
              </a:rPr>
              <a:t>和 </a:t>
            </a:r>
            <a:r>
              <a:rPr lang="en-US" altLang="zh-CN" sz="2400" smtClean="0">
                <a:ea typeface="SimSun" pitchFamily="2" charset="-122"/>
              </a:rPr>
              <a:t>2</a:t>
            </a:r>
            <a:r>
              <a:rPr lang="zh-CN" altLang="en-US" sz="2400" smtClean="0">
                <a:ea typeface="SimSun" pitchFamily="2" charset="-122"/>
              </a:rPr>
              <a:t>分别是 </a:t>
            </a:r>
            <a:r>
              <a:rPr lang="en-US" altLang="zh-CN" sz="2400" smtClean="0">
                <a:ea typeface="SimSun" pitchFamily="2" charset="-122"/>
              </a:rPr>
              <a:t>player 1 </a:t>
            </a:r>
            <a:r>
              <a:rPr lang="zh-CN" altLang="en-US" sz="2400" smtClean="0">
                <a:ea typeface="SimSun" pitchFamily="2" charset="-122"/>
              </a:rPr>
              <a:t>和 </a:t>
            </a:r>
            <a:r>
              <a:rPr lang="en-US" altLang="zh-CN" sz="2400" smtClean="0">
                <a:ea typeface="SimSun" pitchFamily="2" charset="-122"/>
              </a:rPr>
              <a:t>2</a:t>
            </a:r>
          </a:p>
          <a:p>
            <a:pPr eaLnBrk="1" hangingPunct="1"/>
            <a:r>
              <a:rPr lang="en-US" altLang="zh-CN" sz="2400" smtClean="0">
                <a:ea typeface="SimSun" pitchFamily="2" charset="-122"/>
              </a:rPr>
              <a:t>Firm 1 </a:t>
            </a:r>
            <a:r>
              <a:rPr lang="zh-CN" altLang="en-US" sz="2400" smtClean="0">
                <a:ea typeface="SimSun" pitchFamily="2" charset="-122"/>
              </a:rPr>
              <a:t>和 </a:t>
            </a:r>
            <a:r>
              <a:rPr lang="en-US" altLang="zh-CN" sz="2400" smtClean="0">
                <a:ea typeface="SimSun" pitchFamily="2" charset="-122"/>
              </a:rPr>
              <a:t>2 </a:t>
            </a:r>
            <a:r>
              <a:rPr lang="zh-CN" altLang="en-US" sz="2400" smtClean="0">
                <a:ea typeface="SimSun" pitchFamily="2" charset="-122"/>
              </a:rPr>
              <a:t>分别是</a:t>
            </a:r>
            <a:r>
              <a:rPr lang="en-US" altLang="zh-CN" sz="2400" smtClean="0">
                <a:ea typeface="SimSun" pitchFamily="2" charset="-122"/>
              </a:rPr>
              <a:t>player 3 </a:t>
            </a:r>
            <a:r>
              <a:rPr lang="zh-CN" altLang="en-US" sz="2400" smtClean="0">
                <a:ea typeface="SimSun" pitchFamily="2" charset="-122"/>
              </a:rPr>
              <a:t>和 </a:t>
            </a:r>
            <a:r>
              <a:rPr lang="en-US" altLang="zh-CN" sz="2400" smtClean="0">
                <a:ea typeface="SimSun" pitchFamily="2" charset="-122"/>
              </a:rPr>
              <a:t>4</a:t>
            </a:r>
          </a:p>
        </p:txBody>
      </p:sp>
      <p:grpSp>
        <p:nvGrpSpPr>
          <p:cNvPr id="2" name="Group 4"/>
          <p:cNvGrpSpPr>
            <a:grpSpLocks/>
          </p:cNvGrpSpPr>
          <p:nvPr/>
        </p:nvGrpSpPr>
        <p:grpSpPr bwMode="auto">
          <a:xfrm>
            <a:off x="769938" y="1770063"/>
            <a:ext cx="2713037" cy="2508250"/>
            <a:chOff x="846" y="1142"/>
            <a:chExt cx="1709" cy="1580"/>
          </a:xfrm>
        </p:grpSpPr>
        <p:sp>
          <p:nvSpPr>
            <p:cNvPr id="114712" name="Rectangle 5"/>
            <p:cNvSpPr>
              <a:spLocks noChangeArrowheads="1"/>
            </p:cNvSpPr>
            <p:nvPr/>
          </p:nvSpPr>
          <p:spPr bwMode="auto">
            <a:xfrm>
              <a:off x="846" y="1142"/>
              <a:ext cx="1709" cy="1580"/>
            </a:xfrm>
            <a:prstGeom prst="rect">
              <a:avLst/>
            </a:prstGeom>
            <a:no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4713" name="Text Box 6"/>
            <p:cNvSpPr txBox="1">
              <a:spLocks noChangeArrowheads="1"/>
            </p:cNvSpPr>
            <p:nvPr/>
          </p:nvSpPr>
          <p:spPr bwMode="auto">
            <a:xfrm>
              <a:off x="1310" y="1246"/>
              <a:ext cx="76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Country 1</a:t>
              </a:r>
            </a:p>
          </p:txBody>
        </p:sp>
        <p:sp>
          <p:nvSpPr>
            <p:cNvPr id="114714" name="Text Box 7"/>
            <p:cNvSpPr txBox="1">
              <a:spLocks noChangeArrowheads="1"/>
            </p:cNvSpPr>
            <p:nvPr/>
          </p:nvSpPr>
          <p:spPr bwMode="auto">
            <a:xfrm>
              <a:off x="1402" y="1588"/>
              <a:ext cx="575" cy="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Firm 1</a:t>
              </a:r>
            </a:p>
          </p:txBody>
        </p:sp>
        <p:sp>
          <p:nvSpPr>
            <p:cNvPr id="114715" name="Text Box 8"/>
            <p:cNvSpPr txBox="1">
              <a:spLocks noChangeArrowheads="1"/>
            </p:cNvSpPr>
            <p:nvPr/>
          </p:nvSpPr>
          <p:spPr bwMode="auto">
            <a:xfrm>
              <a:off x="1171" y="2072"/>
              <a:ext cx="1032" cy="442"/>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0000"/>
                  </a:solidFill>
                  <a:latin typeface="Times New Roman" pitchFamily="18" charset="0"/>
                  <a:ea typeface="SimSun" pitchFamily="2" charset="-122"/>
                  <a:cs typeface="Times New Roman" pitchFamily="18" charset="0"/>
                </a:rPr>
                <a:t>Q</a:t>
              </a:r>
              <a:r>
                <a:rPr lang="en-US" altLang="zh-CN" sz="2000" b="1" baseline="-25000" smtClean="0">
                  <a:solidFill>
                    <a:srgbClr val="000000"/>
                  </a:solidFill>
                  <a:latin typeface="Times New Roman" pitchFamily="18" charset="0"/>
                  <a:ea typeface="SimSun" pitchFamily="2" charset="-122"/>
                  <a:cs typeface="Times New Roman" pitchFamily="18" charset="0"/>
                </a:rPr>
                <a:t>1</a:t>
              </a:r>
              <a:r>
                <a:rPr lang="en-US" altLang="zh-CN" sz="2000" b="1" i="1" smtClean="0">
                  <a:solidFill>
                    <a:srgbClr val="000000"/>
                  </a:solidFill>
                  <a:latin typeface="Times New Roman" pitchFamily="18" charset="0"/>
                  <a:ea typeface="SimSun" pitchFamily="2" charset="-122"/>
                  <a:cs typeface="Times New Roman" pitchFamily="18" charset="0"/>
                </a:rPr>
                <a:t>= h</a:t>
              </a:r>
              <a:r>
                <a:rPr lang="en-US" altLang="zh-CN" sz="2000" b="1" baseline="-25000" smtClean="0">
                  <a:solidFill>
                    <a:srgbClr val="000000"/>
                  </a:solidFill>
                  <a:latin typeface="Times New Roman" pitchFamily="18" charset="0"/>
                  <a:ea typeface="SimSun" pitchFamily="2" charset="-122"/>
                  <a:cs typeface="Times New Roman" pitchFamily="18" charset="0"/>
                </a:rPr>
                <a:t>1</a:t>
              </a:r>
              <a:r>
                <a:rPr lang="en-US" altLang="zh-CN" sz="2000" b="1" i="1" smtClean="0">
                  <a:solidFill>
                    <a:srgbClr val="000000"/>
                  </a:solidFill>
                  <a:latin typeface="Times New Roman" pitchFamily="18" charset="0"/>
                  <a:ea typeface="SimSun" pitchFamily="2" charset="-122"/>
                  <a:cs typeface="Times New Roman" pitchFamily="18" charset="0"/>
                </a:rPr>
                <a:t> + e</a:t>
              </a:r>
              <a:r>
                <a:rPr lang="en-US" altLang="zh-CN" sz="2000" b="1" baseline="-25000" smtClean="0">
                  <a:solidFill>
                    <a:srgbClr val="000000"/>
                  </a:solidFill>
                  <a:latin typeface="Times New Roman" pitchFamily="18" charset="0"/>
                  <a:ea typeface="SimSun" pitchFamily="2" charset="-122"/>
                  <a:cs typeface="Times New Roman" pitchFamily="18" charset="0"/>
                </a:rPr>
                <a:t>2</a:t>
              </a:r>
              <a:r>
                <a:rPr lang="en-US" altLang="zh-CN" sz="2000" b="1" i="1" smtClean="0">
                  <a:solidFill>
                    <a:srgbClr val="000000"/>
                  </a:solidFill>
                  <a:latin typeface="Times New Roman" pitchFamily="18" charset="0"/>
                  <a:ea typeface="SimSun" pitchFamily="2" charset="-122"/>
                  <a:cs typeface="Times New Roman" pitchFamily="18" charset="0"/>
                </a:rPr>
                <a:t> P</a:t>
              </a:r>
              <a:r>
                <a:rPr lang="en-US" altLang="zh-CN" sz="2000" b="1" baseline="-25000" smtClean="0">
                  <a:solidFill>
                    <a:srgbClr val="000000"/>
                  </a:solidFill>
                  <a:latin typeface="Times New Roman" pitchFamily="18" charset="0"/>
                  <a:ea typeface="SimSun" pitchFamily="2" charset="-122"/>
                  <a:cs typeface="Times New Roman" pitchFamily="18" charset="0"/>
                </a:rPr>
                <a:t>1</a:t>
              </a:r>
              <a:r>
                <a:rPr lang="en-US" altLang="zh-CN" sz="2000" b="1" smtClean="0">
                  <a:solidFill>
                    <a:srgbClr val="000000"/>
                  </a:solidFill>
                  <a:latin typeface="Times New Roman" pitchFamily="18" charset="0"/>
                  <a:ea typeface="SimSun" pitchFamily="2" charset="-122"/>
                  <a:cs typeface="Times New Roman" pitchFamily="18" charset="0"/>
                </a:rPr>
                <a:t>(</a:t>
              </a:r>
              <a:r>
                <a:rPr lang="en-US" altLang="zh-CN" sz="2000" b="1" i="1" smtClean="0">
                  <a:solidFill>
                    <a:srgbClr val="000000"/>
                  </a:solidFill>
                  <a:latin typeface="Times New Roman" pitchFamily="18" charset="0"/>
                  <a:ea typeface="SimSun" pitchFamily="2" charset="-122"/>
                  <a:cs typeface="Times New Roman" pitchFamily="18" charset="0"/>
                </a:rPr>
                <a:t>Q</a:t>
              </a:r>
              <a:r>
                <a:rPr lang="en-US" altLang="zh-CN" sz="2000" b="1" baseline="-25000" smtClean="0">
                  <a:solidFill>
                    <a:srgbClr val="000000"/>
                  </a:solidFill>
                  <a:latin typeface="Times New Roman" pitchFamily="18" charset="0"/>
                  <a:ea typeface="SimSun" pitchFamily="2" charset="-122"/>
                  <a:cs typeface="Times New Roman" pitchFamily="18" charset="0"/>
                </a:rPr>
                <a:t>1</a:t>
              </a:r>
              <a:r>
                <a:rPr lang="en-US" altLang="zh-CN" sz="2000" b="1" smtClean="0">
                  <a:solidFill>
                    <a:srgbClr val="000000"/>
                  </a:solidFill>
                  <a:latin typeface="Times New Roman" pitchFamily="18" charset="0"/>
                  <a:ea typeface="SimSun" pitchFamily="2" charset="-122"/>
                  <a:cs typeface="Times New Roman" pitchFamily="18" charset="0"/>
                </a:rPr>
                <a:t>)=</a:t>
              </a:r>
              <a:r>
                <a:rPr lang="en-US" altLang="zh-CN" sz="2000" b="1" i="1" smtClean="0">
                  <a:solidFill>
                    <a:srgbClr val="000000"/>
                  </a:solidFill>
                  <a:latin typeface="Times New Roman" pitchFamily="18" charset="0"/>
                  <a:ea typeface="SimSun" pitchFamily="2" charset="-122"/>
                  <a:cs typeface="Times New Roman" pitchFamily="18" charset="0"/>
                </a:rPr>
                <a:t>a–Q</a:t>
              </a:r>
              <a:r>
                <a:rPr lang="en-US" altLang="zh-CN" sz="2000" b="1" baseline="-25000" smtClean="0">
                  <a:solidFill>
                    <a:srgbClr val="000000"/>
                  </a:solidFill>
                  <a:latin typeface="Times New Roman" pitchFamily="18" charset="0"/>
                  <a:ea typeface="SimSun" pitchFamily="2" charset="-122"/>
                  <a:cs typeface="Times New Roman" pitchFamily="18" charset="0"/>
                </a:rPr>
                <a:t>1</a:t>
              </a:r>
              <a:endParaRPr lang="en-US" altLang="zh-CN" sz="2000" b="1" i="1" smtClean="0">
                <a:solidFill>
                  <a:srgbClr val="000000"/>
                </a:solidFill>
                <a:latin typeface="Times New Roman" pitchFamily="18" charset="0"/>
                <a:ea typeface="SimSun" pitchFamily="2" charset="-122"/>
                <a:cs typeface="Times New Roman" pitchFamily="18" charset="0"/>
              </a:endParaRPr>
            </a:p>
          </p:txBody>
        </p:sp>
      </p:grpSp>
      <p:grpSp>
        <p:nvGrpSpPr>
          <p:cNvPr id="3" name="Group 9"/>
          <p:cNvGrpSpPr>
            <a:grpSpLocks/>
          </p:cNvGrpSpPr>
          <p:nvPr/>
        </p:nvGrpSpPr>
        <p:grpSpPr bwMode="auto">
          <a:xfrm>
            <a:off x="4594225" y="1773238"/>
            <a:ext cx="2713038" cy="2508250"/>
            <a:chOff x="846" y="1142"/>
            <a:chExt cx="1709" cy="1580"/>
          </a:xfrm>
        </p:grpSpPr>
        <p:sp>
          <p:nvSpPr>
            <p:cNvPr id="114708" name="Rectangle 10"/>
            <p:cNvSpPr>
              <a:spLocks noChangeArrowheads="1"/>
            </p:cNvSpPr>
            <p:nvPr/>
          </p:nvSpPr>
          <p:spPr bwMode="auto">
            <a:xfrm>
              <a:off x="846" y="1142"/>
              <a:ext cx="1709" cy="1580"/>
            </a:xfrm>
            <a:prstGeom prst="rect">
              <a:avLst/>
            </a:prstGeom>
            <a:no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4709" name="Text Box 11"/>
            <p:cNvSpPr txBox="1">
              <a:spLocks noChangeArrowheads="1"/>
            </p:cNvSpPr>
            <p:nvPr/>
          </p:nvSpPr>
          <p:spPr bwMode="auto">
            <a:xfrm>
              <a:off x="1310" y="1246"/>
              <a:ext cx="76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Country 2</a:t>
              </a:r>
            </a:p>
          </p:txBody>
        </p:sp>
        <p:sp>
          <p:nvSpPr>
            <p:cNvPr id="114710" name="Text Box 12"/>
            <p:cNvSpPr txBox="1">
              <a:spLocks noChangeArrowheads="1"/>
            </p:cNvSpPr>
            <p:nvPr/>
          </p:nvSpPr>
          <p:spPr bwMode="auto">
            <a:xfrm>
              <a:off x="1402" y="1588"/>
              <a:ext cx="575" cy="237"/>
            </a:xfrm>
            <a:prstGeom prst="rect">
              <a:avLst/>
            </a:prstGeom>
            <a:noFill/>
            <a:ln w="9525">
              <a:solidFill>
                <a:srgbClr val="0000FF"/>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Firm 2</a:t>
              </a:r>
            </a:p>
          </p:txBody>
        </p:sp>
        <p:sp>
          <p:nvSpPr>
            <p:cNvPr id="114711" name="Text Box 13"/>
            <p:cNvSpPr txBox="1">
              <a:spLocks noChangeArrowheads="1"/>
            </p:cNvSpPr>
            <p:nvPr/>
          </p:nvSpPr>
          <p:spPr bwMode="auto">
            <a:xfrm>
              <a:off x="1171" y="2072"/>
              <a:ext cx="1032" cy="442"/>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0000"/>
                  </a:solidFill>
                  <a:latin typeface="Times New Roman" pitchFamily="18" charset="0"/>
                  <a:ea typeface="SimSun" pitchFamily="2" charset="-122"/>
                  <a:cs typeface="Times New Roman" pitchFamily="18" charset="0"/>
                </a:rPr>
                <a:t>Q</a:t>
              </a:r>
              <a:r>
                <a:rPr lang="en-US" altLang="zh-CN" sz="2000" b="1" baseline="-25000" smtClean="0">
                  <a:solidFill>
                    <a:srgbClr val="000000"/>
                  </a:solidFill>
                  <a:latin typeface="Times New Roman" pitchFamily="18" charset="0"/>
                  <a:ea typeface="SimSun" pitchFamily="2" charset="-122"/>
                  <a:cs typeface="Times New Roman" pitchFamily="18" charset="0"/>
                </a:rPr>
                <a:t>2</a:t>
              </a:r>
              <a:r>
                <a:rPr lang="en-US" altLang="zh-CN" sz="2000" b="1" i="1" smtClean="0">
                  <a:solidFill>
                    <a:srgbClr val="000000"/>
                  </a:solidFill>
                  <a:latin typeface="Times New Roman" pitchFamily="18" charset="0"/>
                  <a:ea typeface="SimSun" pitchFamily="2" charset="-122"/>
                  <a:cs typeface="Times New Roman" pitchFamily="18" charset="0"/>
                </a:rPr>
                <a:t>= h</a:t>
              </a:r>
              <a:r>
                <a:rPr lang="en-US" altLang="zh-CN" sz="2000" b="1" baseline="-25000" smtClean="0">
                  <a:solidFill>
                    <a:srgbClr val="000000"/>
                  </a:solidFill>
                  <a:latin typeface="Times New Roman" pitchFamily="18" charset="0"/>
                  <a:ea typeface="SimSun" pitchFamily="2" charset="-122"/>
                  <a:cs typeface="Times New Roman" pitchFamily="18" charset="0"/>
                </a:rPr>
                <a:t>2</a:t>
              </a:r>
              <a:r>
                <a:rPr lang="en-US" altLang="zh-CN" sz="2000" b="1" i="1" smtClean="0">
                  <a:solidFill>
                    <a:srgbClr val="000000"/>
                  </a:solidFill>
                  <a:latin typeface="Times New Roman" pitchFamily="18" charset="0"/>
                  <a:ea typeface="SimSun" pitchFamily="2" charset="-122"/>
                  <a:cs typeface="Times New Roman" pitchFamily="18" charset="0"/>
                </a:rPr>
                <a:t> + e</a:t>
              </a:r>
              <a:r>
                <a:rPr lang="en-US" altLang="zh-CN" sz="2000" b="1" baseline="-25000" smtClean="0">
                  <a:solidFill>
                    <a:srgbClr val="000000"/>
                  </a:solidFill>
                  <a:latin typeface="Times New Roman" pitchFamily="18" charset="0"/>
                  <a:ea typeface="SimSun" pitchFamily="2" charset="-122"/>
                  <a:cs typeface="Times New Roman" pitchFamily="18" charset="0"/>
                </a:rPr>
                <a:t>1</a:t>
              </a:r>
              <a:r>
                <a:rPr lang="en-US" altLang="zh-CN" sz="2000" b="1" i="1" smtClean="0">
                  <a:solidFill>
                    <a:srgbClr val="000000"/>
                  </a:solidFill>
                  <a:latin typeface="Times New Roman" pitchFamily="18" charset="0"/>
                  <a:ea typeface="SimSun" pitchFamily="2" charset="-122"/>
                  <a:cs typeface="Times New Roman" pitchFamily="18" charset="0"/>
                </a:rPr>
                <a:t> P</a:t>
              </a:r>
              <a:r>
                <a:rPr lang="en-US" altLang="zh-CN" sz="2000" b="1" baseline="-25000" smtClean="0">
                  <a:solidFill>
                    <a:srgbClr val="000000"/>
                  </a:solidFill>
                  <a:latin typeface="Times New Roman" pitchFamily="18" charset="0"/>
                  <a:ea typeface="SimSun" pitchFamily="2" charset="-122"/>
                  <a:cs typeface="Times New Roman" pitchFamily="18" charset="0"/>
                </a:rPr>
                <a:t>2</a:t>
              </a:r>
              <a:r>
                <a:rPr lang="en-US" altLang="zh-CN" sz="2000" b="1" smtClean="0">
                  <a:solidFill>
                    <a:srgbClr val="000000"/>
                  </a:solidFill>
                  <a:latin typeface="Times New Roman" pitchFamily="18" charset="0"/>
                  <a:ea typeface="SimSun" pitchFamily="2" charset="-122"/>
                  <a:cs typeface="Times New Roman" pitchFamily="18" charset="0"/>
                </a:rPr>
                <a:t>(</a:t>
              </a:r>
              <a:r>
                <a:rPr lang="en-US" altLang="zh-CN" sz="2000" b="1" i="1" smtClean="0">
                  <a:solidFill>
                    <a:srgbClr val="000000"/>
                  </a:solidFill>
                  <a:latin typeface="Times New Roman" pitchFamily="18" charset="0"/>
                  <a:ea typeface="SimSun" pitchFamily="2" charset="-122"/>
                  <a:cs typeface="Times New Roman" pitchFamily="18" charset="0"/>
                </a:rPr>
                <a:t>Q</a:t>
              </a:r>
              <a:r>
                <a:rPr lang="en-US" altLang="zh-CN" sz="2000" b="1" baseline="-25000" smtClean="0">
                  <a:solidFill>
                    <a:srgbClr val="000000"/>
                  </a:solidFill>
                  <a:latin typeface="Times New Roman" pitchFamily="18" charset="0"/>
                  <a:ea typeface="SimSun" pitchFamily="2" charset="-122"/>
                  <a:cs typeface="Times New Roman" pitchFamily="18" charset="0"/>
                </a:rPr>
                <a:t>2</a:t>
              </a:r>
              <a:r>
                <a:rPr lang="en-US" altLang="zh-CN" sz="2000" b="1" smtClean="0">
                  <a:solidFill>
                    <a:srgbClr val="000000"/>
                  </a:solidFill>
                  <a:latin typeface="Times New Roman" pitchFamily="18" charset="0"/>
                  <a:ea typeface="SimSun" pitchFamily="2" charset="-122"/>
                  <a:cs typeface="Times New Roman" pitchFamily="18" charset="0"/>
                </a:rPr>
                <a:t>)=</a:t>
              </a:r>
              <a:r>
                <a:rPr lang="en-US" altLang="zh-CN" sz="2000" b="1" i="1" smtClean="0">
                  <a:solidFill>
                    <a:srgbClr val="000000"/>
                  </a:solidFill>
                  <a:latin typeface="Times New Roman" pitchFamily="18" charset="0"/>
                  <a:ea typeface="SimSun" pitchFamily="2" charset="-122"/>
                  <a:cs typeface="Times New Roman" pitchFamily="18" charset="0"/>
                </a:rPr>
                <a:t>a–Q</a:t>
              </a:r>
              <a:r>
                <a:rPr lang="en-US" altLang="zh-CN" sz="2000" b="1" baseline="-25000" smtClean="0">
                  <a:solidFill>
                    <a:srgbClr val="000000"/>
                  </a:solidFill>
                  <a:latin typeface="Times New Roman" pitchFamily="18" charset="0"/>
                  <a:ea typeface="SimSun" pitchFamily="2" charset="-122"/>
                  <a:cs typeface="Times New Roman" pitchFamily="18" charset="0"/>
                </a:rPr>
                <a:t>2</a:t>
              </a:r>
              <a:endParaRPr lang="en-US" altLang="zh-CN" sz="2000" b="1" i="1" smtClean="0">
                <a:solidFill>
                  <a:srgbClr val="000000"/>
                </a:solidFill>
                <a:latin typeface="Times New Roman" pitchFamily="18" charset="0"/>
                <a:ea typeface="SimSun" pitchFamily="2" charset="-122"/>
                <a:cs typeface="Times New Roman" pitchFamily="18" charset="0"/>
              </a:endParaRPr>
            </a:p>
          </p:txBody>
        </p:sp>
      </p:grpSp>
      <p:sp>
        <p:nvSpPr>
          <p:cNvPr id="114696" name="Text Box 14"/>
          <p:cNvSpPr txBox="1">
            <a:spLocks noChangeArrowheads="1"/>
          </p:cNvSpPr>
          <p:nvPr/>
        </p:nvSpPr>
        <p:spPr bwMode="auto">
          <a:xfrm>
            <a:off x="4689475" y="1860550"/>
            <a:ext cx="412750"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0000"/>
                </a:solidFill>
                <a:latin typeface="Times New Roman" pitchFamily="18" charset="0"/>
                <a:ea typeface="SimSun" pitchFamily="2" charset="-122"/>
                <a:cs typeface="Times New Roman" pitchFamily="18" charset="0"/>
              </a:rPr>
              <a:t>t</a:t>
            </a:r>
            <a:r>
              <a:rPr lang="en-US" altLang="zh-CN" sz="2000" b="1" baseline="-25000" smtClean="0">
                <a:solidFill>
                  <a:srgbClr val="000000"/>
                </a:solidFill>
                <a:latin typeface="Times New Roman" pitchFamily="18" charset="0"/>
                <a:ea typeface="SimSun" pitchFamily="2" charset="-122"/>
                <a:cs typeface="Times New Roman" pitchFamily="18" charset="0"/>
              </a:rPr>
              <a:t>2</a:t>
            </a:r>
            <a:endParaRPr lang="en-US" altLang="zh-CN" sz="2000" b="1" smtClean="0">
              <a:solidFill>
                <a:srgbClr val="000000"/>
              </a:solidFill>
              <a:latin typeface="Times New Roman" pitchFamily="18" charset="0"/>
              <a:ea typeface="SimSun" pitchFamily="2" charset="-122"/>
              <a:cs typeface="Times New Roman" pitchFamily="18" charset="0"/>
            </a:endParaRPr>
          </a:p>
        </p:txBody>
      </p:sp>
      <p:sp>
        <p:nvSpPr>
          <p:cNvPr id="114697" name="Text Box 15"/>
          <p:cNvSpPr txBox="1">
            <a:spLocks noChangeArrowheads="1"/>
          </p:cNvSpPr>
          <p:nvPr/>
        </p:nvSpPr>
        <p:spPr bwMode="auto">
          <a:xfrm>
            <a:off x="3098800" y="1881188"/>
            <a:ext cx="412750"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0000"/>
                </a:solidFill>
                <a:latin typeface="Times New Roman" pitchFamily="18" charset="0"/>
                <a:ea typeface="SimSun" pitchFamily="2" charset="-122"/>
                <a:cs typeface="Times New Roman" pitchFamily="18" charset="0"/>
              </a:rPr>
              <a:t>t</a:t>
            </a:r>
            <a:r>
              <a:rPr lang="en-US" altLang="zh-CN" sz="2000" b="1" baseline="-25000" smtClean="0">
                <a:solidFill>
                  <a:srgbClr val="000000"/>
                </a:solidFill>
                <a:latin typeface="Times New Roman" pitchFamily="18" charset="0"/>
                <a:ea typeface="SimSun" pitchFamily="2" charset="-122"/>
                <a:cs typeface="Times New Roman" pitchFamily="18" charset="0"/>
              </a:rPr>
              <a:t>1</a:t>
            </a:r>
            <a:endParaRPr lang="en-US" altLang="zh-CN" sz="2000" b="1" smtClean="0">
              <a:solidFill>
                <a:srgbClr val="000000"/>
              </a:solidFill>
              <a:latin typeface="Times New Roman" pitchFamily="18" charset="0"/>
              <a:ea typeface="SimSun" pitchFamily="2" charset="-122"/>
              <a:cs typeface="Times New Roman" pitchFamily="18" charset="0"/>
            </a:endParaRPr>
          </a:p>
        </p:txBody>
      </p:sp>
      <p:sp>
        <p:nvSpPr>
          <p:cNvPr id="114698" name="Line 16"/>
          <p:cNvSpPr>
            <a:spLocks noChangeShapeType="1"/>
          </p:cNvSpPr>
          <p:nvPr/>
        </p:nvSpPr>
        <p:spPr bwMode="auto">
          <a:xfrm flipH="1">
            <a:off x="1962150" y="2846388"/>
            <a:ext cx="103188" cy="471487"/>
          </a:xfrm>
          <a:prstGeom prst="line">
            <a:avLst/>
          </a:prstGeom>
          <a:noFill/>
          <a:ln w="12700">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14699" name="Line 17"/>
          <p:cNvSpPr>
            <a:spLocks noChangeShapeType="1"/>
          </p:cNvSpPr>
          <p:nvPr/>
        </p:nvSpPr>
        <p:spPr bwMode="auto">
          <a:xfrm>
            <a:off x="2538413" y="2611438"/>
            <a:ext cx="3582987" cy="736600"/>
          </a:xfrm>
          <a:prstGeom prst="line">
            <a:avLst/>
          </a:prstGeom>
          <a:noFill/>
          <a:ln w="12700">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14700" name="Line 18"/>
          <p:cNvSpPr>
            <a:spLocks noChangeShapeType="1"/>
          </p:cNvSpPr>
          <p:nvPr/>
        </p:nvSpPr>
        <p:spPr bwMode="auto">
          <a:xfrm flipH="1">
            <a:off x="2538413" y="2640013"/>
            <a:ext cx="2919412" cy="752475"/>
          </a:xfrm>
          <a:prstGeom prst="line">
            <a:avLst/>
          </a:prstGeom>
          <a:noFill/>
          <a:ln w="12700">
            <a:solidFill>
              <a:srgbClr val="0000FF"/>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14701" name="Line 19"/>
          <p:cNvSpPr>
            <a:spLocks noChangeShapeType="1"/>
          </p:cNvSpPr>
          <p:nvPr/>
        </p:nvSpPr>
        <p:spPr bwMode="auto">
          <a:xfrm flipH="1">
            <a:off x="5738813" y="2860675"/>
            <a:ext cx="161925" cy="473075"/>
          </a:xfrm>
          <a:prstGeom prst="line">
            <a:avLst/>
          </a:prstGeom>
          <a:noFill/>
          <a:ln w="12700">
            <a:solidFill>
              <a:srgbClr val="0000FF"/>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nvGrpSpPr>
          <p:cNvPr id="4" name="Group 20"/>
          <p:cNvGrpSpPr>
            <a:grpSpLocks/>
          </p:cNvGrpSpPr>
          <p:nvPr/>
        </p:nvGrpSpPr>
        <p:grpSpPr bwMode="auto">
          <a:xfrm>
            <a:off x="7424738" y="1714500"/>
            <a:ext cx="1482725" cy="1828800"/>
            <a:chOff x="4677" y="1080"/>
            <a:chExt cx="934" cy="1152"/>
          </a:xfrm>
        </p:grpSpPr>
        <p:sp>
          <p:nvSpPr>
            <p:cNvPr id="114703" name="Line 21"/>
            <p:cNvSpPr>
              <a:spLocks noChangeShapeType="1"/>
            </p:cNvSpPr>
            <p:nvPr/>
          </p:nvSpPr>
          <p:spPr bwMode="auto">
            <a:xfrm>
              <a:off x="4677" y="1481"/>
              <a:ext cx="447"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4704" name="Line 22"/>
            <p:cNvSpPr>
              <a:spLocks noChangeShapeType="1"/>
            </p:cNvSpPr>
            <p:nvPr/>
          </p:nvSpPr>
          <p:spPr bwMode="auto">
            <a:xfrm flipV="1">
              <a:off x="4861" y="1080"/>
              <a:ext cx="0" cy="414"/>
            </a:xfrm>
            <a:prstGeom prst="line">
              <a:avLst/>
            </a:prstGeom>
            <a:noFill/>
            <a:ln w="9525">
              <a:solidFill>
                <a:schemeClr val="tx1"/>
              </a:solidFill>
              <a:round/>
              <a:headEnd type="triangle" w="med" len="med"/>
              <a:tailEnd/>
            </a:ln>
          </p:spPr>
          <p:txBody>
            <a:bodyPr/>
            <a:lstStyle/>
            <a:p>
              <a:pPr fontAlgn="base">
                <a:spcBef>
                  <a:spcPct val="0"/>
                </a:spcBef>
                <a:spcAft>
                  <a:spcPct val="0"/>
                </a:spcAft>
              </a:pPr>
              <a:endParaRPr lang="zh-CN" altLang="en-US" smtClean="0">
                <a:solidFill>
                  <a:srgbClr val="000000"/>
                </a:solidFill>
              </a:endParaRPr>
            </a:p>
          </p:txBody>
        </p:sp>
        <p:sp>
          <p:nvSpPr>
            <p:cNvPr id="114705" name="Text Box 23"/>
            <p:cNvSpPr txBox="1">
              <a:spLocks noChangeArrowheads="1"/>
            </p:cNvSpPr>
            <p:nvPr/>
          </p:nvSpPr>
          <p:spPr bwMode="auto">
            <a:xfrm>
              <a:off x="4882" y="1105"/>
              <a:ext cx="64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1</a:t>
              </a:r>
            </a:p>
          </p:txBody>
        </p:sp>
        <p:sp>
          <p:nvSpPr>
            <p:cNvPr id="114706" name="Line 24"/>
            <p:cNvSpPr>
              <a:spLocks noChangeShapeType="1"/>
            </p:cNvSpPr>
            <p:nvPr/>
          </p:nvSpPr>
          <p:spPr bwMode="auto">
            <a:xfrm flipV="1">
              <a:off x="4861" y="1484"/>
              <a:ext cx="0" cy="748"/>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14707" name="Text Box 25"/>
            <p:cNvSpPr txBox="1">
              <a:spLocks noChangeArrowheads="1"/>
            </p:cNvSpPr>
            <p:nvPr/>
          </p:nvSpPr>
          <p:spPr bwMode="auto">
            <a:xfrm>
              <a:off x="4859" y="1816"/>
              <a:ext cx="75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2</a:t>
              </a: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268" name="灯片编号占位符 5"/>
          <p:cNvSpPr>
            <a:spLocks noGrp="1"/>
          </p:cNvSpPr>
          <p:nvPr>
            <p:ph type="sldNum" sz="quarter" idx="12"/>
          </p:nvPr>
        </p:nvSpPr>
        <p:spPr>
          <a:noFill/>
        </p:spPr>
        <p:txBody>
          <a:bodyPr/>
          <a:lstStyle/>
          <a:p>
            <a:fld id="{564AACBC-2054-408C-B0C2-90B1FD61BB5A}" type="slidenum">
              <a:rPr lang="zh-CN" altLang="en-US" smtClean="0">
                <a:solidFill>
                  <a:srgbClr val="000000"/>
                </a:solidFill>
              </a:rPr>
              <a:pPr/>
              <a:t>104</a:t>
            </a:fld>
            <a:endParaRPr lang="en-US" altLang="zh-CN" smtClean="0">
              <a:solidFill>
                <a:srgbClr val="000000"/>
              </a:solidFill>
            </a:endParaRPr>
          </a:p>
        </p:txBody>
      </p:sp>
      <p:sp>
        <p:nvSpPr>
          <p:cNvPr id="11269"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a:t>
            </a:r>
            <a:br>
              <a:rPr lang="en-US" altLang="zh-CN" sz="3800" smtClean="0">
                <a:ea typeface="SimSun" pitchFamily="2" charset="-122"/>
              </a:rPr>
            </a:br>
            <a:r>
              <a:rPr lang="en-US" altLang="zh-CN" sz="3800" smtClean="0">
                <a:ea typeface="SimSun" pitchFamily="2" charset="-122"/>
              </a:rPr>
              <a:t>subgame between the two firms</a:t>
            </a:r>
          </a:p>
        </p:txBody>
      </p:sp>
      <p:graphicFrame>
        <p:nvGraphicFramePr>
          <p:cNvPr id="11266" name="Object 3"/>
          <p:cNvGraphicFramePr>
            <a:graphicFrameLocks noGrp="1" noChangeAspect="1"/>
          </p:cNvGraphicFramePr>
          <p:nvPr>
            <p:ph idx="1"/>
          </p:nvPr>
        </p:nvGraphicFramePr>
        <p:xfrm>
          <a:off x="1025525" y="1514475"/>
          <a:ext cx="7388225" cy="5070475"/>
        </p:xfrm>
        <a:graphic>
          <a:graphicData uri="http://schemas.openxmlformats.org/presentationml/2006/ole">
            <mc:AlternateContent xmlns:mc="http://schemas.openxmlformats.org/markup-compatibility/2006">
              <mc:Choice xmlns:v="urn:schemas-microsoft-com:vml" Requires="v">
                <p:oleObj spid="_x0000_s29700" name="文档" r:id="rId4" imgW="8965642" imgH="6162469" progId="Word.Document.8">
                  <p:embed/>
                </p:oleObj>
              </mc:Choice>
              <mc:Fallback>
                <p:oleObj name="文档" r:id="rId4" imgW="8965642" imgH="6162469"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525" y="1514475"/>
                        <a:ext cx="7388225" cy="507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292" name="灯片编号占位符 5"/>
          <p:cNvSpPr>
            <a:spLocks noGrp="1"/>
          </p:cNvSpPr>
          <p:nvPr>
            <p:ph type="sldNum" sz="quarter" idx="12"/>
          </p:nvPr>
        </p:nvSpPr>
        <p:spPr>
          <a:noFill/>
        </p:spPr>
        <p:txBody>
          <a:bodyPr/>
          <a:lstStyle/>
          <a:p>
            <a:fld id="{2FBD26B4-095A-484E-94E0-87BC135EDDAD}" type="slidenum">
              <a:rPr lang="zh-CN" altLang="en-US" smtClean="0">
                <a:solidFill>
                  <a:srgbClr val="000000"/>
                </a:solidFill>
              </a:rPr>
              <a:pPr/>
              <a:t>105</a:t>
            </a:fld>
            <a:endParaRPr lang="en-US" altLang="zh-CN" smtClean="0">
              <a:solidFill>
                <a:srgbClr val="000000"/>
              </a:solidFill>
            </a:endParaRPr>
          </a:p>
        </p:txBody>
      </p:sp>
      <p:sp>
        <p:nvSpPr>
          <p:cNvPr id="12293"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a:t>
            </a:r>
            <a:br>
              <a:rPr lang="en-US" altLang="zh-CN" sz="3800" smtClean="0">
                <a:ea typeface="SimSun" pitchFamily="2" charset="-122"/>
              </a:rPr>
            </a:br>
            <a:r>
              <a:rPr lang="en-US" altLang="zh-CN" sz="3800" smtClean="0">
                <a:ea typeface="SimSun" pitchFamily="2" charset="-122"/>
              </a:rPr>
              <a:t>subgame between the two firms</a:t>
            </a:r>
          </a:p>
        </p:txBody>
      </p:sp>
      <p:graphicFrame>
        <p:nvGraphicFramePr>
          <p:cNvPr id="12290" name="Object 3"/>
          <p:cNvGraphicFramePr>
            <a:graphicFrameLocks noGrp="1" noChangeAspect="1"/>
          </p:cNvGraphicFramePr>
          <p:nvPr>
            <p:ph idx="1"/>
          </p:nvPr>
        </p:nvGraphicFramePr>
        <p:xfrm>
          <a:off x="936625" y="1703388"/>
          <a:ext cx="7507288" cy="4270375"/>
        </p:xfrm>
        <a:graphic>
          <a:graphicData uri="http://schemas.openxmlformats.org/presentationml/2006/ole">
            <mc:AlternateContent xmlns:mc="http://schemas.openxmlformats.org/markup-compatibility/2006">
              <mc:Choice xmlns:v="urn:schemas-microsoft-com:vml" Requires="v">
                <p:oleObj spid="_x0000_s30724" name="文档" r:id="rId4" imgW="8013798" imgH="4565046" progId="Word.Document.8">
                  <p:embed/>
                </p:oleObj>
              </mc:Choice>
              <mc:Fallback>
                <p:oleObj name="文档" r:id="rId4" imgW="8013798" imgH="4565046"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25" y="1703388"/>
                        <a:ext cx="7507288" cy="427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3316" name="灯片编号占位符 5"/>
          <p:cNvSpPr>
            <a:spLocks noGrp="1"/>
          </p:cNvSpPr>
          <p:nvPr>
            <p:ph type="sldNum" sz="quarter" idx="12"/>
          </p:nvPr>
        </p:nvSpPr>
        <p:spPr>
          <a:noFill/>
        </p:spPr>
        <p:txBody>
          <a:bodyPr/>
          <a:lstStyle/>
          <a:p>
            <a:fld id="{25F35256-E8BB-45EB-94F7-BAC3ACA07E70}" type="slidenum">
              <a:rPr lang="zh-CN" altLang="en-US" smtClean="0">
                <a:solidFill>
                  <a:srgbClr val="000000"/>
                </a:solidFill>
              </a:rPr>
              <a:pPr/>
              <a:t>106</a:t>
            </a:fld>
            <a:endParaRPr lang="en-US" altLang="zh-CN" smtClean="0">
              <a:solidFill>
                <a:srgbClr val="000000"/>
              </a:solidFill>
            </a:endParaRPr>
          </a:p>
        </p:txBody>
      </p:sp>
      <p:sp>
        <p:nvSpPr>
          <p:cNvPr id="13317"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back to the root</a:t>
            </a:r>
          </a:p>
        </p:txBody>
      </p:sp>
      <p:graphicFrame>
        <p:nvGraphicFramePr>
          <p:cNvPr id="13314" name="Object 3"/>
          <p:cNvGraphicFramePr>
            <a:graphicFrameLocks noGrp="1" noChangeAspect="1"/>
          </p:cNvGraphicFramePr>
          <p:nvPr>
            <p:ph idx="1"/>
          </p:nvPr>
        </p:nvGraphicFramePr>
        <p:xfrm>
          <a:off x="706438" y="1531938"/>
          <a:ext cx="7989887" cy="4810125"/>
        </p:xfrm>
        <a:graphic>
          <a:graphicData uri="http://schemas.openxmlformats.org/presentationml/2006/ole">
            <mc:AlternateContent xmlns:mc="http://schemas.openxmlformats.org/markup-compatibility/2006">
              <mc:Choice xmlns:v="urn:schemas-microsoft-com:vml" Requires="v">
                <p:oleObj spid="_x0000_s31748" name="Document" r:id="rId4" imgW="9725575" imgH="5855142" progId="Word.Document.8">
                  <p:embed/>
                </p:oleObj>
              </mc:Choice>
              <mc:Fallback>
                <p:oleObj name="Document" r:id="rId4" imgW="9725575" imgH="585514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1531938"/>
                        <a:ext cx="7989887" cy="481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4340" name="灯片编号占位符 5"/>
          <p:cNvSpPr>
            <a:spLocks noGrp="1"/>
          </p:cNvSpPr>
          <p:nvPr>
            <p:ph type="sldNum" sz="quarter" idx="12"/>
          </p:nvPr>
        </p:nvSpPr>
        <p:spPr>
          <a:noFill/>
        </p:spPr>
        <p:txBody>
          <a:bodyPr/>
          <a:lstStyle/>
          <a:p>
            <a:fld id="{9F389A82-B2F2-4E76-B497-1090DED7A895}" type="slidenum">
              <a:rPr lang="zh-CN" altLang="en-US" smtClean="0">
                <a:solidFill>
                  <a:srgbClr val="000000"/>
                </a:solidFill>
              </a:rPr>
              <a:pPr/>
              <a:t>107</a:t>
            </a:fld>
            <a:endParaRPr lang="en-US" altLang="zh-CN" smtClean="0">
              <a:solidFill>
                <a:srgbClr val="000000"/>
              </a:solidFill>
            </a:endParaRPr>
          </a:p>
        </p:txBody>
      </p:sp>
      <p:sp>
        <p:nvSpPr>
          <p:cNvPr id="14341"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a:t>
            </a:r>
          </a:p>
        </p:txBody>
      </p:sp>
      <p:graphicFrame>
        <p:nvGraphicFramePr>
          <p:cNvPr id="14338" name="Object 3"/>
          <p:cNvGraphicFramePr>
            <a:graphicFrameLocks noGrp="1" noChangeAspect="1"/>
          </p:cNvGraphicFramePr>
          <p:nvPr>
            <p:ph idx="1"/>
          </p:nvPr>
        </p:nvGraphicFramePr>
        <p:xfrm>
          <a:off x="768350" y="1584325"/>
          <a:ext cx="7613650" cy="4829175"/>
        </p:xfrm>
        <a:graphic>
          <a:graphicData uri="http://schemas.openxmlformats.org/presentationml/2006/ole">
            <mc:AlternateContent xmlns:mc="http://schemas.openxmlformats.org/markup-compatibility/2006">
              <mc:Choice xmlns:v="urn:schemas-microsoft-com:vml" Requires="v">
                <p:oleObj spid="_x0000_s32772" name="文档" r:id="rId4" imgW="8001497" imgH="5072956" progId="Word.Document.8">
                  <p:embed/>
                </p:oleObj>
              </mc:Choice>
              <mc:Fallback>
                <p:oleObj name="文档" r:id="rId4" imgW="8001497" imgH="5072956"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1584325"/>
                        <a:ext cx="761365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重要定义（</a:t>
            </a:r>
            <a:r>
              <a:rPr lang="en-US" altLang="zh-CN" dirty="0" smtClean="0"/>
              <a:t>p.98</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定义 在第</a:t>
            </a:r>
            <a:r>
              <a:rPr lang="en-US" altLang="zh-CN" dirty="0" smtClean="0"/>
              <a:t>2.1.A</a:t>
            </a:r>
            <a:r>
              <a:rPr lang="zh-CN" altLang="en-US" dirty="0" smtClean="0"/>
              <a:t>节定义的完全且完美信息两阶段博弈中，</a:t>
            </a:r>
            <a:r>
              <a:rPr lang="zh-CN" altLang="en-US" b="1" i="1" dirty="0" smtClean="0"/>
              <a:t>逆向归纳解</a:t>
            </a:r>
            <a:r>
              <a:rPr lang="zh-CN" altLang="en-US" dirty="0" smtClean="0"/>
              <a:t>为（</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R</a:t>
            </a:r>
            <a:r>
              <a:rPr lang="en-US" altLang="zh-CN" baseline="-25000" dirty="0" smtClean="0">
                <a:latin typeface="+mj-lt"/>
              </a:rPr>
              <a:t>2</a:t>
            </a:r>
            <a:r>
              <a:rPr lang="en-US" altLang="zh-CN" dirty="0" smtClean="0">
                <a:latin typeface="+mj-lt"/>
              </a:rPr>
              <a:t>(</a:t>
            </a:r>
            <a:r>
              <a:rPr lang="en-US" altLang="zh-CN" i="1" dirty="0" smtClean="0">
                <a:latin typeface="+mj-lt"/>
              </a:rPr>
              <a:t>a</a:t>
            </a:r>
            <a:r>
              <a:rPr lang="en-US" altLang="zh-CN" baseline="-25000" dirty="0" smtClean="0">
                <a:latin typeface="+mj-lt"/>
              </a:rPr>
              <a:t>1</a:t>
            </a:r>
            <a:r>
              <a:rPr lang="en-US" altLang="zh-CN" dirty="0" smtClean="0">
                <a:latin typeface="+mj-lt"/>
              </a:rPr>
              <a:t>*)</a:t>
            </a:r>
            <a:r>
              <a:rPr lang="zh-CN" altLang="en-US" dirty="0" smtClean="0"/>
              <a:t>），但</a:t>
            </a:r>
            <a:r>
              <a:rPr lang="zh-CN" altLang="en-US" b="1" i="1" dirty="0" smtClean="0"/>
              <a:t>子博弈完美纳什均衡</a:t>
            </a:r>
            <a:r>
              <a:rPr lang="zh-CN" altLang="en-US" dirty="0" smtClean="0"/>
              <a:t>为（</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R</a:t>
            </a:r>
            <a:r>
              <a:rPr lang="en-US" altLang="zh-CN" baseline="-25000" dirty="0" smtClean="0">
                <a:latin typeface="+mj-lt"/>
              </a:rPr>
              <a:t>2</a:t>
            </a:r>
            <a:r>
              <a:rPr lang="en-US" altLang="zh-CN" dirty="0" smtClean="0">
                <a:latin typeface="+mj-lt"/>
              </a:rPr>
              <a:t>(</a:t>
            </a:r>
            <a:r>
              <a:rPr lang="en-US" altLang="zh-CN" i="1" dirty="0" smtClean="0">
                <a:latin typeface="+mj-lt"/>
              </a:rPr>
              <a:t>a</a:t>
            </a:r>
            <a:r>
              <a:rPr lang="en-US" altLang="zh-CN" baseline="-25000" dirty="0" smtClean="0">
                <a:latin typeface="+mj-lt"/>
              </a:rPr>
              <a:t>1</a:t>
            </a:r>
            <a:r>
              <a:rPr lang="en-US" altLang="zh-CN" dirty="0" smtClean="0">
                <a:latin typeface="+mj-lt"/>
              </a:rPr>
              <a:t>)</a:t>
            </a:r>
            <a:r>
              <a:rPr lang="zh-CN" altLang="en-US" dirty="0" smtClean="0"/>
              <a:t>）。</a:t>
            </a:r>
            <a:endParaRPr lang="en-US" altLang="zh-CN" dirty="0" smtClean="0"/>
          </a:p>
          <a:p>
            <a:endParaRPr lang="en-US" altLang="zh-CN" dirty="0" smtClean="0"/>
          </a:p>
          <a:p>
            <a:r>
              <a:rPr lang="zh-CN" altLang="en-US" dirty="0" smtClean="0"/>
              <a:t>定义 在第</a:t>
            </a:r>
            <a:r>
              <a:rPr lang="en-US" altLang="zh-CN" dirty="0" smtClean="0"/>
              <a:t>2.2.A</a:t>
            </a:r>
            <a:r>
              <a:rPr lang="zh-CN" altLang="en-US" dirty="0" smtClean="0"/>
              <a:t>节定义的完全且不完美信息两阶段博弈中，</a:t>
            </a:r>
            <a:r>
              <a:rPr lang="zh-CN" altLang="en-US" b="1" i="1" dirty="0" smtClean="0"/>
              <a:t>子博弈完美解</a:t>
            </a:r>
            <a:r>
              <a:rPr lang="zh-CN" altLang="en-US" dirty="0" smtClean="0"/>
              <a:t>为（</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a</a:t>
            </a:r>
            <a:r>
              <a:rPr lang="en-US" altLang="zh-CN" baseline="-25000" dirty="0" smtClean="0">
                <a:latin typeface="+mj-lt"/>
              </a:rPr>
              <a:t>2</a:t>
            </a:r>
            <a:r>
              <a:rPr lang="en-US" altLang="zh-CN" dirty="0" smtClean="0">
                <a:latin typeface="+mj-lt"/>
              </a:rPr>
              <a:t>*,</a:t>
            </a:r>
            <a:r>
              <a:rPr lang="en-US" altLang="zh-CN" i="1" dirty="0" smtClean="0">
                <a:latin typeface="+mj-lt"/>
              </a:rPr>
              <a:t>a</a:t>
            </a:r>
            <a:r>
              <a:rPr lang="en-US" altLang="zh-CN" baseline="-25000" dirty="0" smtClean="0">
                <a:latin typeface="+mj-lt"/>
              </a:rPr>
              <a:t>3</a:t>
            </a:r>
            <a:r>
              <a:rPr lang="en-US" altLang="zh-CN" dirty="0" smtClean="0">
                <a:latin typeface="+mj-lt"/>
              </a:rPr>
              <a:t>*(</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a</a:t>
            </a:r>
            <a:r>
              <a:rPr lang="en-US" altLang="zh-CN" baseline="-25000" dirty="0" smtClean="0">
                <a:latin typeface="+mj-lt"/>
              </a:rPr>
              <a:t>2</a:t>
            </a:r>
            <a:r>
              <a:rPr lang="en-US" altLang="zh-CN" dirty="0" smtClean="0">
                <a:latin typeface="+mj-lt"/>
              </a:rPr>
              <a:t>*),</a:t>
            </a:r>
            <a:r>
              <a:rPr lang="en-US" altLang="zh-CN" i="1" dirty="0" smtClean="0">
                <a:latin typeface="+mj-lt"/>
              </a:rPr>
              <a:t>a</a:t>
            </a:r>
            <a:r>
              <a:rPr lang="en-US" altLang="zh-CN" baseline="-25000" dirty="0" smtClean="0">
                <a:latin typeface="+mj-lt"/>
              </a:rPr>
              <a:t>4</a:t>
            </a:r>
            <a:r>
              <a:rPr lang="en-US" altLang="zh-CN" dirty="0" smtClean="0">
                <a:latin typeface="+mj-lt"/>
              </a:rPr>
              <a:t>*(</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a</a:t>
            </a:r>
            <a:r>
              <a:rPr lang="en-US" altLang="zh-CN" baseline="-25000" dirty="0" smtClean="0">
                <a:latin typeface="+mj-lt"/>
              </a:rPr>
              <a:t>2</a:t>
            </a:r>
            <a:r>
              <a:rPr lang="en-US" altLang="zh-CN" dirty="0" smtClean="0">
                <a:latin typeface="+mj-lt"/>
              </a:rPr>
              <a:t>*)</a:t>
            </a:r>
            <a:r>
              <a:rPr lang="zh-CN" altLang="en-US" dirty="0" smtClean="0"/>
              <a:t>）</a:t>
            </a:r>
            <a:r>
              <a:rPr lang="en-US" altLang="zh-CN" dirty="0" smtClean="0"/>
              <a:t>,</a:t>
            </a:r>
            <a:r>
              <a:rPr lang="zh-CN" altLang="en-US" dirty="0" smtClean="0"/>
              <a:t>但</a:t>
            </a:r>
            <a:r>
              <a:rPr lang="zh-CN" altLang="en-US" b="1" i="1" dirty="0" smtClean="0"/>
              <a:t>子博弈完美纳什均衡</a:t>
            </a:r>
            <a:r>
              <a:rPr lang="zh-CN" altLang="en-US" dirty="0" smtClean="0"/>
              <a:t>为（</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a</a:t>
            </a:r>
            <a:r>
              <a:rPr lang="en-US" altLang="zh-CN" baseline="-25000" dirty="0" smtClean="0">
                <a:latin typeface="+mj-lt"/>
              </a:rPr>
              <a:t>2</a:t>
            </a:r>
            <a:r>
              <a:rPr lang="en-US" altLang="zh-CN" dirty="0" smtClean="0">
                <a:latin typeface="+mj-lt"/>
              </a:rPr>
              <a:t>*,</a:t>
            </a:r>
            <a:r>
              <a:rPr lang="en-US" altLang="zh-CN" i="1" dirty="0" smtClean="0">
                <a:latin typeface="+mj-lt"/>
              </a:rPr>
              <a:t>a</a:t>
            </a:r>
            <a:r>
              <a:rPr lang="en-US" altLang="zh-CN" baseline="-25000" dirty="0" smtClean="0">
                <a:latin typeface="+mj-lt"/>
              </a:rPr>
              <a:t>3</a:t>
            </a:r>
            <a:r>
              <a:rPr lang="en-US" altLang="zh-CN" dirty="0" smtClean="0">
                <a:latin typeface="+mj-lt"/>
              </a:rPr>
              <a:t>*(</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a</a:t>
            </a:r>
            <a:r>
              <a:rPr lang="en-US" altLang="zh-CN" baseline="-25000" dirty="0" smtClean="0">
                <a:latin typeface="+mj-lt"/>
              </a:rPr>
              <a:t>2</a:t>
            </a:r>
            <a:r>
              <a:rPr lang="en-US" altLang="zh-CN" dirty="0" smtClean="0">
                <a:latin typeface="+mj-lt"/>
              </a:rPr>
              <a:t>),</a:t>
            </a:r>
            <a:r>
              <a:rPr lang="en-US" altLang="zh-CN" i="1" dirty="0" smtClean="0">
                <a:latin typeface="+mj-lt"/>
              </a:rPr>
              <a:t>a</a:t>
            </a:r>
            <a:r>
              <a:rPr lang="en-US" altLang="zh-CN" baseline="-25000" dirty="0" smtClean="0">
                <a:latin typeface="+mj-lt"/>
              </a:rPr>
              <a:t>4</a:t>
            </a:r>
            <a:r>
              <a:rPr lang="en-US" altLang="zh-CN" dirty="0" smtClean="0">
                <a:latin typeface="+mj-lt"/>
              </a:rPr>
              <a:t>*(</a:t>
            </a:r>
            <a:r>
              <a:rPr lang="en-US" altLang="zh-CN" i="1" dirty="0" smtClean="0">
                <a:latin typeface="+mj-lt"/>
              </a:rPr>
              <a:t>a</a:t>
            </a:r>
            <a:r>
              <a:rPr lang="en-US" altLang="zh-CN" baseline="-25000" dirty="0" smtClean="0">
                <a:latin typeface="+mj-lt"/>
              </a:rPr>
              <a:t>1</a:t>
            </a:r>
            <a:r>
              <a:rPr lang="en-US" altLang="zh-CN" dirty="0" smtClean="0">
                <a:latin typeface="+mj-lt"/>
              </a:rPr>
              <a:t>,</a:t>
            </a:r>
            <a:r>
              <a:rPr lang="en-US" altLang="zh-CN" i="1" dirty="0" smtClean="0">
                <a:latin typeface="+mj-lt"/>
              </a:rPr>
              <a:t>a</a:t>
            </a:r>
            <a:r>
              <a:rPr lang="en-US" altLang="zh-CN" baseline="-25000" dirty="0" smtClean="0">
                <a:latin typeface="+mj-lt"/>
              </a:rPr>
              <a:t>2</a:t>
            </a:r>
            <a:r>
              <a:rPr lang="en-US" altLang="zh-CN" dirty="0" smtClean="0">
                <a:latin typeface="+mj-lt"/>
              </a:rPr>
              <a:t>)</a:t>
            </a:r>
            <a:r>
              <a:rPr lang="zh-CN" altLang="en-US" dirty="0" smtClean="0"/>
              <a:t>）</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000000"/>
                </a:solidFill>
              </a:rPr>
              <a:t>Game theory-Chapter 2</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C912F10D-602B-4231-A71A-6AE8AB9A327D}" type="slidenum">
              <a:rPr lang="zh-CN" altLang="en-US" smtClean="0">
                <a:solidFill>
                  <a:srgbClr val="000000"/>
                </a:solidFill>
              </a:rPr>
              <a:pPr>
                <a:defRPr/>
              </a:pPr>
              <a:t>108</a:t>
            </a:fld>
            <a:endParaRPr lang="en-US" altLang="zh-CN">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6323" name="灯片编号占位符 5"/>
          <p:cNvSpPr>
            <a:spLocks noGrp="1"/>
          </p:cNvSpPr>
          <p:nvPr>
            <p:ph type="sldNum" sz="quarter" idx="12"/>
          </p:nvPr>
        </p:nvSpPr>
        <p:spPr>
          <a:noFill/>
        </p:spPr>
        <p:txBody>
          <a:bodyPr/>
          <a:lstStyle/>
          <a:p>
            <a:fld id="{11B05073-7E43-4615-9F10-BB89A6F02645}" type="slidenum">
              <a:rPr lang="zh-CN" altLang="en-US" smtClean="0">
                <a:solidFill>
                  <a:srgbClr val="000000"/>
                </a:solidFill>
              </a:rPr>
              <a:pPr/>
              <a:t>109</a:t>
            </a:fld>
            <a:endParaRPr lang="en-US" altLang="zh-CN" smtClean="0">
              <a:solidFill>
                <a:srgbClr val="000000"/>
              </a:solidFill>
            </a:endParaRPr>
          </a:p>
        </p:txBody>
      </p:sp>
      <p:sp>
        <p:nvSpPr>
          <p:cNvPr id="56324" name="Rectangle 2"/>
          <p:cNvSpPr>
            <a:spLocks noGrp="1" noChangeArrowheads="1"/>
          </p:cNvSpPr>
          <p:nvPr>
            <p:ph type="title"/>
          </p:nvPr>
        </p:nvSpPr>
        <p:spPr/>
        <p:txBody>
          <a:bodyPr/>
          <a:lstStyle/>
          <a:p>
            <a:pPr eaLnBrk="1" hangingPunct="1"/>
            <a:r>
              <a:rPr lang="en-US" altLang="zh-CN" sz="3800" smtClean="0">
                <a:ea typeface="SimSun" pitchFamily="2" charset="-122"/>
              </a:rPr>
              <a:t>Multiple subgame-perfect Nash equilibria: illustration</a:t>
            </a:r>
          </a:p>
        </p:txBody>
      </p:sp>
      <p:sp>
        <p:nvSpPr>
          <p:cNvPr id="107523" name="Rectangle 3"/>
          <p:cNvSpPr>
            <a:spLocks noGrp="1" noChangeArrowheads="1"/>
          </p:cNvSpPr>
          <p:nvPr>
            <p:ph type="body" idx="1"/>
          </p:nvPr>
        </p:nvSpPr>
        <p:spPr>
          <a:xfrm>
            <a:off x="914400" y="4719638"/>
            <a:ext cx="7772400" cy="1411287"/>
          </a:xfrm>
        </p:spPr>
        <p:txBody>
          <a:bodyPr/>
          <a:lstStyle/>
          <a:p>
            <a:pPr eaLnBrk="1" hangingPunct="1">
              <a:lnSpc>
                <a:spcPct val="80000"/>
              </a:lnSpc>
            </a:pPr>
            <a:r>
              <a:rPr lang="zh-CN" altLang="en-US" sz="2400" smtClean="0">
                <a:ea typeface="SimSun" pitchFamily="2" charset="-122"/>
              </a:rPr>
              <a:t>子博弈完美纳什均衡</a:t>
            </a:r>
            <a:r>
              <a:rPr lang="en-US" altLang="zh-CN" sz="2400" smtClean="0">
                <a:ea typeface="SimSun" pitchFamily="2" charset="-122"/>
              </a:rPr>
              <a:t>(</a:t>
            </a:r>
            <a:r>
              <a:rPr lang="en-US" altLang="zh-CN" sz="2400" smtClean="0">
                <a:solidFill>
                  <a:srgbClr val="0000FF"/>
                </a:solidFill>
                <a:ea typeface="SimSun" pitchFamily="2" charset="-122"/>
              </a:rPr>
              <a:t>D</a:t>
            </a:r>
            <a:r>
              <a:rPr lang="en-US" altLang="zh-CN" sz="2400" smtClean="0">
                <a:ea typeface="SimSun" pitchFamily="2" charset="-122"/>
              </a:rPr>
              <a:t>, </a:t>
            </a:r>
            <a:r>
              <a:rPr lang="en-US" altLang="zh-CN" sz="2400" smtClean="0">
                <a:solidFill>
                  <a:schemeClr val="hlink"/>
                </a:solidFill>
                <a:ea typeface="SimSun" pitchFamily="2" charset="-122"/>
              </a:rPr>
              <a:t>FHK</a:t>
            </a:r>
            <a:r>
              <a:rPr lang="en-US" altLang="zh-CN" sz="2400" smtClean="0">
                <a:ea typeface="SimSun" pitchFamily="2" charset="-122"/>
              </a:rPr>
              <a:t>). </a:t>
            </a:r>
          </a:p>
          <a:p>
            <a:pPr lvl="1" eaLnBrk="1" hangingPunct="1">
              <a:lnSpc>
                <a:spcPct val="80000"/>
              </a:lnSpc>
              <a:buFont typeface="Wingdings" pitchFamily="2" charset="2"/>
              <a:buChar char="Ø"/>
            </a:pPr>
            <a:r>
              <a:rPr lang="en-US" altLang="zh-CN" sz="2200" smtClean="0">
                <a:ea typeface="SimSun" pitchFamily="2" charset="-122"/>
              </a:rPr>
              <a:t>player 1</a:t>
            </a:r>
            <a:r>
              <a:rPr lang="zh-CN" altLang="en-US" sz="2200" smtClean="0">
                <a:ea typeface="SimSun" pitchFamily="2" charset="-122"/>
              </a:rPr>
              <a:t>选 </a:t>
            </a:r>
            <a:r>
              <a:rPr lang="en-US" altLang="zh-CN" sz="2200" smtClean="0">
                <a:solidFill>
                  <a:srgbClr val="0000FF"/>
                </a:solidFill>
                <a:ea typeface="SimSun" pitchFamily="2" charset="-122"/>
              </a:rPr>
              <a:t>D</a:t>
            </a:r>
            <a:endParaRPr lang="en-US" altLang="zh-CN" sz="2200" smtClean="0">
              <a:ea typeface="SimSun" pitchFamily="2" charset="-122"/>
            </a:endParaRPr>
          </a:p>
          <a:p>
            <a:pPr lvl="1" eaLnBrk="1" hangingPunct="1">
              <a:lnSpc>
                <a:spcPct val="80000"/>
              </a:lnSpc>
              <a:buFont typeface="Wingdings" pitchFamily="2" charset="2"/>
              <a:buChar char="Ø"/>
            </a:pP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C</a:t>
            </a:r>
            <a:r>
              <a:rPr lang="zh-CN" altLang="en-US" sz="2200" smtClean="0">
                <a:ea typeface="SimSun" pitchFamily="2" charset="-122"/>
              </a:rPr>
              <a:t>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F</a:t>
            </a:r>
            <a:r>
              <a:rPr lang="en-US" altLang="zh-CN" sz="2200" smtClean="0">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D</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a:t>
            </a:r>
            <a:r>
              <a:rPr lang="en-US" altLang="zh-CN" sz="2200" smtClean="0">
                <a:ea typeface="SimSun" pitchFamily="2" charset="-122"/>
              </a:rPr>
              <a:t> </a:t>
            </a:r>
            <a:r>
              <a:rPr lang="en-US" altLang="zh-CN" sz="2200" smtClean="0">
                <a:solidFill>
                  <a:schemeClr val="hlink"/>
                </a:solidFill>
                <a:ea typeface="SimSun" pitchFamily="2" charset="-122"/>
              </a:rPr>
              <a:t>H</a:t>
            </a:r>
            <a:r>
              <a:rPr lang="en-US" altLang="zh-CN" sz="2200" smtClean="0">
                <a:solidFill>
                  <a:srgbClr val="0000FF"/>
                </a:solidFill>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E</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K</a:t>
            </a:r>
            <a:r>
              <a:rPr lang="en-US" altLang="zh-CN" sz="2200" smtClean="0">
                <a:solidFill>
                  <a:srgbClr val="0000FF"/>
                </a:solidFill>
                <a:ea typeface="SimSun" pitchFamily="2" charset="-122"/>
              </a:rPr>
              <a:t>.</a:t>
            </a:r>
          </a:p>
        </p:txBody>
      </p:sp>
      <p:sp>
        <p:nvSpPr>
          <p:cNvPr id="56326" name="Oval 4"/>
          <p:cNvSpPr>
            <a:spLocks noChangeArrowheads="1"/>
          </p:cNvSpPr>
          <p:nvPr/>
        </p:nvSpPr>
        <p:spPr bwMode="auto">
          <a:xfrm>
            <a:off x="4668838" y="16589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27" name="Line 5"/>
          <p:cNvSpPr>
            <a:spLocks noChangeShapeType="1"/>
          </p:cNvSpPr>
          <p:nvPr/>
        </p:nvSpPr>
        <p:spPr bwMode="auto">
          <a:xfrm flipH="1">
            <a:off x="2014538" y="1779588"/>
            <a:ext cx="2668587" cy="103028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28" name="Line 6"/>
          <p:cNvSpPr>
            <a:spLocks noChangeShapeType="1"/>
          </p:cNvSpPr>
          <p:nvPr/>
        </p:nvSpPr>
        <p:spPr bwMode="auto">
          <a:xfrm>
            <a:off x="4808538" y="1770063"/>
            <a:ext cx="2614612" cy="109378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29" name="Text Box 7"/>
          <p:cNvSpPr txBox="1">
            <a:spLocks noChangeArrowheads="1"/>
          </p:cNvSpPr>
          <p:nvPr/>
        </p:nvSpPr>
        <p:spPr bwMode="auto">
          <a:xfrm>
            <a:off x="3521075" y="14970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56330" name="Text Box 8"/>
          <p:cNvSpPr txBox="1">
            <a:spLocks noChangeArrowheads="1"/>
          </p:cNvSpPr>
          <p:nvPr/>
        </p:nvSpPr>
        <p:spPr bwMode="auto">
          <a:xfrm>
            <a:off x="2878138" y="19431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56331" name="Text Box 9"/>
          <p:cNvSpPr txBox="1">
            <a:spLocks noChangeArrowheads="1"/>
          </p:cNvSpPr>
          <p:nvPr/>
        </p:nvSpPr>
        <p:spPr bwMode="auto">
          <a:xfrm>
            <a:off x="4783138" y="2135188"/>
            <a:ext cx="376237"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grpSp>
        <p:nvGrpSpPr>
          <p:cNvPr id="2" name="Group 10"/>
          <p:cNvGrpSpPr>
            <a:grpSpLocks/>
          </p:cNvGrpSpPr>
          <p:nvPr/>
        </p:nvGrpSpPr>
        <p:grpSpPr bwMode="auto">
          <a:xfrm>
            <a:off x="649288" y="2644775"/>
            <a:ext cx="2570162" cy="1560513"/>
            <a:chOff x="1715" y="1501"/>
            <a:chExt cx="1619" cy="983"/>
          </a:xfrm>
        </p:grpSpPr>
        <p:sp>
          <p:nvSpPr>
            <p:cNvPr id="56357" name="Text Box 11"/>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6358" name="Oval 12"/>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59" name="Line 13"/>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60" name="Line 14"/>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61" name="Text Box 15"/>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56362" name="Text Box 16"/>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G</a:t>
              </a:r>
            </a:p>
          </p:txBody>
        </p:sp>
        <p:sp>
          <p:nvSpPr>
            <p:cNvPr id="56363" name="Oval 17"/>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64" name="Oval 18"/>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65" name="Text Box 19"/>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56366" name="Text Box 20"/>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grpSp>
        <p:nvGrpSpPr>
          <p:cNvPr id="3" name="Group 21"/>
          <p:cNvGrpSpPr>
            <a:grpSpLocks/>
          </p:cNvGrpSpPr>
          <p:nvPr/>
        </p:nvGrpSpPr>
        <p:grpSpPr bwMode="auto">
          <a:xfrm>
            <a:off x="6145213" y="2725738"/>
            <a:ext cx="2570162" cy="1560512"/>
            <a:chOff x="1715" y="1501"/>
            <a:chExt cx="1619" cy="983"/>
          </a:xfrm>
        </p:grpSpPr>
        <p:sp>
          <p:nvSpPr>
            <p:cNvPr id="56347" name="Text Box 22"/>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6348" name="Oval 23"/>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49" name="Line 24"/>
            <p:cNvSpPr>
              <a:spLocks noChangeShapeType="1"/>
            </p:cNvSpPr>
            <p:nvPr/>
          </p:nvSpPr>
          <p:spPr bwMode="auto">
            <a:xfrm flipH="1">
              <a:off x="2014" y="166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50" name="Line 25"/>
            <p:cNvSpPr>
              <a:spLocks noChangeShapeType="1"/>
            </p:cNvSpPr>
            <p:nvPr/>
          </p:nvSpPr>
          <p:spPr bwMode="auto">
            <a:xfrm>
              <a:off x="2576" y="1662"/>
              <a:ext cx="458" cy="50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51" name="Text Box 26"/>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J</a:t>
              </a:r>
            </a:p>
          </p:txBody>
        </p:sp>
        <p:sp>
          <p:nvSpPr>
            <p:cNvPr id="56352" name="Text Box 27"/>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K</a:t>
              </a:r>
            </a:p>
          </p:txBody>
        </p:sp>
        <p:sp>
          <p:nvSpPr>
            <p:cNvPr id="56353" name="Oval 28"/>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54" name="Oval 29"/>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55" name="Text Box 30"/>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a:t>
              </a:r>
            </a:p>
          </p:txBody>
        </p:sp>
        <p:sp>
          <p:nvSpPr>
            <p:cNvPr id="56356" name="Text Box 31"/>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grpSp>
      <p:grpSp>
        <p:nvGrpSpPr>
          <p:cNvPr id="4" name="Group 32"/>
          <p:cNvGrpSpPr>
            <a:grpSpLocks/>
          </p:cNvGrpSpPr>
          <p:nvPr/>
        </p:nvGrpSpPr>
        <p:grpSpPr bwMode="auto">
          <a:xfrm>
            <a:off x="3422650" y="2674938"/>
            <a:ext cx="2570163" cy="1560512"/>
            <a:chOff x="1715" y="1501"/>
            <a:chExt cx="1619" cy="983"/>
          </a:xfrm>
        </p:grpSpPr>
        <p:sp>
          <p:nvSpPr>
            <p:cNvPr id="56337" name="Text Box 33"/>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6338" name="Oval 34"/>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39" name="Line 35"/>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40" name="Line 36"/>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41" name="Text Box 37"/>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56342" name="Text Box 38"/>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a:t>
              </a:r>
            </a:p>
          </p:txBody>
        </p:sp>
        <p:sp>
          <p:nvSpPr>
            <p:cNvPr id="56343" name="Oval 39"/>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44" name="Oval 40"/>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45" name="Text Box 41"/>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56346" name="Text Box 42"/>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sp>
        <p:nvSpPr>
          <p:cNvPr id="56335" name="Line 43"/>
          <p:cNvSpPr>
            <a:spLocks noChangeShapeType="1"/>
          </p:cNvSpPr>
          <p:nvPr/>
        </p:nvSpPr>
        <p:spPr bwMode="auto">
          <a:xfrm>
            <a:off x="4732338" y="1843088"/>
            <a:ext cx="0" cy="97313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36" name="Text Box 44"/>
          <p:cNvSpPr txBox="1">
            <a:spLocks noChangeArrowheads="1"/>
          </p:cNvSpPr>
          <p:nvPr/>
        </p:nvSpPr>
        <p:spPr bwMode="auto">
          <a:xfrm>
            <a:off x="6170613" y="19399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a:t>
            </a:r>
          </a:p>
        </p:txBody>
      </p:sp>
    </p:spTree>
    <p:extLst>
      <p:ext uri="{BB962C8B-B14F-4D97-AF65-F5344CB8AC3E}">
        <p14:creationId xmlns:p14="http://schemas.microsoft.com/office/powerpoint/2010/main" val="1972532576"/>
      </p:ext>
    </p:extLst>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checkerboard(across)">
                                      <p:cBhvr>
                                        <p:cTn id="7" dur="500"/>
                                        <p:tgtEl>
                                          <p:spTgt spid="10752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checkerboard(across)">
                                      <p:cBhvr>
                                        <p:cTn id="10" dur="500"/>
                                        <p:tgtEl>
                                          <p:spTgt spid="10752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Effect transition="in" filter="checkerboard(across)">
                                      <p:cBhvr>
                                        <p:cTn id="13" dur="5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0723" name="灯片编号占位符 5"/>
          <p:cNvSpPr>
            <a:spLocks noGrp="1"/>
          </p:cNvSpPr>
          <p:nvPr>
            <p:ph type="sldNum" sz="quarter" idx="12"/>
          </p:nvPr>
        </p:nvSpPr>
        <p:spPr>
          <a:noFill/>
        </p:spPr>
        <p:txBody>
          <a:bodyPr/>
          <a:lstStyle/>
          <a:p>
            <a:fld id="{30B328CC-17B4-4D43-AA04-20E8D0161A14}" type="slidenum">
              <a:rPr lang="zh-CN" altLang="en-US" smtClean="0">
                <a:solidFill>
                  <a:srgbClr val="000000"/>
                </a:solidFill>
              </a:rPr>
              <a:pPr/>
              <a:t>11</a:t>
            </a:fld>
            <a:endParaRPr lang="en-US" altLang="zh-CN" smtClean="0">
              <a:solidFill>
                <a:srgbClr val="000000"/>
              </a:solidFill>
            </a:endParaRPr>
          </a:p>
        </p:txBody>
      </p:sp>
      <p:sp>
        <p:nvSpPr>
          <p:cNvPr id="30724" name="Rectangle 2"/>
          <p:cNvSpPr>
            <a:spLocks noGrp="1" noChangeArrowheads="1"/>
          </p:cNvSpPr>
          <p:nvPr>
            <p:ph type="title"/>
          </p:nvPr>
        </p:nvSpPr>
        <p:spPr/>
        <p:txBody>
          <a:bodyPr/>
          <a:lstStyle/>
          <a:p>
            <a:pPr eaLnBrk="1" hangingPunct="1"/>
            <a:r>
              <a:rPr lang="en-US" altLang="zh-CN" smtClean="0">
                <a:ea typeface="SimSun" pitchFamily="2" charset="-122"/>
              </a:rPr>
              <a:t>Game tree</a:t>
            </a:r>
          </a:p>
        </p:txBody>
      </p:sp>
      <p:sp>
        <p:nvSpPr>
          <p:cNvPr id="30725" name="Rectangle 3"/>
          <p:cNvSpPr>
            <a:spLocks noGrp="1" noChangeArrowheads="1"/>
          </p:cNvSpPr>
          <p:nvPr>
            <p:ph type="body" idx="1"/>
          </p:nvPr>
        </p:nvSpPr>
        <p:spPr>
          <a:xfrm>
            <a:off x="663575" y="1652588"/>
            <a:ext cx="4094163" cy="4530725"/>
          </a:xfrm>
        </p:spPr>
        <p:txBody>
          <a:bodyPr/>
          <a:lstStyle/>
          <a:p>
            <a:pPr eaLnBrk="1" hangingPunct="1"/>
            <a:r>
              <a:rPr lang="zh-CN" altLang="en-US" sz="2400" smtClean="0">
                <a:ea typeface="SimSun" pitchFamily="2" charset="-122"/>
              </a:rPr>
              <a:t>如果</a:t>
            </a:r>
            <a:r>
              <a:rPr lang="en-US" altLang="zh-CN" sz="2400" i="1" smtClean="0">
                <a:ea typeface="SimSun" pitchFamily="2" charset="-122"/>
              </a:rPr>
              <a:t>x</a:t>
            </a:r>
            <a:r>
              <a:rPr lang="zh-CN" altLang="en-US" sz="2400" smtClean="0">
                <a:ea typeface="SimSun" pitchFamily="2" charset="-122"/>
              </a:rPr>
              <a:t>是另一个节点</a:t>
            </a:r>
            <a:r>
              <a:rPr lang="en-US" altLang="zh-CN" sz="2400" i="1" smtClean="0">
                <a:ea typeface="SimSun" pitchFamily="2" charset="-122"/>
              </a:rPr>
              <a:t>y</a:t>
            </a:r>
            <a:r>
              <a:rPr lang="zh-CN" altLang="en-US" sz="2400" smtClean="0">
                <a:ea typeface="SimSun" pitchFamily="2" charset="-122"/>
              </a:rPr>
              <a:t>的后续节，那么</a:t>
            </a:r>
            <a:r>
              <a:rPr lang="en-US" altLang="zh-CN" sz="2400" i="1" smtClean="0">
                <a:ea typeface="SimSun" pitchFamily="2" charset="-122"/>
              </a:rPr>
              <a:t>y</a:t>
            </a:r>
            <a:r>
              <a:rPr lang="zh-CN" altLang="en-US" sz="2400" smtClean="0">
                <a:ea typeface="SimSun" pitchFamily="2" charset="-122"/>
              </a:rPr>
              <a:t>被称为</a:t>
            </a:r>
            <a:r>
              <a:rPr lang="en-US" altLang="zh-CN" sz="2400" i="1" smtClean="0">
                <a:ea typeface="SimSun" pitchFamily="2" charset="-122"/>
              </a:rPr>
              <a:t>x</a:t>
            </a:r>
            <a:r>
              <a:rPr lang="zh-CN" altLang="en-US" sz="2400" smtClean="0">
                <a:ea typeface="SimSun" pitchFamily="2" charset="-122"/>
              </a:rPr>
              <a:t>的前续节（</a:t>
            </a:r>
            <a:r>
              <a:rPr lang="en-US" altLang="zh-CN" sz="2400" i="1" smtClean="0">
                <a:ea typeface="SimSun" pitchFamily="2" charset="-122"/>
              </a:rPr>
              <a:t>predecessor</a:t>
            </a:r>
            <a:r>
              <a:rPr lang="zh-CN" altLang="en-US" sz="2400" smtClean="0">
                <a:ea typeface="SimSun" pitchFamily="2" charset="-122"/>
              </a:rPr>
              <a:t> ）</a:t>
            </a:r>
            <a:r>
              <a:rPr lang="en-US" altLang="zh-CN" sz="2400" smtClean="0">
                <a:ea typeface="SimSun" pitchFamily="2" charset="-122"/>
              </a:rPr>
              <a:t>. </a:t>
            </a:r>
          </a:p>
          <a:p>
            <a:pPr eaLnBrk="1" hangingPunct="1"/>
            <a:r>
              <a:rPr lang="zh-CN" altLang="en-US" sz="2400" smtClean="0">
                <a:ea typeface="SimSun" pitchFamily="2" charset="-122"/>
              </a:rPr>
              <a:t>在博弈树中</a:t>
            </a:r>
            <a:r>
              <a:rPr lang="en-US" altLang="zh-CN" sz="2400" smtClean="0">
                <a:ea typeface="SimSun" pitchFamily="2" charset="-122"/>
              </a:rPr>
              <a:t>, </a:t>
            </a:r>
            <a:r>
              <a:rPr lang="zh-CN" altLang="en-US" sz="2400" smtClean="0">
                <a:ea typeface="SimSun" pitchFamily="2" charset="-122"/>
              </a:rPr>
              <a:t>根以外的任何节点都有惟一的前续节</a:t>
            </a:r>
            <a:r>
              <a:rPr lang="en-US" altLang="zh-CN" sz="2400" smtClean="0">
                <a:ea typeface="SimSun" pitchFamily="2" charset="-122"/>
              </a:rPr>
              <a:t>.</a:t>
            </a:r>
          </a:p>
          <a:p>
            <a:pPr eaLnBrk="1" hangingPunct="1"/>
            <a:r>
              <a:rPr lang="zh-CN" altLang="en-US" sz="2400" smtClean="0">
                <a:ea typeface="SimSun" pitchFamily="2" charset="-122"/>
              </a:rPr>
              <a:t>没有后续节的所有节点被称为终点节（</a:t>
            </a:r>
            <a:r>
              <a:rPr lang="en-US" altLang="zh-CN" sz="2400" i="1" smtClean="0">
                <a:ea typeface="SimSun" pitchFamily="2" charset="-122"/>
              </a:rPr>
              <a:t>terminal node</a:t>
            </a:r>
            <a:r>
              <a:rPr lang="en-US" altLang="zh-CN" sz="2400" smtClean="0">
                <a:ea typeface="SimSun" pitchFamily="2" charset="-122"/>
              </a:rPr>
              <a:t> </a:t>
            </a:r>
            <a:r>
              <a:rPr lang="zh-CN" altLang="en-US" sz="2400" smtClean="0">
                <a:ea typeface="SimSun" pitchFamily="2" charset="-122"/>
              </a:rPr>
              <a:t>），它是博弈可能的终点</a:t>
            </a:r>
            <a:endParaRPr lang="en-US" altLang="zh-CN" sz="2400" smtClean="0">
              <a:ea typeface="SimSun" pitchFamily="2" charset="-122"/>
            </a:endParaRPr>
          </a:p>
          <a:p>
            <a:pPr eaLnBrk="1" hangingPunct="1"/>
            <a:r>
              <a:rPr lang="zh-CN" altLang="en-US" sz="2400" smtClean="0">
                <a:ea typeface="SimSun" pitchFamily="2" charset="-122"/>
              </a:rPr>
              <a:t>例</a:t>
            </a:r>
            <a:r>
              <a:rPr lang="en-US" altLang="zh-CN" sz="2400" smtClean="0">
                <a:ea typeface="SimSun" pitchFamily="2" charset="-122"/>
              </a:rPr>
              <a:t>4: x</a:t>
            </a:r>
            <a:r>
              <a:rPr lang="en-US" altLang="zh-CN" sz="2400" baseline="-25000" smtClean="0">
                <a:ea typeface="SimSun" pitchFamily="2" charset="-122"/>
              </a:rPr>
              <a:t>4</a:t>
            </a:r>
            <a:r>
              <a:rPr lang="en-US" altLang="zh-CN" sz="2400" smtClean="0">
                <a:ea typeface="SimSun" pitchFamily="2" charset="-122"/>
              </a:rPr>
              <a:t>, x</a:t>
            </a:r>
            <a:r>
              <a:rPr lang="en-US" altLang="zh-CN" sz="2400" baseline="-25000" smtClean="0">
                <a:ea typeface="SimSun" pitchFamily="2" charset="-122"/>
              </a:rPr>
              <a:t>5</a:t>
            </a:r>
            <a:r>
              <a:rPr lang="en-US" altLang="zh-CN" sz="2400" smtClean="0">
                <a:ea typeface="SimSun" pitchFamily="2" charset="-122"/>
              </a:rPr>
              <a:t>, x</a:t>
            </a:r>
            <a:r>
              <a:rPr lang="en-US" altLang="zh-CN" sz="2400" baseline="-25000" smtClean="0">
                <a:ea typeface="SimSun" pitchFamily="2" charset="-122"/>
              </a:rPr>
              <a:t>6</a:t>
            </a:r>
            <a:r>
              <a:rPr lang="en-US" altLang="zh-CN" sz="2400" smtClean="0">
                <a:ea typeface="SimSun" pitchFamily="2" charset="-122"/>
              </a:rPr>
              <a:t>, x</a:t>
            </a:r>
            <a:r>
              <a:rPr lang="en-US" altLang="zh-CN" sz="2400" baseline="-25000" smtClean="0">
                <a:ea typeface="SimSun" pitchFamily="2" charset="-122"/>
              </a:rPr>
              <a:t>7</a:t>
            </a:r>
            <a:r>
              <a:rPr lang="en-US" altLang="zh-CN" sz="2400" smtClean="0">
                <a:ea typeface="SimSun" pitchFamily="2" charset="-122"/>
              </a:rPr>
              <a:t>, x</a:t>
            </a:r>
            <a:r>
              <a:rPr lang="en-US" altLang="zh-CN" sz="2400" baseline="-25000" smtClean="0">
                <a:ea typeface="SimSun" pitchFamily="2" charset="-122"/>
              </a:rPr>
              <a:t>8</a:t>
            </a:r>
            <a:r>
              <a:rPr lang="en-US" altLang="zh-CN" sz="2400" smtClean="0">
                <a:ea typeface="SimSun" pitchFamily="2" charset="-122"/>
              </a:rPr>
              <a:t> </a:t>
            </a:r>
            <a:r>
              <a:rPr lang="zh-CN" altLang="en-US" sz="2400" smtClean="0">
                <a:ea typeface="SimSun" pitchFamily="2" charset="-122"/>
              </a:rPr>
              <a:t>都是终点节</a:t>
            </a:r>
            <a:endParaRPr lang="en-US" altLang="zh-CN" sz="2400" smtClean="0">
              <a:ea typeface="SimSun" pitchFamily="2" charset="-122"/>
            </a:endParaRPr>
          </a:p>
        </p:txBody>
      </p:sp>
      <p:sp>
        <p:nvSpPr>
          <p:cNvPr id="30726" name="Text Box 4"/>
          <p:cNvSpPr txBox="1">
            <a:spLocks noChangeArrowheads="1"/>
          </p:cNvSpPr>
          <p:nvPr/>
        </p:nvSpPr>
        <p:spPr bwMode="auto">
          <a:xfrm>
            <a:off x="4630738"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30727" name="Oval 5"/>
          <p:cNvSpPr>
            <a:spLocks noChangeArrowheads="1"/>
          </p:cNvSpPr>
          <p:nvPr/>
        </p:nvSpPr>
        <p:spPr bwMode="auto">
          <a:xfrm>
            <a:off x="5632450"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28" name="Line 6"/>
          <p:cNvSpPr>
            <a:spLocks noChangeShapeType="1"/>
          </p:cNvSpPr>
          <p:nvPr/>
        </p:nvSpPr>
        <p:spPr bwMode="auto">
          <a:xfrm flipH="1">
            <a:off x="5133975"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29" name="Line 7"/>
          <p:cNvSpPr>
            <a:spLocks noChangeShapeType="1"/>
          </p:cNvSpPr>
          <p:nvPr/>
        </p:nvSpPr>
        <p:spPr bwMode="auto">
          <a:xfrm>
            <a:off x="5772150"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30" name="Oval 8"/>
          <p:cNvSpPr>
            <a:spLocks noChangeArrowheads="1"/>
          </p:cNvSpPr>
          <p:nvPr/>
        </p:nvSpPr>
        <p:spPr bwMode="auto">
          <a:xfrm>
            <a:off x="6199188"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31" name="Oval 9"/>
          <p:cNvSpPr>
            <a:spLocks noChangeArrowheads="1"/>
          </p:cNvSpPr>
          <p:nvPr/>
        </p:nvSpPr>
        <p:spPr bwMode="auto">
          <a:xfrm>
            <a:off x="5059363"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32" name="Text Box 10"/>
          <p:cNvSpPr txBox="1">
            <a:spLocks noChangeArrowheads="1"/>
          </p:cNvSpPr>
          <p:nvPr/>
        </p:nvSpPr>
        <p:spPr bwMode="auto">
          <a:xfrm>
            <a:off x="7653338"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30733" name="Oval 11"/>
          <p:cNvSpPr>
            <a:spLocks noChangeArrowheads="1"/>
          </p:cNvSpPr>
          <p:nvPr/>
        </p:nvSpPr>
        <p:spPr bwMode="auto">
          <a:xfrm>
            <a:off x="6716713"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34" name="Line 12"/>
          <p:cNvSpPr>
            <a:spLocks noChangeShapeType="1"/>
          </p:cNvSpPr>
          <p:nvPr/>
        </p:nvSpPr>
        <p:spPr bwMode="auto">
          <a:xfrm flipH="1">
            <a:off x="5737225"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35" name="Line 13"/>
          <p:cNvSpPr>
            <a:spLocks noChangeShapeType="1"/>
          </p:cNvSpPr>
          <p:nvPr/>
        </p:nvSpPr>
        <p:spPr bwMode="auto">
          <a:xfrm>
            <a:off x="6856413"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36" name="Text Box 14"/>
          <p:cNvSpPr txBox="1">
            <a:spLocks noChangeArrowheads="1"/>
          </p:cNvSpPr>
          <p:nvPr/>
        </p:nvSpPr>
        <p:spPr bwMode="auto">
          <a:xfrm>
            <a:off x="6684963"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30737" name="Oval 15"/>
          <p:cNvSpPr>
            <a:spLocks noChangeArrowheads="1"/>
          </p:cNvSpPr>
          <p:nvPr/>
        </p:nvSpPr>
        <p:spPr bwMode="auto">
          <a:xfrm>
            <a:off x="7686675"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38" name="Line 16"/>
          <p:cNvSpPr>
            <a:spLocks noChangeShapeType="1"/>
          </p:cNvSpPr>
          <p:nvPr/>
        </p:nvSpPr>
        <p:spPr bwMode="auto">
          <a:xfrm flipH="1">
            <a:off x="7188200"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39" name="Line 17"/>
          <p:cNvSpPr>
            <a:spLocks noChangeShapeType="1"/>
          </p:cNvSpPr>
          <p:nvPr/>
        </p:nvSpPr>
        <p:spPr bwMode="auto">
          <a:xfrm>
            <a:off x="7826375"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40" name="Oval 18"/>
          <p:cNvSpPr>
            <a:spLocks noChangeArrowheads="1"/>
          </p:cNvSpPr>
          <p:nvPr/>
        </p:nvSpPr>
        <p:spPr bwMode="auto">
          <a:xfrm>
            <a:off x="8253413"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41" name="Oval 19"/>
          <p:cNvSpPr>
            <a:spLocks noChangeArrowheads="1"/>
          </p:cNvSpPr>
          <p:nvPr/>
        </p:nvSpPr>
        <p:spPr bwMode="auto">
          <a:xfrm>
            <a:off x="6497638" y="51530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42" name="Oval 20"/>
          <p:cNvSpPr>
            <a:spLocks noChangeArrowheads="1"/>
          </p:cNvSpPr>
          <p:nvPr/>
        </p:nvSpPr>
        <p:spPr bwMode="auto">
          <a:xfrm>
            <a:off x="7100888" y="4070350"/>
            <a:ext cx="160337" cy="160338"/>
          </a:xfrm>
          <a:prstGeom prst="ellipse">
            <a:avLst/>
          </a:prstGeom>
          <a:solidFill>
            <a:schemeClr val="hlink"/>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43" name="Line 21"/>
          <p:cNvSpPr>
            <a:spLocks noChangeShapeType="1"/>
          </p:cNvSpPr>
          <p:nvPr/>
        </p:nvSpPr>
        <p:spPr bwMode="auto">
          <a:xfrm flipH="1">
            <a:off x="6602413" y="4191000"/>
            <a:ext cx="525462"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44" name="Line 22"/>
          <p:cNvSpPr>
            <a:spLocks noChangeShapeType="1"/>
          </p:cNvSpPr>
          <p:nvPr/>
        </p:nvSpPr>
        <p:spPr bwMode="auto">
          <a:xfrm>
            <a:off x="7240588" y="41814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0745" name="Oval 23"/>
          <p:cNvSpPr>
            <a:spLocks noChangeArrowheads="1"/>
          </p:cNvSpPr>
          <p:nvPr/>
        </p:nvSpPr>
        <p:spPr bwMode="auto">
          <a:xfrm>
            <a:off x="7667625" y="51530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0746" name="Text Box 24"/>
          <p:cNvSpPr txBox="1">
            <a:spLocks noChangeArrowheads="1"/>
          </p:cNvSpPr>
          <p:nvPr/>
        </p:nvSpPr>
        <p:spPr bwMode="auto">
          <a:xfrm>
            <a:off x="6334125" y="1585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0</a:t>
            </a:r>
            <a:endParaRPr lang="en-US" altLang="zh-CN" smtClean="0">
              <a:solidFill>
                <a:srgbClr val="000000"/>
              </a:solidFill>
              <a:ea typeface="SimSun" pitchFamily="2" charset="-122"/>
            </a:endParaRPr>
          </a:p>
        </p:txBody>
      </p:sp>
      <p:sp>
        <p:nvSpPr>
          <p:cNvPr id="30747" name="Text Box 25"/>
          <p:cNvSpPr txBox="1">
            <a:spLocks noChangeArrowheads="1"/>
          </p:cNvSpPr>
          <p:nvPr/>
        </p:nvSpPr>
        <p:spPr bwMode="auto">
          <a:xfrm>
            <a:off x="5881688" y="28813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1</a:t>
            </a:r>
            <a:endParaRPr lang="en-US" altLang="zh-CN" smtClean="0">
              <a:solidFill>
                <a:srgbClr val="000000"/>
              </a:solidFill>
              <a:ea typeface="SimSun" pitchFamily="2" charset="-122"/>
            </a:endParaRPr>
          </a:p>
        </p:txBody>
      </p:sp>
      <p:sp>
        <p:nvSpPr>
          <p:cNvPr id="30748" name="Text Box 26"/>
          <p:cNvSpPr txBox="1">
            <a:spLocks noChangeArrowheads="1"/>
          </p:cNvSpPr>
          <p:nvPr/>
        </p:nvSpPr>
        <p:spPr bwMode="auto">
          <a:xfrm>
            <a:off x="7885113" y="28686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2</a:t>
            </a:r>
            <a:endParaRPr lang="en-US" altLang="zh-CN" smtClean="0">
              <a:solidFill>
                <a:srgbClr val="000000"/>
              </a:solidFill>
              <a:ea typeface="SimSun" pitchFamily="2" charset="-122"/>
            </a:endParaRPr>
          </a:p>
        </p:txBody>
      </p:sp>
      <p:sp>
        <p:nvSpPr>
          <p:cNvPr id="30749" name="Text Box 27"/>
          <p:cNvSpPr txBox="1">
            <a:spLocks noChangeArrowheads="1"/>
          </p:cNvSpPr>
          <p:nvPr/>
        </p:nvSpPr>
        <p:spPr bwMode="auto">
          <a:xfrm>
            <a:off x="7280275" y="3984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3</a:t>
            </a:r>
            <a:endParaRPr lang="en-US" altLang="zh-CN" smtClean="0">
              <a:solidFill>
                <a:srgbClr val="000000"/>
              </a:solidFill>
              <a:ea typeface="SimSun" pitchFamily="2" charset="-122"/>
            </a:endParaRPr>
          </a:p>
        </p:txBody>
      </p:sp>
      <p:sp>
        <p:nvSpPr>
          <p:cNvPr id="30750" name="Text Box 28"/>
          <p:cNvSpPr txBox="1">
            <a:spLocks noChangeArrowheads="1"/>
          </p:cNvSpPr>
          <p:nvPr/>
        </p:nvSpPr>
        <p:spPr bwMode="auto">
          <a:xfrm>
            <a:off x="4913313" y="42259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4</a:t>
            </a:r>
            <a:endParaRPr lang="en-US" altLang="zh-CN" smtClean="0">
              <a:solidFill>
                <a:srgbClr val="000000"/>
              </a:solidFill>
              <a:ea typeface="SimSun" pitchFamily="2" charset="-122"/>
            </a:endParaRPr>
          </a:p>
        </p:txBody>
      </p:sp>
      <p:sp>
        <p:nvSpPr>
          <p:cNvPr id="30751" name="Text Box 29"/>
          <p:cNvSpPr txBox="1">
            <a:spLocks noChangeArrowheads="1"/>
          </p:cNvSpPr>
          <p:nvPr/>
        </p:nvSpPr>
        <p:spPr bwMode="auto">
          <a:xfrm>
            <a:off x="6042025" y="4238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5</a:t>
            </a:r>
            <a:endParaRPr lang="en-US" altLang="zh-CN" smtClean="0">
              <a:solidFill>
                <a:srgbClr val="000000"/>
              </a:solidFill>
              <a:ea typeface="SimSun" pitchFamily="2" charset="-122"/>
            </a:endParaRPr>
          </a:p>
        </p:txBody>
      </p:sp>
      <p:sp>
        <p:nvSpPr>
          <p:cNvPr id="30752" name="Text Box 30"/>
          <p:cNvSpPr txBox="1">
            <a:spLocks noChangeArrowheads="1"/>
          </p:cNvSpPr>
          <p:nvPr/>
        </p:nvSpPr>
        <p:spPr bwMode="auto">
          <a:xfrm>
            <a:off x="8140700" y="4252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6</a:t>
            </a:r>
            <a:endParaRPr lang="en-US" altLang="zh-CN" smtClean="0">
              <a:solidFill>
                <a:srgbClr val="000000"/>
              </a:solidFill>
              <a:ea typeface="SimSun" pitchFamily="2" charset="-122"/>
            </a:endParaRPr>
          </a:p>
        </p:txBody>
      </p:sp>
      <p:sp>
        <p:nvSpPr>
          <p:cNvPr id="30753" name="Text Box 31"/>
          <p:cNvSpPr txBox="1">
            <a:spLocks noChangeArrowheads="1"/>
          </p:cNvSpPr>
          <p:nvPr/>
        </p:nvSpPr>
        <p:spPr bwMode="auto">
          <a:xfrm>
            <a:off x="6353175" y="5302250"/>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7</a:t>
            </a:r>
            <a:endParaRPr lang="en-US" altLang="zh-CN" smtClean="0">
              <a:solidFill>
                <a:srgbClr val="000000"/>
              </a:solidFill>
              <a:ea typeface="SimSun" pitchFamily="2" charset="-122"/>
            </a:endParaRPr>
          </a:p>
        </p:txBody>
      </p:sp>
      <p:sp>
        <p:nvSpPr>
          <p:cNvPr id="30754" name="Text Box 32"/>
          <p:cNvSpPr txBox="1">
            <a:spLocks noChangeArrowheads="1"/>
          </p:cNvSpPr>
          <p:nvPr/>
        </p:nvSpPr>
        <p:spPr bwMode="auto">
          <a:xfrm>
            <a:off x="7521575" y="5341938"/>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8</a:t>
            </a:r>
            <a:endParaRPr lang="en-US" altLang="zh-CN"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5715" name="灯片编号占位符 5"/>
          <p:cNvSpPr>
            <a:spLocks noGrp="1"/>
          </p:cNvSpPr>
          <p:nvPr>
            <p:ph type="sldNum" sz="quarter" idx="12"/>
          </p:nvPr>
        </p:nvSpPr>
        <p:spPr>
          <a:noFill/>
        </p:spPr>
        <p:txBody>
          <a:bodyPr/>
          <a:lstStyle/>
          <a:p>
            <a:fld id="{5BEC90E1-7169-49E2-AFA3-19E202BF05B9}" type="slidenum">
              <a:rPr lang="zh-CN" altLang="en-US" smtClean="0">
                <a:solidFill>
                  <a:srgbClr val="000000"/>
                </a:solidFill>
              </a:rPr>
              <a:pPr/>
              <a:t>110</a:t>
            </a:fld>
            <a:endParaRPr lang="en-US" altLang="zh-CN" smtClean="0">
              <a:solidFill>
                <a:srgbClr val="000000"/>
              </a:solidFill>
            </a:endParaRPr>
          </a:p>
        </p:txBody>
      </p:sp>
      <p:sp>
        <p:nvSpPr>
          <p:cNvPr id="115716" name="Rectangle 2"/>
          <p:cNvSpPr>
            <a:spLocks noGrp="1" noChangeArrowheads="1"/>
          </p:cNvSpPr>
          <p:nvPr>
            <p:ph type="title"/>
          </p:nvPr>
        </p:nvSpPr>
        <p:spPr/>
        <p:txBody>
          <a:bodyPr/>
          <a:lstStyle/>
          <a:p>
            <a:pPr eaLnBrk="1" hangingPunct="1"/>
            <a:r>
              <a:rPr lang="en-US" altLang="zh-CN" smtClean="0">
                <a:ea typeface="SimSun" pitchFamily="2" charset="-122"/>
              </a:rPr>
              <a:t>Infinitely repeated game</a:t>
            </a:r>
          </a:p>
        </p:txBody>
      </p:sp>
      <p:sp>
        <p:nvSpPr>
          <p:cNvPr id="115717" name="Rectangle 3"/>
          <p:cNvSpPr>
            <a:spLocks noGrp="1" noChangeArrowheads="1"/>
          </p:cNvSpPr>
          <p:nvPr>
            <p:ph type="body" idx="1"/>
          </p:nvPr>
        </p:nvSpPr>
        <p:spPr>
          <a:xfrm>
            <a:off x="914400" y="1600200"/>
            <a:ext cx="7772400" cy="4368800"/>
          </a:xfrm>
        </p:spPr>
        <p:txBody>
          <a:bodyPr/>
          <a:lstStyle/>
          <a:p>
            <a:pPr eaLnBrk="1" hangingPunct="1"/>
            <a:r>
              <a:rPr lang="zh-CN" altLang="en-US" sz="2400" dirty="0" smtClean="0">
                <a:ea typeface="SimSun" pitchFamily="2" charset="-122"/>
              </a:rPr>
              <a:t>在一个完全信息动态博弈中，如果一个同时行动博弈（被称为</a:t>
            </a:r>
            <a:r>
              <a:rPr lang="zh-CN" altLang="en-US" sz="2400" i="1" dirty="0" smtClean="0">
                <a:ea typeface="SimSun" pitchFamily="2" charset="-122"/>
              </a:rPr>
              <a:t>阶段博弈</a:t>
            </a:r>
            <a:r>
              <a:rPr lang="zh-CN" altLang="en-US" sz="2400" dirty="0" smtClean="0">
                <a:ea typeface="SimSun" pitchFamily="2" charset="-122"/>
              </a:rPr>
              <a:t>）进行无限次，并且上一阶段博弈的结果在下一阶段博弈进行前可以被观察到，那么这个完全信息动态博弈就是一个</a:t>
            </a:r>
            <a:r>
              <a:rPr lang="zh-CN" altLang="en-US" sz="2400" b="1" i="1" dirty="0" smtClean="0">
                <a:ea typeface="SimSun" pitchFamily="2" charset="-122"/>
              </a:rPr>
              <a:t>无限重复博弈</a:t>
            </a:r>
            <a:r>
              <a:rPr lang="en-US" altLang="zh-CN" sz="2400" dirty="0" smtClean="0">
                <a:ea typeface="SimSun" pitchFamily="2" charset="-122"/>
              </a:rPr>
              <a:t>. </a:t>
            </a:r>
          </a:p>
          <a:p>
            <a:pPr eaLnBrk="1" hangingPunct="1"/>
            <a:r>
              <a:rPr lang="zh-CN" altLang="en-US" sz="2400" dirty="0" smtClean="0">
                <a:ea typeface="SimSun" pitchFamily="2" charset="-122"/>
              </a:rPr>
              <a:t>就是说</a:t>
            </a:r>
            <a:r>
              <a:rPr lang="en-US" altLang="zh-CN" sz="2400" dirty="0" smtClean="0">
                <a:ea typeface="SimSun" pitchFamily="2" charset="-122"/>
              </a:rPr>
              <a:t>,</a:t>
            </a:r>
            <a:r>
              <a:rPr lang="zh-CN" altLang="en-US" sz="2400" dirty="0" smtClean="0">
                <a:ea typeface="SimSun" pitchFamily="2" charset="-122"/>
              </a:rPr>
              <a:t>在阶段 </a:t>
            </a:r>
            <a:r>
              <a:rPr lang="en-US" altLang="zh-CN" sz="2400" dirty="0" smtClean="0">
                <a:ea typeface="SimSun" pitchFamily="2" charset="-122"/>
              </a:rPr>
              <a:t>1, 2, 3, ..., </a:t>
            </a:r>
            <a:r>
              <a:rPr lang="en-US" altLang="zh-CN" sz="2400" i="1" dirty="0" smtClean="0">
                <a:ea typeface="SimSun" pitchFamily="2" charset="-122"/>
              </a:rPr>
              <a:t>t</a:t>
            </a:r>
            <a:r>
              <a:rPr lang="en-US" altLang="zh-CN" sz="2400" dirty="0" smtClean="0">
                <a:ea typeface="SimSun" pitchFamily="2" charset="-122"/>
              </a:rPr>
              <a:t>-1, </a:t>
            </a:r>
            <a:r>
              <a:rPr lang="en-US" altLang="zh-CN" sz="2400" i="1" dirty="0" smtClean="0">
                <a:ea typeface="SimSun" pitchFamily="2" charset="-122"/>
              </a:rPr>
              <a:t>t, t</a:t>
            </a:r>
            <a:r>
              <a:rPr lang="en-US" altLang="zh-CN" sz="2400" dirty="0" smtClean="0">
                <a:ea typeface="SimSun" pitchFamily="2" charset="-122"/>
              </a:rPr>
              <a:t>+1, ..... </a:t>
            </a:r>
            <a:r>
              <a:rPr lang="zh-CN" altLang="en-US" sz="2400" dirty="0" smtClean="0">
                <a:ea typeface="SimSun" pitchFamily="2" charset="-122"/>
              </a:rPr>
              <a:t>进行同时行动博弈。前</a:t>
            </a:r>
            <a:r>
              <a:rPr lang="en-US" altLang="zh-CN" sz="2400" i="1" dirty="0" smtClean="0">
                <a:ea typeface="SimSun" pitchFamily="2" charset="-122"/>
              </a:rPr>
              <a:t>t</a:t>
            </a:r>
            <a:r>
              <a:rPr lang="en-US" altLang="zh-CN" sz="2400" dirty="0" smtClean="0">
                <a:ea typeface="SimSun" pitchFamily="2" charset="-122"/>
              </a:rPr>
              <a:t>-1</a:t>
            </a:r>
            <a:r>
              <a:rPr lang="zh-CN" altLang="en-US" sz="2400" dirty="0" smtClean="0">
                <a:ea typeface="SimSun" pitchFamily="2" charset="-122"/>
              </a:rPr>
              <a:t> 阶段的所有结果在第</a:t>
            </a:r>
            <a:r>
              <a:rPr lang="en-US" altLang="zh-CN" sz="2400" dirty="0" smtClean="0">
                <a:ea typeface="SimSun" pitchFamily="2" charset="-122"/>
              </a:rPr>
              <a:t>t</a:t>
            </a:r>
            <a:r>
              <a:rPr lang="zh-CN" altLang="en-US" sz="2400" dirty="0" smtClean="0">
                <a:ea typeface="SimSun" pitchFamily="2" charset="-122"/>
              </a:rPr>
              <a:t>阶段时都可以被观察到</a:t>
            </a:r>
            <a:r>
              <a:rPr lang="en-US" altLang="zh-CN" sz="2400" dirty="0" smtClean="0">
                <a:ea typeface="SimSun" pitchFamily="2" charset="-122"/>
              </a:rPr>
              <a:t>.</a:t>
            </a:r>
            <a:endParaRPr lang="en-US" altLang="zh-CN" sz="2400" i="1" dirty="0" smtClean="0">
              <a:ea typeface="SimSun" pitchFamily="2" charset="-122"/>
            </a:endParaRPr>
          </a:p>
          <a:p>
            <a:pPr eaLnBrk="1" hangingPunct="1"/>
            <a:r>
              <a:rPr lang="zh-CN" altLang="en-US" sz="2400" dirty="0" smtClean="0">
                <a:ea typeface="SimSun" pitchFamily="2" charset="-122"/>
              </a:rPr>
              <a:t>每个参与人都会用一个贴现因子</a:t>
            </a:r>
            <a:r>
              <a:rPr lang="en-US" altLang="zh-CN" sz="2400" i="1" dirty="0" smtClean="0">
                <a:ea typeface="SimSun" pitchFamily="2" charset="-122"/>
                <a:sym typeface="Symbol" pitchFamily="18" charset="2"/>
              </a:rPr>
              <a:t></a:t>
            </a:r>
            <a:r>
              <a:rPr lang="zh-CN" altLang="en-US" sz="2400" dirty="0" smtClean="0">
                <a:ea typeface="SimSun" pitchFamily="2" charset="-122"/>
              </a:rPr>
              <a:t>进行贴现，这里</a:t>
            </a:r>
            <a:r>
              <a:rPr lang="en-US" altLang="zh-CN" sz="2400" dirty="0" smtClean="0">
                <a:ea typeface="SimSun" pitchFamily="2" charset="-122"/>
                <a:sym typeface="Symbol" pitchFamily="18" charset="2"/>
              </a:rPr>
              <a:t>0&lt; </a:t>
            </a:r>
            <a:r>
              <a:rPr lang="en-US" altLang="zh-CN" sz="2400" i="1" dirty="0" smtClean="0">
                <a:ea typeface="SimSun" pitchFamily="2" charset="-122"/>
                <a:sym typeface="Symbol" pitchFamily="18" charset="2"/>
              </a:rPr>
              <a:t> </a:t>
            </a:r>
            <a:r>
              <a:rPr lang="en-US" altLang="zh-CN" sz="2400" dirty="0" smtClean="0">
                <a:ea typeface="SimSun" pitchFamily="2" charset="-122"/>
                <a:sym typeface="Symbol" pitchFamily="18" charset="2"/>
              </a:rPr>
              <a:t>&lt; 1</a:t>
            </a:r>
            <a:endParaRPr lang="en-US" altLang="zh-CN" sz="2400" i="1" dirty="0" smtClean="0">
              <a:ea typeface="SimSun" pitchFamily="2" charset="-122"/>
              <a:sym typeface="Symbol" pitchFamily="18" charset="2"/>
            </a:endParaRPr>
          </a:p>
          <a:p>
            <a:pPr eaLnBrk="1" hangingPunct="1"/>
            <a:r>
              <a:rPr lang="zh-CN" altLang="en-US" sz="2400" dirty="0" smtClean="0">
                <a:ea typeface="SimSun" pitchFamily="2" charset="-122"/>
              </a:rPr>
              <a:t>重复博弈中参与人的收益是参与人从每阶段博弈中获得的收益的现值</a:t>
            </a:r>
            <a:r>
              <a:rPr lang="en-US" altLang="zh-CN" sz="2400"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5364" name="灯片编号占位符 5"/>
          <p:cNvSpPr>
            <a:spLocks noGrp="1"/>
          </p:cNvSpPr>
          <p:nvPr>
            <p:ph type="sldNum" sz="quarter" idx="12"/>
          </p:nvPr>
        </p:nvSpPr>
        <p:spPr>
          <a:noFill/>
        </p:spPr>
        <p:txBody>
          <a:bodyPr/>
          <a:lstStyle/>
          <a:p>
            <a:fld id="{4FA90482-6B6B-46C5-A156-B95C965041E0}" type="slidenum">
              <a:rPr lang="zh-CN" altLang="en-US" smtClean="0">
                <a:solidFill>
                  <a:srgbClr val="000000"/>
                </a:solidFill>
              </a:rPr>
              <a:pPr/>
              <a:t>111</a:t>
            </a:fld>
            <a:endParaRPr lang="en-US" altLang="zh-CN" smtClean="0">
              <a:solidFill>
                <a:srgbClr val="000000"/>
              </a:solidFill>
            </a:endParaRPr>
          </a:p>
        </p:txBody>
      </p:sp>
      <p:sp>
        <p:nvSpPr>
          <p:cNvPr id="15365" name="Rectangle 2"/>
          <p:cNvSpPr>
            <a:spLocks noGrp="1" noChangeArrowheads="1"/>
          </p:cNvSpPr>
          <p:nvPr>
            <p:ph type="title"/>
          </p:nvPr>
        </p:nvSpPr>
        <p:spPr/>
        <p:txBody>
          <a:bodyPr/>
          <a:lstStyle/>
          <a:p>
            <a:pPr eaLnBrk="1" hangingPunct="1"/>
            <a:r>
              <a:rPr lang="en-US" altLang="zh-CN" smtClean="0">
                <a:ea typeface="SimSun" pitchFamily="2" charset="-122"/>
              </a:rPr>
              <a:t>Present value</a:t>
            </a:r>
          </a:p>
        </p:txBody>
      </p:sp>
      <p:graphicFrame>
        <p:nvGraphicFramePr>
          <p:cNvPr id="15362" name="Object 3"/>
          <p:cNvGraphicFramePr>
            <a:graphicFrameLocks noGrp="1" noChangeAspect="1"/>
          </p:cNvGraphicFramePr>
          <p:nvPr>
            <p:ph idx="1"/>
          </p:nvPr>
        </p:nvGraphicFramePr>
        <p:xfrm>
          <a:off x="641350" y="1484313"/>
          <a:ext cx="7967663" cy="4511675"/>
        </p:xfrm>
        <a:graphic>
          <a:graphicData uri="http://schemas.openxmlformats.org/presentationml/2006/ole">
            <mc:AlternateContent xmlns:mc="http://schemas.openxmlformats.org/markup-compatibility/2006">
              <mc:Choice xmlns:v="urn:schemas-microsoft-com:vml" Requires="v">
                <p:oleObj spid="_x0000_s33796" name="Document" r:id="rId4" imgW="8092731" imgH="4583040" progId="Word.Document.8">
                  <p:embed/>
                </p:oleObj>
              </mc:Choice>
              <mc:Fallback>
                <p:oleObj name="Document" r:id="rId4" imgW="8092731" imgH="458304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0" y="1484313"/>
                        <a:ext cx="7967663" cy="451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6739" name="灯片编号占位符 5"/>
          <p:cNvSpPr>
            <a:spLocks noGrp="1"/>
          </p:cNvSpPr>
          <p:nvPr>
            <p:ph type="sldNum" sz="quarter" idx="12"/>
          </p:nvPr>
        </p:nvSpPr>
        <p:spPr>
          <a:noFill/>
        </p:spPr>
        <p:txBody>
          <a:bodyPr/>
          <a:lstStyle/>
          <a:p>
            <a:fld id="{EDE21995-8A44-45CA-AE24-1DECA72FF287}" type="slidenum">
              <a:rPr lang="zh-CN" altLang="en-US" smtClean="0">
                <a:solidFill>
                  <a:srgbClr val="000000"/>
                </a:solidFill>
              </a:rPr>
              <a:pPr/>
              <a:t>112</a:t>
            </a:fld>
            <a:endParaRPr lang="en-US" altLang="zh-CN" smtClean="0">
              <a:solidFill>
                <a:srgbClr val="000000"/>
              </a:solidFill>
            </a:endParaRPr>
          </a:p>
        </p:txBody>
      </p:sp>
      <p:sp>
        <p:nvSpPr>
          <p:cNvPr id="116740" name="Rectangle 2"/>
          <p:cNvSpPr>
            <a:spLocks noGrp="1" noChangeArrowheads="1"/>
          </p:cNvSpPr>
          <p:nvPr>
            <p:ph type="title"/>
          </p:nvPr>
        </p:nvSpPr>
        <p:spPr/>
        <p:txBody>
          <a:bodyPr/>
          <a:lstStyle/>
          <a:p>
            <a:pPr eaLnBrk="1" hangingPunct="1"/>
            <a:r>
              <a:rPr lang="en-US" altLang="zh-CN" smtClean="0">
                <a:ea typeface="SimSun" pitchFamily="2" charset="-122"/>
              </a:rPr>
              <a:t>Infinitely repeated game: example</a:t>
            </a:r>
          </a:p>
        </p:txBody>
      </p:sp>
      <p:sp>
        <p:nvSpPr>
          <p:cNvPr id="116741" name="Rectangle 3"/>
          <p:cNvSpPr>
            <a:spLocks noGrp="1" noChangeArrowheads="1"/>
          </p:cNvSpPr>
          <p:nvPr>
            <p:ph type="body" idx="1"/>
          </p:nvPr>
        </p:nvSpPr>
        <p:spPr>
          <a:xfrm>
            <a:off x="914400" y="1600200"/>
            <a:ext cx="7772400" cy="2689225"/>
          </a:xfrm>
        </p:spPr>
        <p:txBody>
          <a:bodyPr/>
          <a:lstStyle/>
          <a:p>
            <a:pPr eaLnBrk="1" hangingPunct="1">
              <a:lnSpc>
                <a:spcPct val="90000"/>
              </a:lnSpc>
            </a:pPr>
            <a:r>
              <a:rPr lang="zh-CN" altLang="en-US" sz="2700" dirty="0" smtClean="0">
                <a:ea typeface="SimSun" pitchFamily="2" charset="-122"/>
              </a:rPr>
              <a:t>下面的同时行动博弈是无限重复博弈</a:t>
            </a:r>
            <a:endParaRPr lang="en-US" altLang="zh-CN" sz="2700" dirty="0" smtClean="0">
              <a:ea typeface="SimSun" pitchFamily="2" charset="-122"/>
            </a:endParaRPr>
          </a:p>
          <a:p>
            <a:pPr eaLnBrk="1" hangingPunct="1">
              <a:lnSpc>
                <a:spcPct val="90000"/>
              </a:lnSpc>
            </a:pPr>
            <a:r>
              <a:rPr lang="zh-CN" altLang="en-US" sz="2700" dirty="0" smtClean="0">
                <a:ea typeface="SimSun" pitchFamily="2" charset="-122"/>
              </a:rPr>
              <a:t>下一次博弈开始前所有以前的博弈结果都可以被观察到</a:t>
            </a:r>
            <a:endParaRPr lang="en-US" altLang="zh-CN" sz="2700" dirty="0" smtClean="0">
              <a:ea typeface="SimSun" pitchFamily="2" charset="-122"/>
            </a:endParaRPr>
          </a:p>
          <a:p>
            <a:pPr eaLnBrk="1" hangingPunct="1">
              <a:lnSpc>
                <a:spcPct val="90000"/>
              </a:lnSpc>
            </a:pPr>
            <a:r>
              <a:rPr lang="zh-CN" altLang="en-US" sz="2700" dirty="0" smtClean="0">
                <a:ea typeface="SimSun" pitchFamily="2" charset="-122"/>
              </a:rPr>
              <a:t>无限重复博弈每个参与人的收益是她所有阶段得到的收益的现值</a:t>
            </a:r>
            <a:r>
              <a:rPr lang="en-US" altLang="zh-CN" sz="2700" dirty="0" smtClean="0">
                <a:ea typeface="SimSun" pitchFamily="2" charset="-122"/>
              </a:rPr>
              <a:t>. </a:t>
            </a:r>
          </a:p>
          <a:p>
            <a:pPr eaLnBrk="1" hangingPunct="1">
              <a:lnSpc>
                <a:spcPct val="90000"/>
              </a:lnSpc>
              <a:buFont typeface="Wingdings" pitchFamily="2" charset="2"/>
              <a:buChar char="Ø"/>
            </a:pPr>
            <a:r>
              <a:rPr lang="zh-CN" altLang="en-US" sz="2700" dirty="0" smtClean="0">
                <a:ea typeface="SimSun" pitchFamily="2" charset="-122"/>
              </a:rPr>
              <a:t>问题</a:t>
            </a:r>
            <a:r>
              <a:rPr lang="en-US" altLang="zh-CN" sz="2700" dirty="0" smtClean="0">
                <a:ea typeface="SimSun" pitchFamily="2" charset="-122"/>
              </a:rPr>
              <a:t>: </a:t>
            </a:r>
            <a:r>
              <a:rPr lang="zh-CN" altLang="en-US" sz="2700" dirty="0" smtClean="0">
                <a:ea typeface="SimSun" pitchFamily="2" charset="-122"/>
              </a:rPr>
              <a:t>子博弈完美纳什均衡是什么</a:t>
            </a:r>
            <a:r>
              <a:rPr lang="en-US" altLang="zh-CN" sz="2700" dirty="0" smtClean="0">
                <a:ea typeface="SimSun" pitchFamily="2" charset="-122"/>
              </a:rPr>
              <a:t>?</a:t>
            </a:r>
          </a:p>
        </p:txBody>
      </p:sp>
      <p:graphicFrame>
        <p:nvGraphicFramePr>
          <p:cNvPr id="188420" name="Group 4"/>
          <p:cNvGraphicFramePr>
            <a:graphicFrameLocks noGrp="1"/>
          </p:cNvGraphicFramePr>
          <p:nvPr>
            <p:ph sz="half" idx="4294967295"/>
          </p:nvPr>
        </p:nvGraphicFramePr>
        <p:xfrm>
          <a:off x="2517775" y="4600575"/>
          <a:ext cx="5564188" cy="1584960"/>
        </p:xfrm>
        <a:graphic>
          <a:graphicData uri="http://schemas.openxmlformats.org/drawingml/2006/table">
            <a:tbl>
              <a:tblPr/>
              <a:tblGrid>
                <a:gridCol w="1130300"/>
                <a:gridCol w="823913"/>
                <a:gridCol w="1762125"/>
                <a:gridCol w="1847850"/>
              </a:tblGrid>
              <a:tr h="290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06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79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endPar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20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5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6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7763" name="灯片编号占位符 5"/>
          <p:cNvSpPr>
            <a:spLocks noGrp="1"/>
          </p:cNvSpPr>
          <p:nvPr>
            <p:ph type="sldNum" sz="quarter" idx="12"/>
          </p:nvPr>
        </p:nvSpPr>
        <p:spPr>
          <a:noFill/>
        </p:spPr>
        <p:txBody>
          <a:bodyPr/>
          <a:lstStyle/>
          <a:p>
            <a:fld id="{2B36FD4C-46FA-47DD-90ED-C3BEDFEBCA15}" type="slidenum">
              <a:rPr lang="zh-CN" altLang="en-US" smtClean="0">
                <a:solidFill>
                  <a:srgbClr val="000000"/>
                </a:solidFill>
              </a:rPr>
              <a:pPr/>
              <a:t>113</a:t>
            </a:fld>
            <a:endParaRPr lang="en-US" altLang="zh-CN" smtClean="0">
              <a:solidFill>
                <a:srgbClr val="000000"/>
              </a:solidFill>
            </a:endParaRPr>
          </a:p>
        </p:txBody>
      </p:sp>
      <p:sp>
        <p:nvSpPr>
          <p:cNvPr id="117764" name="Rectangle 2"/>
          <p:cNvSpPr>
            <a:spLocks noGrp="1" noChangeArrowheads="1"/>
          </p:cNvSpPr>
          <p:nvPr>
            <p:ph type="title"/>
          </p:nvPr>
        </p:nvSpPr>
        <p:spPr/>
        <p:txBody>
          <a:bodyPr/>
          <a:lstStyle/>
          <a:p>
            <a:pPr eaLnBrk="1" hangingPunct="1"/>
            <a:r>
              <a:rPr lang="en-US" altLang="zh-CN" smtClean="0">
                <a:ea typeface="SimSun" pitchFamily="2" charset="-122"/>
              </a:rPr>
              <a:t>Example: subgame</a:t>
            </a:r>
          </a:p>
        </p:txBody>
      </p:sp>
      <p:sp>
        <p:nvSpPr>
          <p:cNvPr id="117765" name="Rectangle 3"/>
          <p:cNvSpPr>
            <a:spLocks noGrp="1" noChangeArrowheads="1"/>
          </p:cNvSpPr>
          <p:nvPr>
            <p:ph type="body" idx="1"/>
          </p:nvPr>
        </p:nvSpPr>
        <p:spPr>
          <a:xfrm>
            <a:off x="914400" y="4697413"/>
            <a:ext cx="7772400" cy="1433512"/>
          </a:xfrm>
        </p:spPr>
        <p:txBody>
          <a:bodyPr/>
          <a:lstStyle/>
          <a:p>
            <a:pPr eaLnBrk="1" hangingPunct="1"/>
            <a:r>
              <a:rPr lang="zh-CN" altLang="en-US" smtClean="0">
                <a:ea typeface="SimSun" pitchFamily="2" charset="-122"/>
              </a:rPr>
              <a:t>无限重复博弈的每个子博弈等同于整个博弈</a:t>
            </a:r>
            <a:r>
              <a:rPr lang="en-US" altLang="zh-CN" smtClean="0">
                <a:ea typeface="SimSun" pitchFamily="2" charset="-122"/>
              </a:rPr>
              <a:t>.</a:t>
            </a:r>
          </a:p>
          <a:p>
            <a:pPr eaLnBrk="1" hangingPunct="1">
              <a:buFont typeface="Wingdings" pitchFamily="2" charset="2"/>
              <a:buNone/>
            </a:pPr>
            <a:endParaRPr lang="zh-CN" altLang="en-US" smtClean="0">
              <a:ea typeface="SimSun" pitchFamily="2" charset="-122"/>
            </a:endParaRPr>
          </a:p>
        </p:txBody>
      </p:sp>
      <p:sp>
        <p:nvSpPr>
          <p:cNvPr id="117766" name="Oval 4"/>
          <p:cNvSpPr>
            <a:spLocks noChangeArrowheads="1"/>
          </p:cNvSpPr>
          <p:nvPr/>
        </p:nvSpPr>
        <p:spPr bwMode="auto">
          <a:xfrm>
            <a:off x="4746625" y="2098675"/>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67" name="Line 5"/>
          <p:cNvSpPr>
            <a:spLocks noChangeShapeType="1"/>
          </p:cNvSpPr>
          <p:nvPr/>
        </p:nvSpPr>
        <p:spPr bwMode="auto">
          <a:xfrm flipH="1">
            <a:off x="2947988" y="2174875"/>
            <a:ext cx="1782762" cy="630238"/>
          </a:xfrm>
          <a:prstGeom prst="line">
            <a:avLst/>
          </a:prstGeom>
          <a:noFill/>
          <a:ln w="127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68" name="Line 6"/>
          <p:cNvSpPr>
            <a:spLocks noChangeShapeType="1"/>
          </p:cNvSpPr>
          <p:nvPr/>
        </p:nvSpPr>
        <p:spPr bwMode="auto">
          <a:xfrm>
            <a:off x="4886325" y="2166938"/>
            <a:ext cx="1662113" cy="636587"/>
          </a:xfrm>
          <a:prstGeom prst="line">
            <a:avLst/>
          </a:prstGeom>
          <a:noFill/>
          <a:ln w="127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69" name="Text Box 7"/>
          <p:cNvSpPr txBox="1">
            <a:spLocks noChangeArrowheads="1"/>
          </p:cNvSpPr>
          <p:nvPr/>
        </p:nvSpPr>
        <p:spPr bwMode="auto">
          <a:xfrm>
            <a:off x="4321175" y="189230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17770" name="Text Box 8"/>
          <p:cNvSpPr txBox="1">
            <a:spLocks noChangeArrowheads="1"/>
          </p:cNvSpPr>
          <p:nvPr/>
        </p:nvSpPr>
        <p:spPr bwMode="auto">
          <a:xfrm>
            <a:off x="3122613" y="22240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17771" name="Text Box 9"/>
          <p:cNvSpPr txBox="1">
            <a:spLocks noChangeArrowheads="1"/>
          </p:cNvSpPr>
          <p:nvPr/>
        </p:nvSpPr>
        <p:spPr bwMode="auto">
          <a:xfrm>
            <a:off x="5791200" y="2197100"/>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17772" name="Text Box 10"/>
          <p:cNvSpPr txBox="1">
            <a:spLocks noChangeArrowheads="1"/>
          </p:cNvSpPr>
          <p:nvPr/>
        </p:nvSpPr>
        <p:spPr bwMode="auto">
          <a:xfrm>
            <a:off x="2463800" y="251142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17773" name="Oval 11"/>
          <p:cNvSpPr>
            <a:spLocks noChangeArrowheads="1"/>
          </p:cNvSpPr>
          <p:nvPr/>
        </p:nvSpPr>
        <p:spPr bwMode="auto">
          <a:xfrm>
            <a:off x="2851150" y="27447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74" name="Line 12"/>
          <p:cNvSpPr>
            <a:spLocks noChangeShapeType="1"/>
          </p:cNvSpPr>
          <p:nvPr/>
        </p:nvSpPr>
        <p:spPr bwMode="auto">
          <a:xfrm flipH="1">
            <a:off x="1892300" y="2879725"/>
            <a:ext cx="971550" cy="839788"/>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75" name="Line 13"/>
          <p:cNvSpPr>
            <a:spLocks noChangeShapeType="1"/>
          </p:cNvSpPr>
          <p:nvPr/>
        </p:nvSpPr>
        <p:spPr bwMode="auto">
          <a:xfrm>
            <a:off x="2974975" y="2840038"/>
            <a:ext cx="1003300" cy="9048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76" name="Text Box 14"/>
          <p:cNvSpPr txBox="1">
            <a:spLocks noChangeArrowheads="1"/>
          </p:cNvSpPr>
          <p:nvPr/>
        </p:nvSpPr>
        <p:spPr bwMode="auto">
          <a:xfrm>
            <a:off x="1960563" y="304323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17777" name="Text Box 15"/>
          <p:cNvSpPr txBox="1">
            <a:spLocks noChangeArrowheads="1"/>
          </p:cNvSpPr>
          <p:nvPr/>
        </p:nvSpPr>
        <p:spPr bwMode="auto">
          <a:xfrm>
            <a:off x="3532188" y="3074988"/>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17778" name="Text Box 16"/>
          <p:cNvSpPr txBox="1">
            <a:spLocks noChangeArrowheads="1"/>
          </p:cNvSpPr>
          <p:nvPr/>
        </p:nvSpPr>
        <p:spPr bwMode="auto">
          <a:xfrm>
            <a:off x="7056438" y="2697163"/>
            <a:ext cx="3603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17779" name="Oval 17"/>
          <p:cNvSpPr>
            <a:spLocks noChangeArrowheads="1"/>
          </p:cNvSpPr>
          <p:nvPr/>
        </p:nvSpPr>
        <p:spPr bwMode="auto">
          <a:xfrm>
            <a:off x="6484938" y="2752725"/>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80" name="Line 18"/>
          <p:cNvSpPr>
            <a:spLocks noChangeShapeType="1"/>
          </p:cNvSpPr>
          <p:nvPr/>
        </p:nvSpPr>
        <p:spPr bwMode="auto">
          <a:xfrm flipH="1">
            <a:off x="5484813" y="2843213"/>
            <a:ext cx="1014412" cy="88582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81" name="Line 19"/>
          <p:cNvSpPr>
            <a:spLocks noChangeShapeType="1"/>
          </p:cNvSpPr>
          <p:nvPr/>
        </p:nvSpPr>
        <p:spPr bwMode="auto">
          <a:xfrm>
            <a:off x="6624638" y="2833688"/>
            <a:ext cx="869950" cy="881062"/>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82" name="Text Box 20"/>
          <p:cNvSpPr txBox="1">
            <a:spLocks noChangeArrowheads="1"/>
          </p:cNvSpPr>
          <p:nvPr/>
        </p:nvSpPr>
        <p:spPr bwMode="auto">
          <a:xfrm>
            <a:off x="5491163" y="302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17783" name="Text Box 21"/>
          <p:cNvSpPr txBox="1">
            <a:spLocks noChangeArrowheads="1"/>
          </p:cNvSpPr>
          <p:nvPr/>
        </p:nvSpPr>
        <p:spPr bwMode="auto">
          <a:xfrm>
            <a:off x="7077075" y="306863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17784" name="Oval 22"/>
          <p:cNvSpPr>
            <a:spLocks noChangeArrowheads="1"/>
          </p:cNvSpPr>
          <p:nvPr/>
        </p:nvSpPr>
        <p:spPr bwMode="auto">
          <a:xfrm>
            <a:off x="1773238" y="36845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85" name="Oval 23"/>
          <p:cNvSpPr>
            <a:spLocks noChangeArrowheads="1"/>
          </p:cNvSpPr>
          <p:nvPr/>
        </p:nvSpPr>
        <p:spPr bwMode="auto">
          <a:xfrm>
            <a:off x="3930650" y="370363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86" name="Oval 24"/>
          <p:cNvSpPr>
            <a:spLocks noChangeArrowheads="1"/>
          </p:cNvSpPr>
          <p:nvPr/>
        </p:nvSpPr>
        <p:spPr bwMode="auto">
          <a:xfrm>
            <a:off x="5360988" y="37322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87" name="Oval 25"/>
          <p:cNvSpPr>
            <a:spLocks noChangeArrowheads="1"/>
          </p:cNvSpPr>
          <p:nvPr/>
        </p:nvSpPr>
        <p:spPr bwMode="auto">
          <a:xfrm>
            <a:off x="7477125" y="3689350"/>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17788" name="Line 26"/>
          <p:cNvSpPr>
            <a:spLocks noChangeShapeType="1"/>
          </p:cNvSpPr>
          <p:nvPr/>
        </p:nvSpPr>
        <p:spPr bwMode="auto">
          <a:xfrm>
            <a:off x="3027363" y="2828925"/>
            <a:ext cx="3435350" cy="0"/>
          </a:xfrm>
          <a:prstGeom prst="line">
            <a:avLst/>
          </a:prstGeom>
          <a:noFill/>
          <a:ln w="1270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89" name="Text Box 27"/>
          <p:cNvSpPr txBox="1">
            <a:spLocks noChangeArrowheads="1"/>
          </p:cNvSpPr>
          <p:nvPr/>
        </p:nvSpPr>
        <p:spPr bwMode="auto">
          <a:xfrm>
            <a:off x="2012950" y="36179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17790" name="Text Box 28"/>
          <p:cNvSpPr txBox="1">
            <a:spLocks noChangeArrowheads="1"/>
          </p:cNvSpPr>
          <p:nvPr/>
        </p:nvSpPr>
        <p:spPr bwMode="auto">
          <a:xfrm>
            <a:off x="3211513" y="363537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17791" name="Text Box 29"/>
          <p:cNvSpPr txBox="1">
            <a:spLocks noChangeArrowheads="1"/>
          </p:cNvSpPr>
          <p:nvPr/>
        </p:nvSpPr>
        <p:spPr bwMode="auto">
          <a:xfrm>
            <a:off x="5599113" y="362426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17792" name="Text Box 30"/>
          <p:cNvSpPr txBox="1">
            <a:spLocks noChangeArrowheads="1"/>
          </p:cNvSpPr>
          <p:nvPr/>
        </p:nvSpPr>
        <p:spPr bwMode="auto">
          <a:xfrm>
            <a:off x="6723063" y="36512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cxnSp>
        <p:nvCxnSpPr>
          <p:cNvPr id="117793" name="AutoShape 31"/>
          <p:cNvCxnSpPr>
            <a:cxnSpLocks noChangeShapeType="1"/>
            <a:stCxn id="117784" idx="2"/>
            <a:endCxn id="117766" idx="1"/>
          </p:cNvCxnSpPr>
          <p:nvPr/>
        </p:nvCxnSpPr>
        <p:spPr bwMode="auto">
          <a:xfrm rot="10800000" flipH="1">
            <a:off x="1773238" y="2122488"/>
            <a:ext cx="2997200" cy="1643062"/>
          </a:xfrm>
          <a:prstGeom prst="bentConnector4">
            <a:avLst>
              <a:gd name="adj1" fmla="val -7625"/>
              <a:gd name="adj2" fmla="val 115361"/>
            </a:avLst>
          </a:prstGeom>
          <a:noFill/>
          <a:ln w="9525">
            <a:solidFill>
              <a:schemeClr val="tx1"/>
            </a:solidFill>
            <a:miter lim="800000"/>
            <a:headEnd/>
            <a:tailEnd type="triangle" w="med" len="med"/>
          </a:ln>
        </p:spPr>
      </p:cxnSp>
      <p:sp>
        <p:nvSpPr>
          <p:cNvPr id="117794" name="Line 32"/>
          <p:cNvSpPr>
            <a:spLocks noChangeShapeType="1"/>
          </p:cNvSpPr>
          <p:nvPr/>
        </p:nvSpPr>
        <p:spPr bwMode="auto">
          <a:xfrm>
            <a:off x="1046163" y="4233863"/>
            <a:ext cx="2949575"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95" name="Line 33"/>
          <p:cNvSpPr>
            <a:spLocks noChangeShapeType="1"/>
          </p:cNvSpPr>
          <p:nvPr/>
        </p:nvSpPr>
        <p:spPr bwMode="auto">
          <a:xfrm>
            <a:off x="3997325" y="3878263"/>
            <a:ext cx="0" cy="354012"/>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cxnSp>
        <p:nvCxnSpPr>
          <p:cNvPr id="117796" name="AutoShape 34"/>
          <p:cNvCxnSpPr>
            <a:cxnSpLocks noChangeShapeType="1"/>
            <a:stCxn id="117787" idx="6"/>
            <a:endCxn id="117766" idx="7"/>
          </p:cNvCxnSpPr>
          <p:nvPr/>
        </p:nvCxnSpPr>
        <p:spPr bwMode="auto">
          <a:xfrm flipH="1" flipV="1">
            <a:off x="4883150" y="2122488"/>
            <a:ext cx="2754313" cy="1647825"/>
          </a:xfrm>
          <a:prstGeom prst="bentConnector4">
            <a:avLst>
              <a:gd name="adj1" fmla="val -8301"/>
              <a:gd name="adj2" fmla="val 115319"/>
            </a:avLst>
          </a:prstGeom>
          <a:noFill/>
          <a:ln w="9525">
            <a:solidFill>
              <a:schemeClr val="tx1"/>
            </a:solidFill>
            <a:miter lim="800000"/>
            <a:headEnd/>
            <a:tailEnd type="triangle" w="med" len="med"/>
          </a:ln>
        </p:spPr>
      </p:cxnSp>
      <p:sp>
        <p:nvSpPr>
          <p:cNvPr id="117797" name="Line 35"/>
          <p:cNvSpPr>
            <a:spLocks noChangeShapeType="1"/>
          </p:cNvSpPr>
          <p:nvPr/>
        </p:nvSpPr>
        <p:spPr bwMode="auto">
          <a:xfrm>
            <a:off x="5430838" y="4238625"/>
            <a:ext cx="2830512"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98" name="Line 36"/>
          <p:cNvSpPr>
            <a:spLocks noChangeShapeType="1"/>
          </p:cNvSpPr>
          <p:nvPr/>
        </p:nvSpPr>
        <p:spPr bwMode="auto">
          <a:xfrm>
            <a:off x="5432425" y="3883025"/>
            <a:ext cx="0" cy="354013"/>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799" name="Line 37"/>
          <p:cNvSpPr>
            <a:spLocks noChangeShapeType="1"/>
          </p:cNvSpPr>
          <p:nvPr/>
        </p:nvSpPr>
        <p:spPr bwMode="auto">
          <a:xfrm flipV="1">
            <a:off x="8258175" y="1681163"/>
            <a:ext cx="0" cy="2551112"/>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800" name="Line 38"/>
          <p:cNvSpPr>
            <a:spLocks noChangeShapeType="1"/>
          </p:cNvSpPr>
          <p:nvPr/>
        </p:nvSpPr>
        <p:spPr bwMode="auto">
          <a:xfrm flipH="1">
            <a:off x="1031875" y="1681163"/>
            <a:ext cx="722630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801" name="Line 39"/>
          <p:cNvSpPr>
            <a:spLocks noChangeShapeType="1"/>
          </p:cNvSpPr>
          <p:nvPr/>
        </p:nvSpPr>
        <p:spPr bwMode="auto">
          <a:xfrm flipV="1">
            <a:off x="1047750" y="1666875"/>
            <a:ext cx="0" cy="256540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17802" name="Line 40"/>
          <p:cNvSpPr>
            <a:spLocks noChangeShapeType="1"/>
          </p:cNvSpPr>
          <p:nvPr/>
        </p:nvSpPr>
        <p:spPr bwMode="auto">
          <a:xfrm>
            <a:off x="4838700" y="1679575"/>
            <a:ext cx="0" cy="442913"/>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4"/>
          <p:cNvSpPr>
            <a:spLocks noGrp="1"/>
          </p:cNvSpPr>
          <p:nvPr>
            <p:ph type="ftr" sz="quarter" idx="11"/>
          </p:nvPr>
        </p:nvSpPr>
        <p:spPr>
          <a:noFill/>
        </p:spPr>
        <p:txBody>
          <a:bodyPr/>
          <a:lstStyle/>
          <a:p>
            <a:r>
              <a:rPr lang="en-US" altLang="zh-CN" dirty="0" smtClean="0">
                <a:solidFill>
                  <a:srgbClr val="000000"/>
                </a:solidFill>
              </a:rPr>
              <a:t>Game theory-Chapter 2</a:t>
            </a:r>
          </a:p>
        </p:txBody>
      </p:sp>
      <p:sp>
        <p:nvSpPr>
          <p:cNvPr id="118787" name="灯片编号占位符 5"/>
          <p:cNvSpPr>
            <a:spLocks noGrp="1"/>
          </p:cNvSpPr>
          <p:nvPr>
            <p:ph type="sldNum" sz="quarter" idx="12"/>
          </p:nvPr>
        </p:nvSpPr>
        <p:spPr>
          <a:noFill/>
        </p:spPr>
        <p:txBody>
          <a:bodyPr/>
          <a:lstStyle/>
          <a:p>
            <a:fld id="{469E6F59-184A-4FB7-A90D-C9364ADDF045}" type="slidenum">
              <a:rPr lang="zh-CN" altLang="en-US" smtClean="0">
                <a:solidFill>
                  <a:srgbClr val="000000"/>
                </a:solidFill>
              </a:rPr>
              <a:pPr/>
              <a:t>114</a:t>
            </a:fld>
            <a:endParaRPr lang="en-US" altLang="zh-CN" dirty="0" smtClean="0">
              <a:solidFill>
                <a:srgbClr val="000000"/>
              </a:solidFill>
            </a:endParaRPr>
          </a:p>
        </p:txBody>
      </p:sp>
      <p:sp>
        <p:nvSpPr>
          <p:cNvPr id="118788" name="Rectangle 2"/>
          <p:cNvSpPr>
            <a:spLocks noGrp="1" noChangeArrowheads="1"/>
          </p:cNvSpPr>
          <p:nvPr>
            <p:ph type="title"/>
          </p:nvPr>
        </p:nvSpPr>
        <p:spPr/>
        <p:txBody>
          <a:bodyPr/>
          <a:lstStyle/>
          <a:p>
            <a:pPr eaLnBrk="1" hangingPunct="1"/>
            <a:r>
              <a:rPr lang="en-US" altLang="zh-CN" smtClean="0">
                <a:ea typeface="SimSun" pitchFamily="2" charset="-122"/>
              </a:rPr>
              <a:t>Example: strategy</a:t>
            </a:r>
          </a:p>
        </p:txBody>
      </p:sp>
      <p:sp>
        <p:nvSpPr>
          <p:cNvPr id="118789" name="Rectangle 3"/>
          <p:cNvSpPr>
            <a:spLocks noGrp="1" noChangeArrowheads="1"/>
          </p:cNvSpPr>
          <p:nvPr>
            <p:ph type="body" idx="1"/>
          </p:nvPr>
        </p:nvSpPr>
        <p:spPr>
          <a:xfrm>
            <a:off x="914400" y="1658938"/>
            <a:ext cx="7772400" cy="4471987"/>
          </a:xfrm>
        </p:spPr>
        <p:txBody>
          <a:bodyPr/>
          <a:lstStyle/>
          <a:p>
            <a:pPr eaLnBrk="1" hangingPunct="1"/>
            <a:r>
              <a:rPr lang="zh-CN" altLang="en-US" dirty="0" smtClean="0">
                <a:ea typeface="SimSun" pitchFamily="2" charset="-122"/>
              </a:rPr>
              <a:t>参与人的策略是一个完整的计划</a:t>
            </a:r>
            <a:r>
              <a:rPr lang="en-US" altLang="zh-CN" dirty="0" smtClean="0">
                <a:ea typeface="SimSun" pitchFamily="2" charset="-122"/>
              </a:rPr>
              <a:t>.</a:t>
            </a:r>
            <a:r>
              <a:rPr lang="zh-CN" altLang="en-US" dirty="0" smtClean="0">
                <a:ea typeface="SimSun" pitchFamily="2" charset="-122"/>
              </a:rPr>
              <a:t>它依赖于博弈进行的历史</a:t>
            </a:r>
            <a:r>
              <a:rPr lang="en-US" altLang="zh-CN" dirty="0" smtClean="0">
                <a:ea typeface="SimSun" pitchFamily="2" charset="-122"/>
              </a:rPr>
              <a:t>.</a:t>
            </a:r>
          </a:p>
          <a:p>
            <a:pPr eaLnBrk="1" hangingPunct="1"/>
            <a:r>
              <a:rPr lang="en-US" altLang="zh-CN" dirty="0" smtClean="0">
                <a:ea typeface="SimSun" pitchFamily="2" charset="-122"/>
              </a:rPr>
              <a:t>player </a:t>
            </a:r>
            <a:r>
              <a:rPr lang="en-US" altLang="zh-CN" i="1" dirty="0" err="1" smtClean="0">
                <a:latin typeface="Times New Roman" pitchFamily="18" charset="0"/>
                <a:ea typeface="SimSun" pitchFamily="2" charset="-122"/>
                <a:cs typeface="Times New Roman" pitchFamily="18" charset="0"/>
              </a:rPr>
              <a:t>i</a:t>
            </a:r>
            <a:r>
              <a:rPr lang="zh-CN" altLang="en-US" dirty="0" smtClean="0">
                <a:ea typeface="SimSun" pitchFamily="2" charset="-122"/>
              </a:rPr>
              <a:t>的一个策略</a:t>
            </a:r>
            <a:r>
              <a:rPr lang="en-US" altLang="zh-CN" dirty="0" smtClean="0">
                <a:ea typeface="SimSun" pitchFamily="2" charset="-122"/>
              </a:rPr>
              <a:t>: </a:t>
            </a:r>
            <a:r>
              <a:rPr lang="zh-CN" altLang="en-US" dirty="0" smtClean="0">
                <a:ea typeface="SimSun" pitchFamily="2" charset="-122"/>
              </a:rPr>
              <a:t>在每个阶段（或者每个信息集）选择</a:t>
            </a:r>
            <a:r>
              <a:rPr lang="en-US" altLang="zh-CN" b="1" i="1" dirty="0" smtClean="0">
                <a:latin typeface="Times New Roman" pitchFamily="18" charset="0"/>
                <a:ea typeface="SimSun" pitchFamily="2" charset="-122"/>
              </a:rPr>
              <a:t>L</a:t>
            </a:r>
            <a:r>
              <a:rPr lang="en-US" altLang="zh-CN" b="1" i="1" baseline="-25000" dirty="0" smtClean="0">
                <a:latin typeface="Times New Roman" pitchFamily="18" charset="0"/>
                <a:ea typeface="SimSun" pitchFamily="2" charset="-122"/>
              </a:rPr>
              <a:t>i</a:t>
            </a:r>
            <a:r>
              <a:rPr lang="en-US" altLang="zh-CN" dirty="0" smtClean="0">
                <a:ea typeface="SimSun" pitchFamily="2" charset="-122"/>
              </a:rPr>
              <a:t> </a:t>
            </a:r>
          </a:p>
          <a:p>
            <a:pPr eaLnBrk="1" hangingPunct="1"/>
            <a:r>
              <a:rPr lang="en-US" altLang="zh-CN" dirty="0" smtClean="0">
                <a:ea typeface="SimSun" pitchFamily="2" charset="-122"/>
              </a:rPr>
              <a:t>player </a:t>
            </a:r>
            <a:r>
              <a:rPr lang="en-US" altLang="zh-CN" b="1" i="1" dirty="0" err="1" smtClean="0">
                <a:latin typeface="Times New Roman" pitchFamily="18" charset="0"/>
                <a:ea typeface="SimSun" pitchFamily="2" charset="-122"/>
              </a:rPr>
              <a:t>i</a:t>
            </a:r>
            <a:r>
              <a:rPr lang="zh-CN" altLang="en-US" dirty="0" smtClean="0">
                <a:ea typeface="SimSun" pitchFamily="2" charset="-122"/>
              </a:rPr>
              <a:t>的其他策略被称为</a:t>
            </a:r>
            <a:r>
              <a:rPr lang="zh-CN" altLang="en-US" b="1" i="1" dirty="0" smtClean="0">
                <a:ea typeface="SimSun" pitchFamily="2" charset="-122"/>
              </a:rPr>
              <a:t>触发策略</a:t>
            </a:r>
            <a:r>
              <a:rPr lang="zh-CN" altLang="en-US" dirty="0" smtClean="0">
                <a:ea typeface="SimSun" pitchFamily="2" charset="-122"/>
              </a:rPr>
              <a:t>（</a:t>
            </a:r>
            <a:r>
              <a:rPr lang="en-US" altLang="zh-CN" i="1" dirty="0" smtClean="0">
                <a:ea typeface="SimSun" pitchFamily="2" charset="-122"/>
              </a:rPr>
              <a:t>trigger strategy</a:t>
            </a:r>
            <a:r>
              <a:rPr lang="en-US" altLang="zh-CN" dirty="0" smtClean="0">
                <a:ea typeface="SimSun" pitchFamily="2" charset="-122"/>
              </a:rPr>
              <a:t> </a:t>
            </a:r>
            <a:r>
              <a:rPr lang="zh-CN" altLang="en-US" dirty="0" smtClean="0">
                <a:ea typeface="SimSun" pitchFamily="2" charset="-122"/>
              </a:rPr>
              <a:t>）</a:t>
            </a:r>
            <a:r>
              <a:rPr lang="en-US" altLang="zh-CN" dirty="0" smtClean="0">
                <a:ea typeface="SimSun" pitchFamily="2" charset="-122"/>
              </a:rPr>
              <a:t>:</a:t>
            </a:r>
            <a:r>
              <a:rPr lang="zh-CN" altLang="en-US" dirty="0" smtClean="0">
                <a:ea typeface="SimSun" pitchFamily="2" charset="-122"/>
              </a:rPr>
              <a:t>在第</a:t>
            </a:r>
            <a:r>
              <a:rPr lang="en-US" altLang="zh-CN" dirty="0" smtClean="0">
                <a:ea typeface="SimSun" pitchFamily="2" charset="-122"/>
              </a:rPr>
              <a:t>1</a:t>
            </a:r>
            <a:r>
              <a:rPr lang="zh-CN" altLang="en-US" dirty="0" smtClean="0">
                <a:ea typeface="SimSun" pitchFamily="2" charset="-122"/>
              </a:rPr>
              <a:t>阶段选择 </a:t>
            </a:r>
            <a:r>
              <a:rPr lang="en-US" altLang="zh-CN" b="1" i="1" dirty="0" err="1" smtClean="0">
                <a:latin typeface="Times New Roman" pitchFamily="18" charset="0"/>
                <a:ea typeface="SimSun" pitchFamily="2" charset="-122"/>
              </a:rPr>
              <a:t>R</a:t>
            </a:r>
            <a:r>
              <a:rPr lang="en-US" altLang="zh-CN" b="1" i="1" baseline="-25000" dirty="0" err="1" smtClean="0">
                <a:latin typeface="Times New Roman" pitchFamily="18" charset="0"/>
                <a:ea typeface="SimSun" pitchFamily="2" charset="-122"/>
              </a:rPr>
              <a:t>i</a:t>
            </a:r>
            <a:r>
              <a:rPr lang="zh-CN" altLang="en-US" dirty="0" smtClean="0">
                <a:ea typeface="SimSun" pitchFamily="2" charset="-122"/>
              </a:rPr>
              <a:t>； 如果以前所有</a:t>
            </a:r>
            <a:r>
              <a:rPr lang="en-US" altLang="zh-CN" i="1" dirty="0" smtClean="0">
                <a:latin typeface="Times New Roman" pitchFamily="18" charset="0"/>
                <a:ea typeface="SimSun" pitchFamily="2" charset="-122"/>
              </a:rPr>
              <a:t>t</a:t>
            </a:r>
            <a:r>
              <a:rPr lang="en-US" altLang="zh-CN" dirty="0" smtClean="0">
                <a:latin typeface="Times New Roman" pitchFamily="18" charset="0"/>
                <a:ea typeface="SimSun" pitchFamily="2" charset="-122"/>
              </a:rPr>
              <a:t>-1</a:t>
            </a:r>
            <a:r>
              <a:rPr lang="zh-CN" altLang="en-US" dirty="0" smtClean="0">
                <a:ea typeface="SimSun" pitchFamily="2" charset="-122"/>
              </a:rPr>
              <a:t> 阶段的结果均为</a:t>
            </a:r>
            <a:r>
              <a:rPr lang="en-US" altLang="zh-CN" dirty="0" smtClean="0">
                <a:ea typeface="SimSun" pitchFamily="2" charset="-122"/>
              </a:rPr>
              <a:t>(</a:t>
            </a:r>
            <a:r>
              <a:rPr lang="en-US" altLang="zh-CN" b="1" i="1" dirty="0" smtClean="0">
                <a:latin typeface="Times New Roman" pitchFamily="18" charset="0"/>
                <a:ea typeface="SimSun" pitchFamily="2" charset="-122"/>
              </a:rPr>
              <a:t>R</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R</a:t>
            </a:r>
            <a:r>
              <a:rPr lang="en-US" altLang="zh-CN" b="1" baseline="-25000" dirty="0" smtClean="0">
                <a:latin typeface="Times New Roman" pitchFamily="18" charset="0"/>
                <a:ea typeface="SimSun" pitchFamily="2" charset="-122"/>
              </a:rPr>
              <a:t>2</a:t>
            </a:r>
            <a:r>
              <a:rPr lang="en-US" altLang="zh-CN" dirty="0" smtClean="0">
                <a:ea typeface="SimSun" pitchFamily="2" charset="-122"/>
              </a:rPr>
              <a:t>) </a:t>
            </a:r>
            <a:r>
              <a:rPr lang="zh-CN" altLang="en-US" dirty="0" smtClean="0">
                <a:ea typeface="SimSun" pitchFamily="2" charset="-122"/>
              </a:rPr>
              <a:t>，那么第</a:t>
            </a:r>
            <a:r>
              <a:rPr lang="en-US" altLang="zh-CN" i="1" dirty="0" smtClean="0">
                <a:ea typeface="SimSun" pitchFamily="2" charset="-122"/>
              </a:rPr>
              <a:t>t</a:t>
            </a:r>
            <a:r>
              <a:rPr lang="zh-CN" altLang="en-US" dirty="0" smtClean="0">
                <a:ea typeface="SimSun" pitchFamily="2" charset="-122"/>
              </a:rPr>
              <a:t>阶段选择</a:t>
            </a:r>
            <a:r>
              <a:rPr lang="en-US" altLang="zh-CN" b="1" i="1" dirty="0" err="1" smtClean="0">
                <a:latin typeface="Times New Roman" pitchFamily="18" charset="0"/>
                <a:ea typeface="SimSun" pitchFamily="2" charset="-122"/>
              </a:rPr>
              <a:t>R</a:t>
            </a:r>
            <a:r>
              <a:rPr lang="en-US" altLang="zh-CN" b="1" i="1" baseline="-25000" dirty="0" err="1" smtClean="0">
                <a:latin typeface="Times New Roman" pitchFamily="18" charset="0"/>
                <a:ea typeface="SimSun" pitchFamily="2" charset="-122"/>
              </a:rPr>
              <a:t>i</a:t>
            </a:r>
            <a:r>
              <a:rPr lang="zh-CN" altLang="en-US" dirty="0" smtClean="0">
                <a:ea typeface="SimSun" pitchFamily="2" charset="-122"/>
              </a:rPr>
              <a:t> ，否则第</a:t>
            </a:r>
            <a:r>
              <a:rPr lang="en-US" altLang="zh-CN" i="1" dirty="0" smtClean="0">
                <a:ea typeface="SimSun" pitchFamily="2" charset="-122"/>
              </a:rPr>
              <a:t>t</a:t>
            </a:r>
            <a:r>
              <a:rPr lang="zh-CN" altLang="en-US" dirty="0" smtClean="0">
                <a:ea typeface="SimSun" pitchFamily="2" charset="-122"/>
              </a:rPr>
              <a:t>阶段选择</a:t>
            </a:r>
            <a:r>
              <a:rPr lang="en-US" altLang="zh-CN" b="1" i="1" dirty="0" smtClean="0">
                <a:latin typeface="Times New Roman" pitchFamily="18" charset="0"/>
                <a:ea typeface="SimSun" pitchFamily="2" charset="-122"/>
              </a:rPr>
              <a:t>L</a:t>
            </a:r>
            <a:r>
              <a:rPr lang="en-US" altLang="zh-CN" b="1" i="1" baseline="-25000" dirty="0" smtClean="0">
                <a:latin typeface="Times New Roman" pitchFamily="18" charset="0"/>
                <a:ea typeface="SimSun" pitchFamily="2" charset="-122"/>
              </a:rPr>
              <a:t>i</a:t>
            </a:r>
            <a:r>
              <a:rPr lang="en-US" altLang="zh-CN"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9811" name="灯片编号占位符 5"/>
          <p:cNvSpPr>
            <a:spLocks noGrp="1"/>
          </p:cNvSpPr>
          <p:nvPr>
            <p:ph type="sldNum" sz="quarter" idx="12"/>
          </p:nvPr>
        </p:nvSpPr>
        <p:spPr>
          <a:noFill/>
        </p:spPr>
        <p:txBody>
          <a:bodyPr/>
          <a:lstStyle/>
          <a:p>
            <a:fld id="{6C9788C3-B43D-44C7-AA51-0D46BA6B21CB}" type="slidenum">
              <a:rPr lang="zh-CN" altLang="en-US" smtClean="0">
                <a:solidFill>
                  <a:srgbClr val="000000"/>
                </a:solidFill>
              </a:rPr>
              <a:pPr/>
              <a:t>115</a:t>
            </a:fld>
            <a:endParaRPr lang="en-US" altLang="zh-CN" smtClean="0">
              <a:solidFill>
                <a:srgbClr val="000000"/>
              </a:solidFill>
            </a:endParaRPr>
          </a:p>
        </p:txBody>
      </p:sp>
      <p:sp>
        <p:nvSpPr>
          <p:cNvPr id="119812" name="Rectangle 2"/>
          <p:cNvSpPr>
            <a:spLocks noGrp="1" noChangeArrowheads="1"/>
          </p:cNvSpPr>
          <p:nvPr>
            <p:ph type="title"/>
          </p:nvPr>
        </p:nvSpPr>
        <p:spPr/>
        <p:txBody>
          <a:bodyPr/>
          <a:lstStyle/>
          <a:p>
            <a:pPr eaLnBrk="1" hangingPunct="1"/>
            <a:r>
              <a:rPr lang="en-US" altLang="zh-CN" sz="3800" smtClean="0">
                <a:ea typeface="SimSun" pitchFamily="2" charset="-122"/>
              </a:rPr>
              <a:t>Example: subgame perfect Nash equilibrium</a:t>
            </a:r>
          </a:p>
        </p:txBody>
      </p:sp>
      <p:sp>
        <p:nvSpPr>
          <p:cNvPr id="119813" name="Rectangle 3"/>
          <p:cNvSpPr>
            <a:spLocks noGrp="1" noChangeArrowheads="1"/>
          </p:cNvSpPr>
          <p:nvPr>
            <p:ph type="body" idx="1"/>
          </p:nvPr>
        </p:nvSpPr>
        <p:spPr>
          <a:xfrm>
            <a:off x="914400" y="1541463"/>
            <a:ext cx="7772400" cy="4708525"/>
          </a:xfrm>
        </p:spPr>
        <p:txBody>
          <a:bodyPr/>
          <a:lstStyle/>
          <a:p>
            <a:pPr eaLnBrk="1" hangingPunct="1">
              <a:lnSpc>
                <a:spcPct val="90000"/>
              </a:lnSpc>
            </a:pPr>
            <a:r>
              <a:rPr lang="zh-CN" altLang="en-US" smtClean="0">
                <a:ea typeface="SimSun" pitchFamily="2" charset="-122"/>
              </a:rPr>
              <a:t>检查一下，如果</a:t>
            </a:r>
            <a:r>
              <a:rPr lang="en-US" altLang="zh-CN" smtClean="0">
                <a:ea typeface="SimSun" pitchFamily="2" charset="-122"/>
              </a:rPr>
              <a:t>player </a:t>
            </a:r>
            <a:r>
              <a:rPr lang="en-US" altLang="zh-CN" i="1" smtClean="0">
                <a:latin typeface="Times New Roman" pitchFamily="18" charset="0"/>
                <a:ea typeface="SimSun" pitchFamily="2" charset="-122"/>
                <a:cs typeface="Times New Roman" pitchFamily="18" charset="0"/>
              </a:rPr>
              <a:t>i</a:t>
            </a:r>
            <a:r>
              <a:rPr lang="en-US" altLang="zh-CN" smtClean="0">
                <a:ea typeface="SimSun" pitchFamily="2" charset="-122"/>
              </a:rPr>
              <a:t> </a:t>
            </a:r>
            <a:r>
              <a:rPr lang="zh-CN" altLang="en-US" smtClean="0">
                <a:ea typeface="SimSun" pitchFamily="2" charset="-122"/>
              </a:rPr>
              <a:t>在每一阶段（或者她的每个信息集）都选择</a:t>
            </a:r>
            <a:r>
              <a:rPr lang="en-US" altLang="zh-CN" b="1" i="1" smtClean="0">
                <a:latin typeface="Times New Roman" pitchFamily="18" charset="0"/>
                <a:ea typeface="SimSun" pitchFamily="2" charset="-122"/>
              </a:rPr>
              <a:t>L</a:t>
            </a:r>
            <a:r>
              <a:rPr lang="en-US" altLang="zh-CN" b="1" i="1" baseline="-25000" smtClean="0">
                <a:latin typeface="Times New Roman" pitchFamily="18" charset="0"/>
                <a:ea typeface="SimSun" pitchFamily="2" charset="-122"/>
              </a:rPr>
              <a:t>i</a:t>
            </a:r>
            <a:r>
              <a:rPr lang="zh-CN" altLang="en-US" smtClean="0">
                <a:ea typeface="SimSun" pitchFamily="2" charset="-122"/>
              </a:rPr>
              <a:t>，这是否是一个子博弈完美纳什均衡</a:t>
            </a:r>
            <a:r>
              <a:rPr lang="en-US" altLang="zh-CN" smtClean="0">
                <a:ea typeface="SimSun" pitchFamily="2" charset="-122"/>
              </a:rPr>
              <a:t>.</a:t>
            </a:r>
          </a:p>
          <a:p>
            <a:pPr eaLnBrk="1" hangingPunct="1">
              <a:lnSpc>
                <a:spcPct val="90000"/>
              </a:lnSpc>
            </a:pPr>
            <a:r>
              <a:rPr lang="zh-CN" altLang="en-US" smtClean="0">
                <a:ea typeface="SimSun" pitchFamily="2" charset="-122"/>
              </a:rPr>
              <a:t>这可以分以下两步进行</a:t>
            </a:r>
            <a:r>
              <a:rPr lang="en-US" altLang="zh-CN" smtClean="0">
                <a:ea typeface="SimSun" pitchFamily="2" charset="-122"/>
              </a:rPr>
              <a:t>.</a:t>
            </a:r>
          </a:p>
          <a:p>
            <a:pPr eaLnBrk="1" hangingPunct="1">
              <a:lnSpc>
                <a:spcPct val="90000"/>
              </a:lnSpc>
            </a:pPr>
            <a:r>
              <a:rPr lang="zh-CN" altLang="en-US" smtClean="0">
                <a:ea typeface="SimSun" pitchFamily="2" charset="-122"/>
              </a:rPr>
              <a:t>第</a:t>
            </a:r>
            <a:r>
              <a:rPr lang="en-US" altLang="zh-CN" smtClean="0">
                <a:ea typeface="SimSun" pitchFamily="2" charset="-122"/>
              </a:rPr>
              <a:t>1</a:t>
            </a:r>
            <a:r>
              <a:rPr lang="zh-CN" altLang="en-US" smtClean="0">
                <a:ea typeface="SimSun" pitchFamily="2" charset="-122"/>
              </a:rPr>
              <a:t>步</a:t>
            </a:r>
            <a:r>
              <a:rPr lang="en-US" altLang="zh-CN" smtClean="0">
                <a:ea typeface="SimSun" pitchFamily="2" charset="-122"/>
              </a:rPr>
              <a:t>: </a:t>
            </a:r>
            <a:r>
              <a:rPr lang="zh-CN" altLang="en-US" smtClean="0">
                <a:ea typeface="SimSun" pitchFamily="2" charset="-122"/>
              </a:rPr>
              <a:t>检查这个策略组合是否是无限重复博弈的一个纳什均衡</a:t>
            </a:r>
            <a:r>
              <a:rPr lang="en-US" altLang="zh-CN" smtClean="0">
                <a:ea typeface="SimSun" pitchFamily="2" charset="-122"/>
              </a:rPr>
              <a:t>.</a:t>
            </a:r>
          </a:p>
          <a:p>
            <a:pPr lvl="1" eaLnBrk="1" hangingPunct="1">
              <a:lnSpc>
                <a:spcPct val="90000"/>
              </a:lnSpc>
              <a:buFont typeface="Wingdings" pitchFamily="2" charset="2"/>
              <a:buChar char="Ø"/>
            </a:pPr>
            <a:r>
              <a:rPr lang="zh-CN" altLang="en-US" smtClean="0">
                <a:ea typeface="SimSun" pitchFamily="2" charset="-122"/>
              </a:rPr>
              <a:t>如果</a:t>
            </a:r>
            <a:r>
              <a:rPr lang="en-US" altLang="zh-CN" smtClean="0">
                <a:ea typeface="SimSun" pitchFamily="2" charset="-122"/>
              </a:rPr>
              <a:t>player 1</a:t>
            </a:r>
            <a:r>
              <a:rPr lang="zh-CN" altLang="en-US" smtClean="0">
                <a:ea typeface="SimSun" pitchFamily="2" charset="-122"/>
              </a:rPr>
              <a:t>每个阶段都选择 </a:t>
            </a:r>
            <a:r>
              <a:rPr lang="en-US" altLang="zh-CN" b="1" i="1" smtClean="0">
                <a:latin typeface="Times New Roman" pitchFamily="18" charset="0"/>
                <a:ea typeface="SimSun" pitchFamily="2" charset="-122"/>
              </a:rPr>
              <a:t>L</a:t>
            </a:r>
            <a:r>
              <a:rPr lang="en-US" altLang="zh-CN" b="1" baseline="-25000" smtClean="0">
                <a:latin typeface="Times New Roman" pitchFamily="18" charset="0"/>
                <a:ea typeface="SimSun" pitchFamily="2" charset="-122"/>
              </a:rPr>
              <a:t>1</a:t>
            </a:r>
            <a:r>
              <a:rPr lang="en-US" altLang="zh-CN" smtClean="0">
                <a:ea typeface="SimSun" pitchFamily="2" charset="-122"/>
              </a:rPr>
              <a:t>,</a:t>
            </a:r>
            <a:r>
              <a:rPr lang="zh-CN" altLang="en-US" smtClean="0">
                <a:ea typeface="SimSun" pitchFamily="2" charset="-122"/>
              </a:rPr>
              <a:t>那么 </a:t>
            </a:r>
            <a:r>
              <a:rPr lang="en-US" altLang="zh-CN" smtClean="0">
                <a:ea typeface="SimSun" pitchFamily="2" charset="-122"/>
              </a:rPr>
              <a:t>player 2</a:t>
            </a:r>
            <a:r>
              <a:rPr lang="zh-CN" altLang="en-US" smtClean="0">
                <a:ea typeface="SimSun" pitchFamily="2" charset="-122"/>
              </a:rPr>
              <a:t>每个阶段的最优反应都是选择 </a:t>
            </a:r>
            <a:r>
              <a:rPr lang="en-US" altLang="zh-CN" b="1" i="1" smtClean="0">
                <a:latin typeface="Times New Roman" pitchFamily="18" charset="0"/>
                <a:ea typeface="SimSun" pitchFamily="2" charset="-122"/>
              </a:rPr>
              <a:t>L</a:t>
            </a:r>
            <a:r>
              <a:rPr lang="en-US" altLang="zh-CN" b="1" baseline="-25000" smtClean="0">
                <a:latin typeface="Times New Roman" pitchFamily="18" charset="0"/>
                <a:ea typeface="SimSun" pitchFamily="2" charset="-122"/>
              </a:rPr>
              <a:t>2</a:t>
            </a:r>
            <a:r>
              <a:rPr lang="en-US" altLang="zh-CN" smtClean="0">
                <a:ea typeface="SimSun" pitchFamily="2" charset="-122"/>
              </a:rPr>
              <a:t>.</a:t>
            </a:r>
          </a:p>
          <a:p>
            <a:pPr lvl="1" eaLnBrk="1" hangingPunct="1">
              <a:lnSpc>
                <a:spcPct val="90000"/>
              </a:lnSpc>
              <a:buFont typeface="Wingdings" pitchFamily="2" charset="2"/>
              <a:buChar char="Ø"/>
            </a:pPr>
            <a:r>
              <a:rPr lang="zh-CN" altLang="en-US" smtClean="0">
                <a:ea typeface="SimSun" pitchFamily="2" charset="-122"/>
              </a:rPr>
              <a:t>如果</a:t>
            </a:r>
            <a:r>
              <a:rPr lang="en-US" altLang="zh-CN" smtClean="0">
                <a:ea typeface="SimSun" pitchFamily="2" charset="-122"/>
              </a:rPr>
              <a:t>player 2</a:t>
            </a:r>
            <a:r>
              <a:rPr lang="zh-CN" altLang="en-US" smtClean="0">
                <a:ea typeface="SimSun" pitchFamily="2" charset="-122"/>
              </a:rPr>
              <a:t>每个阶段都选择</a:t>
            </a:r>
            <a:r>
              <a:rPr lang="en-US" altLang="zh-CN" smtClean="0">
                <a:ea typeface="SimSun" pitchFamily="2" charset="-122"/>
              </a:rPr>
              <a:t> </a:t>
            </a:r>
            <a:r>
              <a:rPr lang="en-US" altLang="zh-CN" b="1" i="1" smtClean="0">
                <a:latin typeface="Times New Roman" pitchFamily="18" charset="0"/>
                <a:ea typeface="SimSun" pitchFamily="2" charset="-122"/>
              </a:rPr>
              <a:t>L</a:t>
            </a:r>
            <a:r>
              <a:rPr lang="en-US" altLang="zh-CN" b="1" baseline="-25000" smtClean="0">
                <a:latin typeface="Times New Roman" pitchFamily="18" charset="0"/>
                <a:ea typeface="SimSun" pitchFamily="2" charset="-122"/>
              </a:rPr>
              <a:t>2</a:t>
            </a:r>
            <a:r>
              <a:rPr lang="en-US" altLang="zh-CN" smtClean="0">
                <a:ea typeface="SimSun" pitchFamily="2" charset="-122"/>
              </a:rPr>
              <a:t>, </a:t>
            </a:r>
            <a:r>
              <a:rPr lang="zh-CN" altLang="en-US" smtClean="0">
                <a:ea typeface="SimSun" pitchFamily="2" charset="-122"/>
              </a:rPr>
              <a:t>那么</a:t>
            </a:r>
            <a:r>
              <a:rPr lang="en-US" altLang="zh-CN" smtClean="0">
                <a:ea typeface="SimSun" pitchFamily="2" charset="-122"/>
              </a:rPr>
              <a:t>player 1</a:t>
            </a:r>
            <a:r>
              <a:rPr lang="zh-CN" altLang="en-US" smtClean="0">
                <a:ea typeface="SimSun" pitchFamily="2" charset="-122"/>
              </a:rPr>
              <a:t>每个阶段的最优反应都是选择 </a:t>
            </a:r>
            <a:r>
              <a:rPr lang="en-US" altLang="zh-CN" b="1" i="1" smtClean="0">
                <a:latin typeface="Times New Roman" pitchFamily="18" charset="0"/>
                <a:ea typeface="SimSun" pitchFamily="2" charset="-122"/>
              </a:rPr>
              <a:t>L</a:t>
            </a:r>
            <a:r>
              <a:rPr lang="en-US" altLang="zh-CN" b="1" baseline="-25000" smtClean="0">
                <a:latin typeface="Times New Roman" pitchFamily="18" charset="0"/>
                <a:ea typeface="SimSun" pitchFamily="2" charset="-122"/>
              </a:rPr>
              <a:t>1</a:t>
            </a:r>
            <a:r>
              <a:rPr lang="en-US" altLang="zh-CN" smtClean="0">
                <a:ea typeface="SimSun" pitchFamily="2" charset="-122"/>
              </a:rPr>
              <a:t>. </a:t>
            </a:r>
          </a:p>
          <a:p>
            <a:pPr lvl="1" eaLnBrk="1" hangingPunct="1">
              <a:lnSpc>
                <a:spcPct val="90000"/>
              </a:lnSpc>
              <a:buFont typeface="Wingdings" pitchFamily="2" charset="2"/>
              <a:buChar char="Ø"/>
            </a:pPr>
            <a:r>
              <a:rPr lang="zh-CN" altLang="en-US" smtClean="0">
                <a:ea typeface="SimSun" pitchFamily="2" charset="-122"/>
              </a:rPr>
              <a:t>所以</a:t>
            </a:r>
            <a:r>
              <a:rPr lang="en-US" altLang="zh-CN" smtClean="0">
                <a:ea typeface="SimSun" pitchFamily="2" charset="-122"/>
              </a:rPr>
              <a:t>,</a:t>
            </a:r>
            <a:r>
              <a:rPr lang="zh-CN" altLang="en-US" smtClean="0">
                <a:ea typeface="SimSun" pitchFamily="2" charset="-122"/>
              </a:rPr>
              <a:t>它是无限重复博弈的一个纳什均衡</a:t>
            </a:r>
            <a:r>
              <a:rPr lang="en-US" altLang="zh-CN"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0835" name="灯片编号占位符 5"/>
          <p:cNvSpPr>
            <a:spLocks noGrp="1"/>
          </p:cNvSpPr>
          <p:nvPr>
            <p:ph type="sldNum" sz="quarter" idx="12"/>
          </p:nvPr>
        </p:nvSpPr>
        <p:spPr>
          <a:noFill/>
        </p:spPr>
        <p:txBody>
          <a:bodyPr/>
          <a:lstStyle/>
          <a:p>
            <a:fld id="{D584A30E-45AF-4E24-958E-63210DCBB7DA}" type="slidenum">
              <a:rPr lang="zh-CN" altLang="en-US" smtClean="0">
                <a:solidFill>
                  <a:srgbClr val="000000"/>
                </a:solidFill>
              </a:rPr>
              <a:pPr/>
              <a:t>116</a:t>
            </a:fld>
            <a:endParaRPr lang="en-US" altLang="zh-CN" smtClean="0">
              <a:solidFill>
                <a:srgbClr val="000000"/>
              </a:solidFill>
            </a:endParaRPr>
          </a:p>
        </p:txBody>
      </p:sp>
      <p:sp>
        <p:nvSpPr>
          <p:cNvPr id="120836" name="Rectangle 2"/>
          <p:cNvSpPr>
            <a:spLocks noGrp="1" noChangeArrowheads="1"/>
          </p:cNvSpPr>
          <p:nvPr>
            <p:ph type="title"/>
          </p:nvPr>
        </p:nvSpPr>
        <p:spPr/>
        <p:txBody>
          <a:bodyPr/>
          <a:lstStyle/>
          <a:p>
            <a:pPr eaLnBrk="1" hangingPunct="1"/>
            <a:r>
              <a:rPr lang="en-US" altLang="zh-CN" sz="3800" smtClean="0">
                <a:ea typeface="SimSun" pitchFamily="2" charset="-122"/>
              </a:rPr>
              <a:t>Example: subgame perfect Nash equilibrium cont’d</a:t>
            </a:r>
          </a:p>
        </p:txBody>
      </p:sp>
      <p:sp>
        <p:nvSpPr>
          <p:cNvPr id="120837" name="Rectangle 3"/>
          <p:cNvSpPr>
            <a:spLocks noGrp="1" noChangeArrowheads="1"/>
          </p:cNvSpPr>
          <p:nvPr>
            <p:ph type="body" idx="1"/>
          </p:nvPr>
        </p:nvSpPr>
        <p:spPr>
          <a:xfrm>
            <a:off x="914400" y="1658938"/>
            <a:ext cx="7772400" cy="4471987"/>
          </a:xfrm>
        </p:spPr>
        <p:txBody>
          <a:bodyPr/>
          <a:lstStyle/>
          <a:p>
            <a:pPr eaLnBrk="1" hangingPunct="1"/>
            <a:r>
              <a:rPr lang="zh-CN" altLang="en-US" dirty="0" smtClean="0">
                <a:ea typeface="SimSun" pitchFamily="2" charset="-122"/>
              </a:rPr>
              <a:t>第</a:t>
            </a:r>
            <a:r>
              <a:rPr lang="en-US" altLang="zh-CN" dirty="0" smtClean="0">
                <a:ea typeface="SimSun" pitchFamily="2" charset="-122"/>
              </a:rPr>
              <a:t>2</a:t>
            </a:r>
            <a:r>
              <a:rPr lang="zh-CN" altLang="en-US" dirty="0" smtClean="0">
                <a:ea typeface="SimSun" pitchFamily="2" charset="-122"/>
              </a:rPr>
              <a:t>步</a:t>
            </a:r>
            <a:r>
              <a:rPr lang="en-US" altLang="zh-CN" dirty="0" smtClean="0">
                <a:ea typeface="SimSun" pitchFamily="2" charset="-122"/>
              </a:rPr>
              <a:t>:</a:t>
            </a:r>
            <a:r>
              <a:rPr lang="zh-CN" altLang="en-US" dirty="0" smtClean="0">
                <a:ea typeface="SimSun" pitchFamily="2" charset="-122"/>
              </a:rPr>
              <a:t>检查这个无限重复博弈纳什均衡是否在无限重复博弈的每个子博弈中都能推导出一个纳什均衡</a:t>
            </a:r>
            <a:r>
              <a:rPr lang="en-US" altLang="zh-CN" dirty="0" smtClean="0">
                <a:ea typeface="SimSun" pitchFamily="2" charset="-122"/>
              </a:rPr>
              <a:t>.</a:t>
            </a:r>
          </a:p>
          <a:p>
            <a:pPr lvl="1" eaLnBrk="1" hangingPunct="1">
              <a:buFont typeface="Wingdings" pitchFamily="2" charset="2"/>
              <a:buChar char="Ø"/>
            </a:pPr>
            <a:r>
              <a:rPr lang="zh-CN" altLang="en-US" dirty="0" smtClean="0">
                <a:ea typeface="SimSun" pitchFamily="2" charset="-122"/>
              </a:rPr>
              <a:t>回忆一下：无限重复博弈的每一个子博弈等同于无限重复博弈总体</a:t>
            </a:r>
            <a:endParaRPr lang="en-US" altLang="zh-CN" dirty="0" smtClean="0">
              <a:ea typeface="SimSun" pitchFamily="2" charset="-122"/>
            </a:endParaRPr>
          </a:p>
          <a:p>
            <a:pPr lvl="1" eaLnBrk="1" hangingPunct="1">
              <a:buFont typeface="Wingdings" pitchFamily="2" charset="2"/>
              <a:buChar char="Ø"/>
            </a:pPr>
            <a:r>
              <a:rPr lang="zh-CN" altLang="en-US" dirty="0" smtClean="0">
                <a:ea typeface="SimSun" pitchFamily="2" charset="-122"/>
              </a:rPr>
              <a:t>显然</a:t>
            </a:r>
            <a:r>
              <a:rPr lang="en-US" altLang="zh-CN" dirty="0" smtClean="0">
                <a:ea typeface="SimSun" pitchFamily="2" charset="-122"/>
              </a:rPr>
              <a:t>,</a:t>
            </a:r>
            <a:r>
              <a:rPr lang="zh-CN" altLang="en-US" dirty="0" smtClean="0">
                <a:ea typeface="SimSun" pitchFamily="2" charset="-122"/>
              </a:rPr>
              <a:t>在每一个子博弈中它都能推导出一个纳什均衡</a:t>
            </a:r>
            <a:endParaRPr lang="en-US" altLang="zh-CN" dirty="0" smtClean="0">
              <a:ea typeface="SimSun" pitchFamily="2" charset="-122"/>
            </a:endParaRPr>
          </a:p>
          <a:p>
            <a:pPr eaLnBrk="1" hangingPunct="1"/>
            <a:r>
              <a:rPr lang="zh-CN" altLang="en-US" dirty="0" smtClean="0">
                <a:ea typeface="SimSun" pitchFamily="2" charset="-122"/>
              </a:rPr>
              <a:t>所以</a:t>
            </a:r>
            <a:r>
              <a:rPr lang="en-US" altLang="zh-CN" dirty="0" smtClean="0">
                <a:ea typeface="SimSun" pitchFamily="2" charset="-122"/>
              </a:rPr>
              <a:t>, </a:t>
            </a:r>
            <a:r>
              <a:rPr lang="zh-CN" altLang="en-US" dirty="0" smtClean="0">
                <a:ea typeface="SimSun" pitchFamily="2" charset="-122"/>
              </a:rPr>
              <a:t>它是一个子博弈完美纳什均衡</a:t>
            </a:r>
            <a:r>
              <a:rPr lang="en-US" altLang="zh-CN"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1859" name="灯片编号占位符 4"/>
          <p:cNvSpPr>
            <a:spLocks noGrp="1"/>
          </p:cNvSpPr>
          <p:nvPr>
            <p:ph type="sldNum" sz="quarter" idx="12"/>
          </p:nvPr>
        </p:nvSpPr>
        <p:spPr>
          <a:noFill/>
        </p:spPr>
        <p:txBody>
          <a:bodyPr/>
          <a:lstStyle/>
          <a:p>
            <a:fld id="{CB0FB824-9BD3-442C-A4EC-3FC5FA40ED48}" type="slidenum">
              <a:rPr lang="zh-CN" altLang="en-US" smtClean="0">
                <a:solidFill>
                  <a:srgbClr val="000000"/>
                </a:solidFill>
              </a:rPr>
              <a:pPr/>
              <a:t>117</a:t>
            </a:fld>
            <a:endParaRPr lang="en-US" altLang="zh-CN" smtClean="0">
              <a:solidFill>
                <a:srgbClr val="000000"/>
              </a:solidFill>
            </a:endParaRPr>
          </a:p>
        </p:txBody>
      </p:sp>
      <p:sp>
        <p:nvSpPr>
          <p:cNvPr id="121860" name="Rectangle 2"/>
          <p:cNvSpPr>
            <a:spLocks noGrp="1" noChangeArrowheads="1"/>
          </p:cNvSpPr>
          <p:nvPr>
            <p:ph type="title"/>
          </p:nvPr>
        </p:nvSpPr>
        <p:spPr/>
        <p:txBody>
          <a:bodyPr/>
          <a:lstStyle/>
          <a:p>
            <a:pPr eaLnBrk="1" hangingPunct="1"/>
            <a:r>
              <a:rPr lang="en-US" altLang="zh-CN" smtClean="0">
                <a:ea typeface="SimSun" pitchFamily="2" charset="-122"/>
              </a:rPr>
              <a:t>Example: subgame</a:t>
            </a:r>
          </a:p>
        </p:txBody>
      </p:sp>
      <p:sp>
        <p:nvSpPr>
          <p:cNvPr id="121861" name="Oval 3"/>
          <p:cNvSpPr>
            <a:spLocks noChangeArrowheads="1"/>
          </p:cNvSpPr>
          <p:nvPr/>
        </p:nvSpPr>
        <p:spPr bwMode="auto">
          <a:xfrm>
            <a:off x="4819650" y="16271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62" name="Line 4"/>
          <p:cNvSpPr>
            <a:spLocks noChangeShapeType="1"/>
          </p:cNvSpPr>
          <p:nvPr/>
        </p:nvSpPr>
        <p:spPr bwMode="auto">
          <a:xfrm flipH="1">
            <a:off x="2654300" y="1719263"/>
            <a:ext cx="2135188" cy="73183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63" name="Line 5"/>
          <p:cNvSpPr>
            <a:spLocks noChangeShapeType="1"/>
          </p:cNvSpPr>
          <p:nvPr/>
        </p:nvSpPr>
        <p:spPr bwMode="auto">
          <a:xfrm>
            <a:off x="4914900" y="1709738"/>
            <a:ext cx="1957388" cy="75565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64" name="Text Box 6"/>
          <p:cNvSpPr txBox="1">
            <a:spLocks noChangeArrowheads="1"/>
          </p:cNvSpPr>
          <p:nvPr/>
        </p:nvSpPr>
        <p:spPr bwMode="auto">
          <a:xfrm>
            <a:off x="4394200" y="1420813"/>
            <a:ext cx="3984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1865" name="Text Box 7"/>
          <p:cNvSpPr txBox="1">
            <a:spLocks noChangeArrowheads="1"/>
          </p:cNvSpPr>
          <p:nvPr/>
        </p:nvSpPr>
        <p:spPr bwMode="auto">
          <a:xfrm>
            <a:off x="3195638" y="175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866" name="Text Box 8"/>
          <p:cNvSpPr txBox="1">
            <a:spLocks noChangeArrowheads="1"/>
          </p:cNvSpPr>
          <p:nvPr/>
        </p:nvSpPr>
        <p:spPr bwMode="auto">
          <a:xfrm>
            <a:off x="5864225" y="17256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867" name="Text Box 9"/>
          <p:cNvSpPr txBox="1">
            <a:spLocks noChangeArrowheads="1"/>
          </p:cNvSpPr>
          <p:nvPr/>
        </p:nvSpPr>
        <p:spPr bwMode="auto">
          <a:xfrm>
            <a:off x="2108200" y="21875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868" name="Oval 10"/>
          <p:cNvSpPr>
            <a:spLocks noChangeArrowheads="1"/>
          </p:cNvSpPr>
          <p:nvPr/>
        </p:nvSpPr>
        <p:spPr bwMode="auto">
          <a:xfrm>
            <a:off x="2495550" y="24209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69" name="Line 11"/>
          <p:cNvSpPr>
            <a:spLocks noChangeShapeType="1"/>
          </p:cNvSpPr>
          <p:nvPr/>
        </p:nvSpPr>
        <p:spPr bwMode="auto">
          <a:xfrm flipH="1">
            <a:off x="1536700" y="2555875"/>
            <a:ext cx="971550" cy="8397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70" name="Line 12"/>
          <p:cNvSpPr>
            <a:spLocks noChangeShapeType="1"/>
          </p:cNvSpPr>
          <p:nvPr/>
        </p:nvSpPr>
        <p:spPr bwMode="auto">
          <a:xfrm>
            <a:off x="2619375" y="2516188"/>
            <a:ext cx="1003300" cy="9048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71" name="Text Box 13"/>
          <p:cNvSpPr txBox="1">
            <a:spLocks noChangeArrowheads="1"/>
          </p:cNvSpPr>
          <p:nvPr/>
        </p:nvSpPr>
        <p:spPr bwMode="auto">
          <a:xfrm>
            <a:off x="1604963" y="27193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72" name="Text Box 14"/>
          <p:cNvSpPr txBox="1">
            <a:spLocks noChangeArrowheads="1"/>
          </p:cNvSpPr>
          <p:nvPr/>
        </p:nvSpPr>
        <p:spPr bwMode="auto">
          <a:xfrm>
            <a:off x="3176588" y="2751138"/>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73" name="Text Box 15"/>
          <p:cNvSpPr txBox="1">
            <a:spLocks noChangeArrowheads="1"/>
          </p:cNvSpPr>
          <p:nvPr/>
        </p:nvSpPr>
        <p:spPr bwMode="auto">
          <a:xfrm>
            <a:off x="7129463" y="2225675"/>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874" name="Oval 16"/>
          <p:cNvSpPr>
            <a:spLocks noChangeArrowheads="1"/>
          </p:cNvSpPr>
          <p:nvPr/>
        </p:nvSpPr>
        <p:spPr bwMode="auto">
          <a:xfrm>
            <a:off x="6881813" y="244316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75" name="Line 17"/>
          <p:cNvSpPr>
            <a:spLocks noChangeShapeType="1"/>
          </p:cNvSpPr>
          <p:nvPr/>
        </p:nvSpPr>
        <p:spPr bwMode="auto">
          <a:xfrm flipH="1">
            <a:off x="5881688" y="2533650"/>
            <a:ext cx="1014412" cy="8858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76" name="Line 18"/>
          <p:cNvSpPr>
            <a:spLocks noChangeShapeType="1"/>
          </p:cNvSpPr>
          <p:nvPr/>
        </p:nvSpPr>
        <p:spPr bwMode="auto">
          <a:xfrm>
            <a:off x="7021513" y="2524125"/>
            <a:ext cx="869950" cy="881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77" name="Text Box 19"/>
          <p:cNvSpPr txBox="1">
            <a:spLocks noChangeArrowheads="1"/>
          </p:cNvSpPr>
          <p:nvPr/>
        </p:nvSpPr>
        <p:spPr bwMode="auto">
          <a:xfrm>
            <a:off x="5888038" y="271303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78" name="Text Box 20"/>
          <p:cNvSpPr txBox="1">
            <a:spLocks noChangeArrowheads="1"/>
          </p:cNvSpPr>
          <p:nvPr/>
        </p:nvSpPr>
        <p:spPr bwMode="auto">
          <a:xfrm>
            <a:off x="7473950" y="27590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21879" name="Oval 21"/>
          <p:cNvSpPr>
            <a:spLocks noChangeArrowheads="1"/>
          </p:cNvSpPr>
          <p:nvPr/>
        </p:nvSpPr>
        <p:spPr bwMode="auto">
          <a:xfrm>
            <a:off x="1417638" y="33607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80" name="Line 22"/>
          <p:cNvSpPr>
            <a:spLocks noChangeShapeType="1"/>
          </p:cNvSpPr>
          <p:nvPr/>
        </p:nvSpPr>
        <p:spPr bwMode="auto">
          <a:xfrm flipH="1">
            <a:off x="904875" y="348138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81" name="Line 23"/>
          <p:cNvSpPr>
            <a:spLocks noChangeShapeType="1"/>
          </p:cNvSpPr>
          <p:nvPr/>
        </p:nvSpPr>
        <p:spPr bwMode="auto">
          <a:xfrm>
            <a:off x="1557338" y="347186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82" name="Text Box 24"/>
          <p:cNvSpPr txBox="1">
            <a:spLocks noChangeArrowheads="1"/>
          </p:cNvSpPr>
          <p:nvPr/>
        </p:nvSpPr>
        <p:spPr bwMode="auto">
          <a:xfrm>
            <a:off x="620713" y="360362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883" name="Text Box 25"/>
          <p:cNvSpPr txBox="1">
            <a:spLocks noChangeArrowheads="1"/>
          </p:cNvSpPr>
          <p:nvPr/>
        </p:nvSpPr>
        <p:spPr bwMode="auto">
          <a:xfrm>
            <a:off x="1962150" y="364966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884" name="Text Box 26"/>
          <p:cNvSpPr txBox="1">
            <a:spLocks noChangeArrowheads="1"/>
          </p:cNvSpPr>
          <p:nvPr/>
        </p:nvSpPr>
        <p:spPr bwMode="auto">
          <a:xfrm>
            <a:off x="460375" y="408146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885" name="Oval 27"/>
          <p:cNvSpPr>
            <a:spLocks noChangeArrowheads="1"/>
          </p:cNvSpPr>
          <p:nvPr/>
        </p:nvSpPr>
        <p:spPr bwMode="auto">
          <a:xfrm>
            <a:off x="846138" y="42560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86" name="Line 28"/>
          <p:cNvSpPr>
            <a:spLocks noChangeShapeType="1"/>
          </p:cNvSpPr>
          <p:nvPr/>
        </p:nvSpPr>
        <p:spPr bwMode="auto">
          <a:xfrm flipH="1">
            <a:off x="584200" y="437673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87" name="Line 29"/>
          <p:cNvSpPr>
            <a:spLocks noChangeShapeType="1"/>
          </p:cNvSpPr>
          <p:nvPr/>
        </p:nvSpPr>
        <p:spPr bwMode="auto">
          <a:xfrm>
            <a:off x="985838" y="436721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88" name="Text Box 30"/>
          <p:cNvSpPr txBox="1">
            <a:spLocks noChangeArrowheads="1"/>
          </p:cNvSpPr>
          <p:nvPr/>
        </p:nvSpPr>
        <p:spPr bwMode="auto">
          <a:xfrm>
            <a:off x="400050" y="44815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89" name="Text Box 31"/>
          <p:cNvSpPr txBox="1">
            <a:spLocks noChangeArrowheads="1"/>
          </p:cNvSpPr>
          <p:nvPr/>
        </p:nvSpPr>
        <p:spPr bwMode="auto">
          <a:xfrm>
            <a:off x="1085850" y="451485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90" name="Text Box 32"/>
          <p:cNvSpPr txBox="1">
            <a:spLocks noChangeArrowheads="1"/>
          </p:cNvSpPr>
          <p:nvPr/>
        </p:nvSpPr>
        <p:spPr bwMode="auto">
          <a:xfrm>
            <a:off x="1658938" y="40274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891" name="Oval 33"/>
          <p:cNvSpPr>
            <a:spLocks noChangeArrowheads="1"/>
          </p:cNvSpPr>
          <p:nvPr/>
        </p:nvSpPr>
        <p:spPr bwMode="auto">
          <a:xfrm>
            <a:off x="1957388"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92" name="Line 34"/>
          <p:cNvSpPr>
            <a:spLocks noChangeShapeType="1"/>
          </p:cNvSpPr>
          <p:nvPr/>
        </p:nvSpPr>
        <p:spPr bwMode="auto">
          <a:xfrm flipH="1">
            <a:off x="1636713" y="4379913"/>
            <a:ext cx="379412"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93" name="Line 35"/>
          <p:cNvSpPr>
            <a:spLocks noChangeShapeType="1"/>
          </p:cNvSpPr>
          <p:nvPr/>
        </p:nvSpPr>
        <p:spPr bwMode="auto">
          <a:xfrm>
            <a:off x="2097088" y="438626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94" name="Text Box 36"/>
          <p:cNvSpPr txBox="1">
            <a:spLocks noChangeArrowheads="1"/>
          </p:cNvSpPr>
          <p:nvPr/>
        </p:nvSpPr>
        <p:spPr bwMode="auto">
          <a:xfrm>
            <a:off x="1493838" y="450215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95" name="Text Box 37"/>
          <p:cNvSpPr txBox="1">
            <a:spLocks noChangeArrowheads="1"/>
          </p:cNvSpPr>
          <p:nvPr/>
        </p:nvSpPr>
        <p:spPr bwMode="auto">
          <a:xfrm>
            <a:off x="2211388" y="45323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896" name="Line 38"/>
          <p:cNvSpPr>
            <a:spLocks noChangeShapeType="1"/>
          </p:cNvSpPr>
          <p:nvPr/>
        </p:nvSpPr>
        <p:spPr bwMode="auto">
          <a:xfrm>
            <a:off x="989013" y="435133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97" name="Oval 39"/>
          <p:cNvSpPr>
            <a:spLocks noChangeArrowheads="1"/>
          </p:cNvSpPr>
          <p:nvPr/>
        </p:nvSpPr>
        <p:spPr bwMode="auto">
          <a:xfrm>
            <a:off x="357505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898" name="Line 40"/>
          <p:cNvSpPr>
            <a:spLocks noChangeShapeType="1"/>
          </p:cNvSpPr>
          <p:nvPr/>
        </p:nvSpPr>
        <p:spPr bwMode="auto">
          <a:xfrm flipH="1">
            <a:off x="3062288" y="350043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899" name="Line 41"/>
          <p:cNvSpPr>
            <a:spLocks noChangeShapeType="1"/>
          </p:cNvSpPr>
          <p:nvPr/>
        </p:nvSpPr>
        <p:spPr bwMode="auto">
          <a:xfrm>
            <a:off x="371475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00" name="Text Box 42"/>
          <p:cNvSpPr txBox="1">
            <a:spLocks noChangeArrowheads="1"/>
          </p:cNvSpPr>
          <p:nvPr/>
        </p:nvSpPr>
        <p:spPr bwMode="auto">
          <a:xfrm>
            <a:off x="277812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901" name="Text Box 43"/>
          <p:cNvSpPr txBox="1">
            <a:spLocks noChangeArrowheads="1"/>
          </p:cNvSpPr>
          <p:nvPr/>
        </p:nvSpPr>
        <p:spPr bwMode="auto">
          <a:xfrm>
            <a:off x="411956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902" name="Text Box 44"/>
          <p:cNvSpPr txBox="1">
            <a:spLocks noChangeArrowheads="1"/>
          </p:cNvSpPr>
          <p:nvPr/>
        </p:nvSpPr>
        <p:spPr bwMode="auto">
          <a:xfrm>
            <a:off x="261778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903" name="Oval 45"/>
          <p:cNvSpPr>
            <a:spLocks noChangeArrowheads="1"/>
          </p:cNvSpPr>
          <p:nvPr/>
        </p:nvSpPr>
        <p:spPr bwMode="auto">
          <a:xfrm>
            <a:off x="300355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04" name="Line 46"/>
          <p:cNvSpPr>
            <a:spLocks noChangeShapeType="1"/>
          </p:cNvSpPr>
          <p:nvPr/>
        </p:nvSpPr>
        <p:spPr bwMode="auto">
          <a:xfrm flipH="1">
            <a:off x="2741613" y="439578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05" name="Line 47"/>
          <p:cNvSpPr>
            <a:spLocks noChangeShapeType="1"/>
          </p:cNvSpPr>
          <p:nvPr/>
        </p:nvSpPr>
        <p:spPr bwMode="auto">
          <a:xfrm>
            <a:off x="314325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06" name="Text Box 48"/>
          <p:cNvSpPr txBox="1">
            <a:spLocks noChangeArrowheads="1"/>
          </p:cNvSpPr>
          <p:nvPr/>
        </p:nvSpPr>
        <p:spPr bwMode="auto">
          <a:xfrm>
            <a:off x="255746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07" name="Text Box 49"/>
          <p:cNvSpPr txBox="1">
            <a:spLocks noChangeArrowheads="1"/>
          </p:cNvSpPr>
          <p:nvPr/>
        </p:nvSpPr>
        <p:spPr bwMode="auto">
          <a:xfrm>
            <a:off x="324326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08" name="Text Box 50"/>
          <p:cNvSpPr txBox="1">
            <a:spLocks noChangeArrowheads="1"/>
          </p:cNvSpPr>
          <p:nvPr/>
        </p:nvSpPr>
        <p:spPr bwMode="auto">
          <a:xfrm>
            <a:off x="381635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909" name="Oval 51"/>
          <p:cNvSpPr>
            <a:spLocks noChangeArrowheads="1"/>
          </p:cNvSpPr>
          <p:nvPr/>
        </p:nvSpPr>
        <p:spPr bwMode="auto">
          <a:xfrm>
            <a:off x="411480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10" name="Line 52"/>
          <p:cNvSpPr>
            <a:spLocks noChangeShapeType="1"/>
          </p:cNvSpPr>
          <p:nvPr/>
        </p:nvSpPr>
        <p:spPr bwMode="auto">
          <a:xfrm flipH="1">
            <a:off x="3794125" y="4398963"/>
            <a:ext cx="379413"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11" name="Line 53"/>
          <p:cNvSpPr>
            <a:spLocks noChangeShapeType="1"/>
          </p:cNvSpPr>
          <p:nvPr/>
        </p:nvSpPr>
        <p:spPr bwMode="auto">
          <a:xfrm>
            <a:off x="425450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12" name="Text Box 54"/>
          <p:cNvSpPr txBox="1">
            <a:spLocks noChangeArrowheads="1"/>
          </p:cNvSpPr>
          <p:nvPr/>
        </p:nvSpPr>
        <p:spPr bwMode="auto">
          <a:xfrm>
            <a:off x="365125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13" name="Text Box 55"/>
          <p:cNvSpPr txBox="1">
            <a:spLocks noChangeArrowheads="1"/>
          </p:cNvSpPr>
          <p:nvPr/>
        </p:nvSpPr>
        <p:spPr bwMode="auto">
          <a:xfrm>
            <a:off x="4338638" y="45069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14" name="Line 56"/>
          <p:cNvSpPr>
            <a:spLocks noChangeShapeType="1"/>
          </p:cNvSpPr>
          <p:nvPr/>
        </p:nvSpPr>
        <p:spPr bwMode="auto">
          <a:xfrm>
            <a:off x="314642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15" name="Oval 57"/>
          <p:cNvSpPr>
            <a:spLocks noChangeArrowheads="1"/>
          </p:cNvSpPr>
          <p:nvPr/>
        </p:nvSpPr>
        <p:spPr bwMode="auto">
          <a:xfrm>
            <a:off x="5757863" y="33797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16" name="Line 58"/>
          <p:cNvSpPr>
            <a:spLocks noChangeShapeType="1"/>
          </p:cNvSpPr>
          <p:nvPr/>
        </p:nvSpPr>
        <p:spPr bwMode="auto">
          <a:xfrm flipH="1">
            <a:off x="5245100" y="350043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17" name="Line 59"/>
          <p:cNvSpPr>
            <a:spLocks noChangeShapeType="1"/>
          </p:cNvSpPr>
          <p:nvPr/>
        </p:nvSpPr>
        <p:spPr bwMode="auto">
          <a:xfrm>
            <a:off x="5897563" y="349091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18" name="Text Box 60"/>
          <p:cNvSpPr txBox="1">
            <a:spLocks noChangeArrowheads="1"/>
          </p:cNvSpPr>
          <p:nvPr/>
        </p:nvSpPr>
        <p:spPr bwMode="auto">
          <a:xfrm>
            <a:off x="4960938" y="36226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919" name="Text Box 61"/>
          <p:cNvSpPr txBox="1">
            <a:spLocks noChangeArrowheads="1"/>
          </p:cNvSpPr>
          <p:nvPr/>
        </p:nvSpPr>
        <p:spPr bwMode="auto">
          <a:xfrm>
            <a:off x="6302375" y="36687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920" name="Text Box 62"/>
          <p:cNvSpPr txBox="1">
            <a:spLocks noChangeArrowheads="1"/>
          </p:cNvSpPr>
          <p:nvPr/>
        </p:nvSpPr>
        <p:spPr bwMode="auto">
          <a:xfrm>
            <a:off x="4800600"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921" name="Oval 63"/>
          <p:cNvSpPr>
            <a:spLocks noChangeArrowheads="1"/>
          </p:cNvSpPr>
          <p:nvPr/>
        </p:nvSpPr>
        <p:spPr bwMode="auto">
          <a:xfrm>
            <a:off x="5186363"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22" name="Line 64"/>
          <p:cNvSpPr>
            <a:spLocks noChangeShapeType="1"/>
          </p:cNvSpPr>
          <p:nvPr/>
        </p:nvSpPr>
        <p:spPr bwMode="auto">
          <a:xfrm flipH="1">
            <a:off x="4924425" y="439578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23" name="Line 65"/>
          <p:cNvSpPr>
            <a:spLocks noChangeShapeType="1"/>
          </p:cNvSpPr>
          <p:nvPr/>
        </p:nvSpPr>
        <p:spPr bwMode="auto">
          <a:xfrm>
            <a:off x="5326063"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24" name="Text Box 66"/>
          <p:cNvSpPr txBox="1">
            <a:spLocks noChangeArrowheads="1"/>
          </p:cNvSpPr>
          <p:nvPr/>
        </p:nvSpPr>
        <p:spPr bwMode="auto">
          <a:xfrm>
            <a:off x="4740275" y="45005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25" name="Text Box 67"/>
          <p:cNvSpPr txBox="1">
            <a:spLocks noChangeArrowheads="1"/>
          </p:cNvSpPr>
          <p:nvPr/>
        </p:nvSpPr>
        <p:spPr bwMode="auto">
          <a:xfrm>
            <a:off x="5426075"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26" name="Text Box 68"/>
          <p:cNvSpPr txBox="1">
            <a:spLocks noChangeArrowheads="1"/>
          </p:cNvSpPr>
          <p:nvPr/>
        </p:nvSpPr>
        <p:spPr bwMode="auto">
          <a:xfrm>
            <a:off x="5999163"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927" name="Oval 69"/>
          <p:cNvSpPr>
            <a:spLocks noChangeArrowheads="1"/>
          </p:cNvSpPr>
          <p:nvPr/>
        </p:nvSpPr>
        <p:spPr bwMode="auto">
          <a:xfrm>
            <a:off x="6297613" y="42941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28" name="Line 70"/>
          <p:cNvSpPr>
            <a:spLocks noChangeShapeType="1"/>
          </p:cNvSpPr>
          <p:nvPr/>
        </p:nvSpPr>
        <p:spPr bwMode="auto">
          <a:xfrm flipH="1">
            <a:off x="5976938" y="4398963"/>
            <a:ext cx="379412"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29" name="Line 71"/>
          <p:cNvSpPr>
            <a:spLocks noChangeShapeType="1"/>
          </p:cNvSpPr>
          <p:nvPr/>
        </p:nvSpPr>
        <p:spPr bwMode="auto">
          <a:xfrm>
            <a:off x="6437313"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30" name="Text Box 72"/>
          <p:cNvSpPr txBox="1">
            <a:spLocks noChangeArrowheads="1"/>
          </p:cNvSpPr>
          <p:nvPr/>
        </p:nvSpPr>
        <p:spPr bwMode="auto">
          <a:xfrm>
            <a:off x="5834063" y="45212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31" name="Text Box 73"/>
          <p:cNvSpPr txBox="1">
            <a:spLocks noChangeArrowheads="1"/>
          </p:cNvSpPr>
          <p:nvPr/>
        </p:nvSpPr>
        <p:spPr bwMode="auto">
          <a:xfrm>
            <a:off x="6551613"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32" name="Line 74"/>
          <p:cNvSpPr>
            <a:spLocks noChangeShapeType="1"/>
          </p:cNvSpPr>
          <p:nvPr/>
        </p:nvSpPr>
        <p:spPr bwMode="auto">
          <a:xfrm>
            <a:off x="5329238" y="437038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33" name="Oval 75"/>
          <p:cNvSpPr>
            <a:spLocks noChangeArrowheads="1"/>
          </p:cNvSpPr>
          <p:nvPr/>
        </p:nvSpPr>
        <p:spPr bwMode="auto">
          <a:xfrm>
            <a:off x="787400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34" name="Line 76"/>
          <p:cNvSpPr>
            <a:spLocks noChangeShapeType="1"/>
          </p:cNvSpPr>
          <p:nvPr/>
        </p:nvSpPr>
        <p:spPr bwMode="auto">
          <a:xfrm flipH="1">
            <a:off x="7361238" y="350043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35" name="Line 77"/>
          <p:cNvSpPr>
            <a:spLocks noChangeShapeType="1"/>
          </p:cNvSpPr>
          <p:nvPr/>
        </p:nvSpPr>
        <p:spPr bwMode="auto">
          <a:xfrm>
            <a:off x="801370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36" name="Text Box 78"/>
          <p:cNvSpPr txBox="1">
            <a:spLocks noChangeArrowheads="1"/>
          </p:cNvSpPr>
          <p:nvPr/>
        </p:nvSpPr>
        <p:spPr bwMode="auto">
          <a:xfrm>
            <a:off x="707707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937" name="Text Box 79"/>
          <p:cNvSpPr txBox="1">
            <a:spLocks noChangeArrowheads="1"/>
          </p:cNvSpPr>
          <p:nvPr/>
        </p:nvSpPr>
        <p:spPr bwMode="auto">
          <a:xfrm>
            <a:off x="841851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1938" name="Text Box 80"/>
          <p:cNvSpPr txBox="1">
            <a:spLocks noChangeArrowheads="1"/>
          </p:cNvSpPr>
          <p:nvPr/>
        </p:nvSpPr>
        <p:spPr bwMode="auto">
          <a:xfrm>
            <a:off x="691673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939" name="Oval 81"/>
          <p:cNvSpPr>
            <a:spLocks noChangeArrowheads="1"/>
          </p:cNvSpPr>
          <p:nvPr/>
        </p:nvSpPr>
        <p:spPr bwMode="auto">
          <a:xfrm>
            <a:off x="730250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40" name="Line 82"/>
          <p:cNvSpPr>
            <a:spLocks noChangeShapeType="1"/>
          </p:cNvSpPr>
          <p:nvPr/>
        </p:nvSpPr>
        <p:spPr bwMode="auto">
          <a:xfrm flipH="1">
            <a:off x="7040563" y="439578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41" name="Line 83"/>
          <p:cNvSpPr>
            <a:spLocks noChangeShapeType="1"/>
          </p:cNvSpPr>
          <p:nvPr/>
        </p:nvSpPr>
        <p:spPr bwMode="auto">
          <a:xfrm>
            <a:off x="744220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42" name="Text Box 84"/>
          <p:cNvSpPr txBox="1">
            <a:spLocks noChangeArrowheads="1"/>
          </p:cNvSpPr>
          <p:nvPr/>
        </p:nvSpPr>
        <p:spPr bwMode="auto">
          <a:xfrm>
            <a:off x="685641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43" name="Text Box 85"/>
          <p:cNvSpPr txBox="1">
            <a:spLocks noChangeArrowheads="1"/>
          </p:cNvSpPr>
          <p:nvPr/>
        </p:nvSpPr>
        <p:spPr bwMode="auto">
          <a:xfrm>
            <a:off x="754221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44" name="Text Box 86"/>
          <p:cNvSpPr txBox="1">
            <a:spLocks noChangeArrowheads="1"/>
          </p:cNvSpPr>
          <p:nvPr/>
        </p:nvSpPr>
        <p:spPr bwMode="auto">
          <a:xfrm>
            <a:off x="811530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1945" name="Oval 87"/>
          <p:cNvSpPr>
            <a:spLocks noChangeArrowheads="1"/>
          </p:cNvSpPr>
          <p:nvPr/>
        </p:nvSpPr>
        <p:spPr bwMode="auto">
          <a:xfrm>
            <a:off x="841375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46" name="Line 88"/>
          <p:cNvSpPr>
            <a:spLocks noChangeShapeType="1"/>
          </p:cNvSpPr>
          <p:nvPr/>
        </p:nvSpPr>
        <p:spPr bwMode="auto">
          <a:xfrm flipH="1">
            <a:off x="8093075" y="4398963"/>
            <a:ext cx="379413"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47" name="Line 89"/>
          <p:cNvSpPr>
            <a:spLocks noChangeShapeType="1"/>
          </p:cNvSpPr>
          <p:nvPr/>
        </p:nvSpPr>
        <p:spPr bwMode="auto">
          <a:xfrm>
            <a:off x="855345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48" name="Text Box 90"/>
          <p:cNvSpPr txBox="1">
            <a:spLocks noChangeArrowheads="1"/>
          </p:cNvSpPr>
          <p:nvPr/>
        </p:nvSpPr>
        <p:spPr bwMode="auto">
          <a:xfrm>
            <a:off x="795020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49" name="Text Box 91"/>
          <p:cNvSpPr txBox="1">
            <a:spLocks noChangeArrowheads="1"/>
          </p:cNvSpPr>
          <p:nvPr/>
        </p:nvSpPr>
        <p:spPr bwMode="auto">
          <a:xfrm>
            <a:off x="8667750"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1950" name="Line 92"/>
          <p:cNvSpPr>
            <a:spLocks noChangeShapeType="1"/>
          </p:cNvSpPr>
          <p:nvPr/>
        </p:nvSpPr>
        <p:spPr bwMode="auto">
          <a:xfrm>
            <a:off x="744537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51" name="Line 93"/>
          <p:cNvSpPr>
            <a:spLocks noChangeShapeType="1"/>
          </p:cNvSpPr>
          <p:nvPr/>
        </p:nvSpPr>
        <p:spPr bwMode="auto">
          <a:xfrm>
            <a:off x="2611438" y="2520950"/>
            <a:ext cx="430530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1952" name="Oval 94"/>
          <p:cNvSpPr>
            <a:spLocks noChangeArrowheads="1"/>
          </p:cNvSpPr>
          <p:nvPr/>
        </p:nvSpPr>
        <p:spPr bwMode="auto">
          <a:xfrm>
            <a:off x="5481638" y="517525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3" name="Oval 95"/>
          <p:cNvSpPr>
            <a:spLocks noChangeArrowheads="1"/>
          </p:cNvSpPr>
          <p:nvPr/>
        </p:nvSpPr>
        <p:spPr bwMode="auto">
          <a:xfrm>
            <a:off x="4864100" y="51609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4" name="Oval 96"/>
          <p:cNvSpPr>
            <a:spLocks noChangeArrowheads="1"/>
          </p:cNvSpPr>
          <p:nvPr/>
        </p:nvSpPr>
        <p:spPr bwMode="auto">
          <a:xfrm>
            <a:off x="6564313" y="51800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5" name="Oval 97"/>
          <p:cNvSpPr>
            <a:spLocks noChangeArrowheads="1"/>
          </p:cNvSpPr>
          <p:nvPr/>
        </p:nvSpPr>
        <p:spPr bwMode="auto">
          <a:xfrm>
            <a:off x="5916613" y="51800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6" name="Oval 98"/>
          <p:cNvSpPr>
            <a:spLocks noChangeArrowheads="1"/>
          </p:cNvSpPr>
          <p:nvPr/>
        </p:nvSpPr>
        <p:spPr bwMode="auto">
          <a:xfrm>
            <a:off x="7596188" y="519430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7" name="Oval 99"/>
          <p:cNvSpPr>
            <a:spLocks noChangeArrowheads="1"/>
          </p:cNvSpPr>
          <p:nvPr/>
        </p:nvSpPr>
        <p:spPr bwMode="auto">
          <a:xfrm>
            <a:off x="6978650" y="518001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8" name="Oval 100"/>
          <p:cNvSpPr>
            <a:spLocks noChangeArrowheads="1"/>
          </p:cNvSpPr>
          <p:nvPr/>
        </p:nvSpPr>
        <p:spPr bwMode="auto">
          <a:xfrm>
            <a:off x="8678863" y="51990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59" name="Oval 101"/>
          <p:cNvSpPr>
            <a:spLocks noChangeArrowheads="1"/>
          </p:cNvSpPr>
          <p:nvPr/>
        </p:nvSpPr>
        <p:spPr bwMode="auto">
          <a:xfrm>
            <a:off x="8031163" y="51990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0" name="Oval 102"/>
          <p:cNvSpPr>
            <a:spLocks noChangeArrowheads="1"/>
          </p:cNvSpPr>
          <p:nvPr/>
        </p:nvSpPr>
        <p:spPr bwMode="auto">
          <a:xfrm>
            <a:off x="3303588" y="51800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1" name="Oval 103"/>
          <p:cNvSpPr>
            <a:spLocks noChangeArrowheads="1"/>
          </p:cNvSpPr>
          <p:nvPr/>
        </p:nvSpPr>
        <p:spPr bwMode="auto">
          <a:xfrm>
            <a:off x="2686050" y="5165725"/>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2" name="Oval 104"/>
          <p:cNvSpPr>
            <a:spLocks noChangeArrowheads="1"/>
          </p:cNvSpPr>
          <p:nvPr/>
        </p:nvSpPr>
        <p:spPr bwMode="auto">
          <a:xfrm>
            <a:off x="4386263" y="51847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3" name="Oval 105"/>
          <p:cNvSpPr>
            <a:spLocks noChangeArrowheads="1"/>
          </p:cNvSpPr>
          <p:nvPr/>
        </p:nvSpPr>
        <p:spPr bwMode="auto">
          <a:xfrm>
            <a:off x="3738563" y="51847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4" name="Oval 106"/>
          <p:cNvSpPr>
            <a:spLocks noChangeArrowheads="1"/>
          </p:cNvSpPr>
          <p:nvPr/>
        </p:nvSpPr>
        <p:spPr bwMode="auto">
          <a:xfrm>
            <a:off x="1120775" y="518001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5" name="Oval 107"/>
          <p:cNvSpPr>
            <a:spLocks noChangeArrowheads="1"/>
          </p:cNvSpPr>
          <p:nvPr/>
        </p:nvSpPr>
        <p:spPr bwMode="auto">
          <a:xfrm>
            <a:off x="503238" y="516572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6" name="Oval 108"/>
          <p:cNvSpPr>
            <a:spLocks noChangeArrowheads="1"/>
          </p:cNvSpPr>
          <p:nvPr/>
        </p:nvSpPr>
        <p:spPr bwMode="auto">
          <a:xfrm>
            <a:off x="2233613" y="51704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67" name="Oval 109"/>
          <p:cNvSpPr>
            <a:spLocks noChangeArrowheads="1"/>
          </p:cNvSpPr>
          <p:nvPr/>
        </p:nvSpPr>
        <p:spPr bwMode="auto">
          <a:xfrm>
            <a:off x="1555750" y="5184775"/>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110"/>
          <p:cNvGrpSpPr>
            <a:grpSpLocks/>
          </p:cNvGrpSpPr>
          <p:nvPr/>
        </p:nvGrpSpPr>
        <p:grpSpPr bwMode="auto">
          <a:xfrm>
            <a:off x="415925" y="5281613"/>
            <a:ext cx="2063750" cy="668337"/>
            <a:chOff x="253" y="3401"/>
            <a:chExt cx="1300" cy="421"/>
          </a:xfrm>
        </p:grpSpPr>
        <p:sp>
          <p:nvSpPr>
            <p:cNvPr id="121994" name="Text Box 111"/>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1995" name="Text Box 112"/>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1996" name="Text Box 113"/>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1997" name="Text Box 114"/>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21969" name="Text Box 115"/>
          <p:cNvSpPr txBox="1">
            <a:spLocks noChangeArrowheads="1"/>
          </p:cNvSpPr>
          <p:nvPr/>
        </p:nvSpPr>
        <p:spPr bwMode="auto">
          <a:xfrm>
            <a:off x="105092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1970" name="Text Box 116"/>
          <p:cNvSpPr txBox="1">
            <a:spLocks noChangeArrowheads="1"/>
          </p:cNvSpPr>
          <p:nvPr/>
        </p:nvSpPr>
        <p:spPr bwMode="auto">
          <a:xfrm>
            <a:off x="3794125" y="31654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1971" name="Text Box 117"/>
          <p:cNvSpPr txBox="1">
            <a:spLocks noChangeArrowheads="1"/>
          </p:cNvSpPr>
          <p:nvPr/>
        </p:nvSpPr>
        <p:spPr bwMode="auto">
          <a:xfrm>
            <a:off x="529907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1972" name="Text Box 118"/>
          <p:cNvSpPr txBox="1">
            <a:spLocks noChangeArrowheads="1"/>
          </p:cNvSpPr>
          <p:nvPr/>
        </p:nvSpPr>
        <p:spPr bwMode="auto">
          <a:xfrm>
            <a:off x="8131175" y="31527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1973" name="Text Box 119"/>
          <p:cNvSpPr txBox="1">
            <a:spLocks noChangeArrowheads="1"/>
          </p:cNvSpPr>
          <p:nvPr/>
        </p:nvSpPr>
        <p:spPr bwMode="auto">
          <a:xfrm>
            <a:off x="1701800" y="326390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21974" name="Text Box 120"/>
          <p:cNvSpPr txBox="1">
            <a:spLocks noChangeArrowheads="1"/>
          </p:cNvSpPr>
          <p:nvPr/>
        </p:nvSpPr>
        <p:spPr bwMode="auto">
          <a:xfrm>
            <a:off x="2768600" y="328295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21975" name="Text Box 121"/>
          <p:cNvSpPr txBox="1">
            <a:spLocks noChangeArrowheads="1"/>
          </p:cNvSpPr>
          <p:nvPr/>
        </p:nvSpPr>
        <p:spPr bwMode="auto">
          <a:xfrm>
            <a:off x="6026150" y="329882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21976" name="Text Box 122"/>
          <p:cNvSpPr txBox="1">
            <a:spLocks noChangeArrowheads="1"/>
          </p:cNvSpPr>
          <p:nvPr/>
        </p:nvSpPr>
        <p:spPr bwMode="auto">
          <a:xfrm>
            <a:off x="7075488" y="32829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grpSp>
        <p:nvGrpSpPr>
          <p:cNvPr id="3" name="Group 123"/>
          <p:cNvGrpSpPr>
            <a:grpSpLocks/>
          </p:cNvGrpSpPr>
          <p:nvPr/>
        </p:nvGrpSpPr>
        <p:grpSpPr bwMode="auto">
          <a:xfrm>
            <a:off x="2589213" y="5300663"/>
            <a:ext cx="2063750" cy="668337"/>
            <a:chOff x="253" y="3401"/>
            <a:chExt cx="1300" cy="421"/>
          </a:xfrm>
        </p:grpSpPr>
        <p:sp>
          <p:nvSpPr>
            <p:cNvPr id="121990" name="Text Box 12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1991" name="Text Box 12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1992" name="Text Box 12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1993" name="Text Box 12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4" name="Group 128"/>
          <p:cNvGrpSpPr>
            <a:grpSpLocks/>
          </p:cNvGrpSpPr>
          <p:nvPr/>
        </p:nvGrpSpPr>
        <p:grpSpPr bwMode="auto">
          <a:xfrm>
            <a:off x="6851650" y="5360988"/>
            <a:ext cx="2063750" cy="668337"/>
            <a:chOff x="253" y="3401"/>
            <a:chExt cx="1300" cy="421"/>
          </a:xfrm>
        </p:grpSpPr>
        <p:sp>
          <p:nvSpPr>
            <p:cNvPr id="121986" name="Text Box 129"/>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1987" name="Text Box 130"/>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1988" name="Text Box 131"/>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1989" name="Text Box 132"/>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5" name="Group 133"/>
          <p:cNvGrpSpPr>
            <a:grpSpLocks/>
          </p:cNvGrpSpPr>
          <p:nvPr/>
        </p:nvGrpSpPr>
        <p:grpSpPr bwMode="auto">
          <a:xfrm>
            <a:off x="4760913" y="5335588"/>
            <a:ext cx="2063750" cy="668337"/>
            <a:chOff x="253" y="3401"/>
            <a:chExt cx="1300" cy="421"/>
          </a:xfrm>
        </p:grpSpPr>
        <p:sp>
          <p:nvSpPr>
            <p:cNvPr id="121982" name="Text Box 13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1983" name="Text Box 13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1984" name="Text Box 13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1985" name="Text Box 13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21980" name="AutoShape 138"/>
          <p:cNvSpPr>
            <a:spLocks noChangeArrowheads="1"/>
          </p:cNvSpPr>
          <p:nvPr/>
        </p:nvSpPr>
        <p:spPr bwMode="auto">
          <a:xfrm>
            <a:off x="4513263" y="5472113"/>
            <a:ext cx="396875" cy="722312"/>
          </a:xfrm>
          <a:prstGeom prst="downArrow">
            <a:avLst>
              <a:gd name="adj1" fmla="val 50000"/>
              <a:gd name="adj2" fmla="val 45500"/>
            </a:avLst>
          </a:prstGeom>
          <a:solidFill>
            <a:schemeClr val="accent1"/>
          </a:solidFill>
          <a:ln w="9525">
            <a:solidFill>
              <a:schemeClr val="tx1"/>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1981" name="Text Box 139"/>
          <p:cNvSpPr txBox="1">
            <a:spLocks noChangeArrowheads="1"/>
          </p:cNvSpPr>
          <p:nvPr/>
        </p:nvSpPr>
        <p:spPr bwMode="auto">
          <a:xfrm>
            <a:off x="4911725" y="5927725"/>
            <a:ext cx="19018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TO INFINITY</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2883" name="灯片编号占位符 5"/>
          <p:cNvSpPr>
            <a:spLocks noGrp="1"/>
          </p:cNvSpPr>
          <p:nvPr>
            <p:ph type="sldNum" sz="quarter" idx="12"/>
          </p:nvPr>
        </p:nvSpPr>
        <p:spPr>
          <a:noFill/>
        </p:spPr>
        <p:txBody>
          <a:bodyPr/>
          <a:lstStyle/>
          <a:p>
            <a:fld id="{66B9CAAF-72AC-4102-8F65-74AC90F5A672}" type="slidenum">
              <a:rPr lang="zh-CN" altLang="en-US" smtClean="0">
                <a:solidFill>
                  <a:srgbClr val="000000"/>
                </a:solidFill>
              </a:rPr>
              <a:pPr/>
              <a:t>118</a:t>
            </a:fld>
            <a:endParaRPr lang="en-US" altLang="zh-CN" smtClean="0">
              <a:solidFill>
                <a:srgbClr val="000000"/>
              </a:solidFill>
            </a:endParaRPr>
          </a:p>
        </p:txBody>
      </p:sp>
      <p:sp>
        <p:nvSpPr>
          <p:cNvPr id="122884" name="Rectangle 2"/>
          <p:cNvSpPr>
            <a:spLocks noGrp="1" noChangeArrowheads="1"/>
          </p:cNvSpPr>
          <p:nvPr>
            <p:ph type="title"/>
          </p:nvPr>
        </p:nvSpPr>
        <p:spPr/>
        <p:txBody>
          <a:bodyPr/>
          <a:lstStyle/>
          <a:p>
            <a:pPr eaLnBrk="1" hangingPunct="1"/>
            <a:r>
              <a:rPr lang="en-US" altLang="zh-CN" smtClean="0">
                <a:ea typeface="SimSun" pitchFamily="2" charset="-122"/>
              </a:rPr>
              <a:t>Trigger strategy</a:t>
            </a:r>
          </a:p>
        </p:txBody>
      </p:sp>
      <p:sp>
        <p:nvSpPr>
          <p:cNvPr id="122885" name="Rectangle 3"/>
          <p:cNvSpPr>
            <a:spLocks noGrp="1" noChangeArrowheads="1"/>
          </p:cNvSpPr>
          <p:nvPr>
            <p:ph type="body" idx="1"/>
          </p:nvPr>
        </p:nvSpPr>
        <p:spPr>
          <a:xfrm>
            <a:off x="914400" y="1658938"/>
            <a:ext cx="7772400" cy="4471987"/>
          </a:xfrm>
        </p:spPr>
        <p:txBody>
          <a:bodyPr/>
          <a:lstStyle/>
          <a:p>
            <a:pPr eaLnBrk="1" hangingPunct="1">
              <a:lnSpc>
                <a:spcPct val="90000"/>
              </a:lnSpc>
            </a:pPr>
            <a:r>
              <a:rPr lang="en-US" altLang="zh-CN" dirty="0" smtClean="0">
                <a:ea typeface="SimSun" pitchFamily="2" charset="-122"/>
              </a:rPr>
              <a:t>player </a:t>
            </a:r>
            <a:r>
              <a:rPr lang="en-US" altLang="zh-CN" b="1" i="1" dirty="0" err="1" smtClean="0">
                <a:latin typeface="Times New Roman" pitchFamily="18" charset="0"/>
                <a:ea typeface="SimSun" pitchFamily="2" charset="-122"/>
              </a:rPr>
              <a:t>i</a:t>
            </a:r>
            <a:r>
              <a:rPr lang="zh-CN" altLang="en-US" dirty="0" smtClean="0">
                <a:ea typeface="SimSun" pitchFamily="2" charset="-122"/>
              </a:rPr>
              <a:t>的</a:t>
            </a:r>
            <a:r>
              <a:rPr lang="zh-CN" altLang="en-US" b="1" i="1" dirty="0" smtClean="0">
                <a:ea typeface="SimSun" pitchFamily="2" charset="-122"/>
              </a:rPr>
              <a:t>触发策略</a:t>
            </a:r>
            <a:r>
              <a:rPr lang="en-US" altLang="zh-CN" dirty="0" smtClean="0">
                <a:ea typeface="SimSun" pitchFamily="2" charset="-122"/>
              </a:rPr>
              <a:t>:</a:t>
            </a:r>
            <a:r>
              <a:rPr lang="zh-CN" altLang="en-US" dirty="0" smtClean="0">
                <a:ea typeface="SimSun" pitchFamily="2" charset="-122"/>
              </a:rPr>
              <a:t>在第</a:t>
            </a:r>
            <a:r>
              <a:rPr lang="en-US" altLang="zh-CN" dirty="0" smtClean="0">
                <a:ea typeface="SimSun" pitchFamily="2" charset="-122"/>
              </a:rPr>
              <a:t>1</a:t>
            </a:r>
            <a:r>
              <a:rPr lang="zh-CN" altLang="en-US" dirty="0" smtClean="0">
                <a:ea typeface="SimSun" pitchFamily="2" charset="-122"/>
              </a:rPr>
              <a:t>阶段选择 </a:t>
            </a:r>
            <a:r>
              <a:rPr lang="en-US" altLang="zh-CN" b="1" i="1" dirty="0" err="1" smtClean="0">
                <a:latin typeface="Times New Roman" pitchFamily="18" charset="0"/>
                <a:ea typeface="SimSun" pitchFamily="2" charset="-122"/>
              </a:rPr>
              <a:t>R</a:t>
            </a:r>
            <a:r>
              <a:rPr lang="en-US" altLang="zh-CN" b="1" i="1" baseline="-25000" dirty="0" err="1" smtClean="0">
                <a:latin typeface="Times New Roman" pitchFamily="18" charset="0"/>
                <a:ea typeface="SimSun" pitchFamily="2" charset="-122"/>
              </a:rPr>
              <a:t>i</a:t>
            </a:r>
            <a:r>
              <a:rPr lang="zh-CN" altLang="en-US" dirty="0" smtClean="0">
                <a:ea typeface="SimSun" pitchFamily="2" charset="-122"/>
              </a:rPr>
              <a:t>； 如果以前所有</a:t>
            </a:r>
            <a:r>
              <a:rPr lang="en-US" altLang="zh-CN" i="1" dirty="0" smtClean="0">
                <a:latin typeface="Times New Roman" pitchFamily="18" charset="0"/>
                <a:ea typeface="SimSun" pitchFamily="2" charset="-122"/>
              </a:rPr>
              <a:t>t</a:t>
            </a:r>
            <a:r>
              <a:rPr lang="en-US" altLang="zh-CN" dirty="0" smtClean="0">
                <a:latin typeface="Times New Roman" pitchFamily="18" charset="0"/>
                <a:ea typeface="SimSun" pitchFamily="2" charset="-122"/>
              </a:rPr>
              <a:t>-1</a:t>
            </a:r>
            <a:r>
              <a:rPr lang="zh-CN" altLang="en-US" dirty="0" smtClean="0">
                <a:ea typeface="SimSun" pitchFamily="2" charset="-122"/>
              </a:rPr>
              <a:t> 阶段的结果均为</a:t>
            </a:r>
            <a:r>
              <a:rPr lang="en-US" altLang="zh-CN" dirty="0" smtClean="0">
                <a:ea typeface="SimSun" pitchFamily="2" charset="-122"/>
              </a:rPr>
              <a:t>(</a:t>
            </a:r>
            <a:r>
              <a:rPr lang="en-US" altLang="zh-CN" b="1" i="1" dirty="0" smtClean="0">
                <a:latin typeface="Times New Roman" pitchFamily="18" charset="0"/>
                <a:ea typeface="SimSun" pitchFamily="2" charset="-122"/>
              </a:rPr>
              <a:t>R</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R</a:t>
            </a:r>
            <a:r>
              <a:rPr lang="en-US" altLang="zh-CN" b="1" baseline="-25000" dirty="0" smtClean="0">
                <a:latin typeface="Times New Roman" pitchFamily="18" charset="0"/>
                <a:ea typeface="SimSun" pitchFamily="2" charset="-122"/>
              </a:rPr>
              <a:t>2</a:t>
            </a:r>
            <a:r>
              <a:rPr lang="en-US" altLang="zh-CN" dirty="0" smtClean="0">
                <a:ea typeface="SimSun" pitchFamily="2" charset="-122"/>
              </a:rPr>
              <a:t>) </a:t>
            </a:r>
            <a:r>
              <a:rPr lang="zh-CN" altLang="en-US" dirty="0" smtClean="0">
                <a:ea typeface="SimSun" pitchFamily="2" charset="-122"/>
              </a:rPr>
              <a:t>，那么第</a:t>
            </a:r>
            <a:r>
              <a:rPr lang="en-US" altLang="zh-CN" i="1" dirty="0" smtClean="0">
                <a:ea typeface="SimSun" pitchFamily="2" charset="-122"/>
              </a:rPr>
              <a:t>t</a:t>
            </a:r>
            <a:r>
              <a:rPr lang="zh-CN" altLang="en-US" dirty="0" smtClean="0">
                <a:ea typeface="SimSun" pitchFamily="2" charset="-122"/>
              </a:rPr>
              <a:t>阶段选择</a:t>
            </a:r>
            <a:r>
              <a:rPr lang="en-US" altLang="zh-CN" b="1" i="1" dirty="0" err="1" smtClean="0">
                <a:latin typeface="Times New Roman" pitchFamily="18" charset="0"/>
                <a:ea typeface="SimSun" pitchFamily="2" charset="-122"/>
              </a:rPr>
              <a:t>R</a:t>
            </a:r>
            <a:r>
              <a:rPr lang="en-US" altLang="zh-CN" b="1" i="1" baseline="-25000" dirty="0" err="1" smtClean="0">
                <a:latin typeface="Times New Roman" pitchFamily="18" charset="0"/>
                <a:ea typeface="SimSun" pitchFamily="2" charset="-122"/>
              </a:rPr>
              <a:t>i</a:t>
            </a:r>
            <a:r>
              <a:rPr lang="zh-CN" altLang="en-US" dirty="0" smtClean="0">
                <a:ea typeface="SimSun" pitchFamily="2" charset="-122"/>
              </a:rPr>
              <a:t> ，否则第</a:t>
            </a:r>
            <a:r>
              <a:rPr lang="en-US" altLang="zh-CN" i="1" dirty="0" smtClean="0">
                <a:ea typeface="SimSun" pitchFamily="2" charset="-122"/>
              </a:rPr>
              <a:t>t</a:t>
            </a:r>
            <a:r>
              <a:rPr lang="zh-CN" altLang="en-US" dirty="0" smtClean="0">
                <a:ea typeface="SimSun" pitchFamily="2" charset="-122"/>
              </a:rPr>
              <a:t>阶段选择</a:t>
            </a:r>
            <a:r>
              <a:rPr lang="en-US" altLang="zh-CN" b="1" i="1" dirty="0" smtClean="0">
                <a:latin typeface="Times New Roman" pitchFamily="18" charset="0"/>
                <a:ea typeface="SimSun" pitchFamily="2" charset="-122"/>
              </a:rPr>
              <a:t>L</a:t>
            </a:r>
            <a:r>
              <a:rPr lang="en-US" altLang="zh-CN" b="1" i="1" baseline="-25000" dirty="0" smtClean="0">
                <a:latin typeface="Times New Roman" pitchFamily="18" charset="0"/>
                <a:ea typeface="SimSun" pitchFamily="2" charset="-122"/>
              </a:rPr>
              <a:t>i</a:t>
            </a:r>
            <a:r>
              <a:rPr lang="en-US" altLang="zh-CN" dirty="0" smtClean="0">
                <a:ea typeface="SimSun" pitchFamily="2" charset="-122"/>
              </a:rPr>
              <a:t>.</a:t>
            </a:r>
          </a:p>
          <a:p>
            <a:pPr eaLnBrk="1" hangingPunct="1">
              <a:lnSpc>
                <a:spcPct val="90000"/>
              </a:lnSpc>
            </a:pPr>
            <a:r>
              <a:rPr lang="zh-CN" altLang="en-US" dirty="0" smtClean="0">
                <a:ea typeface="SimSun" pitchFamily="2" charset="-122"/>
              </a:rPr>
              <a:t>检查一下每个参与人都采取触发策略是否存在一个</a:t>
            </a:r>
            <a:r>
              <a:rPr lang="zh-CN" altLang="en-US" u="sng" dirty="0" smtClean="0">
                <a:ea typeface="SimSun" pitchFamily="2" charset="-122"/>
              </a:rPr>
              <a:t>子博弈完美纳什均衡</a:t>
            </a:r>
            <a:r>
              <a:rPr lang="en-US" altLang="zh-CN" dirty="0" smtClean="0">
                <a:ea typeface="SimSun" pitchFamily="2" charset="-122"/>
              </a:rPr>
              <a:t>. </a:t>
            </a:r>
          </a:p>
          <a:p>
            <a:pPr eaLnBrk="1" hangingPunct="1">
              <a:lnSpc>
                <a:spcPct val="90000"/>
              </a:lnSpc>
            </a:pPr>
            <a:r>
              <a:rPr lang="zh-CN" altLang="en-US" dirty="0" smtClean="0">
                <a:ea typeface="SimSun" pitchFamily="2" charset="-122"/>
              </a:rPr>
              <a:t>这可以分以下两步进行</a:t>
            </a:r>
            <a:r>
              <a:rPr lang="en-US" altLang="zh-CN" dirty="0" smtClean="0">
                <a:ea typeface="SimSun" pitchFamily="2" charset="-122"/>
              </a:rPr>
              <a:t>.</a:t>
            </a:r>
          </a:p>
          <a:p>
            <a:pPr lvl="1" eaLnBrk="1" hangingPunct="1">
              <a:lnSpc>
                <a:spcPct val="90000"/>
              </a:lnSpc>
              <a:buFont typeface="Wingdings" pitchFamily="2" charset="2"/>
              <a:buChar char="Ø"/>
            </a:pPr>
            <a:r>
              <a:rPr lang="zh-CN" altLang="en-US" dirty="0" smtClean="0">
                <a:ea typeface="SimSun" pitchFamily="2" charset="-122"/>
              </a:rPr>
              <a:t>第</a:t>
            </a:r>
            <a:r>
              <a:rPr lang="en-US" altLang="zh-CN" dirty="0" smtClean="0">
                <a:ea typeface="SimSun" pitchFamily="2" charset="-122"/>
              </a:rPr>
              <a:t>1</a:t>
            </a:r>
            <a:r>
              <a:rPr lang="zh-CN" altLang="en-US" dirty="0" smtClean="0">
                <a:ea typeface="SimSun" pitchFamily="2" charset="-122"/>
              </a:rPr>
              <a:t>步</a:t>
            </a:r>
            <a:r>
              <a:rPr lang="en-US" altLang="zh-CN" dirty="0" smtClean="0">
                <a:ea typeface="SimSun" pitchFamily="2" charset="-122"/>
              </a:rPr>
              <a:t>: </a:t>
            </a:r>
            <a:r>
              <a:rPr lang="zh-CN" altLang="en-US" dirty="0" smtClean="0">
                <a:ea typeface="SimSun" pitchFamily="2" charset="-122"/>
              </a:rPr>
              <a:t>检查触发策略组合是否是无限重复博弈的一个纳什均衡</a:t>
            </a:r>
            <a:endParaRPr lang="en-US" altLang="zh-CN" dirty="0" smtClean="0">
              <a:ea typeface="SimSun" pitchFamily="2" charset="-122"/>
            </a:endParaRPr>
          </a:p>
          <a:p>
            <a:pPr lvl="1" eaLnBrk="1" hangingPunct="1">
              <a:lnSpc>
                <a:spcPct val="90000"/>
              </a:lnSpc>
              <a:buFont typeface="Wingdings" pitchFamily="2" charset="2"/>
              <a:buChar char="Ø"/>
            </a:pPr>
            <a:r>
              <a:rPr lang="zh-CN" altLang="en-US" dirty="0" smtClean="0">
                <a:ea typeface="SimSun" pitchFamily="2" charset="-122"/>
              </a:rPr>
              <a:t>第</a:t>
            </a:r>
            <a:r>
              <a:rPr lang="en-US" altLang="zh-CN" dirty="0" smtClean="0">
                <a:ea typeface="SimSun" pitchFamily="2" charset="-122"/>
              </a:rPr>
              <a:t>2</a:t>
            </a:r>
            <a:r>
              <a:rPr lang="zh-CN" altLang="en-US" dirty="0" smtClean="0">
                <a:ea typeface="SimSun" pitchFamily="2" charset="-122"/>
              </a:rPr>
              <a:t>步</a:t>
            </a:r>
            <a:r>
              <a:rPr lang="en-US" altLang="zh-CN" dirty="0" smtClean="0">
                <a:ea typeface="SimSun" pitchFamily="2" charset="-122"/>
              </a:rPr>
              <a:t>: </a:t>
            </a:r>
            <a:r>
              <a:rPr lang="zh-CN" altLang="en-US" dirty="0" smtClean="0">
                <a:ea typeface="SimSun" pitchFamily="2" charset="-122"/>
              </a:rPr>
              <a:t>如果是</a:t>
            </a:r>
            <a:r>
              <a:rPr lang="en-US" altLang="zh-CN" dirty="0" smtClean="0">
                <a:ea typeface="SimSun" pitchFamily="2" charset="-122"/>
              </a:rPr>
              <a:t>,</a:t>
            </a:r>
            <a:r>
              <a:rPr lang="zh-CN" altLang="en-US" dirty="0" smtClean="0">
                <a:ea typeface="SimSun" pitchFamily="2" charset="-122"/>
              </a:rPr>
              <a:t>检查这个纳什均衡是否在每一个子博弈中都可以推导出一个纳什均衡</a:t>
            </a:r>
            <a:endParaRPr lang="en-US" altLang="zh-CN" dirty="0"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6388" name="灯片编号占位符 5"/>
          <p:cNvSpPr>
            <a:spLocks noGrp="1"/>
          </p:cNvSpPr>
          <p:nvPr>
            <p:ph type="sldNum" sz="quarter" idx="12"/>
          </p:nvPr>
        </p:nvSpPr>
        <p:spPr>
          <a:noFill/>
        </p:spPr>
        <p:txBody>
          <a:bodyPr/>
          <a:lstStyle/>
          <a:p>
            <a:fld id="{E7065F9C-5175-445C-9ED6-8AFEAB093BE9}" type="slidenum">
              <a:rPr lang="zh-CN" altLang="en-US" smtClean="0">
                <a:solidFill>
                  <a:srgbClr val="000000"/>
                </a:solidFill>
              </a:rPr>
              <a:pPr/>
              <a:t>119</a:t>
            </a:fld>
            <a:endParaRPr lang="en-US" altLang="zh-CN" smtClean="0">
              <a:solidFill>
                <a:srgbClr val="000000"/>
              </a:solidFill>
            </a:endParaRPr>
          </a:p>
        </p:txBody>
      </p:sp>
      <p:sp>
        <p:nvSpPr>
          <p:cNvPr id="16389" name="Rectangle 2"/>
          <p:cNvSpPr>
            <a:spLocks noGrp="1" noChangeArrowheads="1"/>
          </p:cNvSpPr>
          <p:nvPr>
            <p:ph type="title"/>
          </p:nvPr>
        </p:nvSpPr>
        <p:spPr/>
        <p:txBody>
          <a:bodyPr/>
          <a:lstStyle/>
          <a:p>
            <a:pPr eaLnBrk="1" hangingPunct="1"/>
            <a:r>
              <a:rPr lang="en-US" altLang="zh-CN" smtClean="0">
                <a:ea typeface="SimSun" pitchFamily="2" charset="-122"/>
              </a:rPr>
              <a:t>Trigger strategy: step 1</a:t>
            </a:r>
          </a:p>
        </p:txBody>
      </p:sp>
      <p:sp>
        <p:nvSpPr>
          <p:cNvPr id="16390" name="Text Box 3"/>
          <p:cNvSpPr txBox="1">
            <a:spLocks noChangeArrowheads="1"/>
          </p:cNvSpPr>
          <p:nvPr/>
        </p:nvSpPr>
        <p:spPr bwMode="auto">
          <a:xfrm>
            <a:off x="604838" y="1711325"/>
            <a:ext cx="24606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6391" name="Text Box 4"/>
          <p:cNvSpPr txBox="1">
            <a:spLocks noChangeArrowheads="1"/>
          </p:cNvSpPr>
          <p:nvPr/>
        </p:nvSpPr>
        <p:spPr bwMode="auto">
          <a:xfrm>
            <a:off x="623888" y="2262188"/>
            <a:ext cx="2433637"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2: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6392" name="Text Box 5"/>
          <p:cNvSpPr txBox="1">
            <a:spLocks noChangeArrowheads="1"/>
          </p:cNvSpPr>
          <p:nvPr/>
        </p:nvSpPr>
        <p:spPr bwMode="auto">
          <a:xfrm>
            <a:off x="619125" y="3289300"/>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6393" name="Text Box 6"/>
          <p:cNvSpPr txBox="1">
            <a:spLocks noChangeArrowheads="1"/>
          </p:cNvSpPr>
          <p:nvPr/>
        </p:nvSpPr>
        <p:spPr bwMode="auto">
          <a:xfrm>
            <a:off x="609600" y="3870325"/>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L</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6394" name="Text Box 7"/>
          <p:cNvSpPr txBox="1">
            <a:spLocks noChangeArrowheads="1"/>
          </p:cNvSpPr>
          <p:nvPr/>
        </p:nvSpPr>
        <p:spPr bwMode="auto">
          <a:xfrm>
            <a:off x="608013" y="4459288"/>
            <a:ext cx="2447925"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L</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L</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6395" name="Text Box 8"/>
          <p:cNvSpPr txBox="1">
            <a:spLocks noChangeArrowheads="1"/>
          </p:cNvSpPr>
          <p:nvPr/>
        </p:nvSpPr>
        <p:spPr bwMode="auto">
          <a:xfrm>
            <a:off x="628650" y="5010150"/>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t+2: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L</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L</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6396" name="Line 9"/>
          <p:cNvSpPr>
            <a:spLocks noChangeShapeType="1"/>
          </p:cNvSpPr>
          <p:nvPr/>
        </p:nvSpPr>
        <p:spPr bwMode="auto">
          <a:xfrm>
            <a:off x="1652588" y="5545138"/>
            <a:ext cx="0" cy="649287"/>
          </a:xfrm>
          <a:prstGeom prst="line">
            <a:avLst/>
          </a:prstGeom>
          <a:noFill/>
          <a:ln w="28575">
            <a:solidFill>
              <a:schemeClr val="tx1"/>
            </a:solidFill>
            <a:prstDash val="sysDot"/>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6397" name="Line 10"/>
          <p:cNvSpPr>
            <a:spLocks noChangeShapeType="1"/>
          </p:cNvSpPr>
          <p:nvPr/>
        </p:nvSpPr>
        <p:spPr bwMode="auto">
          <a:xfrm>
            <a:off x="1568450" y="2703513"/>
            <a:ext cx="14288" cy="530225"/>
          </a:xfrm>
          <a:prstGeom prst="line">
            <a:avLst/>
          </a:prstGeom>
          <a:noFill/>
          <a:ln w="28575">
            <a:solidFill>
              <a:schemeClr val="tx1"/>
            </a:solidFill>
            <a:prstDash val="sysDot"/>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aphicFrame>
        <p:nvGraphicFramePr>
          <p:cNvPr id="16386" name="Object 11"/>
          <p:cNvGraphicFramePr>
            <a:graphicFrameLocks noGrp="1" noChangeAspect="1"/>
          </p:cNvGraphicFramePr>
          <p:nvPr>
            <p:ph idx="1"/>
          </p:nvPr>
        </p:nvGraphicFramePr>
        <p:xfrm>
          <a:off x="3676650" y="1625600"/>
          <a:ext cx="4884738" cy="5172075"/>
        </p:xfrm>
        <a:graphic>
          <a:graphicData uri="http://schemas.openxmlformats.org/presentationml/2006/ole">
            <mc:AlternateContent xmlns:mc="http://schemas.openxmlformats.org/markup-compatibility/2006">
              <mc:Choice xmlns:v="urn:schemas-microsoft-com:vml" Requires="v">
                <p:oleObj spid="_x0000_s34820" name="文档" r:id="rId4" imgW="6544608" imgH="6934087" progId="Word.Document.8">
                  <p:embed/>
                </p:oleObj>
              </mc:Choice>
              <mc:Fallback>
                <p:oleObj name="文档" r:id="rId4" imgW="6544608" imgH="6934087"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650" y="1625600"/>
                        <a:ext cx="4884738"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1747" name="灯片编号占位符 6"/>
          <p:cNvSpPr>
            <a:spLocks noGrp="1"/>
          </p:cNvSpPr>
          <p:nvPr>
            <p:ph type="sldNum" sz="quarter" idx="12"/>
          </p:nvPr>
        </p:nvSpPr>
        <p:spPr>
          <a:noFill/>
        </p:spPr>
        <p:txBody>
          <a:bodyPr/>
          <a:lstStyle/>
          <a:p>
            <a:fld id="{50AE1593-66DA-48BD-BB0F-B071A569DC74}" type="slidenum">
              <a:rPr lang="zh-CN" altLang="en-US" smtClean="0">
                <a:solidFill>
                  <a:srgbClr val="000000"/>
                </a:solidFill>
              </a:rPr>
              <a:pPr/>
              <a:t>12</a:t>
            </a:fld>
            <a:endParaRPr lang="en-US" altLang="zh-CN" smtClean="0">
              <a:solidFill>
                <a:srgbClr val="000000"/>
              </a:solidFill>
            </a:endParaRPr>
          </a:p>
        </p:txBody>
      </p:sp>
      <p:sp>
        <p:nvSpPr>
          <p:cNvPr id="31748" name="Rectangle 2"/>
          <p:cNvSpPr>
            <a:spLocks noGrp="1" noChangeArrowheads="1"/>
          </p:cNvSpPr>
          <p:nvPr>
            <p:ph type="title"/>
          </p:nvPr>
        </p:nvSpPr>
        <p:spPr/>
        <p:txBody>
          <a:bodyPr/>
          <a:lstStyle/>
          <a:p>
            <a:pPr eaLnBrk="1" hangingPunct="1"/>
            <a:r>
              <a:rPr lang="en-US" altLang="zh-CN" smtClean="0">
                <a:ea typeface="SimSun" pitchFamily="2" charset="-122"/>
              </a:rPr>
              <a:t>Game tree</a:t>
            </a:r>
          </a:p>
        </p:txBody>
      </p:sp>
      <p:sp>
        <p:nvSpPr>
          <p:cNvPr id="31749" name="Rectangle 3"/>
          <p:cNvSpPr>
            <a:spLocks noGrp="1" noChangeArrowheads="1"/>
          </p:cNvSpPr>
          <p:nvPr>
            <p:ph type="body" sz="half" idx="1"/>
          </p:nvPr>
        </p:nvSpPr>
        <p:spPr>
          <a:xfrm>
            <a:off x="914400" y="1600200"/>
            <a:ext cx="3797300" cy="4522788"/>
          </a:xfrm>
        </p:spPr>
        <p:txBody>
          <a:bodyPr/>
          <a:lstStyle/>
          <a:p>
            <a:pPr eaLnBrk="1" hangingPunct="1">
              <a:lnSpc>
                <a:spcPct val="90000"/>
              </a:lnSpc>
            </a:pPr>
            <a:r>
              <a:rPr lang="zh-CN" altLang="en-US" sz="2400" smtClean="0">
                <a:ea typeface="SimSun" pitchFamily="2" charset="-122"/>
              </a:rPr>
              <a:t>除终点节以外的任何节点都代表了某个参与人</a:t>
            </a:r>
            <a:r>
              <a:rPr lang="en-US" altLang="zh-CN" sz="2400" smtClean="0">
                <a:ea typeface="SimSun" pitchFamily="2" charset="-122"/>
              </a:rPr>
              <a:t>.</a:t>
            </a:r>
          </a:p>
          <a:p>
            <a:pPr eaLnBrk="1" hangingPunct="1">
              <a:lnSpc>
                <a:spcPct val="90000"/>
              </a:lnSpc>
            </a:pPr>
            <a:r>
              <a:rPr lang="zh-CN" altLang="en-US" sz="2400" smtClean="0">
                <a:ea typeface="SimSun" pitchFamily="2" charset="-122"/>
              </a:rPr>
              <a:t>对于终点节以外的任意节点来说</a:t>
            </a:r>
            <a:r>
              <a:rPr lang="en-US" altLang="zh-CN" sz="2400" smtClean="0">
                <a:ea typeface="SimSun" pitchFamily="2" charset="-122"/>
              </a:rPr>
              <a:t>, </a:t>
            </a:r>
            <a:r>
              <a:rPr lang="zh-CN" altLang="en-US" sz="2400" smtClean="0">
                <a:ea typeface="SimSun" pitchFamily="2" charset="-122"/>
              </a:rPr>
              <a:t>连接它和它的后续节的边缘代表了这个节点所代表的参与人可能采取的行动</a:t>
            </a:r>
            <a:endParaRPr lang="en-US" altLang="zh-CN" sz="2400" smtClean="0">
              <a:ea typeface="SimSun" pitchFamily="2" charset="-122"/>
            </a:endParaRPr>
          </a:p>
        </p:txBody>
      </p:sp>
      <p:sp>
        <p:nvSpPr>
          <p:cNvPr id="31750"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31751" name="Text Box 5"/>
          <p:cNvSpPr txBox="1">
            <a:spLocks noChangeArrowheads="1"/>
          </p:cNvSpPr>
          <p:nvPr/>
        </p:nvSpPr>
        <p:spPr bwMode="auto">
          <a:xfrm>
            <a:off x="6318250" y="1492250"/>
            <a:ext cx="11017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31752" name="Text Box 6"/>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31753" name="Oval 7"/>
          <p:cNvSpPr>
            <a:spLocks noChangeArrowheads="1"/>
          </p:cNvSpPr>
          <p:nvPr/>
        </p:nvSpPr>
        <p:spPr bwMode="auto">
          <a:xfrm>
            <a:off x="5680075"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54" name="Line 8"/>
          <p:cNvSpPr>
            <a:spLocks noChangeShapeType="1"/>
          </p:cNvSpPr>
          <p:nvPr/>
        </p:nvSpPr>
        <p:spPr bwMode="auto">
          <a:xfrm flipH="1">
            <a:off x="5181600"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1755" name="Line 9"/>
          <p:cNvSpPr>
            <a:spLocks noChangeShapeType="1"/>
          </p:cNvSpPr>
          <p:nvPr/>
        </p:nvSpPr>
        <p:spPr bwMode="auto">
          <a:xfrm>
            <a:off x="5819775"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1756" name="Text Box 10"/>
          <p:cNvSpPr txBox="1">
            <a:spLocks noChangeArrowheads="1"/>
          </p:cNvSpPr>
          <p:nvPr/>
        </p:nvSpPr>
        <p:spPr bwMode="auto">
          <a:xfrm>
            <a:off x="4602163" y="281305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31757" name="Text Box 11"/>
          <p:cNvSpPr txBox="1">
            <a:spLocks noChangeArrowheads="1"/>
          </p:cNvSpPr>
          <p:nvPr/>
        </p:nvSpPr>
        <p:spPr bwMode="auto">
          <a:xfrm>
            <a:off x="5011738" y="33924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31758" name="Text Box 12"/>
          <p:cNvSpPr txBox="1">
            <a:spLocks noChangeArrowheads="1"/>
          </p:cNvSpPr>
          <p:nvPr/>
        </p:nvSpPr>
        <p:spPr bwMode="auto">
          <a:xfrm>
            <a:off x="6183313" y="33972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31759" name="Oval 13"/>
          <p:cNvSpPr>
            <a:spLocks noChangeArrowheads="1"/>
          </p:cNvSpPr>
          <p:nvPr/>
        </p:nvSpPr>
        <p:spPr bwMode="auto">
          <a:xfrm>
            <a:off x="6246813"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60" name="Oval 14"/>
          <p:cNvSpPr>
            <a:spLocks noChangeArrowheads="1"/>
          </p:cNvSpPr>
          <p:nvPr/>
        </p:nvSpPr>
        <p:spPr bwMode="auto">
          <a:xfrm>
            <a:off x="5106988"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61" name="Text Box 15"/>
          <p:cNvSpPr txBox="1">
            <a:spLocks noChangeArrowheads="1"/>
          </p:cNvSpPr>
          <p:nvPr/>
        </p:nvSpPr>
        <p:spPr bwMode="auto">
          <a:xfrm>
            <a:off x="4697413" y="4225925"/>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31762" name="Text Box 16"/>
          <p:cNvSpPr txBox="1">
            <a:spLocks noChangeArrowheads="1"/>
          </p:cNvSpPr>
          <p:nvPr/>
        </p:nvSpPr>
        <p:spPr bwMode="auto">
          <a:xfrm>
            <a:off x="5905500" y="4241800"/>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31763" name="Text Box 17"/>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31764" name="Oval 18"/>
          <p:cNvSpPr>
            <a:spLocks noChangeArrowheads="1"/>
          </p:cNvSpPr>
          <p:nvPr/>
        </p:nvSpPr>
        <p:spPr bwMode="auto">
          <a:xfrm>
            <a:off x="6764338"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65" name="Line 19"/>
          <p:cNvSpPr>
            <a:spLocks noChangeShapeType="1"/>
          </p:cNvSpPr>
          <p:nvPr/>
        </p:nvSpPr>
        <p:spPr bwMode="auto">
          <a:xfrm flipH="1">
            <a:off x="5784850"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1766" name="Line 20"/>
          <p:cNvSpPr>
            <a:spLocks noChangeShapeType="1"/>
          </p:cNvSpPr>
          <p:nvPr/>
        </p:nvSpPr>
        <p:spPr bwMode="auto">
          <a:xfrm>
            <a:off x="6904038"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1767" name="Text Box 21"/>
          <p:cNvSpPr txBox="1">
            <a:spLocks noChangeArrowheads="1"/>
          </p:cNvSpPr>
          <p:nvPr/>
        </p:nvSpPr>
        <p:spPr bwMode="auto">
          <a:xfrm>
            <a:off x="5935663" y="2111375"/>
            <a:ext cx="3349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31768" name="Text Box 22"/>
          <p:cNvSpPr txBox="1">
            <a:spLocks noChangeArrowheads="1"/>
          </p:cNvSpPr>
          <p:nvPr/>
        </p:nvSpPr>
        <p:spPr bwMode="auto">
          <a:xfrm>
            <a:off x="7350125" y="2116138"/>
            <a:ext cx="361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31769" name="Text Box 23"/>
          <p:cNvSpPr txBox="1">
            <a:spLocks noChangeArrowheads="1"/>
          </p:cNvSpPr>
          <p:nvPr/>
        </p:nvSpPr>
        <p:spPr bwMode="auto">
          <a:xfrm>
            <a:off x="6732588"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31770" name="Oval 24"/>
          <p:cNvSpPr>
            <a:spLocks noChangeArrowheads="1"/>
          </p:cNvSpPr>
          <p:nvPr/>
        </p:nvSpPr>
        <p:spPr bwMode="auto">
          <a:xfrm>
            <a:off x="7734300"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71" name="Line 25"/>
          <p:cNvSpPr>
            <a:spLocks noChangeShapeType="1"/>
          </p:cNvSpPr>
          <p:nvPr/>
        </p:nvSpPr>
        <p:spPr bwMode="auto">
          <a:xfrm flipH="1">
            <a:off x="7235825"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1772" name="Line 26"/>
          <p:cNvSpPr>
            <a:spLocks noChangeShapeType="1"/>
          </p:cNvSpPr>
          <p:nvPr/>
        </p:nvSpPr>
        <p:spPr bwMode="auto">
          <a:xfrm>
            <a:off x="7874000"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1773" name="Text Box 27"/>
          <p:cNvSpPr txBox="1">
            <a:spLocks noChangeArrowheads="1"/>
          </p:cNvSpPr>
          <p:nvPr/>
        </p:nvSpPr>
        <p:spPr bwMode="auto">
          <a:xfrm>
            <a:off x="6656388" y="2828925"/>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31774" name="Text Box 28"/>
          <p:cNvSpPr txBox="1">
            <a:spLocks noChangeArrowheads="1"/>
          </p:cNvSpPr>
          <p:nvPr/>
        </p:nvSpPr>
        <p:spPr bwMode="auto">
          <a:xfrm>
            <a:off x="7065963" y="34083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31775" name="Text Box 29"/>
          <p:cNvSpPr txBox="1">
            <a:spLocks noChangeArrowheads="1"/>
          </p:cNvSpPr>
          <p:nvPr/>
        </p:nvSpPr>
        <p:spPr bwMode="auto">
          <a:xfrm>
            <a:off x="8237538" y="34131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31776" name="Oval 30"/>
          <p:cNvSpPr>
            <a:spLocks noChangeArrowheads="1"/>
          </p:cNvSpPr>
          <p:nvPr/>
        </p:nvSpPr>
        <p:spPr bwMode="auto">
          <a:xfrm>
            <a:off x="8301038"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77" name="Oval 31"/>
          <p:cNvSpPr>
            <a:spLocks noChangeArrowheads="1"/>
          </p:cNvSpPr>
          <p:nvPr/>
        </p:nvSpPr>
        <p:spPr bwMode="auto">
          <a:xfrm>
            <a:off x="7161213" y="40767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1778" name="Text Box 32"/>
          <p:cNvSpPr txBox="1">
            <a:spLocks noChangeArrowheads="1"/>
          </p:cNvSpPr>
          <p:nvPr/>
        </p:nvSpPr>
        <p:spPr bwMode="auto">
          <a:xfrm>
            <a:off x="6818313" y="4254500"/>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31779" name="Text Box 33"/>
          <p:cNvSpPr txBox="1">
            <a:spLocks noChangeArrowheads="1"/>
          </p:cNvSpPr>
          <p:nvPr/>
        </p:nvSpPr>
        <p:spPr bwMode="auto">
          <a:xfrm>
            <a:off x="7959725" y="4257675"/>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7412" name="灯片编号占位符 5"/>
          <p:cNvSpPr>
            <a:spLocks noGrp="1"/>
          </p:cNvSpPr>
          <p:nvPr>
            <p:ph type="sldNum" sz="quarter" idx="12"/>
          </p:nvPr>
        </p:nvSpPr>
        <p:spPr>
          <a:noFill/>
        </p:spPr>
        <p:txBody>
          <a:bodyPr/>
          <a:lstStyle/>
          <a:p>
            <a:fld id="{F7BCFC1C-A53D-4A3E-BEA4-3990BC51FE96}" type="slidenum">
              <a:rPr lang="zh-CN" altLang="en-US" smtClean="0">
                <a:solidFill>
                  <a:srgbClr val="000000"/>
                </a:solidFill>
              </a:rPr>
              <a:pPr/>
              <a:t>120</a:t>
            </a:fld>
            <a:endParaRPr lang="en-US" altLang="zh-CN" smtClean="0">
              <a:solidFill>
                <a:srgbClr val="000000"/>
              </a:solidFill>
            </a:endParaRPr>
          </a:p>
        </p:txBody>
      </p:sp>
      <p:sp>
        <p:nvSpPr>
          <p:cNvPr id="17413" name="Rectangle 2"/>
          <p:cNvSpPr>
            <a:spLocks noGrp="1" noChangeArrowheads="1"/>
          </p:cNvSpPr>
          <p:nvPr>
            <p:ph type="title"/>
          </p:nvPr>
        </p:nvSpPr>
        <p:spPr/>
        <p:txBody>
          <a:bodyPr/>
          <a:lstStyle/>
          <a:p>
            <a:pPr eaLnBrk="1" hangingPunct="1"/>
            <a:r>
              <a:rPr lang="en-US" altLang="zh-CN" smtClean="0">
                <a:ea typeface="SimSun" pitchFamily="2" charset="-122"/>
              </a:rPr>
              <a:t>Trigger strategy: step 1 cont’d</a:t>
            </a:r>
          </a:p>
        </p:txBody>
      </p:sp>
      <p:sp>
        <p:nvSpPr>
          <p:cNvPr id="17414" name="Text Box 3"/>
          <p:cNvSpPr txBox="1">
            <a:spLocks noChangeArrowheads="1"/>
          </p:cNvSpPr>
          <p:nvPr/>
        </p:nvSpPr>
        <p:spPr bwMode="auto">
          <a:xfrm>
            <a:off x="604838" y="1711325"/>
            <a:ext cx="24606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7415" name="Text Box 4"/>
          <p:cNvSpPr txBox="1">
            <a:spLocks noChangeArrowheads="1"/>
          </p:cNvSpPr>
          <p:nvPr/>
        </p:nvSpPr>
        <p:spPr bwMode="auto">
          <a:xfrm>
            <a:off x="623888" y="2262188"/>
            <a:ext cx="2433637"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2: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7416" name="Text Box 5"/>
          <p:cNvSpPr txBox="1">
            <a:spLocks noChangeArrowheads="1"/>
          </p:cNvSpPr>
          <p:nvPr/>
        </p:nvSpPr>
        <p:spPr bwMode="auto">
          <a:xfrm>
            <a:off x="619125" y="3289300"/>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7417" name="Text Box 6"/>
          <p:cNvSpPr txBox="1">
            <a:spLocks noChangeArrowheads="1"/>
          </p:cNvSpPr>
          <p:nvPr/>
        </p:nvSpPr>
        <p:spPr bwMode="auto">
          <a:xfrm>
            <a:off x="609600" y="3870325"/>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L</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7418" name="Text Box 7"/>
          <p:cNvSpPr txBox="1">
            <a:spLocks noChangeArrowheads="1"/>
          </p:cNvSpPr>
          <p:nvPr/>
        </p:nvSpPr>
        <p:spPr bwMode="auto">
          <a:xfrm>
            <a:off x="608013" y="4459288"/>
            <a:ext cx="2447925"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L</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L</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7419" name="Text Box 8"/>
          <p:cNvSpPr txBox="1">
            <a:spLocks noChangeArrowheads="1"/>
          </p:cNvSpPr>
          <p:nvPr/>
        </p:nvSpPr>
        <p:spPr bwMode="auto">
          <a:xfrm>
            <a:off x="628650" y="5010150"/>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t+2: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L</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L</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7420" name="Line 9"/>
          <p:cNvSpPr>
            <a:spLocks noChangeShapeType="1"/>
          </p:cNvSpPr>
          <p:nvPr/>
        </p:nvSpPr>
        <p:spPr bwMode="auto">
          <a:xfrm>
            <a:off x="1652588" y="5545138"/>
            <a:ext cx="0" cy="649287"/>
          </a:xfrm>
          <a:prstGeom prst="line">
            <a:avLst/>
          </a:prstGeom>
          <a:noFill/>
          <a:ln w="28575">
            <a:solidFill>
              <a:schemeClr val="tx1"/>
            </a:solidFill>
            <a:prstDash val="sysDot"/>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7421" name="Line 10"/>
          <p:cNvSpPr>
            <a:spLocks noChangeShapeType="1"/>
          </p:cNvSpPr>
          <p:nvPr/>
        </p:nvSpPr>
        <p:spPr bwMode="auto">
          <a:xfrm>
            <a:off x="1568450" y="2703513"/>
            <a:ext cx="14288" cy="530225"/>
          </a:xfrm>
          <a:prstGeom prst="line">
            <a:avLst/>
          </a:prstGeom>
          <a:noFill/>
          <a:ln w="28575">
            <a:solidFill>
              <a:schemeClr val="tx1"/>
            </a:solidFill>
            <a:prstDash val="sysDot"/>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aphicFrame>
        <p:nvGraphicFramePr>
          <p:cNvPr id="17410" name="Object 11"/>
          <p:cNvGraphicFramePr>
            <a:graphicFrameLocks noGrp="1" noChangeAspect="1"/>
          </p:cNvGraphicFramePr>
          <p:nvPr>
            <p:ph idx="1"/>
          </p:nvPr>
        </p:nvGraphicFramePr>
        <p:xfrm>
          <a:off x="3611563" y="1524000"/>
          <a:ext cx="4784725" cy="4821238"/>
        </p:xfrm>
        <a:graphic>
          <a:graphicData uri="http://schemas.openxmlformats.org/presentationml/2006/ole">
            <mc:AlternateContent xmlns:mc="http://schemas.openxmlformats.org/markup-compatibility/2006">
              <mc:Choice xmlns:v="urn:schemas-microsoft-com:vml" Requires="v">
                <p:oleObj spid="_x0000_s35844" name="文档" r:id="rId4" imgW="5875314" imgH="5925493" progId="Word.Document.8">
                  <p:embed/>
                </p:oleObj>
              </mc:Choice>
              <mc:Fallback>
                <p:oleObj name="文档" r:id="rId4" imgW="5875314" imgH="5925493"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563" y="1524000"/>
                        <a:ext cx="4784725" cy="48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3907" name="灯片编号占位符 5"/>
          <p:cNvSpPr>
            <a:spLocks noGrp="1"/>
          </p:cNvSpPr>
          <p:nvPr>
            <p:ph type="sldNum" sz="quarter" idx="12"/>
          </p:nvPr>
        </p:nvSpPr>
        <p:spPr>
          <a:noFill/>
        </p:spPr>
        <p:txBody>
          <a:bodyPr/>
          <a:lstStyle/>
          <a:p>
            <a:fld id="{635376DF-F22C-49B0-B018-94676CBFA20D}" type="slidenum">
              <a:rPr lang="zh-CN" altLang="en-US" smtClean="0">
                <a:solidFill>
                  <a:srgbClr val="000000"/>
                </a:solidFill>
              </a:rPr>
              <a:pPr/>
              <a:t>121</a:t>
            </a:fld>
            <a:endParaRPr lang="en-US" altLang="zh-CN" smtClean="0">
              <a:solidFill>
                <a:srgbClr val="000000"/>
              </a:solidFill>
            </a:endParaRPr>
          </a:p>
        </p:txBody>
      </p:sp>
      <p:sp>
        <p:nvSpPr>
          <p:cNvPr id="123908" name="Rectangle 2"/>
          <p:cNvSpPr>
            <a:spLocks noGrp="1" noChangeArrowheads="1"/>
          </p:cNvSpPr>
          <p:nvPr>
            <p:ph type="title"/>
          </p:nvPr>
        </p:nvSpPr>
        <p:spPr/>
        <p:txBody>
          <a:bodyPr/>
          <a:lstStyle/>
          <a:p>
            <a:pPr eaLnBrk="1" hangingPunct="1"/>
            <a:r>
              <a:rPr lang="en-US" altLang="zh-CN" smtClean="0">
                <a:ea typeface="SimSun" pitchFamily="2" charset="-122"/>
              </a:rPr>
              <a:t>Trigger strategy: step 2</a:t>
            </a:r>
          </a:p>
        </p:txBody>
      </p:sp>
      <p:sp>
        <p:nvSpPr>
          <p:cNvPr id="123909" name="Rectangle 3"/>
          <p:cNvSpPr>
            <a:spLocks noGrp="1" noChangeArrowheads="1"/>
          </p:cNvSpPr>
          <p:nvPr>
            <p:ph type="body" idx="1"/>
          </p:nvPr>
        </p:nvSpPr>
        <p:spPr>
          <a:xfrm>
            <a:off x="3436938" y="1658938"/>
            <a:ext cx="5249862" cy="4471987"/>
          </a:xfrm>
        </p:spPr>
        <p:txBody>
          <a:bodyPr/>
          <a:lstStyle/>
          <a:p>
            <a:pPr eaLnBrk="1" hangingPunct="1"/>
            <a:r>
              <a:rPr lang="zh-CN" altLang="en-US" smtClean="0">
                <a:ea typeface="SimSun" pitchFamily="2" charset="-122"/>
              </a:rPr>
              <a:t>第</a:t>
            </a:r>
            <a:r>
              <a:rPr lang="en-US" altLang="zh-CN" smtClean="0">
                <a:ea typeface="SimSun" pitchFamily="2" charset="-122"/>
              </a:rPr>
              <a:t>2</a:t>
            </a:r>
            <a:r>
              <a:rPr lang="zh-CN" altLang="en-US" smtClean="0">
                <a:ea typeface="SimSun" pitchFamily="2" charset="-122"/>
              </a:rPr>
              <a:t>步</a:t>
            </a:r>
            <a:r>
              <a:rPr lang="en-US" altLang="zh-CN" smtClean="0">
                <a:ea typeface="SimSun" pitchFamily="2" charset="-122"/>
              </a:rPr>
              <a:t>:</a:t>
            </a:r>
            <a:r>
              <a:rPr lang="zh-CN" altLang="en-US" smtClean="0">
                <a:ea typeface="SimSun" pitchFamily="2" charset="-122"/>
              </a:rPr>
              <a:t>检查这个纳什均衡是否在无限重复博弈的每一个子博弈中都可以推导出一个纳什均衡</a:t>
            </a:r>
            <a:r>
              <a:rPr lang="en-US" altLang="zh-CN" smtClean="0">
                <a:ea typeface="SimSun" pitchFamily="2" charset="-122"/>
              </a:rPr>
              <a:t>.</a:t>
            </a:r>
          </a:p>
          <a:p>
            <a:pPr lvl="1" eaLnBrk="1" hangingPunct="1">
              <a:buFont typeface="Wingdings" pitchFamily="2" charset="2"/>
              <a:buChar char="Ø"/>
            </a:pPr>
            <a:r>
              <a:rPr lang="zh-CN" altLang="en-US" smtClean="0">
                <a:ea typeface="SimSun" pitchFamily="2" charset="-122"/>
              </a:rPr>
              <a:t>回忆一下：无限重复博弈的每一个子博弈等同于无限重复博弈总体</a:t>
            </a:r>
            <a:endParaRPr lang="en-US" altLang="zh-CN" smtClean="0">
              <a:ea typeface="SimSun" pitchFamily="2" charset="-122"/>
            </a:endParaRPr>
          </a:p>
        </p:txBody>
      </p:sp>
      <p:sp>
        <p:nvSpPr>
          <p:cNvPr id="123910" name="Text Box 4"/>
          <p:cNvSpPr txBox="1">
            <a:spLocks noChangeArrowheads="1"/>
          </p:cNvSpPr>
          <p:nvPr/>
        </p:nvSpPr>
        <p:spPr bwMode="auto">
          <a:xfrm>
            <a:off x="604838" y="1711325"/>
            <a:ext cx="24606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23911" name="Text Box 5"/>
          <p:cNvSpPr txBox="1">
            <a:spLocks noChangeArrowheads="1"/>
          </p:cNvSpPr>
          <p:nvPr/>
        </p:nvSpPr>
        <p:spPr bwMode="auto">
          <a:xfrm>
            <a:off x="623888" y="2262188"/>
            <a:ext cx="2433637"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2: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23912" name="Text Box 6"/>
          <p:cNvSpPr txBox="1">
            <a:spLocks noChangeArrowheads="1"/>
          </p:cNvSpPr>
          <p:nvPr/>
        </p:nvSpPr>
        <p:spPr bwMode="auto">
          <a:xfrm>
            <a:off x="619125" y="3289300"/>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23913" name="Text Box 7"/>
          <p:cNvSpPr txBox="1">
            <a:spLocks noChangeArrowheads="1"/>
          </p:cNvSpPr>
          <p:nvPr/>
        </p:nvSpPr>
        <p:spPr bwMode="auto">
          <a:xfrm>
            <a:off x="609600" y="3870325"/>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23914" name="Text Box 8"/>
          <p:cNvSpPr txBox="1">
            <a:spLocks noChangeArrowheads="1"/>
          </p:cNvSpPr>
          <p:nvPr/>
        </p:nvSpPr>
        <p:spPr bwMode="auto">
          <a:xfrm>
            <a:off x="608013" y="4459288"/>
            <a:ext cx="2447925"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t+1: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23915" name="Text Box 9"/>
          <p:cNvSpPr txBox="1">
            <a:spLocks noChangeArrowheads="1"/>
          </p:cNvSpPr>
          <p:nvPr/>
        </p:nvSpPr>
        <p:spPr bwMode="auto">
          <a:xfrm>
            <a:off x="628650" y="5010150"/>
            <a:ext cx="2447925"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t+2: </a:t>
            </a:r>
            <a:r>
              <a:rPr lang="en-US" altLang="zh-CN" b="1" smtClean="0">
                <a:solidFill>
                  <a:srgbClr val="000000"/>
                </a:solidFill>
                <a:latin typeface="Courier New" pitchFamily="49" charset="0"/>
                <a:ea typeface="SimSun" pitchFamily="2" charset="-122"/>
                <a:cs typeface="Courier New" pitchFamily="49" charset="0"/>
              </a:rPr>
              <a:t>(</a:t>
            </a:r>
            <a:r>
              <a:rPr lang="en-US" altLang="zh-CN" b="1" smtClean="0">
                <a:solidFill>
                  <a:srgbClr val="990033"/>
                </a:solidFill>
                <a:latin typeface="Courier New" pitchFamily="49" charset="0"/>
                <a:ea typeface="SimSun" pitchFamily="2" charset="-122"/>
                <a:cs typeface="Courier New" pitchFamily="49" charset="0"/>
              </a:rPr>
              <a:t>R</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R</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a:t>
            </a:r>
          </a:p>
        </p:txBody>
      </p:sp>
      <p:sp>
        <p:nvSpPr>
          <p:cNvPr id="123916" name="Line 10"/>
          <p:cNvSpPr>
            <a:spLocks noChangeShapeType="1"/>
          </p:cNvSpPr>
          <p:nvPr/>
        </p:nvSpPr>
        <p:spPr bwMode="auto">
          <a:xfrm>
            <a:off x="1652588" y="5545138"/>
            <a:ext cx="0" cy="649287"/>
          </a:xfrm>
          <a:prstGeom prst="line">
            <a:avLst/>
          </a:prstGeom>
          <a:noFill/>
          <a:ln w="28575">
            <a:solidFill>
              <a:schemeClr val="tx1"/>
            </a:solidFill>
            <a:prstDash val="sysDot"/>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123917" name="Line 11"/>
          <p:cNvSpPr>
            <a:spLocks noChangeShapeType="1"/>
          </p:cNvSpPr>
          <p:nvPr/>
        </p:nvSpPr>
        <p:spPr bwMode="auto">
          <a:xfrm>
            <a:off x="1568450" y="2703513"/>
            <a:ext cx="14288" cy="530225"/>
          </a:xfrm>
          <a:prstGeom prst="line">
            <a:avLst/>
          </a:prstGeom>
          <a:noFill/>
          <a:ln w="28575">
            <a:solidFill>
              <a:schemeClr val="tx1"/>
            </a:solidFill>
            <a:prstDash val="sysDot"/>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4931" name="灯片编号占位符 4"/>
          <p:cNvSpPr>
            <a:spLocks noGrp="1"/>
          </p:cNvSpPr>
          <p:nvPr>
            <p:ph type="sldNum" sz="quarter" idx="12"/>
          </p:nvPr>
        </p:nvSpPr>
        <p:spPr>
          <a:noFill/>
        </p:spPr>
        <p:txBody>
          <a:bodyPr/>
          <a:lstStyle/>
          <a:p>
            <a:fld id="{FE3A3A82-BAAF-4186-A857-EFE221543255}" type="slidenum">
              <a:rPr lang="zh-CN" altLang="en-US" smtClean="0">
                <a:solidFill>
                  <a:srgbClr val="000000"/>
                </a:solidFill>
              </a:rPr>
              <a:pPr/>
              <a:t>122</a:t>
            </a:fld>
            <a:endParaRPr lang="en-US" altLang="zh-CN" smtClean="0">
              <a:solidFill>
                <a:srgbClr val="000000"/>
              </a:solidFill>
            </a:endParaRPr>
          </a:p>
        </p:txBody>
      </p:sp>
      <p:sp>
        <p:nvSpPr>
          <p:cNvPr id="124932" name="Rectangle 2"/>
          <p:cNvSpPr>
            <a:spLocks noGrp="1" noChangeArrowheads="1"/>
          </p:cNvSpPr>
          <p:nvPr>
            <p:ph type="title"/>
          </p:nvPr>
        </p:nvSpPr>
        <p:spPr/>
        <p:txBody>
          <a:bodyPr/>
          <a:lstStyle/>
          <a:p>
            <a:pPr eaLnBrk="1" hangingPunct="1"/>
            <a:r>
              <a:rPr lang="en-US" altLang="zh-CN" smtClean="0">
                <a:ea typeface="SimSun" pitchFamily="2" charset="-122"/>
              </a:rPr>
              <a:t>Step 2 cont’d: subgame</a:t>
            </a:r>
          </a:p>
        </p:txBody>
      </p:sp>
      <p:sp>
        <p:nvSpPr>
          <p:cNvPr id="124933" name="Oval 3"/>
          <p:cNvSpPr>
            <a:spLocks noChangeArrowheads="1"/>
          </p:cNvSpPr>
          <p:nvPr/>
        </p:nvSpPr>
        <p:spPr bwMode="auto">
          <a:xfrm>
            <a:off x="4819650" y="16271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34" name="Line 4"/>
          <p:cNvSpPr>
            <a:spLocks noChangeShapeType="1"/>
          </p:cNvSpPr>
          <p:nvPr/>
        </p:nvSpPr>
        <p:spPr bwMode="auto">
          <a:xfrm flipH="1">
            <a:off x="2654300" y="1719263"/>
            <a:ext cx="2135188" cy="73183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35" name="Line 5"/>
          <p:cNvSpPr>
            <a:spLocks noChangeShapeType="1"/>
          </p:cNvSpPr>
          <p:nvPr/>
        </p:nvSpPr>
        <p:spPr bwMode="auto">
          <a:xfrm>
            <a:off x="4914900" y="1709738"/>
            <a:ext cx="1957388" cy="75565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36" name="Text Box 6"/>
          <p:cNvSpPr txBox="1">
            <a:spLocks noChangeArrowheads="1"/>
          </p:cNvSpPr>
          <p:nvPr/>
        </p:nvSpPr>
        <p:spPr bwMode="auto">
          <a:xfrm>
            <a:off x="4394200" y="1420813"/>
            <a:ext cx="3984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4937" name="Text Box 7"/>
          <p:cNvSpPr txBox="1">
            <a:spLocks noChangeArrowheads="1"/>
          </p:cNvSpPr>
          <p:nvPr/>
        </p:nvSpPr>
        <p:spPr bwMode="auto">
          <a:xfrm>
            <a:off x="3195638" y="175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38" name="Text Box 8"/>
          <p:cNvSpPr txBox="1">
            <a:spLocks noChangeArrowheads="1"/>
          </p:cNvSpPr>
          <p:nvPr/>
        </p:nvSpPr>
        <p:spPr bwMode="auto">
          <a:xfrm>
            <a:off x="5864225" y="17256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39" name="Text Box 9"/>
          <p:cNvSpPr txBox="1">
            <a:spLocks noChangeArrowheads="1"/>
          </p:cNvSpPr>
          <p:nvPr/>
        </p:nvSpPr>
        <p:spPr bwMode="auto">
          <a:xfrm>
            <a:off x="2108200" y="21875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40" name="Oval 10"/>
          <p:cNvSpPr>
            <a:spLocks noChangeArrowheads="1"/>
          </p:cNvSpPr>
          <p:nvPr/>
        </p:nvSpPr>
        <p:spPr bwMode="auto">
          <a:xfrm>
            <a:off x="2495550" y="24209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41" name="Line 11"/>
          <p:cNvSpPr>
            <a:spLocks noChangeShapeType="1"/>
          </p:cNvSpPr>
          <p:nvPr/>
        </p:nvSpPr>
        <p:spPr bwMode="auto">
          <a:xfrm flipH="1">
            <a:off x="1536700" y="2555875"/>
            <a:ext cx="971550" cy="8397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42" name="Line 12"/>
          <p:cNvSpPr>
            <a:spLocks noChangeShapeType="1"/>
          </p:cNvSpPr>
          <p:nvPr/>
        </p:nvSpPr>
        <p:spPr bwMode="auto">
          <a:xfrm>
            <a:off x="2619375" y="2516188"/>
            <a:ext cx="1003300" cy="9048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43" name="Text Box 13"/>
          <p:cNvSpPr txBox="1">
            <a:spLocks noChangeArrowheads="1"/>
          </p:cNvSpPr>
          <p:nvPr/>
        </p:nvSpPr>
        <p:spPr bwMode="auto">
          <a:xfrm>
            <a:off x="1604963" y="27193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44" name="Text Box 14"/>
          <p:cNvSpPr txBox="1">
            <a:spLocks noChangeArrowheads="1"/>
          </p:cNvSpPr>
          <p:nvPr/>
        </p:nvSpPr>
        <p:spPr bwMode="auto">
          <a:xfrm>
            <a:off x="3176588" y="2751138"/>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45" name="Text Box 15"/>
          <p:cNvSpPr txBox="1">
            <a:spLocks noChangeArrowheads="1"/>
          </p:cNvSpPr>
          <p:nvPr/>
        </p:nvSpPr>
        <p:spPr bwMode="auto">
          <a:xfrm>
            <a:off x="7129463" y="2225675"/>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46" name="Oval 16"/>
          <p:cNvSpPr>
            <a:spLocks noChangeArrowheads="1"/>
          </p:cNvSpPr>
          <p:nvPr/>
        </p:nvSpPr>
        <p:spPr bwMode="auto">
          <a:xfrm>
            <a:off x="6881813" y="244316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47" name="Line 17"/>
          <p:cNvSpPr>
            <a:spLocks noChangeShapeType="1"/>
          </p:cNvSpPr>
          <p:nvPr/>
        </p:nvSpPr>
        <p:spPr bwMode="auto">
          <a:xfrm flipH="1">
            <a:off x="5881688" y="2533650"/>
            <a:ext cx="1014412" cy="8858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48" name="Line 18"/>
          <p:cNvSpPr>
            <a:spLocks noChangeShapeType="1"/>
          </p:cNvSpPr>
          <p:nvPr/>
        </p:nvSpPr>
        <p:spPr bwMode="auto">
          <a:xfrm>
            <a:off x="7021513" y="2524125"/>
            <a:ext cx="869950" cy="881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49" name="Text Box 19"/>
          <p:cNvSpPr txBox="1">
            <a:spLocks noChangeArrowheads="1"/>
          </p:cNvSpPr>
          <p:nvPr/>
        </p:nvSpPr>
        <p:spPr bwMode="auto">
          <a:xfrm>
            <a:off x="5888038" y="271303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50" name="Text Box 20"/>
          <p:cNvSpPr txBox="1">
            <a:spLocks noChangeArrowheads="1"/>
          </p:cNvSpPr>
          <p:nvPr/>
        </p:nvSpPr>
        <p:spPr bwMode="auto">
          <a:xfrm>
            <a:off x="7473950" y="27590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24951" name="Oval 21"/>
          <p:cNvSpPr>
            <a:spLocks noChangeArrowheads="1"/>
          </p:cNvSpPr>
          <p:nvPr/>
        </p:nvSpPr>
        <p:spPr bwMode="auto">
          <a:xfrm>
            <a:off x="1417638" y="33607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52" name="Line 22"/>
          <p:cNvSpPr>
            <a:spLocks noChangeShapeType="1"/>
          </p:cNvSpPr>
          <p:nvPr/>
        </p:nvSpPr>
        <p:spPr bwMode="auto">
          <a:xfrm flipH="1">
            <a:off x="904875" y="348138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53" name="Line 23"/>
          <p:cNvSpPr>
            <a:spLocks noChangeShapeType="1"/>
          </p:cNvSpPr>
          <p:nvPr/>
        </p:nvSpPr>
        <p:spPr bwMode="auto">
          <a:xfrm>
            <a:off x="1557338" y="347186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54" name="Text Box 24"/>
          <p:cNvSpPr txBox="1">
            <a:spLocks noChangeArrowheads="1"/>
          </p:cNvSpPr>
          <p:nvPr/>
        </p:nvSpPr>
        <p:spPr bwMode="auto">
          <a:xfrm>
            <a:off x="620713" y="360362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55" name="Text Box 25"/>
          <p:cNvSpPr txBox="1">
            <a:spLocks noChangeArrowheads="1"/>
          </p:cNvSpPr>
          <p:nvPr/>
        </p:nvSpPr>
        <p:spPr bwMode="auto">
          <a:xfrm>
            <a:off x="1962150" y="364966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56" name="Text Box 26"/>
          <p:cNvSpPr txBox="1">
            <a:spLocks noChangeArrowheads="1"/>
          </p:cNvSpPr>
          <p:nvPr/>
        </p:nvSpPr>
        <p:spPr bwMode="auto">
          <a:xfrm>
            <a:off x="460375" y="408146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57" name="Oval 27"/>
          <p:cNvSpPr>
            <a:spLocks noChangeArrowheads="1"/>
          </p:cNvSpPr>
          <p:nvPr/>
        </p:nvSpPr>
        <p:spPr bwMode="auto">
          <a:xfrm>
            <a:off x="846138" y="42560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58" name="Line 28"/>
          <p:cNvSpPr>
            <a:spLocks noChangeShapeType="1"/>
          </p:cNvSpPr>
          <p:nvPr/>
        </p:nvSpPr>
        <p:spPr bwMode="auto">
          <a:xfrm flipH="1">
            <a:off x="584200" y="437673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59" name="Line 29"/>
          <p:cNvSpPr>
            <a:spLocks noChangeShapeType="1"/>
          </p:cNvSpPr>
          <p:nvPr/>
        </p:nvSpPr>
        <p:spPr bwMode="auto">
          <a:xfrm>
            <a:off x="985838" y="436721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60" name="Text Box 30"/>
          <p:cNvSpPr txBox="1">
            <a:spLocks noChangeArrowheads="1"/>
          </p:cNvSpPr>
          <p:nvPr/>
        </p:nvSpPr>
        <p:spPr bwMode="auto">
          <a:xfrm>
            <a:off x="400050" y="44815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61" name="Text Box 31"/>
          <p:cNvSpPr txBox="1">
            <a:spLocks noChangeArrowheads="1"/>
          </p:cNvSpPr>
          <p:nvPr/>
        </p:nvSpPr>
        <p:spPr bwMode="auto">
          <a:xfrm>
            <a:off x="1085850" y="451485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62" name="Text Box 32"/>
          <p:cNvSpPr txBox="1">
            <a:spLocks noChangeArrowheads="1"/>
          </p:cNvSpPr>
          <p:nvPr/>
        </p:nvSpPr>
        <p:spPr bwMode="auto">
          <a:xfrm>
            <a:off x="1658938" y="40274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63" name="Oval 33"/>
          <p:cNvSpPr>
            <a:spLocks noChangeArrowheads="1"/>
          </p:cNvSpPr>
          <p:nvPr/>
        </p:nvSpPr>
        <p:spPr bwMode="auto">
          <a:xfrm>
            <a:off x="1957388"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64" name="Line 34"/>
          <p:cNvSpPr>
            <a:spLocks noChangeShapeType="1"/>
          </p:cNvSpPr>
          <p:nvPr/>
        </p:nvSpPr>
        <p:spPr bwMode="auto">
          <a:xfrm flipH="1">
            <a:off x="1636713" y="4379913"/>
            <a:ext cx="379412"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65" name="Line 35"/>
          <p:cNvSpPr>
            <a:spLocks noChangeShapeType="1"/>
          </p:cNvSpPr>
          <p:nvPr/>
        </p:nvSpPr>
        <p:spPr bwMode="auto">
          <a:xfrm>
            <a:off x="2097088" y="438626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66" name="Text Box 36"/>
          <p:cNvSpPr txBox="1">
            <a:spLocks noChangeArrowheads="1"/>
          </p:cNvSpPr>
          <p:nvPr/>
        </p:nvSpPr>
        <p:spPr bwMode="auto">
          <a:xfrm>
            <a:off x="1493838" y="450215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67" name="Text Box 37"/>
          <p:cNvSpPr txBox="1">
            <a:spLocks noChangeArrowheads="1"/>
          </p:cNvSpPr>
          <p:nvPr/>
        </p:nvSpPr>
        <p:spPr bwMode="auto">
          <a:xfrm>
            <a:off x="2211388" y="45323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68" name="Line 38"/>
          <p:cNvSpPr>
            <a:spLocks noChangeShapeType="1"/>
          </p:cNvSpPr>
          <p:nvPr/>
        </p:nvSpPr>
        <p:spPr bwMode="auto">
          <a:xfrm>
            <a:off x="989013" y="435133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69" name="Oval 39"/>
          <p:cNvSpPr>
            <a:spLocks noChangeArrowheads="1"/>
          </p:cNvSpPr>
          <p:nvPr/>
        </p:nvSpPr>
        <p:spPr bwMode="auto">
          <a:xfrm>
            <a:off x="357505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70" name="Line 40"/>
          <p:cNvSpPr>
            <a:spLocks noChangeShapeType="1"/>
          </p:cNvSpPr>
          <p:nvPr/>
        </p:nvSpPr>
        <p:spPr bwMode="auto">
          <a:xfrm flipH="1">
            <a:off x="3062288" y="350043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71" name="Line 41"/>
          <p:cNvSpPr>
            <a:spLocks noChangeShapeType="1"/>
          </p:cNvSpPr>
          <p:nvPr/>
        </p:nvSpPr>
        <p:spPr bwMode="auto">
          <a:xfrm>
            <a:off x="371475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72" name="Text Box 42"/>
          <p:cNvSpPr txBox="1">
            <a:spLocks noChangeArrowheads="1"/>
          </p:cNvSpPr>
          <p:nvPr/>
        </p:nvSpPr>
        <p:spPr bwMode="auto">
          <a:xfrm>
            <a:off x="277812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73" name="Text Box 43"/>
          <p:cNvSpPr txBox="1">
            <a:spLocks noChangeArrowheads="1"/>
          </p:cNvSpPr>
          <p:nvPr/>
        </p:nvSpPr>
        <p:spPr bwMode="auto">
          <a:xfrm>
            <a:off x="411956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74" name="Text Box 44"/>
          <p:cNvSpPr txBox="1">
            <a:spLocks noChangeArrowheads="1"/>
          </p:cNvSpPr>
          <p:nvPr/>
        </p:nvSpPr>
        <p:spPr bwMode="auto">
          <a:xfrm>
            <a:off x="261778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75" name="Oval 45"/>
          <p:cNvSpPr>
            <a:spLocks noChangeArrowheads="1"/>
          </p:cNvSpPr>
          <p:nvPr/>
        </p:nvSpPr>
        <p:spPr bwMode="auto">
          <a:xfrm>
            <a:off x="300355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76" name="Line 46"/>
          <p:cNvSpPr>
            <a:spLocks noChangeShapeType="1"/>
          </p:cNvSpPr>
          <p:nvPr/>
        </p:nvSpPr>
        <p:spPr bwMode="auto">
          <a:xfrm flipH="1">
            <a:off x="2741613" y="439578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77" name="Line 47"/>
          <p:cNvSpPr>
            <a:spLocks noChangeShapeType="1"/>
          </p:cNvSpPr>
          <p:nvPr/>
        </p:nvSpPr>
        <p:spPr bwMode="auto">
          <a:xfrm>
            <a:off x="314325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78" name="Text Box 48"/>
          <p:cNvSpPr txBox="1">
            <a:spLocks noChangeArrowheads="1"/>
          </p:cNvSpPr>
          <p:nvPr/>
        </p:nvSpPr>
        <p:spPr bwMode="auto">
          <a:xfrm>
            <a:off x="255746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79" name="Text Box 49"/>
          <p:cNvSpPr txBox="1">
            <a:spLocks noChangeArrowheads="1"/>
          </p:cNvSpPr>
          <p:nvPr/>
        </p:nvSpPr>
        <p:spPr bwMode="auto">
          <a:xfrm>
            <a:off x="324326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80" name="Text Box 50"/>
          <p:cNvSpPr txBox="1">
            <a:spLocks noChangeArrowheads="1"/>
          </p:cNvSpPr>
          <p:nvPr/>
        </p:nvSpPr>
        <p:spPr bwMode="auto">
          <a:xfrm>
            <a:off x="381635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81" name="Oval 51"/>
          <p:cNvSpPr>
            <a:spLocks noChangeArrowheads="1"/>
          </p:cNvSpPr>
          <p:nvPr/>
        </p:nvSpPr>
        <p:spPr bwMode="auto">
          <a:xfrm>
            <a:off x="411480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82" name="Line 52"/>
          <p:cNvSpPr>
            <a:spLocks noChangeShapeType="1"/>
          </p:cNvSpPr>
          <p:nvPr/>
        </p:nvSpPr>
        <p:spPr bwMode="auto">
          <a:xfrm flipH="1">
            <a:off x="3794125" y="4398963"/>
            <a:ext cx="379413"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83" name="Line 53"/>
          <p:cNvSpPr>
            <a:spLocks noChangeShapeType="1"/>
          </p:cNvSpPr>
          <p:nvPr/>
        </p:nvSpPr>
        <p:spPr bwMode="auto">
          <a:xfrm>
            <a:off x="425450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84" name="Text Box 54"/>
          <p:cNvSpPr txBox="1">
            <a:spLocks noChangeArrowheads="1"/>
          </p:cNvSpPr>
          <p:nvPr/>
        </p:nvSpPr>
        <p:spPr bwMode="auto">
          <a:xfrm>
            <a:off x="365125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85" name="Text Box 55"/>
          <p:cNvSpPr txBox="1">
            <a:spLocks noChangeArrowheads="1"/>
          </p:cNvSpPr>
          <p:nvPr/>
        </p:nvSpPr>
        <p:spPr bwMode="auto">
          <a:xfrm>
            <a:off x="4338638" y="45069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86" name="Line 56"/>
          <p:cNvSpPr>
            <a:spLocks noChangeShapeType="1"/>
          </p:cNvSpPr>
          <p:nvPr/>
        </p:nvSpPr>
        <p:spPr bwMode="auto">
          <a:xfrm>
            <a:off x="314642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87" name="Oval 57"/>
          <p:cNvSpPr>
            <a:spLocks noChangeArrowheads="1"/>
          </p:cNvSpPr>
          <p:nvPr/>
        </p:nvSpPr>
        <p:spPr bwMode="auto">
          <a:xfrm>
            <a:off x="5757863" y="33797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88" name="Line 58"/>
          <p:cNvSpPr>
            <a:spLocks noChangeShapeType="1"/>
          </p:cNvSpPr>
          <p:nvPr/>
        </p:nvSpPr>
        <p:spPr bwMode="auto">
          <a:xfrm flipH="1">
            <a:off x="5245100" y="350043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89" name="Line 59"/>
          <p:cNvSpPr>
            <a:spLocks noChangeShapeType="1"/>
          </p:cNvSpPr>
          <p:nvPr/>
        </p:nvSpPr>
        <p:spPr bwMode="auto">
          <a:xfrm>
            <a:off x="5897563" y="349091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90" name="Text Box 60"/>
          <p:cNvSpPr txBox="1">
            <a:spLocks noChangeArrowheads="1"/>
          </p:cNvSpPr>
          <p:nvPr/>
        </p:nvSpPr>
        <p:spPr bwMode="auto">
          <a:xfrm>
            <a:off x="4960938" y="36226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91" name="Text Box 61"/>
          <p:cNvSpPr txBox="1">
            <a:spLocks noChangeArrowheads="1"/>
          </p:cNvSpPr>
          <p:nvPr/>
        </p:nvSpPr>
        <p:spPr bwMode="auto">
          <a:xfrm>
            <a:off x="6302375" y="36687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4992" name="Text Box 62"/>
          <p:cNvSpPr txBox="1">
            <a:spLocks noChangeArrowheads="1"/>
          </p:cNvSpPr>
          <p:nvPr/>
        </p:nvSpPr>
        <p:spPr bwMode="auto">
          <a:xfrm>
            <a:off x="4800600"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93" name="Oval 63"/>
          <p:cNvSpPr>
            <a:spLocks noChangeArrowheads="1"/>
          </p:cNvSpPr>
          <p:nvPr/>
        </p:nvSpPr>
        <p:spPr bwMode="auto">
          <a:xfrm>
            <a:off x="5186363"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4994" name="Line 64"/>
          <p:cNvSpPr>
            <a:spLocks noChangeShapeType="1"/>
          </p:cNvSpPr>
          <p:nvPr/>
        </p:nvSpPr>
        <p:spPr bwMode="auto">
          <a:xfrm flipH="1">
            <a:off x="4924425" y="439578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95" name="Line 65"/>
          <p:cNvSpPr>
            <a:spLocks noChangeShapeType="1"/>
          </p:cNvSpPr>
          <p:nvPr/>
        </p:nvSpPr>
        <p:spPr bwMode="auto">
          <a:xfrm>
            <a:off x="5326063"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4996" name="Text Box 66"/>
          <p:cNvSpPr txBox="1">
            <a:spLocks noChangeArrowheads="1"/>
          </p:cNvSpPr>
          <p:nvPr/>
        </p:nvSpPr>
        <p:spPr bwMode="auto">
          <a:xfrm>
            <a:off x="4740275" y="45005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97" name="Text Box 67"/>
          <p:cNvSpPr txBox="1">
            <a:spLocks noChangeArrowheads="1"/>
          </p:cNvSpPr>
          <p:nvPr/>
        </p:nvSpPr>
        <p:spPr bwMode="auto">
          <a:xfrm>
            <a:off x="5426075"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4998" name="Text Box 68"/>
          <p:cNvSpPr txBox="1">
            <a:spLocks noChangeArrowheads="1"/>
          </p:cNvSpPr>
          <p:nvPr/>
        </p:nvSpPr>
        <p:spPr bwMode="auto">
          <a:xfrm>
            <a:off x="5999163"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4999" name="Oval 69"/>
          <p:cNvSpPr>
            <a:spLocks noChangeArrowheads="1"/>
          </p:cNvSpPr>
          <p:nvPr/>
        </p:nvSpPr>
        <p:spPr bwMode="auto">
          <a:xfrm>
            <a:off x="6297613" y="42941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00" name="Line 70"/>
          <p:cNvSpPr>
            <a:spLocks noChangeShapeType="1"/>
          </p:cNvSpPr>
          <p:nvPr/>
        </p:nvSpPr>
        <p:spPr bwMode="auto">
          <a:xfrm flipH="1">
            <a:off x="5976938" y="4398963"/>
            <a:ext cx="379412"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01" name="Line 71"/>
          <p:cNvSpPr>
            <a:spLocks noChangeShapeType="1"/>
          </p:cNvSpPr>
          <p:nvPr/>
        </p:nvSpPr>
        <p:spPr bwMode="auto">
          <a:xfrm>
            <a:off x="6437313"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02" name="Text Box 72"/>
          <p:cNvSpPr txBox="1">
            <a:spLocks noChangeArrowheads="1"/>
          </p:cNvSpPr>
          <p:nvPr/>
        </p:nvSpPr>
        <p:spPr bwMode="auto">
          <a:xfrm>
            <a:off x="5834063" y="45212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5003" name="Text Box 73"/>
          <p:cNvSpPr txBox="1">
            <a:spLocks noChangeArrowheads="1"/>
          </p:cNvSpPr>
          <p:nvPr/>
        </p:nvSpPr>
        <p:spPr bwMode="auto">
          <a:xfrm>
            <a:off x="6551613"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5004" name="Line 74"/>
          <p:cNvSpPr>
            <a:spLocks noChangeShapeType="1"/>
          </p:cNvSpPr>
          <p:nvPr/>
        </p:nvSpPr>
        <p:spPr bwMode="auto">
          <a:xfrm>
            <a:off x="5329238" y="437038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05" name="Oval 75"/>
          <p:cNvSpPr>
            <a:spLocks noChangeArrowheads="1"/>
          </p:cNvSpPr>
          <p:nvPr/>
        </p:nvSpPr>
        <p:spPr bwMode="auto">
          <a:xfrm>
            <a:off x="787400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06" name="Line 76"/>
          <p:cNvSpPr>
            <a:spLocks noChangeShapeType="1"/>
          </p:cNvSpPr>
          <p:nvPr/>
        </p:nvSpPr>
        <p:spPr bwMode="auto">
          <a:xfrm flipH="1">
            <a:off x="7361238" y="3500438"/>
            <a:ext cx="527050" cy="866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07" name="Line 77"/>
          <p:cNvSpPr>
            <a:spLocks noChangeShapeType="1"/>
          </p:cNvSpPr>
          <p:nvPr/>
        </p:nvSpPr>
        <p:spPr bwMode="auto">
          <a:xfrm>
            <a:off x="801370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08" name="Text Box 78"/>
          <p:cNvSpPr txBox="1">
            <a:spLocks noChangeArrowheads="1"/>
          </p:cNvSpPr>
          <p:nvPr/>
        </p:nvSpPr>
        <p:spPr bwMode="auto">
          <a:xfrm>
            <a:off x="707707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5009" name="Text Box 79"/>
          <p:cNvSpPr txBox="1">
            <a:spLocks noChangeArrowheads="1"/>
          </p:cNvSpPr>
          <p:nvPr/>
        </p:nvSpPr>
        <p:spPr bwMode="auto">
          <a:xfrm>
            <a:off x="841851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25010" name="Text Box 80"/>
          <p:cNvSpPr txBox="1">
            <a:spLocks noChangeArrowheads="1"/>
          </p:cNvSpPr>
          <p:nvPr/>
        </p:nvSpPr>
        <p:spPr bwMode="auto">
          <a:xfrm>
            <a:off x="691673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5011" name="Oval 81"/>
          <p:cNvSpPr>
            <a:spLocks noChangeArrowheads="1"/>
          </p:cNvSpPr>
          <p:nvPr/>
        </p:nvSpPr>
        <p:spPr bwMode="auto">
          <a:xfrm>
            <a:off x="730250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12" name="Line 82"/>
          <p:cNvSpPr>
            <a:spLocks noChangeShapeType="1"/>
          </p:cNvSpPr>
          <p:nvPr/>
        </p:nvSpPr>
        <p:spPr bwMode="auto">
          <a:xfrm flipH="1">
            <a:off x="7040563" y="4395788"/>
            <a:ext cx="276225" cy="8540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13" name="Line 83"/>
          <p:cNvSpPr>
            <a:spLocks noChangeShapeType="1"/>
          </p:cNvSpPr>
          <p:nvPr/>
        </p:nvSpPr>
        <p:spPr bwMode="auto">
          <a:xfrm>
            <a:off x="744220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14" name="Text Box 84"/>
          <p:cNvSpPr txBox="1">
            <a:spLocks noChangeArrowheads="1"/>
          </p:cNvSpPr>
          <p:nvPr/>
        </p:nvSpPr>
        <p:spPr bwMode="auto">
          <a:xfrm>
            <a:off x="685641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5015" name="Text Box 85"/>
          <p:cNvSpPr txBox="1">
            <a:spLocks noChangeArrowheads="1"/>
          </p:cNvSpPr>
          <p:nvPr/>
        </p:nvSpPr>
        <p:spPr bwMode="auto">
          <a:xfrm>
            <a:off x="754221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5016" name="Text Box 86"/>
          <p:cNvSpPr txBox="1">
            <a:spLocks noChangeArrowheads="1"/>
          </p:cNvSpPr>
          <p:nvPr/>
        </p:nvSpPr>
        <p:spPr bwMode="auto">
          <a:xfrm>
            <a:off x="811530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25017" name="Oval 87"/>
          <p:cNvSpPr>
            <a:spLocks noChangeArrowheads="1"/>
          </p:cNvSpPr>
          <p:nvPr/>
        </p:nvSpPr>
        <p:spPr bwMode="auto">
          <a:xfrm>
            <a:off x="841375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18" name="Line 88"/>
          <p:cNvSpPr>
            <a:spLocks noChangeShapeType="1"/>
          </p:cNvSpPr>
          <p:nvPr/>
        </p:nvSpPr>
        <p:spPr bwMode="auto">
          <a:xfrm flipH="1">
            <a:off x="8093075" y="4398963"/>
            <a:ext cx="379413" cy="8826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19" name="Line 89"/>
          <p:cNvSpPr>
            <a:spLocks noChangeShapeType="1"/>
          </p:cNvSpPr>
          <p:nvPr/>
        </p:nvSpPr>
        <p:spPr bwMode="auto">
          <a:xfrm>
            <a:off x="855345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20" name="Text Box 90"/>
          <p:cNvSpPr txBox="1">
            <a:spLocks noChangeArrowheads="1"/>
          </p:cNvSpPr>
          <p:nvPr/>
        </p:nvSpPr>
        <p:spPr bwMode="auto">
          <a:xfrm>
            <a:off x="795020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5021" name="Text Box 91"/>
          <p:cNvSpPr txBox="1">
            <a:spLocks noChangeArrowheads="1"/>
          </p:cNvSpPr>
          <p:nvPr/>
        </p:nvSpPr>
        <p:spPr bwMode="auto">
          <a:xfrm>
            <a:off x="8667750"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25022" name="Line 92"/>
          <p:cNvSpPr>
            <a:spLocks noChangeShapeType="1"/>
          </p:cNvSpPr>
          <p:nvPr/>
        </p:nvSpPr>
        <p:spPr bwMode="auto">
          <a:xfrm>
            <a:off x="744537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23" name="Line 93"/>
          <p:cNvSpPr>
            <a:spLocks noChangeShapeType="1"/>
          </p:cNvSpPr>
          <p:nvPr/>
        </p:nvSpPr>
        <p:spPr bwMode="auto">
          <a:xfrm>
            <a:off x="2611438" y="2520950"/>
            <a:ext cx="430530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25024" name="Oval 94"/>
          <p:cNvSpPr>
            <a:spLocks noChangeArrowheads="1"/>
          </p:cNvSpPr>
          <p:nvPr/>
        </p:nvSpPr>
        <p:spPr bwMode="auto">
          <a:xfrm>
            <a:off x="5481638" y="517525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25" name="Oval 95"/>
          <p:cNvSpPr>
            <a:spLocks noChangeArrowheads="1"/>
          </p:cNvSpPr>
          <p:nvPr/>
        </p:nvSpPr>
        <p:spPr bwMode="auto">
          <a:xfrm>
            <a:off x="4864100" y="51609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26" name="Oval 96"/>
          <p:cNvSpPr>
            <a:spLocks noChangeArrowheads="1"/>
          </p:cNvSpPr>
          <p:nvPr/>
        </p:nvSpPr>
        <p:spPr bwMode="auto">
          <a:xfrm>
            <a:off x="6564313" y="51800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27" name="Oval 97"/>
          <p:cNvSpPr>
            <a:spLocks noChangeArrowheads="1"/>
          </p:cNvSpPr>
          <p:nvPr/>
        </p:nvSpPr>
        <p:spPr bwMode="auto">
          <a:xfrm>
            <a:off x="5916613" y="51800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28" name="Oval 98"/>
          <p:cNvSpPr>
            <a:spLocks noChangeArrowheads="1"/>
          </p:cNvSpPr>
          <p:nvPr/>
        </p:nvSpPr>
        <p:spPr bwMode="auto">
          <a:xfrm>
            <a:off x="7596188" y="519430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29" name="Oval 99"/>
          <p:cNvSpPr>
            <a:spLocks noChangeArrowheads="1"/>
          </p:cNvSpPr>
          <p:nvPr/>
        </p:nvSpPr>
        <p:spPr bwMode="auto">
          <a:xfrm>
            <a:off x="6978650" y="518001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0" name="Oval 100"/>
          <p:cNvSpPr>
            <a:spLocks noChangeArrowheads="1"/>
          </p:cNvSpPr>
          <p:nvPr/>
        </p:nvSpPr>
        <p:spPr bwMode="auto">
          <a:xfrm>
            <a:off x="8678863" y="51990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1" name="Oval 101"/>
          <p:cNvSpPr>
            <a:spLocks noChangeArrowheads="1"/>
          </p:cNvSpPr>
          <p:nvPr/>
        </p:nvSpPr>
        <p:spPr bwMode="auto">
          <a:xfrm>
            <a:off x="8031163" y="51990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2" name="Oval 102"/>
          <p:cNvSpPr>
            <a:spLocks noChangeArrowheads="1"/>
          </p:cNvSpPr>
          <p:nvPr/>
        </p:nvSpPr>
        <p:spPr bwMode="auto">
          <a:xfrm>
            <a:off x="3303588" y="51800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3" name="Oval 103"/>
          <p:cNvSpPr>
            <a:spLocks noChangeArrowheads="1"/>
          </p:cNvSpPr>
          <p:nvPr/>
        </p:nvSpPr>
        <p:spPr bwMode="auto">
          <a:xfrm>
            <a:off x="2686050" y="5165725"/>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4" name="Oval 104"/>
          <p:cNvSpPr>
            <a:spLocks noChangeArrowheads="1"/>
          </p:cNvSpPr>
          <p:nvPr/>
        </p:nvSpPr>
        <p:spPr bwMode="auto">
          <a:xfrm>
            <a:off x="4386263" y="51847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5" name="Oval 105"/>
          <p:cNvSpPr>
            <a:spLocks noChangeArrowheads="1"/>
          </p:cNvSpPr>
          <p:nvPr/>
        </p:nvSpPr>
        <p:spPr bwMode="auto">
          <a:xfrm>
            <a:off x="3738563" y="51847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6" name="Oval 106"/>
          <p:cNvSpPr>
            <a:spLocks noChangeArrowheads="1"/>
          </p:cNvSpPr>
          <p:nvPr/>
        </p:nvSpPr>
        <p:spPr bwMode="auto">
          <a:xfrm>
            <a:off x="1120775" y="518001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7" name="Oval 107"/>
          <p:cNvSpPr>
            <a:spLocks noChangeArrowheads="1"/>
          </p:cNvSpPr>
          <p:nvPr/>
        </p:nvSpPr>
        <p:spPr bwMode="auto">
          <a:xfrm>
            <a:off x="503238" y="516572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8" name="Oval 108"/>
          <p:cNvSpPr>
            <a:spLocks noChangeArrowheads="1"/>
          </p:cNvSpPr>
          <p:nvPr/>
        </p:nvSpPr>
        <p:spPr bwMode="auto">
          <a:xfrm>
            <a:off x="2233613" y="51704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39" name="Oval 109"/>
          <p:cNvSpPr>
            <a:spLocks noChangeArrowheads="1"/>
          </p:cNvSpPr>
          <p:nvPr/>
        </p:nvSpPr>
        <p:spPr bwMode="auto">
          <a:xfrm>
            <a:off x="1555750" y="5184775"/>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110"/>
          <p:cNvGrpSpPr>
            <a:grpSpLocks/>
          </p:cNvGrpSpPr>
          <p:nvPr/>
        </p:nvGrpSpPr>
        <p:grpSpPr bwMode="auto">
          <a:xfrm>
            <a:off x="415925" y="5281613"/>
            <a:ext cx="2063750" cy="668337"/>
            <a:chOff x="253" y="3401"/>
            <a:chExt cx="1300" cy="421"/>
          </a:xfrm>
        </p:grpSpPr>
        <p:sp>
          <p:nvSpPr>
            <p:cNvPr id="125066" name="Text Box 111"/>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5067" name="Text Box 112"/>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5068" name="Text Box 113"/>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5069" name="Text Box 114"/>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25041" name="Text Box 115"/>
          <p:cNvSpPr txBox="1">
            <a:spLocks noChangeArrowheads="1"/>
          </p:cNvSpPr>
          <p:nvPr/>
        </p:nvSpPr>
        <p:spPr bwMode="auto">
          <a:xfrm>
            <a:off x="105092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5042" name="Text Box 116"/>
          <p:cNvSpPr txBox="1">
            <a:spLocks noChangeArrowheads="1"/>
          </p:cNvSpPr>
          <p:nvPr/>
        </p:nvSpPr>
        <p:spPr bwMode="auto">
          <a:xfrm>
            <a:off x="3794125" y="31654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5043" name="Text Box 117"/>
          <p:cNvSpPr txBox="1">
            <a:spLocks noChangeArrowheads="1"/>
          </p:cNvSpPr>
          <p:nvPr/>
        </p:nvSpPr>
        <p:spPr bwMode="auto">
          <a:xfrm>
            <a:off x="529907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5044" name="Text Box 118"/>
          <p:cNvSpPr txBox="1">
            <a:spLocks noChangeArrowheads="1"/>
          </p:cNvSpPr>
          <p:nvPr/>
        </p:nvSpPr>
        <p:spPr bwMode="auto">
          <a:xfrm>
            <a:off x="8131175" y="31527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25045" name="Text Box 119"/>
          <p:cNvSpPr txBox="1">
            <a:spLocks noChangeArrowheads="1"/>
          </p:cNvSpPr>
          <p:nvPr/>
        </p:nvSpPr>
        <p:spPr bwMode="auto">
          <a:xfrm>
            <a:off x="1701800" y="326390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25046" name="Text Box 120"/>
          <p:cNvSpPr txBox="1">
            <a:spLocks noChangeArrowheads="1"/>
          </p:cNvSpPr>
          <p:nvPr/>
        </p:nvSpPr>
        <p:spPr bwMode="auto">
          <a:xfrm>
            <a:off x="2768600" y="328295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25047" name="Text Box 121"/>
          <p:cNvSpPr txBox="1">
            <a:spLocks noChangeArrowheads="1"/>
          </p:cNvSpPr>
          <p:nvPr/>
        </p:nvSpPr>
        <p:spPr bwMode="auto">
          <a:xfrm>
            <a:off x="6026150" y="329882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25048" name="Text Box 122"/>
          <p:cNvSpPr txBox="1">
            <a:spLocks noChangeArrowheads="1"/>
          </p:cNvSpPr>
          <p:nvPr/>
        </p:nvSpPr>
        <p:spPr bwMode="auto">
          <a:xfrm>
            <a:off x="7075488" y="32829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grpSp>
        <p:nvGrpSpPr>
          <p:cNvPr id="3" name="Group 123"/>
          <p:cNvGrpSpPr>
            <a:grpSpLocks/>
          </p:cNvGrpSpPr>
          <p:nvPr/>
        </p:nvGrpSpPr>
        <p:grpSpPr bwMode="auto">
          <a:xfrm>
            <a:off x="2589213" y="5300663"/>
            <a:ext cx="2063750" cy="668337"/>
            <a:chOff x="253" y="3401"/>
            <a:chExt cx="1300" cy="421"/>
          </a:xfrm>
        </p:grpSpPr>
        <p:sp>
          <p:nvSpPr>
            <p:cNvPr id="125062" name="Text Box 12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5063" name="Text Box 12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5064" name="Text Box 12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5065" name="Text Box 12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4" name="Group 128"/>
          <p:cNvGrpSpPr>
            <a:grpSpLocks/>
          </p:cNvGrpSpPr>
          <p:nvPr/>
        </p:nvGrpSpPr>
        <p:grpSpPr bwMode="auto">
          <a:xfrm>
            <a:off x="6851650" y="5360988"/>
            <a:ext cx="2063750" cy="668337"/>
            <a:chOff x="253" y="3401"/>
            <a:chExt cx="1300" cy="421"/>
          </a:xfrm>
        </p:grpSpPr>
        <p:sp>
          <p:nvSpPr>
            <p:cNvPr id="125058" name="Text Box 129"/>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5059" name="Text Box 130"/>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5060" name="Text Box 131"/>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5061" name="Text Box 132"/>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5" name="Group 133"/>
          <p:cNvGrpSpPr>
            <a:grpSpLocks/>
          </p:cNvGrpSpPr>
          <p:nvPr/>
        </p:nvGrpSpPr>
        <p:grpSpPr bwMode="auto">
          <a:xfrm>
            <a:off x="4760913" y="5335588"/>
            <a:ext cx="2063750" cy="668337"/>
            <a:chOff x="253" y="3401"/>
            <a:chExt cx="1300" cy="421"/>
          </a:xfrm>
        </p:grpSpPr>
        <p:sp>
          <p:nvSpPr>
            <p:cNvPr id="125054" name="Text Box 13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25055" name="Text Box 13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25056" name="Text Box 13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25057" name="Text Box 13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25052" name="AutoShape 138"/>
          <p:cNvSpPr>
            <a:spLocks noChangeArrowheads="1"/>
          </p:cNvSpPr>
          <p:nvPr/>
        </p:nvSpPr>
        <p:spPr bwMode="auto">
          <a:xfrm>
            <a:off x="4513263" y="5472113"/>
            <a:ext cx="396875" cy="722312"/>
          </a:xfrm>
          <a:prstGeom prst="downArrow">
            <a:avLst>
              <a:gd name="adj1" fmla="val 50000"/>
              <a:gd name="adj2" fmla="val 45500"/>
            </a:avLst>
          </a:prstGeom>
          <a:solidFill>
            <a:schemeClr val="accent1"/>
          </a:solidFill>
          <a:ln w="9525">
            <a:solidFill>
              <a:schemeClr val="tx1"/>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25053" name="Text Box 139"/>
          <p:cNvSpPr txBox="1">
            <a:spLocks noChangeArrowheads="1"/>
          </p:cNvSpPr>
          <p:nvPr/>
        </p:nvSpPr>
        <p:spPr bwMode="auto">
          <a:xfrm>
            <a:off x="4911725" y="5927725"/>
            <a:ext cx="19018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TO INFINITY</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25955" name="灯片编号占位符 5"/>
          <p:cNvSpPr>
            <a:spLocks noGrp="1"/>
          </p:cNvSpPr>
          <p:nvPr>
            <p:ph type="sldNum" sz="quarter" idx="12"/>
          </p:nvPr>
        </p:nvSpPr>
        <p:spPr>
          <a:noFill/>
        </p:spPr>
        <p:txBody>
          <a:bodyPr/>
          <a:lstStyle/>
          <a:p>
            <a:fld id="{A5E3156A-C6E5-411C-A4B1-FB2379E01DD5}" type="slidenum">
              <a:rPr lang="zh-CN" altLang="en-US" smtClean="0">
                <a:solidFill>
                  <a:srgbClr val="000000"/>
                </a:solidFill>
              </a:rPr>
              <a:pPr/>
              <a:t>123</a:t>
            </a:fld>
            <a:endParaRPr lang="en-US" altLang="zh-CN" smtClean="0">
              <a:solidFill>
                <a:srgbClr val="000000"/>
              </a:solidFill>
            </a:endParaRPr>
          </a:p>
        </p:txBody>
      </p:sp>
      <p:sp>
        <p:nvSpPr>
          <p:cNvPr id="125956" name="Rectangle 2"/>
          <p:cNvSpPr>
            <a:spLocks noGrp="1" noChangeArrowheads="1"/>
          </p:cNvSpPr>
          <p:nvPr>
            <p:ph type="title"/>
          </p:nvPr>
        </p:nvSpPr>
        <p:spPr/>
        <p:txBody>
          <a:bodyPr/>
          <a:lstStyle/>
          <a:p>
            <a:pPr eaLnBrk="1" hangingPunct="1"/>
            <a:r>
              <a:rPr lang="en-US" altLang="zh-CN" smtClean="0">
                <a:ea typeface="SimSun" pitchFamily="2" charset="-122"/>
              </a:rPr>
              <a:t>Trigger strategy: step 2 cont’d</a:t>
            </a:r>
          </a:p>
        </p:txBody>
      </p:sp>
      <p:sp>
        <p:nvSpPr>
          <p:cNvPr id="125957" name="Rectangle 3"/>
          <p:cNvSpPr>
            <a:spLocks noGrp="1" noChangeArrowheads="1"/>
          </p:cNvSpPr>
          <p:nvPr>
            <p:ph type="body" idx="1"/>
          </p:nvPr>
        </p:nvSpPr>
        <p:spPr>
          <a:xfrm>
            <a:off x="752475" y="1668463"/>
            <a:ext cx="7926388" cy="4471987"/>
          </a:xfrm>
        </p:spPr>
        <p:txBody>
          <a:bodyPr/>
          <a:lstStyle/>
          <a:p>
            <a:pPr eaLnBrk="1" hangingPunct="1">
              <a:lnSpc>
                <a:spcPct val="90000"/>
              </a:lnSpc>
              <a:buFont typeface="Wingdings" pitchFamily="2" charset="2"/>
              <a:buChar char="Ø"/>
            </a:pPr>
            <a:r>
              <a:rPr lang="zh-CN" altLang="en-US" smtClean="0">
                <a:ea typeface="SimSun" pitchFamily="2" charset="-122"/>
              </a:rPr>
              <a:t>我们有两类（</a:t>
            </a:r>
            <a:r>
              <a:rPr lang="en-US" altLang="zh-CN" smtClean="0">
                <a:ea typeface="SimSun" pitchFamily="2" charset="-122"/>
              </a:rPr>
              <a:t>classes</a:t>
            </a:r>
            <a:r>
              <a:rPr lang="zh-CN" altLang="en-US" smtClean="0">
                <a:ea typeface="SimSun" pitchFamily="2" charset="-122"/>
              </a:rPr>
              <a:t> ）子博弈</a:t>
            </a:r>
            <a:r>
              <a:rPr lang="en-US" altLang="zh-CN" smtClean="0">
                <a:ea typeface="SimSun" pitchFamily="2" charset="-122"/>
              </a:rPr>
              <a:t>:</a:t>
            </a:r>
          </a:p>
          <a:p>
            <a:pPr lvl="1" eaLnBrk="1" hangingPunct="1">
              <a:lnSpc>
                <a:spcPct val="90000"/>
              </a:lnSpc>
              <a:buFont typeface="Wingdings" pitchFamily="2" charset="2"/>
              <a:buChar char="Ø"/>
            </a:pPr>
            <a:r>
              <a:rPr lang="zh-CN" altLang="en-US" sz="2500" smtClean="0">
                <a:ea typeface="SimSun" pitchFamily="2" charset="-122"/>
              </a:rPr>
              <a:t>前面所有阶段的结果都是</a:t>
            </a:r>
            <a:r>
              <a:rPr lang="en-US" altLang="zh-CN" sz="2500" smtClean="0">
                <a:ea typeface="SimSun" pitchFamily="2" charset="-122"/>
              </a:rPr>
              <a:t>(</a:t>
            </a:r>
            <a:r>
              <a:rPr lang="en-US" altLang="zh-CN" sz="2500" i="1" smtClean="0">
                <a:ea typeface="SimSun" pitchFamily="2" charset="-122"/>
              </a:rPr>
              <a:t>R</a:t>
            </a:r>
            <a:r>
              <a:rPr lang="en-US" altLang="zh-CN" sz="2500" baseline="-25000" smtClean="0">
                <a:ea typeface="SimSun" pitchFamily="2" charset="-122"/>
              </a:rPr>
              <a:t>1</a:t>
            </a:r>
            <a:r>
              <a:rPr lang="en-US" altLang="zh-CN" sz="2500" smtClean="0">
                <a:ea typeface="SimSun" pitchFamily="2" charset="-122"/>
              </a:rPr>
              <a:t>, </a:t>
            </a:r>
            <a:r>
              <a:rPr lang="en-US" altLang="zh-CN" sz="2500" i="1" smtClean="0">
                <a:ea typeface="SimSun" pitchFamily="2" charset="-122"/>
              </a:rPr>
              <a:t>R</a:t>
            </a:r>
            <a:r>
              <a:rPr lang="en-US" altLang="zh-CN" sz="2500" i="1" baseline="-25000" smtClean="0">
                <a:ea typeface="SimSun" pitchFamily="2" charset="-122"/>
              </a:rPr>
              <a:t>2</a:t>
            </a:r>
            <a:r>
              <a:rPr lang="en-US" altLang="zh-CN" sz="2500" smtClean="0">
                <a:ea typeface="SimSun" pitchFamily="2" charset="-122"/>
              </a:rPr>
              <a:t>)</a:t>
            </a:r>
            <a:r>
              <a:rPr lang="zh-CN" altLang="en-US" sz="2500" smtClean="0">
                <a:ea typeface="SimSun" pitchFamily="2" charset="-122"/>
              </a:rPr>
              <a:t>之后的子博弈</a:t>
            </a:r>
            <a:endParaRPr lang="en-US" altLang="zh-CN" sz="2500" smtClean="0">
              <a:ea typeface="SimSun" pitchFamily="2" charset="-122"/>
            </a:endParaRPr>
          </a:p>
          <a:p>
            <a:pPr lvl="1" eaLnBrk="1" hangingPunct="1">
              <a:lnSpc>
                <a:spcPct val="90000"/>
              </a:lnSpc>
              <a:buFont typeface="Wingdings" pitchFamily="2" charset="2"/>
              <a:buChar char="Ø"/>
            </a:pPr>
            <a:r>
              <a:rPr lang="zh-CN" altLang="en-US" sz="2500" smtClean="0">
                <a:ea typeface="SimSun" pitchFamily="2" charset="-122"/>
              </a:rPr>
              <a:t>前面至少有一个阶段的结果不是</a:t>
            </a:r>
            <a:r>
              <a:rPr lang="en-US" altLang="zh-CN" sz="2500" smtClean="0">
                <a:ea typeface="SimSun" pitchFamily="2" charset="-122"/>
              </a:rPr>
              <a:t>(</a:t>
            </a:r>
            <a:r>
              <a:rPr lang="en-US" altLang="zh-CN" sz="2500" i="1" smtClean="0">
                <a:ea typeface="SimSun" pitchFamily="2" charset="-122"/>
              </a:rPr>
              <a:t>R</a:t>
            </a:r>
            <a:r>
              <a:rPr lang="en-US" altLang="zh-CN" sz="2500" baseline="-25000" smtClean="0">
                <a:ea typeface="SimSun" pitchFamily="2" charset="-122"/>
              </a:rPr>
              <a:t>1</a:t>
            </a:r>
            <a:r>
              <a:rPr lang="en-US" altLang="zh-CN" sz="2500" smtClean="0">
                <a:ea typeface="SimSun" pitchFamily="2" charset="-122"/>
              </a:rPr>
              <a:t>, </a:t>
            </a:r>
            <a:r>
              <a:rPr lang="en-US" altLang="zh-CN" sz="2500" i="1" smtClean="0">
                <a:ea typeface="SimSun" pitchFamily="2" charset="-122"/>
              </a:rPr>
              <a:t>R</a:t>
            </a:r>
            <a:r>
              <a:rPr lang="en-US" altLang="zh-CN" sz="2500" i="1" baseline="-25000" smtClean="0">
                <a:ea typeface="SimSun" pitchFamily="2" charset="-122"/>
              </a:rPr>
              <a:t>2</a:t>
            </a:r>
            <a:r>
              <a:rPr lang="en-US" altLang="zh-CN" sz="2500" smtClean="0">
                <a:ea typeface="SimSun" pitchFamily="2" charset="-122"/>
              </a:rPr>
              <a:t>)</a:t>
            </a:r>
            <a:r>
              <a:rPr lang="zh-CN" altLang="en-US" sz="2500" smtClean="0">
                <a:ea typeface="SimSun" pitchFamily="2" charset="-122"/>
              </a:rPr>
              <a:t>之后的子博弈</a:t>
            </a:r>
            <a:endParaRPr lang="en-US" altLang="zh-CN" sz="2400" smtClean="0">
              <a:ea typeface="SimSun" pitchFamily="2" charset="-122"/>
            </a:endParaRPr>
          </a:p>
          <a:p>
            <a:pPr eaLnBrk="1" hangingPunct="1">
              <a:lnSpc>
                <a:spcPct val="90000"/>
              </a:lnSpc>
              <a:buFont typeface="Wingdings" pitchFamily="2" charset="2"/>
              <a:buChar char="Ø"/>
            </a:pPr>
            <a:r>
              <a:rPr lang="zh-CN" altLang="en-US" smtClean="0">
                <a:ea typeface="SimSun" pitchFamily="2" charset="-122"/>
              </a:rPr>
              <a:t>对第一类子博弈来说，无限重复博弈纳什均衡推导出一个纳什均衡，此时每个参与人仍然选择触发策略</a:t>
            </a:r>
            <a:endParaRPr lang="en-US" altLang="zh-CN" smtClean="0">
              <a:ea typeface="SimSun" pitchFamily="2" charset="-122"/>
            </a:endParaRPr>
          </a:p>
          <a:p>
            <a:pPr eaLnBrk="1" hangingPunct="1">
              <a:lnSpc>
                <a:spcPct val="90000"/>
              </a:lnSpc>
              <a:buFont typeface="Wingdings" pitchFamily="2" charset="2"/>
              <a:buChar char="Ø"/>
            </a:pPr>
            <a:r>
              <a:rPr lang="zh-CN" altLang="en-US" smtClean="0">
                <a:ea typeface="SimSun" pitchFamily="2" charset="-122"/>
              </a:rPr>
              <a:t>对第二类子博弈来说，无限重复博弈纳什均衡推导出一个纳什均衡，此时参与人永远选择</a:t>
            </a:r>
            <a:r>
              <a:rPr lang="en-US" altLang="zh-CN" smtClean="0">
                <a:ea typeface="SimSun" pitchFamily="2" charset="-122"/>
              </a:rPr>
              <a:t>(</a:t>
            </a:r>
            <a:r>
              <a:rPr lang="en-US" altLang="zh-CN" i="1" smtClean="0">
                <a:ea typeface="SimSun" pitchFamily="2" charset="-122"/>
              </a:rPr>
              <a:t>L</a:t>
            </a:r>
            <a:r>
              <a:rPr lang="en-US" altLang="zh-CN" baseline="-25000" smtClean="0">
                <a:ea typeface="SimSun" pitchFamily="2" charset="-122"/>
              </a:rPr>
              <a:t>1</a:t>
            </a:r>
            <a:r>
              <a:rPr lang="en-US" altLang="zh-CN" smtClean="0">
                <a:ea typeface="SimSun" pitchFamily="2" charset="-122"/>
              </a:rPr>
              <a:t>, </a:t>
            </a:r>
            <a:r>
              <a:rPr lang="en-US" altLang="zh-CN" i="1" smtClean="0">
                <a:ea typeface="SimSun" pitchFamily="2" charset="-122"/>
              </a:rPr>
              <a:t>L</a:t>
            </a:r>
            <a:r>
              <a:rPr lang="en-US" altLang="zh-CN" i="1" baseline="-25000" smtClean="0">
                <a:ea typeface="SimSun" pitchFamily="2" charset="-122"/>
              </a:rPr>
              <a:t>2</a:t>
            </a:r>
            <a:r>
              <a:rPr lang="en-US" altLang="zh-CN" smtClean="0">
                <a:ea typeface="SimSun" pitchFamily="2" charset="-122"/>
              </a:rPr>
              <a:t>).</a:t>
            </a:r>
            <a:r>
              <a:rPr lang="en-US" altLang="zh-CN" sz="2000" smtClean="0">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相关重要定义（</a:t>
            </a:r>
            <a:r>
              <a:rPr lang="en-US" altLang="zh-CN" dirty="0" smtClean="0"/>
              <a:t>p.72-p.74</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i="1" dirty="0" smtClean="0"/>
              <a:t>策略</a:t>
            </a:r>
            <a:r>
              <a:rPr lang="zh-CN" altLang="en-US" dirty="0" smtClean="0"/>
              <a:t>：在有限重复博弈</a:t>
            </a:r>
            <a:r>
              <a:rPr lang="en-US" altLang="zh-CN" dirty="0" smtClean="0"/>
              <a:t>G(T)</a:t>
            </a:r>
            <a:r>
              <a:rPr lang="zh-CN" altLang="en-US" dirty="0" smtClean="0"/>
              <a:t>或无限重复博弈</a:t>
            </a:r>
            <a:r>
              <a:rPr lang="en-US" altLang="zh-CN" dirty="0" smtClean="0"/>
              <a:t>G(∞,</a:t>
            </a:r>
            <a:r>
              <a:rPr lang="el-GR" altLang="zh-CN" dirty="0" smtClean="0"/>
              <a:t>δ</a:t>
            </a:r>
            <a:r>
              <a:rPr lang="en-US" altLang="zh-CN" dirty="0" smtClean="0"/>
              <a:t>)</a:t>
            </a:r>
            <a:r>
              <a:rPr lang="zh-CN" altLang="en-US" dirty="0" smtClean="0"/>
              <a:t>中，参与人的一个策略特指在每一阶段，针对其前面阶段所有可能的进行过程，参与人将会选择的行动。</a:t>
            </a:r>
            <a:endParaRPr lang="en-US" altLang="zh-CN" dirty="0" smtClean="0"/>
          </a:p>
        </p:txBody>
      </p:sp>
      <p:sp>
        <p:nvSpPr>
          <p:cNvPr id="4" name="页脚占位符 3"/>
          <p:cNvSpPr>
            <a:spLocks noGrp="1"/>
          </p:cNvSpPr>
          <p:nvPr>
            <p:ph type="ftr" sz="quarter" idx="11"/>
          </p:nvPr>
        </p:nvSpPr>
        <p:spPr/>
        <p:txBody>
          <a:bodyPr/>
          <a:lstStyle/>
          <a:p>
            <a:pPr>
              <a:defRPr/>
            </a:pPr>
            <a:r>
              <a:rPr lang="en-US" altLang="zh-CN" smtClean="0">
                <a:solidFill>
                  <a:srgbClr val="000000"/>
                </a:solidFill>
              </a:rPr>
              <a:t>Game theory-Chapter 2</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C912F10D-602B-4231-A71A-6AE8AB9A327D}" type="slidenum">
              <a:rPr lang="zh-CN" altLang="en-US" smtClean="0">
                <a:solidFill>
                  <a:srgbClr val="000000"/>
                </a:solidFill>
              </a:rPr>
              <a:pPr>
                <a:defRPr/>
              </a:pPr>
              <a:t>124</a:t>
            </a:fld>
            <a:endParaRPr lang="en-US" altLang="zh-CN">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相关重要定义（继续）</a:t>
            </a:r>
            <a:endParaRPr lang="zh-CN" altLang="en-US" dirty="0"/>
          </a:p>
        </p:txBody>
      </p:sp>
      <p:sp>
        <p:nvSpPr>
          <p:cNvPr id="3" name="内容占位符 2"/>
          <p:cNvSpPr>
            <a:spLocks noGrp="1"/>
          </p:cNvSpPr>
          <p:nvPr>
            <p:ph idx="1"/>
          </p:nvPr>
        </p:nvSpPr>
        <p:spPr/>
        <p:txBody>
          <a:bodyPr/>
          <a:lstStyle/>
          <a:p>
            <a:r>
              <a:rPr lang="zh-CN" altLang="en-US" b="1" i="1" dirty="0" smtClean="0"/>
              <a:t>子博弈</a:t>
            </a:r>
            <a:r>
              <a:rPr lang="zh-CN" altLang="en-US" dirty="0" smtClean="0"/>
              <a:t>：在有限重复博弈</a:t>
            </a:r>
            <a:r>
              <a:rPr lang="en-US" altLang="zh-CN" dirty="0" smtClean="0"/>
              <a:t>G(T)</a:t>
            </a:r>
            <a:r>
              <a:rPr lang="zh-CN" altLang="en-US" dirty="0" smtClean="0"/>
              <a:t>中，由第</a:t>
            </a:r>
            <a:r>
              <a:rPr lang="en-US" altLang="zh-CN" dirty="0" smtClean="0"/>
              <a:t>t+1</a:t>
            </a:r>
            <a:r>
              <a:rPr lang="zh-CN" altLang="en-US" dirty="0" smtClean="0"/>
              <a:t>阶段开始的一</a:t>
            </a:r>
            <a:r>
              <a:rPr lang="zh-CN" altLang="en-US" smtClean="0"/>
              <a:t>个子博弈为</a:t>
            </a:r>
            <a:r>
              <a:rPr lang="en-US" altLang="zh-CN" dirty="0" smtClean="0"/>
              <a:t>G</a:t>
            </a:r>
            <a:r>
              <a:rPr lang="zh-CN" altLang="en-US" dirty="0" smtClean="0"/>
              <a:t>进行</a:t>
            </a:r>
            <a:r>
              <a:rPr lang="en-US" altLang="zh-CN" dirty="0" smtClean="0"/>
              <a:t>T-t</a:t>
            </a:r>
            <a:r>
              <a:rPr lang="zh-CN" altLang="en-US" dirty="0" smtClean="0"/>
              <a:t>次的重复博弈，可表示为</a:t>
            </a:r>
            <a:r>
              <a:rPr lang="en-US" altLang="zh-CN" dirty="0" smtClean="0"/>
              <a:t>G(T-t)</a:t>
            </a:r>
            <a:r>
              <a:rPr lang="zh-CN" altLang="en-US" dirty="0" smtClean="0"/>
              <a:t>。由第</a:t>
            </a:r>
            <a:r>
              <a:rPr lang="en-US" altLang="zh-CN" dirty="0" smtClean="0"/>
              <a:t>t+1</a:t>
            </a:r>
            <a:r>
              <a:rPr lang="zh-CN" altLang="en-US" dirty="0" smtClean="0"/>
              <a:t>阶段开始有许多子博弈，到</a:t>
            </a:r>
            <a:r>
              <a:rPr lang="en-US" altLang="zh-CN" dirty="0" smtClean="0"/>
              <a:t>t</a:t>
            </a:r>
            <a:r>
              <a:rPr lang="zh-CN" altLang="en-US" dirty="0" smtClean="0"/>
              <a:t>阶段为止的每一可能的进行过程之后都是不同的子博弈。在无限重复博弈</a:t>
            </a:r>
            <a:r>
              <a:rPr lang="en-US" altLang="zh-CN" dirty="0" smtClean="0"/>
              <a:t>G(∞,</a:t>
            </a:r>
            <a:r>
              <a:rPr lang="el-GR" altLang="zh-CN" dirty="0" smtClean="0"/>
              <a:t>δ</a:t>
            </a:r>
            <a:r>
              <a:rPr lang="en-US" altLang="zh-CN" dirty="0" smtClean="0"/>
              <a:t>)</a:t>
            </a:r>
            <a:r>
              <a:rPr lang="zh-CN" altLang="en-US" dirty="0" smtClean="0"/>
              <a:t>中，由</a:t>
            </a:r>
            <a:r>
              <a:rPr lang="en-US" altLang="zh-CN" dirty="0" smtClean="0"/>
              <a:t>t+1</a:t>
            </a:r>
            <a:r>
              <a:rPr lang="zh-CN" altLang="en-US" dirty="0" smtClean="0"/>
              <a:t>阶段开始的每个子博弈都等同于初始博弈</a:t>
            </a:r>
            <a:r>
              <a:rPr lang="en-US" altLang="zh-CN" dirty="0" smtClean="0"/>
              <a:t>G(∞,</a:t>
            </a:r>
            <a:r>
              <a:rPr lang="el-GR" altLang="zh-CN" dirty="0" smtClean="0"/>
              <a:t>δ</a:t>
            </a:r>
            <a:r>
              <a:rPr lang="en-US" altLang="zh-CN" dirty="0" smtClean="0"/>
              <a:t>)</a:t>
            </a:r>
            <a:r>
              <a:rPr lang="zh-CN" altLang="en-US" dirty="0" smtClean="0"/>
              <a:t>，和在有限情况相似，博弈</a:t>
            </a:r>
            <a:r>
              <a:rPr lang="en-US" altLang="zh-CN" dirty="0" smtClean="0"/>
              <a:t>G(∞,</a:t>
            </a:r>
            <a:r>
              <a:rPr lang="el-GR" altLang="zh-CN" dirty="0" smtClean="0"/>
              <a:t>δ</a:t>
            </a:r>
            <a:r>
              <a:rPr lang="en-US" altLang="zh-CN" dirty="0" smtClean="0"/>
              <a:t>)</a:t>
            </a:r>
            <a:r>
              <a:rPr lang="zh-CN" altLang="en-US" dirty="0" smtClean="0"/>
              <a:t>到</a:t>
            </a:r>
            <a:r>
              <a:rPr lang="en-US" altLang="zh-CN" dirty="0" smtClean="0"/>
              <a:t>t</a:t>
            </a:r>
            <a:r>
              <a:rPr lang="zh-CN" altLang="en-US" dirty="0" smtClean="0"/>
              <a:t>阶段为止有多少不同的可能进行过程，就有多少从</a:t>
            </a:r>
            <a:r>
              <a:rPr lang="en-US" altLang="zh-CN" dirty="0" smtClean="0"/>
              <a:t>t+1</a:t>
            </a:r>
            <a:r>
              <a:rPr lang="zh-CN" altLang="en-US" dirty="0" smtClean="0"/>
              <a:t>阶段开始的子博弈</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000000"/>
                </a:solidFill>
              </a:rPr>
              <a:t>Game theory-Chapter 2</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C912F10D-602B-4231-A71A-6AE8AB9A327D}" type="slidenum">
              <a:rPr lang="zh-CN" altLang="en-US" smtClean="0">
                <a:solidFill>
                  <a:srgbClr val="000000"/>
                </a:solidFill>
              </a:rPr>
              <a:pPr>
                <a:defRPr/>
              </a:pPr>
              <a:t>125</a:t>
            </a:fld>
            <a:endParaRPr lang="en-US" altLang="zh-CN">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相关重要定义（继续）</a:t>
            </a:r>
            <a:endParaRPr lang="zh-CN" altLang="en-US"/>
          </a:p>
        </p:txBody>
      </p:sp>
      <p:sp>
        <p:nvSpPr>
          <p:cNvPr id="3" name="内容占位符 2"/>
          <p:cNvSpPr>
            <a:spLocks noGrp="1"/>
          </p:cNvSpPr>
          <p:nvPr>
            <p:ph idx="1"/>
          </p:nvPr>
        </p:nvSpPr>
        <p:spPr/>
        <p:txBody>
          <a:bodyPr/>
          <a:lstStyle/>
          <a:p>
            <a:r>
              <a:rPr lang="zh-CN" altLang="en-US" b="1" i="1" dirty="0" smtClean="0"/>
              <a:t>子博弈完美纳什均衡</a:t>
            </a:r>
            <a:r>
              <a:rPr lang="zh-CN" altLang="en-US" dirty="0" smtClean="0"/>
              <a:t>：如果参与人的策略在每一子博弈中都构成纳什均衡，我们则说纳什均衡是子博弈完美的。</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solidFill>
                  <a:srgbClr val="000000"/>
                </a:solidFill>
              </a:rPr>
              <a:t>Game theory-Chapter 2</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C912F10D-602B-4231-A71A-6AE8AB9A327D}" type="slidenum">
              <a:rPr lang="zh-CN" altLang="en-US" smtClean="0">
                <a:solidFill>
                  <a:srgbClr val="000000"/>
                </a:solidFill>
              </a:rPr>
              <a:pPr>
                <a:defRPr/>
              </a:pPr>
              <a:t>126</a:t>
            </a:fld>
            <a:endParaRPr lang="en-US" altLang="zh-CN">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2771" name="灯片编号占位符 6"/>
          <p:cNvSpPr>
            <a:spLocks noGrp="1"/>
          </p:cNvSpPr>
          <p:nvPr>
            <p:ph type="sldNum" sz="quarter" idx="12"/>
          </p:nvPr>
        </p:nvSpPr>
        <p:spPr>
          <a:noFill/>
        </p:spPr>
        <p:txBody>
          <a:bodyPr/>
          <a:lstStyle/>
          <a:p>
            <a:fld id="{EC63E6B0-F0A6-4E1C-8ECE-5DC882CE2098}" type="slidenum">
              <a:rPr lang="zh-CN" altLang="en-US" smtClean="0">
                <a:solidFill>
                  <a:srgbClr val="000000"/>
                </a:solidFill>
              </a:rPr>
              <a:pPr/>
              <a:t>13</a:t>
            </a:fld>
            <a:endParaRPr lang="en-US" altLang="zh-CN" smtClean="0">
              <a:solidFill>
                <a:srgbClr val="000000"/>
              </a:solidFill>
            </a:endParaRPr>
          </a:p>
        </p:txBody>
      </p:sp>
      <p:sp>
        <p:nvSpPr>
          <p:cNvPr id="32772" name="Rectangle 2"/>
          <p:cNvSpPr>
            <a:spLocks noGrp="1" noChangeArrowheads="1"/>
          </p:cNvSpPr>
          <p:nvPr>
            <p:ph type="title"/>
          </p:nvPr>
        </p:nvSpPr>
        <p:spPr/>
        <p:txBody>
          <a:bodyPr/>
          <a:lstStyle/>
          <a:p>
            <a:pPr eaLnBrk="1" hangingPunct="1"/>
            <a:r>
              <a:rPr lang="en-US" altLang="zh-CN" smtClean="0">
                <a:ea typeface="SimSun" pitchFamily="2" charset="-122"/>
              </a:rPr>
              <a:t>Game tree</a:t>
            </a:r>
          </a:p>
        </p:txBody>
      </p:sp>
      <p:sp>
        <p:nvSpPr>
          <p:cNvPr id="32773" name="Rectangle 3"/>
          <p:cNvSpPr>
            <a:spLocks noGrp="1" noChangeArrowheads="1"/>
          </p:cNvSpPr>
          <p:nvPr>
            <p:ph type="body" sz="half" idx="1"/>
          </p:nvPr>
        </p:nvSpPr>
        <p:spPr>
          <a:xfrm>
            <a:off x="914400" y="1600200"/>
            <a:ext cx="3797300" cy="4522788"/>
          </a:xfrm>
        </p:spPr>
        <p:txBody>
          <a:bodyPr/>
          <a:lstStyle/>
          <a:p>
            <a:pPr eaLnBrk="1" hangingPunct="1"/>
            <a:r>
              <a:rPr lang="zh-CN" altLang="en-US" sz="2400" dirty="0" smtClean="0">
                <a:ea typeface="SimSun" pitchFamily="2" charset="-122"/>
              </a:rPr>
              <a:t>从根到一个终点节的路径代表了一个完全的行动序列，它决定了终点节的收益</a:t>
            </a:r>
            <a:endParaRPr lang="en-US" altLang="zh-CN" sz="2400" dirty="0" smtClean="0">
              <a:ea typeface="SimSun" pitchFamily="2" charset="-122"/>
            </a:endParaRPr>
          </a:p>
          <a:p>
            <a:pPr eaLnBrk="1" hangingPunct="1"/>
            <a:endParaRPr lang="zh-CN" altLang="en-US" sz="2400" dirty="0" smtClean="0">
              <a:ea typeface="SimSun" pitchFamily="2" charset="-122"/>
            </a:endParaRPr>
          </a:p>
        </p:txBody>
      </p:sp>
      <p:sp>
        <p:nvSpPr>
          <p:cNvPr id="32774"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32775" name="Text Box 5"/>
          <p:cNvSpPr txBox="1">
            <a:spLocks noChangeArrowheads="1"/>
          </p:cNvSpPr>
          <p:nvPr/>
        </p:nvSpPr>
        <p:spPr bwMode="auto">
          <a:xfrm>
            <a:off x="6318250" y="1492250"/>
            <a:ext cx="11017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32776" name="Text Box 6"/>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32777" name="Oval 7"/>
          <p:cNvSpPr>
            <a:spLocks noChangeArrowheads="1"/>
          </p:cNvSpPr>
          <p:nvPr/>
        </p:nvSpPr>
        <p:spPr bwMode="auto">
          <a:xfrm>
            <a:off x="5680075"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778" name="Line 8"/>
          <p:cNvSpPr>
            <a:spLocks noChangeShapeType="1"/>
          </p:cNvSpPr>
          <p:nvPr/>
        </p:nvSpPr>
        <p:spPr bwMode="auto">
          <a:xfrm flipH="1">
            <a:off x="5181600"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2779" name="Line 9"/>
          <p:cNvSpPr>
            <a:spLocks noChangeShapeType="1"/>
          </p:cNvSpPr>
          <p:nvPr/>
        </p:nvSpPr>
        <p:spPr bwMode="auto">
          <a:xfrm>
            <a:off x="5819775"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2780" name="Text Box 10"/>
          <p:cNvSpPr txBox="1">
            <a:spLocks noChangeArrowheads="1"/>
          </p:cNvSpPr>
          <p:nvPr/>
        </p:nvSpPr>
        <p:spPr bwMode="auto">
          <a:xfrm>
            <a:off x="4602163" y="281305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32781" name="Text Box 11"/>
          <p:cNvSpPr txBox="1">
            <a:spLocks noChangeArrowheads="1"/>
          </p:cNvSpPr>
          <p:nvPr/>
        </p:nvSpPr>
        <p:spPr bwMode="auto">
          <a:xfrm>
            <a:off x="5011738" y="33924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32782" name="Text Box 12"/>
          <p:cNvSpPr txBox="1">
            <a:spLocks noChangeArrowheads="1"/>
          </p:cNvSpPr>
          <p:nvPr/>
        </p:nvSpPr>
        <p:spPr bwMode="auto">
          <a:xfrm>
            <a:off x="6183313" y="33972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32783" name="Oval 13"/>
          <p:cNvSpPr>
            <a:spLocks noChangeArrowheads="1"/>
          </p:cNvSpPr>
          <p:nvPr/>
        </p:nvSpPr>
        <p:spPr bwMode="auto">
          <a:xfrm>
            <a:off x="6246813"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784" name="Oval 14"/>
          <p:cNvSpPr>
            <a:spLocks noChangeArrowheads="1"/>
          </p:cNvSpPr>
          <p:nvPr/>
        </p:nvSpPr>
        <p:spPr bwMode="auto">
          <a:xfrm>
            <a:off x="5106988"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785" name="Text Box 15"/>
          <p:cNvSpPr txBox="1">
            <a:spLocks noChangeArrowheads="1"/>
          </p:cNvSpPr>
          <p:nvPr/>
        </p:nvSpPr>
        <p:spPr bwMode="auto">
          <a:xfrm>
            <a:off x="4697413" y="4225925"/>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32786" name="Text Box 16"/>
          <p:cNvSpPr txBox="1">
            <a:spLocks noChangeArrowheads="1"/>
          </p:cNvSpPr>
          <p:nvPr/>
        </p:nvSpPr>
        <p:spPr bwMode="auto">
          <a:xfrm>
            <a:off x="5905500" y="4241800"/>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32787" name="Text Box 17"/>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32788" name="Oval 18"/>
          <p:cNvSpPr>
            <a:spLocks noChangeArrowheads="1"/>
          </p:cNvSpPr>
          <p:nvPr/>
        </p:nvSpPr>
        <p:spPr bwMode="auto">
          <a:xfrm>
            <a:off x="6764338"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789" name="Line 19"/>
          <p:cNvSpPr>
            <a:spLocks noChangeShapeType="1"/>
          </p:cNvSpPr>
          <p:nvPr/>
        </p:nvSpPr>
        <p:spPr bwMode="auto">
          <a:xfrm flipH="1">
            <a:off x="5784850"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2790" name="Line 20"/>
          <p:cNvSpPr>
            <a:spLocks noChangeShapeType="1"/>
          </p:cNvSpPr>
          <p:nvPr/>
        </p:nvSpPr>
        <p:spPr bwMode="auto">
          <a:xfrm>
            <a:off x="6904038"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2791" name="Text Box 21"/>
          <p:cNvSpPr txBox="1">
            <a:spLocks noChangeArrowheads="1"/>
          </p:cNvSpPr>
          <p:nvPr/>
        </p:nvSpPr>
        <p:spPr bwMode="auto">
          <a:xfrm>
            <a:off x="5935663" y="2111375"/>
            <a:ext cx="3349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32792" name="Text Box 22"/>
          <p:cNvSpPr txBox="1">
            <a:spLocks noChangeArrowheads="1"/>
          </p:cNvSpPr>
          <p:nvPr/>
        </p:nvSpPr>
        <p:spPr bwMode="auto">
          <a:xfrm>
            <a:off x="7350125" y="2116138"/>
            <a:ext cx="361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32793" name="Text Box 23"/>
          <p:cNvSpPr txBox="1">
            <a:spLocks noChangeArrowheads="1"/>
          </p:cNvSpPr>
          <p:nvPr/>
        </p:nvSpPr>
        <p:spPr bwMode="auto">
          <a:xfrm>
            <a:off x="6732588"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32794" name="Oval 24"/>
          <p:cNvSpPr>
            <a:spLocks noChangeArrowheads="1"/>
          </p:cNvSpPr>
          <p:nvPr/>
        </p:nvSpPr>
        <p:spPr bwMode="auto">
          <a:xfrm>
            <a:off x="7734300"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795" name="Line 25"/>
          <p:cNvSpPr>
            <a:spLocks noChangeShapeType="1"/>
          </p:cNvSpPr>
          <p:nvPr/>
        </p:nvSpPr>
        <p:spPr bwMode="auto">
          <a:xfrm flipH="1">
            <a:off x="7235825"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2796" name="Line 26"/>
          <p:cNvSpPr>
            <a:spLocks noChangeShapeType="1"/>
          </p:cNvSpPr>
          <p:nvPr/>
        </p:nvSpPr>
        <p:spPr bwMode="auto">
          <a:xfrm>
            <a:off x="7874000"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32797" name="Text Box 27"/>
          <p:cNvSpPr txBox="1">
            <a:spLocks noChangeArrowheads="1"/>
          </p:cNvSpPr>
          <p:nvPr/>
        </p:nvSpPr>
        <p:spPr bwMode="auto">
          <a:xfrm>
            <a:off x="6656388" y="2828925"/>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32798" name="Text Box 28"/>
          <p:cNvSpPr txBox="1">
            <a:spLocks noChangeArrowheads="1"/>
          </p:cNvSpPr>
          <p:nvPr/>
        </p:nvSpPr>
        <p:spPr bwMode="auto">
          <a:xfrm>
            <a:off x="7065963" y="34083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32799" name="Text Box 29"/>
          <p:cNvSpPr txBox="1">
            <a:spLocks noChangeArrowheads="1"/>
          </p:cNvSpPr>
          <p:nvPr/>
        </p:nvSpPr>
        <p:spPr bwMode="auto">
          <a:xfrm>
            <a:off x="8237538" y="34131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32800" name="Oval 30"/>
          <p:cNvSpPr>
            <a:spLocks noChangeArrowheads="1"/>
          </p:cNvSpPr>
          <p:nvPr/>
        </p:nvSpPr>
        <p:spPr bwMode="auto">
          <a:xfrm>
            <a:off x="8301038"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801" name="Oval 31"/>
          <p:cNvSpPr>
            <a:spLocks noChangeArrowheads="1"/>
          </p:cNvSpPr>
          <p:nvPr/>
        </p:nvSpPr>
        <p:spPr bwMode="auto">
          <a:xfrm>
            <a:off x="7161213" y="40767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32802" name="Text Box 32"/>
          <p:cNvSpPr txBox="1">
            <a:spLocks noChangeArrowheads="1"/>
          </p:cNvSpPr>
          <p:nvPr/>
        </p:nvSpPr>
        <p:spPr bwMode="auto">
          <a:xfrm>
            <a:off x="6818313" y="4254500"/>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32803" name="Text Box 33"/>
          <p:cNvSpPr txBox="1">
            <a:spLocks noChangeArrowheads="1"/>
          </p:cNvSpPr>
          <p:nvPr/>
        </p:nvSpPr>
        <p:spPr bwMode="auto">
          <a:xfrm>
            <a:off x="7959725" y="4257675"/>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3795" name="灯片编号占位符 5"/>
          <p:cNvSpPr>
            <a:spLocks noGrp="1"/>
          </p:cNvSpPr>
          <p:nvPr>
            <p:ph type="sldNum" sz="quarter" idx="12"/>
          </p:nvPr>
        </p:nvSpPr>
        <p:spPr>
          <a:noFill/>
        </p:spPr>
        <p:txBody>
          <a:bodyPr/>
          <a:lstStyle/>
          <a:p>
            <a:fld id="{9F522C8E-C573-4D7B-881F-6D7771A281A9}" type="slidenum">
              <a:rPr lang="zh-CN" altLang="en-US" smtClean="0">
                <a:solidFill>
                  <a:srgbClr val="000000"/>
                </a:solidFill>
              </a:rPr>
              <a:pPr/>
              <a:t>14</a:t>
            </a:fld>
            <a:endParaRPr lang="en-US" altLang="zh-CN" smtClean="0">
              <a:solidFill>
                <a:srgbClr val="000000"/>
              </a:solidFill>
            </a:endParaRPr>
          </a:p>
        </p:txBody>
      </p:sp>
      <p:sp>
        <p:nvSpPr>
          <p:cNvPr id="33796" name="Rectangle 2"/>
          <p:cNvSpPr>
            <a:spLocks noGrp="1" noChangeArrowheads="1"/>
          </p:cNvSpPr>
          <p:nvPr>
            <p:ph type="title"/>
          </p:nvPr>
        </p:nvSpPr>
        <p:spPr/>
        <p:txBody>
          <a:bodyPr/>
          <a:lstStyle/>
          <a:p>
            <a:pPr eaLnBrk="1" hangingPunct="1"/>
            <a:r>
              <a:rPr lang="en-US" altLang="zh-CN" smtClean="0">
                <a:ea typeface="SimSun" pitchFamily="2" charset="-122"/>
              </a:rPr>
              <a:t>Strategy</a:t>
            </a:r>
          </a:p>
        </p:txBody>
      </p:sp>
      <p:sp>
        <p:nvSpPr>
          <p:cNvPr id="33797" name="Rectangle 3"/>
          <p:cNvSpPr>
            <a:spLocks noGrp="1" noChangeArrowheads="1"/>
          </p:cNvSpPr>
          <p:nvPr>
            <p:ph type="body" idx="1"/>
          </p:nvPr>
        </p:nvSpPr>
        <p:spPr/>
        <p:txBody>
          <a:bodyPr/>
          <a:lstStyle/>
          <a:p>
            <a:pPr eaLnBrk="1" hangingPunct="1"/>
            <a:r>
              <a:rPr lang="zh-CN" altLang="en-US" dirty="0" smtClean="0">
                <a:ea typeface="SimSun" pitchFamily="2" charset="-122"/>
              </a:rPr>
              <a:t>参与人的一个策略是关于行动的一个完整计划。</a:t>
            </a:r>
            <a:endParaRPr lang="en-US" altLang="zh-CN" dirty="0" smtClean="0">
              <a:ea typeface="SimSun" pitchFamily="2" charset="-122"/>
            </a:endParaRPr>
          </a:p>
          <a:p>
            <a:pPr eaLnBrk="1" hangingPunct="1"/>
            <a:r>
              <a:rPr lang="zh-CN" altLang="en-US" dirty="0" smtClean="0">
                <a:ea typeface="SimSun" pitchFamily="2" charset="-122"/>
              </a:rPr>
              <a:t>它明确了在参与人可能会遇到的每一种情况下对可行行动的选择</a:t>
            </a:r>
            <a:r>
              <a:rPr lang="en-US" altLang="zh-CN" dirty="0" smtClean="0">
                <a:ea typeface="SimSun" pitchFamily="2" charset="-122"/>
              </a:rPr>
              <a:t>.</a:t>
            </a:r>
          </a:p>
          <a:p>
            <a:pPr eaLnBrk="1" hangingPunct="1"/>
            <a:endParaRPr lang="zh-CN" altLang="en-US" dirty="0"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5843" name="灯片编号占位符 5"/>
          <p:cNvSpPr>
            <a:spLocks noGrp="1"/>
          </p:cNvSpPr>
          <p:nvPr>
            <p:ph type="sldNum" sz="quarter" idx="12"/>
          </p:nvPr>
        </p:nvSpPr>
        <p:spPr>
          <a:noFill/>
        </p:spPr>
        <p:txBody>
          <a:bodyPr/>
          <a:lstStyle/>
          <a:p>
            <a:fld id="{AE154272-7C46-4891-B9BB-2B6B569B294E}" type="slidenum">
              <a:rPr lang="zh-CN" altLang="en-US" smtClean="0">
                <a:solidFill>
                  <a:srgbClr val="000000"/>
                </a:solidFill>
              </a:rPr>
              <a:pPr/>
              <a:t>15</a:t>
            </a:fld>
            <a:endParaRPr lang="en-US" altLang="zh-CN" smtClean="0">
              <a:solidFill>
                <a:srgbClr val="000000"/>
              </a:solidFill>
            </a:endParaRPr>
          </a:p>
        </p:txBody>
      </p:sp>
      <p:sp>
        <p:nvSpPr>
          <p:cNvPr id="35844" name="Rectangle 2"/>
          <p:cNvSpPr>
            <a:spLocks noGrp="1" noChangeArrowheads="1"/>
          </p:cNvSpPr>
          <p:nvPr>
            <p:ph type="title"/>
          </p:nvPr>
        </p:nvSpPr>
        <p:spPr/>
        <p:txBody>
          <a:bodyPr/>
          <a:lstStyle/>
          <a:p>
            <a:pPr eaLnBrk="1" hangingPunct="1"/>
            <a:r>
              <a:rPr lang="en-US" altLang="zh-CN" smtClean="0">
                <a:ea typeface="SimSun" pitchFamily="2" charset="-122"/>
              </a:rPr>
              <a:t>Strategy and payoff</a:t>
            </a:r>
          </a:p>
        </p:txBody>
      </p:sp>
      <p:sp>
        <p:nvSpPr>
          <p:cNvPr id="35845" name="Rectangle 3"/>
          <p:cNvSpPr>
            <a:spLocks noGrp="1" noChangeArrowheads="1"/>
          </p:cNvSpPr>
          <p:nvPr>
            <p:ph type="body" idx="1"/>
          </p:nvPr>
        </p:nvSpPr>
        <p:spPr/>
        <p:txBody>
          <a:bodyPr/>
          <a:lstStyle/>
          <a:p>
            <a:pPr eaLnBrk="1" hangingPunct="1"/>
            <a:r>
              <a:rPr lang="zh-CN" altLang="en-US" smtClean="0">
                <a:ea typeface="SimSun" pitchFamily="2" charset="-122"/>
              </a:rPr>
              <a:t>在博弈树中</a:t>
            </a:r>
            <a:r>
              <a:rPr lang="en-US" altLang="zh-CN" smtClean="0">
                <a:ea typeface="SimSun" pitchFamily="2" charset="-122"/>
              </a:rPr>
              <a:t>, </a:t>
            </a:r>
            <a:r>
              <a:rPr lang="zh-CN" altLang="en-US" smtClean="0">
                <a:ea typeface="SimSun" pitchFamily="2" charset="-122"/>
              </a:rPr>
              <a:t>参与人的策略用边缘的集合（</a:t>
            </a:r>
            <a:r>
              <a:rPr lang="en-US" altLang="zh-CN" smtClean="0">
                <a:ea typeface="SimSun" pitchFamily="2" charset="-122"/>
              </a:rPr>
              <a:t>a set of edges</a:t>
            </a:r>
            <a:r>
              <a:rPr lang="zh-CN" altLang="en-US" smtClean="0">
                <a:ea typeface="SimSun" pitchFamily="2" charset="-122"/>
              </a:rPr>
              <a:t>）来表述出来</a:t>
            </a:r>
            <a:r>
              <a:rPr lang="en-US" altLang="zh-CN" smtClean="0">
                <a:ea typeface="SimSun" pitchFamily="2" charset="-122"/>
              </a:rPr>
              <a:t>.</a:t>
            </a:r>
          </a:p>
          <a:p>
            <a:pPr eaLnBrk="1" hangingPunct="1"/>
            <a:r>
              <a:rPr lang="zh-CN" altLang="en-US" smtClean="0">
                <a:ea typeface="SimSun" pitchFamily="2" charset="-122"/>
              </a:rPr>
              <a:t>每个参与人的一个策略共同构成一个策略组合（边缘的集合）。这个策略组合推导出从根到终点节的一条路径，这决定了所有参与人的收益</a:t>
            </a:r>
            <a:endParaRPr lang="en-US" altLang="zh-CN" smtClean="0">
              <a:ea typeface="SimSun" pitchFamily="2" charset="-122"/>
            </a:endParaRPr>
          </a:p>
          <a:p>
            <a:pPr eaLnBrk="1" hangingPunct="1"/>
            <a:endParaRPr lang="zh-CN" altLang="en-US"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6867" name="灯片编号占位符 5"/>
          <p:cNvSpPr>
            <a:spLocks noGrp="1"/>
          </p:cNvSpPr>
          <p:nvPr>
            <p:ph type="sldNum" sz="quarter" idx="12"/>
          </p:nvPr>
        </p:nvSpPr>
        <p:spPr>
          <a:noFill/>
        </p:spPr>
        <p:txBody>
          <a:bodyPr/>
          <a:lstStyle/>
          <a:p>
            <a:fld id="{91E44F41-3B7C-4B5E-A08A-F96A2F0E1BF1}" type="slidenum">
              <a:rPr lang="zh-CN" altLang="en-US" smtClean="0">
                <a:solidFill>
                  <a:srgbClr val="000000"/>
                </a:solidFill>
              </a:rPr>
              <a:pPr/>
              <a:t>16</a:t>
            </a:fld>
            <a:endParaRPr lang="en-US" altLang="zh-CN" smtClean="0">
              <a:solidFill>
                <a:srgbClr val="000000"/>
              </a:solidFill>
            </a:endParaRPr>
          </a:p>
        </p:txBody>
      </p:sp>
      <p:sp>
        <p:nvSpPr>
          <p:cNvPr id="36868" name="Rectangle 2"/>
          <p:cNvSpPr>
            <a:spLocks noGrp="1" noChangeArrowheads="1"/>
          </p:cNvSpPr>
          <p:nvPr>
            <p:ph type="title"/>
          </p:nvPr>
        </p:nvSpPr>
        <p:spPr/>
        <p:txBody>
          <a:bodyPr/>
          <a:lstStyle/>
          <a:p>
            <a:pPr eaLnBrk="1" hangingPunct="1"/>
            <a:r>
              <a:rPr lang="en-US" altLang="zh-CN" smtClean="0">
                <a:ea typeface="SimSun" pitchFamily="2" charset="-122"/>
              </a:rPr>
              <a:t>Sequential-move matching pennies</a:t>
            </a:r>
          </a:p>
        </p:txBody>
      </p:sp>
      <p:sp>
        <p:nvSpPr>
          <p:cNvPr id="36869" name="Rectangle 3"/>
          <p:cNvSpPr>
            <a:spLocks noGrp="1" noChangeArrowheads="1"/>
          </p:cNvSpPr>
          <p:nvPr>
            <p:ph type="body" idx="1"/>
          </p:nvPr>
        </p:nvSpPr>
        <p:spPr>
          <a:xfrm>
            <a:off x="914400" y="1600200"/>
            <a:ext cx="7772400" cy="4486275"/>
          </a:xfrm>
        </p:spPr>
        <p:txBody>
          <a:bodyPr/>
          <a:lstStyle/>
          <a:p>
            <a:pPr eaLnBrk="1" hangingPunct="1">
              <a:lnSpc>
                <a:spcPct val="90000"/>
              </a:lnSpc>
            </a:pPr>
            <a:r>
              <a:rPr lang="en-US" altLang="zh-CN" smtClean="0">
                <a:ea typeface="SimSun" pitchFamily="2" charset="-122"/>
              </a:rPr>
              <a:t>Player 1</a:t>
            </a:r>
            <a:r>
              <a:rPr lang="zh-CN" altLang="en-US" smtClean="0">
                <a:ea typeface="SimSun" pitchFamily="2" charset="-122"/>
              </a:rPr>
              <a:t>的策略</a:t>
            </a:r>
            <a:endParaRPr lang="en-US" altLang="zh-CN" smtClean="0">
              <a:ea typeface="SimSun" pitchFamily="2" charset="-122"/>
            </a:endParaRPr>
          </a:p>
          <a:p>
            <a:pPr lvl="1" eaLnBrk="1" hangingPunct="1">
              <a:lnSpc>
                <a:spcPct val="90000"/>
              </a:lnSpc>
              <a:buFont typeface="Wingdings" pitchFamily="2" charset="2"/>
              <a:buChar char="Ø"/>
            </a:pPr>
            <a:r>
              <a:rPr lang="en-US" altLang="zh-CN" smtClean="0">
                <a:solidFill>
                  <a:schemeClr val="hlink"/>
                </a:solidFill>
                <a:ea typeface="SimSun" pitchFamily="2" charset="-122"/>
              </a:rPr>
              <a:t>Head</a:t>
            </a:r>
          </a:p>
          <a:p>
            <a:pPr lvl="1" eaLnBrk="1" hangingPunct="1">
              <a:lnSpc>
                <a:spcPct val="90000"/>
              </a:lnSpc>
              <a:buFont typeface="Wingdings" pitchFamily="2" charset="2"/>
              <a:buChar char="Ø"/>
            </a:pPr>
            <a:r>
              <a:rPr lang="en-US" altLang="zh-CN" smtClean="0">
                <a:solidFill>
                  <a:schemeClr val="hlink"/>
                </a:solidFill>
                <a:ea typeface="SimSun" pitchFamily="2" charset="-122"/>
              </a:rPr>
              <a:t>Tail</a:t>
            </a:r>
          </a:p>
          <a:p>
            <a:pPr eaLnBrk="1" hangingPunct="1">
              <a:lnSpc>
                <a:spcPct val="90000"/>
              </a:lnSpc>
            </a:pPr>
            <a:r>
              <a:rPr lang="en-US" altLang="zh-CN" smtClean="0">
                <a:ea typeface="SimSun" pitchFamily="2" charset="-122"/>
              </a:rPr>
              <a:t>Player 2</a:t>
            </a:r>
            <a:r>
              <a:rPr lang="zh-CN" altLang="en-US" smtClean="0">
                <a:ea typeface="SimSun" pitchFamily="2" charset="-122"/>
              </a:rPr>
              <a:t>的策略</a:t>
            </a:r>
            <a:endParaRPr lang="en-US" altLang="zh-CN" smtClean="0">
              <a:ea typeface="SimSun" pitchFamily="2" charset="-122"/>
            </a:endParaRPr>
          </a:p>
          <a:p>
            <a:pPr lvl="1" eaLnBrk="1" hangingPunct="1">
              <a:lnSpc>
                <a:spcPct val="90000"/>
              </a:lnSpc>
              <a:buFont typeface="Wingdings" pitchFamily="2" charset="2"/>
              <a:buChar char="Ø"/>
            </a:pPr>
            <a:r>
              <a:rPr lang="en-US" altLang="zh-CN" smtClean="0">
                <a:solidFill>
                  <a:srgbClr val="0000FF"/>
                </a:solidFill>
                <a:ea typeface="SimSun" pitchFamily="2" charset="-122"/>
              </a:rPr>
              <a:t>H</a:t>
            </a:r>
            <a:r>
              <a:rPr lang="en-US" altLang="zh-CN" smtClean="0">
                <a:ea typeface="SimSun" pitchFamily="2" charset="-122"/>
              </a:rPr>
              <a:t> if </a:t>
            </a:r>
            <a:r>
              <a:rPr lang="en-US" altLang="zh-CN" smtClean="0">
                <a:solidFill>
                  <a:schemeClr val="hlink"/>
                </a:solidFill>
                <a:ea typeface="SimSun" pitchFamily="2" charset="-122"/>
              </a:rPr>
              <a:t>player 1 plays H</a:t>
            </a:r>
            <a:r>
              <a:rPr lang="en-US" altLang="zh-CN" smtClean="0">
                <a:ea typeface="SimSun" pitchFamily="2" charset="-122"/>
              </a:rPr>
              <a:t>, </a:t>
            </a:r>
            <a:r>
              <a:rPr lang="en-US" altLang="zh-CN" smtClean="0">
                <a:solidFill>
                  <a:srgbClr val="0000FF"/>
                </a:solidFill>
                <a:ea typeface="SimSun" pitchFamily="2" charset="-122"/>
              </a:rPr>
              <a:t>H</a:t>
            </a:r>
            <a:r>
              <a:rPr lang="en-US" altLang="zh-CN" smtClean="0">
                <a:ea typeface="SimSun" pitchFamily="2" charset="-122"/>
              </a:rPr>
              <a:t> if </a:t>
            </a:r>
            <a:r>
              <a:rPr lang="en-US" altLang="zh-CN" smtClean="0">
                <a:solidFill>
                  <a:schemeClr val="hlink"/>
                </a:solidFill>
                <a:ea typeface="SimSun" pitchFamily="2" charset="-122"/>
              </a:rPr>
              <a:t>player 1 plays T</a:t>
            </a:r>
            <a:r>
              <a:rPr lang="en-US" altLang="zh-CN" smtClean="0">
                <a:ea typeface="SimSun" pitchFamily="2" charset="-122"/>
              </a:rPr>
              <a:t> </a:t>
            </a:r>
          </a:p>
          <a:p>
            <a:pPr lvl="1" eaLnBrk="1" hangingPunct="1">
              <a:lnSpc>
                <a:spcPct val="90000"/>
              </a:lnSpc>
              <a:buFont typeface="Wingdings" pitchFamily="2" charset="2"/>
              <a:buChar char="Ø"/>
            </a:pPr>
            <a:r>
              <a:rPr lang="en-US" altLang="zh-CN" smtClean="0">
                <a:solidFill>
                  <a:srgbClr val="0000FF"/>
                </a:solidFill>
                <a:ea typeface="SimSun" pitchFamily="2" charset="-122"/>
              </a:rPr>
              <a:t>H</a:t>
            </a:r>
            <a:r>
              <a:rPr lang="en-US" altLang="zh-CN" smtClean="0">
                <a:ea typeface="SimSun" pitchFamily="2" charset="-122"/>
              </a:rPr>
              <a:t> if </a:t>
            </a:r>
            <a:r>
              <a:rPr lang="en-US" altLang="zh-CN" smtClean="0">
                <a:solidFill>
                  <a:schemeClr val="hlink"/>
                </a:solidFill>
                <a:ea typeface="SimSun" pitchFamily="2" charset="-122"/>
              </a:rPr>
              <a:t>player 1 plays H</a:t>
            </a:r>
            <a:r>
              <a:rPr lang="en-US" altLang="zh-CN" smtClean="0">
                <a:ea typeface="SimSun" pitchFamily="2" charset="-122"/>
              </a:rPr>
              <a:t>, </a:t>
            </a:r>
            <a:r>
              <a:rPr lang="en-US" altLang="zh-CN" smtClean="0">
                <a:solidFill>
                  <a:srgbClr val="0000FF"/>
                </a:solidFill>
                <a:ea typeface="SimSun" pitchFamily="2" charset="-122"/>
              </a:rPr>
              <a:t>T</a:t>
            </a:r>
            <a:r>
              <a:rPr lang="en-US" altLang="zh-CN" smtClean="0">
                <a:ea typeface="SimSun" pitchFamily="2" charset="-122"/>
              </a:rPr>
              <a:t> if </a:t>
            </a:r>
            <a:r>
              <a:rPr lang="en-US" altLang="zh-CN" smtClean="0">
                <a:solidFill>
                  <a:schemeClr val="hlink"/>
                </a:solidFill>
                <a:ea typeface="SimSun" pitchFamily="2" charset="-122"/>
              </a:rPr>
              <a:t>player 1 plays T</a:t>
            </a:r>
            <a:r>
              <a:rPr lang="en-US" altLang="zh-CN" smtClean="0">
                <a:ea typeface="SimSun" pitchFamily="2" charset="-122"/>
              </a:rPr>
              <a:t> </a:t>
            </a:r>
          </a:p>
          <a:p>
            <a:pPr lvl="1" eaLnBrk="1" hangingPunct="1">
              <a:lnSpc>
                <a:spcPct val="90000"/>
              </a:lnSpc>
              <a:buFont typeface="Wingdings" pitchFamily="2" charset="2"/>
              <a:buChar char="Ø"/>
            </a:pPr>
            <a:r>
              <a:rPr lang="en-US" altLang="zh-CN" smtClean="0">
                <a:solidFill>
                  <a:srgbClr val="0000FF"/>
                </a:solidFill>
                <a:ea typeface="SimSun" pitchFamily="2" charset="-122"/>
              </a:rPr>
              <a:t>T</a:t>
            </a:r>
            <a:r>
              <a:rPr lang="en-US" altLang="zh-CN" smtClean="0">
                <a:ea typeface="SimSun" pitchFamily="2" charset="-122"/>
              </a:rPr>
              <a:t> if </a:t>
            </a:r>
            <a:r>
              <a:rPr lang="en-US" altLang="zh-CN" smtClean="0">
                <a:solidFill>
                  <a:schemeClr val="hlink"/>
                </a:solidFill>
                <a:ea typeface="SimSun" pitchFamily="2" charset="-122"/>
              </a:rPr>
              <a:t>player 1 plays H</a:t>
            </a:r>
            <a:r>
              <a:rPr lang="en-US" altLang="zh-CN" smtClean="0">
                <a:ea typeface="SimSun" pitchFamily="2" charset="-122"/>
              </a:rPr>
              <a:t>, </a:t>
            </a:r>
            <a:r>
              <a:rPr lang="en-US" altLang="zh-CN" smtClean="0">
                <a:solidFill>
                  <a:srgbClr val="0000FF"/>
                </a:solidFill>
                <a:ea typeface="SimSun" pitchFamily="2" charset="-122"/>
              </a:rPr>
              <a:t>H</a:t>
            </a:r>
            <a:r>
              <a:rPr lang="en-US" altLang="zh-CN" smtClean="0">
                <a:ea typeface="SimSun" pitchFamily="2" charset="-122"/>
              </a:rPr>
              <a:t> if </a:t>
            </a:r>
            <a:r>
              <a:rPr lang="en-US" altLang="zh-CN" smtClean="0">
                <a:solidFill>
                  <a:schemeClr val="hlink"/>
                </a:solidFill>
                <a:ea typeface="SimSun" pitchFamily="2" charset="-122"/>
              </a:rPr>
              <a:t>player 1 plays T</a:t>
            </a:r>
            <a:r>
              <a:rPr lang="en-US" altLang="zh-CN" smtClean="0">
                <a:ea typeface="SimSun" pitchFamily="2" charset="-122"/>
              </a:rPr>
              <a:t> </a:t>
            </a:r>
          </a:p>
          <a:p>
            <a:pPr lvl="1" eaLnBrk="1" hangingPunct="1">
              <a:lnSpc>
                <a:spcPct val="90000"/>
              </a:lnSpc>
              <a:buFont typeface="Wingdings" pitchFamily="2" charset="2"/>
              <a:buChar char="Ø"/>
            </a:pPr>
            <a:r>
              <a:rPr lang="en-US" altLang="zh-CN" smtClean="0">
                <a:solidFill>
                  <a:srgbClr val="0000FF"/>
                </a:solidFill>
                <a:ea typeface="SimSun" pitchFamily="2" charset="-122"/>
              </a:rPr>
              <a:t>T</a:t>
            </a:r>
            <a:r>
              <a:rPr lang="en-US" altLang="zh-CN" smtClean="0">
                <a:ea typeface="SimSun" pitchFamily="2" charset="-122"/>
              </a:rPr>
              <a:t> if </a:t>
            </a:r>
            <a:r>
              <a:rPr lang="en-US" altLang="zh-CN" smtClean="0">
                <a:solidFill>
                  <a:schemeClr val="hlink"/>
                </a:solidFill>
                <a:ea typeface="SimSun" pitchFamily="2" charset="-122"/>
              </a:rPr>
              <a:t>player 1 plays H</a:t>
            </a:r>
            <a:r>
              <a:rPr lang="en-US" altLang="zh-CN" smtClean="0">
                <a:ea typeface="SimSun" pitchFamily="2" charset="-122"/>
              </a:rPr>
              <a:t>, </a:t>
            </a:r>
            <a:r>
              <a:rPr lang="en-US" altLang="zh-CN" smtClean="0">
                <a:solidFill>
                  <a:srgbClr val="0000FF"/>
                </a:solidFill>
                <a:ea typeface="SimSun" pitchFamily="2" charset="-122"/>
              </a:rPr>
              <a:t>T</a:t>
            </a:r>
            <a:r>
              <a:rPr lang="en-US" altLang="zh-CN" smtClean="0">
                <a:ea typeface="SimSun" pitchFamily="2" charset="-122"/>
              </a:rPr>
              <a:t> if </a:t>
            </a:r>
            <a:r>
              <a:rPr lang="en-US" altLang="zh-CN" smtClean="0">
                <a:solidFill>
                  <a:schemeClr val="hlink"/>
                </a:solidFill>
                <a:ea typeface="SimSun" pitchFamily="2" charset="-122"/>
              </a:rPr>
              <a:t>player 1 plays T</a:t>
            </a:r>
            <a:r>
              <a:rPr lang="en-US" altLang="zh-CN" smtClean="0">
                <a:ea typeface="SimSun" pitchFamily="2" charset="-122"/>
              </a:rPr>
              <a:t> </a:t>
            </a:r>
          </a:p>
          <a:p>
            <a:pPr lvl="1" eaLnBrk="1" hangingPunct="1">
              <a:lnSpc>
                <a:spcPct val="90000"/>
              </a:lnSpc>
              <a:buFont typeface="Wingdings" pitchFamily="2" charset="2"/>
              <a:buChar char="Ø"/>
            </a:pPr>
            <a:endParaRPr lang="en-US" altLang="zh-CN" smtClean="0">
              <a:ea typeface="SimSun" pitchFamily="2" charset="-122"/>
            </a:endParaRPr>
          </a:p>
          <a:p>
            <a:pPr eaLnBrk="1" hangingPunct="1">
              <a:lnSpc>
                <a:spcPct val="90000"/>
              </a:lnSpc>
              <a:buFont typeface="Wingdings" pitchFamily="2" charset="2"/>
              <a:buNone/>
            </a:pPr>
            <a:r>
              <a:rPr lang="en-US" altLang="zh-CN" smtClean="0">
                <a:ea typeface="SimSun" pitchFamily="2" charset="-122"/>
              </a:rPr>
              <a:t> Player 2</a:t>
            </a:r>
            <a:r>
              <a:rPr lang="zh-CN" altLang="en-US" smtClean="0">
                <a:ea typeface="SimSun" pitchFamily="2" charset="-122"/>
              </a:rPr>
              <a:t>的策略分别用</a:t>
            </a:r>
            <a:r>
              <a:rPr lang="en-US" altLang="zh-CN" smtClean="0">
                <a:solidFill>
                  <a:srgbClr val="0000FF"/>
                </a:solidFill>
                <a:ea typeface="SimSun" pitchFamily="2" charset="-122"/>
              </a:rPr>
              <a:t>HH</a:t>
            </a:r>
            <a:r>
              <a:rPr lang="en-US" altLang="zh-CN" smtClean="0">
                <a:ea typeface="SimSun" pitchFamily="2" charset="-122"/>
              </a:rPr>
              <a:t>, </a:t>
            </a:r>
            <a:r>
              <a:rPr lang="en-US" altLang="zh-CN" smtClean="0">
                <a:solidFill>
                  <a:srgbClr val="0000FF"/>
                </a:solidFill>
                <a:ea typeface="SimSun" pitchFamily="2" charset="-122"/>
              </a:rPr>
              <a:t>HT</a:t>
            </a:r>
            <a:r>
              <a:rPr lang="en-US" altLang="zh-CN" smtClean="0">
                <a:ea typeface="SimSun" pitchFamily="2" charset="-122"/>
              </a:rPr>
              <a:t>, </a:t>
            </a:r>
            <a:r>
              <a:rPr lang="en-US" altLang="zh-CN" smtClean="0">
                <a:solidFill>
                  <a:srgbClr val="0000FF"/>
                </a:solidFill>
                <a:ea typeface="SimSun" pitchFamily="2" charset="-122"/>
              </a:rPr>
              <a:t>TH</a:t>
            </a:r>
            <a:r>
              <a:rPr lang="en-US" altLang="zh-CN" smtClean="0">
                <a:ea typeface="SimSun" pitchFamily="2" charset="-122"/>
              </a:rPr>
              <a:t> </a:t>
            </a:r>
            <a:r>
              <a:rPr lang="zh-CN" altLang="en-US" smtClean="0">
                <a:ea typeface="SimSun" pitchFamily="2" charset="-122"/>
              </a:rPr>
              <a:t>和</a:t>
            </a:r>
            <a:r>
              <a:rPr lang="en-US" altLang="zh-CN" smtClean="0">
                <a:solidFill>
                  <a:srgbClr val="0000FF"/>
                </a:solidFill>
                <a:ea typeface="SimSun" pitchFamily="2" charset="-122"/>
              </a:rPr>
              <a:t>TT</a:t>
            </a:r>
            <a:r>
              <a:rPr lang="zh-CN" altLang="en-US" smtClean="0">
                <a:ea typeface="SimSun" pitchFamily="2" charset="-122"/>
              </a:rPr>
              <a:t>来表示</a:t>
            </a:r>
            <a:r>
              <a:rPr lang="en-US" altLang="zh-CN"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6867" name="灯片编号占位符 5"/>
          <p:cNvSpPr>
            <a:spLocks noGrp="1"/>
          </p:cNvSpPr>
          <p:nvPr>
            <p:ph type="sldNum" sz="quarter" idx="12"/>
          </p:nvPr>
        </p:nvSpPr>
        <p:spPr>
          <a:noFill/>
        </p:spPr>
        <p:txBody>
          <a:bodyPr/>
          <a:lstStyle/>
          <a:p>
            <a:fld id="{91E44F41-3B7C-4B5E-A08A-F96A2F0E1BF1}" type="slidenum">
              <a:rPr lang="zh-CN" altLang="en-US" smtClean="0">
                <a:solidFill>
                  <a:srgbClr val="000000"/>
                </a:solidFill>
              </a:rPr>
              <a:pPr/>
              <a:t>17</a:t>
            </a:fld>
            <a:endParaRPr lang="en-US" altLang="zh-CN" smtClean="0">
              <a:solidFill>
                <a:srgbClr val="000000"/>
              </a:solidFill>
            </a:endParaRPr>
          </a:p>
        </p:txBody>
      </p:sp>
      <p:sp>
        <p:nvSpPr>
          <p:cNvPr id="36868" name="Rectangle 2"/>
          <p:cNvSpPr>
            <a:spLocks noGrp="1" noChangeArrowheads="1"/>
          </p:cNvSpPr>
          <p:nvPr>
            <p:ph type="title"/>
          </p:nvPr>
        </p:nvSpPr>
        <p:spPr/>
        <p:txBody>
          <a:bodyPr/>
          <a:lstStyle/>
          <a:p>
            <a:pPr eaLnBrk="1" hangingPunct="1"/>
            <a:r>
              <a:rPr lang="en-US" altLang="zh-CN" smtClean="0">
                <a:ea typeface="SimSun" pitchFamily="2" charset="-122"/>
              </a:rPr>
              <a:t>Sequential-move matching pennies</a:t>
            </a:r>
          </a:p>
        </p:txBody>
      </p:sp>
      <p:sp>
        <p:nvSpPr>
          <p:cNvPr id="36869" name="Rectangle 3"/>
          <p:cNvSpPr>
            <a:spLocks noGrp="1" noChangeArrowheads="1"/>
          </p:cNvSpPr>
          <p:nvPr>
            <p:ph type="body" idx="1"/>
          </p:nvPr>
        </p:nvSpPr>
        <p:spPr>
          <a:xfrm>
            <a:off x="914400" y="1600200"/>
            <a:ext cx="7772400" cy="4486275"/>
          </a:xfrm>
        </p:spPr>
        <p:txBody>
          <a:bodyPr/>
          <a:lstStyle/>
          <a:p>
            <a:pPr eaLnBrk="1" hangingPunct="1">
              <a:lnSpc>
                <a:spcPct val="90000"/>
              </a:lnSpc>
            </a:pPr>
            <a:r>
              <a:rPr lang="zh-CN" altLang="en-US" dirty="0" smtClean="0">
                <a:ea typeface="SimSun" pitchFamily="2" charset="-122"/>
              </a:rPr>
              <a:t>博弈的标准式表达</a:t>
            </a:r>
            <a:endParaRPr lang="en-US" altLang="zh-CN" dirty="0" smtClean="0">
              <a:ea typeface="SimSun" pitchFamily="2" charset="-122"/>
            </a:endParaRPr>
          </a:p>
          <a:p>
            <a:pPr lvl="1" eaLnBrk="1" hangingPunct="1">
              <a:lnSpc>
                <a:spcPct val="90000"/>
              </a:lnSpc>
              <a:buFont typeface="Wingdings" pitchFamily="2" charset="2"/>
              <a:buChar char="Ø"/>
            </a:pPr>
            <a:r>
              <a:rPr lang="en-US" altLang="zh-CN" dirty="0" smtClean="0">
                <a:solidFill>
                  <a:schemeClr val="hlink"/>
                </a:solidFill>
                <a:ea typeface="SimSun" pitchFamily="2" charset="-122"/>
              </a:rPr>
              <a:t>{</a:t>
            </a:r>
            <a:r>
              <a:rPr lang="zh-CN" altLang="en-US" dirty="0" smtClean="0">
                <a:solidFill>
                  <a:schemeClr val="hlink"/>
                </a:solidFill>
                <a:ea typeface="SimSun" pitchFamily="2" charset="-122"/>
              </a:rPr>
              <a:t>参与人</a:t>
            </a:r>
            <a:r>
              <a:rPr lang="en-US" altLang="zh-CN" dirty="0" smtClean="0">
                <a:solidFill>
                  <a:schemeClr val="hlink"/>
                </a:solidFill>
                <a:ea typeface="SimSun" pitchFamily="2" charset="-122"/>
              </a:rPr>
              <a:t>1</a:t>
            </a:r>
            <a:r>
              <a:rPr lang="zh-CN" altLang="en-US" dirty="0" smtClean="0">
                <a:solidFill>
                  <a:schemeClr val="hlink"/>
                </a:solidFill>
                <a:ea typeface="SimSun" pitchFamily="2" charset="-122"/>
              </a:rPr>
              <a:t>，参与人</a:t>
            </a:r>
            <a:r>
              <a:rPr lang="en-US" altLang="zh-CN" dirty="0" smtClean="0">
                <a:solidFill>
                  <a:schemeClr val="hlink"/>
                </a:solidFill>
                <a:ea typeface="SimSun" pitchFamily="2" charset="-122"/>
              </a:rPr>
              <a:t>2}</a:t>
            </a:r>
          </a:p>
          <a:p>
            <a:pPr lvl="1" eaLnBrk="1" hangingPunct="1">
              <a:lnSpc>
                <a:spcPct val="90000"/>
              </a:lnSpc>
              <a:buFont typeface="Wingdings" pitchFamily="2" charset="2"/>
              <a:buChar char="Ø"/>
            </a:pPr>
            <a:r>
              <a:rPr lang="zh-CN" altLang="en-US" dirty="0" smtClean="0">
                <a:solidFill>
                  <a:schemeClr val="hlink"/>
                </a:solidFill>
                <a:ea typeface="SimSun" pitchFamily="2" charset="-122"/>
              </a:rPr>
              <a:t>参与人</a:t>
            </a:r>
            <a:r>
              <a:rPr lang="en-US" altLang="zh-CN" dirty="0" smtClean="0">
                <a:solidFill>
                  <a:schemeClr val="hlink"/>
                </a:solidFill>
                <a:ea typeface="SimSun" pitchFamily="2" charset="-122"/>
              </a:rPr>
              <a:t>1</a:t>
            </a:r>
            <a:r>
              <a:rPr lang="zh-CN" altLang="en-US" dirty="0" smtClean="0">
                <a:solidFill>
                  <a:schemeClr val="hlink"/>
                </a:solidFill>
                <a:ea typeface="SimSun" pitchFamily="2" charset="-122"/>
              </a:rPr>
              <a:t>的策略集</a:t>
            </a:r>
            <a:r>
              <a:rPr lang="en-US" altLang="zh-CN" dirty="0" smtClean="0">
                <a:solidFill>
                  <a:schemeClr val="hlink"/>
                </a:solidFill>
                <a:ea typeface="SimSun" pitchFamily="2" charset="-122"/>
              </a:rPr>
              <a:t>={H</a:t>
            </a:r>
            <a:r>
              <a:rPr lang="zh-CN" altLang="en-US" dirty="0" smtClean="0">
                <a:solidFill>
                  <a:schemeClr val="hlink"/>
                </a:solidFill>
                <a:ea typeface="SimSun" pitchFamily="2" charset="-122"/>
              </a:rPr>
              <a:t>，</a:t>
            </a:r>
            <a:r>
              <a:rPr lang="en-US" altLang="zh-CN" dirty="0" smtClean="0">
                <a:solidFill>
                  <a:schemeClr val="hlink"/>
                </a:solidFill>
                <a:ea typeface="SimSun" pitchFamily="2" charset="-122"/>
              </a:rPr>
              <a:t>T}</a:t>
            </a:r>
          </a:p>
          <a:p>
            <a:pPr lvl="1" eaLnBrk="1" hangingPunct="1">
              <a:lnSpc>
                <a:spcPct val="90000"/>
              </a:lnSpc>
              <a:buFont typeface="Wingdings" pitchFamily="2" charset="2"/>
              <a:buChar char="Ø"/>
            </a:pPr>
            <a:r>
              <a:rPr lang="zh-CN" altLang="en-US" dirty="0" smtClean="0">
                <a:solidFill>
                  <a:schemeClr val="hlink"/>
                </a:solidFill>
                <a:ea typeface="SimSun" pitchFamily="2" charset="-122"/>
              </a:rPr>
              <a:t>参与人</a:t>
            </a:r>
            <a:r>
              <a:rPr lang="en-US" altLang="zh-CN" dirty="0" smtClean="0">
                <a:solidFill>
                  <a:schemeClr val="hlink"/>
                </a:solidFill>
                <a:ea typeface="SimSun" pitchFamily="2" charset="-122"/>
              </a:rPr>
              <a:t>2</a:t>
            </a:r>
            <a:r>
              <a:rPr lang="zh-CN" altLang="en-US" dirty="0" smtClean="0">
                <a:solidFill>
                  <a:schemeClr val="hlink"/>
                </a:solidFill>
                <a:ea typeface="SimSun" pitchFamily="2" charset="-122"/>
              </a:rPr>
              <a:t>的策略集</a:t>
            </a:r>
            <a:r>
              <a:rPr lang="en-US" altLang="zh-CN" dirty="0" smtClean="0">
                <a:solidFill>
                  <a:schemeClr val="hlink"/>
                </a:solidFill>
                <a:ea typeface="SimSun" pitchFamily="2" charset="-122"/>
              </a:rPr>
              <a:t>={HH</a:t>
            </a:r>
            <a:r>
              <a:rPr lang="zh-CN" altLang="en-US" dirty="0" smtClean="0">
                <a:solidFill>
                  <a:schemeClr val="hlink"/>
                </a:solidFill>
                <a:ea typeface="SimSun" pitchFamily="2" charset="-122"/>
              </a:rPr>
              <a:t>，</a:t>
            </a:r>
            <a:r>
              <a:rPr lang="en-US" altLang="zh-CN" dirty="0" smtClean="0">
                <a:solidFill>
                  <a:schemeClr val="hlink"/>
                </a:solidFill>
                <a:ea typeface="SimSun" pitchFamily="2" charset="-122"/>
              </a:rPr>
              <a:t>HT</a:t>
            </a:r>
            <a:r>
              <a:rPr lang="zh-CN" altLang="en-US" dirty="0" smtClean="0">
                <a:solidFill>
                  <a:schemeClr val="hlink"/>
                </a:solidFill>
                <a:ea typeface="SimSun" pitchFamily="2" charset="-122"/>
              </a:rPr>
              <a:t>，</a:t>
            </a:r>
            <a:r>
              <a:rPr lang="en-US" altLang="zh-CN" dirty="0" smtClean="0">
                <a:solidFill>
                  <a:schemeClr val="hlink"/>
                </a:solidFill>
                <a:ea typeface="SimSun" pitchFamily="2" charset="-122"/>
              </a:rPr>
              <a:t>TH</a:t>
            </a:r>
            <a:r>
              <a:rPr lang="zh-CN" altLang="en-US" dirty="0" smtClean="0">
                <a:solidFill>
                  <a:schemeClr val="hlink"/>
                </a:solidFill>
                <a:ea typeface="SimSun" pitchFamily="2" charset="-122"/>
              </a:rPr>
              <a:t>，</a:t>
            </a:r>
            <a:r>
              <a:rPr lang="en-US" altLang="zh-CN" dirty="0" smtClean="0">
                <a:solidFill>
                  <a:schemeClr val="hlink"/>
                </a:solidFill>
                <a:ea typeface="SimSun" pitchFamily="2" charset="-122"/>
              </a:rPr>
              <a:t>TT}</a:t>
            </a:r>
          </a:p>
          <a:p>
            <a:pPr lvl="1" eaLnBrk="1" hangingPunct="1">
              <a:lnSpc>
                <a:spcPct val="90000"/>
              </a:lnSpc>
              <a:buFont typeface="Wingdings" pitchFamily="2" charset="2"/>
              <a:buChar char="Ø"/>
            </a:pPr>
            <a:r>
              <a:rPr lang="zh-CN" altLang="en-US" dirty="0" smtClean="0">
                <a:solidFill>
                  <a:schemeClr val="hlink"/>
                </a:solidFill>
                <a:ea typeface="SimSun" pitchFamily="2" charset="-122"/>
              </a:rPr>
              <a:t>两个参与人的收益</a:t>
            </a:r>
            <a:endParaRPr lang="en-US" altLang="zh-CN" dirty="0" smtClean="0">
              <a:solidFill>
                <a:schemeClr val="hlink"/>
              </a:solidFill>
              <a:ea typeface="SimSun" pitchFamily="2" charset="-122"/>
            </a:endParaRPr>
          </a:p>
          <a:p>
            <a:pPr lvl="1" eaLnBrk="1" hangingPunct="1">
              <a:lnSpc>
                <a:spcPct val="90000"/>
              </a:lnSpc>
              <a:buFont typeface="Wingdings" pitchFamily="2" charset="2"/>
              <a:buChar char="Ø"/>
            </a:pPr>
            <a:endParaRPr lang="en-US" altLang="zh-CN" dirty="0" smtClean="0">
              <a:solidFill>
                <a:schemeClr val="hlink"/>
              </a:solidFill>
              <a:ea typeface="SimSun" pitchFamily="2" charset="-122"/>
            </a:endParaRPr>
          </a:p>
        </p:txBody>
      </p:sp>
      <p:graphicFrame>
        <p:nvGraphicFramePr>
          <p:cNvPr id="6" name="Group 66"/>
          <p:cNvGraphicFramePr>
            <a:graphicFrameLocks/>
          </p:cNvGraphicFramePr>
          <p:nvPr/>
        </p:nvGraphicFramePr>
        <p:xfrm>
          <a:off x="785786" y="3857628"/>
          <a:ext cx="7766050" cy="1712913"/>
        </p:xfrm>
        <a:graphic>
          <a:graphicData uri="http://schemas.openxmlformats.org/drawingml/2006/table">
            <a:tbl>
              <a:tblPr/>
              <a:tblGrid>
                <a:gridCol w="1008063"/>
                <a:gridCol w="638175"/>
                <a:gridCol w="1565275"/>
                <a:gridCol w="1544637"/>
                <a:gridCol w="1504950"/>
                <a:gridCol w="1504950"/>
              </a:tblGrid>
              <a:tr h="428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rgbClr val="0000FF"/>
                          </a:solidFill>
                          <a:effectLst/>
                          <a:latin typeface="Arial" charset="0"/>
                          <a:ea typeface="SimSun" pitchFamily="2" charset="-122"/>
                          <a:cs typeface="Arial" charset="0"/>
                        </a:rPr>
                        <a:t>参与人</a:t>
                      </a:r>
                      <a:r>
                        <a:rPr kumimoji="0" lang="en-US" altLang="zh-CN" sz="2000" b="0" i="0" u="none" strike="noStrike" cap="none" normalizeH="0" baseline="0" dirty="0" smtClean="0">
                          <a:ln>
                            <a:noFill/>
                          </a:ln>
                          <a:solidFill>
                            <a:srgbClr val="0000FF"/>
                          </a:solidFill>
                          <a:effectLst/>
                          <a:latin typeface="Arial" charset="0"/>
                          <a:ea typeface="SimSun" pitchFamily="2" charset="-122"/>
                          <a:cs typeface="Arial" charset="0"/>
                        </a:rPr>
                        <a:t>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8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HH</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HT</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rgbClr val="0000FF"/>
                          </a:solidFill>
                          <a:effectLst/>
                          <a:latin typeface="Arial" charset="0"/>
                          <a:ea typeface="SimSun" pitchFamily="2" charset="-122"/>
                          <a:cs typeface="Arial" charset="0"/>
                        </a:rPr>
                        <a:t>TH</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smtClean="0">
                          <a:ln>
                            <a:noFill/>
                          </a:ln>
                          <a:solidFill>
                            <a:srgbClr val="0000FF"/>
                          </a:solidFill>
                          <a:effectLst/>
                          <a:latin typeface="Arial" charset="0"/>
                          <a:ea typeface="SimSun" pitchFamily="2" charset="-122"/>
                          <a:cs typeface="Arial" charset="0"/>
                        </a:rPr>
                        <a:t>TT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27038">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smtClean="0">
                          <a:ln>
                            <a:noFill/>
                          </a:ln>
                          <a:solidFill>
                            <a:schemeClr val="hlink"/>
                          </a:solidFill>
                          <a:effectLst/>
                          <a:latin typeface="Arial" charset="0"/>
                          <a:ea typeface="SimSun" pitchFamily="2" charset="-122"/>
                          <a:cs typeface="Arial" charset="0"/>
                        </a:rPr>
                        <a:t>参与人</a:t>
                      </a:r>
                      <a:r>
                        <a:rPr kumimoji="0" lang="en-US" altLang="zh-CN" sz="2000" b="0" i="0" u="none" strike="noStrike" cap="none" normalizeH="0" baseline="0" dirty="0" smtClean="0">
                          <a:ln>
                            <a:noFill/>
                          </a:ln>
                          <a:solidFill>
                            <a:schemeClr val="hlink"/>
                          </a:solidFill>
                          <a:effectLst/>
                          <a:latin typeface="Arial" charset="0"/>
                          <a:ea typeface="SimSun" pitchFamily="2" charset="-122"/>
                          <a:cs typeface="Arial" charset="0"/>
                        </a:rPr>
                        <a:t>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H</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smtClean="0">
                          <a:ln>
                            <a:noFill/>
                          </a:ln>
                          <a:solidFill>
                            <a:schemeClr val="hlink"/>
                          </a:solidFill>
                          <a:effectLst/>
                          <a:latin typeface="Arial" charset="0"/>
                          <a:ea typeface="SimSun" pitchFamily="2" charset="-122"/>
                          <a:cs typeface="Arial" charset="0"/>
                        </a:rPr>
                        <a:t>T</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smtClean="0">
                          <a:ln>
                            <a:noFill/>
                          </a:ln>
                          <a:solidFill>
                            <a:schemeClr val="hlink"/>
                          </a:solidFill>
                          <a:effectLst/>
                          <a:latin typeface="Courier New" pitchFamily="49" charset="0"/>
                          <a:ea typeface="SimSun" pitchFamily="2" charset="-122"/>
                          <a:cs typeface="Arial" charset="0"/>
                        </a:rPr>
                        <a:t> </a:t>
                      </a: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smtClean="0">
                          <a:ln>
                            <a:noFill/>
                          </a:ln>
                          <a:solidFill>
                            <a:schemeClr val="hlink"/>
                          </a:solidFill>
                          <a:effectLst/>
                          <a:latin typeface="Courier New" pitchFamily="49" charset="0"/>
                          <a:ea typeface="SimSun" pitchFamily="2" charset="-122"/>
                          <a:cs typeface="Arial" charset="0"/>
                        </a:rPr>
                        <a:t>-1</a:t>
                      </a:r>
                      <a:r>
                        <a:rPr kumimoji="0" lang="en-US" altLang="zh-CN" sz="20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2000" b="1" i="0" u="none" strike="noStrike" cap="none" normalizeH="0" baseline="0" dirty="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8915" name="灯片编号占位符 5"/>
          <p:cNvSpPr>
            <a:spLocks noGrp="1"/>
          </p:cNvSpPr>
          <p:nvPr>
            <p:ph type="sldNum" sz="quarter" idx="12"/>
          </p:nvPr>
        </p:nvSpPr>
        <p:spPr>
          <a:noFill/>
        </p:spPr>
        <p:txBody>
          <a:bodyPr/>
          <a:lstStyle/>
          <a:p>
            <a:fld id="{0DAC5D8E-4DF1-4F50-9762-5DC53CFF03E6}" type="slidenum">
              <a:rPr lang="zh-CN" altLang="en-US" smtClean="0">
                <a:solidFill>
                  <a:srgbClr val="000000"/>
                </a:solidFill>
              </a:rPr>
              <a:pPr/>
              <a:t>18</a:t>
            </a:fld>
            <a:endParaRPr lang="en-US" altLang="zh-CN" smtClean="0">
              <a:solidFill>
                <a:srgbClr val="000000"/>
              </a:solidFill>
            </a:endParaRPr>
          </a:p>
        </p:txBody>
      </p:sp>
      <p:sp>
        <p:nvSpPr>
          <p:cNvPr id="38916" name="Rectangle 2"/>
          <p:cNvSpPr>
            <a:spLocks noGrp="1" noChangeArrowheads="1"/>
          </p:cNvSpPr>
          <p:nvPr>
            <p:ph type="title"/>
          </p:nvPr>
        </p:nvSpPr>
        <p:spPr/>
        <p:txBody>
          <a:bodyPr/>
          <a:lstStyle/>
          <a:p>
            <a:pPr eaLnBrk="1" hangingPunct="1"/>
            <a:r>
              <a:rPr lang="en-US" altLang="zh-CN" sz="3800" smtClean="0">
                <a:ea typeface="SimSun" pitchFamily="2" charset="-122"/>
              </a:rPr>
              <a:t>Nash equilibrium</a:t>
            </a:r>
          </a:p>
        </p:txBody>
      </p:sp>
      <p:sp>
        <p:nvSpPr>
          <p:cNvPr id="38917" name="Rectangle 3"/>
          <p:cNvSpPr>
            <a:spLocks noGrp="1" noChangeArrowheads="1"/>
          </p:cNvSpPr>
          <p:nvPr>
            <p:ph type="body" idx="1"/>
          </p:nvPr>
        </p:nvSpPr>
        <p:spPr/>
        <p:txBody>
          <a:bodyPr/>
          <a:lstStyle/>
          <a:p>
            <a:pPr eaLnBrk="1" hangingPunct="1"/>
            <a:r>
              <a:rPr lang="zh-CN" altLang="en-US" dirty="0" smtClean="0">
                <a:ea typeface="SimSun" pitchFamily="2" charset="-122"/>
                <a:cs typeface="Times New Roman" pitchFamily="18" charset="0"/>
              </a:rPr>
              <a:t>完全信息动态博弈中的纳什均衡集（</a:t>
            </a:r>
            <a:r>
              <a:rPr lang="en-US" altLang="zh-CN" dirty="0" smtClean="0">
                <a:ea typeface="SimSun" pitchFamily="2" charset="-122"/>
                <a:cs typeface="Times New Roman" pitchFamily="18" charset="0"/>
              </a:rPr>
              <a:t>the set of Nash equilibrium</a:t>
            </a:r>
            <a:r>
              <a:rPr lang="zh-CN" altLang="en-US" dirty="0" smtClean="0">
                <a:ea typeface="SimSun" pitchFamily="2" charset="-122"/>
                <a:cs typeface="Times New Roman" pitchFamily="18" charset="0"/>
              </a:rPr>
              <a:t>）就是它的标准式的纳什均衡集合</a:t>
            </a:r>
            <a:r>
              <a:rPr lang="en-US" altLang="zh-CN" dirty="0" smtClean="0">
                <a:ea typeface="SimSun" pitchFamily="2" charset="-122"/>
                <a:cs typeface="Times New Roman" pitchFamily="18" charset="0"/>
              </a:rPr>
              <a:t>.</a:t>
            </a:r>
          </a:p>
          <a:p>
            <a:pPr eaLnBrk="1" hangingPunct="1"/>
            <a:endParaRPr lang="en-US" altLang="zh-CN" dirty="0" smtClean="0">
              <a:ea typeface="SimSun" pitchFamily="2" charset="-122"/>
              <a:cs typeface="Times New Roman" pitchFamily="18" charset="0"/>
            </a:endParaRPr>
          </a:p>
          <a:p>
            <a:pPr eaLnBrk="1" hangingPunct="1"/>
            <a:r>
              <a:rPr lang="zh-CN" altLang="en-US" dirty="0" smtClean="0">
                <a:ea typeface="SimSun" pitchFamily="2" charset="-122"/>
                <a:cs typeface="Times New Roman" pitchFamily="18" charset="0"/>
              </a:rPr>
              <a:t>怎样找到完全信息动态博弈的纳什均衡</a:t>
            </a:r>
            <a:endParaRPr lang="en-US" altLang="zh-CN" dirty="0" smtClean="0">
              <a:ea typeface="SimSun" pitchFamily="2" charset="-122"/>
              <a:cs typeface="Times New Roman" pitchFamily="18" charset="0"/>
            </a:endParaRPr>
          </a:p>
          <a:p>
            <a:pPr lvl="1" eaLnBrk="1" hangingPunct="1">
              <a:buFont typeface="Wingdings" pitchFamily="2" charset="2"/>
              <a:buChar char="Ø"/>
            </a:pPr>
            <a:r>
              <a:rPr lang="zh-CN" altLang="en-US" dirty="0" smtClean="0">
                <a:ea typeface="SimSun" pitchFamily="2" charset="-122"/>
                <a:cs typeface="Times New Roman" pitchFamily="18" charset="0"/>
              </a:rPr>
              <a:t>构建完全信息动态博弈的标准式</a:t>
            </a:r>
            <a:endParaRPr lang="en-US" altLang="zh-CN" dirty="0" smtClean="0">
              <a:ea typeface="SimSun" pitchFamily="2" charset="-122"/>
              <a:cs typeface="Times New Roman" pitchFamily="18" charset="0"/>
            </a:endParaRPr>
          </a:p>
          <a:p>
            <a:pPr lvl="1" eaLnBrk="1" hangingPunct="1">
              <a:buFont typeface="Wingdings" pitchFamily="2" charset="2"/>
              <a:buChar char="Ø"/>
            </a:pPr>
            <a:r>
              <a:rPr lang="zh-CN" altLang="en-US" dirty="0" smtClean="0">
                <a:ea typeface="SimSun" pitchFamily="2" charset="-122"/>
                <a:cs typeface="Times New Roman" pitchFamily="18" charset="0"/>
              </a:rPr>
              <a:t>在标准式中找到纳什均衡</a:t>
            </a:r>
            <a:endParaRPr lang="en-US" altLang="zh-CN" dirty="0" smtClean="0">
              <a:ea typeface="SimSun" pitchFamily="2" charset="-122"/>
              <a:cs typeface="Times New Roman" pitchFamily="18" charset="0"/>
            </a:endParaRPr>
          </a:p>
          <a:p>
            <a:pPr eaLnBrk="1" hangingPunct="1"/>
            <a:endParaRPr lang="en-US" altLang="zh-CN" dirty="0" smtClean="0">
              <a:ea typeface="SimSun" pitchFamily="2" charset="-122"/>
              <a:cs typeface="Times New Roman" pitchFamily="18" charset="0"/>
            </a:endParaRPr>
          </a:p>
          <a:p>
            <a:pPr eaLnBrk="1" hangingPunct="1"/>
            <a:endParaRPr lang="zh-CN" altLang="en-US" dirty="0" smtClean="0">
              <a:ea typeface="SimSun" pitchFamily="2" charset="-122"/>
              <a:cs typeface="Times New Roman" pitchFamily="18" charset="0"/>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a:spLocks noGrp="1"/>
          </p:cNvSpPr>
          <p:nvPr>
            <p:ph type="dt" sz="half" idx="10"/>
          </p:nvPr>
        </p:nvSpPr>
        <p:spPr/>
        <p:txBody>
          <a:bodyPr/>
          <a:lstStyle/>
          <a:p>
            <a:r>
              <a:rPr lang="en-US" altLang="zh-CN"/>
              <a:t>June 4, 2003</a:t>
            </a:r>
          </a:p>
        </p:txBody>
      </p:sp>
      <p:sp>
        <p:nvSpPr>
          <p:cNvPr id="33" name="页脚占位符 4"/>
          <p:cNvSpPr>
            <a:spLocks noGrp="1"/>
          </p:cNvSpPr>
          <p:nvPr>
            <p:ph type="ftr" sz="quarter" idx="11"/>
          </p:nvPr>
        </p:nvSpPr>
        <p:spPr/>
        <p:txBody>
          <a:bodyPr/>
          <a:lstStyle/>
          <a:p>
            <a:r>
              <a:rPr lang="en-US" altLang="zh-CN"/>
              <a:t>73-347 Game Theory--Lecture 12</a:t>
            </a:r>
          </a:p>
        </p:txBody>
      </p:sp>
      <p:sp>
        <p:nvSpPr>
          <p:cNvPr id="34" name="灯片编号占位符 5"/>
          <p:cNvSpPr>
            <a:spLocks noGrp="1"/>
          </p:cNvSpPr>
          <p:nvPr>
            <p:ph type="sldNum" sz="quarter" idx="12"/>
          </p:nvPr>
        </p:nvSpPr>
        <p:spPr/>
        <p:txBody>
          <a:bodyPr/>
          <a:lstStyle/>
          <a:p>
            <a:fld id="{34CE4E65-4900-440B-AFD1-6990D4DD6DA1}" type="slidenum">
              <a:rPr lang="en-US" altLang="zh-CN"/>
              <a:pPr/>
              <a:t>19</a:t>
            </a:fld>
            <a:endParaRPr lang="en-US" altLang="zh-CN"/>
          </a:p>
        </p:txBody>
      </p:sp>
      <p:sp>
        <p:nvSpPr>
          <p:cNvPr id="58370" name="Rectangle 2"/>
          <p:cNvSpPr>
            <a:spLocks noGrp="1" noChangeArrowheads="1"/>
          </p:cNvSpPr>
          <p:nvPr>
            <p:ph type="title"/>
          </p:nvPr>
        </p:nvSpPr>
        <p:spPr/>
        <p:txBody>
          <a:bodyPr/>
          <a:lstStyle/>
          <a:p>
            <a:r>
              <a:rPr lang="en-US" altLang="zh-CN">
                <a:ea typeface="宋体" charset="-122"/>
              </a:rPr>
              <a:t>Entry game</a:t>
            </a:r>
          </a:p>
        </p:txBody>
      </p:sp>
      <p:sp>
        <p:nvSpPr>
          <p:cNvPr id="58371" name="Rectangle 3"/>
          <p:cNvSpPr>
            <a:spLocks noGrp="1" noChangeArrowheads="1"/>
          </p:cNvSpPr>
          <p:nvPr>
            <p:ph type="body" idx="1"/>
          </p:nvPr>
        </p:nvSpPr>
        <p:spPr>
          <a:xfrm>
            <a:off x="914400" y="1600200"/>
            <a:ext cx="7772400" cy="2759075"/>
          </a:xfrm>
        </p:spPr>
        <p:txBody>
          <a:bodyPr/>
          <a:lstStyle/>
          <a:p>
            <a:pPr>
              <a:lnSpc>
                <a:spcPct val="90000"/>
              </a:lnSpc>
            </a:pPr>
            <a:r>
              <a:rPr lang="en-US" altLang="zh-CN" sz="2000" dirty="0" smtClean="0">
                <a:ea typeface="宋体" charset="-122"/>
              </a:rPr>
              <a:t>Challenger</a:t>
            </a:r>
            <a:r>
              <a:rPr lang="zh-CN" altLang="en-US" sz="2000" dirty="0" smtClean="0">
                <a:ea typeface="宋体" charset="-122"/>
              </a:rPr>
              <a:t>的策略</a:t>
            </a:r>
            <a:endParaRPr lang="en-US" altLang="zh-CN" sz="2000" dirty="0">
              <a:ea typeface="宋体" charset="-122"/>
            </a:endParaRPr>
          </a:p>
          <a:p>
            <a:pPr lvl="1">
              <a:lnSpc>
                <a:spcPct val="90000"/>
              </a:lnSpc>
              <a:buFont typeface="Wingdings" pitchFamily="2" charset="2"/>
              <a:buChar char="Ø"/>
            </a:pPr>
            <a:r>
              <a:rPr lang="en-US" altLang="zh-CN" sz="2000" dirty="0">
                <a:solidFill>
                  <a:schemeClr val="hlink"/>
                </a:solidFill>
                <a:ea typeface="宋体" charset="-122"/>
              </a:rPr>
              <a:t>In</a:t>
            </a:r>
          </a:p>
          <a:p>
            <a:pPr lvl="1">
              <a:lnSpc>
                <a:spcPct val="90000"/>
              </a:lnSpc>
              <a:buFont typeface="Wingdings" pitchFamily="2" charset="2"/>
              <a:buChar char="Ø"/>
            </a:pPr>
            <a:r>
              <a:rPr lang="en-US" altLang="zh-CN" sz="2000" dirty="0">
                <a:solidFill>
                  <a:schemeClr val="hlink"/>
                </a:solidFill>
                <a:ea typeface="宋体" charset="-122"/>
              </a:rPr>
              <a:t>Out</a:t>
            </a:r>
          </a:p>
          <a:p>
            <a:pPr>
              <a:lnSpc>
                <a:spcPct val="90000"/>
              </a:lnSpc>
            </a:pPr>
            <a:r>
              <a:rPr lang="en-US" altLang="zh-CN" sz="2000" dirty="0" smtClean="0">
                <a:ea typeface="宋体" charset="-122"/>
              </a:rPr>
              <a:t>Incumbent</a:t>
            </a:r>
            <a:r>
              <a:rPr lang="zh-CN" altLang="en-US" sz="2000" dirty="0" smtClean="0">
                <a:ea typeface="宋体" charset="-122"/>
              </a:rPr>
              <a:t>的策略</a:t>
            </a:r>
            <a:endParaRPr lang="en-US" altLang="zh-CN" sz="2000" dirty="0">
              <a:ea typeface="宋体" charset="-122"/>
            </a:endParaRPr>
          </a:p>
          <a:p>
            <a:pPr lvl="1">
              <a:lnSpc>
                <a:spcPct val="90000"/>
              </a:lnSpc>
              <a:buFont typeface="Wingdings" pitchFamily="2" charset="2"/>
              <a:buChar char="Ø"/>
            </a:pPr>
            <a:r>
              <a:rPr lang="en-US" altLang="zh-CN" sz="2000" dirty="0">
                <a:solidFill>
                  <a:srgbClr val="0000FF"/>
                </a:solidFill>
                <a:ea typeface="宋体" charset="-122"/>
              </a:rPr>
              <a:t>Accommodate </a:t>
            </a:r>
            <a:r>
              <a:rPr lang="en-US" altLang="zh-CN" sz="2000" dirty="0" smtClean="0">
                <a:ea typeface="宋体" charset="-122"/>
              </a:rPr>
              <a:t>(</a:t>
            </a:r>
            <a:r>
              <a:rPr lang="zh-CN" altLang="en-US" sz="2000" dirty="0" smtClean="0">
                <a:ea typeface="宋体" charset="-122"/>
              </a:rPr>
              <a:t>如果</a:t>
            </a:r>
            <a:r>
              <a:rPr lang="en-US" altLang="zh-CN" sz="2000" dirty="0" smtClean="0">
                <a:ea typeface="宋体" charset="-122"/>
              </a:rPr>
              <a:t>challenger</a:t>
            </a:r>
            <a:r>
              <a:rPr lang="zh-CN" altLang="en-US" sz="2000" dirty="0" smtClean="0">
                <a:ea typeface="宋体" charset="-122"/>
              </a:rPr>
              <a:t>选择</a:t>
            </a:r>
            <a:r>
              <a:rPr lang="en-US" altLang="zh-CN" sz="2000" dirty="0" smtClean="0">
                <a:solidFill>
                  <a:schemeClr val="hlink"/>
                </a:solidFill>
                <a:ea typeface="宋体" charset="-122"/>
              </a:rPr>
              <a:t>In</a:t>
            </a:r>
            <a:r>
              <a:rPr lang="en-US" altLang="zh-CN" sz="2000" dirty="0">
                <a:ea typeface="宋体" charset="-122"/>
              </a:rPr>
              <a:t>)</a:t>
            </a:r>
            <a:endParaRPr lang="en-US" altLang="zh-CN" sz="2000" dirty="0">
              <a:solidFill>
                <a:srgbClr val="0000FF"/>
              </a:solidFill>
              <a:ea typeface="宋体" charset="-122"/>
            </a:endParaRPr>
          </a:p>
          <a:p>
            <a:pPr lvl="1">
              <a:lnSpc>
                <a:spcPct val="90000"/>
              </a:lnSpc>
              <a:buFont typeface="Wingdings" pitchFamily="2" charset="2"/>
              <a:buChar char="Ø"/>
            </a:pPr>
            <a:r>
              <a:rPr lang="en-US" altLang="zh-CN" sz="2000" dirty="0">
                <a:solidFill>
                  <a:srgbClr val="0000FF"/>
                </a:solidFill>
                <a:ea typeface="宋体" charset="-122"/>
              </a:rPr>
              <a:t>Fight </a:t>
            </a:r>
            <a:r>
              <a:rPr lang="en-US" altLang="zh-CN" sz="2000" dirty="0" smtClean="0">
                <a:ea typeface="宋体" charset="-122"/>
              </a:rPr>
              <a:t>(</a:t>
            </a:r>
            <a:r>
              <a:rPr lang="zh-CN" altLang="en-US" sz="2000" dirty="0" smtClean="0">
                <a:ea typeface="宋体" charset="-122"/>
              </a:rPr>
              <a:t>如果</a:t>
            </a:r>
            <a:r>
              <a:rPr lang="en-US" altLang="zh-CN" sz="2000" dirty="0" smtClean="0">
                <a:ea typeface="宋体" charset="-122"/>
              </a:rPr>
              <a:t>challenger</a:t>
            </a:r>
            <a:r>
              <a:rPr lang="zh-CN" altLang="en-US" sz="2000" dirty="0" smtClean="0">
                <a:ea typeface="宋体" charset="-122"/>
              </a:rPr>
              <a:t>选择</a:t>
            </a:r>
            <a:r>
              <a:rPr lang="en-US" altLang="zh-CN" sz="2000" dirty="0" smtClean="0">
                <a:solidFill>
                  <a:schemeClr val="hlink"/>
                </a:solidFill>
                <a:ea typeface="宋体" charset="-122"/>
              </a:rPr>
              <a:t>In</a:t>
            </a:r>
            <a:r>
              <a:rPr lang="en-US" altLang="zh-CN" sz="2000" dirty="0">
                <a:ea typeface="宋体" charset="-122"/>
              </a:rPr>
              <a:t>)</a:t>
            </a:r>
          </a:p>
          <a:p>
            <a:pPr>
              <a:lnSpc>
                <a:spcPct val="90000"/>
              </a:lnSpc>
            </a:pPr>
            <a:r>
              <a:rPr lang="zh-CN" altLang="en-US" sz="2000" dirty="0" smtClean="0">
                <a:ea typeface="宋体" charset="-122"/>
              </a:rPr>
              <a:t>收益</a:t>
            </a:r>
            <a:endParaRPr lang="en-US" altLang="zh-CN" sz="2000" dirty="0">
              <a:ea typeface="宋体" charset="-122"/>
            </a:endParaRPr>
          </a:p>
          <a:p>
            <a:pPr>
              <a:lnSpc>
                <a:spcPct val="90000"/>
              </a:lnSpc>
            </a:pPr>
            <a:r>
              <a:rPr lang="zh-CN" altLang="en-US" sz="2000" dirty="0" smtClean="0">
                <a:ea typeface="宋体" charset="-122"/>
              </a:rPr>
              <a:t>标准式表述</a:t>
            </a:r>
            <a:endParaRPr lang="en-US" altLang="zh-CN" sz="2000" dirty="0">
              <a:ea typeface="宋体" charset="-122"/>
            </a:endParaRPr>
          </a:p>
          <a:p>
            <a:pPr>
              <a:lnSpc>
                <a:spcPct val="90000"/>
              </a:lnSpc>
              <a:buFont typeface="Wingdings" pitchFamily="2" charset="2"/>
              <a:buNone/>
            </a:pPr>
            <a:endParaRPr lang="en-US" altLang="zh-CN" sz="2000" dirty="0">
              <a:ea typeface="宋体" charset="-122"/>
            </a:endParaRPr>
          </a:p>
        </p:txBody>
      </p:sp>
      <p:graphicFrame>
        <p:nvGraphicFramePr>
          <p:cNvPr id="58405" name="Group 37"/>
          <p:cNvGraphicFramePr>
            <a:graphicFrameLocks noGrp="1"/>
          </p:cNvGraphicFramePr>
          <p:nvPr>
            <p:ph sz="half" idx="4294967295"/>
          </p:nvPr>
        </p:nvGraphicFramePr>
        <p:xfrm>
          <a:off x="1543050" y="4592638"/>
          <a:ext cx="5800725" cy="1627188"/>
        </p:xfrm>
        <a:graphic>
          <a:graphicData uri="http://schemas.openxmlformats.org/drawingml/2006/table">
            <a:tbl>
              <a:tblPr/>
              <a:tblGrid>
                <a:gridCol w="1358900"/>
                <a:gridCol w="890588"/>
                <a:gridCol w="1831975"/>
                <a:gridCol w="1719262"/>
              </a:tblGrid>
              <a:tr h="38417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宋体" charset="-122"/>
                          <a:cs typeface="Arial" charset="0"/>
                        </a:rPr>
                        <a:t>Incumbent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smtClean="0">
                        <a:ln>
                          <a:noFill/>
                        </a:ln>
                        <a:solidFill>
                          <a:schemeClr val="tx1"/>
                        </a:solidFill>
                        <a:effectLst/>
                        <a:latin typeface="Arial"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宋体" charset="-122"/>
                          <a:cs typeface="Arial" charset="0"/>
                        </a:rPr>
                        <a:t>Accommodate</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宋体" charset="-122"/>
                          <a:cs typeface="Arial" charset="0"/>
                        </a:rPr>
                        <a:t>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14338">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宋体" charset="-122"/>
                          <a:cs typeface="Arial" charset="0"/>
                        </a:rPr>
                        <a:t>Challenger</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宋体" charset="-122"/>
                          <a:cs typeface="Arial" charset="0"/>
                        </a:rPr>
                        <a:t>In</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宋体" charset="-122"/>
                          <a:cs typeface="Courier New" pitchFamily="49" charset="0"/>
                        </a:rPr>
                        <a:t>2 </a:t>
                      </a:r>
                      <a:r>
                        <a:rPr kumimoji="0" lang="en-US" altLang="zh-CN" sz="1800" b="1" i="0" u="none" strike="noStrike" cap="none" normalizeH="0" baseline="0" smtClean="0">
                          <a:ln>
                            <a:noFill/>
                          </a:ln>
                          <a:solidFill>
                            <a:schemeClr val="tx1"/>
                          </a:solidFill>
                          <a:effectLst/>
                          <a:latin typeface="Courier New" pitchFamily="49" charset="0"/>
                          <a:ea typeface="宋体"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宋体"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宋体" charset="-122"/>
                          <a:cs typeface="Courier New" pitchFamily="49" charset="0"/>
                        </a:rPr>
                        <a:t>0 </a:t>
                      </a:r>
                      <a:r>
                        <a:rPr kumimoji="0" lang="en-US" altLang="zh-CN" sz="1800" b="1" i="0" u="none" strike="noStrike" cap="none" normalizeH="0" baseline="0" smtClean="0">
                          <a:ln>
                            <a:noFill/>
                          </a:ln>
                          <a:solidFill>
                            <a:schemeClr val="tx1"/>
                          </a:solidFill>
                          <a:effectLst/>
                          <a:latin typeface="Courier New" pitchFamily="49" charset="0"/>
                          <a:ea typeface="宋体"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宋体"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4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宋体" charset="-122"/>
                          <a:cs typeface="Arial" charset="0"/>
                        </a:rPr>
                        <a:t>Out</a:t>
                      </a:r>
                      <a:endParaRPr kumimoji="0" lang="en-US" altLang="zh-CN" sz="1800" b="0" i="0" u="none" strike="noStrike" cap="none" normalizeH="0" baseline="-25000" smtClean="0">
                        <a:ln>
                          <a:noFill/>
                        </a:ln>
                        <a:solidFill>
                          <a:schemeClr val="hlink"/>
                        </a:solidFill>
                        <a:effectLst/>
                        <a:latin typeface="Arial" charset="0"/>
                        <a:ea typeface="宋体"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宋体" charset="-122"/>
                          <a:cs typeface="Courier New" pitchFamily="49" charset="0"/>
                        </a:rPr>
                        <a:t>1 </a:t>
                      </a:r>
                      <a:r>
                        <a:rPr kumimoji="0" lang="en-US" altLang="zh-CN" sz="1800" b="1" i="0" u="none" strike="noStrike" cap="none" normalizeH="0" baseline="0" smtClean="0">
                          <a:ln>
                            <a:noFill/>
                          </a:ln>
                          <a:solidFill>
                            <a:schemeClr val="tx1"/>
                          </a:solidFill>
                          <a:effectLst/>
                          <a:latin typeface="Courier New" pitchFamily="49" charset="0"/>
                          <a:ea typeface="宋体"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宋体"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宋体" charset="-122"/>
                          <a:cs typeface="Courier New" pitchFamily="49" charset="0"/>
                        </a:rPr>
                        <a:t>1 </a:t>
                      </a:r>
                      <a:r>
                        <a:rPr kumimoji="0" lang="en-US" altLang="zh-CN" sz="1800" b="1" i="0" u="none" strike="noStrike" cap="none" normalizeH="0" baseline="0" smtClean="0">
                          <a:ln>
                            <a:noFill/>
                          </a:ln>
                          <a:solidFill>
                            <a:schemeClr val="tx1"/>
                          </a:solidFill>
                          <a:effectLst/>
                          <a:latin typeface="Courier New" pitchFamily="49" charset="0"/>
                          <a:ea typeface="宋体"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宋体"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1507" name="灯片编号占位符 5"/>
          <p:cNvSpPr>
            <a:spLocks noGrp="1"/>
          </p:cNvSpPr>
          <p:nvPr>
            <p:ph type="sldNum" sz="quarter" idx="12"/>
          </p:nvPr>
        </p:nvSpPr>
        <p:spPr>
          <a:noFill/>
        </p:spPr>
        <p:txBody>
          <a:bodyPr/>
          <a:lstStyle/>
          <a:p>
            <a:fld id="{555654BB-8B54-4106-BB6D-9F3804AE6461}" type="slidenum">
              <a:rPr lang="zh-CN" altLang="en-US" smtClean="0">
                <a:solidFill>
                  <a:srgbClr val="000000"/>
                </a:solidFill>
              </a:rPr>
              <a:pPr/>
              <a:t>2</a:t>
            </a:fld>
            <a:endParaRPr lang="en-US" altLang="zh-CN" smtClean="0">
              <a:solidFill>
                <a:srgbClr val="000000"/>
              </a:solidFill>
            </a:endParaRPr>
          </a:p>
        </p:txBody>
      </p:sp>
      <p:sp>
        <p:nvSpPr>
          <p:cNvPr id="21508" name="Rectangle 2"/>
          <p:cNvSpPr>
            <a:spLocks noGrp="1" noChangeArrowheads="1"/>
          </p:cNvSpPr>
          <p:nvPr>
            <p:ph type="title"/>
          </p:nvPr>
        </p:nvSpPr>
        <p:spPr/>
        <p:txBody>
          <a:bodyPr/>
          <a:lstStyle/>
          <a:p>
            <a:pPr eaLnBrk="1" hangingPunct="1"/>
            <a:r>
              <a:rPr lang="en-US" altLang="zh-CN" sz="3800" smtClean="0">
                <a:ea typeface="SimSun" pitchFamily="2" charset="-122"/>
              </a:rPr>
              <a:t>Outline of dynamic games of complete information</a:t>
            </a:r>
          </a:p>
        </p:txBody>
      </p:sp>
      <p:sp>
        <p:nvSpPr>
          <p:cNvPr id="21509" name="Rectangle 3"/>
          <p:cNvSpPr>
            <a:spLocks noGrp="1" noChangeArrowheads="1"/>
          </p:cNvSpPr>
          <p:nvPr>
            <p:ph type="body" idx="1"/>
          </p:nvPr>
        </p:nvSpPr>
        <p:spPr/>
        <p:txBody>
          <a:bodyPr/>
          <a:lstStyle/>
          <a:p>
            <a:pPr eaLnBrk="1" hangingPunct="1">
              <a:lnSpc>
                <a:spcPct val="90000"/>
              </a:lnSpc>
            </a:pPr>
            <a:r>
              <a:rPr lang="en-US" altLang="zh-CN" sz="2400" i="1" smtClean="0">
                <a:ea typeface="SimSun" pitchFamily="2" charset="-122"/>
              </a:rPr>
              <a:t>Dynamic games of complete information </a:t>
            </a:r>
          </a:p>
          <a:p>
            <a:pPr eaLnBrk="1" hangingPunct="1">
              <a:lnSpc>
                <a:spcPct val="90000"/>
              </a:lnSpc>
            </a:pPr>
            <a:r>
              <a:rPr lang="en-US" altLang="zh-CN" sz="2400" i="1" smtClean="0">
                <a:ea typeface="SimSun" pitchFamily="2" charset="-122"/>
              </a:rPr>
              <a:t>Extensive-form representation</a:t>
            </a:r>
          </a:p>
          <a:p>
            <a:pPr eaLnBrk="1" hangingPunct="1">
              <a:lnSpc>
                <a:spcPct val="90000"/>
              </a:lnSpc>
            </a:pPr>
            <a:r>
              <a:rPr lang="en-US" altLang="zh-CN" sz="2400" i="1" smtClean="0">
                <a:ea typeface="SimSun" pitchFamily="2" charset="-122"/>
              </a:rPr>
              <a:t>Dynamic games of complete and perfect information</a:t>
            </a:r>
          </a:p>
          <a:p>
            <a:pPr eaLnBrk="1" hangingPunct="1">
              <a:lnSpc>
                <a:spcPct val="90000"/>
              </a:lnSpc>
            </a:pPr>
            <a:r>
              <a:rPr lang="en-US" altLang="zh-CN" sz="2400" i="1" smtClean="0">
                <a:ea typeface="SimSun" pitchFamily="2" charset="-122"/>
              </a:rPr>
              <a:t>Game tree</a:t>
            </a:r>
          </a:p>
          <a:p>
            <a:pPr eaLnBrk="1" hangingPunct="1">
              <a:lnSpc>
                <a:spcPct val="90000"/>
              </a:lnSpc>
            </a:pPr>
            <a:r>
              <a:rPr lang="en-US" altLang="zh-CN" sz="2400" smtClean="0">
                <a:ea typeface="SimSun" pitchFamily="2" charset="-122"/>
              </a:rPr>
              <a:t>Subgame-perfect Nash equilibrium</a:t>
            </a:r>
          </a:p>
          <a:p>
            <a:pPr eaLnBrk="1" hangingPunct="1">
              <a:lnSpc>
                <a:spcPct val="90000"/>
              </a:lnSpc>
            </a:pPr>
            <a:r>
              <a:rPr lang="en-US" altLang="zh-CN" sz="2400" smtClean="0">
                <a:ea typeface="SimSun" pitchFamily="2" charset="-122"/>
              </a:rPr>
              <a:t>Backward induction</a:t>
            </a:r>
          </a:p>
          <a:p>
            <a:pPr eaLnBrk="1" hangingPunct="1">
              <a:lnSpc>
                <a:spcPct val="90000"/>
              </a:lnSpc>
            </a:pPr>
            <a:r>
              <a:rPr lang="en-US" altLang="zh-CN" sz="2400" smtClean="0">
                <a:ea typeface="SimSun" pitchFamily="2" charset="-122"/>
              </a:rPr>
              <a:t>Applications</a:t>
            </a:r>
          </a:p>
          <a:p>
            <a:pPr eaLnBrk="1" hangingPunct="1">
              <a:lnSpc>
                <a:spcPct val="90000"/>
              </a:lnSpc>
            </a:pPr>
            <a:r>
              <a:rPr lang="en-US" altLang="zh-CN" sz="2400" smtClean="0">
                <a:ea typeface="SimSun" pitchFamily="2" charset="-122"/>
              </a:rPr>
              <a:t>Dynamic games of complete and imperfect information</a:t>
            </a:r>
          </a:p>
          <a:p>
            <a:pPr eaLnBrk="1" hangingPunct="1">
              <a:lnSpc>
                <a:spcPct val="90000"/>
              </a:lnSpc>
            </a:pPr>
            <a:r>
              <a:rPr lang="en-US" altLang="zh-CN" sz="2400" smtClean="0">
                <a:ea typeface="SimSun" pitchFamily="2" charset="-122"/>
              </a:rPr>
              <a:t>More applications</a:t>
            </a:r>
          </a:p>
          <a:p>
            <a:pPr eaLnBrk="1" hangingPunct="1">
              <a:lnSpc>
                <a:spcPct val="90000"/>
              </a:lnSpc>
            </a:pPr>
            <a:r>
              <a:rPr lang="en-US" altLang="zh-CN" sz="2400" smtClean="0">
                <a:ea typeface="SimSun" pitchFamily="2" charset="-122"/>
              </a:rPr>
              <a:t>Repeated games</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0963" name="灯片编号占位符 5"/>
          <p:cNvSpPr>
            <a:spLocks noGrp="1"/>
          </p:cNvSpPr>
          <p:nvPr>
            <p:ph type="sldNum" sz="quarter" idx="12"/>
          </p:nvPr>
        </p:nvSpPr>
        <p:spPr>
          <a:noFill/>
        </p:spPr>
        <p:txBody>
          <a:bodyPr/>
          <a:lstStyle/>
          <a:p>
            <a:fld id="{CD4F72CF-AE7C-4E1A-AFAC-29D8E1CAD339}" type="slidenum">
              <a:rPr lang="zh-CN" altLang="en-US" smtClean="0">
                <a:solidFill>
                  <a:srgbClr val="000000"/>
                </a:solidFill>
              </a:rPr>
              <a:pPr/>
              <a:t>20</a:t>
            </a:fld>
            <a:endParaRPr lang="en-US" altLang="zh-CN" smtClean="0">
              <a:solidFill>
                <a:srgbClr val="000000"/>
              </a:solidFill>
            </a:endParaRPr>
          </a:p>
        </p:txBody>
      </p:sp>
      <p:sp>
        <p:nvSpPr>
          <p:cNvPr id="40964" name="Rectangle 2"/>
          <p:cNvSpPr>
            <a:spLocks noGrp="1" noChangeArrowheads="1"/>
          </p:cNvSpPr>
          <p:nvPr>
            <p:ph type="title"/>
          </p:nvPr>
        </p:nvSpPr>
        <p:spPr/>
        <p:txBody>
          <a:bodyPr/>
          <a:lstStyle/>
          <a:p>
            <a:pPr eaLnBrk="1" hangingPunct="1"/>
            <a:r>
              <a:rPr lang="en-US" altLang="zh-CN" smtClean="0">
                <a:ea typeface="SimSun" pitchFamily="2" charset="-122"/>
              </a:rPr>
              <a:t>Nash equilibria in entry game</a:t>
            </a:r>
          </a:p>
        </p:txBody>
      </p:sp>
      <p:sp>
        <p:nvSpPr>
          <p:cNvPr id="40965" name="Rectangle 3"/>
          <p:cNvSpPr>
            <a:spLocks noGrp="1" noChangeArrowheads="1"/>
          </p:cNvSpPr>
          <p:nvPr>
            <p:ph type="body" idx="1"/>
          </p:nvPr>
        </p:nvSpPr>
        <p:spPr>
          <a:xfrm>
            <a:off x="914400" y="1600200"/>
            <a:ext cx="7772400" cy="2759075"/>
          </a:xfrm>
        </p:spPr>
        <p:txBody>
          <a:bodyPr/>
          <a:lstStyle/>
          <a:p>
            <a:pPr eaLnBrk="1" hangingPunct="1"/>
            <a:r>
              <a:rPr lang="zh-CN" altLang="en-US" smtClean="0">
                <a:ea typeface="SimSun" pitchFamily="2" charset="-122"/>
                <a:cs typeface="Times New Roman" pitchFamily="18" charset="0"/>
              </a:rPr>
              <a:t>两个纳什均衡</a:t>
            </a:r>
            <a:endParaRPr lang="en-US" altLang="zh-CN" smtClean="0">
              <a:ea typeface="SimSun" pitchFamily="2" charset="-122"/>
              <a:cs typeface="Times New Roman" pitchFamily="18" charset="0"/>
            </a:endParaRPr>
          </a:p>
          <a:p>
            <a:pPr lvl="1" eaLnBrk="1" hangingPunct="1">
              <a:buFont typeface="Wingdings" pitchFamily="2" charset="2"/>
              <a:buChar char="Ø"/>
            </a:pPr>
            <a:r>
              <a:rPr lang="en-US" altLang="zh-CN" smtClean="0">
                <a:ea typeface="SimSun" pitchFamily="2" charset="-122"/>
                <a:cs typeface="Times New Roman" pitchFamily="18" charset="0"/>
              </a:rPr>
              <a:t>( </a:t>
            </a:r>
            <a:r>
              <a:rPr lang="en-US" altLang="zh-CN" smtClean="0">
                <a:solidFill>
                  <a:schemeClr val="hlink"/>
                </a:solidFill>
                <a:ea typeface="SimSun" pitchFamily="2" charset="-122"/>
                <a:cs typeface="Times New Roman" pitchFamily="18" charset="0"/>
              </a:rPr>
              <a:t>In</a:t>
            </a:r>
            <a:r>
              <a:rPr lang="en-US" altLang="zh-CN" smtClean="0">
                <a:ea typeface="SimSun" pitchFamily="2" charset="-122"/>
                <a:cs typeface="Times New Roman" pitchFamily="18" charset="0"/>
              </a:rPr>
              <a:t>, </a:t>
            </a:r>
            <a:r>
              <a:rPr lang="en-US" altLang="zh-CN" smtClean="0">
                <a:solidFill>
                  <a:srgbClr val="0000FF"/>
                </a:solidFill>
                <a:ea typeface="SimSun" pitchFamily="2" charset="-122"/>
                <a:cs typeface="Times New Roman" pitchFamily="18" charset="0"/>
              </a:rPr>
              <a:t>Accommodate</a:t>
            </a:r>
            <a:r>
              <a:rPr lang="en-US" altLang="zh-CN" smtClean="0">
                <a:ea typeface="SimSun" pitchFamily="2" charset="-122"/>
                <a:cs typeface="Times New Roman" pitchFamily="18" charset="0"/>
              </a:rPr>
              <a:t> ) </a:t>
            </a:r>
          </a:p>
          <a:p>
            <a:pPr lvl="1" eaLnBrk="1" hangingPunct="1">
              <a:buFont typeface="Wingdings" pitchFamily="2" charset="2"/>
              <a:buChar char="Ø"/>
            </a:pPr>
            <a:r>
              <a:rPr lang="en-US" altLang="zh-CN" smtClean="0">
                <a:ea typeface="SimSun" pitchFamily="2" charset="-122"/>
                <a:cs typeface="Times New Roman" pitchFamily="18" charset="0"/>
              </a:rPr>
              <a:t>( </a:t>
            </a:r>
            <a:r>
              <a:rPr lang="en-US" altLang="zh-CN" smtClean="0">
                <a:solidFill>
                  <a:schemeClr val="hlink"/>
                </a:solidFill>
                <a:ea typeface="SimSun" pitchFamily="2" charset="-122"/>
                <a:cs typeface="Times New Roman" pitchFamily="18" charset="0"/>
              </a:rPr>
              <a:t>Out</a:t>
            </a:r>
            <a:r>
              <a:rPr lang="en-US" altLang="zh-CN" smtClean="0">
                <a:ea typeface="SimSun" pitchFamily="2" charset="-122"/>
                <a:cs typeface="Times New Roman" pitchFamily="18" charset="0"/>
              </a:rPr>
              <a:t>, </a:t>
            </a:r>
            <a:r>
              <a:rPr lang="en-US" altLang="zh-CN" smtClean="0">
                <a:solidFill>
                  <a:srgbClr val="0000FF"/>
                </a:solidFill>
                <a:ea typeface="SimSun" pitchFamily="2" charset="-122"/>
                <a:cs typeface="Times New Roman" pitchFamily="18" charset="0"/>
              </a:rPr>
              <a:t>Fight</a:t>
            </a:r>
            <a:r>
              <a:rPr lang="en-US" altLang="zh-CN" smtClean="0">
                <a:ea typeface="SimSun" pitchFamily="2" charset="-122"/>
                <a:cs typeface="Times New Roman" pitchFamily="18" charset="0"/>
              </a:rPr>
              <a:t> )</a:t>
            </a:r>
          </a:p>
          <a:p>
            <a:pPr eaLnBrk="1" hangingPunct="1"/>
            <a:r>
              <a:rPr lang="zh-CN" altLang="en-US" smtClean="0">
                <a:ea typeface="SimSun" pitchFamily="2" charset="-122"/>
                <a:cs typeface="Times New Roman" pitchFamily="18" charset="0"/>
              </a:rPr>
              <a:t>第二个纳什均衡有意义吗</a:t>
            </a:r>
            <a:r>
              <a:rPr lang="en-US" altLang="zh-CN" smtClean="0">
                <a:ea typeface="SimSun" pitchFamily="2" charset="-122"/>
                <a:cs typeface="Times New Roman" pitchFamily="18" charset="0"/>
              </a:rPr>
              <a:t>? </a:t>
            </a:r>
          </a:p>
          <a:p>
            <a:pPr eaLnBrk="1" hangingPunct="1"/>
            <a:r>
              <a:rPr lang="zh-CN" altLang="en-US" smtClean="0">
                <a:ea typeface="SimSun" pitchFamily="2" charset="-122"/>
                <a:cs typeface="Times New Roman" pitchFamily="18" charset="0"/>
              </a:rPr>
              <a:t>不可置信的威胁（</a:t>
            </a:r>
            <a:r>
              <a:rPr lang="en-US" altLang="zh-CN" smtClean="0">
                <a:ea typeface="SimSun" pitchFamily="2" charset="-122"/>
                <a:cs typeface="Times New Roman" pitchFamily="18" charset="0"/>
              </a:rPr>
              <a:t>Non-creditable threats</a:t>
            </a:r>
            <a:r>
              <a:rPr lang="zh-CN" altLang="en-US" smtClean="0">
                <a:ea typeface="SimSun" pitchFamily="2" charset="-122"/>
                <a:cs typeface="Times New Roman" pitchFamily="18" charset="0"/>
              </a:rPr>
              <a:t>）</a:t>
            </a:r>
          </a:p>
        </p:txBody>
      </p:sp>
      <p:graphicFrame>
        <p:nvGraphicFramePr>
          <p:cNvPr id="68612" name="Group 4"/>
          <p:cNvGraphicFramePr>
            <a:graphicFrameLocks noGrp="1"/>
          </p:cNvGraphicFramePr>
          <p:nvPr>
            <p:ph sz="half" idx="4294967295"/>
          </p:nvPr>
        </p:nvGraphicFramePr>
        <p:xfrm>
          <a:off x="1543050" y="4592638"/>
          <a:ext cx="5800725" cy="1627188"/>
        </p:xfrm>
        <a:graphic>
          <a:graphicData uri="http://schemas.openxmlformats.org/drawingml/2006/table">
            <a:tbl>
              <a:tblPr/>
              <a:tblGrid>
                <a:gridCol w="1358900"/>
                <a:gridCol w="890588"/>
                <a:gridCol w="1831975"/>
                <a:gridCol w="1719262"/>
              </a:tblGrid>
              <a:tr h="384175">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Incumbent</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Accommodate</a:t>
                      </a: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Fight</a:t>
                      </a: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414338">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Challenger</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In</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2</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4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Out</a:t>
                      </a:r>
                      <a:endPar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Courier New" pitchFamily="49" charset="0"/>
                        </a:rPr>
                        <a:t>1</a:t>
                      </a: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 </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Courier New" pitchFamily="49"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不可置信的威胁（</a:t>
            </a:r>
            <a:r>
              <a:rPr lang="en-US" altLang="zh-CN" sz="3600" dirty="0" smtClean="0"/>
              <a:t>non-credible</a:t>
            </a:r>
            <a:r>
              <a:rPr lang="zh-CN" altLang="en-US" sz="3600" dirty="0" smtClean="0"/>
              <a:t> </a:t>
            </a:r>
            <a:r>
              <a:rPr lang="en-US" altLang="zh-CN" sz="3600" dirty="0" smtClean="0"/>
              <a:t>threat</a:t>
            </a:r>
            <a:r>
              <a:rPr lang="zh-CN" altLang="en-US" sz="3600" dirty="0" smtClean="0"/>
              <a:t>）</a:t>
            </a:r>
            <a:endParaRPr lang="zh-CN" altLang="en-US" sz="3600" dirty="0"/>
          </a:p>
        </p:txBody>
      </p:sp>
      <p:sp>
        <p:nvSpPr>
          <p:cNvPr id="3" name="内容占位符 2"/>
          <p:cNvSpPr>
            <a:spLocks noGrp="1"/>
          </p:cNvSpPr>
          <p:nvPr>
            <p:ph idx="1"/>
          </p:nvPr>
        </p:nvSpPr>
        <p:spPr/>
        <p:txBody>
          <a:bodyPr/>
          <a:lstStyle/>
          <a:p>
            <a:r>
              <a:rPr lang="zh-CN" altLang="en-US" sz="2400" dirty="0" smtClean="0"/>
              <a:t>威胁可信性问题的根源是动态博弈中事前最优和事后最优的不一致性</a:t>
            </a:r>
            <a:r>
              <a:rPr lang="en-US" altLang="zh-CN" sz="2400" dirty="0" smtClean="0"/>
              <a:t>——</a:t>
            </a:r>
            <a:r>
              <a:rPr lang="zh-CN" altLang="en-US" sz="2400" dirty="0" smtClean="0"/>
              <a:t>动态不一致性。</a:t>
            </a:r>
            <a:endParaRPr lang="en-US" altLang="zh-CN" sz="2400" dirty="0" smtClean="0"/>
          </a:p>
          <a:p>
            <a:r>
              <a:rPr lang="en-US" altLang="zh-CN" sz="2400" dirty="0" smtClean="0"/>
              <a:t>1994</a:t>
            </a:r>
            <a:r>
              <a:rPr lang="zh-CN" altLang="en-US" sz="2400" dirty="0" smtClean="0"/>
              <a:t>年诺贝尔经济学奖获得者</a:t>
            </a:r>
            <a:r>
              <a:rPr lang="en-US" altLang="zh-CN" sz="2400" dirty="0" err="1" smtClean="0"/>
              <a:t>Reinhard</a:t>
            </a:r>
            <a:r>
              <a:rPr lang="zh-CN" altLang="en-US" sz="2400" dirty="0" smtClean="0"/>
              <a:t> </a:t>
            </a:r>
            <a:r>
              <a:rPr lang="en-US" altLang="zh-CN" sz="2400" dirty="0" smtClean="0"/>
              <a:t>J.R. </a:t>
            </a:r>
            <a:r>
              <a:rPr lang="en-US" altLang="zh-CN" sz="2400" dirty="0" err="1" smtClean="0"/>
              <a:t>Selten</a:t>
            </a:r>
            <a:r>
              <a:rPr lang="zh-CN" altLang="en-US" sz="2400" dirty="0" smtClean="0"/>
              <a:t>（泽尔藤）认为：在一个动态博弈中，如果参与人是理性的，他应该往前看，即不管是前制定的计划如何，他在新的时点上作决策都应该根据当前的情形选择最优的行动。</a:t>
            </a:r>
            <a:endParaRPr lang="en-US" altLang="zh-CN" sz="2400" dirty="0" smtClean="0"/>
          </a:p>
          <a:p>
            <a:r>
              <a:rPr lang="zh-CN" altLang="en-US" sz="2400" dirty="0" smtClean="0"/>
              <a:t>我们把动态博弈中的这种理性行为称为序贯理性（</a:t>
            </a:r>
            <a:r>
              <a:rPr lang="en-US" altLang="zh-CN" sz="2400" dirty="0" smtClean="0"/>
              <a:t>sequential</a:t>
            </a:r>
            <a:r>
              <a:rPr lang="zh-CN" altLang="en-US" sz="2400" dirty="0" smtClean="0"/>
              <a:t> </a:t>
            </a:r>
            <a:r>
              <a:rPr lang="en-US" altLang="zh-CN" sz="2400" dirty="0" smtClean="0"/>
              <a:t>rationality</a:t>
            </a:r>
            <a:r>
              <a:rPr lang="zh-CN" altLang="en-US" sz="2400" dirty="0" smtClean="0"/>
              <a:t>），它要求参与人在一个接一个的决策节点上都要选择最优行动。</a:t>
            </a:r>
            <a:endParaRPr lang="en-US" altLang="zh-CN" sz="2400" dirty="0" smtClean="0"/>
          </a:p>
        </p:txBody>
      </p:sp>
      <p:sp>
        <p:nvSpPr>
          <p:cNvPr id="4" name="页脚占位符 3"/>
          <p:cNvSpPr>
            <a:spLocks noGrp="1"/>
          </p:cNvSpPr>
          <p:nvPr>
            <p:ph type="ftr" sz="quarter" idx="11"/>
          </p:nvPr>
        </p:nvSpPr>
        <p:spPr/>
        <p:txBody>
          <a:bodyPr/>
          <a:lstStyle/>
          <a:p>
            <a:pPr>
              <a:defRPr/>
            </a:pPr>
            <a:r>
              <a:rPr lang="en-US" altLang="zh-CN" smtClean="0">
                <a:solidFill>
                  <a:srgbClr val="000000"/>
                </a:solidFill>
              </a:rPr>
              <a:t>Game theory-Chapter 2</a:t>
            </a: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defRPr/>
            </a:pPr>
            <a:fld id="{C912F10D-602B-4231-A71A-6AE8AB9A327D}" type="slidenum">
              <a:rPr lang="zh-CN" altLang="en-US" smtClean="0">
                <a:solidFill>
                  <a:srgbClr val="000000"/>
                </a:solidFill>
              </a:rPr>
              <a:pPr>
                <a:defRPr/>
              </a:pPr>
              <a:t>21</a:t>
            </a:fld>
            <a:endParaRPr lang="en-US" altLang="zh-CN">
              <a:solidFill>
                <a:srgbClr val="000000"/>
              </a:solidFill>
            </a:endParaRPr>
          </a:p>
        </p:txBody>
      </p:sp>
    </p:spTree>
  </p:cSld>
  <p:clrMapOvr>
    <a:masterClrMapping/>
  </p:clrMapOvr>
  <p:transition spd="med">
    <p:zoom/>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1987" name="灯片编号占位符 5"/>
          <p:cNvSpPr>
            <a:spLocks noGrp="1"/>
          </p:cNvSpPr>
          <p:nvPr>
            <p:ph type="sldNum" sz="quarter" idx="12"/>
          </p:nvPr>
        </p:nvSpPr>
        <p:spPr>
          <a:noFill/>
        </p:spPr>
        <p:txBody>
          <a:bodyPr/>
          <a:lstStyle/>
          <a:p>
            <a:fld id="{3705EB6E-B19B-4B67-9CC0-85E6D374430D}" type="slidenum">
              <a:rPr lang="zh-CN" altLang="en-US" smtClean="0">
                <a:solidFill>
                  <a:srgbClr val="000000"/>
                </a:solidFill>
              </a:rPr>
              <a:pPr/>
              <a:t>22</a:t>
            </a:fld>
            <a:endParaRPr lang="en-US" altLang="zh-CN" smtClean="0">
              <a:solidFill>
                <a:srgbClr val="000000"/>
              </a:solidFill>
            </a:endParaRPr>
          </a:p>
        </p:txBody>
      </p:sp>
      <p:sp>
        <p:nvSpPr>
          <p:cNvPr id="41988" name="Rectangle 2"/>
          <p:cNvSpPr>
            <a:spLocks noGrp="1" noChangeArrowheads="1"/>
          </p:cNvSpPr>
          <p:nvPr>
            <p:ph type="title"/>
          </p:nvPr>
        </p:nvSpPr>
        <p:spPr/>
        <p:txBody>
          <a:bodyPr/>
          <a:lstStyle/>
          <a:p>
            <a:pPr eaLnBrk="1" hangingPunct="1"/>
            <a:r>
              <a:rPr lang="zh-CN" altLang="en-US" sz="3600" dirty="0" smtClean="0">
                <a:ea typeface="SimSun" pitchFamily="2" charset="-122"/>
              </a:rPr>
              <a:t>去掉不合理的纳什均衡</a:t>
            </a:r>
            <a:endParaRPr lang="en-US" altLang="zh-CN" sz="3600" dirty="0" smtClean="0">
              <a:ea typeface="SimSun" pitchFamily="2" charset="-122"/>
            </a:endParaRPr>
          </a:p>
        </p:txBody>
      </p:sp>
      <p:sp>
        <p:nvSpPr>
          <p:cNvPr id="41989" name="Rectangle 3"/>
          <p:cNvSpPr>
            <a:spLocks noGrp="1" noChangeArrowheads="1"/>
          </p:cNvSpPr>
          <p:nvPr>
            <p:ph type="body" idx="1"/>
          </p:nvPr>
        </p:nvSpPr>
        <p:spPr/>
        <p:txBody>
          <a:bodyPr/>
          <a:lstStyle/>
          <a:p>
            <a:pPr eaLnBrk="1" hangingPunct="1"/>
            <a:r>
              <a:rPr lang="zh-CN" altLang="en-US" sz="2400" dirty="0" smtClean="0">
                <a:ea typeface="SimSun" pitchFamily="2" charset="-122"/>
              </a:rPr>
              <a:t>子博弈完美纳什均衡（</a:t>
            </a:r>
            <a:r>
              <a:rPr lang="en-US" altLang="zh-CN" sz="2400" dirty="0" err="1" smtClean="0">
                <a:ea typeface="SimSun" pitchFamily="2" charset="-122"/>
              </a:rPr>
              <a:t>Subgame</a:t>
            </a:r>
            <a:r>
              <a:rPr lang="en-US" altLang="zh-CN" sz="2400" dirty="0" smtClean="0">
                <a:ea typeface="SimSun" pitchFamily="2" charset="-122"/>
              </a:rPr>
              <a:t> perfect Nash equilibrium</a:t>
            </a:r>
            <a:r>
              <a:rPr lang="zh-CN" altLang="en-US" sz="2400" dirty="0" smtClean="0">
                <a:ea typeface="SimSun" pitchFamily="2" charset="-122"/>
              </a:rPr>
              <a:t>）是纳什均衡的一个精炼（</a:t>
            </a:r>
            <a:r>
              <a:rPr lang="en-US" altLang="zh-CN" sz="2400" dirty="0" smtClean="0">
                <a:ea typeface="SimSun" pitchFamily="2" charset="-122"/>
              </a:rPr>
              <a:t>refinement</a:t>
            </a:r>
            <a:r>
              <a:rPr lang="zh-CN" altLang="en-US" sz="2400" dirty="0" smtClean="0">
                <a:ea typeface="SimSun" pitchFamily="2" charset="-122"/>
              </a:rPr>
              <a:t> ）。</a:t>
            </a:r>
            <a:endParaRPr lang="en-US" altLang="zh-CN" sz="2400" dirty="0" smtClean="0">
              <a:ea typeface="SimSun" pitchFamily="2" charset="-122"/>
            </a:endParaRPr>
          </a:p>
          <a:p>
            <a:pPr eaLnBrk="1" hangingPunct="1"/>
            <a:r>
              <a:rPr lang="zh-CN" altLang="en-US" sz="2400" dirty="0" smtClean="0">
                <a:ea typeface="SimSun" pitchFamily="2" charset="-122"/>
              </a:rPr>
              <a:t>它要求博弈的参与人必须是序贯理性的，即该战略不仅是事前最优的也是事后最优的，满足动态一致性的要求，因此可以排除不可置信的威胁。</a:t>
            </a:r>
          </a:p>
          <a:p>
            <a:pPr eaLnBrk="1" hangingPunct="1"/>
            <a:endParaRPr lang="en-US" altLang="zh-CN" dirty="0" smtClean="0">
              <a:ea typeface="SimSun" pitchFamily="2" charset="-122"/>
            </a:endParaRPr>
          </a:p>
          <a:p>
            <a:pPr eaLnBrk="1" hangingPunct="1"/>
            <a:r>
              <a:rPr lang="zh-CN" altLang="en-US" sz="2400" dirty="0" smtClean="0">
                <a:ea typeface="SimSun" pitchFamily="2" charset="-122"/>
              </a:rPr>
              <a:t>如何在所有的纳什均衡中找出子博弈完美纳什均衡？</a:t>
            </a:r>
            <a:endParaRPr lang="en-US" altLang="zh-CN" sz="2400" dirty="0" smtClean="0">
              <a:ea typeface="SimSun" pitchFamily="2" charset="-122"/>
            </a:endParaRPr>
          </a:p>
          <a:p>
            <a:pPr eaLnBrk="1" hangingPunct="1"/>
            <a:r>
              <a:rPr lang="zh-CN" altLang="en-US" sz="2400" dirty="0" smtClean="0">
                <a:ea typeface="SimSun" pitchFamily="2" charset="-122"/>
              </a:rPr>
              <a:t>我们首先需要定义子博弈（ </a:t>
            </a:r>
            <a:r>
              <a:rPr lang="en-US" altLang="zh-CN" sz="2400" dirty="0" err="1" smtClean="0">
                <a:ea typeface="SimSun" pitchFamily="2" charset="-122"/>
              </a:rPr>
              <a:t>subgame</a:t>
            </a:r>
            <a:r>
              <a:rPr lang="zh-CN" altLang="en-US" sz="2400" dirty="0" smtClean="0">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3011" name="灯片编号占位符 6"/>
          <p:cNvSpPr>
            <a:spLocks noGrp="1"/>
          </p:cNvSpPr>
          <p:nvPr>
            <p:ph type="sldNum" sz="quarter" idx="12"/>
          </p:nvPr>
        </p:nvSpPr>
        <p:spPr>
          <a:noFill/>
        </p:spPr>
        <p:txBody>
          <a:bodyPr/>
          <a:lstStyle/>
          <a:p>
            <a:fld id="{B63A10D7-AF5E-4B29-B685-017047A0EFB6}" type="slidenum">
              <a:rPr lang="zh-CN" altLang="en-US" smtClean="0">
                <a:solidFill>
                  <a:srgbClr val="000000"/>
                </a:solidFill>
              </a:rPr>
              <a:pPr/>
              <a:t>23</a:t>
            </a:fld>
            <a:endParaRPr lang="en-US" altLang="zh-CN" smtClean="0">
              <a:solidFill>
                <a:srgbClr val="000000"/>
              </a:solidFill>
            </a:endParaRPr>
          </a:p>
        </p:txBody>
      </p:sp>
      <p:sp>
        <p:nvSpPr>
          <p:cNvPr id="43012" name="Rectangle 2"/>
          <p:cNvSpPr>
            <a:spLocks noGrp="1" noChangeArrowheads="1"/>
          </p:cNvSpPr>
          <p:nvPr>
            <p:ph type="title"/>
          </p:nvPr>
        </p:nvSpPr>
        <p:spPr/>
        <p:txBody>
          <a:bodyPr/>
          <a:lstStyle/>
          <a:p>
            <a:pPr eaLnBrk="1" hangingPunct="1"/>
            <a:r>
              <a:rPr lang="en-US" altLang="zh-CN" smtClean="0">
                <a:ea typeface="SimSun" pitchFamily="2" charset="-122"/>
              </a:rPr>
              <a:t>Subgame</a:t>
            </a:r>
          </a:p>
        </p:txBody>
      </p:sp>
      <p:sp>
        <p:nvSpPr>
          <p:cNvPr id="43013" name="Rectangle 3"/>
          <p:cNvSpPr>
            <a:spLocks noGrp="1" noChangeArrowheads="1"/>
          </p:cNvSpPr>
          <p:nvPr>
            <p:ph type="body" sz="half" idx="1"/>
          </p:nvPr>
        </p:nvSpPr>
        <p:spPr>
          <a:xfrm>
            <a:off x="552450" y="1573213"/>
            <a:ext cx="4079875" cy="4522787"/>
          </a:xfrm>
        </p:spPr>
        <p:txBody>
          <a:bodyPr/>
          <a:lstStyle/>
          <a:p>
            <a:pPr eaLnBrk="1" hangingPunct="1"/>
            <a:r>
              <a:rPr lang="zh-CN" altLang="en-US" sz="2400" dirty="0" smtClean="0">
                <a:ea typeface="SimSun" pitchFamily="2" charset="-122"/>
              </a:rPr>
              <a:t>博弈树的一个子博弈开始于一个非终点节，包含这个非终点节之后所有的节点和边缘</a:t>
            </a:r>
            <a:endParaRPr lang="en-US" altLang="zh-CN" sz="2400" dirty="0" smtClean="0">
              <a:ea typeface="SimSun" pitchFamily="2" charset="-122"/>
            </a:endParaRPr>
          </a:p>
          <a:p>
            <a:pPr eaLnBrk="1" hangingPunct="1"/>
            <a:r>
              <a:rPr lang="zh-CN" altLang="en-US" sz="2400" dirty="0" smtClean="0">
                <a:ea typeface="SimSun" pitchFamily="2" charset="-122"/>
              </a:rPr>
              <a:t>一个子博弈开始于一个非终点节</a:t>
            </a:r>
            <a:r>
              <a:rPr lang="en-US" altLang="zh-CN" sz="2400" i="1" dirty="0" smtClean="0">
                <a:ea typeface="SimSun" pitchFamily="2" charset="-122"/>
              </a:rPr>
              <a:t>x</a:t>
            </a:r>
            <a:r>
              <a:rPr lang="zh-CN" altLang="en-US" sz="2400" dirty="0" smtClean="0">
                <a:ea typeface="SimSun" pitchFamily="2" charset="-122"/>
              </a:rPr>
              <a:t> ，</a:t>
            </a:r>
            <a:endParaRPr lang="en-US" altLang="zh-CN" sz="2400"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排除连接</a:t>
            </a:r>
            <a:r>
              <a:rPr lang="en-US" altLang="zh-CN" sz="2400" i="1" dirty="0" smtClean="0">
                <a:ea typeface="SimSun" pitchFamily="2" charset="-122"/>
              </a:rPr>
              <a:t>x</a:t>
            </a:r>
            <a:r>
              <a:rPr lang="zh-CN" altLang="en-US" sz="2400" dirty="0" smtClean="0">
                <a:ea typeface="SimSun" pitchFamily="2" charset="-122"/>
              </a:rPr>
              <a:t>和它前续节的边缘</a:t>
            </a:r>
            <a:endParaRPr lang="en-US" altLang="zh-CN" sz="2400"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包含</a:t>
            </a:r>
            <a:r>
              <a:rPr lang="en-US" altLang="zh-CN" sz="2400" i="1" dirty="0" smtClean="0">
                <a:ea typeface="SimSun" pitchFamily="2" charset="-122"/>
              </a:rPr>
              <a:t>x</a:t>
            </a:r>
            <a:r>
              <a:rPr lang="zh-CN" altLang="en-US" sz="2400" dirty="0" smtClean="0">
                <a:ea typeface="SimSun" pitchFamily="2" charset="-122"/>
              </a:rPr>
              <a:t>的连接部分就是这个子博弈</a:t>
            </a:r>
            <a:endParaRPr lang="en-US" altLang="zh-CN" sz="2400" dirty="0" smtClean="0">
              <a:ea typeface="SimSun" pitchFamily="2" charset="-122"/>
            </a:endParaRPr>
          </a:p>
        </p:txBody>
      </p:sp>
      <p:sp>
        <p:nvSpPr>
          <p:cNvPr id="43014"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43015" name="Text Box 5"/>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43016" name="Text Box 6"/>
          <p:cNvSpPr txBox="1">
            <a:spLocks noChangeArrowheads="1"/>
          </p:cNvSpPr>
          <p:nvPr/>
        </p:nvSpPr>
        <p:spPr bwMode="auto">
          <a:xfrm>
            <a:off x="4697413" y="4225925"/>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43017" name="Text Box 7"/>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8"/>
          <p:cNvGrpSpPr>
            <a:grpSpLocks/>
          </p:cNvGrpSpPr>
          <p:nvPr/>
        </p:nvGrpSpPr>
        <p:grpSpPr bwMode="auto">
          <a:xfrm>
            <a:off x="4562475" y="1517650"/>
            <a:ext cx="4232275" cy="3132138"/>
            <a:chOff x="2899" y="940"/>
            <a:chExt cx="2666" cy="1973"/>
          </a:xfrm>
        </p:grpSpPr>
        <p:sp>
          <p:nvSpPr>
            <p:cNvPr id="43023" name="Text Box 9"/>
            <p:cNvSpPr txBox="1">
              <a:spLocks noChangeArrowheads="1"/>
            </p:cNvSpPr>
            <p:nvPr/>
          </p:nvSpPr>
          <p:spPr bwMode="auto">
            <a:xfrm>
              <a:off x="3980" y="940"/>
              <a:ext cx="69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43024" name="Oval 10"/>
            <p:cNvSpPr>
              <a:spLocks noChangeArrowheads="1"/>
            </p:cNvSpPr>
            <p:nvPr/>
          </p:nvSpPr>
          <p:spPr bwMode="auto">
            <a:xfrm>
              <a:off x="3578" y="1874"/>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25" name="Line 11"/>
            <p:cNvSpPr>
              <a:spLocks noChangeShapeType="1"/>
            </p:cNvSpPr>
            <p:nvPr/>
          </p:nvSpPr>
          <p:spPr bwMode="auto">
            <a:xfrm flipH="1">
              <a:off x="3264" y="1950"/>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3026" name="Line 12"/>
            <p:cNvSpPr>
              <a:spLocks noChangeShapeType="1"/>
            </p:cNvSpPr>
            <p:nvPr/>
          </p:nvSpPr>
          <p:spPr bwMode="auto">
            <a:xfrm>
              <a:off x="3666" y="1944"/>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3027" name="Text Box 13"/>
            <p:cNvSpPr txBox="1">
              <a:spLocks noChangeArrowheads="1"/>
            </p:cNvSpPr>
            <p:nvPr/>
          </p:nvSpPr>
          <p:spPr bwMode="auto">
            <a:xfrm>
              <a:off x="2899" y="1772"/>
              <a:ext cx="67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43028" name="Text Box 14"/>
            <p:cNvSpPr txBox="1">
              <a:spLocks noChangeArrowheads="1"/>
            </p:cNvSpPr>
            <p:nvPr/>
          </p:nvSpPr>
          <p:spPr bwMode="auto">
            <a:xfrm>
              <a:off x="3157" y="2137"/>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43029" name="Text Box 15"/>
            <p:cNvSpPr txBox="1">
              <a:spLocks noChangeArrowheads="1"/>
            </p:cNvSpPr>
            <p:nvPr/>
          </p:nvSpPr>
          <p:spPr bwMode="auto">
            <a:xfrm>
              <a:off x="3895" y="2140"/>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43030" name="Oval 16"/>
            <p:cNvSpPr>
              <a:spLocks noChangeArrowheads="1"/>
            </p:cNvSpPr>
            <p:nvPr/>
          </p:nvSpPr>
          <p:spPr bwMode="auto">
            <a:xfrm>
              <a:off x="3935" y="255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31" name="Oval 17"/>
            <p:cNvSpPr>
              <a:spLocks noChangeArrowheads="1"/>
            </p:cNvSpPr>
            <p:nvPr/>
          </p:nvSpPr>
          <p:spPr bwMode="auto">
            <a:xfrm>
              <a:off x="3217" y="2558"/>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32" name="Text Box 18"/>
            <p:cNvSpPr txBox="1">
              <a:spLocks noChangeArrowheads="1"/>
            </p:cNvSpPr>
            <p:nvPr/>
          </p:nvSpPr>
          <p:spPr bwMode="auto">
            <a:xfrm>
              <a:off x="3720" y="2672"/>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43033" name="Oval 19"/>
            <p:cNvSpPr>
              <a:spLocks noChangeArrowheads="1"/>
            </p:cNvSpPr>
            <p:nvPr/>
          </p:nvSpPr>
          <p:spPr bwMode="auto">
            <a:xfrm>
              <a:off x="4261" y="1194"/>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34" name="Line 20"/>
            <p:cNvSpPr>
              <a:spLocks noChangeShapeType="1"/>
            </p:cNvSpPr>
            <p:nvPr/>
          </p:nvSpPr>
          <p:spPr bwMode="auto">
            <a:xfrm flipH="1">
              <a:off x="3644" y="1270"/>
              <a:ext cx="626" cy="626"/>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3035" name="Line 21"/>
            <p:cNvSpPr>
              <a:spLocks noChangeShapeType="1"/>
            </p:cNvSpPr>
            <p:nvPr/>
          </p:nvSpPr>
          <p:spPr bwMode="auto">
            <a:xfrm>
              <a:off x="4349" y="1264"/>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3036" name="Text Box 22"/>
            <p:cNvSpPr txBox="1">
              <a:spLocks noChangeArrowheads="1"/>
            </p:cNvSpPr>
            <p:nvPr/>
          </p:nvSpPr>
          <p:spPr bwMode="auto">
            <a:xfrm>
              <a:off x="3739" y="1330"/>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43037" name="Text Box 23"/>
            <p:cNvSpPr txBox="1">
              <a:spLocks noChangeArrowheads="1"/>
            </p:cNvSpPr>
            <p:nvPr/>
          </p:nvSpPr>
          <p:spPr bwMode="auto">
            <a:xfrm>
              <a:off x="4630" y="1333"/>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43038" name="Text Box 24"/>
            <p:cNvSpPr txBox="1">
              <a:spLocks noChangeArrowheads="1"/>
            </p:cNvSpPr>
            <p:nvPr/>
          </p:nvSpPr>
          <p:spPr bwMode="auto">
            <a:xfrm>
              <a:off x="4241" y="2310"/>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43039" name="Oval 25"/>
            <p:cNvSpPr>
              <a:spLocks noChangeArrowheads="1"/>
            </p:cNvSpPr>
            <p:nvPr/>
          </p:nvSpPr>
          <p:spPr bwMode="auto">
            <a:xfrm>
              <a:off x="4872" y="1884"/>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40" name="Line 26"/>
            <p:cNvSpPr>
              <a:spLocks noChangeShapeType="1"/>
            </p:cNvSpPr>
            <p:nvPr/>
          </p:nvSpPr>
          <p:spPr bwMode="auto">
            <a:xfrm flipH="1">
              <a:off x="4558" y="1960"/>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3041" name="Line 27"/>
            <p:cNvSpPr>
              <a:spLocks noChangeShapeType="1"/>
            </p:cNvSpPr>
            <p:nvPr/>
          </p:nvSpPr>
          <p:spPr bwMode="auto">
            <a:xfrm>
              <a:off x="4960" y="1954"/>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3042" name="Text Box 28"/>
            <p:cNvSpPr txBox="1">
              <a:spLocks noChangeArrowheads="1"/>
            </p:cNvSpPr>
            <p:nvPr/>
          </p:nvSpPr>
          <p:spPr bwMode="auto">
            <a:xfrm>
              <a:off x="4193" y="1782"/>
              <a:ext cx="67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43043" name="Text Box 29"/>
            <p:cNvSpPr txBox="1">
              <a:spLocks noChangeArrowheads="1"/>
            </p:cNvSpPr>
            <p:nvPr/>
          </p:nvSpPr>
          <p:spPr bwMode="auto">
            <a:xfrm>
              <a:off x="4451" y="2147"/>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43044" name="Text Box 30"/>
            <p:cNvSpPr txBox="1">
              <a:spLocks noChangeArrowheads="1"/>
            </p:cNvSpPr>
            <p:nvPr/>
          </p:nvSpPr>
          <p:spPr bwMode="auto">
            <a:xfrm>
              <a:off x="5189" y="2150"/>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43045" name="Oval 31"/>
            <p:cNvSpPr>
              <a:spLocks noChangeArrowheads="1"/>
            </p:cNvSpPr>
            <p:nvPr/>
          </p:nvSpPr>
          <p:spPr bwMode="auto">
            <a:xfrm>
              <a:off x="5229" y="256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46" name="Oval 32"/>
            <p:cNvSpPr>
              <a:spLocks noChangeArrowheads="1"/>
            </p:cNvSpPr>
            <p:nvPr/>
          </p:nvSpPr>
          <p:spPr bwMode="auto">
            <a:xfrm>
              <a:off x="4511" y="2568"/>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47" name="Text Box 33"/>
            <p:cNvSpPr txBox="1">
              <a:spLocks noChangeArrowheads="1"/>
            </p:cNvSpPr>
            <p:nvPr/>
          </p:nvSpPr>
          <p:spPr bwMode="auto">
            <a:xfrm>
              <a:off x="4295" y="2680"/>
              <a:ext cx="55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43048" name="Text Box 34"/>
            <p:cNvSpPr txBox="1">
              <a:spLocks noChangeArrowheads="1"/>
            </p:cNvSpPr>
            <p:nvPr/>
          </p:nvSpPr>
          <p:spPr bwMode="auto">
            <a:xfrm>
              <a:off x="5014" y="2682"/>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grpSp>
      <p:grpSp>
        <p:nvGrpSpPr>
          <p:cNvPr id="3" name="Group 35"/>
          <p:cNvGrpSpPr>
            <a:grpSpLocks/>
          </p:cNvGrpSpPr>
          <p:nvPr/>
        </p:nvGrpSpPr>
        <p:grpSpPr bwMode="auto">
          <a:xfrm>
            <a:off x="4633913" y="2563813"/>
            <a:ext cx="2522537" cy="3352800"/>
            <a:chOff x="2919" y="1615"/>
            <a:chExt cx="1589" cy="2112"/>
          </a:xfrm>
        </p:grpSpPr>
        <p:sp>
          <p:nvSpPr>
            <p:cNvPr id="43020" name="AutoShape 36"/>
            <p:cNvSpPr>
              <a:spLocks noChangeArrowheads="1"/>
            </p:cNvSpPr>
            <p:nvPr/>
          </p:nvSpPr>
          <p:spPr bwMode="auto">
            <a:xfrm rot="-6267025">
              <a:off x="2717" y="1817"/>
              <a:ext cx="1580" cy="1175"/>
            </a:xfrm>
            <a:prstGeom prst="flowChartInputOutput">
              <a:avLst/>
            </a:prstGeom>
            <a:noFill/>
            <a:ln w="12700"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3021" name="Text Box 37"/>
            <p:cNvSpPr txBox="1">
              <a:spLocks noChangeArrowheads="1"/>
            </p:cNvSpPr>
            <p:nvPr/>
          </p:nvSpPr>
          <p:spPr bwMode="auto">
            <a:xfrm>
              <a:off x="3652" y="3490"/>
              <a:ext cx="856" cy="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p>
          </p:txBody>
        </p:sp>
        <p:sp>
          <p:nvSpPr>
            <p:cNvPr id="43022" name="Line 38"/>
            <p:cNvSpPr>
              <a:spLocks noChangeShapeType="1"/>
            </p:cNvSpPr>
            <p:nvPr/>
          </p:nvSpPr>
          <p:spPr bwMode="auto">
            <a:xfrm flipH="1" flipV="1">
              <a:off x="3829" y="3007"/>
              <a:ext cx="228" cy="483"/>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4035" name="灯片编号占位符 6"/>
          <p:cNvSpPr>
            <a:spLocks noGrp="1"/>
          </p:cNvSpPr>
          <p:nvPr>
            <p:ph type="sldNum" sz="quarter" idx="12"/>
          </p:nvPr>
        </p:nvSpPr>
        <p:spPr>
          <a:noFill/>
        </p:spPr>
        <p:txBody>
          <a:bodyPr/>
          <a:lstStyle/>
          <a:p>
            <a:fld id="{0B19228E-D5F9-474B-954B-C9042331DA20}" type="slidenum">
              <a:rPr lang="zh-CN" altLang="en-US" smtClean="0">
                <a:solidFill>
                  <a:srgbClr val="000000"/>
                </a:solidFill>
              </a:rPr>
              <a:pPr/>
              <a:t>24</a:t>
            </a:fld>
            <a:endParaRPr lang="en-US" altLang="zh-CN" smtClean="0">
              <a:solidFill>
                <a:srgbClr val="000000"/>
              </a:solidFill>
            </a:endParaRPr>
          </a:p>
        </p:txBody>
      </p:sp>
      <p:sp>
        <p:nvSpPr>
          <p:cNvPr id="44036" name="Rectangle 2"/>
          <p:cNvSpPr>
            <a:spLocks noGrp="1" noChangeArrowheads="1"/>
          </p:cNvSpPr>
          <p:nvPr>
            <p:ph type="title"/>
          </p:nvPr>
        </p:nvSpPr>
        <p:spPr/>
        <p:txBody>
          <a:bodyPr/>
          <a:lstStyle/>
          <a:p>
            <a:pPr eaLnBrk="1" hangingPunct="1"/>
            <a:r>
              <a:rPr lang="en-US" altLang="zh-CN" smtClean="0">
                <a:ea typeface="SimSun" pitchFamily="2" charset="-122"/>
              </a:rPr>
              <a:t>Subgame: example</a:t>
            </a:r>
          </a:p>
        </p:txBody>
      </p:sp>
      <p:sp>
        <p:nvSpPr>
          <p:cNvPr id="44037" name="Text Box 3"/>
          <p:cNvSpPr txBox="1">
            <a:spLocks noChangeArrowheads="1"/>
          </p:cNvSpPr>
          <p:nvPr/>
        </p:nvSpPr>
        <p:spPr bwMode="auto">
          <a:xfrm>
            <a:off x="4164013" y="447357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4"/>
          <p:cNvGrpSpPr>
            <a:grpSpLocks/>
          </p:cNvGrpSpPr>
          <p:nvPr/>
        </p:nvGrpSpPr>
        <p:grpSpPr bwMode="auto">
          <a:xfrm>
            <a:off x="546100" y="2338388"/>
            <a:ext cx="4205288" cy="3255962"/>
            <a:chOff x="344" y="1473"/>
            <a:chExt cx="2649" cy="2051"/>
          </a:xfrm>
        </p:grpSpPr>
        <p:sp>
          <p:nvSpPr>
            <p:cNvPr id="44069" name="Text Box 5"/>
            <p:cNvSpPr txBox="1">
              <a:spLocks noChangeArrowheads="1"/>
            </p:cNvSpPr>
            <p:nvPr/>
          </p:nvSpPr>
          <p:spPr bwMode="auto">
            <a:xfrm>
              <a:off x="944" y="2013"/>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44070" name="Oval 6"/>
            <p:cNvSpPr>
              <a:spLocks noChangeArrowheads="1"/>
            </p:cNvSpPr>
            <p:nvPr/>
          </p:nvSpPr>
          <p:spPr bwMode="auto">
            <a:xfrm>
              <a:off x="1620" y="2104"/>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71" name="Line 7"/>
            <p:cNvSpPr>
              <a:spLocks noChangeShapeType="1"/>
            </p:cNvSpPr>
            <p:nvPr/>
          </p:nvSpPr>
          <p:spPr bwMode="auto">
            <a:xfrm flipH="1">
              <a:off x="1146" y="2180"/>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72" name="Line 8"/>
            <p:cNvSpPr>
              <a:spLocks noChangeShapeType="1"/>
            </p:cNvSpPr>
            <p:nvPr/>
          </p:nvSpPr>
          <p:spPr bwMode="auto">
            <a:xfrm>
              <a:off x="1708" y="2174"/>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73" name="Text Box 9"/>
            <p:cNvSpPr txBox="1">
              <a:spLocks noChangeArrowheads="1"/>
            </p:cNvSpPr>
            <p:nvPr/>
          </p:nvSpPr>
          <p:spPr bwMode="auto">
            <a:xfrm>
              <a:off x="1004" y="2283"/>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a:t>
              </a:r>
            </a:p>
          </p:txBody>
        </p:sp>
        <p:sp>
          <p:nvSpPr>
            <p:cNvPr id="44074" name="Text Box 10"/>
            <p:cNvSpPr txBox="1">
              <a:spLocks noChangeArrowheads="1"/>
            </p:cNvSpPr>
            <p:nvPr/>
          </p:nvSpPr>
          <p:spPr bwMode="auto">
            <a:xfrm>
              <a:off x="2031" y="2294"/>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44075" name="Oval 11"/>
            <p:cNvSpPr>
              <a:spLocks noChangeArrowheads="1"/>
            </p:cNvSpPr>
            <p:nvPr/>
          </p:nvSpPr>
          <p:spPr bwMode="auto">
            <a:xfrm>
              <a:off x="1090" y="2631"/>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76" name="Line 12"/>
            <p:cNvSpPr>
              <a:spLocks noChangeShapeType="1"/>
            </p:cNvSpPr>
            <p:nvPr/>
          </p:nvSpPr>
          <p:spPr bwMode="auto">
            <a:xfrm flipH="1">
              <a:off x="616" y="2707"/>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77" name="Line 13"/>
            <p:cNvSpPr>
              <a:spLocks noChangeShapeType="1"/>
            </p:cNvSpPr>
            <p:nvPr/>
          </p:nvSpPr>
          <p:spPr bwMode="auto">
            <a:xfrm>
              <a:off x="1178" y="2701"/>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78" name="Text Box 14"/>
            <p:cNvSpPr txBox="1">
              <a:spLocks noChangeArrowheads="1"/>
            </p:cNvSpPr>
            <p:nvPr/>
          </p:nvSpPr>
          <p:spPr bwMode="auto">
            <a:xfrm>
              <a:off x="413" y="2547"/>
              <a:ext cx="67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44079" name="Text Box 15"/>
            <p:cNvSpPr txBox="1">
              <a:spLocks noChangeArrowheads="1"/>
            </p:cNvSpPr>
            <p:nvPr/>
          </p:nvSpPr>
          <p:spPr bwMode="auto">
            <a:xfrm>
              <a:off x="474" y="281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G</a:t>
              </a:r>
            </a:p>
          </p:txBody>
        </p:sp>
        <p:sp>
          <p:nvSpPr>
            <p:cNvPr id="44080" name="Text Box 16"/>
            <p:cNvSpPr txBox="1">
              <a:spLocks noChangeArrowheads="1"/>
            </p:cNvSpPr>
            <p:nvPr/>
          </p:nvSpPr>
          <p:spPr bwMode="auto">
            <a:xfrm>
              <a:off x="1501" y="2821"/>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44081" name="Oval 17"/>
            <p:cNvSpPr>
              <a:spLocks noChangeArrowheads="1"/>
            </p:cNvSpPr>
            <p:nvPr/>
          </p:nvSpPr>
          <p:spPr bwMode="auto">
            <a:xfrm>
              <a:off x="2139" y="265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82" name="Oval 18"/>
            <p:cNvSpPr>
              <a:spLocks noChangeArrowheads="1"/>
            </p:cNvSpPr>
            <p:nvPr/>
          </p:nvSpPr>
          <p:spPr bwMode="auto">
            <a:xfrm>
              <a:off x="1608" y="318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83" name="Oval 19"/>
            <p:cNvSpPr>
              <a:spLocks noChangeArrowheads="1"/>
            </p:cNvSpPr>
            <p:nvPr/>
          </p:nvSpPr>
          <p:spPr bwMode="auto">
            <a:xfrm>
              <a:off x="534" y="317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84" name="Text Box 20"/>
            <p:cNvSpPr txBox="1">
              <a:spLocks noChangeArrowheads="1"/>
            </p:cNvSpPr>
            <p:nvPr/>
          </p:nvSpPr>
          <p:spPr bwMode="auto">
            <a:xfrm>
              <a:off x="1983" y="2765"/>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3</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44085" name="Text Box 21"/>
            <p:cNvSpPr txBox="1">
              <a:spLocks noChangeArrowheads="1"/>
            </p:cNvSpPr>
            <p:nvPr/>
          </p:nvSpPr>
          <p:spPr bwMode="auto">
            <a:xfrm>
              <a:off x="344" y="3292"/>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sp>
          <p:nvSpPr>
            <p:cNvPr id="44086" name="Text Box 22"/>
            <p:cNvSpPr txBox="1">
              <a:spLocks noChangeArrowheads="1"/>
            </p:cNvSpPr>
            <p:nvPr/>
          </p:nvSpPr>
          <p:spPr bwMode="auto">
            <a:xfrm>
              <a:off x="1427" y="329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44087" name="Oval 23"/>
            <p:cNvSpPr>
              <a:spLocks noChangeArrowheads="1"/>
            </p:cNvSpPr>
            <p:nvPr/>
          </p:nvSpPr>
          <p:spPr bwMode="auto">
            <a:xfrm>
              <a:off x="2173" y="157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88" name="Line 24"/>
            <p:cNvSpPr>
              <a:spLocks noChangeShapeType="1"/>
            </p:cNvSpPr>
            <p:nvPr/>
          </p:nvSpPr>
          <p:spPr bwMode="auto">
            <a:xfrm flipH="1">
              <a:off x="1699" y="1651"/>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89" name="Line 25"/>
            <p:cNvSpPr>
              <a:spLocks noChangeShapeType="1"/>
            </p:cNvSpPr>
            <p:nvPr/>
          </p:nvSpPr>
          <p:spPr bwMode="auto">
            <a:xfrm>
              <a:off x="2261" y="1645"/>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90" name="Text Box 26"/>
            <p:cNvSpPr txBox="1">
              <a:spLocks noChangeArrowheads="1"/>
            </p:cNvSpPr>
            <p:nvPr/>
          </p:nvSpPr>
          <p:spPr bwMode="auto">
            <a:xfrm>
              <a:off x="1450" y="1473"/>
              <a:ext cx="67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44091" name="Text Box 27"/>
            <p:cNvSpPr txBox="1">
              <a:spLocks noChangeArrowheads="1"/>
            </p:cNvSpPr>
            <p:nvPr/>
          </p:nvSpPr>
          <p:spPr bwMode="auto">
            <a:xfrm>
              <a:off x="1557" y="1754"/>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44092" name="Text Box 28"/>
            <p:cNvSpPr txBox="1">
              <a:spLocks noChangeArrowheads="1"/>
            </p:cNvSpPr>
            <p:nvPr/>
          </p:nvSpPr>
          <p:spPr bwMode="auto">
            <a:xfrm>
              <a:off x="2584" y="1765"/>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sp>
          <p:nvSpPr>
            <p:cNvPr id="44093" name="Oval 29"/>
            <p:cNvSpPr>
              <a:spLocks noChangeArrowheads="1"/>
            </p:cNvSpPr>
            <p:nvPr/>
          </p:nvSpPr>
          <p:spPr bwMode="auto">
            <a:xfrm>
              <a:off x="2691" y="2130"/>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94" name="Text Box 30"/>
            <p:cNvSpPr txBox="1">
              <a:spLocks noChangeArrowheads="1"/>
            </p:cNvSpPr>
            <p:nvPr/>
          </p:nvSpPr>
          <p:spPr bwMode="auto">
            <a:xfrm>
              <a:off x="2510" y="2237"/>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grpSp>
      <p:grpSp>
        <p:nvGrpSpPr>
          <p:cNvPr id="3" name="Group 31"/>
          <p:cNvGrpSpPr>
            <a:grpSpLocks/>
          </p:cNvGrpSpPr>
          <p:nvPr/>
        </p:nvGrpSpPr>
        <p:grpSpPr bwMode="auto">
          <a:xfrm>
            <a:off x="5384800" y="1779588"/>
            <a:ext cx="3368675" cy="2398712"/>
            <a:chOff x="3246" y="1981"/>
            <a:chExt cx="2122" cy="1511"/>
          </a:xfrm>
        </p:grpSpPr>
        <p:sp>
          <p:nvSpPr>
            <p:cNvPr id="44051" name="Text Box 32"/>
            <p:cNvSpPr txBox="1">
              <a:spLocks noChangeArrowheads="1"/>
            </p:cNvSpPr>
            <p:nvPr/>
          </p:nvSpPr>
          <p:spPr bwMode="auto">
            <a:xfrm>
              <a:off x="3846" y="198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44052" name="Oval 33"/>
            <p:cNvSpPr>
              <a:spLocks noChangeArrowheads="1"/>
            </p:cNvSpPr>
            <p:nvPr/>
          </p:nvSpPr>
          <p:spPr bwMode="auto">
            <a:xfrm>
              <a:off x="4522" y="207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53" name="Line 34"/>
            <p:cNvSpPr>
              <a:spLocks noChangeShapeType="1"/>
            </p:cNvSpPr>
            <p:nvPr/>
          </p:nvSpPr>
          <p:spPr bwMode="auto">
            <a:xfrm flipH="1">
              <a:off x="4048" y="214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54" name="Line 35"/>
            <p:cNvSpPr>
              <a:spLocks noChangeShapeType="1"/>
            </p:cNvSpPr>
            <p:nvPr/>
          </p:nvSpPr>
          <p:spPr bwMode="auto">
            <a:xfrm>
              <a:off x="4610" y="214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55" name="Text Box 36"/>
            <p:cNvSpPr txBox="1">
              <a:spLocks noChangeArrowheads="1"/>
            </p:cNvSpPr>
            <p:nvPr/>
          </p:nvSpPr>
          <p:spPr bwMode="auto">
            <a:xfrm>
              <a:off x="3906" y="225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a:t>
              </a:r>
            </a:p>
          </p:txBody>
        </p:sp>
        <p:sp>
          <p:nvSpPr>
            <p:cNvPr id="44056" name="Text Box 37"/>
            <p:cNvSpPr txBox="1">
              <a:spLocks noChangeArrowheads="1"/>
            </p:cNvSpPr>
            <p:nvPr/>
          </p:nvSpPr>
          <p:spPr bwMode="auto">
            <a:xfrm>
              <a:off x="4933" y="226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44057" name="Oval 38"/>
            <p:cNvSpPr>
              <a:spLocks noChangeArrowheads="1"/>
            </p:cNvSpPr>
            <p:nvPr/>
          </p:nvSpPr>
          <p:spPr bwMode="auto">
            <a:xfrm>
              <a:off x="3992" y="2599"/>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58" name="Line 39"/>
            <p:cNvSpPr>
              <a:spLocks noChangeShapeType="1"/>
            </p:cNvSpPr>
            <p:nvPr/>
          </p:nvSpPr>
          <p:spPr bwMode="auto">
            <a:xfrm flipH="1">
              <a:off x="3518" y="2675"/>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59" name="Line 40"/>
            <p:cNvSpPr>
              <a:spLocks noChangeShapeType="1"/>
            </p:cNvSpPr>
            <p:nvPr/>
          </p:nvSpPr>
          <p:spPr bwMode="auto">
            <a:xfrm>
              <a:off x="4080" y="2669"/>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60" name="Text Box 41"/>
            <p:cNvSpPr txBox="1">
              <a:spLocks noChangeArrowheads="1"/>
            </p:cNvSpPr>
            <p:nvPr/>
          </p:nvSpPr>
          <p:spPr bwMode="auto">
            <a:xfrm>
              <a:off x="3315" y="2515"/>
              <a:ext cx="67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44061" name="Text Box 42"/>
            <p:cNvSpPr txBox="1">
              <a:spLocks noChangeArrowheads="1"/>
            </p:cNvSpPr>
            <p:nvPr/>
          </p:nvSpPr>
          <p:spPr bwMode="auto">
            <a:xfrm>
              <a:off x="3376" y="2778"/>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G</a:t>
              </a:r>
            </a:p>
          </p:txBody>
        </p:sp>
        <p:sp>
          <p:nvSpPr>
            <p:cNvPr id="44062" name="Text Box 43"/>
            <p:cNvSpPr txBox="1">
              <a:spLocks noChangeArrowheads="1"/>
            </p:cNvSpPr>
            <p:nvPr/>
          </p:nvSpPr>
          <p:spPr bwMode="auto">
            <a:xfrm>
              <a:off x="4403" y="2789"/>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44063" name="Oval 44"/>
            <p:cNvSpPr>
              <a:spLocks noChangeArrowheads="1"/>
            </p:cNvSpPr>
            <p:nvPr/>
          </p:nvSpPr>
          <p:spPr bwMode="auto">
            <a:xfrm>
              <a:off x="5041" y="262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64" name="Oval 45"/>
            <p:cNvSpPr>
              <a:spLocks noChangeArrowheads="1"/>
            </p:cNvSpPr>
            <p:nvPr/>
          </p:nvSpPr>
          <p:spPr bwMode="auto">
            <a:xfrm>
              <a:off x="4510" y="3154"/>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65" name="Oval 46"/>
            <p:cNvSpPr>
              <a:spLocks noChangeArrowheads="1"/>
            </p:cNvSpPr>
            <p:nvPr/>
          </p:nvSpPr>
          <p:spPr bwMode="auto">
            <a:xfrm>
              <a:off x="3436" y="314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66" name="Text Box 47"/>
            <p:cNvSpPr txBox="1">
              <a:spLocks noChangeArrowheads="1"/>
            </p:cNvSpPr>
            <p:nvPr/>
          </p:nvSpPr>
          <p:spPr bwMode="auto">
            <a:xfrm>
              <a:off x="4885" y="273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3</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44067" name="Text Box 48"/>
            <p:cNvSpPr txBox="1">
              <a:spLocks noChangeArrowheads="1"/>
            </p:cNvSpPr>
            <p:nvPr/>
          </p:nvSpPr>
          <p:spPr bwMode="auto">
            <a:xfrm>
              <a:off x="3246" y="3260"/>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sp>
          <p:nvSpPr>
            <p:cNvPr id="44068" name="Text Box 49"/>
            <p:cNvSpPr txBox="1">
              <a:spLocks noChangeArrowheads="1"/>
            </p:cNvSpPr>
            <p:nvPr/>
          </p:nvSpPr>
          <p:spPr bwMode="auto">
            <a:xfrm>
              <a:off x="4329" y="326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grpSp>
      <p:grpSp>
        <p:nvGrpSpPr>
          <p:cNvPr id="4" name="Group 50"/>
          <p:cNvGrpSpPr>
            <a:grpSpLocks/>
          </p:cNvGrpSpPr>
          <p:nvPr/>
        </p:nvGrpSpPr>
        <p:grpSpPr bwMode="auto">
          <a:xfrm>
            <a:off x="5726113" y="4564063"/>
            <a:ext cx="2486025" cy="1550987"/>
            <a:chOff x="3168" y="3095"/>
            <a:chExt cx="1566" cy="977"/>
          </a:xfrm>
        </p:grpSpPr>
        <p:sp>
          <p:nvSpPr>
            <p:cNvPr id="44041" name="Oval 51"/>
            <p:cNvSpPr>
              <a:spLocks noChangeArrowheads="1"/>
            </p:cNvSpPr>
            <p:nvPr/>
          </p:nvSpPr>
          <p:spPr bwMode="auto">
            <a:xfrm>
              <a:off x="3914" y="3179"/>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42" name="Line 52"/>
            <p:cNvSpPr>
              <a:spLocks noChangeShapeType="1"/>
            </p:cNvSpPr>
            <p:nvPr/>
          </p:nvSpPr>
          <p:spPr bwMode="auto">
            <a:xfrm flipH="1">
              <a:off x="3440" y="3255"/>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43" name="Line 53"/>
            <p:cNvSpPr>
              <a:spLocks noChangeShapeType="1"/>
            </p:cNvSpPr>
            <p:nvPr/>
          </p:nvSpPr>
          <p:spPr bwMode="auto">
            <a:xfrm>
              <a:off x="4002" y="3249"/>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4044" name="Text Box 54"/>
            <p:cNvSpPr txBox="1">
              <a:spLocks noChangeArrowheads="1"/>
            </p:cNvSpPr>
            <p:nvPr/>
          </p:nvSpPr>
          <p:spPr bwMode="auto">
            <a:xfrm>
              <a:off x="3237" y="3095"/>
              <a:ext cx="67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44045" name="Text Box 55"/>
            <p:cNvSpPr txBox="1">
              <a:spLocks noChangeArrowheads="1"/>
            </p:cNvSpPr>
            <p:nvPr/>
          </p:nvSpPr>
          <p:spPr bwMode="auto">
            <a:xfrm>
              <a:off x="3298" y="3358"/>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G</a:t>
              </a:r>
            </a:p>
          </p:txBody>
        </p:sp>
        <p:sp>
          <p:nvSpPr>
            <p:cNvPr id="44046" name="Text Box 56"/>
            <p:cNvSpPr txBox="1">
              <a:spLocks noChangeArrowheads="1"/>
            </p:cNvSpPr>
            <p:nvPr/>
          </p:nvSpPr>
          <p:spPr bwMode="auto">
            <a:xfrm>
              <a:off x="4325" y="3369"/>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44047" name="Oval 57"/>
            <p:cNvSpPr>
              <a:spLocks noChangeArrowheads="1"/>
            </p:cNvSpPr>
            <p:nvPr/>
          </p:nvSpPr>
          <p:spPr bwMode="auto">
            <a:xfrm>
              <a:off x="4432" y="3734"/>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48" name="Oval 58"/>
            <p:cNvSpPr>
              <a:spLocks noChangeArrowheads="1"/>
            </p:cNvSpPr>
            <p:nvPr/>
          </p:nvSpPr>
          <p:spPr bwMode="auto">
            <a:xfrm>
              <a:off x="3358" y="372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4049" name="Text Box 59"/>
            <p:cNvSpPr txBox="1">
              <a:spLocks noChangeArrowheads="1"/>
            </p:cNvSpPr>
            <p:nvPr/>
          </p:nvSpPr>
          <p:spPr bwMode="auto">
            <a:xfrm>
              <a:off x="3168" y="3840"/>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sp>
          <p:nvSpPr>
            <p:cNvPr id="44050" name="Text Box 60"/>
            <p:cNvSpPr txBox="1">
              <a:spLocks noChangeArrowheads="1"/>
            </p:cNvSpPr>
            <p:nvPr/>
          </p:nvSpPr>
          <p:spPr bwMode="auto">
            <a:xfrm>
              <a:off x="4251" y="38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5059" name="灯片编号占位符 5"/>
          <p:cNvSpPr>
            <a:spLocks noGrp="1"/>
          </p:cNvSpPr>
          <p:nvPr>
            <p:ph type="sldNum" sz="quarter" idx="12"/>
          </p:nvPr>
        </p:nvSpPr>
        <p:spPr>
          <a:noFill/>
        </p:spPr>
        <p:txBody>
          <a:bodyPr/>
          <a:lstStyle/>
          <a:p>
            <a:fld id="{2236CBC6-1812-4921-8BAA-DF6CCD13CE54}" type="slidenum">
              <a:rPr lang="zh-CN" altLang="en-US" smtClean="0">
                <a:solidFill>
                  <a:srgbClr val="000000"/>
                </a:solidFill>
              </a:rPr>
              <a:pPr/>
              <a:t>25</a:t>
            </a:fld>
            <a:endParaRPr lang="en-US" altLang="zh-CN" smtClean="0">
              <a:solidFill>
                <a:srgbClr val="000000"/>
              </a:solidFill>
            </a:endParaRPr>
          </a:p>
        </p:txBody>
      </p:sp>
      <p:sp>
        <p:nvSpPr>
          <p:cNvPr id="45060" name="Rectangle 2"/>
          <p:cNvSpPr>
            <a:spLocks noGrp="1" noChangeArrowheads="1"/>
          </p:cNvSpPr>
          <p:nvPr>
            <p:ph type="title"/>
          </p:nvPr>
        </p:nvSpPr>
        <p:spPr/>
        <p:txBody>
          <a:bodyPr/>
          <a:lstStyle/>
          <a:p>
            <a:pPr eaLnBrk="1" hangingPunct="1"/>
            <a:r>
              <a:rPr lang="en-US" altLang="zh-CN" smtClean="0">
                <a:ea typeface="SimSun" pitchFamily="2" charset="-122"/>
              </a:rPr>
              <a:t>Subgame-perfect Nash equilibrium</a:t>
            </a:r>
          </a:p>
        </p:txBody>
      </p:sp>
      <p:sp>
        <p:nvSpPr>
          <p:cNvPr id="45061" name="Rectangle 3"/>
          <p:cNvSpPr>
            <a:spLocks noGrp="1" noChangeArrowheads="1"/>
          </p:cNvSpPr>
          <p:nvPr>
            <p:ph type="body" idx="1"/>
          </p:nvPr>
        </p:nvSpPr>
        <p:spPr/>
        <p:txBody>
          <a:bodyPr/>
          <a:lstStyle/>
          <a:p>
            <a:pPr eaLnBrk="1" hangingPunct="1"/>
            <a:r>
              <a:rPr lang="zh-CN" altLang="en-US" sz="2400" dirty="0" smtClean="0">
                <a:ea typeface="SimSun" pitchFamily="2" charset="-122"/>
              </a:rPr>
              <a:t>子博弈是指原博弈中由某一个决策时点开始之后的部分所构成的博弈，它本身可以视作一个独立的博弈，代表的是参与人在博弈过程中某一个决策时点所面临的决策情形。</a:t>
            </a:r>
            <a:endParaRPr lang="en-US" altLang="zh-CN" sz="2400" dirty="0" smtClean="0">
              <a:ea typeface="SimSun" pitchFamily="2" charset="-122"/>
            </a:endParaRPr>
          </a:p>
          <a:p>
            <a:pPr eaLnBrk="1" hangingPunct="1"/>
            <a:r>
              <a:rPr lang="zh-CN" altLang="en-US" sz="2400" dirty="0" smtClean="0">
                <a:ea typeface="SimSun" pitchFamily="2" charset="-122"/>
              </a:rPr>
              <a:t>原博弈可以看成是一个从根节点开始的子博弈。</a:t>
            </a:r>
            <a:endParaRPr lang="en-US" altLang="zh-CN" sz="2400" dirty="0" smtClean="0">
              <a:ea typeface="SimSun" pitchFamily="2" charset="-122"/>
            </a:endParaRPr>
          </a:p>
          <a:p>
            <a:pPr eaLnBrk="1" hangingPunct="1"/>
            <a:endParaRPr lang="en-US" altLang="zh-CN" sz="2400" dirty="0" smtClean="0">
              <a:ea typeface="SimSun" pitchFamily="2" charset="-122"/>
            </a:endParaRPr>
          </a:p>
          <a:p>
            <a:pPr eaLnBrk="1" hangingPunct="1"/>
            <a:r>
              <a:rPr lang="zh-CN" altLang="en-US" sz="2400" dirty="0" smtClean="0">
                <a:ea typeface="SimSun" pitchFamily="2" charset="-122"/>
              </a:rPr>
              <a:t>在动态博弈中，如果一个纳什均衡的策略在每一个子博弈中都构成了纳什均衡，那么动态博弈的这个纳什均衡是子博弈完美的。</a:t>
            </a:r>
            <a:endParaRPr lang="en-US" altLang="zh-CN" sz="2400" dirty="0" smtClean="0">
              <a:ea typeface="SimSun" pitchFamily="2" charset="-122"/>
            </a:endParaRPr>
          </a:p>
          <a:p>
            <a:pPr eaLnBrk="1" hangingPunct="1"/>
            <a:r>
              <a:rPr lang="zh-CN" altLang="en-US" sz="2400" dirty="0" smtClean="0">
                <a:ea typeface="SimSun" pitchFamily="2" charset="-122"/>
              </a:rPr>
              <a:t>子博弈完美纳什均衡是一个纳什均衡</a:t>
            </a:r>
            <a:r>
              <a:rPr lang="en-US" altLang="zh-CN" sz="2400" dirty="0" smtClean="0">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6083" name="灯片编号占位符 5"/>
          <p:cNvSpPr>
            <a:spLocks noGrp="1"/>
          </p:cNvSpPr>
          <p:nvPr>
            <p:ph type="sldNum" sz="quarter" idx="12"/>
          </p:nvPr>
        </p:nvSpPr>
        <p:spPr>
          <a:noFill/>
        </p:spPr>
        <p:txBody>
          <a:bodyPr/>
          <a:lstStyle/>
          <a:p>
            <a:fld id="{33EB5EC2-B1F5-4A38-B65B-33D9231EA619}" type="slidenum">
              <a:rPr lang="zh-CN" altLang="en-US" smtClean="0">
                <a:solidFill>
                  <a:srgbClr val="000000"/>
                </a:solidFill>
              </a:rPr>
              <a:pPr/>
              <a:t>26</a:t>
            </a:fld>
            <a:endParaRPr lang="en-US" altLang="zh-CN" smtClean="0">
              <a:solidFill>
                <a:srgbClr val="000000"/>
              </a:solidFill>
            </a:endParaRPr>
          </a:p>
        </p:txBody>
      </p:sp>
      <p:sp>
        <p:nvSpPr>
          <p:cNvPr id="46084" name="Rectangle 2"/>
          <p:cNvSpPr>
            <a:spLocks noGrp="1" noChangeArrowheads="1"/>
          </p:cNvSpPr>
          <p:nvPr>
            <p:ph type="title"/>
          </p:nvPr>
        </p:nvSpPr>
        <p:spPr/>
        <p:txBody>
          <a:bodyPr/>
          <a:lstStyle/>
          <a:p>
            <a:pPr eaLnBrk="1" hangingPunct="1"/>
            <a:r>
              <a:rPr lang="en-US" altLang="zh-CN" smtClean="0">
                <a:ea typeface="SimSun" pitchFamily="2" charset="-122"/>
              </a:rPr>
              <a:t>Entry game</a:t>
            </a:r>
          </a:p>
        </p:txBody>
      </p:sp>
      <p:sp>
        <p:nvSpPr>
          <p:cNvPr id="46085" name="Rectangle 3"/>
          <p:cNvSpPr>
            <a:spLocks noGrp="1" noChangeArrowheads="1"/>
          </p:cNvSpPr>
          <p:nvPr>
            <p:ph type="body" idx="1"/>
          </p:nvPr>
        </p:nvSpPr>
        <p:spPr>
          <a:xfrm>
            <a:off x="914400" y="1600200"/>
            <a:ext cx="7772400" cy="1887538"/>
          </a:xfrm>
        </p:spPr>
        <p:txBody>
          <a:bodyPr/>
          <a:lstStyle/>
          <a:p>
            <a:pPr eaLnBrk="1" hangingPunct="1"/>
            <a:r>
              <a:rPr lang="zh-CN" altLang="en-US" smtClean="0">
                <a:ea typeface="SimSun" pitchFamily="2" charset="-122"/>
                <a:cs typeface="Times New Roman" pitchFamily="18" charset="0"/>
              </a:rPr>
              <a:t>两个纳什均衡</a:t>
            </a:r>
            <a:endParaRPr lang="en-US" altLang="zh-CN" smtClean="0">
              <a:ea typeface="SimSun" pitchFamily="2" charset="-122"/>
              <a:cs typeface="Times New Roman" pitchFamily="18" charset="0"/>
            </a:endParaRPr>
          </a:p>
          <a:p>
            <a:pPr lvl="1" eaLnBrk="1" hangingPunct="1">
              <a:buFont typeface="Wingdings" pitchFamily="2" charset="2"/>
              <a:buChar char="Ø"/>
            </a:pPr>
            <a:r>
              <a:rPr lang="en-US" altLang="zh-CN" smtClean="0">
                <a:ea typeface="SimSun" pitchFamily="2" charset="-122"/>
                <a:cs typeface="Times New Roman" pitchFamily="18" charset="0"/>
              </a:rPr>
              <a:t>( </a:t>
            </a:r>
            <a:r>
              <a:rPr lang="en-US" altLang="zh-CN" smtClean="0">
                <a:solidFill>
                  <a:schemeClr val="hlink"/>
                </a:solidFill>
                <a:ea typeface="SimSun" pitchFamily="2" charset="-122"/>
                <a:cs typeface="Times New Roman" pitchFamily="18" charset="0"/>
              </a:rPr>
              <a:t>In</a:t>
            </a:r>
            <a:r>
              <a:rPr lang="en-US" altLang="zh-CN" smtClean="0">
                <a:ea typeface="SimSun" pitchFamily="2" charset="-122"/>
                <a:cs typeface="Times New Roman" pitchFamily="18" charset="0"/>
              </a:rPr>
              <a:t>, </a:t>
            </a:r>
            <a:r>
              <a:rPr lang="en-US" altLang="zh-CN" smtClean="0">
                <a:solidFill>
                  <a:srgbClr val="0000FF"/>
                </a:solidFill>
                <a:ea typeface="SimSun" pitchFamily="2" charset="-122"/>
                <a:cs typeface="Times New Roman" pitchFamily="18" charset="0"/>
              </a:rPr>
              <a:t>Accommodate</a:t>
            </a:r>
            <a:r>
              <a:rPr lang="en-US" altLang="zh-CN" smtClean="0">
                <a:ea typeface="SimSun" pitchFamily="2" charset="-122"/>
                <a:cs typeface="Times New Roman" pitchFamily="18" charset="0"/>
              </a:rPr>
              <a:t> ) </a:t>
            </a:r>
            <a:r>
              <a:rPr lang="zh-CN" altLang="en-US" smtClean="0">
                <a:ea typeface="SimSun" pitchFamily="2" charset="-122"/>
                <a:cs typeface="Times New Roman" pitchFamily="18" charset="0"/>
              </a:rPr>
              <a:t>是子博弈完美的</a:t>
            </a:r>
            <a:r>
              <a:rPr lang="en-US" altLang="zh-CN" smtClean="0">
                <a:ea typeface="SimSun" pitchFamily="2" charset="-122"/>
                <a:cs typeface="Times New Roman" pitchFamily="18" charset="0"/>
              </a:rPr>
              <a:t>.</a:t>
            </a:r>
          </a:p>
          <a:p>
            <a:pPr lvl="1" eaLnBrk="1" hangingPunct="1">
              <a:buFont typeface="Wingdings" pitchFamily="2" charset="2"/>
              <a:buChar char="Ø"/>
            </a:pPr>
            <a:r>
              <a:rPr lang="en-US" altLang="zh-CN" smtClean="0">
                <a:ea typeface="SimSun" pitchFamily="2" charset="-122"/>
                <a:cs typeface="Times New Roman" pitchFamily="18" charset="0"/>
              </a:rPr>
              <a:t>( </a:t>
            </a:r>
            <a:r>
              <a:rPr lang="en-US" altLang="zh-CN" smtClean="0">
                <a:solidFill>
                  <a:schemeClr val="hlink"/>
                </a:solidFill>
                <a:ea typeface="SimSun" pitchFamily="2" charset="-122"/>
                <a:cs typeface="Times New Roman" pitchFamily="18" charset="0"/>
              </a:rPr>
              <a:t>Out</a:t>
            </a:r>
            <a:r>
              <a:rPr lang="en-US" altLang="zh-CN" smtClean="0">
                <a:ea typeface="SimSun" pitchFamily="2" charset="-122"/>
                <a:cs typeface="Times New Roman" pitchFamily="18" charset="0"/>
              </a:rPr>
              <a:t>, </a:t>
            </a:r>
            <a:r>
              <a:rPr lang="en-US" altLang="zh-CN" smtClean="0">
                <a:solidFill>
                  <a:srgbClr val="0000FF"/>
                </a:solidFill>
                <a:ea typeface="SimSun" pitchFamily="2" charset="-122"/>
                <a:cs typeface="Times New Roman" pitchFamily="18" charset="0"/>
              </a:rPr>
              <a:t>Fight</a:t>
            </a:r>
            <a:r>
              <a:rPr lang="en-US" altLang="zh-CN" smtClean="0">
                <a:ea typeface="SimSun" pitchFamily="2" charset="-122"/>
                <a:cs typeface="Times New Roman" pitchFamily="18" charset="0"/>
              </a:rPr>
              <a:t> )</a:t>
            </a:r>
            <a:r>
              <a:rPr lang="zh-CN" altLang="en-US" smtClean="0">
                <a:ea typeface="SimSun" pitchFamily="2" charset="-122"/>
                <a:cs typeface="Times New Roman" pitchFamily="18" charset="0"/>
              </a:rPr>
              <a:t>不是子博弈完美的，原因是在开始于</a:t>
            </a:r>
            <a:r>
              <a:rPr lang="en-US" altLang="zh-CN" smtClean="0">
                <a:ea typeface="SimSun" pitchFamily="2" charset="-122"/>
                <a:cs typeface="Times New Roman" pitchFamily="18" charset="0"/>
              </a:rPr>
              <a:t>Incumbent</a:t>
            </a:r>
            <a:r>
              <a:rPr lang="zh-CN" altLang="en-US" smtClean="0">
                <a:ea typeface="SimSun" pitchFamily="2" charset="-122"/>
                <a:cs typeface="Times New Roman" pitchFamily="18" charset="0"/>
              </a:rPr>
              <a:t>的子博弈中它没有导出纳什均衡</a:t>
            </a:r>
            <a:r>
              <a:rPr lang="en-US" altLang="zh-CN" smtClean="0">
                <a:ea typeface="SimSun" pitchFamily="2" charset="-122"/>
                <a:cs typeface="Times New Roman" pitchFamily="18" charset="0"/>
              </a:rPr>
              <a:t>.</a:t>
            </a:r>
            <a:endParaRPr lang="en-US" altLang="zh-CN" smtClean="0">
              <a:ea typeface="SimSun" pitchFamily="2" charset="-122"/>
            </a:endParaRPr>
          </a:p>
        </p:txBody>
      </p:sp>
      <p:sp>
        <p:nvSpPr>
          <p:cNvPr id="46086" name="Text Box 4"/>
          <p:cNvSpPr txBox="1">
            <a:spLocks noChangeArrowheads="1"/>
          </p:cNvSpPr>
          <p:nvPr/>
        </p:nvSpPr>
        <p:spPr bwMode="auto">
          <a:xfrm>
            <a:off x="4164013" y="447357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5"/>
          <p:cNvGrpSpPr>
            <a:grpSpLocks/>
          </p:cNvGrpSpPr>
          <p:nvPr/>
        </p:nvGrpSpPr>
        <p:grpSpPr bwMode="auto">
          <a:xfrm>
            <a:off x="833438" y="3500438"/>
            <a:ext cx="3505200" cy="2630487"/>
            <a:chOff x="789" y="2288"/>
            <a:chExt cx="2208" cy="1657"/>
          </a:xfrm>
        </p:grpSpPr>
        <p:sp>
          <p:nvSpPr>
            <p:cNvPr id="46100" name="Text Box 6"/>
            <p:cNvSpPr txBox="1">
              <a:spLocks noChangeArrowheads="1"/>
            </p:cNvSpPr>
            <p:nvPr/>
          </p:nvSpPr>
          <p:spPr bwMode="auto">
            <a:xfrm>
              <a:off x="1786" y="2288"/>
              <a:ext cx="84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Challenger</a:t>
              </a:r>
            </a:p>
          </p:txBody>
        </p:sp>
        <p:sp>
          <p:nvSpPr>
            <p:cNvPr id="46101" name="Oval 7"/>
            <p:cNvSpPr>
              <a:spLocks noChangeArrowheads="1"/>
            </p:cNvSpPr>
            <p:nvPr/>
          </p:nvSpPr>
          <p:spPr bwMode="auto">
            <a:xfrm>
              <a:off x="2151" y="2525"/>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102" name="Line 8"/>
            <p:cNvSpPr>
              <a:spLocks noChangeShapeType="1"/>
            </p:cNvSpPr>
            <p:nvPr/>
          </p:nvSpPr>
          <p:spPr bwMode="auto">
            <a:xfrm flipH="1">
              <a:off x="1677" y="2601"/>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6103" name="Line 9"/>
            <p:cNvSpPr>
              <a:spLocks noChangeShapeType="1"/>
            </p:cNvSpPr>
            <p:nvPr/>
          </p:nvSpPr>
          <p:spPr bwMode="auto">
            <a:xfrm>
              <a:off x="2239" y="2595"/>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6104" name="Text Box 10"/>
            <p:cNvSpPr txBox="1">
              <a:spLocks noChangeArrowheads="1"/>
            </p:cNvSpPr>
            <p:nvPr/>
          </p:nvSpPr>
          <p:spPr bwMode="auto">
            <a:xfrm>
              <a:off x="1535" y="2704"/>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In</a:t>
              </a:r>
            </a:p>
          </p:txBody>
        </p:sp>
        <p:sp>
          <p:nvSpPr>
            <p:cNvPr id="46105" name="Text Box 11"/>
            <p:cNvSpPr txBox="1">
              <a:spLocks noChangeArrowheads="1"/>
            </p:cNvSpPr>
            <p:nvPr/>
          </p:nvSpPr>
          <p:spPr bwMode="auto">
            <a:xfrm>
              <a:off x="2562" y="2715"/>
              <a:ext cx="3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Out</a:t>
              </a:r>
            </a:p>
          </p:txBody>
        </p:sp>
        <p:sp>
          <p:nvSpPr>
            <p:cNvPr id="46106" name="Oval 12"/>
            <p:cNvSpPr>
              <a:spLocks noChangeArrowheads="1"/>
            </p:cNvSpPr>
            <p:nvPr/>
          </p:nvSpPr>
          <p:spPr bwMode="auto">
            <a:xfrm>
              <a:off x="1621" y="3052"/>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107" name="Line 13"/>
            <p:cNvSpPr>
              <a:spLocks noChangeShapeType="1"/>
            </p:cNvSpPr>
            <p:nvPr/>
          </p:nvSpPr>
          <p:spPr bwMode="auto">
            <a:xfrm flipH="1">
              <a:off x="1147" y="3128"/>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6108" name="Line 14"/>
            <p:cNvSpPr>
              <a:spLocks noChangeShapeType="1"/>
            </p:cNvSpPr>
            <p:nvPr/>
          </p:nvSpPr>
          <p:spPr bwMode="auto">
            <a:xfrm>
              <a:off x="1709" y="3122"/>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6109" name="Text Box 15"/>
            <p:cNvSpPr txBox="1">
              <a:spLocks noChangeArrowheads="1"/>
            </p:cNvSpPr>
            <p:nvPr/>
          </p:nvSpPr>
          <p:spPr bwMode="auto">
            <a:xfrm>
              <a:off x="789" y="2941"/>
              <a:ext cx="78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Incumbent</a:t>
              </a:r>
            </a:p>
          </p:txBody>
        </p:sp>
        <p:sp>
          <p:nvSpPr>
            <p:cNvPr id="46110" name="Text Box 16"/>
            <p:cNvSpPr txBox="1">
              <a:spLocks noChangeArrowheads="1"/>
            </p:cNvSpPr>
            <p:nvPr/>
          </p:nvSpPr>
          <p:spPr bwMode="auto">
            <a:xfrm>
              <a:off x="1005" y="323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a:t>
              </a:r>
            </a:p>
          </p:txBody>
        </p:sp>
        <p:sp>
          <p:nvSpPr>
            <p:cNvPr id="46111" name="Text Box 17"/>
            <p:cNvSpPr txBox="1">
              <a:spLocks noChangeArrowheads="1"/>
            </p:cNvSpPr>
            <p:nvPr/>
          </p:nvSpPr>
          <p:spPr bwMode="auto">
            <a:xfrm>
              <a:off x="2032" y="3242"/>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F</a:t>
              </a:r>
            </a:p>
          </p:txBody>
        </p:sp>
        <p:sp>
          <p:nvSpPr>
            <p:cNvPr id="46112" name="Oval 18"/>
            <p:cNvSpPr>
              <a:spLocks noChangeArrowheads="1"/>
            </p:cNvSpPr>
            <p:nvPr/>
          </p:nvSpPr>
          <p:spPr bwMode="auto">
            <a:xfrm>
              <a:off x="2670" y="3078"/>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113" name="Oval 19"/>
            <p:cNvSpPr>
              <a:spLocks noChangeArrowheads="1"/>
            </p:cNvSpPr>
            <p:nvPr/>
          </p:nvSpPr>
          <p:spPr bwMode="auto">
            <a:xfrm>
              <a:off x="2139" y="360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114" name="Oval 20"/>
            <p:cNvSpPr>
              <a:spLocks noChangeArrowheads="1"/>
            </p:cNvSpPr>
            <p:nvPr/>
          </p:nvSpPr>
          <p:spPr bwMode="auto">
            <a:xfrm>
              <a:off x="1065" y="3600"/>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115" name="Text Box 21"/>
            <p:cNvSpPr txBox="1">
              <a:spLocks noChangeArrowheads="1"/>
            </p:cNvSpPr>
            <p:nvPr/>
          </p:nvSpPr>
          <p:spPr bwMode="auto">
            <a:xfrm>
              <a:off x="2514" y="3186"/>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2</a:t>
              </a:r>
            </a:p>
          </p:txBody>
        </p:sp>
        <p:sp>
          <p:nvSpPr>
            <p:cNvPr id="46116" name="Text Box 22"/>
            <p:cNvSpPr txBox="1">
              <a:spLocks noChangeArrowheads="1"/>
            </p:cNvSpPr>
            <p:nvPr/>
          </p:nvSpPr>
          <p:spPr bwMode="auto">
            <a:xfrm>
              <a:off x="875" y="371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46117" name="Text Box 23"/>
            <p:cNvSpPr txBox="1">
              <a:spLocks noChangeArrowheads="1"/>
            </p:cNvSpPr>
            <p:nvPr/>
          </p:nvSpPr>
          <p:spPr bwMode="auto">
            <a:xfrm>
              <a:off x="1958" y="3714"/>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grpSp>
      <p:grpSp>
        <p:nvGrpSpPr>
          <p:cNvPr id="3" name="Group 24"/>
          <p:cNvGrpSpPr>
            <a:grpSpLocks/>
          </p:cNvGrpSpPr>
          <p:nvPr/>
        </p:nvGrpSpPr>
        <p:grpSpPr bwMode="auto">
          <a:xfrm>
            <a:off x="5467350" y="3760788"/>
            <a:ext cx="2622550" cy="1593850"/>
            <a:chOff x="3169" y="2534"/>
            <a:chExt cx="1652" cy="1004"/>
          </a:xfrm>
        </p:grpSpPr>
        <p:sp>
          <p:nvSpPr>
            <p:cNvPr id="46090" name="Oval 25"/>
            <p:cNvSpPr>
              <a:spLocks noChangeArrowheads="1"/>
            </p:cNvSpPr>
            <p:nvPr/>
          </p:nvSpPr>
          <p:spPr bwMode="auto">
            <a:xfrm>
              <a:off x="4001" y="264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091" name="Line 26"/>
            <p:cNvSpPr>
              <a:spLocks noChangeShapeType="1"/>
            </p:cNvSpPr>
            <p:nvPr/>
          </p:nvSpPr>
          <p:spPr bwMode="auto">
            <a:xfrm flipH="1">
              <a:off x="3527" y="2721"/>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6092" name="Line 27"/>
            <p:cNvSpPr>
              <a:spLocks noChangeShapeType="1"/>
            </p:cNvSpPr>
            <p:nvPr/>
          </p:nvSpPr>
          <p:spPr bwMode="auto">
            <a:xfrm>
              <a:off x="4089" y="2715"/>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6093" name="Text Box 28"/>
            <p:cNvSpPr txBox="1">
              <a:spLocks noChangeArrowheads="1"/>
            </p:cNvSpPr>
            <p:nvPr/>
          </p:nvSpPr>
          <p:spPr bwMode="auto">
            <a:xfrm>
              <a:off x="3169" y="2534"/>
              <a:ext cx="78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Incumbent</a:t>
              </a:r>
            </a:p>
          </p:txBody>
        </p:sp>
        <p:sp>
          <p:nvSpPr>
            <p:cNvPr id="46094" name="Text Box 29"/>
            <p:cNvSpPr txBox="1">
              <a:spLocks noChangeArrowheads="1"/>
            </p:cNvSpPr>
            <p:nvPr/>
          </p:nvSpPr>
          <p:spPr bwMode="auto">
            <a:xfrm>
              <a:off x="3385" y="2824"/>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a:t>
              </a:r>
            </a:p>
          </p:txBody>
        </p:sp>
        <p:sp>
          <p:nvSpPr>
            <p:cNvPr id="46095" name="Text Box 30"/>
            <p:cNvSpPr txBox="1">
              <a:spLocks noChangeArrowheads="1"/>
            </p:cNvSpPr>
            <p:nvPr/>
          </p:nvSpPr>
          <p:spPr bwMode="auto">
            <a:xfrm>
              <a:off x="4412" y="2835"/>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F</a:t>
              </a:r>
            </a:p>
          </p:txBody>
        </p:sp>
        <p:sp>
          <p:nvSpPr>
            <p:cNvPr id="46096" name="Oval 31"/>
            <p:cNvSpPr>
              <a:spLocks noChangeArrowheads="1"/>
            </p:cNvSpPr>
            <p:nvPr/>
          </p:nvSpPr>
          <p:spPr bwMode="auto">
            <a:xfrm>
              <a:off x="4519" y="3200"/>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097" name="Oval 32"/>
            <p:cNvSpPr>
              <a:spLocks noChangeArrowheads="1"/>
            </p:cNvSpPr>
            <p:nvPr/>
          </p:nvSpPr>
          <p:spPr bwMode="auto">
            <a:xfrm>
              <a:off x="3445" y="3193"/>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6098" name="Text Box 33"/>
            <p:cNvSpPr txBox="1">
              <a:spLocks noChangeArrowheads="1"/>
            </p:cNvSpPr>
            <p:nvPr/>
          </p:nvSpPr>
          <p:spPr bwMode="auto">
            <a:xfrm>
              <a:off x="3255" y="3306"/>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46099" name="Text Box 34"/>
            <p:cNvSpPr txBox="1">
              <a:spLocks noChangeArrowheads="1"/>
            </p:cNvSpPr>
            <p:nvPr/>
          </p:nvSpPr>
          <p:spPr bwMode="auto">
            <a:xfrm>
              <a:off x="4338" y="3307"/>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grpSp>
      <p:sp>
        <p:nvSpPr>
          <p:cNvPr id="46089" name="Text Box 35"/>
          <p:cNvSpPr txBox="1">
            <a:spLocks noChangeArrowheads="1"/>
          </p:cNvSpPr>
          <p:nvPr/>
        </p:nvSpPr>
        <p:spPr bwMode="auto">
          <a:xfrm>
            <a:off x="5267325" y="5427663"/>
            <a:ext cx="3076575"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Accommodate</a:t>
            </a:r>
            <a:r>
              <a:rPr lang="en-US" altLang="zh-CN" smtClean="0">
                <a:solidFill>
                  <a:srgbClr val="000000"/>
                </a:solidFill>
                <a:ea typeface="SimSun" pitchFamily="2" charset="-122"/>
              </a:rPr>
              <a:t> is the Nash equilibrium in this subgame.</a:t>
            </a:r>
          </a:p>
        </p:txBody>
      </p:sp>
    </p:spTree>
  </p:cSld>
  <p:clrMapOvr>
    <a:masterClrMapping/>
  </p:clrMapOvr>
  <p:transition spd="med">
    <p:zoom/>
    <p:sndAc>
      <p:stSnd>
        <p:snd r:embed="rId3" name="click.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7107" name="灯片编号占位符 6"/>
          <p:cNvSpPr>
            <a:spLocks noGrp="1"/>
          </p:cNvSpPr>
          <p:nvPr>
            <p:ph type="sldNum" sz="quarter" idx="12"/>
          </p:nvPr>
        </p:nvSpPr>
        <p:spPr>
          <a:noFill/>
        </p:spPr>
        <p:txBody>
          <a:bodyPr/>
          <a:lstStyle/>
          <a:p>
            <a:fld id="{64E27384-9AC5-46CB-B210-4DF739722811}" type="slidenum">
              <a:rPr lang="zh-CN" altLang="en-US" smtClean="0">
                <a:solidFill>
                  <a:srgbClr val="000000"/>
                </a:solidFill>
              </a:rPr>
              <a:pPr/>
              <a:t>27</a:t>
            </a:fld>
            <a:endParaRPr lang="en-US" altLang="zh-CN" smtClean="0">
              <a:solidFill>
                <a:srgbClr val="000000"/>
              </a:solidFill>
            </a:endParaRPr>
          </a:p>
        </p:txBody>
      </p:sp>
      <p:sp>
        <p:nvSpPr>
          <p:cNvPr id="47108" name="Rectangle 2"/>
          <p:cNvSpPr>
            <a:spLocks noGrp="1" noChangeArrowheads="1"/>
          </p:cNvSpPr>
          <p:nvPr>
            <p:ph type="title"/>
          </p:nvPr>
        </p:nvSpPr>
        <p:spPr/>
        <p:txBody>
          <a:bodyPr/>
          <a:lstStyle/>
          <a:p>
            <a:pPr eaLnBrk="1" hangingPunct="1"/>
            <a:r>
              <a:rPr lang="en-US" altLang="zh-CN" sz="3800" smtClean="0">
                <a:ea typeface="SimSun" pitchFamily="2" charset="-122"/>
              </a:rPr>
              <a:t>Find subgame perfect Nash equilibria: backward induction</a:t>
            </a:r>
          </a:p>
        </p:txBody>
      </p:sp>
      <p:sp>
        <p:nvSpPr>
          <p:cNvPr id="47109" name="Rectangle 3"/>
          <p:cNvSpPr>
            <a:spLocks noGrp="1" noChangeArrowheads="1"/>
          </p:cNvSpPr>
          <p:nvPr>
            <p:ph type="body" sz="half" idx="1"/>
          </p:nvPr>
        </p:nvSpPr>
        <p:spPr>
          <a:xfrm>
            <a:off x="914400" y="1600200"/>
            <a:ext cx="7696200" cy="1206500"/>
          </a:xfrm>
        </p:spPr>
        <p:txBody>
          <a:bodyPr/>
          <a:lstStyle/>
          <a:p>
            <a:pPr eaLnBrk="1" hangingPunct="1"/>
            <a:r>
              <a:rPr lang="zh-CN" altLang="en-US" sz="2000" smtClean="0">
                <a:ea typeface="SimSun" pitchFamily="2" charset="-122"/>
              </a:rPr>
              <a:t>开始于那些最小的子博弈</a:t>
            </a:r>
            <a:endParaRPr lang="en-US" altLang="zh-CN" sz="2000" smtClean="0">
              <a:ea typeface="SimSun" pitchFamily="2" charset="-122"/>
            </a:endParaRPr>
          </a:p>
          <a:p>
            <a:pPr eaLnBrk="1" hangingPunct="1"/>
            <a:r>
              <a:rPr lang="zh-CN" altLang="en-US" sz="2000" smtClean="0">
                <a:ea typeface="SimSun" pitchFamily="2" charset="-122"/>
              </a:rPr>
              <a:t>然后反向移动直到到达根</a:t>
            </a:r>
            <a:endParaRPr lang="en-US" altLang="zh-CN" sz="2200" smtClean="0">
              <a:ea typeface="SimSun" pitchFamily="2" charset="-122"/>
            </a:endParaRPr>
          </a:p>
        </p:txBody>
      </p:sp>
      <p:sp>
        <p:nvSpPr>
          <p:cNvPr id="47110" name="Text Box 4"/>
          <p:cNvSpPr txBox="1">
            <a:spLocks noChangeArrowheads="1"/>
          </p:cNvSpPr>
          <p:nvPr/>
        </p:nvSpPr>
        <p:spPr bwMode="auto">
          <a:xfrm>
            <a:off x="4164013" y="447357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47111" name="Text Box 5"/>
          <p:cNvSpPr txBox="1">
            <a:spLocks noChangeArrowheads="1"/>
          </p:cNvSpPr>
          <p:nvPr/>
        </p:nvSpPr>
        <p:spPr bwMode="auto">
          <a:xfrm>
            <a:off x="2790825" y="3225800"/>
            <a:ext cx="13446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Challenger</a:t>
            </a:r>
          </a:p>
        </p:txBody>
      </p:sp>
      <p:sp>
        <p:nvSpPr>
          <p:cNvPr id="47112" name="Oval 6"/>
          <p:cNvSpPr>
            <a:spLocks noChangeArrowheads="1"/>
          </p:cNvSpPr>
          <p:nvPr/>
        </p:nvSpPr>
        <p:spPr bwMode="auto">
          <a:xfrm>
            <a:off x="3370263" y="36020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7113" name="Line 7"/>
          <p:cNvSpPr>
            <a:spLocks noChangeShapeType="1"/>
          </p:cNvSpPr>
          <p:nvPr/>
        </p:nvSpPr>
        <p:spPr bwMode="auto">
          <a:xfrm flipH="1">
            <a:off x="2617788" y="3722688"/>
            <a:ext cx="766762" cy="766762"/>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7114" name="Line 8"/>
          <p:cNvSpPr>
            <a:spLocks noChangeShapeType="1"/>
          </p:cNvSpPr>
          <p:nvPr/>
        </p:nvSpPr>
        <p:spPr bwMode="auto">
          <a:xfrm>
            <a:off x="3509963" y="3713163"/>
            <a:ext cx="727075" cy="8048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7115" name="Text Box 9"/>
          <p:cNvSpPr txBox="1">
            <a:spLocks noChangeArrowheads="1"/>
          </p:cNvSpPr>
          <p:nvPr/>
        </p:nvSpPr>
        <p:spPr bwMode="auto">
          <a:xfrm>
            <a:off x="2392363" y="38862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In</a:t>
            </a:r>
          </a:p>
        </p:txBody>
      </p:sp>
      <p:sp>
        <p:nvSpPr>
          <p:cNvPr id="47116" name="Text Box 10"/>
          <p:cNvSpPr txBox="1">
            <a:spLocks noChangeArrowheads="1"/>
          </p:cNvSpPr>
          <p:nvPr/>
        </p:nvSpPr>
        <p:spPr bwMode="auto">
          <a:xfrm>
            <a:off x="4022725" y="3903663"/>
            <a:ext cx="5778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Out</a:t>
            </a:r>
          </a:p>
        </p:txBody>
      </p:sp>
      <p:sp>
        <p:nvSpPr>
          <p:cNvPr id="47117" name="Oval 11"/>
          <p:cNvSpPr>
            <a:spLocks noChangeArrowheads="1"/>
          </p:cNvSpPr>
          <p:nvPr/>
        </p:nvSpPr>
        <p:spPr bwMode="auto">
          <a:xfrm>
            <a:off x="2528888" y="443865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7118" name="Line 12"/>
          <p:cNvSpPr>
            <a:spLocks noChangeShapeType="1"/>
          </p:cNvSpPr>
          <p:nvPr/>
        </p:nvSpPr>
        <p:spPr bwMode="auto">
          <a:xfrm flipH="1">
            <a:off x="1776413" y="4559300"/>
            <a:ext cx="766762" cy="766763"/>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7119" name="Line 13"/>
          <p:cNvSpPr>
            <a:spLocks noChangeShapeType="1"/>
          </p:cNvSpPr>
          <p:nvPr/>
        </p:nvSpPr>
        <p:spPr bwMode="auto">
          <a:xfrm>
            <a:off x="2668588" y="4549775"/>
            <a:ext cx="727075" cy="8048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7120" name="Text Box 14"/>
          <p:cNvSpPr txBox="1">
            <a:spLocks noChangeArrowheads="1"/>
          </p:cNvSpPr>
          <p:nvPr/>
        </p:nvSpPr>
        <p:spPr bwMode="auto">
          <a:xfrm>
            <a:off x="1208088" y="4262438"/>
            <a:ext cx="1250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Incumbent</a:t>
            </a:r>
          </a:p>
        </p:txBody>
      </p:sp>
      <p:sp>
        <p:nvSpPr>
          <p:cNvPr id="47121" name="Text Box 15"/>
          <p:cNvSpPr txBox="1">
            <a:spLocks noChangeArrowheads="1"/>
          </p:cNvSpPr>
          <p:nvPr/>
        </p:nvSpPr>
        <p:spPr bwMode="auto">
          <a:xfrm>
            <a:off x="1550988" y="47228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a:t>
            </a:r>
          </a:p>
        </p:txBody>
      </p:sp>
      <p:sp>
        <p:nvSpPr>
          <p:cNvPr id="47122" name="Text Box 16"/>
          <p:cNvSpPr txBox="1">
            <a:spLocks noChangeArrowheads="1"/>
          </p:cNvSpPr>
          <p:nvPr/>
        </p:nvSpPr>
        <p:spPr bwMode="auto">
          <a:xfrm>
            <a:off x="3181350" y="4740275"/>
            <a:ext cx="37623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F</a:t>
            </a:r>
          </a:p>
        </p:txBody>
      </p:sp>
      <p:sp>
        <p:nvSpPr>
          <p:cNvPr id="47123" name="Oval 17"/>
          <p:cNvSpPr>
            <a:spLocks noChangeArrowheads="1"/>
          </p:cNvSpPr>
          <p:nvPr/>
        </p:nvSpPr>
        <p:spPr bwMode="auto">
          <a:xfrm>
            <a:off x="4194175" y="44799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7124" name="Oval 18"/>
          <p:cNvSpPr>
            <a:spLocks noChangeArrowheads="1"/>
          </p:cNvSpPr>
          <p:nvPr/>
        </p:nvSpPr>
        <p:spPr bwMode="auto">
          <a:xfrm>
            <a:off x="3351213" y="53197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7125" name="Oval 19"/>
          <p:cNvSpPr>
            <a:spLocks noChangeArrowheads="1"/>
          </p:cNvSpPr>
          <p:nvPr/>
        </p:nvSpPr>
        <p:spPr bwMode="auto">
          <a:xfrm>
            <a:off x="1646238" y="53086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7126" name="Text Box 20"/>
          <p:cNvSpPr txBox="1">
            <a:spLocks noChangeArrowheads="1"/>
          </p:cNvSpPr>
          <p:nvPr/>
        </p:nvSpPr>
        <p:spPr bwMode="auto">
          <a:xfrm>
            <a:off x="3946525" y="46513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2</a:t>
            </a:r>
          </a:p>
        </p:txBody>
      </p:sp>
      <p:sp>
        <p:nvSpPr>
          <p:cNvPr id="47127" name="Text Box 21"/>
          <p:cNvSpPr txBox="1">
            <a:spLocks noChangeArrowheads="1"/>
          </p:cNvSpPr>
          <p:nvPr/>
        </p:nvSpPr>
        <p:spPr bwMode="auto">
          <a:xfrm>
            <a:off x="1344613" y="54879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47128" name="Text Box 22"/>
          <p:cNvSpPr txBox="1">
            <a:spLocks noChangeArrowheads="1"/>
          </p:cNvSpPr>
          <p:nvPr/>
        </p:nvSpPr>
        <p:spPr bwMode="auto">
          <a:xfrm>
            <a:off x="3063875" y="54895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47129" name="Text Box 23"/>
          <p:cNvSpPr txBox="1">
            <a:spLocks noChangeArrowheads="1"/>
          </p:cNvSpPr>
          <p:nvPr/>
        </p:nvSpPr>
        <p:spPr bwMode="auto">
          <a:xfrm>
            <a:off x="5376863" y="4906963"/>
            <a:ext cx="3040062" cy="915987"/>
          </a:xfrm>
          <a:prstGeom prst="rect">
            <a:avLst/>
          </a:prstGeom>
          <a:noFill/>
          <a:ln w="9525">
            <a:noFill/>
            <a:miter lim="800000"/>
            <a:headEnd/>
            <a:tailEnd/>
          </a:ln>
        </p:spPr>
        <p:txBody>
          <a:bodyPr>
            <a:spAutoFit/>
          </a:bodyPr>
          <a:lstStyle/>
          <a:p>
            <a:pPr fontAlgn="base">
              <a:spcBef>
                <a:spcPct val="50000"/>
              </a:spcBef>
              <a:spcAft>
                <a:spcPct val="0"/>
              </a:spcAft>
            </a:pPr>
            <a:r>
              <a:rPr lang="zh-CN" altLang="en-US" smtClean="0">
                <a:solidFill>
                  <a:srgbClr val="FF0000"/>
                </a:solidFill>
                <a:ea typeface="SimSun" pitchFamily="2" charset="-122"/>
              </a:rPr>
              <a:t>第一个数字</a:t>
            </a:r>
            <a:r>
              <a:rPr lang="zh-CN" altLang="en-US" smtClean="0">
                <a:solidFill>
                  <a:srgbClr val="000000"/>
                </a:solidFill>
                <a:ea typeface="SimSun" pitchFamily="2" charset="-122"/>
              </a:rPr>
              <a:t>是</a:t>
            </a:r>
            <a:r>
              <a:rPr lang="en-US" altLang="zh-CN" smtClean="0">
                <a:solidFill>
                  <a:srgbClr val="000000"/>
                </a:solidFill>
                <a:ea typeface="SimSun" pitchFamily="2" charset="-122"/>
              </a:rPr>
              <a:t>challenger</a:t>
            </a:r>
            <a:r>
              <a:rPr lang="zh-CN" altLang="en-US" smtClean="0">
                <a:solidFill>
                  <a:srgbClr val="000000"/>
                </a:solidFill>
                <a:ea typeface="SimSun" pitchFamily="2" charset="-122"/>
              </a:rPr>
              <a:t>的收益</a:t>
            </a:r>
            <a:r>
              <a:rPr lang="en-US" altLang="zh-CN" smtClean="0">
                <a:solidFill>
                  <a:srgbClr val="000000"/>
                </a:solidFill>
                <a:ea typeface="SimSun" pitchFamily="2" charset="-122"/>
              </a:rPr>
              <a:t>. </a:t>
            </a:r>
            <a:r>
              <a:rPr lang="zh-CN" altLang="en-US" smtClean="0">
                <a:solidFill>
                  <a:srgbClr val="0000FF"/>
                </a:solidFill>
                <a:ea typeface="SimSun" pitchFamily="2" charset="-122"/>
              </a:rPr>
              <a:t>第二个数字</a:t>
            </a:r>
            <a:r>
              <a:rPr lang="zh-CN" altLang="en-US" smtClean="0">
                <a:solidFill>
                  <a:srgbClr val="000000"/>
                </a:solidFill>
                <a:ea typeface="SimSun" pitchFamily="2" charset="-122"/>
              </a:rPr>
              <a:t>是</a:t>
            </a:r>
            <a:r>
              <a:rPr lang="en-US" altLang="zh-CN" smtClean="0">
                <a:solidFill>
                  <a:srgbClr val="000000"/>
                </a:solidFill>
                <a:ea typeface="SimSun" pitchFamily="2" charset="-122"/>
              </a:rPr>
              <a:t>incumbent</a:t>
            </a:r>
            <a:r>
              <a:rPr lang="zh-CN" altLang="en-US" smtClean="0">
                <a:solidFill>
                  <a:srgbClr val="000000"/>
                </a:solidFill>
                <a:ea typeface="SimSun" pitchFamily="2" charset="-122"/>
              </a:rPr>
              <a:t>的收益</a:t>
            </a:r>
            <a:r>
              <a:rPr lang="en-US" altLang="zh-CN" smtClean="0">
                <a:solidFill>
                  <a:srgbClr val="000000"/>
                </a:solidFill>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8131" name="灯片编号占位符 5"/>
          <p:cNvSpPr>
            <a:spLocks noGrp="1"/>
          </p:cNvSpPr>
          <p:nvPr>
            <p:ph type="sldNum" sz="quarter" idx="12"/>
          </p:nvPr>
        </p:nvSpPr>
        <p:spPr>
          <a:noFill/>
        </p:spPr>
        <p:txBody>
          <a:bodyPr/>
          <a:lstStyle/>
          <a:p>
            <a:fld id="{3D647C2A-D8E4-4EAE-86B1-65BD9C2A3A81}" type="slidenum">
              <a:rPr lang="zh-CN" altLang="en-US" smtClean="0">
                <a:solidFill>
                  <a:srgbClr val="000000"/>
                </a:solidFill>
              </a:rPr>
              <a:pPr/>
              <a:t>28</a:t>
            </a:fld>
            <a:endParaRPr lang="en-US" altLang="zh-CN" smtClean="0">
              <a:solidFill>
                <a:srgbClr val="000000"/>
              </a:solidFill>
            </a:endParaRPr>
          </a:p>
        </p:txBody>
      </p:sp>
      <p:sp>
        <p:nvSpPr>
          <p:cNvPr id="48132" name="Rectangle 2"/>
          <p:cNvSpPr>
            <a:spLocks noGrp="1" noChangeArrowheads="1"/>
          </p:cNvSpPr>
          <p:nvPr>
            <p:ph type="title"/>
          </p:nvPr>
        </p:nvSpPr>
        <p:spPr/>
        <p:txBody>
          <a:bodyPr/>
          <a:lstStyle/>
          <a:p>
            <a:pPr eaLnBrk="1" hangingPunct="1"/>
            <a:r>
              <a:rPr lang="en-US" altLang="zh-CN" sz="3800" smtClean="0">
                <a:ea typeface="SimSun" pitchFamily="2" charset="-122"/>
              </a:rPr>
              <a:t>Find subgame perfect Nash equilibria: backward induction</a:t>
            </a:r>
          </a:p>
        </p:txBody>
      </p:sp>
      <p:sp>
        <p:nvSpPr>
          <p:cNvPr id="48133" name="Rectangle 3"/>
          <p:cNvSpPr>
            <a:spLocks noGrp="1" noChangeArrowheads="1"/>
          </p:cNvSpPr>
          <p:nvPr>
            <p:ph type="body" idx="1"/>
          </p:nvPr>
        </p:nvSpPr>
        <p:spPr>
          <a:xfrm>
            <a:off x="842963" y="4865688"/>
            <a:ext cx="7772400" cy="1192212"/>
          </a:xfrm>
        </p:spPr>
        <p:txBody>
          <a:bodyPr/>
          <a:lstStyle/>
          <a:p>
            <a:pPr eaLnBrk="1" hangingPunct="1">
              <a:lnSpc>
                <a:spcPct val="90000"/>
              </a:lnSpc>
            </a:pPr>
            <a:r>
              <a:rPr lang="zh-CN" altLang="en-US" sz="2400" smtClean="0">
                <a:ea typeface="SimSun" pitchFamily="2" charset="-122"/>
              </a:rPr>
              <a:t>子博弈完美纳什均衡</a:t>
            </a:r>
            <a:r>
              <a:rPr lang="en-US" altLang="zh-CN" sz="2400" smtClean="0">
                <a:ea typeface="SimSun" pitchFamily="2" charset="-122"/>
              </a:rPr>
              <a:t> (</a:t>
            </a:r>
            <a:r>
              <a:rPr lang="en-US" altLang="zh-CN" sz="2400" smtClean="0">
                <a:solidFill>
                  <a:srgbClr val="0000FF"/>
                </a:solidFill>
                <a:ea typeface="SimSun" pitchFamily="2" charset="-122"/>
              </a:rPr>
              <a:t>DG</a:t>
            </a:r>
            <a:r>
              <a:rPr lang="en-US" altLang="zh-CN" sz="2400" smtClean="0">
                <a:ea typeface="SimSun" pitchFamily="2" charset="-122"/>
              </a:rPr>
              <a:t>, </a:t>
            </a:r>
            <a:r>
              <a:rPr lang="en-US" altLang="zh-CN" sz="2400" smtClean="0">
                <a:solidFill>
                  <a:schemeClr val="hlink"/>
                </a:solidFill>
                <a:ea typeface="SimSun" pitchFamily="2" charset="-122"/>
              </a:rPr>
              <a:t>E</a:t>
            </a:r>
            <a:r>
              <a:rPr lang="en-US" altLang="zh-CN" sz="2400" smtClean="0">
                <a:ea typeface="SimSun" pitchFamily="2" charset="-122"/>
              </a:rPr>
              <a:t>)</a:t>
            </a:r>
          </a:p>
          <a:p>
            <a:pPr lvl="1" eaLnBrk="1" hangingPunct="1">
              <a:lnSpc>
                <a:spcPct val="90000"/>
              </a:lnSpc>
              <a:buFont typeface="Wingdings" pitchFamily="2" charset="2"/>
              <a:buChar char="Ø"/>
            </a:pPr>
            <a:r>
              <a:rPr lang="en-US" altLang="zh-CN" sz="2200" smtClean="0">
                <a:ea typeface="SimSun" pitchFamily="2" charset="-122"/>
              </a:rPr>
              <a:t>Player 1 </a:t>
            </a:r>
            <a:r>
              <a:rPr lang="zh-CN" altLang="en-US" sz="2200" smtClean="0">
                <a:ea typeface="SimSun" pitchFamily="2" charset="-122"/>
              </a:rPr>
              <a:t>选</a:t>
            </a:r>
            <a:r>
              <a:rPr lang="en-US" altLang="zh-CN" sz="2200" smtClean="0">
                <a:ea typeface="SimSun" pitchFamily="2" charset="-122"/>
              </a:rPr>
              <a:t>D, </a:t>
            </a:r>
            <a:r>
              <a:rPr lang="zh-CN" altLang="en-US" sz="2200" smtClean="0">
                <a:ea typeface="SimSun" pitchFamily="2" charset="-122"/>
              </a:rPr>
              <a:t>且如果</a:t>
            </a:r>
            <a:r>
              <a:rPr lang="en-US" altLang="zh-CN" sz="2200" smtClean="0">
                <a:ea typeface="SimSun" pitchFamily="2" charset="-122"/>
              </a:rPr>
              <a:t>player 2 </a:t>
            </a:r>
            <a:r>
              <a:rPr lang="zh-CN" altLang="en-US" sz="2200" smtClean="0">
                <a:ea typeface="SimSun" pitchFamily="2" charset="-122"/>
              </a:rPr>
              <a:t>选</a:t>
            </a:r>
            <a:r>
              <a:rPr lang="en-US" altLang="zh-CN" sz="2200" smtClean="0">
                <a:ea typeface="SimSun" pitchFamily="2" charset="-122"/>
              </a:rPr>
              <a:t>E</a:t>
            </a:r>
            <a:r>
              <a:rPr lang="zh-CN" altLang="en-US" sz="2200" smtClean="0">
                <a:ea typeface="SimSun" pitchFamily="2" charset="-122"/>
              </a:rPr>
              <a:t> ，则她选</a:t>
            </a:r>
            <a:r>
              <a:rPr lang="en-US" altLang="zh-CN" sz="2200" smtClean="0">
                <a:ea typeface="SimSun" pitchFamily="2" charset="-122"/>
              </a:rPr>
              <a:t>G</a:t>
            </a:r>
          </a:p>
          <a:p>
            <a:pPr lvl="1" eaLnBrk="1" hangingPunct="1">
              <a:lnSpc>
                <a:spcPct val="90000"/>
              </a:lnSpc>
              <a:buFont typeface="Wingdings" pitchFamily="2" charset="2"/>
              <a:buChar char="Ø"/>
            </a:pP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ea typeface="SimSun" pitchFamily="2" charset="-122"/>
              </a:rPr>
              <a:t>C</a:t>
            </a:r>
            <a:r>
              <a:rPr lang="zh-CN" altLang="en-US" sz="2200" smtClean="0">
                <a:ea typeface="SimSun" pitchFamily="2" charset="-122"/>
              </a:rPr>
              <a:t>，则 </a:t>
            </a:r>
            <a:r>
              <a:rPr lang="en-US" altLang="zh-CN" sz="2200" smtClean="0">
                <a:ea typeface="SimSun" pitchFamily="2" charset="-122"/>
              </a:rPr>
              <a:t>Player 2</a:t>
            </a:r>
            <a:r>
              <a:rPr lang="zh-CN" altLang="en-US" sz="2200" smtClean="0">
                <a:ea typeface="SimSun" pitchFamily="2" charset="-122"/>
              </a:rPr>
              <a:t>选</a:t>
            </a:r>
            <a:r>
              <a:rPr lang="en-US" altLang="zh-CN" sz="2200" smtClean="0">
                <a:ea typeface="SimSun" pitchFamily="2" charset="-122"/>
              </a:rPr>
              <a:t>E</a:t>
            </a:r>
          </a:p>
        </p:txBody>
      </p:sp>
      <p:grpSp>
        <p:nvGrpSpPr>
          <p:cNvPr id="2" name="Group 4"/>
          <p:cNvGrpSpPr>
            <a:grpSpLocks/>
          </p:cNvGrpSpPr>
          <p:nvPr/>
        </p:nvGrpSpPr>
        <p:grpSpPr bwMode="auto">
          <a:xfrm>
            <a:off x="2359025" y="1436688"/>
            <a:ext cx="4205288" cy="3255962"/>
            <a:chOff x="344" y="1473"/>
            <a:chExt cx="2649" cy="2051"/>
          </a:xfrm>
        </p:grpSpPr>
        <p:sp>
          <p:nvSpPr>
            <p:cNvPr id="48135" name="Text Box 5"/>
            <p:cNvSpPr txBox="1">
              <a:spLocks noChangeArrowheads="1"/>
            </p:cNvSpPr>
            <p:nvPr/>
          </p:nvSpPr>
          <p:spPr bwMode="auto">
            <a:xfrm>
              <a:off x="944" y="2013"/>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48136" name="Oval 6"/>
            <p:cNvSpPr>
              <a:spLocks noChangeArrowheads="1"/>
            </p:cNvSpPr>
            <p:nvPr/>
          </p:nvSpPr>
          <p:spPr bwMode="auto">
            <a:xfrm>
              <a:off x="1620" y="2104"/>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37" name="Line 7"/>
            <p:cNvSpPr>
              <a:spLocks noChangeShapeType="1"/>
            </p:cNvSpPr>
            <p:nvPr/>
          </p:nvSpPr>
          <p:spPr bwMode="auto">
            <a:xfrm flipH="1">
              <a:off x="1146" y="2180"/>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8138" name="Line 8"/>
            <p:cNvSpPr>
              <a:spLocks noChangeShapeType="1"/>
            </p:cNvSpPr>
            <p:nvPr/>
          </p:nvSpPr>
          <p:spPr bwMode="auto">
            <a:xfrm>
              <a:off x="1708" y="2174"/>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8139" name="Text Box 9"/>
            <p:cNvSpPr txBox="1">
              <a:spLocks noChangeArrowheads="1"/>
            </p:cNvSpPr>
            <p:nvPr/>
          </p:nvSpPr>
          <p:spPr bwMode="auto">
            <a:xfrm>
              <a:off x="1004" y="2283"/>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a:t>
              </a:r>
            </a:p>
          </p:txBody>
        </p:sp>
        <p:sp>
          <p:nvSpPr>
            <p:cNvPr id="48140" name="Text Box 10"/>
            <p:cNvSpPr txBox="1">
              <a:spLocks noChangeArrowheads="1"/>
            </p:cNvSpPr>
            <p:nvPr/>
          </p:nvSpPr>
          <p:spPr bwMode="auto">
            <a:xfrm>
              <a:off x="2031" y="2294"/>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48141" name="Oval 11"/>
            <p:cNvSpPr>
              <a:spLocks noChangeArrowheads="1"/>
            </p:cNvSpPr>
            <p:nvPr/>
          </p:nvSpPr>
          <p:spPr bwMode="auto">
            <a:xfrm>
              <a:off x="1090" y="2631"/>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42" name="Line 12"/>
            <p:cNvSpPr>
              <a:spLocks noChangeShapeType="1"/>
            </p:cNvSpPr>
            <p:nvPr/>
          </p:nvSpPr>
          <p:spPr bwMode="auto">
            <a:xfrm flipH="1">
              <a:off x="616" y="2707"/>
              <a:ext cx="483" cy="483"/>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8143" name="Line 13"/>
            <p:cNvSpPr>
              <a:spLocks noChangeShapeType="1"/>
            </p:cNvSpPr>
            <p:nvPr/>
          </p:nvSpPr>
          <p:spPr bwMode="auto">
            <a:xfrm>
              <a:off x="1178" y="2701"/>
              <a:ext cx="458" cy="50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8144" name="Text Box 14"/>
            <p:cNvSpPr txBox="1">
              <a:spLocks noChangeArrowheads="1"/>
            </p:cNvSpPr>
            <p:nvPr/>
          </p:nvSpPr>
          <p:spPr bwMode="auto">
            <a:xfrm>
              <a:off x="413" y="2547"/>
              <a:ext cx="67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48145" name="Text Box 15"/>
            <p:cNvSpPr txBox="1">
              <a:spLocks noChangeArrowheads="1"/>
            </p:cNvSpPr>
            <p:nvPr/>
          </p:nvSpPr>
          <p:spPr bwMode="auto">
            <a:xfrm>
              <a:off x="474" y="281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G</a:t>
              </a:r>
            </a:p>
          </p:txBody>
        </p:sp>
        <p:sp>
          <p:nvSpPr>
            <p:cNvPr id="48146" name="Text Box 16"/>
            <p:cNvSpPr txBox="1">
              <a:spLocks noChangeArrowheads="1"/>
            </p:cNvSpPr>
            <p:nvPr/>
          </p:nvSpPr>
          <p:spPr bwMode="auto">
            <a:xfrm>
              <a:off x="1501" y="2821"/>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48147" name="Oval 17"/>
            <p:cNvSpPr>
              <a:spLocks noChangeArrowheads="1"/>
            </p:cNvSpPr>
            <p:nvPr/>
          </p:nvSpPr>
          <p:spPr bwMode="auto">
            <a:xfrm>
              <a:off x="2139" y="265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48" name="Oval 18"/>
            <p:cNvSpPr>
              <a:spLocks noChangeArrowheads="1"/>
            </p:cNvSpPr>
            <p:nvPr/>
          </p:nvSpPr>
          <p:spPr bwMode="auto">
            <a:xfrm>
              <a:off x="1608" y="318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49" name="Oval 19"/>
            <p:cNvSpPr>
              <a:spLocks noChangeArrowheads="1"/>
            </p:cNvSpPr>
            <p:nvPr/>
          </p:nvSpPr>
          <p:spPr bwMode="auto">
            <a:xfrm>
              <a:off x="534" y="317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50" name="Text Box 20"/>
            <p:cNvSpPr txBox="1">
              <a:spLocks noChangeArrowheads="1"/>
            </p:cNvSpPr>
            <p:nvPr/>
          </p:nvSpPr>
          <p:spPr bwMode="auto">
            <a:xfrm>
              <a:off x="1983" y="2765"/>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3</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48151" name="Text Box 21"/>
            <p:cNvSpPr txBox="1">
              <a:spLocks noChangeArrowheads="1"/>
            </p:cNvSpPr>
            <p:nvPr/>
          </p:nvSpPr>
          <p:spPr bwMode="auto">
            <a:xfrm>
              <a:off x="344" y="3292"/>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sp>
          <p:nvSpPr>
            <p:cNvPr id="48152" name="Text Box 22"/>
            <p:cNvSpPr txBox="1">
              <a:spLocks noChangeArrowheads="1"/>
            </p:cNvSpPr>
            <p:nvPr/>
          </p:nvSpPr>
          <p:spPr bwMode="auto">
            <a:xfrm>
              <a:off x="1427" y="329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48153" name="Oval 23"/>
            <p:cNvSpPr>
              <a:spLocks noChangeArrowheads="1"/>
            </p:cNvSpPr>
            <p:nvPr/>
          </p:nvSpPr>
          <p:spPr bwMode="auto">
            <a:xfrm>
              <a:off x="2173" y="157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54" name="Line 24"/>
            <p:cNvSpPr>
              <a:spLocks noChangeShapeType="1"/>
            </p:cNvSpPr>
            <p:nvPr/>
          </p:nvSpPr>
          <p:spPr bwMode="auto">
            <a:xfrm flipH="1">
              <a:off x="1699" y="1651"/>
              <a:ext cx="483" cy="48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8155" name="Line 25"/>
            <p:cNvSpPr>
              <a:spLocks noChangeShapeType="1"/>
            </p:cNvSpPr>
            <p:nvPr/>
          </p:nvSpPr>
          <p:spPr bwMode="auto">
            <a:xfrm>
              <a:off x="2261" y="1645"/>
              <a:ext cx="458" cy="50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48156" name="Text Box 26"/>
            <p:cNvSpPr txBox="1">
              <a:spLocks noChangeArrowheads="1"/>
            </p:cNvSpPr>
            <p:nvPr/>
          </p:nvSpPr>
          <p:spPr bwMode="auto">
            <a:xfrm>
              <a:off x="1450" y="1473"/>
              <a:ext cx="67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48157" name="Text Box 27"/>
            <p:cNvSpPr txBox="1">
              <a:spLocks noChangeArrowheads="1"/>
            </p:cNvSpPr>
            <p:nvPr/>
          </p:nvSpPr>
          <p:spPr bwMode="auto">
            <a:xfrm>
              <a:off x="1557" y="1754"/>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48158" name="Text Box 28"/>
            <p:cNvSpPr txBox="1">
              <a:spLocks noChangeArrowheads="1"/>
            </p:cNvSpPr>
            <p:nvPr/>
          </p:nvSpPr>
          <p:spPr bwMode="auto">
            <a:xfrm>
              <a:off x="2584" y="1765"/>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sp>
          <p:nvSpPr>
            <p:cNvPr id="48159" name="Oval 29"/>
            <p:cNvSpPr>
              <a:spLocks noChangeArrowheads="1"/>
            </p:cNvSpPr>
            <p:nvPr/>
          </p:nvSpPr>
          <p:spPr bwMode="auto">
            <a:xfrm>
              <a:off x="2691" y="2130"/>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48160" name="Text Box 30"/>
            <p:cNvSpPr txBox="1">
              <a:spLocks noChangeArrowheads="1"/>
            </p:cNvSpPr>
            <p:nvPr/>
          </p:nvSpPr>
          <p:spPr bwMode="auto">
            <a:xfrm>
              <a:off x="2510" y="2237"/>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9155" name="灯片编号占位符 5"/>
          <p:cNvSpPr>
            <a:spLocks noGrp="1"/>
          </p:cNvSpPr>
          <p:nvPr>
            <p:ph type="sldNum" sz="quarter" idx="12"/>
          </p:nvPr>
        </p:nvSpPr>
        <p:spPr>
          <a:noFill/>
        </p:spPr>
        <p:txBody>
          <a:bodyPr/>
          <a:lstStyle/>
          <a:p>
            <a:fld id="{8FEC86DB-6558-453C-87A3-EBBBAAE43B4D}" type="slidenum">
              <a:rPr lang="zh-CN" altLang="en-US" smtClean="0">
                <a:solidFill>
                  <a:srgbClr val="000000"/>
                </a:solidFill>
              </a:rPr>
              <a:pPr/>
              <a:t>29</a:t>
            </a:fld>
            <a:endParaRPr lang="en-US" altLang="zh-CN" smtClean="0">
              <a:solidFill>
                <a:srgbClr val="000000"/>
              </a:solidFill>
            </a:endParaRPr>
          </a:p>
        </p:txBody>
      </p:sp>
      <p:sp>
        <p:nvSpPr>
          <p:cNvPr id="49156" name="Rectangle 2"/>
          <p:cNvSpPr>
            <a:spLocks noGrp="1" noChangeArrowheads="1"/>
          </p:cNvSpPr>
          <p:nvPr>
            <p:ph type="title"/>
          </p:nvPr>
        </p:nvSpPr>
        <p:spPr/>
        <p:txBody>
          <a:bodyPr/>
          <a:lstStyle/>
          <a:p>
            <a:pPr eaLnBrk="1" hangingPunct="1"/>
            <a:r>
              <a:rPr lang="en-US" altLang="zh-CN" sz="3800" smtClean="0">
                <a:ea typeface="SimSun" pitchFamily="2" charset="-122"/>
              </a:rPr>
              <a:t>Existence of subgame-perfect Nash equilibrium</a:t>
            </a:r>
          </a:p>
        </p:txBody>
      </p:sp>
      <p:sp>
        <p:nvSpPr>
          <p:cNvPr id="49157" name="Rectangle 3"/>
          <p:cNvSpPr>
            <a:spLocks noGrp="1" noChangeArrowheads="1"/>
          </p:cNvSpPr>
          <p:nvPr>
            <p:ph type="body" idx="1"/>
          </p:nvPr>
        </p:nvSpPr>
        <p:spPr/>
        <p:txBody>
          <a:bodyPr/>
          <a:lstStyle/>
          <a:p>
            <a:pPr eaLnBrk="1" hangingPunct="1"/>
            <a:r>
              <a:rPr lang="zh-CN" altLang="en-US" sz="2400" dirty="0" smtClean="0">
                <a:ea typeface="SimSun" pitchFamily="2" charset="-122"/>
              </a:rPr>
              <a:t>任何有限的完全且完美信息动态博弈都有一个子博弈完美纳什均衡，它可以通过逆向归纳法得到。</a:t>
            </a:r>
            <a:endParaRPr lang="en-US" altLang="zh-CN" sz="2400" dirty="0" smtClean="0">
              <a:ea typeface="SimSun" pitchFamily="2" charset="-122"/>
            </a:endParaRPr>
          </a:p>
          <a:p>
            <a:pPr eaLnBrk="1" hangingPunct="1"/>
            <a:r>
              <a:rPr lang="zh-CN" altLang="en-US" sz="2400" dirty="0" smtClean="0">
                <a:ea typeface="SimSun" pitchFamily="2" charset="-122"/>
              </a:rPr>
              <a:t>逆向归纳法的合理性在于我们假定参与人具有理性共识：参与人</a:t>
            </a:r>
            <a:r>
              <a:rPr lang="en-US" altLang="zh-CN" sz="2400" dirty="0" smtClean="0">
                <a:ea typeface="SimSun" pitchFamily="2" charset="-122"/>
              </a:rPr>
              <a:t>1</a:t>
            </a:r>
            <a:r>
              <a:rPr lang="zh-CN" altLang="en-US" sz="2400" dirty="0" smtClean="0">
                <a:ea typeface="SimSun" pitchFamily="2" charset="-122"/>
              </a:rPr>
              <a:t>具有理性，参与人</a:t>
            </a:r>
            <a:r>
              <a:rPr lang="en-US" altLang="zh-CN" sz="2400" dirty="0" smtClean="0">
                <a:ea typeface="SimSun" pitchFamily="2" charset="-122"/>
              </a:rPr>
              <a:t>2</a:t>
            </a:r>
            <a:r>
              <a:rPr lang="zh-CN" altLang="en-US" sz="2400" dirty="0" smtClean="0">
                <a:ea typeface="SimSun" pitchFamily="2" charset="-122"/>
              </a:rPr>
              <a:t>具有理性，参与人</a:t>
            </a:r>
            <a:r>
              <a:rPr lang="en-US" altLang="zh-CN" sz="2400" dirty="0" smtClean="0">
                <a:ea typeface="SimSun" pitchFamily="2" charset="-122"/>
              </a:rPr>
              <a:t>1</a:t>
            </a:r>
            <a:r>
              <a:rPr lang="zh-CN" altLang="en-US" sz="2400" dirty="0" smtClean="0">
                <a:ea typeface="SimSun" pitchFamily="2" charset="-122"/>
              </a:rPr>
              <a:t>知道参与人</a:t>
            </a:r>
            <a:r>
              <a:rPr lang="en-US" altLang="zh-CN" sz="2400" dirty="0" smtClean="0">
                <a:ea typeface="SimSun" pitchFamily="2" charset="-122"/>
              </a:rPr>
              <a:t>2</a:t>
            </a:r>
            <a:r>
              <a:rPr lang="zh-CN" altLang="en-US" sz="2400" dirty="0" smtClean="0">
                <a:ea typeface="SimSun" pitchFamily="2" charset="-122"/>
              </a:rPr>
              <a:t>具有理性，参与人</a:t>
            </a:r>
            <a:r>
              <a:rPr lang="en-US" altLang="zh-CN" sz="2400" dirty="0" smtClean="0">
                <a:ea typeface="SimSun" pitchFamily="2" charset="-122"/>
              </a:rPr>
              <a:t>2</a:t>
            </a:r>
            <a:r>
              <a:rPr lang="zh-CN" altLang="en-US" sz="2400" dirty="0" smtClean="0">
                <a:ea typeface="SimSun" pitchFamily="2" charset="-122"/>
              </a:rPr>
              <a:t>知道参与人</a:t>
            </a:r>
            <a:r>
              <a:rPr lang="en-US" altLang="zh-CN" sz="2400" dirty="0" smtClean="0">
                <a:ea typeface="SimSun" pitchFamily="2" charset="-122"/>
              </a:rPr>
              <a:t>1</a:t>
            </a:r>
            <a:r>
              <a:rPr lang="zh-CN" altLang="en-US" sz="2400" dirty="0" smtClean="0">
                <a:ea typeface="SimSun" pitchFamily="2" charset="-122"/>
              </a:rPr>
              <a:t>具有理性，参与人</a:t>
            </a:r>
            <a:r>
              <a:rPr lang="en-US" altLang="zh-CN" sz="2400" dirty="0" smtClean="0">
                <a:ea typeface="SimSun" pitchFamily="2" charset="-122"/>
              </a:rPr>
              <a:t>1</a:t>
            </a:r>
            <a:r>
              <a:rPr lang="zh-CN" altLang="en-US" sz="2400" dirty="0" smtClean="0">
                <a:ea typeface="SimSun" pitchFamily="2" charset="-122"/>
              </a:rPr>
              <a:t>知道参与人</a:t>
            </a:r>
            <a:r>
              <a:rPr lang="en-US" altLang="zh-CN" sz="2400" dirty="0" smtClean="0">
                <a:ea typeface="SimSun" pitchFamily="2" charset="-122"/>
              </a:rPr>
              <a:t>2</a:t>
            </a:r>
            <a:r>
              <a:rPr lang="zh-CN" altLang="en-US" sz="2400" dirty="0" smtClean="0">
                <a:ea typeface="SimSun" pitchFamily="2" charset="-122"/>
              </a:rPr>
              <a:t>知道参与人</a:t>
            </a:r>
            <a:r>
              <a:rPr lang="en-US" altLang="zh-CN" sz="2400" dirty="0" smtClean="0">
                <a:ea typeface="SimSun" pitchFamily="2" charset="-122"/>
              </a:rPr>
              <a:t>1</a:t>
            </a:r>
            <a:r>
              <a:rPr lang="zh-CN" altLang="en-US" sz="2400" dirty="0" smtClean="0">
                <a:ea typeface="SimSun" pitchFamily="2" charset="-122"/>
              </a:rPr>
              <a:t>具有理性，参与人</a:t>
            </a:r>
            <a:r>
              <a:rPr lang="en-US" altLang="zh-CN" sz="2400" dirty="0" smtClean="0">
                <a:ea typeface="SimSun" pitchFamily="2" charset="-122"/>
              </a:rPr>
              <a:t>2</a:t>
            </a:r>
            <a:r>
              <a:rPr lang="zh-CN" altLang="en-US" sz="2400" dirty="0" smtClean="0">
                <a:ea typeface="SimSun" pitchFamily="2" charset="-122"/>
              </a:rPr>
              <a:t> 知道参与人</a:t>
            </a:r>
            <a:r>
              <a:rPr lang="en-US" altLang="zh-CN" sz="2400" dirty="0" smtClean="0">
                <a:ea typeface="SimSun" pitchFamily="2" charset="-122"/>
              </a:rPr>
              <a:t>1</a:t>
            </a:r>
            <a:r>
              <a:rPr lang="zh-CN" altLang="en-US" sz="2400" dirty="0" smtClean="0">
                <a:ea typeface="SimSun" pitchFamily="2" charset="-122"/>
              </a:rPr>
              <a:t>知道参与人</a:t>
            </a:r>
            <a:r>
              <a:rPr lang="en-US" altLang="zh-CN" sz="2400" dirty="0" smtClean="0">
                <a:ea typeface="SimSun" pitchFamily="2" charset="-122"/>
              </a:rPr>
              <a:t>2</a:t>
            </a:r>
            <a:r>
              <a:rPr lang="zh-CN" altLang="en-US" sz="2400" dirty="0" smtClean="0">
                <a:ea typeface="SimSun" pitchFamily="2" charset="-122"/>
              </a:rPr>
              <a:t>具有理性。。。</a:t>
            </a:r>
            <a:endParaRPr lang="en-US" altLang="zh-CN" sz="2400" dirty="0"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2531" name="灯片编号占位符 6"/>
          <p:cNvSpPr>
            <a:spLocks noGrp="1"/>
          </p:cNvSpPr>
          <p:nvPr>
            <p:ph type="sldNum" sz="quarter" idx="12"/>
          </p:nvPr>
        </p:nvSpPr>
        <p:spPr>
          <a:noFill/>
        </p:spPr>
        <p:txBody>
          <a:bodyPr/>
          <a:lstStyle/>
          <a:p>
            <a:fld id="{EE163E7A-4E34-4816-B4A0-9A197F42EB0D}" type="slidenum">
              <a:rPr lang="zh-CN" altLang="en-US" smtClean="0">
                <a:solidFill>
                  <a:srgbClr val="000000"/>
                </a:solidFill>
              </a:rPr>
              <a:pPr/>
              <a:t>3</a:t>
            </a:fld>
            <a:endParaRPr lang="en-US" altLang="zh-CN" smtClean="0">
              <a:solidFill>
                <a:srgbClr val="000000"/>
              </a:solidFill>
            </a:endParaRPr>
          </a:p>
        </p:txBody>
      </p:sp>
      <p:sp>
        <p:nvSpPr>
          <p:cNvPr id="22532" name="Rectangle 2"/>
          <p:cNvSpPr>
            <a:spLocks noGrp="1" noChangeArrowheads="1"/>
          </p:cNvSpPr>
          <p:nvPr>
            <p:ph type="title"/>
          </p:nvPr>
        </p:nvSpPr>
        <p:spPr/>
        <p:txBody>
          <a:bodyPr/>
          <a:lstStyle/>
          <a:p>
            <a:pPr eaLnBrk="1" hangingPunct="1"/>
            <a:r>
              <a:rPr lang="zh-CN" altLang="en-US" dirty="0" smtClean="0">
                <a:ea typeface="SimSun" pitchFamily="2" charset="-122"/>
              </a:rPr>
              <a:t>市场进入博弈（</a:t>
            </a:r>
            <a:r>
              <a:rPr lang="en-US" altLang="zh-CN" dirty="0" smtClean="0">
                <a:ea typeface="SimSun" pitchFamily="2" charset="-122"/>
              </a:rPr>
              <a:t>Entry</a:t>
            </a:r>
            <a:r>
              <a:rPr lang="zh-CN" altLang="en-US" dirty="0" smtClean="0">
                <a:ea typeface="SimSun" pitchFamily="2" charset="-122"/>
              </a:rPr>
              <a:t> </a:t>
            </a:r>
            <a:r>
              <a:rPr lang="en-US" altLang="zh-CN" dirty="0" smtClean="0">
                <a:ea typeface="SimSun" pitchFamily="2" charset="-122"/>
              </a:rPr>
              <a:t>Game</a:t>
            </a:r>
            <a:r>
              <a:rPr lang="zh-CN" altLang="en-US" dirty="0" smtClean="0">
                <a:ea typeface="SimSun" pitchFamily="2" charset="-122"/>
              </a:rPr>
              <a:t>）</a:t>
            </a:r>
            <a:endParaRPr lang="en-US" altLang="zh-CN" dirty="0" smtClean="0">
              <a:ea typeface="SimSun" pitchFamily="2" charset="-122"/>
            </a:endParaRPr>
          </a:p>
        </p:txBody>
      </p:sp>
      <p:sp>
        <p:nvSpPr>
          <p:cNvPr id="22533" name="Rectangle 4"/>
          <p:cNvSpPr>
            <a:spLocks noGrp="1" noChangeArrowheads="1"/>
          </p:cNvSpPr>
          <p:nvPr>
            <p:ph type="body" sz="half" idx="1"/>
          </p:nvPr>
        </p:nvSpPr>
        <p:spPr>
          <a:xfrm>
            <a:off x="914400" y="1600200"/>
            <a:ext cx="7696200" cy="1816100"/>
          </a:xfrm>
        </p:spPr>
        <p:txBody>
          <a:bodyPr/>
          <a:lstStyle/>
          <a:p>
            <a:pPr eaLnBrk="1" hangingPunct="1"/>
            <a:r>
              <a:rPr lang="zh-CN" altLang="en-US" sz="2000" dirty="0" smtClean="0">
                <a:ea typeface="SimSun" pitchFamily="2" charset="-122"/>
              </a:rPr>
              <a:t>一个已进入市场的</a:t>
            </a:r>
            <a:r>
              <a:rPr lang="zh-CN" altLang="en-US" sz="2000" dirty="0" smtClean="0">
                <a:solidFill>
                  <a:srgbClr val="0000FF"/>
                </a:solidFill>
                <a:ea typeface="SimSun" pitchFamily="2" charset="-122"/>
              </a:rPr>
              <a:t>垄断者（</a:t>
            </a:r>
            <a:r>
              <a:rPr lang="en-US" altLang="zh-CN" sz="2000" dirty="0" smtClean="0">
                <a:solidFill>
                  <a:srgbClr val="0000FF"/>
                </a:solidFill>
                <a:ea typeface="SimSun" pitchFamily="2" charset="-122"/>
              </a:rPr>
              <a:t>incumbent</a:t>
            </a:r>
            <a:r>
              <a:rPr lang="zh-CN" altLang="en-US" sz="2000" dirty="0" smtClean="0">
                <a:solidFill>
                  <a:srgbClr val="0000FF"/>
                </a:solidFill>
                <a:ea typeface="SimSun" pitchFamily="2" charset="-122"/>
              </a:rPr>
              <a:t>）</a:t>
            </a:r>
            <a:r>
              <a:rPr lang="zh-CN" altLang="en-US" sz="2000" dirty="0" smtClean="0">
                <a:ea typeface="SimSun" pitchFamily="2" charset="-122"/>
              </a:rPr>
              <a:t>面临一个</a:t>
            </a:r>
            <a:r>
              <a:rPr lang="zh-CN" altLang="en-US" sz="2000" dirty="0" smtClean="0">
                <a:solidFill>
                  <a:srgbClr val="C00000"/>
                </a:solidFill>
                <a:ea typeface="SimSun" pitchFamily="2" charset="-122"/>
              </a:rPr>
              <a:t>挑战者（</a:t>
            </a:r>
            <a:r>
              <a:rPr lang="en-US" altLang="zh-CN" sz="2000" dirty="0" smtClean="0">
                <a:solidFill>
                  <a:srgbClr val="C00000"/>
                </a:solidFill>
                <a:ea typeface="SimSun" pitchFamily="2" charset="-122"/>
              </a:rPr>
              <a:t>challenger</a:t>
            </a:r>
            <a:r>
              <a:rPr lang="zh-CN" altLang="en-US" sz="2000" dirty="0" smtClean="0">
                <a:solidFill>
                  <a:srgbClr val="C00000"/>
                </a:solidFill>
                <a:ea typeface="SimSun" pitchFamily="2" charset="-122"/>
              </a:rPr>
              <a:t>）</a:t>
            </a:r>
            <a:r>
              <a:rPr lang="zh-CN" altLang="en-US" sz="2000" dirty="0" smtClean="0">
                <a:ea typeface="SimSun" pitchFamily="2" charset="-122"/>
              </a:rPr>
              <a:t>可能的进入</a:t>
            </a:r>
            <a:r>
              <a:rPr lang="en-US" altLang="zh-CN" sz="2000" dirty="0" smtClean="0">
                <a:ea typeface="SimSun" pitchFamily="2" charset="-122"/>
              </a:rPr>
              <a:t>.</a:t>
            </a:r>
          </a:p>
          <a:p>
            <a:pPr eaLnBrk="1" hangingPunct="1"/>
            <a:r>
              <a:rPr lang="zh-CN" altLang="en-US" sz="2000" dirty="0" smtClean="0">
                <a:solidFill>
                  <a:srgbClr val="C00000"/>
                </a:solidFill>
                <a:ea typeface="SimSun" pitchFamily="2" charset="-122"/>
              </a:rPr>
              <a:t>挑战者</a:t>
            </a:r>
            <a:r>
              <a:rPr lang="en-US" altLang="zh-CN" sz="2000" dirty="0" smtClean="0">
                <a:ea typeface="SimSun" pitchFamily="2" charset="-122"/>
              </a:rPr>
              <a:t> </a:t>
            </a:r>
            <a:r>
              <a:rPr lang="zh-CN" altLang="en-US" sz="2000" dirty="0" smtClean="0">
                <a:ea typeface="SimSun" pitchFamily="2" charset="-122"/>
              </a:rPr>
              <a:t>可能选择 </a:t>
            </a:r>
            <a:r>
              <a:rPr lang="zh-CN" altLang="en-US" sz="2000" dirty="0" smtClean="0">
                <a:solidFill>
                  <a:srgbClr val="C00000"/>
                </a:solidFill>
                <a:ea typeface="SimSun" pitchFamily="2" charset="-122"/>
              </a:rPr>
              <a:t>进入（</a:t>
            </a:r>
            <a:r>
              <a:rPr lang="en-US" altLang="zh-CN" sz="2000" dirty="0" smtClean="0">
                <a:solidFill>
                  <a:srgbClr val="C00000"/>
                </a:solidFill>
                <a:ea typeface="SimSun" pitchFamily="2" charset="-122"/>
              </a:rPr>
              <a:t>in</a:t>
            </a:r>
            <a:r>
              <a:rPr lang="zh-CN" altLang="en-US" sz="2000" dirty="0" smtClean="0">
                <a:solidFill>
                  <a:srgbClr val="C00000"/>
                </a:solidFill>
                <a:ea typeface="SimSun" pitchFamily="2" charset="-122"/>
              </a:rPr>
              <a:t>）</a:t>
            </a:r>
            <a:r>
              <a:rPr lang="en-US" altLang="zh-CN" sz="2000" dirty="0" smtClean="0">
                <a:ea typeface="SimSun" pitchFamily="2" charset="-122"/>
              </a:rPr>
              <a:t> </a:t>
            </a:r>
            <a:r>
              <a:rPr lang="zh-CN" altLang="en-US" sz="2000" dirty="0" smtClean="0">
                <a:ea typeface="SimSun" pitchFamily="2" charset="-122"/>
              </a:rPr>
              <a:t>或者 </a:t>
            </a:r>
            <a:r>
              <a:rPr lang="zh-CN" altLang="en-US" sz="2000" dirty="0" smtClean="0">
                <a:solidFill>
                  <a:srgbClr val="C00000"/>
                </a:solidFill>
                <a:ea typeface="SimSun" pitchFamily="2" charset="-122"/>
              </a:rPr>
              <a:t>不进入（</a:t>
            </a:r>
            <a:r>
              <a:rPr lang="en-US" altLang="zh-CN" sz="2000" dirty="0" smtClean="0">
                <a:solidFill>
                  <a:srgbClr val="C00000"/>
                </a:solidFill>
                <a:ea typeface="SimSun" pitchFamily="2" charset="-122"/>
              </a:rPr>
              <a:t>out</a:t>
            </a:r>
            <a:r>
              <a:rPr lang="zh-CN" altLang="en-US" sz="2000" dirty="0" smtClean="0">
                <a:solidFill>
                  <a:srgbClr val="C00000"/>
                </a:solidFill>
                <a:ea typeface="SimSun" pitchFamily="2" charset="-122"/>
              </a:rPr>
              <a:t>）</a:t>
            </a:r>
            <a:r>
              <a:rPr lang="en-US" altLang="zh-CN" sz="2000" dirty="0" smtClean="0">
                <a:ea typeface="SimSun" pitchFamily="2" charset="-122"/>
              </a:rPr>
              <a:t>.</a:t>
            </a:r>
          </a:p>
          <a:p>
            <a:pPr eaLnBrk="1" hangingPunct="1"/>
            <a:r>
              <a:rPr lang="zh-CN" altLang="en-US" sz="2000" dirty="0" smtClean="0">
                <a:ea typeface="SimSun" pitchFamily="2" charset="-122"/>
              </a:rPr>
              <a:t>如果 </a:t>
            </a:r>
            <a:r>
              <a:rPr lang="zh-CN" altLang="en-US" sz="2000" dirty="0" smtClean="0">
                <a:solidFill>
                  <a:srgbClr val="C00000"/>
                </a:solidFill>
                <a:ea typeface="SimSun" pitchFamily="2" charset="-122"/>
              </a:rPr>
              <a:t>挑战者</a:t>
            </a:r>
            <a:r>
              <a:rPr lang="en-US" altLang="zh-CN" sz="2000" dirty="0" smtClean="0">
                <a:ea typeface="SimSun" pitchFamily="2" charset="-122"/>
              </a:rPr>
              <a:t> </a:t>
            </a:r>
            <a:r>
              <a:rPr lang="zh-CN" altLang="en-US" sz="2000" dirty="0" smtClean="0">
                <a:ea typeface="SimSun" pitchFamily="2" charset="-122"/>
              </a:rPr>
              <a:t>进入</a:t>
            </a:r>
            <a:r>
              <a:rPr lang="en-US" altLang="zh-CN" sz="2000" dirty="0" smtClean="0">
                <a:ea typeface="SimSun" pitchFamily="2" charset="-122"/>
              </a:rPr>
              <a:t>, </a:t>
            </a:r>
            <a:r>
              <a:rPr lang="zh-CN" altLang="en-US" sz="2000" dirty="0" smtClean="0">
                <a:ea typeface="SimSun" pitchFamily="2" charset="-122"/>
              </a:rPr>
              <a:t>那么 </a:t>
            </a:r>
            <a:r>
              <a:rPr lang="zh-CN" altLang="en-US" sz="2000" dirty="0" smtClean="0">
                <a:solidFill>
                  <a:srgbClr val="0000FF"/>
                </a:solidFill>
                <a:ea typeface="SimSun" pitchFamily="2" charset="-122"/>
              </a:rPr>
              <a:t>垄断者</a:t>
            </a:r>
            <a:r>
              <a:rPr lang="en-US" altLang="zh-CN" sz="2000" dirty="0" smtClean="0">
                <a:solidFill>
                  <a:srgbClr val="0000FF"/>
                </a:solidFill>
                <a:ea typeface="SimSun" pitchFamily="2" charset="-122"/>
              </a:rPr>
              <a:t> </a:t>
            </a:r>
            <a:r>
              <a:rPr lang="zh-CN" altLang="en-US" sz="2000" dirty="0" smtClean="0">
                <a:ea typeface="SimSun" pitchFamily="2" charset="-122"/>
              </a:rPr>
              <a:t>可以选择</a:t>
            </a:r>
            <a:r>
              <a:rPr lang="zh-CN" altLang="en-US" sz="2000" dirty="0" smtClean="0">
                <a:solidFill>
                  <a:srgbClr val="0000FF"/>
                </a:solidFill>
                <a:ea typeface="SimSun" pitchFamily="2" charset="-122"/>
              </a:rPr>
              <a:t> 温和策略（</a:t>
            </a:r>
            <a:r>
              <a:rPr lang="en-US" altLang="zh-CN" sz="2000" dirty="0" smtClean="0">
                <a:solidFill>
                  <a:srgbClr val="0000FF"/>
                </a:solidFill>
                <a:ea typeface="SimSun" pitchFamily="2" charset="-122"/>
              </a:rPr>
              <a:t>accommodate</a:t>
            </a:r>
            <a:r>
              <a:rPr lang="zh-CN" altLang="en-US" sz="2000" dirty="0" smtClean="0">
                <a:solidFill>
                  <a:srgbClr val="0000FF"/>
                </a:solidFill>
                <a:ea typeface="SimSun" pitchFamily="2" charset="-122"/>
              </a:rPr>
              <a:t>，</a:t>
            </a:r>
            <a:r>
              <a:rPr lang="en-US" altLang="zh-CN" sz="2000" dirty="0" smtClean="0">
                <a:solidFill>
                  <a:srgbClr val="0000FF"/>
                </a:solidFill>
                <a:ea typeface="SimSun" pitchFamily="2" charset="-122"/>
              </a:rPr>
              <a:t>A</a:t>
            </a:r>
            <a:r>
              <a:rPr lang="zh-CN" altLang="en-US" sz="2000" dirty="0" smtClean="0">
                <a:solidFill>
                  <a:srgbClr val="0000FF"/>
                </a:solidFill>
                <a:ea typeface="SimSun" pitchFamily="2" charset="-122"/>
              </a:rPr>
              <a:t>）</a:t>
            </a:r>
            <a:r>
              <a:rPr lang="en-US" altLang="zh-CN" sz="2000" dirty="0" smtClean="0">
                <a:ea typeface="SimSun" pitchFamily="2" charset="-122"/>
              </a:rPr>
              <a:t> </a:t>
            </a:r>
            <a:r>
              <a:rPr lang="zh-CN" altLang="en-US" sz="2000" dirty="0" smtClean="0">
                <a:ea typeface="SimSun" pitchFamily="2" charset="-122"/>
              </a:rPr>
              <a:t>或者 </a:t>
            </a:r>
            <a:r>
              <a:rPr lang="zh-CN" altLang="en-US" sz="2000" dirty="0" smtClean="0">
                <a:solidFill>
                  <a:srgbClr val="0000FF"/>
                </a:solidFill>
                <a:ea typeface="SimSun" pitchFamily="2" charset="-122"/>
              </a:rPr>
              <a:t>激进策略（</a:t>
            </a:r>
            <a:r>
              <a:rPr lang="en-US" altLang="zh-CN" sz="2000" dirty="0" smtClean="0">
                <a:solidFill>
                  <a:srgbClr val="0000FF"/>
                </a:solidFill>
                <a:ea typeface="SimSun" pitchFamily="2" charset="-122"/>
              </a:rPr>
              <a:t>to</a:t>
            </a:r>
            <a:r>
              <a:rPr lang="zh-CN" altLang="en-US" sz="2000" dirty="0" smtClean="0">
                <a:solidFill>
                  <a:srgbClr val="0000FF"/>
                </a:solidFill>
                <a:ea typeface="SimSun" pitchFamily="2" charset="-122"/>
              </a:rPr>
              <a:t> </a:t>
            </a:r>
            <a:r>
              <a:rPr lang="en-US" altLang="zh-CN" sz="2000" dirty="0" smtClean="0">
                <a:solidFill>
                  <a:srgbClr val="0000FF"/>
                </a:solidFill>
                <a:ea typeface="SimSun" pitchFamily="2" charset="-122"/>
              </a:rPr>
              <a:t>fight</a:t>
            </a:r>
            <a:r>
              <a:rPr lang="zh-CN" altLang="en-US" sz="2000" dirty="0" smtClean="0">
                <a:solidFill>
                  <a:srgbClr val="0000FF"/>
                </a:solidFill>
                <a:ea typeface="SimSun" pitchFamily="2" charset="-122"/>
              </a:rPr>
              <a:t>，</a:t>
            </a:r>
            <a:r>
              <a:rPr lang="en-US" altLang="zh-CN" sz="2000" dirty="0" smtClean="0">
                <a:solidFill>
                  <a:srgbClr val="0000FF"/>
                </a:solidFill>
                <a:ea typeface="SimSun" pitchFamily="2" charset="-122"/>
              </a:rPr>
              <a:t>F</a:t>
            </a:r>
            <a:r>
              <a:rPr lang="zh-CN" altLang="en-US" sz="2000" dirty="0" smtClean="0">
                <a:solidFill>
                  <a:srgbClr val="0000FF"/>
                </a:solidFill>
                <a:ea typeface="SimSun" pitchFamily="2" charset="-122"/>
              </a:rPr>
              <a:t>）</a:t>
            </a:r>
            <a:r>
              <a:rPr lang="zh-CN" altLang="en-US" sz="2000" dirty="0" smtClean="0">
                <a:ea typeface="SimSun" pitchFamily="2" charset="-122"/>
              </a:rPr>
              <a:t>。</a:t>
            </a:r>
            <a:endParaRPr lang="en-US" altLang="zh-CN" sz="2000" dirty="0" smtClean="0">
              <a:solidFill>
                <a:schemeClr val="hlink"/>
              </a:solidFill>
              <a:ea typeface="SimSun" pitchFamily="2" charset="-122"/>
            </a:endParaRPr>
          </a:p>
          <a:p>
            <a:pPr eaLnBrk="1" hangingPunct="1"/>
            <a:r>
              <a:rPr lang="zh-CN" altLang="en-US" sz="2000" dirty="0" smtClean="0">
                <a:ea typeface="SimSun" pitchFamily="2" charset="-122"/>
              </a:rPr>
              <a:t>收益是共同知识</a:t>
            </a:r>
            <a:r>
              <a:rPr lang="en-US" altLang="zh-CN" sz="2000" dirty="0" smtClean="0">
                <a:ea typeface="SimSun" pitchFamily="2" charset="-122"/>
              </a:rPr>
              <a:t>.</a:t>
            </a:r>
          </a:p>
        </p:txBody>
      </p:sp>
      <p:sp>
        <p:nvSpPr>
          <p:cNvPr id="22534" name="Text Box 74"/>
          <p:cNvSpPr txBox="1">
            <a:spLocks noChangeArrowheads="1"/>
          </p:cNvSpPr>
          <p:nvPr/>
        </p:nvSpPr>
        <p:spPr bwMode="auto">
          <a:xfrm>
            <a:off x="2835275" y="3632200"/>
            <a:ext cx="13446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Challenger</a:t>
            </a:r>
          </a:p>
        </p:txBody>
      </p:sp>
      <p:sp>
        <p:nvSpPr>
          <p:cNvPr id="22535" name="Text Box 51"/>
          <p:cNvSpPr txBox="1">
            <a:spLocks noChangeArrowheads="1"/>
          </p:cNvSpPr>
          <p:nvPr/>
        </p:nvSpPr>
        <p:spPr bwMode="auto">
          <a:xfrm>
            <a:off x="4164013" y="447357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2536" name="Oval 70"/>
          <p:cNvSpPr>
            <a:spLocks noChangeArrowheads="1"/>
          </p:cNvSpPr>
          <p:nvPr/>
        </p:nvSpPr>
        <p:spPr bwMode="auto">
          <a:xfrm>
            <a:off x="3414713" y="40084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2537" name="Line 71"/>
          <p:cNvSpPr>
            <a:spLocks noChangeShapeType="1"/>
          </p:cNvSpPr>
          <p:nvPr/>
        </p:nvSpPr>
        <p:spPr bwMode="auto">
          <a:xfrm flipH="1">
            <a:off x="2662238" y="4129088"/>
            <a:ext cx="766762" cy="7667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538" name="Line 73"/>
          <p:cNvSpPr>
            <a:spLocks noChangeShapeType="1"/>
          </p:cNvSpPr>
          <p:nvPr/>
        </p:nvSpPr>
        <p:spPr bwMode="auto">
          <a:xfrm>
            <a:off x="3554413" y="4119563"/>
            <a:ext cx="727075" cy="8048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539" name="Text Box 76"/>
          <p:cNvSpPr txBox="1">
            <a:spLocks noChangeArrowheads="1"/>
          </p:cNvSpPr>
          <p:nvPr/>
        </p:nvSpPr>
        <p:spPr bwMode="auto">
          <a:xfrm>
            <a:off x="2436813" y="429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In</a:t>
            </a:r>
          </a:p>
        </p:txBody>
      </p:sp>
      <p:sp>
        <p:nvSpPr>
          <p:cNvPr id="22540" name="Text Box 77"/>
          <p:cNvSpPr txBox="1">
            <a:spLocks noChangeArrowheads="1"/>
          </p:cNvSpPr>
          <p:nvPr/>
        </p:nvSpPr>
        <p:spPr bwMode="auto">
          <a:xfrm>
            <a:off x="4067175" y="4310063"/>
            <a:ext cx="5778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Out</a:t>
            </a:r>
          </a:p>
        </p:txBody>
      </p:sp>
      <p:sp>
        <p:nvSpPr>
          <p:cNvPr id="22541" name="Oval 80"/>
          <p:cNvSpPr>
            <a:spLocks noChangeArrowheads="1"/>
          </p:cNvSpPr>
          <p:nvPr/>
        </p:nvSpPr>
        <p:spPr bwMode="auto">
          <a:xfrm>
            <a:off x="2573338" y="484505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2542" name="Line 81"/>
          <p:cNvSpPr>
            <a:spLocks noChangeShapeType="1"/>
          </p:cNvSpPr>
          <p:nvPr/>
        </p:nvSpPr>
        <p:spPr bwMode="auto">
          <a:xfrm flipH="1">
            <a:off x="1820863" y="4965700"/>
            <a:ext cx="766762" cy="7667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543" name="Line 82"/>
          <p:cNvSpPr>
            <a:spLocks noChangeShapeType="1"/>
          </p:cNvSpPr>
          <p:nvPr/>
        </p:nvSpPr>
        <p:spPr bwMode="auto">
          <a:xfrm>
            <a:off x="2713038" y="4956175"/>
            <a:ext cx="727075" cy="8048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2544" name="Text Box 83"/>
          <p:cNvSpPr txBox="1">
            <a:spLocks noChangeArrowheads="1"/>
          </p:cNvSpPr>
          <p:nvPr/>
        </p:nvSpPr>
        <p:spPr bwMode="auto">
          <a:xfrm>
            <a:off x="1252538" y="4668838"/>
            <a:ext cx="1250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Incumbent</a:t>
            </a:r>
          </a:p>
        </p:txBody>
      </p:sp>
      <p:sp>
        <p:nvSpPr>
          <p:cNvPr id="22545" name="Text Box 84"/>
          <p:cNvSpPr txBox="1">
            <a:spLocks noChangeArrowheads="1"/>
          </p:cNvSpPr>
          <p:nvPr/>
        </p:nvSpPr>
        <p:spPr bwMode="auto">
          <a:xfrm>
            <a:off x="1595438" y="51292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a:t>
            </a:r>
          </a:p>
        </p:txBody>
      </p:sp>
      <p:sp>
        <p:nvSpPr>
          <p:cNvPr id="22546" name="Text Box 85"/>
          <p:cNvSpPr txBox="1">
            <a:spLocks noChangeArrowheads="1"/>
          </p:cNvSpPr>
          <p:nvPr/>
        </p:nvSpPr>
        <p:spPr bwMode="auto">
          <a:xfrm>
            <a:off x="3225800" y="5146675"/>
            <a:ext cx="37623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F</a:t>
            </a:r>
          </a:p>
        </p:txBody>
      </p:sp>
      <p:sp>
        <p:nvSpPr>
          <p:cNvPr id="22547" name="Oval 86"/>
          <p:cNvSpPr>
            <a:spLocks noChangeArrowheads="1"/>
          </p:cNvSpPr>
          <p:nvPr/>
        </p:nvSpPr>
        <p:spPr bwMode="auto">
          <a:xfrm>
            <a:off x="4238625" y="48863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2548" name="Oval 87"/>
          <p:cNvSpPr>
            <a:spLocks noChangeArrowheads="1"/>
          </p:cNvSpPr>
          <p:nvPr/>
        </p:nvSpPr>
        <p:spPr bwMode="auto">
          <a:xfrm>
            <a:off x="3395663" y="57261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2549" name="Oval 88"/>
          <p:cNvSpPr>
            <a:spLocks noChangeArrowheads="1"/>
          </p:cNvSpPr>
          <p:nvPr/>
        </p:nvSpPr>
        <p:spPr bwMode="auto">
          <a:xfrm>
            <a:off x="1690688" y="57150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2550" name="Text Box 89"/>
          <p:cNvSpPr txBox="1">
            <a:spLocks noChangeArrowheads="1"/>
          </p:cNvSpPr>
          <p:nvPr/>
        </p:nvSpPr>
        <p:spPr bwMode="auto">
          <a:xfrm>
            <a:off x="3990975" y="50577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2</a:t>
            </a:r>
          </a:p>
        </p:txBody>
      </p:sp>
      <p:sp>
        <p:nvSpPr>
          <p:cNvPr id="22551" name="Text Box 90"/>
          <p:cNvSpPr txBox="1">
            <a:spLocks noChangeArrowheads="1"/>
          </p:cNvSpPr>
          <p:nvPr/>
        </p:nvSpPr>
        <p:spPr bwMode="auto">
          <a:xfrm>
            <a:off x="1389063" y="58943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22552" name="Text Box 91"/>
          <p:cNvSpPr txBox="1">
            <a:spLocks noChangeArrowheads="1"/>
          </p:cNvSpPr>
          <p:nvPr/>
        </p:nvSpPr>
        <p:spPr bwMode="auto">
          <a:xfrm>
            <a:off x="3108325" y="58959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22553" name="Text Box 94"/>
          <p:cNvSpPr txBox="1">
            <a:spLocks noChangeArrowheads="1"/>
          </p:cNvSpPr>
          <p:nvPr/>
        </p:nvSpPr>
        <p:spPr bwMode="auto">
          <a:xfrm>
            <a:off x="5376863" y="4906963"/>
            <a:ext cx="3040062" cy="646331"/>
          </a:xfrm>
          <a:prstGeom prst="rect">
            <a:avLst/>
          </a:prstGeom>
          <a:noFill/>
          <a:ln w="9525">
            <a:noFill/>
            <a:miter lim="800000"/>
            <a:headEnd/>
            <a:tailEnd/>
          </a:ln>
        </p:spPr>
        <p:txBody>
          <a:bodyPr>
            <a:spAutoFit/>
          </a:bodyPr>
          <a:lstStyle/>
          <a:p>
            <a:pPr fontAlgn="base">
              <a:spcBef>
                <a:spcPct val="50000"/>
              </a:spcBef>
              <a:spcAft>
                <a:spcPct val="0"/>
              </a:spcAft>
            </a:pPr>
            <a:r>
              <a:rPr lang="zh-CN" altLang="en-US" dirty="0" smtClean="0">
                <a:solidFill>
                  <a:srgbClr val="FF0000"/>
                </a:solidFill>
                <a:ea typeface="SimSun" pitchFamily="2" charset="-122"/>
              </a:rPr>
              <a:t>第一个数字</a:t>
            </a:r>
            <a:r>
              <a:rPr lang="zh-CN" altLang="en-US" dirty="0" smtClean="0">
                <a:solidFill>
                  <a:srgbClr val="000000"/>
                </a:solidFill>
                <a:ea typeface="SimSun" pitchFamily="2" charset="-122"/>
              </a:rPr>
              <a:t>是挑战者的收益</a:t>
            </a:r>
            <a:r>
              <a:rPr lang="en-US" altLang="zh-CN" dirty="0" smtClean="0">
                <a:solidFill>
                  <a:srgbClr val="000000"/>
                </a:solidFill>
                <a:ea typeface="SimSun" pitchFamily="2" charset="-122"/>
              </a:rPr>
              <a:t>. </a:t>
            </a:r>
            <a:r>
              <a:rPr lang="zh-CN" altLang="en-US" dirty="0" smtClean="0">
                <a:solidFill>
                  <a:srgbClr val="0000FF"/>
                </a:solidFill>
                <a:ea typeface="SimSun" pitchFamily="2" charset="-122"/>
              </a:rPr>
              <a:t>第二个数字</a:t>
            </a:r>
            <a:r>
              <a:rPr lang="zh-CN" altLang="en-US" dirty="0" smtClean="0">
                <a:solidFill>
                  <a:srgbClr val="000000"/>
                </a:solidFill>
                <a:ea typeface="SimSun" pitchFamily="2" charset="-122"/>
              </a:rPr>
              <a:t>是垄断者的收益</a:t>
            </a:r>
            <a:r>
              <a:rPr lang="en-US" altLang="zh-CN" dirty="0" smtClean="0">
                <a:solidFill>
                  <a:srgbClr val="000000"/>
                </a:solidFill>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0179" name="灯片编号占位符 5"/>
          <p:cNvSpPr>
            <a:spLocks noGrp="1"/>
          </p:cNvSpPr>
          <p:nvPr>
            <p:ph type="sldNum" sz="quarter" idx="12"/>
          </p:nvPr>
        </p:nvSpPr>
        <p:spPr>
          <a:noFill/>
        </p:spPr>
        <p:txBody>
          <a:bodyPr/>
          <a:lstStyle/>
          <a:p>
            <a:fld id="{DC5A3780-ACC3-49F6-88F6-BE64EE903B27}" type="slidenum">
              <a:rPr lang="zh-CN" altLang="en-US" smtClean="0">
                <a:solidFill>
                  <a:srgbClr val="000000"/>
                </a:solidFill>
              </a:rPr>
              <a:pPr/>
              <a:t>30</a:t>
            </a:fld>
            <a:endParaRPr lang="en-US" altLang="zh-CN" smtClean="0">
              <a:solidFill>
                <a:srgbClr val="000000"/>
              </a:solidFill>
            </a:endParaRPr>
          </a:p>
        </p:txBody>
      </p:sp>
      <p:sp>
        <p:nvSpPr>
          <p:cNvPr id="50180" name="Rectangle 2"/>
          <p:cNvSpPr>
            <a:spLocks noGrp="1" noChangeArrowheads="1"/>
          </p:cNvSpPr>
          <p:nvPr>
            <p:ph type="title"/>
          </p:nvPr>
        </p:nvSpPr>
        <p:spPr/>
        <p:txBody>
          <a:bodyPr/>
          <a:lstStyle/>
          <a:p>
            <a:pPr eaLnBrk="1" hangingPunct="1"/>
            <a:r>
              <a:rPr lang="en-US" altLang="zh-CN" sz="3400" smtClean="0">
                <a:ea typeface="SimSun" pitchFamily="2" charset="-122"/>
              </a:rPr>
              <a:t>Sequential bargaining (2.1.D of Gibbons)</a:t>
            </a:r>
          </a:p>
        </p:txBody>
      </p:sp>
      <p:sp>
        <p:nvSpPr>
          <p:cNvPr id="50181" name="Rectangle 3"/>
          <p:cNvSpPr>
            <a:spLocks noGrp="1" noChangeArrowheads="1"/>
          </p:cNvSpPr>
          <p:nvPr>
            <p:ph type="body" idx="1"/>
          </p:nvPr>
        </p:nvSpPr>
        <p:spPr/>
        <p:txBody>
          <a:bodyPr/>
          <a:lstStyle/>
          <a:p>
            <a:pPr eaLnBrk="1" hangingPunct="1">
              <a:lnSpc>
                <a:spcPct val="80000"/>
              </a:lnSpc>
            </a:pPr>
            <a:r>
              <a:rPr lang="zh-CN" altLang="en-US" sz="2400" dirty="0" smtClean="0">
                <a:ea typeface="SimSun" pitchFamily="2" charset="-122"/>
              </a:rPr>
              <a:t>参与人</a:t>
            </a:r>
            <a:r>
              <a:rPr lang="en-US" altLang="zh-CN" sz="2400" dirty="0" smtClean="0">
                <a:ea typeface="SimSun" pitchFamily="2" charset="-122"/>
              </a:rPr>
              <a:t>1</a:t>
            </a:r>
            <a:r>
              <a:rPr lang="zh-CN" altLang="en-US" sz="2400" dirty="0" smtClean="0">
                <a:ea typeface="SimSun" pitchFamily="2" charset="-122"/>
              </a:rPr>
              <a:t>和</a:t>
            </a:r>
            <a:r>
              <a:rPr lang="en-US" altLang="zh-CN" sz="2400" dirty="0" smtClean="0">
                <a:ea typeface="SimSun" pitchFamily="2" charset="-122"/>
              </a:rPr>
              <a:t>2</a:t>
            </a:r>
            <a:r>
              <a:rPr lang="zh-CN" altLang="en-US" sz="2400" dirty="0" smtClean="0">
                <a:ea typeface="SimSun" pitchFamily="2" charset="-122"/>
              </a:rPr>
              <a:t>就一美元的分配进行谈判</a:t>
            </a:r>
            <a:r>
              <a:rPr lang="en-US" altLang="zh-CN" sz="2400" dirty="0" smtClean="0">
                <a:ea typeface="SimSun" pitchFamily="2" charset="-122"/>
              </a:rPr>
              <a:t>. </a:t>
            </a:r>
            <a:r>
              <a:rPr lang="zh-CN" altLang="en-US" sz="2400" dirty="0" smtClean="0">
                <a:ea typeface="SimSun" pitchFamily="2" charset="-122"/>
              </a:rPr>
              <a:t>时序如下</a:t>
            </a:r>
            <a:r>
              <a:rPr lang="en-US" altLang="zh-CN" sz="2400" dirty="0" smtClean="0">
                <a:ea typeface="SimSun" pitchFamily="2" charset="-122"/>
              </a:rPr>
              <a:t>:</a:t>
            </a:r>
          </a:p>
          <a:p>
            <a:pPr eaLnBrk="1" hangingPunct="1">
              <a:lnSpc>
                <a:spcPct val="80000"/>
              </a:lnSpc>
            </a:pPr>
            <a:r>
              <a:rPr lang="zh-CN" altLang="en-US" sz="2400" dirty="0" smtClean="0">
                <a:ea typeface="SimSun" pitchFamily="2" charset="-122"/>
              </a:rPr>
              <a:t>在第一阶段开始时</a:t>
            </a:r>
            <a:r>
              <a:rPr lang="en-US" altLang="zh-CN" sz="2400" dirty="0" smtClean="0">
                <a:ea typeface="SimSun" pitchFamily="2" charset="-122"/>
              </a:rPr>
              <a:t>, player 1</a:t>
            </a:r>
            <a:r>
              <a:rPr lang="zh-CN" altLang="en-US" sz="2400" dirty="0" smtClean="0">
                <a:ea typeface="SimSun" pitchFamily="2" charset="-122"/>
              </a:rPr>
              <a:t>建议她分走</a:t>
            </a:r>
            <a:r>
              <a:rPr lang="en-US" altLang="zh-CN" sz="2400" dirty="0" smtClean="0">
                <a:ea typeface="SimSun" pitchFamily="2" charset="-122"/>
              </a:rPr>
              <a:t>1</a:t>
            </a:r>
            <a:r>
              <a:rPr lang="zh-CN" altLang="en-US" sz="2400" dirty="0" smtClean="0">
                <a:ea typeface="SimSun" pitchFamily="2" charset="-122"/>
              </a:rPr>
              <a:t>美元的 </a:t>
            </a:r>
            <a:r>
              <a:rPr lang="en-US" altLang="zh-CN" sz="2400" i="1" dirty="0" smtClean="0">
                <a:ea typeface="SimSun" pitchFamily="2" charset="-122"/>
              </a:rPr>
              <a:t>s</a:t>
            </a:r>
            <a:r>
              <a:rPr lang="en-US" altLang="zh-CN" sz="2400" baseline="-25000" dirty="0" smtClean="0">
                <a:ea typeface="SimSun" pitchFamily="2" charset="-122"/>
              </a:rPr>
              <a:t>1</a:t>
            </a:r>
            <a:r>
              <a:rPr lang="en-US" altLang="zh-CN" sz="2400" dirty="0" smtClean="0">
                <a:ea typeface="SimSun" pitchFamily="2" charset="-122"/>
              </a:rPr>
              <a:t>, </a:t>
            </a:r>
            <a:r>
              <a:rPr lang="zh-CN" altLang="en-US" sz="2400" dirty="0" smtClean="0">
                <a:ea typeface="SimSun" pitchFamily="2" charset="-122"/>
              </a:rPr>
              <a:t>留给</a:t>
            </a:r>
            <a:r>
              <a:rPr lang="en-US" altLang="zh-CN" sz="2400" dirty="0" smtClean="0">
                <a:ea typeface="SimSun" pitchFamily="2" charset="-122"/>
              </a:rPr>
              <a:t>player 2</a:t>
            </a:r>
            <a:r>
              <a:rPr lang="zh-CN" altLang="en-US" sz="2400" dirty="0" smtClean="0">
                <a:ea typeface="SimSun" pitchFamily="2" charset="-122"/>
              </a:rPr>
              <a:t>的份额为 </a:t>
            </a:r>
            <a:r>
              <a:rPr lang="en-US" altLang="zh-CN" sz="2400" dirty="0" smtClean="0">
                <a:ea typeface="SimSun" pitchFamily="2" charset="-122"/>
              </a:rPr>
              <a:t>1-</a:t>
            </a:r>
            <a:r>
              <a:rPr lang="en-US" altLang="zh-CN" sz="2400" i="1" dirty="0" smtClean="0">
                <a:ea typeface="SimSun" pitchFamily="2" charset="-122"/>
              </a:rPr>
              <a:t>s</a:t>
            </a:r>
            <a:r>
              <a:rPr lang="en-US" altLang="zh-CN" sz="2400" baseline="-25000" dirty="0" smtClean="0">
                <a:ea typeface="SimSun" pitchFamily="2" charset="-122"/>
              </a:rPr>
              <a:t>1</a:t>
            </a:r>
            <a:r>
              <a:rPr lang="en-US" altLang="zh-CN" sz="2400" dirty="0" smtClean="0">
                <a:ea typeface="SimSun" pitchFamily="2" charset="-122"/>
              </a:rPr>
              <a:t>.</a:t>
            </a:r>
          </a:p>
          <a:p>
            <a:pPr eaLnBrk="1" hangingPunct="1">
              <a:lnSpc>
                <a:spcPct val="80000"/>
              </a:lnSpc>
            </a:pPr>
            <a:r>
              <a:rPr lang="en-US" altLang="zh-CN" sz="2400" dirty="0" smtClean="0">
                <a:ea typeface="SimSun" pitchFamily="2" charset="-122"/>
              </a:rPr>
              <a:t>Player 2</a:t>
            </a:r>
            <a:r>
              <a:rPr lang="zh-CN" altLang="en-US" sz="2400" dirty="0" smtClean="0">
                <a:ea typeface="SimSun" pitchFamily="2" charset="-122"/>
              </a:rPr>
              <a:t>或者接受这一条件，或者拒绝这一条件 </a:t>
            </a:r>
            <a:r>
              <a:rPr lang="en-US" altLang="zh-CN" sz="2400" dirty="0" smtClean="0">
                <a:ea typeface="SimSun" pitchFamily="2" charset="-122"/>
              </a:rPr>
              <a:t>(</a:t>
            </a:r>
            <a:r>
              <a:rPr lang="zh-CN" altLang="en-US" sz="2400" dirty="0" smtClean="0">
                <a:ea typeface="SimSun" pitchFamily="2" charset="-122"/>
              </a:rPr>
              <a:t>这种情况下，博弈将继续进行，进入第二阶段</a:t>
            </a:r>
            <a:r>
              <a:rPr lang="en-US" altLang="zh-CN" sz="2400" dirty="0" smtClean="0">
                <a:ea typeface="SimSun" pitchFamily="2" charset="-122"/>
              </a:rPr>
              <a:t>)</a:t>
            </a:r>
          </a:p>
          <a:p>
            <a:pPr eaLnBrk="1" hangingPunct="1">
              <a:lnSpc>
                <a:spcPct val="80000"/>
              </a:lnSpc>
            </a:pPr>
            <a:r>
              <a:rPr lang="zh-CN" altLang="en-US" sz="2400" dirty="0" smtClean="0">
                <a:ea typeface="SimSun" pitchFamily="2" charset="-122"/>
              </a:rPr>
              <a:t>在第二阶段的开始</a:t>
            </a:r>
            <a:r>
              <a:rPr lang="en-US" altLang="zh-CN" sz="2400" dirty="0" smtClean="0">
                <a:ea typeface="SimSun" pitchFamily="2" charset="-122"/>
              </a:rPr>
              <a:t>, player 2</a:t>
            </a:r>
            <a:r>
              <a:rPr lang="zh-CN" altLang="en-US" sz="2400" dirty="0" smtClean="0">
                <a:ea typeface="SimSun" pitchFamily="2" charset="-122"/>
              </a:rPr>
              <a:t>提议 </a:t>
            </a:r>
            <a:r>
              <a:rPr lang="en-US" altLang="zh-CN" sz="2400" dirty="0" smtClean="0">
                <a:ea typeface="SimSun" pitchFamily="2" charset="-122"/>
              </a:rPr>
              <a:t>player 1</a:t>
            </a:r>
            <a:r>
              <a:rPr lang="zh-CN" altLang="en-US" sz="2400" dirty="0" smtClean="0">
                <a:ea typeface="SimSun" pitchFamily="2" charset="-122"/>
              </a:rPr>
              <a:t>分得</a:t>
            </a:r>
            <a:r>
              <a:rPr lang="en-US" altLang="zh-CN" sz="2400" dirty="0" smtClean="0">
                <a:ea typeface="SimSun" pitchFamily="2" charset="-122"/>
              </a:rPr>
              <a:t>1</a:t>
            </a:r>
            <a:r>
              <a:rPr lang="zh-CN" altLang="en-US" sz="2400" dirty="0" smtClean="0">
                <a:ea typeface="SimSun" pitchFamily="2" charset="-122"/>
              </a:rPr>
              <a:t>美元的 </a:t>
            </a:r>
            <a:r>
              <a:rPr lang="en-US" altLang="zh-CN" sz="2400" i="1" dirty="0" smtClean="0">
                <a:ea typeface="SimSun" pitchFamily="2" charset="-122"/>
              </a:rPr>
              <a:t>s</a:t>
            </a:r>
            <a:r>
              <a:rPr lang="en-US" altLang="zh-CN" sz="2400" baseline="-25000" dirty="0" smtClean="0">
                <a:ea typeface="SimSun" pitchFamily="2" charset="-122"/>
              </a:rPr>
              <a:t>2</a:t>
            </a:r>
            <a:r>
              <a:rPr lang="en-US" altLang="zh-CN" sz="2400" dirty="0" smtClean="0">
                <a:ea typeface="SimSun" pitchFamily="2" charset="-122"/>
              </a:rPr>
              <a:t>, </a:t>
            </a:r>
            <a:r>
              <a:rPr lang="zh-CN" altLang="en-US" sz="2400" dirty="0" smtClean="0">
                <a:ea typeface="SimSun" pitchFamily="2" charset="-122"/>
              </a:rPr>
              <a:t>留给</a:t>
            </a:r>
            <a:r>
              <a:rPr lang="en-US" altLang="zh-CN" sz="2400" dirty="0" smtClean="0">
                <a:ea typeface="SimSun" pitchFamily="2" charset="-122"/>
              </a:rPr>
              <a:t>player 2</a:t>
            </a:r>
            <a:r>
              <a:rPr lang="zh-CN" altLang="en-US" sz="2400" dirty="0" smtClean="0">
                <a:ea typeface="SimSun" pitchFamily="2" charset="-122"/>
              </a:rPr>
              <a:t>的份额为 </a:t>
            </a:r>
            <a:r>
              <a:rPr lang="en-US" altLang="zh-CN" sz="2400" dirty="0" smtClean="0">
                <a:ea typeface="SimSun" pitchFamily="2" charset="-122"/>
              </a:rPr>
              <a:t>1-</a:t>
            </a:r>
            <a:r>
              <a:rPr lang="en-US" altLang="zh-CN" sz="2400" i="1" dirty="0" smtClean="0">
                <a:ea typeface="SimSun" pitchFamily="2" charset="-122"/>
              </a:rPr>
              <a:t>s</a:t>
            </a:r>
            <a:r>
              <a:rPr lang="en-US" altLang="zh-CN" sz="2400" baseline="-25000" dirty="0" smtClean="0">
                <a:ea typeface="SimSun" pitchFamily="2" charset="-122"/>
              </a:rPr>
              <a:t>2</a:t>
            </a:r>
            <a:r>
              <a:rPr lang="en-US" altLang="zh-CN" sz="2400" dirty="0" smtClean="0">
                <a:ea typeface="SimSun" pitchFamily="2" charset="-122"/>
              </a:rPr>
              <a:t>.</a:t>
            </a:r>
          </a:p>
          <a:p>
            <a:pPr eaLnBrk="1" hangingPunct="1">
              <a:lnSpc>
                <a:spcPct val="80000"/>
              </a:lnSpc>
            </a:pPr>
            <a:r>
              <a:rPr lang="en-US" altLang="zh-CN" sz="2400" dirty="0" smtClean="0">
                <a:ea typeface="SimSun" pitchFamily="2" charset="-122"/>
              </a:rPr>
              <a:t>Player 1</a:t>
            </a:r>
            <a:r>
              <a:rPr lang="zh-CN" altLang="en-US" sz="2400" dirty="0" smtClean="0">
                <a:ea typeface="SimSun" pitchFamily="2" charset="-122"/>
              </a:rPr>
              <a:t>或者接受这一条件，或者拒绝这一条件 </a:t>
            </a:r>
            <a:r>
              <a:rPr lang="en-US" altLang="zh-CN" sz="2400" dirty="0" smtClean="0">
                <a:ea typeface="SimSun" pitchFamily="2" charset="-122"/>
              </a:rPr>
              <a:t>(</a:t>
            </a:r>
            <a:r>
              <a:rPr lang="zh-CN" altLang="en-US" sz="2400" dirty="0" smtClean="0">
                <a:ea typeface="SimSun" pitchFamily="2" charset="-122"/>
              </a:rPr>
              <a:t>这种情况下，博弈继续进行，进入第三阶段</a:t>
            </a:r>
            <a:r>
              <a:rPr lang="en-US" altLang="zh-CN" sz="2400" dirty="0" smtClean="0">
                <a:ea typeface="SimSun" pitchFamily="2" charset="-122"/>
              </a:rPr>
              <a:t>)</a:t>
            </a:r>
          </a:p>
          <a:p>
            <a:pPr eaLnBrk="1" hangingPunct="1">
              <a:lnSpc>
                <a:spcPct val="80000"/>
              </a:lnSpc>
            </a:pPr>
            <a:r>
              <a:rPr lang="zh-CN" altLang="en-US" sz="2400" dirty="0" smtClean="0">
                <a:ea typeface="SimSun" pitchFamily="2" charset="-122"/>
              </a:rPr>
              <a:t>在第三阶段的开始</a:t>
            </a:r>
            <a:r>
              <a:rPr lang="en-US" altLang="zh-CN" sz="2400" dirty="0" smtClean="0">
                <a:ea typeface="SimSun" pitchFamily="2" charset="-122"/>
              </a:rPr>
              <a:t>, player 1</a:t>
            </a:r>
            <a:r>
              <a:rPr lang="zh-CN" altLang="en-US" sz="2400" dirty="0" smtClean="0">
                <a:ea typeface="SimSun" pitchFamily="2" charset="-122"/>
              </a:rPr>
              <a:t>得到</a:t>
            </a:r>
            <a:r>
              <a:rPr lang="en-US" altLang="zh-CN" sz="2400" dirty="0" smtClean="0">
                <a:ea typeface="SimSun" pitchFamily="2" charset="-122"/>
              </a:rPr>
              <a:t>1</a:t>
            </a:r>
            <a:r>
              <a:rPr lang="zh-CN" altLang="en-US" sz="2400" dirty="0" smtClean="0">
                <a:ea typeface="SimSun" pitchFamily="2" charset="-122"/>
              </a:rPr>
              <a:t>美元的 </a:t>
            </a:r>
            <a:r>
              <a:rPr lang="en-US" altLang="zh-CN" sz="2400" i="1" dirty="0" smtClean="0">
                <a:ea typeface="SimSun" pitchFamily="2" charset="-122"/>
              </a:rPr>
              <a:t>s</a:t>
            </a:r>
            <a:r>
              <a:rPr lang="en-US" altLang="zh-CN" sz="2400" dirty="0" smtClean="0">
                <a:ea typeface="SimSun" pitchFamily="2" charset="-122"/>
              </a:rPr>
              <a:t>, player 2</a:t>
            </a:r>
            <a:r>
              <a:rPr lang="zh-CN" altLang="en-US" sz="2400" dirty="0" smtClean="0">
                <a:ea typeface="SimSun" pitchFamily="2" charset="-122"/>
              </a:rPr>
              <a:t>得到 </a:t>
            </a:r>
            <a:r>
              <a:rPr lang="en-US" altLang="zh-CN" sz="2400" dirty="0" smtClean="0">
                <a:ea typeface="SimSun" pitchFamily="2" charset="-122"/>
              </a:rPr>
              <a:t>1-</a:t>
            </a:r>
            <a:r>
              <a:rPr lang="en-US" altLang="zh-CN" sz="2400" i="1" dirty="0" smtClean="0">
                <a:ea typeface="SimSun" pitchFamily="2" charset="-122"/>
              </a:rPr>
              <a:t>s</a:t>
            </a:r>
            <a:r>
              <a:rPr lang="en-US" altLang="zh-CN" sz="2400" dirty="0" smtClean="0">
                <a:ea typeface="SimSun" pitchFamily="2" charset="-122"/>
              </a:rPr>
              <a:t>, </a:t>
            </a:r>
            <a:r>
              <a:rPr lang="zh-CN" altLang="en-US" sz="2400" dirty="0" smtClean="0">
                <a:ea typeface="SimSun" pitchFamily="2" charset="-122"/>
              </a:rPr>
              <a:t>这里</a:t>
            </a:r>
            <a:r>
              <a:rPr lang="en-US" altLang="zh-CN" sz="2400" dirty="0" smtClean="0">
                <a:ea typeface="SimSun" pitchFamily="2" charset="-122"/>
              </a:rPr>
              <a:t>0&lt;</a:t>
            </a:r>
            <a:r>
              <a:rPr lang="en-US" altLang="zh-CN" sz="2400" i="1" dirty="0" smtClean="0">
                <a:ea typeface="SimSun" pitchFamily="2" charset="-122"/>
              </a:rPr>
              <a:t>s</a:t>
            </a:r>
            <a:r>
              <a:rPr lang="en-US" altLang="zh-CN" sz="2400" dirty="0" smtClean="0">
                <a:ea typeface="SimSun" pitchFamily="2" charset="-122"/>
              </a:rPr>
              <a:t> &lt;1.</a:t>
            </a:r>
          </a:p>
          <a:p>
            <a:pPr eaLnBrk="1" hangingPunct="1">
              <a:lnSpc>
                <a:spcPct val="80000"/>
              </a:lnSpc>
            </a:pPr>
            <a:r>
              <a:rPr lang="zh-CN" altLang="en-US" sz="2400" dirty="0" smtClean="0">
                <a:ea typeface="SimSun" pitchFamily="2" charset="-122"/>
              </a:rPr>
              <a:t>参与人都是缺乏耐心的</a:t>
            </a:r>
            <a:r>
              <a:rPr lang="en-US" altLang="zh-CN" sz="2400" dirty="0" smtClean="0">
                <a:ea typeface="SimSun" pitchFamily="2" charset="-122"/>
              </a:rPr>
              <a:t>.</a:t>
            </a:r>
            <a:r>
              <a:rPr lang="zh-CN" altLang="en-US" sz="2400" dirty="0" smtClean="0">
                <a:ea typeface="SimSun" pitchFamily="2" charset="-122"/>
              </a:rPr>
              <a:t>他们用一个因子</a:t>
            </a:r>
            <a:r>
              <a:rPr lang="en-US" altLang="zh-CN" sz="2400" i="1" dirty="0" smtClean="0">
                <a:ea typeface="SimSun" pitchFamily="2" charset="-122"/>
                <a:sym typeface="Symbol" pitchFamily="18" charset="2"/>
              </a:rPr>
              <a:t></a:t>
            </a:r>
            <a:r>
              <a:rPr lang="zh-CN" altLang="en-US" sz="2400" dirty="0" smtClean="0">
                <a:ea typeface="SimSun" pitchFamily="2" charset="-122"/>
              </a:rPr>
              <a:t>来对他们的收益进行贴现</a:t>
            </a:r>
            <a:r>
              <a:rPr lang="en-US" altLang="zh-CN" sz="2400" i="1" dirty="0" smtClean="0">
                <a:ea typeface="SimSun" pitchFamily="2" charset="-122"/>
                <a:sym typeface="Symbol" pitchFamily="18" charset="2"/>
              </a:rPr>
              <a:t>, </a:t>
            </a:r>
            <a:r>
              <a:rPr lang="zh-CN" altLang="en-US" sz="2400" dirty="0" smtClean="0">
                <a:ea typeface="SimSun" pitchFamily="2" charset="-122"/>
                <a:sym typeface="Symbol" pitchFamily="18" charset="2"/>
              </a:rPr>
              <a:t>这里</a:t>
            </a:r>
            <a:r>
              <a:rPr lang="en-US" altLang="zh-CN" sz="2400" dirty="0" smtClean="0">
                <a:ea typeface="SimSun" pitchFamily="2" charset="-122"/>
                <a:sym typeface="Symbol" pitchFamily="18" charset="2"/>
              </a:rPr>
              <a:t>0&lt; </a:t>
            </a:r>
            <a:r>
              <a:rPr lang="en-US" altLang="zh-CN" sz="2400" i="1" dirty="0" smtClean="0">
                <a:ea typeface="SimSun" pitchFamily="2" charset="-122"/>
                <a:sym typeface="Symbol" pitchFamily="18" charset="2"/>
              </a:rPr>
              <a:t></a:t>
            </a:r>
            <a:r>
              <a:rPr lang="en-US" altLang="zh-CN" sz="2400" dirty="0" smtClean="0">
                <a:ea typeface="SimSun" pitchFamily="2" charset="-122"/>
                <a:sym typeface="Symbol" pitchFamily="18" charset="2"/>
              </a:rPr>
              <a:t> &lt;1</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1203" name="灯片编号占位符 4"/>
          <p:cNvSpPr>
            <a:spLocks noGrp="1"/>
          </p:cNvSpPr>
          <p:nvPr>
            <p:ph type="sldNum" sz="quarter" idx="12"/>
          </p:nvPr>
        </p:nvSpPr>
        <p:spPr>
          <a:noFill/>
        </p:spPr>
        <p:txBody>
          <a:bodyPr/>
          <a:lstStyle/>
          <a:p>
            <a:fld id="{42E7DD01-3460-4BCA-ACE3-31F350D86ED9}" type="slidenum">
              <a:rPr lang="zh-CN" altLang="en-US" smtClean="0">
                <a:solidFill>
                  <a:srgbClr val="000000"/>
                </a:solidFill>
              </a:rPr>
              <a:pPr/>
              <a:t>31</a:t>
            </a:fld>
            <a:endParaRPr lang="en-US" altLang="zh-CN" smtClean="0">
              <a:solidFill>
                <a:srgbClr val="000000"/>
              </a:solidFill>
            </a:endParaRPr>
          </a:p>
        </p:txBody>
      </p:sp>
      <p:sp>
        <p:nvSpPr>
          <p:cNvPr id="51204" name="Rectangle 2"/>
          <p:cNvSpPr>
            <a:spLocks noGrp="1" noChangeArrowheads="1"/>
          </p:cNvSpPr>
          <p:nvPr>
            <p:ph type="title"/>
          </p:nvPr>
        </p:nvSpPr>
        <p:spPr/>
        <p:txBody>
          <a:bodyPr/>
          <a:lstStyle/>
          <a:p>
            <a:pPr eaLnBrk="1" hangingPunct="1"/>
            <a:r>
              <a:rPr lang="en-US" altLang="zh-CN" sz="3400" smtClean="0">
                <a:ea typeface="SimSun" pitchFamily="2" charset="-122"/>
              </a:rPr>
              <a:t>Sequential bargaining (2.1.D of Gibbons)</a:t>
            </a:r>
          </a:p>
        </p:txBody>
      </p:sp>
      <p:sp>
        <p:nvSpPr>
          <p:cNvPr id="51205" name="Text Box 3"/>
          <p:cNvSpPr txBox="1">
            <a:spLocks noChangeArrowheads="1"/>
          </p:cNvSpPr>
          <p:nvPr/>
        </p:nvSpPr>
        <p:spPr bwMode="auto">
          <a:xfrm>
            <a:off x="3152775" y="2570163"/>
            <a:ext cx="106838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51206" name="Oval 4"/>
          <p:cNvSpPr>
            <a:spLocks noChangeArrowheads="1"/>
          </p:cNvSpPr>
          <p:nvPr/>
        </p:nvSpPr>
        <p:spPr bwMode="auto">
          <a:xfrm>
            <a:off x="4286250" y="26701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07" name="Text Box 5"/>
          <p:cNvSpPr txBox="1">
            <a:spLocks noChangeArrowheads="1"/>
          </p:cNvSpPr>
          <p:nvPr/>
        </p:nvSpPr>
        <p:spPr bwMode="auto">
          <a:xfrm>
            <a:off x="4876800" y="4173538"/>
            <a:ext cx="10699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accept</a:t>
            </a:r>
          </a:p>
        </p:txBody>
      </p:sp>
      <p:sp>
        <p:nvSpPr>
          <p:cNvPr id="51208" name="Text Box 6"/>
          <p:cNvSpPr txBox="1">
            <a:spLocks noChangeArrowheads="1"/>
          </p:cNvSpPr>
          <p:nvPr/>
        </p:nvSpPr>
        <p:spPr bwMode="auto">
          <a:xfrm>
            <a:off x="4370388" y="4611688"/>
            <a:ext cx="10414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reject</a:t>
            </a:r>
          </a:p>
        </p:txBody>
      </p:sp>
      <p:sp>
        <p:nvSpPr>
          <p:cNvPr id="51209" name="Text Box 7"/>
          <p:cNvSpPr txBox="1">
            <a:spLocks noChangeArrowheads="1"/>
          </p:cNvSpPr>
          <p:nvPr/>
        </p:nvSpPr>
        <p:spPr bwMode="auto">
          <a:xfrm>
            <a:off x="4400550" y="3665538"/>
            <a:ext cx="33702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propose an offer ( </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i="1" smtClean="0">
                <a:solidFill>
                  <a:srgbClr val="0000FF"/>
                </a:solidFill>
                <a:latin typeface="Courier New" pitchFamily="49" charset="0"/>
                <a:ea typeface="SimSun" pitchFamily="2" charset="-122"/>
                <a:cs typeface="Courier New" pitchFamily="49" charset="0"/>
              </a:rPr>
              <a:t>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smtClean="0">
                <a:solidFill>
                  <a:srgbClr val="0000FF"/>
                </a:solidFill>
                <a:ea typeface="SimSun" pitchFamily="2" charset="-122"/>
              </a:rPr>
              <a:t> )</a:t>
            </a:r>
          </a:p>
        </p:txBody>
      </p:sp>
      <p:sp>
        <p:nvSpPr>
          <p:cNvPr id="51210" name="Text Box 8"/>
          <p:cNvSpPr txBox="1">
            <a:spLocks noChangeArrowheads="1"/>
          </p:cNvSpPr>
          <p:nvPr/>
        </p:nvSpPr>
        <p:spPr bwMode="auto">
          <a:xfrm>
            <a:off x="1362075" y="2254250"/>
            <a:ext cx="11414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Period 1</a:t>
            </a:r>
          </a:p>
        </p:txBody>
      </p:sp>
      <p:sp>
        <p:nvSpPr>
          <p:cNvPr id="51211" name="Oval 9"/>
          <p:cNvSpPr>
            <a:spLocks noChangeArrowheads="1"/>
          </p:cNvSpPr>
          <p:nvPr/>
        </p:nvSpPr>
        <p:spPr bwMode="auto">
          <a:xfrm>
            <a:off x="4281488" y="5200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12" name="Oval 10"/>
          <p:cNvSpPr>
            <a:spLocks noChangeArrowheads="1"/>
          </p:cNvSpPr>
          <p:nvPr/>
        </p:nvSpPr>
        <p:spPr bwMode="auto">
          <a:xfrm>
            <a:off x="4292600" y="1771650"/>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13" name="Text Box 11"/>
          <p:cNvSpPr txBox="1">
            <a:spLocks noChangeArrowheads="1"/>
          </p:cNvSpPr>
          <p:nvPr/>
        </p:nvSpPr>
        <p:spPr bwMode="auto">
          <a:xfrm>
            <a:off x="3159125" y="17129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51214" name="Text Box 12"/>
          <p:cNvSpPr txBox="1">
            <a:spLocks noChangeArrowheads="1"/>
          </p:cNvSpPr>
          <p:nvPr/>
        </p:nvSpPr>
        <p:spPr bwMode="auto">
          <a:xfrm>
            <a:off x="4954588" y="2709863"/>
            <a:ext cx="893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accept</a:t>
            </a:r>
          </a:p>
        </p:txBody>
      </p:sp>
      <p:sp>
        <p:nvSpPr>
          <p:cNvPr id="51215" name="Text Box 13"/>
          <p:cNvSpPr txBox="1">
            <a:spLocks noChangeArrowheads="1"/>
          </p:cNvSpPr>
          <p:nvPr/>
        </p:nvSpPr>
        <p:spPr bwMode="auto">
          <a:xfrm>
            <a:off x="4406900" y="2016125"/>
            <a:ext cx="35115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propose an offer ( </a:t>
            </a: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i="1" smtClean="0">
                <a:solidFill>
                  <a:srgbClr val="990033"/>
                </a:solidFill>
                <a:latin typeface="Courier New" pitchFamily="49" charset="0"/>
                <a:ea typeface="SimSun" pitchFamily="2" charset="-122"/>
                <a:cs typeface="Courier New" pitchFamily="49" charset="0"/>
              </a:rPr>
              <a:t> , </a:t>
            </a:r>
            <a:r>
              <a:rPr lang="en-US" altLang="zh-CN" b="1" smtClean="0">
                <a:solidFill>
                  <a:srgbClr val="990033"/>
                </a:solidFill>
                <a:latin typeface="Courier New" pitchFamily="49" charset="0"/>
                <a:ea typeface="SimSun" pitchFamily="2" charset="-122"/>
                <a:cs typeface="Courier New" pitchFamily="49" charset="0"/>
              </a:rPr>
              <a:t>1-</a:t>
            </a: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smtClean="0">
                <a:solidFill>
                  <a:srgbClr val="990033"/>
                </a:solidFill>
                <a:ea typeface="SimSun" pitchFamily="2" charset="-122"/>
              </a:rPr>
              <a:t> ) </a:t>
            </a:r>
          </a:p>
        </p:txBody>
      </p:sp>
      <p:sp>
        <p:nvSpPr>
          <p:cNvPr id="51216" name="Oval 14"/>
          <p:cNvSpPr>
            <a:spLocks noChangeArrowheads="1"/>
          </p:cNvSpPr>
          <p:nvPr/>
        </p:nvSpPr>
        <p:spPr bwMode="auto">
          <a:xfrm>
            <a:off x="6203950" y="26828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17" name="Text Box 15"/>
          <p:cNvSpPr txBox="1">
            <a:spLocks noChangeArrowheads="1"/>
          </p:cNvSpPr>
          <p:nvPr/>
        </p:nvSpPr>
        <p:spPr bwMode="auto">
          <a:xfrm>
            <a:off x="6467475" y="2592388"/>
            <a:ext cx="1362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i="1" smtClean="0">
                <a:solidFill>
                  <a:srgbClr val="990033"/>
                </a:solidFill>
                <a:latin typeface="Courier New" pitchFamily="49" charset="0"/>
                <a:ea typeface="SimSun" pitchFamily="2" charset="-122"/>
                <a:cs typeface="Courier New" pitchFamily="49" charset="0"/>
              </a:rPr>
              <a:t>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1</a:t>
            </a:r>
          </a:p>
        </p:txBody>
      </p:sp>
      <p:sp>
        <p:nvSpPr>
          <p:cNvPr id="51218" name="Line 16"/>
          <p:cNvSpPr>
            <a:spLocks noChangeShapeType="1"/>
          </p:cNvSpPr>
          <p:nvPr/>
        </p:nvSpPr>
        <p:spPr bwMode="auto">
          <a:xfrm>
            <a:off x="4368800" y="1930400"/>
            <a:ext cx="0" cy="739775"/>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19" name="Line 17"/>
          <p:cNvSpPr>
            <a:spLocks noChangeShapeType="1"/>
          </p:cNvSpPr>
          <p:nvPr/>
        </p:nvSpPr>
        <p:spPr bwMode="auto">
          <a:xfrm>
            <a:off x="4441825" y="2757488"/>
            <a:ext cx="1755775" cy="0"/>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20" name="Line 18"/>
          <p:cNvSpPr>
            <a:spLocks noChangeShapeType="1"/>
          </p:cNvSpPr>
          <p:nvPr/>
        </p:nvSpPr>
        <p:spPr bwMode="auto">
          <a:xfrm>
            <a:off x="4368800" y="2844800"/>
            <a:ext cx="0" cy="1292225"/>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21" name="Oval 19"/>
          <p:cNvSpPr>
            <a:spLocks noChangeArrowheads="1"/>
          </p:cNvSpPr>
          <p:nvPr/>
        </p:nvSpPr>
        <p:spPr bwMode="auto">
          <a:xfrm>
            <a:off x="4284663" y="41163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22" name="Line 20"/>
          <p:cNvSpPr>
            <a:spLocks noChangeShapeType="1"/>
          </p:cNvSpPr>
          <p:nvPr/>
        </p:nvSpPr>
        <p:spPr bwMode="auto">
          <a:xfrm>
            <a:off x="4354513" y="4295775"/>
            <a:ext cx="0" cy="885825"/>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23" name="Oval 21"/>
          <p:cNvSpPr>
            <a:spLocks noChangeArrowheads="1"/>
          </p:cNvSpPr>
          <p:nvPr/>
        </p:nvSpPr>
        <p:spPr bwMode="auto">
          <a:xfrm>
            <a:off x="6181725" y="41132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24" name="Line 22"/>
          <p:cNvSpPr>
            <a:spLocks noChangeShapeType="1"/>
          </p:cNvSpPr>
          <p:nvPr/>
        </p:nvSpPr>
        <p:spPr bwMode="auto">
          <a:xfrm>
            <a:off x="4419600" y="4187825"/>
            <a:ext cx="1755775" cy="0"/>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25" name="Text Box 23"/>
          <p:cNvSpPr txBox="1">
            <a:spLocks noChangeArrowheads="1"/>
          </p:cNvSpPr>
          <p:nvPr/>
        </p:nvSpPr>
        <p:spPr bwMode="auto">
          <a:xfrm>
            <a:off x="3195638" y="39989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51226" name="Text Box 24"/>
          <p:cNvSpPr txBox="1">
            <a:spLocks noChangeArrowheads="1"/>
          </p:cNvSpPr>
          <p:nvPr/>
        </p:nvSpPr>
        <p:spPr bwMode="auto">
          <a:xfrm>
            <a:off x="6503988" y="4022725"/>
            <a:ext cx="1362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2</a:t>
            </a:r>
            <a:r>
              <a:rPr lang="en-US" altLang="zh-CN" b="1" i="1" smtClean="0">
                <a:solidFill>
                  <a:srgbClr val="990033"/>
                </a:solidFill>
                <a:latin typeface="Courier New" pitchFamily="49" charset="0"/>
                <a:ea typeface="SimSun" pitchFamily="2" charset="-122"/>
                <a:cs typeface="Courier New" pitchFamily="49" charset="0"/>
              </a:rPr>
              <a:t>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2</a:t>
            </a:r>
          </a:p>
        </p:txBody>
      </p:sp>
      <p:sp>
        <p:nvSpPr>
          <p:cNvPr id="51227" name="Text Box 25"/>
          <p:cNvSpPr txBox="1">
            <a:spLocks noChangeArrowheads="1"/>
          </p:cNvSpPr>
          <p:nvPr/>
        </p:nvSpPr>
        <p:spPr bwMode="auto">
          <a:xfrm>
            <a:off x="3889375" y="5459413"/>
            <a:ext cx="1362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Courier New" pitchFamily="49" charset="0"/>
                <a:ea typeface="SimSun" pitchFamily="2" charset="-122"/>
                <a:cs typeface="Courier New" pitchFamily="49" charset="0"/>
              </a:rPr>
              <a:t>s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endParaRPr lang="en-US" altLang="zh-CN" b="1" baseline="-25000" smtClean="0">
              <a:solidFill>
                <a:srgbClr val="0000FF"/>
              </a:solidFill>
              <a:latin typeface="Courier New" pitchFamily="49" charset="0"/>
              <a:ea typeface="SimSun" pitchFamily="2" charset="-122"/>
              <a:cs typeface="Courier New" pitchFamily="49" charset="0"/>
            </a:endParaRPr>
          </a:p>
        </p:txBody>
      </p:sp>
      <p:sp>
        <p:nvSpPr>
          <p:cNvPr id="51228" name="Line 26"/>
          <p:cNvSpPr>
            <a:spLocks noChangeShapeType="1"/>
          </p:cNvSpPr>
          <p:nvPr/>
        </p:nvSpPr>
        <p:spPr bwMode="auto">
          <a:xfrm>
            <a:off x="1597025" y="3511550"/>
            <a:ext cx="2757488" cy="0"/>
          </a:xfrm>
          <a:prstGeom prst="line">
            <a:avLst/>
          </a:prstGeom>
          <a:noFill/>
          <a:ln w="9525">
            <a:solidFill>
              <a:schemeClr val="tx1"/>
            </a:solidFill>
            <a:prstDash val="lg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29" name="Line 27"/>
          <p:cNvSpPr>
            <a:spLocks noChangeShapeType="1"/>
          </p:cNvSpPr>
          <p:nvPr/>
        </p:nvSpPr>
        <p:spPr bwMode="auto">
          <a:xfrm>
            <a:off x="1603375" y="4941888"/>
            <a:ext cx="2757488" cy="0"/>
          </a:xfrm>
          <a:prstGeom prst="line">
            <a:avLst/>
          </a:prstGeom>
          <a:noFill/>
          <a:ln w="9525">
            <a:solidFill>
              <a:schemeClr val="tx1"/>
            </a:solidFill>
            <a:prstDash val="lg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51230" name="Text Box 28"/>
          <p:cNvSpPr txBox="1">
            <a:spLocks noChangeArrowheads="1"/>
          </p:cNvSpPr>
          <p:nvPr/>
        </p:nvSpPr>
        <p:spPr bwMode="auto">
          <a:xfrm>
            <a:off x="1355725" y="4060825"/>
            <a:ext cx="11414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Period 2</a:t>
            </a:r>
          </a:p>
        </p:txBody>
      </p:sp>
      <p:sp>
        <p:nvSpPr>
          <p:cNvPr id="51231" name="Text Box 29"/>
          <p:cNvSpPr txBox="1">
            <a:spLocks noChangeArrowheads="1"/>
          </p:cNvSpPr>
          <p:nvPr/>
        </p:nvSpPr>
        <p:spPr bwMode="auto">
          <a:xfrm>
            <a:off x="1325563" y="5119688"/>
            <a:ext cx="11414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Period 3</a:t>
            </a:r>
          </a:p>
        </p:txBody>
      </p:sp>
      <p:sp>
        <p:nvSpPr>
          <p:cNvPr id="51232" name="Oval 30"/>
          <p:cNvSpPr>
            <a:spLocks noChangeArrowheads="1"/>
          </p:cNvSpPr>
          <p:nvPr/>
        </p:nvSpPr>
        <p:spPr bwMode="auto">
          <a:xfrm>
            <a:off x="4276725" y="359251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1233" name="Text Box 31"/>
          <p:cNvSpPr txBox="1">
            <a:spLocks noChangeArrowheads="1"/>
          </p:cNvSpPr>
          <p:nvPr/>
        </p:nvSpPr>
        <p:spPr bwMode="auto">
          <a:xfrm>
            <a:off x="4395788" y="2978150"/>
            <a:ext cx="893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reject</a:t>
            </a:r>
          </a:p>
        </p:txBody>
      </p:sp>
      <p:sp>
        <p:nvSpPr>
          <p:cNvPr id="51234" name="Text Box 32"/>
          <p:cNvSpPr txBox="1">
            <a:spLocks noChangeArrowheads="1"/>
          </p:cNvSpPr>
          <p:nvPr/>
        </p:nvSpPr>
        <p:spPr bwMode="auto">
          <a:xfrm>
            <a:off x="3200400" y="3548063"/>
            <a:ext cx="106838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51235" name="Line 33"/>
          <p:cNvSpPr>
            <a:spLocks noChangeShapeType="1"/>
          </p:cNvSpPr>
          <p:nvPr/>
        </p:nvSpPr>
        <p:spPr bwMode="auto">
          <a:xfrm>
            <a:off x="2460625" y="1949450"/>
            <a:ext cx="0" cy="1546225"/>
          </a:xfrm>
          <a:prstGeom prst="line">
            <a:avLst/>
          </a:prstGeom>
          <a:noFill/>
          <a:ln w="9525">
            <a:solidFill>
              <a:schemeClr val="tx1"/>
            </a:solidFill>
            <a:prstDash val="dash"/>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51236" name="Line 34"/>
          <p:cNvSpPr>
            <a:spLocks noChangeShapeType="1"/>
          </p:cNvSpPr>
          <p:nvPr/>
        </p:nvSpPr>
        <p:spPr bwMode="auto">
          <a:xfrm>
            <a:off x="2447925" y="3509963"/>
            <a:ext cx="0" cy="1425575"/>
          </a:xfrm>
          <a:prstGeom prst="line">
            <a:avLst/>
          </a:prstGeom>
          <a:noFill/>
          <a:ln w="9525">
            <a:solidFill>
              <a:schemeClr val="tx1"/>
            </a:solidFill>
            <a:prstDash val="dash"/>
            <a:round/>
            <a:headEnd type="triangle" w="med" len="me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51237" name="Line 35"/>
          <p:cNvSpPr>
            <a:spLocks noChangeShapeType="1"/>
          </p:cNvSpPr>
          <p:nvPr/>
        </p:nvSpPr>
        <p:spPr bwMode="auto">
          <a:xfrm flipV="1">
            <a:off x="2443163" y="4946650"/>
            <a:ext cx="0" cy="739775"/>
          </a:xfrm>
          <a:prstGeom prst="line">
            <a:avLst/>
          </a:prstGeom>
          <a:noFill/>
          <a:ln w="9525">
            <a:solidFill>
              <a:schemeClr val="tx1"/>
            </a:solidFill>
            <a:prstDash val="dash"/>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2227" name="灯片编号占位符 5"/>
          <p:cNvSpPr>
            <a:spLocks noGrp="1"/>
          </p:cNvSpPr>
          <p:nvPr>
            <p:ph type="sldNum" sz="quarter" idx="12"/>
          </p:nvPr>
        </p:nvSpPr>
        <p:spPr>
          <a:noFill/>
        </p:spPr>
        <p:txBody>
          <a:bodyPr/>
          <a:lstStyle/>
          <a:p>
            <a:fld id="{235C16E2-BEB0-4BC7-9509-4B2335AE260D}" type="slidenum">
              <a:rPr lang="zh-CN" altLang="en-US" smtClean="0">
                <a:solidFill>
                  <a:srgbClr val="000000"/>
                </a:solidFill>
              </a:rPr>
              <a:pPr/>
              <a:t>32</a:t>
            </a:fld>
            <a:endParaRPr lang="en-US" altLang="zh-CN" smtClean="0">
              <a:solidFill>
                <a:srgbClr val="000000"/>
              </a:solidFill>
            </a:endParaRPr>
          </a:p>
        </p:txBody>
      </p:sp>
      <p:sp>
        <p:nvSpPr>
          <p:cNvPr id="52228" name="Rectangle 2"/>
          <p:cNvSpPr>
            <a:spLocks noGrp="1" noChangeArrowheads="1"/>
          </p:cNvSpPr>
          <p:nvPr>
            <p:ph type="title"/>
          </p:nvPr>
        </p:nvSpPr>
        <p:spPr/>
        <p:txBody>
          <a:bodyPr/>
          <a:lstStyle/>
          <a:p>
            <a:pPr eaLnBrk="1" hangingPunct="1"/>
            <a:r>
              <a:rPr lang="en-US" altLang="zh-CN" sz="3400" smtClean="0">
                <a:ea typeface="SimSun" pitchFamily="2" charset="-122"/>
              </a:rPr>
              <a:t>Solve sequential bargaining by backward induction</a:t>
            </a:r>
          </a:p>
        </p:txBody>
      </p:sp>
      <p:sp>
        <p:nvSpPr>
          <p:cNvPr id="52229" name="Rectangle 3"/>
          <p:cNvSpPr>
            <a:spLocks noGrp="1" noChangeArrowheads="1"/>
          </p:cNvSpPr>
          <p:nvPr>
            <p:ph type="body" idx="1"/>
          </p:nvPr>
        </p:nvSpPr>
        <p:spPr/>
        <p:txBody>
          <a:bodyPr/>
          <a:lstStyle/>
          <a:p>
            <a:pPr eaLnBrk="1" hangingPunct="1">
              <a:lnSpc>
                <a:spcPct val="90000"/>
              </a:lnSpc>
            </a:pPr>
            <a:r>
              <a:rPr lang="zh-CN" altLang="en-US" smtClean="0">
                <a:ea typeface="SimSun" pitchFamily="2" charset="-122"/>
                <a:sym typeface="Symbol" pitchFamily="18" charset="2"/>
              </a:rPr>
              <a:t>阶段</a:t>
            </a:r>
            <a:r>
              <a:rPr lang="en-US" altLang="zh-CN" smtClean="0">
                <a:ea typeface="SimSun" pitchFamily="2" charset="-122"/>
                <a:sym typeface="Symbol" pitchFamily="18" charset="2"/>
              </a:rPr>
              <a:t>2:</a:t>
            </a:r>
          </a:p>
          <a:p>
            <a:pPr lvl="1" eaLnBrk="1" hangingPunct="1">
              <a:lnSpc>
                <a:spcPct val="90000"/>
              </a:lnSpc>
              <a:buFont typeface="Wingdings" pitchFamily="2" charset="2"/>
              <a:buChar char="Ø"/>
            </a:pPr>
            <a:r>
              <a:rPr lang="zh-CN" altLang="en-US" smtClean="0">
                <a:ea typeface="SimSun" pitchFamily="2" charset="-122"/>
                <a:sym typeface="Symbol" pitchFamily="18" charset="2"/>
              </a:rPr>
              <a:t>当且仅当</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 </a:t>
            </a:r>
            <a:r>
              <a:rPr lang="en-US" altLang="zh-CN" i="1" smtClean="0">
                <a:ea typeface="SimSun" pitchFamily="2" charset="-122"/>
                <a:sym typeface="Symbol" pitchFamily="18" charset="2"/>
              </a:rPr>
              <a:t>s</a:t>
            </a:r>
            <a:r>
              <a:rPr lang="zh-CN" altLang="en-US" smtClean="0">
                <a:ea typeface="SimSun" pitchFamily="2" charset="-122"/>
                <a:sym typeface="Symbol" pitchFamily="18" charset="2"/>
              </a:rPr>
              <a:t>时，</a:t>
            </a:r>
            <a:r>
              <a:rPr lang="en-US" altLang="zh-CN" smtClean="0">
                <a:ea typeface="SimSun" pitchFamily="2" charset="-122"/>
                <a:sym typeface="Symbol" pitchFamily="18" charset="2"/>
              </a:rPr>
              <a:t>Player 1</a:t>
            </a:r>
            <a:r>
              <a:rPr lang="zh-CN" altLang="en-US" smtClean="0">
                <a:ea typeface="SimSun" pitchFamily="2" charset="-122"/>
                <a:sym typeface="Symbol" pitchFamily="18" charset="2"/>
              </a:rPr>
              <a:t>接受</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i="1" smtClean="0">
                <a:ea typeface="SimSun" pitchFamily="2" charset="-122"/>
                <a:sym typeface="Symbol" pitchFamily="18" charset="2"/>
              </a:rPr>
              <a:t>.</a:t>
            </a:r>
            <a:r>
              <a:rPr lang="en-US" altLang="zh-CN" smtClean="0">
                <a:ea typeface="SimSun" pitchFamily="2" charset="-122"/>
                <a:sym typeface="Symbol" pitchFamily="18" charset="2"/>
              </a:rPr>
              <a:t> (</a:t>
            </a:r>
            <a:r>
              <a:rPr lang="zh-CN" altLang="en-US" smtClean="0">
                <a:ea typeface="SimSun" pitchFamily="2" charset="-122"/>
                <a:sym typeface="Symbol" pitchFamily="18" charset="2"/>
              </a:rPr>
              <a:t>我们假定当接受和拒绝无差异时，参与人总是选择接受条件</a:t>
            </a:r>
            <a:r>
              <a:rPr lang="en-US" altLang="zh-CN" smtClean="0">
                <a:ea typeface="SimSun" pitchFamily="2" charset="-122"/>
                <a:sym typeface="Symbol" pitchFamily="18" charset="2"/>
              </a:rPr>
              <a:t>) </a:t>
            </a:r>
          </a:p>
          <a:p>
            <a:pPr lvl="1" eaLnBrk="1" hangingPunct="1">
              <a:lnSpc>
                <a:spcPct val="90000"/>
              </a:lnSpc>
              <a:buFont typeface="Wingdings" pitchFamily="2" charset="2"/>
              <a:buChar char="Ø"/>
            </a:pPr>
            <a:r>
              <a:rPr lang="en-US" altLang="zh-CN" smtClean="0">
                <a:ea typeface="SimSun" pitchFamily="2" charset="-122"/>
                <a:sym typeface="Symbol" pitchFamily="18" charset="2"/>
              </a:rPr>
              <a:t>Player 2</a:t>
            </a:r>
            <a:r>
              <a:rPr lang="zh-CN" altLang="en-US" smtClean="0">
                <a:ea typeface="SimSun" pitchFamily="2" charset="-122"/>
                <a:sym typeface="Symbol" pitchFamily="18" charset="2"/>
              </a:rPr>
              <a:t>面临以下两个选择 </a:t>
            </a:r>
            <a:r>
              <a:rPr lang="en-US" altLang="zh-CN" smtClean="0">
                <a:ea typeface="SimSun" pitchFamily="2" charset="-122"/>
                <a:sym typeface="Symbol" pitchFamily="18" charset="2"/>
              </a:rPr>
              <a:t>:</a:t>
            </a:r>
            <a:br>
              <a:rPr lang="en-US" altLang="zh-CN" smtClean="0">
                <a:ea typeface="SimSun" pitchFamily="2" charset="-122"/>
                <a:sym typeface="Symbol" pitchFamily="18" charset="2"/>
              </a:rPr>
            </a:br>
            <a:r>
              <a:rPr lang="en-US" altLang="zh-CN" smtClean="0">
                <a:ea typeface="SimSun" pitchFamily="2" charset="-122"/>
                <a:sym typeface="Symbol" pitchFamily="18" charset="2"/>
              </a:rPr>
              <a:t>(1) </a:t>
            </a:r>
            <a:r>
              <a:rPr lang="zh-CN" altLang="en-US" smtClean="0">
                <a:ea typeface="SimSun" pitchFamily="2" charset="-122"/>
                <a:sym typeface="Symbol" pitchFamily="18" charset="2"/>
              </a:rPr>
              <a:t>向</a:t>
            </a:r>
            <a:r>
              <a:rPr lang="en-US" altLang="zh-CN" smtClean="0">
                <a:ea typeface="SimSun" pitchFamily="2" charset="-122"/>
                <a:sym typeface="Symbol" pitchFamily="18" charset="2"/>
              </a:rPr>
              <a:t>player 1</a:t>
            </a:r>
            <a:r>
              <a:rPr lang="zh-CN" altLang="en-US" smtClean="0">
                <a:ea typeface="SimSun" pitchFamily="2" charset="-122"/>
                <a:sym typeface="Symbol" pitchFamily="18" charset="2"/>
              </a:rPr>
              <a:t>提出 </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 </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a:t>
            </a:r>
            <a:r>
              <a:rPr lang="zh-CN" altLang="en-US" smtClean="0">
                <a:ea typeface="SimSun" pitchFamily="2" charset="-122"/>
                <a:sym typeface="Symbol" pitchFamily="18" charset="2"/>
              </a:rPr>
              <a:t>在这个阶段留给她自己</a:t>
            </a:r>
            <a:r>
              <a:rPr lang="en-US" altLang="zh-CN" smtClean="0">
                <a:ea typeface="SimSun" pitchFamily="2" charset="-122"/>
                <a:sym typeface="Symbol" pitchFamily="18" charset="2"/>
              </a:rPr>
              <a:t>1-</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 1-</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a:t>
            </a:r>
            <a:r>
              <a:rPr lang="zh-CN" altLang="en-US" smtClean="0">
                <a:ea typeface="SimSun" pitchFamily="2" charset="-122"/>
                <a:sym typeface="Symbol" pitchFamily="18" charset="2"/>
              </a:rPr>
              <a:t>或者</a:t>
            </a:r>
          </a:p>
          <a:p>
            <a:pPr lvl="1" eaLnBrk="1" hangingPunct="1">
              <a:lnSpc>
                <a:spcPct val="90000"/>
              </a:lnSpc>
              <a:buFont typeface="Wingdings" pitchFamily="2" charset="2"/>
              <a:buChar char="Ø"/>
            </a:pPr>
            <a:r>
              <a:rPr lang="en-US" altLang="zh-CN" smtClean="0">
                <a:ea typeface="SimSun" pitchFamily="2" charset="-122"/>
                <a:sym typeface="Symbol" pitchFamily="18" charset="2"/>
              </a:rPr>
              <a:t>(2) </a:t>
            </a:r>
            <a:r>
              <a:rPr lang="zh-CN" altLang="en-US" smtClean="0">
                <a:ea typeface="SimSun" pitchFamily="2" charset="-122"/>
                <a:sym typeface="Symbol" pitchFamily="18" charset="2"/>
              </a:rPr>
              <a:t>向</a:t>
            </a:r>
            <a:r>
              <a:rPr lang="en-US" altLang="zh-CN" smtClean="0">
                <a:ea typeface="SimSun" pitchFamily="2" charset="-122"/>
                <a:sym typeface="Symbol" pitchFamily="18" charset="2"/>
              </a:rPr>
              <a:t>player 1</a:t>
            </a:r>
            <a:r>
              <a:rPr lang="zh-CN" altLang="en-US" smtClean="0">
                <a:ea typeface="SimSun" pitchFamily="2" charset="-122"/>
                <a:sym typeface="Symbol" pitchFamily="18" charset="2"/>
              </a:rPr>
              <a:t>提出 </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&lt; </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(player 1</a:t>
            </a:r>
            <a:r>
              <a:rPr lang="zh-CN" altLang="en-US" smtClean="0">
                <a:ea typeface="SimSun" pitchFamily="2" charset="-122"/>
                <a:sym typeface="Symbol" pitchFamily="18" charset="2"/>
              </a:rPr>
              <a:t>将会拒绝它</a:t>
            </a:r>
            <a:r>
              <a:rPr lang="en-US" altLang="zh-CN" smtClean="0">
                <a:ea typeface="SimSun" pitchFamily="2" charset="-122"/>
                <a:sym typeface="Symbol" pitchFamily="18" charset="2"/>
              </a:rPr>
              <a:t>), </a:t>
            </a:r>
            <a:r>
              <a:rPr lang="zh-CN" altLang="en-US" smtClean="0">
                <a:ea typeface="SimSun" pitchFamily="2" charset="-122"/>
                <a:sym typeface="Symbol" pitchFamily="18" charset="2"/>
              </a:rPr>
              <a:t>下阶段接受</a:t>
            </a:r>
            <a:r>
              <a:rPr lang="en-US" altLang="zh-CN" smtClean="0">
                <a:ea typeface="SimSun" pitchFamily="2" charset="-122"/>
                <a:sym typeface="Symbol" pitchFamily="18" charset="2"/>
              </a:rPr>
              <a:t>1-</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a:t>
            </a:r>
            <a:r>
              <a:rPr lang="zh-CN" altLang="en-US" smtClean="0">
                <a:ea typeface="SimSun" pitchFamily="2" charset="-122"/>
                <a:sym typeface="Symbol" pitchFamily="18" charset="2"/>
              </a:rPr>
              <a:t>它的贴现值是</a:t>
            </a:r>
            <a:r>
              <a:rPr lang="en-US" altLang="zh-CN" i="1" smtClean="0">
                <a:ea typeface="SimSun" pitchFamily="2" charset="-122"/>
                <a:sym typeface="Symbol" pitchFamily="18" charset="2"/>
              </a:rPr>
              <a:t></a:t>
            </a:r>
            <a:r>
              <a:rPr lang="en-US" altLang="zh-CN" smtClean="0">
                <a:ea typeface="SimSun" pitchFamily="2" charset="-122"/>
                <a:sym typeface="Symbol" pitchFamily="18" charset="2"/>
              </a:rPr>
              <a:t>(1-</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a:t>
            </a:r>
          </a:p>
          <a:p>
            <a:pPr lvl="1" eaLnBrk="1" hangingPunct="1">
              <a:lnSpc>
                <a:spcPct val="90000"/>
              </a:lnSpc>
              <a:buFont typeface="Wingdings" pitchFamily="2" charset="2"/>
              <a:buChar char="Ø"/>
            </a:pPr>
            <a:r>
              <a:rPr lang="zh-CN" altLang="en-US" smtClean="0">
                <a:ea typeface="SimSun" pitchFamily="2" charset="-122"/>
                <a:sym typeface="Symbol" pitchFamily="18" charset="2"/>
              </a:rPr>
              <a:t>由于</a:t>
            </a:r>
            <a:r>
              <a:rPr lang="zh-CN" altLang="en-US" i="1" smtClean="0">
                <a:ea typeface="SimSun" pitchFamily="2" charset="-122"/>
                <a:sym typeface="Symbol" pitchFamily="18" charset="2"/>
              </a:rPr>
              <a:t></a:t>
            </a:r>
            <a:r>
              <a:rPr lang="en-US" altLang="zh-CN" smtClean="0">
                <a:ea typeface="SimSun" pitchFamily="2" charset="-122"/>
                <a:sym typeface="Symbol" pitchFamily="18" charset="2"/>
              </a:rPr>
              <a:t>(1-</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)&lt;1-</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player 2</a:t>
            </a:r>
            <a:r>
              <a:rPr lang="zh-CN" altLang="en-US" smtClean="0">
                <a:ea typeface="SimSun" pitchFamily="2" charset="-122"/>
                <a:sym typeface="Symbol" pitchFamily="18" charset="2"/>
              </a:rPr>
              <a:t>应该提出条件 </a:t>
            </a:r>
            <a:r>
              <a:rPr lang="en-US" altLang="zh-CN" smtClean="0">
                <a:ea typeface="SimSun" pitchFamily="2" charset="-122"/>
                <a:sym typeface="Symbol" pitchFamily="18" charset="2"/>
              </a:rPr>
              <a:t/>
            </a:r>
            <a:br>
              <a:rPr lang="en-US" altLang="zh-CN" smtClean="0">
                <a:ea typeface="SimSun" pitchFamily="2" charset="-122"/>
                <a:sym typeface="Symbol" pitchFamily="18" charset="2"/>
              </a:rPr>
            </a:br>
            <a:r>
              <a:rPr lang="en-US" altLang="zh-CN" smtClean="0">
                <a:ea typeface="SimSun" pitchFamily="2" charset="-122"/>
                <a:sym typeface="Symbol" pitchFamily="18" charset="2"/>
              </a:rPr>
              <a:t>(</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 1-</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 </a:t>
            </a:r>
            <a:r>
              <a:rPr lang="zh-CN" altLang="en-US" smtClean="0">
                <a:ea typeface="SimSun" pitchFamily="2" charset="-122"/>
                <a:sym typeface="Symbol" pitchFamily="18" charset="2"/>
              </a:rPr>
              <a:t>其中 </a:t>
            </a:r>
            <a:r>
              <a:rPr lang="en-US" altLang="zh-CN" i="1" smtClean="0">
                <a:ea typeface="SimSun" pitchFamily="2" charset="-122"/>
                <a:sym typeface="Symbol" pitchFamily="18" charset="2"/>
              </a:rPr>
              <a:t>s</a:t>
            </a:r>
            <a:r>
              <a:rPr lang="en-US" altLang="zh-CN" baseline="-25000" smtClean="0">
                <a:ea typeface="SimSun" pitchFamily="2" charset="-122"/>
                <a:sym typeface="Symbol" pitchFamily="18" charset="2"/>
              </a:rPr>
              <a:t>2</a:t>
            </a:r>
            <a:r>
              <a:rPr lang="en-US" altLang="zh-CN" smtClean="0">
                <a:ea typeface="SimSun" pitchFamily="2" charset="-122"/>
                <a:sym typeface="Symbol" pitchFamily="18" charset="2"/>
              </a:rPr>
              <a:t>* = </a:t>
            </a:r>
            <a:r>
              <a:rPr lang="en-US" altLang="zh-CN" i="1" smtClean="0">
                <a:ea typeface="SimSun" pitchFamily="2" charset="-122"/>
                <a:sym typeface="Symbol" pitchFamily="18" charset="2"/>
              </a:rPr>
              <a:t>s.</a:t>
            </a:r>
            <a:r>
              <a:rPr lang="en-US" altLang="zh-CN" smtClean="0">
                <a:ea typeface="SimSun" pitchFamily="2" charset="-122"/>
                <a:sym typeface="Symbol" pitchFamily="18" charset="2"/>
              </a:rPr>
              <a:t> Player 1</a:t>
            </a:r>
            <a:r>
              <a:rPr lang="zh-CN" altLang="en-US" smtClean="0">
                <a:ea typeface="SimSun" pitchFamily="2" charset="-122"/>
                <a:sym typeface="Symbol" pitchFamily="18" charset="2"/>
              </a:rPr>
              <a:t>将接受它</a:t>
            </a:r>
            <a:r>
              <a:rPr lang="en-US" altLang="zh-CN" smtClean="0">
                <a:ea typeface="SimSun" pitchFamily="2" charset="-122"/>
                <a:sym typeface="Symbol" pitchFamily="18" charset="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3251" name="灯片编号占位符 4"/>
          <p:cNvSpPr>
            <a:spLocks noGrp="1"/>
          </p:cNvSpPr>
          <p:nvPr>
            <p:ph type="sldNum" sz="quarter" idx="12"/>
          </p:nvPr>
        </p:nvSpPr>
        <p:spPr>
          <a:noFill/>
        </p:spPr>
        <p:txBody>
          <a:bodyPr/>
          <a:lstStyle/>
          <a:p>
            <a:fld id="{C3A307E4-EE9A-4411-B633-8D14759206CA}" type="slidenum">
              <a:rPr lang="zh-CN" altLang="en-US" smtClean="0">
                <a:solidFill>
                  <a:srgbClr val="000000"/>
                </a:solidFill>
              </a:rPr>
              <a:pPr/>
              <a:t>33</a:t>
            </a:fld>
            <a:endParaRPr lang="en-US" altLang="zh-CN" smtClean="0">
              <a:solidFill>
                <a:srgbClr val="000000"/>
              </a:solidFill>
            </a:endParaRPr>
          </a:p>
        </p:txBody>
      </p:sp>
      <p:sp>
        <p:nvSpPr>
          <p:cNvPr id="53252" name="Rectangle 2"/>
          <p:cNvSpPr>
            <a:spLocks noGrp="1" noChangeArrowheads="1"/>
          </p:cNvSpPr>
          <p:nvPr>
            <p:ph type="title"/>
          </p:nvPr>
        </p:nvSpPr>
        <p:spPr/>
        <p:txBody>
          <a:bodyPr/>
          <a:lstStyle/>
          <a:p>
            <a:pPr eaLnBrk="1" hangingPunct="1"/>
            <a:r>
              <a:rPr lang="en-US" altLang="zh-CN" sz="3400" smtClean="0">
                <a:ea typeface="SimSun" pitchFamily="2" charset="-122"/>
              </a:rPr>
              <a:t>Sequential bargaining (2.1.D of Gibbons)</a:t>
            </a:r>
          </a:p>
        </p:txBody>
      </p:sp>
      <p:sp>
        <p:nvSpPr>
          <p:cNvPr id="53253" name="Text Box 3"/>
          <p:cNvSpPr txBox="1">
            <a:spLocks noChangeArrowheads="1"/>
          </p:cNvSpPr>
          <p:nvPr/>
        </p:nvSpPr>
        <p:spPr bwMode="auto">
          <a:xfrm>
            <a:off x="3152775" y="2570163"/>
            <a:ext cx="106838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53254" name="Oval 4"/>
          <p:cNvSpPr>
            <a:spLocks noChangeArrowheads="1"/>
          </p:cNvSpPr>
          <p:nvPr/>
        </p:nvSpPr>
        <p:spPr bwMode="auto">
          <a:xfrm>
            <a:off x="4286250" y="26701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55" name="Text Box 5"/>
          <p:cNvSpPr txBox="1">
            <a:spLocks noChangeArrowheads="1"/>
          </p:cNvSpPr>
          <p:nvPr/>
        </p:nvSpPr>
        <p:spPr bwMode="auto">
          <a:xfrm>
            <a:off x="4876800" y="4173538"/>
            <a:ext cx="10699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accept</a:t>
            </a:r>
          </a:p>
        </p:txBody>
      </p:sp>
      <p:sp>
        <p:nvSpPr>
          <p:cNvPr id="53256" name="Text Box 6"/>
          <p:cNvSpPr txBox="1">
            <a:spLocks noChangeArrowheads="1"/>
          </p:cNvSpPr>
          <p:nvPr/>
        </p:nvSpPr>
        <p:spPr bwMode="auto">
          <a:xfrm>
            <a:off x="4370388" y="4611688"/>
            <a:ext cx="10414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reject</a:t>
            </a:r>
          </a:p>
        </p:txBody>
      </p:sp>
      <p:sp>
        <p:nvSpPr>
          <p:cNvPr id="53257" name="Text Box 7"/>
          <p:cNvSpPr txBox="1">
            <a:spLocks noChangeArrowheads="1"/>
          </p:cNvSpPr>
          <p:nvPr/>
        </p:nvSpPr>
        <p:spPr bwMode="auto">
          <a:xfrm>
            <a:off x="4400550" y="3665538"/>
            <a:ext cx="33702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propose an offer ( </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b="1" i="1" smtClean="0">
                <a:solidFill>
                  <a:srgbClr val="0000FF"/>
                </a:solidFill>
                <a:latin typeface="Courier New" pitchFamily="49" charset="0"/>
                <a:ea typeface="SimSun" pitchFamily="2" charset="-122"/>
                <a:cs typeface="Courier New" pitchFamily="49" charset="0"/>
              </a:rPr>
              <a:t>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2</a:t>
            </a:r>
            <a:r>
              <a:rPr lang="en-US" altLang="zh-CN" smtClean="0">
                <a:solidFill>
                  <a:srgbClr val="0000FF"/>
                </a:solidFill>
                <a:ea typeface="SimSun" pitchFamily="2" charset="-122"/>
              </a:rPr>
              <a:t> )</a:t>
            </a:r>
          </a:p>
        </p:txBody>
      </p:sp>
      <p:sp>
        <p:nvSpPr>
          <p:cNvPr id="53258" name="Text Box 8"/>
          <p:cNvSpPr txBox="1">
            <a:spLocks noChangeArrowheads="1"/>
          </p:cNvSpPr>
          <p:nvPr/>
        </p:nvSpPr>
        <p:spPr bwMode="auto">
          <a:xfrm>
            <a:off x="1362075" y="2254250"/>
            <a:ext cx="11414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Period 1</a:t>
            </a:r>
          </a:p>
        </p:txBody>
      </p:sp>
      <p:sp>
        <p:nvSpPr>
          <p:cNvPr id="53259" name="Oval 9"/>
          <p:cNvSpPr>
            <a:spLocks noChangeArrowheads="1"/>
          </p:cNvSpPr>
          <p:nvPr/>
        </p:nvSpPr>
        <p:spPr bwMode="auto">
          <a:xfrm>
            <a:off x="4281488" y="5200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60" name="Oval 10"/>
          <p:cNvSpPr>
            <a:spLocks noChangeArrowheads="1"/>
          </p:cNvSpPr>
          <p:nvPr/>
        </p:nvSpPr>
        <p:spPr bwMode="auto">
          <a:xfrm>
            <a:off x="4292600" y="1771650"/>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61" name="Text Box 11"/>
          <p:cNvSpPr txBox="1">
            <a:spLocks noChangeArrowheads="1"/>
          </p:cNvSpPr>
          <p:nvPr/>
        </p:nvSpPr>
        <p:spPr bwMode="auto">
          <a:xfrm>
            <a:off x="3159125" y="17129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53262" name="Text Box 12"/>
          <p:cNvSpPr txBox="1">
            <a:spLocks noChangeArrowheads="1"/>
          </p:cNvSpPr>
          <p:nvPr/>
        </p:nvSpPr>
        <p:spPr bwMode="auto">
          <a:xfrm>
            <a:off x="4954588" y="2709863"/>
            <a:ext cx="893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accept</a:t>
            </a:r>
          </a:p>
        </p:txBody>
      </p:sp>
      <p:sp>
        <p:nvSpPr>
          <p:cNvPr id="53263" name="Text Box 13"/>
          <p:cNvSpPr txBox="1">
            <a:spLocks noChangeArrowheads="1"/>
          </p:cNvSpPr>
          <p:nvPr/>
        </p:nvSpPr>
        <p:spPr bwMode="auto">
          <a:xfrm>
            <a:off x="4406900" y="2016125"/>
            <a:ext cx="35115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propose an offer ( </a:t>
            </a: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i="1" smtClean="0">
                <a:solidFill>
                  <a:srgbClr val="990033"/>
                </a:solidFill>
                <a:latin typeface="Courier New" pitchFamily="49" charset="0"/>
                <a:ea typeface="SimSun" pitchFamily="2" charset="-122"/>
                <a:cs typeface="Courier New" pitchFamily="49" charset="0"/>
              </a:rPr>
              <a:t> , </a:t>
            </a:r>
            <a:r>
              <a:rPr lang="en-US" altLang="zh-CN" b="1" smtClean="0">
                <a:solidFill>
                  <a:srgbClr val="990033"/>
                </a:solidFill>
                <a:latin typeface="Courier New" pitchFamily="49" charset="0"/>
                <a:ea typeface="SimSun" pitchFamily="2" charset="-122"/>
                <a:cs typeface="Courier New" pitchFamily="49" charset="0"/>
              </a:rPr>
              <a:t>1-</a:t>
            </a: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smtClean="0">
                <a:solidFill>
                  <a:srgbClr val="990033"/>
                </a:solidFill>
                <a:ea typeface="SimSun" pitchFamily="2" charset="-122"/>
              </a:rPr>
              <a:t> ) </a:t>
            </a:r>
          </a:p>
        </p:txBody>
      </p:sp>
      <p:sp>
        <p:nvSpPr>
          <p:cNvPr id="53264" name="Oval 14"/>
          <p:cNvSpPr>
            <a:spLocks noChangeArrowheads="1"/>
          </p:cNvSpPr>
          <p:nvPr/>
        </p:nvSpPr>
        <p:spPr bwMode="auto">
          <a:xfrm>
            <a:off x="6203950" y="26828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65" name="Text Box 15"/>
          <p:cNvSpPr txBox="1">
            <a:spLocks noChangeArrowheads="1"/>
          </p:cNvSpPr>
          <p:nvPr/>
        </p:nvSpPr>
        <p:spPr bwMode="auto">
          <a:xfrm>
            <a:off x="6467475" y="2592388"/>
            <a:ext cx="1362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1</a:t>
            </a:r>
            <a:r>
              <a:rPr lang="en-US" altLang="zh-CN" b="1" i="1" smtClean="0">
                <a:solidFill>
                  <a:srgbClr val="990033"/>
                </a:solidFill>
                <a:latin typeface="Courier New" pitchFamily="49" charset="0"/>
                <a:ea typeface="SimSun" pitchFamily="2" charset="-122"/>
                <a:cs typeface="Courier New" pitchFamily="49" charset="0"/>
              </a:rPr>
              <a:t>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1</a:t>
            </a:r>
          </a:p>
        </p:txBody>
      </p:sp>
      <p:sp>
        <p:nvSpPr>
          <p:cNvPr id="53266" name="Line 16"/>
          <p:cNvSpPr>
            <a:spLocks noChangeShapeType="1"/>
          </p:cNvSpPr>
          <p:nvPr/>
        </p:nvSpPr>
        <p:spPr bwMode="auto">
          <a:xfrm>
            <a:off x="4368800" y="1930400"/>
            <a:ext cx="0" cy="739775"/>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67" name="Line 17"/>
          <p:cNvSpPr>
            <a:spLocks noChangeShapeType="1"/>
          </p:cNvSpPr>
          <p:nvPr/>
        </p:nvSpPr>
        <p:spPr bwMode="auto">
          <a:xfrm>
            <a:off x="4441825" y="2757488"/>
            <a:ext cx="1755775" cy="0"/>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68" name="Line 18"/>
          <p:cNvSpPr>
            <a:spLocks noChangeShapeType="1"/>
          </p:cNvSpPr>
          <p:nvPr/>
        </p:nvSpPr>
        <p:spPr bwMode="auto">
          <a:xfrm>
            <a:off x="4368800" y="2844800"/>
            <a:ext cx="0" cy="1292225"/>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69" name="Oval 19"/>
          <p:cNvSpPr>
            <a:spLocks noChangeArrowheads="1"/>
          </p:cNvSpPr>
          <p:nvPr/>
        </p:nvSpPr>
        <p:spPr bwMode="auto">
          <a:xfrm>
            <a:off x="4284663" y="41163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70" name="Line 20"/>
          <p:cNvSpPr>
            <a:spLocks noChangeShapeType="1"/>
          </p:cNvSpPr>
          <p:nvPr/>
        </p:nvSpPr>
        <p:spPr bwMode="auto">
          <a:xfrm>
            <a:off x="4354513" y="4295775"/>
            <a:ext cx="0" cy="885825"/>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71" name="Oval 21"/>
          <p:cNvSpPr>
            <a:spLocks noChangeArrowheads="1"/>
          </p:cNvSpPr>
          <p:nvPr/>
        </p:nvSpPr>
        <p:spPr bwMode="auto">
          <a:xfrm>
            <a:off x="6181725" y="41132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72" name="Line 22"/>
          <p:cNvSpPr>
            <a:spLocks noChangeShapeType="1"/>
          </p:cNvSpPr>
          <p:nvPr/>
        </p:nvSpPr>
        <p:spPr bwMode="auto">
          <a:xfrm>
            <a:off x="4419600" y="4187825"/>
            <a:ext cx="1755775" cy="0"/>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73" name="Text Box 23"/>
          <p:cNvSpPr txBox="1">
            <a:spLocks noChangeArrowheads="1"/>
          </p:cNvSpPr>
          <p:nvPr/>
        </p:nvSpPr>
        <p:spPr bwMode="auto">
          <a:xfrm>
            <a:off x="3195638" y="39989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53274" name="Text Box 24"/>
          <p:cNvSpPr txBox="1">
            <a:spLocks noChangeArrowheads="1"/>
          </p:cNvSpPr>
          <p:nvPr/>
        </p:nvSpPr>
        <p:spPr bwMode="auto">
          <a:xfrm>
            <a:off x="6503988" y="4022725"/>
            <a:ext cx="1362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Courier New" pitchFamily="49" charset="0"/>
                <a:ea typeface="SimSun" pitchFamily="2" charset="-122"/>
                <a:cs typeface="Courier New" pitchFamily="49" charset="0"/>
              </a:rPr>
              <a:t>s</a:t>
            </a:r>
            <a:r>
              <a:rPr lang="en-US" altLang="zh-CN" b="1" baseline="-25000" smtClean="0">
                <a:solidFill>
                  <a:srgbClr val="990033"/>
                </a:solidFill>
                <a:latin typeface="Courier New" pitchFamily="49" charset="0"/>
                <a:ea typeface="SimSun" pitchFamily="2" charset="-122"/>
                <a:cs typeface="Courier New" pitchFamily="49" charset="0"/>
              </a:rPr>
              <a:t>2</a:t>
            </a:r>
            <a:r>
              <a:rPr lang="en-US" altLang="zh-CN" b="1" i="1" smtClean="0">
                <a:solidFill>
                  <a:srgbClr val="990033"/>
                </a:solidFill>
                <a:latin typeface="Courier New" pitchFamily="49" charset="0"/>
                <a:ea typeface="SimSun" pitchFamily="2" charset="-122"/>
                <a:cs typeface="Courier New" pitchFamily="49" charset="0"/>
              </a:rPr>
              <a:t>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r>
              <a:rPr lang="en-US" altLang="zh-CN" b="1" baseline="-25000" smtClean="0">
                <a:solidFill>
                  <a:srgbClr val="0000FF"/>
                </a:solidFill>
                <a:latin typeface="Courier New" pitchFamily="49" charset="0"/>
                <a:ea typeface="SimSun" pitchFamily="2" charset="-122"/>
                <a:cs typeface="Courier New" pitchFamily="49" charset="0"/>
              </a:rPr>
              <a:t>2</a:t>
            </a:r>
          </a:p>
        </p:txBody>
      </p:sp>
      <p:sp>
        <p:nvSpPr>
          <p:cNvPr id="53275" name="Text Box 25"/>
          <p:cNvSpPr txBox="1">
            <a:spLocks noChangeArrowheads="1"/>
          </p:cNvSpPr>
          <p:nvPr/>
        </p:nvSpPr>
        <p:spPr bwMode="auto">
          <a:xfrm>
            <a:off x="3889375" y="5459413"/>
            <a:ext cx="1362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Courier New" pitchFamily="49" charset="0"/>
                <a:ea typeface="SimSun" pitchFamily="2" charset="-122"/>
                <a:cs typeface="Courier New" pitchFamily="49" charset="0"/>
              </a:rPr>
              <a:t>s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latin typeface="Courier New" pitchFamily="49" charset="0"/>
                <a:ea typeface="SimSun" pitchFamily="2" charset="-122"/>
                <a:cs typeface="Courier New" pitchFamily="49" charset="0"/>
              </a:rPr>
              <a:t>s</a:t>
            </a:r>
            <a:endParaRPr lang="en-US" altLang="zh-CN" b="1" baseline="-25000" smtClean="0">
              <a:solidFill>
                <a:srgbClr val="0000FF"/>
              </a:solidFill>
              <a:latin typeface="Courier New" pitchFamily="49" charset="0"/>
              <a:ea typeface="SimSun" pitchFamily="2" charset="-122"/>
              <a:cs typeface="Courier New" pitchFamily="49" charset="0"/>
            </a:endParaRPr>
          </a:p>
        </p:txBody>
      </p:sp>
      <p:sp>
        <p:nvSpPr>
          <p:cNvPr id="53276" name="Line 26"/>
          <p:cNvSpPr>
            <a:spLocks noChangeShapeType="1"/>
          </p:cNvSpPr>
          <p:nvPr/>
        </p:nvSpPr>
        <p:spPr bwMode="auto">
          <a:xfrm>
            <a:off x="1597025" y="3511550"/>
            <a:ext cx="2757488" cy="0"/>
          </a:xfrm>
          <a:prstGeom prst="line">
            <a:avLst/>
          </a:prstGeom>
          <a:noFill/>
          <a:ln w="9525">
            <a:solidFill>
              <a:schemeClr val="tx1"/>
            </a:solidFill>
            <a:prstDash val="lg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77" name="Line 27"/>
          <p:cNvSpPr>
            <a:spLocks noChangeShapeType="1"/>
          </p:cNvSpPr>
          <p:nvPr/>
        </p:nvSpPr>
        <p:spPr bwMode="auto">
          <a:xfrm>
            <a:off x="1603375" y="4941888"/>
            <a:ext cx="2757488" cy="0"/>
          </a:xfrm>
          <a:prstGeom prst="line">
            <a:avLst/>
          </a:prstGeom>
          <a:noFill/>
          <a:ln w="9525">
            <a:solidFill>
              <a:schemeClr val="tx1"/>
            </a:solidFill>
            <a:prstDash val="lg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53278" name="Text Box 28"/>
          <p:cNvSpPr txBox="1">
            <a:spLocks noChangeArrowheads="1"/>
          </p:cNvSpPr>
          <p:nvPr/>
        </p:nvSpPr>
        <p:spPr bwMode="auto">
          <a:xfrm>
            <a:off x="1355725" y="4060825"/>
            <a:ext cx="11414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Period 2</a:t>
            </a:r>
          </a:p>
        </p:txBody>
      </p:sp>
      <p:sp>
        <p:nvSpPr>
          <p:cNvPr id="53279" name="Text Box 29"/>
          <p:cNvSpPr txBox="1">
            <a:spLocks noChangeArrowheads="1"/>
          </p:cNvSpPr>
          <p:nvPr/>
        </p:nvSpPr>
        <p:spPr bwMode="auto">
          <a:xfrm>
            <a:off x="1325563" y="5119688"/>
            <a:ext cx="11414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Period 3</a:t>
            </a:r>
          </a:p>
        </p:txBody>
      </p:sp>
      <p:sp>
        <p:nvSpPr>
          <p:cNvPr id="53280" name="Oval 30"/>
          <p:cNvSpPr>
            <a:spLocks noChangeArrowheads="1"/>
          </p:cNvSpPr>
          <p:nvPr/>
        </p:nvSpPr>
        <p:spPr bwMode="auto">
          <a:xfrm>
            <a:off x="4278313" y="359251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3281" name="Text Box 31"/>
          <p:cNvSpPr txBox="1">
            <a:spLocks noChangeArrowheads="1"/>
          </p:cNvSpPr>
          <p:nvPr/>
        </p:nvSpPr>
        <p:spPr bwMode="auto">
          <a:xfrm>
            <a:off x="4395788" y="2978150"/>
            <a:ext cx="893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reject</a:t>
            </a:r>
          </a:p>
        </p:txBody>
      </p:sp>
      <p:sp>
        <p:nvSpPr>
          <p:cNvPr id="53282" name="Text Box 32"/>
          <p:cNvSpPr txBox="1">
            <a:spLocks noChangeArrowheads="1"/>
          </p:cNvSpPr>
          <p:nvPr/>
        </p:nvSpPr>
        <p:spPr bwMode="auto">
          <a:xfrm>
            <a:off x="3214688" y="3549650"/>
            <a:ext cx="10683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53283" name="Line 33"/>
          <p:cNvSpPr>
            <a:spLocks noChangeShapeType="1"/>
          </p:cNvSpPr>
          <p:nvPr/>
        </p:nvSpPr>
        <p:spPr bwMode="auto">
          <a:xfrm>
            <a:off x="2460625" y="1949450"/>
            <a:ext cx="0" cy="1546225"/>
          </a:xfrm>
          <a:prstGeom prst="line">
            <a:avLst/>
          </a:prstGeom>
          <a:noFill/>
          <a:ln w="9525">
            <a:solidFill>
              <a:schemeClr val="tx1"/>
            </a:solidFill>
            <a:prstDash val="dash"/>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53284" name="Line 34"/>
          <p:cNvSpPr>
            <a:spLocks noChangeShapeType="1"/>
          </p:cNvSpPr>
          <p:nvPr/>
        </p:nvSpPr>
        <p:spPr bwMode="auto">
          <a:xfrm>
            <a:off x="2447925" y="3509963"/>
            <a:ext cx="0" cy="1425575"/>
          </a:xfrm>
          <a:prstGeom prst="line">
            <a:avLst/>
          </a:prstGeom>
          <a:noFill/>
          <a:ln w="9525">
            <a:solidFill>
              <a:schemeClr val="tx1"/>
            </a:solidFill>
            <a:prstDash val="dash"/>
            <a:round/>
            <a:headEnd type="triangle" w="med" len="me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53285" name="Line 35"/>
          <p:cNvSpPr>
            <a:spLocks noChangeShapeType="1"/>
          </p:cNvSpPr>
          <p:nvPr/>
        </p:nvSpPr>
        <p:spPr bwMode="auto">
          <a:xfrm flipV="1">
            <a:off x="2443163" y="4946650"/>
            <a:ext cx="0" cy="739775"/>
          </a:xfrm>
          <a:prstGeom prst="line">
            <a:avLst/>
          </a:prstGeom>
          <a:noFill/>
          <a:ln w="9525">
            <a:solidFill>
              <a:schemeClr val="tx1"/>
            </a:solidFill>
            <a:prstDash val="dash"/>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53286" name="Text Box 36"/>
          <p:cNvSpPr txBox="1">
            <a:spLocks noChangeArrowheads="1"/>
          </p:cNvSpPr>
          <p:nvPr/>
        </p:nvSpPr>
        <p:spPr bwMode="auto">
          <a:xfrm>
            <a:off x="6280150" y="3157538"/>
            <a:ext cx="1608138" cy="376237"/>
          </a:xfrm>
          <a:prstGeom prst="rect">
            <a:avLst/>
          </a:prstGeom>
          <a:noFill/>
          <a:ln w="9525">
            <a:solidFill>
              <a:schemeClr val="tx1"/>
            </a:solidFill>
            <a:prstDash val="sysDot"/>
            <a:miter lim="800000"/>
            <a:headEnd/>
            <a:tailEnd/>
          </a:ln>
        </p:spPr>
        <p:txBody>
          <a:bodyPr>
            <a:spAutoFit/>
          </a:bodyPr>
          <a:lstStyle/>
          <a:p>
            <a:pPr fontAlgn="base">
              <a:spcBef>
                <a:spcPct val="50000"/>
              </a:spcBef>
              <a:spcAft>
                <a:spcPct val="0"/>
              </a:spcAft>
            </a:pPr>
            <a:r>
              <a:rPr lang="zh-CN" altLang="en-US" b="1" i="1" smtClean="0">
                <a:solidFill>
                  <a:srgbClr val="990033"/>
                </a:solidFill>
                <a:latin typeface="Courier New" pitchFamily="49" charset="0"/>
                <a:ea typeface="SimSun" pitchFamily="2" charset="-122"/>
                <a:cs typeface="Courier New" pitchFamily="49" charset="0"/>
                <a:sym typeface="Symbol" pitchFamily="18" charset="2"/>
              </a:rPr>
              <a:t></a:t>
            </a:r>
            <a:r>
              <a:rPr lang="en-US" altLang="zh-CN" b="1" i="1" smtClean="0">
                <a:solidFill>
                  <a:srgbClr val="990033"/>
                </a:solidFill>
                <a:latin typeface="Courier New" pitchFamily="49" charset="0"/>
                <a:ea typeface="SimSun" pitchFamily="2" charset="-122"/>
                <a:cs typeface="Courier New" pitchFamily="49" charset="0"/>
              </a:rPr>
              <a:t>s , </a:t>
            </a:r>
            <a:r>
              <a:rPr lang="en-US" altLang="zh-CN" b="1" smtClean="0">
                <a:solidFill>
                  <a:srgbClr val="0000FF"/>
                </a:solidFill>
                <a:latin typeface="Courier New" pitchFamily="49" charset="0"/>
                <a:ea typeface="SimSun" pitchFamily="2" charset="-122"/>
                <a:cs typeface="Courier New" pitchFamily="49" charset="0"/>
              </a:rPr>
              <a:t>1-</a:t>
            </a:r>
            <a:r>
              <a:rPr lang="en-US" altLang="zh-CN" b="1" i="1" smtClean="0">
                <a:solidFill>
                  <a:srgbClr val="0000FF"/>
                </a:solidFill>
                <a:ea typeface="SimSun" pitchFamily="2" charset="-122"/>
                <a:cs typeface="Courier New" pitchFamily="49" charset="0"/>
                <a:sym typeface="Symbol" pitchFamily="18" charset="2"/>
              </a:rPr>
              <a:t></a:t>
            </a:r>
            <a:r>
              <a:rPr lang="en-US" altLang="zh-CN" smtClean="0">
                <a:solidFill>
                  <a:srgbClr val="0000FF"/>
                </a:solidFill>
                <a:ea typeface="SimSun" pitchFamily="2" charset="-122"/>
                <a:cs typeface="Courier New" pitchFamily="49" charset="0"/>
              </a:rPr>
              <a:t> </a:t>
            </a:r>
            <a:r>
              <a:rPr lang="en-US" altLang="zh-CN" b="1" i="1" smtClean="0">
                <a:solidFill>
                  <a:srgbClr val="0000FF"/>
                </a:solidFill>
                <a:latin typeface="Courier New" pitchFamily="49" charset="0"/>
                <a:ea typeface="SimSun" pitchFamily="2" charset="-122"/>
                <a:cs typeface="Courier New" pitchFamily="49" charset="0"/>
              </a:rPr>
              <a:t>s</a:t>
            </a:r>
            <a:endParaRPr lang="en-US" altLang="zh-CN" b="1" baseline="-25000" smtClean="0">
              <a:solidFill>
                <a:srgbClr val="0000FF"/>
              </a:solidFill>
              <a:latin typeface="Courier New" pitchFamily="49" charset="0"/>
              <a:ea typeface="SimSun" pitchFamily="2" charset="-122"/>
              <a:cs typeface="Courier New" pitchFamily="49" charset="0"/>
            </a:endParaRPr>
          </a:p>
        </p:txBody>
      </p:sp>
      <p:sp>
        <p:nvSpPr>
          <p:cNvPr id="53287" name="Line 37"/>
          <p:cNvSpPr>
            <a:spLocks noChangeShapeType="1"/>
          </p:cNvSpPr>
          <p:nvPr/>
        </p:nvSpPr>
        <p:spPr bwMode="auto">
          <a:xfrm flipH="1">
            <a:off x="4533900" y="3367088"/>
            <a:ext cx="1722438" cy="252412"/>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4275" name="灯片编号占位符 5"/>
          <p:cNvSpPr>
            <a:spLocks noGrp="1"/>
          </p:cNvSpPr>
          <p:nvPr>
            <p:ph type="sldNum" sz="quarter" idx="12"/>
          </p:nvPr>
        </p:nvSpPr>
        <p:spPr>
          <a:noFill/>
        </p:spPr>
        <p:txBody>
          <a:bodyPr/>
          <a:lstStyle/>
          <a:p>
            <a:fld id="{6743954F-2612-4A6D-BBB6-F25BE8F00A2E}" type="slidenum">
              <a:rPr lang="zh-CN" altLang="en-US" smtClean="0">
                <a:solidFill>
                  <a:srgbClr val="000000"/>
                </a:solidFill>
              </a:rPr>
              <a:pPr/>
              <a:t>34</a:t>
            </a:fld>
            <a:endParaRPr lang="en-US" altLang="zh-CN" smtClean="0">
              <a:solidFill>
                <a:srgbClr val="000000"/>
              </a:solidFill>
            </a:endParaRPr>
          </a:p>
        </p:txBody>
      </p:sp>
      <p:sp>
        <p:nvSpPr>
          <p:cNvPr id="54276" name="Rectangle 2"/>
          <p:cNvSpPr>
            <a:spLocks noGrp="1" noChangeArrowheads="1"/>
          </p:cNvSpPr>
          <p:nvPr>
            <p:ph type="title"/>
          </p:nvPr>
        </p:nvSpPr>
        <p:spPr/>
        <p:txBody>
          <a:bodyPr/>
          <a:lstStyle/>
          <a:p>
            <a:pPr eaLnBrk="1" hangingPunct="1"/>
            <a:r>
              <a:rPr lang="en-US" altLang="zh-CN" sz="3400" smtClean="0">
                <a:ea typeface="SimSun" pitchFamily="2" charset="-122"/>
              </a:rPr>
              <a:t>Solve sequential bargaining by backward induction</a:t>
            </a:r>
          </a:p>
        </p:txBody>
      </p:sp>
      <p:sp>
        <p:nvSpPr>
          <p:cNvPr id="54277" name="Rectangle 3"/>
          <p:cNvSpPr>
            <a:spLocks noGrp="1" noChangeArrowheads="1"/>
          </p:cNvSpPr>
          <p:nvPr>
            <p:ph type="body" idx="1"/>
          </p:nvPr>
        </p:nvSpPr>
        <p:spPr/>
        <p:txBody>
          <a:bodyPr/>
          <a:lstStyle/>
          <a:p>
            <a:pPr eaLnBrk="1" hangingPunct="1"/>
            <a:r>
              <a:rPr lang="zh-CN" altLang="en-US" sz="2400" dirty="0" smtClean="0">
                <a:ea typeface="SimSun" pitchFamily="2" charset="-122"/>
                <a:sym typeface="Symbol" pitchFamily="18" charset="2"/>
              </a:rPr>
              <a:t>阶段</a:t>
            </a:r>
            <a:r>
              <a:rPr lang="en-US" altLang="zh-CN" sz="2400" dirty="0" smtClean="0">
                <a:ea typeface="SimSun" pitchFamily="2" charset="-122"/>
                <a:sym typeface="Symbol" pitchFamily="18" charset="2"/>
              </a:rPr>
              <a:t>1:</a:t>
            </a:r>
          </a:p>
          <a:p>
            <a:pPr lvl="1" eaLnBrk="1" hangingPunct="1">
              <a:buFont typeface="Wingdings" pitchFamily="2" charset="2"/>
              <a:buChar char="Ø"/>
            </a:pPr>
            <a:r>
              <a:rPr lang="zh-CN" altLang="en-US" sz="2200" dirty="0" smtClean="0">
                <a:ea typeface="SimSun" pitchFamily="2" charset="-122"/>
                <a:sym typeface="Symbol" pitchFamily="18" charset="2"/>
              </a:rPr>
              <a:t>当且仅当</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 </a:t>
            </a:r>
            <a:r>
              <a:rPr lang="en-US" altLang="zh-CN" sz="2200" i="1" dirty="0" smtClean="0">
                <a:ea typeface="SimSun" pitchFamily="2" charset="-122"/>
                <a:sym typeface="Symbol" pitchFamily="18" charset="2"/>
              </a:rPr>
              <a:t></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2</a:t>
            </a:r>
            <a:r>
              <a:rPr lang="en-US" altLang="zh-CN" sz="2200" dirty="0" smtClean="0">
                <a:ea typeface="SimSun" pitchFamily="2" charset="-122"/>
                <a:sym typeface="Symbol" pitchFamily="18" charset="2"/>
              </a:rPr>
              <a:t>*)=</a:t>
            </a:r>
            <a:br>
              <a:rPr lang="en-US" altLang="zh-CN" sz="2200" dirty="0" smtClean="0">
                <a:ea typeface="SimSun" pitchFamily="2" charset="-122"/>
                <a:sym typeface="Symbol" pitchFamily="18" charset="2"/>
              </a:rPr>
            </a:br>
            <a:r>
              <a:rPr lang="en-US" altLang="zh-CN" sz="2200" i="1" dirty="0" smtClean="0">
                <a:ea typeface="SimSun" pitchFamily="2" charset="-122"/>
                <a:sym typeface="Symbol" pitchFamily="18" charset="2"/>
              </a:rPr>
              <a:t></a:t>
            </a:r>
            <a:r>
              <a:rPr lang="en-US" altLang="zh-CN" sz="2200" dirty="0" smtClean="0">
                <a:ea typeface="SimSun" pitchFamily="2" charset="-122"/>
                <a:sym typeface="Symbol" pitchFamily="18" charset="2"/>
              </a:rPr>
              <a:t>(1- </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 </a:t>
            </a:r>
            <a:r>
              <a:rPr lang="zh-CN" altLang="en-US" sz="2200" dirty="0" smtClean="0">
                <a:ea typeface="SimSun" pitchFamily="2" charset="-122"/>
                <a:sym typeface="Symbol" pitchFamily="18" charset="2"/>
              </a:rPr>
              <a:t>或</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 1-</a:t>
            </a:r>
            <a:r>
              <a:rPr lang="en-US" altLang="zh-CN" sz="2200" i="1" dirty="0" smtClean="0">
                <a:ea typeface="SimSun" pitchFamily="2" charset="-122"/>
                <a:sym typeface="Symbol" pitchFamily="18" charset="2"/>
              </a:rPr>
              <a:t></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2</a:t>
            </a:r>
            <a:r>
              <a:rPr lang="en-US" altLang="zh-CN" sz="2200" dirty="0" smtClean="0">
                <a:ea typeface="SimSun" pitchFamily="2" charset="-122"/>
                <a:sym typeface="Symbol" pitchFamily="18" charset="2"/>
              </a:rPr>
              <a:t>*)</a:t>
            </a:r>
            <a:r>
              <a:rPr lang="zh-CN" altLang="en-US" sz="2200" dirty="0" smtClean="0">
                <a:ea typeface="SimSun" pitchFamily="2" charset="-122"/>
                <a:sym typeface="Symbol" pitchFamily="18" charset="2"/>
              </a:rPr>
              <a:t>时</a:t>
            </a:r>
            <a:r>
              <a:rPr lang="en-US" altLang="zh-CN" sz="2200" dirty="0" smtClean="0">
                <a:ea typeface="SimSun" pitchFamily="2" charset="-122"/>
                <a:sym typeface="Symbol" pitchFamily="18" charset="2"/>
              </a:rPr>
              <a:t>, Player 2</a:t>
            </a:r>
            <a:r>
              <a:rPr lang="zh-CN" altLang="en-US" sz="2200" dirty="0" smtClean="0">
                <a:ea typeface="SimSun" pitchFamily="2" charset="-122"/>
                <a:sym typeface="Symbol" pitchFamily="18" charset="2"/>
              </a:rPr>
              <a:t>接受</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a:t>
            </a:r>
            <a:r>
              <a:rPr lang="zh-CN" altLang="en-US" sz="2200" dirty="0" smtClean="0">
                <a:ea typeface="SimSun" pitchFamily="2" charset="-122"/>
                <a:sym typeface="Symbol" pitchFamily="18" charset="2"/>
              </a:rPr>
              <a:t>，其中</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2</a:t>
            </a:r>
            <a:r>
              <a:rPr lang="en-US" altLang="zh-CN" sz="2200" dirty="0" smtClean="0">
                <a:ea typeface="SimSun" pitchFamily="2" charset="-122"/>
                <a:sym typeface="Symbol" pitchFamily="18" charset="2"/>
              </a:rPr>
              <a:t>* = </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 </a:t>
            </a:r>
          </a:p>
          <a:p>
            <a:pPr lvl="1" eaLnBrk="1" hangingPunct="1">
              <a:buFont typeface="Wingdings" pitchFamily="2" charset="2"/>
              <a:buChar char="Ø"/>
            </a:pPr>
            <a:r>
              <a:rPr lang="en-US" altLang="zh-CN" sz="2200" dirty="0" smtClean="0">
                <a:ea typeface="SimSun" pitchFamily="2" charset="-122"/>
                <a:sym typeface="Symbol" pitchFamily="18" charset="2"/>
              </a:rPr>
              <a:t>Player 1</a:t>
            </a:r>
            <a:r>
              <a:rPr lang="zh-CN" altLang="en-US" sz="2200" dirty="0" smtClean="0">
                <a:ea typeface="SimSun" pitchFamily="2" charset="-122"/>
                <a:sym typeface="Symbol" pitchFamily="18" charset="2"/>
              </a:rPr>
              <a:t>面临以下两个选择</a:t>
            </a:r>
            <a:r>
              <a:rPr lang="en-US" altLang="zh-CN" sz="2200" dirty="0" smtClean="0">
                <a:ea typeface="SimSun" pitchFamily="2" charset="-122"/>
                <a:sym typeface="Symbol" pitchFamily="18" charset="2"/>
              </a:rPr>
              <a:t> :</a:t>
            </a:r>
            <a:br>
              <a:rPr lang="en-US" altLang="zh-CN" sz="2200" dirty="0" smtClean="0">
                <a:ea typeface="SimSun" pitchFamily="2" charset="-122"/>
                <a:sym typeface="Symbol" pitchFamily="18" charset="2"/>
              </a:rPr>
            </a:br>
            <a:r>
              <a:rPr lang="en-US" altLang="zh-CN" sz="2200" dirty="0" smtClean="0">
                <a:ea typeface="SimSun" pitchFamily="2" charset="-122"/>
                <a:sym typeface="Symbol" pitchFamily="18" charset="2"/>
              </a:rPr>
              <a:t>(1) </a:t>
            </a:r>
            <a:r>
              <a:rPr lang="zh-CN" altLang="en-US" sz="2200" dirty="0" smtClean="0">
                <a:ea typeface="SimSun" pitchFamily="2" charset="-122"/>
                <a:sym typeface="Symbol" pitchFamily="18" charset="2"/>
              </a:rPr>
              <a:t>向</a:t>
            </a:r>
            <a:r>
              <a:rPr lang="en-US" altLang="zh-CN" sz="2200" dirty="0" smtClean="0">
                <a:ea typeface="SimSun" pitchFamily="2" charset="-122"/>
                <a:sym typeface="Symbol" pitchFamily="18" charset="2"/>
              </a:rPr>
              <a:t>player 2</a:t>
            </a:r>
            <a:r>
              <a:rPr lang="zh-CN" altLang="en-US" sz="2200" dirty="0" smtClean="0">
                <a:ea typeface="SimSun" pitchFamily="2" charset="-122"/>
                <a:sym typeface="Symbol" pitchFamily="18" charset="2"/>
              </a:rPr>
              <a:t>提出 </a:t>
            </a:r>
            <a:r>
              <a:rPr lang="en-US" altLang="zh-CN" sz="2200" smtClean="0">
                <a:ea typeface="SimSun" pitchFamily="2" charset="-122"/>
                <a:sym typeface="Symbol" pitchFamily="18" charset="2"/>
              </a:rPr>
              <a:t>1-</a:t>
            </a:r>
            <a:r>
              <a:rPr lang="en-US" altLang="zh-CN" sz="2200" i="1" smtClean="0">
                <a:ea typeface="SimSun" pitchFamily="2" charset="-122"/>
                <a:sym typeface="Symbol" pitchFamily="18" charset="2"/>
              </a:rPr>
              <a:t>s</a:t>
            </a:r>
            <a:r>
              <a:rPr lang="en-US" altLang="zh-CN" sz="2200" baseline="-25000" smtClean="0">
                <a:ea typeface="SimSun" pitchFamily="2" charset="-122"/>
                <a:sym typeface="Symbol" pitchFamily="18" charset="2"/>
              </a:rPr>
              <a:t>1</a:t>
            </a:r>
            <a:r>
              <a:rPr lang="en-US" altLang="zh-CN" sz="2200" smtClean="0">
                <a:ea typeface="SimSun" pitchFamily="2" charset="-122"/>
                <a:sym typeface="Symbol" pitchFamily="18" charset="2"/>
              </a:rPr>
              <a:t> = </a:t>
            </a:r>
            <a:r>
              <a:rPr lang="en-US" altLang="zh-CN" sz="2200" i="1" smtClean="0">
                <a:ea typeface="SimSun" pitchFamily="2" charset="-122"/>
                <a:sym typeface="Symbol" pitchFamily="18" charset="2"/>
              </a:rPr>
              <a:t></a:t>
            </a:r>
            <a:r>
              <a:rPr lang="en-US" altLang="zh-CN" sz="2200" smtClean="0">
                <a:ea typeface="SimSun" pitchFamily="2" charset="-122"/>
                <a:sym typeface="Symbol" pitchFamily="18" charset="2"/>
              </a:rPr>
              <a:t>(1-</a:t>
            </a:r>
            <a:r>
              <a:rPr lang="en-US" altLang="zh-CN" sz="2200" i="1" smtClean="0">
                <a:ea typeface="SimSun" pitchFamily="2" charset="-122"/>
                <a:sym typeface="Symbol" pitchFamily="18" charset="2"/>
              </a:rPr>
              <a:t>s</a:t>
            </a:r>
            <a:r>
              <a:rPr lang="en-US" altLang="zh-CN" sz="2200" baseline="-25000" smtClean="0">
                <a:ea typeface="SimSun" pitchFamily="2" charset="-122"/>
                <a:sym typeface="Symbol" pitchFamily="18" charset="2"/>
              </a:rPr>
              <a:t>2</a:t>
            </a:r>
            <a:r>
              <a:rPr lang="en-US" altLang="zh-CN" sz="2200" smtClean="0">
                <a:ea typeface="SimSun" pitchFamily="2" charset="-122"/>
                <a:sym typeface="Symbol" pitchFamily="18" charset="2"/>
              </a:rPr>
              <a:t>*)=</a:t>
            </a:r>
            <a:r>
              <a:rPr lang="en-US" altLang="zh-CN" sz="2200" i="1" smtClean="0">
                <a:ea typeface="SimSun" pitchFamily="2" charset="-122"/>
                <a:sym typeface="Symbol" pitchFamily="18" charset="2"/>
              </a:rPr>
              <a:t></a:t>
            </a:r>
            <a:r>
              <a:rPr lang="en-US" altLang="zh-CN" sz="2200" smtClean="0">
                <a:ea typeface="SimSun" pitchFamily="2" charset="-122"/>
                <a:sym typeface="Symbol" pitchFamily="18" charset="2"/>
              </a:rPr>
              <a:t>(1- </a:t>
            </a:r>
            <a:r>
              <a:rPr lang="en-US" altLang="zh-CN" sz="2200" i="1" smtClean="0">
                <a:ea typeface="SimSun" pitchFamily="2" charset="-122"/>
                <a:sym typeface="Symbol" pitchFamily="18" charset="2"/>
              </a:rPr>
              <a:t>s</a:t>
            </a:r>
            <a:r>
              <a:rPr lang="en-US" altLang="zh-CN" sz="2200" smtClean="0">
                <a:ea typeface="SimSun" pitchFamily="2" charset="-122"/>
                <a:sym typeface="Symbol" pitchFamily="18" charset="2"/>
              </a:rPr>
              <a:t>)</a:t>
            </a:r>
            <a:r>
              <a:rPr lang="en-US" altLang="zh-CN" sz="2200" i="1" smtClean="0">
                <a:ea typeface="SimSun" pitchFamily="2" charset="-122"/>
                <a:sym typeface="Symbol" pitchFamily="18" charset="2"/>
              </a:rPr>
              <a:t> </a:t>
            </a:r>
            <a:r>
              <a:rPr lang="en-US" altLang="zh-CN" sz="2200" smtClean="0">
                <a:ea typeface="SimSun" pitchFamily="2" charset="-122"/>
                <a:sym typeface="Symbol" pitchFamily="18" charset="2"/>
              </a:rPr>
              <a:t>,</a:t>
            </a:r>
            <a:r>
              <a:rPr lang="zh-CN" altLang="en-US" sz="2200" dirty="0" smtClean="0">
                <a:ea typeface="SimSun" pitchFamily="2" charset="-122"/>
                <a:sym typeface="Symbol" pitchFamily="18" charset="2"/>
              </a:rPr>
              <a:t>在这个阶段留给她自己</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 1-</a:t>
            </a:r>
            <a:r>
              <a:rPr lang="en-US" altLang="zh-CN" sz="2200" i="1" dirty="0" smtClean="0">
                <a:ea typeface="SimSun" pitchFamily="2" charset="-122"/>
                <a:sym typeface="Symbol" pitchFamily="18" charset="2"/>
              </a:rPr>
              <a:t></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2</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 </a:t>
            </a:r>
            <a:r>
              <a:rPr lang="zh-CN" altLang="en-US" sz="2200" dirty="0" smtClean="0">
                <a:ea typeface="SimSun" pitchFamily="2" charset="-122"/>
                <a:sym typeface="Symbol" pitchFamily="18" charset="2"/>
              </a:rPr>
              <a:t>或者</a:t>
            </a:r>
            <a:br>
              <a:rPr lang="zh-CN" altLang="en-US" sz="2200" dirty="0" smtClean="0">
                <a:ea typeface="SimSun" pitchFamily="2" charset="-122"/>
                <a:sym typeface="Symbol" pitchFamily="18" charset="2"/>
              </a:rPr>
            </a:br>
            <a:r>
              <a:rPr lang="en-US" altLang="zh-CN" sz="2200" dirty="0" smtClean="0">
                <a:ea typeface="SimSun" pitchFamily="2" charset="-122"/>
                <a:sym typeface="Symbol" pitchFamily="18" charset="2"/>
              </a:rPr>
              <a:t>(2)</a:t>
            </a:r>
            <a:r>
              <a:rPr lang="zh-CN" altLang="en-US" sz="2200" dirty="0" smtClean="0">
                <a:ea typeface="SimSun" pitchFamily="2" charset="-122"/>
                <a:sym typeface="Symbol" pitchFamily="18" charset="2"/>
              </a:rPr>
              <a:t>向</a:t>
            </a:r>
            <a:r>
              <a:rPr lang="en-US" altLang="zh-CN" sz="2200" dirty="0" smtClean="0">
                <a:ea typeface="SimSun" pitchFamily="2" charset="-122"/>
                <a:sym typeface="Symbol" pitchFamily="18" charset="2"/>
              </a:rPr>
              <a:t>player 2</a:t>
            </a:r>
            <a:r>
              <a:rPr lang="zh-CN" altLang="en-US" sz="2200" dirty="0" smtClean="0">
                <a:ea typeface="SimSun" pitchFamily="2" charset="-122"/>
                <a:sym typeface="Symbol" pitchFamily="18" charset="2"/>
              </a:rPr>
              <a:t>提出</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&lt; </a:t>
            </a:r>
            <a:r>
              <a:rPr lang="en-US" altLang="zh-CN" sz="2200" i="1" dirty="0" smtClean="0">
                <a:ea typeface="SimSun" pitchFamily="2" charset="-122"/>
                <a:sym typeface="Symbol" pitchFamily="18" charset="2"/>
              </a:rPr>
              <a:t></a:t>
            </a:r>
            <a:r>
              <a:rPr lang="en-US" altLang="zh-CN" sz="2200" dirty="0" smtClean="0">
                <a:ea typeface="SimSun" pitchFamily="2" charset="-122"/>
                <a:sym typeface="Symbol" pitchFamily="18" charset="2"/>
              </a:rPr>
              <a:t>(1-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2</a:t>
            </a:r>
            <a:r>
              <a:rPr lang="en-US" altLang="zh-CN" sz="2200" dirty="0" smtClean="0">
                <a:ea typeface="SimSun" pitchFamily="2" charset="-122"/>
                <a:sym typeface="Symbol" pitchFamily="18" charset="2"/>
              </a:rPr>
              <a:t>*)</a:t>
            </a:r>
            <a:r>
              <a:rPr lang="en-US" altLang="zh-CN" sz="2200" i="1" dirty="0" smtClean="0">
                <a:ea typeface="SimSun" pitchFamily="2" charset="-122"/>
                <a:sym typeface="Symbol" pitchFamily="18" charset="2"/>
              </a:rPr>
              <a:t> </a:t>
            </a:r>
            <a:r>
              <a:rPr lang="en-US" altLang="zh-CN" sz="2200" dirty="0" smtClean="0">
                <a:ea typeface="SimSun" pitchFamily="2" charset="-122"/>
                <a:sym typeface="Symbol" pitchFamily="18" charset="2"/>
              </a:rPr>
              <a:t>(player 2</a:t>
            </a:r>
            <a:r>
              <a:rPr lang="zh-CN" altLang="en-US" sz="2200" dirty="0" smtClean="0">
                <a:ea typeface="SimSun" pitchFamily="2" charset="-122"/>
                <a:sym typeface="Symbol" pitchFamily="18" charset="2"/>
              </a:rPr>
              <a:t>将会拒绝它</a:t>
            </a:r>
            <a:r>
              <a:rPr lang="en-US" altLang="zh-CN" sz="2200" dirty="0" smtClean="0">
                <a:ea typeface="SimSun" pitchFamily="2" charset="-122"/>
                <a:sym typeface="Symbol" pitchFamily="18" charset="2"/>
              </a:rPr>
              <a:t>),</a:t>
            </a:r>
            <a:r>
              <a:rPr lang="zh-CN" altLang="en-US" sz="2200" dirty="0" smtClean="0">
                <a:ea typeface="SimSun" pitchFamily="2" charset="-122"/>
                <a:sym typeface="Symbol" pitchFamily="18" charset="2"/>
              </a:rPr>
              <a:t>下阶段接受</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2</a:t>
            </a:r>
            <a:r>
              <a:rPr lang="en-US" altLang="zh-CN" sz="2200" dirty="0" smtClean="0">
                <a:ea typeface="SimSun" pitchFamily="2" charset="-122"/>
                <a:sym typeface="Symbol" pitchFamily="18" charset="2"/>
              </a:rPr>
              <a:t>* = </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a:t>
            </a:r>
            <a:r>
              <a:rPr lang="zh-CN" altLang="en-US" sz="2200" dirty="0" smtClean="0">
                <a:ea typeface="SimSun" pitchFamily="2" charset="-122"/>
                <a:sym typeface="Symbol" pitchFamily="18" charset="2"/>
              </a:rPr>
              <a:t>它的贴现值是</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 </a:t>
            </a:r>
          </a:p>
          <a:p>
            <a:pPr lvl="1" eaLnBrk="1" hangingPunct="1">
              <a:buFont typeface="Wingdings" pitchFamily="2" charset="2"/>
              <a:buChar char="Ø"/>
            </a:pPr>
            <a:r>
              <a:rPr lang="zh-CN" altLang="en-US" sz="2200" dirty="0" smtClean="0">
                <a:ea typeface="SimSun" pitchFamily="2" charset="-122"/>
                <a:sym typeface="Symbol" pitchFamily="18" charset="2"/>
              </a:rPr>
              <a:t>由于</a:t>
            </a:r>
            <a:r>
              <a:rPr lang="zh-CN" altLang="en-US" sz="2200" i="1" dirty="0" smtClean="0">
                <a:ea typeface="SimSun" pitchFamily="2" charset="-122"/>
                <a:sym typeface="Symbol" pitchFamily="18" charset="2"/>
              </a:rPr>
              <a:t></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 &lt; 1-</a:t>
            </a:r>
            <a:r>
              <a:rPr lang="en-US" altLang="zh-CN" sz="2200" i="1" dirty="0" smtClean="0">
                <a:ea typeface="SimSun" pitchFamily="2" charset="-122"/>
                <a:sym typeface="Symbol" pitchFamily="18" charset="2"/>
              </a:rPr>
              <a:t>+s</a:t>
            </a:r>
            <a:r>
              <a:rPr lang="en-US" altLang="zh-CN" sz="2200" dirty="0" smtClean="0">
                <a:ea typeface="SimSun" pitchFamily="2" charset="-122"/>
                <a:sym typeface="Symbol" pitchFamily="18" charset="2"/>
              </a:rPr>
              <a:t>, player 1</a:t>
            </a:r>
            <a:r>
              <a:rPr lang="zh-CN" altLang="en-US" sz="2200" dirty="0" smtClean="0">
                <a:ea typeface="SimSun" pitchFamily="2" charset="-122"/>
                <a:sym typeface="Symbol" pitchFamily="18" charset="2"/>
              </a:rPr>
              <a:t>应该提出条件</a:t>
            </a:r>
            <a:r>
              <a:rPr lang="en-US" altLang="zh-CN" sz="2200" dirty="0" smtClean="0">
                <a:ea typeface="SimSun" pitchFamily="2" charset="-122"/>
                <a:sym typeface="Symbol" pitchFamily="18" charset="2"/>
              </a:rPr>
              <a:t> </a:t>
            </a:r>
            <a:br>
              <a:rPr lang="en-US" altLang="zh-CN" sz="2200" dirty="0" smtClean="0">
                <a:ea typeface="SimSun" pitchFamily="2" charset="-122"/>
                <a:sym typeface="Symbol" pitchFamily="18" charset="2"/>
              </a:rPr>
            </a:br>
            <a:r>
              <a:rPr lang="en-US" altLang="zh-CN" sz="2200" dirty="0" smtClean="0">
                <a:ea typeface="SimSun" pitchFamily="2" charset="-122"/>
                <a:sym typeface="Symbol" pitchFamily="18" charset="2"/>
              </a:rPr>
              <a:t>(</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 1-</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 </a:t>
            </a:r>
            <a:r>
              <a:rPr lang="zh-CN" altLang="en-US" sz="2200" dirty="0" smtClean="0">
                <a:ea typeface="SimSun" pitchFamily="2" charset="-122"/>
                <a:sym typeface="Symbol" pitchFamily="18" charset="2"/>
              </a:rPr>
              <a:t>其中 </a:t>
            </a:r>
            <a:r>
              <a:rPr lang="en-US" altLang="zh-CN" sz="2200" i="1" dirty="0" smtClean="0">
                <a:ea typeface="SimSun" pitchFamily="2" charset="-122"/>
                <a:sym typeface="Symbol" pitchFamily="18" charset="2"/>
              </a:rPr>
              <a:t>s</a:t>
            </a:r>
            <a:r>
              <a:rPr lang="en-US" altLang="zh-CN" sz="2200" baseline="-25000" dirty="0" smtClean="0">
                <a:ea typeface="SimSun" pitchFamily="2" charset="-122"/>
                <a:sym typeface="Symbol" pitchFamily="18" charset="2"/>
              </a:rPr>
              <a:t>1</a:t>
            </a:r>
            <a:r>
              <a:rPr lang="en-US" altLang="zh-CN" sz="2200" dirty="0" smtClean="0">
                <a:ea typeface="SimSun" pitchFamily="2" charset="-122"/>
                <a:sym typeface="Symbol" pitchFamily="18" charset="2"/>
              </a:rPr>
              <a:t>* = 1-</a:t>
            </a:r>
            <a:r>
              <a:rPr lang="en-US" altLang="zh-CN" sz="2200" i="1" dirty="0" smtClean="0">
                <a:ea typeface="SimSun" pitchFamily="2" charset="-122"/>
                <a:sym typeface="Symbol" pitchFamily="18" charset="2"/>
              </a:rPr>
              <a:t>+s</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5299" name="灯片编号占位符 5"/>
          <p:cNvSpPr>
            <a:spLocks noGrp="1"/>
          </p:cNvSpPr>
          <p:nvPr>
            <p:ph type="sldNum" sz="quarter" idx="12"/>
          </p:nvPr>
        </p:nvSpPr>
        <p:spPr>
          <a:noFill/>
        </p:spPr>
        <p:txBody>
          <a:bodyPr/>
          <a:lstStyle/>
          <a:p>
            <a:fld id="{11238073-A2C3-4316-9739-A0256494E0EB}" type="slidenum">
              <a:rPr lang="zh-CN" altLang="en-US" smtClean="0">
                <a:solidFill>
                  <a:srgbClr val="000000"/>
                </a:solidFill>
              </a:rPr>
              <a:pPr/>
              <a:t>35</a:t>
            </a:fld>
            <a:endParaRPr lang="en-US" altLang="zh-CN" smtClean="0">
              <a:solidFill>
                <a:srgbClr val="000000"/>
              </a:solidFill>
            </a:endParaRPr>
          </a:p>
        </p:txBody>
      </p:sp>
      <p:sp>
        <p:nvSpPr>
          <p:cNvPr id="55300" name="Rectangle 2"/>
          <p:cNvSpPr>
            <a:spLocks noGrp="1" noChangeArrowheads="1"/>
          </p:cNvSpPr>
          <p:nvPr>
            <p:ph type="title"/>
          </p:nvPr>
        </p:nvSpPr>
        <p:spPr/>
        <p:txBody>
          <a:bodyPr/>
          <a:lstStyle/>
          <a:p>
            <a:pPr eaLnBrk="1" hangingPunct="1"/>
            <a:r>
              <a:rPr lang="en-US" altLang="zh-CN" smtClean="0">
                <a:ea typeface="SimSun" pitchFamily="2" charset="-122"/>
              </a:rPr>
              <a:t>Backward induction: illustration </a:t>
            </a:r>
          </a:p>
        </p:txBody>
      </p:sp>
      <p:sp>
        <p:nvSpPr>
          <p:cNvPr id="106499" name="Rectangle 3"/>
          <p:cNvSpPr>
            <a:spLocks noGrp="1" noChangeArrowheads="1"/>
          </p:cNvSpPr>
          <p:nvPr>
            <p:ph type="body" idx="1"/>
          </p:nvPr>
        </p:nvSpPr>
        <p:spPr>
          <a:xfrm>
            <a:off x="914400" y="4719638"/>
            <a:ext cx="7772400" cy="1411287"/>
          </a:xfrm>
        </p:spPr>
        <p:txBody>
          <a:bodyPr/>
          <a:lstStyle/>
          <a:p>
            <a:pPr eaLnBrk="1" hangingPunct="1">
              <a:lnSpc>
                <a:spcPct val="80000"/>
              </a:lnSpc>
            </a:pPr>
            <a:r>
              <a:rPr lang="zh-CN" altLang="en-US" sz="2400" smtClean="0">
                <a:ea typeface="SimSun" pitchFamily="2" charset="-122"/>
              </a:rPr>
              <a:t>子博弈完美纳什均衡</a:t>
            </a:r>
            <a:r>
              <a:rPr lang="en-US" altLang="zh-CN" sz="2400" smtClean="0">
                <a:ea typeface="SimSun" pitchFamily="2" charset="-122"/>
              </a:rPr>
              <a:t> (</a:t>
            </a:r>
            <a:r>
              <a:rPr lang="en-US" altLang="zh-CN" sz="2400" smtClean="0">
                <a:solidFill>
                  <a:srgbClr val="0000FF"/>
                </a:solidFill>
                <a:ea typeface="SimSun" pitchFamily="2" charset="-122"/>
              </a:rPr>
              <a:t>C</a:t>
            </a:r>
            <a:r>
              <a:rPr lang="en-US" altLang="zh-CN" sz="2400" smtClean="0">
                <a:ea typeface="SimSun" pitchFamily="2" charset="-122"/>
              </a:rPr>
              <a:t>, </a:t>
            </a:r>
            <a:r>
              <a:rPr lang="en-US" altLang="zh-CN" sz="2400" smtClean="0">
                <a:solidFill>
                  <a:schemeClr val="hlink"/>
                </a:solidFill>
                <a:ea typeface="SimSun" pitchFamily="2" charset="-122"/>
              </a:rPr>
              <a:t>EH</a:t>
            </a:r>
            <a:r>
              <a:rPr lang="en-US" altLang="zh-CN" sz="2400" smtClean="0">
                <a:ea typeface="SimSun" pitchFamily="2" charset="-122"/>
              </a:rPr>
              <a:t>). </a:t>
            </a:r>
          </a:p>
          <a:p>
            <a:pPr lvl="1" eaLnBrk="1" hangingPunct="1">
              <a:lnSpc>
                <a:spcPct val="80000"/>
              </a:lnSpc>
              <a:buFont typeface="Wingdings" pitchFamily="2" charset="2"/>
              <a:buChar char="Ø"/>
            </a:pP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C</a:t>
            </a:r>
            <a:r>
              <a:rPr lang="en-US" altLang="zh-CN" sz="2200" smtClean="0">
                <a:ea typeface="SimSun" pitchFamily="2" charset="-122"/>
              </a:rPr>
              <a:t>;</a:t>
            </a:r>
          </a:p>
          <a:p>
            <a:pPr lvl="1" eaLnBrk="1" hangingPunct="1">
              <a:lnSpc>
                <a:spcPct val="80000"/>
              </a:lnSpc>
              <a:buFont typeface="Wingdings" pitchFamily="2" charset="2"/>
              <a:buChar char="Ø"/>
            </a:pP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 </a:t>
            </a:r>
            <a:r>
              <a:rPr lang="en-US" altLang="zh-CN" sz="2200" smtClean="0">
                <a:solidFill>
                  <a:srgbClr val="0000FF"/>
                </a:solidFill>
                <a:ea typeface="SimSun" pitchFamily="2" charset="-122"/>
              </a:rPr>
              <a:t>C</a:t>
            </a:r>
            <a:r>
              <a:rPr lang="zh-CN" altLang="en-US" sz="2200" smtClean="0">
                <a:solidFill>
                  <a:srgbClr val="0000FF"/>
                </a:solidFill>
                <a:ea typeface="SimSun" pitchFamily="2" charset="-122"/>
              </a:rPr>
              <a:t>，</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E</a:t>
            </a:r>
            <a:r>
              <a:rPr lang="en-US" altLang="zh-CN" sz="2200" smtClean="0">
                <a:ea typeface="SimSun" pitchFamily="2" charset="-122"/>
              </a:rPr>
              <a:t>, </a:t>
            </a:r>
            <a:r>
              <a:rPr lang="zh-CN" altLang="en-US" sz="2200" smtClean="0">
                <a:ea typeface="SimSun" pitchFamily="2" charset="-122"/>
              </a:rPr>
              <a:t>如果</a:t>
            </a:r>
            <a:r>
              <a:rPr lang="en-US" altLang="zh-CN" sz="2200" smtClean="0">
                <a:ea typeface="SimSun" pitchFamily="2" charset="-122"/>
              </a:rPr>
              <a:t>player 1 </a:t>
            </a:r>
            <a:r>
              <a:rPr lang="zh-CN" altLang="en-US" sz="2200" smtClean="0">
                <a:ea typeface="SimSun" pitchFamily="2" charset="-122"/>
              </a:rPr>
              <a:t>选</a:t>
            </a:r>
            <a:r>
              <a:rPr lang="en-US" altLang="zh-CN" sz="2200" smtClean="0">
                <a:solidFill>
                  <a:srgbClr val="0000FF"/>
                </a:solidFill>
                <a:ea typeface="SimSun" pitchFamily="2" charset="-122"/>
              </a:rPr>
              <a:t>D</a:t>
            </a:r>
            <a:r>
              <a:rPr lang="zh-CN" altLang="en-US" sz="2200" smtClean="0">
                <a:ea typeface="SimSun" pitchFamily="2" charset="-122"/>
              </a:rPr>
              <a:t>，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H</a:t>
            </a:r>
            <a:r>
              <a:rPr lang="en-US" altLang="zh-CN" sz="2200" smtClean="0">
                <a:solidFill>
                  <a:srgbClr val="0000FF"/>
                </a:solidFill>
                <a:ea typeface="SimSun" pitchFamily="2" charset="-122"/>
              </a:rPr>
              <a:t>.</a:t>
            </a:r>
          </a:p>
        </p:txBody>
      </p:sp>
      <p:grpSp>
        <p:nvGrpSpPr>
          <p:cNvPr id="2" name="Group 4"/>
          <p:cNvGrpSpPr>
            <a:grpSpLocks/>
          </p:cNvGrpSpPr>
          <p:nvPr/>
        </p:nvGrpSpPr>
        <p:grpSpPr bwMode="auto">
          <a:xfrm>
            <a:off x="1751013" y="1887538"/>
            <a:ext cx="6091237" cy="2673350"/>
            <a:chOff x="1103" y="961"/>
            <a:chExt cx="3837" cy="1684"/>
          </a:xfrm>
        </p:grpSpPr>
        <p:sp>
          <p:nvSpPr>
            <p:cNvPr id="55303" name="Oval 5"/>
            <p:cNvSpPr>
              <a:spLocks noChangeArrowheads="1"/>
            </p:cNvSpPr>
            <p:nvPr/>
          </p:nvSpPr>
          <p:spPr bwMode="auto">
            <a:xfrm>
              <a:off x="3041" y="1063"/>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04" name="Line 6"/>
            <p:cNvSpPr>
              <a:spLocks noChangeShapeType="1"/>
            </p:cNvSpPr>
            <p:nvPr/>
          </p:nvSpPr>
          <p:spPr bwMode="auto">
            <a:xfrm flipH="1">
              <a:off x="1954" y="1139"/>
              <a:ext cx="1096" cy="63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5305" name="Line 7"/>
            <p:cNvSpPr>
              <a:spLocks noChangeShapeType="1"/>
            </p:cNvSpPr>
            <p:nvPr/>
          </p:nvSpPr>
          <p:spPr bwMode="auto">
            <a:xfrm>
              <a:off x="3129" y="1133"/>
              <a:ext cx="997" cy="634"/>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5306" name="Text Box 8"/>
            <p:cNvSpPr txBox="1">
              <a:spLocks noChangeArrowheads="1"/>
            </p:cNvSpPr>
            <p:nvPr/>
          </p:nvSpPr>
          <p:spPr bwMode="auto">
            <a:xfrm>
              <a:off x="2318" y="961"/>
              <a:ext cx="67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55307" name="Text Box 9"/>
            <p:cNvSpPr txBox="1">
              <a:spLocks noChangeArrowheads="1"/>
            </p:cNvSpPr>
            <p:nvPr/>
          </p:nvSpPr>
          <p:spPr bwMode="auto">
            <a:xfrm>
              <a:off x="2352" y="1215"/>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55308" name="Text Box 10"/>
            <p:cNvSpPr txBox="1">
              <a:spLocks noChangeArrowheads="1"/>
            </p:cNvSpPr>
            <p:nvPr/>
          </p:nvSpPr>
          <p:spPr bwMode="auto">
            <a:xfrm>
              <a:off x="3543" y="1208"/>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grpSp>
          <p:nvGrpSpPr>
            <p:cNvPr id="3" name="Group 11"/>
            <p:cNvGrpSpPr>
              <a:grpSpLocks/>
            </p:cNvGrpSpPr>
            <p:nvPr/>
          </p:nvGrpSpPr>
          <p:grpSpPr bwMode="auto">
            <a:xfrm>
              <a:off x="1103" y="1647"/>
              <a:ext cx="1619" cy="983"/>
              <a:chOff x="1715" y="1501"/>
              <a:chExt cx="1619" cy="983"/>
            </a:xfrm>
          </p:grpSpPr>
          <p:sp>
            <p:nvSpPr>
              <p:cNvPr id="55321" name="Text Box 12"/>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5322" name="Oval 13"/>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23" name="Line 14"/>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5324" name="Line 15"/>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5325" name="Text Box 16"/>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a:t>
                </a:r>
              </a:p>
            </p:txBody>
          </p:sp>
          <p:sp>
            <p:nvSpPr>
              <p:cNvPr id="55326" name="Text Box 17"/>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55327" name="Oval 18"/>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28" name="Oval 19"/>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29" name="Text Box 20"/>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3</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55330" name="Text Box 21"/>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grpSp>
          <p:nvGrpSpPr>
            <p:cNvPr id="4" name="Group 22"/>
            <p:cNvGrpSpPr>
              <a:grpSpLocks/>
            </p:cNvGrpSpPr>
            <p:nvPr/>
          </p:nvGrpSpPr>
          <p:grpSpPr bwMode="auto">
            <a:xfrm>
              <a:off x="3321" y="1662"/>
              <a:ext cx="1619" cy="983"/>
              <a:chOff x="1715" y="1501"/>
              <a:chExt cx="1619" cy="983"/>
            </a:xfrm>
          </p:grpSpPr>
          <p:sp>
            <p:nvSpPr>
              <p:cNvPr id="55311" name="Text Box 23"/>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5312" name="Oval 24"/>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13" name="Line 25"/>
              <p:cNvSpPr>
                <a:spLocks noChangeShapeType="1"/>
              </p:cNvSpPr>
              <p:nvPr/>
            </p:nvSpPr>
            <p:spPr bwMode="auto">
              <a:xfrm flipH="1">
                <a:off x="2014" y="166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5314" name="Line 26"/>
              <p:cNvSpPr>
                <a:spLocks noChangeShapeType="1"/>
              </p:cNvSpPr>
              <p:nvPr/>
            </p:nvSpPr>
            <p:spPr bwMode="auto">
              <a:xfrm>
                <a:off x="2576" y="1662"/>
                <a:ext cx="458" cy="50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5315" name="Text Box 27"/>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G</a:t>
                </a:r>
              </a:p>
            </p:txBody>
          </p:sp>
          <p:sp>
            <p:nvSpPr>
              <p:cNvPr id="55316" name="Text Box 28"/>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55317" name="Oval 29"/>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18" name="Oval 30"/>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5319" name="Text Box 31"/>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a:t>
                </a:r>
              </a:p>
            </p:txBody>
          </p:sp>
          <p:sp>
            <p:nvSpPr>
              <p:cNvPr id="55320" name="Text Box 32"/>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grpSp>
      </p:gr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checkerboard(across)">
                                      <p:cBhvr>
                                        <p:cTn id="7" dur="500"/>
                                        <p:tgtEl>
                                          <p:spTgt spid="106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checkerboard(across)">
                                      <p:cBhvr>
                                        <p:cTn id="12" dur="500"/>
                                        <p:tgtEl>
                                          <p:spTgt spid="106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checkerboard(across)">
                                      <p:cBhvr>
                                        <p:cTn id="17" dur="500"/>
                                        <p:tgtEl>
                                          <p:spTgt spid="10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6323" name="灯片编号占位符 5"/>
          <p:cNvSpPr>
            <a:spLocks noGrp="1"/>
          </p:cNvSpPr>
          <p:nvPr>
            <p:ph type="sldNum" sz="quarter" idx="12"/>
          </p:nvPr>
        </p:nvSpPr>
        <p:spPr>
          <a:noFill/>
        </p:spPr>
        <p:txBody>
          <a:bodyPr/>
          <a:lstStyle/>
          <a:p>
            <a:fld id="{11B05073-7E43-4615-9F10-BB89A6F02645}" type="slidenum">
              <a:rPr lang="zh-CN" altLang="en-US" smtClean="0">
                <a:solidFill>
                  <a:srgbClr val="000000"/>
                </a:solidFill>
              </a:rPr>
              <a:pPr/>
              <a:t>36</a:t>
            </a:fld>
            <a:endParaRPr lang="en-US" altLang="zh-CN" smtClean="0">
              <a:solidFill>
                <a:srgbClr val="000000"/>
              </a:solidFill>
            </a:endParaRPr>
          </a:p>
        </p:txBody>
      </p:sp>
      <p:sp>
        <p:nvSpPr>
          <p:cNvPr id="56324" name="Rectangle 2"/>
          <p:cNvSpPr>
            <a:spLocks noGrp="1" noChangeArrowheads="1"/>
          </p:cNvSpPr>
          <p:nvPr>
            <p:ph type="title"/>
          </p:nvPr>
        </p:nvSpPr>
        <p:spPr/>
        <p:txBody>
          <a:bodyPr/>
          <a:lstStyle/>
          <a:p>
            <a:pPr eaLnBrk="1" hangingPunct="1"/>
            <a:r>
              <a:rPr lang="en-US" altLang="zh-CN" sz="3800" smtClean="0">
                <a:ea typeface="SimSun" pitchFamily="2" charset="-122"/>
              </a:rPr>
              <a:t>Multiple subgame-perfect Nash equilibria: illustration</a:t>
            </a:r>
          </a:p>
        </p:txBody>
      </p:sp>
      <p:sp>
        <p:nvSpPr>
          <p:cNvPr id="107523" name="Rectangle 3"/>
          <p:cNvSpPr>
            <a:spLocks noGrp="1" noChangeArrowheads="1"/>
          </p:cNvSpPr>
          <p:nvPr>
            <p:ph type="body" idx="1"/>
          </p:nvPr>
        </p:nvSpPr>
        <p:spPr>
          <a:xfrm>
            <a:off x="914400" y="4719638"/>
            <a:ext cx="7772400" cy="1411287"/>
          </a:xfrm>
        </p:spPr>
        <p:txBody>
          <a:bodyPr/>
          <a:lstStyle/>
          <a:p>
            <a:pPr eaLnBrk="1" hangingPunct="1">
              <a:lnSpc>
                <a:spcPct val="80000"/>
              </a:lnSpc>
            </a:pPr>
            <a:r>
              <a:rPr lang="zh-CN" altLang="en-US" sz="2400" smtClean="0">
                <a:ea typeface="SimSun" pitchFamily="2" charset="-122"/>
              </a:rPr>
              <a:t>子博弈完美纳什均衡</a:t>
            </a:r>
            <a:r>
              <a:rPr lang="en-US" altLang="zh-CN" sz="2400" smtClean="0">
                <a:ea typeface="SimSun" pitchFamily="2" charset="-122"/>
              </a:rPr>
              <a:t>(</a:t>
            </a:r>
            <a:r>
              <a:rPr lang="en-US" altLang="zh-CN" sz="2400" smtClean="0">
                <a:solidFill>
                  <a:srgbClr val="0000FF"/>
                </a:solidFill>
                <a:ea typeface="SimSun" pitchFamily="2" charset="-122"/>
              </a:rPr>
              <a:t>D</a:t>
            </a:r>
            <a:r>
              <a:rPr lang="en-US" altLang="zh-CN" sz="2400" smtClean="0">
                <a:ea typeface="SimSun" pitchFamily="2" charset="-122"/>
              </a:rPr>
              <a:t>, </a:t>
            </a:r>
            <a:r>
              <a:rPr lang="en-US" altLang="zh-CN" sz="2400" smtClean="0">
                <a:solidFill>
                  <a:schemeClr val="hlink"/>
                </a:solidFill>
                <a:ea typeface="SimSun" pitchFamily="2" charset="-122"/>
              </a:rPr>
              <a:t>FHK</a:t>
            </a:r>
            <a:r>
              <a:rPr lang="en-US" altLang="zh-CN" sz="2400" smtClean="0">
                <a:ea typeface="SimSun" pitchFamily="2" charset="-122"/>
              </a:rPr>
              <a:t>). </a:t>
            </a:r>
          </a:p>
          <a:p>
            <a:pPr lvl="1" eaLnBrk="1" hangingPunct="1">
              <a:lnSpc>
                <a:spcPct val="80000"/>
              </a:lnSpc>
              <a:buFont typeface="Wingdings" pitchFamily="2" charset="2"/>
              <a:buChar char="Ø"/>
            </a:pPr>
            <a:r>
              <a:rPr lang="en-US" altLang="zh-CN" sz="2200" smtClean="0">
                <a:ea typeface="SimSun" pitchFamily="2" charset="-122"/>
              </a:rPr>
              <a:t>player 1</a:t>
            </a:r>
            <a:r>
              <a:rPr lang="zh-CN" altLang="en-US" sz="2200" smtClean="0">
                <a:ea typeface="SimSun" pitchFamily="2" charset="-122"/>
              </a:rPr>
              <a:t>选 </a:t>
            </a:r>
            <a:r>
              <a:rPr lang="en-US" altLang="zh-CN" sz="2200" smtClean="0">
                <a:solidFill>
                  <a:srgbClr val="0000FF"/>
                </a:solidFill>
                <a:ea typeface="SimSun" pitchFamily="2" charset="-122"/>
              </a:rPr>
              <a:t>D</a:t>
            </a:r>
            <a:endParaRPr lang="en-US" altLang="zh-CN" sz="2200" smtClean="0">
              <a:ea typeface="SimSun" pitchFamily="2" charset="-122"/>
            </a:endParaRPr>
          </a:p>
          <a:p>
            <a:pPr lvl="1" eaLnBrk="1" hangingPunct="1">
              <a:lnSpc>
                <a:spcPct val="80000"/>
              </a:lnSpc>
              <a:buFont typeface="Wingdings" pitchFamily="2" charset="2"/>
              <a:buChar char="Ø"/>
            </a:pP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C</a:t>
            </a:r>
            <a:r>
              <a:rPr lang="zh-CN" altLang="en-US" sz="2200" smtClean="0">
                <a:ea typeface="SimSun" pitchFamily="2" charset="-122"/>
              </a:rPr>
              <a:t>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F</a:t>
            </a:r>
            <a:r>
              <a:rPr lang="en-US" altLang="zh-CN" sz="2200" smtClean="0">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D</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a:t>
            </a:r>
            <a:r>
              <a:rPr lang="en-US" altLang="zh-CN" sz="2200" smtClean="0">
                <a:ea typeface="SimSun" pitchFamily="2" charset="-122"/>
              </a:rPr>
              <a:t> </a:t>
            </a:r>
            <a:r>
              <a:rPr lang="en-US" altLang="zh-CN" sz="2200" smtClean="0">
                <a:solidFill>
                  <a:schemeClr val="hlink"/>
                </a:solidFill>
                <a:ea typeface="SimSun" pitchFamily="2" charset="-122"/>
              </a:rPr>
              <a:t>H</a:t>
            </a:r>
            <a:r>
              <a:rPr lang="en-US" altLang="zh-CN" sz="2200" smtClean="0">
                <a:solidFill>
                  <a:srgbClr val="0000FF"/>
                </a:solidFill>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E</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K</a:t>
            </a:r>
            <a:r>
              <a:rPr lang="en-US" altLang="zh-CN" sz="2200" smtClean="0">
                <a:solidFill>
                  <a:srgbClr val="0000FF"/>
                </a:solidFill>
                <a:ea typeface="SimSun" pitchFamily="2" charset="-122"/>
              </a:rPr>
              <a:t>.</a:t>
            </a:r>
          </a:p>
        </p:txBody>
      </p:sp>
      <p:sp>
        <p:nvSpPr>
          <p:cNvPr id="56326" name="Oval 4"/>
          <p:cNvSpPr>
            <a:spLocks noChangeArrowheads="1"/>
          </p:cNvSpPr>
          <p:nvPr/>
        </p:nvSpPr>
        <p:spPr bwMode="auto">
          <a:xfrm>
            <a:off x="4668838" y="16589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27" name="Line 5"/>
          <p:cNvSpPr>
            <a:spLocks noChangeShapeType="1"/>
          </p:cNvSpPr>
          <p:nvPr/>
        </p:nvSpPr>
        <p:spPr bwMode="auto">
          <a:xfrm flipH="1">
            <a:off x="2014538" y="1779588"/>
            <a:ext cx="2668587" cy="103028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28" name="Line 6"/>
          <p:cNvSpPr>
            <a:spLocks noChangeShapeType="1"/>
          </p:cNvSpPr>
          <p:nvPr/>
        </p:nvSpPr>
        <p:spPr bwMode="auto">
          <a:xfrm>
            <a:off x="4808538" y="1770063"/>
            <a:ext cx="2614612" cy="109378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29" name="Text Box 7"/>
          <p:cNvSpPr txBox="1">
            <a:spLocks noChangeArrowheads="1"/>
          </p:cNvSpPr>
          <p:nvPr/>
        </p:nvSpPr>
        <p:spPr bwMode="auto">
          <a:xfrm>
            <a:off x="3521075" y="14970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56330" name="Text Box 8"/>
          <p:cNvSpPr txBox="1">
            <a:spLocks noChangeArrowheads="1"/>
          </p:cNvSpPr>
          <p:nvPr/>
        </p:nvSpPr>
        <p:spPr bwMode="auto">
          <a:xfrm>
            <a:off x="2878138" y="19431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56331" name="Text Box 9"/>
          <p:cNvSpPr txBox="1">
            <a:spLocks noChangeArrowheads="1"/>
          </p:cNvSpPr>
          <p:nvPr/>
        </p:nvSpPr>
        <p:spPr bwMode="auto">
          <a:xfrm>
            <a:off x="4783138" y="2135188"/>
            <a:ext cx="376237"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grpSp>
        <p:nvGrpSpPr>
          <p:cNvPr id="2" name="Group 10"/>
          <p:cNvGrpSpPr>
            <a:grpSpLocks/>
          </p:cNvGrpSpPr>
          <p:nvPr/>
        </p:nvGrpSpPr>
        <p:grpSpPr bwMode="auto">
          <a:xfrm>
            <a:off x="649288" y="2644775"/>
            <a:ext cx="2570162" cy="1560513"/>
            <a:chOff x="1715" y="1501"/>
            <a:chExt cx="1619" cy="983"/>
          </a:xfrm>
        </p:grpSpPr>
        <p:sp>
          <p:nvSpPr>
            <p:cNvPr id="56357" name="Text Box 11"/>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6358" name="Oval 12"/>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59" name="Line 13"/>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60" name="Line 14"/>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61" name="Text Box 15"/>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56362" name="Text Box 16"/>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G</a:t>
              </a:r>
            </a:p>
          </p:txBody>
        </p:sp>
        <p:sp>
          <p:nvSpPr>
            <p:cNvPr id="56363" name="Oval 17"/>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64" name="Oval 18"/>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65" name="Text Box 19"/>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56366" name="Text Box 20"/>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grpSp>
        <p:nvGrpSpPr>
          <p:cNvPr id="3" name="Group 21"/>
          <p:cNvGrpSpPr>
            <a:grpSpLocks/>
          </p:cNvGrpSpPr>
          <p:nvPr/>
        </p:nvGrpSpPr>
        <p:grpSpPr bwMode="auto">
          <a:xfrm>
            <a:off x="6145213" y="2725738"/>
            <a:ext cx="2570162" cy="1560512"/>
            <a:chOff x="1715" y="1501"/>
            <a:chExt cx="1619" cy="983"/>
          </a:xfrm>
        </p:grpSpPr>
        <p:sp>
          <p:nvSpPr>
            <p:cNvPr id="56347" name="Text Box 22"/>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6348" name="Oval 23"/>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49" name="Line 24"/>
            <p:cNvSpPr>
              <a:spLocks noChangeShapeType="1"/>
            </p:cNvSpPr>
            <p:nvPr/>
          </p:nvSpPr>
          <p:spPr bwMode="auto">
            <a:xfrm flipH="1">
              <a:off x="2014" y="166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50" name="Line 25"/>
            <p:cNvSpPr>
              <a:spLocks noChangeShapeType="1"/>
            </p:cNvSpPr>
            <p:nvPr/>
          </p:nvSpPr>
          <p:spPr bwMode="auto">
            <a:xfrm>
              <a:off x="2576" y="1662"/>
              <a:ext cx="458" cy="50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51" name="Text Box 26"/>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J</a:t>
              </a:r>
            </a:p>
          </p:txBody>
        </p:sp>
        <p:sp>
          <p:nvSpPr>
            <p:cNvPr id="56352" name="Text Box 27"/>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K</a:t>
              </a:r>
            </a:p>
          </p:txBody>
        </p:sp>
        <p:sp>
          <p:nvSpPr>
            <p:cNvPr id="56353" name="Oval 28"/>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54" name="Oval 29"/>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55" name="Text Box 30"/>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a:t>
              </a:r>
            </a:p>
          </p:txBody>
        </p:sp>
        <p:sp>
          <p:nvSpPr>
            <p:cNvPr id="56356" name="Text Box 31"/>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grpSp>
      <p:grpSp>
        <p:nvGrpSpPr>
          <p:cNvPr id="4" name="Group 32"/>
          <p:cNvGrpSpPr>
            <a:grpSpLocks/>
          </p:cNvGrpSpPr>
          <p:nvPr/>
        </p:nvGrpSpPr>
        <p:grpSpPr bwMode="auto">
          <a:xfrm>
            <a:off x="3422650" y="2674938"/>
            <a:ext cx="2570163" cy="1560512"/>
            <a:chOff x="1715" y="1501"/>
            <a:chExt cx="1619" cy="983"/>
          </a:xfrm>
        </p:grpSpPr>
        <p:sp>
          <p:nvSpPr>
            <p:cNvPr id="56337" name="Text Box 33"/>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6338" name="Oval 34"/>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39" name="Line 35"/>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40" name="Line 36"/>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41" name="Text Box 37"/>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56342" name="Text Box 38"/>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a:t>
              </a:r>
            </a:p>
          </p:txBody>
        </p:sp>
        <p:sp>
          <p:nvSpPr>
            <p:cNvPr id="56343" name="Oval 39"/>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44" name="Oval 40"/>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6345" name="Text Box 41"/>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56346" name="Text Box 42"/>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sp>
        <p:nvSpPr>
          <p:cNvPr id="56335" name="Line 43"/>
          <p:cNvSpPr>
            <a:spLocks noChangeShapeType="1"/>
          </p:cNvSpPr>
          <p:nvPr/>
        </p:nvSpPr>
        <p:spPr bwMode="auto">
          <a:xfrm>
            <a:off x="4732338" y="1843088"/>
            <a:ext cx="0" cy="97313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6336" name="Text Box 44"/>
          <p:cNvSpPr txBox="1">
            <a:spLocks noChangeArrowheads="1"/>
          </p:cNvSpPr>
          <p:nvPr/>
        </p:nvSpPr>
        <p:spPr bwMode="auto">
          <a:xfrm>
            <a:off x="6170613" y="19399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a:t>
            </a: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checkerboard(across)">
                                      <p:cBhvr>
                                        <p:cTn id="7" dur="500"/>
                                        <p:tgtEl>
                                          <p:spTgt spid="10752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checkerboard(across)">
                                      <p:cBhvr>
                                        <p:cTn id="10" dur="500"/>
                                        <p:tgtEl>
                                          <p:spTgt spid="10752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Effect transition="in" filter="checkerboard(across)">
                                      <p:cBhvr>
                                        <p:cTn id="13" dur="5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7347" name="灯片编号占位符 5"/>
          <p:cNvSpPr>
            <a:spLocks noGrp="1"/>
          </p:cNvSpPr>
          <p:nvPr>
            <p:ph type="sldNum" sz="quarter" idx="12"/>
          </p:nvPr>
        </p:nvSpPr>
        <p:spPr>
          <a:noFill/>
        </p:spPr>
        <p:txBody>
          <a:bodyPr/>
          <a:lstStyle/>
          <a:p>
            <a:fld id="{6A0FAA99-C436-4FCB-BC95-57357C08B79C}" type="slidenum">
              <a:rPr lang="zh-CN" altLang="en-US" smtClean="0">
                <a:solidFill>
                  <a:srgbClr val="000000"/>
                </a:solidFill>
              </a:rPr>
              <a:pPr/>
              <a:t>37</a:t>
            </a:fld>
            <a:endParaRPr lang="en-US" altLang="zh-CN" smtClean="0">
              <a:solidFill>
                <a:srgbClr val="000000"/>
              </a:solidFill>
            </a:endParaRPr>
          </a:p>
        </p:txBody>
      </p:sp>
      <p:sp>
        <p:nvSpPr>
          <p:cNvPr id="57348" name="Rectangle 2"/>
          <p:cNvSpPr>
            <a:spLocks noGrp="1" noChangeArrowheads="1"/>
          </p:cNvSpPr>
          <p:nvPr>
            <p:ph type="title"/>
          </p:nvPr>
        </p:nvSpPr>
        <p:spPr/>
        <p:txBody>
          <a:bodyPr/>
          <a:lstStyle/>
          <a:p>
            <a:pPr eaLnBrk="1" hangingPunct="1"/>
            <a:r>
              <a:rPr lang="en-US" altLang="zh-CN" sz="3800" smtClean="0">
                <a:ea typeface="SimSun" pitchFamily="2" charset="-122"/>
              </a:rPr>
              <a:t>Multiple subgame-perfect Nash equilibria</a:t>
            </a:r>
          </a:p>
        </p:txBody>
      </p:sp>
      <p:sp>
        <p:nvSpPr>
          <p:cNvPr id="108547" name="Rectangle 3"/>
          <p:cNvSpPr>
            <a:spLocks noGrp="1" noChangeArrowheads="1"/>
          </p:cNvSpPr>
          <p:nvPr>
            <p:ph type="body" idx="1"/>
          </p:nvPr>
        </p:nvSpPr>
        <p:spPr>
          <a:xfrm>
            <a:off x="914400" y="4719638"/>
            <a:ext cx="7772400" cy="1411287"/>
          </a:xfrm>
        </p:spPr>
        <p:txBody>
          <a:bodyPr/>
          <a:lstStyle/>
          <a:p>
            <a:pPr eaLnBrk="1" hangingPunct="1">
              <a:lnSpc>
                <a:spcPct val="80000"/>
              </a:lnSpc>
            </a:pPr>
            <a:r>
              <a:rPr lang="zh-CN" altLang="en-US" sz="2400" smtClean="0">
                <a:ea typeface="SimSun" pitchFamily="2" charset="-122"/>
              </a:rPr>
              <a:t>子博弈完美纳什均衡</a:t>
            </a:r>
            <a:r>
              <a:rPr lang="en-US" altLang="zh-CN" sz="2400" smtClean="0">
                <a:ea typeface="SimSun" pitchFamily="2" charset="-122"/>
              </a:rPr>
              <a:t>(</a:t>
            </a:r>
            <a:r>
              <a:rPr lang="en-US" altLang="zh-CN" sz="2400" smtClean="0">
                <a:solidFill>
                  <a:srgbClr val="0000FF"/>
                </a:solidFill>
                <a:ea typeface="SimSun" pitchFamily="2" charset="-122"/>
              </a:rPr>
              <a:t>E</a:t>
            </a:r>
            <a:r>
              <a:rPr lang="en-US" altLang="zh-CN" sz="2400" smtClean="0">
                <a:ea typeface="SimSun" pitchFamily="2" charset="-122"/>
              </a:rPr>
              <a:t>, </a:t>
            </a:r>
            <a:r>
              <a:rPr lang="en-US" altLang="zh-CN" sz="2400" smtClean="0">
                <a:solidFill>
                  <a:schemeClr val="hlink"/>
                </a:solidFill>
                <a:ea typeface="SimSun" pitchFamily="2" charset="-122"/>
              </a:rPr>
              <a:t>FHK</a:t>
            </a:r>
            <a:r>
              <a:rPr lang="en-US" altLang="zh-CN" sz="2400" smtClean="0">
                <a:ea typeface="SimSun" pitchFamily="2" charset="-122"/>
              </a:rPr>
              <a:t>). </a:t>
            </a:r>
          </a:p>
          <a:p>
            <a:pPr lvl="1" eaLnBrk="1" hangingPunct="1">
              <a:lnSpc>
                <a:spcPct val="80000"/>
              </a:lnSpc>
              <a:buFont typeface="Wingdings" pitchFamily="2" charset="2"/>
              <a:buChar char="Ø"/>
            </a:pPr>
            <a:r>
              <a:rPr lang="en-US" altLang="zh-CN" sz="2200" smtClean="0">
                <a:ea typeface="SimSun" pitchFamily="2" charset="-122"/>
              </a:rPr>
              <a:t>player 1</a:t>
            </a:r>
            <a:r>
              <a:rPr lang="zh-CN" altLang="en-US" sz="2200" smtClean="0">
                <a:ea typeface="SimSun" pitchFamily="2" charset="-122"/>
              </a:rPr>
              <a:t>选 </a:t>
            </a:r>
            <a:r>
              <a:rPr lang="en-US" altLang="zh-CN" sz="2200" smtClean="0">
                <a:solidFill>
                  <a:srgbClr val="0000FF"/>
                </a:solidFill>
                <a:ea typeface="SimSun" pitchFamily="2" charset="-122"/>
              </a:rPr>
              <a:t>E</a:t>
            </a:r>
            <a:r>
              <a:rPr lang="en-US" altLang="zh-CN" sz="2200" smtClean="0">
                <a:ea typeface="SimSun" pitchFamily="2" charset="-122"/>
              </a:rPr>
              <a:t>; </a:t>
            </a:r>
          </a:p>
          <a:p>
            <a:pPr lvl="1" eaLnBrk="1" hangingPunct="1">
              <a:lnSpc>
                <a:spcPct val="80000"/>
              </a:lnSpc>
              <a:buFont typeface="Wingdings" pitchFamily="2" charset="2"/>
              <a:buChar char="Ø"/>
            </a:pP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C</a:t>
            </a:r>
            <a:r>
              <a:rPr lang="zh-CN" altLang="en-US" sz="2200" smtClean="0">
                <a:ea typeface="SimSun" pitchFamily="2" charset="-122"/>
              </a:rPr>
              <a:t>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F</a:t>
            </a:r>
            <a:r>
              <a:rPr lang="en-US" altLang="zh-CN" sz="2200" smtClean="0">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D</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a:t>
            </a:r>
            <a:r>
              <a:rPr lang="en-US" altLang="zh-CN" sz="2200" smtClean="0">
                <a:ea typeface="SimSun" pitchFamily="2" charset="-122"/>
              </a:rPr>
              <a:t> </a:t>
            </a:r>
            <a:r>
              <a:rPr lang="en-US" altLang="zh-CN" sz="2200" smtClean="0">
                <a:solidFill>
                  <a:schemeClr val="hlink"/>
                </a:solidFill>
                <a:ea typeface="SimSun" pitchFamily="2" charset="-122"/>
              </a:rPr>
              <a:t>H</a:t>
            </a:r>
            <a:r>
              <a:rPr lang="en-US" altLang="zh-CN" sz="2200" smtClean="0">
                <a:solidFill>
                  <a:srgbClr val="0000FF"/>
                </a:solidFill>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E</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K</a:t>
            </a:r>
            <a:r>
              <a:rPr lang="en-US" altLang="zh-CN" sz="2200" smtClean="0">
                <a:solidFill>
                  <a:srgbClr val="0000FF"/>
                </a:solidFill>
                <a:ea typeface="SimSun" pitchFamily="2" charset="-122"/>
              </a:rPr>
              <a:t>.</a:t>
            </a:r>
          </a:p>
          <a:p>
            <a:pPr lvl="1" eaLnBrk="1" hangingPunct="1">
              <a:lnSpc>
                <a:spcPct val="80000"/>
              </a:lnSpc>
              <a:buFont typeface="Wingdings" pitchFamily="2" charset="2"/>
              <a:buNone/>
            </a:pPr>
            <a:endParaRPr lang="en-US" altLang="zh-CN" sz="2200" smtClean="0">
              <a:solidFill>
                <a:srgbClr val="0000FF"/>
              </a:solidFill>
              <a:ea typeface="SimSun" pitchFamily="2" charset="-122"/>
            </a:endParaRPr>
          </a:p>
        </p:txBody>
      </p:sp>
      <p:sp>
        <p:nvSpPr>
          <p:cNvPr id="57350" name="Oval 4"/>
          <p:cNvSpPr>
            <a:spLocks noChangeArrowheads="1"/>
          </p:cNvSpPr>
          <p:nvPr/>
        </p:nvSpPr>
        <p:spPr bwMode="auto">
          <a:xfrm>
            <a:off x="4668838" y="16589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51" name="Line 5"/>
          <p:cNvSpPr>
            <a:spLocks noChangeShapeType="1"/>
          </p:cNvSpPr>
          <p:nvPr/>
        </p:nvSpPr>
        <p:spPr bwMode="auto">
          <a:xfrm flipH="1">
            <a:off x="2014538" y="1779588"/>
            <a:ext cx="2668587" cy="103028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52" name="Line 6"/>
          <p:cNvSpPr>
            <a:spLocks noChangeShapeType="1"/>
          </p:cNvSpPr>
          <p:nvPr/>
        </p:nvSpPr>
        <p:spPr bwMode="auto">
          <a:xfrm>
            <a:off x="4808538" y="1770063"/>
            <a:ext cx="2628900" cy="1122362"/>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53" name="Text Box 7"/>
          <p:cNvSpPr txBox="1">
            <a:spLocks noChangeArrowheads="1"/>
          </p:cNvSpPr>
          <p:nvPr/>
        </p:nvSpPr>
        <p:spPr bwMode="auto">
          <a:xfrm>
            <a:off x="3521075" y="14970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57354" name="Text Box 8"/>
          <p:cNvSpPr txBox="1">
            <a:spLocks noChangeArrowheads="1"/>
          </p:cNvSpPr>
          <p:nvPr/>
        </p:nvSpPr>
        <p:spPr bwMode="auto">
          <a:xfrm>
            <a:off x="2878138" y="19431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57355" name="Text Box 9"/>
          <p:cNvSpPr txBox="1">
            <a:spLocks noChangeArrowheads="1"/>
          </p:cNvSpPr>
          <p:nvPr/>
        </p:nvSpPr>
        <p:spPr bwMode="auto">
          <a:xfrm>
            <a:off x="4783138" y="2135188"/>
            <a:ext cx="376237"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grpSp>
        <p:nvGrpSpPr>
          <p:cNvPr id="2" name="Group 10"/>
          <p:cNvGrpSpPr>
            <a:grpSpLocks/>
          </p:cNvGrpSpPr>
          <p:nvPr/>
        </p:nvGrpSpPr>
        <p:grpSpPr bwMode="auto">
          <a:xfrm>
            <a:off x="649288" y="2644775"/>
            <a:ext cx="2570162" cy="1560513"/>
            <a:chOff x="1715" y="1501"/>
            <a:chExt cx="1619" cy="983"/>
          </a:xfrm>
        </p:grpSpPr>
        <p:sp>
          <p:nvSpPr>
            <p:cNvPr id="57381" name="Text Box 11"/>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7382" name="Oval 12"/>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83" name="Line 13"/>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84" name="Line 14"/>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85" name="Text Box 15"/>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57386" name="Text Box 16"/>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G</a:t>
              </a:r>
            </a:p>
          </p:txBody>
        </p:sp>
        <p:sp>
          <p:nvSpPr>
            <p:cNvPr id="57387" name="Oval 17"/>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88" name="Oval 18"/>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89" name="Text Box 19"/>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57390" name="Text Box 20"/>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grpSp>
        <p:nvGrpSpPr>
          <p:cNvPr id="3" name="Group 21"/>
          <p:cNvGrpSpPr>
            <a:grpSpLocks/>
          </p:cNvGrpSpPr>
          <p:nvPr/>
        </p:nvGrpSpPr>
        <p:grpSpPr bwMode="auto">
          <a:xfrm>
            <a:off x="6145213" y="2725738"/>
            <a:ext cx="2570162" cy="1560512"/>
            <a:chOff x="1715" y="1501"/>
            <a:chExt cx="1619" cy="983"/>
          </a:xfrm>
        </p:grpSpPr>
        <p:sp>
          <p:nvSpPr>
            <p:cNvPr id="57371" name="Text Box 22"/>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7372" name="Oval 23"/>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73" name="Line 24"/>
            <p:cNvSpPr>
              <a:spLocks noChangeShapeType="1"/>
            </p:cNvSpPr>
            <p:nvPr/>
          </p:nvSpPr>
          <p:spPr bwMode="auto">
            <a:xfrm flipH="1">
              <a:off x="2014" y="166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74" name="Line 25"/>
            <p:cNvSpPr>
              <a:spLocks noChangeShapeType="1"/>
            </p:cNvSpPr>
            <p:nvPr/>
          </p:nvSpPr>
          <p:spPr bwMode="auto">
            <a:xfrm>
              <a:off x="2576" y="1662"/>
              <a:ext cx="458" cy="50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75" name="Text Box 26"/>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J</a:t>
              </a:r>
            </a:p>
          </p:txBody>
        </p:sp>
        <p:sp>
          <p:nvSpPr>
            <p:cNvPr id="57376" name="Text Box 27"/>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K</a:t>
              </a:r>
            </a:p>
          </p:txBody>
        </p:sp>
        <p:sp>
          <p:nvSpPr>
            <p:cNvPr id="57377" name="Oval 28"/>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78" name="Oval 29"/>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79" name="Text Box 30"/>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a:t>
              </a:r>
            </a:p>
          </p:txBody>
        </p:sp>
        <p:sp>
          <p:nvSpPr>
            <p:cNvPr id="57380" name="Text Box 31"/>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grpSp>
      <p:grpSp>
        <p:nvGrpSpPr>
          <p:cNvPr id="4" name="Group 32"/>
          <p:cNvGrpSpPr>
            <a:grpSpLocks/>
          </p:cNvGrpSpPr>
          <p:nvPr/>
        </p:nvGrpSpPr>
        <p:grpSpPr bwMode="auto">
          <a:xfrm>
            <a:off x="3422650" y="2674938"/>
            <a:ext cx="2570163" cy="1560512"/>
            <a:chOff x="1715" y="1501"/>
            <a:chExt cx="1619" cy="983"/>
          </a:xfrm>
        </p:grpSpPr>
        <p:sp>
          <p:nvSpPr>
            <p:cNvPr id="57361" name="Text Box 33"/>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7362" name="Oval 34"/>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63" name="Line 35"/>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64" name="Line 36"/>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65" name="Text Box 37"/>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57366" name="Text Box 38"/>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a:t>
              </a:r>
            </a:p>
          </p:txBody>
        </p:sp>
        <p:sp>
          <p:nvSpPr>
            <p:cNvPr id="57367" name="Oval 39"/>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68" name="Oval 40"/>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7369" name="Text Box 41"/>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57370" name="Text Box 42"/>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sp>
        <p:nvSpPr>
          <p:cNvPr id="57359" name="Line 43"/>
          <p:cNvSpPr>
            <a:spLocks noChangeShapeType="1"/>
          </p:cNvSpPr>
          <p:nvPr/>
        </p:nvSpPr>
        <p:spPr bwMode="auto">
          <a:xfrm>
            <a:off x="4732338" y="1843088"/>
            <a:ext cx="0" cy="97313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7360" name="Text Box 44"/>
          <p:cNvSpPr txBox="1">
            <a:spLocks noChangeArrowheads="1"/>
          </p:cNvSpPr>
          <p:nvPr/>
        </p:nvSpPr>
        <p:spPr bwMode="auto">
          <a:xfrm>
            <a:off x="6170613" y="19399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a:t>
            </a: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checkerboard(across)">
                                      <p:cBhvr>
                                        <p:cTn id="7" dur="500"/>
                                        <p:tgtEl>
                                          <p:spTgt spid="10854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checkerboard(across)">
                                      <p:cBhvr>
                                        <p:cTn id="10" dur="500"/>
                                        <p:tgtEl>
                                          <p:spTgt spid="10854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checkerboard(across)">
                                      <p:cBhvr>
                                        <p:cTn id="13" dur="500"/>
                                        <p:tgtEl>
                                          <p:spTgt spid="10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8371" name="灯片编号占位符 5"/>
          <p:cNvSpPr>
            <a:spLocks noGrp="1"/>
          </p:cNvSpPr>
          <p:nvPr>
            <p:ph type="sldNum" sz="quarter" idx="12"/>
          </p:nvPr>
        </p:nvSpPr>
        <p:spPr>
          <a:noFill/>
        </p:spPr>
        <p:txBody>
          <a:bodyPr/>
          <a:lstStyle/>
          <a:p>
            <a:fld id="{2E9C2924-3C57-4BA7-82EF-80C852DC6C57}" type="slidenum">
              <a:rPr lang="zh-CN" altLang="en-US" smtClean="0">
                <a:solidFill>
                  <a:srgbClr val="000000"/>
                </a:solidFill>
              </a:rPr>
              <a:pPr/>
              <a:t>38</a:t>
            </a:fld>
            <a:endParaRPr lang="en-US" altLang="zh-CN" smtClean="0">
              <a:solidFill>
                <a:srgbClr val="000000"/>
              </a:solidFill>
            </a:endParaRPr>
          </a:p>
        </p:txBody>
      </p:sp>
      <p:sp>
        <p:nvSpPr>
          <p:cNvPr id="58372" name="Rectangle 2"/>
          <p:cNvSpPr>
            <a:spLocks noGrp="1" noChangeArrowheads="1"/>
          </p:cNvSpPr>
          <p:nvPr>
            <p:ph type="title"/>
          </p:nvPr>
        </p:nvSpPr>
        <p:spPr/>
        <p:txBody>
          <a:bodyPr/>
          <a:lstStyle/>
          <a:p>
            <a:pPr eaLnBrk="1" hangingPunct="1"/>
            <a:r>
              <a:rPr lang="en-US" altLang="zh-CN" sz="3800" smtClean="0">
                <a:ea typeface="SimSun" pitchFamily="2" charset="-122"/>
              </a:rPr>
              <a:t>Multiple subgame-perfect Nash equilibria</a:t>
            </a:r>
          </a:p>
        </p:txBody>
      </p:sp>
      <p:sp>
        <p:nvSpPr>
          <p:cNvPr id="109571" name="Rectangle 3"/>
          <p:cNvSpPr>
            <a:spLocks noGrp="1" noChangeArrowheads="1"/>
          </p:cNvSpPr>
          <p:nvPr>
            <p:ph type="body" idx="1"/>
          </p:nvPr>
        </p:nvSpPr>
        <p:spPr>
          <a:xfrm>
            <a:off x="914400" y="4719638"/>
            <a:ext cx="7772400" cy="1411287"/>
          </a:xfrm>
        </p:spPr>
        <p:txBody>
          <a:bodyPr/>
          <a:lstStyle/>
          <a:p>
            <a:pPr eaLnBrk="1" hangingPunct="1">
              <a:lnSpc>
                <a:spcPct val="80000"/>
              </a:lnSpc>
            </a:pPr>
            <a:r>
              <a:rPr lang="zh-CN" altLang="en-US" sz="2400" smtClean="0">
                <a:ea typeface="SimSun" pitchFamily="2" charset="-122"/>
              </a:rPr>
              <a:t>子博弈完美纳什均衡</a:t>
            </a:r>
            <a:r>
              <a:rPr lang="en-US" altLang="zh-CN" sz="2400" smtClean="0">
                <a:ea typeface="SimSun" pitchFamily="2" charset="-122"/>
              </a:rPr>
              <a:t>(</a:t>
            </a:r>
            <a:r>
              <a:rPr lang="en-US" altLang="zh-CN" sz="2400" smtClean="0">
                <a:solidFill>
                  <a:srgbClr val="0000FF"/>
                </a:solidFill>
                <a:ea typeface="SimSun" pitchFamily="2" charset="-122"/>
              </a:rPr>
              <a:t>D</a:t>
            </a:r>
            <a:r>
              <a:rPr lang="en-US" altLang="zh-CN" sz="2400" smtClean="0">
                <a:ea typeface="SimSun" pitchFamily="2" charset="-122"/>
              </a:rPr>
              <a:t>, </a:t>
            </a:r>
            <a:r>
              <a:rPr lang="en-US" altLang="zh-CN" sz="2400" smtClean="0">
                <a:solidFill>
                  <a:schemeClr val="hlink"/>
                </a:solidFill>
                <a:ea typeface="SimSun" pitchFamily="2" charset="-122"/>
              </a:rPr>
              <a:t>FIK</a:t>
            </a:r>
            <a:r>
              <a:rPr lang="en-US" altLang="zh-CN" sz="2400" smtClean="0">
                <a:ea typeface="SimSun" pitchFamily="2" charset="-122"/>
              </a:rPr>
              <a:t>). </a:t>
            </a:r>
          </a:p>
          <a:p>
            <a:pPr lvl="1" eaLnBrk="1" hangingPunct="1">
              <a:lnSpc>
                <a:spcPct val="80000"/>
              </a:lnSpc>
              <a:buFont typeface="Wingdings" pitchFamily="2" charset="2"/>
              <a:buChar char="Ø"/>
            </a:pPr>
            <a:r>
              <a:rPr lang="en-US" altLang="zh-CN" sz="2200" smtClean="0">
                <a:ea typeface="SimSun" pitchFamily="2" charset="-122"/>
              </a:rPr>
              <a:t>player 1 plays </a:t>
            </a:r>
            <a:r>
              <a:rPr lang="en-US" altLang="zh-CN" sz="2200" smtClean="0">
                <a:solidFill>
                  <a:srgbClr val="0000FF"/>
                </a:solidFill>
                <a:ea typeface="SimSun" pitchFamily="2" charset="-122"/>
              </a:rPr>
              <a:t>D</a:t>
            </a:r>
            <a:r>
              <a:rPr lang="en-US" altLang="zh-CN" sz="2200" smtClean="0">
                <a:ea typeface="SimSun" pitchFamily="2" charset="-122"/>
              </a:rPr>
              <a:t>; </a:t>
            </a:r>
          </a:p>
          <a:p>
            <a:pPr lvl="1" eaLnBrk="1" hangingPunct="1">
              <a:lnSpc>
                <a:spcPct val="80000"/>
              </a:lnSpc>
              <a:buFont typeface="Wingdings" pitchFamily="2" charset="2"/>
              <a:buChar char="Ø"/>
            </a:pP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C</a:t>
            </a:r>
            <a:r>
              <a:rPr lang="zh-CN" altLang="en-US" sz="2200" smtClean="0">
                <a:ea typeface="SimSun" pitchFamily="2" charset="-122"/>
              </a:rPr>
              <a:t>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F</a:t>
            </a:r>
            <a:r>
              <a:rPr lang="en-US" altLang="zh-CN" sz="2200" smtClean="0">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D</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a:t>
            </a:r>
            <a:r>
              <a:rPr lang="en-US" altLang="zh-CN" sz="2200" smtClean="0">
                <a:ea typeface="SimSun" pitchFamily="2" charset="-122"/>
              </a:rPr>
              <a:t> </a:t>
            </a:r>
            <a:r>
              <a:rPr lang="en-US" altLang="zh-CN" sz="2200" smtClean="0">
                <a:solidFill>
                  <a:schemeClr val="hlink"/>
                </a:solidFill>
                <a:ea typeface="SimSun" pitchFamily="2" charset="-122"/>
              </a:rPr>
              <a:t>I</a:t>
            </a:r>
            <a:r>
              <a:rPr lang="en-US" altLang="zh-CN" sz="2200" smtClean="0">
                <a:solidFill>
                  <a:srgbClr val="0000FF"/>
                </a:solidFill>
                <a:ea typeface="SimSun" pitchFamily="2" charset="-122"/>
              </a:rPr>
              <a:t>,</a:t>
            </a:r>
            <a:r>
              <a:rPr lang="zh-CN" altLang="en-US" sz="2200" smtClean="0">
                <a:ea typeface="SimSun" pitchFamily="2" charset="-122"/>
              </a:rPr>
              <a:t>如果</a:t>
            </a:r>
            <a:r>
              <a:rPr lang="en-US" altLang="zh-CN" sz="2200" smtClean="0">
                <a:ea typeface="SimSun" pitchFamily="2" charset="-122"/>
              </a:rPr>
              <a:t>player 1</a:t>
            </a:r>
            <a:r>
              <a:rPr lang="zh-CN" altLang="en-US" sz="2200" smtClean="0">
                <a:ea typeface="SimSun" pitchFamily="2" charset="-122"/>
              </a:rPr>
              <a:t>选</a:t>
            </a:r>
            <a:r>
              <a:rPr lang="en-US" altLang="zh-CN" sz="2200" smtClean="0">
                <a:solidFill>
                  <a:srgbClr val="0000FF"/>
                </a:solidFill>
                <a:ea typeface="SimSun" pitchFamily="2" charset="-122"/>
              </a:rPr>
              <a:t>E</a:t>
            </a:r>
            <a:r>
              <a:rPr lang="zh-CN" altLang="en-US" sz="2200" smtClean="0">
                <a:ea typeface="SimSun" pitchFamily="2" charset="-122"/>
              </a:rPr>
              <a:t> ， </a:t>
            </a:r>
            <a:r>
              <a:rPr lang="en-US" altLang="zh-CN" sz="2200" smtClean="0">
                <a:ea typeface="SimSun" pitchFamily="2" charset="-122"/>
              </a:rPr>
              <a:t>player 2</a:t>
            </a:r>
            <a:r>
              <a:rPr lang="zh-CN" altLang="en-US" sz="2200" smtClean="0">
                <a:ea typeface="SimSun" pitchFamily="2" charset="-122"/>
              </a:rPr>
              <a:t>选 </a:t>
            </a:r>
            <a:r>
              <a:rPr lang="en-US" altLang="zh-CN" sz="2200" smtClean="0">
                <a:solidFill>
                  <a:schemeClr val="hlink"/>
                </a:solidFill>
                <a:ea typeface="SimSun" pitchFamily="2" charset="-122"/>
              </a:rPr>
              <a:t>K</a:t>
            </a:r>
            <a:r>
              <a:rPr lang="en-US" altLang="zh-CN" sz="2200" smtClean="0">
                <a:solidFill>
                  <a:srgbClr val="0000FF"/>
                </a:solidFill>
                <a:ea typeface="SimSun" pitchFamily="2" charset="-122"/>
              </a:rPr>
              <a:t>.</a:t>
            </a:r>
          </a:p>
        </p:txBody>
      </p:sp>
      <p:sp>
        <p:nvSpPr>
          <p:cNvPr id="58374" name="Oval 4"/>
          <p:cNvSpPr>
            <a:spLocks noChangeArrowheads="1"/>
          </p:cNvSpPr>
          <p:nvPr/>
        </p:nvSpPr>
        <p:spPr bwMode="auto">
          <a:xfrm>
            <a:off x="4668838" y="16589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375" name="Line 5"/>
          <p:cNvSpPr>
            <a:spLocks noChangeShapeType="1"/>
          </p:cNvSpPr>
          <p:nvPr/>
        </p:nvSpPr>
        <p:spPr bwMode="auto">
          <a:xfrm flipH="1">
            <a:off x="2014538" y="1779588"/>
            <a:ext cx="2668587" cy="103028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76" name="Line 6"/>
          <p:cNvSpPr>
            <a:spLocks noChangeShapeType="1"/>
          </p:cNvSpPr>
          <p:nvPr/>
        </p:nvSpPr>
        <p:spPr bwMode="auto">
          <a:xfrm>
            <a:off x="4808538" y="1770063"/>
            <a:ext cx="2586037" cy="112236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77" name="Text Box 7"/>
          <p:cNvSpPr txBox="1">
            <a:spLocks noChangeArrowheads="1"/>
          </p:cNvSpPr>
          <p:nvPr/>
        </p:nvSpPr>
        <p:spPr bwMode="auto">
          <a:xfrm>
            <a:off x="3521075" y="1497013"/>
            <a:ext cx="10763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58378" name="Text Box 8"/>
          <p:cNvSpPr txBox="1">
            <a:spLocks noChangeArrowheads="1"/>
          </p:cNvSpPr>
          <p:nvPr/>
        </p:nvSpPr>
        <p:spPr bwMode="auto">
          <a:xfrm>
            <a:off x="2878138" y="19431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58379" name="Text Box 9"/>
          <p:cNvSpPr txBox="1">
            <a:spLocks noChangeArrowheads="1"/>
          </p:cNvSpPr>
          <p:nvPr/>
        </p:nvSpPr>
        <p:spPr bwMode="auto">
          <a:xfrm>
            <a:off x="4783138" y="2135188"/>
            <a:ext cx="376237"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grpSp>
        <p:nvGrpSpPr>
          <p:cNvPr id="2" name="Group 10"/>
          <p:cNvGrpSpPr>
            <a:grpSpLocks/>
          </p:cNvGrpSpPr>
          <p:nvPr/>
        </p:nvGrpSpPr>
        <p:grpSpPr bwMode="auto">
          <a:xfrm>
            <a:off x="649288" y="2644775"/>
            <a:ext cx="2570162" cy="1560513"/>
            <a:chOff x="1715" y="1501"/>
            <a:chExt cx="1619" cy="983"/>
          </a:xfrm>
        </p:grpSpPr>
        <p:sp>
          <p:nvSpPr>
            <p:cNvPr id="58405" name="Text Box 11"/>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8406" name="Oval 12"/>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407" name="Line 13"/>
            <p:cNvSpPr>
              <a:spLocks noChangeShapeType="1"/>
            </p:cNvSpPr>
            <p:nvPr/>
          </p:nvSpPr>
          <p:spPr bwMode="auto">
            <a:xfrm flipH="1">
              <a:off x="2014" y="1668"/>
              <a:ext cx="483" cy="483"/>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408" name="Line 14"/>
            <p:cNvSpPr>
              <a:spLocks noChangeShapeType="1"/>
            </p:cNvSpPr>
            <p:nvPr/>
          </p:nvSpPr>
          <p:spPr bwMode="auto">
            <a:xfrm>
              <a:off x="2576" y="1662"/>
              <a:ext cx="458" cy="50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409" name="Text Box 15"/>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58410" name="Text Box 16"/>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G</a:t>
              </a:r>
            </a:p>
          </p:txBody>
        </p:sp>
        <p:sp>
          <p:nvSpPr>
            <p:cNvPr id="58411" name="Oval 17"/>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412" name="Oval 18"/>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413" name="Text Box 19"/>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58414" name="Text Box 20"/>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grpSp>
        <p:nvGrpSpPr>
          <p:cNvPr id="3" name="Group 21"/>
          <p:cNvGrpSpPr>
            <a:grpSpLocks/>
          </p:cNvGrpSpPr>
          <p:nvPr/>
        </p:nvGrpSpPr>
        <p:grpSpPr bwMode="auto">
          <a:xfrm>
            <a:off x="6145213" y="2725738"/>
            <a:ext cx="2570162" cy="1560512"/>
            <a:chOff x="1715" y="1501"/>
            <a:chExt cx="1619" cy="983"/>
          </a:xfrm>
        </p:grpSpPr>
        <p:sp>
          <p:nvSpPr>
            <p:cNvPr id="58395" name="Text Box 22"/>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8396" name="Oval 23"/>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397" name="Line 24"/>
            <p:cNvSpPr>
              <a:spLocks noChangeShapeType="1"/>
            </p:cNvSpPr>
            <p:nvPr/>
          </p:nvSpPr>
          <p:spPr bwMode="auto">
            <a:xfrm flipH="1">
              <a:off x="2014" y="166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98" name="Line 25"/>
            <p:cNvSpPr>
              <a:spLocks noChangeShapeType="1"/>
            </p:cNvSpPr>
            <p:nvPr/>
          </p:nvSpPr>
          <p:spPr bwMode="auto">
            <a:xfrm>
              <a:off x="2576" y="1662"/>
              <a:ext cx="458" cy="50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99" name="Text Box 26"/>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J</a:t>
              </a:r>
            </a:p>
          </p:txBody>
        </p:sp>
        <p:sp>
          <p:nvSpPr>
            <p:cNvPr id="58400" name="Text Box 27"/>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K</a:t>
              </a:r>
            </a:p>
          </p:txBody>
        </p:sp>
        <p:sp>
          <p:nvSpPr>
            <p:cNvPr id="58401" name="Oval 28"/>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402" name="Oval 29"/>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403" name="Text Box 30"/>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a:t>
              </a:r>
            </a:p>
          </p:txBody>
        </p:sp>
        <p:sp>
          <p:nvSpPr>
            <p:cNvPr id="58404" name="Text Box 31"/>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grpSp>
      <p:grpSp>
        <p:nvGrpSpPr>
          <p:cNvPr id="4" name="Group 32"/>
          <p:cNvGrpSpPr>
            <a:grpSpLocks/>
          </p:cNvGrpSpPr>
          <p:nvPr/>
        </p:nvGrpSpPr>
        <p:grpSpPr bwMode="auto">
          <a:xfrm>
            <a:off x="3422650" y="2674938"/>
            <a:ext cx="2570163" cy="1560512"/>
            <a:chOff x="1715" y="1501"/>
            <a:chExt cx="1619" cy="983"/>
          </a:xfrm>
        </p:grpSpPr>
        <p:sp>
          <p:nvSpPr>
            <p:cNvPr id="58385" name="Text Box 33"/>
            <p:cNvSpPr txBox="1">
              <a:spLocks noChangeArrowheads="1"/>
            </p:cNvSpPr>
            <p:nvPr/>
          </p:nvSpPr>
          <p:spPr bwMode="auto">
            <a:xfrm>
              <a:off x="1812" y="1501"/>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58386" name="Oval 34"/>
            <p:cNvSpPr>
              <a:spLocks noChangeArrowheads="1"/>
            </p:cNvSpPr>
            <p:nvPr/>
          </p:nvSpPr>
          <p:spPr bwMode="auto">
            <a:xfrm>
              <a:off x="2488" y="1592"/>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387" name="Line 35"/>
            <p:cNvSpPr>
              <a:spLocks noChangeShapeType="1"/>
            </p:cNvSpPr>
            <p:nvPr/>
          </p:nvSpPr>
          <p:spPr bwMode="auto">
            <a:xfrm flipH="1">
              <a:off x="2014" y="1668"/>
              <a:ext cx="483" cy="48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88" name="Line 36"/>
            <p:cNvSpPr>
              <a:spLocks noChangeShapeType="1"/>
            </p:cNvSpPr>
            <p:nvPr/>
          </p:nvSpPr>
          <p:spPr bwMode="auto">
            <a:xfrm>
              <a:off x="2576" y="1662"/>
              <a:ext cx="458" cy="50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89" name="Text Box 37"/>
            <p:cNvSpPr txBox="1">
              <a:spLocks noChangeArrowheads="1"/>
            </p:cNvSpPr>
            <p:nvPr/>
          </p:nvSpPr>
          <p:spPr bwMode="auto">
            <a:xfrm>
              <a:off x="1872" y="177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58390" name="Text Box 38"/>
            <p:cNvSpPr txBox="1">
              <a:spLocks noChangeArrowheads="1"/>
            </p:cNvSpPr>
            <p:nvPr/>
          </p:nvSpPr>
          <p:spPr bwMode="auto">
            <a:xfrm>
              <a:off x="2899" y="1782"/>
              <a:ext cx="2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I</a:t>
              </a:r>
            </a:p>
          </p:txBody>
        </p:sp>
        <p:sp>
          <p:nvSpPr>
            <p:cNvPr id="58391" name="Oval 39"/>
            <p:cNvSpPr>
              <a:spLocks noChangeArrowheads="1"/>
            </p:cNvSpPr>
            <p:nvPr/>
          </p:nvSpPr>
          <p:spPr bwMode="auto">
            <a:xfrm>
              <a:off x="3007" y="2145"/>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392" name="Oval 40"/>
            <p:cNvSpPr>
              <a:spLocks noChangeArrowheads="1"/>
            </p:cNvSpPr>
            <p:nvPr/>
          </p:nvSpPr>
          <p:spPr bwMode="auto">
            <a:xfrm>
              <a:off x="1960" y="211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58393" name="Text Box 41"/>
            <p:cNvSpPr txBox="1">
              <a:spLocks noChangeArrowheads="1"/>
            </p:cNvSpPr>
            <p:nvPr/>
          </p:nvSpPr>
          <p:spPr bwMode="auto">
            <a:xfrm>
              <a:off x="2851" y="2253"/>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58394" name="Text Box 42"/>
            <p:cNvSpPr txBox="1">
              <a:spLocks noChangeArrowheads="1"/>
            </p:cNvSpPr>
            <p:nvPr/>
          </p:nvSpPr>
          <p:spPr bwMode="auto">
            <a:xfrm>
              <a:off x="1715" y="2241"/>
              <a:ext cx="4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grpSp>
      <p:sp>
        <p:nvSpPr>
          <p:cNvPr id="58383" name="Line 43"/>
          <p:cNvSpPr>
            <a:spLocks noChangeShapeType="1"/>
          </p:cNvSpPr>
          <p:nvPr/>
        </p:nvSpPr>
        <p:spPr bwMode="auto">
          <a:xfrm>
            <a:off x="4732338" y="1843088"/>
            <a:ext cx="0" cy="97313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58384" name="Text Box 44"/>
          <p:cNvSpPr txBox="1">
            <a:spLocks noChangeArrowheads="1"/>
          </p:cNvSpPr>
          <p:nvPr/>
        </p:nvSpPr>
        <p:spPr bwMode="auto">
          <a:xfrm>
            <a:off x="6170613" y="19399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E</a:t>
            </a: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checkerboard(across)">
                                      <p:cBhvr>
                                        <p:cTn id="7" dur="500"/>
                                        <p:tgtEl>
                                          <p:spTgt spid="10957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9571">
                                            <p:txEl>
                                              <p:pRg st="1" end="1"/>
                                            </p:txEl>
                                          </p:spTgt>
                                        </p:tgtEl>
                                        <p:attrNameLst>
                                          <p:attrName>style.visibility</p:attrName>
                                        </p:attrNameLst>
                                      </p:cBhvr>
                                      <p:to>
                                        <p:strVal val="visible"/>
                                      </p:to>
                                    </p:set>
                                    <p:animEffect transition="in" filter="checkerboard(across)">
                                      <p:cBhvr>
                                        <p:cTn id="10" dur="500"/>
                                        <p:tgtEl>
                                          <p:spTgt spid="10957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9571">
                                            <p:txEl>
                                              <p:pRg st="2" end="2"/>
                                            </p:txEl>
                                          </p:spTgt>
                                        </p:tgtEl>
                                        <p:attrNameLst>
                                          <p:attrName>style.visibility</p:attrName>
                                        </p:attrNameLst>
                                      </p:cBhvr>
                                      <p:to>
                                        <p:strVal val="visible"/>
                                      </p:to>
                                    </p:set>
                                    <p:animEffect transition="in" filter="checkerboard(across)">
                                      <p:cBhvr>
                                        <p:cTn id="13" dur="500"/>
                                        <p:tgtEl>
                                          <p:spTgt spid="109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9395" name="灯片编号占位符 5"/>
          <p:cNvSpPr>
            <a:spLocks noGrp="1"/>
          </p:cNvSpPr>
          <p:nvPr>
            <p:ph type="sldNum" sz="quarter" idx="12"/>
          </p:nvPr>
        </p:nvSpPr>
        <p:spPr>
          <a:noFill/>
        </p:spPr>
        <p:txBody>
          <a:bodyPr/>
          <a:lstStyle/>
          <a:p>
            <a:fld id="{F8AE2C63-1536-4C60-975A-3F85A16816D1}" type="slidenum">
              <a:rPr lang="zh-CN" altLang="en-US" smtClean="0">
                <a:solidFill>
                  <a:srgbClr val="000000"/>
                </a:solidFill>
              </a:rPr>
              <a:pPr/>
              <a:t>39</a:t>
            </a:fld>
            <a:endParaRPr lang="en-US" altLang="zh-CN" smtClean="0">
              <a:solidFill>
                <a:srgbClr val="000000"/>
              </a:solidFill>
            </a:endParaRPr>
          </a:p>
        </p:txBody>
      </p:sp>
      <p:sp>
        <p:nvSpPr>
          <p:cNvPr id="59396" name="Rectangle 2"/>
          <p:cNvSpPr>
            <a:spLocks noGrp="1" noChangeArrowheads="1"/>
          </p:cNvSpPr>
          <p:nvPr>
            <p:ph type="title"/>
          </p:nvPr>
        </p:nvSpPr>
        <p:spPr/>
        <p:txBody>
          <a:bodyPr/>
          <a:lstStyle/>
          <a:p>
            <a:pPr eaLnBrk="1" hangingPunct="1"/>
            <a:r>
              <a:rPr lang="en-US" altLang="zh-CN" smtClean="0">
                <a:ea typeface="SimSun" pitchFamily="2" charset="-122"/>
              </a:rPr>
              <a:t>Stackelberg model of duopoly</a:t>
            </a:r>
          </a:p>
        </p:txBody>
      </p:sp>
      <p:sp>
        <p:nvSpPr>
          <p:cNvPr id="59397" name="Rectangle 3"/>
          <p:cNvSpPr>
            <a:spLocks noGrp="1" noChangeArrowheads="1"/>
          </p:cNvSpPr>
          <p:nvPr>
            <p:ph type="body" idx="1"/>
          </p:nvPr>
        </p:nvSpPr>
        <p:spPr>
          <a:xfrm>
            <a:off x="914400" y="1600200"/>
            <a:ext cx="7772400" cy="4608513"/>
          </a:xfrm>
        </p:spPr>
        <p:txBody>
          <a:bodyPr/>
          <a:lstStyle/>
          <a:p>
            <a:pPr eaLnBrk="1" hangingPunct="1"/>
            <a:r>
              <a:rPr lang="zh-CN" altLang="en-US" sz="2400" smtClean="0">
                <a:ea typeface="SimSun" pitchFamily="2" charset="-122"/>
              </a:rPr>
              <a:t>仅有</a:t>
            </a:r>
            <a:r>
              <a:rPr lang="en-US" altLang="zh-CN" sz="2400" smtClean="0">
                <a:ea typeface="SimSun" pitchFamily="2" charset="-122"/>
              </a:rPr>
              <a:t>firm 1 </a:t>
            </a:r>
            <a:r>
              <a:rPr lang="zh-CN" altLang="en-US" sz="2400" smtClean="0">
                <a:ea typeface="SimSun" pitchFamily="2" charset="-122"/>
              </a:rPr>
              <a:t>和</a:t>
            </a:r>
            <a:r>
              <a:rPr lang="en-US" altLang="zh-CN" sz="2400" smtClean="0">
                <a:ea typeface="SimSun" pitchFamily="2" charset="-122"/>
              </a:rPr>
              <a:t>firm 2</a:t>
            </a:r>
            <a:r>
              <a:rPr lang="zh-CN" altLang="en-US" sz="2400" smtClean="0">
                <a:ea typeface="SimSun" pitchFamily="2" charset="-122"/>
              </a:rPr>
              <a:t>两家企业生产同质的产品</a:t>
            </a:r>
            <a:r>
              <a:rPr lang="en-US" altLang="zh-CN" sz="2400" smtClean="0">
                <a:ea typeface="SimSun" pitchFamily="2" charset="-122"/>
              </a:rPr>
              <a:t>. </a:t>
            </a:r>
            <a:r>
              <a:rPr lang="zh-CN" altLang="en-US" sz="2400" smtClean="0">
                <a:ea typeface="SimSun" pitchFamily="2" charset="-122"/>
              </a:rPr>
              <a:t>产量分别用</a:t>
            </a:r>
            <a:r>
              <a:rPr lang="en-US" altLang="zh-CN" sz="2400" b="1" i="1" smtClean="0">
                <a:latin typeface="Times New Roman" pitchFamily="18" charset="0"/>
                <a:ea typeface="SimSun" pitchFamily="2" charset="-122"/>
                <a:cs typeface="Times New Roman" pitchFamily="18" charset="0"/>
              </a:rPr>
              <a:t>q</a:t>
            </a:r>
            <a:r>
              <a:rPr lang="en-US" altLang="zh-CN" sz="2400" b="1" baseline="-25000" smtClean="0">
                <a:latin typeface="Times New Roman" pitchFamily="18" charset="0"/>
                <a:ea typeface="SimSun" pitchFamily="2" charset="-122"/>
                <a:cs typeface="Times New Roman" pitchFamily="18" charset="0"/>
              </a:rPr>
              <a:t>1</a:t>
            </a:r>
            <a:r>
              <a:rPr lang="en-US" altLang="zh-CN" sz="2400" smtClean="0">
                <a:ea typeface="SimSun" pitchFamily="2" charset="-122"/>
                <a:cs typeface="Times New Roman" pitchFamily="18" charset="0"/>
              </a:rPr>
              <a:t> </a:t>
            </a:r>
            <a:r>
              <a:rPr lang="zh-CN" altLang="en-US" sz="2400" smtClean="0">
                <a:ea typeface="SimSun" pitchFamily="2" charset="-122"/>
                <a:cs typeface="Times New Roman" pitchFamily="18" charset="0"/>
              </a:rPr>
              <a:t>和 </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zh-CN" altLang="en-US" sz="2400" smtClean="0">
                <a:ea typeface="SimSun" pitchFamily="2" charset="-122"/>
              </a:rPr>
              <a:t>表示</a:t>
            </a:r>
            <a:r>
              <a:rPr lang="en-US" altLang="zh-CN" sz="2400" smtClean="0">
                <a:ea typeface="SimSun" pitchFamily="2" charset="-122"/>
              </a:rPr>
              <a:t>. </a:t>
            </a:r>
          </a:p>
          <a:p>
            <a:pPr eaLnBrk="1" hangingPunct="1"/>
            <a:r>
              <a:rPr lang="zh-CN" altLang="en-US" sz="2400" smtClean="0">
                <a:ea typeface="SimSun" pitchFamily="2" charset="-122"/>
              </a:rPr>
              <a:t>博弈时间顺序如下</a:t>
            </a:r>
            <a:r>
              <a:rPr lang="en-US" altLang="zh-CN" sz="2400" smtClean="0">
                <a:ea typeface="SimSun" pitchFamily="2" charset="-122"/>
              </a:rPr>
              <a:t>:</a:t>
            </a:r>
          </a:p>
          <a:p>
            <a:pPr lvl="1" eaLnBrk="1" hangingPunct="1">
              <a:buFont typeface="Wingdings" pitchFamily="2" charset="2"/>
              <a:buChar char="Ø"/>
            </a:pPr>
            <a:r>
              <a:rPr lang="en-US" altLang="zh-CN" sz="2200" smtClean="0">
                <a:ea typeface="SimSun" pitchFamily="2" charset="-122"/>
              </a:rPr>
              <a:t>Firm 1</a:t>
            </a:r>
            <a:r>
              <a:rPr lang="zh-CN" altLang="en-US" sz="2200" smtClean="0">
                <a:ea typeface="SimSun" pitchFamily="2" charset="-122"/>
              </a:rPr>
              <a:t>选择产量 </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smtClean="0">
                <a:ea typeface="SimSun" pitchFamily="2" charset="-122"/>
              </a:rPr>
              <a:t> </a:t>
            </a:r>
            <a:r>
              <a:rPr lang="en-US" altLang="zh-CN" sz="2200" smtClean="0">
                <a:ea typeface="SimSun" pitchFamily="2" charset="-122"/>
                <a:sym typeface="Symbol" pitchFamily="18" charset="2"/>
              </a:rPr>
              <a:t>0.</a:t>
            </a:r>
          </a:p>
          <a:p>
            <a:pPr lvl="1" eaLnBrk="1" hangingPunct="1">
              <a:buFont typeface="Wingdings" pitchFamily="2" charset="2"/>
              <a:buChar char="Ø"/>
            </a:pPr>
            <a:r>
              <a:rPr lang="en-US" altLang="zh-CN" sz="2200" smtClean="0">
                <a:ea typeface="SimSun" pitchFamily="2" charset="-122"/>
              </a:rPr>
              <a:t>Firm 2</a:t>
            </a:r>
            <a:r>
              <a:rPr lang="zh-CN" altLang="en-US" sz="2200" smtClean="0">
                <a:ea typeface="SimSun" pitchFamily="2" charset="-122"/>
              </a:rPr>
              <a:t>观察到 </a:t>
            </a:r>
            <a:r>
              <a:rPr lang="en-US" altLang="zh-CN" sz="2200" b="1" i="1" smtClean="0">
                <a:latin typeface="Times New Roman" pitchFamily="18" charset="0"/>
                <a:ea typeface="SimSun" pitchFamily="2" charset="-122"/>
              </a:rPr>
              <a:t>q</a:t>
            </a:r>
            <a:r>
              <a:rPr lang="en-US" altLang="zh-CN" sz="2200" b="1" i="1" baseline="-25000" smtClean="0">
                <a:latin typeface="Times New Roman" pitchFamily="18" charset="0"/>
                <a:ea typeface="SimSun" pitchFamily="2" charset="-122"/>
              </a:rPr>
              <a:t>1</a:t>
            </a:r>
            <a:r>
              <a:rPr lang="en-US" altLang="zh-CN" sz="2200" smtClean="0">
                <a:ea typeface="SimSun" pitchFamily="2" charset="-122"/>
              </a:rPr>
              <a:t> </a:t>
            </a:r>
            <a:r>
              <a:rPr lang="zh-CN" altLang="en-US" sz="2200" smtClean="0">
                <a:ea typeface="SimSun" pitchFamily="2" charset="-122"/>
              </a:rPr>
              <a:t>，然后选择产量</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smtClean="0">
                <a:ea typeface="SimSun" pitchFamily="2" charset="-122"/>
              </a:rPr>
              <a:t> </a:t>
            </a:r>
            <a:r>
              <a:rPr lang="en-US" altLang="zh-CN" sz="2200" smtClean="0">
                <a:ea typeface="SimSun" pitchFamily="2" charset="-122"/>
                <a:sym typeface="Symbol" pitchFamily="18" charset="2"/>
              </a:rPr>
              <a:t>0.</a:t>
            </a:r>
            <a:r>
              <a:rPr lang="en-US" altLang="zh-CN" sz="2200" smtClean="0">
                <a:ea typeface="SimSun" pitchFamily="2" charset="-122"/>
              </a:rPr>
              <a:t> </a:t>
            </a:r>
          </a:p>
          <a:p>
            <a:pPr eaLnBrk="1" hangingPunct="1"/>
            <a:r>
              <a:rPr lang="zh-CN" altLang="en-US" sz="2400" smtClean="0">
                <a:ea typeface="SimSun" pitchFamily="2" charset="-122"/>
              </a:rPr>
              <a:t>市场价格是 </a:t>
            </a:r>
            <a:r>
              <a:rPr lang="en-US" altLang="zh-CN" sz="2400" b="1" i="1" smtClean="0">
                <a:latin typeface="Times New Roman" pitchFamily="18" charset="0"/>
                <a:ea typeface="SimSun" pitchFamily="2" charset="-122"/>
              </a:rPr>
              <a:t>P</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a –Q</a:t>
            </a:r>
            <a:r>
              <a:rPr lang="en-US" altLang="zh-CN" sz="2400" i="1" smtClean="0">
                <a:ea typeface="SimSun" pitchFamily="2" charset="-122"/>
              </a:rPr>
              <a:t>,</a:t>
            </a:r>
            <a:r>
              <a:rPr lang="en-US" altLang="zh-CN" sz="2400" smtClean="0">
                <a:ea typeface="SimSun" pitchFamily="2" charset="-122"/>
              </a:rPr>
              <a:t> </a:t>
            </a:r>
            <a:r>
              <a:rPr lang="zh-CN" altLang="en-US" sz="2400" smtClean="0">
                <a:ea typeface="SimSun" pitchFamily="2" charset="-122"/>
              </a:rPr>
              <a:t>这里</a:t>
            </a:r>
            <a:r>
              <a:rPr lang="en-US" altLang="zh-CN" sz="2400" b="1" i="1" smtClean="0">
                <a:latin typeface="Times New Roman" pitchFamily="18" charset="0"/>
                <a:ea typeface="SimSun" pitchFamily="2" charset="-122"/>
              </a:rPr>
              <a:t>a</a:t>
            </a:r>
            <a:r>
              <a:rPr lang="en-US" altLang="zh-CN" sz="2400" smtClean="0">
                <a:ea typeface="SimSun" pitchFamily="2" charset="-122"/>
              </a:rPr>
              <a:t> </a:t>
            </a:r>
            <a:r>
              <a:rPr lang="zh-CN" altLang="en-US" sz="2400" smtClean="0">
                <a:ea typeface="SimSun" pitchFamily="2" charset="-122"/>
              </a:rPr>
              <a:t>是常数，且</a:t>
            </a:r>
            <a:r>
              <a:rPr lang="en-US" altLang="zh-CN" sz="2400" b="1" i="1" smtClean="0">
                <a:latin typeface="Times New Roman" pitchFamily="18" charset="0"/>
                <a:ea typeface="SimSun" pitchFamily="2" charset="-122"/>
              </a:rPr>
              <a:t>Q=q</a:t>
            </a:r>
            <a:r>
              <a:rPr lang="en-US" altLang="zh-CN" sz="2400" b="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en-US" altLang="zh-CN" sz="2400" i="1" smtClean="0">
                <a:ea typeface="SimSun" pitchFamily="2" charset="-122"/>
              </a:rPr>
              <a:t>.</a:t>
            </a:r>
          </a:p>
          <a:p>
            <a:pPr eaLnBrk="1" hangingPunct="1"/>
            <a:r>
              <a:rPr lang="en-US" altLang="zh-CN" sz="2400" smtClean="0">
                <a:ea typeface="SimSun" pitchFamily="2" charset="-122"/>
              </a:rPr>
              <a:t>firm </a:t>
            </a:r>
            <a:r>
              <a:rPr lang="en-US" altLang="zh-CN" sz="2400" b="1" i="1" smtClean="0">
                <a:latin typeface="Times New Roman" pitchFamily="18" charset="0"/>
                <a:ea typeface="SimSun" pitchFamily="2" charset="-122"/>
              </a:rPr>
              <a:t>i</a:t>
            </a:r>
            <a:r>
              <a:rPr lang="en-US" altLang="zh-CN" sz="2400" smtClean="0">
                <a:ea typeface="SimSun" pitchFamily="2" charset="-122"/>
              </a:rPr>
              <a:t> </a:t>
            </a:r>
            <a:r>
              <a:rPr lang="zh-CN" altLang="en-US" sz="2400" smtClean="0">
                <a:ea typeface="SimSun" pitchFamily="2" charset="-122"/>
              </a:rPr>
              <a:t>生产</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i</a:t>
            </a:r>
            <a:r>
              <a:rPr lang="zh-CN" altLang="en-US" sz="2400" smtClean="0">
                <a:ea typeface="SimSun" pitchFamily="2" charset="-122"/>
              </a:rPr>
              <a:t> 的成本是</a:t>
            </a:r>
            <a:r>
              <a:rPr lang="en-US" altLang="zh-CN" sz="2400" b="1" i="1" smtClean="0">
                <a:latin typeface="Times New Roman" pitchFamily="18" charset="0"/>
                <a:ea typeface="SimSun" pitchFamily="2" charset="-122"/>
              </a:rPr>
              <a:t>C</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cq</a:t>
            </a:r>
            <a:r>
              <a:rPr lang="en-US" altLang="zh-CN" sz="2400" b="1" i="1" baseline="-25000" smtClean="0">
                <a:latin typeface="Times New Roman" pitchFamily="18" charset="0"/>
                <a:ea typeface="SimSun" pitchFamily="2" charset="-122"/>
              </a:rPr>
              <a:t>i</a:t>
            </a:r>
            <a:r>
              <a:rPr lang="en-US" altLang="zh-CN" sz="2400" smtClean="0">
                <a:ea typeface="SimSun" pitchFamily="2" charset="-122"/>
              </a:rPr>
              <a:t>.</a:t>
            </a:r>
          </a:p>
          <a:p>
            <a:pPr eaLnBrk="1" hangingPunct="1"/>
            <a:r>
              <a:rPr lang="zh-CN" altLang="en-US" sz="2400" smtClean="0">
                <a:ea typeface="SimSun" pitchFamily="2" charset="-122"/>
              </a:rPr>
              <a:t>收益函数</a:t>
            </a:r>
            <a:r>
              <a:rPr lang="en-US" altLang="zh-CN" sz="2400" smtClean="0">
                <a:ea typeface="SimSun" pitchFamily="2" charset="-122"/>
              </a:rPr>
              <a:t>:</a:t>
            </a:r>
            <a:br>
              <a:rPr lang="en-US" altLang="zh-CN" sz="2400" smtClean="0">
                <a:ea typeface="SimSun" pitchFamily="2" charset="-122"/>
              </a:rPr>
            </a:br>
            <a:r>
              <a:rPr lang="en-US" altLang="zh-CN" sz="2400" smtClean="0">
                <a:ea typeface="SimSun" pitchFamily="2" charset="-122"/>
              </a:rPr>
              <a:t>       </a:t>
            </a:r>
            <a:r>
              <a:rPr lang="en-US" altLang="zh-CN" sz="2400" b="1" i="1" smtClean="0">
                <a:latin typeface="Times New Roman" pitchFamily="18" charset="0"/>
                <a:ea typeface="SimSun" pitchFamily="2" charset="-122"/>
              </a:rPr>
              <a:t>u</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 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a–</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–c</a:t>
            </a:r>
            <a:r>
              <a:rPr lang="en-US" altLang="zh-CN" sz="2400" b="1" smtClean="0">
                <a:latin typeface="Times New Roman" pitchFamily="18" charset="0"/>
                <a:ea typeface="SimSun" pitchFamily="2" charset="-122"/>
              </a:rPr>
              <a:t>)</a:t>
            </a:r>
            <a:br>
              <a:rPr lang="en-US" altLang="zh-CN" sz="2400" b="1" smtClean="0">
                <a:latin typeface="Times New Roman" pitchFamily="18" charset="0"/>
                <a:ea typeface="SimSun" pitchFamily="2" charset="-122"/>
              </a:rPr>
            </a:b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u</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 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a–</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–c</a:t>
            </a:r>
            <a:r>
              <a:rPr lang="en-US" altLang="zh-CN" sz="2400" b="1" smtClean="0">
                <a:latin typeface="Times New Roman" pitchFamily="18" charset="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3555" name="灯片编号占位符 6"/>
          <p:cNvSpPr>
            <a:spLocks noGrp="1"/>
          </p:cNvSpPr>
          <p:nvPr>
            <p:ph type="sldNum" sz="quarter" idx="12"/>
          </p:nvPr>
        </p:nvSpPr>
        <p:spPr>
          <a:noFill/>
        </p:spPr>
        <p:txBody>
          <a:bodyPr/>
          <a:lstStyle/>
          <a:p>
            <a:fld id="{6BF1EB76-6F23-4BB7-8F6D-792728697631}" type="slidenum">
              <a:rPr lang="zh-CN" altLang="en-US" smtClean="0">
                <a:solidFill>
                  <a:srgbClr val="000000"/>
                </a:solidFill>
              </a:rPr>
              <a:pPr/>
              <a:t>4</a:t>
            </a:fld>
            <a:endParaRPr lang="en-US" altLang="zh-CN" smtClean="0">
              <a:solidFill>
                <a:srgbClr val="000000"/>
              </a:solidFill>
            </a:endParaRPr>
          </a:p>
        </p:txBody>
      </p:sp>
      <p:sp>
        <p:nvSpPr>
          <p:cNvPr id="23556" name="Rectangle 2"/>
          <p:cNvSpPr>
            <a:spLocks noGrp="1" noChangeArrowheads="1"/>
          </p:cNvSpPr>
          <p:nvPr>
            <p:ph type="title"/>
          </p:nvPr>
        </p:nvSpPr>
        <p:spPr/>
        <p:txBody>
          <a:bodyPr/>
          <a:lstStyle/>
          <a:p>
            <a:pPr eaLnBrk="1" hangingPunct="1"/>
            <a:r>
              <a:rPr lang="en-US" altLang="zh-CN" smtClean="0">
                <a:ea typeface="SimSun" pitchFamily="2" charset="-122"/>
              </a:rPr>
              <a:t>Sequential-move matching pennies</a:t>
            </a:r>
          </a:p>
        </p:txBody>
      </p:sp>
      <p:sp>
        <p:nvSpPr>
          <p:cNvPr id="23557" name="Rectangle 3"/>
          <p:cNvSpPr>
            <a:spLocks noGrp="1" noChangeArrowheads="1"/>
          </p:cNvSpPr>
          <p:nvPr>
            <p:ph type="body" sz="half" idx="1"/>
          </p:nvPr>
        </p:nvSpPr>
        <p:spPr>
          <a:xfrm>
            <a:off x="914400" y="1600200"/>
            <a:ext cx="3797300" cy="4522788"/>
          </a:xfrm>
        </p:spPr>
        <p:txBody>
          <a:bodyPr/>
          <a:lstStyle/>
          <a:p>
            <a:pPr eaLnBrk="1" hangingPunct="1"/>
            <a:r>
              <a:rPr lang="zh-CN" altLang="en-US" sz="2000" smtClean="0">
                <a:ea typeface="SimSun" pitchFamily="2" charset="-122"/>
              </a:rPr>
              <a:t>两个参与人各有一枚硬币</a:t>
            </a:r>
            <a:r>
              <a:rPr lang="en-US" altLang="zh-CN" sz="2000" smtClean="0">
                <a:ea typeface="SimSun" pitchFamily="2" charset="-122"/>
              </a:rPr>
              <a:t>. </a:t>
            </a:r>
          </a:p>
          <a:p>
            <a:pPr eaLnBrk="1" hangingPunct="1"/>
            <a:r>
              <a:rPr lang="en-US" altLang="zh-CN" sz="2000" smtClean="0">
                <a:ea typeface="SimSun" pitchFamily="2" charset="-122"/>
              </a:rPr>
              <a:t>Player 1</a:t>
            </a:r>
            <a:r>
              <a:rPr lang="zh-CN" altLang="en-US" sz="2000" smtClean="0">
                <a:ea typeface="SimSun" pitchFamily="2" charset="-122"/>
              </a:rPr>
              <a:t>先选择是显示 </a:t>
            </a:r>
            <a:r>
              <a:rPr lang="en-US" altLang="zh-CN" sz="2000" smtClean="0">
                <a:ea typeface="SimSun" pitchFamily="2" charset="-122"/>
              </a:rPr>
              <a:t>Head</a:t>
            </a:r>
            <a:r>
              <a:rPr lang="zh-CN" altLang="en-US" sz="2000" smtClean="0">
                <a:ea typeface="SimSun" pitchFamily="2" charset="-122"/>
              </a:rPr>
              <a:t>还是 </a:t>
            </a:r>
            <a:r>
              <a:rPr lang="en-US" altLang="zh-CN" sz="2000" smtClean="0">
                <a:ea typeface="SimSun" pitchFamily="2" charset="-122"/>
              </a:rPr>
              <a:t>Tail. </a:t>
            </a:r>
          </a:p>
          <a:p>
            <a:pPr eaLnBrk="1" hangingPunct="1"/>
            <a:r>
              <a:rPr lang="zh-CN" altLang="en-US" sz="2000" smtClean="0">
                <a:ea typeface="SimSun" pitchFamily="2" charset="-122"/>
              </a:rPr>
              <a:t>在观察</a:t>
            </a:r>
            <a:r>
              <a:rPr lang="en-US" altLang="zh-CN" sz="2000" smtClean="0">
                <a:ea typeface="SimSun" pitchFamily="2" charset="-122"/>
              </a:rPr>
              <a:t>player 1</a:t>
            </a:r>
            <a:r>
              <a:rPr lang="zh-CN" altLang="en-US" sz="2000" smtClean="0">
                <a:ea typeface="SimSun" pitchFamily="2" charset="-122"/>
              </a:rPr>
              <a:t>的选择之后</a:t>
            </a:r>
            <a:r>
              <a:rPr lang="en-US" altLang="zh-CN" sz="2000" smtClean="0">
                <a:ea typeface="SimSun" pitchFamily="2" charset="-122"/>
              </a:rPr>
              <a:t>, player 2</a:t>
            </a:r>
            <a:r>
              <a:rPr lang="zh-CN" altLang="en-US" sz="2000" smtClean="0">
                <a:ea typeface="SimSun" pitchFamily="2" charset="-122"/>
              </a:rPr>
              <a:t>选择显示</a:t>
            </a:r>
            <a:r>
              <a:rPr lang="en-US" altLang="zh-CN" sz="2000" smtClean="0">
                <a:ea typeface="SimSun" pitchFamily="2" charset="-122"/>
              </a:rPr>
              <a:t>Head</a:t>
            </a:r>
            <a:r>
              <a:rPr lang="zh-CN" altLang="en-US" sz="2000" smtClean="0">
                <a:ea typeface="SimSun" pitchFamily="2" charset="-122"/>
              </a:rPr>
              <a:t>或 </a:t>
            </a:r>
            <a:r>
              <a:rPr lang="en-US" altLang="zh-CN" sz="2000" smtClean="0">
                <a:ea typeface="SimSun" pitchFamily="2" charset="-122"/>
              </a:rPr>
              <a:t>Tail</a:t>
            </a:r>
          </a:p>
          <a:p>
            <a:pPr eaLnBrk="1" hangingPunct="1"/>
            <a:r>
              <a:rPr lang="zh-CN" altLang="en-US" sz="2000" smtClean="0">
                <a:ea typeface="SimSun" pitchFamily="2" charset="-122"/>
              </a:rPr>
              <a:t>两个参与人都知道以下规则</a:t>
            </a:r>
            <a:r>
              <a:rPr lang="en-US" altLang="zh-CN" sz="2000" smtClean="0">
                <a:ea typeface="SimSun" pitchFamily="2" charset="-122"/>
              </a:rPr>
              <a:t>:</a:t>
            </a:r>
          </a:p>
          <a:p>
            <a:pPr lvl="1" eaLnBrk="1" hangingPunct="1">
              <a:buFont typeface="Wingdings" pitchFamily="2" charset="2"/>
              <a:buChar char="Ø"/>
            </a:pPr>
            <a:r>
              <a:rPr lang="zh-CN" altLang="en-US" sz="2200" smtClean="0">
                <a:ea typeface="SimSun" pitchFamily="2" charset="-122"/>
              </a:rPr>
              <a:t>如果两枚硬币一致</a:t>
            </a:r>
            <a:r>
              <a:rPr lang="en-US" altLang="zh-CN" sz="2200" smtClean="0">
                <a:ea typeface="SimSun" pitchFamily="2" charset="-122"/>
              </a:rPr>
              <a:t> (</a:t>
            </a:r>
            <a:r>
              <a:rPr lang="zh-CN" altLang="en-US" sz="2200" smtClean="0">
                <a:ea typeface="SimSun" pitchFamily="2" charset="-122"/>
              </a:rPr>
              <a:t>都是</a:t>
            </a:r>
            <a:r>
              <a:rPr lang="en-US" altLang="zh-CN" sz="2200" smtClean="0">
                <a:ea typeface="SimSun" pitchFamily="2" charset="-122"/>
              </a:rPr>
              <a:t>heads </a:t>
            </a:r>
            <a:r>
              <a:rPr lang="zh-CN" altLang="en-US" sz="2200" smtClean="0">
                <a:ea typeface="SimSun" pitchFamily="2" charset="-122"/>
              </a:rPr>
              <a:t>或都是</a:t>
            </a:r>
            <a:r>
              <a:rPr lang="en-US" altLang="zh-CN" sz="2200" smtClean="0">
                <a:ea typeface="SimSun" pitchFamily="2" charset="-122"/>
              </a:rPr>
              <a:t> tails) </a:t>
            </a:r>
            <a:r>
              <a:rPr lang="zh-CN" altLang="en-US" sz="2200" smtClean="0">
                <a:ea typeface="SimSun" pitchFamily="2" charset="-122"/>
              </a:rPr>
              <a:t>那么</a:t>
            </a:r>
            <a:r>
              <a:rPr lang="en-US" altLang="zh-CN" sz="2200" smtClean="0">
                <a:ea typeface="SimSun" pitchFamily="2" charset="-122"/>
              </a:rPr>
              <a:t>player 2 </a:t>
            </a:r>
            <a:r>
              <a:rPr lang="zh-CN" altLang="en-US" sz="2200" smtClean="0">
                <a:ea typeface="SimSun" pitchFamily="2" charset="-122"/>
              </a:rPr>
              <a:t>赢得</a:t>
            </a:r>
            <a:r>
              <a:rPr lang="en-US" altLang="zh-CN" sz="2200" smtClean="0">
                <a:ea typeface="SimSun" pitchFamily="2" charset="-122"/>
              </a:rPr>
              <a:t> player 1</a:t>
            </a:r>
            <a:r>
              <a:rPr lang="zh-CN" altLang="en-US" sz="2200" smtClean="0">
                <a:ea typeface="SimSun" pitchFamily="2" charset="-122"/>
              </a:rPr>
              <a:t>的硬币</a:t>
            </a:r>
            <a:r>
              <a:rPr lang="en-US" altLang="zh-CN" sz="2200" smtClean="0">
                <a:ea typeface="SimSun" pitchFamily="2" charset="-122"/>
              </a:rPr>
              <a:t>. </a:t>
            </a:r>
          </a:p>
          <a:p>
            <a:pPr lvl="1" eaLnBrk="1" hangingPunct="1">
              <a:buFont typeface="Wingdings" pitchFamily="2" charset="2"/>
              <a:buChar char="Ø"/>
            </a:pPr>
            <a:r>
              <a:rPr lang="zh-CN" altLang="en-US" sz="2200" smtClean="0">
                <a:ea typeface="SimSun" pitchFamily="2" charset="-122"/>
              </a:rPr>
              <a:t>否则</a:t>
            </a:r>
            <a:r>
              <a:rPr lang="en-US" altLang="zh-CN" sz="2200" smtClean="0">
                <a:ea typeface="SimSun" pitchFamily="2" charset="-122"/>
              </a:rPr>
              <a:t>, player 1</a:t>
            </a:r>
            <a:r>
              <a:rPr lang="zh-CN" altLang="en-US" sz="2200" smtClean="0">
                <a:ea typeface="SimSun" pitchFamily="2" charset="-122"/>
              </a:rPr>
              <a:t>赢得 </a:t>
            </a:r>
            <a:r>
              <a:rPr lang="en-US" altLang="zh-CN" sz="2200" smtClean="0">
                <a:ea typeface="SimSun" pitchFamily="2" charset="-122"/>
              </a:rPr>
              <a:t>player 2</a:t>
            </a:r>
            <a:r>
              <a:rPr lang="zh-CN" altLang="en-US" sz="2200" smtClean="0">
                <a:ea typeface="SimSun" pitchFamily="2" charset="-122"/>
              </a:rPr>
              <a:t>的硬币</a:t>
            </a:r>
            <a:r>
              <a:rPr lang="en-US" altLang="zh-CN" sz="2200" smtClean="0">
                <a:ea typeface="SimSun" pitchFamily="2" charset="-122"/>
              </a:rPr>
              <a:t>. </a:t>
            </a:r>
          </a:p>
        </p:txBody>
      </p:sp>
      <p:sp>
        <p:nvSpPr>
          <p:cNvPr id="23558" name="Text Box 15"/>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3559" name="Text Box 32"/>
          <p:cNvSpPr txBox="1">
            <a:spLocks noChangeArrowheads="1"/>
          </p:cNvSpPr>
          <p:nvPr/>
        </p:nvSpPr>
        <p:spPr bwMode="auto">
          <a:xfrm>
            <a:off x="6318250" y="1492250"/>
            <a:ext cx="11017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23560" name="Text Box 16"/>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3561" name="Oval 40"/>
          <p:cNvSpPr>
            <a:spLocks noChangeArrowheads="1"/>
          </p:cNvSpPr>
          <p:nvPr/>
        </p:nvSpPr>
        <p:spPr bwMode="auto">
          <a:xfrm>
            <a:off x="5680075"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62" name="Line 41"/>
          <p:cNvSpPr>
            <a:spLocks noChangeShapeType="1"/>
          </p:cNvSpPr>
          <p:nvPr/>
        </p:nvSpPr>
        <p:spPr bwMode="auto">
          <a:xfrm flipH="1">
            <a:off x="5181600"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563" name="Line 42"/>
          <p:cNvSpPr>
            <a:spLocks noChangeShapeType="1"/>
          </p:cNvSpPr>
          <p:nvPr/>
        </p:nvSpPr>
        <p:spPr bwMode="auto">
          <a:xfrm>
            <a:off x="5819775"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564" name="Text Box 43"/>
          <p:cNvSpPr txBox="1">
            <a:spLocks noChangeArrowheads="1"/>
          </p:cNvSpPr>
          <p:nvPr/>
        </p:nvSpPr>
        <p:spPr bwMode="auto">
          <a:xfrm>
            <a:off x="4602163" y="281305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23565" name="Text Box 44"/>
          <p:cNvSpPr txBox="1">
            <a:spLocks noChangeArrowheads="1"/>
          </p:cNvSpPr>
          <p:nvPr/>
        </p:nvSpPr>
        <p:spPr bwMode="auto">
          <a:xfrm>
            <a:off x="5011738" y="33924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23566" name="Text Box 45"/>
          <p:cNvSpPr txBox="1">
            <a:spLocks noChangeArrowheads="1"/>
          </p:cNvSpPr>
          <p:nvPr/>
        </p:nvSpPr>
        <p:spPr bwMode="auto">
          <a:xfrm>
            <a:off x="6183313" y="33972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23567" name="Oval 47"/>
          <p:cNvSpPr>
            <a:spLocks noChangeArrowheads="1"/>
          </p:cNvSpPr>
          <p:nvPr/>
        </p:nvSpPr>
        <p:spPr bwMode="auto">
          <a:xfrm>
            <a:off x="6246813"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68" name="Oval 48"/>
          <p:cNvSpPr>
            <a:spLocks noChangeArrowheads="1"/>
          </p:cNvSpPr>
          <p:nvPr/>
        </p:nvSpPr>
        <p:spPr bwMode="auto">
          <a:xfrm>
            <a:off x="5106988"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69" name="Text Box 50"/>
          <p:cNvSpPr txBox="1">
            <a:spLocks noChangeArrowheads="1"/>
          </p:cNvSpPr>
          <p:nvPr/>
        </p:nvSpPr>
        <p:spPr bwMode="auto">
          <a:xfrm>
            <a:off x="4697413" y="4225925"/>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23570" name="Text Box 51"/>
          <p:cNvSpPr txBox="1">
            <a:spLocks noChangeArrowheads="1"/>
          </p:cNvSpPr>
          <p:nvPr/>
        </p:nvSpPr>
        <p:spPr bwMode="auto">
          <a:xfrm>
            <a:off x="5905500" y="4241800"/>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23571" name="Text Box 34"/>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3572" name="Oval 35"/>
          <p:cNvSpPr>
            <a:spLocks noChangeArrowheads="1"/>
          </p:cNvSpPr>
          <p:nvPr/>
        </p:nvSpPr>
        <p:spPr bwMode="auto">
          <a:xfrm>
            <a:off x="6764338"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73" name="Line 36"/>
          <p:cNvSpPr>
            <a:spLocks noChangeShapeType="1"/>
          </p:cNvSpPr>
          <p:nvPr/>
        </p:nvSpPr>
        <p:spPr bwMode="auto">
          <a:xfrm flipH="1">
            <a:off x="5784850"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574" name="Line 37"/>
          <p:cNvSpPr>
            <a:spLocks noChangeShapeType="1"/>
          </p:cNvSpPr>
          <p:nvPr/>
        </p:nvSpPr>
        <p:spPr bwMode="auto">
          <a:xfrm>
            <a:off x="6904038"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575" name="Text Box 38"/>
          <p:cNvSpPr txBox="1">
            <a:spLocks noChangeArrowheads="1"/>
          </p:cNvSpPr>
          <p:nvPr/>
        </p:nvSpPr>
        <p:spPr bwMode="auto">
          <a:xfrm>
            <a:off x="5935663" y="2111375"/>
            <a:ext cx="3349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23576" name="Text Box 39"/>
          <p:cNvSpPr txBox="1">
            <a:spLocks noChangeArrowheads="1"/>
          </p:cNvSpPr>
          <p:nvPr/>
        </p:nvSpPr>
        <p:spPr bwMode="auto">
          <a:xfrm>
            <a:off x="7350125" y="2116138"/>
            <a:ext cx="361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23577" name="Text Box 55"/>
          <p:cNvSpPr txBox="1">
            <a:spLocks noChangeArrowheads="1"/>
          </p:cNvSpPr>
          <p:nvPr/>
        </p:nvSpPr>
        <p:spPr bwMode="auto">
          <a:xfrm>
            <a:off x="6732588"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3578" name="Oval 56"/>
          <p:cNvSpPr>
            <a:spLocks noChangeArrowheads="1"/>
          </p:cNvSpPr>
          <p:nvPr/>
        </p:nvSpPr>
        <p:spPr bwMode="auto">
          <a:xfrm>
            <a:off x="7734300"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79" name="Line 57"/>
          <p:cNvSpPr>
            <a:spLocks noChangeShapeType="1"/>
          </p:cNvSpPr>
          <p:nvPr/>
        </p:nvSpPr>
        <p:spPr bwMode="auto">
          <a:xfrm flipH="1">
            <a:off x="7235825"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580" name="Line 58"/>
          <p:cNvSpPr>
            <a:spLocks noChangeShapeType="1"/>
          </p:cNvSpPr>
          <p:nvPr/>
        </p:nvSpPr>
        <p:spPr bwMode="auto">
          <a:xfrm>
            <a:off x="7874000"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3581" name="Text Box 59"/>
          <p:cNvSpPr txBox="1">
            <a:spLocks noChangeArrowheads="1"/>
          </p:cNvSpPr>
          <p:nvPr/>
        </p:nvSpPr>
        <p:spPr bwMode="auto">
          <a:xfrm>
            <a:off x="6656388" y="2828925"/>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23582" name="Text Box 60"/>
          <p:cNvSpPr txBox="1">
            <a:spLocks noChangeArrowheads="1"/>
          </p:cNvSpPr>
          <p:nvPr/>
        </p:nvSpPr>
        <p:spPr bwMode="auto">
          <a:xfrm>
            <a:off x="7065963" y="34083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23583" name="Text Box 61"/>
          <p:cNvSpPr txBox="1">
            <a:spLocks noChangeArrowheads="1"/>
          </p:cNvSpPr>
          <p:nvPr/>
        </p:nvSpPr>
        <p:spPr bwMode="auto">
          <a:xfrm>
            <a:off x="8237538" y="34131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23584" name="Oval 62"/>
          <p:cNvSpPr>
            <a:spLocks noChangeArrowheads="1"/>
          </p:cNvSpPr>
          <p:nvPr/>
        </p:nvSpPr>
        <p:spPr bwMode="auto">
          <a:xfrm>
            <a:off x="8301038"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85" name="Oval 63"/>
          <p:cNvSpPr>
            <a:spLocks noChangeArrowheads="1"/>
          </p:cNvSpPr>
          <p:nvPr/>
        </p:nvSpPr>
        <p:spPr bwMode="auto">
          <a:xfrm>
            <a:off x="7161213" y="40767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3586" name="Text Box 64"/>
          <p:cNvSpPr txBox="1">
            <a:spLocks noChangeArrowheads="1"/>
          </p:cNvSpPr>
          <p:nvPr/>
        </p:nvSpPr>
        <p:spPr bwMode="auto">
          <a:xfrm>
            <a:off x="6818313" y="4254500"/>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23587" name="Text Box 65"/>
          <p:cNvSpPr txBox="1">
            <a:spLocks noChangeArrowheads="1"/>
          </p:cNvSpPr>
          <p:nvPr/>
        </p:nvSpPr>
        <p:spPr bwMode="auto">
          <a:xfrm>
            <a:off x="7959725" y="4257675"/>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0419" name="灯片编号占位符 5"/>
          <p:cNvSpPr>
            <a:spLocks noGrp="1"/>
          </p:cNvSpPr>
          <p:nvPr>
            <p:ph type="sldNum" sz="quarter" idx="12"/>
          </p:nvPr>
        </p:nvSpPr>
        <p:spPr>
          <a:noFill/>
        </p:spPr>
        <p:txBody>
          <a:bodyPr/>
          <a:lstStyle/>
          <a:p>
            <a:fld id="{73152DE1-AB2F-411F-B3E2-CF1E7BCAD3B5}" type="slidenum">
              <a:rPr lang="zh-CN" altLang="en-US" smtClean="0">
                <a:solidFill>
                  <a:srgbClr val="000000"/>
                </a:solidFill>
              </a:rPr>
              <a:pPr/>
              <a:t>40</a:t>
            </a:fld>
            <a:endParaRPr lang="en-US" altLang="zh-CN" smtClean="0">
              <a:solidFill>
                <a:srgbClr val="000000"/>
              </a:solidFill>
            </a:endParaRPr>
          </a:p>
        </p:txBody>
      </p:sp>
      <p:sp>
        <p:nvSpPr>
          <p:cNvPr id="60420" name="Rectangle 2"/>
          <p:cNvSpPr>
            <a:spLocks noGrp="1" noChangeArrowheads="1"/>
          </p:cNvSpPr>
          <p:nvPr>
            <p:ph type="title"/>
          </p:nvPr>
        </p:nvSpPr>
        <p:spPr/>
        <p:txBody>
          <a:bodyPr/>
          <a:lstStyle/>
          <a:p>
            <a:pPr eaLnBrk="1" hangingPunct="1"/>
            <a:r>
              <a:rPr lang="en-US" altLang="zh-CN" smtClean="0">
                <a:ea typeface="SimSun" pitchFamily="2" charset="-122"/>
              </a:rPr>
              <a:t>Stackelberg model of duopoly</a:t>
            </a:r>
          </a:p>
        </p:txBody>
      </p:sp>
      <p:sp>
        <p:nvSpPr>
          <p:cNvPr id="60421" name="Rectangle 3"/>
          <p:cNvSpPr>
            <a:spLocks noGrp="1" noChangeArrowheads="1"/>
          </p:cNvSpPr>
          <p:nvPr>
            <p:ph type="body" idx="1"/>
          </p:nvPr>
        </p:nvSpPr>
        <p:spPr>
          <a:xfrm>
            <a:off x="914400" y="1600200"/>
            <a:ext cx="7772400" cy="4608513"/>
          </a:xfrm>
        </p:spPr>
        <p:txBody>
          <a:bodyPr/>
          <a:lstStyle/>
          <a:p>
            <a:pPr eaLnBrk="1" hangingPunct="1"/>
            <a:r>
              <a:rPr lang="zh-CN" altLang="en-US" smtClean="0">
                <a:ea typeface="SimSun" pitchFamily="2" charset="-122"/>
              </a:rPr>
              <a:t>用逆向归纳法找到子博弈完美纳什均衡</a:t>
            </a:r>
            <a:endParaRPr lang="en-US" altLang="zh-CN" smtClean="0">
              <a:ea typeface="SimSun" pitchFamily="2" charset="-122"/>
            </a:endParaRPr>
          </a:p>
          <a:p>
            <a:pPr lvl="1" eaLnBrk="1" hangingPunct="1">
              <a:buFont typeface="Wingdings" pitchFamily="2" charset="2"/>
              <a:buChar char="Ø"/>
            </a:pPr>
            <a:r>
              <a:rPr lang="zh-CN" altLang="en-US" smtClean="0">
                <a:ea typeface="SimSun" pitchFamily="2" charset="-122"/>
              </a:rPr>
              <a:t>我们首先解决</a:t>
            </a:r>
            <a:r>
              <a:rPr lang="en-US" altLang="zh-CN" smtClean="0">
                <a:ea typeface="SimSun" pitchFamily="2" charset="-122"/>
              </a:rPr>
              <a:t>firm 2</a:t>
            </a:r>
            <a:r>
              <a:rPr lang="zh-CN" altLang="en-US" smtClean="0">
                <a:ea typeface="SimSun" pitchFamily="2" charset="-122"/>
              </a:rPr>
              <a:t>面对任意</a:t>
            </a:r>
            <a:r>
              <a:rPr lang="en-US" altLang="zh-CN" b="1" i="1" smtClean="0">
                <a:latin typeface="Times New Roman" pitchFamily="18" charset="0"/>
                <a:ea typeface="SimSun" pitchFamily="2" charset="-122"/>
                <a:cs typeface="Times New Roman" pitchFamily="18" charset="0"/>
              </a:rPr>
              <a:t>q</a:t>
            </a:r>
            <a:r>
              <a:rPr lang="en-US" altLang="zh-CN" b="1" baseline="-25000" smtClean="0">
                <a:latin typeface="Times New Roman" pitchFamily="18" charset="0"/>
                <a:ea typeface="SimSun" pitchFamily="2" charset="-122"/>
                <a:cs typeface="Times New Roman" pitchFamily="18" charset="0"/>
              </a:rPr>
              <a:t>1</a:t>
            </a:r>
            <a:r>
              <a:rPr lang="en-US" altLang="zh-CN" smtClean="0">
                <a:ea typeface="SimSun" pitchFamily="2" charset="-122"/>
              </a:rPr>
              <a:t> </a:t>
            </a:r>
            <a:r>
              <a:rPr lang="en-US" altLang="zh-CN" smtClean="0">
                <a:ea typeface="SimSun" pitchFamily="2" charset="-122"/>
                <a:sym typeface="Symbol" pitchFamily="18" charset="2"/>
              </a:rPr>
              <a:t>0</a:t>
            </a:r>
            <a:r>
              <a:rPr lang="zh-CN" altLang="en-US" smtClean="0">
                <a:ea typeface="SimSun" pitchFamily="2" charset="-122"/>
                <a:sym typeface="Symbol" pitchFamily="18" charset="2"/>
              </a:rPr>
              <a:t>的问题，得到</a:t>
            </a:r>
            <a:r>
              <a:rPr lang="en-US" altLang="zh-CN" smtClean="0">
                <a:ea typeface="SimSun" pitchFamily="2" charset="-122"/>
              </a:rPr>
              <a:t>firm 2</a:t>
            </a:r>
            <a:r>
              <a:rPr lang="zh-CN" altLang="en-US" smtClean="0">
                <a:ea typeface="SimSun" pitchFamily="2" charset="-122"/>
              </a:rPr>
              <a:t>针对</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zh-CN" altLang="en-US" smtClean="0">
                <a:ea typeface="SimSun" pitchFamily="2" charset="-122"/>
              </a:rPr>
              <a:t> </a:t>
            </a:r>
            <a:r>
              <a:rPr lang="zh-CN" altLang="en-US" smtClean="0">
                <a:ea typeface="SimSun" pitchFamily="2" charset="-122"/>
                <a:sym typeface="Symbol" pitchFamily="18" charset="2"/>
              </a:rPr>
              <a:t>的最优反应</a:t>
            </a:r>
            <a:r>
              <a:rPr lang="en-US" altLang="zh-CN" smtClean="0">
                <a:ea typeface="SimSun" pitchFamily="2" charset="-122"/>
              </a:rPr>
              <a:t>. </a:t>
            </a:r>
            <a:r>
              <a:rPr lang="zh-CN" altLang="en-US" smtClean="0">
                <a:ea typeface="SimSun" pitchFamily="2" charset="-122"/>
              </a:rPr>
              <a:t>也就是说</a:t>
            </a:r>
            <a:r>
              <a:rPr lang="en-US" altLang="zh-CN" smtClean="0">
                <a:ea typeface="SimSun" pitchFamily="2" charset="-122"/>
              </a:rPr>
              <a:t>, </a:t>
            </a:r>
            <a:r>
              <a:rPr lang="zh-CN" altLang="en-US" smtClean="0">
                <a:ea typeface="SimSun" pitchFamily="2" charset="-122"/>
              </a:rPr>
              <a:t>我们首先解出开始于</a:t>
            </a:r>
            <a:r>
              <a:rPr lang="en-US" altLang="zh-CN" smtClean="0">
                <a:ea typeface="SimSun" pitchFamily="2" charset="-122"/>
              </a:rPr>
              <a:t>firm 2</a:t>
            </a:r>
            <a:r>
              <a:rPr lang="zh-CN" altLang="en-US" smtClean="0">
                <a:ea typeface="SimSun" pitchFamily="2" charset="-122"/>
              </a:rPr>
              <a:t>的所有子博弈</a:t>
            </a:r>
            <a:r>
              <a:rPr lang="en-US" altLang="zh-CN" smtClean="0">
                <a:ea typeface="SimSun" pitchFamily="2" charset="-122"/>
              </a:rPr>
              <a:t>.</a:t>
            </a:r>
          </a:p>
          <a:p>
            <a:pPr lvl="1" eaLnBrk="1" hangingPunct="1">
              <a:buFont typeface="Wingdings" pitchFamily="2" charset="2"/>
              <a:buChar char="Ø"/>
            </a:pPr>
            <a:r>
              <a:rPr lang="zh-CN" altLang="en-US" smtClean="0">
                <a:ea typeface="SimSun" pitchFamily="2" charset="-122"/>
              </a:rPr>
              <a:t>然后我们解决</a:t>
            </a:r>
            <a:r>
              <a:rPr lang="en-US" altLang="zh-CN" smtClean="0">
                <a:ea typeface="SimSun" pitchFamily="2" charset="-122"/>
              </a:rPr>
              <a:t>firm 1</a:t>
            </a:r>
            <a:r>
              <a:rPr lang="zh-CN" altLang="en-US" smtClean="0">
                <a:ea typeface="SimSun" pitchFamily="2" charset="-122"/>
              </a:rPr>
              <a:t>的问题</a:t>
            </a:r>
            <a:r>
              <a:rPr lang="en-US" altLang="zh-CN" smtClean="0">
                <a:ea typeface="SimSun" pitchFamily="2" charset="-122"/>
              </a:rPr>
              <a:t>. </a:t>
            </a:r>
            <a:r>
              <a:rPr lang="zh-CN" altLang="en-US" smtClean="0">
                <a:ea typeface="SimSun" pitchFamily="2" charset="-122"/>
              </a:rPr>
              <a:t>也就是说</a:t>
            </a:r>
            <a:r>
              <a:rPr lang="en-US" altLang="zh-CN" smtClean="0">
                <a:ea typeface="SimSun" pitchFamily="2" charset="-122"/>
              </a:rPr>
              <a:t>,</a:t>
            </a:r>
            <a:r>
              <a:rPr lang="zh-CN" altLang="en-US" smtClean="0">
                <a:ea typeface="SimSun" pitchFamily="2" charset="-122"/>
              </a:rPr>
              <a:t>解出开始于</a:t>
            </a:r>
            <a:r>
              <a:rPr lang="en-US" altLang="zh-CN" smtClean="0">
                <a:ea typeface="SimSun" pitchFamily="2" charset="-122"/>
              </a:rPr>
              <a:t>firm 1</a:t>
            </a:r>
            <a:r>
              <a:rPr lang="zh-CN" altLang="en-US" smtClean="0">
                <a:ea typeface="SimSun" pitchFamily="2" charset="-122"/>
              </a:rPr>
              <a:t>的子博弈</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1443" name="灯片编号占位符 5"/>
          <p:cNvSpPr>
            <a:spLocks noGrp="1"/>
          </p:cNvSpPr>
          <p:nvPr>
            <p:ph type="sldNum" sz="quarter" idx="12"/>
          </p:nvPr>
        </p:nvSpPr>
        <p:spPr>
          <a:noFill/>
        </p:spPr>
        <p:txBody>
          <a:bodyPr/>
          <a:lstStyle/>
          <a:p>
            <a:fld id="{23E094B3-46D8-47FD-9CA1-281E713985E0}" type="slidenum">
              <a:rPr lang="zh-CN" altLang="en-US" smtClean="0">
                <a:solidFill>
                  <a:srgbClr val="000000"/>
                </a:solidFill>
              </a:rPr>
              <a:pPr/>
              <a:t>41</a:t>
            </a:fld>
            <a:endParaRPr lang="en-US" altLang="zh-CN" smtClean="0">
              <a:solidFill>
                <a:srgbClr val="000000"/>
              </a:solidFill>
            </a:endParaRPr>
          </a:p>
        </p:txBody>
      </p:sp>
      <p:sp>
        <p:nvSpPr>
          <p:cNvPr id="61444" name="Rectangle 2"/>
          <p:cNvSpPr>
            <a:spLocks noGrp="1" noChangeArrowheads="1"/>
          </p:cNvSpPr>
          <p:nvPr>
            <p:ph type="title"/>
          </p:nvPr>
        </p:nvSpPr>
        <p:spPr/>
        <p:txBody>
          <a:bodyPr/>
          <a:lstStyle/>
          <a:p>
            <a:pPr eaLnBrk="1" hangingPunct="1"/>
            <a:r>
              <a:rPr lang="en-US" altLang="zh-CN" smtClean="0">
                <a:ea typeface="SimSun" pitchFamily="2" charset="-122"/>
              </a:rPr>
              <a:t>Stackelberg model of duopoly</a:t>
            </a:r>
          </a:p>
        </p:txBody>
      </p:sp>
      <p:sp>
        <p:nvSpPr>
          <p:cNvPr id="61445" name="Rectangle 3"/>
          <p:cNvSpPr>
            <a:spLocks noGrp="1" noChangeArrowheads="1"/>
          </p:cNvSpPr>
          <p:nvPr>
            <p:ph type="body" idx="1"/>
          </p:nvPr>
        </p:nvSpPr>
        <p:spPr>
          <a:xfrm>
            <a:off x="914400" y="1600200"/>
            <a:ext cx="7772400" cy="4608513"/>
          </a:xfrm>
        </p:spPr>
        <p:txBody>
          <a:bodyPr/>
          <a:lstStyle/>
          <a:p>
            <a:pPr eaLnBrk="1" hangingPunct="1"/>
            <a:r>
              <a:rPr lang="zh-CN" altLang="en-US" sz="2400" smtClean="0">
                <a:ea typeface="SimSun" pitchFamily="2" charset="-122"/>
              </a:rPr>
              <a:t>解决</a:t>
            </a:r>
            <a:r>
              <a:rPr lang="en-US" altLang="zh-CN" sz="2400" smtClean="0">
                <a:ea typeface="SimSun" pitchFamily="2" charset="-122"/>
              </a:rPr>
              <a:t>firm 2</a:t>
            </a:r>
            <a:r>
              <a:rPr lang="zh-CN" altLang="en-US" sz="2400" smtClean="0">
                <a:ea typeface="SimSun" pitchFamily="2" charset="-122"/>
              </a:rPr>
              <a:t>面对任意</a:t>
            </a:r>
            <a:r>
              <a:rPr lang="en-US" altLang="zh-CN" sz="2400" b="1" i="1" smtClean="0">
                <a:latin typeface="Times New Roman" pitchFamily="18" charset="0"/>
                <a:ea typeface="SimSun" pitchFamily="2" charset="-122"/>
                <a:cs typeface="Times New Roman" pitchFamily="18" charset="0"/>
              </a:rPr>
              <a:t>q</a:t>
            </a:r>
            <a:r>
              <a:rPr lang="en-US" altLang="zh-CN" sz="2400" b="1" baseline="-25000" smtClean="0">
                <a:latin typeface="Times New Roman" pitchFamily="18" charset="0"/>
                <a:ea typeface="SimSun" pitchFamily="2" charset="-122"/>
                <a:cs typeface="Times New Roman" pitchFamily="18" charset="0"/>
              </a:rPr>
              <a:t>1</a:t>
            </a:r>
            <a:r>
              <a:rPr lang="en-US" altLang="zh-CN" sz="2400" smtClean="0">
                <a:ea typeface="SimSun" pitchFamily="2" charset="-122"/>
                <a:cs typeface="Times New Roman" pitchFamily="18" charset="0"/>
              </a:rPr>
              <a:t> </a:t>
            </a:r>
            <a:r>
              <a:rPr lang="en-US" altLang="zh-CN" sz="2400" smtClean="0">
                <a:ea typeface="SimSun" pitchFamily="2" charset="-122"/>
                <a:cs typeface="Times New Roman" pitchFamily="18" charset="0"/>
                <a:sym typeface="Symbol" pitchFamily="18" charset="2"/>
              </a:rPr>
              <a:t>0</a:t>
            </a:r>
            <a:r>
              <a:rPr lang="zh-CN" altLang="en-US" sz="2400" smtClean="0">
                <a:ea typeface="SimSun" pitchFamily="2" charset="-122"/>
                <a:cs typeface="Times New Roman" pitchFamily="18" charset="0"/>
                <a:sym typeface="Symbol" pitchFamily="18" charset="2"/>
              </a:rPr>
              <a:t>的问题，得到</a:t>
            </a:r>
            <a:r>
              <a:rPr lang="en-US" altLang="zh-CN" sz="2400" smtClean="0">
                <a:ea typeface="SimSun" pitchFamily="2" charset="-122"/>
                <a:cs typeface="Times New Roman" pitchFamily="18" charset="0"/>
              </a:rPr>
              <a:t>firm 2</a:t>
            </a:r>
            <a:r>
              <a:rPr lang="zh-CN" altLang="en-US" sz="2400" smtClean="0">
                <a:ea typeface="SimSun" pitchFamily="2" charset="-122"/>
                <a:cs typeface="Times New Roman" pitchFamily="18" charset="0"/>
              </a:rPr>
              <a:t>针对</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zh-CN" altLang="en-US" sz="2400" smtClean="0">
                <a:ea typeface="SimSun" pitchFamily="2" charset="-122"/>
              </a:rPr>
              <a:t> </a:t>
            </a:r>
            <a:r>
              <a:rPr lang="zh-CN" altLang="en-US" sz="2400" smtClean="0">
                <a:ea typeface="SimSun" pitchFamily="2" charset="-122"/>
                <a:sym typeface="Symbol" pitchFamily="18" charset="2"/>
              </a:rPr>
              <a:t>的最优反应</a:t>
            </a:r>
            <a:r>
              <a:rPr lang="en-US" altLang="zh-CN" sz="2400" smtClean="0">
                <a:ea typeface="SimSun" pitchFamily="2" charset="-122"/>
              </a:rPr>
              <a:t>.</a:t>
            </a:r>
          </a:p>
          <a:p>
            <a:pPr lvl="1" eaLnBrk="1" hangingPunct="1">
              <a:buFont typeface="Wingdings" pitchFamily="2" charset="2"/>
              <a:buChar char="Ø"/>
            </a:pPr>
            <a:r>
              <a:rPr lang="en-US" altLang="zh-CN" sz="2200" smtClean="0">
                <a:ea typeface="SimSun" pitchFamily="2" charset="-122"/>
              </a:rPr>
              <a:t>Max</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u</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 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a:t>
            </a:r>
            <a:br>
              <a:rPr lang="en-US" altLang="zh-CN" sz="2200" b="1" smtClean="0">
                <a:latin typeface="Times New Roman" pitchFamily="18" charset="0"/>
                <a:ea typeface="SimSun" pitchFamily="2" charset="-122"/>
              </a:rPr>
            </a:br>
            <a:r>
              <a:rPr lang="en-US" altLang="zh-CN" sz="2200" smtClean="0">
                <a:ea typeface="SimSun" pitchFamily="2" charset="-122"/>
              </a:rPr>
              <a:t>subject to  </a:t>
            </a:r>
            <a:r>
              <a:rPr lang="en-US" altLang="zh-CN" sz="2200" smtClean="0">
                <a:latin typeface="Times New Roman" pitchFamily="18" charset="0"/>
                <a:ea typeface="SimSun" pitchFamily="2" charset="-122"/>
              </a:rPr>
              <a:t>0 </a:t>
            </a:r>
            <a:r>
              <a:rPr lang="en-US" altLang="zh-CN" sz="2200" smtClean="0">
                <a:latin typeface="Times New Roman" pitchFamily="18" charset="0"/>
                <a:ea typeface="SimSun" pitchFamily="2" charset="-122"/>
                <a:sym typeface="Symbol" pitchFamily="18" charset="2"/>
              </a:rPr>
              <a:t> </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2</a:t>
            </a:r>
            <a:r>
              <a:rPr lang="en-US" altLang="zh-CN" sz="2200" b="1" i="1" baseline="-25000" smtClean="0">
                <a:latin typeface="Times New Roman" pitchFamily="18" charset="0"/>
                <a:ea typeface="SimSun" pitchFamily="2" charset="-122"/>
              </a:rPr>
              <a:t> </a:t>
            </a:r>
            <a:r>
              <a:rPr lang="en-US" altLang="zh-CN" sz="2200" smtClean="0">
                <a:latin typeface="Times New Roman" pitchFamily="18" charset="0"/>
                <a:ea typeface="SimSun" pitchFamily="2" charset="-122"/>
                <a:sym typeface="Symbol" pitchFamily="18" charset="2"/>
              </a:rPr>
              <a:t> +∞</a:t>
            </a:r>
            <a:br>
              <a:rPr lang="en-US" altLang="zh-CN" sz="2200" smtClean="0">
                <a:latin typeface="Times New Roman" pitchFamily="18" charset="0"/>
                <a:ea typeface="SimSun" pitchFamily="2" charset="-122"/>
                <a:sym typeface="Symbol" pitchFamily="18" charset="2"/>
              </a:rPr>
            </a:br>
            <a:r>
              <a:rPr lang="en-US" altLang="zh-CN" sz="2200" smtClean="0">
                <a:latin typeface="Times New Roman" pitchFamily="18" charset="0"/>
                <a:ea typeface="SimSun" pitchFamily="2" charset="-122"/>
                <a:sym typeface="Symbol" pitchFamily="18" charset="2"/>
              </a:rPr>
              <a:t/>
            </a:r>
            <a:br>
              <a:rPr lang="en-US" altLang="zh-CN" sz="2200" smtClean="0">
                <a:latin typeface="Times New Roman" pitchFamily="18" charset="0"/>
                <a:ea typeface="SimSun" pitchFamily="2" charset="-122"/>
                <a:sym typeface="Symbol" pitchFamily="18" charset="2"/>
              </a:rPr>
            </a:br>
            <a:r>
              <a:rPr lang="en-US" altLang="zh-CN" sz="2200" smtClean="0">
                <a:ea typeface="SimSun" pitchFamily="2" charset="-122"/>
              </a:rPr>
              <a:t>FOC: </a:t>
            </a:r>
            <a:r>
              <a:rPr lang="en-US" altLang="zh-CN" sz="2200" b="1" i="1" smtClean="0">
                <a:latin typeface="Times New Roman" pitchFamily="18" charset="0"/>
                <a:ea typeface="SimSun" pitchFamily="2" charset="-122"/>
              </a:rPr>
              <a:t>a </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 2q</a:t>
            </a:r>
            <a:r>
              <a:rPr lang="en-US" altLang="zh-CN" sz="2200" b="1" baseline="-25000" smtClean="0">
                <a:latin typeface="Times New Roman" pitchFamily="18" charset="0"/>
                <a:ea typeface="SimSun" pitchFamily="2" charset="-122"/>
              </a:rPr>
              <a:t>2</a:t>
            </a:r>
            <a:r>
              <a:rPr lang="en-US" altLang="zh-CN" sz="2200" b="1" i="1" smtClean="0">
                <a:latin typeface="Times New Roman" pitchFamily="18" charset="0"/>
                <a:ea typeface="SimSun" pitchFamily="2" charset="-122"/>
              </a:rPr>
              <a:t> – q</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 </a:t>
            </a:r>
            <a:r>
              <a:rPr lang="en-US" altLang="zh-CN" sz="2200" b="1" smtClean="0">
                <a:latin typeface="Times New Roman" pitchFamily="18" charset="0"/>
                <a:ea typeface="SimSun" pitchFamily="2" charset="-122"/>
              </a:rPr>
              <a:t>= 0</a:t>
            </a:r>
            <a:br>
              <a:rPr lang="en-US" altLang="zh-CN" sz="2200" b="1" smtClean="0">
                <a:latin typeface="Times New Roman" pitchFamily="18" charset="0"/>
                <a:ea typeface="SimSun" pitchFamily="2" charset="-122"/>
              </a:rPr>
            </a:br>
            <a:endParaRPr lang="en-US" altLang="zh-CN" sz="2200" b="1" smtClean="0">
              <a:latin typeface="Times New Roman" pitchFamily="18" charset="0"/>
              <a:ea typeface="SimSun" pitchFamily="2" charset="-122"/>
            </a:endParaRPr>
          </a:p>
          <a:p>
            <a:pPr lvl="1" eaLnBrk="1" hangingPunct="1">
              <a:buFont typeface="Wingdings" pitchFamily="2" charset="2"/>
              <a:buChar char="Ø"/>
            </a:pPr>
            <a:r>
              <a:rPr lang="en-US" altLang="zh-CN" sz="2200" smtClean="0">
                <a:ea typeface="SimSun" pitchFamily="2" charset="-122"/>
              </a:rPr>
              <a:t>Firm 2</a:t>
            </a:r>
            <a:r>
              <a:rPr lang="zh-CN" altLang="en-US" sz="2200" smtClean="0">
                <a:ea typeface="SimSun" pitchFamily="2" charset="-122"/>
              </a:rPr>
              <a:t>的最优反应</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 </a:t>
            </a:r>
          </a:p>
          <a:p>
            <a:pPr lvl="1" eaLnBrk="1" hangingPunct="1">
              <a:buFont typeface="Wingdings" pitchFamily="2" charset="2"/>
              <a:buChar char="Ø"/>
            </a:pPr>
            <a:r>
              <a:rPr lang="en-US" altLang="zh-CN" sz="2200" b="1" i="1" smtClean="0">
                <a:latin typeface="Times New Roman" pitchFamily="18" charset="0"/>
                <a:ea typeface="SimSun" pitchFamily="2" charset="-122"/>
              </a:rPr>
              <a:t> R</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 = </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 – q</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)/2  </a:t>
            </a:r>
            <a:r>
              <a:rPr lang="en-US" altLang="zh-CN" sz="2200" smtClean="0">
                <a:ea typeface="SimSun" pitchFamily="2" charset="-122"/>
              </a:rPr>
              <a:t>if </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smtClean="0">
                <a:latin typeface="Times New Roman" pitchFamily="18" charset="0"/>
                <a:ea typeface="SimSun" pitchFamily="2" charset="-122"/>
                <a:sym typeface="Symbol" pitchFamily="18" charset="2"/>
              </a:rPr>
              <a:t> </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a:t>
            </a:r>
            <a:br>
              <a:rPr lang="en-US" altLang="zh-CN" sz="2200" b="1" i="1" smtClean="0">
                <a:latin typeface="Times New Roman" pitchFamily="18" charset="0"/>
                <a:ea typeface="SimSun" pitchFamily="2" charset="-122"/>
              </a:rPr>
            </a:br>
            <a:r>
              <a:rPr lang="en-US" altLang="zh-CN" sz="2200" b="1" i="1" smtClean="0">
                <a:latin typeface="Times New Roman" pitchFamily="18" charset="0"/>
                <a:ea typeface="SimSun" pitchFamily="2" charset="-122"/>
              </a:rPr>
              <a:t>                  = </a:t>
            </a:r>
            <a:r>
              <a:rPr lang="en-US" altLang="zh-CN" sz="2200" b="1" smtClean="0">
                <a:latin typeface="Times New Roman" pitchFamily="18" charset="0"/>
                <a:ea typeface="SimSun" pitchFamily="2" charset="-122"/>
              </a:rPr>
              <a:t>0   </a:t>
            </a:r>
            <a:r>
              <a:rPr lang="en-US" altLang="zh-CN" sz="2200" smtClean="0">
                <a:ea typeface="SimSun" pitchFamily="2" charset="-122"/>
              </a:rPr>
              <a:t>if </a:t>
            </a:r>
            <a:r>
              <a:rPr lang="en-US" altLang="zh-CN" sz="2200" b="1" i="1" smtClean="0">
                <a:latin typeface="Times New Roman" pitchFamily="18" charset="0"/>
                <a:ea typeface="SimSun" pitchFamily="2" charset="-122"/>
              </a:rPr>
              <a:t>q</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smtClean="0">
                <a:latin typeface="Times New Roman" pitchFamily="18" charset="0"/>
                <a:ea typeface="SimSun" pitchFamily="2" charset="-122"/>
                <a:sym typeface="Symbol" pitchFamily="18" charset="2"/>
              </a:rPr>
              <a:t>&gt; </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a:t>
            </a:r>
            <a:br>
              <a:rPr lang="en-US" altLang="zh-CN" sz="2200" b="1" i="1" smtClean="0">
                <a:latin typeface="Times New Roman" pitchFamily="18" charset="0"/>
                <a:ea typeface="SimSun" pitchFamily="2" charset="-122"/>
              </a:rPr>
            </a:br>
            <a:r>
              <a:rPr lang="en-US" altLang="zh-CN" sz="2200" b="1" i="1" smtClean="0">
                <a:latin typeface="Times New Roman" pitchFamily="18" charset="0"/>
                <a:ea typeface="SimSun" pitchFamily="2" charset="-122"/>
              </a:rPr>
              <a:t/>
            </a:r>
            <a:br>
              <a:rPr lang="en-US" altLang="zh-CN" sz="2200" b="1" i="1" smtClean="0">
                <a:latin typeface="Times New Roman" pitchFamily="18" charset="0"/>
                <a:ea typeface="SimSun" pitchFamily="2" charset="-122"/>
              </a:rPr>
            </a:br>
            <a:endParaRPr lang="en-US" altLang="zh-CN" sz="2200" b="1" smtClean="0">
              <a:latin typeface="Times New Roman" pitchFamily="18" charset="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2467" name="灯片编号占位符 5"/>
          <p:cNvSpPr>
            <a:spLocks noGrp="1"/>
          </p:cNvSpPr>
          <p:nvPr>
            <p:ph type="sldNum" sz="quarter" idx="12"/>
          </p:nvPr>
        </p:nvSpPr>
        <p:spPr>
          <a:noFill/>
        </p:spPr>
        <p:txBody>
          <a:bodyPr/>
          <a:lstStyle/>
          <a:p>
            <a:fld id="{81CC699C-0F8A-4D56-87C0-F9EC9035DCA0}" type="slidenum">
              <a:rPr lang="zh-CN" altLang="en-US" smtClean="0">
                <a:solidFill>
                  <a:srgbClr val="000000"/>
                </a:solidFill>
              </a:rPr>
              <a:pPr/>
              <a:t>42</a:t>
            </a:fld>
            <a:endParaRPr lang="en-US" altLang="zh-CN" smtClean="0">
              <a:solidFill>
                <a:srgbClr val="000000"/>
              </a:solidFill>
            </a:endParaRPr>
          </a:p>
        </p:txBody>
      </p:sp>
      <p:sp>
        <p:nvSpPr>
          <p:cNvPr id="62468" name="Rectangle 2"/>
          <p:cNvSpPr>
            <a:spLocks noGrp="1" noChangeArrowheads="1"/>
          </p:cNvSpPr>
          <p:nvPr>
            <p:ph type="title"/>
          </p:nvPr>
        </p:nvSpPr>
        <p:spPr/>
        <p:txBody>
          <a:bodyPr/>
          <a:lstStyle/>
          <a:p>
            <a:pPr eaLnBrk="1" hangingPunct="1"/>
            <a:r>
              <a:rPr lang="en-US" altLang="zh-CN" smtClean="0">
                <a:ea typeface="SimSun" pitchFamily="2" charset="-122"/>
              </a:rPr>
              <a:t>Stackelberg model of duopoly</a:t>
            </a:r>
          </a:p>
        </p:txBody>
      </p:sp>
      <p:sp>
        <p:nvSpPr>
          <p:cNvPr id="62469" name="Rectangle 3"/>
          <p:cNvSpPr>
            <a:spLocks noGrp="1" noChangeArrowheads="1"/>
          </p:cNvSpPr>
          <p:nvPr>
            <p:ph type="body" idx="1"/>
          </p:nvPr>
        </p:nvSpPr>
        <p:spPr>
          <a:xfrm>
            <a:off x="914400" y="1600200"/>
            <a:ext cx="7772400" cy="4608513"/>
          </a:xfrm>
        </p:spPr>
        <p:txBody>
          <a:bodyPr/>
          <a:lstStyle/>
          <a:p>
            <a:pPr eaLnBrk="1" hangingPunct="1">
              <a:lnSpc>
                <a:spcPct val="90000"/>
              </a:lnSpc>
            </a:pPr>
            <a:r>
              <a:rPr lang="zh-CN" altLang="en-US" dirty="0" smtClean="0">
                <a:ea typeface="SimSun" pitchFamily="2" charset="-122"/>
              </a:rPr>
              <a:t>解决</a:t>
            </a:r>
            <a:r>
              <a:rPr lang="en-US" altLang="zh-CN" dirty="0" smtClean="0">
                <a:ea typeface="SimSun" pitchFamily="2" charset="-122"/>
              </a:rPr>
              <a:t>firm 1</a:t>
            </a:r>
            <a:r>
              <a:rPr lang="zh-CN" altLang="en-US" dirty="0" smtClean="0">
                <a:ea typeface="SimSun" pitchFamily="2" charset="-122"/>
              </a:rPr>
              <a:t>的问题</a:t>
            </a:r>
            <a:r>
              <a:rPr lang="en-US" altLang="zh-CN" dirty="0" smtClean="0">
                <a:ea typeface="SimSun" pitchFamily="2" charset="-122"/>
              </a:rPr>
              <a:t>. </a:t>
            </a:r>
            <a:r>
              <a:rPr lang="zh-CN" altLang="en-US" dirty="0" smtClean="0">
                <a:ea typeface="SimSun" pitchFamily="2" charset="-122"/>
              </a:rPr>
              <a:t>注意到</a:t>
            </a:r>
            <a:r>
              <a:rPr lang="en-US" altLang="zh-CN" dirty="0" smtClean="0">
                <a:ea typeface="SimSun" pitchFamily="2" charset="-122"/>
              </a:rPr>
              <a:t>firm 1</a:t>
            </a:r>
            <a:r>
              <a:rPr lang="zh-CN" altLang="en-US" dirty="0" smtClean="0">
                <a:ea typeface="SimSun" pitchFamily="2" charset="-122"/>
              </a:rPr>
              <a:t>也</a:t>
            </a:r>
            <a:r>
              <a:rPr lang="zh-CN" altLang="en-US" smtClean="0">
                <a:ea typeface="SimSun" pitchFamily="2" charset="-122"/>
              </a:rPr>
              <a:t>能够解 </a:t>
            </a:r>
            <a:r>
              <a:rPr lang="en-US" altLang="zh-CN" dirty="0" smtClean="0">
                <a:ea typeface="SimSun" pitchFamily="2" charset="-122"/>
              </a:rPr>
              <a:t>firm 2</a:t>
            </a:r>
            <a:r>
              <a:rPr lang="zh-CN" altLang="en-US" dirty="0" smtClean="0">
                <a:ea typeface="SimSun" pitchFamily="2" charset="-122"/>
              </a:rPr>
              <a:t>的问题</a:t>
            </a:r>
            <a:r>
              <a:rPr lang="en-US" altLang="zh-CN" dirty="0" smtClean="0">
                <a:ea typeface="SimSun" pitchFamily="2" charset="-122"/>
              </a:rPr>
              <a:t>. </a:t>
            </a:r>
            <a:r>
              <a:rPr lang="zh-CN" altLang="en-US" dirty="0" smtClean="0">
                <a:ea typeface="SimSun" pitchFamily="2" charset="-122"/>
              </a:rPr>
              <a:t>即</a:t>
            </a:r>
            <a:r>
              <a:rPr lang="en-US" altLang="zh-CN" dirty="0" smtClean="0">
                <a:ea typeface="SimSun" pitchFamily="2" charset="-122"/>
              </a:rPr>
              <a:t>, firm 1</a:t>
            </a:r>
            <a:r>
              <a:rPr lang="zh-CN" altLang="en-US" dirty="0" smtClean="0">
                <a:ea typeface="SimSun" pitchFamily="2" charset="-122"/>
              </a:rPr>
              <a:t>知道 </a:t>
            </a:r>
            <a:r>
              <a:rPr lang="en-US" altLang="zh-CN" dirty="0" smtClean="0">
                <a:ea typeface="SimSun" pitchFamily="2" charset="-122"/>
              </a:rPr>
              <a:t>firm 2</a:t>
            </a:r>
            <a:r>
              <a:rPr lang="zh-CN" altLang="en-US" dirty="0" smtClean="0">
                <a:ea typeface="SimSun" pitchFamily="2" charset="-122"/>
              </a:rPr>
              <a:t>对任意</a:t>
            </a:r>
            <a:r>
              <a:rPr lang="en-US" altLang="zh-CN" b="1" i="1" dirty="0" smtClean="0">
                <a:latin typeface="Times New Roman" pitchFamily="18" charset="0"/>
                <a:ea typeface="SimSun" pitchFamily="2" charset="-122"/>
                <a:cs typeface="Times New Roman" pitchFamily="18" charset="0"/>
              </a:rPr>
              <a:t>q</a:t>
            </a:r>
            <a:r>
              <a:rPr lang="en-US" altLang="zh-CN" b="1" baseline="-25000" dirty="0" smtClean="0">
                <a:latin typeface="Times New Roman" pitchFamily="18" charset="0"/>
                <a:ea typeface="SimSun" pitchFamily="2" charset="-122"/>
                <a:cs typeface="Times New Roman" pitchFamily="18" charset="0"/>
              </a:rPr>
              <a:t>1</a:t>
            </a:r>
            <a:r>
              <a:rPr lang="zh-CN" altLang="en-US" dirty="0" smtClean="0">
                <a:ea typeface="SimSun" pitchFamily="2" charset="-122"/>
              </a:rPr>
              <a:t>的最优反应</a:t>
            </a:r>
            <a:r>
              <a:rPr lang="en-US" altLang="zh-CN" dirty="0" smtClean="0">
                <a:ea typeface="SimSun" pitchFamily="2" charset="-122"/>
              </a:rPr>
              <a:t>. </a:t>
            </a:r>
            <a:r>
              <a:rPr lang="zh-CN" altLang="en-US" dirty="0" smtClean="0">
                <a:ea typeface="SimSun" pitchFamily="2" charset="-122"/>
              </a:rPr>
              <a:t>所以</a:t>
            </a:r>
            <a:r>
              <a:rPr lang="en-US" altLang="zh-CN" dirty="0" smtClean="0">
                <a:ea typeface="SimSun" pitchFamily="2" charset="-122"/>
              </a:rPr>
              <a:t>, firm 1</a:t>
            </a:r>
            <a:r>
              <a:rPr lang="zh-CN" altLang="en-US" dirty="0" smtClean="0">
                <a:ea typeface="SimSun" pitchFamily="2" charset="-122"/>
              </a:rPr>
              <a:t>的问题是</a:t>
            </a:r>
            <a:endParaRPr lang="en-US" altLang="zh-CN" dirty="0" smtClean="0">
              <a:ea typeface="SimSun" pitchFamily="2" charset="-122"/>
            </a:endParaRPr>
          </a:p>
          <a:p>
            <a:pPr lvl="1" eaLnBrk="1" hangingPunct="1">
              <a:lnSpc>
                <a:spcPct val="90000"/>
              </a:lnSpc>
              <a:buFont typeface="Wingdings" pitchFamily="2" charset="2"/>
              <a:buChar char="Ø"/>
            </a:pPr>
            <a:r>
              <a:rPr lang="en-US" altLang="zh-CN" dirty="0" smtClean="0">
                <a:ea typeface="SimSun" pitchFamily="2" charset="-122"/>
              </a:rPr>
              <a:t>Max </a:t>
            </a:r>
            <a:r>
              <a:rPr lang="en-US" altLang="zh-CN" b="1" i="1" dirty="0" smtClean="0">
                <a:latin typeface="Times New Roman" pitchFamily="18" charset="0"/>
                <a:ea typeface="SimSun" pitchFamily="2" charset="-122"/>
              </a:rPr>
              <a:t>u</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i="1" dirty="0" smtClean="0">
                <a:latin typeface="Times New Roman" pitchFamily="18" charset="0"/>
                <a:ea typeface="SimSun" pitchFamily="2" charset="-122"/>
              </a:rPr>
              <a:t>, R</a:t>
            </a:r>
            <a:r>
              <a:rPr lang="en-US" altLang="zh-CN" b="1" baseline="-25000" dirty="0" smtClean="0">
                <a:latin typeface="Times New Roman" pitchFamily="18" charset="0"/>
                <a:ea typeface="SimSun" pitchFamily="2" charset="-122"/>
              </a:rPr>
              <a:t>2</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a–</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i="1" dirty="0" smtClean="0">
                <a:latin typeface="Times New Roman" pitchFamily="18" charset="0"/>
                <a:ea typeface="SimSun" pitchFamily="2" charset="-122"/>
              </a:rPr>
              <a:t>+R</a:t>
            </a:r>
            <a:r>
              <a:rPr lang="en-US" altLang="zh-CN" b="1" baseline="-25000" dirty="0" smtClean="0">
                <a:latin typeface="Times New Roman" pitchFamily="18" charset="0"/>
                <a:ea typeface="SimSun" pitchFamily="2" charset="-122"/>
              </a:rPr>
              <a:t>2</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–c</a:t>
            </a:r>
            <a:r>
              <a:rPr lang="en-US" altLang="zh-CN" b="1" dirty="0" smtClean="0">
                <a:latin typeface="Times New Roman" pitchFamily="18" charset="0"/>
                <a:ea typeface="SimSun" pitchFamily="2" charset="-122"/>
              </a:rPr>
              <a:t>)</a:t>
            </a:r>
            <a:br>
              <a:rPr lang="en-US" altLang="zh-CN" b="1" dirty="0" smtClean="0">
                <a:latin typeface="Times New Roman" pitchFamily="18" charset="0"/>
                <a:ea typeface="SimSun" pitchFamily="2" charset="-122"/>
              </a:rPr>
            </a:br>
            <a:r>
              <a:rPr lang="en-US" altLang="zh-CN" dirty="0" smtClean="0">
                <a:ea typeface="SimSun" pitchFamily="2" charset="-122"/>
              </a:rPr>
              <a:t>subject to  </a:t>
            </a:r>
            <a:r>
              <a:rPr lang="en-US" altLang="zh-CN" dirty="0" smtClean="0">
                <a:latin typeface="Times New Roman" pitchFamily="18" charset="0"/>
                <a:ea typeface="SimSun" pitchFamily="2" charset="-122"/>
              </a:rPr>
              <a:t>0 </a:t>
            </a:r>
            <a:r>
              <a:rPr lang="en-US" altLang="zh-CN" dirty="0" smtClean="0">
                <a:latin typeface="Times New Roman" pitchFamily="18" charset="0"/>
                <a:ea typeface="SimSun" pitchFamily="2" charset="-122"/>
                <a:sym typeface="Symbol" pitchFamily="18" charset="2"/>
              </a:rPr>
              <a:t> </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i="1" baseline="-25000" dirty="0" smtClean="0">
                <a:latin typeface="Times New Roman" pitchFamily="18" charset="0"/>
                <a:ea typeface="SimSun" pitchFamily="2" charset="-122"/>
              </a:rPr>
              <a:t> </a:t>
            </a:r>
            <a:r>
              <a:rPr lang="en-US" altLang="zh-CN" dirty="0" smtClean="0">
                <a:latin typeface="Times New Roman" pitchFamily="18" charset="0"/>
                <a:ea typeface="SimSun" pitchFamily="2" charset="-122"/>
                <a:sym typeface="Symbol" pitchFamily="18" charset="2"/>
              </a:rPr>
              <a:t> +∞</a:t>
            </a:r>
            <a:br>
              <a:rPr lang="en-US" altLang="zh-CN" dirty="0" smtClean="0">
                <a:latin typeface="Times New Roman" pitchFamily="18" charset="0"/>
                <a:ea typeface="SimSun" pitchFamily="2" charset="-122"/>
                <a:sym typeface="Symbol" pitchFamily="18" charset="2"/>
              </a:rPr>
            </a:br>
            <a:r>
              <a:rPr lang="en-US" altLang="zh-CN" dirty="0" smtClean="0">
                <a:latin typeface="Times New Roman" pitchFamily="18" charset="0"/>
                <a:ea typeface="SimSun" pitchFamily="2" charset="-122"/>
                <a:sym typeface="Symbol" pitchFamily="18" charset="2"/>
              </a:rPr>
              <a:t/>
            </a:r>
            <a:br>
              <a:rPr lang="en-US" altLang="zh-CN" dirty="0" smtClean="0">
                <a:latin typeface="Times New Roman" pitchFamily="18" charset="0"/>
                <a:ea typeface="SimSun" pitchFamily="2" charset="-122"/>
                <a:sym typeface="Symbol" pitchFamily="18" charset="2"/>
              </a:rPr>
            </a:br>
            <a:r>
              <a:rPr lang="zh-CN" altLang="en-US" dirty="0" smtClean="0">
                <a:ea typeface="SimSun" pitchFamily="2" charset="-122"/>
                <a:sym typeface="Symbol" pitchFamily="18" charset="2"/>
              </a:rPr>
              <a:t>即</a:t>
            </a:r>
            <a:r>
              <a:rPr lang="en-US" altLang="zh-CN" dirty="0" smtClean="0">
                <a:ea typeface="SimSun" pitchFamily="2" charset="-122"/>
                <a:sym typeface="Symbol" pitchFamily="18" charset="2"/>
              </a:rPr>
              <a:t>,</a:t>
            </a:r>
            <a:br>
              <a:rPr lang="en-US" altLang="zh-CN" dirty="0" smtClean="0">
                <a:ea typeface="SimSun" pitchFamily="2" charset="-122"/>
                <a:sym typeface="Symbol" pitchFamily="18" charset="2"/>
              </a:rPr>
            </a:br>
            <a:r>
              <a:rPr lang="en-US" altLang="zh-CN" dirty="0" smtClean="0">
                <a:ea typeface="SimSun" pitchFamily="2" charset="-122"/>
              </a:rPr>
              <a:t>Max </a:t>
            </a:r>
            <a:r>
              <a:rPr lang="en-US" altLang="zh-CN" b="1" i="1" dirty="0" smtClean="0">
                <a:latin typeface="Times New Roman" pitchFamily="18" charset="0"/>
                <a:ea typeface="SimSun" pitchFamily="2" charset="-122"/>
              </a:rPr>
              <a:t>u</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i="1" dirty="0" smtClean="0">
                <a:latin typeface="Times New Roman" pitchFamily="18" charset="0"/>
                <a:ea typeface="SimSun" pitchFamily="2" charset="-122"/>
              </a:rPr>
              <a:t>, R</a:t>
            </a:r>
            <a:r>
              <a:rPr lang="en-US" altLang="zh-CN" b="1" baseline="-25000" dirty="0" smtClean="0">
                <a:latin typeface="Times New Roman" pitchFamily="18" charset="0"/>
                <a:ea typeface="SimSun" pitchFamily="2" charset="-122"/>
              </a:rPr>
              <a:t>2</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a–q</a:t>
            </a:r>
            <a:r>
              <a:rPr lang="en-US" altLang="zh-CN" b="1" baseline="-25000" dirty="0" smtClean="0">
                <a:latin typeface="Times New Roman" pitchFamily="18" charset="0"/>
                <a:ea typeface="SimSun" pitchFamily="2" charset="-122"/>
              </a:rPr>
              <a:t>1</a:t>
            </a:r>
            <a:r>
              <a:rPr lang="en-US" altLang="zh-CN" b="1" i="1" dirty="0" smtClean="0">
                <a:latin typeface="Times New Roman" pitchFamily="18" charset="0"/>
                <a:ea typeface="SimSun" pitchFamily="2" charset="-122"/>
              </a:rPr>
              <a:t>–c</a:t>
            </a:r>
            <a:r>
              <a:rPr lang="en-US" altLang="zh-CN" b="1" dirty="0" smtClean="0">
                <a:latin typeface="Times New Roman" pitchFamily="18" charset="0"/>
                <a:ea typeface="SimSun" pitchFamily="2" charset="-122"/>
              </a:rPr>
              <a:t>)/2</a:t>
            </a:r>
            <a:br>
              <a:rPr lang="en-US" altLang="zh-CN" b="1" dirty="0" smtClean="0">
                <a:latin typeface="Times New Roman" pitchFamily="18" charset="0"/>
                <a:ea typeface="SimSun" pitchFamily="2" charset="-122"/>
              </a:rPr>
            </a:br>
            <a:r>
              <a:rPr lang="en-US" altLang="zh-CN" dirty="0" smtClean="0">
                <a:ea typeface="SimSun" pitchFamily="2" charset="-122"/>
              </a:rPr>
              <a:t>subject to  </a:t>
            </a:r>
            <a:r>
              <a:rPr lang="en-US" altLang="zh-CN" dirty="0" smtClean="0">
                <a:latin typeface="Times New Roman" pitchFamily="18" charset="0"/>
                <a:ea typeface="SimSun" pitchFamily="2" charset="-122"/>
              </a:rPr>
              <a:t>0 </a:t>
            </a:r>
            <a:r>
              <a:rPr lang="en-US" altLang="zh-CN" dirty="0" smtClean="0">
                <a:latin typeface="Times New Roman" pitchFamily="18" charset="0"/>
                <a:ea typeface="SimSun" pitchFamily="2" charset="-122"/>
                <a:sym typeface="Symbol" pitchFamily="18" charset="2"/>
              </a:rPr>
              <a:t> </a:t>
            </a:r>
            <a:r>
              <a:rPr lang="en-US" altLang="zh-CN" b="1" i="1" dirty="0" smtClean="0">
                <a:latin typeface="Times New Roman" pitchFamily="18" charset="0"/>
                <a:ea typeface="SimSun" pitchFamily="2" charset="-122"/>
              </a:rPr>
              <a:t>q</a:t>
            </a:r>
            <a:r>
              <a:rPr lang="en-US" altLang="zh-CN" b="1" baseline="-25000" dirty="0" smtClean="0">
                <a:latin typeface="Times New Roman" pitchFamily="18" charset="0"/>
                <a:ea typeface="SimSun" pitchFamily="2" charset="-122"/>
              </a:rPr>
              <a:t>1</a:t>
            </a:r>
            <a:r>
              <a:rPr lang="en-US" altLang="zh-CN" b="1" i="1" baseline="-25000" dirty="0" smtClean="0">
                <a:latin typeface="Times New Roman" pitchFamily="18" charset="0"/>
                <a:ea typeface="SimSun" pitchFamily="2" charset="-122"/>
              </a:rPr>
              <a:t> </a:t>
            </a:r>
            <a:r>
              <a:rPr lang="en-US" altLang="zh-CN" dirty="0" smtClean="0">
                <a:latin typeface="Times New Roman" pitchFamily="18" charset="0"/>
                <a:ea typeface="SimSun" pitchFamily="2" charset="-122"/>
                <a:sym typeface="Symbol" pitchFamily="18" charset="2"/>
              </a:rPr>
              <a:t> +∞</a:t>
            </a:r>
            <a:br>
              <a:rPr lang="en-US" altLang="zh-CN" dirty="0" smtClean="0">
                <a:latin typeface="Times New Roman" pitchFamily="18" charset="0"/>
                <a:ea typeface="SimSun" pitchFamily="2" charset="-122"/>
                <a:sym typeface="Symbol" pitchFamily="18" charset="2"/>
              </a:rPr>
            </a:br>
            <a:r>
              <a:rPr lang="en-US" altLang="zh-CN" dirty="0" smtClean="0">
                <a:ea typeface="SimSun" pitchFamily="2" charset="-122"/>
              </a:rPr>
              <a:t/>
            </a:r>
            <a:br>
              <a:rPr lang="en-US" altLang="zh-CN" dirty="0" smtClean="0">
                <a:ea typeface="SimSun" pitchFamily="2" charset="-122"/>
              </a:rPr>
            </a:br>
            <a:r>
              <a:rPr lang="en-US" altLang="zh-CN" dirty="0" smtClean="0">
                <a:ea typeface="SimSun" pitchFamily="2" charset="-122"/>
              </a:rPr>
              <a:t>FOC: </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a – 2q</a:t>
            </a:r>
            <a:r>
              <a:rPr lang="en-US" altLang="zh-CN" b="1" baseline="-25000" dirty="0" smtClean="0">
                <a:latin typeface="Times New Roman" pitchFamily="18" charset="0"/>
                <a:ea typeface="SimSun" pitchFamily="2" charset="-122"/>
              </a:rPr>
              <a:t>1</a:t>
            </a:r>
            <a:r>
              <a:rPr lang="en-US" altLang="zh-CN" b="1" i="1" dirty="0" smtClean="0">
                <a:latin typeface="Times New Roman" pitchFamily="18" charset="0"/>
                <a:ea typeface="SimSun" pitchFamily="2" charset="-122"/>
              </a:rPr>
              <a:t> –</a:t>
            </a:r>
            <a:r>
              <a:rPr lang="en-US" altLang="zh-CN"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c</a:t>
            </a:r>
            <a:r>
              <a:rPr lang="en-US" altLang="zh-CN" b="1" dirty="0" smtClean="0">
                <a:latin typeface="Times New Roman" pitchFamily="18" charset="0"/>
                <a:ea typeface="SimSun" pitchFamily="2" charset="-122"/>
              </a:rPr>
              <a:t>)/2</a:t>
            </a:r>
            <a:r>
              <a:rPr lang="en-US" altLang="zh-CN" b="1" i="1" dirty="0" smtClean="0">
                <a:latin typeface="Times New Roman" pitchFamily="18" charset="0"/>
                <a:ea typeface="SimSun" pitchFamily="2" charset="-122"/>
              </a:rPr>
              <a:t> </a:t>
            </a:r>
            <a:r>
              <a:rPr lang="en-US" altLang="zh-CN" b="1" dirty="0" smtClean="0">
                <a:latin typeface="Times New Roman" pitchFamily="18" charset="0"/>
                <a:ea typeface="SimSun" pitchFamily="2" charset="-122"/>
              </a:rPr>
              <a:t>= 0</a:t>
            </a:r>
            <a:br>
              <a:rPr lang="en-US" altLang="zh-CN" b="1" dirty="0" smtClean="0">
                <a:latin typeface="Times New Roman" pitchFamily="18" charset="0"/>
                <a:ea typeface="SimSun" pitchFamily="2" charset="-122"/>
              </a:rPr>
            </a:br>
            <a:r>
              <a:rPr lang="en-US" altLang="zh-CN"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         q</a:t>
            </a:r>
            <a:r>
              <a:rPr lang="en-US" altLang="zh-CN" b="1" baseline="-25000" dirty="0" smtClean="0">
                <a:latin typeface="Times New Roman" pitchFamily="18" charset="0"/>
                <a:ea typeface="SimSun" pitchFamily="2" charset="-122"/>
              </a:rPr>
              <a:t>1</a:t>
            </a:r>
            <a:r>
              <a:rPr lang="en-US" altLang="zh-CN" b="1" i="1" dirty="0" smtClean="0">
                <a:latin typeface="Times New Roman" pitchFamily="18" charset="0"/>
                <a:ea typeface="SimSun" pitchFamily="2" charset="-122"/>
              </a:rPr>
              <a:t> = </a:t>
            </a:r>
            <a:r>
              <a:rPr lang="en-US" altLang="zh-CN" b="1" dirty="0" smtClean="0">
                <a:latin typeface="Times New Roman" pitchFamily="18" charset="0"/>
                <a:ea typeface="SimSun" pitchFamily="2" charset="-122"/>
              </a:rPr>
              <a:t>(</a:t>
            </a:r>
            <a:r>
              <a:rPr lang="en-US" altLang="zh-CN" b="1" i="1" dirty="0" smtClean="0">
                <a:latin typeface="Times New Roman" pitchFamily="18" charset="0"/>
                <a:ea typeface="SimSun" pitchFamily="2" charset="-122"/>
              </a:rPr>
              <a:t>a</a:t>
            </a:r>
            <a:r>
              <a:rPr lang="en-US" altLang="zh-CN"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a:t>
            </a:r>
            <a:r>
              <a:rPr lang="en-US" altLang="zh-CN" b="1" dirty="0" smtClean="0">
                <a:latin typeface="Times New Roman" pitchFamily="18" charset="0"/>
                <a:ea typeface="SimSun" pitchFamily="2" charset="-122"/>
              </a:rPr>
              <a:t> </a:t>
            </a:r>
            <a:r>
              <a:rPr lang="en-US" altLang="zh-CN" b="1" i="1" dirty="0" smtClean="0">
                <a:latin typeface="Times New Roman" pitchFamily="18" charset="0"/>
                <a:ea typeface="SimSun" pitchFamily="2" charset="-122"/>
              </a:rPr>
              <a:t>c</a:t>
            </a:r>
            <a:r>
              <a:rPr lang="en-US" altLang="zh-CN" b="1" dirty="0" smtClean="0">
                <a:latin typeface="Times New Roman" pitchFamily="18" charset="0"/>
                <a:ea typeface="SimSun" pitchFamily="2" charset="-122"/>
              </a:rPr>
              <a:t>)/2</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3491" name="灯片编号占位符 5"/>
          <p:cNvSpPr>
            <a:spLocks noGrp="1"/>
          </p:cNvSpPr>
          <p:nvPr>
            <p:ph type="sldNum" sz="quarter" idx="12"/>
          </p:nvPr>
        </p:nvSpPr>
        <p:spPr>
          <a:noFill/>
        </p:spPr>
        <p:txBody>
          <a:bodyPr/>
          <a:lstStyle/>
          <a:p>
            <a:fld id="{EC4E8ED2-03F0-47A5-A530-3431CFE9D5FD}" type="slidenum">
              <a:rPr lang="zh-CN" altLang="en-US" smtClean="0">
                <a:solidFill>
                  <a:srgbClr val="000000"/>
                </a:solidFill>
              </a:rPr>
              <a:pPr/>
              <a:t>43</a:t>
            </a:fld>
            <a:endParaRPr lang="en-US" altLang="zh-CN" smtClean="0">
              <a:solidFill>
                <a:srgbClr val="000000"/>
              </a:solidFill>
            </a:endParaRPr>
          </a:p>
        </p:txBody>
      </p:sp>
      <p:sp>
        <p:nvSpPr>
          <p:cNvPr id="63492" name="Rectangle 2"/>
          <p:cNvSpPr>
            <a:spLocks noGrp="1" noChangeArrowheads="1"/>
          </p:cNvSpPr>
          <p:nvPr>
            <p:ph type="title"/>
          </p:nvPr>
        </p:nvSpPr>
        <p:spPr/>
        <p:txBody>
          <a:bodyPr/>
          <a:lstStyle/>
          <a:p>
            <a:pPr eaLnBrk="1" hangingPunct="1"/>
            <a:r>
              <a:rPr lang="en-US" altLang="zh-CN" smtClean="0">
                <a:ea typeface="SimSun" pitchFamily="2" charset="-122"/>
              </a:rPr>
              <a:t>Stackelberg model of duopoly</a:t>
            </a:r>
          </a:p>
        </p:txBody>
      </p:sp>
      <p:sp>
        <p:nvSpPr>
          <p:cNvPr id="63493" name="Rectangle 3"/>
          <p:cNvSpPr>
            <a:spLocks noGrp="1" noChangeArrowheads="1"/>
          </p:cNvSpPr>
          <p:nvPr>
            <p:ph type="body" idx="1"/>
          </p:nvPr>
        </p:nvSpPr>
        <p:spPr>
          <a:xfrm>
            <a:off x="914400" y="1600200"/>
            <a:ext cx="7772400" cy="4608513"/>
          </a:xfrm>
        </p:spPr>
        <p:txBody>
          <a:bodyPr/>
          <a:lstStyle/>
          <a:p>
            <a:pPr eaLnBrk="1" hangingPunct="1"/>
            <a:r>
              <a:rPr lang="zh-CN" altLang="en-US" i="1" smtClean="0">
                <a:ea typeface="SimSun" pitchFamily="2" charset="-122"/>
              </a:rPr>
              <a:t>子博弈完美纳什均衡</a:t>
            </a:r>
            <a:endParaRPr lang="en-US" altLang="zh-CN" smtClean="0">
              <a:ea typeface="SimSun" pitchFamily="2" charset="-122"/>
            </a:endParaRPr>
          </a:p>
          <a:p>
            <a:pPr lvl="1" eaLnBrk="1" hangingPunct="1">
              <a:buFont typeface="Wingdings" pitchFamily="2" charset="2"/>
              <a:buChar char="Ø"/>
            </a:pP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a</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c</a:t>
            </a:r>
            <a:r>
              <a:rPr lang="en-US" altLang="zh-CN" b="1" smtClean="0">
                <a:latin typeface="Times New Roman" pitchFamily="18" charset="0"/>
                <a:ea typeface="SimSun" pitchFamily="2" charset="-122"/>
                <a:cs typeface="Times New Roman" pitchFamily="18" charset="0"/>
              </a:rPr>
              <a:t>)/2, </a:t>
            </a:r>
            <a:r>
              <a:rPr lang="en-US" altLang="zh-CN" b="1" i="1" smtClean="0">
                <a:latin typeface="Times New Roman" pitchFamily="18" charset="0"/>
                <a:ea typeface="SimSun" pitchFamily="2" charset="-122"/>
                <a:cs typeface="Times New Roman" pitchFamily="18" charset="0"/>
              </a:rPr>
              <a:t>R</a:t>
            </a:r>
            <a:r>
              <a:rPr lang="en-US" altLang="zh-CN" b="1" baseline="-25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q</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 ), </a:t>
            </a:r>
            <a:r>
              <a:rPr lang="en-US" altLang="zh-CN" smtClean="0">
                <a:ea typeface="SimSun" pitchFamily="2" charset="-122"/>
              </a:rPr>
              <a:t>where</a:t>
            </a:r>
            <a:r>
              <a:rPr lang="en-US" altLang="zh-CN" b="1" smtClean="0">
                <a:latin typeface="Times New Roman" pitchFamily="18" charset="0"/>
                <a:ea typeface="SimSun" pitchFamily="2" charset="-122"/>
              </a:rPr>
              <a:t> </a:t>
            </a:r>
            <a:br>
              <a:rPr lang="en-US" altLang="zh-CN" b="1" smtClean="0">
                <a:latin typeface="Times New Roman" pitchFamily="18" charset="0"/>
                <a:ea typeface="SimSun" pitchFamily="2" charset="-122"/>
              </a:rPr>
            </a:b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R</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 – 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  </a:t>
            </a:r>
            <a:r>
              <a:rPr lang="en-US" altLang="zh-CN" smtClean="0">
                <a:ea typeface="SimSun" pitchFamily="2" charset="-122"/>
              </a:rPr>
              <a:t>if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 </a:t>
            </a:r>
            <a:r>
              <a:rPr lang="en-US" altLang="zh-CN" b="1" smtClean="0">
                <a:latin typeface="Times New Roman" pitchFamily="18" charset="0"/>
                <a:ea typeface="SimSun" pitchFamily="2" charset="-122"/>
                <a:sym typeface="Symbol" pitchFamily="18" charset="2"/>
              </a:rPr>
              <a:t> </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br>
              <a:rPr lang="en-US" altLang="zh-CN" b="1" i="1" smtClean="0">
                <a:latin typeface="Times New Roman" pitchFamily="18" charset="0"/>
                <a:ea typeface="SimSun" pitchFamily="2" charset="-122"/>
              </a:rPr>
            </a:br>
            <a:r>
              <a:rPr lang="en-US" altLang="zh-CN" b="1" i="1" smtClean="0">
                <a:latin typeface="Times New Roman" pitchFamily="18" charset="0"/>
                <a:ea typeface="SimSun" pitchFamily="2" charset="-122"/>
              </a:rPr>
              <a:t>                  = </a:t>
            </a:r>
            <a:r>
              <a:rPr lang="en-US" altLang="zh-CN" b="1" smtClean="0">
                <a:latin typeface="Times New Roman" pitchFamily="18" charset="0"/>
                <a:ea typeface="SimSun" pitchFamily="2" charset="-122"/>
              </a:rPr>
              <a:t>0   </a:t>
            </a:r>
            <a:r>
              <a:rPr lang="en-US" altLang="zh-CN" smtClean="0">
                <a:ea typeface="SimSun" pitchFamily="2" charset="-122"/>
              </a:rPr>
              <a:t>if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 </a:t>
            </a:r>
            <a:r>
              <a:rPr lang="en-US" altLang="zh-CN" b="1" smtClean="0">
                <a:latin typeface="Times New Roman" pitchFamily="18" charset="0"/>
                <a:ea typeface="SimSun" pitchFamily="2" charset="-122"/>
                <a:sym typeface="Symbol" pitchFamily="18" charset="2"/>
              </a:rPr>
              <a:t>&gt; </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 </a:t>
            </a:r>
          </a:p>
          <a:p>
            <a:pPr lvl="1" eaLnBrk="1" hangingPunct="1">
              <a:buFont typeface="Wingdings" pitchFamily="2" charset="2"/>
              <a:buChar char="Ø"/>
            </a:pPr>
            <a:r>
              <a:rPr lang="zh-CN" altLang="en-US" smtClean="0">
                <a:ea typeface="SimSun" pitchFamily="2" charset="-122"/>
              </a:rPr>
              <a:t>即</a:t>
            </a:r>
            <a:r>
              <a:rPr lang="en-US" altLang="zh-CN" smtClean="0">
                <a:ea typeface="SimSun" pitchFamily="2" charset="-122"/>
              </a:rPr>
              <a:t>, firm 1</a:t>
            </a:r>
            <a:r>
              <a:rPr lang="zh-CN" altLang="en-US" smtClean="0">
                <a:ea typeface="SimSun" pitchFamily="2" charset="-122"/>
              </a:rPr>
              <a:t>选择产量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a:t>
            </a:r>
            <a:r>
              <a:rPr lang="en-US" altLang="zh-CN" smtClean="0">
                <a:ea typeface="SimSun" pitchFamily="2" charset="-122"/>
              </a:rPr>
              <a:t>, firm 1</a:t>
            </a:r>
            <a:r>
              <a:rPr lang="zh-CN" altLang="en-US" smtClean="0">
                <a:ea typeface="SimSun" pitchFamily="2" charset="-122"/>
              </a:rPr>
              <a:t>选择产量</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zh-CN" altLang="en-US" smtClean="0">
                <a:ea typeface="SimSun" pitchFamily="2" charset="-122"/>
              </a:rPr>
              <a:t>时 </a:t>
            </a:r>
            <a:r>
              <a:rPr lang="en-US" altLang="zh-CN" smtClean="0">
                <a:ea typeface="SimSun" pitchFamily="2" charset="-122"/>
              </a:rPr>
              <a:t>firm 2</a:t>
            </a:r>
            <a:r>
              <a:rPr lang="zh-CN" altLang="en-US" smtClean="0">
                <a:ea typeface="SimSun" pitchFamily="2" charset="-122"/>
              </a:rPr>
              <a:t>选择产量 </a:t>
            </a:r>
            <a:r>
              <a:rPr lang="en-US" altLang="zh-CN" b="1" i="1" smtClean="0">
                <a:latin typeface="Times New Roman" pitchFamily="18" charset="0"/>
                <a:ea typeface="SimSun" pitchFamily="2" charset="-122"/>
              </a:rPr>
              <a:t>R</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smtClean="0">
                <a:ea typeface="SimSun" pitchFamily="2" charset="-122"/>
              </a:rPr>
              <a:t>.</a:t>
            </a:r>
          </a:p>
          <a:p>
            <a:pPr lvl="1" eaLnBrk="1" hangingPunct="1">
              <a:buFont typeface="Wingdings" pitchFamily="2" charset="2"/>
              <a:buChar char="Ø"/>
            </a:pPr>
            <a:r>
              <a:rPr lang="zh-CN" altLang="en-US" i="1" smtClean="0">
                <a:ea typeface="SimSun" pitchFamily="2" charset="-122"/>
              </a:rPr>
              <a:t>逆向归纳解</a:t>
            </a:r>
            <a:r>
              <a:rPr lang="zh-CN" altLang="en-US" smtClean="0">
                <a:ea typeface="SimSun" pitchFamily="2" charset="-122"/>
              </a:rPr>
              <a:t>是</a:t>
            </a:r>
            <a:r>
              <a:rPr lang="en-US" altLang="zh-CN" smtClean="0">
                <a:ea typeface="SimSun" pitchFamily="2" charset="-122"/>
              </a:rPr>
              <a:t> </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 (</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)/4 ). </a:t>
            </a:r>
            <a:r>
              <a:rPr lang="en-US" altLang="zh-CN" smtClean="0">
                <a:ea typeface="SimSun" pitchFamily="2" charset="-122"/>
              </a:rPr>
              <a:t> </a:t>
            </a:r>
          </a:p>
          <a:p>
            <a:pPr lvl="1" eaLnBrk="1" hangingPunct="1">
              <a:buFont typeface="Wingdings" pitchFamily="2" charset="2"/>
              <a:buChar char="Ø"/>
            </a:pPr>
            <a:r>
              <a:rPr lang="en-US" altLang="zh-CN" smtClean="0">
                <a:ea typeface="SimSun" pitchFamily="2" charset="-122"/>
              </a:rPr>
              <a:t>Firm 1</a:t>
            </a:r>
            <a:r>
              <a:rPr lang="zh-CN" altLang="en-US" smtClean="0">
                <a:ea typeface="SimSun" pitchFamily="2" charset="-122"/>
              </a:rPr>
              <a:t>选择产量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a:t>
            </a:r>
            <a:r>
              <a:rPr lang="en-US" altLang="zh-CN" smtClean="0">
                <a:ea typeface="SimSun" pitchFamily="2" charset="-122"/>
              </a:rPr>
              <a:t>, firm 2</a:t>
            </a:r>
            <a:r>
              <a:rPr lang="zh-CN" altLang="en-US" smtClean="0">
                <a:ea typeface="SimSun" pitchFamily="2" charset="-122"/>
              </a:rPr>
              <a:t>选择产量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)/4</a:t>
            </a:r>
            <a:r>
              <a:rPr lang="en-US" altLang="zh-CN"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4515" name="灯片编号占位符 5"/>
          <p:cNvSpPr>
            <a:spLocks noGrp="1"/>
          </p:cNvSpPr>
          <p:nvPr>
            <p:ph type="sldNum" sz="quarter" idx="12"/>
          </p:nvPr>
        </p:nvSpPr>
        <p:spPr>
          <a:noFill/>
        </p:spPr>
        <p:txBody>
          <a:bodyPr/>
          <a:lstStyle/>
          <a:p>
            <a:fld id="{EDC886AF-3A2F-4DC9-8C6F-EDDE973D51AD}" type="slidenum">
              <a:rPr lang="zh-CN" altLang="en-US" smtClean="0">
                <a:solidFill>
                  <a:srgbClr val="000000"/>
                </a:solidFill>
              </a:rPr>
              <a:pPr/>
              <a:t>44</a:t>
            </a:fld>
            <a:endParaRPr lang="en-US" altLang="zh-CN" smtClean="0">
              <a:solidFill>
                <a:srgbClr val="000000"/>
              </a:solidFill>
            </a:endParaRPr>
          </a:p>
        </p:txBody>
      </p:sp>
      <p:sp>
        <p:nvSpPr>
          <p:cNvPr id="64516" name="Rectangle 2"/>
          <p:cNvSpPr>
            <a:spLocks noGrp="1" noChangeArrowheads="1"/>
          </p:cNvSpPr>
          <p:nvPr>
            <p:ph type="title"/>
          </p:nvPr>
        </p:nvSpPr>
        <p:spPr/>
        <p:txBody>
          <a:bodyPr/>
          <a:lstStyle/>
          <a:p>
            <a:pPr eaLnBrk="1" hangingPunct="1"/>
            <a:r>
              <a:rPr lang="en-US" altLang="zh-CN" smtClean="0">
                <a:ea typeface="SimSun" pitchFamily="2" charset="-122"/>
              </a:rPr>
              <a:t>Stackelberg model of duopoly</a:t>
            </a:r>
          </a:p>
        </p:txBody>
      </p:sp>
      <p:sp>
        <p:nvSpPr>
          <p:cNvPr id="64517" name="Rectangle 3"/>
          <p:cNvSpPr>
            <a:spLocks noGrp="1" noChangeArrowheads="1"/>
          </p:cNvSpPr>
          <p:nvPr>
            <p:ph type="body" idx="1"/>
          </p:nvPr>
        </p:nvSpPr>
        <p:spPr/>
        <p:txBody>
          <a:bodyPr/>
          <a:lstStyle/>
          <a:p>
            <a:pPr eaLnBrk="1" hangingPunct="1"/>
            <a:r>
              <a:rPr lang="en-US" altLang="zh-CN" smtClean="0">
                <a:ea typeface="SimSun" pitchFamily="2" charset="-122"/>
              </a:rPr>
              <a:t>Firm 1</a:t>
            </a:r>
            <a:r>
              <a:rPr lang="zh-CN" altLang="en-US" smtClean="0">
                <a:ea typeface="SimSun" pitchFamily="2" charset="-122"/>
              </a:rPr>
              <a:t>生产</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a:t>
            </a:r>
            <a:r>
              <a:rPr lang="en-US" altLang="zh-CN" b="1" i="1" smtClean="0">
                <a:latin typeface="Times New Roman" pitchFamily="18" charset="0"/>
                <a:ea typeface="SimSun" pitchFamily="2" charset="-122"/>
                <a:cs typeface="Times New Roman" pitchFamily="18" charset="0"/>
              </a:rPr>
              <a:t>q</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a</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c</a:t>
            </a:r>
            <a:r>
              <a:rPr lang="en-US" altLang="zh-CN" b="1" smtClean="0">
                <a:latin typeface="Times New Roman" pitchFamily="18" charset="0"/>
                <a:ea typeface="SimSun" pitchFamily="2" charset="-122"/>
                <a:cs typeface="Times New Roman" pitchFamily="18" charset="0"/>
              </a:rPr>
              <a:t>)/2   </a:t>
            </a:r>
            <a:r>
              <a:rPr lang="zh-CN" altLang="en-US" smtClean="0">
                <a:ea typeface="SimSun" pitchFamily="2" charset="-122"/>
              </a:rPr>
              <a:t>它的利润是</a:t>
            </a:r>
            <a:br>
              <a:rPr lang="zh-CN" altLang="en-US" smtClean="0">
                <a:ea typeface="SimSun" pitchFamily="2" charset="-122"/>
              </a:rPr>
            </a:br>
            <a:r>
              <a:rPr lang="zh-CN" altLang="en-US" smtClean="0">
                <a:ea typeface="SimSun" pitchFamily="2" charset="-122"/>
              </a:rPr>
              <a:t>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i="1" smtClean="0">
                <a:latin typeface="Times New Roman" pitchFamily="18" charset="0"/>
                <a:ea typeface="SimSun" pitchFamily="2" charset="-122"/>
              </a:rPr>
              <a:t>+ 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a–c</a:t>
            </a:r>
            <a:r>
              <a:rPr lang="en-US" altLang="zh-CN" b="1" smtClean="0">
                <a:latin typeface="Times New Roman" pitchFamily="18" charset="0"/>
                <a:ea typeface="SimSun" pitchFamily="2" charset="-122"/>
              </a:rPr>
              <a:t>)</a:t>
            </a:r>
            <a:r>
              <a:rPr lang="en-US" altLang="zh-CN" b="1" baseline="40000" smtClean="0">
                <a:latin typeface="Times New Roman" pitchFamily="18" charset="0"/>
                <a:ea typeface="SimSun" pitchFamily="2" charset="-122"/>
              </a:rPr>
              <a:t>2</a:t>
            </a:r>
            <a:r>
              <a:rPr lang="en-US" altLang="zh-CN" b="1" smtClean="0">
                <a:latin typeface="Times New Roman" pitchFamily="18" charset="0"/>
                <a:ea typeface="SimSun" pitchFamily="2" charset="-122"/>
              </a:rPr>
              <a:t>/8</a:t>
            </a:r>
          </a:p>
          <a:p>
            <a:pPr eaLnBrk="1" hangingPunct="1"/>
            <a:endParaRPr lang="en-US" altLang="zh-CN" b="1" smtClean="0">
              <a:latin typeface="Times New Roman" pitchFamily="18" charset="0"/>
              <a:ea typeface="SimSun" pitchFamily="2" charset="-122"/>
            </a:endParaRPr>
          </a:p>
          <a:p>
            <a:pPr eaLnBrk="1" hangingPunct="1"/>
            <a:r>
              <a:rPr lang="en-US" altLang="zh-CN" smtClean="0">
                <a:ea typeface="SimSun" pitchFamily="2" charset="-122"/>
              </a:rPr>
              <a:t>Firm 2</a:t>
            </a:r>
            <a:r>
              <a:rPr lang="zh-CN" altLang="en-US" smtClean="0">
                <a:ea typeface="SimSun" pitchFamily="2" charset="-122"/>
              </a:rPr>
              <a:t>生产</a:t>
            </a:r>
            <a:br>
              <a:rPr lang="zh-CN" altLang="en-US" smtClean="0">
                <a:ea typeface="SimSun" pitchFamily="2" charset="-122"/>
              </a:rPr>
            </a:br>
            <a:r>
              <a:rPr lang="zh-CN" altLang="en-US" smtClean="0">
                <a:ea typeface="SimSun" pitchFamily="2" charset="-122"/>
              </a:rPr>
              <a:t>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)/4   </a:t>
            </a:r>
            <a:r>
              <a:rPr lang="zh-CN" altLang="en-US" b="1" smtClean="0">
                <a:latin typeface="Times New Roman" pitchFamily="18" charset="0"/>
                <a:ea typeface="SimSun" pitchFamily="2" charset="-122"/>
              </a:rPr>
              <a:t>它的利润是</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i="1" smtClean="0">
                <a:latin typeface="Times New Roman" pitchFamily="18" charset="0"/>
                <a:ea typeface="SimSun" pitchFamily="2" charset="-122"/>
              </a:rPr>
              <a:t>+ 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a–c</a:t>
            </a:r>
            <a:r>
              <a:rPr lang="en-US" altLang="zh-CN" b="1" smtClean="0">
                <a:latin typeface="Times New Roman" pitchFamily="18" charset="0"/>
                <a:ea typeface="SimSun" pitchFamily="2" charset="-122"/>
              </a:rPr>
              <a:t>)</a:t>
            </a:r>
            <a:r>
              <a:rPr lang="en-US" altLang="zh-CN" b="1" baseline="40000" smtClean="0">
                <a:latin typeface="Times New Roman" pitchFamily="18" charset="0"/>
                <a:ea typeface="SimSun" pitchFamily="2" charset="-122"/>
              </a:rPr>
              <a:t>2</a:t>
            </a:r>
            <a:r>
              <a:rPr lang="en-US" altLang="zh-CN" b="1" smtClean="0">
                <a:latin typeface="Times New Roman" pitchFamily="18" charset="0"/>
                <a:ea typeface="SimSun" pitchFamily="2" charset="-122"/>
              </a:rPr>
              <a:t>/16</a:t>
            </a:r>
          </a:p>
          <a:p>
            <a:pPr eaLnBrk="1" hangingPunct="1"/>
            <a:endParaRPr lang="en-US" altLang="zh-CN" b="1" smtClean="0">
              <a:latin typeface="Times New Roman" pitchFamily="18" charset="0"/>
              <a:ea typeface="SimSun" pitchFamily="2" charset="-122"/>
            </a:endParaRPr>
          </a:p>
          <a:p>
            <a:pPr eaLnBrk="1" hangingPunct="1"/>
            <a:r>
              <a:rPr lang="zh-CN" altLang="en-US" smtClean="0">
                <a:ea typeface="SimSun" pitchFamily="2" charset="-122"/>
              </a:rPr>
              <a:t>总产量是</a:t>
            </a:r>
            <a:r>
              <a:rPr lang="en-US" altLang="zh-CN" b="1" smtClean="0">
                <a:latin typeface="Times New Roman" pitchFamily="18" charset="0"/>
                <a:ea typeface="SimSun" pitchFamily="2" charset="-122"/>
              </a:rPr>
              <a:t>3(</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)/4.</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5539" name="灯片编号占位符 5"/>
          <p:cNvSpPr>
            <a:spLocks noGrp="1"/>
          </p:cNvSpPr>
          <p:nvPr>
            <p:ph type="sldNum" sz="quarter" idx="12"/>
          </p:nvPr>
        </p:nvSpPr>
        <p:spPr>
          <a:noFill/>
        </p:spPr>
        <p:txBody>
          <a:bodyPr/>
          <a:lstStyle/>
          <a:p>
            <a:fld id="{FB20537F-8F19-49D7-ACF0-8E7EEEF204D0}" type="slidenum">
              <a:rPr lang="zh-CN" altLang="en-US" smtClean="0">
                <a:solidFill>
                  <a:srgbClr val="000000"/>
                </a:solidFill>
              </a:rPr>
              <a:pPr/>
              <a:t>45</a:t>
            </a:fld>
            <a:endParaRPr lang="en-US" altLang="zh-CN" smtClean="0">
              <a:solidFill>
                <a:srgbClr val="000000"/>
              </a:solidFill>
            </a:endParaRPr>
          </a:p>
        </p:txBody>
      </p:sp>
      <p:sp>
        <p:nvSpPr>
          <p:cNvPr id="65540" name="Rectangle 2"/>
          <p:cNvSpPr>
            <a:spLocks noGrp="1" noChangeArrowheads="1"/>
          </p:cNvSpPr>
          <p:nvPr>
            <p:ph type="title"/>
          </p:nvPr>
        </p:nvSpPr>
        <p:spPr/>
        <p:txBody>
          <a:bodyPr/>
          <a:lstStyle/>
          <a:p>
            <a:pPr eaLnBrk="1" hangingPunct="1"/>
            <a:r>
              <a:rPr lang="en-US" altLang="zh-CN" smtClean="0">
                <a:ea typeface="SimSun" pitchFamily="2" charset="-122"/>
              </a:rPr>
              <a:t>Cournot model of duopoly</a:t>
            </a:r>
          </a:p>
        </p:txBody>
      </p:sp>
      <p:sp>
        <p:nvSpPr>
          <p:cNvPr id="65541" name="Rectangle 3"/>
          <p:cNvSpPr>
            <a:spLocks noGrp="1" noChangeArrowheads="1"/>
          </p:cNvSpPr>
          <p:nvPr>
            <p:ph type="body" idx="1"/>
          </p:nvPr>
        </p:nvSpPr>
        <p:spPr/>
        <p:txBody>
          <a:bodyPr/>
          <a:lstStyle/>
          <a:p>
            <a:pPr eaLnBrk="1" hangingPunct="1"/>
            <a:r>
              <a:rPr lang="en-US" altLang="zh-CN" smtClean="0">
                <a:ea typeface="SimSun" pitchFamily="2" charset="-122"/>
              </a:rPr>
              <a:t>Firm 1</a:t>
            </a:r>
            <a:r>
              <a:rPr lang="zh-CN" altLang="en-US" smtClean="0">
                <a:ea typeface="SimSun" pitchFamily="2" charset="-122"/>
              </a:rPr>
              <a:t>生产</a:t>
            </a:r>
            <a:br>
              <a:rPr lang="zh-CN" altLang="en-US" smtClean="0">
                <a:ea typeface="SimSun" pitchFamily="2" charset="-122"/>
              </a:rPr>
            </a:br>
            <a:r>
              <a:rPr lang="zh-CN" altLang="en-US" smtClean="0">
                <a:ea typeface="SimSun" pitchFamily="2" charset="-122"/>
              </a:rPr>
              <a:t> </a:t>
            </a:r>
            <a:r>
              <a:rPr lang="en-US" altLang="zh-CN" b="1" i="1" smtClean="0">
                <a:latin typeface="Times New Roman" pitchFamily="18" charset="0"/>
                <a:ea typeface="SimSun" pitchFamily="2" charset="-122"/>
                <a:cs typeface="Times New Roman" pitchFamily="18" charset="0"/>
              </a:rPr>
              <a:t>q</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a</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c</a:t>
            </a:r>
            <a:r>
              <a:rPr lang="en-US" altLang="zh-CN" b="1" smtClean="0">
                <a:latin typeface="Times New Roman" pitchFamily="18" charset="0"/>
                <a:ea typeface="SimSun" pitchFamily="2" charset="-122"/>
                <a:cs typeface="Times New Roman" pitchFamily="18" charset="0"/>
              </a:rPr>
              <a:t>)/3   </a:t>
            </a:r>
            <a:r>
              <a:rPr lang="zh-CN" altLang="en-US" smtClean="0">
                <a:ea typeface="SimSun" pitchFamily="2" charset="-122"/>
              </a:rPr>
              <a:t>它的利润是</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i="1" smtClean="0">
                <a:latin typeface="Times New Roman" pitchFamily="18" charset="0"/>
                <a:ea typeface="SimSun" pitchFamily="2" charset="-122"/>
              </a:rPr>
              <a:t>+ 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a–c</a:t>
            </a:r>
            <a:r>
              <a:rPr lang="en-US" altLang="zh-CN" b="1" smtClean="0">
                <a:latin typeface="Times New Roman" pitchFamily="18" charset="0"/>
                <a:ea typeface="SimSun" pitchFamily="2" charset="-122"/>
              </a:rPr>
              <a:t>)</a:t>
            </a:r>
            <a:r>
              <a:rPr lang="en-US" altLang="zh-CN" b="1" baseline="40000" smtClean="0">
                <a:latin typeface="Times New Roman" pitchFamily="18" charset="0"/>
                <a:ea typeface="SimSun" pitchFamily="2" charset="-122"/>
              </a:rPr>
              <a:t>2</a:t>
            </a:r>
            <a:r>
              <a:rPr lang="en-US" altLang="zh-CN" b="1" smtClean="0">
                <a:latin typeface="Times New Roman" pitchFamily="18" charset="0"/>
                <a:ea typeface="SimSun" pitchFamily="2" charset="-122"/>
              </a:rPr>
              <a:t>/9</a:t>
            </a:r>
          </a:p>
          <a:p>
            <a:pPr eaLnBrk="1" hangingPunct="1"/>
            <a:endParaRPr lang="en-US" altLang="zh-CN" b="1" smtClean="0">
              <a:latin typeface="Times New Roman" pitchFamily="18" charset="0"/>
              <a:ea typeface="SimSun" pitchFamily="2" charset="-122"/>
            </a:endParaRPr>
          </a:p>
          <a:p>
            <a:pPr eaLnBrk="1" hangingPunct="1"/>
            <a:r>
              <a:rPr lang="en-US" altLang="zh-CN" smtClean="0">
                <a:ea typeface="SimSun" pitchFamily="2" charset="-122"/>
              </a:rPr>
              <a:t>Firm 2 </a:t>
            </a:r>
            <a:r>
              <a:rPr lang="zh-CN" altLang="en-US" smtClean="0">
                <a:ea typeface="SimSun" pitchFamily="2" charset="-122"/>
              </a:rPr>
              <a:t>生产</a:t>
            </a:r>
            <a:br>
              <a:rPr lang="zh-CN" altLang="en-US" smtClean="0">
                <a:ea typeface="SimSun" pitchFamily="2" charset="-122"/>
              </a:rPr>
            </a:br>
            <a:r>
              <a:rPr lang="zh-CN" altLang="en-US" smtClean="0">
                <a:ea typeface="SimSun" pitchFamily="2" charset="-122"/>
              </a:rPr>
              <a:t>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)/3   </a:t>
            </a:r>
            <a:r>
              <a:rPr lang="zh-CN" altLang="en-US" b="1" smtClean="0">
                <a:latin typeface="Times New Roman" pitchFamily="18" charset="0"/>
                <a:ea typeface="SimSun" pitchFamily="2" charset="-122"/>
              </a:rPr>
              <a:t>它的利润是</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baseline="-25000" smtClean="0">
                <a:latin typeface="Times New Roman" pitchFamily="18" charset="0"/>
                <a:ea typeface="SimSun" pitchFamily="2" charset="-122"/>
              </a:rPr>
              <a:t>1</a:t>
            </a:r>
            <a:r>
              <a:rPr lang="en-US" altLang="zh-CN" b="1" i="1" smtClean="0">
                <a:latin typeface="Times New Roman" pitchFamily="18" charset="0"/>
                <a:ea typeface="SimSun" pitchFamily="2" charset="-122"/>
              </a:rPr>
              <a:t>+ q</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a–c</a:t>
            </a:r>
            <a:r>
              <a:rPr lang="en-US" altLang="zh-CN" b="1" smtClean="0">
                <a:latin typeface="Times New Roman" pitchFamily="18" charset="0"/>
                <a:ea typeface="SimSun" pitchFamily="2" charset="-122"/>
              </a:rPr>
              <a:t>)</a:t>
            </a:r>
            <a:r>
              <a:rPr lang="en-US" altLang="zh-CN" b="1" baseline="40000" smtClean="0">
                <a:latin typeface="Times New Roman" pitchFamily="18" charset="0"/>
                <a:ea typeface="SimSun" pitchFamily="2" charset="-122"/>
              </a:rPr>
              <a:t>2</a:t>
            </a:r>
            <a:r>
              <a:rPr lang="en-US" altLang="zh-CN" b="1" smtClean="0">
                <a:latin typeface="Times New Roman" pitchFamily="18" charset="0"/>
                <a:ea typeface="SimSun" pitchFamily="2" charset="-122"/>
              </a:rPr>
              <a:t>/9</a:t>
            </a:r>
          </a:p>
          <a:p>
            <a:pPr eaLnBrk="1" hangingPunct="1"/>
            <a:endParaRPr lang="en-US" altLang="zh-CN" b="1" smtClean="0">
              <a:latin typeface="Times New Roman" pitchFamily="18" charset="0"/>
              <a:ea typeface="SimSun" pitchFamily="2" charset="-122"/>
            </a:endParaRPr>
          </a:p>
          <a:p>
            <a:pPr eaLnBrk="1" hangingPunct="1"/>
            <a:r>
              <a:rPr lang="zh-CN" altLang="en-US" smtClean="0">
                <a:ea typeface="SimSun" pitchFamily="2" charset="-122"/>
              </a:rPr>
              <a:t>总产量是</a:t>
            </a:r>
            <a:r>
              <a:rPr lang="en-US" altLang="zh-CN" b="1" smtClean="0">
                <a:latin typeface="Times New Roman" pitchFamily="18" charset="0"/>
                <a:ea typeface="SimSun" pitchFamily="2" charset="-122"/>
              </a:rPr>
              <a:t>2(</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)/3.</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6563" name="灯片编号占位符 5"/>
          <p:cNvSpPr>
            <a:spLocks noGrp="1"/>
          </p:cNvSpPr>
          <p:nvPr>
            <p:ph type="sldNum" sz="quarter" idx="12"/>
          </p:nvPr>
        </p:nvSpPr>
        <p:spPr>
          <a:noFill/>
        </p:spPr>
        <p:txBody>
          <a:bodyPr/>
          <a:lstStyle/>
          <a:p>
            <a:fld id="{934609DA-594E-4EB1-9B65-BD82A83569C8}" type="slidenum">
              <a:rPr lang="zh-CN" altLang="en-US" smtClean="0">
                <a:solidFill>
                  <a:srgbClr val="000000"/>
                </a:solidFill>
              </a:rPr>
              <a:pPr/>
              <a:t>46</a:t>
            </a:fld>
            <a:endParaRPr lang="en-US" altLang="zh-CN" smtClean="0">
              <a:solidFill>
                <a:srgbClr val="000000"/>
              </a:solidFill>
            </a:endParaRPr>
          </a:p>
        </p:txBody>
      </p:sp>
      <p:sp>
        <p:nvSpPr>
          <p:cNvPr id="66564" name="Rectangle 2"/>
          <p:cNvSpPr>
            <a:spLocks noGrp="1" noChangeArrowheads="1"/>
          </p:cNvSpPr>
          <p:nvPr>
            <p:ph type="title"/>
          </p:nvPr>
        </p:nvSpPr>
        <p:spPr/>
        <p:txBody>
          <a:bodyPr/>
          <a:lstStyle/>
          <a:p>
            <a:pPr eaLnBrk="1" hangingPunct="1"/>
            <a:r>
              <a:rPr lang="en-US" altLang="zh-CN" smtClean="0">
                <a:ea typeface="SimSun" pitchFamily="2" charset="-122"/>
              </a:rPr>
              <a:t>Monopoly</a:t>
            </a:r>
          </a:p>
        </p:txBody>
      </p:sp>
      <p:sp>
        <p:nvSpPr>
          <p:cNvPr id="66565" name="Rectangle 3"/>
          <p:cNvSpPr>
            <a:spLocks noGrp="1" noChangeArrowheads="1"/>
          </p:cNvSpPr>
          <p:nvPr>
            <p:ph type="body" idx="1"/>
          </p:nvPr>
        </p:nvSpPr>
        <p:spPr/>
        <p:txBody>
          <a:bodyPr/>
          <a:lstStyle/>
          <a:p>
            <a:pPr eaLnBrk="1" hangingPunct="1">
              <a:lnSpc>
                <a:spcPct val="90000"/>
              </a:lnSpc>
            </a:pPr>
            <a:r>
              <a:rPr lang="zh-CN" altLang="en-US" smtClean="0">
                <a:ea typeface="SimSun" pitchFamily="2" charset="-122"/>
              </a:rPr>
              <a:t>假设只有一家企业</a:t>
            </a:r>
            <a:r>
              <a:rPr lang="en-US" altLang="zh-CN" smtClean="0">
                <a:ea typeface="SimSun" pitchFamily="2" charset="-122"/>
              </a:rPr>
              <a:t>,</a:t>
            </a:r>
            <a:r>
              <a:rPr lang="zh-CN" altLang="en-US" smtClean="0">
                <a:ea typeface="SimSun" pitchFamily="2" charset="-122"/>
              </a:rPr>
              <a:t>即垄断者</a:t>
            </a:r>
            <a:r>
              <a:rPr lang="en-US" altLang="zh-CN" smtClean="0">
                <a:ea typeface="SimSun" pitchFamily="2" charset="-122"/>
              </a:rPr>
              <a:t>,</a:t>
            </a:r>
            <a:r>
              <a:rPr lang="zh-CN" altLang="en-US" smtClean="0">
                <a:ea typeface="SimSun" pitchFamily="2" charset="-122"/>
              </a:rPr>
              <a:t>生产产品</a:t>
            </a:r>
            <a:r>
              <a:rPr lang="en-US" altLang="zh-CN" smtClean="0">
                <a:ea typeface="SimSun" pitchFamily="2" charset="-122"/>
              </a:rPr>
              <a:t>.</a:t>
            </a:r>
            <a:r>
              <a:rPr lang="zh-CN" altLang="en-US" smtClean="0">
                <a:ea typeface="SimSun" pitchFamily="2" charset="-122"/>
              </a:rPr>
              <a:t>垄断者解以下问题来决定它的产量 </a:t>
            </a:r>
            <a:r>
              <a:rPr lang="en-US" altLang="zh-CN" b="1" i="1" smtClean="0">
                <a:latin typeface="Times New Roman" pitchFamily="18" charset="0"/>
                <a:ea typeface="SimSun" pitchFamily="2" charset="-122"/>
                <a:cs typeface="Times New Roman" pitchFamily="18" charset="0"/>
              </a:rPr>
              <a:t>q</a:t>
            </a:r>
            <a:r>
              <a:rPr lang="en-US" altLang="zh-CN" b="1" i="1" baseline="-25000" smtClean="0">
                <a:latin typeface="Times New Roman" pitchFamily="18" charset="0"/>
                <a:ea typeface="SimSun" pitchFamily="2" charset="-122"/>
                <a:cs typeface="Times New Roman" pitchFamily="18" charset="0"/>
              </a:rPr>
              <a:t>m</a:t>
            </a:r>
            <a:r>
              <a:rPr lang="en-US" altLang="zh-CN" smtClean="0">
                <a:ea typeface="SimSun" pitchFamily="2" charset="-122"/>
              </a:rPr>
              <a:t>.</a:t>
            </a:r>
          </a:p>
          <a:p>
            <a:pPr eaLnBrk="1" hangingPunct="1">
              <a:lnSpc>
                <a:spcPct val="90000"/>
              </a:lnSpc>
            </a:pPr>
            <a:r>
              <a:rPr lang="en-US" altLang="zh-CN" smtClean="0">
                <a:ea typeface="SimSun" pitchFamily="2" charset="-122"/>
              </a:rPr>
              <a:t>Max</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q</a:t>
            </a:r>
            <a:r>
              <a:rPr lang="en-US" altLang="zh-CN" b="1" i="1" baseline="-25000" smtClean="0">
                <a:latin typeface="Times New Roman" pitchFamily="18" charset="0"/>
                <a:ea typeface="SimSun" pitchFamily="2" charset="-122"/>
              </a:rPr>
              <a:t>m</a:t>
            </a:r>
            <a:r>
              <a:rPr lang="en-US" altLang="zh-CN" b="1" baseline="-25000" smtClean="0">
                <a:latin typeface="Times New Roman" pitchFamily="18" charset="0"/>
                <a:ea typeface="SimSun" pitchFamily="2" charset="-122"/>
              </a:rPr>
              <a:t>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q</a:t>
            </a:r>
            <a:r>
              <a:rPr lang="en-US" altLang="zh-CN" b="1" i="1" baseline="-25000" smtClean="0">
                <a:latin typeface="Times New Roman" pitchFamily="18" charset="0"/>
                <a:ea typeface="SimSun" pitchFamily="2" charset="-122"/>
              </a:rPr>
              <a:t>m</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br>
              <a:rPr lang="en-US" altLang="zh-CN" b="1" smtClean="0">
                <a:latin typeface="Times New Roman" pitchFamily="18" charset="0"/>
                <a:ea typeface="SimSun" pitchFamily="2" charset="-122"/>
              </a:rPr>
            </a:br>
            <a:r>
              <a:rPr lang="en-US" altLang="zh-CN" smtClean="0">
                <a:ea typeface="SimSun" pitchFamily="2" charset="-122"/>
              </a:rPr>
              <a:t>subject to  </a:t>
            </a:r>
            <a:r>
              <a:rPr lang="en-US" altLang="zh-CN" smtClean="0">
                <a:latin typeface="Times New Roman" pitchFamily="18" charset="0"/>
                <a:ea typeface="SimSun" pitchFamily="2" charset="-122"/>
              </a:rPr>
              <a:t>0 </a:t>
            </a:r>
            <a:r>
              <a:rPr lang="en-US" altLang="zh-CN" smtClean="0">
                <a:latin typeface="Times New Roman" pitchFamily="18" charset="0"/>
                <a:ea typeface="SimSun" pitchFamily="2" charset="-122"/>
                <a:sym typeface="Symbol" pitchFamily="18" charset="2"/>
              </a:rPr>
              <a:t> </a:t>
            </a:r>
            <a:r>
              <a:rPr lang="en-US" altLang="zh-CN" b="1" i="1" smtClean="0">
                <a:latin typeface="Times New Roman" pitchFamily="18" charset="0"/>
                <a:ea typeface="SimSun" pitchFamily="2" charset="-122"/>
              </a:rPr>
              <a:t>q</a:t>
            </a:r>
            <a:r>
              <a:rPr lang="en-US" altLang="zh-CN" b="1" i="1" baseline="-25000" smtClean="0">
                <a:latin typeface="Times New Roman" pitchFamily="18" charset="0"/>
                <a:ea typeface="SimSun" pitchFamily="2" charset="-122"/>
              </a:rPr>
              <a:t>m </a:t>
            </a:r>
            <a:r>
              <a:rPr lang="en-US" altLang="zh-CN" smtClean="0">
                <a:latin typeface="Times New Roman" pitchFamily="18" charset="0"/>
                <a:ea typeface="SimSun" pitchFamily="2" charset="-122"/>
                <a:sym typeface="Symbol" pitchFamily="18" charset="2"/>
              </a:rPr>
              <a:t> +∞</a:t>
            </a:r>
            <a:br>
              <a:rPr lang="en-US" altLang="zh-CN" smtClean="0">
                <a:latin typeface="Times New Roman" pitchFamily="18" charset="0"/>
                <a:ea typeface="SimSun" pitchFamily="2" charset="-122"/>
                <a:sym typeface="Symbol" pitchFamily="18" charset="2"/>
              </a:rPr>
            </a:br>
            <a:r>
              <a:rPr lang="en-US" altLang="zh-CN" smtClean="0">
                <a:latin typeface="Times New Roman" pitchFamily="18" charset="0"/>
                <a:ea typeface="SimSun" pitchFamily="2" charset="-122"/>
                <a:sym typeface="Symbol" pitchFamily="18" charset="2"/>
              </a:rPr>
              <a:t/>
            </a:r>
            <a:br>
              <a:rPr lang="en-US" altLang="zh-CN" smtClean="0">
                <a:latin typeface="Times New Roman" pitchFamily="18" charset="0"/>
                <a:ea typeface="SimSun" pitchFamily="2" charset="-122"/>
                <a:sym typeface="Symbol" pitchFamily="18" charset="2"/>
              </a:rPr>
            </a:br>
            <a:r>
              <a:rPr lang="en-US" altLang="zh-CN" smtClean="0">
                <a:ea typeface="SimSun" pitchFamily="2" charset="-122"/>
              </a:rPr>
              <a:t>FOC: </a:t>
            </a:r>
            <a:r>
              <a:rPr lang="en-US" altLang="zh-CN" b="1" i="1" smtClean="0">
                <a:latin typeface="Times New Roman" pitchFamily="18" charset="0"/>
                <a:ea typeface="SimSun" pitchFamily="2" charset="-122"/>
              </a:rPr>
              <a:t>a – 2q</a:t>
            </a:r>
            <a:r>
              <a:rPr lang="en-US" altLang="zh-CN" b="1" i="1" baseline="-25000" smtClean="0">
                <a:latin typeface="Times New Roman" pitchFamily="18" charset="0"/>
                <a:ea typeface="SimSun" pitchFamily="2" charset="-122"/>
              </a:rPr>
              <a:t>m</a:t>
            </a:r>
            <a:r>
              <a:rPr lang="en-US" altLang="zh-CN" b="1" i="1" smtClean="0">
                <a:latin typeface="Times New Roman" pitchFamily="18" charset="0"/>
                <a:ea typeface="SimSun" pitchFamily="2" charset="-122"/>
              </a:rPr>
              <a:t> –</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 </a:t>
            </a:r>
            <a:r>
              <a:rPr lang="en-US" altLang="zh-CN" b="1" smtClean="0">
                <a:latin typeface="Times New Roman" pitchFamily="18" charset="0"/>
                <a:ea typeface="SimSun" pitchFamily="2" charset="-122"/>
              </a:rPr>
              <a:t>= 0</a:t>
            </a:r>
            <a:br>
              <a:rPr lang="en-US" altLang="zh-CN" b="1" smtClean="0">
                <a:latin typeface="Times New Roman" pitchFamily="18" charset="0"/>
                <a:ea typeface="SimSun" pitchFamily="2" charset="-122"/>
              </a:rPr>
            </a:b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         q</a:t>
            </a:r>
            <a:r>
              <a:rPr lang="en-US" altLang="zh-CN" b="1" i="1" baseline="-25000" smtClean="0">
                <a:latin typeface="Times New Roman" pitchFamily="18" charset="0"/>
                <a:ea typeface="SimSun" pitchFamily="2" charset="-122"/>
              </a:rPr>
              <a:t>m</a:t>
            </a:r>
            <a:r>
              <a:rPr lang="en-US" altLang="zh-CN" b="1" i="1" smtClean="0">
                <a:latin typeface="Times New Roman" pitchFamily="18" charset="0"/>
                <a:ea typeface="SimSun" pitchFamily="2" charset="-122"/>
              </a:rPr>
              <a:t> =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a:t>
            </a:r>
            <a:endParaRPr lang="en-US" altLang="zh-CN" smtClean="0">
              <a:ea typeface="SimSun" pitchFamily="2" charset="-122"/>
            </a:endParaRPr>
          </a:p>
          <a:p>
            <a:pPr eaLnBrk="1" hangingPunct="1">
              <a:lnSpc>
                <a:spcPct val="90000"/>
              </a:lnSpc>
            </a:pPr>
            <a:r>
              <a:rPr lang="zh-CN" altLang="en-US" smtClean="0">
                <a:ea typeface="SimSun" pitchFamily="2" charset="-122"/>
              </a:rPr>
              <a:t>垄断者的产量</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a:t>
            </a:r>
            <a:r>
              <a:rPr lang="en-US" altLang="zh-CN" b="1" i="1" smtClean="0">
                <a:latin typeface="Times New Roman" pitchFamily="18" charset="0"/>
                <a:ea typeface="SimSun" pitchFamily="2" charset="-122"/>
              </a:rPr>
              <a:t>q</a:t>
            </a:r>
            <a:r>
              <a:rPr lang="en-US" altLang="zh-CN" b="1" i="1" baseline="-25000" smtClean="0">
                <a:latin typeface="Times New Roman" pitchFamily="18" charset="0"/>
                <a:ea typeface="SimSun" pitchFamily="2" charset="-122"/>
              </a:rPr>
              <a:t>m</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   </a:t>
            </a:r>
            <a:r>
              <a:rPr lang="zh-CN" altLang="en-US" b="1" smtClean="0">
                <a:latin typeface="Times New Roman" pitchFamily="18" charset="0"/>
                <a:ea typeface="SimSun" pitchFamily="2" charset="-122"/>
              </a:rPr>
              <a:t>它的利润</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 </a:t>
            </a:r>
            <a:r>
              <a:rPr lang="en-US" altLang="zh-CN" b="1" i="1" smtClean="0">
                <a:latin typeface="Times New Roman" pitchFamily="18" charset="0"/>
                <a:ea typeface="SimSun" pitchFamily="2" charset="-122"/>
              </a:rPr>
              <a:t>q</a:t>
            </a:r>
            <a:r>
              <a:rPr lang="en-US" altLang="zh-CN" b="1" i="1" baseline="-25000" smtClean="0">
                <a:latin typeface="Times New Roman" pitchFamily="18" charset="0"/>
                <a:ea typeface="SimSun" pitchFamily="2" charset="-122"/>
              </a:rPr>
              <a:t>m</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a–q</a:t>
            </a:r>
            <a:r>
              <a:rPr lang="en-US" altLang="zh-CN" b="1" i="1" baseline="-25000" smtClean="0">
                <a:latin typeface="Times New Roman" pitchFamily="18" charset="0"/>
                <a:ea typeface="SimSun" pitchFamily="2" charset="-122"/>
              </a:rPr>
              <a:t>m</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a–c</a:t>
            </a:r>
            <a:r>
              <a:rPr lang="en-US" altLang="zh-CN" b="1" smtClean="0">
                <a:latin typeface="Times New Roman" pitchFamily="18" charset="0"/>
                <a:ea typeface="SimSun" pitchFamily="2" charset="-122"/>
              </a:rPr>
              <a:t>)</a:t>
            </a:r>
            <a:r>
              <a:rPr lang="en-US" altLang="zh-CN" b="1" baseline="40000" smtClean="0">
                <a:latin typeface="Times New Roman" pitchFamily="18" charset="0"/>
                <a:ea typeface="SimSun" pitchFamily="2" charset="-122"/>
              </a:rPr>
              <a:t>2</a:t>
            </a:r>
            <a:r>
              <a:rPr lang="en-US" altLang="zh-CN" b="1" smtClean="0">
                <a:latin typeface="Times New Roman" pitchFamily="18" charset="0"/>
                <a:ea typeface="SimSun" pitchFamily="2" charset="-122"/>
              </a:rPr>
              <a:t>/4</a:t>
            </a:r>
          </a:p>
          <a:p>
            <a:pPr eaLnBrk="1" hangingPunct="1">
              <a:lnSpc>
                <a:spcPct val="90000"/>
              </a:lnSpc>
            </a:pPr>
            <a:endParaRPr lang="zh-CN" altLang="en-US"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7587" name="灯片编号占位符 5"/>
          <p:cNvSpPr>
            <a:spLocks noGrp="1"/>
          </p:cNvSpPr>
          <p:nvPr>
            <p:ph type="sldNum" sz="quarter" idx="12"/>
          </p:nvPr>
        </p:nvSpPr>
        <p:spPr>
          <a:noFill/>
        </p:spPr>
        <p:txBody>
          <a:bodyPr/>
          <a:lstStyle/>
          <a:p>
            <a:fld id="{8D38E649-60A2-4101-87AA-1ACC5B49A5DD}" type="slidenum">
              <a:rPr lang="zh-CN" altLang="en-US" smtClean="0">
                <a:solidFill>
                  <a:srgbClr val="000000"/>
                </a:solidFill>
              </a:rPr>
              <a:pPr/>
              <a:t>47</a:t>
            </a:fld>
            <a:endParaRPr lang="en-US" altLang="zh-CN" smtClean="0">
              <a:solidFill>
                <a:srgbClr val="000000"/>
              </a:solidFill>
            </a:endParaRPr>
          </a:p>
        </p:txBody>
      </p:sp>
      <p:sp>
        <p:nvSpPr>
          <p:cNvPr id="67588" name="Rectangle 2"/>
          <p:cNvSpPr>
            <a:spLocks noGrp="1" noChangeArrowheads="1"/>
          </p:cNvSpPr>
          <p:nvPr>
            <p:ph type="title"/>
          </p:nvPr>
        </p:nvSpPr>
        <p:spPr/>
        <p:txBody>
          <a:bodyPr/>
          <a:lstStyle/>
          <a:p>
            <a:pPr eaLnBrk="1" hangingPunct="1"/>
            <a:r>
              <a:rPr lang="en-US" altLang="zh-CN" sz="3800" smtClean="0">
                <a:ea typeface="SimSun" pitchFamily="2" charset="-122"/>
              </a:rPr>
              <a:t>Sequential-move Bertrand model of duopoly (differentiated products)</a:t>
            </a:r>
          </a:p>
        </p:txBody>
      </p:sp>
      <p:sp>
        <p:nvSpPr>
          <p:cNvPr id="67589" name="Rectangle 3"/>
          <p:cNvSpPr>
            <a:spLocks noGrp="1" noChangeArrowheads="1"/>
          </p:cNvSpPr>
          <p:nvPr>
            <p:ph type="body" idx="1"/>
          </p:nvPr>
        </p:nvSpPr>
        <p:spPr>
          <a:xfrm>
            <a:off x="914400" y="1600200"/>
            <a:ext cx="7772400" cy="4608513"/>
          </a:xfrm>
        </p:spPr>
        <p:txBody>
          <a:bodyPr/>
          <a:lstStyle/>
          <a:p>
            <a:pPr eaLnBrk="1" hangingPunct="1"/>
            <a:r>
              <a:rPr lang="zh-CN" altLang="en-US" sz="2400" smtClean="0">
                <a:ea typeface="SimSun" pitchFamily="2" charset="-122"/>
              </a:rPr>
              <a:t>两家企业</a:t>
            </a:r>
            <a:r>
              <a:rPr lang="en-US" altLang="zh-CN" sz="2400" smtClean="0">
                <a:ea typeface="SimSun" pitchFamily="2" charset="-122"/>
              </a:rPr>
              <a:t>: firm 1</a:t>
            </a:r>
            <a:r>
              <a:rPr lang="zh-CN" altLang="en-US" sz="2400" smtClean="0">
                <a:ea typeface="SimSun" pitchFamily="2" charset="-122"/>
              </a:rPr>
              <a:t>和</a:t>
            </a:r>
            <a:r>
              <a:rPr lang="en-US" altLang="zh-CN" sz="2400" smtClean="0">
                <a:ea typeface="SimSun" pitchFamily="2" charset="-122"/>
              </a:rPr>
              <a:t>firm 2. </a:t>
            </a:r>
          </a:p>
          <a:p>
            <a:pPr eaLnBrk="1" hangingPunct="1"/>
            <a:r>
              <a:rPr lang="zh-CN" altLang="en-US" sz="2400" smtClean="0">
                <a:ea typeface="SimSun" pitchFamily="2" charset="-122"/>
              </a:rPr>
              <a:t>每家企业选择它的产品的价格时不知道其他企业的选择</a:t>
            </a:r>
            <a:r>
              <a:rPr lang="en-US" altLang="zh-CN" sz="2400" smtClean="0">
                <a:ea typeface="SimSun" pitchFamily="2" charset="-122"/>
              </a:rPr>
              <a:t>. </a:t>
            </a:r>
            <a:r>
              <a:rPr lang="zh-CN" altLang="en-US" sz="2400" smtClean="0">
                <a:ea typeface="SimSun" pitchFamily="2" charset="-122"/>
              </a:rPr>
              <a:t>价格分别用</a:t>
            </a:r>
            <a:r>
              <a:rPr lang="en-US" altLang="zh-CN" sz="2400" b="1" i="1" smtClean="0">
                <a:latin typeface="Times New Roman" pitchFamily="18" charset="0"/>
                <a:ea typeface="SimSun" pitchFamily="2" charset="-122"/>
                <a:cs typeface="Times New Roman" pitchFamily="18" charset="0"/>
              </a:rPr>
              <a:t>p</a:t>
            </a:r>
            <a:r>
              <a:rPr lang="en-US" altLang="zh-CN" sz="2400" b="1" baseline="-25000" smtClean="0">
                <a:latin typeface="Times New Roman" pitchFamily="18" charset="0"/>
                <a:ea typeface="SimSun" pitchFamily="2" charset="-122"/>
                <a:cs typeface="Times New Roman" pitchFamily="18" charset="0"/>
              </a:rPr>
              <a:t>1</a:t>
            </a:r>
            <a:r>
              <a:rPr lang="zh-CN" altLang="en-US" sz="2400" smtClean="0">
                <a:ea typeface="SimSun" pitchFamily="2" charset="-122"/>
              </a:rPr>
              <a:t>和</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2</a:t>
            </a:r>
            <a:r>
              <a:rPr lang="zh-CN" altLang="en-US" sz="2400" smtClean="0">
                <a:ea typeface="SimSun" pitchFamily="2" charset="-122"/>
              </a:rPr>
              <a:t>表示</a:t>
            </a:r>
            <a:r>
              <a:rPr lang="en-US" altLang="zh-CN" sz="2400" smtClean="0">
                <a:ea typeface="SimSun" pitchFamily="2" charset="-122"/>
              </a:rPr>
              <a:t>.</a:t>
            </a:r>
          </a:p>
          <a:p>
            <a:pPr eaLnBrk="1" hangingPunct="1"/>
            <a:r>
              <a:rPr lang="zh-CN" altLang="en-US" sz="2400" smtClean="0">
                <a:ea typeface="SimSun" pitchFamily="2" charset="-122"/>
              </a:rPr>
              <a:t>博弈的时间顺序如下</a:t>
            </a:r>
            <a:r>
              <a:rPr lang="en-US" altLang="zh-CN" sz="2400" smtClean="0">
                <a:ea typeface="SimSun" pitchFamily="2" charset="-122"/>
              </a:rPr>
              <a:t>.</a:t>
            </a:r>
          </a:p>
          <a:p>
            <a:pPr lvl="1" eaLnBrk="1" hangingPunct="1">
              <a:buFont typeface="Wingdings" pitchFamily="2" charset="2"/>
              <a:buChar char="Ø"/>
            </a:pPr>
            <a:r>
              <a:rPr lang="en-US" altLang="zh-CN" sz="2200" smtClean="0">
                <a:ea typeface="SimSun" pitchFamily="2" charset="-122"/>
              </a:rPr>
              <a:t>Firm 1</a:t>
            </a:r>
            <a:r>
              <a:rPr lang="zh-CN" altLang="en-US" sz="2200" smtClean="0">
                <a:ea typeface="SimSun" pitchFamily="2" charset="-122"/>
              </a:rPr>
              <a:t>选择价格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smtClean="0">
                <a:ea typeface="SimSun" pitchFamily="2" charset="-122"/>
              </a:rPr>
              <a:t> </a:t>
            </a:r>
            <a:r>
              <a:rPr lang="en-US" altLang="zh-CN" sz="2200" smtClean="0">
                <a:ea typeface="SimSun" pitchFamily="2" charset="-122"/>
                <a:sym typeface="Symbol" pitchFamily="18" charset="2"/>
              </a:rPr>
              <a:t>0.</a:t>
            </a:r>
          </a:p>
          <a:p>
            <a:pPr lvl="1" eaLnBrk="1" hangingPunct="1">
              <a:buFont typeface="Wingdings" pitchFamily="2" charset="2"/>
              <a:buChar char="Ø"/>
            </a:pPr>
            <a:r>
              <a:rPr lang="en-US" altLang="zh-CN" sz="2200" smtClean="0">
                <a:ea typeface="SimSun" pitchFamily="2" charset="-122"/>
              </a:rPr>
              <a:t>Firm 2</a:t>
            </a:r>
            <a:r>
              <a:rPr lang="zh-CN" altLang="en-US" sz="2200" smtClean="0">
                <a:ea typeface="SimSun" pitchFamily="2" charset="-122"/>
              </a:rPr>
              <a:t>观察到</a:t>
            </a:r>
            <a:r>
              <a:rPr lang="en-US" altLang="zh-CN" sz="2200" smtClean="0">
                <a:ea typeface="SimSun" pitchFamily="2" charset="-122"/>
              </a:rPr>
              <a:t> </a:t>
            </a:r>
            <a:r>
              <a:rPr lang="en-US" altLang="zh-CN" sz="2200" b="1" i="1" smtClean="0">
                <a:latin typeface="Times New Roman" pitchFamily="18" charset="0"/>
                <a:ea typeface="SimSun" pitchFamily="2" charset="-122"/>
              </a:rPr>
              <a:t>p</a:t>
            </a:r>
            <a:r>
              <a:rPr lang="en-US" altLang="zh-CN" sz="2200" b="1" i="1" baseline="-25000" smtClean="0">
                <a:latin typeface="Times New Roman" pitchFamily="18" charset="0"/>
                <a:ea typeface="SimSun" pitchFamily="2" charset="-122"/>
              </a:rPr>
              <a:t>1</a:t>
            </a:r>
            <a:r>
              <a:rPr lang="en-US" altLang="zh-CN" sz="2200" smtClean="0">
                <a:ea typeface="SimSun" pitchFamily="2" charset="-122"/>
              </a:rPr>
              <a:t> </a:t>
            </a:r>
            <a:r>
              <a:rPr lang="zh-CN" altLang="en-US" sz="2200" smtClean="0">
                <a:ea typeface="SimSun" pitchFamily="2" charset="-122"/>
              </a:rPr>
              <a:t>然后选择价格</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2</a:t>
            </a:r>
            <a:r>
              <a:rPr lang="en-US" altLang="zh-CN" sz="2200" smtClean="0">
                <a:ea typeface="SimSun" pitchFamily="2" charset="-122"/>
              </a:rPr>
              <a:t> </a:t>
            </a:r>
            <a:r>
              <a:rPr lang="en-US" altLang="zh-CN" sz="2200" smtClean="0">
                <a:ea typeface="SimSun" pitchFamily="2" charset="-122"/>
                <a:sym typeface="Symbol" pitchFamily="18" charset="2"/>
              </a:rPr>
              <a:t>0.</a:t>
            </a:r>
            <a:endParaRPr lang="en-US" altLang="zh-CN" sz="2200" smtClean="0">
              <a:ea typeface="SimSun" pitchFamily="2" charset="-122"/>
            </a:endParaRPr>
          </a:p>
          <a:p>
            <a:pPr eaLnBrk="1" hangingPunct="1"/>
            <a:r>
              <a:rPr lang="zh-CN" altLang="en-US" sz="2400" smtClean="0">
                <a:ea typeface="SimSun" pitchFamily="2" charset="-122"/>
              </a:rPr>
              <a:t>消费者对</a:t>
            </a:r>
            <a:r>
              <a:rPr lang="en-US" altLang="zh-CN" sz="2400" smtClean="0">
                <a:ea typeface="SimSun" pitchFamily="2" charset="-122"/>
              </a:rPr>
              <a:t>firm 1</a:t>
            </a:r>
            <a:r>
              <a:rPr lang="zh-CN" altLang="en-US" sz="2400" smtClean="0">
                <a:ea typeface="SimSun" pitchFamily="2" charset="-122"/>
              </a:rPr>
              <a:t> 产品的需求量</a:t>
            </a:r>
            <a:r>
              <a:rPr lang="en-US" altLang="zh-CN" sz="2400" smtClean="0">
                <a:ea typeface="SimSun" pitchFamily="2" charset="-122"/>
              </a:rPr>
              <a:t>: </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 = </a:t>
            </a:r>
            <a:r>
              <a:rPr lang="en-US" altLang="zh-CN" sz="2400" b="1" i="1" smtClean="0">
                <a:latin typeface="Times New Roman" pitchFamily="18" charset="0"/>
                <a:ea typeface="SimSun" pitchFamily="2" charset="-122"/>
              </a:rPr>
              <a:t>a</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1</a:t>
            </a:r>
            <a:r>
              <a:rPr lang="en-US" altLang="zh-CN" sz="2400" b="1" i="1" baseline="-25000" smtClean="0">
                <a:latin typeface="Times New Roman" pitchFamily="18" charset="0"/>
                <a:ea typeface="SimSun" pitchFamily="2" charset="-122"/>
              </a:rPr>
              <a:t> </a:t>
            </a:r>
            <a:r>
              <a:rPr lang="en-US" altLang="zh-CN" sz="2400" b="1" i="1" smtClean="0">
                <a:latin typeface="Times New Roman" pitchFamily="18" charset="0"/>
                <a:ea typeface="SimSun" pitchFamily="2" charset="-122"/>
              </a:rPr>
              <a:t>+ bp</a:t>
            </a:r>
            <a:r>
              <a:rPr lang="en-US" altLang="zh-CN" sz="2400" b="1" baseline="-25000" smtClean="0">
                <a:latin typeface="Times New Roman" pitchFamily="18" charset="0"/>
                <a:ea typeface="SimSun" pitchFamily="2" charset="-122"/>
              </a:rPr>
              <a:t>2</a:t>
            </a:r>
            <a:r>
              <a:rPr lang="en-US" altLang="zh-CN" sz="2400" i="1" smtClean="0">
                <a:ea typeface="SimSun" pitchFamily="2" charset="-122"/>
              </a:rPr>
              <a:t>.</a:t>
            </a:r>
          </a:p>
          <a:p>
            <a:pPr eaLnBrk="1" hangingPunct="1"/>
            <a:r>
              <a:rPr lang="zh-CN" altLang="en-US" sz="2400" smtClean="0">
                <a:ea typeface="SimSun" pitchFamily="2" charset="-122"/>
              </a:rPr>
              <a:t>消费者对</a:t>
            </a:r>
            <a:r>
              <a:rPr lang="en-US" altLang="zh-CN" sz="2400" smtClean="0">
                <a:ea typeface="SimSun" pitchFamily="2" charset="-122"/>
              </a:rPr>
              <a:t>firm 2</a:t>
            </a:r>
            <a:r>
              <a:rPr lang="zh-CN" altLang="en-US" sz="2400" smtClean="0">
                <a:ea typeface="SimSun" pitchFamily="2" charset="-122"/>
              </a:rPr>
              <a:t> 产品的需求量</a:t>
            </a:r>
            <a:r>
              <a:rPr lang="en-US" altLang="zh-CN" sz="2400" smtClean="0">
                <a:ea typeface="SimSun" pitchFamily="2" charset="-122"/>
              </a:rPr>
              <a:t>: </a:t>
            </a:r>
            <a:r>
              <a:rPr lang="en-US" altLang="zh-CN" sz="2400" b="1" i="1" smtClean="0">
                <a:latin typeface="Times New Roman" pitchFamily="18" charset="0"/>
                <a:ea typeface="SimSun" pitchFamily="2" charset="-122"/>
              </a:rPr>
              <a:t>q</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1</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2</a:t>
            </a:r>
            <a:r>
              <a:rPr lang="en-US" altLang="zh-CN" sz="2400" b="1" smtClean="0">
                <a:latin typeface="Times New Roman" pitchFamily="18" charset="0"/>
                <a:ea typeface="SimSun" pitchFamily="2" charset="-122"/>
              </a:rPr>
              <a:t>) = </a:t>
            </a:r>
            <a:r>
              <a:rPr lang="en-US" altLang="zh-CN" sz="2400" b="1" i="1" smtClean="0">
                <a:latin typeface="Times New Roman" pitchFamily="18" charset="0"/>
                <a:ea typeface="SimSun" pitchFamily="2" charset="-122"/>
              </a:rPr>
              <a:t>a</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a:t>
            </a:r>
            <a:r>
              <a:rPr lang="en-US" altLang="zh-CN" sz="2400" b="1" smtClean="0">
                <a:latin typeface="Times New Roman" pitchFamily="18" charset="0"/>
                <a:ea typeface="SimSun" pitchFamily="2" charset="-122"/>
              </a:rPr>
              <a:t> </a:t>
            </a:r>
            <a:r>
              <a:rPr lang="en-US" altLang="zh-CN" sz="2400" b="1" i="1" smtClean="0">
                <a:latin typeface="Times New Roman" pitchFamily="18" charset="0"/>
                <a:ea typeface="SimSun" pitchFamily="2" charset="-122"/>
              </a:rPr>
              <a:t>p</a:t>
            </a:r>
            <a:r>
              <a:rPr lang="en-US" altLang="zh-CN" sz="2400" b="1" baseline="-25000" smtClean="0">
                <a:latin typeface="Times New Roman" pitchFamily="18" charset="0"/>
                <a:ea typeface="SimSun" pitchFamily="2" charset="-122"/>
              </a:rPr>
              <a:t>2</a:t>
            </a:r>
            <a:r>
              <a:rPr lang="en-US" altLang="zh-CN" sz="2400" b="1" i="1" baseline="-25000" smtClean="0">
                <a:latin typeface="Times New Roman" pitchFamily="18" charset="0"/>
                <a:ea typeface="SimSun" pitchFamily="2" charset="-122"/>
              </a:rPr>
              <a:t> </a:t>
            </a:r>
            <a:r>
              <a:rPr lang="en-US" altLang="zh-CN" sz="2400" b="1" i="1" smtClean="0">
                <a:latin typeface="Times New Roman" pitchFamily="18" charset="0"/>
                <a:ea typeface="SimSun" pitchFamily="2" charset="-122"/>
              </a:rPr>
              <a:t>+ bp</a:t>
            </a:r>
            <a:r>
              <a:rPr lang="en-US" altLang="zh-CN" sz="2400" b="1" baseline="-25000" smtClean="0">
                <a:latin typeface="Times New Roman" pitchFamily="18" charset="0"/>
                <a:ea typeface="SimSun" pitchFamily="2" charset="-122"/>
              </a:rPr>
              <a:t>1</a:t>
            </a:r>
            <a:r>
              <a:rPr lang="en-US" altLang="zh-CN" sz="2400" i="1" smtClean="0">
                <a:ea typeface="SimSun" pitchFamily="2" charset="-122"/>
              </a:rPr>
              <a:t>.</a:t>
            </a:r>
          </a:p>
          <a:p>
            <a:pPr eaLnBrk="1" hangingPunct="1"/>
            <a:r>
              <a:rPr lang="en-US" altLang="zh-CN" sz="2400" smtClean="0">
                <a:ea typeface="SimSun" pitchFamily="2" charset="-122"/>
              </a:rPr>
              <a:t>firm </a:t>
            </a:r>
            <a:r>
              <a:rPr lang="en-US" altLang="zh-CN" sz="2400" b="1" i="1" smtClean="0">
                <a:latin typeface="Times New Roman" pitchFamily="18" charset="0"/>
                <a:ea typeface="SimSun" pitchFamily="2" charset="-122"/>
              </a:rPr>
              <a:t>i</a:t>
            </a:r>
            <a:r>
              <a:rPr lang="zh-CN" altLang="en-US" sz="2400" smtClean="0">
                <a:ea typeface="SimSun" pitchFamily="2" charset="-122"/>
              </a:rPr>
              <a:t>生产数量为</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i</a:t>
            </a:r>
            <a:r>
              <a:rPr lang="zh-CN" altLang="en-US" sz="2400" smtClean="0">
                <a:ea typeface="SimSun" pitchFamily="2" charset="-122"/>
              </a:rPr>
              <a:t>的成本是</a:t>
            </a:r>
            <a:r>
              <a:rPr lang="en-US" altLang="zh-CN" sz="2400" b="1" i="1" smtClean="0">
                <a:latin typeface="Times New Roman" pitchFamily="18" charset="0"/>
                <a:ea typeface="SimSun" pitchFamily="2" charset="-122"/>
              </a:rPr>
              <a:t>C</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q</a:t>
            </a:r>
            <a:r>
              <a:rPr lang="en-US" altLang="zh-CN" sz="2400" b="1" i="1" baseline="-25000" smtClean="0">
                <a:latin typeface="Times New Roman" pitchFamily="18" charset="0"/>
                <a:ea typeface="SimSun" pitchFamily="2" charset="-122"/>
              </a:rPr>
              <a:t>i</a:t>
            </a:r>
            <a:r>
              <a:rPr lang="en-US" altLang="zh-CN" sz="2400" b="1" smtClean="0">
                <a:latin typeface="Times New Roman" pitchFamily="18" charset="0"/>
                <a:ea typeface="SimSun" pitchFamily="2" charset="-122"/>
              </a:rPr>
              <a:t>)=</a:t>
            </a:r>
            <a:r>
              <a:rPr lang="en-US" altLang="zh-CN" sz="2400" b="1" i="1" smtClean="0">
                <a:latin typeface="Times New Roman" pitchFamily="18" charset="0"/>
                <a:ea typeface="SimSun" pitchFamily="2" charset="-122"/>
              </a:rPr>
              <a:t>cq</a:t>
            </a:r>
            <a:r>
              <a:rPr lang="en-US" altLang="zh-CN" sz="2400" b="1" i="1" baseline="-25000" smtClean="0">
                <a:latin typeface="Times New Roman" pitchFamily="18" charset="0"/>
                <a:ea typeface="SimSun" pitchFamily="2" charset="-122"/>
              </a:rPr>
              <a:t>i</a:t>
            </a:r>
            <a:r>
              <a:rPr lang="en-US" altLang="zh-CN" sz="240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8611" name="灯片编号占位符 5"/>
          <p:cNvSpPr>
            <a:spLocks noGrp="1"/>
          </p:cNvSpPr>
          <p:nvPr>
            <p:ph type="sldNum" sz="quarter" idx="12"/>
          </p:nvPr>
        </p:nvSpPr>
        <p:spPr>
          <a:noFill/>
        </p:spPr>
        <p:txBody>
          <a:bodyPr/>
          <a:lstStyle/>
          <a:p>
            <a:fld id="{52A299FC-2BFA-4B3E-A2FF-1A1FAD0876B6}" type="slidenum">
              <a:rPr lang="zh-CN" altLang="en-US" smtClean="0">
                <a:solidFill>
                  <a:srgbClr val="000000"/>
                </a:solidFill>
              </a:rPr>
              <a:pPr/>
              <a:t>48</a:t>
            </a:fld>
            <a:endParaRPr lang="en-US" altLang="zh-CN" smtClean="0">
              <a:solidFill>
                <a:srgbClr val="000000"/>
              </a:solidFill>
            </a:endParaRPr>
          </a:p>
        </p:txBody>
      </p:sp>
      <p:sp>
        <p:nvSpPr>
          <p:cNvPr id="68612" name="Rectangle 2"/>
          <p:cNvSpPr>
            <a:spLocks noGrp="1" noChangeArrowheads="1"/>
          </p:cNvSpPr>
          <p:nvPr>
            <p:ph type="title"/>
          </p:nvPr>
        </p:nvSpPr>
        <p:spPr/>
        <p:txBody>
          <a:bodyPr/>
          <a:lstStyle/>
          <a:p>
            <a:pPr eaLnBrk="1" hangingPunct="1"/>
            <a:r>
              <a:rPr lang="en-US" altLang="zh-CN" sz="3800" smtClean="0">
                <a:ea typeface="SimSun" pitchFamily="2" charset="-122"/>
              </a:rPr>
              <a:t>Sequential-move Bertrand model of duopoly (differentiated products)</a:t>
            </a:r>
          </a:p>
        </p:txBody>
      </p:sp>
      <p:sp>
        <p:nvSpPr>
          <p:cNvPr id="68613" name="Rectangle 3"/>
          <p:cNvSpPr>
            <a:spLocks noGrp="1" noChangeArrowheads="1"/>
          </p:cNvSpPr>
          <p:nvPr>
            <p:ph type="body" idx="1"/>
          </p:nvPr>
        </p:nvSpPr>
        <p:spPr>
          <a:xfrm>
            <a:off x="914400" y="1600200"/>
            <a:ext cx="7772400" cy="4608513"/>
          </a:xfrm>
        </p:spPr>
        <p:txBody>
          <a:bodyPr/>
          <a:lstStyle/>
          <a:p>
            <a:pPr eaLnBrk="1" hangingPunct="1"/>
            <a:r>
              <a:rPr lang="zh-CN" altLang="en-US" smtClean="0">
                <a:ea typeface="SimSun" pitchFamily="2" charset="-122"/>
              </a:rPr>
              <a:t>对任何</a:t>
            </a:r>
            <a:r>
              <a:rPr lang="en-US" altLang="zh-CN" b="1" i="1" smtClean="0">
                <a:latin typeface="Times New Roman" pitchFamily="18" charset="0"/>
                <a:ea typeface="SimSun" pitchFamily="2" charset="-122"/>
                <a:cs typeface="Times New Roman" pitchFamily="18" charset="0"/>
              </a:rPr>
              <a:t>p</a:t>
            </a:r>
            <a:r>
              <a:rPr lang="en-US" altLang="zh-CN" b="1" baseline="-25000" smtClean="0">
                <a:latin typeface="Times New Roman" pitchFamily="18" charset="0"/>
                <a:ea typeface="SimSun" pitchFamily="2" charset="-122"/>
                <a:cs typeface="Times New Roman" pitchFamily="18" charset="0"/>
              </a:rPr>
              <a:t>1</a:t>
            </a:r>
            <a:r>
              <a:rPr lang="en-US" altLang="zh-CN" smtClean="0">
                <a:ea typeface="SimSun" pitchFamily="2" charset="-122"/>
              </a:rPr>
              <a:t> </a:t>
            </a:r>
            <a:r>
              <a:rPr lang="en-US" altLang="zh-CN" smtClean="0">
                <a:ea typeface="SimSun" pitchFamily="2" charset="-122"/>
                <a:sym typeface="Symbol" pitchFamily="18" charset="2"/>
              </a:rPr>
              <a:t>0</a:t>
            </a:r>
            <a:r>
              <a:rPr lang="zh-CN" altLang="en-US" smtClean="0">
                <a:ea typeface="SimSun" pitchFamily="2" charset="-122"/>
                <a:sym typeface="Symbol" pitchFamily="18" charset="2"/>
              </a:rPr>
              <a:t>解 </a:t>
            </a:r>
            <a:r>
              <a:rPr lang="en-US" altLang="zh-CN" smtClean="0">
                <a:ea typeface="SimSun" pitchFamily="2" charset="-122"/>
              </a:rPr>
              <a:t>firm 2</a:t>
            </a:r>
            <a:r>
              <a:rPr lang="zh-CN" altLang="en-US" smtClean="0">
                <a:ea typeface="SimSun" pitchFamily="2" charset="-122"/>
              </a:rPr>
              <a:t>的问题，得到</a:t>
            </a:r>
            <a:r>
              <a:rPr lang="en-US" altLang="zh-CN" smtClean="0">
                <a:ea typeface="SimSun" pitchFamily="2" charset="-122"/>
              </a:rPr>
              <a:t>firm 2</a:t>
            </a:r>
            <a:r>
              <a:rPr lang="zh-CN" altLang="en-US" smtClean="0">
                <a:ea typeface="SimSun" pitchFamily="2" charset="-122"/>
              </a:rPr>
              <a:t>对</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1</a:t>
            </a:r>
            <a:r>
              <a:rPr lang="zh-CN" altLang="en-US" smtClean="0">
                <a:ea typeface="SimSun" pitchFamily="2" charset="-122"/>
              </a:rPr>
              <a:t>的最优反应</a:t>
            </a:r>
            <a:r>
              <a:rPr lang="en-US" altLang="zh-CN" smtClean="0">
                <a:ea typeface="SimSun" pitchFamily="2" charset="-122"/>
              </a:rPr>
              <a:t>. </a:t>
            </a:r>
          </a:p>
          <a:p>
            <a:pPr lvl="1" eaLnBrk="1" hangingPunct="1">
              <a:buFont typeface="Wingdings" pitchFamily="2" charset="2"/>
              <a:buChar char="Ø"/>
            </a:pPr>
            <a:r>
              <a:rPr lang="en-US" altLang="zh-CN" smtClean="0">
                <a:ea typeface="SimSun" pitchFamily="2" charset="-122"/>
              </a:rPr>
              <a:t>Max</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u</a:t>
            </a:r>
            <a:r>
              <a:rPr lang="en-US" altLang="zh-CN" b="1" i="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p</a:t>
            </a:r>
            <a:r>
              <a:rPr lang="en-US" altLang="zh-CN" b="1" i="1" baseline="-25000" smtClean="0">
                <a:latin typeface="Times New Roman" pitchFamily="18" charset="0"/>
                <a:ea typeface="SimSun" pitchFamily="2" charset="-122"/>
              </a:rPr>
              <a:t>1</a:t>
            </a:r>
            <a:r>
              <a:rPr lang="en-US" altLang="zh-CN" b="1" i="1" smtClean="0">
                <a:latin typeface="Times New Roman" pitchFamily="18" charset="0"/>
                <a:ea typeface="SimSun" pitchFamily="2" charset="-122"/>
              </a:rPr>
              <a:t>, p</a:t>
            </a:r>
            <a:r>
              <a:rPr lang="en-US" altLang="zh-CN" b="1" i="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2</a:t>
            </a:r>
            <a:r>
              <a:rPr lang="en-US" altLang="zh-CN" b="1" i="1" baseline="-25000" smtClean="0">
                <a:latin typeface="Times New Roman" pitchFamily="18" charset="0"/>
                <a:ea typeface="SimSun" pitchFamily="2" charset="-122"/>
              </a:rPr>
              <a:t> </a:t>
            </a:r>
            <a:r>
              <a:rPr lang="en-US" altLang="zh-CN" b="1" i="1" smtClean="0">
                <a:latin typeface="Times New Roman" pitchFamily="18" charset="0"/>
                <a:ea typeface="SimSun" pitchFamily="2" charset="-122"/>
              </a:rPr>
              <a:t>+ bp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br>
              <a:rPr lang="en-US" altLang="zh-CN" b="1" smtClean="0">
                <a:latin typeface="Times New Roman" pitchFamily="18" charset="0"/>
                <a:ea typeface="SimSun" pitchFamily="2" charset="-122"/>
              </a:rPr>
            </a:br>
            <a:r>
              <a:rPr lang="en-US" altLang="zh-CN" smtClean="0">
                <a:ea typeface="SimSun" pitchFamily="2" charset="-122"/>
              </a:rPr>
              <a:t>subject to  </a:t>
            </a:r>
            <a:r>
              <a:rPr lang="en-US" altLang="zh-CN" smtClean="0">
                <a:latin typeface="Times New Roman" pitchFamily="18" charset="0"/>
                <a:ea typeface="SimSun" pitchFamily="2" charset="-122"/>
              </a:rPr>
              <a:t>0 </a:t>
            </a:r>
            <a:r>
              <a:rPr lang="en-US" altLang="zh-CN" smtClean="0">
                <a:latin typeface="Times New Roman" pitchFamily="18" charset="0"/>
                <a:ea typeface="SimSun" pitchFamily="2" charset="-122"/>
                <a:sym typeface="Symbol" pitchFamily="18" charset="2"/>
              </a:rPr>
              <a:t> </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2</a:t>
            </a:r>
            <a:r>
              <a:rPr lang="en-US" altLang="zh-CN" b="1" i="1" baseline="-25000" smtClean="0">
                <a:latin typeface="Times New Roman" pitchFamily="18" charset="0"/>
                <a:ea typeface="SimSun" pitchFamily="2" charset="-122"/>
              </a:rPr>
              <a:t> </a:t>
            </a:r>
            <a:r>
              <a:rPr lang="en-US" altLang="zh-CN" smtClean="0">
                <a:latin typeface="Times New Roman" pitchFamily="18" charset="0"/>
                <a:ea typeface="SimSun" pitchFamily="2" charset="-122"/>
                <a:sym typeface="Symbol" pitchFamily="18" charset="2"/>
              </a:rPr>
              <a:t> +∞ </a:t>
            </a:r>
            <a:br>
              <a:rPr lang="en-US" altLang="zh-CN" smtClean="0">
                <a:latin typeface="Times New Roman" pitchFamily="18" charset="0"/>
                <a:ea typeface="SimSun" pitchFamily="2" charset="-122"/>
                <a:sym typeface="Symbol" pitchFamily="18" charset="2"/>
              </a:rPr>
            </a:br>
            <a:r>
              <a:rPr lang="en-US" altLang="zh-CN" smtClean="0">
                <a:latin typeface="Times New Roman" pitchFamily="18" charset="0"/>
                <a:ea typeface="SimSun" pitchFamily="2" charset="-122"/>
                <a:sym typeface="Symbol" pitchFamily="18" charset="2"/>
              </a:rPr>
              <a:t/>
            </a:r>
            <a:br>
              <a:rPr lang="en-US" altLang="zh-CN" smtClean="0">
                <a:latin typeface="Times New Roman" pitchFamily="18" charset="0"/>
                <a:ea typeface="SimSun" pitchFamily="2" charset="-122"/>
                <a:sym typeface="Symbol" pitchFamily="18" charset="2"/>
              </a:rPr>
            </a:br>
            <a:r>
              <a:rPr lang="en-US" altLang="zh-CN" smtClean="0">
                <a:ea typeface="SimSun" pitchFamily="2" charset="-122"/>
              </a:rPr>
              <a:t/>
            </a:r>
            <a:br>
              <a:rPr lang="en-US" altLang="zh-CN" smtClean="0">
                <a:ea typeface="SimSun" pitchFamily="2" charset="-122"/>
              </a:rPr>
            </a:br>
            <a:r>
              <a:rPr lang="en-US" altLang="zh-CN" smtClean="0">
                <a:ea typeface="SimSun" pitchFamily="2" charset="-122"/>
              </a:rPr>
              <a:t>FOC: </a:t>
            </a:r>
            <a:r>
              <a:rPr lang="en-US" altLang="zh-CN" b="1" i="1" smtClean="0">
                <a:latin typeface="Times New Roman" pitchFamily="18" charset="0"/>
                <a:ea typeface="SimSun" pitchFamily="2" charset="-122"/>
              </a:rPr>
              <a:t>a </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 – </a:t>
            </a:r>
            <a:r>
              <a:rPr lang="en-US" altLang="zh-CN" b="1" smtClean="0">
                <a:latin typeface="Times New Roman" pitchFamily="18" charset="0"/>
                <a:ea typeface="SimSun" pitchFamily="2" charset="-122"/>
              </a:rPr>
              <a:t>2</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2</a:t>
            </a:r>
            <a:r>
              <a:rPr lang="en-US" altLang="zh-CN" b="1" i="1" smtClean="0">
                <a:latin typeface="Times New Roman" pitchFamily="18" charset="0"/>
                <a:ea typeface="SimSun" pitchFamily="2" charset="-122"/>
              </a:rPr>
              <a:t>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bp</a:t>
            </a:r>
            <a:r>
              <a:rPr lang="en-US" altLang="zh-CN" b="1" baseline="-25000" smtClean="0">
                <a:latin typeface="Times New Roman" pitchFamily="18" charset="0"/>
                <a:ea typeface="SimSun" pitchFamily="2" charset="-122"/>
              </a:rPr>
              <a:t>1</a:t>
            </a:r>
            <a:r>
              <a:rPr lang="en-US" altLang="zh-CN" b="1" i="1" smtClean="0">
                <a:latin typeface="Times New Roman" pitchFamily="18" charset="0"/>
                <a:ea typeface="SimSun" pitchFamily="2" charset="-122"/>
              </a:rPr>
              <a:t> </a:t>
            </a:r>
            <a:r>
              <a:rPr lang="en-US" altLang="zh-CN" b="1" smtClean="0">
                <a:latin typeface="Times New Roman" pitchFamily="18" charset="0"/>
                <a:ea typeface="SimSun" pitchFamily="2" charset="-122"/>
              </a:rPr>
              <a:t>= 0</a:t>
            </a:r>
            <a:br>
              <a:rPr lang="en-US" altLang="zh-CN" b="1" smtClean="0">
                <a:latin typeface="Times New Roman" pitchFamily="18" charset="0"/>
                <a:ea typeface="SimSun" pitchFamily="2" charset="-122"/>
              </a:rPr>
            </a:b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         p</a:t>
            </a:r>
            <a:r>
              <a:rPr lang="en-US" altLang="zh-CN" b="1" baseline="-25000" smtClean="0">
                <a:latin typeface="Times New Roman" pitchFamily="18" charset="0"/>
                <a:ea typeface="SimSun" pitchFamily="2" charset="-122"/>
              </a:rPr>
              <a:t>2</a:t>
            </a:r>
            <a:r>
              <a:rPr lang="en-US" altLang="zh-CN" b="1" i="1" smtClean="0">
                <a:latin typeface="Times New Roman" pitchFamily="18" charset="0"/>
                <a:ea typeface="SimSun" pitchFamily="2" charset="-122"/>
              </a:rPr>
              <a:t> =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 </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bp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)/2</a:t>
            </a:r>
          </a:p>
          <a:p>
            <a:pPr lvl="1" eaLnBrk="1" hangingPunct="1">
              <a:buFont typeface="Wingdings" pitchFamily="2" charset="2"/>
              <a:buChar char="Ø"/>
            </a:pPr>
            <a:r>
              <a:rPr lang="en-US" altLang="zh-CN" smtClean="0">
                <a:ea typeface="SimSun" pitchFamily="2" charset="-122"/>
              </a:rPr>
              <a:t>Firm 2</a:t>
            </a:r>
            <a:r>
              <a:rPr lang="zh-CN" altLang="en-US" smtClean="0">
                <a:ea typeface="SimSun" pitchFamily="2" charset="-122"/>
              </a:rPr>
              <a:t>的最优反应</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a:t>
            </a:r>
          </a:p>
          <a:p>
            <a:pPr lvl="1" eaLnBrk="1" hangingPunct="1">
              <a:buFont typeface="Wingdings" pitchFamily="2" charset="2"/>
              <a:buChar char="Ø"/>
            </a:pPr>
            <a:r>
              <a:rPr lang="en-US" altLang="zh-CN" b="1" i="1" smtClean="0">
                <a:latin typeface="Times New Roman" pitchFamily="18" charset="0"/>
                <a:ea typeface="SimSun" pitchFamily="2" charset="-122"/>
              </a:rPr>
              <a:t> R</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 </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bp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)/2</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9635" name="灯片编号占位符 5"/>
          <p:cNvSpPr>
            <a:spLocks noGrp="1"/>
          </p:cNvSpPr>
          <p:nvPr>
            <p:ph type="sldNum" sz="quarter" idx="12"/>
          </p:nvPr>
        </p:nvSpPr>
        <p:spPr>
          <a:noFill/>
        </p:spPr>
        <p:txBody>
          <a:bodyPr/>
          <a:lstStyle/>
          <a:p>
            <a:fld id="{808CD80A-036F-4F61-8ED3-96C305C04DCF}" type="slidenum">
              <a:rPr lang="zh-CN" altLang="en-US" smtClean="0">
                <a:solidFill>
                  <a:srgbClr val="000000"/>
                </a:solidFill>
              </a:rPr>
              <a:pPr/>
              <a:t>49</a:t>
            </a:fld>
            <a:endParaRPr lang="en-US" altLang="zh-CN" smtClean="0">
              <a:solidFill>
                <a:srgbClr val="000000"/>
              </a:solidFill>
            </a:endParaRPr>
          </a:p>
        </p:txBody>
      </p:sp>
      <p:sp>
        <p:nvSpPr>
          <p:cNvPr id="69636" name="Rectangle 2"/>
          <p:cNvSpPr>
            <a:spLocks noGrp="1" noChangeArrowheads="1"/>
          </p:cNvSpPr>
          <p:nvPr>
            <p:ph type="title"/>
          </p:nvPr>
        </p:nvSpPr>
        <p:spPr/>
        <p:txBody>
          <a:bodyPr/>
          <a:lstStyle/>
          <a:p>
            <a:pPr eaLnBrk="1" hangingPunct="1"/>
            <a:r>
              <a:rPr lang="en-US" altLang="zh-CN" sz="3600" smtClean="0">
                <a:ea typeface="SimSun" pitchFamily="2" charset="-122"/>
              </a:rPr>
              <a:t>Sequential-move Bertrand model of duopoly (differentiated products)</a:t>
            </a:r>
          </a:p>
        </p:txBody>
      </p:sp>
      <p:sp>
        <p:nvSpPr>
          <p:cNvPr id="69637" name="Rectangle 3"/>
          <p:cNvSpPr>
            <a:spLocks noGrp="1" noChangeArrowheads="1"/>
          </p:cNvSpPr>
          <p:nvPr>
            <p:ph type="body" idx="1"/>
          </p:nvPr>
        </p:nvSpPr>
        <p:spPr>
          <a:xfrm>
            <a:off x="914400" y="1600200"/>
            <a:ext cx="7772400" cy="4608513"/>
          </a:xfrm>
        </p:spPr>
        <p:txBody>
          <a:bodyPr/>
          <a:lstStyle/>
          <a:p>
            <a:pPr eaLnBrk="1" hangingPunct="1"/>
            <a:r>
              <a:rPr lang="zh-CN" altLang="en-US" sz="2400" smtClean="0">
                <a:ea typeface="SimSun" pitchFamily="2" charset="-122"/>
              </a:rPr>
              <a:t>解</a:t>
            </a:r>
            <a:r>
              <a:rPr lang="en-US" altLang="zh-CN" sz="2400" smtClean="0">
                <a:ea typeface="SimSun" pitchFamily="2" charset="-122"/>
              </a:rPr>
              <a:t>firm 1</a:t>
            </a:r>
            <a:r>
              <a:rPr lang="zh-CN" altLang="en-US" sz="2400" smtClean="0">
                <a:ea typeface="SimSun" pitchFamily="2" charset="-122"/>
              </a:rPr>
              <a:t>的问题</a:t>
            </a:r>
            <a:r>
              <a:rPr lang="en-US" altLang="zh-CN" sz="2400" smtClean="0">
                <a:ea typeface="SimSun" pitchFamily="2" charset="-122"/>
              </a:rPr>
              <a:t>. </a:t>
            </a:r>
            <a:r>
              <a:rPr lang="zh-CN" altLang="en-US" sz="2400" smtClean="0">
                <a:ea typeface="SimSun" pitchFamily="2" charset="-122"/>
              </a:rPr>
              <a:t>注意到</a:t>
            </a:r>
            <a:r>
              <a:rPr lang="en-US" altLang="zh-CN" sz="2400" smtClean="0">
                <a:ea typeface="SimSun" pitchFamily="2" charset="-122"/>
              </a:rPr>
              <a:t>firm 1</a:t>
            </a:r>
            <a:r>
              <a:rPr lang="zh-CN" altLang="en-US" sz="2400" smtClean="0">
                <a:ea typeface="SimSun" pitchFamily="2" charset="-122"/>
              </a:rPr>
              <a:t>也能够解 </a:t>
            </a:r>
            <a:r>
              <a:rPr lang="en-US" altLang="zh-CN" sz="2400" smtClean="0">
                <a:ea typeface="SimSun" pitchFamily="2" charset="-122"/>
              </a:rPr>
              <a:t>firm 2</a:t>
            </a:r>
            <a:r>
              <a:rPr lang="zh-CN" altLang="en-US" sz="2400" smtClean="0">
                <a:ea typeface="SimSun" pitchFamily="2" charset="-122"/>
              </a:rPr>
              <a:t>的问题</a:t>
            </a:r>
            <a:r>
              <a:rPr lang="en-US" altLang="zh-CN" sz="2400" smtClean="0">
                <a:ea typeface="SimSun" pitchFamily="2" charset="-122"/>
              </a:rPr>
              <a:t>. Firm 1</a:t>
            </a:r>
            <a:r>
              <a:rPr lang="zh-CN" altLang="en-US" sz="2400" smtClean="0">
                <a:ea typeface="SimSun" pitchFamily="2" charset="-122"/>
              </a:rPr>
              <a:t>知道 </a:t>
            </a:r>
            <a:r>
              <a:rPr lang="en-US" altLang="zh-CN" sz="2400" smtClean="0">
                <a:ea typeface="SimSun" pitchFamily="2" charset="-122"/>
              </a:rPr>
              <a:t>firm 2</a:t>
            </a:r>
            <a:r>
              <a:rPr lang="zh-CN" altLang="en-US" sz="2400" smtClean="0">
                <a:ea typeface="SimSun" pitchFamily="2" charset="-122"/>
              </a:rPr>
              <a:t>对</a:t>
            </a:r>
            <a:r>
              <a:rPr lang="en-US" altLang="zh-CN" sz="2400" b="1" i="1" smtClean="0">
                <a:latin typeface="Times New Roman" pitchFamily="18" charset="0"/>
                <a:ea typeface="SimSun" pitchFamily="2" charset="-122"/>
                <a:cs typeface="Times New Roman" pitchFamily="18" charset="0"/>
              </a:rPr>
              <a:t>p</a:t>
            </a:r>
            <a:r>
              <a:rPr lang="en-US" altLang="zh-CN" sz="2400" b="1" baseline="-25000" smtClean="0">
                <a:latin typeface="Times New Roman" pitchFamily="18" charset="0"/>
                <a:ea typeface="SimSun" pitchFamily="2" charset="-122"/>
                <a:cs typeface="Times New Roman" pitchFamily="18" charset="0"/>
              </a:rPr>
              <a:t>1</a:t>
            </a:r>
            <a:r>
              <a:rPr lang="zh-CN" altLang="en-US" sz="2400" smtClean="0">
                <a:ea typeface="SimSun" pitchFamily="2" charset="-122"/>
              </a:rPr>
              <a:t>的最优反应</a:t>
            </a:r>
            <a:r>
              <a:rPr lang="en-US" altLang="zh-CN" sz="2400" smtClean="0">
                <a:ea typeface="SimSun" pitchFamily="2" charset="-122"/>
              </a:rPr>
              <a:t>.  </a:t>
            </a:r>
            <a:r>
              <a:rPr lang="zh-CN" altLang="en-US" sz="2400" smtClean="0">
                <a:ea typeface="SimSun" pitchFamily="2" charset="-122"/>
              </a:rPr>
              <a:t>所以</a:t>
            </a:r>
            <a:r>
              <a:rPr lang="en-US" altLang="zh-CN" sz="2400" smtClean="0">
                <a:ea typeface="SimSun" pitchFamily="2" charset="-122"/>
              </a:rPr>
              <a:t>, firm 1</a:t>
            </a:r>
            <a:r>
              <a:rPr lang="zh-CN" altLang="en-US" sz="2400" smtClean="0">
                <a:ea typeface="SimSun" pitchFamily="2" charset="-122"/>
              </a:rPr>
              <a:t>的问题是</a:t>
            </a:r>
            <a:endParaRPr lang="en-US" altLang="zh-CN" sz="2400" smtClean="0">
              <a:ea typeface="SimSun" pitchFamily="2" charset="-122"/>
            </a:endParaRPr>
          </a:p>
          <a:p>
            <a:pPr lvl="1" eaLnBrk="1" hangingPunct="1">
              <a:buFont typeface="Wingdings" pitchFamily="2" charset="2"/>
              <a:buChar char="Ø"/>
            </a:pPr>
            <a:r>
              <a:rPr lang="en-US" altLang="zh-CN" sz="2200" smtClean="0">
                <a:ea typeface="SimSun" pitchFamily="2" charset="-122"/>
              </a:rPr>
              <a:t>Max</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u</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 R</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baseline="-25000" smtClean="0">
                <a:latin typeface="Times New Roman" pitchFamily="18" charset="0"/>
                <a:ea typeface="SimSun" pitchFamily="2" charset="-122"/>
              </a:rPr>
              <a:t> </a:t>
            </a:r>
            <a:r>
              <a:rPr lang="en-US" altLang="zh-CN" sz="2200" b="1" i="1" smtClean="0">
                <a:latin typeface="Times New Roman" pitchFamily="18" charset="0"/>
                <a:ea typeface="SimSun" pitchFamily="2" charset="-122"/>
              </a:rPr>
              <a:t>+ b</a:t>
            </a:r>
            <a:r>
              <a:rPr lang="en-US" altLang="zh-CN" sz="2200" b="1" smtClean="0">
                <a:latin typeface="Times New Roman" pitchFamily="18" charset="0"/>
                <a:ea typeface="SimSun" pitchFamily="2" charset="-122"/>
                <a:sym typeface="Symbol" pitchFamily="18" charset="2"/>
              </a:rPr>
              <a:t></a:t>
            </a:r>
            <a:r>
              <a:rPr lang="en-US" altLang="zh-CN" sz="2200" b="1" i="1" smtClean="0">
                <a:latin typeface="Times New Roman" pitchFamily="18" charset="0"/>
                <a:ea typeface="SimSun" pitchFamily="2" charset="-122"/>
              </a:rPr>
              <a:t>R</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a:t>
            </a:r>
            <a:br>
              <a:rPr lang="en-US" altLang="zh-CN" sz="2200" b="1" smtClean="0">
                <a:latin typeface="Times New Roman" pitchFamily="18" charset="0"/>
                <a:ea typeface="SimSun" pitchFamily="2" charset="-122"/>
              </a:rPr>
            </a:br>
            <a:r>
              <a:rPr lang="en-US" altLang="zh-CN" sz="2200" smtClean="0">
                <a:ea typeface="SimSun" pitchFamily="2" charset="-122"/>
              </a:rPr>
              <a:t>subject to  </a:t>
            </a:r>
            <a:r>
              <a:rPr lang="en-US" altLang="zh-CN" sz="2200" smtClean="0">
                <a:latin typeface="Times New Roman" pitchFamily="18" charset="0"/>
                <a:ea typeface="SimSun" pitchFamily="2" charset="-122"/>
              </a:rPr>
              <a:t>0 </a:t>
            </a:r>
            <a:r>
              <a:rPr lang="en-US" altLang="zh-CN" sz="2200" smtClean="0">
                <a:latin typeface="Times New Roman" pitchFamily="18" charset="0"/>
                <a:ea typeface="SimSun" pitchFamily="2" charset="-122"/>
                <a:sym typeface="Symbol" pitchFamily="18" charset="2"/>
              </a:rPr>
              <a:t>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baseline="-25000" smtClean="0">
                <a:latin typeface="Times New Roman" pitchFamily="18" charset="0"/>
                <a:ea typeface="SimSun" pitchFamily="2" charset="-122"/>
              </a:rPr>
              <a:t> </a:t>
            </a:r>
            <a:r>
              <a:rPr lang="en-US" altLang="zh-CN" sz="2200" smtClean="0">
                <a:latin typeface="Times New Roman" pitchFamily="18" charset="0"/>
                <a:ea typeface="SimSun" pitchFamily="2" charset="-122"/>
                <a:sym typeface="Symbol" pitchFamily="18" charset="2"/>
              </a:rPr>
              <a:t> +∞ </a:t>
            </a:r>
            <a:br>
              <a:rPr lang="en-US" altLang="zh-CN" sz="2200" smtClean="0">
                <a:latin typeface="Times New Roman" pitchFamily="18" charset="0"/>
                <a:ea typeface="SimSun" pitchFamily="2" charset="-122"/>
                <a:sym typeface="Symbol" pitchFamily="18" charset="2"/>
              </a:rPr>
            </a:br>
            <a:r>
              <a:rPr lang="en-US" altLang="zh-CN" sz="2200" smtClean="0">
                <a:latin typeface="Times New Roman" pitchFamily="18" charset="0"/>
                <a:ea typeface="SimSun" pitchFamily="2" charset="-122"/>
                <a:sym typeface="Symbol" pitchFamily="18" charset="2"/>
              </a:rPr>
              <a:t/>
            </a:r>
            <a:br>
              <a:rPr lang="en-US" altLang="zh-CN" sz="2200" smtClean="0">
                <a:latin typeface="Times New Roman" pitchFamily="18" charset="0"/>
                <a:ea typeface="SimSun" pitchFamily="2" charset="-122"/>
                <a:sym typeface="Symbol" pitchFamily="18" charset="2"/>
              </a:rPr>
            </a:br>
            <a:r>
              <a:rPr lang="zh-CN" altLang="en-US" sz="2200" smtClean="0">
                <a:ea typeface="SimSun" pitchFamily="2" charset="-122"/>
                <a:sym typeface="Symbol" pitchFamily="18" charset="2"/>
              </a:rPr>
              <a:t>即</a:t>
            </a:r>
            <a:r>
              <a:rPr lang="en-US" altLang="zh-CN" sz="2200" smtClean="0">
                <a:ea typeface="SimSun" pitchFamily="2" charset="-122"/>
                <a:sym typeface="Symbol" pitchFamily="18" charset="2"/>
              </a:rPr>
              <a:t>,</a:t>
            </a:r>
            <a:br>
              <a:rPr lang="en-US" altLang="zh-CN" sz="2200" smtClean="0">
                <a:ea typeface="SimSun" pitchFamily="2" charset="-122"/>
                <a:sym typeface="Symbol" pitchFamily="18" charset="2"/>
              </a:rPr>
            </a:br>
            <a:r>
              <a:rPr lang="en-US" altLang="zh-CN" sz="2200" smtClean="0">
                <a:ea typeface="SimSun" pitchFamily="2" charset="-122"/>
              </a:rPr>
              <a:t>Max</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u</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 R</a:t>
            </a:r>
            <a:r>
              <a:rPr lang="en-US" altLang="zh-CN" sz="2200" b="1" baseline="-25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baseline="-25000" smtClean="0">
                <a:latin typeface="Times New Roman" pitchFamily="18" charset="0"/>
                <a:ea typeface="SimSun" pitchFamily="2" charset="-122"/>
              </a:rPr>
              <a:t> </a:t>
            </a:r>
            <a:r>
              <a:rPr lang="en-US" altLang="zh-CN" sz="2200" b="1" i="1" smtClean="0">
                <a:latin typeface="Times New Roman" pitchFamily="18" charset="0"/>
                <a:ea typeface="SimSun" pitchFamily="2" charset="-122"/>
              </a:rPr>
              <a:t>+ b</a:t>
            </a:r>
            <a:r>
              <a:rPr lang="en-US" altLang="zh-CN" sz="2200" b="1" smtClean="0">
                <a:latin typeface="Times New Roman" pitchFamily="18" charset="0"/>
                <a:ea typeface="SimSun" pitchFamily="2" charset="-122"/>
                <a:sym typeface="Symbol" pitchFamily="18" charset="2"/>
              </a:rPr>
              <a:t></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 </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 </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 bp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)/2 )(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a:t>
            </a:r>
            <a:br>
              <a:rPr lang="en-US" altLang="zh-CN" sz="2200" b="1" smtClean="0">
                <a:latin typeface="Times New Roman" pitchFamily="18" charset="0"/>
                <a:ea typeface="SimSun" pitchFamily="2" charset="-122"/>
              </a:rPr>
            </a:br>
            <a:r>
              <a:rPr lang="en-US" altLang="zh-CN" sz="2200" smtClean="0">
                <a:ea typeface="SimSun" pitchFamily="2" charset="-122"/>
              </a:rPr>
              <a:t>subject to  </a:t>
            </a:r>
            <a:r>
              <a:rPr lang="en-US" altLang="zh-CN" sz="2200" smtClean="0">
                <a:latin typeface="Times New Roman" pitchFamily="18" charset="0"/>
                <a:ea typeface="SimSun" pitchFamily="2" charset="-122"/>
              </a:rPr>
              <a:t>0 </a:t>
            </a:r>
            <a:r>
              <a:rPr lang="en-US" altLang="zh-CN" sz="2200" smtClean="0">
                <a:latin typeface="Times New Roman" pitchFamily="18" charset="0"/>
                <a:ea typeface="SimSun" pitchFamily="2" charset="-122"/>
                <a:sym typeface="Symbol" pitchFamily="18" charset="2"/>
              </a:rPr>
              <a:t>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baseline="-25000" smtClean="0">
                <a:latin typeface="Times New Roman" pitchFamily="18" charset="0"/>
                <a:ea typeface="SimSun" pitchFamily="2" charset="-122"/>
              </a:rPr>
              <a:t> </a:t>
            </a:r>
            <a:r>
              <a:rPr lang="en-US" altLang="zh-CN" sz="2200" smtClean="0">
                <a:latin typeface="Times New Roman" pitchFamily="18" charset="0"/>
                <a:ea typeface="SimSun" pitchFamily="2" charset="-122"/>
                <a:sym typeface="Symbol" pitchFamily="18" charset="2"/>
              </a:rPr>
              <a:t> +∞ </a:t>
            </a:r>
            <a:r>
              <a:rPr lang="en-US" altLang="zh-CN" sz="2200" smtClean="0">
                <a:ea typeface="SimSun" pitchFamily="2" charset="-122"/>
              </a:rPr>
              <a:t/>
            </a:r>
            <a:br>
              <a:rPr lang="en-US" altLang="zh-CN" sz="2200" smtClean="0">
                <a:ea typeface="SimSun" pitchFamily="2" charset="-122"/>
              </a:rPr>
            </a:br>
            <a:endParaRPr lang="en-US" altLang="zh-CN" sz="2200" smtClean="0">
              <a:ea typeface="SimSun" pitchFamily="2" charset="-122"/>
            </a:endParaRPr>
          </a:p>
          <a:p>
            <a:pPr lvl="1" eaLnBrk="1" hangingPunct="1">
              <a:buFont typeface="Wingdings" pitchFamily="2" charset="2"/>
              <a:buChar char="Ø"/>
            </a:pPr>
            <a:r>
              <a:rPr lang="en-US" altLang="zh-CN" sz="2200" smtClean="0">
                <a:ea typeface="SimSun" pitchFamily="2" charset="-122"/>
              </a:rPr>
              <a:t>FOC: </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i="1" baseline="-25000" smtClean="0">
                <a:latin typeface="Times New Roman" pitchFamily="18" charset="0"/>
                <a:ea typeface="SimSun" pitchFamily="2" charset="-122"/>
              </a:rPr>
              <a:t> </a:t>
            </a:r>
            <a:r>
              <a:rPr lang="en-US" altLang="zh-CN" sz="2200" b="1" i="1" smtClean="0">
                <a:latin typeface="Times New Roman" pitchFamily="18" charset="0"/>
                <a:ea typeface="SimSun" pitchFamily="2" charset="-122"/>
              </a:rPr>
              <a:t>+ b</a:t>
            </a:r>
            <a:r>
              <a:rPr lang="en-US" altLang="zh-CN" sz="2200" b="1" smtClean="0">
                <a:latin typeface="Times New Roman" pitchFamily="18" charset="0"/>
                <a:ea typeface="SimSun" pitchFamily="2" charset="-122"/>
                <a:sym typeface="Symbol" pitchFamily="18" charset="2"/>
              </a:rPr>
              <a:t></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 </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 </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 bp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)/2+</a:t>
            </a:r>
            <a:r>
              <a:rPr lang="en-US" altLang="zh-CN" sz="2200" smtClean="0">
                <a:ea typeface="SimSun" pitchFamily="2" charset="-122"/>
              </a:rPr>
              <a:t>(</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1+</a:t>
            </a:r>
            <a:r>
              <a:rPr lang="en-US" altLang="zh-CN" sz="2200" b="1" i="1" smtClean="0">
                <a:latin typeface="Times New Roman" pitchFamily="18" charset="0"/>
                <a:ea typeface="SimSun" pitchFamily="2" charset="-122"/>
              </a:rPr>
              <a:t>b</a:t>
            </a:r>
            <a:r>
              <a:rPr lang="en-US" altLang="zh-CN" sz="2200" b="1" baseline="40000" smtClean="0">
                <a:latin typeface="Times New Roman" pitchFamily="18" charset="0"/>
                <a:ea typeface="SimSun" pitchFamily="2" charset="-122"/>
              </a:rPr>
              <a:t>2</a:t>
            </a:r>
            <a:r>
              <a:rPr lang="en-US" altLang="zh-CN" sz="2200" b="1" smtClean="0">
                <a:latin typeface="Times New Roman" pitchFamily="18" charset="0"/>
                <a:ea typeface="SimSun" pitchFamily="2" charset="-122"/>
              </a:rPr>
              <a:t>/2) (</a:t>
            </a:r>
            <a:r>
              <a:rPr lang="en-US" altLang="zh-CN" sz="2200" b="1" i="1" smtClean="0">
                <a:latin typeface="Times New Roman" pitchFamily="18" charset="0"/>
                <a:ea typeface="SimSun" pitchFamily="2" charset="-122"/>
              </a:rPr>
              <a:t>p</a:t>
            </a:r>
            <a:r>
              <a:rPr lang="en-US" altLang="zh-CN" sz="2200" b="1" baseline="-25000" smtClean="0">
                <a:latin typeface="Times New Roman" pitchFamily="18" charset="0"/>
                <a:ea typeface="SimSun" pitchFamily="2" charset="-122"/>
              </a:rPr>
              <a:t>1</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a:t>
            </a: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 </a:t>
            </a:r>
            <a:r>
              <a:rPr lang="en-US" altLang="zh-CN" sz="2200" b="1" smtClean="0">
                <a:latin typeface="Times New Roman" pitchFamily="18" charset="0"/>
                <a:ea typeface="SimSun" pitchFamily="2" charset="-122"/>
              </a:rPr>
              <a:t>= 0</a:t>
            </a:r>
            <a:br>
              <a:rPr lang="en-US" altLang="zh-CN" sz="2200" b="1" smtClean="0">
                <a:latin typeface="Times New Roman" pitchFamily="18" charset="0"/>
                <a:ea typeface="SimSun" pitchFamily="2" charset="-122"/>
              </a:rPr>
            </a:br>
            <a:r>
              <a:rPr lang="en-US" altLang="zh-CN" sz="2200" b="1" smtClean="0">
                <a:latin typeface="Times New Roman" pitchFamily="18" charset="0"/>
                <a:ea typeface="SimSun" pitchFamily="2" charset="-122"/>
              </a:rPr>
              <a:t> </a:t>
            </a:r>
            <a:r>
              <a:rPr lang="en-US" altLang="zh-CN" sz="2200" b="1" i="1" smtClean="0">
                <a:latin typeface="Times New Roman" pitchFamily="18" charset="0"/>
                <a:ea typeface="SimSun" pitchFamily="2" charset="-122"/>
              </a:rPr>
              <a:t>         p</a:t>
            </a:r>
            <a:r>
              <a:rPr lang="en-US" altLang="zh-CN" sz="2200" b="1" baseline="-25000" smtClean="0">
                <a:latin typeface="Times New Roman" pitchFamily="18" charset="0"/>
                <a:ea typeface="SimSun" pitchFamily="2" charset="-122"/>
              </a:rPr>
              <a:t>1</a:t>
            </a:r>
            <a:r>
              <a:rPr lang="en-US" altLang="zh-CN" sz="2200" b="1" i="1" smtClean="0">
                <a:latin typeface="Times New Roman" pitchFamily="18" charset="0"/>
                <a:ea typeface="SimSun" pitchFamily="2" charset="-122"/>
              </a:rPr>
              <a:t> = </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a:t>
            </a:r>
            <a:r>
              <a:rPr lang="en-US" altLang="zh-CN" sz="2200" b="1" i="1" smtClean="0">
                <a:latin typeface="Times New Roman" pitchFamily="18" charset="0"/>
                <a:ea typeface="SimSun" pitchFamily="2" charset="-122"/>
              </a:rPr>
              <a:t>ab+bc–b</a:t>
            </a:r>
            <a:r>
              <a:rPr lang="en-US" altLang="zh-CN" sz="2200" b="1" baseline="40000" smtClean="0">
                <a:latin typeface="Times New Roman" pitchFamily="18" charset="0"/>
                <a:ea typeface="SimSun" pitchFamily="2" charset="-122"/>
              </a:rPr>
              <a:t>2</a:t>
            </a:r>
            <a:r>
              <a:rPr lang="en-US" altLang="zh-CN" sz="2200" b="1" i="1" smtClean="0">
                <a:latin typeface="Times New Roman" pitchFamily="18" charset="0"/>
                <a:ea typeface="SimSun" pitchFamily="2" charset="-122"/>
              </a:rPr>
              <a:t>c</a:t>
            </a:r>
            <a:r>
              <a:rPr lang="en-US" altLang="zh-CN" sz="2200" b="1" smtClean="0">
                <a:latin typeface="Times New Roman" pitchFamily="18" charset="0"/>
                <a:ea typeface="SimSun" pitchFamily="2" charset="-122"/>
              </a:rPr>
              <a:t>)/2)/(2</a:t>
            </a:r>
            <a:r>
              <a:rPr lang="en-US" altLang="zh-CN" sz="2200" b="1" i="1" smtClean="0">
                <a:latin typeface="Times New Roman" pitchFamily="18" charset="0"/>
                <a:ea typeface="SimSun" pitchFamily="2" charset="-122"/>
              </a:rPr>
              <a:t>–b</a:t>
            </a:r>
            <a:r>
              <a:rPr lang="en-US" altLang="zh-CN" sz="2200" b="1" baseline="40000" smtClean="0">
                <a:latin typeface="Times New Roman" pitchFamily="18" charset="0"/>
                <a:ea typeface="SimSun" pitchFamily="2" charset="-122"/>
              </a:rPr>
              <a:t>2</a:t>
            </a:r>
            <a:r>
              <a:rPr lang="en-US" altLang="zh-CN" sz="2200" b="1" smtClean="0">
                <a:latin typeface="Times New Roman" pitchFamily="18" charset="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4579" name="灯片编号占位符 5"/>
          <p:cNvSpPr>
            <a:spLocks noGrp="1"/>
          </p:cNvSpPr>
          <p:nvPr>
            <p:ph type="sldNum" sz="quarter" idx="12"/>
          </p:nvPr>
        </p:nvSpPr>
        <p:spPr>
          <a:noFill/>
        </p:spPr>
        <p:txBody>
          <a:bodyPr/>
          <a:lstStyle/>
          <a:p>
            <a:fld id="{D12C2032-59E0-441C-97CC-2721779CAFC5}" type="slidenum">
              <a:rPr lang="zh-CN" altLang="en-US" smtClean="0">
                <a:solidFill>
                  <a:srgbClr val="000000"/>
                </a:solidFill>
              </a:rPr>
              <a:pPr/>
              <a:t>5</a:t>
            </a:fld>
            <a:endParaRPr lang="en-US" altLang="zh-CN" smtClean="0">
              <a:solidFill>
                <a:srgbClr val="000000"/>
              </a:solidFill>
            </a:endParaRPr>
          </a:p>
        </p:txBody>
      </p:sp>
      <p:sp>
        <p:nvSpPr>
          <p:cNvPr id="24580" name="Rectangle 2"/>
          <p:cNvSpPr>
            <a:spLocks noGrp="1" noChangeArrowheads="1"/>
          </p:cNvSpPr>
          <p:nvPr>
            <p:ph type="title"/>
          </p:nvPr>
        </p:nvSpPr>
        <p:spPr/>
        <p:txBody>
          <a:bodyPr/>
          <a:lstStyle/>
          <a:p>
            <a:pPr eaLnBrk="1" hangingPunct="1"/>
            <a:r>
              <a:rPr lang="en-US" altLang="zh-CN" sz="3800" smtClean="0">
                <a:ea typeface="SimSun" pitchFamily="2" charset="-122"/>
              </a:rPr>
              <a:t>Dynamic (or sequential-move) games of complete information</a:t>
            </a:r>
          </a:p>
        </p:txBody>
      </p:sp>
      <p:sp>
        <p:nvSpPr>
          <p:cNvPr id="16387" name="Rectangle 3"/>
          <p:cNvSpPr>
            <a:spLocks noGrp="1" noChangeArrowheads="1"/>
          </p:cNvSpPr>
          <p:nvPr>
            <p:ph type="body" idx="1"/>
          </p:nvPr>
        </p:nvSpPr>
        <p:spPr/>
        <p:txBody>
          <a:bodyPr/>
          <a:lstStyle/>
          <a:p>
            <a:pPr eaLnBrk="1" hangingPunct="1"/>
            <a:r>
              <a:rPr lang="zh-CN" altLang="en-US" sz="3000" smtClean="0">
                <a:ea typeface="SimSun" pitchFamily="2" charset="-122"/>
              </a:rPr>
              <a:t>一个参与人集合</a:t>
            </a:r>
            <a:endParaRPr lang="en-US" altLang="zh-CN" sz="3000" smtClean="0">
              <a:ea typeface="SimSun" pitchFamily="2" charset="-122"/>
            </a:endParaRPr>
          </a:p>
          <a:p>
            <a:pPr eaLnBrk="1" hangingPunct="1"/>
            <a:r>
              <a:rPr lang="zh-CN" altLang="en-US" sz="3000" smtClean="0">
                <a:ea typeface="SimSun" pitchFamily="2" charset="-122"/>
              </a:rPr>
              <a:t>谁先行动，可以采取什么行动</a:t>
            </a:r>
            <a:r>
              <a:rPr lang="en-US" altLang="zh-CN" sz="3000" smtClean="0">
                <a:ea typeface="SimSun" pitchFamily="2" charset="-122"/>
              </a:rPr>
              <a:t>?</a:t>
            </a:r>
          </a:p>
          <a:p>
            <a:pPr eaLnBrk="1" hangingPunct="1"/>
            <a:r>
              <a:rPr lang="zh-CN" altLang="en-US" sz="3000" smtClean="0">
                <a:ea typeface="SimSun" pitchFamily="2" charset="-122"/>
              </a:rPr>
              <a:t>当参与人行动时他们知道什么</a:t>
            </a:r>
            <a:r>
              <a:rPr lang="en-US" altLang="zh-CN" sz="3000" smtClean="0">
                <a:ea typeface="SimSun" pitchFamily="2" charset="-122"/>
              </a:rPr>
              <a:t>?</a:t>
            </a:r>
          </a:p>
          <a:p>
            <a:pPr eaLnBrk="1" hangingPunct="1"/>
            <a:r>
              <a:rPr lang="zh-CN" altLang="en-US" sz="3000" smtClean="0">
                <a:ea typeface="SimSun" pitchFamily="2" charset="-122"/>
              </a:rPr>
              <a:t>参与人的收益取决于他们的选择</a:t>
            </a:r>
            <a:r>
              <a:rPr lang="en-US" altLang="zh-CN" sz="3000" smtClean="0">
                <a:ea typeface="SimSun" pitchFamily="2" charset="-122"/>
              </a:rPr>
              <a:t>.</a:t>
            </a:r>
          </a:p>
          <a:p>
            <a:pPr eaLnBrk="1" hangingPunct="1"/>
            <a:r>
              <a:rPr lang="zh-CN" altLang="en-US" sz="3000" smtClean="0">
                <a:ea typeface="SimSun" pitchFamily="2" charset="-122"/>
              </a:rPr>
              <a:t>所有这些都是参与人的共同知识</a:t>
            </a:r>
            <a:r>
              <a:rPr lang="en-US" altLang="zh-CN" sz="3000" smtClean="0">
                <a:ea typeface="SimSun" pitchFamily="2" charset="-122"/>
              </a:rPr>
              <a:t>.</a:t>
            </a:r>
          </a:p>
        </p:txBody>
      </p:sp>
      <p:sp>
        <p:nvSpPr>
          <p:cNvPr id="24582" name="Rectangle 8"/>
          <p:cNvSpPr>
            <a:spLocks noChangeArrowheads="1"/>
          </p:cNvSpPr>
          <p:nvPr/>
        </p:nvSpPr>
        <p:spPr bwMode="auto">
          <a:xfrm>
            <a:off x="1111250" y="4378325"/>
            <a:ext cx="7148513" cy="170021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B2B2B2"/>
              </a:buClr>
              <a:buSzPct val="90000"/>
              <a:buFont typeface="Wingdings" pitchFamily="2" charset="2"/>
              <a:buChar char="n"/>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checkerboard(across)">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checkerboard(across)">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checkerboard(across)">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checkerboard(across)">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checkerboard(across)">
                                      <p:cBhvr>
                                        <p:cTn id="2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0659" name="灯片编号占位符 5"/>
          <p:cNvSpPr>
            <a:spLocks noGrp="1"/>
          </p:cNvSpPr>
          <p:nvPr>
            <p:ph type="sldNum" sz="quarter" idx="12"/>
          </p:nvPr>
        </p:nvSpPr>
        <p:spPr>
          <a:noFill/>
        </p:spPr>
        <p:txBody>
          <a:bodyPr/>
          <a:lstStyle/>
          <a:p>
            <a:fld id="{D61AD569-59F9-4C91-B8C4-C61C27ADA289}" type="slidenum">
              <a:rPr lang="zh-CN" altLang="en-US" smtClean="0">
                <a:solidFill>
                  <a:srgbClr val="000000"/>
                </a:solidFill>
              </a:rPr>
              <a:pPr/>
              <a:t>50</a:t>
            </a:fld>
            <a:endParaRPr lang="en-US" altLang="zh-CN" smtClean="0">
              <a:solidFill>
                <a:srgbClr val="000000"/>
              </a:solidFill>
            </a:endParaRPr>
          </a:p>
        </p:txBody>
      </p:sp>
      <p:sp>
        <p:nvSpPr>
          <p:cNvPr id="70660" name="Rectangle 2"/>
          <p:cNvSpPr>
            <a:spLocks noGrp="1" noChangeArrowheads="1"/>
          </p:cNvSpPr>
          <p:nvPr>
            <p:ph type="title"/>
          </p:nvPr>
        </p:nvSpPr>
        <p:spPr/>
        <p:txBody>
          <a:bodyPr/>
          <a:lstStyle/>
          <a:p>
            <a:pPr eaLnBrk="1" hangingPunct="1"/>
            <a:r>
              <a:rPr lang="en-US" altLang="zh-CN" sz="3200" smtClean="0">
                <a:ea typeface="SimSun" pitchFamily="2" charset="-122"/>
              </a:rPr>
              <a:t>Sequential-move Bertrand model of duopoly (differentiated products)</a:t>
            </a:r>
          </a:p>
        </p:txBody>
      </p:sp>
      <p:sp>
        <p:nvSpPr>
          <p:cNvPr id="70661" name="Rectangle 3"/>
          <p:cNvSpPr>
            <a:spLocks noGrp="1" noChangeArrowheads="1"/>
          </p:cNvSpPr>
          <p:nvPr>
            <p:ph type="body" idx="1"/>
          </p:nvPr>
        </p:nvSpPr>
        <p:spPr>
          <a:xfrm>
            <a:off x="914400" y="1600200"/>
            <a:ext cx="7772400" cy="4608513"/>
          </a:xfrm>
        </p:spPr>
        <p:txBody>
          <a:bodyPr/>
          <a:lstStyle/>
          <a:p>
            <a:pPr eaLnBrk="1" hangingPunct="1"/>
            <a:r>
              <a:rPr lang="zh-CN" altLang="en-US" i="1" smtClean="0">
                <a:ea typeface="SimSun" pitchFamily="2" charset="-122"/>
              </a:rPr>
              <a:t>子博弈完美纳什均衡</a:t>
            </a:r>
            <a:endParaRPr lang="en-US" altLang="zh-CN" smtClean="0">
              <a:ea typeface="SimSun" pitchFamily="2" charset="-122"/>
            </a:endParaRPr>
          </a:p>
          <a:p>
            <a:pPr lvl="1" eaLnBrk="1" hangingPunct="1">
              <a:buFont typeface="Wingdings" pitchFamily="2" charset="2"/>
              <a:buChar char="Ø"/>
            </a:pP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a</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c</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ab+bc–b</a:t>
            </a:r>
            <a:r>
              <a:rPr lang="en-US" altLang="zh-CN" b="1" baseline="40000" smtClean="0">
                <a:latin typeface="Times New Roman" pitchFamily="18" charset="0"/>
                <a:ea typeface="SimSun" pitchFamily="2" charset="-122"/>
                <a:cs typeface="Times New Roman" pitchFamily="18" charset="0"/>
              </a:rPr>
              <a:t>2</a:t>
            </a:r>
            <a:r>
              <a:rPr lang="en-US" altLang="zh-CN" b="1" i="1" smtClean="0">
                <a:latin typeface="Times New Roman" pitchFamily="18" charset="0"/>
                <a:ea typeface="SimSun" pitchFamily="2" charset="-122"/>
                <a:cs typeface="Times New Roman" pitchFamily="18" charset="0"/>
              </a:rPr>
              <a:t>c</a:t>
            </a:r>
            <a:r>
              <a:rPr lang="en-US" altLang="zh-CN" b="1" smtClean="0">
                <a:latin typeface="Times New Roman" pitchFamily="18" charset="0"/>
                <a:ea typeface="SimSun" pitchFamily="2" charset="-122"/>
                <a:cs typeface="Times New Roman" pitchFamily="18" charset="0"/>
              </a:rPr>
              <a:t>)/2)/(2</a:t>
            </a:r>
            <a:r>
              <a:rPr lang="en-US" altLang="zh-CN" b="1" i="1" smtClean="0">
                <a:latin typeface="Times New Roman" pitchFamily="18" charset="0"/>
                <a:ea typeface="SimSun" pitchFamily="2" charset="-122"/>
                <a:cs typeface="Times New Roman" pitchFamily="18" charset="0"/>
              </a:rPr>
              <a:t>–b</a:t>
            </a:r>
            <a:r>
              <a:rPr lang="en-US" altLang="zh-CN" b="1" baseline="40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 </a:t>
            </a:r>
            <a:r>
              <a:rPr lang="en-US" altLang="zh-CN" b="1" i="1" smtClean="0">
                <a:latin typeface="Times New Roman" pitchFamily="18" charset="0"/>
                <a:ea typeface="SimSun" pitchFamily="2" charset="-122"/>
                <a:cs typeface="Times New Roman" pitchFamily="18" charset="0"/>
              </a:rPr>
              <a:t>R</a:t>
            </a:r>
            <a:r>
              <a:rPr lang="en-US" altLang="zh-CN" b="1" baseline="-25000" smtClean="0">
                <a:latin typeface="Times New Roman" pitchFamily="18" charset="0"/>
                <a:ea typeface="SimSun" pitchFamily="2" charset="-122"/>
                <a:cs typeface="Times New Roman" pitchFamily="18" charset="0"/>
              </a:rPr>
              <a:t>2</a:t>
            </a:r>
            <a:r>
              <a:rPr lang="en-US" altLang="zh-CN" b="1" smtClean="0">
                <a:latin typeface="Times New Roman" pitchFamily="18" charset="0"/>
                <a:ea typeface="SimSun" pitchFamily="2" charset="-122"/>
                <a:cs typeface="Times New Roman" pitchFamily="18" charset="0"/>
              </a:rPr>
              <a:t>(</a:t>
            </a:r>
            <a:r>
              <a:rPr lang="en-US" altLang="zh-CN" b="1" i="1" smtClean="0">
                <a:latin typeface="Times New Roman" pitchFamily="18" charset="0"/>
                <a:ea typeface="SimSun" pitchFamily="2" charset="-122"/>
                <a:cs typeface="Times New Roman" pitchFamily="18" charset="0"/>
              </a:rPr>
              <a:t>p</a:t>
            </a:r>
            <a:r>
              <a:rPr lang="en-US" altLang="zh-CN" b="1" baseline="-25000" smtClean="0">
                <a:latin typeface="Times New Roman" pitchFamily="18" charset="0"/>
                <a:ea typeface="SimSun" pitchFamily="2" charset="-122"/>
                <a:cs typeface="Times New Roman" pitchFamily="18" charset="0"/>
              </a:rPr>
              <a:t>1</a:t>
            </a:r>
            <a:r>
              <a:rPr lang="en-US" altLang="zh-CN" b="1" smtClean="0">
                <a:latin typeface="Times New Roman" pitchFamily="18" charset="0"/>
                <a:ea typeface="SimSun" pitchFamily="2" charset="-122"/>
                <a:cs typeface="Times New Roman" pitchFamily="18" charset="0"/>
              </a:rPr>
              <a:t>) ), </a:t>
            </a:r>
            <a:br>
              <a:rPr lang="en-US" altLang="zh-CN" b="1" smtClean="0">
                <a:latin typeface="Times New Roman" pitchFamily="18" charset="0"/>
                <a:ea typeface="SimSun" pitchFamily="2" charset="-122"/>
                <a:cs typeface="Times New Roman" pitchFamily="18" charset="0"/>
              </a:rPr>
            </a:br>
            <a:r>
              <a:rPr lang="zh-CN" altLang="en-US" smtClean="0">
                <a:ea typeface="SimSun" pitchFamily="2" charset="-122"/>
              </a:rPr>
              <a:t>其中</a:t>
            </a:r>
            <a:r>
              <a:rPr lang="zh-CN" altLang="en-US" b="1" smtClean="0">
                <a:latin typeface="Times New Roman" pitchFamily="18" charset="0"/>
                <a:ea typeface="SimSun" pitchFamily="2" charset="-122"/>
              </a:rPr>
              <a:t>  </a:t>
            </a:r>
            <a:r>
              <a:rPr lang="en-US" altLang="zh-CN" b="1" i="1" smtClean="0">
                <a:latin typeface="Times New Roman" pitchFamily="18" charset="0"/>
                <a:ea typeface="SimSun" pitchFamily="2" charset="-122"/>
              </a:rPr>
              <a:t>R</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 </a:t>
            </a:r>
            <a:r>
              <a:rPr lang="en-US" altLang="zh-CN" b="1" smtClean="0">
                <a:latin typeface="Times New Roman" pitchFamily="18" charset="0"/>
                <a:ea typeface="SimSun" pitchFamily="2" charset="-122"/>
              </a:rPr>
              <a:t>+ </a:t>
            </a:r>
            <a:r>
              <a:rPr lang="en-US" altLang="zh-CN" b="1" i="1" smtClean="0">
                <a:latin typeface="Times New Roman" pitchFamily="18" charset="0"/>
                <a:ea typeface="SimSun" pitchFamily="2" charset="-122"/>
              </a:rPr>
              <a:t>c </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 bp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)/2</a:t>
            </a:r>
          </a:p>
          <a:p>
            <a:pPr lvl="1" eaLnBrk="1" hangingPunct="1">
              <a:buFont typeface="Wingdings" pitchFamily="2" charset="2"/>
              <a:buChar char="Ø"/>
            </a:pPr>
            <a:endParaRPr lang="en-US" altLang="zh-CN" b="1" smtClean="0">
              <a:latin typeface="Times New Roman" pitchFamily="18" charset="0"/>
              <a:ea typeface="SimSun" pitchFamily="2" charset="-122"/>
            </a:endParaRPr>
          </a:p>
          <a:p>
            <a:pPr lvl="1" eaLnBrk="1" hangingPunct="1">
              <a:buFont typeface="Wingdings" pitchFamily="2" charset="2"/>
              <a:buChar char="Ø"/>
            </a:pPr>
            <a:r>
              <a:rPr lang="en-US" altLang="zh-CN" smtClean="0">
                <a:ea typeface="SimSun" pitchFamily="2" charset="-122"/>
              </a:rPr>
              <a:t>Firm 1</a:t>
            </a:r>
            <a:r>
              <a:rPr lang="zh-CN" altLang="en-US" smtClean="0">
                <a:ea typeface="SimSun" pitchFamily="2" charset="-122"/>
              </a:rPr>
              <a:t>选择价格 </a:t>
            </a:r>
            <a:r>
              <a:rPr lang="en-US" altLang="zh-CN" smtClean="0">
                <a:ea typeface="SimSun" pitchFamily="2" charset="-122"/>
              </a:rPr>
              <a:t/>
            </a:r>
            <a:br>
              <a:rPr lang="en-US" altLang="zh-CN" smtClean="0">
                <a:ea typeface="SimSun" pitchFamily="2" charset="-122"/>
              </a:rPr>
            </a:b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ab+bc–b</a:t>
            </a:r>
            <a:r>
              <a:rPr lang="en-US" altLang="zh-CN" b="1" baseline="40000" smtClean="0">
                <a:latin typeface="Times New Roman" pitchFamily="18" charset="0"/>
                <a:ea typeface="SimSun" pitchFamily="2" charset="-122"/>
              </a:rPr>
              <a:t>2</a:t>
            </a:r>
            <a:r>
              <a:rPr lang="en-US" altLang="zh-CN" b="1" i="1" smtClean="0">
                <a:latin typeface="Times New Roman" pitchFamily="18" charset="0"/>
                <a:ea typeface="SimSun" pitchFamily="2" charset="-122"/>
              </a:rPr>
              <a:t>c</a:t>
            </a:r>
            <a:r>
              <a:rPr lang="en-US" altLang="zh-CN" b="1" smtClean="0">
                <a:latin typeface="Times New Roman" pitchFamily="18" charset="0"/>
                <a:ea typeface="SimSun" pitchFamily="2" charset="-122"/>
              </a:rPr>
              <a:t>)/2)/(2</a:t>
            </a:r>
            <a:r>
              <a:rPr lang="en-US" altLang="zh-CN" b="1" i="1" smtClean="0">
                <a:latin typeface="Times New Roman" pitchFamily="18" charset="0"/>
                <a:ea typeface="SimSun" pitchFamily="2" charset="-122"/>
              </a:rPr>
              <a:t>–b</a:t>
            </a:r>
            <a:r>
              <a:rPr lang="en-US" altLang="zh-CN" b="1" baseline="40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smtClean="0">
                <a:ea typeface="SimSun" pitchFamily="2" charset="-122"/>
              </a:rPr>
              <a:t>, </a:t>
            </a:r>
            <a:br>
              <a:rPr lang="en-US" altLang="zh-CN" smtClean="0">
                <a:ea typeface="SimSun" pitchFamily="2" charset="-122"/>
              </a:rPr>
            </a:br>
            <a:r>
              <a:rPr lang="en-US" altLang="zh-CN" smtClean="0">
                <a:ea typeface="SimSun" pitchFamily="2" charset="-122"/>
              </a:rPr>
              <a:t> firm 1</a:t>
            </a:r>
            <a:r>
              <a:rPr lang="zh-CN" altLang="en-US" smtClean="0">
                <a:ea typeface="SimSun" pitchFamily="2" charset="-122"/>
              </a:rPr>
              <a:t>选择价格</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1</a:t>
            </a:r>
            <a:r>
              <a:rPr lang="zh-CN" altLang="en-US" smtClean="0">
                <a:ea typeface="SimSun" pitchFamily="2" charset="-122"/>
              </a:rPr>
              <a:t>时 </a:t>
            </a:r>
            <a:r>
              <a:rPr lang="en-US" altLang="zh-CN" smtClean="0">
                <a:ea typeface="SimSun" pitchFamily="2" charset="-122"/>
              </a:rPr>
              <a:t>firm 2</a:t>
            </a:r>
            <a:r>
              <a:rPr lang="zh-CN" altLang="en-US" smtClean="0">
                <a:ea typeface="SimSun" pitchFamily="2" charset="-122"/>
              </a:rPr>
              <a:t>选择价格 </a:t>
            </a:r>
            <a:r>
              <a:rPr lang="en-US" altLang="zh-CN" b="1" i="1" smtClean="0">
                <a:latin typeface="Times New Roman" pitchFamily="18" charset="0"/>
                <a:ea typeface="SimSun" pitchFamily="2" charset="-122"/>
              </a:rPr>
              <a:t>R</a:t>
            </a:r>
            <a:r>
              <a:rPr lang="en-US" altLang="zh-CN" b="1" baseline="-25000" smtClean="0">
                <a:latin typeface="Times New Roman" pitchFamily="18" charset="0"/>
                <a:ea typeface="SimSun" pitchFamily="2" charset="-122"/>
              </a:rPr>
              <a:t>2</a:t>
            </a:r>
            <a:r>
              <a:rPr lang="en-US" altLang="zh-CN" b="1" smtClean="0">
                <a:latin typeface="Times New Roman" pitchFamily="18" charset="0"/>
                <a:ea typeface="SimSun" pitchFamily="2" charset="-122"/>
              </a:rPr>
              <a:t>(</a:t>
            </a:r>
            <a:r>
              <a:rPr lang="en-US" altLang="zh-CN" b="1" i="1" smtClean="0">
                <a:latin typeface="Times New Roman" pitchFamily="18" charset="0"/>
                <a:ea typeface="SimSun" pitchFamily="2" charset="-122"/>
              </a:rPr>
              <a:t>p</a:t>
            </a:r>
            <a:r>
              <a:rPr lang="en-US" altLang="zh-CN" b="1" baseline="-25000" smtClean="0">
                <a:latin typeface="Times New Roman" pitchFamily="18" charset="0"/>
                <a:ea typeface="SimSun" pitchFamily="2" charset="-122"/>
              </a:rPr>
              <a:t>1</a:t>
            </a:r>
            <a:r>
              <a:rPr lang="en-US" altLang="zh-CN" b="1" smtClean="0">
                <a:latin typeface="Times New Roman" pitchFamily="18" charset="0"/>
                <a:ea typeface="SimSun" pitchFamily="2" charset="-122"/>
              </a:rPr>
              <a:t>)</a:t>
            </a:r>
            <a:r>
              <a:rPr lang="en-US" altLang="zh-CN"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1683" name="灯片编号占位符 5"/>
          <p:cNvSpPr>
            <a:spLocks noGrp="1"/>
          </p:cNvSpPr>
          <p:nvPr>
            <p:ph type="sldNum" sz="quarter" idx="12"/>
          </p:nvPr>
        </p:nvSpPr>
        <p:spPr>
          <a:noFill/>
        </p:spPr>
        <p:txBody>
          <a:bodyPr/>
          <a:lstStyle/>
          <a:p>
            <a:fld id="{EDADF9A2-0D82-426C-85CA-E336D2D4391B}" type="slidenum">
              <a:rPr lang="zh-CN" altLang="en-US" smtClean="0">
                <a:solidFill>
                  <a:srgbClr val="000000"/>
                </a:solidFill>
              </a:rPr>
              <a:pPr/>
              <a:t>51</a:t>
            </a:fld>
            <a:endParaRPr lang="en-US" altLang="zh-CN" smtClean="0">
              <a:solidFill>
                <a:srgbClr val="000000"/>
              </a:solidFill>
            </a:endParaRPr>
          </a:p>
        </p:txBody>
      </p:sp>
      <p:sp>
        <p:nvSpPr>
          <p:cNvPr id="71684" name="Rectangle 2"/>
          <p:cNvSpPr>
            <a:spLocks noGrp="1" noChangeArrowheads="1"/>
          </p:cNvSpPr>
          <p:nvPr>
            <p:ph type="title"/>
          </p:nvPr>
        </p:nvSpPr>
        <p:spPr/>
        <p:txBody>
          <a:bodyPr/>
          <a:lstStyle/>
          <a:p>
            <a:pPr eaLnBrk="1" hangingPunct="1"/>
            <a:r>
              <a:rPr lang="en-US" altLang="zh-CN" sz="3800" smtClean="0">
                <a:ea typeface="SimSun" pitchFamily="2" charset="-122"/>
              </a:rPr>
              <a:t>Dynamic games of complete and perfect information</a:t>
            </a:r>
          </a:p>
        </p:txBody>
      </p:sp>
      <p:sp>
        <p:nvSpPr>
          <p:cNvPr id="71685" name="Rectangle 3"/>
          <p:cNvSpPr>
            <a:spLocks noGrp="1" noChangeArrowheads="1"/>
          </p:cNvSpPr>
          <p:nvPr>
            <p:ph type="body" idx="1"/>
          </p:nvPr>
        </p:nvSpPr>
        <p:spPr/>
        <p:txBody>
          <a:bodyPr/>
          <a:lstStyle/>
          <a:p>
            <a:pPr eaLnBrk="1" hangingPunct="1"/>
            <a:r>
              <a:rPr lang="zh-CN" altLang="en-US" sz="3000" smtClean="0">
                <a:ea typeface="SimSun" pitchFamily="2" charset="-122"/>
              </a:rPr>
              <a:t>完美信息</a:t>
            </a:r>
            <a:endParaRPr lang="en-US" altLang="zh-CN" sz="3000" smtClean="0">
              <a:ea typeface="SimSun" pitchFamily="2" charset="-122"/>
            </a:endParaRPr>
          </a:p>
          <a:p>
            <a:pPr lvl="1" eaLnBrk="1" hangingPunct="1">
              <a:buFont typeface="Wingdings" pitchFamily="2" charset="2"/>
              <a:buChar char="Ø"/>
            </a:pPr>
            <a:r>
              <a:rPr lang="zh-CN" altLang="en-US" sz="2800" smtClean="0">
                <a:ea typeface="SimSun" pitchFamily="2" charset="-122"/>
              </a:rPr>
              <a:t>在选择下一次行动前可以观察到所有以前的行动</a:t>
            </a:r>
            <a:r>
              <a:rPr lang="en-US" altLang="zh-CN" sz="2800" smtClean="0">
                <a:ea typeface="SimSun" pitchFamily="2" charset="-122"/>
              </a:rPr>
              <a:t>.</a:t>
            </a:r>
          </a:p>
          <a:p>
            <a:pPr lvl="1" eaLnBrk="1" hangingPunct="1">
              <a:buFont typeface="Wingdings" pitchFamily="2" charset="2"/>
              <a:buChar char="Ø"/>
            </a:pPr>
            <a:r>
              <a:rPr lang="zh-CN" altLang="en-US" sz="2800" smtClean="0">
                <a:ea typeface="SimSun" pitchFamily="2" charset="-122"/>
              </a:rPr>
              <a:t>参与人做出决策前知道</a:t>
            </a:r>
            <a:r>
              <a:rPr lang="zh-CN" altLang="en-US" sz="2800" b="1" i="1" smtClean="0">
                <a:ea typeface="SimSun" pitchFamily="2" charset="-122"/>
              </a:rPr>
              <a:t>谁</a:t>
            </a:r>
            <a:r>
              <a:rPr lang="zh-CN" altLang="en-US" sz="2800" smtClean="0">
                <a:ea typeface="SimSun" pitchFamily="2" charset="-122"/>
              </a:rPr>
              <a:t>行动了，干了</a:t>
            </a:r>
            <a:r>
              <a:rPr lang="zh-CN" altLang="en-US" sz="2800" b="1" i="1" smtClean="0">
                <a:ea typeface="SimSun" pitchFamily="2" charset="-122"/>
              </a:rPr>
              <a:t>什么</a:t>
            </a:r>
            <a:endParaRPr lang="en-US" altLang="zh-CN" sz="2800" b="1" i="1" smtClean="0">
              <a:ea typeface="SimSun" pitchFamily="2" charset="-122"/>
            </a:endParaRPr>
          </a:p>
          <a:p>
            <a:pPr eaLnBrk="1" hangingPunct="1"/>
            <a:endParaRPr lang="zh-CN" altLang="en-US" sz="3000" smtClean="0">
              <a:ea typeface="SimSun" pitchFamily="2" charset="-122"/>
            </a:endParaRPr>
          </a:p>
        </p:txBody>
      </p:sp>
      <p:sp>
        <p:nvSpPr>
          <p:cNvPr id="71686" name="Rectangle 4"/>
          <p:cNvSpPr>
            <a:spLocks noChangeArrowheads="1"/>
          </p:cNvSpPr>
          <p:nvPr/>
        </p:nvSpPr>
        <p:spPr bwMode="auto">
          <a:xfrm>
            <a:off x="1111250" y="4378325"/>
            <a:ext cx="7148513" cy="170021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B2B2B2"/>
              </a:buClr>
              <a:buSzPct val="90000"/>
              <a:buFont typeface="Wingdings" pitchFamily="2" charset="2"/>
              <a:buChar char="n"/>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2707" name="灯片编号占位符 6"/>
          <p:cNvSpPr>
            <a:spLocks noGrp="1"/>
          </p:cNvSpPr>
          <p:nvPr>
            <p:ph type="sldNum" sz="quarter" idx="12"/>
          </p:nvPr>
        </p:nvSpPr>
        <p:spPr>
          <a:noFill/>
        </p:spPr>
        <p:txBody>
          <a:bodyPr/>
          <a:lstStyle/>
          <a:p>
            <a:fld id="{BD51A8FF-5748-4A3D-A203-57533C44F709}" type="slidenum">
              <a:rPr lang="zh-CN" altLang="en-US" smtClean="0">
                <a:solidFill>
                  <a:srgbClr val="000000"/>
                </a:solidFill>
              </a:rPr>
              <a:pPr/>
              <a:t>52</a:t>
            </a:fld>
            <a:endParaRPr lang="en-US" altLang="zh-CN" smtClean="0">
              <a:solidFill>
                <a:srgbClr val="000000"/>
              </a:solidFill>
            </a:endParaRPr>
          </a:p>
        </p:txBody>
      </p:sp>
      <p:sp>
        <p:nvSpPr>
          <p:cNvPr id="72708" name="Rectangle 2"/>
          <p:cNvSpPr>
            <a:spLocks noGrp="1" noChangeArrowheads="1"/>
          </p:cNvSpPr>
          <p:nvPr>
            <p:ph type="title"/>
          </p:nvPr>
        </p:nvSpPr>
        <p:spPr/>
        <p:txBody>
          <a:bodyPr/>
          <a:lstStyle/>
          <a:p>
            <a:pPr eaLnBrk="1" hangingPunct="1"/>
            <a:r>
              <a:rPr lang="en-US" altLang="zh-CN" sz="3800" smtClean="0">
                <a:ea typeface="SimSun" pitchFamily="2" charset="-122"/>
              </a:rPr>
              <a:t>Perfect information: illustration (sequential matching pennies)</a:t>
            </a:r>
          </a:p>
        </p:txBody>
      </p:sp>
      <p:sp>
        <p:nvSpPr>
          <p:cNvPr id="72709" name="Rectangle 3"/>
          <p:cNvSpPr>
            <a:spLocks noGrp="1" noChangeArrowheads="1"/>
          </p:cNvSpPr>
          <p:nvPr>
            <p:ph type="body" sz="half" idx="1"/>
          </p:nvPr>
        </p:nvSpPr>
        <p:spPr>
          <a:xfrm>
            <a:off x="914400" y="1600200"/>
            <a:ext cx="3797300" cy="4522788"/>
          </a:xfrm>
        </p:spPr>
        <p:txBody>
          <a:bodyPr/>
          <a:lstStyle/>
          <a:p>
            <a:pPr eaLnBrk="1" hangingPunct="1"/>
            <a:r>
              <a:rPr lang="zh-CN" altLang="en-US" sz="2000" smtClean="0">
                <a:ea typeface="SimSun" pitchFamily="2" charset="-122"/>
              </a:rPr>
              <a:t>两个参与人各有一枚硬币</a:t>
            </a:r>
            <a:r>
              <a:rPr lang="en-US" altLang="zh-CN" sz="2000" smtClean="0">
                <a:ea typeface="SimSun" pitchFamily="2" charset="-122"/>
              </a:rPr>
              <a:t>. </a:t>
            </a:r>
          </a:p>
          <a:p>
            <a:pPr eaLnBrk="1" hangingPunct="1"/>
            <a:r>
              <a:rPr lang="en-US" altLang="zh-CN" sz="2000" smtClean="0">
                <a:ea typeface="SimSun" pitchFamily="2" charset="-122"/>
              </a:rPr>
              <a:t>Player 1</a:t>
            </a:r>
            <a:r>
              <a:rPr lang="zh-CN" altLang="en-US" sz="2000" smtClean="0">
                <a:ea typeface="SimSun" pitchFamily="2" charset="-122"/>
              </a:rPr>
              <a:t>先选择是显示 </a:t>
            </a:r>
            <a:r>
              <a:rPr lang="en-US" altLang="zh-CN" sz="2000" smtClean="0">
                <a:ea typeface="SimSun" pitchFamily="2" charset="-122"/>
              </a:rPr>
              <a:t>Head</a:t>
            </a:r>
            <a:r>
              <a:rPr lang="zh-CN" altLang="en-US" sz="2000" smtClean="0">
                <a:ea typeface="SimSun" pitchFamily="2" charset="-122"/>
              </a:rPr>
              <a:t>还是 </a:t>
            </a:r>
            <a:r>
              <a:rPr lang="en-US" altLang="zh-CN" sz="2000" smtClean="0">
                <a:ea typeface="SimSun" pitchFamily="2" charset="-122"/>
              </a:rPr>
              <a:t>Tail. </a:t>
            </a:r>
          </a:p>
          <a:p>
            <a:pPr eaLnBrk="1" hangingPunct="1"/>
            <a:r>
              <a:rPr lang="zh-CN" altLang="en-US" sz="2000" smtClean="0">
                <a:ea typeface="SimSun" pitchFamily="2" charset="-122"/>
              </a:rPr>
              <a:t>在观察</a:t>
            </a:r>
            <a:r>
              <a:rPr lang="en-US" altLang="zh-CN" sz="2000" smtClean="0">
                <a:ea typeface="SimSun" pitchFamily="2" charset="-122"/>
              </a:rPr>
              <a:t>player 1</a:t>
            </a:r>
            <a:r>
              <a:rPr lang="zh-CN" altLang="en-US" sz="2000" smtClean="0">
                <a:ea typeface="SimSun" pitchFamily="2" charset="-122"/>
              </a:rPr>
              <a:t>的选择之后</a:t>
            </a:r>
            <a:r>
              <a:rPr lang="en-US" altLang="zh-CN" sz="2000" smtClean="0">
                <a:ea typeface="SimSun" pitchFamily="2" charset="-122"/>
              </a:rPr>
              <a:t>, player 2</a:t>
            </a:r>
            <a:r>
              <a:rPr lang="zh-CN" altLang="en-US" sz="2000" smtClean="0">
                <a:ea typeface="SimSun" pitchFamily="2" charset="-122"/>
              </a:rPr>
              <a:t>选择显示</a:t>
            </a:r>
            <a:r>
              <a:rPr lang="en-US" altLang="zh-CN" sz="2000" smtClean="0">
                <a:ea typeface="SimSun" pitchFamily="2" charset="-122"/>
              </a:rPr>
              <a:t>Head</a:t>
            </a:r>
            <a:r>
              <a:rPr lang="zh-CN" altLang="en-US" sz="2000" smtClean="0">
                <a:ea typeface="SimSun" pitchFamily="2" charset="-122"/>
              </a:rPr>
              <a:t>或 </a:t>
            </a:r>
            <a:r>
              <a:rPr lang="en-US" altLang="zh-CN" sz="2000" smtClean="0">
                <a:ea typeface="SimSun" pitchFamily="2" charset="-122"/>
              </a:rPr>
              <a:t>Tail</a:t>
            </a:r>
          </a:p>
          <a:p>
            <a:pPr eaLnBrk="1" hangingPunct="1"/>
            <a:r>
              <a:rPr lang="zh-CN" altLang="en-US" sz="2000" smtClean="0">
                <a:ea typeface="SimSun" pitchFamily="2" charset="-122"/>
              </a:rPr>
              <a:t>两个参与人都知道以下规则</a:t>
            </a:r>
            <a:r>
              <a:rPr lang="en-US" altLang="zh-CN" sz="2000" smtClean="0">
                <a:ea typeface="SimSun" pitchFamily="2" charset="-122"/>
              </a:rPr>
              <a:t>:</a:t>
            </a:r>
          </a:p>
          <a:p>
            <a:pPr lvl="1" eaLnBrk="1" hangingPunct="1">
              <a:buFont typeface="Wingdings" pitchFamily="2" charset="2"/>
              <a:buChar char="Ø"/>
            </a:pPr>
            <a:r>
              <a:rPr lang="zh-CN" altLang="en-US" sz="2200" smtClean="0">
                <a:ea typeface="SimSun" pitchFamily="2" charset="-122"/>
              </a:rPr>
              <a:t>如果两枚硬币一致</a:t>
            </a:r>
            <a:r>
              <a:rPr lang="en-US" altLang="zh-CN" sz="2200" smtClean="0">
                <a:ea typeface="SimSun" pitchFamily="2" charset="-122"/>
              </a:rPr>
              <a:t> (</a:t>
            </a:r>
            <a:r>
              <a:rPr lang="zh-CN" altLang="en-US" sz="2200" smtClean="0">
                <a:ea typeface="SimSun" pitchFamily="2" charset="-122"/>
              </a:rPr>
              <a:t>都是</a:t>
            </a:r>
            <a:r>
              <a:rPr lang="en-US" altLang="zh-CN" sz="2200" smtClean="0">
                <a:ea typeface="SimSun" pitchFamily="2" charset="-122"/>
              </a:rPr>
              <a:t>heads </a:t>
            </a:r>
            <a:r>
              <a:rPr lang="zh-CN" altLang="en-US" sz="2200" smtClean="0">
                <a:ea typeface="SimSun" pitchFamily="2" charset="-122"/>
              </a:rPr>
              <a:t>或都是</a:t>
            </a:r>
            <a:r>
              <a:rPr lang="en-US" altLang="zh-CN" sz="2200" smtClean="0">
                <a:ea typeface="SimSun" pitchFamily="2" charset="-122"/>
              </a:rPr>
              <a:t> tails) </a:t>
            </a:r>
            <a:r>
              <a:rPr lang="zh-CN" altLang="en-US" sz="2200" smtClean="0">
                <a:ea typeface="SimSun" pitchFamily="2" charset="-122"/>
              </a:rPr>
              <a:t>那么</a:t>
            </a:r>
            <a:r>
              <a:rPr lang="en-US" altLang="zh-CN" sz="2200" smtClean="0">
                <a:ea typeface="SimSun" pitchFamily="2" charset="-122"/>
              </a:rPr>
              <a:t>player 2 </a:t>
            </a:r>
            <a:r>
              <a:rPr lang="zh-CN" altLang="en-US" sz="2200" smtClean="0">
                <a:ea typeface="SimSun" pitchFamily="2" charset="-122"/>
              </a:rPr>
              <a:t>赢得</a:t>
            </a:r>
            <a:r>
              <a:rPr lang="en-US" altLang="zh-CN" sz="2200" smtClean="0">
                <a:ea typeface="SimSun" pitchFamily="2" charset="-122"/>
              </a:rPr>
              <a:t> player 1</a:t>
            </a:r>
            <a:r>
              <a:rPr lang="zh-CN" altLang="en-US" sz="2200" smtClean="0">
                <a:ea typeface="SimSun" pitchFamily="2" charset="-122"/>
              </a:rPr>
              <a:t>的硬币</a:t>
            </a:r>
            <a:r>
              <a:rPr lang="en-US" altLang="zh-CN" sz="2200" smtClean="0">
                <a:ea typeface="SimSun" pitchFamily="2" charset="-122"/>
              </a:rPr>
              <a:t>. </a:t>
            </a:r>
          </a:p>
          <a:p>
            <a:pPr lvl="1" eaLnBrk="1" hangingPunct="1">
              <a:buFont typeface="Wingdings" pitchFamily="2" charset="2"/>
              <a:buChar char="Ø"/>
            </a:pPr>
            <a:r>
              <a:rPr lang="zh-CN" altLang="en-US" sz="2200" smtClean="0">
                <a:ea typeface="SimSun" pitchFamily="2" charset="-122"/>
              </a:rPr>
              <a:t>否则</a:t>
            </a:r>
            <a:r>
              <a:rPr lang="en-US" altLang="zh-CN" sz="2200" smtClean="0">
                <a:ea typeface="SimSun" pitchFamily="2" charset="-122"/>
              </a:rPr>
              <a:t>, player 1</a:t>
            </a:r>
            <a:r>
              <a:rPr lang="zh-CN" altLang="en-US" sz="2200" smtClean="0">
                <a:ea typeface="SimSun" pitchFamily="2" charset="-122"/>
              </a:rPr>
              <a:t>赢得 </a:t>
            </a:r>
            <a:r>
              <a:rPr lang="en-US" altLang="zh-CN" sz="2200" smtClean="0">
                <a:ea typeface="SimSun" pitchFamily="2" charset="-122"/>
              </a:rPr>
              <a:t>player 2</a:t>
            </a:r>
            <a:r>
              <a:rPr lang="zh-CN" altLang="en-US" sz="2200" smtClean="0">
                <a:ea typeface="SimSun" pitchFamily="2" charset="-122"/>
              </a:rPr>
              <a:t>的硬币</a:t>
            </a:r>
            <a:r>
              <a:rPr lang="en-US" altLang="zh-CN" sz="2200" smtClean="0">
                <a:ea typeface="SimSun" pitchFamily="2" charset="-122"/>
              </a:rPr>
              <a:t>. </a:t>
            </a:r>
          </a:p>
        </p:txBody>
      </p:sp>
      <p:sp>
        <p:nvSpPr>
          <p:cNvPr id="72710"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2711" name="Text Box 5"/>
          <p:cNvSpPr txBox="1">
            <a:spLocks noChangeArrowheads="1"/>
          </p:cNvSpPr>
          <p:nvPr/>
        </p:nvSpPr>
        <p:spPr bwMode="auto">
          <a:xfrm>
            <a:off x="6318250" y="1492250"/>
            <a:ext cx="11017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72712" name="Text Box 6"/>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72713" name="Oval 7"/>
          <p:cNvSpPr>
            <a:spLocks noChangeArrowheads="1"/>
          </p:cNvSpPr>
          <p:nvPr/>
        </p:nvSpPr>
        <p:spPr bwMode="auto">
          <a:xfrm>
            <a:off x="5680075"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14" name="Line 8"/>
          <p:cNvSpPr>
            <a:spLocks noChangeShapeType="1"/>
          </p:cNvSpPr>
          <p:nvPr/>
        </p:nvSpPr>
        <p:spPr bwMode="auto">
          <a:xfrm flipH="1">
            <a:off x="5181600"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715" name="Line 9"/>
          <p:cNvSpPr>
            <a:spLocks noChangeShapeType="1"/>
          </p:cNvSpPr>
          <p:nvPr/>
        </p:nvSpPr>
        <p:spPr bwMode="auto">
          <a:xfrm>
            <a:off x="5819775"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716" name="Text Box 10"/>
          <p:cNvSpPr txBox="1">
            <a:spLocks noChangeArrowheads="1"/>
          </p:cNvSpPr>
          <p:nvPr/>
        </p:nvSpPr>
        <p:spPr bwMode="auto">
          <a:xfrm>
            <a:off x="4602163" y="281305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72717" name="Text Box 11"/>
          <p:cNvSpPr txBox="1">
            <a:spLocks noChangeArrowheads="1"/>
          </p:cNvSpPr>
          <p:nvPr/>
        </p:nvSpPr>
        <p:spPr bwMode="auto">
          <a:xfrm>
            <a:off x="5011738" y="33924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72718" name="Text Box 12"/>
          <p:cNvSpPr txBox="1">
            <a:spLocks noChangeArrowheads="1"/>
          </p:cNvSpPr>
          <p:nvPr/>
        </p:nvSpPr>
        <p:spPr bwMode="auto">
          <a:xfrm>
            <a:off x="6183313" y="33972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72719" name="Oval 13"/>
          <p:cNvSpPr>
            <a:spLocks noChangeArrowheads="1"/>
          </p:cNvSpPr>
          <p:nvPr/>
        </p:nvSpPr>
        <p:spPr bwMode="auto">
          <a:xfrm>
            <a:off x="6246813"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20" name="Oval 14"/>
          <p:cNvSpPr>
            <a:spLocks noChangeArrowheads="1"/>
          </p:cNvSpPr>
          <p:nvPr/>
        </p:nvSpPr>
        <p:spPr bwMode="auto">
          <a:xfrm>
            <a:off x="5106988"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21" name="Text Box 15"/>
          <p:cNvSpPr txBox="1">
            <a:spLocks noChangeArrowheads="1"/>
          </p:cNvSpPr>
          <p:nvPr/>
        </p:nvSpPr>
        <p:spPr bwMode="auto">
          <a:xfrm>
            <a:off x="4697413" y="4225925"/>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2722" name="Text Box 16"/>
          <p:cNvSpPr txBox="1">
            <a:spLocks noChangeArrowheads="1"/>
          </p:cNvSpPr>
          <p:nvPr/>
        </p:nvSpPr>
        <p:spPr bwMode="auto">
          <a:xfrm>
            <a:off x="5905500" y="4241800"/>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2723" name="Text Box 17"/>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2724" name="Oval 18"/>
          <p:cNvSpPr>
            <a:spLocks noChangeArrowheads="1"/>
          </p:cNvSpPr>
          <p:nvPr/>
        </p:nvSpPr>
        <p:spPr bwMode="auto">
          <a:xfrm>
            <a:off x="6764338"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25" name="Line 19"/>
          <p:cNvSpPr>
            <a:spLocks noChangeShapeType="1"/>
          </p:cNvSpPr>
          <p:nvPr/>
        </p:nvSpPr>
        <p:spPr bwMode="auto">
          <a:xfrm flipH="1">
            <a:off x="5784850"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726" name="Line 20"/>
          <p:cNvSpPr>
            <a:spLocks noChangeShapeType="1"/>
          </p:cNvSpPr>
          <p:nvPr/>
        </p:nvSpPr>
        <p:spPr bwMode="auto">
          <a:xfrm>
            <a:off x="6904038"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727" name="Text Box 21"/>
          <p:cNvSpPr txBox="1">
            <a:spLocks noChangeArrowheads="1"/>
          </p:cNvSpPr>
          <p:nvPr/>
        </p:nvSpPr>
        <p:spPr bwMode="auto">
          <a:xfrm>
            <a:off x="5935663" y="2111375"/>
            <a:ext cx="3349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72728" name="Text Box 22"/>
          <p:cNvSpPr txBox="1">
            <a:spLocks noChangeArrowheads="1"/>
          </p:cNvSpPr>
          <p:nvPr/>
        </p:nvSpPr>
        <p:spPr bwMode="auto">
          <a:xfrm>
            <a:off x="7350125" y="2116138"/>
            <a:ext cx="361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72729" name="Text Box 23"/>
          <p:cNvSpPr txBox="1">
            <a:spLocks noChangeArrowheads="1"/>
          </p:cNvSpPr>
          <p:nvPr/>
        </p:nvSpPr>
        <p:spPr bwMode="auto">
          <a:xfrm>
            <a:off x="6732588"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72730" name="Oval 24"/>
          <p:cNvSpPr>
            <a:spLocks noChangeArrowheads="1"/>
          </p:cNvSpPr>
          <p:nvPr/>
        </p:nvSpPr>
        <p:spPr bwMode="auto">
          <a:xfrm>
            <a:off x="7734300"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31" name="Line 25"/>
          <p:cNvSpPr>
            <a:spLocks noChangeShapeType="1"/>
          </p:cNvSpPr>
          <p:nvPr/>
        </p:nvSpPr>
        <p:spPr bwMode="auto">
          <a:xfrm flipH="1">
            <a:off x="7235825"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732" name="Line 26"/>
          <p:cNvSpPr>
            <a:spLocks noChangeShapeType="1"/>
          </p:cNvSpPr>
          <p:nvPr/>
        </p:nvSpPr>
        <p:spPr bwMode="auto">
          <a:xfrm>
            <a:off x="7874000"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733" name="Text Box 27"/>
          <p:cNvSpPr txBox="1">
            <a:spLocks noChangeArrowheads="1"/>
          </p:cNvSpPr>
          <p:nvPr/>
        </p:nvSpPr>
        <p:spPr bwMode="auto">
          <a:xfrm>
            <a:off x="6656388" y="2828925"/>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72734" name="Text Box 28"/>
          <p:cNvSpPr txBox="1">
            <a:spLocks noChangeArrowheads="1"/>
          </p:cNvSpPr>
          <p:nvPr/>
        </p:nvSpPr>
        <p:spPr bwMode="auto">
          <a:xfrm>
            <a:off x="7065963" y="34083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72735" name="Text Box 29"/>
          <p:cNvSpPr txBox="1">
            <a:spLocks noChangeArrowheads="1"/>
          </p:cNvSpPr>
          <p:nvPr/>
        </p:nvSpPr>
        <p:spPr bwMode="auto">
          <a:xfrm>
            <a:off x="8237538" y="34131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72736" name="Oval 30"/>
          <p:cNvSpPr>
            <a:spLocks noChangeArrowheads="1"/>
          </p:cNvSpPr>
          <p:nvPr/>
        </p:nvSpPr>
        <p:spPr bwMode="auto">
          <a:xfrm>
            <a:off x="8301038"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37" name="Oval 31"/>
          <p:cNvSpPr>
            <a:spLocks noChangeArrowheads="1"/>
          </p:cNvSpPr>
          <p:nvPr/>
        </p:nvSpPr>
        <p:spPr bwMode="auto">
          <a:xfrm>
            <a:off x="7161213" y="40767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738" name="Text Box 32"/>
          <p:cNvSpPr txBox="1">
            <a:spLocks noChangeArrowheads="1"/>
          </p:cNvSpPr>
          <p:nvPr/>
        </p:nvSpPr>
        <p:spPr bwMode="auto">
          <a:xfrm>
            <a:off x="6818313" y="4254500"/>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2739" name="Text Box 33"/>
          <p:cNvSpPr txBox="1">
            <a:spLocks noChangeArrowheads="1"/>
          </p:cNvSpPr>
          <p:nvPr/>
        </p:nvSpPr>
        <p:spPr bwMode="auto">
          <a:xfrm>
            <a:off x="7959725" y="4257675"/>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3731" name="灯片编号占位符 5"/>
          <p:cNvSpPr>
            <a:spLocks noGrp="1"/>
          </p:cNvSpPr>
          <p:nvPr>
            <p:ph type="sldNum" sz="quarter" idx="12"/>
          </p:nvPr>
        </p:nvSpPr>
        <p:spPr>
          <a:noFill/>
        </p:spPr>
        <p:txBody>
          <a:bodyPr/>
          <a:lstStyle/>
          <a:p>
            <a:fld id="{A4073D31-D0C2-4809-9CD4-C971B2C3B1E4}" type="slidenum">
              <a:rPr lang="zh-CN" altLang="en-US" smtClean="0">
                <a:solidFill>
                  <a:srgbClr val="000000"/>
                </a:solidFill>
              </a:rPr>
              <a:pPr/>
              <a:t>53</a:t>
            </a:fld>
            <a:endParaRPr lang="en-US" altLang="zh-CN" smtClean="0">
              <a:solidFill>
                <a:srgbClr val="000000"/>
              </a:solidFill>
            </a:endParaRPr>
          </a:p>
        </p:txBody>
      </p:sp>
      <p:sp>
        <p:nvSpPr>
          <p:cNvPr id="73732" name="Rectangle 2"/>
          <p:cNvSpPr>
            <a:spLocks noGrp="1" noChangeArrowheads="1"/>
          </p:cNvSpPr>
          <p:nvPr>
            <p:ph type="title"/>
          </p:nvPr>
        </p:nvSpPr>
        <p:spPr/>
        <p:txBody>
          <a:bodyPr/>
          <a:lstStyle/>
          <a:p>
            <a:pPr eaLnBrk="1" hangingPunct="1"/>
            <a:r>
              <a:rPr lang="en-US" altLang="zh-CN" sz="3800" smtClean="0">
                <a:ea typeface="SimSun" pitchFamily="2" charset="-122"/>
              </a:rPr>
              <a:t>Dynamic games of complete and imperfect information</a:t>
            </a:r>
          </a:p>
        </p:txBody>
      </p:sp>
      <p:sp>
        <p:nvSpPr>
          <p:cNvPr id="73733" name="Rectangle 3"/>
          <p:cNvSpPr>
            <a:spLocks noGrp="1" noChangeArrowheads="1"/>
          </p:cNvSpPr>
          <p:nvPr>
            <p:ph type="body" idx="1"/>
          </p:nvPr>
        </p:nvSpPr>
        <p:spPr/>
        <p:txBody>
          <a:bodyPr/>
          <a:lstStyle/>
          <a:p>
            <a:pPr eaLnBrk="1" hangingPunct="1"/>
            <a:r>
              <a:rPr lang="zh-CN" altLang="en-US" sz="3000" smtClean="0">
                <a:ea typeface="SimSun" pitchFamily="2" charset="-122"/>
              </a:rPr>
              <a:t>不完美信息</a:t>
            </a:r>
            <a:endParaRPr lang="en-US" altLang="zh-CN" sz="3000" smtClean="0">
              <a:ea typeface="SimSun" pitchFamily="2" charset="-122"/>
            </a:endParaRPr>
          </a:p>
          <a:p>
            <a:pPr lvl="1" eaLnBrk="1" hangingPunct="1">
              <a:buFont typeface="Wingdings" pitchFamily="2" charset="2"/>
              <a:buChar char="Ø"/>
            </a:pPr>
            <a:r>
              <a:rPr lang="zh-CN" altLang="en-US" sz="2800" smtClean="0">
                <a:ea typeface="SimSun" pitchFamily="2" charset="-122"/>
              </a:rPr>
              <a:t>参与人做出决策前可能并不能确切的知道</a:t>
            </a:r>
            <a:r>
              <a:rPr lang="zh-CN" altLang="en-US" sz="2800" b="1" i="1" smtClean="0">
                <a:ea typeface="SimSun" pitchFamily="2" charset="-122"/>
              </a:rPr>
              <a:t>谁</a:t>
            </a:r>
            <a:r>
              <a:rPr lang="zh-CN" altLang="en-US" sz="2800" smtClean="0">
                <a:ea typeface="SimSun" pitchFamily="2" charset="-122"/>
              </a:rPr>
              <a:t>做了</a:t>
            </a:r>
            <a:r>
              <a:rPr lang="zh-CN" altLang="en-US" sz="2800" b="1" i="1" smtClean="0">
                <a:ea typeface="SimSun" pitchFamily="2" charset="-122"/>
              </a:rPr>
              <a:t>什么</a:t>
            </a:r>
            <a:r>
              <a:rPr lang="zh-CN" altLang="en-US" sz="2800" smtClean="0">
                <a:ea typeface="SimSun" pitchFamily="2" charset="-122"/>
              </a:rPr>
              <a:t>选择</a:t>
            </a:r>
            <a:r>
              <a:rPr lang="en-US" altLang="zh-CN" sz="2800" smtClean="0">
                <a:ea typeface="SimSun" pitchFamily="2" charset="-122"/>
              </a:rPr>
              <a:t>.</a:t>
            </a:r>
          </a:p>
          <a:p>
            <a:pPr lvl="1" eaLnBrk="1" hangingPunct="1">
              <a:buFont typeface="Wingdings" pitchFamily="2" charset="2"/>
              <a:buChar char="Ø"/>
            </a:pPr>
            <a:r>
              <a:rPr lang="zh-CN" altLang="en-US" sz="2800" smtClean="0">
                <a:ea typeface="SimSun" pitchFamily="2" charset="-122"/>
              </a:rPr>
              <a:t>例</a:t>
            </a:r>
            <a:r>
              <a:rPr lang="en-US" altLang="zh-CN" sz="2800" smtClean="0">
                <a:ea typeface="SimSun" pitchFamily="2" charset="-122"/>
              </a:rPr>
              <a:t>: </a:t>
            </a:r>
            <a:r>
              <a:rPr lang="zh-CN" altLang="en-US" sz="2800" smtClean="0">
                <a:ea typeface="SimSun" pitchFamily="2" charset="-122"/>
              </a:rPr>
              <a:t>在</a:t>
            </a:r>
            <a:r>
              <a:rPr lang="en-US" altLang="zh-CN" sz="2800" smtClean="0">
                <a:ea typeface="SimSun" pitchFamily="2" charset="-122"/>
              </a:rPr>
              <a:t>player 1</a:t>
            </a:r>
            <a:r>
              <a:rPr lang="zh-CN" altLang="en-US" sz="2800" smtClean="0">
                <a:ea typeface="SimSun" pitchFamily="2" charset="-122"/>
              </a:rPr>
              <a:t>做出选择后 </a:t>
            </a:r>
            <a:r>
              <a:rPr lang="en-US" altLang="zh-CN" sz="2800" smtClean="0">
                <a:ea typeface="SimSun" pitchFamily="2" charset="-122"/>
              </a:rPr>
              <a:t>player 2</a:t>
            </a:r>
            <a:r>
              <a:rPr lang="zh-CN" altLang="en-US" sz="2800" smtClean="0">
                <a:ea typeface="SimSun" pitchFamily="2" charset="-122"/>
              </a:rPr>
              <a:t>进行她的选择</a:t>
            </a:r>
            <a:r>
              <a:rPr lang="en-US" altLang="zh-CN" sz="2800" smtClean="0">
                <a:ea typeface="SimSun" pitchFamily="2" charset="-122"/>
              </a:rPr>
              <a:t>. Player 2</a:t>
            </a:r>
            <a:r>
              <a:rPr lang="zh-CN" altLang="en-US" sz="2800" smtClean="0">
                <a:ea typeface="SimSun" pitchFamily="2" charset="-122"/>
              </a:rPr>
              <a:t>需要在不知道 </a:t>
            </a:r>
            <a:r>
              <a:rPr lang="en-US" altLang="zh-CN" sz="2800" smtClean="0">
                <a:ea typeface="SimSun" pitchFamily="2" charset="-122"/>
              </a:rPr>
              <a:t>player 1</a:t>
            </a:r>
            <a:r>
              <a:rPr lang="zh-CN" altLang="en-US" sz="2800" smtClean="0">
                <a:ea typeface="SimSun" pitchFamily="2" charset="-122"/>
              </a:rPr>
              <a:t>做出什么选择的情况下进行她的决策</a:t>
            </a:r>
            <a:r>
              <a:rPr lang="en-US" altLang="zh-CN" sz="2800" smtClean="0">
                <a:ea typeface="SimSun" pitchFamily="2" charset="-122"/>
              </a:rPr>
              <a:t>.</a:t>
            </a:r>
          </a:p>
        </p:txBody>
      </p:sp>
      <p:sp>
        <p:nvSpPr>
          <p:cNvPr id="73734" name="Rectangle 4"/>
          <p:cNvSpPr>
            <a:spLocks noChangeArrowheads="1"/>
          </p:cNvSpPr>
          <p:nvPr/>
        </p:nvSpPr>
        <p:spPr bwMode="auto">
          <a:xfrm>
            <a:off x="1111250" y="4378325"/>
            <a:ext cx="7148513" cy="170021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B2B2B2"/>
              </a:buClr>
              <a:buSzPct val="90000"/>
              <a:buFont typeface="Wingdings" pitchFamily="2" charset="2"/>
              <a:buChar char="n"/>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4755" name="灯片编号占位符 6"/>
          <p:cNvSpPr>
            <a:spLocks noGrp="1"/>
          </p:cNvSpPr>
          <p:nvPr>
            <p:ph type="sldNum" sz="quarter" idx="12"/>
          </p:nvPr>
        </p:nvSpPr>
        <p:spPr>
          <a:noFill/>
        </p:spPr>
        <p:txBody>
          <a:bodyPr/>
          <a:lstStyle/>
          <a:p>
            <a:fld id="{00FF6039-EBE8-4904-BB46-E4840DB48191}" type="slidenum">
              <a:rPr lang="zh-CN" altLang="en-US" smtClean="0">
                <a:solidFill>
                  <a:srgbClr val="000000"/>
                </a:solidFill>
              </a:rPr>
              <a:pPr/>
              <a:t>54</a:t>
            </a:fld>
            <a:endParaRPr lang="en-US" altLang="zh-CN" smtClean="0">
              <a:solidFill>
                <a:srgbClr val="000000"/>
              </a:solidFill>
            </a:endParaRPr>
          </a:p>
        </p:txBody>
      </p:sp>
      <p:sp>
        <p:nvSpPr>
          <p:cNvPr id="74756" name="Rectangle 2"/>
          <p:cNvSpPr>
            <a:spLocks noGrp="1" noChangeArrowheads="1"/>
          </p:cNvSpPr>
          <p:nvPr>
            <p:ph type="title"/>
          </p:nvPr>
        </p:nvSpPr>
        <p:spPr/>
        <p:txBody>
          <a:bodyPr/>
          <a:lstStyle/>
          <a:p>
            <a:pPr eaLnBrk="1" hangingPunct="1"/>
            <a:r>
              <a:rPr lang="en-US" altLang="zh-CN" smtClean="0">
                <a:ea typeface="SimSun" pitchFamily="2" charset="-122"/>
              </a:rPr>
              <a:t>Imperfect information: illustration</a:t>
            </a:r>
          </a:p>
        </p:txBody>
      </p:sp>
      <p:sp>
        <p:nvSpPr>
          <p:cNvPr id="74757" name="Rectangle 3"/>
          <p:cNvSpPr>
            <a:spLocks noGrp="1" noChangeArrowheads="1"/>
          </p:cNvSpPr>
          <p:nvPr>
            <p:ph type="body" sz="half" idx="1"/>
          </p:nvPr>
        </p:nvSpPr>
        <p:spPr>
          <a:xfrm>
            <a:off x="914400" y="1600200"/>
            <a:ext cx="3797300" cy="4522788"/>
          </a:xfrm>
        </p:spPr>
        <p:txBody>
          <a:bodyPr/>
          <a:lstStyle/>
          <a:p>
            <a:pPr eaLnBrk="1" hangingPunct="1">
              <a:lnSpc>
                <a:spcPct val="90000"/>
              </a:lnSpc>
            </a:pPr>
            <a:r>
              <a:rPr lang="zh-CN" altLang="en-US" sz="2000" smtClean="0">
                <a:ea typeface="SimSun" pitchFamily="2" charset="-122"/>
              </a:rPr>
              <a:t>两个参与人各有一枚硬币</a:t>
            </a:r>
            <a:r>
              <a:rPr lang="en-US" altLang="zh-CN" sz="2000" smtClean="0">
                <a:ea typeface="SimSun" pitchFamily="2" charset="-122"/>
              </a:rPr>
              <a:t>. </a:t>
            </a:r>
          </a:p>
          <a:p>
            <a:pPr eaLnBrk="1" hangingPunct="1">
              <a:lnSpc>
                <a:spcPct val="90000"/>
              </a:lnSpc>
            </a:pPr>
            <a:r>
              <a:rPr lang="en-US" altLang="zh-CN" sz="2000" smtClean="0">
                <a:ea typeface="SimSun" pitchFamily="2" charset="-122"/>
              </a:rPr>
              <a:t>Player 1</a:t>
            </a:r>
            <a:r>
              <a:rPr lang="zh-CN" altLang="en-US" sz="2000" smtClean="0">
                <a:ea typeface="SimSun" pitchFamily="2" charset="-122"/>
              </a:rPr>
              <a:t>先选择是显示 </a:t>
            </a:r>
            <a:r>
              <a:rPr lang="en-US" altLang="zh-CN" sz="2000" smtClean="0">
                <a:ea typeface="SimSun" pitchFamily="2" charset="-122"/>
              </a:rPr>
              <a:t>Head</a:t>
            </a:r>
            <a:r>
              <a:rPr lang="zh-CN" altLang="en-US" sz="2000" smtClean="0">
                <a:ea typeface="SimSun" pitchFamily="2" charset="-122"/>
              </a:rPr>
              <a:t>还是 </a:t>
            </a:r>
            <a:r>
              <a:rPr lang="en-US" altLang="zh-CN" sz="2000" smtClean="0">
                <a:ea typeface="SimSun" pitchFamily="2" charset="-122"/>
              </a:rPr>
              <a:t>Tail. </a:t>
            </a:r>
          </a:p>
          <a:p>
            <a:pPr eaLnBrk="1" hangingPunct="1">
              <a:lnSpc>
                <a:spcPct val="90000"/>
              </a:lnSpc>
            </a:pPr>
            <a:r>
              <a:rPr lang="zh-CN" altLang="en-US" sz="2000" smtClean="0">
                <a:ea typeface="SimSun" pitchFamily="2" charset="-122"/>
              </a:rPr>
              <a:t>然后</a:t>
            </a:r>
            <a:r>
              <a:rPr lang="en-US" altLang="zh-CN" sz="2000" smtClean="0">
                <a:ea typeface="SimSun" pitchFamily="2" charset="-122"/>
              </a:rPr>
              <a:t>player 2</a:t>
            </a:r>
            <a:r>
              <a:rPr lang="zh-CN" altLang="en-US" sz="2000" smtClean="0">
                <a:ea typeface="SimSun" pitchFamily="2" charset="-122"/>
              </a:rPr>
              <a:t>在不知道 </a:t>
            </a:r>
            <a:r>
              <a:rPr lang="en-US" altLang="zh-CN" sz="2000" smtClean="0">
                <a:ea typeface="SimSun" pitchFamily="2" charset="-122"/>
              </a:rPr>
              <a:t>player 1</a:t>
            </a:r>
            <a:r>
              <a:rPr lang="zh-CN" altLang="en-US" sz="2000" smtClean="0">
                <a:ea typeface="SimSun" pitchFamily="2" charset="-122"/>
              </a:rPr>
              <a:t>选择的情况下选择是显示 </a:t>
            </a:r>
            <a:r>
              <a:rPr lang="en-US" altLang="zh-CN" sz="2000" smtClean="0">
                <a:ea typeface="SimSun" pitchFamily="2" charset="-122"/>
              </a:rPr>
              <a:t>Head</a:t>
            </a:r>
            <a:r>
              <a:rPr lang="zh-CN" altLang="en-US" sz="2000" smtClean="0">
                <a:ea typeface="SimSun" pitchFamily="2" charset="-122"/>
              </a:rPr>
              <a:t>还是 </a:t>
            </a:r>
            <a:r>
              <a:rPr lang="en-US" altLang="zh-CN" sz="2000" smtClean="0">
                <a:ea typeface="SimSun" pitchFamily="2" charset="-122"/>
              </a:rPr>
              <a:t>Tail, </a:t>
            </a:r>
          </a:p>
          <a:p>
            <a:pPr eaLnBrk="1" hangingPunct="1">
              <a:lnSpc>
                <a:spcPct val="90000"/>
              </a:lnSpc>
            </a:pPr>
            <a:r>
              <a:rPr lang="zh-CN" altLang="en-US" sz="2000" smtClean="0">
                <a:ea typeface="SimSun" pitchFamily="2" charset="-122"/>
              </a:rPr>
              <a:t>两个参与人都知道以下规则</a:t>
            </a:r>
            <a:r>
              <a:rPr lang="en-US" altLang="zh-CN" sz="2000" smtClean="0">
                <a:ea typeface="SimSun" pitchFamily="2" charset="-122"/>
              </a:rPr>
              <a:t>:</a:t>
            </a:r>
          </a:p>
          <a:p>
            <a:pPr lvl="1" eaLnBrk="1" hangingPunct="1">
              <a:lnSpc>
                <a:spcPct val="90000"/>
              </a:lnSpc>
              <a:buFont typeface="Wingdings" pitchFamily="2" charset="2"/>
              <a:buChar char="Ø"/>
            </a:pPr>
            <a:r>
              <a:rPr lang="zh-CN" altLang="en-US" sz="2000" smtClean="0">
                <a:ea typeface="SimSun" pitchFamily="2" charset="-122"/>
              </a:rPr>
              <a:t>如果两枚硬币一致</a:t>
            </a:r>
            <a:r>
              <a:rPr lang="en-US" altLang="zh-CN" sz="2000" smtClean="0">
                <a:ea typeface="SimSun" pitchFamily="2" charset="-122"/>
              </a:rPr>
              <a:t> (</a:t>
            </a:r>
            <a:r>
              <a:rPr lang="zh-CN" altLang="en-US" sz="2000" smtClean="0">
                <a:ea typeface="SimSun" pitchFamily="2" charset="-122"/>
              </a:rPr>
              <a:t>都是</a:t>
            </a:r>
            <a:r>
              <a:rPr lang="en-US" altLang="zh-CN" sz="2000" smtClean="0">
                <a:ea typeface="SimSun" pitchFamily="2" charset="-122"/>
              </a:rPr>
              <a:t>heads </a:t>
            </a:r>
            <a:r>
              <a:rPr lang="zh-CN" altLang="en-US" sz="2000" smtClean="0">
                <a:ea typeface="SimSun" pitchFamily="2" charset="-122"/>
              </a:rPr>
              <a:t>或都是</a:t>
            </a:r>
            <a:r>
              <a:rPr lang="en-US" altLang="zh-CN" sz="2000" smtClean="0">
                <a:ea typeface="SimSun" pitchFamily="2" charset="-122"/>
              </a:rPr>
              <a:t> tails) </a:t>
            </a:r>
            <a:r>
              <a:rPr lang="zh-CN" altLang="en-US" sz="2000" smtClean="0">
                <a:ea typeface="SimSun" pitchFamily="2" charset="-122"/>
              </a:rPr>
              <a:t>那么</a:t>
            </a:r>
            <a:r>
              <a:rPr lang="en-US" altLang="zh-CN" sz="2000" smtClean="0">
                <a:ea typeface="SimSun" pitchFamily="2" charset="-122"/>
              </a:rPr>
              <a:t>player 2 </a:t>
            </a:r>
            <a:r>
              <a:rPr lang="zh-CN" altLang="en-US" sz="2000" smtClean="0">
                <a:ea typeface="SimSun" pitchFamily="2" charset="-122"/>
              </a:rPr>
              <a:t>赢得</a:t>
            </a:r>
            <a:r>
              <a:rPr lang="en-US" altLang="zh-CN" sz="2000" smtClean="0">
                <a:ea typeface="SimSun" pitchFamily="2" charset="-122"/>
              </a:rPr>
              <a:t> player 1</a:t>
            </a:r>
            <a:r>
              <a:rPr lang="zh-CN" altLang="en-US" sz="2000" smtClean="0">
                <a:ea typeface="SimSun" pitchFamily="2" charset="-122"/>
              </a:rPr>
              <a:t>的硬币</a:t>
            </a:r>
            <a:r>
              <a:rPr lang="en-US" altLang="zh-CN" sz="2000" smtClean="0">
                <a:ea typeface="SimSun" pitchFamily="2" charset="-122"/>
              </a:rPr>
              <a:t>. </a:t>
            </a:r>
          </a:p>
          <a:p>
            <a:pPr lvl="1" eaLnBrk="1" hangingPunct="1">
              <a:lnSpc>
                <a:spcPct val="90000"/>
              </a:lnSpc>
              <a:buFont typeface="Wingdings" pitchFamily="2" charset="2"/>
              <a:buChar char="Ø"/>
            </a:pPr>
            <a:r>
              <a:rPr lang="zh-CN" altLang="en-US" sz="2000" smtClean="0">
                <a:ea typeface="SimSun" pitchFamily="2" charset="-122"/>
              </a:rPr>
              <a:t>否则</a:t>
            </a:r>
            <a:r>
              <a:rPr lang="en-US" altLang="zh-CN" sz="2000" smtClean="0">
                <a:ea typeface="SimSun" pitchFamily="2" charset="-122"/>
              </a:rPr>
              <a:t>, player 1</a:t>
            </a:r>
            <a:r>
              <a:rPr lang="zh-CN" altLang="en-US" sz="2000" smtClean="0">
                <a:ea typeface="SimSun" pitchFamily="2" charset="-122"/>
              </a:rPr>
              <a:t>赢得 </a:t>
            </a:r>
            <a:r>
              <a:rPr lang="en-US" altLang="zh-CN" sz="2000" smtClean="0">
                <a:ea typeface="SimSun" pitchFamily="2" charset="-122"/>
              </a:rPr>
              <a:t>player 2</a:t>
            </a:r>
            <a:r>
              <a:rPr lang="zh-CN" altLang="en-US" sz="2000" smtClean="0">
                <a:ea typeface="SimSun" pitchFamily="2" charset="-122"/>
              </a:rPr>
              <a:t>的硬币</a:t>
            </a:r>
            <a:r>
              <a:rPr lang="en-US" altLang="zh-CN" sz="2000" smtClean="0">
                <a:ea typeface="SimSun" pitchFamily="2" charset="-122"/>
              </a:rPr>
              <a:t>.</a:t>
            </a:r>
            <a:r>
              <a:rPr lang="en-US" altLang="zh-CN" sz="2400" smtClean="0">
                <a:ea typeface="SimSun" pitchFamily="2" charset="-122"/>
              </a:rPr>
              <a:t> </a:t>
            </a:r>
          </a:p>
        </p:txBody>
      </p:sp>
      <p:sp>
        <p:nvSpPr>
          <p:cNvPr id="74758" name="Text Box 4"/>
          <p:cNvSpPr txBox="1">
            <a:spLocks noChangeArrowheads="1"/>
          </p:cNvSpPr>
          <p:nvPr/>
        </p:nvSpPr>
        <p:spPr bwMode="auto">
          <a:xfrm>
            <a:off x="8080375" y="287020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grpSp>
        <p:nvGrpSpPr>
          <p:cNvPr id="2" name="Group 5"/>
          <p:cNvGrpSpPr>
            <a:grpSpLocks/>
          </p:cNvGrpSpPr>
          <p:nvPr/>
        </p:nvGrpSpPr>
        <p:grpSpPr bwMode="auto">
          <a:xfrm>
            <a:off x="4581525" y="1492250"/>
            <a:ext cx="4392613" cy="3132138"/>
            <a:chOff x="2886" y="940"/>
            <a:chExt cx="2767" cy="1973"/>
          </a:xfrm>
        </p:grpSpPr>
        <p:sp>
          <p:nvSpPr>
            <p:cNvPr id="74760" name="Text Box 6"/>
            <p:cNvSpPr txBox="1">
              <a:spLocks noChangeArrowheads="1"/>
            </p:cNvSpPr>
            <p:nvPr/>
          </p:nvSpPr>
          <p:spPr bwMode="auto">
            <a:xfrm>
              <a:off x="2886" y="2309"/>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4761" name="Text Box 7"/>
            <p:cNvSpPr txBox="1">
              <a:spLocks noChangeArrowheads="1"/>
            </p:cNvSpPr>
            <p:nvPr/>
          </p:nvSpPr>
          <p:spPr bwMode="auto">
            <a:xfrm>
              <a:off x="3980" y="940"/>
              <a:ext cx="69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74762" name="Text Box 8"/>
            <p:cNvSpPr txBox="1">
              <a:spLocks noChangeArrowheads="1"/>
            </p:cNvSpPr>
            <p:nvPr/>
          </p:nvSpPr>
          <p:spPr bwMode="auto">
            <a:xfrm>
              <a:off x="2947" y="2300"/>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74763" name="Oval 9"/>
            <p:cNvSpPr>
              <a:spLocks noChangeArrowheads="1"/>
            </p:cNvSpPr>
            <p:nvPr/>
          </p:nvSpPr>
          <p:spPr bwMode="auto">
            <a:xfrm>
              <a:off x="3578" y="1874"/>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64" name="Line 10"/>
            <p:cNvSpPr>
              <a:spLocks noChangeShapeType="1"/>
            </p:cNvSpPr>
            <p:nvPr/>
          </p:nvSpPr>
          <p:spPr bwMode="auto">
            <a:xfrm flipH="1">
              <a:off x="3264" y="1950"/>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4765" name="Line 11"/>
            <p:cNvSpPr>
              <a:spLocks noChangeShapeType="1"/>
            </p:cNvSpPr>
            <p:nvPr/>
          </p:nvSpPr>
          <p:spPr bwMode="auto">
            <a:xfrm>
              <a:off x="3666" y="1944"/>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4766" name="Text Box 12"/>
            <p:cNvSpPr txBox="1">
              <a:spLocks noChangeArrowheads="1"/>
            </p:cNvSpPr>
            <p:nvPr/>
          </p:nvSpPr>
          <p:spPr bwMode="auto">
            <a:xfrm>
              <a:off x="2899" y="1772"/>
              <a:ext cx="67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74767" name="Text Box 13"/>
            <p:cNvSpPr txBox="1">
              <a:spLocks noChangeArrowheads="1"/>
            </p:cNvSpPr>
            <p:nvPr/>
          </p:nvSpPr>
          <p:spPr bwMode="auto">
            <a:xfrm>
              <a:off x="3157" y="2137"/>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74768" name="Text Box 14"/>
            <p:cNvSpPr txBox="1">
              <a:spLocks noChangeArrowheads="1"/>
            </p:cNvSpPr>
            <p:nvPr/>
          </p:nvSpPr>
          <p:spPr bwMode="auto">
            <a:xfrm>
              <a:off x="3895" y="2140"/>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74769" name="Oval 15"/>
            <p:cNvSpPr>
              <a:spLocks noChangeArrowheads="1"/>
            </p:cNvSpPr>
            <p:nvPr/>
          </p:nvSpPr>
          <p:spPr bwMode="auto">
            <a:xfrm>
              <a:off x="3935" y="255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70" name="Oval 16"/>
            <p:cNvSpPr>
              <a:spLocks noChangeArrowheads="1"/>
            </p:cNvSpPr>
            <p:nvPr/>
          </p:nvSpPr>
          <p:spPr bwMode="auto">
            <a:xfrm>
              <a:off x="3217" y="2558"/>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71" name="Text Box 17"/>
            <p:cNvSpPr txBox="1">
              <a:spLocks noChangeArrowheads="1"/>
            </p:cNvSpPr>
            <p:nvPr/>
          </p:nvSpPr>
          <p:spPr bwMode="auto">
            <a:xfrm>
              <a:off x="2959" y="2662"/>
              <a:ext cx="55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4772" name="Text Box 18"/>
            <p:cNvSpPr txBox="1">
              <a:spLocks noChangeArrowheads="1"/>
            </p:cNvSpPr>
            <p:nvPr/>
          </p:nvSpPr>
          <p:spPr bwMode="auto">
            <a:xfrm>
              <a:off x="3720" y="2672"/>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4773" name="Text Box 19"/>
            <p:cNvSpPr txBox="1">
              <a:spLocks noChangeArrowheads="1"/>
            </p:cNvSpPr>
            <p:nvPr/>
          </p:nvSpPr>
          <p:spPr bwMode="auto">
            <a:xfrm>
              <a:off x="4851" y="1699"/>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4774" name="Oval 20"/>
            <p:cNvSpPr>
              <a:spLocks noChangeArrowheads="1"/>
            </p:cNvSpPr>
            <p:nvPr/>
          </p:nvSpPr>
          <p:spPr bwMode="auto">
            <a:xfrm>
              <a:off x="4261" y="1194"/>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75" name="Line 21"/>
            <p:cNvSpPr>
              <a:spLocks noChangeShapeType="1"/>
            </p:cNvSpPr>
            <p:nvPr/>
          </p:nvSpPr>
          <p:spPr bwMode="auto">
            <a:xfrm flipH="1">
              <a:off x="3644" y="1270"/>
              <a:ext cx="626" cy="626"/>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4776" name="Line 22"/>
            <p:cNvSpPr>
              <a:spLocks noChangeShapeType="1"/>
            </p:cNvSpPr>
            <p:nvPr/>
          </p:nvSpPr>
          <p:spPr bwMode="auto">
            <a:xfrm>
              <a:off x="4349" y="1264"/>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4777" name="Text Box 23"/>
            <p:cNvSpPr txBox="1">
              <a:spLocks noChangeArrowheads="1"/>
            </p:cNvSpPr>
            <p:nvPr/>
          </p:nvSpPr>
          <p:spPr bwMode="auto">
            <a:xfrm>
              <a:off x="3739" y="1330"/>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74778" name="Text Box 24"/>
            <p:cNvSpPr txBox="1">
              <a:spLocks noChangeArrowheads="1"/>
            </p:cNvSpPr>
            <p:nvPr/>
          </p:nvSpPr>
          <p:spPr bwMode="auto">
            <a:xfrm>
              <a:off x="4630" y="1333"/>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74779" name="Text Box 25"/>
            <p:cNvSpPr txBox="1">
              <a:spLocks noChangeArrowheads="1"/>
            </p:cNvSpPr>
            <p:nvPr/>
          </p:nvSpPr>
          <p:spPr bwMode="auto">
            <a:xfrm>
              <a:off x="4241" y="2310"/>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74780" name="Oval 26"/>
            <p:cNvSpPr>
              <a:spLocks noChangeArrowheads="1"/>
            </p:cNvSpPr>
            <p:nvPr/>
          </p:nvSpPr>
          <p:spPr bwMode="auto">
            <a:xfrm>
              <a:off x="4872" y="1884"/>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81" name="Line 27"/>
            <p:cNvSpPr>
              <a:spLocks noChangeShapeType="1"/>
            </p:cNvSpPr>
            <p:nvPr/>
          </p:nvSpPr>
          <p:spPr bwMode="auto">
            <a:xfrm flipH="1">
              <a:off x="4558" y="1960"/>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4782" name="Line 28"/>
            <p:cNvSpPr>
              <a:spLocks noChangeShapeType="1"/>
            </p:cNvSpPr>
            <p:nvPr/>
          </p:nvSpPr>
          <p:spPr bwMode="auto">
            <a:xfrm>
              <a:off x="4960" y="1954"/>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4783" name="Text Box 29"/>
            <p:cNvSpPr txBox="1">
              <a:spLocks noChangeArrowheads="1"/>
            </p:cNvSpPr>
            <p:nvPr/>
          </p:nvSpPr>
          <p:spPr bwMode="auto">
            <a:xfrm>
              <a:off x="4451" y="2147"/>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74784" name="Text Box 30"/>
            <p:cNvSpPr txBox="1">
              <a:spLocks noChangeArrowheads="1"/>
            </p:cNvSpPr>
            <p:nvPr/>
          </p:nvSpPr>
          <p:spPr bwMode="auto">
            <a:xfrm>
              <a:off x="5189" y="2150"/>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74785" name="Oval 31"/>
            <p:cNvSpPr>
              <a:spLocks noChangeArrowheads="1"/>
            </p:cNvSpPr>
            <p:nvPr/>
          </p:nvSpPr>
          <p:spPr bwMode="auto">
            <a:xfrm>
              <a:off x="5229" y="256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86" name="Oval 32"/>
            <p:cNvSpPr>
              <a:spLocks noChangeArrowheads="1"/>
            </p:cNvSpPr>
            <p:nvPr/>
          </p:nvSpPr>
          <p:spPr bwMode="auto">
            <a:xfrm>
              <a:off x="4511" y="2568"/>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4787" name="Text Box 33"/>
            <p:cNvSpPr txBox="1">
              <a:spLocks noChangeArrowheads="1"/>
            </p:cNvSpPr>
            <p:nvPr/>
          </p:nvSpPr>
          <p:spPr bwMode="auto">
            <a:xfrm>
              <a:off x="4295" y="2680"/>
              <a:ext cx="55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4788" name="Text Box 34"/>
            <p:cNvSpPr txBox="1">
              <a:spLocks noChangeArrowheads="1"/>
            </p:cNvSpPr>
            <p:nvPr/>
          </p:nvSpPr>
          <p:spPr bwMode="auto">
            <a:xfrm>
              <a:off x="5014" y="2682"/>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74789" name="Line 35"/>
            <p:cNvSpPr>
              <a:spLocks noChangeShapeType="1"/>
            </p:cNvSpPr>
            <p:nvPr/>
          </p:nvSpPr>
          <p:spPr bwMode="auto">
            <a:xfrm>
              <a:off x="3676" y="1923"/>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5779" name="灯片编号占位符 5"/>
          <p:cNvSpPr>
            <a:spLocks noGrp="1"/>
          </p:cNvSpPr>
          <p:nvPr>
            <p:ph type="sldNum" sz="quarter" idx="12"/>
          </p:nvPr>
        </p:nvSpPr>
        <p:spPr>
          <a:noFill/>
        </p:spPr>
        <p:txBody>
          <a:bodyPr/>
          <a:lstStyle/>
          <a:p>
            <a:fld id="{48A73815-2DA0-40D5-A376-68F9771A6C2B}" type="slidenum">
              <a:rPr lang="zh-CN" altLang="en-US" smtClean="0">
                <a:solidFill>
                  <a:srgbClr val="000000"/>
                </a:solidFill>
              </a:rPr>
              <a:pPr/>
              <a:t>55</a:t>
            </a:fld>
            <a:endParaRPr lang="en-US" altLang="zh-CN" smtClean="0">
              <a:solidFill>
                <a:srgbClr val="000000"/>
              </a:solidFill>
            </a:endParaRPr>
          </a:p>
        </p:txBody>
      </p:sp>
      <p:sp>
        <p:nvSpPr>
          <p:cNvPr id="75780" name="Rectangle 2"/>
          <p:cNvSpPr>
            <a:spLocks noGrp="1" noChangeArrowheads="1"/>
          </p:cNvSpPr>
          <p:nvPr>
            <p:ph type="title"/>
          </p:nvPr>
        </p:nvSpPr>
        <p:spPr/>
        <p:txBody>
          <a:bodyPr/>
          <a:lstStyle/>
          <a:p>
            <a:pPr eaLnBrk="1" hangingPunct="1"/>
            <a:r>
              <a:rPr lang="en-US" altLang="zh-CN" smtClean="0">
                <a:ea typeface="SimSun" pitchFamily="2" charset="-122"/>
              </a:rPr>
              <a:t>Information set</a:t>
            </a:r>
          </a:p>
        </p:txBody>
      </p:sp>
      <p:sp>
        <p:nvSpPr>
          <p:cNvPr id="75781" name="Rectangle 3"/>
          <p:cNvSpPr>
            <a:spLocks noGrp="1" noChangeArrowheads="1"/>
          </p:cNvSpPr>
          <p:nvPr>
            <p:ph type="body" idx="1"/>
          </p:nvPr>
        </p:nvSpPr>
        <p:spPr/>
        <p:txBody>
          <a:bodyPr/>
          <a:lstStyle/>
          <a:p>
            <a:pPr eaLnBrk="1" hangingPunct="1">
              <a:lnSpc>
                <a:spcPct val="90000"/>
              </a:lnSpc>
            </a:pPr>
            <a:r>
              <a:rPr lang="en-US" altLang="zh-CN" smtClean="0">
                <a:ea typeface="SimSun" pitchFamily="2" charset="-122"/>
              </a:rPr>
              <a:t>Gibbons</a:t>
            </a:r>
            <a:r>
              <a:rPr lang="zh-CN" altLang="en-US" smtClean="0">
                <a:ea typeface="SimSun" pitchFamily="2" charset="-122"/>
              </a:rPr>
              <a:t>的定义</a:t>
            </a:r>
            <a:r>
              <a:rPr lang="en-US" altLang="zh-CN" smtClean="0">
                <a:ea typeface="SimSun" pitchFamily="2" charset="-122"/>
              </a:rPr>
              <a:t>: </a:t>
            </a:r>
            <a:r>
              <a:rPr lang="zh-CN" altLang="en-US" smtClean="0">
                <a:ea typeface="SimSun" pitchFamily="2" charset="-122"/>
              </a:rPr>
              <a:t>参与人的一个信息集是指满足以下条件的决策节的集合</a:t>
            </a:r>
            <a:r>
              <a:rPr lang="en-US" altLang="zh-CN" smtClean="0">
                <a:ea typeface="SimSun" pitchFamily="2" charset="-122"/>
              </a:rPr>
              <a:t>:</a:t>
            </a:r>
          </a:p>
          <a:p>
            <a:pPr lvl="1" eaLnBrk="1" hangingPunct="1">
              <a:lnSpc>
                <a:spcPct val="90000"/>
              </a:lnSpc>
              <a:buFont typeface="Wingdings" pitchFamily="2" charset="2"/>
              <a:buChar char="Ø"/>
            </a:pPr>
            <a:r>
              <a:rPr lang="zh-CN" altLang="en-US" smtClean="0">
                <a:ea typeface="SimSun" pitchFamily="2" charset="-122"/>
              </a:rPr>
              <a:t>在此信息集中的每一个节都轮到该参与人行动</a:t>
            </a:r>
            <a:r>
              <a:rPr lang="en-US" altLang="zh-CN" smtClean="0">
                <a:ea typeface="SimSun" pitchFamily="2" charset="-122"/>
              </a:rPr>
              <a:t>, </a:t>
            </a:r>
            <a:r>
              <a:rPr lang="zh-CN" altLang="en-US" smtClean="0">
                <a:ea typeface="SimSun" pitchFamily="2" charset="-122"/>
              </a:rPr>
              <a:t>且</a:t>
            </a:r>
          </a:p>
          <a:p>
            <a:pPr lvl="1" eaLnBrk="1" hangingPunct="1">
              <a:lnSpc>
                <a:spcPct val="90000"/>
              </a:lnSpc>
              <a:buFont typeface="Wingdings" pitchFamily="2" charset="2"/>
              <a:buChar char="Ø"/>
            </a:pPr>
            <a:r>
              <a:rPr lang="zh-CN" altLang="en-US" smtClean="0">
                <a:ea typeface="SimSun" pitchFamily="2" charset="-122"/>
              </a:rPr>
              <a:t>当博弈的进行达到信息集中的一个节</a:t>
            </a:r>
            <a:r>
              <a:rPr lang="en-US" altLang="zh-CN" smtClean="0">
                <a:ea typeface="SimSun" pitchFamily="2" charset="-122"/>
              </a:rPr>
              <a:t>, </a:t>
            </a:r>
            <a:r>
              <a:rPr lang="zh-CN" altLang="en-US" smtClean="0">
                <a:ea typeface="SimSun" pitchFamily="2" charset="-122"/>
              </a:rPr>
              <a:t>应该行动的参与人并不知道达到了</a:t>
            </a:r>
            <a:r>
              <a:rPr lang="en-US" altLang="zh-CN" smtClean="0">
                <a:ea typeface="SimSun" pitchFamily="2" charset="-122"/>
              </a:rPr>
              <a:t> (</a:t>
            </a:r>
            <a:r>
              <a:rPr lang="zh-CN" altLang="en-US" smtClean="0">
                <a:ea typeface="SimSun" pitchFamily="2" charset="-122"/>
              </a:rPr>
              <a:t>或没有达到</a:t>
            </a:r>
            <a:r>
              <a:rPr lang="en-US" altLang="zh-CN" smtClean="0">
                <a:ea typeface="SimSun" pitchFamily="2" charset="-122"/>
              </a:rPr>
              <a:t>) </a:t>
            </a:r>
            <a:r>
              <a:rPr lang="zh-CN" altLang="en-US" smtClean="0">
                <a:ea typeface="SimSun" pitchFamily="2" charset="-122"/>
              </a:rPr>
              <a:t>信息集中的哪一个节</a:t>
            </a:r>
            <a:r>
              <a:rPr lang="en-US" altLang="zh-CN" smtClean="0">
                <a:ea typeface="SimSun" pitchFamily="2" charset="-122"/>
              </a:rPr>
              <a:t>.</a:t>
            </a:r>
          </a:p>
          <a:p>
            <a:pPr eaLnBrk="1" hangingPunct="1">
              <a:lnSpc>
                <a:spcPct val="90000"/>
              </a:lnSpc>
            </a:pPr>
            <a:r>
              <a:rPr lang="zh-CN" altLang="en-US" smtClean="0">
                <a:ea typeface="SimSun" pitchFamily="2" charset="-122"/>
              </a:rPr>
              <a:t>一个信息集中所有的节点都属于同一个参与人</a:t>
            </a:r>
            <a:endParaRPr lang="en-US" altLang="zh-CN" smtClean="0">
              <a:ea typeface="SimSun" pitchFamily="2" charset="-122"/>
            </a:endParaRPr>
          </a:p>
          <a:p>
            <a:pPr eaLnBrk="1" hangingPunct="1">
              <a:lnSpc>
                <a:spcPct val="90000"/>
              </a:lnSpc>
            </a:pPr>
            <a:r>
              <a:rPr lang="zh-CN" altLang="en-US" smtClean="0">
                <a:ea typeface="SimSun" pitchFamily="2" charset="-122"/>
              </a:rPr>
              <a:t>参与人在信息集中的每一个节点都必须有相同的可行行动集合</a:t>
            </a:r>
            <a:r>
              <a:rPr lang="en-US" altLang="zh-CN"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6803" name="灯片编号占位符 4"/>
          <p:cNvSpPr>
            <a:spLocks noGrp="1"/>
          </p:cNvSpPr>
          <p:nvPr>
            <p:ph type="sldNum" sz="quarter" idx="12"/>
          </p:nvPr>
        </p:nvSpPr>
        <p:spPr>
          <a:noFill/>
        </p:spPr>
        <p:txBody>
          <a:bodyPr/>
          <a:lstStyle/>
          <a:p>
            <a:fld id="{73A3D250-0C05-4D09-8BF6-E6398B14A565}" type="slidenum">
              <a:rPr lang="zh-CN" altLang="en-US" smtClean="0">
                <a:solidFill>
                  <a:srgbClr val="000000"/>
                </a:solidFill>
              </a:rPr>
              <a:pPr/>
              <a:t>56</a:t>
            </a:fld>
            <a:endParaRPr lang="en-US" altLang="zh-CN" smtClean="0">
              <a:solidFill>
                <a:srgbClr val="000000"/>
              </a:solidFill>
            </a:endParaRPr>
          </a:p>
        </p:txBody>
      </p:sp>
      <p:sp>
        <p:nvSpPr>
          <p:cNvPr id="76804" name="Rectangle 2"/>
          <p:cNvSpPr>
            <a:spLocks noGrp="1" noChangeArrowheads="1"/>
          </p:cNvSpPr>
          <p:nvPr>
            <p:ph type="title"/>
          </p:nvPr>
        </p:nvSpPr>
        <p:spPr>
          <a:xfrm>
            <a:off x="571472" y="285728"/>
            <a:ext cx="8143932" cy="1143000"/>
          </a:xfrm>
        </p:spPr>
        <p:txBody>
          <a:bodyPr/>
          <a:lstStyle/>
          <a:p>
            <a:pPr eaLnBrk="1" hangingPunct="1"/>
            <a:r>
              <a:rPr lang="en-US" altLang="zh-CN" dirty="0" smtClean="0">
                <a:ea typeface="SimSun" pitchFamily="2" charset="-122"/>
              </a:rPr>
              <a:t>Information set: illustration(pp.94-95)</a:t>
            </a:r>
          </a:p>
        </p:txBody>
      </p:sp>
      <p:grpSp>
        <p:nvGrpSpPr>
          <p:cNvPr id="2" name="Group 3"/>
          <p:cNvGrpSpPr>
            <a:grpSpLocks/>
          </p:cNvGrpSpPr>
          <p:nvPr/>
        </p:nvGrpSpPr>
        <p:grpSpPr bwMode="auto">
          <a:xfrm>
            <a:off x="214313" y="1450975"/>
            <a:ext cx="8437562" cy="3857625"/>
            <a:chOff x="135" y="914"/>
            <a:chExt cx="5315" cy="2430"/>
          </a:xfrm>
        </p:grpSpPr>
        <p:sp>
          <p:nvSpPr>
            <p:cNvPr id="76813" name="Oval 4"/>
            <p:cNvSpPr>
              <a:spLocks noChangeArrowheads="1"/>
            </p:cNvSpPr>
            <p:nvPr/>
          </p:nvSpPr>
          <p:spPr bwMode="auto">
            <a:xfrm>
              <a:off x="2822" y="1016"/>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14" name="Line 5"/>
            <p:cNvSpPr>
              <a:spLocks noChangeShapeType="1"/>
            </p:cNvSpPr>
            <p:nvPr/>
          </p:nvSpPr>
          <p:spPr bwMode="auto">
            <a:xfrm flipH="1">
              <a:off x="1598" y="1092"/>
              <a:ext cx="1233" cy="60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15" name="Line 6"/>
            <p:cNvSpPr>
              <a:spLocks noChangeShapeType="1"/>
            </p:cNvSpPr>
            <p:nvPr/>
          </p:nvSpPr>
          <p:spPr bwMode="auto">
            <a:xfrm>
              <a:off x="2910" y="1086"/>
              <a:ext cx="1262" cy="64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16" name="Text Box 7"/>
            <p:cNvSpPr txBox="1">
              <a:spLocks noChangeArrowheads="1"/>
            </p:cNvSpPr>
            <p:nvPr/>
          </p:nvSpPr>
          <p:spPr bwMode="auto">
            <a:xfrm>
              <a:off x="2099" y="914"/>
              <a:ext cx="67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76817" name="Text Box 8"/>
            <p:cNvSpPr txBox="1">
              <a:spLocks noChangeArrowheads="1"/>
            </p:cNvSpPr>
            <p:nvPr/>
          </p:nvSpPr>
          <p:spPr bwMode="auto">
            <a:xfrm>
              <a:off x="2069" y="1159"/>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p>
          </p:txBody>
        </p:sp>
        <p:sp>
          <p:nvSpPr>
            <p:cNvPr id="76818" name="Text Box 9"/>
            <p:cNvSpPr txBox="1">
              <a:spLocks noChangeArrowheads="1"/>
            </p:cNvSpPr>
            <p:nvPr/>
          </p:nvSpPr>
          <p:spPr bwMode="auto">
            <a:xfrm>
              <a:off x="3387" y="1171"/>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p>
          </p:txBody>
        </p:sp>
        <p:sp>
          <p:nvSpPr>
            <p:cNvPr id="76819" name="Text Box 10"/>
            <p:cNvSpPr txBox="1">
              <a:spLocks noChangeArrowheads="1"/>
            </p:cNvSpPr>
            <p:nvPr/>
          </p:nvSpPr>
          <p:spPr bwMode="auto">
            <a:xfrm>
              <a:off x="835" y="1573"/>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76820" name="Oval 11"/>
            <p:cNvSpPr>
              <a:spLocks noChangeArrowheads="1"/>
            </p:cNvSpPr>
            <p:nvPr/>
          </p:nvSpPr>
          <p:spPr bwMode="auto">
            <a:xfrm>
              <a:off x="1511" y="1664"/>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21" name="Line 12"/>
            <p:cNvSpPr>
              <a:spLocks noChangeShapeType="1"/>
            </p:cNvSpPr>
            <p:nvPr/>
          </p:nvSpPr>
          <p:spPr bwMode="auto">
            <a:xfrm flipH="1">
              <a:off x="853" y="1740"/>
              <a:ext cx="667" cy="538"/>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22" name="Line 13"/>
            <p:cNvSpPr>
              <a:spLocks noChangeShapeType="1"/>
            </p:cNvSpPr>
            <p:nvPr/>
          </p:nvSpPr>
          <p:spPr bwMode="auto">
            <a:xfrm>
              <a:off x="1599" y="1734"/>
              <a:ext cx="586" cy="57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23" name="Text Box 14"/>
            <p:cNvSpPr txBox="1">
              <a:spLocks noChangeArrowheads="1"/>
            </p:cNvSpPr>
            <p:nvPr/>
          </p:nvSpPr>
          <p:spPr bwMode="auto">
            <a:xfrm>
              <a:off x="895" y="1843"/>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p>
          </p:txBody>
        </p:sp>
        <p:sp>
          <p:nvSpPr>
            <p:cNvPr id="76824" name="Text Box 15"/>
            <p:cNvSpPr txBox="1">
              <a:spLocks noChangeArrowheads="1"/>
            </p:cNvSpPr>
            <p:nvPr/>
          </p:nvSpPr>
          <p:spPr bwMode="auto">
            <a:xfrm>
              <a:off x="1922" y="1854"/>
              <a:ext cx="30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p>
          </p:txBody>
        </p:sp>
        <p:sp>
          <p:nvSpPr>
            <p:cNvPr id="76825" name="Oval 16"/>
            <p:cNvSpPr>
              <a:spLocks noChangeArrowheads="1"/>
            </p:cNvSpPr>
            <p:nvPr/>
          </p:nvSpPr>
          <p:spPr bwMode="auto">
            <a:xfrm>
              <a:off x="1152" y="2912"/>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26" name="Oval 17"/>
            <p:cNvSpPr>
              <a:spLocks noChangeArrowheads="1"/>
            </p:cNvSpPr>
            <p:nvPr/>
          </p:nvSpPr>
          <p:spPr bwMode="auto">
            <a:xfrm>
              <a:off x="371" y="2912"/>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27" name="Text Box 18"/>
            <p:cNvSpPr txBox="1">
              <a:spLocks noChangeArrowheads="1"/>
            </p:cNvSpPr>
            <p:nvPr/>
          </p:nvSpPr>
          <p:spPr bwMode="auto">
            <a:xfrm>
              <a:off x="135" y="3099"/>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3</a:t>
              </a:r>
              <a:endParaRPr lang="en-US" altLang="zh-CN" smtClean="0">
                <a:solidFill>
                  <a:srgbClr val="990033"/>
                </a:solidFill>
                <a:ea typeface="SimSun" pitchFamily="2" charset="-122"/>
              </a:endParaRPr>
            </a:p>
          </p:txBody>
        </p:sp>
        <p:sp>
          <p:nvSpPr>
            <p:cNvPr id="76828" name="Text Box 19"/>
            <p:cNvSpPr txBox="1">
              <a:spLocks noChangeArrowheads="1"/>
            </p:cNvSpPr>
            <p:nvPr/>
          </p:nvSpPr>
          <p:spPr bwMode="auto">
            <a:xfrm>
              <a:off x="4305" y="1588"/>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76829" name="Oval 20"/>
            <p:cNvSpPr>
              <a:spLocks noChangeArrowheads="1"/>
            </p:cNvSpPr>
            <p:nvPr/>
          </p:nvSpPr>
          <p:spPr bwMode="auto">
            <a:xfrm>
              <a:off x="4140" y="1706"/>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30" name="Line 21"/>
            <p:cNvSpPr>
              <a:spLocks noChangeShapeType="1"/>
            </p:cNvSpPr>
            <p:nvPr/>
          </p:nvSpPr>
          <p:spPr bwMode="auto">
            <a:xfrm flipH="1">
              <a:off x="3547" y="1782"/>
              <a:ext cx="602" cy="474"/>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31" name="Line 22"/>
            <p:cNvSpPr>
              <a:spLocks noChangeShapeType="1"/>
            </p:cNvSpPr>
            <p:nvPr/>
          </p:nvSpPr>
          <p:spPr bwMode="auto">
            <a:xfrm>
              <a:off x="4228" y="1776"/>
              <a:ext cx="577" cy="489"/>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32" name="Text Box 23"/>
            <p:cNvSpPr txBox="1">
              <a:spLocks noChangeArrowheads="1"/>
            </p:cNvSpPr>
            <p:nvPr/>
          </p:nvSpPr>
          <p:spPr bwMode="auto">
            <a:xfrm>
              <a:off x="3524" y="1885"/>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p>
          </p:txBody>
        </p:sp>
        <p:sp>
          <p:nvSpPr>
            <p:cNvPr id="76833" name="Text Box 24"/>
            <p:cNvSpPr txBox="1">
              <a:spLocks noChangeArrowheads="1"/>
            </p:cNvSpPr>
            <p:nvPr/>
          </p:nvSpPr>
          <p:spPr bwMode="auto">
            <a:xfrm>
              <a:off x="4551" y="1896"/>
              <a:ext cx="29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p>
          </p:txBody>
        </p:sp>
        <p:sp>
          <p:nvSpPr>
            <p:cNvPr id="76834" name="Text Box 25"/>
            <p:cNvSpPr txBox="1">
              <a:spLocks noChangeArrowheads="1"/>
            </p:cNvSpPr>
            <p:nvPr/>
          </p:nvSpPr>
          <p:spPr bwMode="auto">
            <a:xfrm>
              <a:off x="585" y="2162"/>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76835" name="Oval 26"/>
            <p:cNvSpPr>
              <a:spLocks noChangeArrowheads="1"/>
            </p:cNvSpPr>
            <p:nvPr/>
          </p:nvSpPr>
          <p:spPr bwMode="auto">
            <a:xfrm>
              <a:off x="783" y="2244"/>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36" name="Line 27"/>
            <p:cNvSpPr>
              <a:spLocks noChangeShapeType="1"/>
            </p:cNvSpPr>
            <p:nvPr/>
          </p:nvSpPr>
          <p:spPr bwMode="auto">
            <a:xfrm flipH="1">
              <a:off x="419" y="2320"/>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37" name="Line 28"/>
            <p:cNvSpPr>
              <a:spLocks noChangeShapeType="1"/>
            </p:cNvSpPr>
            <p:nvPr/>
          </p:nvSpPr>
          <p:spPr bwMode="auto">
            <a:xfrm>
              <a:off x="871" y="2314"/>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38" name="Text Box 29"/>
            <p:cNvSpPr txBox="1">
              <a:spLocks noChangeArrowheads="1"/>
            </p:cNvSpPr>
            <p:nvPr/>
          </p:nvSpPr>
          <p:spPr bwMode="auto">
            <a:xfrm>
              <a:off x="377" y="244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76839" name="Text Box 30"/>
            <p:cNvSpPr txBox="1">
              <a:spLocks noChangeArrowheads="1"/>
            </p:cNvSpPr>
            <p:nvPr/>
          </p:nvSpPr>
          <p:spPr bwMode="auto">
            <a:xfrm>
              <a:off x="1066" y="2461"/>
              <a:ext cx="30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76840" name="Text Box 31"/>
            <p:cNvSpPr txBox="1">
              <a:spLocks noChangeArrowheads="1"/>
            </p:cNvSpPr>
            <p:nvPr/>
          </p:nvSpPr>
          <p:spPr bwMode="auto">
            <a:xfrm>
              <a:off x="2244" y="2094"/>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76841" name="Oval 32"/>
            <p:cNvSpPr>
              <a:spLocks noChangeArrowheads="1"/>
            </p:cNvSpPr>
            <p:nvPr/>
          </p:nvSpPr>
          <p:spPr bwMode="auto">
            <a:xfrm>
              <a:off x="2131" y="2249"/>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42" name="Line 33"/>
            <p:cNvSpPr>
              <a:spLocks noChangeShapeType="1"/>
            </p:cNvSpPr>
            <p:nvPr/>
          </p:nvSpPr>
          <p:spPr bwMode="auto">
            <a:xfrm flipH="1">
              <a:off x="1767" y="2325"/>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43" name="Line 34"/>
            <p:cNvSpPr>
              <a:spLocks noChangeShapeType="1"/>
            </p:cNvSpPr>
            <p:nvPr/>
          </p:nvSpPr>
          <p:spPr bwMode="auto">
            <a:xfrm>
              <a:off x="2219" y="2319"/>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44" name="Text Box 35"/>
            <p:cNvSpPr txBox="1">
              <a:spLocks noChangeArrowheads="1"/>
            </p:cNvSpPr>
            <p:nvPr/>
          </p:nvSpPr>
          <p:spPr bwMode="auto">
            <a:xfrm>
              <a:off x="1725" y="2446"/>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76845" name="Text Box 36"/>
            <p:cNvSpPr txBox="1">
              <a:spLocks noChangeArrowheads="1"/>
            </p:cNvSpPr>
            <p:nvPr/>
          </p:nvSpPr>
          <p:spPr bwMode="auto">
            <a:xfrm>
              <a:off x="2414" y="2466"/>
              <a:ext cx="30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76846" name="Text Box 37"/>
            <p:cNvSpPr txBox="1">
              <a:spLocks noChangeArrowheads="1"/>
            </p:cNvSpPr>
            <p:nvPr/>
          </p:nvSpPr>
          <p:spPr bwMode="auto">
            <a:xfrm>
              <a:off x="3300" y="2116"/>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76847" name="Oval 38"/>
            <p:cNvSpPr>
              <a:spLocks noChangeArrowheads="1"/>
            </p:cNvSpPr>
            <p:nvPr/>
          </p:nvSpPr>
          <p:spPr bwMode="auto">
            <a:xfrm>
              <a:off x="3498" y="2235"/>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48" name="Line 39"/>
            <p:cNvSpPr>
              <a:spLocks noChangeShapeType="1"/>
            </p:cNvSpPr>
            <p:nvPr/>
          </p:nvSpPr>
          <p:spPr bwMode="auto">
            <a:xfrm flipH="1">
              <a:off x="3134" y="2311"/>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49" name="Line 40"/>
            <p:cNvSpPr>
              <a:spLocks noChangeShapeType="1"/>
            </p:cNvSpPr>
            <p:nvPr/>
          </p:nvSpPr>
          <p:spPr bwMode="auto">
            <a:xfrm>
              <a:off x="3586" y="2305"/>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50" name="Text Box 41"/>
            <p:cNvSpPr txBox="1">
              <a:spLocks noChangeArrowheads="1"/>
            </p:cNvSpPr>
            <p:nvPr/>
          </p:nvSpPr>
          <p:spPr bwMode="auto">
            <a:xfrm>
              <a:off x="3092" y="2432"/>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76851" name="Text Box 42"/>
            <p:cNvSpPr txBox="1">
              <a:spLocks noChangeArrowheads="1"/>
            </p:cNvSpPr>
            <p:nvPr/>
          </p:nvSpPr>
          <p:spPr bwMode="auto">
            <a:xfrm>
              <a:off x="3781" y="2452"/>
              <a:ext cx="29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76852" name="Text Box 43"/>
            <p:cNvSpPr txBox="1">
              <a:spLocks noChangeArrowheads="1"/>
            </p:cNvSpPr>
            <p:nvPr/>
          </p:nvSpPr>
          <p:spPr bwMode="auto">
            <a:xfrm>
              <a:off x="4571" y="2162"/>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76853" name="Oval 44"/>
            <p:cNvSpPr>
              <a:spLocks noChangeArrowheads="1"/>
            </p:cNvSpPr>
            <p:nvPr/>
          </p:nvSpPr>
          <p:spPr bwMode="auto">
            <a:xfrm>
              <a:off x="4769" y="2244"/>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54" name="Line 45"/>
            <p:cNvSpPr>
              <a:spLocks noChangeShapeType="1"/>
            </p:cNvSpPr>
            <p:nvPr/>
          </p:nvSpPr>
          <p:spPr bwMode="auto">
            <a:xfrm flipH="1">
              <a:off x="4405" y="2320"/>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55" name="Line 46"/>
            <p:cNvSpPr>
              <a:spLocks noChangeShapeType="1"/>
            </p:cNvSpPr>
            <p:nvPr/>
          </p:nvSpPr>
          <p:spPr bwMode="auto">
            <a:xfrm>
              <a:off x="4857" y="2314"/>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56" name="Text Box 47"/>
            <p:cNvSpPr txBox="1">
              <a:spLocks noChangeArrowheads="1"/>
            </p:cNvSpPr>
            <p:nvPr/>
          </p:nvSpPr>
          <p:spPr bwMode="auto">
            <a:xfrm>
              <a:off x="4363" y="244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76857" name="Text Box 48"/>
            <p:cNvSpPr txBox="1">
              <a:spLocks noChangeArrowheads="1"/>
            </p:cNvSpPr>
            <p:nvPr/>
          </p:nvSpPr>
          <p:spPr bwMode="auto">
            <a:xfrm>
              <a:off x="5052" y="2461"/>
              <a:ext cx="28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76858" name="Oval 49"/>
            <p:cNvSpPr>
              <a:spLocks noChangeArrowheads="1"/>
            </p:cNvSpPr>
            <p:nvPr/>
          </p:nvSpPr>
          <p:spPr bwMode="auto">
            <a:xfrm>
              <a:off x="2492" y="290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59" name="Oval 50"/>
            <p:cNvSpPr>
              <a:spLocks noChangeArrowheads="1"/>
            </p:cNvSpPr>
            <p:nvPr/>
          </p:nvSpPr>
          <p:spPr bwMode="auto">
            <a:xfrm>
              <a:off x="1711" y="290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60" name="Oval 51"/>
            <p:cNvSpPr>
              <a:spLocks noChangeArrowheads="1"/>
            </p:cNvSpPr>
            <p:nvPr/>
          </p:nvSpPr>
          <p:spPr bwMode="auto">
            <a:xfrm>
              <a:off x="3872" y="291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61" name="Oval 52"/>
            <p:cNvSpPr>
              <a:spLocks noChangeArrowheads="1"/>
            </p:cNvSpPr>
            <p:nvPr/>
          </p:nvSpPr>
          <p:spPr bwMode="auto">
            <a:xfrm>
              <a:off x="3091" y="291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62" name="Oval 53"/>
            <p:cNvSpPr>
              <a:spLocks noChangeArrowheads="1"/>
            </p:cNvSpPr>
            <p:nvPr/>
          </p:nvSpPr>
          <p:spPr bwMode="auto">
            <a:xfrm>
              <a:off x="5134" y="29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63" name="Oval 54"/>
            <p:cNvSpPr>
              <a:spLocks noChangeArrowheads="1"/>
            </p:cNvSpPr>
            <p:nvPr/>
          </p:nvSpPr>
          <p:spPr bwMode="auto">
            <a:xfrm>
              <a:off x="4353" y="29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6864" name="Text Box 55"/>
            <p:cNvSpPr txBox="1">
              <a:spLocks noChangeArrowheads="1"/>
            </p:cNvSpPr>
            <p:nvPr/>
          </p:nvSpPr>
          <p:spPr bwMode="auto">
            <a:xfrm>
              <a:off x="900" y="3096"/>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1</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0</a:t>
              </a:r>
              <a:endParaRPr lang="en-US" altLang="zh-CN" smtClean="0">
                <a:solidFill>
                  <a:srgbClr val="990033"/>
                </a:solidFill>
                <a:ea typeface="SimSun" pitchFamily="2" charset="-122"/>
              </a:endParaRPr>
            </a:p>
          </p:txBody>
        </p:sp>
        <p:sp>
          <p:nvSpPr>
            <p:cNvPr id="76865" name="Text Box 56"/>
            <p:cNvSpPr txBox="1">
              <a:spLocks noChangeArrowheads="1"/>
            </p:cNvSpPr>
            <p:nvPr/>
          </p:nvSpPr>
          <p:spPr bwMode="auto">
            <a:xfrm>
              <a:off x="1510" y="3104"/>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3</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2</a:t>
              </a:r>
              <a:endParaRPr lang="en-US" altLang="zh-CN" smtClean="0">
                <a:solidFill>
                  <a:srgbClr val="990033"/>
                </a:solidFill>
                <a:ea typeface="SimSun" pitchFamily="2" charset="-122"/>
              </a:endParaRPr>
            </a:p>
          </p:txBody>
        </p:sp>
        <p:sp>
          <p:nvSpPr>
            <p:cNvPr id="76866" name="Text Box 57"/>
            <p:cNvSpPr txBox="1">
              <a:spLocks noChangeArrowheads="1"/>
            </p:cNvSpPr>
            <p:nvPr/>
          </p:nvSpPr>
          <p:spPr bwMode="auto">
            <a:xfrm>
              <a:off x="2241" y="3095"/>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76867" name="Text Box 58"/>
            <p:cNvSpPr txBox="1">
              <a:spLocks noChangeArrowheads="1"/>
            </p:cNvSpPr>
            <p:nvPr/>
          </p:nvSpPr>
          <p:spPr bwMode="auto">
            <a:xfrm>
              <a:off x="2873"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76868" name="Text Box 59"/>
            <p:cNvSpPr txBox="1">
              <a:spLocks noChangeArrowheads="1"/>
            </p:cNvSpPr>
            <p:nvPr/>
          </p:nvSpPr>
          <p:spPr bwMode="auto">
            <a:xfrm>
              <a:off x="3587"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0</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76869" name="Text Box 60"/>
            <p:cNvSpPr txBox="1">
              <a:spLocks noChangeArrowheads="1"/>
            </p:cNvSpPr>
            <p:nvPr/>
          </p:nvSpPr>
          <p:spPr bwMode="auto">
            <a:xfrm>
              <a:off x="4153"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1</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2</a:t>
              </a:r>
              <a:endParaRPr lang="en-US" altLang="zh-CN" smtClean="0">
                <a:solidFill>
                  <a:srgbClr val="990033"/>
                </a:solidFill>
                <a:ea typeface="SimSun" pitchFamily="2" charset="-122"/>
              </a:endParaRPr>
            </a:p>
          </p:txBody>
        </p:sp>
        <p:sp>
          <p:nvSpPr>
            <p:cNvPr id="76870" name="Text Box 61"/>
            <p:cNvSpPr txBox="1">
              <a:spLocks noChangeArrowheads="1"/>
            </p:cNvSpPr>
            <p:nvPr/>
          </p:nvSpPr>
          <p:spPr bwMode="auto">
            <a:xfrm>
              <a:off x="4894"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1</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76871" name="Line 62"/>
            <p:cNvSpPr>
              <a:spLocks noChangeShapeType="1"/>
            </p:cNvSpPr>
            <p:nvPr/>
          </p:nvSpPr>
          <p:spPr bwMode="auto">
            <a:xfrm>
              <a:off x="878" y="2295"/>
              <a:ext cx="1252" cy="0"/>
            </a:xfrm>
            <a:prstGeom prst="line">
              <a:avLst/>
            </a:prstGeom>
            <a:noFill/>
            <a:ln w="9525">
              <a:solidFill>
                <a:srgbClr val="3333CC"/>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76872" name="Line 63"/>
            <p:cNvSpPr>
              <a:spLocks noChangeShapeType="1"/>
            </p:cNvSpPr>
            <p:nvPr/>
          </p:nvSpPr>
          <p:spPr bwMode="auto">
            <a:xfrm>
              <a:off x="2240" y="2295"/>
              <a:ext cx="1262" cy="0"/>
            </a:xfrm>
            <a:prstGeom prst="line">
              <a:avLst/>
            </a:prstGeom>
            <a:noFill/>
            <a:ln w="9525">
              <a:solidFill>
                <a:srgbClr val="3333CC"/>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grpSp>
      <p:sp>
        <p:nvSpPr>
          <p:cNvPr id="76806" name="Text Box 64"/>
          <p:cNvSpPr txBox="1">
            <a:spLocks noChangeArrowheads="1"/>
          </p:cNvSpPr>
          <p:nvPr/>
        </p:nvSpPr>
        <p:spPr bwMode="auto">
          <a:xfrm>
            <a:off x="619125" y="5516563"/>
            <a:ext cx="3230563" cy="650875"/>
          </a:xfrm>
          <a:prstGeom prst="rect">
            <a:avLst/>
          </a:prstGeom>
          <a:noFill/>
          <a:ln w="9525">
            <a:solidFill>
              <a:schemeClr val="accent2"/>
            </a:solidFill>
            <a:miter lim="800000"/>
            <a:headEnd/>
            <a:tailEnd/>
          </a:ln>
        </p:spPr>
        <p:txBody>
          <a:bodyPr>
            <a:spAutoFit/>
          </a:bodyPr>
          <a:lstStyle/>
          <a:p>
            <a:pPr algn="ctr" fontAlgn="base">
              <a:spcBef>
                <a:spcPct val="0"/>
              </a:spcBef>
              <a:spcAft>
                <a:spcPct val="0"/>
              </a:spcAft>
            </a:pPr>
            <a:r>
              <a:rPr lang="en-US" altLang="zh-CN" smtClean="0">
                <a:solidFill>
                  <a:srgbClr val="000000"/>
                </a:solidFill>
                <a:ea typeface="SimSun" pitchFamily="2" charset="-122"/>
              </a:rPr>
              <a:t>an information set for player 3 containing three nodes</a:t>
            </a:r>
          </a:p>
        </p:txBody>
      </p:sp>
      <p:sp>
        <p:nvSpPr>
          <p:cNvPr id="76807" name="Line 65"/>
          <p:cNvSpPr>
            <a:spLocks noChangeShapeType="1"/>
          </p:cNvSpPr>
          <p:nvPr/>
        </p:nvSpPr>
        <p:spPr bwMode="auto">
          <a:xfrm flipV="1">
            <a:off x="2316163" y="3716338"/>
            <a:ext cx="250825" cy="1784350"/>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6808" name="Text Box 66"/>
          <p:cNvSpPr txBox="1">
            <a:spLocks noChangeArrowheads="1"/>
          </p:cNvSpPr>
          <p:nvPr/>
        </p:nvSpPr>
        <p:spPr bwMode="auto">
          <a:xfrm>
            <a:off x="5624513" y="5535613"/>
            <a:ext cx="3230562" cy="650875"/>
          </a:xfrm>
          <a:prstGeom prst="rect">
            <a:avLst/>
          </a:prstGeom>
          <a:noFill/>
          <a:ln w="9525">
            <a:solidFill>
              <a:schemeClr val="accent2"/>
            </a:solidFill>
            <a:miter lim="800000"/>
            <a:headEnd/>
            <a:tailEnd/>
          </a:ln>
        </p:spPr>
        <p:txBody>
          <a:bodyPr>
            <a:spAutoFit/>
          </a:bodyPr>
          <a:lstStyle/>
          <a:p>
            <a:pPr algn="ctr" fontAlgn="base">
              <a:spcBef>
                <a:spcPct val="0"/>
              </a:spcBef>
              <a:spcAft>
                <a:spcPct val="0"/>
              </a:spcAft>
            </a:pPr>
            <a:r>
              <a:rPr lang="en-US" altLang="zh-CN" smtClean="0">
                <a:solidFill>
                  <a:srgbClr val="000000"/>
                </a:solidFill>
                <a:ea typeface="SimSun" pitchFamily="2" charset="-122"/>
              </a:rPr>
              <a:t>an information set for player 3 containing a single node</a:t>
            </a:r>
          </a:p>
        </p:txBody>
      </p:sp>
      <p:sp>
        <p:nvSpPr>
          <p:cNvPr id="76809" name="Line 67"/>
          <p:cNvSpPr>
            <a:spLocks noChangeShapeType="1"/>
          </p:cNvSpPr>
          <p:nvPr/>
        </p:nvSpPr>
        <p:spPr bwMode="auto">
          <a:xfrm flipH="1" flipV="1">
            <a:off x="7661275" y="3867150"/>
            <a:ext cx="44450" cy="1666875"/>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6810" name="Text Box 68"/>
          <p:cNvSpPr txBox="1">
            <a:spLocks noChangeArrowheads="1"/>
          </p:cNvSpPr>
          <p:nvPr/>
        </p:nvSpPr>
        <p:spPr bwMode="auto">
          <a:xfrm>
            <a:off x="6342063" y="1587500"/>
            <a:ext cx="2579687" cy="835025"/>
          </a:xfrm>
          <a:prstGeom prst="rect">
            <a:avLst/>
          </a:prstGeom>
          <a:noFill/>
          <a:ln w="9525">
            <a:solidFill>
              <a:schemeClr val="accent2"/>
            </a:solidFill>
            <a:miter lim="800000"/>
            <a:headEnd/>
            <a:tailEnd/>
          </a:ln>
        </p:spPr>
        <p:txBody>
          <a:bodyPr>
            <a:spAutoFit/>
          </a:bodyPr>
          <a:lstStyle/>
          <a:p>
            <a:pPr algn="ctr" fontAlgn="base">
              <a:spcBef>
                <a:spcPct val="0"/>
              </a:spcBef>
              <a:spcAft>
                <a:spcPct val="0"/>
              </a:spcAft>
            </a:pPr>
            <a:r>
              <a:rPr lang="en-US" altLang="zh-CN" sz="1600" smtClean="0">
                <a:solidFill>
                  <a:srgbClr val="000000"/>
                </a:solidFill>
                <a:ea typeface="SimSun" pitchFamily="2" charset="-122"/>
              </a:rPr>
              <a:t>two information sets for player 2 each containing a single node</a:t>
            </a:r>
          </a:p>
        </p:txBody>
      </p:sp>
      <p:sp>
        <p:nvSpPr>
          <p:cNvPr id="76811" name="Line 69"/>
          <p:cNvSpPr>
            <a:spLocks noChangeShapeType="1"/>
          </p:cNvSpPr>
          <p:nvPr/>
        </p:nvSpPr>
        <p:spPr bwMode="auto">
          <a:xfrm flipH="1">
            <a:off x="2890838" y="2168525"/>
            <a:ext cx="3421062" cy="530225"/>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6812" name="Line 70"/>
          <p:cNvSpPr>
            <a:spLocks noChangeShapeType="1"/>
          </p:cNvSpPr>
          <p:nvPr/>
        </p:nvSpPr>
        <p:spPr bwMode="auto">
          <a:xfrm flipH="1">
            <a:off x="6740525" y="2419350"/>
            <a:ext cx="117475" cy="206375"/>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7827" name="灯片编号占位符 5"/>
          <p:cNvSpPr>
            <a:spLocks noGrp="1"/>
          </p:cNvSpPr>
          <p:nvPr>
            <p:ph type="sldNum" sz="quarter" idx="12"/>
          </p:nvPr>
        </p:nvSpPr>
        <p:spPr>
          <a:noFill/>
        </p:spPr>
        <p:txBody>
          <a:bodyPr/>
          <a:lstStyle/>
          <a:p>
            <a:fld id="{A6DE98EC-4119-4E38-A091-6FC809F83BE5}" type="slidenum">
              <a:rPr lang="zh-CN" altLang="en-US" smtClean="0">
                <a:solidFill>
                  <a:srgbClr val="000000"/>
                </a:solidFill>
              </a:rPr>
              <a:pPr/>
              <a:t>57</a:t>
            </a:fld>
            <a:endParaRPr lang="en-US" altLang="zh-CN" smtClean="0">
              <a:solidFill>
                <a:srgbClr val="000000"/>
              </a:solidFill>
            </a:endParaRPr>
          </a:p>
        </p:txBody>
      </p:sp>
      <p:sp>
        <p:nvSpPr>
          <p:cNvPr id="77828" name="Rectangle 2"/>
          <p:cNvSpPr>
            <a:spLocks noGrp="1" noChangeArrowheads="1"/>
          </p:cNvSpPr>
          <p:nvPr>
            <p:ph type="title"/>
          </p:nvPr>
        </p:nvSpPr>
        <p:spPr/>
        <p:txBody>
          <a:bodyPr/>
          <a:lstStyle/>
          <a:p>
            <a:pPr eaLnBrk="1" hangingPunct="1"/>
            <a:r>
              <a:rPr lang="en-US" altLang="zh-CN" smtClean="0">
                <a:ea typeface="SimSun" pitchFamily="2" charset="-122"/>
              </a:rPr>
              <a:t>Information set: illustration</a:t>
            </a:r>
          </a:p>
        </p:txBody>
      </p:sp>
      <p:sp>
        <p:nvSpPr>
          <p:cNvPr id="77829" name="Rectangle 3"/>
          <p:cNvSpPr>
            <a:spLocks noGrp="1" noChangeArrowheads="1"/>
          </p:cNvSpPr>
          <p:nvPr>
            <p:ph type="body" idx="1"/>
          </p:nvPr>
        </p:nvSpPr>
        <p:spPr>
          <a:xfrm>
            <a:off x="914400" y="1600200"/>
            <a:ext cx="7772400" cy="966788"/>
          </a:xfrm>
        </p:spPr>
        <p:txBody>
          <a:bodyPr/>
          <a:lstStyle/>
          <a:p>
            <a:pPr eaLnBrk="1" hangingPunct="1"/>
            <a:r>
              <a:rPr lang="zh-CN" altLang="en-US" smtClean="0">
                <a:ea typeface="SimSun" pitchFamily="2" charset="-122"/>
              </a:rPr>
              <a:t>一个信息集中所有的节点都属于同一个参与人</a:t>
            </a:r>
            <a:endParaRPr lang="en-US" altLang="zh-CN" smtClean="0">
              <a:ea typeface="SimSun" pitchFamily="2" charset="-122"/>
            </a:endParaRPr>
          </a:p>
        </p:txBody>
      </p:sp>
      <p:sp>
        <p:nvSpPr>
          <p:cNvPr id="77830" name="Oval 4"/>
          <p:cNvSpPr>
            <a:spLocks noChangeArrowheads="1"/>
          </p:cNvSpPr>
          <p:nvPr/>
        </p:nvSpPr>
        <p:spPr bwMode="auto">
          <a:xfrm>
            <a:off x="4384675" y="31940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31" name="Line 5"/>
          <p:cNvSpPr>
            <a:spLocks noChangeShapeType="1"/>
          </p:cNvSpPr>
          <p:nvPr/>
        </p:nvSpPr>
        <p:spPr bwMode="auto">
          <a:xfrm flipH="1">
            <a:off x="2659063" y="3314700"/>
            <a:ext cx="1739900" cy="1000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32" name="Line 6"/>
          <p:cNvSpPr>
            <a:spLocks noChangeShapeType="1"/>
          </p:cNvSpPr>
          <p:nvPr/>
        </p:nvSpPr>
        <p:spPr bwMode="auto">
          <a:xfrm>
            <a:off x="4524375" y="3305175"/>
            <a:ext cx="1582738" cy="10064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33" name="Text Box 7"/>
          <p:cNvSpPr txBox="1">
            <a:spLocks noChangeArrowheads="1"/>
          </p:cNvSpPr>
          <p:nvPr/>
        </p:nvSpPr>
        <p:spPr bwMode="auto">
          <a:xfrm>
            <a:off x="3236913" y="3032125"/>
            <a:ext cx="10763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77834" name="Text Box 8"/>
          <p:cNvSpPr txBox="1">
            <a:spLocks noChangeArrowheads="1"/>
          </p:cNvSpPr>
          <p:nvPr/>
        </p:nvSpPr>
        <p:spPr bwMode="auto">
          <a:xfrm>
            <a:off x="3290888" y="343535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77835" name="Text Box 9"/>
          <p:cNvSpPr txBox="1">
            <a:spLocks noChangeArrowheads="1"/>
          </p:cNvSpPr>
          <p:nvPr/>
        </p:nvSpPr>
        <p:spPr bwMode="auto">
          <a:xfrm>
            <a:off x="5181600" y="3424238"/>
            <a:ext cx="37623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sp>
        <p:nvSpPr>
          <p:cNvPr id="77836" name="Text Box 10"/>
          <p:cNvSpPr txBox="1">
            <a:spLocks noChangeArrowheads="1"/>
          </p:cNvSpPr>
          <p:nvPr/>
        </p:nvSpPr>
        <p:spPr bwMode="auto">
          <a:xfrm>
            <a:off x="1462088" y="4121150"/>
            <a:ext cx="10683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77837" name="Oval 11"/>
          <p:cNvSpPr>
            <a:spLocks noChangeArrowheads="1"/>
          </p:cNvSpPr>
          <p:nvPr/>
        </p:nvSpPr>
        <p:spPr bwMode="auto">
          <a:xfrm>
            <a:off x="2535238" y="42656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38" name="Line 12"/>
          <p:cNvSpPr>
            <a:spLocks noChangeShapeType="1"/>
          </p:cNvSpPr>
          <p:nvPr/>
        </p:nvSpPr>
        <p:spPr bwMode="auto">
          <a:xfrm flipH="1">
            <a:off x="1782763" y="4386263"/>
            <a:ext cx="766762" cy="7667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39" name="Line 13"/>
          <p:cNvSpPr>
            <a:spLocks noChangeShapeType="1"/>
          </p:cNvSpPr>
          <p:nvPr/>
        </p:nvSpPr>
        <p:spPr bwMode="auto">
          <a:xfrm>
            <a:off x="2674938" y="4376738"/>
            <a:ext cx="727075" cy="8048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40" name="Text Box 14"/>
          <p:cNvSpPr txBox="1">
            <a:spLocks noChangeArrowheads="1"/>
          </p:cNvSpPr>
          <p:nvPr/>
        </p:nvSpPr>
        <p:spPr bwMode="auto">
          <a:xfrm>
            <a:off x="1557338" y="45497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a:t>
            </a:r>
          </a:p>
        </p:txBody>
      </p:sp>
      <p:sp>
        <p:nvSpPr>
          <p:cNvPr id="77841" name="Text Box 15"/>
          <p:cNvSpPr txBox="1">
            <a:spLocks noChangeArrowheads="1"/>
          </p:cNvSpPr>
          <p:nvPr/>
        </p:nvSpPr>
        <p:spPr bwMode="auto">
          <a:xfrm>
            <a:off x="3187700" y="4567238"/>
            <a:ext cx="3746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77842" name="Oval 16"/>
          <p:cNvSpPr>
            <a:spLocks noChangeArrowheads="1"/>
          </p:cNvSpPr>
          <p:nvPr/>
        </p:nvSpPr>
        <p:spPr bwMode="auto">
          <a:xfrm>
            <a:off x="3359150" y="514350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43" name="Oval 17"/>
          <p:cNvSpPr>
            <a:spLocks noChangeArrowheads="1"/>
          </p:cNvSpPr>
          <p:nvPr/>
        </p:nvSpPr>
        <p:spPr bwMode="auto">
          <a:xfrm>
            <a:off x="1697038" y="51022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44" name="Text Box 18"/>
          <p:cNvSpPr txBox="1">
            <a:spLocks noChangeArrowheads="1"/>
          </p:cNvSpPr>
          <p:nvPr/>
        </p:nvSpPr>
        <p:spPr bwMode="auto">
          <a:xfrm>
            <a:off x="2924175" y="5314950"/>
            <a:ext cx="115728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3</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 </a:t>
            </a:r>
            <a:r>
              <a:rPr lang="en-US" altLang="zh-CN" b="1" smtClean="0">
                <a:solidFill>
                  <a:srgbClr val="660066"/>
                </a:solidFill>
                <a:latin typeface="Courier New" pitchFamily="49" charset="0"/>
                <a:ea typeface="SimSun" pitchFamily="2" charset="-122"/>
                <a:cs typeface="Courier New" pitchFamily="49" charset="0"/>
              </a:rPr>
              <a:t>2</a:t>
            </a:r>
          </a:p>
        </p:txBody>
      </p:sp>
      <p:sp>
        <p:nvSpPr>
          <p:cNvPr id="77845" name="Text Box 19"/>
          <p:cNvSpPr txBox="1">
            <a:spLocks noChangeArrowheads="1"/>
          </p:cNvSpPr>
          <p:nvPr/>
        </p:nvSpPr>
        <p:spPr bwMode="auto">
          <a:xfrm>
            <a:off x="1173163" y="5295900"/>
            <a:ext cx="12509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 </a:t>
            </a:r>
            <a:r>
              <a:rPr lang="en-US" altLang="zh-CN" b="1" smtClean="0">
                <a:solidFill>
                  <a:srgbClr val="660066"/>
                </a:solidFill>
                <a:latin typeface="Courier New" pitchFamily="49" charset="0"/>
                <a:ea typeface="SimSun" pitchFamily="2" charset="-122"/>
                <a:cs typeface="Courier New" pitchFamily="49" charset="0"/>
              </a:rPr>
              <a:t>3</a:t>
            </a:r>
            <a:endParaRPr lang="en-US" altLang="zh-CN" b="1" smtClean="0">
              <a:solidFill>
                <a:srgbClr val="990033"/>
              </a:solidFill>
              <a:latin typeface="Courier New" pitchFamily="49" charset="0"/>
              <a:ea typeface="SimSun" pitchFamily="2" charset="-122"/>
              <a:cs typeface="Courier New" pitchFamily="49" charset="0"/>
            </a:endParaRPr>
          </a:p>
        </p:txBody>
      </p:sp>
      <p:sp>
        <p:nvSpPr>
          <p:cNvPr id="77846" name="Text Box 20"/>
          <p:cNvSpPr txBox="1">
            <a:spLocks noChangeArrowheads="1"/>
          </p:cNvSpPr>
          <p:nvPr/>
        </p:nvSpPr>
        <p:spPr bwMode="auto">
          <a:xfrm>
            <a:off x="6327775" y="4132263"/>
            <a:ext cx="106838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660066"/>
                </a:solidFill>
                <a:ea typeface="SimSun" pitchFamily="2" charset="-122"/>
              </a:rPr>
              <a:t>Player 3</a:t>
            </a:r>
          </a:p>
        </p:txBody>
      </p:sp>
      <p:sp>
        <p:nvSpPr>
          <p:cNvPr id="77847" name="Oval 21"/>
          <p:cNvSpPr>
            <a:spLocks noChangeArrowheads="1"/>
          </p:cNvSpPr>
          <p:nvPr/>
        </p:nvSpPr>
        <p:spPr bwMode="auto">
          <a:xfrm>
            <a:off x="6056313" y="4289425"/>
            <a:ext cx="160337" cy="160338"/>
          </a:xfrm>
          <a:prstGeom prst="ellipse">
            <a:avLst/>
          </a:prstGeom>
          <a:solidFill>
            <a:srgbClr val="660066"/>
          </a:solidFill>
          <a:ln w="9525">
            <a:solidFill>
              <a:srgbClr val="660066"/>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48" name="Line 22"/>
          <p:cNvSpPr>
            <a:spLocks noChangeShapeType="1"/>
          </p:cNvSpPr>
          <p:nvPr/>
        </p:nvSpPr>
        <p:spPr bwMode="auto">
          <a:xfrm flipH="1">
            <a:off x="5303838" y="4410075"/>
            <a:ext cx="766762" cy="766763"/>
          </a:xfrm>
          <a:prstGeom prst="line">
            <a:avLst/>
          </a:prstGeom>
          <a:noFill/>
          <a:ln w="19050">
            <a:solidFill>
              <a:srgbClr val="6600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49" name="Line 23"/>
          <p:cNvSpPr>
            <a:spLocks noChangeShapeType="1"/>
          </p:cNvSpPr>
          <p:nvPr/>
        </p:nvSpPr>
        <p:spPr bwMode="auto">
          <a:xfrm>
            <a:off x="6196013" y="4400550"/>
            <a:ext cx="727075" cy="804863"/>
          </a:xfrm>
          <a:prstGeom prst="line">
            <a:avLst/>
          </a:prstGeom>
          <a:noFill/>
          <a:ln w="19050">
            <a:solidFill>
              <a:srgbClr val="6600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50" name="Text Box 24"/>
          <p:cNvSpPr txBox="1">
            <a:spLocks noChangeArrowheads="1"/>
          </p:cNvSpPr>
          <p:nvPr/>
        </p:nvSpPr>
        <p:spPr bwMode="auto">
          <a:xfrm>
            <a:off x="5078413" y="45735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660066"/>
                </a:solidFill>
                <a:ea typeface="SimSun" pitchFamily="2" charset="-122"/>
              </a:rPr>
              <a:t>G</a:t>
            </a:r>
          </a:p>
        </p:txBody>
      </p:sp>
      <p:sp>
        <p:nvSpPr>
          <p:cNvPr id="77851" name="Text Box 25"/>
          <p:cNvSpPr txBox="1">
            <a:spLocks noChangeArrowheads="1"/>
          </p:cNvSpPr>
          <p:nvPr/>
        </p:nvSpPr>
        <p:spPr bwMode="auto">
          <a:xfrm>
            <a:off x="6708775" y="4591050"/>
            <a:ext cx="3746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660066"/>
                </a:solidFill>
                <a:ea typeface="SimSun" pitchFamily="2" charset="-122"/>
              </a:rPr>
              <a:t>H</a:t>
            </a:r>
          </a:p>
        </p:txBody>
      </p:sp>
      <p:sp>
        <p:nvSpPr>
          <p:cNvPr id="77852" name="Oval 26"/>
          <p:cNvSpPr>
            <a:spLocks noChangeArrowheads="1"/>
          </p:cNvSpPr>
          <p:nvPr/>
        </p:nvSpPr>
        <p:spPr bwMode="auto">
          <a:xfrm>
            <a:off x="6880225" y="51673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53" name="Oval 27"/>
          <p:cNvSpPr>
            <a:spLocks noChangeArrowheads="1"/>
          </p:cNvSpPr>
          <p:nvPr/>
        </p:nvSpPr>
        <p:spPr bwMode="auto">
          <a:xfrm>
            <a:off x="5218113" y="512603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7854" name="Text Box 28"/>
          <p:cNvSpPr txBox="1">
            <a:spLocks noChangeArrowheads="1"/>
          </p:cNvSpPr>
          <p:nvPr/>
        </p:nvSpPr>
        <p:spPr bwMode="auto">
          <a:xfrm>
            <a:off x="6430963" y="5338763"/>
            <a:ext cx="1169987"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 </a:t>
            </a:r>
            <a:r>
              <a:rPr lang="en-US" altLang="zh-CN" b="1" smtClean="0">
                <a:solidFill>
                  <a:srgbClr val="660066"/>
                </a:solidFill>
                <a:latin typeface="Courier New" pitchFamily="49" charset="0"/>
                <a:ea typeface="SimSun" pitchFamily="2" charset="-122"/>
                <a:cs typeface="Courier New" pitchFamily="49" charset="0"/>
              </a:rPr>
              <a:t>1</a:t>
            </a:r>
          </a:p>
        </p:txBody>
      </p:sp>
      <p:sp>
        <p:nvSpPr>
          <p:cNvPr id="77855" name="Text Box 29"/>
          <p:cNvSpPr txBox="1">
            <a:spLocks noChangeArrowheads="1"/>
          </p:cNvSpPr>
          <p:nvPr/>
        </p:nvSpPr>
        <p:spPr bwMode="auto">
          <a:xfrm>
            <a:off x="4667250" y="5334000"/>
            <a:ext cx="11842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 </a:t>
            </a:r>
            <a:r>
              <a:rPr lang="en-US" altLang="zh-CN" b="1" smtClean="0">
                <a:solidFill>
                  <a:srgbClr val="660066"/>
                </a:solidFill>
                <a:latin typeface="Courier New" pitchFamily="49" charset="0"/>
                <a:ea typeface="SimSun" pitchFamily="2" charset="-122"/>
                <a:cs typeface="Courier New" pitchFamily="49" charset="0"/>
              </a:rPr>
              <a:t>2</a:t>
            </a:r>
          </a:p>
        </p:txBody>
      </p:sp>
      <p:sp>
        <p:nvSpPr>
          <p:cNvPr id="77856" name="Line 30"/>
          <p:cNvSpPr>
            <a:spLocks noChangeShapeType="1"/>
          </p:cNvSpPr>
          <p:nvPr/>
        </p:nvSpPr>
        <p:spPr bwMode="auto">
          <a:xfrm>
            <a:off x="2703513" y="4370388"/>
            <a:ext cx="3362325" cy="0"/>
          </a:xfrm>
          <a:prstGeom prst="line">
            <a:avLst/>
          </a:prstGeom>
          <a:noFill/>
          <a:ln w="9525">
            <a:solidFill>
              <a:schemeClr val="tx1"/>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77857" name="AutoShape 31"/>
          <p:cNvSpPr>
            <a:spLocks/>
          </p:cNvSpPr>
          <p:nvPr/>
        </p:nvSpPr>
        <p:spPr bwMode="auto">
          <a:xfrm>
            <a:off x="5980113" y="3140075"/>
            <a:ext cx="2339975" cy="609600"/>
          </a:xfrm>
          <a:prstGeom prst="borderCallout1">
            <a:avLst>
              <a:gd name="adj1" fmla="val 18750"/>
              <a:gd name="adj2" fmla="val -3255"/>
              <a:gd name="adj3" fmla="val 203907"/>
              <a:gd name="adj4" fmla="val -46949"/>
            </a:avLst>
          </a:prstGeom>
          <a:noFill/>
          <a:ln w="9525">
            <a:solidFill>
              <a:schemeClr val="accent2"/>
            </a:solidFill>
            <a:miter lim="800000"/>
            <a:headEnd/>
            <a:tailEnd/>
          </a:ln>
        </p:spPr>
        <p:txBody>
          <a:bodyPr/>
          <a:lstStyle/>
          <a:p>
            <a:pPr algn="ctr" fontAlgn="base">
              <a:spcBef>
                <a:spcPct val="0"/>
              </a:spcBef>
              <a:spcAft>
                <a:spcPct val="0"/>
              </a:spcAft>
            </a:pPr>
            <a:r>
              <a:rPr lang="en-US" altLang="zh-CN" smtClean="0">
                <a:solidFill>
                  <a:srgbClr val="000000"/>
                </a:solidFill>
                <a:ea typeface="SimSun" pitchFamily="2" charset="-122"/>
              </a:rPr>
              <a:t>This is not a correct information set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8851" name="灯片编号占位符 5"/>
          <p:cNvSpPr>
            <a:spLocks noGrp="1"/>
          </p:cNvSpPr>
          <p:nvPr>
            <p:ph type="sldNum" sz="quarter" idx="12"/>
          </p:nvPr>
        </p:nvSpPr>
        <p:spPr>
          <a:noFill/>
        </p:spPr>
        <p:txBody>
          <a:bodyPr/>
          <a:lstStyle/>
          <a:p>
            <a:fld id="{8F58B669-4396-49F3-B2EF-EAD56EAB8888}" type="slidenum">
              <a:rPr lang="zh-CN" altLang="en-US" smtClean="0">
                <a:solidFill>
                  <a:srgbClr val="000000"/>
                </a:solidFill>
              </a:rPr>
              <a:pPr/>
              <a:t>58</a:t>
            </a:fld>
            <a:endParaRPr lang="en-US" altLang="zh-CN" smtClean="0">
              <a:solidFill>
                <a:srgbClr val="000000"/>
              </a:solidFill>
            </a:endParaRPr>
          </a:p>
        </p:txBody>
      </p:sp>
      <p:sp>
        <p:nvSpPr>
          <p:cNvPr id="78852" name="Rectangle 2"/>
          <p:cNvSpPr>
            <a:spLocks noGrp="1" noChangeArrowheads="1"/>
          </p:cNvSpPr>
          <p:nvPr>
            <p:ph type="title"/>
          </p:nvPr>
        </p:nvSpPr>
        <p:spPr/>
        <p:txBody>
          <a:bodyPr/>
          <a:lstStyle/>
          <a:p>
            <a:pPr eaLnBrk="1" hangingPunct="1"/>
            <a:r>
              <a:rPr lang="en-US" altLang="zh-CN" smtClean="0">
                <a:ea typeface="SimSun" pitchFamily="2" charset="-122"/>
              </a:rPr>
              <a:t>Information set: illustration</a:t>
            </a:r>
          </a:p>
        </p:txBody>
      </p:sp>
      <p:sp>
        <p:nvSpPr>
          <p:cNvPr id="78853" name="Rectangle 3"/>
          <p:cNvSpPr>
            <a:spLocks noGrp="1" noChangeArrowheads="1"/>
          </p:cNvSpPr>
          <p:nvPr>
            <p:ph type="body" idx="1"/>
          </p:nvPr>
        </p:nvSpPr>
        <p:spPr>
          <a:xfrm>
            <a:off x="914400" y="1600200"/>
            <a:ext cx="7772400" cy="968375"/>
          </a:xfrm>
        </p:spPr>
        <p:txBody>
          <a:bodyPr/>
          <a:lstStyle/>
          <a:p>
            <a:pPr eaLnBrk="1" hangingPunct="1"/>
            <a:r>
              <a:rPr lang="zh-CN" altLang="en-US" smtClean="0">
                <a:ea typeface="SimSun" pitchFamily="2" charset="-122"/>
              </a:rPr>
              <a:t>参与人在信息集中的每一个节点都必须有相同的可行行动集合</a:t>
            </a:r>
            <a:r>
              <a:rPr lang="en-US" altLang="zh-CN" smtClean="0">
                <a:ea typeface="SimSun" pitchFamily="2" charset="-122"/>
              </a:rPr>
              <a:t>.</a:t>
            </a:r>
          </a:p>
        </p:txBody>
      </p:sp>
      <p:sp>
        <p:nvSpPr>
          <p:cNvPr id="78854" name="Oval 4"/>
          <p:cNvSpPr>
            <a:spLocks noChangeArrowheads="1"/>
          </p:cNvSpPr>
          <p:nvPr/>
        </p:nvSpPr>
        <p:spPr bwMode="auto">
          <a:xfrm>
            <a:off x="4705350" y="31781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55" name="Line 5"/>
          <p:cNvSpPr>
            <a:spLocks noChangeShapeType="1"/>
          </p:cNvSpPr>
          <p:nvPr/>
        </p:nvSpPr>
        <p:spPr bwMode="auto">
          <a:xfrm flipH="1">
            <a:off x="2979738" y="3298825"/>
            <a:ext cx="1739900" cy="1000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56" name="Line 6"/>
          <p:cNvSpPr>
            <a:spLocks noChangeShapeType="1"/>
          </p:cNvSpPr>
          <p:nvPr/>
        </p:nvSpPr>
        <p:spPr bwMode="auto">
          <a:xfrm>
            <a:off x="4845050" y="3289300"/>
            <a:ext cx="1582738" cy="10064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57" name="Text Box 7"/>
          <p:cNvSpPr txBox="1">
            <a:spLocks noChangeArrowheads="1"/>
          </p:cNvSpPr>
          <p:nvPr/>
        </p:nvSpPr>
        <p:spPr bwMode="auto">
          <a:xfrm>
            <a:off x="3557588" y="3016250"/>
            <a:ext cx="10763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78858" name="Text Box 8"/>
          <p:cNvSpPr txBox="1">
            <a:spLocks noChangeArrowheads="1"/>
          </p:cNvSpPr>
          <p:nvPr/>
        </p:nvSpPr>
        <p:spPr bwMode="auto">
          <a:xfrm>
            <a:off x="3611563" y="34194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C</a:t>
            </a:r>
          </a:p>
        </p:txBody>
      </p:sp>
      <p:sp>
        <p:nvSpPr>
          <p:cNvPr id="78859" name="Text Box 9"/>
          <p:cNvSpPr txBox="1">
            <a:spLocks noChangeArrowheads="1"/>
          </p:cNvSpPr>
          <p:nvPr/>
        </p:nvSpPr>
        <p:spPr bwMode="auto">
          <a:xfrm>
            <a:off x="5502275" y="3408363"/>
            <a:ext cx="37623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D</a:t>
            </a:r>
          </a:p>
        </p:txBody>
      </p:sp>
      <p:sp>
        <p:nvSpPr>
          <p:cNvPr id="78860" name="Text Box 10"/>
          <p:cNvSpPr txBox="1">
            <a:spLocks noChangeArrowheads="1"/>
          </p:cNvSpPr>
          <p:nvPr/>
        </p:nvSpPr>
        <p:spPr bwMode="auto">
          <a:xfrm>
            <a:off x="1782763" y="4105275"/>
            <a:ext cx="10683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78861" name="Oval 11"/>
          <p:cNvSpPr>
            <a:spLocks noChangeArrowheads="1"/>
          </p:cNvSpPr>
          <p:nvPr/>
        </p:nvSpPr>
        <p:spPr bwMode="auto">
          <a:xfrm>
            <a:off x="2855913" y="42497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62" name="Line 12"/>
          <p:cNvSpPr>
            <a:spLocks noChangeShapeType="1"/>
          </p:cNvSpPr>
          <p:nvPr/>
        </p:nvSpPr>
        <p:spPr bwMode="auto">
          <a:xfrm flipH="1">
            <a:off x="2103438" y="4370388"/>
            <a:ext cx="766762" cy="7667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63" name="Line 13"/>
          <p:cNvSpPr>
            <a:spLocks noChangeShapeType="1"/>
          </p:cNvSpPr>
          <p:nvPr/>
        </p:nvSpPr>
        <p:spPr bwMode="auto">
          <a:xfrm>
            <a:off x="2995613" y="4360863"/>
            <a:ext cx="727075" cy="80486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64" name="Text Box 14"/>
          <p:cNvSpPr txBox="1">
            <a:spLocks noChangeArrowheads="1"/>
          </p:cNvSpPr>
          <p:nvPr/>
        </p:nvSpPr>
        <p:spPr bwMode="auto">
          <a:xfrm>
            <a:off x="1878013" y="45339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E</a:t>
            </a:r>
          </a:p>
        </p:txBody>
      </p:sp>
      <p:sp>
        <p:nvSpPr>
          <p:cNvPr id="78865" name="Text Box 15"/>
          <p:cNvSpPr txBox="1">
            <a:spLocks noChangeArrowheads="1"/>
          </p:cNvSpPr>
          <p:nvPr/>
        </p:nvSpPr>
        <p:spPr bwMode="auto">
          <a:xfrm>
            <a:off x="3508375" y="4551363"/>
            <a:ext cx="3746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a:t>
            </a:r>
          </a:p>
        </p:txBody>
      </p:sp>
      <p:sp>
        <p:nvSpPr>
          <p:cNvPr id="78866" name="Oval 16"/>
          <p:cNvSpPr>
            <a:spLocks noChangeArrowheads="1"/>
          </p:cNvSpPr>
          <p:nvPr/>
        </p:nvSpPr>
        <p:spPr bwMode="auto">
          <a:xfrm>
            <a:off x="3679825" y="51276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67" name="Oval 17"/>
          <p:cNvSpPr>
            <a:spLocks noChangeArrowheads="1"/>
          </p:cNvSpPr>
          <p:nvPr/>
        </p:nvSpPr>
        <p:spPr bwMode="auto">
          <a:xfrm>
            <a:off x="2017713" y="50863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68" name="Text Box 18"/>
          <p:cNvSpPr txBox="1">
            <a:spLocks noChangeArrowheads="1"/>
          </p:cNvSpPr>
          <p:nvPr/>
        </p:nvSpPr>
        <p:spPr bwMode="auto">
          <a:xfrm>
            <a:off x="3432175" y="52990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3</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78869" name="Text Box 19"/>
          <p:cNvSpPr txBox="1">
            <a:spLocks noChangeArrowheads="1"/>
          </p:cNvSpPr>
          <p:nvPr/>
        </p:nvSpPr>
        <p:spPr bwMode="auto">
          <a:xfrm>
            <a:off x="1628775" y="528002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2</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78870" name="Text Box 20"/>
          <p:cNvSpPr txBox="1">
            <a:spLocks noChangeArrowheads="1"/>
          </p:cNvSpPr>
          <p:nvPr/>
        </p:nvSpPr>
        <p:spPr bwMode="auto">
          <a:xfrm>
            <a:off x="6662738" y="4089400"/>
            <a:ext cx="10683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78871" name="Oval 21"/>
          <p:cNvSpPr>
            <a:spLocks noChangeArrowheads="1"/>
          </p:cNvSpPr>
          <p:nvPr/>
        </p:nvSpPr>
        <p:spPr bwMode="auto">
          <a:xfrm>
            <a:off x="6376988" y="427355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72" name="Line 22"/>
          <p:cNvSpPr>
            <a:spLocks noChangeShapeType="1"/>
          </p:cNvSpPr>
          <p:nvPr/>
        </p:nvSpPr>
        <p:spPr bwMode="auto">
          <a:xfrm flipH="1">
            <a:off x="5624513" y="4394200"/>
            <a:ext cx="766762" cy="76676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73" name="Line 23"/>
          <p:cNvSpPr>
            <a:spLocks noChangeShapeType="1"/>
          </p:cNvSpPr>
          <p:nvPr/>
        </p:nvSpPr>
        <p:spPr bwMode="auto">
          <a:xfrm>
            <a:off x="6516688" y="4384675"/>
            <a:ext cx="727075" cy="80486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74" name="Text Box 24"/>
          <p:cNvSpPr txBox="1">
            <a:spLocks noChangeArrowheads="1"/>
          </p:cNvSpPr>
          <p:nvPr/>
        </p:nvSpPr>
        <p:spPr bwMode="auto">
          <a:xfrm>
            <a:off x="5399088" y="45577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G</a:t>
            </a:r>
          </a:p>
        </p:txBody>
      </p:sp>
      <p:sp>
        <p:nvSpPr>
          <p:cNvPr id="78875" name="Text Box 25"/>
          <p:cNvSpPr txBox="1">
            <a:spLocks noChangeArrowheads="1"/>
          </p:cNvSpPr>
          <p:nvPr/>
        </p:nvSpPr>
        <p:spPr bwMode="auto">
          <a:xfrm>
            <a:off x="7029450" y="4575175"/>
            <a:ext cx="3746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78876" name="Oval 26"/>
          <p:cNvSpPr>
            <a:spLocks noChangeArrowheads="1"/>
          </p:cNvSpPr>
          <p:nvPr/>
        </p:nvSpPr>
        <p:spPr bwMode="auto">
          <a:xfrm>
            <a:off x="7200900" y="5151438"/>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77" name="Oval 27"/>
          <p:cNvSpPr>
            <a:spLocks noChangeArrowheads="1"/>
          </p:cNvSpPr>
          <p:nvPr/>
        </p:nvSpPr>
        <p:spPr bwMode="auto">
          <a:xfrm>
            <a:off x="5553075" y="512445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78" name="Text Box 28"/>
          <p:cNvSpPr txBox="1">
            <a:spLocks noChangeArrowheads="1"/>
          </p:cNvSpPr>
          <p:nvPr/>
        </p:nvSpPr>
        <p:spPr bwMode="auto">
          <a:xfrm>
            <a:off x="6953250" y="5322888"/>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3</a:t>
            </a:r>
          </a:p>
        </p:txBody>
      </p:sp>
      <p:sp>
        <p:nvSpPr>
          <p:cNvPr id="78879" name="Text Box 29"/>
          <p:cNvSpPr txBox="1">
            <a:spLocks noChangeArrowheads="1"/>
          </p:cNvSpPr>
          <p:nvPr/>
        </p:nvSpPr>
        <p:spPr bwMode="auto">
          <a:xfrm>
            <a:off x="5164138" y="531812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2</a:t>
            </a:r>
          </a:p>
        </p:txBody>
      </p:sp>
      <p:sp>
        <p:nvSpPr>
          <p:cNvPr id="78880" name="Line 30"/>
          <p:cNvSpPr>
            <a:spLocks noChangeShapeType="1"/>
          </p:cNvSpPr>
          <p:nvPr/>
        </p:nvSpPr>
        <p:spPr bwMode="auto">
          <a:xfrm>
            <a:off x="6453188" y="4449763"/>
            <a:ext cx="0" cy="739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81" name="Oval 31"/>
          <p:cNvSpPr>
            <a:spLocks noChangeArrowheads="1"/>
          </p:cNvSpPr>
          <p:nvPr/>
        </p:nvSpPr>
        <p:spPr bwMode="auto">
          <a:xfrm>
            <a:off x="6357938" y="51435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8882" name="Text Box 32"/>
          <p:cNvSpPr txBox="1">
            <a:spLocks noChangeArrowheads="1"/>
          </p:cNvSpPr>
          <p:nvPr/>
        </p:nvSpPr>
        <p:spPr bwMode="auto">
          <a:xfrm>
            <a:off x="6110288" y="53149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78883" name="Line 33"/>
          <p:cNvSpPr>
            <a:spLocks noChangeShapeType="1"/>
          </p:cNvSpPr>
          <p:nvPr/>
        </p:nvSpPr>
        <p:spPr bwMode="auto">
          <a:xfrm>
            <a:off x="3025775" y="4330700"/>
            <a:ext cx="3348038" cy="0"/>
          </a:xfrm>
          <a:prstGeom prst="line">
            <a:avLst/>
          </a:prstGeom>
          <a:noFill/>
          <a:ln w="9525">
            <a:solidFill>
              <a:schemeClr val="hlink"/>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78884" name="AutoShape 34"/>
          <p:cNvSpPr>
            <a:spLocks/>
          </p:cNvSpPr>
          <p:nvPr/>
        </p:nvSpPr>
        <p:spPr bwMode="auto">
          <a:xfrm>
            <a:off x="6288088" y="2722563"/>
            <a:ext cx="2271712" cy="892175"/>
          </a:xfrm>
          <a:prstGeom prst="borderCallout1">
            <a:avLst>
              <a:gd name="adj1" fmla="val 12810"/>
              <a:gd name="adj2" fmla="val -3356"/>
              <a:gd name="adj3" fmla="val 180250"/>
              <a:gd name="adj4" fmla="val -39412"/>
            </a:avLst>
          </a:prstGeom>
          <a:noFill/>
          <a:ln w="9525">
            <a:solidFill>
              <a:schemeClr val="accent2"/>
            </a:solidFill>
            <a:miter lim="800000"/>
            <a:headEnd/>
            <a:tailEnd/>
          </a:ln>
        </p:spPr>
        <p:txBody>
          <a:bodyPr/>
          <a:lstStyle/>
          <a:p>
            <a:pPr algn="ctr" fontAlgn="base">
              <a:spcBef>
                <a:spcPct val="0"/>
              </a:spcBef>
              <a:spcAft>
                <a:spcPct val="0"/>
              </a:spcAft>
            </a:pPr>
            <a:r>
              <a:rPr lang="en-US" altLang="zh-CN" smtClean="0">
                <a:solidFill>
                  <a:srgbClr val="000000"/>
                </a:solidFill>
                <a:ea typeface="SimSun" pitchFamily="2" charset="-122"/>
              </a:rPr>
              <a:t>An information set cannot contains these two nodes </a:t>
            </a:r>
          </a:p>
        </p:txBody>
      </p:sp>
      <p:sp>
        <p:nvSpPr>
          <p:cNvPr id="78885" name="Text Box 35"/>
          <p:cNvSpPr txBox="1">
            <a:spLocks noChangeArrowheads="1"/>
          </p:cNvSpPr>
          <p:nvPr/>
        </p:nvSpPr>
        <p:spPr bwMode="auto">
          <a:xfrm>
            <a:off x="6470650" y="4699000"/>
            <a:ext cx="3746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K</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9875" name="灯片编号占位符 6"/>
          <p:cNvSpPr>
            <a:spLocks noGrp="1"/>
          </p:cNvSpPr>
          <p:nvPr>
            <p:ph type="sldNum" sz="quarter" idx="12"/>
          </p:nvPr>
        </p:nvSpPr>
        <p:spPr>
          <a:noFill/>
        </p:spPr>
        <p:txBody>
          <a:bodyPr/>
          <a:lstStyle/>
          <a:p>
            <a:fld id="{CE4B4C0C-0B4C-468B-A0FD-CBB5778FB1C5}" type="slidenum">
              <a:rPr lang="zh-CN" altLang="en-US" smtClean="0">
                <a:solidFill>
                  <a:srgbClr val="000000"/>
                </a:solidFill>
              </a:rPr>
              <a:pPr/>
              <a:t>59</a:t>
            </a:fld>
            <a:endParaRPr lang="en-US" altLang="zh-CN" smtClean="0">
              <a:solidFill>
                <a:srgbClr val="000000"/>
              </a:solidFill>
            </a:endParaRPr>
          </a:p>
        </p:txBody>
      </p:sp>
      <p:sp>
        <p:nvSpPr>
          <p:cNvPr id="79876" name="Rectangle 2"/>
          <p:cNvSpPr>
            <a:spLocks noGrp="1" noChangeArrowheads="1"/>
          </p:cNvSpPr>
          <p:nvPr>
            <p:ph type="title"/>
          </p:nvPr>
        </p:nvSpPr>
        <p:spPr/>
        <p:txBody>
          <a:bodyPr/>
          <a:lstStyle/>
          <a:p>
            <a:pPr eaLnBrk="1" hangingPunct="1"/>
            <a:r>
              <a:rPr lang="en-US" altLang="zh-CN" sz="3800" smtClean="0">
                <a:ea typeface="SimSun" pitchFamily="2" charset="-122"/>
              </a:rPr>
              <a:t>Represent a static game as a game tree: illustration</a:t>
            </a:r>
          </a:p>
        </p:txBody>
      </p:sp>
      <p:sp>
        <p:nvSpPr>
          <p:cNvPr id="79877" name="Rectangle 3"/>
          <p:cNvSpPr>
            <a:spLocks noGrp="1" noChangeArrowheads="1"/>
          </p:cNvSpPr>
          <p:nvPr>
            <p:ph type="body" sz="half" idx="1"/>
          </p:nvPr>
        </p:nvSpPr>
        <p:spPr>
          <a:xfrm>
            <a:off x="914400" y="1600200"/>
            <a:ext cx="7556500" cy="1184275"/>
          </a:xfrm>
        </p:spPr>
        <p:txBody>
          <a:bodyPr/>
          <a:lstStyle/>
          <a:p>
            <a:pPr eaLnBrk="1" hangingPunct="1"/>
            <a:r>
              <a:rPr lang="zh-CN" altLang="en-US" sz="3000" b="1" i="1" smtClean="0">
                <a:ea typeface="SimSun" pitchFamily="2" charset="-122"/>
              </a:rPr>
              <a:t>囚徒困境</a:t>
            </a:r>
            <a:r>
              <a:rPr lang="zh-CN" altLang="en-US" sz="3000" smtClean="0">
                <a:ea typeface="SimSun" pitchFamily="2" charset="-122"/>
              </a:rPr>
              <a:t> </a:t>
            </a:r>
            <a:r>
              <a:rPr lang="en-US" altLang="zh-CN" sz="2400" smtClean="0">
                <a:ea typeface="SimSun" pitchFamily="2" charset="-122"/>
              </a:rPr>
              <a:t>(</a:t>
            </a:r>
            <a:r>
              <a:rPr lang="zh-CN" altLang="en-US" sz="2400" smtClean="0">
                <a:ea typeface="SimSun" pitchFamily="2" charset="-122"/>
              </a:rPr>
              <a:t>图</a:t>
            </a:r>
            <a:r>
              <a:rPr lang="en-US" altLang="zh-CN" sz="2400" smtClean="0">
                <a:ea typeface="SimSun" pitchFamily="2" charset="-122"/>
              </a:rPr>
              <a:t>2.4.3. </a:t>
            </a:r>
            <a:r>
              <a:rPr lang="zh-CN" altLang="en-US" sz="2400" smtClean="0">
                <a:ea typeface="SimSun" pitchFamily="2" charset="-122"/>
              </a:rPr>
              <a:t>第一个数字是</a:t>
            </a:r>
            <a:r>
              <a:rPr lang="en-US" altLang="zh-CN" sz="2400" smtClean="0">
                <a:ea typeface="SimSun" pitchFamily="2" charset="-122"/>
              </a:rPr>
              <a:t>player 1</a:t>
            </a:r>
            <a:r>
              <a:rPr lang="zh-CN" altLang="en-US" sz="2400" smtClean="0">
                <a:ea typeface="SimSun" pitchFamily="2" charset="-122"/>
              </a:rPr>
              <a:t> 的收益</a:t>
            </a:r>
            <a:r>
              <a:rPr lang="en-US" altLang="zh-CN" sz="2400" smtClean="0">
                <a:ea typeface="SimSun" pitchFamily="2" charset="-122"/>
              </a:rPr>
              <a:t>, </a:t>
            </a:r>
            <a:r>
              <a:rPr lang="zh-CN" altLang="en-US" sz="2400" smtClean="0">
                <a:ea typeface="SimSun" pitchFamily="2" charset="-122"/>
              </a:rPr>
              <a:t>第二个数字是</a:t>
            </a:r>
            <a:r>
              <a:rPr lang="en-US" altLang="zh-CN" sz="2400" smtClean="0">
                <a:ea typeface="SimSun" pitchFamily="2" charset="-122"/>
              </a:rPr>
              <a:t>player 2</a:t>
            </a:r>
            <a:r>
              <a:rPr lang="zh-CN" altLang="en-US" sz="2400" smtClean="0">
                <a:ea typeface="SimSun" pitchFamily="2" charset="-122"/>
              </a:rPr>
              <a:t>的收益</a:t>
            </a:r>
            <a:r>
              <a:rPr lang="en-US" altLang="zh-CN" sz="2400" smtClean="0">
                <a:ea typeface="SimSun" pitchFamily="2" charset="-122"/>
              </a:rPr>
              <a:t>)</a:t>
            </a:r>
          </a:p>
        </p:txBody>
      </p:sp>
      <p:grpSp>
        <p:nvGrpSpPr>
          <p:cNvPr id="2" name="Group 4"/>
          <p:cNvGrpSpPr>
            <a:grpSpLocks/>
          </p:cNvGrpSpPr>
          <p:nvPr/>
        </p:nvGrpSpPr>
        <p:grpSpPr bwMode="auto">
          <a:xfrm>
            <a:off x="2149475" y="3073400"/>
            <a:ext cx="4859338" cy="3132138"/>
            <a:chOff x="1418" y="1543"/>
            <a:chExt cx="3061" cy="1973"/>
          </a:xfrm>
        </p:grpSpPr>
        <p:sp>
          <p:nvSpPr>
            <p:cNvPr id="79879" name="Text Box 5"/>
            <p:cNvSpPr txBox="1">
              <a:spLocks noChangeArrowheads="1"/>
            </p:cNvSpPr>
            <p:nvPr/>
          </p:nvSpPr>
          <p:spPr bwMode="auto">
            <a:xfrm>
              <a:off x="3672" y="2385"/>
              <a:ext cx="80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Prisoner 1</a:t>
              </a:r>
            </a:p>
          </p:txBody>
        </p:sp>
        <p:sp>
          <p:nvSpPr>
            <p:cNvPr id="79880" name="Text Box 6"/>
            <p:cNvSpPr txBox="1">
              <a:spLocks noChangeArrowheads="1"/>
            </p:cNvSpPr>
            <p:nvPr/>
          </p:nvSpPr>
          <p:spPr bwMode="auto">
            <a:xfrm>
              <a:off x="1524" y="291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9881" name="Text Box 7"/>
            <p:cNvSpPr txBox="1">
              <a:spLocks noChangeArrowheads="1"/>
            </p:cNvSpPr>
            <p:nvPr/>
          </p:nvSpPr>
          <p:spPr bwMode="auto">
            <a:xfrm>
              <a:off x="2526" y="1543"/>
              <a:ext cx="83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Prisoner 2</a:t>
              </a:r>
            </a:p>
          </p:txBody>
        </p:sp>
        <p:sp>
          <p:nvSpPr>
            <p:cNvPr id="79882" name="Text Box 8"/>
            <p:cNvSpPr txBox="1">
              <a:spLocks noChangeArrowheads="1"/>
            </p:cNvSpPr>
            <p:nvPr/>
          </p:nvSpPr>
          <p:spPr bwMode="auto">
            <a:xfrm>
              <a:off x="1585" y="290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79883" name="Oval 9"/>
            <p:cNvSpPr>
              <a:spLocks noChangeArrowheads="1"/>
            </p:cNvSpPr>
            <p:nvPr/>
          </p:nvSpPr>
          <p:spPr bwMode="auto">
            <a:xfrm>
              <a:off x="2216" y="247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884" name="Line 10"/>
            <p:cNvSpPr>
              <a:spLocks noChangeShapeType="1"/>
            </p:cNvSpPr>
            <p:nvPr/>
          </p:nvSpPr>
          <p:spPr bwMode="auto">
            <a:xfrm flipH="1">
              <a:off x="1902" y="255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9885" name="Line 11"/>
            <p:cNvSpPr>
              <a:spLocks noChangeShapeType="1"/>
            </p:cNvSpPr>
            <p:nvPr/>
          </p:nvSpPr>
          <p:spPr bwMode="auto">
            <a:xfrm>
              <a:off x="2304" y="254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9886" name="Text Box 12"/>
            <p:cNvSpPr txBox="1">
              <a:spLocks noChangeArrowheads="1"/>
            </p:cNvSpPr>
            <p:nvPr/>
          </p:nvSpPr>
          <p:spPr bwMode="auto">
            <a:xfrm>
              <a:off x="1418" y="2375"/>
              <a:ext cx="78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Prisoner 1</a:t>
              </a:r>
            </a:p>
          </p:txBody>
        </p:sp>
        <p:sp>
          <p:nvSpPr>
            <p:cNvPr id="79887" name="Text Box 13"/>
            <p:cNvSpPr txBox="1">
              <a:spLocks noChangeArrowheads="1"/>
            </p:cNvSpPr>
            <p:nvPr/>
          </p:nvSpPr>
          <p:spPr bwMode="auto">
            <a:xfrm>
              <a:off x="1639" y="2731"/>
              <a:ext cx="43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Mum</a:t>
              </a:r>
            </a:p>
          </p:txBody>
        </p:sp>
        <p:sp>
          <p:nvSpPr>
            <p:cNvPr id="79888" name="Text Box 14"/>
            <p:cNvSpPr txBox="1">
              <a:spLocks noChangeArrowheads="1"/>
            </p:cNvSpPr>
            <p:nvPr/>
          </p:nvSpPr>
          <p:spPr bwMode="auto">
            <a:xfrm>
              <a:off x="2469" y="2770"/>
              <a:ext cx="40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Fink</a:t>
              </a:r>
            </a:p>
          </p:txBody>
        </p:sp>
        <p:sp>
          <p:nvSpPr>
            <p:cNvPr id="79889" name="Oval 15"/>
            <p:cNvSpPr>
              <a:spLocks noChangeArrowheads="1"/>
            </p:cNvSpPr>
            <p:nvPr/>
          </p:nvSpPr>
          <p:spPr bwMode="auto">
            <a:xfrm>
              <a:off x="2573" y="315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890" name="Oval 16"/>
            <p:cNvSpPr>
              <a:spLocks noChangeArrowheads="1"/>
            </p:cNvSpPr>
            <p:nvPr/>
          </p:nvSpPr>
          <p:spPr bwMode="auto">
            <a:xfrm>
              <a:off x="1855" y="316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891" name="Text Box 17"/>
            <p:cNvSpPr txBox="1">
              <a:spLocks noChangeArrowheads="1"/>
            </p:cNvSpPr>
            <p:nvPr/>
          </p:nvSpPr>
          <p:spPr bwMode="auto">
            <a:xfrm>
              <a:off x="1643" y="3274"/>
              <a:ext cx="4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4</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4</a:t>
              </a:r>
            </a:p>
          </p:txBody>
        </p:sp>
        <p:sp>
          <p:nvSpPr>
            <p:cNvPr id="79892" name="Text Box 18"/>
            <p:cNvSpPr txBox="1">
              <a:spLocks noChangeArrowheads="1"/>
            </p:cNvSpPr>
            <p:nvPr/>
          </p:nvSpPr>
          <p:spPr bwMode="auto">
            <a:xfrm>
              <a:off x="2358" y="3275"/>
              <a:ext cx="4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5</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0</a:t>
              </a:r>
            </a:p>
          </p:txBody>
        </p:sp>
        <p:sp>
          <p:nvSpPr>
            <p:cNvPr id="79893" name="Text Box 19"/>
            <p:cNvSpPr txBox="1">
              <a:spLocks noChangeArrowheads="1"/>
            </p:cNvSpPr>
            <p:nvPr/>
          </p:nvSpPr>
          <p:spPr bwMode="auto">
            <a:xfrm>
              <a:off x="3489" y="230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9894" name="Oval 20"/>
            <p:cNvSpPr>
              <a:spLocks noChangeArrowheads="1"/>
            </p:cNvSpPr>
            <p:nvPr/>
          </p:nvSpPr>
          <p:spPr bwMode="auto">
            <a:xfrm>
              <a:off x="2899" y="1797"/>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895" name="Line 21"/>
            <p:cNvSpPr>
              <a:spLocks noChangeShapeType="1"/>
            </p:cNvSpPr>
            <p:nvPr/>
          </p:nvSpPr>
          <p:spPr bwMode="auto">
            <a:xfrm flipH="1">
              <a:off x="2282" y="1873"/>
              <a:ext cx="626" cy="626"/>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9896" name="Line 22"/>
            <p:cNvSpPr>
              <a:spLocks noChangeShapeType="1"/>
            </p:cNvSpPr>
            <p:nvPr/>
          </p:nvSpPr>
          <p:spPr bwMode="auto">
            <a:xfrm>
              <a:off x="2987" y="1867"/>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9897" name="Text Box 23"/>
            <p:cNvSpPr txBox="1">
              <a:spLocks noChangeArrowheads="1"/>
            </p:cNvSpPr>
            <p:nvPr/>
          </p:nvSpPr>
          <p:spPr bwMode="auto">
            <a:xfrm>
              <a:off x="2075" y="1933"/>
              <a:ext cx="51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Mum</a:t>
              </a:r>
            </a:p>
          </p:txBody>
        </p:sp>
        <p:sp>
          <p:nvSpPr>
            <p:cNvPr id="79898" name="Text Box 24"/>
            <p:cNvSpPr txBox="1">
              <a:spLocks noChangeArrowheads="1"/>
            </p:cNvSpPr>
            <p:nvPr/>
          </p:nvSpPr>
          <p:spPr bwMode="auto">
            <a:xfrm>
              <a:off x="3268" y="1936"/>
              <a:ext cx="42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Fink</a:t>
              </a:r>
            </a:p>
          </p:txBody>
        </p:sp>
        <p:sp>
          <p:nvSpPr>
            <p:cNvPr id="79899" name="Text Box 25"/>
            <p:cNvSpPr txBox="1">
              <a:spLocks noChangeArrowheads="1"/>
            </p:cNvSpPr>
            <p:nvPr/>
          </p:nvSpPr>
          <p:spPr bwMode="auto">
            <a:xfrm>
              <a:off x="2879" y="291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79900" name="Oval 26"/>
            <p:cNvSpPr>
              <a:spLocks noChangeArrowheads="1"/>
            </p:cNvSpPr>
            <p:nvPr/>
          </p:nvSpPr>
          <p:spPr bwMode="auto">
            <a:xfrm>
              <a:off x="3510" y="248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901" name="Line 27"/>
            <p:cNvSpPr>
              <a:spLocks noChangeShapeType="1"/>
            </p:cNvSpPr>
            <p:nvPr/>
          </p:nvSpPr>
          <p:spPr bwMode="auto">
            <a:xfrm flipH="1">
              <a:off x="3196" y="256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9902" name="Line 28"/>
            <p:cNvSpPr>
              <a:spLocks noChangeShapeType="1"/>
            </p:cNvSpPr>
            <p:nvPr/>
          </p:nvSpPr>
          <p:spPr bwMode="auto">
            <a:xfrm>
              <a:off x="3598" y="255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9903" name="Text Box 29"/>
            <p:cNvSpPr txBox="1">
              <a:spLocks noChangeArrowheads="1"/>
            </p:cNvSpPr>
            <p:nvPr/>
          </p:nvSpPr>
          <p:spPr bwMode="auto">
            <a:xfrm>
              <a:off x="2961" y="2760"/>
              <a:ext cx="445"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Mum</a:t>
              </a:r>
            </a:p>
          </p:txBody>
        </p:sp>
        <p:sp>
          <p:nvSpPr>
            <p:cNvPr id="79904" name="Text Box 30"/>
            <p:cNvSpPr txBox="1">
              <a:spLocks noChangeArrowheads="1"/>
            </p:cNvSpPr>
            <p:nvPr/>
          </p:nvSpPr>
          <p:spPr bwMode="auto">
            <a:xfrm>
              <a:off x="3790" y="2771"/>
              <a:ext cx="55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Fink</a:t>
              </a:r>
            </a:p>
          </p:txBody>
        </p:sp>
        <p:sp>
          <p:nvSpPr>
            <p:cNvPr id="79905" name="Oval 31"/>
            <p:cNvSpPr>
              <a:spLocks noChangeArrowheads="1"/>
            </p:cNvSpPr>
            <p:nvPr/>
          </p:nvSpPr>
          <p:spPr bwMode="auto">
            <a:xfrm>
              <a:off x="3867" y="316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906" name="Oval 32"/>
            <p:cNvSpPr>
              <a:spLocks noChangeArrowheads="1"/>
            </p:cNvSpPr>
            <p:nvPr/>
          </p:nvSpPr>
          <p:spPr bwMode="auto">
            <a:xfrm>
              <a:off x="3149" y="317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9907" name="Text Box 33"/>
            <p:cNvSpPr txBox="1">
              <a:spLocks noChangeArrowheads="1"/>
            </p:cNvSpPr>
            <p:nvPr/>
          </p:nvSpPr>
          <p:spPr bwMode="auto">
            <a:xfrm>
              <a:off x="2961" y="3282"/>
              <a:ext cx="53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5</a:t>
              </a:r>
            </a:p>
          </p:txBody>
        </p:sp>
        <p:sp>
          <p:nvSpPr>
            <p:cNvPr id="79908" name="Text Box 34"/>
            <p:cNvSpPr txBox="1">
              <a:spLocks noChangeArrowheads="1"/>
            </p:cNvSpPr>
            <p:nvPr/>
          </p:nvSpPr>
          <p:spPr bwMode="auto">
            <a:xfrm>
              <a:off x="3679" y="3285"/>
              <a:ext cx="48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0000FF"/>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990033"/>
                  </a:solidFill>
                  <a:latin typeface="Courier New" pitchFamily="49" charset="0"/>
                  <a:ea typeface="SimSun" pitchFamily="2" charset="-122"/>
                  <a:cs typeface="Courier New" pitchFamily="49" charset="0"/>
                </a:rPr>
                <a:t>1</a:t>
              </a:r>
            </a:p>
          </p:txBody>
        </p:sp>
        <p:sp>
          <p:nvSpPr>
            <p:cNvPr id="79909" name="Line 35"/>
            <p:cNvSpPr>
              <a:spLocks noChangeShapeType="1"/>
            </p:cNvSpPr>
            <p:nvPr/>
          </p:nvSpPr>
          <p:spPr bwMode="auto">
            <a:xfrm>
              <a:off x="2314" y="2526"/>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5603" name="灯片编号占位符 5"/>
          <p:cNvSpPr>
            <a:spLocks noGrp="1"/>
          </p:cNvSpPr>
          <p:nvPr>
            <p:ph type="sldNum" sz="quarter" idx="12"/>
          </p:nvPr>
        </p:nvSpPr>
        <p:spPr>
          <a:noFill/>
        </p:spPr>
        <p:txBody>
          <a:bodyPr/>
          <a:lstStyle/>
          <a:p>
            <a:fld id="{42398DC6-AA09-4C33-8C9C-E69AC1744BB9}" type="slidenum">
              <a:rPr lang="zh-CN" altLang="en-US" smtClean="0">
                <a:solidFill>
                  <a:srgbClr val="000000"/>
                </a:solidFill>
              </a:rPr>
              <a:pPr/>
              <a:t>6</a:t>
            </a:fld>
            <a:endParaRPr lang="en-US" altLang="zh-CN" smtClean="0">
              <a:solidFill>
                <a:srgbClr val="000000"/>
              </a:solidFill>
            </a:endParaRPr>
          </a:p>
        </p:txBody>
      </p:sp>
      <p:sp>
        <p:nvSpPr>
          <p:cNvPr id="25604" name="Rectangle 2"/>
          <p:cNvSpPr>
            <a:spLocks noGrp="1" noChangeArrowheads="1"/>
          </p:cNvSpPr>
          <p:nvPr>
            <p:ph type="title"/>
          </p:nvPr>
        </p:nvSpPr>
        <p:spPr/>
        <p:txBody>
          <a:bodyPr/>
          <a:lstStyle/>
          <a:p>
            <a:pPr eaLnBrk="1" hangingPunct="1"/>
            <a:r>
              <a:rPr lang="en-US" altLang="zh-CN" sz="3400" smtClean="0">
                <a:ea typeface="SimSun" pitchFamily="2" charset="-122"/>
                <a:cs typeface="Times New Roman" pitchFamily="18" charset="0"/>
              </a:rPr>
              <a:t>Definition: extensive-form representation</a:t>
            </a:r>
          </a:p>
        </p:txBody>
      </p:sp>
      <p:sp>
        <p:nvSpPr>
          <p:cNvPr id="47107" name="Rectangle 3"/>
          <p:cNvSpPr>
            <a:spLocks noGrp="1" noChangeArrowheads="1"/>
          </p:cNvSpPr>
          <p:nvPr>
            <p:ph type="body" idx="1"/>
          </p:nvPr>
        </p:nvSpPr>
        <p:spPr/>
        <p:txBody>
          <a:bodyPr/>
          <a:lstStyle/>
          <a:p>
            <a:pPr marL="533400" indent="-533400" eaLnBrk="1" hangingPunct="1"/>
            <a:r>
              <a:rPr lang="zh-CN" altLang="en-US" dirty="0" smtClean="0">
                <a:ea typeface="SimSun" pitchFamily="2" charset="-122"/>
              </a:rPr>
              <a:t>一个博弈的扩展式表述包括的要素</a:t>
            </a:r>
            <a:r>
              <a:rPr lang="en-US" altLang="zh-CN" dirty="0" smtClean="0">
                <a:ea typeface="SimSun" pitchFamily="2" charset="-122"/>
              </a:rPr>
              <a:t>: </a:t>
            </a:r>
          </a:p>
          <a:p>
            <a:pPr marL="952500" lvl="1" indent="-495300" eaLnBrk="1" hangingPunct="1">
              <a:buFont typeface="Wingdings" pitchFamily="2" charset="2"/>
              <a:buChar char="Ø"/>
            </a:pPr>
            <a:r>
              <a:rPr lang="zh-CN" altLang="en-US" sz="2400" dirty="0" smtClean="0">
                <a:ea typeface="SimSun" pitchFamily="2" charset="-122"/>
              </a:rPr>
              <a:t>博弈中的参与人</a:t>
            </a:r>
            <a:endParaRPr lang="en-US" altLang="zh-CN" sz="2400" dirty="0" smtClean="0">
              <a:ea typeface="SimSun" pitchFamily="2" charset="-122"/>
            </a:endParaRPr>
          </a:p>
          <a:p>
            <a:pPr marL="952500" lvl="1" indent="-495300" eaLnBrk="1" hangingPunct="1">
              <a:buFont typeface="Wingdings" pitchFamily="2" charset="2"/>
              <a:buChar char="Ø"/>
            </a:pPr>
            <a:r>
              <a:rPr lang="zh-CN" altLang="en-US" sz="2400" dirty="0" smtClean="0">
                <a:ea typeface="SimSun" pitchFamily="2" charset="-122"/>
              </a:rPr>
              <a:t>每个参与人在何时行动</a:t>
            </a:r>
            <a:endParaRPr lang="en-US" altLang="zh-CN" sz="2400" dirty="0" smtClean="0">
              <a:ea typeface="SimSun" pitchFamily="2" charset="-122"/>
            </a:endParaRPr>
          </a:p>
          <a:p>
            <a:pPr marL="952500" lvl="1" indent="-495300" eaLnBrk="1" hangingPunct="1">
              <a:buFont typeface="Wingdings" pitchFamily="2" charset="2"/>
              <a:buChar char="Ø"/>
            </a:pPr>
            <a:r>
              <a:rPr lang="zh-CN" altLang="en-US" sz="2400" dirty="0" smtClean="0">
                <a:ea typeface="SimSun" pitchFamily="2" charset="-122"/>
              </a:rPr>
              <a:t>每次轮到某一参与人行动时，可供她选择的行动</a:t>
            </a:r>
            <a:endParaRPr lang="en-US" altLang="zh-CN" sz="2400" dirty="0" smtClean="0">
              <a:ea typeface="SimSun" pitchFamily="2" charset="-122"/>
            </a:endParaRPr>
          </a:p>
          <a:p>
            <a:pPr marL="952500" lvl="1" indent="-495300" eaLnBrk="1" hangingPunct="1">
              <a:buFont typeface="Wingdings" pitchFamily="2" charset="2"/>
              <a:buChar char="Ø"/>
            </a:pPr>
            <a:r>
              <a:rPr lang="zh-CN" altLang="en-US" sz="2400" dirty="0" smtClean="0">
                <a:ea typeface="SimSun" pitchFamily="2" charset="-122"/>
              </a:rPr>
              <a:t>每次轮到某一参与人行动时，她所了解的信息</a:t>
            </a:r>
            <a:endParaRPr lang="en-US" altLang="zh-CN" sz="2400" dirty="0" smtClean="0">
              <a:ea typeface="SimSun" pitchFamily="2" charset="-122"/>
            </a:endParaRPr>
          </a:p>
          <a:p>
            <a:pPr marL="952500" lvl="1" indent="-495300" eaLnBrk="1" hangingPunct="1">
              <a:buFont typeface="Wingdings" pitchFamily="2" charset="2"/>
              <a:buChar char="Ø"/>
            </a:pPr>
            <a:r>
              <a:rPr lang="zh-CN" altLang="en-US" sz="2400" dirty="0" smtClean="0">
                <a:ea typeface="SimSun" pitchFamily="2" charset="-122"/>
              </a:rPr>
              <a:t>每个参与人从她每个可选的行动组合中获得的收益</a:t>
            </a:r>
            <a:endParaRPr lang="en-US" altLang="zh-CN" sz="2400" dirty="0" smtClean="0">
              <a:ea typeface="SimSun" pitchFamily="2" charset="-122"/>
            </a:endParaRPr>
          </a:p>
        </p:txBody>
      </p:sp>
      <p:sp>
        <p:nvSpPr>
          <p:cNvPr id="25606" name="Rectangle 4"/>
          <p:cNvSpPr>
            <a:spLocks noChangeArrowheads="1"/>
          </p:cNvSpPr>
          <p:nvPr/>
        </p:nvSpPr>
        <p:spPr bwMode="auto">
          <a:xfrm>
            <a:off x="1111250" y="4378325"/>
            <a:ext cx="7148513" cy="170021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B2B2B2"/>
              </a:buClr>
              <a:buSzPct val="90000"/>
              <a:buFont typeface="Wingdings" pitchFamily="2" charset="2"/>
              <a:buChar char="n"/>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checkerboard(across)">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checkerboard(across)">
                                      <p:cBhvr>
                                        <p:cTn id="12" dur="500"/>
                                        <p:tgtEl>
                                          <p:spTgt spid="47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checkerboard(across)">
                                      <p:cBhvr>
                                        <p:cTn id="17" dur="500"/>
                                        <p:tgtEl>
                                          <p:spTgt spid="47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7107">
                                            <p:txEl>
                                              <p:pRg st="4" end="4"/>
                                            </p:txEl>
                                          </p:spTgt>
                                        </p:tgtEl>
                                        <p:attrNameLst>
                                          <p:attrName>style.visibility</p:attrName>
                                        </p:attrNameLst>
                                      </p:cBhvr>
                                      <p:to>
                                        <p:strVal val="visible"/>
                                      </p:to>
                                    </p:set>
                                    <p:animEffect transition="in" filter="checkerboard(across)">
                                      <p:cBhvr>
                                        <p:cTn id="22" dur="500"/>
                                        <p:tgtEl>
                                          <p:spTgt spid="47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Effect transition="in" filter="checkerboard(across)">
                                      <p:cBhvr>
                                        <p:cTn id="27"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0899" name="灯片编号占位符 5"/>
          <p:cNvSpPr>
            <a:spLocks noGrp="1"/>
          </p:cNvSpPr>
          <p:nvPr>
            <p:ph type="sldNum" sz="quarter" idx="12"/>
          </p:nvPr>
        </p:nvSpPr>
        <p:spPr>
          <a:noFill/>
        </p:spPr>
        <p:txBody>
          <a:bodyPr/>
          <a:lstStyle/>
          <a:p>
            <a:fld id="{17B6DFCC-FC69-4FEB-A44E-66926D1F899A}" type="slidenum">
              <a:rPr lang="zh-CN" altLang="en-US" smtClean="0">
                <a:solidFill>
                  <a:srgbClr val="000000"/>
                </a:solidFill>
              </a:rPr>
              <a:pPr/>
              <a:t>60</a:t>
            </a:fld>
            <a:endParaRPr lang="en-US" altLang="zh-CN" smtClean="0">
              <a:solidFill>
                <a:srgbClr val="000000"/>
              </a:solidFill>
            </a:endParaRPr>
          </a:p>
        </p:txBody>
      </p:sp>
      <p:sp>
        <p:nvSpPr>
          <p:cNvPr id="80900" name="Rectangle 2"/>
          <p:cNvSpPr>
            <a:spLocks noGrp="1" noChangeArrowheads="1"/>
          </p:cNvSpPr>
          <p:nvPr>
            <p:ph type="title"/>
          </p:nvPr>
        </p:nvSpPr>
        <p:spPr/>
        <p:txBody>
          <a:bodyPr/>
          <a:lstStyle/>
          <a:p>
            <a:pPr eaLnBrk="1" hangingPunct="1"/>
            <a:r>
              <a:rPr lang="en-US" altLang="zh-CN" sz="3800" smtClean="0">
                <a:ea typeface="SimSun" pitchFamily="2" charset="-122"/>
              </a:rPr>
              <a:t>Example: mutually assured destruction</a:t>
            </a:r>
          </a:p>
        </p:txBody>
      </p:sp>
      <p:sp>
        <p:nvSpPr>
          <p:cNvPr id="80901" name="Rectangle 3"/>
          <p:cNvSpPr>
            <a:spLocks noGrp="1" noChangeArrowheads="1"/>
          </p:cNvSpPr>
          <p:nvPr>
            <p:ph type="body" idx="1"/>
          </p:nvPr>
        </p:nvSpPr>
        <p:spPr/>
        <p:txBody>
          <a:bodyPr/>
          <a:lstStyle/>
          <a:p>
            <a:pPr eaLnBrk="1" hangingPunct="1">
              <a:lnSpc>
                <a:spcPct val="80000"/>
              </a:lnSpc>
            </a:pPr>
            <a:r>
              <a:rPr lang="zh-CN" altLang="en-US" sz="2400" smtClean="0">
                <a:ea typeface="SimSun" pitchFamily="2" charset="-122"/>
              </a:rPr>
              <a:t>两个超级大国</a:t>
            </a:r>
            <a:r>
              <a:rPr lang="en-US" altLang="zh-CN" sz="2400" smtClean="0">
                <a:ea typeface="SimSun" pitchFamily="2" charset="-122"/>
              </a:rPr>
              <a:t>, 1 </a:t>
            </a:r>
            <a:r>
              <a:rPr lang="zh-CN" altLang="en-US" sz="2400" smtClean="0">
                <a:ea typeface="SimSun" pitchFamily="2" charset="-122"/>
              </a:rPr>
              <a:t>和 </a:t>
            </a:r>
            <a:r>
              <a:rPr lang="en-US" altLang="zh-CN" sz="2400" smtClean="0">
                <a:ea typeface="SimSun" pitchFamily="2" charset="-122"/>
              </a:rPr>
              <a:t>2, </a:t>
            </a:r>
            <a:r>
              <a:rPr lang="zh-CN" altLang="en-US" sz="2400" smtClean="0">
                <a:ea typeface="SimSun" pitchFamily="2" charset="-122"/>
              </a:rPr>
              <a:t>卷入了一起挑衅事件</a:t>
            </a:r>
            <a:r>
              <a:rPr lang="en-US" altLang="zh-CN" sz="2400" smtClean="0">
                <a:ea typeface="SimSun" pitchFamily="2" charset="-122"/>
              </a:rPr>
              <a:t>.</a:t>
            </a:r>
          </a:p>
          <a:p>
            <a:pPr eaLnBrk="1" hangingPunct="1">
              <a:lnSpc>
                <a:spcPct val="80000"/>
              </a:lnSpc>
            </a:pPr>
            <a:r>
              <a:rPr lang="zh-CN" altLang="en-US" sz="2400" smtClean="0">
                <a:ea typeface="SimSun" pitchFamily="2" charset="-122"/>
              </a:rPr>
              <a:t>博弈开始于</a:t>
            </a:r>
            <a:r>
              <a:rPr lang="en-US" altLang="zh-CN" sz="2400" smtClean="0">
                <a:ea typeface="SimSun" pitchFamily="2" charset="-122"/>
              </a:rPr>
              <a:t>superpower 1</a:t>
            </a:r>
            <a:r>
              <a:rPr lang="zh-CN" altLang="en-US" sz="2400" smtClean="0">
                <a:ea typeface="SimSun" pitchFamily="2" charset="-122"/>
              </a:rPr>
              <a:t>的选择，它或者忽视这个事件</a:t>
            </a:r>
            <a:r>
              <a:rPr lang="en-US" altLang="zh-CN" sz="2400" smtClean="0">
                <a:ea typeface="SimSun" pitchFamily="2" charset="-122"/>
              </a:rPr>
              <a:t>(ignore, </a:t>
            </a:r>
            <a:r>
              <a:rPr lang="en-US" altLang="zh-CN" sz="2400" i="1" smtClean="0">
                <a:ea typeface="SimSun" pitchFamily="2" charset="-122"/>
              </a:rPr>
              <a:t>I</a:t>
            </a:r>
            <a:r>
              <a:rPr lang="en-US" altLang="zh-CN" sz="2400" smtClean="0">
                <a:ea typeface="SimSun" pitchFamily="2" charset="-122"/>
              </a:rPr>
              <a:t> ), </a:t>
            </a:r>
            <a:r>
              <a:rPr lang="zh-CN" altLang="en-US" sz="2400" smtClean="0">
                <a:ea typeface="SimSun" pitchFamily="2" charset="-122"/>
              </a:rPr>
              <a:t>得到收益 </a:t>
            </a:r>
            <a:r>
              <a:rPr lang="en-US" altLang="zh-CN" sz="2400" smtClean="0">
                <a:ea typeface="SimSun" pitchFamily="2" charset="-122"/>
              </a:rPr>
              <a:t>(0, 0), </a:t>
            </a:r>
            <a:r>
              <a:rPr lang="zh-CN" altLang="en-US" sz="2400" smtClean="0">
                <a:ea typeface="SimSun" pitchFamily="2" charset="-122"/>
              </a:rPr>
              <a:t>或者使事态进一步升级</a:t>
            </a:r>
            <a:r>
              <a:rPr lang="en-US" altLang="zh-CN" sz="2400" smtClean="0">
                <a:ea typeface="SimSun" pitchFamily="2" charset="-122"/>
              </a:rPr>
              <a:t> (escalate,</a:t>
            </a:r>
            <a:r>
              <a:rPr lang="zh-CN" altLang="en-US" sz="2400" smtClean="0">
                <a:ea typeface="SimSun" pitchFamily="2" charset="-122"/>
              </a:rPr>
              <a:t> </a:t>
            </a:r>
            <a:r>
              <a:rPr lang="en-US" altLang="zh-CN" sz="2400" i="1" smtClean="0">
                <a:ea typeface="SimSun" pitchFamily="2" charset="-122"/>
              </a:rPr>
              <a:t>E</a:t>
            </a:r>
            <a:r>
              <a:rPr lang="en-US" altLang="zh-CN" sz="2400" smtClean="0">
                <a:ea typeface="SimSun" pitchFamily="2" charset="-122"/>
              </a:rPr>
              <a:t> ).</a:t>
            </a:r>
          </a:p>
          <a:p>
            <a:pPr eaLnBrk="1" hangingPunct="1">
              <a:lnSpc>
                <a:spcPct val="80000"/>
              </a:lnSpc>
            </a:pPr>
            <a:r>
              <a:rPr lang="en-US" altLang="zh-CN" sz="2400" smtClean="0">
                <a:ea typeface="SimSun" pitchFamily="2" charset="-122"/>
              </a:rPr>
              <a:t>superpower 1 </a:t>
            </a:r>
            <a:r>
              <a:rPr lang="zh-CN" altLang="en-US" sz="2400" smtClean="0">
                <a:ea typeface="SimSun" pitchFamily="2" charset="-122"/>
              </a:rPr>
              <a:t>使事态升级后</a:t>
            </a:r>
            <a:r>
              <a:rPr lang="en-US" altLang="zh-CN" sz="2400" smtClean="0">
                <a:ea typeface="SimSun" pitchFamily="2" charset="-122"/>
              </a:rPr>
              <a:t>, superpower 2</a:t>
            </a:r>
            <a:r>
              <a:rPr lang="zh-CN" altLang="en-US" sz="2400" smtClean="0">
                <a:ea typeface="SimSun" pitchFamily="2" charset="-122"/>
              </a:rPr>
              <a:t>可以后退 </a:t>
            </a:r>
            <a:r>
              <a:rPr lang="en-US" altLang="zh-CN" sz="2400" smtClean="0">
                <a:ea typeface="SimSun" pitchFamily="2" charset="-122"/>
              </a:rPr>
              <a:t> (back down, </a:t>
            </a:r>
            <a:r>
              <a:rPr lang="en-US" altLang="zh-CN" sz="2400" i="1" smtClean="0">
                <a:ea typeface="SimSun" pitchFamily="2" charset="-122"/>
              </a:rPr>
              <a:t>B</a:t>
            </a:r>
            <a:r>
              <a:rPr lang="en-US" altLang="zh-CN" sz="2400" smtClean="0">
                <a:ea typeface="SimSun" pitchFamily="2" charset="-122"/>
              </a:rPr>
              <a:t> ), </a:t>
            </a:r>
            <a:r>
              <a:rPr lang="zh-CN" altLang="en-US" sz="2400" smtClean="0">
                <a:ea typeface="SimSun" pitchFamily="2" charset="-122"/>
              </a:rPr>
              <a:t>这会使它丧失颜面，获得收益</a:t>
            </a:r>
            <a:r>
              <a:rPr lang="en-US" altLang="zh-CN" sz="2400" smtClean="0">
                <a:ea typeface="SimSun" pitchFamily="2" charset="-122"/>
              </a:rPr>
              <a:t> (1, -1), </a:t>
            </a:r>
            <a:r>
              <a:rPr lang="zh-CN" altLang="en-US" sz="2400" smtClean="0">
                <a:ea typeface="SimSun" pitchFamily="2" charset="-122"/>
              </a:rPr>
              <a:t>或者它可以选择进行核对抗</a:t>
            </a:r>
            <a:r>
              <a:rPr lang="en-US" altLang="zh-CN" sz="2400" smtClean="0">
                <a:ea typeface="SimSun" pitchFamily="2" charset="-122"/>
              </a:rPr>
              <a:t> (atomic confrontation,</a:t>
            </a:r>
            <a:r>
              <a:rPr lang="zh-CN" altLang="en-US" sz="2400" smtClean="0">
                <a:ea typeface="SimSun" pitchFamily="2" charset="-122"/>
              </a:rPr>
              <a:t> </a:t>
            </a:r>
            <a:r>
              <a:rPr lang="en-US" altLang="zh-CN" sz="2400" i="1" smtClean="0">
                <a:ea typeface="SimSun" pitchFamily="2" charset="-122"/>
              </a:rPr>
              <a:t>A</a:t>
            </a:r>
            <a:r>
              <a:rPr lang="en-US" altLang="zh-CN" sz="2400" smtClean="0">
                <a:ea typeface="SimSun" pitchFamily="2" charset="-122"/>
              </a:rPr>
              <a:t> ). </a:t>
            </a:r>
            <a:r>
              <a:rPr lang="zh-CN" altLang="en-US" sz="2400" smtClean="0">
                <a:ea typeface="SimSun" pitchFamily="2" charset="-122"/>
              </a:rPr>
              <a:t>这种情况下</a:t>
            </a:r>
            <a:r>
              <a:rPr lang="en-US" altLang="zh-CN" sz="2400" smtClean="0">
                <a:ea typeface="SimSun" pitchFamily="2" charset="-122"/>
              </a:rPr>
              <a:t>, </a:t>
            </a:r>
            <a:r>
              <a:rPr lang="zh-CN" altLang="en-US" sz="2400" smtClean="0">
                <a:ea typeface="SimSun" pitchFamily="2" charset="-122"/>
              </a:rPr>
              <a:t>两个超级大国会同时行动，进行以下博弈</a:t>
            </a:r>
            <a:r>
              <a:rPr lang="en-US" altLang="zh-CN" sz="2400" smtClean="0">
                <a:ea typeface="SimSun" pitchFamily="2" charset="-122"/>
              </a:rPr>
              <a:t>.</a:t>
            </a:r>
          </a:p>
          <a:p>
            <a:pPr eaLnBrk="1" hangingPunct="1">
              <a:lnSpc>
                <a:spcPct val="80000"/>
              </a:lnSpc>
            </a:pPr>
            <a:r>
              <a:rPr lang="zh-CN" altLang="en-US" sz="2400" smtClean="0">
                <a:ea typeface="SimSun" pitchFamily="2" charset="-122"/>
              </a:rPr>
              <a:t>它们或者选择撤退</a:t>
            </a:r>
            <a:r>
              <a:rPr lang="en-US" altLang="zh-CN" sz="2400" smtClean="0">
                <a:ea typeface="SimSun" pitchFamily="2" charset="-122"/>
              </a:rPr>
              <a:t>(retreat, </a:t>
            </a:r>
            <a:r>
              <a:rPr lang="en-US" altLang="zh-CN" sz="2400" i="1" smtClean="0">
                <a:ea typeface="SimSun" pitchFamily="2" charset="-122"/>
              </a:rPr>
              <a:t>R</a:t>
            </a:r>
            <a:r>
              <a:rPr lang="en-US" altLang="zh-CN" sz="2400" smtClean="0">
                <a:ea typeface="SimSun" pitchFamily="2" charset="-122"/>
              </a:rPr>
              <a:t> ) ,</a:t>
            </a:r>
            <a:r>
              <a:rPr lang="zh-CN" altLang="en-US" sz="2400" smtClean="0">
                <a:ea typeface="SimSun" pitchFamily="2" charset="-122"/>
              </a:rPr>
              <a:t>或者选择末日</a:t>
            </a:r>
            <a:r>
              <a:rPr lang="en-US" altLang="zh-CN" sz="2400" smtClean="0">
                <a:ea typeface="SimSun" pitchFamily="2" charset="-122"/>
              </a:rPr>
              <a:t>(doomsday, </a:t>
            </a:r>
            <a:r>
              <a:rPr lang="en-US" altLang="zh-CN" sz="2400" i="1" smtClean="0">
                <a:ea typeface="SimSun" pitchFamily="2" charset="-122"/>
              </a:rPr>
              <a:t>D</a:t>
            </a:r>
            <a:r>
              <a:rPr lang="en-US" altLang="zh-CN" sz="2400" smtClean="0">
                <a:ea typeface="SimSun" pitchFamily="2" charset="-122"/>
              </a:rPr>
              <a:t> ) ,</a:t>
            </a:r>
            <a:r>
              <a:rPr lang="zh-CN" altLang="en-US" sz="2400" smtClean="0">
                <a:ea typeface="SimSun" pitchFamily="2" charset="-122"/>
              </a:rPr>
              <a:t>从而世界被毁灭</a:t>
            </a:r>
            <a:r>
              <a:rPr lang="en-US" altLang="zh-CN" sz="2400" smtClean="0">
                <a:ea typeface="SimSun" pitchFamily="2" charset="-122"/>
              </a:rPr>
              <a:t>.</a:t>
            </a:r>
            <a:r>
              <a:rPr lang="zh-CN" altLang="en-US" sz="2400" smtClean="0">
                <a:ea typeface="SimSun" pitchFamily="2" charset="-122"/>
              </a:rPr>
              <a:t>如果两国都选择撤退，那么它们会忍受一点小的损失，收益为 </a:t>
            </a:r>
            <a:r>
              <a:rPr lang="en-US" altLang="zh-CN" sz="2400" smtClean="0">
                <a:ea typeface="SimSun" pitchFamily="2" charset="-122"/>
              </a:rPr>
              <a:t>(-0.5, -0.5). </a:t>
            </a:r>
            <a:r>
              <a:rPr lang="zh-CN" altLang="en-US" sz="2400" smtClean="0">
                <a:ea typeface="SimSun" pitchFamily="2" charset="-122"/>
              </a:rPr>
              <a:t>如果它们有一方选择末日，那么世界将被毁灭，收益为</a:t>
            </a:r>
            <a:r>
              <a:rPr lang="en-US" altLang="zh-CN" sz="2400" smtClean="0">
                <a:ea typeface="SimSun" pitchFamily="2" charset="-122"/>
              </a:rPr>
              <a:t>(-</a:t>
            </a:r>
            <a:r>
              <a:rPr lang="en-US" altLang="zh-CN" sz="2400" i="1" smtClean="0">
                <a:ea typeface="SimSun" pitchFamily="2" charset="-122"/>
              </a:rPr>
              <a:t>K, -K</a:t>
            </a:r>
            <a:r>
              <a:rPr lang="en-US" altLang="zh-CN" sz="2400" smtClean="0">
                <a:ea typeface="SimSun" pitchFamily="2" charset="-122"/>
              </a:rPr>
              <a:t>), </a:t>
            </a:r>
            <a:r>
              <a:rPr lang="zh-CN" altLang="en-US" sz="2400" smtClean="0">
                <a:ea typeface="SimSun" pitchFamily="2" charset="-122"/>
              </a:rPr>
              <a:t>其中</a:t>
            </a:r>
            <a:r>
              <a:rPr lang="en-US" altLang="zh-CN" sz="2400" i="1" smtClean="0">
                <a:ea typeface="SimSun" pitchFamily="2" charset="-122"/>
              </a:rPr>
              <a:t>K</a:t>
            </a:r>
            <a:r>
              <a:rPr lang="zh-CN" altLang="en-US" sz="2400" smtClean="0">
                <a:ea typeface="SimSun" pitchFamily="2" charset="-122"/>
              </a:rPr>
              <a:t>是一个很大的数字</a:t>
            </a:r>
            <a:r>
              <a:rPr lang="en-US" altLang="zh-CN" sz="240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1923" name="灯片编号占位符 4"/>
          <p:cNvSpPr>
            <a:spLocks noGrp="1"/>
          </p:cNvSpPr>
          <p:nvPr>
            <p:ph type="sldNum" sz="quarter" idx="12"/>
          </p:nvPr>
        </p:nvSpPr>
        <p:spPr>
          <a:noFill/>
        </p:spPr>
        <p:txBody>
          <a:bodyPr/>
          <a:lstStyle/>
          <a:p>
            <a:fld id="{415EF147-1B7F-4994-ABE6-70759157CEDC}" type="slidenum">
              <a:rPr lang="zh-CN" altLang="en-US" smtClean="0">
                <a:solidFill>
                  <a:srgbClr val="000000"/>
                </a:solidFill>
              </a:rPr>
              <a:pPr/>
              <a:t>61</a:t>
            </a:fld>
            <a:endParaRPr lang="en-US" altLang="zh-CN" smtClean="0">
              <a:solidFill>
                <a:srgbClr val="000000"/>
              </a:solidFill>
            </a:endParaRPr>
          </a:p>
        </p:txBody>
      </p:sp>
      <p:sp>
        <p:nvSpPr>
          <p:cNvPr id="81924" name="Rectangle 2"/>
          <p:cNvSpPr>
            <a:spLocks noGrp="1" noChangeArrowheads="1"/>
          </p:cNvSpPr>
          <p:nvPr>
            <p:ph type="title"/>
          </p:nvPr>
        </p:nvSpPr>
        <p:spPr/>
        <p:txBody>
          <a:bodyPr/>
          <a:lstStyle/>
          <a:p>
            <a:pPr eaLnBrk="1" hangingPunct="1"/>
            <a:r>
              <a:rPr lang="en-US" altLang="zh-CN" sz="3800" smtClean="0">
                <a:ea typeface="SimSun" pitchFamily="2" charset="-122"/>
              </a:rPr>
              <a:t>Example: mutually assured destruction</a:t>
            </a:r>
          </a:p>
        </p:txBody>
      </p:sp>
      <p:grpSp>
        <p:nvGrpSpPr>
          <p:cNvPr id="2" name="Group 3"/>
          <p:cNvGrpSpPr>
            <a:grpSpLocks/>
          </p:cNvGrpSpPr>
          <p:nvPr/>
        </p:nvGrpSpPr>
        <p:grpSpPr bwMode="auto">
          <a:xfrm>
            <a:off x="1471613" y="1462088"/>
            <a:ext cx="6500812" cy="4786312"/>
            <a:chOff x="927" y="866"/>
            <a:chExt cx="4095" cy="3015"/>
          </a:xfrm>
        </p:grpSpPr>
        <p:sp>
          <p:nvSpPr>
            <p:cNvPr id="81926" name="Text Box 4"/>
            <p:cNvSpPr txBox="1">
              <a:spLocks noChangeArrowheads="1"/>
            </p:cNvSpPr>
            <p:nvPr/>
          </p:nvSpPr>
          <p:spPr bwMode="auto">
            <a:xfrm>
              <a:off x="2105" y="866"/>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81927" name="Text Box 5"/>
            <p:cNvSpPr txBox="1">
              <a:spLocks noChangeArrowheads="1"/>
            </p:cNvSpPr>
            <p:nvPr/>
          </p:nvSpPr>
          <p:spPr bwMode="auto">
            <a:xfrm>
              <a:off x="2574" y="1506"/>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1928" name="Oval 6"/>
            <p:cNvSpPr>
              <a:spLocks noChangeArrowheads="1"/>
            </p:cNvSpPr>
            <p:nvPr/>
          </p:nvSpPr>
          <p:spPr bwMode="auto">
            <a:xfrm>
              <a:off x="1984" y="1001"/>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29" name="Line 7"/>
            <p:cNvSpPr>
              <a:spLocks noChangeShapeType="1"/>
            </p:cNvSpPr>
            <p:nvPr/>
          </p:nvSpPr>
          <p:spPr bwMode="auto">
            <a:xfrm flipH="1">
              <a:off x="1220" y="1077"/>
              <a:ext cx="773" cy="51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30" name="Line 8"/>
            <p:cNvSpPr>
              <a:spLocks noChangeShapeType="1"/>
            </p:cNvSpPr>
            <p:nvPr/>
          </p:nvSpPr>
          <p:spPr bwMode="auto">
            <a:xfrm>
              <a:off x="2072" y="1071"/>
              <a:ext cx="761" cy="511"/>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31" name="Text Box 9"/>
            <p:cNvSpPr txBox="1">
              <a:spLocks noChangeArrowheads="1"/>
            </p:cNvSpPr>
            <p:nvPr/>
          </p:nvSpPr>
          <p:spPr bwMode="auto">
            <a:xfrm>
              <a:off x="1443" y="1110"/>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I</a:t>
              </a:r>
            </a:p>
          </p:txBody>
        </p:sp>
        <p:sp>
          <p:nvSpPr>
            <p:cNvPr id="81932" name="Text Box 10"/>
            <p:cNvSpPr txBox="1">
              <a:spLocks noChangeArrowheads="1"/>
            </p:cNvSpPr>
            <p:nvPr/>
          </p:nvSpPr>
          <p:spPr bwMode="auto">
            <a:xfrm>
              <a:off x="2481" y="1122"/>
              <a:ext cx="29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E</a:t>
              </a:r>
            </a:p>
          </p:txBody>
        </p:sp>
        <p:sp>
          <p:nvSpPr>
            <p:cNvPr id="81933" name="Oval 11"/>
            <p:cNvSpPr>
              <a:spLocks noChangeArrowheads="1"/>
            </p:cNvSpPr>
            <p:nvPr/>
          </p:nvSpPr>
          <p:spPr bwMode="auto">
            <a:xfrm>
              <a:off x="1142" y="1563"/>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34" name="Text Box 12"/>
            <p:cNvSpPr txBox="1">
              <a:spLocks noChangeArrowheads="1"/>
            </p:cNvSpPr>
            <p:nvPr/>
          </p:nvSpPr>
          <p:spPr bwMode="auto">
            <a:xfrm>
              <a:off x="927" y="1679"/>
              <a:ext cx="4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81935" name="Text Box 13"/>
            <p:cNvSpPr txBox="1">
              <a:spLocks noChangeArrowheads="1"/>
            </p:cNvSpPr>
            <p:nvPr/>
          </p:nvSpPr>
          <p:spPr bwMode="auto">
            <a:xfrm>
              <a:off x="2914" y="1420"/>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1936" name="Oval 14"/>
            <p:cNvSpPr>
              <a:spLocks noChangeArrowheads="1"/>
            </p:cNvSpPr>
            <p:nvPr/>
          </p:nvSpPr>
          <p:spPr bwMode="auto">
            <a:xfrm>
              <a:off x="2793" y="155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37" name="Line 15"/>
            <p:cNvSpPr>
              <a:spLocks noChangeShapeType="1"/>
            </p:cNvSpPr>
            <p:nvPr/>
          </p:nvSpPr>
          <p:spPr bwMode="auto">
            <a:xfrm flipH="1">
              <a:off x="2029" y="1631"/>
              <a:ext cx="773" cy="5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38" name="Line 16"/>
            <p:cNvSpPr>
              <a:spLocks noChangeShapeType="1"/>
            </p:cNvSpPr>
            <p:nvPr/>
          </p:nvSpPr>
          <p:spPr bwMode="auto">
            <a:xfrm>
              <a:off x="2881" y="1625"/>
              <a:ext cx="761" cy="511"/>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39" name="Text Box 17"/>
            <p:cNvSpPr txBox="1">
              <a:spLocks noChangeArrowheads="1"/>
            </p:cNvSpPr>
            <p:nvPr/>
          </p:nvSpPr>
          <p:spPr bwMode="auto">
            <a:xfrm>
              <a:off x="2188" y="1709"/>
              <a:ext cx="24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B</a:t>
              </a:r>
            </a:p>
          </p:txBody>
        </p:sp>
        <p:sp>
          <p:nvSpPr>
            <p:cNvPr id="81940" name="Text Box 18"/>
            <p:cNvSpPr txBox="1">
              <a:spLocks noChangeArrowheads="1"/>
            </p:cNvSpPr>
            <p:nvPr/>
          </p:nvSpPr>
          <p:spPr bwMode="auto">
            <a:xfrm>
              <a:off x="3291" y="1703"/>
              <a:ext cx="3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A</a:t>
              </a:r>
            </a:p>
          </p:txBody>
        </p:sp>
        <p:sp>
          <p:nvSpPr>
            <p:cNvPr id="81941" name="Text Box 19"/>
            <p:cNvSpPr txBox="1">
              <a:spLocks noChangeArrowheads="1"/>
            </p:cNvSpPr>
            <p:nvPr/>
          </p:nvSpPr>
          <p:spPr bwMode="auto">
            <a:xfrm>
              <a:off x="1690" y="2224"/>
              <a:ext cx="5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1942" name="Text Box 20"/>
            <p:cNvSpPr txBox="1">
              <a:spLocks noChangeArrowheads="1"/>
            </p:cNvSpPr>
            <p:nvPr/>
          </p:nvSpPr>
          <p:spPr bwMode="auto">
            <a:xfrm>
              <a:off x="2255" y="324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1943" name="Text Box 21"/>
            <p:cNvSpPr txBox="1">
              <a:spLocks noChangeArrowheads="1"/>
            </p:cNvSpPr>
            <p:nvPr/>
          </p:nvSpPr>
          <p:spPr bwMode="auto">
            <a:xfrm>
              <a:off x="3761" y="2047"/>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81944" name="Text Box 22"/>
            <p:cNvSpPr txBox="1">
              <a:spLocks noChangeArrowheads="1"/>
            </p:cNvSpPr>
            <p:nvPr/>
          </p:nvSpPr>
          <p:spPr bwMode="auto">
            <a:xfrm>
              <a:off x="2316" y="323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1945" name="Oval 23"/>
            <p:cNvSpPr>
              <a:spLocks noChangeArrowheads="1"/>
            </p:cNvSpPr>
            <p:nvPr/>
          </p:nvSpPr>
          <p:spPr bwMode="auto">
            <a:xfrm>
              <a:off x="2947" y="280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46" name="Line 24"/>
            <p:cNvSpPr>
              <a:spLocks noChangeShapeType="1"/>
            </p:cNvSpPr>
            <p:nvPr/>
          </p:nvSpPr>
          <p:spPr bwMode="auto">
            <a:xfrm flipH="1">
              <a:off x="2633" y="288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47" name="Line 25"/>
            <p:cNvSpPr>
              <a:spLocks noChangeShapeType="1"/>
            </p:cNvSpPr>
            <p:nvPr/>
          </p:nvSpPr>
          <p:spPr bwMode="auto">
            <a:xfrm>
              <a:off x="3035" y="287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48" name="Text Box 26"/>
            <p:cNvSpPr txBox="1">
              <a:spLocks noChangeArrowheads="1"/>
            </p:cNvSpPr>
            <p:nvPr/>
          </p:nvSpPr>
          <p:spPr bwMode="auto">
            <a:xfrm>
              <a:off x="2706" y="2741"/>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1949" name="Text Box 27"/>
            <p:cNvSpPr txBox="1">
              <a:spLocks noChangeArrowheads="1"/>
            </p:cNvSpPr>
            <p:nvPr/>
          </p:nvSpPr>
          <p:spPr bwMode="auto">
            <a:xfrm>
              <a:off x="2526" y="307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R</a:t>
              </a:r>
            </a:p>
          </p:txBody>
        </p:sp>
        <p:sp>
          <p:nvSpPr>
            <p:cNvPr id="81950" name="Text Box 28"/>
            <p:cNvSpPr txBox="1">
              <a:spLocks noChangeArrowheads="1"/>
            </p:cNvSpPr>
            <p:nvPr/>
          </p:nvSpPr>
          <p:spPr bwMode="auto">
            <a:xfrm>
              <a:off x="3264" y="307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81951" name="Oval 29"/>
            <p:cNvSpPr>
              <a:spLocks noChangeArrowheads="1"/>
            </p:cNvSpPr>
            <p:nvPr/>
          </p:nvSpPr>
          <p:spPr bwMode="auto">
            <a:xfrm>
              <a:off x="3304" y="348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52" name="Oval 30"/>
            <p:cNvSpPr>
              <a:spLocks noChangeArrowheads="1"/>
            </p:cNvSpPr>
            <p:nvPr/>
          </p:nvSpPr>
          <p:spPr bwMode="auto">
            <a:xfrm>
              <a:off x="2586" y="349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53" name="Text Box 31"/>
            <p:cNvSpPr txBox="1">
              <a:spLocks noChangeArrowheads="1"/>
            </p:cNvSpPr>
            <p:nvPr/>
          </p:nvSpPr>
          <p:spPr bwMode="auto">
            <a:xfrm>
              <a:off x="2191" y="3640"/>
              <a:ext cx="74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-0.5</a:t>
              </a:r>
              <a:r>
                <a:rPr lang="en-US" altLang="zh-CN" smtClean="0">
                  <a:solidFill>
                    <a:srgbClr val="000000"/>
                  </a:solidFill>
                  <a:ea typeface="SimSun" pitchFamily="2" charset="-122"/>
                </a:rPr>
                <a:t>,  </a:t>
              </a:r>
              <a:r>
                <a:rPr lang="en-US" altLang="zh-CN" smtClean="0">
                  <a:solidFill>
                    <a:srgbClr val="0000FF"/>
                  </a:solidFill>
                  <a:ea typeface="SimSun" pitchFamily="2" charset="-122"/>
                </a:rPr>
                <a:t>-0.5</a:t>
              </a:r>
            </a:p>
          </p:txBody>
        </p:sp>
        <p:sp>
          <p:nvSpPr>
            <p:cNvPr id="81954" name="Text Box 32"/>
            <p:cNvSpPr txBox="1">
              <a:spLocks noChangeArrowheads="1"/>
            </p:cNvSpPr>
            <p:nvPr/>
          </p:nvSpPr>
          <p:spPr bwMode="auto">
            <a:xfrm>
              <a:off x="3099" y="3650"/>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81955" name="Text Box 33"/>
            <p:cNvSpPr txBox="1">
              <a:spLocks noChangeArrowheads="1"/>
            </p:cNvSpPr>
            <p:nvPr/>
          </p:nvSpPr>
          <p:spPr bwMode="auto">
            <a:xfrm>
              <a:off x="4220" y="263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1956" name="Oval 34"/>
            <p:cNvSpPr>
              <a:spLocks noChangeArrowheads="1"/>
            </p:cNvSpPr>
            <p:nvPr/>
          </p:nvSpPr>
          <p:spPr bwMode="auto">
            <a:xfrm>
              <a:off x="3630" y="2127"/>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57" name="Line 35"/>
            <p:cNvSpPr>
              <a:spLocks noChangeShapeType="1"/>
            </p:cNvSpPr>
            <p:nvPr/>
          </p:nvSpPr>
          <p:spPr bwMode="auto">
            <a:xfrm flipH="1">
              <a:off x="3013" y="2203"/>
              <a:ext cx="626" cy="626"/>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58" name="Line 36"/>
            <p:cNvSpPr>
              <a:spLocks noChangeShapeType="1"/>
            </p:cNvSpPr>
            <p:nvPr/>
          </p:nvSpPr>
          <p:spPr bwMode="auto">
            <a:xfrm>
              <a:off x="3718" y="2197"/>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59" name="Text Box 37"/>
            <p:cNvSpPr txBox="1">
              <a:spLocks noChangeArrowheads="1"/>
            </p:cNvSpPr>
            <p:nvPr/>
          </p:nvSpPr>
          <p:spPr bwMode="auto">
            <a:xfrm>
              <a:off x="3062" y="2345"/>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R</a:t>
              </a:r>
            </a:p>
          </p:txBody>
        </p:sp>
        <p:sp>
          <p:nvSpPr>
            <p:cNvPr id="81960" name="Text Box 38"/>
            <p:cNvSpPr txBox="1">
              <a:spLocks noChangeArrowheads="1"/>
            </p:cNvSpPr>
            <p:nvPr/>
          </p:nvSpPr>
          <p:spPr bwMode="auto">
            <a:xfrm>
              <a:off x="4072" y="2357"/>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D</a:t>
              </a:r>
            </a:p>
          </p:txBody>
        </p:sp>
        <p:sp>
          <p:nvSpPr>
            <p:cNvPr id="81961" name="Text Box 39"/>
            <p:cNvSpPr txBox="1">
              <a:spLocks noChangeArrowheads="1"/>
            </p:cNvSpPr>
            <p:nvPr/>
          </p:nvSpPr>
          <p:spPr bwMode="auto">
            <a:xfrm>
              <a:off x="3610" y="324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1962" name="Oval 40"/>
            <p:cNvSpPr>
              <a:spLocks noChangeArrowheads="1"/>
            </p:cNvSpPr>
            <p:nvPr/>
          </p:nvSpPr>
          <p:spPr bwMode="auto">
            <a:xfrm>
              <a:off x="4241" y="281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63" name="Line 41"/>
            <p:cNvSpPr>
              <a:spLocks noChangeShapeType="1"/>
            </p:cNvSpPr>
            <p:nvPr/>
          </p:nvSpPr>
          <p:spPr bwMode="auto">
            <a:xfrm flipH="1">
              <a:off x="3927" y="289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64" name="Line 42"/>
            <p:cNvSpPr>
              <a:spLocks noChangeShapeType="1"/>
            </p:cNvSpPr>
            <p:nvPr/>
          </p:nvSpPr>
          <p:spPr bwMode="auto">
            <a:xfrm>
              <a:off x="4329" y="288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65" name="Text Box 43"/>
            <p:cNvSpPr txBox="1">
              <a:spLocks noChangeArrowheads="1"/>
            </p:cNvSpPr>
            <p:nvPr/>
          </p:nvSpPr>
          <p:spPr bwMode="auto">
            <a:xfrm>
              <a:off x="3820" y="3080"/>
              <a:ext cx="271"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R</a:t>
              </a:r>
            </a:p>
          </p:txBody>
        </p:sp>
        <p:sp>
          <p:nvSpPr>
            <p:cNvPr id="81966" name="Text Box 44"/>
            <p:cNvSpPr txBox="1">
              <a:spLocks noChangeArrowheads="1"/>
            </p:cNvSpPr>
            <p:nvPr/>
          </p:nvSpPr>
          <p:spPr bwMode="auto">
            <a:xfrm>
              <a:off x="4558" y="308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81967" name="Oval 45"/>
            <p:cNvSpPr>
              <a:spLocks noChangeArrowheads="1"/>
            </p:cNvSpPr>
            <p:nvPr/>
          </p:nvSpPr>
          <p:spPr bwMode="auto">
            <a:xfrm>
              <a:off x="4598" y="349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68" name="Oval 46"/>
            <p:cNvSpPr>
              <a:spLocks noChangeArrowheads="1"/>
            </p:cNvSpPr>
            <p:nvPr/>
          </p:nvSpPr>
          <p:spPr bwMode="auto">
            <a:xfrm>
              <a:off x="3880" y="350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69" name="Line 47"/>
            <p:cNvSpPr>
              <a:spLocks noChangeShapeType="1"/>
            </p:cNvSpPr>
            <p:nvPr/>
          </p:nvSpPr>
          <p:spPr bwMode="auto">
            <a:xfrm>
              <a:off x="3045" y="2856"/>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81970" name="Oval 48"/>
            <p:cNvSpPr>
              <a:spLocks noChangeArrowheads="1"/>
            </p:cNvSpPr>
            <p:nvPr/>
          </p:nvSpPr>
          <p:spPr bwMode="auto">
            <a:xfrm>
              <a:off x="1951" y="21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1971" name="Text Box 49"/>
            <p:cNvSpPr txBox="1">
              <a:spLocks noChangeArrowheads="1"/>
            </p:cNvSpPr>
            <p:nvPr/>
          </p:nvSpPr>
          <p:spPr bwMode="auto">
            <a:xfrm>
              <a:off x="4394" y="2754"/>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1972" name="Text Box 50"/>
            <p:cNvSpPr txBox="1">
              <a:spLocks noChangeArrowheads="1"/>
            </p:cNvSpPr>
            <p:nvPr/>
          </p:nvSpPr>
          <p:spPr bwMode="auto">
            <a:xfrm>
              <a:off x="3669" y="3646"/>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81973" name="Text Box 51"/>
            <p:cNvSpPr txBox="1">
              <a:spLocks noChangeArrowheads="1"/>
            </p:cNvSpPr>
            <p:nvPr/>
          </p:nvSpPr>
          <p:spPr bwMode="auto">
            <a:xfrm>
              <a:off x="4396" y="3641"/>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2947" name="灯片编号占位符 5"/>
          <p:cNvSpPr>
            <a:spLocks noGrp="1"/>
          </p:cNvSpPr>
          <p:nvPr>
            <p:ph type="sldNum" sz="quarter" idx="12"/>
          </p:nvPr>
        </p:nvSpPr>
        <p:spPr>
          <a:noFill/>
        </p:spPr>
        <p:txBody>
          <a:bodyPr/>
          <a:lstStyle/>
          <a:p>
            <a:fld id="{7BB11D34-54FC-482A-944C-EBAAB3960B9C}" type="slidenum">
              <a:rPr lang="zh-CN" altLang="en-US" smtClean="0">
                <a:solidFill>
                  <a:srgbClr val="000000"/>
                </a:solidFill>
              </a:rPr>
              <a:pPr/>
              <a:t>62</a:t>
            </a:fld>
            <a:endParaRPr lang="en-US" altLang="zh-CN" smtClean="0">
              <a:solidFill>
                <a:srgbClr val="000000"/>
              </a:solidFill>
            </a:endParaRPr>
          </a:p>
        </p:txBody>
      </p:sp>
      <p:sp>
        <p:nvSpPr>
          <p:cNvPr id="82948" name="Rectangle 2"/>
          <p:cNvSpPr>
            <a:spLocks noGrp="1" noChangeArrowheads="1"/>
          </p:cNvSpPr>
          <p:nvPr>
            <p:ph type="title"/>
          </p:nvPr>
        </p:nvSpPr>
        <p:spPr/>
        <p:txBody>
          <a:bodyPr/>
          <a:lstStyle/>
          <a:p>
            <a:pPr eaLnBrk="1" hangingPunct="1"/>
            <a:r>
              <a:rPr lang="en-US" altLang="zh-CN" sz="3800" smtClean="0">
                <a:ea typeface="SimSun" pitchFamily="2" charset="-122"/>
              </a:rPr>
              <a:t>Perfect information and imperfect information</a:t>
            </a:r>
          </a:p>
        </p:txBody>
      </p:sp>
      <p:sp>
        <p:nvSpPr>
          <p:cNvPr id="82949" name="Rectangle 3"/>
          <p:cNvSpPr>
            <a:spLocks noGrp="1" noChangeArrowheads="1"/>
          </p:cNvSpPr>
          <p:nvPr>
            <p:ph type="body" idx="1"/>
          </p:nvPr>
        </p:nvSpPr>
        <p:spPr/>
        <p:txBody>
          <a:bodyPr/>
          <a:lstStyle/>
          <a:p>
            <a:pPr eaLnBrk="1" hangingPunct="1"/>
            <a:r>
              <a:rPr lang="zh-CN" altLang="en-US" smtClean="0">
                <a:ea typeface="SimSun" pitchFamily="2" charset="-122"/>
              </a:rPr>
              <a:t>如果一个动态博弈中每一个信息集只包含一个节，那么这个博弈被称为完美信息博弈</a:t>
            </a:r>
            <a:r>
              <a:rPr lang="en-US" altLang="zh-CN" smtClean="0">
                <a:ea typeface="SimSun" pitchFamily="2" charset="-122"/>
              </a:rPr>
              <a:t>.</a:t>
            </a:r>
          </a:p>
          <a:p>
            <a:pPr eaLnBrk="1" hangingPunct="1"/>
            <a:endParaRPr lang="en-US" altLang="zh-CN" smtClean="0">
              <a:ea typeface="SimSun" pitchFamily="2" charset="-122"/>
            </a:endParaRPr>
          </a:p>
          <a:p>
            <a:pPr eaLnBrk="1" hangingPunct="1"/>
            <a:r>
              <a:rPr lang="zh-CN" altLang="en-US" smtClean="0">
                <a:ea typeface="SimSun" pitchFamily="2" charset="-122"/>
              </a:rPr>
              <a:t>如果一个动态博弈中有一些信息集包含的节点多于一个，那么这个博弈被称为不完美信息博弈</a:t>
            </a:r>
            <a:r>
              <a:rPr lang="en-US" altLang="zh-CN" smtClean="0">
                <a:ea typeface="SimSun" pitchFamily="2" charset="-122"/>
              </a:rPr>
              <a:t>.</a:t>
            </a:r>
          </a:p>
          <a:p>
            <a:pPr eaLnBrk="1" hangingPunct="1"/>
            <a:endParaRPr lang="zh-CN" altLang="en-US"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3971" name="灯片编号占位符 5"/>
          <p:cNvSpPr>
            <a:spLocks noGrp="1"/>
          </p:cNvSpPr>
          <p:nvPr>
            <p:ph type="sldNum" sz="quarter" idx="12"/>
          </p:nvPr>
        </p:nvSpPr>
        <p:spPr>
          <a:noFill/>
        </p:spPr>
        <p:txBody>
          <a:bodyPr/>
          <a:lstStyle/>
          <a:p>
            <a:fld id="{418B1B3C-7592-4FEF-B996-B35B0E520DE8}" type="slidenum">
              <a:rPr lang="zh-CN" altLang="en-US" smtClean="0">
                <a:solidFill>
                  <a:srgbClr val="000000"/>
                </a:solidFill>
              </a:rPr>
              <a:pPr/>
              <a:t>63</a:t>
            </a:fld>
            <a:endParaRPr lang="en-US" altLang="zh-CN" smtClean="0">
              <a:solidFill>
                <a:srgbClr val="000000"/>
              </a:solidFill>
            </a:endParaRPr>
          </a:p>
        </p:txBody>
      </p:sp>
      <p:sp>
        <p:nvSpPr>
          <p:cNvPr id="83972" name="Rectangle 2"/>
          <p:cNvSpPr>
            <a:spLocks noGrp="1" noChangeArrowheads="1"/>
          </p:cNvSpPr>
          <p:nvPr>
            <p:ph type="title"/>
          </p:nvPr>
        </p:nvSpPr>
        <p:spPr/>
        <p:txBody>
          <a:bodyPr/>
          <a:lstStyle/>
          <a:p>
            <a:pPr eaLnBrk="1" hangingPunct="1"/>
            <a:r>
              <a:rPr lang="en-US" altLang="zh-CN" smtClean="0">
                <a:ea typeface="SimSun" pitchFamily="2" charset="-122"/>
              </a:rPr>
              <a:t>Strategy and payoff</a:t>
            </a:r>
          </a:p>
        </p:txBody>
      </p:sp>
      <p:sp>
        <p:nvSpPr>
          <p:cNvPr id="83973" name="Rectangle 3"/>
          <p:cNvSpPr>
            <a:spLocks noGrp="1" noChangeArrowheads="1"/>
          </p:cNvSpPr>
          <p:nvPr>
            <p:ph type="body" idx="1"/>
          </p:nvPr>
        </p:nvSpPr>
        <p:spPr>
          <a:xfrm>
            <a:off x="604838" y="1531938"/>
            <a:ext cx="3686175" cy="4530725"/>
          </a:xfrm>
        </p:spPr>
        <p:txBody>
          <a:bodyPr/>
          <a:lstStyle/>
          <a:p>
            <a:pPr eaLnBrk="1" hangingPunct="1">
              <a:lnSpc>
                <a:spcPct val="90000"/>
              </a:lnSpc>
            </a:pPr>
            <a:r>
              <a:rPr lang="zh-CN" altLang="en-US" smtClean="0">
                <a:ea typeface="SimSun" pitchFamily="2" charset="-122"/>
              </a:rPr>
              <a:t>参与人的一个策略是关于行动的一个完整计划</a:t>
            </a:r>
            <a:r>
              <a:rPr lang="en-US" altLang="zh-CN" smtClean="0">
                <a:ea typeface="SimSun" pitchFamily="2" charset="-122"/>
              </a:rPr>
              <a:t>.</a:t>
            </a:r>
          </a:p>
          <a:p>
            <a:pPr eaLnBrk="1" hangingPunct="1">
              <a:lnSpc>
                <a:spcPct val="90000"/>
              </a:lnSpc>
            </a:pPr>
            <a:r>
              <a:rPr lang="zh-CN" altLang="en-US" smtClean="0">
                <a:ea typeface="SimSun" pitchFamily="2" charset="-122"/>
              </a:rPr>
              <a:t>它明确了在参与人可能会遇到的每一种情况下对可行行动的选择</a:t>
            </a:r>
            <a:r>
              <a:rPr lang="en-US" altLang="zh-CN" smtClean="0">
                <a:ea typeface="SimSun" pitchFamily="2" charset="-122"/>
              </a:rPr>
              <a:t>.</a:t>
            </a:r>
          </a:p>
          <a:p>
            <a:pPr eaLnBrk="1" hangingPunct="1">
              <a:lnSpc>
                <a:spcPct val="90000"/>
              </a:lnSpc>
            </a:pPr>
            <a:r>
              <a:rPr lang="zh-CN" altLang="en-US" smtClean="0">
                <a:ea typeface="SimSun" pitchFamily="2" charset="-122"/>
              </a:rPr>
              <a:t>它明确了参与人在她的每个</a:t>
            </a:r>
            <a:r>
              <a:rPr lang="zh-CN" altLang="en-US" i="1" smtClean="0">
                <a:ea typeface="SimSun" pitchFamily="2" charset="-122"/>
              </a:rPr>
              <a:t>信息集</a:t>
            </a:r>
            <a:r>
              <a:rPr lang="zh-CN" altLang="en-US" smtClean="0">
                <a:ea typeface="SimSun" pitchFamily="2" charset="-122"/>
              </a:rPr>
              <a:t>选择什么行动</a:t>
            </a:r>
            <a:endParaRPr lang="en-US" altLang="zh-CN" i="1" smtClean="0">
              <a:ea typeface="SimSun" pitchFamily="2" charset="-122"/>
            </a:endParaRPr>
          </a:p>
        </p:txBody>
      </p:sp>
      <p:sp>
        <p:nvSpPr>
          <p:cNvPr id="83974" name="Text Box 4"/>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3975" name="Text Box 5"/>
          <p:cNvSpPr txBox="1">
            <a:spLocks noChangeArrowheads="1"/>
          </p:cNvSpPr>
          <p:nvPr/>
        </p:nvSpPr>
        <p:spPr bwMode="auto">
          <a:xfrm>
            <a:off x="6318250" y="1492250"/>
            <a:ext cx="11017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83976" name="Text Box 6"/>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3977" name="Oval 7"/>
          <p:cNvSpPr>
            <a:spLocks noChangeArrowheads="1"/>
          </p:cNvSpPr>
          <p:nvPr/>
        </p:nvSpPr>
        <p:spPr bwMode="auto">
          <a:xfrm>
            <a:off x="5680075"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3978" name="Line 8"/>
          <p:cNvSpPr>
            <a:spLocks noChangeShapeType="1"/>
          </p:cNvSpPr>
          <p:nvPr/>
        </p:nvSpPr>
        <p:spPr bwMode="auto">
          <a:xfrm flipH="1">
            <a:off x="5181600"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3979" name="Line 9"/>
          <p:cNvSpPr>
            <a:spLocks noChangeShapeType="1"/>
          </p:cNvSpPr>
          <p:nvPr/>
        </p:nvSpPr>
        <p:spPr bwMode="auto">
          <a:xfrm>
            <a:off x="5819775" y="3086100"/>
            <a:ext cx="485775" cy="979488"/>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3980" name="Text Box 10"/>
          <p:cNvSpPr txBox="1">
            <a:spLocks noChangeArrowheads="1"/>
          </p:cNvSpPr>
          <p:nvPr/>
        </p:nvSpPr>
        <p:spPr bwMode="auto">
          <a:xfrm>
            <a:off x="4602163" y="281305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83981" name="Text Box 11"/>
          <p:cNvSpPr txBox="1">
            <a:spLocks noChangeArrowheads="1"/>
          </p:cNvSpPr>
          <p:nvPr/>
        </p:nvSpPr>
        <p:spPr bwMode="auto">
          <a:xfrm>
            <a:off x="5011738" y="33924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83982" name="Text Box 12"/>
          <p:cNvSpPr txBox="1">
            <a:spLocks noChangeArrowheads="1"/>
          </p:cNvSpPr>
          <p:nvPr/>
        </p:nvSpPr>
        <p:spPr bwMode="auto">
          <a:xfrm>
            <a:off x="6183313" y="33972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83983" name="Oval 13"/>
          <p:cNvSpPr>
            <a:spLocks noChangeArrowheads="1"/>
          </p:cNvSpPr>
          <p:nvPr/>
        </p:nvSpPr>
        <p:spPr bwMode="auto">
          <a:xfrm>
            <a:off x="6246813"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3984" name="Oval 14"/>
          <p:cNvSpPr>
            <a:spLocks noChangeArrowheads="1"/>
          </p:cNvSpPr>
          <p:nvPr/>
        </p:nvSpPr>
        <p:spPr bwMode="auto">
          <a:xfrm>
            <a:off x="5106988"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3985" name="Text Box 15"/>
          <p:cNvSpPr txBox="1">
            <a:spLocks noChangeArrowheads="1"/>
          </p:cNvSpPr>
          <p:nvPr/>
        </p:nvSpPr>
        <p:spPr bwMode="auto">
          <a:xfrm>
            <a:off x="4697413" y="4225925"/>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3986" name="Text Box 16"/>
          <p:cNvSpPr txBox="1">
            <a:spLocks noChangeArrowheads="1"/>
          </p:cNvSpPr>
          <p:nvPr/>
        </p:nvSpPr>
        <p:spPr bwMode="auto">
          <a:xfrm>
            <a:off x="5905500" y="4241800"/>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3987" name="Oval 17"/>
          <p:cNvSpPr>
            <a:spLocks noChangeArrowheads="1"/>
          </p:cNvSpPr>
          <p:nvPr/>
        </p:nvSpPr>
        <p:spPr bwMode="auto">
          <a:xfrm>
            <a:off x="6764338"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3988" name="Line 18"/>
          <p:cNvSpPr>
            <a:spLocks noChangeShapeType="1"/>
          </p:cNvSpPr>
          <p:nvPr/>
        </p:nvSpPr>
        <p:spPr bwMode="auto">
          <a:xfrm flipH="1">
            <a:off x="5784850" y="2016125"/>
            <a:ext cx="993775" cy="993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3989" name="Line 19"/>
          <p:cNvSpPr>
            <a:spLocks noChangeShapeType="1"/>
          </p:cNvSpPr>
          <p:nvPr/>
        </p:nvSpPr>
        <p:spPr bwMode="auto">
          <a:xfrm>
            <a:off x="6904038"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3990" name="Text Box 20"/>
          <p:cNvSpPr txBox="1">
            <a:spLocks noChangeArrowheads="1"/>
          </p:cNvSpPr>
          <p:nvPr/>
        </p:nvSpPr>
        <p:spPr bwMode="auto">
          <a:xfrm>
            <a:off x="5935663" y="2111375"/>
            <a:ext cx="3349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H</a:t>
            </a:r>
          </a:p>
        </p:txBody>
      </p:sp>
      <p:sp>
        <p:nvSpPr>
          <p:cNvPr id="83991" name="Text Box 21"/>
          <p:cNvSpPr txBox="1">
            <a:spLocks noChangeArrowheads="1"/>
          </p:cNvSpPr>
          <p:nvPr/>
        </p:nvSpPr>
        <p:spPr bwMode="auto">
          <a:xfrm>
            <a:off x="7350125" y="2116138"/>
            <a:ext cx="3619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T</a:t>
            </a:r>
          </a:p>
        </p:txBody>
      </p:sp>
      <p:sp>
        <p:nvSpPr>
          <p:cNvPr id="83992" name="Text Box 22"/>
          <p:cNvSpPr txBox="1">
            <a:spLocks noChangeArrowheads="1"/>
          </p:cNvSpPr>
          <p:nvPr/>
        </p:nvSpPr>
        <p:spPr bwMode="auto">
          <a:xfrm>
            <a:off x="6732588"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3993" name="Oval 23"/>
          <p:cNvSpPr>
            <a:spLocks noChangeArrowheads="1"/>
          </p:cNvSpPr>
          <p:nvPr/>
        </p:nvSpPr>
        <p:spPr bwMode="auto">
          <a:xfrm>
            <a:off x="7734300"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3994" name="Line 24"/>
          <p:cNvSpPr>
            <a:spLocks noChangeShapeType="1"/>
          </p:cNvSpPr>
          <p:nvPr/>
        </p:nvSpPr>
        <p:spPr bwMode="auto">
          <a:xfrm flipH="1">
            <a:off x="7235825"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3995" name="Line 25"/>
          <p:cNvSpPr>
            <a:spLocks noChangeShapeType="1"/>
          </p:cNvSpPr>
          <p:nvPr/>
        </p:nvSpPr>
        <p:spPr bwMode="auto">
          <a:xfrm>
            <a:off x="7874000" y="3101975"/>
            <a:ext cx="485775" cy="979488"/>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3996" name="Text Box 26"/>
          <p:cNvSpPr txBox="1">
            <a:spLocks noChangeArrowheads="1"/>
          </p:cNvSpPr>
          <p:nvPr/>
        </p:nvSpPr>
        <p:spPr bwMode="auto">
          <a:xfrm>
            <a:off x="7905750" y="2800350"/>
            <a:ext cx="10636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83997" name="Text Box 27"/>
          <p:cNvSpPr txBox="1">
            <a:spLocks noChangeArrowheads="1"/>
          </p:cNvSpPr>
          <p:nvPr/>
        </p:nvSpPr>
        <p:spPr bwMode="auto">
          <a:xfrm>
            <a:off x="7065963" y="34083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H</a:t>
            </a:r>
          </a:p>
        </p:txBody>
      </p:sp>
      <p:sp>
        <p:nvSpPr>
          <p:cNvPr id="83998" name="Text Box 28"/>
          <p:cNvSpPr txBox="1">
            <a:spLocks noChangeArrowheads="1"/>
          </p:cNvSpPr>
          <p:nvPr/>
        </p:nvSpPr>
        <p:spPr bwMode="auto">
          <a:xfrm>
            <a:off x="8237538" y="3413125"/>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T</a:t>
            </a:r>
          </a:p>
        </p:txBody>
      </p:sp>
      <p:sp>
        <p:nvSpPr>
          <p:cNvPr id="83999" name="Oval 29"/>
          <p:cNvSpPr>
            <a:spLocks noChangeArrowheads="1"/>
          </p:cNvSpPr>
          <p:nvPr/>
        </p:nvSpPr>
        <p:spPr bwMode="auto">
          <a:xfrm>
            <a:off x="8301038"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4000" name="Oval 30"/>
          <p:cNvSpPr>
            <a:spLocks noChangeArrowheads="1"/>
          </p:cNvSpPr>
          <p:nvPr/>
        </p:nvSpPr>
        <p:spPr bwMode="auto">
          <a:xfrm>
            <a:off x="7161213" y="40767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4001" name="Text Box 31"/>
          <p:cNvSpPr txBox="1">
            <a:spLocks noChangeArrowheads="1"/>
          </p:cNvSpPr>
          <p:nvPr/>
        </p:nvSpPr>
        <p:spPr bwMode="auto">
          <a:xfrm>
            <a:off x="6818313" y="4254500"/>
            <a:ext cx="8874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4002" name="Text Box 32"/>
          <p:cNvSpPr txBox="1">
            <a:spLocks noChangeArrowheads="1"/>
          </p:cNvSpPr>
          <p:nvPr/>
        </p:nvSpPr>
        <p:spPr bwMode="auto">
          <a:xfrm>
            <a:off x="7959725" y="4257675"/>
            <a:ext cx="8747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4003" name="Text Box 33"/>
          <p:cNvSpPr txBox="1">
            <a:spLocks noChangeArrowheads="1"/>
          </p:cNvSpPr>
          <p:nvPr/>
        </p:nvSpPr>
        <p:spPr bwMode="auto">
          <a:xfrm>
            <a:off x="4573588" y="1520825"/>
            <a:ext cx="1600200" cy="650875"/>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strategy for player 1: </a:t>
            </a:r>
            <a:r>
              <a:rPr lang="en-US" altLang="zh-CN" smtClean="0">
                <a:solidFill>
                  <a:srgbClr val="990033"/>
                </a:solidFill>
                <a:ea typeface="SimSun" pitchFamily="2" charset="-122"/>
              </a:rPr>
              <a:t>H</a:t>
            </a:r>
          </a:p>
        </p:txBody>
      </p:sp>
      <p:sp>
        <p:nvSpPr>
          <p:cNvPr id="84004" name="Line 34"/>
          <p:cNvSpPr>
            <a:spLocks noChangeShapeType="1"/>
          </p:cNvSpPr>
          <p:nvPr/>
        </p:nvSpPr>
        <p:spPr bwMode="auto">
          <a:xfrm>
            <a:off x="5365750" y="2165350"/>
            <a:ext cx="671513" cy="268288"/>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4005" name="Text Box 35"/>
          <p:cNvSpPr txBox="1">
            <a:spLocks noChangeArrowheads="1"/>
          </p:cNvSpPr>
          <p:nvPr/>
        </p:nvSpPr>
        <p:spPr bwMode="auto">
          <a:xfrm>
            <a:off x="5197475" y="4845050"/>
            <a:ext cx="3008313" cy="376238"/>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strategy for player 2: </a:t>
            </a:r>
            <a:r>
              <a:rPr lang="en-US" altLang="zh-CN" smtClean="0">
                <a:solidFill>
                  <a:srgbClr val="0000FF"/>
                </a:solidFill>
                <a:ea typeface="SimSun" pitchFamily="2" charset="-122"/>
              </a:rPr>
              <a:t>T</a:t>
            </a:r>
            <a:endParaRPr lang="en-US" altLang="zh-CN" smtClean="0">
              <a:solidFill>
                <a:srgbClr val="000000"/>
              </a:solidFill>
              <a:ea typeface="SimSun" pitchFamily="2" charset="-122"/>
            </a:endParaRPr>
          </a:p>
        </p:txBody>
      </p:sp>
      <p:sp>
        <p:nvSpPr>
          <p:cNvPr id="84006" name="Line 36"/>
          <p:cNvSpPr>
            <a:spLocks noChangeShapeType="1"/>
          </p:cNvSpPr>
          <p:nvPr/>
        </p:nvSpPr>
        <p:spPr bwMode="auto">
          <a:xfrm flipV="1">
            <a:off x="5576888" y="3627438"/>
            <a:ext cx="387350" cy="1212850"/>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4007" name="Line 37"/>
          <p:cNvSpPr>
            <a:spLocks noChangeShapeType="1"/>
          </p:cNvSpPr>
          <p:nvPr/>
        </p:nvSpPr>
        <p:spPr bwMode="auto">
          <a:xfrm flipV="1">
            <a:off x="7745413" y="3771900"/>
            <a:ext cx="323850" cy="1082675"/>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4008" name="Text Box 38"/>
          <p:cNvSpPr txBox="1">
            <a:spLocks noChangeArrowheads="1"/>
          </p:cNvSpPr>
          <p:nvPr/>
        </p:nvSpPr>
        <p:spPr bwMode="auto">
          <a:xfrm>
            <a:off x="4141788" y="5634038"/>
            <a:ext cx="4784725" cy="650875"/>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Player 1’s payoff is 1 and player 2’s payoff is -1 if player 1 plays H and player 2 plays T </a:t>
            </a:r>
          </a:p>
        </p:txBody>
      </p:sp>
      <p:sp>
        <p:nvSpPr>
          <p:cNvPr id="84009" name="Line 39"/>
          <p:cNvSpPr>
            <a:spLocks noChangeShapeType="1"/>
          </p:cNvSpPr>
          <p:nvPr/>
        </p:nvSpPr>
        <p:spPr bwMode="auto">
          <a:xfrm>
            <a:off x="5849938" y="3048000"/>
            <a:ext cx="1900237"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4995" name="灯片编号占位符 4"/>
          <p:cNvSpPr>
            <a:spLocks noGrp="1"/>
          </p:cNvSpPr>
          <p:nvPr>
            <p:ph type="sldNum" sz="quarter" idx="12"/>
          </p:nvPr>
        </p:nvSpPr>
        <p:spPr>
          <a:noFill/>
        </p:spPr>
        <p:txBody>
          <a:bodyPr/>
          <a:lstStyle/>
          <a:p>
            <a:fld id="{9127293D-FAE1-4FBC-A399-317AADE4AB46}" type="slidenum">
              <a:rPr lang="zh-CN" altLang="en-US" smtClean="0">
                <a:solidFill>
                  <a:srgbClr val="000000"/>
                </a:solidFill>
              </a:rPr>
              <a:pPr/>
              <a:t>64</a:t>
            </a:fld>
            <a:endParaRPr lang="en-US" altLang="zh-CN" smtClean="0">
              <a:solidFill>
                <a:srgbClr val="000000"/>
              </a:solidFill>
            </a:endParaRPr>
          </a:p>
        </p:txBody>
      </p:sp>
      <p:sp>
        <p:nvSpPr>
          <p:cNvPr id="84996" name="Rectangle 2"/>
          <p:cNvSpPr>
            <a:spLocks noGrp="1" noChangeArrowheads="1"/>
          </p:cNvSpPr>
          <p:nvPr>
            <p:ph type="title"/>
          </p:nvPr>
        </p:nvSpPr>
        <p:spPr/>
        <p:txBody>
          <a:bodyPr/>
          <a:lstStyle/>
          <a:p>
            <a:pPr eaLnBrk="1" hangingPunct="1"/>
            <a:r>
              <a:rPr lang="en-US" altLang="zh-CN" smtClean="0">
                <a:ea typeface="SimSun" pitchFamily="2" charset="-122"/>
              </a:rPr>
              <a:t>Strategy and payoff: illustration</a:t>
            </a:r>
          </a:p>
        </p:txBody>
      </p:sp>
      <p:grpSp>
        <p:nvGrpSpPr>
          <p:cNvPr id="2" name="Group 3"/>
          <p:cNvGrpSpPr>
            <a:grpSpLocks/>
          </p:cNvGrpSpPr>
          <p:nvPr/>
        </p:nvGrpSpPr>
        <p:grpSpPr bwMode="auto">
          <a:xfrm>
            <a:off x="2109788" y="1463675"/>
            <a:ext cx="6500812" cy="4786313"/>
            <a:chOff x="927" y="866"/>
            <a:chExt cx="4095" cy="3015"/>
          </a:xfrm>
        </p:grpSpPr>
        <p:sp>
          <p:nvSpPr>
            <p:cNvPr id="85005" name="Text Box 4"/>
            <p:cNvSpPr txBox="1">
              <a:spLocks noChangeArrowheads="1"/>
            </p:cNvSpPr>
            <p:nvPr/>
          </p:nvSpPr>
          <p:spPr bwMode="auto">
            <a:xfrm>
              <a:off x="2105" y="866"/>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85006" name="Text Box 5"/>
            <p:cNvSpPr txBox="1">
              <a:spLocks noChangeArrowheads="1"/>
            </p:cNvSpPr>
            <p:nvPr/>
          </p:nvSpPr>
          <p:spPr bwMode="auto">
            <a:xfrm>
              <a:off x="2574" y="1506"/>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5007" name="Oval 6"/>
            <p:cNvSpPr>
              <a:spLocks noChangeArrowheads="1"/>
            </p:cNvSpPr>
            <p:nvPr/>
          </p:nvSpPr>
          <p:spPr bwMode="auto">
            <a:xfrm>
              <a:off x="1984" y="1001"/>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08" name="Line 7"/>
            <p:cNvSpPr>
              <a:spLocks noChangeShapeType="1"/>
            </p:cNvSpPr>
            <p:nvPr/>
          </p:nvSpPr>
          <p:spPr bwMode="auto">
            <a:xfrm flipH="1">
              <a:off x="1220" y="1077"/>
              <a:ext cx="773" cy="51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09" name="Line 8"/>
            <p:cNvSpPr>
              <a:spLocks noChangeShapeType="1"/>
            </p:cNvSpPr>
            <p:nvPr/>
          </p:nvSpPr>
          <p:spPr bwMode="auto">
            <a:xfrm>
              <a:off x="2072" y="1071"/>
              <a:ext cx="761" cy="511"/>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10" name="Text Box 9"/>
            <p:cNvSpPr txBox="1">
              <a:spLocks noChangeArrowheads="1"/>
            </p:cNvSpPr>
            <p:nvPr/>
          </p:nvSpPr>
          <p:spPr bwMode="auto">
            <a:xfrm>
              <a:off x="1443" y="1110"/>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I</a:t>
              </a:r>
            </a:p>
          </p:txBody>
        </p:sp>
        <p:sp>
          <p:nvSpPr>
            <p:cNvPr id="85011" name="Text Box 10"/>
            <p:cNvSpPr txBox="1">
              <a:spLocks noChangeArrowheads="1"/>
            </p:cNvSpPr>
            <p:nvPr/>
          </p:nvSpPr>
          <p:spPr bwMode="auto">
            <a:xfrm>
              <a:off x="2481" y="1122"/>
              <a:ext cx="29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E</a:t>
              </a:r>
            </a:p>
          </p:txBody>
        </p:sp>
        <p:sp>
          <p:nvSpPr>
            <p:cNvPr id="85012" name="Oval 11"/>
            <p:cNvSpPr>
              <a:spLocks noChangeArrowheads="1"/>
            </p:cNvSpPr>
            <p:nvPr/>
          </p:nvSpPr>
          <p:spPr bwMode="auto">
            <a:xfrm>
              <a:off x="1142" y="1563"/>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13" name="Text Box 12"/>
            <p:cNvSpPr txBox="1">
              <a:spLocks noChangeArrowheads="1"/>
            </p:cNvSpPr>
            <p:nvPr/>
          </p:nvSpPr>
          <p:spPr bwMode="auto">
            <a:xfrm>
              <a:off x="927" y="1679"/>
              <a:ext cx="4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85014" name="Text Box 13"/>
            <p:cNvSpPr txBox="1">
              <a:spLocks noChangeArrowheads="1"/>
            </p:cNvSpPr>
            <p:nvPr/>
          </p:nvSpPr>
          <p:spPr bwMode="auto">
            <a:xfrm>
              <a:off x="2914" y="1420"/>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5015" name="Oval 14"/>
            <p:cNvSpPr>
              <a:spLocks noChangeArrowheads="1"/>
            </p:cNvSpPr>
            <p:nvPr/>
          </p:nvSpPr>
          <p:spPr bwMode="auto">
            <a:xfrm>
              <a:off x="2793" y="155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16" name="Line 15"/>
            <p:cNvSpPr>
              <a:spLocks noChangeShapeType="1"/>
            </p:cNvSpPr>
            <p:nvPr/>
          </p:nvSpPr>
          <p:spPr bwMode="auto">
            <a:xfrm flipH="1">
              <a:off x="2029" y="1631"/>
              <a:ext cx="773" cy="5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17" name="Line 16"/>
            <p:cNvSpPr>
              <a:spLocks noChangeShapeType="1"/>
            </p:cNvSpPr>
            <p:nvPr/>
          </p:nvSpPr>
          <p:spPr bwMode="auto">
            <a:xfrm>
              <a:off x="2881" y="1625"/>
              <a:ext cx="761" cy="511"/>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18" name="Text Box 17"/>
            <p:cNvSpPr txBox="1">
              <a:spLocks noChangeArrowheads="1"/>
            </p:cNvSpPr>
            <p:nvPr/>
          </p:nvSpPr>
          <p:spPr bwMode="auto">
            <a:xfrm>
              <a:off x="2188" y="1709"/>
              <a:ext cx="24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B</a:t>
              </a:r>
            </a:p>
          </p:txBody>
        </p:sp>
        <p:sp>
          <p:nvSpPr>
            <p:cNvPr id="85019" name="Text Box 18"/>
            <p:cNvSpPr txBox="1">
              <a:spLocks noChangeArrowheads="1"/>
            </p:cNvSpPr>
            <p:nvPr/>
          </p:nvSpPr>
          <p:spPr bwMode="auto">
            <a:xfrm>
              <a:off x="3291" y="1703"/>
              <a:ext cx="3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A</a:t>
              </a:r>
            </a:p>
          </p:txBody>
        </p:sp>
        <p:sp>
          <p:nvSpPr>
            <p:cNvPr id="85020" name="Text Box 19"/>
            <p:cNvSpPr txBox="1">
              <a:spLocks noChangeArrowheads="1"/>
            </p:cNvSpPr>
            <p:nvPr/>
          </p:nvSpPr>
          <p:spPr bwMode="auto">
            <a:xfrm>
              <a:off x="1690" y="2224"/>
              <a:ext cx="5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5021" name="Text Box 20"/>
            <p:cNvSpPr txBox="1">
              <a:spLocks noChangeArrowheads="1"/>
            </p:cNvSpPr>
            <p:nvPr/>
          </p:nvSpPr>
          <p:spPr bwMode="auto">
            <a:xfrm>
              <a:off x="2255" y="324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5022" name="Text Box 21"/>
            <p:cNvSpPr txBox="1">
              <a:spLocks noChangeArrowheads="1"/>
            </p:cNvSpPr>
            <p:nvPr/>
          </p:nvSpPr>
          <p:spPr bwMode="auto">
            <a:xfrm>
              <a:off x="3761" y="2047"/>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85023" name="Text Box 22"/>
            <p:cNvSpPr txBox="1">
              <a:spLocks noChangeArrowheads="1"/>
            </p:cNvSpPr>
            <p:nvPr/>
          </p:nvSpPr>
          <p:spPr bwMode="auto">
            <a:xfrm>
              <a:off x="2316" y="323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5024" name="Oval 23"/>
            <p:cNvSpPr>
              <a:spLocks noChangeArrowheads="1"/>
            </p:cNvSpPr>
            <p:nvPr/>
          </p:nvSpPr>
          <p:spPr bwMode="auto">
            <a:xfrm>
              <a:off x="2947" y="280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25" name="Line 24"/>
            <p:cNvSpPr>
              <a:spLocks noChangeShapeType="1"/>
            </p:cNvSpPr>
            <p:nvPr/>
          </p:nvSpPr>
          <p:spPr bwMode="auto">
            <a:xfrm flipH="1">
              <a:off x="2633" y="2883"/>
              <a:ext cx="331" cy="63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26" name="Line 25"/>
            <p:cNvSpPr>
              <a:spLocks noChangeShapeType="1"/>
            </p:cNvSpPr>
            <p:nvPr/>
          </p:nvSpPr>
          <p:spPr bwMode="auto">
            <a:xfrm>
              <a:off x="3035" y="287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27" name="Text Box 26"/>
            <p:cNvSpPr txBox="1">
              <a:spLocks noChangeArrowheads="1"/>
            </p:cNvSpPr>
            <p:nvPr/>
          </p:nvSpPr>
          <p:spPr bwMode="auto">
            <a:xfrm>
              <a:off x="2706" y="2741"/>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5028" name="Text Box 27"/>
            <p:cNvSpPr txBox="1">
              <a:spLocks noChangeArrowheads="1"/>
            </p:cNvSpPr>
            <p:nvPr/>
          </p:nvSpPr>
          <p:spPr bwMode="auto">
            <a:xfrm>
              <a:off x="2526" y="307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R</a:t>
              </a:r>
            </a:p>
          </p:txBody>
        </p:sp>
        <p:sp>
          <p:nvSpPr>
            <p:cNvPr id="85029" name="Text Box 28"/>
            <p:cNvSpPr txBox="1">
              <a:spLocks noChangeArrowheads="1"/>
            </p:cNvSpPr>
            <p:nvPr/>
          </p:nvSpPr>
          <p:spPr bwMode="auto">
            <a:xfrm>
              <a:off x="3264" y="307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85030" name="Oval 29"/>
            <p:cNvSpPr>
              <a:spLocks noChangeArrowheads="1"/>
            </p:cNvSpPr>
            <p:nvPr/>
          </p:nvSpPr>
          <p:spPr bwMode="auto">
            <a:xfrm>
              <a:off x="3304" y="348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31" name="Oval 30"/>
            <p:cNvSpPr>
              <a:spLocks noChangeArrowheads="1"/>
            </p:cNvSpPr>
            <p:nvPr/>
          </p:nvSpPr>
          <p:spPr bwMode="auto">
            <a:xfrm>
              <a:off x="2586" y="349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32" name="Text Box 31"/>
            <p:cNvSpPr txBox="1">
              <a:spLocks noChangeArrowheads="1"/>
            </p:cNvSpPr>
            <p:nvPr/>
          </p:nvSpPr>
          <p:spPr bwMode="auto">
            <a:xfrm>
              <a:off x="2191" y="3640"/>
              <a:ext cx="74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-0.5</a:t>
              </a:r>
              <a:r>
                <a:rPr lang="en-US" altLang="zh-CN" smtClean="0">
                  <a:solidFill>
                    <a:srgbClr val="000000"/>
                  </a:solidFill>
                  <a:ea typeface="SimSun" pitchFamily="2" charset="-122"/>
                </a:rPr>
                <a:t>,  </a:t>
              </a:r>
              <a:r>
                <a:rPr lang="en-US" altLang="zh-CN" smtClean="0">
                  <a:solidFill>
                    <a:srgbClr val="0000FF"/>
                  </a:solidFill>
                  <a:ea typeface="SimSun" pitchFamily="2" charset="-122"/>
                </a:rPr>
                <a:t>-0.5</a:t>
              </a:r>
            </a:p>
          </p:txBody>
        </p:sp>
        <p:sp>
          <p:nvSpPr>
            <p:cNvPr id="85033" name="Text Box 32"/>
            <p:cNvSpPr txBox="1">
              <a:spLocks noChangeArrowheads="1"/>
            </p:cNvSpPr>
            <p:nvPr/>
          </p:nvSpPr>
          <p:spPr bwMode="auto">
            <a:xfrm>
              <a:off x="3099" y="3650"/>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85034" name="Text Box 33"/>
            <p:cNvSpPr txBox="1">
              <a:spLocks noChangeArrowheads="1"/>
            </p:cNvSpPr>
            <p:nvPr/>
          </p:nvSpPr>
          <p:spPr bwMode="auto">
            <a:xfrm>
              <a:off x="4220" y="263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5035" name="Oval 34"/>
            <p:cNvSpPr>
              <a:spLocks noChangeArrowheads="1"/>
            </p:cNvSpPr>
            <p:nvPr/>
          </p:nvSpPr>
          <p:spPr bwMode="auto">
            <a:xfrm>
              <a:off x="3630" y="2127"/>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36" name="Line 35"/>
            <p:cNvSpPr>
              <a:spLocks noChangeShapeType="1"/>
            </p:cNvSpPr>
            <p:nvPr/>
          </p:nvSpPr>
          <p:spPr bwMode="auto">
            <a:xfrm flipH="1">
              <a:off x="3013" y="2203"/>
              <a:ext cx="626" cy="626"/>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37" name="Line 36"/>
            <p:cNvSpPr>
              <a:spLocks noChangeShapeType="1"/>
            </p:cNvSpPr>
            <p:nvPr/>
          </p:nvSpPr>
          <p:spPr bwMode="auto">
            <a:xfrm>
              <a:off x="3718" y="2197"/>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38" name="Text Box 37"/>
            <p:cNvSpPr txBox="1">
              <a:spLocks noChangeArrowheads="1"/>
            </p:cNvSpPr>
            <p:nvPr/>
          </p:nvSpPr>
          <p:spPr bwMode="auto">
            <a:xfrm>
              <a:off x="3062" y="2345"/>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R</a:t>
              </a:r>
            </a:p>
          </p:txBody>
        </p:sp>
        <p:sp>
          <p:nvSpPr>
            <p:cNvPr id="85039" name="Text Box 38"/>
            <p:cNvSpPr txBox="1">
              <a:spLocks noChangeArrowheads="1"/>
            </p:cNvSpPr>
            <p:nvPr/>
          </p:nvSpPr>
          <p:spPr bwMode="auto">
            <a:xfrm>
              <a:off x="4072" y="2357"/>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D</a:t>
              </a:r>
            </a:p>
          </p:txBody>
        </p:sp>
        <p:sp>
          <p:nvSpPr>
            <p:cNvPr id="85040" name="Text Box 39"/>
            <p:cNvSpPr txBox="1">
              <a:spLocks noChangeArrowheads="1"/>
            </p:cNvSpPr>
            <p:nvPr/>
          </p:nvSpPr>
          <p:spPr bwMode="auto">
            <a:xfrm>
              <a:off x="3610" y="324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5041" name="Oval 40"/>
            <p:cNvSpPr>
              <a:spLocks noChangeArrowheads="1"/>
            </p:cNvSpPr>
            <p:nvPr/>
          </p:nvSpPr>
          <p:spPr bwMode="auto">
            <a:xfrm>
              <a:off x="4241" y="281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42" name="Line 41"/>
            <p:cNvSpPr>
              <a:spLocks noChangeShapeType="1"/>
            </p:cNvSpPr>
            <p:nvPr/>
          </p:nvSpPr>
          <p:spPr bwMode="auto">
            <a:xfrm flipH="1">
              <a:off x="3927" y="2893"/>
              <a:ext cx="331" cy="63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43" name="Line 42"/>
            <p:cNvSpPr>
              <a:spLocks noChangeShapeType="1"/>
            </p:cNvSpPr>
            <p:nvPr/>
          </p:nvSpPr>
          <p:spPr bwMode="auto">
            <a:xfrm>
              <a:off x="4329" y="288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44" name="Text Box 43"/>
            <p:cNvSpPr txBox="1">
              <a:spLocks noChangeArrowheads="1"/>
            </p:cNvSpPr>
            <p:nvPr/>
          </p:nvSpPr>
          <p:spPr bwMode="auto">
            <a:xfrm>
              <a:off x="3820" y="3080"/>
              <a:ext cx="271"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R</a:t>
              </a:r>
            </a:p>
          </p:txBody>
        </p:sp>
        <p:sp>
          <p:nvSpPr>
            <p:cNvPr id="85045" name="Text Box 44"/>
            <p:cNvSpPr txBox="1">
              <a:spLocks noChangeArrowheads="1"/>
            </p:cNvSpPr>
            <p:nvPr/>
          </p:nvSpPr>
          <p:spPr bwMode="auto">
            <a:xfrm>
              <a:off x="4558" y="308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85046" name="Oval 45"/>
            <p:cNvSpPr>
              <a:spLocks noChangeArrowheads="1"/>
            </p:cNvSpPr>
            <p:nvPr/>
          </p:nvSpPr>
          <p:spPr bwMode="auto">
            <a:xfrm>
              <a:off x="4598" y="349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47" name="Oval 46"/>
            <p:cNvSpPr>
              <a:spLocks noChangeArrowheads="1"/>
            </p:cNvSpPr>
            <p:nvPr/>
          </p:nvSpPr>
          <p:spPr bwMode="auto">
            <a:xfrm>
              <a:off x="3880" y="350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48" name="Line 47"/>
            <p:cNvSpPr>
              <a:spLocks noChangeShapeType="1"/>
            </p:cNvSpPr>
            <p:nvPr/>
          </p:nvSpPr>
          <p:spPr bwMode="auto">
            <a:xfrm>
              <a:off x="3045" y="2856"/>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85049" name="Oval 48"/>
            <p:cNvSpPr>
              <a:spLocks noChangeArrowheads="1"/>
            </p:cNvSpPr>
            <p:nvPr/>
          </p:nvSpPr>
          <p:spPr bwMode="auto">
            <a:xfrm>
              <a:off x="1951" y="21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5050" name="Text Box 49"/>
            <p:cNvSpPr txBox="1">
              <a:spLocks noChangeArrowheads="1"/>
            </p:cNvSpPr>
            <p:nvPr/>
          </p:nvSpPr>
          <p:spPr bwMode="auto">
            <a:xfrm>
              <a:off x="4394" y="2754"/>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5051" name="Text Box 50"/>
            <p:cNvSpPr txBox="1">
              <a:spLocks noChangeArrowheads="1"/>
            </p:cNvSpPr>
            <p:nvPr/>
          </p:nvSpPr>
          <p:spPr bwMode="auto">
            <a:xfrm>
              <a:off x="3669" y="3646"/>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85052" name="Text Box 51"/>
            <p:cNvSpPr txBox="1">
              <a:spLocks noChangeArrowheads="1"/>
            </p:cNvSpPr>
            <p:nvPr/>
          </p:nvSpPr>
          <p:spPr bwMode="auto">
            <a:xfrm>
              <a:off x="4396" y="3641"/>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grpSp>
      <p:sp>
        <p:nvSpPr>
          <p:cNvPr id="84998" name="Text Box 52"/>
          <p:cNvSpPr txBox="1">
            <a:spLocks noChangeArrowheads="1"/>
          </p:cNvSpPr>
          <p:nvPr/>
        </p:nvSpPr>
        <p:spPr bwMode="auto">
          <a:xfrm>
            <a:off x="5792788" y="1695450"/>
            <a:ext cx="2803525" cy="925513"/>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strategy for player 1: </a:t>
            </a:r>
            <a:br>
              <a:rPr lang="en-US" altLang="zh-CN" smtClean="0">
                <a:solidFill>
                  <a:srgbClr val="000000"/>
                </a:solidFill>
                <a:ea typeface="SimSun" pitchFamily="2" charset="-122"/>
              </a:rPr>
            </a:br>
            <a:r>
              <a:rPr lang="en-US" altLang="zh-CN" i="1" smtClean="0">
                <a:solidFill>
                  <a:srgbClr val="990033"/>
                </a:solidFill>
                <a:ea typeface="SimSun" pitchFamily="2" charset="-122"/>
              </a:rPr>
              <a:t>E</a:t>
            </a:r>
            <a:r>
              <a:rPr lang="en-US" altLang="zh-CN" smtClean="0">
                <a:solidFill>
                  <a:srgbClr val="000000"/>
                </a:solidFill>
                <a:ea typeface="SimSun" pitchFamily="2" charset="-122"/>
              </a:rPr>
              <a:t>, and </a:t>
            </a:r>
            <a:r>
              <a:rPr lang="en-US" altLang="zh-CN" i="1" smtClean="0">
                <a:solidFill>
                  <a:srgbClr val="990033"/>
                </a:solidFill>
                <a:ea typeface="SimSun" pitchFamily="2" charset="-122"/>
              </a:rPr>
              <a:t>R</a:t>
            </a:r>
            <a:r>
              <a:rPr lang="en-US" altLang="zh-CN" smtClean="0">
                <a:solidFill>
                  <a:srgbClr val="000000"/>
                </a:solidFill>
                <a:ea typeface="SimSun" pitchFamily="2" charset="-122"/>
              </a:rPr>
              <a:t> if player 2 plays </a:t>
            </a:r>
            <a:r>
              <a:rPr lang="en-US" altLang="zh-CN" i="1" smtClean="0">
                <a:solidFill>
                  <a:srgbClr val="0000FF"/>
                </a:solidFill>
                <a:ea typeface="SimSun" pitchFamily="2" charset="-122"/>
              </a:rPr>
              <a:t>A</a:t>
            </a:r>
            <a:r>
              <a:rPr lang="en-US" altLang="zh-CN" smtClean="0">
                <a:solidFill>
                  <a:srgbClr val="000000"/>
                </a:solidFill>
                <a:ea typeface="SimSun" pitchFamily="2" charset="-122"/>
              </a:rPr>
              <a:t>, written as </a:t>
            </a:r>
            <a:r>
              <a:rPr lang="en-US" altLang="zh-CN" i="1" smtClean="0">
                <a:solidFill>
                  <a:srgbClr val="990033"/>
                </a:solidFill>
                <a:ea typeface="SimSun" pitchFamily="2" charset="-122"/>
              </a:rPr>
              <a:t>ER</a:t>
            </a:r>
            <a:r>
              <a:rPr lang="en-US" altLang="zh-CN" smtClean="0">
                <a:solidFill>
                  <a:srgbClr val="000000"/>
                </a:solidFill>
                <a:ea typeface="SimSun" pitchFamily="2" charset="-122"/>
              </a:rPr>
              <a:t> </a:t>
            </a:r>
            <a:endParaRPr lang="en-US" altLang="zh-CN" smtClean="0">
              <a:solidFill>
                <a:srgbClr val="990033"/>
              </a:solidFill>
              <a:ea typeface="SimSun" pitchFamily="2" charset="-122"/>
            </a:endParaRPr>
          </a:p>
        </p:txBody>
      </p:sp>
      <p:sp>
        <p:nvSpPr>
          <p:cNvPr id="84999" name="Line 53"/>
          <p:cNvSpPr>
            <a:spLocks noChangeShapeType="1"/>
          </p:cNvSpPr>
          <p:nvPr/>
        </p:nvSpPr>
        <p:spPr bwMode="auto">
          <a:xfrm flipH="1">
            <a:off x="4833938" y="2105025"/>
            <a:ext cx="928687" cy="158750"/>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5000" name="Line 54"/>
          <p:cNvSpPr>
            <a:spLocks noChangeShapeType="1"/>
          </p:cNvSpPr>
          <p:nvPr/>
        </p:nvSpPr>
        <p:spPr bwMode="auto">
          <a:xfrm flipH="1">
            <a:off x="6242050" y="2598738"/>
            <a:ext cx="2162175" cy="1493837"/>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5001" name="Text Box 55"/>
          <p:cNvSpPr txBox="1">
            <a:spLocks noChangeArrowheads="1"/>
          </p:cNvSpPr>
          <p:nvPr/>
        </p:nvSpPr>
        <p:spPr bwMode="auto">
          <a:xfrm>
            <a:off x="736600" y="4576763"/>
            <a:ext cx="3006725" cy="925512"/>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strategy for player 2:</a:t>
            </a:r>
            <a:br>
              <a:rPr lang="en-US" altLang="zh-CN" smtClean="0">
                <a:solidFill>
                  <a:srgbClr val="000000"/>
                </a:solidFill>
                <a:ea typeface="SimSun" pitchFamily="2" charset="-122"/>
              </a:rPr>
            </a:br>
            <a:r>
              <a:rPr lang="en-US" altLang="zh-CN" smtClean="0">
                <a:solidFill>
                  <a:srgbClr val="000000"/>
                </a:solidFill>
                <a:ea typeface="SimSun" pitchFamily="2" charset="-122"/>
              </a:rPr>
              <a:t> </a:t>
            </a:r>
            <a:r>
              <a:rPr lang="en-US" altLang="zh-CN" i="1" smtClean="0">
                <a:solidFill>
                  <a:srgbClr val="0000FF"/>
                </a:solidFill>
                <a:ea typeface="SimSun" pitchFamily="2" charset="-122"/>
              </a:rPr>
              <a:t>A, R</a:t>
            </a:r>
            <a:r>
              <a:rPr lang="en-US" altLang="zh-CN" smtClean="0">
                <a:solidFill>
                  <a:srgbClr val="000000"/>
                </a:solidFill>
                <a:ea typeface="SimSun" pitchFamily="2" charset="-122"/>
              </a:rPr>
              <a:t>, if player 1 plays </a:t>
            </a:r>
            <a:r>
              <a:rPr lang="en-US" altLang="zh-CN" i="1" smtClean="0">
                <a:solidFill>
                  <a:srgbClr val="990033"/>
                </a:solidFill>
                <a:ea typeface="SimSun" pitchFamily="2" charset="-122"/>
              </a:rPr>
              <a:t>E</a:t>
            </a:r>
            <a:r>
              <a:rPr lang="en-US" altLang="zh-CN" smtClean="0">
                <a:solidFill>
                  <a:srgbClr val="000000"/>
                </a:solidFill>
                <a:ea typeface="SimSun" pitchFamily="2" charset="-122"/>
              </a:rPr>
              <a:t>, written as </a:t>
            </a:r>
            <a:r>
              <a:rPr lang="en-US" altLang="zh-CN" i="1" smtClean="0">
                <a:solidFill>
                  <a:srgbClr val="0000FF"/>
                </a:solidFill>
                <a:ea typeface="SimSun" pitchFamily="2" charset="-122"/>
              </a:rPr>
              <a:t>AR</a:t>
            </a:r>
            <a:r>
              <a:rPr lang="en-US" altLang="zh-CN" smtClean="0">
                <a:solidFill>
                  <a:srgbClr val="000000"/>
                </a:solidFill>
                <a:ea typeface="SimSun" pitchFamily="2" charset="-122"/>
              </a:rPr>
              <a:t> </a:t>
            </a:r>
            <a:endParaRPr lang="en-US" altLang="zh-CN" smtClean="0">
              <a:solidFill>
                <a:srgbClr val="990033"/>
              </a:solidFill>
              <a:ea typeface="SimSun" pitchFamily="2" charset="-122"/>
            </a:endParaRPr>
          </a:p>
        </p:txBody>
      </p:sp>
      <p:sp>
        <p:nvSpPr>
          <p:cNvPr id="85002" name="Line 56"/>
          <p:cNvSpPr>
            <a:spLocks noChangeShapeType="1"/>
          </p:cNvSpPr>
          <p:nvPr/>
        </p:nvSpPr>
        <p:spPr bwMode="auto">
          <a:xfrm flipV="1">
            <a:off x="3716338" y="3163888"/>
            <a:ext cx="1828800" cy="1422400"/>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5003" name="Line 57"/>
          <p:cNvSpPr>
            <a:spLocks noChangeShapeType="1"/>
          </p:cNvSpPr>
          <p:nvPr/>
        </p:nvSpPr>
        <p:spPr bwMode="auto">
          <a:xfrm flipV="1">
            <a:off x="3716338" y="5181600"/>
            <a:ext cx="957262" cy="160338"/>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5004" name="Line 58"/>
          <p:cNvSpPr>
            <a:spLocks noChangeShapeType="1"/>
          </p:cNvSpPr>
          <p:nvPr/>
        </p:nvSpPr>
        <p:spPr bwMode="auto">
          <a:xfrm>
            <a:off x="3730625" y="5341938"/>
            <a:ext cx="3062288" cy="144462"/>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6019" name="灯片编号占位符 5"/>
          <p:cNvSpPr>
            <a:spLocks noGrp="1"/>
          </p:cNvSpPr>
          <p:nvPr>
            <p:ph type="sldNum" sz="quarter" idx="12"/>
          </p:nvPr>
        </p:nvSpPr>
        <p:spPr>
          <a:noFill/>
        </p:spPr>
        <p:txBody>
          <a:bodyPr/>
          <a:lstStyle/>
          <a:p>
            <a:fld id="{AF91810D-044A-413E-927F-45EB1ABD6229}" type="slidenum">
              <a:rPr lang="zh-CN" altLang="en-US" smtClean="0">
                <a:solidFill>
                  <a:srgbClr val="000000"/>
                </a:solidFill>
              </a:rPr>
              <a:pPr/>
              <a:t>65</a:t>
            </a:fld>
            <a:endParaRPr lang="en-US" altLang="zh-CN" smtClean="0">
              <a:solidFill>
                <a:srgbClr val="000000"/>
              </a:solidFill>
            </a:endParaRPr>
          </a:p>
        </p:txBody>
      </p:sp>
      <p:sp>
        <p:nvSpPr>
          <p:cNvPr id="86020" name="Rectangle 2"/>
          <p:cNvSpPr>
            <a:spLocks noGrp="1" noChangeArrowheads="1"/>
          </p:cNvSpPr>
          <p:nvPr>
            <p:ph type="title"/>
          </p:nvPr>
        </p:nvSpPr>
        <p:spPr/>
        <p:txBody>
          <a:bodyPr/>
          <a:lstStyle/>
          <a:p>
            <a:pPr eaLnBrk="1" hangingPunct="1"/>
            <a:r>
              <a:rPr lang="en-US" altLang="zh-CN" sz="3800" smtClean="0">
                <a:ea typeface="SimSun" pitchFamily="2" charset="-122"/>
              </a:rPr>
              <a:t>Nash equilibrium in a dynamic game</a:t>
            </a:r>
          </a:p>
        </p:txBody>
      </p:sp>
      <p:sp>
        <p:nvSpPr>
          <p:cNvPr id="86021" name="Rectangle 3"/>
          <p:cNvSpPr>
            <a:spLocks noGrp="1" noChangeArrowheads="1"/>
          </p:cNvSpPr>
          <p:nvPr>
            <p:ph type="body" idx="1"/>
          </p:nvPr>
        </p:nvSpPr>
        <p:spPr/>
        <p:txBody>
          <a:bodyPr/>
          <a:lstStyle/>
          <a:p>
            <a:pPr eaLnBrk="1" hangingPunct="1"/>
            <a:r>
              <a:rPr lang="zh-CN" altLang="en-US" smtClean="0">
                <a:ea typeface="SimSun" pitchFamily="2" charset="-122"/>
                <a:cs typeface="Times New Roman" pitchFamily="18" charset="0"/>
              </a:rPr>
              <a:t>我们也可以使用标准式来表述动态博弈</a:t>
            </a:r>
            <a:endParaRPr lang="en-US" altLang="zh-CN" smtClean="0">
              <a:ea typeface="SimSun" pitchFamily="2" charset="-122"/>
              <a:cs typeface="Times New Roman" pitchFamily="18" charset="0"/>
            </a:endParaRPr>
          </a:p>
          <a:p>
            <a:pPr eaLnBrk="1" hangingPunct="1"/>
            <a:r>
              <a:rPr lang="zh-CN" altLang="en-US" smtClean="0">
                <a:ea typeface="SimSun" pitchFamily="2" charset="-122"/>
                <a:cs typeface="Times New Roman" pitchFamily="18" charset="0"/>
              </a:rPr>
              <a:t>完全信息动态博弈的纳什均衡集就是它的标准式的纳什均衡的集合</a:t>
            </a:r>
            <a:endParaRPr lang="en-US" altLang="zh-CN" smtClean="0">
              <a:ea typeface="SimSun" pitchFamily="2" charset="-122"/>
              <a:cs typeface="Times New Roman" pitchFamily="18" charset="0"/>
            </a:endParaRPr>
          </a:p>
          <a:p>
            <a:pPr eaLnBrk="1" hangingPunct="1"/>
            <a:r>
              <a:rPr lang="zh-CN" altLang="en-US" smtClean="0">
                <a:ea typeface="SimSun" pitchFamily="2" charset="-122"/>
                <a:cs typeface="Times New Roman" pitchFamily="18" charset="0"/>
              </a:rPr>
              <a:t>怎样在一个完全信息动态博弈中找到纳什均衡</a:t>
            </a:r>
            <a:endParaRPr lang="en-US" altLang="zh-CN" smtClean="0">
              <a:ea typeface="SimSun" pitchFamily="2" charset="-122"/>
              <a:cs typeface="Times New Roman" pitchFamily="18" charset="0"/>
            </a:endParaRPr>
          </a:p>
          <a:p>
            <a:pPr lvl="1" eaLnBrk="1" hangingPunct="1">
              <a:buFont typeface="Wingdings" pitchFamily="2" charset="2"/>
              <a:buChar char="Ø"/>
            </a:pPr>
            <a:r>
              <a:rPr lang="zh-CN" altLang="en-US" smtClean="0">
                <a:ea typeface="SimSun" pitchFamily="2" charset="-122"/>
                <a:cs typeface="Times New Roman" pitchFamily="18" charset="0"/>
              </a:rPr>
              <a:t>构建完全信息动态博弈的标准式</a:t>
            </a:r>
            <a:endParaRPr lang="en-US" altLang="zh-CN" smtClean="0">
              <a:ea typeface="SimSun" pitchFamily="2" charset="-122"/>
              <a:cs typeface="Times New Roman" pitchFamily="18" charset="0"/>
            </a:endParaRPr>
          </a:p>
          <a:p>
            <a:pPr lvl="1" eaLnBrk="1" hangingPunct="1">
              <a:buFont typeface="Wingdings" pitchFamily="2" charset="2"/>
              <a:buChar char="Ø"/>
            </a:pPr>
            <a:r>
              <a:rPr lang="zh-CN" altLang="en-US" smtClean="0">
                <a:ea typeface="SimSun" pitchFamily="2" charset="-122"/>
                <a:cs typeface="Times New Roman" pitchFamily="18" charset="0"/>
              </a:rPr>
              <a:t>在标准式中找到纳什均衡</a:t>
            </a:r>
            <a:endParaRPr lang="en-US" altLang="zh-CN" smtClean="0">
              <a:ea typeface="SimSun" pitchFamily="2" charset="-122"/>
              <a:cs typeface="Times New Roman" pitchFamily="18" charset="0"/>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7043" name="灯片编号占位符 5"/>
          <p:cNvSpPr>
            <a:spLocks noGrp="1"/>
          </p:cNvSpPr>
          <p:nvPr>
            <p:ph type="sldNum" sz="quarter" idx="12"/>
          </p:nvPr>
        </p:nvSpPr>
        <p:spPr>
          <a:noFill/>
        </p:spPr>
        <p:txBody>
          <a:bodyPr/>
          <a:lstStyle/>
          <a:p>
            <a:fld id="{A9556E84-28CF-45FC-87BE-AA07096E8705}" type="slidenum">
              <a:rPr lang="zh-CN" altLang="en-US" smtClean="0">
                <a:solidFill>
                  <a:srgbClr val="000000"/>
                </a:solidFill>
              </a:rPr>
              <a:pPr/>
              <a:t>66</a:t>
            </a:fld>
            <a:endParaRPr lang="en-US" altLang="zh-CN" smtClean="0">
              <a:solidFill>
                <a:srgbClr val="000000"/>
              </a:solidFill>
            </a:endParaRPr>
          </a:p>
        </p:txBody>
      </p:sp>
      <p:sp>
        <p:nvSpPr>
          <p:cNvPr id="87044" name="Rectangle 2"/>
          <p:cNvSpPr>
            <a:spLocks noGrp="1" noChangeArrowheads="1"/>
          </p:cNvSpPr>
          <p:nvPr>
            <p:ph type="title"/>
          </p:nvPr>
        </p:nvSpPr>
        <p:spPr/>
        <p:txBody>
          <a:bodyPr/>
          <a:lstStyle/>
          <a:p>
            <a:pPr eaLnBrk="1" hangingPunct="1"/>
            <a:r>
              <a:rPr lang="en-US" altLang="zh-CN" sz="3800" smtClean="0">
                <a:ea typeface="SimSun" pitchFamily="2" charset="-122"/>
              </a:rPr>
              <a:t>Remove nonreasonable Nash equilibrium</a:t>
            </a:r>
          </a:p>
        </p:txBody>
      </p:sp>
      <p:sp>
        <p:nvSpPr>
          <p:cNvPr id="87045" name="Rectangle 3"/>
          <p:cNvSpPr>
            <a:spLocks noGrp="1" noChangeArrowheads="1"/>
          </p:cNvSpPr>
          <p:nvPr>
            <p:ph type="body" idx="1"/>
          </p:nvPr>
        </p:nvSpPr>
        <p:spPr/>
        <p:txBody>
          <a:bodyPr/>
          <a:lstStyle/>
          <a:p>
            <a:pPr eaLnBrk="1" hangingPunct="1"/>
            <a:r>
              <a:rPr lang="zh-CN" altLang="en-US" smtClean="0">
                <a:ea typeface="SimSun" pitchFamily="2" charset="-122"/>
              </a:rPr>
              <a:t>子博弈完美纳什均衡（</a:t>
            </a:r>
            <a:r>
              <a:rPr lang="en-US" altLang="zh-CN" smtClean="0">
                <a:ea typeface="SimSun" pitchFamily="2" charset="-122"/>
              </a:rPr>
              <a:t>Subgame perfect Nash equilibrium</a:t>
            </a:r>
            <a:r>
              <a:rPr lang="zh-CN" altLang="en-US" smtClean="0">
                <a:ea typeface="SimSun" pitchFamily="2" charset="-122"/>
              </a:rPr>
              <a:t>）是纳什均衡的一个精炼（</a:t>
            </a:r>
            <a:r>
              <a:rPr lang="en-US" altLang="zh-CN" smtClean="0">
                <a:ea typeface="SimSun" pitchFamily="2" charset="-122"/>
              </a:rPr>
              <a:t>refinement</a:t>
            </a:r>
            <a:r>
              <a:rPr lang="zh-CN" altLang="en-US" smtClean="0">
                <a:ea typeface="SimSun" pitchFamily="2" charset="-122"/>
              </a:rPr>
              <a:t> ）</a:t>
            </a:r>
            <a:endParaRPr lang="en-US" altLang="zh-CN" smtClean="0">
              <a:ea typeface="SimSun" pitchFamily="2" charset="-122"/>
            </a:endParaRPr>
          </a:p>
          <a:p>
            <a:pPr eaLnBrk="1" hangingPunct="1"/>
            <a:r>
              <a:rPr lang="zh-CN" altLang="en-US" smtClean="0">
                <a:ea typeface="SimSun" pitchFamily="2" charset="-122"/>
              </a:rPr>
              <a:t>它可以排除不合理的纳什均衡或不可置信的威胁</a:t>
            </a:r>
          </a:p>
          <a:p>
            <a:pPr eaLnBrk="1" hangingPunct="1"/>
            <a:endParaRPr lang="en-US" altLang="zh-CN" smtClean="0">
              <a:ea typeface="SimSun" pitchFamily="2" charset="-122"/>
            </a:endParaRPr>
          </a:p>
          <a:p>
            <a:pPr eaLnBrk="1" hangingPunct="1"/>
            <a:r>
              <a:rPr lang="zh-CN" altLang="en-US" smtClean="0">
                <a:ea typeface="SimSun" pitchFamily="2" charset="-122"/>
              </a:rPr>
              <a:t>我们首先需要定义子博弈（ </a:t>
            </a:r>
            <a:r>
              <a:rPr lang="en-US" altLang="zh-CN" smtClean="0">
                <a:ea typeface="SimSun" pitchFamily="2" charset="-122"/>
              </a:rPr>
              <a:t>subgame</a:t>
            </a:r>
            <a:r>
              <a:rPr lang="zh-CN" altLang="en-US" smtClean="0">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5"/>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8067" name="灯片编号占位符 6"/>
          <p:cNvSpPr>
            <a:spLocks noGrp="1"/>
          </p:cNvSpPr>
          <p:nvPr>
            <p:ph type="sldNum" sz="quarter" idx="12"/>
          </p:nvPr>
        </p:nvSpPr>
        <p:spPr>
          <a:noFill/>
        </p:spPr>
        <p:txBody>
          <a:bodyPr/>
          <a:lstStyle/>
          <a:p>
            <a:fld id="{86BC30E9-735A-450C-B0B5-0D95F3872EDC}" type="slidenum">
              <a:rPr lang="zh-CN" altLang="en-US" smtClean="0">
                <a:solidFill>
                  <a:srgbClr val="000000"/>
                </a:solidFill>
              </a:rPr>
              <a:pPr/>
              <a:t>67</a:t>
            </a:fld>
            <a:endParaRPr lang="en-US" altLang="zh-CN" smtClean="0">
              <a:solidFill>
                <a:srgbClr val="000000"/>
              </a:solidFill>
            </a:endParaRPr>
          </a:p>
        </p:txBody>
      </p:sp>
      <p:sp>
        <p:nvSpPr>
          <p:cNvPr id="88068" name="Rectangle 2"/>
          <p:cNvSpPr>
            <a:spLocks noGrp="1" noChangeArrowheads="1"/>
          </p:cNvSpPr>
          <p:nvPr>
            <p:ph type="title"/>
          </p:nvPr>
        </p:nvSpPr>
        <p:spPr/>
        <p:txBody>
          <a:bodyPr/>
          <a:lstStyle/>
          <a:p>
            <a:pPr eaLnBrk="1" hangingPunct="1"/>
            <a:r>
              <a:rPr lang="en-US" altLang="zh-CN" smtClean="0">
                <a:ea typeface="SimSun" pitchFamily="2" charset="-122"/>
              </a:rPr>
              <a:t>Subgame</a:t>
            </a:r>
          </a:p>
        </p:txBody>
      </p:sp>
      <p:sp>
        <p:nvSpPr>
          <p:cNvPr id="88069" name="Rectangle 3"/>
          <p:cNvSpPr>
            <a:spLocks noGrp="1" noChangeArrowheads="1"/>
          </p:cNvSpPr>
          <p:nvPr>
            <p:ph type="body" sz="half" idx="1"/>
          </p:nvPr>
        </p:nvSpPr>
        <p:spPr>
          <a:xfrm>
            <a:off x="552450" y="1573213"/>
            <a:ext cx="8072438" cy="4522787"/>
          </a:xfrm>
        </p:spPr>
        <p:txBody>
          <a:bodyPr/>
          <a:lstStyle/>
          <a:p>
            <a:pPr eaLnBrk="1" hangingPunct="1"/>
            <a:r>
              <a:rPr lang="zh-CN" altLang="en-US" smtClean="0">
                <a:ea typeface="SimSun" pitchFamily="2" charset="-122"/>
              </a:rPr>
              <a:t>动态博弈树的一个子博弈</a:t>
            </a:r>
            <a:endParaRPr lang="en-US" altLang="zh-CN" smtClean="0">
              <a:ea typeface="SimSun" pitchFamily="2" charset="-122"/>
            </a:endParaRPr>
          </a:p>
          <a:p>
            <a:pPr lvl="1" eaLnBrk="1" hangingPunct="1">
              <a:buFont typeface="Wingdings" pitchFamily="2" charset="2"/>
              <a:buChar char="Ø"/>
            </a:pPr>
            <a:r>
              <a:rPr lang="zh-CN" altLang="en-US" sz="2400" smtClean="0">
                <a:ea typeface="SimSun" pitchFamily="2" charset="-122"/>
              </a:rPr>
              <a:t>始于一个单节信息集</a:t>
            </a:r>
            <a:r>
              <a:rPr lang="en-US" altLang="zh-CN" sz="2400" smtClean="0">
                <a:ea typeface="SimSun" pitchFamily="2" charset="-122"/>
              </a:rPr>
              <a:t> (</a:t>
            </a:r>
            <a:r>
              <a:rPr lang="zh-CN" altLang="en-US" sz="2400" smtClean="0">
                <a:ea typeface="SimSun" pitchFamily="2" charset="-122"/>
              </a:rPr>
              <a:t>一个信息集只包含一个节点</a:t>
            </a:r>
            <a:r>
              <a:rPr lang="en-US" altLang="zh-CN" sz="2400" smtClean="0">
                <a:ea typeface="SimSun" pitchFamily="2" charset="-122"/>
              </a:rPr>
              <a:t>), </a:t>
            </a:r>
          </a:p>
          <a:p>
            <a:pPr lvl="1" eaLnBrk="1" hangingPunct="1">
              <a:buFont typeface="Wingdings" pitchFamily="2" charset="2"/>
              <a:buChar char="Ø"/>
            </a:pPr>
            <a:r>
              <a:rPr lang="zh-CN" altLang="en-US" sz="2400" smtClean="0">
                <a:ea typeface="SimSun" pitchFamily="2" charset="-122"/>
              </a:rPr>
              <a:t>包含这个单节信息集后的所有节点和边缘</a:t>
            </a:r>
            <a:endParaRPr lang="en-US" altLang="zh-CN" sz="2400" smtClean="0">
              <a:ea typeface="SimSun" pitchFamily="2" charset="-122"/>
            </a:endParaRPr>
          </a:p>
          <a:p>
            <a:pPr lvl="1" eaLnBrk="1" hangingPunct="1">
              <a:buFont typeface="Wingdings" pitchFamily="2" charset="2"/>
              <a:buChar char="Ø"/>
            </a:pPr>
            <a:r>
              <a:rPr lang="zh-CN" altLang="en-US" sz="2400" smtClean="0">
                <a:ea typeface="SimSun" pitchFamily="2" charset="-122"/>
              </a:rPr>
              <a:t>没有对任何信息集形成分割；即如果信息集的一个节点属于这个子博弈，那么这个信息集的所有节点也属于 这个子博弈</a:t>
            </a:r>
            <a:r>
              <a:rPr lang="en-US" altLang="zh-CN" sz="2400" smtClean="0">
                <a:ea typeface="SimSun" pitchFamily="2" charset="-122"/>
              </a:rPr>
              <a:t>.</a:t>
            </a:r>
          </a:p>
        </p:txBody>
      </p:sp>
      <p:sp>
        <p:nvSpPr>
          <p:cNvPr id="88070" name="Text Box 4"/>
          <p:cNvSpPr txBox="1">
            <a:spLocks noChangeArrowheads="1"/>
          </p:cNvSpPr>
          <p:nvPr/>
        </p:nvSpPr>
        <p:spPr bwMode="auto">
          <a:xfrm>
            <a:off x="4581525" y="36655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8071" name="Text Box 5"/>
          <p:cNvSpPr txBox="1">
            <a:spLocks noChangeArrowheads="1"/>
          </p:cNvSpPr>
          <p:nvPr/>
        </p:nvSpPr>
        <p:spPr bwMode="auto">
          <a:xfrm>
            <a:off x="4678363"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8072" name="Text Box 6"/>
          <p:cNvSpPr txBox="1">
            <a:spLocks noChangeArrowheads="1"/>
          </p:cNvSpPr>
          <p:nvPr/>
        </p:nvSpPr>
        <p:spPr bwMode="auto">
          <a:xfrm>
            <a:off x="7700963"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9091" name="灯片编号占位符 4"/>
          <p:cNvSpPr>
            <a:spLocks noGrp="1"/>
          </p:cNvSpPr>
          <p:nvPr>
            <p:ph type="sldNum" sz="quarter" idx="12"/>
          </p:nvPr>
        </p:nvSpPr>
        <p:spPr>
          <a:noFill/>
        </p:spPr>
        <p:txBody>
          <a:bodyPr/>
          <a:lstStyle/>
          <a:p>
            <a:fld id="{FA937853-B3BF-4E6B-A563-C28B9B142F2D}" type="slidenum">
              <a:rPr lang="zh-CN" altLang="en-US" smtClean="0">
                <a:solidFill>
                  <a:srgbClr val="000000"/>
                </a:solidFill>
              </a:rPr>
              <a:pPr/>
              <a:t>68</a:t>
            </a:fld>
            <a:endParaRPr lang="en-US" altLang="zh-CN" smtClean="0">
              <a:solidFill>
                <a:srgbClr val="000000"/>
              </a:solidFill>
            </a:endParaRPr>
          </a:p>
        </p:txBody>
      </p:sp>
      <p:sp>
        <p:nvSpPr>
          <p:cNvPr id="89092" name="Rectangle 2"/>
          <p:cNvSpPr>
            <a:spLocks noGrp="1" noChangeArrowheads="1"/>
          </p:cNvSpPr>
          <p:nvPr>
            <p:ph type="title"/>
          </p:nvPr>
        </p:nvSpPr>
        <p:spPr/>
        <p:txBody>
          <a:bodyPr/>
          <a:lstStyle/>
          <a:p>
            <a:pPr eaLnBrk="1" hangingPunct="1"/>
            <a:r>
              <a:rPr lang="en-US" altLang="zh-CN" smtClean="0">
                <a:ea typeface="SimSun" pitchFamily="2" charset="-122"/>
              </a:rPr>
              <a:t>Subgame: illustration</a:t>
            </a:r>
          </a:p>
        </p:txBody>
      </p:sp>
      <p:grpSp>
        <p:nvGrpSpPr>
          <p:cNvPr id="2" name="Group 3"/>
          <p:cNvGrpSpPr>
            <a:grpSpLocks/>
          </p:cNvGrpSpPr>
          <p:nvPr/>
        </p:nvGrpSpPr>
        <p:grpSpPr bwMode="auto">
          <a:xfrm>
            <a:off x="1471613" y="1374775"/>
            <a:ext cx="6500812" cy="4786313"/>
            <a:chOff x="927" y="866"/>
            <a:chExt cx="4095" cy="3015"/>
          </a:xfrm>
        </p:grpSpPr>
        <p:sp>
          <p:nvSpPr>
            <p:cNvPr id="89103" name="Text Box 4"/>
            <p:cNvSpPr txBox="1">
              <a:spLocks noChangeArrowheads="1"/>
            </p:cNvSpPr>
            <p:nvPr/>
          </p:nvSpPr>
          <p:spPr bwMode="auto">
            <a:xfrm>
              <a:off x="2105" y="866"/>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89104" name="Text Box 5"/>
            <p:cNvSpPr txBox="1">
              <a:spLocks noChangeArrowheads="1"/>
            </p:cNvSpPr>
            <p:nvPr/>
          </p:nvSpPr>
          <p:spPr bwMode="auto">
            <a:xfrm>
              <a:off x="2574" y="1506"/>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9105" name="Oval 6"/>
            <p:cNvSpPr>
              <a:spLocks noChangeArrowheads="1"/>
            </p:cNvSpPr>
            <p:nvPr/>
          </p:nvSpPr>
          <p:spPr bwMode="auto">
            <a:xfrm>
              <a:off x="1984" y="1001"/>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06" name="Line 7"/>
            <p:cNvSpPr>
              <a:spLocks noChangeShapeType="1"/>
            </p:cNvSpPr>
            <p:nvPr/>
          </p:nvSpPr>
          <p:spPr bwMode="auto">
            <a:xfrm flipH="1">
              <a:off x="1220" y="1077"/>
              <a:ext cx="773" cy="51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07" name="Line 8"/>
            <p:cNvSpPr>
              <a:spLocks noChangeShapeType="1"/>
            </p:cNvSpPr>
            <p:nvPr/>
          </p:nvSpPr>
          <p:spPr bwMode="auto">
            <a:xfrm>
              <a:off x="2072" y="1071"/>
              <a:ext cx="761" cy="511"/>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08" name="Text Box 9"/>
            <p:cNvSpPr txBox="1">
              <a:spLocks noChangeArrowheads="1"/>
            </p:cNvSpPr>
            <p:nvPr/>
          </p:nvSpPr>
          <p:spPr bwMode="auto">
            <a:xfrm>
              <a:off x="1443" y="1110"/>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I</a:t>
              </a:r>
            </a:p>
          </p:txBody>
        </p:sp>
        <p:sp>
          <p:nvSpPr>
            <p:cNvPr id="89109" name="Text Box 10"/>
            <p:cNvSpPr txBox="1">
              <a:spLocks noChangeArrowheads="1"/>
            </p:cNvSpPr>
            <p:nvPr/>
          </p:nvSpPr>
          <p:spPr bwMode="auto">
            <a:xfrm>
              <a:off x="2481" y="1122"/>
              <a:ext cx="29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E</a:t>
              </a:r>
            </a:p>
          </p:txBody>
        </p:sp>
        <p:sp>
          <p:nvSpPr>
            <p:cNvPr id="89110" name="Oval 11"/>
            <p:cNvSpPr>
              <a:spLocks noChangeArrowheads="1"/>
            </p:cNvSpPr>
            <p:nvPr/>
          </p:nvSpPr>
          <p:spPr bwMode="auto">
            <a:xfrm>
              <a:off x="1142" y="1563"/>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11" name="Text Box 12"/>
            <p:cNvSpPr txBox="1">
              <a:spLocks noChangeArrowheads="1"/>
            </p:cNvSpPr>
            <p:nvPr/>
          </p:nvSpPr>
          <p:spPr bwMode="auto">
            <a:xfrm>
              <a:off x="927" y="1679"/>
              <a:ext cx="4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89112" name="Text Box 13"/>
            <p:cNvSpPr txBox="1">
              <a:spLocks noChangeArrowheads="1"/>
            </p:cNvSpPr>
            <p:nvPr/>
          </p:nvSpPr>
          <p:spPr bwMode="auto">
            <a:xfrm>
              <a:off x="2914" y="1420"/>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9113" name="Oval 14"/>
            <p:cNvSpPr>
              <a:spLocks noChangeArrowheads="1"/>
            </p:cNvSpPr>
            <p:nvPr/>
          </p:nvSpPr>
          <p:spPr bwMode="auto">
            <a:xfrm>
              <a:off x="2793" y="155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14" name="Line 15"/>
            <p:cNvSpPr>
              <a:spLocks noChangeShapeType="1"/>
            </p:cNvSpPr>
            <p:nvPr/>
          </p:nvSpPr>
          <p:spPr bwMode="auto">
            <a:xfrm flipH="1">
              <a:off x="2029" y="1631"/>
              <a:ext cx="773" cy="5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15" name="Line 16"/>
            <p:cNvSpPr>
              <a:spLocks noChangeShapeType="1"/>
            </p:cNvSpPr>
            <p:nvPr/>
          </p:nvSpPr>
          <p:spPr bwMode="auto">
            <a:xfrm>
              <a:off x="2881" y="1625"/>
              <a:ext cx="761" cy="511"/>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16" name="Text Box 17"/>
            <p:cNvSpPr txBox="1">
              <a:spLocks noChangeArrowheads="1"/>
            </p:cNvSpPr>
            <p:nvPr/>
          </p:nvSpPr>
          <p:spPr bwMode="auto">
            <a:xfrm>
              <a:off x="2188" y="1709"/>
              <a:ext cx="24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B</a:t>
              </a:r>
            </a:p>
          </p:txBody>
        </p:sp>
        <p:sp>
          <p:nvSpPr>
            <p:cNvPr id="89117" name="Text Box 18"/>
            <p:cNvSpPr txBox="1">
              <a:spLocks noChangeArrowheads="1"/>
            </p:cNvSpPr>
            <p:nvPr/>
          </p:nvSpPr>
          <p:spPr bwMode="auto">
            <a:xfrm>
              <a:off x="3291" y="1703"/>
              <a:ext cx="3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A</a:t>
              </a:r>
            </a:p>
          </p:txBody>
        </p:sp>
        <p:sp>
          <p:nvSpPr>
            <p:cNvPr id="89118" name="Text Box 19"/>
            <p:cNvSpPr txBox="1">
              <a:spLocks noChangeArrowheads="1"/>
            </p:cNvSpPr>
            <p:nvPr/>
          </p:nvSpPr>
          <p:spPr bwMode="auto">
            <a:xfrm>
              <a:off x="1690" y="2224"/>
              <a:ext cx="5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89119" name="Text Box 20"/>
            <p:cNvSpPr txBox="1">
              <a:spLocks noChangeArrowheads="1"/>
            </p:cNvSpPr>
            <p:nvPr/>
          </p:nvSpPr>
          <p:spPr bwMode="auto">
            <a:xfrm>
              <a:off x="2255" y="324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9120" name="Text Box 21"/>
            <p:cNvSpPr txBox="1">
              <a:spLocks noChangeArrowheads="1"/>
            </p:cNvSpPr>
            <p:nvPr/>
          </p:nvSpPr>
          <p:spPr bwMode="auto">
            <a:xfrm>
              <a:off x="3761" y="2047"/>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89121" name="Text Box 22"/>
            <p:cNvSpPr txBox="1">
              <a:spLocks noChangeArrowheads="1"/>
            </p:cNvSpPr>
            <p:nvPr/>
          </p:nvSpPr>
          <p:spPr bwMode="auto">
            <a:xfrm>
              <a:off x="2316" y="323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9122" name="Oval 23"/>
            <p:cNvSpPr>
              <a:spLocks noChangeArrowheads="1"/>
            </p:cNvSpPr>
            <p:nvPr/>
          </p:nvSpPr>
          <p:spPr bwMode="auto">
            <a:xfrm>
              <a:off x="2947" y="280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23" name="Line 24"/>
            <p:cNvSpPr>
              <a:spLocks noChangeShapeType="1"/>
            </p:cNvSpPr>
            <p:nvPr/>
          </p:nvSpPr>
          <p:spPr bwMode="auto">
            <a:xfrm flipH="1">
              <a:off x="2633" y="288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24" name="Line 25"/>
            <p:cNvSpPr>
              <a:spLocks noChangeShapeType="1"/>
            </p:cNvSpPr>
            <p:nvPr/>
          </p:nvSpPr>
          <p:spPr bwMode="auto">
            <a:xfrm>
              <a:off x="3035" y="287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25" name="Text Box 26"/>
            <p:cNvSpPr txBox="1">
              <a:spLocks noChangeArrowheads="1"/>
            </p:cNvSpPr>
            <p:nvPr/>
          </p:nvSpPr>
          <p:spPr bwMode="auto">
            <a:xfrm>
              <a:off x="2706" y="2741"/>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9126" name="Text Box 27"/>
            <p:cNvSpPr txBox="1">
              <a:spLocks noChangeArrowheads="1"/>
            </p:cNvSpPr>
            <p:nvPr/>
          </p:nvSpPr>
          <p:spPr bwMode="auto">
            <a:xfrm>
              <a:off x="2526" y="307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R</a:t>
              </a:r>
            </a:p>
          </p:txBody>
        </p:sp>
        <p:sp>
          <p:nvSpPr>
            <p:cNvPr id="89127" name="Text Box 28"/>
            <p:cNvSpPr txBox="1">
              <a:spLocks noChangeArrowheads="1"/>
            </p:cNvSpPr>
            <p:nvPr/>
          </p:nvSpPr>
          <p:spPr bwMode="auto">
            <a:xfrm>
              <a:off x="3264" y="307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89128" name="Oval 29"/>
            <p:cNvSpPr>
              <a:spLocks noChangeArrowheads="1"/>
            </p:cNvSpPr>
            <p:nvPr/>
          </p:nvSpPr>
          <p:spPr bwMode="auto">
            <a:xfrm>
              <a:off x="3304" y="348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29" name="Oval 30"/>
            <p:cNvSpPr>
              <a:spLocks noChangeArrowheads="1"/>
            </p:cNvSpPr>
            <p:nvPr/>
          </p:nvSpPr>
          <p:spPr bwMode="auto">
            <a:xfrm>
              <a:off x="2586" y="349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30" name="Text Box 31"/>
            <p:cNvSpPr txBox="1">
              <a:spLocks noChangeArrowheads="1"/>
            </p:cNvSpPr>
            <p:nvPr/>
          </p:nvSpPr>
          <p:spPr bwMode="auto">
            <a:xfrm>
              <a:off x="2191" y="3640"/>
              <a:ext cx="74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-0.5</a:t>
              </a:r>
              <a:r>
                <a:rPr lang="en-US" altLang="zh-CN" smtClean="0">
                  <a:solidFill>
                    <a:srgbClr val="000000"/>
                  </a:solidFill>
                  <a:ea typeface="SimSun" pitchFamily="2" charset="-122"/>
                </a:rPr>
                <a:t>,  </a:t>
              </a:r>
              <a:r>
                <a:rPr lang="en-US" altLang="zh-CN" smtClean="0">
                  <a:solidFill>
                    <a:srgbClr val="0000FF"/>
                  </a:solidFill>
                  <a:ea typeface="SimSun" pitchFamily="2" charset="-122"/>
                </a:rPr>
                <a:t>-0.5</a:t>
              </a:r>
            </a:p>
          </p:txBody>
        </p:sp>
        <p:sp>
          <p:nvSpPr>
            <p:cNvPr id="89131" name="Text Box 32"/>
            <p:cNvSpPr txBox="1">
              <a:spLocks noChangeArrowheads="1"/>
            </p:cNvSpPr>
            <p:nvPr/>
          </p:nvSpPr>
          <p:spPr bwMode="auto">
            <a:xfrm>
              <a:off x="3099" y="3650"/>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89132" name="Text Box 33"/>
            <p:cNvSpPr txBox="1">
              <a:spLocks noChangeArrowheads="1"/>
            </p:cNvSpPr>
            <p:nvPr/>
          </p:nvSpPr>
          <p:spPr bwMode="auto">
            <a:xfrm>
              <a:off x="4220" y="263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89133" name="Oval 34"/>
            <p:cNvSpPr>
              <a:spLocks noChangeArrowheads="1"/>
            </p:cNvSpPr>
            <p:nvPr/>
          </p:nvSpPr>
          <p:spPr bwMode="auto">
            <a:xfrm>
              <a:off x="3630" y="2127"/>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34" name="Line 35"/>
            <p:cNvSpPr>
              <a:spLocks noChangeShapeType="1"/>
            </p:cNvSpPr>
            <p:nvPr/>
          </p:nvSpPr>
          <p:spPr bwMode="auto">
            <a:xfrm flipH="1">
              <a:off x="3013" y="2203"/>
              <a:ext cx="626" cy="626"/>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35" name="Line 36"/>
            <p:cNvSpPr>
              <a:spLocks noChangeShapeType="1"/>
            </p:cNvSpPr>
            <p:nvPr/>
          </p:nvSpPr>
          <p:spPr bwMode="auto">
            <a:xfrm>
              <a:off x="3718" y="2197"/>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36" name="Text Box 37"/>
            <p:cNvSpPr txBox="1">
              <a:spLocks noChangeArrowheads="1"/>
            </p:cNvSpPr>
            <p:nvPr/>
          </p:nvSpPr>
          <p:spPr bwMode="auto">
            <a:xfrm>
              <a:off x="3062" y="2345"/>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R</a:t>
              </a:r>
            </a:p>
          </p:txBody>
        </p:sp>
        <p:sp>
          <p:nvSpPr>
            <p:cNvPr id="89137" name="Text Box 38"/>
            <p:cNvSpPr txBox="1">
              <a:spLocks noChangeArrowheads="1"/>
            </p:cNvSpPr>
            <p:nvPr/>
          </p:nvSpPr>
          <p:spPr bwMode="auto">
            <a:xfrm>
              <a:off x="4072" y="2357"/>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D</a:t>
              </a:r>
            </a:p>
          </p:txBody>
        </p:sp>
        <p:sp>
          <p:nvSpPr>
            <p:cNvPr id="89138" name="Text Box 39"/>
            <p:cNvSpPr txBox="1">
              <a:spLocks noChangeArrowheads="1"/>
            </p:cNvSpPr>
            <p:nvPr/>
          </p:nvSpPr>
          <p:spPr bwMode="auto">
            <a:xfrm>
              <a:off x="3610" y="324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89139" name="Oval 40"/>
            <p:cNvSpPr>
              <a:spLocks noChangeArrowheads="1"/>
            </p:cNvSpPr>
            <p:nvPr/>
          </p:nvSpPr>
          <p:spPr bwMode="auto">
            <a:xfrm>
              <a:off x="4241" y="281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40" name="Line 41"/>
            <p:cNvSpPr>
              <a:spLocks noChangeShapeType="1"/>
            </p:cNvSpPr>
            <p:nvPr/>
          </p:nvSpPr>
          <p:spPr bwMode="auto">
            <a:xfrm flipH="1">
              <a:off x="3927" y="289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41" name="Line 42"/>
            <p:cNvSpPr>
              <a:spLocks noChangeShapeType="1"/>
            </p:cNvSpPr>
            <p:nvPr/>
          </p:nvSpPr>
          <p:spPr bwMode="auto">
            <a:xfrm>
              <a:off x="4329" y="288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42" name="Text Box 43"/>
            <p:cNvSpPr txBox="1">
              <a:spLocks noChangeArrowheads="1"/>
            </p:cNvSpPr>
            <p:nvPr/>
          </p:nvSpPr>
          <p:spPr bwMode="auto">
            <a:xfrm>
              <a:off x="3820" y="3080"/>
              <a:ext cx="271"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R</a:t>
              </a:r>
            </a:p>
          </p:txBody>
        </p:sp>
        <p:sp>
          <p:nvSpPr>
            <p:cNvPr id="89143" name="Text Box 44"/>
            <p:cNvSpPr txBox="1">
              <a:spLocks noChangeArrowheads="1"/>
            </p:cNvSpPr>
            <p:nvPr/>
          </p:nvSpPr>
          <p:spPr bwMode="auto">
            <a:xfrm>
              <a:off x="4558" y="308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89144" name="Oval 45"/>
            <p:cNvSpPr>
              <a:spLocks noChangeArrowheads="1"/>
            </p:cNvSpPr>
            <p:nvPr/>
          </p:nvSpPr>
          <p:spPr bwMode="auto">
            <a:xfrm>
              <a:off x="4598" y="349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45" name="Oval 46"/>
            <p:cNvSpPr>
              <a:spLocks noChangeArrowheads="1"/>
            </p:cNvSpPr>
            <p:nvPr/>
          </p:nvSpPr>
          <p:spPr bwMode="auto">
            <a:xfrm>
              <a:off x="3880" y="350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46" name="Line 47"/>
            <p:cNvSpPr>
              <a:spLocks noChangeShapeType="1"/>
            </p:cNvSpPr>
            <p:nvPr/>
          </p:nvSpPr>
          <p:spPr bwMode="auto">
            <a:xfrm>
              <a:off x="3045" y="2856"/>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89147" name="Oval 48"/>
            <p:cNvSpPr>
              <a:spLocks noChangeArrowheads="1"/>
            </p:cNvSpPr>
            <p:nvPr/>
          </p:nvSpPr>
          <p:spPr bwMode="auto">
            <a:xfrm>
              <a:off x="1951" y="21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48" name="Text Box 49"/>
            <p:cNvSpPr txBox="1">
              <a:spLocks noChangeArrowheads="1"/>
            </p:cNvSpPr>
            <p:nvPr/>
          </p:nvSpPr>
          <p:spPr bwMode="auto">
            <a:xfrm>
              <a:off x="4394" y="2754"/>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89149" name="Text Box 50"/>
            <p:cNvSpPr txBox="1">
              <a:spLocks noChangeArrowheads="1"/>
            </p:cNvSpPr>
            <p:nvPr/>
          </p:nvSpPr>
          <p:spPr bwMode="auto">
            <a:xfrm>
              <a:off x="3669" y="3646"/>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89150" name="Text Box 51"/>
            <p:cNvSpPr txBox="1">
              <a:spLocks noChangeArrowheads="1"/>
            </p:cNvSpPr>
            <p:nvPr/>
          </p:nvSpPr>
          <p:spPr bwMode="auto">
            <a:xfrm>
              <a:off x="4396" y="3641"/>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grpSp>
      <p:sp>
        <p:nvSpPr>
          <p:cNvPr id="89094" name="Rectangle 52"/>
          <p:cNvSpPr>
            <a:spLocks noChangeArrowheads="1"/>
          </p:cNvSpPr>
          <p:nvPr/>
        </p:nvSpPr>
        <p:spPr bwMode="auto">
          <a:xfrm>
            <a:off x="3541713" y="3324225"/>
            <a:ext cx="4368800" cy="2901950"/>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095" name="Rectangle 53"/>
          <p:cNvSpPr>
            <a:spLocks noChangeArrowheads="1"/>
          </p:cNvSpPr>
          <p:nvPr/>
        </p:nvSpPr>
        <p:spPr bwMode="auto">
          <a:xfrm>
            <a:off x="2606675" y="2301875"/>
            <a:ext cx="5426075" cy="4003675"/>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096" name="Text Box 54"/>
          <p:cNvSpPr txBox="1">
            <a:spLocks noChangeArrowheads="1"/>
          </p:cNvSpPr>
          <p:nvPr/>
        </p:nvSpPr>
        <p:spPr bwMode="auto">
          <a:xfrm>
            <a:off x="6359525" y="2697163"/>
            <a:ext cx="1412875" cy="376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89097" name="Line 55"/>
          <p:cNvSpPr>
            <a:spLocks noChangeShapeType="1"/>
          </p:cNvSpPr>
          <p:nvPr/>
        </p:nvSpPr>
        <p:spPr bwMode="auto">
          <a:xfrm flipH="1">
            <a:off x="6632575" y="3076575"/>
            <a:ext cx="334963" cy="233363"/>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9098" name="Text Box 56"/>
          <p:cNvSpPr txBox="1">
            <a:spLocks noChangeArrowheads="1"/>
          </p:cNvSpPr>
          <p:nvPr/>
        </p:nvSpPr>
        <p:spPr bwMode="auto">
          <a:xfrm>
            <a:off x="6046788" y="1703388"/>
            <a:ext cx="1412875" cy="376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89099" name="Line 57"/>
          <p:cNvSpPr>
            <a:spLocks noChangeShapeType="1"/>
          </p:cNvSpPr>
          <p:nvPr/>
        </p:nvSpPr>
        <p:spPr bwMode="auto">
          <a:xfrm flipH="1">
            <a:off x="6319838" y="2082800"/>
            <a:ext cx="334962" cy="233363"/>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89100" name="Rectangle 58"/>
          <p:cNvSpPr>
            <a:spLocks noChangeArrowheads="1"/>
          </p:cNvSpPr>
          <p:nvPr/>
        </p:nvSpPr>
        <p:spPr bwMode="auto">
          <a:xfrm>
            <a:off x="5783263" y="4275138"/>
            <a:ext cx="2032000" cy="1855787"/>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89101" name="Text Box 59"/>
          <p:cNvSpPr txBox="1">
            <a:spLocks noChangeArrowheads="1"/>
          </p:cNvSpPr>
          <p:nvPr/>
        </p:nvSpPr>
        <p:spPr bwMode="auto">
          <a:xfrm>
            <a:off x="7091363" y="3603625"/>
            <a:ext cx="1804987" cy="376238"/>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Not a subgame</a:t>
            </a:r>
            <a:endParaRPr lang="en-US" altLang="zh-CN" smtClean="0">
              <a:solidFill>
                <a:srgbClr val="990033"/>
              </a:solidFill>
              <a:ea typeface="SimSun" pitchFamily="2" charset="-122"/>
            </a:endParaRPr>
          </a:p>
        </p:txBody>
      </p:sp>
      <p:sp>
        <p:nvSpPr>
          <p:cNvPr id="89102" name="Line 60"/>
          <p:cNvSpPr>
            <a:spLocks noChangeShapeType="1"/>
          </p:cNvSpPr>
          <p:nvPr/>
        </p:nvSpPr>
        <p:spPr bwMode="auto">
          <a:xfrm flipH="1">
            <a:off x="7466013" y="3983038"/>
            <a:ext cx="306387" cy="277812"/>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0115" name="灯片编号占位符 5"/>
          <p:cNvSpPr>
            <a:spLocks noGrp="1"/>
          </p:cNvSpPr>
          <p:nvPr>
            <p:ph type="sldNum" sz="quarter" idx="12"/>
          </p:nvPr>
        </p:nvSpPr>
        <p:spPr>
          <a:noFill/>
        </p:spPr>
        <p:txBody>
          <a:bodyPr/>
          <a:lstStyle/>
          <a:p>
            <a:fld id="{13A7A323-9A47-4E94-AD1A-F9DF9FE5AF6B}" type="slidenum">
              <a:rPr lang="zh-CN" altLang="en-US" smtClean="0">
                <a:solidFill>
                  <a:srgbClr val="000000"/>
                </a:solidFill>
              </a:rPr>
              <a:pPr/>
              <a:t>69</a:t>
            </a:fld>
            <a:endParaRPr lang="en-US" altLang="zh-CN" smtClean="0">
              <a:solidFill>
                <a:srgbClr val="000000"/>
              </a:solidFill>
            </a:endParaRPr>
          </a:p>
        </p:txBody>
      </p:sp>
      <p:sp>
        <p:nvSpPr>
          <p:cNvPr id="90116" name="Rectangle 2"/>
          <p:cNvSpPr>
            <a:spLocks noGrp="1" noChangeArrowheads="1"/>
          </p:cNvSpPr>
          <p:nvPr>
            <p:ph type="title"/>
          </p:nvPr>
        </p:nvSpPr>
        <p:spPr/>
        <p:txBody>
          <a:bodyPr/>
          <a:lstStyle/>
          <a:p>
            <a:pPr eaLnBrk="1" hangingPunct="1"/>
            <a:r>
              <a:rPr lang="en-US" altLang="zh-CN" smtClean="0">
                <a:ea typeface="SimSun" pitchFamily="2" charset="-122"/>
              </a:rPr>
              <a:t>Subgame-perfect Nash equilibrium</a:t>
            </a:r>
          </a:p>
        </p:txBody>
      </p:sp>
      <p:sp>
        <p:nvSpPr>
          <p:cNvPr id="90117" name="Rectangle 3"/>
          <p:cNvSpPr>
            <a:spLocks noGrp="1" noChangeArrowheads="1"/>
          </p:cNvSpPr>
          <p:nvPr>
            <p:ph type="body" idx="1"/>
          </p:nvPr>
        </p:nvSpPr>
        <p:spPr/>
        <p:txBody>
          <a:bodyPr/>
          <a:lstStyle/>
          <a:p>
            <a:pPr eaLnBrk="1" hangingPunct="1"/>
            <a:r>
              <a:rPr lang="zh-CN" altLang="en-US" smtClean="0">
                <a:ea typeface="SimSun" pitchFamily="2" charset="-122"/>
              </a:rPr>
              <a:t>在动态博弈中，如果一个纳什均衡的策略在该博弈的每一个子博弈中都构成或推导出一个纳什均衡，那么这个纳什均衡是子博弈完美的</a:t>
            </a:r>
            <a:r>
              <a:rPr lang="en-US" altLang="zh-CN" smtClean="0">
                <a:ea typeface="SimSun" pitchFamily="2" charset="-122"/>
              </a:rPr>
              <a:t>.</a:t>
            </a:r>
          </a:p>
          <a:p>
            <a:pPr eaLnBrk="1" hangingPunct="1"/>
            <a:endParaRPr lang="en-US" altLang="zh-CN" smtClean="0">
              <a:ea typeface="SimSun" pitchFamily="2" charset="-122"/>
            </a:endParaRPr>
          </a:p>
          <a:p>
            <a:pPr eaLnBrk="1" hangingPunct="1"/>
            <a:r>
              <a:rPr lang="zh-CN" altLang="en-US" smtClean="0">
                <a:ea typeface="SimSun" pitchFamily="2" charset="-122"/>
              </a:rPr>
              <a:t>子博弈完美纳什均衡是一个纳什均衡</a:t>
            </a:r>
            <a:r>
              <a:rPr lang="en-US" altLang="zh-CN" smtClean="0">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6627" name="灯片编号占位符 5"/>
          <p:cNvSpPr>
            <a:spLocks noGrp="1"/>
          </p:cNvSpPr>
          <p:nvPr>
            <p:ph type="sldNum" sz="quarter" idx="12"/>
          </p:nvPr>
        </p:nvSpPr>
        <p:spPr>
          <a:noFill/>
        </p:spPr>
        <p:txBody>
          <a:bodyPr/>
          <a:lstStyle/>
          <a:p>
            <a:fld id="{E7AF06FF-4390-436F-AB4E-8B4A0BC2D6AC}" type="slidenum">
              <a:rPr lang="zh-CN" altLang="en-US" smtClean="0">
                <a:solidFill>
                  <a:srgbClr val="000000"/>
                </a:solidFill>
              </a:rPr>
              <a:pPr/>
              <a:t>7</a:t>
            </a:fld>
            <a:endParaRPr lang="en-US" altLang="zh-CN" smtClean="0">
              <a:solidFill>
                <a:srgbClr val="000000"/>
              </a:solidFill>
            </a:endParaRPr>
          </a:p>
        </p:txBody>
      </p:sp>
      <p:sp>
        <p:nvSpPr>
          <p:cNvPr id="26628" name="Rectangle 2"/>
          <p:cNvSpPr>
            <a:spLocks noGrp="1" noChangeArrowheads="1"/>
          </p:cNvSpPr>
          <p:nvPr>
            <p:ph type="title"/>
          </p:nvPr>
        </p:nvSpPr>
        <p:spPr/>
        <p:txBody>
          <a:bodyPr/>
          <a:lstStyle/>
          <a:p>
            <a:pPr eaLnBrk="1" hangingPunct="1"/>
            <a:r>
              <a:rPr lang="en-US" altLang="zh-CN" sz="3800" smtClean="0">
                <a:ea typeface="SimSun" pitchFamily="2" charset="-122"/>
              </a:rPr>
              <a:t>Dynamic games of complete and perfect information</a:t>
            </a:r>
          </a:p>
        </p:txBody>
      </p:sp>
      <p:sp>
        <p:nvSpPr>
          <p:cNvPr id="26629" name="Rectangle 3"/>
          <p:cNvSpPr>
            <a:spLocks noGrp="1" noChangeArrowheads="1"/>
          </p:cNvSpPr>
          <p:nvPr>
            <p:ph type="body" idx="1"/>
          </p:nvPr>
        </p:nvSpPr>
        <p:spPr/>
        <p:txBody>
          <a:bodyPr/>
          <a:lstStyle/>
          <a:p>
            <a:pPr eaLnBrk="1" hangingPunct="1"/>
            <a:r>
              <a:rPr lang="zh-CN" altLang="en-US" dirty="0" smtClean="0">
                <a:ea typeface="SimSun" pitchFamily="2" charset="-122"/>
              </a:rPr>
              <a:t>完全且完美信息动态博弈的特点：</a:t>
            </a:r>
            <a:endParaRPr lang="en-US" altLang="zh-CN"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行动是顺序发生的；</a:t>
            </a:r>
            <a:endParaRPr lang="en-US" altLang="zh-CN" sz="2400"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在选择下一次行动前可以观察到所有以前的行动；</a:t>
            </a:r>
            <a:endParaRPr lang="en-US" altLang="zh-CN" sz="2400"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每一可能的行动组合下参与者的收益都是共同知识。</a:t>
            </a:r>
            <a:endParaRPr lang="en-US" altLang="zh-CN" sz="2400" dirty="0" smtClean="0">
              <a:ea typeface="SimSun" pitchFamily="2" charset="-122"/>
            </a:endParaRPr>
          </a:p>
          <a:p>
            <a:pPr lvl="1" eaLnBrk="1" hangingPunct="1">
              <a:buFont typeface="Wingdings" pitchFamily="2" charset="2"/>
              <a:buChar char="Ø"/>
            </a:pPr>
            <a:endParaRPr lang="en-US" altLang="zh-CN" sz="2400" dirty="0" smtClean="0">
              <a:ea typeface="SimSun" pitchFamily="2" charset="-122"/>
            </a:endParaRPr>
          </a:p>
          <a:p>
            <a:pPr eaLnBrk="1" hangingPunct="1"/>
            <a:r>
              <a:rPr lang="zh-CN" altLang="en-US" dirty="0" smtClean="0">
                <a:ea typeface="SimSun" pitchFamily="2" charset="-122"/>
              </a:rPr>
              <a:t>例子：</a:t>
            </a:r>
            <a:endParaRPr lang="en-US" altLang="zh-CN"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斯塔克尔贝里的双头垄断模型；</a:t>
            </a:r>
            <a:endParaRPr lang="en-US" altLang="zh-CN" sz="2400" dirty="0" smtClean="0">
              <a:ea typeface="SimSun" pitchFamily="2" charset="-122"/>
            </a:endParaRPr>
          </a:p>
          <a:p>
            <a:pPr lvl="1" eaLnBrk="1" hangingPunct="1">
              <a:buFont typeface="Wingdings" pitchFamily="2" charset="2"/>
              <a:buChar char="Ø"/>
            </a:pPr>
            <a:r>
              <a:rPr lang="zh-CN" altLang="en-US" sz="2400" dirty="0" smtClean="0">
                <a:ea typeface="SimSun" pitchFamily="2" charset="-122"/>
              </a:rPr>
              <a:t>里昂惕夫的有工会企业工资和就业模型。</a:t>
            </a:r>
            <a:endParaRPr lang="en-US" altLang="zh-CN" sz="2400" dirty="0" smtClean="0">
              <a:ea typeface="SimSun" pitchFamily="2" charset="-122"/>
            </a:endParaRPr>
          </a:p>
          <a:p>
            <a:pPr eaLnBrk="1" hangingPunct="1"/>
            <a:endParaRPr lang="zh-CN" altLang="en-US" sz="3000" dirty="0" smtClean="0">
              <a:ea typeface="SimSun" pitchFamily="2" charset="-122"/>
            </a:endParaRPr>
          </a:p>
        </p:txBody>
      </p:sp>
      <p:sp>
        <p:nvSpPr>
          <p:cNvPr id="26630" name="Rectangle 4"/>
          <p:cNvSpPr>
            <a:spLocks noChangeArrowheads="1"/>
          </p:cNvSpPr>
          <p:nvPr/>
        </p:nvSpPr>
        <p:spPr bwMode="auto">
          <a:xfrm>
            <a:off x="1111250" y="4378325"/>
            <a:ext cx="7148513" cy="170021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Clr>
                <a:srgbClr val="B2B2B2"/>
              </a:buClr>
              <a:buSzPct val="90000"/>
              <a:buFont typeface="Wingdings" pitchFamily="2" charset="2"/>
              <a:buChar char="n"/>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1139" name="灯片编号占位符 4"/>
          <p:cNvSpPr>
            <a:spLocks noGrp="1"/>
          </p:cNvSpPr>
          <p:nvPr>
            <p:ph type="sldNum" sz="quarter" idx="12"/>
          </p:nvPr>
        </p:nvSpPr>
        <p:spPr>
          <a:noFill/>
        </p:spPr>
        <p:txBody>
          <a:bodyPr/>
          <a:lstStyle/>
          <a:p>
            <a:fld id="{EB1D1EF9-130E-474D-B6DF-6B05DBC0D121}" type="slidenum">
              <a:rPr lang="zh-CN" altLang="en-US" smtClean="0">
                <a:solidFill>
                  <a:srgbClr val="000000"/>
                </a:solidFill>
              </a:rPr>
              <a:pPr/>
              <a:t>70</a:t>
            </a:fld>
            <a:endParaRPr lang="en-US" altLang="zh-CN" smtClean="0">
              <a:solidFill>
                <a:srgbClr val="000000"/>
              </a:solidFill>
            </a:endParaRPr>
          </a:p>
        </p:txBody>
      </p:sp>
      <p:sp>
        <p:nvSpPr>
          <p:cNvPr id="91140" name="Rectangle 2"/>
          <p:cNvSpPr>
            <a:spLocks noGrp="1" noChangeArrowheads="1"/>
          </p:cNvSpPr>
          <p:nvPr>
            <p:ph type="title"/>
          </p:nvPr>
        </p:nvSpPr>
        <p:spPr/>
        <p:txBody>
          <a:bodyPr/>
          <a:lstStyle/>
          <a:p>
            <a:pPr eaLnBrk="1" hangingPunct="1"/>
            <a:r>
              <a:rPr lang="en-US" altLang="zh-CN" sz="3800" smtClean="0">
                <a:ea typeface="SimSun" pitchFamily="2" charset="-122"/>
              </a:rPr>
              <a:t>Find subgame perfect Nash equilibria: backward induction</a:t>
            </a:r>
          </a:p>
        </p:txBody>
      </p:sp>
      <p:grpSp>
        <p:nvGrpSpPr>
          <p:cNvPr id="2" name="Group 3"/>
          <p:cNvGrpSpPr>
            <a:grpSpLocks/>
          </p:cNvGrpSpPr>
          <p:nvPr/>
        </p:nvGrpSpPr>
        <p:grpSpPr bwMode="auto">
          <a:xfrm>
            <a:off x="2135188" y="1330325"/>
            <a:ext cx="6561137" cy="4930775"/>
            <a:chOff x="927" y="866"/>
            <a:chExt cx="4133" cy="3106"/>
          </a:xfrm>
        </p:grpSpPr>
        <p:grpSp>
          <p:nvGrpSpPr>
            <p:cNvPr id="3" name="Group 4"/>
            <p:cNvGrpSpPr>
              <a:grpSpLocks/>
            </p:cNvGrpSpPr>
            <p:nvPr/>
          </p:nvGrpSpPr>
          <p:grpSpPr bwMode="auto">
            <a:xfrm>
              <a:off x="927" y="866"/>
              <a:ext cx="4095" cy="3015"/>
              <a:chOff x="927" y="866"/>
              <a:chExt cx="4095" cy="3015"/>
            </a:xfrm>
          </p:grpSpPr>
          <p:sp>
            <p:nvSpPr>
              <p:cNvPr id="91151" name="Text Box 5"/>
              <p:cNvSpPr txBox="1">
                <a:spLocks noChangeArrowheads="1"/>
              </p:cNvSpPr>
              <p:nvPr/>
            </p:nvSpPr>
            <p:spPr bwMode="auto">
              <a:xfrm>
                <a:off x="2105" y="866"/>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1152" name="Text Box 6"/>
              <p:cNvSpPr txBox="1">
                <a:spLocks noChangeArrowheads="1"/>
              </p:cNvSpPr>
              <p:nvPr/>
            </p:nvSpPr>
            <p:spPr bwMode="auto">
              <a:xfrm>
                <a:off x="2574" y="1506"/>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1153" name="Oval 7"/>
              <p:cNvSpPr>
                <a:spLocks noChangeArrowheads="1"/>
              </p:cNvSpPr>
              <p:nvPr/>
            </p:nvSpPr>
            <p:spPr bwMode="auto">
              <a:xfrm>
                <a:off x="1984" y="1001"/>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54" name="Line 8"/>
              <p:cNvSpPr>
                <a:spLocks noChangeShapeType="1"/>
              </p:cNvSpPr>
              <p:nvPr/>
            </p:nvSpPr>
            <p:spPr bwMode="auto">
              <a:xfrm flipH="1">
                <a:off x="1220" y="1077"/>
                <a:ext cx="773" cy="51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55" name="Line 9"/>
              <p:cNvSpPr>
                <a:spLocks noChangeShapeType="1"/>
              </p:cNvSpPr>
              <p:nvPr/>
            </p:nvSpPr>
            <p:spPr bwMode="auto">
              <a:xfrm>
                <a:off x="2072" y="1071"/>
                <a:ext cx="761" cy="511"/>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56" name="Text Box 10"/>
              <p:cNvSpPr txBox="1">
                <a:spLocks noChangeArrowheads="1"/>
              </p:cNvSpPr>
              <p:nvPr/>
            </p:nvSpPr>
            <p:spPr bwMode="auto">
              <a:xfrm>
                <a:off x="1443" y="1110"/>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I</a:t>
                </a:r>
              </a:p>
            </p:txBody>
          </p:sp>
          <p:sp>
            <p:nvSpPr>
              <p:cNvPr id="91157" name="Text Box 11"/>
              <p:cNvSpPr txBox="1">
                <a:spLocks noChangeArrowheads="1"/>
              </p:cNvSpPr>
              <p:nvPr/>
            </p:nvSpPr>
            <p:spPr bwMode="auto">
              <a:xfrm>
                <a:off x="2481" y="1122"/>
                <a:ext cx="29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E</a:t>
                </a:r>
              </a:p>
            </p:txBody>
          </p:sp>
          <p:sp>
            <p:nvSpPr>
              <p:cNvPr id="91158" name="Oval 12"/>
              <p:cNvSpPr>
                <a:spLocks noChangeArrowheads="1"/>
              </p:cNvSpPr>
              <p:nvPr/>
            </p:nvSpPr>
            <p:spPr bwMode="auto">
              <a:xfrm>
                <a:off x="1142" y="1563"/>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59" name="Text Box 13"/>
              <p:cNvSpPr txBox="1">
                <a:spLocks noChangeArrowheads="1"/>
              </p:cNvSpPr>
              <p:nvPr/>
            </p:nvSpPr>
            <p:spPr bwMode="auto">
              <a:xfrm>
                <a:off x="927" y="1679"/>
                <a:ext cx="4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91160" name="Text Box 14"/>
              <p:cNvSpPr txBox="1">
                <a:spLocks noChangeArrowheads="1"/>
              </p:cNvSpPr>
              <p:nvPr/>
            </p:nvSpPr>
            <p:spPr bwMode="auto">
              <a:xfrm>
                <a:off x="2914" y="1420"/>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1161" name="Oval 15"/>
              <p:cNvSpPr>
                <a:spLocks noChangeArrowheads="1"/>
              </p:cNvSpPr>
              <p:nvPr/>
            </p:nvSpPr>
            <p:spPr bwMode="auto">
              <a:xfrm>
                <a:off x="2793" y="155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62" name="Line 16"/>
              <p:cNvSpPr>
                <a:spLocks noChangeShapeType="1"/>
              </p:cNvSpPr>
              <p:nvPr/>
            </p:nvSpPr>
            <p:spPr bwMode="auto">
              <a:xfrm flipH="1">
                <a:off x="2029" y="1631"/>
                <a:ext cx="773" cy="5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63" name="Line 17"/>
              <p:cNvSpPr>
                <a:spLocks noChangeShapeType="1"/>
              </p:cNvSpPr>
              <p:nvPr/>
            </p:nvSpPr>
            <p:spPr bwMode="auto">
              <a:xfrm>
                <a:off x="2881" y="1625"/>
                <a:ext cx="761" cy="511"/>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64" name="Text Box 18"/>
              <p:cNvSpPr txBox="1">
                <a:spLocks noChangeArrowheads="1"/>
              </p:cNvSpPr>
              <p:nvPr/>
            </p:nvSpPr>
            <p:spPr bwMode="auto">
              <a:xfrm>
                <a:off x="2188" y="1709"/>
                <a:ext cx="24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B</a:t>
                </a:r>
              </a:p>
            </p:txBody>
          </p:sp>
          <p:sp>
            <p:nvSpPr>
              <p:cNvPr id="91165" name="Text Box 19"/>
              <p:cNvSpPr txBox="1">
                <a:spLocks noChangeArrowheads="1"/>
              </p:cNvSpPr>
              <p:nvPr/>
            </p:nvSpPr>
            <p:spPr bwMode="auto">
              <a:xfrm>
                <a:off x="3291" y="1703"/>
                <a:ext cx="3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A</a:t>
                </a:r>
              </a:p>
            </p:txBody>
          </p:sp>
          <p:sp>
            <p:nvSpPr>
              <p:cNvPr id="91166" name="Text Box 20"/>
              <p:cNvSpPr txBox="1">
                <a:spLocks noChangeArrowheads="1"/>
              </p:cNvSpPr>
              <p:nvPr/>
            </p:nvSpPr>
            <p:spPr bwMode="auto">
              <a:xfrm>
                <a:off x="1690" y="2224"/>
                <a:ext cx="5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91167" name="Text Box 21"/>
              <p:cNvSpPr txBox="1">
                <a:spLocks noChangeArrowheads="1"/>
              </p:cNvSpPr>
              <p:nvPr/>
            </p:nvSpPr>
            <p:spPr bwMode="auto">
              <a:xfrm>
                <a:off x="2255" y="324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1168" name="Text Box 22"/>
              <p:cNvSpPr txBox="1">
                <a:spLocks noChangeArrowheads="1"/>
              </p:cNvSpPr>
              <p:nvPr/>
            </p:nvSpPr>
            <p:spPr bwMode="auto">
              <a:xfrm>
                <a:off x="3761" y="2047"/>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1169" name="Text Box 23"/>
              <p:cNvSpPr txBox="1">
                <a:spLocks noChangeArrowheads="1"/>
              </p:cNvSpPr>
              <p:nvPr/>
            </p:nvSpPr>
            <p:spPr bwMode="auto">
              <a:xfrm>
                <a:off x="2316" y="323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1170" name="Oval 24"/>
              <p:cNvSpPr>
                <a:spLocks noChangeArrowheads="1"/>
              </p:cNvSpPr>
              <p:nvPr/>
            </p:nvSpPr>
            <p:spPr bwMode="auto">
              <a:xfrm>
                <a:off x="2947" y="280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71" name="Line 25"/>
              <p:cNvSpPr>
                <a:spLocks noChangeShapeType="1"/>
              </p:cNvSpPr>
              <p:nvPr/>
            </p:nvSpPr>
            <p:spPr bwMode="auto">
              <a:xfrm flipH="1">
                <a:off x="2633" y="2883"/>
                <a:ext cx="331" cy="63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72" name="Line 26"/>
              <p:cNvSpPr>
                <a:spLocks noChangeShapeType="1"/>
              </p:cNvSpPr>
              <p:nvPr/>
            </p:nvSpPr>
            <p:spPr bwMode="auto">
              <a:xfrm>
                <a:off x="3035" y="287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73" name="Text Box 27"/>
              <p:cNvSpPr txBox="1">
                <a:spLocks noChangeArrowheads="1"/>
              </p:cNvSpPr>
              <p:nvPr/>
            </p:nvSpPr>
            <p:spPr bwMode="auto">
              <a:xfrm>
                <a:off x="2706" y="2741"/>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1174" name="Text Box 28"/>
              <p:cNvSpPr txBox="1">
                <a:spLocks noChangeArrowheads="1"/>
              </p:cNvSpPr>
              <p:nvPr/>
            </p:nvSpPr>
            <p:spPr bwMode="auto">
              <a:xfrm>
                <a:off x="2526" y="307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R</a:t>
                </a:r>
              </a:p>
            </p:txBody>
          </p:sp>
          <p:sp>
            <p:nvSpPr>
              <p:cNvPr id="91175" name="Text Box 29"/>
              <p:cNvSpPr txBox="1">
                <a:spLocks noChangeArrowheads="1"/>
              </p:cNvSpPr>
              <p:nvPr/>
            </p:nvSpPr>
            <p:spPr bwMode="auto">
              <a:xfrm>
                <a:off x="3264" y="307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91176" name="Oval 30"/>
              <p:cNvSpPr>
                <a:spLocks noChangeArrowheads="1"/>
              </p:cNvSpPr>
              <p:nvPr/>
            </p:nvSpPr>
            <p:spPr bwMode="auto">
              <a:xfrm>
                <a:off x="3304" y="348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77" name="Oval 31"/>
              <p:cNvSpPr>
                <a:spLocks noChangeArrowheads="1"/>
              </p:cNvSpPr>
              <p:nvPr/>
            </p:nvSpPr>
            <p:spPr bwMode="auto">
              <a:xfrm>
                <a:off x="2586" y="349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78" name="Text Box 32"/>
              <p:cNvSpPr txBox="1">
                <a:spLocks noChangeArrowheads="1"/>
              </p:cNvSpPr>
              <p:nvPr/>
            </p:nvSpPr>
            <p:spPr bwMode="auto">
              <a:xfrm>
                <a:off x="2191" y="3640"/>
                <a:ext cx="74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-0.5</a:t>
                </a:r>
                <a:r>
                  <a:rPr lang="en-US" altLang="zh-CN" smtClean="0">
                    <a:solidFill>
                      <a:srgbClr val="000000"/>
                    </a:solidFill>
                    <a:ea typeface="SimSun" pitchFamily="2" charset="-122"/>
                  </a:rPr>
                  <a:t>,  </a:t>
                </a:r>
                <a:r>
                  <a:rPr lang="en-US" altLang="zh-CN" smtClean="0">
                    <a:solidFill>
                      <a:srgbClr val="0000FF"/>
                    </a:solidFill>
                    <a:ea typeface="SimSun" pitchFamily="2" charset="-122"/>
                  </a:rPr>
                  <a:t>-0.5</a:t>
                </a:r>
              </a:p>
            </p:txBody>
          </p:sp>
          <p:sp>
            <p:nvSpPr>
              <p:cNvPr id="91179" name="Text Box 33"/>
              <p:cNvSpPr txBox="1">
                <a:spLocks noChangeArrowheads="1"/>
              </p:cNvSpPr>
              <p:nvPr/>
            </p:nvSpPr>
            <p:spPr bwMode="auto">
              <a:xfrm>
                <a:off x="3099" y="3650"/>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91180" name="Text Box 34"/>
              <p:cNvSpPr txBox="1">
                <a:spLocks noChangeArrowheads="1"/>
              </p:cNvSpPr>
              <p:nvPr/>
            </p:nvSpPr>
            <p:spPr bwMode="auto">
              <a:xfrm>
                <a:off x="4220" y="263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1181" name="Oval 35"/>
              <p:cNvSpPr>
                <a:spLocks noChangeArrowheads="1"/>
              </p:cNvSpPr>
              <p:nvPr/>
            </p:nvSpPr>
            <p:spPr bwMode="auto">
              <a:xfrm>
                <a:off x="3630" y="2127"/>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82" name="Line 36"/>
              <p:cNvSpPr>
                <a:spLocks noChangeShapeType="1"/>
              </p:cNvSpPr>
              <p:nvPr/>
            </p:nvSpPr>
            <p:spPr bwMode="auto">
              <a:xfrm flipH="1">
                <a:off x="3013" y="2203"/>
                <a:ext cx="626" cy="626"/>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83" name="Line 37"/>
              <p:cNvSpPr>
                <a:spLocks noChangeShapeType="1"/>
              </p:cNvSpPr>
              <p:nvPr/>
            </p:nvSpPr>
            <p:spPr bwMode="auto">
              <a:xfrm>
                <a:off x="3718" y="2197"/>
                <a:ext cx="569" cy="63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84" name="Text Box 38"/>
              <p:cNvSpPr txBox="1">
                <a:spLocks noChangeArrowheads="1"/>
              </p:cNvSpPr>
              <p:nvPr/>
            </p:nvSpPr>
            <p:spPr bwMode="auto">
              <a:xfrm>
                <a:off x="3062" y="2345"/>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R</a:t>
                </a:r>
              </a:p>
            </p:txBody>
          </p:sp>
          <p:sp>
            <p:nvSpPr>
              <p:cNvPr id="91185" name="Text Box 39"/>
              <p:cNvSpPr txBox="1">
                <a:spLocks noChangeArrowheads="1"/>
              </p:cNvSpPr>
              <p:nvPr/>
            </p:nvSpPr>
            <p:spPr bwMode="auto">
              <a:xfrm>
                <a:off x="4072" y="2357"/>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D</a:t>
                </a:r>
              </a:p>
            </p:txBody>
          </p:sp>
          <p:sp>
            <p:nvSpPr>
              <p:cNvPr id="91186" name="Text Box 40"/>
              <p:cNvSpPr txBox="1">
                <a:spLocks noChangeArrowheads="1"/>
              </p:cNvSpPr>
              <p:nvPr/>
            </p:nvSpPr>
            <p:spPr bwMode="auto">
              <a:xfrm>
                <a:off x="3610" y="324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1187" name="Oval 41"/>
              <p:cNvSpPr>
                <a:spLocks noChangeArrowheads="1"/>
              </p:cNvSpPr>
              <p:nvPr/>
            </p:nvSpPr>
            <p:spPr bwMode="auto">
              <a:xfrm>
                <a:off x="4241" y="281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88" name="Line 42"/>
              <p:cNvSpPr>
                <a:spLocks noChangeShapeType="1"/>
              </p:cNvSpPr>
              <p:nvPr/>
            </p:nvSpPr>
            <p:spPr bwMode="auto">
              <a:xfrm flipH="1">
                <a:off x="3927" y="2893"/>
                <a:ext cx="331" cy="63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89" name="Line 43"/>
              <p:cNvSpPr>
                <a:spLocks noChangeShapeType="1"/>
              </p:cNvSpPr>
              <p:nvPr/>
            </p:nvSpPr>
            <p:spPr bwMode="auto">
              <a:xfrm>
                <a:off x="4329" y="2887"/>
                <a:ext cx="306" cy="617"/>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90" name="Text Box 44"/>
              <p:cNvSpPr txBox="1">
                <a:spLocks noChangeArrowheads="1"/>
              </p:cNvSpPr>
              <p:nvPr/>
            </p:nvSpPr>
            <p:spPr bwMode="auto">
              <a:xfrm>
                <a:off x="3820" y="3080"/>
                <a:ext cx="271"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R</a:t>
                </a:r>
              </a:p>
            </p:txBody>
          </p:sp>
          <p:sp>
            <p:nvSpPr>
              <p:cNvPr id="91191" name="Text Box 45"/>
              <p:cNvSpPr txBox="1">
                <a:spLocks noChangeArrowheads="1"/>
              </p:cNvSpPr>
              <p:nvPr/>
            </p:nvSpPr>
            <p:spPr bwMode="auto">
              <a:xfrm>
                <a:off x="4558" y="308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91192" name="Oval 46"/>
              <p:cNvSpPr>
                <a:spLocks noChangeArrowheads="1"/>
              </p:cNvSpPr>
              <p:nvPr/>
            </p:nvSpPr>
            <p:spPr bwMode="auto">
              <a:xfrm>
                <a:off x="4598" y="349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93" name="Oval 47"/>
              <p:cNvSpPr>
                <a:spLocks noChangeArrowheads="1"/>
              </p:cNvSpPr>
              <p:nvPr/>
            </p:nvSpPr>
            <p:spPr bwMode="auto">
              <a:xfrm>
                <a:off x="3880" y="350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94" name="Line 48"/>
              <p:cNvSpPr>
                <a:spLocks noChangeShapeType="1"/>
              </p:cNvSpPr>
              <p:nvPr/>
            </p:nvSpPr>
            <p:spPr bwMode="auto">
              <a:xfrm>
                <a:off x="3045" y="2856"/>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1195" name="Oval 49"/>
              <p:cNvSpPr>
                <a:spLocks noChangeArrowheads="1"/>
              </p:cNvSpPr>
              <p:nvPr/>
            </p:nvSpPr>
            <p:spPr bwMode="auto">
              <a:xfrm>
                <a:off x="1951" y="21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96" name="Text Box 50"/>
              <p:cNvSpPr txBox="1">
                <a:spLocks noChangeArrowheads="1"/>
              </p:cNvSpPr>
              <p:nvPr/>
            </p:nvSpPr>
            <p:spPr bwMode="auto">
              <a:xfrm>
                <a:off x="4394" y="2754"/>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1197" name="Text Box 51"/>
              <p:cNvSpPr txBox="1">
                <a:spLocks noChangeArrowheads="1"/>
              </p:cNvSpPr>
              <p:nvPr/>
            </p:nvSpPr>
            <p:spPr bwMode="auto">
              <a:xfrm>
                <a:off x="3669" y="3646"/>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91198" name="Text Box 52"/>
              <p:cNvSpPr txBox="1">
                <a:spLocks noChangeArrowheads="1"/>
              </p:cNvSpPr>
              <p:nvPr/>
            </p:nvSpPr>
            <p:spPr bwMode="auto">
              <a:xfrm>
                <a:off x="4396" y="3641"/>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grpSp>
        <p:sp>
          <p:nvSpPr>
            <p:cNvPr id="91145" name="Rectangle 53"/>
            <p:cNvSpPr>
              <a:spLocks noChangeArrowheads="1"/>
            </p:cNvSpPr>
            <p:nvPr/>
          </p:nvSpPr>
          <p:spPr bwMode="auto">
            <a:xfrm>
              <a:off x="2231" y="2094"/>
              <a:ext cx="2752" cy="1828"/>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46" name="Rectangle 54"/>
            <p:cNvSpPr>
              <a:spLocks noChangeArrowheads="1"/>
            </p:cNvSpPr>
            <p:nvPr/>
          </p:nvSpPr>
          <p:spPr bwMode="auto">
            <a:xfrm>
              <a:off x="1642" y="1450"/>
              <a:ext cx="3418" cy="2522"/>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1147" name="Text Box 55"/>
            <p:cNvSpPr txBox="1">
              <a:spLocks noChangeArrowheads="1"/>
            </p:cNvSpPr>
            <p:nvPr/>
          </p:nvSpPr>
          <p:spPr bwMode="auto">
            <a:xfrm>
              <a:off x="4006" y="1699"/>
              <a:ext cx="890" cy="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91148" name="Line 56"/>
            <p:cNvSpPr>
              <a:spLocks noChangeShapeType="1"/>
            </p:cNvSpPr>
            <p:nvPr/>
          </p:nvSpPr>
          <p:spPr bwMode="auto">
            <a:xfrm flipH="1">
              <a:off x="4178" y="1938"/>
              <a:ext cx="211" cy="147"/>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1149" name="Text Box 57"/>
            <p:cNvSpPr txBox="1">
              <a:spLocks noChangeArrowheads="1"/>
            </p:cNvSpPr>
            <p:nvPr/>
          </p:nvSpPr>
          <p:spPr bwMode="auto">
            <a:xfrm>
              <a:off x="3809" y="1073"/>
              <a:ext cx="890" cy="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91150" name="Line 58"/>
            <p:cNvSpPr>
              <a:spLocks noChangeShapeType="1"/>
            </p:cNvSpPr>
            <p:nvPr/>
          </p:nvSpPr>
          <p:spPr bwMode="auto">
            <a:xfrm flipH="1">
              <a:off x="3981" y="1312"/>
              <a:ext cx="211" cy="147"/>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
        <p:nvSpPr>
          <p:cNvPr id="91142" name="Rectangle 59"/>
          <p:cNvSpPr>
            <a:spLocks noChangeArrowheads="1"/>
          </p:cNvSpPr>
          <p:nvPr/>
        </p:nvSpPr>
        <p:spPr bwMode="auto">
          <a:xfrm>
            <a:off x="665163" y="3206750"/>
            <a:ext cx="2524125" cy="1616075"/>
          </a:xfrm>
          <a:prstGeom prst="rect">
            <a:avLst/>
          </a:prstGeom>
          <a:noFill/>
          <a:ln w="9525">
            <a:noFill/>
            <a:miter lim="800000"/>
            <a:headEnd/>
            <a:tailEnd/>
          </a:ln>
        </p:spPr>
        <p:txBody>
          <a:bodyPr>
            <a:spAutoFit/>
          </a:bodyPr>
          <a:lstStyle/>
          <a:p>
            <a:pPr fontAlgn="base">
              <a:spcBef>
                <a:spcPct val="0"/>
              </a:spcBef>
              <a:spcAft>
                <a:spcPct val="0"/>
              </a:spcAft>
              <a:buFont typeface="Wingdings" pitchFamily="2" charset="2"/>
              <a:buChar char="Ø"/>
            </a:pPr>
            <a:r>
              <a:rPr lang="en-US" altLang="zh-CN" sz="2000" smtClean="0">
                <a:solidFill>
                  <a:srgbClr val="000000"/>
                </a:solidFill>
                <a:ea typeface="SimSun" pitchFamily="2" charset="-122"/>
              </a:rPr>
              <a:t>Starting with those smallest subgames</a:t>
            </a:r>
          </a:p>
          <a:p>
            <a:pPr fontAlgn="base">
              <a:spcBef>
                <a:spcPct val="0"/>
              </a:spcBef>
              <a:spcAft>
                <a:spcPct val="0"/>
              </a:spcAft>
              <a:buFont typeface="Wingdings" pitchFamily="2" charset="2"/>
              <a:buChar char="Ø"/>
            </a:pPr>
            <a:r>
              <a:rPr lang="en-US" altLang="zh-CN" sz="2000" smtClean="0">
                <a:solidFill>
                  <a:srgbClr val="000000"/>
                </a:solidFill>
                <a:ea typeface="SimSun" pitchFamily="2" charset="-122"/>
              </a:rPr>
              <a:t>Then move backward until the root is reached</a:t>
            </a:r>
          </a:p>
        </p:txBody>
      </p:sp>
      <p:sp>
        <p:nvSpPr>
          <p:cNvPr id="91143" name="Text Box 60"/>
          <p:cNvSpPr txBox="1">
            <a:spLocks noChangeArrowheads="1"/>
          </p:cNvSpPr>
          <p:nvPr/>
        </p:nvSpPr>
        <p:spPr bwMode="auto">
          <a:xfrm>
            <a:off x="674688" y="4924425"/>
            <a:ext cx="1903412" cy="13112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One subgame-perfect Nash equilibrium</a:t>
            </a:r>
            <a:br>
              <a:rPr lang="en-US" altLang="zh-CN" sz="2000" smtClean="0">
                <a:solidFill>
                  <a:srgbClr val="000000"/>
                </a:solidFill>
                <a:ea typeface="SimSun" pitchFamily="2" charset="-122"/>
              </a:rPr>
            </a:br>
            <a:r>
              <a:rPr lang="en-US" altLang="zh-CN" sz="2000" smtClean="0">
                <a:solidFill>
                  <a:srgbClr val="000000"/>
                </a:solidFill>
                <a:ea typeface="SimSun" pitchFamily="2" charset="-122"/>
              </a:rPr>
              <a:t>( </a:t>
            </a:r>
            <a:r>
              <a:rPr lang="en-US" altLang="zh-CN" sz="2000" i="1" smtClean="0">
                <a:solidFill>
                  <a:srgbClr val="990033"/>
                </a:solidFill>
                <a:ea typeface="SimSun" pitchFamily="2" charset="-122"/>
              </a:rPr>
              <a:t>IR</a:t>
            </a:r>
            <a:r>
              <a:rPr lang="en-US" altLang="zh-CN" sz="2000" smtClean="0">
                <a:solidFill>
                  <a:srgbClr val="000000"/>
                </a:solidFill>
                <a:ea typeface="SimSun" pitchFamily="2" charset="-122"/>
              </a:rPr>
              <a:t>, </a:t>
            </a:r>
            <a:r>
              <a:rPr lang="en-US" altLang="zh-CN" sz="2000" i="1" smtClean="0">
                <a:solidFill>
                  <a:srgbClr val="0000FF"/>
                </a:solidFill>
                <a:ea typeface="SimSun" pitchFamily="2" charset="-122"/>
              </a:rPr>
              <a:t>AR</a:t>
            </a:r>
            <a:r>
              <a:rPr lang="en-US" altLang="zh-CN" sz="2000" smtClean="0">
                <a:solidFill>
                  <a:srgbClr val="000000"/>
                </a:solidFill>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2163" name="灯片编号占位符 4"/>
          <p:cNvSpPr>
            <a:spLocks noGrp="1"/>
          </p:cNvSpPr>
          <p:nvPr>
            <p:ph type="sldNum" sz="quarter" idx="12"/>
          </p:nvPr>
        </p:nvSpPr>
        <p:spPr>
          <a:noFill/>
        </p:spPr>
        <p:txBody>
          <a:bodyPr/>
          <a:lstStyle/>
          <a:p>
            <a:fld id="{9D1DD3CF-6C50-4C36-99E5-E34D209247E8}" type="slidenum">
              <a:rPr lang="zh-CN" altLang="en-US" smtClean="0">
                <a:solidFill>
                  <a:srgbClr val="000000"/>
                </a:solidFill>
              </a:rPr>
              <a:pPr/>
              <a:t>71</a:t>
            </a:fld>
            <a:endParaRPr lang="en-US" altLang="zh-CN" smtClean="0">
              <a:solidFill>
                <a:srgbClr val="000000"/>
              </a:solidFill>
            </a:endParaRPr>
          </a:p>
        </p:txBody>
      </p:sp>
      <p:sp>
        <p:nvSpPr>
          <p:cNvPr id="92164" name="Rectangle 2"/>
          <p:cNvSpPr>
            <a:spLocks noGrp="1" noChangeArrowheads="1"/>
          </p:cNvSpPr>
          <p:nvPr>
            <p:ph type="title"/>
          </p:nvPr>
        </p:nvSpPr>
        <p:spPr/>
        <p:txBody>
          <a:bodyPr/>
          <a:lstStyle/>
          <a:p>
            <a:pPr eaLnBrk="1" hangingPunct="1"/>
            <a:r>
              <a:rPr lang="en-US" altLang="zh-CN" sz="3800" smtClean="0">
                <a:ea typeface="SimSun" pitchFamily="2" charset="-122"/>
              </a:rPr>
              <a:t>Find subgame perfect Nash equilibria: backward induction</a:t>
            </a:r>
          </a:p>
        </p:txBody>
      </p:sp>
      <p:grpSp>
        <p:nvGrpSpPr>
          <p:cNvPr id="2" name="Group 3"/>
          <p:cNvGrpSpPr>
            <a:grpSpLocks/>
          </p:cNvGrpSpPr>
          <p:nvPr/>
        </p:nvGrpSpPr>
        <p:grpSpPr bwMode="auto">
          <a:xfrm>
            <a:off x="2135188" y="1330325"/>
            <a:ext cx="6561137" cy="4930775"/>
            <a:chOff x="927" y="866"/>
            <a:chExt cx="4133" cy="3106"/>
          </a:xfrm>
        </p:grpSpPr>
        <p:grpSp>
          <p:nvGrpSpPr>
            <p:cNvPr id="3" name="Group 4"/>
            <p:cNvGrpSpPr>
              <a:grpSpLocks/>
            </p:cNvGrpSpPr>
            <p:nvPr/>
          </p:nvGrpSpPr>
          <p:grpSpPr bwMode="auto">
            <a:xfrm>
              <a:off x="927" y="866"/>
              <a:ext cx="4095" cy="3015"/>
              <a:chOff x="927" y="866"/>
              <a:chExt cx="4095" cy="3015"/>
            </a:xfrm>
          </p:grpSpPr>
          <p:sp>
            <p:nvSpPr>
              <p:cNvPr id="92175" name="Text Box 5"/>
              <p:cNvSpPr txBox="1">
                <a:spLocks noChangeArrowheads="1"/>
              </p:cNvSpPr>
              <p:nvPr/>
            </p:nvSpPr>
            <p:spPr bwMode="auto">
              <a:xfrm>
                <a:off x="2105" y="866"/>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2176" name="Text Box 6"/>
              <p:cNvSpPr txBox="1">
                <a:spLocks noChangeArrowheads="1"/>
              </p:cNvSpPr>
              <p:nvPr/>
            </p:nvSpPr>
            <p:spPr bwMode="auto">
              <a:xfrm>
                <a:off x="2574" y="1506"/>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2177" name="Oval 7"/>
              <p:cNvSpPr>
                <a:spLocks noChangeArrowheads="1"/>
              </p:cNvSpPr>
              <p:nvPr/>
            </p:nvSpPr>
            <p:spPr bwMode="auto">
              <a:xfrm>
                <a:off x="1984" y="1001"/>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178" name="Line 8"/>
              <p:cNvSpPr>
                <a:spLocks noChangeShapeType="1"/>
              </p:cNvSpPr>
              <p:nvPr/>
            </p:nvSpPr>
            <p:spPr bwMode="auto">
              <a:xfrm flipH="1">
                <a:off x="1220" y="1077"/>
                <a:ext cx="773" cy="51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179" name="Line 9"/>
              <p:cNvSpPr>
                <a:spLocks noChangeShapeType="1"/>
              </p:cNvSpPr>
              <p:nvPr/>
            </p:nvSpPr>
            <p:spPr bwMode="auto">
              <a:xfrm>
                <a:off x="2072" y="1071"/>
                <a:ext cx="761" cy="511"/>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180" name="Text Box 10"/>
              <p:cNvSpPr txBox="1">
                <a:spLocks noChangeArrowheads="1"/>
              </p:cNvSpPr>
              <p:nvPr/>
            </p:nvSpPr>
            <p:spPr bwMode="auto">
              <a:xfrm>
                <a:off x="1443" y="1110"/>
                <a:ext cx="18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I</a:t>
                </a:r>
              </a:p>
            </p:txBody>
          </p:sp>
          <p:sp>
            <p:nvSpPr>
              <p:cNvPr id="92181" name="Text Box 11"/>
              <p:cNvSpPr txBox="1">
                <a:spLocks noChangeArrowheads="1"/>
              </p:cNvSpPr>
              <p:nvPr/>
            </p:nvSpPr>
            <p:spPr bwMode="auto">
              <a:xfrm>
                <a:off x="2481" y="1122"/>
                <a:ext cx="292"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E</a:t>
                </a:r>
              </a:p>
            </p:txBody>
          </p:sp>
          <p:sp>
            <p:nvSpPr>
              <p:cNvPr id="92182" name="Oval 12"/>
              <p:cNvSpPr>
                <a:spLocks noChangeArrowheads="1"/>
              </p:cNvSpPr>
              <p:nvPr/>
            </p:nvSpPr>
            <p:spPr bwMode="auto">
              <a:xfrm>
                <a:off x="1142" y="1563"/>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183" name="Text Box 13"/>
              <p:cNvSpPr txBox="1">
                <a:spLocks noChangeArrowheads="1"/>
              </p:cNvSpPr>
              <p:nvPr/>
            </p:nvSpPr>
            <p:spPr bwMode="auto">
              <a:xfrm>
                <a:off x="927" y="1679"/>
                <a:ext cx="4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0</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0</a:t>
                </a:r>
              </a:p>
            </p:txBody>
          </p:sp>
          <p:sp>
            <p:nvSpPr>
              <p:cNvPr id="92184" name="Text Box 14"/>
              <p:cNvSpPr txBox="1">
                <a:spLocks noChangeArrowheads="1"/>
              </p:cNvSpPr>
              <p:nvPr/>
            </p:nvSpPr>
            <p:spPr bwMode="auto">
              <a:xfrm>
                <a:off x="2914" y="1420"/>
                <a:ext cx="264"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2185" name="Oval 15"/>
              <p:cNvSpPr>
                <a:spLocks noChangeArrowheads="1"/>
              </p:cNvSpPr>
              <p:nvPr/>
            </p:nvSpPr>
            <p:spPr bwMode="auto">
              <a:xfrm>
                <a:off x="2793" y="1555"/>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186" name="Line 16"/>
              <p:cNvSpPr>
                <a:spLocks noChangeShapeType="1"/>
              </p:cNvSpPr>
              <p:nvPr/>
            </p:nvSpPr>
            <p:spPr bwMode="auto">
              <a:xfrm flipH="1">
                <a:off x="2029" y="1631"/>
                <a:ext cx="773" cy="51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187" name="Line 17"/>
              <p:cNvSpPr>
                <a:spLocks noChangeShapeType="1"/>
              </p:cNvSpPr>
              <p:nvPr/>
            </p:nvSpPr>
            <p:spPr bwMode="auto">
              <a:xfrm>
                <a:off x="2881" y="1625"/>
                <a:ext cx="761" cy="511"/>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188" name="Text Box 18"/>
              <p:cNvSpPr txBox="1">
                <a:spLocks noChangeArrowheads="1"/>
              </p:cNvSpPr>
              <p:nvPr/>
            </p:nvSpPr>
            <p:spPr bwMode="auto">
              <a:xfrm>
                <a:off x="2188" y="1709"/>
                <a:ext cx="24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B</a:t>
                </a:r>
              </a:p>
            </p:txBody>
          </p:sp>
          <p:sp>
            <p:nvSpPr>
              <p:cNvPr id="92189" name="Text Box 19"/>
              <p:cNvSpPr txBox="1">
                <a:spLocks noChangeArrowheads="1"/>
              </p:cNvSpPr>
              <p:nvPr/>
            </p:nvSpPr>
            <p:spPr bwMode="auto">
              <a:xfrm>
                <a:off x="3291" y="1703"/>
                <a:ext cx="3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A</a:t>
                </a:r>
              </a:p>
            </p:txBody>
          </p:sp>
          <p:sp>
            <p:nvSpPr>
              <p:cNvPr id="92190" name="Text Box 20"/>
              <p:cNvSpPr txBox="1">
                <a:spLocks noChangeArrowheads="1"/>
              </p:cNvSpPr>
              <p:nvPr/>
            </p:nvSpPr>
            <p:spPr bwMode="auto">
              <a:xfrm>
                <a:off x="1690" y="2224"/>
                <a:ext cx="56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Courier New" pitchFamily="49" charset="0"/>
                    <a:ea typeface="SimSun" pitchFamily="2" charset="-122"/>
                    <a:cs typeface="Courier New" pitchFamily="49" charset="0"/>
                  </a:rPr>
                  <a:t>1</a:t>
                </a:r>
                <a:r>
                  <a:rPr lang="en-US" altLang="zh-CN" b="1" smtClean="0">
                    <a:solidFill>
                      <a:srgbClr val="000000"/>
                    </a:solidFill>
                    <a:latin typeface="Courier New" pitchFamily="49" charset="0"/>
                    <a:ea typeface="SimSun" pitchFamily="2" charset="-122"/>
                    <a:cs typeface="Courier New" pitchFamily="49" charset="0"/>
                  </a:rPr>
                  <a:t>, </a:t>
                </a:r>
                <a:r>
                  <a:rPr lang="en-US" altLang="zh-CN" b="1" smtClean="0">
                    <a:solidFill>
                      <a:srgbClr val="0000FF"/>
                    </a:solidFill>
                    <a:latin typeface="Courier New" pitchFamily="49" charset="0"/>
                    <a:ea typeface="SimSun" pitchFamily="2" charset="-122"/>
                    <a:cs typeface="Courier New" pitchFamily="49" charset="0"/>
                  </a:rPr>
                  <a:t>-1</a:t>
                </a:r>
              </a:p>
            </p:txBody>
          </p:sp>
          <p:sp>
            <p:nvSpPr>
              <p:cNvPr id="92191" name="Text Box 21"/>
              <p:cNvSpPr txBox="1">
                <a:spLocks noChangeArrowheads="1"/>
              </p:cNvSpPr>
              <p:nvPr/>
            </p:nvSpPr>
            <p:spPr bwMode="auto">
              <a:xfrm>
                <a:off x="2255" y="324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2192" name="Text Box 22"/>
              <p:cNvSpPr txBox="1">
                <a:spLocks noChangeArrowheads="1"/>
              </p:cNvSpPr>
              <p:nvPr/>
            </p:nvSpPr>
            <p:spPr bwMode="auto">
              <a:xfrm>
                <a:off x="3761" y="2047"/>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2193" name="Text Box 23"/>
              <p:cNvSpPr txBox="1">
                <a:spLocks noChangeArrowheads="1"/>
              </p:cNvSpPr>
              <p:nvPr/>
            </p:nvSpPr>
            <p:spPr bwMode="auto">
              <a:xfrm>
                <a:off x="2316" y="323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2194" name="Oval 24"/>
              <p:cNvSpPr>
                <a:spLocks noChangeArrowheads="1"/>
              </p:cNvSpPr>
              <p:nvPr/>
            </p:nvSpPr>
            <p:spPr bwMode="auto">
              <a:xfrm>
                <a:off x="2947" y="280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195" name="Line 25"/>
              <p:cNvSpPr>
                <a:spLocks noChangeShapeType="1"/>
              </p:cNvSpPr>
              <p:nvPr/>
            </p:nvSpPr>
            <p:spPr bwMode="auto">
              <a:xfrm flipH="1">
                <a:off x="2633" y="288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196" name="Line 26"/>
              <p:cNvSpPr>
                <a:spLocks noChangeShapeType="1"/>
              </p:cNvSpPr>
              <p:nvPr/>
            </p:nvSpPr>
            <p:spPr bwMode="auto">
              <a:xfrm>
                <a:off x="3035" y="2877"/>
                <a:ext cx="306" cy="61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197" name="Text Box 27"/>
              <p:cNvSpPr txBox="1">
                <a:spLocks noChangeArrowheads="1"/>
              </p:cNvSpPr>
              <p:nvPr/>
            </p:nvSpPr>
            <p:spPr bwMode="auto">
              <a:xfrm>
                <a:off x="2706" y="2741"/>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2198" name="Text Box 28"/>
              <p:cNvSpPr txBox="1">
                <a:spLocks noChangeArrowheads="1"/>
              </p:cNvSpPr>
              <p:nvPr/>
            </p:nvSpPr>
            <p:spPr bwMode="auto">
              <a:xfrm>
                <a:off x="2526" y="3070"/>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R</a:t>
                </a:r>
              </a:p>
            </p:txBody>
          </p:sp>
          <p:sp>
            <p:nvSpPr>
              <p:cNvPr id="92199" name="Text Box 29"/>
              <p:cNvSpPr txBox="1">
                <a:spLocks noChangeArrowheads="1"/>
              </p:cNvSpPr>
              <p:nvPr/>
            </p:nvSpPr>
            <p:spPr bwMode="auto">
              <a:xfrm>
                <a:off x="3264" y="307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92200" name="Oval 30"/>
              <p:cNvSpPr>
                <a:spLocks noChangeArrowheads="1"/>
              </p:cNvSpPr>
              <p:nvPr/>
            </p:nvSpPr>
            <p:spPr bwMode="auto">
              <a:xfrm>
                <a:off x="3304" y="348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01" name="Oval 31"/>
              <p:cNvSpPr>
                <a:spLocks noChangeArrowheads="1"/>
              </p:cNvSpPr>
              <p:nvPr/>
            </p:nvSpPr>
            <p:spPr bwMode="auto">
              <a:xfrm>
                <a:off x="2586" y="349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02" name="Text Box 32"/>
              <p:cNvSpPr txBox="1">
                <a:spLocks noChangeArrowheads="1"/>
              </p:cNvSpPr>
              <p:nvPr/>
            </p:nvSpPr>
            <p:spPr bwMode="auto">
              <a:xfrm>
                <a:off x="2191" y="3640"/>
                <a:ext cx="74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-0.5</a:t>
                </a:r>
                <a:r>
                  <a:rPr lang="en-US" altLang="zh-CN" smtClean="0">
                    <a:solidFill>
                      <a:srgbClr val="000000"/>
                    </a:solidFill>
                    <a:ea typeface="SimSun" pitchFamily="2" charset="-122"/>
                  </a:rPr>
                  <a:t>,  </a:t>
                </a:r>
                <a:r>
                  <a:rPr lang="en-US" altLang="zh-CN" smtClean="0">
                    <a:solidFill>
                      <a:srgbClr val="0000FF"/>
                    </a:solidFill>
                    <a:ea typeface="SimSun" pitchFamily="2" charset="-122"/>
                  </a:rPr>
                  <a:t>-0.5</a:t>
                </a:r>
              </a:p>
            </p:txBody>
          </p:sp>
          <p:sp>
            <p:nvSpPr>
              <p:cNvPr id="92203" name="Text Box 33"/>
              <p:cNvSpPr txBox="1">
                <a:spLocks noChangeArrowheads="1"/>
              </p:cNvSpPr>
              <p:nvPr/>
            </p:nvSpPr>
            <p:spPr bwMode="auto">
              <a:xfrm>
                <a:off x="3099" y="3650"/>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92204" name="Text Box 34"/>
              <p:cNvSpPr txBox="1">
                <a:spLocks noChangeArrowheads="1"/>
              </p:cNvSpPr>
              <p:nvPr/>
            </p:nvSpPr>
            <p:spPr bwMode="auto">
              <a:xfrm>
                <a:off x="4220" y="2632"/>
                <a:ext cx="802" cy="231"/>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2205" name="Oval 35"/>
              <p:cNvSpPr>
                <a:spLocks noChangeArrowheads="1"/>
              </p:cNvSpPr>
              <p:nvPr/>
            </p:nvSpPr>
            <p:spPr bwMode="auto">
              <a:xfrm>
                <a:off x="3630" y="2127"/>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06" name="Line 36"/>
              <p:cNvSpPr>
                <a:spLocks noChangeShapeType="1"/>
              </p:cNvSpPr>
              <p:nvPr/>
            </p:nvSpPr>
            <p:spPr bwMode="auto">
              <a:xfrm flipH="1">
                <a:off x="3013" y="2203"/>
                <a:ext cx="626" cy="626"/>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07" name="Line 37"/>
              <p:cNvSpPr>
                <a:spLocks noChangeShapeType="1"/>
              </p:cNvSpPr>
              <p:nvPr/>
            </p:nvSpPr>
            <p:spPr bwMode="auto">
              <a:xfrm>
                <a:off x="3718" y="2197"/>
                <a:ext cx="569" cy="630"/>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08" name="Text Box 38"/>
              <p:cNvSpPr txBox="1">
                <a:spLocks noChangeArrowheads="1"/>
              </p:cNvSpPr>
              <p:nvPr/>
            </p:nvSpPr>
            <p:spPr bwMode="auto">
              <a:xfrm>
                <a:off x="3062" y="2345"/>
                <a:ext cx="21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R</a:t>
                </a:r>
              </a:p>
            </p:txBody>
          </p:sp>
          <p:sp>
            <p:nvSpPr>
              <p:cNvPr id="92209" name="Text Box 39"/>
              <p:cNvSpPr txBox="1">
                <a:spLocks noChangeArrowheads="1"/>
              </p:cNvSpPr>
              <p:nvPr/>
            </p:nvSpPr>
            <p:spPr bwMode="auto">
              <a:xfrm>
                <a:off x="4072" y="2357"/>
                <a:ext cx="22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D</a:t>
                </a:r>
              </a:p>
            </p:txBody>
          </p:sp>
          <p:sp>
            <p:nvSpPr>
              <p:cNvPr id="92210" name="Text Box 40"/>
              <p:cNvSpPr txBox="1">
                <a:spLocks noChangeArrowheads="1"/>
              </p:cNvSpPr>
              <p:nvPr/>
            </p:nvSpPr>
            <p:spPr bwMode="auto">
              <a:xfrm>
                <a:off x="3610" y="3243"/>
                <a:ext cx="851" cy="231"/>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2211" name="Oval 41"/>
              <p:cNvSpPr>
                <a:spLocks noChangeArrowheads="1"/>
              </p:cNvSpPr>
              <p:nvPr/>
            </p:nvSpPr>
            <p:spPr bwMode="auto">
              <a:xfrm>
                <a:off x="4241" y="2817"/>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12" name="Line 42"/>
              <p:cNvSpPr>
                <a:spLocks noChangeShapeType="1"/>
              </p:cNvSpPr>
              <p:nvPr/>
            </p:nvSpPr>
            <p:spPr bwMode="auto">
              <a:xfrm flipH="1">
                <a:off x="3927" y="2893"/>
                <a:ext cx="331" cy="63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13" name="Line 43"/>
              <p:cNvSpPr>
                <a:spLocks noChangeShapeType="1"/>
              </p:cNvSpPr>
              <p:nvPr/>
            </p:nvSpPr>
            <p:spPr bwMode="auto">
              <a:xfrm>
                <a:off x="4329" y="2887"/>
                <a:ext cx="306" cy="617"/>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14" name="Text Box 44"/>
              <p:cNvSpPr txBox="1">
                <a:spLocks noChangeArrowheads="1"/>
              </p:cNvSpPr>
              <p:nvPr/>
            </p:nvSpPr>
            <p:spPr bwMode="auto">
              <a:xfrm>
                <a:off x="3820" y="3080"/>
                <a:ext cx="271" cy="231"/>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R</a:t>
                </a:r>
              </a:p>
            </p:txBody>
          </p:sp>
          <p:sp>
            <p:nvSpPr>
              <p:cNvPr id="92215" name="Text Box 45"/>
              <p:cNvSpPr txBox="1">
                <a:spLocks noChangeArrowheads="1"/>
              </p:cNvSpPr>
              <p:nvPr/>
            </p:nvSpPr>
            <p:spPr bwMode="auto">
              <a:xfrm>
                <a:off x="4558" y="3083"/>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D</a:t>
                </a:r>
              </a:p>
            </p:txBody>
          </p:sp>
          <p:sp>
            <p:nvSpPr>
              <p:cNvPr id="92216" name="Oval 46"/>
              <p:cNvSpPr>
                <a:spLocks noChangeArrowheads="1"/>
              </p:cNvSpPr>
              <p:nvPr/>
            </p:nvSpPr>
            <p:spPr bwMode="auto">
              <a:xfrm>
                <a:off x="4598" y="3499"/>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17" name="Oval 47"/>
              <p:cNvSpPr>
                <a:spLocks noChangeArrowheads="1"/>
              </p:cNvSpPr>
              <p:nvPr/>
            </p:nvSpPr>
            <p:spPr bwMode="auto">
              <a:xfrm>
                <a:off x="3880" y="3501"/>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18" name="Line 48"/>
              <p:cNvSpPr>
                <a:spLocks noChangeShapeType="1"/>
              </p:cNvSpPr>
              <p:nvPr/>
            </p:nvSpPr>
            <p:spPr bwMode="auto">
              <a:xfrm>
                <a:off x="3045" y="2856"/>
                <a:ext cx="1212"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2219" name="Oval 49"/>
              <p:cNvSpPr>
                <a:spLocks noChangeArrowheads="1"/>
              </p:cNvSpPr>
              <p:nvPr/>
            </p:nvSpPr>
            <p:spPr bwMode="auto">
              <a:xfrm>
                <a:off x="1951" y="21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220" name="Text Box 50"/>
              <p:cNvSpPr txBox="1">
                <a:spLocks noChangeArrowheads="1"/>
              </p:cNvSpPr>
              <p:nvPr/>
            </p:nvSpPr>
            <p:spPr bwMode="auto">
              <a:xfrm>
                <a:off x="4394" y="2754"/>
                <a:ext cx="17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2221" name="Text Box 51"/>
              <p:cNvSpPr txBox="1">
                <a:spLocks noChangeArrowheads="1"/>
              </p:cNvSpPr>
              <p:nvPr/>
            </p:nvSpPr>
            <p:spPr bwMode="auto">
              <a:xfrm>
                <a:off x="3669" y="3646"/>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sp>
            <p:nvSpPr>
              <p:cNvPr id="92222" name="Text Box 52"/>
              <p:cNvSpPr txBox="1">
                <a:spLocks noChangeArrowheads="1"/>
              </p:cNvSpPr>
              <p:nvPr/>
            </p:nvSpPr>
            <p:spPr bwMode="auto">
              <a:xfrm>
                <a:off x="4396" y="3641"/>
                <a:ext cx="55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a:t>
                </a:r>
                <a:r>
                  <a:rPr lang="en-US" altLang="zh-CN" i="1" smtClean="0">
                    <a:solidFill>
                      <a:srgbClr val="990033"/>
                    </a:solidFill>
                    <a:ea typeface="SimSun" pitchFamily="2" charset="-122"/>
                  </a:rPr>
                  <a:t>K</a:t>
                </a:r>
                <a:r>
                  <a:rPr lang="en-US" altLang="zh-CN" smtClean="0">
                    <a:solidFill>
                      <a:srgbClr val="000000"/>
                    </a:solidFill>
                    <a:ea typeface="SimSun" pitchFamily="2" charset="-122"/>
                  </a:rPr>
                  <a:t>,  </a:t>
                </a:r>
                <a:r>
                  <a:rPr lang="en-US" altLang="zh-CN" smtClean="0">
                    <a:solidFill>
                      <a:srgbClr val="0000FF"/>
                    </a:solidFill>
                    <a:ea typeface="SimSun" pitchFamily="2" charset="-122"/>
                  </a:rPr>
                  <a:t>-</a:t>
                </a:r>
                <a:r>
                  <a:rPr lang="en-US" altLang="zh-CN" i="1" smtClean="0">
                    <a:solidFill>
                      <a:srgbClr val="0000FF"/>
                    </a:solidFill>
                    <a:ea typeface="SimSun" pitchFamily="2" charset="-122"/>
                  </a:rPr>
                  <a:t>K</a:t>
                </a:r>
              </a:p>
            </p:txBody>
          </p:sp>
        </p:grpSp>
        <p:sp>
          <p:nvSpPr>
            <p:cNvPr id="92169" name="Rectangle 53"/>
            <p:cNvSpPr>
              <a:spLocks noChangeArrowheads="1"/>
            </p:cNvSpPr>
            <p:nvPr/>
          </p:nvSpPr>
          <p:spPr bwMode="auto">
            <a:xfrm>
              <a:off x="2231" y="2094"/>
              <a:ext cx="2752" cy="1828"/>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170" name="Rectangle 54"/>
            <p:cNvSpPr>
              <a:spLocks noChangeArrowheads="1"/>
            </p:cNvSpPr>
            <p:nvPr/>
          </p:nvSpPr>
          <p:spPr bwMode="auto">
            <a:xfrm>
              <a:off x="1642" y="1450"/>
              <a:ext cx="3418" cy="2522"/>
            </a:xfrm>
            <a:prstGeom prst="rect">
              <a:avLst/>
            </a:prstGeom>
            <a:noFill/>
            <a:ln w="9525" cap="rnd">
              <a:solidFill>
                <a:schemeClr val="accent2"/>
              </a:solidFill>
              <a:prstDash val="sysDot"/>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2171" name="Text Box 55"/>
            <p:cNvSpPr txBox="1">
              <a:spLocks noChangeArrowheads="1"/>
            </p:cNvSpPr>
            <p:nvPr/>
          </p:nvSpPr>
          <p:spPr bwMode="auto">
            <a:xfrm>
              <a:off x="4006" y="1699"/>
              <a:ext cx="890" cy="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92172" name="Line 56"/>
            <p:cNvSpPr>
              <a:spLocks noChangeShapeType="1"/>
            </p:cNvSpPr>
            <p:nvPr/>
          </p:nvSpPr>
          <p:spPr bwMode="auto">
            <a:xfrm flipH="1">
              <a:off x="4178" y="1938"/>
              <a:ext cx="211" cy="147"/>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2173" name="Text Box 57"/>
            <p:cNvSpPr txBox="1">
              <a:spLocks noChangeArrowheads="1"/>
            </p:cNvSpPr>
            <p:nvPr/>
          </p:nvSpPr>
          <p:spPr bwMode="auto">
            <a:xfrm>
              <a:off x="3809" y="1073"/>
              <a:ext cx="890" cy="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92174" name="Line 58"/>
            <p:cNvSpPr>
              <a:spLocks noChangeShapeType="1"/>
            </p:cNvSpPr>
            <p:nvPr/>
          </p:nvSpPr>
          <p:spPr bwMode="auto">
            <a:xfrm flipH="1">
              <a:off x="3981" y="1312"/>
              <a:ext cx="211" cy="147"/>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pSp>
      <p:sp>
        <p:nvSpPr>
          <p:cNvPr id="92166" name="Rectangle 59"/>
          <p:cNvSpPr>
            <a:spLocks noChangeArrowheads="1"/>
          </p:cNvSpPr>
          <p:nvPr/>
        </p:nvSpPr>
        <p:spPr bwMode="auto">
          <a:xfrm>
            <a:off x="665163" y="3206750"/>
            <a:ext cx="2524125" cy="1616075"/>
          </a:xfrm>
          <a:prstGeom prst="rect">
            <a:avLst/>
          </a:prstGeom>
          <a:noFill/>
          <a:ln w="9525">
            <a:noFill/>
            <a:miter lim="800000"/>
            <a:headEnd/>
            <a:tailEnd/>
          </a:ln>
        </p:spPr>
        <p:txBody>
          <a:bodyPr>
            <a:spAutoFit/>
          </a:bodyPr>
          <a:lstStyle/>
          <a:p>
            <a:pPr fontAlgn="base">
              <a:spcBef>
                <a:spcPct val="0"/>
              </a:spcBef>
              <a:spcAft>
                <a:spcPct val="0"/>
              </a:spcAft>
              <a:buFont typeface="Wingdings" pitchFamily="2" charset="2"/>
              <a:buChar char="Ø"/>
            </a:pPr>
            <a:r>
              <a:rPr lang="en-US" altLang="zh-CN" sz="2000" smtClean="0">
                <a:solidFill>
                  <a:srgbClr val="000000"/>
                </a:solidFill>
                <a:ea typeface="SimSun" pitchFamily="2" charset="-122"/>
              </a:rPr>
              <a:t>Starting with those smallest subgames</a:t>
            </a:r>
          </a:p>
          <a:p>
            <a:pPr fontAlgn="base">
              <a:spcBef>
                <a:spcPct val="0"/>
              </a:spcBef>
              <a:spcAft>
                <a:spcPct val="0"/>
              </a:spcAft>
              <a:buFont typeface="Wingdings" pitchFamily="2" charset="2"/>
              <a:buChar char="Ø"/>
            </a:pPr>
            <a:r>
              <a:rPr lang="en-US" altLang="zh-CN" sz="2000" smtClean="0">
                <a:solidFill>
                  <a:srgbClr val="000000"/>
                </a:solidFill>
                <a:ea typeface="SimSun" pitchFamily="2" charset="-122"/>
              </a:rPr>
              <a:t>Then move backward until the root is reached</a:t>
            </a:r>
          </a:p>
        </p:txBody>
      </p:sp>
      <p:sp>
        <p:nvSpPr>
          <p:cNvPr id="92167" name="Text Box 60"/>
          <p:cNvSpPr txBox="1">
            <a:spLocks noChangeArrowheads="1"/>
          </p:cNvSpPr>
          <p:nvPr/>
        </p:nvSpPr>
        <p:spPr bwMode="auto">
          <a:xfrm>
            <a:off x="674688" y="4924425"/>
            <a:ext cx="2271712" cy="13112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Another subgame-perfect Nash equilibrium</a:t>
            </a:r>
            <a:br>
              <a:rPr lang="en-US" altLang="zh-CN" sz="2000" smtClean="0">
                <a:solidFill>
                  <a:srgbClr val="000000"/>
                </a:solidFill>
                <a:ea typeface="SimSun" pitchFamily="2" charset="-122"/>
              </a:rPr>
            </a:br>
            <a:r>
              <a:rPr lang="en-US" altLang="zh-CN" sz="2000" smtClean="0">
                <a:solidFill>
                  <a:srgbClr val="000000"/>
                </a:solidFill>
                <a:ea typeface="SimSun" pitchFamily="2" charset="-122"/>
              </a:rPr>
              <a:t>( </a:t>
            </a:r>
            <a:r>
              <a:rPr lang="en-US" altLang="zh-CN" sz="2000" i="1" smtClean="0">
                <a:solidFill>
                  <a:srgbClr val="990033"/>
                </a:solidFill>
                <a:ea typeface="SimSun" pitchFamily="2" charset="-122"/>
              </a:rPr>
              <a:t>ED</a:t>
            </a:r>
            <a:r>
              <a:rPr lang="en-US" altLang="zh-CN" sz="2000" smtClean="0">
                <a:solidFill>
                  <a:srgbClr val="000000"/>
                </a:solidFill>
                <a:ea typeface="SimSun" pitchFamily="2" charset="-122"/>
              </a:rPr>
              <a:t>, </a:t>
            </a:r>
            <a:r>
              <a:rPr lang="en-US" altLang="zh-CN" sz="2000" i="1" smtClean="0">
                <a:solidFill>
                  <a:srgbClr val="0000FF"/>
                </a:solidFill>
                <a:ea typeface="SimSun" pitchFamily="2" charset="-122"/>
              </a:rPr>
              <a:t>BD</a:t>
            </a:r>
            <a:r>
              <a:rPr lang="en-US" altLang="zh-CN" sz="2000" smtClean="0">
                <a:solidFill>
                  <a:srgbClr val="000000"/>
                </a:solidFill>
                <a:ea typeface="SimSun" pitchFamily="2" charset="-122"/>
              </a:rPr>
              <a:t> )</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3187" name="灯片编号占位符 5"/>
          <p:cNvSpPr>
            <a:spLocks noGrp="1"/>
          </p:cNvSpPr>
          <p:nvPr>
            <p:ph type="sldNum" sz="quarter" idx="12"/>
          </p:nvPr>
        </p:nvSpPr>
        <p:spPr>
          <a:noFill/>
        </p:spPr>
        <p:txBody>
          <a:bodyPr/>
          <a:lstStyle/>
          <a:p>
            <a:fld id="{805B40AC-97E0-400F-9FD6-14FE69C2EEEF}" type="slidenum">
              <a:rPr lang="zh-CN" altLang="en-US" smtClean="0">
                <a:solidFill>
                  <a:srgbClr val="000000"/>
                </a:solidFill>
              </a:rPr>
              <a:pPr/>
              <a:t>72</a:t>
            </a:fld>
            <a:endParaRPr lang="en-US" altLang="zh-CN" smtClean="0">
              <a:solidFill>
                <a:srgbClr val="000000"/>
              </a:solidFill>
            </a:endParaRPr>
          </a:p>
        </p:txBody>
      </p:sp>
      <p:sp>
        <p:nvSpPr>
          <p:cNvPr id="93188" name="Rectangle 2"/>
          <p:cNvSpPr>
            <a:spLocks noGrp="1" noChangeArrowheads="1"/>
          </p:cNvSpPr>
          <p:nvPr>
            <p:ph type="title"/>
          </p:nvPr>
        </p:nvSpPr>
        <p:spPr/>
        <p:txBody>
          <a:bodyPr/>
          <a:lstStyle/>
          <a:p>
            <a:pPr eaLnBrk="1" hangingPunct="1"/>
            <a:r>
              <a:rPr lang="en-US" altLang="zh-CN" sz="3800" smtClean="0">
                <a:ea typeface="SimSun" pitchFamily="2" charset="-122"/>
              </a:rPr>
              <a:t>Find subgame perfect Nash equilibria: backward induction</a:t>
            </a:r>
          </a:p>
        </p:txBody>
      </p:sp>
      <p:sp>
        <p:nvSpPr>
          <p:cNvPr id="93189" name="Rectangle 3"/>
          <p:cNvSpPr>
            <a:spLocks noGrp="1" noChangeArrowheads="1"/>
          </p:cNvSpPr>
          <p:nvPr>
            <p:ph type="body" idx="1"/>
          </p:nvPr>
        </p:nvSpPr>
        <p:spPr>
          <a:xfrm>
            <a:off x="785786" y="5500702"/>
            <a:ext cx="7772400" cy="681037"/>
          </a:xfrm>
        </p:spPr>
        <p:txBody>
          <a:bodyPr/>
          <a:lstStyle/>
          <a:p>
            <a:pPr eaLnBrk="1" hangingPunct="1"/>
            <a:r>
              <a:rPr lang="zh-CN" altLang="en-US" dirty="0" smtClean="0">
                <a:ea typeface="SimSun" pitchFamily="2" charset="-122"/>
              </a:rPr>
              <a:t>哪个是子博弈完美纳什均衡</a:t>
            </a:r>
            <a:r>
              <a:rPr lang="en-US" altLang="zh-CN" dirty="0" smtClean="0">
                <a:ea typeface="SimSun" pitchFamily="2" charset="-122"/>
              </a:rPr>
              <a:t>?(</a:t>
            </a:r>
            <a:r>
              <a:rPr lang="en-US" altLang="zh-CN" dirty="0" smtClean="0">
                <a:solidFill>
                  <a:srgbClr val="0070C0"/>
                </a:solidFill>
                <a:ea typeface="SimSun" pitchFamily="2" charset="-122"/>
              </a:rPr>
              <a:t>R</a:t>
            </a:r>
            <a:r>
              <a:rPr lang="en-US" altLang="zh-CN" dirty="0" smtClean="0">
                <a:solidFill>
                  <a:srgbClr val="FF0000"/>
                </a:solidFill>
                <a:ea typeface="SimSun" pitchFamily="2" charset="-122"/>
              </a:rPr>
              <a:t>,L’L’,</a:t>
            </a:r>
            <a:r>
              <a:rPr lang="en-US" altLang="zh-CN" dirty="0" smtClean="0">
                <a:solidFill>
                  <a:srgbClr val="0070C0"/>
                </a:solidFill>
                <a:ea typeface="SimSun" pitchFamily="2" charset="-122"/>
              </a:rPr>
              <a:t>R’’L’’)</a:t>
            </a:r>
          </a:p>
          <a:p>
            <a:pPr eaLnBrk="1" hangingPunct="1"/>
            <a:r>
              <a:rPr lang="zh-CN" altLang="en-US" dirty="0" smtClean="0">
                <a:solidFill>
                  <a:srgbClr val="0070C0"/>
                </a:solidFill>
                <a:ea typeface="SimSun" pitchFamily="2" charset="-122"/>
              </a:rPr>
              <a:t>子博弈</a:t>
            </a:r>
            <a:r>
              <a:rPr lang="en-US" altLang="zh-CN" dirty="0" smtClean="0">
                <a:solidFill>
                  <a:srgbClr val="0070C0"/>
                </a:solidFill>
                <a:ea typeface="SimSun" pitchFamily="2" charset="-122"/>
              </a:rPr>
              <a:t>1</a:t>
            </a:r>
            <a:r>
              <a:rPr lang="zh-CN" altLang="en-US" dirty="0" smtClean="0">
                <a:solidFill>
                  <a:srgbClr val="0070C0"/>
                </a:solidFill>
                <a:ea typeface="SimSun" pitchFamily="2" charset="-122"/>
              </a:rPr>
              <a:t>的</a:t>
            </a:r>
            <a:r>
              <a:rPr lang="en-US" altLang="zh-CN" dirty="0" smtClean="0">
                <a:solidFill>
                  <a:srgbClr val="0070C0"/>
                </a:solidFill>
                <a:ea typeface="SimSun" pitchFamily="2" charset="-122"/>
              </a:rPr>
              <a:t>NE</a:t>
            </a:r>
            <a:r>
              <a:rPr lang="zh-CN" altLang="en-US" dirty="0" smtClean="0">
                <a:solidFill>
                  <a:srgbClr val="0070C0"/>
                </a:solidFill>
                <a:ea typeface="SimSun" pitchFamily="2" charset="-122"/>
              </a:rPr>
              <a:t>是（</a:t>
            </a:r>
            <a:r>
              <a:rPr lang="en-US" altLang="zh-CN" dirty="0" smtClean="0">
                <a:solidFill>
                  <a:schemeClr val="accent6">
                    <a:lumMod val="60000"/>
                    <a:lumOff val="40000"/>
                  </a:schemeClr>
                </a:solidFill>
                <a:ea typeface="SimSun" pitchFamily="2" charset="-122"/>
              </a:rPr>
              <a:t>L,’,</a:t>
            </a:r>
            <a:r>
              <a:rPr lang="en-US" altLang="zh-CN" dirty="0" smtClean="0">
                <a:solidFill>
                  <a:srgbClr val="0070C0"/>
                </a:solidFill>
                <a:ea typeface="SimSun" pitchFamily="2" charset="-122"/>
              </a:rPr>
              <a:t>R’’</a:t>
            </a:r>
            <a:r>
              <a:rPr lang="zh-CN" altLang="en-US" dirty="0" smtClean="0">
                <a:solidFill>
                  <a:srgbClr val="0070C0"/>
                </a:solidFill>
                <a:ea typeface="SimSun" pitchFamily="2" charset="-122"/>
              </a:rPr>
              <a:t>）</a:t>
            </a:r>
            <a:r>
              <a:rPr lang="en-US" altLang="zh-CN" dirty="0" smtClean="0">
                <a:solidFill>
                  <a:srgbClr val="0070C0"/>
                </a:solidFill>
                <a:ea typeface="SimSun" pitchFamily="2" charset="-122"/>
              </a:rPr>
              <a:t>,</a:t>
            </a:r>
            <a:r>
              <a:rPr lang="zh-CN" altLang="en-US" dirty="0" smtClean="0">
                <a:solidFill>
                  <a:srgbClr val="0070C0"/>
                </a:solidFill>
                <a:ea typeface="SimSun" pitchFamily="2" charset="-122"/>
              </a:rPr>
              <a:t>子博弈</a:t>
            </a:r>
            <a:r>
              <a:rPr lang="en-US" altLang="zh-CN" dirty="0" smtClean="0">
                <a:solidFill>
                  <a:srgbClr val="0070C0"/>
                </a:solidFill>
                <a:ea typeface="SimSun" pitchFamily="2" charset="-122"/>
              </a:rPr>
              <a:t>2</a:t>
            </a:r>
            <a:r>
              <a:rPr lang="zh-CN" altLang="en-US" dirty="0" smtClean="0">
                <a:solidFill>
                  <a:srgbClr val="0070C0"/>
                </a:solidFill>
                <a:ea typeface="SimSun" pitchFamily="2" charset="-122"/>
              </a:rPr>
              <a:t>的</a:t>
            </a:r>
            <a:r>
              <a:rPr lang="en-US" altLang="zh-CN" dirty="0" smtClean="0">
                <a:solidFill>
                  <a:srgbClr val="0070C0"/>
                </a:solidFill>
                <a:ea typeface="SimSun" pitchFamily="2" charset="-122"/>
              </a:rPr>
              <a:t>NE</a:t>
            </a:r>
            <a:r>
              <a:rPr lang="zh-CN" altLang="en-US" dirty="0" smtClean="0">
                <a:solidFill>
                  <a:srgbClr val="0070C0"/>
                </a:solidFill>
                <a:ea typeface="SimSun" pitchFamily="2" charset="-122"/>
              </a:rPr>
              <a:t>是（</a:t>
            </a:r>
            <a:r>
              <a:rPr lang="en-US" altLang="zh-CN" dirty="0" smtClean="0">
                <a:solidFill>
                  <a:schemeClr val="accent6">
                    <a:lumMod val="60000"/>
                    <a:lumOff val="40000"/>
                  </a:schemeClr>
                </a:solidFill>
                <a:ea typeface="SimSun" pitchFamily="2" charset="-122"/>
              </a:rPr>
              <a:t>L’</a:t>
            </a:r>
            <a:r>
              <a:rPr lang="en-US" altLang="zh-CN" dirty="0" smtClean="0">
                <a:solidFill>
                  <a:srgbClr val="0070C0"/>
                </a:solidFill>
                <a:ea typeface="SimSun" pitchFamily="2" charset="-122"/>
              </a:rPr>
              <a:t>,L’’</a:t>
            </a:r>
            <a:r>
              <a:rPr lang="zh-CN" altLang="en-US" dirty="0" smtClean="0">
                <a:solidFill>
                  <a:srgbClr val="0070C0"/>
                </a:solidFill>
                <a:ea typeface="SimSun" pitchFamily="2" charset="-122"/>
              </a:rPr>
              <a:t>）</a:t>
            </a:r>
            <a:endParaRPr lang="en-US" altLang="zh-CN" dirty="0" smtClean="0">
              <a:solidFill>
                <a:srgbClr val="0070C0"/>
              </a:solidFill>
              <a:ea typeface="SimSun" pitchFamily="2" charset="-122"/>
            </a:endParaRPr>
          </a:p>
        </p:txBody>
      </p:sp>
      <p:grpSp>
        <p:nvGrpSpPr>
          <p:cNvPr id="2" name="Group 4"/>
          <p:cNvGrpSpPr>
            <a:grpSpLocks/>
          </p:cNvGrpSpPr>
          <p:nvPr/>
        </p:nvGrpSpPr>
        <p:grpSpPr bwMode="auto">
          <a:xfrm>
            <a:off x="214313" y="1450975"/>
            <a:ext cx="8437562" cy="3857625"/>
            <a:chOff x="135" y="914"/>
            <a:chExt cx="5315" cy="2430"/>
          </a:xfrm>
        </p:grpSpPr>
        <p:sp>
          <p:nvSpPr>
            <p:cNvPr id="93191" name="Oval 5"/>
            <p:cNvSpPr>
              <a:spLocks noChangeArrowheads="1"/>
            </p:cNvSpPr>
            <p:nvPr/>
          </p:nvSpPr>
          <p:spPr bwMode="auto">
            <a:xfrm>
              <a:off x="2822" y="1016"/>
              <a:ext cx="101" cy="101"/>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192" name="Line 6"/>
            <p:cNvSpPr>
              <a:spLocks noChangeShapeType="1"/>
            </p:cNvSpPr>
            <p:nvPr/>
          </p:nvSpPr>
          <p:spPr bwMode="auto">
            <a:xfrm flipH="1">
              <a:off x="1598" y="1092"/>
              <a:ext cx="1233" cy="60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193" name="Line 7"/>
            <p:cNvSpPr>
              <a:spLocks noChangeShapeType="1"/>
            </p:cNvSpPr>
            <p:nvPr/>
          </p:nvSpPr>
          <p:spPr bwMode="auto">
            <a:xfrm>
              <a:off x="2910" y="1086"/>
              <a:ext cx="1262" cy="64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194" name="Text Box 8"/>
            <p:cNvSpPr txBox="1">
              <a:spLocks noChangeArrowheads="1"/>
            </p:cNvSpPr>
            <p:nvPr/>
          </p:nvSpPr>
          <p:spPr bwMode="auto">
            <a:xfrm>
              <a:off x="2099" y="914"/>
              <a:ext cx="678"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1</a:t>
              </a:r>
            </a:p>
          </p:txBody>
        </p:sp>
        <p:sp>
          <p:nvSpPr>
            <p:cNvPr id="93195" name="Text Box 9"/>
            <p:cNvSpPr txBox="1">
              <a:spLocks noChangeArrowheads="1"/>
            </p:cNvSpPr>
            <p:nvPr/>
          </p:nvSpPr>
          <p:spPr bwMode="auto">
            <a:xfrm>
              <a:off x="2069" y="1159"/>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p>
          </p:txBody>
        </p:sp>
        <p:sp>
          <p:nvSpPr>
            <p:cNvPr id="93196" name="Text Box 10"/>
            <p:cNvSpPr txBox="1">
              <a:spLocks noChangeArrowheads="1"/>
            </p:cNvSpPr>
            <p:nvPr/>
          </p:nvSpPr>
          <p:spPr bwMode="auto">
            <a:xfrm>
              <a:off x="3387" y="1171"/>
              <a:ext cx="237"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p>
          </p:txBody>
        </p:sp>
        <p:sp>
          <p:nvSpPr>
            <p:cNvPr id="93197" name="Text Box 11"/>
            <p:cNvSpPr txBox="1">
              <a:spLocks noChangeArrowheads="1"/>
            </p:cNvSpPr>
            <p:nvPr/>
          </p:nvSpPr>
          <p:spPr bwMode="auto">
            <a:xfrm>
              <a:off x="835" y="1573"/>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93198" name="Oval 12"/>
            <p:cNvSpPr>
              <a:spLocks noChangeArrowheads="1"/>
            </p:cNvSpPr>
            <p:nvPr/>
          </p:nvSpPr>
          <p:spPr bwMode="auto">
            <a:xfrm>
              <a:off x="1511" y="1664"/>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199" name="Line 13"/>
            <p:cNvSpPr>
              <a:spLocks noChangeShapeType="1"/>
            </p:cNvSpPr>
            <p:nvPr/>
          </p:nvSpPr>
          <p:spPr bwMode="auto">
            <a:xfrm flipH="1">
              <a:off x="853" y="1740"/>
              <a:ext cx="667" cy="538"/>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00" name="Line 14"/>
            <p:cNvSpPr>
              <a:spLocks noChangeShapeType="1"/>
            </p:cNvSpPr>
            <p:nvPr/>
          </p:nvSpPr>
          <p:spPr bwMode="auto">
            <a:xfrm>
              <a:off x="1599" y="1734"/>
              <a:ext cx="586" cy="57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01" name="Text Box 15"/>
            <p:cNvSpPr txBox="1">
              <a:spLocks noChangeArrowheads="1"/>
            </p:cNvSpPr>
            <p:nvPr/>
          </p:nvSpPr>
          <p:spPr bwMode="auto">
            <a:xfrm>
              <a:off x="895" y="1843"/>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p>
          </p:txBody>
        </p:sp>
        <p:sp>
          <p:nvSpPr>
            <p:cNvPr id="93202" name="Text Box 16"/>
            <p:cNvSpPr txBox="1">
              <a:spLocks noChangeArrowheads="1"/>
            </p:cNvSpPr>
            <p:nvPr/>
          </p:nvSpPr>
          <p:spPr bwMode="auto">
            <a:xfrm>
              <a:off x="1922" y="1854"/>
              <a:ext cx="30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p>
          </p:txBody>
        </p:sp>
        <p:sp>
          <p:nvSpPr>
            <p:cNvPr id="93203" name="Oval 17"/>
            <p:cNvSpPr>
              <a:spLocks noChangeArrowheads="1"/>
            </p:cNvSpPr>
            <p:nvPr/>
          </p:nvSpPr>
          <p:spPr bwMode="auto">
            <a:xfrm>
              <a:off x="1152" y="2912"/>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04" name="Oval 18"/>
            <p:cNvSpPr>
              <a:spLocks noChangeArrowheads="1"/>
            </p:cNvSpPr>
            <p:nvPr/>
          </p:nvSpPr>
          <p:spPr bwMode="auto">
            <a:xfrm>
              <a:off x="371" y="2912"/>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05" name="Text Box 19"/>
            <p:cNvSpPr txBox="1">
              <a:spLocks noChangeArrowheads="1"/>
            </p:cNvSpPr>
            <p:nvPr/>
          </p:nvSpPr>
          <p:spPr bwMode="auto">
            <a:xfrm>
              <a:off x="135" y="3099"/>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0</a:t>
              </a:r>
              <a:endParaRPr lang="en-US" altLang="zh-CN" smtClean="0">
                <a:solidFill>
                  <a:srgbClr val="990033"/>
                </a:solidFill>
                <a:ea typeface="SimSun" pitchFamily="2" charset="-122"/>
              </a:endParaRPr>
            </a:p>
          </p:txBody>
        </p:sp>
        <p:sp>
          <p:nvSpPr>
            <p:cNvPr id="93206" name="Text Box 20"/>
            <p:cNvSpPr txBox="1">
              <a:spLocks noChangeArrowheads="1"/>
            </p:cNvSpPr>
            <p:nvPr/>
          </p:nvSpPr>
          <p:spPr bwMode="auto">
            <a:xfrm>
              <a:off x="4305" y="1588"/>
              <a:ext cx="67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2</a:t>
              </a:r>
            </a:p>
          </p:txBody>
        </p:sp>
        <p:sp>
          <p:nvSpPr>
            <p:cNvPr id="93207" name="Oval 21"/>
            <p:cNvSpPr>
              <a:spLocks noChangeArrowheads="1"/>
            </p:cNvSpPr>
            <p:nvPr/>
          </p:nvSpPr>
          <p:spPr bwMode="auto">
            <a:xfrm>
              <a:off x="4140" y="1706"/>
              <a:ext cx="101" cy="101"/>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08" name="Line 22"/>
            <p:cNvSpPr>
              <a:spLocks noChangeShapeType="1"/>
            </p:cNvSpPr>
            <p:nvPr/>
          </p:nvSpPr>
          <p:spPr bwMode="auto">
            <a:xfrm flipH="1">
              <a:off x="3547" y="1782"/>
              <a:ext cx="602" cy="474"/>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09" name="Line 23"/>
            <p:cNvSpPr>
              <a:spLocks noChangeShapeType="1"/>
            </p:cNvSpPr>
            <p:nvPr/>
          </p:nvSpPr>
          <p:spPr bwMode="auto">
            <a:xfrm>
              <a:off x="4228" y="1776"/>
              <a:ext cx="577" cy="489"/>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10" name="Text Box 24"/>
            <p:cNvSpPr txBox="1">
              <a:spLocks noChangeArrowheads="1"/>
            </p:cNvSpPr>
            <p:nvPr/>
          </p:nvSpPr>
          <p:spPr bwMode="auto">
            <a:xfrm>
              <a:off x="3524" y="1885"/>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p>
          </p:txBody>
        </p:sp>
        <p:sp>
          <p:nvSpPr>
            <p:cNvPr id="93211" name="Text Box 25"/>
            <p:cNvSpPr txBox="1">
              <a:spLocks noChangeArrowheads="1"/>
            </p:cNvSpPr>
            <p:nvPr/>
          </p:nvSpPr>
          <p:spPr bwMode="auto">
            <a:xfrm>
              <a:off x="4551" y="1896"/>
              <a:ext cx="29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p>
          </p:txBody>
        </p:sp>
        <p:sp>
          <p:nvSpPr>
            <p:cNvPr id="93212" name="Text Box 26"/>
            <p:cNvSpPr txBox="1">
              <a:spLocks noChangeArrowheads="1"/>
            </p:cNvSpPr>
            <p:nvPr/>
          </p:nvSpPr>
          <p:spPr bwMode="auto">
            <a:xfrm>
              <a:off x="585" y="2162"/>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93213" name="Oval 27"/>
            <p:cNvSpPr>
              <a:spLocks noChangeArrowheads="1"/>
            </p:cNvSpPr>
            <p:nvPr/>
          </p:nvSpPr>
          <p:spPr bwMode="auto">
            <a:xfrm>
              <a:off x="783" y="2244"/>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14" name="Line 28"/>
            <p:cNvSpPr>
              <a:spLocks noChangeShapeType="1"/>
            </p:cNvSpPr>
            <p:nvPr/>
          </p:nvSpPr>
          <p:spPr bwMode="auto">
            <a:xfrm flipH="1">
              <a:off x="419" y="2320"/>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15" name="Line 29"/>
            <p:cNvSpPr>
              <a:spLocks noChangeShapeType="1"/>
            </p:cNvSpPr>
            <p:nvPr/>
          </p:nvSpPr>
          <p:spPr bwMode="auto">
            <a:xfrm>
              <a:off x="871" y="2314"/>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16" name="Text Box 30"/>
            <p:cNvSpPr txBox="1">
              <a:spLocks noChangeArrowheads="1"/>
            </p:cNvSpPr>
            <p:nvPr/>
          </p:nvSpPr>
          <p:spPr bwMode="auto">
            <a:xfrm>
              <a:off x="377" y="244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93217" name="Text Box 31"/>
            <p:cNvSpPr txBox="1">
              <a:spLocks noChangeArrowheads="1"/>
            </p:cNvSpPr>
            <p:nvPr/>
          </p:nvSpPr>
          <p:spPr bwMode="auto">
            <a:xfrm>
              <a:off x="1066" y="2461"/>
              <a:ext cx="30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93218" name="Text Box 32"/>
            <p:cNvSpPr txBox="1">
              <a:spLocks noChangeArrowheads="1"/>
            </p:cNvSpPr>
            <p:nvPr/>
          </p:nvSpPr>
          <p:spPr bwMode="auto">
            <a:xfrm>
              <a:off x="2303" y="2162"/>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93219" name="Oval 33"/>
            <p:cNvSpPr>
              <a:spLocks noChangeArrowheads="1"/>
            </p:cNvSpPr>
            <p:nvPr/>
          </p:nvSpPr>
          <p:spPr bwMode="auto">
            <a:xfrm>
              <a:off x="2131" y="2249"/>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20" name="Line 34"/>
            <p:cNvSpPr>
              <a:spLocks noChangeShapeType="1"/>
            </p:cNvSpPr>
            <p:nvPr/>
          </p:nvSpPr>
          <p:spPr bwMode="auto">
            <a:xfrm flipH="1">
              <a:off x="1767" y="2325"/>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21" name="Line 35"/>
            <p:cNvSpPr>
              <a:spLocks noChangeShapeType="1"/>
            </p:cNvSpPr>
            <p:nvPr/>
          </p:nvSpPr>
          <p:spPr bwMode="auto">
            <a:xfrm>
              <a:off x="2219" y="2319"/>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22" name="Text Box 36"/>
            <p:cNvSpPr txBox="1">
              <a:spLocks noChangeArrowheads="1"/>
            </p:cNvSpPr>
            <p:nvPr/>
          </p:nvSpPr>
          <p:spPr bwMode="auto">
            <a:xfrm>
              <a:off x="1725" y="2446"/>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93223" name="Text Box 37"/>
            <p:cNvSpPr txBox="1">
              <a:spLocks noChangeArrowheads="1"/>
            </p:cNvSpPr>
            <p:nvPr/>
          </p:nvSpPr>
          <p:spPr bwMode="auto">
            <a:xfrm>
              <a:off x="2414" y="2466"/>
              <a:ext cx="300"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93224" name="Text Box 38"/>
            <p:cNvSpPr txBox="1">
              <a:spLocks noChangeArrowheads="1"/>
            </p:cNvSpPr>
            <p:nvPr/>
          </p:nvSpPr>
          <p:spPr bwMode="auto">
            <a:xfrm>
              <a:off x="3300" y="2116"/>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93225" name="Oval 39"/>
            <p:cNvSpPr>
              <a:spLocks noChangeArrowheads="1"/>
            </p:cNvSpPr>
            <p:nvPr/>
          </p:nvSpPr>
          <p:spPr bwMode="auto">
            <a:xfrm>
              <a:off x="3498" y="2235"/>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26" name="Line 40"/>
            <p:cNvSpPr>
              <a:spLocks noChangeShapeType="1"/>
            </p:cNvSpPr>
            <p:nvPr/>
          </p:nvSpPr>
          <p:spPr bwMode="auto">
            <a:xfrm flipH="1">
              <a:off x="3134" y="2311"/>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27" name="Line 41"/>
            <p:cNvSpPr>
              <a:spLocks noChangeShapeType="1"/>
            </p:cNvSpPr>
            <p:nvPr/>
          </p:nvSpPr>
          <p:spPr bwMode="auto">
            <a:xfrm>
              <a:off x="3586" y="2305"/>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28" name="Text Box 42"/>
            <p:cNvSpPr txBox="1">
              <a:spLocks noChangeArrowheads="1"/>
            </p:cNvSpPr>
            <p:nvPr/>
          </p:nvSpPr>
          <p:spPr bwMode="auto">
            <a:xfrm>
              <a:off x="3092" y="2432"/>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93229" name="Text Box 43"/>
            <p:cNvSpPr txBox="1">
              <a:spLocks noChangeArrowheads="1"/>
            </p:cNvSpPr>
            <p:nvPr/>
          </p:nvSpPr>
          <p:spPr bwMode="auto">
            <a:xfrm>
              <a:off x="3781" y="2452"/>
              <a:ext cx="299"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93230" name="Text Box 44"/>
            <p:cNvSpPr txBox="1">
              <a:spLocks noChangeArrowheads="1"/>
            </p:cNvSpPr>
            <p:nvPr/>
          </p:nvSpPr>
          <p:spPr bwMode="auto">
            <a:xfrm>
              <a:off x="4935" y="2152"/>
              <a:ext cx="243"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3</a:t>
              </a:r>
            </a:p>
          </p:txBody>
        </p:sp>
        <p:sp>
          <p:nvSpPr>
            <p:cNvPr id="93231" name="Oval 45"/>
            <p:cNvSpPr>
              <a:spLocks noChangeArrowheads="1"/>
            </p:cNvSpPr>
            <p:nvPr/>
          </p:nvSpPr>
          <p:spPr bwMode="auto">
            <a:xfrm>
              <a:off x="4769" y="2244"/>
              <a:ext cx="101" cy="101"/>
            </a:xfrm>
            <a:prstGeom prst="ellipse">
              <a:avLst/>
            </a:prstGeom>
            <a:solidFill>
              <a:srgbClr val="3333CC"/>
            </a:solidFill>
            <a:ln w="9525">
              <a:solidFill>
                <a:srgbClr val="3333CC"/>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32" name="Line 46"/>
            <p:cNvSpPr>
              <a:spLocks noChangeShapeType="1"/>
            </p:cNvSpPr>
            <p:nvPr/>
          </p:nvSpPr>
          <p:spPr bwMode="auto">
            <a:xfrm flipH="1">
              <a:off x="4405" y="2320"/>
              <a:ext cx="373" cy="620"/>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33" name="Line 47"/>
            <p:cNvSpPr>
              <a:spLocks noChangeShapeType="1"/>
            </p:cNvSpPr>
            <p:nvPr/>
          </p:nvSpPr>
          <p:spPr bwMode="auto">
            <a:xfrm>
              <a:off x="4857" y="2314"/>
              <a:ext cx="339" cy="635"/>
            </a:xfrm>
            <a:prstGeom prst="line">
              <a:avLst/>
            </a:prstGeom>
            <a:noFill/>
            <a:ln w="19050">
              <a:solidFill>
                <a:srgbClr val="3333CC"/>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34" name="Text Box 48"/>
            <p:cNvSpPr txBox="1">
              <a:spLocks noChangeArrowheads="1"/>
            </p:cNvSpPr>
            <p:nvPr/>
          </p:nvSpPr>
          <p:spPr bwMode="auto">
            <a:xfrm>
              <a:off x="4363" y="2441"/>
              <a:ext cx="27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L”</a:t>
              </a:r>
            </a:p>
          </p:txBody>
        </p:sp>
        <p:sp>
          <p:nvSpPr>
            <p:cNvPr id="93235" name="Text Box 49"/>
            <p:cNvSpPr txBox="1">
              <a:spLocks noChangeArrowheads="1"/>
            </p:cNvSpPr>
            <p:nvPr/>
          </p:nvSpPr>
          <p:spPr bwMode="auto">
            <a:xfrm>
              <a:off x="5052" y="2461"/>
              <a:ext cx="281"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3333CC"/>
                  </a:solidFill>
                  <a:ea typeface="SimSun" pitchFamily="2" charset="-122"/>
                </a:rPr>
                <a:t>R”</a:t>
              </a:r>
            </a:p>
          </p:txBody>
        </p:sp>
        <p:sp>
          <p:nvSpPr>
            <p:cNvPr id="93236" name="Oval 50"/>
            <p:cNvSpPr>
              <a:spLocks noChangeArrowheads="1"/>
            </p:cNvSpPr>
            <p:nvPr/>
          </p:nvSpPr>
          <p:spPr bwMode="auto">
            <a:xfrm>
              <a:off x="2492" y="290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37" name="Oval 51"/>
            <p:cNvSpPr>
              <a:spLocks noChangeArrowheads="1"/>
            </p:cNvSpPr>
            <p:nvPr/>
          </p:nvSpPr>
          <p:spPr bwMode="auto">
            <a:xfrm>
              <a:off x="1711" y="290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38" name="Oval 52"/>
            <p:cNvSpPr>
              <a:spLocks noChangeArrowheads="1"/>
            </p:cNvSpPr>
            <p:nvPr/>
          </p:nvSpPr>
          <p:spPr bwMode="auto">
            <a:xfrm>
              <a:off x="3872" y="291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39" name="Oval 53"/>
            <p:cNvSpPr>
              <a:spLocks noChangeArrowheads="1"/>
            </p:cNvSpPr>
            <p:nvPr/>
          </p:nvSpPr>
          <p:spPr bwMode="auto">
            <a:xfrm>
              <a:off x="3091" y="2916"/>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40" name="Oval 54"/>
            <p:cNvSpPr>
              <a:spLocks noChangeArrowheads="1"/>
            </p:cNvSpPr>
            <p:nvPr/>
          </p:nvSpPr>
          <p:spPr bwMode="auto">
            <a:xfrm>
              <a:off x="5134" y="29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41" name="Oval 55"/>
            <p:cNvSpPr>
              <a:spLocks noChangeArrowheads="1"/>
            </p:cNvSpPr>
            <p:nvPr/>
          </p:nvSpPr>
          <p:spPr bwMode="auto">
            <a:xfrm>
              <a:off x="4353" y="2917"/>
              <a:ext cx="101" cy="101"/>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3242" name="Text Box 56"/>
            <p:cNvSpPr txBox="1">
              <a:spLocks noChangeArrowheads="1"/>
            </p:cNvSpPr>
            <p:nvPr/>
          </p:nvSpPr>
          <p:spPr bwMode="auto">
            <a:xfrm>
              <a:off x="900" y="3096"/>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1</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3</a:t>
              </a:r>
              <a:endParaRPr lang="en-US" altLang="zh-CN" smtClean="0">
                <a:solidFill>
                  <a:srgbClr val="990033"/>
                </a:solidFill>
                <a:ea typeface="SimSun" pitchFamily="2" charset="-122"/>
              </a:endParaRPr>
            </a:p>
          </p:txBody>
        </p:sp>
        <p:sp>
          <p:nvSpPr>
            <p:cNvPr id="93243" name="Text Box 57"/>
            <p:cNvSpPr txBox="1">
              <a:spLocks noChangeArrowheads="1"/>
            </p:cNvSpPr>
            <p:nvPr/>
          </p:nvSpPr>
          <p:spPr bwMode="auto">
            <a:xfrm>
              <a:off x="1510" y="3104"/>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3</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2</a:t>
              </a:r>
              <a:endParaRPr lang="en-US" altLang="zh-CN" smtClean="0">
                <a:solidFill>
                  <a:srgbClr val="990033"/>
                </a:solidFill>
                <a:ea typeface="SimSun" pitchFamily="2" charset="-122"/>
              </a:endParaRPr>
            </a:p>
          </p:txBody>
        </p:sp>
        <p:sp>
          <p:nvSpPr>
            <p:cNvPr id="93244" name="Text Box 58"/>
            <p:cNvSpPr txBox="1">
              <a:spLocks noChangeArrowheads="1"/>
            </p:cNvSpPr>
            <p:nvPr/>
          </p:nvSpPr>
          <p:spPr bwMode="auto">
            <a:xfrm>
              <a:off x="2241" y="3095"/>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93245" name="Text Box 59"/>
            <p:cNvSpPr txBox="1">
              <a:spLocks noChangeArrowheads="1"/>
            </p:cNvSpPr>
            <p:nvPr/>
          </p:nvSpPr>
          <p:spPr bwMode="auto">
            <a:xfrm>
              <a:off x="2873"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r>
                <a:rPr lang="en-US" altLang="zh-CN" smtClean="0">
                  <a:solidFill>
                    <a:srgbClr val="000000"/>
                  </a:solidFill>
                  <a:ea typeface="SimSun" pitchFamily="2" charset="-122"/>
                </a:rPr>
                <a:t>, </a:t>
              </a:r>
              <a:r>
                <a:rPr lang="en-US" altLang="zh-CN" smtClean="0">
                  <a:solidFill>
                    <a:srgbClr val="990033"/>
                  </a:solidFill>
                  <a:ea typeface="SimSun" pitchFamily="2" charset="-122"/>
                </a:rPr>
                <a:t>2,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93246" name="Text Box 60"/>
            <p:cNvSpPr txBox="1">
              <a:spLocks noChangeArrowheads="1"/>
            </p:cNvSpPr>
            <p:nvPr/>
          </p:nvSpPr>
          <p:spPr bwMode="auto">
            <a:xfrm>
              <a:off x="3587"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0</a:t>
              </a:r>
              <a:r>
                <a:rPr lang="en-US" altLang="zh-CN" smtClean="0">
                  <a:solidFill>
                    <a:srgbClr val="000000"/>
                  </a:solidFill>
                  <a:ea typeface="SimSun" pitchFamily="2" charset="-122"/>
                </a:rPr>
                <a:t>, </a:t>
              </a:r>
              <a:r>
                <a:rPr lang="en-US" altLang="zh-CN" smtClean="0">
                  <a:solidFill>
                    <a:srgbClr val="990033"/>
                  </a:solidFill>
                  <a:ea typeface="SimSun" pitchFamily="2" charset="-122"/>
                </a:rPr>
                <a:t>0,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93247" name="Text Box 61"/>
            <p:cNvSpPr txBox="1">
              <a:spLocks noChangeArrowheads="1"/>
            </p:cNvSpPr>
            <p:nvPr/>
          </p:nvSpPr>
          <p:spPr bwMode="auto">
            <a:xfrm>
              <a:off x="4153"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1</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2</a:t>
              </a:r>
              <a:endParaRPr lang="en-US" altLang="zh-CN" smtClean="0">
                <a:solidFill>
                  <a:srgbClr val="990033"/>
                </a:solidFill>
                <a:ea typeface="SimSun" pitchFamily="2" charset="-122"/>
              </a:endParaRPr>
            </a:p>
          </p:txBody>
        </p:sp>
        <p:sp>
          <p:nvSpPr>
            <p:cNvPr id="93248" name="Text Box 62"/>
            <p:cNvSpPr txBox="1">
              <a:spLocks noChangeArrowheads="1"/>
            </p:cNvSpPr>
            <p:nvPr/>
          </p:nvSpPr>
          <p:spPr bwMode="auto">
            <a:xfrm>
              <a:off x="4894" y="3113"/>
              <a:ext cx="556" cy="231"/>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1</a:t>
              </a:r>
              <a:r>
                <a:rPr lang="en-US" altLang="zh-CN" smtClean="0">
                  <a:solidFill>
                    <a:srgbClr val="000000"/>
                  </a:solidFill>
                  <a:ea typeface="SimSun" pitchFamily="2" charset="-122"/>
                </a:rPr>
                <a:t>, </a:t>
              </a:r>
              <a:r>
                <a:rPr lang="en-US" altLang="zh-CN" smtClean="0">
                  <a:solidFill>
                    <a:srgbClr val="990033"/>
                  </a:solidFill>
                  <a:ea typeface="SimSun" pitchFamily="2" charset="-122"/>
                </a:rPr>
                <a:t>1, </a:t>
              </a:r>
              <a:r>
                <a:rPr lang="en-US" altLang="zh-CN" smtClean="0">
                  <a:solidFill>
                    <a:srgbClr val="3333CC"/>
                  </a:solidFill>
                  <a:ea typeface="SimSun" pitchFamily="2" charset="-122"/>
                </a:rPr>
                <a:t>1</a:t>
              </a:r>
              <a:endParaRPr lang="en-US" altLang="zh-CN" smtClean="0">
                <a:solidFill>
                  <a:srgbClr val="990033"/>
                </a:solidFill>
                <a:ea typeface="SimSun" pitchFamily="2" charset="-122"/>
              </a:endParaRPr>
            </a:p>
          </p:txBody>
        </p:sp>
        <p:sp>
          <p:nvSpPr>
            <p:cNvPr id="93249" name="Line 63"/>
            <p:cNvSpPr>
              <a:spLocks noChangeShapeType="1"/>
            </p:cNvSpPr>
            <p:nvPr/>
          </p:nvSpPr>
          <p:spPr bwMode="auto">
            <a:xfrm>
              <a:off x="878" y="2295"/>
              <a:ext cx="1252" cy="0"/>
            </a:xfrm>
            <a:prstGeom prst="line">
              <a:avLst/>
            </a:prstGeom>
            <a:noFill/>
            <a:ln w="9525">
              <a:solidFill>
                <a:srgbClr val="3333CC"/>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3250" name="Line 64"/>
            <p:cNvSpPr>
              <a:spLocks noChangeShapeType="1"/>
            </p:cNvSpPr>
            <p:nvPr/>
          </p:nvSpPr>
          <p:spPr bwMode="auto">
            <a:xfrm>
              <a:off x="3621" y="2287"/>
              <a:ext cx="1134" cy="0"/>
            </a:xfrm>
            <a:prstGeom prst="line">
              <a:avLst/>
            </a:prstGeom>
            <a:noFill/>
            <a:ln w="9525">
              <a:solidFill>
                <a:srgbClr val="3333CC"/>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4211" name="灯片编号占位符 5"/>
          <p:cNvSpPr>
            <a:spLocks noGrp="1"/>
          </p:cNvSpPr>
          <p:nvPr>
            <p:ph type="sldNum" sz="quarter" idx="12"/>
          </p:nvPr>
        </p:nvSpPr>
        <p:spPr>
          <a:noFill/>
        </p:spPr>
        <p:txBody>
          <a:bodyPr/>
          <a:lstStyle/>
          <a:p>
            <a:fld id="{3610F40A-B618-466C-A1C2-E67FDE48FA60}" type="slidenum">
              <a:rPr lang="zh-CN" altLang="en-US" smtClean="0">
                <a:solidFill>
                  <a:srgbClr val="000000"/>
                </a:solidFill>
              </a:rPr>
              <a:pPr/>
              <a:t>73</a:t>
            </a:fld>
            <a:endParaRPr lang="en-US" altLang="zh-CN" smtClean="0">
              <a:solidFill>
                <a:srgbClr val="000000"/>
              </a:solidFill>
            </a:endParaRPr>
          </a:p>
        </p:txBody>
      </p:sp>
      <p:sp>
        <p:nvSpPr>
          <p:cNvPr id="94212" name="Rectangle 2"/>
          <p:cNvSpPr>
            <a:spLocks noGrp="1" noChangeArrowheads="1"/>
          </p:cNvSpPr>
          <p:nvPr>
            <p:ph type="title"/>
          </p:nvPr>
        </p:nvSpPr>
        <p:spPr/>
        <p:txBody>
          <a:bodyPr/>
          <a:lstStyle/>
          <a:p>
            <a:pPr eaLnBrk="1" hangingPunct="1"/>
            <a:r>
              <a:rPr lang="en-US" altLang="zh-CN" smtClean="0">
                <a:ea typeface="SimSun" pitchFamily="2" charset="-122"/>
              </a:rPr>
              <a:t>Bank runs (2.2.B of Gibbons)</a:t>
            </a:r>
          </a:p>
        </p:txBody>
      </p:sp>
      <p:sp>
        <p:nvSpPr>
          <p:cNvPr id="94213" name="Rectangle 3"/>
          <p:cNvSpPr>
            <a:spLocks noGrp="1" noChangeArrowheads="1"/>
          </p:cNvSpPr>
          <p:nvPr>
            <p:ph type="body" idx="1"/>
          </p:nvPr>
        </p:nvSpPr>
        <p:spPr/>
        <p:txBody>
          <a:bodyPr/>
          <a:lstStyle/>
          <a:p>
            <a:pPr eaLnBrk="1" hangingPunct="1"/>
            <a:r>
              <a:rPr lang="zh-CN" altLang="en-US" dirty="0" smtClean="0">
                <a:ea typeface="SimSun" pitchFamily="2" charset="-122"/>
              </a:rPr>
              <a:t>两个投资者</a:t>
            </a:r>
            <a:r>
              <a:rPr lang="en-US" altLang="zh-CN" dirty="0" smtClean="0">
                <a:ea typeface="SimSun" pitchFamily="2" charset="-122"/>
              </a:rPr>
              <a:t>, 1 </a:t>
            </a:r>
            <a:r>
              <a:rPr lang="zh-CN" altLang="en-US" dirty="0" smtClean="0">
                <a:ea typeface="SimSun" pitchFamily="2" charset="-122"/>
              </a:rPr>
              <a:t>和 </a:t>
            </a:r>
            <a:r>
              <a:rPr lang="en-US" altLang="zh-CN" dirty="0" smtClean="0">
                <a:ea typeface="SimSun" pitchFamily="2" charset="-122"/>
              </a:rPr>
              <a:t>2, </a:t>
            </a:r>
            <a:r>
              <a:rPr lang="zh-CN" altLang="en-US" dirty="0" smtClean="0">
                <a:ea typeface="SimSun" pitchFamily="2" charset="-122"/>
              </a:rPr>
              <a:t>每人存入银行一笔存款</a:t>
            </a:r>
            <a:r>
              <a:rPr lang="en-US" altLang="zh-CN" i="1" dirty="0" smtClean="0">
                <a:ea typeface="SimSun" pitchFamily="2" charset="-122"/>
              </a:rPr>
              <a:t>D</a:t>
            </a:r>
            <a:r>
              <a:rPr lang="en-US" altLang="zh-CN" dirty="0" smtClean="0">
                <a:ea typeface="SimSun" pitchFamily="2" charset="-122"/>
              </a:rPr>
              <a:t>.</a:t>
            </a:r>
          </a:p>
          <a:p>
            <a:pPr eaLnBrk="1" hangingPunct="1"/>
            <a:r>
              <a:rPr lang="zh-CN" altLang="en-US" dirty="0" smtClean="0">
                <a:ea typeface="SimSun" pitchFamily="2" charset="-122"/>
              </a:rPr>
              <a:t>银行已将这些存款投入一个长期项目</a:t>
            </a:r>
            <a:r>
              <a:rPr lang="en-US" altLang="zh-CN" dirty="0" smtClean="0">
                <a:ea typeface="SimSun" pitchFamily="2" charset="-122"/>
              </a:rPr>
              <a:t>.</a:t>
            </a:r>
            <a:r>
              <a:rPr lang="zh-CN" altLang="en-US" dirty="0" smtClean="0">
                <a:ea typeface="SimSun" pitchFamily="2" charset="-122"/>
              </a:rPr>
              <a:t>如果在该项目到期前银行被迫对投资者变现</a:t>
            </a:r>
            <a:r>
              <a:rPr lang="en-US" altLang="zh-CN" dirty="0" smtClean="0">
                <a:ea typeface="SimSun" pitchFamily="2" charset="-122"/>
              </a:rPr>
              <a:t>,</a:t>
            </a:r>
            <a:r>
              <a:rPr lang="zh-CN" altLang="en-US" dirty="0" smtClean="0">
                <a:ea typeface="SimSun" pitchFamily="2" charset="-122"/>
              </a:rPr>
              <a:t>共可收回 </a:t>
            </a:r>
            <a:r>
              <a:rPr lang="en-US" altLang="zh-CN" dirty="0" smtClean="0">
                <a:ea typeface="SimSun" pitchFamily="2" charset="-122"/>
              </a:rPr>
              <a:t>2</a:t>
            </a:r>
            <a:r>
              <a:rPr lang="en-US" altLang="zh-CN" i="1" dirty="0" smtClean="0">
                <a:ea typeface="SimSun" pitchFamily="2" charset="-122"/>
              </a:rPr>
              <a:t>r</a:t>
            </a:r>
            <a:r>
              <a:rPr lang="en-US" altLang="zh-CN" dirty="0" smtClean="0">
                <a:ea typeface="SimSun" pitchFamily="2" charset="-122"/>
              </a:rPr>
              <a:t>, </a:t>
            </a:r>
            <a:r>
              <a:rPr lang="zh-CN" altLang="en-US" dirty="0" smtClean="0">
                <a:ea typeface="SimSun" pitchFamily="2" charset="-122"/>
              </a:rPr>
              <a:t>这里 </a:t>
            </a:r>
            <a:r>
              <a:rPr lang="en-US" altLang="zh-CN" i="1" dirty="0" smtClean="0">
                <a:ea typeface="SimSun" pitchFamily="2" charset="-122"/>
              </a:rPr>
              <a:t>D </a:t>
            </a:r>
            <a:r>
              <a:rPr lang="en-US" altLang="zh-CN" dirty="0" smtClean="0">
                <a:ea typeface="SimSun" pitchFamily="2" charset="-122"/>
              </a:rPr>
              <a:t>&gt; </a:t>
            </a:r>
            <a:r>
              <a:rPr lang="en-US" altLang="zh-CN" i="1" dirty="0" smtClean="0">
                <a:ea typeface="SimSun" pitchFamily="2" charset="-122"/>
              </a:rPr>
              <a:t>r </a:t>
            </a:r>
            <a:r>
              <a:rPr lang="en-US" altLang="zh-CN" dirty="0" smtClean="0">
                <a:ea typeface="SimSun" pitchFamily="2" charset="-122"/>
              </a:rPr>
              <a:t>&gt; </a:t>
            </a:r>
            <a:r>
              <a:rPr lang="en-US" altLang="zh-CN" i="1" dirty="0" smtClean="0">
                <a:ea typeface="SimSun" pitchFamily="2" charset="-122"/>
              </a:rPr>
              <a:t>D/</a:t>
            </a:r>
            <a:r>
              <a:rPr lang="en-US" altLang="zh-CN" dirty="0" smtClean="0">
                <a:ea typeface="SimSun" pitchFamily="2" charset="-122"/>
              </a:rPr>
              <a:t>2.</a:t>
            </a:r>
          </a:p>
          <a:p>
            <a:pPr eaLnBrk="1" hangingPunct="1"/>
            <a:r>
              <a:rPr lang="zh-CN" altLang="en-US" smtClean="0">
                <a:ea typeface="SimSun" pitchFamily="2" charset="-122"/>
              </a:rPr>
              <a:t>如果银行</a:t>
            </a:r>
            <a:r>
              <a:rPr lang="zh-CN" altLang="en-US" dirty="0" smtClean="0">
                <a:ea typeface="SimSun" pitchFamily="2" charset="-122"/>
              </a:rPr>
              <a:t>允许投资到期</a:t>
            </a:r>
            <a:r>
              <a:rPr lang="en-US" altLang="zh-CN" dirty="0" smtClean="0">
                <a:ea typeface="SimSun" pitchFamily="2" charset="-122"/>
              </a:rPr>
              <a:t>,</a:t>
            </a:r>
            <a:r>
              <a:rPr lang="zh-CN" altLang="en-US" dirty="0" smtClean="0">
                <a:ea typeface="SimSun" pitchFamily="2" charset="-122"/>
              </a:rPr>
              <a:t>则项目共可取得 </a:t>
            </a:r>
            <a:r>
              <a:rPr lang="en-US" altLang="zh-CN" dirty="0" smtClean="0">
                <a:ea typeface="SimSun" pitchFamily="2" charset="-122"/>
              </a:rPr>
              <a:t>2</a:t>
            </a:r>
            <a:r>
              <a:rPr lang="en-US" altLang="zh-CN" i="1" dirty="0" smtClean="0">
                <a:ea typeface="SimSun" pitchFamily="2" charset="-122"/>
              </a:rPr>
              <a:t>R</a:t>
            </a:r>
            <a:r>
              <a:rPr lang="en-US" altLang="zh-CN" dirty="0" smtClean="0">
                <a:ea typeface="SimSun" pitchFamily="2" charset="-122"/>
              </a:rPr>
              <a:t>, </a:t>
            </a:r>
            <a:r>
              <a:rPr lang="zh-CN" altLang="en-US" dirty="0" smtClean="0">
                <a:ea typeface="SimSun" pitchFamily="2" charset="-122"/>
              </a:rPr>
              <a:t>这里</a:t>
            </a:r>
            <a:r>
              <a:rPr lang="en-US" altLang="zh-CN" i="1" dirty="0" smtClean="0">
                <a:ea typeface="SimSun" pitchFamily="2" charset="-122"/>
              </a:rPr>
              <a:t>R&gt;D.</a:t>
            </a:r>
          </a:p>
          <a:p>
            <a:pPr eaLnBrk="1" hangingPunct="1"/>
            <a:r>
              <a:rPr lang="zh-CN" altLang="en-US" dirty="0" smtClean="0">
                <a:ea typeface="SimSun" pitchFamily="2" charset="-122"/>
              </a:rPr>
              <a:t>有两个日期，投资者可以从银行提款</a:t>
            </a:r>
            <a:r>
              <a:rPr lang="en-US" altLang="zh-CN"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5235" name="灯片编号占位符 5"/>
          <p:cNvSpPr>
            <a:spLocks noGrp="1"/>
          </p:cNvSpPr>
          <p:nvPr>
            <p:ph type="sldNum" sz="quarter" idx="12"/>
          </p:nvPr>
        </p:nvSpPr>
        <p:spPr>
          <a:noFill/>
        </p:spPr>
        <p:txBody>
          <a:bodyPr/>
          <a:lstStyle/>
          <a:p>
            <a:fld id="{8BFB0E6A-38ED-4D75-BA24-F1E4D1BA0C0A}" type="slidenum">
              <a:rPr lang="zh-CN" altLang="en-US" smtClean="0">
                <a:solidFill>
                  <a:srgbClr val="000000"/>
                </a:solidFill>
              </a:rPr>
              <a:pPr/>
              <a:t>74</a:t>
            </a:fld>
            <a:endParaRPr lang="en-US" altLang="zh-CN" smtClean="0">
              <a:solidFill>
                <a:srgbClr val="000000"/>
              </a:solidFill>
            </a:endParaRPr>
          </a:p>
        </p:txBody>
      </p:sp>
      <p:sp>
        <p:nvSpPr>
          <p:cNvPr id="95236" name="Rectangle 2"/>
          <p:cNvSpPr>
            <a:spLocks noGrp="1" noChangeArrowheads="1"/>
          </p:cNvSpPr>
          <p:nvPr>
            <p:ph type="title"/>
          </p:nvPr>
        </p:nvSpPr>
        <p:spPr/>
        <p:txBody>
          <a:bodyPr/>
          <a:lstStyle/>
          <a:p>
            <a:pPr eaLnBrk="1" hangingPunct="1"/>
            <a:r>
              <a:rPr lang="en-US" altLang="zh-CN" smtClean="0">
                <a:ea typeface="SimSun" pitchFamily="2" charset="-122"/>
              </a:rPr>
              <a:t>Bank runs: timing of the game</a:t>
            </a:r>
          </a:p>
        </p:txBody>
      </p:sp>
      <p:sp>
        <p:nvSpPr>
          <p:cNvPr id="95237" name="Rectangle 3"/>
          <p:cNvSpPr>
            <a:spLocks noGrp="1" noChangeArrowheads="1"/>
          </p:cNvSpPr>
          <p:nvPr>
            <p:ph type="body" idx="1"/>
          </p:nvPr>
        </p:nvSpPr>
        <p:spPr/>
        <p:txBody>
          <a:bodyPr/>
          <a:lstStyle/>
          <a:p>
            <a:pPr eaLnBrk="1" hangingPunct="1">
              <a:lnSpc>
                <a:spcPct val="80000"/>
              </a:lnSpc>
            </a:pPr>
            <a:r>
              <a:rPr lang="zh-CN" altLang="en-US" sz="2000" dirty="0" smtClean="0">
                <a:ea typeface="SimSun" pitchFamily="2" charset="-122"/>
              </a:rPr>
              <a:t>博弈的时间顺序如下</a:t>
            </a:r>
            <a:endParaRPr lang="en-US" altLang="zh-CN" sz="2000" dirty="0" smtClean="0">
              <a:ea typeface="SimSun" pitchFamily="2" charset="-122"/>
            </a:endParaRPr>
          </a:p>
          <a:p>
            <a:pPr eaLnBrk="1" hangingPunct="1">
              <a:lnSpc>
                <a:spcPct val="80000"/>
              </a:lnSpc>
            </a:pPr>
            <a:r>
              <a:rPr lang="zh-CN" altLang="en-US" sz="2000" dirty="0" smtClean="0">
                <a:ea typeface="SimSun" pitchFamily="2" charset="-122"/>
              </a:rPr>
              <a:t>日期 </a:t>
            </a:r>
            <a:r>
              <a:rPr lang="en-US" altLang="zh-CN" sz="2000" dirty="0" smtClean="0">
                <a:ea typeface="SimSun" pitchFamily="2" charset="-122"/>
              </a:rPr>
              <a:t>1 (</a:t>
            </a:r>
            <a:r>
              <a:rPr lang="zh-CN" altLang="en-US" sz="2000" dirty="0" smtClean="0">
                <a:ea typeface="SimSun" pitchFamily="2" charset="-122"/>
              </a:rPr>
              <a:t>银行的投资项目到期之前</a:t>
            </a:r>
            <a:r>
              <a:rPr lang="en-US" altLang="zh-CN" sz="2000" dirty="0" smtClean="0">
                <a:ea typeface="SimSun" pitchFamily="2" charset="-122"/>
              </a:rPr>
              <a:t>)</a:t>
            </a:r>
          </a:p>
          <a:p>
            <a:pPr lvl="1" eaLnBrk="1" hangingPunct="1">
              <a:lnSpc>
                <a:spcPct val="80000"/>
              </a:lnSpc>
              <a:buFont typeface="Wingdings" pitchFamily="2" charset="2"/>
              <a:buChar char="Ø"/>
            </a:pPr>
            <a:r>
              <a:rPr lang="zh-CN" altLang="en-US" sz="2000" dirty="0" smtClean="0">
                <a:ea typeface="SimSun" pitchFamily="2" charset="-122"/>
              </a:rPr>
              <a:t>两个投资者同时行动</a:t>
            </a:r>
            <a:endParaRPr lang="en-US" altLang="zh-CN" sz="2000" dirty="0" smtClean="0">
              <a:ea typeface="SimSun" pitchFamily="2" charset="-122"/>
            </a:endParaRPr>
          </a:p>
          <a:p>
            <a:pPr lvl="1" eaLnBrk="1" hangingPunct="1">
              <a:lnSpc>
                <a:spcPct val="80000"/>
              </a:lnSpc>
              <a:buFont typeface="Wingdings" pitchFamily="2" charset="2"/>
              <a:buChar char="Ø"/>
            </a:pPr>
            <a:r>
              <a:rPr lang="zh-CN" altLang="en-US" sz="2000" dirty="0" smtClean="0">
                <a:ea typeface="SimSun" pitchFamily="2" charset="-122"/>
              </a:rPr>
              <a:t>如果两个投资者都提款，则每人可得到</a:t>
            </a:r>
            <a:r>
              <a:rPr lang="en-US" altLang="zh-CN" sz="2000" i="1" dirty="0" smtClean="0">
                <a:ea typeface="SimSun" pitchFamily="2" charset="-122"/>
              </a:rPr>
              <a:t>r</a:t>
            </a:r>
            <a:r>
              <a:rPr lang="zh-CN" altLang="en-US" sz="2000" dirty="0" smtClean="0">
                <a:ea typeface="SimSun" pitchFamily="2" charset="-122"/>
              </a:rPr>
              <a:t>，博弈结束</a:t>
            </a:r>
            <a:endParaRPr lang="en-US" altLang="zh-CN" sz="2000" dirty="0" smtClean="0">
              <a:ea typeface="SimSun" pitchFamily="2" charset="-122"/>
            </a:endParaRPr>
          </a:p>
          <a:p>
            <a:pPr lvl="1" eaLnBrk="1" hangingPunct="1">
              <a:lnSpc>
                <a:spcPct val="80000"/>
              </a:lnSpc>
              <a:buFont typeface="Wingdings" pitchFamily="2" charset="2"/>
              <a:buChar char="Ø"/>
            </a:pPr>
            <a:r>
              <a:rPr lang="zh-CN" altLang="en-US" sz="2000" dirty="0" smtClean="0">
                <a:ea typeface="SimSun" pitchFamily="2" charset="-122"/>
              </a:rPr>
              <a:t>如果只有一个投资者提款，则她可得到</a:t>
            </a:r>
            <a:r>
              <a:rPr lang="en-US" altLang="zh-CN" sz="2000" i="1" dirty="0" smtClean="0">
                <a:ea typeface="SimSun" pitchFamily="2" charset="-122"/>
              </a:rPr>
              <a:t>D,</a:t>
            </a:r>
            <a:r>
              <a:rPr lang="en-US" altLang="zh-CN" sz="2000" dirty="0" smtClean="0">
                <a:ea typeface="SimSun" pitchFamily="2" charset="-122"/>
              </a:rPr>
              <a:t> </a:t>
            </a:r>
            <a:r>
              <a:rPr lang="zh-CN" altLang="en-US" sz="2000" dirty="0" smtClean="0">
                <a:ea typeface="SimSun" pitchFamily="2" charset="-122"/>
              </a:rPr>
              <a:t>另一个投资者可得到</a:t>
            </a:r>
            <a:r>
              <a:rPr lang="en-US" altLang="zh-CN" sz="2000" dirty="0" smtClean="0">
                <a:ea typeface="SimSun" pitchFamily="2" charset="-122"/>
              </a:rPr>
              <a:t>2</a:t>
            </a:r>
            <a:r>
              <a:rPr lang="en-US" altLang="zh-CN" sz="2000" i="1" dirty="0" smtClean="0">
                <a:ea typeface="SimSun" pitchFamily="2" charset="-122"/>
              </a:rPr>
              <a:t>r</a:t>
            </a:r>
            <a:r>
              <a:rPr lang="en-US" altLang="zh-CN" sz="2000" dirty="0" smtClean="0">
                <a:ea typeface="SimSun" pitchFamily="2" charset="-122"/>
              </a:rPr>
              <a:t>-</a:t>
            </a:r>
            <a:r>
              <a:rPr lang="en-US" altLang="zh-CN" sz="2000" i="1" dirty="0" smtClean="0">
                <a:ea typeface="SimSun" pitchFamily="2" charset="-122"/>
              </a:rPr>
              <a:t>D,</a:t>
            </a:r>
            <a:r>
              <a:rPr lang="zh-CN" altLang="en-US" sz="2000" dirty="0" smtClean="0">
                <a:ea typeface="SimSun" pitchFamily="2" charset="-122"/>
              </a:rPr>
              <a:t>博弈结束</a:t>
            </a:r>
            <a:r>
              <a:rPr lang="en-US" altLang="zh-CN" sz="2000" dirty="0" smtClean="0">
                <a:ea typeface="SimSun" pitchFamily="2" charset="-122"/>
              </a:rPr>
              <a:t>(</a:t>
            </a:r>
            <a:r>
              <a:rPr lang="zh-CN" altLang="en-US" sz="2000" dirty="0" smtClean="0">
                <a:ea typeface="SimSun" pitchFamily="2" charset="-122"/>
              </a:rPr>
              <a:t>注意</a:t>
            </a:r>
            <a:r>
              <a:rPr lang="en-US" altLang="zh-CN" sz="2000" dirty="0" smtClean="0">
                <a:ea typeface="SimSun" pitchFamily="2" charset="-122"/>
              </a:rPr>
              <a:t>r&gt;2r-D)</a:t>
            </a:r>
          </a:p>
          <a:p>
            <a:pPr lvl="1" eaLnBrk="1" hangingPunct="1">
              <a:lnSpc>
                <a:spcPct val="80000"/>
              </a:lnSpc>
              <a:buFont typeface="Wingdings" pitchFamily="2" charset="2"/>
              <a:buChar char="Ø"/>
            </a:pPr>
            <a:r>
              <a:rPr lang="zh-CN" altLang="en-US" sz="2000" dirty="0" smtClean="0">
                <a:ea typeface="SimSun" pitchFamily="2" charset="-122"/>
              </a:rPr>
              <a:t>如果两人都不提款，则项目结束后在日期</a:t>
            </a:r>
            <a:r>
              <a:rPr lang="en-US" altLang="zh-CN" sz="2000" dirty="0" smtClean="0">
                <a:ea typeface="SimSun" pitchFamily="2" charset="-122"/>
              </a:rPr>
              <a:t>2</a:t>
            </a:r>
            <a:r>
              <a:rPr lang="zh-CN" altLang="en-US" sz="2000" dirty="0" smtClean="0">
                <a:ea typeface="SimSun" pitchFamily="2" charset="-122"/>
              </a:rPr>
              <a:t>博弈继续</a:t>
            </a:r>
            <a:r>
              <a:rPr lang="en-US" altLang="zh-CN" sz="2000" dirty="0" smtClean="0">
                <a:ea typeface="SimSun" pitchFamily="2" charset="-122"/>
              </a:rPr>
              <a:t>.</a:t>
            </a:r>
          </a:p>
          <a:p>
            <a:pPr lvl="1" eaLnBrk="1" hangingPunct="1">
              <a:lnSpc>
                <a:spcPct val="80000"/>
              </a:lnSpc>
              <a:buFont typeface="Wingdings" pitchFamily="2" charset="2"/>
              <a:buChar char="Ø"/>
            </a:pPr>
            <a:endParaRPr lang="en-US" altLang="zh-CN" sz="2000" dirty="0" smtClean="0">
              <a:ea typeface="SimSun" pitchFamily="2" charset="-122"/>
            </a:endParaRPr>
          </a:p>
          <a:p>
            <a:pPr eaLnBrk="1" hangingPunct="1">
              <a:lnSpc>
                <a:spcPct val="80000"/>
              </a:lnSpc>
            </a:pPr>
            <a:r>
              <a:rPr lang="zh-CN" altLang="en-US" sz="2000" dirty="0" smtClean="0">
                <a:ea typeface="SimSun" pitchFamily="2" charset="-122"/>
              </a:rPr>
              <a:t>日期 </a:t>
            </a:r>
            <a:r>
              <a:rPr lang="en-US" altLang="zh-CN" sz="2000" dirty="0" smtClean="0">
                <a:ea typeface="SimSun" pitchFamily="2" charset="-122"/>
              </a:rPr>
              <a:t>2 (</a:t>
            </a:r>
            <a:r>
              <a:rPr lang="zh-CN" altLang="en-US" sz="2000" dirty="0" smtClean="0">
                <a:ea typeface="SimSun" pitchFamily="2" charset="-122"/>
              </a:rPr>
              <a:t>银行的投资项目到期之后</a:t>
            </a:r>
            <a:r>
              <a:rPr lang="en-US" altLang="zh-CN" sz="2000" dirty="0" smtClean="0">
                <a:ea typeface="SimSun" pitchFamily="2" charset="-122"/>
              </a:rPr>
              <a:t>)</a:t>
            </a:r>
          </a:p>
          <a:p>
            <a:pPr lvl="1" eaLnBrk="1" hangingPunct="1">
              <a:lnSpc>
                <a:spcPct val="80000"/>
              </a:lnSpc>
              <a:buFont typeface="Wingdings" pitchFamily="2" charset="2"/>
              <a:buChar char="Ø"/>
            </a:pPr>
            <a:r>
              <a:rPr lang="zh-CN" altLang="en-US" sz="2000" dirty="0" smtClean="0">
                <a:ea typeface="SimSun" pitchFamily="2" charset="-122"/>
              </a:rPr>
              <a:t>两个投资者同时行动</a:t>
            </a:r>
            <a:endParaRPr lang="en-US" altLang="zh-CN" sz="2000" dirty="0" smtClean="0">
              <a:ea typeface="SimSun" pitchFamily="2" charset="-122"/>
            </a:endParaRPr>
          </a:p>
          <a:p>
            <a:pPr lvl="1" eaLnBrk="1" hangingPunct="1">
              <a:lnSpc>
                <a:spcPct val="80000"/>
              </a:lnSpc>
              <a:buFont typeface="Wingdings" pitchFamily="2" charset="2"/>
              <a:buChar char="Ø"/>
            </a:pPr>
            <a:r>
              <a:rPr lang="zh-CN" altLang="en-US" sz="2000" dirty="0" smtClean="0">
                <a:ea typeface="SimSun" pitchFamily="2" charset="-122"/>
              </a:rPr>
              <a:t>如果两个投资者都提款，则每人可得到</a:t>
            </a:r>
            <a:r>
              <a:rPr lang="en-US" altLang="zh-CN" sz="2000" i="1" dirty="0" smtClean="0">
                <a:ea typeface="SimSun" pitchFamily="2" charset="-122"/>
              </a:rPr>
              <a:t>R</a:t>
            </a:r>
            <a:r>
              <a:rPr lang="zh-CN" altLang="en-US" sz="2000" dirty="0" smtClean="0">
                <a:ea typeface="SimSun" pitchFamily="2" charset="-122"/>
              </a:rPr>
              <a:t> ，博弈结束</a:t>
            </a:r>
            <a:endParaRPr lang="en-US" altLang="zh-CN" sz="2000" dirty="0" smtClean="0">
              <a:ea typeface="SimSun" pitchFamily="2" charset="-122"/>
            </a:endParaRPr>
          </a:p>
          <a:p>
            <a:pPr lvl="1" eaLnBrk="1" hangingPunct="1">
              <a:lnSpc>
                <a:spcPct val="80000"/>
              </a:lnSpc>
              <a:buFont typeface="Wingdings" pitchFamily="2" charset="2"/>
              <a:buChar char="Ø"/>
            </a:pPr>
            <a:r>
              <a:rPr lang="zh-CN" altLang="en-US" sz="2000" dirty="0" smtClean="0">
                <a:ea typeface="SimSun" pitchFamily="2" charset="-122"/>
              </a:rPr>
              <a:t>如果只有一个投资者提款，则她可得到</a:t>
            </a:r>
            <a:r>
              <a:rPr lang="en-US" altLang="zh-CN" sz="2000" dirty="0" smtClean="0">
                <a:ea typeface="SimSun" pitchFamily="2" charset="-122"/>
              </a:rPr>
              <a:t>2</a:t>
            </a:r>
            <a:r>
              <a:rPr lang="en-US" altLang="zh-CN" sz="2000" i="1" dirty="0" smtClean="0">
                <a:ea typeface="SimSun" pitchFamily="2" charset="-122"/>
              </a:rPr>
              <a:t>R</a:t>
            </a:r>
            <a:r>
              <a:rPr lang="en-US" altLang="zh-CN" sz="2000" dirty="0" smtClean="0">
                <a:ea typeface="SimSun" pitchFamily="2" charset="-122"/>
              </a:rPr>
              <a:t>-</a:t>
            </a:r>
            <a:r>
              <a:rPr lang="en-US" altLang="zh-CN" sz="2000" i="1" dirty="0" smtClean="0">
                <a:ea typeface="SimSun" pitchFamily="2" charset="-122"/>
              </a:rPr>
              <a:t>D,</a:t>
            </a:r>
            <a:r>
              <a:rPr lang="en-US" altLang="zh-CN" sz="2000" dirty="0" smtClean="0">
                <a:ea typeface="SimSun" pitchFamily="2" charset="-122"/>
              </a:rPr>
              <a:t> </a:t>
            </a:r>
            <a:r>
              <a:rPr lang="zh-CN" altLang="en-US" sz="2000" dirty="0" smtClean="0">
                <a:ea typeface="SimSun" pitchFamily="2" charset="-122"/>
              </a:rPr>
              <a:t>另一个投资者可得到</a:t>
            </a:r>
            <a:r>
              <a:rPr lang="en-US" altLang="zh-CN" sz="2000" i="1" dirty="0" smtClean="0">
                <a:ea typeface="SimSun" pitchFamily="2" charset="-122"/>
              </a:rPr>
              <a:t>D,</a:t>
            </a:r>
            <a:r>
              <a:rPr lang="zh-CN" altLang="en-US" sz="2000" dirty="0" smtClean="0">
                <a:ea typeface="SimSun" pitchFamily="2" charset="-122"/>
              </a:rPr>
              <a:t>博弈结束（注意</a:t>
            </a:r>
            <a:r>
              <a:rPr lang="en-US" altLang="zh-CN" sz="2000" smtClean="0">
                <a:ea typeface="SimSun" pitchFamily="2" charset="-122"/>
              </a:rPr>
              <a:t>2R-D&gt;R</a:t>
            </a:r>
            <a:r>
              <a:rPr lang="zh-CN" altLang="en-US" sz="2000" smtClean="0">
                <a:ea typeface="SimSun" pitchFamily="2" charset="-122"/>
              </a:rPr>
              <a:t>）</a:t>
            </a:r>
            <a:endParaRPr lang="en-US" altLang="zh-CN" sz="2000" dirty="0" smtClean="0">
              <a:ea typeface="SimSun" pitchFamily="2" charset="-122"/>
            </a:endParaRPr>
          </a:p>
          <a:p>
            <a:pPr lvl="1" eaLnBrk="1" hangingPunct="1">
              <a:lnSpc>
                <a:spcPct val="80000"/>
              </a:lnSpc>
              <a:buFont typeface="Wingdings" pitchFamily="2" charset="2"/>
              <a:buChar char="Ø"/>
            </a:pPr>
            <a:r>
              <a:rPr lang="zh-CN" altLang="en-US" sz="2000" dirty="0" smtClean="0">
                <a:ea typeface="SimSun" pitchFamily="2" charset="-122"/>
              </a:rPr>
              <a:t>如果两个投资者都不提款，则银行向每个投资者返还</a:t>
            </a:r>
            <a:r>
              <a:rPr lang="en-US" altLang="zh-CN" sz="2000" i="1" dirty="0" smtClean="0">
                <a:ea typeface="SimSun" pitchFamily="2" charset="-122"/>
              </a:rPr>
              <a:t>R</a:t>
            </a:r>
            <a:r>
              <a:rPr lang="zh-CN" altLang="en-US" sz="2000" dirty="0" smtClean="0">
                <a:ea typeface="SimSun" pitchFamily="2" charset="-122"/>
              </a:rPr>
              <a:t> ，博弈结束</a:t>
            </a:r>
            <a:r>
              <a:rPr lang="en-US" altLang="zh-CN" sz="2000"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6259" name="灯片编号占位符 4"/>
          <p:cNvSpPr>
            <a:spLocks noGrp="1"/>
          </p:cNvSpPr>
          <p:nvPr>
            <p:ph type="sldNum" sz="quarter" idx="12"/>
          </p:nvPr>
        </p:nvSpPr>
        <p:spPr>
          <a:noFill/>
        </p:spPr>
        <p:txBody>
          <a:bodyPr/>
          <a:lstStyle/>
          <a:p>
            <a:fld id="{C6A2A87B-3A44-4DC7-A634-037E4222E495}" type="slidenum">
              <a:rPr lang="zh-CN" altLang="en-US" smtClean="0">
                <a:solidFill>
                  <a:srgbClr val="000000"/>
                </a:solidFill>
              </a:rPr>
              <a:pPr/>
              <a:t>75</a:t>
            </a:fld>
            <a:endParaRPr lang="en-US" altLang="zh-CN" smtClean="0">
              <a:solidFill>
                <a:srgbClr val="000000"/>
              </a:solidFill>
            </a:endParaRPr>
          </a:p>
        </p:txBody>
      </p:sp>
      <p:sp>
        <p:nvSpPr>
          <p:cNvPr id="96260" name="Rectangle 2"/>
          <p:cNvSpPr>
            <a:spLocks noGrp="1" noChangeArrowheads="1"/>
          </p:cNvSpPr>
          <p:nvPr>
            <p:ph type="title"/>
          </p:nvPr>
        </p:nvSpPr>
        <p:spPr/>
        <p:txBody>
          <a:bodyPr/>
          <a:lstStyle/>
          <a:p>
            <a:pPr eaLnBrk="1" hangingPunct="1"/>
            <a:r>
              <a:rPr lang="en-US" altLang="zh-CN" sz="3800" smtClean="0">
                <a:ea typeface="SimSun" pitchFamily="2" charset="-122"/>
              </a:rPr>
              <a:t>Bank runs: game tree</a:t>
            </a:r>
          </a:p>
        </p:txBody>
      </p:sp>
      <p:sp>
        <p:nvSpPr>
          <p:cNvPr id="96261" name="Text Box 3"/>
          <p:cNvSpPr txBox="1">
            <a:spLocks noChangeArrowheads="1"/>
          </p:cNvSpPr>
          <p:nvPr/>
        </p:nvSpPr>
        <p:spPr bwMode="auto">
          <a:xfrm>
            <a:off x="3521075" y="1343025"/>
            <a:ext cx="4191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6262" name="Text Box 4"/>
          <p:cNvSpPr txBox="1">
            <a:spLocks noChangeArrowheads="1"/>
          </p:cNvSpPr>
          <p:nvPr/>
        </p:nvSpPr>
        <p:spPr bwMode="auto">
          <a:xfrm>
            <a:off x="4749800" y="234632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6263" name="Oval 5"/>
          <p:cNvSpPr>
            <a:spLocks noChangeArrowheads="1"/>
          </p:cNvSpPr>
          <p:nvPr/>
        </p:nvSpPr>
        <p:spPr bwMode="auto">
          <a:xfrm>
            <a:off x="3328988" y="15573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64" name="Line 6"/>
          <p:cNvSpPr>
            <a:spLocks noChangeShapeType="1"/>
          </p:cNvSpPr>
          <p:nvPr/>
        </p:nvSpPr>
        <p:spPr bwMode="auto">
          <a:xfrm flipH="1">
            <a:off x="2116138" y="1677988"/>
            <a:ext cx="1227137" cy="82073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65" name="Line 7"/>
          <p:cNvSpPr>
            <a:spLocks noChangeShapeType="1"/>
          </p:cNvSpPr>
          <p:nvPr/>
        </p:nvSpPr>
        <p:spPr bwMode="auto">
          <a:xfrm>
            <a:off x="3468688" y="1668463"/>
            <a:ext cx="1208087" cy="811212"/>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66" name="Text Box 8"/>
          <p:cNvSpPr txBox="1">
            <a:spLocks noChangeArrowheads="1"/>
          </p:cNvSpPr>
          <p:nvPr/>
        </p:nvSpPr>
        <p:spPr bwMode="auto">
          <a:xfrm>
            <a:off x="2308225" y="1744663"/>
            <a:ext cx="45243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W</a:t>
            </a:r>
          </a:p>
        </p:txBody>
      </p:sp>
      <p:sp>
        <p:nvSpPr>
          <p:cNvPr id="96267" name="Text Box 9"/>
          <p:cNvSpPr txBox="1">
            <a:spLocks noChangeArrowheads="1"/>
          </p:cNvSpPr>
          <p:nvPr/>
        </p:nvSpPr>
        <p:spPr bwMode="auto">
          <a:xfrm>
            <a:off x="4076700" y="1749425"/>
            <a:ext cx="665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NW</a:t>
            </a:r>
          </a:p>
        </p:txBody>
      </p:sp>
      <p:sp>
        <p:nvSpPr>
          <p:cNvPr id="96268" name="Oval 10"/>
          <p:cNvSpPr>
            <a:spLocks noChangeArrowheads="1"/>
          </p:cNvSpPr>
          <p:nvPr/>
        </p:nvSpPr>
        <p:spPr bwMode="auto">
          <a:xfrm>
            <a:off x="2757488" y="32035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69" name="Text Box 11"/>
          <p:cNvSpPr txBox="1">
            <a:spLocks noChangeArrowheads="1"/>
          </p:cNvSpPr>
          <p:nvPr/>
        </p:nvSpPr>
        <p:spPr bwMode="auto">
          <a:xfrm>
            <a:off x="4872038" y="2278063"/>
            <a:ext cx="4191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6270" name="Oval 12"/>
          <p:cNvSpPr>
            <a:spLocks noChangeArrowheads="1"/>
          </p:cNvSpPr>
          <p:nvPr/>
        </p:nvSpPr>
        <p:spPr bwMode="auto">
          <a:xfrm>
            <a:off x="4613275" y="243681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71" name="Line 13"/>
          <p:cNvSpPr>
            <a:spLocks noChangeShapeType="1"/>
          </p:cNvSpPr>
          <p:nvPr/>
        </p:nvSpPr>
        <p:spPr bwMode="auto">
          <a:xfrm flipH="1">
            <a:off x="3924300" y="2557463"/>
            <a:ext cx="703263" cy="7143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72" name="Line 14"/>
          <p:cNvSpPr>
            <a:spLocks noChangeShapeType="1"/>
          </p:cNvSpPr>
          <p:nvPr/>
        </p:nvSpPr>
        <p:spPr bwMode="auto">
          <a:xfrm>
            <a:off x="4779963" y="2535238"/>
            <a:ext cx="1625600" cy="1027112"/>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73" name="Text Box 15"/>
          <p:cNvSpPr txBox="1">
            <a:spLocks noChangeArrowheads="1"/>
          </p:cNvSpPr>
          <p:nvPr/>
        </p:nvSpPr>
        <p:spPr bwMode="auto">
          <a:xfrm>
            <a:off x="3705225" y="2735263"/>
            <a:ext cx="44608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W</a:t>
            </a:r>
          </a:p>
        </p:txBody>
      </p:sp>
      <p:sp>
        <p:nvSpPr>
          <p:cNvPr id="96274" name="Text Box 16"/>
          <p:cNvSpPr txBox="1">
            <a:spLocks noChangeArrowheads="1"/>
          </p:cNvSpPr>
          <p:nvPr/>
        </p:nvSpPr>
        <p:spPr bwMode="auto">
          <a:xfrm>
            <a:off x="5726113" y="2738438"/>
            <a:ext cx="7223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6275" name="Text Box 17"/>
          <p:cNvSpPr txBox="1">
            <a:spLocks noChangeArrowheads="1"/>
          </p:cNvSpPr>
          <p:nvPr/>
        </p:nvSpPr>
        <p:spPr bwMode="auto">
          <a:xfrm>
            <a:off x="4243388" y="510222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6276" name="Text Box 18"/>
          <p:cNvSpPr txBox="1">
            <a:spLocks noChangeArrowheads="1"/>
          </p:cNvSpPr>
          <p:nvPr/>
        </p:nvSpPr>
        <p:spPr bwMode="auto">
          <a:xfrm>
            <a:off x="6580188" y="34353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6277" name="Text Box 19"/>
          <p:cNvSpPr txBox="1">
            <a:spLocks noChangeArrowheads="1"/>
          </p:cNvSpPr>
          <p:nvPr/>
        </p:nvSpPr>
        <p:spPr bwMode="auto">
          <a:xfrm>
            <a:off x="4340225" y="5087938"/>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6278" name="Oval 20"/>
          <p:cNvSpPr>
            <a:spLocks noChangeArrowheads="1"/>
          </p:cNvSpPr>
          <p:nvPr/>
        </p:nvSpPr>
        <p:spPr bwMode="auto">
          <a:xfrm>
            <a:off x="5287963" y="464185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79" name="Line 21"/>
          <p:cNvSpPr>
            <a:spLocks noChangeShapeType="1"/>
          </p:cNvSpPr>
          <p:nvPr/>
        </p:nvSpPr>
        <p:spPr bwMode="auto">
          <a:xfrm flipH="1">
            <a:off x="4749800" y="4762500"/>
            <a:ext cx="565150" cy="8477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80" name="Line 22"/>
          <p:cNvSpPr>
            <a:spLocks noChangeShapeType="1"/>
          </p:cNvSpPr>
          <p:nvPr/>
        </p:nvSpPr>
        <p:spPr bwMode="auto">
          <a:xfrm>
            <a:off x="5427663" y="4752975"/>
            <a:ext cx="404812" cy="85883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81" name="Text Box 23"/>
          <p:cNvSpPr txBox="1">
            <a:spLocks noChangeArrowheads="1"/>
          </p:cNvSpPr>
          <p:nvPr/>
        </p:nvSpPr>
        <p:spPr bwMode="auto">
          <a:xfrm>
            <a:off x="4905375" y="4537075"/>
            <a:ext cx="2794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6282" name="Text Box 24"/>
          <p:cNvSpPr txBox="1">
            <a:spLocks noChangeArrowheads="1"/>
          </p:cNvSpPr>
          <p:nvPr/>
        </p:nvSpPr>
        <p:spPr bwMode="auto">
          <a:xfrm>
            <a:off x="4619625" y="5005388"/>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W</a:t>
            </a:r>
          </a:p>
        </p:txBody>
      </p:sp>
      <p:sp>
        <p:nvSpPr>
          <p:cNvPr id="96283" name="Text Box 25"/>
          <p:cNvSpPr txBox="1">
            <a:spLocks noChangeArrowheads="1"/>
          </p:cNvSpPr>
          <p:nvPr/>
        </p:nvSpPr>
        <p:spPr bwMode="auto">
          <a:xfrm>
            <a:off x="5683250" y="5022850"/>
            <a:ext cx="6985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6284" name="Oval 26"/>
          <p:cNvSpPr>
            <a:spLocks noChangeArrowheads="1"/>
          </p:cNvSpPr>
          <p:nvPr/>
        </p:nvSpPr>
        <p:spPr bwMode="auto">
          <a:xfrm>
            <a:off x="5788025" y="56165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85" name="Oval 27"/>
          <p:cNvSpPr>
            <a:spLocks noChangeArrowheads="1"/>
          </p:cNvSpPr>
          <p:nvPr/>
        </p:nvSpPr>
        <p:spPr bwMode="auto">
          <a:xfrm>
            <a:off x="4633913" y="56197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86" name="Text Box 28"/>
          <p:cNvSpPr txBox="1">
            <a:spLocks noChangeArrowheads="1"/>
          </p:cNvSpPr>
          <p:nvPr/>
        </p:nvSpPr>
        <p:spPr bwMode="auto">
          <a:xfrm>
            <a:off x="7308850" y="43640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6287" name="Oval 29"/>
          <p:cNvSpPr>
            <a:spLocks noChangeArrowheads="1"/>
          </p:cNvSpPr>
          <p:nvPr/>
        </p:nvSpPr>
        <p:spPr bwMode="auto">
          <a:xfrm>
            <a:off x="6372225" y="3562350"/>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88" name="Line 30"/>
          <p:cNvSpPr>
            <a:spLocks noChangeShapeType="1"/>
          </p:cNvSpPr>
          <p:nvPr/>
        </p:nvSpPr>
        <p:spPr bwMode="auto">
          <a:xfrm flipH="1">
            <a:off x="5392738" y="3683000"/>
            <a:ext cx="993775" cy="993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89" name="Line 31"/>
          <p:cNvSpPr>
            <a:spLocks noChangeShapeType="1"/>
          </p:cNvSpPr>
          <p:nvPr/>
        </p:nvSpPr>
        <p:spPr bwMode="auto">
          <a:xfrm>
            <a:off x="6511925" y="3673475"/>
            <a:ext cx="903288"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90" name="Text Box 32"/>
          <p:cNvSpPr txBox="1">
            <a:spLocks noChangeArrowheads="1"/>
          </p:cNvSpPr>
          <p:nvPr/>
        </p:nvSpPr>
        <p:spPr bwMode="auto">
          <a:xfrm>
            <a:off x="5348288" y="3933825"/>
            <a:ext cx="4016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W</a:t>
            </a:r>
          </a:p>
        </p:txBody>
      </p:sp>
      <p:sp>
        <p:nvSpPr>
          <p:cNvPr id="96291" name="Text Box 33"/>
          <p:cNvSpPr txBox="1">
            <a:spLocks noChangeArrowheads="1"/>
          </p:cNvSpPr>
          <p:nvPr/>
        </p:nvSpPr>
        <p:spPr bwMode="auto">
          <a:xfrm>
            <a:off x="7073900" y="3927475"/>
            <a:ext cx="6572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NW</a:t>
            </a:r>
          </a:p>
        </p:txBody>
      </p:sp>
      <p:sp>
        <p:nvSpPr>
          <p:cNvPr id="96292" name="Text Box 34"/>
          <p:cNvSpPr txBox="1">
            <a:spLocks noChangeArrowheads="1"/>
          </p:cNvSpPr>
          <p:nvPr/>
        </p:nvSpPr>
        <p:spPr bwMode="auto">
          <a:xfrm>
            <a:off x="6340475" y="5334000"/>
            <a:ext cx="1350963"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6293" name="Oval 35"/>
          <p:cNvSpPr>
            <a:spLocks noChangeArrowheads="1"/>
          </p:cNvSpPr>
          <p:nvPr/>
        </p:nvSpPr>
        <p:spPr bwMode="auto">
          <a:xfrm>
            <a:off x="7342188" y="4657725"/>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94" name="Line 36"/>
          <p:cNvSpPr>
            <a:spLocks noChangeShapeType="1"/>
          </p:cNvSpPr>
          <p:nvPr/>
        </p:nvSpPr>
        <p:spPr bwMode="auto">
          <a:xfrm flipH="1">
            <a:off x="6896100" y="4778375"/>
            <a:ext cx="473075" cy="887413"/>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95" name="Line 37"/>
          <p:cNvSpPr>
            <a:spLocks noChangeShapeType="1"/>
          </p:cNvSpPr>
          <p:nvPr/>
        </p:nvSpPr>
        <p:spPr bwMode="auto">
          <a:xfrm>
            <a:off x="7481888" y="4768850"/>
            <a:ext cx="498475" cy="8858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296" name="Text Box 38"/>
          <p:cNvSpPr txBox="1">
            <a:spLocks noChangeArrowheads="1"/>
          </p:cNvSpPr>
          <p:nvPr/>
        </p:nvSpPr>
        <p:spPr bwMode="auto">
          <a:xfrm>
            <a:off x="6686550" y="5035550"/>
            <a:ext cx="430213" cy="366713"/>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W</a:t>
            </a:r>
          </a:p>
        </p:txBody>
      </p:sp>
      <p:sp>
        <p:nvSpPr>
          <p:cNvPr id="96297" name="Text Box 39"/>
          <p:cNvSpPr txBox="1">
            <a:spLocks noChangeArrowheads="1"/>
          </p:cNvSpPr>
          <p:nvPr/>
        </p:nvSpPr>
        <p:spPr bwMode="auto">
          <a:xfrm>
            <a:off x="7832725" y="5027613"/>
            <a:ext cx="6445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6298" name="Oval 40"/>
          <p:cNvSpPr>
            <a:spLocks noChangeArrowheads="1"/>
          </p:cNvSpPr>
          <p:nvPr/>
        </p:nvSpPr>
        <p:spPr bwMode="auto">
          <a:xfrm>
            <a:off x="7908925" y="561816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299" name="Oval 41"/>
          <p:cNvSpPr>
            <a:spLocks noChangeArrowheads="1"/>
          </p:cNvSpPr>
          <p:nvPr/>
        </p:nvSpPr>
        <p:spPr bwMode="auto">
          <a:xfrm>
            <a:off x="6796088" y="560863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300" name="Line 42"/>
          <p:cNvSpPr>
            <a:spLocks noChangeShapeType="1"/>
          </p:cNvSpPr>
          <p:nvPr/>
        </p:nvSpPr>
        <p:spPr bwMode="auto">
          <a:xfrm>
            <a:off x="5443538" y="4719638"/>
            <a:ext cx="1924050"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301" name="Oval 43"/>
          <p:cNvSpPr>
            <a:spLocks noChangeArrowheads="1"/>
          </p:cNvSpPr>
          <p:nvPr/>
        </p:nvSpPr>
        <p:spPr bwMode="auto">
          <a:xfrm>
            <a:off x="3868738" y="32099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302" name="Text Box 44"/>
          <p:cNvSpPr txBox="1">
            <a:spLocks noChangeArrowheads="1"/>
          </p:cNvSpPr>
          <p:nvPr/>
        </p:nvSpPr>
        <p:spPr bwMode="auto">
          <a:xfrm>
            <a:off x="7585075" y="4557713"/>
            <a:ext cx="2794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6303" name="Text Box 45"/>
          <p:cNvSpPr txBox="1">
            <a:spLocks noChangeArrowheads="1"/>
          </p:cNvSpPr>
          <p:nvPr/>
        </p:nvSpPr>
        <p:spPr bwMode="auto">
          <a:xfrm>
            <a:off x="2706688" y="4132263"/>
            <a:ext cx="1412875" cy="376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96304" name="Line 46"/>
          <p:cNvSpPr>
            <a:spLocks noChangeShapeType="1"/>
          </p:cNvSpPr>
          <p:nvPr/>
        </p:nvSpPr>
        <p:spPr bwMode="auto">
          <a:xfrm>
            <a:off x="3797300" y="4511675"/>
            <a:ext cx="692150" cy="271463"/>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6305" name="Text Box 47"/>
          <p:cNvSpPr txBox="1">
            <a:spLocks noChangeArrowheads="1"/>
          </p:cNvSpPr>
          <p:nvPr/>
        </p:nvSpPr>
        <p:spPr bwMode="auto">
          <a:xfrm>
            <a:off x="635000" y="5057775"/>
            <a:ext cx="2797175" cy="10064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One subgame-perfect Nash equilibrium</a:t>
            </a:r>
            <a:br>
              <a:rPr lang="en-US" altLang="zh-CN" sz="2000" smtClean="0">
                <a:solidFill>
                  <a:srgbClr val="000000"/>
                </a:solidFill>
                <a:ea typeface="SimSun" pitchFamily="2" charset="-122"/>
              </a:rPr>
            </a:br>
            <a:r>
              <a:rPr lang="en-US" altLang="zh-CN" sz="2000" smtClean="0">
                <a:solidFill>
                  <a:srgbClr val="000000"/>
                </a:solidFill>
                <a:ea typeface="SimSun" pitchFamily="2" charset="-122"/>
              </a:rPr>
              <a:t>( </a:t>
            </a:r>
            <a:r>
              <a:rPr lang="en-US" altLang="zh-CN" sz="2000" i="1" smtClean="0">
                <a:solidFill>
                  <a:srgbClr val="990033"/>
                </a:solidFill>
                <a:ea typeface="SimSun" pitchFamily="2" charset="-122"/>
              </a:rPr>
              <a:t>NW  W</a:t>
            </a:r>
            <a:r>
              <a:rPr lang="en-US" altLang="zh-CN" sz="2000" smtClean="0">
                <a:solidFill>
                  <a:srgbClr val="000000"/>
                </a:solidFill>
                <a:ea typeface="SimSun" pitchFamily="2" charset="-122"/>
              </a:rPr>
              <a:t>, </a:t>
            </a:r>
            <a:r>
              <a:rPr lang="en-US" altLang="zh-CN" sz="2000" i="1" smtClean="0">
                <a:solidFill>
                  <a:srgbClr val="0000FF"/>
                </a:solidFill>
                <a:ea typeface="SimSun" pitchFamily="2" charset="-122"/>
              </a:rPr>
              <a:t>NW  W</a:t>
            </a:r>
            <a:r>
              <a:rPr lang="en-US" altLang="zh-CN" sz="2000" smtClean="0">
                <a:solidFill>
                  <a:srgbClr val="000000"/>
                </a:solidFill>
                <a:ea typeface="SimSun" pitchFamily="2" charset="-122"/>
              </a:rPr>
              <a:t> )</a:t>
            </a:r>
          </a:p>
        </p:txBody>
      </p:sp>
      <p:sp>
        <p:nvSpPr>
          <p:cNvPr id="96306" name="Oval 48"/>
          <p:cNvSpPr>
            <a:spLocks noChangeArrowheads="1"/>
          </p:cNvSpPr>
          <p:nvPr/>
        </p:nvSpPr>
        <p:spPr bwMode="auto">
          <a:xfrm>
            <a:off x="2049463" y="241300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307" name="Line 49"/>
          <p:cNvSpPr>
            <a:spLocks noChangeShapeType="1"/>
          </p:cNvSpPr>
          <p:nvPr/>
        </p:nvSpPr>
        <p:spPr bwMode="auto">
          <a:xfrm flipH="1">
            <a:off x="1360488" y="2533650"/>
            <a:ext cx="703262" cy="7000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308" name="Text Box 50"/>
          <p:cNvSpPr txBox="1">
            <a:spLocks noChangeArrowheads="1"/>
          </p:cNvSpPr>
          <p:nvPr/>
        </p:nvSpPr>
        <p:spPr bwMode="auto">
          <a:xfrm>
            <a:off x="1143000" y="2671763"/>
            <a:ext cx="4048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W</a:t>
            </a:r>
          </a:p>
        </p:txBody>
      </p:sp>
      <p:sp>
        <p:nvSpPr>
          <p:cNvPr id="96309" name="Text Box 51"/>
          <p:cNvSpPr txBox="1">
            <a:spLocks noChangeArrowheads="1"/>
          </p:cNvSpPr>
          <p:nvPr/>
        </p:nvSpPr>
        <p:spPr bwMode="auto">
          <a:xfrm>
            <a:off x="969963" y="3409950"/>
            <a:ext cx="6746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r</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r</a:t>
            </a:r>
          </a:p>
        </p:txBody>
      </p:sp>
      <p:sp>
        <p:nvSpPr>
          <p:cNvPr id="96310" name="Oval 52"/>
          <p:cNvSpPr>
            <a:spLocks noChangeArrowheads="1"/>
          </p:cNvSpPr>
          <p:nvPr/>
        </p:nvSpPr>
        <p:spPr bwMode="auto">
          <a:xfrm>
            <a:off x="1290638" y="31988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6311" name="Line 53"/>
          <p:cNvSpPr>
            <a:spLocks noChangeShapeType="1"/>
          </p:cNvSpPr>
          <p:nvPr/>
        </p:nvSpPr>
        <p:spPr bwMode="auto">
          <a:xfrm>
            <a:off x="2162175" y="2497138"/>
            <a:ext cx="642938" cy="741362"/>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312" name="Line 54"/>
          <p:cNvSpPr>
            <a:spLocks noChangeShapeType="1"/>
          </p:cNvSpPr>
          <p:nvPr/>
        </p:nvSpPr>
        <p:spPr bwMode="auto">
          <a:xfrm>
            <a:off x="2232025" y="2500313"/>
            <a:ext cx="2406650"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313" name="Text Box 55"/>
          <p:cNvSpPr txBox="1">
            <a:spLocks noChangeArrowheads="1"/>
          </p:cNvSpPr>
          <p:nvPr/>
        </p:nvSpPr>
        <p:spPr bwMode="auto">
          <a:xfrm>
            <a:off x="2674938" y="2686050"/>
            <a:ext cx="6619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6314" name="Line 56"/>
          <p:cNvSpPr>
            <a:spLocks noChangeShapeType="1"/>
          </p:cNvSpPr>
          <p:nvPr/>
        </p:nvSpPr>
        <p:spPr bwMode="auto">
          <a:xfrm>
            <a:off x="4962525" y="3441700"/>
            <a:ext cx="3482975"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6315" name="Line 57"/>
          <p:cNvSpPr>
            <a:spLocks noChangeShapeType="1"/>
          </p:cNvSpPr>
          <p:nvPr/>
        </p:nvSpPr>
        <p:spPr bwMode="auto">
          <a:xfrm flipV="1">
            <a:off x="7880350" y="1814513"/>
            <a:ext cx="0" cy="1614487"/>
          </a:xfrm>
          <a:prstGeom prst="line">
            <a:avLst/>
          </a:prstGeom>
          <a:noFill/>
          <a:ln w="9525">
            <a:solidFill>
              <a:schemeClr val="tx1"/>
            </a:solidFill>
            <a:round/>
            <a:headEnd type="triangle" w="med" len="med"/>
            <a:tailEnd/>
          </a:ln>
        </p:spPr>
        <p:txBody>
          <a:bodyPr/>
          <a:lstStyle/>
          <a:p>
            <a:pPr fontAlgn="base">
              <a:spcBef>
                <a:spcPct val="0"/>
              </a:spcBef>
              <a:spcAft>
                <a:spcPct val="0"/>
              </a:spcAft>
            </a:pPr>
            <a:endParaRPr lang="zh-CN" altLang="en-US" smtClean="0">
              <a:solidFill>
                <a:srgbClr val="000000"/>
              </a:solidFill>
            </a:endParaRPr>
          </a:p>
        </p:txBody>
      </p:sp>
      <p:sp>
        <p:nvSpPr>
          <p:cNvPr id="96316" name="Text Box 58"/>
          <p:cNvSpPr txBox="1">
            <a:spLocks noChangeArrowheads="1"/>
          </p:cNvSpPr>
          <p:nvPr/>
        </p:nvSpPr>
        <p:spPr bwMode="auto">
          <a:xfrm>
            <a:off x="7959725" y="2460625"/>
            <a:ext cx="91598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Date 1</a:t>
            </a:r>
          </a:p>
        </p:txBody>
      </p:sp>
      <p:sp>
        <p:nvSpPr>
          <p:cNvPr id="96317" name="Line 59"/>
          <p:cNvSpPr>
            <a:spLocks noChangeShapeType="1"/>
          </p:cNvSpPr>
          <p:nvPr/>
        </p:nvSpPr>
        <p:spPr bwMode="auto">
          <a:xfrm flipV="1">
            <a:off x="7880350" y="3429000"/>
            <a:ext cx="0" cy="833438"/>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6318" name="Text Box 60"/>
          <p:cNvSpPr txBox="1">
            <a:spLocks noChangeArrowheads="1"/>
          </p:cNvSpPr>
          <p:nvPr/>
        </p:nvSpPr>
        <p:spPr bwMode="auto">
          <a:xfrm>
            <a:off x="7950200" y="3660775"/>
            <a:ext cx="91598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Date 2</a:t>
            </a:r>
          </a:p>
        </p:txBody>
      </p:sp>
      <p:sp>
        <p:nvSpPr>
          <p:cNvPr id="96319" name="Text Box 61"/>
          <p:cNvSpPr txBox="1">
            <a:spLocks noChangeArrowheads="1"/>
          </p:cNvSpPr>
          <p:nvPr/>
        </p:nvSpPr>
        <p:spPr bwMode="auto">
          <a:xfrm>
            <a:off x="5432425" y="1560513"/>
            <a:ext cx="2233613"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W: withdraw</a:t>
            </a:r>
            <a:br>
              <a:rPr lang="en-US" altLang="zh-CN" smtClean="0">
                <a:solidFill>
                  <a:srgbClr val="000000"/>
                </a:solidFill>
                <a:ea typeface="SimSun" pitchFamily="2" charset="-122"/>
              </a:rPr>
            </a:br>
            <a:r>
              <a:rPr lang="en-US" altLang="zh-CN" smtClean="0">
                <a:solidFill>
                  <a:srgbClr val="000000"/>
                </a:solidFill>
                <a:ea typeface="SimSun" pitchFamily="2" charset="-122"/>
              </a:rPr>
              <a:t>NW: not withdraw</a:t>
            </a:r>
          </a:p>
        </p:txBody>
      </p:sp>
      <p:sp>
        <p:nvSpPr>
          <p:cNvPr id="96320" name="Text Box 62"/>
          <p:cNvSpPr txBox="1">
            <a:spLocks noChangeArrowheads="1"/>
          </p:cNvSpPr>
          <p:nvPr/>
        </p:nvSpPr>
        <p:spPr bwMode="auto">
          <a:xfrm>
            <a:off x="1649413" y="2271713"/>
            <a:ext cx="4191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6321" name="Text Box 63"/>
          <p:cNvSpPr txBox="1">
            <a:spLocks noChangeArrowheads="1"/>
          </p:cNvSpPr>
          <p:nvPr/>
        </p:nvSpPr>
        <p:spPr bwMode="auto">
          <a:xfrm>
            <a:off x="2197100" y="3429000"/>
            <a:ext cx="11049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D</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smtClean="0">
                <a:solidFill>
                  <a:srgbClr val="3333CC"/>
                </a:solidFill>
                <a:latin typeface="Times New Roman" pitchFamily="18" charset="0"/>
                <a:ea typeface="SimSun" pitchFamily="2" charset="-122"/>
                <a:cs typeface="Times New Roman" pitchFamily="18" charset="0"/>
              </a:rPr>
              <a:t>2</a:t>
            </a:r>
            <a:r>
              <a:rPr lang="en-US" altLang="zh-CN" b="1" i="1" smtClean="0">
                <a:solidFill>
                  <a:srgbClr val="0000FF"/>
                </a:solidFill>
                <a:latin typeface="Times New Roman" pitchFamily="18" charset="0"/>
                <a:ea typeface="SimSun" pitchFamily="2" charset="-122"/>
                <a:cs typeface="Times New Roman" pitchFamily="18" charset="0"/>
              </a:rPr>
              <a:t>r–D</a:t>
            </a:r>
          </a:p>
        </p:txBody>
      </p:sp>
      <p:sp>
        <p:nvSpPr>
          <p:cNvPr id="96322" name="Text Box 64"/>
          <p:cNvSpPr txBox="1">
            <a:spLocks noChangeArrowheads="1"/>
          </p:cNvSpPr>
          <p:nvPr/>
        </p:nvSpPr>
        <p:spPr bwMode="auto">
          <a:xfrm>
            <a:off x="3451225" y="3444875"/>
            <a:ext cx="11049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Times New Roman" pitchFamily="18" charset="0"/>
                <a:ea typeface="SimSun" pitchFamily="2" charset="-122"/>
                <a:cs typeface="Times New Roman" pitchFamily="18" charset="0"/>
              </a:rPr>
              <a:t>2</a:t>
            </a:r>
            <a:r>
              <a:rPr lang="en-US" altLang="zh-CN" b="1" i="1" smtClean="0">
                <a:solidFill>
                  <a:srgbClr val="990033"/>
                </a:solidFill>
                <a:latin typeface="Times New Roman" pitchFamily="18" charset="0"/>
                <a:ea typeface="SimSun" pitchFamily="2" charset="-122"/>
                <a:cs typeface="Times New Roman" pitchFamily="18" charset="0"/>
              </a:rPr>
              <a:t>r–D</a:t>
            </a:r>
            <a:r>
              <a:rPr lang="en-US" altLang="zh-CN" b="1" i="1" smtClean="0">
                <a:solidFill>
                  <a:srgbClr val="000000"/>
                </a:solidFill>
                <a:latin typeface="Times New Roman" pitchFamily="18" charset="0"/>
                <a:ea typeface="SimSun" pitchFamily="2" charset="-122"/>
                <a:cs typeface="Times New Roman" pitchFamily="18" charset="0"/>
              </a:rPr>
              <a:t>, </a:t>
            </a:r>
            <a:r>
              <a:rPr lang="en-US" altLang="zh-CN" smtClean="0">
                <a:solidFill>
                  <a:srgbClr val="990033"/>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D</a:t>
            </a:r>
          </a:p>
        </p:txBody>
      </p:sp>
      <p:sp>
        <p:nvSpPr>
          <p:cNvPr id="96323" name="Text Box 65"/>
          <p:cNvSpPr txBox="1">
            <a:spLocks noChangeArrowheads="1"/>
          </p:cNvSpPr>
          <p:nvPr/>
        </p:nvSpPr>
        <p:spPr bwMode="auto">
          <a:xfrm>
            <a:off x="4281488" y="5821363"/>
            <a:ext cx="8366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R</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R</a:t>
            </a:r>
          </a:p>
        </p:txBody>
      </p:sp>
      <p:sp>
        <p:nvSpPr>
          <p:cNvPr id="96324" name="Text Box 66"/>
          <p:cNvSpPr txBox="1">
            <a:spLocks noChangeArrowheads="1"/>
          </p:cNvSpPr>
          <p:nvPr/>
        </p:nvSpPr>
        <p:spPr bwMode="auto">
          <a:xfrm>
            <a:off x="6478588" y="5840413"/>
            <a:ext cx="12255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D</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smtClean="0">
                <a:solidFill>
                  <a:srgbClr val="3333CC"/>
                </a:solidFill>
                <a:latin typeface="Times New Roman" pitchFamily="18" charset="0"/>
                <a:ea typeface="SimSun" pitchFamily="2" charset="-122"/>
                <a:cs typeface="Times New Roman" pitchFamily="18" charset="0"/>
              </a:rPr>
              <a:t>2</a:t>
            </a:r>
            <a:r>
              <a:rPr lang="en-US" altLang="zh-CN" b="1" i="1" smtClean="0">
                <a:solidFill>
                  <a:srgbClr val="0000FF"/>
                </a:solidFill>
                <a:latin typeface="Times New Roman" pitchFamily="18" charset="0"/>
                <a:ea typeface="SimSun" pitchFamily="2" charset="-122"/>
                <a:cs typeface="Times New Roman" pitchFamily="18" charset="0"/>
              </a:rPr>
              <a:t>R–D</a:t>
            </a:r>
          </a:p>
        </p:txBody>
      </p:sp>
      <p:sp>
        <p:nvSpPr>
          <p:cNvPr id="96325" name="Text Box 67"/>
          <p:cNvSpPr txBox="1">
            <a:spLocks noChangeArrowheads="1"/>
          </p:cNvSpPr>
          <p:nvPr/>
        </p:nvSpPr>
        <p:spPr bwMode="auto">
          <a:xfrm>
            <a:off x="5338763" y="5842000"/>
            <a:ext cx="11049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Times New Roman" pitchFamily="18" charset="0"/>
                <a:ea typeface="SimSun" pitchFamily="2" charset="-122"/>
                <a:cs typeface="Times New Roman" pitchFamily="18" charset="0"/>
              </a:rPr>
              <a:t>2</a:t>
            </a:r>
            <a:r>
              <a:rPr lang="en-US" altLang="zh-CN" b="1" i="1" smtClean="0">
                <a:solidFill>
                  <a:srgbClr val="990033"/>
                </a:solidFill>
                <a:latin typeface="Times New Roman" pitchFamily="18" charset="0"/>
                <a:ea typeface="SimSun" pitchFamily="2" charset="-122"/>
                <a:cs typeface="Times New Roman" pitchFamily="18" charset="0"/>
              </a:rPr>
              <a:t>R–D</a:t>
            </a:r>
            <a:r>
              <a:rPr lang="en-US" altLang="zh-CN" b="1" i="1" smtClean="0">
                <a:solidFill>
                  <a:srgbClr val="000000"/>
                </a:solidFill>
                <a:latin typeface="Times New Roman" pitchFamily="18" charset="0"/>
                <a:ea typeface="SimSun" pitchFamily="2" charset="-122"/>
                <a:cs typeface="Times New Roman" pitchFamily="18" charset="0"/>
              </a:rPr>
              <a:t>, </a:t>
            </a:r>
            <a:r>
              <a:rPr lang="en-US" altLang="zh-CN" smtClean="0">
                <a:solidFill>
                  <a:srgbClr val="990033"/>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D</a:t>
            </a:r>
          </a:p>
        </p:txBody>
      </p:sp>
      <p:sp>
        <p:nvSpPr>
          <p:cNvPr id="96326" name="Text Box 68"/>
          <p:cNvSpPr txBox="1">
            <a:spLocks noChangeArrowheads="1"/>
          </p:cNvSpPr>
          <p:nvPr/>
        </p:nvSpPr>
        <p:spPr bwMode="auto">
          <a:xfrm>
            <a:off x="7688263" y="5840413"/>
            <a:ext cx="8366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R</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R</a:t>
            </a:r>
          </a:p>
        </p:txBody>
      </p:sp>
      <p:sp>
        <p:nvSpPr>
          <p:cNvPr id="96327" name="Freeform 69"/>
          <p:cNvSpPr>
            <a:spLocks/>
          </p:cNvSpPr>
          <p:nvPr/>
        </p:nvSpPr>
        <p:spPr bwMode="auto">
          <a:xfrm>
            <a:off x="4084638" y="3509963"/>
            <a:ext cx="4830762" cy="2773362"/>
          </a:xfrm>
          <a:custGeom>
            <a:avLst/>
            <a:gdLst>
              <a:gd name="T0" fmla="*/ 738187 w 3043"/>
              <a:gd name="T1" fmla="*/ 574675 h 1747"/>
              <a:gd name="T2" fmla="*/ 796925 w 3043"/>
              <a:gd name="T3" fmla="*/ 487362 h 1747"/>
              <a:gd name="T4" fmla="*/ 900113 w 3043"/>
              <a:gd name="T5" fmla="*/ 398462 h 1747"/>
              <a:gd name="T6" fmla="*/ 1017587 w 3043"/>
              <a:gd name="T7" fmla="*/ 265112 h 1747"/>
              <a:gd name="T8" fmla="*/ 1755775 w 3043"/>
              <a:gd name="T9" fmla="*/ 103188 h 1747"/>
              <a:gd name="T10" fmla="*/ 2374900 w 3043"/>
              <a:gd name="T11" fmla="*/ 44450 h 1747"/>
              <a:gd name="T12" fmla="*/ 2581275 w 3043"/>
              <a:gd name="T13" fmla="*/ 0 h 1747"/>
              <a:gd name="T14" fmla="*/ 2862262 w 3043"/>
              <a:gd name="T15" fmla="*/ 74612 h 1747"/>
              <a:gd name="T16" fmla="*/ 3038474 w 3043"/>
              <a:gd name="T17" fmla="*/ 117475 h 1747"/>
              <a:gd name="T18" fmla="*/ 3171824 w 3043"/>
              <a:gd name="T19" fmla="*/ 161925 h 1747"/>
              <a:gd name="T20" fmla="*/ 3260725 w 3043"/>
              <a:gd name="T21" fmla="*/ 192087 h 1747"/>
              <a:gd name="T22" fmla="*/ 3303588 w 3043"/>
              <a:gd name="T23" fmla="*/ 220662 h 1747"/>
              <a:gd name="T24" fmla="*/ 3392488 w 3043"/>
              <a:gd name="T25" fmla="*/ 250825 h 1747"/>
              <a:gd name="T26" fmla="*/ 3570288 w 3043"/>
              <a:gd name="T27" fmla="*/ 339725 h 1747"/>
              <a:gd name="T28" fmla="*/ 3629025 w 3043"/>
              <a:gd name="T29" fmla="*/ 398462 h 1747"/>
              <a:gd name="T30" fmla="*/ 3687762 w 3043"/>
              <a:gd name="T31" fmla="*/ 487362 h 1747"/>
              <a:gd name="T32" fmla="*/ 3863975 w 3043"/>
              <a:gd name="T33" fmla="*/ 693737 h 1747"/>
              <a:gd name="T34" fmla="*/ 3968750 w 3043"/>
              <a:gd name="T35" fmla="*/ 811212 h 1747"/>
              <a:gd name="T36" fmla="*/ 4130675 w 3043"/>
              <a:gd name="T37" fmla="*/ 1017587 h 1747"/>
              <a:gd name="T38" fmla="*/ 4306887 w 3043"/>
              <a:gd name="T39" fmla="*/ 1195387 h 1747"/>
              <a:gd name="T40" fmla="*/ 4484687 w 3043"/>
              <a:gd name="T41" fmla="*/ 1416050 h 1747"/>
              <a:gd name="T42" fmla="*/ 4616450 w 3043"/>
              <a:gd name="T43" fmla="*/ 1681163 h 1747"/>
              <a:gd name="T44" fmla="*/ 4691062 w 3043"/>
              <a:gd name="T45" fmla="*/ 1814512 h 1747"/>
              <a:gd name="T46" fmla="*/ 4735512 w 3043"/>
              <a:gd name="T47" fmla="*/ 1962150 h 1747"/>
              <a:gd name="T48" fmla="*/ 4675187 w 3043"/>
              <a:gd name="T49" fmla="*/ 2492375 h 1747"/>
              <a:gd name="T50" fmla="*/ 4602162 w 3043"/>
              <a:gd name="T51" fmla="*/ 2581275 h 1747"/>
              <a:gd name="T52" fmla="*/ 4498975 w 3043"/>
              <a:gd name="T53" fmla="*/ 2684462 h 1747"/>
              <a:gd name="T54" fmla="*/ 4292600 w 3043"/>
              <a:gd name="T55" fmla="*/ 2757487 h 1747"/>
              <a:gd name="T56" fmla="*/ 2743200 w 3043"/>
              <a:gd name="T57" fmla="*/ 2773362 h 1747"/>
              <a:gd name="T58" fmla="*/ 2168525 w 3043"/>
              <a:gd name="T59" fmla="*/ 2728912 h 1747"/>
              <a:gd name="T60" fmla="*/ 1195387 w 3043"/>
              <a:gd name="T61" fmla="*/ 2743200 h 1747"/>
              <a:gd name="T62" fmla="*/ 487362 w 3043"/>
              <a:gd name="T63" fmla="*/ 2728912 h 1747"/>
              <a:gd name="T64" fmla="*/ 192087 w 3043"/>
              <a:gd name="T65" fmla="*/ 2670175 h 1747"/>
              <a:gd name="T66" fmla="*/ 103188 w 3043"/>
              <a:gd name="T67" fmla="*/ 2640012 h 1747"/>
              <a:gd name="T68" fmla="*/ 30162 w 3043"/>
              <a:gd name="T69" fmla="*/ 2566987 h 1747"/>
              <a:gd name="T70" fmla="*/ 0 w 3043"/>
              <a:gd name="T71" fmla="*/ 2478087 h 1747"/>
              <a:gd name="T72" fmla="*/ 147637 w 3043"/>
              <a:gd name="T73" fmla="*/ 2257425 h 1747"/>
              <a:gd name="T74" fmla="*/ 222250 w 3043"/>
              <a:gd name="T75" fmla="*/ 2124075 h 1747"/>
              <a:gd name="T76" fmla="*/ 280987 w 3043"/>
              <a:gd name="T77" fmla="*/ 1873250 h 1747"/>
              <a:gd name="T78" fmla="*/ 369887 w 3043"/>
              <a:gd name="T79" fmla="*/ 1504950 h 1747"/>
              <a:gd name="T80" fmla="*/ 457200 w 3043"/>
              <a:gd name="T81" fmla="*/ 1357312 h 1747"/>
              <a:gd name="T82" fmla="*/ 487362 w 3043"/>
              <a:gd name="T83" fmla="*/ 1312862 h 1747"/>
              <a:gd name="T84" fmla="*/ 604837 w 3043"/>
              <a:gd name="T85" fmla="*/ 1031875 h 1747"/>
              <a:gd name="T86" fmla="*/ 635000 w 3043"/>
              <a:gd name="T87" fmla="*/ 944562 h 1747"/>
              <a:gd name="T88" fmla="*/ 723900 w 3043"/>
              <a:gd name="T89" fmla="*/ 766762 h 1747"/>
              <a:gd name="T90" fmla="*/ 752475 w 3043"/>
              <a:gd name="T91" fmla="*/ 677862 h 1747"/>
              <a:gd name="T92" fmla="*/ 738187 w 3043"/>
              <a:gd name="T93" fmla="*/ 574675 h 17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43"/>
              <a:gd name="T142" fmla="*/ 0 h 1747"/>
              <a:gd name="T143" fmla="*/ 3043 w 3043"/>
              <a:gd name="T144" fmla="*/ 1747 h 17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43" h="1747">
                <a:moveTo>
                  <a:pt x="465" y="362"/>
                </a:moveTo>
                <a:cubicBezTo>
                  <a:pt x="550" y="280"/>
                  <a:pt x="451" y="384"/>
                  <a:pt x="502" y="307"/>
                </a:cubicBezTo>
                <a:cubicBezTo>
                  <a:pt x="521" y="278"/>
                  <a:pt x="543" y="275"/>
                  <a:pt x="567" y="251"/>
                </a:cubicBezTo>
                <a:cubicBezTo>
                  <a:pt x="617" y="201"/>
                  <a:pt x="541" y="232"/>
                  <a:pt x="641" y="167"/>
                </a:cubicBezTo>
                <a:cubicBezTo>
                  <a:pt x="779" y="78"/>
                  <a:pt x="947" y="75"/>
                  <a:pt x="1106" y="65"/>
                </a:cubicBezTo>
                <a:cubicBezTo>
                  <a:pt x="1236" y="23"/>
                  <a:pt x="1354" y="33"/>
                  <a:pt x="1496" y="28"/>
                </a:cubicBezTo>
                <a:cubicBezTo>
                  <a:pt x="1538" y="14"/>
                  <a:pt x="1626" y="0"/>
                  <a:pt x="1626" y="0"/>
                </a:cubicBezTo>
                <a:cubicBezTo>
                  <a:pt x="1687" y="12"/>
                  <a:pt x="1743" y="33"/>
                  <a:pt x="1803" y="47"/>
                </a:cubicBezTo>
                <a:cubicBezTo>
                  <a:pt x="1841" y="56"/>
                  <a:pt x="1877" y="62"/>
                  <a:pt x="1914" y="74"/>
                </a:cubicBezTo>
                <a:cubicBezTo>
                  <a:pt x="1942" y="83"/>
                  <a:pt x="1970" y="93"/>
                  <a:pt x="1998" y="102"/>
                </a:cubicBezTo>
                <a:cubicBezTo>
                  <a:pt x="2017" y="108"/>
                  <a:pt x="2054" y="121"/>
                  <a:pt x="2054" y="121"/>
                </a:cubicBezTo>
                <a:cubicBezTo>
                  <a:pt x="2063" y="127"/>
                  <a:pt x="2071" y="135"/>
                  <a:pt x="2081" y="139"/>
                </a:cubicBezTo>
                <a:cubicBezTo>
                  <a:pt x="2099" y="147"/>
                  <a:pt x="2137" y="158"/>
                  <a:pt x="2137" y="158"/>
                </a:cubicBezTo>
                <a:cubicBezTo>
                  <a:pt x="2171" y="181"/>
                  <a:pt x="2211" y="200"/>
                  <a:pt x="2249" y="214"/>
                </a:cubicBezTo>
                <a:cubicBezTo>
                  <a:pt x="2273" y="289"/>
                  <a:pt x="2237" y="202"/>
                  <a:pt x="2286" y="251"/>
                </a:cubicBezTo>
                <a:cubicBezTo>
                  <a:pt x="2302" y="267"/>
                  <a:pt x="2311" y="288"/>
                  <a:pt x="2323" y="307"/>
                </a:cubicBezTo>
                <a:cubicBezTo>
                  <a:pt x="2357" y="358"/>
                  <a:pt x="2383" y="401"/>
                  <a:pt x="2434" y="437"/>
                </a:cubicBezTo>
                <a:cubicBezTo>
                  <a:pt x="2478" y="501"/>
                  <a:pt x="2454" y="479"/>
                  <a:pt x="2500" y="511"/>
                </a:cubicBezTo>
                <a:cubicBezTo>
                  <a:pt x="2531" y="558"/>
                  <a:pt x="2554" y="610"/>
                  <a:pt x="2602" y="641"/>
                </a:cubicBezTo>
                <a:cubicBezTo>
                  <a:pt x="2629" y="683"/>
                  <a:pt x="2678" y="718"/>
                  <a:pt x="2713" y="753"/>
                </a:cubicBezTo>
                <a:cubicBezTo>
                  <a:pt x="2755" y="795"/>
                  <a:pt x="2782" y="849"/>
                  <a:pt x="2825" y="892"/>
                </a:cubicBezTo>
                <a:cubicBezTo>
                  <a:pt x="2844" y="951"/>
                  <a:pt x="2880" y="1004"/>
                  <a:pt x="2908" y="1059"/>
                </a:cubicBezTo>
                <a:cubicBezTo>
                  <a:pt x="2929" y="1101"/>
                  <a:pt x="2918" y="1106"/>
                  <a:pt x="2955" y="1143"/>
                </a:cubicBezTo>
                <a:cubicBezTo>
                  <a:pt x="2977" y="1211"/>
                  <a:pt x="2968" y="1180"/>
                  <a:pt x="2983" y="1236"/>
                </a:cubicBezTo>
                <a:cubicBezTo>
                  <a:pt x="2991" y="1331"/>
                  <a:pt x="3043" y="1507"/>
                  <a:pt x="2945" y="1570"/>
                </a:cubicBezTo>
                <a:cubicBezTo>
                  <a:pt x="2886" y="1661"/>
                  <a:pt x="2975" y="1528"/>
                  <a:pt x="2899" y="1626"/>
                </a:cubicBezTo>
                <a:cubicBezTo>
                  <a:pt x="2847" y="1693"/>
                  <a:pt x="2888" y="1674"/>
                  <a:pt x="2834" y="1691"/>
                </a:cubicBezTo>
                <a:cubicBezTo>
                  <a:pt x="2798" y="1715"/>
                  <a:pt x="2749" y="1736"/>
                  <a:pt x="2704" y="1737"/>
                </a:cubicBezTo>
                <a:cubicBezTo>
                  <a:pt x="2379" y="1743"/>
                  <a:pt x="2053" y="1744"/>
                  <a:pt x="1728" y="1747"/>
                </a:cubicBezTo>
                <a:cubicBezTo>
                  <a:pt x="1598" y="1741"/>
                  <a:pt x="1491" y="1732"/>
                  <a:pt x="1366" y="1719"/>
                </a:cubicBezTo>
                <a:cubicBezTo>
                  <a:pt x="1163" y="1726"/>
                  <a:pt x="955" y="1708"/>
                  <a:pt x="753" y="1728"/>
                </a:cubicBezTo>
                <a:cubicBezTo>
                  <a:pt x="604" y="1725"/>
                  <a:pt x="456" y="1724"/>
                  <a:pt x="307" y="1719"/>
                </a:cubicBezTo>
                <a:cubicBezTo>
                  <a:pt x="251" y="1717"/>
                  <a:pt x="174" y="1700"/>
                  <a:pt x="121" y="1682"/>
                </a:cubicBezTo>
                <a:cubicBezTo>
                  <a:pt x="102" y="1676"/>
                  <a:pt x="65" y="1663"/>
                  <a:pt x="65" y="1663"/>
                </a:cubicBezTo>
                <a:cubicBezTo>
                  <a:pt x="42" y="1647"/>
                  <a:pt x="31" y="1644"/>
                  <a:pt x="19" y="1617"/>
                </a:cubicBezTo>
                <a:cubicBezTo>
                  <a:pt x="11" y="1599"/>
                  <a:pt x="0" y="1561"/>
                  <a:pt x="0" y="1561"/>
                </a:cubicBezTo>
                <a:cubicBezTo>
                  <a:pt x="33" y="1512"/>
                  <a:pt x="40" y="1456"/>
                  <a:pt x="93" y="1422"/>
                </a:cubicBezTo>
                <a:cubicBezTo>
                  <a:pt x="104" y="1392"/>
                  <a:pt x="140" y="1338"/>
                  <a:pt x="140" y="1338"/>
                </a:cubicBezTo>
                <a:cubicBezTo>
                  <a:pt x="157" y="1285"/>
                  <a:pt x="160" y="1232"/>
                  <a:pt x="177" y="1180"/>
                </a:cubicBezTo>
                <a:cubicBezTo>
                  <a:pt x="185" y="1102"/>
                  <a:pt x="198" y="1020"/>
                  <a:pt x="233" y="948"/>
                </a:cubicBezTo>
                <a:cubicBezTo>
                  <a:pt x="260" y="892"/>
                  <a:pt x="245" y="920"/>
                  <a:pt x="288" y="855"/>
                </a:cubicBezTo>
                <a:cubicBezTo>
                  <a:pt x="294" y="846"/>
                  <a:pt x="307" y="827"/>
                  <a:pt x="307" y="827"/>
                </a:cubicBezTo>
                <a:cubicBezTo>
                  <a:pt x="328" y="765"/>
                  <a:pt x="355" y="710"/>
                  <a:pt x="381" y="650"/>
                </a:cubicBezTo>
                <a:cubicBezTo>
                  <a:pt x="389" y="632"/>
                  <a:pt x="392" y="612"/>
                  <a:pt x="400" y="595"/>
                </a:cubicBezTo>
                <a:cubicBezTo>
                  <a:pt x="418" y="557"/>
                  <a:pt x="443" y="523"/>
                  <a:pt x="456" y="483"/>
                </a:cubicBezTo>
                <a:cubicBezTo>
                  <a:pt x="462" y="464"/>
                  <a:pt x="477" y="446"/>
                  <a:pt x="474" y="427"/>
                </a:cubicBezTo>
                <a:cubicBezTo>
                  <a:pt x="471" y="405"/>
                  <a:pt x="468" y="384"/>
                  <a:pt x="465" y="362"/>
                </a:cubicBezTo>
                <a:close/>
              </a:path>
            </a:pathLst>
          </a:custGeom>
          <a:noFill/>
          <a:ln w="9525" cap="rnd">
            <a:solidFill>
              <a:schemeClr val="accent2"/>
            </a:solidFill>
            <a:prstDash val="sysDot"/>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3" name="click.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7283" name="灯片编号占位符 4"/>
          <p:cNvSpPr>
            <a:spLocks noGrp="1"/>
          </p:cNvSpPr>
          <p:nvPr>
            <p:ph type="sldNum" sz="quarter" idx="12"/>
          </p:nvPr>
        </p:nvSpPr>
        <p:spPr>
          <a:noFill/>
        </p:spPr>
        <p:txBody>
          <a:bodyPr/>
          <a:lstStyle/>
          <a:p>
            <a:fld id="{A10CFC7C-0677-4E03-8283-B19C6AB1A319}" type="slidenum">
              <a:rPr lang="zh-CN" altLang="en-US" smtClean="0">
                <a:solidFill>
                  <a:srgbClr val="000000"/>
                </a:solidFill>
              </a:rPr>
              <a:pPr/>
              <a:t>76</a:t>
            </a:fld>
            <a:endParaRPr lang="en-US" altLang="zh-CN" smtClean="0">
              <a:solidFill>
                <a:srgbClr val="000000"/>
              </a:solidFill>
            </a:endParaRPr>
          </a:p>
        </p:txBody>
      </p:sp>
      <p:sp>
        <p:nvSpPr>
          <p:cNvPr id="97284" name="Rectangle 2"/>
          <p:cNvSpPr>
            <a:spLocks noGrp="1" noChangeArrowheads="1"/>
          </p:cNvSpPr>
          <p:nvPr>
            <p:ph type="title"/>
          </p:nvPr>
        </p:nvSpPr>
        <p:spPr/>
        <p:txBody>
          <a:bodyPr/>
          <a:lstStyle/>
          <a:p>
            <a:pPr eaLnBrk="1" hangingPunct="1"/>
            <a:r>
              <a:rPr lang="en-US" altLang="zh-CN" sz="3800" smtClean="0">
                <a:ea typeface="SimSun" pitchFamily="2" charset="-122"/>
              </a:rPr>
              <a:t>Bank runs: </a:t>
            </a:r>
            <a:r>
              <a:rPr lang="en-US" altLang="zh-CN" sz="3800" smtClean="0">
                <a:solidFill>
                  <a:schemeClr val="tx1"/>
                </a:solidFill>
                <a:ea typeface="SimSun" pitchFamily="2" charset="-122"/>
              </a:rPr>
              <a:t>game tree</a:t>
            </a:r>
          </a:p>
        </p:txBody>
      </p:sp>
      <p:sp>
        <p:nvSpPr>
          <p:cNvPr id="97285" name="Text Box 3"/>
          <p:cNvSpPr txBox="1">
            <a:spLocks noChangeArrowheads="1"/>
          </p:cNvSpPr>
          <p:nvPr/>
        </p:nvSpPr>
        <p:spPr bwMode="auto">
          <a:xfrm>
            <a:off x="3521075" y="1343025"/>
            <a:ext cx="4191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7286" name="Text Box 4"/>
          <p:cNvSpPr txBox="1">
            <a:spLocks noChangeArrowheads="1"/>
          </p:cNvSpPr>
          <p:nvPr/>
        </p:nvSpPr>
        <p:spPr bwMode="auto">
          <a:xfrm>
            <a:off x="4749800" y="234632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7287" name="Oval 5"/>
          <p:cNvSpPr>
            <a:spLocks noChangeArrowheads="1"/>
          </p:cNvSpPr>
          <p:nvPr/>
        </p:nvSpPr>
        <p:spPr bwMode="auto">
          <a:xfrm>
            <a:off x="3328988" y="15573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288" name="Line 6"/>
          <p:cNvSpPr>
            <a:spLocks noChangeShapeType="1"/>
          </p:cNvSpPr>
          <p:nvPr/>
        </p:nvSpPr>
        <p:spPr bwMode="auto">
          <a:xfrm flipH="1">
            <a:off x="2116138" y="1677988"/>
            <a:ext cx="1227137" cy="82073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289" name="Line 7"/>
          <p:cNvSpPr>
            <a:spLocks noChangeShapeType="1"/>
          </p:cNvSpPr>
          <p:nvPr/>
        </p:nvSpPr>
        <p:spPr bwMode="auto">
          <a:xfrm>
            <a:off x="3468688" y="1668463"/>
            <a:ext cx="1208087" cy="8112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290" name="Text Box 8"/>
          <p:cNvSpPr txBox="1">
            <a:spLocks noChangeArrowheads="1"/>
          </p:cNvSpPr>
          <p:nvPr/>
        </p:nvSpPr>
        <p:spPr bwMode="auto">
          <a:xfrm>
            <a:off x="2308225" y="1744663"/>
            <a:ext cx="45243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W</a:t>
            </a:r>
          </a:p>
        </p:txBody>
      </p:sp>
      <p:sp>
        <p:nvSpPr>
          <p:cNvPr id="97291" name="Text Box 9"/>
          <p:cNvSpPr txBox="1">
            <a:spLocks noChangeArrowheads="1"/>
          </p:cNvSpPr>
          <p:nvPr/>
        </p:nvSpPr>
        <p:spPr bwMode="auto">
          <a:xfrm>
            <a:off x="4076700" y="1749425"/>
            <a:ext cx="665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NW</a:t>
            </a:r>
          </a:p>
        </p:txBody>
      </p:sp>
      <p:sp>
        <p:nvSpPr>
          <p:cNvPr id="97292" name="Oval 10"/>
          <p:cNvSpPr>
            <a:spLocks noChangeArrowheads="1"/>
          </p:cNvSpPr>
          <p:nvPr/>
        </p:nvSpPr>
        <p:spPr bwMode="auto">
          <a:xfrm>
            <a:off x="2757488" y="32035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293" name="Text Box 11"/>
          <p:cNvSpPr txBox="1">
            <a:spLocks noChangeArrowheads="1"/>
          </p:cNvSpPr>
          <p:nvPr/>
        </p:nvSpPr>
        <p:spPr bwMode="auto">
          <a:xfrm>
            <a:off x="4872038" y="2278063"/>
            <a:ext cx="4191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7294" name="Oval 12"/>
          <p:cNvSpPr>
            <a:spLocks noChangeArrowheads="1"/>
          </p:cNvSpPr>
          <p:nvPr/>
        </p:nvSpPr>
        <p:spPr bwMode="auto">
          <a:xfrm>
            <a:off x="4613275" y="243681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295" name="Line 13"/>
          <p:cNvSpPr>
            <a:spLocks noChangeShapeType="1"/>
          </p:cNvSpPr>
          <p:nvPr/>
        </p:nvSpPr>
        <p:spPr bwMode="auto">
          <a:xfrm flipH="1">
            <a:off x="3924300" y="2557463"/>
            <a:ext cx="703263" cy="7143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296" name="Line 14"/>
          <p:cNvSpPr>
            <a:spLocks noChangeShapeType="1"/>
          </p:cNvSpPr>
          <p:nvPr/>
        </p:nvSpPr>
        <p:spPr bwMode="auto">
          <a:xfrm>
            <a:off x="4779963" y="2535238"/>
            <a:ext cx="1625600" cy="10271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297" name="Text Box 15"/>
          <p:cNvSpPr txBox="1">
            <a:spLocks noChangeArrowheads="1"/>
          </p:cNvSpPr>
          <p:nvPr/>
        </p:nvSpPr>
        <p:spPr bwMode="auto">
          <a:xfrm>
            <a:off x="3705225" y="2735263"/>
            <a:ext cx="446088"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W</a:t>
            </a:r>
          </a:p>
        </p:txBody>
      </p:sp>
      <p:sp>
        <p:nvSpPr>
          <p:cNvPr id="97298" name="Text Box 16"/>
          <p:cNvSpPr txBox="1">
            <a:spLocks noChangeArrowheads="1"/>
          </p:cNvSpPr>
          <p:nvPr/>
        </p:nvSpPr>
        <p:spPr bwMode="auto">
          <a:xfrm>
            <a:off x="5726113" y="2738438"/>
            <a:ext cx="7223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7299" name="Text Box 17"/>
          <p:cNvSpPr txBox="1">
            <a:spLocks noChangeArrowheads="1"/>
          </p:cNvSpPr>
          <p:nvPr/>
        </p:nvSpPr>
        <p:spPr bwMode="auto">
          <a:xfrm>
            <a:off x="4243388" y="510222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7300" name="Text Box 18"/>
          <p:cNvSpPr txBox="1">
            <a:spLocks noChangeArrowheads="1"/>
          </p:cNvSpPr>
          <p:nvPr/>
        </p:nvSpPr>
        <p:spPr bwMode="auto">
          <a:xfrm>
            <a:off x="6580188" y="3435350"/>
            <a:ext cx="3762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97301" name="Text Box 19"/>
          <p:cNvSpPr txBox="1">
            <a:spLocks noChangeArrowheads="1"/>
          </p:cNvSpPr>
          <p:nvPr/>
        </p:nvSpPr>
        <p:spPr bwMode="auto">
          <a:xfrm>
            <a:off x="4340225" y="5087938"/>
            <a:ext cx="1350963" cy="366712"/>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7302" name="Oval 20"/>
          <p:cNvSpPr>
            <a:spLocks noChangeArrowheads="1"/>
          </p:cNvSpPr>
          <p:nvPr/>
        </p:nvSpPr>
        <p:spPr bwMode="auto">
          <a:xfrm>
            <a:off x="5287963" y="464185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03" name="Line 21"/>
          <p:cNvSpPr>
            <a:spLocks noChangeShapeType="1"/>
          </p:cNvSpPr>
          <p:nvPr/>
        </p:nvSpPr>
        <p:spPr bwMode="auto">
          <a:xfrm flipH="1">
            <a:off x="4749800" y="4762500"/>
            <a:ext cx="565150" cy="8477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04" name="Line 22"/>
          <p:cNvSpPr>
            <a:spLocks noChangeShapeType="1"/>
          </p:cNvSpPr>
          <p:nvPr/>
        </p:nvSpPr>
        <p:spPr bwMode="auto">
          <a:xfrm>
            <a:off x="5427663" y="4752975"/>
            <a:ext cx="404812" cy="85883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05" name="Text Box 23"/>
          <p:cNvSpPr txBox="1">
            <a:spLocks noChangeArrowheads="1"/>
          </p:cNvSpPr>
          <p:nvPr/>
        </p:nvSpPr>
        <p:spPr bwMode="auto">
          <a:xfrm>
            <a:off x="4905375" y="4537075"/>
            <a:ext cx="2794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7306" name="Text Box 24"/>
          <p:cNvSpPr txBox="1">
            <a:spLocks noChangeArrowheads="1"/>
          </p:cNvSpPr>
          <p:nvPr/>
        </p:nvSpPr>
        <p:spPr bwMode="auto">
          <a:xfrm>
            <a:off x="4619625" y="5005388"/>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W</a:t>
            </a:r>
          </a:p>
        </p:txBody>
      </p:sp>
      <p:sp>
        <p:nvSpPr>
          <p:cNvPr id="97307" name="Text Box 25"/>
          <p:cNvSpPr txBox="1">
            <a:spLocks noChangeArrowheads="1"/>
          </p:cNvSpPr>
          <p:nvPr/>
        </p:nvSpPr>
        <p:spPr bwMode="auto">
          <a:xfrm>
            <a:off x="5683250" y="5022850"/>
            <a:ext cx="6985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7308" name="Oval 26"/>
          <p:cNvSpPr>
            <a:spLocks noChangeArrowheads="1"/>
          </p:cNvSpPr>
          <p:nvPr/>
        </p:nvSpPr>
        <p:spPr bwMode="auto">
          <a:xfrm>
            <a:off x="5788025" y="56165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09" name="Oval 27"/>
          <p:cNvSpPr>
            <a:spLocks noChangeArrowheads="1"/>
          </p:cNvSpPr>
          <p:nvPr/>
        </p:nvSpPr>
        <p:spPr bwMode="auto">
          <a:xfrm>
            <a:off x="4633913" y="56197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10" name="Text Box 28"/>
          <p:cNvSpPr txBox="1">
            <a:spLocks noChangeArrowheads="1"/>
          </p:cNvSpPr>
          <p:nvPr/>
        </p:nvSpPr>
        <p:spPr bwMode="auto">
          <a:xfrm>
            <a:off x="7308850" y="4364038"/>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97311" name="Oval 29"/>
          <p:cNvSpPr>
            <a:spLocks noChangeArrowheads="1"/>
          </p:cNvSpPr>
          <p:nvPr/>
        </p:nvSpPr>
        <p:spPr bwMode="auto">
          <a:xfrm>
            <a:off x="6372225" y="3562350"/>
            <a:ext cx="160338"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12" name="Line 30"/>
          <p:cNvSpPr>
            <a:spLocks noChangeShapeType="1"/>
          </p:cNvSpPr>
          <p:nvPr/>
        </p:nvSpPr>
        <p:spPr bwMode="auto">
          <a:xfrm flipH="1">
            <a:off x="5392738" y="3683000"/>
            <a:ext cx="993775" cy="993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13" name="Line 31"/>
          <p:cNvSpPr>
            <a:spLocks noChangeShapeType="1"/>
          </p:cNvSpPr>
          <p:nvPr/>
        </p:nvSpPr>
        <p:spPr bwMode="auto">
          <a:xfrm>
            <a:off x="6511925" y="3673475"/>
            <a:ext cx="903288"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14" name="Text Box 32"/>
          <p:cNvSpPr txBox="1">
            <a:spLocks noChangeArrowheads="1"/>
          </p:cNvSpPr>
          <p:nvPr/>
        </p:nvSpPr>
        <p:spPr bwMode="auto">
          <a:xfrm>
            <a:off x="5348288" y="3933825"/>
            <a:ext cx="40163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W</a:t>
            </a:r>
          </a:p>
        </p:txBody>
      </p:sp>
      <p:sp>
        <p:nvSpPr>
          <p:cNvPr id="97315" name="Text Box 33"/>
          <p:cNvSpPr txBox="1">
            <a:spLocks noChangeArrowheads="1"/>
          </p:cNvSpPr>
          <p:nvPr/>
        </p:nvSpPr>
        <p:spPr bwMode="auto">
          <a:xfrm>
            <a:off x="7073900" y="3927475"/>
            <a:ext cx="65722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990033"/>
                </a:solidFill>
                <a:ea typeface="SimSun" pitchFamily="2" charset="-122"/>
              </a:rPr>
              <a:t>NW</a:t>
            </a:r>
          </a:p>
        </p:txBody>
      </p:sp>
      <p:sp>
        <p:nvSpPr>
          <p:cNvPr id="97316" name="Text Box 34"/>
          <p:cNvSpPr txBox="1">
            <a:spLocks noChangeArrowheads="1"/>
          </p:cNvSpPr>
          <p:nvPr/>
        </p:nvSpPr>
        <p:spPr bwMode="auto">
          <a:xfrm>
            <a:off x="6340475" y="5334000"/>
            <a:ext cx="1350963"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97317" name="Oval 35"/>
          <p:cNvSpPr>
            <a:spLocks noChangeArrowheads="1"/>
          </p:cNvSpPr>
          <p:nvPr/>
        </p:nvSpPr>
        <p:spPr bwMode="auto">
          <a:xfrm>
            <a:off x="7342188" y="4657725"/>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18" name="Line 36"/>
          <p:cNvSpPr>
            <a:spLocks noChangeShapeType="1"/>
          </p:cNvSpPr>
          <p:nvPr/>
        </p:nvSpPr>
        <p:spPr bwMode="auto">
          <a:xfrm flipH="1">
            <a:off x="6896100" y="4778375"/>
            <a:ext cx="473075" cy="887413"/>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19" name="Line 37"/>
          <p:cNvSpPr>
            <a:spLocks noChangeShapeType="1"/>
          </p:cNvSpPr>
          <p:nvPr/>
        </p:nvSpPr>
        <p:spPr bwMode="auto">
          <a:xfrm>
            <a:off x="7481888" y="4768850"/>
            <a:ext cx="498475" cy="8858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20" name="Text Box 38"/>
          <p:cNvSpPr txBox="1">
            <a:spLocks noChangeArrowheads="1"/>
          </p:cNvSpPr>
          <p:nvPr/>
        </p:nvSpPr>
        <p:spPr bwMode="auto">
          <a:xfrm>
            <a:off x="6686550" y="5035550"/>
            <a:ext cx="430213" cy="366713"/>
          </a:xfrm>
          <a:prstGeom prst="rect">
            <a:avLst/>
          </a:prstGeom>
          <a:noFill/>
          <a:ln w="9525">
            <a:noFill/>
            <a:miter lim="800000"/>
            <a:headEnd/>
            <a:tailEnd/>
          </a:ln>
        </p:spPr>
        <p:txBody>
          <a:bodyPr>
            <a:spAutoFit/>
          </a:bodyPr>
          <a:lstStyle/>
          <a:p>
            <a:pPr algn="r" fontAlgn="base">
              <a:spcBef>
                <a:spcPct val="50000"/>
              </a:spcBef>
              <a:spcAft>
                <a:spcPct val="0"/>
              </a:spcAft>
            </a:pPr>
            <a:r>
              <a:rPr lang="en-US" altLang="zh-CN" i="1" smtClean="0">
                <a:solidFill>
                  <a:srgbClr val="0000FF"/>
                </a:solidFill>
                <a:ea typeface="SimSun" pitchFamily="2" charset="-122"/>
              </a:rPr>
              <a:t>W</a:t>
            </a:r>
          </a:p>
        </p:txBody>
      </p:sp>
      <p:sp>
        <p:nvSpPr>
          <p:cNvPr id="97321" name="Text Box 39"/>
          <p:cNvSpPr txBox="1">
            <a:spLocks noChangeArrowheads="1"/>
          </p:cNvSpPr>
          <p:nvPr/>
        </p:nvSpPr>
        <p:spPr bwMode="auto">
          <a:xfrm>
            <a:off x="7832725" y="5027613"/>
            <a:ext cx="6445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7322" name="Oval 40"/>
          <p:cNvSpPr>
            <a:spLocks noChangeArrowheads="1"/>
          </p:cNvSpPr>
          <p:nvPr/>
        </p:nvSpPr>
        <p:spPr bwMode="auto">
          <a:xfrm>
            <a:off x="7908925" y="561816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23" name="Oval 41"/>
          <p:cNvSpPr>
            <a:spLocks noChangeArrowheads="1"/>
          </p:cNvSpPr>
          <p:nvPr/>
        </p:nvSpPr>
        <p:spPr bwMode="auto">
          <a:xfrm>
            <a:off x="6796088" y="560863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24" name="Line 42"/>
          <p:cNvSpPr>
            <a:spLocks noChangeShapeType="1"/>
          </p:cNvSpPr>
          <p:nvPr/>
        </p:nvSpPr>
        <p:spPr bwMode="auto">
          <a:xfrm>
            <a:off x="5443538" y="4719638"/>
            <a:ext cx="1924050"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25" name="Oval 43"/>
          <p:cNvSpPr>
            <a:spLocks noChangeArrowheads="1"/>
          </p:cNvSpPr>
          <p:nvPr/>
        </p:nvSpPr>
        <p:spPr bwMode="auto">
          <a:xfrm>
            <a:off x="3868738" y="32099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26" name="Text Box 44"/>
          <p:cNvSpPr txBox="1">
            <a:spLocks noChangeArrowheads="1"/>
          </p:cNvSpPr>
          <p:nvPr/>
        </p:nvSpPr>
        <p:spPr bwMode="auto">
          <a:xfrm>
            <a:off x="7585075" y="4557713"/>
            <a:ext cx="2794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7327" name="Text Box 45"/>
          <p:cNvSpPr txBox="1">
            <a:spLocks noChangeArrowheads="1"/>
          </p:cNvSpPr>
          <p:nvPr/>
        </p:nvSpPr>
        <p:spPr bwMode="auto">
          <a:xfrm>
            <a:off x="635000" y="5057775"/>
            <a:ext cx="2797175" cy="10064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smtClean="0">
                <a:solidFill>
                  <a:srgbClr val="000000"/>
                </a:solidFill>
                <a:ea typeface="SimSun" pitchFamily="2" charset="-122"/>
              </a:rPr>
              <a:t>One subgame-perfect Nash equilibrium</a:t>
            </a:r>
            <a:br>
              <a:rPr lang="en-US" altLang="zh-CN" sz="2000" smtClean="0">
                <a:solidFill>
                  <a:srgbClr val="000000"/>
                </a:solidFill>
                <a:ea typeface="SimSun" pitchFamily="2" charset="-122"/>
              </a:rPr>
            </a:br>
            <a:r>
              <a:rPr lang="en-US" altLang="zh-CN" sz="2000" smtClean="0">
                <a:solidFill>
                  <a:srgbClr val="000000"/>
                </a:solidFill>
                <a:ea typeface="SimSun" pitchFamily="2" charset="-122"/>
              </a:rPr>
              <a:t>( </a:t>
            </a:r>
            <a:r>
              <a:rPr lang="en-US" altLang="zh-CN" sz="2000" i="1" smtClean="0">
                <a:solidFill>
                  <a:srgbClr val="990033"/>
                </a:solidFill>
                <a:ea typeface="SimSun" pitchFamily="2" charset="-122"/>
              </a:rPr>
              <a:t>W W</a:t>
            </a:r>
            <a:r>
              <a:rPr lang="en-US" altLang="zh-CN" sz="2000" smtClean="0">
                <a:solidFill>
                  <a:srgbClr val="000000"/>
                </a:solidFill>
                <a:ea typeface="SimSun" pitchFamily="2" charset="-122"/>
              </a:rPr>
              <a:t>, </a:t>
            </a:r>
            <a:r>
              <a:rPr lang="en-US" altLang="zh-CN" sz="2000" i="1" smtClean="0">
                <a:solidFill>
                  <a:srgbClr val="0000FF"/>
                </a:solidFill>
                <a:ea typeface="SimSun" pitchFamily="2" charset="-122"/>
              </a:rPr>
              <a:t>W W</a:t>
            </a:r>
            <a:r>
              <a:rPr lang="en-US" altLang="zh-CN" sz="2000" smtClean="0">
                <a:solidFill>
                  <a:srgbClr val="000000"/>
                </a:solidFill>
                <a:ea typeface="SimSun" pitchFamily="2" charset="-122"/>
              </a:rPr>
              <a:t> )</a:t>
            </a:r>
          </a:p>
        </p:txBody>
      </p:sp>
      <p:sp>
        <p:nvSpPr>
          <p:cNvPr id="97328" name="Oval 46"/>
          <p:cNvSpPr>
            <a:spLocks noChangeArrowheads="1"/>
          </p:cNvSpPr>
          <p:nvPr/>
        </p:nvSpPr>
        <p:spPr bwMode="auto">
          <a:xfrm>
            <a:off x="2049463" y="241300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29" name="Line 47"/>
          <p:cNvSpPr>
            <a:spLocks noChangeShapeType="1"/>
          </p:cNvSpPr>
          <p:nvPr/>
        </p:nvSpPr>
        <p:spPr bwMode="auto">
          <a:xfrm flipH="1">
            <a:off x="1360488" y="2533650"/>
            <a:ext cx="703262" cy="700088"/>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30" name="Text Box 48"/>
          <p:cNvSpPr txBox="1">
            <a:spLocks noChangeArrowheads="1"/>
          </p:cNvSpPr>
          <p:nvPr/>
        </p:nvSpPr>
        <p:spPr bwMode="auto">
          <a:xfrm>
            <a:off x="1143000" y="2671763"/>
            <a:ext cx="4048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W</a:t>
            </a:r>
          </a:p>
        </p:txBody>
      </p:sp>
      <p:sp>
        <p:nvSpPr>
          <p:cNvPr id="97331" name="Text Box 49"/>
          <p:cNvSpPr txBox="1">
            <a:spLocks noChangeArrowheads="1"/>
          </p:cNvSpPr>
          <p:nvPr/>
        </p:nvSpPr>
        <p:spPr bwMode="auto">
          <a:xfrm>
            <a:off x="969963" y="3409950"/>
            <a:ext cx="6746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r</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r</a:t>
            </a:r>
          </a:p>
        </p:txBody>
      </p:sp>
      <p:sp>
        <p:nvSpPr>
          <p:cNvPr id="97332" name="Oval 50"/>
          <p:cNvSpPr>
            <a:spLocks noChangeArrowheads="1"/>
          </p:cNvSpPr>
          <p:nvPr/>
        </p:nvSpPr>
        <p:spPr bwMode="auto">
          <a:xfrm>
            <a:off x="1290638" y="31988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97333" name="Line 51"/>
          <p:cNvSpPr>
            <a:spLocks noChangeShapeType="1"/>
          </p:cNvSpPr>
          <p:nvPr/>
        </p:nvSpPr>
        <p:spPr bwMode="auto">
          <a:xfrm>
            <a:off x="2162175" y="2497138"/>
            <a:ext cx="642938" cy="74136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34" name="Line 52"/>
          <p:cNvSpPr>
            <a:spLocks noChangeShapeType="1"/>
          </p:cNvSpPr>
          <p:nvPr/>
        </p:nvSpPr>
        <p:spPr bwMode="auto">
          <a:xfrm>
            <a:off x="2232025" y="2500313"/>
            <a:ext cx="2406650" cy="0"/>
          </a:xfrm>
          <a:prstGeom prst="line">
            <a:avLst/>
          </a:prstGeom>
          <a:noFill/>
          <a:ln w="9525">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35" name="Text Box 53"/>
          <p:cNvSpPr txBox="1">
            <a:spLocks noChangeArrowheads="1"/>
          </p:cNvSpPr>
          <p:nvPr/>
        </p:nvSpPr>
        <p:spPr bwMode="auto">
          <a:xfrm>
            <a:off x="2674938" y="2686050"/>
            <a:ext cx="661987"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FF"/>
                </a:solidFill>
                <a:ea typeface="SimSun" pitchFamily="2" charset="-122"/>
              </a:rPr>
              <a:t>NW</a:t>
            </a:r>
          </a:p>
        </p:txBody>
      </p:sp>
      <p:sp>
        <p:nvSpPr>
          <p:cNvPr id="97336" name="Line 54"/>
          <p:cNvSpPr>
            <a:spLocks noChangeShapeType="1"/>
          </p:cNvSpPr>
          <p:nvPr/>
        </p:nvSpPr>
        <p:spPr bwMode="auto">
          <a:xfrm>
            <a:off x="4962525" y="3441700"/>
            <a:ext cx="3482975"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97337" name="Line 55"/>
          <p:cNvSpPr>
            <a:spLocks noChangeShapeType="1"/>
          </p:cNvSpPr>
          <p:nvPr/>
        </p:nvSpPr>
        <p:spPr bwMode="auto">
          <a:xfrm flipV="1">
            <a:off x="7880350" y="1814513"/>
            <a:ext cx="0" cy="1614487"/>
          </a:xfrm>
          <a:prstGeom prst="line">
            <a:avLst/>
          </a:prstGeom>
          <a:noFill/>
          <a:ln w="9525">
            <a:solidFill>
              <a:schemeClr val="tx1"/>
            </a:solidFill>
            <a:round/>
            <a:headEnd type="triangle" w="med" len="med"/>
            <a:tailEnd/>
          </a:ln>
        </p:spPr>
        <p:txBody>
          <a:bodyPr/>
          <a:lstStyle/>
          <a:p>
            <a:pPr fontAlgn="base">
              <a:spcBef>
                <a:spcPct val="0"/>
              </a:spcBef>
              <a:spcAft>
                <a:spcPct val="0"/>
              </a:spcAft>
            </a:pPr>
            <a:endParaRPr lang="zh-CN" altLang="en-US" smtClean="0">
              <a:solidFill>
                <a:srgbClr val="000000"/>
              </a:solidFill>
            </a:endParaRPr>
          </a:p>
        </p:txBody>
      </p:sp>
      <p:sp>
        <p:nvSpPr>
          <p:cNvPr id="97338" name="Text Box 56"/>
          <p:cNvSpPr txBox="1">
            <a:spLocks noChangeArrowheads="1"/>
          </p:cNvSpPr>
          <p:nvPr/>
        </p:nvSpPr>
        <p:spPr bwMode="auto">
          <a:xfrm>
            <a:off x="7959725" y="2460625"/>
            <a:ext cx="91598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Date 1</a:t>
            </a:r>
          </a:p>
        </p:txBody>
      </p:sp>
      <p:sp>
        <p:nvSpPr>
          <p:cNvPr id="97339" name="Line 57"/>
          <p:cNvSpPr>
            <a:spLocks noChangeShapeType="1"/>
          </p:cNvSpPr>
          <p:nvPr/>
        </p:nvSpPr>
        <p:spPr bwMode="auto">
          <a:xfrm flipV="1">
            <a:off x="7880350" y="3429000"/>
            <a:ext cx="0" cy="833438"/>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7340" name="Text Box 58"/>
          <p:cNvSpPr txBox="1">
            <a:spLocks noChangeArrowheads="1"/>
          </p:cNvSpPr>
          <p:nvPr/>
        </p:nvSpPr>
        <p:spPr bwMode="auto">
          <a:xfrm>
            <a:off x="7950200" y="3660775"/>
            <a:ext cx="915988"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Date 2</a:t>
            </a:r>
          </a:p>
        </p:txBody>
      </p:sp>
      <p:sp>
        <p:nvSpPr>
          <p:cNvPr id="97341" name="Text Box 59"/>
          <p:cNvSpPr txBox="1">
            <a:spLocks noChangeArrowheads="1"/>
          </p:cNvSpPr>
          <p:nvPr/>
        </p:nvSpPr>
        <p:spPr bwMode="auto">
          <a:xfrm>
            <a:off x="5432425" y="1560513"/>
            <a:ext cx="2233613" cy="641350"/>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W: withdraw</a:t>
            </a:r>
            <a:br>
              <a:rPr lang="en-US" altLang="zh-CN" smtClean="0">
                <a:solidFill>
                  <a:srgbClr val="000000"/>
                </a:solidFill>
                <a:ea typeface="SimSun" pitchFamily="2" charset="-122"/>
              </a:rPr>
            </a:br>
            <a:r>
              <a:rPr lang="en-US" altLang="zh-CN" smtClean="0">
                <a:solidFill>
                  <a:srgbClr val="000000"/>
                </a:solidFill>
                <a:ea typeface="SimSun" pitchFamily="2" charset="-122"/>
              </a:rPr>
              <a:t>NW: not withdraw</a:t>
            </a:r>
          </a:p>
        </p:txBody>
      </p:sp>
      <p:sp>
        <p:nvSpPr>
          <p:cNvPr id="97342" name="Text Box 60"/>
          <p:cNvSpPr txBox="1">
            <a:spLocks noChangeArrowheads="1"/>
          </p:cNvSpPr>
          <p:nvPr/>
        </p:nvSpPr>
        <p:spPr bwMode="auto">
          <a:xfrm>
            <a:off x="1649413" y="2271713"/>
            <a:ext cx="4191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97343" name="Text Box 61"/>
          <p:cNvSpPr txBox="1">
            <a:spLocks noChangeArrowheads="1"/>
          </p:cNvSpPr>
          <p:nvPr/>
        </p:nvSpPr>
        <p:spPr bwMode="auto">
          <a:xfrm>
            <a:off x="2197100" y="3429000"/>
            <a:ext cx="11049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D</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smtClean="0">
                <a:solidFill>
                  <a:srgbClr val="3333CC"/>
                </a:solidFill>
                <a:latin typeface="Times New Roman" pitchFamily="18" charset="0"/>
                <a:ea typeface="SimSun" pitchFamily="2" charset="-122"/>
                <a:cs typeface="Times New Roman" pitchFamily="18" charset="0"/>
              </a:rPr>
              <a:t>2</a:t>
            </a:r>
            <a:r>
              <a:rPr lang="en-US" altLang="zh-CN" b="1" i="1" smtClean="0">
                <a:solidFill>
                  <a:srgbClr val="0000FF"/>
                </a:solidFill>
                <a:latin typeface="Times New Roman" pitchFamily="18" charset="0"/>
                <a:ea typeface="SimSun" pitchFamily="2" charset="-122"/>
                <a:cs typeface="Times New Roman" pitchFamily="18" charset="0"/>
              </a:rPr>
              <a:t>r–D</a:t>
            </a:r>
          </a:p>
        </p:txBody>
      </p:sp>
      <p:sp>
        <p:nvSpPr>
          <p:cNvPr id="97344" name="Text Box 62"/>
          <p:cNvSpPr txBox="1">
            <a:spLocks noChangeArrowheads="1"/>
          </p:cNvSpPr>
          <p:nvPr/>
        </p:nvSpPr>
        <p:spPr bwMode="auto">
          <a:xfrm>
            <a:off x="3451225" y="3444875"/>
            <a:ext cx="11049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Times New Roman" pitchFamily="18" charset="0"/>
                <a:ea typeface="SimSun" pitchFamily="2" charset="-122"/>
                <a:cs typeface="Times New Roman" pitchFamily="18" charset="0"/>
              </a:rPr>
              <a:t>2</a:t>
            </a:r>
            <a:r>
              <a:rPr lang="en-US" altLang="zh-CN" b="1" i="1" smtClean="0">
                <a:solidFill>
                  <a:srgbClr val="990033"/>
                </a:solidFill>
                <a:latin typeface="Times New Roman" pitchFamily="18" charset="0"/>
                <a:ea typeface="SimSun" pitchFamily="2" charset="-122"/>
                <a:cs typeface="Times New Roman" pitchFamily="18" charset="0"/>
              </a:rPr>
              <a:t>r–D</a:t>
            </a:r>
            <a:r>
              <a:rPr lang="en-US" altLang="zh-CN" b="1" i="1" smtClean="0">
                <a:solidFill>
                  <a:srgbClr val="000000"/>
                </a:solidFill>
                <a:latin typeface="Times New Roman" pitchFamily="18" charset="0"/>
                <a:ea typeface="SimSun" pitchFamily="2" charset="-122"/>
                <a:cs typeface="Times New Roman" pitchFamily="18" charset="0"/>
              </a:rPr>
              <a:t>, </a:t>
            </a:r>
            <a:r>
              <a:rPr lang="en-US" altLang="zh-CN" smtClean="0">
                <a:solidFill>
                  <a:srgbClr val="990033"/>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D</a:t>
            </a:r>
          </a:p>
        </p:txBody>
      </p:sp>
      <p:sp>
        <p:nvSpPr>
          <p:cNvPr id="97345" name="Text Box 63"/>
          <p:cNvSpPr txBox="1">
            <a:spLocks noChangeArrowheads="1"/>
          </p:cNvSpPr>
          <p:nvPr/>
        </p:nvSpPr>
        <p:spPr bwMode="auto">
          <a:xfrm>
            <a:off x="4281488" y="5821363"/>
            <a:ext cx="8366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R</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R</a:t>
            </a:r>
          </a:p>
        </p:txBody>
      </p:sp>
      <p:sp>
        <p:nvSpPr>
          <p:cNvPr id="97346" name="Text Box 64"/>
          <p:cNvSpPr txBox="1">
            <a:spLocks noChangeArrowheads="1"/>
          </p:cNvSpPr>
          <p:nvPr/>
        </p:nvSpPr>
        <p:spPr bwMode="auto">
          <a:xfrm>
            <a:off x="6478588" y="5840413"/>
            <a:ext cx="127952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D</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smtClean="0">
                <a:solidFill>
                  <a:srgbClr val="3333CC"/>
                </a:solidFill>
                <a:latin typeface="Times New Roman" pitchFamily="18" charset="0"/>
                <a:ea typeface="SimSun" pitchFamily="2" charset="-122"/>
                <a:cs typeface="Times New Roman" pitchFamily="18" charset="0"/>
              </a:rPr>
              <a:t>2</a:t>
            </a:r>
            <a:r>
              <a:rPr lang="en-US" altLang="zh-CN" b="1" i="1" smtClean="0">
                <a:solidFill>
                  <a:srgbClr val="0000FF"/>
                </a:solidFill>
                <a:latin typeface="Times New Roman" pitchFamily="18" charset="0"/>
                <a:ea typeface="SimSun" pitchFamily="2" charset="-122"/>
                <a:cs typeface="Times New Roman" pitchFamily="18" charset="0"/>
              </a:rPr>
              <a:t>R–D</a:t>
            </a:r>
          </a:p>
        </p:txBody>
      </p:sp>
      <p:sp>
        <p:nvSpPr>
          <p:cNvPr id="97347" name="Text Box 65"/>
          <p:cNvSpPr txBox="1">
            <a:spLocks noChangeArrowheads="1"/>
          </p:cNvSpPr>
          <p:nvPr/>
        </p:nvSpPr>
        <p:spPr bwMode="auto">
          <a:xfrm>
            <a:off x="5338763" y="5842000"/>
            <a:ext cx="11049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b="1" smtClean="0">
                <a:solidFill>
                  <a:srgbClr val="990033"/>
                </a:solidFill>
                <a:latin typeface="Times New Roman" pitchFamily="18" charset="0"/>
                <a:ea typeface="SimSun" pitchFamily="2" charset="-122"/>
                <a:cs typeface="Times New Roman" pitchFamily="18" charset="0"/>
              </a:rPr>
              <a:t>2</a:t>
            </a:r>
            <a:r>
              <a:rPr lang="en-US" altLang="zh-CN" b="1" i="1" smtClean="0">
                <a:solidFill>
                  <a:srgbClr val="990033"/>
                </a:solidFill>
                <a:latin typeface="Times New Roman" pitchFamily="18" charset="0"/>
                <a:ea typeface="SimSun" pitchFamily="2" charset="-122"/>
                <a:cs typeface="Times New Roman" pitchFamily="18" charset="0"/>
              </a:rPr>
              <a:t>R–D</a:t>
            </a:r>
            <a:r>
              <a:rPr lang="en-US" altLang="zh-CN" b="1" i="1" smtClean="0">
                <a:solidFill>
                  <a:srgbClr val="000000"/>
                </a:solidFill>
                <a:latin typeface="Times New Roman" pitchFamily="18" charset="0"/>
                <a:ea typeface="SimSun" pitchFamily="2" charset="-122"/>
                <a:cs typeface="Times New Roman" pitchFamily="18" charset="0"/>
              </a:rPr>
              <a:t>, </a:t>
            </a:r>
            <a:r>
              <a:rPr lang="en-US" altLang="zh-CN" smtClean="0">
                <a:solidFill>
                  <a:srgbClr val="990033"/>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D</a:t>
            </a:r>
          </a:p>
        </p:txBody>
      </p:sp>
      <p:sp>
        <p:nvSpPr>
          <p:cNvPr id="97348" name="Text Box 66"/>
          <p:cNvSpPr txBox="1">
            <a:spLocks noChangeArrowheads="1"/>
          </p:cNvSpPr>
          <p:nvPr/>
        </p:nvSpPr>
        <p:spPr bwMode="auto">
          <a:xfrm>
            <a:off x="7688263" y="5840413"/>
            <a:ext cx="8366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i="1" smtClean="0">
                <a:solidFill>
                  <a:srgbClr val="990033"/>
                </a:solidFill>
                <a:latin typeface="Times New Roman" pitchFamily="18" charset="0"/>
                <a:ea typeface="SimSun" pitchFamily="2" charset="-122"/>
                <a:cs typeface="Times New Roman" pitchFamily="18" charset="0"/>
              </a:rPr>
              <a:t>R</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FF"/>
                </a:solidFill>
                <a:latin typeface="Times New Roman" pitchFamily="18" charset="0"/>
                <a:ea typeface="SimSun" pitchFamily="2" charset="-122"/>
                <a:cs typeface="Times New Roman" pitchFamily="18" charset="0"/>
              </a:rPr>
              <a:t>R</a:t>
            </a:r>
          </a:p>
        </p:txBody>
      </p:sp>
      <p:sp>
        <p:nvSpPr>
          <p:cNvPr id="97349" name="Text Box 67"/>
          <p:cNvSpPr txBox="1">
            <a:spLocks noChangeArrowheads="1"/>
          </p:cNvSpPr>
          <p:nvPr/>
        </p:nvSpPr>
        <p:spPr bwMode="auto">
          <a:xfrm>
            <a:off x="2706688" y="4132263"/>
            <a:ext cx="1412875" cy="376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subgame</a:t>
            </a:r>
            <a:endParaRPr lang="en-US" altLang="zh-CN" smtClean="0">
              <a:solidFill>
                <a:srgbClr val="990033"/>
              </a:solidFill>
              <a:ea typeface="SimSun" pitchFamily="2" charset="-122"/>
            </a:endParaRPr>
          </a:p>
        </p:txBody>
      </p:sp>
      <p:sp>
        <p:nvSpPr>
          <p:cNvPr id="97350" name="Line 68"/>
          <p:cNvSpPr>
            <a:spLocks noChangeShapeType="1"/>
          </p:cNvSpPr>
          <p:nvPr/>
        </p:nvSpPr>
        <p:spPr bwMode="auto">
          <a:xfrm>
            <a:off x="3797300" y="4511675"/>
            <a:ext cx="692150" cy="271463"/>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97351" name="Freeform 69"/>
          <p:cNvSpPr>
            <a:spLocks/>
          </p:cNvSpPr>
          <p:nvPr/>
        </p:nvSpPr>
        <p:spPr bwMode="auto">
          <a:xfrm>
            <a:off x="4084638" y="3509963"/>
            <a:ext cx="4830762" cy="2773362"/>
          </a:xfrm>
          <a:custGeom>
            <a:avLst/>
            <a:gdLst>
              <a:gd name="T0" fmla="*/ 738187 w 3043"/>
              <a:gd name="T1" fmla="*/ 574675 h 1747"/>
              <a:gd name="T2" fmla="*/ 796925 w 3043"/>
              <a:gd name="T3" fmla="*/ 487362 h 1747"/>
              <a:gd name="T4" fmla="*/ 900113 w 3043"/>
              <a:gd name="T5" fmla="*/ 398462 h 1747"/>
              <a:gd name="T6" fmla="*/ 1017587 w 3043"/>
              <a:gd name="T7" fmla="*/ 265112 h 1747"/>
              <a:gd name="T8" fmla="*/ 1755775 w 3043"/>
              <a:gd name="T9" fmla="*/ 103188 h 1747"/>
              <a:gd name="T10" fmla="*/ 2374900 w 3043"/>
              <a:gd name="T11" fmla="*/ 44450 h 1747"/>
              <a:gd name="T12" fmla="*/ 2581275 w 3043"/>
              <a:gd name="T13" fmla="*/ 0 h 1747"/>
              <a:gd name="T14" fmla="*/ 2862262 w 3043"/>
              <a:gd name="T15" fmla="*/ 74612 h 1747"/>
              <a:gd name="T16" fmla="*/ 3038474 w 3043"/>
              <a:gd name="T17" fmla="*/ 117475 h 1747"/>
              <a:gd name="T18" fmla="*/ 3171824 w 3043"/>
              <a:gd name="T19" fmla="*/ 161925 h 1747"/>
              <a:gd name="T20" fmla="*/ 3260725 w 3043"/>
              <a:gd name="T21" fmla="*/ 192087 h 1747"/>
              <a:gd name="T22" fmla="*/ 3303588 w 3043"/>
              <a:gd name="T23" fmla="*/ 220662 h 1747"/>
              <a:gd name="T24" fmla="*/ 3392488 w 3043"/>
              <a:gd name="T25" fmla="*/ 250825 h 1747"/>
              <a:gd name="T26" fmla="*/ 3570288 w 3043"/>
              <a:gd name="T27" fmla="*/ 339725 h 1747"/>
              <a:gd name="T28" fmla="*/ 3629025 w 3043"/>
              <a:gd name="T29" fmla="*/ 398462 h 1747"/>
              <a:gd name="T30" fmla="*/ 3687762 w 3043"/>
              <a:gd name="T31" fmla="*/ 487362 h 1747"/>
              <a:gd name="T32" fmla="*/ 3863975 w 3043"/>
              <a:gd name="T33" fmla="*/ 693737 h 1747"/>
              <a:gd name="T34" fmla="*/ 3968750 w 3043"/>
              <a:gd name="T35" fmla="*/ 811212 h 1747"/>
              <a:gd name="T36" fmla="*/ 4130675 w 3043"/>
              <a:gd name="T37" fmla="*/ 1017587 h 1747"/>
              <a:gd name="T38" fmla="*/ 4306887 w 3043"/>
              <a:gd name="T39" fmla="*/ 1195387 h 1747"/>
              <a:gd name="T40" fmla="*/ 4484687 w 3043"/>
              <a:gd name="T41" fmla="*/ 1416050 h 1747"/>
              <a:gd name="T42" fmla="*/ 4616450 w 3043"/>
              <a:gd name="T43" fmla="*/ 1681163 h 1747"/>
              <a:gd name="T44" fmla="*/ 4691062 w 3043"/>
              <a:gd name="T45" fmla="*/ 1814512 h 1747"/>
              <a:gd name="T46" fmla="*/ 4735512 w 3043"/>
              <a:gd name="T47" fmla="*/ 1962150 h 1747"/>
              <a:gd name="T48" fmla="*/ 4675187 w 3043"/>
              <a:gd name="T49" fmla="*/ 2492375 h 1747"/>
              <a:gd name="T50" fmla="*/ 4602162 w 3043"/>
              <a:gd name="T51" fmla="*/ 2581275 h 1747"/>
              <a:gd name="T52" fmla="*/ 4498975 w 3043"/>
              <a:gd name="T53" fmla="*/ 2684462 h 1747"/>
              <a:gd name="T54" fmla="*/ 4292600 w 3043"/>
              <a:gd name="T55" fmla="*/ 2757487 h 1747"/>
              <a:gd name="T56" fmla="*/ 2743200 w 3043"/>
              <a:gd name="T57" fmla="*/ 2773362 h 1747"/>
              <a:gd name="T58" fmla="*/ 2168525 w 3043"/>
              <a:gd name="T59" fmla="*/ 2728912 h 1747"/>
              <a:gd name="T60" fmla="*/ 1195387 w 3043"/>
              <a:gd name="T61" fmla="*/ 2743200 h 1747"/>
              <a:gd name="T62" fmla="*/ 487362 w 3043"/>
              <a:gd name="T63" fmla="*/ 2728912 h 1747"/>
              <a:gd name="T64" fmla="*/ 192087 w 3043"/>
              <a:gd name="T65" fmla="*/ 2670175 h 1747"/>
              <a:gd name="T66" fmla="*/ 103188 w 3043"/>
              <a:gd name="T67" fmla="*/ 2640012 h 1747"/>
              <a:gd name="T68" fmla="*/ 30162 w 3043"/>
              <a:gd name="T69" fmla="*/ 2566987 h 1747"/>
              <a:gd name="T70" fmla="*/ 0 w 3043"/>
              <a:gd name="T71" fmla="*/ 2478087 h 1747"/>
              <a:gd name="T72" fmla="*/ 147637 w 3043"/>
              <a:gd name="T73" fmla="*/ 2257425 h 1747"/>
              <a:gd name="T74" fmla="*/ 222250 w 3043"/>
              <a:gd name="T75" fmla="*/ 2124075 h 1747"/>
              <a:gd name="T76" fmla="*/ 280987 w 3043"/>
              <a:gd name="T77" fmla="*/ 1873250 h 1747"/>
              <a:gd name="T78" fmla="*/ 369887 w 3043"/>
              <a:gd name="T79" fmla="*/ 1504950 h 1747"/>
              <a:gd name="T80" fmla="*/ 457200 w 3043"/>
              <a:gd name="T81" fmla="*/ 1357312 h 1747"/>
              <a:gd name="T82" fmla="*/ 487362 w 3043"/>
              <a:gd name="T83" fmla="*/ 1312862 h 1747"/>
              <a:gd name="T84" fmla="*/ 604837 w 3043"/>
              <a:gd name="T85" fmla="*/ 1031875 h 1747"/>
              <a:gd name="T86" fmla="*/ 635000 w 3043"/>
              <a:gd name="T87" fmla="*/ 944562 h 1747"/>
              <a:gd name="T88" fmla="*/ 723900 w 3043"/>
              <a:gd name="T89" fmla="*/ 766762 h 1747"/>
              <a:gd name="T90" fmla="*/ 752475 w 3043"/>
              <a:gd name="T91" fmla="*/ 677862 h 1747"/>
              <a:gd name="T92" fmla="*/ 738187 w 3043"/>
              <a:gd name="T93" fmla="*/ 574675 h 17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43"/>
              <a:gd name="T142" fmla="*/ 0 h 1747"/>
              <a:gd name="T143" fmla="*/ 3043 w 3043"/>
              <a:gd name="T144" fmla="*/ 1747 h 17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43" h="1747">
                <a:moveTo>
                  <a:pt x="465" y="362"/>
                </a:moveTo>
                <a:cubicBezTo>
                  <a:pt x="550" y="280"/>
                  <a:pt x="451" y="384"/>
                  <a:pt x="502" y="307"/>
                </a:cubicBezTo>
                <a:cubicBezTo>
                  <a:pt x="521" y="278"/>
                  <a:pt x="543" y="275"/>
                  <a:pt x="567" y="251"/>
                </a:cubicBezTo>
                <a:cubicBezTo>
                  <a:pt x="617" y="201"/>
                  <a:pt x="541" y="232"/>
                  <a:pt x="641" y="167"/>
                </a:cubicBezTo>
                <a:cubicBezTo>
                  <a:pt x="779" y="78"/>
                  <a:pt x="947" y="75"/>
                  <a:pt x="1106" y="65"/>
                </a:cubicBezTo>
                <a:cubicBezTo>
                  <a:pt x="1236" y="23"/>
                  <a:pt x="1354" y="33"/>
                  <a:pt x="1496" y="28"/>
                </a:cubicBezTo>
                <a:cubicBezTo>
                  <a:pt x="1538" y="14"/>
                  <a:pt x="1626" y="0"/>
                  <a:pt x="1626" y="0"/>
                </a:cubicBezTo>
                <a:cubicBezTo>
                  <a:pt x="1687" y="12"/>
                  <a:pt x="1743" y="33"/>
                  <a:pt x="1803" y="47"/>
                </a:cubicBezTo>
                <a:cubicBezTo>
                  <a:pt x="1841" y="56"/>
                  <a:pt x="1877" y="62"/>
                  <a:pt x="1914" y="74"/>
                </a:cubicBezTo>
                <a:cubicBezTo>
                  <a:pt x="1942" y="83"/>
                  <a:pt x="1970" y="93"/>
                  <a:pt x="1998" y="102"/>
                </a:cubicBezTo>
                <a:cubicBezTo>
                  <a:pt x="2017" y="108"/>
                  <a:pt x="2054" y="121"/>
                  <a:pt x="2054" y="121"/>
                </a:cubicBezTo>
                <a:cubicBezTo>
                  <a:pt x="2063" y="127"/>
                  <a:pt x="2071" y="135"/>
                  <a:pt x="2081" y="139"/>
                </a:cubicBezTo>
                <a:cubicBezTo>
                  <a:pt x="2099" y="147"/>
                  <a:pt x="2137" y="158"/>
                  <a:pt x="2137" y="158"/>
                </a:cubicBezTo>
                <a:cubicBezTo>
                  <a:pt x="2171" y="181"/>
                  <a:pt x="2211" y="200"/>
                  <a:pt x="2249" y="214"/>
                </a:cubicBezTo>
                <a:cubicBezTo>
                  <a:pt x="2273" y="289"/>
                  <a:pt x="2237" y="202"/>
                  <a:pt x="2286" y="251"/>
                </a:cubicBezTo>
                <a:cubicBezTo>
                  <a:pt x="2302" y="267"/>
                  <a:pt x="2311" y="288"/>
                  <a:pt x="2323" y="307"/>
                </a:cubicBezTo>
                <a:cubicBezTo>
                  <a:pt x="2357" y="358"/>
                  <a:pt x="2383" y="401"/>
                  <a:pt x="2434" y="437"/>
                </a:cubicBezTo>
                <a:cubicBezTo>
                  <a:pt x="2478" y="501"/>
                  <a:pt x="2454" y="479"/>
                  <a:pt x="2500" y="511"/>
                </a:cubicBezTo>
                <a:cubicBezTo>
                  <a:pt x="2531" y="558"/>
                  <a:pt x="2554" y="610"/>
                  <a:pt x="2602" y="641"/>
                </a:cubicBezTo>
                <a:cubicBezTo>
                  <a:pt x="2629" y="683"/>
                  <a:pt x="2678" y="718"/>
                  <a:pt x="2713" y="753"/>
                </a:cubicBezTo>
                <a:cubicBezTo>
                  <a:pt x="2755" y="795"/>
                  <a:pt x="2782" y="849"/>
                  <a:pt x="2825" y="892"/>
                </a:cubicBezTo>
                <a:cubicBezTo>
                  <a:pt x="2844" y="951"/>
                  <a:pt x="2880" y="1004"/>
                  <a:pt x="2908" y="1059"/>
                </a:cubicBezTo>
                <a:cubicBezTo>
                  <a:pt x="2929" y="1101"/>
                  <a:pt x="2918" y="1106"/>
                  <a:pt x="2955" y="1143"/>
                </a:cubicBezTo>
                <a:cubicBezTo>
                  <a:pt x="2977" y="1211"/>
                  <a:pt x="2968" y="1180"/>
                  <a:pt x="2983" y="1236"/>
                </a:cubicBezTo>
                <a:cubicBezTo>
                  <a:pt x="2991" y="1331"/>
                  <a:pt x="3043" y="1507"/>
                  <a:pt x="2945" y="1570"/>
                </a:cubicBezTo>
                <a:cubicBezTo>
                  <a:pt x="2886" y="1661"/>
                  <a:pt x="2975" y="1528"/>
                  <a:pt x="2899" y="1626"/>
                </a:cubicBezTo>
                <a:cubicBezTo>
                  <a:pt x="2847" y="1693"/>
                  <a:pt x="2888" y="1674"/>
                  <a:pt x="2834" y="1691"/>
                </a:cubicBezTo>
                <a:cubicBezTo>
                  <a:pt x="2798" y="1715"/>
                  <a:pt x="2749" y="1736"/>
                  <a:pt x="2704" y="1737"/>
                </a:cubicBezTo>
                <a:cubicBezTo>
                  <a:pt x="2379" y="1743"/>
                  <a:pt x="2053" y="1744"/>
                  <a:pt x="1728" y="1747"/>
                </a:cubicBezTo>
                <a:cubicBezTo>
                  <a:pt x="1598" y="1741"/>
                  <a:pt x="1491" y="1732"/>
                  <a:pt x="1366" y="1719"/>
                </a:cubicBezTo>
                <a:cubicBezTo>
                  <a:pt x="1163" y="1726"/>
                  <a:pt x="955" y="1708"/>
                  <a:pt x="753" y="1728"/>
                </a:cubicBezTo>
                <a:cubicBezTo>
                  <a:pt x="604" y="1725"/>
                  <a:pt x="456" y="1724"/>
                  <a:pt x="307" y="1719"/>
                </a:cubicBezTo>
                <a:cubicBezTo>
                  <a:pt x="251" y="1717"/>
                  <a:pt x="174" y="1700"/>
                  <a:pt x="121" y="1682"/>
                </a:cubicBezTo>
                <a:cubicBezTo>
                  <a:pt x="102" y="1676"/>
                  <a:pt x="65" y="1663"/>
                  <a:pt x="65" y="1663"/>
                </a:cubicBezTo>
                <a:cubicBezTo>
                  <a:pt x="42" y="1647"/>
                  <a:pt x="31" y="1644"/>
                  <a:pt x="19" y="1617"/>
                </a:cubicBezTo>
                <a:cubicBezTo>
                  <a:pt x="11" y="1599"/>
                  <a:pt x="0" y="1561"/>
                  <a:pt x="0" y="1561"/>
                </a:cubicBezTo>
                <a:cubicBezTo>
                  <a:pt x="33" y="1512"/>
                  <a:pt x="40" y="1456"/>
                  <a:pt x="93" y="1422"/>
                </a:cubicBezTo>
                <a:cubicBezTo>
                  <a:pt x="104" y="1392"/>
                  <a:pt x="140" y="1338"/>
                  <a:pt x="140" y="1338"/>
                </a:cubicBezTo>
                <a:cubicBezTo>
                  <a:pt x="157" y="1285"/>
                  <a:pt x="160" y="1232"/>
                  <a:pt x="177" y="1180"/>
                </a:cubicBezTo>
                <a:cubicBezTo>
                  <a:pt x="185" y="1102"/>
                  <a:pt x="198" y="1020"/>
                  <a:pt x="233" y="948"/>
                </a:cubicBezTo>
                <a:cubicBezTo>
                  <a:pt x="260" y="892"/>
                  <a:pt x="245" y="920"/>
                  <a:pt x="288" y="855"/>
                </a:cubicBezTo>
                <a:cubicBezTo>
                  <a:pt x="294" y="846"/>
                  <a:pt x="307" y="827"/>
                  <a:pt x="307" y="827"/>
                </a:cubicBezTo>
                <a:cubicBezTo>
                  <a:pt x="328" y="765"/>
                  <a:pt x="355" y="710"/>
                  <a:pt x="381" y="650"/>
                </a:cubicBezTo>
                <a:cubicBezTo>
                  <a:pt x="389" y="632"/>
                  <a:pt x="392" y="612"/>
                  <a:pt x="400" y="595"/>
                </a:cubicBezTo>
                <a:cubicBezTo>
                  <a:pt x="418" y="557"/>
                  <a:pt x="443" y="523"/>
                  <a:pt x="456" y="483"/>
                </a:cubicBezTo>
                <a:cubicBezTo>
                  <a:pt x="462" y="464"/>
                  <a:pt x="477" y="446"/>
                  <a:pt x="474" y="427"/>
                </a:cubicBezTo>
                <a:cubicBezTo>
                  <a:pt x="471" y="405"/>
                  <a:pt x="468" y="384"/>
                  <a:pt x="465" y="362"/>
                </a:cubicBezTo>
                <a:close/>
              </a:path>
            </a:pathLst>
          </a:custGeom>
          <a:noFill/>
          <a:ln w="9525" cap="rnd">
            <a:solidFill>
              <a:schemeClr val="accent2"/>
            </a:solidFill>
            <a:prstDash val="sysDot"/>
            <a:round/>
            <a:headEnd/>
            <a:tailEn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8307" name="灯片编号占位符 5"/>
          <p:cNvSpPr>
            <a:spLocks noGrp="1"/>
          </p:cNvSpPr>
          <p:nvPr>
            <p:ph type="sldNum" sz="quarter" idx="12"/>
          </p:nvPr>
        </p:nvSpPr>
        <p:spPr>
          <a:noFill/>
        </p:spPr>
        <p:txBody>
          <a:bodyPr/>
          <a:lstStyle/>
          <a:p>
            <a:fld id="{27602CD4-7106-4E14-A37B-333E1F3A3EBF}" type="slidenum">
              <a:rPr lang="zh-CN" altLang="en-US" smtClean="0">
                <a:solidFill>
                  <a:srgbClr val="000000"/>
                </a:solidFill>
              </a:rPr>
              <a:pPr/>
              <a:t>77</a:t>
            </a:fld>
            <a:endParaRPr lang="en-US" altLang="zh-CN" smtClean="0">
              <a:solidFill>
                <a:srgbClr val="000000"/>
              </a:solidFill>
            </a:endParaRPr>
          </a:p>
        </p:txBody>
      </p:sp>
      <p:sp>
        <p:nvSpPr>
          <p:cNvPr id="98308"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 (2.2.C of Gibbons)</a:t>
            </a:r>
          </a:p>
        </p:txBody>
      </p:sp>
      <p:sp>
        <p:nvSpPr>
          <p:cNvPr id="98309" name="Rectangle 3"/>
          <p:cNvSpPr>
            <a:spLocks noGrp="1" noChangeArrowheads="1"/>
          </p:cNvSpPr>
          <p:nvPr>
            <p:ph type="body" idx="1"/>
          </p:nvPr>
        </p:nvSpPr>
        <p:spPr/>
        <p:txBody>
          <a:bodyPr/>
          <a:lstStyle/>
          <a:p>
            <a:pPr eaLnBrk="1" hangingPunct="1"/>
            <a:r>
              <a:rPr lang="zh-CN" altLang="en-US" sz="2400" dirty="0" smtClean="0">
                <a:ea typeface="SimSun" pitchFamily="2" charset="-122"/>
              </a:rPr>
              <a:t>两个完全相同的国家</a:t>
            </a:r>
            <a:r>
              <a:rPr lang="en-US" altLang="zh-CN" sz="2400" dirty="0" smtClean="0">
                <a:ea typeface="SimSun" pitchFamily="2" charset="-122"/>
              </a:rPr>
              <a:t>, 1 </a:t>
            </a:r>
            <a:r>
              <a:rPr lang="zh-CN" altLang="en-US" sz="2400" dirty="0" smtClean="0">
                <a:ea typeface="SimSun" pitchFamily="2" charset="-122"/>
              </a:rPr>
              <a:t>和 </a:t>
            </a:r>
            <a:r>
              <a:rPr lang="en-US" altLang="zh-CN" sz="2400" dirty="0" smtClean="0">
                <a:ea typeface="SimSun" pitchFamily="2" charset="-122"/>
              </a:rPr>
              <a:t>2, </a:t>
            </a:r>
            <a:r>
              <a:rPr lang="zh-CN" altLang="en-US" sz="2400" dirty="0" smtClean="0">
                <a:ea typeface="SimSun" pitchFamily="2" charset="-122"/>
              </a:rPr>
              <a:t>同时选择它们的关税税率</a:t>
            </a:r>
            <a:r>
              <a:rPr lang="en-US" altLang="zh-CN" sz="2400" dirty="0" smtClean="0">
                <a:ea typeface="SimSun" pitchFamily="2" charset="-122"/>
              </a:rPr>
              <a:t>,</a:t>
            </a:r>
            <a:r>
              <a:rPr lang="zh-CN" altLang="en-US" sz="2400" dirty="0" smtClean="0">
                <a:ea typeface="SimSun" pitchFamily="2" charset="-122"/>
              </a:rPr>
              <a:t>分别记为</a:t>
            </a:r>
            <a:r>
              <a:rPr lang="en-US" altLang="zh-CN" sz="2400" i="1" dirty="0" smtClean="0">
                <a:ea typeface="SimSun" pitchFamily="2" charset="-122"/>
              </a:rPr>
              <a:t>t</a:t>
            </a:r>
            <a:r>
              <a:rPr lang="en-US" altLang="zh-CN" sz="2400" baseline="-25000" dirty="0" smtClean="0">
                <a:ea typeface="SimSun" pitchFamily="2" charset="-122"/>
              </a:rPr>
              <a:t>1</a:t>
            </a:r>
            <a:r>
              <a:rPr lang="en-US" altLang="zh-CN" sz="2400" dirty="0" smtClean="0">
                <a:ea typeface="SimSun" pitchFamily="2" charset="-122"/>
              </a:rPr>
              <a:t>, </a:t>
            </a:r>
            <a:r>
              <a:rPr lang="en-US" altLang="zh-CN" sz="2400" i="1" dirty="0" smtClean="0">
                <a:ea typeface="SimSun" pitchFamily="2" charset="-122"/>
              </a:rPr>
              <a:t>t</a:t>
            </a:r>
            <a:r>
              <a:rPr lang="en-US" altLang="zh-CN" sz="2400" baseline="-25000" dirty="0" smtClean="0">
                <a:ea typeface="SimSun" pitchFamily="2" charset="-122"/>
              </a:rPr>
              <a:t>2</a:t>
            </a:r>
            <a:r>
              <a:rPr lang="en-US" altLang="zh-CN" sz="2400" dirty="0" smtClean="0">
                <a:ea typeface="SimSun" pitchFamily="2" charset="-122"/>
              </a:rPr>
              <a:t>,.</a:t>
            </a:r>
          </a:p>
          <a:p>
            <a:pPr eaLnBrk="1" hangingPunct="1"/>
            <a:r>
              <a:rPr lang="zh-CN" altLang="en-US" sz="2400" dirty="0" smtClean="0">
                <a:ea typeface="SimSun" pitchFamily="2" charset="-122"/>
              </a:rPr>
              <a:t>来自</a:t>
            </a:r>
            <a:r>
              <a:rPr lang="en-US" altLang="zh-CN" sz="2400" dirty="0" smtClean="0">
                <a:ea typeface="SimSun" pitchFamily="2" charset="-122"/>
              </a:rPr>
              <a:t>country 1</a:t>
            </a:r>
            <a:r>
              <a:rPr lang="zh-CN" altLang="en-US" sz="2400" dirty="0" smtClean="0">
                <a:ea typeface="SimSun" pitchFamily="2" charset="-122"/>
              </a:rPr>
              <a:t>的 </a:t>
            </a:r>
            <a:r>
              <a:rPr lang="en-US" altLang="zh-CN" sz="2400" dirty="0" smtClean="0">
                <a:ea typeface="SimSun" pitchFamily="2" charset="-122"/>
              </a:rPr>
              <a:t>Firm 1</a:t>
            </a:r>
            <a:r>
              <a:rPr lang="zh-CN" altLang="en-US" sz="2400" dirty="0" smtClean="0">
                <a:ea typeface="SimSun" pitchFamily="2" charset="-122"/>
              </a:rPr>
              <a:t>和来自</a:t>
            </a:r>
            <a:r>
              <a:rPr lang="en-US" altLang="zh-CN" sz="2400" dirty="0" smtClean="0">
                <a:ea typeface="SimSun" pitchFamily="2" charset="-122"/>
              </a:rPr>
              <a:t>country 2</a:t>
            </a:r>
            <a:r>
              <a:rPr lang="zh-CN" altLang="en-US" sz="2400" dirty="0" smtClean="0">
                <a:ea typeface="SimSun" pitchFamily="2" charset="-122"/>
              </a:rPr>
              <a:t>的 </a:t>
            </a:r>
            <a:r>
              <a:rPr lang="en-US" altLang="zh-CN" sz="2400" dirty="0" smtClean="0">
                <a:ea typeface="SimSun" pitchFamily="2" charset="-122"/>
              </a:rPr>
              <a:t>firm 2</a:t>
            </a:r>
            <a:r>
              <a:rPr lang="zh-CN" altLang="en-US" sz="2400" dirty="0" smtClean="0">
                <a:ea typeface="SimSun" pitchFamily="2" charset="-122"/>
              </a:rPr>
              <a:t>生产同质的产品供给本国消费和出口</a:t>
            </a:r>
            <a:r>
              <a:rPr lang="en-US" altLang="zh-CN" sz="2400" dirty="0" smtClean="0">
                <a:ea typeface="SimSun" pitchFamily="2" charset="-122"/>
              </a:rPr>
              <a:t>. </a:t>
            </a:r>
          </a:p>
          <a:p>
            <a:pPr eaLnBrk="1" hangingPunct="1"/>
            <a:r>
              <a:rPr lang="zh-CN" altLang="en-US" sz="2400" dirty="0" smtClean="0">
                <a:ea typeface="SimSun" pitchFamily="2" charset="-122"/>
              </a:rPr>
              <a:t>观察到两国的税率后</a:t>
            </a:r>
            <a:r>
              <a:rPr lang="en-US" altLang="zh-CN" sz="2400" dirty="0" smtClean="0">
                <a:ea typeface="SimSun" pitchFamily="2" charset="-122"/>
              </a:rPr>
              <a:t>, firm 1 </a:t>
            </a:r>
            <a:r>
              <a:rPr lang="zh-CN" altLang="en-US" sz="2400" dirty="0" smtClean="0">
                <a:ea typeface="SimSun" pitchFamily="2" charset="-122"/>
              </a:rPr>
              <a:t>和</a:t>
            </a:r>
            <a:r>
              <a:rPr lang="en-US" altLang="zh-CN" sz="2400" dirty="0" smtClean="0">
                <a:ea typeface="SimSun" pitchFamily="2" charset="-122"/>
              </a:rPr>
              <a:t> 2</a:t>
            </a:r>
            <a:r>
              <a:rPr lang="zh-CN" altLang="en-US" sz="2400" dirty="0" smtClean="0">
                <a:ea typeface="SimSun" pitchFamily="2" charset="-122"/>
              </a:rPr>
              <a:t>同时选择用于本国消费和出口的产品数量</a:t>
            </a:r>
            <a:r>
              <a:rPr lang="en-US" altLang="zh-CN" sz="2400" dirty="0" smtClean="0">
                <a:ea typeface="SimSun" pitchFamily="2" charset="-122"/>
              </a:rPr>
              <a:t>,</a:t>
            </a:r>
            <a:r>
              <a:rPr lang="zh-CN" altLang="en-US" sz="2400" dirty="0" smtClean="0">
                <a:ea typeface="SimSun" pitchFamily="2" charset="-122"/>
              </a:rPr>
              <a:t>分别用</a:t>
            </a:r>
            <a:r>
              <a:rPr lang="en-US" altLang="zh-CN" sz="2400" dirty="0" smtClean="0">
                <a:ea typeface="SimSun" pitchFamily="2" charset="-122"/>
              </a:rPr>
              <a:t>(</a:t>
            </a:r>
            <a:r>
              <a:rPr lang="en-US" altLang="zh-CN" sz="2400" i="1" dirty="0" smtClean="0">
                <a:ea typeface="SimSun" pitchFamily="2" charset="-122"/>
              </a:rPr>
              <a:t>h</a:t>
            </a:r>
            <a:r>
              <a:rPr lang="en-US" altLang="zh-CN" sz="2400" baseline="-25000" dirty="0" smtClean="0">
                <a:ea typeface="SimSun" pitchFamily="2" charset="-122"/>
              </a:rPr>
              <a:t>1</a:t>
            </a:r>
            <a:r>
              <a:rPr lang="en-US" altLang="zh-CN" sz="2400" dirty="0" smtClean="0">
                <a:ea typeface="SimSun" pitchFamily="2" charset="-122"/>
              </a:rPr>
              <a:t>, </a:t>
            </a:r>
            <a:r>
              <a:rPr lang="en-US" altLang="zh-CN" sz="2400" i="1" dirty="0" smtClean="0">
                <a:ea typeface="SimSun" pitchFamily="2" charset="-122"/>
              </a:rPr>
              <a:t>e</a:t>
            </a:r>
            <a:r>
              <a:rPr lang="en-US" altLang="zh-CN" sz="2400" baseline="-25000" dirty="0" smtClean="0">
                <a:ea typeface="SimSun" pitchFamily="2" charset="-122"/>
              </a:rPr>
              <a:t>1</a:t>
            </a:r>
            <a:r>
              <a:rPr lang="en-US" altLang="zh-CN" sz="2400" dirty="0" smtClean="0">
                <a:ea typeface="SimSun" pitchFamily="2" charset="-122"/>
              </a:rPr>
              <a:t>)</a:t>
            </a:r>
            <a:r>
              <a:rPr lang="zh-CN" altLang="en-US" sz="2400" dirty="0" smtClean="0">
                <a:ea typeface="SimSun" pitchFamily="2" charset="-122"/>
              </a:rPr>
              <a:t>和</a:t>
            </a:r>
            <a:r>
              <a:rPr lang="en-US" altLang="zh-CN" sz="2400" dirty="0" smtClean="0">
                <a:ea typeface="SimSun" pitchFamily="2" charset="-122"/>
              </a:rPr>
              <a:t>(</a:t>
            </a:r>
            <a:r>
              <a:rPr lang="en-US" altLang="zh-CN" sz="2400" i="1" dirty="0" smtClean="0">
                <a:ea typeface="SimSun" pitchFamily="2" charset="-122"/>
              </a:rPr>
              <a:t>h</a:t>
            </a:r>
            <a:r>
              <a:rPr lang="en-US" altLang="zh-CN" sz="2400" baseline="-25000" dirty="0" smtClean="0">
                <a:ea typeface="SimSun" pitchFamily="2" charset="-122"/>
              </a:rPr>
              <a:t>2</a:t>
            </a:r>
            <a:r>
              <a:rPr lang="en-US" altLang="zh-CN" sz="2400" dirty="0" smtClean="0">
                <a:ea typeface="SimSun" pitchFamily="2" charset="-122"/>
              </a:rPr>
              <a:t>, </a:t>
            </a:r>
            <a:r>
              <a:rPr lang="en-US" altLang="zh-CN" sz="2400" i="1" dirty="0" smtClean="0">
                <a:ea typeface="SimSun" pitchFamily="2" charset="-122"/>
              </a:rPr>
              <a:t>e</a:t>
            </a:r>
            <a:r>
              <a:rPr lang="en-US" altLang="zh-CN" sz="2400" baseline="-25000" dirty="0" smtClean="0">
                <a:ea typeface="SimSun" pitchFamily="2" charset="-122"/>
              </a:rPr>
              <a:t>2</a:t>
            </a:r>
            <a:r>
              <a:rPr lang="en-US" altLang="zh-CN" sz="2400" dirty="0" smtClean="0">
                <a:ea typeface="SimSun" pitchFamily="2" charset="-122"/>
              </a:rPr>
              <a:t>)</a:t>
            </a:r>
            <a:r>
              <a:rPr lang="zh-CN" altLang="en-US" sz="2400" dirty="0" smtClean="0">
                <a:ea typeface="SimSun" pitchFamily="2" charset="-122"/>
              </a:rPr>
              <a:t>表示</a:t>
            </a:r>
            <a:r>
              <a:rPr lang="en-US" altLang="zh-CN" sz="2400" dirty="0" smtClean="0">
                <a:ea typeface="SimSun" pitchFamily="2" charset="-122"/>
              </a:rPr>
              <a:t>.</a:t>
            </a:r>
          </a:p>
          <a:p>
            <a:pPr eaLnBrk="1" hangingPunct="1"/>
            <a:r>
              <a:rPr lang="zh-CN" altLang="en-US" sz="2400" dirty="0" smtClean="0">
                <a:ea typeface="SimSun" pitchFamily="2" charset="-122"/>
              </a:rPr>
              <a:t>两个国家的市场价格</a:t>
            </a:r>
            <a:r>
              <a:rPr lang="en-US" altLang="zh-CN" sz="2400" b="1" i="1" dirty="0" smtClean="0">
                <a:latin typeface="Times New Roman" pitchFamily="18" charset="0"/>
                <a:ea typeface="SimSun" pitchFamily="2" charset="-122"/>
                <a:cs typeface="Times New Roman" pitchFamily="18" charset="0"/>
              </a:rPr>
              <a:t>P</a:t>
            </a:r>
            <a:r>
              <a:rPr lang="en-US" altLang="zh-CN" sz="2400" b="1" i="1" baseline="-25000" dirty="0" smtClean="0">
                <a:latin typeface="Times New Roman" pitchFamily="18" charset="0"/>
                <a:ea typeface="SimSun" pitchFamily="2" charset="-122"/>
                <a:cs typeface="Times New Roman" pitchFamily="18" charset="0"/>
              </a:rPr>
              <a:t>i</a:t>
            </a:r>
            <a:r>
              <a:rPr lang="en-US" altLang="zh-CN" sz="2400" b="1" dirty="0" smtClean="0">
                <a:latin typeface="Times New Roman" pitchFamily="18" charset="0"/>
                <a:ea typeface="SimSun" pitchFamily="2" charset="-122"/>
                <a:cs typeface="Times New Roman" pitchFamily="18" charset="0"/>
              </a:rPr>
              <a:t>(</a:t>
            </a:r>
            <a:r>
              <a:rPr lang="en-US" altLang="zh-CN" sz="2400" b="1" i="1" dirty="0" err="1" smtClean="0">
                <a:latin typeface="Times New Roman" pitchFamily="18" charset="0"/>
                <a:ea typeface="SimSun" pitchFamily="2" charset="-122"/>
                <a:cs typeface="Times New Roman" pitchFamily="18" charset="0"/>
              </a:rPr>
              <a:t>Q</a:t>
            </a:r>
            <a:r>
              <a:rPr lang="en-US" altLang="zh-CN" sz="2400" b="1" i="1" baseline="-25000" dirty="0" err="1" smtClean="0">
                <a:latin typeface="Times New Roman" pitchFamily="18" charset="0"/>
                <a:ea typeface="SimSun" pitchFamily="2" charset="-122"/>
                <a:cs typeface="Times New Roman" pitchFamily="18" charset="0"/>
              </a:rPr>
              <a:t>i</a:t>
            </a:r>
            <a:r>
              <a:rPr lang="en-US" altLang="zh-CN" sz="2400" b="1" dirty="0" smtClean="0">
                <a:latin typeface="Times New Roman" pitchFamily="18" charset="0"/>
                <a:ea typeface="SimSun" pitchFamily="2" charset="-122"/>
                <a:cs typeface="Times New Roman" pitchFamily="18" charset="0"/>
              </a:rPr>
              <a:t>)=</a:t>
            </a:r>
            <a:r>
              <a:rPr lang="en-US" altLang="zh-CN" sz="2400" b="1" i="1" dirty="0" smtClean="0">
                <a:latin typeface="Times New Roman" pitchFamily="18" charset="0"/>
                <a:ea typeface="SimSun" pitchFamily="2" charset="-122"/>
                <a:cs typeface="Times New Roman" pitchFamily="18" charset="0"/>
              </a:rPr>
              <a:t>a–</a:t>
            </a:r>
            <a:r>
              <a:rPr lang="en-US" altLang="zh-CN" sz="2400" b="1" i="1" dirty="0" err="1" smtClean="0">
                <a:latin typeface="Times New Roman" pitchFamily="18" charset="0"/>
                <a:ea typeface="SimSun" pitchFamily="2" charset="-122"/>
                <a:cs typeface="Times New Roman" pitchFamily="18" charset="0"/>
              </a:rPr>
              <a:t>Q</a:t>
            </a:r>
            <a:r>
              <a:rPr lang="en-US" altLang="zh-CN" sz="2400" b="1" i="1" baseline="-25000" dirty="0" err="1" smtClean="0">
                <a:latin typeface="Times New Roman" pitchFamily="18" charset="0"/>
                <a:ea typeface="SimSun" pitchFamily="2" charset="-122"/>
                <a:cs typeface="Times New Roman" pitchFamily="18" charset="0"/>
              </a:rPr>
              <a:t>i</a:t>
            </a:r>
            <a:r>
              <a:rPr lang="en-US" altLang="zh-CN" sz="2400" b="1" i="1" dirty="0" smtClean="0">
                <a:latin typeface="Times New Roman" pitchFamily="18" charset="0"/>
                <a:ea typeface="SimSun" pitchFamily="2" charset="-122"/>
                <a:cs typeface="Times New Roman" pitchFamily="18" charset="0"/>
              </a:rPr>
              <a:t>,</a:t>
            </a:r>
            <a:r>
              <a:rPr lang="en-US" altLang="zh-CN" sz="2400" i="1" dirty="0" smtClean="0">
                <a:ea typeface="SimSun" pitchFamily="2" charset="-122"/>
              </a:rPr>
              <a:t> </a:t>
            </a:r>
            <a:r>
              <a:rPr lang="en-US" altLang="zh-CN" sz="2400" dirty="0" smtClean="0">
                <a:ea typeface="SimSun" pitchFamily="2" charset="-122"/>
              </a:rPr>
              <a:t>for </a:t>
            </a:r>
            <a:r>
              <a:rPr lang="en-US" altLang="zh-CN" sz="2400" b="1" i="1" dirty="0" err="1" smtClean="0">
                <a:latin typeface="Times New Roman" pitchFamily="18" charset="0"/>
                <a:ea typeface="SimSun" pitchFamily="2" charset="-122"/>
              </a:rPr>
              <a:t>i</a:t>
            </a:r>
            <a:r>
              <a:rPr lang="en-US" altLang="zh-CN" sz="2400" i="1" dirty="0" smtClean="0">
                <a:ea typeface="SimSun" pitchFamily="2" charset="-122"/>
              </a:rPr>
              <a:t>=</a:t>
            </a:r>
            <a:r>
              <a:rPr lang="en-US" altLang="zh-CN" sz="2400" dirty="0" smtClean="0">
                <a:ea typeface="SimSun" pitchFamily="2" charset="-122"/>
              </a:rPr>
              <a:t>1, 2. </a:t>
            </a:r>
          </a:p>
          <a:p>
            <a:pPr eaLnBrk="1" hangingPunct="1"/>
            <a:r>
              <a:rPr lang="en-US" altLang="zh-CN" sz="2400" b="1" i="1" dirty="0" smtClean="0">
                <a:latin typeface="Times New Roman" pitchFamily="18" charset="0"/>
                <a:ea typeface="SimSun" pitchFamily="2" charset="-122"/>
              </a:rPr>
              <a:t>Q</a:t>
            </a:r>
            <a:r>
              <a:rPr lang="en-US" altLang="zh-CN" sz="2400" b="1" baseline="-25000" dirty="0" smtClean="0">
                <a:latin typeface="Times New Roman" pitchFamily="18" charset="0"/>
                <a:ea typeface="SimSun" pitchFamily="2" charset="-122"/>
              </a:rPr>
              <a:t>1</a:t>
            </a:r>
            <a:r>
              <a:rPr lang="en-US" altLang="zh-CN" sz="2400" b="1" dirty="0" smtClean="0">
                <a:latin typeface="Times New Roman" pitchFamily="18" charset="0"/>
                <a:ea typeface="SimSun" pitchFamily="2" charset="-122"/>
              </a:rPr>
              <a:t>=</a:t>
            </a:r>
            <a:r>
              <a:rPr lang="en-US" altLang="zh-CN" sz="2400" b="1" i="1" dirty="0" smtClean="0">
                <a:latin typeface="Times New Roman" pitchFamily="18" charset="0"/>
                <a:ea typeface="SimSun" pitchFamily="2" charset="-122"/>
              </a:rPr>
              <a:t>h</a:t>
            </a:r>
            <a:r>
              <a:rPr lang="en-US" altLang="zh-CN" sz="2400" b="1" baseline="-25000" dirty="0" smtClean="0">
                <a:latin typeface="Times New Roman" pitchFamily="18" charset="0"/>
                <a:ea typeface="SimSun" pitchFamily="2" charset="-122"/>
              </a:rPr>
              <a:t>1</a:t>
            </a:r>
            <a:r>
              <a:rPr lang="en-US" altLang="zh-CN" sz="2400" b="1" i="1" dirty="0" smtClean="0">
                <a:latin typeface="Times New Roman" pitchFamily="18" charset="0"/>
                <a:ea typeface="SimSun" pitchFamily="2" charset="-122"/>
              </a:rPr>
              <a:t>+e</a:t>
            </a:r>
            <a:r>
              <a:rPr lang="en-US" altLang="zh-CN" sz="2400" b="1" baseline="-25000" dirty="0" smtClean="0">
                <a:latin typeface="Times New Roman" pitchFamily="18" charset="0"/>
                <a:ea typeface="SimSun" pitchFamily="2" charset="-122"/>
              </a:rPr>
              <a:t>2</a:t>
            </a:r>
            <a:r>
              <a:rPr lang="en-US" altLang="zh-CN" sz="2400" b="1" dirty="0" smtClean="0">
                <a:latin typeface="Times New Roman" pitchFamily="18" charset="0"/>
                <a:ea typeface="SimSun" pitchFamily="2" charset="-122"/>
              </a:rPr>
              <a:t>, </a:t>
            </a:r>
            <a:r>
              <a:rPr lang="en-US" altLang="zh-CN" sz="2400" b="1" i="1" dirty="0" smtClean="0">
                <a:latin typeface="Times New Roman" pitchFamily="18" charset="0"/>
                <a:ea typeface="SimSun" pitchFamily="2" charset="-122"/>
              </a:rPr>
              <a:t>Q</a:t>
            </a:r>
            <a:r>
              <a:rPr lang="en-US" altLang="zh-CN" sz="2400" b="1" baseline="-25000" dirty="0" smtClean="0">
                <a:latin typeface="Times New Roman" pitchFamily="18" charset="0"/>
                <a:ea typeface="SimSun" pitchFamily="2" charset="-122"/>
              </a:rPr>
              <a:t>2</a:t>
            </a:r>
            <a:r>
              <a:rPr lang="en-US" altLang="zh-CN" sz="2400" b="1" dirty="0" smtClean="0">
                <a:latin typeface="Times New Roman" pitchFamily="18" charset="0"/>
                <a:ea typeface="SimSun" pitchFamily="2" charset="-122"/>
              </a:rPr>
              <a:t>=</a:t>
            </a:r>
            <a:r>
              <a:rPr lang="en-US" altLang="zh-CN" sz="2400" b="1" i="1" dirty="0" smtClean="0">
                <a:latin typeface="Times New Roman" pitchFamily="18" charset="0"/>
                <a:ea typeface="SimSun" pitchFamily="2" charset="-122"/>
              </a:rPr>
              <a:t>h</a:t>
            </a:r>
            <a:r>
              <a:rPr lang="en-US" altLang="zh-CN" sz="2400" b="1" baseline="-25000" dirty="0" smtClean="0">
                <a:latin typeface="Times New Roman" pitchFamily="18" charset="0"/>
                <a:ea typeface="SimSun" pitchFamily="2" charset="-122"/>
              </a:rPr>
              <a:t>2</a:t>
            </a:r>
            <a:r>
              <a:rPr lang="en-US" altLang="zh-CN" sz="2400" b="1" i="1" dirty="0" smtClean="0">
                <a:latin typeface="Times New Roman" pitchFamily="18" charset="0"/>
                <a:ea typeface="SimSun" pitchFamily="2" charset="-122"/>
              </a:rPr>
              <a:t>+e</a:t>
            </a:r>
            <a:r>
              <a:rPr lang="en-US" altLang="zh-CN" sz="2400" b="1" baseline="-25000" dirty="0" smtClean="0">
                <a:latin typeface="Times New Roman" pitchFamily="18" charset="0"/>
                <a:ea typeface="SimSun" pitchFamily="2" charset="-122"/>
              </a:rPr>
              <a:t>1.</a:t>
            </a:r>
          </a:p>
          <a:p>
            <a:pPr eaLnBrk="1" hangingPunct="1"/>
            <a:r>
              <a:rPr lang="zh-CN" altLang="en-US" sz="2400" dirty="0" smtClean="0">
                <a:ea typeface="SimSun" pitchFamily="2" charset="-122"/>
              </a:rPr>
              <a:t>两个企业的边际成本为常数</a:t>
            </a:r>
            <a:r>
              <a:rPr lang="en-US" altLang="zh-CN" sz="2400" b="1" i="1" dirty="0" smtClean="0">
                <a:latin typeface="Times New Roman" pitchFamily="18" charset="0"/>
                <a:ea typeface="SimSun" pitchFamily="2" charset="-122"/>
              </a:rPr>
              <a:t>c.</a:t>
            </a:r>
          </a:p>
          <a:p>
            <a:pPr eaLnBrk="1" hangingPunct="1"/>
            <a:r>
              <a:rPr lang="zh-CN" altLang="en-US" sz="2400" dirty="0" smtClean="0">
                <a:ea typeface="SimSun" pitchFamily="2" charset="-122"/>
              </a:rPr>
              <a:t>每个企业在向其他国家出口时都要支付关税</a:t>
            </a:r>
            <a:r>
              <a:rPr lang="en-US" altLang="zh-CN" sz="2400" b="1" i="1" dirty="0" smtClean="0">
                <a:latin typeface="Times New Roman" pitchFamily="18" charset="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28" name="灯片编号占位符 5"/>
          <p:cNvSpPr>
            <a:spLocks noGrp="1"/>
          </p:cNvSpPr>
          <p:nvPr>
            <p:ph type="sldNum" sz="quarter" idx="12"/>
          </p:nvPr>
        </p:nvSpPr>
        <p:spPr>
          <a:noFill/>
        </p:spPr>
        <p:txBody>
          <a:bodyPr/>
          <a:lstStyle/>
          <a:p>
            <a:fld id="{638097CC-B27D-4896-9EC9-F745F2A59A0F}" type="slidenum">
              <a:rPr lang="zh-CN" altLang="en-US" smtClean="0">
                <a:solidFill>
                  <a:srgbClr val="000000"/>
                </a:solidFill>
              </a:rPr>
              <a:pPr/>
              <a:t>78</a:t>
            </a:fld>
            <a:endParaRPr lang="en-US" altLang="zh-CN" smtClean="0">
              <a:solidFill>
                <a:srgbClr val="000000"/>
              </a:solidFill>
            </a:endParaRPr>
          </a:p>
        </p:txBody>
      </p:sp>
      <p:sp>
        <p:nvSpPr>
          <p:cNvPr id="1029"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a:t>
            </a:r>
          </a:p>
        </p:txBody>
      </p:sp>
      <p:graphicFrame>
        <p:nvGraphicFramePr>
          <p:cNvPr id="1026" name="Object 3"/>
          <p:cNvGraphicFramePr>
            <a:graphicFrameLocks noGrp="1" noChangeAspect="1"/>
          </p:cNvGraphicFramePr>
          <p:nvPr>
            <p:ph idx="1"/>
          </p:nvPr>
        </p:nvGraphicFramePr>
        <p:xfrm>
          <a:off x="727075" y="1535113"/>
          <a:ext cx="8077200" cy="3686175"/>
        </p:xfrm>
        <a:graphic>
          <a:graphicData uri="http://schemas.openxmlformats.org/presentationml/2006/ole">
            <mc:AlternateContent xmlns:mc="http://schemas.openxmlformats.org/markup-compatibility/2006">
              <mc:Choice xmlns:v="urn:schemas-microsoft-com:vml" Requires="v">
                <p:oleObj spid="_x0000_s19460" name="文档" r:id="rId4" imgW="7972555" imgH="3642789" progId="Word.Document.8">
                  <p:embed/>
                </p:oleObj>
              </mc:Choice>
              <mc:Fallback>
                <p:oleObj name="文档" r:id="rId4" imgW="7972555" imgH="3642789"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075" y="1535113"/>
                        <a:ext cx="8077200"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052" name="灯片编号占位符 5"/>
          <p:cNvSpPr>
            <a:spLocks noGrp="1"/>
          </p:cNvSpPr>
          <p:nvPr>
            <p:ph type="sldNum" sz="quarter" idx="12"/>
          </p:nvPr>
        </p:nvSpPr>
        <p:spPr>
          <a:noFill/>
        </p:spPr>
        <p:txBody>
          <a:bodyPr/>
          <a:lstStyle/>
          <a:p>
            <a:fld id="{FB373BBB-F755-4E24-BDCF-3394022B163A}" type="slidenum">
              <a:rPr lang="zh-CN" altLang="en-US" smtClean="0">
                <a:solidFill>
                  <a:srgbClr val="000000"/>
                </a:solidFill>
              </a:rPr>
              <a:pPr/>
              <a:t>79</a:t>
            </a:fld>
            <a:endParaRPr lang="en-US" altLang="zh-CN" smtClean="0">
              <a:solidFill>
                <a:srgbClr val="000000"/>
              </a:solidFill>
            </a:endParaRPr>
          </a:p>
        </p:txBody>
      </p:sp>
      <p:sp>
        <p:nvSpPr>
          <p:cNvPr id="2053"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a:t>
            </a:r>
          </a:p>
        </p:txBody>
      </p:sp>
      <p:graphicFrame>
        <p:nvGraphicFramePr>
          <p:cNvPr id="2050" name="Object 3"/>
          <p:cNvGraphicFramePr>
            <a:graphicFrameLocks noGrp="1" noChangeAspect="1"/>
          </p:cNvGraphicFramePr>
          <p:nvPr>
            <p:ph idx="1"/>
          </p:nvPr>
        </p:nvGraphicFramePr>
        <p:xfrm>
          <a:off x="666750" y="1571625"/>
          <a:ext cx="8054975" cy="4422775"/>
        </p:xfrm>
        <a:graphic>
          <a:graphicData uri="http://schemas.openxmlformats.org/presentationml/2006/ole">
            <mc:AlternateContent xmlns:mc="http://schemas.openxmlformats.org/markup-compatibility/2006">
              <mc:Choice xmlns:v="urn:schemas-microsoft-com:vml" Requires="v">
                <p:oleObj spid="_x0000_s20484" name="文档" r:id="rId4" imgW="8066618" imgH="4428857" progId="Word.Document.8">
                  <p:embed/>
                </p:oleObj>
              </mc:Choice>
              <mc:Fallback>
                <p:oleObj name="文档" r:id="rId4" imgW="8066618" imgH="442885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1571625"/>
                        <a:ext cx="8054975" cy="442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7651" name="灯片编号占位符 5"/>
          <p:cNvSpPr>
            <a:spLocks noGrp="1"/>
          </p:cNvSpPr>
          <p:nvPr>
            <p:ph type="sldNum" sz="quarter" idx="12"/>
          </p:nvPr>
        </p:nvSpPr>
        <p:spPr>
          <a:noFill/>
        </p:spPr>
        <p:txBody>
          <a:bodyPr/>
          <a:lstStyle/>
          <a:p>
            <a:fld id="{31B28706-4BAC-400D-81E3-1C8CF0AB6FC4}" type="slidenum">
              <a:rPr lang="zh-CN" altLang="en-US" smtClean="0">
                <a:solidFill>
                  <a:srgbClr val="000000"/>
                </a:solidFill>
              </a:rPr>
              <a:pPr/>
              <a:t>8</a:t>
            </a:fld>
            <a:endParaRPr lang="en-US" altLang="zh-CN" smtClean="0">
              <a:solidFill>
                <a:srgbClr val="000000"/>
              </a:solidFill>
            </a:endParaRPr>
          </a:p>
        </p:txBody>
      </p:sp>
      <p:sp>
        <p:nvSpPr>
          <p:cNvPr id="27652" name="Rectangle 2"/>
          <p:cNvSpPr>
            <a:spLocks noGrp="1" noChangeArrowheads="1"/>
          </p:cNvSpPr>
          <p:nvPr>
            <p:ph type="title"/>
          </p:nvPr>
        </p:nvSpPr>
        <p:spPr/>
        <p:txBody>
          <a:bodyPr/>
          <a:lstStyle/>
          <a:p>
            <a:pPr eaLnBrk="1" hangingPunct="1"/>
            <a:r>
              <a:rPr lang="zh-CN" altLang="en-US" sz="4000" dirty="0" smtClean="0">
                <a:ea typeface="SimSun" pitchFamily="2" charset="-122"/>
              </a:rPr>
              <a:t>博弈树</a:t>
            </a:r>
            <a:endParaRPr lang="en-US" altLang="zh-CN" sz="4000" dirty="0" smtClean="0">
              <a:ea typeface="SimSun" pitchFamily="2" charset="-122"/>
            </a:endParaRPr>
          </a:p>
        </p:txBody>
      </p:sp>
      <p:sp>
        <p:nvSpPr>
          <p:cNvPr id="27653" name="Rectangle 3"/>
          <p:cNvSpPr>
            <a:spLocks noGrp="1" noChangeArrowheads="1"/>
          </p:cNvSpPr>
          <p:nvPr>
            <p:ph type="body" idx="1"/>
          </p:nvPr>
        </p:nvSpPr>
        <p:spPr>
          <a:xfrm>
            <a:off x="663575" y="1652588"/>
            <a:ext cx="3824288" cy="4530725"/>
          </a:xfrm>
        </p:spPr>
        <p:txBody>
          <a:bodyPr/>
          <a:lstStyle/>
          <a:p>
            <a:pPr eaLnBrk="1" hangingPunct="1"/>
            <a:r>
              <a:rPr lang="zh-CN" altLang="en-US" dirty="0" smtClean="0">
                <a:ea typeface="SimSun" pitchFamily="2" charset="-122"/>
              </a:rPr>
              <a:t>博弈树包括这样的节点（</a:t>
            </a:r>
            <a:r>
              <a:rPr lang="en-US" altLang="zh-CN" dirty="0" smtClean="0">
                <a:ea typeface="SimSun" pitchFamily="2" charset="-122"/>
              </a:rPr>
              <a:t>nodes</a:t>
            </a:r>
            <a:r>
              <a:rPr lang="zh-CN" altLang="en-US" dirty="0" smtClean="0">
                <a:ea typeface="SimSun" pitchFamily="2" charset="-122"/>
              </a:rPr>
              <a:t> ）集合和边缘（</a:t>
            </a:r>
            <a:r>
              <a:rPr lang="en-US" altLang="zh-CN" dirty="0" smtClean="0">
                <a:ea typeface="SimSun" pitchFamily="2" charset="-122"/>
              </a:rPr>
              <a:t>edges</a:t>
            </a:r>
            <a:r>
              <a:rPr lang="zh-CN" altLang="en-US" dirty="0" smtClean="0">
                <a:ea typeface="SimSun" pitchFamily="2" charset="-122"/>
              </a:rPr>
              <a:t> ）集合</a:t>
            </a:r>
            <a:endParaRPr lang="en-US" altLang="zh-CN" dirty="0" smtClean="0">
              <a:ea typeface="SimSun" pitchFamily="2" charset="-122"/>
            </a:endParaRPr>
          </a:p>
          <a:p>
            <a:pPr lvl="1" eaLnBrk="1" hangingPunct="1">
              <a:buFont typeface="Wingdings" pitchFamily="2" charset="2"/>
              <a:buChar char="Ø"/>
            </a:pPr>
            <a:r>
              <a:rPr lang="zh-CN" altLang="en-US" dirty="0" smtClean="0">
                <a:ea typeface="SimSun" pitchFamily="2" charset="-122"/>
              </a:rPr>
              <a:t>每个边缘连接两个节点</a:t>
            </a:r>
            <a:r>
              <a:rPr lang="en-US" altLang="zh-CN" dirty="0" smtClean="0">
                <a:ea typeface="SimSun" pitchFamily="2" charset="-122"/>
              </a:rPr>
              <a:t> (</a:t>
            </a:r>
            <a:r>
              <a:rPr lang="zh-CN" altLang="en-US" dirty="0" smtClean="0">
                <a:ea typeface="SimSun" pitchFamily="2" charset="-122"/>
              </a:rPr>
              <a:t>这两个节点应该是</a:t>
            </a:r>
            <a:r>
              <a:rPr lang="zh-CN" altLang="en-US" i="1" dirty="0" smtClean="0">
                <a:ea typeface="SimSun" pitchFamily="2" charset="-122"/>
              </a:rPr>
              <a:t>相连的</a:t>
            </a:r>
            <a:r>
              <a:rPr lang="en-US" altLang="zh-CN" dirty="0" smtClean="0">
                <a:ea typeface="SimSun" pitchFamily="2" charset="-122"/>
              </a:rPr>
              <a:t>)</a:t>
            </a:r>
          </a:p>
          <a:p>
            <a:pPr lvl="1" eaLnBrk="1" hangingPunct="1">
              <a:buFont typeface="Wingdings" pitchFamily="2" charset="2"/>
              <a:buChar char="Ø"/>
            </a:pPr>
            <a:r>
              <a:rPr lang="zh-CN" altLang="en-US" dirty="0" smtClean="0">
                <a:ea typeface="SimSun" pitchFamily="2" charset="-122"/>
              </a:rPr>
              <a:t>对任何节点组合来说</a:t>
            </a:r>
            <a:r>
              <a:rPr lang="en-US" altLang="zh-CN" dirty="0" smtClean="0">
                <a:ea typeface="SimSun" pitchFamily="2" charset="-122"/>
              </a:rPr>
              <a:t>, </a:t>
            </a:r>
            <a:r>
              <a:rPr lang="zh-CN" altLang="en-US" dirty="0" smtClean="0">
                <a:ea typeface="SimSun" pitchFamily="2" charset="-122"/>
              </a:rPr>
              <a:t>连接这两个节点的路径（</a:t>
            </a:r>
            <a:r>
              <a:rPr lang="en-US" altLang="zh-CN" dirty="0" smtClean="0">
                <a:ea typeface="SimSun" pitchFamily="2" charset="-122"/>
              </a:rPr>
              <a:t>path</a:t>
            </a:r>
            <a:r>
              <a:rPr lang="zh-CN" altLang="en-US" dirty="0" smtClean="0">
                <a:ea typeface="SimSun" pitchFamily="2" charset="-122"/>
              </a:rPr>
              <a:t>）是</a:t>
            </a:r>
            <a:r>
              <a:rPr lang="zh-CN" altLang="en-US" u="sng" dirty="0" smtClean="0">
                <a:ea typeface="SimSun" pitchFamily="2" charset="-122"/>
              </a:rPr>
              <a:t>惟一</a:t>
            </a:r>
            <a:r>
              <a:rPr lang="zh-CN" altLang="en-US" dirty="0" smtClean="0">
                <a:ea typeface="SimSun" pitchFamily="2" charset="-122"/>
              </a:rPr>
              <a:t>的</a:t>
            </a:r>
            <a:endParaRPr lang="en-US" altLang="zh-CN" dirty="0" smtClean="0">
              <a:ea typeface="SimSun" pitchFamily="2" charset="-122"/>
            </a:endParaRPr>
          </a:p>
        </p:txBody>
      </p:sp>
      <p:sp>
        <p:nvSpPr>
          <p:cNvPr id="27654" name="Text Box 4"/>
          <p:cNvSpPr txBox="1">
            <a:spLocks noChangeArrowheads="1"/>
          </p:cNvSpPr>
          <p:nvPr/>
        </p:nvSpPr>
        <p:spPr bwMode="auto">
          <a:xfrm>
            <a:off x="4630738"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7655" name="Oval 5"/>
          <p:cNvSpPr>
            <a:spLocks noChangeArrowheads="1"/>
          </p:cNvSpPr>
          <p:nvPr/>
        </p:nvSpPr>
        <p:spPr bwMode="auto">
          <a:xfrm>
            <a:off x="5632450"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56" name="Line 6"/>
          <p:cNvSpPr>
            <a:spLocks noChangeShapeType="1"/>
          </p:cNvSpPr>
          <p:nvPr/>
        </p:nvSpPr>
        <p:spPr bwMode="auto">
          <a:xfrm flipH="1">
            <a:off x="5133975"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57" name="Line 7"/>
          <p:cNvSpPr>
            <a:spLocks noChangeShapeType="1"/>
          </p:cNvSpPr>
          <p:nvPr/>
        </p:nvSpPr>
        <p:spPr bwMode="auto">
          <a:xfrm>
            <a:off x="5772150"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58" name="Oval 8"/>
          <p:cNvSpPr>
            <a:spLocks noChangeArrowheads="1"/>
          </p:cNvSpPr>
          <p:nvPr/>
        </p:nvSpPr>
        <p:spPr bwMode="auto">
          <a:xfrm>
            <a:off x="6199188"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59" name="Oval 9"/>
          <p:cNvSpPr>
            <a:spLocks noChangeArrowheads="1"/>
          </p:cNvSpPr>
          <p:nvPr/>
        </p:nvSpPr>
        <p:spPr bwMode="auto">
          <a:xfrm>
            <a:off x="5059363"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60" name="Text Box 10"/>
          <p:cNvSpPr txBox="1">
            <a:spLocks noChangeArrowheads="1"/>
          </p:cNvSpPr>
          <p:nvPr/>
        </p:nvSpPr>
        <p:spPr bwMode="auto">
          <a:xfrm>
            <a:off x="7653338"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7661" name="Oval 11"/>
          <p:cNvSpPr>
            <a:spLocks noChangeArrowheads="1"/>
          </p:cNvSpPr>
          <p:nvPr/>
        </p:nvSpPr>
        <p:spPr bwMode="auto">
          <a:xfrm>
            <a:off x="6716713"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62" name="Line 12"/>
          <p:cNvSpPr>
            <a:spLocks noChangeShapeType="1"/>
          </p:cNvSpPr>
          <p:nvPr/>
        </p:nvSpPr>
        <p:spPr bwMode="auto">
          <a:xfrm flipH="1">
            <a:off x="5737225"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63" name="Line 13"/>
          <p:cNvSpPr>
            <a:spLocks noChangeShapeType="1"/>
          </p:cNvSpPr>
          <p:nvPr/>
        </p:nvSpPr>
        <p:spPr bwMode="auto">
          <a:xfrm>
            <a:off x="6856413"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64" name="Text Box 14"/>
          <p:cNvSpPr txBox="1">
            <a:spLocks noChangeArrowheads="1"/>
          </p:cNvSpPr>
          <p:nvPr/>
        </p:nvSpPr>
        <p:spPr bwMode="auto">
          <a:xfrm>
            <a:off x="6684963"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7665" name="Oval 15"/>
          <p:cNvSpPr>
            <a:spLocks noChangeArrowheads="1"/>
          </p:cNvSpPr>
          <p:nvPr/>
        </p:nvSpPr>
        <p:spPr bwMode="auto">
          <a:xfrm>
            <a:off x="7686675"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66" name="Line 16"/>
          <p:cNvSpPr>
            <a:spLocks noChangeShapeType="1"/>
          </p:cNvSpPr>
          <p:nvPr/>
        </p:nvSpPr>
        <p:spPr bwMode="auto">
          <a:xfrm flipH="1">
            <a:off x="7188200"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67" name="Line 17"/>
          <p:cNvSpPr>
            <a:spLocks noChangeShapeType="1"/>
          </p:cNvSpPr>
          <p:nvPr/>
        </p:nvSpPr>
        <p:spPr bwMode="auto">
          <a:xfrm>
            <a:off x="7826375"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68" name="Oval 18"/>
          <p:cNvSpPr>
            <a:spLocks noChangeArrowheads="1"/>
          </p:cNvSpPr>
          <p:nvPr/>
        </p:nvSpPr>
        <p:spPr bwMode="auto">
          <a:xfrm>
            <a:off x="8253413"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69" name="Oval 19"/>
          <p:cNvSpPr>
            <a:spLocks noChangeArrowheads="1"/>
          </p:cNvSpPr>
          <p:nvPr/>
        </p:nvSpPr>
        <p:spPr bwMode="auto">
          <a:xfrm>
            <a:off x="6497638" y="51530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70" name="Oval 20"/>
          <p:cNvSpPr>
            <a:spLocks noChangeArrowheads="1"/>
          </p:cNvSpPr>
          <p:nvPr/>
        </p:nvSpPr>
        <p:spPr bwMode="auto">
          <a:xfrm>
            <a:off x="7100888" y="4070350"/>
            <a:ext cx="160337" cy="160338"/>
          </a:xfrm>
          <a:prstGeom prst="ellipse">
            <a:avLst/>
          </a:prstGeom>
          <a:solidFill>
            <a:schemeClr val="hlink"/>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71" name="Line 21"/>
          <p:cNvSpPr>
            <a:spLocks noChangeShapeType="1"/>
          </p:cNvSpPr>
          <p:nvPr/>
        </p:nvSpPr>
        <p:spPr bwMode="auto">
          <a:xfrm flipH="1">
            <a:off x="6602413" y="4191000"/>
            <a:ext cx="525462"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72" name="Line 22"/>
          <p:cNvSpPr>
            <a:spLocks noChangeShapeType="1"/>
          </p:cNvSpPr>
          <p:nvPr/>
        </p:nvSpPr>
        <p:spPr bwMode="auto">
          <a:xfrm>
            <a:off x="7240588" y="41814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7673" name="Oval 23"/>
          <p:cNvSpPr>
            <a:spLocks noChangeArrowheads="1"/>
          </p:cNvSpPr>
          <p:nvPr/>
        </p:nvSpPr>
        <p:spPr bwMode="auto">
          <a:xfrm>
            <a:off x="7667625" y="51530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7674" name="Text Box 24"/>
          <p:cNvSpPr txBox="1">
            <a:spLocks noChangeArrowheads="1"/>
          </p:cNvSpPr>
          <p:nvPr/>
        </p:nvSpPr>
        <p:spPr bwMode="auto">
          <a:xfrm>
            <a:off x="6334125" y="1585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0</a:t>
            </a:r>
            <a:endParaRPr lang="en-US" altLang="zh-CN" smtClean="0">
              <a:solidFill>
                <a:srgbClr val="000000"/>
              </a:solidFill>
              <a:ea typeface="SimSun" pitchFamily="2" charset="-122"/>
            </a:endParaRPr>
          </a:p>
        </p:txBody>
      </p:sp>
      <p:sp>
        <p:nvSpPr>
          <p:cNvPr id="27675" name="Text Box 25"/>
          <p:cNvSpPr txBox="1">
            <a:spLocks noChangeArrowheads="1"/>
          </p:cNvSpPr>
          <p:nvPr/>
        </p:nvSpPr>
        <p:spPr bwMode="auto">
          <a:xfrm>
            <a:off x="5881688" y="28813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1</a:t>
            </a:r>
            <a:endParaRPr lang="en-US" altLang="zh-CN" smtClean="0">
              <a:solidFill>
                <a:srgbClr val="000000"/>
              </a:solidFill>
              <a:ea typeface="SimSun" pitchFamily="2" charset="-122"/>
            </a:endParaRPr>
          </a:p>
        </p:txBody>
      </p:sp>
      <p:sp>
        <p:nvSpPr>
          <p:cNvPr id="27676" name="Text Box 26"/>
          <p:cNvSpPr txBox="1">
            <a:spLocks noChangeArrowheads="1"/>
          </p:cNvSpPr>
          <p:nvPr/>
        </p:nvSpPr>
        <p:spPr bwMode="auto">
          <a:xfrm>
            <a:off x="7885113" y="28686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2</a:t>
            </a:r>
            <a:endParaRPr lang="en-US" altLang="zh-CN" smtClean="0">
              <a:solidFill>
                <a:srgbClr val="000000"/>
              </a:solidFill>
              <a:ea typeface="SimSun" pitchFamily="2" charset="-122"/>
            </a:endParaRPr>
          </a:p>
        </p:txBody>
      </p:sp>
      <p:sp>
        <p:nvSpPr>
          <p:cNvPr id="27677" name="Text Box 27"/>
          <p:cNvSpPr txBox="1">
            <a:spLocks noChangeArrowheads="1"/>
          </p:cNvSpPr>
          <p:nvPr/>
        </p:nvSpPr>
        <p:spPr bwMode="auto">
          <a:xfrm>
            <a:off x="7280275" y="3984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3</a:t>
            </a:r>
            <a:endParaRPr lang="en-US" altLang="zh-CN" smtClean="0">
              <a:solidFill>
                <a:srgbClr val="000000"/>
              </a:solidFill>
              <a:ea typeface="SimSun" pitchFamily="2" charset="-122"/>
            </a:endParaRPr>
          </a:p>
        </p:txBody>
      </p:sp>
      <p:sp>
        <p:nvSpPr>
          <p:cNvPr id="27678" name="Text Box 28"/>
          <p:cNvSpPr txBox="1">
            <a:spLocks noChangeArrowheads="1"/>
          </p:cNvSpPr>
          <p:nvPr/>
        </p:nvSpPr>
        <p:spPr bwMode="auto">
          <a:xfrm>
            <a:off x="4913313" y="42259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4</a:t>
            </a:r>
            <a:endParaRPr lang="en-US" altLang="zh-CN" smtClean="0">
              <a:solidFill>
                <a:srgbClr val="000000"/>
              </a:solidFill>
              <a:ea typeface="SimSun" pitchFamily="2" charset="-122"/>
            </a:endParaRPr>
          </a:p>
        </p:txBody>
      </p:sp>
      <p:sp>
        <p:nvSpPr>
          <p:cNvPr id="27679" name="Text Box 29"/>
          <p:cNvSpPr txBox="1">
            <a:spLocks noChangeArrowheads="1"/>
          </p:cNvSpPr>
          <p:nvPr/>
        </p:nvSpPr>
        <p:spPr bwMode="auto">
          <a:xfrm>
            <a:off x="6042025" y="4238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5</a:t>
            </a:r>
            <a:endParaRPr lang="en-US" altLang="zh-CN" smtClean="0">
              <a:solidFill>
                <a:srgbClr val="000000"/>
              </a:solidFill>
              <a:ea typeface="SimSun" pitchFamily="2" charset="-122"/>
            </a:endParaRPr>
          </a:p>
        </p:txBody>
      </p:sp>
      <p:sp>
        <p:nvSpPr>
          <p:cNvPr id="27680" name="Text Box 30"/>
          <p:cNvSpPr txBox="1">
            <a:spLocks noChangeArrowheads="1"/>
          </p:cNvSpPr>
          <p:nvPr/>
        </p:nvSpPr>
        <p:spPr bwMode="auto">
          <a:xfrm>
            <a:off x="8140700" y="4252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6</a:t>
            </a:r>
            <a:endParaRPr lang="en-US" altLang="zh-CN" smtClean="0">
              <a:solidFill>
                <a:srgbClr val="000000"/>
              </a:solidFill>
              <a:ea typeface="SimSun" pitchFamily="2" charset="-122"/>
            </a:endParaRPr>
          </a:p>
        </p:txBody>
      </p:sp>
      <p:sp>
        <p:nvSpPr>
          <p:cNvPr id="27681" name="Text Box 31"/>
          <p:cNvSpPr txBox="1">
            <a:spLocks noChangeArrowheads="1"/>
          </p:cNvSpPr>
          <p:nvPr/>
        </p:nvSpPr>
        <p:spPr bwMode="auto">
          <a:xfrm>
            <a:off x="6353175" y="5302250"/>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7</a:t>
            </a:r>
            <a:endParaRPr lang="en-US" altLang="zh-CN" smtClean="0">
              <a:solidFill>
                <a:srgbClr val="000000"/>
              </a:solidFill>
              <a:ea typeface="SimSun" pitchFamily="2" charset="-122"/>
            </a:endParaRPr>
          </a:p>
        </p:txBody>
      </p:sp>
      <p:sp>
        <p:nvSpPr>
          <p:cNvPr id="27682" name="Text Box 32"/>
          <p:cNvSpPr txBox="1">
            <a:spLocks noChangeArrowheads="1"/>
          </p:cNvSpPr>
          <p:nvPr/>
        </p:nvSpPr>
        <p:spPr bwMode="auto">
          <a:xfrm>
            <a:off x="7521575" y="5341938"/>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8</a:t>
            </a:r>
            <a:endParaRPr lang="en-US" altLang="zh-CN" smtClean="0">
              <a:solidFill>
                <a:srgbClr val="000000"/>
              </a:solidFill>
              <a:ea typeface="SimSun" pitchFamily="2" charset="-122"/>
            </a:endParaRPr>
          </a:p>
        </p:txBody>
      </p:sp>
      <p:sp>
        <p:nvSpPr>
          <p:cNvPr id="27683" name="Text Box 33"/>
          <p:cNvSpPr txBox="1">
            <a:spLocks noChangeArrowheads="1"/>
          </p:cNvSpPr>
          <p:nvPr/>
        </p:nvSpPr>
        <p:spPr bwMode="auto">
          <a:xfrm>
            <a:off x="7732713" y="1801813"/>
            <a:ext cx="1035050" cy="376237"/>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node</a:t>
            </a:r>
          </a:p>
        </p:txBody>
      </p:sp>
      <p:sp>
        <p:nvSpPr>
          <p:cNvPr id="27684" name="Line 35"/>
          <p:cNvSpPr>
            <a:spLocks noChangeShapeType="1"/>
          </p:cNvSpPr>
          <p:nvPr/>
        </p:nvSpPr>
        <p:spPr bwMode="auto">
          <a:xfrm flipH="1">
            <a:off x="7866063" y="2178050"/>
            <a:ext cx="188912" cy="712788"/>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27685" name="Text Box 36"/>
          <p:cNvSpPr txBox="1">
            <a:spLocks noChangeArrowheads="1"/>
          </p:cNvSpPr>
          <p:nvPr/>
        </p:nvSpPr>
        <p:spPr bwMode="auto">
          <a:xfrm>
            <a:off x="3729038" y="5559425"/>
            <a:ext cx="2516187" cy="650875"/>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an edge connecting nodes </a:t>
            </a: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1</a:t>
            </a:r>
            <a:r>
              <a:rPr lang="en-US" altLang="zh-CN" smtClean="0">
                <a:solidFill>
                  <a:srgbClr val="000000"/>
                </a:solidFill>
                <a:ea typeface="SimSun" pitchFamily="2" charset="-122"/>
              </a:rPr>
              <a:t> and </a:t>
            </a: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5</a:t>
            </a:r>
            <a:endParaRPr lang="en-US" altLang="zh-CN" smtClean="0">
              <a:solidFill>
                <a:srgbClr val="000000"/>
              </a:solidFill>
              <a:ea typeface="SimSun" pitchFamily="2" charset="-122"/>
            </a:endParaRPr>
          </a:p>
        </p:txBody>
      </p:sp>
      <p:sp>
        <p:nvSpPr>
          <p:cNvPr id="27686" name="Line 37"/>
          <p:cNvSpPr>
            <a:spLocks noChangeShapeType="1"/>
          </p:cNvSpPr>
          <p:nvPr/>
        </p:nvSpPr>
        <p:spPr bwMode="auto">
          <a:xfrm flipV="1">
            <a:off x="5086350" y="3568700"/>
            <a:ext cx="808038" cy="2014538"/>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27687" name="Text Box 38"/>
          <p:cNvSpPr txBox="1">
            <a:spLocks noChangeArrowheads="1"/>
          </p:cNvSpPr>
          <p:nvPr/>
        </p:nvSpPr>
        <p:spPr bwMode="auto">
          <a:xfrm>
            <a:off x="4537075" y="1671638"/>
            <a:ext cx="1519238" cy="650875"/>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path from x</a:t>
            </a:r>
            <a:r>
              <a:rPr lang="en-US" altLang="zh-CN" baseline="-25000" smtClean="0">
                <a:solidFill>
                  <a:srgbClr val="000000"/>
                </a:solidFill>
                <a:ea typeface="SimSun" pitchFamily="2" charset="-122"/>
              </a:rPr>
              <a:t>0</a:t>
            </a:r>
            <a:r>
              <a:rPr lang="en-US" altLang="zh-CN" smtClean="0">
                <a:solidFill>
                  <a:srgbClr val="000000"/>
                </a:solidFill>
                <a:ea typeface="SimSun" pitchFamily="2" charset="-122"/>
              </a:rPr>
              <a:t> to x</a:t>
            </a:r>
            <a:r>
              <a:rPr lang="en-US" altLang="zh-CN" baseline="-25000" smtClean="0">
                <a:solidFill>
                  <a:srgbClr val="000000"/>
                </a:solidFill>
                <a:ea typeface="SimSun" pitchFamily="2" charset="-122"/>
              </a:rPr>
              <a:t>4</a:t>
            </a:r>
            <a:endParaRPr lang="en-US" altLang="zh-CN" smtClean="0">
              <a:solidFill>
                <a:srgbClr val="000000"/>
              </a:solidFill>
              <a:ea typeface="SimSun" pitchFamily="2" charset="-122"/>
            </a:endParaRPr>
          </a:p>
        </p:txBody>
      </p:sp>
      <p:sp>
        <p:nvSpPr>
          <p:cNvPr id="27688" name="Line 39"/>
          <p:cNvSpPr>
            <a:spLocks noChangeShapeType="1"/>
          </p:cNvSpPr>
          <p:nvPr/>
        </p:nvSpPr>
        <p:spPr bwMode="auto">
          <a:xfrm>
            <a:off x="5235575" y="2316163"/>
            <a:ext cx="57150" cy="1076325"/>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27689" name="Line 40"/>
          <p:cNvSpPr>
            <a:spLocks noChangeShapeType="1"/>
          </p:cNvSpPr>
          <p:nvPr/>
        </p:nvSpPr>
        <p:spPr bwMode="auto">
          <a:xfrm>
            <a:off x="5230813" y="2325688"/>
            <a:ext cx="860425" cy="176212"/>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3076" name="灯片编号占位符 5"/>
          <p:cNvSpPr>
            <a:spLocks noGrp="1"/>
          </p:cNvSpPr>
          <p:nvPr>
            <p:ph type="sldNum" sz="quarter" idx="12"/>
          </p:nvPr>
        </p:nvSpPr>
        <p:spPr>
          <a:noFill/>
        </p:spPr>
        <p:txBody>
          <a:bodyPr/>
          <a:lstStyle/>
          <a:p>
            <a:fld id="{19A39291-A22C-40C4-AF6F-9FEA79369D9D}" type="slidenum">
              <a:rPr lang="zh-CN" altLang="en-US" smtClean="0">
                <a:solidFill>
                  <a:srgbClr val="000000"/>
                </a:solidFill>
              </a:rPr>
              <a:pPr/>
              <a:t>80</a:t>
            </a:fld>
            <a:endParaRPr lang="en-US" altLang="zh-CN" smtClean="0">
              <a:solidFill>
                <a:srgbClr val="000000"/>
              </a:solidFill>
            </a:endParaRPr>
          </a:p>
        </p:txBody>
      </p:sp>
      <p:sp>
        <p:nvSpPr>
          <p:cNvPr id="3077"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a:t>
            </a:r>
            <a:br>
              <a:rPr lang="en-US" altLang="zh-CN" sz="3800" smtClean="0">
                <a:ea typeface="SimSun" pitchFamily="2" charset="-122"/>
              </a:rPr>
            </a:br>
            <a:r>
              <a:rPr lang="en-US" altLang="zh-CN" sz="3800" smtClean="0">
                <a:ea typeface="SimSun" pitchFamily="2" charset="-122"/>
              </a:rPr>
              <a:t>subgame between the two firms</a:t>
            </a:r>
          </a:p>
        </p:txBody>
      </p:sp>
      <p:graphicFrame>
        <p:nvGraphicFramePr>
          <p:cNvPr id="3074" name="Object 3"/>
          <p:cNvGraphicFramePr>
            <a:graphicFrameLocks noGrp="1" noChangeAspect="1"/>
          </p:cNvGraphicFramePr>
          <p:nvPr>
            <p:ph idx="1"/>
          </p:nvPr>
        </p:nvGraphicFramePr>
        <p:xfrm>
          <a:off x="700088" y="1563688"/>
          <a:ext cx="7632700" cy="4832350"/>
        </p:xfrm>
        <a:graphic>
          <a:graphicData uri="http://schemas.openxmlformats.org/presentationml/2006/ole">
            <mc:AlternateContent xmlns:mc="http://schemas.openxmlformats.org/markup-compatibility/2006">
              <mc:Choice xmlns:v="urn:schemas-microsoft-com:vml" Requires="v">
                <p:oleObj spid="_x0000_s21508" name="文档" r:id="rId4" imgW="8001497" imgH="5065731" progId="Word.Document.8">
                  <p:embed/>
                </p:oleObj>
              </mc:Choice>
              <mc:Fallback>
                <p:oleObj name="文档" r:id="rId4" imgW="8001497" imgH="5065731"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088" y="1563688"/>
                        <a:ext cx="7632700" cy="483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4100" name="灯片编号占位符 5"/>
          <p:cNvSpPr>
            <a:spLocks noGrp="1"/>
          </p:cNvSpPr>
          <p:nvPr>
            <p:ph type="sldNum" sz="quarter" idx="12"/>
          </p:nvPr>
        </p:nvSpPr>
        <p:spPr>
          <a:noFill/>
        </p:spPr>
        <p:txBody>
          <a:bodyPr/>
          <a:lstStyle/>
          <a:p>
            <a:fld id="{C2BF0BA9-48B1-4571-A181-F649A397BD3C}" type="slidenum">
              <a:rPr lang="zh-CN" altLang="en-US" smtClean="0">
                <a:solidFill>
                  <a:srgbClr val="000000"/>
                </a:solidFill>
              </a:rPr>
              <a:pPr/>
              <a:t>81</a:t>
            </a:fld>
            <a:endParaRPr lang="en-US" altLang="zh-CN" smtClean="0">
              <a:solidFill>
                <a:srgbClr val="000000"/>
              </a:solidFill>
            </a:endParaRPr>
          </a:p>
        </p:txBody>
      </p:sp>
      <p:sp>
        <p:nvSpPr>
          <p:cNvPr id="4101"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a:t>
            </a:r>
            <a:br>
              <a:rPr lang="en-US" altLang="zh-CN" sz="3800" smtClean="0">
                <a:ea typeface="SimSun" pitchFamily="2" charset="-122"/>
              </a:rPr>
            </a:br>
            <a:r>
              <a:rPr lang="en-US" altLang="zh-CN" sz="3800" smtClean="0">
                <a:ea typeface="SimSun" pitchFamily="2" charset="-122"/>
              </a:rPr>
              <a:t>subgame between the two firms</a:t>
            </a:r>
          </a:p>
        </p:txBody>
      </p:sp>
      <p:graphicFrame>
        <p:nvGraphicFramePr>
          <p:cNvPr id="4098" name="Object 3"/>
          <p:cNvGraphicFramePr>
            <a:graphicFrameLocks noGrp="1" noChangeAspect="1"/>
          </p:cNvGraphicFramePr>
          <p:nvPr>
            <p:ph idx="1"/>
          </p:nvPr>
        </p:nvGraphicFramePr>
        <p:xfrm>
          <a:off x="625475" y="1635125"/>
          <a:ext cx="7299325" cy="4635500"/>
        </p:xfrm>
        <a:graphic>
          <a:graphicData uri="http://schemas.openxmlformats.org/presentationml/2006/ole">
            <mc:AlternateContent xmlns:mc="http://schemas.openxmlformats.org/markup-compatibility/2006">
              <mc:Choice xmlns:v="urn:schemas-microsoft-com:vml" Requires="v">
                <p:oleObj spid="_x0000_s22532" name="文档" r:id="rId4" imgW="7980876" imgH="5068260" progId="Word.Document.8">
                  <p:embed/>
                </p:oleObj>
              </mc:Choice>
              <mc:Fallback>
                <p:oleObj name="文档" r:id="rId4" imgW="7980876" imgH="506826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75" y="1635125"/>
                        <a:ext cx="7299325" cy="463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5124" name="灯片编号占位符 5"/>
          <p:cNvSpPr>
            <a:spLocks noGrp="1"/>
          </p:cNvSpPr>
          <p:nvPr>
            <p:ph type="sldNum" sz="quarter" idx="12"/>
          </p:nvPr>
        </p:nvSpPr>
        <p:spPr>
          <a:noFill/>
        </p:spPr>
        <p:txBody>
          <a:bodyPr/>
          <a:lstStyle/>
          <a:p>
            <a:fld id="{67B0FF58-D0EA-4B95-8316-7CB3FF3B1C34}" type="slidenum">
              <a:rPr lang="zh-CN" altLang="en-US" smtClean="0">
                <a:solidFill>
                  <a:srgbClr val="000000"/>
                </a:solidFill>
              </a:rPr>
              <a:pPr/>
              <a:t>82</a:t>
            </a:fld>
            <a:endParaRPr lang="en-US" altLang="zh-CN" smtClean="0">
              <a:solidFill>
                <a:srgbClr val="000000"/>
              </a:solidFill>
            </a:endParaRPr>
          </a:p>
        </p:txBody>
      </p:sp>
      <p:sp>
        <p:nvSpPr>
          <p:cNvPr id="5125" name="Rectangle 2"/>
          <p:cNvSpPr>
            <a:spLocks noGrp="1" noChangeArrowheads="1"/>
          </p:cNvSpPr>
          <p:nvPr>
            <p:ph type="title"/>
          </p:nvPr>
        </p:nvSpPr>
        <p:spPr/>
        <p:txBody>
          <a:bodyPr/>
          <a:lstStyle/>
          <a:p>
            <a:pPr eaLnBrk="1" hangingPunct="1"/>
            <a:r>
              <a:rPr lang="en-US" altLang="zh-CN" smtClean="0">
                <a:ea typeface="SimSun" pitchFamily="2" charset="-122"/>
              </a:rPr>
              <a:t>Backward induction: whole game</a:t>
            </a:r>
          </a:p>
        </p:txBody>
      </p:sp>
      <p:graphicFrame>
        <p:nvGraphicFramePr>
          <p:cNvPr id="5122" name="Object 3"/>
          <p:cNvGraphicFramePr>
            <a:graphicFrameLocks noGrp="1" noChangeAspect="1"/>
          </p:cNvGraphicFramePr>
          <p:nvPr>
            <p:ph idx="1"/>
          </p:nvPr>
        </p:nvGraphicFramePr>
        <p:xfrm>
          <a:off x="715963" y="1563688"/>
          <a:ext cx="8012112" cy="4443412"/>
        </p:xfrm>
        <a:graphic>
          <a:graphicData uri="http://schemas.openxmlformats.org/presentationml/2006/ole">
            <mc:AlternateContent xmlns:mc="http://schemas.openxmlformats.org/markup-compatibility/2006">
              <mc:Choice xmlns:v="urn:schemas-microsoft-com:vml" Requires="v">
                <p:oleObj spid="_x0000_s23556" name="文档" r:id="rId4" imgW="9300651" imgH="5158209" progId="Word.Document.8">
                  <p:embed/>
                </p:oleObj>
              </mc:Choice>
              <mc:Fallback>
                <p:oleObj name="文档" r:id="rId4" imgW="9300651" imgH="5158209"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963" y="1563688"/>
                        <a:ext cx="8012112" cy="444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6148" name="灯片编号占位符 5"/>
          <p:cNvSpPr>
            <a:spLocks noGrp="1"/>
          </p:cNvSpPr>
          <p:nvPr>
            <p:ph type="sldNum" sz="quarter" idx="12"/>
          </p:nvPr>
        </p:nvSpPr>
        <p:spPr>
          <a:noFill/>
        </p:spPr>
        <p:txBody>
          <a:bodyPr/>
          <a:lstStyle/>
          <a:p>
            <a:fld id="{C33AEF1C-1873-49CF-9013-9047F0ACAF61}" type="slidenum">
              <a:rPr lang="zh-CN" altLang="en-US" smtClean="0">
                <a:solidFill>
                  <a:srgbClr val="000000"/>
                </a:solidFill>
              </a:rPr>
              <a:pPr/>
              <a:t>83</a:t>
            </a:fld>
            <a:endParaRPr lang="en-US" altLang="zh-CN" smtClean="0">
              <a:solidFill>
                <a:srgbClr val="000000"/>
              </a:solidFill>
            </a:endParaRPr>
          </a:p>
        </p:txBody>
      </p:sp>
      <p:sp>
        <p:nvSpPr>
          <p:cNvPr id="6149" name="Rectangle 2"/>
          <p:cNvSpPr>
            <a:spLocks noGrp="1" noChangeArrowheads="1"/>
          </p:cNvSpPr>
          <p:nvPr>
            <p:ph type="title"/>
          </p:nvPr>
        </p:nvSpPr>
        <p:spPr/>
        <p:txBody>
          <a:bodyPr/>
          <a:lstStyle/>
          <a:p>
            <a:pPr eaLnBrk="1" hangingPunct="1"/>
            <a:r>
              <a:rPr lang="en-US" altLang="zh-CN" sz="3800" smtClean="0">
                <a:ea typeface="SimSun" pitchFamily="2" charset="-122"/>
              </a:rPr>
              <a:t>Tariffs and imperfect international competition</a:t>
            </a:r>
          </a:p>
        </p:txBody>
      </p:sp>
      <p:graphicFrame>
        <p:nvGraphicFramePr>
          <p:cNvPr id="6146" name="Object 3"/>
          <p:cNvGraphicFramePr>
            <a:graphicFrameLocks noGrp="1" noChangeAspect="1"/>
          </p:cNvGraphicFramePr>
          <p:nvPr>
            <p:ph idx="1"/>
          </p:nvPr>
        </p:nvGraphicFramePr>
        <p:xfrm>
          <a:off x="750888" y="1574800"/>
          <a:ext cx="7512050" cy="4765675"/>
        </p:xfrm>
        <a:graphic>
          <a:graphicData uri="http://schemas.openxmlformats.org/presentationml/2006/ole">
            <mc:AlternateContent xmlns:mc="http://schemas.openxmlformats.org/markup-compatibility/2006">
              <mc:Choice xmlns:v="urn:schemas-microsoft-com:vml" Requires="v">
                <p:oleObj spid="_x0000_s24580" name="文档" r:id="rId5" imgW="8001497" imgH="5072956" progId="Word.Document.8">
                  <p:embed/>
                </p:oleObj>
              </mc:Choice>
              <mc:Fallback>
                <p:oleObj name="文档" r:id="rId5" imgW="8001497" imgH="5072956"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888" y="1574800"/>
                        <a:ext cx="7512050" cy="476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4" name="click.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99331" name="灯片编号占位符 5"/>
          <p:cNvSpPr>
            <a:spLocks noGrp="1"/>
          </p:cNvSpPr>
          <p:nvPr>
            <p:ph type="sldNum" sz="quarter" idx="12"/>
          </p:nvPr>
        </p:nvSpPr>
        <p:spPr>
          <a:noFill/>
        </p:spPr>
        <p:txBody>
          <a:bodyPr/>
          <a:lstStyle/>
          <a:p>
            <a:fld id="{A4788D1A-1C20-4AF0-990A-B0E729E41DA7}" type="slidenum">
              <a:rPr lang="zh-CN" altLang="en-US" smtClean="0">
                <a:solidFill>
                  <a:srgbClr val="000000"/>
                </a:solidFill>
              </a:rPr>
              <a:pPr/>
              <a:t>84</a:t>
            </a:fld>
            <a:endParaRPr lang="en-US" altLang="zh-CN" smtClean="0">
              <a:solidFill>
                <a:srgbClr val="000000"/>
              </a:solidFill>
            </a:endParaRPr>
          </a:p>
        </p:txBody>
      </p:sp>
      <p:sp>
        <p:nvSpPr>
          <p:cNvPr id="99332" name="Rectangle 2"/>
          <p:cNvSpPr>
            <a:spLocks noGrp="1" noChangeArrowheads="1"/>
          </p:cNvSpPr>
          <p:nvPr>
            <p:ph type="title"/>
          </p:nvPr>
        </p:nvSpPr>
        <p:spPr/>
        <p:txBody>
          <a:bodyPr/>
          <a:lstStyle/>
          <a:p>
            <a:pPr eaLnBrk="1" hangingPunct="1"/>
            <a:r>
              <a:rPr lang="en-US" altLang="zh-CN" dirty="0" smtClean="0">
                <a:ea typeface="SimSun" pitchFamily="2" charset="-122"/>
              </a:rPr>
              <a:t>Repeated game</a:t>
            </a:r>
          </a:p>
        </p:txBody>
      </p:sp>
      <p:sp>
        <p:nvSpPr>
          <p:cNvPr id="99333" name="Rectangle 3"/>
          <p:cNvSpPr>
            <a:spLocks noGrp="1" noChangeArrowheads="1"/>
          </p:cNvSpPr>
          <p:nvPr>
            <p:ph type="body" idx="1"/>
          </p:nvPr>
        </p:nvSpPr>
        <p:spPr/>
        <p:txBody>
          <a:bodyPr/>
          <a:lstStyle/>
          <a:p>
            <a:pPr eaLnBrk="1" hangingPunct="1"/>
            <a:r>
              <a:rPr lang="zh-CN" altLang="en-US" dirty="0" smtClean="0">
                <a:ea typeface="SimSun" pitchFamily="2" charset="-122"/>
              </a:rPr>
              <a:t>在一个完全信息动态博弈中，同一个（同时行动）的博弈进程至少进行了两次，并且在下一个进程进行前，所有以前的博弈进程都可被观察到，这样的动态博弈就是</a:t>
            </a:r>
            <a:r>
              <a:rPr lang="zh-CN" altLang="en-US" b="1" i="1" dirty="0" smtClean="0">
                <a:ea typeface="SimSun" pitchFamily="2" charset="-122"/>
              </a:rPr>
              <a:t>重复博弈</a:t>
            </a:r>
            <a:r>
              <a:rPr lang="en-US" altLang="zh-CN" dirty="0" smtClean="0">
                <a:ea typeface="SimSun" pitchFamily="2" charset="-122"/>
              </a:rPr>
              <a:t>. </a:t>
            </a:r>
          </a:p>
          <a:p>
            <a:pPr eaLnBrk="1" hangingPunct="1"/>
            <a:endParaRPr lang="en-US" altLang="zh-CN" dirty="0" smtClean="0">
              <a:ea typeface="SimSun" pitchFamily="2" charset="-122"/>
            </a:endParaRPr>
          </a:p>
          <a:p>
            <a:pPr eaLnBrk="1" hangingPunct="1"/>
            <a:r>
              <a:rPr lang="zh-CN" altLang="en-US" dirty="0" smtClean="0">
                <a:ea typeface="SimSun" pitchFamily="2" charset="-122"/>
              </a:rPr>
              <a:t>我们将探究重复博弈中参与人的行为</a:t>
            </a:r>
            <a:r>
              <a:rPr lang="en-US" altLang="zh-CN"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0355" name="灯片编号占位符 5"/>
          <p:cNvSpPr>
            <a:spLocks noGrp="1"/>
          </p:cNvSpPr>
          <p:nvPr>
            <p:ph type="sldNum" sz="quarter" idx="12"/>
          </p:nvPr>
        </p:nvSpPr>
        <p:spPr>
          <a:noFill/>
        </p:spPr>
        <p:txBody>
          <a:bodyPr/>
          <a:lstStyle/>
          <a:p>
            <a:fld id="{5895A379-9C0A-43AC-9BF8-BED881F5F4B4}" type="slidenum">
              <a:rPr lang="zh-CN" altLang="en-US" smtClean="0">
                <a:solidFill>
                  <a:srgbClr val="000000"/>
                </a:solidFill>
              </a:rPr>
              <a:pPr/>
              <a:t>85</a:t>
            </a:fld>
            <a:endParaRPr lang="en-US" altLang="zh-CN" smtClean="0">
              <a:solidFill>
                <a:srgbClr val="000000"/>
              </a:solidFill>
            </a:endParaRPr>
          </a:p>
        </p:txBody>
      </p:sp>
      <p:sp>
        <p:nvSpPr>
          <p:cNvPr id="100356" name="Rectangle 2"/>
          <p:cNvSpPr>
            <a:spLocks noGrp="1" noChangeArrowheads="1"/>
          </p:cNvSpPr>
          <p:nvPr>
            <p:ph type="title"/>
          </p:nvPr>
        </p:nvSpPr>
        <p:spPr/>
        <p:txBody>
          <a:bodyPr/>
          <a:lstStyle/>
          <a:p>
            <a:pPr eaLnBrk="1" hangingPunct="1"/>
            <a:r>
              <a:rPr lang="en-US" altLang="zh-CN" smtClean="0">
                <a:ea typeface="SimSun" pitchFamily="2" charset="-122"/>
              </a:rPr>
              <a:t>Two-stage repeated game</a:t>
            </a:r>
          </a:p>
        </p:txBody>
      </p:sp>
      <p:sp>
        <p:nvSpPr>
          <p:cNvPr id="100357" name="Rectangle 3"/>
          <p:cNvSpPr>
            <a:spLocks noGrp="1" noChangeArrowheads="1"/>
          </p:cNvSpPr>
          <p:nvPr>
            <p:ph type="body" idx="1"/>
          </p:nvPr>
        </p:nvSpPr>
        <p:spPr>
          <a:xfrm>
            <a:off x="914400" y="1600200"/>
            <a:ext cx="7772400" cy="2887663"/>
          </a:xfrm>
        </p:spPr>
        <p:txBody>
          <a:bodyPr/>
          <a:lstStyle/>
          <a:p>
            <a:pPr eaLnBrk="1" hangingPunct="1"/>
            <a:r>
              <a:rPr lang="zh-CN" altLang="en-US" sz="2400" smtClean="0">
                <a:ea typeface="SimSun" pitchFamily="2" charset="-122"/>
              </a:rPr>
              <a:t>两阶段囚徒困境</a:t>
            </a:r>
            <a:endParaRPr lang="en-US" altLang="zh-CN" sz="2400" smtClean="0">
              <a:ea typeface="SimSun" pitchFamily="2" charset="-122"/>
            </a:endParaRPr>
          </a:p>
          <a:p>
            <a:pPr lvl="1" eaLnBrk="1" hangingPunct="1">
              <a:buFont typeface="Wingdings" pitchFamily="2" charset="2"/>
              <a:buChar char="Ø"/>
            </a:pPr>
            <a:r>
              <a:rPr lang="zh-CN" altLang="en-US" sz="2200" smtClean="0">
                <a:ea typeface="SimSun" pitchFamily="2" charset="-122"/>
              </a:rPr>
              <a:t>两个参与人要把以下同时行动博弈重复进行两次</a:t>
            </a:r>
            <a:endParaRPr lang="en-US" altLang="zh-CN" sz="2200" smtClean="0">
              <a:ea typeface="SimSun" pitchFamily="2" charset="-122"/>
            </a:endParaRPr>
          </a:p>
          <a:p>
            <a:pPr lvl="1" eaLnBrk="1" hangingPunct="1">
              <a:buFont typeface="Wingdings" pitchFamily="2" charset="2"/>
              <a:buChar char="Ø"/>
            </a:pPr>
            <a:r>
              <a:rPr lang="zh-CN" altLang="en-US" sz="2200" smtClean="0">
                <a:ea typeface="SimSun" pitchFamily="2" charset="-122"/>
              </a:rPr>
              <a:t>第二次博弈开始前可观察到第一次进行的结果</a:t>
            </a:r>
            <a:endParaRPr lang="en-US" altLang="zh-CN" sz="2200" smtClean="0">
              <a:ea typeface="SimSun" pitchFamily="2" charset="-122"/>
            </a:endParaRPr>
          </a:p>
          <a:p>
            <a:pPr lvl="1" eaLnBrk="1" hangingPunct="1">
              <a:buFont typeface="Wingdings" pitchFamily="2" charset="2"/>
              <a:buChar char="Ø"/>
            </a:pPr>
            <a:r>
              <a:rPr lang="zh-CN" altLang="en-US" sz="2200" smtClean="0">
                <a:ea typeface="SimSun" pitchFamily="2" charset="-122"/>
              </a:rPr>
              <a:t>整个博弈的收益等于两阶段各自收益的加总</a:t>
            </a:r>
            <a:r>
              <a:rPr lang="en-US" altLang="zh-CN" sz="2200" smtClean="0">
                <a:ea typeface="SimSun" pitchFamily="2" charset="-122"/>
              </a:rPr>
              <a:t>. </a:t>
            </a:r>
            <a:r>
              <a:rPr lang="zh-CN" altLang="en-US" sz="2200" smtClean="0">
                <a:ea typeface="SimSun" pitchFamily="2" charset="-122"/>
              </a:rPr>
              <a:t>即贴现因子（</a:t>
            </a:r>
            <a:r>
              <a:rPr lang="en-US" altLang="zh-CN" sz="2200" smtClean="0">
                <a:ea typeface="SimSun" pitchFamily="2" charset="-122"/>
              </a:rPr>
              <a:t>discount factor</a:t>
            </a:r>
            <a:r>
              <a:rPr lang="zh-CN" altLang="en-US" sz="2200" smtClean="0">
                <a:ea typeface="SimSun" pitchFamily="2" charset="-122"/>
              </a:rPr>
              <a:t>）等于</a:t>
            </a:r>
            <a:r>
              <a:rPr lang="en-US" altLang="zh-CN" sz="2200" smtClean="0">
                <a:ea typeface="SimSun" pitchFamily="2" charset="-122"/>
              </a:rPr>
              <a:t>1.</a:t>
            </a:r>
          </a:p>
          <a:p>
            <a:pPr eaLnBrk="1" hangingPunct="1">
              <a:buFont typeface="Wingdings" pitchFamily="2" charset="2"/>
              <a:buChar char="Ø"/>
            </a:pPr>
            <a:r>
              <a:rPr lang="en-US" altLang="zh-CN" sz="2200" smtClean="0">
                <a:ea typeface="SimSun" pitchFamily="2" charset="-122"/>
              </a:rPr>
              <a:t>Question: what is the subgame perfect Nash equilibrium?</a:t>
            </a:r>
          </a:p>
        </p:txBody>
      </p:sp>
      <p:graphicFrame>
        <p:nvGraphicFramePr>
          <p:cNvPr id="161796" name="Group 4"/>
          <p:cNvGraphicFramePr>
            <a:graphicFrameLocks noGrp="1"/>
          </p:cNvGraphicFramePr>
          <p:nvPr>
            <p:ph sz="half" idx="4294967295"/>
          </p:nvPr>
        </p:nvGraphicFramePr>
        <p:xfrm>
          <a:off x="2503488" y="4511675"/>
          <a:ext cx="5564187" cy="1584960"/>
        </p:xfrm>
        <a:graphic>
          <a:graphicData uri="http://schemas.openxmlformats.org/drawingml/2006/table">
            <a:tbl>
              <a:tblPr/>
              <a:tblGrid>
                <a:gridCol w="1130300"/>
                <a:gridCol w="823912"/>
                <a:gridCol w="1762125"/>
                <a:gridCol w="1847850"/>
              </a:tblGrid>
              <a:tr h="290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06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79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endPar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5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6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1379" name="灯片编号占位符 4"/>
          <p:cNvSpPr>
            <a:spLocks noGrp="1"/>
          </p:cNvSpPr>
          <p:nvPr>
            <p:ph type="sldNum" sz="quarter" idx="12"/>
          </p:nvPr>
        </p:nvSpPr>
        <p:spPr>
          <a:noFill/>
        </p:spPr>
        <p:txBody>
          <a:bodyPr/>
          <a:lstStyle/>
          <a:p>
            <a:fld id="{1CB95FD5-D7AB-4BB1-9BB0-6A523484DACF}" type="slidenum">
              <a:rPr lang="zh-CN" altLang="en-US" smtClean="0">
                <a:solidFill>
                  <a:srgbClr val="000000"/>
                </a:solidFill>
              </a:rPr>
              <a:pPr/>
              <a:t>86</a:t>
            </a:fld>
            <a:endParaRPr lang="en-US" altLang="zh-CN" smtClean="0">
              <a:solidFill>
                <a:srgbClr val="000000"/>
              </a:solidFill>
            </a:endParaRPr>
          </a:p>
        </p:txBody>
      </p:sp>
      <p:sp>
        <p:nvSpPr>
          <p:cNvPr id="101380" name="Rectangle 2"/>
          <p:cNvSpPr>
            <a:spLocks noGrp="1" noChangeArrowheads="1"/>
          </p:cNvSpPr>
          <p:nvPr>
            <p:ph type="title"/>
          </p:nvPr>
        </p:nvSpPr>
        <p:spPr/>
        <p:txBody>
          <a:bodyPr/>
          <a:lstStyle/>
          <a:p>
            <a:pPr eaLnBrk="1" hangingPunct="1"/>
            <a:r>
              <a:rPr lang="en-US" altLang="zh-CN" sz="3800" smtClean="0">
                <a:ea typeface="SimSun" pitchFamily="2" charset="-122"/>
              </a:rPr>
              <a:t>Game tree of the two-stage prisoners’ dilemma</a:t>
            </a:r>
          </a:p>
        </p:txBody>
      </p:sp>
      <p:sp>
        <p:nvSpPr>
          <p:cNvPr id="101381" name="Oval 3"/>
          <p:cNvSpPr>
            <a:spLocks noChangeArrowheads="1"/>
          </p:cNvSpPr>
          <p:nvPr/>
        </p:nvSpPr>
        <p:spPr bwMode="auto">
          <a:xfrm>
            <a:off x="4819650" y="16271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382" name="Line 4"/>
          <p:cNvSpPr>
            <a:spLocks noChangeShapeType="1"/>
          </p:cNvSpPr>
          <p:nvPr/>
        </p:nvSpPr>
        <p:spPr bwMode="auto">
          <a:xfrm flipH="1">
            <a:off x="2654300" y="1719263"/>
            <a:ext cx="2135188" cy="73183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383" name="Line 5"/>
          <p:cNvSpPr>
            <a:spLocks noChangeShapeType="1"/>
          </p:cNvSpPr>
          <p:nvPr/>
        </p:nvSpPr>
        <p:spPr bwMode="auto">
          <a:xfrm>
            <a:off x="4914900" y="1709738"/>
            <a:ext cx="1957388" cy="75565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384" name="Text Box 6"/>
          <p:cNvSpPr txBox="1">
            <a:spLocks noChangeArrowheads="1"/>
          </p:cNvSpPr>
          <p:nvPr/>
        </p:nvSpPr>
        <p:spPr bwMode="auto">
          <a:xfrm>
            <a:off x="4394200" y="1420813"/>
            <a:ext cx="3984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1385" name="Text Box 7"/>
          <p:cNvSpPr txBox="1">
            <a:spLocks noChangeArrowheads="1"/>
          </p:cNvSpPr>
          <p:nvPr/>
        </p:nvSpPr>
        <p:spPr bwMode="auto">
          <a:xfrm>
            <a:off x="3195638" y="175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386" name="Text Box 8"/>
          <p:cNvSpPr txBox="1">
            <a:spLocks noChangeArrowheads="1"/>
          </p:cNvSpPr>
          <p:nvPr/>
        </p:nvSpPr>
        <p:spPr bwMode="auto">
          <a:xfrm>
            <a:off x="5864225" y="17256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387" name="Text Box 9"/>
          <p:cNvSpPr txBox="1">
            <a:spLocks noChangeArrowheads="1"/>
          </p:cNvSpPr>
          <p:nvPr/>
        </p:nvSpPr>
        <p:spPr bwMode="auto">
          <a:xfrm>
            <a:off x="2108200" y="21875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388" name="Oval 10"/>
          <p:cNvSpPr>
            <a:spLocks noChangeArrowheads="1"/>
          </p:cNvSpPr>
          <p:nvPr/>
        </p:nvSpPr>
        <p:spPr bwMode="auto">
          <a:xfrm>
            <a:off x="2495550" y="24209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389" name="Line 11"/>
          <p:cNvSpPr>
            <a:spLocks noChangeShapeType="1"/>
          </p:cNvSpPr>
          <p:nvPr/>
        </p:nvSpPr>
        <p:spPr bwMode="auto">
          <a:xfrm flipH="1">
            <a:off x="1536700" y="2555875"/>
            <a:ext cx="971550" cy="839788"/>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390" name="Line 12"/>
          <p:cNvSpPr>
            <a:spLocks noChangeShapeType="1"/>
          </p:cNvSpPr>
          <p:nvPr/>
        </p:nvSpPr>
        <p:spPr bwMode="auto">
          <a:xfrm>
            <a:off x="2619375" y="2516188"/>
            <a:ext cx="1003300" cy="9048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391" name="Text Box 13"/>
          <p:cNvSpPr txBox="1">
            <a:spLocks noChangeArrowheads="1"/>
          </p:cNvSpPr>
          <p:nvPr/>
        </p:nvSpPr>
        <p:spPr bwMode="auto">
          <a:xfrm>
            <a:off x="1604963" y="27193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392" name="Text Box 14"/>
          <p:cNvSpPr txBox="1">
            <a:spLocks noChangeArrowheads="1"/>
          </p:cNvSpPr>
          <p:nvPr/>
        </p:nvSpPr>
        <p:spPr bwMode="auto">
          <a:xfrm>
            <a:off x="3176588" y="2751138"/>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393" name="Text Box 15"/>
          <p:cNvSpPr txBox="1">
            <a:spLocks noChangeArrowheads="1"/>
          </p:cNvSpPr>
          <p:nvPr/>
        </p:nvSpPr>
        <p:spPr bwMode="auto">
          <a:xfrm>
            <a:off x="7129463" y="2225675"/>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394" name="Oval 16"/>
          <p:cNvSpPr>
            <a:spLocks noChangeArrowheads="1"/>
          </p:cNvSpPr>
          <p:nvPr/>
        </p:nvSpPr>
        <p:spPr bwMode="auto">
          <a:xfrm>
            <a:off x="6881813" y="244316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395" name="Line 17"/>
          <p:cNvSpPr>
            <a:spLocks noChangeShapeType="1"/>
          </p:cNvSpPr>
          <p:nvPr/>
        </p:nvSpPr>
        <p:spPr bwMode="auto">
          <a:xfrm flipH="1">
            <a:off x="5881688" y="2533650"/>
            <a:ext cx="1014412" cy="8858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396" name="Line 18"/>
          <p:cNvSpPr>
            <a:spLocks noChangeShapeType="1"/>
          </p:cNvSpPr>
          <p:nvPr/>
        </p:nvSpPr>
        <p:spPr bwMode="auto">
          <a:xfrm>
            <a:off x="7021513" y="2524125"/>
            <a:ext cx="869950" cy="881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397" name="Text Box 19"/>
          <p:cNvSpPr txBox="1">
            <a:spLocks noChangeArrowheads="1"/>
          </p:cNvSpPr>
          <p:nvPr/>
        </p:nvSpPr>
        <p:spPr bwMode="auto">
          <a:xfrm>
            <a:off x="5888038" y="271303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398" name="Text Box 20"/>
          <p:cNvSpPr txBox="1">
            <a:spLocks noChangeArrowheads="1"/>
          </p:cNvSpPr>
          <p:nvPr/>
        </p:nvSpPr>
        <p:spPr bwMode="auto">
          <a:xfrm>
            <a:off x="7473950" y="27590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1399" name="Oval 21"/>
          <p:cNvSpPr>
            <a:spLocks noChangeArrowheads="1"/>
          </p:cNvSpPr>
          <p:nvPr/>
        </p:nvSpPr>
        <p:spPr bwMode="auto">
          <a:xfrm>
            <a:off x="1417638" y="33607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00" name="Line 22"/>
          <p:cNvSpPr>
            <a:spLocks noChangeShapeType="1"/>
          </p:cNvSpPr>
          <p:nvPr/>
        </p:nvSpPr>
        <p:spPr bwMode="auto">
          <a:xfrm flipH="1">
            <a:off x="904875" y="348138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01" name="Line 23"/>
          <p:cNvSpPr>
            <a:spLocks noChangeShapeType="1"/>
          </p:cNvSpPr>
          <p:nvPr/>
        </p:nvSpPr>
        <p:spPr bwMode="auto">
          <a:xfrm>
            <a:off x="1557338" y="347186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02" name="Text Box 24"/>
          <p:cNvSpPr txBox="1">
            <a:spLocks noChangeArrowheads="1"/>
          </p:cNvSpPr>
          <p:nvPr/>
        </p:nvSpPr>
        <p:spPr bwMode="auto">
          <a:xfrm>
            <a:off x="620713" y="360362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03" name="Text Box 25"/>
          <p:cNvSpPr txBox="1">
            <a:spLocks noChangeArrowheads="1"/>
          </p:cNvSpPr>
          <p:nvPr/>
        </p:nvSpPr>
        <p:spPr bwMode="auto">
          <a:xfrm>
            <a:off x="1962150" y="364966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04" name="Text Box 26"/>
          <p:cNvSpPr txBox="1">
            <a:spLocks noChangeArrowheads="1"/>
          </p:cNvSpPr>
          <p:nvPr/>
        </p:nvSpPr>
        <p:spPr bwMode="auto">
          <a:xfrm>
            <a:off x="460375" y="408146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05" name="Oval 27"/>
          <p:cNvSpPr>
            <a:spLocks noChangeArrowheads="1"/>
          </p:cNvSpPr>
          <p:nvPr/>
        </p:nvSpPr>
        <p:spPr bwMode="auto">
          <a:xfrm>
            <a:off x="846138" y="42560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06" name="Line 28"/>
          <p:cNvSpPr>
            <a:spLocks noChangeShapeType="1"/>
          </p:cNvSpPr>
          <p:nvPr/>
        </p:nvSpPr>
        <p:spPr bwMode="auto">
          <a:xfrm flipH="1">
            <a:off x="584200" y="437673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07" name="Line 29"/>
          <p:cNvSpPr>
            <a:spLocks noChangeShapeType="1"/>
          </p:cNvSpPr>
          <p:nvPr/>
        </p:nvSpPr>
        <p:spPr bwMode="auto">
          <a:xfrm>
            <a:off x="985838" y="436721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08" name="Text Box 30"/>
          <p:cNvSpPr txBox="1">
            <a:spLocks noChangeArrowheads="1"/>
          </p:cNvSpPr>
          <p:nvPr/>
        </p:nvSpPr>
        <p:spPr bwMode="auto">
          <a:xfrm>
            <a:off x="400050" y="44815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09" name="Text Box 31"/>
          <p:cNvSpPr txBox="1">
            <a:spLocks noChangeArrowheads="1"/>
          </p:cNvSpPr>
          <p:nvPr/>
        </p:nvSpPr>
        <p:spPr bwMode="auto">
          <a:xfrm>
            <a:off x="1085850" y="451485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10" name="Text Box 32"/>
          <p:cNvSpPr txBox="1">
            <a:spLocks noChangeArrowheads="1"/>
          </p:cNvSpPr>
          <p:nvPr/>
        </p:nvSpPr>
        <p:spPr bwMode="auto">
          <a:xfrm>
            <a:off x="1658938" y="40274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11" name="Oval 33"/>
          <p:cNvSpPr>
            <a:spLocks noChangeArrowheads="1"/>
          </p:cNvSpPr>
          <p:nvPr/>
        </p:nvSpPr>
        <p:spPr bwMode="auto">
          <a:xfrm>
            <a:off x="1957388"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12" name="Line 34"/>
          <p:cNvSpPr>
            <a:spLocks noChangeShapeType="1"/>
          </p:cNvSpPr>
          <p:nvPr/>
        </p:nvSpPr>
        <p:spPr bwMode="auto">
          <a:xfrm flipH="1">
            <a:off x="1636713" y="4379913"/>
            <a:ext cx="379412"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13" name="Line 35"/>
          <p:cNvSpPr>
            <a:spLocks noChangeShapeType="1"/>
          </p:cNvSpPr>
          <p:nvPr/>
        </p:nvSpPr>
        <p:spPr bwMode="auto">
          <a:xfrm>
            <a:off x="2097088" y="438626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14" name="Text Box 36"/>
          <p:cNvSpPr txBox="1">
            <a:spLocks noChangeArrowheads="1"/>
          </p:cNvSpPr>
          <p:nvPr/>
        </p:nvSpPr>
        <p:spPr bwMode="auto">
          <a:xfrm>
            <a:off x="1493838" y="450215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15" name="Text Box 37"/>
          <p:cNvSpPr txBox="1">
            <a:spLocks noChangeArrowheads="1"/>
          </p:cNvSpPr>
          <p:nvPr/>
        </p:nvSpPr>
        <p:spPr bwMode="auto">
          <a:xfrm>
            <a:off x="2211388" y="45323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16" name="Line 38"/>
          <p:cNvSpPr>
            <a:spLocks noChangeShapeType="1"/>
          </p:cNvSpPr>
          <p:nvPr/>
        </p:nvSpPr>
        <p:spPr bwMode="auto">
          <a:xfrm>
            <a:off x="989013" y="435133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17" name="Oval 39"/>
          <p:cNvSpPr>
            <a:spLocks noChangeArrowheads="1"/>
          </p:cNvSpPr>
          <p:nvPr/>
        </p:nvSpPr>
        <p:spPr bwMode="auto">
          <a:xfrm>
            <a:off x="357505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18" name="Line 40"/>
          <p:cNvSpPr>
            <a:spLocks noChangeShapeType="1"/>
          </p:cNvSpPr>
          <p:nvPr/>
        </p:nvSpPr>
        <p:spPr bwMode="auto">
          <a:xfrm flipH="1">
            <a:off x="3062288"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19" name="Line 41"/>
          <p:cNvSpPr>
            <a:spLocks noChangeShapeType="1"/>
          </p:cNvSpPr>
          <p:nvPr/>
        </p:nvSpPr>
        <p:spPr bwMode="auto">
          <a:xfrm>
            <a:off x="371475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20" name="Text Box 42"/>
          <p:cNvSpPr txBox="1">
            <a:spLocks noChangeArrowheads="1"/>
          </p:cNvSpPr>
          <p:nvPr/>
        </p:nvSpPr>
        <p:spPr bwMode="auto">
          <a:xfrm>
            <a:off x="277812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21" name="Text Box 43"/>
          <p:cNvSpPr txBox="1">
            <a:spLocks noChangeArrowheads="1"/>
          </p:cNvSpPr>
          <p:nvPr/>
        </p:nvSpPr>
        <p:spPr bwMode="auto">
          <a:xfrm>
            <a:off x="411956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22" name="Text Box 44"/>
          <p:cNvSpPr txBox="1">
            <a:spLocks noChangeArrowheads="1"/>
          </p:cNvSpPr>
          <p:nvPr/>
        </p:nvSpPr>
        <p:spPr bwMode="auto">
          <a:xfrm>
            <a:off x="261778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23" name="Oval 45"/>
          <p:cNvSpPr>
            <a:spLocks noChangeArrowheads="1"/>
          </p:cNvSpPr>
          <p:nvPr/>
        </p:nvSpPr>
        <p:spPr bwMode="auto">
          <a:xfrm>
            <a:off x="300355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24" name="Line 46"/>
          <p:cNvSpPr>
            <a:spLocks noChangeShapeType="1"/>
          </p:cNvSpPr>
          <p:nvPr/>
        </p:nvSpPr>
        <p:spPr bwMode="auto">
          <a:xfrm flipH="1">
            <a:off x="2741613"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25" name="Line 47"/>
          <p:cNvSpPr>
            <a:spLocks noChangeShapeType="1"/>
          </p:cNvSpPr>
          <p:nvPr/>
        </p:nvSpPr>
        <p:spPr bwMode="auto">
          <a:xfrm>
            <a:off x="314325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26" name="Text Box 48"/>
          <p:cNvSpPr txBox="1">
            <a:spLocks noChangeArrowheads="1"/>
          </p:cNvSpPr>
          <p:nvPr/>
        </p:nvSpPr>
        <p:spPr bwMode="auto">
          <a:xfrm>
            <a:off x="255746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27" name="Text Box 49"/>
          <p:cNvSpPr txBox="1">
            <a:spLocks noChangeArrowheads="1"/>
          </p:cNvSpPr>
          <p:nvPr/>
        </p:nvSpPr>
        <p:spPr bwMode="auto">
          <a:xfrm>
            <a:off x="324326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28" name="Text Box 50"/>
          <p:cNvSpPr txBox="1">
            <a:spLocks noChangeArrowheads="1"/>
          </p:cNvSpPr>
          <p:nvPr/>
        </p:nvSpPr>
        <p:spPr bwMode="auto">
          <a:xfrm>
            <a:off x="381635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29" name="Oval 51"/>
          <p:cNvSpPr>
            <a:spLocks noChangeArrowheads="1"/>
          </p:cNvSpPr>
          <p:nvPr/>
        </p:nvSpPr>
        <p:spPr bwMode="auto">
          <a:xfrm>
            <a:off x="411480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30" name="Line 52"/>
          <p:cNvSpPr>
            <a:spLocks noChangeShapeType="1"/>
          </p:cNvSpPr>
          <p:nvPr/>
        </p:nvSpPr>
        <p:spPr bwMode="auto">
          <a:xfrm flipH="1">
            <a:off x="3794125" y="4398963"/>
            <a:ext cx="379413"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31" name="Line 53"/>
          <p:cNvSpPr>
            <a:spLocks noChangeShapeType="1"/>
          </p:cNvSpPr>
          <p:nvPr/>
        </p:nvSpPr>
        <p:spPr bwMode="auto">
          <a:xfrm>
            <a:off x="425450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32" name="Text Box 54"/>
          <p:cNvSpPr txBox="1">
            <a:spLocks noChangeArrowheads="1"/>
          </p:cNvSpPr>
          <p:nvPr/>
        </p:nvSpPr>
        <p:spPr bwMode="auto">
          <a:xfrm>
            <a:off x="365125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33" name="Text Box 55"/>
          <p:cNvSpPr txBox="1">
            <a:spLocks noChangeArrowheads="1"/>
          </p:cNvSpPr>
          <p:nvPr/>
        </p:nvSpPr>
        <p:spPr bwMode="auto">
          <a:xfrm>
            <a:off x="4338638" y="45069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34" name="Line 56"/>
          <p:cNvSpPr>
            <a:spLocks noChangeShapeType="1"/>
          </p:cNvSpPr>
          <p:nvPr/>
        </p:nvSpPr>
        <p:spPr bwMode="auto">
          <a:xfrm>
            <a:off x="314642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35" name="Oval 57"/>
          <p:cNvSpPr>
            <a:spLocks noChangeArrowheads="1"/>
          </p:cNvSpPr>
          <p:nvPr/>
        </p:nvSpPr>
        <p:spPr bwMode="auto">
          <a:xfrm>
            <a:off x="5757863" y="33797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36" name="Line 58"/>
          <p:cNvSpPr>
            <a:spLocks noChangeShapeType="1"/>
          </p:cNvSpPr>
          <p:nvPr/>
        </p:nvSpPr>
        <p:spPr bwMode="auto">
          <a:xfrm flipH="1">
            <a:off x="5245100"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37" name="Line 59"/>
          <p:cNvSpPr>
            <a:spLocks noChangeShapeType="1"/>
          </p:cNvSpPr>
          <p:nvPr/>
        </p:nvSpPr>
        <p:spPr bwMode="auto">
          <a:xfrm>
            <a:off x="5897563" y="349091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38" name="Text Box 60"/>
          <p:cNvSpPr txBox="1">
            <a:spLocks noChangeArrowheads="1"/>
          </p:cNvSpPr>
          <p:nvPr/>
        </p:nvSpPr>
        <p:spPr bwMode="auto">
          <a:xfrm>
            <a:off x="4960938" y="36226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39" name="Text Box 61"/>
          <p:cNvSpPr txBox="1">
            <a:spLocks noChangeArrowheads="1"/>
          </p:cNvSpPr>
          <p:nvPr/>
        </p:nvSpPr>
        <p:spPr bwMode="auto">
          <a:xfrm>
            <a:off x="6302375" y="36687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40" name="Text Box 62"/>
          <p:cNvSpPr txBox="1">
            <a:spLocks noChangeArrowheads="1"/>
          </p:cNvSpPr>
          <p:nvPr/>
        </p:nvSpPr>
        <p:spPr bwMode="auto">
          <a:xfrm>
            <a:off x="4800600"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41" name="Oval 63"/>
          <p:cNvSpPr>
            <a:spLocks noChangeArrowheads="1"/>
          </p:cNvSpPr>
          <p:nvPr/>
        </p:nvSpPr>
        <p:spPr bwMode="auto">
          <a:xfrm>
            <a:off x="5186363"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42" name="Line 64"/>
          <p:cNvSpPr>
            <a:spLocks noChangeShapeType="1"/>
          </p:cNvSpPr>
          <p:nvPr/>
        </p:nvSpPr>
        <p:spPr bwMode="auto">
          <a:xfrm flipH="1">
            <a:off x="4924425"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43" name="Line 65"/>
          <p:cNvSpPr>
            <a:spLocks noChangeShapeType="1"/>
          </p:cNvSpPr>
          <p:nvPr/>
        </p:nvSpPr>
        <p:spPr bwMode="auto">
          <a:xfrm>
            <a:off x="5326063"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44" name="Text Box 66"/>
          <p:cNvSpPr txBox="1">
            <a:spLocks noChangeArrowheads="1"/>
          </p:cNvSpPr>
          <p:nvPr/>
        </p:nvSpPr>
        <p:spPr bwMode="auto">
          <a:xfrm>
            <a:off x="4740275" y="45005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45" name="Text Box 67"/>
          <p:cNvSpPr txBox="1">
            <a:spLocks noChangeArrowheads="1"/>
          </p:cNvSpPr>
          <p:nvPr/>
        </p:nvSpPr>
        <p:spPr bwMode="auto">
          <a:xfrm>
            <a:off x="5426075"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46" name="Text Box 68"/>
          <p:cNvSpPr txBox="1">
            <a:spLocks noChangeArrowheads="1"/>
          </p:cNvSpPr>
          <p:nvPr/>
        </p:nvSpPr>
        <p:spPr bwMode="auto">
          <a:xfrm>
            <a:off x="5999163"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47" name="Oval 69"/>
          <p:cNvSpPr>
            <a:spLocks noChangeArrowheads="1"/>
          </p:cNvSpPr>
          <p:nvPr/>
        </p:nvSpPr>
        <p:spPr bwMode="auto">
          <a:xfrm>
            <a:off x="6297613" y="42941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48" name="Line 70"/>
          <p:cNvSpPr>
            <a:spLocks noChangeShapeType="1"/>
          </p:cNvSpPr>
          <p:nvPr/>
        </p:nvSpPr>
        <p:spPr bwMode="auto">
          <a:xfrm flipH="1">
            <a:off x="5976938" y="4398963"/>
            <a:ext cx="379412"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49" name="Line 71"/>
          <p:cNvSpPr>
            <a:spLocks noChangeShapeType="1"/>
          </p:cNvSpPr>
          <p:nvPr/>
        </p:nvSpPr>
        <p:spPr bwMode="auto">
          <a:xfrm>
            <a:off x="6437313"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50" name="Text Box 72"/>
          <p:cNvSpPr txBox="1">
            <a:spLocks noChangeArrowheads="1"/>
          </p:cNvSpPr>
          <p:nvPr/>
        </p:nvSpPr>
        <p:spPr bwMode="auto">
          <a:xfrm>
            <a:off x="5834063" y="45212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51" name="Text Box 73"/>
          <p:cNvSpPr txBox="1">
            <a:spLocks noChangeArrowheads="1"/>
          </p:cNvSpPr>
          <p:nvPr/>
        </p:nvSpPr>
        <p:spPr bwMode="auto">
          <a:xfrm>
            <a:off x="6551613"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52" name="Line 74"/>
          <p:cNvSpPr>
            <a:spLocks noChangeShapeType="1"/>
          </p:cNvSpPr>
          <p:nvPr/>
        </p:nvSpPr>
        <p:spPr bwMode="auto">
          <a:xfrm>
            <a:off x="5329238" y="437038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53" name="Oval 75"/>
          <p:cNvSpPr>
            <a:spLocks noChangeArrowheads="1"/>
          </p:cNvSpPr>
          <p:nvPr/>
        </p:nvSpPr>
        <p:spPr bwMode="auto">
          <a:xfrm>
            <a:off x="787400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54" name="Line 76"/>
          <p:cNvSpPr>
            <a:spLocks noChangeShapeType="1"/>
          </p:cNvSpPr>
          <p:nvPr/>
        </p:nvSpPr>
        <p:spPr bwMode="auto">
          <a:xfrm flipH="1">
            <a:off x="7361238"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55" name="Line 77"/>
          <p:cNvSpPr>
            <a:spLocks noChangeShapeType="1"/>
          </p:cNvSpPr>
          <p:nvPr/>
        </p:nvSpPr>
        <p:spPr bwMode="auto">
          <a:xfrm>
            <a:off x="801370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56" name="Text Box 78"/>
          <p:cNvSpPr txBox="1">
            <a:spLocks noChangeArrowheads="1"/>
          </p:cNvSpPr>
          <p:nvPr/>
        </p:nvSpPr>
        <p:spPr bwMode="auto">
          <a:xfrm>
            <a:off x="707707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57" name="Text Box 79"/>
          <p:cNvSpPr txBox="1">
            <a:spLocks noChangeArrowheads="1"/>
          </p:cNvSpPr>
          <p:nvPr/>
        </p:nvSpPr>
        <p:spPr bwMode="auto">
          <a:xfrm>
            <a:off x="841851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1458" name="Text Box 80"/>
          <p:cNvSpPr txBox="1">
            <a:spLocks noChangeArrowheads="1"/>
          </p:cNvSpPr>
          <p:nvPr/>
        </p:nvSpPr>
        <p:spPr bwMode="auto">
          <a:xfrm>
            <a:off x="691673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59" name="Oval 81"/>
          <p:cNvSpPr>
            <a:spLocks noChangeArrowheads="1"/>
          </p:cNvSpPr>
          <p:nvPr/>
        </p:nvSpPr>
        <p:spPr bwMode="auto">
          <a:xfrm>
            <a:off x="730250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60" name="Line 82"/>
          <p:cNvSpPr>
            <a:spLocks noChangeShapeType="1"/>
          </p:cNvSpPr>
          <p:nvPr/>
        </p:nvSpPr>
        <p:spPr bwMode="auto">
          <a:xfrm flipH="1">
            <a:off x="7040563"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61" name="Line 83"/>
          <p:cNvSpPr>
            <a:spLocks noChangeShapeType="1"/>
          </p:cNvSpPr>
          <p:nvPr/>
        </p:nvSpPr>
        <p:spPr bwMode="auto">
          <a:xfrm>
            <a:off x="744220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62" name="Text Box 84"/>
          <p:cNvSpPr txBox="1">
            <a:spLocks noChangeArrowheads="1"/>
          </p:cNvSpPr>
          <p:nvPr/>
        </p:nvSpPr>
        <p:spPr bwMode="auto">
          <a:xfrm>
            <a:off x="685641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63" name="Text Box 85"/>
          <p:cNvSpPr txBox="1">
            <a:spLocks noChangeArrowheads="1"/>
          </p:cNvSpPr>
          <p:nvPr/>
        </p:nvSpPr>
        <p:spPr bwMode="auto">
          <a:xfrm>
            <a:off x="754221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64" name="Text Box 86"/>
          <p:cNvSpPr txBox="1">
            <a:spLocks noChangeArrowheads="1"/>
          </p:cNvSpPr>
          <p:nvPr/>
        </p:nvSpPr>
        <p:spPr bwMode="auto">
          <a:xfrm>
            <a:off x="811530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1465" name="Oval 87"/>
          <p:cNvSpPr>
            <a:spLocks noChangeArrowheads="1"/>
          </p:cNvSpPr>
          <p:nvPr/>
        </p:nvSpPr>
        <p:spPr bwMode="auto">
          <a:xfrm>
            <a:off x="841375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66" name="Line 88"/>
          <p:cNvSpPr>
            <a:spLocks noChangeShapeType="1"/>
          </p:cNvSpPr>
          <p:nvPr/>
        </p:nvSpPr>
        <p:spPr bwMode="auto">
          <a:xfrm flipH="1">
            <a:off x="8093075" y="4398963"/>
            <a:ext cx="379413"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67" name="Line 89"/>
          <p:cNvSpPr>
            <a:spLocks noChangeShapeType="1"/>
          </p:cNvSpPr>
          <p:nvPr/>
        </p:nvSpPr>
        <p:spPr bwMode="auto">
          <a:xfrm>
            <a:off x="855345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68" name="Text Box 90"/>
          <p:cNvSpPr txBox="1">
            <a:spLocks noChangeArrowheads="1"/>
          </p:cNvSpPr>
          <p:nvPr/>
        </p:nvSpPr>
        <p:spPr bwMode="auto">
          <a:xfrm>
            <a:off x="795020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69" name="Text Box 91"/>
          <p:cNvSpPr txBox="1">
            <a:spLocks noChangeArrowheads="1"/>
          </p:cNvSpPr>
          <p:nvPr/>
        </p:nvSpPr>
        <p:spPr bwMode="auto">
          <a:xfrm>
            <a:off x="8667750"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1470" name="Line 92"/>
          <p:cNvSpPr>
            <a:spLocks noChangeShapeType="1"/>
          </p:cNvSpPr>
          <p:nvPr/>
        </p:nvSpPr>
        <p:spPr bwMode="auto">
          <a:xfrm>
            <a:off x="744537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71" name="Line 93"/>
          <p:cNvSpPr>
            <a:spLocks noChangeShapeType="1"/>
          </p:cNvSpPr>
          <p:nvPr/>
        </p:nvSpPr>
        <p:spPr bwMode="auto">
          <a:xfrm>
            <a:off x="2611438" y="2520950"/>
            <a:ext cx="430530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1472" name="Text Box 94"/>
          <p:cNvSpPr txBox="1">
            <a:spLocks noChangeArrowheads="1"/>
          </p:cNvSpPr>
          <p:nvPr/>
        </p:nvSpPr>
        <p:spPr bwMode="auto">
          <a:xfrm>
            <a:off x="238125" y="5384800"/>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1+1</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1+1</a:t>
            </a:r>
          </a:p>
        </p:txBody>
      </p:sp>
      <p:sp>
        <p:nvSpPr>
          <p:cNvPr id="101473" name="Oval 95"/>
          <p:cNvSpPr>
            <a:spLocks noChangeArrowheads="1"/>
          </p:cNvSpPr>
          <p:nvPr/>
        </p:nvSpPr>
        <p:spPr bwMode="auto">
          <a:xfrm>
            <a:off x="5481638" y="51752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74" name="Oval 96"/>
          <p:cNvSpPr>
            <a:spLocks noChangeArrowheads="1"/>
          </p:cNvSpPr>
          <p:nvPr/>
        </p:nvSpPr>
        <p:spPr bwMode="auto">
          <a:xfrm>
            <a:off x="4864100" y="516096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75" name="Oval 97"/>
          <p:cNvSpPr>
            <a:spLocks noChangeArrowheads="1"/>
          </p:cNvSpPr>
          <p:nvPr/>
        </p:nvSpPr>
        <p:spPr bwMode="auto">
          <a:xfrm>
            <a:off x="6564313"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76" name="Oval 98"/>
          <p:cNvSpPr>
            <a:spLocks noChangeArrowheads="1"/>
          </p:cNvSpPr>
          <p:nvPr/>
        </p:nvSpPr>
        <p:spPr bwMode="auto">
          <a:xfrm>
            <a:off x="5916613"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77" name="Oval 99"/>
          <p:cNvSpPr>
            <a:spLocks noChangeArrowheads="1"/>
          </p:cNvSpPr>
          <p:nvPr/>
        </p:nvSpPr>
        <p:spPr bwMode="auto">
          <a:xfrm>
            <a:off x="7596188" y="51943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78" name="Oval 100"/>
          <p:cNvSpPr>
            <a:spLocks noChangeArrowheads="1"/>
          </p:cNvSpPr>
          <p:nvPr/>
        </p:nvSpPr>
        <p:spPr bwMode="auto">
          <a:xfrm>
            <a:off x="6978650" y="51800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79" name="Oval 101"/>
          <p:cNvSpPr>
            <a:spLocks noChangeArrowheads="1"/>
          </p:cNvSpPr>
          <p:nvPr/>
        </p:nvSpPr>
        <p:spPr bwMode="auto">
          <a:xfrm>
            <a:off x="8678863" y="519906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0" name="Oval 102"/>
          <p:cNvSpPr>
            <a:spLocks noChangeArrowheads="1"/>
          </p:cNvSpPr>
          <p:nvPr/>
        </p:nvSpPr>
        <p:spPr bwMode="auto">
          <a:xfrm>
            <a:off x="8031163" y="519906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1" name="Oval 103"/>
          <p:cNvSpPr>
            <a:spLocks noChangeArrowheads="1"/>
          </p:cNvSpPr>
          <p:nvPr/>
        </p:nvSpPr>
        <p:spPr bwMode="auto">
          <a:xfrm>
            <a:off x="3303588"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2" name="Oval 104"/>
          <p:cNvSpPr>
            <a:spLocks noChangeArrowheads="1"/>
          </p:cNvSpPr>
          <p:nvPr/>
        </p:nvSpPr>
        <p:spPr bwMode="auto">
          <a:xfrm>
            <a:off x="2686050" y="51657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3" name="Oval 105"/>
          <p:cNvSpPr>
            <a:spLocks noChangeArrowheads="1"/>
          </p:cNvSpPr>
          <p:nvPr/>
        </p:nvSpPr>
        <p:spPr bwMode="auto">
          <a:xfrm>
            <a:off x="4386263" y="5184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4" name="Oval 106"/>
          <p:cNvSpPr>
            <a:spLocks noChangeArrowheads="1"/>
          </p:cNvSpPr>
          <p:nvPr/>
        </p:nvSpPr>
        <p:spPr bwMode="auto">
          <a:xfrm>
            <a:off x="3738563" y="5184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5" name="Oval 107"/>
          <p:cNvSpPr>
            <a:spLocks noChangeArrowheads="1"/>
          </p:cNvSpPr>
          <p:nvPr/>
        </p:nvSpPr>
        <p:spPr bwMode="auto">
          <a:xfrm>
            <a:off x="1120775" y="51800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6" name="Oval 108"/>
          <p:cNvSpPr>
            <a:spLocks noChangeArrowheads="1"/>
          </p:cNvSpPr>
          <p:nvPr/>
        </p:nvSpPr>
        <p:spPr bwMode="auto">
          <a:xfrm>
            <a:off x="503238" y="51657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7" name="Oval 109"/>
          <p:cNvSpPr>
            <a:spLocks noChangeArrowheads="1"/>
          </p:cNvSpPr>
          <p:nvPr/>
        </p:nvSpPr>
        <p:spPr bwMode="auto">
          <a:xfrm>
            <a:off x="2233613" y="517048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8" name="Oval 110"/>
          <p:cNvSpPr>
            <a:spLocks noChangeArrowheads="1"/>
          </p:cNvSpPr>
          <p:nvPr/>
        </p:nvSpPr>
        <p:spPr bwMode="auto">
          <a:xfrm>
            <a:off x="1555750" y="5184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1489" name="Text Box 111"/>
          <p:cNvSpPr txBox="1">
            <a:spLocks noChangeArrowheads="1"/>
          </p:cNvSpPr>
          <p:nvPr/>
        </p:nvSpPr>
        <p:spPr bwMode="auto">
          <a:xfrm>
            <a:off x="817563" y="5419725"/>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1+5</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1+0</a:t>
            </a:r>
          </a:p>
        </p:txBody>
      </p:sp>
      <p:sp>
        <p:nvSpPr>
          <p:cNvPr id="101490" name="Text Box 112"/>
          <p:cNvSpPr txBox="1">
            <a:spLocks noChangeArrowheads="1"/>
          </p:cNvSpPr>
          <p:nvPr/>
        </p:nvSpPr>
        <p:spPr bwMode="auto">
          <a:xfrm>
            <a:off x="1401763" y="539908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1+0</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1+5</a:t>
            </a:r>
          </a:p>
        </p:txBody>
      </p:sp>
      <p:sp>
        <p:nvSpPr>
          <p:cNvPr id="101491" name="Text Box 113"/>
          <p:cNvSpPr txBox="1">
            <a:spLocks noChangeArrowheads="1"/>
          </p:cNvSpPr>
          <p:nvPr/>
        </p:nvSpPr>
        <p:spPr bwMode="auto">
          <a:xfrm>
            <a:off x="1992313" y="5383213"/>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1+4</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1+4</a:t>
            </a:r>
          </a:p>
        </p:txBody>
      </p:sp>
      <p:sp>
        <p:nvSpPr>
          <p:cNvPr id="101492" name="Text Box 114"/>
          <p:cNvSpPr txBox="1">
            <a:spLocks noChangeArrowheads="1"/>
          </p:cNvSpPr>
          <p:nvPr/>
        </p:nvSpPr>
        <p:spPr bwMode="auto">
          <a:xfrm>
            <a:off x="105092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1493" name="Text Box 115"/>
          <p:cNvSpPr txBox="1">
            <a:spLocks noChangeArrowheads="1"/>
          </p:cNvSpPr>
          <p:nvPr/>
        </p:nvSpPr>
        <p:spPr bwMode="auto">
          <a:xfrm>
            <a:off x="3794125" y="31654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1494" name="Text Box 116"/>
          <p:cNvSpPr txBox="1">
            <a:spLocks noChangeArrowheads="1"/>
          </p:cNvSpPr>
          <p:nvPr/>
        </p:nvSpPr>
        <p:spPr bwMode="auto">
          <a:xfrm>
            <a:off x="529907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1495" name="Text Box 117"/>
          <p:cNvSpPr txBox="1">
            <a:spLocks noChangeArrowheads="1"/>
          </p:cNvSpPr>
          <p:nvPr/>
        </p:nvSpPr>
        <p:spPr bwMode="auto">
          <a:xfrm>
            <a:off x="8131175" y="31527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1496" name="Text Box 118"/>
          <p:cNvSpPr txBox="1">
            <a:spLocks noChangeArrowheads="1"/>
          </p:cNvSpPr>
          <p:nvPr/>
        </p:nvSpPr>
        <p:spPr bwMode="auto">
          <a:xfrm>
            <a:off x="2528888" y="540543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5+1</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0+1</a:t>
            </a:r>
          </a:p>
        </p:txBody>
      </p:sp>
      <p:sp>
        <p:nvSpPr>
          <p:cNvPr id="101497" name="Text Box 119"/>
          <p:cNvSpPr txBox="1">
            <a:spLocks noChangeArrowheads="1"/>
          </p:cNvSpPr>
          <p:nvPr/>
        </p:nvSpPr>
        <p:spPr bwMode="auto">
          <a:xfrm>
            <a:off x="3065463" y="542448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5+5</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0+0</a:t>
            </a:r>
          </a:p>
        </p:txBody>
      </p:sp>
      <p:sp>
        <p:nvSpPr>
          <p:cNvPr id="101498" name="Text Box 120"/>
          <p:cNvSpPr txBox="1">
            <a:spLocks noChangeArrowheads="1"/>
          </p:cNvSpPr>
          <p:nvPr/>
        </p:nvSpPr>
        <p:spPr bwMode="auto">
          <a:xfrm>
            <a:off x="3575050" y="541813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5+0</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0+5</a:t>
            </a:r>
          </a:p>
        </p:txBody>
      </p:sp>
      <p:sp>
        <p:nvSpPr>
          <p:cNvPr id="101499" name="Text Box 121"/>
          <p:cNvSpPr txBox="1">
            <a:spLocks noChangeArrowheads="1"/>
          </p:cNvSpPr>
          <p:nvPr/>
        </p:nvSpPr>
        <p:spPr bwMode="auto">
          <a:xfrm>
            <a:off x="4183063" y="5403850"/>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5+4</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0+4</a:t>
            </a:r>
          </a:p>
        </p:txBody>
      </p:sp>
      <p:sp>
        <p:nvSpPr>
          <p:cNvPr id="101500" name="Text Box 122"/>
          <p:cNvSpPr txBox="1">
            <a:spLocks noChangeArrowheads="1"/>
          </p:cNvSpPr>
          <p:nvPr/>
        </p:nvSpPr>
        <p:spPr bwMode="auto">
          <a:xfrm>
            <a:off x="4716463" y="5394325"/>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0+1</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5+1</a:t>
            </a:r>
          </a:p>
        </p:txBody>
      </p:sp>
      <p:sp>
        <p:nvSpPr>
          <p:cNvPr id="101501" name="Text Box 123"/>
          <p:cNvSpPr txBox="1">
            <a:spLocks noChangeArrowheads="1"/>
          </p:cNvSpPr>
          <p:nvPr/>
        </p:nvSpPr>
        <p:spPr bwMode="auto">
          <a:xfrm>
            <a:off x="5253038" y="5413375"/>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0+5</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5+0</a:t>
            </a:r>
          </a:p>
        </p:txBody>
      </p:sp>
      <p:sp>
        <p:nvSpPr>
          <p:cNvPr id="101502" name="Text Box 124"/>
          <p:cNvSpPr txBox="1">
            <a:spLocks noChangeArrowheads="1"/>
          </p:cNvSpPr>
          <p:nvPr/>
        </p:nvSpPr>
        <p:spPr bwMode="auto">
          <a:xfrm>
            <a:off x="5762625" y="5407025"/>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0+0</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5+5</a:t>
            </a:r>
          </a:p>
        </p:txBody>
      </p:sp>
      <p:sp>
        <p:nvSpPr>
          <p:cNvPr id="101503" name="Text Box 125"/>
          <p:cNvSpPr txBox="1">
            <a:spLocks noChangeArrowheads="1"/>
          </p:cNvSpPr>
          <p:nvPr/>
        </p:nvSpPr>
        <p:spPr bwMode="auto">
          <a:xfrm>
            <a:off x="6370638" y="539273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0+4</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5+4</a:t>
            </a:r>
          </a:p>
        </p:txBody>
      </p:sp>
      <p:sp>
        <p:nvSpPr>
          <p:cNvPr id="101504" name="Text Box 126"/>
          <p:cNvSpPr txBox="1">
            <a:spLocks noChangeArrowheads="1"/>
          </p:cNvSpPr>
          <p:nvPr/>
        </p:nvSpPr>
        <p:spPr bwMode="auto">
          <a:xfrm>
            <a:off x="6883400" y="538003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4+1</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4+1</a:t>
            </a:r>
          </a:p>
        </p:txBody>
      </p:sp>
      <p:sp>
        <p:nvSpPr>
          <p:cNvPr id="101505" name="Text Box 127"/>
          <p:cNvSpPr txBox="1">
            <a:spLocks noChangeArrowheads="1"/>
          </p:cNvSpPr>
          <p:nvPr/>
        </p:nvSpPr>
        <p:spPr bwMode="auto">
          <a:xfrm>
            <a:off x="7480300" y="5400675"/>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4+5</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4+0</a:t>
            </a:r>
          </a:p>
        </p:txBody>
      </p:sp>
      <p:sp>
        <p:nvSpPr>
          <p:cNvPr id="101506" name="Text Box 128"/>
          <p:cNvSpPr txBox="1">
            <a:spLocks noChangeArrowheads="1"/>
          </p:cNvSpPr>
          <p:nvPr/>
        </p:nvSpPr>
        <p:spPr bwMode="auto">
          <a:xfrm>
            <a:off x="7947025" y="5392738"/>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4+0</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4+5</a:t>
            </a:r>
          </a:p>
        </p:txBody>
      </p:sp>
      <p:sp>
        <p:nvSpPr>
          <p:cNvPr id="101507" name="Text Box 129"/>
          <p:cNvSpPr txBox="1">
            <a:spLocks noChangeArrowheads="1"/>
          </p:cNvSpPr>
          <p:nvPr/>
        </p:nvSpPr>
        <p:spPr bwMode="auto">
          <a:xfrm>
            <a:off x="8597900" y="5364163"/>
            <a:ext cx="546100" cy="581025"/>
          </a:xfrm>
          <a:prstGeom prst="rect">
            <a:avLst/>
          </a:prstGeom>
          <a:noFill/>
          <a:ln w="9525">
            <a:noFill/>
            <a:miter lim="800000"/>
            <a:headEnd/>
            <a:tailEnd/>
          </a:ln>
        </p:spPr>
        <p:txBody>
          <a:bodyPr>
            <a:spAutoFit/>
          </a:bodyPr>
          <a:lstStyle/>
          <a:p>
            <a:pPr fontAlgn="base">
              <a:spcBef>
                <a:spcPct val="50000"/>
              </a:spcBef>
              <a:spcAft>
                <a:spcPct val="0"/>
              </a:spcAft>
            </a:pPr>
            <a:r>
              <a:rPr lang="en-US" altLang="zh-CN" sz="1600" smtClean="0">
                <a:solidFill>
                  <a:srgbClr val="990033"/>
                </a:solidFill>
                <a:latin typeface="Times New Roman" pitchFamily="18" charset="0"/>
                <a:ea typeface="SimSun" pitchFamily="2" charset="-122"/>
                <a:cs typeface="Times New Roman" pitchFamily="18" charset="0"/>
              </a:rPr>
              <a:t>4+4</a:t>
            </a:r>
            <a:r>
              <a:rPr lang="en-US" altLang="zh-CN" sz="1600" smtClean="0">
                <a:solidFill>
                  <a:srgbClr val="000000"/>
                </a:solidFill>
                <a:latin typeface="Times New Roman" pitchFamily="18" charset="0"/>
                <a:ea typeface="SimSun" pitchFamily="2" charset="-122"/>
                <a:cs typeface="Times New Roman" pitchFamily="18" charset="0"/>
              </a:rPr>
              <a:t/>
            </a:r>
            <a:br>
              <a:rPr lang="en-US" altLang="zh-CN" sz="1600" smtClean="0">
                <a:solidFill>
                  <a:srgbClr val="000000"/>
                </a:solidFill>
                <a:latin typeface="Times New Roman" pitchFamily="18" charset="0"/>
                <a:ea typeface="SimSun" pitchFamily="2" charset="-122"/>
                <a:cs typeface="Times New Roman" pitchFamily="18" charset="0"/>
              </a:rPr>
            </a:br>
            <a:r>
              <a:rPr lang="en-US" altLang="zh-CN" sz="1600" smtClean="0">
                <a:solidFill>
                  <a:srgbClr val="0000FF"/>
                </a:solidFill>
                <a:latin typeface="Times New Roman" pitchFamily="18" charset="0"/>
                <a:ea typeface="SimSun" pitchFamily="2" charset="-122"/>
                <a:cs typeface="Times New Roman" pitchFamily="18" charset="0"/>
              </a:rPr>
              <a:t>4+4</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2403" name="灯片编号占位符 4"/>
          <p:cNvSpPr>
            <a:spLocks noGrp="1"/>
          </p:cNvSpPr>
          <p:nvPr>
            <p:ph type="sldNum" sz="quarter" idx="12"/>
          </p:nvPr>
        </p:nvSpPr>
        <p:spPr>
          <a:noFill/>
        </p:spPr>
        <p:txBody>
          <a:bodyPr/>
          <a:lstStyle/>
          <a:p>
            <a:fld id="{899227C6-CE3F-4F2E-84FD-0C75AAA7ADBB}" type="slidenum">
              <a:rPr lang="zh-CN" altLang="en-US" smtClean="0">
                <a:solidFill>
                  <a:srgbClr val="000000"/>
                </a:solidFill>
              </a:rPr>
              <a:pPr/>
              <a:t>87</a:t>
            </a:fld>
            <a:endParaRPr lang="en-US" altLang="zh-CN" smtClean="0">
              <a:solidFill>
                <a:srgbClr val="000000"/>
              </a:solidFill>
            </a:endParaRPr>
          </a:p>
        </p:txBody>
      </p:sp>
      <p:sp>
        <p:nvSpPr>
          <p:cNvPr id="102404" name="Rectangle 2"/>
          <p:cNvSpPr>
            <a:spLocks noGrp="1" noChangeArrowheads="1"/>
          </p:cNvSpPr>
          <p:nvPr>
            <p:ph type="title"/>
          </p:nvPr>
        </p:nvSpPr>
        <p:spPr/>
        <p:txBody>
          <a:bodyPr/>
          <a:lstStyle/>
          <a:p>
            <a:pPr eaLnBrk="1" hangingPunct="1"/>
            <a:r>
              <a:rPr lang="en-US" altLang="zh-CN" smtClean="0">
                <a:ea typeface="SimSun" pitchFamily="2" charset="-122"/>
              </a:rPr>
              <a:t>Informal game tree of the two-stage prisoners’ dilemma</a:t>
            </a:r>
          </a:p>
        </p:txBody>
      </p:sp>
      <p:sp>
        <p:nvSpPr>
          <p:cNvPr id="102405" name="Oval 3"/>
          <p:cNvSpPr>
            <a:spLocks noChangeArrowheads="1"/>
          </p:cNvSpPr>
          <p:nvPr/>
        </p:nvSpPr>
        <p:spPr bwMode="auto">
          <a:xfrm>
            <a:off x="4819650" y="16271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06" name="Line 4"/>
          <p:cNvSpPr>
            <a:spLocks noChangeShapeType="1"/>
          </p:cNvSpPr>
          <p:nvPr/>
        </p:nvSpPr>
        <p:spPr bwMode="auto">
          <a:xfrm flipH="1">
            <a:off x="2654300" y="1719263"/>
            <a:ext cx="2135188" cy="73183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07" name="Line 5"/>
          <p:cNvSpPr>
            <a:spLocks noChangeShapeType="1"/>
          </p:cNvSpPr>
          <p:nvPr/>
        </p:nvSpPr>
        <p:spPr bwMode="auto">
          <a:xfrm>
            <a:off x="4914900" y="1709738"/>
            <a:ext cx="1957388" cy="75565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08" name="Text Box 6"/>
          <p:cNvSpPr txBox="1">
            <a:spLocks noChangeArrowheads="1"/>
          </p:cNvSpPr>
          <p:nvPr/>
        </p:nvSpPr>
        <p:spPr bwMode="auto">
          <a:xfrm>
            <a:off x="4394200" y="1420813"/>
            <a:ext cx="3984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2409" name="Text Box 7"/>
          <p:cNvSpPr txBox="1">
            <a:spLocks noChangeArrowheads="1"/>
          </p:cNvSpPr>
          <p:nvPr/>
        </p:nvSpPr>
        <p:spPr bwMode="auto">
          <a:xfrm>
            <a:off x="3195638" y="175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10" name="Text Box 8"/>
          <p:cNvSpPr txBox="1">
            <a:spLocks noChangeArrowheads="1"/>
          </p:cNvSpPr>
          <p:nvPr/>
        </p:nvSpPr>
        <p:spPr bwMode="auto">
          <a:xfrm>
            <a:off x="5864225" y="17256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11" name="Text Box 9"/>
          <p:cNvSpPr txBox="1">
            <a:spLocks noChangeArrowheads="1"/>
          </p:cNvSpPr>
          <p:nvPr/>
        </p:nvSpPr>
        <p:spPr bwMode="auto">
          <a:xfrm>
            <a:off x="2108200" y="21875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12" name="Oval 10"/>
          <p:cNvSpPr>
            <a:spLocks noChangeArrowheads="1"/>
          </p:cNvSpPr>
          <p:nvPr/>
        </p:nvSpPr>
        <p:spPr bwMode="auto">
          <a:xfrm>
            <a:off x="2495550" y="24209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13" name="Line 11"/>
          <p:cNvSpPr>
            <a:spLocks noChangeShapeType="1"/>
          </p:cNvSpPr>
          <p:nvPr/>
        </p:nvSpPr>
        <p:spPr bwMode="auto">
          <a:xfrm flipH="1">
            <a:off x="1536700" y="2555875"/>
            <a:ext cx="971550" cy="839788"/>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14" name="Line 12"/>
          <p:cNvSpPr>
            <a:spLocks noChangeShapeType="1"/>
          </p:cNvSpPr>
          <p:nvPr/>
        </p:nvSpPr>
        <p:spPr bwMode="auto">
          <a:xfrm>
            <a:off x="2619375" y="2516188"/>
            <a:ext cx="1003300" cy="9048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15" name="Text Box 13"/>
          <p:cNvSpPr txBox="1">
            <a:spLocks noChangeArrowheads="1"/>
          </p:cNvSpPr>
          <p:nvPr/>
        </p:nvSpPr>
        <p:spPr bwMode="auto">
          <a:xfrm>
            <a:off x="1604963" y="27193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16" name="Text Box 14"/>
          <p:cNvSpPr txBox="1">
            <a:spLocks noChangeArrowheads="1"/>
          </p:cNvSpPr>
          <p:nvPr/>
        </p:nvSpPr>
        <p:spPr bwMode="auto">
          <a:xfrm>
            <a:off x="3176588" y="2751138"/>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17" name="Text Box 15"/>
          <p:cNvSpPr txBox="1">
            <a:spLocks noChangeArrowheads="1"/>
          </p:cNvSpPr>
          <p:nvPr/>
        </p:nvSpPr>
        <p:spPr bwMode="auto">
          <a:xfrm>
            <a:off x="7129463" y="2225675"/>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18" name="Oval 16"/>
          <p:cNvSpPr>
            <a:spLocks noChangeArrowheads="1"/>
          </p:cNvSpPr>
          <p:nvPr/>
        </p:nvSpPr>
        <p:spPr bwMode="auto">
          <a:xfrm>
            <a:off x="6881813" y="244316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19" name="Line 17"/>
          <p:cNvSpPr>
            <a:spLocks noChangeShapeType="1"/>
          </p:cNvSpPr>
          <p:nvPr/>
        </p:nvSpPr>
        <p:spPr bwMode="auto">
          <a:xfrm flipH="1">
            <a:off x="5881688" y="2533650"/>
            <a:ext cx="1014412" cy="8858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20" name="Line 18"/>
          <p:cNvSpPr>
            <a:spLocks noChangeShapeType="1"/>
          </p:cNvSpPr>
          <p:nvPr/>
        </p:nvSpPr>
        <p:spPr bwMode="auto">
          <a:xfrm>
            <a:off x="7021513" y="2524125"/>
            <a:ext cx="869950" cy="881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21" name="Text Box 19"/>
          <p:cNvSpPr txBox="1">
            <a:spLocks noChangeArrowheads="1"/>
          </p:cNvSpPr>
          <p:nvPr/>
        </p:nvSpPr>
        <p:spPr bwMode="auto">
          <a:xfrm>
            <a:off x="5888038" y="271303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22" name="Text Box 20"/>
          <p:cNvSpPr txBox="1">
            <a:spLocks noChangeArrowheads="1"/>
          </p:cNvSpPr>
          <p:nvPr/>
        </p:nvSpPr>
        <p:spPr bwMode="auto">
          <a:xfrm>
            <a:off x="7473950" y="27590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2423" name="Oval 21"/>
          <p:cNvSpPr>
            <a:spLocks noChangeArrowheads="1"/>
          </p:cNvSpPr>
          <p:nvPr/>
        </p:nvSpPr>
        <p:spPr bwMode="auto">
          <a:xfrm>
            <a:off x="1417638" y="33607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24" name="Line 22"/>
          <p:cNvSpPr>
            <a:spLocks noChangeShapeType="1"/>
          </p:cNvSpPr>
          <p:nvPr/>
        </p:nvSpPr>
        <p:spPr bwMode="auto">
          <a:xfrm flipH="1">
            <a:off x="904875" y="348138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25" name="Line 23"/>
          <p:cNvSpPr>
            <a:spLocks noChangeShapeType="1"/>
          </p:cNvSpPr>
          <p:nvPr/>
        </p:nvSpPr>
        <p:spPr bwMode="auto">
          <a:xfrm>
            <a:off x="1557338" y="347186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26" name="Text Box 24"/>
          <p:cNvSpPr txBox="1">
            <a:spLocks noChangeArrowheads="1"/>
          </p:cNvSpPr>
          <p:nvPr/>
        </p:nvSpPr>
        <p:spPr bwMode="auto">
          <a:xfrm>
            <a:off x="620713" y="360362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27" name="Text Box 25"/>
          <p:cNvSpPr txBox="1">
            <a:spLocks noChangeArrowheads="1"/>
          </p:cNvSpPr>
          <p:nvPr/>
        </p:nvSpPr>
        <p:spPr bwMode="auto">
          <a:xfrm>
            <a:off x="1962150" y="364966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28" name="Text Box 26"/>
          <p:cNvSpPr txBox="1">
            <a:spLocks noChangeArrowheads="1"/>
          </p:cNvSpPr>
          <p:nvPr/>
        </p:nvSpPr>
        <p:spPr bwMode="auto">
          <a:xfrm>
            <a:off x="460375" y="408146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29" name="Oval 27"/>
          <p:cNvSpPr>
            <a:spLocks noChangeArrowheads="1"/>
          </p:cNvSpPr>
          <p:nvPr/>
        </p:nvSpPr>
        <p:spPr bwMode="auto">
          <a:xfrm>
            <a:off x="846138" y="42560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30" name="Line 28"/>
          <p:cNvSpPr>
            <a:spLocks noChangeShapeType="1"/>
          </p:cNvSpPr>
          <p:nvPr/>
        </p:nvSpPr>
        <p:spPr bwMode="auto">
          <a:xfrm flipH="1">
            <a:off x="584200" y="437673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31" name="Line 29"/>
          <p:cNvSpPr>
            <a:spLocks noChangeShapeType="1"/>
          </p:cNvSpPr>
          <p:nvPr/>
        </p:nvSpPr>
        <p:spPr bwMode="auto">
          <a:xfrm>
            <a:off x="985838" y="436721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32" name="Text Box 30"/>
          <p:cNvSpPr txBox="1">
            <a:spLocks noChangeArrowheads="1"/>
          </p:cNvSpPr>
          <p:nvPr/>
        </p:nvSpPr>
        <p:spPr bwMode="auto">
          <a:xfrm>
            <a:off x="400050" y="44815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33" name="Text Box 31"/>
          <p:cNvSpPr txBox="1">
            <a:spLocks noChangeArrowheads="1"/>
          </p:cNvSpPr>
          <p:nvPr/>
        </p:nvSpPr>
        <p:spPr bwMode="auto">
          <a:xfrm>
            <a:off x="1085850" y="451485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34" name="Text Box 32"/>
          <p:cNvSpPr txBox="1">
            <a:spLocks noChangeArrowheads="1"/>
          </p:cNvSpPr>
          <p:nvPr/>
        </p:nvSpPr>
        <p:spPr bwMode="auto">
          <a:xfrm>
            <a:off x="1658938" y="40274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35" name="Oval 33"/>
          <p:cNvSpPr>
            <a:spLocks noChangeArrowheads="1"/>
          </p:cNvSpPr>
          <p:nvPr/>
        </p:nvSpPr>
        <p:spPr bwMode="auto">
          <a:xfrm>
            <a:off x="1957388"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36" name="Line 34"/>
          <p:cNvSpPr>
            <a:spLocks noChangeShapeType="1"/>
          </p:cNvSpPr>
          <p:nvPr/>
        </p:nvSpPr>
        <p:spPr bwMode="auto">
          <a:xfrm flipH="1">
            <a:off x="1636713" y="4379913"/>
            <a:ext cx="379412"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37" name="Line 35"/>
          <p:cNvSpPr>
            <a:spLocks noChangeShapeType="1"/>
          </p:cNvSpPr>
          <p:nvPr/>
        </p:nvSpPr>
        <p:spPr bwMode="auto">
          <a:xfrm>
            <a:off x="2097088" y="438626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38" name="Text Box 36"/>
          <p:cNvSpPr txBox="1">
            <a:spLocks noChangeArrowheads="1"/>
          </p:cNvSpPr>
          <p:nvPr/>
        </p:nvSpPr>
        <p:spPr bwMode="auto">
          <a:xfrm>
            <a:off x="1493838" y="450215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39" name="Text Box 37"/>
          <p:cNvSpPr txBox="1">
            <a:spLocks noChangeArrowheads="1"/>
          </p:cNvSpPr>
          <p:nvPr/>
        </p:nvSpPr>
        <p:spPr bwMode="auto">
          <a:xfrm>
            <a:off x="2211388" y="45323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40" name="Line 38"/>
          <p:cNvSpPr>
            <a:spLocks noChangeShapeType="1"/>
          </p:cNvSpPr>
          <p:nvPr/>
        </p:nvSpPr>
        <p:spPr bwMode="auto">
          <a:xfrm>
            <a:off x="989013" y="435133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41" name="Oval 39"/>
          <p:cNvSpPr>
            <a:spLocks noChangeArrowheads="1"/>
          </p:cNvSpPr>
          <p:nvPr/>
        </p:nvSpPr>
        <p:spPr bwMode="auto">
          <a:xfrm>
            <a:off x="357505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42" name="Line 40"/>
          <p:cNvSpPr>
            <a:spLocks noChangeShapeType="1"/>
          </p:cNvSpPr>
          <p:nvPr/>
        </p:nvSpPr>
        <p:spPr bwMode="auto">
          <a:xfrm flipH="1">
            <a:off x="3062288"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43" name="Line 41"/>
          <p:cNvSpPr>
            <a:spLocks noChangeShapeType="1"/>
          </p:cNvSpPr>
          <p:nvPr/>
        </p:nvSpPr>
        <p:spPr bwMode="auto">
          <a:xfrm>
            <a:off x="371475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44" name="Text Box 42"/>
          <p:cNvSpPr txBox="1">
            <a:spLocks noChangeArrowheads="1"/>
          </p:cNvSpPr>
          <p:nvPr/>
        </p:nvSpPr>
        <p:spPr bwMode="auto">
          <a:xfrm>
            <a:off x="277812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45" name="Text Box 43"/>
          <p:cNvSpPr txBox="1">
            <a:spLocks noChangeArrowheads="1"/>
          </p:cNvSpPr>
          <p:nvPr/>
        </p:nvSpPr>
        <p:spPr bwMode="auto">
          <a:xfrm>
            <a:off x="411956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46" name="Text Box 44"/>
          <p:cNvSpPr txBox="1">
            <a:spLocks noChangeArrowheads="1"/>
          </p:cNvSpPr>
          <p:nvPr/>
        </p:nvSpPr>
        <p:spPr bwMode="auto">
          <a:xfrm>
            <a:off x="261778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47" name="Oval 45"/>
          <p:cNvSpPr>
            <a:spLocks noChangeArrowheads="1"/>
          </p:cNvSpPr>
          <p:nvPr/>
        </p:nvSpPr>
        <p:spPr bwMode="auto">
          <a:xfrm>
            <a:off x="300355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48" name="Line 46"/>
          <p:cNvSpPr>
            <a:spLocks noChangeShapeType="1"/>
          </p:cNvSpPr>
          <p:nvPr/>
        </p:nvSpPr>
        <p:spPr bwMode="auto">
          <a:xfrm flipH="1">
            <a:off x="2741613"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49" name="Line 47"/>
          <p:cNvSpPr>
            <a:spLocks noChangeShapeType="1"/>
          </p:cNvSpPr>
          <p:nvPr/>
        </p:nvSpPr>
        <p:spPr bwMode="auto">
          <a:xfrm>
            <a:off x="314325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50" name="Text Box 48"/>
          <p:cNvSpPr txBox="1">
            <a:spLocks noChangeArrowheads="1"/>
          </p:cNvSpPr>
          <p:nvPr/>
        </p:nvSpPr>
        <p:spPr bwMode="auto">
          <a:xfrm>
            <a:off x="255746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51" name="Text Box 49"/>
          <p:cNvSpPr txBox="1">
            <a:spLocks noChangeArrowheads="1"/>
          </p:cNvSpPr>
          <p:nvPr/>
        </p:nvSpPr>
        <p:spPr bwMode="auto">
          <a:xfrm>
            <a:off x="324326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52" name="Text Box 50"/>
          <p:cNvSpPr txBox="1">
            <a:spLocks noChangeArrowheads="1"/>
          </p:cNvSpPr>
          <p:nvPr/>
        </p:nvSpPr>
        <p:spPr bwMode="auto">
          <a:xfrm>
            <a:off x="381635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53" name="Oval 51"/>
          <p:cNvSpPr>
            <a:spLocks noChangeArrowheads="1"/>
          </p:cNvSpPr>
          <p:nvPr/>
        </p:nvSpPr>
        <p:spPr bwMode="auto">
          <a:xfrm>
            <a:off x="411480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54" name="Line 52"/>
          <p:cNvSpPr>
            <a:spLocks noChangeShapeType="1"/>
          </p:cNvSpPr>
          <p:nvPr/>
        </p:nvSpPr>
        <p:spPr bwMode="auto">
          <a:xfrm flipH="1">
            <a:off x="3794125" y="4398963"/>
            <a:ext cx="379413"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55" name="Line 53"/>
          <p:cNvSpPr>
            <a:spLocks noChangeShapeType="1"/>
          </p:cNvSpPr>
          <p:nvPr/>
        </p:nvSpPr>
        <p:spPr bwMode="auto">
          <a:xfrm>
            <a:off x="425450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56" name="Text Box 54"/>
          <p:cNvSpPr txBox="1">
            <a:spLocks noChangeArrowheads="1"/>
          </p:cNvSpPr>
          <p:nvPr/>
        </p:nvSpPr>
        <p:spPr bwMode="auto">
          <a:xfrm>
            <a:off x="365125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57" name="Text Box 55"/>
          <p:cNvSpPr txBox="1">
            <a:spLocks noChangeArrowheads="1"/>
          </p:cNvSpPr>
          <p:nvPr/>
        </p:nvSpPr>
        <p:spPr bwMode="auto">
          <a:xfrm>
            <a:off x="4338638" y="45069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58" name="Line 56"/>
          <p:cNvSpPr>
            <a:spLocks noChangeShapeType="1"/>
          </p:cNvSpPr>
          <p:nvPr/>
        </p:nvSpPr>
        <p:spPr bwMode="auto">
          <a:xfrm>
            <a:off x="314642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59" name="Oval 57"/>
          <p:cNvSpPr>
            <a:spLocks noChangeArrowheads="1"/>
          </p:cNvSpPr>
          <p:nvPr/>
        </p:nvSpPr>
        <p:spPr bwMode="auto">
          <a:xfrm>
            <a:off x="5757863" y="33797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60" name="Line 58"/>
          <p:cNvSpPr>
            <a:spLocks noChangeShapeType="1"/>
          </p:cNvSpPr>
          <p:nvPr/>
        </p:nvSpPr>
        <p:spPr bwMode="auto">
          <a:xfrm flipH="1">
            <a:off x="5245100"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61" name="Line 59"/>
          <p:cNvSpPr>
            <a:spLocks noChangeShapeType="1"/>
          </p:cNvSpPr>
          <p:nvPr/>
        </p:nvSpPr>
        <p:spPr bwMode="auto">
          <a:xfrm>
            <a:off x="5897563" y="349091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62" name="Text Box 60"/>
          <p:cNvSpPr txBox="1">
            <a:spLocks noChangeArrowheads="1"/>
          </p:cNvSpPr>
          <p:nvPr/>
        </p:nvSpPr>
        <p:spPr bwMode="auto">
          <a:xfrm>
            <a:off x="4960938" y="36226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63" name="Text Box 61"/>
          <p:cNvSpPr txBox="1">
            <a:spLocks noChangeArrowheads="1"/>
          </p:cNvSpPr>
          <p:nvPr/>
        </p:nvSpPr>
        <p:spPr bwMode="auto">
          <a:xfrm>
            <a:off x="6302375" y="36687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64" name="Text Box 62"/>
          <p:cNvSpPr txBox="1">
            <a:spLocks noChangeArrowheads="1"/>
          </p:cNvSpPr>
          <p:nvPr/>
        </p:nvSpPr>
        <p:spPr bwMode="auto">
          <a:xfrm>
            <a:off x="4800600"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65" name="Oval 63"/>
          <p:cNvSpPr>
            <a:spLocks noChangeArrowheads="1"/>
          </p:cNvSpPr>
          <p:nvPr/>
        </p:nvSpPr>
        <p:spPr bwMode="auto">
          <a:xfrm>
            <a:off x="5186363"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66" name="Line 64"/>
          <p:cNvSpPr>
            <a:spLocks noChangeShapeType="1"/>
          </p:cNvSpPr>
          <p:nvPr/>
        </p:nvSpPr>
        <p:spPr bwMode="auto">
          <a:xfrm flipH="1">
            <a:off x="4924425"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67" name="Line 65"/>
          <p:cNvSpPr>
            <a:spLocks noChangeShapeType="1"/>
          </p:cNvSpPr>
          <p:nvPr/>
        </p:nvSpPr>
        <p:spPr bwMode="auto">
          <a:xfrm>
            <a:off x="5326063"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68" name="Text Box 66"/>
          <p:cNvSpPr txBox="1">
            <a:spLocks noChangeArrowheads="1"/>
          </p:cNvSpPr>
          <p:nvPr/>
        </p:nvSpPr>
        <p:spPr bwMode="auto">
          <a:xfrm>
            <a:off x="4740275" y="45005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69" name="Text Box 67"/>
          <p:cNvSpPr txBox="1">
            <a:spLocks noChangeArrowheads="1"/>
          </p:cNvSpPr>
          <p:nvPr/>
        </p:nvSpPr>
        <p:spPr bwMode="auto">
          <a:xfrm>
            <a:off x="5426075"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70" name="Text Box 68"/>
          <p:cNvSpPr txBox="1">
            <a:spLocks noChangeArrowheads="1"/>
          </p:cNvSpPr>
          <p:nvPr/>
        </p:nvSpPr>
        <p:spPr bwMode="auto">
          <a:xfrm>
            <a:off x="5999163"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71" name="Oval 69"/>
          <p:cNvSpPr>
            <a:spLocks noChangeArrowheads="1"/>
          </p:cNvSpPr>
          <p:nvPr/>
        </p:nvSpPr>
        <p:spPr bwMode="auto">
          <a:xfrm>
            <a:off x="6297613" y="42941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72" name="Line 70"/>
          <p:cNvSpPr>
            <a:spLocks noChangeShapeType="1"/>
          </p:cNvSpPr>
          <p:nvPr/>
        </p:nvSpPr>
        <p:spPr bwMode="auto">
          <a:xfrm flipH="1">
            <a:off x="5976938" y="4398963"/>
            <a:ext cx="379412"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73" name="Line 71"/>
          <p:cNvSpPr>
            <a:spLocks noChangeShapeType="1"/>
          </p:cNvSpPr>
          <p:nvPr/>
        </p:nvSpPr>
        <p:spPr bwMode="auto">
          <a:xfrm>
            <a:off x="6437313"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74" name="Text Box 72"/>
          <p:cNvSpPr txBox="1">
            <a:spLocks noChangeArrowheads="1"/>
          </p:cNvSpPr>
          <p:nvPr/>
        </p:nvSpPr>
        <p:spPr bwMode="auto">
          <a:xfrm>
            <a:off x="5834063" y="45212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75" name="Text Box 73"/>
          <p:cNvSpPr txBox="1">
            <a:spLocks noChangeArrowheads="1"/>
          </p:cNvSpPr>
          <p:nvPr/>
        </p:nvSpPr>
        <p:spPr bwMode="auto">
          <a:xfrm>
            <a:off x="6551613"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76" name="Line 74"/>
          <p:cNvSpPr>
            <a:spLocks noChangeShapeType="1"/>
          </p:cNvSpPr>
          <p:nvPr/>
        </p:nvSpPr>
        <p:spPr bwMode="auto">
          <a:xfrm>
            <a:off x="5329238" y="437038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77" name="Oval 75"/>
          <p:cNvSpPr>
            <a:spLocks noChangeArrowheads="1"/>
          </p:cNvSpPr>
          <p:nvPr/>
        </p:nvSpPr>
        <p:spPr bwMode="auto">
          <a:xfrm>
            <a:off x="787400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78" name="Line 76"/>
          <p:cNvSpPr>
            <a:spLocks noChangeShapeType="1"/>
          </p:cNvSpPr>
          <p:nvPr/>
        </p:nvSpPr>
        <p:spPr bwMode="auto">
          <a:xfrm flipH="1">
            <a:off x="7361238"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79" name="Line 77"/>
          <p:cNvSpPr>
            <a:spLocks noChangeShapeType="1"/>
          </p:cNvSpPr>
          <p:nvPr/>
        </p:nvSpPr>
        <p:spPr bwMode="auto">
          <a:xfrm>
            <a:off x="801370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80" name="Text Box 78"/>
          <p:cNvSpPr txBox="1">
            <a:spLocks noChangeArrowheads="1"/>
          </p:cNvSpPr>
          <p:nvPr/>
        </p:nvSpPr>
        <p:spPr bwMode="auto">
          <a:xfrm>
            <a:off x="707707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81" name="Text Box 79"/>
          <p:cNvSpPr txBox="1">
            <a:spLocks noChangeArrowheads="1"/>
          </p:cNvSpPr>
          <p:nvPr/>
        </p:nvSpPr>
        <p:spPr bwMode="auto">
          <a:xfrm>
            <a:off x="841851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2482" name="Text Box 80"/>
          <p:cNvSpPr txBox="1">
            <a:spLocks noChangeArrowheads="1"/>
          </p:cNvSpPr>
          <p:nvPr/>
        </p:nvSpPr>
        <p:spPr bwMode="auto">
          <a:xfrm>
            <a:off x="691673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83" name="Oval 81"/>
          <p:cNvSpPr>
            <a:spLocks noChangeArrowheads="1"/>
          </p:cNvSpPr>
          <p:nvPr/>
        </p:nvSpPr>
        <p:spPr bwMode="auto">
          <a:xfrm>
            <a:off x="730250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84" name="Line 82"/>
          <p:cNvSpPr>
            <a:spLocks noChangeShapeType="1"/>
          </p:cNvSpPr>
          <p:nvPr/>
        </p:nvSpPr>
        <p:spPr bwMode="auto">
          <a:xfrm flipH="1">
            <a:off x="7040563"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85" name="Line 83"/>
          <p:cNvSpPr>
            <a:spLocks noChangeShapeType="1"/>
          </p:cNvSpPr>
          <p:nvPr/>
        </p:nvSpPr>
        <p:spPr bwMode="auto">
          <a:xfrm>
            <a:off x="744220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86" name="Text Box 84"/>
          <p:cNvSpPr txBox="1">
            <a:spLocks noChangeArrowheads="1"/>
          </p:cNvSpPr>
          <p:nvPr/>
        </p:nvSpPr>
        <p:spPr bwMode="auto">
          <a:xfrm>
            <a:off x="685641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87" name="Text Box 85"/>
          <p:cNvSpPr txBox="1">
            <a:spLocks noChangeArrowheads="1"/>
          </p:cNvSpPr>
          <p:nvPr/>
        </p:nvSpPr>
        <p:spPr bwMode="auto">
          <a:xfrm>
            <a:off x="754221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88" name="Text Box 86"/>
          <p:cNvSpPr txBox="1">
            <a:spLocks noChangeArrowheads="1"/>
          </p:cNvSpPr>
          <p:nvPr/>
        </p:nvSpPr>
        <p:spPr bwMode="auto">
          <a:xfrm>
            <a:off x="811530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2489" name="Oval 87"/>
          <p:cNvSpPr>
            <a:spLocks noChangeArrowheads="1"/>
          </p:cNvSpPr>
          <p:nvPr/>
        </p:nvSpPr>
        <p:spPr bwMode="auto">
          <a:xfrm>
            <a:off x="841375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90" name="Line 88"/>
          <p:cNvSpPr>
            <a:spLocks noChangeShapeType="1"/>
          </p:cNvSpPr>
          <p:nvPr/>
        </p:nvSpPr>
        <p:spPr bwMode="auto">
          <a:xfrm flipH="1">
            <a:off x="8093075" y="4398963"/>
            <a:ext cx="379413"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91" name="Line 89"/>
          <p:cNvSpPr>
            <a:spLocks noChangeShapeType="1"/>
          </p:cNvSpPr>
          <p:nvPr/>
        </p:nvSpPr>
        <p:spPr bwMode="auto">
          <a:xfrm>
            <a:off x="855345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92" name="Text Box 90"/>
          <p:cNvSpPr txBox="1">
            <a:spLocks noChangeArrowheads="1"/>
          </p:cNvSpPr>
          <p:nvPr/>
        </p:nvSpPr>
        <p:spPr bwMode="auto">
          <a:xfrm>
            <a:off x="795020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93" name="Text Box 91"/>
          <p:cNvSpPr txBox="1">
            <a:spLocks noChangeArrowheads="1"/>
          </p:cNvSpPr>
          <p:nvPr/>
        </p:nvSpPr>
        <p:spPr bwMode="auto">
          <a:xfrm>
            <a:off x="8667750"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2494" name="Line 92"/>
          <p:cNvSpPr>
            <a:spLocks noChangeShapeType="1"/>
          </p:cNvSpPr>
          <p:nvPr/>
        </p:nvSpPr>
        <p:spPr bwMode="auto">
          <a:xfrm>
            <a:off x="744537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95" name="Line 93"/>
          <p:cNvSpPr>
            <a:spLocks noChangeShapeType="1"/>
          </p:cNvSpPr>
          <p:nvPr/>
        </p:nvSpPr>
        <p:spPr bwMode="auto">
          <a:xfrm>
            <a:off x="2611438" y="2520950"/>
            <a:ext cx="430530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2496" name="Oval 94"/>
          <p:cNvSpPr>
            <a:spLocks noChangeArrowheads="1"/>
          </p:cNvSpPr>
          <p:nvPr/>
        </p:nvSpPr>
        <p:spPr bwMode="auto">
          <a:xfrm>
            <a:off x="5481638" y="51752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97" name="Oval 95"/>
          <p:cNvSpPr>
            <a:spLocks noChangeArrowheads="1"/>
          </p:cNvSpPr>
          <p:nvPr/>
        </p:nvSpPr>
        <p:spPr bwMode="auto">
          <a:xfrm>
            <a:off x="4864100" y="516096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98" name="Oval 96"/>
          <p:cNvSpPr>
            <a:spLocks noChangeArrowheads="1"/>
          </p:cNvSpPr>
          <p:nvPr/>
        </p:nvSpPr>
        <p:spPr bwMode="auto">
          <a:xfrm>
            <a:off x="6564313"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499" name="Oval 97"/>
          <p:cNvSpPr>
            <a:spLocks noChangeArrowheads="1"/>
          </p:cNvSpPr>
          <p:nvPr/>
        </p:nvSpPr>
        <p:spPr bwMode="auto">
          <a:xfrm>
            <a:off x="5916613"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0" name="Oval 98"/>
          <p:cNvSpPr>
            <a:spLocks noChangeArrowheads="1"/>
          </p:cNvSpPr>
          <p:nvPr/>
        </p:nvSpPr>
        <p:spPr bwMode="auto">
          <a:xfrm>
            <a:off x="7596188" y="51943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1" name="Oval 99"/>
          <p:cNvSpPr>
            <a:spLocks noChangeArrowheads="1"/>
          </p:cNvSpPr>
          <p:nvPr/>
        </p:nvSpPr>
        <p:spPr bwMode="auto">
          <a:xfrm>
            <a:off x="6978650" y="51800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2" name="Oval 100"/>
          <p:cNvSpPr>
            <a:spLocks noChangeArrowheads="1"/>
          </p:cNvSpPr>
          <p:nvPr/>
        </p:nvSpPr>
        <p:spPr bwMode="auto">
          <a:xfrm>
            <a:off x="8678863" y="519906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3" name="Oval 101"/>
          <p:cNvSpPr>
            <a:spLocks noChangeArrowheads="1"/>
          </p:cNvSpPr>
          <p:nvPr/>
        </p:nvSpPr>
        <p:spPr bwMode="auto">
          <a:xfrm>
            <a:off x="8031163" y="519906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4" name="Oval 102"/>
          <p:cNvSpPr>
            <a:spLocks noChangeArrowheads="1"/>
          </p:cNvSpPr>
          <p:nvPr/>
        </p:nvSpPr>
        <p:spPr bwMode="auto">
          <a:xfrm>
            <a:off x="3303588"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5" name="Oval 103"/>
          <p:cNvSpPr>
            <a:spLocks noChangeArrowheads="1"/>
          </p:cNvSpPr>
          <p:nvPr/>
        </p:nvSpPr>
        <p:spPr bwMode="auto">
          <a:xfrm>
            <a:off x="2686050" y="51657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6" name="Oval 104"/>
          <p:cNvSpPr>
            <a:spLocks noChangeArrowheads="1"/>
          </p:cNvSpPr>
          <p:nvPr/>
        </p:nvSpPr>
        <p:spPr bwMode="auto">
          <a:xfrm>
            <a:off x="4386263" y="5184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7" name="Oval 105"/>
          <p:cNvSpPr>
            <a:spLocks noChangeArrowheads="1"/>
          </p:cNvSpPr>
          <p:nvPr/>
        </p:nvSpPr>
        <p:spPr bwMode="auto">
          <a:xfrm>
            <a:off x="3738563" y="5184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8" name="Oval 106"/>
          <p:cNvSpPr>
            <a:spLocks noChangeArrowheads="1"/>
          </p:cNvSpPr>
          <p:nvPr/>
        </p:nvSpPr>
        <p:spPr bwMode="auto">
          <a:xfrm>
            <a:off x="1120775" y="51800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09" name="Oval 107"/>
          <p:cNvSpPr>
            <a:spLocks noChangeArrowheads="1"/>
          </p:cNvSpPr>
          <p:nvPr/>
        </p:nvSpPr>
        <p:spPr bwMode="auto">
          <a:xfrm>
            <a:off x="503238" y="51657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10" name="Oval 108"/>
          <p:cNvSpPr>
            <a:spLocks noChangeArrowheads="1"/>
          </p:cNvSpPr>
          <p:nvPr/>
        </p:nvSpPr>
        <p:spPr bwMode="auto">
          <a:xfrm>
            <a:off x="2233613" y="517048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2511" name="Oval 109"/>
          <p:cNvSpPr>
            <a:spLocks noChangeArrowheads="1"/>
          </p:cNvSpPr>
          <p:nvPr/>
        </p:nvSpPr>
        <p:spPr bwMode="auto">
          <a:xfrm>
            <a:off x="1555750" y="5184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110"/>
          <p:cNvGrpSpPr>
            <a:grpSpLocks/>
          </p:cNvGrpSpPr>
          <p:nvPr/>
        </p:nvGrpSpPr>
        <p:grpSpPr bwMode="auto">
          <a:xfrm>
            <a:off x="401638" y="5399088"/>
            <a:ext cx="2063750" cy="668337"/>
            <a:chOff x="253" y="3401"/>
            <a:chExt cx="1300" cy="421"/>
          </a:xfrm>
        </p:grpSpPr>
        <p:sp>
          <p:nvSpPr>
            <p:cNvPr id="102536" name="Text Box 111"/>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2537" name="Text Box 112"/>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2538" name="Text Box 113"/>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2539" name="Text Box 114"/>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02513" name="Text Box 115"/>
          <p:cNvSpPr txBox="1">
            <a:spLocks noChangeArrowheads="1"/>
          </p:cNvSpPr>
          <p:nvPr/>
        </p:nvSpPr>
        <p:spPr bwMode="auto">
          <a:xfrm>
            <a:off x="105092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2514" name="Text Box 116"/>
          <p:cNvSpPr txBox="1">
            <a:spLocks noChangeArrowheads="1"/>
          </p:cNvSpPr>
          <p:nvPr/>
        </p:nvSpPr>
        <p:spPr bwMode="auto">
          <a:xfrm>
            <a:off x="3794125" y="31654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2515" name="Text Box 117"/>
          <p:cNvSpPr txBox="1">
            <a:spLocks noChangeArrowheads="1"/>
          </p:cNvSpPr>
          <p:nvPr/>
        </p:nvSpPr>
        <p:spPr bwMode="auto">
          <a:xfrm>
            <a:off x="529907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2516" name="Text Box 118"/>
          <p:cNvSpPr txBox="1">
            <a:spLocks noChangeArrowheads="1"/>
          </p:cNvSpPr>
          <p:nvPr/>
        </p:nvSpPr>
        <p:spPr bwMode="auto">
          <a:xfrm>
            <a:off x="8131175" y="31527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2517" name="Text Box 119"/>
          <p:cNvSpPr txBox="1">
            <a:spLocks noChangeArrowheads="1"/>
          </p:cNvSpPr>
          <p:nvPr/>
        </p:nvSpPr>
        <p:spPr bwMode="auto">
          <a:xfrm>
            <a:off x="1701800" y="326390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2518" name="Text Box 120"/>
          <p:cNvSpPr txBox="1">
            <a:spLocks noChangeArrowheads="1"/>
          </p:cNvSpPr>
          <p:nvPr/>
        </p:nvSpPr>
        <p:spPr bwMode="auto">
          <a:xfrm>
            <a:off x="2768600" y="328295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2519" name="Text Box 121"/>
          <p:cNvSpPr txBox="1">
            <a:spLocks noChangeArrowheads="1"/>
          </p:cNvSpPr>
          <p:nvPr/>
        </p:nvSpPr>
        <p:spPr bwMode="auto">
          <a:xfrm>
            <a:off x="6026150" y="329882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02520" name="Text Box 122"/>
          <p:cNvSpPr txBox="1">
            <a:spLocks noChangeArrowheads="1"/>
          </p:cNvSpPr>
          <p:nvPr/>
        </p:nvSpPr>
        <p:spPr bwMode="auto">
          <a:xfrm>
            <a:off x="7075488" y="32829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grpSp>
        <p:nvGrpSpPr>
          <p:cNvPr id="3" name="Group 123"/>
          <p:cNvGrpSpPr>
            <a:grpSpLocks/>
          </p:cNvGrpSpPr>
          <p:nvPr/>
        </p:nvGrpSpPr>
        <p:grpSpPr bwMode="auto">
          <a:xfrm>
            <a:off x="2574925" y="5418138"/>
            <a:ext cx="2063750" cy="668337"/>
            <a:chOff x="253" y="3401"/>
            <a:chExt cx="1300" cy="421"/>
          </a:xfrm>
        </p:grpSpPr>
        <p:sp>
          <p:nvSpPr>
            <p:cNvPr id="102532" name="Text Box 12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2533" name="Text Box 12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2534" name="Text Box 12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2535" name="Text Box 12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4" name="Group 128"/>
          <p:cNvGrpSpPr>
            <a:grpSpLocks/>
          </p:cNvGrpSpPr>
          <p:nvPr/>
        </p:nvGrpSpPr>
        <p:grpSpPr bwMode="auto">
          <a:xfrm>
            <a:off x="6837363" y="5478463"/>
            <a:ext cx="2063750" cy="668337"/>
            <a:chOff x="253" y="3401"/>
            <a:chExt cx="1300" cy="421"/>
          </a:xfrm>
        </p:grpSpPr>
        <p:sp>
          <p:nvSpPr>
            <p:cNvPr id="102528" name="Text Box 129"/>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2529" name="Text Box 130"/>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2530" name="Text Box 131"/>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2531" name="Text Box 132"/>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5" name="Group 133"/>
          <p:cNvGrpSpPr>
            <a:grpSpLocks/>
          </p:cNvGrpSpPr>
          <p:nvPr/>
        </p:nvGrpSpPr>
        <p:grpSpPr bwMode="auto">
          <a:xfrm>
            <a:off x="4746625" y="5453063"/>
            <a:ext cx="2063750" cy="668337"/>
            <a:chOff x="253" y="3401"/>
            <a:chExt cx="1300" cy="421"/>
          </a:xfrm>
        </p:grpSpPr>
        <p:sp>
          <p:nvSpPr>
            <p:cNvPr id="102524" name="Text Box 13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2525" name="Text Box 13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2526" name="Text Box 13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2527" name="Text Box 13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Tree>
  </p:cSld>
  <p:clrMapOvr>
    <a:masterClrMapping/>
  </p:clrMapOvr>
  <p:transition spd="med">
    <p:zoom/>
    <p:sndAc>
      <p:stSnd>
        <p:snd r:embed="rId2" name="click.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3427" name="灯片编号占位符 4"/>
          <p:cNvSpPr>
            <a:spLocks noGrp="1"/>
          </p:cNvSpPr>
          <p:nvPr>
            <p:ph type="sldNum" sz="quarter" idx="12"/>
          </p:nvPr>
        </p:nvSpPr>
        <p:spPr>
          <a:noFill/>
        </p:spPr>
        <p:txBody>
          <a:bodyPr/>
          <a:lstStyle/>
          <a:p>
            <a:fld id="{282D5BEE-FF6F-4562-98C5-E33233DF0056}" type="slidenum">
              <a:rPr lang="zh-CN" altLang="en-US" smtClean="0">
                <a:solidFill>
                  <a:srgbClr val="000000"/>
                </a:solidFill>
              </a:rPr>
              <a:pPr/>
              <a:t>88</a:t>
            </a:fld>
            <a:endParaRPr lang="en-US" altLang="zh-CN" smtClean="0">
              <a:solidFill>
                <a:srgbClr val="000000"/>
              </a:solidFill>
            </a:endParaRPr>
          </a:p>
        </p:txBody>
      </p:sp>
      <p:sp>
        <p:nvSpPr>
          <p:cNvPr id="103428" name="Rectangle 2"/>
          <p:cNvSpPr>
            <a:spLocks noGrp="1" noChangeArrowheads="1"/>
          </p:cNvSpPr>
          <p:nvPr>
            <p:ph type="title"/>
          </p:nvPr>
        </p:nvSpPr>
        <p:spPr/>
        <p:txBody>
          <a:bodyPr/>
          <a:lstStyle/>
          <a:p>
            <a:pPr eaLnBrk="1" hangingPunct="1"/>
            <a:r>
              <a:rPr lang="en-US" altLang="zh-CN" smtClean="0">
                <a:ea typeface="SimSun" pitchFamily="2" charset="-122"/>
              </a:rPr>
              <a:t>Informal game tree of the two-stage prisoners’ dilemma</a:t>
            </a:r>
          </a:p>
        </p:txBody>
      </p:sp>
      <p:sp>
        <p:nvSpPr>
          <p:cNvPr id="103429" name="Oval 3"/>
          <p:cNvSpPr>
            <a:spLocks noChangeArrowheads="1"/>
          </p:cNvSpPr>
          <p:nvPr/>
        </p:nvSpPr>
        <p:spPr bwMode="auto">
          <a:xfrm>
            <a:off x="4819650" y="16271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30" name="Line 4"/>
          <p:cNvSpPr>
            <a:spLocks noChangeShapeType="1"/>
          </p:cNvSpPr>
          <p:nvPr/>
        </p:nvSpPr>
        <p:spPr bwMode="auto">
          <a:xfrm flipH="1">
            <a:off x="2654300" y="1719263"/>
            <a:ext cx="2135188" cy="731837"/>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31" name="Line 5"/>
          <p:cNvSpPr>
            <a:spLocks noChangeShapeType="1"/>
          </p:cNvSpPr>
          <p:nvPr/>
        </p:nvSpPr>
        <p:spPr bwMode="auto">
          <a:xfrm>
            <a:off x="4914900" y="1709738"/>
            <a:ext cx="1957388" cy="755650"/>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32" name="Text Box 6"/>
          <p:cNvSpPr txBox="1">
            <a:spLocks noChangeArrowheads="1"/>
          </p:cNvSpPr>
          <p:nvPr/>
        </p:nvSpPr>
        <p:spPr bwMode="auto">
          <a:xfrm>
            <a:off x="4394200" y="1420813"/>
            <a:ext cx="3984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3433" name="Text Box 7"/>
          <p:cNvSpPr txBox="1">
            <a:spLocks noChangeArrowheads="1"/>
          </p:cNvSpPr>
          <p:nvPr/>
        </p:nvSpPr>
        <p:spPr bwMode="auto">
          <a:xfrm>
            <a:off x="3195638" y="17526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34" name="Text Box 8"/>
          <p:cNvSpPr txBox="1">
            <a:spLocks noChangeArrowheads="1"/>
          </p:cNvSpPr>
          <p:nvPr/>
        </p:nvSpPr>
        <p:spPr bwMode="auto">
          <a:xfrm>
            <a:off x="5864225" y="17256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35" name="Text Box 9"/>
          <p:cNvSpPr txBox="1">
            <a:spLocks noChangeArrowheads="1"/>
          </p:cNvSpPr>
          <p:nvPr/>
        </p:nvSpPr>
        <p:spPr bwMode="auto">
          <a:xfrm>
            <a:off x="2108200" y="21875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36" name="Oval 10"/>
          <p:cNvSpPr>
            <a:spLocks noChangeArrowheads="1"/>
          </p:cNvSpPr>
          <p:nvPr/>
        </p:nvSpPr>
        <p:spPr bwMode="auto">
          <a:xfrm>
            <a:off x="2495550" y="24209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37" name="Line 11"/>
          <p:cNvSpPr>
            <a:spLocks noChangeShapeType="1"/>
          </p:cNvSpPr>
          <p:nvPr/>
        </p:nvSpPr>
        <p:spPr bwMode="auto">
          <a:xfrm flipH="1">
            <a:off x="1536700" y="2555875"/>
            <a:ext cx="971550" cy="839788"/>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38" name="Line 12"/>
          <p:cNvSpPr>
            <a:spLocks noChangeShapeType="1"/>
          </p:cNvSpPr>
          <p:nvPr/>
        </p:nvSpPr>
        <p:spPr bwMode="auto">
          <a:xfrm>
            <a:off x="2619375" y="2516188"/>
            <a:ext cx="1003300" cy="9048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39" name="Text Box 13"/>
          <p:cNvSpPr txBox="1">
            <a:spLocks noChangeArrowheads="1"/>
          </p:cNvSpPr>
          <p:nvPr/>
        </p:nvSpPr>
        <p:spPr bwMode="auto">
          <a:xfrm>
            <a:off x="1604963" y="271938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40" name="Text Box 14"/>
          <p:cNvSpPr txBox="1">
            <a:spLocks noChangeArrowheads="1"/>
          </p:cNvSpPr>
          <p:nvPr/>
        </p:nvSpPr>
        <p:spPr bwMode="auto">
          <a:xfrm>
            <a:off x="3176588" y="2751138"/>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41" name="Text Box 15"/>
          <p:cNvSpPr txBox="1">
            <a:spLocks noChangeArrowheads="1"/>
          </p:cNvSpPr>
          <p:nvPr/>
        </p:nvSpPr>
        <p:spPr bwMode="auto">
          <a:xfrm>
            <a:off x="7129463" y="2225675"/>
            <a:ext cx="3603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42" name="Oval 16"/>
          <p:cNvSpPr>
            <a:spLocks noChangeArrowheads="1"/>
          </p:cNvSpPr>
          <p:nvPr/>
        </p:nvSpPr>
        <p:spPr bwMode="auto">
          <a:xfrm>
            <a:off x="6881813" y="244316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43" name="Line 17"/>
          <p:cNvSpPr>
            <a:spLocks noChangeShapeType="1"/>
          </p:cNvSpPr>
          <p:nvPr/>
        </p:nvSpPr>
        <p:spPr bwMode="auto">
          <a:xfrm flipH="1">
            <a:off x="5881688" y="2533650"/>
            <a:ext cx="1014412" cy="88582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44" name="Line 18"/>
          <p:cNvSpPr>
            <a:spLocks noChangeShapeType="1"/>
          </p:cNvSpPr>
          <p:nvPr/>
        </p:nvSpPr>
        <p:spPr bwMode="auto">
          <a:xfrm>
            <a:off x="7021513" y="2524125"/>
            <a:ext cx="869950" cy="881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45" name="Text Box 19"/>
          <p:cNvSpPr txBox="1">
            <a:spLocks noChangeArrowheads="1"/>
          </p:cNvSpPr>
          <p:nvPr/>
        </p:nvSpPr>
        <p:spPr bwMode="auto">
          <a:xfrm>
            <a:off x="5888038" y="2713038"/>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46" name="Text Box 20"/>
          <p:cNvSpPr txBox="1">
            <a:spLocks noChangeArrowheads="1"/>
          </p:cNvSpPr>
          <p:nvPr/>
        </p:nvSpPr>
        <p:spPr bwMode="auto">
          <a:xfrm>
            <a:off x="7473950" y="27590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3447" name="Oval 21"/>
          <p:cNvSpPr>
            <a:spLocks noChangeArrowheads="1"/>
          </p:cNvSpPr>
          <p:nvPr/>
        </p:nvSpPr>
        <p:spPr bwMode="auto">
          <a:xfrm>
            <a:off x="1417638" y="33607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48" name="Line 22"/>
          <p:cNvSpPr>
            <a:spLocks noChangeShapeType="1"/>
          </p:cNvSpPr>
          <p:nvPr/>
        </p:nvSpPr>
        <p:spPr bwMode="auto">
          <a:xfrm flipH="1">
            <a:off x="904875" y="348138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49" name="Line 23"/>
          <p:cNvSpPr>
            <a:spLocks noChangeShapeType="1"/>
          </p:cNvSpPr>
          <p:nvPr/>
        </p:nvSpPr>
        <p:spPr bwMode="auto">
          <a:xfrm>
            <a:off x="1557338" y="347186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50" name="Text Box 24"/>
          <p:cNvSpPr txBox="1">
            <a:spLocks noChangeArrowheads="1"/>
          </p:cNvSpPr>
          <p:nvPr/>
        </p:nvSpPr>
        <p:spPr bwMode="auto">
          <a:xfrm>
            <a:off x="620713" y="360362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51" name="Text Box 25"/>
          <p:cNvSpPr txBox="1">
            <a:spLocks noChangeArrowheads="1"/>
          </p:cNvSpPr>
          <p:nvPr/>
        </p:nvSpPr>
        <p:spPr bwMode="auto">
          <a:xfrm>
            <a:off x="1962150" y="364966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52" name="Text Box 26"/>
          <p:cNvSpPr txBox="1">
            <a:spLocks noChangeArrowheads="1"/>
          </p:cNvSpPr>
          <p:nvPr/>
        </p:nvSpPr>
        <p:spPr bwMode="auto">
          <a:xfrm>
            <a:off x="460375" y="408146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53" name="Oval 27"/>
          <p:cNvSpPr>
            <a:spLocks noChangeArrowheads="1"/>
          </p:cNvSpPr>
          <p:nvPr/>
        </p:nvSpPr>
        <p:spPr bwMode="auto">
          <a:xfrm>
            <a:off x="846138" y="42560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54" name="Line 28"/>
          <p:cNvSpPr>
            <a:spLocks noChangeShapeType="1"/>
          </p:cNvSpPr>
          <p:nvPr/>
        </p:nvSpPr>
        <p:spPr bwMode="auto">
          <a:xfrm flipH="1">
            <a:off x="584200" y="437673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55" name="Line 29"/>
          <p:cNvSpPr>
            <a:spLocks noChangeShapeType="1"/>
          </p:cNvSpPr>
          <p:nvPr/>
        </p:nvSpPr>
        <p:spPr bwMode="auto">
          <a:xfrm>
            <a:off x="985838" y="436721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56" name="Text Box 30"/>
          <p:cNvSpPr txBox="1">
            <a:spLocks noChangeArrowheads="1"/>
          </p:cNvSpPr>
          <p:nvPr/>
        </p:nvSpPr>
        <p:spPr bwMode="auto">
          <a:xfrm>
            <a:off x="400050" y="44815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57" name="Text Box 31"/>
          <p:cNvSpPr txBox="1">
            <a:spLocks noChangeArrowheads="1"/>
          </p:cNvSpPr>
          <p:nvPr/>
        </p:nvSpPr>
        <p:spPr bwMode="auto">
          <a:xfrm>
            <a:off x="1085850" y="451485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58" name="Text Box 32"/>
          <p:cNvSpPr txBox="1">
            <a:spLocks noChangeArrowheads="1"/>
          </p:cNvSpPr>
          <p:nvPr/>
        </p:nvSpPr>
        <p:spPr bwMode="auto">
          <a:xfrm>
            <a:off x="1658938" y="40274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59" name="Oval 33"/>
          <p:cNvSpPr>
            <a:spLocks noChangeArrowheads="1"/>
          </p:cNvSpPr>
          <p:nvPr/>
        </p:nvSpPr>
        <p:spPr bwMode="auto">
          <a:xfrm>
            <a:off x="1957388"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60" name="Line 34"/>
          <p:cNvSpPr>
            <a:spLocks noChangeShapeType="1"/>
          </p:cNvSpPr>
          <p:nvPr/>
        </p:nvSpPr>
        <p:spPr bwMode="auto">
          <a:xfrm flipH="1">
            <a:off x="1636713" y="4379913"/>
            <a:ext cx="379412"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61" name="Line 35"/>
          <p:cNvSpPr>
            <a:spLocks noChangeShapeType="1"/>
          </p:cNvSpPr>
          <p:nvPr/>
        </p:nvSpPr>
        <p:spPr bwMode="auto">
          <a:xfrm>
            <a:off x="2097088" y="438626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62" name="Text Box 36"/>
          <p:cNvSpPr txBox="1">
            <a:spLocks noChangeArrowheads="1"/>
          </p:cNvSpPr>
          <p:nvPr/>
        </p:nvSpPr>
        <p:spPr bwMode="auto">
          <a:xfrm>
            <a:off x="1493838" y="450215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63" name="Text Box 37"/>
          <p:cNvSpPr txBox="1">
            <a:spLocks noChangeArrowheads="1"/>
          </p:cNvSpPr>
          <p:nvPr/>
        </p:nvSpPr>
        <p:spPr bwMode="auto">
          <a:xfrm>
            <a:off x="2211388" y="45323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64" name="Line 38"/>
          <p:cNvSpPr>
            <a:spLocks noChangeShapeType="1"/>
          </p:cNvSpPr>
          <p:nvPr/>
        </p:nvSpPr>
        <p:spPr bwMode="auto">
          <a:xfrm>
            <a:off x="989013" y="435133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65" name="Oval 39"/>
          <p:cNvSpPr>
            <a:spLocks noChangeArrowheads="1"/>
          </p:cNvSpPr>
          <p:nvPr/>
        </p:nvSpPr>
        <p:spPr bwMode="auto">
          <a:xfrm>
            <a:off x="357505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66" name="Line 40"/>
          <p:cNvSpPr>
            <a:spLocks noChangeShapeType="1"/>
          </p:cNvSpPr>
          <p:nvPr/>
        </p:nvSpPr>
        <p:spPr bwMode="auto">
          <a:xfrm flipH="1">
            <a:off x="3062288"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67" name="Line 41"/>
          <p:cNvSpPr>
            <a:spLocks noChangeShapeType="1"/>
          </p:cNvSpPr>
          <p:nvPr/>
        </p:nvSpPr>
        <p:spPr bwMode="auto">
          <a:xfrm>
            <a:off x="371475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68" name="Text Box 42"/>
          <p:cNvSpPr txBox="1">
            <a:spLocks noChangeArrowheads="1"/>
          </p:cNvSpPr>
          <p:nvPr/>
        </p:nvSpPr>
        <p:spPr bwMode="auto">
          <a:xfrm>
            <a:off x="277812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69" name="Text Box 43"/>
          <p:cNvSpPr txBox="1">
            <a:spLocks noChangeArrowheads="1"/>
          </p:cNvSpPr>
          <p:nvPr/>
        </p:nvSpPr>
        <p:spPr bwMode="auto">
          <a:xfrm>
            <a:off x="411956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70" name="Text Box 44"/>
          <p:cNvSpPr txBox="1">
            <a:spLocks noChangeArrowheads="1"/>
          </p:cNvSpPr>
          <p:nvPr/>
        </p:nvSpPr>
        <p:spPr bwMode="auto">
          <a:xfrm>
            <a:off x="261778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71" name="Oval 45"/>
          <p:cNvSpPr>
            <a:spLocks noChangeArrowheads="1"/>
          </p:cNvSpPr>
          <p:nvPr/>
        </p:nvSpPr>
        <p:spPr bwMode="auto">
          <a:xfrm>
            <a:off x="300355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72" name="Line 46"/>
          <p:cNvSpPr>
            <a:spLocks noChangeShapeType="1"/>
          </p:cNvSpPr>
          <p:nvPr/>
        </p:nvSpPr>
        <p:spPr bwMode="auto">
          <a:xfrm flipH="1">
            <a:off x="2741613"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73" name="Line 47"/>
          <p:cNvSpPr>
            <a:spLocks noChangeShapeType="1"/>
          </p:cNvSpPr>
          <p:nvPr/>
        </p:nvSpPr>
        <p:spPr bwMode="auto">
          <a:xfrm>
            <a:off x="314325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74" name="Text Box 48"/>
          <p:cNvSpPr txBox="1">
            <a:spLocks noChangeArrowheads="1"/>
          </p:cNvSpPr>
          <p:nvPr/>
        </p:nvSpPr>
        <p:spPr bwMode="auto">
          <a:xfrm>
            <a:off x="255746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75" name="Text Box 49"/>
          <p:cNvSpPr txBox="1">
            <a:spLocks noChangeArrowheads="1"/>
          </p:cNvSpPr>
          <p:nvPr/>
        </p:nvSpPr>
        <p:spPr bwMode="auto">
          <a:xfrm>
            <a:off x="324326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76" name="Text Box 50"/>
          <p:cNvSpPr txBox="1">
            <a:spLocks noChangeArrowheads="1"/>
          </p:cNvSpPr>
          <p:nvPr/>
        </p:nvSpPr>
        <p:spPr bwMode="auto">
          <a:xfrm>
            <a:off x="381635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77" name="Oval 51"/>
          <p:cNvSpPr>
            <a:spLocks noChangeArrowheads="1"/>
          </p:cNvSpPr>
          <p:nvPr/>
        </p:nvSpPr>
        <p:spPr bwMode="auto">
          <a:xfrm>
            <a:off x="411480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78" name="Line 52"/>
          <p:cNvSpPr>
            <a:spLocks noChangeShapeType="1"/>
          </p:cNvSpPr>
          <p:nvPr/>
        </p:nvSpPr>
        <p:spPr bwMode="auto">
          <a:xfrm flipH="1">
            <a:off x="3794125" y="4398963"/>
            <a:ext cx="379413"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79" name="Line 53"/>
          <p:cNvSpPr>
            <a:spLocks noChangeShapeType="1"/>
          </p:cNvSpPr>
          <p:nvPr/>
        </p:nvSpPr>
        <p:spPr bwMode="auto">
          <a:xfrm>
            <a:off x="425450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80" name="Text Box 54"/>
          <p:cNvSpPr txBox="1">
            <a:spLocks noChangeArrowheads="1"/>
          </p:cNvSpPr>
          <p:nvPr/>
        </p:nvSpPr>
        <p:spPr bwMode="auto">
          <a:xfrm>
            <a:off x="365125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81" name="Text Box 55"/>
          <p:cNvSpPr txBox="1">
            <a:spLocks noChangeArrowheads="1"/>
          </p:cNvSpPr>
          <p:nvPr/>
        </p:nvSpPr>
        <p:spPr bwMode="auto">
          <a:xfrm>
            <a:off x="4338638" y="450691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82" name="Line 56"/>
          <p:cNvSpPr>
            <a:spLocks noChangeShapeType="1"/>
          </p:cNvSpPr>
          <p:nvPr/>
        </p:nvSpPr>
        <p:spPr bwMode="auto">
          <a:xfrm>
            <a:off x="314642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83" name="Oval 57"/>
          <p:cNvSpPr>
            <a:spLocks noChangeArrowheads="1"/>
          </p:cNvSpPr>
          <p:nvPr/>
        </p:nvSpPr>
        <p:spPr bwMode="auto">
          <a:xfrm>
            <a:off x="5757863" y="33797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84" name="Line 58"/>
          <p:cNvSpPr>
            <a:spLocks noChangeShapeType="1"/>
          </p:cNvSpPr>
          <p:nvPr/>
        </p:nvSpPr>
        <p:spPr bwMode="auto">
          <a:xfrm flipH="1">
            <a:off x="5245100"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85" name="Line 59"/>
          <p:cNvSpPr>
            <a:spLocks noChangeShapeType="1"/>
          </p:cNvSpPr>
          <p:nvPr/>
        </p:nvSpPr>
        <p:spPr bwMode="auto">
          <a:xfrm>
            <a:off x="5897563" y="3490913"/>
            <a:ext cx="484187"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86" name="Text Box 60"/>
          <p:cNvSpPr txBox="1">
            <a:spLocks noChangeArrowheads="1"/>
          </p:cNvSpPr>
          <p:nvPr/>
        </p:nvSpPr>
        <p:spPr bwMode="auto">
          <a:xfrm>
            <a:off x="4960938" y="3622675"/>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87" name="Text Box 61"/>
          <p:cNvSpPr txBox="1">
            <a:spLocks noChangeArrowheads="1"/>
          </p:cNvSpPr>
          <p:nvPr/>
        </p:nvSpPr>
        <p:spPr bwMode="auto">
          <a:xfrm>
            <a:off x="6302375" y="3668713"/>
            <a:ext cx="5381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488" name="Text Box 62"/>
          <p:cNvSpPr txBox="1">
            <a:spLocks noChangeArrowheads="1"/>
          </p:cNvSpPr>
          <p:nvPr/>
        </p:nvSpPr>
        <p:spPr bwMode="auto">
          <a:xfrm>
            <a:off x="4800600"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89" name="Oval 63"/>
          <p:cNvSpPr>
            <a:spLocks noChangeArrowheads="1"/>
          </p:cNvSpPr>
          <p:nvPr/>
        </p:nvSpPr>
        <p:spPr bwMode="auto">
          <a:xfrm>
            <a:off x="5186363" y="42751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90" name="Line 64"/>
          <p:cNvSpPr>
            <a:spLocks noChangeShapeType="1"/>
          </p:cNvSpPr>
          <p:nvPr/>
        </p:nvSpPr>
        <p:spPr bwMode="auto">
          <a:xfrm flipH="1">
            <a:off x="4924425"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91" name="Line 65"/>
          <p:cNvSpPr>
            <a:spLocks noChangeShapeType="1"/>
          </p:cNvSpPr>
          <p:nvPr/>
        </p:nvSpPr>
        <p:spPr bwMode="auto">
          <a:xfrm>
            <a:off x="5326063"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92" name="Text Box 66"/>
          <p:cNvSpPr txBox="1">
            <a:spLocks noChangeArrowheads="1"/>
          </p:cNvSpPr>
          <p:nvPr/>
        </p:nvSpPr>
        <p:spPr bwMode="auto">
          <a:xfrm>
            <a:off x="4740275" y="45005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93" name="Text Box 67"/>
          <p:cNvSpPr txBox="1">
            <a:spLocks noChangeArrowheads="1"/>
          </p:cNvSpPr>
          <p:nvPr/>
        </p:nvSpPr>
        <p:spPr bwMode="auto">
          <a:xfrm>
            <a:off x="5426075"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94" name="Text Box 68"/>
          <p:cNvSpPr txBox="1">
            <a:spLocks noChangeArrowheads="1"/>
          </p:cNvSpPr>
          <p:nvPr/>
        </p:nvSpPr>
        <p:spPr bwMode="auto">
          <a:xfrm>
            <a:off x="5999163"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495" name="Oval 69"/>
          <p:cNvSpPr>
            <a:spLocks noChangeArrowheads="1"/>
          </p:cNvSpPr>
          <p:nvPr/>
        </p:nvSpPr>
        <p:spPr bwMode="auto">
          <a:xfrm>
            <a:off x="6297613" y="429418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496" name="Line 70"/>
          <p:cNvSpPr>
            <a:spLocks noChangeShapeType="1"/>
          </p:cNvSpPr>
          <p:nvPr/>
        </p:nvSpPr>
        <p:spPr bwMode="auto">
          <a:xfrm flipH="1">
            <a:off x="5976938" y="4398963"/>
            <a:ext cx="379412"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97" name="Line 71"/>
          <p:cNvSpPr>
            <a:spLocks noChangeShapeType="1"/>
          </p:cNvSpPr>
          <p:nvPr/>
        </p:nvSpPr>
        <p:spPr bwMode="auto">
          <a:xfrm>
            <a:off x="6437313"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498" name="Text Box 72"/>
          <p:cNvSpPr txBox="1">
            <a:spLocks noChangeArrowheads="1"/>
          </p:cNvSpPr>
          <p:nvPr/>
        </p:nvSpPr>
        <p:spPr bwMode="auto">
          <a:xfrm>
            <a:off x="5834063" y="45212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499" name="Text Box 73"/>
          <p:cNvSpPr txBox="1">
            <a:spLocks noChangeArrowheads="1"/>
          </p:cNvSpPr>
          <p:nvPr/>
        </p:nvSpPr>
        <p:spPr bwMode="auto">
          <a:xfrm>
            <a:off x="6551613"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500" name="Line 74"/>
          <p:cNvSpPr>
            <a:spLocks noChangeShapeType="1"/>
          </p:cNvSpPr>
          <p:nvPr/>
        </p:nvSpPr>
        <p:spPr bwMode="auto">
          <a:xfrm>
            <a:off x="5329238" y="4370388"/>
            <a:ext cx="973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01" name="Oval 75"/>
          <p:cNvSpPr>
            <a:spLocks noChangeArrowheads="1"/>
          </p:cNvSpPr>
          <p:nvPr/>
        </p:nvSpPr>
        <p:spPr bwMode="auto">
          <a:xfrm>
            <a:off x="7874000" y="33797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02" name="Line 76"/>
          <p:cNvSpPr>
            <a:spLocks noChangeShapeType="1"/>
          </p:cNvSpPr>
          <p:nvPr/>
        </p:nvSpPr>
        <p:spPr bwMode="auto">
          <a:xfrm flipH="1">
            <a:off x="7361238" y="3500438"/>
            <a:ext cx="527050" cy="866775"/>
          </a:xfrm>
          <a:prstGeom prst="line">
            <a:avLst/>
          </a:prstGeom>
          <a:noFill/>
          <a:ln w="381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03" name="Line 77"/>
          <p:cNvSpPr>
            <a:spLocks noChangeShapeType="1"/>
          </p:cNvSpPr>
          <p:nvPr/>
        </p:nvSpPr>
        <p:spPr bwMode="auto">
          <a:xfrm>
            <a:off x="8013700" y="3490913"/>
            <a:ext cx="484188" cy="8747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04" name="Text Box 78"/>
          <p:cNvSpPr txBox="1">
            <a:spLocks noChangeArrowheads="1"/>
          </p:cNvSpPr>
          <p:nvPr/>
        </p:nvSpPr>
        <p:spPr bwMode="auto">
          <a:xfrm>
            <a:off x="7077075" y="36226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505" name="Text Box 79"/>
          <p:cNvSpPr txBox="1">
            <a:spLocks noChangeArrowheads="1"/>
          </p:cNvSpPr>
          <p:nvPr/>
        </p:nvSpPr>
        <p:spPr bwMode="auto">
          <a:xfrm>
            <a:off x="8418513" y="3668713"/>
            <a:ext cx="5381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3506" name="Text Box 80"/>
          <p:cNvSpPr txBox="1">
            <a:spLocks noChangeArrowheads="1"/>
          </p:cNvSpPr>
          <p:nvPr/>
        </p:nvSpPr>
        <p:spPr bwMode="auto">
          <a:xfrm>
            <a:off x="6916738" y="4100513"/>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507" name="Oval 81"/>
          <p:cNvSpPr>
            <a:spLocks noChangeArrowheads="1"/>
          </p:cNvSpPr>
          <p:nvPr/>
        </p:nvSpPr>
        <p:spPr bwMode="auto">
          <a:xfrm>
            <a:off x="7302500" y="427513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08" name="Line 82"/>
          <p:cNvSpPr>
            <a:spLocks noChangeShapeType="1"/>
          </p:cNvSpPr>
          <p:nvPr/>
        </p:nvSpPr>
        <p:spPr bwMode="auto">
          <a:xfrm flipH="1">
            <a:off x="7040563" y="4395788"/>
            <a:ext cx="276225" cy="854075"/>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09" name="Line 83"/>
          <p:cNvSpPr>
            <a:spLocks noChangeShapeType="1"/>
          </p:cNvSpPr>
          <p:nvPr/>
        </p:nvSpPr>
        <p:spPr bwMode="auto">
          <a:xfrm>
            <a:off x="7442200" y="4386263"/>
            <a:ext cx="250825" cy="8731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10" name="Text Box 84"/>
          <p:cNvSpPr txBox="1">
            <a:spLocks noChangeArrowheads="1"/>
          </p:cNvSpPr>
          <p:nvPr/>
        </p:nvSpPr>
        <p:spPr bwMode="auto">
          <a:xfrm>
            <a:off x="6856413" y="450056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511" name="Text Box 85"/>
          <p:cNvSpPr txBox="1">
            <a:spLocks noChangeArrowheads="1"/>
          </p:cNvSpPr>
          <p:nvPr/>
        </p:nvSpPr>
        <p:spPr bwMode="auto">
          <a:xfrm>
            <a:off x="7542213" y="4533900"/>
            <a:ext cx="4762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512" name="Text Box 86"/>
          <p:cNvSpPr txBox="1">
            <a:spLocks noChangeArrowheads="1"/>
          </p:cNvSpPr>
          <p:nvPr/>
        </p:nvSpPr>
        <p:spPr bwMode="auto">
          <a:xfrm>
            <a:off x="8115300" y="40465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3513" name="Oval 87"/>
          <p:cNvSpPr>
            <a:spLocks noChangeArrowheads="1"/>
          </p:cNvSpPr>
          <p:nvPr/>
        </p:nvSpPr>
        <p:spPr bwMode="auto">
          <a:xfrm>
            <a:off x="8413750" y="4294188"/>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14" name="Line 88"/>
          <p:cNvSpPr>
            <a:spLocks noChangeShapeType="1"/>
          </p:cNvSpPr>
          <p:nvPr/>
        </p:nvSpPr>
        <p:spPr bwMode="auto">
          <a:xfrm flipH="1">
            <a:off x="8093075" y="4398963"/>
            <a:ext cx="379413" cy="882650"/>
          </a:xfrm>
          <a:prstGeom prst="line">
            <a:avLst/>
          </a:prstGeom>
          <a:noFill/>
          <a:ln w="381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15" name="Line 89"/>
          <p:cNvSpPr>
            <a:spLocks noChangeShapeType="1"/>
          </p:cNvSpPr>
          <p:nvPr/>
        </p:nvSpPr>
        <p:spPr bwMode="auto">
          <a:xfrm>
            <a:off x="8553450" y="4405313"/>
            <a:ext cx="234950" cy="8747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16" name="Text Box 90"/>
          <p:cNvSpPr txBox="1">
            <a:spLocks noChangeArrowheads="1"/>
          </p:cNvSpPr>
          <p:nvPr/>
        </p:nvSpPr>
        <p:spPr bwMode="auto">
          <a:xfrm>
            <a:off x="7950200" y="452120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517" name="Text Box 91"/>
          <p:cNvSpPr txBox="1">
            <a:spLocks noChangeArrowheads="1"/>
          </p:cNvSpPr>
          <p:nvPr/>
        </p:nvSpPr>
        <p:spPr bwMode="auto">
          <a:xfrm>
            <a:off x="8667750" y="4551363"/>
            <a:ext cx="47625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3518" name="Line 92"/>
          <p:cNvSpPr>
            <a:spLocks noChangeShapeType="1"/>
          </p:cNvSpPr>
          <p:nvPr/>
        </p:nvSpPr>
        <p:spPr bwMode="auto">
          <a:xfrm>
            <a:off x="7445375" y="4370388"/>
            <a:ext cx="973138"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19" name="Line 93"/>
          <p:cNvSpPr>
            <a:spLocks noChangeShapeType="1"/>
          </p:cNvSpPr>
          <p:nvPr/>
        </p:nvSpPr>
        <p:spPr bwMode="auto">
          <a:xfrm>
            <a:off x="2611438" y="2520950"/>
            <a:ext cx="430530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3520" name="Oval 94"/>
          <p:cNvSpPr>
            <a:spLocks noChangeArrowheads="1"/>
          </p:cNvSpPr>
          <p:nvPr/>
        </p:nvSpPr>
        <p:spPr bwMode="auto">
          <a:xfrm>
            <a:off x="5481638" y="51752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1" name="Oval 95"/>
          <p:cNvSpPr>
            <a:spLocks noChangeArrowheads="1"/>
          </p:cNvSpPr>
          <p:nvPr/>
        </p:nvSpPr>
        <p:spPr bwMode="auto">
          <a:xfrm>
            <a:off x="4864100" y="516096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2" name="Oval 96"/>
          <p:cNvSpPr>
            <a:spLocks noChangeArrowheads="1"/>
          </p:cNvSpPr>
          <p:nvPr/>
        </p:nvSpPr>
        <p:spPr bwMode="auto">
          <a:xfrm>
            <a:off x="6564313"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3" name="Oval 97"/>
          <p:cNvSpPr>
            <a:spLocks noChangeArrowheads="1"/>
          </p:cNvSpPr>
          <p:nvPr/>
        </p:nvSpPr>
        <p:spPr bwMode="auto">
          <a:xfrm>
            <a:off x="5916613"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4" name="Oval 98"/>
          <p:cNvSpPr>
            <a:spLocks noChangeArrowheads="1"/>
          </p:cNvSpPr>
          <p:nvPr/>
        </p:nvSpPr>
        <p:spPr bwMode="auto">
          <a:xfrm>
            <a:off x="7596188" y="51943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5" name="Oval 99"/>
          <p:cNvSpPr>
            <a:spLocks noChangeArrowheads="1"/>
          </p:cNvSpPr>
          <p:nvPr/>
        </p:nvSpPr>
        <p:spPr bwMode="auto">
          <a:xfrm>
            <a:off x="6978650" y="51800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6" name="Oval 100"/>
          <p:cNvSpPr>
            <a:spLocks noChangeArrowheads="1"/>
          </p:cNvSpPr>
          <p:nvPr/>
        </p:nvSpPr>
        <p:spPr bwMode="auto">
          <a:xfrm>
            <a:off x="8678863" y="519906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7" name="Oval 101"/>
          <p:cNvSpPr>
            <a:spLocks noChangeArrowheads="1"/>
          </p:cNvSpPr>
          <p:nvPr/>
        </p:nvSpPr>
        <p:spPr bwMode="auto">
          <a:xfrm>
            <a:off x="8031163" y="519906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8" name="Oval 102"/>
          <p:cNvSpPr>
            <a:spLocks noChangeArrowheads="1"/>
          </p:cNvSpPr>
          <p:nvPr/>
        </p:nvSpPr>
        <p:spPr bwMode="auto">
          <a:xfrm>
            <a:off x="3303588" y="5180013"/>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29" name="Oval 103"/>
          <p:cNvSpPr>
            <a:spLocks noChangeArrowheads="1"/>
          </p:cNvSpPr>
          <p:nvPr/>
        </p:nvSpPr>
        <p:spPr bwMode="auto">
          <a:xfrm>
            <a:off x="2686050" y="51657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30" name="Oval 104"/>
          <p:cNvSpPr>
            <a:spLocks noChangeArrowheads="1"/>
          </p:cNvSpPr>
          <p:nvPr/>
        </p:nvSpPr>
        <p:spPr bwMode="auto">
          <a:xfrm>
            <a:off x="4386263" y="5184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31" name="Oval 105"/>
          <p:cNvSpPr>
            <a:spLocks noChangeArrowheads="1"/>
          </p:cNvSpPr>
          <p:nvPr/>
        </p:nvSpPr>
        <p:spPr bwMode="auto">
          <a:xfrm>
            <a:off x="3738563" y="5184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32" name="Oval 106"/>
          <p:cNvSpPr>
            <a:spLocks noChangeArrowheads="1"/>
          </p:cNvSpPr>
          <p:nvPr/>
        </p:nvSpPr>
        <p:spPr bwMode="auto">
          <a:xfrm>
            <a:off x="1120775" y="5180013"/>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33" name="Oval 107"/>
          <p:cNvSpPr>
            <a:spLocks noChangeArrowheads="1"/>
          </p:cNvSpPr>
          <p:nvPr/>
        </p:nvSpPr>
        <p:spPr bwMode="auto">
          <a:xfrm>
            <a:off x="503238" y="51657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34" name="Oval 108"/>
          <p:cNvSpPr>
            <a:spLocks noChangeArrowheads="1"/>
          </p:cNvSpPr>
          <p:nvPr/>
        </p:nvSpPr>
        <p:spPr bwMode="auto">
          <a:xfrm>
            <a:off x="2233613" y="517048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3535" name="Oval 109"/>
          <p:cNvSpPr>
            <a:spLocks noChangeArrowheads="1"/>
          </p:cNvSpPr>
          <p:nvPr/>
        </p:nvSpPr>
        <p:spPr bwMode="auto">
          <a:xfrm>
            <a:off x="1555750" y="5184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grpSp>
        <p:nvGrpSpPr>
          <p:cNvPr id="2" name="Group 110"/>
          <p:cNvGrpSpPr>
            <a:grpSpLocks/>
          </p:cNvGrpSpPr>
          <p:nvPr/>
        </p:nvGrpSpPr>
        <p:grpSpPr bwMode="auto">
          <a:xfrm>
            <a:off x="401638" y="5399088"/>
            <a:ext cx="2063750" cy="668337"/>
            <a:chOff x="253" y="3401"/>
            <a:chExt cx="1300" cy="421"/>
          </a:xfrm>
        </p:grpSpPr>
        <p:sp>
          <p:nvSpPr>
            <p:cNvPr id="103561" name="Text Box 111"/>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3562" name="Text Box 112"/>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3563" name="Text Box 113"/>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3564" name="Text Box 114"/>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03537" name="Text Box 115"/>
          <p:cNvSpPr txBox="1">
            <a:spLocks noChangeArrowheads="1"/>
          </p:cNvSpPr>
          <p:nvPr/>
        </p:nvSpPr>
        <p:spPr bwMode="auto">
          <a:xfrm>
            <a:off x="105092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3538" name="Text Box 116"/>
          <p:cNvSpPr txBox="1">
            <a:spLocks noChangeArrowheads="1"/>
          </p:cNvSpPr>
          <p:nvPr/>
        </p:nvSpPr>
        <p:spPr bwMode="auto">
          <a:xfrm>
            <a:off x="3794125" y="31654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3539" name="Text Box 117"/>
          <p:cNvSpPr txBox="1">
            <a:spLocks noChangeArrowheads="1"/>
          </p:cNvSpPr>
          <p:nvPr/>
        </p:nvSpPr>
        <p:spPr bwMode="auto">
          <a:xfrm>
            <a:off x="5299075" y="3181350"/>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3540" name="Text Box 118"/>
          <p:cNvSpPr txBox="1">
            <a:spLocks noChangeArrowheads="1"/>
          </p:cNvSpPr>
          <p:nvPr/>
        </p:nvSpPr>
        <p:spPr bwMode="auto">
          <a:xfrm>
            <a:off x="8131175" y="31527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3541" name="Text Box 119"/>
          <p:cNvSpPr txBox="1">
            <a:spLocks noChangeArrowheads="1"/>
          </p:cNvSpPr>
          <p:nvPr/>
        </p:nvSpPr>
        <p:spPr bwMode="auto">
          <a:xfrm>
            <a:off x="1701800" y="32496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2, </a:t>
            </a:r>
            <a:r>
              <a:rPr lang="en-US" altLang="zh-CN" smtClean="0">
                <a:solidFill>
                  <a:srgbClr val="0000FF"/>
                </a:solidFill>
                <a:ea typeface="SimSun" pitchFamily="2" charset="-122"/>
              </a:rPr>
              <a:t>2</a:t>
            </a:r>
            <a:r>
              <a:rPr lang="en-US" altLang="zh-CN" smtClean="0">
                <a:solidFill>
                  <a:srgbClr val="000000"/>
                </a:solidFill>
                <a:ea typeface="SimSun" pitchFamily="2" charset="-122"/>
              </a:rPr>
              <a:t>)</a:t>
            </a:r>
          </a:p>
        </p:txBody>
      </p:sp>
      <p:sp>
        <p:nvSpPr>
          <p:cNvPr id="103542" name="Text Box 120"/>
          <p:cNvSpPr txBox="1">
            <a:spLocks noChangeArrowheads="1"/>
          </p:cNvSpPr>
          <p:nvPr/>
        </p:nvSpPr>
        <p:spPr bwMode="auto">
          <a:xfrm>
            <a:off x="2814638" y="325437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6,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3543" name="Text Box 121"/>
          <p:cNvSpPr txBox="1">
            <a:spLocks noChangeArrowheads="1"/>
          </p:cNvSpPr>
          <p:nvPr/>
        </p:nvSpPr>
        <p:spPr bwMode="auto">
          <a:xfrm>
            <a:off x="5997575" y="326866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6</a:t>
            </a:r>
            <a:r>
              <a:rPr lang="en-US" altLang="zh-CN" smtClean="0">
                <a:solidFill>
                  <a:srgbClr val="000000"/>
                </a:solidFill>
                <a:ea typeface="SimSun" pitchFamily="2" charset="-122"/>
              </a:rPr>
              <a:t>)</a:t>
            </a:r>
          </a:p>
        </p:txBody>
      </p:sp>
      <p:sp>
        <p:nvSpPr>
          <p:cNvPr id="103544" name="Text Box 122"/>
          <p:cNvSpPr txBox="1">
            <a:spLocks noChangeArrowheads="1"/>
          </p:cNvSpPr>
          <p:nvPr/>
        </p:nvSpPr>
        <p:spPr bwMode="auto">
          <a:xfrm>
            <a:off x="7105650" y="32670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grpSp>
        <p:nvGrpSpPr>
          <p:cNvPr id="3" name="Group 123"/>
          <p:cNvGrpSpPr>
            <a:grpSpLocks/>
          </p:cNvGrpSpPr>
          <p:nvPr/>
        </p:nvGrpSpPr>
        <p:grpSpPr bwMode="auto">
          <a:xfrm>
            <a:off x="2574925" y="5418138"/>
            <a:ext cx="2063750" cy="668337"/>
            <a:chOff x="253" y="3401"/>
            <a:chExt cx="1300" cy="421"/>
          </a:xfrm>
        </p:grpSpPr>
        <p:sp>
          <p:nvSpPr>
            <p:cNvPr id="103557" name="Text Box 12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3558" name="Text Box 12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3559" name="Text Box 12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3560" name="Text Box 12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4" name="Group 128"/>
          <p:cNvGrpSpPr>
            <a:grpSpLocks/>
          </p:cNvGrpSpPr>
          <p:nvPr/>
        </p:nvGrpSpPr>
        <p:grpSpPr bwMode="auto">
          <a:xfrm>
            <a:off x="6837363" y="5478463"/>
            <a:ext cx="2063750" cy="668337"/>
            <a:chOff x="253" y="3401"/>
            <a:chExt cx="1300" cy="421"/>
          </a:xfrm>
        </p:grpSpPr>
        <p:sp>
          <p:nvSpPr>
            <p:cNvPr id="103553" name="Text Box 129"/>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3554" name="Text Box 130"/>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3555" name="Text Box 131"/>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3556" name="Text Box 132"/>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grpSp>
        <p:nvGrpSpPr>
          <p:cNvPr id="5" name="Group 133"/>
          <p:cNvGrpSpPr>
            <a:grpSpLocks/>
          </p:cNvGrpSpPr>
          <p:nvPr/>
        </p:nvGrpSpPr>
        <p:grpSpPr bwMode="auto">
          <a:xfrm>
            <a:off x="4746625" y="5453063"/>
            <a:ext cx="2063750" cy="668337"/>
            <a:chOff x="253" y="3401"/>
            <a:chExt cx="1300" cy="421"/>
          </a:xfrm>
        </p:grpSpPr>
        <p:sp>
          <p:nvSpPr>
            <p:cNvPr id="103549" name="Text Box 134"/>
            <p:cNvSpPr txBox="1">
              <a:spLocks noChangeArrowheads="1"/>
            </p:cNvSpPr>
            <p:nvPr/>
          </p:nvSpPr>
          <p:spPr bwMode="auto">
            <a:xfrm>
              <a:off x="253" y="3401"/>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1</a:t>
              </a:r>
            </a:p>
          </p:txBody>
        </p:sp>
        <p:sp>
          <p:nvSpPr>
            <p:cNvPr id="103550" name="Text Box 135"/>
            <p:cNvSpPr txBox="1">
              <a:spLocks noChangeArrowheads="1"/>
            </p:cNvSpPr>
            <p:nvPr/>
          </p:nvSpPr>
          <p:spPr bwMode="auto">
            <a:xfrm>
              <a:off x="635" y="3414"/>
              <a:ext cx="270"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5</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0</a:t>
              </a:r>
            </a:p>
          </p:txBody>
        </p:sp>
        <p:sp>
          <p:nvSpPr>
            <p:cNvPr id="103551" name="Text Box 136"/>
            <p:cNvSpPr txBox="1">
              <a:spLocks noChangeArrowheads="1"/>
            </p:cNvSpPr>
            <p:nvPr/>
          </p:nvSpPr>
          <p:spPr bwMode="auto">
            <a:xfrm>
              <a:off x="920" y="3410"/>
              <a:ext cx="251"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0</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5</a:t>
              </a:r>
            </a:p>
          </p:txBody>
        </p:sp>
        <p:sp>
          <p:nvSpPr>
            <p:cNvPr id="103552" name="Text Box 137"/>
            <p:cNvSpPr txBox="1">
              <a:spLocks noChangeArrowheads="1"/>
            </p:cNvSpPr>
            <p:nvPr/>
          </p:nvSpPr>
          <p:spPr bwMode="auto">
            <a:xfrm>
              <a:off x="1320" y="3418"/>
              <a:ext cx="233" cy="404"/>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4</a:t>
              </a:r>
              <a:r>
                <a:rPr lang="en-US" altLang="zh-CN" smtClean="0">
                  <a:solidFill>
                    <a:srgbClr val="000000"/>
                  </a:solidFill>
                  <a:ea typeface="SimSun" pitchFamily="2" charset="-122"/>
                </a:rPr>
                <a:t/>
              </a:r>
              <a:br>
                <a:rPr lang="en-US" altLang="zh-CN" smtClean="0">
                  <a:solidFill>
                    <a:srgbClr val="000000"/>
                  </a:solidFill>
                  <a:ea typeface="SimSun" pitchFamily="2" charset="-122"/>
                </a:rPr>
              </a:br>
              <a:r>
                <a:rPr lang="en-US" altLang="zh-CN" smtClean="0">
                  <a:solidFill>
                    <a:srgbClr val="0000FF"/>
                  </a:solidFill>
                  <a:ea typeface="SimSun" pitchFamily="2" charset="-122"/>
                </a:rPr>
                <a:t>4</a:t>
              </a:r>
            </a:p>
          </p:txBody>
        </p:sp>
      </p:grpSp>
      <p:sp>
        <p:nvSpPr>
          <p:cNvPr id="165002" name="Rectangle 138"/>
          <p:cNvSpPr>
            <a:spLocks noChangeArrowheads="1"/>
          </p:cNvSpPr>
          <p:nvPr/>
        </p:nvSpPr>
        <p:spPr bwMode="auto">
          <a:xfrm>
            <a:off x="0" y="3613150"/>
            <a:ext cx="9144000" cy="2535238"/>
          </a:xfrm>
          <a:prstGeom prst="rect">
            <a:avLst/>
          </a:prstGeom>
          <a:solidFill>
            <a:srgbClr val="C0C0C0">
              <a:alpha val="47058"/>
            </a:srgbClr>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5002"/>
                                        </p:tgtEl>
                                        <p:attrNameLst>
                                          <p:attrName>style.visibility</p:attrName>
                                        </p:attrNameLst>
                                      </p:cBhvr>
                                      <p:to>
                                        <p:strVal val="visible"/>
                                      </p:to>
                                    </p:set>
                                    <p:animEffect transition="in" filter="checkerboard(across)">
                                      <p:cBhvr>
                                        <p:cTn id="7" dur="500"/>
                                        <p:tgtEl>
                                          <p:spTgt spid="16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0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4451" name="灯片编号占位符 5"/>
          <p:cNvSpPr>
            <a:spLocks noGrp="1"/>
          </p:cNvSpPr>
          <p:nvPr>
            <p:ph type="sldNum" sz="quarter" idx="12"/>
          </p:nvPr>
        </p:nvSpPr>
        <p:spPr>
          <a:noFill/>
        </p:spPr>
        <p:txBody>
          <a:bodyPr/>
          <a:lstStyle/>
          <a:p>
            <a:fld id="{E19AFD88-2231-47E6-BA95-8A8DA20BB07D}" type="slidenum">
              <a:rPr lang="zh-CN" altLang="en-US" smtClean="0">
                <a:solidFill>
                  <a:srgbClr val="000000"/>
                </a:solidFill>
              </a:rPr>
              <a:pPr/>
              <a:t>89</a:t>
            </a:fld>
            <a:endParaRPr lang="en-US" altLang="zh-CN" smtClean="0">
              <a:solidFill>
                <a:srgbClr val="000000"/>
              </a:solidFill>
            </a:endParaRPr>
          </a:p>
        </p:txBody>
      </p:sp>
      <p:sp>
        <p:nvSpPr>
          <p:cNvPr id="104452" name="Rectangle 2"/>
          <p:cNvSpPr>
            <a:spLocks noGrp="1" noChangeArrowheads="1"/>
          </p:cNvSpPr>
          <p:nvPr>
            <p:ph type="title"/>
          </p:nvPr>
        </p:nvSpPr>
        <p:spPr/>
        <p:txBody>
          <a:bodyPr/>
          <a:lstStyle/>
          <a:p>
            <a:pPr eaLnBrk="1" hangingPunct="1"/>
            <a:r>
              <a:rPr lang="en-US" altLang="zh-CN" smtClean="0">
                <a:ea typeface="SimSun" pitchFamily="2" charset="-122"/>
              </a:rPr>
              <a:t>two-stage prisoners’ dilemma</a:t>
            </a:r>
          </a:p>
        </p:txBody>
      </p:sp>
      <p:sp>
        <p:nvSpPr>
          <p:cNvPr id="104453" name="Rectangle 3"/>
          <p:cNvSpPr>
            <a:spLocks noGrp="1" noChangeArrowheads="1"/>
          </p:cNvSpPr>
          <p:nvPr>
            <p:ph type="body" idx="1"/>
          </p:nvPr>
        </p:nvSpPr>
        <p:spPr>
          <a:xfrm>
            <a:off x="914400" y="1600200"/>
            <a:ext cx="7772400" cy="2689225"/>
          </a:xfrm>
        </p:spPr>
        <p:txBody>
          <a:bodyPr/>
          <a:lstStyle/>
          <a:p>
            <a:pPr eaLnBrk="1" hangingPunct="1"/>
            <a:r>
              <a:rPr lang="zh-CN" altLang="en-US" smtClean="0">
                <a:ea typeface="SimSun" pitchFamily="2" charset="-122"/>
              </a:rPr>
              <a:t>子博弈完美纳什均衡</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 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ea typeface="SimSun" pitchFamily="2" charset="-122"/>
              </a:rPr>
              <a:t>, </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 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ea typeface="SimSun" pitchFamily="2" charset="-122"/>
              </a:rPr>
              <a:t>) </a:t>
            </a:r>
            <a:br>
              <a:rPr lang="en-US" altLang="zh-CN" smtClean="0">
                <a:ea typeface="SimSun" pitchFamily="2" charset="-122"/>
              </a:rPr>
            </a:br>
            <a:r>
              <a:rPr lang="en-US" altLang="zh-CN" smtClean="0">
                <a:ea typeface="SimSun" pitchFamily="2" charset="-122"/>
              </a:rPr>
              <a:t>Player 1</a:t>
            </a:r>
            <a:r>
              <a:rPr lang="zh-CN" altLang="en-US" smtClean="0">
                <a:ea typeface="SimSun" pitchFamily="2" charset="-122"/>
              </a:rPr>
              <a:t>在第</a:t>
            </a:r>
            <a:r>
              <a:rPr lang="en-US" altLang="zh-CN" smtClean="0">
                <a:ea typeface="SimSun" pitchFamily="2" charset="-122"/>
              </a:rPr>
              <a:t>1</a:t>
            </a:r>
            <a:r>
              <a:rPr lang="zh-CN" altLang="en-US" smtClean="0">
                <a:ea typeface="SimSun" pitchFamily="2" charset="-122"/>
              </a:rPr>
              <a:t>阶段 选择 </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ea typeface="SimSun" pitchFamily="2" charset="-122"/>
              </a:rPr>
              <a:t>, </a:t>
            </a:r>
            <a:r>
              <a:rPr lang="zh-CN" altLang="en-US" smtClean="0">
                <a:ea typeface="SimSun" pitchFamily="2" charset="-122"/>
              </a:rPr>
              <a:t>并且无论第</a:t>
            </a:r>
            <a:r>
              <a:rPr lang="en-US" altLang="zh-CN" smtClean="0">
                <a:ea typeface="SimSun" pitchFamily="2" charset="-122"/>
              </a:rPr>
              <a:t>1</a:t>
            </a:r>
            <a:r>
              <a:rPr lang="zh-CN" altLang="en-US" smtClean="0">
                <a:ea typeface="SimSun" pitchFamily="2" charset="-122"/>
              </a:rPr>
              <a:t>阶段结果是什么，第</a:t>
            </a:r>
            <a:r>
              <a:rPr lang="en-US" altLang="zh-CN" smtClean="0">
                <a:ea typeface="SimSun" pitchFamily="2" charset="-122"/>
              </a:rPr>
              <a:t>2</a:t>
            </a:r>
            <a:r>
              <a:rPr lang="zh-CN" altLang="en-US" smtClean="0">
                <a:ea typeface="SimSun" pitchFamily="2" charset="-122"/>
              </a:rPr>
              <a:t>阶段都选择</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ea typeface="SimSun" pitchFamily="2" charset="-122"/>
              </a:rPr>
              <a:t>.</a:t>
            </a:r>
            <a:br>
              <a:rPr lang="en-US" altLang="zh-CN" smtClean="0">
                <a:ea typeface="SimSun" pitchFamily="2" charset="-122"/>
              </a:rPr>
            </a:br>
            <a:r>
              <a:rPr lang="en-US" altLang="zh-CN" smtClean="0">
                <a:ea typeface="SimSun" pitchFamily="2" charset="-122"/>
              </a:rPr>
              <a:t>Player 2</a:t>
            </a:r>
            <a:r>
              <a:rPr lang="zh-CN" altLang="en-US" smtClean="0">
                <a:ea typeface="SimSun" pitchFamily="2" charset="-122"/>
              </a:rPr>
              <a:t>在第</a:t>
            </a:r>
            <a:r>
              <a:rPr lang="en-US" altLang="zh-CN" smtClean="0">
                <a:ea typeface="SimSun" pitchFamily="2" charset="-122"/>
              </a:rPr>
              <a:t>1</a:t>
            </a:r>
            <a:r>
              <a:rPr lang="zh-CN" altLang="en-US" smtClean="0">
                <a:ea typeface="SimSun" pitchFamily="2" charset="-122"/>
              </a:rPr>
              <a:t>阶段 选择 </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ea typeface="SimSun" pitchFamily="2" charset="-122"/>
              </a:rPr>
              <a:t>,</a:t>
            </a:r>
            <a:r>
              <a:rPr lang="zh-CN" altLang="en-US" smtClean="0">
                <a:ea typeface="SimSun" pitchFamily="2" charset="-122"/>
              </a:rPr>
              <a:t>并且无论第</a:t>
            </a:r>
            <a:r>
              <a:rPr lang="en-US" altLang="zh-CN" smtClean="0">
                <a:ea typeface="SimSun" pitchFamily="2" charset="-122"/>
              </a:rPr>
              <a:t>1</a:t>
            </a:r>
            <a:r>
              <a:rPr lang="zh-CN" altLang="en-US" smtClean="0">
                <a:ea typeface="SimSun" pitchFamily="2" charset="-122"/>
              </a:rPr>
              <a:t>阶段结果是什么，第</a:t>
            </a:r>
            <a:r>
              <a:rPr lang="en-US" altLang="zh-CN" smtClean="0">
                <a:ea typeface="SimSun" pitchFamily="2" charset="-122"/>
              </a:rPr>
              <a:t>2</a:t>
            </a:r>
            <a:r>
              <a:rPr lang="zh-CN" altLang="en-US" smtClean="0">
                <a:ea typeface="SimSun" pitchFamily="2" charset="-122"/>
              </a:rPr>
              <a:t>阶段都选择</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ea typeface="SimSun" pitchFamily="2" charset="-122"/>
              </a:rPr>
              <a:t>.</a:t>
            </a:r>
          </a:p>
        </p:txBody>
      </p:sp>
      <p:graphicFrame>
        <p:nvGraphicFramePr>
          <p:cNvPr id="165892" name="Group 4"/>
          <p:cNvGraphicFramePr>
            <a:graphicFrameLocks noGrp="1"/>
          </p:cNvGraphicFramePr>
          <p:nvPr>
            <p:ph sz="half" idx="4294967295"/>
          </p:nvPr>
        </p:nvGraphicFramePr>
        <p:xfrm>
          <a:off x="2503488" y="4511675"/>
          <a:ext cx="5564187" cy="1584960"/>
        </p:xfrm>
        <a:graphic>
          <a:graphicData uri="http://schemas.openxmlformats.org/drawingml/2006/table">
            <a:tbl>
              <a:tblPr/>
              <a:tblGrid>
                <a:gridCol w="1130300"/>
                <a:gridCol w="823912"/>
                <a:gridCol w="1762125"/>
                <a:gridCol w="1847850"/>
              </a:tblGrid>
              <a:tr h="290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06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79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endPar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5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6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0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4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28675" name="灯片编号占位符 5"/>
          <p:cNvSpPr>
            <a:spLocks noGrp="1"/>
          </p:cNvSpPr>
          <p:nvPr>
            <p:ph type="sldNum" sz="quarter" idx="12"/>
          </p:nvPr>
        </p:nvSpPr>
        <p:spPr>
          <a:noFill/>
        </p:spPr>
        <p:txBody>
          <a:bodyPr/>
          <a:lstStyle/>
          <a:p>
            <a:fld id="{45639594-97BA-4E42-BD08-0C583F47B1BC}" type="slidenum">
              <a:rPr lang="zh-CN" altLang="en-US" smtClean="0">
                <a:solidFill>
                  <a:srgbClr val="000000"/>
                </a:solidFill>
              </a:rPr>
              <a:pPr/>
              <a:t>9</a:t>
            </a:fld>
            <a:endParaRPr lang="en-US" altLang="zh-CN" smtClean="0">
              <a:solidFill>
                <a:srgbClr val="000000"/>
              </a:solidFill>
            </a:endParaRPr>
          </a:p>
        </p:txBody>
      </p:sp>
      <p:sp>
        <p:nvSpPr>
          <p:cNvPr id="28676" name="Rectangle 2"/>
          <p:cNvSpPr>
            <a:spLocks noGrp="1" noChangeArrowheads="1"/>
          </p:cNvSpPr>
          <p:nvPr>
            <p:ph type="title"/>
          </p:nvPr>
        </p:nvSpPr>
        <p:spPr/>
        <p:txBody>
          <a:bodyPr/>
          <a:lstStyle/>
          <a:p>
            <a:pPr eaLnBrk="1" hangingPunct="1"/>
            <a:r>
              <a:rPr lang="en-US" altLang="zh-CN" smtClean="0">
                <a:ea typeface="SimSun" pitchFamily="2" charset="-122"/>
              </a:rPr>
              <a:t>Game tree</a:t>
            </a:r>
          </a:p>
        </p:txBody>
      </p:sp>
      <p:sp>
        <p:nvSpPr>
          <p:cNvPr id="28677" name="Rectangle 3"/>
          <p:cNvSpPr>
            <a:spLocks noGrp="1" noChangeArrowheads="1"/>
          </p:cNvSpPr>
          <p:nvPr>
            <p:ph type="body" idx="1"/>
          </p:nvPr>
        </p:nvSpPr>
        <p:spPr>
          <a:xfrm>
            <a:off x="395288" y="1625600"/>
            <a:ext cx="4375150" cy="4611688"/>
          </a:xfrm>
        </p:spPr>
        <p:txBody>
          <a:bodyPr/>
          <a:lstStyle/>
          <a:p>
            <a:pPr eaLnBrk="1" hangingPunct="1">
              <a:lnSpc>
                <a:spcPct val="90000"/>
              </a:lnSpc>
            </a:pPr>
            <a:r>
              <a:rPr lang="zh-CN" altLang="en-US" sz="2000" smtClean="0">
                <a:ea typeface="SimSun" pitchFamily="2" charset="-122"/>
              </a:rPr>
              <a:t>路径是不同节点</a:t>
            </a:r>
            <a:r>
              <a:rPr lang="en-US" altLang="zh-CN" sz="2000" smtClean="0">
                <a:ea typeface="SimSun" pitchFamily="2" charset="-122"/>
              </a:rPr>
              <a:t>y</a:t>
            </a:r>
            <a:r>
              <a:rPr lang="en-US" altLang="zh-CN" sz="2000" baseline="-25000" smtClean="0">
                <a:ea typeface="SimSun" pitchFamily="2" charset="-122"/>
              </a:rPr>
              <a:t>1</a:t>
            </a:r>
            <a:r>
              <a:rPr lang="en-US" altLang="zh-CN" sz="2000" smtClean="0">
                <a:ea typeface="SimSun" pitchFamily="2" charset="-122"/>
              </a:rPr>
              <a:t>, y</a:t>
            </a:r>
            <a:r>
              <a:rPr lang="en-US" altLang="zh-CN" sz="2000" baseline="-25000" smtClean="0">
                <a:ea typeface="SimSun" pitchFamily="2" charset="-122"/>
              </a:rPr>
              <a:t>2</a:t>
            </a:r>
            <a:r>
              <a:rPr lang="en-US" altLang="zh-CN" sz="2000" smtClean="0">
                <a:ea typeface="SimSun" pitchFamily="2" charset="-122"/>
              </a:rPr>
              <a:t>, y</a:t>
            </a:r>
            <a:r>
              <a:rPr lang="en-US" altLang="zh-CN" sz="2000" baseline="-25000" smtClean="0">
                <a:ea typeface="SimSun" pitchFamily="2" charset="-122"/>
              </a:rPr>
              <a:t>3</a:t>
            </a:r>
            <a:r>
              <a:rPr lang="en-US" altLang="zh-CN" sz="2000" smtClean="0">
                <a:ea typeface="SimSun" pitchFamily="2" charset="-122"/>
              </a:rPr>
              <a:t>, ..., y</a:t>
            </a:r>
            <a:r>
              <a:rPr lang="en-US" altLang="zh-CN" sz="2000" baseline="-25000" smtClean="0">
                <a:ea typeface="SimSun" pitchFamily="2" charset="-122"/>
              </a:rPr>
              <a:t>n-1</a:t>
            </a:r>
            <a:r>
              <a:rPr lang="en-US" altLang="zh-CN" sz="2000" smtClean="0">
                <a:ea typeface="SimSun" pitchFamily="2" charset="-122"/>
              </a:rPr>
              <a:t>, y</a:t>
            </a:r>
            <a:r>
              <a:rPr lang="en-US" altLang="zh-CN" sz="2000" baseline="-25000" smtClean="0">
                <a:ea typeface="SimSun" pitchFamily="2" charset="-122"/>
              </a:rPr>
              <a:t>n</a:t>
            </a:r>
            <a:r>
              <a:rPr lang="en-US" altLang="zh-CN" sz="2000" smtClean="0">
                <a:ea typeface="SimSun" pitchFamily="2" charset="-122"/>
              </a:rPr>
              <a:t> </a:t>
            </a:r>
            <a:r>
              <a:rPr lang="zh-CN" altLang="en-US" sz="2000" smtClean="0">
                <a:ea typeface="SimSun" pitchFamily="2" charset="-122"/>
              </a:rPr>
              <a:t>的一个序列，其中对于</a:t>
            </a:r>
            <a:r>
              <a:rPr lang="en-US" altLang="zh-CN" sz="2000" smtClean="0">
                <a:ea typeface="SimSun" pitchFamily="2" charset="-122"/>
              </a:rPr>
              <a:t>i=1, 2, ..., n-1</a:t>
            </a:r>
            <a:r>
              <a:rPr lang="zh-CN" altLang="en-US" sz="2000" smtClean="0">
                <a:ea typeface="SimSun" pitchFamily="2" charset="-122"/>
              </a:rPr>
              <a:t>，</a:t>
            </a:r>
            <a:r>
              <a:rPr lang="en-US" altLang="zh-CN" sz="2000" smtClean="0">
                <a:ea typeface="SimSun" pitchFamily="2" charset="-122"/>
              </a:rPr>
              <a:t>y</a:t>
            </a:r>
            <a:r>
              <a:rPr lang="en-US" altLang="zh-CN" sz="2000" baseline="-25000" smtClean="0">
                <a:ea typeface="SimSun" pitchFamily="2" charset="-122"/>
              </a:rPr>
              <a:t>i</a:t>
            </a:r>
            <a:r>
              <a:rPr lang="en-US" altLang="zh-CN" sz="2000" smtClean="0">
                <a:ea typeface="SimSun" pitchFamily="2" charset="-122"/>
              </a:rPr>
              <a:t> </a:t>
            </a:r>
            <a:r>
              <a:rPr lang="zh-CN" altLang="en-US" sz="2000" smtClean="0">
                <a:ea typeface="SimSun" pitchFamily="2" charset="-122"/>
              </a:rPr>
              <a:t>和 </a:t>
            </a:r>
            <a:r>
              <a:rPr lang="en-US" altLang="zh-CN" sz="2000" smtClean="0">
                <a:ea typeface="SimSun" pitchFamily="2" charset="-122"/>
              </a:rPr>
              <a:t>y</a:t>
            </a:r>
            <a:r>
              <a:rPr lang="en-US" altLang="zh-CN" sz="2000" baseline="-25000" smtClean="0">
                <a:ea typeface="SimSun" pitchFamily="2" charset="-122"/>
              </a:rPr>
              <a:t>i+1</a:t>
            </a:r>
            <a:r>
              <a:rPr lang="zh-CN" altLang="en-US" sz="2000" smtClean="0">
                <a:ea typeface="SimSun" pitchFamily="2" charset="-122"/>
              </a:rPr>
              <a:t>相邻</a:t>
            </a:r>
            <a:r>
              <a:rPr lang="en-US" altLang="zh-CN" sz="2000" smtClean="0">
                <a:ea typeface="SimSun" pitchFamily="2" charset="-122"/>
              </a:rPr>
              <a:t>. </a:t>
            </a:r>
            <a:r>
              <a:rPr lang="zh-CN" altLang="en-US" sz="2000" smtClean="0">
                <a:ea typeface="SimSun" pitchFamily="2" charset="-122"/>
              </a:rPr>
              <a:t>我们说这条路径是从</a:t>
            </a:r>
            <a:r>
              <a:rPr lang="en-US" altLang="zh-CN" sz="2000" smtClean="0">
                <a:ea typeface="SimSun" pitchFamily="2" charset="-122"/>
              </a:rPr>
              <a:t>y</a:t>
            </a:r>
            <a:r>
              <a:rPr lang="en-US" altLang="zh-CN" sz="2000" baseline="-25000" smtClean="0">
                <a:ea typeface="SimSun" pitchFamily="2" charset="-122"/>
              </a:rPr>
              <a:t>1</a:t>
            </a:r>
            <a:r>
              <a:rPr lang="zh-CN" altLang="en-US" sz="2000" smtClean="0">
                <a:ea typeface="SimSun" pitchFamily="2" charset="-122"/>
              </a:rPr>
              <a:t>到</a:t>
            </a:r>
            <a:r>
              <a:rPr lang="en-US" altLang="zh-CN" sz="2000" smtClean="0">
                <a:ea typeface="SimSun" pitchFamily="2" charset="-122"/>
              </a:rPr>
              <a:t>y</a:t>
            </a:r>
            <a:r>
              <a:rPr lang="en-US" altLang="zh-CN" sz="2000" baseline="-25000" smtClean="0">
                <a:ea typeface="SimSun" pitchFamily="2" charset="-122"/>
              </a:rPr>
              <a:t>n</a:t>
            </a:r>
            <a:r>
              <a:rPr lang="en-US" altLang="zh-CN" sz="2000" smtClean="0">
                <a:ea typeface="SimSun" pitchFamily="2" charset="-122"/>
              </a:rPr>
              <a:t>. </a:t>
            </a:r>
          </a:p>
          <a:p>
            <a:pPr eaLnBrk="1" hangingPunct="1">
              <a:lnSpc>
                <a:spcPct val="90000"/>
              </a:lnSpc>
            </a:pPr>
            <a:r>
              <a:rPr lang="zh-CN" altLang="en-US" sz="2000" smtClean="0">
                <a:ea typeface="SimSun" pitchFamily="2" charset="-122"/>
              </a:rPr>
              <a:t>我们也可以用这些节点推导出的边缘的序列来定义路径</a:t>
            </a:r>
            <a:r>
              <a:rPr lang="en-US" altLang="zh-CN" sz="2000" smtClean="0">
                <a:ea typeface="SimSun" pitchFamily="2" charset="-122"/>
              </a:rPr>
              <a:t>.</a:t>
            </a:r>
            <a:endParaRPr lang="en-US" altLang="zh-CN" sz="2000" baseline="-25000" smtClean="0">
              <a:ea typeface="SimSun" pitchFamily="2" charset="-122"/>
            </a:endParaRPr>
          </a:p>
          <a:p>
            <a:pPr eaLnBrk="1" hangingPunct="1">
              <a:lnSpc>
                <a:spcPct val="90000"/>
              </a:lnSpc>
            </a:pPr>
            <a:endParaRPr lang="en-US" altLang="zh-CN" sz="2000" smtClean="0">
              <a:ea typeface="SimSun" pitchFamily="2" charset="-122"/>
            </a:endParaRPr>
          </a:p>
          <a:p>
            <a:pPr eaLnBrk="1" hangingPunct="1">
              <a:lnSpc>
                <a:spcPct val="90000"/>
              </a:lnSpc>
            </a:pPr>
            <a:r>
              <a:rPr lang="zh-CN" altLang="en-US" sz="2000" smtClean="0">
                <a:ea typeface="SimSun" pitchFamily="2" charset="-122"/>
              </a:rPr>
              <a:t>路径的长度（</a:t>
            </a:r>
            <a:r>
              <a:rPr lang="en-US" altLang="zh-CN" sz="2000" i="1" smtClean="0">
                <a:ea typeface="SimSun" pitchFamily="2" charset="-122"/>
              </a:rPr>
              <a:t>length</a:t>
            </a:r>
            <a:r>
              <a:rPr lang="zh-CN" altLang="en-US" sz="2000" smtClean="0">
                <a:ea typeface="SimSun" pitchFamily="2" charset="-122"/>
              </a:rPr>
              <a:t> ）是路径中包含的边缘的数量</a:t>
            </a:r>
            <a:r>
              <a:rPr lang="en-US" altLang="zh-CN" sz="2000" smtClean="0">
                <a:ea typeface="SimSun" pitchFamily="2" charset="-122"/>
              </a:rPr>
              <a:t>.</a:t>
            </a:r>
          </a:p>
          <a:p>
            <a:pPr eaLnBrk="1" hangingPunct="1">
              <a:lnSpc>
                <a:spcPct val="90000"/>
              </a:lnSpc>
            </a:pPr>
            <a:endParaRPr lang="en-US" altLang="zh-CN" sz="2000" smtClean="0">
              <a:ea typeface="SimSun" pitchFamily="2" charset="-122"/>
            </a:endParaRPr>
          </a:p>
          <a:p>
            <a:pPr eaLnBrk="1" hangingPunct="1">
              <a:lnSpc>
                <a:spcPct val="90000"/>
              </a:lnSpc>
            </a:pPr>
            <a:r>
              <a:rPr lang="zh-CN" altLang="en-US" sz="2000" smtClean="0">
                <a:ea typeface="SimSun" pitchFamily="2" charset="-122"/>
              </a:rPr>
              <a:t>例 </a:t>
            </a:r>
            <a:r>
              <a:rPr lang="en-US" altLang="zh-CN" sz="2000" smtClean="0">
                <a:ea typeface="SimSun" pitchFamily="2" charset="-122"/>
              </a:rPr>
              <a:t>1: x</a:t>
            </a:r>
            <a:r>
              <a:rPr lang="en-US" altLang="zh-CN" sz="2000" baseline="-25000" smtClean="0">
                <a:ea typeface="SimSun" pitchFamily="2" charset="-122"/>
              </a:rPr>
              <a:t>0</a:t>
            </a:r>
            <a:r>
              <a:rPr lang="en-US" altLang="zh-CN" sz="2000" smtClean="0">
                <a:ea typeface="SimSun" pitchFamily="2" charset="-122"/>
              </a:rPr>
              <a:t>, x</a:t>
            </a:r>
            <a:r>
              <a:rPr lang="en-US" altLang="zh-CN" sz="2000" baseline="-25000" smtClean="0">
                <a:ea typeface="SimSun" pitchFamily="2" charset="-122"/>
              </a:rPr>
              <a:t>2</a:t>
            </a:r>
            <a:r>
              <a:rPr lang="en-US" altLang="zh-CN" sz="2000" smtClean="0">
                <a:ea typeface="SimSun" pitchFamily="2" charset="-122"/>
              </a:rPr>
              <a:t>, x</a:t>
            </a:r>
            <a:r>
              <a:rPr lang="en-US" altLang="zh-CN" sz="2000" baseline="-25000" smtClean="0">
                <a:ea typeface="SimSun" pitchFamily="2" charset="-122"/>
              </a:rPr>
              <a:t>3</a:t>
            </a:r>
            <a:r>
              <a:rPr lang="en-US" altLang="zh-CN" sz="2000" smtClean="0">
                <a:ea typeface="SimSun" pitchFamily="2" charset="-122"/>
              </a:rPr>
              <a:t>, x</a:t>
            </a:r>
            <a:r>
              <a:rPr lang="en-US" altLang="zh-CN" sz="2000" baseline="-25000" smtClean="0">
                <a:ea typeface="SimSun" pitchFamily="2" charset="-122"/>
              </a:rPr>
              <a:t>7</a:t>
            </a:r>
            <a:r>
              <a:rPr lang="en-US" altLang="zh-CN" sz="2000" smtClean="0">
                <a:ea typeface="SimSun" pitchFamily="2" charset="-122"/>
              </a:rPr>
              <a:t> </a:t>
            </a:r>
            <a:r>
              <a:rPr lang="zh-CN" altLang="en-US" sz="2000" smtClean="0">
                <a:ea typeface="SimSun" pitchFamily="2" charset="-122"/>
              </a:rPr>
              <a:t>是一条路径，长度为</a:t>
            </a:r>
            <a:r>
              <a:rPr lang="en-US" altLang="zh-CN" sz="2000" smtClean="0">
                <a:ea typeface="SimSun" pitchFamily="2" charset="-122"/>
              </a:rPr>
              <a:t>3. </a:t>
            </a:r>
          </a:p>
          <a:p>
            <a:pPr eaLnBrk="1" hangingPunct="1">
              <a:lnSpc>
                <a:spcPct val="90000"/>
              </a:lnSpc>
            </a:pPr>
            <a:r>
              <a:rPr lang="zh-CN" altLang="en-US" sz="2000" smtClean="0">
                <a:ea typeface="SimSun" pitchFamily="2" charset="-122"/>
              </a:rPr>
              <a:t>例</a:t>
            </a:r>
            <a:r>
              <a:rPr lang="en-US" altLang="zh-CN" sz="2000" smtClean="0">
                <a:ea typeface="SimSun" pitchFamily="2" charset="-122"/>
              </a:rPr>
              <a:t>2: x</a:t>
            </a:r>
            <a:r>
              <a:rPr lang="en-US" altLang="zh-CN" sz="2000" baseline="-25000" smtClean="0">
                <a:ea typeface="SimSun" pitchFamily="2" charset="-122"/>
              </a:rPr>
              <a:t>4</a:t>
            </a:r>
            <a:r>
              <a:rPr lang="en-US" altLang="zh-CN" sz="2000" smtClean="0">
                <a:ea typeface="SimSun" pitchFamily="2" charset="-122"/>
              </a:rPr>
              <a:t>, x</a:t>
            </a:r>
            <a:r>
              <a:rPr lang="en-US" altLang="zh-CN" sz="2000" baseline="-25000" smtClean="0">
                <a:ea typeface="SimSun" pitchFamily="2" charset="-122"/>
              </a:rPr>
              <a:t>1</a:t>
            </a:r>
            <a:r>
              <a:rPr lang="en-US" altLang="zh-CN" sz="2000" smtClean="0">
                <a:ea typeface="SimSun" pitchFamily="2" charset="-122"/>
              </a:rPr>
              <a:t>, x</a:t>
            </a:r>
            <a:r>
              <a:rPr lang="en-US" altLang="zh-CN" sz="2000" baseline="-25000" smtClean="0">
                <a:ea typeface="SimSun" pitchFamily="2" charset="-122"/>
              </a:rPr>
              <a:t>0</a:t>
            </a:r>
            <a:r>
              <a:rPr lang="en-US" altLang="zh-CN" sz="2000" smtClean="0">
                <a:ea typeface="SimSun" pitchFamily="2" charset="-122"/>
              </a:rPr>
              <a:t>, x</a:t>
            </a:r>
            <a:r>
              <a:rPr lang="en-US" altLang="zh-CN" sz="2000" baseline="-25000" smtClean="0">
                <a:ea typeface="SimSun" pitchFamily="2" charset="-122"/>
              </a:rPr>
              <a:t>2</a:t>
            </a:r>
            <a:r>
              <a:rPr lang="en-US" altLang="zh-CN" sz="2000" smtClean="0">
                <a:ea typeface="SimSun" pitchFamily="2" charset="-122"/>
              </a:rPr>
              <a:t>, x</a:t>
            </a:r>
            <a:r>
              <a:rPr lang="en-US" altLang="zh-CN" sz="2000" baseline="-25000" smtClean="0">
                <a:ea typeface="SimSun" pitchFamily="2" charset="-122"/>
              </a:rPr>
              <a:t>6</a:t>
            </a:r>
            <a:r>
              <a:rPr lang="zh-CN" altLang="en-US" sz="2000" smtClean="0">
                <a:ea typeface="SimSun" pitchFamily="2" charset="-122"/>
              </a:rPr>
              <a:t>是一条路径，长度为</a:t>
            </a:r>
            <a:r>
              <a:rPr lang="en-US" altLang="zh-CN" sz="2000" smtClean="0">
                <a:ea typeface="SimSun" pitchFamily="2" charset="-122"/>
              </a:rPr>
              <a:t>4.</a:t>
            </a:r>
          </a:p>
        </p:txBody>
      </p:sp>
      <p:sp>
        <p:nvSpPr>
          <p:cNvPr id="28678" name="Text Box 4"/>
          <p:cNvSpPr txBox="1">
            <a:spLocks noChangeArrowheads="1"/>
          </p:cNvSpPr>
          <p:nvPr/>
        </p:nvSpPr>
        <p:spPr bwMode="auto">
          <a:xfrm>
            <a:off x="4630738" y="3651250"/>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8679" name="Oval 5"/>
          <p:cNvSpPr>
            <a:spLocks noChangeArrowheads="1"/>
          </p:cNvSpPr>
          <p:nvPr/>
        </p:nvSpPr>
        <p:spPr bwMode="auto">
          <a:xfrm>
            <a:off x="5632450" y="29749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80" name="Line 6"/>
          <p:cNvSpPr>
            <a:spLocks noChangeShapeType="1"/>
          </p:cNvSpPr>
          <p:nvPr/>
        </p:nvSpPr>
        <p:spPr bwMode="auto">
          <a:xfrm flipH="1">
            <a:off x="5133975" y="3095625"/>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81" name="Line 7"/>
          <p:cNvSpPr>
            <a:spLocks noChangeShapeType="1"/>
          </p:cNvSpPr>
          <p:nvPr/>
        </p:nvSpPr>
        <p:spPr bwMode="auto">
          <a:xfrm>
            <a:off x="5772150" y="3086100"/>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82" name="Oval 8"/>
          <p:cNvSpPr>
            <a:spLocks noChangeArrowheads="1"/>
          </p:cNvSpPr>
          <p:nvPr/>
        </p:nvSpPr>
        <p:spPr bwMode="auto">
          <a:xfrm>
            <a:off x="6199188" y="40576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83" name="Oval 9"/>
          <p:cNvSpPr>
            <a:spLocks noChangeArrowheads="1"/>
          </p:cNvSpPr>
          <p:nvPr/>
        </p:nvSpPr>
        <p:spPr bwMode="auto">
          <a:xfrm>
            <a:off x="5059363" y="40608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84" name="Text Box 10"/>
          <p:cNvSpPr txBox="1">
            <a:spLocks noChangeArrowheads="1"/>
          </p:cNvSpPr>
          <p:nvPr/>
        </p:nvSpPr>
        <p:spPr bwMode="auto">
          <a:xfrm>
            <a:off x="7653338" y="269716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28685" name="Oval 11"/>
          <p:cNvSpPr>
            <a:spLocks noChangeArrowheads="1"/>
          </p:cNvSpPr>
          <p:nvPr/>
        </p:nvSpPr>
        <p:spPr bwMode="auto">
          <a:xfrm>
            <a:off x="6716713" y="1895475"/>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86" name="Line 12"/>
          <p:cNvSpPr>
            <a:spLocks noChangeShapeType="1"/>
          </p:cNvSpPr>
          <p:nvPr/>
        </p:nvSpPr>
        <p:spPr bwMode="auto">
          <a:xfrm flipH="1">
            <a:off x="5737225" y="2016125"/>
            <a:ext cx="993775" cy="99377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87" name="Line 13"/>
          <p:cNvSpPr>
            <a:spLocks noChangeShapeType="1"/>
          </p:cNvSpPr>
          <p:nvPr/>
        </p:nvSpPr>
        <p:spPr bwMode="auto">
          <a:xfrm>
            <a:off x="6856413" y="2006600"/>
            <a:ext cx="903287" cy="10001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88" name="Text Box 14"/>
          <p:cNvSpPr txBox="1">
            <a:spLocks noChangeArrowheads="1"/>
          </p:cNvSpPr>
          <p:nvPr/>
        </p:nvSpPr>
        <p:spPr bwMode="auto">
          <a:xfrm>
            <a:off x="6684963" y="3667125"/>
            <a:ext cx="1350962" cy="366713"/>
          </a:xfrm>
          <a:prstGeom prst="rect">
            <a:avLst/>
          </a:prstGeom>
          <a:noFill/>
          <a:ln w="9525">
            <a:noFill/>
            <a:miter lim="800000"/>
            <a:headEnd/>
            <a:tailEnd/>
          </a:ln>
        </p:spPr>
        <p:txBody>
          <a:bodyPr>
            <a:spAutoFit/>
          </a:bodyPr>
          <a:lstStyle/>
          <a:p>
            <a:pPr fontAlgn="base">
              <a:spcBef>
                <a:spcPct val="50000"/>
              </a:spcBef>
              <a:spcAft>
                <a:spcPct val="0"/>
              </a:spcAft>
            </a:pPr>
            <a:endParaRPr lang="zh-CN" altLang="en-US" smtClean="0">
              <a:solidFill>
                <a:srgbClr val="000000"/>
              </a:solidFill>
              <a:ea typeface="SimSun" pitchFamily="2" charset="-122"/>
            </a:endParaRPr>
          </a:p>
        </p:txBody>
      </p:sp>
      <p:sp>
        <p:nvSpPr>
          <p:cNvPr id="28689" name="Oval 15"/>
          <p:cNvSpPr>
            <a:spLocks noChangeArrowheads="1"/>
          </p:cNvSpPr>
          <p:nvPr/>
        </p:nvSpPr>
        <p:spPr bwMode="auto">
          <a:xfrm>
            <a:off x="7686675" y="299085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90" name="Line 16"/>
          <p:cNvSpPr>
            <a:spLocks noChangeShapeType="1"/>
          </p:cNvSpPr>
          <p:nvPr/>
        </p:nvSpPr>
        <p:spPr bwMode="auto">
          <a:xfrm flipH="1">
            <a:off x="7188200" y="3111500"/>
            <a:ext cx="525463"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91" name="Line 17"/>
          <p:cNvSpPr>
            <a:spLocks noChangeShapeType="1"/>
          </p:cNvSpPr>
          <p:nvPr/>
        </p:nvSpPr>
        <p:spPr bwMode="auto">
          <a:xfrm>
            <a:off x="7826375" y="31019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92" name="Oval 18"/>
          <p:cNvSpPr>
            <a:spLocks noChangeArrowheads="1"/>
          </p:cNvSpPr>
          <p:nvPr/>
        </p:nvSpPr>
        <p:spPr bwMode="auto">
          <a:xfrm>
            <a:off x="8253413" y="40735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93" name="Oval 19"/>
          <p:cNvSpPr>
            <a:spLocks noChangeArrowheads="1"/>
          </p:cNvSpPr>
          <p:nvPr/>
        </p:nvSpPr>
        <p:spPr bwMode="auto">
          <a:xfrm>
            <a:off x="6497638" y="51530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94" name="Oval 20"/>
          <p:cNvSpPr>
            <a:spLocks noChangeArrowheads="1"/>
          </p:cNvSpPr>
          <p:nvPr/>
        </p:nvSpPr>
        <p:spPr bwMode="auto">
          <a:xfrm>
            <a:off x="7100888" y="4070350"/>
            <a:ext cx="160337" cy="160338"/>
          </a:xfrm>
          <a:prstGeom prst="ellipse">
            <a:avLst/>
          </a:prstGeom>
          <a:solidFill>
            <a:schemeClr val="hlink"/>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95" name="Line 21"/>
          <p:cNvSpPr>
            <a:spLocks noChangeShapeType="1"/>
          </p:cNvSpPr>
          <p:nvPr/>
        </p:nvSpPr>
        <p:spPr bwMode="auto">
          <a:xfrm flipH="1">
            <a:off x="6602413" y="4191000"/>
            <a:ext cx="525462" cy="1008063"/>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96" name="Line 22"/>
          <p:cNvSpPr>
            <a:spLocks noChangeShapeType="1"/>
          </p:cNvSpPr>
          <p:nvPr/>
        </p:nvSpPr>
        <p:spPr bwMode="auto">
          <a:xfrm>
            <a:off x="7240588" y="4181475"/>
            <a:ext cx="485775" cy="979488"/>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28697" name="Oval 23"/>
          <p:cNvSpPr>
            <a:spLocks noChangeArrowheads="1"/>
          </p:cNvSpPr>
          <p:nvPr/>
        </p:nvSpPr>
        <p:spPr bwMode="auto">
          <a:xfrm>
            <a:off x="7667625" y="51530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28698" name="Text Box 24"/>
          <p:cNvSpPr txBox="1">
            <a:spLocks noChangeArrowheads="1"/>
          </p:cNvSpPr>
          <p:nvPr/>
        </p:nvSpPr>
        <p:spPr bwMode="auto">
          <a:xfrm>
            <a:off x="6334125" y="1585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0</a:t>
            </a:r>
            <a:endParaRPr lang="en-US" altLang="zh-CN" smtClean="0">
              <a:solidFill>
                <a:srgbClr val="000000"/>
              </a:solidFill>
              <a:ea typeface="SimSun" pitchFamily="2" charset="-122"/>
            </a:endParaRPr>
          </a:p>
        </p:txBody>
      </p:sp>
      <p:sp>
        <p:nvSpPr>
          <p:cNvPr id="28699" name="Text Box 25"/>
          <p:cNvSpPr txBox="1">
            <a:spLocks noChangeArrowheads="1"/>
          </p:cNvSpPr>
          <p:nvPr/>
        </p:nvSpPr>
        <p:spPr bwMode="auto">
          <a:xfrm>
            <a:off x="5881688" y="28813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1</a:t>
            </a:r>
            <a:endParaRPr lang="en-US" altLang="zh-CN" smtClean="0">
              <a:solidFill>
                <a:srgbClr val="000000"/>
              </a:solidFill>
              <a:ea typeface="SimSun" pitchFamily="2" charset="-122"/>
            </a:endParaRPr>
          </a:p>
        </p:txBody>
      </p:sp>
      <p:sp>
        <p:nvSpPr>
          <p:cNvPr id="28700" name="Text Box 26"/>
          <p:cNvSpPr txBox="1">
            <a:spLocks noChangeArrowheads="1"/>
          </p:cNvSpPr>
          <p:nvPr/>
        </p:nvSpPr>
        <p:spPr bwMode="auto">
          <a:xfrm>
            <a:off x="7885113" y="28686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2</a:t>
            </a:r>
            <a:endParaRPr lang="en-US" altLang="zh-CN" smtClean="0">
              <a:solidFill>
                <a:srgbClr val="000000"/>
              </a:solidFill>
              <a:ea typeface="SimSun" pitchFamily="2" charset="-122"/>
            </a:endParaRPr>
          </a:p>
        </p:txBody>
      </p:sp>
      <p:sp>
        <p:nvSpPr>
          <p:cNvPr id="28701" name="Text Box 27"/>
          <p:cNvSpPr txBox="1">
            <a:spLocks noChangeArrowheads="1"/>
          </p:cNvSpPr>
          <p:nvPr/>
        </p:nvSpPr>
        <p:spPr bwMode="auto">
          <a:xfrm>
            <a:off x="7280275" y="3984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3</a:t>
            </a:r>
            <a:endParaRPr lang="en-US" altLang="zh-CN" smtClean="0">
              <a:solidFill>
                <a:srgbClr val="000000"/>
              </a:solidFill>
              <a:ea typeface="SimSun" pitchFamily="2" charset="-122"/>
            </a:endParaRPr>
          </a:p>
        </p:txBody>
      </p:sp>
      <p:sp>
        <p:nvSpPr>
          <p:cNvPr id="28702" name="Text Box 28"/>
          <p:cNvSpPr txBox="1">
            <a:spLocks noChangeArrowheads="1"/>
          </p:cNvSpPr>
          <p:nvPr/>
        </p:nvSpPr>
        <p:spPr bwMode="auto">
          <a:xfrm>
            <a:off x="4913313" y="42259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4</a:t>
            </a:r>
            <a:endParaRPr lang="en-US" altLang="zh-CN" smtClean="0">
              <a:solidFill>
                <a:srgbClr val="000000"/>
              </a:solidFill>
              <a:ea typeface="SimSun" pitchFamily="2" charset="-122"/>
            </a:endParaRPr>
          </a:p>
        </p:txBody>
      </p:sp>
      <p:sp>
        <p:nvSpPr>
          <p:cNvPr id="28703" name="Text Box 29"/>
          <p:cNvSpPr txBox="1">
            <a:spLocks noChangeArrowheads="1"/>
          </p:cNvSpPr>
          <p:nvPr/>
        </p:nvSpPr>
        <p:spPr bwMode="auto">
          <a:xfrm>
            <a:off x="6042025" y="4238625"/>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5</a:t>
            </a:r>
            <a:endParaRPr lang="en-US" altLang="zh-CN" smtClean="0">
              <a:solidFill>
                <a:srgbClr val="000000"/>
              </a:solidFill>
              <a:ea typeface="SimSun" pitchFamily="2" charset="-122"/>
            </a:endParaRPr>
          </a:p>
        </p:txBody>
      </p:sp>
      <p:sp>
        <p:nvSpPr>
          <p:cNvPr id="28704" name="Text Box 30"/>
          <p:cNvSpPr txBox="1">
            <a:spLocks noChangeArrowheads="1"/>
          </p:cNvSpPr>
          <p:nvPr/>
        </p:nvSpPr>
        <p:spPr bwMode="auto">
          <a:xfrm>
            <a:off x="8140700" y="4252913"/>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6</a:t>
            </a:r>
            <a:endParaRPr lang="en-US" altLang="zh-CN" smtClean="0">
              <a:solidFill>
                <a:srgbClr val="000000"/>
              </a:solidFill>
              <a:ea typeface="SimSun" pitchFamily="2" charset="-122"/>
            </a:endParaRPr>
          </a:p>
        </p:txBody>
      </p:sp>
      <p:sp>
        <p:nvSpPr>
          <p:cNvPr id="28705" name="Text Box 31"/>
          <p:cNvSpPr txBox="1">
            <a:spLocks noChangeArrowheads="1"/>
          </p:cNvSpPr>
          <p:nvPr/>
        </p:nvSpPr>
        <p:spPr bwMode="auto">
          <a:xfrm>
            <a:off x="6353175" y="5302250"/>
            <a:ext cx="4984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7</a:t>
            </a:r>
            <a:endParaRPr lang="en-US" altLang="zh-CN" smtClean="0">
              <a:solidFill>
                <a:srgbClr val="000000"/>
              </a:solidFill>
              <a:ea typeface="SimSun" pitchFamily="2" charset="-122"/>
            </a:endParaRPr>
          </a:p>
        </p:txBody>
      </p:sp>
      <p:sp>
        <p:nvSpPr>
          <p:cNvPr id="28706" name="Text Box 32"/>
          <p:cNvSpPr txBox="1">
            <a:spLocks noChangeArrowheads="1"/>
          </p:cNvSpPr>
          <p:nvPr/>
        </p:nvSpPr>
        <p:spPr bwMode="auto">
          <a:xfrm>
            <a:off x="7521575" y="5341938"/>
            <a:ext cx="4984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i="1" smtClean="0">
                <a:solidFill>
                  <a:srgbClr val="000000"/>
                </a:solidFill>
                <a:ea typeface="SimSun" pitchFamily="2" charset="-122"/>
              </a:rPr>
              <a:t>x</a:t>
            </a:r>
            <a:r>
              <a:rPr lang="en-US" altLang="zh-CN" baseline="-25000" smtClean="0">
                <a:solidFill>
                  <a:srgbClr val="000000"/>
                </a:solidFill>
                <a:ea typeface="SimSun" pitchFamily="2" charset="-122"/>
              </a:rPr>
              <a:t>8</a:t>
            </a:r>
            <a:endParaRPr lang="en-US" altLang="zh-CN" smtClean="0">
              <a:solidFill>
                <a:srgbClr val="000000"/>
              </a:solidFill>
              <a:ea typeface="SimSun" pitchFamily="2" charset="-122"/>
            </a:endParaRPr>
          </a:p>
        </p:txBody>
      </p:sp>
      <p:sp>
        <p:nvSpPr>
          <p:cNvPr id="28707" name="Text Box 33"/>
          <p:cNvSpPr txBox="1">
            <a:spLocks noChangeArrowheads="1"/>
          </p:cNvSpPr>
          <p:nvPr/>
        </p:nvSpPr>
        <p:spPr bwMode="auto">
          <a:xfrm>
            <a:off x="4711700" y="1524000"/>
            <a:ext cx="1519238" cy="650875"/>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path from x</a:t>
            </a:r>
            <a:r>
              <a:rPr lang="en-US" altLang="zh-CN" baseline="-25000" smtClean="0">
                <a:solidFill>
                  <a:srgbClr val="000000"/>
                </a:solidFill>
                <a:ea typeface="SimSun" pitchFamily="2" charset="-122"/>
              </a:rPr>
              <a:t>0</a:t>
            </a:r>
            <a:r>
              <a:rPr lang="en-US" altLang="zh-CN" smtClean="0">
                <a:solidFill>
                  <a:srgbClr val="000000"/>
                </a:solidFill>
                <a:ea typeface="SimSun" pitchFamily="2" charset="-122"/>
              </a:rPr>
              <a:t> to x</a:t>
            </a:r>
            <a:r>
              <a:rPr lang="en-US" altLang="zh-CN" baseline="-25000" smtClean="0">
                <a:solidFill>
                  <a:srgbClr val="000000"/>
                </a:solidFill>
                <a:ea typeface="SimSun" pitchFamily="2" charset="-122"/>
              </a:rPr>
              <a:t>4</a:t>
            </a:r>
            <a:endParaRPr lang="en-US" altLang="zh-CN" smtClean="0">
              <a:solidFill>
                <a:srgbClr val="000000"/>
              </a:solidFill>
              <a:ea typeface="SimSun" pitchFamily="2" charset="-122"/>
            </a:endParaRPr>
          </a:p>
        </p:txBody>
      </p:sp>
      <p:sp>
        <p:nvSpPr>
          <p:cNvPr id="28708" name="Line 34"/>
          <p:cNvSpPr>
            <a:spLocks noChangeShapeType="1"/>
          </p:cNvSpPr>
          <p:nvPr/>
        </p:nvSpPr>
        <p:spPr bwMode="auto">
          <a:xfrm>
            <a:off x="5287963" y="2195513"/>
            <a:ext cx="4762" cy="1196975"/>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28709" name="Line 35"/>
          <p:cNvSpPr>
            <a:spLocks noChangeShapeType="1"/>
          </p:cNvSpPr>
          <p:nvPr/>
        </p:nvSpPr>
        <p:spPr bwMode="auto">
          <a:xfrm>
            <a:off x="5283200" y="2163763"/>
            <a:ext cx="808038" cy="338137"/>
          </a:xfrm>
          <a:prstGeom prst="line">
            <a:avLst/>
          </a:prstGeom>
          <a:noFill/>
          <a:ln w="9525">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5475" name="灯片编号占位符 5"/>
          <p:cNvSpPr>
            <a:spLocks noGrp="1"/>
          </p:cNvSpPr>
          <p:nvPr>
            <p:ph type="sldNum" sz="quarter" idx="12"/>
          </p:nvPr>
        </p:nvSpPr>
        <p:spPr>
          <a:noFill/>
        </p:spPr>
        <p:txBody>
          <a:bodyPr/>
          <a:lstStyle/>
          <a:p>
            <a:fld id="{2D7A7D5E-0F99-4C8F-8032-F524A802FF48}" type="slidenum">
              <a:rPr lang="zh-CN" altLang="en-US" smtClean="0">
                <a:solidFill>
                  <a:srgbClr val="000000"/>
                </a:solidFill>
              </a:rPr>
              <a:pPr/>
              <a:t>90</a:t>
            </a:fld>
            <a:endParaRPr lang="en-US" altLang="zh-CN" smtClean="0">
              <a:solidFill>
                <a:srgbClr val="000000"/>
              </a:solidFill>
            </a:endParaRPr>
          </a:p>
        </p:txBody>
      </p:sp>
      <p:sp>
        <p:nvSpPr>
          <p:cNvPr id="105476" name="Rectangle 2"/>
          <p:cNvSpPr>
            <a:spLocks noGrp="1" noChangeArrowheads="1"/>
          </p:cNvSpPr>
          <p:nvPr>
            <p:ph type="title"/>
          </p:nvPr>
        </p:nvSpPr>
        <p:spPr/>
        <p:txBody>
          <a:bodyPr/>
          <a:lstStyle/>
          <a:p>
            <a:pPr eaLnBrk="1" hangingPunct="1"/>
            <a:r>
              <a:rPr lang="en-US" altLang="zh-CN" smtClean="0">
                <a:ea typeface="SimSun" pitchFamily="2" charset="-122"/>
              </a:rPr>
              <a:t>two-stage prisoners’ dilemma</a:t>
            </a:r>
          </a:p>
        </p:txBody>
      </p:sp>
      <p:sp>
        <p:nvSpPr>
          <p:cNvPr id="105477" name="Rectangle 3"/>
          <p:cNvSpPr>
            <a:spLocks noGrp="1" noChangeArrowheads="1"/>
          </p:cNvSpPr>
          <p:nvPr>
            <p:ph type="body" idx="1"/>
          </p:nvPr>
        </p:nvSpPr>
        <p:spPr>
          <a:xfrm>
            <a:off x="914400" y="1600200"/>
            <a:ext cx="7772400" cy="2689225"/>
          </a:xfrm>
        </p:spPr>
        <p:txBody>
          <a:bodyPr/>
          <a:lstStyle/>
          <a:p>
            <a:pPr eaLnBrk="1" hangingPunct="1"/>
            <a:r>
              <a:rPr lang="zh-CN" altLang="en-US" smtClean="0">
                <a:ea typeface="SimSun" pitchFamily="2" charset="-122"/>
              </a:rPr>
              <a:t>子博弈完美纳什均衡</a:t>
            </a:r>
            <a:r>
              <a:rPr lang="en-US" altLang="zh-CN" smtClean="0">
                <a:ea typeface="SimSun" pitchFamily="2" charset="-122"/>
              </a:rPr>
              <a:t/>
            </a:r>
            <a:br>
              <a:rPr lang="en-US" altLang="zh-CN" smtClean="0">
                <a:ea typeface="SimSun" pitchFamily="2" charset="-122"/>
              </a:rPr>
            </a:br>
            <a:r>
              <a:rPr lang="en-US" altLang="zh-CN" smtClean="0">
                <a:ea typeface="SimSun" pitchFamily="2" charset="-122"/>
              </a:rPr>
              <a:t>(</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 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ea typeface="SimSun" pitchFamily="2" charset="-122"/>
              </a:rPr>
              <a:t>, </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 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ea typeface="SimSun" pitchFamily="2" charset="-122"/>
              </a:rPr>
              <a:t>) </a:t>
            </a:r>
            <a:br>
              <a:rPr lang="en-US" altLang="zh-CN" smtClean="0">
                <a:ea typeface="SimSun" pitchFamily="2" charset="-122"/>
              </a:rPr>
            </a:br>
            <a:r>
              <a:rPr lang="en-US" altLang="zh-CN" smtClean="0">
                <a:ea typeface="SimSun" pitchFamily="2" charset="-122"/>
              </a:rPr>
              <a:t>Player 1</a:t>
            </a:r>
            <a:r>
              <a:rPr lang="zh-CN" altLang="en-US" smtClean="0">
                <a:ea typeface="SimSun" pitchFamily="2" charset="-122"/>
              </a:rPr>
              <a:t>在第</a:t>
            </a:r>
            <a:r>
              <a:rPr lang="en-US" altLang="zh-CN" smtClean="0">
                <a:ea typeface="SimSun" pitchFamily="2" charset="-122"/>
              </a:rPr>
              <a:t>1</a:t>
            </a:r>
            <a:r>
              <a:rPr lang="zh-CN" altLang="en-US" smtClean="0">
                <a:ea typeface="SimSun" pitchFamily="2" charset="-122"/>
              </a:rPr>
              <a:t>阶段 选择 </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ea typeface="SimSun" pitchFamily="2" charset="-122"/>
              </a:rPr>
              <a:t>, </a:t>
            </a:r>
            <a:r>
              <a:rPr lang="zh-CN" altLang="en-US" smtClean="0">
                <a:ea typeface="SimSun" pitchFamily="2" charset="-122"/>
              </a:rPr>
              <a:t>并且无论第</a:t>
            </a:r>
            <a:r>
              <a:rPr lang="en-US" altLang="zh-CN" smtClean="0">
                <a:ea typeface="SimSun" pitchFamily="2" charset="-122"/>
              </a:rPr>
              <a:t>1</a:t>
            </a:r>
            <a:r>
              <a:rPr lang="zh-CN" altLang="en-US" smtClean="0">
                <a:ea typeface="SimSun" pitchFamily="2" charset="-122"/>
              </a:rPr>
              <a:t>阶段结果是什么，第</a:t>
            </a:r>
            <a:r>
              <a:rPr lang="en-US" altLang="zh-CN" smtClean="0">
                <a:ea typeface="SimSun" pitchFamily="2" charset="-122"/>
              </a:rPr>
              <a:t>2</a:t>
            </a:r>
            <a:r>
              <a:rPr lang="zh-CN" altLang="en-US" smtClean="0">
                <a:ea typeface="SimSun" pitchFamily="2" charset="-122"/>
              </a:rPr>
              <a:t>阶段都选择</a:t>
            </a:r>
            <a:r>
              <a:rPr lang="en-US" altLang="zh-CN" smtClean="0">
                <a:solidFill>
                  <a:schemeClr val="hlink"/>
                </a:solidFill>
                <a:ea typeface="SimSun" pitchFamily="2" charset="-122"/>
              </a:rPr>
              <a:t>L</a:t>
            </a:r>
            <a:r>
              <a:rPr lang="en-US" altLang="zh-CN" baseline="-25000" smtClean="0">
                <a:solidFill>
                  <a:schemeClr val="hlink"/>
                </a:solidFill>
                <a:ea typeface="SimSun" pitchFamily="2" charset="-122"/>
              </a:rPr>
              <a:t>1</a:t>
            </a:r>
            <a:r>
              <a:rPr lang="en-US" altLang="zh-CN" smtClean="0">
                <a:ea typeface="SimSun" pitchFamily="2" charset="-122"/>
              </a:rPr>
              <a:t>.</a:t>
            </a:r>
            <a:br>
              <a:rPr lang="en-US" altLang="zh-CN" smtClean="0">
                <a:ea typeface="SimSun" pitchFamily="2" charset="-122"/>
              </a:rPr>
            </a:br>
            <a:r>
              <a:rPr lang="en-US" altLang="zh-CN" smtClean="0">
                <a:ea typeface="SimSun" pitchFamily="2" charset="-122"/>
              </a:rPr>
              <a:t>Player 2</a:t>
            </a:r>
            <a:r>
              <a:rPr lang="zh-CN" altLang="en-US" smtClean="0">
                <a:ea typeface="SimSun" pitchFamily="2" charset="-122"/>
              </a:rPr>
              <a:t>在第</a:t>
            </a:r>
            <a:r>
              <a:rPr lang="en-US" altLang="zh-CN" smtClean="0">
                <a:ea typeface="SimSun" pitchFamily="2" charset="-122"/>
              </a:rPr>
              <a:t>1</a:t>
            </a:r>
            <a:r>
              <a:rPr lang="zh-CN" altLang="en-US" smtClean="0">
                <a:ea typeface="SimSun" pitchFamily="2" charset="-122"/>
              </a:rPr>
              <a:t>阶段 选择 </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ea typeface="SimSun" pitchFamily="2" charset="-122"/>
              </a:rPr>
              <a:t>,</a:t>
            </a:r>
            <a:r>
              <a:rPr lang="zh-CN" altLang="en-US" smtClean="0">
                <a:ea typeface="SimSun" pitchFamily="2" charset="-122"/>
              </a:rPr>
              <a:t>并且无论第</a:t>
            </a:r>
            <a:r>
              <a:rPr lang="en-US" altLang="zh-CN" smtClean="0">
                <a:ea typeface="SimSun" pitchFamily="2" charset="-122"/>
              </a:rPr>
              <a:t>1</a:t>
            </a:r>
            <a:r>
              <a:rPr lang="zh-CN" altLang="en-US" smtClean="0">
                <a:ea typeface="SimSun" pitchFamily="2" charset="-122"/>
              </a:rPr>
              <a:t>阶段结果是什么，第</a:t>
            </a:r>
            <a:r>
              <a:rPr lang="en-US" altLang="zh-CN" smtClean="0">
                <a:ea typeface="SimSun" pitchFamily="2" charset="-122"/>
              </a:rPr>
              <a:t>2</a:t>
            </a:r>
            <a:r>
              <a:rPr lang="zh-CN" altLang="en-US" smtClean="0">
                <a:ea typeface="SimSun" pitchFamily="2" charset="-122"/>
              </a:rPr>
              <a:t>阶段都选择</a:t>
            </a: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r>
              <a:rPr lang="en-US" altLang="zh-CN" smtClean="0">
                <a:ea typeface="SimSun" pitchFamily="2" charset="-122"/>
              </a:rPr>
              <a:t>.</a:t>
            </a:r>
          </a:p>
        </p:txBody>
      </p:sp>
      <p:graphicFrame>
        <p:nvGraphicFramePr>
          <p:cNvPr id="185348" name="Group 4"/>
          <p:cNvGraphicFramePr>
            <a:graphicFrameLocks noGrp="1"/>
          </p:cNvGraphicFramePr>
          <p:nvPr>
            <p:ph sz="half" idx="4294967295"/>
          </p:nvPr>
        </p:nvGraphicFramePr>
        <p:xfrm>
          <a:off x="2503488" y="4511675"/>
          <a:ext cx="5564187" cy="1584960"/>
        </p:xfrm>
        <a:graphic>
          <a:graphicData uri="http://schemas.openxmlformats.org/drawingml/2006/table">
            <a:tbl>
              <a:tblPr/>
              <a:tblGrid>
                <a:gridCol w="1130300"/>
                <a:gridCol w="823912"/>
                <a:gridCol w="1762125"/>
                <a:gridCol w="1847850"/>
              </a:tblGrid>
              <a:tr h="290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06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rgbClr val="0000FF"/>
                          </a:solidFill>
                          <a:effectLst/>
                          <a:latin typeface="Courier New" pitchFamily="49" charset="0"/>
                          <a:ea typeface="SimSun" pitchFamily="2" charset="-122"/>
                          <a:cs typeface="Courier New" pitchFamily="49" charset="0"/>
                        </a:rPr>
                        <a:t>2</a:t>
                      </a:r>
                      <a:endPar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2079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L</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endPar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2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6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6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R</a:t>
                      </a:r>
                      <a:r>
                        <a:rPr kumimoji="0" lang="en-US" altLang="zh-CN" sz="2000" b="1" i="0" u="none" strike="noStrike" cap="none" normalizeH="0" baseline="-25000" smtClean="0">
                          <a:ln>
                            <a:noFill/>
                          </a:ln>
                          <a:solidFill>
                            <a:schemeClr val="hlink"/>
                          </a:solidFill>
                          <a:effectLst/>
                          <a:latin typeface="Courier New" pitchFamily="49" charset="0"/>
                          <a:ea typeface="SimSun" pitchFamily="2" charset="-122"/>
                          <a:cs typeface="Courier New" pitchFamily="49"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1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smtClean="0">
                          <a:ln>
                            <a:noFill/>
                          </a:ln>
                          <a:solidFill>
                            <a:schemeClr val="hlink"/>
                          </a:solidFill>
                          <a:effectLst/>
                          <a:latin typeface="Courier New" pitchFamily="49" charset="0"/>
                          <a:ea typeface="SimSun" pitchFamily="2" charset="-122"/>
                          <a:cs typeface="Courier New" pitchFamily="49" charset="0"/>
                        </a:rPr>
                        <a:t>5 </a:t>
                      </a:r>
                      <a:r>
                        <a:rPr kumimoji="0" lang="en-US" altLang="zh-CN" sz="2000" b="1" i="0" u="none" strike="noStrike" cap="none" normalizeH="0" baseline="0" smtClean="0">
                          <a:ln>
                            <a:noFill/>
                          </a:ln>
                          <a:solidFill>
                            <a:schemeClr val="tx1"/>
                          </a:solidFill>
                          <a:effectLst/>
                          <a:latin typeface="Courier New" pitchFamily="49" charset="0"/>
                          <a:ea typeface="SimSun" pitchFamily="2" charset="-122"/>
                          <a:cs typeface="Courier New" pitchFamily="49" charset="0"/>
                        </a:rPr>
                        <a:t>, </a:t>
                      </a:r>
                      <a:r>
                        <a:rPr kumimoji="0" lang="en-US" altLang="zh-CN" sz="2000" b="1" i="0" u="none" strike="noStrike" cap="none" normalizeH="0" baseline="0" smtClean="0">
                          <a:ln>
                            <a:noFill/>
                          </a:ln>
                          <a:solidFill>
                            <a:srgbClr val="0000FF"/>
                          </a:solidFill>
                          <a:effectLst/>
                          <a:latin typeface="Courier New" pitchFamily="49" charset="0"/>
                          <a:ea typeface="SimSun" pitchFamily="2" charset="-122"/>
                          <a:cs typeface="Courier New" pitchFamily="49" charset="0"/>
                        </a:rPr>
                        <a: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05499" name="Text Box 34"/>
          <p:cNvSpPr txBox="1">
            <a:spLocks noChangeArrowheads="1"/>
          </p:cNvSpPr>
          <p:nvPr/>
        </p:nvSpPr>
        <p:spPr bwMode="auto">
          <a:xfrm>
            <a:off x="919163" y="4513263"/>
            <a:ext cx="3378200" cy="915987"/>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The payoff (1, 1) of the 2nd stage has been added to the first stage game.</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6499" name="灯片编号占位符 5"/>
          <p:cNvSpPr>
            <a:spLocks noGrp="1"/>
          </p:cNvSpPr>
          <p:nvPr>
            <p:ph type="sldNum" sz="quarter" idx="12"/>
          </p:nvPr>
        </p:nvSpPr>
        <p:spPr>
          <a:noFill/>
        </p:spPr>
        <p:txBody>
          <a:bodyPr/>
          <a:lstStyle/>
          <a:p>
            <a:fld id="{4FADB4C5-0646-419A-82F6-1E0D161483BE}" type="slidenum">
              <a:rPr lang="zh-CN" altLang="en-US" smtClean="0">
                <a:solidFill>
                  <a:srgbClr val="000000"/>
                </a:solidFill>
              </a:rPr>
              <a:pPr/>
              <a:t>91</a:t>
            </a:fld>
            <a:endParaRPr lang="en-US" altLang="zh-CN" smtClean="0">
              <a:solidFill>
                <a:srgbClr val="000000"/>
              </a:solidFill>
            </a:endParaRPr>
          </a:p>
        </p:txBody>
      </p:sp>
      <p:sp>
        <p:nvSpPr>
          <p:cNvPr id="106500" name="Rectangle 2"/>
          <p:cNvSpPr>
            <a:spLocks noGrp="1" noChangeArrowheads="1"/>
          </p:cNvSpPr>
          <p:nvPr>
            <p:ph type="title"/>
          </p:nvPr>
        </p:nvSpPr>
        <p:spPr/>
        <p:txBody>
          <a:bodyPr/>
          <a:lstStyle/>
          <a:p>
            <a:pPr eaLnBrk="1" hangingPunct="1"/>
            <a:r>
              <a:rPr lang="en-US" altLang="zh-CN" dirty="0" smtClean="0">
                <a:ea typeface="SimSun" pitchFamily="2" charset="-122"/>
              </a:rPr>
              <a:t>Finitely repeated game(p.65)</a:t>
            </a:r>
          </a:p>
        </p:txBody>
      </p:sp>
      <p:sp>
        <p:nvSpPr>
          <p:cNvPr id="106501" name="Rectangle 3"/>
          <p:cNvSpPr>
            <a:spLocks noGrp="1" noChangeArrowheads="1"/>
          </p:cNvSpPr>
          <p:nvPr>
            <p:ph type="body" idx="1"/>
          </p:nvPr>
        </p:nvSpPr>
        <p:spPr>
          <a:xfrm>
            <a:off x="914400" y="1600200"/>
            <a:ext cx="7772400" cy="4368800"/>
          </a:xfrm>
        </p:spPr>
        <p:txBody>
          <a:bodyPr/>
          <a:lstStyle/>
          <a:p>
            <a:pPr eaLnBrk="1" hangingPunct="1"/>
            <a:r>
              <a:rPr lang="zh-CN" altLang="en-US" dirty="0" smtClean="0">
                <a:ea typeface="SimSun" pitchFamily="2" charset="-122"/>
              </a:rPr>
              <a:t>在一个完全信息动态博弈中，同一个（同时行动）的博弈进程至少进行了有限次，并且在下一个进程进行前，所有以前的博弈进程都可被观察到，这样的动态博弈就是一个</a:t>
            </a:r>
            <a:r>
              <a:rPr lang="zh-CN" altLang="en-US" b="1" i="1" dirty="0" smtClean="0">
                <a:ea typeface="SimSun" pitchFamily="2" charset="-122"/>
              </a:rPr>
              <a:t>有限重复博弈</a:t>
            </a:r>
            <a:r>
              <a:rPr lang="en-US" altLang="zh-CN" dirty="0" smtClean="0">
                <a:ea typeface="SimSun" pitchFamily="2" charset="-122"/>
              </a:rPr>
              <a:t>. </a:t>
            </a:r>
          </a:p>
          <a:p>
            <a:pPr eaLnBrk="1" hangingPunct="1"/>
            <a:r>
              <a:rPr lang="zh-CN" altLang="en-US" dirty="0" smtClean="0">
                <a:ea typeface="SimSun" pitchFamily="2" charset="-122"/>
              </a:rPr>
              <a:t>如果阶段博弈（同时行动博弈）有惟一的纳什均衡，那么这个有限重复博弈有惟一的子博弈完美纳什均衡</a:t>
            </a:r>
            <a:r>
              <a:rPr lang="en-US" altLang="zh-CN" dirty="0" smtClean="0">
                <a:ea typeface="SimSun" pitchFamily="2" charset="-122"/>
              </a:rPr>
              <a:t>. </a:t>
            </a:r>
            <a:r>
              <a:rPr lang="zh-CN" altLang="en-US" dirty="0" smtClean="0">
                <a:ea typeface="SimSun" pitchFamily="2" charset="-122"/>
              </a:rPr>
              <a:t>重复博弈的每一阶段都会实现阶段博弈的纳什均衡</a:t>
            </a:r>
            <a:r>
              <a:rPr lang="en-US" altLang="zh-CN" dirty="0" smtClean="0">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7523" name="灯片编号占位符 5"/>
          <p:cNvSpPr>
            <a:spLocks noGrp="1"/>
          </p:cNvSpPr>
          <p:nvPr>
            <p:ph type="sldNum" sz="quarter" idx="12"/>
          </p:nvPr>
        </p:nvSpPr>
        <p:spPr>
          <a:noFill/>
        </p:spPr>
        <p:txBody>
          <a:bodyPr/>
          <a:lstStyle/>
          <a:p>
            <a:fld id="{165BB175-FD13-4B9D-A352-1735298D2B96}" type="slidenum">
              <a:rPr lang="zh-CN" altLang="en-US" smtClean="0">
                <a:solidFill>
                  <a:srgbClr val="000000"/>
                </a:solidFill>
              </a:rPr>
              <a:pPr/>
              <a:t>92</a:t>
            </a:fld>
            <a:endParaRPr lang="en-US" altLang="zh-CN" smtClean="0">
              <a:solidFill>
                <a:srgbClr val="000000"/>
              </a:solidFill>
            </a:endParaRPr>
          </a:p>
        </p:txBody>
      </p:sp>
      <p:sp>
        <p:nvSpPr>
          <p:cNvPr id="107524" name="Rectangle 2"/>
          <p:cNvSpPr>
            <a:spLocks noGrp="1" noChangeArrowheads="1"/>
          </p:cNvSpPr>
          <p:nvPr>
            <p:ph type="title"/>
          </p:nvPr>
        </p:nvSpPr>
        <p:spPr>
          <a:xfrm>
            <a:off x="642910" y="277813"/>
            <a:ext cx="8215370" cy="1143000"/>
          </a:xfrm>
        </p:spPr>
        <p:txBody>
          <a:bodyPr/>
          <a:lstStyle/>
          <a:p>
            <a:pPr eaLnBrk="1" hangingPunct="1"/>
            <a:r>
              <a:rPr lang="en-US" altLang="zh-CN" sz="3800" dirty="0" smtClean="0">
                <a:ea typeface="SimSun" pitchFamily="2" charset="-122"/>
              </a:rPr>
              <a:t>What happens if the stage game has more than one Nash equilibrium?</a:t>
            </a:r>
            <a:r>
              <a:rPr lang="zh-CN" altLang="en-US" sz="3800" dirty="0" smtClean="0">
                <a:ea typeface="SimSun" pitchFamily="2" charset="-122"/>
              </a:rPr>
              <a:t>（</a:t>
            </a:r>
            <a:r>
              <a:rPr lang="en-US" altLang="zh-CN" sz="3800" dirty="0" smtClean="0">
                <a:ea typeface="SimSun" pitchFamily="2" charset="-122"/>
              </a:rPr>
              <a:t>p.66</a:t>
            </a:r>
            <a:r>
              <a:rPr lang="zh-CN" altLang="en-US" sz="3800" dirty="0" smtClean="0">
                <a:ea typeface="SimSun" pitchFamily="2" charset="-122"/>
              </a:rPr>
              <a:t>）</a:t>
            </a:r>
            <a:endParaRPr lang="en-US" altLang="zh-CN" sz="3800" dirty="0" smtClean="0">
              <a:ea typeface="SimSun" pitchFamily="2" charset="-122"/>
            </a:endParaRPr>
          </a:p>
        </p:txBody>
      </p:sp>
      <p:sp>
        <p:nvSpPr>
          <p:cNvPr id="107525" name="Rectangle 3"/>
          <p:cNvSpPr>
            <a:spLocks noGrp="1" noChangeArrowheads="1"/>
          </p:cNvSpPr>
          <p:nvPr>
            <p:ph type="body" idx="1"/>
          </p:nvPr>
        </p:nvSpPr>
        <p:spPr>
          <a:xfrm>
            <a:off x="654050" y="1585913"/>
            <a:ext cx="7916863" cy="2540000"/>
          </a:xfrm>
        </p:spPr>
        <p:txBody>
          <a:bodyPr/>
          <a:lstStyle/>
          <a:p>
            <a:pPr eaLnBrk="1" hangingPunct="1">
              <a:lnSpc>
                <a:spcPct val="80000"/>
              </a:lnSpc>
              <a:buFont typeface="Wingdings" pitchFamily="2" charset="2"/>
              <a:buChar char="Ø"/>
            </a:pPr>
            <a:r>
              <a:rPr lang="zh-CN" altLang="en-US" sz="2400" smtClean="0">
                <a:ea typeface="SimSun" pitchFamily="2" charset="-122"/>
              </a:rPr>
              <a:t>两个参与人要把以下同时行动博弈重复进行两次</a:t>
            </a:r>
            <a:endParaRPr lang="en-US" altLang="zh-CN" sz="2400" smtClean="0">
              <a:ea typeface="SimSun" pitchFamily="2" charset="-122"/>
            </a:endParaRPr>
          </a:p>
          <a:p>
            <a:pPr eaLnBrk="1" hangingPunct="1">
              <a:lnSpc>
                <a:spcPct val="80000"/>
              </a:lnSpc>
              <a:buFont typeface="Wingdings" pitchFamily="2" charset="2"/>
              <a:buChar char="Ø"/>
            </a:pPr>
            <a:r>
              <a:rPr lang="zh-CN" altLang="en-US" sz="2400" smtClean="0">
                <a:ea typeface="SimSun" pitchFamily="2" charset="-122"/>
              </a:rPr>
              <a:t>第二次博弈开始前可观察到第一次进行的结果</a:t>
            </a:r>
            <a:endParaRPr lang="en-US" altLang="zh-CN" sz="2400" smtClean="0">
              <a:ea typeface="SimSun" pitchFamily="2" charset="-122"/>
            </a:endParaRPr>
          </a:p>
          <a:p>
            <a:pPr eaLnBrk="1" hangingPunct="1">
              <a:lnSpc>
                <a:spcPct val="80000"/>
              </a:lnSpc>
              <a:buFont typeface="Wingdings" pitchFamily="2" charset="2"/>
              <a:buChar char="Ø"/>
            </a:pPr>
            <a:r>
              <a:rPr lang="zh-CN" altLang="en-US" sz="2400" smtClean="0">
                <a:ea typeface="SimSun" pitchFamily="2" charset="-122"/>
              </a:rPr>
              <a:t>整个博弈的收益等于两阶段各自收益的加总</a:t>
            </a:r>
            <a:r>
              <a:rPr lang="en-US" altLang="zh-CN" sz="2400" smtClean="0">
                <a:ea typeface="SimSun" pitchFamily="2" charset="-122"/>
              </a:rPr>
              <a:t>. </a:t>
            </a:r>
            <a:r>
              <a:rPr lang="zh-CN" altLang="en-US" sz="2400" smtClean="0">
                <a:ea typeface="SimSun" pitchFamily="2" charset="-122"/>
              </a:rPr>
              <a:t>即贴现因子等于</a:t>
            </a:r>
            <a:r>
              <a:rPr lang="en-US" altLang="zh-CN" sz="2400" smtClean="0">
                <a:ea typeface="SimSun" pitchFamily="2" charset="-122"/>
              </a:rPr>
              <a:t>1.</a:t>
            </a:r>
          </a:p>
          <a:p>
            <a:pPr eaLnBrk="1" hangingPunct="1">
              <a:lnSpc>
                <a:spcPct val="80000"/>
              </a:lnSpc>
              <a:buFont typeface="Wingdings" pitchFamily="2" charset="2"/>
              <a:buChar char="Ø"/>
            </a:pPr>
            <a:r>
              <a:rPr lang="zh-CN" altLang="en-US" sz="2400" smtClean="0">
                <a:ea typeface="SimSun" pitchFamily="2" charset="-122"/>
              </a:rPr>
              <a:t>问题</a:t>
            </a:r>
            <a:r>
              <a:rPr lang="en-US" altLang="zh-CN" sz="2400" smtClean="0">
                <a:ea typeface="SimSun" pitchFamily="2" charset="-122"/>
              </a:rPr>
              <a:t>: </a:t>
            </a:r>
            <a:r>
              <a:rPr lang="zh-CN" altLang="en-US" sz="2400" smtClean="0">
                <a:ea typeface="SimSun" pitchFamily="2" charset="-122"/>
              </a:rPr>
              <a:t>如果</a:t>
            </a:r>
            <a:r>
              <a:rPr lang="en-US" altLang="zh-CN" sz="2400" smtClean="0">
                <a:ea typeface="SimSun" pitchFamily="2" charset="-122"/>
              </a:rPr>
              <a:t>M</a:t>
            </a:r>
            <a:r>
              <a:rPr lang="en-US" altLang="zh-CN" sz="2400" baseline="-25000" smtClean="0">
                <a:ea typeface="SimSun" pitchFamily="2" charset="-122"/>
              </a:rPr>
              <a:t>1</a:t>
            </a:r>
            <a:r>
              <a:rPr lang="en-US" altLang="zh-CN" sz="2400" smtClean="0">
                <a:ea typeface="SimSun" pitchFamily="2" charset="-122"/>
              </a:rPr>
              <a:t>, M</a:t>
            </a:r>
            <a:r>
              <a:rPr lang="en-US" altLang="zh-CN" sz="2400" baseline="-25000" smtClean="0">
                <a:ea typeface="SimSun" pitchFamily="2" charset="-122"/>
              </a:rPr>
              <a:t>2</a:t>
            </a:r>
            <a:r>
              <a:rPr lang="zh-CN" altLang="en-US" sz="2400" smtClean="0">
                <a:ea typeface="SimSun" pitchFamily="2" charset="-122"/>
              </a:rPr>
              <a:t>被选择，我们能够找到一个子博弈完美纳什均衡吗</a:t>
            </a:r>
            <a:r>
              <a:rPr lang="en-US" altLang="zh-CN" sz="2400" smtClean="0">
                <a:ea typeface="SimSun" pitchFamily="2" charset="-122"/>
              </a:rPr>
              <a:t>?</a:t>
            </a:r>
            <a:r>
              <a:rPr lang="zh-CN" altLang="en-US" sz="2400" smtClean="0">
                <a:ea typeface="SimSun" pitchFamily="2" charset="-122"/>
              </a:rPr>
              <a:t>或者说</a:t>
            </a:r>
            <a:r>
              <a:rPr lang="en-US" altLang="zh-CN" sz="2400" smtClean="0">
                <a:ea typeface="SimSun" pitchFamily="2" charset="-122"/>
              </a:rPr>
              <a:t>,</a:t>
            </a:r>
            <a:r>
              <a:rPr lang="zh-CN" altLang="en-US" sz="2400" smtClean="0">
                <a:ea typeface="SimSun" pitchFamily="2" charset="-122"/>
              </a:rPr>
              <a:t>两个参与人在一个子博弈完美均衡中能够合作（</a:t>
            </a:r>
            <a:r>
              <a:rPr lang="en-US" altLang="zh-CN" sz="2400" smtClean="0">
                <a:ea typeface="SimSun" pitchFamily="2" charset="-122"/>
              </a:rPr>
              <a:t>cooperate</a:t>
            </a:r>
            <a:r>
              <a:rPr lang="zh-CN" altLang="en-US" sz="2400" smtClean="0">
                <a:ea typeface="SimSun" pitchFamily="2" charset="-122"/>
              </a:rPr>
              <a:t> ）吗</a:t>
            </a:r>
            <a:r>
              <a:rPr lang="en-US" altLang="zh-CN" sz="2400" smtClean="0">
                <a:ea typeface="SimSun" pitchFamily="2" charset="-122"/>
              </a:rPr>
              <a:t>?</a:t>
            </a:r>
          </a:p>
        </p:txBody>
      </p:sp>
      <p:graphicFrame>
        <p:nvGraphicFramePr>
          <p:cNvPr id="167940" name="Group 4"/>
          <p:cNvGraphicFramePr>
            <a:graphicFrameLocks noGrp="1"/>
          </p:cNvGraphicFramePr>
          <p:nvPr>
            <p:ph idx="4294967295"/>
          </p:nvPr>
        </p:nvGraphicFramePr>
        <p:xfrm>
          <a:off x="1587500" y="4316413"/>
          <a:ext cx="6465888" cy="1828800"/>
        </p:xfrm>
        <a:graphic>
          <a:graphicData uri="http://schemas.openxmlformats.org/drawingml/2006/table">
            <a:tbl>
              <a:tblPr/>
              <a:tblGrid>
                <a:gridCol w="1139825"/>
                <a:gridCol w="850900"/>
                <a:gridCol w="1471613"/>
                <a:gridCol w="1512887"/>
                <a:gridCol w="1490663"/>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L</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endPar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endPar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spd="med">
    <p:zoom/>
    <p:sndAc>
      <p:stSnd>
        <p:snd r:embed="rId2" name="click.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8547" name="灯片编号占位符 4"/>
          <p:cNvSpPr>
            <a:spLocks noGrp="1"/>
          </p:cNvSpPr>
          <p:nvPr>
            <p:ph type="sldNum" sz="quarter" idx="12"/>
          </p:nvPr>
        </p:nvSpPr>
        <p:spPr>
          <a:noFill/>
        </p:spPr>
        <p:txBody>
          <a:bodyPr/>
          <a:lstStyle/>
          <a:p>
            <a:fld id="{7F58145D-76AB-44D4-B486-0F56865CC756}" type="slidenum">
              <a:rPr lang="zh-CN" altLang="en-US" smtClean="0">
                <a:solidFill>
                  <a:srgbClr val="000000"/>
                </a:solidFill>
              </a:rPr>
              <a:pPr/>
              <a:t>93</a:t>
            </a:fld>
            <a:endParaRPr lang="en-US" altLang="zh-CN" smtClean="0">
              <a:solidFill>
                <a:srgbClr val="000000"/>
              </a:solidFill>
            </a:endParaRPr>
          </a:p>
        </p:txBody>
      </p:sp>
      <p:sp>
        <p:nvSpPr>
          <p:cNvPr id="108548" name="Rectangle 2"/>
          <p:cNvSpPr>
            <a:spLocks noGrp="1" noChangeArrowheads="1"/>
          </p:cNvSpPr>
          <p:nvPr>
            <p:ph type="title"/>
          </p:nvPr>
        </p:nvSpPr>
        <p:spPr/>
        <p:txBody>
          <a:bodyPr/>
          <a:lstStyle/>
          <a:p>
            <a:pPr eaLnBrk="1" hangingPunct="1"/>
            <a:r>
              <a:rPr lang="en-US" altLang="zh-CN" smtClean="0">
                <a:ea typeface="SimSun" pitchFamily="2" charset="-122"/>
              </a:rPr>
              <a:t>Informal game tree</a:t>
            </a:r>
          </a:p>
        </p:txBody>
      </p:sp>
      <p:sp>
        <p:nvSpPr>
          <p:cNvPr id="108549" name="Oval 3"/>
          <p:cNvSpPr>
            <a:spLocks noChangeArrowheads="1"/>
          </p:cNvSpPr>
          <p:nvPr/>
        </p:nvSpPr>
        <p:spPr bwMode="auto">
          <a:xfrm>
            <a:off x="4510088" y="161290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50" name="Line 4"/>
          <p:cNvSpPr>
            <a:spLocks noChangeShapeType="1"/>
          </p:cNvSpPr>
          <p:nvPr/>
        </p:nvSpPr>
        <p:spPr bwMode="auto">
          <a:xfrm flipH="1">
            <a:off x="2166938" y="1704975"/>
            <a:ext cx="2357437" cy="790575"/>
          </a:xfrm>
          <a:prstGeom prst="line">
            <a:avLst/>
          </a:prstGeom>
          <a:noFill/>
          <a:ln w="127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51" name="Line 5"/>
          <p:cNvSpPr>
            <a:spLocks noChangeShapeType="1"/>
          </p:cNvSpPr>
          <p:nvPr/>
        </p:nvSpPr>
        <p:spPr bwMode="auto">
          <a:xfrm>
            <a:off x="4605338" y="1695450"/>
            <a:ext cx="2546350" cy="78581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52" name="Text Box 6"/>
          <p:cNvSpPr txBox="1">
            <a:spLocks noChangeArrowheads="1"/>
          </p:cNvSpPr>
          <p:nvPr/>
        </p:nvSpPr>
        <p:spPr bwMode="auto">
          <a:xfrm>
            <a:off x="4157663" y="1376363"/>
            <a:ext cx="3984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8553" name="Text Box 7"/>
          <p:cNvSpPr txBox="1">
            <a:spLocks noChangeArrowheads="1"/>
          </p:cNvSpPr>
          <p:nvPr/>
        </p:nvSpPr>
        <p:spPr bwMode="auto">
          <a:xfrm>
            <a:off x="2886075" y="17383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8554" name="Text Box 8"/>
          <p:cNvSpPr txBox="1">
            <a:spLocks noChangeArrowheads="1"/>
          </p:cNvSpPr>
          <p:nvPr/>
        </p:nvSpPr>
        <p:spPr bwMode="auto">
          <a:xfrm>
            <a:off x="5554663" y="1711325"/>
            <a:ext cx="5381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8555" name="Text Box 9"/>
          <p:cNvSpPr txBox="1">
            <a:spLocks noChangeArrowheads="1"/>
          </p:cNvSpPr>
          <p:nvPr/>
        </p:nvSpPr>
        <p:spPr bwMode="auto">
          <a:xfrm>
            <a:off x="1798638" y="21732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8556" name="Oval 10"/>
          <p:cNvSpPr>
            <a:spLocks noChangeArrowheads="1"/>
          </p:cNvSpPr>
          <p:nvPr/>
        </p:nvSpPr>
        <p:spPr bwMode="auto">
          <a:xfrm>
            <a:off x="2009775" y="243681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57" name="Text Box 11"/>
          <p:cNvSpPr txBox="1">
            <a:spLocks noChangeArrowheads="1"/>
          </p:cNvSpPr>
          <p:nvPr/>
        </p:nvSpPr>
        <p:spPr bwMode="auto">
          <a:xfrm>
            <a:off x="7321550" y="2211388"/>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8558" name="Oval 12"/>
          <p:cNvSpPr>
            <a:spLocks noChangeArrowheads="1"/>
          </p:cNvSpPr>
          <p:nvPr/>
        </p:nvSpPr>
        <p:spPr bwMode="auto">
          <a:xfrm>
            <a:off x="7102475" y="24288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59" name="Line 13"/>
          <p:cNvSpPr>
            <a:spLocks noChangeShapeType="1"/>
          </p:cNvSpPr>
          <p:nvPr/>
        </p:nvSpPr>
        <p:spPr bwMode="auto">
          <a:xfrm flipH="1">
            <a:off x="6264275" y="2519363"/>
            <a:ext cx="852488"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60" name="Line 14"/>
          <p:cNvSpPr>
            <a:spLocks noChangeShapeType="1"/>
          </p:cNvSpPr>
          <p:nvPr/>
        </p:nvSpPr>
        <p:spPr bwMode="auto">
          <a:xfrm>
            <a:off x="7242175" y="2509838"/>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61" name="Text Box 15"/>
          <p:cNvSpPr txBox="1">
            <a:spLocks noChangeArrowheads="1"/>
          </p:cNvSpPr>
          <p:nvPr/>
        </p:nvSpPr>
        <p:spPr bwMode="auto">
          <a:xfrm>
            <a:off x="6256338" y="27416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8562" name="Text Box 16"/>
          <p:cNvSpPr txBox="1">
            <a:spLocks noChangeArrowheads="1"/>
          </p:cNvSpPr>
          <p:nvPr/>
        </p:nvSpPr>
        <p:spPr bwMode="auto">
          <a:xfrm>
            <a:off x="7694613" y="274478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8563" name="Line 17"/>
          <p:cNvSpPr>
            <a:spLocks noChangeShapeType="1"/>
          </p:cNvSpPr>
          <p:nvPr/>
        </p:nvSpPr>
        <p:spPr bwMode="auto">
          <a:xfrm>
            <a:off x="2170113" y="2506663"/>
            <a:ext cx="4910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64" name="Oval 18"/>
          <p:cNvSpPr>
            <a:spLocks noChangeArrowheads="1"/>
          </p:cNvSpPr>
          <p:nvPr/>
        </p:nvSpPr>
        <p:spPr bwMode="auto">
          <a:xfrm>
            <a:off x="4494213" y="241935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65" name="Line 19"/>
          <p:cNvSpPr>
            <a:spLocks noChangeShapeType="1"/>
          </p:cNvSpPr>
          <p:nvPr/>
        </p:nvSpPr>
        <p:spPr bwMode="auto">
          <a:xfrm>
            <a:off x="4586288" y="1782763"/>
            <a:ext cx="0" cy="647700"/>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66" name="Line 20"/>
          <p:cNvSpPr>
            <a:spLocks noChangeShapeType="1"/>
          </p:cNvSpPr>
          <p:nvPr/>
        </p:nvSpPr>
        <p:spPr bwMode="auto">
          <a:xfrm>
            <a:off x="7167563" y="2595563"/>
            <a:ext cx="0" cy="82708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67" name="Oval 21"/>
          <p:cNvSpPr>
            <a:spLocks noChangeArrowheads="1"/>
          </p:cNvSpPr>
          <p:nvPr/>
        </p:nvSpPr>
        <p:spPr bwMode="auto">
          <a:xfrm>
            <a:off x="6230938" y="33512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68" name="Oval 22"/>
          <p:cNvSpPr>
            <a:spLocks noChangeArrowheads="1"/>
          </p:cNvSpPr>
          <p:nvPr/>
        </p:nvSpPr>
        <p:spPr bwMode="auto">
          <a:xfrm>
            <a:off x="7077075" y="33416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69" name="Oval 23"/>
          <p:cNvSpPr>
            <a:spLocks noChangeArrowheads="1"/>
          </p:cNvSpPr>
          <p:nvPr/>
        </p:nvSpPr>
        <p:spPr bwMode="auto">
          <a:xfrm>
            <a:off x="7989888" y="33416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70" name="Text Box 24"/>
          <p:cNvSpPr txBox="1">
            <a:spLocks noChangeArrowheads="1"/>
          </p:cNvSpPr>
          <p:nvPr/>
        </p:nvSpPr>
        <p:spPr bwMode="auto">
          <a:xfrm>
            <a:off x="7138988" y="280828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8571" name="Line 25"/>
          <p:cNvSpPr>
            <a:spLocks noChangeShapeType="1"/>
          </p:cNvSpPr>
          <p:nvPr/>
        </p:nvSpPr>
        <p:spPr bwMode="auto">
          <a:xfrm flipH="1">
            <a:off x="3675063" y="2525713"/>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72" name="Line 26"/>
          <p:cNvSpPr>
            <a:spLocks noChangeShapeType="1"/>
          </p:cNvSpPr>
          <p:nvPr/>
        </p:nvSpPr>
        <p:spPr bwMode="auto">
          <a:xfrm>
            <a:off x="4652963" y="2516188"/>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73" name="Text Box 27"/>
          <p:cNvSpPr txBox="1">
            <a:spLocks noChangeArrowheads="1"/>
          </p:cNvSpPr>
          <p:nvPr/>
        </p:nvSpPr>
        <p:spPr bwMode="auto">
          <a:xfrm>
            <a:off x="3667125" y="27479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8574" name="Text Box 28"/>
          <p:cNvSpPr txBox="1">
            <a:spLocks noChangeArrowheads="1"/>
          </p:cNvSpPr>
          <p:nvPr/>
        </p:nvSpPr>
        <p:spPr bwMode="auto">
          <a:xfrm>
            <a:off x="5105400" y="275113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8575" name="Line 29"/>
          <p:cNvSpPr>
            <a:spLocks noChangeShapeType="1"/>
          </p:cNvSpPr>
          <p:nvPr/>
        </p:nvSpPr>
        <p:spPr bwMode="auto">
          <a:xfrm>
            <a:off x="4578350" y="2601913"/>
            <a:ext cx="0" cy="1387475"/>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76" name="Oval 30"/>
          <p:cNvSpPr>
            <a:spLocks noChangeArrowheads="1"/>
          </p:cNvSpPr>
          <p:nvPr/>
        </p:nvSpPr>
        <p:spPr bwMode="auto">
          <a:xfrm>
            <a:off x="3641725" y="33575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77" name="Oval 31"/>
          <p:cNvSpPr>
            <a:spLocks noChangeArrowheads="1"/>
          </p:cNvSpPr>
          <p:nvPr/>
        </p:nvSpPr>
        <p:spPr bwMode="auto">
          <a:xfrm>
            <a:off x="4503738" y="39671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78" name="Oval 32"/>
          <p:cNvSpPr>
            <a:spLocks noChangeArrowheads="1"/>
          </p:cNvSpPr>
          <p:nvPr/>
        </p:nvSpPr>
        <p:spPr bwMode="auto">
          <a:xfrm>
            <a:off x="5400675" y="334803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79" name="Text Box 33"/>
          <p:cNvSpPr txBox="1">
            <a:spLocks noChangeArrowheads="1"/>
          </p:cNvSpPr>
          <p:nvPr/>
        </p:nvSpPr>
        <p:spPr bwMode="auto">
          <a:xfrm>
            <a:off x="4549775" y="281463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8580" name="Line 34"/>
          <p:cNvSpPr>
            <a:spLocks noChangeShapeType="1"/>
          </p:cNvSpPr>
          <p:nvPr/>
        </p:nvSpPr>
        <p:spPr bwMode="auto">
          <a:xfrm flipH="1">
            <a:off x="1182688" y="2509838"/>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81" name="Line 35"/>
          <p:cNvSpPr>
            <a:spLocks noChangeShapeType="1"/>
          </p:cNvSpPr>
          <p:nvPr/>
        </p:nvSpPr>
        <p:spPr bwMode="auto">
          <a:xfrm>
            <a:off x="2160588" y="2500313"/>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82" name="Text Box 36"/>
          <p:cNvSpPr txBox="1">
            <a:spLocks noChangeArrowheads="1"/>
          </p:cNvSpPr>
          <p:nvPr/>
        </p:nvSpPr>
        <p:spPr bwMode="auto">
          <a:xfrm>
            <a:off x="1174750" y="2732088"/>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8583" name="Text Box 37"/>
          <p:cNvSpPr txBox="1">
            <a:spLocks noChangeArrowheads="1"/>
          </p:cNvSpPr>
          <p:nvPr/>
        </p:nvSpPr>
        <p:spPr bwMode="auto">
          <a:xfrm>
            <a:off x="2613025" y="2735263"/>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8584" name="Line 38"/>
          <p:cNvSpPr>
            <a:spLocks noChangeShapeType="1"/>
          </p:cNvSpPr>
          <p:nvPr/>
        </p:nvSpPr>
        <p:spPr bwMode="auto">
          <a:xfrm>
            <a:off x="2085975" y="2586038"/>
            <a:ext cx="0" cy="82708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85" name="Oval 39"/>
          <p:cNvSpPr>
            <a:spLocks noChangeArrowheads="1"/>
          </p:cNvSpPr>
          <p:nvPr/>
        </p:nvSpPr>
        <p:spPr bwMode="auto">
          <a:xfrm>
            <a:off x="1149350" y="33416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86" name="Oval 40"/>
          <p:cNvSpPr>
            <a:spLocks noChangeArrowheads="1"/>
          </p:cNvSpPr>
          <p:nvPr/>
        </p:nvSpPr>
        <p:spPr bwMode="auto">
          <a:xfrm>
            <a:off x="1995488" y="33321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87" name="Oval 41"/>
          <p:cNvSpPr>
            <a:spLocks noChangeArrowheads="1"/>
          </p:cNvSpPr>
          <p:nvPr/>
        </p:nvSpPr>
        <p:spPr bwMode="auto">
          <a:xfrm>
            <a:off x="2908300" y="33321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88" name="Text Box 42"/>
          <p:cNvSpPr txBox="1">
            <a:spLocks noChangeArrowheads="1"/>
          </p:cNvSpPr>
          <p:nvPr/>
        </p:nvSpPr>
        <p:spPr bwMode="auto">
          <a:xfrm>
            <a:off x="2057400" y="2798763"/>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8589" name="Text Box 43"/>
          <p:cNvSpPr txBox="1">
            <a:spLocks noChangeArrowheads="1"/>
          </p:cNvSpPr>
          <p:nvPr/>
        </p:nvSpPr>
        <p:spPr bwMode="auto">
          <a:xfrm>
            <a:off x="4222750" y="21923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8590" name="Line 44"/>
          <p:cNvSpPr>
            <a:spLocks noChangeShapeType="1"/>
          </p:cNvSpPr>
          <p:nvPr/>
        </p:nvSpPr>
        <p:spPr bwMode="auto">
          <a:xfrm flipH="1">
            <a:off x="2141538" y="4056063"/>
            <a:ext cx="2357437" cy="790575"/>
          </a:xfrm>
          <a:prstGeom prst="line">
            <a:avLst/>
          </a:prstGeom>
          <a:noFill/>
          <a:ln w="127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91" name="Line 45"/>
          <p:cNvSpPr>
            <a:spLocks noChangeShapeType="1"/>
          </p:cNvSpPr>
          <p:nvPr/>
        </p:nvSpPr>
        <p:spPr bwMode="auto">
          <a:xfrm>
            <a:off x="4579938" y="4046538"/>
            <a:ext cx="2546350" cy="7858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92" name="Text Box 46"/>
          <p:cNvSpPr txBox="1">
            <a:spLocks noChangeArrowheads="1"/>
          </p:cNvSpPr>
          <p:nvPr/>
        </p:nvSpPr>
        <p:spPr bwMode="auto">
          <a:xfrm>
            <a:off x="2563813" y="42656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8593" name="Text Box 47"/>
          <p:cNvSpPr txBox="1">
            <a:spLocks noChangeArrowheads="1"/>
          </p:cNvSpPr>
          <p:nvPr/>
        </p:nvSpPr>
        <p:spPr bwMode="auto">
          <a:xfrm>
            <a:off x="6267450" y="4283075"/>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8594" name="Text Box 48"/>
          <p:cNvSpPr txBox="1">
            <a:spLocks noChangeArrowheads="1"/>
          </p:cNvSpPr>
          <p:nvPr/>
        </p:nvSpPr>
        <p:spPr bwMode="auto">
          <a:xfrm>
            <a:off x="1773238" y="45243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8595" name="Oval 49"/>
          <p:cNvSpPr>
            <a:spLocks noChangeArrowheads="1"/>
          </p:cNvSpPr>
          <p:nvPr/>
        </p:nvSpPr>
        <p:spPr bwMode="auto">
          <a:xfrm>
            <a:off x="1984375" y="478790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96" name="Text Box 50"/>
          <p:cNvSpPr txBox="1">
            <a:spLocks noChangeArrowheads="1"/>
          </p:cNvSpPr>
          <p:nvPr/>
        </p:nvSpPr>
        <p:spPr bwMode="auto">
          <a:xfrm>
            <a:off x="7296150" y="4562475"/>
            <a:ext cx="3603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8597" name="Oval 51"/>
          <p:cNvSpPr>
            <a:spLocks noChangeArrowheads="1"/>
          </p:cNvSpPr>
          <p:nvPr/>
        </p:nvSpPr>
        <p:spPr bwMode="auto">
          <a:xfrm>
            <a:off x="7077075" y="477996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598" name="Line 52"/>
          <p:cNvSpPr>
            <a:spLocks noChangeShapeType="1"/>
          </p:cNvSpPr>
          <p:nvPr/>
        </p:nvSpPr>
        <p:spPr bwMode="auto">
          <a:xfrm flipH="1">
            <a:off x="6238875" y="4870450"/>
            <a:ext cx="852488"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599" name="Line 53"/>
          <p:cNvSpPr>
            <a:spLocks noChangeShapeType="1"/>
          </p:cNvSpPr>
          <p:nvPr/>
        </p:nvSpPr>
        <p:spPr bwMode="auto">
          <a:xfrm>
            <a:off x="7216775" y="4860925"/>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00" name="Text Box 54"/>
          <p:cNvSpPr txBox="1">
            <a:spLocks noChangeArrowheads="1"/>
          </p:cNvSpPr>
          <p:nvPr/>
        </p:nvSpPr>
        <p:spPr bwMode="auto">
          <a:xfrm>
            <a:off x="6230938" y="50927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8601" name="Text Box 55"/>
          <p:cNvSpPr txBox="1">
            <a:spLocks noChangeArrowheads="1"/>
          </p:cNvSpPr>
          <p:nvPr/>
        </p:nvSpPr>
        <p:spPr bwMode="auto">
          <a:xfrm>
            <a:off x="7669213" y="50958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8602" name="Line 56"/>
          <p:cNvSpPr>
            <a:spLocks noChangeShapeType="1"/>
          </p:cNvSpPr>
          <p:nvPr/>
        </p:nvSpPr>
        <p:spPr bwMode="auto">
          <a:xfrm>
            <a:off x="2144713" y="4857750"/>
            <a:ext cx="4910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03" name="Oval 57"/>
          <p:cNvSpPr>
            <a:spLocks noChangeArrowheads="1"/>
          </p:cNvSpPr>
          <p:nvPr/>
        </p:nvSpPr>
        <p:spPr bwMode="auto">
          <a:xfrm>
            <a:off x="4468813" y="47704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04" name="Line 58"/>
          <p:cNvSpPr>
            <a:spLocks noChangeShapeType="1"/>
          </p:cNvSpPr>
          <p:nvPr/>
        </p:nvSpPr>
        <p:spPr bwMode="auto">
          <a:xfrm>
            <a:off x="4560888" y="4133850"/>
            <a:ext cx="0" cy="647700"/>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05" name="Line 59"/>
          <p:cNvSpPr>
            <a:spLocks noChangeShapeType="1"/>
          </p:cNvSpPr>
          <p:nvPr/>
        </p:nvSpPr>
        <p:spPr bwMode="auto">
          <a:xfrm>
            <a:off x="7142163" y="4946650"/>
            <a:ext cx="0" cy="827088"/>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06" name="Oval 60"/>
          <p:cNvSpPr>
            <a:spLocks noChangeArrowheads="1"/>
          </p:cNvSpPr>
          <p:nvPr/>
        </p:nvSpPr>
        <p:spPr bwMode="auto">
          <a:xfrm>
            <a:off x="6205538" y="57023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07" name="Oval 61"/>
          <p:cNvSpPr>
            <a:spLocks noChangeArrowheads="1"/>
          </p:cNvSpPr>
          <p:nvPr/>
        </p:nvSpPr>
        <p:spPr bwMode="auto">
          <a:xfrm>
            <a:off x="7051675" y="5692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08" name="Oval 62"/>
          <p:cNvSpPr>
            <a:spLocks noChangeArrowheads="1"/>
          </p:cNvSpPr>
          <p:nvPr/>
        </p:nvSpPr>
        <p:spPr bwMode="auto">
          <a:xfrm>
            <a:off x="7964488" y="5692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09" name="Text Box 63"/>
          <p:cNvSpPr txBox="1">
            <a:spLocks noChangeArrowheads="1"/>
          </p:cNvSpPr>
          <p:nvPr/>
        </p:nvSpPr>
        <p:spPr bwMode="auto">
          <a:xfrm>
            <a:off x="7113588" y="51593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8610" name="Line 64"/>
          <p:cNvSpPr>
            <a:spLocks noChangeShapeType="1"/>
          </p:cNvSpPr>
          <p:nvPr/>
        </p:nvSpPr>
        <p:spPr bwMode="auto">
          <a:xfrm flipH="1">
            <a:off x="3649663" y="4876800"/>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11" name="Line 65"/>
          <p:cNvSpPr>
            <a:spLocks noChangeShapeType="1"/>
          </p:cNvSpPr>
          <p:nvPr/>
        </p:nvSpPr>
        <p:spPr bwMode="auto">
          <a:xfrm>
            <a:off x="4627563" y="4867275"/>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12" name="Text Box 66"/>
          <p:cNvSpPr txBox="1">
            <a:spLocks noChangeArrowheads="1"/>
          </p:cNvSpPr>
          <p:nvPr/>
        </p:nvSpPr>
        <p:spPr bwMode="auto">
          <a:xfrm>
            <a:off x="3641725" y="509905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8613" name="Text Box 67"/>
          <p:cNvSpPr txBox="1">
            <a:spLocks noChangeArrowheads="1"/>
          </p:cNvSpPr>
          <p:nvPr/>
        </p:nvSpPr>
        <p:spPr bwMode="auto">
          <a:xfrm>
            <a:off x="5080000" y="510222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8614" name="Line 68"/>
          <p:cNvSpPr>
            <a:spLocks noChangeShapeType="1"/>
          </p:cNvSpPr>
          <p:nvPr/>
        </p:nvSpPr>
        <p:spPr bwMode="auto">
          <a:xfrm>
            <a:off x="4552950" y="4953000"/>
            <a:ext cx="0" cy="827088"/>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15" name="Oval 69"/>
          <p:cNvSpPr>
            <a:spLocks noChangeArrowheads="1"/>
          </p:cNvSpPr>
          <p:nvPr/>
        </p:nvSpPr>
        <p:spPr bwMode="auto">
          <a:xfrm>
            <a:off x="3616325" y="570865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16" name="Oval 70"/>
          <p:cNvSpPr>
            <a:spLocks noChangeArrowheads="1"/>
          </p:cNvSpPr>
          <p:nvPr/>
        </p:nvSpPr>
        <p:spPr bwMode="auto">
          <a:xfrm>
            <a:off x="4462463" y="56991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17" name="Oval 71"/>
          <p:cNvSpPr>
            <a:spLocks noChangeArrowheads="1"/>
          </p:cNvSpPr>
          <p:nvPr/>
        </p:nvSpPr>
        <p:spPr bwMode="auto">
          <a:xfrm>
            <a:off x="5375275" y="56991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18" name="Text Box 72"/>
          <p:cNvSpPr txBox="1">
            <a:spLocks noChangeArrowheads="1"/>
          </p:cNvSpPr>
          <p:nvPr/>
        </p:nvSpPr>
        <p:spPr bwMode="auto">
          <a:xfrm>
            <a:off x="4524375" y="516572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8619" name="Line 73"/>
          <p:cNvSpPr>
            <a:spLocks noChangeShapeType="1"/>
          </p:cNvSpPr>
          <p:nvPr/>
        </p:nvSpPr>
        <p:spPr bwMode="auto">
          <a:xfrm flipH="1">
            <a:off x="1157288" y="4860925"/>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20" name="Line 74"/>
          <p:cNvSpPr>
            <a:spLocks noChangeShapeType="1"/>
          </p:cNvSpPr>
          <p:nvPr/>
        </p:nvSpPr>
        <p:spPr bwMode="auto">
          <a:xfrm>
            <a:off x="2135188" y="4851400"/>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21" name="Text Box 75"/>
          <p:cNvSpPr txBox="1">
            <a:spLocks noChangeArrowheads="1"/>
          </p:cNvSpPr>
          <p:nvPr/>
        </p:nvSpPr>
        <p:spPr bwMode="auto">
          <a:xfrm>
            <a:off x="1149350" y="50831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8622" name="Text Box 76"/>
          <p:cNvSpPr txBox="1">
            <a:spLocks noChangeArrowheads="1"/>
          </p:cNvSpPr>
          <p:nvPr/>
        </p:nvSpPr>
        <p:spPr bwMode="auto">
          <a:xfrm>
            <a:off x="2587625" y="5086350"/>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8623" name="Line 77"/>
          <p:cNvSpPr>
            <a:spLocks noChangeShapeType="1"/>
          </p:cNvSpPr>
          <p:nvPr/>
        </p:nvSpPr>
        <p:spPr bwMode="auto">
          <a:xfrm>
            <a:off x="2060575" y="4937125"/>
            <a:ext cx="0" cy="827088"/>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8624" name="Oval 78"/>
          <p:cNvSpPr>
            <a:spLocks noChangeArrowheads="1"/>
          </p:cNvSpPr>
          <p:nvPr/>
        </p:nvSpPr>
        <p:spPr bwMode="auto">
          <a:xfrm>
            <a:off x="1123950" y="5692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25" name="Oval 79"/>
          <p:cNvSpPr>
            <a:spLocks noChangeArrowheads="1"/>
          </p:cNvSpPr>
          <p:nvPr/>
        </p:nvSpPr>
        <p:spPr bwMode="auto">
          <a:xfrm>
            <a:off x="1970088" y="56832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26" name="Oval 80"/>
          <p:cNvSpPr>
            <a:spLocks noChangeArrowheads="1"/>
          </p:cNvSpPr>
          <p:nvPr/>
        </p:nvSpPr>
        <p:spPr bwMode="auto">
          <a:xfrm>
            <a:off x="2882900" y="568325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8627" name="Text Box 81"/>
          <p:cNvSpPr txBox="1">
            <a:spLocks noChangeArrowheads="1"/>
          </p:cNvSpPr>
          <p:nvPr/>
        </p:nvSpPr>
        <p:spPr bwMode="auto">
          <a:xfrm>
            <a:off x="2032000" y="5149850"/>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8628" name="Text Box 82"/>
          <p:cNvSpPr txBox="1">
            <a:spLocks noChangeArrowheads="1"/>
          </p:cNvSpPr>
          <p:nvPr/>
        </p:nvSpPr>
        <p:spPr bwMode="auto">
          <a:xfrm>
            <a:off x="4152900" y="4559300"/>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8629" name="Text Box 83"/>
          <p:cNvSpPr txBox="1">
            <a:spLocks noChangeArrowheads="1"/>
          </p:cNvSpPr>
          <p:nvPr/>
        </p:nvSpPr>
        <p:spPr bwMode="auto">
          <a:xfrm>
            <a:off x="4575175" y="4257675"/>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M</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8630" name="Text Box 84"/>
          <p:cNvSpPr txBox="1">
            <a:spLocks noChangeArrowheads="1"/>
          </p:cNvSpPr>
          <p:nvPr/>
        </p:nvSpPr>
        <p:spPr bwMode="auto">
          <a:xfrm>
            <a:off x="876300" y="3500438"/>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8631" name="Text Box 85"/>
          <p:cNvSpPr txBox="1">
            <a:spLocks noChangeArrowheads="1"/>
          </p:cNvSpPr>
          <p:nvPr/>
        </p:nvSpPr>
        <p:spPr bwMode="auto">
          <a:xfrm>
            <a:off x="1720850" y="3532188"/>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32" name="Text Box 86"/>
          <p:cNvSpPr txBox="1">
            <a:spLocks noChangeArrowheads="1"/>
          </p:cNvSpPr>
          <p:nvPr/>
        </p:nvSpPr>
        <p:spPr bwMode="auto">
          <a:xfrm>
            <a:off x="3402013" y="353536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08633" name="Text Box 87"/>
          <p:cNvSpPr txBox="1">
            <a:spLocks noChangeArrowheads="1"/>
          </p:cNvSpPr>
          <p:nvPr/>
        </p:nvSpPr>
        <p:spPr bwMode="auto">
          <a:xfrm>
            <a:off x="4198938" y="3505200"/>
            <a:ext cx="8255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sp>
        <p:nvSpPr>
          <p:cNvPr id="108634" name="Text Box 88"/>
          <p:cNvSpPr txBox="1">
            <a:spLocks noChangeArrowheads="1"/>
          </p:cNvSpPr>
          <p:nvPr/>
        </p:nvSpPr>
        <p:spPr bwMode="auto">
          <a:xfrm>
            <a:off x="2552700" y="3538538"/>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35" name="Text Box 89"/>
          <p:cNvSpPr txBox="1">
            <a:spLocks noChangeArrowheads="1"/>
          </p:cNvSpPr>
          <p:nvPr/>
        </p:nvSpPr>
        <p:spPr bwMode="auto">
          <a:xfrm>
            <a:off x="4610100" y="1873250"/>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M</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8636" name="Text Box 90"/>
          <p:cNvSpPr txBox="1">
            <a:spLocks noChangeArrowheads="1"/>
          </p:cNvSpPr>
          <p:nvPr/>
        </p:nvSpPr>
        <p:spPr bwMode="auto">
          <a:xfrm>
            <a:off x="5138738" y="348456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37" name="Text Box 91"/>
          <p:cNvSpPr txBox="1">
            <a:spLocks noChangeArrowheads="1"/>
          </p:cNvSpPr>
          <p:nvPr/>
        </p:nvSpPr>
        <p:spPr bwMode="auto">
          <a:xfrm>
            <a:off x="5881688" y="350361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38" name="Text Box 92"/>
          <p:cNvSpPr txBox="1">
            <a:spLocks noChangeArrowheads="1"/>
          </p:cNvSpPr>
          <p:nvPr/>
        </p:nvSpPr>
        <p:spPr bwMode="auto">
          <a:xfrm>
            <a:off x="6810375" y="351790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39" name="Text Box 93"/>
          <p:cNvSpPr txBox="1">
            <a:spLocks noChangeArrowheads="1"/>
          </p:cNvSpPr>
          <p:nvPr/>
        </p:nvSpPr>
        <p:spPr bwMode="auto">
          <a:xfrm>
            <a:off x="7710488" y="350361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3, </a:t>
            </a:r>
            <a:r>
              <a:rPr lang="en-US" altLang="zh-CN" smtClean="0">
                <a:solidFill>
                  <a:srgbClr val="0000FF"/>
                </a:solidFill>
                <a:ea typeface="SimSun" pitchFamily="2" charset="-122"/>
              </a:rPr>
              <a:t>3</a:t>
            </a:r>
            <a:r>
              <a:rPr lang="en-US" altLang="zh-CN" smtClean="0">
                <a:solidFill>
                  <a:srgbClr val="000000"/>
                </a:solidFill>
                <a:ea typeface="SimSun" pitchFamily="2" charset="-122"/>
              </a:rPr>
              <a:t>)</a:t>
            </a:r>
          </a:p>
        </p:txBody>
      </p:sp>
      <p:sp>
        <p:nvSpPr>
          <p:cNvPr id="108640" name="Text Box 94"/>
          <p:cNvSpPr txBox="1">
            <a:spLocks noChangeArrowheads="1"/>
          </p:cNvSpPr>
          <p:nvPr/>
        </p:nvSpPr>
        <p:spPr bwMode="auto">
          <a:xfrm>
            <a:off x="4162425" y="3800475"/>
            <a:ext cx="3984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8641" name="Text Box 95"/>
          <p:cNvSpPr txBox="1">
            <a:spLocks noChangeArrowheads="1"/>
          </p:cNvSpPr>
          <p:nvPr/>
        </p:nvSpPr>
        <p:spPr bwMode="auto">
          <a:xfrm>
            <a:off x="836613" y="58943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8642" name="Text Box 96"/>
          <p:cNvSpPr txBox="1">
            <a:spLocks noChangeArrowheads="1"/>
          </p:cNvSpPr>
          <p:nvPr/>
        </p:nvSpPr>
        <p:spPr bwMode="auto">
          <a:xfrm>
            <a:off x="1681163" y="592613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43" name="Text Box 97"/>
          <p:cNvSpPr txBox="1">
            <a:spLocks noChangeArrowheads="1"/>
          </p:cNvSpPr>
          <p:nvPr/>
        </p:nvSpPr>
        <p:spPr bwMode="auto">
          <a:xfrm>
            <a:off x="3362325" y="59293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08644" name="Text Box 98"/>
          <p:cNvSpPr txBox="1">
            <a:spLocks noChangeArrowheads="1"/>
          </p:cNvSpPr>
          <p:nvPr/>
        </p:nvSpPr>
        <p:spPr bwMode="auto">
          <a:xfrm>
            <a:off x="2513013" y="59324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45" name="Text Box 99"/>
          <p:cNvSpPr txBox="1">
            <a:spLocks noChangeArrowheads="1"/>
          </p:cNvSpPr>
          <p:nvPr/>
        </p:nvSpPr>
        <p:spPr bwMode="auto">
          <a:xfrm>
            <a:off x="5099050" y="58785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46" name="Text Box 100"/>
          <p:cNvSpPr txBox="1">
            <a:spLocks noChangeArrowheads="1"/>
          </p:cNvSpPr>
          <p:nvPr/>
        </p:nvSpPr>
        <p:spPr bwMode="auto">
          <a:xfrm>
            <a:off x="5842000" y="589756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47" name="Text Box 101"/>
          <p:cNvSpPr txBox="1">
            <a:spLocks noChangeArrowheads="1"/>
          </p:cNvSpPr>
          <p:nvPr/>
        </p:nvSpPr>
        <p:spPr bwMode="auto">
          <a:xfrm>
            <a:off x="6770688" y="59118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8648" name="Text Box 102"/>
          <p:cNvSpPr txBox="1">
            <a:spLocks noChangeArrowheads="1"/>
          </p:cNvSpPr>
          <p:nvPr/>
        </p:nvSpPr>
        <p:spPr bwMode="auto">
          <a:xfrm>
            <a:off x="7670800" y="589756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3, </a:t>
            </a:r>
            <a:r>
              <a:rPr lang="en-US" altLang="zh-CN" smtClean="0">
                <a:solidFill>
                  <a:srgbClr val="0000FF"/>
                </a:solidFill>
                <a:ea typeface="SimSun" pitchFamily="2" charset="-122"/>
              </a:rPr>
              <a:t>3</a:t>
            </a:r>
            <a:r>
              <a:rPr lang="en-US" altLang="zh-CN" smtClean="0">
                <a:solidFill>
                  <a:srgbClr val="000000"/>
                </a:solidFill>
                <a:ea typeface="SimSun" pitchFamily="2" charset="-122"/>
              </a:rPr>
              <a:t>)</a:t>
            </a:r>
          </a:p>
        </p:txBody>
      </p:sp>
      <p:sp>
        <p:nvSpPr>
          <p:cNvPr id="108649" name="Text Box 103"/>
          <p:cNvSpPr txBox="1">
            <a:spLocks noChangeArrowheads="1"/>
          </p:cNvSpPr>
          <p:nvPr/>
        </p:nvSpPr>
        <p:spPr bwMode="auto">
          <a:xfrm>
            <a:off x="4189413" y="592772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3"/>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09571" name="灯片编号占位符 4"/>
          <p:cNvSpPr>
            <a:spLocks noGrp="1"/>
          </p:cNvSpPr>
          <p:nvPr>
            <p:ph type="sldNum" sz="quarter" idx="12"/>
          </p:nvPr>
        </p:nvSpPr>
        <p:spPr>
          <a:noFill/>
        </p:spPr>
        <p:txBody>
          <a:bodyPr/>
          <a:lstStyle/>
          <a:p>
            <a:fld id="{9E692556-ACB5-43BA-A866-4BF5EF77D4D7}" type="slidenum">
              <a:rPr lang="zh-CN" altLang="en-US" smtClean="0">
                <a:solidFill>
                  <a:srgbClr val="000000"/>
                </a:solidFill>
              </a:rPr>
              <a:pPr/>
              <a:t>94</a:t>
            </a:fld>
            <a:endParaRPr lang="en-US" altLang="zh-CN" smtClean="0">
              <a:solidFill>
                <a:srgbClr val="000000"/>
              </a:solidFill>
            </a:endParaRPr>
          </a:p>
        </p:txBody>
      </p:sp>
      <p:sp>
        <p:nvSpPr>
          <p:cNvPr id="109572" name="Rectangle 2"/>
          <p:cNvSpPr>
            <a:spLocks noGrp="1" noChangeArrowheads="1"/>
          </p:cNvSpPr>
          <p:nvPr>
            <p:ph type="title"/>
          </p:nvPr>
        </p:nvSpPr>
        <p:spPr/>
        <p:txBody>
          <a:bodyPr/>
          <a:lstStyle/>
          <a:p>
            <a:pPr eaLnBrk="1" hangingPunct="1"/>
            <a:r>
              <a:rPr lang="en-US" altLang="zh-CN" smtClean="0">
                <a:ea typeface="SimSun" pitchFamily="2" charset="-122"/>
              </a:rPr>
              <a:t>Informal game tree and backward induction</a:t>
            </a:r>
          </a:p>
        </p:txBody>
      </p:sp>
      <p:sp>
        <p:nvSpPr>
          <p:cNvPr id="109573" name="Oval 3"/>
          <p:cNvSpPr>
            <a:spLocks noChangeArrowheads="1"/>
          </p:cNvSpPr>
          <p:nvPr/>
        </p:nvSpPr>
        <p:spPr bwMode="auto">
          <a:xfrm>
            <a:off x="4510088" y="1612900"/>
            <a:ext cx="160337" cy="160338"/>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74" name="Line 4"/>
          <p:cNvSpPr>
            <a:spLocks noChangeShapeType="1"/>
          </p:cNvSpPr>
          <p:nvPr/>
        </p:nvSpPr>
        <p:spPr bwMode="auto">
          <a:xfrm flipH="1">
            <a:off x="2166938" y="1704975"/>
            <a:ext cx="2357437" cy="790575"/>
          </a:xfrm>
          <a:prstGeom prst="line">
            <a:avLst/>
          </a:prstGeom>
          <a:noFill/>
          <a:ln w="127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75" name="Line 5"/>
          <p:cNvSpPr>
            <a:spLocks noChangeShapeType="1"/>
          </p:cNvSpPr>
          <p:nvPr/>
        </p:nvSpPr>
        <p:spPr bwMode="auto">
          <a:xfrm>
            <a:off x="4605338" y="1695450"/>
            <a:ext cx="2546350" cy="78581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76" name="Text Box 6"/>
          <p:cNvSpPr txBox="1">
            <a:spLocks noChangeArrowheads="1"/>
          </p:cNvSpPr>
          <p:nvPr/>
        </p:nvSpPr>
        <p:spPr bwMode="auto">
          <a:xfrm>
            <a:off x="4157663" y="1376363"/>
            <a:ext cx="3984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9577" name="Text Box 7"/>
          <p:cNvSpPr txBox="1">
            <a:spLocks noChangeArrowheads="1"/>
          </p:cNvSpPr>
          <p:nvPr/>
        </p:nvSpPr>
        <p:spPr bwMode="auto">
          <a:xfrm>
            <a:off x="2886075" y="173831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9578" name="Text Box 8"/>
          <p:cNvSpPr txBox="1">
            <a:spLocks noChangeArrowheads="1"/>
          </p:cNvSpPr>
          <p:nvPr/>
        </p:nvSpPr>
        <p:spPr bwMode="auto">
          <a:xfrm>
            <a:off x="5554663" y="1711325"/>
            <a:ext cx="5381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9579" name="Text Box 9"/>
          <p:cNvSpPr txBox="1">
            <a:spLocks noChangeArrowheads="1"/>
          </p:cNvSpPr>
          <p:nvPr/>
        </p:nvSpPr>
        <p:spPr bwMode="auto">
          <a:xfrm>
            <a:off x="1798638" y="217328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9580" name="Oval 10"/>
          <p:cNvSpPr>
            <a:spLocks noChangeArrowheads="1"/>
          </p:cNvSpPr>
          <p:nvPr/>
        </p:nvSpPr>
        <p:spPr bwMode="auto">
          <a:xfrm>
            <a:off x="2009775" y="243681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81" name="Text Box 11"/>
          <p:cNvSpPr txBox="1">
            <a:spLocks noChangeArrowheads="1"/>
          </p:cNvSpPr>
          <p:nvPr/>
        </p:nvSpPr>
        <p:spPr bwMode="auto">
          <a:xfrm>
            <a:off x="7321550" y="2211388"/>
            <a:ext cx="3603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9582" name="Oval 12"/>
          <p:cNvSpPr>
            <a:spLocks noChangeArrowheads="1"/>
          </p:cNvSpPr>
          <p:nvPr/>
        </p:nvSpPr>
        <p:spPr bwMode="auto">
          <a:xfrm>
            <a:off x="7102475" y="2428875"/>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83" name="Line 13"/>
          <p:cNvSpPr>
            <a:spLocks noChangeShapeType="1"/>
          </p:cNvSpPr>
          <p:nvPr/>
        </p:nvSpPr>
        <p:spPr bwMode="auto">
          <a:xfrm flipH="1">
            <a:off x="6264275" y="2519363"/>
            <a:ext cx="852488"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84" name="Line 14"/>
          <p:cNvSpPr>
            <a:spLocks noChangeShapeType="1"/>
          </p:cNvSpPr>
          <p:nvPr/>
        </p:nvSpPr>
        <p:spPr bwMode="auto">
          <a:xfrm>
            <a:off x="7242175" y="2509838"/>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85" name="Text Box 15"/>
          <p:cNvSpPr txBox="1">
            <a:spLocks noChangeArrowheads="1"/>
          </p:cNvSpPr>
          <p:nvPr/>
        </p:nvSpPr>
        <p:spPr bwMode="auto">
          <a:xfrm>
            <a:off x="6256338" y="27416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9586" name="Text Box 16"/>
          <p:cNvSpPr txBox="1">
            <a:spLocks noChangeArrowheads="1"/>
          </p:cNvSpPr>
          <p:nvPr/>
        </p:nvSpPr>
        <p:spPr bwMode="auto">
          <a:xfrm>
            <a:off x="7694613" y="274478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9587" name="Line 17"/>
          <p:cNvSpPr>
            <a:spLocks noChangeShapeType="1"/>
          </p:cNvSpPr>
          <p:nvPr/>
        </p:nvSpPr>
        <p:spPr bwMode="auto">
          <a:xfrm>
            <a:off x="2170113" y="2506663"/>
            <a:ext cx="4910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88" name="Oval 18"/>
          <p:cNvSpPr>
            <a:spLocks noChangeArrowheads="1"/>
          </p:cNvSpPr>
          <p:nvPr/>
        </p:nvSpPr>
        <p:spPr bwMode="auto">
          <a:xfrm>
            <a:off x="4494213" y="241935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89" name="Line 19"/>
          <p:cNvSpPr>
            <a:spLocks noChangeShapeType="1"/>
          </p:cNvSpPr>
          <p:nvPr/>
        </p:nvSpPr>
        <p:spPr bwMode="auto">
          <a:xfrm>
            <a:off x="4586288" y="1782763"/>
            <a:ext cx="0" cy="647700"/>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90" name="Line 20"/>
          <p:cNvSpPr>
            <a:spLocks noChangeShapeType="1"/>
          </p:cNvSpPr>
          <p:nvPr/>
        </p:nvSpPr>
        <p:spPr bwMode="auto">
          <a:xfrm>
            <a:off x="7167563" y="2595563"/>
            <a:ext cx="0" cy="82708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91" name="Oval 21"/>
          <p:cNvSpPr>
            <a:spLocks noChangeArrowheads="1"/>
          </p:cNvSpPr>
          <p:nvPr/>
        </p:nvSpPr>
        <p:spPr bwMode="auto">
          <a:xfrm>
            <a:off x="6230938" y="335121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92" name="Oval 22"/>
          <p:cNvSpPr>
            <a:spLocks noChangeArrowheads="1"/>
          </p:cNvSpPr>
          <p:nvPr/>
        </p:nvSpPr>
        <p:spPr bwMode="auto">
          <a:xfrm>
            <a:off x="7077075" y="33416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93" name="Oval 23"/>
          <p:cNvSpPr>
            <a:spLocks noChangeArrowheads="1"/>
          </p:cNvSpPr>
          <p:nvPr/>
        </p:nvSpPr>
        <p:spPr bwMode="auto">
          <a:xfrm>
            <a:off x="7989888" y="334168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594" name="Text Box 24"/>
          <p:cNvSpPr txBox="1">
            <a:spLocks noChangeArrowheads="1"/>
          </p:cNvSpPr>
          <p:nvPr/>
        </p:nvSpPr>
        <p:spPr bwMode="auto">
          <a:xfrm>
            <a:off x="7138988" y="280828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9595" name="Line 25"/>
          <p:cNvSpPr>
            <a:spLocks noChangeShapeType="1"/>
          </p:cNvSpPr>
          <p:nvPr/>
        </p:nvSpPr>
        <p:spPr bwMode="auto">
          <a:xfrm flipH="1">
            <a:off x="3675063" y="2525713"/>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96" name="Line 26"/>
          <p:cNvSpPr>
            <a:spLocks noChangeShapeType="1"/>
          </p:cNvSpPr>
          <p:nvPr/>
        </p:nvSpPr>
        <p:spPr bwMode="auto">
          <a:xfrm>
            <a:off x="4652963" y="2516188"/>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597" name="Text Box 27"/>
          <p:cNvSpPr txBox="1">
            <a:spLocks noChangeArrowheads="1"/>
          </p:cNvSpPr>
          <p:nvPr/>
        </p:nvSpPr>
        <p:spPr bwMode="auto">
          <a:xfrm>
            <a:off x="3667125" y="2747963"/>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9598" name="Text Box 28"/>
          <p:cNvSpPr txBox="1">
            <a:spLocks noChangeArrowheads="1"/>
          </p:cNvSpPr>
          <p:nvPr/>
        </p:nvSpPr>
        <p:spPr bwMode="auto">
          <a:xfrm>
            <a:off x="5105400" y="275113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9599" name="Line 29"/>
          <p:cNvSpPr>
            <a:spLocks noChangeShapeType="1"/>
          </p:cNvSpPr>
          <p:nvPr/>
        </p:nvSpPr>
        <p:spPr bwMode="auto">
          <a:xfrm>
            <a:off x="4578350" y="2601913"/>
            <a:ext cx="0" cy="1387475"/>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00" name="Oval 30"/>
          <p:cNvSpPr>
            <a:spLocks noChangeArrowheads="1"/>
          </p:cNvSpPr>
          <p:nvPr/>
        </p:nvSpPr>
        <p:spPr bwMode="auto">
          <a:xfrm>
            <a:off x="3641725" y="33575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01" name="Oval 31"/>
          <p:cNvSpPr>
            <a:spLocks noChangeArrowheads="1"/>
          </p:cNvSpPr>
          <p:nvPr/>
        </p:nvSpPr>
        <p:spPr bwMode="auto">
          <a:xfrm>
            <a:off x="4503738" y="39671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02" name="Oval 32"/>
          <p:cNvSpPr>
            <a:spLocks noChangeArrowheads="1"/>
          </p:cNvSpPr>
          <p:nvPr/>
        </p:nvSpPr>
        <p:spPr bwMode="auto">
          <a:xfrm>
            <a:off x="5400675" y="334803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03" name="Text Box 33"/>
          <p:cNvSpPr txBox="1">
            <a:spLocks noChangeArrowheads="1"/>
          </p:cNvSpPr>
          <p:nvPr/>
        </p:nvSpPr>
        <p:spPr bwMode="auto">
          <a:xfrm>
            <a:off x="4549775" y="2814638"/>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9604" name="Line 34"/>
          <p:cNvSpPr>
            <a:spLocks noChangeShapeType="1"/>
          </p:cNvSpPr>
          <p:nvPr/>
        </p:nvSpPr>
        <p:spPr bwMode="auto">
          <a:xfrm flipH="1">
            <a:off x="1182688" y="2509838"/>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05" name="Line 35"/>
          <p:cNvSpPr>
            <a:spLocks noChangeShapeType="1"/>
          </p:cNvSpPr>
          <p:nvPr/>
        </p:nvSpPr>
        <p:spPr bwMode="auto">
          <a:xfrm>
            <a:off x="2160588" y="2500313"/>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06" name="Text Box 36"/>
          <p:cNvSpPr txBox="1">
            <a:spLocks noChangeArrowheads="1"/>
          </p:cNvSpPr>
          <p:nvPr/>
        </p:nvSpPr>
        <p:spPr bwMode="auto">
          <a:xfrm>
            <a:off x="1174750" y="2732088"/>
            <a:ext cx="4302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9607" name="Text Box 37"/>
          <p:cNvSpPr txBox="1">
            <a:spLocks noChangeArrowheads="1"/>
          </p:cNvSpPr>
          <p:nvPr/>
        </p:nvSpPr>
        <p:spPr bwMode="auto">
          <a:xfrm>
            <a:off x="2613025" y="2735263"/>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9608" name="Line 38"/>
          <p:cNvSpPr>
            <a:spLocks noChangeShapeType="1"/>
          </p:cNvSpPr>
          <p:nvPr/>
        </p:nvSpPr>
        <p:spPr bwMode="auto">
          <a:xfrm>
            <a:off x="2085975" y="2586038"/>
            <a:ext cx="0" cy="827087"/>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09" name="Oval 39"/>
          <p:cNvSpPr>
            <a:spLocks noChangeArrowheads="1"/>
          </p:cNvSpPr>
          <p:nvPr/>
        </p:nvSpPr>
        <p:spPr bwMode="auto">
          <a:xfrm>
            <a:off x="1149350" y="3341688"/>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10" name="Oval 40"/>
          <p:cNvSpPr>
            <a:spLocks noChangeArrowheads="1"/>
          </p:cNvSpPr>
          <p:nvPr/>
        </p:nvSpPr>
        <p:spPr bwMode="auto">
          <a:xfrm>
            <a:off x="1995488" y="3332163"/>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11" name="Oval 41"/>
          <p:cNvSpPr>
            <a:spLocks noChangeArrowheads="1"/>
          </p:cNvSpPr>
          <p:nvPr/>
        </p:nvSpPr>
        <p:spPr bwMode="auto">
          <a:xfrm>
            <a:off x="2908300" y="3332163"/>
            <a:ext cx="160338"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12" name="Text Box 42"/>
          <p:cNvSpPr txBox="1">
            <a:spLocks noChangeArrowheads="1"/>
          </p:cNvSpPr>
          <p:nvPr/>
        </p:nvSpPr>
        <p:spPr bwMode="auto">
          <a:xfrm>
            <a:off x="2057400" y="2798763"/>
            <a:ext cx="4603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9613" name="Text Box 43"/>
          <p:cNvSpPr txBox="1">
            <a:spLocks noChangeArrowheads="1"/>
          </p:cNvSpPr>
          <p:nvPr/>
        </p:nvSpPr>
        <p:spPr bwMode="auto">
          <a:xfrm>
            <a:off x="4222750" y="2192338"/>
            <a:ext cx="346075"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9614" name="Line 44"/>
          <p:cNvSpPr>
            <a:spLocks noChangeShapeType="1"/>
          </p:cNvSpPr>
          <p:nvPr/>
        </p:nvSpPr>
        <p:spPr bwMode="auto">
          <a:xfrm flipH="1">
            <a:off x="2141538" y="4056063"/>
            <a:ext cx="2357437" cy="790575"/>
          </a:xfrm>
          <a:prstGeom prst="line">
            <a:avLst/>
          </a:prstGeom>
          <a:noFill/>
          <a:ln w="1270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15" name="Line 45"/>
          <p:cNvSpPr>
            <a:spLocks noChangeShapeType="1"/>
          </p:cNvSpPr>
          <p:nvPr/>
        </p:nvSpPr>
        <p:spPr bwMode="auto">
          <a:xfrm>
            <a:off x="4579938" y="4046538"/>
            <a:ext cx="2546350" cy="7858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16" name="Text Box 46"/>
          <p:cNvSpPr txBox="1">
            <a:spLocks noChangeArrowheads="1"/>
          </p:cNvSpPr>
          <p:nvPr/>
        </p:nvSpPr>
        <p:spPr bwMode="auto">
          <a:xfrm>
            <a:off x="2563813" y="4265613"/>
            <a:ext cx="4302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L</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9617" name="Text Box 47"/>
          <p:cNvSpPr txBox="1">
            <a:spLocks noChangeArrowheads="1"/>
          </p:cNvSpPr>
          <p:nvPr/>
        </p:nvSpPr>
        <p:spPr bwMode="auto">
          <a:xfrm>
            <a:off x="6267450" y="4283075"/>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R</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9618" name="Text Box 48"/>
          <p:cNvSpPr txBox="1">
            <a:spLocks noChangeArrowheads="1"/>
          </p:cNvSpPr>
          <p:nvPr/>
        </p:nvSpPr>
        <p:spPr bwMode="auto">
          <a:xfrm>
            <a:off x="1773238" y="4524375"/>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9619" name="Oval 49"/>
          <p:cNvSpPr>
            <a:spLocks noChangeArrowheads="1"/>
          </p:cNvSpPr>
          <p:nvPr/>
        </p:nvSpPr>
        <p:spPr bwMode="auto">
          <a:xfrm>
            <a:off x="1984375" y="4787900"/>
            <a:ext cx="160338"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20" name="Text Box 50"/>
          <p:cNvSpPr txBox="1">
            <a:spLocks noChangeArrowheads="1"/>
          </p:cNvSpPr>
          <p:nvPr/>
        </p:nvSpPr>
        <p:spPr bwMode="auto">
          <a:xfrm>
            <a:off x="7296150" y="4562475"/>
            <a:ext cx="3603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9621" name="Oval 51"/>
          <p:cNvSpPr>
            <a:spLocks noChangeArrowheads="1"/>
          </p:cNvSpPr>
          <p:nvPr/>
        </p:nvSpPr>
        <p:spPr bwMode="auto">
          <a:xfrm>
            <a:off x="7077075" y="477996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22" name="Line 52"/>
          <p:cNvSpPr>
            <a:spLocks noChangeShapeType="1"/>
          </p:cNvSpPr>
          <p:nvPr/>
        </p:nvSpPr>
        <p:spPr bwMode="auto">
          <a:xfrm flipH="1">
            <a:off x="6238875" y="4870450"/>
            <a:ext cx="852488"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23" name="Line 53"/>
          <p:cNvSpPr>
            <a:spLocks noChangeShapeType="1"/>
          </p:cNvSpPr>
          <p:nvPr/>
        </p:nvSpPr>
        <p:spPr bwMode="auto">
          <a:xfrm>
            <a:off x="7216775" y="4860925"/>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24" name="Text Box 54"/>
          <p:cNvSpPr txBox="1">
            <a:spLocks noChangeArrowheads="1"/>
          </p:cNvSpPr>
          <p:nvPr/>
        </p:nvSpPr>
        <p:spPr bwMode="auto">
          <a:xfrm>
            <a:off x="6230938" y="5092700"/>
            <a:ext cx="43021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9625" name="Text Box 55"/>
          <p:cNvSpPr txBox="1">
            <a:spLocks noChangeArrowheads="1"/>
          </p:cNvSpPr>
          <p:nvPr/>
        </p:nvSpPr>
        <p:spPr bwMode="auto">
          <a:xfrm>
            <a:off x="7669213" y="50958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9626" name="Line 56"/>
          <p:cNvSpPr>
            <a:spLocks noChangeShapeType="1"/>
          </p:cNvSpPr>
          <p:nvPr/>
        </p:nvSpPr>
        <p:spPr bwMode="auto">
          <a:xfrm>
            <a:off x="2144713" y="4857750"/>
            <a:ext cx="4910137"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27" name="Oval 57"/>
          <p:cNvSpPr>
            <a:spLocks noChangeArrowheads="1"/>
          </p:cNvSpPr>
          <p:nvPr/>
        </p:nvSpPr>
        <p:spPr bwMode="auto">
          <a:xfrm>
            <a:off x="4468813" y="4770438"/>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28" name="Line 58"/>
          <p:cNvSpPr>
            <a:spLocks noChangeShapeType="1"/>
          </p:cNvSpPr>
          <p:nvPr/>
        </p:nvSpPr>
        <p:spPr bwMode="auto">
          <a:xfrm>
            <a:off x="4560888" y="4133850"/>
            <a:ext cx="0" cy="647700"/>
          </a:xfrm>
          <a:prstGeom prst="line">
            <a:avLst/>
          </a:prstGeom>
          <a:noFill/>
          <a:ln w="9525">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29" name="Line 59"/>
          <p:cNvSpPr>
            <a:spLocks noChangeShapeType="1"/>
          </p:cNvSpPr>
          <p:nvPr/>
        </p:nvSpPr>
        <p:spPr bwMode="auto">
          <a:xfrm>
            <a:off x="7142163" y="4946650"/>
            <a:ext cx="0" cy="827088"/>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30" name="Oval 60"/>
          <p:cNvSpPr>
            <a:spLocks noChangeArrowheads="1"/>
          </p:cNvSpPr>
          <p:nvPr/>
        </p:nvSpPr>
        <p:spPr bwMode="auto">
          <a:xfrm>
            <a:off x="6205538" y="570230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31" name="Oval 61"/>
          <p:cNvSpPr>
            <a:spLocks noChangeArrowheads="1"/>
          </p:cNvSpPr>
          <p:nvPr/>
        </p:nvSpPr>
        <p:spPr bwMode="auto">
          <a:xfrm>
            <a:off x="7051675" y="5692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32" name="Oval 62"/>
          <p:cNvSpPr>
            <a:spLocks noChangeArrowheads="1"/>
          </p:cNvSpPr>
          <p:nvPr/>
        </p:nvSpPr>
        <p:spPr bwMode="auto">
          <a:xfrm>
            <a:off x="7964488" y="56927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33" name="Text Box 63"/>
          <p:cNvSpPr txBox="1">
            <a:spLocks noChangeArrowheads="1"/>
          </p:cNvSpPr>
          <p:nvPr/>
        </p:nvSpPr>
        <p:spPr bwMode="auto">
          <a:xfrm>
            <a:off x="7113588" y="515937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9634" name="Line 64"/>
          <p:cNvSpPr>
            <a:spLocks noChangeShapeType="1"/>
          </p:cNvSpPr>
          <p:nvPr/>
        </p:nvSpPr>
        <p:spPr bwMode="auto">
          <a:xfrm flipH="1">
            <a:off x="3649663" y="4876800"/>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35" name="Line 65"/>
          <p:cNvSpPr>
            <a:spLocks noChangeShapeType="1"/>
          </p:cNvSpPr>
          <p:nvPr/>
        </p:nvSpPr>
        <p:spPr bwMode="auto">
          <a:xfrm>
            <a:off x="4627563" y="4867275"/>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36" name="Text Box 66"/>
          <p:cNvSpPr txBox="1">
            <a:spLocks noChangeArrowheads="1"/>
          </p:cNvSpPr>
          <p:nvPr/>
        </p:nvSpPr>
        <p:spPr bwMode="auto">
          <a:xfrm>
            <a:off x="3641725" y="5099050"/>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9637" name="Text Box 67"/>
          <p:cNvSpPr txBox="1">
            <a:spLocks noChangeArrowheads="1"/>
          </p:cNvSpPr>
          <p:nvPr/>
        </p:nvSpPr>
        <p:spPr bwMode="auto">
          <a:xfrm>
            <a:off x="5080000" y="510222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9638" name="Line 68"/>
          <p:cNvSpPr>
            <a:spLocks noChangeShapeType="1"/>
          </p:cNvSpPr>
          <p:nvPr/>
        </p:nvSpPr>
        <p:spPr bwMode="auto">
          <a:xfrm>
            <a:off x="4552950" y="4953000"/>
            <a:ext cx="0" cy="827088"/>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39" name="Oval 69"/>
          <p:cNvSpPr>
            <a:spLocks noChangeArrowheads="1"/>
          </p:cNvSpPr>
          <p:nvPr/>
        </p:nvSpPr>
        <p:spPr bwMode="auto">
          <a:xfrm>
            <a:off x="3616325" y="570865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40" name="Oval 70"/>
          <p:cNvSpPr>
            <a:spLocks noChangeArrowheads="1"/>
          </p:cNvSpPr>
          <p:nvPr/>
        </p:nvSpPr>
        <p:spPr bwMode="auto">
          <a:xfrm>
            <a:off x="4462463" y="569912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41" name="Oval 71"/>
          <p:cNvSpPr>
            <a:spLocks noChangeArrowheads="1"/>
          </p:cNvSpPr>
          <p:nvPr/>
        </p:nvSpPr>
        <p:spPr bwMode="auto">
          <a:xfrm>
            <a:off x="5375275" y="569912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42" name="Text Box 72"/>
          <p:cNvSpPr txBox="1">
            <a:spLocks noChangeArrowheads="1"/>
          </p:cNvSpPr>
          <p:nvPr/>
        </p:nvSpPr>
        <p:spPr bwMode="auto">
          <a:xfrm>
            <a:off x="4524375" y="5165725"/>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9643" name="Line 73"/>
          <p:cNvSpPr>
            <a:spLocks noChangeShapeType="1"/>
          </p:cNvSpPr>
          <p:nvPr/>
        </p:nvSpPr>
        <p:spPr bwMode="auto">
          <a:xfrm flipH="1">
            <a:off x="1157288" y="4860925"/>
            <a:ext cx="852487" cy="917575"/>
          </a:xfrm>
          <a:prstGeom prst="line">
            <a:avLst/>
          </a:prstGeom>
          <a:noFill/>
          <a:ln w="1270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44" name="Line 74"/>
          <p:cNvSpPr>
            <a:spLocks noChangeShapeType="1"/>
          </p:cNvSpPr>
          <p:nvPr/>
        </p:nvSpPr>
        <p:spPr bwMode="auto">
          <a:xfrm>
            <a:off x="2135188" y="4851400"/>
            <a:ext cx="825500" cy="89535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45" name="Text Box 75"/>
          <p:cNvSpPr txBox="1">
            <a:spLocks noChangeArrowheads="1"/>
          </p:cNvSpPr>
          <p:nvPr/>
        </p:nvSpPr>
        <p:spPr bwMode="auto">
          <a:xfrm>
            <a:off x="1149350" y="5083175"/>
            <a:ext cx="43021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L</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109646" name="Text Box 76"/>
          <p:cNvSpPr txBox="1">
            <a:spLocks noChangeArrowheads="1"/>
          </p:cNvSpPr>
          <p:nvPr/>
        </p:nvSpPr>
        <p:spPr bwMode="auto">
          <a:xfrm>
            <a:off x="2587625" y="5086350"/>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R</a:t>
            </a:r>
            <a:r>
              <a:rPr lang="en-US" altLang="zh-CN" baseline="-25000" smtClean="0">
                <a:solidFill>
                  <a:srgbClr val="0000FF"/>
                </a:solidFill>
                <a:ea typeface="SimSun" pitchFamily="2" charset="-122"/>
              </a:rPr>
              <a:t>2</a:t>
            </a:r>
          </a:p>
        </p:txBody>
      </p:sp>
      <p:sp>
        <p:nvSpPr>
          <p:cNvPr id="109647" name="Line 77"/>
          <p:cNvSpPr>
            <a:spLocks noChangeShapeType="1"/>
          </p:cNvSpPr>
          <p:nvPr/>
        </p:nvSpPr>
        <p:spPr bwMode="auto">
          <a:xfrm>
            <a:off x="2060575" y="4937125"/>
            <a:ext cx="0" cy="827088"/>
          </a:xfrm>
          <a:prstGeom prst="line">
            <a:avLst/>
          </a:prstGeom>
          <a:noFill/>
          <a:ln w="9525">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09648" name="Oval 78"/>
          <p:cNvSpPr>
            <a:spLocks noChangeArrowheads="1"/>
          </p:cNvSpPr>
          <p:nvPr/>
        </p:nvSpPr>
        <p:spPr bwMode="auto">
          <a:xfrm>
            <a:off x="1123950" y="5692775"/>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49" name="Oval 79"/>
          <p:cNvSpPr>
            <a:spLocks noChangeArrowheads="1"/>
          </p:cNvSpPr>
          <p:nvPr/>
        </p:nvSpPr>
        <p:spPr bwMode="auto">
          <a:xfrm>
            <a:off x="1970088" y="5683250"/>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50" name="Oval 80"/>
          <p:cNvSpPr>
            <a:spLocks noChangeArrowheads="1"/>
          </p:cNvSpPr>
          <p:nvPr/>
        </p:nvSpPr>
        <p:spPr bwMode="auto">
          <a:xfrm>
            <a:off x="2882900" y="568325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109651" name="Text Box 81"/>
          <p:cNvSpPr txBox="1">
            <a:spLocks noChangeArrowheads="1"/>
          </p:cNvSpPr>
          <p:nvPr/>
        </p:nvSpPr>
        <p:spPr bwMode="auto">
          <a:xfrm>
            <a:off x="2032000" y="5149850"/>
            <a:ext cx="4603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M</a:t>
            </a:r>
            <a:r>
              <a:rPr lang="en-US" altLang="zh-CN" baseline="-25000" smtClean="0">
                <a:solidFill>
                  <a:srgbClr val="0000FF"/>
                </a:solidFill>
                <a:ea typeface="SimSun" pitchFamily="2" charset="-122"/>
              </a:rPr>
              <a:t>2</a:t>
            </a:r>
          </a:p>
        </p:txBody>
      </p:sp>
      <p:sp>
        <p:nvSpPr>
          <p:cNvPr id="109652" name="Text Box 82"/>
          <p:cNvSpPr txBox="1">
            <a:spLocks noChangeArrowheads="1"/>
          </p:cNvSpPr>
          <p:nvPr/>
        </p:nvSpPr>
        <p:spPr bwMode="auto">
          <a:xfrm>
            <a:off x="4152900" y="4559300"/>
            <a:ext cx="346075"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2</a:t>
            </a:r>
          </a:p>
        </p:txBody>
      </p:sp>
      <p:sp>
        <p:nvSpPr>
          <p:cNvPr id="109653" name="Text Box 83"/>
          <p:cNvSpPr txBox="1">
            <a:spLocks noChangeArrowheads="1"/>
          </p:cNvSpPr>
          <p:nvPr/>
        </p:nvSpPr>
        <p:spPr bwMode="auto">
          <a:xfrm>
            <a:off x="4575175" y="4257675"/>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M</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9654" name="Text Box 84"/>
          <p:cNvSpPr txBox="1">
            <a:spLocks noChangeArrowheads="1"/>
          </p:cNvSpPr>
          <p:nvPr/>
        </p:nvSpPr>
        <p:spPr bwMode="auto">
          <a:xfrm>
            <a:off x="819150" y="34401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55" name="Text Box 85"/>
          <p:cNvSpPr txBox="1">
            <a:spLocks noChangeArrowheads="1"/>
          </p:cNvSpPr>
          <p:nvPr/>
        </p:nvSpPr>
        <p:spPr bwMode="auto">
          <a:xfrm>
            <a:off x="1722438" y="344170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56" name="Text Box 86"/>
          <p:cNvSpPr txBox="1">
            <a:spLocks noChangeArrowheads="1"/>
          </p:cNvSpPr>
          <p:nvPr/>
        </p:nvSpPr>
        <p:spPr bwMode="auto">
          <a:xfrm>
            <a:off x="3417888" y="347503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09657" name="Text Box 87"/>
          <p:cNvSpPr txBox="1">
            <a:spLocks noChangeArrowheads="1"/>
          </p:cNvSpPr>
          <p:nvPr/>
        </p:nvSpPr>
        <p:spPr bwMode="auto">
          <a:xfrm>
            <a:off x="4200525" y="3386138"/>
            <a:ext cx="9144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sp>
        <p:nvSpPr>
          <p:cNvPr id="109658" name="Text Box 88"/>
          <p:cNvSpPr txBox="1">
            <a:spLocks noChangeArrowheads="1"/>
          </p:cNvSpPr>
          <p:nvPr/>
        </p:nvSpPr>
        <p:spPr bwMode="auto">
          <a:xfrm>
            <a:off x="2627313" y="346392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59" name="Text Box 89"/>
          <p:cNvSpPr txBox="1">
            <a:spLocks noChangeArrowheads="1"/>
          </p:cNvSpPr>
          <p:nvPr/>
        </p:nvSpPr>
        <p:spPr bwMode="auto">
          <a:xfrm>
            <a:off x="4610100" y="1873250"/>
            <a:ext cx="5381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M</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109660" name="Text Box 90"/>
          <p:cNvSpPr txBox="1">
            <a:spLocks noChangeArrowheads="1"/>
          </p:cNvSpPr>
          <p:nvPr/>
        </p:nvSpPr>
        <p:spPr bwMode="auto">
          <a:xfrm>
            <a:off x="5110163" y="343852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61" name="Text Box 91"/>
          <p:cNvSpPr txBox="1">
            <a:spLocks noChangeArrowheads="1"/>
          </p:cNvSpPr>
          <p:nvPr/>
        </p:nvSpPr>
        <p:spPr bwMode="auto">
          <a:xfrm>
            <a:off x="5956300" y="34448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62" name="Text Box 92"/>
          <p:cNvSpPr txBox="1">
            <a:spLocks noChangeArrowheads="1"/>
          </p:cNvSpPr>
          <p:nvPr/>
        </p:nvSpPr>
        <p:spPr bwMode="auto">
          <a:xfrm>
            <a:off x="6826250" y="3457575"/>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63" name="Text Box 93"/>
          <p:cNvSpPr txBox="1">
            <a:spLocks noChangeArrowheads="1"/>
          </p:cNvSpPr>
          <p:nvPr/>
        </p:nvSpPr>
        <p:spPr bwMode="auto">
          <a:xfrm>
            <a:off x="7726363" y="34432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3, </a:t>
            </a:r>
            <a:r>
              <a:rPr lang="en-US" altLang="zh-CN" smtClean="0">
                <a:solidFill>
                  <a:srgbClr val="0000FF"/>
                </a:solidFill>
                <a:ea typeface="SimSun" pitchFamily="2" charset="-122"/>
              </a:rPr>
              <a:t>3</a:t>
            </a:r>
            <a:r>
              <a:rPr lang="en-US" altLang="zh-CN" smtClean="0">
                <a:solidFill>
                  <a:srgbClr val="000000"/>
                </a:solidFill>
                <a:ea typeface="SimSun" pitchFamily="2" charset="-122"/>
              </a:rPr>
              <a:t>)</a:t>
            </a:r>
          </a:p>
        </p:txBody>
      </p:sp>
      <p:sp>
        <p:nvSpPr>
          <p:cNvPr id="109664" name="Text Box 94"/>
          <p:cNvSpPr txBox="1">
            <a:spLocks noChangeArrowheads="1"/>
          </p:cNvSpPr>
          <p:nvPr/>
        </p:nvSpPr>
        <p:spPr bwMode="auto">
          <a:xfrm>
            <a:off x="4251325" y="4037013"/>
            <a:ext cx="3984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1</a:t>
            </a:r>
          </a:p>
        </p:txBody>
      </p:sp>
      <p:sp>
        <p:nvSpPr>
          <p:cNvPr id="109665" name="Text Box 95"/>
          <p:cNvSpPr txBox="1">
            <a:spLocks noChangeArrowheads="1"/>
          </p:cNvSpPr>
          <p:nvPr/>
        </p:nvSpPr>
        <p:spPr bwMode="auto">
          <a:xfrm>
            <a:off x="836613" y="58943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66" name="Text Box 96"/>
          <p:cNvSpPr txBox="1">
            <a:spLocks noChangeArrowheads="1"/>
          </p:cNvSpPr>
          <p:nvPr/>
        </p:nvSpPr>
        <p:spPr bwMode="auto">
          <a:xfrm>
            <a:off x="1681163" y="592613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5,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67" name="Text Box 97"/>
          <p:cNvSpPr txBox="1">
            <a:spLocks noChangeArrowheads="1"/>
          </p:cNvSpPr>
          <p:nvPr/>
        </p:nvSpPr>
        <p:spPr bwMode="auto">
          <a:xfrm>
            <a:off x="3362325" y="59293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5</a:t>
            </a:r>
            <a:r>
              <a:rPr lang="en-US" altLang="zh-CN" smtClean="0">
                <a:solidFill>
                  <a:srgbClr val="000000"/>
                </a:solidFill>
                <a:ea typeface="SimSun" pitchFamily="2" charset="-122"/>
              </a:rPr>
              <a:t>)</a:t>
            </a:r>
          </a:p>
        </p:txBody>
      </p:sp>
      <p:sp>
        <p:nvSpPr>
          <p:cNvPr id="109668" name="Text Box 98"/>
          <p:cNvSpPr txBox="1">
            <a:spLocks noChangeArrowheads="1"/>
          </p:cNvSpPr>
          <p:nvPr/>
        </p:nvSpPr>
        <p:spPr bwMode="auto">
          <a:xfrm>
            <a:off x="2513013" y="5932488"/>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69" name="Text Box 99"/>
          <p:cNvSpPr txBox="1">
            <a:spLocks noChangeArrowheads="1"/>
          </p:cNvSpPr>
          <p:nvPr/>
        </p:nvSpPr>
        <p:spPr bwMode="auto">
          <a:xfrm>
            <a:off x="5099050" y="587851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70" name="Text Box 100"/>
          <p:cNvSpPr txBox="1">
            <a:spLocks noChangeArrowheads="1"/>
          </p:cNvSpPr>
          <p:nvPr/>
        </p:nvSpPr>
        <p:spPr bwMode="auto">
          <a:xfrm>
            <a:off x="5842000" y="589756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71" name="Text Box 101"/>
          <p:cNvSpPr txBox="1">
            <a:spLocks noChangeArrowheads="1"/>
          </p:cNvSpPr>
          <p:nvPr/>
        </p:nvSpPr>
        <p:spPr bwMode="auto">
          <a:xfrm>
            <a:off x="6770688" y="591185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0, </a:t>
            </a:r>
            <a:r>
              <a:rPr lang="en-US" altLang="zh-CN" smtClean="0">
                <a:solidFill>
                  <a:srgbClr val="0000FF"/>
                </a:solidFill>
                <a:ea typeface="SimSun" pitchFamily="2" charset="-122"/>
              </a:rPr>
              <a:t>0</a:t>
            </a:r>
            <a:r>
              <a:rPr lang="en-US" altLang="zh-CN" smtClean="0">
                <a:solidFill>
                  <a:srgbClr val="000000"/>
                </a:solidFill>
                <a:ea typeface="SimSun" pitchFamily="2" charset="-122"/>
              </a:rPr>
              <a:t>)</a:t>
            </a:r>
          </a:p>
        </p:txBody>
      </p:sp>
      <p:sp>
        <p:nvSpPr>
          <p:cNvPr id="109672" name="Text Box 102"/>
          <p:cNvSpPr txBox="1">
            <a:spLocks noChangeArrowheads="1"/>
          </p:cNvSpPr>
          <p:nvPr/>
        </p:nvSpPr>
        <p:spPr bwMode="auto">
          <a:xfrm>
            <a:off x="7670800" y="5897563"/>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3, </a:t>
            </a:r>
            <a:r>
              <a:rPr lang="en-US" altLang="zh-CN" smtClean="0">
                <a:solidFill>
                  <a:srgbClr val="0000FF"/>
                </a:solidFill>
                <a:ea typeface="SimSun" pitchFamily="2" charset="-122"/>
              </a:rPr>
              <a:t>3</a:t>
            </a:r>
            <a:r>
              <a:rPr lang="en-US" altLang="zh-CN" smtClean="0">
                <a:solidFill>
                  <a:srgbClr val="000000"/>
                </a:solidFill>
                <a:ea typeface="SimSun" pitchFamily="2" charset="-122"/>
              </a:rPr>
              <a:t>)</a:t>
            </a:r>
          </a:p>
        </p:txBody>
      </p:sp>
      <p:sp>
        <p:nvSpPr>
          <p:cNvPr id="109673" name="Text Box 103"/>
          <p:cNvSpPr txBox="1">
            <a:spLocks noChangeArrowheads="1"/>
          </p:cNvSpPr>
          <p:nvPr/>
        </p:nvSpPr>
        <p:spPr bwMode="auto">
          <a:xfrm>
            <a:off x="4189413" y="592772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4, </a:t>
            </a:r>
            <a:r>
              <a:rPr lang="en-US" altLang="zh-CN" smtClean="0">
                <a:solidFill>
                  <a:srgbClr val="0000FF"/>
                </a:solidFill>
                <a:ea typeface="SimSun" pitchFamily="2" charset="-122"/>
              </a:rPr>
              <a:t>4</a:t>
            </a:r>
            <a:r>
              <a:rPr lang="en-US" altLang="zh-CN" smtClean="0">
                <a:solidFill>
                  <a:srgbClr val="000000"/>
                </a:solidFill>
                <a:ea typeface="SimSun" pitchFamily="2" charset="-122"/>
              </a:rPr>
              <a:t>)</a:t>
            </a:r>
          </a:p>
        </p:txBody>
      </p:sp>
      <p:sp>
        <p:nvSpPr>
          <p:cNvPr id="109674" name="Text Box 104"/>
          <p:cNvSpPr txBox="1">
            <a:spLocks noChangeArrowheads="1"/>
          </p:cNvSpPr>
          <p:nvPr/>
        </p:nvSpPr>
        <p:spPr bwMode="auto">
          <a:xfrm>
            <a:off x="809625" y="3722688"/>
            <a:ext cx="7667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75" name="Text Box 105"/>
          <p:cNvSpPr txBox="1">
            <a:spLocks noChangeArrowheads="1"/>
          </p:cNvSpPr>
          <p:nvPr/>
        </p:nvSpPr>
        <p:spPr bwMode="auto">
          <a:xfrm>
            <a:off x="1712913" y="3724275"/>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76" name="Text Box 106"/>
          <p:cNvSpPr txBox="1">
            <a:spLocks noChangeArrowheads="1"/>
          </p:cNvSpPr>
          <p:nvPr/>
        </p:nvSpPr>
        <p:spPr bwMode="auto">
          <a:xfrm>
            <a:off x="3408363" y="375761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77" name="Text Box 107"/>
          <p:cNvSpPr txBox="1">
            <a:spLocks noChangeArrowheads="1"/>
          </p:cNvSpPr>
          <p:nvPr/>
        </p:nvSpPr>
        <p:spPr bwMode="auto">
          <a:xfrm>
            <a:off x="4191000" y="3668713"/>
            <a:ext cx="914400"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3,  </a:t>
            </a:r>
            <a:r>
              <a:rPr lang="en-US" altLang="zh-CN" smtClean="0">
                <a:solidFill>
                  <a:srgbClr val="0000FF"/>
                </a:solidFill>
                <a:ea typeface="SimSun" pitchFamily="2" charset="-122"/>
              </a:rPr>
              <a:t>3</a:t>
            </a:r>
            <a:r>
              <a:rPr lang="en-US" altLang="zh-CN" smtClean="0">
                <a:solidFill>
                  <a:srgbClr val="000000"/>
                </a:solidFill>
                <a:ea typeface="SimSun" pitchFamily="2" charset="-122"/>
              </a:rPr>
              <a:t>)</a:t>
            </a:r>
          </a:p>
        </p:txBody>
      </p:sp>
      <p:sp>
        <p:nvSpPr>
          <p:cNvPr id="109678" name="Text Box 108"/>
          <p:cNvSpPr txBox="1">
            <a:spLocks noChangeArrowheads="1"/>
          </p:cNvSpPr>
          <p:nvPr/>
        </p:nvSpPr>
        <p:spPr bwMode="auto">
          <a:xfrm>
            <a:off x="2617788" y="374650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79" name="Text Box 109"/>
          <p:cNvSpPr txBox="1">
            <a:spLocks noChangeArrowheads="1"/>
          </p:cNvSpPr>
          <p:nvPr/>
        </p:nvSpPr>
        <p:spPr bwMode="auto">
          <a:xfrm>
            <a:off x="5100638" y="3721100"/>
            <a:ext cx="766762"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80" name="Text Box 110"/>
          <p:cNvSpPr txBox="1">
            <a:spLocks noChangeArrowheads="1"/>
          </p:cNvSpPr>
          <p:nvPr/>
        </p:nvSpPr>
        <p:spPr bwMode="auto">
          <a:xfrm>
            <a:off x="5946775" y="372745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81" name="Text Box 111"/>
          <p:cNvSpPr txBox="1">
            <a:spLocks noChangeArrowheads="1"/>
          </p:cNvSpPr>
          <p:nvPr/>
        </p:nvSpPr>
        <p:spPr bwMode="auto">
          <a:xfrm>
            <a:off x="6816725" y="3740150"/>
            <a:ext cx="766763"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82" name="Text Box 112"/>
          <p:cNvSpPr txBox="1">
            <a:spLocks noChangeArrowheads="1"/>
          </p:cNvSpPr>
          <p:nvPr/>
        </p:nvSpPr>
        <p:spPr bwMode="auto">
          <a:xfrm>
            <a:off x="7716838" y="3725863"/>
            <a:ext cx="76676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t>
            </a:r>
            <a:r>
              <a:rPr lang="en-US" altLang="zh-CN" smtClean="0">
                <a:solidFill>
                  <a:srgbClr val="990033"/>
                </a:solidFill>
                <a:ea typeface="SimSun" pitchFamily="2" charset="-122"/>
              </a:rPr>
              <a:t>1, </a:t>
            </a:r>
            <a:r>
              <a:rPr lang="en-US" altLang="zh-CN" smtClean="0">
                <a:solidFill>
                  <a:srgbClr val="0000FF"/>
                </a:solidFill>
                <a:ea typeface="SimSun" pitchFamily="2" charset="-122"/>
              </a:rPr>
              <a:t>1</a:t>
            </a:r>
            <a:r>
              <a:rPr lang="en-US" altLang="zh-CN" smtClean="0">
                <a:solidFill>
                  <a:srgbClr val="000000"/>
                </a:solidFill>
                <a:ea typeface="SimSun" pitchFamily="2" charset="-122"/>
              </a:rPr>
              <a:t>)</a:t>
            </a:r>
          </a:p>
        </p:txBody>
      </p:sp>
      <p:sp>
        <p:nvSpPr>
          <p:cNvPr id="109683" name="Text Box 113"/>
          <p:cNvSpPr txBox="1">
            <a:spLocks noChangeArrowheads="1"/>
          </p:cNvSpPr>
          <p:nvPr/>
        </p:nvSpPr>
        <p:spPr bwMode="auto">
          <a:xfrm>
            <a:off x="560388" y="3671888"/>
            <a:ext cx="368300"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smtClean="0">
                <a:solidFill>
                  <a:srgbClr val="000000"/>
                </a:solidFill>
                <a:ea typeface="SimSun" pitchFamily="2" charset="-122"/>
              </a:rPr>
              <a:t>+</a:t>
            </a:r>
          </a:p>
        </p:txBody>
      </p:sp>
      <p:sp>
        <p:nvSpPr>
          <p:cNvPr id="170098" name="Rectangle 114"/>
          <p:cNvSpPr>
            <a:spLocks noChangeArrowheads="1"/>
          </p:cNvSpPr>
          <p:nvPr/>
        </p:nvSpPr>
        <p:spPr bwMode="auto">
          <a:xfrm>
            <a:off x="0" y="4041775"/>
            <a:ext cx="9144000" cy="2239963"/>
          </a:xfrm>
          <a:prstGeom prst="rect">
            <a:avLst/>
          </a:prstGeom>
          <a:solidFill>
            <a:srgbClr val="C0C0C0">
              <a:alpha val="47058"/>
            </a:srgbClr>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0098"/>
                                        </p:tgtEl>
                                        <p:attrNameLst>
                                          <p:attrName>style.visibility</p:attrName>
                                        </p:attrNameLst>
                                      </p:cBhvr>
                                      <p:to>
                                        <p:strVal val="visible"/>
                                      </p:to>
                                    </p:set>
                                    <p:animEffect transition="in" filter="checkerboard(across)">
                                      <p:cBhvr>
                                        <p:cTn id="7" dur="500"/>
                                        <p:tgtEl>
                                          <p:spTgt spid="17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9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0595" name="灯片编号占位符 5"/>
          <p:cNvSpPr>
            <a:spLocks noGrp="1"/>
          </p:cNvSpPr>
          <p:nvPr>
            <p:ph type="sldNum" sz="quarter" idx="12"/>
          </p:nvPr>
        </p:nvSpPr>
        <p:spPr>
          <a:noFill/>
        </p:spPr>
        <p:txBody>
          <a:bodyPr/>
          <a:lstStyle/>
          <a:p>
            <a:fld id="{9DE82F32-3134-418C-A61D-CF60F41E7C0C}" type="slidenum">
              <a:rPr lang="zh-CN" altLang="en-US" smtClean="0">
                <a:solidFill>
                  <a:srgbClr val="000000"/>
                </a:solidFill>
              </a:rPr>
              <a:pPr/>
              <a:t>95</a:t>
            </a:fld>
            <a:endParaRPr lang="en-US" altLang="zh-CN" smtClean="0">
              <a:solidFill>
                <a:srgbClr val="000000"/>
              </a:solidFill>
            </a:endParaRPr>
          </a:p>
        </p:txBody>
      </p:sp>
      <p:sp>
        <p:nvSpPr>
          <p:cNvPr id="110596" name="Rectangle 2"/>
          <p:cNvSpPr>
            <a:spLocks noGrp="1" noChangeArrowheads="1"/>
          </p:cNvSpPr>
          <p:nvPr>
            <p:ph type="title"/>
          </p:nvPr>
        </p:nvSpPr>
        <p:spPr/>
        <p:txBody>
          <a:bodyPr/>
          <a:lstStyle/>
          <a:p>
            <a:pPr eaLnBrk="1" hangingPunct="1"/>
            <a:r>
              <a:rPr lang="en-US" altLang="zh-CN" smtClean="0">
                <a:ea typeface="SimSun" pitchFamily="2" charset="-122"/>
              </a:rPr>
              <a:t>Two-stage repeated game</a:t>
            </a:r>
          </a:p>
        </p:txBody>
      </p:sp>
      <p:graphicFrame>
        <p:nvGraphicFramePr>
          <p:cNvPr id="171011" name="Group 3"/>
          <p:cNvGraphicFramePr>
            <a:graphicFrameLocks noGrp="1"/>
          </p:cNvGraphicFramePr>
          <p:nvPr>
            <p:ph idx="4294967295"/>
          </p:nvPr>
        </p:nvGraphicFramePr>
        <p:xfrm>
          <a:off x="1587500" y="4316413"/>
          <a:ext cx="6465888" cy="1828800"/>
        </p:xfrm>
        <a:graphic>
          <a:graphicData uri="http://schemas.openxmlformats.org/drawingml/2006/table">
            <a:tbl>
              <a:tblPr/>
              <a:tblGrid>
                <a:gridCol w="1139825"/>
                <a:gridCol w="850900"/>
                <a:gridCol w="1471613"/>
                <a:gridCol w="1512887"/>
                <a:gridCol w="1490663"/>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L</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endPar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5</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endPar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0</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3</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0629" name="Rectangle 46"/>
          <p:cNvSpPr>
            <a:spLocks noGrp="1" noChangeArrowheads="1"/>
          </p:cNvSpPr>
          <p:nvPr>
            <p:ph type="body" idx="1"/>
          </p:nvPr>
        </p:nvSpPr>
        <p:spPr>
          <a:xfrm>
            <a:off x="914400" y="1600200"/>
            <a:ext cx="7772400" cy="2657475"/>
          </a:xfrm>
        </p:spPr>
        <p:txBody>
          <a:bodyPr/>
          <a:lstStyle/>
          <a:p>
            <a:pPr eaLnBrk="1" hangingPunct="1"/>
            <a:r>
              <a:rPr lang="zh-CN" altLang="en-US" sz="2400" dirty="0" smtClean="0">
                <a:ea typeface="SimSun" pitchFamily="2" charset="-122"/>
              </a:rPr>
              <a:t>子博弈完美纳什均衡</a:t>
            </a:r>
            <a:r>
              <a:rPr lang="en-US" altLang="zh-CN" sz="2400" dirty="0" smtClean="0">
                <a:ea typeface="SimSun" pitchFamily="2" charset="-122"/>
              </a:rPr>
              <a:t>:</a:t>
            </a:r>
          </a:p>
          <a:p>
            <a:pPr lvl="1" eaLnBrk="1" hangingPunct="1">
              <a:buFont typeface="Wingdings" pitchFamily="2" charset="2"/>
              <a:buChar char="Ø"/>
            </a:pPr>
            <a:r>
              <a:rPr lang="en-US" altLang="zh-CN" sz="2200" dirty="0" smtClean="0">
                <a:ea typeface="SimSun" pitchFamily="2" charset="-122"/>
              </a:rPr>
              <a:t>player 1</a:t>
            </a:r>
            <a:r>
              <a:rPr lang="zh-CN" altLang="en-US" sz="2200" dirty="0" smtClean="0">
                <a:ea typeface="SimSun" pitchFamily="2" charset="-122"/>
              </a:rPr>
              <a:t>在第</a:t>
            </a:r>
            <a:r>
              <a:rPr lang="en-US" altLang="zh-CN" sz="2200" dirty="0" smtClean="0">
                <a:ea typeface="SimSun" pitchFamily="2" charset="-122"/>
              </a:rPr>
              <a:t>1</a:t>
            </a:r>
            <a:r>
              <a:rPr lang="zh-CN" altLang="en-US" sz="2200" dirty="0" smtClean="0">
                <a:ea typeface="SimSun" pitchFamily="2" charset="-122"/>
              </a:rPr>
              <a:t>阶段选择 </a:t>
            </a:r>
            <a:r>
              <a:rPr lang="en-US" altLang="zh-CN" sz="2200" dirty="0" smtClean="0">
                <a:solidFill>
                  <a:schemeClr val="hlink"/>
                </a:solidFill>
                <a:ea typeface="SimSun" pitchFamily="2" charset="-122"/>
              </a:rPr>
              <a:t>M</a:t>
            </a:r>
            <a:r>
              <a:rPr lang="en-US" altLang="zh-CN" sz="2200" baseline="-25000" dirty="0" smtClean="0">
                <a:solidFill>
                  <a:schemeClr val="hlink"/>
                </a:solidFill>
                <a:ea typeface="SimSun" pitchFamily="2" charset="-122"/>
              </a:rPr>
              <a:t>1</a:t>
            </a:r>
            <a:r>
              <a:rPr lang="en-US" altLang="zh-CN" sz="2200" dirty="0" smtClean="0">
                <a:ea typeface="SimSun" pitchFamily="2" charset="-122"/>
              </a:rPr>
              <a:t>, </a:t>
            </a:r>
            <a:r>
              <a:rPr lang="zh-CN" altLang="en-US" sz="2200" dirty="0" smtClean="0">
                <a:ea typeface="SimSun" pitchFamily="2" charset="-122"/>
              </a:rPr>
              <a:t>如果第</a:t>
            </a:r>
            <a:r>
              <a:rPr lang="en-US" altLang="zh-CN" sz="2200" dirty="0" smtClean="0">
                <a:ea typeface="SimSun" pitchFamily="2" charset="-122"/>
              </a:rPr>
              <a:t>1</a:t>
            </a:r>
            <a:r>
              <a:rPr lang="zh-CN" altLang="en-US" sz="2200" dirty="0" smtClean="0">
                <a:ea typeface="SimSun" pitchFamily="2" charset="-122"/>
              </a:rPr>
              <a:t>阶段结果是 </a:t>
            </a:r>
            <a:r>
              <a:rPr lang="en-US" altLang="zh-CN" sz="2200" dirty="0" smtClean="0">
                <a:ea typeface="SimSun" pitchFamily="2" charset="-122"/>
              </a:rPr>
              <a:t>( </a:t>
            </a:r>
            <a:r>
              <a:rPr lang="en-US" altLang="zh-CN" sz="2200" dirty="0" smtClean="0">
                <a:solidFill>
                  <a:schemeClr val="hlink"/>
                </a:solidFill>
                <a:ea typeface="SimSun" pitchFamily="2" charset="-122"/>
              </a:rPr>
              <a:t>M</a:t>
            </a:r>
            <a:r>
              <a:rPr lang="en-US" altLang="zh-CN" sz="2200" baseline="-25000" dirty="0" smtClean="0">
                <a:solidFill>
                  <a:schemeClr val="hlink"/>
                </a:solidFill>
                <a:ea typeface="SimSun" pitchFamily="2" charset="-122"/>
              </a:rPr>
              <a:t>1</a:t>
            </a:r>
            <a:r>
              <a:rPr lang="en-US" altLang="zh-CN" sz="2200" dirty="0" smtClean="0">
                <a:ea typeface="SimSun" pitchFamily="2" charset="-122"/>
              </a:rPr>
              <a:t>, </a:t>
            </a:r>
            <a:r>
              <a:rPr lang="en-US" altLang="zh-CN" sz="2200" dirty="0" smtClean="0">
                <a:solidFill>
                  <a:srgbClr val="0000FF"/>
                </a:solidFill>
                <a:ea typeface="SimSun" pitchFamily="2" charset="-122"/>
              </a:rPr>
              <a:t>M</a:t>
            </a:r>
            <a:r>
              <a:rPr lang="en-US" altLang="zh-CN" sz="2200" baseline="-25000" dirty="0" smtClean="0">
                <a:solidFill>
                  <a:srgbClr val="0000FF"/>
                </a:solidFill>
                <a:ea typeface="SimSun" pitchFamily="2" charset="-122"/>
              </a:rPr>
              <a:t>2</a:t>
            </a:r>
            <a:r>
              <a:rPr lang="en-US" altLang="zh-CN" sz="2200" dirty="0" smtClean="0">
                <a:solidFill>
                  <a:srgbClr val="0000FF"/>
                </a:solidFill>
                <a:ea typeface="SimSun" pitchFamily="2" charset="-122"/>
              </a:rPr>
              <a:t> </a:t>
            </a:r>
            <a:r>
              <a:rPr lang="en-US" altLang="zh-CN" sz="2200" dirty="0" smtClean="0">
                <a:ea typeface="SimSun" pitchFamily="2" charset="-122"/>
              </a:rPr>
              <a:t>), </a:t>
            </a:r>
            <a:r>
              <a:rPr lang="zh-CN" altLang="en-US" sz="2200" dirty="0" smtClean="0">
                <a:ea typeface="SimSun" pitchFamily="2" charset="-122"/>
              </a:rPr>
              <a:t>则第</a:t>
            </a:r>
            <a:r>
              <a:rPr lang="en-US" altLang="zh-CN" sz="2200" dirty="0" smtClean="0">
                <a:ea typeface="SimSun" pitchFamily="2" charset="-122"/>
              </a:rPr>
              <a:t>2</a:t>
            </a:r>
            <a:r>
              <a:rPr lang="zh-CN" altLang="en-US" sz="2200" dirty="0" smtClean="0">
                <a:ea typeface="SimSun" pitchFamily="2" charset="-122"/>
              </a:rPr>
              <a:t>阶段选择 </a:t>
            </a:r>
            <a:r>
              <a:rPr lang="en-US" altLang="zh-CN" sz="2200" dirty="0" smtClean="0">
                <a:solidFill>
                  <a:schemeClr val="hlink"/>
                </a:solidFill>
                <a:ea typeface="SimSun" pitchFamily="2" charset="-122"/>
              </a:rPr>
              <a:t>R</a:t>
            </a:r>
            <a:r>
              <a:rPr lang="en-US" altLang="zh-CN" sz="2200" baseline="-25000" dirty="0" smtClean="0">
                <a:solidFill>
                  <a:schemeClr val="hlink"/>
                </a:solidFill>
                <a:ea typeface="SimSun" pitchFamily="2" charset="-122"/>
              </a:rPr>
              <a:t>1</a:t>
            </a:r>
            <a:r>
              <a:rPr lang="zh-CN" altLang="en-US" sz="2200" dirty="0" smtClean="0">
                <a:ea typeface="SimSun" pitchFamily="2" charset="-122"/>
              </a:rPr>
              <a:t> </a:t>
            </a:r>
            <a:r>
              <a:rPr lang="en-US" altLang="zh-CN" sz="2200" dirty="0" smtClean="0">
                <a:ea typeface="SimSun" pitchFamily="2" charset="-122"/>
              </a:rPr>
              <a:t>,</a:t>
            </a:r>
            <a:r>
              <a:rPr lang="zh-CN" altLang="en-US" sz="2200" dirty="0" smtClean="0">
                <a:ea typeface="SimSun" pitchFamily="2" charset="-122"/>
              </a:rPr>
              <a:t>如果第</a:t>
            </a:r>
            <a:r>
              <a:rPr lang="en-US" altLang="zh-CN" sz="2200" dirty="0" smtClean="0">
                <a:ea typeface="SimSun" pitchFamily="2" charset="-122"/>
              </a:rPr>
              <a:t>1</a:t>
            </a:r>
            <a:r>
              <a:rPr lang="zh-CN" altLang="en-US" sz="2200" dirty="0" smtClean="0">
                <a:ea typeface="SimSun" pitchFamily="2" charset="-122"/>
              </a:rPr>
              <a:t>阶段结果不是 </a:t>
            </a:r>
            <a:r>
              <a:rPr lang="en-US" altLang="zh-CN" sz="2200" dirty="0" smtClean="0">
                <a:ea typeface="SimSun" pitchFamily="2" charset="-122"/>
              </a:rPr>
              <a:t>( </a:t>
            </a:r>
            <a:r>
              <a:rPr lang="en-US" altLang="zh-CN" sz="2200" dirty="0" smtClean="0">
                <a:solidFill>
                  <a:schemeClr val="hlink"/>
                </a:solidFill>
                <a:ea typeface="SimSun" pitchFamily="2" charset="-122"/>
              </a:rPr>
              <a:t>M</a:t>
            </a:r>
            <a:r>
              <a:rPr lang="en-US" altLang="zh-CN" sz="2200" baseline="-25000" dirty="0" smtClean="0">
                <a:solidFill>
                  <a:schemeClr val="hlink"/>
                </a:solidFill>
                <a:ea typeface="SimSun" pitchFamily="2" charset="-122"/>
              </a:rPr>
              <a:t>1</a:t>
            </a:r>
            <a:r>
              <a:rPr lang="en-US" altLang="zh-CN" sz="2200" dirty="0" smtClean="0">
                <a:ea typeface="SimSun" pitchFamily="2" charset="-122"/>
              </a:rPr>
              <a:t>, </a:t>
            </a:r>
            <a:r>
              <a:rPr lang="en-US" altLang="zh-CN" sz="2200" dirty="0" smtClean="0">
                <a:solidFill>
                  <a:srgbClr val="0000FF"/>
                </a:solidFill>
                <a:ea typeface="SimSun" pitchFamily="2" charset="-122"/>
              </a:rPr>
              <a:t>M</a:t>
            </a:r>
            <a:r>
              <a:rPr lang="en-US" altLang="zh-CN" sz="2200" baseline="-25000" dirty="0" smtClean="0">
                <a:solidFill>
                  <a:srgbClr val="0000FF"/>
                </a:solidFill>
                <a:ea typeface="SimSun" pitchFamily="2" charset="-122"/>
              </a:rPr>
              <a:t>2</a:t>
            </a:r>
            <a:r>
              <a:rPr lang="en-US" altLang="zh-CN" sz="2200" dirty="0" smtClean="0">
                <a:solidFill>
                  <a:srgbClr val="0000FF"/>
                </a:solidFill>
                <a:ea typeface="SimSun" pitchFamily="2" charset="-122"/>
              </a:rPr>
              <a:t> </a:t>
            </a:r>
            <a:r>
              <a:rPr lang="en-US" altLang="zh-CN" sz="2200" dirty="0" smtClean="0">
                <a:ea typeface="SimSun" pitchFamily="2" charset="-122"/>
              </a:rPr>
              <a:t>), </a:t>
            </a:r>
            <a:r>
              <a:rPr lang="zh-CN" altLang="en-US" sz="2200" dirty="0" smtClean="0">
                <a:ea typeface="SimSun" pitchFamily="2" charset="-122"/>
              </a:rPr>
              <a:t>则第</a:t>
            </a:r>
            <a:r>
              <a:rPr lang="en-US" altLang="zh-CN" sz="2200" dirty="0" smtClean="0">
                <a:ea typeface="SimSun" pitchFamily="2" charset="-122"/>
              </a:rPr>
              <a:t>2</a:t>
            </a:r>
            <a:r>
              <a:rPr lang="zh-CN" altLang="en-US" sz="2200" dirty="0" smtClean="0">
                <a:ea typeface="SimSun" pitchFamily="2" charset="-122"/>
              </a:rPr>
              <a:t>阶段选择 </a:t>
            </a:r>
            <a:r>
              <a:rPr lang="en-US" altLang="zh-CN" sz="2200" dirty="0" smtClean="0">
                <a:solidFill>
                  <a:schemeClr val="hlink"/>
                </a:solidFill>
                <a:ea typeface="SimSun" pitchFamily="2" charset="-122"/>
              </a:rPr>
              <a:t>L</a:t>
            </a:r>
            <a:r>
              <a:rPr lang="en-US" altLang="zh-CN" sz="2200" baseline="-25000" dirty="0" smtClean="0">
                <a:solidFill>
                  <a:schemeClr val="hlink"/>
                </a:solidFill>
                <a:ea typeface="SimSun" pitchFamily="2" charset="-122"/>
              </a:rPr>
              <a:t>1</a:t>
            </a:r>
            <a:endParaRPr lang="en-US" altLang="zh-CN" sz="2200" dirty="0" smtClean="0">
              <a:ea typeface="SimSun" pitchFamily="2" charset="-122"/>
            </a:endParaRPr>
          </a:p>
          <a:p>
            <a:pPr lvl="1" eaLnBrk="1" hangingPunct="1">
              <a:buFont typeface="Wingdings" pitchFamily="2" charset="2"/>
              <a:buChar char="Ø"/>
            </a:pPr>
            <a:r>
              <a:rPr lang="en-US" altLang="zh-CN" sz="2200" dirty="0" smtClean="0">
                <a:ea typeface="SimSun" pitchFamily="2" charset="-122"/>
              </a:rPr>
              <a:t>player 2</a:t>
            </a:r>
            <a:r>
              <a:rPr lang="zh-CN" altLang="en-US" sz="2200" dirty="0" smtClean="0">
                <a:ea typeface="SimSun" pitchFamily="2" charset="-122"/>
              </a:rPr>
              <a:t>在第</a:t>
            </a:r>
            <a:r>
              <a:rPr lang="en-US" altLang="zh-CN" sz="2200" dirty="0" smtClean="0">
                <a:ea typeface="SimSun" pitchFamily="2" charset="-122"/>
              </a:rPr>
              <a:t>1</a:t>
            </a:r>
            <a:r>
              <a:rPr lang="zh-CN" altLang="en-US" sz="2200" dirty="0" smtClean="0">
                <a:ea typeface="SimSun" pitchFamily="2" charset="-122"/>
              </a:rPr>
              <a:t>阶段选择 </a:t>
            </a:r>
            <a:r>
              <a:rPr lang="en-US" altLang="zh-CN" sz="2200" dirty="0" smtClean="0">
                <a:solidFill>
                  <a:srgbClr val="0000FF"/>
                </a:solidFill>
                <a:ea typeface="SimSun" pitchFamily="2" charset="-122"/>
              </a:rPr>
              <a:t>M</a:t>
            </a:r>
            <a:r>
              <a:rPr lang="en-US" altLang="zh-CN" sz="2200" baseline="-25000" dirty="0" smtClean="0">
                <a:solidFill>
                  <a:srgbClr val="0000FF"/>
                </a:solidFill>
                <a:ea typeface="SimSun" pitchFamily="2" charset="-122"/>
              </a:rPr>
              <a:t>2</a:t>
            </a:r>
            <a:r>
              <a:rPr lang="en-US" altLang="zh-CN" sz="2200" dirty="0" smtClean="0">
                <a:ea typeface="SimSun" pitchFamily="2" charset="-122"/>
              </a:rPr>
              <a:t>,</a:t>
            </a:r>
            <a:r>
              <a:rPr lang="zh-CN" altLang="en-US" sz="2200" dirty="0" smtClean="0">
                <a:ea typeface="SimSun" pitchFamily="2" charset="-122"/>
              </a:rPr>
              <a:t>如果第</a:t>
            </a:r>
            <a:r>
              <a:rPr lang="en-US" altLang="zh-CN" sz="2200" dirty="0" smtClean="0">
                <a:ea typeface="SimSun" pitchFamily="2" charset="-122"/>
              </a:rPr>
              <a:t>1</a:t>
            </a:r>
            <a:r>
              <a:rPr lang="zh-CN" altLang="en-US" sz="2200" dirty="0" smtClean="0">
                <a:ea typeface="SimSun" pitchFamily="2" charset="-122"/>
              </a:rPr>
              <a:t>阶段结果是 </a:t>
            </a:r>
            <a:r>
              <a:rPr lang="en-US" altLang="zh-CN" sz="2200" dirty="0" smtClean="0">
                <a:ea typeface="SimSun" pitchFamily="2" charset="-122"/>
              </a:rPr>
              <a:t>( </a:t>
            </a:r>
            <a:r>
              <a:rPr lang="en-US" altLang="zh-CN" sz="2200" dirty="0" smtClean="0">
                <a:solidFill>
                  <a:schemeClr val="hlink"/>
                </a:solidFill>
                <a:ea typeface="SimSun" pitchFamily="2" charset="-122"/>
              </a:rPr>
              <a:t>M</a:t>
            </a:r>
            <a:r>
              <a:rPr lang="en-US" altLang="zh-CN" sz="2200" baseline="-25000" dirty="0" smtClean="0">
                <a:solidFill>
                  <a:schemeClr val="hlink"/>
                </a:solidFill>
                <a:ea typeface="SimSun" pitchFamily="2" charset="-122"/>
              </a:rPr>
              <a:t>1</a:t>
            </a:r>
            <a:r>
              <a:rPr lang="en-US" altLang="zh-CN" sz="2200" dirty="0" smtClean="0">
                <a:ea typeface="SimSun" pitchFamily="2" charset="-122"/>
              </a:rPr>
              <a:t>, </a:t>
            </a:r>
            <a:r>
              <a:rPr lang="en-US" altLang="zh-CN" sz="2200" dirty="0" smtClean="0">
                <a:solidFill>
                  <a:srgbClr val="0000FF"/>
                </a:solidFill>
                <a:ea typeface="SimSun" pitchFamily="2" charset="-122"/>
              </a:rPr>
              <a:t>M</a:t>
            </a:r>
            <a:r>
              <a:rPr lang="en-US" altLang="zh-CN" sz="2200" baseline="-25000" dirty="0" smtClean="0">
                <a:solidFill>
                  <a:srgbClr val="0000FF"/>
                </a:solidFill>
                <a:ea typeface="SimSun" pitchFamily="2" charset="-122"/>
              </a:rPr>
              <a:t>2</a:t>
            </a:r>
            <a:r>
              <a:rPr lang="en-US" altLang="zh-CN" sz="2200" dirty="0" smtClean="0">
                <a:solidFill>
                  <a:srgbClr val="0000FF"/>
                </a:solidFill>
                <a:ea typeface="SimSun" pitchFamily="2" charset="-122"/>
              </a:rPr>
              <a:t> </a:t>
            </a:r>
            <a:r>
              <a:rPr lang="en-US" altLang="zh-CN" sz="2200" dirty="0" smtClean="0">
                <a:ea typeface="SimSun" pitchFamily="2" charset="-122"/>
              </a:rPr>
              <a:t>), </a:t>
            </a:r>
            <a:r>
              <a:rPr lang="zh-CN" altLang="en-US" sz="2200" dirty="0" smtClean="0">
                <a:ea typeface="SimSun" pitchFamily="2" charset="-122"/>
              </a:rPr>
              <a:t>则第</a:t>
            </a:r>
            <a:r>
              <a:rPr lang="en-US" altLang="zh-CN" sz="2200" dirty="0" smtClean="0">
                <a:ea typeface="SimSun" pitchFamily="2" charset="-122"/>
              </a:rPr>
              <a:t>2</a:t>
            </a:r>
            <a:r>
              <a:rPr lang="zh-CN" altLang="en-US" sz="2200" dirty="0" smtClean="0">
                <a:ea typeface="SimSun" pitchFamily="2" charset="-122"/>
              </a:rPr>
              <a:t>阶段选择 </a:t>
            </a:r>
            <a:r>
              <a:rPr lang="en-US" altLang="zh-CN" sz="2200" dirty="0" smtClean="0">
                <a:solidFill>
                  <a:srgbClr val="0000FF"/>
                </a:solidFill>
                <a:ea typeface="SimSun" pitchFamily="2" charset="-122"/>
              </a:rPr>
              <a:t>R</a:t>
            </a:r>
            <a:r>
              <a:rPr lang="en-US" altLang="zh-CN" sz="2200" baseline="-25000" dirty="0" smtClean="0">
                <a:solidFill>
                  <a:srgbClr val="0000FF"/>
                </a:solidFill>
                <a:ea typeface="SimSun" pitchFamily="2" charset="-122"/>
              </a:rPr>
              <a:t>2</a:t>
            </a:r>
            <a:r>
              <a:rPr lang="zh-CN" altLang="en-US" sz="2200" dirty="0" smtClean="0">
                <a:ea typeface="SimSun" pitchFamily="2" charset="-122"/>
              </a:rPr>
              <a:t> </a:t>
            </a:r>
            <a:r>
              <a:rPr lang="en-US" altLang="zh-CN" sz="2200" dirty="0" smtClean="0">
                <a:ea typeface="SimSun" pitchFamily="2" charset="-122"/>
              </a:rPr>
              <a:t>,</a:t>
            </a:r>
            <a:r>
              <a:rPr lang="zh-CN" altLang="en-US" sz="2200" dirty="0" smtClean="0">
                <a:ea typeface="SimSun" pitchFamily="2" charset="-122"/>
              </a:rPr>
              <a:t>如果第</a:t>
            </a:r>
            <a:r>
              <a:rPr lang="en-US" altLang="zh-CN" sz="2200" dirty="0" smtClean="0">
                <a:ea typeface="SimSun" pitchFamily="2" charset="-122"/>
              </a:rPr>
              <a:t>1</a:t>
            </a:r>
            <a:r>
              <a:rPr lang="zh-CN" altLang="en-US" sz="2200" dirty="0" smtClean="0">
                <a:ea typeface="SimSun" pitchFamily="2" charset="-122"/>
              </a:rPr>
              <a:t>阶段结果不是 </a:t>
            </a:r>
            <a:r>
              <a:rPr lang="en-US" altLang="zh-CN" sz="2200" dirty="0" smtClean="0">
                <a:ea typeface="SimSun" pitchFamily="2" charset="-122"/>
              </a:rPr>
              <a:t>( </a:t>
            </a:r>
            <a:r>
              <a:rPr lang="en-US" altLang="zh-CN" sz="2200" dirty="0" smtClean="0">
                <a:solidFill>
                  <a:schemeClr val="hlink"/>
                </a:solidFill>
                <a:ea typeface="SimSun" pitchFamily="2" charset="-122"/>
              </a:rPr>
              <a:t>M</a:t>
            </a:r>
            <a:r>
              <a:rPr lang="en-US" altLang="zh-CN" sz="2200" baseline="-25000" dirty="0" smtClean="0">
                <a:solidFill>
                  <a:schemeClr val="hlink"/>
                </a:solidFill>
                <a:ea typeface="SimSun" pitchFamily="2" charset="-122"/>
              </a:rPr>
              <a:t>1</a:t>
            </a:r>
            <a:r>
              <a:rPr lang="en-US" altLang="zh-CN" sz="2200" dirty="0" smtClean="0">
                <a:ea typeface="SimSun" pitchFamily="2" charset="-122"/>
              </a:rPr>
              <a:t>, </a:t>
            </a:r>
            <a:r>
              <a:rPr lang="en-US" altLang="zh-CN" sz="2200" dirty="0" smtClean="0">
                <a:solidFill>
                  <a:srgbClr val="0000FF"/>
                </a:solidFill>
                <a:ea typeface="SimSun" pitchFamily="2" charset="-122"/>
              </a:rPr>
              <a:t>M</a:t>
            </a:r>
            <a:r>
              <a:rPr lang="en-US" altLang="zh-CN" sz="2200" baseline="-25000" dirty="0" smtClean="0">
                <a:solidFill>
                  <a:srgbClr val="0000FF"/>
                </a:solidFill>
                <a:ea typeface="SimSun" pitchFamily="2" charset="-122"/>
              </a:rPr>
              <a:t>2</a:t>
            </a:r>
            <a:r>
              <a:rPr lang="en-US" altLang="zh-CN" sz="2200" dirty="0" smtClean="0">
                <a:solidFill>
                  <a:srgbClr val="0000FF"/>
                </a:solidFill>
                <a:ea typeface="SimSun" pitchFamily="2" charset="-122"/>
              </a:rPr>
              <a:t> </a:t>
            </a:r>
            <a:r>
              <a:rPr lang="en-US" altLang="zh-CN" sz="2200" dirty="0" smtClean="0">
                <a:ea typeface="SimSun" pitchFamily="2" charset="-122"/>
              </a:rPr>
              <a:t>), </a:t>
            </a:r>
            <a:r>
              <a:rPr lang="zh-CN" altLang="en-US" sz="2200" dirty="0" smtClean="0">
                <a:ea typeface="SimSun" pitchFamily="2" charset="-122"/>
              </a:rPr>
              <a:t>则第</a:t>
            </a:r>
            <a:r>
              <a:rPr lang="en-US" altLang="zh-CN" sz="2200" dirty="0" smtClean="0">
                <a:ea typeface="SimSun" pitchFamily="2" charset="-122"/>
              </a:rPr>
              <a:t>2</a:t>
            </a:r>
            <a:r>
              <a:rPr lang="zh-CN" altLang="en-US" sz="2200" dirty="0" smtClean="0">
                <a:ea typeface="SimSun" pitchFamily="2" charset="-122"/>
              </a:rPr>
              <a:t>阶段选择 </a:t>
            </a:r>
            <a:r>
              <a:rPr lang="en-US" altLang="zh-CN" sz="2200" dirty="0" smtClean="0">
                <a:solidFill>
                  <a:srgbClr val="0000FF"/>
                </a:solidFill>
                <a:ea typeface="SimSun" pitchFamily="2" charset="-122"/>
              </a:rPr>
              <a:t>L</a:t>
            </a:r>
            <a:r>
              <a:rPr lang="en-US" altLang="zh-CN" sz="2200" baseline="-25000" dirty="0" smtClean="0">
                <a:solidFill>
                  <a:srgbClr val="0000FF"/>
                </a:solidFill>
                <a:ea typeface="SimSun" pitchFamily="2" charset="-122"/>
              </a:rPr>
              <a:t>2</a:t>
            </a:r>
            <a:endParaRPr lang="en-US" altLang="zh-CN" sz="2200" dirty="0" smtClean="0">
              <a:ea typeface="SimSun" pitchFamily="2" charset="-122"/>
            </a:endParaRP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1619" name="灯片编号占位符 5"/>
          <p:cNvSpPr>
            <a:spLocks noGrp="1"/>
          </p:cNvSpPr>
          <p:nvPr>
            <p:ph type="sldNum" sz="quarter" idx="12"/>
          </p:nvPr>
        </p:nvSpPr>
        <p:spPr>
          <a:noFill/>
        </p:spPr>
        <p:txBody>
          <a:bodyPr/>
          <a:lstStyle/>
          <a:p>
            <a:fld id="{C401A00F-0D73-4F13-BF71-D13378D65046}" type="slidenum">
              <a:rPr lang="zh-CN" altLang="en-US" smtClean="0">
                <a:solidFill>
                  <a:srgbClr val="000000"/>
                </a:solidFill>
              </a:rPr>
              <a:pPr/>
              <a:t>96</a:t>
            </a:fld>
            <a:endParaRPr lang="en-US" altLang="zh-CN" smtClean="0">
              <a:solidFill>
                <a:srgbClr val="000000"/>
              </a:solidFill>
            </a:endParaRPr>
          </a:p>
        </p:txBody>
      </p:sp>
      <p:sp>
        <p:nvSpPr>
          <p:cNvPr id="111620" name="Rectangle 2"/>
          <p:cNvSpPr>
            <a:spLocks noGrp="1" noChangeArrowheads="1"/>
          </p:cNvSpPr>
          <p:nvPr>
            <p:ph type="title"/>
          </p:nvPr>
        </p:nvSpPr>
        <p:spPr/>
        <p:txBody>
          <a:bodyPr/>
          <a:lstStyle/>
          <a:p>
            <a:pPr eaLnBrk="1" hangingPunct="1"/>
            <a:r>
              <a:rPr lang="en-US" altLang="zh-CN" smtClean="0">
                <a:ea typeface="SimSun" pitchFamily="2" charset="-122"/>
              </a:rPr>
              <a:t>Two-stage repeated game</a:t>
            </a:r>
          </a:p>
        </p:txBody>
      </p:sp>
      <p:graphicFrame>
        <p:nvGraphicFramePr>
          <p:cNvPr id="184323" name="Group 3"/>
          <p:cNvGraphicFramePr>
            <a:graphicFrameLocks noGrp="1"/>
          </p:cNvGraphicFramePr>
          <p:nvPr>
            <p:ph idx="4294967295"/>
          </p:nvPr>
        </p:nvGraphicFramePr>
        <p:xfrm>
          <a:off x="2119313" y="4346575"/>
          <a:ext cx="6465887" cy="1828800"/>
        </p:xfrm>
        <a:graphic>
          <a:graphicData uri="http://schemas.openxmlformats.org/drawingml/2006/table">
            <a:tbl>
              <a:tblPr/>
              <a:tblGrid>
                <a:gridCol w="1139825"/>
                <a:gridCol w="850900"/>
                <a:gridCol w="1471612"/>
                <a:gridCol w="1512888"/>
                <a:gridCol w="1490662"/>
              </a:tblGrid>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Player 2</a:t>
                      </a: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folHlink"/>
                        </a:solidFill>
                        <a:effectLst/>
                        <a:latin typeface="Arial" charset="0"/>
                        <a:ea typeface="SimSun" pitchFamily="2" charset="-122"/>
                        <a:cs typeface="Arial" charset="0"/>
                      </a:endParaRPr>
                    </a:p>
                  </a:txBody>
                  <a:tcPr anchor="b" horzOverflow="overflow">
                    <a:lnL>
                      <a:noFill/>
                    </a:lnL>
                    <a:lnR cap="flat">
                      <a:noFill/>
                    </a:lnR>
                    <a:lnT cap="fla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L</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M</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rgbClr val="0000FF"/>
                          </a:solidFill>
                          <a:effectLst/>
                          <a:latin typeface="Arial" charset="0"/>
                          <a:ea typeface="SimSun" pitchFamily="2" charset="-122"/>
                          <a:cs typeface="Arial" charset="0"/>
                        </a:rPr>
                        <a:t>R</a:t>
                      </a:r>
                      <a:r>
                        <a:rPr kumimoji="0" lang="en-US" altLang="zh-CN" sz="1800" b="0" i="0" u="none" strike="noStrike" cap="none" normalizeH="0" baseline="-25000" smtClean="0">
                          <a:ln>
                            <a:noFill/>
                          </a:ln>
                          <a:solidFill>
                            <a:srgbClr val="0000FF"/>
                          </a:solidFill>
                          <a:effectLst/>
                          <a:latin typeface="Arial" charset="0"/>
                          <a:ea typeface="SimSun" pitchFamily="2" charset="-122"/>
                          <a:cs typeface="Arial" charset="0"/>
                        </a:rPr>
                        <a:t>2</a:t>
                      </a:r>
                      <a:endParaRPr kumimoji="0" lang="en-US" altLang="zh-CN" sz="1800" b="0" i="0" u="none" strike="noStrike" cap="none" normalizeH="0" baseline="0" smtClean="0">
                        <a:ln>
                          <a:noFill/>
                        </a:ln>
                        <a:solidFill>
                          <a:srgbClr val="0000FF"/>
                        </a:solidFill>
                        <a:effectLst/>
                        <a:latin typeface="Arial" charset="0"/>
                        <a:ea typeface="SimSun" pitchFamily="2" charset="-122"/>
                        <a:cs typeface="Arial" charset="0"/>
                      </a:endParaRPr>
                    </a:p>
                  </a:txBody>
                  <a:tcPr anchor="b"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331788">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Player 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L</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endPar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smtClean="0">
                          <a:ln>
                            <a:noFill/>
                          </a:ln>
                          <a:solidFill>
                            <a:schemeClr val="hlink"/>
                          </a:solidFill>
                          <a:effectLst/>
                          <a:latin typeface="Courier New" pitchFamily="49" charset="0"/>
                          <a:ea typeface="SimSun" pitchFamily="2" charset="-122"/>
                          <a:cs typeface="Arial" charset="0"/>
                        </a:rPr>
                        <a:t>2</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smtClean="0">
                          <a:ln>
                            <a:noFill/>
                          </a:ln>
                          <a:solidFill>
                            <a:srgbClr val="0000FF"/>
                          </a:solidFill>
                          <a:effectLst/>
                          <a:latin typeface="Courier New" pitchFamily="49" charset="0"/>
                          <a:ea typeface="SimSun" pitchFamily="2" charset="-122"/>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6</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M</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7</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rPr>
                        <a:t>R</a:t>
                      </a:r>
                      <a:r>
                        <a:rPr kumimoji="0" lang="en-US" altLang="zh-CN" sz="1800" b="0" i="0" u="none" strike="noStrike" cap="none" normalizeH="0" baseline="-25000" smtClean="0">
                          <a:ln>
                            <a:noFill/>
                          </a:ln>
                          <a:solidFill>
                            <a:schemeClr val="hlink"/>
                          </a:solidFill>
                          <a:effectLst/>
                          <a:latin typeface="Arial" charset="0"/>
                          <a:ea typeface="SimSun" pitchFamily="2" charset="-122"/>
                          <a:cs typeface="Arial" charset="0"/>
                        </a:rPr>
                        <a:t>1</a:t>
                      </a:r>
                      <a:endParaRPr kumimoji="0" lang="en-US" altLang="zh-CN" sz="1800" b="0" i="0" u="none" strike="noStrike" cap="none" normalizeH="0" baseline="0" smtClean="0">
                        <a:ln>
                          <a:noFill/>
                        </a:ln>
                        <a:solidFill>
                          <a:schemeClr val="hlink"/>
                        </a:solidFill>
                        <a:effectLst/>
                        <a:latin typeface="Arial" charset="0"/>
                        <a:ea typeface="SimSun" pitchFamily="2" charset="-122"/>
                        <a:cs typeface="Arial" charset="0"/>
                      </a:endParaRPr>
                    </a:p>
                  </a:txBody>
                  <a:tcPr anchor="ctr" horzOverflow="overflow">
                    <a:lnL>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smtClean="0">
                          <a:ln>
                            <a:noFill/>
                          </a:ln>
                          <a:solidFill>
                            <a:schemeClr val="hlink"/>
                          </a:solidFill>
                          <a:effectLst/>
                          <a:latin typeface="Courier New" pitchFamily="49" charset="0"/>
                          <a:ea typeface="SimSun" pitchFamily="2" charset="-122"/>
                          <a:cs typeface="Arial" charset="0"/>
                        </a:rPr>
                        <a:t>1</a:t>
                      </a:r>
                      <a:r>
                        <a:rPr kumimoji="0" lang="en-US" altLang="zh-CN" sz="1800" b="1" i="0" u="none" strike="noStrike" cap="none" normalizeH="0" baseline="0" smtClean="0">
                          <a:ln>
                            <a:noFill/>
                          </a:ln>
                          <a:solidFill>
                            <a:schemeClr val="tx1"/>
                          </a:solidFill>
                          <a:effectLst/>
                          <a:latin typeface="Courier New" pitchFamily="49" charset="0"/>
                          <a:ea typeface="SimSun" pitchFamily="2" charset="-122"/>
                          <a:cs typeface="Arial" charset="0"/>
                        </a:rPr>
                        <a:t> ,   </a:t>
                      </a:r>
                      <a:r>
                        <a:rPr kumimoji="0" lang="en-US" altLang="zh-CN" sz="1800" b="1" i="0" u="none" strike="noStrike" cap="none" normalizeH="0" baseline="0" smtClean="0">
                          <a:ln>
                            <a:noFill/>
                          </a:ln>
                          <a:solidFill>
                            <a:srgbClr val="0000FF"/>
                          </a:solidFill>
                          <a:effectLst/>
                          <a:latin typeface="Courier New" pitchFamily="49" charset="0"/>
                          <a:ea typeface="SimSun" pitchFamily="2" charset="-122"/>
                          <a:cs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sng" strike="noStrike" cap="none" normalizeH="0" baseline="0" dirty="0" smtClean="0">
                          <a:ln>
                            <a:noFill/>
                          </a:ln>
                          <a:solidFill>
                            <a:schemeClr val="hlink"/>
                          </a:solidFill>
                          <a:effectLst/>
                          <a:latin typeface="Courier New" pitchFamily="49" charset="0"/>
                          <a:ea typeface="SimSun" pitchFamily="2" charset="-122"/>
                          <a:cs typeface="Arial" charset="0"/>
                        </a:rPr>
                        <a:t>4</a:t>
                      </a:r>
                      <a:r>
                        <a:rPr kumimoji="0" lang="en-US" altLang="zh-CN" sz="1800" b="1" i="0" u="none" strike="noStrike" cap="none" normalizeH="0" baseline="0" dirty="0" smtClean="0">
                          <a:ln>
                            <a:noFill/>
                          </a:ln>
                          <a:solidFill>
                            <a:schemeClr val="tx1"/>
                          </a:solidFill>
                          <a:effectLst/>
                          <a:latin typeface="Courier New" pitchFamily="49" charset="0"/>
                          <a:ea typeface="SimSun" pitchFamily="2" charset="-122"/>
                          <a:cs typeface="Arial" charset="0"/>
                        </a:rPr>
                        <a:t> ,   </a:t>
                      </a:r>
                      <a:r>
                        <a:rPr kumimoji="0" lang="en-US" altLang="zh-CN" sz="1800" b="1" i="0" u="sng" strike="noStrike" cap="none" normalizeH="0" baseline="0" dirty="0" smtClean="0">
                          <a:ln>
                            <a:noFill/>
                          </a:ln>
                          <a:solidFill>
                            <a:srgbClr val="0000FF"/>
                          </a:solidFill>
                          <a:effectLst/>
                          <a:latin typeface="Courier New" pitchFamily="49" charset="0"/>
                          <a:ea typeface="SimSun" pitchFamily="2" charset="-122"/>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1653" name="Rectangle 46"/>
          <p:cNvSpPr>
            <a:spLocks noGrp="1" noChangeArrowheads="1"/>
          </p:cNvSpPr>
          <p:nvPr>
            <p:ph type="body" idx="1"/>
          </p:nvPr>
        </p:nvSpPr>
        <p:spPr>
          <a:xfrm>
            <a:off x="647700" y="1600200"/>
            <a:ext cx="8039100" cy="2657475"/>
          </a:xfrm>
        </p:spPr>
        <p:txBody>
          <a:bodyPr/>
          <a:lstStyle/>
          <a:p>
            <a:pPr eaLnBrk="1" hangingPunct="1">
              <a:lnSpc>
                <a:spcPct val="90000"/>
              </a:lnSpc>
            </a:pPr>
            <a:r>
              <a:rPr lang="zh-CN" altLang="en-US" sz="2400" dirty="0" smtClean="0">
                <a:ea typeface="SimSun" pitchFamily="2" charset="-122"/>
              </a:rPr>
              <a:t>子博弈完美纳什均衡</a:t>
            </a:r>
            <a:r>
              <a:rPr lang="en-US" altLang="zh-CN" sz="2400" dirty="0" smtClean="0">
                <a:ea typeface="SimSun" pitchFamily="2" charset="-122"/>
              </a:rPr>
              <a:t>:</a:t>
            </a:r>
          </a:p>
          <a:p>
            <a:pPr lvl="1" eaLnBrk="1" hangingPunct="1">
              <a:lnSpc>
                <a:spcPct val="90000"/>
              </a:lnSpc>
              <a:buFont typeface="Wingdings" pitchFamily="2" charset="2"/>
              <a:buChar char="Ø"/>
            </a:pPr>
            <a:r>
              <a:rPr lang="zh-CN" altLang="en-US" sz="2200" dirty="0" smtClean="0">
                <a:ea typeface="SimSun" pitchFamily="2" charset="-122"/>
              </a:rPr>
              <a:t>在第</a:t>
            </a:r>
            <a:r>
              <a:rPr lang="en-US" altLang="zh-CN" sz="2200" dirty="0" smtClean="0">
                <a:ea typeface="SimSun" pitchFamily="2" charset="-122"/>
              </a:rPr>
              <a:t>1</a:t>
            </a:r>
            <a:r>
              <a:rPr lang="zh-CN" altLang="en-US" sz="2200" dirty="0" smtClean="0">
                <a:ea typeface="SimSun" pitchFamily="2" charset="-122"/>
              </a:rPr>
              <a:t>阶段</a:t>
            </a:r>
            <a:r>
              <a:rPr lang="en-US" altLang="zh-CN" sz="2200" dirty="0" smtClean="0">
                <a:ea typeface="SimSun" pitchFamily="2" charset="-122"/>
              </a:rPr>
              <a:t>, player 1</a:t>
            </a:r>
            <a:r>
              <a:rPr lang="zh-CN" altLang="en-US" sz="2200" dirty="0" smtClean="0">
                <a:ea typeface="SimSun" pitchFamily="2" charset="-122"/>
              </a:rPr>
              <a:t>选择</a:t>
            </a:r>
            <a:r>
              <a:rPr lang="en-US" altLang="zh-CN" sz="2200" dirty="0" smtClean="0">
                <a:ea typeface="SimSun" pitchFamily="2" charset="-122"/>
              </a:rPr>
              <a:t> </a:t>
            </a:r>
            <a:r>
              <a:rPr lang="en-US" altLang="zh-CN" sz="2200" dirty="0" smtClean="0">
                <a:solidFill>
                  <a:schemeClr val="hlink"/>
                </a:solidFill>
                <a:ea typeface="SimSun" pitchFamily="2" charset="-122"/>
              </a:rPr>
              <a:t>M</a:t>
            </a:r>
            <a:r>
              <a:rPr lang="en-US" altLang="zh-CN" sz="2200" baseline="-25000" dirty="0" smtClean="0">
                <a:solidFill>
                  <a:schemeClr val="hlink"/>
                </a:solidFill>
                <a:ea typeface="SimSun" pitchFamily="2" charset="-122"/>
              </a:rPr>
              <a:t>1</a:t>
            </a:r>
            <a:r>
              <a:rPr lang="en-US" altLang="zh-CN" sz="2200" dirty="0" smtClean="0">
                <a:solidFill>
                  <a:schemeClr val="hlink"/>
                </a:solidFill>
                <a:ea typeface="SimSun" pitchFamily="2" charset="-122"/>
              </a:rPr>
              <a:t>,</a:t>
            </a:r>
            <a:r>
              <a:rPr lang="en-US" altLang="zh-CN" sz="2200" dirty="0" smtClean="0">
                <a:ea typeface="SimSun" pitchFamily="2" charset="-122"/>
              </a:rPr>
              <a:t> player 2</a:t>
            </a:r>
            <a:r>
              <a:rPr lang="zh-CN" altLang="en-US" sz="2200" dirty="0" smtClean="0">
                <a:ea typeface="SimSun" pitchFamily="2" charset="-122"/>
              </a:rPr>
              <a:t>选择</a:t>
            </a:r>
            <a:r>
              <a:rPr lang="en-US" altLang="zh-CN" sz="2200" dirty="0" smtClean="0">
                <a:ea typeface="SimSun" pitchFamily="2" charset="-122"/>
              </a:rPr>
              <a:t> </a:t>
            </a:r>
            <a:r>
              <a:rPr lang="en-US" altLang="zh-CN" sz="2200" dirty="0" smtClean="0">
                <a:solidFill>
                  <a:srgbClr val="0000FF"/>
                </a:solidFill>
                <a:ea typeface="SimSun" pitchFamily="2" charset="-122"/>
              </a:rPr>
              <a:t>M</a:t>
            </a:r>
            <a:r>
              <a:rPr lang="en-US" altLang="zh-CN" sz="2200" baseline="-25000" dirty="0" smtClean="0">
                <a:solidFill>
                  <a:srgbClr val="0000FF"/>
                </a:solidFill>
                <a:ea typeface="SimSun" pitchFamily="2" charset="-122"/>
              </a:rPr>
              <a:t>2</a:t>
            </a:r>
            <a:r>
              <a:rPr lang="en-US" altLang="zh-CN" sz="2200" dirty="0" smtClean="0">
                <a:solidFill>
                  <a:srgbClr val="0000FF"/>
                </a:solidFill>
                <a:ea typeface="SimSun" pitchFamily="2" charset="-122"/>
              </a:rPr>
              <a:t>.</a:t>
            </a:r>
            <a:endParaRPr lang="en-US" altLang="zh-CN" sz="2200" dirty="0" smtClean="0">
              <a:ea typeface="SimSun" pitchFamily="2" charset="-122"/>
            </a:endParaRPr>
          </a:p>
          <a:p>
            <a:pPr lvl="1" eaLnBrk="1" hangingPunct="1">
              <a:lnSpc>
                <a:spcPct val="90000"/>
              </a:lnSpc>
              <a:buFont typeface="Wingdings" pitchFamily="2" charset="2"/>
              <a:buChar char="Ø"/>
            </a:pPr>
            <a:r>
              <a:rPr lang="zh-CN" altLang="en-US" sz="2200" dirty="0" smtClean="0">
                <a:ea typeface="SimSun" pitchFamily="2" charset="-122"/>
              </a:rPr>
              <a:t>在第</a:t>
            </a:r>
            <a:r>
              <a:rPr lang="en-US" altLang="zh-CN" sz="2200" dirty="0" smtClean="0">
                <a:ea typeface="SimSun" pitchFamily="2" charset="-122"/>
              </a:rPr>
              <a:t>2</a:t>
            </a:r>
            <a:r>
              <a:rPr lang="zh-CN" altLang="en-US" sz="2200" dirty="0" smtClean="0">
                <a:ea typeface="SimSun" pitchFamily="2" charset="-122"/>
              </a:rPr>
              <a:t>阶段</a:t>
            </a:r>
            <a:r>
              <a:rPr lang="en-US" altLang="zh-CN" sz="2200" dirty="0" smtClean="0">
                <a:ea typeface="SimSun" pitchFamily="2" charset="-122"/>
              </a:rPr>
              <a:t>, </a:t>
            </a:r>
          </a:p>
          <a:p>
            <a:pPr lvl="2" eaLnBrk="1" hangingPunct="1">
              <a:lnSpc>
                <a:spcPct val="90000"/>
              </a:lnSpc>
              <a:buFont typeface="Wingdings" pitchFamily="2" charset="2"/>
              <a:buChar char="Ø"/>
            </a:pPr>
            <a:r>
              <a:rPr lang="zh-CN" altLang="en-US" sz="2100" dirty="0" smtClean="0">
                <a:ea typeface="SimSun" pitchFamily="2" charset="-122"/>
              </a:rPr>
              <a:t>如果第</a:t>
            </a:r>
            <a:r>
              <a:rPr lang="en-US" altLang="zh-CN" sz="2100" dirty="0" smtClean="0">
                <a:ea typeface="SimSun" pitchFamily="2" charset="-122"/>
              </a:rPr>
              <a:t>1</a:t>
            </a:r>
            <a:r>
              <a:rPr lang="zh-CN" altLang="en-US" sz="2100" dirty="0" smtClean="0">
                <a:ea typeface="SimSun" pitchFamily="2" charset="-122"/>
              </a:rPr>
              <a:t>阶段结果为</a:t>
            </a:r>
            <a:r>
              <a:rPr lang="en-US" altLang="zh-CN" sz="2100" dirty="0" smtClean="0">
                <a:ea typeface="SimSun" pitchFamily="2" charset="-122"/>
              </a:rPr>
              <a:t>( </a:t>
            </a:r>
            <a:r>
              <a:rPr lang="en-US" altLang="zh-CN" sz="2100" dirty="0" smtClean="0">
                <a:solidFill>
                  <a:schemeClr val="hlink"/>
                </a:solidFill>
                <a:ea typeface="SimSun" pitchFamily="2" charset="-122"/>
              </a:rPr>
              <a:t>M</a:t>
            </a:r>
            <a:r>
              <a:rPr lang="en-US" altLang="zh-CN" sz="2100" baseline="-25000" dirty="0" smtClean="0">
                <a:solidFill>
                  <a:schemeClr val="hlink"/>
                </a:solidFill>
                <a:ea typeface="SimSun" pitchFamily="2" charset="-122"/>
              </a:rPr>
              <a:t>1</a:t>
            </a:r>
            <a:r>
              <a:rPr lang="en-US" altLang="zh-CN" sz="2100" dirty="0" smtClean="0">
                <a:ea typeface="SimSun" pitchFamily="2" charset="-122"/>
              </a:rPr>
              <a:t>, </a:t>
            </a:r>
            <a:r>
              <a:rPr lang="en-US" altLang="zh-CN" sz="2100" dirty="0" smtClean="0">
                <a:solidFill>
                  <a:srgbClr val="0000FF"/>
                </a:solidFill>
                <a:ea typeface="SimSun" pitchFamily="2" charset="-122"/>
              </a:rPr>
              <a:t>M</a:t>
            </a:r>
            <a:r>
              <a:rPr lang="en-US" altLang="zh-CN" sz="2100" baseline="-25000" dirty="0" smtClean="0">
                <a:solidFill>
                  <a:srgbClr val="0000FF"/>
                </a:solidFill>
                <a:ea typeface="SimSun" pitchFamily="2" charset="-122"/>
              </a:rPr>
              <a:t>2</a:t>
            </a:r>
            <a:r>
              <a:rPr lang="en-US" altLang="zh-CN" sz="2100" dirty="0" smtClean="0">
                <a:solidFill>
                  <a:srgbClr val="0000FF"/>
                </a:solidFill>
                <a:ea typeface="SimSun" pitchFamily="2" charset="-122"/>
              </a:rPr>
              <a:t> </a:t>
            </a:r>
            <a:r>
              <a:rPr lang="en-US" altLang="zh-CN" sz="2100" dirty="0" smtClean="0">
                <a:ea typeface="SimSun" pitchFamily="2" charset="-122"/>
              </a:rPr>
              <a:t>)</a:t>
            </a:r>
            <a:r>
              <a:rPr lang="zh-CN" altLang="en-US" sz="2100" dirty="0" smtClean="0">
                <a:ea typeface="SimSun" pitchFamily="2" charset="-122"/>
              </a:rPr>
              <a:t>，则</a:t>
            </a:r>
            <a:r>
              <a:rPr lang="en-US" altLang="zh-CN" sz="2100" dirty="0" smtClean="0">
                <a:ea typeface="SimSun" pitchFamily="2" charset="-122"/>
              </a:rPr>
              <a:t>player 1</a:t>
            </a:r>
            <a:r>
              <a:rPr lang="zh-CN" altLang="en-US" sz="2100" dirty="0" smtClean="0">
                <a:ea typeface="SimSun" pitchFamily="2" charset="-122"/>
              </a:rPr>
              <a:t>选择</a:t>
            </a:r>
            <a:r>
              <a:rPr lang="en-US" altLang="zh-CN" sz="2100" dirty="0" smtClean="0">
                <a:ea typeface="SimSun" pitchFamily="2" charset="-122"/>
              </a:rPr>
              <a:t> plays </a:t>
            </a:r>
            <a:r>
              <a:rPr lang="en-US" altLang="zh-CN" sz="2100" dirty="0" smtClean="0">
                <a:solidFill>
                  <a:schemeClr val="hlink"/>
                </a:solidFill>
                <a:ea typeface="SimSun" pitchFamily="2" charset="-122"/>
              </a:rPr>
              <a:t>R</a:t>
            </a:r>
            <a:r>
              <a:rPr lang="en-US" altLang="zh-CN" sz="2100" baseline="-25000" dirty="0" smtClean="0">
                <a:solidFill>
                  <a:schemeClr val="hlink"/>
                </a:solidFill>
                <a:ea typeface="SimSun" pitchFamily="2" charset="-122"/>
              </a:rPr>
              <a:t>1</a:t>
            </a:r>
            <a:r>
              <a:rPr lang="en-US" altLang="zh-CN" sz="2100" dirty="0" smtClean="0">
                <a:ea typeface="SimSun" pitchFamily="2" charset="-122"/>
              </a:rPr>
              <a:t> </a:t>
            </a:r>
            <a:r>
              <a:rPr lang="zh-CN" altLang="en-US" sz="2100" dirty="0" smtClean="0">
                <a:ea typeface="SimSun" pitchFamily="2" charset="-122"/>
              </a:rPr>
              <a:t>；如果第</a:t>
            </a:r>
            <a:r>
              <a:rPr lang="en-US" altLang="zh-CN" sz="2100" dirty="0" smtClean="0">
                <a:ea typeface="SimSun" pitchFamily="2" charset="-122"/>
              </a:rPr>
              <a:t>1</a:t>
            </a:r>
            <a:r>
              <a:rPr lang="zh-CN" altLang="en-US" sz="2100" dirty="0" smtClean="0">
                <a:ea typeface="SimSun" pitchFamily="2" charset="-122"/>
              </a:rPr>
              <a:t>阶段结果不是</a:t>
            </a:r>
            <a:r>
              <a:rPr lang="en-US" altLang="zh-CN" sz="2100" dirty="0" smtClean="0">
                <a:ea typeface="SimSun" pitchFamily="2" charset="-122"/>
              </a:rPr>
              <a:t>( </a:t>
            </a:r>
            <a:r>
              <a:rPr lang="en-US" altLang="zh-CN" sz="2100" dirty="0" smtClean="0">
                <a:solidFill>
                  <a:schemeClr val="hlink"/>
                </a:solidFill>
                <a:ea typeface="SimSun" pitchFamily="2" charset="-122"/>
              </a:rPr>
              <a:t>M</a:t>
            </a:r>
            <a:r>
              <a:rPr lang="en-US" altLang="zh-CN" sz="2100" baseline="-25000" dirty="0" smtClean="0">
                <a:solidFill>
                  <a:schemeClr val="hlink"/>
                </a:solidFill>
                <a:ea typeface="SimSun" pitchFamily="2" charset="-122"/>
              </a:rPr>
              <a:t>1</a:t>
            </a:r>
            <a:r>
              <a:rPr lang="en-US" altLang="zh-CN" sz="2100" dirty="0" smtClean="0">
                <a:ea typeface="SimSun" pitchFamily="2" charset="-122"/>
              </a:rPr>
              <a:t>, </a:t>
            </a:r>
            <a:r>
              <a:rPr lang="en-US" altLang="zh-CN" sz="2100" dirty="0" smtClean="0">
                <a:solidFill>
                  <a:srgbClr val="0000FF"/>
                </a:solidFill>
                <a:ea typeface="SimSun" pitchFamily="2" charset="-122"/>
              </a:rPr>
              <a:t>M</a:t>
            </a:r>
            <a:r>
              <a:rPr lang="en-US" altLang="zh-CN" sz="2100" baseline="-25000" dirty="0" smtClean="0">
                <a:solidFill>
                  <a:srgbClr val="0000FF"/>
                </a:solidFill>
                <a:ea typeface="SimSun" pitchFamily="2" charset="-122"/>
              </a:rPr>
              <a:t>2</a:t>
            </a:r>
            <a:r>
              <a:rPr lang="en-US" altLang="zh-CN" sz="2100" dirty="0" smtClean="0">
                <a:solidFill>
                  <a:srgbClr val="0000FF"/>
                </a:solidFill>
                <a:ea typeface="SimSun" pitchFamily="2" charset="-122"/>
              </a:rPr>
              <a:t> </a:t>
            </a:r>
            <a:r>
              <a:rPr lang="en-US" altLang="zh-CN" sz="2100" dirty="0" smtClean="0">
                <a:ea typeface="SimSun" pitchFamily="2" charset="-122"/>
              </a:rPr>
              <a:t>)</a:t>
            </a:r>
            <a:r>
              <a:rPr lang="zh-CN" altLang="en-US" sz="2100" dirty="0" smtClean="0">
                <a:ea typeface="SimSun" pitchFamily="2" charset="-122"/>
              </a:rPr>
              <a:t>，则</a:t>
            </a:r>
            <a:r>
              <a:rPr lang="en-US" altLang="zh-CN" sz="2100" dirty="0" smtClean="0">
                <a:ea typeface="SimSun" pitchFamily="2" charset="-122"/>
              </a:rPr>
              <a:t>player 1</a:t>
            </a:r>
            <a:r>
              <a:rPr lang="zh-CN" altLang="en-US" sz="2100" dirty="0" smtClean="0">
                <a:ea typeface="SimSun" pitchFamily="2" charset="-122"/>
              </a:rPr>
              <a:t>选择</a:t>
            </a:r>
            <a:r>
              <a:rPr lang="en-US" altLang="zh-CN" sz="2100" dirty="0" smtClean="0">
                <a:ea typeface="SimSun" pitchFamily="2" charset="-122"/>
              </a:rPr>
              <a:t> </a:t>
            </a:r>
            <a:r>
              <a:rPr lang="en-US" altLang="zh-CN" sz="2100" dirty="0" smtClean="0">
                <a:solidFill>
                  <a:schemeClr val="hlink"/>
                </a:solidFill>
                <a:ea typeface="SimSun" pitchFamily="2" charset="-122"/>
              </a:rPr>
              <a:t>L</a:t>
            </a:r>
            <a:r>
              <a:rPr lang="en-US" altLang="zh-CN" sz="2100" baseline="-25000" dirty="0" smtClean="0">
                <a:solidFill>
                  <a:schemeClr val="hlink"/>
                </a:solidFill>
                <a:ea typeface="SimSun" pitchFamily="2" charset="-122"/>
              </a:rPr>
              <a:t>1</a:t>
            </a:r>
            <a:r>
              <a:rPr lang="en-US" altLang="zh-CN" sz="2100" dirty="0" smtClean="0">
                <a:ea typeface="SimSun" pitchFamily="2" charset="-122"/>
              </a:rPr>
              <a:t> </a:t>
            </a:r>
          </a:p>
          <a:p>
            <a:pPr lvl="2" eaLnBrk="1" hangingPunct="1">
              <a:lnSpc>
                <a:spcPct val="90000"/>
              </a:lnSpc>
              <a:buFont typeface="Wingdings" pitchFamily="2" charset="2"/>
              <a:buChar char="Ø"/>
            </a:pPr>
            <a:r>
              <a:rPr lang="zh-CN" altLang="en-US" sz="2100" dirty="0" smtClean="0">
                <a:ea typeface="SimSun" pitchFamily="2" charset="-122"/>
              </a:rPr>
              <a:t>如果第</a:t>
            </a:r>
            <a:r>
              <a:rPr lang="en-US" altLang="zh-CN" sz="2100" dirty="0" smtClean="0">
                <a:ea typeface="SimSun" pitchFamily="2" charset="-122"/>
              </a:rPr>
              <a:t>1</a:t>
            </a:r>
            <a:r>
              <a:rPr lang="zh-CN" altLang="en-US" sz="2100" dirty="0" smtClean="0">
                <a:ea typeface="SimSun" pitchFamily="2" charset="-122"/>
              </a:rPr>
              <a:t>阶段结果为</a:t>
            </a:r>
            <a:r>
              <a:rPr lang="en-US" altLang="zh-CN" sz="2100" dirty="0" smtClean="0">
                <a:ea typeface="SimSun" pitchFamily="2" charset="-122"/>
              </a:rPr>
              <a:t>( </a:t>
            </a:r>
            <a:r>
              <a:rPr lang="en-US" altLang="zh-CN" sz="2100" dirty="0" smtClean="0">
                <a:solidFill>
                  <a:schemeClr val="hlink"/>
                </a:solidFill>
                <a:ea typeface="SimSun" pitchFamily="2" charset="-122"/>
              </a:rPr>
              <a:t>M</a:t>
            </a:r>
            <a:r>
              <a:rPr lang="en-US" altLang="zh-CN" sz="2100" baseline="-25000" dirty="0" smtClean="0">
                <a:solidFill>
                  <a:schemeClr val="hlink"/>
                </a:solidFill>
                <a:ea typeface="SimSun" pitchFamily="2" charset="-122"/>
              </a:rPr>
              <a:t>1</a:t>
            </a:r>
            <a:r>
              <a:rPr lang="en-US" altLang="zh-CN" sz="2100" dirty="0" smtClean="0">
                <a:ea typeface="SimSun" pitchFamily="2" charset="-122"/>
              </a:rPr>
              <a:t>, </a:t>
            </a:r>
            <a:r>
              <a:rPr lang="en-US" altLang="zh-CN" sz="2100" dirty="0" smtClean="0">
                <a:solidFill>
                  <a:srgbClr val="0000FF"/>
                </a:solidFill>
                <a:ea typeface="SimSun" pitchFamily="2" charset="-122"/>
              </a:rPr>
              <a:t>M</a:t>
            </a:r>
            <a:r>
              <a:rPr lang="en-US" altLang="zh-CN" sz="2100" baseline="-25000" dirty="0" smtClean="0">
                <a:solidFill>
                  <a:srgbClr val="0000FF"/>
                </a:solidFill>
                <a:ea typeface="SimSun" pitchFamily="2" charset="-122"/>
              </a:rPr>
              <a:t>2</a:t>
            </a:r>
            <a:r>
              <a:rPr lang="en-US" altLang="zh-CN" sz="2100" dirty="0" smtClean="0">
                <a:solidFill>
                  <a:srgbClr val="0000FF"/>
                </a:solidFill>
                <a:ea typeface="SimSun" pitchFamily="2" charset="-122"/>
              </a:rPr>
              <a:t> </a:t>
            </a:r>
            <a:r>
              <a:rPr lang="en-US" altLang="zh-CN" sz="2100" dirty="0" smtClean="0">
                <a:ea typeface="SimSun" pitchFamily="2" charset="-122"/>
              </a:rPr>
              <a:t>)</a:t>
            </a:r>
            <a:r>
              <a:rPr lang="zh-CN" altLang="en-US" sz="2100" dirty="0" smtClean="0">
                <a:ea typeface="SimSun" pitchFamily="2" charset="-122"/>
              </a:rPr>
              <a:t>，则</a:t>
            </a:r>
            <a:r>
              <a:rPr lang="en-US" altLang="zh-CN" sz="2100" dirty="0" smtClean="0">
                <a:ea typeface="SimSun" pitchFamily="2" charset="-122"/>
              </a:rPr>
              <a:t>player 2</a:t>
            </a:r>
            <a:r>
              <a:rPr lang="zh-CN" altLang="en-US" sz="2100" dirty="0" smtClean="0">
                <a:ea typeface="SimSun" pitchFamily="2" charset="-122"/>
              </a:rPr>
              <a:t>选择</a:t>
            </a:r>
            <a:r>
              <a:rPr lang="en-US" altLang="zh-CN" sz="2100" dirty="0" smtClean="0">
                <a:ea typeface="SimSun" pitchFamily="2" charset="-122"/>
              </a:rPr>
              <a:t> plays </a:t>
            </a:r>
            <a:r>
              <a:rPr lang="en-US" altLang="zh-CN" sz="2100" dirty="0" smtClean="0">
                <a:solidFill>
                  <a:srgbClr val="0000FF"/>
                </a:solidFill>
                <a:ea typeface="SimSun" pitchFamily="2" charset="-122"/>
              </a:rPr>
              <a:t>R</a:t>
            </a:r>
            <a:r>
              <a:rPr lang="en-US" altLang="zh-CN" sz="2100" baseline="-25000" dirty="0" smtClean="0">
                <a:solidFill>
                  <a:srgbClr val="0000FF"/>
                </a:solidFill>
                <a:ea typeface="SimSun" pitchFamily="2" charset="-122"/>
              </a:rPr>
              <a:t>2</a:t>
            </a:r>
            <a:r>
              <a:rPr lang="en-US" altLang="zh-CN" sz="2100" dirty="0" smtClean="0">
                <a:ea typeface="SimSun" pitchFamily="2" charset="-122"/>
              </a:rPr>
              <a:t> </a:t>
            </a:r>
            <a:r>
              <a:rPr lang="zh-CN" altLang="en-US" sz="2100" dirty="0" smtClean="0">
                <a:ea typeface="SimSun" pitchFamily="2" charset="-122"/>
              </a:rPr>
              <a:t>；如果第</a:t>
            </a:r>
            <a:r>
              <a:rPr lang="en-US" altLang="zh-CN" sz="2100" dirty="0" smtClean="0">
                <a:ea typeface="SimSun" pitchFamily="2" charset="-122"/>
              </a:rPr>
              <a:t>1</a:t>
            </a:r>
            <a:r>
              <a:rPr lang="zh-CN" altLang="en-US" sz="2100" dirty="0" smtClean="0">
                <a:ea typeface="SimSun" pitchFamily="2" charset="-122"/>
              </a:rPr>
              <a:t>阶段结果不是</a:t>
            </a:r>
            <a:r>
              <a:rPr lang="en-US" altLang="zh-CN" sz="2100" dirty="0" smtClean="0">
                <a:ea typeface="SimSun" pitchFamily="2" charset="-122"/>
              </a:rPr>
              <a:t>( </a:t>
            </a:r>
            <a:r>
              <a:rPr lang="en-US" altLang="zh-CN" sz="2100" dirty="0" smtClean="0">
                <a:solidFill>
                  <a:schemeClr val="hlink"/>
                </a:solidFill>
                <a:ea typeface="SimSun" pitchFamily="2" charset="-122"/>
              </a:rPr>
              <a:t>M</a:t>
            </a:r>
            <a:r>
              <a:rPr lang="en-US" altLang="zh-CN" sz="2100" baseline="-25000" dirty="0" smtClean="0">
                <a:solidFill>
                  <a:schemeClr val="hlink"/>
                </a:solidFill>
                <a:ea typeface="SimSun" pitchFamily="2" charset="-122"/>
              </a:rPr>
              <a:t>1</a:t>
            </a:r>
            <a:r>
              <a:rPr lang="en-US" altLang="zh-CN" sz="2100" dirty="0" smtClean="0">
                <a:ea typeface="SimSun" pitchFamily="2" charset="-122"/>
              </a:rPr>
              <a:t>, </a:t>
            </a:r>
            <a:r>
              <a:rPr lang="en-US" altLang="zh-CN" sz="2100" dirty="0" smtClean="0">
                <a:solidFill>
                  <a:srgbClr val="0000FF"/>
                </a:solidFill>
                <a:ea typeface="SimSun" pitchFamily="2" charset="-122"/>
              </a:rPr>
              <a:t>M</a:t>
            </a:r>
            <a:r>
              <a:rPr lang="en-US" altLang="zh-CN" sz="2100" baseline="-25000" dirty="0" smtClean="0">
                <a:solidFill>
                  <a:srgbClr val="0000FF"/>
                </a:solidFill>
                <a:ea typeface="SimSun" pitchFamily="2" charset="-122"/>
              </a:rPr>
              <a:t>2</a:t>
            </a:r>
            <a:r>
              <a:rPr lang="en-US" altLang="zh-CN" sz="2100" dirty="0" smtClean="0">
                <a:solidFill>
                  <a:srgbClr val="0000FF"/>
                </a:solidFill>
                <a:ea typeface="SimSun" pitchFamily="2" charset="-122"/>
              </a:rPr>
              <a:t> </a:t>
            </a:r>
            <a:r>
              <a:rPr lang="en-US" altLang="zh-CN" sz="2100" dirty="0" smtClean="0">
                <a:ea typeface="SimSun" pitchFamily="2" charset="-122"/>
              </a:rPr>
              <a:t>)</a:t>
            </a:r>
            <a:r>
              <a:rPr lang="zh-CN" altLang="en-US" sz="2100" dirty="0" smtClean="0">
                <a:ea typeface="SimSun" pitchFamily="2" charset="-122"/>
              </a:rPr>
              <a:t>，则</a:t>
            </a:r>
            <a:r>
              <a:rPr lang="en-US" altLang="zh-CN" sz="2100" dirty="0" smtClean="0">
                <a:ea typeface="SimSun" pitchFamily="2" charset="-122"/>
              </a:rPr>
              <a:t>player 2</a:t>
            </a:r>
            <a:r>
              <a:rPr lang="zh-CN" altLang="en-US" sz="2100" dirty="0" smtClean="0">
                <a:ea typeface="SimSun" pitchFamily="2" charset="-122"/>
              </a:rPr>
              <a:t>选择</a:t>
            </a:r>
            <a:r>
              <a:rPr lang="en-US" altLang="zh-CN" sz="2100" dirty="0" smtClean="0">
                <a:solidFill>
                  <a:srgbClr val="0000FF"/>
                </a:solidFill>
                <a:ea typeface="SimSun" pitchFamily="2" charset="-122"/>
              </a:rPr>
              <a:t>L</a:t>
            </a:r>
            <a:r>
              <a:rPr lang="en-US" altLang="zh-CN" sz="2100" baseline="-25000" dirty="0" smtClean="0">
                <a:solidFill>
                  <a:srgbClr val="0000FF"/>
                </a:solidFill>
                <a:ea typeface="SimSun" pitchFamily="2" charset="-122"/>
              </a:rPr>
              <a:t>2</a:t>
            </a:r>
            <a:r>
              <a:rPr lang="en-US" altLang="zh-CN" sz="2100" dirty="0" smtClean="0">
                <a:ea typeface="SimSun" pitchFamily="2" charset="-122"/>
              </a:rPr>
              <a:t>   </a:t>
            </a:r>
          </a:p>
        </p:txBody>
      </p:sp>
      <p:sp>
        <p:nvSpPr>
          <p:cNvPr id="111654" name="Text Box 47"/>
          <p:cNvSpPr txBox="1">
            <a:spLocks noChangeArrowheads="1"/>
          </p:cNvSpPr>
          <p:nvPr/>
        </p:nvSpPr>
        <p:spPr bwMode="auto">
          <a:xfrm>
            <a:off x="604838" y="4321175"/>
            <a:ext cx="3378200" cy="915988"/>
          </a:xfrm>
          <a:prstGeom prst="rect">
            <a:avLst/>
          </a:prstGeom>
          <a:noFill/>
          <a:ln w="9525">
            <a:noFill/>
            <a:miter lim="800000"/>
            <a:headEnd/>
            <a:tailEnd/>
          </a:ln>
        </p:spPr>
        <p:txBody>
          <a:bodyPr>
            <a:spAutoFit/>
          </a:bodyPr>
          <a:lstStyle/>
          <a:p>
            <a:pPr fontAlgn="base">
              <a:spcBef>
                <a:spcPct val="50000"/>
              </a:spcBef>
              <a:spcAft>
                <a:spcPct val="0"/>
              </a:spcAft>
            </a:pPr>
            <a:r>
              <a:rPr lang="en-US" altLang="zh-CN" dirty="0" smtClean="0">
                <a:solidFill>
                  <a:srgbClr val="000000"/>
                </a:solidFill>
                <a:ea typeface="SimSun" pitchFamily="2" charset="-122"/>
              </a:rPr>
              <a:t>The payoffs of the 2nd stage has been added to the first stage game.</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112643" name="灯片编号占位符 5"/>
          <p:cNvSpPr>
            <a:spLocks noGrp="1"/>
          </p:cNvSpPr>
          <p:nvPr>
            <p:ph type="sldNum" sz="quarter" idx="12"/>
          </p:nvPr>
        </p:nvSpPr>
        <p:spPr>
          <a:noFill/>
        </p:spPr>
        <p:txBody>
          <a:bodyPr/>
          <a:lstStyle/>
          <a:p>
            <a:fld id="{91E5830A-EE1B-41DF-8E71-10AEBAC5BF54}" type="slidenum">
              <a:rPr lang="zh-CN" altLang="en-US" smtClean="0">
                <a:solidFill>
                  <a:srgbClr val="000000"/>
                </a:solidFill>
              </a:rPr>
              <a:pPr/>
              <a:t>97</a:t>
            </a:fld>
            <a:endParaRPr lang="en-US" altLang="zh-CN" smtClean="0">
              <a:solidFill>
                <a:srgbClr val="000000"/>
              </a:solidFill>
            </a:endParaRPr>
          </a:p>
        </p:txBody>
      </p:sp>
      <p:sp>
        <p:nvSpPr>
          <p:cNvPr id="112644" name="Rectangle 2"/>
          <p:cNvSpPr>
            <a:spLocks noGrp="1" noChangeArrowheads="1"/>
          </p:cNvSpPr>
          <p:nvPr>
            <p:ph type="title"/>
          </p:nvPr>
        </p:nvSpPr>
        <p:spPr/>
        <p:txBody>
          <a:bodyPr/>
          <a:lstStyle/>
          <a:p>
            <a:pPr eaLnBrk="1" hangingPunct="1"/>
            <a:r>
              <a:rPr lang="en-US" altLang="zh-CN" sz="3800" dirty="0" smtClean="0">
                <a:ea typeface="SimSun" pitchFamily="2" charset="-122"/>
              </a:rPr>
              <a:t>An abstract game: generalization of the tariff game(p.56, 64)</a:t>
            </a:r>
          </a:p>
        </p:txBody>
      </p:sp>
      <p:sp>
        <p:nvSpPr>
          <p:cNvPr id="112645" name="Rectangle 3"/>
          <p:cNvSpPr>
            <a:spLocks noGrp="1" noChangeArrowheads="1"/>
          </p:cNvSpPr>
          <p:nvPr>
            <p:ph type="body" idx="1"/>
          </p:nvPr>
        </p:nvSpPr>
        <p:spPr/>
        <p:txBody>
          <a:bodyPr/>
          <a:lstStyle/>
          <a:p>
            <a:pPr eaLnBrk="1" hangingPunct="1">
              <a:lnSpc>
                <a:spcPct val="90000"/>
              </a:lnSpc>
            </a:pPr>
            <a:r>
              <a:rPr lang="zh-CN" altLang="en-US" dirty="0" smtClean="0">
                <a:ea typeface="SimSun" pitchFamily="2" charset="-122"/>
              </a:rPr>
              <a:t>四个参与人</a:t>
            </a:r>
            <a:r>
              <a:rPr lang="en-US" altLang="zh-CN" dirty="0" smtClean="0">
                <a:ea typeface="SimSun" pitchFamily="2" charset="-122"/>
              </a:rPr>
              <a:t>: 1, 2, 3, 4. </a:t>
            </a:r>
            <a:r>
              <a:rPr lang="zh-CN" altLang="en-US" dirty="0" smtClean="0">
                <a:ea typeface="SimSun" pitchFamily="2" charset="-122"/>
              </a:rPr>
              <a:t>博弈的时间顺序如下</a:t>
            </a:r>
            <a:r>
              <a:rPr lang="en-US" altLang="zh-CN" dirty="0" smtClean="0">
                <a:ea typeface="SimSun" pitchFamily="2" charset="-122"/>
              </a:rPr>
              <a:t>. </a:t>
            </a:r>
          </a:p>
          <a:p>
            <a:pPr eaLnBrk="1" hangingPunct="1">
              <a:lnSpc>
                <a:spcPct val="90000"/>
              </a:lnSpc>
            </a:pPr>
            <a:r>
              <a:rPr lang="zh-CN" altLang="en-US" dirty="0" smtClean="0">
                <a:ea typeface="SimSun" pitchFamily="2" charset="-122"/>
              </a:rPr>
              <a:t>阶段</a:t>
            </a:r>
            <a:r>
              <a:rPr lang="en-US" altLang="zh-CN" dirty="0" smtClean="0">
                <a:ea typeface="SimSun" pitchFamily="2" charset="-122"/>
              </a:rPr>
              <a:t>1: </a:t>
            </a:r>
            <a:br>
              <a:rPr lang="en-US" altLang="zh-CN" dirty="0" smtClean="0">
                <a:ea typeface="SimSun" pitchFamily="2" charset="-122"/>
              </a:rPr>
            </a:br>
            <a:r>
              <a:rPr lang="en-US" altLang="zh-CN" dirty="0" smtClean="0">
                <a:ea typeface="SimSun" pitchFamily="2" charset="-122"/>
              </a:rPr>
              <a:t>Player 1 </a:t>
            </a:r>
            <a:r>
              <a:rPr lang="zh-CN" altLang="en-US" dirty="0" smtClean="0">
                <a:ea typeface="SimSun" pitchFamily="2" charset="-122"/>
              </a:rPr>
              <a:t>和</a:t>
            </a:r>
            <a:r>
              <a:rPr lang="en-US" altLang="zh-CN" dirty="0" smtClean="0">
                <a:ea typeface="SimSun" pitchFamily="2" charset="-122"/>
              </a:rPr>
              <a:t>2 </a:t>
            </a:r>
            <a:r>
              <a:rPr lang="zh-CN" altLang="en-US" dirty="0" smtClean="0">
                <a:ea typeface="SimSun" pitchFamily="2" charset="-122"/>
              </a:rPr>
              <a:t>同时从可行行动集（</a:t>
            </a:r>
            <a:r>
              <a:rPr lang="en-US" altLang="zh-CN" dirty="0" smtClean="0">
                <a:ea typeface="SimSun" pitchFamily="2" charset="-122"/>
              </a:rPr>
              <a:t>feasible action sets </a:t>
            </a:r>
            <a:r>
              <a:rPr lang="zh-CN" altLang="en-US" dirty="0" smtClean="0">
                <a:ea typeface="SimSun" pitchFamily="2" charset="-122"/>
              </a:rPr>
              <a:t>）</a:t>
            </a:r>
            <a:r>
              <a:rPr lang="en-US" altLang="zh-CN" i="1" dirty="0" smtClean="0">
                <a:latin typeface="Times New Roman" pitchFamily="18" charset="0"/>
                <a:ea typeface="SimSun" pitchFamily="2" charset="-122"/>
              </a:rPr>
              <a:t>A</a:t>
            </a:r>
            <a:r>
              <a:rPr lang="en-US" altLang="zh-CN" baseline="-25000" dirty="0" smtClean="0">
                <a:ea typeface="SimSun" pitchFamily="2" charset="-122"/>
              </a:rPr>
              <a:t>1</a:t>
            </a:r>
            <a:r>
              <a:rPr lang="zh-CN" altLang="en-US" dirty="0" smtClean="0">
                <a:ea typeface="SimSun" pitchFamily="2" charset="-122"/>
              </a:rPr>
              <a:t>和</a:t>
            </a:r>
            <a:r>
              <a:rPr lang="en-US" altLang="zh-CN" i="1" dirty="0" smtClean="0">
                <a:latin typeface="Times New Roman" pitchFamily="18" charset="0"/>
                <a:ea typeface="SimSun" pitchFamily="2" charset="-122"/>
              </a:rPr>
              <a:t>A</a:t>
            </a:r>
            <a:r>
              <a:rPr lang="en-US" altLang="zh-CN" baseline="-25000" dirty="0" smtClean="0">
                <a:ea typeface="SimSun" pitchFamily="2" charset="-122"/>
              </a:rPr>
              <a:t>2</a:t>
            </a:r>
            <a:r>
              <a:rPr lang="zh-CN" altLang="en-US" dirty="0" smtClean="0">
                <a:ea typeface="SimSun" pitchFamily="2" charset="-122"/>
              </a:rPr>
              <a:t>中分别选择行动</a:t>
            </a:r>
            <a:r>
              <a:rPr lang="en-US" altLang="zh-CN" i="1" dirty="0" smtClean="0">
                <a:latin typeface="Times New Roman" pitchFamily="18" charset="0"/>
                <a:ea typeface="SimSun" pitchFamily="2" charset="-122"/>
                <a:cs typeface="Times New Roman" pitchFamily="18" charset="0"/>
              </a:rPr>
              <a:t>a</a:t>
            </a:r>
            <a:r>
              <a:rPr lang="en-US" altLang="zh-CN" baseline="-25000" dirty="0" smtClean="0">
                <a:ea typeface="SimSun" pitchFamily="2" charset="-122"/>
              </a:rPr>
              <a:t>1</a:t>
            </a:r>
            <a:r>
              <a:rPr lang="zh-CN" altLang="en-US" dirty="0" smtClean="0">
                <a:ea typeface="SimSun" pitchFamily="2" charset="-122"/>
              </a:rPr>
              <a:t>和</a:t>
            </a:r>
            <a:r>
              <a:rPr lang="en-US" altLang="zh-CN" i="1" dirty="0" smtClean="0">
                <a:latin typeface="Times New Roman" pitchFamily="18" charset="0"/>
                <a:ea typeface="SimSun" pitchFamily="2" charset="-122"/>
              </a:rPr>
              <a:t>a</a:t>
            </a:r>
            <a:r>
              <a:rPr lang="en-US" altLang="zh-CN" baseline="-25000" dirty="0" smtClean="0">
                <a:ea typeface="SimSun" pitchFamily="2" charset="-122"/>
              </a:rPr>
              <a:t>2</a:t>
            </a:r>
            <a:r>
              <a:rPr lang="en-US" altLang="zh-CN" dirty="0" smtClean="0">
                <a:ea typeface="SimSun" pitchFamily="2" charset="-122"/>
              </a:rPr>
              <a:t>.</a:t>
            </a:r>
          </a:p>
          <a:p>
            <a:pPr eaLnBrk="1" hangingPunct="1">
              <a:lnSpc>
                <a:spcPct val="90000"/>
              </a:lnSpc>
            </a:pPr>
            <a:r>
              <a:rPr lang="zh-CN" altLang="en-US" dirty="0" smtClean="0">
                <a:ea typeface="SimSun" pitchFamily="2" charset="-122"/>
              </a:rPr>
              <a:t>阶段</a:t>
            </a:r>
            <a:r>
              <a:rPr lang="en-US" altLang="zh-CN" dirty="0" smtClean="0">
                <a:ea typeface="SimSun" pitchFamily="2" charset="-122"/>
              </a:rPr>
              <a:t>2:</a:t>
            </a:r>
            <a:br>
              <a:rPr lang="en-US" altLang="zh-CN" dirty="0" smtClean="0">
                <a:ea typeface="SimSun" pitchFamily="2" charset="-122"/>
              </a:rPr>
            </a:br>
            <a:r>
              <a:rPr lang="zh-CN" altLang="en-US" dirty="0" smtClean="0">
                <a:ea typeface="SimSun" pitchFamily="2" charset="-122"/>
              </a:rPr>
              <a:t>在观察到第一阶段的结果</a:t>
            </a:r>
            <a:r>
              <a:rPr lang="en-US" altLang="zh-CN" dirty="0" smtClean="0">
                <a:ea typeface="SimSun" pitchFamily="2" charset="-122"/>
              </a:rPr>
              <a:t>(</a:t>
            </a:r>
            <a:r>
              <a:rPr lang="en-US" altLang="zh-CN" i="1" dirty="0" smtClean="0">
                <a:latin typeface="Times New Roman" pitchFamily="18" charset="0"/>
                <a:ea typeface="SimSun" pitchFamily="2" charset="-122"/>
              </a:rPr>
              <a:t>a</a:t>
            </a:r>
            <a:r>
              <a:rPr lang="en-US" altLang="zh-CN" baseline="-25000" dirty="0" smtClean="0">
                <a:ea typeface="SimSun" pitchFamily="2" charset="-122"/>
              </a:rPr>
              <a:t>1</a:t>
            </a:r>
            <a:r>
              <a:rPr lang="en-US" altLang="zh-CN" dirty="0" smtClean="0">
                <a:ea typeface="SimSun" pitchFamily="2" charset="-122"/>
              </a:rPr>
              <a:t>, </a:t>
            </a:r>
            <a:r>
              <a:rPr lang="en-US" altLang="zh-CN" i="1" dirty="0" smtClean="0">
                <a:latin typeface="Times New Roman" pitchFamily="18" charset="0"/>
                <a:ea typeface="SimSun" pitchFamily="2" charset="-122"/>
              </a:rPr>
              <a:t>a</a:t>
            </a:r>
            <a:r>
              <a:rPr lang="en-US" altLang="zh-CN" baseline="-25000" dirty="0" smtClean="0">
                <a:ea typeface="SimSun" pitchFamily="2" charset="-122"/>
              </a:rPr>
              <a:t>2</a:t>
            </a:r>
            <a:r>
              <a:rPr lang="en-US" altLang="zh-CN" dirty="0" smtClean="0">
                <a:ea typeface="SimSun" pitchFamily="2" charset="-122"/>
              </a:rPr>
              <a:t>)</a:t>
            </a:r>
            <a:r>
              <a:rPr lang="zh-CN" altLang="en-US" dirty="0" smtClean="0">
                <a:ea typeface="SimSun" pitchFamily="2" charset="-122"/>
              </a:rPr>
              <a:t>后</a:t>
            </a:r>
            <a:r>
              <a:rPr lang="en-US" altLang="zh-CN" dirty="0" smtClean="0">
                <a:ea typeface="SimSun" pitchFamily="2" charset="-122"/>
              </a:rPr>
              <a:t>, Player 3 </a:t>
            </a:r>
            <a:r>
              <a:rPr lang="zh-CN" altLang="en-US" dirty="0" smtClean="0">
                <a:ea typeface="SimSun" pitchFamily="2" charset="-122"/>
              </a:rPr>
              <a:t>和</a:t>
            </a:r>
            <a:r>
              <a:rPr lang="en-US" altLang="zh-CN" dirty="0" smtClean="0">
                <a:ea typeface="SimSun" pitchFamily="2" charset="-122"/>
              </a:rPr>
              <a:t>4</a:t>
            </a:r>
            <a:r>
              <a:rPr lang="zh-CN" altLang="en-US" dirty="0" smtClean="0">
                <a:ea typeface="SimSun" pitchFamily="2" charset="-122"/>
              </a:rPr>
              <a:t>同时从可行行动集</a:t>
            </a:r>
            <a:r>
              <a:rPr lang="en-US" altLang="zh-CN" i="1" dirty="0" smtClean="0">
                <a:latin typeface="Times New Roman" pitchFamily="18" charset="0"/>
                <a:ea typeface="SimSun" pitchFamily="2" charset="-122"/>
              </a:rPr>
              <a:t>A</a:t>
            </a:r>
            <a:r>
              <a:rPr lang="en-US" altLang="zh-CN" baseline="-25000" dirty="0" smtClean="0">
                <a:ea typeface="SimSun" pitchFamily="2" charset="-122"/>
              </a:rPr>
              <a:t>3</a:t>
            </a:r>
            <a:r>
              <a:rPr lang="en-US" altLang="zh-CN" dirty="0" smtClean="0">
                <a:ea typeface="SimSun" pitchFamily="2" charset="-122"/>
              </a:rPr>
              <a:t> </a:t>
            </a:r>
            <a:r>
              <a:rPr lang="zh-CN" altLang="en-US" dirty="0" smtClean="0">
                <a:ea typeface="SimSun" pitchFamily="2" charset="-122"/>
              </a:rPr>
              <a:t>和</a:t>
            </a:r>
            <a:r>
              <a:rPr lang="en-US" altLang="zh-CN" i="1" dirty="0" smtClean="0">
                <a:latin typeface="Times New Roman" pitchFamily="18" charset="0"/>
                <a:ea typeface="SimSun" pitchFamily="2" charset="-122"/>
              </a:rPr>
              <a:t>A</a:t>
            </a:r>
            <a:r>
              <a:rPr lang="en-US" altLang="zh-CN" baseline="-25000" dirty="0" smtClean="0">
                <a:ea typeface="SimSun" pitchFamily="2" charset="-122"/>
              </a:rPr>
              <a:t>4</a:t>
            </a:r>
            <a:r>
              <a:rPr lang="zh-CN" altLang="en-US" dirty="0" smtClean="0">
                <a:ea typeface="SimSun" pitchFamily="2" charset="-122"/>
              </a:rPr>
              <a:t>中分别选择行动</a:t>
            </a:r>
            <a:r>
              <a:rPr lang="en-US" altLang="zh-CN" i="1" dirty="0" smtClean="0">
                <a:latin typeface="Times New Roman" pitchFamily="18" charset="0"/>
                <a:ea typeface="SimSun" pitchFamily="2" charset="-122"/>
              </a:rPr>
              <a:t>a</a:t>
            </a:r>
            <a:r>
              <a:rPr lang="en-US" altLang="zh-CN" baseline="-25000" dirty="0" smtClean="0">
                <a:ea typeface="SimSun" pitchFamily="2" charset="-122"/>
              </a:rPr>
              <a:t>3</a:t>
            </a:r>
            <a:r>
              <a:rPr lang="en-US" altLang="zh-CN" dirty="0" smtClean="0">
                <a:ea typeface="SimSun" pitchFamily="2" charset="-122"/>
              </a:rPr>
              <a:t> </a:t>
            </a:r>
            <a:r>
              <a:rPr lang="zh-CN" altLang="en-US" dirty="0" smtClean="0">
                <a:ea typeface="SimSun" pitchFamily="2" charset="-122"/>
              </a:rPr>
              <a:t>和 </a:t>
            </a:r>
            <a:r>
              <a:rPr lang="en-US" altLang="zh-CN" i="1" dirty="0" smtClean="0">
                <a:latin typeface="Times New Roman" pitchFamily="18" charset="0"/>
                <a:ea typeface="SimSun" pitchFamily="2" charset="-122"/>
              </a:rPr>
              <a:t>a</a:t>
            </a:r>
            <a:r>
              <a:rPr lang="en-US" altLang="zh-CN" baseline="-25000" dirty="0" smtClean="0">
                <a:ea typeface="SimSun" pitchFamily="2" charset="-122"/>
              </a:rPr>
              <a:t>4</a:t>
            </a:r>
            <a:r>
              <a:rPr lang="en-US" altLang="zh-CN" dirty="0" smtClean="0">
                <a:ea typeface="SimSun" pitchFamily="2" charset="-122"/>
              </a:rPr>
              <a:t>.</a:t>
            </a:r>
          </a:p>
          <a:p>
            <a:pPr eaLnBrk="1" hangingPunct="1">
              <a:lnSpc>
                <a:spcPct val="90000"/>
              </a:lnSpc>
            </a:pPr>
            <a:r>
              <a:rPr lang="zh-CN" altLang="en-US" dirty="0" smtClean="0">
                <a:ea typeface="SimSun" pitchFamily="2" charset="-122"/>
              </a:rPr>
              <a:t>博弈结束</a:t>
            </a:r>
            <a:r>
              <a:rPr lang="en-US" altLang="zh-CN" dirty="0" smtClean="0">
                <a:ea typeface="SimSun" pitchFamily="2" charset="-122"/>
              </a:rPr>
              <a:t>. </a:t>
            </a:r>
          </a:p>
          <a:p>
            <a:pPr eaLnBrk="1" hangingPunct="1">
              <a:lnSpc>
                <a:spcPct val="90000"/>
              </a:lnSpc>
            </a:pPr>
            <a:r>
              <a:rPr lang="zh-CN" altLang="en-US" dirty="0" smtClean="0">
                <a:ea typeface="SimSun" pitchFamily="2" charset="-122"/>
              </a:rPr>
              <a:t>收益是</a:t>
            </a:r>
            <a:r>
              <a:rPr lang="en-US" altLang="zh-CN" i="1" dirty="0" err="1" smtClean="0">
                <a:latin typeface="Times New Roman" pitchFamily="18" charset="0"/>
                <a:ea typeface="SimSun" pitchFamily="2" charset="-122"/>
              </a:rPr>
              <a:t>u</a:t>
            </a:r>
            <a:r>
              <a:rPr lang="en-US" altLang="zh-CN" i="1" baseline="-25000" dirty="0" err="1" smtClean="0">
                <a:latin typeface="Times New Roman" pitchFamily="18" charset="0"/>
                <a:ea typeface="SimSun" pitchFamily="2" charset="-122"/>
              </a:rPr>
              <a:t>i</a:t>
            </a:r>
            <a:r>
              <a:rPr lang="en-US" altLang="zh-CN" dirty="0" smtClean="0">
                <a:latin typeface="Times New Roman" pitchFamily="18" charset="0"/>
                <a:ea typeface="SimSun" pitchFamily="2" charset="-122"/>
              </a:rPr>
              <a:t>(</a:t>
            </a:r>
            <a:r>
              <a:rPr lang="en-US" altLang="zh-CN" i="1" dirty="0" smtClean="0">
                <a:latin typeface="Times New Roman" pitchFamily="18" charset="0"/>
                <a:ea typeface="SimSun" pitchFamily="2" charset="-122"/>
              </a:rPr>
              <a:t>a</a:t>
            </a:r>
            <a:r>
              <a:rPr lang="en-US" altLang="zh-CN" baseline="-25000" dirty="0" smtClean="0">
                <a:latin typeface="Times New Roman" pitchFamily="18" charset="0"/>
                <a:ea typeface="SimSun" pitchFamily="2" charset="-122"/>
              </a:rPr>
              <a:t>1</a:t>
            </a:r>
            <a:r>
              <a:rPr lang="en-US" altLang="zh-CN" dirty="0" smtClean="0">
                <a:latin typeface="Times New Roman" pitchFamily="18" charset="0"/>
                <a:ea typeface="SimSun" pitchFamily="2" charset="-122"/>
              </a:rPr>
              <a:t>, </a:t>
            </a:r>
            <a:r>
              <a:rPr lang="en-US" altLang="zh-CN" i="1" dirty="0" smtClean="0">
                <a:latin typeface="Times New Roman" pitchFamily="18" charset="0"/>
                <a:ea typeface="SimSun" pitchFamily="2" charset="-122"/>
              </a:rPr>
              <a:t>a</a:t>
            </a:r>
            <a:r>
              <a:rPr lang="en-US" altLang="zh-CN" baseline="-25000" dirty="0" smtClean="0">
                <a:latin typeface="Times New Roman" pitchFamily="18" charset="0"/>
                <a:ea typeface="SimSun" pitchFamily="2" charset="-122"/>
              </a:rPr>
              <a:t>2</a:t>
            </a:r>
            <a:r>
              <a:rPr lang="en-US" altLang="zh-CN" dirty="0" smtClean="0">
                <a:latin typeface="Times New Roman" pitchFamily="18" charset="0"/>
                <a:ea typeface="SimSun" pitchFamily="2" charset="-122"/>
              </a:rPr>
              <a:t>, </a:t>
            </a:r>
            <a:r>
              <a:rPr lang="en-US" altLang="zh-CN" i="1" dirty="0" smtClean="0">
                <a:latin typeface="Times New Roman" pitchFamily="18" charset="0"/>
                <a:ea typeface="SimSun" pitchFamily="2" charset="-122"/>
              </a:rPr>
              <a:t>a</a:t>
            </a:r>
            <a:r>
              <a:rPr lang="en-US" altLang="zh-CN" baseline="-25000" dirty="0" smtClean="0">
                <a:latin typeface="Times New Roman" pitchFamily="18" charset="0"/>
                <a:ea typeface="SimSun" pitchFamily="2" charset="-122"/>
              </a:rPr>
              <a:t>3</a:t>
            </a:r>
            <a:r>
              <a:rPr lang="en-US" altLang="zh-CN" dirty="0" smtClean="0">
                <a:latin typeface="Times New Roman" pitchFamily="18" charset="0"/>
                <a:ea typeface="SimSun" pitchFamily="2" charset="-122"/>
              </a:rPr>
              <a:t>, </a:t>
            </a:r>
            <a:r>
              <a:rPr lang="en-US" altLang="zh-CN" i="1" dirty="0" smtClean="0">
                <a:latin typeface="Times New Roman" pitchFamily="18" charset="0"/>
                <a:ea typeface="SimSun" pitchFamily="2" charset="-122"/>
              </a:rPr>
              <a:t>a</a:t>
            </a:r>
            <a:r>
              <a:rPr lang="en-US" altLang="zh-CN" baseline="-25000" dirty="0" smtClean="0">
                <a:latin typeface="Times New Roman" pitchFamily="18" charset="0"/>
                <a:ea typeface="SimSun" pitchFamily="2" charset="-122"/>
              </a:rPr>
              <a:t>4</a:t>
            </a:r>
            <a:r>
              <a:rPr lang="en-US" altLang="zh-CN" dirty="0" smtClean="0">
                <a:latin typeface="Times New Roman" pitchFamily="18" charset="0"/>
                <a:ea typeface="SimSun" pitchFamily="2" charset="-122"/>
              </a:rPr>
              <a:t>), </a:t>
            </a:r>
            <a:r>
              <a:rPr lang="zh-CN" altLang="en-US" dirty="0" smtClean="0">
                <a:ea typeface="SimSun" pitchFamily="2" charset="-122"/>
              </a:rPr>
              <a:t>对于 </a:t>
            </a:r>
            <a:r>
              <a:rPr lang="en-US" altLang="zh-CN" i="1" dirty="0" err="1" smtClean="0">
                <a:latin typeface="Times New Roman" pitchFamily="18" charset="0"/>
                <a:ea typeface="SimSun" pitchFamily="2" charset="-122"/>
              </a:rPr>
              <a:t>i</a:t>
            </a:r>
            <a:r>
              <a:rPr lang="en-US" altLang="zh-CN" dirty="0" smtClean="0">
                <a:ea typeface="SimSun" pitchFamily="2" charset="-122"/>
              </a:rPr>
              <a:t>=1, 2, 3, 4</a:t>
            </a:r>
          </a:p>
        </p:txBody>
      </p:sp>
    </p:spTree>
  </p:cSld>
  <p:clrMapOvr>
    <a:masterClrMapping/>
  </p:clrMapOvr>
  <p:transition spd="med">
    <p:zoom/>
    <p:sndAc>
      <p:stSnd>
        <p:snd r:embed="rId2" name="click.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7172" name="灯片编号占位符 5"/>
          <p:cNvSpPr>
            <a:spLocks noGrp="1"/>
          </p:cNvSpPr>
          <p:nvPr>
            <p:ph type="sldNum" sz="quarter" idx="12"/>
          </p:nvPr>
        </p:nvSpPr>
        <p:spPr>
          <a:noFill/>
        </p:spPr>
        <p:txBody>
          <a:bodyPr/>
          <a:lstStyle/>
          <a:p>
            <a:fld id="{5CFE57D7-B6CE-4D1F-B82A-3D6E0FCEB1F3}" type="slidenum">
              <a:rPr lang="zh-CN" altLang="en-US" smtClean="0">
                <a:solidFill>
                  <a:srgbClr val="000000"/>
                </a:solidFill>
              </a:rPr>
              <a:pPr/>
              <a:t>98</a:t>
            </a:fld>
            <a:endParaRPr lang="en-US" altLang="zh-CN" smtClean="0">
              <a:solidFill>
                <a:srgbClr val="000000"/>
              </a:solidFill>
            </a:endParaRPr>
          </a:p>
        </p:txBody>
      </p:sp>
      <p:sp>
        <p:nvSpPr>
          <p:cNvPr id="7173" name="Rectangle 2"/>
          <p:cNvSpPr>
            <a:spLocks noGrp="1" noChangeArrowheads="1"/>
          </p:cNvSpPr>
          <p:nvPr>
            <p:ph type="title"/>
          </p:nvPr>
        </p:nvSpPr>
        <p:spPr/>
        <p:txBody>
          <a:bodyPr/>
          <a:lstStyle/>
          <a:p>
            <a:pPr eaLnBrk="1" hangingPunct="1"/>
            <a:r>
              <a:rPr lang="en-US" altLang="zh-CN" sz="3800" smtClean="0">
                <a:ea typeface="SimSun" pitchFamily="2" charset="-122"/>
              </a:rPr>
              <a:t>An abstract game: </a:t>
            </a:r>
            <a:r>
              <a:rPr lang="en-US" altLang="zh-CN" sz="3800" b="1" smtClean="0">
                <a:ea typeface="SimSun" pitchFamily="2" charset="-122"/>
              </a:rPr>
              <a:t>informal</a:t>
            </a:r>
            <a:r>
              <a:rPr lang="en-US" altLang="zh-CN" sz="3800" smtClean="0">
                <a:ea typeface="SimSun" pitchFamily="2" charset="-122"/>
              </a:rPr>
              <a:t> game tree</a:t>
            </a:r>
          </a:p>
        </p:txBody>
      </p:sp>
      <p:sp>
        <p:nvSpPr>
          <p:cNvPr id="7174" name="Text Box 3"/>
          <p:cNvSpPr txBox="1">
            <a:spLocks noChangeArrowheads="1"/>
          </p:cNvSpPr>
          <p:nvPr/>
        </p:nvSpPr>
        <p:spPr bwMode="auto">
          <a:xfrm>
            <a:off x="2090738" y="1446213"/>
            <a:ext cx="1052512"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a:t>
            </a:r>
          </a:p>
        </p:txBody>
      </p:sp>
      <p:sp>
        <p:nvSpPr>
          <p:cNvPr id="7175" name="Text Box 4"/>
          <p:cNvSpPr txBox="1">
            <a:spLocks noChangeArrowheads="1"/>
          </p:cNvSpPr>
          <p:nvPr/>
        </p:nvSpPr>
        <p:spPr bwMode="auto">
          <a:xfrm>
            <a:off x="4749800" y="2346325"/>
            <a:ext cx="1273175" cy="366713"/>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176" name="Oval 5"/>
          <p:cNvSpPr>
            <a:spLocks noChangeArrowheads="1"/>
          </p:cNvSpPr>
          <p:nvPr/>
        </p:nvSpPr>
        <p:spPr bwMode="auto">
          <a:xfrm>
            <a:off x="3328988" y="1557338"/>
            <a:ext cx="160337" cy="160337"/>
          </a:xfrm>
          <a:prstGeom prst="ellipse">
            <a:avLst/>
          </a:prstGeom>
          <a:solidFill>
            <a:schemeClr val="hlink"/>
          </a:solidFill>
          <a:ln w="9525">
            <a:solidFill>
              <a:schemeClr val="hlink"/>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77" name="Line 6"/>
          <p:cNvSpPr>
            <a:spLocks noChangeShapeType="1"/>
          </p:cNvSpPr>
          <p:nvPr/>
        </p:nvSpPr>
        <p:spPr bwMode="auto">
          <a:xfrm flipH="1">
            <a:off x="2116138" y="1677988"/>
            <a:ext cx="1227137" cy="820737"/>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78" name="Line 7"/>
          <p:cNvSpPr>
            <a:spLocks noChangeShapeType="1"/>
          </p:cNvSpPr>
          <p:nvPr/>
        </p:nvSpPr>
        <p:spPr bwMode="auto">
          <a:xfrm>
            <a:off x="3468688" y="1668463"/>
            <a:ext cx="1208087" cy="811212"/>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79" name="Text Box 8"/>
          <p:cNvSpPr txBox="1">
            <a:spLocks noChangeArrowheads="1"/>
          </p:cNvSpPr>
          <p:nvPr/>
        </p:nvSpPr>
        <p:spPr bwMode="auto">
          <a:xfrm>
            <a:off x="5078413" y="1619250"/>
            <a:ext cx="2551112"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990033"/>
                </a:solidFill>
                <a:ea typeface="SimSun" pitchFamily="2" charset="-122"/>
              </a:rPr>
              <a:t>Player 1’ action set </a:t>
            </a:r>
            <a:r>
              <a:rPr lang="en-US" altLang="zh-CN" i="1" smtClean="0">
                <a:solidFill>
                  <a:srgbClr val="990033"/>
                </a:solidFill>
                <a:ea typeface="SimSun" pitchFamily="2" charset="-122"/>
              </a:rPr>
              <a:t>A</a:t>
            </a:r>
            <a:r>
              <a:rPr lang="en-US" altLang="zh-CN" baseline="-25000" smtClean="0">
                <a:solidFill>
                  <a:srgbClr val="990033"/>
                </a:solidFill>
                <a:ea typeface="SimSun" pitchFamily="2" charset="-122"/>
              </a:rPr>
              <a:t>1</a:t>
            </a:r>
            <a:endParaRPr lang="en-US" altLang="zh-CN" smtClean="0">
              <a:solidFill>
                <a:srgbClr val="990033"/>
              </a:solidFill>
              <a:ea typeface="SimSun" pitchFamily="2" charset="-122"/>
            </a:endParaRPr>
          </a:p>
        </p:txBody>
      </p:sp>
      <p:sp>
        <p:nvSpPr>
          <p:cNvPr id="7180" name="Oval 9"/>
          <p:cNvSpPr>
            <a:spLocks noChangeArrowheads="1"/>
          </p:cNvSpPr>
          <p:nvPr/>
        </p:nvSpPr>
        <p:spPr bwMode="auto">
          <a:xfrm>
            <a:off x="4613275" y="2436813"/>
            <a:ext cx="160338"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81" name="Text Box 10"/>
          <p:cNvSpPr txBox="1">
            <a:spLocks noChangeArrowheads="1"/>
          </p:cNvSpPr>
          <p:nvPr/>
        </p:nvSpPr>
        <p:spPr bwMode="auto">
          <a:xfrm>
            <a:off x="4140200" y="5840413"/>
            <a:ext cx="1273175" cy="366712"/>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a typeface="SimSun" pitchFamily="2" charset="-122"/>
            </a:endParaRPr>
          </a:p>
        </p:txBody>
      </p:sp>
      <p:sp>
        <p:nvSpPr>
          <p:cNvPr id="7182" name="Oval 11"/>
          <p:cNvSpPr>
            <a:spLocks noChangeArrowheads="1"/>
          </p:cNvSpPr>
          <p:nvPr/>
        </p:nvSpPr>
        <p:spPr bwMode="auto">
          <a:xfrm>
            <a:off x="2049463" y="2413000"/>
            <a:ext cx="160337" cy="160338"/>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83" name="Line 12"/>
          <p:cNvSpPr>
            <a:spLocks noChangeShapeType="1"/>
          </p:cNvSpPr>
          <p:nvPr/>
        </p:nvSpPr>
        <p:spPr bwMode="auto">
          <a:xfrm>
            <a:off x="2232025" y="2500313"/>
            <a:ext cx="2406650" cy="0"/>
          </a:xfrm>
          <a:prstGeom prst="line">
            <a:avLst/>
          </a:prstGeom>
          <a:noFill/>
          <a:ln w="19050">
            <a:solidFill>
              <a:srgbClr val="0000FF"/>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84" name="Line 13"/>
          <p:cNvSpPr>
            <a:spLocks noChangeShapeType="1"/>
          </p:cNvSpPr>
          <p:nvPr/>
        </p:nvSpPr>
        <p:spPr bwMode="auto">
          <a:xfrm>
            <a:off x="4887913" y="3071813"/>
            <a:ext cx="3482975"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85" name="Line 14"/>
          <p:cNvSpPr>
            <a:spLocks noChangeShapeType="1"/>
          </p:cNvSpPr>
          <p:nvPr/>
        </p:nvSpPr>
        <p:spPr bwMode="auto">
          <a:xfrm flipV="1">
            <a:off x="7953375" y="1816100"/>
            <a:ext cx="0" cy="1276350"/>
          </a:xfrm>
          <a:prstGeom prst="line">
            <a:avLst/>
          </a:prstGeom>
          <a:noFill/>
          <a:ln w="9525">
            <a:solidFill>
              <a:schemeClr val="tx1"/>
            </a:solidFill>
            <a:round/>
            <a:headEnd type="triangle" w="med" len="med"/>
            <a:tailEnd/>
          </a:ln>
        </p:spPr>
        <p:txBody>
          <a:bodyPr/>
          <a:lstStyle/>
          <a:p>
            <a:pPr fontAlgn="base">
              <a:spcBef>
                <a:spcPct val="0"/>
              </a:spcBef>
              <a:spcAft>
                <a:spcPct val="0"/>
              </a:spcAft>
            </a:pPr>
            <a:endParaRPr lang="zh-CN" altLang="en-US" smtClean="0">
              <a:solidFill>
                <a:srgbClr val="000000"/>
              </a:solidFill>
            </a:endParaRPr>
          </a:p>
        </p:txBody>
      </p:sp>
      <p:sp>
        <p:nvSpPr>
          <p:cNvPr id="7186" name="Text Box 15"/>
          <p:cNvSpPr txBox="1">
            <a:spLocks noChangeArrowheads="1"/>
          </p:cNvSpPr>
          <p:nvPr/>
        </p:nvSpPr>
        <p:spPr bwMode="auto">
          <a:xfrm>
            <a:off x="7942263" y="2136775"/>
            <a:ext cx="102235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1</a:t>
            </a:r>
          </a:p>
        </p:txBody>
      </p:sp>
      <p:sp>
        <p:nvSpPr>
          <p:cNvPr id="7187" name="Line 16"/>
          <p:cNvSpPr>
            <a:spLocks noChangeShapeType="1"/>
          </p:cNvSpPr>
          <p:nvPr/>
        </p:nvSpPr>
        <p:spPr bwMode="auto">
          <a:xfrm flipV="1">
            <a:off x="7953375" y="3076575"/>
            <a:ext cx="0" cy="118745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188" name="Text Box 17"/>
          <p:cNvSpPr txBox="1">
            <a:spLocks noChangeArrowheads="1"/>
          </p:cNvSpPr>
          <p:nvPr/>
        </p:nvSpPr>
        <p:spPr bwMode="auto">
          <a:xfrm>
            <a:off x="7950200" y="3603625"/>
            <a:ext cx="1193800" cy="366713"/>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Stage 2</a:t>
            </a:r>
          </a:p>
        </p:txBody>
      </p:sp>
      <p:sp>
        <p:nvSpPr>
          <p:cNvPr id="7189" name="Text Box 18"/>
          <p:cNvSpPr txBox="1">
            <a:spLocks noChangeArrowheads="1"/>
          </p:cNvSpPr>
          <p:nvPr/>
        </p:nvSpPr>
        <p:spPr bwMode="auto">
          <a:xfrm>
            <a:off x="882650" y="2271713"/>
            <a:ext cx="118586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a:t>
            </a:r>
          </a:p>
        </p:txBody>
      </p:sp>
      <p:sp>
        <p:nvSpPr>
          <p:cNvPr id="7190" name="Line 19"/>
          <p:cNvSpPr>
            <a:spLocks noChangeShapeType="1"/>
          </p:cNvSpPr>
          <p:nvPr/>
        </p:nvSpPr>
        <p:spPr bwMode="auto">
          <a:xfrm flipH="1">
            <a:off x="2149475" y="2481263"/>
            <a:ext cx="1168400" cy="762000"/>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91" name="Line 20"/>
          <p:cNvSpPr>
            <a:spLocks noChangeShapeType="1"/>
          </p:cNvSpPr>
          <p:nvPr/>
        </p:nvSpPr>
        <p:spPr bwMode="auto">
          <a:xfrm>
            <a:off x="3443288" y="2471738"/>
            <a:ext cx="1208087" cy="81121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92" name="Oval 21"/>
          <p:cNvSpPr>
            <a:spLocks noChangeArrowheads="1"/>
          </p:cNvSpPr>
          <p:nvPr/>
        </p:nvSpPr>
        <p:spPr bwMode="auto">
          <a:xfrm>
            <a:off x="4587875" y="3240088"/>
            <a:ext cx="160338" cy="160337"/>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93" name="Oval 22"/>
          <p:cNvSpPr>
            <a:spLocks noChangeArrowheads="1"/>
          </p:cNvSpPr>
          <p:nvPr/>
        </p:nvSpPr>
        <p:spPr bwMode="auto">
          <a:xfrm>
            <a:off x="2024063" y="3216275"/>
            <a:ext cx="160337" cy="160338"/>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94" name="Text Box 23"/>
          <p:cNvSpPr txBox="1">
            <a:spLocks noChangeArrowheads="1"/>
          </p:cNvSpPr>
          <p:nvPr/>
        </p:nvSpPr>
        <p:spPr bwMode="auto">
          <a:xfrm>
            <a:off x="901700" y="3074988"/>
            <a:ext cx="1141413"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993300"/>
                </a:solidFill>
                <a:ea typeface="SimSun" pitchFamily="2" charset="-122"/>
              </a:rPr>
              <a:t>player 3</a:t>
            </a:r>
          </a:p>
        </p:txBody>
      </p:sp>
      <p:sp>
        <p:nvSpPr>
          <p:cNvPr id="7195" name="Oval 24"/>
          <p:cNvSpPr>
            <a:spLocks noChangeArrowheads="1"/>
          </p:cNvSpPr>
          <p:nvPr/>
        </p:nvSpPr>
        <p:spPr bwMode="auto">
          <a:xfrm>
            <a:off x="2538413" y="241141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96" name="Oval 25"/>
          <p:cNvSpPr>
            <a:spLocks noChangeArrowheads="1"/>
          </p:cNvSpPr>
          <p:nvPr/>
        </p:nvSpPr>
        <p:spPr bwMode="auto">
          <a:xfrm>
            <a:off x="3998913" y="241141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97" name="Oval 26"/>
          <p:cNvSpPr>
            <a:spLocks noChangeArrowheads="1"/>
          </p:cNvSpPr>
          <p:nvPr/>
        </p:nvSpPr>
        <p:spPr bwMode="auto">
          <a:xfrm>
            <a:off x="3322638" y="2417763"/>
            <a:ext cx="160337" cy="160337"/>
          </a:xfrm>
          <a:prstGeom prst="ellipse">
            <a:avLst/>
          </a:prstGeom>
          <a:solidFill>
            <a:srgbClr val="0000FF"/>
          </a:solidFill>
          <a:ln w="9525">
            <a:solidFill>
              <a:srgbClr val="0000FF"/>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198" name="Line 27"/>
          <p:cNvSpPr>
            <a:spLocks noChangeShapeType="1"/>
          </p:cNvSpPr>
          <p:nvPr/>
        </p:nvSpPr>
        <p:spPr bwMode="auto">
          <a:xfrm flipH="1">
            <a:off x="2670175" y="1711325"/>
            <a:ext cx="706438" cy="708025"/>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199" name="Line 28"/>
          <p:cNvSpPr>
            <a:spLocks noChangeShapeType="1"/>
          </p:cNvSpPr>
          <p:nvPr/>
        </p:nvSpPr>
        <p:spPr bwMode="auto">
          <a:xfrm>
            <a:off x="3406775" y="1711325"/>
            <a:ext cx="0" cy="722313"/>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00" name="Line 29"/>
          <p:cNvSpPr>
            <a:spLocks noChangeShapeType="1"/>
          </p:cNvSpPr>
          <p:nvPr/>
        </p:nvSpPr>
        <p:spPr bwMode="auto">
          <a:xfrm>
            <a:off x="3451225" y="1711325"/>
            <a:ext cx="619125" cy="750888"/>
          </a:xfrm>
          <a:prstGeom prst="line">
            <a:avLst/>
          </a:prstGeom>
          <a:noFill/>
          <a:ln w="19050">
            <a:solidFill>
              <a:schemeClr val="hlink"/>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01" name="Line 30"/>
          <p:cNvSpPr>
            <a:spLocks noChangeShapeType="1"/>
          </p:cNvSpPr>
          <p:nvPr/>
        </p:nvSpPr>
        <p:spPr bwMode="auto">
          <a:xfrm flipH="1">
            <a:off x="2063750" y="3348038"/>
            <a:ext cx="1227138" cy="820737"/>
          </a:xfrm>
          <a:prstGeom prst="line">
            <a:avLst/>
          </a:prstGeom>
          <a:noFill/>
          <a:ln w="19050">
            <a:solidFill>
              <a:srgbClr val="9933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02" name="Line 31"/>
          <p:cNvSpPr>
            <a:spLocks noChangeShapeType="1"/>
          </p:cNvSpPr>
          <p:nvPr/>
        </p:nvSpPr>
        <p:spPr bwMode="auto">
          <a:xfrm>
            <a:off x="3416300" y="3338513"/>
            <a:ext cx="1208088" cy="811212"/>
          </a:xfrm>
          <a:prstGeom prst="line">
            <a:avLst/>
          </a:prstGeom>
          <a:noFill/>
          <a:ln w="19050">
            <a:solidFill>
              <a:srgbClr val="9933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03" name="Oval 32"/>
          <p:cNvSpPr>
            <a:spLocks noChangeArrowheads="1"/>
          </p:cNvSpPr>
          <p:nvPr/>
        </p:nvSpPr>
        <p:spPr bwMode="auto">
          <a:xfrm>
            <a:off x="4560888" y="4106863"/>
            <a:ext cx="160337" cy="160337"/>
          </a:xfrm>
          <a:prstGeom prst="ellipse">
            <a:avLst/>
          </a:prstGeom>
          <a:solidFill>
            <a:srgbClr val="003366"/>
          </a:solidFill>
          <a:ln w="9525">
            <a:solidFill>
              <a:srgbClr val="003366"/>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04" name="Oval 33"/>
          <p:cNvSpPr>
            <a:spLocks noChangeArrowheads="1"/>
          </p:cNvSpPr>
          <p:nvPr/>
        </p:nvSpPr>
        <p:spPr bwMode="auto">
          <a:xfrm>
            <a:off x="1997075" y="4083050"/>
            <a:ext cx="160338" cy="160338"/>
          </a:xfrm>
          <a:prstGeom prst="ellipse">
            <a:avLst/>
          </a:prstGeom>
          <a:solidFill>
            <a:srgbClr val="003366"/>
          </a:solidFill>
          <a:ln w="9525">
            <a:solidFill>
              <a:srgbClr val="003366"/>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05" name="Line 34"/>
          <p:cNvSpPr>
            <a:spLocks noChangeShapeType="1"/>
          </p:cNvSpPr>
          <p:nvPr/>
        </p:nvSpPr>
        <p:spPr bwMode="auto">
          <a:xfrm>
            <a:off x="2179638" y="4170363"/>
            <a:ext cx="2406650" cy="0"/>
          </a:xfrm>
          <a:prstGeom prst="line">
            <a:avLst/>
          </a:prstGeom>
          <a:noFill/>
          <a:ln w="19050">
            <a:solidFill>
              <a:srgbClr val="003366"/>
            </a:solidFill>
            <a:prstDash val="dash"/>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06" name="Oval 35"/>
          <p:cNvSpPr>
            <a:spLocks noChangeArrowheads="1"/>
          </p:cNvSpPr>
          <p:nvPr/>
        </p:nvSpPr>
        <p:spPr bwMode="auto">
          <a:xfrm>
            <a:off x="2486025" y="4081463"/>
            <a:ext cx="160338" cy="160337"/>
          </a:xfrm>
          <a:prstGeom prst="ellipse">
            <a:avLst/>
          </a:prstGeom>
          <a:solidFill>
            <a:srgbClr val="003366"/>
          </a:solidFill>
          <a:ln w="9525">
            <a:solidFill>
              <a:srgbClr val="003366"/>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07" name="Oval 36"/>
          <p:cNvSpPr>
            <a:spLocks noChangeArrowheads="1"/>
          </p:cNvSpPr>
          <p:nvPr/>
        </p:nvSpPr>
        <p:spPr bwMode="auto">
          <a:xfrm>
            <a:off x="3946525" y="4081463"/>
            <a:ext cx="160338" cy="160337"/>
          </a:xfrm>
          <a:prstGeom prst="ellipse">
            <a:avLst/>
          </a:prstGeom>
          <a:solidFill>
            <a:srgbClr val="003366"/>
          </a:solidFill>
          <a:ln w="9525">
            <a:solidFill>
              <a:srgbClr val="003366"/>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08" name="Oval 37"/>
          <p:cNvSpPr>
            <a:spLocks noChangeArrowheads="1"/>
          </p:cNvSpPr>
          <p:nvPr/>
        </p:nvSpPr>
        <p:spPr bwMode="auto">
          <a:xfrm>
            <a:off x="3270250" y="4087813"/>
            <a:ext cx="160338" cy="160337"/>
          </a:xfrm>
          <a:prstGeom prst="ellipse">
            <a:avLst/>
          </a:prstGeom>
          <a:solidFill>
            <a:srgbClr val="003366"/>
          </a:solidFill>
          <a:ln w="9525">
            <a:solidFill>
              <a:srgbClr val="003366"/>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09" name="Line 38"/>
          <p:cNvSpPr>
            <a:spLocks noChangeShapeType="1"/>
          </p:cNvSpPr>
          <p:nvPr/>
        </p:nvSpPr>
        <p:spPr bwMode="auto">
          <a:xfrm flipH="1">
            <a:off x="2617788" y="3381375"/>
            <a:ext cx="706437" cy="708025"/>
          </a:xfrm>
          <a:prstGeom prst="line">
            <a:avLst/>
          </a:prstGeom>
          <a:noFill/>
          <a:ln w="19050">
            <a:solidFill>
              <a:srgbClr val="9933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0" name="Line 39"/>
          <p:cNvSpPr>
            <a:spLocks noChangeShapeType="1"/>
          </p:cNvSpPr>
          <p:nvPr/>
        </p:nvSpPr>
        <p:spPr bwMode="auto">
          <a:xfrm>
            <a:off x="3354388" y="3381375"/>
            <a:ext cx="0" cy="722313"/>
          </a:xfrm>
          <a:prstGeom prst="line">
            <a:avLst/>
          </a:prstGeom>
          <a:noFill/>
          <a:ln w="19050">
            <a:solidFill>
              <a:srgbClr val="9933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1" name="Line 40"/>
          <p:cNvSpPr>
            <a:spLocks noChangeShapeType="1"/>
          </p:cNvSpPr>
          <p:nvPr/>
        </p:nvSpPr>
        <p:spPr bwMode="auto">
          <a:xfrm>
            <a:off x="3398838" y="3381375"/>
            <a:ext cx="619125" cy="750888"/>
          </a:xfrm>
          <a:prstGeom prst="line">
            <a:avLst/>
          </a:prstGeom>
          <a:noFill/>
          <a:ln w="19050">
            <a:solidFill>
              <a:srgbClr val="9933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2" name="Oval 41"/>
          <p:cNvSpPr>
            <a:spLocks noChangeArrowheads="1"/>
          </p:cNvSpPr>
          <p:nvPr/>
        </p:nvSpPr>
        <p:spPr bwMode="auto">
          <a:xfrm>
            <a:off x="2676525" y="3200400"/>
            <a:ext cx="160338" cy="160338"/>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13" name="Oval 42"/>
          <p:cNvSpPr>
            <a:spLocks noChangeArrowheads="1"/>
          </p:cNvSpPr>
          <p:nvPr/>
        </p:nvSpPr>
        <p:spPr bwMode="auto">
          <a:xfrm>
            <a:off x="3957638" y="3214688"/>
            <a:ext cx="160337" cy="160337"/>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14" name="Line 43"/>
          <p:cNvSpPr>
            <a:spLocks noChangeShapeType="1"/>
          </p:cNvSpPr>
          <p:nvPr/>
        </p:nvSpPr>
        <p:spPr bwMode="auto">
          <a:xfrm flipH="1">
            <a:off x="2773363" y="2551113"/>
            <a:ext cx="574675" cy="66357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5" name="Line 44"/>
          <p:cNvSpPr>
            <a:spLocks noChangeShapeType="1"/>
          </p:cNvSpPr>
          <p:nvPr/>
        </p:nvSpPr>
        <p:spPr bwMode="auto">
          <a:xfrm flipH="1">
            <a:off x="3376613" y="2579688"/>
            <a:ext cx="14287" cy="677862"/>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6" name="Line 45"/>
          <p:cNvSpPr>
            <a:spLocks noChangeShapeType="1"/>
          </p:cNvSpPr>
          <p:nvPr/>
        </p:nvSpPr>
        <p:spPr bwMode="auto">
          <a:xfrm>
            <a:off x="3436938" y="2522538"/>
            <a:ext cx="560387" cy="708025"/>
          </a:xfrm>
          <a:prstGeom prst="line">
            <a:avLst/>
          </a:prstGeom>
          <a:noFill/>
          <a:ln w="19050">
            <a:solidFill>
              <a:srgbClr val="0000FF"/>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7" name="Oval 46"/>
          <p:cNvSpPr>
            <a:spLocks noChangeArrowheads="1"/>
          </p:cNvSpPr>
          <p:nvPr/>
        </p:nvSpPr>
        <p:spPr bwMode="auto">
          <a:xfrm>
            <a:off x="3276600" y="3227388"/>
            <a:ext cx="160338" cy="160337"/>
          </a:xfrm>
          <a:prstGeom prst="ellipse">
            <a:avLst/>
          </a:prstGeom>
          <a:solidFill>
            <a:srgbClr val="993300"/>
          </a:solidFill>
          <a:ln w="9525">
            <a:solidFill>
              <a:srgbClr val="993300"/>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18" name="Line 47"/>
          <p:cNvSpPr>
            <a:spLocks noChangeShapeType="1"/>
          </p:cNvSpPr>
          <p:nvPr/>
        </p:nvSpPr>
        <p:spPr bwMode="auto">
          <a:xfrm flipH="1">
            <a:off x="2124075" y="4183063"/>
            <a:ext cx="1168400" cy="762000"/>
          </a:xfrm>
          <a:prstGeom prst="line">
            <a:avLst/>
          </a:prstGeom>
          <a:noFill/>
          <a:ln w="19050">
            <a:solidFill>
              <a:srgbClr val="0033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19" name="Line 48"/>
          <p:cNvSpPr>
            <a:spLocks noChangeShapeType="1"/>
          </p:cNvSpPr>
          <p:nvPr/>
        </p:nvSpPr>
        <p:spPr bwMode="auto">
          <a:xfrm>
            <a:off x="3417888" y="4173538"/>
            <a:ext cx="1208087" cy="811212"/>
          </a:xfrm>
          <a:prstGeom prst="line">
            <a:avLst/>
          </a:prstGeom>
          <a:noFill/>
          <a:ln w="19050">
            <a:solidFill>
              <a:srgbClr val="0033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20" name="Oval 49"/>
          <p:cNvSpPr>
            <a:spLocks noChangeArrowheads="1"/>
          </p:cNvSpPr>
          <p:nvPr/>
        </p:nvSpPr>
        <p:spPr bwMode="auto">
          <a:xfrm>
            <a:off x="4562475" y="4941888"/>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21" name="Oval 50"/>
          <p:cNvSpPr>
            <a:spLocks noChangeArrowheads="1"/>
          </p:cNvSpPr>
          <p:nvPr/>
        </p:nvSpPr>
        <p:spPr bwMode="auto">
          <a:xfrm>
            <a:off x="1998663" y="4918075"/>
            <a:ext cx="160337"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22" name="Oval 51"/>
          <p:cNvSpPr>
            <a:spLocks noChangeArrowheads="1"/>
          </p:cNvSpPr>
          <p:nvPr/>
        </p:nvSpPr>
        <p:spPr bwMode="auto">
          <a:xfrm>
            <a:off x="2651125" y="4902200"/>
            <a:ext cx="160338" cy="160338"/>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23" name="Oval 52"/>
          <p:cNvSpPr>
            <a:spLocks noChangeArrowheads="1"/>
          </p:cNvSpPr>
          <p:nvPr/>
        </p:nvSpPr>
        <p:spPr bwMode="auto">
          <a:xfrm>
            <a:off x="3932238" y="4916488"/>
            <a:ext cx="160337"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24" name="Line 53"/>
          <p:cNvSpPr>
            <a:spLocks noChangeShapeType="1"/>
          </p:cNvSpPr>
          <p:nvPr/>
        </p:nvSpPr>
        <p:spPr bwMode="auto">
          <a:xfrm flipH="1">
            <a:off x="2747963" y="4252913"/>
            <a:ext cx="574675" cy="663575"/>
          </a:xfrm>
          <a:prstGeom prst="line">
            <a:avLst/>
          </a:prstGeom>
          <a:noFill/>
          <a:ln w="19050">
            <a:solidFill>
              <a:srgbClr val="0033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25" name="Line 54"/>
          <p:cNvSpPr>
            <a:spLocks noChangeShapeType="1"/>
          </p:cNvSpPr>
          <p:nvPr/>
        </p:nvSpPr>
        <p:spPr bwMode="auto">
          <a:xfrm flipH="1">
            <a:off x="3351213" y="4237038"/>
            <a:ext cx="0" cy="722312"/>
          </a:xfrm>
          <a:prstGeom prst="line">
            <a:avLst/>
          </a:prstGeom>
          <a:noFill/>
          <a:ln w="19050">
            <a:solidFill>
              <a:srgbClr val="0033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26" name="Line 55"/>
          <p:cNvSpPr>
            <a:spLocks noChangeShapeType="1"/>
          </p:cNvSpPr>
          <p:nvPr/>
        </p:nvSpPr>
        <p:spPr bwMode="auto">
          <a:xfrm>
            <a:off x="3411538" y="4224338"/>
            <a:ext cx="560387" cy="708025"/>
          </a:xfrm>
          <a:prstGeom prst="line">
            <a:avLst/>
          </a:prstGeom>
          <a:noFill/>
          <a:ln w="19050">
            <a:solidFill>
              <a:srgbClr val="003366"/>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27" name="Oval 56"/>
          <p:cNvSpPr>
            <a:spLocks noChangeArrowheads="1"/>
          </p:cNvSpPr>
          <p:nvPr/>
        </p:nvSpPr>
        <p:spPr bwMode="auto">
          <a:xfrm>
            <a:off x="3251200" y="4929188"/>
            <a:ext cx="160338" cy="160337"/>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SimSun" pitchFamily="2" charset="-122"/>
            </a:endParaRPr>
          </a:p>
        </p:txBody>
      </p:sp>
      <p:sp>
        <p:nvSpPr>
          <p:cNvPr id="7228" name="Text Box 57"/>
          <p:cNvSpPr txBox="1">
            <a:spLocks noChangeArrowheads="1"/>
          </p:cNvSpPr>
          <p:nvPr/>
        </p:nvSpPr>
        <p:spPr bwMode="auto">
          <a:xfrm>
            <a:off x="5099050" y="2598738"/>
            <a:ext cx="2551113"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00FF"/>
                </a:solidFill>
                <a:ea typeface="SimSun" pitchFamily="2" charset="-122"/>
              </a:rPr>
              <a:t>Player 2’ action set </a:t>
            </a:r>
            <a:r>
              <a:rPr lang="en-US" altLang="zh-CN" i="1" smtClean="0">
                <a:solidFill>
                  <a:srgbClr val="0000FF"/>
                </a:solidFill>
                <a:ea typeface="SimSun" pitchFamily="2" charset="-122"/>
              </a:rPr>
              <a:t>A</a:t>
            </a:r>
            <a:r>
              <a:rPr lang="en-US" altLang="zh-CN" baseline="-25000" smtClean="0">
                <a:solidFill>
                  <a:srgbClr val="0000FF"/>
                </a:solidFill>
                <a:ea typeface="SimSun" pitchFamily="2" charset="-122"/>
              </a:rPr>
              <a:t>2</a:t>
            </a:r>
            <a:endParaRPr lang="en-US" altLang="zh-CN" smtClean="0">
              <a:solidFill>
                <a:srgbClr val="0000FF"/>
              </a:solidFill>
              <a:ea typeface="SimSun" pitchFamily="2" charset="-122"/>
            </a:endParaRPr>
          </a:p>
        </p:txBody>
      </p:sp>
      <p:sp>
        <p:nvSpPr>
          <p:cNvPr id="7229" name="Text Box 58"/>
          <p:cNvSpPr txBox="1">
            <a:spLocks noChangeArrowheads="1"/>
          </p:cNvSpPr>
          <p:nvPr/>
        </p:nvSpPr>
        <p:spPr bwMode="auto">
          <a:xfrm>
            <a:off x="5102225" y="3575050"/>
            <a:ext cx="2551113" cy="376238"/>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993300"/>
                </a:solidFill>
                <a:ea typeface="SimSun" pitchFamily="2" charset="-122"/>
              </a:rPr>
              <a:t>Player 3’ action set </a:t>
            </a:r>
            <a:r>
              <a:rPr lang="en-US" altLang="zh-CN" i="1" smtClean="0">
                <a:solidFill>
                  <a:srgbClr val="993300"/>
                </a:solidFill>
                <a:ea typeface="SimSun" pitchFamily="2" charset="-122"/>
              </a:rPr>
              <a:t>A</a:t>
            </a:r>
            <a:r>
              <a:rPr lang="en-US" altLang="zh-CN" baseline="-25000" smtClean="0">
                <a:solidFill>
                  <a:srgbClr val="993300"/>
                </a:solidFill>
                <a:ea typeface="SimSun" pitchFamily="2" charset="-122"/>
              </a:rPr>
              <a:t>3</a:t>
            </a:r>
            <a:endParaRPr lang="en-US" altLang="zh-CN" smtClean="0">
              <a:solidFill>
                <a:srgbClr val="993300"/>
              </a:solidFill>
              <a:ea typeface="SimSun" pitchFamily="2" charset="-122"/>
            </a:endParaRPr>
          </a:p>
        </p:txBody>
      </p:sp>
      <p:sp>
        <p:nvSpPr>
          <p:cNvPr id="7230" name="Text Box 59"/>
          <p:cNvSpPr txBox="1">
            <a:spLocks noChangeArrowheads="1"/>
          </p:cNvSpPr>
          <p:nvPr/>
        </p:nvSpPr>
        <p:spPr bwMode="auto">
          <a:xfrm>
            <a:off x="5118100" y="4491038"/>
            <a:ext cx="2551113" cy="376237"/>
          </a:xfrm>
          <a:prstGeom prst="rect">
            <a:avLst/>
          </a:prstGeom>
          <a:noFill/>
          <a:ln w="9525">
            <a:solidFill>
              <a:schemeClr val="tx1"/>
            </a:solidFill>
            <a:miter lim="800000"/>
            <a:headEnd/>
            <a:tailEnd/>
          </a:ln>
        </p:spPr>
        <p:txBody>
          <a:bodyPr>
            <a:spAutoFit/>
          </a:bodyPr>
          <a:lstStyle/>
          <a:p>
            <a:pPr fontAlgn="base">
              <a:spcBef>
                <a:spcPct val="50000"/>
              </a:spcBef>
              <a:spcAft>
                <a:spcPct val="0"/>
              </a:spcAft>
            </a:pPr>
            <a:r>
              <a:rPr lang="en-US" altLang="zh-CN" smtClean="0">
                <a:solidFill>
                  <a:srgbClr val="003366"/>
                </a:solidFill>
                <a:ea typeface="SimSun" pitchFamily="2" charset="-122"/>
              </a:rPr>
              <a:t>Player 4’ action set </a:t>
            </a:r>
            <a:r>
              <a:rPr lang="en-US" altLang="zh-CN" i="1" smtClean="0">
                <a:solidFill>
                  <a:srgbClr val="003366"/>
                </a:solidFill>
                <a:ea typeface="SimSun" pitchFamily="2" charset="-122"/>
              </a:rPr>
              <a:t>A</a:t>
            </a:r>
            <a:r>
              <a:rPr lang="en-US" altLang="zh-CN" baseline="-25000" smtClean="0">
                <a:solidFill>
                  <a:srgbClr val="003366"/>
                </a:solidFill>
                <a:ea typeface="SimSun" pitchFamily="2" charset="-122"/>
              </a:rPr>
              <a:t>4</a:t>
            </a:r>
            <a:endParaRPr lang="en-US" altLang="zh-CN" smtClean="0">
              <a:solidFill>
                <a:srgbClr val="003366"/>
              </a:solidFill>
              <a:ea typeface="SimSun" pitchFamily="2" charset="-122"/>
            </a:endParaRPr>
          </a:p>
        </p:txBody>
      </p:sp>
      <p:sp>
        <p:nvSpPr>
          <p:cNvPr id="7231" name="Text Box 60"/>
          <p:cNvSpPr txBox="1">
            <a:spLocks noChangeArrowheads="1"/>
          </p:cNvSpPr>
          <p:nvPr/>
        </p:nvSpPr>
        <p:spPr bwMode="auto">
          <a:xfrm>
            <a:off x="950913" y="3951288"/>
            <a:ext cx="1023937" cy="366712"/>
          </a:xfrm>
          <a:prstGeom prst="rect">
            <a:avLst/>
          </a:prstGeom>
          <a:noFill/>
          <a:ln w="9525">
            <a:noFill/>
            <a:miter lim="800000"/>
            <a:headEnd/>
            <a:tailEnd/>
          </a:ln>
        </p:spPr>
        <p:txBody>
          <a:bodyPr>
            <a:spAutoFit/>
          </a:bodyPr>
          <a:lstStyle/>
          <a:p>
            <a:pPr fontAlgn="base">
              <a:spcBef>
                <a:spcPct val="50000"/>
              </a:spcBef>
              <a:spcAft>
                <a:spcPct val="0"/>
              </a:spcAft>
            </a:pPr>
            <a:r>
              <a:rPr lang="en-US" altLang="zh-CN" smtClean="0">
                <a:solidFill>
                  <a:srgbClr val="003366"/>
                </a:solidFill>
                <a:ea typeface="SimSun" pitchFamily="2" charset="-122"/>
              </a:rPr>
              <a:t>player 4</a:t>
            </a:r>
          </a:p>
        </p:txBody>
      </p:sp>
      <p:sp>
        <p:nvSpPr>
          <p:cNvPr id="7232" name="Line 61"/>
          <p:cNvSpPr>
            <a:spLocks noChangeShapeType="1"/>
          </p:cNvSpPr>
          <p:nvPr/>
        </p:nvSpPr>
        <p:spPr bwMode="auto">
          <a:xfrm flipH="1">
            <a:off x="4351338" y="1843088"/>
            <a:ext cx="708025" cy="161925"/>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233" name="Line 62"/>
          <p:cNvSpPr>
            <a:spLocks noChangeShapeType="1"/>
          </p:cNvSpPr>
          <p:nvPr/>
        </p:nvSpPr>
        <p:spPr bwMode="auto">
          <a:xfrm flipH="1">
            <a:off x="4356100" y="2774950"/>
            <a:ext cx="708025" cy="161925"/>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234" name="Line 63"/>
          <p:cNvSpPr>
            <a:spLocks noChangeShapeType="1"/>
          </p:cNvSpPr>
          <p:nvPr/>
        </p:nvSpPr>
        <p:spPr bwMode="auto">
          <a:xfrm flipH="1">
            <a:off x="4310063" y="3735388"/>
            <a:ext cx="768350" cy="103187"/>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
        <p:nvSpPr>
          <p:cNvPr id="7235" name="Line 64"/>
          <p:cNvSpPr>
            <a:spLocks noChangeShapeType="1"/>
          </p:cNvSpPr>
          <p:nvPr/>
        </p:nvSpPr>
        <p:spPr bwMode="auto">
          <a:xfrm flipH="1">
            <a:off x="4557713" y="4689475"/>
            <a:ext cx="544512" cy="30163"/>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graphicFrame>
        <p:nvGraphicFramePr>
          <p:cNvPr id="7170" name="Object 65"/>
          <p:cNvGraphicFramePr>
            <a:graphicFrameLocks noGrp="1" noChangeAspect="1"/>
          </p:cNvGraphicFramePr>
          <p:nvPr>
            <p:ph idx="1"/>
          </p:nvPr>
        </p:nvGraphicFramePr>
        <p:xfrm>
          <a:off x="1222375" y="5205413"/>
          <a:ext cx="4349750" cy="411162"/>
        </p:xfrm>
        <a:graphic>
          <a:graphicData uri="http://schemas.openxmlformats.org/presentationml/2006/ole">
            <mc:AlternateContent xmlns:mc="http://schemas.openxmlformats.org/markup-compatibility/2006">
              <mc:Choice xmlns:v="urn:schemas-microsoft-com:vml" Requires="v">
                <p:oleObj spid="_x0000_s25604" name="Equation" r:id="rId4" imgW="3632040" imgH="342720" progId="Equation.3">
                  <p:embed/>
                </p:oleObj>
              </mc:Choice>
              <mc:Fallback>
                <p:oleObj name="Equation" r:id="rId4" imgW="3632040" imgH="34272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75" y="5205413"/>
                        <a:ext cx="434975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36" name="Text Box 66"/>
          <p:cNvSpPr txBox="1">
            <a:spLocks noChangeArrowheads="1"/>
          </p:cNvSpPr>
          <p:nvPr/>
        </p:nvSpPr>
        <p:spPr bwMode="auto">
          <a:xfrm>
            <a:off x="3052763" y="1916113"/>
            <a:ext cx="4857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990033"/>
                </a:solidFill>
                <a:latin typeface="Times New Roman" pitchFamily="18" charset="0"/>
                <a:ea typeface="SimSun" pitchFamily="2" charset="-122"/>
                <a:cs typeface="Times New Roman" pitchFamily="18" charset="0"/>
              </a:rPr>
              <a:t>a</a:t>
            </a:r>
            <a:r>
              <a:rPr lang="en-US" altLang="zh-CN" sz="2000" b="1" baseline="-25000" smtClean="0">
                <a:solidFill>
                  <a:srgbClr val="990033"/>
                </a:solidFill>
                <a:latin typeface="Times New Roman" pitchFamily="18" charset="0"/>
                <a:ea typeface="SimSun" pitchFamily="2" charset="-122"/>
                <a:cs typeface="Times New Roman" pitchFamily="18" charset="0"/>
              </a:rPr>
              <a:t>1</a:t>
            </a:r>
            <a:endParaRPr lang="en-US" altLang="zh-CN" sz="2000" b="1" i="1" smtClean="0">
              <a:solidFill>
                <a:srgbClr val="990033"/>
              </a:solidFill>
              <a:latin typeface="Times New Roman" pitchFamily="18" charset="0"/>
              <a:ea typeface="SimSun" pitchFamily="2" charset="-122"/>
              <a:cs typeface="Times New Roman" pitchFamily="18" charset="0"/>
            </a:endParaRPr>
          </a:p>
        </p:txBody>
      </p:sp>
      <p:sp>
        <p:nvSpPr>
          <p:cNvPr id="7237" name="Text Box 67"/>
          <p:cNvSpPr txBox="1">
            <a:spLocks noChangeArrowheads="1"/>
          </p:cNvSpPr>
          <p:nvPr/>
        </p:nvSpPr>
        <p:spPr bwMode="auto">
          <a:xfrm>
            <a:off x="3025775" y="2747963"/>
            <a:ext cx="4857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00FF"/>
                </a:solidFill>
                <a:latin typeface="Times New Roman" pitchFamily="18" charset="0"/>
                <a:ea typeface="SimSun" pitchFamily="2" charset="-122"/>
                <a:cs typeface="Times New Roman" pitchFamily="18" charset="0"/>
              </a:rPr>
              <a:t>a</a:t>
            </a:r>
            <a:r>
              <a:rPr lang="en-US" altLang="zh-CN" sz="2000" b="1" baseline="-25000" smtClean="0">
                <a:solidFill>
                  <a:srgbClr val="0000FF"/>
                </a:solidFill>
                <a:latin typeface="Times New Roman" pitchFamily="18" charset="0"/>
                <a:ea typeface="SimSun" pitchFamily="2" charset="-122"/>
                <a:cs typeface="Times New Roman" pitchFamily="18" charset="0"/>
              </a:rPr>
              <a:t>2</a:t>
            </a:r>
            <a:endParaRPr lang="en-US" altLang="zh-CN" sz="2000" b="1" i="1" smtClean="0">
              <a:solidFill>
                <a:srgbClr val="0000FF"/>
              </a:solidFill>
              <a:latin typeface="Times New Roman" pitchFamily="18" charset="0"/>
              <a:ea typeface="SimSun" pitchFamily="2" charset="-122"/>
              <a:cs typeface="Times New Roman" pitchFamily="18" charset="0"/>
            </a:endParaRPr>
          </a:p>
        </p:txBody>
      </p:sp>
      <p:sp>
        <p:nvSpPr>
          <p:cNvPr id="7238" name="Text Box 68"/>
          <p:cNvSpPr txBox="1">
            <a:spLocks noChangeArrowheads="1"/>
          </p:cNvSpPr>
          <p:nvPr/>
        </p:nvSpPr>
        <p:spPr bwMode="auto">
          <a:xfrm>
            <a:off x="2998788" y="3573463"/>
            <a:ext cx="4857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993300"/>
                </a:solidFill>
                <a:latin typeface="Times New Roman" pitchFamily="18" charset="0"/>
                <a:ea typeface="SimSun" pitchFamily="2" charset="-122"/>
                <a:cs typeface="Times New Roman" pitchFamily="18" charset="0"/>
              </a:rPr>
              <a:t>a</a:t>
            </a:r>
            <a:r>
              <a:rPr lang="en-US" altLang="zh-CN" sz="2000" b="1" baseline="-25000" smtClean="0">
                <a:solidFill>
                  <a:srgbClr val="993300"/>
                </a:solidFill>
                <a:latin typeface="Times New Roman" pitchFamily="18" charset="0"/>
                <a:ea typeface="SimSun" pitchFamily="2" charset="-122"/>
                <a:cs typeface="Times New Roman" pitchFamily="18" charset="0"/>
              </a:rPr>
              <a:t>3</a:t>
            </a:r>
            <a:endParaRPr lang="en-US" altLang="zh-CN" sz="2000" b="1" i="1" smtClean="0">
              <a:solidFill>
                <a:srgbClr val="993300"/>
              </a:solidFill>
              <a:latin typeface="Times New Roman" pitchFamily="18" charset="0"/>
              <a:ea typeface="SimSun" pitchFamily="2" charset="-122"/>
              <a:cs typeface="Times New Roman" pitchFamily="18" charset="0"/>
            </a:endParaRPr>
          </a:p>
        </p:txBody>
      </p:sp>
      <p:sp>
        <p:nvSpPr>
          <p:cNvPr id="7239" name="Text Box 69"/>
          <p:cNvSpPr txBox="1">
            <a:spLocks noChangeArrowheads="1"/>
          </p:cNvSpPr>
          <p:nvPr/>
        </p:nvSpPr>
        <p:spPr bwMode="auto">
          <a:xfrm>
            <a:off x="2970213" y="4471988"/>
            <a:ext cx="485775" cy="396875"/>
          </a:xfrm>
          <a:prstGeom prst="rect">
            <a:avLst/>
          </a:prstGeom>
          <a:noFill/>
          <a:ln w="9525">
            <a:noFill/>
            <a:miter lim="800000"/>
            <a:headEnd/>
            <a:tailEnd/>
          </a:ln>
        </p:spPr>
        <p:txBody>
          <a:bodyPr>
            <a:spAutoFit/>
          </a:bodyPr>
          <a:lstStyle/>
          <a:p>
            <a:pPr fontAlgn="base">
              <a:spcBef>
                <a:spcPct val="50000"/>
              </a:spcBef>
              <a:spcAft>
                <a:spcPct val="0"/>
              </a:spcAft>
            </a:pPr>
            <a:r>
              <a:rPr lang="en-US" altLang="zh-CN" sz="2000" b="1" i="1" smtClean="0">
                <a:solidFill>
                  <a:srgbClr val="003366"/>
                </a:solidFill>
                <a:latin typeface="Times New Roman" pitchFamily="18" charset="0"/>
                <a:ea typeface="SimSun" pitchFamily="2" charset="-122"/>
                <a:cs typeface="Times New Roman" pitchFamily="18" charset="0"/>
              </a:rPr>
              <a:t>a</a:t>
            </a:r>
            <a:r>
              <a:rPr lang="en-US" altLang="zh-CN" sz="2000" b="1" baseline="-25000" smtClean="0">
                <a:solidFill>
                  <a:srgbClr val="003366"/>
                </a:solidFill>
                <a:latin typeface="Times New Roman" pitchFamily="18" charset="0"/>
                <a:ea typeface="SimSun" pitchFamily="2" charset="-122"/>
                <a:cs typeface="Times New Roman" pitchFamily="18" charset="0"/>
              </a:rPr>
              <a:t>4</a:t>
            </a:r>
            <a:endParaRPr lang="en-US" altLang="zh-CN" sz="2000" b="1" i="1" smtClean="0">
              <a:solidFill>
                <a:srgbClr val="003366"/>
              </a:solidFill>
              <a:latin typeface="Times New Roman" pitchFamily="18" charset="0"/>
              <a:ea typeface="SimSun" pitchFamily="2" charset="-122"/>
              <a:cs typeface="Times New Roman" pitchFamily="18" charset="0"/>
            </a:endParaRPr>
          </a:p>
        </p:txBody>
      </p:sp>
      <p:sp>
        <p:nvSpPr>
          <p:cNvPr id="7240" name="Text Box 70"/>
          <p:cNvSpPr txBox="1">
            <a:spLocks noChangeArrowheads="1"/>
          </p:cNvSpPr>
          <p:nvPr/>
        </p:nvSpPr>
        <p:spPr bwMode="auto">
          <a:xfrm>
            <a:off x="6462713" y="5311775"/>
            <a:ext cx="2343150" cy="650875"/>
          </a:xfrm>
          <a:prstGeom prst="rect">
            <a:avLst/>
          </a:prstGeom>
          <a:noFill/>
          <a:ln w="9525">
            <a:solidFill>
              <a:schemeClr val="accent2"/>
            </a:solidFill>
            <a:miter lim="800000"/>
            <a:headEnd/>
            <a:tailEnd/>
          </a:ln>
        </p:spPr>
        <p:txBody>
          <a:bodyPr>
            <a:spAutoFit/>
          </a:bodyPr>
          <a:lstStyle/>
          <a:p>
            <a:pPr fontAlgn="base">
              <a:spcBef>
                <a:spcPct val="50000"/>
              </a:spcBef>
              <a:spcAft>
                <a:spcPct val="0"/>
              </a:spcAft>
            </a:pPr>
            <a:r>
              <a:rPr lang="en-US" altLang="zh-CN" smtClean="0">
                <a:solidFill>
                  <a:srgbClr val="000000"/>
                </a:solidFill>
                <a:ea typeface="SimSun" pitchFamily="2" charset="-122"/>
              </a:rPr>
              <a:t>A smallest subgame following (</a:t>
            </a:r>
            <a:r>
              <a:rPr lang="en-US" altLang="zh-CN" b="1" i="1" smtClean="0">
                <a:solidFill>
                  <a:srgbClr val="000000"/>
                </a:solidFill>
                <a:latin typeface="Times New Roman" pitchFamily="18" charset="0"/>
                <a:ea typeface="SimSun" pitchFamily="2" charset="-122"/>
                <a:cs typeface="Times New Roman" pitchFamily="18" charset="0"/>
              </a:rPr>
              <a:t>a</a:t>
            </a:r>
            <a:r>
              <a:rPr lang="en-US" altLang="zh-CN" b="1" baseline="-25000" smtClean="0">
                <a:solidFill>
                  <a:srgbClr val="000000"/>
                </a:solidFill>
                <a:latin typeface="Times New Roman" pitchFamily="18" charset="0"/>
                <a:ea typeface="SimSun" pitchFamily="2" charset="-122"/>
                <a:cs typeface="Times New Roman" pitchFamily="18" charset="0"/>
              </a:rPr>
              <a:t>1</a:t>
            </a:r>
            <a:r>
              <a:rPr lang="en-US" altLang="zh-CN" b="1" smtClean="0">
                <a:solidFill>
                  <a:srgbClr val="000000"/>
                </a:solidFill>
                <a:latin typeface="Times New Roman" pitchFamily="18" charset="0"/>
                <a:ea typeface="SimSun" pitchFamily="2" charset="-122"/>
                <a:cs typeface="Times New Roman" pitchFamily="18" charset="0"/>
              </a:rPr>
              <a:t>, </a:t>
            </a:r>
            <a:r>
              <a:rPr lang="en-US" altLang="zh-CN" b="1" i="1" smtClean="0">
                <a:solidFill>
                  <a:srgbClr val="000000"/>
                </a:solidFill>
                <a:latin typeface="Times New Roman" pitchFamily="18" charset="0"/>
                <a:ea typeface="SimSun" pitchFamily="2" charset="-122"/>
                <a:cs typeface="Times New Roman" pitchFamily="18" charset="0"/>
              </a:rPr>
              <a:t>a</a:t>
            </a:r>
            <a:r>
              <a:rPr lang="en-US" altLang="zh-CN" b="1" baseline="-25000" smtClean="0">
                <a:solidFill>
                  <a:srgbClr val="000000"/>
                </a:solidFill>
                <a:latin typeface="Times New Roman" pitchFamily="18" charset="0"/>
                <a:ea typeface="SimSun" pitchFamily="2" charset="-122"/>
                <a:cs typeface="Times New Roman" pitchFamily="18" charset="0"/>
              </a:rPr>
              <a:t>2</a:t>
            </a:r>
            <a:r>
              <a:rPr lang="en-US" altLang="zh-CN" smtClean="0">
                <a:solidFill>
                  <a:srgbClr val="000000"/>
                </a:solidFill>
                <a:ea typeface="SimSun" pitchFamily="2" charset="-122"/>
              </a:rPr>
              <a:t>)</a:t>
            </a:r>
          </a:p>
        </p:txBody>
      </p:sp>
      <p:sp>
        <p:nvSpPr>
          <p:cNvPr id="7241" name="Freeform 71"/>
          <p:cNvSpPr>
            <a:spLocks/>
          </p:cNvSpPr>
          <p:nvPr/>
        </p:nvSpPr>
        <p:spPr bwMode="auto">
          <a:xfrm>
            <a:off x="855663" y="3190875"/>
            <a:ext cx="5030787" cy="2663825"/>
          </a:xfrm>
          <a:custGeom>
            <a:avLst/>
            <a:gdLst>
              <a:gd name="T0" fmla="*/ 2478087 w 3169"/>
              <a:gd name="T1" fmla="*/ 2635250 h 1678"/>
              <a:gd name="T2" fmla="*/ 3097212 w 3169"/>
              <a:gd name="T3" fmla="*/ 2663825 h 1678"/>
              <a:gd name="T4" fmla="*/ 4011612 w 3169"/>
              <a:gd name="T5" fmla="*/ 2605088 h 1678"/>
              <a:gd name="T6" fmla="*/ 4719637 w 3169"/>
              <a:gd name="T7" fmla="*/ 2590800 h 1678"/>
              <a:gd name="T8" fmla="*/ 4851400 w 3169"/>
              <a:gd name="T9" fmla="*/ 2546350 h 1678"/>
              <a:gd name="T10" fmla="*/ 4999037 w 3169"/>
              <a:gd name="T11" fmla="*/ 2413000 h 1678"/>
              <a:gd name="T12" fmla="*/ 5029200 w 3169"/>
              <a:gd name="T13" fmla="*/ 2325688 h 1678"/>
              <a:gd name="T14" fmla="*/ 4999037 w 3169"/>
              <a:gd name="T15" fmla="*/ 2119313 h 1678"/>
              <a:gd name="T16" fmla="*/ 4645025 w 3169"/>
              <a:gd name="T17" fmla="*/ 1927225 h 1678"/>
              <a:gd name="T18" fmla="*/ 4513262 w 3169"/>
              <a:gd name="T19" fmla="*/ 1868488 h 1678"/>
              <a:gd name="T20" fmla="*/ 4335462 w 3169"/>
              <a:gd name="T21" fmla="*/ 1793875 h 1678"/>
              <a:gd name="T22" fmla="*/ 4291012 w 3169"/>
              <a:gd name="T23" fmla="*/ 1765300 h 1678"/>
              <a:gd name="T24" fmla="*/ 4203700 w 3169"/>
              <a:gd name="T25" fmla="*/ 1735138 h 1678"/>
              <a:gd name="T26" fmla="*/ 4084637 w 3169"/>
              <a:gd name="T27" fmla="*/ 1631950 h 1678"/>
              <a:gd name="T28" fmla="*/ 3967162 w 3169"/>
              <a:gd name="T29" fmla="*/ 1160463 h 1678"/>
              <a:gd name="T30" fmla="*/ 3805237 w 3169"/>
              <a:gd name="T31" fmla="*/ 658813 h 1678"/>
              <a:gd name="T32" fmla="*/ 3554413 w 3169"/>
              <a:gd name="T33" fmla="*/ 511175 h 1678"/>
              <a:gd name="T34" fmla="*/ 3228974 w 3169"/>
              <a:gd name="T35" fmla="*/ 407988 h 1678"/>
              <a:gd name="T36" fmla="*/ 3052762 w 3169"/>
              <a:gd name="T37" fmla="*/ 304800 h 1678"/>
              <a:gd name="T38" fmla="*/ 2963862 w 3169"/>
              <a:gd name="T39" fmla="*/ 246063 h 1678"/>
              <a:gd name="T40" fmla="*/ 2860675 w 3169"/>
              <a:gd name="T41" fmla="*/ 142875 h 1678"/>
              <a:gd name="T42" fmla="*/ 2565400 w 3169"/>
              <a:gd name="T43" fmla="*/ 23812 h 1678"/>
              <a:gd name="T44" fmla="*/ 2197100 w 3169"/>
              <a:gd name="T45" fmla="*/ 98425 h 1678"/>
              <a:gd name="T46" fmla="*/ 2063750 w 3169"/>
              <a:gd name="T47" fmla="*/ 157163 h 1678"/>
              <a:gd name="T48" fmla="*/ 2020887 w 3169"/>
              <a:gd name="T49" fmla="*/ 171450 h 1678"/>
              <a:gd name="T50" fmla="*/ 1843088 w 3169"/>
              <a:gd name="T51" fmla="*/ 260350 h 1678"/>
              <a:gd name="T52" fmla="*/ 1312862 w 3169"/>
              <a:gd name="T53" fmla="*/ 481013 h 1678"/>
              <a:gd name="T54" fmla="*/ 1003300 w 3169"/>
              <a:gd name="T55" fmla="*/ 496888 h 1678"/>
              <a:gd name="T56" fmla="*/ 708025 w 3169"/>
              <a:gd name="T57" fmla="*/ 525463 h 1678"/>
              <a:gd name="T58" fmla="*/ 234950 w 3169"/>
              <a:gd name="T59" fmla="*/ 642938 h 1678"/>
              <a:gd name="T60" fmla="*/ 88900 w 3169"/>
              <a:gd name="T61" fmla="*/ 776287 h 1678"/>
              <a:gd name="T62" fmla="*/ 44450 w 3169"/>
              <a:gd name="T63" fmla="*/ 909638 h 1678"/>
              <a:gd name="T64" fmla="*/ 0 w 3169"/>
              <a:gd name="T65" fmla="*/ 1514475 h 1678"/>
              <a:gd name="T66" fmla="*/ 88900 w 3169"/>
              <a:gd name="T67" fmla="*/ 2014538 h 1678"/>
              <a:gd name="T68" fmla="*/ 117475 w 3169"/>
              <a:gd name="T69" fmla="*/ 2222500 h 1678"/>
              <a:gd name="T70" fmla="*/ 176212 w 3169"/>
              <a:gd name="T71" fmla="*/ 2428875 h 1678"/>
              <a:gd name="T72" fmla="*/ 368300 w 3169"/>
              <a:gd name="T73" fmla="*/ 2516188 h 1678"/>
              <a:gd name="T74" fmla="*/ 588962 w 3169"/>
              <a:gd name="T75" fmla="*/ 2590800 h 1678"/>
              <a:gd name="T76" fmla="*/ 1003300 w 3169"/>
              <a:gd name="T77" fmla="*/ 2635250 h 1678"/>
              <a:gd name="T78" fmla="*/ 2300287 w 3169"/>
              <a:gd name="T79" fmla="*/ 2649538 h 1678"/>
              <a:gd name="T80" fmla="*/ 2478087 w 3169"/>
              <a:gd name="T81" fmla="*/ 2635250 h 16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69"/>
              <a:gd name="T124" fmla="*/ 0 h 1678"/>
              <a:gd name="T125" fmla="*/ 3169 w 3169"/>
              <a:gd name="T126" fmla="*/ 1678 h 16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69" h="1678">
                <a:moveTo>
                  <a:pt x="1561" y="1660"/>
                </a:moveTo>
                <a:cubicBezTo>
                  <a:pt x="1684" y="1614"/>
                  <a:pt x="1828" y="1638"/>
                  <a:pt x="1951" y="1678"/>
                </a:cubicBezTo>
                <a:cubicBezTo>
                  <a:pt x="2147" y="1671"/>
                  <a:pt x="2332" y="1650"/>
                  <a:pt x="2527" y="1641"/>
                </a:cubicBezTo>
                <a:cubicBezTo>
                  <a:pt x="2673" y="1670"/>
                  <a:pt x="2973" y="1632"/>
                  <a:pt x="2973" y="1632"/>
                </a:cubicBezTo>
                <a:cubicBezTo>
                  <a:pt x="3001" y="1623"/>
                  <a:pt x="3028" y="1613"/>
                  <a:pt x="3056" y="1604"/>
                </a:cubicBezTo>
                <a:cubicBezTo>
                  <a:pt x="3116" y="1564"/>
                  <a:pt x="3100" y="1594"/>
                  <a:pt x="3149" y="1520"/>
                </a:cubicBezTo>
                <a:cubicBezTo>
                  <a:pt x="3160" y="1504"/>
                  <a:pt x="3168" y="1465"/>
                  <a:pt x="3168" y="1465"/>
                </a:cubicBezTo>
                <a:cubicBezTo>
                  <a:pt x="3164" y="1423"/>
                  <a:pt x="3169" y="1375"/>
                  <a:pt x="3149" y="1335"/>
                </a:cubicBezTo>
                <a:cubicBezTo>
                  <a:pt x="3111" y="1261"/>
                  <a:pt x="2997" y="1237"/>
                  <a:pt x="2926" y="1214"/>
                </a:cubicBezTo>
                <a:cubicBezTo>
                  <a:pt x="2896" y="1204"/>
                  <a:pt x="2873" y="1187"/>
                  <a:pt x="2843" y="1177"/>
                </a:cubicBezTo>
                <a:cubicBezTo>
                  <a:pt x="2807" y="1153"/>
                  <a:pt x="2766" y="1153"/>
                  <a:pt x="2731" y="1130"/>
                </a:cubicBezTo>
                <a:cubicBezTo>
                  <a:pt x="2722" y="1124"/>
                  <a:pt x="2713" y="1117"/>
                  <a:pt x="2703" y="1112"/>
                </a:cubicBezTo>
                <a:cubicBezTo>
                  <a:pt x="2685" y="1104"/>
                  <a:pt x="2648" y="1093"/>
                  <a:pt x="2648" y="1093"/>
                </a:cubicBezTo>
                <a:cubicBezTo>
                  <a:pt x="2583" y="1050"/>
                  <a:pt x="2605" y="1075"/>
                  <a:pt x="2573" y="1028"/>
                </a:cubicBezTo>
                <a:cubicBezTo>
                  <a:pt x="2549" y="929"/>
                  <a:pt x="2523" y="830"/>
                  <a:pt x="2499" y="731"/>
                </a:cubicBezTo>
                <a:cubicBezTo>
                  <a:pt x="2492" y="639"/>
                  <a:pt x="2487" y="473"/>
                  <a:pt x="2397" y="415"/>
                </a:cubicBezTo>
                <a:cubicBezTo>
                  <a:pt x="2357" y="356"/>
                  <a:pt x="2303" y="343"/>
                  <a:pt x="2239" y="322"/>
                </a:cubicBezTo>
                <a:cubicBezTo>
                  <a:pt x="2171" y="300"/>
                  <a:pt x="2103" y="278"/>
                  <a:pt x="2034" y="257"/>
                </a:cubicBezTo>
                <a:cubicBezTo>
                  <a:pt x="1968" y="237"/>
                  <a:pt x="1975" y="232"/>
                  <a:pt x="1923" y="192"/>
                </a:cubicBezTo>
                <a:cubicBezTo>
                  <a:pt x="1905" y="178"/>
                  <a:pt x="1867" y="155"/>
                  <a:pt x="1867" y="155"/>
                </a:cubicBezTo>
                <a:cubicBezTo>
                  <a:pt x="1825" y="91"/>
                  <a:pt x="1851" y="106"/>
                  <a:pt x="1802" y="90"/>
                </a:cubicBezTo>
                <a:cubicBezTo>
                  <a:pt x="1767" y="36"/>
                  <a:pt x="1674" y="22"/>
                  <a:pt x="1616" y="15"/>
                </a:cubicBezTo>
                <a:cubicBezTo>
                  <a:pt x="1554" y="0"/>
                  <a:pt x="1442" y="33"/>
                  <a:pt x="1384" y="62"/>
                </a:cubicBezTo>
                <a:cubicBezTo>
                  <a:pt x="1301" y="104"/>
                  <a:pt x="1435" y="53"/>
                  <a:pt x="1300" y="99"/>
                </a:cubicBezTo>
                <a:cubicBezTo>
                  <a:pt x="1291" y="102"/>
                  <a:pt x="1273" y="108"/>
                  <a:pt x="1273" y="108"/>
                </a:cubicBezTo>
                <a:cubicBezTo>
                  <a:pt x="1240" y="131"/>
                  <a:pt x="1200" y="152"/>
                  <a:pt x="1161" y="164"/>
                </a:cubicBezTo>
                <a:cubicBezTo>
                  <a:pt x="1076" y="222"/>
                  <a:pt x="932" y="295"/>
                  <a:pt x="827" y="303"/>
                </a:cubicBezTo>
                <a:cubicBezTo>
                  <a:pt x="762" y="308"/>
                  <a:pt x="697" y="308"/>
                  <a:pt x="632" y="313"/>
                </a:cubicBezTo>
                <a:cubicBezTo>
                  <a:pt x="570" y="318"/>
                  <a:pt x="446" y="331"/>
                  <a:pt x="446" y="331"/>
                </a:cubicBezTo>
                <a:cubicBezTo>
                  <a:pt x="348" y="355"/>
                  <a:pt x="235" y="349"/>
                  <a:pt x="148" y="405"/>
                </a:cubicBezTo>
                <a:cubicBezTo>
                  <a:pt x="129" y="435"/>
                  <a:pt x="89" y="478"/>
                  <a:pt x="56" y="489"/>
                </a:cubicBezTo>
                <a:cubicBezTo>
                  <a:pt x="46" y="517"/>
                  <a:pt x="28" y="573"/>
                  <a:pt x="28" y="573"/>
                </a:cubicBezTo>
                <a:cubicBezTo>
                  <a:pt x="11" y="702"/>
                  <a:pt x="5" y="822"/>
                  <a:pt x="0" y="954"/>
                </a:cubicBezTo>
                <a:cubicBezTo>
                  <a:pt x="8" y="1067"/>
                  <a:pt x="29" y="1162"/>
                  <a:pt x="56" y="1269"/>
                </a:cubicBezTo>
                <a:cubicBezTo>
                  <a:pt x="72" y="1332"/>
                  <a:pt x="60" y="1320"/>
                  <a:pt x="74" y="1400"/>
                </a:cubicBezTo>
                <a:cubicBezTo>
                  <a:pt x="81" y="1442"/>
                  <a:pt x="98" y="1489"/>
                  <a:pt x="111" y="1530"/>
                </a:cubicBezTo>
                <a:cubicBezTo>
                  <a:pt x="115" y="1541"/>
                  <a:pt x="226" y="1583"/>
                  <a:pt x="232" y="1585"/>
                </a:cubicBezTo>
                <a:cubicBezTo>
                  <a:pt x="278" y="1601"/>
                  <a:pt x="325" y="1616"/>
                  <a:pt x="371" y="1632"/>
                </a:cubicBezTo>
                <a:cubicBezTo>
                  <a:pt x="419" y="1648"/>
                  <a:pt x="580" y="1655"/>
                  <a:pt x="632" y="1660"/>
                </a:cubicBezTo>
                <a:cubicBezTo>
                  <a:pt x="909" y="1653"/>
                  <a:pt x="1174" y="1652"/>
                  <a:pt x="1449" y="1669"/>
                </a:cubicBezTo>
                <a:cubicBezTo>
                  <a:pt x="1486" y="1666"/>
                  <a:pt x="1561" y="1660"/>
                  <a:pt x="1561" y="1660"/>
                </a:cubicBezTo>
                <a:close/>
              </a:path>
            </a:pathLst>
          </a:custGeom>
          <a:noFill/>
          <a:ln w="19050" cap="rnd">
            <a:solidFill>
              <a:schemeClr val="accent2"/>
            </a:solidFill>
            <a:prstDash val="sysDot"/>
            <a:round/>
            <a:headEnd/>
            <a:tailEnd/>
          </a:ln>
        </p:spPr>
        <p:txBody>
          <a:bodyPr/>
          <a:lstStyle/>
          <a:p>
            <a:pPr fontAlgn="base">
              <a:spcBef>
                <a:spcPct val="0"/>
              </a:spcBef>
              <a:spcAft>
                <a:spcPct val="0"/>
              </a:spcAft>
            </a:pPr>
            <a:endParaRPr lang="zh-CN" altLang="en-US" smtClean="0">
              <a:solidFill>
                <a:srgbClr val="000000"/>
              </a:solidFill>
            </a:endParaRPr>
          </a:p>
        </p:txBody>
      </p:sp>
      <p:sp>
        <p:nvSpPr>
          <p:cNvPr id="7242" name="Line 72"/>
          <p:cNvSpPr>
            <a:spLocks noChangeShapeType="1"/>
          </p:cNvSpPr>
          <p:nvPr/>
        </p:nvSpPr>
        <p:spPr bwMode="auto">
          <a:xfrm flipH="1" flipV="1">
            <a:off x="5870575" y="5486400"/>
            <a:ext cx="588963" cy="117475"/>
          </a:xfrm>
          <a:prstGeom prst="line">
            <a:avLst/>
          </a:prstGeom>
          <a:noFill/>
          <a:ln w="12700">
            <a:solidFill>
              <a:schemeClr val="accent2"/>
            </a:solidFill>
            <a:round/>
            <a:headEnd/>
            <a:tailEnd type="triangle" w="med" len="med"/>
          </a:ln>
        </p:spPr>
        <p:txBody>
          <a:bodyPr/>
          <a:lstStyle/>
          <a:p>
            <a:pPr fontAlgn="base">
              <a:spcBef>
                <a:spcPct val="0"/>
              </a:spcBef>
              <a:spcAft>
                <a:spcPct val="0"/>
              </a:spcAft>
            </a:pPr>
            <a:endParaRPr lang="zh-CN" altLang="en-US" smtClean="0">
              <a:solidFill>
                <a:srgbClr val="000000"/>
              </a:solidFill>
            </a:endParaRPr>
          </a:p>
        </p:txBody>
      </p:sp>
    </p:spTree>
  </p:cSld>
  <p:clrMapOvr>
    <a:masterClrMapping/>
  </p:clrMapOvr>
  <p:transition spd="med">
    <p:zoom/>
    <p:sndAc>
      <p:stSnd>
        <p:snd r:embed="rId3" name="click.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页脚占位符 4"/>
          <p:cNvSpPr>
            <a:spLocks noGrp="1"/>
          </p:cNvSpPr>
          <p:nvPr>
            <p:ph type="ftr" sz="quarter" idx="11"/>
          </p:nvPr>
        </p:nvSpPr>
        <p:spPr>
          <a:noFill/>
        </p:spPr>
        <p:txBody>
          <a:bodyPr/>
          <a:lstStyle/>
          <a:p>
            <a:r>
              <a:rPr lang="en-US" altLang="zh-CN" smtClean="0">
                <a:solidFill>
                  <a:srgbClr val="000000"/>
                </a:solidFill>
              </a:rPr>
              <a:t>Game theory-Chapter 2</a:t>
            </a:r>
          </a:p>
        </p:txBody>
      </p:sp>
      <p:sp>
        <p:nvSpPr>
          <p:cNvPr id="8196" name="灯片编号占位符 5"/>
          <p:cNvSpPr>
            <a:spLocks noGrp="1"/>
          </p:cNvSpPr>
          <p:nvPr>
            <p:ph type="sldNum" sz="quarter" idx="12"/>
          </p:nvPr>
        </p:nvSpPr>
        <p:spPr>
          <a:noFill/>
        </p:spPr>
        <p:txBody>
          <a:bodyPr/>
          <a:lstStyle/>
          <a:p>
            <a:fld id="{D65C52B4-AC63-4DC4-AD57-5382F0C8E6F8}" type="slidenum">
              <a:rPr lang="zh-CN" altLang="en-US" smtClean="0">
                <a:solidFill>
                  <a:srgbClr val="000000"/>
                </a:solidFill>
              </a:rPr>
              <a:pPr/>
              <a:t>99</a:t>
            </a:fld>
            <a:endParaRPr lang="en-US" altLang="zh-CN" smtClean="0">
              <a:solidFill>
                <a:srgbClr val="000000"/>
              </a:solidFill>
            </a:endParaRPr>
          </a:p>
        </p:txBody>
      </p:sp>
      <p:sp>
        <p:nvSpPr>
          <p:cNvPr id="8197" name="Rectangle 2"/>
          <p:cNvSpPr>
            <a:spLocks noGrp="1" noChangeArrowheads="1"/>
          </p:cNvSpPr>
          <p:nvPr>
            <p:ph type="title"/>
          </p:nvPr>
        </p:nvSpPr>
        <p:spPr/>
        <p:txBody>
          <a:bodyPr/>
          <a:lstStyle/>
          <a:p>
            <a:pPr eaLnBrk="1" hangingPunct="1"/>
            <a:r>
              <a:rPr lang="en-US" altLang="zh-CN" sz="3800" smtClean="0">
                <a:ea typeface="SimSun" pitchFamily="2" charset="-122"/>
              </a:rPr>
              <a:t>Backward induction: solve the smallest subgame</a:t>
            </a:r>
          </a:p>
        </p:txBody>
      </p:sp>
      <p:graphicFrame>
        <p:nvGraphicFramePr>
          <p:cNvPr id="8194" name="Object 3"/>
          <p:cNvGraphicFramePr>
            <a:graphicFrameLocks noGrp="1" noChangeAspect="1"/>
          </p:cNvGraphicFramePr>
          <p:nvPr>
            <p:ph idx="1"/>
          </p:nvPr>
        </p:nvGraphicFramePr>
        <p:xfrm>
          <a:off x="763588" y="1495425"/>
          <a:ext cx="7599362" cy="4833938"/>
        </p:xfrm>
        <a:graphic>
          <a:graphicData uri="http://schemas.openxmlformats.org/presentationml/2006/ole">
            <mc:AlternateContent xmlns:mc="http://schemas.openxmlformats.org/markup-compatibility/2006">
              <mc:Choice xmlns:v="urn:schemas-microsoft-com:vml" Requires="v">
                <p:oleObj spid="_x0000_s26628" name="文档" r:id="rId4" imgW="7996794" imgH="5095353" progId="Word.Document.8">
                  <p:embed/>
                </p:oleObj>
              </mc:Choice>
              <mc:Fallback>
                <p:oleObj name="文档" r:id="rId4" imgW="7996794" imgH="5095353"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1495425"/>
                        <a:ext cx="7599362" cy="483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sndAc>
      <p:stSnd>
        <p:snd r:embed="rId3" name="click.wav"/>
      </p:stSnd>
    </p:sndAc>
  </p:transition>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TotalTime>
  <Words>9520</Words>
  <Application>Microsoft Office PowerPoint</Application>
  <PresentationFormat>全屏显示(4:3)</PresentationFormat>
  <Paragraphs>1992</Paragraphs>
  <Slides>126</Slides>
  <Notes>4</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126</vt:i4>
      </vt:variant>
    </vt:vector>
  </HeadingPairs>
  <TitlesOfParts>
    <vt:vector size="130" baseType="lpstr">
      <vt:lpstr>Layers</vt:lpstr>
      <vt:lpstr>文档</vt:lpstr>
      <vt:lpstr>Equation</vt:lpstr>
      <vt:lpstr>Document</vt:lpstr>
      <vt:lpstr>Dynamic Games of Complete Information</vt:lpstr>
      <vt:lpstr>Outline of dynamic games of complete information</vt:lpstr>
      <vt:lpstr>市场进入博弈（Entry Game）</vt:lpstr>
      <vt:lpstr>Sequential-move matching pennies</vt:lpstr>
      <vt:lpstr>Dynamic (or sequential-move) games of complete information</vt:lpstr>
      <vt:lpstr>Definition: extensive-form representation</vt:lpstr>
      <vt:lpstr>Dynamic games of complete and perfect information</vt:lpstr>
      <vt:lpstr>博弈树</vt:lpstr>
      <vt:lpstr>Game tree</vt:lpstr>
      <vt:lpstr>Game tree</vt:lpstr>
      <vt:lpstr>Game tree</vt:lpstr>
      <vt:lpstr>Game tree</vt:lpstr>
      <vt:lpstr>Game tree</vt:lpstr>
      <vt:lpstr>Strategy</vt:lpstr>
      <vt:lpstr>Strategy and payoff</vt:lpstr>
      <vt:lpstr>Sequential-move matching pennies</vt:lpstr>
      <vt:lpstr>Sequential-move matching pennies</vt:lpstr>
      <vt:lpstr>Nash equilibrium</vt:lpstr>
      <vt:lpstr>Entry game</vt:lpstr>
      <vt:lpstr>Nash equilibria in entry game</vt:lpstr>
      <vt:lpstr>不可置信的威胁（non-credible threat）</vt:lpstr>
      <vt:lpstr>去掉不合理的纳什均衡</vt:lpstr>
      <vt:lpstr>Subgame</vt:lpstr>
      <vt:lpstr>Subgame: example</vt:lpstr>
      <vt:lpstr>Subgame-perfect Nash equilibrium</vt:lpstr>
      <vt:lpstr>Entry game</vt:lpstr>
      <vt:lpstr>Find subgame perfect Nash equilibria: backward induction</vt:lpstr>
      <vt:lpstr>Find subgame perfect Nash equilibria: backward induction</vt:lpstr>
      <vt:lpstr>Existence of subgame-perfect Nash equilibrium</vt:lpstr>
      <vt:lpstr>Sequential bargaining (2.1.D of Gibbons)</vt:lpstr>
      <vt:lpstr>Sequential bargaining (2.1.D of Gibbons)</vt:lpstr>
      <vt:lpstr>Solve sequential bargaining by backward induction</vt:lpstr>
      <vt:lpstr>Sequential bargaining (2.1.D of Gibbons)</vt:lpstr>
      <vt:lpstr>Solve sequential bargaining by backward induction</vt:lpstr>
      <vt:lpstr>Backward induction: illustration </vt:lpstr>
      <vt:lpstr>Multiple subgame-perfect Nash equilibria: illustration</vt:lpstr>
      <vt:lpstr>Multiple subgame-perfect Nash equilibria</vt:lpstr>
      <vt:lpstr>Multiple subgame-perfect Nash equilibria</vt:lpstr>
      <vt:lpstr>Stackelberg model of duopoly</vt:lpstr>
      <vt:lpstr>Stackelberg model of duopoly</vt:lpstr>
      <vt:lpstr>Stackelberg model of duopoly</vt:lpstr>
      <vt:lpstr>Stackelberg model of duopoly</vt:lpstr>
      <vt:lpstr>Stackelberg model of duopoly</vt:lpstr>
      <vt:lpstr>Stackelberg model of duopoly</vt:lpstr>
      <vt:lpstr>Cournot model of duopoly</vt:lpstr>
      <vt:lpstr>Monopoly</vt:lpstr>
      <vt:lpstr>Sequential-move Bertrand model of duopoly (differentiated products)</vt:lpstr>
      <vt:lpstr>Sequential-move Bertrand model of duopoly (differentiated products)</vt:lpstr>
      <vt:lpstr>Sequential-move Bertrand model of duopoly (differentiated products)</vt:lpstr>
      <vt:lpstr>Sequential-move Bertrand model of duopoly (differentiated products)</vt:lpstr>
      <vt:lpstr>Dynamic games of complete and perfect information</vt:lpstr>
      <vt:lpstr>Perfect information: illustration (sequential matching pennies)</vt:lpstr>
      <vt:lpstr>Dynamic games of complete and imperfect information</vt:lpstr>
      <vt:lpstr>Imperfect information: illustration</vt:lpstr>
      <vt:lpstr>Information set</vt:lpstr>
      <vt:lpstr>Information set: illustration(pp.94-95)</vt:lpstr>
      <vt:lpstr>Information set: illustration</vt:lpstr>
      <vt:lpstr>Information set: illustration</vt:lpstr>
      <vt:lpstr>Represent a static game as a game tree: illustration</vt:lpstr>
      <vt:lpstr>Example: mutually assured destruction</vt:lpstr>
      <vt:lpstr>Example: mutually assured destruction</vt:lpstr>
      <vt:lpstr>Perfect information and imperfect information</vt:lpstr>
      <vt:lpstr>Strategy and payoff</vt:lpstr>
      <vt:lpstr>Strategy and payoff: illustration</vt:lpstr>
      <vt:lpstr>Nash equilibrium in a dynamic game</vt:lpstr>
      <vt:lpstr>Remove nonreasonable Nash equilibrium</vt:lpstr>
      <vt:lpstr>Subgame</vt:lpstr>
      <vt:lpstr>Subgame: illustration</vt:lpstr>
      <vt:lpstr>Subgame-perfect Nash equilibrium</vt:lpstr>
      <vt:lpstr>Find subgame perfect Nash equilibria: backward induction</vt:lpstr>
      <vt:lpstr>Find subgame perfect Nash equilibria: backward induction</vt:lpstr>
      <vt:lpstr>Find subgame perfect Nash equilibria: backward induction</vt:lpstr>
      <vt:lpstr>Bank runs (2.2.B of Gibbons)</vt:lpstr>
      <vt:lpstr>Bank runs: timing of the game</vt:lpstr>
      <vt:lpstr>Bank runs: game tree</vt:lpstr>
      <vt:lpstr>Bank runs: game tree</vt:lpstr>
      <vt:lpstr>Tariffs and imperfect international competition (2.2.C of Gibbons)</vt:lpstr>
      <vt:lpstr>Tariffs and imperfect international competition</vt:lpstr>
      <vt:lpstr>Tariffs and imperfect international competition</vt:lpstr>
      <vt:lpstr>Backward induction:  subgame between the two firms</vt:lpstr>
      <vt:lpstr>Backward induction:  subgame between the two firms</vt:lpstr>
      <vt:lpstr>Backward induction: whole game</vt:lpstr>
      <vt:lpstr>Tariffs and imperfect international competition</vt:lpstr>
      <vt:lpstr>Repeated game</vt:lpstr>
      <vt:lpstr>Two-stage repeated game</vt:lpstr>
      <vt:lpstr>Game tree of the two-stage prisoners’ dilemma</vt:lpstr>
      <vt:lpstr>Informal game tree of the two-stage prisoners’ dilemma</vt:lpstr>
      <vt:lpstr>Informal game tree of the two-stage prisoners’ dilemma</vt:lpstr>
      <vt:lpstr>two-stage prisoners’ dilemma</vt:lpstr>
      <vt:lpstr>two-stage prisoners’ dilemma</vt:lpstr>
      <vt:lpstr>Finitely repeated game(p.65)</vt:lpstr>
      <vt:lpstr>What happens if the stage game has more than one Nash equilibrium?（p.66）</vt:lpstr>
      <vt:lpstr>Informal game tree</vt:lpstr>
      <vt:lpstr>Informal game tree and backward induction</vt:lpstr>
      <vt:lpstr>Two-stage repeated game</vt:lpstr>
      <vt:lpstr>Two-stage repeated game</vt:lpstr>
      <vt:lpstr>An abstract game: generalization of the tariff game(p.56, 64)</vt:lpstr>
      <vt:lpstr>An abstract game: informal game tree</vt:lpstr>
      <vt:lpstr>Backward induction: solve the smallest subgame</vt:lpstr>
      <vt:lpstr>Backward induction: back to the root</vt:lpstr>
      <vt:lpstr>Backward induction: back to the root</vt:lpstr>
      <vt:lpstr>Tariffs and imperfect international competition (2.2.C of Gibbons)</vt:lpstr>
      <vt:lpstr>Tariffs and imperfect international competition</vt:lpstr>
      <vt:lpstr>Backward induction:  subgame between the two firms</vt:lpstr>
      <vt:lpstr>Backward induction:  subgame between the two firms</vt:lpstr>
      <vt:lpstr>Backward induction: back to the root</vt:lpstr>
      <vt:lpstr>Tariffs and imperfect international competition</vt:lpstr>
      <vt:lpstr>重要定义（p.98）</vt:lpstr>
      <vt:lpstr>Multiple subgame-perfect Nash equilibria: illustration</vt:lpstr>
      <vt:lpstr>Infinitely repeated game</vt:lpstr>
      <vt:lpstr>Present value</vt:lpstr>
      <vt:lpstr>Infinitely repeated game: example</vt:lpstr>
      <vt:lpstr>Example: subgame</vt:lpstr>
      <vt:lpstr>Example: strategy</vt:lpstr>
      <vt:lpstr>Example: subgame perfect Nash equilibrium</vt:lpstr>
      <vt:lpstr>Example: subgame perfect Nash equilibrium cont’d</vt:lpstr>
      <vt:lpstr>Example: subgame</vt:lpstr>
      <vt:lpstr>Trigger strategy</vt:lpstr>
      <vt:lpstr>Trigger strategy: step 1</vt:lpstr>
      <vt:lpstr>Trigger strategy: step 1 cont’d</vt:lpstr>
      <vt:lpstr>Trigger strategy: step 2</vt:lpstr>
      <vt:lpstr>Step 2 cont’d: subgame</vt:lpstr>
      <vt:lpstr>Trigger strategy: step 2 cont’d</vt:lpstr>
      <vt:lpstr>相关重要定义（p.72-p.74）</vt:lpstr>
      <vt:lpstr>相关重要定义（继续）</vt:lpstr>
      <vt:lpstr>相关重要定义（继续）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Games of Complete Information</dc:title>
  <dc:creator>Administrator</dc:creator>
  <cp:lastModifiedBy>Administrator</cp:lastModifiedBy>
  <cp:revision>105</cp:revision>
  <dcterms:created xsi:type="dcterms:W3CDTF">2011-03-22T07:32:09Z</dcterms:created>
  <dcterms:modified xsi:type="dcterms:W3CDTF">2018-05-18T08:18:16Z</dcterms:modified>
</cp:coreProperties>
</file>