
<file path=[Content_Types].xml><?xml version="1.0" encoding="utf-8"?>
<Types xmlns="http://schemas.openxmlformats.org/package/2006/content-types">
  <Default Extension="xml" ContentType="application/xml"/>
  <Default Extension="doc" ContentType="application/msword"/>
  <Default Extension="bin" ContentType="application/vnd.openxmlformats-officedocument.oleObject"/>
  <Default Extension="jpeg" ContentType="image/jpeg"/>
  <Default Extension="rels" ContentType="application/vnd.openxmlformats-package.relationships+xml"/>
  <Default Extension="emf" ContentType="image/x-emf"/>
  <Default Extension="vml" ContentType="application/vnd.openxmlformats-officedocument.vmlDrawing"/>
  <Default Extension="wav" ContentType="audio/wav"/>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73"/>
  </p:notesMasterIdLst>
  <p:handoutMasterIdLst>
    <p:handoutMasterId r:id="rId74"/>
  </p:handoutMasterIdLst>
  <p:sldIdLst>
    <p:sldId id="256" r:id="rId2"/>
    <p:sldId id="349" r:id="rId3"/>
    <p:sldId id="266" r:id="rId4"/>
    <p:sldId id="386" r:id="rId5"/>
    <p:sldId id="325" r:id="rId6"/>
    <p:sldId id="391" r:id="rId7"/>
    <p:sldId id="392" r:id="rId8"/>
    <p:sldId id="393" r:id="rId9"/>
    <p:sldId id="394" r:id="rId10"/>
    <p:sldId id="388" r:id="rId11"/>
    <p:sldId id="389" r:id="rId12"/>
    <p:sldId id="390" r:id="rId13"/>
    <p:sldId id="395" r:id="rId14"/>
    <p:sldId id="396" r:id="rId15"/>
    <p:sldId id="397" r:id="rId16"/>
    <p:sldId id="398" r:id="rId17"/>
    <p:sldId id="399" r:id="rId18"/>
    <p:sldId id="400" r:id="rId19"/>
    <p:sldId id="405" r:id="rId20"/>
    <p:sldId id="406" r:id="rId21"/>
    <p:sldId id="407" r:id="rId22"/>
    <p:sldId id="408" r:id="rId23"/>
    <p:sldId id="409" r:id="rId24"/>
    <p:sldId id="410" r:id="rId25"/>
    <p:sldId id="411" r:id="rId26"/>
    <p:sldId id="412" r:id="rId27"/>
    <p:sldId id="413" r:id="rId28"/>
    <p:sldId id="414" r:id="rId29"/>
    <p:sldId id="415" r:id="rId30"/>
    <p:sldId id="416" r:id="rId31"/>
    <p:sldId id="462" r:id="rId32"/>
    <p:sldId id="418" r:id="rId33"/>
    <p:sldId id="419" r:id="rId34"/>
    <p:sldId id="420" r:id="rId35"/>
    <p:sldId id="421" r:id="rId36"/>
    <p:sldId id="425" r:id="rId37"/>
    <p:sldId id="426" r:id="rId38"/>
    <p:sldId id="427" r:id="rId39"/>
    <p:sldId id="428" r:id="rId40"/>
    <p:sldId id="429" r:id="rId41"/>
    <p:sldId id="430" r:id="rId42"/>
    <p:sldId id="431" r:id="rId43"/>
    <p:sldId id="432" r:id="rId44"/>
    <p:sldId id="433" r:id="rId45"/>
    <p:sldId id="434" r:id="rId46"/>
    <p:sldId id="435" r:id="rId47"/>
    <p:sldId id="436" r:id="rId48"/>
    <p:sldId id="437" r:id="rId49"/>
    <p:sldId id="464" r:id="rId50"/>
    <p:sldId id="465" r:id="rId51"/>
    <p:sldId id="438" r:id="rId52"/>
    <p:sldId id="439" r:id="rId53"/>
    <p:sldId id="440" r:id="rId54"/>
    <p:sldId id="463" r:id="rId55"/>
    <p:sldId id="445" r:id="rId56"/>
    <p:sldId id="446" r:id="rId57"/>
    <p:sldId id="447" r:id="rId58"/>
    <p:sldId id="448" r:id="rId59"/>
    <p:sldId id="449" r:id="rId60"/>
    <p:sldId id="450" r:id="rId61"/>
    <p:sldId id="451" r:id="rId62"/>
    <p:sldId id="452" r:id="rId63"/>
    <p:sldId id="453" r:id="rId64"/>
    <p:sldId id="460" r:id="rId65"/>
    <p:sldId id="454" r:id="rId66"/>
    <p:sldId id="455" r:id="rId67"/>
    <p:sldId id="456" r:id="rId68"/>
    <p:sldId id="457" r:id="rId69"/>
    <p:sldId id="458" r:id="rId70"/>
    <p:sldId id="459" r:id="rId71"/>
    <p:sldId id="461" r:id="rId7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a:srgbClr val="339966"/>
    <a:srgbClr val="669900"/>
    <a:srgbClr val="0099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6"/>
  </p:normalViewPr>
  <p:slideViewPr>
    <p:cSldViewPr snapToGrid="0">
      <p:cViewPr varScale="1">
        <p:scale>
          <a:sx n="108" d="100"/>
          <a:sy n="108" d="100"/>
        </p:scale>
        <p:origin x="1760"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6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notesMaster" Target="notesMasters/notesMaster1.xml"/><Relationship Id="rId74" Type="http://schemas.openxmlformats.org/officeDocument/2006/relationships/handoutMaster" Target="handoutMasters/handoutMaster1.xml"/><Relationship Id="rId75" Type="http://schemas.openxmlformats.org/officeDocument/2006/relationships/presProps" Target="presProps.xml"/><Relationship Id="rId76" Type="http://schemas.openxmlformats.org/officeDocument/2006/relationships/viewProps" Target="viewProps.xml"/><Relationship Id="rId77" Type="http://schemas.openxmlformats.org/officeDocument/2006/relationships/theme" Target="theme/theme1.xml"/><Relationship Id="rId78"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27.wmf"/><Relationship Id="rId4" Type="http://schemas.openxmlformats.org/officeDocument/2006/relationships/image" Target="../media/image28.wmf"/><Relationship Id="rId5" Type="http://schemas.openxmlformats.org/officeDocument/2006/relationships/image" Target="../media/image29.wmf"/><Relationship Id="rId1" Type="http://schemas.openxmlformats.org/officeDocument/2006/relationships/image" Target="../media/image25.emf"/><Relationship Id="rId2" Type="http://schemas.openxmlformats.org/officeDocument/2006/relationships/image" Target="../media/image26.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2.wmf"/><Relationship Id="rId2" Type="http://schemas.openxmlformats.org/officeDocument/2006/relationships/image" Target="../media/image33.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4.emf"/><Relationship Id="rId2" Type="http://schemas.openxmlformats.org/officeDocument/2006/relationships/image" Target="../media/image3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r>
              <a:rPr lang="zh-CN" altLang="en-US"/>
              <a:t>Lecture 22</a:t>
            </a:r>
          </a:p>
        </p:txBody>
      </p:sp>
      <p:sp>
        <p:nvSpPr>
          <p:cNvPr id="17715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r>
              <a:rPr lang="zh-CN" altLang="en-US"/>
              <a:t>June 19, 2003</a:t>
            </a:r>
            <a:endParaRPr lang="en-US" altLang="zh-CN"/>
          </a:p>
        </p:txBody>
      </p:sp>
      <p:sp>
        <p:nvSpPr>
          <p:cNvPr id="17715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7715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6B4A74C-CD19-48AD-BD0D-DFCA579EE6AC}" type="slidenum">
              <a:rPr lang="zh-CN" altLang="en-US"/>
              <a:pPr/>
              <a:t>‹#›</a:t>
            </a:fld>
            <a:endParaRPr lang="en-US" altLang="zh-CN"/>
          </a:p>
        </p:txBody>
      </p:sp>
    </p:spTree>
    <p:extLst>
      <p:ext uri="{BB962C8B-B14F-4D97-AF65-F5344CB8AC3E}">
        <p14:creationId xmlns:p14="http://schemas.microsoft.com/office/powerpoint/2010/main" val="5192753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r>
              <a:rPr lang="zh-CN" altLang="en-US"/>
              <a:t>Lecture 22</a:t>
            </a:r>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r>
              <a:rPr lang="zh-CN" altLang="en-US"/>
              <a:t>June 19, 2003</a:t>
            </a:r>
            <a:endParaRPr lang="en-US" altLang="zh-CN"/>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660FA05-1B75-4B33-BCAE-981935A06CB9}" type="slidenum">
              <a:rPr lang="zh-CN" altLang="en-US"/>
              <a:pPr/>
              <a:t>‹#›</a:t>
            </a:fld>
            <a:endParaRPr lang="en-US" altLang="zh-CN"/>
          </a:p>
        </p:txBody>
      </p:sp>
    </p:spTree>
    <p:extLst>
      <p:ext uri="{BB962C8B-B14F-4D97-AF65-F5344CB8AC3E}">
        <p14:creationId xmlns:p14="http://schemas.microsoft.com/office/powerpoint/2010/main" val="5614667"/>
      </p:ext>
    </p:extLst>
  </p:cSld>
  <p:clrMap bg1="lt1" tx1="dk1" bg2="lt2" tx2="dk2" accent1="accent1" accent2="accent2" accent3="accent3" accent4="accent4" accent5="accent5" accent6="accent6" hlink="hlink" folHlink="folHlink"/>
  <p:hf ftr="0"/>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Lecture 22</a:t>
            </a:r>
          </a:p>
        </p:txBody>
      </p:sp>
      <p:sp>
        <p:nvSpPr>
          <p:cNvPr id="5" name="Rectangle 3"/>
          <p:cNvSpPr>
            <a:spLocks noGrp="1" noChangeArrowheads="1"/>
          </p:cNvSpPr>
          <p:nvPr>
            <p:ph type="dt" idx="1"/>
          </p:nvPr>
        </p:nvSpPr>
        <p:spPr>
          <a:ln/>
        </p:spPr>
        <p:txBody>
          <a:bodyPr/>
          <a:lstStyle/>
          <a:p>
            <a:r>
              <a:rPr lang="zh-CN" altLang="en-US"/>
              <a:t>June 19, 2003</a:t>
            </a:r>
            <a:endParaRPr lang="en-US" altLang="zh-CN"/>
          </a:p>
        </p:txBody>
      </p:sp>
      <p:sp>
        <p:nvSpPr>
          <p:cNvPr id="7" name="Rectangle 7"/>
          <p:cNvSpPr>
            <a:spLocks noGrp="1" noChangeArrowheads="1"/>
          </p:cNvSpPr>
          <p:nvPr>
            <p:ph type="sldNum" sz="quarter" idx="5"/>
          </p:nvPr>
        </p:nvSpPr>
        <p:spPr>
          <a:ln/>
        </p:spPr>
        <p:txBody>
          <a:bodyPr/>
          <a:lstStyle/>
          <a:p>
            <a:fld id="{1B02247A-9F5B-4A68-861E-0D165C5FF556}" type="slidenum">
              <a:rPr lang="zh-CN" altLang="en-US"/>
              <a:pPr/>
              <a:t>2</a:t>
            </a:fld>
            <a:endParaRPr lang="en-US" altLang="zh-CN"/>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023911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audio" Target="../media/audio1.wav"/><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audio" Target="../media/audio1.wav"/><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audio" Target="../media/audio1.wav"/><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audio" Target="../media/audio1.wav"/><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audio" Target="../media/audio1.wav"/><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audio" Target="../media/audio1.wav"/><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audio" Target="../media/audio1.wav"/><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audio" Target="../media/audio1.wav"/><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audio" Target="../media/audio1.wav"/><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audio" Target="../media/audio1.wav"/><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audio" Target="../media/audio1.wav"/><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audio" Target="../media/audio1.wav"/><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170" name="Group 2"/>
          <p:cNvGrpSpPr>
            <a:grpSpLocks/>
          </p:cNvGrpSpPr>
          <p:nvPr/>
        </p:nvGrpSpPr>
        <p:grpSpPr bwMode="auto">
          <a:xfrm>
            <a:off x="0" y="0"/>
            <a:ext cx="8763000" cy="5943600"/>
            <a:chOff x="0" y="0"/>
            <a:chExt cx="5520" cy="3744"/>
          </a:xfrm>
        </p:grpSpPr>
        <p:sp>
          <p:nvSpPr>
            <p:cNvPr id="7171" name="Rectangle 3"/>
            <p:cNvSpPr>
              <a:spLocks noChangeArrowheads="1"/>
            </p:cNvSpPr>
            <p:nvPr/>
          </p:nvSpPr>
          <p:spPr bwMode="auto">
            <a:xfrm>
              <a:off x="0" y="0"/>
              <a:ext cx="1104" cy="3072"/>
            </a:xfrm>
            <a:prstGeom prst="rect">
              <a:avLst/>
            </a:prstGeom>
            <a:solidFill>
              <a:schemeClr val="accent1"/>
            </a:solidFill>
            <a:ln w="9525">
              <a:noFill/>
              <a:miter lim="800000"/>
              <a:headEnd/>
              <a:tailEnd/>
            </a:ln>
            <a:effectLst/>
          </p:spPr>
          <p:txBody>
            <a:bodyPr wrap="none" anchor="ctr"/>
            <a:lstStyle/>
            <a:p>
              <a:pPr algn="ctr"/>
              <a:endParaRPr lang="zh-CN" altLang="en-US" sz="2400">
                <a:latin typeface="Times New Roman" pitchFamily="18" charset="0"/>
                <a:ea typeface="SimSun" pitchFamily="2" charset="-122"/>
              </a:endParaRPr>
            </a:p>
          </p:txBody>
        </p:sp>
        <p:grpSp>
          <p:nvGrpSpPr>
            <p:cNvPr id="7172" name="Group 4"/>
            <p:cNvGrpSpPr>
              <a:grpSpLocks/>
            </p:cNvGrpSpPr>
            <p:nvPr userDrawn="1"/>
          </p:nvGrpSpPr>
          <p:grpSpPr bwMode="auto">
            <a:xfrm>
              <a:off x="0" y="2208"/>
              <a:ext cx="5520" cy="1536"/>
              <a:chOff x="0" y="2208"/>
              <a:chExt cx="5520" cy="1536"/>
            </a:xfrm>
          </p:grpSpPr>
          <p:sp>
            <p:nvSpPr>
              <p:cNvPr id="7173" name="Rectangle 5"/>
              <p:cNvSpPr>
                <a:spLocks noChangeArrowheads="1"/>
              </p:cNvSpPr>
              <p:nvPr/>
            </p:nvSpPr>
            <p:spPr bwMode="ltGray">
              <a:xfrm>
                <a:off x="624" y="2208"/>
                <a:ext cx="4896" cy="1536"/>
              </a:xfrm>
              <a:prstGeom prst="rect">
                <a:avLst/>
              </a:prstGeom>
              <a:solidFill>
                <a:schemeClr val="bg2"/>
              </a:solidFill>
              <a:ln w="9525">
                <a:noFill/>
                <a:miter lim="800000"/>
                <a:headEnd/>
                <a:tailEnd/>
              </a:ln>
              <a:effectLst/>
            </p:spPr>
            <p:txBody>
              <a:bodyPr wrap="none" anchor="ctr"/>
              <a:lstStyle/>
              <a:p>
                <a:pPr algn="ctr"/>
                <a:endParaRPr lang="zh-CN" altLang="en-US" sz="2400">
                  <a:latin typeface="Times New Roman" pitchFamily="18" charset="0"/>
                  <a:ea typeface="SimSun" pitchFamily="2" charset="-122"/>
                </a:endParaRPr>
              </a:p>
            </p:txBody>
          </p:sp>
          <p:sp>
            <p:nvSpPr>
              <p:cNvPr id="7174" name="Rectangle 6"/>
              <p:cNvSpPr>
                <a:spLocks noChangeArrowheads="1"/>
              </p:cNvSpPr>
              <p:nvPr/>
            </p:nvSpPr>
            <p:spPr bwMode="white">
              <a:xfrm>
                <a:off x="654" y="2352"/>
                <a:ext cx="4818" cy="1347"/>
              </a:xfrm>
              <a:prstGeom prst="rect">
                <a:avLst/>
              </a:prstGeom>
              <a:solidFill>
                <a:schemeClr val="bg1"/>
              </a:solidFill>
              <a:ln w="9525">
                <a:noFill/>
                <a:miter lim="800000"/>
                <a:headEnd/>
                <a:tailEnd/>
              </a:ln>
              <a:effectLst/>
            </p:spPr>
            <p:txBody>
              <a:bodyPr wrap="none" anchor="ctr"/>
              <a:lstStyle/>
              <a:p>
                <a:pPr algn="ctr"/>
                <a:endParaRPr lang="zh-CN" altLang="en-US" sz="2400">
                  <a:latin typeface="Times New Roman" pitchFamily="18" charset="0"/>
                  <a:ea typeface="SimSun" pitchFamily="2" charset="-122"/>
                </a:endParaRPr>
              </a:p>
            </p:txBody>
          </p:sp>
          <p:sp>
            <p:nvSpPr>
              <p:cNvPr id="7175" name="Line 7"/>
              <p:cNvSpPr>
                <a:spLocks noChangeShapeType="1"/>
              </p:cNvSpPr>
              <p:nvPr/>
            </p:nvSpPr>
            <p:spPr bwMode="auto">
              <a:xfrm>
                <a:off x="0" y="3072"/>
                <a:ext cx="624" cy="0"/>
              </a:xfrm>
              <a:prstGeom prst="line">
                <a:avLst/>
              </a:prstGeom>
              <a:noFill/>
              <a:ln w="50800">
                <a:solidFill>
                  <a:schemeClr val="bg2"/>
                </a:solidFill>
                <a:round/>
                <a:headEnd/>
                <a:tailEnd/>
              </a:ln>
              <a:effectLst/>
            </p:spPr>
            <p:txBody>
              <a:bodyPr/>
              <a:lstStyle/>
              <a:p>
                <a:endParaRPr lang="zh-CN" altLang="en-US"/>
              </a:p>
            </p:txBody>
          </p:sp>
        </p:grpSp>
        <p:grpSp>
          <p:nvGrpSpPr>
            <p:cNvPr id="7176" name="Group 8"/>
            <p:cNvGrpSpPr>
              <a:grpSpLocks/>
            </p:cNvGrpSpPr>
            <p:nvPr userDrawn="1"/>
          </p:nvGrpSpPr>
          <p:grpSpPr bwMode="auto">
            <a:xfrm>
              <a:off x="400" y="336"/>
              <a:ext cx="5088" cy="192"/>
              <a:chOff x="400" y="336"/>
              <a:chExt cx="5088" cy="192"/>
            </a:xfrm>
          </p:grpSpPr>
          <p:sp>
            <p:nvSpPr>
              <p:cNvPr id="7177" name="Rectangle 9"/>
              <p:cNvSpPr>
                <a:spLocks noChangeArrowheads="1"/>
              </p:cNvSpPr>
              <p:nvPr/>
            </p:nvSpPr>
            <p:spPr bwMode="auto">
              <a:xfrm>
                <a:off x="3952" y="336"/>
                <a:ext cx="1536" cy="192"/>
              </a:xfrm>
              <a:prstGeom prst="rect">
                <a:avLst/>
              </a:prstGeom>
              <a:solidFill>
                <a:schemeClr val="folHlink"/>
              </a:solidFill>
              <a:ln w="9525">
                <a:noFill/>
                <a:miter lim="800000"/>
                <a:headEnd/>
                <a:tailEnd/>
              </a:ln>
              <a:effectLst/>
            </p:spPr>
            <p:txBody>
              <a:bodyPr wrap="none" anchor="ctr"/>
              <a:lstStyle/>
              <a:p>
                <a:pPr algn="ctr"/>
                <a:endParaRPr lang="zh-CN" altLang="en-US" sz="2400">
                  <a:latin typeface="Times New Roman" pitchFamily="18" charset="0"/>
                  <a:ea typeface="SimSun" pitchFamily="2" charset="-122"/>
                </a:endParaRPr>
              </a:p>
            </p:txBody>
          </p:sp>
          <p:sp>
            <p:nvSpPr>
              <p:cNvPr id="7178" name="Line 10"/>
              <p:cNvSpPr>
                <a:spLocks noChangeShapeType="1"/>
              </p:cNvSpPr>
              <p:nvPr/>
            </p:nvSpPr>
            <p:spPr bwMode="auto">
              <a:xfrm>
                <a:off x="400" y="432"/>
                <a:ext cx="5088" cy="0"/>
              </a:xfrm>
              <a:prstGeom prst="line">
                <a:avLst/>
              </a:prstGeom>
              <a:noFill/>
              <a:ln w="44450">
                <a:solidFill>
                  <a:schemeClr val="bg2"/>
                </a:solidFill>
                <a:round/>
                <a:headEnd/>
                <a:tailEnd/>
              </a:ln>
              <a:effectLst/>
            </p:spPr>
            <p:txBody>
              <a:bodyPr/>
              <a:lstStyle/>
              <a:p>
                <a:endParaRPr lang="zh-CN" altLang="en-US"/>
              </a:p>
            </p:txBody>
          </p:sp>
        </p:grpSp>
      </p:grpSp>
      <p:sp>
        <p:nvSpPr>
          <p:cNvPr id="7179" name="Rectangle 11"/>
          <p:cNvSpPr>
            <a:spLocks noGrp="1" noChangeArrowheads="1"/>
          </p:cNvSpPr>
          <p:nvPr>
            <p:ph type="ctrTitle"/>
          </p:nvPr>
        </p:nvSpPr>
        <p:spPr>
          <a:xfrm>
            <a:off x="2057400" y="1143000"/>
            <a:ext cx="6629400" cy="2209800"/>
          </a:xfrm>
        </p:spPr>
        <p:txBody>
          <a:bodyPr/>
          <a:lstStyle>
            <a:lvl1pPr>
              <a:defRPr sz="4800"/>
            </a:lvl1pPr>
          </a:lstStyle>
          <a:p>
            <a:r>
              <a:rPr lang="en-US" altLang="zh-CN"/>
              <a:t>Click to edit Master title style</a:t>
            </a:r>
          </a:p>
        </p:txBody>
      </p:sp>
      <p:sp>
        <p:nvSpPr>
          <p:cNvPr id="7180"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r>
              <a:rPr lang="en-US" altLang="zh-CN"/>
              <a:t>Click to edit Master subtitle style</a:t>
            </a:r>
          </a:p>
        </p:txBody>
      </p:sp>
      <p:sp>
        <p:nvSpPr>
          <p:cNvPr id="7181" name="Rectangle 13"/>
          <p:cNvSpPr>
            <a:spLocks noGrp="1" noChangeArrowheads="1"/>
          </p:cNvSpPr>
          <p:nvPr>
            <p:ph type="dt" sz="half" idx="2"/>
          </p:nvPr>
        </p:nvSpPr>
        <p:spPr>
          <a:xfrm>
            <a:off x="912813" y="6251575"/>
            <a:ext cx="1905000" cy="457200"/>
          </a:xfrm>
        </p:spPr>
        <p:txBody>
          <a:bodyPr/>
          <a:lstStyle>
            <a:lvl1pPr>
              <a:defRPr/>
            </a:lvl1pPr>
          </a:lstStyle>
          <a:p>
            <a:r>
              <a:rPr lang="en-US" altLang="zh-CN" smtClean="0"/>
              <a:t>December, 2006, Fudan</a:t>
            </a:r>
            <a:endParaRPr lang="en-US" altLang="zh-CN"/>
          </a:p>
        </p:txBody>
      </p:sp>
      <p:sp>
        <p:nvSpPr>
          <p:cNvPr id="7182" name="Rectangle 14"/>
          <p:cNvSpPr>
            <a:spLocks noGrp="1" noChangeArrowheads="1"/>
          </p:cNvSpPr>
          <p:nvPr>
            <p:ph type="ftr" sz="quarter" idx="3"/>
          </p:nvPr>
        </p:nvSpPr>
        <p:spPr>
          <a:xfrm>
            <a:off x="3354388" y="6248400"/>
            <a:ext cx="2895600" cy="457200"/>
          </a:xfrm>
        </p:spPr>
        <p:txBody>
          <a:bodyPr/>
          <a:lstStyle>
            <a:lvl1pPr>
              <a:defRPr/>
            </a:lvl1pPr>
          </a:lstStyle>
          <a:p>
            <a:r>
              <a:rPr lang="en-US" altLang="zh-CN"/>
              <a:t>Game Theory-Chapter 3</a:t>
            </a:r>
          </a:p>
        </p:txBody>
      </p:sp>
      <p:sp>
        <p:nvSpPr>
          <p:cNvPr id="7183" name="Rectangle 15"/>
          <p:cNvSpPr>
            <a:spLocks noGrp="1" noChangeArrowheads="1"/>
          </p:cNvSpPr>
          <p:nvPr>
            <p:ph type="sldNum" sz="quarter" idx="4"/>
          </p:nvPr>
        </p:nvSpPr>
        <p:spPr/>
        <p:txBody>
          <a:bodyPr/>
          <a:lstStyle>
            <a:lvl1pPr>
              <a:defRPr/>
            </a:lvl1pPr>
          </a:lstStyle>
          <a:p>
            <a:fld id="{12098A02-7948-449B-89A7-D4E7428F20C2}" type="slidenum">
              <a:rPr lang="zh-CN" altLang="en-US"/>
              <a:pPr/>
              <a:t>‹#›</a:t>
            </a:fld>
            <a:endParaRPr lang="en-US" altLang="zh-CN"/>
          </a:p>
        </p:txBody>
      </p:sp>
    </p:spTree>
  </p:cSld>
  <p:clrMapOvr>
    <a:masterClrMapping/>
  </p:clrMapOvr>
  <p:transition spd="med">
    <p:random/>
    <p:sndAc>
      <p:stSnd>
        <p:snd r:embed="rId1" name="click.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r>
              <a:rPr lang="en-US" altLang="zh-CN" smtClean="0"/>
              <a:t>December, 2006, Fudan</a:t>
            </a:r>
            <a:endParaRPr lang="en-US" altLang="zh-CN"/>
          </a:p>
        </p:txBody>
      </p:sp>
      <p:sp>
        <p:nvSpPr>
          <p:cNvPr id="5" name="页脚占位符 4"/>
          <p:cNvSpPr>
            <a:spLocks noGrp="1"/>
          </p:cNvSpPr>
          <p:nvPr>
            <p:ph type="ftr" sz="quarter" idx="11"/>
          </p:nvPr>
        </p:nvSpPr>
        <p:spPr/>
        <p:txBody>
          <a:bodyPr/>
          <a:lstStyle>
            <a:lvl1pPr>
              <a:defRPr/>
            </a:lvl1pPr>
          </a:lstStyle>
          <a:p>
            <a:r>
              <a:rPr lang="en-US" altLang="zh-CN"/>
              <a:t>Game Theory-Chapter 3</a:t>
            </a:r>
          </a:p>
        </p:txBody>
      </p:sp>
      <p:sp>
        <p:nvSpPr>
          <p:cNvPr id="6" name="灯片编号占位符 5"/>
          <p:cNvSpPr>
            <a:spLocks noGrp="1"/>
          </p:cNvSpPr>
          <p:nvPr>
            <p:ph type="sldNum" sz="quarter" idx="12"/>
          </p:nvPr>
        </p:nvSpPr>
        <p:spPr/>
        <p:txBody>
          <a:bodyPr/>
          <a:lstStyle>
            <a:lvl1pPr>
              <a:defRPr/>
            </a:lvl1pPr>
          </a:lstStyle>
          <a:p>
            <a:fld id="{B18934C4-B7E6-4CCB-83BC-456F9D9016EE}" type="slidenum">
              <a:rPr lang="zh-CN" altLang="en-US"/>
              <a:pPr/>
              <a:t>‹#›</a:t>
            </a:fld>
            <a:endParaRPr lang="en-US" altLang="zh-CN"/>
          </a:p>
        </p:txBody>
      </p:sp>
    </p:spTree>
  </p:cSld>
  <p:clrMapOvr>
    <a:masterClrMapping/>
  </p:clrMapOvr>
  <p:transition spd="med">
    <p:random/>
    <p:sndAc>
      <p:stSnd>
        <p:snd r:embed="rId1" name="click.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77813"/>
            <a:ext cx="19431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277813"/>
            <a:ext cx="56769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r>
              <a:rPr lang="en-US" altLang="zh-CN" smtClean="0"/>
              <a:t>December, 2006, Fudan</a:t>
            </a:r>
            <a:endParaRPr lang="en-US" altLang="zh-CN"/>
          </a:p>
        </p:txBody>
      </p:sp>
      <p:sp>
        <p:nvSpPr>
          <p:cNvPr id="5" name="页脚占位符 4"/>
          <p:cNvSpPr>
            <a:spLocks noGrp="1"/>
          </p:cNvSpPr>
          <p:nvPr>
            <p:ph type="ftr" sz="quarter" idx="11"/>
          </p:nvPr>
        </p:nvSpPr>
        <p:spPr/>
        <p:txBody>
          <a:bodyPr/>
          <a:lstStyle>
            <a:lvl1pPr>
              <a:defRPr/>
            </a:lvl1pPr>
          </a:lstStyle>
          <a:p>
            <a:r>
              <a:rPr lang="en-US" altLang="zh-CN"/>
              <a:t>Game Theory-Chapter 3</a:t>
            </a:r>
          </a:p>
        </p:txBody>
      </p:sp>
      <p:sp>
        <p:nvSpPr>
          <p:cNvPr id="6" name="灯片编号占位符 5"/>
          <p:cNvSpPr>
            <a:spLocks noGrp="1"/>
          </p:cNvSpPr>
          <p:nvPr>
            <p:ph type="sldNum" sz="quarter" idx="12"/>
          </p:nvPr>
        </p:nvSpPr>
        <p:spPr/>
        <p:txBody>
          <a:bodyPr/>
          <a:lstStyle>
            <a:lvl1pPr>
              <a:defRPr/>
            </a:lvl1pPr>
          </a:lstStyle>
          <a:p>
            <a:fld id="{F4B639F3-CB2D-4391-91B9-BCE97A57B63B}" type="slidenum">
              <a:rPr lang="zh-CN" altLang="en-US"/>
              <a:pPr/>
              <a:t>‹#›</a:t>
            </a:fld>
            <a:endParaRPr lang="en-US" altLang="zh-CN"/>
          </a:p>
        </p:txBody>
      </p:sp>
    </p:spTree>
  </p:cSld>
  <p:clrMapOvr>
    <a:masterClrMapping/>
  </p:clrMapOvr>
  <p:transition spd="med">
    <p:random/>
    <p:sndAc>
      <p:stSnd>
        <p:snd r:embed="rId1" name="click.wav"/>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277813"/>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4400" y="1600200"/>
            <a:ext cx="38100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76800" y="1600200"/>
            <a:ext cx="38100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914400" y="6251575"/>
            <a:ext cx="1981200" cy="457200"/>
          </a:xfrm>
        </p:spPr>
        <p:txBody>
          <a:bodyPr/>
          <a:lstStyle>
            <a:lvl1pPr>
              <a:defRPr/>
            </a:lvl1pPr>
          </a:lstStyle>
          <a:p>
            <a:r>
              <a:rPr lang="en-US" altLang="zh-CN" smtClean="0"/>
              <a:t>December, 2006, Fudan</a:t>
            </a:r>
            <a:endParaRPr lang="en-US" altLang="zh-CN"/>
          </a:p>
        </p:txBody>
      </p:sp>
      <p:sp>
        <p:nvSpPr>
          <p:cNvPr id="6" name="页脚占位符 5"/>
          <p:cNvSpPr>
            <a:spLocks noGrp="1"/>
          </p:cNvSpPr>
          <p:nvPr>
            <p:ph type="ftr" sz="quarter" idx="11"/>
          </p:nvPr>
        </p:nvSpPr>
        <p:spPr>
          <a:xfrm>
            <a:off x="3352800" y="6248400"/>
            <a:ext cx="2971800" cy="457200"/>
          </a:xfrm>
        </p:spPr>
        <p:txBody>
          <a:bodyPr/>
          <a:lstStyle>
            <a:lvl1pPr>
              <a:defRPr/>
            </a:lvl1pPr>
          </a:lstStyle>
          <a:p>
            <a:r>
              <a:rPr lang="en-US" altLang="zh-CN"/>
              <a:t>Game Theory-Chapter 3</a:t>
            </a:r>
          </a:p>
        </p:txBody>
      </p:sp>
      <p:sp>
        <p:nvSpPr>
          <p:cNvPr id="7" name="灯片编号占位符 6"/>
          <p:cNvSpPr>
            <a:spLocks noGrp="1"/>
          </p:cNvSpPr>
          <p:nvPr>
            <p:ph type="sldNum" sz="quarter" idx="12"/>
          </p:nvPr>
        </p:nvSpPr>
        <p:spPr>
          <a:xfrm>
            <a:off x="6781800" y="6248400"/>
            <a:ext cx="1905000" cy="457200"/>
          </a:xfrm>
        </p:spPr>
        <p:txBody>
          <a:bodyPr/>
          <a:lstStyle>
            <a:lvl1pPr>
              <a:defRPr/>
            </a:lvl1pPr>
          </a:lstStyle>
          <a:p>
            <a:fld id="{7B9446E8-6F74-4670-B476-2C48567FADC2}" type="slidenum">
              <a:rPr lang="zh-CN" altLang="en-US"/>
              <a:pPr/>
              <a:t>‹#›</a:t>
            </a:fld>
            <a:endParaRPr lang="en-US" altLang="zh-CN"/>
          </a:p>
        </p:txBody>
      </p:sp>
    </p:spTree>
  </p:cSld>
  <p:clrMapOvr>
    <a:masterClrMapping/>
  </p:clrMapOvr>
  <p:transition spd="med">
    <p:random/>
    <p:sndAc>
      <p:stSnd>
        <p:snd r:embed="rId1" name="click.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r>
              <a:rPr lang="en-US" altLang="zh-CN" smtClean="0"/>
              <a:t>December, 2006, Fudan</a:t>
            </a:r>
            <a:endParaRPr lang="en-US" altLang="zh-CN"/>
          </a:p>
        </p:txBody>
      </p:sp>
      <p:sp>
        <p:nvSpPr>
          <p:cNvPr id="5" name="页脚占位符 4"/>
          <p:cNvSpPr>
            <a:spLocks noGrp="1"/>
          </p:cNvSpPr>
          <p:nvPr>
            <p:ph type="ftr" sz="quarter" idx="11"/>
          </p:nvPr>
        </p:nvSpPr>
        <p:spPr/>
        <p:txBody>
          <a:bodyPr/>
          <a:lstStyle>
            <a:lvl1pPr>
              <a:defRPr/>
            </a:lvl1pPr>
          </a:lstStyle>
          <a:p>
            <a:r>
              <a:rPr lang="en-US" altLang="zh-CN"/>
              <a:t>Game Theory-Chapter 3</a:t>
            </a:r>
          </a:p>
        </p:txBody>
      </p:sp>
      <p:sp>
        <p:nvSpPr>
          <p:cNvPr id="6" name="灯片编号占位符 5"/>
          <p:cNvSpPr>
            <a:spLocks noGrp="1"/>
          </p:cNvSpPr>
          <p:nvPr>
            <p:ph type="sldNum" sz="quarter" idx="12"/>
          </p:nvPr>
        </p:nvSpPr>
        <p:spPr/>
        <p:txBody>
          <a:bodyPr/>
          <a:lstStyle>
            <a:lvl1pPr>
              <a:defRPr/>
            </a:lvl1pPr>
          </a:lstStyle>
          <a:p>
            <a:fld id="{CFB10E98-7DAA-4918-8C3B-DBC27DF4BB96}" type="slidenum">
              <a:rPr lang="zh-CN" altLang="en-US"/>
              <a:pPr/>
              <a:t>‹#›</a:t>
            </a:fld>
            <a:endParaRPr lang="en-US" altLang="zh-CN"/>
          </a:p>
        </p:txBody>
      </p:sp>
    </p:spTree>
  </p:cSld>
  <p:clrMapOvr>
    <a:masterClrMapping/>
  </p:clrMapOvr>
  <p:transition spd="med">
    <p:random/>
    <p:sndAc>
      <p:stSnd>
        <p:snd r:embed="rId1" name="click.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r>
              <a:rPr lang="en-US" altLang="zh-CN" smtClean="0"/>
              <a:t>December, 2006, Fudan</a:t>
            </a:r>
            <a:endParaRPr lang="en-US" altLang="zh-CN"/>
          </a:p>
        </p:txBody>
      </p:sp>
      <p:sp>
        <p:nvSpPr>
          <p:cNvPr id="5" name="页脚占位符 4"/>
          <p:cNvSpPr>
            <a:spLocks noGrp="1"/>
          </p:cNvSpPr>
          <p:nvPr>
            <p:ph type="ftr" sz="quarter" idx="11"/>
          </p:nvPr>
        </p:nvSpPr>
        <p:spPr/>
        <p:txBody>
          <a:bodyPr/>
          <a:lstStyle>
            <a:lvl1pPr>
              <a:defRPr/>
            </a:lvl1pPr>
          </a:lstStyle>
          <a:p>
            <a:r>
              <a:rPr lang="en-US" altLang="zh-CN"/>
              <a:t>Game Theory-Chapter 3</a:t>
            </a:r>
          </a:p>
        </p:txBody>
      </p:sp>
      <p:sp>
        <p:nvSpPr>
          <p:cNvPr id="6" name="灯片编号占位符 5"/>
          <p:cNvSpPr>
            <a:spLocks noGrp="1"/>
          </p:cNvSpPr>
          <p:nvPr>
            <p:ph type="sldNum" sz="quarter" idx="12"/>
          </p:nvPr>
        </p:nvSpPr>
        <p:spPr/>
        <p:txBody>
          <a:bodyPr/>
          <a:lstStyle>
            <a:lvl1pPr>
              <a:defRPr/>
            </a:lvl1pPr>
          </a:lstStyle>
          <a:p>
            <a:fld id="{916312A6-989C-4C36-A064-C4EDD2E6FD6F}" type="slidenum">
              <a:rPr lang="zh-CN" altLang="en-US"/>
              <a:pPr/>
              <a:t>‹#›</a:t>
            </a:fld>
            <a:endParaRPr lang="en-US" altLang="zh-CN"/>
          </a:p>
        </p:txBody>
      </p:sp>
    </p:spTree>
  </p:cSld>
  <p:clrMapOvr>
    <a:masterClrMapping/>
  </p:clrMapOvr>
  <p:transition spd="med">
    <p:random/>
    <p:sndAc>
      <p:stSnd>
        <p:snd r:embed="rId1" name="click.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r>
              <a:rPr lang="en-US" altLang="zh-CN" smtClean="0"/>
              <a:t>December, 2006, Fudan</a:t>
            </a:r>
            <a:endParaRPr lang="en-US" altLang="zh-CN"/>
          </a:p>
        </p:txBody>
      </p:sp>
      <p:sp>
        <p:nvSpPr>
          <p:cNvPr id="6" name="页脚占位符 5"/>
          <p:cNvSpPr>
            <a:spLocks noGrp="1"/>
          </p:cNvSpPr>
          <p:nvPr>
            <p:ph type="ftr" sz="quarter" idx="11"/>
          </p:nvPr>
        </p:nvSpPr>
        <p:spPr/>
        <p:txBody>
          <a:bodyPr/>
          <a:lstStyle>
            <a:lvl1pPr>
              <a:defRPr/>
            </a:lvl1pPr>
          </a:lstStyle>
          <a:p>
            <a:r>
              <a:rPr lang="en-US" altLang="zh-CN"/>
              <a:t>Game Theory-Chapter 3</a:t>
            </a:r>
          </a:p>
        </p:txBody>
      </p:sp>
      <p:sp>
        <p:nvSpPr>
          <p:cNvPr id="7" name="灯片编号占位符 6"/>
          <p:cNvSpPr>
            <a:spLocks noGrp="1"/>
          </p:cNvSpPr>
          <p:nvPr>
            <p:ph type="sldNum" sz="quarter" idx="12"/>
          </p:nvPr>
        </p:nvSpPr>
        <p:spPr/>
        <p:txBody>
          <a:bodyPr/>
          <a:lstStyle>
            <a:lvl1pPr>
              <a:defRPr/>
            </a:lvl1pPr>
          </a:lstStyle>
          <a:p>
            <a:fld id="{51D737EE-9DC6-4877-8461-FE187FE60F01}" type="slidenum">
              <a:rPr lang="zh-CN" altLang="en-US"/>
              <a:pPr/>
              <a:t>‹#›</a:t>
            </a:fld>
            <a:endParaRPr lang="en-US" altLang="zh-CN"/>
          </a:p>
        </p:txBody>
      </p:sp>
    </p:spTree>
  </p:cSld>
  <p:clrMapOvr>
    <a:masterClrMapping/>
  </p:clrMapOvr>
  <p:transition spd="med">
    <p:random/>
    <p:sndAc>
      <p:stSnd>
        <p:snd r:embed="rId1" name="click.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r>
              <a:rPr lang="en-US" altLang="zh-CN" smtClean="0"/>
              <a:t>December, 2006, Fudan</a:t>
            </a:r>
            <a:endParaRPr lang="en-US" altLang="zh-CN"/>
          </a:p>
        </p:txBody>
      </p:sp>
      <p:sp>
        <p:nvSpPr>
          <p:cNvPr id="8" name="页脚占位符 7"/>
          <p:cNvSpPr>
            <a:spLocks noGrp="1"/>
          </p:cNvSpPr>
          <p:nvPr>
            <p:ph type="ftr" sz="quarter" idx="11"/>
          </p:nvPr>
        </p:nvSpPr>
        <p:spPr/>
        <p:txBody>
          <a:bodyPr/>
          <a:lstStyle>
            <a:lvl1pPr>
              <a:defRPr/>
            </a:lvl1pPr>
          </a:lstStyle>
          <a:p>
            <a:r>
              <a:rPr lang="en-US" altLang="zh-CN"/>
              <a:t>Game Theory-Chapter 3</a:t>
            </a:r>
          </a:p>
        </p:txBody>
      </p:sp>
      <p:sp>
        <p:nvSpPr>
          <p:cNvPr id="9" name="灯片编号占位符 8"/>
          <p:cNvSpPr>
            <a:spLocks noGrp="1"/>
          </p:cNvSpPr>
          <p:nvPr>
            <p:ph type="sldNum" sz="quarter" idx="12"/>
          </p:nvPr>
        </p:nvSpPr>
        <p:spPr/>
        <p:txBody>
          <a:bodyPr/>
          <a:lstStyle>
            <a:lvl1pPr>
              <a:defRPr/>
            </a:lvl1pPr>
          </a:lstStyle>
          <a:p>
            <a:fld id="{92DA8CEB-0CCD-46DF-B69C-1C4DB02D37C7}" type="slidenum">
              <a:rPr lang="zh-CN" altLang="en-US"/>
              <a:pPr/>
              <a:t>‹#›</a:t>
            </a:fld>
            <a:endParaRPr lang="en-US" altLang="zh-CN"/>
          </a:p>
        </p:txBody>
      </p:sp>
    </p:spTree>
  </p:cSld>
  <p:clrMapOvr>
    <a:masterClrMapping/>
  </p:clrMapOvr>
  <p:transition spd="med">
    <p:random/>
    <p:sndAc>
      <p:stSnd>
        <p:snd r:embed="rId1" name="click.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r>
              <a:rPr lang="en-US" altLang="zh-CN" smtClean="0"/>
              <a:t>December, 2006, Fudan</a:t>
            </a:r>
            <a:endParaRPr lang="en-US" altLang="zh-CN"/>
          </a:p>
        </p:txBody>
      </p:sp>
      <p:sp>
        <p:nvSpPr>
          <p:cNvPr id="4" name="页脚占位符 3"/>
          <p:cNvSpPr>
            <a:spLocks noGrp="1"/>
          </p:cNvSpPr>
          <p:nvPr>
            <p:ph type="ftr" sz="quarter" idx="11"/>
          </p:nvPr>
        </p:nvSpPr>
        <p:spPr/>
        <p:txBody>
          <a:bodyPr/>
          <a:lstStyle>
            <a:lvl1pPr>
              <a:defRPr/>
            </a:lvl1pPr>
          </a:lstStyle>
          <a:p>
            <a:r>
              <a:rPr lang="en-US" altLang="zh-CN"/>
              <a:t>Game Theory-Chapter 3</a:t>
            </a:r>
          </a:p>
        </p:txBody>
      </p:sp>
      <p:sp>
        <p:nvSpPr>
          <p:cNvPr id="5" name="灯片编号占位符 4"/>
          <p:cNvSpPr>
            <a:spLocks noGrp="1"/>
          </p:cNvSpPr>
          <p:nvPr>
            <p:ph type="sldNum" sz="quarter" idx="12"/>
          </p:nvPr>
        </p:nvSpPr>
        <p:spPr/>
        <p:txBody>
          <a:bodyPr/>
          <a:lstStyle>
            <a:lvl1pPr>
              <a:defRPr/>
            </a:lvl1pPr>
          </a:lstStyle>
          <a:p>
            <a:fld id="{F38C1304-B822-456B-B1E9-D5D0FD677F93}" type="slidenum">
              <a:rPr lang="zh-CN" altLang="en-US"/>
              <a:pPr/>
              <a:t>‹#›</a:t>
            </a:fld>
            <a:endParaRPr lang="en-US" altLang="zh-CN"/>
          </a:p>
        </p:txBody>
      </p:sp>
    </p:spTree>
  </p:cSld>
  <p:clrMapOvr>
    <a:masterClrMapping/>
  </p:clrMapOvr>
  <p:transition spd="med">
    <p:random/>
    <p:sndAc>
      <p:stSnd>
        <p:snd r:embed="rId1" name="click.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r>
              <a:rPr lang="en-US" altLang="zh-CN" smtClean="0"/>
              <a:t>December, 2006, Fudan</a:t>
            </a:r>
            <a:endParaRPr lang="en-US" altLang="zh-CN"/>
          </a:p>
        </p:txBody>
      </p:sp>
      <p:sp>
        <p:nvSpPr>
          <p:cNvPr id="3" name="页脚占位符 2"/>
          <p:cNvSpPr>
            <a:spLocks noGrp="1"/>
          </p:cNvSpPr>
          <p:nvPr>
            <p:ph type="ftr" sz="quarter" idx="11"/>
          </p:nvPr>
        </p:nvSpPr>
        <p:spPr/>
        <p:txBody>
          <a:bodyPr/>
          <a:lstStyle>
            <a:lvl1pPr>
              <a:defRPr/>
            </a:lvl1pPr>
          </a:lstStyle>
          <a:p>
            <a:r>
              <a:rPr lang="en-US" altLang="zh-CN"/>
              <a:t>Game Theory-Chapter 3</a:t>
            </a:r>
          </a:p>
        </p:txBody>
      </p:sp>
      <p:sp>
        <p:nvSpPr>
          <p:cNvPr id="4" name="灯片编号占位符 3"/>
          <p:cNvSpPr>
            <a:spLocks noGrp="1"/>
          </p:cNvSpPr>
          <p:nvPr>
            <p:ph type="sldNum" sz="quarter" idx="12"/>
          </p:nvPr>
        </p:nvSpPr>
        <p:spPr/>
        <p:txBody>
          <a:bodyPr/>
          <a:lstStyle>
            <a:lvl1pPr>
              <a:defRPr/>
            </a:lvl1pPr>
          </a:lstStyle>
          <a:p>
            <a:fld id="{30015351-EB13-4296-955D-FBFB12F17551}" type="slidenum">
              <a:rPr lang="zh-CN" altLang="en-US"/>
              <a:pPr/>
              <a:t>‹#›</a:t>
            </a:fld>
            <a:endParaRPr lang="en-US" altLang="zh-CN"/>
          </a:p>
        </p:txBody>
      </p:sp>
    </p:spTree>
  </p:cSld>
  <p:clrMapOvr>
    <a:masterClrMapping/>
  </p:clrMapOvr>
  <p:transition spd="med">
    <p:random/>
    <p:sndAc>
      <p:stSnd>
        <p:snd r:embed="rId1" name="click.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r>
              <a:rPr lang="en-US" altLang="zh-CN" smtClean="0"/>
              <a:t>December, 2006, Fudan</a:t>
            </a:r>
            <a:endParaRPr lang="en-US" altLang="zh-CN"/>
          </a:p>
        </p:txBody>
      </p:sp>
      <p:sp>
        <p:nvSpPr>
          <p:cNvPr id="6" name="页脚占位符 5"/>
          <p:cNvSpPr>
            <a:spLocks noGrp="1"/>
          </p:cNvSpPr>
          <p:nvPr>
            <p:ph type="ftr" sz="quarter" idx="11"/>
          </p:nvPr>
        </p:nvSpPr>
        <p:spPr/>
        <p:txBody>
          <a:bodyPr/>
          <a:lstStyle>
            <a:lvl1pPr>
              <a:defRPr/>
            </a:lvl1pPr>
          </a:lstStyle>
          <a:p>
            <a:r>
              <a:rPr lang="en-US" altLang="zh-CN"/>
              <a:t>Game Theory-Chapter 3</a:t>
            </a:r>
          </a:p>
        </p:txBody>
      </p:sp>
      <p:sp>
        <p:nvSpPr>
          <p:cNvPr id="7" name="灯片编号占位符 6"/>
          <p:cNvSpPr>
            <a:spLocks noGrp="1"/>
          </p:cNvSpPr>
          <p:nvPr>
            <p:ph type="sldNum" sz="quarter" idx="12"/>
          </p:nvPr>
        </p:nvSpPr>
        <p:spPr/>
        <p:txBody>
          <a:bodyPr/>
          <a:lstStyle>
            <a:lvl1pPr>
              <a:defRPr/>
            </a:lvl1pPr>
          </a:lstStyle>
          <a:p>
            <a:fld id="{6F4B700B-F37A-4762-A82A-657EB2D5BFA7}" type="slidenum">
              <a:rPr lang="zh-CN" altLang="en-US"/>
              <a:pPr/>
              <a:t>‹#›</a:t>
            </a:fld>
            <a:endParaRPr lang="en-US" altLang="zh-CN"/>
          </a:p>
        </p:txBody>
      </p:sp>
    </p:spTree>
  </p:cSld>
  <p:clrMapOvr>
    <a:masterClrMapping/>
  </p:clrMapOvr>
  <p:transition spd="med">
    <p:random/>
    <p:sndAc>
      <p:stSnd>
        <p:snd r:embed="rId1" name="click.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r>
              <a:rPr lang="en-US" altLang="zh-CN" smtClean="0"/>
              <a:t>December, 2006, Fudan</a:t>
            </a:r>
            <a:endParaRPr lang="en-US" altLang="zh-CN"/>
          </a:p>
        </p:txBody>
      </p:sp>
      <p:sp>
        <p:nvSpPr>
          <p:cNvPr id="6" name="页脚占位符 5"/>
          <p:cNvSpPr>
            <a:spLocks noGrp="1"/>
          </p:cNvSpPr>
          <p:nvPr>
            <p:ph type="ftr" sz="quarter" idx="11"/>
          </p:nvPr>
        </p:nvSpPr>
        <p:spPr/>
        <p:txBody>
          <a:bodyPr/>
          <a:lstStyle>
            <a:lvl1pPr>
              <a:defRPr/>
            </a:lvl1pPr>
          </a:lstStyle>
          <a:p>
            <a:r>
              <a:rPr lang="en-US" altLang="zh-CN"/>
              <a:t>Game Theory-Chapter 3</a:t>
            </a:r>
          </a:p>
        </p:txBody>
      </p:sp>
      <p:sp>
        <p:nvSpPr>
          <p:cNvPr id="7" name="灯片编号占位符 6"/>
          <p:cNvSpPr>
            <a:spLocks noGrp="1"/>
          </p:cNvSpPr>
          <p:nvPr>
            <p:ph type="sldNum" sz="quarter" idx="12"/>
          </p:nvPr>
        </p:nvSpPr>
        <p:spPr/>
        <p:txBody>
          <a:bodyPr/>
          <a:lstStyle>
            <a:lvl1pPr>
              <a:defRPr/>
            </a:lvl1pPr>
          </a:lstStyle>
          <a:p>
            <a:fld id="{969884FB-1F04-47C5-9902-86C158A69CEE}" type="slidenum">
              <a:rPr lang="zh-CN" altLang="en-US"/>
              <a:pPr/>
              <a:t>‹#›</a:t>
            </a:fld>
            <a:endParaRPr lang="en-US" altLang="zh-CN"/>
          </a:p>
        </p:txBody>
      </p:sp>
    </p:spTree>
  </p:cSld>
  <p:clrMapOvr>
    <a:masterClrMapping/>
  </p:clrMapOvr>
  <p:transition spd="med">
    <p:random/>
    <p:sndAc>
      <p:stSnd>
        <p:snd r:embed="rId1" name="click.wav"/>
      </p:stSnd>
    </p:sndAc>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audio" Target="../media/audio1.wav"/><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46" name="Group 2"/>
          <p:cNvGrpSpPr>
            <a:grpSpLocks/>
          </p:cNvGrpSpPr>
          <p:nvPr/>
        </p:nvGrpSpPr>
        <p:grpSpPr bwMode="auto">
          <a:xfrm>
            <a:off x="0" y="0"/>
            <a:ext cx="8686800" cy="4876800"/>
            <a:chOff x="0" y="0"/>
            <a:chExt cx="5472" cy="3072"/>
          </a:xfrm>
        </p:grpSpPr>
        <p:sp>
          <p:nvSpPr>
            <p:cNvPr id="6147" name="Rectangle 3"/>
            <p:cNvSpPr>
              <a:spLocks noChangeArrowheads="1"/>
            </p:cNvSpPr>
            <p:nvPr/>
          </p:nvSpPr>
          <p:spPr bwMode="auto">
            <a:xfrm>
              <a:off x="0" y="0"/>
              <a:ext cx="384" cy="3072"/>
            </a:xfrm>
            <a:prstGeom prst="rect">
              <a:avLst/>
            </a:prstGeom>
            <a:solidFill>
              <a:schemeClr val="accent1"/>
            </a:solidFill>
            <a:ln w="9525">
              <a:noFill/>
              <a:miter lim="800000"/>
              <a:headEnd/>
              <a:tailEnd/>
            </a:ln>
            <a:effectLst/>
          </p:spPr>
          <p:txBody>
            <a:bodyPr wrap="none" anchor="ctr"/>
            <a:lstStyle/>
            <a:p>
              <a:pPr algn="ctr"/>
              <a:endParaRPr lang="zh-CN" altLang="en-US" sz="2400">
                <a:latin typeface="Times New Roman" pitchFamily="18" charset="0"/>
                <a:ea typeface="SimSun" pitchFamily="2" charset="-122"/>
              </a:endParaRPr>
            </a:p>
          </p:txBody>
        </p:sp>
        <p:grpSp>
          <p:nvGrpSpPr>
            <p:cNvPr id="6148" name="Group 4"/>
            <p:cNvGrpSpPr>
              <a:grpSpLocks/>
            </p:cNvGrpSpPr>
            <p:nvPr/>
          </p:nvGrpSpPr>
          <p:grpSpPr bwMode="auto">
            <a:xfrm>
              <a:off x="240" y="893"/>
              <a:ext cx="5232" cy="115"/>
              <a:chOff x="240" y="893"/>
              <a:chExt cx="5232" cy="115"/>
            </a:xfrm>
          </p:grpSpPr>
          <p:sp>
            <p:nvSpPr>
              <p:cNvPr id="6149" name="Rectangle 5"/>
              <p:cNvSpPr>
                <a:spLocks noChangeArrowheads="1"/>
              </p:cNvSpPr>
              <p:nvPr/>
            </p:nvSpPr>
            <p:spPr bwMode="auto">
              <a:xfrm>
                <a:off x="4320" y="893"/>
                <a:ext cx="1152" cy="115"/>
              </a:xfrm>
              <a:prstGeom prst="rect">
                <a:avLst/>
              </a:prstGeom>
              <a:solidFill>
                <a:schemeClr val="folHlink"/>
              </a:solidFill>
              <a:ln w="9525">
                <a:noFill/>
                <a:miter lim="800000"/>
                <a:headEnd/>
                <a:tailEnd/>
              </a:ln>
              <a:effectLst/>
            </p:spPr>
            <p:txBody>
              <a:bodyPr wrap="none" anchor="ctr"/>
              <a:lstStyle/>
              <a:p>
                <a:pPr algn="ctr"/>
                <a:endParaRPr lang="zh-CN" altLang="en-US" sz="2400">
                  <a:latin typeface="Times New Roman" pitchFamily="18" charset="0"/>
                  <a:ea typeface="SimSun" pitchFamily="2" charset="-122"/>
                </a:endParaRPr>
              </a:p>
            </p:txBody>
          </p:sp>
          <p:sp>
            <p:nvSpPr>
              <p:cNvPr id="6150" name="Line 6"/>
              <p:cNvSpPr>
                <a:spLocks noChangeShapeType="1"/>
              </p:cNvSpPr>
              <p:nvPr/>
            </p:nvSpPr>
            <p:spPr bwMode="auto">
              <a:xfrm>
                <a:off x="240" y="941"/>
                <a:ext cx="5232" cy="0"/>
              </a:xfrm>
              <a:prstGeom prst="line">
                <a:avLst/>
              </a:prstGeom>
              <a:noFill/>
              <a:ln w="19050">
                <a:solidFill>
                  <a:schemeClr val="bg2"/>
                </a:solidFill>
                <a:round/>
                <a:headEnd/>
                <a:tailEnd/>
              </a:ln>
              <a:effectLst/>
            </p:spPr>
            <p:txBody>
              <a:bodyPr/>
              <a:lstStyle/>
              <a:p>
                <a:endParaRPr lang="zh-CN" altLang="en-US"/>
              </a:p>
            </p:txBody>
          </p:sp>
        </p:grpSp>
      </p:grpSp>
      <p:sp>
        <p:nvSpPr>
          <p:cNvPr id="6151" name="Rectangle 7"/>
          <p:cNvSpPr>
            <a:spLocks noGrp="1" noChangeArrowheads="1"/>
          </p:cNvSpPr>
          <p:nvPr>
            <p:ph type="title"/>
          </p:nvPr>
        </p:nvSpPr>
        <p:spPr bwMode="auto">
          <a:xfrm>
            <a:off x="914400" y="277813"/>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6152" name="Rectangle 8"/>
          <p:cNvSpPr>
            <a:spLocks noGrp="1" noChangeArrowheads="1"/>
          </p:cNvSpPr>
          <p:nvPr>
            <p:ph type="body" idx="1"/>
          </p:nvPr>
        </p:nvSpPr>
        <p:spPr bwMode="auto">
          <a:xfrm>
            <a:off x="914400" y="1600200"/>
            <a:ext cx="77724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6153" name="Rectangle 9"/>
          <p:cNvSpPr>
            <a:spLocks noGrp="1" noChangeArrowheads="1"/>
          </p:cNvSpPr>
          <p:nvPr>
            <p:ph type="dt" sz="half" idx="2"/>
          </p:nvPr>
        </p:nvSpPr>
        <p:spPr bwMode="auto">
          <a:xfrm>
            <a:off x="914400" y="6251575"/>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a typeface="SimSun" pitchFamily="2" charset="-122"/>
              </a:defRPr>
            </a:lvl1pPr>
          </a:lstStyle>
          <a:p>
            <a:r>
              <a:rPr lang="en-US" altLang="zh-CN" smtClean="0"/>
              <a:t>December, 2006, Fudan</a:t>
            </a:r>
            <a:endParaRPr lang="en-US" altLang="zh-CN"/>
          </a:p>
        </p:txBody>
      </p:sp>
      <p:sp>
        <p:nvSpPr>
          <p:cNvPr id="6154" name="Rectangle 10"/>
          <p:cNvSpPr>
            <a:spLocks noGrp="1" noChangeArrowheads="1"/>
          </p:cNvSpPr>
          <p:nvPr>
            <p:ph type="ftr" sz="quarter" idx="3"/>
          </p:nvPr>
        </p:nvSpPr>
        <p:spPr bwMode="auto">
          <a:xfrm>
            <a:off x="3352800" y="62484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a typeface="SimSun" pitchFamily="2" charset="-122"/>
              </a:defRPr>
            </a:lvl1pPr>
          </a:lstStyle>
          <a:p>
            <a:r>
              <a:rPr lang="en-US" altLang="zh-CN"/>
              <a:t>Game Theory-Chapter 3</a:t>
            </a:r>
          </a:p>
        </p:txBody>
      </p:sp>
      <p:sp>
        <p:nvSpPr>
          <p:cNvPr id="6155" name="Rectangle 11"/>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a typeface="SimSun" pitchFamily="2" charset="-122"/>
              </a:defRPr>
            </a:lvl1pPr>
          </a:lstStyle>
          <a:p>
            <a:fld id="{2518B77B-E46C-4C51-81EC-413C6F82391C}" type="slidenum">
              <a:rPr lang="zh-CN" altLang="en-US"/>
              <a:pPr/>
              <a:t>‹#›</a:t>
            </a:fld>
            <a:endParaRPr lang="en-US" altLang="zh-CN"/>
          </a:p>
        </p:txBody>
      </p:sp>
      <p:sp>
        <p:nvSpPr>
          <p:cNvPr id="6156" name="Line 12"/>
          <p:cNvSpPr>
            <a:spLocks noChangeShapeType="1"/>
          </p:cNvSpPr>
          <p:nvPr/>
        </p:nvSpPr>
        <p:spPr bwMode="auto">
          <a:xfrm>
            <a:off x="0" y="4876800"/>
            <a:ext cx="609600" cy="0"/>
          </a:xfrm>
          <a:prstGeom prst="line">
            <a:avLst/>
          </a:prstGeom>
          <a:noFill/>
          <a:ln w="44450">
            <a:solidFill>
              <a:schemeClr val="bg2"/>
            </a:solidFill>
            <a:round/>
            <a:headEnd/>
            <a:tailE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ransition spd="med">
    <p:random/>
    <p:sndAc>
      <p:stSnd>
        <p:snd r:embed="rId14" name="click.wav"/>
      </p:stSnd>
    </p:sndAc>
  </p:transition>
  <p:timing>
    <p:tnLst>
      <p:par>
        <p:cTn id="1" dur="indefinite" restart="never" nodeType="tmRoot"/>
      </p:par>
    </p:tnLst>
  </p:timing>
  <p:hf hdr="0" dt="0"/>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Times New Roman" pitchFamily="18" charset="0"/>
          <a:cs typeface="Arial" charset="0"/>
        </a:defRPr>
      </a:lvl2pPr>
      <a:lvl3pPr algn="l" rtl="0" fontAlgn="base">
        <a:spcBef>
          <a:spcPct val="0"/>
        </a:spcBef>
        <a:spcAft>
          <a:spcPct val="0"/>
        </a:spcAft>
        <a:defRPr sz="4200">
          <a:solidFill>
            <a:schemeClr val="tx2"/>
          </a:solidFill>
          <a:latin typeface="Times New Roman" pitchFamily="18" charset="0"/>
          <a:cs typeface="Arial" charset="0"/>
        </a:defRPr>
      </a:lvl3pPr>
      <a:lvl4pPr algn="l" rtl="0" fontAlgn="base">
        <a:spcBef>
          <a:spcPct val="0"/>
        </a:spcBef>
        <a:spcAft>
          <a:spcPct val="0"/>
        </a:spcAft>
        <a:defRPr sz="4200">
          <a:solidFill>
            <a:schemeClr val="tx2"/>
          </a:solidFill>
          <a:latin typeface="Times New Roman" pitchFamily="18" charset="0"/>
          <a:cs typeface="Arial" charset="0"/>
        </a:defRPr>
      </a:lvl4pPr>
      <a:lvl5pPr algn="l" rtl="0" fontAlgn="base">
        <a:spcBef>
          <a:spcPct val="0"/>
        </a:spcBef>
        <a:spcAft>
          <a:spcPct val="0"/>
        </a:spcAft>
        <a:defRPr sz="4200">
          <a:solidFill>
            <a:schemeClr val="tx2"/>
          </a:solidFill>
          <a:latin typeface="Times New Roman" pitchFamily="18" charset="0"/>
          <a:cs typeface="Arial" charset="0"/>
        </a:defRPr>
      </a:lvl5pPr>
      <a:lvl6pPr marL="457200" algn="l" rtl="0" fontAlgn="base">
        <a:spcBef>
          <a:spcPct val="0"/>
        </a:spcBef>
        <a:spcAft>
          <a:spcPct val="0"/>
        </a:spcAft>
        <a:defRPr sz="4200">
          <a:solidFill>
            <a:schemeClr val="tx2"/>
          </a:solidFill>
          <a:latin typeface="Times New Roman" pitchFamily="18" charset="0"/>
          <a:cs typeface="Arial" charset="0"/>
        </a:defRPr>
      </a:lvl6pPr>
      <a:lvl7pPr marL="914400" algn="l" rtl="0" fontAlgn="base">
        <a:spcBef>
          <a:spcPct val="0"/>
        </a:spcBef>
        <a:spcAft>
          <a:spcPct val="0"/>
        </a:spcAft>
        <a:defRPr sz="4200">
          <a:solidFill>
            <a:schemeClr val="tx2"/>
          </a:solidFill>
          <a:latin typeface="Times New Roman" pitchFamily="18" charset="0"/>
          <a:cs typeface="Arial" charset="0"/>
        </a:defRPr>
      </a:lvl7pPr>
      <a:lvl8pPr marL="1371600" algn="l" rtl="0" fontAlgn="base">
        <a:spcBef>
          <a:spcPct val="0"/>
        </a:spcBef>
        <a:spcAft>
          <a:spcPct val="0"/>
        </a:spcAft>
        <a:defRPr sz="4200">
          <a:solidFill>
            <a:schemeClr val="tx2"/>
          </a:solidFill>
          <a:latin typeface="Times New Roman" pitchFamily="18" charset="0"/>
          <a:cs typeface="Arial" charset="0"/>
        </a:defRPr>
      </a:lvl8pPr>
      <a:lvl9pPr marL="1828800" algn="l" rtl="0" fontAlgn="base">
        <a:spcBef>
          <a:spcPct val="0"/>
        </a:spcBef>
        <a:spcAft>
          <a:spcPct val="0"/>
        </a:spcAft>
        <a:defRPr sz="4200">
          <a:solidFill>
            <a:schemeClr val="tx2"/>
          </a:solidFill>
          <a:latin typeface="Times New Roman" pitchFamily="18" charset="0"/>
          <a:cs typeface="Arial" charset="0"/>
        </a:defRPr>
      </a:lvl9pPr>
    </p:titleStyle>
    <p:bodyStyle>
      <a:lvl1pPr marL="342900" indent="-342900" algn="l" rtl="0" fontAlgn="base">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itchFamily="2" charset="2"/>
        <a:buChar char="n"/>
        <a:defRPr sz="2600">
          <a:solidFill>
            <a:schemeClr val="tx1"/>
          </a:solidFill>
          <a:latin typeface="+mn-lt"/>
          <a:cs typeface="+mn-cs"/>
        </a:defRPr>
      </a:lvl2pPr>
      <a:lvl3pPr marL="1143000" indent="-228600" algn="l" rtl="0" fontAlgn="base">
        <a:spcBef>
          <a:spcPct val="20000"/>
        </a:spcBef>
        <a:spcAft>
          <a:spcPct val="0"/>
        </a:spcAft>
        <a:buClr>
          <a:schemeClr val="folHlink"/>
        </a:buClr>
        <a:buSzPct val="55000"/>
        <a:buFont typeface="Wingdings" pitchFamily="2" charset="2"/>
        <a:buChar char="n"/>
        <a:defRPr sz="2300">
          <a:solidFill>
            <a:schemeClr val="tx1"/>
          </a:solidFill>
          <a:latin typeface="+mn-lt"/>
          <a:cs typeface="+mn-cs"/>
        </a:defRPr>
      </a:lvl3pPr>
      <a:lvl4pPr marL="16002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4pPr>
      <a:lvl5pPr marL="20574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audio" Target="../media/audio1.wav"/></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wav"/></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wav"/></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wav"/></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oleObject" Target="../embeddings/Microsoft_Word_97_-_2004_Document1.doc"/><Relationship Id="rId5"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oleObject" Target="../embeddings/Microsoft_Word_97_-_2004_Document2.doc"/><Relationship Id="rId5" Type="http://schemas.openxmlformats.org/officeDocument/2006/relationships/image" Target="../media/image2.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oleObject" Target="../embeddings/Microsoft_Word_97_-_2004_Document3.doc"/><Relationship Id="rId5" Type="http://schemas.openxmlformats.org/officeDocument/2006/relationships/image" Target="../media/image3.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oleObject" Target="../embeddings/Microsoft_Word_97_-_2004_Document4.doc"/><Relationship Id="rId5" Type="http://schemas.openxmlformats.org/officeDocument/2006/relationships/image" Target="../media/image4.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oleObject" Target="../embeddings/Microsoft_Word_97_-_2004_Document5.doc"/><Relationship Id="rId5" Type="http://schemas.openxmlformats.org/officeDocument/2006/relationships/image" Target="../media/image5.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oleObject" Target="../embeddings/Microsoft_Word_97_-_2004_Document6.doc"/><Relationship Id="rId5" Type="http://schemas.openxmlformats.org/officeDocument/2006/relationships/image" Target="../media/image6.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oleObject" Target="../embeddings/Microsoft_Word_97_-_2004_Document7.doc"/><Relationship Id="rId5" Type="http://schemas.openxmlformats.org/officeDocument/2006/relationships/image" Target="../media/image7.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audio" Target="../media/audio1.wav"/></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wav"/></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wav"/></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wav"/></Relationships>
</file>

<file path=ppt/slides/_rels/slide23.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oleObject" Target="../embeddings/Microsoft_Word_97_-_2004_Document8.doc"/><Relationship Id="rId5" Type="http://schemas.openxmlformats.org/officeDocument/2006/relationships/image" Target="../media/image8.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oleObject" Target="../embeddings/Microsoft_Word_97_-_2004_Document9.doc"/><Relationship Id="rId5" Type="http://schemas.openxmlformats.org/officeDocument/2006/relationships/image" Target="../media/image9.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oleObject" Target="../embeddings/Microsoft_Word_97_-_2004_Document10.doc"/><Relationship Id="rId5" Type="http://schemas.openxmlformats.org/officeDocument/2006/relationships/image" Target="../media/image10.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oleObject" Target="../embeddings/Microsoft_Word_97_-_2004_Document11.doc"/><Relationship Id="rId5" Type="http://schemas.openxmlformats.org/officeDocument/2006/relationships/image" Target="../media/image11.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oleObject" Target="../embeddings/Microsoft_Word_97_-_2004_Document12.doc"/><Relationship Id="rId5" Type="http://schemas.openxmlformats.org/officeDocument/2006/relationships/image" Target="../media/image12.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oleObject" Target="../embeddings/Microsoft_Word_97_-_2004_Document13.doc"/><Relationship Id="rId5" Type="http://schemas.openxmlformats.org/officeDocument/2006/relationships/image" Target="../media/image13.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oleObject" Target="../embeddings/Microsoft_Word_97_-_2004_Document14.doc"/><Relationship Id="rId5" Type="http://schemas.openxmlformats.org/officeDocument/2006/relationships/image" Target="../media/image14.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wav"/></Relationships>
</file>

<file path=ppt/slides/_rels/slide30.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oleObject" Target="../embeddings/Microsoft_Word_97_-_2004_Document15.doc"/><Relationship Id="rId5" Type="http://schemas.openxmlformats.org/officeDocument/2006/relationships/image" Target="../media/image15.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audio" Target="../media/audio1.wav"/></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audio" Target="../media/audio1.wav"/></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wav"/></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wav"/></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wav"/></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wav"/></Relationships>
</file>

<file path=ppt/slides/_rels/slide37.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oleObject" Target="../embeddings/Microsoft_Word_97_-_2004_Document16.doc"/><Relationship Id="rId5" Type="http://schemas.openxmlformats.org/officeDocument/2006/relationships/image" Target="../media/image16.e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oleObject" Target="../embeddings/Microsoft_Word_97_-_2004_Document17.doc"/><Relationship Id="rId5" Type="http://schemas.openxmlformats.org/officeDocument/2006/relationships/image" Target="../media/image17.e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oleObject" Target="../embeddings/Microsoft_Word_97_-_2004_Document18.doc"/><Relationship Id="rId5" Type="http://schemas.openxmlformats.org/officeDocument/2006/relationships/image" Target="../media/image18.e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wav"/></Relationships>
</file>

<file path=ppt/slides/_rels/slide40.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oleObject" Target="../embeddings/Microsoft_Word_97_-_2004_Document19.doc"/><Relationship Id="rId5" Type="http://schemas.openxmlformats.org/officeDocument/2006/relationships/image" Target="../media/image19.e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oleObject" Target="../embeddings/Microsoft_Word_97_-_2004_Document20.doc"/><Relationship Id="rId5" Type="http://schemas.openxmlformats.org/officeDocument/2006/relationships/image" Target="../media/image20.e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oleObject" Target="../embeddings/Microsoft_Word_97_-_2004_Document21.doc"/><Relationship Id="rId5" Type="http://schemas.openxmlformats.org/officeDocument/2006/relationships/image" Target="../media/image21.e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oleObject" Target="../embeddings/Microsoft_Word_97_-_2004_Document22.doc"/><Relationship Id="rId5" Type="http://schemas.openxmlformats.org/officeDocument/2006/relationships/image" Target="../media/image22.e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oleObject" Target="../embeddings/Microsoft_Word_97_-_2004_Document23.doc"/><Relationship Id="rId5" Type="http://schemas.openxmlformats.org/officeDocument/2006/relationships/image" Target="../media/image23.emf"/><Relationship Id="rId1" Type="http://schemas.openxmlformats.org/officeDocument/2006/relationships/vmlDrawing" Target="../drawings/vmlDrawing23.v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oleObject" Target="../embeddings/Microsoft_Word_97_-_2004_Document24.doc"/><Relationship Id="rId5" Type="http://schemas.openxmlformats.org/officeDocument/2006/relationships/image" Target="../media/image24.emf"/><Relationship Id="rId1" Type="http://schemas.openxmlformats.org/officeDocument/2006/relationships/vmlDrawing" Target="../drawings/vmlDrawing24.vml"/><Relationship Id="rId2"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1" Type="http://schemas.openxmlformats.org/officeDocument/2006/relationships/image" Target="../media/image28.wmf"/><Relationship Id="rId12" Type="http://schemas.openxmlformats.org/officeDocument/2006/relationships/oleObject" Target="../embeddings/oleObject4.bin"/><Relationship Id="rId13" Type="http://schemas.openxmlformats.org/officeDocument/2006/relationships/image" Target="../media/image29.wmf"/><Relationship Id="rId1" Type="http://schemas.openxmlformats.org/officeDocument/2006/relationships/vmlDrawing" Target="../drawings/vmlDrawing25.vml"/><Relationship Id="rId2" Type="http://schemas.openxmlformats.org/officeDocument/2006/relationships/slideLayout" Target="../slideLayouts/slideLayout2.xml"/><Relationship Id="rId3" Type="http://schemas.openxmlformats.org/officeDocument/2006/relationships/audio" Target="../media/audio1.wav"/><Relationship Id="rId4" Type="http://schemas.openxmlformats.org/officeDocument/2006/relationships/oleObject" Target="../embeddings/Microsoft_Word_97_-_2004_Document25.doc"/><Relationship Id="rId5" Type="http://schemas.openxmlformats.org/officeDocument/2006/relationships/image" Target="../media/image25.emf"/><Relationship Id="rId6" Type="http://schemas.openxmlformats.org/officeDocument/2006/relationships/oleObject" Target="../embeddings/oleObject1.bin"/><Relationship Id="rId7" Type="http://schemas.openxmlformats.org/officeDocument/2006/relationships/image" Target="../media/image26.wmf"/><Relationship Id="rId8" Type="http://schemas.openxmlformats.org/officeDocument/2006/relationships/oleObject" Target="../embeddings/oleObject2.bin"/><Relationship Id="rId9" Type="http://schemas.openxmlformats.org/officeDocument/2006/relationships/image" Target="../media/image27.wmf"/><Relationship Id="rId10" Type="http://schemas.openxmlformats.org/officeDocument/2006/relationships/oleObject" Target="../embeddings/oleObject3.bin"/></Relationships>
</file>

<file path=ppt/slides/_rels/slide47.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oleObject" Target="../embeddings/Microsoft_Word_97_-_2004_Document26.doc"/><Relationship Id="rId5" Type="http://schemas.openxmlformats.org/officeDocument/2006/relationships/image" Target="../media/image30.emf"/><Relationship Id="rId1" Type="http://schemas.openxmlformats.org/officeDocument/2006/relationships/vmlDrawing" Target="../drawings/vmlDrawing26.vml"/><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oleObject" Target="../embeddings/Microsoft_Word_97_-_2004_Document27.doc"/><Relationship Id="rId5" Type="http://schemas.openxmlformats.org/officeDocument/2006/relationships/image" Target="../media/image31.emf"/><Relationship Id="rId1" Type="http://schemas.openxmlformats.org/officeDocument/2006/relationships/vmlDrawing" Target="../drawings/vmlDrawing27.vml"/><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wav"/></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wav"/></Relationships>
</file>

<file path=ppt/slides/_rels/slide50.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oleObject" Target="../embeddings/oleObject5.bin"/><Relationship Id="rId5" Type="http://schemas.openxmlformats.org/officeDocument/2006/relationships/image" Target="../media/image32.wmf"/><Relationship Id="rId6" Type="http://schemas.openxmlformats.org/officeDocument/2006/relationships/oleObject" Target="../embeddings/oleObject6.bin"/><Relationship Id="rId7" Type="http://schemas.openxmlformats.org/officeDocument/2006/relationships/oleObject" Target="../embeddings/oleObject7.bin"/><Relationship Id="rId8" Type="http://schemas.openxmlformats.org/officeDocument/2006/relationships/image" Target="../media/image33.wmf"/><Relationship Id="rId9" Type="http://schemas.openxmlformats.org/officeDocument/2006/relationships/oleObject" Target="../embeddings/oleObject8.bin"/><Relationship Id="rId1" Type="http://schemas.openxmlformats.org/officeDocument/2006/relationships/vmlDrawing" Target="../drawings/vmlDrawing28.v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oleObject" Target="../embeddings/Microsoft_Word_97_-_2004_Document28.doc"/><Relationship Id="rId5" Type="http://schemas.openxmlformats.org/officeDocument/2006/relationships/image" Target="../media/image34.emf"/><Relationship Id="rId6" Type="http://schemas.openxmlformats.org/officeDocument/2006/relationships/oleObject" Target="../embeddings/oleObject9.bin"/><Relationship Id="rId7" Type="http://schemas.openxmlformats.org/officeDocument/2006/relationships/image" Target="../media/image35.wmf"/><Relationship Id="rId1" Type="http://schemas.openxmlformats.org/officeDocument/2006/relationships/vmlDrawing" Target="../drawings/vmlDrawing29.vml"/><Relationship Id="rId2"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oleObject" Target="../embeddings/Microsoft_Word_97_-_2004_Document29.doc"/><Relationship Id="rId5" Type="http://schemas.openxmlformats.org/officeDocument/2006/relationships/image" Target="../media/image36.emf"/><Relationship Id="rId1" Type="http://schemas.openxmlformats.org/officeDocument/2006/relationships/vmlDrawing" Target="../drawings/vmlDrawing30.vml"/><Relationship Id="rId2"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oleObject" Target="../embeddings/Microsoft_Word_97_-_2004_Document30.doc"/><Relationship Id="rId5" Type="http://schemas.openxmlformats.org/officeDocument/2006/relationships/image" Target="../media/image37.emf"/><Relationship Id="rId1" Type="http://schemas.openxmlformats.org/officeDocument/2006/relationships/vmlDrawing" Target="../drawings/vmlDrawing31.vml"/><Relationship Id="rId2"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audio" Target="../media/audio1.wav"/></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audio" Target="../media/audio1.wav"/></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wav"/></Relationships>
</file>

<file path=ppt/slides/_rels/slide57.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oleObject" Target="../embeddings/Microsoft_Word_97_-_2004_Document31.doc"/><Relationship Id="rId5" Type="http://schemas.openxmlformats.org/officeDocument/2006/relationships/image" Target="../media/image38.emf"/><Relationship Id="rId1" Type="http://schemas.openxmlformats.org/officeDocument/2006/relationships/vmlDrawing" Target="../drawings/vmlDrawing32.vml"/><Relationship Id="rId2"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oleObject" Target="../embeddings/Microsoft_Word_97_-_2004_Document32.doc"/><Relationship Id="rId5" Type="http://schemas.openxmlformats.org/officeDocument/2006/relationships/image" Target="../media/image39.emf"/><Relationship Id="rId1" Type="http://schemas.openxmlformats.org/officeDocument/2006/relationships/vmlDrawing" Target="../drawings/vmlDrawing33.vml"/><Relationship Id="rId2"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oleObject" Target="../embeddings/Microsoft_Word_97_-_2004_Document33.doc"/><Relationship Id="rId5" Type="http://schemas.openxmlformats.org/officeDocument/2006/relationships/image" Target="../media/image40.emf"/><Relationship Id="rId1" Type="http://schemas.openxmlformats.org/officeDocument/2006/relationships/vmlDrawing" Target="../drawings/vmlDrawing34.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audio" Target="../media/audio1.wav"/></Relationships>
</file>

<file path=ppt/slides/_rels/slide60.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oleObject" Target="../embeddings/Microsoft_Word_97_-_2004_Document34.doc"/><Relationship Id="rId5" Type="http://schemas.openxmlformats.org/officeDocument/2006/relationships/image" Target="../media/image41.emf"/><Relationship Id="rId1" Type="http://schemas.openxmlformats.org/officeDocument/2006/relationships/vmlDrawing" Target="../drawings/vmlDrawing35.vml"/><Relationship Id="rId2"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audio" Target="../media/audio1.wav"/></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audio" Target="../media/audio1.wav"/></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wav"/></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wav"/></Relationships>
</file>

<file path=ppt/slides/_rels/slide65.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oleObject" Target="../embeddings/Microsoft_Word_97_-_2004_Document35.doc"/><Relationship Id="rId5" Type="http://schemas.openxmlformats.org/officeDocument/2006/relationships/image" Target="../media/image42.emf"/><Relationship Id="rId1" Type="http://schemas.openxmlformats.org/officeDocument/2006/relationships/vmlDrawing" Target="../drawings/vmlDrawing36.vml"/><Relationship Id="rId2"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oleObject" Target="../embeddings/Microsoft_Word_97_-_2004_Document36.doc"/><Relationship Id="rId5" Type="http://schemas.openxmlformats.org/officeDocument/2006/relationships/image" Target="../media/image43.emf"/><Relationship Id="rId1" Type="http://schemas.openxmlformats.org/officeDocument/2006/relationships/vmlDrawing" Target="../drawings/vmlDrawing37.vml"/><Relationship Id="rId2"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oleObject" Target="../embeddings/Microsoft_Word_97_-_2004_Document37.doc"/><Relationship Id="rId5" Type="http://schemas.openxmlformats.org/officeDocument/2006/relationships/image" Target="../media/image44.emf"/><Relationship Id="rId1" Type="http://schemas.openxmlformats.org/officeDocument/2006/relationships/vmlDrawing" Target="../drawings/vmlDrawing38.vml"/><Relationship Id="rId2"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oleObject" Target="../embeddings/Microsoft_Word_97_-_2004_Document38.doc"/><Relationship Id="rId5" Type="http://schemas.openxmlformats.org/officeDocument/2006/relationships/image" Target="../media/image45.emf"/><Relationship Id="rId1" Type="http://schemas.openxmlformats.org/officeDocument/2006/relationships/vmlDrawing" Target="../drawings/vmlDrawing39.vml"/><Relationship Id="rId2"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oleObject" Target="../embeddings/Microsoft_Word_97_-_2004_Document39.doc"/><Relationship Id="rId5" Type="http://schemas.openxmlformats.org/officeDocument/2006/relationships/image" Target="../media/image46.emf"/><Relationship Id="rId1" Type="http://schemas.openxmlformats.org/officeDocument/2006/relationships/vmlDrawing" Target="../drawings/vmlDrawing40.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audio" Target="../media/audio1.wav"/></Relationships>
</file>

<file path=ppt/slides/_rels/slide70.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oleObject" Target="../embeddings/Microsoft_Word_97_-_2004_Document40.doc"/><Relationship Id="rId5" Type="http://schemas.openxmlformats.org/officeDocument/2006/relationships/image" Target="../media/image47.emf"/><Relationship Id="rId1" Type="http://schemas.openxmlformats.org/officeDocument/2006/relationships/vmlDrawing" Target="../drawings/vmlDrawing41.vml"/><Relationship Id="rId2"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wav"/></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wav"/></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zh-CN" sz="4400">
                <a:ea typeface="SimSun" pitchFamily="2" charset="-122"/>
              </a:rPr>
              <a:t>Static (or Simultaneous-Move) Games of Incomplete Information-Chapter 3</a:t>
            </a:r>
          </a:p>
        </p:txBody>
      </p:sp>
      <p:sp>
        <p:nvSpPr>
          <p:cNvPr id="2051" name="Rectangle 3"/>
          <p:cNvSpPr>
            <a:spLocks noGrp="1" noChangeArrowheads="1"/>
          </p:cNvSpPr>
          <p:nvPr>
            <p:ph type="subTitle" idx="1"/>
          </p:nvPr>
        </p:nvSpPr>
        <p:spPr/>
        <p:txBody>
          <a:bodyPr/>
          <a:lstStyle/>
          <a:p>
            <a:r>
              <a:rPr lang="en-US" altLang="zh-CN" smtClean="0">
                <a:ea typeface="SimSun" pitchFamily="2" charset="-122"/>
              </a:rPr>
              <a:t>Bayesian </a:t>
            </a:r>
            <a:r>
              <a:rPr lang="en-US" altLang="zh-CN" dirty="0">
                <a:ea typeface="SimSun" pitchFamily="2" charset="-122"/>
              </a:rPr>
              <a:t>Nash Equilibrium</a:t>
            </a:r>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4BD87E07-CCED-46CD-ACA2-B0A5500CDEF1}" type="slidenum">
              <a:rPr lang="zh-CN" altLang="en-US"/>
              <a:pPr/>
              <a:t>10</a:t>
            </a:fld>
            <a:endParaRPr lang="en-US" altLang="zh-CN"/>
          </a:p>
        </p:txBody>
      </p:sp>
      <p:sp>
        <p:nvSpPr>
          <p:cNvPr id="223234" name="Rectangle 2"/>
          <p:cNvSpPr>
            <a:spLocks noGrp="1" noChangeArrowheads="1"/>
          </p:cNvSpPr>
          <p:nvPr>
            <p:ph type="title"/>
          </p:nvPr>
        </p:nvSpPr>
        <p:spPr/>
        <p:txBody>
          <a:bodyPr/>
          <a:lstStyle/>
          <a:p>
            <a:r>
              <a:rPr lang="en-US" altLang="zh-CN" sz="3800">
                <a:ea typeface="SimSun" pitchFamily="2" charset="-122"/>
              </a:rPr>
              <a:t>Cournot duopoly model of </a:t>
            </a:r>
            <a:br>
              <a:rPr lang="en-US" altLang="zh-CN" sz="3800">
                <a:ea typeface="SimSun" pitchFamily="2" charset="-122"/>
              </a:rPr>
            </a:br>
            <a:r>
              <a:rPr lang="en-US" altLang="zh-CN" sz="3800">
                <a:solidFill>
                  <a:schemeClr val="hlink"/>
                </a:solidFill>
                <a:ea typeface="SimSun" pitchFamily="2" charset="-122"/>
              </a:rPr>
              <a:t>complete</a:t>
            </a:r>
            <a:r>
              <a:rPr lang="en-US" altLang="zh-CN" sz="3800">
                <a:ea typeface="SimSun" pitchFamily="2" charset="-122"/>
              </a:rPr>
              <a:t> information</a:t>
            </a:r>
          </a:p>
        </p:txBody>
      </p:sp>
      <p:sp>
        <p:nvSpPr>
          <p:cNvPr id="223235" name="Rectangle 3"/>
          <p:cNvSpPr>
            <a:spLocks noGrp="1" noChangeArrowheads="1"/>
          </p:cNvSpPr>
          <p:nvPr>
            <p:ph type="body" idx="1"/>
          </p:nvPr>
        </p:nvSpPr>
        <p:spPr>
          <a:xfrm>
            <a:off x="914400" y="1627496"/>
            <a:ext cx="7772400" cy="4608513"/>
          </a:xfrm>
        </p:spPr>
        <p:txBody>
          <a:bodyPr/>
          <a:lstStyle/>
          <a:p>
            <a:r>
              <a:rPr lang="zh-CN" altLang="en-US" dirty="0">
                <a:ea typeface="SimSun" pitchFamily="2" charset="-122"/>
              </a:rPr>
              <a:t>标准式表述</a:t>
            </a:r>
            <a:r>
              <a:rPr lang="en-US" altLang="zh-CN" dirty="0">
                <a:ea typeface="SimSun" pitchFamily="2" charset="-122"/>
              </a:rPr>
              <a:t>:</a:t>
            </a:r>
          </a:p>
          <a:p>
            <a:pPr lvl="1">
              <a:buFont typeface="Wingdings" pitchFamily="2" charset="2"/>
              <a:buChar char="Ø"/>
            </a:pPr>
            <a:r>
              <a:rPr lang="zh-CN" altLang="en-US" dirty="0">
                <a:ea typeface="SimSun" pitchFamily="2" charset="-122"/>
              </a:rPr>
              <a:t>参与人集</a:t>
            </a:r>
            <a:r>
              <a:rPr lang="en-US" altLang="zh-CN" dirty="0">
                <a:ea typeface="SimSun" pitchFamily="2" charset="-122"/>
              </a:rPr>
              <a:t>: 		</a:t>
            </a:r>
            <a:r>
              <a:rPr lang="en-US" altLang="zh-CN" b="1" dirty="0">
                <a:latin typeface="Times New Roman" pitchFamily="18" charset="0"/>
                <a:ea typeface="SimSun" pitchFamily="2" charset="-122"/>
                <a:cs typeface="Times New Roman" pitchFamily="18" charset="0"/>
              </a:rPr>
              <a:t>{ Firm 1, Firm 2}</a:t>
            </a:r>
          </a:p>
          <a:p>
            <a:pPr lvl="1">
              <a:buFont typeface="Wingdings" pitchFamily="2" charset="2"/>
              <a:buChar char="Ø"/>
            </a:pPr>
            <a:r>
              <a:rPr lang="zh-CN" altLang="en-US" dirty="0">
                <a:ea typeface="SimSun" pitchFamily="2" charset="-122"/>
              </a:rPr>
              <a:t>策略集</a:t>
            </a:r>
            <a:r>
              <a:rPr lang="en-US" altLang="zh-CN" dirty="0">
                <a:ea typeface="SimSun" pitchFamily="2" charset="-122"/>
              </a:rPr>
              <a:t>: 	</a:t>
            </a:r>
            <a:r>
              <a:rPr lang="en-US" altLang="zh-CN" b="1" i="1" dirty="0">
                <a:latin typeface="Times New Roman" pitchFamily="18" charset="0"/>
                <a:ea typeface="SimSun" pitchFamily="2" charset="-122"/>
              </a:rPr>
              <a:t>S</a:t>
            </a:r>
            <a:r>
              <a:rPr lang="en-US" altLang="zh-CN" b="1" baseline="-25000" dirty="0">
                <a:latin typeface="Times New Roman" pitchFamily="18" charset="0"/>
                <a:ea typeface="SimSun" pitchFamily="2" charset="-122"/>
              </a:rPr>
              <a:t>1</a:t>
            </a:r>
            <a:r>
              <a:rPr lang="en-US" altLang="zh-CN" b="1" i="1" dirty="0">
                <a:latin typeface="Times New Roman" pitchFamily="18" charset="0"/>
                <a:ea typeface="SimSun" pitchFamily="2" charset="-122"/>
              </a:rPr>
              <a:t>=</a:t>
            </a:r>
            <a:r>
              <a:rPr lang="en-US" altLang="zh-CN" b="1" dirty="0">
                <a:latin typeface="Times New Roman" pitchFamily="18" charset="0"/>
                <a:ea typeface="SimSun" pitchFamily="2" charset="-122"/>
              </a:rPr>
              <a:t>[0, +∞), </a:t>
            </a:r>
            <a:r>
              <a:rPr lang="en-US" altLang="zh-CN" b="1" i="1" dirty="0">
                <a:latin typeface="Times New Roman" pitchFamily="18" charset="0"/>
                <a:ea typeface="SimSun" pitchFamily="2" charset="-122"/>
              </a:rPr>
              <a:t>S</a:t>
            </a:r>
            <a:r>
              <a:rPr lang="en-US" altLang="zh-CN" b="1" baseline="-25000" dirty="0">
                <a:latin typeface="Times New Roman" pitchFamily="18" charset="0"/>
                <a:ea typeface="SimSun" pitchFamily="2" charset="-122"/>
              </a:rPr>
              <a:t>2</a:t>
            </a:r>
            <a:r>
              <a:rPr lang="en-US" altLang="zh-CN" b="1" i="1" dirty="0">
                <a:latin typeface="Times New Roman" pitchFamily="18" charset="0"/>
                <a:ea typeface="SimSun" pitchFamily="2" charset="-122"/>
              </a:rPr>
              <a:t>=</a:t>
            </a:r>
            <a:r>
              <a:rPr lang="en-US" altLang="zh-CN" b="1" dirty="0">
                <a:latin typeface="Times New Roman" pitchFamily="18" charset="0"/>
                <a:ea typeface="SimSun" pitchFamily="2" charset="-122"/>
              </a:rPr>
              <a:t>[0, +∞)</a:t>
            </a:r>
          </a:p>
          <a:p>
            <a:pPr lvl="1">
              <a:buFont typeface="Wingdings" pitchFamily="2" charset="2"/>
              <a:buChar char="Ø"/>
            </a:pPr>
            <a:r>
              <a:rPr lang="zh-CN" altLang="en-US" dirty="0">
                <a:ea typeface="SimSun" pitchFamily="2" charset="-122"/>
              </a:rPr>
              <a:t>收益函数</a:t>
            </a:r>
            <a:r>
              <a:rPr lang="en-US" altLang="zh-CN" dirty="0">
                <a:ea typeface="SimSun" pitchFamily="2" charset="-122"/>
              </a:rPr>
              <a:t>: </a:t>
            </a:r>
            <a:br>
              <a:rPr lang="en-US" altLang="zh-CN" dirty="0">
                <a:ea typeface="SimSun" pitchFamily="2" charset="-122"/>
              </a:rPr>
            </a:br>
            <a:r>
              <a:rPr lang="en-US" altLang="zh-CN" b="1" i="1" dirty="0">
                <a:latin typeface="Times New Roman" pitchFamily="18" charset="0"/>
                <a:ea typeface="SimSun" pitchFamily="2" charset="-122"/>
              </a:rPr>
              <a:t>u</a:t>
            </a:r>
            <a:r>
              <a:rPr lang="en-US" altLang="zh-CN" b="1" baseline="-25000" dirty="0">
                <a:latin typeface="Times New Roman" pitchFamily="18" charset="0"/>
                <a:ea typeface="SimSun" pitchFamily="2" charset="-122"/>
              </a:rPr>
              <a:t>1</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1</a:t>
            </a:r>
            <a:r>
              <a:rPr lang="en-US" altLang="zh-CN" b="1" i="1" dirty="0">
                <a:latin typeface="Times New Roman" pitchFamily="18" charset="0"/>
                <a:ea typeface="SimSun" pitchFamily="2" charset="-122"/>
              </a:rPr>
              <a:t>, q</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1</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a-</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1</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c</a:t>
            </a:r>
            <a:r>
              <a:rPr lang="en-US" altLang="zh-CN" b="1" dirty="0">
                <a:latin typeface="Times New Roman" pitchFamily="18" charset="0"/>
                <a:ea typeface="SimSun" pitchFamily="2" charset="-122"/>
              </a:rPr>
              <a:t>),  </a:t>
            </a:r>
            <a:br>
              <a:rPr lang="en-US" altLang="zh-CN" b="1" dirty="0">
                <a:latin typeface="Times New Roman" pitchFamily="18" charset="0"/>
                <a:ea typeface="SimSun" pitchFamily="2" charset="-122"/>
              </a:rPr>
            </a:br>
            <a:r>
              <a:rPr lang="en-US" altLang="zh-CN" b="1" i="1" dirty="0">
                <a:latin typeface="Times New Roman" pitchFamily="18" charset="0"/>
                <a:ea typeface="SimSun" pitchFamily="2" charset="-122"/>
              </a:rPr>
              <a:t>u</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1</a:t>
            </a:r>
            <a:r>
              <a:rPr lang="en-US" altLang="zh-CN" b="1" i="1" dirty="0">
                <a:latin typeface="Times New Roman" pitchFamily="18" charset="0"/>
                <a:ea typeface="SimSun" pitchFamily="2" charset="-122"/>
              </a:rPr>
              <a:t>, q</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a-</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1</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c</a:t>
            </a:r>
            <a:r>
              <a:rPr lang="en-US" altLang="zh-CN" b="1" dirty="0">
                <a:latin typeface="Times New Roman" pitchFamily="18" charset="0"/>
                <a:ea typeface="SimSun" pitchFamily="2" charset="-122"/>
              </a:rPr>
              <a:t>)</a:t>
            </a:r>
          </a:p>
          <a:p>
            <a:endParaRPr lang="en-US" altLang="zh-CN" sz="2600" dirty="0">
              <a:ea typeface="SimSun" pitchFamily="2" charset="-122"/>
            </a:endParaRPr>
          </a:p>
          <a:p>
            <a:r>
              <a:rPr lang="zh-CN" altLang="en-US" sz="2600" dirty="0">
                <a:ea typeface="SimSun" pitchFamily="2" charset="-122"/>
              </a:rPr>
              <a:t>所有这些信息是共同知识</a:t>
            </a:r>
            <a:endParaRPr lang="en-US" altLang="zh-CN" sz="2600" dirty="0">
              <a:ea typeface="SimSun" pitchFamily="2" charset="-122"/>
            </a:endParaRPr>
          </a:p>
        </p:txBody>
      </p:sp>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78FDD428-0882-4A77-AA48-A5C6A25BB7FC}" type="slidenum">
              <a:rPr lang="zh-CN" altLang="en-US"/>
              <a:pPr/>
              <a:t>11</a:t>
            </a:fld>
            <a:endParaRPr lang="en-US" altLang="zh-CN"/>
          </a:p>
        </p:txBody>
      </p:sp>
      <p:sp>
        <p:nvSpPr>
          <p:cNvPr id="224258" name="Rectangle 2"/>
          <p:cNvSpPr>
            <a:spLocks noGrp="1" noChangeArrowheads="1"/>
          </p:cNvSpPr>
          <p:nvPr>
            <p:ph type="title"/>
          </p:nvPr>
        </p:nvSpPr>
        <p:spPr/>
        <p:txBody>
          <a:bodyPr/>
          <a:lstStyle/>
          <a:p>
            <a:r>
              <a:rPr lang="en-US" altLang="zh-CN" sz="3800">
                <a:ea typeface="SimSun" pitchFamily="2" charset="-122"/>
              </a:rPr>
              <a:t>Cournot duopoly model of </a:t>
            </a:r>
            <a:br>
              <a:rPr lang="en-US" altLang="zh-CN" sz="3800">
                <a:ea typeface="SimSun" pitchFamily="2" charset="-122"/>
              </a:rPr>
            </a:br>
            <a:r>
              <a:rPr lang="en-US" altLang="zh-CN" sz="3800">
                <a:solidFill>
                  <a:schemeClr val="hlink"/>
                </a:solidFill>
                <a:ea typeface="SimSun" pitchFamily="2" charset="-122"/>
              </a:rPr>
              <a:t>incomplete</a:t>
            </a:r>
            <a:r>
              <a:rPr lang="en-US" altLang="zh-CN" sz="3800">
                <a:ea typeface="SimSun" pitchFamily="2" charset="-122"/>
              </a:rPr>
              <a:t> information</a:t>
            </a:r>
          </a:p>
        </p:txBody>
      </p:sp>
      <p:sp>
        <p:nvSpPr>
          <p:cNvPr id="224259" name="Rectangle 3"/>
          <p:cNvSpPr>
            <a:spLocks noGrp="1" noChangeArrowheads="1"/>
          </p:cNvSpPr>
          <p:nvPr>
            <p:ph type="body" idx="1"/>
          </p:nvPr>
        </p:nvSpPr>
        <p:spPr>
          <a:xfrm>
            <a:off x="914400" y="1600200"/>
            <a:ext cx="7772400" cy="4608513"/>
          </a:xfrm>
        </p:spPr>
        <p:txBody>
          <a:bodyPr/>
          <a:lstStyle/>
          <a:p>
            <a:r>
              <a:rPr lang="zh-CN" altLang="en-US" dirty="0">
                <a:ea typeface="SimSun" pitchFamily="2" charset="-122"/>
              </a:rPr>
              <a:t>一种同质的产品仅仅由两家企业进行生产</a:t>
            </a:r>
            <a:r>
              <a:rPr lang="en-US" altLang="zh-CN" dirty="0">
                <a:ea typeface="SimSun" pitchFamily="2" charset="-122"/>
              </a:rPr>
              <a:t>: firm 1 </a:t>
            </a:r>
            <a:r>
              <a:rPr lang="zh-CN" altLang="en-US" dirty="0" smtClean="0">
                <a:ea typeface="SimSun" pitchFamily="2" charset="-122"/>
              </a:rPr>
              <a:t>和</a:t>
            </a:r>
            <a:r>
              <a:rPr lang="en-US" altLang="zh-CN" dirty="0" smtClean="0">
                <a:ea typeface="SimSun" pitchFamily="2" charset="-122"/>
              </a:rPr>
              <a:t>firm </a:t>
            </a:r>
            <a:r>
              <a:rPr lang="en-US" altLang="zh-CN" dirty="0">
                <a:ea typeface="SimSun" pitchFamily="2" charset="-122"/>
              </a:rPr>
              <a:t>2. </a:t>
            </a:r>
            <a:r>
              <a:rPr lang="zh-CN" altLang="en-US" dirty="0">
                <a:ea typeface="SimSun" pitchFamily="2" charset="-122"/>
              </a:rPr>
              <a:t>产量分别用</a:t>
            </a:r>
            <a:r>
              <a:rPr lang="en-US" altLang="zh-CN" b="1" i="1" dirty="0">
                <a:latin typeface="Times New Roman" pitchFamily="18" charset="0"/>
                <a:ea typeface="SimSun" pitchFamily="2" charset="-122"/>
                <a:cs typeface="Times New Roman" pitchFamily="18" charset="0"/>
              </a:rPr>
              <a:t>q</a:t>
            </a:r>
            <a:r>
              <a:rPr lang="en-US" altLang="zh-CN" b="1" baseline="-25000" dirty="0">
                <a:latin typeface="Times New Roman" pitchFamily="18" charset="0"/>
                <a:ea typeface="SimSun" pitchFamily="2" charset="-122"/>
                <a:cs typeface="Times New Roman" pitchFamily="18" charset="0"/>
              </a:rPr>
              <a:t>1</a:t>
            </a:r>
            <a:r>
              <a:rPr lang="en-US" altLang="zh-CN" dirty="0">
                <a:ea typeface="SimSun" pitchFamily="2" charset="-122"/>
                <a:cs typeface="Times New Roman" pitchFamily="18" charset="0"/>
              </a:rPr>
              <a:t> </a:t>
            </a:r>
            <a:r>
              <a:rPr lang="zh-CN" altLang="en-US" dirty="0">
                <a:ea typeface="SimSun" pitchFamily="2" charset="-122"/>
                <a:cs typeface="Times New Roman" pitchFamily="18" charset="0"/>
              </a:rPr>
              <a:t>和</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2</a:t>
            </a:r>
            <a:r>
              <a:rPr lang="zh-CN" altLang="en-US" b="1" dirty="0">
                <a:latin typeface="Times New Roman" pitchFamily="18" charset="0"/>
                <a:ea typeface="SimSun" pitchFamily="2" charset="-122"/>
              </a:rPr>
              <a:t>表示</a:t>
            </a:r>
            <a:r>
              <a:rPr lang="en-US" altLang="zh-CN" dirty="0">
                <a:ea typeface="SimSun" pitchFamily="2" charset="-122"/>
              </a:rPr>
              <a:t>. </a:t>
            </a:r>
          </a:p>
          <a:p>
            <a:r>
              <a:rPr lang="zh-CN" altLang="en-US" dirty="0">
                <a:ea typeface="SimSun" pitchFamily="2" charset="-122"/>
              </a:rPr>
              <a:t>它们同时选择它们的产量</a:t>
            </a:r>
            <a:r>
              <a:rPr lang="en-US" altLang="zh-CN" dirty="0">
                <a:ea typeface="SimSun" pitchFamily="2" charset="-122"/>
              </a:rPr>
              <a:t>.</a:t>
            </a:r>
          </a:p>
          <a:p>
            <a:r>
              <a:rPr lang="zh-CN" altLang="en-US" dirty="0">
                <a:ea typeface="SimSun" pitchFamily="2" charset="-122"/>
              </a:rPr>
              <a:t>市场价格</a:t>
            </a:r>
            <a:r>
              <a:rPr lang="en-US" altLang="zh-CN" dirty="0">
                <a:ea typeface="SimSun" pitchFamily="2" charset="-122"/>
              </a:rPr>
              <a:t>: </a:t>
            </a:r>
            <a:r>
              <a:rPr lang="en-US" altLang="zh-CN" b="1" i="1" dirty="0">
                <a:latin typeface="Times New Roman" pitchFamily="18" charset="0"/>
                <a:ea typeface="SimSun" pitchFamily="2" charset="-122"/>
              </a:rPr>
              <a:t>P</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Q</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a-Q</a:t>
            </a:r>
            <a:r>
              <a:rPr lang="en-US" altLang="zh-CN" i="1" dirty="0">
                <a:ea typeface="SimSun" pitchFamily="2" charset="-122"/>
              </a:rPr>
              <a:t>,</a:t>
            </a:r>
            <a:r>
              <a:rPr lang="en-US" altLang="zh-CN" dirty="0">
                <a:ea typeface="SimSun" pitchFamily="2" charset="-122"/>
              </a:rPr>
              <a:t> </a:t>
            </a:r>
            <a:r>
              <a:rPr lang="zh-CN" altLang="en-US" dirty="0">
                <a:ea typeface="SimSun" pitchFamily="2" charset="-122"/>
              </a:rPr>
              <a:t>这里</a:t>
            </a:r>
            <a:r>
              <a:rPr lang="en-US" altLang="zh-CN" dirty="0">
                <a:ea typeface="SimSun" pitchFamily="2" charset="-122"/>
              </a:rPr>
              <a:t> </a:t>
            </a:r>
            <a:r>
              <a:rPr lang="en-US" altLang="zh-CN" b="1" i="1" dirty="0">
                <a:latin typeface="Times New Roman" pitchFamily="18" charset="0"/>
                <a:ea typeface="SimSun" pitchFamily="2" charset="-122"/>
              </a:rPr>
              <a:t>a</a:t>
            </a:r>
            <a:r>
              <a:rPr lang="en-US" altLang="zh-CN" dirty="0">
                <a:ea typeface="SimSun" pitchFamily="2" charset="-122"/>
              </a:rPr>
              <a:t> </a:t>
            </a:r>
            <a:r>
              <a:rPr lang="zh-CN" altLang="en-US" dirty="0">
                <a:ea typeface="SimSun" pitchFamily="2" charset="-122"/>
              </a:rPr>
              <a:t>是常数并且</a:t>
            </a:r>
            <a:r>
              <a:rPr lang="en-US" altLang="zh-CN" dirty="0">
                <a:ea typeface="SimSun" pitchFamily="2" charset="-122"/>
              </a:rPr>
              <a:t> </a:t>
            </a:r>
            <a:r>
              <a:rPr lang="en-US" altLang="zh-CN" b="1" i="1" dirty="0">
                <a:latin typeface="Times New Roman" pitchFamily="18" charset="0"/>
                <a:ea typeface="SimSun" pitchFamily="2" charset="-122"/>
              </a:rPr>
              <a:t>Q=q</a:t>
            </a:r>
            <a:r>
              <a:rPr lang="en-US" altLang="zh-CN" b="1" baseline="-25000" dirty="0">
                <a:latin typeface="Times New Roman" pitchFamily="18" charset="0"/>
                <a:ea typeface="SimSun" pitchFamily="2" charset="-122"/>
              </a:rPr>
              <a:t>1</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2</a:t>
            </a:r>
            <a:r>
              <a:rPr lang="en-US" altLang="zh-CN" i="1" dirty="0">
                <a:ea typeface="SimSun" pitchFamily="2" charset="-122"/>
              </a:rPr>
              <a:t>.</a:t>
            </a:r>
          </a:p>
          <a:p>
            <a:r>
              <a:rPr lang="en-US" altLang="zh-CN" dirty="0">
                <a:ea typeface="SimSun" pitchFamily="2" charset="-122"/>
              </a:rPr>
              <a:t>Firm 1</a:t>
            </a:r>
            <a:r>
              <a:rPr lang="zh-CN" altLang="en-US" dirty="0">
                <a:ea typeface="SimSun" pitchFamily="2" charset="-122"/>
              </a:rPr>
              <a:t>的成本函数</a:t>
            </a:r>
            <a:r>
              <a:rPr lang="en-US" altLang="zh-CN" dirty="0">
                <a:ea typeface="SimSun" pitchFamily="2" charset="-122"/>
              </a:rPr>
              <a:t>: </a:t>
            </a:r>
            <a:r>
              <a:rPr lang="en-US" altLang="zh-CN" b="1" i="1" dirty="0">
                <a:latin typeface="Times New Roman" pitchFamily="18" charset="0"/>
                <a:ea typeface="SimSun" pitchFamily="2" charset="-122"/>
              </a:rPr>
              <a:t>C</a:t>
            </a:r>
            <a:r>
              <a:rPr lang="en-US" altLang="zh-CN" b="1" baseline="-25000" dirty="0">
                <a:latin typeface="Times New Roman" pitchFamily="18" charset="0"/>
                <a:ea typeface="SimSun" pitchFamily="2" charset="-122"/>
              </a:rPr>
              <a:t>1</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1</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cq</a:t>
            </a:r>
            <a:r>
              <a:rPr lang="en-US" altLang="zh-CN" b="1" baseline="-25000" dirty="0">
                <a:latin typeface="Times New Roman" pitchFamily="18" charset="0"/>
                <a:ea typeface="SimSun" pitchFamily="2" charset="-122"/>
              </a:rPr>
              <a:t>1</a:t>
            </a:r>
            <a:r>
              <a:rPr lang="en-US" altLang="zh-CN" dirty="0">
                <a:ea typeface="SimSun" pitchFamily="2" charset="-122"/>
              </a:rPr>
              <a:t>.</a:t>
            </a:r>
          </a:p>
          <a:p>
            <a:r>
              <a:rPr lang="zh-CN" altLang="en-US" dirty="0">
                <a:solidFill>
                  <a:srgbClr val="0000FF"/>
                </a:solidFill>
                <a:ea typeface="SimSun" pitchFamily="2" charset="-122"/>
              </a:rPr>
              <a:t>以上均为共同知识</a:t>
            </a:r>
            <a:endParaRPr lang="en-US" altLang="zh-CN" dirty="0">
              <a:solidFill>
                <a:srgbClr val="0000FF"/>
              </a:solidFill>
              <a:ea typeface="SimSun" pitchFamily="2" charset="-122"/>
            </a:endParaRPr>
          </a:p>
        </p:txBody>
      </p:sp>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0143A69D-5CA8-4AE8-AC7C-665B37FBCA83}" type="slidenum">
              <a:rPr lang="zh-CN" altLang="en-US"/>
              <a:pPr/>
              <a:t>12</a:t>
            </a:fld>
            <a:endParaRPr lang="en-US" altLang="zh-CN"/>
          </a:p>
        </p:txBody>
      </p:sp>
      <p:sp>
        <p:nvSpPr>
          <p:cNvPr id="225282" name="Rectangle 2"/>
          <p:cNvSpPr>
            <a:spLocks noGrp="1" noChangeArrowheads="1"/>
          </p:cNvSpPr>
          <p:nvPr>
            <p:ph type="title"/>
          </p:nvPr>
        </p:nvSpPr>
        <p:spPr/>
        <p:txBody>
          <a:bodyPr/>
          <a:lstStyle/>
          <a:p>
            <a:r>
              <a:rPr lang="en-US" altLang="zh-CN" sz="3800">
                <a:ea typeface="SimSun" pitchFamily="2" charset="-122"/>
              </a:rPr>
              <a:t>Cournot duopoly model of </a:t>
            </a:r>
            <a:br>
              <a:rPr lang="en-US" altLang="zh-CN" sz="3800">
                <a:ea typeface="SimSun" pitchFamily="2" charset="-122"/>
              </a:rPr>
            </a:br>
            <a:r>
              <a:rPr lang="en-US" altLang="zh-CN" sz="3800">
                <a:solidFill>
                  <a:schemeClr val="hlink"/>
                </a:solidFill>
                <a:ea typeface="SimSun" pitchFamily="2" charset="-122"/>
              </a:rPr>
              <a:t>incomplete</a:t>
            </a:r>
            <a:r>
              <a:rPr lang="en-US" altLang="zh-CN" sz="3800">
                <a:ea typeface="SimSun" pitchFamily="2" charset="-122"/>
              </a:rPr>
              <a:t> information (continued)</a:t>
            </a:r>
          </a:p>
        </p:txBody>
      </p:sp>
      <p:sp>
        <p:nvSpPr>
          <p:cNvPr id="225283" name="Rectangle 3"/>
          <p:cNvSpPr>
            <a:spLocks noGrp="1" noChangeArrowheads="1"/>
          </p:cNvSpPr>
          <p:nvPr>
            <p:ph type="body" idx="1"/>
          </p:nvPr>
        </p:nvSpPr>
        <p:spPr>
          <a:xfrm>
            <a:off x="914400" y="1600200"/>
            <a:ext cx="7772400" cy="4608513"/>
          </a:xfrm>
        </p:spPr>
        <p:txBody>
          <a:bodyPr/>
          <a:lstStyle/>
          <a:p>
            <a:pPr>
              <a:lnSpc>
                <a:spcPct val="80000"/>
              </a:lnSpc>
            </a:pPr>
            <a:r>
              <a:rPr lang="en-US" altLang="zh-CN" sz="2400" dirty="0">
                <a:ea typeface="SimSun" pitchFamily="2" charset="-122"/>
              </a:rPr>
              <a:t>Firm 2</a:t>
            </a:r>
            <a:r>
              <a:rPr lang="zh-CN" altLang="en-US" sz="2400" dirty="0">
                <a:ea typeface="SimSun" pitchFamily="2" charset="-122"/>
              </a:rPr>
              <a:t>的边际成本依赖于某个只有它自己知道的因素 </a:t>
            </a:r>
            <a:r>
              <a:rPr lang="en-US" altLang="zh-CN" sz="2400" dirty="0">
                <a:ea typeface="SimSun" pitchFamily="2" charset="-122"/>
              </a:rPr>
              <a:t>(</a:t>
            </a:r>
            <a:r>
              <a:rPr lang="zh-CN" altLang="en-US" sz="2400" dirty="0">
                <a:ea typeface="SimSun" pitchFamily="2" charset="-122"/>
              </a:rPr>
              <a:t>如技术水平</a:t>
            </a:r>
            <a:r>
              <a:rPr lang="en-US" altLang="zh-CN" sz="2400" dirty="0">
                <a:ea typeface="SimSun" pitchFamily="2" charset="-122"/>
              </a:rPr>
              <a:t>).</a:t>
            </a:r>
            <a:r>
              <a:rPr lang="zh-CN" altLang="en-US" sz="2400" dirty="0">
                <a:ea typeface="SimSun" pitchFamily="2" charset="-122"/>
              </a:rPr>
              <a:t>它的边际成本可能是</a:t>
            </a:r>
            <a:endParaRPr lang="en-US" altLang="zh-CN" sz="2400" dirty="0">
              <a:ea typeface="SimSun" pitchFamily="2" charset="-122"/>
            </a:endParaRPr>
          </a:p>
          <a:p>
            <a:pPr lvl="1">
              <a:lnSpc>
                <a:spcPct val="80000"/>
              </a:lnSpc>
              <a:buFont typeface="Wingdings" pitchFamily="2" charset="2"/>
              <a:buChar char="Ø"/>
            </a:pPr>
            <a:r>
              <a:rPr lang="zh-CN" altLang="en-US" sz="2400" dirty="0">
                <a:solidFill>
                  <a:srgbClr val="0000FF"/>
                </a:solidFill>
                <a:ea typeface="SimSun" pitchFamily="2" charset="-122"/>
              </a:rPr>
              <a:t>较高（</a:t>
            </a:r>
            <a:r>
              <a:rPr lang="en-US" altLang="zh-CN" sz="2400" dirty="0">
                <a:solidFill>
                  <a:srgbClr val="0000FF"/>
                </a:solidFill>
                <a:ea typeface="SimSun" pitchFamily="2" charset="-122"/>
              </a:rPr>
              <a:t>HIGH</a:t>
            </a:r>
            <a:r>
              <a:rPr lang="zh-CN" altLang="en-US" sz="2400" dirty="0">
                <a:solidFill>
                  <a:srgbClr val="0000FF"/>
                </a:solidFill>
                <a:ea typeface="SimSun" pitchFamily="2" charset="-122"/>
              </a:rPr>
              <a:t>）</a:t>
            </a:r>
            <a:r>
              <a:rPr lang="en-US" altLang="zh-CN" sz="2400" dirty="0">
                <a:ea typeface="SimSun" pitchFamily="2" charset="-122"/>
              </a:rPr>
              <a:t>: </a:t>
            </a:r>
            <a:r>
              <a:rPr lang="zh-CN" altLang="en-US" sz="2400" dirty="0">
                <a:ea typeface="SimSun" pitchFamily="2" charset="-122"/>
              </a:rPr>
              <a:t>成本函数</a:t>
            </a:r>
            <a:r>
              <a:rPr lang="en-US" altLang="zh-CN" sz="2400" dirty="0">
                <a:ea typeface="SimSun" pitchFamily="2" charset="-122"/>
              </a:rPr>
              <a:t>: </a:t>
            </a:r>
            <a:r>
              <a:rPr lang="en-US" altLang="zh-CN" sz="2400" b="1" i="1" dirty="0">
                <a:latin typeface="Times New Roman" pitchFamily="18" charset="0"/>
                <a:ea typeface="SimSun" pitchFamily="2" charset="-122"/>
                <a:cs typeface="Times New Roman" pitchFamily="18" charset="0"/>
              </a:rPr>
              <a:t>C</a:t>
            </a:r>
            <a:r>
              <a:rPr lang="en-US" altLang="zh-CN" sz="2400" b="1" baseline="-25000" dirty="0">
                <a:latin typeface="Times New Roman" pitchFamily="18" charset="0"/>
                <a:ea typeface="SimSun" pitchFamily="2" charset="-122"/>
                <a:cs typeface="Times New Roman" pitchFamily="18" charset="0"/>
              </a:rPr>
              <a:t>2</a:t>
            </a:r>
            <a:r>
              <a:rPr lang="en-US" altLang="zh-CN" sz="2400" b="1" dirty="0">
                <a:latin typeface="Times New Roman" pitchFamily="18" charset="0"/>
                <a:ea typeface="SimSun" pitchFamily="2" charset="-122"/>
                <a:cs typeface="Times New Roman" pitchFamily="18" charset="0"/>
              </a:rPr>
              <a:t>(</a:t>
            </a:r>
            <a:r>
              <a:rPr lang="en-US" altLang="zh-CN" sz="2400" b="1" i="1" dirty="0">
                <a:latin typeface="Times New Roman" pitchFamily="18" charset="0"/>
                <a:ea typeface="SimSun" pitchFamily="2" charset="-122"/>
                <a:cs typeface="Times New Roman" pitchFamily="18" charset="0"/>
              </a:rPr>
              <a:t>q</a:t>
            </a:r>
            <a:r>
              <a:rPr lang="en-US" altLang="zh-CN" sz="2400" b="1" baseline="-25000" dirty="0">
                <a:latin typeface="Times New Roman" pitchFamily="18" charset="0"/>
                <a:ea typeface="SimSun" pitchFamily="2" charset="-122"/>
                <a:cs typeface="Times New Roman" pitchFamily="18" charset="0"/>
              </a:rPr>
              <a:t>2</a:t>
            </a:r>
            <a:r>
              <a:rPr lang="en-US" altLang="zh-CN" sz="2400" b="1" dirty="0">
                <a:latin typeface="Times New Roman" pitchFamily="18" charset="0"/>
                <a:ea typeface="SimSun" pitchFamily="2" charset="-122"/>
                <a:cs typeface="Times New Roman" pitchFamily="18" charset="0"/>
              </a:rPr>
              <a:t>)=</a:t>
            </a:r>
            <a:r>
              <a:rPr lang="en-US" altLang="zh-CN" sz="2400" b="1" i="1" dirty="0">
                <a:latin typeface="Times New Roman" pitchFamily="18" charset="0"/>
                <a:ea typeface="SimSun" pitchFamily="2" charset="-122"/>
                <a:cs typeface="Times New Roman" pitchFamily="18" charset="0"/>
              </a:rPr>
              <a:t>c</a:t>
            </a:r>
            <a:r>
              <a:rPr lang="en-US" altLang="zh-CN" sz="2400" b="1" i="1" baseline="-25000" dirty="0">
                <a:latin typeface="Times New Roman" pitchFamily="18" charset="0"/>
                <a:ea typeface="SimSun" pitchFamily="2" charset="-122"/>
                <a:cs typeface="Times New Roman" pitchFamily="18" charset="0"/>
              </a:rPr>
              <a:t>H</a:t>
            </a:r>
            <a:r>
              <a:rPr lang="en-US" altLang="zh-CN" sz="2400" b="1" i="1" dirty="0">
                <a:latin typeface="Times New Roman" pitchFamily="18" charset="0"/>
                <a:ea typeface="SimSun" pitchFamily="2" charset="-122"/>
                <a:cs typeface="Times New Roman" pitchFamily="18" charset="0"/>
              </a:rPr>
              <a:t>q</a:t>
            </a:r>
            <a:r>
              <a:rPr lang="en-US" altLang="zh-CN" sz="2400" b="1" baseline="-25000" dirty="0">
                <a:latin typeface="Times New Roman" pitchFamily="18" charset="0"/>
                <a:ea typeface="SimSun" pitchFamily="2" charset="-122"/>
                <a:cs typeface="Times New Roman" pitchFamily="18" charset="0"/>
              </a:rPr>
              <a:t>2</a:t>
            </a:r>
            <a:r>
              <a:rPr lang="en-US" altLang="zh-CN" sz="2400" dirty="0">
                <a:ea typeface="SimSun" pitchFamily="2" charset="-122"/>
              </a:rPr>
              <a:t>.</a:t>
            </a:r>
          </a:p>
          <a:p>
            <a:pPr lvl="1">
              <a:lnSpc>
                <a:spcPct val="80000"/>
              </a:lnSpc>
              <a:buFont typeface="Wingdings" pitchFamily="2" charset="2"/>
              <a:buChar char="Ø"/>
            </a:pPr>
            <a:r>
              <a:rPr lang="zh-CN" altLang="en-US" sz="2400" dirty="0">
                <a:solidFill>
                  <a:srgbClr val="0000FF"/>
                </a:solidFill>
                <a:ea typeface="SimSun" pitchFamily="2" charset="-122"/>
              </a:rPr>
              <a:t>较低（</a:t>
            </a:r>
            <a:r>
              <a:rPr lang="en-US" altLang="zh-CN" sz="2400" dirty="0">
                <a:solidFill>
                  <a:srgbClr val="0000FF"/>
                </a:solidFill>
                <a:ea typeface="SimSun" pitchFamily="2" charset="-122"/>
              </a:rPr>
              <a:t>LOW</a:t>
            </a:r>
            <a:r>
              <a:rPr lang="zh-CN" altLang="en-US" sz="2400" dirty="0">
                <a:solidFill>
                  <a:srgbClr val="0000FF"/>
                </a:solidFill>
                <a:ea typeface="SimSun" pitchFamily="2" charset="-122"/>
              </a:rPr>
              <a:t>）</a:t>
            </a:r>
            <a:r>
              <a:rPr lang="en-US" altLang="zh-CN" sz="2400" dirty="0">
                <a:ea typeface="SimSun" pitchFamily="2" charset="-122"/>
              </a:rPr>
              <a:t>: </a:t>
            </a:r>
            <a:r>
              <a:rPr lang="zh-CN" altLang="en-US" sz="2400" dirty="0">
                <a:ea typeface="SimSun" pitchFamily="2" charset="-122"/>
              </a:rPr>
              <a:t>成本函数</a:t>
            </a:r>
            <a:r>
              <a:rPr lang="en-US" altLang="zh-CN" sz="2400" dirty="0">
                <a:ea typeface="SimSun" pitchFamily="2" charset="-122"/>
              </a:rPr>
              <a:t>: </a:t>
            </a:r>
            <a:r>
              <a:rPr lang="en-US" altLang="zh-CN" sz="2400" b="1" i="1" dirty="0">
                <a:latin typeface="Times New Roman" pitchFamily="18" charset="0"/>
                <a:ea typeface="SimSun" pitchFamily="2" charset="-122"/>
              </a:rPr>
              <a:t>C</a:t>
            </a:r>
            <a:r>
              <a:rPr lang="en-US" altLang="zh-CN" sz="2400" b="1" baseline="-25000" dirty="0">
                <a:latin typeface="Times New Roman" pitchFamily="18" charset="0"/>
                <a:ea typeface="SimSun" pitchFamily="2" charset="-122"/>
              </a:rPr>
              <a:t>2</a:t>
            </a:r>
            <a:r>
              <a:rPr lang="en-US" altLang="zh-CN" sz="2400" b="1" dirty="0">
                <a:latin typeface="Times New Roman" pitchFamily="18" charset="0"/>
                <a:ea typeface="SimSun" pitchFamily="2" charset="-122"/>
              </a:rPr>
              <a:t>(</a:t>
            </a:r>
            <a:r>
              <a:rPr lang="en-US" altLang="zh-CN" sz="2400" b="1" i="1" dirty="0">
                <a:latin typeface="Times New Roman" pitchFamily="18" charset="0"/>
                <a:ea typeface="SimSun" pitchFamily="2" charset="-122"/>
              </a:rPr>
              <a:t>q</a:t>
            </a:r>
            <a:r>
              <a:rPr lang="en-US" altLang="zh-CN" sz="2400" b="1" baseline="-25000" dirty="0">
                <a:latin typeface="Times New Roman" pitchFamily="18" charset="0"/>
                <a:ea typeface="SimSun" pitchFamily="2" charset="-122"/>
              </a:rPr>
              <a:t>2</a:t>
            </a:r>
            <a:r>
              <a:rPr lang="en-US" altLang="zh-CN" sz="2400" b="1" dirty="0">
                <a:latin typeface="Times New Roman" pitchFamily="18" charset="0"/>
                <a:ea typeface="SimSun" pitchFamily="2" charset="-122"/>
              </a:rPr>
              <a:t>)=</a:t>
            </a:r>
            <a:r>
              <a:rPr lang="en-US" altLang="zh-CN" sz="2400" b="1" i="1" dirty="0">
                <a:latin typeface="Times New Roman" pitchFamily="18" charset="0"/>
                <a:ea typeface="SimSun" pitchFamily="2" charset="-122"/>
              </a:rPr>
              <a:t>c</a:t>
            </a:r>
            <a:r>
              <a:rPr lang="en-US" altLang="zh-CN" sz="2400" b="1" i="1" baseline="-25000" dirty="0">
                <a:latin typeface="Times New Roman" pitchFamily="18" charset="0"/>
                <a:ea typeface="SimSun" pitchFamily="2" charset="-122"/>
              </a:rPr>
              <a:t>L</a:t>
            </a:r>
            <a:r>
              <a:rPr lang="en-US" altLang="zh-CN" sz="2400" b="1" i="1" dirty="0">
                <a:latin typeface="Times New Roman" pitchFamily="18" charset="0"/>
                <a:ea typeface="SimSun" pitchFamily="2" charset="-122"/>
              </a:rPr>
              <a:t>q</a:t>
            </a:r>
            <a:r>
              <a:rPr lang="en-US" altLang="zh-CN" sz="2400" b="1" baseline="-25000" dirty="0">
                <a:latin typeface="Times New Roman" pitchFamily="18" charset="0"/>
                <a:ea typeface="SimSun" pitchFamily="2" charset="-122"/>
              </a:rPr>
              <a:t>2</a:t>
            </a:r>
            <a:r>
              <a:rPr lang="en-US" altLang="zh-CN" sz="2400" dirty="0">
                <a:ea typeface="SimSun" pitchFamily="2" charset="-122"/>
              </a:rPr>
              <a:t>.</a:t>
            </a:r>
          </a:p>
          <a:p>
            <a:pPr>
              <a:lnSpc>
                <a:spcPct val="80000"/>
              </a:lnSpc>
            </a:pPr>
            <a:r>
              <a:rPr lang="zh-CN" altLang="en-US" sz="2400" dirty="0">
                <a:ea typeface="SimSun" pitchFamily="2" charset="-122"/>
              </a:rPr>
              <a:t>在生产前</a:t>
            </a:r>
            <a:r>
              <a:rPr lang="en-US" altLang="zh-CN" sz="2400" dirty="0">
                <a:ea typeface="SimSun" pitchFamily="2" charset="-122"/>
              </a:rPr>
              <a:t>, firm 2</a:t>
            </a:r>
            <a:r>
              <a:rPr lang="zh-CN" altLang="en-US" sz="2400" dirty="0">
                <a:ea typeface="SimSun" pitchFamily="2" charset="-122"/>
              </a:rPr>
              <a:t>能够观察到这个因素并且准确知道它的边际成本处于什么水平</a:t>
            </a:r>
            <a:r>
              <a:rPr lang="en-US" altLang="zh-CN" sz="2400" dirty="0">
                <a:ea typeface="SimSun" pitchFamily="2" charset="-122"/>
              </a:rPr>
              <a:t>. </a:t>
            </a:r>
          </a:p>
          <a:p>
            <a:pPr>
              <a:lnSpc>
                <a:spcPct val="80000"/>
              </a:lnSpc>
            </a:pPr>
            <a:r>
              <a:rPr lang="zh-CN" altLang="en-US" sz="2400" dirty="0">
                <a:ea typeface="SimSun" pitchFamily="2" charset="-122"/>
              </a:rPr>
              <a:t>但是</a:t>
            </a:r>
            <a:r>
              <a:rPr lang="en-US" altLang="zh-CN" sz="2400" dirty="0">
                <a:ea typeface="SimSun" pitchFamily="2" charset="-122"/>
              </a:rPr>
              <a:t>, firm 1</a:t>
            </a:r>
            <a:r>
              <a:rPr lang="zh-CN" altLang="en-US" sz="2400" dirty="0">
                <a:ea typeface="SimSun" pitchFamily="2" charset="-122"/>
              </a:rPr>
              <a:t>不能准确知道 </a:t>
            </a:r>
            <a:r>
              <a:rPr lang="en-US" altLang="zh-CN" sz="2400" dirty="0">
                <a:ea typeface="SimSun" pitchFamily="2" charset="-122"/>
              </a:rPr>
              <a:t>firm 2</a:t>
            </a:r>
            <a:r>
              <a:rPr lang="zh-CN" altLang="en-US" sz="2400" dirty="0">
                <a:ea typeface="SimSun" pitchFamily="2" charset="-122"/>
              </a:rPr>
              <a:t>的成本</a:t>
            </a:r>
            <a:r>
              <a:rPr lang="en-US" altLang="zh-CN" sz="2400" dirty="0">
                <a:ea typeface="SimSun" pitchFamily="2" charset="-122"/>
              </a:rPr>
              <a:t>. </a:t>
            </a:r>
            <a:r>
              <a:rPr lang="zh-CN" altLang="en-US" sz="2400" dirty="0">
                <a:ea typeface="SimSun" pitchFamily="2" charset="-122"/>
              </a:rPr>
              <a:t>也就是说</a:t>
            </a:r>
            <a:r>
              <a:rPr lang="en-US" altLang="zh-CN" sz="2400" dirty="0">
                <a:ea typeface="SimSun" pitchFamily="2" charset="-122"/>
              </a:rPr>
              <a:t>,</a:t>
            </a:r>
            <a:r>
              <a:rPr lang="zh-CN" altLang="en-US" sz="2400" dirty="0">
                <a:ea typeface="SimSun" pitchFamily="2" charset="-122"/>
              </a:rPr>
              <a:t>它不能确定 </a:t>
            </a:r>
            <a:r>
              <a:rPr lang="en-US" altLang="zh-CN" sz="2400" dirty="0">
                <a:ea typeface="SimSun" pitchFamily="2" charset="-122"/>
              </a:rPr>
              <a:t>firm 2</a:t>
            </a:r>
            <a:r>
              <a:rPr lang="zh-CN" altLang="en-US" sz="2400" dirty="0">
                <a:ea typeface="SimSun" pitchFamily="2" charset="-122"/>
              </a:rPr>
              <a:t>的收益</a:t>
            </a:r>
            <a:r>
              <a:rPr lang="en-US" altLang="zh-CN" sz="2400" dirty="0">
                <a:ea typeface="SimSun" pitchFamily="2" charset="-122"/>
              </a:rPr>
              <a:t>.</a:t>
            </a:r>
          </a:p>
          <a:p>
            <a:pPr>
              <a:lnSpc>
                <a:spcPct val="80000"/>
              </a:lnSpc>
            </a:pPr>
            <a:r>
              <a:rPr lang="en-US" altLang="zh-CN" sz="2400" dirty="0">
                <a:ea typeface="SimSun" pitchFamily="2" charset="-122"/>
              </a:rPr>
              <a:t>Firm 1</a:t>
            </a:r>
            <a:r>
              <a:rPr lang="zh-CN" altLang="en-US" sz="2400" dirty="0">
                <a:ea typeface="SimSun" pitchFamily="2" charset="-122"/>
              </a:rPr>
              <a:t>推断 </a:t>
            </a:r>
            <a:r>
              <a:rPr lang="en-US" altLang="zh-CN" sz="2400" dirty="0">
                <a:ea typeface="SimSun" pitchFamily="2" charset="-122"/>
              </a:rPr>
              <a:t>firm 2</a:t>
            </a:r>
            <a:r>
              <a:rPr lang="zh-CN" altLang="en-US" sz="2400" dirty="0">
                <a:ea typeface="SimSun" pitchFamily="2" charset="-122"/>
              </a:rPr>
              <a:t>的成本函数</a:t>
            </a:r>
            <a:endParaRPr lang="en-US" altLang="zh-CN" sz="2400" dirty="0">
              <a:ea typeface="SimSun" pitchFamily="2" charset="-122"/>
            </a:endParaRPr>
          </a:p>
          <a:p>
            <a:pPr lvl="1">
              <a:lnSpc>
                <a:spcPct val="80000"/>
              </a:lnSpc>
              <a:buFont typeface="Wingdings" pitchFamily="2" charset="2"/>
              <a:buChar char="Ø"/>
            </a:pPr>
            <a:r>
              <a:rPr lang="zh-CN" altLang="en-US" sz="2400" b="1" dirty="0">
                <a:latin typeface="Times New Roman" pitchFamily="18" charset="0"/>
                <a:ea typeface="SimSun" pitchFamily="2" charset="-122"/>
              </a:rPr>
              <a:t>以</a:t>
            </a:r>
            <a:r>
              <a:rPr lang="en-US" altLang="zh-CN" sz="2400" i="1" dirty="0">
                <a:ea typeface="SimSun" pitchFamily="2" charset="-122"/>
                <a:sym typeface="Symbol" pitchFamily="18" charset="2"/>
              </a:rPr>
              <a:t></a:t>
            </a:r>
            <a:r>
              <a:rPr lang="zh-CN" altLang="en-US" sz="2400" b="1" dirty="0">
                <a:latin typeface="Times New Roman" pitchFamily="18" charset="0"/>
                <a:ea typeface="SimSun" pitchFamily="2" charset="-122"/>
              </a:rPr>
              <a:t>的概率为</a:t>
            </a:r>
            <a:r>
              <a:rPr lang="en-US" altLang="zh-CN" sz="2400" b="1" i="1" dirty="0">
                <a:latin typeface="Times New Roman" pitchFamily="18" charset="0"/>
                <a:ea typeface="SimSun" pitchFamily="2" charset="-122"/>
              </a:rPr>
              <a:t>C</a:t>
            </a:r>
            <a:r>
              <a:rPr lang="en-US" altLang="zh-CN" sz="2400" b="1" baseline="-25000" dirty="0">
                <a:latin typeface="Times New Roman" pitchFamily="18" charset="0"/>
                <a:ea typeface="SimSun" pitchFamily="2" charset="-122"/>
              </a:rPr>
              <a:t>2</a:t>
            </a:r>
            <a:r>
              <a:rPr lang="en-US" altLang="zh-CN" sz="2400" b="1" dirty="0">
                <a:latin typeface="Times New Roman" pitchFamily="18" charset="0"/>
                <a:ea typeface="SimSun" pitchFamily="2" charset="-122"/>
              </a:rPr>
              <a:t>(</a:t>
            </a:r>
            <a:r>
              <a:rPr lang="en-US" altLang="zh-CN" sz="2400" b="1" i="1" dirty="0">
                <a:latin typeface="Times New Roman" pitchFamily="18" charset="0"/>
                <a:ea typeface="SimSun" pitchFamily="2" charset="-122"/>
              </a:rPr>
              <a:t>q</a:t>
            </a:r>
            <a:r>
              <a:rPr lang="en-US" altLang="zh-CN" sz="2400" b="1" baseline="-25000" dirty="0">
                <a:latin typeface="Times New Roman" pitchFamily="18" charset="0"/>
                <a:ea typeface="SimSun" pitchFamily="2" charset="-122"/>
              </a:rPr>
              <a:t>2</a:t>
            </a:r>
            <a:r>
              <a:rPr lang="en-US" altLang="zh-CN" sz="2400" b="1" dirty="0">
                <a:latin typeface="Times New Roman" pitchFamily="18" charset="0"/>
                <a:ea typeface="SimSun" pitchFamily="2" charset="-122"/>
              </a:rPr>
              <a:t>)=</a:t>
            </a:r>
            <a:r>
              <a:rPr lang="en-US" altLang="zh-CN" sz="2400" b="1" i="1" dirty="0">
                <a:latin typeface="Times New Roman" pitchFamily="18" charset="0"/>
                <a:ea typeface="SimSun" pitchFamily="2" charset="-122"/>
              </a:rPr>
              <a:t>c</a:t>
            </a:r>
            <a:r>
              <a:rPr lang="en-US" altLang="zh-CN" sz="2400" b="1" i="1" baseline="-25000" dirty="0">
                <a:latin typeface="Times New Roman" pitchFamily="18" charset="0"/>
                <a:ea typeface="SimSun" pitchFamily="2" charset="-122"/>
              </a:rPr>
              <a:t>H</a:t>
            </a:r>
            <a:r>
              <a:rPr lang="en-US" altLang="zh-CN" sz="2400" b="1" i="1" dirty="0">
                <a:latin typeface="Times New Roman" pitchFamily="18" charset="0"/>
                <a:ea typeface="SimSun" pitchFamily="2" charset="-122"/>
              </a:rPr>
              <a:t>q</a:t>
            </a:r>
            <a:r>
              <a:rPr lang="en-US" altLang="zh-CN" sz="2400" b="1" baseline="-25000" dirty="0">
                <a:latin typeface="Times New Roman" pitchFamily="18" charset="0"/>
                <a:ea typeface="SimSun" pitchFamily="2" charset="-122"/>
              </a:rPr>
              <a:t>2</a:t>
            </a:r>
            <a:endParaRPr lang="en-US" altLang="zh-CN" sz="2400" dirty="0">
              <a:ea typeface="SimSun" pitchFamily="2" charset="-122"/>
            </a:endParaRPr>
          </a:p>
          <a:p>
            <a:pPr lvl="1">
              <a:lnSpc>
                <a:spcPct val="80000"/>
              </a:lnSpc>
              <a:buFont typeface="Wingdings" pitchFamily="2" charset="2"/>
              <a:buChar char="Ø"/>
            </a:pPr>
            <a:r>
              <a:rPr lang="zh-CN" altLang="en-US" sz="2400" b="1" dirty="0">
                <a:latin typeface="Times New Roman" pitchFamily="18" charset="0"/>
                <a:ea typeface="SimSun" pitchFamily="2" charset="-122"/>
              </a:rPr>
              <a:t>以</a:t>
            </a:r>
            <a:r>
              <a:rPr lang="en-US" altLang="zh-CN" sz="2400" dirty="0">
                <a:ea typeface="SimSun" pitchFamily="2" charset="-122"/>
              </a:rPr>
              <a:t>1–</a:t>
            </a:r>
            <a:r>
              <a:rPr lang="en-US" altLang="zh-CN" sz="2400" i="1" dirty="0">
                <a:ea typeface="SimSun" pitchFamily="2" charset="-122"/>
                <a:sym typeface="Symbol" pitchFamily="18" charset="2"/>
              </a:rPr>
              <a:t></a:t>
            </a:r>
            <a:r>
              <a:rPr lang="zh-CN" altLang="en-US" sz="2400" b="1" dirty="0">
                <a:latin typeface="Times New Roman" pitchFamily="18" charset="0"/>
                <a:ea typeface="SimSun" pitchFamily="2" charset="-122"/>
              </a:rPr>
              <a:t>的概率为</a:t>
            </a:r>
            <a:r>
              <a:rPr lang="en-US" altLang="zh-CN" sz="2400" b="1" i="1" dirty="0">
                <a:latin typeface="Times New Roman" pitchFamily="18" charset="0"/>
                <a:ea typeface="SimSun" pitchFamily="2" charset="-122"/>
              </a:rPr>
              <a:t>C</a:t>
            </a:r>
            <a:r>
              <a:rPr lang="en-US" altLang="zh-CN" sz="2400" b="1" baseline="-25000" dirty="0">
                <a:latin typeface="Times New Roman" pitchFamily="18" charset="0"/>
                <a:ea typeface="SimSun" pitchFamily="2" charset="-122"/>
              </a:rPr>
              <a:t>2</a:t>
            </a:r>
            <a:r>
              <a:rPr lang="en-US" altLang="zh-CN" sz="2400" b="1" dirty="0">
                <a:latin typeface="Times New Roman" pitchFamily="18" charset="0"/>
                <a:ea typeface="SimSun" pitchFamily="2" charset="-122"/>
              </a:rPr>
              <a:t>(</a:t>
            </a:r>
            <a:r>
              <a:rPr lang="en-US" altLang="zh-CN" sz="2400" b="1" i="1" dirty="0">
                <a:latin typeface="Times New Roman" pitchFamily="18" charset="0"/>
                <a:ea typeface="SimSun" pitchFamily="2" charset="-122"/>
              </a:rPr>
              <a:t>q</a:t>
            </a:r>
            <a:r>
              <a:rPr lang="en-US" altLang="zh-CN" sz="2400" b="1" baseline="-25000" dirty="0">
                <a:latin typeface="Times New Roman" pitchFamily="18" charset="0"/>
                <a:ea typeface="SimSun" pitchFamily="2" charset="-122"/>
              </a:rPr>
              <a:t>2</a:t>
            </a:r>
            <a:r>
              <a:rPr lang="en-US" altLang="zh-CN" sz="2400" b="1" dirty="0">
                <a:latin typeface="Times New Roman" pitchFamily="18" charset="0"/>
                <a:ea typeface="SimSun" pitchFamily="2" charset="-122"/>
              </a:rPr>
              <a:t>)=</a:t>
            </a:r>
            <a:r>
              <a:rPr lang="en-US" altLang="zh-CN" sz="2400" b="1" i="1" dirty="0">
                <a:latin typeface="Times New Roman" pitchFamily="18" charset="0"/>
                <a:ea typeface="SimSun" pitchFamily="2" charset="-122"/>
              </a:rPr>
              <a:t>c</a:t>
            </a:r>
            <a:r>
              <a:rPr lang="en-US" altLang="zh-CN" sz="2400" b="1" i="1" baseline="-25000" dirty="0">
                <a:latin typeface="Times New Roman" pitchFamily="18" charset="0"/>
                <a:ea typeface="SimSun" pitchFamily="2" charset="-122"/>
              </a:rPr>
              <a:t>L</a:t>
            </a:r>
            <a:r>
              <a:rPr lang="en-US" altLang="zh-CN" sz="2400" b="1" i="1" dirty="0">
                <a:latin typeface="Times New Roman" pitchFamily="18" charset="0"/>
                <a:ea typeface="SimSun" pitchFamily="2" charset="-122"/>
              </a:rPr>
              <a:t>q</a:t>
            </a:r>
            <a:r>
              <a:rPr lang="en-US" altLang="zh-CN" sz="2400" b="1" baseline="-25000" dirty="0">
                <a:latin typeface="Times New Roman" pitchFamily="18" charset="0"/>
                <a:ea typeface="SimSun" pitchFamily="2" charset="-122"/>
              </a:rPr>
              <a:t>2</a:t>
            </a:r>
            <a:r>
              <a:rPr lang="en-US" altLang="zh-CN" sz="2400" dirty="0">
                <a:ea typeface="SimSun" pitchFamily="2" charset="-122"/>
              </a:rPr>
              <a:t>.</a:t>
            </a:r>
          </a:p>
          <a:p>
            <a:pPr>
              <a:lnSpc>
                <a:spcPct val="80000"/>
              </a:lnSpc>
            </a:pPr>
            <a:r>
              <a:rPr lang="zh-CN" altLang="en-US" sz="2400" dirty="0">
                <a:solidFill>
                  <a:srgbClr val="0000FF"/>
                </a:solidFill>
                <a:ea typeface="SimSun" pitchFamily="2" charset="-122"/>
              </a:rPr>
              <a:t>以上均为共同知识</a:t>
            </a:r>
            <a:endParaRPr lang="en-US" altLang="zh-CN" sz="2600" dirty="0">
              <a:ea typeface="SimSun" pitchFamily="2" charset="-122"/>
            </a:endParaRPr>
          </a:p>
          <a:p>
            <a:pPr>
              <a:lnSpc>
                <a:spcPct val="80000"/>
              </a:lnSpc>
            </a:pPr>
            <a:endParaRPr lang="en-US" altLang="zh-CN" sz="2400" dirty="0">
              <a:solidFill>
                <a:srgbClr val="0000FF"/>
              </a:solidFill>
              <a:ea typeface="SimSun" pitchFamily="2" charset="-122"/>
            </a:endParaRPr>
          </a:p>
        </p:txBody>
      </p:sp>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99A359E3-63CA-4205-9002-BFDE6075C195}" type="slidenum">
              <a:rPr lang="zh-CN" altLang="en-US"/>
              <a:pPr/>
              <a:t>13</a:t>
            </a:fld>
            <a:endParaRPr lang="en-US" altLang="zh-CN"/>
          </a:p>
        </p:txBody>
      </p:sp>
      <p:sp>
        <p:nvSpPr>
          <p:cNvPr id="236548" name="Rectangle 4"/>
          <p:cNvSpPr>
            <a:spLocks noGrp="1" noChangeArrowheads="1"/>
          </p:cNvSpPr>
          <p:nvPr>
            <p:ph type="title"/>
          </p:nvPr>
        </p:nvSpPr>
        <p:spPr/>
        <p:txBody>
          <a:bodyPr/>
          <a:lstStyle/>
          <a:p>
            <a:r>
              <a:rPr lang="en-US" altLang="zh-CN" sz="3800">
                <a:ea typeface="SimSun" pitchFamily="2" charset="-122"/>
              </a:rPr>
              <a:t>Cournot duopoly model of </a:t>
            </a:r>
            <a:br>
              <a:rPr lang="en-US" altLang="zh-CN" sz="3800">
                <a:ea typeface="SimSun" pitchFamily="2" charset="-122"/>
              </a:rPr>
            </a:br>
            <a:r>
              <a:rPr lang="en-US" altLang="zh-CN" sz="3800">
                <a:solidFill>
                  <a:schemeClr val="hlink"/>
                </a:solidFill>
                <a:ea typeface="SimSun" pitchFamily="2" charset="-122"/>
              </a:rPr>
              <a:t>incomplete</a:t>
            </a:r>
            <a:r>
              <a:rPr lang="en-US" altLang="zh-CN" sz="3800">
                <a:ea typeface="SimSun" pitchFamily="2" charset="-122"/>
              </a:rPr>
              <a:t> information (continued)</a:t>
            </a:r>
          </a:p>
        </p:txBody>
      </p:sp>
      <p:graphicFrame>
        <p:nvGraphicFramePr>
          <p:cNvPr id="236549" name="Object 5"/>
          <p:cNvGraphicFramePr>
            <a:graphicFrameLocks noGrp="1" noChangeAspect="1"/>
          </p:cNvGraphicFramePr>
          <p:nvPr>
            <p:ph idx="1"/>
          </p:nvPr>
        </p:nvGraphicFramePr>
        <p:xfrm>
          <a:off x="625475" y="1570038"/>
          <a:ext cx="7802563" cy="4860925"/>
        </p:xfrm>
        <a:graphic>
          <a:graphicData uri="http://schemas.openxmlformats.org/presentationml/2006/ole">
            <mc:AlternateContent xmlns:mc="http://schemas.openxmlformats.org/markup-compatibility/2006">
              <mc:Choice xmlns:v="urn:schemas-microsoft-com:vml" Requires="v">
                <p:oleObj spid="_x0000_s236561" name="Document" r:id="rId4" imgW="7877443" imgH="4901992" progId="Word.Document.8">
                  <p:embed/>
                </p:oleObj>
              </mc:Choice>
              <mc:Fallback>
                <p:oleObj name="Document" r:id="rId4" imgW="7877443" imgH="4901992" progId="Word.Document.8">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475" y="1570038"/>
                        <a:ext cx="7802563" cy="4860925"/>
                      </a:xfrm>
                      <a:prstGeom prst="rect">
                        <a:avLst/>
                      </a:prstGeom>
                      <a:noFill/>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pic>
                </p:oleObj>
              </mc:Fallback>
            </mc:AlternateContent>
          </a:graphicData>
        </a:graphic>
      </p:graphicFrame>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3" name="click.wav"/>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F87D464-BB48-4F21-AD9C-0467B97FA838}" type="slidenum">
              <a:rPr lang="zh-CN" altLang="en-US"/>
              <a:pPr/>
              <a:t>14</a:t>
            </a:fld>
            <a:endParaRPr lang="en-US" altLang="zh-CN"/>
          </a:p>
        </p:txBody>
      </p:sp>
      <p:sp>
        <p:nvSpPr>
          <p:cNvPr id="238594" name="Rectangle 2"/>
          <p:cNvSpPr>
            <a:spLocks noGrp="1" noChangeArrowheads="1"/>
          </p:cNvSpPr>
          <p:nvPr>
            <p:ph type="title"/>
          </p:nvPr>
        </p:nvSpPr>
        <p:spPr/>
        <p:txBody>
          <a:bodyPr/>
          <a:lstStyle/>
          <a:p>
            <a:r>
              <a:rPr lang="en-US" altLang="zh-CN" sz="3800">
                <a:ea typeface="SimSun" pitchFamily="2" charset="-122"/>
              </a:rPr>
              <a:t>Cournot duopoly model of </a:t>
            </a:r>
            <a:br>
              <a:rPr lang="en-US" altLang="zh-CN" sz="3800">
                <a:ea typeface="SimSun" pitchFamily="2" charset="-122"/>
              </a:rPr>
            </a:br>
            <a:r>
              <a:rPr lang="en-US" altLang="zh-CN" sz="3800">
                <a:solidFill>
                  <a:schemeClr val="hlink"/>
                </a:solidFill>
                <a:ea typeface="SimSun" pitchFamily="2" charset="-122"/>
              </a:rPr>
              <a:t>incomplete</a:t>
            </a:r>
            <a:r>
              <a:rPr lang="en-US" altLang="zh-CN" sz="3800">
                <a:ea typeface="SimSun" pitchFamily="2" charset="-122"/>
              </a:rPr>
              <a:t> information </a:t>
            </a:r>
            <a:r>
              <a:rPr lang="en-US" altLang="zh-CN">
                <a:ea typeface="SimSun" pitchFamily="2" charset="-122"/>
              </a:rPr>
              <a:t>(continued)</a:t>
            </a:r>
          </a:p>
        </p:txBody>
      </p:sp>
      <p:graphicFrame>
        <p:nvGraphicFramePr>
          <p:cNvPr id="238595" name="Object 3"/>
          <p:cNvGraphicFramePr>
            <a:graphicFrameLocks noGrp="1" noChangeAspect="1"/>
          </p:cNvGraphicFramePr>
          <p:nvPr>
            <p:ph idx="1"/>
          </p:nvPr>
        </p:nvGraphicFramePr>
        <p:xfrm>
          <a:off x="801688" y="1612900"/>
          <a:ext cx="7635875" cy="4732338"/>
        </p:xfrm>
        <a:graphic>
          <a:graphicData uri="http://schemas.openxmlformats.org/presentationml/2006/ole">
            <mc:AlternateContent xmlns:mc="http://schemas.openxmlformats.org/markup-compatibility/2006">
              <mc:Choice xmlns:v="urn:schemas-microsoft-com:vml" Requires="v">
                <p:oleObj spid="_x0000_s238607" name="文档" r:id="rId4" imgW="7959169" imgH="4936767" progId="Word.Document.8">
                  <p:embed/>
                </p:oleObj>
              </mc:Choice>
              <mc:Fallback>
                <p:oleObj name="文档" r:id="rId4" imgW="7959169" imgH="4936767"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1688" y="1612900"/>
                        <a:ext cx="7635875" cy="4732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3" name="click.wav"/>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D787CFCC-8D5E-4ADA-9BE9-BBBB2A825187}" type="slidenum">
              <a:rPr lang="zh-CN" altLang="en-US"/>
              <a:pPr/>
              <a:t>15</a:t>
            </a:fld>
            <a:endParaRPr lang="en-US" altLang="zh-CN"/>
          </a:p>
        </p:txBody>
      </p:sp>
      <p:sp>
        <p:nvSpPr>
          <p:cNvPr id="239618" name="Rectangle 2"/>
          <p:cNvSpPr>
            <a:spLocks noGrp="1" noChangeArrowheads="1"/>
          </p:cNvSpPr>
          <p:nvPr>
            <p:ph type="title"/>
          </p:nvPr>
        </p:nvSpPr>
        <p:spPr/>
        <p:txBody>
          <a:bodyPr/>
          <a:lstStyle/>
          <a:p>
            <a:r>
              <a:rPr lang="en-US" altLang="zh-CN" sz="3800">
                <a:ea typeface="SimSun" pitchFamily="2" charset="-122"/>
              </a:rPr>
              <a:t>Cournot duopoly model of </a:t>
            </a:r>
            <a:br>
              <a:rPr lang="en-US" altLang="zh-CN" sz="3800">
                <a:ea typeface="SimSun" pitchFamily="2" charset="-122"/>
              </a:rPr>
            </a:br>
            <a:r>
              <a:rPr lang="en-US" altLang="zh-CN" sz="3800">
                <a:solidFill>
                  <a:schemeClr val="hlink"/>
                </a:solidFill>
                <a:ea typeface="SimSun" pitchFamily="2" charset="-122"/>
              </a:rPr>
              <a:t>incomplete</a:t>
            </a:r>
            <a:r>
              <a:rPr lang="en-US" altLang="zh-CN" sz="3800">
                <a:ea typeface="SimSun" pitchFamily="2" charset="-122"/>
              </a:rPr>
              <a:t> information (continued)</a:t>
            </a:r>
          </a:p>
        </p:txBody>
      </p:sp>
      <p:graphicFrame>
        <p:nvGraphicFramePr>
          <p:cNvPr id="239619" name="Object 3"/>
          <p:cNvGraphicFramePr>
            <a:graphicFrameLocks noGrp="1" noChangeAspect="1"/>
          </p:cNvGraphicFramePr>
          <p:nvPr>
            <p:ph idx="1"/>
          </p:nvPr>
        </p:nvGraphicFramePr>
        <p:xfrm>
          <a:off x="663575" y="1598613"/>
          <a:ext cx="7862888" cy="4732337"/>
        </p:xfrm>
        <a:graphic>
          <a:graphicData uri="http://schemas.openxmlformats.org/presentationml/2006/ole">
            <mc:AlternateContent xmlns:mc="http://schemas.openxmlformats.org/markup-compatibility/2006">
              <mc:Choice xmlns:v="urn:schemas-microsoft-com:vml" Requires="v">
                <p:oleObj spid="_x0000_s239631" name="文档" r:id="rId4" imgW="7829290" imgH="4716046" progId="Word.Document.8">
                  <p:embed/>
                </p:oleObj>
              </mc:Choice>
              <mc:Fallback>
                <p:oleObj name="文档" r:id="rId4" imgW="7829290" imgH="4716046"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575" y="1598613"/>
                        <a:ext cx="7862888" cy="4732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3" name="click.wav"/>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3E9F7622-621E-4307-BF01-943EDA326362}" type="slidenum">
              <a:rPr lang="zh-CN" altLang="en-US"/>
              <a:pPr/>
              <a:t>16</a:t>
            </a:fld>
            <a:endParaRPr lang="en-US" altLang="zh-CN"/>
          </a:p>
        </p:txBody>
      </p:sp>
      <p:sp>
        <p:nvSpPr>
          <p:cNvPr id="240642" name="Rectangle 2"/>
          <p:cNvSpPr>
            <a:spLocks noGrp="1" noChangeArrowheads="1"/>
          </p:cNvSpPr>
          <p:nvPr>
            <p:ph type="title"/>
          </p:nvPr>
        </p:nvSpPr>
        <p:spPr/>
        <p:txBody>
          <a:bodyPr/>
          <a:lstStyle/>
          <a:p>
            <a:r>
              <a:rPr lang="en-US" altLang="zh-CN" sz="3800">
                <a:ea typeface="SimSun" pitchFamily="2" charset="-122"/>
              </a:rPr>
              <a:t>Cournot duopoly model of </a:t>
            </a:r>
            <a:br>
              <a:rPr lang="en-US" altLang="zh-CN" sz="3800">
                <a:ea typeface="SimSun" pitchFamily="2" charset="-122"/>
              </a:rPr>
            </a:br>
            <a:r>
              <a:rPr lang="en-US" altLang="zh-CN" sz="3800">
                <a:solidFill>
                  <a:schemeClr val="hlink"/>
                </a:solidFill>
                <a:ea typeface="SimSun" pitchFamily="2" charset="-122"/>
              </a:rPr>
              <a:t>incomplete</a:t>
            </a:r>
            <a:r>
              <a:rPr lang="en-US" altLang="zh-CN" sz="3800">
                <a:ea typeface="SimSun" pitchFamily="2" charset="-122"/>
              </a:rPr>
              <a:t> information </a:t>
            </a:r>
            <a:r>
              <a:rPr lang="en-US" altLang="zh-CN">
                <a:ea typeface="SimSun" pitchFamily="2" charset="-122"/>
              </a:rPr>
              <a:t>(continued)</a:t>
            </a:r>
          </a:p>
        </p:txBody>
      </p:sp>
      <p:graphicFrame>
        <p:nvGraphicFramePr>
          <p:cNvPr id="240643" name="Object 3"/>
          <p:cNvGraphicFramePr>
            <a:graphicFrameLocks noGrp="1" noChangeAspect="1"/>
          </p:cNvGraphicFramePr>
          <p:nvPr>
            <p:ph idx="1"/>
          </p:nvPr>
        </p:nvGraphicFramePr>
        <p:xfrm>
          <a:off x="725488" y="1579563"/>
          <a:ext cx="7645400" cy="4995862"/>
        </p:xfrm>
        <a:graphic>
          <a:graphicData uri="http://schemas.openxmlformats.org/presentationml/2006/ole">
            <mc:AlternateContent xmlns:mc="http://schemas.openxmlformats.org/markup-compatibility/2006">
              <mc:Choice xmlns:v="urn:schemas-microsoft-com:vml" Requires="v">
                <p:oleObj spid="_x0000_s240655" name="文档" r:id="rId4" imgW="7973279" imgH="5209867" progId="Word.Document.8">
                  <p:embed/>
                </p:oleObj>
              </mc:Choice>
              <mc:Fallback>
                <p:oleObj name="文档" r:id="rId4" imgW="7973279" imgH="5209867"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5488" y="1579563"/>
                        <a:ext cx="7645400" cy="4995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3" name="click.wav"/>
      </p:stSnd>
    </p:sndAc>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BD3782DB-EAA3-4D17-9C00-C5AACCBD6CC0}" type="slidenum">
              <a:rPr lang="zh-CN" altLang="en-US"/>
              <a:pPr/>
              <a:t>17</a:t>
            </a:fld>
            <a:endParaRPr lang="en-US" altLang="zh-CN"/>
          </a:p>
        </p:txBody>
      </p:sp>
      <p:sp>
        <p:nvSpPr>
          <p:cNvPr id="241666" name="Rectangle 2"/>
          <p:cNvSpPr>
            <a:spLocks noGrp="1" noChangeArrowheads="1"/>
          </p:cNvSpPr>
          <p:nvPr>
            <p:ph type="title"/>
          </p:nvPr>
        </p:nvSpPr>
        <p:spPr/>
        <p:txBody>
          <a:bodyPr/>
          <a:lstStyle/>
          <a:p>
            <a:r>
              <a:rPr lang="en-US" altLang="zh-CN" sz="3800">
                <a:ea typeface="SimSun" pitchFamily="2" charset="-122"/>
              </a:rPr>
              <a:t>Cournot duopoly model of </a:t>
            </a:r>
            <a:br>
              <a:rPr lang="en-US" altLang="zh-CN" sz="3800">
                <a:ea typeface="SimSun" pitchFamily="2" charset="-122"/>
              </a:rPr>
            </a:br>
            <a:r>
              <a:rPr lang="en-US" altLang="zh-CN" sz="3800">
                <a:solidFill>
                  <a:schemeClr val="hlink"/>
                </a:solidFill>
                <a:ea typeface="SimSun" pitchFamily="2" charset="-122"/>
              </a:rPr>
              <a:t>incomplete</a:t>
            </a:r>
            <a:r>
              <a:rPr lang="en-US" altLang="zh-CN" sz="3800">
                <a:ea typeface="SimSun" pitchFamily="2" charset="-122"/>
              </a:rPr>
              <a:t> information </a:t>
            </a:r>
            <a:r>
              <a:rPr lang="en-US" altLang="zh-CN">
                <a:ea typeface="SimSun" pitchFamily="2" charset="-122"/>
              </a:rPr>
              <a:t>(continued)</a:t>
            </a:r>
          </a:p>
        </p:txBody>
      </p:sp>
      <p:graphicFrame>
        <p:nvGraphicFramePr>
          <p:cNvPr id="241667" name="Object 3"/>
          <p:cNvGraphicFramePr>
            <a:graphicFrameLocks noGrp="1" noChangeAspect="1"/>
          </p:cNvGraphicFramePr>
          <p:nvPr>
            <p:ph idx="1"/>
          </p:nvPr>
        </p:nvGraphicFramePr>
        <p:xfrm>
          <a:off x="701675" y="1524000"/>
          <a:ext cx="7664450" cy="4556125"/>
        </p:xfrm>
        <a:graphic>
          <a:graphicData uri="http://schemas.openxmlformats.org/presentationml/2006/ole">
            <mc:AlternateContent xmlns:mc="http://schemas.openxmlformats.org/markup-compatibility/2006">
              <mc:Choice xmlns:v="urn:schemas-microsoft-com:vml" Requires="v">
                <p:oleObj spid="_x0000_s241679" name="Document" r:id="rId4" imgW="7994807" imgH="4749716" progId="Word.Document.8">
                  <p:embed/>
                </p:oleObj>
              </mc:Choice>
              <mc:Fallback>
                <p:oleObj name="Document" r:id="rId4" imgW="7994807" imgH="4749716"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675" y="1524000"/>
                        <a:ext cx="7664450" cy="455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3" name="click.wav"/>
      </p:stSnd>
    </p:sndAc>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8799427-A7D9-44E9-AF0C-1DFA7A88B181}" type="slidenum">
              <a:rPr lang="zh-CN" altLang="en-US"/>
              <a:pPr/>
              <a:t>18</a:t>
            </a:fld>
            <a:endParaRPr lang="en-US" altLang="zh-CN"/>
          </a:p>
        </p:txBody>
      </p:sp>
      <p:sp>
        <p:nvSpPr>
          <p:cNvPr id="242690" name="Rectangle 2"/>
          <p:cNvSpPr>
            <a:spLocks noGrp="1" noChangeArrowheads="1"/>
          </p:cNvSpPr>
          <p:nvPr>
            <p:ph type="title"/>
          </p:nvPr>
        </p:nvSpPr>
        <p:spPr/>
        <p:txBody>
          <a:bodyPr/>
          <a:lstStyle/>
          <a:p>
            <a:r>
              <a:rPr lang="en-US" altLang="zh-CN" sz="3800">
                <a:ea typeface="SimSun" pitchFamily="2" charset="-122"/>
              </a:rPr>
              <a:t>Cournot duopoly model of </a:t>
            </a:r>
            <a:br>
              <a:rPr lang="en-US" altLang="zh-CN" sz="3800">
                <a:ea typeface="SimSun" pitchFamily="2" charset="-122"/>
              </a:rPr>
            </a:br>
            <a:r>
              <a:rPr lang="en-US" altLang="zh-CN" sz="3800">
                <a:solidFill>
                  <a:schemeClr val="hlink"/>
                </a:solidFill>
                <a:ea typeface="SimSun" pitchFamily="2" charset="-122"/>
              </a:rPr>
              <a:t>incomplete</a:t>
            </a:r>
            <a:r>
              <a:rPr lang="en-US" altLang="zh-CN" sz="3800">
                <a:ea typeface="SimSun" pitchFamily="2" charset="-122"/>
              </a:rPr>
              <a:t> information </a:t>
            </a:r>
            <a:r>
              <a:rPr lang="en-US" altLang="zh-CN">
                <a:ea typeface="SimSun" pitchFamily="2" charset="-122"/>
              </a:rPr>
              <a:t>(continued)</a:t>
            </a:r>
          </a:p>
        </p:txBody>
      </p:sp>
      <p:graphicFrame>
        <p:nvGraphicFramePr>
          <p:cNvPr id="242691" name="Object 3"/>
          <p:cNvGraphicFramePr>
            <a:graphicFrameLocks noGrp="1" noChangeAspect="1"/>
          </p:cNvGraphicFramePr>
          <p:nvPr>
            <p:ph idx="1"/>
          </p:nvPr>
        </p:nvGraphicFramePr>
        <p:xfrm>
          <a:off x="681038" y="1571625"/>
          <a:ext cx="7678737" cy="4840288"/>
        </p:xfrm>
        <a:graphic>
          <a:graphicData uri="http://schemas.openxmlformats.org/presentationml/2006/ole">
            <mc:AlternateContent xmlns:mc="http://schemas.openxmlformats.org/markup-compatibility/2006">
              <mc:Choice xmlns:v="urn:schemas-microsoft-com:vml" Requires="v">
                <p:oleObj spid="_x0000_s242703" name="文档" r:id="rId4" imgW="8813694" imgH="5554495" progId="Word.Document.8">
                  <p:embed/>
                </p:oleObj>
              </mc:Choice>
              <mc:Fallback>
                <p:oleObj name="文档" r:id="rId4" imgW="8813694" imgH="5554495"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038" y="1571625"/>
                        <a:ext cx="7678737" cy="4840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3" name="click.wav"/>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03DB9999-FE60-4714-B323-004ECF0D7474}" type="slidenum">
              <a:rPr lang="zh-CN" altLang="en-US"/>
              <a:pPr/>
              <a:t>19</a:t>
            </a:fld>
            <a:endParaRPr lang="en-US" altLang="zh-CN"/>
          </a:p>
        </p:txBody>
      </p:sp>
      <p:sp>
        <p:nvSpPr>
          <p:cNvPr id="248834" name="Rectangle 2"/>
          <p:cNvSpPr>
            <a:spLocks noGrp="1" noChangeArrowheads="1"/>
          </p:cNvSpPr>
          <p:nvPr>
            <p:ph type="title"/>
          </p:nvPr>
        </p:nvSpPr>
        <p:spPr/>
        <p:txBody>
          <a:bodyPr/>
          <a:lstStyle/>
          <a:p>
            <a:r>
              <a:rPr lang="en-US" altLang="zh-CN" sz="3800">
                <a:ea typeface="SimSun" pitchFamily="2" charset="-122"/>
              </a:rPr>
              <a:t>Cournot duopoly model of </a:t>
            </a:r>
            <a:r>
              <a:rPr lang="en-US" altLang="zh-CN" sz="3800">
                <a:solidFill>
                  <a:schemeClr val="hlink"/>
                </a:solidFill>
                <a:ea typeface="SimSun" pitchFamily="2" charset="-122"/>
              </a:rPr>
              <a:t>incomplete</a:t>
            </a:r>
            <a:r>
              <a:rPr lang="en-US" altLang="zh-CN" sz="3800">
                <a:ea typeface="SimSun" pitchFamily="2" charset="-122"/>
              </a:rPr>
              <a:t> information (version one) </a:t>
            </a:r>
            <a:r>
              <a:rPr lang="en-US" altLang="zh-CN">
                <a:ea typeface="SimSun" pitchFamily="2" charset="-122"/>
              </a:rPr>
              <a:t>(continued)</a:t>
            </a:r>
            <a:r>
              <a:rPr lang="en-US" altLang="zh-CN" sz="3800">
                <a:ea typeface="SimSun" pitchFamily="2" charset="-122"/>
              </a:rPr>
              <a:t> </a:t>
            </a:r>
          </a:p>
        </p:txBody>
      </p:sp>
      <p:graphicFrame>
        <p:nvGraphicFramePr>
          <p:cNvPr id="248835" name="Object 3"/>
          <p:cNvGraphicFramePr>
            <a:graphicFrameLocks noGrp="1" noChangeAspect="1"/>
          </p:cNvGraphicFramePr>
          <p:nvPr>
            <p:ph idx="1"/>
          </p:nvPr>
        </p:nvGraphicFramePr>
        <p:xfrm>
          <a:off x="671513" y="1501775"/>
          <a:ext cx="7742237" cy="5006975"/>
        </p:xfrm>
        <a:graphic>
          <a:graphicData uri="http://schemas.openxmlformats.org/presentationml/2006/ole">
            <mc:AlternateContent xmlns:mc="http://schemas.openxmlformats.org/markup-compatibility/2006">
              <mc:Choice xmlns:v="urn:schemas-microsoft-com:vml" Requires="v">
                <p:oleObj spid="_x0000_s248847" name="文档" r:id="rId4" imgW="9680882" imgH="6259644" progId="Word.Document.8">
                  <p:embed/>
                </p:oleObj>
              </mc:Choice>
              <mc:Fallback>
                <p:oleObj name="文档" r:id="rId4" imgW="9680882" imgH="6259644"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513" y="1501775"/>
                        <a:ext cx="7742237" cy="5006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3" name="click.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31294216-78F7-4F6C-AB23-23EC1B1AF753}" type="slidenum">
              <a:rPr lang="zh-CN" altLang="en-US"/>
              <a:pPr/>
              <a:t>2</a:t>
            </a:fld>
            <a:endParaRPr lang="en-US" altLang="zh-CN"/>
          </a:p>
        </p:txBody>
      </p:sp>
      <p:sp>
        <p:nvSpPr>
          <p:cNvPr id="157698" name="Rectangle 2"/>
          <p:cNvSpPr>
            <a:spLocks noGrp="1" noChangeArrowheads="1"/>
          </p:cNvSpPr>
          <p:nvPr>
            <p:ph type="title"/>
          </p:nvPr>
        </p:nvSpPr>
        <p:spPr/>
        <p:txBody>
          <a:bodyPr/>
          <a:lstStyle/>
          <a:p>
            <a:r>
              <a:rPr lang="en-US" altLang="zh-CN" sz="3800">
                <a:ea typeface="SimSun" pitchFamily="2" charset="-122"/>
              </a:rPr>
              <a:t>Outline of Static Games of Incomplete Information </a:t>
            </a:r>
          </a:p>
        </p:txBody>
      </p:sp>
      <p:sp>
        <p:nvSpPr>
          <p:cNvPr id="157699" name="Rectangle 3"/>
          <p:cNvSpPr>
            <a:spLocks noGrp="1" noChangeArrowheads="1"/>
          </p:cNvSpPr>
          <p:nvPr>
            <p:ph type="body" idx="1"/>
          </p:nvPr>
        </p:nvSpPr>
        <p:spPr/>
        <p:txBody>
          <a:bodyPr/>
          <a:lstStyle/>
          <a:p>
            <a:r>
              <a:rPr lang="en-US" altLang="zh-CN" i="1">
                <a:ea typeface="SimSun" pitchFamily="2" charset="-122"/>
              </a:rPr>
              <a:t>Introduction to static games of incomplete information</a:t>
            </a:r>
          </a:p>
          <a:p>
            <a:r>
              <a:rPr lang="en-US" altLang="zh-CN">
                <a:ea typeface="SimSun" pitchFamily="2" charset="-122"/>
              </a:rPr>
              <a:t>Normal-form (or strategic-form) representation of static Bayesian games</a:t>
            </a:r>
          </a:p>
          <a:p>
            <a:r>
              <a:rPr lang="en-US" altLang="zh-CN">
                <a:ea typeface="SimSun" pitchFamily="2" charset="-122"/>
              </a:rPr>
              <a:t>Bayesian Nash equilibrium</a:t>
            </a:r>
          </a:p>
          <a:p>
            <a:r>
              <a:rPr lang="en-US" altLang="zh-CN">
                <a:ea typeface="SimSun" pitchFamily="2" charset="-122"/>
              </a:rPr>
              <a:t>Applications---Auction</a:t>
            </a:r>
          </a:p>
        </p:txBody>
      </p:sp>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3" name="click.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94ED72A4-9480-476C-871B-38740A49FB16}" type="slidenum">
              <a:rPr lang="zh-CN" altLang="en-US"/>
              <a:pPr/>
              <a:t>20</a:t>
            </a:fld>
            <a:endParaRPr lang="en-US" altLang="zh-CN"/>
          </a:p>
        </p:txBody>
      </p:sp>
      <p:sp>
        <p:nvSpPr>
          <p:cNvPr id="249858" name="Rectangle 2"/>
          <p:cNvSpPr>
            <a:spLocks noGrp="1" noChangeArrowheads="1"/>
          </p:cNvSpPr>
          <p:nvPr>
            <p:ph type="title"/>
          </p:nvPr>
        </p:nvSpPr>
        <p:spPr/>
        <p:txBody>
          <a:bodyPr/>
          <a:lstStyle/>
          <a:p>
            <a:r>
              <a:rPr lang="en-US" altLang="zh-CN" sz="3600">
                <a:ea typeface="SimSun" pitchFamily="2" charset="-122"/>
              </a:rPr>
              <a:t>Cournot duopoly model of </a:t>
            </a:r>
            <a:r>
              <a:rPr lang="en-US" altLang="zh-CN" sz="3600">
                <a:solidFill>
                  <a:schemeClr val="hlink"/>
                </a:solidFill>
                <a:ea typeface="SimSun" pitchFamily="2" charset="-122"/>
              </a:rPr>
              <a:t>incomplete</a:t>
            </a:r>
            <a:r>
              <a:rPr lang="en-US" altLang="zh-CN" sz="3600">
                <a:ea typeface="SimSun" pitchFamily="2" charset="-122"/>
              </a:rPr>
              <a:t> information (version two)</a:t>
            </a:r>
            <a:r>
              <a:rPr lang="en-US" altLang="zh-CN" sz="3200">
                <a:ea typeface="SimSun" pitchFamily="2" charset="-122"/>
              </a:rPr>
              <a:t> </a:t>
            </a:r>
          </a:p>
        </p:txBody>
      </p:sp>
      <p:sp>
        <p:nvSpPr>
          <p:cNvPr id="249859" name="Rectangle 3"/>
          <p:cNvSpPr>
            <a:spLocks noGrp="1" noChangeArrowheads="1"/>
          </p:cNvSpPr>
          <p:nvPr>
            <p:ph type="body" idx="1"/>
          </p:nvPr>
        </p:nvSpPr>
        <p:spPr>
          <a:xfrm>
            <a:off x="914400" y="1600200"/>
            <a:ext cx="7772400" cy="4608513"/>
          </a:xfrm>
        </p:spPr>
        <p:txBody>
          <a:bodyPr/>
          <a:lstStyle/>
          <a:p>
            <a:r>
              <a:rPr lang="zh-CN" altLang="en-US" dirty="0">
                <a:ea typeface="SimSun" pitchFamily="2" charset="-122"/>
              </a:rPr>
              <a:t>一种同质的产品仅仅由两家企业进行生产</a:t>
            </a:r>
            <a:r>
              <a:rPr lang="en-US" altLang="zh-CN" dirty="0">
                <a:ea typeface="SimSun" pitchFamily="2" charset="-122"/>
              </a:rPr>
              <a:t>: firm 1 </a:t>
            </a:r>
            <a:r>
              <a:rPr lang="zh-CN" altLang="en-US" dirty="0" smtClean="0">
                <a:ea typeface="SimSun" pitchFamily="2" charset="-122"/>
              </a:rPr>
              <a:t>和</a:t>
            </a:r>
            <a:r>
              <a:rPr lang="en-US" altLang="zh-CN" dirty="0" smtClean="0">
                <a:ea typeface="SimSun" pitchFamily="2" charset="-122"/>
              </a:rPr>
              <a:t>firm </a:t>
            </a:r>
            <a:r>
              <a:rPr lang="en-US" altLang="zh-CN" dirty="0">
                <a:ea typeface="SimSun" pitchFamily="2" charset="-122"/>
              </a:rPr>
              <a:t>2. </a:t>
            </a:r>
            <a:r>
              <a:rPr lang="zh-CN" altLang="en-US" dirty="0">
                <a:ea typeface="SimSun" pitchFamily="2" charset="-122"/>
              </a:rPr>
              <a:t>产量分别用</a:t>
            </a:r>
            <a:r>
              <a:rPr lang="en-US" altLang="zh-CN" b="1" i="1" dirty="0">
                <a:latin typeface="Times New Roman" pitchFamily="18" charset="0"/>
                <a:ea typeface="SimSun" pitchFamily="2" charset="-122"/>
                <a:cs typeface="Times New Roman" pitchFamily="18" charset="0"/>
              </a:rPr>
              <a:t>q</a:t>
            </a:r>
            <a:r>
              <a:rPr lang="en-US" altLang="zh-CN" b="1" baseline="-25000" dirty="0">
                <a:latin typeface="Times New Roman" pitchFamily="18" charset="0"/>
                <a:ea typeface="SimSun" pitchFamily="2" charset="-122"/>
                <a:cs typeface="Times New Roman" pitchFamily="18" charset="0"/>
              </a:rPr>
              <a:t>1</a:t>
            </a:r>
            <a:r>
              <a:rPr lang="en-US" altLang="zh-CN" dirty="0">
                <a:ea typeface="SimSun" pitchFamily="2" charset="-122"/>
                <a:cs typeface="Times New Roman" pitchFamily="18" charset="0"/>
              </a:rPr>
              <a:t> </a:t>
            </a:r>
            <a:r>
              <a:rPr lang="zh-CN" altLang="en-US" dirty="0">
                <a:ea typeface="SimSun" pitchFamily="2" charset="-122"/>
                <a:cs typeface="Times New Roman" pitchFamily="18" charset="0"/>
              </a:rPr>
              <a:t>和</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2</a:t>
            </a:r>
            <a:r>
              <a:rPr lang="zh-CN" altLang="en-US" b="1" dirty="0">
                <a:latin typeface="Times New Roman" pitchFamily="18" charset="0"/>
                <a:ea typeface="SimSun" pitchFamily="2" charset="-122"/>
              </a:rPr>
              <a:t>表示</a:t>
            </a:r>
            <a:r>
              <a:rPr lang="en-US" altLang="zh-CN" dirty="0">
                <a:ea typeface="SimSun" pitchFamily="2" charset="-122"/>
              </a:rPr>
              <a:t>. </a:t>
            </a:r>
          </a:p>
          <a:p>
            <a:r>
              <a:rPr lang="zh-CN" altLang="en-US" dirty="0">
                <a:ea typeface="SimSun" pitchFamily="2" charset="-122"/>
              </a:rPr>
              <a:t>它们同时选择它们的产量</a:t>
            </a:r>
            <a:r>
              <a:rPr lang="en-US" altLang="zh-CN" dirty="0">
                <a:ea typeface="SimSun" pitchFamily="2" charset="-122"/>
              </a:rPr>
              <a:t>.</a:t>
            </a:r>
          </a:p>
          <a:p>
            <a:r>
              <a:rPr lang="zh-CN" altLang="en-US" dirty="0">
                <a:ea typeface="SimSun" pitchFamily="2" charset="-122"/>
              </a:rPr>
              <a:t>市场价格</a:t>
            </a:r>
            <a:r>
              <a:rPr lang="en-US" altLang="zh-CN" dirty="0">
                <a:ea typeface="SimSun" pitchFamily="2" charset="-122"/>
              </a:rPr>
              <a:t>: </a:t>
            </a:r>
            <a:r>
              <a:rPr lang="en-US" altLang="zh-CN" b="1" i="1" dirty="0">
                <a:latin typeface="Times New Roman" pitchFamily="18" charset="0"/>
                <a:ea typeface="SimSun" pitchFamily="2" charset="-122"/>
              </a:rPr>
              <a:t>P</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Q</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a-Q</a:t>
            </a:r>
            <a:r>
              <a:rPr lang="en-US" altLang="zh-CN" i="1" dirty="0">
                <a:ea typeface="SimSun" pitchFamily="2" charset="-122"/>
              </a:rPr>
              <a:t>,</a:t>
            </a:r>
            <a:r>
              <a:rPr lang="en-US" altLang="zh-CN" dirty="0">
                <a:ea typeface="SimSun" pitchFamily="2" charset="-122"/>
              </a:rPr>
              <a:t> </a:t>
            </a:r>
            <a:r>
              <a:rPr lang="zh-CN" altLang="en-US" dirty="0">
                <a:ea typeface="SimSun" pitchFamily="2" charset="-122"/>
              </a:rPr>
              <a:t>这里</a:t>
            </a:r>
            <a:r>
              <a:rPr lang="en-US" altLang="zh-CN" dirty="0">
                <a:ea typeface="SimSun" pitchFamily="2" charset="-122"/>
              </a:rPr>
              <a:t> </a:t>
            </a:r>
            <a:r>
              <a:rPr lang="en-US" altLang="zh-CN" b="1" i="1" dirty="0">
                <a:latin typeface="Times New Roman" pitchFamily="18" charset="0"/>
                <a:ea typeface="SimSun" pitchFamily="2" charset="-122"/>
              </a:rPr>
              <a:t>a</a:t>
            </a:r>
            <a:r>
              <a:rPr lang="en-US" altLang="zh-CN" dirty="0">
                <a:ea typeface="SimSun" pitchFamily="2" charset="-122"/>
              </a:rPr>
              <a:t> </a:t>
            </a:r>
            <a:r>
              <a:rPr lang="zh-CN" altLang="en-US" dirty="0">
                <a:ea typeface="SimSun" pitchFamily="2" charset="-122"/>
              </a:rPr>
              <a:t>是常数并且</a:t>
            </a:r>
            <a:r>
              <a:rPr lang="en-US" altLang="zh-CN" dirty="0">
                <a:ea typeface="SimSun" pitchFamily="2" charset="-122"/>
              </a:rPr>
              <a:t> </a:t>
            </a:r>
            <a:r>
              <a:rPr lang="en-US" altLang="zh-CN" b="1" i="1" dirty="0">
                <a:latin typeface="Times New Roman" pitchFamily="18" charset="0"/>
                <a:ea typeface="SimSun" pitchFamily="2" charset="-122"/>
              </a:rPr>
              <a:t>Q=q</a:t>
            </a:r>
            <a:r>
              <a:rPr lang="en-US" altLang="zh-CN" b="1" baseline="-25000" dirty="0">
                <a:latin typeface="Times New Roman" pitchFamily="18" charset="0"/>
                <a:ea typeface="SimSun" pitchFamily="2" charset="-122"/>
              </a:rPr>
              <a:t>1</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2</a:t>
            </a:r>
            <a:r>
              <a:rPr lang="en-US" altLang="zh-CN" i="1" dirty="0">
                <a:ea typeface="SimSun" pitchFamily="2" charset="-122"/>
              </a:rPr>
              <a:t>.</a:t>
            </a:r>
          </a:p>
          <a:p>
            <a:endParaRPr lang="en-US" altLang="zh-CN" dirty="0">
              <a:solidFill>
                <a:srgbClr val="0000FF"/>
              </a:solidFill>
              <a:ea typeface="SimSun" pitchFamily="2" charset="-122"/>
            </a:endParaRPr>
          </a:p>
          <a:p>
            <a:r>
              <a:rPr lang="zh-CN" altLang="en-US" dirty="0">
                <a:solidFill>
                  <a:srgbClr val="0000FF"/>
                </a:solidFill>
                <a:ea typeface="SimSun" pitchFamily="2" charset="-122"/>
              </a:rPr>
              <a:t>以上均为共同知识</a:t>
            </a:r>
            <a:endParaRPr lang="en-US" altLang="zh-CN" dirty="0">
              <a:solidFill>
                <a:srgbClr val="0000FF"/>
              </a:solidFill>
              <a:ea typeface="SimSun" pitchFamily="2" charset="-122"/>
            </a:endParaRPr>
          </a:p>
        </p:txBody>
      </p:sp>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849130AE-7213-43AA-BA0E-677C9B9C6240}" type="slidenum">
              <a:rPr lang="zh-CN" altLang="en-US"/>
              <a:pPr/>
              <a:t>21</a:t>
            </a:fld>
            <a:endParaRPr lang="en-US" altLang="zh-CN"/>
          </a:p>
        </p:txBody>
      </p:sp>
      <p:sp>
        <p:nvSpPr>
          <p:cNvPr id="250882" name="Rectangle 2"/>
          <p:cNvSpPr>
            <a:spLocks noGrp="1" noChangeArrowheads="1"/>
          </p:cNvSpPr>
          <p:nvPr>
            <p:ph type="title"/>
          </p:nvPr>
        </p:nvSpPr>
        <p:spPr/>
        <p:txBody>
          <a:bodyPr/>
          <a:lstStyle/>
          <a:p>
            <a:r>
              <a:rPr lang="en-US" altLang="zh-CN" sz="3600">
                <a:ea typeface="SimSun" pitchFamily="2" charset="-122"/>
              </a:rPr>
              <a:t>Cournot duopoly model of </a:t>
            </a:r>
            <a:r>
              <a:rPr lang="en-US" altLang="zh-CN" sz="3600">
                <a:solidFill>
                  <a:schemeClr val="hlink"/>
                </a:solidFill>
                <a:ea typeface="SimSun" pitchFamily="2" charset="-122"/>
              </a:rPr>
              <a:t>incomplete</a:t>
            </a:r>
            <a:r>
              <a:rPr lang="en-US" altLang="zh-CN" sz="3600">
                <a:ea typeface="SimSun" pitchFamily="2" charset="-122"/>
              </a:rPr>
              <a:t> information (version two) </a:t>
            </a:r>
            <a:r>
              <a:rPr lang="en-US" altLang="zh-CN">
                <a:ea typeface="SimSun" pitchFamily="2" charset="-122"/>
              </a:rPr>
              <a:t>(continued)</a:t>
            </a:r>
          </a:p>
        </p:txBody>
      </p:sp>
      <p:sp>
        <p:nvSpPr>
          <p:cNvPr id="250883" name="Rectangle 3"/>
          <p:cNvSpPr>
            <a:spLocks noGrp="1" noChangeArrowheads="1"/>
          </p:cNvSpPr>
          <p:nvPr>
            <p:ph type="body" idx="1"/>
          </p:nvPr>
        </p:nvSpPr>
        <p:spPr>
          <a:xfrm>
            <a:off x="914400" y="1600200"/>
            <a:ext cx="7772400" cy="4608513"/>
          </a:xfrm>
        </p:spPr>
        <p:txBody>
          <a:bodyPr/>
          <a:lstStyle/>
          <a:p>
            <a:r>
              <a:rPr lang="en-US" altLang="zh-CN" sz="2400">
                <a:ea typeface="SimSun" pitchFamily="2" charset="-122"/>
              </a:rPr>
              <a:t>Firm 2</a:t>
            </a:r>
            <a:r>
              <a:rPr lang="zh-CN" altLang="en-US" sz="2400">
                <a:ea typeface="SimSun" pitchFamily="2" charset="-122"/>
              </a:rPr>
              <a:t>的边际成本依赖于某个只有它自己知道的因素 </a:t>
            </a:r>
            <a:r>
              <a:rPr lang="en-US" altLang="zh-CN" sz="2400">
                <a:ea typeface="SimSun" pitchFamily="2" charset="-122"/>
              </a:rPr>
              <a:t>(</a:t>
            </a:r>
            <a:r>
              <a:rPr lang="zh-CN" altLang="en-US" sz="2400">
                <a:ea typeface="SimSun" pitchFamily="2" charset="-122"/>
              </a:rPr>
              <a:t>如技术水平</a:t>
            </a:r>
            <a:r>
              <a:rPr lang="en-US" altLang="zh-CN" sz="2400">
                <a:ea typeface="SimSun" pitchFamily="2" charset="-122"/>
              </a:rPr>
              <a:t>).</a:t>
            </a:r>
            <a:r>
              <a:rPr lang="zh-CN" altLang="en-US" sz="2400">
                <a:ea typeface="SimSun" pitchFamily="2" charset="-122"/>
              </a:rPr>
              <a:t>它的边际成本可能是</a:t>
            </a:r>
            <a:endParaRPr lang="en-US" altLang="zh-CN" sz="2400">
              <a:ea typeface="SimSun" pitchFamily="2" charset="-122"/>
            </a:endParaRPr>
          </a:p>
          <a:p>
            <a:pPr lvl="1">
              <a:buFont typeface="Wingdings" pitchFamily="2" charset="2"/>
              <a:buChar char="Ø"/>
            </a:pPr>
            <a:r>
              <a:rPr lang="zh-CN" altLang="en-US" sz="2200">
                <a:solidFill>
                  <a:srgbClr val="0000FF"/>
                </a:solidFill>
                <a:ea typeface="SimSun" pitchFamily="2" charset="-122"/>
              </a:rPr>
              <a:t>较高（</a:t>
            </a:r>
            <a:r>
              <a:rPr lang="en-US" altLang="zh-CN" sz="2200">
                <a:solidFill>
                  <a:srgbClr val="0000FF"/>
                </a:solidFill>
                <a:ea typeface="SimSun" pitchFamily="2" charset="-122"/>
              </a:rPr>
              <a:t>HIGH</a:t>
            </a:r>
            <a:r>
              <a:rPr lang="zh-CN" altLang="en-US" sz="2200">
                <a:solidFill>
                  <a:srgbClr val="0000FF"/>
                </a:solidFill>
                <a:ea typeface="SimSun" pitchFamily="2" charset="-122"/>
              </a:rPr>
              <a:t>）</a:t>
            </a:r>
            <a:r>
              <a:rPr lang="en-US" altLang="zh-CN" sz="2200">
                <a:ea typeface="SimSun" pitchFamily="2" charset="-122"/>
              </a:rPr>
              <a:t>: </a:t>
            </a:r>
            <a:r>
              <a:rPr lang="zh-CN" altLang="en-US" sz="2200">
                <a:ea typeface="SimSun" pitchFamily="2" charset="-122"/>
              </a:rPr>
              <a:t>成本函数</a:t>
            </a:r>
            <a:r>
              <a:rPr lang="en-US" altLang="zh-CN" sz="2200">
                <a:ea typeface="SimSun" pitchFamily="2" charset="-122"/>
              </a:rPr>
              <a:t>: </a:t>
            </a:r>
            <a:r>
              <a:rPr lang="en-US" altLang="zh-CN" sz="2200" b="1" i="1">
                <a:latin typeface="Times New Roman" pitchFamily="18" charset="0"/>
                <a:ea typeface="SimSun" pitchFamily="2" charset="-122"/>
                <a:cs typeface="Times New Roman" pitchFamily="18" charset="0"/>
              </a:rPr>
              <a:t>C</a:t>
            </a:r>
            <a:r>
              <a:rPr lang="en-US" altLang="zh-CN" sz="2200" b="1" baseline="-25000">
                <a:latin typeface="Times New Roman" pitchFamily="18" charset="0"/>
                <a:ea typeface="SimSun" pitchFamily="2" charset="-122"/>
                <a:cs typeface="Times New Roman" pitchFamily="18" charset="0"/>
              </a:rPr>
              <a:t>2</a:t>
            </a:r>
            <a:r>
              <a:rPr lang="en-US" altLang="zh-CN" sz="2200" b="1">
                <a:latin typeface="Times New Roman" pitchFamily="18" charset="0"/>
                <a:ea typeface="SimSun" pitchFamily="2" charset="-122"/>
                <a:cs typeface="Times New Roman" pitchFamily="18" charset="0"/>
              </a:rPr>
              <a:t>(</a:t>
            </a:r>
            <a:r>
              <a:rPr lang="en-US" altLang="zh-CN" sz="2200" b="1" i="1">
                <a:latin typeface="Times New Roman" pitchFamily="18" charset="0"/>
                <a:ea typeface="SimSun" pitchFamily="2" charset="-122"/>
                <a:cs typeface="Times New Roman" pitchFamily="18" charset="0"/>
              </a:rPr>
              <a:t>q</a:t>
            </a:r>
            <a:r>
              <a:rPr lang="en-US" altLang="zh-CN" sz="2200" b="1" baseline="-25000">
                <a:latin typeface="Times New Roman" pitchFamily="18" charset="0"/>
                <a:ea typeface="SimSun" pitchFamily="2" charset="-122"/>
                <a:cs typeface="Times New Roman" pitchFamily="18" charset="0"/>
              </a:rPr>
              <a:t>2</a:t>
            </a:r>
            <a:r>
              <a:rPr lang="en-US" altLang="zh-CN" sz="2200" b="1">
                <a:latin typeface="Times New Roman" pitchFamily="18" charset="0"/>
                <a:ea typeface="SimSun" pitchFamily="2" charset="-122"/>
                <a:cs typeface="Times New Roman" pitchFamily="18" charset="0"/>
              </a:rPr>
              <a:t>)=</a:t>
            </a:r>
            <a:r>
              <a:rPr lang="en-US" altLang="zh-CN" sz="2200" b="1" i="1">
                <a:latin typeface="Times New Roman" pitchFamily="18" charset="0"/>
                <a:ea typeface="SimSun" pitchFamily="2" charset="-122"/>
                <a:cs typeface="Times New Roman" pitchFamily="18" charset="0"/>
              </a:rPr>
              <a:t>c</a:t>
            </a:r>
            <a:r>
              <a:rPr lang="en-US" altLang="zh-CN" sz="2200" b="1" i="1" baseline="-25000">
                <a:latin typeface="Times New Roman" pitchFamily="18" charset="0"/>
                <a:ea typeface="SimSun" pitchFamily="2" charset="-122"/>
                <a:cs typeface="Times New Roman" pitchFamily="18" charset="0"/>
              </a:rPr>
              <a:t>H</a:t>
            </a:r>
            <a:r>
              <a:rPr lang="en-US" altLang="zh-CN" sz="2200" b="1" i="1">
                <a:latin typeface="Times New Roman" pitchFamily="18" charset="0"/>
                <a:ea typeface="SimSun" pitchFamily="2" charset="-122"/>
                <a:cs typeface="Times New Roman" pitchFamily="18" charset="0"/>
              </a:rPr>
              <a:t>q</a:t>
            </a:r>
            <a:r>
              <a:rPr lang="en-US" altLang="zh-CN" sz="2200" b="1" baseline="-25000">
                <a:latin typeface="Times New Roman" pitchFamily="18" charset="0"/>
                <a:ea typeface="SimSun" pitchFamily="2" charset="-122"/>
                <a:cs typeface="Times New Roman" pitchFamily="18" charset="0"/>
              </a:rPr>
              <a:t>2</a:t>
            </a:r>
            <a:r>
              <a:rPr lang="en-US" altLang="zh-CN" sz="2200">
                <a:ea typeface="SimSun" pitchFamily="2" charset="-122"/>
              </a:rPr>
              <a:t>.</a:t>
            </a:r>
          </a:p>
          <a:p>
            <a:pPr lvl="1">
              <a:buFont typeface="Wingdings" pitchFamily="2" charset="2"/>
              <a:buChar char="Ø"/>
            </a:pPr>
            <a:r>
              <a:rPr lang="zh-CN" altLang="en-US" sz="2200">
                <a:solidFill>
                  <a:srgbClr val="0000FF"/>
                </a:solidFill>
                <a:ea typeface="SimSun" pitchFamily="2" charset="-122"/>
              </a:rPr>
              <a:t>较低（</a:t>
            </a:r>
            <a:r>
              <a:rPr lang="en-US" altLang="zh-CN" sz="2200">
                <a:solidFill>
                  <a:srgbClr val="0000FF"/>
                </a:solidFill>
                <a:ea typeface="SimSun" pitchFamily="2" charset="-122"/>
              </a:rPr>
              <a:t>LOW</a:t>
            </a:r>
            <a:r>
              <a:rPr lang="zh-CN" altLang="en-US" sz="2200">
                <a:solidFill>
                  <a:srgbClr val="0000FF"/>
                </a:solidFill>
                <a:ea typeface="SimSun" pitchFamily="2" charset="-122"/>
              </a:rPr>
              <a:t>）</a:t>
            </a:r>
            <a:r>
              <a:rPr lang="en-US" altLang="zh-CN" sz="2200">
                <a:ea typeface="SimSun" pitchFamily="2" charset="-122"/>
              </a:rPr>
              <a:t>:</a:t>
            </a:r>
            <a:r>
              <a:rPr lang="zh-CN" altLang="en-US" sz="2200">
                <a:ea typeface="SimSun" pitchFamily="2" charset="-122"/>
              </a:rPr>
              <a:t>成本函数</a:t>
            </a:r>
            <a:r>
              <a:rPr lang="en-US" altLang="zh-CN" sz="2200">
                <a:ea typeface="SimSun" pitchFamily="2" charset="-122"/>
              </a:rPr>
              <a:t>: </a:t>
            </a:r>
            <a:r>
              <a:rPr lang="en-US" altLang="zh-CN" sz="2200" b="1" i="1">
                <a:latin typeface="Times New Roman" pitchFamily="18" charset="0"/>
                <a:ea typeface="SimSun" pitchFamily="2" charset="-122"/>
              </a:rPr>
              <a:t>C</a:t>
            </a:r>
            <a:r>
              <a:rPr lang="en-US" altLang="zh-CN" sz="2200" b="1" baseline="-25000">
                <a:latin typeface="Times New Roman" pitchFamily="18" charset="0"/>
                <a:ea typeface="SimSun" pitchFamily="2" charset="-122"/>
              </a:rPr>
              <a:t>2</a:t>
            </a:r>
            <a:r>
              <a:rPr lang="en-US" altLang="zh-CN" sz="2200" b="1">
                <a:latin typeface="Times New Roman" pitchFamily="18" charset="0"/>
                <a:ea typeface="SimSun" pitchFamily="2" charset="-122"/>
              </a:rPr>
              <a:t>(</a:t>
            </a:r>
            <a:r>
              <a:rPr lang="en-US" altLang="zh-CN" sz="2200" b="1" i="1">
                <a:latin typeface="Times New Roman" pitchFamily="18" charset="0"/>
                <a:ea typeface="SimSun" pitchFamily="2" charset="-122"/>
              </a:rPr>
              <a:t>q</a:t>
            </a:r>
            <a:r>
              <a:rPr lang="en-US" altLang="zh-CN" sz="2200" b="1" baseline="-25000">
                <a:latin typeface="Times New Roman" pitchFamily="18" charset="0"/>
                <a:ea typeface="SimSun" pitchFamily="2" charset="-122"/>
              </a:rPr>
              <a:t>2</a:t>
            </a:r>
            <a:r>
              <a:rPr lang="en-US" altLang="zh-CN" sz="2200" b="1">
                <a:latin typeface="Times New Roman" pitchFamily="18" charset="0"/>
                <a:ea typeface="SimSun" pitchFamily="2" charset="-122"/>
              </a:rPr>
              <a:t>)=</a:t>
            </a:r>
            <a:r>
              <a:rPr lang="en-US" altLang="zh-CN" sz="2200" b="1" i="1">
                <a:latin typeface="Times New Roman" pitchFamily="18" charset="0"/>
                <a:ea typeface="SimSun" pitchFamily="2" charset="-122"/>
              </a:rPr>
              <a:t>c</a:t>
            </a:r>
            <a:r>
              <a:rPr lang="en-US" altLang="zh-CN" sz="2200" b="1" i="1" baseline="-25000">
                <a:latin typeface="Times New Roman" pitchFamily="18" charset="0"/>
                <a:ea typeface="SimSun" pitchFamily="2" charset="-122"/>
              </a:rPr>
              <a:t>L</a:t>
            </a:r>
            <a:r>
              <a:rPr lang="en-US" altLang="zh-CN" sz="2200" b="1" i="1">
                <a:latin typeface="Times New Roman" pitchFamily="18" charset="0"/>
                <a:ea typeface="SimSun" pitchFamily="2" charset="-122"/>
              </a:rPr>
              <a:t>q</a:t>
            </a:r>
            <a:r>
              <a:rPr lang="en-US" altLang="zh-CN" sz="2200" b="1" baseline="-25000">
                <a:latin typeface="Times New Roman" pitchFamily="18" charset="0"/>
                <a:ea typeface="SimSun" pitchFamily="2" charset="-122"/>
              </a:rPr>
              <a:t>2</a:t>
            </a:r>
            <a:r>
              <a:rPr lang="en-US" altLang="zh-CN" sz="2200">
                <a:ea typeface="SimSun" pitchFamily="2" charset="-122"/>
              </a:rPr>
              <a:t>.</a:t>
            </a:r>
          </a:p>
          <a:p>
            <a:r>
              <a:rPr lang="zh-CN" altLang="en-US" sz="2400">
                <a:ea typeface="SimSun" pitchFamily="2" charset="-122"/>
              </a:rPr>
              <a:t>在生产前</a:t>
            </a:r>
            <a:r>
              <a:rPr lang="en-US" altLang="zh-CN" sz="2400">
                <a:ea typeface="SimSun" pitchFamily="2" charset="-122"/>
              </a:rPr>
              <a:t>, firm 2</a:t>
            </a:r>
            <a:r>
              <a:rPr lang="zh-CN" altLang="en-US" sz="2400">
                <a:ea typeface="SimSun" pitchFamily="2" charset="-122"/>
              </a:rPr>
              <a:t>能够观察到这个因素并且准确知道它的边际成本处于是高是低</a:t>
            </a:r>
            <a:r>
              <a:rPr lang="en-US" altLang="zh-CN" sz="2400">
                <a:ea typeface="SimSun" pitchFamily="2" charset="-122"/>
              </a:rPr>
              <a:t>. </a:t>
            </a:r>
          </a:p>
          <a:p>
            <a:r>
              <a:rPr lang="zh-CN" altLang="en-US" sz="2400">
                <a:ea typeface="SimSun" pitchFamily="2" charset="-122"/>
              </a:rPr>
              <a:t>但是</a:t>
            </a:r>
            <a:r>
              <a:rPr lang="en-US" altLang="zh-CN" sz="2400">
                <a:ea typeface="SimSun" pitchFamily="2" charset="-122"/>
              </a:rPr>
              <a:t>, firm 1</a:t>
            </a:r>
            <a:r>
              <a:rPr lang="zh-CN" altLang="en-US" sz="2400">
                <a:ea typeface="SimSun" pitchFamily="2" charset="-122"/>
              </a:rPr>
              <a:t>不能准确知道 </a:t>
            </a:r>
            <a:r>
              <a:rPr lang="en-US" altLang="zh-CN" sz="2400">
                <a:ea typeface="SimSun" pitchFamily="2" charset="-122"/>
              </a:rPr>
              <a:t>firm 2</a:t>
            </a:r>
            <a:r>
              <a:rPr lang="zh-CN" altLang="en-US" sz="2400">
                <a:ea typeface="SimSun" pitchFamily="2" charset="-122"/>
              </a:rPr>
              <a:t>的成本</a:t>
            </a:r>
            <a:r>
              <a:rPr lang="en-US" altLang="zh-CN" sz="2400">
                <a:ea typeface="SimSun" pitchFamily="2" charset="-122"/>
              </a:rPr>
              <a:t>. </a:t>
            </a:r>
            <a:r>
              <a:rPr lang="zh-CN" altLang="en-US" sz="2400">
                <a:ea typeface="SimSun" pitchFamily="2" charset="-122"/>
              </a:rPr>
              <a:t>也就是说</a:t>
            </a:r>
            <a:r>
              <a:rPr lang="en-US" altLang="zh-CN" sz="2400">
                <a:ea typeface="SimSun" pitchFamily="2" charset="-122"/>
              </a:rPr>
              <a:t>,</a:t>
            </a:r>
            <a:r>
              <a:rPr lang="zh-CN" altLang="en-US" sz="2400">
                <a:ea typeface="SimSun" pitchFamily="2" charset="-122"/>
              </a:rPr>
              <a:t>它不能确定 </a:t>
            </a:r>
            <a:r>
              <a:rPr lang="en-US" altLang="zh-CN" sz="2400">
                <a:ea typeface="SimSun" pitchFamily="2" charset="-122"/>
              </a:rPr>
              <a:t>firm 2</a:t>
            </a:r>
            <a:r>
              <a:rPr lang="zh-CN" altLang="en-US" sz="2400">
                <a:ea typeface="SimSun" pitchFamily="2" charset="-122"/>
              </a:rPr>
              <a:t>的收益</a:t>
            </a:r>
            <a:r>
              <a:rPr lang="en-US" altLang="zh-CN" sz="2400">
                <a:ea typeface="SimSun" pitchFamily="2" charset="-122"/>
              </a:rPr>
              <a:t>.</a:t>
            </a:r>
          </a:p>
          <a:p>
            <a:r>
              <a:rPr lang="en-US" altLang="zh-CN" sz="2400">
                <a:ea typeface="SimSun" pitchFamily="2" charset="-122"/>
              </a:rPr>
              <a:t>Firm 1</a:t>
            </a:r>
            <a:r>
              <a:rPr lang="zh-CN" altLang="en-US" sz="2400">
                <a:ea typeface="SimSun" pitchFamily="2" charset="-122"/>
              </a:rPr>
              <a:t>推断 </a:t>
            </a:r>
            <a:r>
              <a:rPr lang="en-US" altLang="zh-CN" sz="2400">
                <a:ea typeface="SimSun" pitchFamily="2" charset="-122"/>
              </a:rPr>
              <a:t>firm 2</a:t>
            </a:r>
            <a:r>
              <a:rPr lang="zh-CN" altLang="en-US" sz="2400">
                <a:ea typeface="SimSun" pitchFamily="2" charset="-122"/>
              </a:rPr>
              <a:t>的成本函数</a:t>
            </a:r>
            <a:endParaRPr lang="en-US" altLang="zh-CN" sz="2400">
              <a:ea typeface="SimSun" pitchFamily="2" charset="-122"/>
            </a:endParaRPr>
          </a:p>
          <a:p>
            <a:pPr lvl="1">
              <a:buFont typeface="Wingdings" pitchFamily="2" charset="2"/>
              <a:buChar char="Ø"/>
            </a:pPr>
            <a:r>
              <a:rPr lang="zh-CN" altLang="en-US" sz="2400" b="1">
                <a:latin typeface="Times New Roman" pitchFamily="18" charset="0"/>
                <a:ea typeface="SimSun" pitchFamily="2" charset="-122"/>
              </a:rPr>
              <a:t>以</a:t>
            </a:r>
            <a:r>
              <a:rPr lang="en-US" altLang="zh-CN" sz="2400" i="1">
                <a:ea typeface="SimSun" pitchFamily="2" charset="-122"/>
                <a:sym typeface="Symbol" pitchFamily="18" charset="2"/>
              </a:rPr>
              <a:t></a:t>
            </a:r>
            <a:r>
              <a:rPr lang="zh-CN" altLang="en-US" sz="2400" b="1">
                <a:latin typeface="Times New Roman" pitchFamily="18" charset="0"/>
                <a:ea typeface="SimSun" pitchFamily="2" charset="-122"/>
              </a:rPr>
              <a:t>的概率为</a:t>
            </a:r>
            <a:r>
              <a:rPr lang="en-US" altLang="zh-CN" sz="2400" b="1" i="1">
                <a:latin typeface="Times New Roman" pitchFamily="18" charset="0"/>
                <a:ea typeface="SimSun" pitchFamily="2" charset="-122"/>
              </a:rPr>
              <a:t>C</a:t>
            </a:r>
            <a:r>
              <a:rPr lang="en-US" altLang="zh-CN" sz="2400" b="1" baseline="-25000">
                <a:latin typeface="Times New Roman" pitchFamily="18" charset="0"/>
                <a:ea typeface="SimSun" pitchFamily="2" charset="-122"/>
              </a:rPr>
              <a:t>2</a:t>
            </a:r>
            <a:r>
              <a:rPr lang="en-US" altLang="zh-CN" sz="2400" b="1">
                <a:latin typeface="Times New Roman" pitchFamily="18" charset="0"/>
                <a:ea typeface="SimSun" pitchFamily="2" charset="-122"/>
              </a:rPr>
              <a:t>(</a:t>
            </a:r>
            <a:r>
              <a:rPr lang="en-US" altLang="zh-CN" sz="2400" b="1" i="1">
                <a:latin typeface="Times New Roman" pitchFamily="18" charset="0"/>
                <a:ea typeface="SimSun" pitchFamily="2" charset="-122"/>
              </a:rPr>
              <a:t>q</a:t>
            </a:r>
            <a:r>
              <a:rPr lang="en-US" altLang="zh-CN" sz="2400" b="1" baseline="-25000">
                <a:latin typeface="Times New Roman" pitchFamily="18" charset="0"/>
                <a:ea typeface="SimSun" pitchFamily="2" charset="-122"/>
              </a:rPr>
              <a:t>2</a:t>
            </a:r>
            <a:r>
              <a:rPr lang="en-US" altLang="zh-CN" sz="2400" b="1">
                <a:latin typeface="Times New Roman" pitchFamily="18" charset="0"/>
                <a:ea typeface="SimSun" pitchFamily="2" charset="-122"/>
              </a:rPr>
              <a:t>)=</a:t>
            </a:r>
            <a:r>
              <a:rPr lang="en-US" altLang="zh-CN" sz="2400" b="1" i="1">
                <a:latin typeface="Times New Roman" pitchFamily="18" charset="0"/>
                <a:ea typeface="SimSun" pitchFamily="2" charset="-122"/>
              </a:rPr>
              <a:t>c</a:t>
            </a:r>
            <a:r>
              <a:rPr lang="en-US" altLang="zh-CN" sz="2400" b="1" i="1" baseline="-25000">
                <a:latin typeface="Times New Roman" pitchFamily="18" charset="0"/>
                <a:ea typeface="SimSun" pitchFamily="2" charset="-122"/>
              </a:rPr>
              <a:t>H</a:t>
            </a:r>
            <a:r>
              <a:rPr lang="en-US" altLang="zh-CN" sz="2400" b="1" i="1">
                <a:latin typeface="Times New Roman" pitchFamily="18" charset="0"/>
                <a:ea typeface="SimSun" pitchFamily="2" charset="-122"/>
              </a:rPr>
              <a:t>q</a:t>
            </a:r>
            <a:r>
              <a:rPr lang="en-US" altLang="zh-CN" sz="2400" b="1" baseline="-25000">
                <a:latin typeface="Times New Roman" pitchFamily="18" charset="0"/>
                <a:ea typeface="SimSun" pitchFamily="2" charset="-122"/>
              </a:rPr>
              <a:t>2</a:t>
            </a:r>
            <a:endParaRPr lang="en-US" altLang="zh-CN" sz="2200">
              <a:ea typeface="SimSun" pitchFamily="2" charset="-122"/>
            </a:endParaRPr>
          </a:p>
          <a:p>
            <a:pPr lvl="1">
              <a:buFont typeface="Wingdings" pitchFamily="2" charset="2"/>
              <a:buChar char="Ø"/>
            </a:pPr>
            <a:r>
              <a:rPr lang="zh-CN" altLang="en-US" sz="2400" b="1">
                <a:latin typeface="Times New Roman" pitchFamily="18" charset="0"/>
                <a:ea typeface="SimSun" pitchFamily="2" charset="-122"/>
              </a:rPr>
              <a:t>以</a:t>
            </a:r>
            <a:r>
              <a:rPr lang="en-US" altLang="zh-CN" sz="2400">
                <a:ea typeface="SimSun" pitchFamily="2" charset="-122"/>
              </a:rPr>
              <a:t>1–</a:t>
            </a:r>
            <a:r>
              <a:rPr lang="en-US" altLang="zh-CN" sz="2400" i="1">
                <a:ea typeface="SimSun" pitchFamily="2" charset="-122"/>
                <a:sym typeface="Symbol" pitchFamily="18" charset="2"/>
              </a:rPr>
              <a:t></a:t>
            </a:r>
            <a:r>
              <a:rPr lang="zh-CN" altLang="en-US" sz="2400" b="1">
                <a:latin typeface="Times New Roman" pitchFamily="18" charset="0"/>
                <a:ea typeface="SimSun" pitchFamily="2" charset="-122"/>
              </a:rPr>
              <a:t>的概率为</a:t>
            </a:r>
            <a:r>
              <a:rPr lang="en-US" altLang="zh-CN" sz="2400" b="1" i="1">
                <a:latin typeface="Times New Roman" pitchFamily="18" charset="0"/>
                <a:ea typeface="SimSun" pitchFamily="2" charset="-122"/>
              </a:rPr>
              <a:t>C</a:t>
            </a:r>
            <a:r>
              <a:rPr lang="en-US" altLang="zh-CN" sz="2400" b="1" baseline="-25000">
                <a:latin typeface="Times New Roman" pitchFamily="18" charset="0"/>
                <a:ea typeface="SimSun" pitchFamily="2" charset="-122"/>
              </a:rPr>
              <a:t>2</a:t>
            </a:r>
            <a:r>
              <a:rPr lang="en-US" altLang="zh-CN" sz="2400" b="1">
                <a:latin typeface="Times New Roman" pitchFamily="18" charset="0"/>
                <a:ea typeface="SimSun" pitchFamily="2" charset="-122"/>
              </a:rPr>
              <a:t>(</a:t>
            </a:r>
            <a:r>
              <a:rPr lang="en-US" altLang="zh-CN" sz="2400" b="1" i="1">
                <a:latin typeface="Times New Roman" pitchFamily="18" charset="0"/>
                <a:ea typeface="SimSun" pitchFamily="2" charset="-122"/>
              </a:rPr>
              <a:t>q</a:t>
            </a:r>
            <a:r>
              <a:rPr lang="en-US" altLang="zh-CN" sz="2400" b="1" baseline="-25000">
                <a:latin typeface="Times New Roman" pitchFamily="18" charset="0"/>
                <a:ea typeface="SimSun" pitchFamily="2" charset="-122"/>
              </a:rPr>
              <a:t>2</a:t>
            </a:r>
            <a:r>
              <a:rPr lang="en-US" altLang="zh-CN" sz="2400" b="1">
                <a:latin typeface="Times New Roman" pitchFamily="18" charset="0"/>
                <a:ea typeface="SimSun" pitchFamily="2" charset="-122"/>
              </a:rPr>
              <a:t>)=</a:t>
            </a:r>
            <a:r>
              <a:rPr lang="en-US" altLang="zh-CN" sz="2400" b="1" i="1">
                <a:latin typeface="Times New Roman" pitchFamily="18" charset="0"/>
                <a:ea typeface="SimSun" pitchFamily="2" charset="-122"/>
              </a:rPr>
              <a:t>c</a:t>
            </a:r>
            <a:r>
              <a:rPr lang="en-US" altLang="zh-CN" sz="2400" b="1" i="1" baseline="-25000">
                <a:latin typeface="Times New Roman" pitchFamily="18" charset="0"/>
                <a:ea typeface="SimSun" pitchFamily="2" charset="-122"/>
              </a:rPr>
              <a:t>L</a:t>
            </a:r>
            <a:r>
              <a:rPr lang="en-US" altLang="zh-CN" sz="2400" b="1" i="1">
                <a:latin typeface="Times New Roman" pitchFamily="18" charset="0"/>
                <a:ea typeface="SimSun" pitchFamily="2" charset="-122"/>
              </a:rPr>
              <a:t>q</a:t>
            </a:r>
            <a:r>
              <a:rPr lang="en-US" altLang="zh-CN" sz="2400" b="1" baseline="-25000">
                <a:latin typeface="Times New Roman" pitchFamily="18" charset="0"/>
                <a:ea typeface="SimSun" pitchFamily="2" charset="-122"/>
              </a:rPr>
              <a:t>2</a:t>
            </a:r>
            <a:r>
              <a:rPr lang="en-US" altLang="zh-CN" sz="2200">
                <a:ea typeface="SimSun" pitchFamily="2" charset="-122"/>
              </a:rPr>
              <a:t>.</a:t>
            </a:r>
          </a:p>
        </p:txBody>
      </p:sp>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ABE226DD-819B-4C41-8983-5BE893A2A564}" type="slidenum">
              <a:rPr lang="zh-CN" altLang="en-US"/>
              <a:pPr/>
              <a:t>22</a:t>
            </a:fld>
            <a:endParaRPr lang="en-US" altLang="zh-CN"/>
          </a:p>
        </p:txBody>
      </p:sp>
      <p:sp>
        <p:nvSpPr>
          <p:cNvPr id="251906" name="Rectangle 2"/>
          <p:cNvSpPr>
            <a:spLocks noGrp="1" noChangeArrowheads="1"/>
          </p:cNvSpPr>
          <p:nvPr>
            <p:ph type="title"/>
          </p:nvPr>
        </p:nvSpPr>
        <p:spPr/>
        <p:txBody>
          <a:bodyPr/>
          <a:lstStyle/>
          <a:p>
            <a:r>
              <a:rPr lang="en-US" altLang="zh-CN" sz="3600">
                <a:ea typeface="SimSun" pitchFamily="2" charset="-122"/>
              </a:rPr>
              <a:t>Cournot duopoly model of </a:t>
            </a:r>
            <a:r>
              <a:rPr lang="en-US" altLang="zh-CN" sz="3600">
                <a:solidFill>
                  <a:schemeClr val="hlink"/>
                </a:solidFill>
                <a:ea typeface="SimSun" pitchFamily="2" charset="-122"/>
              </a:rPr>
              <a:t>incomplete</a:t>
            </a:r>
            <a:r>
              <a:rPr lang="en-US" altLang="zh-CN" sz="3600">
                <a:ea typeface="SimSun" pitchFamily="2" charset="-122"/>
              </a:rPr>
              <a:t> information (version two) </a:t>
            </a:r>
            <a:r>
              <a:rPr lang="en-US" altLang="zh-CN">
                <a:ea typeface="SimSun" pitchFamily="2" charset="-122"/>
              </a:rPr>
              <a:t>(continued)</a:t>
            </a:r>
          </a:p>
        </p:txBody>
      </p:sp>
      <p:sp>
        <p:nvSpPr>
          <p:cNvPr id="251907" name="Rectangle 3"/>
          <p:cNvSpPr>
            <a:spLocks noGrp="1" noChangeArrowheads="1"/>
          </p:cNvSpPr>
          <p:nvPr>
            <p:ph type="body" idx="1"/>
          </p:nvPr>
        </p:nvSpPr>
        <p:spPr>
          <a:xfrm>
            <a:off x="914400" y="1600200"/>
            <a:ext cx="7772400" cy="4608513"/>
          </a:xfrm>
        </p:spPr>
        <p:txBody>
          <a:bodyPr/>
          <a:lstStyle/>
          <a:p>
            <a:r>
              <a:rPr lang="en-US" altLang="zh-CN" sz="2400">
                <a:ea typeface="SimSun" pitchFamily="2" charset="-122"/>
              </a:rPr>
              <a:t>Firm 1</a:t>
            </a:r>
            <a:r>
              <a:rPr lang="zh-CN" altLang="en-US" sz="2400">
                <a:ea typeface="SimSun" pitchFamily="2" charset="-122"/>
              </a:rPr>
              <a:t>的边际成本也依赖于某个只有它自己知道的独立（</a:t>
            </a:r>
            <a:r>
              <a:rPr lang="en-US" altLang="zh-CN" sz="2400">
                <a:solidFill>
                  <a:schemeClr val="hlink"/>
                </a:solidFill>
                <a:ea typeface="SimSun" pitchFamily="2" charset="-122"/>
              </a:rPr>
              <a:t>independent</a:t>
            </a:r>
            <a:r>
              <a:rPr lang="zh-CN" altLang="en-US" sz="2400">
                <a:ea typeface="SimSun" pitchFamily="2" charset="-122"/>
              </a:rPr>
              <a:t> ）因素</a:t>
            </a:r>
            <a:r>
              <a:rPr lang="en-US" altLang="zh-CN" sz="2400">
                <a:ea typeface="SimSun" pitchFamily="2" charset="-122"/>
              </a:rPr>
              <a:t>.</a:t>
            </a:r>
            <a:r>
              <a:rPr lang="zh-CN" altLang="en-US" sz="2400">
                <a:ea typeface="SimSun" pitchFamily="2" charset="-122"/>
              </a:rPr>
              <a:t>它的边际成本可能是</a:t>
            </a:r>
            <a:endParaRPr lang="en-US" altLang="zh-CN" sz="2400">
              <a:ea typeface="SimSun" pitchFamily="2" charset="-122"/>
            </a:endParaRPr>
          </a:p>
          <a:p>
            <a:pPr lvl="1">
              <a:buFont typeface="Wingdings" pitchFamily="2" charset="2"/>
              <a:buChar char="Ø"/>
            </a:pPr>
            <a:r>
              <a:rPr lang="zh-CN" altLang="en-US" sz="2200">
                <a:solidFill>
                  <a:srgbClr val="0000FF"/>
                </a:solidFill>
                <a:ea typeface="SimSun" pitchFamily="2" charset="-122"/>
              </a:rPr>
              <a:t>较高（</a:t>
            </a:r>
            <a:r>
              <a:rPr lang="en-US" altLang="zh-CN" sz="2200">
                <a:solidFill>
                  <a:srgbClr val="0000FF"/>
                </a:solidFill>
                <a:ea typeface="SimSun" pitchFamily="2" charset="-122"/>
              </a:rPr>
              <a:t>HIGH</a:t>
            </a:r>
            <a:r>
              <a:rPr lang="zh-CN" altLang="en-US" sz="2200">
                <a:solidFill>
                  <a:srgbClr val="0000FF"/>
                </a:solidFill>
                <a:ea typeface="SimSun" pitchFamily="2" charset="-122"/>
              </a:rPr>
              <a:t>）</a:t>
            </a:r>
            <a:r>
              <a:rPr lang="en-US" altLang="zh-CN" sz="2200">
                <a:ea typeface="SimSun" pitchFamily="2" charset="-122"/>
              </a:rPr>
              <a:t>: </a:t>
            </a:r>
            <a:r>
              <a:rPr lang="zh-CN" altLang="en-US" sz="2200">
                <a:ea typeface="SimSun" pitchFamily="2" charset="-122"/>
              </a:rPr>
              <a:t>生产函数</a:t>
            </a:r>
            <a:r>
              <a:rPr lang="en-US" altLang="zh-CN" sz="2200">
                <a:ea typeface="SimSun" pitchFamily="2" charset="-122"/>
              </a:rPr>
              <a:t>: </a:t>
            </a:r>
            <a:r>
              <a:rPr lang="en-US" altLang="zh-CN" sz="2200" b="1" i="1">
                <a:latin typeface="Times New Roman" pitchFamily="18" charset="0"/>
                <a:ea typeface="SimSun" pitchFamily="2" charset="-122"/>
                <a:cs typeface="Times New Roman" pitchFamily="18" charset="0"/>
              </a:rPr>
              <a:t>C</a:t>
            </a:r>
            <a:r>
              <a:rPr lang="en-US" altLang="zh-CN" sz="2200" b="1" baseline="-25000">
                <a:latin typeface="Times New Roman" pitchFamily="18" charset="0"/>
                <a:ea typeface="SimSun" pitchFamily="2" charset="-122"/>
                <a:cs typeface="Times New Roman" pitchFamily="18" charset="0"/>
              </a:rPr>
              <a:t>1</a:t>
            </a:r>
            <a:r>
              <a:rPr lang="en-US" altLang="zh-CN" sz="2200" b="1">
                <a:latin typeface="Times New Roman" pitchFamily="18" charset="0"/>
                <a:ea typeface="SimSun" pitchFamily="2" charset="-122"/>
                <a:cs typeface="Times New Roman" pitchFamily="18" charset="0"/>
              </a:rPr>
              <a:t>(</a:t>
            </a:r>
            <a:r>
              <a:rPr lang="en-US" altLang="zh-CN" sz="2200" b="1" i="1">
                <a:latin typeface="Times New Roman" pitchFamily="18" charset="0"/>
                <a:ea typeface="SimSun" pitchFamily="2" charset="-122"/>
                <a:cs typeface="Times New Roman" pitchFamily="18" charset="0"/>
              </a:rPr>
              <a:t>q</a:t>
            </a:r>
            <a:r>
              <a:rPr lang="en-US" altLang="zh-CN" sz="2200" b="1" baseline="-25000">
                <a:latin typeface="Times New Roman" pitchFamily="18" charset="0"/>
                <a:ea typeface="SimSun" pitchFamily="2" charset="-122"/>
                <a:cs typeface="Times New Roman" pitchFamily="18" charset="0"/>
              </a:rPr>
              <a:t>1</a:t>
            </a:r>
            <a:r>
              <a:rPr lang="en-US" altLang="zh-CN" sz="2200" b="1">
                <a:latin typeface="Times New Roman" pitchFamily="18" charset="0"/>
                <a:ea typeface="SimSun" pitchFamily="2" charset="-122"/>
                <a:cs typeface="Times New Roman" pitchFamily="18" charset="0"/>
              </a:rPr>
              <a:t>)=</a:t>
            </a:r>
            <a:r>
              <a:rPr lang="en-US" altLang="zh-CN" sz="2200" b="1" i="1">
                <a:latin typeface="Times New Roman" pitchFamily="18" charset="0"/>
                <a:ea typeface="SimSun" pitchFamily="2" charset="-122"/>
                <a:cs typeface="Times New Roman" pitchFamily="18" charset="0"/>
              </a:rPr>
              <a:t>c</a:t>
            </a:r>
            <a:r>
              <a:rPr lang="en-US" altLang="zh-CN" sz="2200" b="1" i="1" baseline="-25000">
                <a:latin typeface="Times New Roman" pitchFamily="18" charset="0"/>
                <a:ea typeface="SimSun" pitchFamily="2" charset="-122"/>
                <a:cs typeface="Times New Roman" pitchFamily="18" charset="0"/>
              </a:rPr>
              <a:t>H</a:t>
            </a:r>
            <a:r>
              <a:rPr lang="en-US" altLang="zh-CN" sz="2200" b="1" i="1">
                <a:latin typeface="Times New Roman" pitchFamily="18" charset="0"/>
                <a:ea typeface="SimSun" pitchFamily="2" charset="-122"/>
                <a:cs typeface="Times New Roman" pitchFamily="18" charset="0"/>
              </a:rPr>
              <a:t>q</a:t>
            </a:r>
            <a:r>
              <a:rPr lang="en-US" altLang="zh-CN" sz="2200" b="1" baseline="-25000">
                <a:latin typeface="Times New Roman" pitchFamily="18" charset="0"/>
                <a:ea typeface="SimSun" pitchFamily="2" charset="-122"/>
                <a:cs typeface="Times New Roman" pitchFamily="18" charset="0"/>
              </a:rPr>
              <a:t>1</a:t>
            </a:r>
            <a:r>
              <a:rPr lang="en-US" altLang="zh-CN" sz="2200">
                <a:ea typeface="SimSun" pitchFamily="2" charset="-122"/>
              </a:rPr>
              <a:t>.</a:t>
            </a:r>
          </a:p>
          <a:p>
            <a:pPr lvl="1">
              <a:buFont typeface="Wingdings" pitchFamily="2" charset="2"/>
              <a:buChar char="Ø"/>
            </a:pPr>
            <a:r>
              <a:rPr lang="zh-CN" altLang="en-US" sz="2200">
                <a:solidFill>
                  <a:srgbClr val="0000FF"/>
                </a:solidFill>
                <a:ea typeface="SimSun" pitchFamily="2" charset="-122"/>
              </a:rPr>
              <a:t>较低（</a:t>
            </a:r>
            <a:r>
              <a:rPr lang="en-US" altLang="zh-CN" sz="2200">
                <a:solidFill>
                  <a:srgbClr val="0000FF"/>
                </a:solidFill>
                <a:ea typeface="SimSun" pitchFamily="2" charset="-122"/>
              </a:rPr>
              <a:t>LOW</a:t>
            </a:r>
            <a:r>
              <a:rPr lang="zh-CN" altLang="en-US" sz="2200">
                <a:solidFill>
                  <a:srgbClr val="0000FF"/>
                </a:solidFill>
                <a:ea typeface="SimSun" pitchFamily="2" charset="-122"/>
              </a:rPr>
              <a:t>）</a:t>
            </a:r>
            <a:r>
              <a:rPr lang="en-US" altLang="zh-CN" sz="2200">
                <a:ea typeface="SimSun" pitchFamily="2" charset="-122"/>
              </a:rPr>
              <a:t>: </a:t>
            </a:r>
            <a:r>
              <a:rPr lang="zh-CN" altLang="en-US" sz="2200">
                <a:ea typeface="SimSun" pitchFamily="2" charset="-122"/>
              </a:rPr>
              <a:t>生产函数</a:t>
            </a:r>
            <a:r>
              <a:rPr lang="en-US" altLang="zh-CN" sz="2200">
                <a:ea typeface="SimSun" pitchFamily="2" charset="-122"/>
              </a:rPr>
              <a:t>: </a:t>
            </a:r>
            <a:r>
              <a:rPr lang="en-US" altLang="zh-CN" sz="2200" b="1" i="1">
                <a:latin typeface="Times New Roman" pitchFamily="18" charset="0"/>
                <a:ea typeface="SimSun" pitchFamily="2" charset="-122"/>
              </a:rPr>
              <a:t>C</a:t>
            </a:r>
            <a:r>
              <a:rPr lang="en-US" altLang="zh-CN" sz="2200" b="1" baseline="-25000">
                <a:latin typeface="Times New Roman" pitchFamily="18" charset="0"/>
                <a:ea typeface="SimSun" pitchFamily="2" charset="-122"/>
              </a:rPr>
              <a:t>1</a:t>
            </a:r>
            <a:r>
              <a:rPr lang="en-US" altLang="zh-CN" sz="2200" b="1">
                <a:latin typeface="Times New Roman" pitchFamily="18" charset="0"/>
                <a:ea typeface="SimSun" pitchFamily="2" charset="-122"/>
              </a:rPr>
              <a:t>(</a:t>
            </a:r>
            <a:r>
              <a:rPr lang="en-US" altLang="zh-CN" sz="2200" b="1" i="1">
                <a:latin typeface="Times New Roman" pitchFamily="18" charset="0"/>
                <a:ea typeface="SimSun" pitchFamily="2" charset="-122"/>
              </a:rPr>
              <a:t>q</a:t>
            </a:r>
            <a:r>
              <a:rPr lang="en-US" altLang="zh-CN" sz="2200" b="1" baseline="-25000">
                <a:latin typeface="Times New Roman" pitchFamily="18" charset="0"/>
                <a:ea typeface="SimSun" pitchFamily="2" charset="-122"/>
              </a:rPr>
              <a:t>1</a:t>
            </a:r>
            <a:r>
              <a:rPr lang="en-US" altLang="zh-CN" sz="2200" b="1">
                <a:latin typeface="Times New Roman" pitchFamily="18" charset="0"/>
                <a:ea typeface="SimSun" pitchFamily="2" charset="-122"/>
              </a:rPr>
              <a:t>)=</a:t>
            </a:r>
            <a:r>
              <a:rPr lang="en-US" altLang="zh-CN" sz="2200" b="1" i="1">
                <a:latin typeface="Times New Roman" pitchFamily="18" charset="0"/>
                <a:ea typeface="SimSun" pitchFamily="2" charset="-122"/>
              </a:rPr>
              <a:t>c</a:t>
            </a:r>
            <a:r>
              <a:rPr lang="en-US" altLang="zh-CN" sz="2200" b="1" i="1" baseline="-25000">
                <a:latin typeface="Times New Roman" pitchFamily="18" charset="0"/>
                <a:ea typeface="SimSun" pitchFamily="2" charset="-122"/>
              </a:rPr>
              <a:t>L</a:t>
            </a:r>
            <a:r>
              <a:rPr lang="en-US" altLang="zh-CN" sz="2200" b="1" i="1">
                <a:latin typeface="Times New Roman" pitchFamily="18" charset="0"/>
                <a:ea typeface="SimSun" pitchFamily="2" charset="-122"/>
              </a:rPr>
              <a:t>q</a:t>
            </a:r>
            <a:r>
              <a:rPr lang="en-US" altLang="zh-CN" sz="2200" b="1" baseline="-25000">
                <a:latin typeface="Times New Roman" pitchFamily="18" charset="0"/>
                <a:ea typeface="SimSun" pitchFamily="2" charset="-122"/>
              </a:rPr>
              <a:t>1</a:t>
            </a:r>
            <a:r>
              <a:rPr lang="en-US" altLang="zh-CN" sz="2200">
                <a:ea typeface="SimSun" pitchFamily="2" charset="-122"/>
              </a:rPr>
              <a:t>.</a:t>
            </a:r>
          </a:p>
          <a:p>
            <a:r>
              <a:rPr lang="zh-CN" altLang="en-US" sz="2400">
                <a:ea typeface="SimSun" pitchFamily="2" charset="-122"/>
              </a:rPr>
              <a:t>在生产前</a:t>
            </a:r>
            <a:r>
              <a:rPr lang="en-US" altLang="zh-CN" sz="2400">
                <a:ea typeface="SimSun" pitchFamily="2" charset="-122"/>
              </a:rPr>
              <a:t>, firm 1</a:t>
            </a:r>
            <a:r>
              <a:rPr lang="zh-CN" altLang="en-US" sz="2400">
                <a:ea typeface="SimSun" pitchFamily="2" charset="-122"/>
              </a:rPr>
              <a:t>能够观察到这个因素并且准确知道它的边际成本是高是低</a:t>
            </a:r>
            <a:r>
              <a:rPr lang="en-US" altLang="zh-CN" sz="2400">
                <a:ea typeface="SimSun" pitchFamily="2" charset="-122"/>
              </a:rPr>
              <a:t>. </a:t>
            </a:r>
          </a:p>
          <a:p>
            <a:r>
              <a:rPr lang="zh-CN" altLang="en-US" sz="2400">
                <a:ea typeface="SimSun" pitchFamily="2" charset="-122"/>
              </a:rPr>
              <a:t>但是</a:t>
            </a:r>
            <a:r>
              <a:rPr lang="en-US" altLang="zh-CN" sz="2400">
                <a:ea typeface="SimSun" pitchFamily="2" charset="-122"/>
              </a:rPr>
              <a:t>, firm 2</a:t>
            </a:r>
            <a:r>
              <a:rPr lang="zh-CN" altLang="en-US" sz="2400">
                <a:ea typeface="SimSun" pitchFamily="2" charset="-122"/>
              </a:rPr>
              <a:t>不能准确知道 </a:t>
            </a:r>
            <a:r>
              <a:rPr lang="en-US" altLang="zh-CN" sz="2400">
                <a:ea typeface="SimSun" pitchFamily="2" charset="-122"/>
              </a:rPr>
              <a:t>firm 1</a:t>
            </a:r>
            <a:r>
              <a:rPr lang="zh-CN" altLang="en-US" sz="2400">
                <a:ea typeface="SimSun" pitchFamily="2" charset="-122"/>
              </a:rPr>
              <a:t>的成本</a:t>
            </a:r>
            <a:r>
              <a:rPr lang="en-US" altLang="zh-CN" sz="2400">
                <a:ea typeface="SimSun" pitchFamily="2" charset="-122"/>
              </a:rPr>
              <a:t>. </a:t>
            </a:r>
            <a:r>
              <a:rPr lang="zh-CN" altLang="en-US" sz="2400">
                <a:ea typeface="SimSun" pitchFamily="2" charset="-122"/>
              </a:rPr>
              <a:t>也就是说</a:t>
            </a:r>
            <a:r>
              <a:rPr lang="en-US" altLang="zh-CN" sz="2400">
                <a:ea typeface="SimSun" pitchFamily="2" charset="-122"/>
              </a:rPr>
              <a:t>,</a:t>
            </a:r>
            <a:r>
              <a:rPr lang="zh-CN" altLang="en-US" sz="2400">
                <a:ea typeface="SimSun" pitchFamily="2" charset="-122"/>
              </a:rPr>
              <a:t>它不能确定 </a:t>
            </a:r>
            <a:r>
              <a:rPr lang="en-US" altLang="zh-CN" sz="2400">
                <a:ea typeface="SimSun" pitchFamily="2" charset="-122"/>
              </a:rPr>
              <a:t>firm 1</a:t>
            </a:r>
            <a:r>
              <a:rPr lang="zh-CN" altLang="en-US" sz="2400">
                <a:ea typeface="SimSun" pitchFamily="2" charset="-122"/>
              </a:rPr>
              <a:t>的收益</a:t>
            </a:r>
            <a:r>
              <a:rPr lang="en-US" altLang="zh-CN" sz="2400">
                <a:ea typeface="SimSun" pitchFamily="2" charset="-122"/>
              </a:rPr>
              <a:t>.</a:t>
            </a:r>
          </a:p>
          <a:p>
            <a:r>
              <a:rPr lang="en-US" altLang="zh-CN" sz="2400">
                <a:ea typeface="SimSun" pitchFamily="2" charset="-122"/>
              </a:rPr>
              <a:t>Firm 2</a:t>
            </a:r>
            <a:r>
              <a:rPr lang="zh-CN" altLang="en-US" sz="2400">
                <a:ea typeface="SimSun" pitchFamily="2" charset="-122"/>
              </a:rPr>
              <a:t>推断 </a:t>
            </a:r>
            <a:r>
              <a:rPr lang="en-US" altLang="zh-CN" sz="2400">
                <a:ea typeface="SimSun" pitchFamily="2" charset="-122"/>
              </a:rPr>
              <a:t>firm 1</a:t>
            </a:r>
            <a:r>
              <a:rPr lang="zh-CN" altLang="en-US" sz="2400">
                <a:ea typeface="SimSun" pitchFamily="2" charset="-122"/>
              </a:rPr>
              <a:t>的生产函数</a:t>
            </a:r>
            <a:endParaRPr lang="en-US" altLang="zh-CN" sz="2400">
              <a:ea typeface="SimSun" pitchFamily="2" charset="-122"/>
            </a:endParaRPr>
          </a:p>
          <a:p>
            <a:pPr lvl="1">
              <a:buFont typeface="Wingdings" pitchFamily="2" charset="2"/>
              <a:buChar char="Ø"/>
            </a:pPr>
            <a:r>
              <a:rPr lang="zh-CN" altLang="en-US" sz="2400" b="1">
                <a:latin typeface="Times New Roman" pitchFamily="18" charset="0"/>
                <a:ea typeface="SimSun" pitchFamily="2" charset="-122"/>
              </a:rPr>
              <a:t>以</a:t>
            </a:r>
            <a:r>
              <a:rPr lang="en-US" altLang="zh-CN" sz="2400" i="1">
                <a:ea typeface="SimSun" pitchFamily="2" charset="-122"/>
                <a:sym typeface="Symbol" pitchFamily="18" charset="2"/>
              </a:rPr>
              <a:t></a:t>
            </a:r>
            <a:r>
              <a:rPr lang="zh-CN" altLang="en-US" sz="2400" b="1">
                <a:latin typeface="Times New Roman" pitchFamily="18" charset="0"/>
                <a:ea typeface="SimSun" pitchFamily="2" charset="-122"/>
              </a:rPr>
              <a:t>的概率为</a:t>
            </a:r>
            <a:r>
              <a:rPr lang="en-US" altLang="zh-CN" sz="2200" b="1" i="1">
                <a:latin typeface="Times New Roman" pitchFamily="18" charset="0"/>
                <a:ea typeface="SimSun" pitchFamily="2" charset="-122"/>
              </a:rPr>
              <a:t>C</a:t>
            </a:r>
            <a:r>
              <a:rPr lang="en-US" altLang="zh-CN" sz="2200" b="1" baseline="-25000">
                <a:latin typeface="Times New Roman" pitchFamily="18" charset="0"/>
                <a:ea typeface="SimSun" pitchFamily="2" charset="-122"/>
              </a:rPr>
              <a:t>1</a:t>
            </a:r>
            <a:r>
              <a:rPr lang="en-US" altLang="zh-CN" sz="2200" b="1">
                <a:latin typeface="Times New Roman" pitchFamily="18" charset="0"/>
                <a:ea typeface="SimSun" pitchFamily="2" charset="-122"/>
              </a:rPr>
              <a:t>(</a:t>
            </a:r>
            <a:r>
              <a:rPr lang="en-US" altLang="zh-CN" sz="2200" b="1" i="1">
                <a:latin typeface="Times New Roman" pitchFamily="18" charset="0"/>
                <a:ea typeface="SimSun" pitchFamily="2" charset="-122"/>
              </a:rPr>
              <a:t>q</a:t>
            </a:r>
            <a:r>
              <a:rPr lang="en-US" altLang="zh-CN" sz="2200" b="1" baseline="-25000">
                <a:latin typeface="Times New Roman" pitchFamily="18" charset="0"/>
                <a:ea typeface="SimSun" pitchFamily="2" charset="-122"/>
              </a:rPr>
              <a:t>1</a:t>
            </a:r>
            <a:r>
              <a:rPr lang="en-US" altLang="zh-CN" sz="2200" b="1">
                <a:latin typeface="Times New Roman" pitchFamily="18" charset="0"/>
                <a:ea typeface="SimSun" pitchFamily="2" charset="-122"/>
              </a:rPr>
              <a:t>)=</a:t>
            </a:r>
            <a:r>
              <a:rPr lang="en-US" altLang="zh-CN" sz="2200" b="1" i="1">
                <a:latin typeface="Times New Roman" pitchFamily="18" charset="0"/>
                <a:ea typeface="SimSun" pitchFamily="2" charset="-122"/>
              </a:rPr>
              <a:t>c</a:t>
            </a:r>
            <a:r>
              <a:rPr lang="en-US" altLang="zh-CN" sz="2200" b="1" i="1" baseline="-25000">
                <a:latin typeface="Times New Roman" pitchFamily="18" charset="0"/>
                <a:ea typeface="SimSun" pitchFamily="2" charset="-122"/>
              </a:rPr>
              <a:t>H</a:t>
            </a:r>
            <a:r>
              <a:rPr lang="en-US" altLang="zh-CN" sz="2200" b="1" i="1">
                <a:latin typeface="Times New Roman" pitchFamily="18" charset="0"/>
                <a:ea typeface="SimSun" pitchFamily="2" charset="-122"/>
              </a:rPr>
              <a:t>q</a:t>
            </a:r>
            <a:r>
              <a:rPr lang="en-US" altLang="zh-CN" sz="2200" b="1" baseline="-25000">
                <a:latin typeface="Times New Roman" pitchFamily="18" charset="0"/>
                <a:ea typeface="SimSun" pitchFamily="2" charset="-122"/>
              </a:rPr>
              <a:t>1</a:t>
            </a:r>
            <a:endParaRPr lang="en-US" altLang="zh-CN" sz="2200">
              <a:ea typeface="SimSun" pitchFamily="2" charset="-122"/>
            </a:endParaRPr>
          </a:p>
          <a:p>
            <a:pPr lvl="1">
              <a:buFont typeface="Wingdings" pitchFamily="2" charset="2"/>
              <a:buChar char="Ø"/>
            </a:pPr>
            <a:r>
              <a:rPr lang="zh-CN" altLang="en-US" sz="2400" b="1">
                <a:latin typeface="Times New Roman" pitchFamily="18" charset="0"/>
                <a:ea typeface="SimSun" pitchFamily="2" charset="-122"/>
              </a:rPr>
              <a:t>以</a:t>
            </a:r>
            <a:r>
              <a:rPr lang="en-US" altLang="zh-CN" sz="2400">
                <a:ea typeface="SimSun" pitchFamily="2" charset="-122"/>
              </a:rPr>
              <a:t>1–</a:t>
            </a:r>
            <a:r>
              <a:rPr lang="en-US" altLang="zh-CN" sz="2400" i="1">
                <a:ea typeface="SimSun" pitchFamily="2" charset="-122"/>
                <a:sym typeface="Symbol" pitchFamily="18" charset="2"/>
              </a:rPr>
              <a:t></a:t>
            </a:r>
            <a:r>
              <a:rPr lang="zh-CN" altLang="en-US" sz="2400" b="1">
                <a:latin typeface="Times New Roman" pitchFamily="18" charset="0"/>
                <a:ea typeface="SimSun" pitchFamily="2" charset="-122"/>
              </a:rPr>
              <a:t>的概率为</a:t>
            </a:r>
            <a:r>
              <a:rPr lang="en-US" altLang="zh-CN" sz="2200" b="1" i="1">
                <a:latin typeface="Times New Roman" pitchFamily="18" charset="0"/>
                <a:ea typeface="SimSun" pitchFamily="2" charset="-122"/>
              </a:rPr>
              <a:t>C</a:t>
            </a:r>
            <a:r>
              <a:rPr lang="en-US" altLang="zh-CN" sz="2200" b="1" baseline="-25000">
                <a:latin typeface="Times New Roman" pitchFamily="18" charset="0"/>
                <a:ea typeface="SimSun" pitchFamily="2" charset="-122"/>
              </a:rPr>
              <a:t>1</a:t>
            </a:r>
            <a:r>
              <a:rPr lang="en-US" altLang="zh-CN" sz="2200" b="1">
                <a:latin typeface="Times New Roman" pitchFamily="18" charset="0"/>
                <a:ea typeface="SimSun" pitchFamily="2" charset="-122"/>
              </a:rPr>
              <a:t>(</a:t>
            </a:r>
            <a:r>
              <a:rPr lang="en-US" altLang="zh-CN" sz="2200" b="1" i="1">
                <a:latin typeface="Times New Roman" pitchFamily="18" charset="0"/>
                <a:ea typeface="SimSun" pitchFamily="2" charset="-122"/>
              </a:rPr>
              <a:t>q</a:t>
            </a:r>
            <a:r>
              <a:rPr lang="en-US" altLang="zh-CN" sz="2200" b="1" baseline="-25000">
                <a:latin typeface="Times New Roman" pitchFamily="18" charset="0"/>
                <a:ea typeface="SimSun" pitchFamily="2" charset="-122"/>
              </a:rPr>
              <a:t>1</a:t>
            </a:r>
            <a:r>
              <a:rPr lang="en-US" altLang="zh-CN" sz="2200" b="1">
                <a:latin typeface="Times New Roman" pitchFamily="18" charset="0"/>
                <a:ea typeface="SimSun" pitchFamily="2" charset="-122"/>
              </a:rPr>
              <a:t>)=</a:t>
            </a:r>
            <a:r>
              <a:rPr lang="en-US" altLang="zh-CN" sz="2200" b="1" i="1">
                <a:latin typeface="Times New Roman" pitchFamily="18" charset="0"/>
                <a:ea typeface="SimSun" pitchFamily="2" charset="-122"/>
              </a:rPr>
              <a:t>c</a:t>
            </a:r>
            <a:r>
              <a:rPr lang="en-US" altLang="zh-CN" sz="2200" b="1" i="1" baseline="-25000">
                <a:latin typeface="Times New Roman" pitchFamily="18" charset="0"/>
                <a:ea typeface="SimSun" pitchFamily="2" charset="-122"/>
              </a:rPr>
              <a:t>L</a:t>
            </a:r>
            <a:r>
              <a:rPr lang="en-US" altLang="zh-CN" sz="2200" b="1" i="1">
                <a:latin typeface="Times New Roman" pitchFamily="18" charset="0"/>
                <a:ea typeface="SimSun" pitchFamily="2" charset="-122"/>
              </a:rPr>
              <a:t>q</a:t>
            </a:r>
            <a:r>
              <a:rPr lang="en-US" altLang="zh-CN" sz="2200" b="1" baseline="-25000">
                <a:latin typeface="Times New Roman" pitchFamily="18" charset="0"/>
                <a:ea typeface="SimSun" pitchFamily="2" charset="-122"/>
              </a:rPr>
              <a:t>1</a:t>
            </a:r>
            <a:r>
              <a:rPr lang="en-US" altLang="zh-CN" sz="2200">
                <a:ea typeface="SimSun" pitchFamily="2" charset="-122"/>
              </a:rPr>
              <a:t>.</a:t>
            </a:r>
          </a:p>
        </p:txBody>
      </p:sp>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106C70AA-72ED-4A95-9475-F648C1E16B0F}" type="slidenum">
              <a:rPr lang="zh-CN" altLang="en-US"/>
              <a:pPr/>
              <a:t>23</a:t>
            </a:fld>
            <a:endParaRPr lang="en-US" altLang="zh-CN"/>
          </a:p>
        </p:txBody>
      </p:sp>
      <p:sp>
        <p:nvSpPr>
          <p:cNvPr id="252930" name="Rectangle 2"/>
          <p:cNvSpPr>
            <a:spLocks noGrp="1" noChangeArrowheads="1"/>
          </p:cNvSpPr>
          <p:nvPr>
            <p:ph type="title"/>
          </p:nvPr>
        </p:nvSpPr>
        <p:spPr/>
        <p:txBody>
          <a:bodyPr/>
          <a:lstStyle/>
          <a:p>
            <a:r>
              <a:rPr lang="en-US" altLang="zh-CN" sz="3600">
                <a:ea typeface="SimSun" pitchFamily="2" charset="-122"/>
              </a:rPr>
              <a:t>Cournot duopoly model of </a:t>
            </a:r>
            <a:r>
              <a:rPr lang="en-US" altLang="zh-CN" sz="3600">
                <a:solidFill>
                  <a:schemeClr val="hlink"/>
                </a:solidFill>
                <a:ea typeface="SimSun" pitchFamily="2" charset="-122"/>
              </a:rPr>
              <a:t>incomplete</a:t>
            </a:r>
            <a:r>
              <a:rPr lang="en-US" altLang="zh-CN" sz="3600">
                <a:ea typeface="SimSun" pitchFamily="2" charset="-122"/>
              </a:rPr>
              <a:t> information (version two) </a:t>
            </a:r>
            <a:r>
              <a:rPr lang="en-US" altLang="zh-CN">
                <a:ea typeface="SimSun" pitchFamily="2" charset="-122"/>
              </a:rPr>
              <a:t>(continued)</a:t>
            </a:r>
          </a:p>
        </p:txBody>
      </p:sp>
      <p:graphicFrame>
        <p:nvGraphicFramePr>
          <p:cNvPr id="252931" name="Object 3"/>
          <p:cNvGraphicFramePr>
            <a:graphicFrameLocks noGrp="1" noChangeAspect="1"/>
          </p:cNvGraphicFramePr>
          <p:nvPr>
            <p:ph idx="1"/>
          </p:nvPr>
        </p:nvGraphicFramePr>
        <p:xfrm>
          <a:off x="690563" y="1576388"/>
          <a:ext cx="8181975" cy="4389437"/>
        </p:xfrm>
        <a:graphic>
          <a:graphicData uri="http://schemas.openxmlformats.org/presentationml/2006/ole">
            <mc:AlternateContent xmlns:mc="http://schemas.openxmlformats.org/markup-compatibility/2006">
              <mc:Choice xmlns:v="urn:schemas-microsoft-com:vml" Requires="v">
                <p:oleObj spid="_x0000_s252943" name="文档" r:id="rId4" imgW="7895858" imgH="4236675" progId="Word.Document.8">
                  <p:embed/>
                </p:oleObj>
              </mc:Choice>
              <mc:Fallback>
                <p:oleObj name="文档" r:id="rId4" imgW="7895858" imgH="4236675"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563" y="1576388"/>
                        <a:ext cx="8181975" cy="4389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3" name="click.wav"/>
      </p:stSnd>
    </p:sndAc>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A933F603-0FDE-4069-ACA7-042823293F09}" type="slidenum">
              <a:rPr lang="zh-CN" altLang="en-US"/>
              <a:pPr/>
              <a:t>24</a:t>
            </a:fld>
            <a:endParaRPr lang="en-US" altLang="zh-CN"/>
          </a:p>
        </p:txBody>
      </p:sp>
      <p:sp>
        <p:nvSpPr>
          <p:cNvPr id="253954" name="Rectangle 2"/>
          <p:cNvSpPr>
            <a:spLocks noGrp="1" noChangeArrowheads="1"/>
          </p:cNvSpPr>
          <p:nvPr>
            <p:ph type="title"/>
          </p:nvPr>
        </p:nvSpPr>
        <p:spPr/>
        <p:txBody>
          <a:bodyPr/>
          <a:lstStyle/>
          <a:p>
            <a:r>
              <a:rPr lang="en-US" altLang="zh-CN" sz="3600">
                <a:ea typeface="SimSun" pitchFamily="2" charset="-122"/>
              </a:rPr>
              <a:t>Cournot duopoly model of </a:t>
            </a:r>
            <a:r>
              <a:rPr lang="en-US" altLang="zh-CN" sz="3600">
                <a:solidFill>
                  <a:schemeClr val="hlink"/>
                </a:solidFill>
                <a:ea typeface="SimSun" pitchFamily="2" charset="-122"/>
              </a:rPr>
              <a:t>incomplete</a:t>
            </a:r>
            <a:r>
              <a:rPr lang="en-US" altLang="zh-CN" sz="3600">
                <a:ea typeface="SimSun" pitchFamily="2" charset="-122"/>
              </a:rPr>
              <a:t> information (version two) </a:t>
            </a:r>
            <a:r>
              <a:rPr lang="en-US" altLang="zh-CN">
                <a:ea typeface="SimSun" pitchFamily="2" charset="-122"/>
              </a:rPr>
              <a:t>(continued)</a:t>
            </a:r>
          </a:p>
        </p:txBody>
      </p:sp>
      <p:graphicFrame>
        <p:nvGraphicFramePr>
          <p:cNvPr id="253955" name="Object 3"/>
          <p:cNvGraphicFramePr>
            <a:graphicFrameLocks noGrp="1" noChangeAspect="1"/>
          </p:cNvGraphicFramePr>
          <p:nvPr>
            <p:ph idx="1"/>
          </p:nvPr>
        </p:nvGraphicFramePr>
        <p:xfrm>
          <a:off x="706438" y="1539875"/>
          <a:ext cx="7945437" cy="4449763"/>
        </p:xfrm>
        <a:graphic>
          <a:graphicData uri="http://schemas.openxmlformats.org/presentationml/2006/ole">
            <mc:AlternateContent xmlns:mc="http://schemas.openxmlformats.org/markup-compatibility/2006">
              <mc:Choice xmlns:v="urn:schemas-microsoft-com:vml" Requires="v">
                <p:oleObj spid="_x0000_s253967" name="Document" r:id="rId4" imgW="8889986" imgH="4977646" progId="Word.Document.8">
                  <p:embed/>
                </p:oleObj>
              </mc:Choice>
              <mc:Fallback>
                <p:oleObj name="Document" r:id="rId4" imgW="8889986" imgH="4977646"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438" y="1539875"/>
                        <a:ext cx="7945437" cy="444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3" name="click.wav"/>
      </p:stSnd>
    </p:sndAc>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DF5FD8B7-40FD-4975-A4E4-162C373F5581}" type="slidenum">
              <a:rPr lang="zh-CN" altLang="en-US"/>
              <a:pPr/>
              <a:t>25</a:t>
            </a:fld>
            <a:endParaRPr lang="en-US" altLang="zh-CN"/>
          </a:p>
        </p:txBody>
      </p:sp>
      <p:sp>
        <p:nvSpPr>
          <p:cNvPr id="254978" name="Rectangle 2"/>
          <p:cNvSpPr>
            <a:spLocks noGrp="1" noChangeArrowheads="1"/>
          </p:cNvSpPr>
          <p:nvPr>
            <p:ph type="title"/>
          </p:nvPr>
        </p:nvSpPr>
        <p:spPr/>
        <p:txBody>
          <a:bodyPr/>
          <a:lstStyle/>
          <a:p>
            <a:r>
              <a:rPr lang="en-US" altLang="zh-CN" sz="3600">
                <a:ea typeface="SimSun" pitchFamily="2" charset="-122"/>
              </a:rPr>
              <a:t>Cournot duopoly model of </a:t>
            </a:r>
            <a:r>
              <a:rPr lang="en-US" altLang="zh-CN" sz="3600">
                <a:solidFill>
                  <a:schemeClr val="hlink"/>
                </a:solidFill>
                <a:ea typeface="SimSun" pitchFamily="2" charset="-122"/>
              </a:rPr>
              <a:t>incomplete</a:t>
            </a:r>
            <a:r>
              <a:rPr lang="en-US" altLang="zh-CN" sz="3600">
                <a:ea typeface="SimSun" pitchFamily="2" charset="-122"/>
              </a:rPr>
              <a:t> information (version two) </a:t>
            </a:r>
            <a:r>
              <a:rPr lang="en-US" altLang="zh-CN">
                <a:ea typeface="SimSun" pitchFamily="2" charset="-122"/>
              </a:rPr>
              <a:t>(continued)</a:t>
            </a:r>
          </a:p>
        </p:txBody>
      </p:sp>
      <p:graphicFrame>
        <p:nvGraphicFramePr>
          <p:cNvPr id="254979" name="Object 3"/>
          <p:cNvGraphicFramePr>
            <a:graphicFrameLocks noGrp="1" noChangeAspect="1"/>
          </p:cNvGraphicFramePr>
          <p:nvPr>
            <p:ph idx="1"/>
          </p:nvPr>
        </p:nvGraphicFramePr>
        <p:xfrm>
          <a:off x="692150" y="1589088"/>
          <a:ext cx="8008938" cy="4470400"/>
        </p:xfrm>
        <a:graphic>
          <a:graphicData uri="http://schemas.openxmlformats.org/presentationml/2006/ole">
            <mc:AlternateContent xmlns:mc="http://schemas.openxmlformats.org/markup-compatibility/2006">
              <mc:Choice xmlns:v="urn:schemas-microsoft-com:vml" Requires="v">
                <p:oleObj spid="_x0000_s254991" name="文档" r:id="rId4" imgW="8883518" imgH="4962415" progId="Word.Document.8">
                  <p:embed/>
                </p:oleObj>
              </mc:Choice>
              <mc:Fallback>
                <p:oleObj name="文档" r:id="rId4" imgW="8883518" imgH="4962415"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150" y="1589088"/>
                        <a:ext cx="8008938" cy="447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3" name="click.wav"/>
      </p:stSnd>
    </p:sndAc>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33593CF0-77CD-418F-8884-7488CA3EB3E7}" type="slidenum">
              <a:rPr lang="zh-CN" altLang="en-US"/>
              <a:pPr/>
              <a:t>26</a:t>
            </a:fld>
            <a:endParaRPr lang="en-US" altLang="zh-CN"/>
          </a:p>
        </p:txBody>
      </p:sp>
      <p:sp>
        <p:nvSpPr>
          <p:cNvPr id="256002" name="Rectangle 2"/>
          <p:cNvSpPr>
            <a:spLocks noGrp="1" noChangeArrowheads="1"/>
          </p:cNvSpPr>
          <p:nvPr>
            <p:ph type="title"/>
          </p:nvPr>
        </p:nvSpPr>
        <p:spPr/>
        <p:txBody>
          <a:bodyPr/>
          <a:lstStyle/>
          <a:p>
            <a:r>
              <a:rPr lang="en-US" altLang="zh-CN" sz="3600">
                <a:ea typeface="SimSun" pitchFamily="2" charset="-122"/>
              </a:rPr>
              <a:t>Cournot duopoly model of </a:t>
            </a:r>
            <a:r>
              <a:rPr lang="en-US" altLang="zh-CN" sz="3600">
                <a:solidFill>
                  <a:schemeClr val="hlink"/>
                </a:solidFill>
                <a:ea typeface="SimSun" pitchFamily="2" charset="-122"/>
              </a:rPr>
              <a:t>incomplete</a:t>
            </a:r>
            <a:r>
              <a:rPr lang="en-US" altLang="zh-CN" sz="3600">
                <a:ea typeface="SimSun" pitchFamily="2" charset="-122"/>
              </a:rPr>
              <a:t> information (version two) </a:t>
            </a:r>
            <a:r>
              <a:rPr lang="en-US" altLang="zh-CN">
                <a:ea typeface="SimSun" pitchFamily="2" charset="-122"/>
              </a:rPr>
              <a:t>(continued)</a:t>
            </a:r>
          </a:p>
        </p:txBody>
      </p:sp>
      <p:graphicFrame>
        <p:nvGraphicFramePr>
          <p:cNvPr id="256003" name="Object 3"/>
          <p:cNvGraphicFramePr>
            <a:graphicFrameLocks noGrp="1" noChangeAspect="1"/>
          </p:cNvGraphicFramePr>
          <p:nvPr>
            <p:ph idx="1"/>
          </p:nvPr>
        </p:nvGraphicFramePr>
        <p:xfrm>
          <a:off x="646113" y="1550988"/>
          <a:ext cx="7970837" cy="4286250"/>
        </p:xfrm>
        <a:graphic>
          <a:graphicData uri="http://schemas.openxmlformats.org/presentationml/2006/ole">
            <mc:AlternateContent xmlns:mc="http://schemas.openxmlformats.org/markup-compatibility/2006">
              <mc:Choice xmlns:v="urn:schemas-microsoft-com:vml" Requires="v">
                <p:oleObj spid="_x0000_s256015" name="文档" r:id="rId4" imgW="7905264" imgH="4250763" progId="Word.Document.8">
                  <p:embed/>
                </p:oleObj>
              </mc:Choice>
              <mc:Fallback>
                <p:oleObj name="文档" r:id="rId4" imgW="7905264" imgH="4250763"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3" y="1550988"/>
                        <a:ext cx="7970837" cy="428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3" name="click.wav"/>
      </p:stSnd>
    </p:sndAc>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9F250793-6B93-4BAD-A7FD-98D40BF678BF}" type="slidenum">
              <a:rPr lang="zh-CN" altLang="en-US"/>
              <a:pPr/>
              <a:t>27</a:t>
            </a:fld>
            <a:endParaRPr lang="en-US" altLang="zh-CN"/>
          </a:p>
        </p:txBody>
      </p:sp>
      <p:sp>
        <p:nvSpPr>
          <p:cNvPr id="257026" name="Rectangle 2"/>
          <p:cNvSpPr>
            <a:spLocks noGrp="1" noChangeArrowheads="1"/>
          </p:cNvSpPr>
          <p:nvPr>
            <p:ph type="title"/>
          </p:nvPr>
        </p:nvSpPr>
        <p:spPr/>
        <p:txBody>
          <a:bodyPr/>
          <a:lstStyle/>
          <a:p>
            <a:r>
              <a:rPr lang="en-US" altLang="zh-CN" sz="3600">
                <a:ea typeface="SimSun" pitchFamily="2" charset="-122"/>
              </a:rPr>
              <a:t>Cournot duopoly model of </a:t>
            </a:r>
            <a:r>
              <a:rPr lang="en-US" altLang="zh-CN" sz="3600">
                <a:solidFill>
                  <a:schemeClr val="hlink"/>
                </a:solidFill>
                <a:ea typeface="SimSun" pitchFamily="2" charset="-122"/>
              </a:rPr>
              <a:t>incomplete</a:t>
            </a:r>
            <a:r>
              <a:rPr lang="en-US" altLang="zh-CN" sz="3600">
                <a:ea typeface="SimSun" pitchFamily="2" charset="-122"/>
              </a:rPr>
              <a:t> information (version two) </a:t>
            </a:r>
            <a:r>
              <a:rPr lang="en-US" altLang="zh-CN">
                <a:ea typeface="SimSun" pitchFamily="2" charset="-122"/>
              </a:rPr>
              <a:t>(continued)</a:t>
            </a:r>
          </a:p>
        </p:txBody>
      </p:sp>
      <p:graphicFrame>
        <p:nvGraphicFramePr>
          <p:cNvPr id="257027" name="Object 3"/>
          <p:cNvGraphicFramePr>
            <a:graphicFrameLocks noGrp="1" noChangeAspect="1"/>
          </p:cNvGraphicFramePr>
          <p:nvPr>
            <p:ph idx="1"/>
          </p:nvPr>
        </p:nvGraphicFramePr>
        <p:xfrm>
          <a:off x="704850" y="1565275"/>
          <a:ext cx="8124825" cy="4562475"/>
        </p:xfrm>
        <a:graphic>
          <a:graphicData uri="http://schemas.openxmlformats.org/presentationml/2006/ole">
            <mc:AlternateContent xmlns:mc="http://schemas.openxmlformats.org/markup-compatibility/2006">
              <mc:Choice xmlns:v="urn:schemas-microsoft-com:vml" Requires="v">
                <p:oleObj spid="_x0000_s257039" name="文档" r:id="rId4" imgW="8930911" imgH="5014434" progId="Word.Document.8">
                  <p:embed/>
                </p:oleObj>
              </mc:Choice>
              <mc:Fallback>
                <p:oleObj name="文档" r:id="rId4" imgW="8930911" imgH="5014434"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850" y="1565275"/>
                        <a:ext cx="8124825" cy="456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3" name="click.wav"/>
      </p:stSnd>
    </p:sndAc>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34C49035-E8D6-402D-816B-E7F96DA0BDF0}" type="slidenum">
              <a:rPr lang="zh-CN" altLang="en-US"/>
              <a:pPr/>
              <a:t>28</a:t>
            </a:fld>
            <a:endParaRPr lang="en-US" altLang="zh-CN"/>
          </a:p>
        </p:txBody>
      </p:sp>
      <p:sp>
        <p:nvSpPr>
          <p:cNvPr id="258050" name="Rectangle 2"/>
          <p:cNvSpPr>
            <a:spLocks noGrp="1" noChangeArrowheads="1"/>
          </p:cNvSpPr>
          <p:nvPr>
            <p:ph type="title"/>
          </p:nvPr>
        </p:nvSpPr>
        <p:spPr/>
        <p:txBody>
          <a:bodyPr/>
          <a:lstStyle/>
          <a:p>
            <a:r>
              <a:rPr lang="en-US" altLang="zh-CN" sz="3600">
                <a:ea typeface="SimSun" pitchFamily="2" charset="-122"/>
              </a:rPr>
              <a:t>Cournot duopoly model of </a:t>
            </a:r>
            <a:r>
              <a:rPr lang="en-US" altLang="zh-CN" sz="3600">
                <a:solidFill>
                  <a:schemeClr val="hlink"/>
                </a:solidFill>
                <a:ea typeface="SimSun" pitchFamily="2" charset="-122"/>
              </a:rPr>
              <a:t>incomplete</a:t>
            </a:r>
            <a:r>
              <a:rPr lang="en-US" altLang="zh-CN" sz="3600">
                <a:ea typeface="SimSun" pitchFamily="2" charset="-122"/>
              </a:rPr>
              <a:t> information (version two) </a:t>
            </a:r>
            <a:r>
              <a:rPr lang="en-US" altLang="zh-CN">
                <a:ea typeface="SimSun" pitchFamily="2" charset="-122"/>
              </a:rPr>
              <a:t>(continued)</a:t>
            </a:r>
          </a:p>
        </p:txBody>
      </p:sp>
      <p:graphicFrame>
        <p:nvGraphicFramePr>
          <p:cNvPr id="258051" name="Object 3"/>
          <p:cNvGraphicFramePr>
            <a:graphicFrameLocks noGrp="1" noChangeAspect="1"/>
          </p:cNvGraphicFramePr>
          <p:nvPr>
            <p:ph idx="1"/>
          </p:nvPr>
        </p:nvGraphicFramePr>
        <p:xfrm>
          <a:off x="582613" y="1539875"/>
          <a:ext cx="8193087" cy="4611688"/>
        </p:xfrm>
        <a:graphic>
          <a:graphicData uri="http://schemas.openxmlformats.org/presentationml/2006/ole">
            <mc:AlternateContent xmlns:mc="http://schemas.openxmlformats.org/markup-compatibility/2006">
              <mc:Choice xmlns:v="urn:schemas-microsoft-com:vml" Requires="v">
                <p:oleObj spid="_x0000_s258063" name="Document" r:id="rId4" imgW="8955532" imgH="5039655" progId="Word.Document.8">
                  <p:embed/>
                </p:oleObj>
              </mc:Choice>
              <mc:Fallback>
                <p:oleObj name="Document" r:id="rId4" imgW="8955532" imgH="5039655"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613" y="1539875"/>
                        <a:ext cx="8193087" cy="4611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3" name="click.wav"/>
      </p:stSnd>
    </p:sndAc>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C4FCD333-7959-4C5F-8F04-A302AEFE0005}" type="slidenum">
              <a:rPr lang="zh-CN" altLang="en-US"/>
              <a:pPr/>
              <a:t>29</a:t>
            </a:fld>
            <a:endParaRPr lang="en-US" altLang="zh-CN"/>
          </a:p>
        </p:txBody>
      </p:sp>
      <p:sp>
        <p:nvSpPr>
          <p:cNvPr id="259074" name="Rectangle 2"/>
          <p:cNvSpPr>
            <a:spLocks noGrp="1" noChangeArrowheads="1"/>
          </p:cNvSpPr>
          <p:nvPr>
            <p:ph type="title"/>
          </p:nvPr>
        </p:nvSpPr>
        <p:spPr/>
        <p:txBody>
          <a:bodyPr/>
          <a:lstStyle/>
          <a:p>
            <a:r>
              <a:rPr lang="en-US" altLang="zh-CN" sz="3600">
                <a:ea typeface="SimSun" pitchFamily="2" charset="-122"/>
              </a:rPr>
              <a:t>Cournot duopoly model of </a:t>
            </a:r>
            <a:r>
              <a:rPr lang="en-US" altLang="zh-CN" sz="3600">
                <a:solidFill>
                  <a:schemeClr val="hlink"/>
                </a:solidFill>
                <a:ea typeface="SimSun" pitchFamily="2" charset="-122"/>
              </a:rPr>
              <a:t>incomplete</a:t>
            </a:r>
            <a:r>
              <a:rPr lang="en-US" altLang="zh-CN" sz="3600">
                <a:ea typeface="SimSun" pitchFamily="2" charset="-122"/>
              </a:rPr>
              <a:t> information (version two) </a:t>
            </a:r>
            <a:r>
              <a:rPr lang="en-US" altLang="zh-CN">
                <a:ea typeface="SimSun" pitchFamily="2" charset="-122"/>
              </a:rPr>
              <a:t>(continued)</a:t>
            </a:r>
          </a:p>
        </p:txBody>
      </p:sp>
      <p:graphicFrame>
        <p:nvGraphicFramePr>
          <p:cNvPr id="259075" name="Object 3"/>
          <p:cNvGraphicFramePr>
            <a:graphicFrameLocks noGrp="1" noChangeAspect="1"/>
          </p:cNvGraphicFramePr>
          <p:nvPr>
            <p:ph idx="1"/>
          </p:nvPr>
        </p:nvGraphicFramePr>
        <p:xfrm>
          <a:off x="519468" y="1487179"/>
          <a:ext cx="7816850" cy="5173663"/>
        </p:xfrm>
        <a:graphic>
          <a:graphicData uri="http://schemas.openxmlformats.org/presentationml/2006/ole">
            <mc:AlternateContent xmlns:mc="http://schemas.openxmlformats.org/markup-compatibility/2006">
              <mc:Choice xmlns:v="urn:schemas-microsoft-com:vml" Requires="v">
                <p:oleObj spid="_x0000_s259087" name="文档" r:id="rId4" imgW="10251048" imgH="6776585" progId="Word.Document.8">
                  <p:embed/>
                </p:oleObj>
              </mc:Choice>
              <mc:Fallback>
                <p:oleObj name="文档" r:id="rId4" imgW="10251048" imgH="6776585"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468" y="1487179"/>
                        <a:ext cx="7816850" cy="5173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3" name="click.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F3CAAD7B-ECD6-4E10-82D3-A4E837856ED6}" type="slidenum">
              <a:rPr lang="zh-CN" altLang="en-US"/>
              <a:pPr/>
              <a:t>3</a:t>
            </a:fld>
            <a:endParaRPr lang="en-US" altLang="zh-CN"/>
          </a:p>
        </p:txBody>
      </p:sp>
      <p:sp>
        <p:nvSpPr>
          <p:cNvPr id="27650" name="Rectangle 2"/>
          <p:cNvSpPr>
            <a:spLocks noGrp="1" noChangeArrowheads="1"/>
          </p:cNvSpPr>
          <p:nvPr>
            <p:ph type="title"/>
          </p:nvPr>
        </p:nvSpPr>
        <p:spPr/>
        <p:txBody>
          <a:bodyPr/>
          <a:lstStyle/>
          <a:p>
            <a:r>
              <a:rPr lang="en-US" altLang="zh-CN" sz="3800">
                <a:ea typeface="SimSun" pitchFamily="2" charset="-122"/>
              </a:rPr>
              <a:t>a static game of incomplete information</a:t>
            </a:r>
          </a:p>
        </p:txBody>
      </p:sp>
      <p:sp>
        <p:nvSpPr>
          <p:cNvPr id="27651" name="Rectangle 3"/>
          <p:cNvSpPr>
            <a:spLocks noGrp="1" noChangeArrowheads="1"/>
          </p:cNvSpPr>
          <p:nvPr>
            <p:ph type="body" idx="1"/>
          </p:nvPr>
        </p:nvSpPr>
        <p:spPr/>
        <p:txBody>
          <a:bodyPr/>
          <a:lstStyle/>
          <a:p>
            <a:r>
              <a:rPr lang="zh-CN" altLang="en-US" dirty="0">
                <a:ea typeface="SimSun" pitchFamily="2" charset="-122"/>
              </a:rPr>
              <a:t>什么是不完全信息静态博弈</a:t>
            </a:r>
            <a:r>
              <a:rPr lang="en-US" altLang="zh-CN" dirty="0">
                <a:ea typeface="SimSun" pitchFamily="2" charset="-122"/>
              </a:rPr>
              <a:t>?</a:t>
            </a:r>
          </a:p>
          <a:p>
            <a:r>
              <a:rPr lang="en-US" altLang="zh-CN" dirty="0">
                <a:ea typeface="SimSun" pitchFamily="2" charset="-122"/>
              </a:rPr>
              <a:t>1. </a:t>
            </a:r>
            <a:r>
              <a:rPr lang="zh-CN" altLang="en-US" dirty="0">
                <a:ea typeface="SimSun" pitchFamily="2" charset="-122"/>
              </a:rPr>
              <a:t>不完全信息的囚徒困境</a:t>
            </a:r>
            <a:endParaRPr lang="en-US" altLang="zh-CN" dirty="0">
              <a:ea typeface="SimSun" pitchFamily="2" charset="-122"/>
            </a:endParaRPr>
          </a:p>
          <a:p>
            <a:r>
              <a:rPr lang="en-US" altLang="zh-CN" dirty="0">
                <a:ea typeface="SimSun" pitchFamily="2" charset="-122"/>
              </a:rPr>
              <a:t>2. </a:t>
            </a:r>
            <a:r>
              <a:rPr lang="zh-CN" altLang="en-US" dirty="0">
                <a:ea typeface="SimSun" pitchFamily="2" charset="-122"/>
              </a:rPr>
              <a:t>不完全信息的</a:t>
            </a:r>
            <a:r>
              <a:rPr lang="en-US" altLang="zh-CN" dirty="0" err="1">
                <a:ea typeface="SimSun" pitchFamily="2" charset="-122"/>
              </a:rPr>
              <a:t>Cournot</a:t>
            </a:r>
            <a:r>
              <a:rPr lang="zh-CN" altLang="en-US" dirty="0">
                <a:ea typeface="SimSun" pitchFamily="2" charset="-122"/>
              </a:rPr>
              <a:t>双头垄断</a:t>
            </a:r>
            <a:endParaRPr lang="en-US" altLang="zh-CN" dirty="0">
              <a:ea typeface="SimSun" pitchFamily="2" charset="-122"/>
            </a:endParaRPr>
          </a:p>
          <a:p>
            <a:r>
              <a:rPr lang="en-US" altLang="zh-CN" dirty="0">
                <a:ea typeface="SimSun" pitchFamily="2" charset="-122"/>
              </a:rPr>
              <a:t>3. </a:t>
            </a:r>
            <a:r>
              <a:rPr lang="zh-CN" altLang="en-US" dirty="0">
                <a:ea typeface="SimSun" pitchFamily="2" charset="-122"/>
              </a:rPr>
              <a:t>不完全信息的性别战</a:t>
            </a:r>
            <a:endParaRPr lang="en-US" altLang="zh-CN" dirty="0">
              <a:ea typeface="SimSun" pitchFamily="2" charset="-122"/>
            </a:endParaRPr>
          </a:p>
          <a:p>
            <a:r>
              <a:rPr lang="en-US" altLang="zh-CN" dirty="0">
                <a:ea typeface="SimSun" pitchFamily="2" charset="-122"/>
              </a:rPr>
              <a:t>4. </a:t>
            </a:r>
            <a:r>
              <a:rPr lang="zh-CN" altLang="en-US" dirty="0">
                <a:ea typeface="SimSun" pitchFamily="2" charset="-122"/>
              </a:rPr>
              <a:t>首价密封拍卖（</a:t>
            </a:r>
            <a:r>
              <a:rPr lang="en-US" altLang="zh-CN" dirty="0">
                <a:ea typeface="SimSun" pitchFamily="2" charset="-122"/>
              </a:rPr>
              <a:t>First-price, sealed-bid auction</a:t>
            </a:r>
            <a:r>
              <a:rPr lang="zh-CN" altLang="en-US" dirty="0">
                <a:ea typeface="SimSun" pitchFamily="2" charset="-122"/>
              </a:rPr>
              <a:t>）</a:t>
            </a:r>
          </a:p>
        </p:txBody>
      </p:sp>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A3F070E1-38D0-4709-809B-B693BB428E73}" type="slidenum">
              <a:rPr lang="zh-CN" altLang="en-US"/>
              <a:pPr/>
              <a:t>30</a:t>
            </a:fld>
            <a:endParaRPr lang="en-US" altLang="zh-CN"/>
          </a:p>
        </p:txBody>
      </p:sp>
      <p:sp>
        <p:nvSpPr>
          <p:cNvPr id="260098" name="Rectangle 2"/>
          <p:cNvSpPr>
            <a:spLocks noGrp="1" noChangeArrowheads="1"/>
          </p:cNvSpPr>
          <p:nvPr>
            <p:ph type="title"/>
          </p:nvPr>
        </p:nvSpPr>
        <p:spPr/>
        <p:txBody>
          <a:bodyPr/>
          <a:lstStyle/>
          <a:p>
            <a:r>
              <a:rPr lang="en-US" altLang="zh-CN" sz="3600">
                <a:ea typeface="SimSun" pitchFamily="2" charset="-122"/>
              </a:rPr>
              <a:t>Cournot duopoly model of </a:t>
            </a:r>
            <a:r>
              <a:rPr lang="en-US" altLang="zh-CN" sz="3600">
                <a:solidFill>
                  <a:schemeClr val="hlink"/>
                </a:solidFill>
                <a:ea typeface="SimSun" pitchFamily="2" charset="-122"/>
              </a:rPr>
              <a:t>incomplete</a:t>
            </a:r>
            <a:r>
              <a:rPr lang="en-US" altLang="zh-CN" sz="3600">
                <a:ea typeface="SimSun" pitchFamily="2" charset="-122"/>
              </a:rPr>
              <a:t> information (version two) </a:t>
            </a:r>
            <a:r>
              <a:rPr lang="en-US" altLang="zh-CN">
                <a:ea typeface="SimSun" pitchFamily="2" charset="-122"/>
              </a:rPr>
              <a:t>(continued)</a:t>
            </a:r>
          </a:p>
        </p:txBody>
      </p:sp>
      <p:graphicFrame>
        <p:nvGraphicFramePr>
          <p:cNvPr id="260099" name="Object 3"/>
          <p:cNvGraphicFramePr>
            <a:graphicFrameLocks noGrp="1" noChangeAspect="1"/>
          </p:cNvGraphicFramePr>
          <p:nvPr>
            <p:ph idx="1"/>
          </p:nvPr>
        </p:nvGraphicFramePr>
        <p:xfrm>
          <a:off x="606425" y="1477963"/>
          <a:ext cx="7588250" cy="5018087"/>
        </p:xfrm>
        <a:graphic>
          <a:graphicData uri="http://schemas.openxmlformats.org/presentationml/2006/ole">
            <mc:AlternateContent xmlns:mc="http://schemas.openxmlformats.org/markup-compatibility/2006">
              <mc:Choice xmlns:v="urn:schemas-microsoft-com:vml" Requires="v">
                <p:oleObj spid="_x0000_s260111" name="文档" r:id="rId4" imgW="9896141" imgH="6547917" progId="Word.Document.8">
                  <p:embed/>
                </p:oleObj>
              </mc:Choice>
              <mc:Fallback>
                <p:oleObj name="文档" r:id="rId4" imgW="9896141" imgH="6547917"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425" y="1477963"/>
                        <a:ext cx="7588250" cy="5018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3" name="click.wav"/>
      </p:stSnd>
    </p:sndAc>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 name="灯片编号占位符 6"/>
          <p:cNvSpPr>
            <a:spLocks noGrp="1"/>
          </p:cNvSpPr>
          <p:nvPr>
            <p:ph type="sldNum" sz="quarter" idx="12"/>
          </p:nvPr>
        </p:nvSpPr>
        <p:spPr/>
        <p:txBody>
          <a:bodyPr/>
          <a:lstStyle/>
          <a:p>
            <a:fld id="{04EDDC9D-E438-4E22-A19A-5F07219B3727}" type="slidenum">
              <a:rPr lang="zh-CN" altLang="en-US"/>
              <a:pPr/>
              <a:t>31</a:t>
            </a:fld>
            <a:endParaRPr lang="en-US" altLang="zh-CN"/>
          </a:p>
        </p:txBody>
      </p:sp>
      <p:sp>
        <p:nvSpPr>
          <p:cNvPr id="314370" name="Rectangle 2"/>
          <p:cNvSpPr>
            <a:spLocks noGrp="1" noChangeArrowheads="1"/>
          </p:cNvSpPr>
          <p:nvPr>
            <p:ph type="title"/>
          </p:nvPr>
        </p:nvSpPr>
        <p:spPr/>
        <p:txBody>
          <a:bodyPr/>
          <a:lstStyle/>
          <a:p>
            <a:r>
              <a:rPr lang="en-US" altLang="zh-CN">
                <a:ea typeface="SimSun" pitchFamily="2" charset="-122"/>
              </a:rPr>
              <a:t>battle of the sexes</a:t>
            </a:r>
          </a:p>
        </p:txBody>
      </p:sp>
      <p:sp>
        <p:nvSpPr>
          <p:cNvPr id="314371" name="Rectangle 3"/>
          <p:cNvSpPr>
            <a:spLocks noGrp="1" noChangeArrowheads="1"/>
          </p:cNvSpPr>
          <p:nvPr>
            <p:ph type="body" sz="half" idx="1"/>
          </p:nvPr>
        </p:nvSpPr>
        <p:spPr>
          <a:xfrm>
            <a:off x="914400" y="1600200"/>
            <a:ext cx="7696200" cy="2316163"/>
          </a:xfrm>
        </p:spPr>
        <p:txBody>
          <a:bodyPr/>
          <a:lstStyle/>
          <a:p>
            <a:r>
              <a:rPr lang="zh-CN" altLang="en-US" sz="2000">
                <a:ea typeface="SimSun" pitchFamily="2" charset="-122"/>
              </a:rPr>
              <a:t>在</a:t>
            </a:r>
            <a:r>
              <a:rPr lang="zh-CN" altLang="en-US" sz="2000">
                <a:solidFill>
                  <a:schemeClr val="accent2"/>
                </a:solidFill>
                <a:ea typeface="SimSun" pitchFamily="2" charset="-122"/>
              </a:rPr>
              <a:t>分开的</a:t>
            </a:r>
            <a:r>
              <a:rPr lang="zh-CN" altLang="en-US" sz="2000">
                <a:ea typeface="SimSun" pitchFamily="2" charset="-122"/>
              </a:rPr>
              <a:t>工作场所，</a:t>
            </a:r>
            <a:r>
              <a:rPr lang="en-US" altLang="zh-CN" sz="2000">
                <a:ea typeface="SimSun" pitchFamily="2" charset="-122"/>
              </a:rPr>
              <a:t>Chris </a:t>
            </a:r>
            <a:r>
              <a:rPr lang="zh-CN" altLang="en-US" sz="2000">
                <a:ea typeface="SimSun" pitchFamily="2" charset="-122"/>
              </a:rPr>
              <a:t>和</a:t>
            </a:r>
            <a:r>
              <a:rPr lang="en-US" altLang="zh-CN" sz="2000">
                <a:ea typeface="SimSun" pitchFamily="2" charset="-122"/>
              </a:rPr>
              <a:t>Pat </a:t>
            </a:r>
            <a:r>
              <a:rPr lang="zh-CN" altLang="en-US" sz="2000">
                <a:ea typeface="SimSun" pitchFamily="2" charset="-122"/>
              </a:rPr>
              <a:t>必须决定晚上是看歌剧还是去看拳击</a:t>
            </a:r>
            <a:r>
              <a:rPr lang="en-US" altLang="zh-CN" sz="2000">
                <a:ea typeface="SimSun" pitchFamily="2" charset="-122"/>
              </a:rPr>
              <a:t>. </a:t>
            </a:r>
          </a:p>
          <a:p>
            <a:r>
              <a:rPr lang="en-US" altLang="zh-CN" sz="2000">
                <a:ea typeface="SimSun" pitchFamily="2" charset="-122"/>
              </a:rPr>
              <a:t>Chris </a:t>
            </a:r>
            <a:r>
              <a:rPr lang="zh-CN" altLang="en-US" sz="2000">
                <a:ea typeface="SimSun" pitchFamily="2" charset="-122"/>
              </a:rPr>
              <a:t>和 </a:t>
            </a:r>
            <a:r>
              <a:rPr lang="en-US" altLang="zh-CN" sz="2000">
                <a:ea typeface="SimSun" pitchFamily="2" charset="-122"/>
              </a:rPr>
              <a:t>Pat </a:t>
            </a:r>
            <a:r>
              <a:rPr lang="zh-CN" altLang="en-US" sz="2000">
                <a:ea typeface="SimSun" pitchFamily="2" charset="-122"/>
              </a:rPr>
              <a:t>都知道以下信息</a:t>
            </a:r>
            <a:r>
              <a:rPr lang="en-US" altLang="zh-CN" sz="2000">
                <a:ea typeface="SimSun" pitchFamily="2" charset="-122"/>
              </a:rPr>
              <a:t>:</a:t>
            </a:r>
          </a:p>
          <a:p>
            <a:pPr lvl="1">
              <a:buFont typeface="Wingdings" pitchFamily="2" charset="2"/>
              <a:buChar char="Ø"/>
            </a:pPr>
            <a:r>
              <a:rPr lang="zh-CN" altLang="en-US" sz="2200">
                <a:ea typeface="SimSun" pitchFamily="2" charset="-122"/>
              </a:rPr>
              <a:t>两个人都愿意在一起度过这个夜晚</a:t>
            </a:r>
            <a:r>
              <a:rPr lang="en-US" altLang="zh-CN" sz="2200">
                <a:ea typeface="SimSun" pitchFamily="2" charset="-122"/>
              </a:rPr>
              <a:t>. </a:t>
            </a:r>
          </a:p>
          <a:p>
            <a:pPr lvl="1">
              <a:buFont typeface="Wingdings" pitchFamily="2" charset="2"/>
              <a:buChar char="Ø"/>
            </a:pPr>
            <a:r>
              <a:rPr lang="zh-CN" altLang="en-US" sz="2200">
                <a:ea typeface="SimSun" pitchFamily="2" charset="-122"/>
              </a:rPr>
              <a:t>但是</a:t>
            </a:r>
            <a:r>
              <a:rPr lang="en-US" altLang="zh-CN" sz="2200">
                <a:ea typeface="SimSun" pitchFamily="2" charset="-122"/>
              </a:rPr>
              <a:t>Chris</a:t>
            </a:r>
            <a:r>
              <a:rPr lang="zh-CN" altLang="en-US" sz="2200">
                <a:ea typeface="SimSun" pitchFamily="2" charset="-122"/>
              </a:rPr>
              <a:t>更喜欢歌剧</a:t>
            </a:r>
            <a:r>
              <a:rPr lang="en-US" altLang="zh-CN" sz="2200">
                <a:ea typeface="SimSun" pitchFamily="2" charset="-122"/>
              </a:rPr>
              <a:t>.</a:t>
            </a:r>
          </a:p>
          <a:p>
            <a:pPr lvl="1">
              <a:buFont typeface="Wingdings" pitchFamily="2" charset="2"/>
              <a:buChar char="Ø"/>
            </a:pPr>
            <a:r>
              <a:rPr lang="en-US" altLang="zh-CN" sz="2200">
                <a:ea typeface="SimSun" pitchFamily="2" charset="-122"/>
              </a:rPr>
              <a:t>Pat</a:t>
            </a:r>
            <a:r>
              <a:rPr lang="zh-CN" altLang="en-US" sz="2200">
                <a:ea typeface="SimSun" pitchFamily="2" charset="-122"/>
              </a:rPr>
              <a:t>则更喜欢拳击</a:t>
            </a:r>
            <a:r>
              <a:rPr lang="en-US" altLang="zh-CN" sz="2200">
                <a:ea typeface="SimSun" pitchFamily="2" charset="-122"/>
              </a:rPr>
              <a:t>.</a:t>
            </a:r>
          </a:p>
        </p:txBody>
      </p:sp>
      <p:graphicFrame>
        <p:nvGraphicFramePr>
          <p:cNvPr id="314372" name="Group 4"/>
          <p:cNvGraphicFramePr>
            <a:graphicFrameLocks noGrp="1"/>
          </p:cNvGraphicFramePr>
          <p:nvPr>
            <p:ph sz="half" idx="2"/>
          </p:nvPr>
        </p:nvGraphicFramePr>
        <p:xfrm>
          <a:off x="4141788" y="4641850"/>
          <a:ext cx="2667000" cy="815340"/>
        </p:xfrm>
        <a:graphic>
          <a:graphicData uri="http://schemas.openxmlformats.org/drawingml/2006/table">
            <a:tbl>
              <a:tblPr/>
              <a:tblGrid>
                <a:gridCol w="1333500"/>
                <a:gridCol w="1333500"/>
              </a:tblGrid>
              <a:tr h="2730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2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0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0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1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4383" name="Text Box 15"/>
          <p:cNvSpPr txBox="1">
            <a:spLocks noChangeArrowheads="1"/>
          </p:cNvSpPr>
          <p:nvPr/>
        </p:nvSpPr>
        <p:spPr bwMode="auto">
          <a:xfrm>
            <a:off x="4581525" y="3665538"/>
            <a:ext cx="1273175" cy="366712"/>
          </a:xfrm>
          <a:prstGeom prst="rect">
            <a:avLst/>
          </a:prstGeom>
          <a:noFill/>
          <a:ln w="9525">
            <a:noFill/>
            <a:miter lim="800000"/>
            <a:headEnd/>
            <a:tailEnd/>
          </a:ln>
          <a:effectLst/>
        </p:spPr>
        <p:txBody>
          <a:bodyPr>
            <a:spAutoFit/>
          </a:bodyPr>
          <a:lstStyle/>
          <a:p>
            <a:endParaRPr lang="zh-CN" altLang="en-US">
              <a:ea typeface="SimSun" pitchFamily="2" charset="-122"/>
            </a:endParaRPr>
          </a:p>
        </p:txBody>
      </p:sp>
      <p:sp>
        <p:nvSpPr>
          <p:cNvPr id="314384" name="Text Box 16"/>
          <p:cNvSpPr txBox="1">
            <a:spLocks noChangeArrowheads="1"/>
          </p:cNvSpPr>
          <p:nvPr/>
        </p:nvSpPr>
        <p:spPr bwMode="auto">
          <a:xfrm>
            <a:off x="5108575" y="3744913"/>
            <a:ext cx="1350963" cy="366712"/>
          </a:xfrm>
          <a:prstGeom prst="rect">
            <a:avLst/>
          </a:prstGeom>
          <a:noFill/>
          <a:ln w="9525">
            <a:noFill/>
            <a:miter lim="800000"/>
            <a:headEnd/>
            <a:tailEnd/>
          </a:ln>
          <a:effectLst/>
        </p:spPr>
        <p:txBody>
          <a:bodyPr>
            <a:spAutoFit/>
          </a:bodyPr>
          <a:lstStyle/>
          <a:p>
            <a:pPr>
              <a:spcBef>
                <a:spcPct val="50000"/>
              </a:spcBef>
            </a:pPr>
            <a:endParaRPr lang="zh-CN" altLang="en-US">
              <a:ea typeface="SimSun" pitchFamily="2" charset="-122"/>
            </a:endParaRPr>
          </a:p>
        </p:txBody>
      </p:sp>
      <p:grpSp>
        <p:nvGrpSpPr>
          <p:cNvPr id="314385" name="Group 17"/>
          <p:cNvGrpSpPr>
            <a:grpSpLocks/>
          </p:cNvGrpSpPr>
          <p:nvPr/>
        </p:nvGrpSpPr>
        <p:grpSpPr bwMode="auto">
          <a:xfrm>
            <a:off x="1223963" y="3795713"/>
            <a:ext cx="5022850" cy="1366837"/>
            <a:chOff x="978" y="2359"/>
            <a:chExt cx="3164" cy="861"/>
          </a:xfrm>
        </p:grpSpPr>
        <p:sp>
          <p:nvSpPr>
            <p:cNvPr id="314386" name="Text Box 18"/>
            <p:cNvSpPr txBox="1">
              <a:spLocks noChangeArrowheads="1"/>
            </p:cNvSpPr>
            <p:nvPr/>
          </p:nvSpPr>
          <p:spPr bwMode="auto">
            <a:xfrm>
              <a:off x="978" y="2989"/>
              <a:ext cx="860" cy="231"/>
            </a:xfrm>
            <a:prstGeom prst="rect">
              <a:avLst/>
            </a:prstGeom>
            <a:noFill/>
            <a:ln w="9525">
              <a:noFill/>
              <a:miter lim="800000"/>
              <a:headEnd/>
              <a:tailEnd/>
            </a:ln>
            <a:effectLst/>
          </p:spPr>
          <p:txBody>
            <a:bodyPr>
              <a:spAutoFit/>
            </a:bodyPr>
            <a:lstStyle/>
            <a:p>
              <a:pPr algn="r">
                <a:spcBef>
                  <a:spcPct val="50000"/>
                </a:spcBef>
              </a:pPr>
              <a:r>
                <a:rPr lang="en-US" altLang="zh-CN">
                  <a:solidFill>
                    <a:schemeClr val="hlink"/>
                  </a:solidFill>
                  <a:ea typeface="SimSun" pitchFamily="2" charset="-122"/>
                </a:rPr>
                <a:t>Chris</a:t>
              </a:r>
            </a:p>
          </p:txBody>
        </p:sp>
        <p:sp>
          <p:nvSpPr>
            <p:cNvPr id="314387" name="Text Box 19"/>
            <p:cNvSpPr txBox="1">
              <a:spLocks noChangeArrowheads="1"/>
            </p:cNvSpPr>
            <p:nvPr/>
          </p:nvSpPr>
          <p:spPr bwMode="auto">
            <a:xfrm>
              <a:off x="3292" y="2359"/>
              <a:ext cx="850" cy="231"/>
            </a:xfrm>
            <a:prstGeom prst="rect">
              <a:avLst/>
            </a:prstGeom>
            <a:noFill/>
            <a:ln w="9525">
              <a:noFill/>
              <a:miter lim="800000"/>
              <a:headEnd/>
              <a:tailEnd/>
            </a:ln>
            <a:effectLst/>
          </p:spPr>
          <p:txBody>
            <a:bodyPr>
              <a:spAutoFit/>
            </a:bodyPr>
            <a:lstStyle/>
            <a:p>
              <a:pPr algn="ctr">
                <a:spcBef>
                  <a:spcPct val="50000"/>
                </a:spcBef>
              </a:pPr>
              <a:r>
                <a:rPr lang="en-US" altLang="zh-CN">
                  <a:solidFill>
                    <a:srgbClr val="0000FF"/>
                  </a:solidFill>
                  <a:ea typeface="SimSun" pitchFamily="2" charset="-122"/>
                </a:rPr>
                <a:t>Pat</a:t>
              </a:r>
            </a:p>
          </p:txBody>
        </p:sp>
      </p:grpSp>
      <p:grpSp>
        <p:nvGrpSpPr>
          <p:cNvPr id="314388" name="Group 20"/>
          <p:cNvGrpSpPr>
            <a:grpSpLocks/>
          </p:cNvGrpSpPr>
          <p:nvPr/>
        </p:nvGrpSpPr>
        <p:grpSpPr bwMode="auto">
          <a:xfrm>
            <a:off x="2620963" y="4141788"/>
            <a:ext cx="4083050" cy="1239837"/>
            <a:chOff x="1945" y="2574"/>
            <a:chExt cx="2572" cy="781"/>
          </a:xfrm>
        </p:grpSpPr>
        <p:sp>
          <p:nvSpPr>
            <p:cNvPr id="314389" name="Text Box 21"/>
            <p:cNvSpPr txBox="1">
              <a:spLocks noChangeArrowheads="1"/>
            </p:cNvSpPr>
            <p:nvPr/>
          </p:nvSpPr>
          <p:spPr bwMode="auto">
            <a:xfrm>
              <a:off x="3704" y="2579"/>
              <a:ext cx="813" cy="231"/>
            </a:xfrm>
            <a:prstGeom prst="rect">
              <a:avLst/>
            </a:prstGeom>
            <a:noFill/>
            <a:ln w="9525">
              <a:noFill/>
              <a:miter lim="800000"/>
              <a:headEnd/>
              <a:tailEnd/>
            </a:ln>
            <a:effectLst/>
          </p:spPr>
          <p:txBody>
            <a:bodyPr>
              <a:spAutoFit/>
            </a:bodyPr>
            <a:lstStyle/>
            <a:p>
              <a:pPr algn="ctr">
                <a:spcBef>
                  <a:spcPct val="50000"/>
                </a:spcBef>
              </a:pPr>
              <a:r>
                <a:rPr lang="en-US" altLang="zh-CN">
                  <a:solidFill>
                    <a:srgbClr val="0000FF"/>
                  </a:solidFill>
                  <a:ea typeface="SimSun" pitchFamily="2" charset="-122"/>
                </a:rPr>
                <a:t>Prize Fight</a:t>
              </a:r>
            </a:p>
          </p:txBody>
        </p:sp>
        <p:sp>
          <p:nvSpPr>
            <p:cNvPr id="314390" name="Text Box 22"/>
            <p:cNvSpPr txBox="1">
              <a:spLocks noChangeArrowheads="1"/>
            </p:cNvSpPr>
            <p:nvPr/>
          </p:nvSpPr>
          <p:spPr bwMode="auto">
            <a:xfrm>
              <a:off x="1956" y="2855"/>
              <a:ext cx="858" cy="231"/>
            </a:xfrm>
            <a:prstGeom prst="rect">
              <a:avLst/>
            </a:prstGeom>
            <a:noFill/>
            <a:ln w="9525">
              <a:noFill/>
              <a:miter lim="800000"/>
              <a:headEnd/>
              <a:tailEnd/>
            </a:ln>
            <a:effectLst/>
          </p:spPr>
          <p:txBody>
            <a:bodyPr>
              <a:spAutoFit/>
            </a:bodyPr>
            <a:lstStyle/>
            <a:p>
              <a:pPr algn="ctr">
                <a:spcBef>
                  <a:spcPct val="50000"/>
                </a:spcBef>
              </a:pPr>
              <a:r>
                <a:rPr lang="en-US" altLang="zh-CN">
                  <a:solidFill>
                    <a:schemeClr val="hlink"/>
                  </a:solidFill>
                  <a:ea typeface="SimSun" pitchFamily="2" charset="-122"/>
                </a:rPr>
                <a:t>Opera</a:t>
              </a:r>
            </a:p>
          </p:txBody>
        </p:sp>
        <p:sp>
          <p:nvSpPr>
            <p:cNvPr id="314391" name="Text Box 23"/>
            <p:cNvSpPr txBox="1">
              <a:spLocks noChangeArrowheads="1"/>
            </p:cNvSpPr>
            <p:nvPr/>
          </p:nvSpPr>
          <p:spPr bwMode="auto">
            <a:xfrm>
              <a:off x="1945" y="3124"/>
              <a:ext cx="858" cy="231"/>
            </a:xfrm>
            <a:prstGeom prst="rect">
              <a:avLst/>
            </a:prstGeom>
            <a:noFill/>
            <a:ln w="9525">
              <a:noFill/>
              <a:miter lim="800000"/>
              <a:headEnd/>
              <a:tailEnd/>
            </a:ln>
            <a:effectLst/>
          </p:spPr>
          <p:txBody>
            <a:bodyPr>
              <a:spAutoFit/>
            </a:bodyPr>
            <a:lstStyle/>
            <a:p>
              <a:pPr algn="ctr">
                <a:spcBef>
                  <a:spcPct val="50000"/>
                </a:spcBef>
              </a:pPr>
              <a:r>
                <a:rPr lang="en-US" altLang="zh-CN">
                  <a:solidFill>
                    <a:schemeClr val="hlink"/>
                  </a:solidFill>
                  <a:ea typeface="SimSun" pitchFamily="2" charset="-122"/>
                </a:rPr>
                <a:t>Prize Fight</a:t>
              </a:r>
            </a:p>
          </p:txBody>
        </p:sp>
        <p:sp>
          <p:nvSpPr>
            <p:cNvPr id="314392" name="Text Box 24"/>
            <p:cNvSpPr txBox="1">
              <a:spLocks noChangeArrowheads="1"/>
            </p:cNvSpPr>
            <p:nvPr/>
          </p:nvSpPr>
          <p:spPr bwMode="auto">
            <a:xfrm>
              <a:off x="2867" y="2574"/>
              <a:ext cx="813" cy="231"/>
            </a:xfrm>
            <a:prstGeom prst="rect">
              <a:avLst/>
            </a:prstGeom>
            <a:noFill/>
            <a:ln w="9525">
              <a:noFill/>
              <a:miter lim="800000"/>
              <a:headEnd/>
              <a:tailEnd/>
            </a:ln>
            <a:effectLst/>
          </p:spPr>
          <p:txBody>
            <a:bodyPr>
              <a:spAutoFit/>
            </a:bodyPr>
            <a:lstStyle/>
            <a:p>
              <a:pPr algn="ctr">
                <a:spcBef>
                  <a:spcPct val="50000"/>
                </a:spcBef>
              </a:pPr>
              <a:r>
                <a:rPr lang="en-US" altLang="zh-CN">
                  <a:solidFill>
                    <a:srgbClr val="0000FF"/>
                  </a:solidFill>
                  <a:ea typeface="SimSun" pitchFamily="2" charset="-122"/>
                </a:rPr>
                <a:t>Opera</a:t>
              </a:r>
            </a:p>
          </p:txBody>
        </p:sp>
      </p:grpSp>
      <p:sp>
        <p:nvSpPr>
          <p:cNvPr id="16" name="页脚占位符 15"/>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14385"/>
                                        </p:tgtEl>
                                        <p:attrNameLst>
                                          <p:attrName>style.visibility</p:attrName>
                                        </p:attrNameLst>
                                      </p:cBhvr>
                                      <p:to>
                                        <p:strVal val="visible"/>
                                      </p:to>
                                    </p:set>
                                    <p:animEffect transition="in" filter="checkerboard(across)">
                                      <p:cBhvr>
                                        <p:cTn id="7" dur="500"/>
                                        <p:tgtEl>
                                          <p:spTgt spid="31438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14388"/>
                                        </p:tgtEl>
                                        <p:attrNameLst>
                                          <p:attrName>style.visibility</p:attrName>
                                        </p:attrNameLst>
                                      </p:cBhvr>
                                      <p:to>
                                        <p:strVal val="visible"/>
                                      </p:to>
                                    </p:set>
                                    <p:animEffect transition="in" filter="checkerboard(across)">
                                      <p:cBhvr>
                                        <p:cTn id="12" dur="500"/>
                                        <p:tgtEl>
                                          <p:spTgt spid="31438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14372"/>
                                        </p:tgtEl>
                                        <p:attrNameLst>
                                          <p:attrName>style.visibility</p:attrName>
                                        </p:attrNameLst>
                                      </p:cBhvr>
                                      <p:to>
                                        <p:strVal val="visible"/>
                                      </p:to>
                                    </p:set>
                                    <p:animEffect transition="in" filter="checkerboard(across)">
                                      <p:cBhvr>
                                        <p:cTn id="17" dur="500"/>
                                        <p:tgtEl>
                                          <p:spTgt spid="314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6"/>
          <p:cNvSpPr>
            <a:spLocks noGrp="1"/>
          </p:cNvSpPr>
          <p:nvPr>
            <p:ph type="sldNum" sz="quarter" idx="12"/>
          </p:nvPr>
        </p:nvSpPr>
        <p:spPr/>
        <p:txBody>
          <a:bodyPr/>
          <a:lstStyle/>
          <a:p>
            <a:fld id="{25E1A1FF-6F08-4E81-BEF4-4FC914B545B7}" type="slidenum">
              <a:rPr lang="zh-CN" altLang="en-US"/>
              <a:pPr/>
              <a:t>32</a:t>
            </a:fld>
            <a:endParaRPr lang="en-US" altLang="zh-CN"/>
          </a:p>
        </p:txBody>
      </p:sp>
      <p:sp>
        <p:nvSpPr>
          <p:cNvPr id="262146" name="Rectangle 2"/>
          <p:cNvSpPr>
            <a:spLocks noGrp="1" noChangeArrowheads="1"/>
          </p:cNvSpPr>
          <p:nvPr>
            <p:ph type="title"/>
          </p:nvPr>
        </p:nvSpPr>
        <p:spPr/>
        <p:txBody>
          <a:bodyPr/>
          <a:lstStyle/>
          <a:p>
            <a:r>
              <a:rPr lang="en-US" altLang="zh-CN" sz="3800">
                <a:ea typeface="SimSun" pitchFamily="2" charset="-122"/>
              </a:rPr>
              <a:t>Battle of the sexes with incomplete information (version one)</a:t>
            </a:r>
          </a:p>
        </p:txBody>
      </p:sp>
      <p:sp>
        <p:nvSpPr>
          <p:cNvPr id="262147" name="Rectangle 3"/>
          <p:cNvSpPr>
            <a:spLocks noGrp="1" noChangeArrowheads="1"/>
          </p:cNvSpPr>
          <p:nvPr>
            <p:ph type="body" sz="half" idx="1"/>
          </p:nvPr>
        </p:nvSpPr>
        <p:spPr>
          <a:xfrm>
            <a:off x="914400" y="1600200"/>
            <a:ext cx="7696200" cy="2803525"/>
          </a:xfrm>
        </p:spPr>
        <p:txBody>
          <a:bodyPr/>
          <a:lstStyle/>
          <a:p>
            <a:r>
              <a:rPr lang="zh-CN" altLang="en-US" sz="2600" dirty="0">
                <a:ea typeface="SimSun" pitchFamily="2" charset="-122"/>
              </a:rPr>
              <a:t>现在</a:t>
            </a:r>
            <a:r>
              <a:rPr lang="en-US" altLang="zh-CN" sz="2600" dirty="0">
                <a:ea typeface="SimSun" pitchFamily="2" charset="-122"/>
              </a:rPr>
              <a:t>Pat</a:t>
            </a:r>
            <a:r>
              <a:rPr lang="zh-CN" altLang="en-US" sz="2600" dirty="0">
                <a:ea typeface="SimSun" pitchFamily="2" charset="-122"/>
              </a:rPr>
              <a:t>的偏好依赖于他是否高兴（</a:t>
            </a:r>
            <a:r>
              <a:rPr lang="en-US" altLang="zh-CN" sz="2600" dirty="0">
                <a:ea typeface="SimSun" pitchFamily="2" charset="-122"/>
              </a:rPr>
              <a:t>happy</a:t>
            </a:r>
            <a:r>
              <a:rPr lang="zh-CN" altLang="en-US" sz="2600" dirty="0">
                <a:ea typeface="SimSun" pitchFamily="2" charset="-122"/>
              </a:rPr>
              <a:t> ）</a:t>
            </a:r>
            <a:r>
              <a:rPr lang="en-US" altLang="zh-CN" sz="2600" dirty="0">
                <a:ea typeface="SimSun" pitchFamily="2" charset="-122"/>
              </a:rPr>
              <a:t>.</a:t>
            </a:r>
          </a:p>
          <a:p>
            <a:r>
              <a:rPr lang="zh-CN" altLang="en-US" sz="2600" dirty="0">
                <a:ea typeface="SimSun" pitchFamily="2" charset="-122"/>
              </a:rPr>
              <a:t>如果他高兴，那么他的偏好仍然是拳击</a:t>
            </a:r>
            <a:r>
              <a:rPr lang="en-US" altLang="zh-CN" sz="2600" dirty="0">
                <a:ea typeface="SimSun" pitchFamily="2" charset="-122"/>
              </a:rPr>
              <a:t>.</a:t>
            </a:r>
          </a:p>
          <a:p>
            <a:r>
              <a:rPr lang="zh-CN" altLang="en-US" sz="2600" dirty="0">
                <a:ea typeface="SimSun" pitchFamily="2" charset="-122"/>
              </a:rPr>
              <a:t>如果他不高兴，那么他宁愿晚上自己独处，他的偏好见下面的表格</a:t>
            </a:r>
            <a:r>
              <a:rPr lang="en-US" altLang="zh-CN" sz="2600" dirty="0">
                <a:ea typeface="SimSun" pitchFamily="2" charset="-122"/>
              </a:rPr>
              <a:t>.</a:t>
            </a:r>
          </a:p>
          <a:p>
            <a:r>
              <a:rPr lang="en-US" altLang="zh-CN" sz="2600" dirty="0">
                <a:ea typeface="SimSun" pitchFamily="2" charset="-122"/>
              </a:rPr>
              <a:t>Chris</a:t>
            </a:r>
            <a:r>
              <a:rPr lang="zh-CN" altLang="en-US" sz="2600" dirty="0">
                <a:ea typeface="SimSun" pitchFamily="2" charset="-122"/>
              </a:rPr>
              <a:t>不知道 </a:t>
            </a:r>
            <a:r>
              <a:rPr lang="en-US" altLang="zh-CN" sz="2600" dirty="0">
                <a:ea typeface="SimSun" pitchFamily="2" charset="-122"/>
              </a:rPr>
              <a:t>Pat</a:t>
            </a:r>
            <a:r>
              <a:rPr lang="zh-CN" altLang="en-US" sz="2600">
                <a:ea typeface="SimSun" pitchFamily="2" charset="-122"/>
              </a:rPr>
              <a:t> </a:t>
            </a:r>
            <a:r>
              <a:rPr lang="zh-CN" altLang="en-US" sz="2600" smtClean="0">
                <a:ea typeface="SimSun" pitchFamily="2" charset="-122"/>
              </a:rPr>
              <a:t>是否高兴</a:t>
            </a:r>
            <a:r>
              <a:rPr lang="en-US" altLang="zh-CN" sz="2600" dirty="0">
                <a:ea typeface="SimSun" pitchFamily="2" charset="-122"/>
              </a:rPr>
              <a:t>. </a:t>
            </a:r>
            <a:r>
              <a:rPr lang="zh-CN" altLang="en-US" sz="2600" dirty="0">
                <a:ea typeface="SimSun" pitchFamily="2" charset="-122"/>
              </a:rPr>
              <a:t>但是</a:t>
            </a:r>
            <a:r>
              <a:rPr lang="en-US" altLang="zh-CN" sz="2600" dirty="0">
                <a:ea typeface="SimSun" pitchFamily="2" charset="-122"/>
              </a:rPr>
              <a:t>Chris</a:t>
            </a:r>
            <a:r>
              <a:rPr lang="zh-CN" altLang="en-US" sz="2600" dirty="0">
                <a:ea typeface="SimSun" pitchFamily="2" charset="-122"/>
              </a:rPr>
              <a:t>推断</a:t>
            </a:r>
            <a:r>
              <a:rPr lang="en-US" altLang="zh-CN" sz="2600" dirty="0">
                <a:ea typeface="SimSun" pitchFamily="2" charset="-122"/>
              </a:rPr>
              <a:t>Pat</a:t>
            </a:r>
            <a:r>
              <a:rPr lang="zh-CN" altLang="en-US" sz="2600" dirty="0">
                <a:ea typeface="SimSun" pitchFamily="2" charset="-122"/>
              </a:rPr>
              <a:t>以</a:t>
            </a:r>
            <a:r>
              <a:rPr lang="en-US" altLang="zh-CN" sz="2600" dirty="0">
                <a:ea typeface="SimSun" pitchFamily="2" charset="-122"/>
              </a:rPr>
              <a:t>0.5</a:t>
            </a:r>
            <a:r>
              <a:rPr lang="zh-CN" altLang="en-US" sz="2600" dirty="0">
                <a:ea typeface="SimSun" pitchFamily="2" charset="-122"/>
              </a:rPr>
              <a:t>的概率高兴，以</a:t>
            </a:r>
            <a:r>
              <a:rPr lang="en-US" altLang="zh-CN" sz="2600" dirty="0">
                <a:ea typeface="SimSun" pitchFamily="2" charset="-122"/>
              </a:rPr>
              <a:t>0.5</a:t>
            </a:r>
            <a:r>
              <a:rPr lang="zh-CN" altLang="en-US" sz="2600" dirty="0">
                <a:ea typeface="SimSun" pitchFamily="2" charset="-122"/>
              </a:rPr>
              <a:t>的概率不高兴</a:t>
            </a:r>
            <a:endParaRPr lang="en-US" altLang="zh-CN" sz="2600" dirty="0">
              <a:ea typeface="SimSun" pitchFamily="2" charset="-122"/>
            </a:endParaRPr>
          </a:p>
        </p:txBody>
      </p:sp>
      <p:sp>
        <p:nvSpPr>
          <p:cNvPr id="262148" name="Text Box 4"/>
          <p:cNvSpPr txBox="1">
            <a:spLocks noChangeArrowheads="1"/>
          </p:cNvSpPr>
          <p:nvPr/>
        </p:nvSpPr>
        <p:spPr bwMode="auto">
          <a:xfrm>
            <a:off x="4581525" y="3665538"/>
            <a:ext cx="1273175" cy="366712"/>
          </a:xfrm>
          <a:prstGeom prst="rect">
            <a:avLst/>
          </a:prstGeom>
          <a:noFill/>
          <a:ln w="9525">
            <a:noFill/>
            <a:miter lim="800000"/>
            <a:headEnd/>
            <a:tailEnd/>
          </a:ln>
          <a:effectLst/>
        </p:spPr>
        <p:txBody>
          <a:bodyPr>
            <a:spAutoFit/>
          </a:bodyPr>
          <a:lstStyle/>
          <a:p>
            <a:endParaRPr lang="zh-CN" altLang="en-US">
              <a:ea typeface="SimSun" pitchFamily="2" charset="-122"/>
            </a:endParaRPr>
          </a:p>
        </p:txBody>
      </p:sp>
      <p:sp>
        <p:nvSpPr>
          <p:cNvPr id="262149" name="Text Box 5"/>
          <p:cNvSpPr txBox="1">
            <a:spLocks noChangeArrowheads="1"/>
          </p:cNvSpPr>
          <p:nvPr/>
        </p:nvSpPr>
        <p:spPr bwMode="auto">
          <a:xfrm>
            <a:off x="5108575" y="3744913"/>
            <a:ext cx="1350963" cy="366712"/>
          </a:xfrm>
          <a:prstGeom prst="rect">
            <a:avLst/>
          </a:prstGeom>
          <a:noFill/>
          <a:ln w="9525">
            <a:noFill/>
            <a:miter lim="800000"/>
            <a:headEnd/>
            <a:tailEnd/>
          </a:ln>
          <a:effectLst/>
        </p:spPr>
        <p:txBody>
          <a:bodyPr>
            <a:spAutoFit/>
          </a:bodyPr>
          <a:lstStyle/>
          <a:p>
            <a:pPr>
              <a:spcBef>
                <a:spcPct val="50000"/>
              </a:spcBef>
            </a:pPr>
            <a:endParaRPr lang="zh-CN" altLang="en-US">
              <a:ea typeface="SimSun" pitchFamily="2" charset="-122"/>
            </a:endParaRPr>
          </a:p>
        </p:txBody>
      </p:sp>
      <p:graphicFrame>
        <p:nvGraphicFramePr>
          <p:cNvPr id="262150" name="Group 6"/>
          <p:cNvGraphicFramePr>
            <a:graphicFrameLocks noGrp="1"/>
          </p:cNvGraphicFramePr>
          <p:nvPr>
            <p:ph sz="half" idx="2"/>
          </p:nvPr>
        </p:nvGraphicFramePr>
        <p:xfrm>
          <a:off x="2030413" y="4505325"/>
          <a:ext cx="6553200" cy="1524000"/>
        </p:xfrm>
        <a:graphic>
          <a:graphicData uri="http://schemas.openxmlformats.org/drawingml/2006/table">
            <a:tbl>
              <a:tblPr/>
              <a:tblGrid>
                <a:gridCol w="841375"/>
                <a:gridCol w="2070100"/>
                <a:gridCol w="1849437"/>
                <a:gridCol w="1792288"/>
              </a:tblGrid>
              <a:tr h="357188">
                <a:tc rowSpan="2"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SimSun" pitchFamily="2" charset="-122"/>
                          <a:cs typeface="Arial" charset="0"/>
                        </a:rPr>
                        <a:t>Payoffs if Pat is unhappy</a:t>
                      </a:r>
                    </a:p>
                  </a:txBody>
                  <a:tcPr horzOverflow="overflow">
                    <a:lnL cap="flat">
                      <a:noFill/>
                    </a:lnL>
                    <a:lnR>
                      <a:noFill/>
                    </a:lnR>
                    <a:lnT cap="flat">
                      <a:noFill/>
                    </a:lnT>
                    <a:lnB>
                      <a:noFill/>
                    </a:lnB>
                    <a:lnTlToBr>
                      <a:noFill/>
                    </a:lnTlToBr>
                    <a:lnBlToTr>
                      <a:noFill/>
                    </a:lnBlToTr>
                    <a:noFill/>
                  </a:tcPr>
                </a:tc>
                <a:tc rowSpan="2"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Pat</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346075">
                <a:tc gridSpan="2" vMerge="1">
                  <a:txBody>
                    <a:bodyPr/>
                    <a:lstStyle/>
                    <a:p>
                      <a:endParaRPr lang="zh-CN" altLang="en-US"/>
                    </a:p>
                  </a:txBody>
                  <a:tcPr/>
                </a:tc>
                <a:tc hMerge="1"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Opera</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Prize Fight</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55600">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Chris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Opera</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sng" strike="noStrike" cap="none" normalizeH="0" baseline="0" smtClean="0">
                          <a:ln>
                            <a:noFill/>
                          </a:ln>
                          <a:solidFill>
                            <a:schemeClr val="hlink"/>
                          </a:solidFill>
                          <a:effectLst/>
                          <a:latin typeface="Courier New" pitchFamily="49" charset="0"/>
                          <a:ea typeface="SimSun" pitchFamily="2" charset="-122"/>
                          <a:cs typeface="Arial" charset="0"/>
                        </a:rPr>
                        <a:t>2</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sng" strike="noStrike" cap="none" normalizeH="0" baseline="0" smtClean="0">
                          <a:ln>
                            <a:noFill/>
                          </a:ln>
                          <a:solidFill>
                            <a:srgbClr val="0000FF"/>
                          </a:solidFill>
                          <a:effectLst/>
                          <a:latin typeface="Courier New" pitchFamily="49" charset="0"/>
                          <a:ea typeface="SimSun" pitchFamily="2" charset="-122"/>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460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Prize Fight</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0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a:t>
                      </a:r>
                      <a:r>
                        <a:rPr kumimoji="0" lang="zh-CN" altLang="en-US" sz="2000" b="1" i="0" u="sng"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sng"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8" name="页脚占位符 7"/>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5"/>
          <p:cNvSpPr>
            <a:spLocks noGrp="1"/>
          </p:cNvSpPr>
          <p:nvPr>
            <p:ph type="sldNum" sz="quarter" idx="12"/>
          </p:nvPr>
        </p:nvSpPr>
        <p:spPr/>
        <p:txBody>
          <a:bodyPr/>
          <a:lstStyle/>
          <a:p>
            <a:fld id="{0E27A6C0-5C0D-4D9C-B472-77E824A180BB}" type="slidenum">
              <a:rPr lang="zh-CN" altLang="en-US"/>
              <a:pPr/>
              <a:t>33</a:t>
            </a:fld>
            <a:endParaRPr lang="en-US" altLang="zh-CN"/>
          </a:p>
        </p:txBody>
      </p:sp>
      <p:sp>
        <p:nvSpPr>
          <p:cNvPr id="263170" name="Rectangle 2"/>
          <p:cNvSpPr>
            <a:spLocks noGrp="1" noChangeArrowheads="1"/>
          </p:cNvSpPr>
          <p:nvPr>
            <p:ph type="title"/>
          </p:nvPr>
        </p:nvSpPr>
        <p:spPr/>
        <p:txBody>
          <a:bodyPr/>
          <a:lstStyle/>
          <a:p>
            <a:r>
              <a:rPr lang="en-US" altLang="zh-CN" sz="3800">
                <a:ea typeface="SimSun" pitchFamily="2" charset="-122"/>
              </a:rPr>
              <a:t>Battle of the sexes with incomplete information (version one) </a:t>
            </a:r>
            <a:r>
              <a:rPr lang="en-US" altLang="zh-CN">
                <a:ea typeface="SimSun" pitchFamily="2" charset="-122"/>
              </a:rPr>
              <a:t>(continued)</a:t>
            </a:r>
          </a:p>
        </p:txBody>
      </p:sp>
      <p:sp>
        <p:nvSpPr>
          <p:cNvPr id="263171" name="Rectangle 3"/>
          <p:cNvSpPr>
            <a:spLocks noGrp="1" noChangeArrowheads="1"/>
          </p:cNvSpPr>
          <p:nvPr>
            <p:ph type="body" idx="1"/>
          </p:nvPr>
        </p:nvSpPr>
        <p:spPr>
          <a:xfrm>
            <a:off x="914400" y="1600200"/>
            <a:ext cx="7772400" cy="665163"/>
          </a:xfrm>
        </p:spPr>
        <p:txBody>
          <a:bodyPr/>
          <a:lstStyle/>
          <a:p>
            <a:r>
              <a:rPr lang="zh-CN" altLang="en-US">
                <a:ea typeface="SimSun" pitchFamily="2" charset="-122"/>
              </a:rPr>
              <a:t>怎样找到解</a:t>
            </a:r>
            <a:r>
              <a:rPr lang="en-US" altLang="zh-CN">
                <a:ea typeface="SimSun" pitchFamily="2" charset="-122"/>
              </a:rPr>
              <a:t>?</a:t>
            </a:r>
          </a:p>
        </p:txBody>
      </p:sp>
      <p:graphicFrame>
        <p:nvGraphicFramePr>
          <p:cNvPr id="263172" name="Group 4"/>
          <p:cNvGraphicFramePr>
            <a:graphicFrameLocks noGrp="1"/>
          </p:cNvGraphicFramePr>
          <p:nvPr>
            <p:ph sz="half" idx="4294967295"/>
          </p:nvPr>
        </p:nvGraphicFramePr>
        <p:xfrm>
          <a:off x="2503488" y="4564063"/>
          <a:ext cx="6064250" cy="1463040"/>
        </p:xfrm>
        <a:graphic>
          <a:graphicData uri="http://schemas.openxmlformats.org/drawingml/2006/table">
            <a:tbl>
              <a:tblPr/>
              <a:tblGrid>
                <a:gridCol w="912812"/>
                <a:gridCol w="2143125"/>
                <a:gridCol w="1535113"/>
                <a:gridCol w="1473200"/>
              </a:tblGrid>
              <a:tr h="312738">
                <a:tc rowSpan="2"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SimSun" pitchFamily="2" charset="-122"/>
                          <a:cs typeface="Arial" charset="0"/>
                        </a:rPr>
                        <a:t>Payoffs if Pat is unhappy  with probability 0.5</a:t>
                      </a:r>
                    </a:p>
                  </a:txBody>
                  <a:tcPr horzOverflow="overflow">
                    <a:lnL cap="flat">
                      <a:noFill/>
                    </a:lnL>
                    <a:lnR>
                      <a:noFill/>
                    </a:lnR>
                    <a:lnT cap="flat">
                      <a:noFill/>
                    </a:lnT>
                    <a:lnB>
                      <a:noFill/>
                    </a:lnB>
                    <a:lnTlToBr>
                      <a:noFill/>
                    </a:lnTlToBr>
                    <a:lnBlToTr>
                      <a:noFill/>
                    </a:lnBlToTr>
                    <a:noFill/>
                  </a:tcPr>
                </a:tc>
                <a:tc rowSpan="2"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Pat</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312738">
                <a:tc gridSpan="2" vMerge="1">
                  <a:txBody>
                    <a:bodyPr/>
                    <a:lstStyle/>
                    <a:p>
                      <a:endParaRPr lang="zh-CN" altLang="en-US"/>
                    </a:p>
                  </a:txBody>
                  <a:tcPr/>
                </a:tc>
                <a:tc hMerge="1"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Opera</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Prize Fight</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349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Chris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Opera</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sng" strike="noStrike" cap="none" normalizeH="0" baseline="0" smtClean="0">
                          <a:ln>
                            <a:noFill/>
                          </a:ln>
                          <a:solidFill>
                            <a:schemeClr val="hlink"/>
                          </a:solidFill>
                          <a:effectLst/>
                          <a:latin typeface="Courier New" pitchFamily="49" charset="0"/>
                          <a:ea typeface="SimSun" pitchFamily="2" charset="-122"/>
                          <a:cs typeface="Arial" charset="0"/>
                        </a:rPr>
                        <a:t>2</a:t>
                      </a:r>
                      <a:r>
                        <a:rPr kumimoji="0" lang="zh-CN" altLang="en-US"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zh-CN" altLang="en-US"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1800" b="1" i="0" u="sng" strike="noStrike" cap="none" normalizeH="0" baseline="0" smtClean="0">
                          <a:ln>
                            <a:noFill/>
                          </a:ln>
                          <a:solidFill>
                            <a:srgbClr val="0000FF"/>
                          </a:solidFill>
                          <a:effectLst/>
                          <a:latin typeface="Courier New" pitchFamily="49" charset="0"/>
                          <a:ea typeface="SimSun" pitchFamily="2" charset="-122"/>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496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Prize Fight</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0 </a:t>
                      </a:r>
                      <a:r>
                        <a:rPr kumimoji="0" lang="zh-CN" altLang="en-US" sz="1800" b="1" i="0" u="none" strike="noStrike" cap="none" normalizeH="0" baseline="0" smtClean="0">
                          <a:ln>
                            <a:noFill/>
                          </a:ln>
                          <a:solidFill>
                            <a:schemeClr val="tx1"/>
                          </a:solidFill>
                          <a:effectLst/>
                          <a:latin typeface="Courier New" pitchFamily="49" charset="0"/>
                          <a:ea typeface="SimSun" pitchFamily="2" charset="-122"/>
                          <a:cs typeface="Arial" charset="0"/>
                        </a:rPr>
                        <a:t>,  </a:t>
                      </a:r>
                      <a:r>
                        <a:rPr kumimoji="0" lang="zh-CN" altLang="en-US" sz="1800" b="1" i="0" u="sng"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sng"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zh-CN" altLang="en-US"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63198" name="Text Box 30"/>
          <p:cNvSpPr txBox="1">
            <a:spLocks noChangeArrowheads="1"/>
          </p:cNvSpPr>
          <p:nvPr/>
        </p:nvSpPr>
        <p:spPr bwMode="auto">
          <a:xfrm>
            <a:off x="5108575" y="3744913"/>
            <a:ext cx="1350963" cy="366712"/>
          </a:xfrm>
          <a:prstGeom prst="rect">
            <a:avLst/>
          </a:prstGeom>
          <a:noFill/>
          <a:ln w="9525">
            <a:noFill/>
            <a:miter lim="800000"/>
            <a:headEnd/>
            <a:tailEnd/>
          </a:ln>
          <a:effectLst/>
        </p:spPr>
        <p:txBody>
          <a:bodyPr>
            <a:spAutoFit/>
          </a:bodyPr>
          <a:lstStyle/>
          <a:p>
            <a:pPr>
              <a:spcBef>
                <a:spcPct val="50000"/>
              </a:spcBef>
            </a:pPr>
            <a:endParaRPr lang="zh-CN" altLang="en-US">
              <a:ea typeface="SimSun" pitchFamily="2" charset="-122"/>
            </a:endParaRPr>
          </a:p>
        </p:txBody>
      </p:sp>
      <p:graphicFrame>
        <p:nvGraphicFramePr>
          <p:cNvPr id="263199" name="Group 31"/>
          <p:cNvGraphicFramePr>
            <a:graphicFrameLocks noGrp="1"/>
          </p:cNvGraphicFramePr>
          <p:nvPr>
            <p:ph sz="half" idx="4294967295"/>
          </p:nvPr>
        </p:nvGraphicFramePr>
        <p:xfrm>
          <a:off x="855663" y="2589213"/>
          <a:ext cx="5848350" cy="1463040"/>
        </p:xfrm>
        <a:graphic>
          <a:graphicData uri="http://schemas.openxmlformats.org/drawingml/2006/table">
            <a:tbl>
              <a:tblPr/>
              <a:tblGrid>
                <a:gridCol w="862012"/>
                <a:gridCol w="2185988"/>
                <a:gridCol w="1374775"/>
                <a:gridCol w="1425575"/>
              </a:tblGrid>
              <a:tr h="307975">
                <a:tc rowSpan="2"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SimSun" pitchFamily="2" charset="-122"/>
                          <a:cs typeface="Arial" charset="0"/>
                        </a:rPr>
                        <a:t>Payoffs if Pat is happy with probability 0.5</a:t>
                      </a:r>
                    </a:p>
                  </a:txBody>
                  <a:tcPr horzOverflow="overflow">
                    <a:lnL cap="flat">
                      <a:noFill/>
                    </a:lnL>
                    <a:lnR>
                      <a:noFill/>
                    </a:lnR>
                    <a:lnT cap="flat">
                      <a:noFill/>
                    </a:lnT>
                    <a:lnB>
                      <a:noFill/>
                    </a:lnB>
                    <a:lnTlToBr>
                      <a:noFill/>
                    </a:lnTlToBr>
                    <a:lnBlToTr>
                      <a:noFill/>
                    </a:lnBlToTr>
                    <a:noFill/>
                  </a:tcPr>
                </a:tc>
                <a:tc rowSpan="2"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Pat</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306388">
                <a:tc gridSpan="2" vMerge="1">
                  <a:txBody>
                    <a:bodyPr/>
                    <a:lstStyle/>
                    <a:p>
                      <a:endParaRPr lang="zh-CN" altLang="en-US"/>
                    </a:p>
                  </a:txBody>
                  <a:tcPr/>
                </a:tc>
                <a:tc hMerge="1"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Opera</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Prize Fight</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2861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Chris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Opera</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sng" strike="noStrike" cap="none" normalizeH="0" baseline="0" smtClean="0">
                          <a:ln>
                            <a:noFill/>
                          </a:ln>
                          <a:solidFill>
                            <a:schemeClr val="hlink"/>
                          </a:solidFill>
                          <a:effectLst/>
                          <a:latin typeface="Courier New" pitchFamily="49" charset="0"/>
                          <a:ea typeface="SimSun" pitchFamily="2" charset="-122"/>
                          <a:cs typeface="Arial" charset="0"/>
                        </a:rPr>
                        <a:t>2</a:t>
                      </a:r>
                      <a:r>
                        <a:rPr kumimoji="0" lang="zh-CN" altLang="en-US"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1800" b="1" i="0" u="sng"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zh-CN" altLang="en-US"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861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Prize Fight</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smtClean="0">
                          <a:ln>
                            <a:noFill/>
                          </a:ln>
                          <a:solidFill>
                            <a:schemeClr val="hlink"/>
                          </a:solidFill>
                          <a:effectLst/>
                          <a:latin typeface="Courier New" pitchFamily="49" charset="0"/>
                          <a:ea typeface="SimSun" pitchFamily="2" charset="-122"/>
                          <a:cs typeface="Arial" charset="0"/>
                        </a:rPr>
                        <a:t>0 </a:t>
                      </a:r>
                      <a:r>
                        <a:rPr kumimoji="0" lang="zh-CN" altLang="en-US" sz="1800" b="1" i="0" u="none" strike="noStrike" cap="none" normalizeH="0" baseline="0" smtClean="0">
                          <a:ln>
                            <a:noFill/>
                          </a:ln>
                          <a:solidFill>
                            <a:schemeClr val="tx1"/>
                          </a:solidFill>
                          <a:effectLst/>
                          <a:latin typeface="Courier New" pitchFamily="49" charset="0"/>
                          <a:ea typeface="SimSun" pitchFamily="2" charset="-122"/>
                          <a:cs typeface="Arial" charset="0"/>
                        </a:rPr>
                        <a:t>,  </a:t>
                      </a:r>
                      <a:r>
                        <a:rPr kumimoji="0" lang="zh-CN" altLang="en-US"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sng"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zh-CN" altLang="en-US"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zh-CN" altLang="en-US" sz="1800" b="1" i="0" u="sng" strike="noStrike" cap="none" normalizeH="0" baseline="0" smtClean="0">
                          <a:ln>
                            <a:noFill/>
                          </a:ln>
                          <a:solidFill>
                            <a:srgbClr val="0000FF"/>
                          </a:solidFill>
                          <a:effectLst/>
                          <a:latin typeface="Courier New" pitchFamily="49" charset="0"/>
                          <a:ea typeface="SimSun" pitchFamily="2" charset="-122"/>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8" name="页脚占位符 7"/>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6D238C4F-6967-4946-958A-AD62DA8FF581}" type="slidenum">
              <a:rPr lang="zh-CN" altLang="en-US"/>
              <a:pPr/>
              <a:t>34</a:t>
            </a:fld>
            <a:endParaRPr lang="en-US" altLang="zh-CN"/>
          </a:p>
        </p:txBody>
      </p:sp>
      <p:sp>
        <p:nvSpPr>
          <p:cNvPr id="264194" name="Rectangle 2"/>
          <p:cNvSpPr>
            <a:spLocks noGrp="1" noChangeArrowheads="1"/>
          </p:cNvSpPr>
          <p:nvPr>
            <p:ph type="title"/>
          </p:nvPr>
        </p:nvSpPr>
        <p:spPr/>
        <p:txBody>
          <a:bodyPr/>
          <a:lstStyle/>
          <a:p>
            <a:r>
              <a:rPr lang="en-US" altLang="zh-CN" sz="3800">
                <a:ea typeface="SimSun" pitchFamily="2" charset="-122"/>
              </a:rPr>
              <a:t>Battle of the sexes with incomplete information (version one) </a:t>
            </a:r>
            <a:r>
              <a:rPr lang="en-US" altLang="zh-CN">
                <a:ea typeface="SimSun" pitchFamily="2" charset="-122"/>
              </a:rPr>
              <a:t>(continued)</a:t>
            </a:r>
          </a:p>
        </p:txBody>
      </p:sp>
      <p:sp>
        <p:nvSpPr>
          <p:cNvPr id="264195" name="Rectangle 3"/>
          <p:cNvSpPr>
            <a:spLocks noGrp="1" noChangeArrowheads="1"/>
          </p:cNvSpPr>
          <p:nvPr>
            <p:ph type="body" idx="1"/>
          </p:nvPr>
        </p:nvSpPr>
        <p:spPr/>
        <p:txBody>
          <a:bodyPr/>
          <a:lstStyle/>
          <a:p>
            <a:pPr>
              <a:lnSpc>
                <a:spcPct val="90000"/>
              </a:lnSpc>
            </a:pPr>
            <a:r>
              <a:rPr lang="zh-CN" altLang="en-US" sz="2000">
                <a:ea typeface="SimSun" pitchFamily="2" charset="-122"/>
              </a:rPr>
              <a:t>最优反应</a:t>
            </a:r>
          </a:p>
          <a:p>
            <a:pPr lvl="1">
              <a:lnSpc>
                <a:spcPct val="90000"/>
              </a:lnSpc>
              <a:buFont typeface="Wingdings" pitchFamily="2" charset="2"/>
              <a:buChar char="Ø"/>
            </a:pPr>
            <a:r>
              <a:rPr lang="zh-CN" altLang="en-US" sz="2000">
                <a:ea typeface="SimSun" pitchFamily="2" charset="-122"/>
              </a:rPr>
              <a:t>如果</a:t>
            </a:r>
            <a:r>
              <a:rPr lang="en-US" altLang="zh-CN" sz="2000">
                <a:ea typeface="SimSun" pitchFamily="2" charset="-122"/>
              </a:rPr>
              <a:t>Chris</a:t>
            </a:r>
            <a:r>
              <a:rPr lang="zh-CN" altLang="en-US" sz="2000">
                <a:ea typeface="SimSun" pitchFamily="2" charset="-122"/>
              </a:rPr>
              <a:t>选择 </a:t>
            </a:r>
            <a:r>
              <a:rPr lang="en-US" altLang="zh-CN" sz="2000">
                <a:solidFill>
                  <a:schemeClr val="hlink"/>
                </a:solidFill>
                <a:ea typeface="SimSun" pitchFamily="2" charset="-122"/>
              </a:rPr>
              <a:t>opera</a:t>
            </a:r>
            <a:r>
              <a:rPr lang="zh-CN" altLang="en-US" sz="2000">
                <a:ea typeface="SimSun" pitchFamily="2" charset="-122"/>
              </a:rPr>
              <a:t> 那么</a:t>
            </a:r>
            <a:r>
              <a:rPr lang="en-US" altLang="zh-CN" sz="2000">
                <a:ea typeface="SimSun" pitchFamily="2" charset="-122"/>
              </a:rPr>
              <a:t>Pat</a:t>
            </a:r>
            <a:r>
              <a:rPr lang="zh-CN" altLang="en-US" sz="2000">
                <a:ea typeface="SimSun" pitchFamily="2" charset="-122"/>
              </a:rPr>
              <a:t>的最优反应</a:t>
            </a:r>
            <a:r>
              <a:rPr lang="en-US" altLang="zh-CN" sz="2000">
                <a:ea typeface="SimSun" pitchFamily="2" charset="-122"/>
              </a:rPr>
              <a:t>: </a:t>
            </a:r>
            <a:r>
              <a:rPr lang="en-US" altLang="zh-CN" sz="2000">
                <a:solidFill>
                  <a:srgbClr val="0000FF"/>
                </a:solidFill>
                <a:ea typeface="SimSun" pitchFamily="2" charset="-122"/>
              </a:rPr>
              <a:t>opera</a:t>
            </a:r>
            <a:r>
              <a:rPr lang="zh-CN" altLang="en-US" sz="2000">
                <a:ea typeface="SimSun" pitchFamily="2" charset="-122"/>
              </a:rPr>
              <a:t>（如果他高兴）</a:t>
            </a:r>
            <a:r>
              <a:rPr lang="en-US" altLang="zh-CN" sz="2000">
                <a:ea typeface="SimSun" pitchFamily="2" charset="-122"/>
              </a:rPr>
              <a:t>, </a:t>
            </a:r>
            <a:r>
              <a:rPr lang="en-US" altLang="zh-CN" sz="2000">
                <a:solidFill>
                  <a:srgbClr val="0000FF"/>
                </a:solidFill>
                <a:ea typeface="SimSun" pitchFamily="2" charset="-122"/>
              </a:rPr>
              <a:t>prize fight</a:t>
            </a:r>
            <a:r>
              <a:rPr lang="zh-CN" altLang="en-US" sz="2000">
                <a:ea typeface="SimSun" pitchFamily="2" charset="-122"/>
              </a:rPr>
              <a:t>（如果他不高兴）</a:t>
            </a:r>
            <a:endParaRPr lang="en-US" altLang="zh-CN" sz="2000">
              <a:ea typeface="SimSun" pitchFamily="2" charset="-122"/>
            </a:endParaRPr>
          </a:p>
          <a:p>
            <a:pPr lvl="1">
              <a:lnSpc>
                <a:spcPct val="90000"/>
              </a:lnSpc>
              <a:buFont typeface="Wingdings" pitchFamily="2" charset="2"/>
              <a:buChar char="Ø"/>
            </a:pPr>
            <a:r>
              <a:rPr lang="zh-CN" altLang="en-US" sz="2000">
                <a:ea typeface="SimSun" pitchFamily="2" charset="-122"/>
              </a:rPr>
              <a:t>假设</a:t>
            </a:r>
            <a:r>
              <a:rPr lang="en-US" altLang="zh-CN" sz="2000">
                <a:ea typeface="SimSun" pitchFamily="2" charset="-122"/>
              </a:rPr>
              <a:t>Pat</a:t>
            </a:r>
            <a:r>
              <a:rPr lang="zh-CN" altLang="en-US" sz="2000">
                <a:ea typeface="SimSun" pitchFamily="2" charset="-122"/>
              </a:rPr>
              <a:t>高兴时选择 </a:t>
            </a:r>
            <a:r>
              <a:rPr lang="en-US" altLang="zh-CN" sz="2000">
                <a:solidFill>
                  <a:srgbClr val="0000FF"/>
                </a:solidFill>
                <a:ea typeface="SimSun" pitchFamily="2" charset="-122"/>
              </a:rPr>
              <a:t>opera</a:t>
            </a:r>
            <a:r>
              <a:rPr lang="en-US" altLang="zh-CN" sz="2000">
                <a:ea typeface="SimSun" pitchFamily="2" charset="-122"/>
              </a:rPr>
              <a:t>, </a:t>
            </a:r>
            <a:r>
              <a:rPr lang="zh-CN" altLang="en-US" sz="2000">
                <a:ea typeface="SimSun" pitchFamily="2" charset="-122"/>
              </a:rPr>
              <a:t>不高兴时选择</a:t>
            </a:r>
            <a:r>
              <a:rPr lang="en-US" altLang="zh-CN" sz="2000">
                <a:solidFill>
                  <a:srgbClr val="0000FF"/>
                </a:solidFill>
                <a:ea typeface="SimSun" pitchFamily="2" charset="-122"/>
              </a:rPr>
              <a:t>prize fight</a:t>
            </a:r>
            <a:r>
              <a:rPr lang="en-US" altLang="zh-CN" sz="2000">
                <a:ea typeface="SimSun" pitchFamily="2" charset="-122"/>
              </a:rPr>
              <a:t>. Chris</a:t>
            </a:r>
            <a:r>
              <a:rPr lang="zh-CN" altLang="en-US" sz="2000">
                <a:ea typeface="SimSun" pitchFamily="2" charset="-122"/>
              </a:rPr>
              <a:t>的最优反应是什么</a:t>
            </a:r>
            <a:r>
              <a:rPr lang="en-US" altLang="zh-CN" sz="2000">
                <a:ea typeface="SimSun" pitchFamily="2" charset="-122"/>
              </a:rPr>
              <a:t>?</a:t>
            </a:r>
          </a:p>
          <a:p>
            <a:pPr lvl="2">
              <a:lnSpc>
                <a:spcPct val="90000"/>
              </a:lnSpc>
              <a:buFont typeface="Wingdings" pitchFamily="2" charset="2"/>
              <a:buChar char="Ø"/>
            </a:pPr>
            <a:r>
              <a:rPr lang="zh-CN" altLang="en-US" sz="2000">
                <a:ea typeface="SimSun" pitchFamily="2" charset="-122"/>
              </a:rPr>
              <a:t>考虑</a:t>
            </a:r>
            <a:r>
              <a:rPr lang="en-US" altLang="zh-CN" sz="2000">
                <a:ea typeface="SimSun" pitchFamily="2" charset="-122"/>
              </a:rPr>
              <a:t>Chris</a:t>
            </a:r>
            <a:r>
              <a:rPr lang="zh-CN" altLang="en-US" sz="2000">
                <a:ea typeface="SimSun" pitchFamily="2" charset="-122"/>
              </a:rPr>
              <a:t>选择 </a:t>
            </a:r>
            <a:r>
              <a:rPr lang="en-US" altLang="zh-CN" sz="2000">
                <a:solidFill>
                  <a:schemeClr val="hlink"/>
                </a:solidFill>
                <a:ea typeface="SimSun" pitchFamily="2" charset="-122"/>
              </a:rPr>
              <a:t>opera</a:t>
            </a:r>
            <a:r>
              <a:rPr lang="zh-CN" altLang="en-US" sz="2000">
                <a:ea typeface="SimSun" pitchFamily="2" charset="-122"/>
              </a:rPr>
              <a:t>的情形： 如果此时</a:t>
            </a:r>
            <a:r>
              <a:rPr lang="en-US" altLang="zh-CN" sz="2000">
                <a:ea typeface="SimSun" pitchFamily="2" charset="-122"/>
              </a:rPr>
              <a:t>Pat</a:t>
            </a:r>
            <a:r>
              <a:rPr lang="zh-CN" altLang="en-US" sz="2000">
                <a:ea typeface="SimSun" pitchFamily="2" charset="-122"/>
              </a:rPr>
              <a:t>高兴，则</a:t>
            </a:r>
            <a:r>
              <a:rPr lang="en-US" altLang="zh-CN" sz="2000">
                <a:ea typeface="SimSun" pitchFamily="2" charset="-122"/>
              </a:rPr>
              <a:t>Chris</a:t>
            </a:r>
            <a:r>
              <a:rPr lang="zh-CN" altLang="en-US" sz="2000">
                <a:ea typeface="SimSun" pitchFamily="2" charset="-122"/>
              </a:rPr>
              <a:t>的收益为</a:t>
            </a:r>
            <a:r>
              <a:rPr lang="en-US" altLang="zh-CN" sz="2000">
                <a:solidFill>
                  <a:schemeClr val="hlink"/>
                </a:solidFill>
                <a:ea typeface="SimSun" pitchFamily="2" charset="-122"/>
              </a:rPr>
              <a:t>2</a:t>
            </a:r>
            <a:r>
              <a:rPr lang="zh-CN" altLang="en-US" sz="2000">
                <a:ea typeface="SimSun" pitchFamily="2" charset="-122"/>
              </a:rPr>
              <a:t> ；如果 </a:t>
            </a:r>
            <a:r>
              <a:rPr lang="en-US" altLang="zh-CN" sz="2000">
                <a:ea typeface="SimSun" pitchFamily="2" charset="-122"/>
              </a:rPr>
              <a:t>Pat</a:t>
            </a:r>
            <a:r>
              <a:rPr lang="zh-CN" altLang="en-US" sz="2000">
                <a:ea typeface="SimSun" pitchFamily="2" charset="-122"/>
              </a:rPr>
              <a:t>不高兴，则</a:t>
            </a:r>
            <a:r>
              <a:rPr lang="en-US" altLang="zh-CN" sz="2000">
                <a:ea typeface="SimSun" pitchFamily="2" charset="-122"/>
              </a:rPr>
              <a:t>Chris</a:t>
            </a:r>
            <a:r>
              <a:rPr lang="zh-CN" altLang="en-US" sz="2000">
                <a:ea typeface="SimSun" pitchFamily="2" charset="-122"/>
              </a:rPr>
              <a:t>的收益为</a:t>
            </a:r>
            <a:r>
              <a:rPr lang="en-US" altLang="zh-CN" sz="2000">
                <a:solidFill>
                  <a:schemeClr val="hlink"/>
                </a:solidFill>
                <a:ea typeface="SimSun" pitchFamily="2" charset="-122"/>
              </a:rPr>
              <a:t>0</a:t>
            </a:r>
            <a:r>
              <a:rPr lang="en-US" altLang="zh-CN" sz="2000">
                <a:ea typeface="SimSun" pitchFamily="2" charset="-122"/>
              </a:rPr>
              <a:t>. </a:t>
            </a:r>
            <a:r>
              <a:rPr lang="zh-CN" altLang="en-US" sz="2000">
                <a:ea typeface="SimSun" pitchFamily="2" charset="-122"/>
              </a:rPr>
              <a:t>从而</a:t>
            </a:r>
            <a:r>
              <a:rPr lang="en-US" altLang="zh-CN" sz="2000">
                <a:ea typeface="SimSun" pitchFamily="2" charset="-122"/>
              </a:rPr>
              <a:t>Chris</a:t>
            </a:r>
            <a:r>
              <a:rPr lang="zh-CN" altLang="en-US" sz="2000">
                <a:ea typeface="SimSun" pitchFamily="2" charset="-122"/>
              </a:rPr>
              <a:t>的期望收益（</a:t>
            </a:r>
            <a:r>
              <a:rPr lang="en-US" altLang="zh-CN" sz="2000">
                <a:ea typeface="SimSun" pitchFamily="2" charset="-122"/>
              </a:rPr>
              <a:t>expected payoff </a:t>
            </a:r>
            <a:r>
              <a:rPr lang="zh-CN" altLang="en-US" sz="2000">
                <a:ea typeface="SimSun" pitchFamily="2" charset="-122"/>
              </a:rPr>
              <a:t>）是</a:t>
            </a:r>
            <a:r>
              <a:rPr lang="en-US" altLang="zh-CN" sz="2000">
                <a:solidFill>
                  <a:schemeClr val="hlink"/>
                </a:solidFill>
                <a:ea typeface="SimSun" pitchFamily="2" charset="-122"/>
              </a:rPr>
              <a:t>2</a:t>
            </a:r>
            <a:r>
              <a:rPr lang="en-US" altLang="zh-CN" sz="2000">
                <a:ea typeface="SimSun" pitchFamily="2" charset="-122"/>
                <a:sym typeface="Symbol" pitchFamily="18" charset="2"/>
              </a:rPr>
              <a:t>0.5+ </a:t>
            </a:r>
            <a:r>
              <a:rPr lang="en-US" altLang="zh-CN" sz="2000">
                <a:solidFill>
                  <a:schemeClr val="hlink"/>
                </a:solidFill>
                <a:ea typeface="SimSun" pitchFamily="2" charset="-122"/>
              </a:rPr>
              <a:t>0</a:t>
            </a:r>
            <a:r>
              <a:rPr lang="en-US" altLang="zh-CN" sz="2000">
                <a:ea typeface="SimSun" pitchFamily="2" charset="-122"/>
                <a:sym typeface="Symbol" pitchFamily="18" charset="2"/>
              </a:rPr>
              <a:t>0.5=</a:t>
            </a:r>
            <a:r>
              <a:rPr lang="en-US" altLang="zh-CN" sz="2000">
                <a:solidFill>
                  <a:schemeClr val="hlink"/>
                </a:solidFill>
                <a:ea typeface="SimSun" pitchFamily="2" charset="-122"/>
                <a:sym typeface="Symbol" pitchFamily="18" charset="2"/>
              </a:rPr>
              <a:t>1</a:t>
            </a:r>
          </a:p>
          <a:p>
            <a:pPr lvl="2">
              <a:lnSpc>
                <a:spcPct val="90000"/>
              </a:lnSpc>
              <a:buFont typeface="Wingdings" pitchFamily="2" charset="2"/>
              <a:buChar char="Ø"/>
            </a:pPr>
            <a:r>
              <a:rPr lang="zh-CN" altLang="en-US" sz="2000">
                <a:ea typeface="SimSun" pitchFamily="2" charset="-122"/>
              </a:rPr>
              <a:t>考虑</a:t>
            </a:r>
            <a:r>
              <a:rPr lang="en-US" altLang="zh-CN" sz="2000">
                <a:ea typeface="SimSun" pitchFamily="2" charset="-122"/>
              </a:rPr>
              <a:t>Chris</a:t>
            </a:r>
            <a:r>
              <a:rPr lang="zh-CN" altLang="en-US" sz="2000">
                <a:ea typeface="SimSun" pitchFamily="2" charset="-122"/>
              </a:rPr>
              <a:t>选择 </a:t>
            </a:r>
            <a:r>
              <a:rPr lang="en-US" altLang="zh-CN" sz="2000">
                <a:solidFill>
                  <a:schemeClr val="hlink"/>
                </a:solidFill>
                <a:ea typeface="SimSun" pitchFamily="2" charset="-122"/>
              </a:rPr>
              <a:t>prize fight</a:t>
            </a:r>
            <a:r>
              <a:rPr lang="zh-CN" altLang="en-US" sz="2000">
                <a:ea typeface="SimSun" pitchFamily="2" charset="-122"/>
              </a:rPr>
              <a:t>的情形：如果此时</a:t>
            </a:r>
            <a:r>
              <a:rPr lang="en-US" altLang="zh-CN" sz="2000">
                <a:ea typeface="SimSun" pitchFamily="2" charset="-122"/>
              </a:rPr>
              <a:t>Pat</a:t>
            </a:r>
            <a:r>
              <a:rPr lang="zh-CN" altLang="en-US" sz="2000">
                <a:ea typeface="SimSun" pitchFamily="2" charset="-122"/>
              </a:rPr>
              <a:t>高兴，则</a:t>
            </a:r>
            <a:r>
              <a:rPr lang="en-US" altLang="zh-CN" sz="2000">
                <a:ea typeface="SimSun" pitchFamily="2" charset="-122"/>
              </a:rPr>
              <a:t>Chris</a:t>
            </a:r>
            <a:r>
              <a:rPr lang="zh-CN" altLang="en-US" sz="2000">
                <a:ea typeface="SimSun" pitchFamily="2" charset="-122"/>
              </a:rPr>
              <a:t>的收益为</a:t>
            </a:r>
            <a:r>
              <a:rPr lang="en-US" altLang="zh-CN" sz="2000">
                <a:solidFill>
                  <a:schemeClr val="hlink"/>
                </a:solidFill>
                <a:ea typeface="SimSun" pitchFamily="2" charset="-122"/>
              </a:rPr>
              <a:t>0</a:t>
            </a:r>
            <a:r>
              <a:rPr lang="en-US" altLang="zh-CN" sz="2000">
                <a:ea typeface="SimSun" pitchFamily="2" charset="-122"/>
              </a:rPr>
              <a:t>,</a:t>
            </a:r>
            <a:r>
              <a:rPr lang="zh-CN" altLang="en-US" sz="2000">
                <a:ea typeface="SimSun" pitchFamily="2" charset="-122"/>
              </a:rPr>
              <a:t>如果 </a:t>
            </a:r>
            <a:r>
              <a:rPr lang="en-US" altLang="zh-CN" sz="2000">
                <a:ea typeface="SimSun" pitchFamily="2" charset="-122"/>
              </a:rPr>
              <a:t>Pat</a:t>
            </a:r>
            <a:r>
              <a:rPr lang="zh-CN" altLang="en-US" sz="2000">
                <a:ea typeface="SimSun" pitchFamily="2" charset="-122"/>
              </a:rPr>
              <a:t>不高兴，则</a:t>
            </a:r>
            <a:r>
              <a:rPr lang="en-US" altLang="zh-CN" sz="2000">
                <a:ea typeface="SimSun" pitchFamily="2" charset="-122"/>
              </a:rPr>
              <a:t>Chris</a:t>
            </a:r>
            <a:r>
              <a:rPr lang="zh-CN" altLang="en-US" sz="2000">
                <a:ea typeface="SimSun" pitchFamily="2" charset="-122"/>
              </a:rPr>
              <a:t>的收益为</a:t>
            </a:r>
            <a:r>
              <a:rPr lang="en-US" altLang="zh-CN" sz="2000">
                <a:solidFill>
                  <a:schemeClr val="hlink"/>
                </a:solidFill>
                <a:ea typeface="SimSun" pitchFamily="2" charset="-122"/>
              </a:rPr>
              <a:t>1</a:t>
            </a:r>
            <a:r>
              <a:rPr lang="en-US" altLang="zh-CN" sz="2000">
                <a:ea typeface="SimSun" pitchFamily="2" charset="-122"/>
              </a:rPr>
              <a:t>.</a:t>
            </a:r>
            <a:r>
              <a:rPr lang="zh-CN" altLang="en-US" sz="2000">
                <a:ea typeface="SimSun" pitchFamily="2" charset="-122"/>
              </a:rPr>
              <a:t>从而</a:t>
            </a:r>
            <a:r>
              <a:rPr lang="en-US" altLang="zh-CN" sz="2000">
                <a:ea typeface="SimSun" pitchFamily="2" charset="-122"/>
              </a:rPr>
              <a:t>Chris</a:t>
            </a:r>
            <a:r>
              <a:rPr lang="zh-CN" altLang="en-US" sz="2000">
                <a:ea typeface="SimSun" pitchFamily="2" charset="-122"/>
              </a:rPr>
              <a:t>的期望收益是</a:t>
            </a:r>
            <a:r>
              <a:rPr lang="en-US" altLang="zh-CN" sz="2000">
                <a:solidFill>
                  <a:schemeClr val="hlink"/>
                </a:solidFill>
                <a:ea typeface="SimSun" pitchFamily="2" charset="-122"/>
              </a:rPr>
              <a:t>0</a:t>
            </a:r>
            <a:r>
              <a:rPr lang="en-US" altLang="zh-CN" sz="2000">
                <a:ea typeface="SimSun" pitchFamily="2" charset="-122"/>
                <a:sym typeface="Symbol" pitchFamily="18" charset="2"/>
              </a:rPr>
              <a:t>0.5+ </a:t>
            </a:r>
            <a:r>
              <a:rPr lang="en-US" altLang="zh-CN" sz="2000">
                <a:solidFill>
                  <a:schemeClr val="hlink"/>
                </a:solidFill>
                <a:ea typeface="SimSun" pitchFamily="2" charset="-122"/>
              </a:rPr>
              <a:t>1</a:t>
            </a:r>
            <a:r>
              <a:rPr lang="en-US" altLang="zh-CN" sz="2000">
                <a:ea typeface="SimSun" pitchFamily="2" charset="-122"/>
                <a:sym typeface="Symbol" pitchFamily="18" charset="2"/>
              </a:rPr>
              <a:t>0.5=</a:t>
            </a:r>
            <a:r>
              <a:rPr lang="en-US" altLang="zh-CN" sz="2000">
                <a:solidFill>
                  <a:schemeClr val="hlink"/>
                </a:solidFill>
                <a:ea typeface="SimSun" pitchFamily="2" charset="-122"/>
                <a:sym typeface="Symbol" pitchFamily="18" charset="2"/>
              </a:rPr>
              <a:t>0.5</a:t>
            </a:r>
          </a:p>
          <a:p>
            <a:pPr lvl="2">
              <a:lnSpc>
                <a:spcPct val="90000"/>
              </a:lnSpc>
              <a:buFont typeface="Wingdings" pitchFamily="2" charset="2"/>
              <a:buChar char="Ø"/>
            </a:pPr>
            <a:r>
              <a:rPr lang="zh-CN" altLang="en-US" sz="2000">
                <a:ea typeface="SimSun" pitchFamily="2" charset="-122"/>
                <a:sym typeface="Symbol" pitchFamily="18" charset="2"/>
              </a:rPr>
              <a:t>由于 </a:t>
            </a:r>
            <a:r>
              <a:rPr lang="en-US" altLang="zh-CN" sz="2000">
                <a:solidFill>
                  <a:schemeClr val="hlink"/>
                </a:solidFill>
                <a:ea typeface="SimSun" pitchFamily="2" charset="-122"/>
                <a:sym typeface="Symbol" pitchFamily="18" charset="2"/>
              </a:rPr>
              <a:t>1</a:t>
            </a:r>
            <a:r>
              <a:rPr lang="en-US" altLang="zh-CN" sz="2000">
                <a:ea typeface="SimSun" pitchFamily="2" charset="-122"/>
                <a:sym typeface="Symbol" pitchFamily="18" charset="2"/>
              </a:rPr>
              <a:t>&gt;</a:t>
            </a:r>
            <a:r>
              <a:rPr lang="en-US" altLang="zh-CN" sz="2000">
                <a:solidFill>
                  <a:schemeClr val="hlink"/>
                </a:solidFill>
                <a:ea typeface="SimSun" pitchFamily="2" charset="-122"/>
                <a:sym typeface="Symbol" pitchFamily="18" charset="2"/>
              </a:rPr>
              <a:t>0.5</a:t>
            </a:r>
            <a:r>
              <a:rPr lang="en-US" altLang="zh-CN" sz="2000">
                <a:ea typeface="SimSun" pitchFamily="2" charset="-122"/>
                <a:sym typeface="Symbol" pitchFamily="18" charset="2"/>
              </a:rPr>
              <a:t>, Chris</a:t>
            </a:r>
            <a:r>
              <a:rPr lang="zh-CN" altLang="en-US" sz="2000">
                <a:ea typeface="SimSun" pitchFamily="2" charset="-122"/>
                <a:sym typeface="Symbol" pitchFamily="18" charset="2"/>
              </a:rPr>
              <a:t>的最优反应是</a:t>
            </a:r>
            <a:r>
              <a:rPr lang="en-US" altLang="zh-CN" sz="2000">
                <a:solidFill>
                  <a:schemeClr val="hlink"/>
                </a:solidFill>
                <a:ea typeface="SimSun" pitchFamily="2" charset="-122"/>
              </a:rPr>
              <a:t>opera</a:t>
            </a:r>
            <a:endParaRPr lang="en-US" altLang="zh-CN" sz="2000">
              <a:ea typeface="SimSun" pitchFamily="2" charset="-122"/>
              <a:sym typeface="Symbol" pitchFamily="18" charset="2"/>
            </a:endParaRPr>
          </a:p>
          <a:p>
            <a:pPr lvl="1">
              <a:lnSpc>
                <a:spcPct val="90000"/>
              </a:lnSpc>
              <a:buFont typeface="Wingdings" pitchFamily="2" charset="2"/>
              <a:buChar char="Ø"/>
            </a:pPr>
            <a:r>
              <a:rPr lang="zh-CN" altLang="en-US" sz="2000">
                <a:ea typeface="SimSun" pitchFamily="2" charset="-122"/>
                <a:sym typeface="Symbol" pitchFamily="18" charset="2"/>
              </a:rPr>
              <a:t>一个贝叶斯纳什均衡</a:t>
            </a:r>
            <a:r>
              <a:rPr lang="en-US" altLang="zh-CN" sz="2000">
                <a:ea typeface="SimSun" pitchFamily="2" charset="-122"/>
                <a:sym typeface="Symbol" pitchFamily="18" charset="2"/>
              </a:rPr>
              <a:t>: (</a:t>
            </a:r>
            <a:r>
              <a:rPr lang="en-US" altLang="zh-CN" sz="2000">
                <a:solidFill>
                  <a:schemeClr val="hlink"/>
                </a:solidFill>
                <a:ea typeface="SimSun" pitchFamily="2" charset="-122"/>
              </a:rPr>
              <a:t>opera</a:t>
            </a:r>
            <a:r>
              <a:rPr lang="en-US" altLang="zh-CN" sz="2000">
                <a:ea typeface="SimSun" pitchFamily="2" charset="-122"/>
                <a:sym typeface="Symbol" pitchFamily="18" charset="2"/>
              </a:rPr>
              <a:t>, (</a:t>
            </a:r>
            <a:r>
              <a:rPr lang="en-US" altLang="zh-CN" sz="2000">
                <a:solidFill>
                  <a:srgbClr val="0000FF"/>
                </a:solidFill>
                <a:ea typeface="SimSun" pitchFamily="2" charset="-122"/>
              </a:rPr>
              <a:t>opera</a:t>
            </a:r>
            <a:r>
              <a:rPr lang="en-US" altLang="zh-CN" sz="2000">
                <a:ea typeface="SimSun" pitchFamily="2" charset="-122"/>
              </a:rPr>
              <a:t> if happy and </a:t>
            </a:r>
            <a:r>
              <a:rPr lang="en-US" altLang="zh-CN" sz="2000">
                <a:solidFill>
                  <a:srgbClr val="0000FF"/>
                </a:solidFill>
                <a:ea typeface="SimSun" pitchFamily="2" charset="-122"/>
              </a:rPr>
              <a:t>prize fight</a:t>
            </a:r>
            <a:r>
              <a:rPr lang="en-US" altLang="zh-CN" sz="2000">
                <a:ea typeface="SimSun" pitchFamily="2" charset="-122"/>
              </a:rPr>
              <a:t> if unhappy))</a:t>
            </a:r>
          </a:p>
        </p:txBody>
      </p:sp>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793D324A-319D-4D5F-BF02-191D85C5268E}" type="slidenum">
              <a:rPr lang="zh-CN" altLang="en-US"/>
              <a:pPr/>
              <a:t>35</a:t>
            </a:fld>
            <a:endParaRPr lang="en-US" altLang="zh-CN"/>
          </a:p>
        </p:txBody>
      </p:sp>
      <p:sp>
        <p:nvSpPr>
          <p:cNvPr id="265218" name="Rectangle 2"/>
          <p:cNvSpPr>
            <a:spLocks noGrp="1" noChangeArrowheads="1"/>
          </p:cNvSpPr>
          <p:nvPr>
            <p:ph type="title"/>
          </p:nvPr>
        </p:nvSpPr>
        <p:spPr/>
        <p:txBody>
          <a:bodyPr/>
          <a:lstStyle/>
          <a:p>
            <a:r>
              <a:rPr lang="en-US" altLang="zh-CN" sz="3800">
                <a:ea typeface="SimSun" pitchFamily="2" charset="-122"/>
              </a:rPr>
              <a:t>Battle of the sexes with incomplete information (version one) </a:t>
            </a:r>
            <a:r>
              <a:rPr lang="en-US" altLang="zh-CN">
                <a:ea typeface="SimSun" pitchFamily="2" charset="-122"/>
              </a:rPr>
              <a:t>(continued)</a:t>
            </a:r>
          </a:p>
        </p:txBody>
      </p:sp>
      <p:sp>
        <p:nvSpPr>
          <p:cNvPr id="265219" name="Rectangle 3"/>
          <p:cNvSpPr>
            <a:spLocks noGrp="1" noChangeArrowheads="1"/>
          </p:cNvSpPr>
          <p:nvPr>
            <p:ph type="body" idx="1"/>
          </p:nvPr>
        </p:nvSpPr>
        <p:spPr/>
        <p:txBody>
          <a:bodyPr/>
          <a:lstStyle/>
          <a:p>
            <a:pPr>
              <a:lnSpc>
                <a:spcPct val="80000"/>
              </a:lnSpc>
            </a:pPr>
            <a:r>
              <a:rPr lang="zh-CN" altLang="en-US" sz="2400" dirty="0">
                <a:ea typeface="SimSun" pitchFamily="2" charset="-122"/>
              </a:rPr>
              <a:t>最优反应</a:t>
            </a:r>
          </a:p>
          <a:p>
            <a:pPr lvl="1">
              <a:lnSpc>
                <a:spcPct val="80000"/>
              </a:lnSpc>
              <a:buFont typeface="Wingdings" pitchFamily="2" charset="2"/>
              <a:buChar char="Ø"/>
            </a:pPr>
            <a:r>
              <a:rPr lang="zh-CN" altLang="en-US" sz="2200" dirty="0">
                <a:ea typeface="SimSun" pitchFamily="2" charset="-122"/>
              </a:rPr>
              <a:t>如果</a:t>
            </a:r>
            <a:r>
              <a:rPr lang="en-US" altLang="zh-CN" sz="2200" dirty="0">
                <a:ea typeface="SimSun" pitchFamily="2" charset="-122"/>
              </a:rPr>
              <a:t>Chris</a:t>
            </a:r>
            <a:r>
              <a:rPr lang="zh-CN" altLang="en-US" sz="2200" dirty="0">
                <a:ea typeface="SimSun" pitchFamily="2" charset="-122"/>
              </a:rPr>
              <a:t>选择 </a:t>
            </a:r>
            <a:r>
              <a:rPr lang="en-US" altLang="zh-CN" sz="2200" dirty="0">
                <a:solidFill>
                  <a:schemeClr val="hlink"/>
                </a:solidFill>
                <a:ea typeface="SimSun" pitchFamily="2" charset="-122"/>
              </a:rPr>
              <a:t>prize fight</a:t>
            </a:r>
            <a:r>
              <a:rPr lang="en-US" altLang="zh-CN" sz="2200" dirty="0">
                <a:ea typeface="SimSun" pitchFamily="2" charset="-122"/>
              </a:rPr>
              <a:t> </a:t>
            </a:r>
            <a:r>
              <a:rPr lang="zh-CN" altLang="en-US" sz="2200" dirty="0">
                <a:ea typeface="SimSun" pitchFamily="2" charset="-122"/>
              </a:rPr>
              <a:t>那么</a:t>
            </a:r>
            <a:r>
              <a:rPr lang="en-US" altLang="zh-CN" sz="2200" dirty="0">
                <a:ea typeface="SimSun" pitchFamily="2" charset="-122"/>
              </a:rPr>
              <a:t>Pat</a:t>
            </a:r>
            <a:r>
              <a:rPr lang="zh-CN" altLang="en-US" sz="2200" dirty="0">
                <a:ea typeface="SimSun" pitchFamily="2" charset="-122"/>
              </a:rPr>
              <a:t>的最优反应</a:t>
            </a:r>
            <a:r>
              <a:rPr lang="en-US" altLang="zh-CN" sz="2200" dirty="0">
                <a:ea typeface="SimSun" pitchFamily="2" charset="-122"/>
              </a:rPr>
              <a:t>: </a:t>
            </a:r>
            <a:r>
              <a:rPr lang="en-US" altLang="zh-CN" sz="2200" dirty="0">
                <a:solidFill>
                  <a:srgbClr val="0000FF"/>
                </a:solidFill>
                <a:ea typeface="SimSun" pitchFamily="2" charset="-122"/>
              </a:rPr>
              <a:t>prize fight</a:t>
            </a:r>
            <a:r>
              <a:rPr lang="en-US" altLang="zh-CN" sz="2200" dirty="0">
                <a:ea typeface="SimSun" pitchFamily="2" charset="-122"/>
              </a:rPr>
              <a:t> </a:t>
            </a:r>
            <a:r>
              <a:rPr lang="zh-CN" altLang="en-US" sz="2200" dirty="0">
                <a:ea typeface="SimSun" pitchFamily="2" charset="-122"/>
              </a:rPr>
              <a:t>（如果他高兴）</a:t>
            </a:r>
            <a:r>
              <a:rPr lang="en-US" altLang="zh-CN" sz="2200" dirty="0">
                <a:ea typeface="SimSun" pitchFamily="2" charset="-122"/>
              </a:rPr>
              <a:t>, </a:t>
            </a:r>
            <a:r>
              <a:rPr lang="en-US" altLang="zh-CN" sz="2200" dirty="0">
                <a:solidFill>
                  <a:srgbClr val="0000FF"/>
                </a:solidFill>
                <a:ea typeface="SimSun" pitchFamily="2" charset="-122"/>
              </a:rPr>
              <a:t>opera</a:t>
            </a:r>
            <a:r>
              <a:rPr lang="en-US" altLang="zh-CN" sz="2200" dirty="0">
                <a:ea typeface="SimSun" pitchFamily="2" charset="-122"/>
              </a:rPr>
              <a:t> </a:t>
            </a:r>
            <a:r>
              <a:rPr lang="zh-CN" altLang="en-US" sz="2200" dirty="0">
                <a:ea typeface="SimSun" pitchFamily="2" charset="-122"/>
              </a:rPr>
              <a:t>（如果他不高兴）</a:t>
            </a:r>
            <a:endParaRPr lang="en-US" altLang="zh-CN" sz="2200" dirty="0">
              <a:ea typeface="SimSun" pitchFamily="2" charset="-122"/>
            </a:endParaRPr>
          </a:p>
          <a:p>
            <a:pPr lvl="1">
              <a:lnSpc>
                <a:spcPct val="80000"/>
              </a:lnSpc>
              <a:buFont typeface="Wingdings" pitchFamily="2" charset="2"/>
              <a:buChar char="Ø"/>
            </a:pPr>
            <a:r>
              <a:rPr lang="zh-CN" altLang="en-US" sz="2200" dirty="0">
                <a:ea typeface="SimSun" pitchFamily="2" charset="-122"/>
              </a:rPr>
              <a:t>假设</a:t>
            </a:r>
            <a:r>
              <a:rPr lang="en-US" altLang="zh-CN" sz="2200" dirty="0">
                <a:ea typeface="SimSun" pitchFamily="2" charset="-122"/>
              </a:rPr>
              <a:t>Pat</a:t>
            </a:r>
            <a:r>
              <a:rPr lang="zh-CN" altLang="en-US" sz="2200" dirty="0">
                <a:ea typeface="SimSun" pitchFamily="2" charset="-122"/>
              </a:rPr>
              <a:t>高兴时选择 </a:t>
            </a:r>
            <a:r>
              <a:rPr lang="en-US" altLang="zh-CN" sz="2200" dirty="0">
                <a:solidFill>
                  <a:srgbClr val="0000FF"/>
                </a:solidFill>
                <a:ea typeface="SimSun" pitchFamily="2" charset="-122"/>
              </a:rPr>
              <a:t>prize fight</a:t>
            </a:r>
            <a:r>
              <a:rPr lang="en-US" altLang="zh-CN" sz="2200" dirty="0">
                <a:ea typeface="SimSun" pitchFamily="2" charset="-122"/>
              </a:rPr>
              <a:t>, </a:t>
            </a:r>
            <a:r>
              <a:rPr lang="zh-CN" altLang="en-US" sz="2200" dirty="0">
                <a:ea typeface="SimSun" pitchFamily="2" charset="-122"/>
              </a:rPr>
              <a:t>不高兴时选择</a:t>
            </a:r>
            <a:r>
              <a:rPr lang="en-US" altLang="zh-CN" sz="2200" dirty="0">
                <a:solidFill>
                  <a:srgbClr val="0000FF"/>
                </a:solidFill>
                <a:ea typeface="SimSun" pitchFamily="2" charset="-122"/>
              </a:rPr>
              <a:t>opera</a:t>
            </a:r>
            <a:r>
              <a:rPr lang="en-US" altLang="zh-CN" sz="2200" dirty="0">
                <a:ea typeface="SimSun" pitchFamily="2" charset="-122"/>
              </a:rPr>
              <a:t>. Chris</a:t>
            </a:r>
            <a:r>
              <a:rPr lang="zh-CN" altLang="en-US" sz="2200" dirty="0">
                <a:ea typeface="SimSun" pitchFamily="2" charset="-122"/>
              </a:rPr>
              <a:t>的最优反应是什么</a:t>
            </a:r>
            <a:r>
              <a:rPr lang="en-US" altLang="zh-CN" sz="2200" dirty="0">
                <a:ea typeface="SimSun" pitchFamily="2" charset="-122"/>
              </a:rPr>
              <a:t>? </a:t>
            </a:r>
          </a:p>
          <a:p>
            <a:pPr lvl="2">
              <a:lnSpc>
                <a:spcPct val="80000"/>
              </a:lnSpc>
              <a:buFont typeface="Wingdings" pitchFamily="2" charset="2"/>
              <a:buChar char="Ø"/>
            </a:pPr>
            <a:r>
              <a:rPr lang="zh-CN" altLang="en-US" sz="2000" dirty="0">
                <a:ea typeface="SimSun" pitchFamily="2" charset="-122"/>
              </a:rPr>
              <a:t>考虑</a:t>
            </a:r>
            <a:r>
              <a:rPr lang="en-US" altLang="zh-CN" sz="2000" dirty="0">
                <a:ea typeface="SimSun" pitchFamily="2" charset="-122"/>
              </a:rPr>
              <a:t>Chris</a:t>
            </a:r>
            <a:r>
              <a:rPr lang="zh-CN" altLang="en-US" sz="2000" dirty="0">
                <a:ea typeface="SimSun" pitchFamily="2" charset="-122"/>
              </a:rPr>
              <a:t>选择 </a:t>
            </a:r>
            <a:r>
              <a:rPr lang="en-US" altLang="zh-CN" sz="2000" dirty="0">
                <a:solidFill>
                  <a:schemeClr val="hlink"/>
                </a:solidFill>
                <a:ea typeface="SimSun" pitchFamily="2" charset="-122"/>
              </a:rPr>
              <a:t>opera</a:t>
            </a:r>
            <a:r>
              <a:rPr lang="zh-CN" altLang="en-US" sz="2000" dirty="0">
                <a:ea typeface="SimSun" pitchFamily="2" charset="-122"/>
              </a:rPr>
              <a:t>的情形： 如果此时</a:t>
            </a:r>
            <a:r>
              <a:rPr lang="en-US" altLang="zh-CN" sz="2000" dirty="0">
                <a:ea typeface="SimSun" pitchFamily="2" charset="-122"/>
              </a:rPr>
              <a:t>Pat</a:t>
            </a:r>
            <a:r>
              <a:rPr lang="zh-CN" altLang="en-US" sz="2000" dirty="0">
                <a:ea typeface="SimSun" pitchFamily="2" charset="-122"/>
              </a:rPr>
              <a:t>高兴，则</a:t>
            </a:r>
            <a:r>
              <a:rPr lang="en-US" altLang="zh-CN" sz="2000" dirty="0">
                <a:ea typeface="SimSun" pitchFamily="2" charset="-122"/>
              </a:rPr>
              <a:t>Chris</a:t>
            </a:r>
            <a:r>
              <a:rPr lang="zh-CN" altLang="en-US" sz="2000" dirty="0">
                <a:ea typeface="SimSun" pitchFamily="2" charset="-122"/>
              </a:rPr>
              <a:t>的收益为</a:t>
            </a:r>
            <a:r>
              <a:rPr lang="en-US" altLang="zh-CN" sz="2000" dirty="0">
                <a:solidFill>
                  <a:schemeClr val="hlink"/>
                </a:solidFill>
                <a:ea typeface="SimSun" pitchFamily="2" charset="-122"/>
              </a:rPr>
              <a:t>0 </a:t>
            </a:r>
            <a:r>
              <a:rPr lang="zh-CN" altLang="en-US" sz="2000" dirty="0">
                <a:ea typeface="SimSun" pitchFamily="2" charset="-122"/>
              </a:rPr>
              <a:t>；如果 </a:t>
            </a:r>
            <a:r>
              <a:rPr lang="en-US" altLang="zh-CN" sz="2000" dirty="0">
                <a:ea typeface="SimSun" pitchFamily="2" charset="-122"/>
              </a:rPr>
              <a:t>Pat</a:t>
            </a:r>
            <a:r>
              <a:rPr lang="zh-CN" altLang="en-US" sz="2000" dirty="0">
                <a:ea typeface="SimSun" pitchFamily="2" charset="-122"/>
              </a:rPr>
              <a:t>不高兴，则</a:t>
            </a:r>
            <a:r>
              <a:rPr lang="en-US" altLang="zh-CN" sz="2000" dirty="0">
                <a:ea typeface="SimSun" pitchFamily="2" charset="-122"/>
              </a:rPr>
              <a:t>Chris</a:t>
            </a:r>
            <a:r>
              <a:rPr lang="zh-CN" altLang="en-US" sz="2000" dirty="0">
                <a:ea typeface="SimSun" pitchFamily="2" charset="-122"/>
              </a:rPr>
              <a:t>的收益为</a:t>
            </a:r>
            <a:r>
              <a:rPr lang="en-US" altLang="zh-CN" sz="2000" dirty="0">
                <a:solidFill>
                  <a:schemeClr val="hlink"/>
                </a:solidFill>
                <a:ea typeface="SimSun" pitchFamily="2" charset="-122"/>
              </a:rPr>
              <a:t>2</a:t>
            </a:r>
            <a:r>
              <a:rPr lang="en-US" altLang="zh-CN" sz="2000" dirty="0">
                <a:ea typeface="SimSun" pitchFamily="2" charset="-122"/>
              </a:rPr>
              <a:t>.</a:t>
            </a:r>
            <a:r>
              <a:rPr lang="zh-CN" altLang="en-US" sz="2000" dirty="0">
                <a:ea typeface="SimSun" pitchFamily="2" charset="-122"/>
              </a:rPr>
              <a:t>从而</a:t>
            </a:r>
            <a:r>
              <a:rPr lang="en-US" altLang="zh-CN" sz="2000" dirty="0">
                <a:ea typeface="SimSun" pitchFamily="2" charset="-122"/>
              </a:rPr>
              <a:t>Chris</a:t>
            </a:r>
            <a:r>
              <a:rPr lang="zh-CN" altLang="en-US" sz="2000" dirty="0">
                <a:ea typeface="SimSun" pitchFamily="2" charset="-122"/>
              </a:rPr>
              <a:t>的期望收益是</a:t>
            </a:r>
            <a:r>
              <a:rPr lang="en-US" altLang="zh-CN" sz="2000" dirty="0">
                <a:solidFill>
                  <a:schemeClr val="hlink"/>
                </a:solidFill>
                <a:ea typeface="SimSun" pitchFamily="2" charset="-122"/>
              </a:rPr>
              <a:t>0</a:t>
            </a:r>
            <a:r>
              <a:rPr lang="en-US" altLang="zh-CN" sz="2000" dirty="0">
                <a:ea typeface="SimSun" pitchFamily="2" charset="-122"/>
                <a:sym typeface="Symbol" pitchFamily="18" charset="2"/>
              </a:rPr>
              <a:t>0.5+ </a:t>
            </a:r>
            <a:r>
              <a:rPr lang="en-US" altLang="zh-CN" sz="2000" dirty="0">
                <a:solidFill>
                  <a:schemeClr val="hlink"/>
                </a:solidFill>
                <a:ea typeface="SimSun" pitchFamily="2" charset="-122"/>
              </a:rPr>
              <a:t>2</a:t>
            </a:r>
            <a:r>
              <a:rPr lang="en-US" altLang="zh-CN" sz="2000" dirty="0">
                <a:ea typeface="SimSun" pitchFamily="2" charset="-122"/>
                <a:sym typeface="Symbol" pitchFamily="18" charset="2"/>
              </a:rPr>
              <a:t>0.5=</a:t>
            </a:r>
            <a:r>
              <a:rPr lang="en-US" altLang="zh-CN" sz="2000" dirty="0">
                <a:solidFill>
                  <a:schemeClr val="hlink"/>
                </a:solidFill>
                <a:ea typeface="SimSun" pitchFamily="2" charset="-122"/>
                <a:sym typeface="Symbol" pitchFamily="18" charset="2"/>
              </a:rPr>
              <a:t>1</a:t>
            </a:r>
          </a:p>
          <a:p>
            <a:pPr lvl="2">
              <a:lnSpc>
                <a:spcPct val="80000"/>
              </a:lnSpc>
              <a:buFont typeface="Wingdings" pitchFamily="2" charset="2"/>
              <a:buChar char="Ø"/>
            </a:pPr>
            <a:r>
              <a:rPr lang="zh-CN" altLang="en-US" sz="2000" dirty="0">
                <a:ea typeface="SimSun" pitchFamily="2" charset="-122"/>
              </a:rPr>
              <a:t>考虑</a:t>
            </a:r>
            <a:r>
              <a:rPr lang="en-US" altLang="zh-CN" sz="2000" dirty="0">
                <a:ea typeface="SimSun" pitchFamily="2" charset="-122"/>
              </a:rPr>
              <a:t>Chris</a:t>
            </a:r>
            <a:r>
              <a:rPr lang="zh-CN" altLang="en-US" sz="2000" dirty="0">
                <a:ea typeface="SimSun" pitchFamily="2" charset="-122"/>
              </a:rPr>
              <a:t>选择 </a:t>
            </a:r>
            <a:r>
              <a:rPr lang="en-US" altLang="zh-CN" sz="2000" dirty="0">
                <a:solidFill>
                  <a:schemeClr val="hlink"/>
                </a:solidFill>
                <a:ea typeface="SimSun" pitchFamily="2" charset="-122"/>
              </a:rPr>
              <a:t>prize fight</a:t>
            </a:r>
            <a:r>
              <a:rPr lang="zh-CN" altLang="en-US" sz="2000" dirty="0">
                <a:ea typeface="SimSun" pitchFamily="2" charset="-122"/>
              </a:rPr>
              <a:t>的情形：如果此时</a:t>
            </a:r>
            <a:r>
              <a:rPr lang="en-US" altLang="zh-CN" sz="2000" dirty="0">
                <a:ea typeface="SimSun" pitchFamily="2" charset="-122"/>
              </a:rPr>
              <a:t>Pat</a:t>
            </a:r>
            <a:r>
              <a:rPr lang="zh-CN" altLang="en-US" sz="2000" dirty="0">
                <a:ea typeface="SimSun" pitchFamily="2" charset="-122"/>
              </a:rPr>
              <a:t>高兴，则</a:t>
            </a:r>
            <a:r>
              <a:rPr lang="en-US" altLang="zh-CN" sz="2000" dirty="0">
                <a:ea typeface="SimSun" pitchFamily="2" charset="-122"/>
              </a:rPr>
              <a:t>Chris</a:t>
            </a:r>
            <a:r>
              <a:rPr lang="zh-CN" altLang="en-US" sz="2000" dirty="0">
                <a:ea typeface="SimSun" pitchFamily="2" charset="-122"/>
              </a:rPr>
              <a:t>的收益为</a:t>
            </a:r>
            <a:r>
              <a:rPr lang="en-US" altLang="zh-CN" sz="2000" dirty="0">
                <a:solidFill>
                  <a:schemeClr val="hlink"/>
                </a:solidFill>
                <a:ea typeface="SimSun" pitchFamily="2" charset="-122"/>
              </a:rPr>
              <a:t>1</a:t>
            </a:r>
            <a:r>
              <a:rPr lang="zh-CN" altLang="en-US" sz="2000" dirty="0">
                <a:ea typeface="SimSun" pitchFamily="2" charset="-122"/>
              </a:rPr>
              <a:t> </a:t>
            </a:r>
            <a:r>
              <a:rPr lang="en-US" altLang="zh-CN" sz="2000" dirty="0">
                <a:ea typeface="SimSun" pitchFamily="2" charset="-122"/>
              </a:rPr>
              <a:t>,</a:t>
            </a:r>
            <a:r>
              <a:rPr lang="zh-CN" altLang="en-US" sz="2000" dirty="0">
                <a:ea typeface="SimSun" pitchFamily="2" charset="-122"/>
              </a:rPr>
              <a:t>如果 </a:t>
            </a:r>
            <a:r>
              <a:rPr lang="en-US" altLang="zh-CN" sz="2000" dirty="0">
                <a:ea typeface="SimSun" pitchFamily="2" charset="-122"/>
              </a:rPr>
              <a:t>Pat</a:t>
            </a:r>
            <a:r>
              <a:rPr lang="zh-CN" altLang="en-US" sz="2000" dirty="0">
                <a:ea typeface="SimSun" pitchFamily="2" charset="-122"/>
              </a:rPr>
              <a:t>不高兴，则</a:t>
            </a:r>
            <a:r>
              <a:rPr lang="en-US" altLang="zh-CN" sz="2000" dirty="0">
                <a:ea typeface="SimSun" pitchFamily="2" charset="-122"/>
              </a:rPr>
              <a:t>Chris</a:t>
            </a:r>
            <a:r>
              <a:rPr lang="zh-CN" altLang="en-US" sz="2000" dirty="0">
                <a:ea typeface="SimSun" pitchFamily="2" charset="-122"/>
              </a:rPr>
              <a:t>的收益为</a:t>
            </a:r>
            <a:r>
              <a:rPr lang="en-US" altLang="zh-CN" sz="2000" dirty="0">
                <a:solidFill>
                  <a:schemeClr val="hlink"/>
                </a:solidFill>
                <a:ea typeface="SimSun" pitchFamily="2" charset="-122"/>
              </a:rPr>
              <a:t>0</a:t>
            </a:r>
            <a:r>
              <a:rPr lang="en-US" altLang="zh-CN" sz="2000" dirty="0">
                <a:ea typeface="SimSun" pitchFamily="2" charset="-122"/>
              </a:rPr>
              <a:t>.</a:t>
            </a:r>
            <a:r>
              <a:rPr lang="zh-CN" altLang="en-US" sz="2000" dirty="0">
                <a:ea typeface="SimSun" pitchFamily="2" charset="-122"/>
              </a:rPr>
              <a:t>从而</a:t>
            </a:r>
            <a:r>
              <a:rPr lang="en-US" altLang="zh-CN" sz="2000" dirty="0">
                <a:ea typeface="SimSun" pitchFamily="2" charset="-122"/>
              </a:rPr>
              <a:t>Chris</a:t>
            </a:r>
            <a:r>
              <a:rPr lang="zh-CN" altLang="en-US" sz="2000" dirty="0">
                <a:ea typeface="SimSun" pitchFamily="2" charset="-122"/>
              </a:rPr>
              <a:t>的期望收益是</a:t>
            </a:r>
            <a:r>
              <a:rPr lang="en-US" altLang="zh-CN" sz="2000" dirty="0">
                <a:solidFill>
                  <a:schemeClr val="hlink"/>
                </a:solidFill>
                <a:ea typeface="SimSun" pitchFamily="2" charset="-122"/>
              </a:rPr>
              <a:t>1</a:t>
            </a:r>
            <a:r>
              <a:rPr lang="en-US" altLang="zh-CN" sz="2000" dirty="0">
                <a:ea typeface="SimSun" pitchFamily="2" charset="-122"/>
                <a:sym typeface="Symbol" pitchFamily="18" charset="2"/>
              </a:rPr>
              <a:t>0.5+ </a:t>
            </a:r>
            <a:r>
              <a:rPr lang="en-US" altLang="zh-CN" sz="2000" dirty="0">
                <a:solidFill>
                  <a:schemeClr val="hlink"/>
                </a:solidFill>
                <a:ea typeface="SimSun" pitchFamily="2" charset="-122"/>
              </a:rPr>
              <a:t>0</a:t>
            </a:r>
            <a:r>
              <a:rPr lang="en-US" altLang="zh-CN" sz="2000" dirty="0">
                <a:ea typeface="SimSun" pitchFamily="2" charset="-122"/>
                <a:sym typeface="Symbol" pitchFamily="18" charset="2"/>
              </a:rPr>
              <a:t>0.5=</a:t>
            </a:r>
            <a:r>
              <a:rPr lang="en-US" altLang="zh-CN" sz="2000" dirty="0">
                <a:solidFill>
                  <a:schemeClr val="hlink"/>
                </a:solidFill>
                <a:ea typeface="SimSun" pitchFamily="2" charset="-122"/>
                <a:sym typeface="Symbol" pitchFamily="18" charset="2"/>
              </a:rPr>
              <a:t>0.5</a:t>
            </a:r>
          </a:p>
          <a:p>
            <a:pPr lvl="2">
              <a:lnSpc>
                <a:spcPct val="80000"/>
              </a:lnSpc>
              <a:buFont typeface="Wingdings" pitchFamily="2" charset="2"/>
              <a:buChar char="Ø"/>
            </a:pPr>
            <a:r>
              <a:rPr lang="zh-CN" altLang="en-US" sz="2000" dirty="0">
                <a:ea typeface="SimSun" pitchFamily="2" charset="-122"/>
                <a:sym typeface="Symbol" pitchFamily="18" charset="2"/>
              </a:rPr>
              <a:t>由于</a:t>
            </a:r>
            <a:r>
              <a:rPr lang="en-US" altLang="zh-CN" sz="2000" dirty="0">
                <a:solidFill>
                  <a:schemeClr val="hlink"/>
                </a:solidFill>
                <a:ea typeface="SimSun" pitchFamily="2" charset="-122"/>
                <a:sym typeface="Symbol" pitchFamily="18" charset="2"/>
              </a:rPr>
              <a:t>1</a:t>
            </a:r>
            <a:r>
              <a:rPr lang="en-US" altLang="zh-CN" sz="2000" dirty="0">
                <a:ea typeface="SimSun" pitchFamily="2" charset="-122"/>
                <a:sym typeface="Symbol" pitchFamily="18" charset="2"/>
              </a:rPr>
              <a:t>&gt;</a:t>
            </a:r>
            <a:r>
              <a:rPr lang="en-US" altLang="zh-CN" sz="2000" dirty="0">
                <a:solidFill>
                  <a:schemeClr val="hlink"/>
                </a:solidFill>
                <a:ea typeface="SimSun" pitchFamily="2" charset="-122"/>
                <a:sym typeface="Symbol" pitchFamily="18" charset="2"/>
              </a:rPr>
              <a:t>0.5</a:t>
            </a:r>
            <a:r>
              <a:rPr lang="en-US" altLang="zh-CN" sz="2000" dirty="0">
                <a:ea typeface="SimSun" pitchFamily="2" charset="-122"/>
                <a:sym typeface="Symbol" pitchFamily="18" charset="2"/>
              </a:rPr>
              <a:t>, Chris</a:t>
            </a:r>
            <a:r>
              <a:rPr lang="zh-CN" altLang="en-US" sz="2000" dirty="0">
                <a:ea typeface="SimSun" pitchFamily="2" charset="-122"/>
                <a:sym typeface="Symbol" pitchFamily="18" charset="2"/>
              </a:rPr>
              <a:t>的最优反应是</a:t>
            </a:r>
            <a:r>
              <a:rPr lang="en-US" altLang="zh-CN" sz="2000" dirty="0">
                <a:solidFill>
                  <a:schemeClr val="hlink"/>
                </a:solidFill>
                <a:ea typeface="SimSun" pitchFamily="2" charset="-122"/>
              </a:rPr>
              <a:t>opera</a:t>
            </a:r>
            <a:endParaRPr lang="en-US" altLang="zh-CN" sz="2000" dirty="0">
              <a:ea typeface="SimSun" pitchFamily="2" charset="-122"/>
              <a:sym typeface="Symbol" pitchFamily="18" charset="2"/>
            </a:endParaRPr>
          </a:p>
          <a:p>
            <a:pPr lvl="1">
              <a:lnSpc>
                <a:spcPct val="80000"/>
              </a:lnSpc>
              <a:buFont typeface="Wingdings" pitchFamily="2" charset="2"/>
              <a:buChar char="Ø"/>
            </a:pPr>
            <a:r>
              <a:rPr lang="en-US" altLang="zh-CN" sz="2200" dirty="0">
                <a:ea typeface="SimSun" pitchFamily="2" charset="-122"/>
                <a:sym typeface="Symbol" pitchFamily="18" charset="2"/>
              </a:rPr>
              <a:t>(</a:t>
            </a:r>
            <a:r>
              <a:rPr lang="en-US" altLang="zh-CN" sz="2200" dirty="0">
                <a:solidFill>
                  <a:schemeClr val="hlink"/>
                </a:solidFill>
                <a:ea typeface="SimSun" pitchFamily="2" charset="-122"/>
              </a:rPr>
              <a:t>Prize fight</a:t>
            </a:r>
            <a:r>
              <a:rPr lang="en-US" altLang="zh-CN" sz="2200" dirty="0">
                <a:ea typeface="SimSun" pitchFamily="2" charset="-122"/>
                <a:sym typeface="Symbol" pitchFamily="18" charset="2"/>
              </a:rPr>
              <a:t>, (</a:t>
            </a:r>
            <a:r>
              <a:rPr lang="en-US" altLang="zh-CN" sz="2200" dirty="0">
                <a:solidFill>
                  <a:srgbClr val="0000FF"/>
                </a:solidFill>
                <a:ea typeface="SimSun" pitchFamily="2" charset="-122"/>
              </a:rPr>
              <a:t>prize fight</a:t>
            </a:r>
            <a:r>
              <a:rPr lang="en-US" altLang="zh-CN" sz="2200" dirty="0">
                <a:ea typeface="SimSun" pitchFamily="2" charset="-122"/>
                <a:sym typeface="Symbol" pitchFamily="18" charset="2"/>
              </a:rPr>
              <a:t> </a:t>
            </a:r>
            <a:r>
              <a:rPr lang="en-US" altLang="zh-CN" sz="2200" dirty="0">
                <a:ea typeface="SimSun" pitchFamily="2" charset="-122"/>
              </a:rPr>
              <a:t>if happy and </a:t>
            </a:r>
            <a:r>
              <a:rPr lang="en-US" altLang="zh-CN" sz="2200" dirty="0">
                <a:solidFill>
                  <a:srgbClr val="0000FF"/>
                </a:solidFill>
                <a:ea typeface="SimSun" pitchFamily="2" charset="-122"/>
              </a:rPr>
              <a:t>opera</a:t>
            </a:r>
            <a:r>
              <a:rPr lang="en-US" altLang="zh-CN" sz="2200" dirty="0">
                <a:ea typeface="SimSun" pitchFamily="2" charset="-122"/>
              </a:rPr>
              <a:t> if unhappy))</a:t>
            </a:r>
            <a:r>
              <a:rPr lang="zh-CN" altLang="en-US" sz="2200" dirty="0">
                <a:ea typeface="SimSun" pitchFamily="2" charset="-122"/>
              </a:rPr>
              <a:t>不是一个贝叶斯纳什均衡</a:t>
            </a:r>
            <a:r>
              <a:rPr lang="en-US" altLang="zh-CN" sz="2200" dirty="0">
                <a:ea typeface="SimSun" pitchFamily="2" charset="-122"/>
              </a:rPr>
              <a:t>.</a:t>
            </a:r>
          </a:p>
        </p:txBody>
      </p:sp>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7BE0B49-D505-40E9-89BA-5CE9EC19C09C}" type="slidenum">
              <a:rPr lang="zh-CN" altLang="en-US"/>
              <a:pPr/>
              <a:t>36</a:t>
            </a:fld>
            <a:endParaRPr lang="en-US" altLang="zh-CN"/>
          </a:p>
        </p:txBody>
      </p:sp>
      <p:sp>
        <p:nvSpPr>
          <p:cNvPr id="269314" name="Rectangle 2"/>
          <p:cNvSpPr>
            <a:spLocks noGrp="1" noChangeArrowheads="1"/>
          </p:cNvSpPr>
          <p:nvPr>
            <p:ph type="title"/>
          </p:nvPr>
        </p:nvSpPr>
        <p:spPr/>
        <p:txBody>
          <a:bodyPr/>
          <a:lstStyle/>
          <a:p>
            <a:r>
              <a:rPr lang="en-US" altLang="zh-CN" sz="3600">
                <a:ea typeface="SimSun" pitchFamily="2" charset="-122"/>
              </a:rPr>
              <a:t>Cournot duopoly model of </a:t>
            </a:r>
            <a:r>
              <a:rPr lang="en-US" altLang="zh-CN" sz="3600">
                <a:solidFill>
                  <a:schemeClr val="hlink"/>
                </a:solidFill>
                <a:ea typeface="SimSun" pitchFamily="2" charset="-122"/>
              </a:rPr>
              <a:t>incomplete</a:t>
            </a:r>
            <a:r>
              <a:rPr lang="en-US" altLang="zh-CN" sz="3600">
                <a:ea typeface="SimSun" pitchFamily="2" charset="-122"/>
              </a:rPr>
              <a:t> information (version three) </a:t>
            </a:r>
            <a:r>
              <a:rPr lang="en-US" altLang="zh-CN">
                <a:ea typeface="SimSun" pitchFamily="2" charset="-122"/>
              </a:rPr>
              <a:t>(continued)</a:t>
            </a:r>
          </a:p>
        </p:txBody>
      </p:sp>
      <p:sp>
        <p:nvSpPr>
          <p:cNvPr id="269315" name="Rectangle 3"/>
          <p:cNvSpPr>
            <a:spLocks noGrp="1" noChangeArrowheads="1"/>
          </p:cNvSpPr>
          <p:nvPr>
            <p:ph type="body" idx="1"/>
          </p:nvPr>
        </p:nvSpPr>
        <p:spPr>
          <a:xfrm>
            <a:off x="914400" y="1600200"/>
            <a:ext cx="7772400" cy="4608513"/>
          </a:xfrm>
        </p:spPr>
        <p:txBody>
          <a:bodyPr/>
          <a:lstStyle/>
          <a:p>
            <a:r>
              <a:rPr lang="en-US" altLang="zh-CN" dirty="0">
                <a:ea typeface="SimSun" pitchFamily="2" charset="-122"/>
              </a:rPr>
              <a:t>Firm 2</a:t>
            </a:r>
            <a:r>
              <a:rPr lang="zh-CN" altLang="en-US" dirty="0">
                <a:ea typeface="SimSun" pitchFamily="2" charset="-122"/>
              </a:rPr>
              <a:t>的成本依赖于某个只有它自己知道的因素 </a:t>
            </a:r>
            <a:r>
              <a:rPr lang="en-US" altLang="zh-CN" dirty="0">
                <a:ea typeface="SimSun" pitchFamily="2" charset="-122"/>
              </a:rPr>
              <a:t>(</a:t>
            </a:r>
            <a:r>
              <a:rPr lang="zh-CN" altLang="en-US" dirty="0">
                <a:ea typeface="SimSun" pitchFamily="2" charset="-122"/>
              </a:rPr>
              <a:t>如技术水平</a:t>
            </a:r>
            <a:r>
              <a:rPr lang="en-US" altLang="zh-CN" dirty="0">
                <a:ea typeface="SimSun" pitchFamily="2" charset="-122"/>
              </a:rPr>
              <a:t>). </a:t>
            </a:r>
            <a:r>
              <a:rPr lang="zh-CN" altLang="en-US" dirty="0">
                <a:ea typeface="SimSun" pitchFamily="2" charset="-122"/>
              </a:rPr>
              <a:t>她的成本可能</a:t>
            </a:r>
            <a:endParaRPr lang="en-US" altLang="zh-CN" dirty="0">
              <a:ea typeface="SimSun" pitchFamily="2" charset="-122"/>
            </a:endParaRPr>
          </a:p>
          <a:p>
            <a:pPr lvl="1">
              <a:buFont typeface="Wingdings" pitchFamily="2" charset="2"/>
              <a:buChar char="Ø"/>
            </a:pPr>
            <a:r>
              <a:rPr lang="zh-CN" altLang="en-US" dirty="0">
                <a:solidFill>
                  <a:srgbClr val="0000FF"/>
                </a:solidFill>
                <a:ea typeface="SimSun" pitchFamily="2" charset="-122"/>
              </a:rPr>
              <a:t>较高（</a:t>
            </a:r>
            <a:r>
              <a:rPr lang="en-US" altLang="zh-CN" dirty="0">
                <a:solidFill>
                  <a:srgbClr val="0000FF"/>
                </a:solidFill>
                <a:ea typeface="SimSun" pitchFamily="2" charset="-122"/>
              </a:rPr>
              <a:t>HIGH</a:t>
            </a:r>
            <a:r>
              <a:rPr lang="zh-CN" altLang="en-US" dirty="0">
                <a:solidFill>
                  <a:srgbClr val="0000FF"/>
                </a:solidFill>
                <a:ea typeface="SimSun" pitchFamily="2" charset="-122"/>
              </a:rPr>
              <a:t>）</a:t>
            </a:r>
            <a:r>
              <a:rPr lang="en-US" altLang="zh-CN" dirty="0">
                <a:ea typeface="SimSun" pitchFamily="2" charset="-122"/>
              </a:rPr>
              <a:t>: </a:t>
            </a:r>
            <a:r>
              <a:rPr lang="zh-CN" altLang="en-US" dirty="0">
                <a:ea typeface="SimSun" pitchFamily="2" charset="-122"/>
              </a:rPr>
              <a:t>成本函数</a:t>
            </a:r>
            <a:r>
              <a:rPr lang="en-US" altLang="zh-CN" dirty="0">
                <a:ea typeface="SimSun" pitchFamily="2" charset="-122"/>
              </a:rPr>
              <a:t>: </a:t>
            </a:r>
            <a:r>
              <a:rPr lang="en-US" altLang="zh-CN" b="1" i="1" dirty="0">
                <a:latin typeface="Times New Roman" pitchFamily="18" charset="0"/>
                <a:ea typeface="SimSun" pitchFamily="2" charset="-122"/>
                <a:cs typeface="Times New Roman" pitchFamily="18" charset="0"/>
              </a:rPr>
              <a:t>C</a:t>
            </a:r>
            <a:r>
              <a:rPr lang="en-US" altLang="zh-CN" b="1" baseline="-25000" dirty="0">
                <a:latin typeface="Times New Roman" pitchFamily="18" charset="0"/>
                <a:ea typeface="SimSun" pitchFamily="2" charset="-122"/>
                <a:cs typeface="Times New Roman" pitchFamily="18" charset="0"/>
              </a:rPr>
              <a:t>2</a:t>
            </a:r>
            <a:r>
              <a:rPr lang="en-US" altLang="zh-CN" b="1" dirty="0">
                <a:latin typeface="Times New Roman" pitchFamily="18" charset="0"/>
                <a:ea typeface="SimSun" pitchFamily="2" charset="-122"/>
                <a:cs typeface="Times New Roman" pitchFamily="18" charset="0"/>
              </a:rPr>
              <a:t>(</a:t>
            </a:r>
            <a:r>
              <a:rPr lang="en-US" altLang="zh-CN" b="1" i="1" dirty="0">
                <a:latin typeface="Times New Roman" pitchFamily="18" charset="0"/>
                <a:ea typeface="SimSun" pitchFamily="2" charset="-122"/>
                <a:cs typeface="Times New Roman" pitchFamily="18" charset="0"/>
              </a:rPr>
              <a:t>q</a:t>
            </a:r>
            <a:r>
              <a:rPr lang="en-US" altLang="zh-CN" b="1" baseline="-25000" dirty="0">
                <a:latin typeface="Times New Roman" pitchFamily="18" charset="0"/>
                <a:ea typeface="SimSun" pitchFamily="2" charset="-122"/>
                <a:cs typeface="Times New Roman" pitchFamily="18" charset="0"/>
              </a:rPr>
              <a:t>2</a:t>
            </a:r>
            <a:r>
              <a:rPr lang="en-US" altLang="zh-CN" b="1" dirty="0">
                <a:latin typeface="Times New Roman" pitchFamily="18" charset="0"/>
                <a:ea typeface="SimSun" pitchFamily="2" charset="-122"/>
                <a:cs typeface="Times New Roman" pitchFamily="18" charset="0"/>
              </a:rPr>
              <a:t>)=</a:t>
            </a:r>
            <a:r>
              <a:rPr lang="en-US" altLang="zh-CN" b="1" i="1" dirty="0">
                <a:latin typeface="Times New Roman" pitchFamily="18" charset="0"/>
                <a:ea typeface="SimSun" pitchFamily="2" charset="-122"/>
                <a:cs typeface="Times New Roman" pitchFamily="18" charset="0"/>
              </a:rPr>
              <a:t>c</a:t>
            </a:r>
            <a:r>
              <a:rPr lang="en-US" altLang="zh-CN" b="1" i="1" baseline="-25000" dirty="0">
                <a:latin typeface="Times New Roman" pitchFamily="18" charset="0"/>
                <a:ea typeface="SimSun" pitchFamily="2" charset="-122"/>
                <a:cs typeface="Times New Roman" pitchFamily="18" charset="0"/>
              </a:rPr>
              <a:t>H</a:t>
            </a:r>
            <a:r>
              <a:rPr lang="en-US" altLang="zh-CN" b="1" i="1" dirty="0">
                <a:latin typeface="Times New Roman" pitchFamily="18" charset="0"/>
                <a:ea typeface="SimSun" pitchFamily="2" charset="-122"/>
                <a:cs typeface="Times New Roman" pitchFamily="18" charset="0"/>
              </a:rPr>
              <a:t>q</a:t>
            </a:r>
            <a:r>
              <a:rPr lang="en-US" altLang="zh-CN" b="1" baseline="-25000" dirty="0">
                <a:latin typeface="Times New Roman" pitchFamily="18" charset="0"/>
                <a:ea typeface="SimSun" pitchFamily="2" charset="-122"/>
                <a:cs typeface="Times New Roman" pitchFamily="18" charset="0"/>
              </a:rPr>
              <a:t>2</a:t>
            </a:r>
            <a:r>
              <a:rPr lang="en-US" altLang="zh-CN" dirty="0">
                <a:ea typeface="SimSun" pitchFamily="2" charset="-122"/>
              </a:rPr>
              <a:t>.</a:t>
            </a:r>
          </a:p>
          <a:p>
            <a:pPr lvl="1">
              <a:buFont typeface="Wingdings" pitchFamily="2" charset="2"/>
              <a:buChar char="Ø"/>
            </a:pPr>
            <a:r>
              <a:rPr lang="zh-CN" altLang="en-US" dirty="0">
                <a:solidFill>
                  <a:srgbClr val="0000FF"/>
                </a:solidFill>
                <a:ea typeface="SimSun" pitchFamily="2" charset="-122"/>
              </a:rPr>
              <a:t>较低（</a:t>
            </a:r>
            <a:r>
              <a:rPr lang="en-US" altLang="zh-CN" dirty="0">
                <a:solidFill>
                  <a:srgbClr val="0000FF"/>
                </a:solidFill>
                <a:ea typeface="SimSun" pitchFamily="2" charset="-122"/>
              </a:rPr>
              <a:t>LOW</a:t>
            </a:r>
            <a:r>
              <a:rPr lang="zh-CN" altLang="en-US" dirty="0">
                <a:solidFill>
                  <a:srgbClr val="0000FF"/>
                </a:solidFill>
                <a:ea typeface="SimSun" pitchFamily="2" charset="-122"/>
              </a:rPr>
              <a:t>）</a:t>
            </a:r>
            <a:r>
              <a:rPr lang="en-US" altLang="zh-CN" dirty="0">
                <a:ea typeface="SimSun" pitchFamily="2" charset="-122"/>
              </a:rPr>
              <a:t>: </a:t>
            </a:r>
            <a:r>
              <a:rPr lang="zh-CN" altLang="en-US" dirty="0">
                <a:ea typeface="SimSun" pitchFamily="2" charset="-122"/>
              </a:rPr>
              <a:t>成本函数</a:t>
            </a:r>
            <a:r>
              <a:rPr lang="en-US" altLang="zh-CN" dirty="0">
                <a:ea typeface="SimSun" pitchFamily="2" charset="-122"/>
              </a:rPr>
              <a:t>: </a:t>
            </a:r>
            <a:r>
              <a:rPr lang="en-US" altLang="zh-CN" b="1" i="1" dirty="0">
                <a:latin typeface="Times New Roman" pitchFamily="18" charset="0"/>
                <a:ea typeface="SimSun" pitchFamily="2" charset="-122"/>
              </a:rPr>
              <a:t>C</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2</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c</a:t>
            </a:r>
            <a:r>
              <a:rPr lang="en-US" altLang="zh-CN" b="1" i="1" baseline="-25000" dirty="0">
                <a:latin typeface="Times New Roman" pitchFamily="18" charset="0"/>
                <a:ea typeface="SimSun" pitchFamily="2" charset="-122"/>
              </a:rPr>
              <a:t>L</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2</a:t>
            </a:r>
            <a:r>
              <a:rPr lang="en-US" altLang="zh-CN" dirty="0">
                <a:ea typeface="SimSun" pitchFamily="2" charset="-122"/>
              </a:rPr>
              <a:t>.</a:t>
            </a:r>
          </a:p>
          <a:p>
            <a:r>
              <a:rPr lang="en-US" altLang="zh-CN" dirty="0">
                <a:ea typeface="SimSun" pitchFamily="2" charset="-122"/>
              </a:rPr>
              <a:t>Firm 1</a:t>
            </a:r>
            <a:r>
              <a:rPr lang="zh-CN" altLang="en-US" dirty="0">
                <a:ea typeface="SimSun" pitchFamily="2" charset="-122"/>
              </a:rPr>
              <a:t>的成本也依赖于某个其他只有它自己知道的</a:t>
            </a:r>
            <a:r>
              <a:rPr lang="zh-CN" altLang="en-US" dirty="0">
                <a:solidFill>
                  <a:schemeClr val="accent2"/>
                </a:solidFill>
                <a:ea typeface="SimSun" pitchFamily="2" charset="-122"/>
              </a:rPr>
              <a:t>独立或不独立的</a:t>
            </a:r>
            <a:r>
              <a:rPr lang="zh-CN" altLang="en-US" dirty="0">
                <a:ea typeface="SimSun" pitchFamily="2" charset="-122"/>
              </a:rPr>
              <a:t> </a:t>
            </a:r>
            <a:r>
              <a:rPr lang="en-US" altLang="zh-CN" dirty="0">
                <a:ea typeface="SimSun" pitchFamily="2" charset="-122"/>
              </a:rPr>
              <a:t>(</a:t>
            </a:r>
            <a:r>
              <a:rPr lang="en-US" altLang="zh-CN" dirty="0">
                <a:solidFill>
                  <a:schemeClr val="hlink"/>
                </a:solidFill>
                <a:ea typeface="SimSun" pitchFamily="2" charset="-122"/>
              </a:rPr>
              <a:t>independent</a:t>
            </a:r>
            <a:r>
              <a:rPr lang="en-US" altLang="zh-CN" dirty="0">
                <a:ea typeface="SimSun" pitchFamily="2" charset="-122"/>
              </a:rPr>
              <a:t> or </a:t>
            </a:r>
            <a:r>
              <a:rPr lang="en-US" altLang="zh-CN" dirty="0">
                <a:solidFill>
                  <a:schemeClr val="hlink"/>
                </a:solidFill>
                <a:ea typeface="SimSun" pitchFamily="2" charset="-122"/>
              </a:rPr>
              <a:t>dependent</a:t>
            </a:r>
            <a:r>
              <a:rPr lang="en-US" altLang="zh-CN" dirty="0">
                <a:ea typeface="SimSun" pitchFamily="2" charset="-122"/>
              </a:rPr>
              <a:t>)</a:t>
            </a:r>
            <a:r>
              <a:rPr lang="zh-CN" altLang="en-US" dirty="0">
                <a:ea typeface="SimSun" pitchFamily="2" charset="-122"/>
              </a:rPr>
              <a:t>因素</a:t>
            </a:r>
            <a:r>
              <a:rPr lang="en-US" altLang="zh-CN" dirty="0">
                <a:ea typeface="SimSun" pitchFamily="2" charset="-122"/>
              </a:rPr>
              <a:t>. </a:t>
            </a:r>
            <a:r>
              <a:rPr lang="zh-CN" altLang="en-US" dirty="0">
                <a:ea typeface="SimSun" pitchFamily="2" charset="-122"/>
              </a:rPr>
              <a:t>它的成本可能</a:t>
            </a:r>
            <a:endParaRPr lang="en-US" altLang="zh-CN" dirty="0">
              <a:ea typeface="SimSun" pitchFamily="2" charset="-122"/>
            </a:endParaRPr>
          </a:p>
          <a:p>
            <a:pPr lvl="1">
              <a:buFont typeface="Wingdings" pitchFamily="2" charset="2"/>
              <a:buChar char="Ø"/>
            </a:pPr>
            <a:r>
              <a:rPr lang="zh-CN" altLang="en-US" dirty="0">
                <a:solidFill>
                  <a:srgbClr val="0000FF"/>
                </a:solidFill>
                <a:ea typeface="SimSun" pitchFamily="2" charset="-122"/>
              </a:rPr>
              <a:t>较高（</a:t>
            </a:r>
            <a:r>
              <a:rPr lang="en-US" altLang="zh-CN" dirty="0">
                <a:solidFill>
                  <a:srgbClr val="0000FF"/>
                </a:solidFill>
                <a:ea typeface="SimSun" pitchFamily="2" charset="-122"/>
              </a:rPr>
              <a:t>HIGH</a:t>
            </a:r>
            <a:r>
              <a:rPr lang="zh-CN" altLang="en-US" dirty="0">
                <a:solidFill>
                  <a:srgbClr val="0000FF"/>
                </a:solidFill>
                <a:ea typeface="SimSun" pitchFamily="2" charset="-122"/>
              </a:rPr>
              <a:t>）</a:t>
            </a:r>
            <a:r>
              <a:rPr lang="en-US" altLang="zh-CN" dirty="0">
                <a:ea typeface="SimSun" pitchFamily="2" charset="-122"/>
              </a:rPr>
              <a:t>: </a:t>
            </a:r>
            <a:r>
              <a:rPr lang="zh-CN" altLang="en-US" dirty="0">
                <a:ea typeface="SimSun" pitchFamily="2" charset="-122"/>
              </a:rPr>
              <a:t>成本函数</a:t>
            </a:r>
            <a:r>
              <a:rPr lang="en-US" altLang="zh-CN" dirty="0">
                <a:ea typeface="SimSun" pitchFamily="2" charset="-122"/>
              </a:rPr>
              <a:t>: </a:t>
            </a:r>
            <a:r>
              <a:rPr lang="en-US" altLang="zh-CN" b="1" i="1" dirty="0">
                <a:latin typeface="Times New Roman" pitchFamily="18" charset="0"/>
                <a:ea typeface="SimSun" pitchFamily="2" charset="-122"/>
              </a:rPr>
              <a:t>C</a:t>
            </a:r>
            <a:r>
              <a:rPr lang="en-US" altLang="zh-CN" b="1" baseline="-25000" dirty="0">
                <a:latin typeface="Times New Roman" pitchFamily="18" charset="0"/>
                <a:ea typeface="SimSun" pitchFamily="2" charset="-122"/>
              </a:rPr>
              <a:t>1</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1</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c</a:t>
            </a:r>
            <a:r>
              <a:rPr lang="en-US" altLang="zh-CN" b="1" i="1" baseline="-25000" dirty="0">
                <a:latin typeface="Times New Roman" pitchFamily="18" charset="0"/>
                <a:ea typeface="SimSun" pitchFamily="2" charset="-122"/>
              </a:rPr>
              <a:t>H</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1</a:t>
            </a:r>
            <a:r>
              <a:rPr lang="en-US" altLang="zh-CN" dirty="0">
                <a:ea typeface="SimSun" pitchFamily="2" charset="-122"/>
              </a:rPr>
              <a:t>.</a:t>
            </a:r>
          </a:p>
          <a:p>
            <a:pPr lvl="1">
              <a:buFont typeface="Wingdings" pitchFamily="2" charset="2"/>
              <a:buChar char="Ø"/>
            </a:pPr>
            <a:r>
              <a:rPr lang="zh-CN" altLang="en-US" dirty="0">
                <a:solidFill>
                  <a:srgbClr val="0000FF"/>
                </a:solidFill>
                <a:ea typeface="SimSun" pitchFamily="2" charset="-122"/>
              </a:rPr>
              <a:t>较低（</a:t>
            </a:r>
            <a:r>
              <a:rPr lang="en-US" altLang="zh-CN" dirty="0">
                <a:solidFill>
                  <a:srgbClr val="0000FF"/>
                </a:solidFill>
                <a:ea typeface="SimSun" pitchFamily="2" charset="-122"/>
              </a:rPr>
              <a:t>LOW</a:t>
            </a:r>
            <a:r>
              <a:rPr lang="zh-CN" altLang="en-US" dirty="0">
                <a:solidFill>
                  <a:srgbClr val="0000FF"/>
                </a:solidFill>
                <a:ea typeface="SimSun" pitchFamily="2" charset="-122"/>
              </a:rPr>
              <a:t>）</a:t>
            </a:r>
            <a:r>
              <a:rPr lang="en-US" altLang="zh-CN" dirty="0">
                <a:ea typeface="SimSun" pitchFamily="2" charset="-122"/>
              </a:rPr>
              <a:t>: </a:t>
            </a:r>
            <a:r>
              <a:rPr lang="zh-CN" altLang="en-US" dirty="0">
                <a:ea typeface="SimSun" pitchFamily="2" charset="-122"/>
              </a:rPr>
              <a:t>成本函数</a:t>
            </a:r>
            <a:r>
              <a:rPr lang="en-US" altLang="zh-CN" dirty="0">
                <a:ea typeface="SimSun" pitchFamily="2" charset="-122"/>
              </a:rPr>
              <a:t>: </a:t>
            </a:r>
            <a:r>
              <a:rPr lang="en-US" altLang="zh-CN" b="1" i="1" dirty="0">
                <a:latin typeface="Times New Roman" pitchFamily="18" charset="0"/>
                <a:ea typeface="SimSun" pitchFamily="2" charset="-122"/>
              </a:rPr>
              <a:t>C</a:t>
            </a:r>
            <a:r>
              <a:rPr lang="en-US" altLang="zh-CN" b="1" baseline="-25000" dirty="0">
                <a:latin typeface="Times New Roman" pitchFamily="18" charset="0"/>
                <a:ea typeface="SimSun" pitchFamily="2" charset="-122"/>
              </a:rPr>
              <a:t>1</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1</a:t>
            </a:r>
            <a:r>
              <a:rPr lang="en-US" altLang="zh-CN" b="1" dirty="0">
                <a:latin typeface="Times New Roman" pitchFamily="18" charset="0"/>
                <a:ea typeface="SimSun" pitchFamily="2" charset="-122"/>
              </a:rPr>
              <a:t>)=</a:t>
            </a:r>
            <a:r>
              <a:rPr lang="en-US" altLang="zh-CN" b="1" i="1" dirty="0">
                <a:latin typeface="Times New Roman" pitchFamily="18" charset="0"/>
                <a:ea typeface="SimSun" pitchFamily="2" charset="-122"/>
              </a:rPr>
              <a:t>c</a:t>
            </a:r>
            <a:r>
              <a:rPr lang="en-US" altLang="zh-CN" b="1" i="1" baseline="-25000" dirty="0">
                <a:latin typeface="Times New Roman" pitchFamily="18" charset="0"/>
                <a:ea typeface="SimSun" pitchFamily="2" charset="-122"/>
              </a:rPr>
              <a:t>L</a:t>
            </a:r>
            <a:r>
              <a:rPr lang="en-US" altLang="zh-CN" b="1" i="1" dirty="0">
                <a:latin typeface="Times New Roman" pitchFamily="18" charset="0"/>
                <a:ea typeface="SimSun" pitchFamily="2" charset="-122"/>
              </a:rPr>
              <a:t>q</a:t>
            </a:r>
            <a:r>
              <a:rPr lang="en-US" altLang="zh-CN" b="1" baseline="-25000" dirty="0">
                <a:latin typeface="Times New Roman" pitchFamily="18" charset="0"/>
                <a:ea typeface="SimSun" pitchFamily="2" charset="-122"/>
              </a:rPr>
              <a:t>1</a:t>
            </a:r>
            <a:r>
              <a:rPr lang="en-US" altLang="zh-CN" dirty="0">
                <a:ea typeface="SimSun" pitchFamily="2" charset="-122"/>
              </a:rPr>
              <a:t>.</a:t>
            </a:r>
          </a:p>
          <a:p>
            <a:endParaRPr lang="zh-CN" altLang="en-US" dirty="0">
              <a:ea typeface="SimSun" pitchFamily="2" charset="-122"/>
            </a:endParaRPr>
          </a:p>
        </p:txBody>
      </p:sp>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2FAE3B5-7941-4CAA-81C3-77A3251479B8}" type="slidenum">
              <a:rPr lang="zh-CN" altLang="en-US"/>
              <a:pPr/>
              <a:t>37</a:t>
            </a:fld>
            <a:endParaRPr lang="en-US" altLang="zh-CN"/>
          </a:p>
        </p:txBody>
      </p:sp>
      <p:sp>
        <p:nvSpPr>
          <p:cNvPr id="270338" name="Rectangle 2"/>
          <p:cNvSpPr>
            <a:spLocks noGrp="1" noChangeArrowheads="1"/>
          </p:cNvSpPr>
          <p:nvPr>
            <p:ph type="title"/>
          </p:nvPr>
        </p:nvSpPr>
        <p:spPr/>
        <p:txBody>
          <a:bodyPr/>
          <a:lstStyle/>
          <a:p>
            <a:r>
              <a:rPr lang="en-US" altLang="zh-CN" sz="3600">
                <a:ea typeface="SimSun" pitchFamily="2" charset="-122"/>
              </a:rPr>
              <a:t>Cournot duopoly model of </a:t>
            </a:r>
            <a:r>
              <a:rPr lang="en-US" altLang="zh-CN" sz="3600">
                <a:solidFill>
                  <a:schemeClr val="hlink"/>
                </a:solidFill>
                <a:ea typeface="SimSun" pitchFamily="2" charset="-122"/>
              </a:rPr>
              <a:t>incomplete</a:t>
            </a:r>
            <a:r>
              <a:rPr lang="en-US" altLang="zh-CN" sz="3600">
                <a:ea typeface="SimSun" pitchFamily="2" charset="-122"/>
              </a:rPr>
              <a:t> information (version three) </a:t>
            </a:r>
            <a:r>
              <a:rPr lang="en-US" altLang="zh-CN">
                <a:ea typeface="SimSun" pitchFamily="2" charset="-122"/>
              </a:rPr>
              <a:t>(continued)</a:t>
            </a:r>
          </a:p>
        </p:txBody>
      </p:sp>
      <p:graphicFrame>
        <p:nvGraphicFramePr>
          <p:cNvPr id="270339" name="Object 3"/>
          <p:cNvGraphicFramePr>
            <a:graphicFrameLocks noGrp="1" noChangeAspect="1"/>
          </p:cNvGraphicFramePr>
          <p:nvPr>
            <p:ph idx="1"/>
          </p:nvPr>
        </p:nvGraphicFramePr>
        <p:xfrm>
          <a:off x="631825" y="1620838"/>
          <a:ext cx="8093075" cy="4318000"/>
        </p:xfrm>
        <a:graphic>
          <a:graphicData uri="http://schemas.openxmlformats.org/presentationml/2006/ole">
            <mc:AlternateContent xmlns:mc="http://schemas.openxmlformats.org/markup-compatibility/2006">
              <mc:Choice xmlns:v="urn:schemas-microsoft-com:vml" Requires="v">
                <p:oleObj spid="_x0000_s270351" name="文档" r:id="rId4" imgW="8850958" imgH="4721104" progId="Word.Document.8">
                  <p:embed/>
                </p:oleObj>
              </mc:Choice>
              <mc:Fallback>
                <p:oleObj name="文档" r:id="rId4" imgW="8850958" imgH="4721104"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825" y="1620838"/>
                        <a:ext cx="8093075" cy="431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3" name="click.wav"/>
      </p:stSnd>
    </p:sndAc>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9DCE788E-65D2-4B00-AC3A-FF10D05B348D}" type="slidenum">
              <a:rPr lang="zh-CN" altLang="en-US"/>
              <a:pPr/>
              <a:t>38</a:t>
            </a:fld>
            <a:endParaRPr lang="en-US" altLang="zh-CN"/>
          </a:p>
        </p:txBody>
      </p:sp>
      <p:sp>
        <p:nvSpPr>
          <p:cNvPr id="271362" name="Rectangle 2"/>
          <p:cNvSpPr>
            <a:spLocks noGrp="1" noChangeArrowheads="1"/>
          </p:cNvSpPr>
          <p:nvPr>
            <p:ph type="title"/>
          </p:nvPr>
        </p:nvSpPr>
        <p:spPr/>
        <p:txBody>
          <a:bodyPr/>
          <a:lstStyle/>
          <a:p>
            <a:r>
              <a:rPr lang="en-US" altLang="zh-CN" sz="3600">
                <a:ea typeface="SimSun" pitchFamily="2" charset="-122"/>
              </a:rPr>
              <a:t>Cournot duopoly model of </a:t>
            </a:r>
            <a:r>
              <a:rPr lang="en-US" altLang="zh-CN" sz="3600">
                <a:solidFill>
                  <a:schemeClr val="hlink"/>
                </a:solidFill>
                <a:ea typeface="SimSun" pitchFamily="2" charset="-122"/>
              </a:rPr>
              <a:t>incomplete</a:t>
            </a:r>
            <a:r>
              <a:rPr lang="en-US" altLang="zh-CN" sz="3600">
                <a:ea typeface="SimSun" pitchFamily="2" charset="-122"/>
              </a:rPr>
              <a:t> information (version three) </a:t>
            </a:r>
            <a:r>
              <a:rPr lang="en-US" altLang="zh-CN">
                <a:ea typeface="SimSun" pitchFamily="2" charset="-122"/>
              </a:rPr>
              <a:t>(continued)</a:t>
            </a:r>
          </a:p>
        </p:txBody>
      </p:sp>
      <p:graphicFrame>
        <p:nvGraphicFramePr>
          <p:cNvPr id="271363" name="Object 3"/>
          <p:cNvGraphicFramePr>
            <a:graphicFrameLocks noGrp="1" noChangeAspect="1"/>
          </p:cNvGraphicFramePr>
          <p:nvPr>
            <p:ph idx="1"/>
          </p:nvPr>
        </p:nvGraphicFramePr>
        <p:xfrm>
          <a:off x="579438" y="1554163"/>
          <a:ext cx="8135937" cy="4572000"/>
        </p:xfrm>
        <a:graphic>
          <a:graphicData uri="http://schemas.openxmlformats.org/presentationml/2006/ole">
            <mc:AlternateContent xmlns:mc="http://schemas.openxmlformats.org/markup-compatibility/2006">
              <mc:Choice xmlns:v="urn:schemas-microsoft-com:vml" Requires="v">
                <p:oleObj spid="_x0000_s271375" name="Document" r:id="rId4" imgW="8776859" imgH="4931934" progId="Word.Document.8">
                  <p:embed/>
                </p:oleObj>
              </mc:Choice>
              <mc:Fallback>
                <p:oleObj name="Document" r:id="rId4" imgW="8776859" imgH="4931934"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438" y="1554163"/>
                        <a:ext cx="8135937" cy="457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3" name="click.wav"/>
      </p:stSnd>
    </p:sndAc>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9E731657-6C7E-469D-AA55-C068E0142251}" type="slidenum">
              <a:rPr lang="zh-CN" altLang="en-US"/>
              <a:pPr/>
              <a:t>39</a:t>
            </a:fld>
            <a:endParaRPr lang="en-US" altLang="zh-CN"/>
          </a:p>
        </p:txBody>
      </p:sp>
      <p:sp>
        <p:nvSpPr>
          <p:cNvPr id="272386" name="Rectangle 2"/>
          <p:cNvSpPr>
            <a:spLocks noGrp="1" noChangeArrowheads="1"/>
          </p:cNvSpPr>
          <p:nvPr>
            <p:ph type="title"/>
          </p:nvPr>
        </p:nvSpPr>
        <p:spPr/>
        <p:txBody>
          <a:bodyPr/>
          <a:lstStyle/>
          <a:p>
            <a:r>
              <a:rPr lang="en-US" altLang="zh-CN" sz="3600">
                <a:ea typeface="SimSun" pitchFamily="2" charset="-122"/>
              </a:rPr>
              <a:t>Cournot duopoly model of </a:t>
            </a:r>
            <a:r>
              <a:rPr lang="en-US" altLang="zh-CN" sz="3600">
                <a:solidFill>
                  <a:schemeClr val="hlink"/>
                </a:solidFill>
                <a:ea typeface="SimSun" pitchFamily="2" charset="-122"/>
              </a:rPr>
              <a:t>incomplete</a:t>
            </a:r>
            <a:r>
              <a:rPr lang="en-US" altLang="zh-CN" sz="3600">
                <a:ea typeface="SimSun" pitchFamily="2" charset="-122"/>
              </a:rPr>
              <a:t> information (version three) </a:t>
            </a:r>
            <a:r>
              <a:rPr lang="en-US" altLang="zh-CN">
                <a:ea typeface="SimSun" pitchFamily="2" charset="-122"/>
              </a:rPr>
              <a:t>(continued)</a:t>
            </a:r>
          </a:p>
        </p:txBody>
      </p:sp>
      <p:graphicFrame>
        <p:nvGraphicFramePr>
          <p:cNvPr id="272387" name="Object 3"/>
          <p:cNvGraphicFramePr>
            <a:graphicFrameLocks noGrp="1" noChangeAspect="1"/>
          </p:cNvGraphicFramePr>
          <p:nvPr>
            <p:ph idx="1"/>
          </p:nvPr>
        </p:nvGraphicFramePr>
        <p:xfrm>
          <a:off x="609600" y="1508125"/>
          <a:ext cx="8153400" cy="4572000"/>
        </p:xfrm>
        <a:graphic>
          <a:graphicData uri="http://schemas.openxmlformats.org/presentationml/2006/ole">
            <mc:AlternateContent xmlns:mc="http://schemas.openxmlformats.org/markup-compatibility/2006">
              <mc:Choice xmlns:v="urn:schemas-microsoft-com:vml" Requires="v">
                <p:oleObj spid="_x0000_s272399" name="Document" r:id="rId4" imgW="8795934" imgH="4931934" progId="Word.Document.8">
                  <p:embed/>
                </p:oleObj>
              </mc:Choice>
              <mc:Fallback>
                <p:oleObj name="Document" r:id="rId4" imgW="8795934" imgH="4931934"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508125"/>
                        <a:ext cx="8153400" cy="457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3" name="click.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BE457196-266A-46B5-A990-1938D8C54D5C}" type="slidenum">
              <a:rPr lang="zh-CN" altLang="en-US"/>
              <a:pPr/>
              <a:t>4</a:t>
            </a:fld>
            <a:endParaRPr lang="en-US" altLang="zh-CN"/>
          </a:p>
        </p:txBody>
      </p:sp>
      <p:sp>
        <p:nvSpPr>
          <p:cNvPr id="221186" name="Rectangle 2"/>
          <p:cNvSpPr>
            <a:spLocks noGrp="1" noChangeArrowheads="1"/>
          </p:cNvSpPr>
          <p:nvPr>
            <p:ph type="title"/>
          </p:nvPr>
        </p:nvSpPr>
        <p:spPr/>
        <p:txBody>
          <a:bodyPr/>
          <a:lstStyle/>
          <a:p>
            <a:r>
              <a:rPr lang="en-US" altLang="zh-CN" sz="3800">
                <a:ea typeface="SimSun" pitchFamily="2" charset="-122"/>
              </a:rPr>
              <a:t>Static (or simultaneous-move) games of complete information</a:t>
            </a:r>
          </a:p>
        </p:txBody>
      </p:sp>
      <p:sp>
        <p:nvSpPr>
          <p:cNvPr id="221187" name="Rectangle 3"/>
          <p:cNvSpPr>
            <a:spLocks noGrp="1" noChangeArrowheads="1"/>
          </p:cNvSpPr>
          <p:nvPr>
            <p:ph type="body" idx="1"/>
          </p:nvPr>
        </p:nvSpPr>
        <p:spPr/>
        <p:txBody>
          <a:bodyPr/>
          <a:lstStyle/>
          <a:p>
            <a:r>
              <a:rPr lang="zh-CN" altLang="en-US" sz="2600" dirty="0">
                <a:ea typeface="SimSun" pitchFamily="2" charset="-122"/>
              </a:rPr>
              <a:t>参与人集（至少两个参与人）</a:t>
            </a:r>
            <a:endParaRPr lang="en-US" altLang="zh-CN" sz="2600" dirty="0">
              <a:ea typeface="SimSun" pitchFamily="2" charset="-122"/>
            </a:endParaRPr>
          </a:p>
          <a:p>
            <a:r>
              <a:rPr lang="zh-CN" altLang="en-US" sz="2600" dirty="0">
                <a:ea typeface="SimSun" pitchFamily="2" charset="-122"/>
              </a:rPr>
              <a:t>每个参与人的策略</a:t>
            </a:r>
            <a:r>
              <a:rPr lang="en-US" altLang="zh-CN" sz="2600" dirty="0">
                <a:ea typeface="SimSun" pitchFamily="2" charset="-122"/>
              </a:rPr>
              <a:t>/</a:t>
            </a:r>
            <a:r>
              <a:rPr lang="zh-CN" altLang="en-US" sz="2600" dirty="0">
                <a:ea typeface="SimSun" pitchFamily="2" charset="-122"/>
              </a:rPr>
              <a:t>行动集</a:t>
            </a:r>
            <a:endParaRPr lang="en-US" altLang="zh-CN" sz="2600" dirty="0">
              <a:ea typeface="SimSun" pitchFamily="2" charset="-122"/>
            </a:endParaRPr>
          </a:p>
          <a:p>
            <a:r>
              <a:rPr lang="zh-CN" altLang="en-US" sz="2600" dirty="0">
                <a:ea typeface="SimSun" pitchFamily="2" charset="-122"/>
              </a:rPr>
              <a:t>每个参与人策略组合的收益，或每个参与人对策略组合的偏好？</a:t>
            </a:r>
            <a:r>
              <a:rPr lang="en-US" altLang="zh-CN" sz="2600" dirty="0">
                <a:ea typeface="SimSun" pitchFamily="2" charset="-122"/>
              </a:rPr>
              <a:t>Payoffs received by each player for the combinations of the strategies, or for each player, preferences over the combinations of the strategies</a:t>
            </a:r>
          </a:p>
          <a:p>
            <a:endParaRPr lang="en-US" altLang="zh-CN" sz="2600" dirty="0">
              <a:ea typeface="SimSun" pitchFamily="2" charset="-122"/>
            </a:endParaRPr>
          </a:p>
          <a:p>
            <a:r>
              <a:rPr lang="zh-CN" altLang="en-US" sz="2600" dirty="0">
                <a:ea typeface="SimSun" pitchFamily="2" charset="-122"/>
              </a:rPr>
              <a:t>所有这些</a:t>
            </a:r>
            <a:r>
              <a:rPr lang="zh-CN" altLang="en-US" sz="2600" dirty="0" smtClean="0">
                <a:ea typeface="SimSun" pitchFamily="2" charset="-122"/>
              </a:rPr>
              <a:t>是</a:t>
            </a:r>
            <a:r>
              <a:rPr lang="zh-CN" altLang="en-US" sz="2600" dirty="0" smtClean="0">
                <a:ea typeface="SimSun" pitchFamily="2" charset="-122"/>
              </a:rPr>
              <a:t>确定性的，且为</a:t>
            </a:r>
            <a:r>
              <a:rPr lang="zh-CN" altLang="en-US" sz="2600" dirty="0" smtClean="0">
                <a:ea typeface="SimSun" pitchFamily="2" charset="-122"/>
              </a:rPr>
              <a:t>每</a:t>
            </a:r>
            <a:r>
              <a:rPr lang="zh-CN" altLang="en-US" sz="2600" dirty="0">
                <a:ea typeface="SimSun" pitchFamily="2" charset="-122"/>
              </a:rPr>
              <a:t>个参与人的</a:t>
            </a:r>
            <a:r>
              <a:rPr lang="zh-CN" altLang="en-US" sz="2600" i="1" dirty="0">
                <a:solidFill>
                  <a:schemeClr val="accent2"/>
                </a:solidFill>
                <a:ea typeface="SimSun" pitchFamily="2" charset="-122"/>
              </a:rPr>
              <a:t>共同知识</a:t>
            </a:r>
            <a:r>
              <a:rPr lang="zh-CN" altLang="en-US" sz="2600" dirty="0">
                <a:ea typeface="SimSun" pitchFamily="2" charset="-122"/>
              </a:rPr>
              <a:t>（</a:t>
            </a:r>
            <a:r>
              <a:rPr lang="en-US" altLang="zh-CN" sz="2600" i="1" dirty="0">
                <a:solidFill>
                  <a:schemeClr val="hlink"/>
                </a:solidFill>
                <a:ea typeface="SimSun" pitchFamily="2" charset="-122"/>
              </a:rPr>
              <a:t>common knowledge</a:t>
            </a:r>
            <a:r>
              <a:rPr lang="en-US" altLang="zh-CN" sz="2600" dirty="0">
                <a:ea typeface="SimSun" pitchFamily="2" charset="-122"/>
              </a:rPr>
              <a:t> </a:t>
            </a:r>
            <a:r>
              <a:rPr lang="zh-CN" altLang="en-US" sz="2600" dirty="0">
                <a:ea typeface="SimSun" pitchFamily="2" charset="-122"/>
              </a:rPr>
              <a:t>）</a:t>
            </a:r>
            <a:r>
              <a:rPr lang="en-US" altLang="zh-CN" sz="2600" dirty="0">
                <a:ea typeface="SimSun" pitchFamily="2" charset="-122"/>
              </a:rPr>
              <a:t>.</a:t>
            </a:r>
          </a:p>
        </p:txBody>
      </p:sp>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fld id="{AEF9990F-B4BC-48C2-9EB3-67431C584C08}" type="slidenum">
              <a:rPr lang="zh-CN" altLang="en-US"/>
              <a:pPr/>
              <a:t>40</a:t>
            </a:fld>
            <a:endParaRPr lang="en-US" altLang="zh-CN"/>
          </a:p>
        </p:txBody>
      </p:sp>
      <p:sp>
        <p:nvSpPr>
          <p:cNvPr id="273410" name="Rectangle 2"/>
          <p:cNvSpPr>
            <a:spLocks noGrp="1" noChangeArrowheads="1"/>
          </p:cNvSpPr>
          <p:nvPr>
            <p:ph type="title"/>
          </p:nvPr>
        </p:nvSpPr>
        <p:spPr/>
        <p:txBody>
          <a:bodyPr/>
          <a:lstStyle/>
          <a:p>
            <a:r>
              <a:rPr lang="en-US" altLang="zh-CN" sz="3600">
                <a:ea typeface="SimSun" pitchFamily="2" charset="-122"/>
              </a:rPr>
              <a:t>Cournot duopoly model of </a:t>
            </a:r>
            <a:r>
              <a:rPr lang="en-US" altLang="zh-CN" sz="3600">
                <a:solidFill>
                  <a:schemeClr val="hlink"/>
                </a:solidFill>
                <a:ea typeface="SimSun" pitchFamily="2" charset="-122"/>
              </a:rPr>
              <a:t>incomplete</a:t>
            </a:r>
            <a:r>
              <a:rPr lang="en-US" altLang="zh-CN" sz="3600">
                <a:ea typeface="SimSun" pitchFamily="2" charset="-122"/>
              </a:rPr>
              <a:t> information (version three) </a:t>
            </a:r>
            <a:r>
              <a:rPr lang="en-US" altLang="zh-CN">
                <a:ea typeface="SimSun" pitchFamily="2" charset="-122"/>
              </a:rPr>
              <a:t>(continued)</a:t>
            </a:r>
          </a:p>
        </p:txBody>
      </p:sp>
      <p:graphicFrame>
        <p:nvGraphicFramePr>
          <p:cNvPr id="273411" name="Object 3"/>
          <p:cNvGraphicFramePr>
            <a:graphicFrameLocks noGrp="1" noChangeAspect="1"/>
          </p:cNvGraphicFramePr>
          <p:nvPr>
            <p:ph idx="1"/>
          </p:nvPr>
        </p:nvGraphicFramePr>
        <p:xfrm>
          <a:off x="628650" y="1622425"/>
          <a:ext cx="7196138" cy="4327525"/>
        </p:xfrm>
        <a:graphic>
          <a:graphicData uri="http://schemas.openxmlformats.org/presentationml/2006/ole">
            <mc:AlternateContent xmlns:mc="http://schemas.openxmlformats.org/markup-compatibility/2006">
              <mc:Choice xmlns:v="urn:schemas-microsoft-com:vml" Requires="v">
                <p:oleObj spid="_x0000_s273431" name="文档" r:id="rId4" imgW="9699695" imgH="5831930" progId="Word.Document.8">
                  <p:embed/>
                </p:oleObj>
              </mc:Choice>
              <mc:Fallback>
                <p:oleObj name="文档" r:id="rId4" imgW="9699695" imgH="5831930"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650" y="1622425"/>
                        <a:ext cx="7196138" cy="432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73412" name="Group 4"/>
          <p:cNvGrpSpPr>
            <a:grpSpLocks/>
          </p:cNvGrpSpPr>
          <p:nvPr/>
        </p:nvGrpSpPr>
        <p:grpSpPr bwMode="auto">
          <a:xfrm>
            <a:off x="4300538" y="2292350"/>
            <a:ext cx="4579937" cy="1192213"/>
            <a:chOff x="2709" y="1444"/>
            <a:chExt cx="2885" cy="751"/>
          </a:xfrm>
        </p:grpSpPr>
        <p:sp>
          <p:nvSpPr>
            <p:cNvPr id="273413" name="Rectangle 5"/>
            <p:cNvSpPr>
              <a:spLocks noChangeArrowheads="1"/>
            </p:cNvSpPr>
            <p:nvPr/>
          </p:nvSpPr>
          <p:spPr bwMode="auto">
            <a:xfrm>
              <a:off x="2709" y="1579"/>
              <a:ext cx="1404" cy="182"/>
            </a:xfrm>
            <a:prstGeom prst="rect">
              <a:avLst/>
            </a:prstGeom>
            <a:noFill/>
            <a:ln w="9525">
              <a:solidFill>
                <a:schemeClr val="accent2"/>
              </a:solidFill>
              <a:miter lim="800000"/>
              <a:headEnd/>
              <a:tailEnd/>
            </a:ln>
            <a:effectLst/>
          </p:spPr>
          <p:txBody>
            <a:bodyPr wrap="none" anchor="ctr"/>
            <a:lstStyle/>
            <a:p>
              <a:endParaRPr lang="zh-CN" altLang="en-US"/>
            </a:p>
          </p:txBody>
        </p:sp>
        <p:sp>
          <p:nvSpPr>
            <p:cNvPr id="273414" name="Text Box 6"/>
            <p:cNvSpPr txBox="1">
              <a:spLocks noChangeArrowheads="1"/>
            </p:cNvSpPr>
            <p:nvPr/>
          </p:nvSpPr>
          <p:spPr bwMode="auto">
            <a:xfrm>
              <a:off x="4437" y="1444"/>
              <a:ext cx="1091" cy="237"/>
            </a:xfrm>
            <a:prstGeom prst="rect">
              <a:avLst/>
            </a:prstGeom>
            <a:noFill/>
            <a:ln w="9525">
              <a:solidFill>
                <a:schemeClr val="accent2"/>
              </a:solidFill>
              <a:miter lim="800000"/>
              <a:headEnd/>
              <a:tailEnd/>
            </a:ln>
            <a:effectLst/>
          </p:spPr>
          <p:txBody>
            <a:bodyPr>
              <a:spAutoFit/>
            </a:bodyPr>
            <a:lstStyle/>
            <a:p>
              <a:pPr>
                <a:spcBef>
                  <a:spcPct val="50000"/>
                </a:spcBef>
              </a:pPr>
              <a:r>
                <a:rPr lang="en-US" altLang="zh-CN" i="1">
                  <a:latin typeface="Times New Roman" pitchFamily="18" charset="0"/>
                  <a:ea typeface="SimSun" pitchFamily="2" charset="-122"/>
                  <a:cs typeface="Times New Roman" pitchFamily="18" charset="0"/>
                </a:rPr>
                <a:t>u</a:t>
              </a:r>
              <a:r>
                <a:rPr lang="en-US" altLang="zh-CN" baseline="-25000">
                  <a:latin typeface="Times New Roman" pitchFamily="18" charset="0"/>
                  <a:ea typeface="SimSun" pitchFamily="2" charset="-122"/>
                  <a:cs typeface="Times New Roman" pitchFamily="18" charset="0"/>
                </a:rPr>
                <a:t>1</a:t>
              </a:r>
              <a:r>
                <a:rPr lang="en-US" altLang="zh-CN">
                  <a:latin typeface="Times New Roman" pitchFamily="18" charset="0"/>
                  <a:ea typeface="SimSun" pitchFamily="2" charset="-122"/>
                  <a:cs typeface="Times New Roman" pitchFamily="18" charset="0"/>
                </a:rPr>
                <a:t>(</a:t>
              </a:r>
              <a:r>
                <a:rPr lang="en-US" altLang="zh-CN" i="1">
                  <a:latin typeface="Times New Roman" pitchFamily="18" charset="0"/>
                  <a:ea typeface="SimSun" pitchFamily="2" charset="-122"/>
                  <a:cs typeface="Times New Roman" pitchFamily="18" charset="0"/>
                </a:rPr>
                <a:t>q</a:t>
              </a:r>
              <a:r>
                <a:rPr lang="en-US" altLang="zh-CN" baseline="-25000">
                  <a:latin typeface="Times New Roman" pitchFamily="18" charset="0"/>
                  <a:ea typeface="SimSun" pitchFamily="2" charset="-122"/>
                  <a:cs typeface="Times New Roman" pitchFamily="18" charset="0"/>
                </a:rPr>
                <a:t>1</a:t>
              </a:r>
              <a:r>
                <a:rPr lang="en-US" altLang="zh-CN">
                  <a:latin typeface="Times New Roman" pitchFamily="18" charset="0"/>
                  <a:ea typeface="SimSun" pitchFamily="2" charset="-122"/>
                  <a:cs typeface="Times New Roman" pitchFamily="18" charset="0"/>
                </a:rPr>
                <a:t>, </a:t>
              </a:r>
              <a:r>
                <a:rPr lang="en-US" altLang="zh-CN" i="1">
                  <a:latin typeface="Times New Roman" pitchFamily="18" charset="0"/>
                  <a:ea typeface="SimSun" pitchFamily="2" charset="-122"/>
                  <a:cs typeface="Times New Roman" pitchFamily="18" charset="0"/>
                </a:rPr>
                <a:t>q</a:t>
              </a:r>
              <a:r>
                <a:rPr lang="en-US" altLang="zh-CN" baseline="-25000">
                  <a:latin typeface="Times New Roman" pitchFamily="18" charset="0"/>
                  <a:ea typeface="SimSun" pitchFamily="2" charset="-122"/>
                  <a:cs typeface="Times New Roman" pitchFamily="18" charset="0"/>
                </a:rPr>
                <a:t>2</a:t>
              </a:r>
              <a:r>
                <a:rPr lang="en-US" altLang="zh-CN">
                  <a:latin typeface="Times New Roman" pitchFamily="18" charset="0"/>
                  <a:ea typeface="SimSun" pitchFamily="2" charset="-122"/>
                  <a:cs typeface="Times New Roman" pitchFamily="18" charset="0"/>
                </a:rPr>
                <a:t>(</a:t>
              </a:r>
              <a:r>
                <a:rPr lang="en-US" altLang="zh-CN" i="1">
                  <a:latin typeface="Times New Roman" pitchFamily="18" charset="0"/>
                  <a:ea typeface="SimSun" pitchFamily="2" charset="-122"/>
                  <a:cs typeface="Times New Roman" pitchFamily="18" charset="0"/>
                </a:rPr>
                <a:t>c</a:t>
              </a:r>
              <a:r>
                <a:rPr lang="en-US" altLang="zh-CN" i="1" baseline="-25000">
                  <a:latin typeface="Times New Roman" pitchFamily="18" charset="0"/>
                  <a:ea typeface="SimSun" pitchFamily="2" charset="-122"/>
                  <a:cs typeface="Times New Roman" pitchFamily="18" charset="0"/>
                </a:rPr>
                <a:t>H</a:t>
              </a:r>
              <a:r>
                <a:rPr lang="en-US" altLang="zh-CN">
                  <a:latin typeface="Times New Roman" pitchFamily="18" charset="0"/>
                  <a:ea typeface="SimSun" pitchFamily="2" charset="-122"/>
                  <a:cs typeface="Times New Roman" pitchFamily="18" charset="0"/>
                </a:rPr>
                <a:t>); </a:t>
              </a:r>
              <a:r>
                <a:rPr lang="en-US" altLang="zh-CN" i="1">
                  <a:latin typeface="Times New Roman" pitchFamily="18" charset="0"/>
                  <a:ea typeface="SimSun" pitchFamily="2" charset="-122"/>
                  <a:cs typeface="Times New Roman" pitchFamily="18" charset="0"/>
                </a:rPr>
                <a:t>c</a:t>
              </a:r>
              <a:r>
                <a:rPr lang="en-US" altLang="zh-CN" i="1" baseline="-25000">
                  <a:latin typeface="Times New Roman" pitchFamily="18" charset="0"/>
                  <a:ea typeface="SimSun" pitchFamily="2" charset="-122"/>
                  <a:cs typeface="Times New Roman" pitchFamily="18" charset="0"/>
                </a:rPr>
                <a:t>H</a:t>
              </a:r>
              <a:r>
                <a:rPr lang="en-US" altLang="zh-CN">
                  <a:latin typeface="Times New Roman" pitchFamily="18" charset="0"/>
                  <a:ea typeface="SimSun" pitchFamily="2" charset="-122"/>
                  <a:cs typeface="Times New Roman" pitchFamily="18" charset="0"/>
                </a:rPr>
                <a:t>)</a:t>
              </a:r>
            </a:p>
          </p:txBody>
        </p:sp>
        <p:sp>
          <p:nvSpPr>
            <p:cNvPr id="273415" name="Line 7"/>
            <p:cNvSpPr>
              <a:spLocks noChangeShapeType="1"/>
            </p:cNvSpPr>
            <p:nvPr/>
          </p:nvSpPr>
          <p:spPr bwMode="auto">
            <a:xfrm flipH="1">
              <a:off x="4107" y="1549"/>
              <a:ext cx="321" cy="119"/>
            </a:xfrm>
            <a:prstGeom prst="line">
              <a:avLst/>
            </a:prstGeom>
            <a:noFill/>
            <a:ln w="9525">
              <a:solidFill>
                <a:schemeClr val="accent2"/>
              </a:solidFill>
              <a:round/>
              <a:headEnd/>
              <a:tailEnd type="triangle" w="med" len="med"/>
            </a:ln>
            <a:effectLst/>
          </p:spPr>
          <p:txBody>
            <a:bodyPr/>
            <a:lstStyle/>
            <a:p>
              <a:endParaRPr lang="zh-CN" altLang="en-US"/>
            </a:p>
          </p:txBody>
        </p:sp>
        <p:sp>
          <p:nvSpPr>
            <p:cNvPr id="273416" name="Rectangle 8"/>
            <p:cNvSpPr>
              <a:spLocks noChangeArrowheads="1"/>
            </p:cNvSpPr>
            <p:nvPr/>
          </p:nvSpPr>
          <p:spPr bwMode="auto">
            <a:xfrm>
              <a:off x="2813" y="1787"/>
              <a:ext cx="1404" cy="182"/>
            </a:xfrm>
            <a:prstGeom prst="rect">
              <a:avLst/>
            </a:prstGeom>
            <a:noFill/>
            <a:ln w="9525">
              <a:solidFill>
                <a:schemeClr val="accent2"/>
              </a:solidFill>
              <a:miter lim="800000"/>
              <a:headEnd/>
              <a:tailEnd/>
            </a:ln>
            <a:effectLst/>
          </p:spPr>
          <p:txBody>
            <a:bodyPr wrap="none" anchor="ctr"/>
            <a:lstStyle/>
            <a:p>
              <a:endParaRPr lang="zh-CN" altLang="en-US"/>
            </a:p>
          </p:txBody>
        </p:sp>
        <p:sp>
          <p:nvSpPr>
            <p:cNvPr id="273417" name="Text Box 9"/>
            <p:cNvSpPr txBox="1">
              <a:spLocks noChangeArrowheads="1"/>
            </p:cNvSpPr>
            <p:nvPr/>
          </p:nvSpPr>
          <p:spPr bwMode="auto">
            <a:xfrm>
              <a:off x="4503" y="1958"/>
              <a:ext cx="1091" cy="237"/>
            </a:xfrm>
            <a:prstGeom prst="rect">
              <a:avLst/>
            </a:prstGeom>
            <a:noFill/>
            <a:ln w="9525">
              <a:solidFill>
                <a:schemeClr val="accent2"/>
              </a:solidFill>
              <a:miter lim="800000"/>
              <a:headEnd/>
              <a:tailEnd/>
            </a:ln>
            <a:effectLst/>
          </p:spPr>
          <p:txBody>
            <a:bodyPr>
              <a:spAutoFit/>
            </a:bodyPr>
            <a:lstStyle/>
            <a:p>
              <a:pPr>
                <a:spcBef>
                  <a:spcPct val="50000"/>
                </a:spcBef>
              </a:pPr>
              <a:r>
                <a:rPr lang="en-US" altLang="zh-CN" i="1">
                  <a:latin typeface="Times New Roman" pitchFamily="18" charset="0"/>
                  <a:ea typeface="SimSun" pitchFamily="2" charset="-122"/>
                  <a:cs typeface="Times New Roman" pitchFamily="18" charset="0"/>
                </a:rPr>
                <a:t>u</a:t>
              </a:r>
              <a:r>
                <a:rPr lang="en-US" altLang="zh-CN" baseline="-25000">
                  <a:latin typeface="Times New Roman" pitchFamily="18" charset="0"/>
                  <a:ea typeface="SimSun" pitchFamily="2" charset="-122"/>
                  <a:cs typeface="Times New Roman" pitchFamily="18" charset="0"/>
                </a:rPr>
                <a:t>1</a:t>
              </a:r>
              <a:r>
                <a:rPr lang="en-US" altLang="zh-CN">
                  <a:latin typeface="Times New Roman" pitchFamily="18" charset="0"/>
                  <a:ea typeface="SimSun" pitchFamily="2" charset="-122"/>
                  <a:cs typeface="Times New Roman" pitchFamily="18" charset="0"/>
                </a:rPr>
                <a:t>(</a:t>
              </a:r>
              <a:r>
                <a:rPr lang="en-US" altLang="zh-CN" i="1">
                  <a:latin typeface="Times New Roman" pitchFamily="18" charset="0"/>
                  <a:ea typeface="SimSun" pitchFamily="2" charset="-122"/>
                  <a:cs typeface="Times New Roman" pitchFamily="18" charset="0"/>
                </a:rPr>
                <a:t>q</a:t>
              </a:r>
              <a:r>
                <a:rPr lang="en-US" altLang="zh-CN" baseline="-25000">
                  <a:latin typeface="Times New Roman" pitchFamily="18" charset="0"/>
                  <a:ea typeface="SimSun" pitchFamily="2" charset="-122"/>
                  <a:cs typeface="Times New Roman" pitchFamily="18" charset="0"/>
                </a:rPr>
                <a:t>1</a:t>
              </a:r>
              <a:r>
                <a:rPr lang="en-US" altLang="zh-CN">
                  <a:latin typeface="Times New Roman" pitchFamily="18" charset="0"/>
                  <a:ea typeface="SimSun" pitchFamily="2" charset="-122"/>
                  <a:cs typeface="Times New Roman" pitchFamily="18" charset="0"/>
                </a:rPr>
                <a:t>, </a:t>
              </a:r>
              <a:r>
                <a:rPr lang="en-US" altLang="zh-CN" i="1">
                  <a:latin typeface="Times New Roman" pitchFamily="18" charset="0"/>
                  <a:ea typeface="SimSun" pitchFamily="2" charset="-122"/>
                  <a:cs typeface="Times New Roman" pitchFamily="18" charset="0"/>
                </a:rPr>
                <a:t>q</a:t>
              </a:r>
              <a:r>
                <a:rPr lang="en-US" altLang="zh-CN" baseline="-25000">
                  <a:latin typeface="Times New Roman" pitchFamily="18" charset="0"/>
                  <a:ea typeface="SimSun" pitchFamily="2" charset="-122"/>
                  <a:cs typeface="Times New Roman" pitchFamily="18" charset="0"/>
                </a:rPr>
                <a:t>2</a:t>
              </a:r>
              <a:r>
                <a:rPr lang="en-US" altLang="zh-CN">
                  <a:latin typeface="Times New Roman" pitchFamily="18" charset="0"/>
                  <a:ea typeface="SimSun" pitchFamily="2" charset="-122"/>
                  <a:cs typeface="Times New Roman" pitchFamily="18" charset="0"/>
                </a:rPr>
                <a:t>(</a:t>
              </a:r>
              <a:r>
                <a:rPr lang="en-US" altLang="zh-CN" i="1">
                  <a:latin typeface="Times New Roman" pitchFamily="18" charset="0"/>
                  <a:ea typeface="SimSun" pitchFamily="2" charset="-122"/>
                  <a:cs typeface="Times New Roman" pitchFamily="18" charset="0"/>
                </a:rPr>
                <a:t>c</a:t>
              </a:r>
              <a:r>
                <a:rPr lang="en-US" altLang="zh-CN" i="1" baseline="-25000">
                  <a:latin typeface="Times New Roman" pitchFamily="18" charset="0"/>
                  <a:ea typeface="SimSun" pitchFamily="2" charset="-122"/>
                  <a:cs typeface="Times New Roman" pitchFamily="18" charset="0"/>
                </a:rPr>
                <a:t>L</a:t>
              </a:r>
              <a:r>
                <a:rPr lang="en-US" altLang="zh-CN">
                  <a:latin typeface="Times New Roman" pitchFamily="18" charset="0"/>
                  <a:ea typeface="SimSun" pitchFamily="2" charset="-122"/>
                  <a:cs typeface="Times New Roman" pitchFamily="18" charset="0"/>
                </a:rPr>
                <a:t>); </a:t>
              </a:r>
              <a:r>
                <a:rPr lang="en-US" altLang="zh-CN" i="1">
                  <a:latin typeface="Times New Roman" pitchFamily="18" charset="0"/>
                  <a:ea typeface="SimSun" pitchFamily="2" charset="-122"/>
                  <a:cs typeface="Times New Roman" pitchFamily="18" charset="0"/>
                </a:rPr>
                <a:t>c</a:t>
              </a:r>
              <a:r>
                <a:rPr lang="en-US" altLang="zh-CN" i="1" baseline="-25000">
                  <a:latin typeface="Times New Roman" pitchFamily="18" charset="0"/>
                  <a:ea typeface="SimSun" pitchFamily="2" charset="-122"/>
                  <a:cs typeface="Times New Roman" pitchFamily="18" charset="0"/>
                </a:rPr>
                <a:t>H</a:t>
              </a:r>
              <a:r>
                <a:rPr lang="en-US" altLang="zh-CN">
                  <a:latin typeface="Times New Roman" pitchFamily="18" charset="0"/>
                  <a:ea typeface="SimSun" pitchFamily="2" charset="-122"/>
                  <a:cs typeface="Times New Roman" pitchFamily="18" charset="0"/>
                </a:rPr>
                <a:t>)</a:t>
              </a:r>
            </a:p>
          </p:txBody>
        </p:sp>
        <p:sp>
          <p:nvSpPr>
            <p:cNvPr id="273418" name="Line 10"/>
            <p:cNvSpPr>
              <a:spLocks noChangeShapeType="1"/>
            </p:cNvSpPr>
            <p:nvPr/>
          </p:nvSpPr>
          <p:spPr bwMode="auto">
            <a:xfrm flipH="1" flipV="1">
              <a:off x="4211" y="1876"/>
              <a:ext cx="291" cy="188"/>
            </a:xfrm>
            <a:prstGeom prst="line">
              <a:avLst/>
            </a:prstGeom>
            <a:noFill/>
            <a:ln w="9525">
              <a:solidFill>
                <a:schemeClr val="accent2"/>
              </a:solidFill>
              <a:round/>
              <a:headEnd/>
              <a:tailEnd type="triangle" w="med" len="med"/>
            </a:ln>
            <a:effectLst/>
          </p:spPr>
          <p:txBody>
            <a:bodyPr/>
            <a:lstStyle/>
            <a:p>
              <a:endParaRPr lang="zh-CN" altLang="en-US"/>
            </a:p>
          </p:txBody>
        </p:sp>
      </p:grpSp>
      <p:sp>
        <p:nvSpPr>
          <p:cNvPr id="12" name="页脚占位符 11"/>
          <p:cNvSpPr>
            <a:spLocks noGrp="1"/>
          </p:cNvSpPr>
          <p:nvPr>
            <p:ph type="ftr" sz="quarter" idx="11"/>
          </p:nvPr>
        </p:nvSpPr>
        <p:spPr/>
        <p:txBody>
          <a:bodyPr/>
          <a:lstStyle/>
          <a:p>
            <a:r>
              <a:rPr lang="en-US" altLang="zh-CN" smtClean="0"/>
              <a:t>Game Theory-Chapter 3</a:t>
            </a:r>
            <a:endParaRPr lang="en-US" altLang="zh-CN"/>
          </a:p>
        </p:txBody>
      </p:sp>
      <p:sp>
        <p:nvSpPr>
          <p:cNvPr id="273419" name="Comment 11"/>
          <p:cNvSpPr>
            <a:spLocks noRot="1" noChangeAspect="1" noEditPoints="1" noChangeArrowheads="1" noChangeShapeType="1" noTextEdit="1"/>
          </p:cNvSpPr>
          <p:nvPr/>
        </p:nvSpPr>
        <p:spPr bwMode="auto">
          <a:xfrm>
            <a:off x="2286000" y="2813050"/>
            <a:ext cx="1911350" cy="1250950"/>
          </a:xfrm>
          <a:custGeom>
            <a:avLst/>
            <a:gdLst>
              <a:gd name="T0" fmla="+- 0 6821 6350"/>
              <a:gd name="T1" fmla="*/ T0 w 5309"/>
              <a:gd name="T2" fmla="+- 0 7813 7813"/>
              <a:gd name="T3" fmla="*/ 7813 h 3474"/>
              <a:gd name="T4" fmla="+- 0 7069 6350"/>
              <a:gd name="T5" fmla="*/ T4 w 5309"/>
              <a:gd name="T6" fmla="+- 0 7863 7813"/>
              <a:gd name="T7" fmla="*/ 7863 h 3474"/>
              <a:gd name="T8" fmla="+- 0 7565 6350"/>
              <a:gd name="T9" fmla="*/ T8 w 5309"/>
              <a:gd name="T10" fmla="+- 0 7987 7813"/>
              <a:gd name="T11" fmla="*/ 7987 h 3474"/>
              <a:gd name="T12" fmla="+- 0 7913 6350"/>
              <a:gd name="T13" fmla="*/ T12 w 5309"/>
              <a:gd name="T14" fmla="+- 0 8062 7813"/>
              <a:gd name="T15" fmla="*/ 8062 h 3474"/>
              <a:gd name="T16" fmla="+- 0 8136 6350"/>
              <a:gd name="T17" fmla="*/ T16 w 5309"/>
              <a:gd name="T18" fmla="+- 0 8111 7813"/>
              <a:gd name="T19" fmla="*/ 8111 h 3474"/>
              <a:gd name="T20" fmla="+- 0 8260 6350"/>
              <a:gd name="T21" fmla="*/ T20 w 5309"/>
              <a:gd name="T22" fmla="+- 0 8062 7813"/>
              <a:gd name="T23" fmla="*/ 8062 h 3474"/>
              <a:gd name="T24" fmla="+- 0 8334 6350"/>
              <a:gd name="T25" fmla="*/ T24 w 5309"/>
              <a:gd name="T26" fmla="+- 0 7962 7813"/>
              <a:gd name="T27" fmla="*/ 7962 h 3474"/>
              <a:gd name="T28" fmla="+- 0 8508 6350"/>
              <a:gd name="T29" fmla="*/ T28 w 5309"/>
              <a:gd name="T30" fmla="+- 0 7913 7813"/>
              <a:gd name="T31" fmla="*/ 7913 h 3474"/>
              <a:gd name="T32" fmla="+- 0 8830 6350"/>
              <a:gd name="T33" fmla="*/ T32 w 5309"/>
              <a:gd name="T34" fmla="+- 0 7888 7813"/>
              <a:gd name="T35" fmla="*/ 7888 h 3474"/>
              <a:gd name="T36" fmla="+- 0 9128 6350"/>
              <a:gd name="T37" fmla="*/ T36 w 5309"/>
              <a:gd name="T38" fmla="+- 0 7838 7813"/>
              <a:gd name="T39" fmla="*/ 7838 h 3474"/>
              <a:gd name="T40" fmla="+- 0 9575 6350"/>
              <a:gd name="T41" fmla="*/ T40 w 5309"/>
              <a:gd name="T42" fmla="+- 0 7813 7813"/>
              <a:gd name="T43" fmla="*/ 7813 h 3474"/>
              <a:gd name="T44" fmla="+- 0 11311 6350"/>
              <a:gd name="T45" fmla="*/ T44 w 5309"/>
              <a:gd name="T46" fmla="+- 0 7813 7813"/>
              <a:gd name="T47" fmla="*/ 7813 h 3474"/>
              <a:gd name="T48" fmla="+- 0 7516 6350"/>
              <a:gd name="T49" fmla="*/ T48 w 5309"/>
              <a:gd name="T50" fmla="+- 0 8756 7813"/>
              <a:gd name="T51" fmla="*/ 8756 h 3474"/>
              <a:gd name="T52" fmla="+- 0 11559 6350"/>
              <a:gd name="T53" fmla="*/ T52 w 5309"/>
              <a:gd name="T54" fmla="+- 0 8731 7813"/>
              <a:gd name="T55" fmla="*/ 8731 h 3474"/>
              <a:gd name="T56" fmla="+- 0 11658 6350"/>
              <a:gd name="T57" fmla="*/ T56 w 5309"/>
              <a:gd name="T58" fmla="+- 0 8706 7813"/>
              <a:gd name="T59" fmla="*/ 8706 h 3474"/>
              <a:gd name="T60" fmla="+- 0 6350 6350"/>
              <a:gd name="T61" fmla="*/ T60 w 5309"/>
              <a:gd name="T62" fmla="+- 0 11286 7813"/>
              <a:gd name="T63" fmla="*/ 11286 h 3474"/>
              <a:gd name="T64" fmla="+- 0 6424 6350"/>
              <a:gd name="T65" fmla="*/ T64 w 5309"/>
              <a:gd name="T66" fmla="+- 0 11286 7813"/>
              <a:gd name="T67" fmla="*/ 11286 h 347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5309" h="3474" extrusionOk="0">
                <a:moveTo>
                  <a:pt x="471" y="0"/>
                </a:moveTo>
                <a:cubicBezTo>
                  <a:pt x="564" y="10"/>
                  <a:pt x="631" y="23"/>
                  <a:pt x="719" y="50"/>
                </a:cubicBezTo>
                <a:cubicBezTo>
                  <a:pt x="884" y="101"/>
                  <a:pt x="1047" y="139"/>
                  <a:pt x="1215" y="174"/>
                </a:cubicBezTo>
                <a:cubicBezTo>
                  <a:pt x="1322" y="196"/>
                  <a:pt x="1464" y="215"/>
                  <a:pt x="1563" y="249"/>
                </a:cubicBezTo>
                <a:cubicBezTo>
                  <a:pt x="1649" y="278"/>
                  <a:pt x="1693" y="293"/>
                  <a:pt x="1786" y="298"/>
                </a:cubicBezTo>
                <a:cubicBezTo>
                  <a:pt x="1892" y="304"/>
                  <a:pt x="1862" y="301"/>
                  <a:pt x="1910" y="249"/>
                </a:cubicBezTo>
                <a:cubicBezTo>
                  <a:pt x="1932" y="224"/>
                  <a:pt x="1954" y="174"/>
                  <a:pt x="1984" y="149"/>
                </a:cubicBezTo>
                <a:cubicBezTo>
                  <a:pt x="2056" y="89"/>
                  <a:pt x="2064" y="118"/>
                  <a:pt x="2158" y="100"/>
                </a:cubicBezTo>
                <a:cubicBezTo>
                  <a:pt x="2270" y="79"/>
                  <a:pt x="2368" y="88"/>
                  <a:pt x="2480" y="75"/>
                </a:cubicBezTo>
                <a:cubicBezTo>
                  <a:pt x="2574" y="64"/>
                  <a:pt x="2681" y="34"/>
                  <a:pt x="2778" y="25"/>
                </a:cubicBezTo>
                <a:cubicBezTo>
                  <a:pt x="2925" y="11"/>
                  <a:pt x="3077" y="4"/>
                  <a:pt x="3225" y="0"/>
                </a:cubicBezTo>
                <a:cubicBezTo>
                  <a:pt x="3803" y="-16"/>
                  <a:pt x="4383" y="0"/>
                  <a:pt x="4961" y="0"/>
                </a:cubicBezTo>
              </a:path>
              <a:path w="5309" h="3474" extrusionOk="0">
                <a:moveTo>
                  <a:pt x="1166" y="943"/>
                </a:moveTo>
                <a:cubicBezTo>
                  <a:pt x="2483" y="943"/>
                  <a:pt x="3943" y="1078"/>
                  <a:pt x="5209" y="918"/>
                </a:cubicBezTo>
                <a:cubicBezTo>
                  <a:pt x="5263" y="911"/>
                  <a:pt x="5282" y="906"/>
                  <a:pt x="5308" y="893"/>
                </a:cubicBezTo>
              </a:path>
              <a:path w="5309" h="3474" extrusionOk="0">
                <a:moveTo>
                  <a:pt x="0" y="3473"/>
                </a:moveTo>
                <a:cubicBezTo>
                  <a:pt x="25" y="3473"/>
                  <a:pt x="49" y="3473"/>
                  <a:pt x="74" y="3473"/>
                </a:cubicBezTo>
              </a:path>
            </a:pathLst>
          </a:custGeom>
          <a:noFill/>
          <a:ln w="34925" cap="rnd">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ransition spd="med">
    <p:random/>
    <p:sndAc>
      <p:stSnd>
        <p:snd r:embed="rId3" name="click.wav"/>
      </p:stSnd>
    </p:sndAc>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fld id="{4E32A3C1-D132-422F-98CD-1F25BB0623DD}" type="slidenum">
              <a:rPr lang="zh-CN" altLang="en-US"/>
              <a:pPr/>
              <a:t>41</a:t>
            </a:fld>
            <a:endParaRPr lang="en-US" altLang="zh-CN"/>
          </a:p>
        </p:txBody>
      </p:sp>
      <p:sp>
        <p:nvSpPr>
          <p:cNvPr id="274434" name="Rectangle 2"/>
          <p:cNvSpPr>
            <a:spLocks noGrp="1" noChangeArrowheads="1"/>
          </p:cNvSpPr>
          <p:nvPr>
            <p:ph type="title"/>
          </p:nvPr>
        </p:nvSpPr>
        <p:spPr/>
        <p:txBody>
          <a:bodyPr/>
          <a:lstStyle/>
          <a:p>
            <a:r>
              <a:rPr lang="en-US" altLang="zh-CN" sz="3600">
                <a:ea typeface="SimSun" pitchFamily="2" charset="-122"/>
              </a:rPr>
              <a:t>Cournot duopoly model of </a:t>
            </a:r>
            <a:r>
              <a:rPr lang="en-US" altLang="zh-CN" sz="3600">
                <a:solidFill>
                  <a:schemeClr val="hlink"/>
                </a:solidFill>
                <a:ea typeface="SimSun" pitchFamily="2" charset="-122"/>
              </a:rPr>
              <a:t>incomplete</a:t>
            </a:r>
            <a:r>
              <a:rPr lang="en-US" altLang="zh-CN" sz="3600">
                <a:ea typeface="SimSun" pitchFamily="2" charset="-122"/>
              </a:rPr>
              <a:t> information (version three) </a:t>
            </a:r>
            <a:r>
              <a:rPr lang="en-US" altLang="zh-CN">
                <a:ea typeface="SimSun" pitchFamily="2" charset="-122"/>
              </a:rPr>
              <a:t>(continued)</a:t>
            </a:r>
          </a:p>
        </p:txBody>
      </p:sp>
      <p:graphicFrame>
        <p:nvGraphicFramePr>
          <p:cNvPr id="274435" name="Object 3"/>
          <p:cNvGraphicFramePr>
            <a:graphicFrameLocks noGrp="1" noChangeAspect="1"/>
          </p:cNvGraphicFramePr>
          <p:nvPr>
            <p:ph idx="1"/>
          </p:nvPr>
        </p:nvGraphicFramePr>
        <p:xfrm>
          <a:off x="657225" y="1597025"/>
          <a:ext cx="6818313" cy="4176713"/>
        </p:xfrm>
        <a:graphic>
          <a:graphicData uri="http://schemas.openxmlformats.org/presentationml/2006/ole">
            <mc:AlternateContent xmlns:mc="http://schemas.openxmlformats.org/markup-compatibility/2006">
              <mc:Choice xmlns:v="urn:schemas-microsoft-com:vml" Requires="v">
                <p:oleObj spid="_x0000_s274447" name="文档" r:id="rId4" imgW="9754644" imgH="5975567" progId="Word.Document.8">
                  <p:embed/>
                </p:oleObj>
              </mc:Choice>
              <mc:Fallback>
                <p:oleObj name="文档" r:id="rId4" imgW="9754644" imgH="5975567"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225" y="1597025"/>
                        <a:ext cx="6818313" cy="417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74436" name="Group 4"/>
          <p:cNvGrpSpPr>
            <a:grpSpLocks/>
          </p:cNvGrpSpPr>
          <p:nvPr/>
        </p:nvGrpSpPr>
        <p:grpSpPr bwMode="auto">
          <a:xfrm>
            <a:off x="4113213" y="2193925"/>
            <a:ext cx="4579937" cy="1192213"/>
            <a:chOff x="2709" y="1444"/>
            <a:chExt cx="2885" cy="751"/>
          </a:xfrm>
        </p:grpSpPr>
        <p:sp>
          <p:nvSpPr>
            <p:cNvPr id="274437" name="Rectangle 5"/>
            <p:cNvSpPr>
              <a:spLocks noChangeArrowheads="1"/>
            </p:cNvSpPr>
            <p:nvPr/>
          </p:nvSpPr>
          <p:spPr bwMode="auto">
            <a:xfrm>
              <a:off x="2709" y="1579"/>
              <a:ext cx="1404" cy="182"/>
            </a:xfrm>
            <a:prstGeom prst="rect">
              <a:avLst/>
            </a:prstGeom>
            <a:noFill/>
            <a:ln w="9525">
              <a:solidFill>
                <a:schemeClr val="accent2"/>
              </a:solidFill>
              <a:miter lim="800000"/>
              <a:headEnd/>
              <a:tailEnd/>
            </a:ln>
            <a:effectLst/>
          </p:spPr>
          <p:txBody>
            <a:bodyPr wrap="none" anchor="ctr"/>
            <a:lstStyle/>
            <a:p>
              <a:endParaRPr lang="zh-CN" altLang="en-US"/>
            </a:p>
          </p:txBody>
        </p:sp>
        <p:sp>
          <p:nvSpPr>
            <p:cNvPr id="274438" name="Text Box 6"/>
            <p:cNvSpPr txBox="1">
              <a:spLocks noChangeArrowheads="1"/>
            </p:cNvSpPr>
            <p:nvPr/>
          </p:nvSpPr>
          <p:spPr bwMode="auto">
            <a:xfrm>
              <a:off x="4437" y="1444"/>
              <a:ext cx="1091" cy="237"/>
            </a:xfrm>
            <a:prstGeom prst="rect">
              <a:avLst/>
            </a:prstGeom>
            <a:noFill/>
            <a:ln w="9525">
              <a:solidFill>
                <a:schemeClr val="accent2"/>
              </a:solidFill>
              <a:miter lim="800000"/>
              <a:headEnd/>
              <a:tailEnd/>
            </a:ln>
            <a:effectLst/>
          </p:spPr>
          <p:txBody>
            <a:bodyPr>
              <a:spAutoFit/>
            </a:bodyPr>
            <a:lstStyle/>
            <a:p>
              <a:pPr>
                <a:spcBef>
                  <a:spcPct val="50000"/>
                </a:spcBef>
              </a:pPr>
              <a:r>
                <a:rPr lang="en-US" altLang="zh-CN" i="1">
                  <a:latin typeface="Times New Roman" pitchFamily="18" charset="0"/>
                  <a:ea typeface="SimSun" pitchFamily="2" charset="-122"/>
                  <a:cs typeface="Times New Roman" pitchFamily="18" charset="0"/>
                </a:rPr>
                <a:t>u</a:t>
              </a:r>
              <a:r>
                <a:rPr lang="en-US" altLang="zh-CN" baseline="-25000">
                  <a:latin typeface="Times New Roman" pitchFamily="18" charset="0"/>
                  <a:ea typeface="SimSun" pitchFamily="2" charset="-122"/>
                  <a:cs typeface="Times New Roman" pitchFamily="18" charset="0"/>
                </a:rPr>
                <a:t>1</a:t>
              </a:r>
              <a:r>
                <a:rPr lang="en-US" altLang="zh-CN">
                  <a:latin typeface="Times New Roman" pitchFamily="18" charset="0"/>
                  <a:ea typeface="SimSun" pitchFamily="2" charset="-122"/>
                  <a:cs typeface="Times New Roman" pitchFamily="18" charset="0"/>
                </a:rPr>
                <a:t>(</a:t>
              </a:r>
              <a:r>
                <a:rPr lang="en-US" altLang="zh-CN" i="1">
                  <a:latin typeface="Times New Roman" pitchFamily="18" charset="0"/>
                  <a:ea typeface="SimSun" pitchFamily="2" charset="-122"/>
                  <a:cs typeface="Times New Roman" pitchFamily="18" charset="0"/>
                </a:rPr>
                <a:t>q</a:t>
              </a:r>
              <a:r>
                <a:rPr lang="en-US" altLang="zh-CN" baseline="-25000">
                  <a:latin typeface="Times New Roman" pitchFamily="18" charset="0"/>
                  <a:ea typeface="SimSun" pitchFamily="2" charset="-122"/>
                  <a:cs typeface="Times New Roman" pitchFamily="18" charset="0"/>
                </a:rPr>
                <a:t>1</a:t>
              </a:r>
              <a:r>
                <a:rPr lang="en-US" altLang="zh-CN">
                  <a:latin typeface="Times New Roman" pitchFamily="18" charset="0"/>
                  <a:ea typeface="SimSun" pitchFamily="2" charset="-122"/>
                  <a:cs typeface="Times New Roman" pitchFamily="18" charset="0"/>
                </a:rPr>
                <a:t>, </a:t>
              </a:r>
              <a:r>
                <a:rPr lang="en-US" altLang="zh-CN" i="1">
                  <a:latin typeface="Times New Roman" pitchFamily="18" charset="0"/>
                  <a:ea typeface="SimSun" pitchFamily="2" charset="-122"/>
                  <a:cs typeface="Times New Roman" pitchFamily="18" charset="0"/>
                </a:rPr>
                <a:t>q</a:t>
              </a:r>
              <a:r>
                <a:rPr lang="en-US" altLang="zh-CN" baseline="-25000">
                  <a:latin typeface="Times New Roman" pitchFamily="18" charset="0"/>
                  <a:ea typeface="SimSun" pitchFamily="2" charset="-122"/>
                  <a:cs typeface="Times New Roman" pitchFamily="18" charset="0"/>
                </a:rPr>
                <a:t>2</a:t>
              </a:r>
              <a:r>
                <a:rPr lang="en-US" altLang="zh-CN">
                  <a:latin typeface="Times New Roman" pitchFamily="18" charset="0"/>
                  <a:ea typeface="SimSun" pitchFamily="2" charset="-122"/>
                  <a:cs typeface="Times New Roman" pitchFamily="18" charset="0"/>
                </a:rPr>
                <a:t>(</a:t>
              </a:r>
              <a:r>
                <a:rPr lang="en-US" altLang="zh-CN" i="1">
                  <a:latin typeface="Times New Roman" pitchFamily="18" charset="0"/>
                  <a:ea typeface="SimSun" pitchFamily="2" charset="-122"/>
                  <a:cs typeface="Times New Roman" pitchFamily="18" charset="0"/>
                </a:rPr>
                <a:t>c</a:t>
              </a:r>
              <a:r>
                <a:rPr lang="en-US" altLang="zh-CN" i="1" baseline="-25000">
                  <a:latin typeface="Times New Roman" pitchFamily="18" charset="0"/>
                  <a:ea typeface="SimSun" pitchFamily="2" charset="-122"/>
                  <a:cs typeface="Times New Roman" pitchFamily="18" charset="0"/>
                </a:rPr>
                <a:t>H</a:t>
              </a:r>
              <a:r>
                <a:rPr lang="en-US" altLang="zh-CN">
                  <a:latin typeface="Times New Roman" pitchFamily="18" charset="0"/>
                  <a:ea typeface="SimSun" pitchFamily="2" charset="-122"/>
                  <a:cs typeface="Times New Roman" pitchFamily="18" charset="0"/>
                </a:rPr>
                <a:t>); </a:t>
              </a:r>
              <a:r>
                <a:rPr lang="en-US" altLang="zh-CN" i="1">
                  <a:latin typeface="Times New Roman" pitchFamily="18" charset="0"/>
                  <a:ea typeface="SimSun" pitchFamily="2" charset="-122"/>
                  <a:cs typeface="Times New Roman" pitchFamily="18" charset="0"/>
                </a:rPr>
                <a:t>c</a:t>
              </a:r>
              <a:r>
                <a:rPr lang="en-US" altLang="zh-CN" i="1" baseline="-25000">
                  <a:latin typeface="Times New Roman" pitchFamily="18" charset="0"/>
                  <a:ea typeface="SimSun" pitchFamily="2" charset="-122"/>
                  <a:cs typeface="Times New Roman" pitchFamily="18" charset="0"/>
                </a:rPr>
                <a:t>L</a:t>
              </a:r>
              <a:r>
                <a:rPr lang="en-US" altLang="zh-CN">
                  <a:latin typeface="Times New Roman" pitchFamily="18" charset="0"/>
                  <a:ea typeface="SimSun" pitchFamily="2" charset="-122"/>
                  <a:cs typeface="Times New Roman" pitchFamily="18" charset="0"/>
                </a:rPr>
                <a:t>)</a:t>
              </a:r>
            </a:p>
          </p:txBody>
        </p:sp>
        <p:sp>
          <p:nvSpPr>
            <p:cNvPr id="274439" name="Line 7"/>
            <p:cNvSpPr>
              <a:spLocks noChangeShapeType="1"/>
            </p:cNvSpPr>
            <p:nvPr/>
          </p:nvSpPr>
          <p:spPr bwMode="auto">
            <a:xfrm flipH="1">
              <a:off x="4107" y="1549"/>
              <a:ext cx="321" cy="119"/>
            </a:xfrm>
            <a:prstGeom prst="line">
              <a:avLst/>
            </a:prstGeom>
            <a:noFill/>
            <a:ln w="9525">
              <a:solidFill>
                <a:schemeClr val="accent2"/>
              </a:solidFill>
              <a:round/>
              <a:headEnd/>
              <a:tailEnd type="triangle" w="med" len="med"/>
            </a:ln>
            <a:effectLst/>
          </p:spPr>
          <p:txBody>
            <a:bodyPr/>
            <a:lstStyle/>
            <a:p>
              <a:endParaRPr lang="zh-CN" altLang="en-US"/>
            </a:p>
          </p:txBody>
        </p:sp>
        <p:sp>
          <p:nvSpPr>
            <p:cNvPr id="274440" name="Rectangle 8"/>
            <p:cNvSpPr>
              <a:spLocks noChangeArrowheads="1"/>
            </p:cNvSpPr>
            <p:nvPr/>
          </p:nvSpPr>
          <p:spPr bwMode="auto">
            <a:xfrm>
              <a:off x="2813" y="1787"/>
              <a:ext cx="1404" cy="182"/>
            </a:xfrm>
            <a:prstGeom prst="rect">
              <a:avLst/>
            </a:prstGeom>
            <a:noFill/>
            <a:ln w="9525">
              <a:solidFill>
                <a:schemeClr val="accent2"/>
              </a:solidFill>
              <a:miter lim="800000"/>
              <a:headEnd/>
              <a:tailEnd/>
            </a:ln>
            <a:effectLst/>
          </p:spPr>
          <p:txBody>
            <a:bodyPr wrap="none" anchor="ctr"/>
            <a:lstStyle/>
            <a:p>
              <a:endParaRPr lang="zh-CN" altLang="en-US"/>
            </a:p>
          </p:txBody>
        </p:sp>
        <p:sp>
          <p:nvSpPr>
            <p:cNvPr id="274441" name="Text Box 9"/>
            <p:cNvSpPr txBox="1">
              <a:spLocks noChangeArrowheads="1"/>
            </p:cNvSpPr>
            <p:nvPr/>
          </p:nvSpPr>
          <p:spPr bwMode="auto">
            <a:xfrm>
              <a:off x="4503" y="1958"/>
              <a:ext cx="1091" cy="237"/>
            </a:xfrm>
            <a:prstGeom prst="rect">
              <a:avLst/>
            </a:prstGeom>
            <a:noFill/>
            <a:ln w="9525">
              <a:solidFill>
                <a:schemeClr val="accent2"/>
              </a:solidFill>
              <a:miter lim="800000"/>
              <a:headEnd/>
              <a:tailEnd/>
            </a:ln>
            <a:effectLst/>
          </p:spPr>
          <p:txBody>
            <a:bodyPr>
              <a:spAutoFit/>
            </a:bodyPr>
            <a:lstStyle/>
            <a:p>
              <a:pPr>
                <a:spcBef>
                  <a:spcPct val="50000"/>
                </a:spcBef>
              </a:pPr>
              <a:r>
                <a:rPr lang="en-US" altLang="zh-CN" i="1">
                  <a:latin typeface="Times New Roman" pitchFamily="18" charset="0"/>
                  <a:ea typeface="SimSun" pitchFamily="2" charset="-122"/>
                  <a:cs typeface="Times New Roman" pitchFamily="18" charset="0"/>
                </a:rPr>
                <a:t>u</a:t>
              </a:r>
              <a:r>
                <a:rPr lang="en-US" altLang="zh-CN" baseline="-25000">
                  <a:latin typeface="Times New Roman" pitchFamily="18" charset="0"/>
                  <a:ea typeface="SimSun" pitchFamily="2" charset="-122"/>
                  <a:cs typeface="Times New Roman" pitchFamily="18" charset="0"/>
                </a:rPr>
                <a:t>1</a:t>
              </a:r>
              <a:r>
                <a:rPr lang="en-US" altLang="zh-CN">
                  <a:latin typeface="Times New Roman" pitchFamily="18" charset="0"/>
                  <a:ea typeface="SimSun" pitchFamily="2" charset="-122"/>
                  <a:cs typeface="Times New Roman" pitchFamily="18" charset="0"/>
                </a:rPr>
                <a:t>(</a:t>
              </a:r>
              <a:r>
                <a:rPr lang="en-US" altLang="zh-CN" i="1">
                  <a:latin typeface="Times New Roman" pitchFamily="18" charset="0"/>
                  <a:ea typeface="SimSun" pitchFamily="2" charset="-122"/>
                  <a:cs typeface="Times New Roman" pitchFamily="18" charset="0"/>
                </a:rPr>
                <a:t>q</a:t>
              </a:r>
              <a:r>
                <a:rPr lang="en-US" altLang="zh-CN" baseline="-25000">
                  <a:latin typeface="Times New Roman" pitchFamily="18" charset="0"/>
                  <a:ea typeface="SimSun" pitchFamily="2" charset="-122"/>
                  <a:cs typeface="Times New Roman" pitchFamily="18" charset="0"/>
                </a:rPr>
                <a:t>1</a:t>
              </a:r>
              <a:r>
                <a:rPr lang="en-US" altLang="zh-CN">
                  <a:latin typeface="Times New Roman" pitchFamily="18" charset="0"/>
                  <a:ea typeface="SimSun" pitchFamily="2" charset="-122"/>
                  <a:cs typeface="Times New Roman" pitchFamily="18" charset="0"/>
                </a:rPr>
                <a:t>, </a:t>
              </a:r>
              <a:r>
                <a:rPr lang="en-US" altLang="zh-CN" i="1">
                  <a:latin typeface="Times New Roman" pitchFamily="18" charset="0"/>
                  <a:ea typeface="SimSun" pitchFamily="2" charset="-122"/>
                  <a:cs typeface="Times New Roman" pitchFamily="18" charset="0"/>
                </a:rPr>
                <a:t>q</a:t>
              </a:r>
              <a:r>
                <a:rPr lang="en-US" altLang="zh-CN" baseline="-25000">
                  <a:latin typeface="Times New Roman" pitchFamily="18" charset="0"/>
                  <a:ea typeface="SimSun" pitchFamily="2" charset="-122"/>
                  <a:cs typeface="Times New Roman" pitchFamily="18" charset="0"/>
                </a:rPr>
                <a:t>2</a:t>
              </a:r>
              <a:r>
                <a:rPr lang="en-US" altLang="zh-CN">
                  <a:latin typeface="Times New Roman" pitchFamily="18" charset="0"/>
                  <a:ea typeface="SimSun" pitchFamily="2" charset="-122"/>
                  <a:cs typeface="Times New Roman" pitchFamily="18" charset="0"/>
                </a:rPr>
                <a:t>(</a:t>
              </a:r>
              <a:r>
                <a:rPr lang="en-US" altLang="zh-CN" i="1">
                  <a:latin typeface="Times New Roman" pitchFamily="18" charset="0"/>
                  <a:ea typeface="SimSun" pitchFamily="2" charset="-122"/>
                  <a:cs typeface="Times New Roman" pitchFamily="18" charset="0"/>
                </a:rPr>
                <a:t>c</a:t>
              </a:r>
              <a:r>
                <a:rPr lang="en-US" altLang="zh-CN" i="1" baseline="-25000">
                  <a:latin typeface="Times New Roman" pitchFamily="18" charset="0"/>
                  <a:ea typeface="SimSun" pitchFamily="2" charset="-122"/>
                  <a:cs typeface="Times New Roman" pitchFamily="18" charset="0"/>
                </a:rPr>
                <a:t>L</a:t>
              </a:r>
              <a:r>
                <a:rPr lang="en-US" altLang="zh-CN">
                  <a:latin typeface="Times New Roman" pitchFamily="18" charset="0"/>
                  <a:ea typeface="SimSun" pitchFamily="2" charset="-122"/>
                  <a:cs typeface="Times New Roman" pitchFamily="18" charset="0"/>
                </a:rPr>
                <a:t>); </a:t>
              </a:r>
              <a:r>
                <a:rPr lang="en-US" altLang="zh-CN" i="1">
                  <a:latin typeface="Times New Roman" pitchFamily="18" charset="0"/>
                  <a:ea typeface="SimSun" pitchFamily="2" charset="-122"/>
                  <a:cs typeface="Times New Roman" pitchFamily="18" charset="0"/>
                </a:rPr>
                <a:t>c</a:t>
              </a:r>
              <a:r>
                <a:rPr lang="en-US" altLang="zh-CN" i="1" baseline="-25000">
                  <a:latin typeface="Times New Roman" pitchFamily="18" charset="0"/>
                  <a:ea typeface="SimSun" pitchFamily="2" charset="-122"/>
                  <a:cs typeface="Times New Roman" pitchFamily="18" charset="0"/>
                </a:rPr>
                <a:t>L</a:t>
              </a:r>
              <a:r>
                <a:rPr lang="en-US" altLang="zh-CN">
                  <a:latin typeface="Times New Roman" pitchFamily="18" charset="0"/>
                  <a:ea typeface="SimSun" pitchFamily="2" charset="-122"/>
                  <a:cs typeface="Times New Roman" pitchFamily="18" charset="0"/>
                </a:rPr>
                <a:t>)</a:t>
              </a:r>
            </a:p>
          </p:txBody>
        </p:sp>
        <p:sp>
          <p:nvSpPr>
            <p:cNvPr id="274442" name="Line 10"/>
            <p:cNvSpPr>
              <a:spLocks noChangeShapeType="1"/>
            </p:cNvSpPr>
            <p:nvPr/>
          </p:nvSpPr>
          <p:spPr bwMode="auto">
            <a:xfrm flipH="1" flipV="1">
              <a:off x="4211" y="1876"/>
              <a:ext cx="291" cy="188"/>
            </a:xfrm>
            <a:prstGeom prst="line">
              <a:avLst/>
            </a:prstGeom>
            <a:noFill/>
            <a:ln w="9525">
              <a:solidFill>
                <a:schemeClr val="accent2"/>
              </a:solidFill>
              <a:round/>
              <a:headEnd/>
              <a:tailEnd type="triangle" w="med" len="med"/>
            </a:ln>
            <a:effectLst/>
          </p:spPr>
          <p:txBody>
            <a:bodyPr/>
            <a:lstStyle/>
            <a:p>
              <a:endParaRPr lang="zh-CN" altLang="en-US"/>
            </a:p>
          </p:txBody>
        </p:sp>
      </p:grpSp>
      <p:sp>
        <p:nvSpPr>
          <p:cNvPr id="12" name="页脚占位符 11"/>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3" name="click.wav"/>
      </p:stSnd>
    </p:sndAc>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fld id="{7B51FB41-6D53-466B-A0A0-C918220C264D}" type="slidenum">
              <a:rPr lang="zh-CN" altLang="en-US"/>
              <a:pPr/>
              <a:t>42</a:t>
            </a:fld>
            <a:endParaRPr lang="en-US" altLang="zh-CN"/>
          </a:p>
        </p:txBody>
      </p:sp>
      <p:sp>
        <p:nvSpPr>
          <p:cNvPr id="275458" name="Rectangle 2"/>
          <p:cNvSpPr>
            <a:spLocks noGrp="1" noChangeArrowheads="1"/>
          </p:cNvSpPr>
          <p:nvPr>
            <p:ph type="title"/>
          </p:nvPr>
        </p:nvSpPr>
        <p:spPr/>
        <p:txBody>
          <a:bodyPr/>
          <a:lstStyle/>
          <a:p>
            <a:r>
              <a:rPr lang="en-US" altLang="zh-CN" sz="3600">
                <a:ea typeface="SimSun" pitchFamily="2" charset="-122"/>
              </a:rPr>
              <a:t>Cournot duopoly model of </a:t>
            </a:r>
            <a:r>
              <a:rPr lang="en-US" altLang="zh-CN" sz="3600">
                <a:solidFill>
                  <a:schemeClr val="hlink"/>
                </a:solidFill>
                <a:ea typeface="SimSun" pitchFamily="2" charset="-122"/>
              </a:rPr>
              <a:t>incomplete</a:t>
            </a:r>
            <a:r>
              <a:rPr lang="en-US" altLang="zh-CN" sz="3600">
                <a:ea typeface="SimSun" pitchFamily="2" charset="-122"/>
              </a:rPr>
              <a:t> information (version three) </a:t>
            </a:r>
            <a:r>
              <a:rPr lang="en-US" altLang="zh-CN">
                <a:ea typeface="SimSun" pitchFamily="2" charset="-122"/>
              </a:rPr>
              <a:t>(continued)</a:t>
            </a:r>
          </a:p>
        </p:txBody>
      </p:sp>
      <p:graphicFrame>
        <p:nvGraphicFramePr>
          <p:cNvPr id="275459" name="Object 3"/>
          <p:cNvGraphicFramePr>
            <a:graphicFrameLocks noGrp="1" noChangeAspect="1"/>
          </p:cNvGraphicFramePr>
          <p:nvPr>
            <p:ph idx="1"/>
          </p:nvPr>
        </p:nvGraphicFramePr>
        <p:xfrm>
          <a:off x="622300" y="1587500"/>
          <a:ext cx="7037388" cy="4275138"/>
        </p:xfrm>
        <a:graphic>
          <a:graphicData uri="http://schemas.openxmlformats.org/presentationml/2006/ole">
            <mc:AlternateContent xmlns:mc="http://schemas.openxmlformats.org/markup-compatibility/2006">
              <mc:Choice xmlns:v="urn:schemas-microsoft-com:vml" Requires="v">
                <p:oleObj spid="_x0000_s275471" name="文档" r:id="rId4" imgW="9796199" imgH="5951785" progId="Word.Document.8">
                  <p:embed/>
                </p:oleObj>
              </mc:Choice>
              <mc:Fallback>
                <p:oleObj name="文档" r:id="rId4" imgW="9796199" imgH="5951785"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300" y="1587500"/>
                        <a:ext cx="7037388" cy="427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75460" name="Group 4"/>
          <p:cNvGrpSpPr>
            <a:grpSpLocks/>
          </p:cNvGrpSpPr>
          <p:nvPr/>
        </p:nvGrpSpPr>
        <p:grpSpPr bwMode="auto">
          <a:xfrm>
            <a:off x="4205288" y="2220913"/>
            <a:ext cx="4581525" cy="1192212"/>
            <a:chOff x="2649" y="1399"/>
            <a:chExt cx="2886" cy="751"/>
          </a:xfrm>
        </p:grpSpPr>
        <p:sp>
          <p:nvSpPr>
            <p:cNvPr id="275461" name="Rectangle 5"/>
            <p:cNvSpPr>
              <a:spLocks noChangeArrowheads="1"/>
            </p:cNvSpPr>
            <p:nvPr/>
          </p:nvSpPr>
          <p:spPr bwMode="auto">
            <a:xfrm>
              <a:off x="2649" y="1534"/>
              <a:ext cx="1404" cy="182"/>
            </a:xfrm>
            <a:prstGeom prst="rect">
              <a:avLst/>
            </a:prstGeom>
            <a:noFill/>
            <a:ln w="9525">
              <a:solidFill>
                <a:schemeClr val="accent2"/>
              </a:solidFill>
              <a:miter lim="800000"/>
              <a:headEnd/>
              <a:tailEnd/>
            </a:ln>
            <a:effectLst/>
          </p:spPr>
          <p:txBody>
            <a:bodyPr wrap="none" anchor="ctr"/>
            <a:lstStyle/>
            <a:p>
              <a:endParaRPr lang="zh-CN" altLang="en-US"/>
            </a:p>
          </p:txBody>
        </p:sp>
        <p:sp>
          <p:nvSpPr>
            <p:cNvPr id="275462" name="Text Box 6"/>
            <p:cNvSpPr txBox="1">
              <a:spLocks noChangeArrowheads="1"/>
            </p:cNvSpPr>
            <p:nvPr/>
          </p:nvSpPr>
          <p:spPr bwMode="auto">
            <a:xfrm>
              <a:off x="4377" y="1399"/>
              <a:ext cx="1098" cy="237"/>
            </a:xfrm>
            <a:prstGeom prst="rect">
              <a:avLst/>
            </a:prstGeom>
            <a:noFill/>
            <a:ln w="9525">
              <a:solidFill>
                <a:schemeClr val="accent2"/>
              </a:solidFill>
              <a:miter lim="800000"/>
              <a:headEnd/>
              <a:tailEnd/>
            </a:ln>
            <a:effectLst/>
          </p:spPr>
          <p:txBody>
            <a:bodyPr>
              <a:spAutoFit/>
            </a:bodyPr>
            <a:lstStyle/>
            <a:p>
              <a:pPr>
                <a:spcBef>
                  <a:spcPct val="50000"/>
                </a:spcBef>
              </a:pPr>
              <a:r>
                <a:rPr lang="en-US" altLang="zh-CN" i="1">
                  <a:latin typeface="Times New Roman" pitchFamily="18" charset="0"/>
                  <a:ea typeface="SimSun" pitchFamily="2" charset="-122"/>
                  <a:cs typeface="Times New Roman" pitchFamily="18" charset="0"/>
                </a:rPr>
                <a:t>u</a:t>
              </a:r>
              <a:r>
                <a:rPr lang="en-US" altLang="zh-CN" baseline="-25000">
                  <a:latin typeface="Times New Roman" pitchFamily="18" charset="0"/>
                  <a:ea typeface="SimSun" pitchFamily="2" charset="-122"/>
                  <a:cs typeface="Times New Roman" pitchFamily="18" charset="0"/>
                </a:rPr>
                <a:t>2</a:t>
              </a:r>
              <a:r>
                <a:rPr lang="en-US" altLang="zh-CN">
                  <a:latin typeface="Times New Roman" pitchFamily="18" charset="0"/>
                  <a:ea typeface="SimSun" pitchFamily="2" charset="-122"/>
                  <a:cs typeface="Times New Roman" pitchFamily="18" charset="0"/>
                </a:rPr>
                <a:t>(</a:t>
              </a:r>
              <a:r>
                <a:rPr lang="en-US" altLang="zh-CN" i="1">
                  <a:latin typeface="Times New Roman" pitchFamily="18" charset="0"/>
                  <a:ea typeface="SimSun" pitchFamily="2" charset="-122"/>
                  <a:cs typeface="Times New Roman" pitchFamily="18" charset="0"/>
                </a:rPr>
                <a:t>q</a:t>
              </a:r>
              <a:r>
                <a:rPr lang="en-US" altLang="zh-CN" baseline="-25000">
                  <a:latin typeface="Times New Roman" pitchFamily="18" charset="0"/>
                  <a:ea typeface="SimSun" pitchFamily="2" charset="-122"/>
                  <a:cs typeface="Times New Roman" pitchFamily="18" charset="0"/>
                </a:rPr>
                <a:t>1</a:t>
              </a:r>
              <a:r>
                <a:rPr lang="en-US" altLang="zh-CN">
                  <a:latin typeface="Times New Roman" pitchFamily="18" charset="0"/>
                  <a:ea typeface="SimSun" pitchFamily="2" charset="-122"/>
                  <a:cs typeface="Times New Roman" pitchFamily="18" charset="0"/>
                </a:rPr>
                <a:t>(</a:t>
              </a:r>
              <a:r>
                <a:rPr lang="en-US" altLang="zh-CN" i="1">
                  <a:latin typeface="Times New Roman" pitchFamily="18" charset="0"/>
                  <a:ea typeface="SimSun" pitchFamily="2" charset="-122"/>
                  <a:cs typeface="Times New Roman" pitchFamily="18" charset="0"/>
                </a:rPr>
                <a:t>c</a:t>
              </a:r>
              <a:r>
                <a:rPr lang="en-US" altLang="zh-CN" i="1" baseline="-25000">
                  <a:latin typeface="Times New Roman" pitchFamily="18" charset="0"/>
                  <a:ea typeface="SimSun" pitchFamily="2" charset="-122"/>
                  <a:cs typeface="Times New Roman" pitchFamily="18" charset="0"/>
                </a:rPr>
                <a:t>H</a:t>
              </a:r>
              <a:r>
                <a:rPr lang="en-US" altLang="zh-CN">
                  <a:latin typeface="Times New Roman" pitchFamily="18" charset="0"/>
                  <a:ea typeface="SimSun" pitchFamily="2" charset="-122"/>
                  <a:cs typeface="Times New Roman" pitchFamily="18" charset="0"/>
                </a:rPr>
                <a:t>), </a:t>
              </a:r>
              <a:r>
                <a:rPr lang="en-US" altLang="zh-CN" i="1">
                  <a:latin typeface="Times New Roman" pitchFamily="18" charset="0"/>
                  <a:ea typeface="SimSun" pitchFamily="2" charset="-122"/>
                  <a:cs typeface="Times New Roman" pitchFamily="18" charset="0"/>
                </a:rPr>
                <a:t>q</a:t>
              </a:r>
              <a:r>
                <a:rPr lang="en-US" altLang="zh-CN" baseline="-25000">
                  <a:latin typeface="Times New Roman" pitchFamily="18" charset="0"/>
                  <a:ea typeface="SimSun" pitchFamily="2" charset="-122"/>
                  <a:cs typeface="Times New Roman" pitchFamily="18" charset="0"/>
                </a:rPr>
                <a:t>2</a:t>
              </a:r>
              <a:r>
                <a:rPr lang="en-US" altLang="zh-CN">
                  <a:latin typeface="Times New Roman" pitchFamily="18" charset="0"/>
                  <a:ea typeface="SimSun" pitchFamily="2" charset="-122"/>
                  <a:cs typeface="Times New Roman" pitchFamily="18" charset="0"/>
                </a:rPr>
                <a:t>; </a:t>
              </a:r>
              <a:r>
                <a:rPr lang="en-US" altLang="zh-CN" i="1">
                  <a:latin typeface="Times New Roman" pitchFamily="18" charset="0"/>
                  <a:ea typeface="SimSun" pitchFamily="2" charset="-122"/>
                  <a:cs typeface="Times New Roman" pitchFamily="18" charset="0"/>
                </a:rPr>
                <a:t>c</a:t>
              </a:r>
              <a:r>
                <a:rPr lang="en-US" altLang="zh-CN" i="1" baseline="-25000">
                  <a:latin typeface="Times New Roman" pitchFamily="18" charset="0"/>
                  <a:ea typeface="SimSun" pitchFamily="2" charset="-122"/>
                  <a:cs typeface="Times New Roman" pitchFamily="18" charset="0"/>
                </a:rPr>
                <a:t>H</a:t>
              </a:r>
              <a:r>
                <a:rPr lang="en-US" altLang="zh-CN">
                  <a:latin typeface="Times New Roman" pitchFamily="18" charset="0"/>
                  <a:ea typeface="SimSun" pitchFamily="2" charset="-122"/>
                  <a:cs typeface="Times New Roman" pitchFamily="18" charset="0"/>
                </a:rPr>
                <a:t>)</a:t>
              </a:r>
            </a:p>
          </p:txBody>
        </p:sp>
        <p:sp>
          <p:nvSpPr>
            <p:cNvPr id="275463" name="Line 7"/>
            <p:cNvSpPr>
              <a:spLocks noChangeShapeType="1"/>
            </p:cNvSpPr>
            <p:nvPr/>
          </p:nvSpPr>
          <p:spPr bwMode="auto">
            <a:xfrm flipH="1">
              <a:off x="4047" y="1504"/>
              <a:ext cx="321" cy="119"/>
            </a:xfrm>
            <a:prstGeom prst="line">
              <a:avLst/>
            </a:prstGeom>
            <a:noFill/>
            <a:ln w="9525">
              <a:solidFill>
                <a:schemeClr val="accent2"/>
              </a:solidFill>
              <a:round/>
              <a:headEnd/>
              <a:tailEnd type="triangle" w="med" len="med"/>
            </a:ln>
            <a:effectLst/>
          </p:spPr>
          <p:txBody>
            <a:bodyPr/>
            <a:lstStyle/>
            <a:p>
              <a:endParaRPr lang="zh-CN" altLang="en-US"/>
            </a:p>
          </p:txBody>
        </p:sp>
        <p:sp>
          <p:nvSpPr>
            <p:cNvPr id="275464" name="Rectangle 8"/>
            <p:cNvSpPr>
              <a:spLocks noChangeArrowheads="1"/>
            </p:cNvSpPr>
            <p:nvPr/>
          </p:nvSpPr>
          <p:spPr bwMode="auto">
            <a:xfrm>
              <a:off x="2753" y="1742"/>
              <a:ext cx="1404" cy="182"/>
            </a:xfrm>
            <a:prstGeom prst="rect">
              <a:avLst/>
            </a:prstGeom>
            <a:noFill/>
            <a:ln w="9525">
              <a:solidFill>
                <a:schemeClr val="accent2"/>
              </a:solidFill>
              <a:miter lim="800000"/>
              <a:headEnd/>
              <a:tailEnd/>
            </a:ln>
            <a:effectLst/>
          </p:spPr>
          <p:txBody>
            <a:bodyPr wrap="none" anchor="ctr"/>
            <a:lstStyle/>
            <a:p>
              <a:endParaRPr lang="zh-CN" altLang="en-US"/>
            </a:p>
          </p:txBody>
        </p:sp>
        <p:sp>
          <p:nvSpPr>
            <p:cNvPr id="275465" name="Text Box 9"/>
            <p:cNvSpPr txBox="1">
              <a:spLocks noChangeArrowheads="1"/>
            </p:cNvSpPr>
            <p:nvPr/>
          </p:nvSpPr>
          <p:spPr bwMode="auto">
            <a:xfrm>
              <a:off x="4443" y="1913"/>
              <a:ext cx="1092" cy="237"/>
            </a:xfrm>
            <a:prstGeom prst="rect">
              <a:avLst/>
            </a:prstGeom>
            <a:noFill/>
            <a:ln w="9525">
              <a:solidFill>
                <a:schemeClr val="accent2"/>
              </a:solidFill>
              <a:miter lim="800000"/>
              <a:headEnd/>
              <a:tailEnd/>
            </a:ln>
            <a:effectLst/>
          </p:spPr>
          <p:txBody>
            <a:bodyPr>
              <a:spAutoFit/>
            </a:bodyPr>
            <a:lstStyle/>
            <a:p>
              <a:pPr>
                <a:spcBef>
                  <a:spcPct val="50000"/>
                </a:spcBef>
              </a:pPr>
              <a:r>
                <a:rPr lang="en-US" altLang="zh-CN" i="1">
                  <a:latin typeface="Times New Roman" pitchFamily="18" charset="0"/>
                  <a:ea typeface="SimSun" pitchFamily="2" charset="-122"/>
                  <a:cs typeface="Times New Roman" pitchFamily="18" charset="0"/>
                </a:rPr>
                <a:t>u</a:t>
              </a:r>
              <a:r>
                <a:rPr lang="en-US" altLang="zh-CN" baseline="-25000">
                  <a:latin typeface="Times New Roman" pitchFamily="18" charset="0"/>
                  <a:ea typeface="SimSun" pitchFamily="2" charset="-122"/>
                  <a:cs typeface="Times New Roman" pitchFamily="18" charset="0"/>
                </a:rPr>
                <a:t>2</a:t>
              </a:r>
              <a:r>
                <a:rPr lang="en-US" altLang="zh-CN">
                  <a:latin typeface="Times New Roman" pitchFamily="18" charset="0"/>
                  <a:ea typeface="SimSun" pitchFamily="2" charset="-122"/>
                  <a:cs typeface="Times New Roman" pitchFamily="18" charset="0"/>
                </a:rPr>
                <a:t>(</a:t>
              </a:r>
              <a:r>
                <a:rPr lang="en-US" altLang="zh-CN" i="1">
                  <a:latin typeface="Times New Roman" pitchFamily="18" charset="0"/>
                  <a:ea typeface="SimSun" pitchFamily="2" charset="-122"/>
                  <a:cs typeface="Times New Roman" pitchFamily="18" charset="0"/>
                </a:rPr>
                <a:t>q</a:t>
              </a:r>
              <a:r>
                <a:rPr lang="en-US" altLang="zh-CN" baseline="-25000">
                  <a:latin typeface="Times New Roman" pitchFamily="18" charset="0"/>
                  <a:ea typeface="SimSun" pitchFamily="2" charset="-122"/>
                  <a:cs typeface="Times New Roman" pitchFamily="18" charset="0"/>
                </a:rPr>
                <a:t>1</a:t>
              </a:r>
              <a:r>
                <a:rPr lang="en-US" altLang="zh-CN">
                  <a:latin typeface="Times New Roman" pitchFamily="18" charset="0"/>
                  <a:ea typeface="SimSun" pitchFamily="2" charset="-122"/>
                  <a:cs typeface="Times New Roman" pitchFamily="18" charset="0"/>
                </a:rPr>
                <a:t>(</a:t>
              </a:r>
              <a:r>
                <a:rPr lang="en-US" altLang="zh-CN" i="1">
                  <a:latin typeface="Times New Roman" pitchFamily="18" charset="0"/>
                  <a:ea typeface="SimSun" pitchFamily="2" charset="-122"/>
                  <a:cs typeface="Times New Roman" pitchFamily="18" charset="0"/>
                </a:rPr>
                <a:t>c</a:t>
              </a:r>
              <a:r>
                <a:rPr lang="en-US" altLang="zh-CN" i="1" baseline="-25000">
                  <a:latin typeface="Times New Roman" pitchFamily="18" charset="0"/>
                  <a:ea typeface="SimSun" pitchFamily="2" charset="-122"/>
                  <a:cs typeface="Times New Roman" pitchFamily="18" charset="0"/>
                </a:rPr>
                <a:t>L</a:t>
              </a:r>
              <a:r>
                <a:rPr lang="en-US" altLang="zh-CN">
                  <a:latin typeface="Times New Roman" pitchFamily="18" charset="0"/>
                  <a:ea typeface="SimSun" pitchFamily="2" charset="-122"/>
                  <a:cs typeface="Times New Roman" pitchFamily="18" charset="0"/>
                </a:rPr>
                <a:t>), </a:t>
              </a:r>
              <a:r>
                <a:rPr lang="en-US" altLang="zh-CN" i="1">
                  <a:latin typeface="Times New Roman" pitchFamily="18" charset="0"/>
                  <a:ea typeface="SimSun" pitchFamily="2" charset="-122"/>
                  <a:cs typeface="Times New Roman" pitchFamily="18" charset="0"/>
                </a:rPr>
                <a:t>q</a:t>
              </a:r>
              <a:r>
                <a:rPr lang="en-US" altLang="zh-CN" baseline="-25000">
                  <a:latin typeface="Times New Roman" pitchFamily="18" charset="0"/>
                  <a:ea typeface="SimSun" pitchFamily="2" charset="-122"/>
                  <a:cs typeface="Times New Roman" pitchFamily="18" charset="0"/>
                </a:rPr>
                <a:t>2</a:t>
              </a:r>
              <a:r>
                <a:rPr lang="en-US" altLang="zh-CN">
                  <a:latin typeface="Times New Roman" pitchFamily="18" charset="0"/>
                  <a:ea typeface="SimSun" pitchFamily="2" charset="-122"/>
                  <a:cs typeface="Times New Roman" pitchFamily="18" charset="0"/>
                </a:rPr>
                <a:t>; </a:t>
              </a:r>
              <a:r>
                <a:rPr lang="en-US" altLang="zh-CN" i="1">
                  <a:latin typeface="Times New Roman" pitchFamily="18" charset="0"/>
                  <a:ea typeface="SimSun" pitchFamily="2" charset="-122"/>
                  <a:cs typeface="Times New Roman" pitchFamily="18" charset="0"/>
                </a:rPr>
                <a:t>c</a:t>
              </a:r>
              <a:r>
                <a:rPr lang="en-US" altLang="zh-CN" i="1" baseline="-25000">
                  <a:latin typeface="Times New Roman" pitchFamily="18" charset="0"/>
                  <a:ea typeface="SimSun" pitchFamily="2" charset="-122"/>
                  <a:cs typeface="Times New Roman" pitchFamily="18" charset="0"/>
                </a:rPr>
                <a:t>H</a:t>
              </a:r>
              <a:r>
                <a:rPr lang="en-US" altLang="zh-CN">
                  <a:latin typeface="Times New Roman" pitchFamily="18" charset="0"/>
                  <a:ea typeface="SimSun" pitchFamily="2" charset="-122"/>
                  <a:cs typeface="Times New Roman" pitchFamily="18" charset="0"/>
                </a:rPr>
                <a:t>)</a:t>
              </a:r>
            </a:p>
          </p:txBody>
        </p:sp>
        <p:sp>
          <p:nvSpPr>
            <p:cNvPr id="275466" name="Line 10"/>
            <p:cNvSpPr>
              <a:spLocks noChangeShapeType="1"/>
            </p:cNvSpPr>
            <p:nvPr/>
          </p:nvSpPr>
          <p:spPr bwMode="auto">
            <a:xfrm flipH="1" flipV="1">
              <a:off x="4151" y="1831"/>
              <a:ext cx="291" cy="188"/>
            </a:xfrm>
            <a:prstGeom prst="line">
              <a:avLst/>
            </a:prstGeom>
            <a:noFill/>
            <a:ln w="9525">
              <a:solidFill>
                <a:schemeClr val="accent2"/>
              </a:solidFill>
              <a:round/>
              <a:headEnd/>
              <a:tailEnd type="triangle" w="med" len="med"/>
            </a:ln>
            <a:effectLst/>
          </p:spPr>
          <p:txBody>
            <a:bodyPr/>
            <a:lstStyle/>
            <a:p>
              <a:endParaRPr lang="zh-CN" altLang="en-US"/>
            </a:p>
          </p:txBody>
        </p:sp>
      </p:grpSp>
      <p:sp>
        <p:nvSpPr>
          <p:cNvPr id="12" name="页脚占位符 11"/>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3" name="click.wav"/>
      </p:stSnd>
    </p:sndAc>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fld id="{7A7D0E1A-954C-4485-AFAF-16497BA60D70}" type="slidenum">
              <a:rPr lang="zh-CN" altLang="en-US"/>
              <a:pPr/>
              <a:t>43</a:t>
            </a:fld>
            <a:endParaRPr lang="en-US" altLang="zh-CN"/>
          </a:p>
        </p:txBody>
      </p:sp>
      <p:sp>
        <p:nvSpPr>
          <p:cNvPr id="276482" name="Rectangle 2"/>
          <p:cNvSpPr>
            <a:spLocks noGrp="1" noChangeArrowheads="1"/>
          </p:cNvSpPr>
          <p:nvPr>
            <p:ph type="title"/>
          </p:nvPr>
        </p:nvSpPr>
        <p:spPr/>
        <p:txBody>
          <a:bodyPr/>
          <a:lstStyle/>
          <a:p>
            <a:r>
              <a:rPr lang="en-US" altLang="zh-CN" sz="3600">
                <a:ea typeface="SimSun" pitchFamily="2" charset="-122"/>
              </a:rPr>
              <a:t>Cournot duopoly model of </a:t>
            </a:r>
            <a:r>
              <a:rPr lang="en-US" altLang="zh-CN" sz="3600">
                <a:solidFill>
                  <a:schemeClr val="hlink"/>
                </a:solidFill>
                <a:ea typeface="SimSun" pitchFamily="2" charset="-122"/>
              </a:rPr>
              <a:t>incomplete</a:t>
            </a:r>
            <a:r>
              <a:rPr lang="en-US" altLang="zh-CN" sz="3600">
                <a:ea typeface="SimSun" pitchFamily="2" charset="-122"/>
              </a:rPr>
              <a:t> information (version three) </a:t>
            </a:r>
            <a:r>
              <a:rPr lang="en-US" altLang="zh-CN">
                <a:ea typeface="SimSun" pitchFamily="2" charset="-122"/>
              </a:rPr>
              <a:t>(continued)</a:t>
            </a:r>
          </a:p>
        </p:txBody>
      </p:sp>
      <p:graphicFrame>
        <p:nvGraphicFramePr>
          <p:cNvPr id="276483" name="Object 3"/>
          <p:cNvGraphicFramePr>
            <a:graphicFrameLocks noGrp="1" noChangeAspect="1"/>
          </p:cNvGraphicFramePr>
          <p:nvPr>
            <p:ph idx="1"/>
          </p:nvPr>
        </p:nvGraphicFramePr>
        <p:xfrm>
          <a:off x="674688" y="1627188"/>
          <a:ext cx="7067550" cy="4262437"/>
        </p:xfrm>
        <a:graphic>
          <a:graphicData uri="http://schemas.openxmlformats.org/presentationml/2006/ole">
            <mc:AlternateContent xmlns:mc="http://schemas.openxmlformats.org/markup-compatibility/2006">
              <mc:Choice xmlns:v="urn:schemas-microsoft-com:vml" Requires="v">
                <p:oleObj spid="_x0000_s276495" name="文档" r:id="rId4" imgW="9840643" imgH="5935931" progId="Word.Document.8">
                  <p:embed/>
                </p:oleObj>
              </mc:Choice>
              <mc:Fallback>
                <p:oleObj name="文档" r:id="rId4" imgW="9840643" imgH="5935931"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688" y="1627188"/>
                        <a:ext cx="7067550" cy="4262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76484" name="Group 4"/>
          <p:cNvGrpSpPr>
            <a:grpSpLocks/>
          </p:cNvGrpSpPr>
          <p:nvPr/>
        </p:nvGrpSpPr>
        <p:grpSpPr bwMode="auto">
          <a:xfrm>
            <a:off x="4276725" y="2268538"/>
            <a:ext cx="4581525" cy="1192212"/>
            <a:chOff x="2649" y="1399"/>
            <a:chExt cx="2886" cy="751"/>
          </a:xfrm>
        </p:grpSpPr>
        <p:sp>
          <p:nvSpPr>
            <p:cNvPr id="276485" name="Rectangle 5"/>
            <p:cNvSpPr>
              <a:spLocks noChangeArrowheads="1"/>
            </p:cNvSpPr>
            <p:nvPr/>
          </p:nvSpPr>
          <p:spPr bwMode="auto">
            <a:xfrm>
              <a:off x="2649" y="1534"/>
              <a:ext cx="1404" cy="182"/>
            </a:xfrm>
            <a:prstGeom prst="rect">
              <a:avLst/>
            </a:prstGeom>
            <a:noFill/>
            <a:ln w="9525">
              <a:solidFill>
                <a:schemeClr val="accent2"/>
              </a:solidFill>
              <a:miter lim="800000"/>
              <a:headEnd/>
              <a:tailEnd/>
            </a:ln>
            <a:effectLst/>
          </p:spPr>
          <p:txBody>
            <a:bodyPr wrap="none" anchor="ctr"/>
            <a:lstStyle/>
            <a:p>
              <a:endParaRPr lang="zh-CN" altLang="en-US"/>
            </a:p>
          </p:txBody>
        </p:sp>
        <p:sp>
          <p:nvSpPr>
            <p:cNvPr id="276486" name="Text Box 6"/>
            <p:cNvSpPr txBox="1">
              <a:spLocks noChangeArrowheads="1"/>
            </p:cNvSpPr>
            <p:nvPr/>
          </p:nvSpPr>
          <p:spPr bwMode="auto">
            <a:xfrm>
              <a:off x="4377" y="1399"/>
              <a:ext cx="1098" cy="237"/>
            </a:xfrm>
            <a:prstGeom prst="rect">
              <a:avLst/>
            </a:prstGeom>
            <a:noFill/>
            <a:ln w="9525">
              <a:solidFill>
                <a:schemeClr val="accent2"/>
              </a:solidFill>
              <a:miter lim="800000"/>
              <a:headEnd/>
              <a:tailEnd/>
            </a:ln>
            <a:effectLst/>
          </p:spPr>
          <p:txBody>
            <a:bodyPr>
              <a:spAutoFit/>
            </a:bodyPr>
            <a:lstStyle/>
            <a:p>
              <a:pPr>
                <a:spcBef>
                  <a:spcPct val="50000"/>
                </a:spcBef>
              </a:pPr>
              <a:r>
                <a:rPr lang="en-US" altLang="zh-CN" i="1">
                  <a:latin typeface="Times New Roman" pitchFamily="18" charset="0"/>
                  <a:ea typeface="SimSun" pitchFamily="2" charset="-122"/>
                  <a:cs typeface="Times New Roman" pitchFamily="18" charset="0"/>
                </a:rPr>
                <a:t>u</a:t>
              </a:r>
              <a:r>
                <a:rPr lang="en-US" altLang="zh-CN" baseline="-25000">
                  <a:latin typeface="Times New Roman" pitchFamily="18" charset="0"/>
                  <a:ea typeface="SimSun" pitchFamily="2" charset="-122"/>
                  <a:cs typeface="Times New Roman" pitchFamily="18" charset="0"/>
                </a:rPr>
                <a:t>2</a:t>
              </a:r>
              <a:r>
                <a:rPr lang="en-US" altLang="zh-CN">
                  <a:latin typeface="Times New Roman" pitchFamily="18" charset="0"/>
                  <a:ea typeface="SimSun" pitchFamily="2" charset="-122"/>
                  <a:cs typeface="Times New Roman" pitchFamily="18" charset="0"/>
                </a:rPr>
                <a:t>(</a:t>
              </a:r>
              <a:r>
                <a:rPr lang="en-US" altLang="zh-CN" i="1">
                  <a:latin typeface="Times New Roman" pitchFamily="18" charset="0"/>
                  <a:ea typeface="SimSun" pitchFamily="2" charset="-122"/>
                  <a:cs typeface="Times New Roman" pitchFamily="18" charset="0"/>
                </a:rPr>
                <a:t>q</a:t>
              </a:r>
              <a:r>
                <a:rPr lang="en-US" altLang="zh-CN" baseline="-25000">
                  <a:latin typeface="Times New Roman" pitchFamily="18" charset="0"/>
                  <a:ea typeface="SimSun" pitchFamily="2" charset="-122"/>
                  <a:cs typeface="Times New Roman" pitchFamily="18" charset="0"/>
                </a:rPr>
                <a:t>1</a:t>
              </a:r>
              <a:r>
                <a:rPr lang="en-US" altLang="zh-CN">
                  <a:latin typeface="Times New Roman" pitchFamily="18" charset="0"/>
                  <a:ea typeface="SimSun" pitchFamily="2" charset="-122"/>
                  <a:cs typeface="Times New Roman" pitchFamily="18" charset="0"/>
                </a:rPr>
                <a:t>(</a:t>
              </a:r>
              <a:r>
                <a:rPr lang="en-US" altLang="zh-CN" i="1">
                  <a:latin typeface="Times New Roman" pitchFamily="18" charset="0"/>
                  <a:ea typeface="SimSun" pitchFamily="2" charset="-122"/>
                  <a:cs typeface="Times New Roman" pitchFamily="18" charset="0"/>
                </a:rPr>
                <a:t>c</a:t>
              </a:r>
              <a:r>
                <a:rPr lang="en-US" altLang="zh-CN" i="1" baseline="-25000">
                  <a:latin typeface="Times New Roman" pitchFamily="18" charset="0"/>
                  <a:ea typeface="SimSun" pitchFamily="2" charset="-122"/>
                  <a:cs typeface="Times New Roman" pitchFamily="18" charset="0"/>
                </a:rPr>
                <a:t>H</a:t>
              </a:r>
              <a:r>
                <a:rPr lang="en-US" altLang="zh-CN">
                  <a:latin typeface="Times New Roman" pitchFamily="18" charset="0"/>
                  <a:ea typeface="SimSun" pitchFamily="2" charset="-122"/>
                  <a:cs typeface="Times New Roman" pitchFamily="18" charset="0"/>
                </a:rPr>
                <a:t>), </a:t>
              </a:r>
              <a:r>
                <a:rPr lang="en-US" altLang="zh-CN" i="1">
                  <a:latin typeface="Times New Roman" pitchFamily="18" charset="0"/>
                  <a:ea typeface="SimSun" pitchFamily="2" charset="-122"/>
                  <a:cs typeface="Times New Roman" pitchFamily="18" charset="0"/>
                </a:rPr>
                <a:t>q</a:t>
              </a:r>
              <a:r>
                <a:rPr lang="en-US" altLang="zh-CN" baseline="-25000">
                  <a:latin typeface="Times New Roman" pitchFamily="18" charset="0"/>
                  <a:ea typeface="SimSun" pitchFamily="2" charset="-122"/>
                  <a:cs typeface="Times New Roman" pitchFamily="18" charset="0"/>
                </a:rPr>
                <a:t>2</a:t>
              </a:r>
              <a:r>
                <a:rPr lang="en-US" altLang="zh-CN">
                  <a:latin typeface="Times New Roman" pitchFamily="18" charset="0"/>
                  <a:ea typeface="SimSun" pitchFamily="2" charset="-122"/>
                  <a:cs typeface="Times New Roman" pitchFamily="18" charset="0"/>
                </a:rPr>
                <a:t>; </a:t>
              </a:r>
              <a:r>
                <a:rPr lang="en-US" altLang="zh-CN" i="1">
                  <a:latin typeface="Times New Roman" pitchFamily="18" charset="0"/>
                  <a:ea typeface="SimSun" pitchFamily="2" charset="-122"/>
                  <a:cs typeface="Times New Roman" pitchFamily="18" charset="0"/>
                </a:rPr>
                <a:t>c</a:t>
              </a:r>
              <a:r>
                <a:rPr lang="en-US" altLang="zh-CN" i="1" baseline="-25000">
                  <a:latin typeface="Times New Roman" pitchFamily="18" charset="0"/>
                  <a:ea typeface="SimSun" pitchFamily="2" charset="-122"/>
                  <a:cs typeface="Times New Roman" pitchFamily="18" charset="0"/>
                </a:rPr>
                <a:t>L</a:t>
              </a:r>
              <a:r>
                <a:rPr lang="en-US" altLang="zh-CN">
                  <a:latin typeface="Times New Roman" pitchFamily="18" charset="0"/>
                  <a:ea typeface="SimSun" pitchFamily="2" charset="-122"/>
                  <a:cs typeface="Times New Roman" pitchFamily="18" charset="0"/>
                </a:rPr>
                <a:t>)</a:t>
              </a:r>
            </a:p>
          </p:txBody>
        </p:sp>
        <p:sp>
          <p:nvSpPr>
            <p:cNvPr id="276487" name="Line 7"/>
            <p:cNvSpPr>
              <a:spLocks noChangeShapeType="1"/>
            </p:cNvSpPr>
            <p:nvPr/>
          </p:nvSpPr>
          <p:spPr bwMode="auto">
            <a:xfrm flipH="1">
              <a:off x="4047" y="1504"/>
              <a:ext cx="321" cy="119"/>
            </a:xfrm>
            <a:prstGeom prst="line">
              <a:avLst/>
            </a:prstGeom>
            <a:noFill/>
            <a:ln w="9525">
              <a:solidFill>
                <a:schemeClr val="accent2"/>
              </a:solidFill>
              <a:round/>
              <a:headEnd/>
              <a:tailEnd type="triangle" w="med" len="med"/>
            </a:ln>
            <a:effectLst/>
          </p:spPr>
          <p:txBody>
            <a:bodyPr/>
            <a:lstStyle/>
            <a:p>
              <a:endParaRPr lang="zh-CN" altLang="en-US"/>
            </a:p>
          </p:txBody>
        </p:sp>
        <p:sp>
          <p:nvSpPr>
            <p:cNvPr id="276488" name="Rectangle 8"/>
            <p:cNvSpPr>
              <a:spLocks noChangeArrowheads="1"/>
            </p:cNvSpPr>
            <p:nvPr/>
          </p:nvSpPr>
          <p:spPr bwMode="auto">
            <a:xfrm>
              <a:off x="2753" y="1742"/>
              <a:ext cx="1404" cy="182"/>
            </a:xfrm>
            <a:prstGeom prst="rect">
              <a:avLst/>
            </a:prstGeom>
            <a:noFill/>
            <a:ln w="9525">
              <a:solidFill>
                <a:schemeClr val="accent2"/>
              </a:solidFill>
              <a:miter lim="800000"/>
              <a:headEnd/>
              <a:tailEnd/>
            </a:ln>
            <a:effectLst/>
          </p:spPr>
          <p:txBody>
            <a:bodyPr wrap="none" anchor="ctr"/>
            <a:lstStyle/>
            <a:p>
              <a:endParaRPr lang="zh-CN" altLang="en-US"/>
            </a:p>
          </p:txBody>
        </p:sp>
        <p:sp>
          <p:nvSpPr>
            <p:cNvPr id="276489" name="Text Box 9"/>
            <p:cNvSpPr txBox="1">
              <a:spLocks noChangeArrowheads="1"/>
            </p:cNvSpPr>
            <p:nvPr/>
          </p:nvSpPr>
          <p:spPr bwMode="auto">
            <a:xfrm>
              <a:off x="4443" y="1913"/>
              <a:ext cx="1092" cy="237"/>
            </a:xfrm>
            <a:prstGeom prst="rect">
              <a:avLst/>
            </a:prstGeom>
            <a:noFill/>
            <a:ln w="9525">
              <a:solidFill>
                <a:schemeClr val="accent2"/>
              </a:solidFill>
              <a:miter lim="800000"/>
              <a:headEnd/>
              <a:tailEnd/>
            </a:ln>
            <a:effectLst/>
          </p:spPr>
          <p:txBody>
            <a:bodyPr>
              <a:spAutoFit/>
            </a:bodyPr>
            <a:lstStyle/>
            <a:p>
              <a:pPr>
                <a:spcBef>
                  <a:spcPct val="50000"/>
                </a:spcBef>
              </a:pPr>
              <a:r>
                <a:rPr lang="en-US" altLang="zh-CN" i="1">
                  <a:latin typeface="Times New Roman" pitchFamily="18" charset="0"/>
                  <a:ea typeface="SimSun" pitchFamily="2" charset="-122"/>
                  <a:cs typeface="Times New Roman" pitchFamily="18" charset="0"/>
                </a:rPr>
                <a:t>u</a:t>
              </a:r>
              <a:r>
                <a:rPr lang="en-US" altLang="zh-CN" baseline="-25000">
                  <a:latin typeface="Times New Roman" pitchFamily="18" charset="0"/>
                  <a:ea typeface="SimSun" pitchFamily="2" charset="-122"/>
                  <a:cs typeface="Times New Roman" pitchFamily="18" charset="0"/>
                </a:rPr>
                <a:t>2</a:t>
              </a:r>
              <a:r>
                <a:rPr lang="en-US" altLang="zh-CN">
                  <a:latin typeface="Times New Roman" pitchFamily="18" charset="0"/>
                  <a:ea typeface="SimSun" pitchFamily="2" charset="-122"/>
                  <a:cs typeface="Times New Roman" pitchFamily="18" charset="0"/>
                </a:rPr>
                <a:t>(</a:t>
              </a:r>
              <a:r>
                <a:rPr lang="en-US" altLang="zh-CN" i="1">
                  <a:latin typeface="Times New Roman" pitchFamily="18" charset="0"/>
                  <a:ea typeface="SimSun" pitchFamily="2" charset="-122"/>
                  <a:cs typeface="Times New Roman" pitchFamily="18" charset="0"/>
                </a:rPr>
                <a:t>q</a:t>
              </a:r>
              <a:r>
                <a:rPr lang="en-US" altLang="zh-CN" baseline="-25000">
                  <a:latin typeface="Times New Roman" pitchFamily="18" charset="0"/>
                  <a:ea typeface="SimSun" pitchFamily="2" charset="-122"/>
                  <a:cs typeface="Times New Roman" pitchFamily="18" charset="0"/>
                </a:rPr>
                <a:t>1</a:t>
              </a:r>
              <a:r>
                <a:rPr lang="en-US" altLang="zh-CN">
                  <a:latin typeface="Times New Roman" pitchFamily="18" charset="0"/>
                  <a:ea typeface="SimSun" pitchFamily="2" charset="-122"/>
                  <a:cs typeface="Times New Roman" pitchFamily="18" charset="0"/>
                </a:rPr>
                <a:t>(</a:t>
              </a:r>
              <a:r>
                <a:rPr lang="en-US" altLang="zh-CN" i="1">
                  <a:latin typeface="Times New Roman" pitchFamily="18" charset="0"/>
                  <a:ea typeface="SimSun" pitchFamily="2" charset="-122"/>
                  <a:cs typeface="Times New Roman" pitchFamily="18" charset="0"/>
                </a:rPr>
                <a:t>c</a:t>
              </a:r>
              <a:r>
                <a:rPr lang="en-US" altLang="zh-CN" i="1" baseline="-25000">
                  <a:latin typeface="Times New Roman" pitchFamily="18" charset="0"/>
                  <a:ea typeface="SimSun" pitchFamily="2" charset="-122"/>
                  <a:cs typeface="Times New Roman" pitchFamily="18" charset="0"/>
                </a:rPr>
                <a:t>L</a:t>
              </a:r>
              <a:r>
                <a:rPr lang="en-US" altLang="zh-CN">
                  <a:latin typeface="Times New Roman" pitchFamily="18" charset="0"/>
                  <a:ea typeface="SimSun" pitchFamily="2" charset="-122"/>
                  <a:cs typeface="Times New Roman" pitchFamily="18" charset="0"/>
                </a:rPr>
                <a:t>), </a:t>
              </a:r>
              <a:r>
                <a:rPr lang="en-US" altLang="zh-CN" i="1">
                  <a:latin typeface="Times New Roman" pitchFamily="18" charset="0"/>
                  <a:ea typeface="SimSun" pitchFamily="2" charset="-122"/>
                  <a:cs typeface="Times New Roman" pitchFamily="18" charset="0"/>
                </a:rPr>
                <a:t>q</a:t>
              </a:r>
              <a:r>
                <a:rPr lang="en-US" altLang="zh-CN" baseline="-25000">
                  <a:latin typeface="Times New Roman" pitchFamily="18" charset="0"/>
                  <a:ea typeface="SimSun" pitchFamily="2" charset="-122"/>
                  <a:cs typeface="Times New Roman" pitchFamily="18" charset="0"/>
                </a:rPr>
                <a:t>2</a:t>
              </a:r>
              <a:r>
                <a:rPr lang="en-US" altLang="zh-CN">
                  <a:latin typeface="Times New Roman" pitchFamily="18" charset="0"/>
                  <a:ea typeface="SimSun" pitchFamily="2" charset="-122"/>
                  <a:cs typeface="Times New Roman" pitchFamily="18" charset="0"/>
                </a:rPr>
                <a:t>; </a:t>
              </a:r>
              <a:r>
                <a:rPr lang="en-US" altLang="zh-CN" i="1">
                  <a:latin typeface="Times New Roman" pitchFamily="18" charset="0"/>
                  <a:ea typeface="SimSun" pitchFamily="2" charset="-122"/>
                  <a:cs typeface="Times New Roman" pitchFamily="18" charset="0"/>
                </a:rPr>
                <a:t>c</a:t>
              </a:r>
              <a:r>
                <a:rPr lang="en-US" altLang="zh-CN" i="1" baseline="-25000">
                  <a:latin typeface="Times New Roman" pitchFamily="18" charset="0"/>
                  <a:ea typeface="SimSun" pitchFamily="2" charset="-122"/>
                  <a:cs typeface="Times New Roman" pitchFamily="18" charset="0"/>
                </a:rPr>
                <a:t>L</a:t>
              </a:r>
              <a:r>
                <a:rPr lang="en-US" altLang="zh-CN">
                  <a:latin typeface="Times New Roman" pitchFamily="18" charset="0"/>
                  <a:ea typeface="SimSun" pitchFamily="2" charset="-122"/>
                  <a:cs typeface="Times New Roman" pitchFamily="18" charset="0"/>
                </a:rPr>
                <a:t>)</a:t>
              </a:r>
            </a:p>
          </p:txBody>
        </p:sp>
        <p:sp>
          <p:nvSpPr>
            <p:cNvPr id="276490" name="Line 10"/>
            <p:cNvSpPr>
              <a:spLocks noChangeShapeType="1"/>
            </p:cNvSpPr>
            <p:nvPr/>
          </p:nvSpPr>
          <p:spPr bwMode="auto">
            <a:xfrm flipH="1" flipV="1">
              <a:off x="4151" y="1831"/>
              <a:ext cx="291" cy="188"/>
            </a:xfrm>
            <a:prstGeom prst="line">
              <a:avLst/>
            </a:prstGeom>
            <a:noFill/>
            <a:ln w="9525">
              <a:solidFill>
                <a:schemeClr val="accent2"/>
              </a:solidFill>
              <a:round/>
              <a:headEnd/>
              <a:tailEnd type="triangle" w="med" len="med"/>
            </a:ln>
            <a:effectLst/>
          </p:spPr>
          <p:txBody>
            <a:bodyPr/>
            <a:lstStyle/>
            <a:p>
              <a:endParaRPr lang="zh-CN" altLang="en-US"/>
            </a:p>
          </p:txBody>
        </p:sp>
      </p:grpSp>
      <p:sp>
        <p:nvSpPr>
          <p:cNvPr id="12" name="页脚占位符 11"/>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3" name="click.wav"/>
      </p:stSnd>
    </p:sndAc>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B473E36-8EC2-4816-BB9A-EE82179FFBC4}" type="slidenum">
              <a:rPr lang="zh-CN" altLang="en-US"/>
              <a:pPr/>
              <a:t>44</a:t>
            </a:fld>
            <a:endParaRPr lang="en-US" altLang="zh-CN"/>
          </a:p>
        </p:txBody>
      </p:sp>
      <p:sp>
        <p:nvSpPr>
          <p:cNvPr id="277506" name="Rectangle 2"/>
          <p:cNvSpPr>
            <a:spLocks noGrp="1" noChangeArrowheads="1"/>
          </p:cNvSpPr>
          <p:nvPr>
            <p:ph type="title"/>
          </p:nvPr>
        </p:nvSpPr>
        <p:spPr/>
        <p:txBody>
          <a:bodyPr/>
          <a:lstStyle/>
          <a:p>
            <a:r>
              <a:rPr lang="en-US" altLang="zh-CN" sz="3600">
                <a:ea typeface="SimSun" pitchFamily="2" charset="-122"/>
              </a:rPr>
              <a:t>Cournot duopoly model of </a:t>
            </a:r>
            <a:r>
              <a:rPr lang="en-US" altLang="zh-CN" sz="3600">
                <a:solidFill>
                  <a:schemeClr val="hlink"/>
                </a:solidFill>
                <a:ea typeface="SimSun" pitchFamily="2" charset="-122"/>
              </a:rPr>
              <a:t>incomplete</a:t>
            </a:r>
            <a:r>
              <a:rPr lang="en-US" altLang="zh-CN" sz="3600">
                <a:ea typeface="SimSun" pitchFamily="2" charset="-122"/>
              </a:rPr>
              <a:t> information (version three) </a:t>
            </a:r>
            <a:r>
              <a:rPr lang="en-US" altLang="zh-CN">
                <a:ea typeface="SimSun" pitchFamily="2" charset="-122"/>
              </a:rPr>
              <a:t>(continued)</a:t>
            </a:r>
          </a:p>
        </p:txBody>
      </p:sp>
      <p:graphicFrame>
        <p:nvGraphicFramePr>
          <p:cNvPr id="277507" name="Object 3"/>
          <p:cNvGraphicFramePr>
            <a:graphicFrameLocks noGrp="1" noChangeAspect="1"/>
          </p:cNvGraphicFramePr>
          <p:nvPr>
            <p:ph idx="1"/>
          </p:nvPr>
        </p:nvGraphicFramePr>
        <p:xfrm>
          <a:off x="1171575" y="1606550"/>
          <a:ext cx="6742113" cy="5251450"/>
        </p:xfrm>
        <a:graphic>
          <a:graphicData uri="http://schemas.openxmlformats.org/presentationml/2006/ole">
            <mc:AlternateContent xmlns:mc="http://schemas.openxmlformats.org/markup-compatibility/2006">
              <mc:Choice xmlns:v="urn:schemas-microsoft-com:vml" Requires="v">
                <p:oleObj spid="_x0000_s277519" name="文档" r:id="rId4" imgW="11795850" imgH="9187891" progId="Word.Document.8">
                  <p:embed/>
                </p:oleObj>
              </mc:Choice>
              <mc:Fallback>
                <p:oleObj name="文档" r:id="rId4" imgW="11795850" imgH="9187891"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1575" y="1606550"/>
                        <a:ext cx="6742113" cy="5251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3" name="click.wav"/>
      </p:stSnd>
    </p:sndAc>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416B46D3-5F96-471C-9814-C254EF04F30C}" type="slidenum">
              <a:rPr lang="zh-CN" altLang="en-US"/>
              <a:pPr/>
              <a:t>45</a:t>
            </a:fld>
            <a:endParaRPr lang="en-US" altLang="zh-CN"/>
          </a:p>
        </p:txBody>
      </p:sp>
      <p:sp>
        <p:nvSpPr>
          <p:cNvPr id="278530" name="Rectangle 2"/>
          <p:cNvSpPr>
            <a:spLocks noGrp="1" noChangeArrowheads="1"/>
          </p:cNvSpPr>
          <p:nvPr>
            <p:ph type="title"/>
          </p:nvPr>
        </p:nvSpPr>
        <p:spPr/>
        <p:txBody>
          <a:bodyPr/>
          <a:lstStyle/>
          <a:p>
            <a:r>
              <a:rPr lang="en-US" altLang="zh-CN" sz="3600">
                <a:ea typeface="SimSun" pitchFamily="2" charset="-122"/>
              </a:rPr>
              <a:t>Cournot duopoly model of </a:t>
            </a:r>
            <a:r>
              <a:rPr lang="en-US" altLang="zh-CN" sz="3600">
                <a:solidFill>
                  <a:schemeClr val="hlink"/>
                </a:solidFill>
                <a:ea typeface="SimSun" pitchFamily="2" charset="-122"/>
              </a:rPr>
              <a:t>incomplete</a:t>
            </a:r>
            <a:r>
              <a:rPr lang="en-US" altLang="zh-CN" sz="3600">
                <a:ea typeface="SimSun" pitchFamily="2" charset="-122"/>
              </a:rPr>
              <a:t> information (version three) </a:t>
            </a:r>
            <a:r>
              <a:rPr lang="en-US" altLang="zh-CN">
                <a:ea typeface="SimSun" pitchFamily="2" charset="-122"/>
              </a:rPr>
              <a:t>(continued)</a:t>
            </a:r>
          </a:p>
        </p:txBody>
      </p:sp>
      <p:graphicFrame>
        <p:nvGraphicFramePr>
          <p:cNvPr id="278531" name="Object 3"/>
          <p:cNvGraphicFramePr>
            <a:graphicFrameLocks noGrp="1" noChangeAspect="1"/>
          </p:cNvGraphicFramePr>
          <p:nvPr>
            <p:ph idx="1"/>
          </p:nvPr>
        </p:nvGraphicFramePr>
        <p:xfrm>
          <a:off x="687388" y="1593850"/>
          <a:ext cx="8099425" cy="4473575"/>
        </p:xfrm>
        <a:graphic>
          <a:graphicData uri="http://schemas.openxmlformats.org/presentationml/2006/ole">
            <mc:AlternateContent xmlns:mc="http://schemas.openxmlformats.org/markup-compatibility/2006">
              <mc:Choice xmlns:v="urn:schemas-microsoft-com:vml" Requires="v">
                <p:oleObj spid="_x0000_s278543" name="文档" r:id="rId4" imgW="10683014" imgH="5899122" progId="Word.Document.8">
                  <p:embed/>
                </p:oleObj>
              </mc:Choice>
              <mc:Fallback>
                <p:oleObj name="文档" r:id="rId4" imgW="10683014" imgH="5899122"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388" y="1593850"/>
                        <a:ext cx="8099425" cy="4473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3" name="click.wav"/>
      </p:stSnd>
    </p:sndAc>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fld id="{A1E54D93-82F0-4369-ACAC-DAFE9179155A}" type="slidenum">
              <a:rPr lang="zh-CN" altLang="en-US"/>
              <a:pPr/>
              <a:t>46</a:t>
            </a:fld>
            <a:endParaRPr lang="en-US" altLang="zh-CN"/>
          </a:p>
        </p:txBody>
      </p:sp>
      <p:sp>
        <p:nvSpPr>
          <p:cNvPr id="279554" name="Rectangle 2"/>
          <p:cNvSpPr>
            <a:spLocks noGrp="1" noChangeArrowheads="1"/>
          </p:cNvSpPr>
          <p:nvPr>
            <p:ph type="title"/>
          </p:nvPr>
        </p:nvSpPr>
        <p:spPr/>
        <p:txBody>
          <a:bodyPr/>
          <a:lstStyle/>
          <a:p>
            <a:r>
              <a:rPr lang="en-US" altLang="zh-CN" sz="3600">
                <a:ea typeface="SimSun" pitchFamily="2" charset="-122"/>
              </a:rPr>
              <a:t>Normal-form representation of static Bayesian games</a:t>
            </a:r>
          </a:p>
        </p:txBody>
      </p:sp>
      <p:graphicFrame>
        <p:nvGraphicFramePr>
          <p:cNvPr id="279555" name="Object 3"/>
          <p:cNvGraphicFramePr>
            <a:graphicFrameLocks noGrp="1" noChangeAspect="1"/>
          </p:cNvGraphicFramePr>
          <p:nvPr>
            <p:ph idx="1"/>
          </p:nvPr>
        </p:nvGraphicFramePr>
        <p:xfrm>
          <a:off x="1103313" y="1733550"/>
          <a:ext cx="6669087" cy="4648200"/>
        </p:xfrm>
        <a:graphic>
          <a:graphicData uri="http://schemas.openxmlformats.org/presentationml/2006/ole">
            <mc:AlternateContent xmlns:mc="http://schemas.openxmlformats.org/markup-compatibility/2006">
              <mc:Choice xmlns:v="urn:schemas-microsoft-com:vml" Requires="v">
                <p:oleObj spid="_x0000_s279623" name="文档" r:id="rId4" imgW="8459150" imgH="5896232" progId="Word.Document.8">
                  <p:embed/>
                </p:oleObj>
              </mc:Choice>
              <mc:Fallback>
                <p:oleObj name="文档" r:id="rId4" imgW="8459150" imgH="5896232"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3313" y="1733550"/>
                        <a:ext cx="6669087" cy="464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9556" name="Object 4"/>
          <p:cNvGraphicFramePr>
            <a:graphicFrameLocks noChangeAspect="1"/>
          </p:cNvGraphicFramePr>
          <p:nvPr/>
        </p:nvGraphicFramePr>
        <p:xfrm>
          <a:off x="5500688" y="2803525"/>
          <a:ext cx="984250" cy="423863"/>
        </p:xfrm>
        <a:graphic>
          <a:graphicData uri="http://schemas.openxmlformats.org/presentationml/2006/ole">
            <mc:AlternateContent xmlns:mc="http://schemas.openxmlformats.org/markup-compatibility/2006">
              <mc:Choice xmlns:v="urn:schemas-microsoft-com:vml" Requires="v">
                <p:oleObj spid="_x0000_s279624" name="公式" r:id="rId6" imgW="533160" imgH="228600" progId="Equation.3">
                  <p:embed/>
                </p:oleObj>
              </mc:Choice>
              <mc:Fallback>
                <p:oleObj name="公式" r:id="rId6" imgW="533160" imgH="22860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0688" y="2803525"/>
                        <a:ext cx="984250"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9559" name="Rectangle 7"/>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79558" name="Object 6"/>
          <p:cNvGraphicFramePr>
            <a:graphicFrameLocks noChangeAspect="1"/>
          </p:cNvGraphicFramePr>
          <p:nvPr/>
        </p:nvGraphicFramePr>
        <p:xfrm>
          <a:off x="3384550" y="3170238"/>
          <a:ext cx="944563" cy="354012"/>
        </p:xfrm>
        <a:graphic>
          <a:graphicData uri="http://schemas.openxmlformats.org/presentationml/2006/ole">
            <mc:AlternateContent xmlns:mc="http://schemas.openxmlformats.org/markup-compatibility/2006">
              <mc:Choice xmlns:v="urn:schemas-microsoft-com:vml" Requires="v">
                <p:oleObj spid="_x0000_s279625" name="公式" r:id="rId8" imgW="609600" imgH="228600" progId="Equation.3">
                  <p:embed/>
                </p:oleObj>
              </mc:Choice>
              <mc:Fallback>
                <p:oleObj name="公式" r:id="rId8" imgW="609600" imgH="22860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84550" y="3170238"/>
                        <a:ext cx="944563" cy="354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9560" name="Object 8"/>
          <p:cNvGraphicFramePr>
            <a:graphicFrameLocks noChangeAspect="1"/>
          </p:cNvGraphicFramePr>
          <p:nvPr/>
        </p:nvGraphicFramePr>
        <p:xfrm>
          <a:off x="3881438" y="3505200"/>
          <a:ext cx="1130300" cy="458788"/>
        </p:xfrm>
        <a:graphic>
          <a:graphicData uri="http://schemas.openxmlformats.org/presentationml/2006/ole">
            <mc:AlternateContent xmlns:mc="http://schemas.openxmlformats.org/markup-compatibility/2006">
              <mc:Choice xmlns:v="urn:schemas-microsoft-com:vml" Requires="v">
                <p:oleObj spid="_x0000_s279626" name="公式" r:id="rId10" imgW="558800" imgH="228600" progId="Equation.3">
                  <p:embed/>
                </p:oleObj>
              </mc:Choice>
              <mc:Fallback>
                <p:oleObj name="公式" r:id="rId10" imgW="558800" imgH="228600" progId="Equation.3">
                  <p:embed/>
                  <p:pic>
                    <p:nvPicPr>
                      <p:cNvPr id="0"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81438" y="3505200"/>
                        <a:ext cx="1130300" cy="458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9566" name="Rectangle 14"/>
          <p:cNvSpPr>
            <a:spLocks noChangeArrowheads="1"/>
          </p:cNvSpPr>
          <p:nvPr/>
        </p:nvSpPr>
        <p:spPr bwMode="auto">
          <a:xfrm>
            <a:off x="0" y="24828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79572" name="Rectangle 20"/>
          <p:cNvSpPr>
            <a:spLocks noChangeArrowheads="1"/>
          </p:cNvSpPr>
          <p:nvPr/>
        </p:nvSpPr>
        <p:spPr bwMode="auto">
          <a:xfrm>
            <a:off x="906463" y="32258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79571" name="Object 19"/>
          <p:cNvGraphicFramePr>
            <a:graphicFrameLocks noChangeAspect="1"/>
          </p:cNvGraphicFramePr>
          <p:nvPr/>
        </p:nvGraphicFramePr>
        <p:xfrm>
          <a:off x="2449513" y="3906838"/>
          <a:ext cx="5353050" cy="446087"/>
        </p:xfrm>
        <a:graphic>
          <a:graphicData uri="http://schemas.openxmlformats.org/presentationml/2006/ole">
            <mc:AlternateContent xmlns:mc="http://schemas.openxmlformats.org/markup-compatibility/2006">
              <mc:Choice xmlns:v="urn:schemas-microsoft-com:vml" Requires="v">
                <p:oleObj spid="_x0000_s279627" name="公式" r:id="rId12" imgW="2743200" imgH="228600" progId="Equation.3">
                  <p:embed/>
                </p:oleObj>
              </mc:Choice>
              <mc:Fallback>
                <p:oleObj name="公式" r:id="rId12" imgW="2743200" imgH="228600" progId="Equation.3">
                  <p:embed/>
                  <p:pic>
                    <p:nvPicPr>
                      <p:cNvPr id="0" name="Picture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49513" y="3906838"/>
                        <a:ext cx="5353050" cy="44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页脚占位符 11"/>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3" name="click.wav"/>
      </p:stSnd>
    </p:sndAc>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2152424-3DD0-48F2-9BED-FD64CC5BAD5B}" type="slidenum">
              <a:rPr lang="zh-CN" altLang="en-US"/>
              <a:pPr/>
              <a:t>47</a:t>
            </a:fld>
            <a:endParaRPr lang="en-US" altLang="zh-CN"/>
          </a:p>
        </p:txBody>
      </p:sp>
      <p:sp>
        <p:nvSpPr>
          <p:cNvPr id="280578" name="Rectangle 2"/>
          <p:cNvSpPr>
            <a:spLocks noGrp="1" noChangeArrowheads="1"/>
          </p:cNvSpPr>
          <p:nvPr>
            <p:ph type="title"/>
          </p:nvPr>
        </p:nvSpPr>
        <p:spPr/>
        <p:txBody>
          <a:bodyPr/>
          <a:lstStyle/>
          <a:p>
            <a:r>
              <a:rPr lang="en-US" altLang="zh-CN" sz="3600">
                <a:ea typeface="SimSun" pitchFamily="2" charset="-122"/>
              </a:rPr>
              <a:t>Normal-form representation of static Bayesian games: payoffs</a:t>
            </a:r>
          </a:p>
        </p:txBody>
      </p:sp>
      <p:graphicFrame>
        <p:nvGraphicFramePr>
          <p:cNvPr id="280579" name="Object 3"/>
          <p:cNvGraphicFramePr>
            <a:graphicFrameLocks noGrp="1" noChangeAspect="1"/>
          </p:cNvGraphicFramePr>
          <p:nvPr>
            <p:ph idx="1"/>
          </p:nvPr>
        </p:nvGraphicFramePr>
        <p:xfrm>
          <a:off x="661988" y="1520825"/>
          <a:ext cx="8337550" cy="4191000"/>
        </p:xfrm>
        <a:graphic>
          <a:graphicData uri="http://schemas.openxmlformats.org/presentationml/2006/ole">
            <mc:AlternateContent xmlns:mc="http://schemas.openxmlformats.org/markup-compatibility/2006">
              <mc:Choice xmlns:v="urn:schemas-microsoft-com:vml" Requires="v">
                <p:oleObj spid="_x0000_s280591" name="文档" r:id="rId4" imgW="9041978" imgH="4550958" progId="Word.Document.8">
                  <p:embed/>
                </p:oleObj>
              </mc:Choice>
              <mc:Fallback>
                <p:oleObj name="文档" r:id="rId4" imgW="9041978" imgH="4550958"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988" y="1520825"/>
                        <a:ext cx="8337550" cy="419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3" name="click.wav"/>
      </p:stSnd>
    </p:sndAc>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425F0245-8D76-4FA2-806F-12228A204AEB}" type="slidenum">
              <a:rPr lang="zh-CN" altLang="en-US"/>
              <a:pPr/>
              <a:t>48</a:t>
            </a:fld>
            <a:endParaRPr lang="en-US" altLang="zh-CN"/>
          </a:p>
        </p:txBody>
      </p:sp>
      <p:sp>
        <p:nvSpPr>
          <p:cNvPr id="281602" name="Rectangle 2"/>
          <p:cNvSpPr>
            <a:spLocks noGrp="1" noChangeArrowheads="1"/>
          </p:cNvSpPr>
          <p:nvPr>
            <p:ph type="title"/>
          </p:nvPr>
        </p:nvSpPr>
        <p:spPr/>
        <p:txBody>
          <a:bodyPr/>
          <a:lstStyle/>
          <a:p>
            <a:r>
              <a:rPr lang="en-US" altLang="zh-CN" sz="3600" dirty="0">
                <a:ea typeface="SimSun" pitchFamily="2" charset="-122"/>
              </a:rPr>
              <a:t>Normal-form representation of static Bayesian games: beliefs (probabilities)</a:t>
            </a:r>
          </a:p>
        </p:txBody>
      </p:sp>
      <p:graphicFrame>
        <p:nvGraphicFramePr>
          <p:cNvPr id="281603" name="Object 3"/>
          <p:cNvGraphicFramePr>
            <a:graphicFrameLocks noGrp="1" noChangeAspect="1"/>
          </p:cNvGraphicFramePr>
          <p:nvPr>
            <p:ph idx="1"/>
          </p:nvPr>
        </p:nvGraphicFramePr>
        <p:xfrm>
          <a:off x="682625" y="1550988"/>
          <a:ext cx="8223250" cy="4338637"/>
        </p:xfrm>
        <a:graphic>
          <a:graphicData uri="http://schemas.openxmlformats.org/presentationml/2006/ole">
            <mc:AlternateContent xmlns:mc="http://schemas.openxmlformats.org/markup-compatibility/2006">
              <mc:Choice xmlns:v="urn:schemas-microsoft-com:vml" Requires="v">
                <p:oleObj spid="_x0000_s281615" name="文档" r:id="rId4" imgW="9138573" imgH="4827310" progId="Word.Document.8">
                  <p:embed/>
                </p:oleObj>
              </mc:Choice>
              <mc:Fallback>
                <p:oleObj name="文档" r:id="rId4" imgW="9138573" imgH="4827310"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625" y="1550988"/>
                        <a:ext cx="8223250" cy="433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3" name="click.wav"/>
      </p:stSnd>
    </p:sndAc>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海萨尼转换</a:t>
            </a:r>
            <a:r>
              <a:rPr lang="en-US" altLang="zh-CN" dirty="0" smtClean="0"/>
              <a:t>(the </a:t>
            </a:r>
            <a:r>
              <a:rPr lang="en-US" altLang="zh-CN" dirty="0" err="1" smtClean="0"/>
              <a:t>Harsanyi</a:t>
            </a:r>
            <a:r>
              <a:rPr lang="en-US" altLang="zh-CN" dirty="0" smtClean="0"/>
              <a:t> transformation)</a:t>
            </a:r>
            <a:r>
              <a:rPr lang="zh-CN" altLang="en-US" dirty="0" smtClean="0"/>
              <a:t>（</a:t>
            </a:r>
            <a:r>
              <a:rPr lang="en-US" altLang="zh-CN" dirty="0" smtClean="0"/>
              <a:t>p.116</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将不完全信息静态博弈转化为完全且不完美信息动态博弈</a:t>
            </a:r>
            <a:r>
              <a:rPr lang="en-US" altLang="zh-CN" dirty="0" smtClean="0"/>
              <a:t>.</a:t>
            </a:r>
          </a:p>
          <a:p>
            <a:r>
              <a:rPr lang="en-US" altLang="zh-CN" dirty="0" smtClean="0"/>
              <a:t>(1)</a:t>
            </a:r>
            <a:r>
              <a:rPr lang="zh-CN" altLang="en-US" dirty="0" smtClean="0"/>
              <a:t>引入虚拟的“自然”博弈方。自然赋予博弈各方的类型向量</a:t>
            </a:r>
            <a:r>
              <a:rPr lang="en-US" altLang="zh-CN" i="1" dirty="0" smtClean="0">
                <a:latin typeface="+mj-lt"/>
              </a:rPr>
              <a:t>t</a:t>
            </a:r>
            <a:r>
              <a:rPr lang="en-US" altLang="zh-CN" dirty="0" smtClean="0">
                <a:latin typeface="+mj-lt"/>
              </a:rPr>
              <a:t>=(</a:t>
            </a:r>
            <a:r>
              <a:rPr lang="en-US" altLang="zh-CN" i="1" dirty="0" smtClean="0">
                <a:latin typeface="+mj-lt"/>
              </a:rPr>
              <a:t>t</a:t>
            </a:r>
            <a:r>
              <a:rPr lang="en-US" altLang="zh-CN" baseline="-25000" dirty="0" smtClean="0">
                <a:latin typeface="+mj-lt"/>
              </a:rPr>
              <a:t>1</a:t>
            </a:r>
            <a:r>
              <a:rPr lang="en-US" altLang="zh-CN" dirty="0" smtClean="0">
                <a:latin typeface="+mj-lt"/>
              </a:rPr>
              <a:t>, …,</a:t>
            </a:r>
            <a:r>
              <a:rPr lang="en-US" altLang="zh-CN" i="1" dirty="0" smtClean="0">
                <a:latin typeface="+mj-lt"/>
              </a:rPr>
              <a:t>t</a:t>
            </a:r>
            <a:r>
              <a:rPr lang="en-US" altLang="zh-CN" i="1" baseline="-25000" dirty="0" smtClean="0">
                <a:latin typeface="+mj-lt"/>
              </a:rPr>
              <a:t>n</a:t>
            </a:r>
            <a:r>
              <a:rPr lang="en-US" altLang="zh-CN" dirty="0" smtClean="0">
                <a:latin typeface="+mj-lt"/>
              </a:rPr>
              <a:t>),</a:t>
            </a:r>
            <a:r>
              <a:rPr lang="zh-CN" altLang="en-US" dirty="0" smtClean="0"/>
              <a:t>其中</a:t>
            </a:r>
            <a:r>
              <a:rPr lang="en-US" altLang="zh-CN" i="1" dirty="0" smtClean="0">
                <a:latin typeface="+mj-lt"/>
              </a:rPr>
              <a:t>t</a:t>
            </a:r>
            <a:r>
              <a:rPr lang="en-US" altLang="zh-CN" i="1" baseline="-25000" dirty="0" smtClean="0">
                <a:latin typeface="+mj-lt"/>
              </a:rPr>
              <a:t>i</a:t>
            </a:r>
            <a:r>
              <a:rPr lang="zh-CN" altLang="en-US" dirty="0" smtClean="0"/>
              <a:t>属于可行集</a:t>
            </a:r>
            <a:r>
              <a:rPr lang="en-US" altLang="zh-CN" i="1" dirty="0" smtClean="0">
                <a:latin typeface="+mj-lt"/>
              </a:rPr>
              <a:t>T</a:t>
            </a:r>
            <a:r>
              <a:rPr lang="en-US" altLang="zh-CN" i="1" baseline="-25000" dirty="0" smtClean="0">
                <a:latin typeface="+mj-lt"/>
              </a:rPr>
              <a:t>i</a:t>
            </a:r>
            <a:r>
              <a:rPr lang="en-US" altLang="zh-CN" dirty="0" smtClean="0"/>
              <a:t>;</a:t>
            </a:r>
          </a:p>
          <a:p>
            <a:r>
              <a:rPr lang="en-US" altLang="zh-CN" dirty="0" smtClean="0"/>
              <a:t>(2)</a:t>
            </a:r>
            <a:r>
              <a:rPr lang="zh-CN" altLang="en-US" dirty="0" smtClean="0"/>
              <a:t>自然告知参与人</a:t>
            </a:r>
            <a:r>
              <a:rPr lang="en-US" altLang="zh-CN" i="1" dirty="0" err="1" smtClean="0">
                <a:latin typeface="+mj-lt"/>
              </a:rPr>
              <a:t>i</a:t>
            </a:r>
            <a:r>
              <a:rPr lang="zh-CN" altLang="en-US" dirty="0" smtClean="0"/>
              <a:t>自己的类型</a:t>
            </a:r>
            <a:r>
              <a:rPr lang="en-US" altLang="zh-CN" i="1" dirty="0" smtClean="0">
                <a:latin typeface="+mj-lt"/>
              </a:rPr>
              <a:t>t</a:t>
            </a:r>
            <a:r>
              <a:rPr lang="en-US" altLang="zh-CN" i="1" baseline="-25000" dirty="0" smtClean="0">
                <a:latin typeface="+mj-lt"/>
              </a:rPr>
              <a:t>i</a:t>
            </a:r>
            <a:r>
              <a:rPr lang="en-US" altLang="zh-CN" i="1" baseline="-25000" dirty="0" smtClean="0"/>
              <a:t> </a:t>
            </a:r>
            <a:r>
              <a:rPr lang="zh-CN" altLang="en-US" dirty="0" smtClean="0"/>
              <a:t>，但不告诉其他参与人的类型</a:t>
            </a:r>
            <a:r>
              <a:rPr lang="en-US" altLang="zh-CN" dirty="0" smtClean="0"/>
              <a:t>;</a:t>
            </a:r>
          </a:p>
          <a:p>
            <a:r>
              <a:rPr lang="en-US" altLang="zh-CN" dirty="0" smtClean="0"/>
              <a:t>(3)</a:t>
            </a:r>
            <a:r>
              <a:rPr lang="zh-CN" altLang="en-US" dirty="0" smtClean="0"/>
              <a:t>参与人同时选择行动，每一参与人</a:t>
            </a:r>
            <a:r>
              <a:rPr lang="en-US" altLang="zh-CN" i="1" dirty="0" err="1" smtClean="0">
                <a:latin typeface="+mj-lt"/>
              </a:rPr>
              <a:t>i</a:t>
            </a:r>
            <a:r>
              <a:rPr lang="zh-CN" altLang="en-US" dirty="0" smtClean="0"/>
              <a:t>从可行集</a:t>
            </a:r>
            <a:r>
              <a:rPr lang="en-US" altLang="zh-CN" i="1" dirty="0" smtClean="0">
                <a:latin typeface="+mj-lt"/>
              </a:rPr>
              <a:t>A</a:t>
            </a:r>
            <a:r>
              <a:rPr lang="en-US" altLang="zh-CN" i="1" baseline="-25000" dirty="0" smtClean="0">
                <a:latin typeface="+mj-lt"/>
              </a:rPr>
              <a:t>i</a:t>
            </a:r>
            <a:r>
              <a:rPr lang="zh-CN" altLang="en-US" dirty="0" smtClean="0"/>
              <a:t>中选择</a:t>
            </a:r>
            <a:r>
              <a:rPr lang="en-US" altLang="zh-CN" i="1" dirty="0" err="1" smtClean="0">
                <a:latin typeface="+mj-lt"/>
              </a:rPr>
              <a:t>a</a:t>
            </a:r>
            <a:r>
              <a:rPr lang="en-US" altLang="zh-CN" i="1" baseline="-25000" dirty="0" err="1" smtClean="0">
                <a:latin typeface="+mj-lt"/>
              </a:rPr>
              <a:t>i</a:t>
            </a:r>
            <a:r>
              <a:rPr lang="en-US" altLang="zh-CN" dirty="0" smtClean="0"/>
              <a:t>;</a:t>
            </a:r>
          </a:p>
          <a:p>
            <a:r>
              <a:rPr lang="en-US" altLang="zh-CN" dirty="0" smtClean="0"/>
              <a:t>(4)</a:t>
            </a:r>
            <a:r>
              <a:rPr lang="zh-CN" altLang="en-US" dirty="0" smtClean="0"/>
              <a:t>除自然外，其余各方得到收益</a:t>
            </a:r>
            <a:r>
              <a:rPr lang="en-US" altLang="zh-CN" i="1" dirty="0" err="1" smtClean="0">
                <a:solidFill>
                  <a:srgbClr val="000000"/>
                </a:solidFill>
                <a:latin typeface="Times New Roman"/>
              </a:rPr>
              <a:t>u</a:t>
            </a:r>
            <a:r>
              <a:rPr lang="en-US" altLang="zh-CN" i="1" baseline="-25000" dirty="0" err="1" smtClean="0">
                <a:solidFill>
                  <a:srgbClr val="000000"/>
                </a:solidFill>
                <a:latin typeface="Times New Roman"/>
              </a:rPr>
              <a:t>i</a:t>
            </a:r>
            <a:r>
              <a:rPr lang="en-US" altLang="zh-CN" dirty="0" smtClean="0"/>
              <a:t>(</a:t>
            </a:r>
            <a:r>
              <a:rPr lang="en-US" altLang="zh-CN" i="1" dirty="0" smtClean="0">
                <a:solidFill>
                  <a:srgbClr val="000000"/>
                </a:solidFill>
                <a:latin typeface="Times New Roman"/>
              </a:rPr>
              <a:t>a</a:t>
            </a:r>
            <a:r>
              <a:rPr lang="en-US" altLang="zh-CN" baseline="-25000" dirty="0" smtClean="0">
                <a:solidFill>
                  <a:srgbClr val="000000"/>
                </a:solidFill>
                <a:latin typeface="Times New Roman"/>
              </a:rPr>
              <a:t>1</a:t>
            </a:r>
            <a:r>
              <a:rPr lang="en-US" altLang="zh-CN" dirty="0" smtClean="0">
                <a:solidFill>
                  <a:srgbClr val="000000"/>
                </a:solidFill>
                <a:latin typeface="Times New Roman"/>
              </a:rPr>
              <a:t>, …,</a:t>
            </a:r>
            <a:r>
              <a:rPr lang="en-US" altLang="zh-CN" i="1" dirty="0" smtClean="0">
                <a:solidFill>
                  <a:srgbClr val="000000"/>
                </a:solidFill>
                <a:latin typeface="Times New Roman"/>
              </a:rPr>
              <a:t>a</a:t>
            </a:r>
            <a:r>
              <a:rPr lang="en-US" altLang="zh-CN" i="1" baseline="-25000" dirty="0" smtClean="0">
                <a:solidFill>
                  <a:srgbClr val="000000"/>
                </a:solidFill>
                <a:latin typeface="Times New Roman"/>
              </a:rPr>
              <a:t>n</a:t>
            </a:r>
            <a:r>
              <a:rPr lang="en-US" altLang="zh-CN" dirty="0" smtClean="0">
                <a:solidFill>
                  <a:srgbClr val="000000"/>
                </a:solidFill>
                <a:latin typeface="Times New Roman"/>
              </a:rPr>
              <a:t>;</a:t>
            </a:r>
            <a:r>
              <a:rPr lang="en-US" altLang="zh-CN" i="1" dirty="0" smtClean="0">
                <a:solidFill>
                  <a:srgbClr val="000000"/>
                </a:solidFill>
                <a:latin typeface="Times New Roman"/>
              </a:rPr>
              <a:t> t</a:t>
            </a:r>
            <a:r>
              <a:rPr lang="en-US" altLang="zh-CN" i="1" baseline="-25000" dirty="0" smtClean="0">
                <a:solidFill>
                  <a:srgbClr val="000000"/>
                </a:solidFill>
                <a:latin typeface="Times New Roman"/>
              </a:rPr>
              <a:t>i</a:t>
            </a:r>
            <a:r>
              <a:rPr lang="en-US" altLang="zh-CN" dirty="0" smtClean="0"/>
              <a:t>)</a:t>
            </a:r>
          </a:p>
          <a:p>
            <a:endParaRPr lang="zh-CN" altLang="en-US" dirty="0"/>
          </a:p>
        </p:txBody>
      </p:sp>
      <p:sp>
        <p:nvSpPr>
          <p:cNvPr id="4" name="页脚占位符 3"/>
          <p:cNvSpPr>
            <a:spLocks noGrp="1"/>
          </p:cNvSpPr>
          <p:nvPr>
            <p:ph type="ftr" sz="quarter" idx="11"/>
          </p:nvPr>
        </p:nvSpPr>
        <p:spPr/>
        <p:txBody>
          <a:bodyPr/>
          <a:lstStyle/>
          <a:p>
            <a:r>
              <a:rPr lang="en-US" altLang="zh-CN" smtClean="0"/>
              <a:t>Game Theory-Chapter 3</a:t>
            </a:r>
            <a:endParaRPr lang="en-US" altLang="zh-CN"/>
          </a:p>
        </p:txBody>
      </p:sp>
      <p:sp>
        <p:nvSpPr>
          <p:cNvPr id="5" name="灯片编号占位符 4"/>
          <p:cNvSpPr>
            <a:spLocks noGrp="1"/>
          </p:cNvSpPr>
          <p:nvPr>
            <p:ph type="sldNum" sz="quarter" idx="12"/>
          </p:nvPr>
        </p:nvSpPr>
        <p:spPr/>
        <p:txBody>
          <a:bodyPr/>
          <a:lstStyle/>
          <a:p>
            <a:fld id="{CFB10E98-7DAA-4918-8C3B-DBC27DF4BB96}" type="slidenum">
              <a:rPr lang="zh-CN" altLang="en-US" smtClean="0"/>
              <a:pPr/>
              <a:t>49</a:t>
            </a:fld>
            <a:endParaRPr lang="en-US" altLang="zh-CN" dirty="0"/>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1AA63912-172F-4FC3-83CD-F60E8D67B988}" type="slidenum">
              <a:rPr lang="zh-CN" altLang="en-US"/>
              <a:pPr/>
              <a:t>5</a:t>
            </a:fld>
            <a:endParaRPr lang="en-US" altLang="zh-CN"/>
          </a:p>
        </p:txBody>
      </p:sp>
      <p:sp>
        <p:nvSpPr>
          <p:cNvPr id="123906" name="Rectangle 2"/>
          <p:cNvSpPr>
            <a:spLocks noGrp="1" noChangeArrowheads="1"/>
          </p:cNvSpPr>
          <p:nvPr>
            <p:ph type="title"/>
          </p:nvPr>
        </p:nvSpPr>
        <p:spPr/>
        <p:txBody>
          <a:bodyPr/>
          <a:lstStyle/>
          <a:p>
            <a:r>
              <a:rPr lang="en-US" altLang="zh-CN" sz="3800">
                <a:ea typeface="SimSun" pitchFamily="2" charset="-122"/>
              </a:rPr>
              <a:t>Static (or simultaneous-move) games of INCOMPLETE information</a:t>
            </a:r>
          </a:p>
        </p:txBody>
      </p:sp>
      <p:sp>
        <p:nvSpPr>
          <p:cNvPr id="123907" name="Rectangle 3"/>
          <p:cNvSpPr>
            <a:spLocks noGrp="1" noChangeArrowheads="1"/>
          </p:cNvSpPr>
          <p:nvPr>
            <p:ph type="body" idx="1"/>
          </p:nvPr>
        </p:nvSpPr>
        <p:spPr/>
        <p:txBody>
          <a:bodyPr/>
          <a:lstStyle/>
          <a:p>
            <a:r>
              <a:rPr lang="zh-CN" altLang="en-US" dirty="0">
                <a:ea typeface="SimSun" pitchFamily="2" charset="-122"/>
              </a:rPr>
              <a:t>收益不再</a:t>
            </a:r>
            <a:r>
              <a:rPr lang="zh-CN" altLang="en-US" dirty="0" smtClean="0">
                <a:ea typeface="SimSun" pitchFamily="2" charset="-122"/>
              </a:rPr>
              <a:t>是</a:t>
            </a:r>
            <a:r>
              <a:rPr lang="zh-CN" altLang="en-US" dirty="0" smtClean="0">
                <a:ea typeface="SimSun" pitchFamily="2" charset="-122"/>
              </a:rPr>
              <a:t>确定的（不完全信息），尽管某些随机变量的分布仍为</a:t>
            </a:r>
            <a:r>
              <a:rPr lang="zh-CN" altLang="en-US" dirty="0" smtClean="0">
                <a:ea typeface="SimSun" pitchFamily="2" charset="-122"/>
              </a:rPr>
              <a:t>共同知识。</a:t>
            </a:r>
            <a:endParaRPr lang="en-US" altLang="zh-CN" dirty="0">
              <a:ea typeface="SimSun" pitchFamily="2" charset="-122"/>
            </a:endParaRPr>
          </a:p>
          <a:p>
            <a:endParaRPr lang="en-US" altLang="zh-CN" dirty="0">
              <a:ea typeface="SimSun" pitchFamily="2" charset="-122"/>
            </a:endParaRPr>
          </a:p>
          <a:p>
            <a:r>
              <a:rPr lang="zh-CN" altLang="en-US" b="1" dirty="0">
                <a:solidFill>
                  <a:schemeClr val="hlink"/>
                </a:solidFill>
                <a:ea typeface="SimSun" pitchFamily="2" charset="-122"/>
              </a:rPr>
              <a:t>不完全</a:t>
            </a:r>
            <a:r>
              <a:rPr lang="zh-CN" altLang="en-US" dirty="0">
                <a:ea typeface="SimSun" pitchFamily="2" charset="-122"/>
              </a:rPr>
              <a:t>信息意味着</a:t>
            </a:r>
            <a:endParaRPr lang="en-US" altLang="zh-CN" dirty="0">
              <a:ea typeface="SimSun" pitchFamily="2" charset="-122"/>
            </a:endParaRPr>
          </a:p>
          <a:p>
            <a:pPr lvl="1">
              <a:buFont typeface="Wingdings" pitchFamily="2" charset="2"/>
              <a:buChar char="Ø"/>
            </a:pPr>
            <a:r>
              <a:rPr lang="zh-CN" altLang="en-US" sz="2800" dirty="0">
                <a:ea typeface="SimSun" pitchFamily="2" charset="-122"/>
              </a:rPr>
              <a:t>至少有一个参与人不能准确的</a:t>
            </a:r>
            <a:r>
              <a:rPr lang="zh-CN" altLang="en-US" sz="2800" dirty="0" smtClean="0">
                <a:ea typeface="SimSun" pitchFamily="2" charset="-122"/>
              </a:rPr>
              <a:t>知道</a:t>
            </a:r>
            <a:r>
              <a:rPr lang="zh-CN" altLang="en-US" sz="2800" dirty="0" smtClean="0">
                <a:ea typeface="SimSun" pitchFamily="2" charset="-122"/>
              </a:rPr>
              <a:t>某个参数变量的值</a:t>
            </a:r>
            <a:r>
              <a:rPr lang="zh-CN" altLang="en-US" sz="2800" dirty="0" smtClean="0">
                <a:ea typeface="SimSun" pitchFamily="2" charset="-122"/>
              </a:rPr>
              <a:t>（</a:t>
            </a:r>
            <a:r>
              <a:rPr lang="zh-CN" altLang="en-US" sz="2800" smtClean="0">
                <a:ea typeface="SimSun" pitchFamily="2" charset="-122"/>
              </a:rPr>
              <a:t>如其他参与人的</a:t>
            </a:r>
            <a:r>
              <a:rPr lang="zh-CN" altLang="en-US" sz="2800" smtClean="0">
                <a:ea typeface="SimSun" pitchFamily="2" charset="-122"/>
              </a:rPr>
              <a:t>类型</a:t>
            </a:r>
            <a:r>
              <a:rPr lang="zh-CN" altLang="en-US" sz="2800" dirty="0">
                <a:ea typeface="SimSun" pitchFamily="2" charset="-122"/>
              </a:rPr>
              <a:t>，</a:t>
            </a:r>
            <a:r>
              <a:rPr lang="en-US" altLang="zh-CN" sz="2800" dirty="0">
                <a:ea typeface="SimSun" pitchFamily="2" charset="-122"/>
              </a:rPr>
              <a:t>type</a:t>
            </a:r>
            <a:r>
              <a:rPr lang="zh-CN" altLang="en-US" sz="2800" dirty="0">
                <a:ea typeface="SimSun" pitchFamily="2" charset="-122"/>
              </a:rPr>
              <a:t> ）</a:t>
            </a:r>
            <a:endParaRPr lang="en-US" altLang="zh-CN" sz="2800" dirty="0">
              <a:ea typeface="SimSun" pitchFamily="2" charset="-122"/>
            </a:endParaRPr>
          </a:p>
          <a:p>
            <a:pPr>
              <a:buFont typeface="Wingdings" pitchFamily="2" charset="2"/>
              <a:buChar char="Ø"/>
            </a:pPr>
            <a:endParaRPr lang="en-US" altLang="zh-CN" sz="3000" dirty="0">
              <a:ea typeface="SimSun" pitchFamily="2" charset="-122"/>
            </a:endParaRPr>
          </a:p>
          <a:p>
            <a:r>
              <a:rPr lang="zh-CN" altLang="en-US" dirty="0">
                <a:ea typeface="SimSun" pitchFamily="2" charset="-122"/>
              </a:rPr>
              <a:t>不完全信息静态博弈也被称为</a:t>
            </a:r>
            <a:r>
              <a:rPr lang="zh-CN" altLang="en-US" b="1" i="1" dirty="0">
                <a:ea typeface="SimSun" pitchFamily="2" charset="-122"/>
              </a:rPr>
              <a:t>静态贝叶斯博弈</a:t>
            </a:r>
            <a:r>
              <a:rPr lang="zh-CN" altLang="en-US" dirty="0">
                <a:ea typeface="SimSun" pitchFamily="2" charset="-122"/>
              </a:rPr>
              <a:t>（</a:t>
            </a:r>
            <a:r>
              <a:rPr lang="en-US" altLang="zh-CN" i="1" dirty="0">
                <a:ea typeface="SimSun" pitchFamily="2" charset="-122"/>
              </a:rPr>
              <a:t>static Bayesian games</a:t>
            </a:r>
            <a:r>
              <a:rPr lang="en-US" altLang="zh-CN" dirty="0">
                <a:ea typeface="SimSun" pitchFamily="2" charset="-122"/>
              </a:rPr>
              <a:t> </a:t>
            </a:r>
            <a:r>
              <a:rPr lang="zh-CN" altLang="en-US" dirty="0">
                <a:ea typeface="SimSun" pitchFamily="2" charset="-122"/>
              </a:rPr>
              <a:t>）</a:t>
            </a:r>
            <a:endParaRPr lang="en-US" altLang="zh-CN" dirty="0">
              <a:ea typeface="SimSun" pitchFamily="2" charset="-122"/>
            </a:endParaRPr>
          </a:p>
        </p:txBody>
      </p:sp>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关于推断         （</a:t>
            </a:r>
            <a:r>
              <a:rPr lang="en-US" altLang="zh-CN" dirty="0" smtClean="0"/>
              <a:t>p.117</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自然根据先验的概率分布</a:t>
            </a:r>
            <a:r>
              <a:rPr lang="en-US" altLang="zh-CN" i="1" dirty="0" smtClean="0">
                <a:latin typeface="+mj-lt"/>
              </a:rPr>
              <a:t>p</a:t>
            </a:r>
            <a:r>
              <a:rPr lang="en-US" altLang="zh-CN" dirty="0" smtClean="0">
                <a:latin typeface="+mj-lt"/>
              </a:rPr>
              <a:t>(</a:t>
            </a:r>
            <a:r>
              <a:rPr lang="en-US" altLang="zh-CN" i="1" dirty="0" smtClean="0">
                <a:latin typeface="+mj-lt"/>
              </a:rPr>
              <a:t>t</a:t>
            </a:r>
            <a:r>
              <a:rPr lang="en-US" altLang="zh-CN" dirty="0" smtClean="0">
                <a:latin typeface="+mj-lt"/>
              </a:rPr>
              <a:t>)</a:t>
            </a:r>
            <a:r>
              <a:rPr lang="zh-CN" altLang="en-US" dirty="0" smtClean="0"/>
              <a:t>赋予各参与人类型向量</a:t>
            </a:r>
            <a:r>
              <a:rPr lang="en-US" altLang="zh-CN" i="1" dirty="0" smtClean="0">
                <a:solidFill>
                  <a:srgbClr val="000000"/>
                </a:solidFill>
                <a:latin typeface="Times New Roman"/>
              </a:rPr>
              <a:t>t</a:t>
            </a:r>
            <a:r>
              <a:rPr lang="en-US" altLang="zh-CN" dirty="0" smtClean="0">
                <a:solidFill>
                  <a:srgbClr val="000000"/>
                </a:solidFill>
                <a:latin typeface="Times New Roman"/>
              </a:rPr>
              <a:t>=(</a:t>
            </a:r>
            <a:r>
              <a:rPr lang="en-US" altLang="zh-CN" i="1" dirty="0" smtClean="0">
                <a:solidFill>
                  <a:srgbClr val="000000"/>
                </a:solidFill>
                <a:latin typeface="Times New Roman"/>
              </a:rPr>
              <a:t>t</a:t>
            </a:r>
            <a:r>
              <a:rPr lang="en-US" altLang="zh-CN" baseline="-25000" dirty="0" smtClean="0">
                <a:solidFill>
                  <a:srgbClr val="000000"/>
                </a:solidFill>
                <a:latin typeface="Times New Roman"/>
              </a:rPr>
              <a:t>1</a:t>
            </a:r>
            <a:r>
              <a:rPr lang="en-US" altLang="zh-CN" dirty="0" smtClean="0">
                <a:solidFill>
                  <a:srgbClr val="000000"/>
                </a:solidFill>
                <a:latin typeface="Times New Roman"/>
              </a:rPr>
              <a:t>, …,</a:t>
            </a:r>
            <a:r>
              <a:rPr lang="en-US" altLang="zh-CN" i="1" dirty="0" smtClean="0">
                <a:solidFill>
                  <a:srgbClr val="000000"/>
                </a:solidFill>
                <a:latin typeface="Times New Roman"/>
              </a:rPr>
              <a:t>t</a:t>
            </a:r>
            <a:r>
              <a:rPr lang="en-US" altLang="zh-CN" i="1" baseline="-25000" dirty="0" smtClean="0">
                <a:solidFill>
                  <a:srgbClr val="000000"/>
                </a:solidFill>
                <a:latin typeface="Times New Roman"/>
              </a:rPr>
              <a:t>n</a:t>
            </a:r>
            <a:r>
              <a:rPr lang="en-US" altLang="zh-CN" dirty="0" smtClean="0">
                <a:solidFill>
                  <a:srgbClr val="000000"/>
                </a:solidFill>
                <a:latin typeface="Times New Roman"/>
              </a:rPr>
              <a:t>),</a:t>
            </a:r>
            <a:r>
              <a:rPr lang="zh-CN" altLang="en-US" dirty="0" smtClean="0">
                <a:solidFill>
                  <a:srgbClr val="000000"/>
                </a:solidFill>
                <a:latin typeface="Times New Roman"/>
              </a:rPr>
              <a:t>是共同知识</a:t>
            </a:r>
            <a:endParaRPr lang="en-US" altLang="zh-CN" dirty="0" smtClean="0">
              <a:solidFill>
                <a:srgbClr val="000000"/>
              </a:solidFill>
              <a:latin typeface="Times New Roman"/>
            </a:endParaRPr>
          </a:p>
          <a:p>
            <a:r>
              <a:rPr lang="zh-CN" altLang="en-US" dirty="0" smtClean="0">
                <a:solidFill>
                  <a:srgbClr val="000000"/>
                </a:solidFill>
                <a:latin typeface="Times New Roman"/>
              </a:rPr>
              <a:t>自然告知参与人</a:t>
            </a:r>
            <a:r>
              <a:rPr lang="en-US" altLang="zh-CN" i="1" dirty="0" err="1" smtClean="0">
                <a:solidFill>
                  <a:srgbClr val="000000"/>
                </a:solidFill>
                <a:latin typeface="Times New Roman"/>
              </a:rPr>
              <a:t>i</a:t>
            </a:r>
            <a:r>
              <a:rPr lang="zh-CN" altLang="en-US" dirty="0" smtClean="0">
                <a:solidFill>
                  <a:srgbClr val="000000"/>
                </a:solidFill>
                <a:latin typeface="Times New Roman"/>
              </a:rPr>
              <a:t>的类型</a:t>
            </a:r>
            <a:r>
              <a:rPr lang="en-US" altLang="zh-CN" i="1" dirty="0" smtClean="0">
                <a:solidFill>
                  <a:srgbClr val="000000"/>
                </a:solidFill>
                <a:latin typeface="Times New Roman"/>
              </a:rPr>
              <a:t>t</a:t>
            </a:r>
            <a:r>
              <a:rPr lang="en-US" altLang="zh-CN" i="1" baseline="-25000" dirty="0" smtClean="0">
                <a:solidFill>
                  <a:srgbClr val="000000"/>
                </a:solidFill>
                <a:latin typeface="Times New Roman"/>
              </a:rPr>
              <a:t>i</a:t>
            </a:r>
            <a:r>
              <a:rPr lang="zh-CN" altLang="en-US" dirty="0" smtClean="0">
                <a:solidFill>
                  <a:srgbClr val="000000"/>
                </a:solidFill>
                <a:latin typeface="Times New Roman"/>
              </a:rPr>
              <a:t>时，他可以根据贝叶斯法则计算其他参与人类型的条件概率，得出推断</a:t>
            </a:r>
            <a:endParaRPr lang="en-US" altLang="zh-CN" dirty="0" smtClean="0">
              <a:solidFill>
                <a:srgbClr val="000000"/>
              </a:solidFill>
              <a:latin typeface="Times New Roman"/>
            </a:endParaRPr>
          </a:p>
          <a:p>
            <a:endParaRPr lang="en-US" altLang="zh-CN" dirty="0" smtClean="0">
              <a:solidFill>
                <a:srgbClr val="000000"/>
              </a:solidFill>
              <a:latin typeface="Times New Roman"/>
            </a:endParaRPr>
          </a:p>
          <a:p>
            <a:endParaRPr lang="en-US" altLang="zh-CN" dirty="0" smtClean="0">
              <a:solidFill>
                <a:srgbClr val="000000"/>
              </a:solidFill>
              <a:latin typeface="Times New Roman"/>
            </a:endParaRPr>
          </a:p>
          <a:p>
            <a:r>
              <a:rPr lang="zh-CN" altLang="en-US" dirty="0" smtClean="0">
                <a:solidFill>
                  <a:srgbClr val="000000"/>
                </a:solidFill>
                <a:latin typeface="Times New Roman"/>
              </a:rPr>
              <a:t>对</a:t>
            </a:r>
            <a:r>
              <a:rPr lang="en-US" altLang="zh-CN" i="1" dirty="0" smtClean="0">
                <a:solidFill>
                  <a:srgbClr val="000000"/>
                </a:solidFill>
                <a:latin typeface="Times New Roman"/>
              </a:rPr>
              <a:t>T</a:t>
            </a:r>
            <a:r>
              <a:rPr lang="en-US" altLang="zh-CN" i="1" baseline="-25000" dirty="0" smtClean="0">
                <a:solidFill>
                  <a:srgbClr val="000000"/>
                </a:solidFill>
                <a:latin typeface="Times New Roman"/>
              </a:rPr>
              <a:t>i</a:t>
            </a:r>
            <a:r>
              <a:rPr lang="zh-CN" altLang="en-US" dirty="0" smtClean="0">
                <a:solidFill>
                  <a:srgbClr val="000000"/>
                </a:solidFill>
                <a:latin typeface="Times New Roman"/>
              </a:rPr>
              <a:t>中的每一个</a:t>
            </a:r>
            <a:r>
              <a:rPr lang="en-US" altLang="zh-CN" i="1" dirty="0" smtClean="0">
                <a:solidFill>
                  <a:srgbClr val="000000"/>
                </a:solidFill>
                <a:latin typeface="Times New Roman"/>
              </a:rPr>
              <a:t>t</a:t>
            </a:r>
            <a:r>
              <a:rPr lang="en-US" altLang="zh-CN" i="1" baseline="-25000" dirty="0" smtClean="0">
                <a:solidFill>
                  <a:srgbClr val="000000"/>
                </a:solidFill>
                <a:latin typeface="Times New Roman"/>
              </a:rPr>
              <a:t>i </a:t>
            </a:r>
            <a:r>
              <a:rPr lang="zh-CN" altLang="en-US" dirty="0" smtClean="0">
                <a:solidFill>
                  <a:srgbClr val="000000"/>
                </a:solidFill>
                <a:latin typeface="Times New Roman"/>
              </a:rPr>
              <a:t>，都可计算出</a:t>
            </a:r>
            <a:endParaRPr lang="en-US" altLang="zh-CN" dirty="0" smtClean="0">
              <a:solidFill>
                <a:srgbClr val="000000"/>
              </a:solidFill>
              <a:latin typeface="Times New Roman"/>
            </a:endParaRPr>
          </a:p>
          <a:p>
            <a:endParaRPr lang="zh-CN" altLang="en-US" dirty="0"/>
          </a:p>
        </p:txBody>
      </p:sp>
      <p:sp>
        <p:nvSpPr>
          <p:cNvPr id="4" name="页脚占位符 3"/>
          <p:cNvSpPr>
            <a:spLocks noGrp="1"/>
          </p:cNvSpPr>
          <p:nvPr>
            <p:ph type="ftr" sz="quarter" idx="11"/>
          </p:nvPr>
        </p:nvSpPr>
        <p:spPr/>
        <p:txBody>
          <a:bodyPr/>
          <a:lstStyle/>
          <a:p>
            <a:r>
              <a:rPr lang="en-US" altLang="zh-CN" smtClean="0"/>
              <a:t>Game Theory-Chapter 3</a:t>
            </a:r>
            <a:endParaRPr lang="en-US" altLang="zh-CN"/>
          </a:p>
        </p:txBody>
      </p:sp>
      <p:sp>
        <p:nvSpPr>
          <p:cNvPr id="5" name="灯片编号占位符 4"/>
          <p:cNvSpPr>
            <a:spLocks noGrp="1"/>
          </p:cNvSpPr>
          <p:nvPr>
            <p:ph type="sldNum" sz="quarter" idx="12"/>
          </p:nvPr>
        </p:nvSpPr>
        <p:spPr/>
        <p:txBody>
          <a:bodyPr/>
          <a:lstStyle/>
          <a:p>
            <a:fld id="{CFB10E98-7DAA-4918-8C3B-DBC27DF4BB96}" type="slidenum">
              <a:rPr lang="zh-CN" altLang="en-US" smtClean="0"/>
              <a:pPr/>
              <a:t>50</a:t>
            </a:fld>
            <a:endParaRPr lang="en-US" altLang="zh-CN"/>
          </a:p>
        </p:txBody>
      </p:sp>
      <p:graphicFrame>
        <p:nvGraphicFramePr>
          <p:cNvPr id="6" name="对象 5"/>
          <p:cNvGraphicFramePr>
            <a:graphicFrameLocks noChangeAspect="1"/>
          </p:cNvGraphicFramePr>
          <p:nvPr/>
        </p:nvGraphicFramePr>
        <p:xfrm>
          <a:off x="3159835" y="591331"/>
          <a:ext cx="1330277" cy="604671"/>
        </p:xfrm>
        <a:graphic>
          <a:graphicData uri="http://schemas.openxmlformats.org/presentationml/2006/ole">
            <mc:AlternateContent xmlns:mc="http://schemas.openxmlformats.org/markup-compatibility/2006">
              <mc:Choice xmlns:v="urn:schemas-microsoft-com:vml" Requires="v">
                <p:oleObj spid="_x0000_s321585" name="Equation" r:id="rId4" imgW="558720" imgH="253800" progId="Equation.DSMT4">
                  <p:embed/>
                </p:oleObj>
              </mc:Choice>
              <mc:Fallback>
                <p:oleObj name="Equation" r:id="rId4" imgW="558720" imgH="2538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9835" y="591331"/>
                        <a:ext cx="1330277" cy="6046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1541" name="Object 5"/>
          <p:cNvGraphicFramePr>
            <a:graphicFrameLocks noChangeAspect="1"/>
          </p:cNvGraphicFramePr>
          <p:nvPr/>
        </p:nvGraphicFramePr>
        <p:xfrm>
          <a:off x="2096875" y="3472503"/>
          <a:ext cx="1014816" cy="461390"/>
        </p:xfrm>
        <a:graphic>
          <a:graphicData uri="http://schemas.openxmlformats.org/presentationml/2006/ole">
            <mc:AlternateContent xmlns:mc="http://schemas.openxmlformats.org/markup-compatibility/2006">
              <mc:Choice xmlns:v="urn:schemas-microsoft-com:vml" Requires="v">
                <p:oleObj spid="_x0000_s321586" name="Equation" r:id="rId6" imgW="558720" imgH="253800" progId="Equation.DSMT4">
                  <p:embed/>
                </p:oleObj>
              </mc:Choice>
              <mc:Fallback>
                <p:oleObj name="Equation" r:id="rId6" imgW="558720" imgH="253800" progId="Equation.DSMT4">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6875" y="3472503"/>
                        <a:ext cx="1014816" cy="4613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nvGraphicFramePr>
        <p:xfrm>
          <a:off x="3451556" y="3646156"/>
          <a:ext cx="3682583" cy="953139"/>
        </p:xfrm>
        <a:graphic>
          <a:graphicData uri="http://schemas.openxmlformats.org/presentationml/2006/ole">
            <mc:AlternateContent xmlns:mc="http://schemas.openxmlformats.org/markup-compatibility/2006">
              <mc:Choice xmlns:v="urn:schemas-microsoft-com:vml" Requires="v">
                <p:oleObj spid="_x0000_s321587" name="Equation" r:id="rId7" imgW="2158920" imgH="558720" progId="Equation.DSMT4">
                  <p:embed/>
                </p:oleObj>
              </mc:Choice>
              <mc:Fallback>
                <p:oleObj name="Equation" r:id="rId7" imgW="2158920" imgH="558720" progId="Equation.DSMT4">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1556" y="3646156"/>
                        <a:ext cx="3682583" cy="9531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1543" name="Object 7"/>
          <p:cNvGraphicFramePr>
            <a:graphicFrameLocks noChangeAspect="1"/>
          </p:cNvGraphicFramePr>
          <p:nvPr/>
        </p:nvGraphicFramePr>
        <p:xfrm>
          <a:off x="6109316" y="4932813"/>
          <a:ext cx="1028463" cy="467595"/>
        </p:xfrm>
        <a:graphic>
          <a:graphicData uri="http://schemas.openxmlformats.org/presentationml/2006/ole">
            <mc:AlternateContent xmlns:mc="http://schemas.openxmlformats.org/markup-compatibility/2006">
              <mc:Choice xmlns:v="urn:schemas-microsoft-com:vml" Requires="v">
                <p:oleObj spid="_x0000_s321588" name="Equation" r:id="rId9" imgW="558720" imgH="253800" progId="Equation.DSMT4">
                  <p:embed/>
                </p:oleObj>
              </mc:Choice>
              <mc:Fallback>
                <p:oleObj name="Equation" r:id="rId9" imgW="558720" imgH="253800" progId="Equation.DSMT4">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09316" y="4932813"/>
                        <a:ext cx="1028463" cy="4675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random/>
    <p:sndAc>
      <p:stSnd>
        <p:snd r:embed="rId3" name="click.wav"/>
      </p:stSnd>
    </p:sndAc>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8FB1092-9F30-4BDA-9A5A-E2A0A67E3A28}" type="slidenum">
              <a:rPr lang="zh-CN" altLang="en-US"/>
              <a:pPr/>
              <a:t>51</a:t>
            </a:fld>
            <a:endParaRPr lang="en-US" altLang="zh-CN"/>
          </a:p>
        </p:txBody>
      </p:sp>
      <p:sp>
        <p:nvSpPr>
          <p:cNvPr id="282626" name="Rectangle 2"/>
          <p:cNvSpPr>
            <a:spLocks noGrp="1" noChangeArrowheads="1"/>
          </p:cNvSpPr>
          <p:nvPr>
            <p:ph type="title"/>
          </p:nvPr>
        </p:nvSpPr>
        <p:spPr/>
        <p:txBody>
          <a:bodyPr/>
          <a:lstStyle/>
          <a:p>
            <a:r>
              <a:rPr lang="en-US" altLang="zh-CN" sz="4000">
                <a:ea typeface="SimSun" pitchFamily="2" charset="-122"/>
              </a:rPr>
              <a:t>Strategy</a:t>
            </a:r>
          </a:p>
        </p:txBody>
      </p:sp>
      <p:graphicFrame>
        <p:nvGraphicFramePr>
          <p:cNvPr id="282627" name="Object 3"/>
          <p:cNvGraphicFramePr>
            <a:graphicFrameLocks noGrp="1" noChangeAspect="1"/>
          </p:cNvGraphicFramePr>
          <p:nvPr>
            <p:ph idx="1"/>
          </p:nvPr>
        </p:nvGraphicFramePr>
        <p:xfrm>
          <a:off x="603701" y="1855479"/>
          <a:ext cx="8115066" cy="3480795"/>
        </p:xfrm>
        <a:graphic>
          <a:graphicData uri="http://schemas.openxmlformats.org/presentationml/2006/ole">
            <mc:AlternateContent xmlns:mc="http://schemas.openxmlformats.org/markup-compatibility/2006">
              <mc:Choice xmlns:v="urn:schemas-microsoft-com:vml" Requires="v">
                <p:oleObj spid="_x0000_s282650" name="文档" r:id="rId4" imgW="8849511" imgH="3795595" progId="Word.Document.8">
                  <p:embed/>
                </p:oleObj>
              </mc:Choice>
              <mc:Fallback>
                <p:oleObj name="文档" r:id="rId4" imgW="8849511" imgH="3795595"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701" y="1855479"/>
                        <a:ext cx="8115066" cy="34807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629" name="Rectangle 5"/>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82628" name="Object 4"/>
          <p:cNvGraphicFramePr>
            <a:graphicFrameLocks noChangeAspect="1"/>
          </p:cNvGraphicFramePr>
          <p:nvPr/>
        </p:nvGraphicFramePr>
        <p:xfrm>
          <a:off x="3687763" y="2422525"/>
          <a:ext cx="2689225" cy="474663"/>
        </p:xfrm>
        <a:graphic>
          <a:graphicData uri="http://schemas.openxmlformats.org/presentationml/2006/ole">
            <mc:AlternateContent xmlns:mc="http://schemas.openxmlformats.org/markup-compatibility/2006">
              <mc:Choice xmlns:v="urn:schemas-microsoft-com:vml" Requires="v">
                <p:oleObj spid="_x0000_s282651" name="公式" r:id="rId6" imgW="1295400" imgH="228600" progId="Equation.3">
                  <p:embed/>
                </p:oleObj>
              </mc:Choice>
              <mc:Fallback>
                <p:oleObj name="公式" r:id="rId6" imgW="1295400" imgH="22860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87763" y="2422525"/>
                        <a:ext cx="2689225"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页脚占位符 6"/>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3" name="click.wav"/>
      </p:stSnd>
    </p:sndAc>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E0A60CD-988A-45F8-995C-03F03261C11D}" type="slidenum">
              <a:rPr lang="zh-CN" altLang="en-US"/>
              <a:pPr/>
              <a:t>52</a:t>
            </a:fld>
            <a:endParaRPr lang="en-US" altLang="zh-CN"/>
          </a:p>
        </p:txBody>
      </p:sp>
      <p:sp>
        <p:nvSpPr>
          <p:cNvPr id="283650" name="Rectangle 2"/>
          <p:cNvSpPr>
            <a:spLocks noGrp="1" noChangeArrowheads="1"/>
          </p:cNvSpPr>
          <p:nvPr>
            <p:ph type="title"/>
          </p:nvPr>
        </p:nvSpPr>
        <p:spPr/>
        <p:txBody>
          <a:bodyPr/>
          <a:lstStyle/>
          <a:p>
            <a:r>
              <a:rPr lang="en-US" altLang="zh-CN" sz="4000">
                <a:ea typeface="SimSun" pitchFamily="2" charset="-122"/>
              </a:rPr>
              <a:t>Bayesian Nash equilibrium: 2-player</a:t>
            </a:r>
          </a:p>
        </p:txBody>
      </p:sp>
      <p:graphicFrame>
        <p:nvGraphicFramePr>
          <p:cNvPr id="283651" name="Object 3"/>
          <p:cNvGraphicFramePr>
            <a:graphicFrameLocks noGrp="1" noChangeAspect="1"/>
          </p:cNvGraphicFramePr>
          <p:nvPr>
            <p:ph idx="1"/>
          </p:nvPr>
        </p:nvGraphicFramePr>
        <p:xfrm>
          <a:off x="696913" y="1554163"/>
          <a:ext cx="7993062" cy="4297362"/>
        </p:xfrm>
        <a:graphic>
          <a:graphicData uri="http://schemas.openxmlformats.org/presentationml/2006/ole">
            <mc:AlternateContent xmlns:mc="http://schemas.openxmlformats.org/markup-compatibility/2006">
              <mc:Choice xmlns:v="urn:schemas-microsoft-com:vml" Requires="v">
                <p:oleObj spid="_x0000_s283663" name="Document" r:id="rId4" imgW="9287502" imgH="4992067" progId="Word.Document.8">
                  <p:embed/>
                </p:oleObj>
              </mc:Choice>
              <mc:Fallback>
                <p:oleObj name="Document" r:id="rId4" imgW="9287502" imgH="4992067"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913" y="1554163"/>
                        <a:ext cx="7993062" cy="429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3" name="click.wav"/>
      </p:stSnd>
    </p:sndAc>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fld id="{83BAEDB1-7470-42EB-8E04-3A7B861F4E4B}" type="slidenum">
              <a:rPr lang="zh-CN" altLang="en-US"/>
              <a:pPr/>
              <a:t>53</a:t>
            </a:fld>
            <a:endParaRPr lang="en-US" altLang="zh-CN"/>
          </a:p>
        </p:txBody>
      </p:sp>
      <p:sp>
        <p:nvSpPr>
          <p:cNvPr id="284674" name="Rectangle 2"/>
          <p:cNvSpPr>
            <a:spLocks noGrp="1" noChangeArrowheads="1"/>
          </p:cNvSpPr>
          <p:nvPr>
            <p:ph type="title"/>
          </p:nvPr>
        </p:nvSpPr>
        <p:spPr/>
        <p:txBody>
          <a:bodyPr/>
          <a:lstStyle/>
          <a:p>
            <a:r>
              <a:rPr lang="en-US" altLang="zh-CN" sz="4000">
                <a:ea typeface="SimSun" pitchFamily="2" charset="-122"/>
              </a:rPr>
              <a:t>Bayesian Nash equilibrium: 2-player</a:t>
            </a:r>
          </a:p>
        </p:txBody>
      </p:sp>
      <p:graphicFrame>
        <p:nvGraphicFramePr>
          <p:cNvPr id="284675" name="Object 3"/>
          <p:cNvGraphicFramePr>
            <a:graphicFrameLocks noGrp="1" noChangeAspect="1"/>
          </p:cNvGraphicFramePr>
          <p:nvPr>
            <p:ph idx="1"/>
          </p:nvPr>
        </p:nvGraphicFramePr>
        <p:xfrm>
          <a:off x="887413" y="1693863"/>
          <a:ext cx="6950075" cy="4248150"/>
        </p:xfrm>
        <a:graphic>
          <a:graphicData uri="http://schemas.openxmlformats.org/presentationml/2006/ole">
            <mc:AlternateContent xmlns:mc="http://schemas.openxmlformats.org/markup-compatibility/2006">
              <mc:Choice xmlns:v="urn:schemas-microsoft-com:vml" Requires="v">
                <p:oleObj spid="_x0000_s284687" name="文档" r:id="rId4" imgW="10071967" imgH="6155967" progId="Word.Document.8">
                  <p:embed/>
                </p:oleObj>
              </mc:Choice>
              <mc:Fallback>
                <p:oleObj name="文档" r:id="rId4" imgW="10071967" imgH="6155967"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7413" y="1693863"/>
                        <a:ext cx="6950075" cy="424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4676" name="AutoShape 4"/>
          <p:cNvSpPr>
            <a:spLocks/>
          </p:cNvSpPr>
          <p:nvPr/>
        </p:nvSpPr>
        <p:spPr bwMode="auto">
          <a:xfrm>
            <a:off x="6119813" y="2906713"/>
            <a:ext cx="427037" cy="3187700"/>
          </a:xfrm>
          <a:prstGeom prst="leftBrace">
            <a:avLst>
              <a:gd name="adj1" fmla="val 62206"/>
              <a:gd name="adj2" fmla="val 50000"/>
            </a:avLst>
          </a:prstGeom>
          <a:noFill/>
          <a:ln w="19050">
            <a:solidFill>
              <a:schemeClr val="hlink"/>
            </a:solidFill>
            <a:round/>
            <a:headEnd/>
            <a:tailEnd/>
          </a:ln>
          <a:effectLst/>
        </p:spPr>
        <p:txBody>
          <a:bodyPr wrap="none" anchor="ctr"/>
          <a:lstStyle/>
          <a:p>
            <a:endParaRPr lang="zh-CN" altLang="en-US"/>
          </a:p>
        </p:txBody>
      </p:sp>
      <p:sp>
        <p:nvSpPr>
          <p:cNvPr id="284677" name="AutoShape 5"/>
          <p:cNvSpPr>
            <a:spLocks/>
          </p:cNvSpPr>
          <p:nvPr/>
        </p:nvSpPr>
        <p:spPr bwMode="auto">
          <a:xfrm>
            <a:off x="2405063" y="2816225"/>
            <a:ext cx="369887" cy="3128963"/>
          </a:xfrm>
          <a:prstGeom prst="rightBrace">
            <a:avLst>
              <a:gd name="adj1" fmla="val 70494"/>
              <a:gd name="adj2" fmla="val 49472"/>
            </a:avLst>
          </a:prstGeom>
          <a:noFill/>
          <a:ln w="19050">
            <a:solidFill>
              <a:srgbClr val="0000FF"/>
            </a:solidFill>
            <a:round/>
            <a:headEnd/>
            <a:tailEnd/>
          </a:ln>
          <a:effectLst/>
        </p:spPr>
        <p:txBody>
          <a:bodyPr wrap="none" anchor="ctr"/>
          <a:lstStyle/>
          <a:p>
            <a:endParaRPr lang="zh-CN" altLang="en-US"/>
          </a:p>
        </p:txBody>
      </p:sp>
      <p:sp>
        <p:nvSpPr>
          <p:cNvPr id="284678" name="Rectangle 6"/>
          <p:cNvSpPr>
            <a:spLocks noChangeArrowheads="1"/>
          </p:cNvSpPr>
          <p:nvPr/>
        </p:nvSpPr>
        <p:spPr bwMode="auto">
          <a:xfrm>
            <a:off x="1709738" y="4276725"/>
            <a:ext cx="722312" cy="414338"/>
          </a:xfrm>
          <a:prstGeom prst="rect">
            <a:avLst/>
          </a:prstGeom>
          <a:noFill/>
          <a:ln w="19050">
            <a:solidFill>
              <a:schemeClr val="hlink"/>
            </a:solidFill>
            <a:miter lim="800000"/>
            <a:headEnd/>
            <a:tailEnd/>
          </a:ln>
          <a:effectLst/>
        </p:spPr>
        <p:txBody>
          <a:bodyPr wrap="none" anchor="ctr"/>
          <a:lstStyle/>
          <a:p>
            <a:endParaRPr lang="zh-CN" altLang="en-US"/>
          </a:p>
        </p:txBody>
      </p:sp>
      <p:sp>
        <p:nvSpPr>
          <p:cNvPr id="284679" name="Line 7"/>
          <p:cNvSpPr>
            <a:spLocks noChangeShapeType="1"/>
          </p:cNvSpPr>
          <p:nvPr/>
        </p:nvSpPr>
        <p:spPr bwMode="auto">
          <a:xfrm flipV="1">
            <a:off x="2430463" y="4498975"/>
            <a:ext cx="3748087" cy="28575"/>
          </a:xfrm>
          <a:prstGeom prst="line">
            <a:avLst/>
          </a:prstGeom>
          <a:noFill/>
          <a:ln w="19050">
            <a:solidFill>
              <a:schemeClr val="hlink"/>
            </a:solidFill>
            <a:round/>
            <a:headEnd/>
            <a:tailEnd type="triangle" w="med" len="med"/>
          </a:ln>
          <a:effectLst/>
        </p:spPr>
        <p:txBody>
          <a:bodyPr/>
          <a:lstStyle/>
          <a:p>
            <a:endParaRPr lang="zh-CN" altLang="en-US"/>
          </a:p>
        </p:txBody>
      </p:sp>
      <p:sp>
        <p:nvSpPr>
          <p:cNvPr id="284680" name="Rectangle 8"/>
          <p:cNvSpPr>
            <a:spLocks noChangeArrowheads="1"/>
          </p:cNvSpPr>
          <p:nvPr/>
        </p:nvSpPr>
        <p:spPr bwMode="auto">
          <a:xfrm>
            <a:off x="6492875" y="3868738"/>
            <a:ext cx="639763" cy="441325"/>
          </a:xfrm>
          <a:prstGeom prst="rect">
            <a:avLst/>
          </a:prstGeom>
          <a:noFill/>
          <a:ln w="19050">
            <a:solidFill>
              <a:srgbClr val="0000FF"/>
            </a:solidFill>
            <a:miter lim="800000"/>
            <a:headEnd/>
            <a:tailEnd/>
          </a:ln>
          <a:effectLst/>
        </p:spPr>
        <p:txBody>
          <a:bodyPr wrap="none" anchor="ctr"/>
          <a:lstStyle/>
          <a:p>
            <a:endParaRPr lang="zh-CN" altLang="en-US"/>
          </a:p>
        </p:txBody>
      </p:sp>
      <p:sp>
        <p:nvSpPr>
          <p:cNvPr id="284681" name="Line 9"/>
          <p:cNvSpPr>
            <a:spLocks noChangeShapeType="1"/>
          </p:cNvSpPr>
          <p:nvPr/>
        </p:nvSpPr>
        <p:spPr bwMode="auto">
          <a:xfrm flipH="1">
            <a:off x="2757488" y="4084638"/>
            <a:ext cx="3732212" cy="266700"/>
          </a:xfrm>
          <a:prstGeom prst="line">
            <a:avLst/>
          </a:prstGeom>
          <a:noFill/>
          <a:ln w="19050">
            <a:solidFill>
              <a:srgbClr val="0000FF"/>
            </a:solidFill>
            <a:round/>
            <a:headEnd/>
            <a:tailEnd type="triangle" w="med" len="med"/>
          </a:ln>
          <a:effectLst/>
        </p:spPr>
        <p:txBody>
          <a:bodyPr/>
          <a:lstStyle/>
          <a:p>
            <a:endParaRPr lang="zh-CN" altLang="en-US"/>
          </a:p>
        </p:txBody>
      </p:sp>
      <p:sp>
        <p:nvSpPr>
          <p:cNvPr id="284682" name="Text Box 10"/>
          <p:cNvSpPr txBox="1">
            <a:spLocks noChangeArrowheads="1"/>
          </p:cNvSpPr>
          <p:nvPr/>
        </p:nvSpPr>
        <p:spPr bwMode="auto">
          <a:xfrm>
            <a:off x="2935288" y="4689475"/>
            <a:ext cx="3052762" cy="711200"/>
          </a:xfrm>
          <a:prstGeom prst="rect">
            <a:avLst/>
          </a:prstGeom>
          <a:noFill/>
          <a:ln w="9525">
            <a:solidFill>
              <a:schemeClr val="hlink"/>
            </a:solidFill>
            <a:miter lim="800000"/>
            <a:headEnd/>
            <a:tailEnd/>
          </a:ln>
          <a:effectLst/>
        </p:spPr>
        <p:txBody>
          <a:bodyPr>
            <a:spAutoFit/>
          </a:bodyPr>
          <a:lstStyle/>
          <a:p>
            <a:pPr>
              <a:spcBef>
                <a:spcPct val="50000"/>
              </a:spcBef>
            </a:pPr>
            <a:r>
              <a:rPr lang="en-US" altLang="zh-CN" sz="2000">
                <a:solidFill>
                  <a:schemeClr val="hlink"/>
                </a:solidFill>
                <a:ea typeface="SimSun" pitchFamily="2" charset="-122"/>
              </a:rPr>
              <a:t>player 1’s best response if her type is </a:t>
            </a:r>
            <a:r>
              <a:rPr lang="en-US" altLang="zh-CN" sz="2000" b="1" i="1">
                <a:solidFill>
                  <a:schemeClr val="hlink"/>
                </a:solidFill>
                <a:latin typeface="Times New Roman" pitchFamily="18" charset="0"/>
                <a:ea typeface="SimSun" pitchFamily="2" charset="-122"/>
                <a:cs typeface="Times New Roman" pitchFamily="18" charset="0"/>
              </a:rPr>
              <a:t>t</a:t>
            </a:r>
            <a:r>
              <a:rPr lang="en-US" altLang="zh-CN" sz="2000" b="1" baseline="-25000">
                <a:solidFill>
                  <a:schemeClr val="hlink"/>
                </a:solidFill>
                <a:latin typeface="Times New Roman" pitchFamily="18" charset="0"/>
                <a:ea typeface="SimSun" pitchFamily="2" charset="-122"/>
                <a:cs typeface="Times New Roman" pitchFamily="18" charset="0"/>
              </a:rPr>
              <a:t>1</a:t>
            </a:r>
            <a:r>
              <a:rPr lang="en-US" altLang="zh-CN" sz="2000" b="1" i="1" baseline="-25000">
                <a:solidFill>
                  <a:schemeClr val="hlink"/>
                </a:solidFill>
                <a:latin typeface="Times New Roman" pitchFamily="18" charset="0"/>
                <a:ea typeface="SimSun" pitchFamily="2" charset="-122"/>
                <a:cs typeface="Times New Roman" pitchFamily="18" charset="0"/>
              </a:rPr>
              <a:t>i</a:t>
            </a:r>
            <a:endParaRPr lang="en-US" altLang="zh-CN" sz="2000" b="1">
              <a:solidFill>
                <a:schemeClr val="hlink"/>
              </a:solidFill>
              <a:latin typeface="Times New Roman" pitchFamily="18" charset="0"/>
              <a:ea typeface="SimSun" pitchFamily="2" charset="-122"/>
              <a:cs typeface="Times New Roman" pitchFamily="18" charset="0"/>
            </a:endParaRPr>
          </a:p>
        </p:txBody>
      </p:sp>
      <p:sp>
        <p:nvSpPr>
          <p:cNvPr id="284683" name="Text Box 11"/>
          <p:cNvSpPr txBox="1">
            <a:spLocks noChangeArrowheads="1"/>
          </p:cNvSpPr>
          <p:nvPr/>
        </p:nvSpPr>
        <p:spPr bwMode="auto">
          <a:xfrm>
            <a:off x="2986088" y="3336925"/>
            <a:ext cx="3052762" cy="711200"/>
          </a:xfrm>
          <a:prstGeom prst="rect">
            <a:avLst/>
          </a:prstGeom>
          <a:noFill/>
          <a:ln w="9525">
            <a:solidFill>
              <a:srgbClr val="0000FF"/>
            </a:solidFill>
            <a:miter lim="800000"/>
            <a:headEnd/>
            <a:tailEnd/>
          </a:ln>
          <a:effectLst/>
        </p:spPr>
        <p:txBody>
          <a:bodyPr>
            <a:spAutoFit/>
          </a:bodyPr>
          <a:lstStyle/>
          <a:p>
            <a:pPr>
              <a:spcBef>
                <a:spcPct val="50000"/>
              </a:spcBef>
            </a:pPr>
            <a:r>
              <a:rPr lang="en-US" altLang="zh-CN" sz="2000">
                <a:solidFill>
                  <a:srgbClr val="0000FF"/>
                </a:solidFill>
                <a:ea typeface="SimSun" pitchFamily="2" charset="-122"/>
              </a:rPr>
              <a:t>player 2’s best response if her type is </a:t>
            </a:r>
            <a:r>
              <a:rPr lang="en-US" altLang="zh-CN" sz="2000" b="1" i="1">
                <a:solidFill>
                  <a:srgbClr val="0000FF"/>
                </a:solidFill>
                <a:latin typeface="Times New Roman" pitchFamily="18" charset="0"/>
                <a:ea typeface="SimSun" pitchFamily="2" charset="-122"/>
                <a:cs typeface="Times New Roman" pitchFamily="18" charset="0"/>
              </a:rPr>
              <a:t>t</a:t>
            </a:r>
            <a:r>
              <a:rPr lang="en-US" altLang="zh-CN" sz="2000" b="1" baseline="-25000">
                <a:solidFill>
                  <a:srgbClr val="0000FF"/>
                </a:solidFill>
                <a:latin typeface="Times New Roman" pitchFamily="18" charset="0"/>
                <a:ea typeface="SimSun" pitchFamily="2" charset="-122"/>
                <a:cs typeface="Times New Roman" pitchFamily="18" charset="0"/>
              </a:rPr>
              <a:t>2</a:t>
            </a:r>
            <a:r>
              <a:rPr lang="en-US" altLang="zh-CN" sz="2000" b="1" i="1" baseline="-25000">
                <a:solidFill>
                  <a:srgbClr val="0000FF"/>
                </a:solidFill>
                <a:latin typeface="Times New Roman" pitchFamily="18" charset="0"/>
                <a:ea typeface="SimSun" pitchFamily="2" charset="-122"/>
                <a:cs typeface="Times New Roman" pitchFamily="18" charset="0"/>
              </a:rPr>
              <a:t>j</a:t>
            </a:r>
            <a:endParaRPr lang="en-US" altLang="zh-CN" sz="2000" b="1">
              <a:solidFill>
                <a:srgbClr val="0000FF"/>
              </a:solidFill>
              <a:latin typeface="Times New Roman" pitchFamily="18" charset="0"/>
              <a:ea typeface="SimSun" pitchFamily="2" charset="-122"/>
              <a:cs typeface="Times New Roman" pitchFamily="18" charset="0"/>
            </a:endParaRPr>
          </a:p>
        </p:txBody>
      </p:sp>
      <p:sp>
        <p:nvSpPr>
          <p:cNvPr id="284684" name="Line 12"/>
          <p:cNvSpPr>
            <a:spLocks noChangeShapeType="1"/>
          </p:cNvSpPr>
          <p:nvPr/>
        </p:nvSpPr>
        <p:spPr bwMode="auto">
          <a:xfrm flipH="1" flipV="1">
            <a:off x="2392363" y="4678363"/>
            <a:ext cx="554037" cy="395287"/>
          </a:xfrm>
          <a:prstGeom prst="line">
            <a:avLst/>
          </a:prstGeom>
          <a:noFill/>
          <a:ln w="19050">
            <a:solidFill>
              <a:schemeClr val="hlink"/>
            </a:solidFill>
            <a:round/>
            <a:headEnd/>
            <a:tailEnd type="triangle" w="med" len="med"/>
          </a:ln>
          <a:effectLst/>
        </p:spPr>
        <p:txBody>
          <a:bodyPr/>
          <a:lstStyle/>
          <a:p>
            <a:endParaRPr lang="zh-CN" altLang="en-US"/>
          </a:p>
        </p:txBody>
      </p:sp>
      <p:sp>
        <p:nvSpPr>
          <p:cNvPr id="284685" name="Line 13"/>
          <p:cNvSpPr>
            <a:spLocks noChangeShapeType="1"/>
          </p:cNvSpPr>
          <p:nvPr/>
        </p:nvSpPr>
        <p:spPr bwMode="auto">
          <a:xfrm>
            <a:off x="6032500" y="3716338"/>
            <a:ext cx="441325" cy="161925"/>
          </a:xfrm>
          <a:prstGeom prst="line">
            <a:avLst/>
          </a:prstGeom>
          <a:noFill/>
          <a:ln w="19050">
            <a:solidFill>
              <a:srgbClr val="0000FF"/>
            </a:solidFill>
            <a:round/>
            <a:headEnd/>
            <a:tailEnd type="triangle" w="med" len="med"/>
          </a:ln>
          <a:effectLst/>
        </p:spPr>
        <p:txBody>
          <a:bodyPr/>
          <a:lstStyle/>
          <a:p>
            <a:endParaRPr lang="zh-CN" altLang="en-US"/>
          </a:p>
        </p:txBody>
      </p:sp>
      <p:sp>
        <p:nvSpPr>
          <p:cNvPr id="284686" name="Text Box 14"/>
          <p:cNvSpPr txBox="1">
            <a:spLocks noChangeArrowheads="1"/>
          </p:cNvSpPr>
          <p:nvPr/>
        </p:nvSpPr>
        <p:spPr bwMode="auto">
          <a:xfrm>
            <a:off x="2921000" y="5427663"/>
            <a:ext cx="3082925" cy="641350"/>
          </a:xfrm>
          <a:prstGeom prst="rect">
            <a:avLst/>
          </a:prstGeom>
          <a:noFill/>
          <a:ln w="9525">
            <a:noFill/>
            <a:miter lim="800000"/>
            <a:headEnd/>
            <a:tailEnd/>
          </a:ln>
          <a:effectLst/>
        </p:spPr>
        <p:txBody>
          <a:bodyPr>
            <a:spAutoFit/>
          </a:bodyPr>
          <a:lstStyle/>
          <a:p>
            <a:pPr>
              <a:spcBef>
                <a:spcPct val="50000"/>
              </a:spcBef>
            </a:pPr>
            <a:r>
              <a:rPr lang="en-US" altLang="zh-CN">
                <a:solidFill>
                  <a:schemeClr val="hlink"/>
                </a:solidFill>
                <a:ea typeface="SimSun" pitchFamily="2" charset="-122"/>
              </a:rPr>
              <a:t>In the sense of expectation based on her belief</a:t>
            </a:r>
          </a:p>
        </p:txBody>
      </p:sp>
      <p:sp>
        <p:nvSpPr>
          <p:cNvPr id="284687" name="Text Box 15"/>
          <p:cNvSpPr txBox="1">
            <a:spLocks noChangeArrowheads="1"/>
          </p:cNvSpPr>
          <p:nvPr/>
        </p:nvSpPr>
        <p:spPr bwMode="auto">
          <a:xfrm>
            <a:off x="2940050" y="2719388"/>
            <a:ext cx="3082925" cy="641350"/>
          </a:xfrm>
          <a:prstGeom prst="rect">
            <a:avLst/>
          </a:prstGeom>
          <a:noFill/>
          <a:ln w="9525">
            <a:noFill/>
            <a:miter lim="800000"/>
            <a:headEnd/>
            <a:tailEnd/>
          </a:ln>
          <a:effectLst/>
        </p:spPr>
        <p:txBody>
          <a:bodyPr>
            <a:spAutoFit/>
          </a:bodyPr>
          <a:lstStyle/>
          <a:p>
            <a:pPr>
              <a:spcBef>
                <a:spcPct val="50000"/>
              </a:spcBef>
            </a:pPr>
            <a:r>
              <a:rPr lang="en-US" altLang="zh-CN">
                <a:solidFill>
                  <a:srgbClr val="0000FF"/>
                </a:solidFill>
                <a:ea typeface="SimSun" pitchFamily="2" charset="-122"/>
              </a:rPr>
              <a:t>In the sense of expectation based on her belief</a:t>
            </a:r>
          </a:p>
        </p:txBody>
      </p:sp>
      <p:sp>
        <p:nvSpPr>
          <p:cNvPr id="17" name="页脚占位符 16"/>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3" name="click.wav"/>
      </p:stSnd>
    </p:sndAc>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 name="灯片编号占位符 6"/>
          <p:cNvSpPr>
            <a:spLocks noGrp="1"/>
          </p:cNvSpPr>
          <p:nvPr>
            <p:ph type="sldNum" sz="quarter" idx="12"/>
          </p:nvPr>
        </p:nvSpPr>
        <p:spPr/>
        <p:txBody>
          <a:bodyPr/>
          <a:lstStyle/>
          <a:p>
            <a:fld id="{AA208E37-DBE9-4B9A-9809-D803BD3B1424}" type="slidenum">
              <a:rPr lang="zh-CN" altLang="en-US"/>
              <a:pPr/>
              <a:t>54</a:t>
            </a:fld>
            <a:endParaRPr lang="en-US" altLang="zh-CN"/>
          </a:p>
        </p:txBody>
      </p:sp>
      <p:sp>
        <p:nvSpPr>
          <p:cNvPr id="315394" name="Rectangle 2"/>
          <p:cNvSpPr>
            <a:spLocks noGrp="1" noChangeArrowheads="1"/>
          </p:cNvSpPr>
          <p:nvPr>
            <p:ph type="title"/>
          </p:nvPr>
        </p:nvSpPr>
        <p:spPr/>
        <p:txBody>
          <a:bodyPr/>
          <a:lstStyle/>
          <a:p>
            <a:r>
              <a:rPr lang="en-US" altLang="zh-CN">
                <a:ea typeface="SimSun" pitchFamily="2" charset="-122"/>
              </a:rPr>
              <a:t>battle of the sexes</a:t>
            </a:r>
          </a:p>
        </p:txBody>
      </p:sp>
      <p:sp>
        <p:nvSpPr>
          <p:cNvPr id="315395" name="Rectangle 3"/>
          <p:cNvSpPr>
            <a:spLocks noGrp="1" noChangeArrowheads="1"/>
          </p:cNvSpPr>
          <p:nvPr>
            <p:ph type="body" sz="half" idx="1"/>
          </p:nvPr>
        </p:nvSpPr>
        <p:spPr>
          <a:xfrm>
            <a:off x="914400" y="1600200"/>
            <a:ext cx="7696200" cy="2316163"/>
          </a:xfrm>
        </p:spPr>
        <p:txBody>
          <a:bodyPr/>
          <a:lstStyle/>
          <a:p>
            <a:r>
              <a:rPr lang="zh-CN" altLang="en-US" sz="2000">
                <a:ea typeface="SimSun" pitchFamily="2" charset="-122"/>
              </a:rPr>
              <a:t>在</a:t>
            </a:r>
            <a:r>
              <a:rPr lang="zh-CN" altLang="en-US" sz="2000">
                <a:solidFill>
                  <a:schemeClr val="accent2"/>
                </a:solidFill>
                <a:ea typeface="SimSun" pitchFamily="2" charset="-122"/>
              </a:rPr>
              <a:t>分开的</a:t>
            </a:r>
            <a:r>
              <a:rPr lang="zh-CN" altLang="en-US" sz="2000">
                <a:ea typeface="SimSun" pitchFamily="2" charset="-122"/>
              </a:rPr>
              <a:t>工作场所，</a:t>
            </a:r>
            <a:r>
              <a:rPr lang="en-US" altLang="zh-CN" sz="2000">
                <a:ea typeface="SimSun" pitchFamily="2" charset="-122"/>
              </a:rPr>
              <a:t>Chris </a:t>
            </a:r>
            <a:r>
              <a:rPr lang="zh-CN" altLang="en-US" sz="2000">
                <a:ea typeface="SimSun" pitchFamily="2" charset="-122"/>
              </a:rPr>
              <a:t>和</a:t>
            </a:r>
            <a:r>
              <a:rPr lang="en-US" altLang="zh-CN" sz="2000">
                <a:ea typeface="SimSun" pitchFamily="2" charset="-122"/>
              </a:rPr>
              <a:t>Pat </a:t>
            </a:r>
            <a:r>
              <a:rPr lang="zh-CN" altLang="en-US" sz="2000">
                <a:ea typeface="SimSun" pitchFamily="2" charset="-122"/>
              </a:rPr>
              <a:t>必须决定晚上是看歌剧还是去看拳击</a:t>
            </a:r>
            <a:r>
              <a:rPr lang="en-US" altLang="zh-CN" sz="2000">
                <a:ea typeface="SimSun" pitchFamily="2" charset="-122"/>
              </a:rPr>
              <a:t>. </a:t>
            </a:r>
          </a:p>
          <a:p>
            <a:r>
              <a:rPr lang="en-US" altLang="zh-CN" sz="2000">
                <a:ea typeface="SimSun" pitchFamily="2" charset="-122"/>
              </a:rPr>
              <a:t>Chris </a:t>
            </a:r>
            <a:r>
              <a:rPr lang="zh-CN" altLang="en-US" sz="2000">
                <a:ea typeface="SimSun" pitchFamily="2" charset="-122"/>
              </a:rPr>
              <a:t>和 </a:t>
            </a:r>
            <a:r>
              <a:rPr lang="en-US" altLang="zh-CN" sz="2000">
                <a:ea typeface="SimSun" pitchFamily="2" charset="-122"/>
              </a:rPr>
              <a:t>Pat </a:t>
            </a:r>
            <a:r>
              <a:rPr lang="zh-CN" altLang="en-US" sz="2000">
                <a:ea typeface="SimSun" pitchFamily="2" charset="-122"/>
              </a:rPr>
              <a:t>都知道以下信息</a:t>
            </a:r>
            <a:r>
              <a:rPr lang="en-US" altLang="zh-CN" sz="2000">
                <a:ea typeface="SimSun" pitchFamily="2" charset="-122"/>
              </a:rPr>
              <a:t>:</a:t>
            </a:r>
          </a:p>
          <a:p>
            <a:pPr lvl="1">
              <a:buFont typeface="Wingdings" pitchFamily="2" charset="2"/>
              <a:buChar char="Ø"/>
            </a:pPr>
            <a:r>
              <a:rPr lang="zh-CN" altLang="en-US" sz="2200">
                <a:ea typeface="SimSun" pitchFamily="2" charset="-122"/>
              </a:rPr>
              <a:t>两个人都愿意在一起度过这个夜晚</a:t>
            </a:r>
            <a:r>
              <a:rPr lang="en-US" altLang="zh-CN" sz="2200">
                <a:ea typeface="SimSun" pitchFamily="2" charset="-122"/>
              </a:rPr>
              <a:t>. </a:t>
            </a:r>
          </a:p>
          <a:p>
            <a:pPr lvl="1">
              <a:buFont typeface="Wingdings" pitchFamily="2" charset="2"/>
              <a:buChar char="Ø"/>
            </a:pPr>
            <a:r>
              <a:rPr lang="zh-CN" altLang="en-US" sz="2200">
                <a:ea typeface="SimSun" pitchFamily="2" charset="-122"/>
              </a:rPr>
              <a:t>但是</a:t>
            </a:r>
            <a:r>
              <a:rPr lang="en-US" altLang="zh-CN" sz="2200">
                <a:ea typeface="SimSun" pitchFamily="2" charset="-122"/>
              </a:rPr>
              <a:t>Chris</a:t>
            </a:r>
            <a:r>
              <a:rPr lang="zh-CN" altLang="en-US" sz="2200">
                <a:ea typeface="SimSun" pitchFamily="2" charset="-122"/>
              </a:rPr>
              <a:t>更喜欢歌剧</a:t>
            </a:r>
            <a:r>
              <a:rPr lang="en-US" altLang="zh-CN" sz="2200">
                <a:ea typeface="SimSun" pitchFamily="2" charset="-122"/>
              </a:rPr>
              <a:t>.</a:t>
            </a:r>
          </a:p>
          <a:p>
            <a:pPr lvl="1">
              <a:buFont typeface="Wingdings" pitchFamily="2" charset="2"/>
              <a:buChar char="Ø"/>
            </a:pPr>
            <a:r>
              <a:rPr lang="en-US" altLang="zh-CN" sz="2200">
                <a:ea typeface="SimSun" pitchFamily="2" charset="-122"/>
              </a:rPr>
              <a:t>Pat</a:t>
            </a:r>
            <a:r>
              <a:rPr lang="zh-CN" altLang="en-US" sz="2200">
                <a:ea typeface="SimSun" pitchFamily="2" charset="-122"/>
              </a:rPr>
              <a:t>则更喜欢拳击</a:t>
            </a:r>
            <a:r>
              <a:rPr lang="en-US" altLang="zh-CN" sz="2200">
                <a:ea typeface="SimSun" pitchFamily="2" charset="-122"/>
              </a:rPr>
              <a:t>.</a:t>
            </a:r>
          </a:p>
        </p:txBody>
      </p:sp>
      <p:graphicFrame>
        <p:nvGraphicFramePr>
          <p:cNvPr id="315396" name="Group 4"/>
          <p:cNvGraphicFramePr>
            <a:graphicFrameLocks noGrp="1"/>
          </p:cNvGraphicFramePr>
          <p:nvPr>
            <p:ph sz="half" idx="2"/>
          </p:nvPr>
        </p:nvGraphicFramePr>
        <p:xfrm>
          <a:off x="4141788" y="4641850"/>
          <a:ext cx="2667000" cy="815340"/>
        </p:xfrm>
        <a:graphic>
          <a:graphicData uri="http://schemas.openxmlformats.org/drawingml/2006/table">
            <a:tbl>
              <a:tblPr/>
              <a:tblGrid>
                <a:gridCol w="1333500"/>
                <a:gridCol w="1333500"/>
              </a:tblGrid>
              <a:tr h="2730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zh-CN" altLang="en-US" sz="2000" b="1"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2</a:t>
                      </a: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a:t>
                      </a:r>
                      <a:r>
                        <a:rPr kumimoji="0" lang="zh-CN" altLang="en-US" sz="2000" b="1" i="0" u="sng"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0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0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zh-CN" altLang="en-US" sz="2000" b="1"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1</a:t>
                      </a: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a:t>
                      </a:r>
                      <a:r>
                        <a:rPr kumimoji="0" lang="zh-CN" altLang="en-US" sz="2000" b="1" i="0" u="sng" strike="noStrike" cap="none" normalizeH="0" baseline="0" smtClean="0">
                          <a:ln>
                            <a:noFill/>
                          </a:ln>
                          <a:solidFill>
                            <a:srgbClr val="0000FF"/>
                          </a:solidFill>
                          <a:effectLst/>
                          <a:latin typeface="Courier New" pitchFamily="49" charset="0"/>
                          <a:ea typeface="SimSun" pitchFamily="2" charset="-122"/>
                          <a:cs typeface="Courier New" pitchFamily="49"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5407" name="Text Box 15"/>
          <p:cNvSpPr txBox="1">
            <a:spLocks noChangeArrowheads="1"/>
          </p:cNvSpPr>
          <p:nvPr/>
        </p:nvSpPr>
        <p:spPr bwMode="auto">
          <a:xfrm>
            <a:off x="4581525" y="3665538"/>
            <a:ext cx="1273175" cy="366712"/>
          </a:xfrm>
          <a:prstGeom prst="rect">
            <a:avLst/>
          </a:prstGeom>
          <a:noFill/>
          <a:ln w="9525">
            <a:noFill/>
            <a:miter lim="800000"/>
            <a:headEnd/>
            <a:tailEnd/>
          </a:ln>
          <a:effectLst/>
        </p:spPr>
        <p:txBody>
          <a:bodyPr>
            <a:spAutoFit/>
          </a:bodyPr>
          <a:lstStyle/>
          <a:p>
            <a:endParaRPr lang="zh-CN" altLang="en-US">
              <a:ea typeface="SimSun" pitchFamily="2" charset="-122"/>
            </a:endParaRPr>
          </a:p>
        </p:txBody>
      </p:sp>
      <p:sp>
        <p:nvSpPr>
          <p:cNvPr id="315408" name="Text Box 16"/>
          <p:cNvSpPr txBox="1">
            <a:spLocks noChangeArrowheads="1"/>
          </p:cNvSpPr>
          <p:nvPr/>
        </p:nvSpPr>
        <p:spPr bwMode="auto">
          <a:xfrm>
            <a:off x="5108575" y="3744913"/>
            <a:ext cx="1350963" cy="366712"/>
          </a:xfrm>
          <a:prstGeom prst="rect">
            <a:avLst/>
          </a:prstGeom>
          <a:noFill/>
          <a:ln w="9525">
            <a:noFill/>
            <a:miter lim="800000"/>
            <a:headEnd/>
            <a:tailEnd/>
          </a:ln>
          <a:effectLst/>
        </p:spPr>
        <p:txBody>
          <a:bodyPr>
            <a:spAutoFit/>
          </a:bodyPr>
          <a:lstStyle/>
          <a:p>
            <a:pPr>
              <a:spcBef>
                <a:spcPct val="50000"/>
              </a:spcBef>
            </a:pPr>
            <a:endParaRPr lang="zh-CN" altLang="en-US">
              <a:ea typeface="SimSun" pitchFamily="2" charset="-122"/>
            </a:endParaRPr>
          </a:p>
        </p:txBody>
      </p:sp>
      <p:grpSp>
        <p:nvGrpSpPr>
          <p:cNvPr id="315409" name="Group 17"/>
          <p:cNvGrpSpPr>
            <a:grpSpLocks/>
          </p:cNvGrpSpPr>
          <p:nvPr/>
        </p:nvGrpSpPr>
        <p:grpSpPr bwMode="auto">
          <a:xfrm>
            <a:off x="1223963" y="3795713"/>
            <a:ext cx="5022850" cy="1366837"/>
            <a:chOff x="978" y="2359"/>
            <a:chExt cx="3164" cy="861"/>
          </a:xfrm>
        </p:grpSpPr>
        <p:sp>
          <p:nvSpPr>
            <p:cNvPr id="315410" name="Text Box 18"/>
            <p:cNvSpPr txBox="1">
              <a:spLocks noChangeArrowheads="1"/>
            </p:cNvSpPr>
            <p:nvPr/>
          </p:nvSpPr>
          <p:spPr bwMode="auto">
            <a:xfrm>
              <a:off x="978" y="2989"/>
              <a:ext cx="860" cy="231"/>
            </a:xfrm>
            <a:prstGeom prst="rect">
              <a:avLst/>
            </a:prstGeom>
            <a:noFill/>
            <a:ln w="9525">
              <a:noFill/>
              <a:miter lim="800000"/>
              <a:headEnd/>
              <a:tailEnd/>
            </a:ln>
            <a:effectLst/>
          </p:spPr>
          <p:txBody>
            <a:bodyPr>
              <a:spAutoFit/>
            </a:bodyPr>
            <a:lstStyle/>
            <a:p>
              <a:pPr algn="r">
                <a:spcBef>
                  <a:spcPct val="50000"/>
                </a:spcBef>
              </a:pPr>
              <a:r>
                <a:rPr lang="en-US" altLang="zh-CN">
                  <a:solidFill>
                    <a:schemeClr val="hlink"/>
                  </a:solidFill>
                  <a:ea typeface="SimSun" pitchFamily="2" charset="-122"/>
                </a:rPr>
                <a:t>Chris</a:t>
              </a:r>
            </a:p>
          </p:txBody>
        </p:sp>
        <p:sp>
          <p:nvSpPr>
            <p:cNvPr id="315411" name="Text Box 19"/>
            <p:cNvSpPr txBox="1">
              <a:spLocks noChangeArrowheads="1"/>
            </p:cNvSpPr>
            <p:nvPr/>
          </p:nvSpPr>
          <p:spPr bwMode="auto">
            <a:xfrm>
              <a:off x="3292" y="2359"/>
              <a:ext cx="850" cy="231"/>
            </a:xfrm>
            <a:prstGeom prst="rect">
              <a:avLst/>
            </a:prstGeom>
            <a:noFill/>
            <a:ln w="9525">
              <a:noFill/>
              <a:miter lim="800000"/>
              <a:headEnd/>
              <a:tailEnd/>
            </a:ln>
            <a:effectLst/>
          </p:spPr>
          <p:txBody>
            <a:bodyPr>
              <a:spAutoFit/>
            </a:bodyPr>
            <a:lstStyle/>
            <a:p>
              <a:pPr algn="ctr">
                <a:spcBef>
                  <a:spcPct val="50000"/>
                </a:spcBef>
              </a:pPr>
              <a:r>
                <a:rPr lang="en-US" altLang="zh-CN">
                  <a:solidFill>
                    <a:srgbClr val="0000FF"/>
                  </a:solidFill>
                  <a:ea typeface="SimSun" pitchFamily="2" charset="-122"/>
                </a:rPr>
                <a:t>Pat</a:t>
              </a:r>
            </a:p>
          </p:txBody>
        </p:sp>
      </p:grpSp>
      <p:grpSp>
        <p:nvGrpSpPr>
          <p:cNvPr id="315412" name="Group 20"/>
          <p:cNvGrpSpPr>
            <a:grpSpLocks/>
          </p:cNvGrpSpPr>
          <p:nvPr/>
        </p:nvGrpSpPr>
        <p:grpSpPr bwMode="auto">
          <a:xfrm>
            <a:off x="2620963" y="4141788"/>
            <a:ext cx="4083050" cy="1239837"/>
            <a:chOff x="1945" y="2574"/>
            <a:chExt cx="2572" cy="781"/>
          </a:xfrm>
        </p:grpSpPr>
        <p:sp>
          <p:nvSpPr>
            <p:cNvPr id="315413" name="Text Box 21"/>
            <p:cNvSpPr txBox="1">
              <a:spLocks noChangeArrowheads="1"/>
            </p:cNvSpPr>
            <p:nvPr/>
          </p:nvSpPr>
          <p:spPr bwMode="auto">
            <a:xfrm>
              <a:off x="3704" y="2579"/>
              <a:ext cx="813" cy="231"/>
            </a:xfrm>
            <a:prstGeom prst="rect">
              <a:avLst/>
            </a:prstGeom>
            <a:noFill/>
            <a:ln w="9525">
              <a:noFill/>
              <a:miter lim="800000"/>
              <a:headEnd/>
              <a:tailEnd/>
            </a:ln>
            <a:effectLst/>
          </p:spPr>
          <p:txBody>
            <a:bodyPr>
              <a:spAutoFit/>
            </a:bodyPr>
            <a:lstStyle/>
            <a:p>
              <a:pPr algn="ctr">
                <a:spcBef>
                  <a:spcPct val="50000"/>
                </a:spcBef>
              </a:pPr>
              <a:r>
                <a:rPr lang="en-US" altLang="zh-CN">
                  <a:solidFill>
                    <a:srgbClr val="0000FF"/>
                  </a:solidFill>
                  <a:ea typeface="SimSun" pitchFamily="2" charset="-122"/>
                </a:rPr>
                <a:t>Prize Fight</a:t>
              </a:r>
            </a:p>
          </p:txBody>
        </p:sp>
        <p:sp>
          <p:nvSpPr>
            <p:cNvPr id="315414" name="Text Box 22"/>
            <p:cNvSpPr txBox="1">
              <a:spLocks noChangeArrowheads="1"/>
            </p:cNvSpPr>
            <p:nvPr/>
          </p:nvSpPr>
          <p:spPr bwMode="auto">
            <a:xfrm>
              <a:off x="1956" y="2855"/>
              <a:ext cx="858" cy="231"/>
            </a:xfrm>
            <a:prstGeom prst="rect">
              <a:avLst/>
            </a:prstGeom>
            <a:noFill/>
            <a:ln w="9525">
              <a:noFill/>
              <a:miter lim="800000"/>
              <a:headEnd/>
              <a:tailEnd/>
            </a:ln>
            <a:effectLst/>
          </p:spPr>
          <p:txBody>
            <a:bodyPr>
              <a:spAutoFit/>
            </a:bodyPr>
            <a:lstStyle/>
            <a:p>
              <a:pPr algn="ctr">
                <a:spcBef>
                  <a:spcPct val="50000"/>
                </a:spcBef>
              </a:pPr>
              <a:r>
                <a:rPr lang="en-US" altLang="zh-CN">
                  <a:solidFill>
                    <a:schemeClr val="hlink"/>
                  </a:solidFill>
                  <a:ea typeface="SimSun" pitchFamily="2" charset="-122"/>
                </a:rPr>
                <a:t>Opera</a:t>
              </a:r>
            </a:p>
          </p:txBody>
        </p:sp>
        <p:sp>
          <p:nvSpPr>
            <p:cNvPr id="315415" name="Text Box 23"/>
            <p:cNvSpPr txBox="1">
              <a:spLocks noChangeArrowheads="1"/>
            </p:cNvSpPr>
            <p:nvPr/>
          </p:nvSpPr>
          <p:spPr bwMode="auto">
            <a:xfrm>
              <a:off x="1945" y="3124"/>
              <a:ext cx="858" cy="231"/>
            </a:xfrm>
            <a:prstGeom prst="rect">
              <a:avLst/>
            </a:prstGeom>
            <a:noFill/>
            <a:ln w="9525">
              <a:noFill/>
              <a:miter lim="800000"/>
              <a:headEnd/>
              <a:tailEnd/>
            </a:ln>
            <a:effectLst/>
          </p:spPr>
          <p:txBody>
            <a:bodyPr>
              <a:spAutoFit/>
            </a:bodyPr>
            <a:lstStyle/>
            <a:p>
              <a:pPr algn="ctr">
                <a:spcBef>
                  <a:spcPct val="50000"/>
                </a:spcBef>
              </a:pPr>
              <a:r>
                <a:rPr lang="en-US" altLang="zh-CN">
                  <a:solidFill>
                    <a:schemeClr val="hlink"/>
                  </a:solidFill>
                  <a:ea typeface="SimSun" pitchFamily="2" charset="-122"/>
                </a:rPr>
                <a:t>Prize Fight</a:t>
              </a:r>
            </a:p>
          </p:txBody>
        </p:sp>
        <p:sp>
          <p:nvSpPr>
            <p:cNvPr id="315416" name="Text Box 24"/>
            <p:cNvSpPr txBox="1">
              <a:spLocks noChangeArrowheads="1"/>
            </p:cNvSpPr>
            <p:nvPr/>
          </p:nvSpPr>
          <p:spPr bwMode="auto">
            <a:xfrm>
              <a:off x="2867" y="2574"/>
              <a:ext cx="813" cy="231"/>
            </a:xfrm>
            <a:prstGeom prst="rect">
              <a:avLst/>
            </a:prstGeom>
            <a:noFill/>
            <a:ln w="9525">
              <a:noFill/>
              <a:miter lim="800000"/>
              <a:headEnd/>
              <a:tailEnd/>
            </a:ln>
            <a:effectLst/>
          </p:spPr>
          <p:txBody>
            <a:bodyPr>
              <a:spAutoFit/>
            </a:bodyPr>
            <a:lstStyle/>
            <a:p>
              <a:pPr algn="ctr">
                <a:spcBef>
                  <a:spcPct val="50000"/>
                </a:spcBef>
              </a:pPr>
              <a:r>
                <a:rPr lang="en-US" altLang="zh-CN">
                  <a:solidFill>
                    <a:srgbClr val="0000FF"/>
                  </a:solidFill>
                  <a:ea typeface="SimSun" pitchFamily="2" charset="-122"/>
                </a:rPr>
                <a:t>Opera</a:t>
              </a:r>
            </a:p>
          </p:txBody>
        </p:sp>
      </p:grpSp>
      <p:sp>
        <p:nvSpPr>
          <p:cNvPr id="16" name="页脚占位符 15"/>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15409"/>
                                        </p:tgtEl>
                                        <p:attrNameLst>
                                          <p:attrName>style.visibility</p:attrName>
                                        </p:attrNameLst>
                                      </p:cBhvr>
                                      <p:to>
                                        <p:strVal val="visible"/>
                                      </p:to>
                                    </p:set>
                                    <p:animEffect transition="in" filter="checkerboard(across)">
                                      <p:cBhvr>
                                        <p:cTn id="7" dur="500"/>
                                        <p:tgtEl>
                                          <p:spTgt spid="31540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15412"/>
                                        </p:tgtEl>
                                        <p:attrNameLst>
                                          <p:attrName>style.visibility</p:attrName>
                                        </p:attrNameLst>
                                      </p:cBhvr>
                                      <p:to>
                                        <p:strVal val="visible"/>
                                      </p:to>
                                    </p:set>
                                    <p:animEffect transition="in" filter="checkerboard(across)">
                                      <p:cBhvr>
                                        <p:cTn id="12" dur="500"/>
                                        <p:tgtEl>
                                          <p:spTgt spid="31541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15396"/>
                                        </p:tgtEl>
                                        <p:attrNameLst>
                                          <p:attrName>style.visibility</p:attrName>
                                        </p:attrNameLst>
                                      </p:cBhvr>
                                      <p:to>
                                        <p:strVal val="visible"/>
                                      </p:to>
                                    </p:set>
                                    <p:animEffect transition="in" filter="checkerboard(across)">
                                      <p:cBhvr>
                                        <p:cTn id="17" dur="500"/>
                                        <p:tgtEl>
                                          <p:spTgt spid="315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12"/>
          </p:nvPr>
        </p:nvSpPr>
        <p:spPr/>
        <p:txBody>
          <a:bodyPr/>
          <a:lstStyle/>
          <a:p>
            <a:fld id="{227D440A-84B2-49E8-91F1-E46C7E77202D}" type="slidenum">
              <a:rPr lang="zh-CN" altLang="en-US"/>
              <a:pPr/>
              <a:t>55</a:t>
            </a:fld>
            <a:endParaRPr lang="en-US" altLang="zh-CN"/>
          </a:p>
        </p:txBody>
      </p:sp>
      <p:sp>
        <p:nvSpPr>
          <p:cNvPr id="289794" name="Rectangle 2"/>
          <p:cNvSpPr>
            <a:spLocks noGrp="1" noChangeArrowheads="1"/>
          </p:cNvSpPr>
          <p:nvPr>
            <p:ph type="title"/>
          </p:nvPr>
        </p:nvSpPr>
        <p:spPr/>
        <p:txBody>
          <a:bodyPr/>
          <a:lstStyle/>
          <a:p>
            <a:r>
              <a:rPr lang="en-US" altLang="zh-CN" sz="3800">
                <a:ea typeface="SimSun" pitchFamily="2" charset="-122"/>
              </a:rPr>
              <a:t>Battle of the sexes with incomplete information (version two)</a:t>
            </a:r>
          </a:p>
        </p:txBody>
      </p:sp>
      <p:sp>
        <p:nvSpPr>
          <p:cNvPr id="289795" name="Rectangle 3"/>
          <p:cNvSpPr>
            <a:spLocks noGrp="1" noChangeArrowheads="1"/>
          </p:cNvSpPr>
          <p:nvPr>
            <p:ph type="body" sz="half" idx="1"/>
          </p:nvPr>
        </p:nvSpPr>
        <p:spPr>
          <a:xfrm>
            <a:off x="914400" y="1600200"/>
            <a:ext cx="7696200" cy="4578350"/>
          </a:xfrm>
        </p:spPr>
        <p:txBody>
          <a:bodyPr/>
          <a:lstStyle/>
          <a:p>
            <a:r>
              <a:rPr lang="en-US" altLang="zh-CN" sz="2600">
                <a:ea typeface="SimSun" pitchFamily="2" charset="-122"/>
              </a:rPr>
              <a:t>Pat</a:t>
            </a:r>
            <a:r>
              <a:rPr lang="zh-CN" altLang="en-US" sz="2600">
                <a:ea typeface="SimSun" pitchFamily="2" charset="-122"/>
              </a:rPr>
              <a:t>的偏好依赖于他是否高兴</a:t>
            </a:r>
            <a:r>
              <a:rPr lang="en-US" altLang="zh-CN" sz="2600">
                <a:ea typeface="SimSun" pitchFamily="2" charset="-122"/>
              </a:rPr>
              <a:t>.</a:t>
            </a:r>
            <a:r>
              <a:rPr lang="zh-CN" altLang="en-US" sz="2600">
                <a:ea typeface="SimSun" pitchFamily="2" charset="-122"/>
              </a:rPr>
              <a:t>如果他高兴，那么他的偏好仍然是拳击</a:t>
            </a:r>
            <a:r>
              <a:rPr lang="en-US" altLang="zh-CN" sz="2600">
                <a:ea typeface="SimSun" pitchFamily="2" charset="-122"/>
              </a:rPr>
              <a:t>.</a:t>
            </a:r>
          </a:p>
          <a:p>
            <a:r>
              <a:rPr lang="zh-CN" altLang="en-US" sz="2600">
                <a:ea typeface="SimSun" pitchFamily="2" charset="-122"/>
              </a:rPr>
              <a:t>如果他不高兴，那么他宁愿晚上自己独处</a:t>
            </a:r>
            <a:r>
              <a:rPr lang="en-US" altLang="zh-CN" sz="2600">
                <a:ea typeface="SimSun" pitchFamily="2" charset="-122"/>
              </a:rPr>
              <a:t>.</a:t>
            </a:r>
          </a:p>
          <a:p>
            <a:r>
              <a:rPr lang="en-US" altLang="zh-CN" sz="2600">
                <a:ea typeface="SimSun" pitchFamily="2" charset="-122"/>
              </a:rPr>
              <a:t>Chris</a:t>
            </a:r>
            <a:r>
              <a:rPr lang="zh-CN" altLang="en-US" sz="2600">
                <a:ea typeface="SimSun" pitchFamily="2" charset="-122"/>
              </a:rPr>
              <a:t>不知道 </a:t>
            </a:r>
            <a:r>
              <a:rPr lang="en-US" altLang="zh-CN" sz="2600">
                <a:ea typeface="SimSun" pitchFamily="2" charset="-122"/>
              </a:rPr>
              <a:t>Pat</a:t>
            </a:r>
            <a:r>
              <a:rPr lang="zh-CN" altLang="en-US" sz="2600">
                <a:ea typeface="SimSun" pitchFamily="2" charset="-122"/>
              </a:rPr>
              <a:t> 是不是高兴</a:t>
            </a:r>
            <a:r>
              <a:rPr lang="en-US" altLang="zh-CN" sz="2600">
                <a:ea typeface="SimSun" pitchFamily="2" charset="-122"/>
              </a:rPr>
              <a:t>. </a:t>
            </a:r>
            <a:r>
              <a:rPr lang="zh-CN" altLang="en-US" sz="2600">
                <a:ea typeface="SimSun" pitchFamily="2" charset="-122"/>
              </a:rPr>
              <a:t>但是</a:t>
            </a:r>
            <a:r>
              <a:rPr lang="en-US" altLang="zh-CN" sz="2600">
                <a:ea typeface="SimSun" pitchFamily="2" charset="-122"/>
              </a:rPr>
              <a:t>Chris</a:t>
            </a:r>
            <a:r>
              <a:rPr lang="zh-CN" altLang="en-US" sz="2600">
                <a:ea typeface="SimSun" pitchFamily="2" charset="-122"/>
              </a:rPr>
              <a:t>推断</a:t>
            </a:r>
            <a:r>
              <a:rPr lang="en-US" altLang="zh-CN" sz="2600">
                <a:ea typeface="SimSun" pitchFamily="2" charset="-122"/>
              </a:rPr>
              <a:t>Pat</a:t>
            </a:r>
            <a:r>
              <a:rPr lang="zh-CN" altLang="en-US" sz="2600">
                <a:ea typeface="SimSun" pitchFamily="2" charset="-122"/>
              </a:rPr>
              <a:t>以</a:t>
            </a:r>
            <a:r>
              <a:rPr lang="en-US" altLang="zh-CN" sz="2600">
                <a:ea typeface="SimSun" pitchFamily="2" charset="-122"/>
              </a:rPr>
              <a:t>0.5</a:t>
            </a:r>
            <a:r>
              <a:rPr lang="zh-CN" altLang="en-US" sz="2600">
                <a:ea typeface="SimSun" pitchFamily="2" charset="-122"/>
              </a:rPr>
              <a:t>的概率高兴，以</a:t>
            </a:r>
            <a:r>
              <a:rPr lang="en-US" altLang="zh-CN" sz="2600">
                <a:ea typeface="SimSun" pitchFamily="2" charset="-122"/>
              </a:rPr>
              <a:t>0.5</a:t>
            </a:r>
            <a:r>
              <a:rPr lang="zh-CN" altLang="en-US" sz="2600">
                <a:ea typeface="SimSun" pitchFamily="2" charset="-122"/>
              </a:rPr>
              <a:t>的概率不高兴</a:t>
            </a:r>
            <a:endParaRPr lang="en-US" altLang="zh-CN" sz="2600">
              <a:ea typeface="SimSun" pitchFamily="2" charset="-122"/>
            </a:endParaRPr>
          </a:p>
          <a:p>
            <a:r>
              <a:rPr lang="en-US" altLang="zh-CN" sz="2600">
                <a:ea typeface="SimSun" pitchFamily="2" charset="-122"/>
              </a:rPr>
              <a:t>Chris</a:t>
            </a:r>
            <a:r>
              <a:rPr lang="zh-CN" altLang="en-US" sz="2600">
                <a:ea typeface="SimSun" pitchFamily="2" charset="-122"/>
              </a:rPr>
              <a:t>的偏好也依赖于她是否高兴</a:t>
            </a:r>
            <a:r>
              <a:rPr lang="en-US" altLang="zh-CN" sz="2600">
                <a:ea typeface="SimSun" pitchFamily="2" charset="-122"/>
              </a:rPr>
              <a:t>.</a:t>
            </a:r>
            <a:r>
              <a:rPr lang="zh-CN" altLang="en-US" sz="2600">
                <a:ea typeface="SimSun" pitchFamily="2" charset="-122"/>
              </a:rPr>
              <a:t>如果她高兴，那么她的偏好仍然是歌剧</a:t>
            </a:r>
            <a:r>
              <a:rPr lang="en-US" altLang="zh-CN" sz="2600">
                <a:ea typeface="SimSun" pitchFamily="2" charset="-122"/>
              </a:rPr>
              <a:t>.</a:t>
            </a:r>
          </a:p>
          <a:p>
            <a:r>
              <a:rPr lang="zh-CN" altLang="en-US" sz="2600">
                <a:ea typeface="SimSun" pitchFamily="2" charset="-122"/>
              </a:rPr>
              <a:t>如果她不高兴，那么她宁愿晚上自己独处</a:t>
            </a:r>
            <a:r>
              <a:rPr lang="en-US" altLang="zh-CN" sz="2600">
                <a:ea typeface="SimSun" pitchFamily="2" charset="-122"/>
              </a:rPr>
              <a:t>.</a:t>
            </a:r>
          </a:p>
          <a:p>
            <a:r>
              <a:rPr lang="en-US" altLang="zh-CN" sz="2600">
                <a:ea typeface="SimSun" pitchFamily="2" charset="-122"/>
              </a:rPr>
              <a:t>Pat</a:t>
            </a:r>
            <a:r>
              <a:rPr lang="zh-CN" altLang="en-US" sz="2600">
                <a:ea typeface="SimSun" pitchFamily="2" charset="-122"/>
              </a:rPr>
              <a:t>不知道</a:t>
            </a:r>
            <a:r>
              <a:rPr lang="en-US" altLang="zh-CN" sz="2600">
                <a:ea typeface="SimSun" pitchFamily="2" charset="-122"/>
              </a:rPr>
              <a:t>Chris</a:t>
            </a:r>
            <a:r>
              <a:rPr lang="zh-CN" altLang="en-US" sz="2600">
                <a:ea typeface="SimSun" pitchFamily="2" charset="-122"/>
              </a:rPr>
              <a:t>是不是高兴</a:t>
            </a:r>
            <a:r>
              <a:rPr lang="en-US" altLang="zh-CN" sz="2600">
                <a:ea typeface="SimSun" pitchFamily="2" charset="-122"/>
              </a:rPr>
              <a:t>. </a:t>
            </a:r>
            <a:r>
              <a:rPr lang="zh-CN" altLang="en-US" sz="2600">
                <a:ea typeface="SimSun" pitchFamily="2" charset="-122"/>
              </a:rPr>
              <a:t>但是</a:t>
            </a:r>
            <a:r>
              <a:rPr lang="en-US" altLang="zh-CN" sz="2600">
                <a:ea typeface="SimSun" pitchFamily="2" charset="-122"/>
              </a:rPr>
              <a:t> Pat </a:t>
            </a:r>
            <a:r>
              <a:rPr lang="zh-CN" altLang="en-US" sz="2600">
                <a:ea typeface="SimSun" pitchFamily="2" charset="-122"/>
              </a:rPr>
              <a:t>推断</a:t>
            </a:r>
            <a:r>
              <a:rPr lang="en-US" altLang="zh-CN" sz="2600">
                <a:ea typeface="SimSun" pitchFamily="2" charset="-122"/>
              </a:rPr>
              <a:t>Chris</a:t>
            </a:r>
            <a:r>
              <a:rPr lang="zh-CN" altLang="en-US" sz="2600">
                <a:ea typeface="SimSun" pitchFamily="2" charset="-122"/>
              </a:rPr>
              <a:t>以 </a:t>
            </a:r>
            <a:r>
              <a:rPr lang="en-US" altLang="zh-CN" sz="2600">
                <a:ea typeface="SimSun" pitchFamily="2" charset="-122"/>
              </a:rPr>
              <a:t>2/3</a:t>
            </a:r>
            <a:r>
              <a:rPr lang="zh-CN" altLang="en-US" sz="2600">
                <a:ea typeface="SimSun" pitchFamily="2" charset="-122"/>
              </a:rPr>
              <a:t>的概率高兴，以</a:t>
            </a:r>
            <a:r>
              <a:rPr lang="en-US" altLang="zh-CN" sz="2600">
                <a:ea typeface="SimSun" pitchFamily="2" charset="-122"/>
              </a:rPr>
              <a:t>1/3</a:t>
            </a:r>
            <a:r>
              <a:rPr lang="zh-CN" altLang="en-US" sz="2600">
                <a:ea typeface="SimSun" pitchFamily="2" charset="-122"/>
              </a:rPr>
              <a:t>的概率不高兴</a:t>
            </a:r>
            <a:r>
              <a:rPr lang="en-US" altLang="zh-CN" sz="2600">
                <a:ea typeface="SimSun" pitchFamily="2" charset="-122"/>
              </a:rPr>
              <a:t>.</a:t>
            </a:r>
          </a:p>
        </p:txBody>
      </p:sp>
      <p:sp>
        <p:nvSpPr>
          <p:cNvPr id="289796" name="Text Box 4"/>
          <p:cNvSpPr txBox="1">
            <a:spLocks noChangeArrowheads="1"/>
          </p:cNvSpPr>
          <p:nvPr/>
        </p:nvSpPr>
        <p:spPr bwMode="auto">
          <a:xfrm>
            <a:off x="4581525" y="3665538"/>
            <a:ext cx="1273175" cy="366712"/>
          </a:xfrm>
          <a:prstGeom prst="rect">
            <a:avLst/>
          </a:prstGeom>
          <a:noFill/>
          <a:ln w="9525">
            <a:noFill/>
            <a:miter lim="800000"/>
            <a:headEnd/>
            <a:tailEnd/>
          </a:ln>
          <a:effectLst/>
        </p:spPr>
        <p:txBody>
          <a:bodyPr>
            <a:spAutoFit/>
          </a:bodyPr>
          <a:lstStyle/>
          <a:p>
            <a:endParaRPr lang="zh-CN" altLang="en-US">
              <a:ea typeface="SimSun" pitchFamily="2" charset="-122"/>
            </a:endParaRPr>
          </a:p>
        </p:txBody>
      </p:sp>
      <p:sp>
        <p:nvSpPr>
          <p:cNvPr id="289797" name="Text Box 5"/>
          <p:cNvSpPr txBox="1">
            <a:spLocks noChangeArrowheads="1"/>
          </p:cNvSpPr>
          <p:nvPr/>
        </p:nvSpPr>
        <p:spPr bwMode="auto">
          <a:xfrm>
            <a:off x="5108575" y="3744913"/>
            <a:ext cx="1350963" cy="366712"/>
          </a:xfrm>
          <a:prstGeom prst="rect">
            <a:avLst/>
          </a:prstGeom>
          <a:noFill/>
          <a:ln w="9525">
            <a:noFill/>
            <a:miter lim="800000"/>
            <a:headEnd/>
            <a:tailEnd/>
          </a:ln>
          <a:effectLst/>
        </p:spPr>
        <p:txBody>
          <a:bodyPr>
            <a:spAutoFit/>
          </a:bodyPr>
          <a:lstStyle/>
          <a:p>
            <a:pPr>
              <a:spcBef>
                <a:spcPct val="50000"/>
              </a:spcBef>
            </a:pPr>
            <a:endParaRPr lang="zh-CN" altLang="en-US">
              <a:ea typeface="SimSun" pitchFamily="2" charset="-122"/>
            </a:endParaRPr>
          </a:p>
        </p:txBody>
      </p:sp>
      <p:sp>
        <p:nvSpPr>
          <p:cNvPr id="7" name="页脚占位符 6"/>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灯片编号占位符 5"/>
          <p:cNvSpPr>
            <a:spLocks noGrp="1"/>
          </p:cNvSpPr>
          <p:nvPr>
            <p:ph type="sldNum" sz="quarter" idx="12"/>
          </p:nvPr>
        </p:nvSpPr>
        <p:spPr/>
        <p:txBody>
          <a:bodyPr/>
          <a:lstStyle/>
          <a:p>
            <a:fld id="{58CBCCBC-4C05-46F8-B955-452C1C354561}" type="slidenum">
              <a:rPr lang="zh-CN" altLang="en-US"/>
              <a:pPr/>
              <a:t>56</a:t>
            </a:fld>
            <a:endParaRPr lang="en-US" altLang="zh-CN"/>
          </a:p>
        </p:txBody>
      </p:sp>
      <p:sp>
        <p:nvSpPr>
          <p:cNvPr id="290818" name="Rectangle 2"/>
          <p:cNvSpPr>
            <a:spLocks noGrp="1" noChangeArrowheads="1"/>
          </p:cNvSpPr>
          <p:nvPr>
            <p:ph type="title"/>
          </p:nvPr>
        </p:nvSpPr>
        <p:spPr/>
        <p:txBody>
          <a:bodyPr/>
          <a:lstStyle/>
          <a:p>
            <a:r>
              <a:rPr lang="en-US" altLang="zh-CN" sz="3800">
                <a:ea typeface="SimSun" pitchFamily="2" charset="-122"/>
              </a:rPr>
              <a:t>Battle of the sexes with incomplete information (version two) </a:t>
            </a:r>
            <a:r>
              <a:rPr lang="en-US" altLang="zh-CN">
                <a:ea typeface="SimSun" pitchFamily="2" charset="-122"/>
              </a:rPr>
              <a:t>(continued)</a:t>
            </a:r>
          </a:p>
        </p:txBody>
      </p:sp>
      <p:sp>
        <p:nvSpPr>
          <p:cNvPr id="290819" name="Rectangle 3"/>
          <p:cNvSpPr>
            <a:spLocks noGrp="1" noChangeArrowheads="1"/>
          </p:cNvSpPr>
          <p:nvPr>
            <p:ph type="body" idx="1"/>
          </p:nvPr>
        </p:nvSpPr>
        <p:spPr>
          <a:xfrm>
            <a:off x="914400" y="5259388"/>
            <a:ext cx="7772400" cy="871537"/>
          </a:xfrm>
        </p:spPr>
        <p:txBody>
          <a:bodyPr/>
          <a:lstStyle/>
          <a:p>
            <a:r>
              <a:rPr lang="zh-CN" altLang="en-US" sz="2400">
                <a:ea typeface="SimSun" pitchFamily="2" charset="-122"/>
              </a:rPr>
              <a:t>检查</a:t>
            </a:r>
            <a:r>
              <a:rPr lang="en-US" altLang="zh-CN" sz="2400">
                <a:ea typeface="SimSun" pitchFamily="2" charset="-122"/>
              </a:rPr>
              <a:t> (</a:t>
            </a:r>
            <a:r>
              <a:rPr lang="en-US" altLang="zh-CN" sz="2400">
                <a:solidFill>
                  <a:schemeClr val="hlink"/>
                </a:solidFill>
                <a:ea typeface="SimSun" pitchFamily="2" charset="-122"/>
              </a:rPr>
              <a:t>(Opera if happy, Opera if unhappy)</a:t>
            </a:r>
            <a:r>
              <a:rPr lang="en-US" altLang="zh-CN" sz="2400">
                <a:ea typeface="SimSun" pitchFamily="2" charset="-122"/>
              </a:rPr>
              <a:t>, </a:t>
            </a:r>
            <a:r>
              <a:rPr lang="en-US" altLang="zh-CN" sz="2400">
                <a:solidFill>
                  <a:srgbClr val="0000FF"/>
                </a:solidFill>
                <a:ea typeface="SimSun" pitchFamily="2" charset="-122"/>
              </a:rPr>
              <a:t>(Opera if happy, Fight if unhappy)</a:t>
            </a:r>
            <a:r>
              <a:rPr lang="en-US" altLang="zh-CN" sz="2400">
                <a:ea typeface="SimSun" pitchFamily="2" charset="-122"/>
              </a:rPr>
              <a:t>) </a:t>
            </a:r>
            <a:r>
              <a:rPr lang="zh-CN" altLang="en-US" sz="2400">
                <a:ea typeface="SimSun" pitchFamily="2" charset="-122"/>
              </a:rPr>
              <a:t>是否是一个</a:t>
            </a:r>
            <a:r>
              <a:rPr lang="en-US" altLang="zh-CN" sz="2400">
                <a:ea typeface="SimSun" pitchFamily="2" charset="-122"/>
              </a:rPr>
              <a:t>Bayesian NE</a:t>
            </a:r>
          </a:p>
        </p:txBody>
      </p:sp>
      <p:sp>
        <p:nvSpPr>
          <p:cNvPr id="290820" name="Text Box 4"/>
          <p:cNvSpPr txBox="1">
            <a:spLocks noChangeArrowheads="1"/>
          </p:cNvSpPr>
          <p:nvPr/>
        </p:nvSpPr>
        <p:spPr bwMode="auto">
          <a:xfrm>
            <a:off x="5108575" y="3744913"/>
            <a:ext cx="1350963" cy="366712"/>
          </a:xfrm>
          <a:prstGeom prst="rect">
            <a:avLst/>
          </a:prstGeom>
          <a:noFill/>
          <a:ln w="9525">
            <a:noFill/>
            <a:miter lim="800000"/>
            <a:headEnd/>
            <a:tailEnd/>
          </a:ln>
          <a:effectLst/>
        </p:spPr>
        <p:txBody>
          <a:bodyPr>
            <a:spAutoFit/>
          </a:bodyPr>
          <a:lstStyle/>
          <a:p>
            <a:pPr>
              <a:spcBef>
                <a:spcPct val="50000"/>
              </a:spcBef>
            </a:pPr>
            <a:endParaRPr lang="zh-CN" altLang="en-US">
              <a:ea typeface="SimSun" pitchFamily="2" charset="-122"/>
            </a:endParaRPr>
          </a:p>
        </p:txBody>
      </p:sp>
      <p:graphicFrame>
        <p:nvGraphicFramePr>
          <p:cNvPr id="290821" name="Group 5"/>
          <p:cNvGraphicFramePr>
            <a:graphicFrameLocks noGrp="1"/>
          </p:cNvGraphicFramePr>
          <p:nvPr>
            <p:ph sz="half" idx="4294967295"/>
          </p:nvPr>
        </p:nvGraphicFramePr>
        <p:xfrm>
          <a:off x="655638" y="1635125"/>
          <a:ext cx="3854450" cy="1463040"/>
        </p:xfrm>
        <a:graphic>
          <a:graphicData uri="http://schemas.openxmlformats.org/drawingml/2006/table">
            <a:tbl>
              <a:tblPr/>
              <a:tblGrid>
                <a:gridCol w="741362"/>
                <a:gridCol w="1268413"/>
                <a:gridCol w="904875"/>
                <a:gridCol w="939800"/>
              </a:tblGrid>
              <a:tr h="307975">
                <a:tc rowSpan="2"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SimSun" pitchFamily="2" charset="-122"/>
                          <a:cs typeface="Arial" charset="0"/>
                        </a:rPr>
                        <a:t>Chris is happy </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SimSun" pitchFamily="2" charset="-122"/>
                          <a:cs typeface="Arial" charset="0"/>
                        </a:rPr>
                        <a:t>Pat is happy</a:t>
                      </a:r>
                    </a:p>
                  </a:txBody>
                  <a:tcPr horzOverflow="overflow">
                    <a:lnL cap="flat">
                      <a:noFill/>
                    </a:lnL>
                    <a:lnR>
                      <a:noFill/>
                    </a:lnR>
                    <a:lnT cap="flat">
                      <a:noFill/>
                    </a:lnT>
                    <a:lnB>
                      <a:noFill/>
                    </a:lnB>
                    <a:lnTlToBr>
                      <a:noFill/>
                    </a:lnTlToBr>
                    <a:lnBlToTr>
                      <a:noFill/>
                    </a:lnBlToTr>
                    <a:noFill/>
                  </a:tcPr>
                </a:tc>
                <a:tc rowSpan="2"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Pat</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306388">
                <a:tc gridSpan="2" vMerge="1">
                  <a:txBody>
                    <a:bodyPr/>
                    <a:lstStyle/>
                    <a:p>
                      <a:endParaRPr lang="zh-CN" altLang="en-US"/>
                    </a:p>
                  </a:txBody>
                  <a:tcPr/>
                </a:tc>
                <a:tc hMerge="1"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Opera</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Fight</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2861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Chris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Opera</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smtClean="0">
                          <a:ln>
                            <a:noFill/>
                          </a:ln>
                          <a:solidFill>
                            <a:schemeClr val="hlink"/>
                          </a:solidFill>
                          <a:effectLst/>
                          <a:latin typeface="Arial" charset="0"/>
                          <a:ea typeface="SimSun" pitchFamily="2" charset="-122"/>
                          <a:cs typeface="Arial" charset="0"/>
                        </a:rPr>
                        <a:t>2</a:t>
                      </a:r>
                      <a:r>
                        <a:rPr kumimoji="0" lang="zh-CN" altLang="en-US" sz="1800" b="0" i="0" u="none" strike="noStrike" cap="none" normalizeH="0" baseline="0" smtClean="0">
                          <a:ln>
                            <a:noFill/>
                          </a:ln>
                          <a:solidFill>
                            <a:schemeClr val="tx1"/>
                          </a:solidFill>
                          <a:effectLst/>
                          <a:latin typeface="Arial" charset="0"/>
                          <a:ea typeface="SimSun" pitchFamily="2" charset="-122"/>
                          <a:cs typeface="Arial" charset="0"/>
                        </a:rPr>
                        <a:t> ,  </a:t>
                      </a:r>
                      <a:r>
                        <a:rPr kumimoji="0" lang="zh-CN" altLang="en-US" sz="1800" b="0" i="0" u="none" strike="noStrike" cap="none" normalizeH="0" baseline="0" smtClean="0">
                          <a:ln>
                            <a:noFill/>
                          </a:ln>
                          <a:solidFill>
                            <a:srgbClr val="0000FF"/>
                          </a:solidFill>
                          <a:effectLst/>
                          <a:latin typeface="Arial"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smtClean="0">
                          <a:ln>
                            <a:noFill/>
                          </a:ln>
                          <a:solidFill>
                            <a:schemeClr val="hlink"/>
                          </a:solidFill>
                          <a:effectLst/>
                          <a:latin typeface="Arial" charset="0"/>
                          <a:ea typeface="SimSun" pitchFamily="2" charset="-122"/>
                          <a:cs typeface="Arial" charset="0"/>
                        </a:rPr>
                        <a:t>0</a:t>
                      </a:r>
                      <a:r>
                        <a:rPr kumimoji="0" lang="zh-CN" altLang="en-US" sz="1800" b="0" i="0" u="none" strike="noStrike" cap="none" normalizeH="0" baseline="0" smtClean="0">
                          <a:ln>
                            <a:noFill/>
                          </a:ln>
                          <a:solidFill>
                            <a:schemeClr val="tx1"/>
                          </a:solidFill>
                          <a:effectLst/>
                          <a:latin typeface="Arial" charset="0"/>
                          <a:ea typeface="SimSun" pitchFamily="2" charset="-122"/>
                          <a:cs typeface="Arial" charset="0"/>
                        </a:rPr>
                        <a:t> ,  </a:t>
                      </a:r>
                      <a:r>
                        <a:rPr kumimoji="0" lang="zh-CN" altLang="en-US" sz="1800" b="0" i="0" u="none" strike="noStrike" cap="none" normalizeH="0" baseline="0" smtClean="0">
                          <a:ln>
                            <a:noFill/>
                          </a:ln>
                          <a:solidFill>
                            <a:srgbClr val="0000FF"/>
                          </a:solidFill>
                          <a:effectLst/>
                          <a:latin typeface="Arial"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861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Fight</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smtClean="0">
                          <a:ln>
                            <a:noFill/>
                          </a:ln>
                          <a:solidFill>
                            <a:schemeClr val="hlink"/>
                          </a:solidFill>
                          <a:effectLst/>
                          <a:latin typeface="Arial" charset="0"/>
                          <a:ea typeface="SimSun" pitchFamily="2" charset="-122"/>
                          <a:cs typeface="Arial" charset="0"/>
                        </a:rPr>
                        <a:t>0 </a:t>
                      </a:r>
                      <a:r>
                        <a:rPr kumimoji="0" lang="zh-CN" altLang="en-US" sz="1800" b="0" i="0" u="none" strike="noStrike" cap="none" normalizeH="0" baseline="0" smtClean="0">
                          <a:ln>
                            <a:noFill/>
                          </a:ln>
                          <a:solidFill>
                            <a:schemeClr val="tx1"/>
                          </a:solidFill>
                          <a:effectLst/>
                          <a:latin typeface="Arial" charset="0"/>
                          <a:ea typeface="SimSun" pitchFamily="2" charset="-122"/>
                          <a:cs typeface="Arial" charset="0"/>
                        </a:rPr>
                        <a:t>,  </a:t>
                      </a:r>
                      <a:r>
                        <a:rPr kumimoji="0" lang="zh-CN" altLang="en-US" sz="1800" b="0" i="0" u="none" strike="noStrike" cap="none" normalizeH="0" baseline="0" smtClean="0">
                          <a:ln>
                            <a:noFill/>
                          </a:ln>
                          <a:solidFill>
                            <a:srgbClr val="0000FF"/>
                          </a:solidFill>
                          <a:effectLst/>
                          <a:latin typeface="Arial"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smtClean="0">
                          <a:ln>
                            <a:noFill/>
                          </a:ln>
                          <a:solidFill>
                            <a:schemeClr val="hlink"/>
                          </a:solidFill>
                          <a:effectLst/>
                          <a:latin typeface="Arial" charset="0"/>
                          <a:ea typeface="SimSun" pitchFamily="2" charset="-122"/>
                          <a:cs typeface="Arial" charset="0"/>
                        </a:rPr>
                        <a:t>1</a:t>
                      </a:r>
                      <a:r>
                        <a:rPr kumimoji="0" lang="zh-CN" altLang="en-US" sz="1800" b="0" i="0" u="none" strike="noStrike" cap="none" normalizeH="0" baseline="0" smtClean="0">
                          <a:ln>
                            <a:noFill/>
                          </a:ln>
                          <a:solidFill>
                            <a:schemeClr val="tx1"/>
                          </a:solidFill>
                          <a:effectLst/>
                          <a:latin typeface="Arial" charset="0"/>
                          <a:ea typeface="SimSun" pitchFamily="2" charset="-122"/>
                          <a:cs typeface="Arial" charset="0"/>
                        </a:rPr>
                        <a:t> ,  </a:t>
                      </a:r>
                      <a:r>
                        <a:rPr kumimoji="0" lang="zh-CN" altLang="en-US" sz="1800" b="0" i="0" u="none" strike="noStrike" cap="none" normalizeH="0" baseline="0" smtClean="0">
                          <a:ln>
                            <a:noFill/>
                          </a:ln>
                          <a:solidFill>
                            <a:srgbClr val="0000FF"/>
                          </a:solidFill>
                          <a:effectLst/>
                          <a:latin typeface="Arial" charset="0"/>
                          <a:ea typeface="SimSun" pitchFamily="2" charset="-122"/>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290847" name="Group 31"/>
          <p:cNvGraphicFramePr>
            <a:graphicFrameLocks noGrp="1"/>
          </p:cNvGraphicFramePr>
          <p:nvPr>
            <p:ph idx="4294967295"/>
          </p:nvPr>
        </p:nvGraphicFramePr>
        <p:xfrm>
          <a:off x="5014913" y="1617663"/>
          <a:ext cx="3678237" cy="1463040"/>
        </p:xfrm>
        <a:graphic>
          <a:graphicData uri="http://schemas.openxmlformats.org/drawingml/2006/table">
            <a:tbl>
              <a:tblPr/>
              <a:tblGrid>
                <a:gridCol w="790575"/>
                <a:gridCol w="1128712"/>
                <a:gridCol w="862013"/>
                <a:gridCol w="896937"/>
              </a:tblGrid>
              <a:tr h="263525">
                <a:tc rowSpan="2"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SimSun" pitchFamily="2" charset="-122"/>
                          <a:cs typeface="Arial" charset="0"/>
                        </a:rPr>
                        <a:t>Chris is happy </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SimSun" pitchFamily="2" charset="-122"/>
                          <a:cs typeface="Arial" charset="0"/>
                        </a:rPr>
                        <a:t>Pat is unhappy</a:t>
                      </a:r>
                    </a:p>
                  </a:txBody>
                  <a:tcPr horzOverflow="overflow">
                    <a:lnL cap="flat">
                      <a:noFill/>
                    </a:lnL>
                    <a:lnR>
                      <a:noFill/>
                    </a:lnR>
                    <a:lnT cap="flat">
                      <a:noFill/>
                    </a:lnT>
                    <a:lnB>
                      <a:noFill/>
                    </a:lnB>
                    <a:lnTlToBr>
                      <a:noFill/>
                    </a:lnTlToBr>
                    <a:lnBlToTr>
                      <a:noFill/>
                    </a:lnBlToTr>
                    <a:noFill/>
                  </a:tcPr>
                </a:tc>
                <a:tc rowSpan="2"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Pat</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261938">
                <a:tc gridSpan="2" vMerge="1">
                  <a:txBody>
                    <a:bodyPr/>
                    <a:lstStyle/>
                    <a:p>
                      <a:endParaRPr lang="zh-CN" altLang="en-US"/>
                    </a:p>
                  </a:txBody>
                  <a:tcPr/>
                </a:tc>
                <a:tc hMerge="1"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Opera</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Fight</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263525">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Chris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Opera</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smtClean="0">
                          <a:ln>
                            <a:noFill/>
                          </a:ln>
                          <a:solidFill>
                            <a:schemeClr val="hlink"/>
                          </a:solidFill>
                          <a:effectLst/>
                          <a:latin typeface="Arial" charset="0"/>
                          <a:ea typeface="SimSun" pitchFamily="2" charset="-122"/>
                          <a:cs typeface="Arial" charset="0"/>
                        </a:rPr>
                        <a:t>2</a:t>
                      </a:r>
                      <a:r>
                        <a:rPr kumimoji="0" lang="zh-CN" altLang="en-US" sz="1800" b="0" i="0" u="none" strike="noStrike" cap="none" normalizeH="0" baseline="0" smtClean="0">
                          <a:ln>
                            <a:noFill/>
                          </a:ln>
                          <a:solidFill>
                            <a:schemeClr val="tx1"/>
                          </a:solidFill>
                          <a:effectLst/>
                          <a:latin typeface="Arial" charset="0"/>
                          <a:ea typeface="SimSun" pitchFamily="2" charset="-122"/>
                          <a:cs typeface="Arial" charset="0"/>
                        </a:rPr>
                        <a:t> ,  </a:t>
                      </a:r>
                      <a:r>
                        <a:rPr kumimoji="0" lang="zh-CN" altLang="en-US" sz="1800" b="0" i="0" u="none" strike="noStrike" cap="none" normalizeH="0" baseline="0" smtClean="0">
                          <a:ln>
                            <a:noFill/>
                          </a:ln>
                          <a:solidFill>
                            <a:srgbClr val="0000FF"/>
                          </a:solidFill>
                          <a:effectLst/>
                          <a:latin typeface="Arial"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smtClean="0">
                          <a:ln>
                            <a:noFill/>
                          </a:ln>
                          <a:solidFill>
                            <a:schemeClr val="hlink"/>
                          </a:solidFill>
                          <a:effectLst/>
                          <a:latin typeface="Arial" charset="0"/>
                          <a:ea typeface="SimSun" pitchFamily="2" charset="-122"/>
                          <a:cs typeface="Arial" charset="0"/>
                        </a:rPr>
                        <a:t>0</a:t>
                      </a:r>
                      <a:r>
                        <a:rPr kumimoji="0" lang="zh-CN" altLang="en-US" sz="1800" b="0" i="0" u="none" strike="noStrike" cap="none" normalizeH="0" baseline="0" smtClean="0">
                          <a:ln>
                            <a:noFill/>
                          </a:ln>
                          <a:solidFill>
                            <a:schemeClr val="tx1"/>
                          </a:solidFill>
                          <a:effectLst/>
                          <a:latin typeface="Arial" charset="0"/>
                          <a:ea typeface="SimSun" pitchFamily="2" charset="-122"/>
                          <a:cs typeface="Arial" charset="0"/>
                        </a:rPr>
                        <a:t> ,  </a:t>
                      </a:r>
                      <a:r>
                        <a:rPr kumimoji="0" lang="zh-CN" altLang="en-US" sz="1800" b="0" i="0" u="none" strike="noStrike" cap="none" normalizeH="0" baseline="0" smtClean="0">
                          <a:ln>
                            <a:noFill/>
                          </a:ln>
                          <a:solidFill>
                            <a:srgbClr val="0000FF"/>
                          </a:solidFill>
                          <a:effectLst/>
                          <a:latin typeface="Arial" charset="0"/>
                          <a:ea typeface="SimSun" pitchFamily="2" charset="-122"/>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193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Fight</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smtClean="0">
                          <a:ln>
                            <a:noFill/>
                          </a:ln>
                          <a:solidFill>
                            <a:schemeClr val="hlink"/>
                          </a:solidFill>
                          <a:effectLst/>
                          <a:latin typeface="Arial" charset="0"/>
                          <a:ea typeface="SimSun" pitchFamily="2" charset="-122"/>
                          <a:cs typeface="Arial" charset="0"/>
                        </a:rPr>
                        <a:t>0 </a:t>
                      </a:r>
                      <a:r>
                        <a:rPr kumimoji="0" lang="zh-CN" altLang="en-US" sz="1800" b="0" i="0" u="none" strike="noStrike" cap="none" normalizeH="0" baseline="0" smtClean="0">
                          <a:ln>
                            <a:noFill/>
                          </a:ln>
                          <a:solidFill>
                            <a:schemeClr val="tx1"/>
                          </a:solidFill>
                          <a:effectLst/>
                          <a:latin typeface="Arial" charset="0"/>
                          <a:ea typeface="SimSun" pitchFamily="2" charset="-122"/>
                          <a:cs typeface="Arial" charset="0"/>
                        </a:rPr>
                        <a:t>,  </a:t>
                      </a:r>
                      <a:r>
                        <a:rPr kumimoji="0" lang="zh-CN" altLang="en-US" sz="1800" b="0" i="0" u="none" strike="noStrike" cap="none" normalizeH="0" baseline="0" smtClean="0">
                          <a:ln>
                            <a:noFill/>
                          </a:ln>
                          <a:solidFill>
                            <a:srgbClr val="0000FF"/>
                          </a:solidFill>
                          <a:effectLst/>
                          <a:latin typeface="Arial"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smtClean="0">
                          <a:ln>
                            <a:noFill/>
                          </a:ln>
                          <a:solidFill>
                            <a:schemeClr val="hlink"/>
                          </a:solidFill>
                          <a:effectLst/>
                          <a:latin typeface="Arial" charset="0"/>
                          <a:ea typeface="SimSun" pitchFamily="2" charset="-122"/>
                          <a:cs typeface="Arial" charset="0"/>
                        </a:rPr>
                        <a:t>1</a:t>
                      </a:r>
                      <a:r>
                        <a:rPr kumimoji="0" lang="zh-CN" altLang="en-US" sz="1800" b="0" i="0" u="none" strike="noStrike" cap="none" normalizeH="0" baseline="0" smtClean="0">
                          <a:ln>
                            <a:noFill/>
                          </a:ln>
                          <a:solidFill>
                            <a:schemeClr val="tx1"/>
                          </a:solidFill>
                          <a:effectLst/>
                          <a:latin typeface="Arial" charset="0"/>
                          <a:ea typeface="SimSun" pitchFamily="2" charset="-122"/>
                          <a:cs typeface="Arial" charset="0"/>
                        </a:rPr>
                        <a:t> ,  </a:t>
                      </a:r>
                      <a:r>
                        <a:rPr kumimoji="0" lang="zh-CN" altLang="en-US" sz="1800" b="0" i="0" u="none" strike="noStrike" cap="none" normalizeH="0" baseline="0" smtClean="0">
                          <a:ln>
                            <a:noFill/>
                          </a:ln>
                          <a:solidFill>
                            <a:srgbClr val="0000FF"/>
                          </a:solidFill>
                          <a:effectLst/>
                          <a:latin typeface="Arial"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290873" name="Group 57"/>
          <p:cNvGraphicFramePr>
            <a:graphicFrameLocks noGrp="1"/>
          </p:cNvGraphicFramePr>
          <p:nvPr/>
        </p:nvGraphicFramePr>
        <p:xfrm>
          <a:off x="641350" y="3381375"/>
          <a:ext cx="3854450" cy="1463040"/>
        </p:xfrm>
        <a:graphic>
          <a:graphicData uri="http://schemas.openxmlformats.org/drawingml/2006/table">
            <a:tbl>
              <a:tblPr/>
              <a:tblGrid>
                <a:gridCol w="741363"/>
                <a:gridCol w="1268412"/>
                <a:gridCol w="904875"/>
                <a:gridCol w="939800"/>
              </a:tblGrid>
              <a:tr h="307975">
                <a:tc rowSpan="2"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SimSun" pitchFamily="2" charset="-122"/>
                          <a:cs typeface="Arial" charset="0"/>
                        </a:rPr>
                        <a:t>Chris is unhappy </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SimSun" pitchFamily="2" charset="-122"/>
                          <a:cs typeface="Arial" charset="0"/>
                        </a:rPr>
                        <a:t>Pat is happy</a:t>
                      </a:r>
                    </a:p>
                  </a:txBody>
                  <a:tcPr horzOverflow="overflow">
                    <a:lnL cap="flat">
                      <a:noFill/>
                    </a:lnL>
                    <a:lnR>
                      <a:noFill/>
                    </a:lnR>
                    <a:lnT cap="flat">
                      <a:noFill/>
                    </a:lnT>
                    <a:lnB>
                      <a:noFill/>
                    </a:lnB>
                    <a:lnTlToBr>
                      <a:noFill/>
                    </a:lnTlToBr>
                    <a:lnBlToTr>
                      <a:noFill/>
                    </a:lnBlToTr>
                    <a:noFill/>
                  </a:tcPr>
                </a:tc>
                <a:tc rowSpan="2"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Pat</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306388">
                <a:tc gridSpan="2" vMerge="1">
                  <a:txBody>
                    <a:bodyPr/>
                    <a:lstStyle/>
                    <a:p>
                      <a:endParaRPr lang="zh-CN" altLang="en-US"/>
                    </a:p>
                  </a:txBody>
                  <a:tcPr/>
                </a:tc>
                <a:tc hMerge="1"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Opera</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Fight</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2861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Chris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Opera</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smtClean="0">
                          <a:ln>
                            <a:noFill/>
                          </a:ln>
                          <a:solidFill>
                            <a:schemeClr val="hlink"/>
                          </a:solidFill>
                          <a:effectLst/>
                          <a:latin typeface="Arial" charset="0"/>
                          <a:ea typeface="SimSun" pitchFamily="2" charset="-122"/>
                          <a:cs typeface="Arial" charset="0"/>
                        </a:rPr>
                        <a:t>0</a:t>
                      </a:r>
                      <a:r>
                        <a:rPr kumimoji="0" lang="zh-CN" altLang="en-US" sz="1800" b="0" i="0" u="none" strike="noStrike" cap="none" normalizeH="0" baseline="0" smtClean="0">
                          <a:ln>
                            <a:noFill/>
                          </a:ln>
                          <a:solidFill>
                            <a:schemeClr val="tx1"/>
                          </a:solidFill>
                          <a:effectLst/>
                          <a:latin typeface="Arial" charset="0"/>
                          <a:ea typeface="SimSun" pitchFamily="2" charset="-122"/>
                          <a:cs typeface="Arial" charset="0"/>
                        </a:rPr>
                        <a:t> ,  </a:t>
                      </a:r>
                      <a:r>
                        <a:rPr kumimoji="0" lang="zh-CN" altLang="en-US" sz="1800" b="0" i="0" u="none" strike="noStrike" cap="none" normalizeH="0" baseline="0" smtClean="0">
                          <a:ln>
                            <a:noFill/>
                          </a:ln>
                          <a:solidFill>
                            <a:srgbClr val="0000FF"/>
                          </a:solidFill>
                          <a:effectLst/>
                          <a:latin typeface="Arial"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smtClean="0">
                          <a:ln>
                            <a:noFill/>
                          </a:ln>
                          <a:solidFill>
                            <a:schemeClr val="hlink"/>
                          </a:solidFill>
                          <a:effectLst/>
                          <a:latin typeface="Arial" charset="0"/>
                          <a:ea typeface="SimSun" pitchFamily="2" charset="-122"/>
                          <a:cs typeface="Arial" charset="0"/>
                        </a:rPr>
                        <a:t>2</a:t>
                      </a:r>
                      <a:r>
                        <a:rPr kumimoji="0" lang="zh-CN" altLang="en-US" sz="1800" b="0" i="0" u="none" strike="noStrike" cap="none" normalizeH="0" baseline="0" smtClean="0">
                          <a:ln>
                            <a:noFill/>
                          </a:ln>
                          <a:solidFill>
                            <a:schemeClr val="tx1"/>
                          </a:solidFill>
                          <a:effectLst/>
                          <a:latin typeface="Arial" charset="0"/>
                          <a:ea typeface="SimSun" pitchFamily="2" charset="-122"/>
                          <a:cs typeface="Arial" charset="0"/>
                        </a:rPr>
                        <a:t> ,  </a:t>
                      </a:r>
                      <a:r>
                        <a:rPr kumimoji="0" lang="zh-CN" altLang="en-US" sz="1800" b="0" i="0" u="none" strike="noStrike" cap="none" normalizeH="0" baseline="0" smtClean="0">
                          <a:ln>
                            <a:noFill/>
                          </a:ln>
                          <a:solidFill>
                            <a:srgbClr val="0000FF"/>
                          </a:solidFill>
                          <a:effectLst/>
                          <a:latin typeface="Arial"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861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Fight</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smtClean="0">
                          <a:ln>
                            <a:noFill/>
                          </a:ln>
                          <a:solidFill>
                            <a:schemeClr val="hlink"/>
                          </a:solidFill>
                          <a:effectLst/>
                          <a:latin typeface="Arial" charset="0"/>
                          <a:ea typeface="SimSun" pitchFamily="2" charset="-122"/>
                          <a:cs typeface="Arial" charset="0"/>
                        </a:rPr>
                        <a:t>1 </a:t>
                      </a:r>
                      <a:r>
                        <a:rPr kumimoji="0" lang="zh-CN" altLang="en-US" sz="1800" b="0" i="0" u="none" strike="noStrike" cap="none" normalizeH="0" baseline="0" smtClean="0">
                          <a:ln>
                            <a:noFill/>
                          </a:ln>
                          <a:solidFill>
                            <a:schemeClr val="tx1"/>
                          </a:solidFill>
                          <a:effectLst/>
                          <a:latin typeface="Arial" charset="0"/>
                          <a:ea typeface="SimSun" pitchFamily="2" charset="-122"/>
                          <a:cs typeface="Arial" charset="0"/>
                        </a:rPr>
                        <a:t>,  </a:t>
                      </a:r>
                      <a:r>
                        <a:rPr kumimoji="0" lang="zh-CN" altLang="en-US" sz="1800" b="0" i="0" u="none" strike="noStrike" cap="none" normalizeH="0" baseline="0" smtClean="0">
                          <a:ln>
                            <a:noFill/>
                          </a:ln>
                          <a:solidFill>
                            <a:srgbClr val="0000FF"/>
                          </a:solidFill>
                          <a:effectLst/>
                          <a:latin typeface="Arial"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smtClean="0">
                          <a:ln>
                            <a:noFill/>
                          </a:ln>
                          <a:solidFill>
                            <a:schemeClr val="hlink"/>
                          </a:solidFill>
                          <a:effectLst/>
                          <a:latin typeface="Arial" charset="0"/>
                          <a:ea typeface="SimSun" pitchFamily="2" charset="-122"/>
                          <a:cs typeface="Arial" charset="0"/>
                        </a:rPr>
                        <a:t>0</a:t>
                      </a:r>
                      <a:r>
                        <a:rPr kumimoji="0" lang="zh-CN" altLang="en-US" sz="1800" b="0" i="0" u="none" strike="noStrike" cap="none" normalizeH="0" baseline="0" smtClean="0">
                          <a:ln>
                            <a:noFill/>
                          </a:ln>
                          <a:solidFill>
                            <a:schemeClr val="tx1"/>
                          </a:solidFill>
                          <a:effectLst/>
                          <a:latin typeface="Arial" charset="0"/>
                          <a:ea typeface="SimSun" pitchFamily="2" charset="-122"/>
                          <a:cs typeface="Arial" charset="0"/>
                        </a:rPr>
                        <a:t> ,  </a:t>
                      </a:r>
                      <a:r>
                        <a:rPr kumimoji="0" lang="zh-CN" altLang="en-US" sz="1800" b="0" i="0" u="none" strike="noStrike" cap="none" normalizeH="0" baseline="0" smtClean="0">
                          <a:ln>
                            <a:noFill/>
                          </a:ln>
                          <a:solidFill>
                            <a:srgbClr val="0000FF"/>
                          </a:solidFill>
                          <a:effectLst/>
                          <a:latin typeface="Arial" charset="0"/>
                          <a:ea typeface="SimSun" pitchFamily="2" charset="-122"/>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290899" name="Group 83"/>
          <p:cNvGraphicFramePr>
            <a:graphicFrameLocks noGrp="1"/>
          </p:cNvGraphicFramePr>
          <p:nvPr/>
        </p:nvGraphicFramePr>
        <p:xfrm>
          <a:off x="5040313" y="3392488"/>
          <a:ext cx="3678237" cy="1463040"/>
        </p:xfrm>
        <a:graphic>
          <a:graphicData uri="http://schemas.openxmlformats.org/drawingml/2006/table">
            <a:tbl>
              <a:tblPr/>
              <a:tblGrid>
                <a:gridCol w="790575"/>
                <a:gridCol w="1128712"/>
                <a:gridCol w="862013"/>
                <a:gridCol w="896937"/>
              </a:tblGrid>
              <a:tr h="263525">
                <a:tc rowSpan="2"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SimSun" pitchFamily="2" charset="-122"/>
                          <a:cs typeface="Arial" charset="0"/>
                        </a:rPr>
                        <a:t>Chris is unhappy </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SimSun" pitchFamily="2" charset="-122"/>
                          <a:cs typeface="Arial" charset="0"/>
                        </a:rPr>
                        <a:t>Pat is unhappy</a:t>
                      </a:r>
                    </a:p>
                  </a:txBody>
                  <a:tcPr horzOverflow="overflow">
                    <a:lnL cap="flat">
                      <a:noFill/>
                    </a:lnL>
                    <a:lnR>
                      <a:noFill/>
                    </a:lnR>
                    <a:lnT cap="flat">
                      <a:noFill/>
                    </a:lnT>
                    <a:lnB>
                      <a:noFill/>
                    </a:lnB>
                    <a:lnTlToBr>
                      <a:noFill/>
                    </a:lnTlToBr>
                    <a:lnBlToTr>
                      <a:noFill/>
                    </a:lnBlToTr>
                    <a:noFill/>
                  </a:tcPr>
                </a:tc>
                <a:tc rowSpan="2"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Pat</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261938">
                <a:tc gridSpan="2" vMerge="1">
                  <a:txBody>
                    <a:bodyPr/>
                    <a:lstStyle/>
                    <a:p>
                      <a:endParaRPr lang="zh-CN" altLang="en-US"/>
                    </a:p>
                  </a:txBody>
                  <a:tcPr/>
                </a:tc>
                <a:tc hMerge="1"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Opera</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Fight</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263525">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Chris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Opera</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smtClean="0">
                          <a:ln>
                            <a:noFill/>
                          </a:ln>
                          <a:solidFill>
                            <a:schemeClr val="hlink"/>
                          </a:solidFill>
                          <a:effectLst/>
                          <a:latin typeface="Arial" charset="0"/>
                          <a:ea typeface="SimSun" pitchFamily="2" charset="-122"/>
                          <a:cs typeface="Arial" charset="0"/>
                        </a:rPr>
                        <a:t>0</a:t>
                      </a:r>
                      <a:r>
                        <a:rPr kumimoji="0" lang="zh-CN" altLang="en-US" sz="1800" b="0" i="0" u="none" strike="noStrike" cap="none" normalizeH="0" baseline="0" smtClean="0">
                          <a:ln>
                            <a:noFill/>
                          </a:ln>
                          <a:solidFill>
                            <a:schemeClr val="tx1"/>
                          </a:solidFill>
                          <a:effectLst/>
                          <a:latin typeface="Arial" charset="0"/>
                          <a:ea typeface="SimSun" pitchFamily="2" charset="-122"/>
                          <a:cs typeface="Arial" charset="0"/>
                        </a:rPr>
                        <a:t> ,  </a:t>
                      </a:r>
                      <a:r>
                        <a:rPr kumimoji="0" lang="zh-CN" altLang="en-US" sz="1800" b="0" i="0" u="none" strike="noStrike" cap="none" normalizeH="0" baseline="0" smtClean="0">
                          <a:ln>
                            <a:noFill/>
                          </a:ln>
                          <a:solidFill>
                            <a:srgbClr val="0000FF"/>
                          </a:solidFill>
                          <a:effectLst/>
                          <a:latin typeface="Arial"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smtClean="0">
                          <a:ln>
                            <a:noFill/>
                          </a:ln>
                          <a:solidFill>
                            <a:schemeClr val="hlink"/>
                          </a:solidFill>
                          <a:effectLst/>
                          <a:latin typeface="Arial" charset="0"/>
                          <a:ea typeface="SimSun" pitchFamily="2" charset="-122"/>
                          <a:cs typeface="Arial" charset="0"/>
                        </a:rPr>
                        <a:t>2</a:t>
                      </a:r>
                      <a:r>
                        <a:rPr kumimoji="0" lang="zh-CN" altLang="en-US" sz="1800" b="0" i="0" u="none" strike="noStrike" cap="none" normalizeH="0" baseline="0" smtClean="0">
                          <a:ln>
                            <a:noFill/>
                          </a:ln>
                          <a:solidFill>
                            <a:schemeClr val="tx1"/>
                          </a:solidFill>
                          <a:effectLst/>
                          <a:latin typeface="Arial" charset="0"/>
                          <a:ea typeface="SimSun" pitchFamily="2" charset="-122"/>
                          <a:cs typeface="Arial" charset="0"/>
                        </a:rPr>
                        <a:t> ,  </a:t>
                      </a:r>
                      <a:r>
                        <a:rPr kumimoji="0" lang="zh-CN" altLang="en-US" sz="1800" b="0" i="0" u="none" strike="noStrike" cap="none" normalizeH="0" baseline="0" smtClean="0">
                          <a:ln>
                            <a:noFill/>
                          </a:ln>
                          <a:solidFill>
                            <a:srgbClr val="0000FF"/>
                          </a:solidFill>
                          <a:effectLst/>
                          <a:latin typeface="Arial" charset="0"/>
                          <a:ea typeface="SimSun" pitchFamily="2" charset="-122"/>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193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Fight</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smtClean="0">
                          <a:ln>
                            <a:noFill/>
                          </a:ln>
                          <a:solidFill>
                            <a:schemeClr val="hlink"/>
                          </a:solidFill>
                          <a:effectLst/>
                          <a:latin typeface="Arial" charset="0"/>
                          <a:ea typeface="SimSun" pitchFamily="2" charset="-122"/>
                          <a:cs typeface="Arial" charset="0"/>
                        </a:rPr>
                        <a:t>1 </a:t>
                      </a:r>
                      <a:r>
                        <a:rPr kumimoji="0" lang="zh-CN" altLang="en-US" sz="1800" b="0" i="0" u="none" strike="noStrike" cap="none" normalizeH="0" baseline="0" smtClean="0">
                          <a:ln>
                            <a:noFill/>
                          </a:ln>
                          <a:solidFill>
                            <a:schemeClr val="tx1"/>
                          </a:solidFill>
                          <a:effectLst/>
                          <a:latin typeface="Arial" charset="0"/>
                          <a:ea typeface="SimSun" pitchFamily="2" charset="-122"/>
                          <a:cs typeface="Arial" charset="0"/>
                        </a:rPr>
                        <a:t>,  </a:t>
                      </a:r>
                      <a:r>
                        <a:rPr kumimoji="0" lang="zh-CN" altLang="en-US" sz="1800" b="0" i="0" u="none" strike="noStrike" cap="none" normalizeH="0" baseline="0" smtClean="0">
                          <a:ln>
                            <a:noFill/>
                          </a:ln>
                          <a:solidFill>
                            <a:srgbClr val="0000FF"/>
                          </a:solidFill>
                          <a:effectLst/>
                          <a:latin typeface="Arial"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smtClean="0">
                          <a:ln>
                            <a:noFill/>
                          </a:ln>
                          <a:solidFill>
                            <a:schemeClr val="hlink"/>
                          </a:solidFill>
                          <a:effectLst/>
                          <a:latin typeface="Arial" charset="0"/>
                          <a:ea typeface="SimSun" pitchFamily="2" charset="-122"/>
                          <a:cs typeface="Arial" charset="0"/>
                        </a:rPr>
                        <a:t>0</a:t>
                      </a:r>
                      <a:r>
                        <a:rPr kumimoji="0" lang="zh-CN" altLang="en-US" sz="1800" b="0" i="0" u="none" strike="noStrike" cap="none" normalizeH="0" baseline="0" smtClean="0">
                          <a:ln>
                            <a:noFill/>
                          </a:ln>
                          <a:solidFill>
                            <a:schemeClr val="tx1"/>
                          </a:solidFill>
                          <a:effectLst/>
                          <a:latin typeface="Arial" charset="0"/>
                          <a:ea typeface="SimSun" pitchFamily="2" charset="-122"/>
                          <a:cs typeface="Arial" charset="0"/>
                        </a:rPr>
                        <a:t> ,  </a:t>
                      </a:r>
                      <a:r>
                        <a:rPr kumimoji="0" lang="zh-CN" altLang="en-US" sz="1800" b="0" i="0" u="none" strike="noStrike" cap="none" normalizeH="0" baseline="0" smtClean="0">
                          <a:ln>
                            <a:noFill/>
                          </a:ln>
                          <a:solidFill>
                            <a:srgbClr val="0000FF"/>
                          </a:solidFill>
                          <a:effectLst/>
                          <a:latin typeface="Arial"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0" name="页脚占位符 9"/>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13FCE1FA-1FC5-4217-B296-82F8AE01D94D}" type="slidenum">
              <a:rPr lang="zh-CN" altLang="en-US"/>
              <a:pPr/>
              <a:t>57</a:t>
            </a:fld>
            <a:endParaRPr lang="en-US" altLang="zh-CN"/>
          </a:p>
        </p:txBody>
      </p:sp>
      <p:sp>
        <p:nvSpPr>
          <p:cNvPr id="291842" name="Rectangle 2"/>
          <p:cNvSpPr>
            <a:spLocks noGrp="1" noChangeArrowheads="1"/>
          </p:cNvSpPr>
          <p:nvPr>
            <p:ph type="title"/>
          </p:nvPr>
        </p:nvSpPr>
        <p:spPr/>
        <p:txBody>
          <a:bodyPr/>
          <a:lstStyle/>
          <a:p>
            <a:r>
              <a:rPr lang="en-US" altLang="zh-CN" sz="3800">
                <a:ea typeface="SimSun" pitchFamily="2" charset="-122"/>
              </a:rPr>
              <a:t>Battle of the sexes with incomplete information (version two) </a:t>
            </a:r>
            <a:r>
              <a:rPr lang="en-US" altLang="zh-CN">
                <a:ea typeface="SimSun" pitchFamily="2" charset="-122"/>
              </a:rPr>
              <a:t>(continued)</a:t>
            </a:r>
          </a:p>
        </p:txBody>
      </p:sp>
      <p:graphicFrame>
        <p:nvGraphicFramePr>
          <p:cNvPr id="291843" name="Object 3"/>
          <p:cNvGraphicFramePr>
            <a:graphicFrameLocks noGrp="1" noChangeAspect="1"/>
          </p:cNvGraphicFramePr>
          <p:nvPr>
            <p:ph idx="1"/>
          </p:nvPr>
        </p:nvGraphicFramePr>
        <p:xfrm>
          <a:off x="619125" y="1514475"/>
          <a:ext cx="8035925" cy="4803775"/>
        </p:xfrm>
        <a:graphic>
          <a:graphicData uri="http://schemas.openxmlformats.org/presentationml/2006/ole">
            <mc:AlternateContent xmlns:mc="http://schemas.openxmlformats.org/markup-compatibility/2006">
              <mc:Choice xmlns:v="urn:schemas-microsoft-com:vml" Requires="v">
                <p:oleObj spid="_x0000_s291855" name="文档" r:id="rId4" imgW="9317655" imgH="5573641" progId="Word.Document.8">
                  <p:embed/>
                </p:oleObj>
              </mc:Choice>
              <mc:Fallback>
                <p:oleObj name="文档" r:id="rId4" imgW="9317655" imgH="5573641"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125" y="1514475"/>
                        <a:ext cx="8035925" cy="4803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3" name="click.wav"/>
      </p:stSnd>
    </p:sndAc>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D71C5CA8-6A55-45D8-A49D-FB5853280B63}" type="slidenum">
              <a:rPr lang="zh-CN" altLang="en-US"/>
              <a:pPr/>
              <a:t>58</a:t>
            </a:fld>
            <a:endParaRPr lang="en-US" altLang="zh-CN"/>
          </a:p>
        </p:txBody>
      </p:sp>
      <p:sp>
        <p:nvSpPr>
          <p:cNvPr id="292866" name="Rectangle 2"/>
          <p:cNvSpPr>
            <a:spLocks noGrp="1" noChangeArrowheads="1"/>
          </p:cNvSpPr>
          <p:nvPr>
            <p:ph type="title"/>
          </p:nvPr>
        </p:nvSpPr>
        <p:spPr/>
        <p:txBody>
          <a:bodyPr/>
          <a:lstStyle/>
          <a:p>
            <a:r>
              <a:rPr lang="en-US" altLang="zh-CN" sz="3800">
                <a:ea typeface="SimSun" pitchFamily="2" charset="-122"/>
              </a:rPr>
              <a:t>Battle of the sexes with incomplete information (version two) </a:t>
            </a:r>
            <a:r>
              <a:rPr lang="en-US" altLang="zh-CN">
                <a:ea typeface="SimSun" pitchFamily="2" charset="-122"/>
              </a:rPr>
              <a:t>(continued)</a:t>
            </a:r>
          </a:p>
        </p:txBody>
      </p:sp>
      <p:graphicFrame>
        <p:nvGraphicFramePr>
          <p:cNvPr id="292867" name="Object 3"/>
          <p:cNvGraphicFramePr>
            <a:graphicFrameLocks noGrp="1" noChangeAspect="1"/>
          </p:cNvGraphicFramePr>
          <p:nvPr>
            <p:ph idx="1"/>
          </p:nvPr>
        </p:nvGraphicFramePr>
        <p:xfrm>
          <a:off x="679450" y="1536700"/>
          <a:ext cx="8075613" cy="4854575"/>
        </p:xfrm>
        <a:graphic>
          <a:graphicData uri="http://schemas.openxmlformats.org/presentationml/2006/ole">
            <mc:AlternateContent xmlns:mc="http://schemas.openxmlformats.org/markup-compatibility/2006">
              <mc:Choice xmlns:v="urn:schemas-microsoft-com:vml" Requires="v">
                <p:oleObj spid="_x0000_s292879" name="文档" r:id="rId4" imgW="9317655" imgH="5597121" progId="Word.Document.8">
                  <p:embed/>
                </p:oleObj>
              </mc:Choice>
              <mc:Fallback>
                <p:oleObj name="文档" r:id="rId4" imgW="9317655" imgH="5597121"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450" y="1536700"/>
                        <a:ext cx="8075613" cy="4854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3" name="click.wav"/>
      </p:stSnd>
    </p:sndAc>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380004A8-DAD6-44B9-92A7-4A682A30277E}" type="slidenum">
              <a:rPr lang="zh-CN" altLang="en-US"/>
              <a:pPr/>
              <a:t>59</a:t>
            </a:fld>
            <a:endParaRPr lang="en-US" altLang="zh-CN"/>
          </a:p>
        </p:txBody>
      </p:sp>
      <p:sp>
        <p:nvSpPr>
          <p:cNvPr id="293890" name="Rectangle 2"/>
          <p:cNvSpPr>
            <a:spLocks noGrp="1" noChangeArrowheads="1"/>
          </p:cNvSpPr>
          <p:nvPr>
            <p:ph type="title"/>
          </p:nvPr>
        </p:nvSpPr>
        <p:spPr/>
        <p:txBody>
          <a:bodyPr/>
          <a:lstStyle/>
          <a:p>
            <a:r>
              <a:rPr lang="en-US" altLang="zh-CN" sz="3800">
                <a:ea typeface="SimSun" pitchFamily="2" charset="-122"/>
              </a:rPr>
              <a:t>Battle of the sexes with incomplete information (version two) </a:t>
            </a:r>
            <a:r>
              <a:rPr lang="en-US" altLang="zh-CN">
                <a:ea typeface="SimSun" pitchFamily="2" charset="-122"/>
              </a:rPr>
              <a:t>(continued)</a:t>
            </a:r>
          </a:p>
        </p:txBody>
      </p:sp>
      <p:graphicFrame>
        <p:nvGraphicFramePr>
          <p:cNvPr id="293891" name="Object 3"/>
          <p:cNvGraphicFramePr>
            <a:graphicFrameLocks noGrp="1" noChangeAspect="1"/>
          </p:cNvGraphicFramePr>
          <p:nvPr>
            <p:ph idx="1"/>
          </p:nvPr>
        </p:nvGraphicFramePr>
        <p:xfrm>
          <a:off x="655638" y="1543050"/>
          <a:ext cx="8081962" cy="4830763"/>
        </p:xfrm>
        <a:graphic>
          <a:graphicData uri="http://schemas.openxmlformats.org/presentationml/2006/ole">
            <mc:AlternateContent xmlns:mc="http://schemas.openxmlformats.org/markup-compatibility/2006">
              <mc:Choice xmlns:v="urn:schemas-microsoft-com:vml" Requires="v">
                <p:oleObj spid="_x0000_s293903" name="文档" r:id="rId4" imgW="9365410" imgH="5597121" progId="Word.Document.8">
                  <p:embed/>
                </p:oleObj>
              </mc:Choice>
              <mc:Fallback>
                <p:oleObj name="文档" r:id="rId4" imgW="9365410" imgH="5597121"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638" y="1543050"/>
                        <a:ext cx="8081962" cy="4830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3" name="click.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6"/>
          <p:cNvSpPr>
            <a:spLocks noGrp="1"/>
          </p:cNvSpPr>
          <p:nvPr>
            <p:ph type="sldNum" sz="quarter" idx="12"/>
          </p:nvPr>
        </p:nvSpPr>
        <p:spPr/>
        <p:txBody>
          <a:bodyPr/>
          <a:lstStyle/>
          <a:p>
            <a:fld id="{F91BCAB1-E437-44A0-8356-A671270591B2}" type="slidenum">
              <a:rPr lang="zh-CN" altLang="en-US"/>
              <a:pPr/>
              <a:t>6</a:t>
            </a:fld>
            <a:endParaRPr lang="en-US" altLang="zh-CN"/>
          </a:p>
        </p:txBody>
      </p:sp>
      <p:sp>
        <p:nvSpPr>
          <p:cNvPr id="232450" name="Rectangle 2"/>
          <p:cNvSpPr>
            <a:spLocks noGrp="1" noChangeArrowheads="1"/>
          </p:cNvSpPr>
          <p:nvPr>
            <p:ph type="title"/>
          </p:nvPr>
        </p:nvSpPr>
        <p:spPr/>
        <p:txBody>
          <a:bodyPr/>
          <a:lstStyle/>
          <a:p>
            <a:r>
              <a:rPr lang="en-US" altLang="zh-CN" sz="3800">
                <a:ea typeface="SimSun" pitchFamily="2" charset="-122"/>
              </a:rPr>
              <a:t>Prisoners’ dilemma of </a:t>
            </a:r>
            <a:br>
              <a:rPr lang="en-US" altLang="zh-CN" sz="3800">
                <a:ea typeface="SimSun" pitchFamily="2" charset="-122"/>
              </a:rPr>
            </a:br>
            <a:r>
              <a:rPr lang="en-US" altLang="zh-CN" sz="3800">
                <a:solidFill>
                  <a:schemeClr val="hlink"/>
                </a:solidFill>
                <a:ea typeface="SimSun" pitchFamily="2" charset="-122"/>
              </a:rPr>
              <a:t>complete</a:t>
            </a:r>
            <a:r>
              <a:rPr lang="en-US" altLang="zh-CN" sz="3800">
                <a:ea typeface="SimSun" pitchFamily="2" charset="-122"/>
              </a:rPr>
              <a:t> information</a:t>
            </a:r>
          </a:p>
        </p:txBody>
      </p:sp>
      <p:sp>
        <p:nvSpPr>
          <p:cNvPr id="232451" name="Rectangle 3"/>
          <p:cNvSpPr>
            <a:spLocks noGrp="1" noChangeArrowheads="1"/>
          </p:cNvSpPr>
          <p:nvPr>
            <p:ph type="body" sz="half" idx="1"/>
          </p:nvPr>
        </p:nvSpPr>
        <p:spPr>
          <a:xfrm>
            <a:off x="914400" y="1600200"/>
            <a:ext cx="7696200" cy="2695575"/>
          </a:xfrm>
        </p:spPr>
        <p:txBody>
          <a:bodyPr/>
          <a:lstStyle/>
          <a:p>
            <a:r>
              <a:rPr lang="zh-CN" altLang="en-US" sz="2000">
                <a:ea typeface="SimSun" pitchFamily="2" charset="-122"/>
              </a:rPr>
              <a:t>两名犯罪嫌疑人被捕并受到指控，</a:t>
            </a:r>
            <a:r>
              <a:rPr lang="zh-CN" altLang="en-US" sz="2000">
                <a:solidFill>
                  <a:schemeClr val="accent2"/>
                </a:solidFill>
                <a:ea typeface="SimSun" pitchFamily="2" charset="-122"/>
              </a:rPr>
              <a:t>他们被关入不同的牢室</a:t>
            </a:r>
            <a:r>
              <a:rPr lang="zh-CN" altLang="en-US" sz="2000">
                <a:ea typeface="SimSun" pitchFamily="2" charset="-122"/>
              </a:rPr>
              <a:t>。但是警方并无充足证据</a:t>
            </a:r>
            <a:r>
              <a:rPr lang="en-US" altLang="zh-CN" sz="2000" b="1">
                <a:ea typeface="SimSun" pitchFamily="2" charset="-122"/>
              </a:rPr>
              <a:t>. </a:t>
            </a:r>
          </a:p>
          <a:p>
            <a:r>
              <a:rPr lang="zh-CN" altLang="en-US" sz="2000">
                <a:ea typeface="SimSun" pitchFamily="2" charset="-122"/>
              </a:rPr>
              <a:t>两名犯罪嫌疑人被告知以下政策</a:t>
            </a:r>
            <a:r>
              <a:rPr lang="en-US" altLang="zh-CN" sz="2000" b="1">
                <a:ea typeface="SimSun" pitchFamily="2" charset="-122"/>
              </a:rPr>
              <a:t>:</a:t>
            </a:r>
          </a:p>
          <a:p>
            <a:pPr lvl="1">
              <a:buFont typeface="Wingdings" pitchFamily="2" charset="2"/>
              <a:buChar char="Ø"/>
            </a:pPr>
            <a:r>
              <a:rPr lang="zh-CN" altLang="en-US" sz="2000">
                <a:ea typeface="SimSun" pitchFamily="2" charset="-122"/>
              </a:rPr>
              <a:t>如果两人都不坦白，将均被判为轻度犯罪，入狱一个月</a:t>
            </a:r>
            <a:r>
              <a:rPr lang="en-US" altLang="zh-CN" sz="2000" b="1">
                <a:ea typeface="SimSun" pitchFamily="2" charset="-122"/>
              </a:rPr>
              <a:t>. </a:t>
            </a:r>
          </a:p>
          <a:p>
            <a:pPr lvl="1">
              <a:buFont typeface="Wingdings" pitchFamily="2" charset="2"/>
              <a:buChar char="Ø"/>
            </a:pPr>
            <a:r>
              <a:rPr lang="zh-CN" altLang="en-US" sz="2000">
                <a:ea typeface="SimSun" pitchFamily="2" charset="-122"/>
              </a:rPr>
              <a:t>如果双方都坦白，都将被判入狱六个月</a:t>
            </a:r>
            <a:r>
              <a:rPr lang="en-US" altLang="zh-CN" sz="2000" b="1">
                <a:ea typeface="SimSun" pitchFamily="2" charset="-122"/>
              </a:rPr>
              <a:t>. </a:t>
            </a:r>
          </a:p>
          <a:p>
            <a:pPr lvl="1">
              <a:buFont typeface="Wingdings" pitchFamily="2" charset="2"/>
              <a:buChar char="Ø"/>
            </a:pPr>
            <a:r>
              <a:rPr lang="zh-CN" altLang="en-US" sz="2000">
                <a:ea typeface="SimSun" pitchFamily="2" charset="-122"/>
              </a:rPr>
              <a:t>如果一人招认而另一人拒不坦白，招认的一方将马上获释，而另一人将判入狱九个月</a:t>
            </a:r>
            <a:r>
              <a:rPr lang="en-US" altLang="zh-CN" sz="2000" b="1">
                <a:ea typeface="SimSun" pitchFamily="2" charset="-122"/>
              </a:rPr>
              <a:t>.</a:t>
            </a:r>
            <a:r>
              <a:rPr lang="en-US" altLang="zh-CN" sz="2000">
                <a:ea typeface="SimSun" pitchFamily="2" charset="-122"/>
              </a:rPr>
              <a:t> </a:t>
            </a:r>
          </a:p>
        </p:txBody>
      </p:sp>
      <p:sp>
        <p:nvSpPr>
          <p:cNvPr id="232452" name="Text Box 4"/>
          <p:cNvSpPr txBox="1">
            <a:spLocks noChangeArrowheads="1"/>
          </p:cNvSpPr>
          <p:nvPr/>
        </p:nvSpPr>
        <p:spPr bwMode="auto">
          <a:xfrm>
            <a:off x="4581525" y="3665538"/>
            <a:ext cx="1273175" cy="366712"/>
          </a:xfrm>
          <a:prstGeom prst="rect">
            <a:avLst/>
          </a:prstGeom>
          <a:noFill/>
          <a:ln w="9525">
            <a:noFill/>
            <a:miter lim="800000"/>
            <a:headEnd/>
            <a:tailEnd/>
          </a:ln>
          <a:effectLst/>
        </p:spPr>
        <p:txBody>
          <a:bodyPr>
            <a:spAutoFit/>
          </a:bodyPr>
          <a:lstStyle/>
          <a:p>
            <a:endParaRPr lang="zh-CN" altLang="en-US">
              <a:ea typeface="SimSun" pitchFamily="2" charset="-122"/>
            </a:endParaRPr>
          </a:p>
        </p:txBody>
      </p:sp>
      <p:sp>
        <p:nvSpPr>
          <p:cNvPr id="232453" name="Text Box 5"/>
          <p:cNvSpPr txBox="1">
            <a:spLocks noChangeArrowheads="1"/>
          </p:cNvSpPr>
          <p:nvPr/>
        </p:nvSpPr>
        <p:spPr bwMode="auto">
          <a:xfrm>
            <a:off x="5108575" y="3744913"/>
            <a:ext cx="1350963" cy="366712"/>
          </a:xfrm>
          <a:prstGeom prst="rect">
            <a:avLst/>
          </a:prstGeom>
          <a:noFill/>
          <a:ln w="9525">
            <a:noFill/>
            <a:miter lim="800000"/>
            <a:headEnd/>
            <a:tailEnd/>
          </a:ln>
          <a:effectLst/>
        </p:spPr>
        <p:txBody>
          <a:bodyPr>
            <a:spAutoFit/>
          </a:bodyPr>
          <a:lstStyle/>
          <a:p>
            <a:pPr>
              <a:spcBef>
                <a:spcPct val="50000"/>
              </a:spcBef>
            </a:pPr>
            <a:endParaRPr lang="zh-CN" altLang="en-US">
              <a:ea typeface="SimSun" pitchFamily="2" charset="-122"/>
            </a:endParaRPr>
          </a:p>
        </p:txBody>
      </p:sp>
      <p:graphicFrame>
        <p:nvGraphicFramePr>
          <p:cNvPr id="232454" name="Group 6"/>
          <p:cNvGraphicFramePr>
            <a:graphicFrameLocks noGrp="1"/>
          </p:cNvGraphicFramePr>
          <p:nvPr>
            <p:ph sz="half" idx="2"/>
          </p:nvPr>
        </p:nvGraphicFramePr>
        <p:xfrm>
          <a:off x="2168525" y="4621213"/>
          <a:ext cx="5927725" cy="1554480"/>
        </p:xfrm>
        <a:graphic>
          <a:graphicData uri="http://schemas.openxmlformats.org/drawingml/2006/table">
            <a:tbl>
              <a:tblPr/>
              <a:tblGrid>
                <a:gridCol w="1093788"/>
                <a:gridCol w="1204912"/>
                <a:gridCol w="1873250"/>
                <a:gridCol w="1755775"/>
              </a:tblGrid>
              <a:tr h="307975">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Prisoner 2</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3317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Mum</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Confess</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33375">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Prisoner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Mum</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zh-CN" altLang="en-US" sz="2000" b="0"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0"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-9 </a:t>
                      </a:r>
                      <a:r>
                        <a:rPr kumimoji="0" lang="zh-CN" altLang="en-US" sz="2000" b="0"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0" i="0" u="sng" strike="noStrike" cap="none" normalizeH="0" baseline="0" smtClean="0">
                          <a:ln>
                            <a:noFill/>
                          </a:ln>
                          <a:solidFill>
                            <a:srgbClr val="0000FF"/>
                          </a:solidFill>
                          <a:effectLst/>
                          <a:latin typeface="Courier New" pitchFamily="49" charset="0"/>
                          <a:ea typeface="SimSun" pitchFamily="2" charset="-122"/>
                          <a:cs typeface="Courier New" pitchFamily="49"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178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Confess</a:t>
                      </a:r>
                      <a:endPar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endParaRP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zh-CN" altLang="en-US" sz="2000" b="0"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0</a:t>
                      </a:r>
                      <a:r>
                        <a:rPr kumimoji="0" lang="zh-CN" altLang="en-US" sz="2000" b="0"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zh-CN" altLang="en-US" sz="2000" b="0"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0"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-6</a:t>
                      </a:r>
                      <a:r>
                        <a:rPr kumimoji="0" lang="zh-CN" altLang="en-US" sz="2000" b="0"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zh-CN" altLang="en-US" sz="2000" b="0"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2000" b="0" i="0" u="sng" strike="noStrike" cap="none" normalizeH="0" baseline="0" smtClean="0">
                          <a:ln>
                            <a:noFill/>
                          </a:ln>
                          <a:solidFill>
                            <a:srgbClr val="0000FF"/>
                          </a:solidFill>
                          <a:effectLst/>
                          <a:latin typeface="Courier New" pitchFamily="49" charset="0"/>
                          <a:ea typeface="SimSun" pitchFamily="2" charset="-122"/>
                          <a:cs typeface="Courier New" pitchFamily="49"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8" name="页脚占位符 7"/>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AC4BC89F-8711-4578-ABBB-D052D7BE3C89}" type="slidenum">
              <a:rPr lang="zh-CN" altLang="en-US"/>
              <a:pPr/>
              <a:t>60</a:t>
            </a:fld>
            <a:endParaRPr lang="en-US" altLang="zh-CN"/>
          </a:p>
        </p:txBody>
      </p:sp>
      <p:sp>
        <p:nvSpPr>
          <p:cNvPr id="294914" name="Rectangle 2"/>
          <p:cNvSpPr>
            <a:spLocks noGrp="1" noChangeArrowheads="1"/>
          </p:cNvSpPr>
          <p:nvPr>
            <p:ph type="title"/>
          </p:nvPr>
        </p:nvSpPr>
        <p:spPr/>
        <p:txBody>
          <a:bodyPr/>
          <a:lstStyle/>
          <a:p>
            <a:r>
              <a:rPr lang="en-US" altLang="zh-CN" sz="3800">
                <a:ea typeface="SimSun" pitchFamily="2" charset="-122"/>
              </a:rPr>
              <a:t>Battle of the sexes with incomplete information (version two) </a:t>
            </a:r>
            <a:r>
              <a:rPr lang="en-US" altLang="zh-CN">
                <a:ea typeface="SimSun" pitchFamily="2" charset="-122"/>
              </a:rPr>
              <a:t>(continued)</a:t>
            </a:r>
          </a:p>
        </p:txBody>
      </p:sp>
      <p:graphicFrame>
        <p:nvGraphicFramePr>
          <p:cNvPr id="294915" name="Object 3"/>
          <p:cNvGraphicFramePr>
            <a:graphicFrameLocks noGrp="1" noChangeAspect="1"/>
          </p:cNvGraphicFramePr>
          <p:nvPr>
            <p:ph idx="1"/>
          </p:nvPr>
        </p:nvGraphicFramePr>
        <p:xfrm>
          <a:off x="623888" y="1517650"/>
          <a:ext cx="8177212" cy="5283200"/>
        </p:xfrm>
        <a:graphic>
          <a:graphicData uri="http://schemas.openxmlformats.org/presentationml/2006/ole">
            <mc:AlternateContent xmlns:mc="http://schemas.openxmlformats.org/markup-compatibility/2006">
              <mc:Choice xmlns:v="urn:schemas-microsoft-com:vml" Requires="v">
                <p:oleObj spid="_x0000_s294927" name="文档" r:id="rId4" imgW="9862858" imgH="6372713" progId="Word.Document.8">
                  <p:embed/>
                </p:oleObj>
              </mc:Choice>
              <mc:Fallback>
                <p:oleObj name="文档" r:id="rId4" imgW="9862858" imgH="6372713"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888" y="1517650"/>
                        <a:ext cx="8177212" cy="528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3" name="click.wav"/>
      </p:stSnd>
    </p:sndAc>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灯片编号占位符 6"/>
          <p:cNvSpPr>
            <a:spLocks noGrp="1"/>
          </p:cNvSpPr>
          <p:nvPr>
            <p:ph type="sldNum" sz="quarter" idx="12"/>
          </p:nvPr>
        </p:nvSpPr>
        <p:spPr/>
        <p:txBody>
          <a:bodyPr/>
          <a:lstStyle/>
          <a:p>
            <a:fld id="{22D94E9D-FB52-40DB-BD81-DACD1C7ECCCF}" type="slidenum">
              <a:rPr lang="zh-CN" altLang="en-US"/>
              <a:pPr/>
              <a:t>61</a:t>
            </a:fld>
            <a:endParaRPr lang="en-US" altLang="zh-CN"/>
          </a:p>
        </p:txBody>
      </p:sp>
      <p:sp>
        <p:nvSpPr>
          <p:cNvPr id="295938" name="Rectangle 2"/>
          <p:cNvSpPr>
            <a:spLocks noGrp="1" noChangeArrowheads="1"/>
          </p:cNvSpPr>
          <p:nvPr>
            <p:ph type="title"/>
          </p:nvPr>
        </p:nvSpPr>
        <p:spPr/>
        <p:txBody>
          <a:bodyPr/>
          <a:lstStyle/>
          <a:p>
            <a:r>
              <a:rPr lang="en-US" altLang="zh-CN" sz="3800">
                <a:ea typeface="SimSun" pitchFamily="2" charset="-122"/>
              </a:rPr>
              <a:t>Battle of the sexes with incomplete information (version two) </a:t>
            </a:r>
            <a:r>
              <a:rPr lang="en-US" altLang="zh-CN">
                <a:ea typeface="SimSun" pitchFamily="2" charset="-122"/>
              </a:rPr>
              <a:t>(continued)</a:t>
            </a:r>
          </a:p>
        </p:txBody>
      </p:sp>
      <p:graphicFrame>
        <p:nvGraphicFramePr>
          <p:cNvPr id="295939" name="Group 3"/>
          <p:cNvGraphicFramePr>
            <a:graphicFrameLocks noGrp="1"/>
          </p:cNvGraphicFramePr>
          <p:nvPr/>
        </p:nvGraphicFramePr>
        <p:xfrm>
          <a:off x="4802188" y="2376488"/>
          <a:ext cx="3913187" cy="1486853"/>
        </p:xfrm>
        <a:graphic>
          <a:graphicData uri="http://schemas.openxmlformats.org/drawingml/2006/table">
            <a:tbl>
              <a:tblPr/>
              <a:tblGrid>
                <a:gridCol w="763587"/>
                <a:gridCol w="425450"/>
                <a:gridCol w="720725"/>
                <a:gridCol w="666750"/>
                <a:gridCol w="665163"/>
                <a:gridCol w="671512"/>
              </a:tblGrid>
              <a:tr h="279400">
                <a:tc rowSpan="2"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SimSun" pitchFamily="2" charset="-122"/>
                          <a:cs typeface="Arial" charset="0"/>
                        </a:rPr>
                        <a:t>Chris is unhappy</a:t>
                      </a:r>
                    </a:p>
                  </a:txBody>
                  <a:tcPr horzOverflow="overflow">
                    <a:lnL cap="flat">
                      <a:noFill/>
                    </a:lnL>
                    <a:lnR>
                      <a:noFill/>
                    </a:lnR>
                    <a:lnT cap="flat">
                      <a:noFill/>
                    </a:lnT>
                    <a:lnB>
                      <a:noFill/>
                    </a:lnB>
                    <a:lnTlToBr>
                      <a:noFill/>
                    </a:lnTlToBr>
                    <a:lnBlToTr>
                      <a:noFill/>
                    </a:lnBlToTr>
                    <a:noFill/>
                  </a:tcPr>
                </a:tc>
                <a:tc rowSpan="2" h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Pat  (0.5, 0.5)</a:t>
                      </a:r>
                    </a:p>
                  </a:txBody>
                  <a:tcPr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23850">
                <a:tc gridSpan="2" vMerge="1">
                  <a:txBody>
                    <a:bodyPr/>
                    <a:lstStyle/>
                    <a:p>
                      <a:endParaRPr lang="zh-CN" altLang="en-US"/>
                    </a:p>
                  </a:txBody>
                  <a:tcPr/>
                </a:tc>
                <a:tc hMerge="1"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600" b="1" i="0" u="none" strike="noStrike" cap="none" normalizeH="0" baseline="0" smtClean="0">
                          <a:ln>
                            <a:noFill/>
                          </a:ln>
                          <a:solidFill>
                            <a:srgbClr val="0000FF"/>
                          </a:solidFill>
                          <a:effectLst/>
                          <a:latin typeface="Arial" charset="0"/>
                          <a:ea typeface="SimSun" pitchFamily="2" charset="-122"/>
                          <a:cs typeface="Arial" charset="0"/>
                        </a:rPr>
                        <a:t>(</a:t>
                      </a:r>
                      <a:r>
                        <a:rPr kumimoji="0" lang="en-US" altLang="zh-CN" sz="1600" b="1" i="0" u="none" strike="noStrike" cap="none" normalizeH="0" baseline="0" smtClean="0">
                          <a:ln>
                            <a:noFill/>
                          </a:ln>
                          <a:solidFill>
                            <a:srgbClr val="0000FF"/>
                          </a:solidFill>
                          <a:effectLst/>
                          <a:latin typeface="Arial" charset="0"/>
                          <a:ea typeface="SimSun" pitchFamily="2" charset="-122"/>
                          <a:cs typeface="Arial" charset="0"/>
                        </a:rPr>
                        <a:t>O,O)</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600" b="1" i="0" u="none" strike="noStrike" cap="none" normalizeH="0" baseline="0" smtClean="0">
                          <a:ln>
                            <a:noFill/>
                          </a:ln>
                          <a:solidFill>
                            <a:srgbClr val="0000FF"/>
                          </a:solidFill>
                          <a:effectLst/>
                          <a:latin typeface="Arial" charset="0"/>
                          <a:ea typeface="SimSun" pitchFamily="2" charset="-122"/>
                          <a:cs typeface="Arial" charset="0"/>
                        </a:rPr>
                        <a:t>(</a:t>
                      </a:r>
                      <a:r>
                        <a:rPr kumimoji="0" lang="en-US" altLang="zh-CN" sz="1600" b="1" i="0" u="none" strike="noStrike" cap="none" normalizeH="0" baseline="0" smtClean="0">
                          <a:ln>
                            <a:noFill/>
                          </a:ln>
                          <a:solidFill>
                            <a:srgbClr val="0000FF"/>
                          </a:solidFill>
                          <a:effectLst/>
                          <a:latin typeface="Arial" charset="0"/>
                          <a:ea typeface="SimSun" pitchFamily="2" charset="-122"/>
                          <a:cs typeface="Arial" charset="0"/>
                        </a:rPr>
                        <a:t>O,F)</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600" b="1" i="0" u="none" strike="noStrike" cap="none" normalizeH="0" baseline="0" smtClean="0">
                          <a:ln>
                            <a:noFill/>
                          </a:ln>
                          <a:solidFill>
                            <a:srgbClr val="0000FF"/>
                          </a:solidFill>
                          <a:effectLst/>
                          <a:latin typeface="Arial" charset="0"/>
                          <a:ea typeface="SimSun" pitchFamily="2" charset="-122"/>
                          <a:cs typeface="Arial" charset="0"/>
                        </a:rPr>
                        <a:t>(</a:t>
                      </a:r>
                      <a:r>
                        <a:rPr kumimoji="0" lang="en-US" altLang="zh-CN" sz="1600" b="1" i="0" u="none" strike="noStrike" cap="none" normalizeH="0" baseline="0" smtClean="0">
                          <a:ln>
                            <a:noFill/>
                          </a:ln>
                          <a:solidFill>
                            <a:srgbClr val="0000FF"/>
                          </a:solidFill>
                          <a:effectLst/>
                          <a:latin typeface="Arial" charset="0"/>
                          <a:ea typeface="SimSun" pitchFamily="2" charset="-122"/>
                          <a:cs typeface="Arial" charset="0"/>
                        </a:rPr>
                        <a:t>F,O)</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600" b="1" i="0" u="none" strike="noStrike" cap="none" normalizeH="0" baseline="0" smtClean="0">
                          <a:ln>
                            <a:noFill/>
                          </a:ln>
                          <a:solidFill>
                            <a:srgbClr val="0000FF"/>
                          </a:solidFill>
                          <a:effectLst/>
                          <a:latin typeface="Arial" charset="0"/>
                          <a:ea typeface="SimSun" pitchFamily="2" charset="-122"/>
                          <a:cs typeface="Arial" charset="0"/>
                        </a:rPr>
                        <a:t>(</a:t>
                      </a:r>
                      <a:r>
                        <a:rPr kumimoji="0" lang="en-US" altLang="zh-CN" sz="1600" b="1" i="0" u="none" strike="noStrike" cap="none" normalizeH="0" baseline="0" smtClean="0">
                          <a:ln>
                            <a:noFill/>
                          </a:ln>
                          <a:solidFill>
                            <a:srgbClr val="0000FF"/>
                          </a:solidFill>
                          <a:effectLst/>
                          <a:latin typeface="Arial" charset="0"/>
                          <a:ea typeface="SimSun" pitchFamily="2" charset="-122"/>
                          <a:cs typeface="Arial" charset="0"/>
                        </a:rPr>
                        <a:t>F,F)</a:t>
                      </a:r>
                    </a:p>
                  </a:txBody>
                  <a:tcP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403225">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Chris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O</a:t>
                      </a:r>
                      <a:endParaRPr kumimoji="0" lang="en-US" altLang="zh-CN" sz="1800" b="0" i="0" u="none" strike="noStrike" cap="none" normalizeH="0" baseline="0" smtClean="0">
                        <a:ln>
                          <a:noFill/>
                        </a:ln>
                        <a:solidFill>
                          <a:schemeClr val="tx1"/>
                        </a:solidFill>
                        <a:effectLst/>
                        <a:latin typeface="Arial" charset="0"/>
                        <a:ea typeface="SimSun" pitchFamily="2" charset="-122"/>
                        <a:cs typeface="Arial" charset="0"/>
                      </a:endParaRP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smtClean="0">
                          <a:ln>
                            <a:noFill/>
                          </a:ln>
                          <a:solidFill>
                            <a:schemeClr val="hlink"/>
                          </a:solidFill>
                          <a:effectLst/>
                          <a:latin typeface="Arial" charset="0"/>
                          <a:ea typeface="SimSun" pitchFamily="2" charset="-122"/>
                          <a:cs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sng" strike="noStrike" cap="none" normalizeH="0" baseline="0" smtClean="0">
                          <a:ln>
                            <a:noFill/>
                          </a:ln>
                          <a:solidFill>
                            <a:schemeClr val="hlink"/>
                          </a:solidFill>
                          <a:effectLst/>
                          <a:latin typeface="Arial" charset="0"/>
                          <a:ea typeface="SimSun" pitchFamily="2" charset="-122"/>
                          <a:cs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sng" strike="noStrike" cap="none" normalizeH="0" baseline="0" smtClean="0">
                          <a:ln>
                            <a:noFill/>
                          </a:ln>
                          <a:solidFill>
                            <a:schemeClr val="hlink"/>
                          </a:solidFill>
                          <a:effectLst/>
                          <a:latin typeface="Arial" charset="0"/>
                          <a:ea typeface="SimSun" pitchFamily="2" charset="-122"/>
                          <a:cs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sng" strike="noStrike" cap="none" normalizeH="0" baseline="0" smtClean="0">
                          <a:ln>
                            <a:noFill/>
                          </a:ln>
                          <a:solidFill>
                            <a:schemeClr val="hlink"/>
                          </a:solidFill>
                          <a:effectLst/>
                          <a:latin typeface="Arial" charset="0"/>
                          <a:ea typeface="SimSun" pitchFamily="2" charset="-122"/>
                          <a:cs typeface="Arial"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58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F</a:t>
                      </a:r>
                    </a:p>
                  </a:txBody>
                  <a:tcPr anchor="ctr" horzOverflow="overflow">
                    <a:lnL>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sng" strike="noStrike" cap="none" normalizeH="0" baseline="0" smtClean="0">
                          <a:ln>
                            <a:noFill/>
                          </a:ln>
                          <a:solidFill>
                            <a:schemeClr val="hlink"/>
                          </a:solidFill>
                          <a:effectLst/>
                          <a:latin typeface="Arial" charset="0"/>
                          <a:ea typeface="SimSun" pitchFamily="2" charset="-122"/>
                          <a:cs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smtClean="0">
                          <a:ln>
                            <a:noFill/>
                          </a:ln>
                          <a:solidFill>
                            <a:schemeClr val="hlink"/>
                          </a:solidFill>
                          <a:effectLst/>
                          <a:latin typeface="Arial" charset="0"/>
                          <a:ea typeface="SimSun" pitchFamily="2" charset="-122"/>
                          <a:cs typeface="Arial" charset="0"/>
                        </a:rPr>
                        <a:t>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smtClean="0">
                          <a:ln>
                            <a:noFill/>
                          </a:ln>
                          <a:solidFill>
                            <a:schemeClr val="hlink"/>
                          </a:solidFill>
                          <a:effectLst/>
                          <a:latin typeface="Arial" charset="0"/>
                          <a:ea typeface="SimSun" pitchFamily="2" charset="-122"/>
                          <a:cs typeface="Arial" charset="0"/>
                        </a:rPr>
                        <a:t>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smtClean="0">
                          <a:ln>
                            <a:noFill/>
                          </a:ln>
                          <a:solidFill>
                            <a:schemeClr val="hlink"/>
                          </a:solidFill>
                          <a:effectLst/>
                          <a:latin typeface="Arial" charset="0"/>
                          <a:ea typeface="SimSun" pitchFamily="2" charset="-122"/>
                          <a:cs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95973" name="Group 37"/>
          <p:cNvGraphicFramePr>
            <a:graphicFrameLocks noGrp="1"/>
          </p:cNvGraphicFramePr>
          <p:nvPr/>
        </p:nvGraphicFramePr>
        <p:xfrm>
          <a:off x="652463" y="2374900"/>
          <a:ext cx="3897312" cy="1528128"/>
        </p:xfrm>
        <a:graphic>
          <a:graphicData uri="http://schemas.openxmlformats.org/drawingml/2006/table">
            <a:tbl>
              <a:tblPr/>
              <a:tblGrid>
                <a:gridCol w="723900"/>
                <a:gridCol w="449262"/>
                <a:gridCol w="720725"/>
                <a:gridCol w="666750"/>
                <a:gridCol w="665163"/>
                <a:gridCol w="671512"/>
              </a:tblGrid>
              <a:tr h="307975">
                <a:tc rowSpan="2"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SimSun" pitchFamily="2" charset="-122"/>
                          <a:cs typeface="Arial" charset="0"/>
                        </a:rPr>
                        <a:t>Chris is</a:t>
                      </a:r>
                      <a:r>
                        <a:rPr kumimoji="0" lang="en-US" altLang="zh-CN" sz="2000" b="1" i="0" u="none" strike="noStrike" cap="none" normalizeH="0" baseline="0" smtClean="0">
                          <a:ln>
                            <a:noFill/>
                          </a:ln>
                          <a:solidFill>
                            <a:schemeClr val="tx1"/>
                          </a:solidFill>
                          <a:effectLst/>
                          <a:latin typeface="Arial" charset="0"/>
                          <a:ea typeface="SimSun" pitchFamily="2" charset="-122"/>
                          <a:cs typeface="Arial" charset="0"/>
                        </a:rPr>
                        <a:t> </a:t>
                      </a:r>
                      <a:r>
                        <a:rPr kumimoji="0" lang="en-US" altLang="zh-CN" sz="1800" b="1" i="0" u="none" strike="noStrike" cap="none" normalizeH="0" baseline="0" smtClean="0">
                          <a:ln>
                            <a:noFill/>
                          </a:ln>
                          <a:solidFill>
                            <a:schemeClr val="tx1"/>
                          </a:solidFill>
                          <a:effectLst/>
                          <a:latin typeface="Arial" charset="0"/>
                          <a:ea typeface="SimSun" pitchFamily="2" charset="-122"/>
                          <a:cs typeface="Arial" charset="0"/>
                        </a:rPr>
                        <a:t>happy</a:t>
                      </a:r>
                    </a:p>
                  </a:txBody>
                  <a:tcPr horzOverflow="overflow">
                    <a:lnL cap="flat">
                      <a:noFill/>
                    </a:lnL>
                    <a:lnR>
                      <a:noFill/>
                    </a:lnR>
                    <a:lnT cap="flat">
                      <a:noFill/>
                    </a:lnT>
                    <a:lnB>
                      <a:noFill/>
                    </a:lnB>
                    <a:lnTlToBr>
                      <a:noFill/>
                    </a:lnTlToBr>
                    <a:lnBlToTr>
                      <a:noFill/>
                    </a:lnBlToTr>
                    <a:noFill/>
                  </a:tcPr>
                </a:tc>
                <a:tc rowSpan="2" h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Pat  (0.5, 0.5)</a:t>
                      </a:r>
                    </a:p>
                  </a:txBody>
                  <a:tcPr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30200">
                <a:tc gridSpan="2" vMerge="1">
                  <a:txBody>
                    <a:bodyPr/>
                    <a:lstStyle/>
                    <a:p>
                      <a:endParaRPr lang="zh-CN" altLang="en-US"/>
                    </a:p>
                  </a:txBody>
                  <a:tcPr/>
                </a:tc>
                <a:tc hMerge="1"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600" b="1" i="0" u="none" strike="noStrike" cap="none" normalizeH="0" baseline="0" smtClean="0">
                          <a:ln>
                            <a:noFill/>
                          </a:ln>
                          <a:solidFill>
                            <a:srgbClr val="0000FF"/>
                          </a:solidFill>
                          <a:effectLst/>
                          <a:latin typeface="Arial" charset="0"/>
                          <a:ea typeface="SimSun" pitchFamily="2" charset="-122"/>
                          <a:cs typeface="Arial" charset="0"/>
                        </a:rPr>
                        <a:t>(</a:t>
                      </a:r>
                      <a:r>
                        <a:rPr kumimoji="0" lang="en-US" altLang="zh-CN" sz="1600" b="1" i="0" u="none" strike="noStrike" cap="none" normalizeH="0" baseline="0" smtClean="0">
                          <a:ln>
                            <a:noFill/>
                          </a:ln>
                          <a:solidFill>
                            <a:srgbClr val="0000FF"/>
                          </a:solidFill>
                          <a:effectLst/>
                          <a:latin typeface="Arial" charset="0"/>
                          <a:ea typeface="SimSun" pitchFamily="2" charset="-122"/>
                          <a:cs typeface="Arial" charset="0"/>
                        </a:rPr>
                        <a:t>O,O)</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600" b="1" i="0" u="none" strike="noStrike" cap="none" normalizeH="0" baseline="0" smtClean="0">
                          <a:ln>
                            <a:noFill/>
                          </a:ln>
                          <a:solidFill>
                            <a:srgbClr val="0000FF"/>
                          </a:solidFill>
                          <a:effectLst/>
                          <a:latin typeface="Arial" charset="0"/>
                          <a:ea typeface="SimSun" pitchFamily="2" charset="-122"/>
                          <a:cs typeface="Arial" charset="0"/>
                        </a:rPr>
                        <a:t>(</a:t>
                      </a:r>
                      <a:r>
                        <a:rPr kumimoji="0" lang="en-US" altLang="zh-CN" sz="1600" b="1" i="0" u="none" strike="noStrike" cap="none" normalizeH="0" baseline="0" smtClean="0">
                          <a:ln>
                            <a:noFill/>
                          </a:ln>
                          <a:solidFill>
                            <a:srgbClr val="0000FF"/>
                          </a:solidFill>
                          <a:effectLst/>
                          <a:latin typeface="Arial" charset="0"/>
                          <a:ea typeface="SimSun" pitchFamily="2" charset="-122"/>
                          <a:cs typeface="Arial" charset="0"/>
                        </a:rPr>
                        <a:t>O,F)</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600" b="1" i="0" u="none" strike="noStrike" cap="none" normalizeH="0" baseline="0" smtClean="0">
                          <a:ln>
                            <a:noFill/>
                          </a:ln>
                          <a:solidFill>
                            <a:srgbClr val="0000FF"/>
                          </a:solidFill>
                          <a:effectLst/>
                          <a:latin typeface="Arial" charset="0"/>
                          <a:ea typeface="SimSun" pitchFamily="2" charset="-122"/>
                          <a:cs typeface="Arial" charset="0"/>
                        </a:rPr>
                        <a:t>(</a:t>
                      </a:r>
                      <a:r>
                        <a:rPr kumimoji="0" lang="en-US" altLang="zh-CN" sz="1600" b="1" i="0" u="none" strike="noStrike" cap="none" normalizeH="0" baseline="0" smtClean="0">
                          <a:ln>
                            <a:noFill/>
                          </a:ln>
                          <a:solidFill>
                            <a:srgbClr val="0000FF"/>
                          </a:solidFill>
                          <a:effectLst/>
                          <a:latin typeface="Arial" charset="0"/>
                          <a:ea typeface="SimSun" pitchFamily="2" charset="-122"/>
                          <a:cs typeface="Arial" charset="0"/>
                        </a:rPr>
                        <a:t>F,O)</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600" b="1" i="0" u="none" strike="noStrike" cap="none" normalizeH="0" baseline="0" smtClean="0">
                          <a:ln>
                            <a:noFill/>
                          </a:ln>
                          <a:solidFill>
                            <a:srgbClr val="0000FF"/>
                          </a:solidFill>
                          <a:effectLst/>
                          <a:latin typeface="Arial" charset="0"/>
                          <a:ea typeface="SimSun" pitchFamily="2" charset="-122"/>
                          <a:cs typeface="Arial" charset="0"/>
                        </a:rPr>
                        <a:t>(</a:t>
                      </a:r>
                      <a:r>
                        <a:rPr kumimoji="0" lang="en-US" altLang="zh-CN" sz="1600" b="1" i="0" u="none" strike="noStrike" cap="none" normalizeH="0" baseline="0" smtClean="0">
                          <a:ln>
                            <a:noFill/>
                          </a:ln>
                          <a:solidFill>
                            <a:srgbClr val="0000FF"/>
                          </a:solidFill>
                          <a:effectLst/>
                          <a:latin typeface="Arial" charset="0"/>
                          <a:ea typeface="SimSun" pitchFamily="2" charset="-122"/>
                          <a:cs typeface="Arial" charset="0"/>
                        </a:rPr>
                        <a:t>F,F)</a:t>
                      </a:r>
                    </a:p>
                  </a:txBody>
                  <a:tcP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404813">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Chris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O</a:t>
                      </a:r>
                      <a:endParaRPr kumimoji="0" lang="en-US" altLang="zh-CN"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sng" strike="noStrike" cap="none" normalizeH="0" baseline="0" smtClean="0">
                          <a:ln>
                            <a:noFill/>
                          </a:ln>
                          <a:solidFill>
                            <a:schemeClr val="hlink"/>
                          </a:solidFill>
                          <a:effectLst/>
                          <a:latin typeface="Arial" charset="0"/>
                          <a:ea typeface="SimSun" pitchFamily="2" charset="-122"/>
                          <a:cs typeface="Arial"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sng" strike="noStrike" cap="none" normalizeH="0" baseline="0" smtClean="0">
                          <a:ln>
                            <a:noFill/>
                          </a:ln>
                          <a:solidFill>
                            <a:schemeClr val="hlink"/>
                          </a:solidFill>
                          <a:effectLst/>
                          <a:latin typeface="Arial" charset="0"/>
                          <a:ea typeface="SimSun" pitchFamily="2" charset="-122"/>
                          <a:cs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sng" strike="noStrike" cap="none" normalizeH="0" baseline="0" smtClean="0">
                          <a:ln>
                            <a:noFill/>
                          </a:ln>
                          <a:solidFill>
                            <a:schemeClr val="hlink"/>
                          </a:solidFill>
                          <a:effectLst/>
                          <a:latin typeface="Arial" charset="0"/>
                          <a:ea typeface="SimSun" pitchFamily="2" charset="-122"/>
                          <a:cs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smtClean="0">
                          <a:ln>
                            <a:noFill/>
                          </a:ln>
                          <a:solidFill>
                            <a:schemeClr val="hlink"/>
                          </a:solidFill>
                          <a:effectLst/>
                          <a:latin typeface="Arial" charset="0"/>
                          <a:ea typeface="SimSun" pitchFamily="2" charset="-122"/>
                          <a:cs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2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F</a:t>
                      </a:r>
                    </a:p>
                  </a:txBody>
                  <a:tcPr horzOverflow="overflow">
                    <a:lnL>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smtClean="0">
                          <a:ln>
                            <a:noFill/>
                          </a:ln>
                          <a:solidFill>
                            <a:schemeClr val="hlink"/>
                          </a:solidFill>
                          <a:effectLst/>
                          <a:latin typeface="Arial" charset="0"/>
                          <a:ea typeface="SimSun" pitchFamily="2" charset="-122"/>
                          <a:cs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smtClean="0">
                          <a:ln>
                            <a:noFill/>
                          </a:ln>
                          <a:solidFill>
                            <a:schemeClr val="hlink"/>
                          </a:solidFill>
                          <a:effectLst/>
                          <a:latin typeface="Arial" charset="0"/>
                          <a:ea typeface="SimSun" pitchFamily="2" charset="-122"/>
                          <a:cs typeface="Arial" charset="0"/>
                        </a:rPr>
                        <a:t>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smtClean="0">
                          <a:ln>
                            <a:noFill/>
                          </a:ln>
                          <a:solidFill>
                            <a:schemeClr val="hlink"/>
                          </a:solidFill>
                          <a:effectLst/>
                          <a:latin typeface="Arial" charset="0"/>
                          <a:ea typeface="SimSun" pitchFamily="2" charset="-122"/>
                          <a:cs typeface="Arial" charset="0"/>
                        </a:rPr>
                        <a:t>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sng" strike="noStrike" cap="none" normalizeH="0" baseline="0" smtClean="0">
                          <a:ln>
                            <a:noFill/>
                          </a:ln>
                          <a:solidFill>
                            <a:schemeClr val="hlink"/>
                          </a:solidFill>
                          <a:effectLst/>
                          <a:latin typeface="Arial" charset="0"/>
                          <a:ea typeface="SimSun" pitchFamily="2" charset="-122"/>
                          <a:cs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6007" name="Text Box 71"/>
          <p:cNvSpPr txBox="1">
            <a:spLocks noChangeArrowheads="1"/>
          </p:cNvSpPr>
          <p:nvPr/>
        </p:nvSpPr>
        <p:spPr bwMode="auto">
          <a:xfrm>
            <a:off x="708025" y="1679575"/>
            <a:ext cx="7534275" cy="396875"/>
          </a:xfrm>
          <a:prstGeom prst="rect">
            <a:avLst/>
          </a:prstGeom>
          <a:noFill/>
          <a:ln w="9525">
            <a:noFill/>
            <a:miter lim="800000"/>
            <a:headEnd/>
            <a:tailEnd/>
          </a:ln>
          <a:effectLst/>
        </p:spPr>
        <p:txBody>
          <a:bodyPr>
            <a:spAutoFit/>
          </a:bodyPr>
          <a:lstStyle/>
          <a:p>
            <a:pPr>
              <a:spcBef>
                <a:spcPct val="50000"/>
              </a:spcBef>
            </a:pPr>
            <a:r>
              <a:rPr lang="en-US" altLang="zh-CN" sz="2000">
                <a:ea typeface="SimSun" pitchFamily="2" charset="-122"/>
              </a:rPr>
              <a:t>Chris</a:t>
            </a:r>
            <a:r>
              <a:rPr lang="zh-CN" altLang="en-US" sz="2000">
                <a:ea typeface="SimSun" pitchFamily="2" charset="-122"/>
              </a:rPr>
              <a:t>推断 </a:t>
            </a:r>
            <a:r>
              <a:rPr lang="en-US" altLang="zh-CN" sz="2000">
                <a:ea typeface="SimSun" pitchFamily="2" charset="-122"/>
              </a:rPr>
              <a:t>Pat</a:t>
            </a:r>
            <a:r>
              <a:rPr lang="zh-CN" altLang="en-US" sz="2000">
                <a:ea typeface="SimSun" pitchFamily="2" charset="-122"/>
              </a:rPr>
              <a:t>以</a:t>
            </a:r>
            <a:r>
              <a:rPr lang="en-US" altLang="zh-CN" sz="2000">
                <a:ea typeface="SimSun" pitchFamily="2" charset="-122"/>
              </a:rPr>
              <a:t>0.5</a:t>
            </a:r>
            <a:r>
              <a:rPr lang="zh-CN" altLang="en-US" sz="2000">
                <a:ea typeface="SimSun" pitchFamily="2" charset="-122"/>
              </a:rPr>
              <a:t>的概率高兴</a:t>
            </a:r>
            <a:r>
              <a:rPr lang="en-US" altLang="zh-CN" sz="2000">
                <a:ea typeface="SimSun" pitchFamily="2" charset="-122"/>
              </a:rPr>
              <a:t>,</a:t>
            </a:r>
            <a:r>
              <a:rPr lang="zh-CN" altLang="en-US" sz="2000">
                <a:ea typeface="SimSun" pitchFamily="2" charset="-122"/>
              </a:rPr>
              <a:t>以</a:t>
            </a:r>
            <a:r>
              <a:rPr lang="en-US" altLang="zh-CN" sz="2000">
                <a:ea typeface="SimSun" pitchFamily="2" charset="-122"/>
              </a:rPr>
              <a:t>0.5</a:t>
            </a:r>
            <a:r>
              <a:rPr lang="zh-CN" altLang="en-US" sz="2000">
                <a:ea typeface="SimSun" pitchFamily="2" charset="-122"/>
              </a:rPr>
              <a:t>的概率不高兴</a:t>
            </a:r>
            <a:endParaRPr lang="en-US" altLang="zh-CN" sz="2000">
              <a:ea typeface="SimSun" pitchFamily="2" charset="-122"/>
            </a:endParaRPr>
          </a:p>
        </p:txBody>
      </p:sp>
      <p:sp>
        <p:nvSpPr>
          <p:cNvPr id="296008" name="Text Box 72"/>
          <p:cNvSpPr txBox="1">
            <a:spLocks noChangeArrowheads="1"/>
          </p:cNvSpPr>
          <p:nvPr/>
        </p:nvSpPr>
        <p:spPr bwMode="auto">
          <a:xfrm>
            <a:off x="819150" y="4614863"/>
            <a:ext cx="4859338" cy="1016000"/>
          </a:xfrm>
          <a:prstGeom prst="rect">
            <a:avLst/>
          </a:prstGeom>
          <a:noFill/>
          <a:ln w="9525">
            <a:solidFill>
              <a:schemeClr val="accent2"/>
            </a:solidFill>
            <a:miter lim="800000"/>
            <a:headEnd/>
            <a:tailEnd/>
          </a:ln>
          <a:effectLst/>
        </p:spPr>
        <p:txBody>
          <a:bodyPr>
            <a:spAutoFit/>
          </a:bodyPr>
          <a:lstStyle/>
          <a:p>
            <a:pPr>
              <a:spcBef>
                <a:spcPct val="50000"/>
              </a:spcBef>
            </a:pPr>
            <a:r>
              <a:rPr lang="zh-CN" altLang="en-US" sz="2000">
                <a:ea typeface="SimSun" pitchFamily="2" charset="-122"/>
              </a:rPr>
              <a:t>如果</a:t>
            </a:r>
            <a:r>
              <a:rPr lang="en-US" altLang="zh-CN" sz="2000">
                <a:ea typeface="SimSun" pitchFamily="2" charset="-122"/>
              </a:rPr>
              <a:t>Chris</a:t>
            </a:r>
            <a:r>
              <a:rPr lang="zh-CN" altLang="en-US" sz="2000">
                <a:ea typeface="SimSun" pitchFamily="2" charset="-122"/>
              </a:rPr>
              <a:t>高兴，当</a:t>
            </a:r>
            <a:r>
              <a:rPr lang="en-US" altLang="zh-CN" sz="2000">
                <a:ea typeface="SimSun" pitchFamily="2" charset="-122"/>
              </a:rPr>
              <a:t>Pat</a:t>
            </a:r>
            <a:r>
              <a:rPr lang="zh-CN" altLang="en-US" sz="2000">
                <a:ea typeface="SimSun" pitchFamily="2" charset="-122"/>
              </a:rPr>
              <a:t>选择</a:t>
            </a:r>
            <a:r>
              <a:rPr lang="en-US" altLang="zh-CN" sz="2000">
                <a:solidFill>
                  <a:srgbClr val="0000FF"/>
                </a:solidFill>
                <a:ea typeface="SimSun" pitchFamily="2" charset="-122"/>
              </a:rPr>
              <a:t>(Opera if happy, Fight if unhappy)</a:t>
            </a:r>
            <a:r>
              <a:rPr lang="zh-CN" altLang="en-US" sz="2000">
                <a:solidFill>
                  <a:srgbClr val="0000FF"/>
                </a:solidFill>
                <a:ea typeface="SimSun" pitchFamily="2" charset="-122"/>
              </a:rPr>
              <a:t>， </a:t>
            </a:r>
            <a:r>
              <a:rPr lang="zh-CN" altLang="en-US" sz="2000">
                <a:ea typeface="SimSun" pitchFamily="2" charset="-122"/>
              </a:rPr>
              <a:t>而</a:t>
            </a:r>
            <a:r>
              <a:rPr lang="en-US" altLang="zh-CN" sz="2000">
                <a:ea typeface="SimSun" pitchFamily="2" charset="-122"/>
              </a:rPr>
              <a:t>Chris</a:t>
            </a:r>
            <a:r>
              <a:rPr lang="zh-CN" altLang="en-US" sz="2000">
                <a:ea typeface="SimSun" pitchFamily="2" charset="-122"/>
              </a:rPr>
              <a:t>选择</a:t>
            </a:r>
            <a:r>
              <a:rPr lang="en-US" altLang="zh-CN" sz="2000">
                <a:solidFill>
                  <a:schemeClr val="hlink"/>
                </a:solidFill>
                <a:ea typeface="SimSun" pitchFamily="2" charset="-122"/>
              </a:rPr>
              <a:t>Fight</a:t>
            </a:r>
            <a:r>
              <a:rPr lang="zh-CN" altLang="en-US" sz="2000">
                <a:ea typeface="SimSun" pitchFamily="2" charset="-122"/>
              </a:rPr>
              <a:t>时</a:t>
            </a:r>
            <a:r>
              <a:rPr lang="en-US" altLang="zh-CN" sz="2000">
                <a:ea typeface="SimSun" pitchFamily="2" charset="-122"/>
              </a:rPr>
              <a:t>Chris</a:t>
            </a:r>
            <a:r>
              <a:rPr lang="zh-CN" altLang="en-US" sz="2000">
                <a:ea typeface="SimSun" pitchFamily="2" charset="-122"/>
              </a:rPr>
              <a:t>的期望收益 </a:t>
            </a:r>
            <a:endParaRPr lang="zh-CN" altLang="en-US" sz="2000">
              <a:solidFill>
                <a:srgbClr val="0000FF"/>
              </a:solidFill>
              <a:ea typeface="SimSun" pitchFamily="2" charset="-122"/>
            </a:endParaRPr>
          </a:p>
        </p:txBody>
      </p:sp>
      <p:sp>
        <p:nvSpPr>
          <p:cNvPr id="296009" name="Line 73"/>
          <p:cNvSpPr>
            <a:spLocks noChangeShapeType="1"/>
          </p:cNvSpPr>
          <p:nvPr/>
        </p:nvSpPr>
        <p:spPr bwMode="auto">
          <a:xfrm flipV="1">
            <a:off x="2865438" y="3794125"/>
            <a:ext cx="0" cy="831850"/>
          </a:xfrm>
          <a:prstGeom prst="line">
            <a:avLst/>
          </a:prstGeom>
          <a:noFill/>
          <a:ln w="9525">
            <a:solidFill>
              <a:schemeClr val="accent2"/>
            </a:solidFill>
            <a:round/>
            <a:headEnd/>
            <a:tailEnd type="triangle" w="med" len="med"/>
          </a:ln>
          <a:effectLst/>
        </p:spPr>
        <p:txBody>
          <a:bodyPr/>
          <a:lstStyle/>
          <a:p>
            <a:endParaRPr lang="zh-CN" altLang="en-US"/>
          </a:p>
        </p:txBody>
      </p:sp>
      <p:sp>
        <p:nvSpPr>
          <p:cNvPr id="9" name="页脚占位符 8"/>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灯片编号占位符 6"/>
          <p:cNvSpPr>
            <a:spLocks noGrp="1"/>
          </p:cNvSpPr>
          <p:nvPr>
            <p:ph type="sldNum" sz="quarter" idx="12"/>
          </p:nvPr>
        </p:nvSpPr>
        <p:spPr/>
        <p:txBody>
          <a:bodyPr/>
          <a:lstStyle/>
          <a:p>
            <a:fld id="{86B7DBEC-C40A-43B1-A9FB-7C158CFFE75B}" type="slidenum">
              <a:rPr lang="zh-CN" altLang="en-US"/>
              <a:pPr/>
              <a:t>62</a:t>
            </a:fld>
            <a:endParaRPr lang="en-US" altLang="zh-CN"/>
          </a:p>
        </p:txBody>
      </p:sp>
      <p:sp>
        <p:nvSpPr>
          <p:cNvPr id="296962" name="Rectangle 2"/>
          <p:cNvSpPr>
            <a:spLocks noGrp="1" noChangeArrowheads="1"/>
          </p:cNvSpPr>
          <p:nvPr>
            <p:ph type="title"/>
          </p:nvPr>
        </p:nvSpPr>
        <p:spPr/>
        <p:txBody>
          <a:bodyPr/>
          <a:lstStyle/>
          <a:p>
            <a:r>
              <a:rPr lang="en-US" altLang="zh-CN" sz="3800">
                <a:ea typeface="SimSun" pitchFamily="2" charset="-122"/>
              </a:rPr>
              <a:t>Battle of the sexes with incomplete information (version two) </a:t>
            </a:r>
            <a:r>
              <a:rPr lang="en-US" altLang="zh-CN">
                <a:ea typeface="SimSun" pitchFamily="2" charset="-122"/>
              </a:rPr>
              <a:t>(continued)</a:t>
            </a:r>
          </a:p>
        </p:txBody>
      </p:sp>
      <p:graphicFrame>
        <p:nvGraphicFramePr>
          <p:cNvPr id="296963" name="Group 3"/>
          <p:cNvGraphicFramePr>
            <a:graphicFrameLocks noGrp="1"/>
          </p:cNvGraphicFramePr>
          <p:nvPr>
            <p:ph sz="half" idx="2"/>
          </p:nvPr>
        </p:nvGraphicFramePr>
        <p:xfrm>
          <a:off x="906463" y="2325688"/>
          <a:ext cx="3403600" cy="2194560"/>
        </p:xfrm>
        <a:graphic>
          <a:graphicData uri="http://schemas.openxmlformats.org/drawingml/2006/table">
            <a:tbl>
              <a:tblPr/>
              <a:tblGrid>
                <a:gridCol w="1098550"/>
                <a:gridCol w="819150"/>
                <a:gridCol w="763587"/>
                <a:gridCol w="722313"/>
              </a:tblGrid>
              <a:tr h="214313">
                <a:tc rowSpan="2"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SimSun" pitchFamily="2" charset="-122"/>
                          <a:cs typeface="Arial" charset="0"/>
                        </a:rPr>
                        <a:t>Pat is happy</a:t>
                      </a:r>
                    </a:p>
                  </a:txBody>
                  <a:tcPr horzOverflow="overflow">
                    <a:lnL cap="flat">
                      <a:noFill/>
                    </a:lnL>
                    <a:lnR>
                      <a:noFill/>
                    </a:lnR>
                    <a:lnT cap="flat">
                      <a:noFill/>
                    </a:lnT>
                    <a:lnB>
                      <a:noFill/>
                    </a:lnB>
                    <a:lnTlToBr>
                      <a:noFill/>
                    </a:lnTlToBr>
                    <a:lnBlToTr>
                      <a:noFill/>
                    </a:lnBlToTr>
                    <a:noFill/>
                  </a:tcPr>
                </a:tc>
                <a:tc rowSpan="2"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Pat</a:t>
                      </a:r>
                    </a:p>
                  </a:txBody>
                  <a:tcPr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212725">
                <a:tc gridSpan="2" vMerge="1">
                  <a:txBody>
                    <a:bodyPr/>
                    <a:lstStyle/>
                    <a:p>
                      <a:endParaRPr lang="zh-CN" altLang="en-US"/>
                    </a:p>
                  </a:txBody>
                  <a:tcPr/>
                </a:tc>
                <a:tc hMerge="1"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O</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F</a:t>
                      </a:r>
                    </a:p>
                  </a:txBody>
                  <a:tcP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349250">
                <a:tc rowSpan="4">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Chris</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(2/3, 1/3)</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smtClean="0">
                          <a:ln>
                            <a:noFill/>
                          </a:ln>
                          <a:solidFill>
                            <a:schemeClr val="hlink"/>
                          </a:solidFill>
                          <a:effectLst/>
                          <a:latin typeface="Arial" charset="0"/>
                          <a:ea typeface="SimSun" pitchFamily="2" charset="-122"/>
                          <a:cs typeface="Arial" charset="0"/>
                        </a:rPr>
                        <a:t>(</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O,O)</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sng" strike="noStrike" cap="none" normalizeH="0" baseline="0" smtClean="0">
                          <a:ln>
                            <a:noFill/>
                          </a:ln>
                          <a:solidFill>
                            <a:srgbClr val="0000FF"/>
                          </a:solidFill>
                          <a:effectLst/>
                          <a:latin typeface="Arial" charset="0"/>
                          <a:ea typeface="SimSun" pitchFamily="2" charset="-122"/>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smtClean="0">
                          <a:ln>
                            <a:noFill/>
                          </a:ln>
                          <a:solidFill>
                            <a:srgbClr val="0000FF"/>
                          </a:solidFill>
                          <a:effectLst/>
                          <a:latin typeface="Arial" charset="0"/>
                          <a:ea typeface="SimSun" pitchFamily="2" charset="-122"/>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6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smtClean="0">
                          <a:ln>
                            <a:noFill/>
                          </a:ln>
                          <a:solidFill>
                            <a:schemeClr val="hlink"/>
                          </a:solidFill>
                          <a:effectLst/>
                          <a:latin typeface="Arial" charset="0"/>
                          <a:ea typeface="SimSun" pitchFamily="2" charset="-122"/>
                          <a:cs typeface="Arial" charset="0"/>
                        </a:rPr>
                        <a:t>(</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O,F)</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sng" strike="noStrike" cap="none" normalizeH="0" baseline="0" smtClean="0">
                          <a:ln>
                            <a:noFill/>
                          </a:ln>
                          <a:solidFill>
                            <a:srgbClr val="0000FF"/>
                          </a:solidFill>
                          <a:effectLst/>
                          <a:latin typeface="Arial" charset="0"/>
                          <a:ea typeface="SimSun" pitchFamily="2" charset="-122"/>
                          <a:cs typeface="Arial"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sng" strike="noStrike" cap="none" normalizeH="0" baseline="0" smtClean="0">
                          <a:ln>
                            <a:noFill/>
                          </a:ln>
                          <a:solidFill>
                            <a:srgbClr val="0000FF"/>
                          </a:solidFill>
                          <a:effectLst/>
                          <a:latin typeface="Arial" charset="0"/>
                          <a:ea typeface="SimSun" pitchFamily="2" charset="-122"/>
                          <a:cs typeface="Arial"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smtClean="0">
                          <a:ln>
                            <a:noFill/>
                          </a:ln>
                          <a:solidFill>
                            <a:schemeClr val="hlink"/>
                          </a:solidFill>
                          <a:effectLst/>
                          <a:latin typeface="Arial" charset="0"/>
                          <a:ea typeface="SimSun" pitchFamily="2" charset="-122"/>
                          <a:cs typeface="Arial" charset="0"/>
                        </a:rPr>
                        <a:t>(</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F,O)</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smtClean="0">
                          <a:ln>
                            <a:noFill/>
                          </a:ln>
                          <a:solidFill>
                            <a:srgbClr val="0000FF"/>
                          </a:solidFill>
                          <a:effectLst/>
                          <a:latin typeface="Arial" charset="0"/>
                          <a:ea typeface="SimSun" pitchFamily="2" charset="-122"/>
                          <a:cs typeface="Arial"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sng" strike="noStrike" cap="none" normalizeH="0" baseline="0" smtClean="0">
                          <a:ln>
                            <a:noFill/>
                          </a:ln>
                          <a:solidFill>
                            <a:srgbClr val="0000FF"/>
                          </a:solidFill>
                          <a:effectLst/>
                          <a:latin typeface="Arial" charset="0"/>
                          <a:ea typeface="SimSun" pitchFamily="2" charset="-122"/>
                          <a:cs typeface="Arial" charset="0"/>
                        </a:rPr>
                        <a:t>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smtClean="0">
                          <a:ln>
                            <a:noFill/>
                          </a:ln>
                          <a:solidFill>
                            <a:schemeClr val="hlink"/>
                          </a:solidFill>
                          <a:effectLst/>
                          <a:latin typeface="Arial" charset="0"/>
                          <a:ea typeface="SimSun" pitchFamily="2" charset="-122"/>
                          <a:cs typeface="Arial" charset="0"/>
                        </a:rPr>
                        <a:t>(</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F,F)</a:t>
                      </a:r>
                    </a:p>
                  </a:txBody>
                  <a:tcPr horzOverflow="overflow">
                    <a:lnL>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smtClean="0">
                          <a:ln>
                            <a:noFill/>
                          </a:ln>
                          <a:solidFill>
                            <a:srgbClr val="0000FF"/>
                          </a:solidFill>
                          <a:effectLst/>
                          <a:latin typeface="Arial" charset="0"/>
                          <a:ea typeface="SimSun" pitchFamily="2" charset="-122"/>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sng" strike="noStrike" cap="none" normalizeH="0" baseline="0" smtClean="0">
                          <a:ln>
                            <a:noFill/>
                          </a:ln>
                          <a:solidFill>
                            <a:srgbClr val="0000FF"/>
                          </a:solidFill>
                          <a:effectLst/>
                          <a:latin typeface="Arial" charset="0"/>
                          <a:ea typeface="SimSun" pitchFamily="2" charset="-122"/>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96997" name="Group 37"/>
          <p:cNvGraphicFramePr>
            <a:graphicFrameLocks noGrp="1"/>
          </p:cNvGraphicFramePr>
          <p:nvPr/>
        </p:nvGraphicFramePr>
        <p:xfrm>
          <a:off x="5019675" y="2324100"/>
          <a:ext cx="3333750" cy="2194560"/>
        </p:xfrm>
        <a:graphic>
          <a:graphicData uri="http://schemas.openxmlformats.org/drawingml/2006/table">
            <a:tbl>
              <a:tblPr/>
              <a:tblGrid>
                <a:gridCol w="1122363"/>
                <a:gridCol w="833437"/>
                <a:gridCol w="695325"/>
                <a:gridCol w="682625"/>
              </a:tblGrid>
              <a:tr h="214313">
                <a:tc rowSpan="2"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SimSun" pitchFamily="2" charset="-122"/>
                          <a:cs typeface="Arial" charset="0"/>
                        </a:rPr>
                        <a:t>Pat is unhappy</a:t>
                      </a:r>
                    </a:p>
                  </a:txBody>
                  <a:tcPr horzOverflow="overflow">
                    <a:lnL cap="flat">
                      <a:noFill/>
                    </a:lnL>
                    <a:lnR>
                      <a:noFill/>
                    </a:lnR>
                    <a:lnT cap="flat">
                      <a:noFill/>
                    </a:lnT>
                    <a:lnB>
                      <a:noFill/>
                    </a:lnB>
                    <a:lnTlToBr>
                      <a:noFill/>
                    </a:lnTlToBr>
                    <a:lnBlToTr>
                      <a:noFill/>
                    </a:lnBlToTr>
                    <a:noFill/>
                  </a:tcPr>
                </a:tc>
                <a:tc rowSpan="2"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Pat</a:t>
                      </a:r>
                    </a:p>
                  </a:txBody>
                  <a:tcPr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212725">
                <a:tc gridSpan="2" vMerge="1">
                  <a:txBody>
                    <a:bodyPr/>
                    <a:lstStyle/>
                    <a:p>
                      <a:endParaRPr lang="zh-CN" altLang="en-US"/>
                    </a:p>
                  </a:txBody>
                  <a:tcPr/>
                </a:tc>
                <a:tc hMerge="1"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O</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F</a:t>
                      </a:r>
                    </a:p>
                  </a:txBody>
                  <a:tcP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304800">
                <a:tc rowSpan="4">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Chris</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(2/3, 1/3)</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smtClean="0">
                          <a:ln>
                            <a:noFill/>
                          </a:ln>
                          <a:solidFill>
                            <a:schemeClr val="hlink"/>
                          </a:solidFill>
                          <a:effectLst/>
                          <a:latin typeface="Arial" charset="0"/>
                          <a:ea typeface="SimSun" pitchFamily="2" charset="-122"/>
                          <a:cs typeface="Arial" charset="0"/>
                        </a:rPr>
                        <a:t>(</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O,O)</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smtClean="0">
                          <a:ln>
                            <a:noFill/>
                          </a:ln>
                          <a:solidFill>
                            <a:srgbClr val="0000FF"/>
                          </a:solidFill>
                          <a:effectLst/>
                          <a:latin typeface="Arial" charset="0"/>
                          <a:ea typeface="SimSun" pitchFamily="2" charset="-122"/>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sng" strike="noStrike" cap="none" normalizeH="0" baseline="0" smtClean="0">
                          <a:ln>
                            <a:noFill/>
                          </a:ln>
                          <a:solidFill>
                            <a:srgbClr val="0000FF"/>
                          </a:solidFill>
                          <a:effectLst/>
                          <a:latin typeface="Arial" charset="0"/>
                          <a:ea typeface="SimSun" pitchFamily="2" charset="-122"/>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smtClean="0">
                          <a:ln>
                            <a:noFill/>
                          </a:ln>
                          <a:solidFill>
                            <a:schemeClr val="hlink"/>
                          </a:solidFill>
                          <a:effectLst/>
                          <a:latin typeface="Arial" charset="0"/>
                          <a:ea typeface="SimSun" pitchFamily="2" charset="-122"/>
                          <a:cs typeface="Arial" charset="0"/>
                        </a:rPr>
                        <a:t>(</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O,F)</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smtClean="0">
                          <a:ln>
                            <a:noFill/>
                          </a:ln>
                          <a:solidFill>
                            <a:srgbClr val="0000FF"/>
                          </a:solidFill>
                          <a:effectLst/>
                          <a:latin typeface="Arial" charset="0"/>
                          <a:ea typeface="SimSun" pitchFamily="2" charset="-122"/>
                          <a:cs typeface="Arial"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sng" strike="noStrike" cap="none" normalizeH="0" baseline="0" smtClean="0">
                          <a:ln>
                            <a:noFill/>
                          </a:ln>
                          <a:solidFill>
                            <a:srgbClr val="0000FF"/>
                          </a:solidFill>
                          <a:effectLst/>
                          <a:latin typeface="Arial" charset="0"/>
                          <a:ea typeface="SimSun" pitchFamily="2" charset="-122"/>
                          <a:cs typeface="Arial" charset="0"/>
                        </a:rPr>
                        <a:t>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smtClean="0">
                          <a:ln>
                            <a:noFill/>
                          </a:ln>
                          <a:solidFill>
                            <a:schemeClr val="hlink"/>
                          </a:solidFill>
                          <a:effectLst/>
                          <a:latin typeface="Arial" charset="0"/>
                          <a:ea typeface="SimSun" pitchFamily="2" charset="-122"/>
                          <a:cs typeface="Arial" charset="0"/>
                        </a:rPr>
                        <a:t>(</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F,O)</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sng" strike="noStrike" cap="none" normalizeH="0" baseline="0" smtClean="0">
                          <a:ln>
                            <a:noFill/>
                          </a:ln>
                          <a:solidFill>
                            <a:srgbClr val="0000FF"/>
                          </a:solidFill>
                          <a:effectLst/>
                          <a:latin typeface="Arial" charset="0"/>
                          <a:ea typeface="SimSun" pitchFamily="2" charset="-122"/>
                          <a:cs typeface="Arial"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sng" strike="noStrike" cap="none" normalizeH="0" baseline="0" smtClean="0">
                          <a:ln>
                            <a:noFill/>
                          </a:ln>
                          <a:solidFill>
                            <a:srgbClr val="0000FF"/>
                          </a:solidFill>
                          <a:effectLst/>
                          <a:latin typeface="Arial" charset="0"/>
                          <a:ea typeface="SimSun" pitchFamily="2" charset="-122"/>
                          <a:cs typeface="Arial"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431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smtClean="0">
                          <a:ln>
                            <a:noFill/>
                          </a:ln>
                          <a:solidFill>
                            <a:schemeClr val="hlink"/>
                          </a:solidFill>
                          <a:effectLst/>
                          <a:latin typeface="Arial" charset="0"/>
                          <a:ea typeface="SimSun" pitchFamily="2" charset="-122"/>
                          <a:cs typeface="Arial" charset="0"/>
                        </a:rPr>
                        <a:t>(</a:t>
                      </a: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F,F)</a:t>
                      </a:r>
                    </a:p>
                  </a:txBody>
                  <a:tcPr horzOverflow="overflow">
                    <a:lnL>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sng" strike="noStrike" cap="none" normalizeH="0" baseline="0" smtClean="0">
                          <a:ln>
                            <a:noFill/>
                          </a:ln>
                          <a:solidFill>
                            <a:srgbClr val="0000FF"/>
                          </a:solidFill>
                          <a:effectLst/>
                          <a:latin typeface="Arial" charset="0"/>
                          <a:ea typeface="SimSun" pitchFamily="2" charset="-122"/>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smtClean="0">
                          <a:ln>
                            <a:noFill/>
                          </a:ln>
                          <a:solidFill>
                            <a:srgbClr val="0000FF"/>
                          </a:solidFill>
                          <a:effectLst/>
                          <a:latin typeface="Arial" charset="0"/>
                          <a:ea typeface="SimSun" pitchFamily="2" charset="-122"/>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7031" name="Text Box 71"/>
          <p:cNvSpPr txBox="1">
            <a:spLocks noChangeArrowheads="1"/>
          </p:cNvSpPr>
          <p:nvPr/>
        </p:nvSpPr>
        <p:spPr bwMode="auto">
          <a:xfrm>
            <a:off x="808038" y="1693863"/>
            <a:ext cx="7629525" cy="396875"/>
          </a:xfrm>
          <a:prstGeom prst="rect">
            <a:avLst/>
          </a:prstGeom>
          <a:noFill/>
          <a:ln w="9525">
            <a:noFill/>
            <a:miter lim="800000"/>
            <a:headEnd/>
            <a:tailEnd/>
          </a:ln>
          <a:effectLst/>
        </p:spPr>
        <p:txBody>
          <a:bodyPr>
            <a:spAutoFit/>
          </a:bodyPr>
          <a:lstStyle/>
          <a:p>
            <a:pPr>
              <a:spcBef>
                <a:spcPct val="50000"/>
              </a:spcBef>
            </a:pPr>
            <a:r>
              <a:rPr lang="en-US" altLang="zh-CN" sz="2000">
                <a:ea typeface="SimSun" pitchFamily="2" charset="-122"/>
              </a:rPr>
              <a:t>Pat</a:t>
            </a:r>
            <a:r>
              <a:rPr lang="zh-CN" altLang="en-US" sz="2000">
                <a:ea typeface="SimSun" pitchFamily="2" charset="-122"/>
              </a:rPr>
              <a:t>推断 </a:t>
            </a:r>
            <a:r>
              <a:rPr lang="en-US" altLang="zh-CN" sz="2000">
                <a:ea typeface="SimSun" pitchFamily="2" charset="-122"/>
              </a:rPr>
              <a:t>Chris</a:t>
            </a:r>
            <a:r>
              <a:rPr lang="zh-CN" altLang="en-US" sz="2000">
                <a:ea typeface="SimSun" pitchFamily="2" charset="-122"/>
              </a:rPr>
              <a:t> 以</a:t>
            </a:r>
            <a:r>
              <a:rPr lang="en-US" altLang="zh-CN" sz="2000">
                <a:ea typeface="SimSun" pitchFamily="2" charset="-122"/>
              </a:rPr>
              <a:t>2/3</a:t>
            </a:r>
            <a:r>
              <a:rPr lang="zh-CN" altLang="en-US" sz="2000">
                <a:ea typeface="SimSun" pitchFamily="2" charset="-122"/>
              </a:rPr>
              <a:t> 的概率高兴</a:t>
            </a:r>
            <a:r>
              <a:rPr lang="en-US" altLang="zh-CN" sz="2000">
                <a:ea typeface="SimSun" pitchFamily="2" charset="-122"/>
              </a:rPr>
              <a:t>, </a:t>
            </a:r>
            <a:r>
              <a:rPr lang="zh-CN" altLang="en-US" sz="2000">
                <a:ea typeface="SimSun" pitchFamily="2" charset="-122"/>
              </a:rPr>
              <a:t>以</a:t>
            </a:r>
            <a:r>
              <a:rPr lang="en-US" altLang="zh-CN" sz="2000">
                <a:ea typeface="SimSun" pitchFamily="2" charset="-122"/>
              </a:rPr>
              <a:t>1/3</a:t>
            </a:r>
            <a:r>
              <a:rPr lang="zh-CN" altLang="en-US" sz="2000">
                <a:ea typeface="SimSun" pitchFamily="2" charset="-122"/>
              </a:rPr>
              <a:t>的概率不高兴</a:t>
            </a:r>
            <a:endParaRPr lang="en-US" altLang="zh-CN" sz="2000">
              <a:ea typeface="SimSun" pitchFamily="2" charset="-122"/>
            </a:endParaRPr>
          </a:p>
        </p:txBody>
      </p:sp>
      <p:sp>
        <p:nvSpPr>
          <p:cNvPr id="297032" name="Text Box 72"/>
          <p:cNvSpPr txBox="1">
            <a:spLocks noChangeArrowheads="1"/>
          </p:cNvSpPr>
          <p:nvPr/>
        </p:nvSpPr>
        <p:spPr bwMode="auto">
          <a:xfrm>
            <a:off x="3494088" y="5078413"/>
            <a:ext cx="4859337" cy="1016000"/>
          </a:xfrm>
          <a:prstGeom prst="rect">
            <a:avLst/>
          </a:prstGeom>
          <a:noFill/>
          <a:ln w="9525">
            <a:solidFill>
              <a:schemeClr val="accent2"/>
            </a:solidFill>
            <a:miter lim="800000"/>
            <a:headEnd/>
            <a:tailEnd/>
          </a:ln>
          <a:effectLst/>
        </p:spPr>
        <p:txBody>
          <a:bodyPr>
            <a:spAutoFit/>
          </a:bodyPr>
          <a:lstStyle/>
          <a:p>
            <a:pPr>
              <a:spcBef>
                <a:spcPct val="50000"/>
              </a:spcBef>
            </a:pPr>
            <a:r>
              <a:rPr lang="zh-CN" altLang="en-US" sz="2000">
                <a:ea typeface="SimSun" pitchFamily="2" charset="-122"/>
              </a:rPr>
              <a:t>如果</a:t>
            </a:r>
            <a:r>
              <a:rPr lang="en-US" altLang="zh-CN" sz="2000">
                <a:ea typeface="SimSun" pitchFamily="2" charset="-122"/>
              </a:rPr>
              <a:t>Pat</a:t>
            </a:r>
            <a:r>
              <a:rPr lang="zh-CN" altLang="en-US" sz="2000">
                <a:ea typeface="SimSun" pitchFamily="2" charset="-122"/>
              </a:rPr>
              <a:t> 不高兴，当</a:t>
            </a:r>
            <a:r>
              <a:rPr lang="en-US" altLang="zh-CN" sz="2000">
                <a:ea typeface="SimSun" pitchFamily="2" charset="-122"/>
              </a:rPr>
              <a:t>Chris</a:t>
            </a:r>
            <a:r>
              <a:rPr lang="zh-CN" altLang="en-US" sz="2000">
                <a:ea typeface="SimSun" pitchFamily="2" charset="-122"/>
              </a:rPr>
              <a:t> 选择</a:t>
            </a:r>
            <a:r>
              <a:rPr lang="en-US" altLang="zh-CN" sz="2000">
                <a:solidFill>
                  <a:schemeClr val="hlink"/>
                </a:solidFill>
                <a:ea typeface="SimSun" pitchFamily="2" charset="-122"/>
              </a:rPr>
              <a:t>(Fight if happy, Fight if unhappy)</a:t>
            </a:r>
            <a:r>
              <a:rPr lang="zh-CN" altLang="en-US" sz="2000">
                <a:ea typeface="SimSun" pitchFamily="2" charset="-122"/>
              </a:rPr>
              <a:t> ，而</a:t>
            </a:r>
            <a:r>
              <a:rPr lang="en-US" altLang="zh-CN" sz="2000">
                <a:ea typeface="SimSun" pitchFamily="2" charset="-122"/>
              </a:rPr>
              <a:t>Pat’s</a:t>
            </a:r>
            <a:r>
              <a:rPr lang="zh-CN" altLang="en-US" sz="2000">
                <a:ea typeface="SimSun" pitchFamily="2" charset="-122"/>
              </a:rPr>
              <a:t>选择</a:t>
            </a:r>
            <a:r>
              <a:rPr lang="en-US" altLang="zh-CN" sz="2000">
                <a:solidFill>
                  <a:srgbClr val="0000FF"/>
                </a:solidFill>
                <a:ea typeface="SimSun" pitchFamily="2" charset="-122"/>
              </a:rPr>
              <a:t>Opera</a:t>
            </a:r>
            <a:r>
              <a:rPr lang="zh-CN" altLang="en-US" sz="2000">
                <a:ea typeface="SimSun" pitchFamily="2" charset="-122"/>
              </a:rPr>
              <a:t>时</a:t>
            </a:r>
            <a:r>
              <a:rPr lang="en-US" altLang="zh-CN" sz="2000">
                <a:ea typeface="SimSun" pitchFamily="2" charset="-122"/>
              </a:rPr>
              <a:t>Pat</a:t>
            </a:r>
            <a:r>
              <a:rPr lang="zh-CN" altLang="en-US" sz="2000">
                <a:ea typeface="SimSun" pitchFamily="2" charset="-122"/>
              </a:rPr>
              <a:t>的期望收益</a:t>
            </a:r>
            <a:endParaRPr lang="en-US" altLang="zh-CN" sz="2000">
              <a:ea typeface="SimSun" pitchFamily="2" charset="-122"/>
            </a:endParaRPr>
          </a:p>
        </p:txBody>
      </p:sp>
      <p:sp>
        <p:nvSpPr>
          <p:cNvPr id="297033" name="Line 73"/>
          <p:cNvSpPr>
            <a:spLocks noChangeShapeType="1"/>
          </p:cNvSpPr>
          <p:nvPr/>
        </p:nvSpPr>
        <p:spPr bwMode="auto">
          <a:xfrm flipV="1">
            <a:off x="5540375" y="4408488"/>
            <a:ext cx="1570038" cy="681037"/>
          </a:xfrm>
          <a:prstGeom prst="line">
            <a:avLst/>
          </a:prstGeom>
          <a:noFill/>
          <a:ln w="9525">
            <a:solidFill>
              <a:schemeClr val="accent2"/>
            </a:solidFill>
            <a:round/>
            <a:headEnd/>
            <a:tailEnd type="triangle" w="med" len="med"/>
          </a:ln>
          <a:effectLst/>
        </p:spPr>
        <p:txBody>
          <a:bodyPr/>
          <a:lstStyle/>
          <a:p>
            <a:endParaRPr lang="zh-CN" altLang="en-US"/>
          </a:p>
        </p:txBody>
      </p:sp>
      <p:sp>
        <p:nvSpPr>
          <p:cNvPr id="9" name="页脚占位符 8"/>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98C5BBF8-90EC-49B0-B92F-316D786A3284}" type="slidenum">
              <a:rPr lang="zh-CN" altLang="en-US"/>
              <a:pPr/>
              <a:t>63</a:t>
            </a:fld>
            <a:endParaRPr lang="en-US" altLang="zh-CN"/>
          </a:p>
        </p:txBody>
      </p:sp>
      <p:sp>
        <p:nvSpPr>
          <p:cNvPr id="297986" name="Rectangle 2"/>
          <p:cNvSpPr>
            <a:spLocks noGrp="1" noChangeArrowheads="1"/>
          </p:cNvSpPr>
          <p:nvPr>
            <p:ph type="title"/>
          </p:nvPr>
        </p:nvSpPr>
        <p:spPr/>
        <p:txBody>
          <a:bodyPr/>
          <a:lstStyle/>
          <a:p>
            <a:r>
              <a:rPr lang="en-US" altLang="zh-CN" sz="3800">
                <a:ea typeface="SimSun" pitchFamily="2" charset="-122"/>
              </a:rPr>
              <a:t>Battle of the sexes with incomplete information (version two) </a:t>
            </a:r>
            <a:r>
              <a:rPr lang="en-US" altLang="zh-CN">
                <a:ea typeface="SimSun" pitchFamily="2" charset="-122"/>
              </a:rPr>
              <a:t>(continued)</a:t>
            </a:r>
          </a:p>
        </p:txBody>
      </p:sp>
      <p:sp>
        <p:nvSpPr>
          <p:cNvPr id="297987" name="Rectangle 3"/>
          <p:cNvSpPr>
            <a:spLocks noGrp="1" noChangeArrowheads="1"/>
          </p:cNvSpPr>
          <p:nvPr>
            <p:ph type="body" idx="1"/>
          </p:nvPr>
        </p:nvSpPr>
        <p:spPr/>
        <p:txBody>
          <a:bodyPr/>
          <a:lstStyle/>
          <a:p>
            <a:r>
              <a:rPr lang="zh-CN" altLang="en-US" dirty="0">
                <a:ea typeface="SimSun" pitchFamily="2" charset="-122"/>
              </a:rPr>
              <a:t>检查</a:t>
            </a:r>
            <a:r>
              <a:rPr lang="en-US" altLang="zh-CN" dirty="0">
                <a:ea typeface="SimSun" pitchFamily="2" charset="-122"/>
              </a:rPr>
              <a:t> (</a:t>
            </a:r>
            <a:r>
              <a:rPr lang="en-US" altLang="zh-CN" dirty="0">
                <a:solidFill>
                  <a:schemeClr val="hlink"/>
                </a:solidFill>
                <a:ea typeface="SimSun" pitchFamily="2" charset="-122"/>
              </a:rPr>
              <a:t>(Fight if happy, Opera if unhappy)</a:t>
            </a:r>
            <a:r>
              <a:rPr lang="en-US" altLang="zh-CN" dirty="0">
                <a:ea typeface="SimSun" pitchFamily="2" charset="-122"/>
              </a:rPr>
              <a:t>, </a:t>
            </a:r>
            <a:r>
              <a:rPr lang="en-US" altLang="zh-CN" dirty="0">
                <a:solidFill>
                  <a:srgbClr val="0000FF"/>
                </a:solidFill>
                <a:ea typeface="SimSun" pitchFamily="2" charset="-122"/>
              </a:rPr>
              <a:t>(Fight if happy, Fight is unhappy)</a:t>
            </a:r>
            <a:r>
              <a:rPr lang="en-US" altLang="zh-CN" dirty="0">
                <a:ea typeface="SimSun" pitchFamily="2" charset="-122"/>
              </a:rPr>
              <a:t>) </a:t>
            </a:r>
            <a:r>
              <a:rPr lang="zh-CN" altLang="en-US" dirty="0">
                <a:ea typeface="SimSun" pitchFamily="2" charset="-122"/>
              </a:rPr>
              <a:t>是否是一个贝叶斯纳什均衡</a:t>
            </a:r>
            <a:r>
              <a:rPr lang="en-US" altLang="zh-CN" dirty="0">
                <a:ea typeface="SimSun" pitchFamily="2" charset="-122"/>
              </a:rPr>
              <a:t>. </a:t>
            </a:r>
            <a:r>
              <a:rPr lang="en-US" altLang="zh-CN" dirty="0" smtClean="0">
                <a:ea typeface="SimSun" pitchFamily="2" charset="-122"/>
              </a:rPr>
              <a:t>(Y)</a:t>
            </a:r>
            <a:endParaRPr lang="en-US" altLang="zh-CN" dirty="0">
              <a:ea typeface="SimSun" pitchFamily="2" charset="-122"/>
            </a:endParaRPr>
          </a:p>
          <a:p>
            <a:r>
              <a:rPr lang="zh-CN" altLang="en-US" dirty="0">
                <a:ea typeface="SimSun" pitchFamily="2" charset="-122"/>
              </a:rPr>
              <a:t>检查</a:t>
            </a:r>
            <a:r>
              <a:rPr lang="en-US" altLang="zh-CN" dirty="0">
                <a:ea typeface="SimSun" pitchFamily="2" charset="-122"/>
              </a:rPr>
              <a:t> (</a:t>
            </a:r>
            <a:r>
              <a:rPr lang="en-US" altLang="zh-CN" dirty="0">
                <a:solidFill>
                  <a:schemeClr val="hlink"/>
                </a:solidFill>
                <a:ea typeface="SimSun" pitchFamily="2" charset="-122"/>
              </a:rPr>
              <a:t>(Opera if happy, Opera if unhappy)</a:t>
            </a:r>
            <a:r>
              <a:rPr lang="en-US" altLang="zh-CN" dirty="0">
                <a:ea typeface="SimSun" pitchFamily="2" charset="-122"/>
              </a:rPr>
              <a:t>, </a:t>
            </a:r>
            <a:r>
              <a:rPr lang="en-US" altLang="zh-CN" dirty="0">
                <a:solidFill>
                  <a:srgbClr val="0000FF"/>
                </a:solidFill>
                <a:ea typeface="SimSun" pitchFamily="2" charset="-122"/>
              </a:rPr>
              <a:t>(Opera if happy, Fight is unhappy)</a:t>
            </a:r>
            <a:r>
              <a:rPr lang="en-US" altLang="zh-CN" dirty="0">
                <a:ea typeface="SimSun" pitchFamily="2" charset="-122"/>
              </a:rPr>
              <a:t>)</a:t>
            </a:r>
            <a:r>
              <a:rPr lang="zh-CN" altLang="en-US" dirty="0">
                <a:ea typeface="SimSun" pitchFamily="2" charset="-122"/>
              </a:rPr>
              <a:t>是否是一个贝叶斯纳什均衡</a:t>
            </a:r>
            <a:r>
              <a:rPr lang="en-US" altLang="zh-CN" dirty="0" smtClean="0">
                <a:ea typeface="SimSun" pitchFamily="2" charset="-122"/>
              </a:rPr>
              <a:t>.(Y)</a:t>
            </a:r>
            <a:endParaRPr lang="en-US" altLang="zh-CN" dirty="0">
              <a:ea typeface="SimSun" pitchFamily="2" charset="-122"/>
            </a:endParaRPr>
          </a:p>
          <a:p>
            <a:r>
              <a:rPr lang="zh-CN" altLang="en-US" dirty="0">
                <a:ea typeface="SimSun" pitchFamily="2" charset="-122"/>
              </a:rPr>
              <a:t>检查 </a:t>
            </a:r>
            <a:r>
              <a:rPr lang="en-US" altLang="zh-CN" dirty="0">
                <a:ea typeface="SimSun" pitchFamily="2" charset="-122"/>
              </a:rPr>
              <a:t>(</a:t>
            </a:r>
            <a:r>
              <a:rPr lang="en-US" altLang="zh-CN" dirty="0">
                <a:solidFill>
                  <a:schemeClr val="hlink"/>
                </a:solidFill>
                <a:ea typeface="SimSun" pitchFamily="2" charset="-122"/>
              </a:rPr>
              <a:t>(Opera if happy, Fight if unhappy)</a:t>
            </a:r>
            <a:r>
              <a:rPr lang="en-US" altLang="zh-CN" dirty="0">
                <a:ea typeface="SimSun" pitchFamily="2" charset="-122"/>
              </a:rPr>
              <a:t>, </a:t>
            </a:r>
            <a:r>
              <a:rPr lang="en-US" altLang="zh-CN" dirty="0">
                <a:solidFill>
                  <a:srgbClr val="0000FF"/>
                </a:solidFill>
                <a:ea typeface="SimSun" pitchFamily="2" charset="-122"/>
              </a:rPr>
              <a:t>(Fight if happy, Opera is unhappy</a:t>
            </a:r>
            <a:r>
              <a:rPr lang="zh-CN" altLang="en-US" dirty="0">
                <a:ea typeface="SimSun" pitchFamily="2" charset="-122"/>
              </a:rPr>
              <a:t>是否是一个贝叶斯纳什均衡</a:t>
            </a:r>
            <a:r>
              <a:rPr lang="en-US" altLang="zh-CN" dirty="0" smtClean="0">
                <a:ea typeface="SimSun" pitchFamily="2" charset="-122"/>
              </a:rPr>
              <a:t>.(N)</a:t>
            </a:r>
            <a:endParaRPr lang="en-US" altLang="zh-CN" dirty="0">
              <a:ea typeface="SimSun" pitchFamily="2" charset="-122"/>
            </a:endParaRPr>
          </a:p>
          <a:p>
            <a:endParaRPr lang="en-US" altLang="zh-CN" dirty="0">
              <a:ea typeface="SimSun" pitchFamily="2" charset="-122"/>
            </a:endParaRPr>
          </a:p>
        </p:txBody>
      </p:sp>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9F4ED6EA-F2BB-415F-BC50-4C7D43756046}" type="slidenum">
              <a:rPr lang="zh-CN" altLang="en-US"/>
              <a:pPr/>
              <a:t>64</a:t>
            </a:fld>
            <a:endParaRPr lang="en-US" altLang="zh-CN"/>
          </a:p>
        </p:txBody>
      </p:sp>
      <p:sp>
        <p:nvSpPr>
          <p:cNvPr id="309250" name="Rectangle 2"/>
          <p:cNvSpPr>
            <a:spLocks noGrp="1" noChangeArrowheads="1"/>
          </p:cNvSpPr>
          <p:nvPr>
            <p:ph type="title"/>
          </p:nvPr>
        </p:nvSpPr>
        <p:spPr/>
        <p:txBody>
          <a:bodyPr/>
          <a:lstStyle/>
          <a:p>
            <a:r>
              <a:rPr lang="en-US" altLang="zh-CN">
                <a:ea typeface="SimSun" pitchFamily="2" charset="-122"/>
              </a:rPr>
              <a:t>3.2 Applications</a:t>
            </a:r>
          </a:p>
        </p:txBody>
      </p:sp>
      <p:sp>
        <p:nvSpPr>
          <p:cNvPr id="309251" name="Rectangle 3"/>
          <p:cNvSpPr>
            <a:spLocks noGrp="1" noChangeArrowheads="1"/>
          </p:cNvSpPr>
          <p:nvPr>
            <p:ph type="body" idx="1"/>
          </p:nvPr>
        </p:nvSpPr>
        <p:spPr/>
        <p:txBody>
          <a:bodyPr/>
          <a:lstStyle/>
          <a:p>
            <a:r>
              <a:rPr lang="en-US" altLang="zh-CN">
                <a:ea typeface="SimSun" pitchFamily="2" charset="-122"/>
              </a:rPr>
              <a:t>3.2.A  Mixed Strategies Revisited</a:t>
            </a:r>
          </a:p>
          <a:p>
            <a:r>
              <a:rPr lang="en-US" altLang="zh-CN">
                <a:ea typeface="SimSun" pitchFamily="2" charset="-122"/>
              </a:rPr>
              <a:t>                     ---pp119-120.</a:t>
            </a:r>
          </a:p>
          <a:p>
            <a:r>
              <a:rPr lang="en-US" altLang="zh-CN">
                <a:ea typeface="SimSun" pitchFamily="2" charset="-122"/>
              </a:rPr>
              <a:t>3.2.B  An Auction</a:t>
            </a:r>
          </a:p>
          <a:p>
            <a:r>
              <a:rPr lang="en-US" altLang="zh-CN">
                <a:ea typeface="SimSun" pitchFamily="2" charset="-122"/>
              </a:rPr>
              <a:t>              ----pp121-124</a:t>
            </a:r>
          </a:p>
          <a:p>
            <a:r>
              <a:rPr lang="en-US" altLang="zh-CN">
                <a:ea typeface="SimSun" pitchFamily="2" charset="-122"/>
              </a:rPr>
              <a:t>     Appendix 3.2. B----pp124-125</a:t>
            </a:r>
          </a:p>
          <a:p>
            <a:r>
              <a:rPr lang="en-US" altLang="zh-CN">
                <a:ea typeface="SimSun" pitchFamily="2" charset="-122"/>
              </a:rPr>
              <a:t>3.2.C A Double Auction</a:t>
            </a:r>
          </a:p>
          <a:p>
            <a:r>
              <a:rPr lang="en-US" altLang="zh-CN">
                <a:ea typeface="SimSun" pitchFamily="2" charset="-122"/>
              </a:rPr>
              <a:t>            -----pp125-129.</a:t>
            </a:r>
          </a:p>
        </p:txBody>
      </p:sp>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0974D041-E06E-4FBF-BBB7-CD1C23CE8BB0}" type="slidenum">
              <a:rPr lang="zh-CN" altLang="en-US"/>
              <a:pPr/>
              <a:t>65</a:t>
            </a:fld>
            <a:endParaRPr lang="en-US" altLang="zh-CN"/>
          </a:p>
        </p:txBody>
      </p:sp>
      <p:sp>
        <p:nvSpPr>
          <p:cNvPr id="299010" name="Rectangle 2"/>
          <p:cNvSpPr>
            <a:spLocks noGrp="1" noChangeArrowheads="1"/>
          </p:cNvSpPr>
          <p:nvPr>
            <p:ph type="title"/>
          </p:nvPr>
        </p:nvSpPr>
        <p:spPr/>
        <p:txBody>
          <a:bodyPr/>
          <a:lstStyle/>
          <a:p>
            <a:r>
              <a:rPr lang="en-US" altLang="zh-CN" sz="3800">
                <a:ea typeface="SimSun" pitchFamily="2" charset="-122"/>
              </a:rPr>
              <a:t>First-price sealed-bid auction (3.2.B of Gibbons)</a:t>
            </a:r>
          </a:p>
        </p:txBody>
      </p:sp>
      <p:graphicFrame>
        <p:nvGraphicFramePr>
          <p:cNvPr id="299011" name="Object 3"/>
          <p:cNvGraphicFramePr>
            <a:graphicFrameLocks noGrp="1" noChangeAspect="1"/>
          </p:cNvGraphicFramePr>
          <p:nvPr>
            <p:ph idx="1"/>
          </p:nvPr>
        </p:nvGraphicFramePr>
        <p:xfrm>
          <a:off x="641350" y="1487488"/>
          <a:ext cx="8074025" cy="4746625"/>
        </p:xfrm>
        <a:graphic>
          <a:graphicData uri="http://schemas.openxmlformats.org/presentationml/2006/ole">
            <mc:AlternateContent xmlns:mc="http://schemas.openxmlformats.org/markup-compatibility/2006">
              <mc:Choice xmlns:v="urn:schemas-microsoft-com:vml" Requires="v">
                <p:oleObj spid="_x0000_s299023" name="Document" r:id="rId4" imgW="9829886" imgH="5778713" progId="Word.Document.8">
                  <p:embed/>
                </p:oleObj>
              </mc:Choice>
              <mc:Fallback>
                <p:oleObj name="Document" r:id="rId4" imgW="9829886" imgH="5778713"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350" y="1487488"/>
                        <a:ext cx="8074025" cy="474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3" name="click.wav"/>
      </p:stSnd>
    </p:sndAc>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F4E893AD-4BFF-4CFB-9AC8-CDC02481A951}" type="slidenum">
              <a:rPr lang="zh-CN" altLang="en-US"/>
              <a:pPr/>
              <a:t>66</a:t>
            </a:fld>
            <a:endParaRPr lang="en-US" altLang="zh-CN"/>
          </a:p>
        </p:txBody>
      </p:sp>
      <p:sp>
        <p:nvSpPr>
          <p:cNvPr id="300034" name="Rectangle 2"/>
          <p:cNvSpPr>
            <a:spLocks noGrp="1" noChangeArrowheads="1"/>
          </p:cNvSpPr>
          <p:nvPr>
            <p:ph type="title"/>
          </p:nvPr>
        </p:nvSpPr>
        <p:spPr/>
        <p:txBody>
          <a:bodyPr/>
          <a:lstStyle/>
          <a:p>
            <a:r>
              <a:rPr lang="en-US" altLang="zh-CN" sz="3800">
                <a:ea typeface="SimSun" pitchFamily="2" charset="-122"/>
              </a:rPr>
              <a:t>First-price sealed-bid auction (3.2.B of Gibbons) </a:t>
            </a:r>
            <a:r>
              <a:rPr lang="en-US" altLang="zh-CN">
                <a:ea typeface="SimSun" pitchFamily="2" charset="-122"/>
              </a:rPr>
              <a:t>(continued)</a:t>
            </a:r>
          </a:p>
        </p:txBody>
      </p:sp>
      <p:graphicFrame>
        <p:nvGraphicFramePr>
          <p:cNvPr id="300035" name="Object 3"/>
          <p:cNvGraphicFramePr>
            <a:graphicFrameLocks noGrp="1" noChangeAspect="1"/>
          </p:cNvGraphicFramePr>
          <p:nvPr>
            <p:ph idx="1"/>
          </p:nvPr>
        </p:nvGraphicFramePr>
        <p:xfrm>
          <a:off x="590550" y="1544638"/>
          <a:ext cx="8081963" cy="4983162"/>
        </p:xfrm>
        <a:graphic>
          <a:graphicData uri="http://schemas.openxmlformats.org/presentationml/2006/ole">
            <mc:AlternateContent xmlns:mc="http://schemas.openxmlformats.org/markup-compatibility/2006">
              <mc:Choice xmlns:v="urn:schemas-microsoft-com:vml" Requires="v">
                <p:oleObj spid="_x0000_s300047" name="文档" r:id="rId4" imgW="9866114" imgH="6083356" progId="Word.Document.8">
                  <p:embed/>
                </p:oleObj>
              </mc:Choice>
              <mc:Fallback>
                <p:oleObj name="文档" r:id="rId4" imgW="9866114" imgH="6083356"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550" y="1544638"/>
                        <a:ext cx="8081963" cy="4983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3" name="click.wav"/>
      </p:stSnd>
    </p:sndAc>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C2409723-2047-4C19-A54B-B0E22729A356}" type="slidenum">
              <a:rPr lang="zh-CN" altLang="en-US"/>
              <a:pPr/>
              <a:t>67</a:t>
            </a:fld>
            <a:endParaRPr lang="en-US" altLang="zh-CN"/>
          </a:p>
        </p:txBody>
      </p:sp>
      <p:sp>
        <p:nvSpPr>
          <p:cNvPr id="301058" name="Rectangle 2"/>
          <p:cNvSpPr>
            <a:spLocks noGrp="1" noChangeArrowheads="1"/>
          </p:cNvSpPr>
          <p:nvPr>
            <p:ph type="title"/>
          </p:nvPr>
        </p:nvSpPr>
        <p:spPr/>
        <p:txBody>
          <a:bodyPr/>
          <a:lstStyle/>
          <a:p>
            <a:r>
              <a:rPr lang="en-US" altLang="zh-CN" sz="3800">
                <a:ea typeface="SimSun" pitchFamily="2" charset="-122"/>
              </a:rPr>
              <a:t>First-price sealed-bid auction (3.2.B of Gibbons) </a:t>
            </a:r>
            <a:r>
              <a:rPr lang="en-US" altLang="zh-CN">
                <a:ea typeface="SimSun" pitchFamily="2" charset="-122"/>
              </a:rPr>
              <a:t>(continued)</a:t>
            </a:r>
          </a:p>
        </p:txBody>
      </p:sp>
      <p:graphicFrame>
        <p:nvGraphicFramePr>
          <p:cNvPr id="301059" name="Object 3"/>
          <p:cNvGraphicFramePr>
            <a:graphicFrameLocks noGrp="1" noChangeAspect="1"/>
          </p:cNvGraphicFramePr>
          <p:nvPr>
            <p:ph idx="1"/>
          </p:nvPr>
        </p:nvGraphicFramePr>
        <p:xfrm>
          <a:off x="644525" y="1525588"/>
          <a:ext cx="8035925" cy="4733925"/>
        </p:xfrm>
        <a:graphic>
          <a:graphicData uri="http://schemas.openxmlformats.org/presentationml/2006/ole">
            <mc:AlternateContent xmlns:mc="http://schemas.openxmlformats.org/markup-compatibility/2006">
              <mc:Choice xmlns:v="urn:schemas-microsoft-com:vml" Requires="v">
                <p:oleObj spid="_x0000_s301071" name="文档" r:id="rId4" imgW="9866114" imgH="5811339" progId="Word.Document.8">
                  <p:embed/>
                </p:oleObj>
              </mc:Choice>
              <mc:Fallback>
                <p:oleObj name="文档" r:id="rId4" imgW="9866114" imgH="5811339"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525" y="1525588"/>
                        <a:ext cx="8035925" cy="473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3" name="click.wav"/>
      </p:stSnd>
    </p:sndAc>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E9FF0DD3-1C88-4998-88DC-A15B0B59A145}" type="slidenum">
              <a:rPr lang="zh-CN" altLang="en-US"/>
              <a:pPr/>
              <a:t>68</a:t>
            </a:fld>
            <a:endParaRPr lang="en-US" altLang="zh-CN"/>
          </a:p>
        </p:txBody>
      </p:sp>
      <p:sp>
        <p:nvSpPr>
          <p:cNvPr id="302082" name="Rectangle 2"/>
          <p:cNvSpPr>
            <a:spLocks noGrp="1" noChangeArrowheads="1"/>
          </p:cNvSpPr>
          <p:nvPr>
            <p:ph type="title"/>
          </p:nvPr>
        </p:nvSpPr>
        <p:spPr/>
        <p:txBody>
          <a:bodyPr/>
          <a:lstStyle/>
          <a:p>
            <a:r>
              <a:rPr lang="en-US" altLang="zh-CN" sz="3800">
                <a:ea typeface="SimSun" pitchFamily="2" charset="-122"/>
              </a:rPr>
              <a:t>First-price sealed-bid auction (3.2.B of Gibbons) </a:t>
            </a:r>
            <a:r>
              <a:rPr lang="en-US" altLang="zh-CN">
                <a:ea typeface="SimSun" pitchFamily="2" charset="-122"/>
              </a:rPr>
              <a:t>(continued)</a:t>
            </a:r>
          </a:p>
        </p:txBody>
      </p:sp>
      <p:graphicFrame>
        <p:nvGraphicFramePr>
          <p:cNvPr id="302083" name="Object 3"/>
          <p:cNvGraphicFramePr>
            <a:graphicFrameLocks noGrp="1" noChangeAspect="1"/>
          </p:cNvGraphicFramePr>
          <p:nvPr>
            <p:ph idx="1"/>
          </p:nvPr>
        </p:nvGraphicFramePr>
        <p:xfrm>
          <a:off x="627063" y="1490663"/>
          <a:ext cx="8059737" cy="4737100"/>
        </p:xfrm>
        <a:graphic>
          <a:graphicData uri="http://schemas.openxmlformats.org/presentationml/2006/ole">
            <mc:AlternateContent xmlns:mc="http://schemas.openxmlformats.org/markup-compatibility/2006">
              <mc:Choice xmlns:v="urn:schemas-microsoft-com:vml" Requires="v">
                <p:oleObj spid="_x0000_s302095" name="文档" r:id="rId4" imgW="10253219" imgH="6025557" progId="Word.Document.8">
                  <p:embed/>
                </p:oleObj>
              </mc:Choice>
              <mc:Fallback>
                <p:oleObj name="文档" r:id="rId4" imgW="10253219" imgH="6025557"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063" y="1490663"/>
                        <a:ext cx="8059737" cy="473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3" name="click.wav"/>
      </p:stSnd>
    </p:sndAc>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F95D3DCC-12E4-4373-8E81-303DF84FFB47}" type="slidenum">
              <a:rPr lang="zh-CN" altLang="en-US"/>
              <a:pPr/>
              <a:t>69</a:t>
            </a:fld>
            <a:endParaRPr lang="en-US" altLang="zh-CN"/>
          </a:p>
        </p:txBody>
      </p:sp>
      <p:sp>
        <p:nvSpPr>
          <p:cNvPr id="303106" name="Rectangle 2"/>
          <p:cNvSpPr>
            <a:spLocks noGrp="1" noChangeArrowheads="1"/>
          </p:cNvSpPr>
          <p:nvPr>
            <p:ph type="title"/>
          </p:nvPr>
        </p:nvSpPr>
        <p:spPr/>
        <p:txBody>
          <a:bodyPr/>
          <a:lstStyle/>
          <a:p>
            <a:r>
              <a:rPr lang="en-US" altLang="zh-CN" sz="3800">
                <a:ea typeface="SimSun" pitchFamily="2" charset="-122"/>
              </a:rPr>
              <a:t>First-price sealed-bid auction (3.2.B of Gibbons) </a:t>
            </a:r>
            <a:r>
              <a:rPr lang="en-US" altLang="zh-CN">
                <a:ea typeface="SimSun" pitchFamily="2" charset="-122"/>
              </a:rPr>
              <a:t>(continued)</a:t>
            </a:r>
          </a:p>
        </p:txBody>
      </p:sp>
      <p:graphicFrame>
        <p:nvGraphicFramePr>
          <p:cNvPr id="303107" name="Object 3"/>
          <p:cNvGraphicFramePr>
            <a:graphicFrameLocks noGrp="1" noChangeAspect="1"/>
          </p:cNvGraphicFramePr>
          <p:nvPr>
            <p:ph idx="1"/>
          </p:nvPr>
        </p:nvGraphicFramePr>
        <p:xfrm>
          <a:off x="1058863" y="1495425"/>
          <a:ext cx="6456362" cy="5300663"/>
        </p:xfrm>
        <a:graphic>
          <a:graphicData uri="http://schemas.openxmlformats.org/presentationml/2006/ole">
            <mc:AlternateContent xmlns:mc="http://schemas.openxmlformats.org/markup-compatibility/2006">
              <mc:Choice xmlns:v="urn:schemas-microsoft-com:vml" Requires="v">
                <p:oleObj spid="_x0000_s303119" name="文档" r:id="rId4" imgW="11609172" imgH="9532518" progId="Word.Document.8">
                  <p:embed/>
                </p:oleObj>
              </mc:Choice>
              <mc:Fallback>
                <p:oleObj name="文档" r:id="rId4" imgW="11609172" imgH="9532518"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8863" y="1495425"/>
                        <a:ext cx="6456362" cy="5300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3" name="click.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6"/>
          <p:cNvSpPr>
            <a:spLocks noGrp="1"/>
          </p:cNvSpPr>
          <p:nvPr>
            <p:ph type="sldNum" sz="quarter" idx="12"/>
          </p:nvPr>
        </p:nvSpPr>
        <p:spPr/>
        <p:txBody>
          <a:bodyPr/>
          <a:lstStyle/>
          <a:p>
            <a:fld id="{2FAD3090-2621-46E5-B8C7-25A9082B07BF}" type="slidenum">
              <a:rPr lang="zh-CN" altLang="en-US"/>
              <a:pPr/>
              <a:t>7</a:t>
            </a:fld>
            <a:endParaRPr lang="en-US" altLang="zh-CN"/>
          </a:p>
        </p:txBody>
      </p:sp>
      <p:sp>
        <p:nvSpPr>
          <p:cNvPr id="233474" name="Rectangle 2"/>
          <p:cNvSpPr>
            <a:spLocks noGrp="1" noChangeArrowheads="1"/>
          </p:cNvSpPr>
          <p:nvPr>
            <p:ph type="title"/>
          </p:nvPr>
        </p:nvSpPr>
        <p:spPr/>
        <p:txBody>
          <a:bodyPr/>
          <a:lstStyle/>
          <a:p>
            <a:r>
              <a:rPr lang="en-US" altLang="zh-CN" sz="3800" dirty="0">
                <a:ea typeface="SimSun" pitchFamily="2" charset="-122"/>
              </a:rPr>
              <a:t>Prisoners’ dilemma of </a:t>
            </a:r>
            <a:br>
              <a:rPr lang="en-US" altLang="zh-CN" sz="3800" dirty="0">
                <a:ea typeface="SimSun" pitchFamily="2" charset="-122"/>
              </a:rPr>
            </a:br>
            <a:r>
              <a:rPr lang="en-US" altLang="zh-CN" sz="3800" dirty="0">
                <a:solidFill>
                  <a:schemeClr val="hlink"/>
                </a:solidFill>
                <a:ea typeface="SimSun" pitchFamily="2" charset="-122"/>
              </a:rPr>
              <a:t>incomplete</a:t>
            </a:r>
            <a:r>
              <a:rPr lang="en-US" altLang="zh-CN" sz="3800" dirty="0">
                <a:ea typeface="SimSun" pitchFamily="2" charset="-122"/>
              </a:rPr>
              <a:t> information</a:t>
            </a:r>
          </a:p>
        </p:txBody>
      </p:sp>
      <p:sp>
        <p:nvSpPr>
          <p:cNvPr id="233475" name="Rectangle 3"/>
          <p:cNvSpPr>
            <a:spLocks noGrp="1" noChangeArrowheads="1"/>
          </p:cNvSpPr>
          <p:nvPr>
            <p:ph type="body" sz="half" idx="1"/>
          </p:nvPr>
        </p:nvSpPr>
        <p:spPr>
          <a:xfrm>
            <a:off x="914400" y="1600200"/>
            <a:ext cx="7696200" cy="2870200"/>
          </a:xfrm>
        </p:spPr>
        <p:txBody>
          <a:bodyPr/>
          <a:lstStyle/>
          <a:p>
            <a:r>
              <a:rPr lang="en-US" altLang="zh-CN" sz="2000" dirty="0">
                <a:ea typeface="SimSun" pitchFamily="2" charset="-122"/>
              </a:rPr>
              <a:t>Prisoner 1</a:t>
            </a:r>
            <a:r>
              <a:rPr lang="zh-CN" altLang="en-US" sz="2000" dirty="0">
                <a:ea typeface="SimSun" pitchFamily="2" charset="-122"/>
              </a:rPr>
              <a:t>总是理性的（自利的，</a:t>
            </a:r>
            <a:r>
              <a:rPr lang="en-US" altLang="zh-CN" sz="2000" dirty="0">
                <a:ea typeface="SimSun" pitchFamily="2" charset="-122"/>
              </a:rPr>
              <a:t>selfish</a:t>
            </a:r>
            <a:r>
              <a:rPr lang="zh-CN" altLang="en-US" sz="2000" dirty="0">
                <a:ea typeface="SimSun" pitchFamily="2" charset="-122"/>
              </a:rPr>
              <a:t> ）</a:t>
            </a:r>
            <a:r>
              <a:rPr lang="en-US" altLang="zh-CN" sz="2000" dirty="0">
                <a:ea typeface="SimSun" pitchFamily="2" charset="-122"/>
              </a:rPr>
              <a:t>.</a:t>
            </a:r>
          </a:p>
          <a:p>
            <a:r>
              <a:rPr lang="en-US" altLang="zh-CN" sz="2000" dirty="0">
                <a:ea typeface="SimSun" pitchFamily="2" charset="-122"/>
              </a:rPr>
              <a:t>Prisoner 2</a:t>
            </a:r>
            <a:r>
              <a:rPr lang="zh-CN" altLang="en-US" sz="2000" dirty="0">
                <a:ea typeface="SimSun" pitchFamily="2" charset="-122"/>
              </a:rPr>
              <a:t>可能是理性的（自利的） </a:t>
            </a:r>
            <a:r>
              <a:rPr lang="en-US" altLang="zh-CN" sz="2000" dirty="0">
                <a:ea typeface="SimSun" pitchFamily="2" charset="-122"/>
              </a:rPr>
              <a:t>,</a:t>
            </a:r>
            <a:r>
              <a:rPr lang="zh-CN" altLang="en-US" sz="2000" dirty="0">
                <a:ea typeface="SimSun" pitchFamily="2" charset="-122"/>
              </a:rPr>
              <a:t>也可能是利他的（</a:t>
            </a:r>
            <a:r>
              <a:rPr lang="en-US" altLang="zh-CN" sz="2000" dirty="0">
                <a:ea typeface="SimSun" pitchFamily="2" charset="-122"/>
              </a:rPr>
              <a:t>altruistic</a:t>
            </a:r>
            <a:r>
              <a:rPr lang="zh-CN" altLang="en-US" sz="2000" dirty="0">
                <a:ea typeface="SimSun" pitchFamily="2" charset="-122"/>
              </a:rPr>
              <a:t> ）</a:t>
            </a:r>
            <a:r>
              <a:rPr lang="en-US" altLang="zh-CN" sz="2000" dirty="0">
                <a:ea typeface="SimSun" pitchFamily="2" charset="-122"/>
              </a:rPr>
              <a:t>, </a:t>
            </a:r>
            <a:r>
              <a:rPr lang="zh-CN" altLang="en-US" sz="2000" dirty="0">
                <a:ea typeface="SimSun" pitchFamily="2" charset="-122"/>
              </a:rPr>
              <a:t>这取决于他</a:t>
            </a:r>
            <a:r>
              <a:rPr lang="zh-CN" altLang="en-US" sz="2000" dirty="0" smtClean="0">
                <a:ea typeface="SimSun" pitchFamily="2" charset="-122"/>
              </a:rPr>
              <a:t>是否高兴（</a:t>
            </a:r>
            <a:r>
              <a:rPr lang="en-US" altLang="zh-CN" sz="2000" dirty="0">
                <a:ea typeface="SimSun" pitchFamily="2" charset="-122"/>
              </a:rPr>
              <a:t>happy</a:t>
            </a:r>
            <a:r>
              <a:rPr lang="zh-CN" altLang="en-US" sz="2000" dirty="0">
                <a:ea typeface="SimSun" pitchFamily="2" charset="-122"/>
              </a:rPr>
              <a:t>）</a:t>
            </a:r>
            <a:r>
              <a:rPr lang="en-US" altLang="zh-CN" sz="2000" dirty="0">
                <a:ea typeface="SimSun" pitchFamily="2" charset="-122"/>
              </a:rPr>
              <a:t>.  </a:t>
            </a:r>
          </a:p>
          <a:p>
            <a:r>
              <a:rPr lang="zh-CN" altLang="en-US" sz="2000" dirty="0">
                <a:ea typeface="SimSun" pitchFamily="2" charset="-122"/>
              </a:rPr>
              <a:t>如果他是利他的，那么他更偏好于</a:t>
            </a:r>
            <a:r>
              <a:rPr lang="en-US" altLang="zh-CN" sz="2000" dirty="0">
                <a:ea typeface="SimSun" pitchFamily="2" charset="-122"/>
              </a:rPr>
              <a:t>mum</a:t>
            </a:r>
            <a:r>
              <a:rPr lang="zh-CN" altLang="en-US" sz="2000" dirty="0">
                <a:ea typeface="SimSun" pitchFamily="2" charset="-122"/>
              </a:rPr>
              <a:t>，他认为 </a:t>
            </a:r>
            <a:r>
              <a:rPr lang="en-US" altLang="zh-CN" sz="2000" dirty="0">
                <a:ea typeface="SimSun" pitchFamily="2" charset="-122"/>
              </a:rPr>
              <a:t>“confess” </a:t>
            </a:r>
            <a:r>
              <a:rPr lang="zh-CN" altLang="en-US" sz="2000" dirty="0">
                <a:ea typeface="SimSun" pitchFamily="2" charset="-122"/>
              </a:rPr>
              <a:t>等于额外“入狱四个月”</a:t>
            </a:r>
            <a:r>
              <a:rPr lang="en-US" altLang="zh-CN" sz="2000" dirty="0">
                <a:ea typeface="SimSun" pitchFamily="2" charset="-122"/>
              </a:rPr>
              <a:t>.</a:t>
            </a:r>
          </a:p>
          <a:p>
            <a:r>
              <a:rPr lang="en-US" altLang="zh-CN" sz="2000" dirty="0">
                <a:ea typeface="SimSun" pitchFamily="2" charset="-122"/>
              </a:rPr>
              <a:t>Prisoner 1</a:t>
            </a:r>
            <a:r>
              <a:rPr lang="zh-CN" altLang="en-US" sz="2000" dirty="0">
                <a:ea typeface="SimSun" pitchFamily="2" charset="-122"/>
              </a:rPr>
              <a:t>不能确切的知道 </a:t>
            </a:r>
            <a:r>
              <a:rPr lang="en-US" altLang="zh-CN" sz="2000" dirty="0">
                <a:ea typeface="SimSun" pitchFamily="2" charset="-122"/>
              </a:rPr>
              <a:t>prisoner 2</a:t>
            </a:r>
            <a:r>
              <a:rPr lang="zh-CN" altLang="en-US" sz="2000" dirty="0">
                <a:ea typeface="SimSun" pitchFamily="2" charset="-122"/>
              </a:rPr>
              <a:t>是理性的还是利他的</a:t>
            </a:r>
            <a:r>
              <a:rPr lang="en-US" altLang="zh-CN" sz="2000" dirty="0">
                <a:ea typeface="SimSun" pitchFamily="2" charset="-122"/>
              </a:rPr>
              <a:t>, </a:t>
            </a:r>
            <a:r>
              <a:rPr lang="zh-CN" altLang="en-US" sz="2000" dirty="0">
                <a:ea typeface="SimSun" pitchFamily="2" charset="-122"/>
              </a:rPr>
              <a:t>但是他推断（</a:t>
            </a:r>
            <a:r>
              <a:rPr lang="en-US" altLang="zh-CN" sz="2000" dirty="0">
                <a:ea typeface="SimSun" pitchFamily="2" charset="-122"/>
              </a:rPr>
              <a:t>believes</a:t>
            </a:r>
            <a:r>
              <a:rPr lang="zh-CN" altLang="en-US" sz="2000" dirty="0">
                <a:ea typeface="SimSun" pitchFamily="2" charset="-122"/>
              </a:rPr>
              <a:t> ） </a:t>
            </a:r>
            <a:r>
              <a:rPr lang="en-US" altLang="zh-CN" sz="2000" dirty="0">
                <a:ea typeface="SimSun" pitchFamily="2" charset="-122"/>
              </a:rPr>
              <a:t>prisoner 2</a:t>
            </a:r>
            <a:r>
              <a:rPr lang="zh-CN" altLang="en-US" sz="2000" dirty="0">
                <a:ea typeface="SimSun" pitchFamily="2" charset="-122"/>
              </a:rPr>
              <a:t>理性的概率为 </a:t>
            </a:r>
            <a:r>
              <a:rPr lang="en-US" altLang="zh-CN" sz="2000" dirty="0">
                <a:ea typeface="SimSun" pitchFamily="2" charset="-122"/>
              </a:rPr>
              <a:t>0.8, </a:t>
            </a:r>
            <a:r>
              <a:rPr lang="zh-CN" altLang="en-US" sz="2000" dirty="0">
                <a:ea typeface="SimSun" pitchFamily="2" charset="-122"/>
              </a:rPr>
              <a:t>利他的概率为</a:t>
            </a:r>
            <a:r>
              <a:rPr lang="en-US" altLang="zh-CN" sz="2000" dirty="0">
                <a:ea typeface="SimSun" pitchFamily="2" charset="-122"/>
              </a:rPr>
              <a:t>0.2.</a:t>
            </a:r>
          </a:p>
        </p:txBody>
      </p:sp>
      <p:sp>
        <p:nvSpPr>
          <p:cNvPr id="233476" name="Text Box 4"/>
          <p:cNvSpPr txBox="1">
            <a:spLocks noChangeArrowheads="1"/>
          </p:cNvSpPr>
          <p:nvPr/>
        </p:nvSpPr>
        <p:spPr bwMode="auto">
          <a:xfrm>
            <a:off x="4581525" y="3665538"/>
            <a:ext cx="1273175" cy="366712"/>
          </a:xfrm>
          <a:prstGeom prst="rect">
            <a:avLst/>
          </a:prstGeom>
          <a:noFill/>
          <a:ln w="9525">
            <a:noFill/>
            <a:miter lim="800000"/>
            <a:headEnd/>
            <a:tailEnd/>
          </a:ln>
          <a:effectLst/>
        </p:spPr>
        <p:txBody>
          <a:bodyPr>
            <a:spAutoFit/>
          </a:bodyPr>
          <a:lstStyle/>
          <a:p>
            <a:endParaRPr lang="zh-CN" altLang="en-US">
              <a:ea typeface="SimSun" pitchFamily="2" charset="-122"/>
            </a:endParaRPr>
          </a:p>
        </p:txBody>
      </p:sp>
      <p:sp>
        <p:nvSpPr>
          <p:cNvPr id="233477" name="Text Box 5"/>
          <p:cNvSpPr txBox="1">
            <a:spLocks noChangeArrowheads="1"/>
          </p:cNvSpPr>
          <p:nvPr/>
        </p:nvSpPr>
        <p:spPr bwMode="auto">
          <a:xfrm>
            <a:off x="5108575" y="3744913"/>
            <a:ext cx="1350963" cy="366712"/>
          </a:xfrm>
          <a:prstGeom prst="rect">
            <a:avLst/>
          </a:prstGeom>
          <a:noFill/>
          <a:ln w="9525">
            <a:noFill/>
            <a:miter lim="800000"/>
            <a:headEnd/>
            <a:tailEnd/>
          </a:ln>
          <a:effectLst/>
        </p:spPr>
        <p:txBody>
          <a:bodyPr>
            <a:spAutoFit/>
          </a:bodyPr>
          <a:lstStyle/>
          <a:p>
            <a:pPr>
              <a:spcBef>
                <a:spcPct val="50000"/>
              </a:spcBef>
            </a:pPr>
            <a:endParaRPr lang="zh-CN" altLang="en-US">
              <a:ea typeface="SimSun" pitchFamily="2" charset="-122"/>
            </a:endParaRPr>
          </a:p>
        </p:txBody>
      </p:sp>
      <p:graphicFrame>
        <p:nvGraphicFramePr>
          <p:cNvPr id="233478" name="Group 6"/>
          <p:cNvGraphicFramePr>
            <a:graphicFrameLocks noGrp="1"/>
          </p:cNvGraphicFramePr>
          <p:nvPr>
            <p:ph sz="half" idx="2"/>
          </p:nvPr>
        </p:nvGraphicFramePr>
        <p:xfrm>
          <a:off x="1993900" y="4783138"/>
          <a:ext cx="6230938" cy="1463040"/>
        </p:xfrm>
        <a:graphic>
          <a:graphicData uri="http://schemas.openxmlformats.org/drawingml/2006/table">
            <a:tbl>
              <a:tblPr/>
              <a:tblGrid>
                <a:gridCol w="1289050"/>
                <a:gridCol w="1233488"/>
                <a:gridCol w="1863725"/>
                <a:gridCol w="1844675"/>
              </a:tblGrid>
              <a:tr h="307975">
                <a:tc rowSpan="2"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SimSun" pitchFamily="2" charset="-122"/>
                          <a:cs typeface="Arial" charset="0"/>
                        </a:rPr>
                        <a:t>Payoffs if prisoner 2 is altruistic</a:t>
                      </a:r>
                    </a:p>
                  </a:txBody>
                  <a:tcPr horzOverflow="overflow">
                    <a:lnL cap="flat">
                      <a:noFill/>
                    </a:lnL>
                    <a:lnR>
                      <a:noFill/>
                    </a:lnR>
                    <a:lnT cap="flat">
                      <a:noFill/>
                    </a:lnT>
                    <a:lnB>
                      <a:noFill/>
                    </a:lnB>
                    <a:lnTlToBr>
                      <a:noFill/>
                    </a:lnTlToBr>
                    <a:lnBlToTr>
                      <a:noFill/>
                    </a:lnBlToTr>
                    <a:noFill/>
                  </a:tcPr>
                </a:tc>
                <a:tc rowSpan="2"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Prisoner 2</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331788">
                <a:tc gridSpan="2" vMerge="1">
                  <a:txBody>
                    <a:bodyPr/>
                    <a:lstStyle/>
                    <a:p>
                      <a:endParaRPr lang="zh-CN" altLang="en-US"/>
                    </a:p>
                  </a:txBody>
                  <a:tcPr/>
                </a:tc>
                <a:tc hMerge="1"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Mum</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Confess</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33375">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Prisoner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Mum</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zh-CN" altLang="en-US" sz="1800" b="0"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1800" b="0"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a:t>
                      </a:r>
                      <a:r>
                        <a:rPr kumimoji="0" lang="zh-CN" altLang="en-US" sz="1800" b="0" i="0" u="sng"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-9 </a:t>
                      </a:r>
                      <a:r>
                        <a:rPr kumimoji="0" lang="zh-CN" altLang="en-US" sz="1800" b="0"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1800" b="0"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178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Confess</a:t>
                      </a:r>
                      <a:endPar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endParaRP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zh-CN" altLang="en-US" sz="1800" b="0"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0</a:t>
                      </a:r>
                      <a:r>
                        <a:rPr kumimoji="0" lang="zh-CN" altLang="en-US" sz="1800" b="0"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zh-CN" altLang="en-US" sz="1800" b="0"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1800" b="0" i="0" u="sng" strike="noStrike" cap="none" normalizeH="0" baseline="0" smtClean="0">
                          <a:ln>
                            <a:noFill/>
                          </a:ln>
                          <a:solidFill>
                            <a:srgbClr val="0000FF"/>
                          </a:solidFill>
                          <a:effectLst/>
                          <a:latin typeface="Courier New" pitchFamily="49" charset="0"/>
                          <a:ea typeface="SimSun" pitchFamily="2" charset="-122"/>
                          <a:cs typeface="Courier New" pitchFamily="49" charset="0"/>
                        </a:rPr>
                        <a:t>-9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-6</a:t>
                      </a:r>
                      <a:r>
                        <a:rPr kumimoji="0" lang="zh-CN" altLang="en-US" sz="1800" b="0"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zh-CN" altLang="en-US" sz="1800" b="0"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1800" b="0"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8" name="页脚占位符 7"/>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74F9DABD-DFD4-43C6-91E8-F676BCF4E4FF}" type="slidenum">
              <a:rPr lang="zh-CN" altLang="en-US"/>
              <a:pPr/>
              <a:t>70</a:t>
            </a:fld>
            <a:endParaRPr lang="en-US" altLang="zh-CN"/>
          </a:p>
        </p:txBody>
      </p:sp>
      <p:sp>
        <p:nvSpPr>
          <p:cNvPr id="306178" name="Rectangle 2"/>
          <p:cNvSpPr>
            <a:spLocks noGrp="1" noChangeArrowheads="1"/>
          </p:cNvSpPr>
          <p:nvPr>
            <p:ph type="title"/>
          </p:nvPr>
        </p:nvSpPr>
        <p:spPr/>
        <p:txBody>
          <a:bodyPr/>
          <a:lstStyle/>
          <a:p>
            <a:r>
              <a:rPr lang="en-US" altLang="zh-CN" sz="3800">
                <a:ea typeface="SimSun" pitchFamily="2" charset="-122"/>
              </a:rPr>
              <a:t>First-price sealed-bid auction (3.2.B of Gibbons) </a:t>
            </a:r>
            <a:r>
              <a:rPr lang="en-US" altLang="zh-CN">
                <a:ea typeface="SimSun" pitchFamily="2" charset="-122"/>
              </a:rPr>
              <a:t>(continued)</a:t>
            </a:r>
            <a:endParaRPr lang="zh-CN" altLang="en-US">
              <a:ea typeface="SimSun" pitchFamily="2" charset="-122"/>
            </a:endParaRPr>
          </a:p>
        </p:txBody>
      </p:sp>
      <p:graphicFrame>
        <p:nvGraphicFramePr>
          <p:cNvPr id="306179" name="Object 3"/>
          <p:cNvGraphicFramePr>
            <a:graphicFrameLocks noGrp="1" noChangeAspect="1"/>
          </p:cNvGraphicFramePr>
          <p:nvPr>
            <p:ph idx="1"/>
          </p:nvPr>
        </p:nvGraphicFramePr>
        <p:xfrm>
          <a:off x="719138" y="1570038"/>
          <a:ext cx="7980362" cy="4648200"/>
        </p:xfrm>
        <a:graphic>
          <a:graphicData uri="http://schemas.openxmlformats.org/presentationml/2006/ole">
            <mc:AlternateContent xmlns:mc="http://schemas.openxmlformats.org/markup-compatibility/2006">
              <mc:Choice xmlns:v="urn:schemas-microsoft-com:vml" Requires="v">
                <p:oleObj spid="_x0000_s306191" name="Document" r:id="rId4" imgW="7455868" imgH="4343286" progId="Word.Document.8">
                  <p:embed/>
                </p:oleObj>
              </mc:Choice>
              <mc:Fallback>
                <p:oleObj name="Document" r:id="rId4" imgW="7455868" imgH="4343286"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138" y="1570038"/>
                        <a:ext cx="7980362" cy="4648200"/>
                      </a:xfrm>
                      <a:prstGeom prst="rect">
                        <a:avLst/>
                      </a:prstGeom>
                      <a:noFill/>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pic>
                </p:oleObj>
              </mc:Fallback>
            </mc:AlternateContent>
          </a:graphicData>
        </a:graphic>
      </p:graphicFrame>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3" name="click.wav"/>
      </p:stSnd>
    </p:sndAc>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BE878EB9-D26B-4721-9F3F-E4FA40135526}" type="slidenum">
              <a:rPr lang="zh-CN" altLang="en-US"/>
              <a:pPr/>
              <a:t>71</a:t>
            </a:fld>
            <a:endParaRPr lang="en-US" altLang="zh-CN"/>
          </a:p>
        </p:txBody>
      </p:sp>
      <p:sp>
        <p:nvSpPr>
          <p:cNvPr id="310274" name="Rectangle 2"/>
          <p:cNvSpPr>
            <a:spLocks noGrp="1" noChangeArrowheads="1"/>
          </p:cNvSpPr>
          <p:nvPr>
            <p:ph type="title"/>
          </p:nvPr>
        </p:nvSpPr>
        <p:spPr/>
        <p:txBody>
          <a:bodyPr/>
          <a:lstStyle/>
          <a:p>
            <a:r>
              <a:rPr lang="en-US" altLang="zh-CN">
                <a:ea typeface="SimSun" pitchFamily="2" charset="-122"/>
              </a:rPr>
              <a:t>3.3 The Revelation Principle</a:t>
            </a:r>
          </a:p>
        </p:txBody>
      </p:sp>
      <p:sp>
        <p:nvSpPr>
          <p:cNvPr id="310275" name="Rectangle 3"/>
          <p:cNvSpPr>
            <a:spLocks noGrp="1" noChangeArrowheads="1"/>
          </p:cNvSpPr>
          <p:nvPr>
            <p:ph type="body" idx="1"/>
          </p:nvPr>
        </p:nvSpPr>
        <p:spPr/>
        <p:txBody>
          <a:bodyPr/>
          <a:lstStyle/>
          <a:p>
            <a:r>
              <a:rPr lang="zh-CN" altLang="en-US">
                <a:ea typeface="SimSun" pitchFamily="2" charset="-122"/>
              </a:rPr>
              <a:t>定理（显示原理）任何贝叶斯博弈的任何贝叶斯纳什均衡都可以表述为一个激励相容的直接机制（</a:t>
            </a:r>
            <a:r>
              <a:rPr lang="en-US" altLang="zh-CN">
                <a:ea typeface="SimSun" pitchFamily="2" charset="-122"/>
              </a:rPr>
              <a:t>incentive-compatible direct mechanism</a:t>
            </a:r>
            <a:r>
              <a:rPr lang="zh-CN" altLang="en-US">
                <a:ea typeface="SimSun" pitchFamily="2" charset="-122"/>
              </a:rPr>
              <a:t> ）</a:t>
            </a:r>
            <a:r>
              <a:rPr lang="en-US" altLang="zh-CN">
                <a:ea typeface="SimSun" pitchFamily="2" charset="-122"/>
              </a:rPr>
              <a:t>.</a:t>
            </a:r>
          </a:p>
          <a:p>
            <a:r>
              <a:rPr lang="en-US" altLang="zh-CN">
                <a:ea typeface="SimSun" pitchFamily="2" charset="-122"/>
              </a:rPr>
              <a:t>          -----pp129-132.</a:t>
            </a:r>
          </a:p>
        </p:txBody>
      </p:sp>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2" name="click.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灯片编号占位符 5"/>
          <p:cNvSpPr>
            <a:spLocks noGrp="1"/>
          </p:cNvSpPr>
          <p:nvPr>
            <p:ph type="sldNum" sz="quarter" idx="12"/>
          </p:nvPr>
        </p:nvSpPr>
        <p:spPr/>
        <p:txBody>
          <a:bodyPr/>
          <a:lstStyle/>
          <a:p>
            <a:fld id="{DDEA5487-673B-4746-B46A-01FE58AF24FF}" type="slidenum">
              <a:rPr lang="zh-CN" altLang="en-US"/>
              <a:pPr/>
              <a:t>8</a:t>
            </a:fld>
            <a:endParaRPr lang="en-US" altLang="zh-CN"/>
          </a:p>
        </p:txBody>
      </p:sp>
      <p:sp>
        <p:nvSpPr>
          <p:cNvPr id="234498" name="Rectangle 2"/>
          <p:cNvSpPr>
            <a:spLocks noGrp="1" noChangeArrowheads="1"/>
          </p:cNvSpPr>
          <p:nvPr>
            <p:ph type="title"/>
          </p:nvPr>
        </p:nvSpPr>
        <p:spPr/>
        <p:txBody>
          <a:bodyPr/>
          <a:lstStyle/>
          <a:p>
            <a:r>
              <a:rPr lang="en-US" altLang="zh-CN" sz="3800">
                <a:ea typeface="SimSun" pitchFamily="2" charset="-122"/>
              </a:rPr>
              <a:t>Prisoners’ dilemma of </a:t>
            </a:r>
            <a:br>
              <a:rPr lang="en-US" altLang="zh-CN" sz="3800">
                <a:ea typeface="SimSun" pitchFamily="2" charset="-122"/>
              </a:rPr>
            </a:br>
            <a:r>
              <a:rPr lang="en-US" altLang="zh-CN" sz="3800">
                <a:solidFill>
                  <a:schemeClr val="hlink"/>
                </a:solidFill>
                <a:ea typeface="SimSun" pitchFamily="2" charset="-122"/>
              </a:rPr>
              <a:t>incomplete</a:t>
            </a:r>
            <a:r>
              <a:rPr lang="en-US" altLang="zh-CN" sz="3800">
                <a:ea typeface="SimSun" pitchFamily="2" charset="-122"/>
              </a:rPr>
              <a:t> information (continued)</a:t>
            </a:r>
          </a:p>
        </p:txBody>
      </p:sp>
      <p:sp>
        <p:nvSpPr>
          <p:cNvPr id="234499" name="Rectangle 3"/>
          <p:cNvSpPr>
            <a:spLocks noGrp="1" noChangeArrowheads="1"/>
          </p:cNvSpPr>
          <p:nvPr>
            <p:ph type="body" idx="1"/>
          </p:nvPr>
        </p:nvSpPr>
        <p:spPr>
          <a:xfrm>
            <a:off x="914400" y="1600200"/>
            <a:ext cx="7772400" cy="1395413"/>
          </a:xfrm>
        </p:spPr>
        <p:txBody>
          <a:bodyPr/>
          <a:lstStyle/>
          <a:p>
            <a:pPr>
              <a:lnSpc>
                <a:spcPct val="80000"/>
              </a:lnSpc>
            </a:pPr>
            <a:r>
              <a:rPr lang="zh-CN" altLang="en-US" sz="2400" dirty="0">
                <a:ea typeface="SimSun" pitchFamily="2" charset="-122"/>
              </a:rPr>
              <a:t>给定</a:t>
            </a:r>
            <a:r>
              <a:rPr lang="en-US" altLang="zh-CN" sz="2400" dirty="0">
                <a:ea typeface="SimSun" pitchFamily="2" charset="-122"/>
              </a:rPr>
              <a:t>prisoner 1</a:t>
            </a:r>
            <a:r>
              <a:rPr lang="zh-CN" altLang="en-US" sz="2400" dirty="0">
                <a:ea typeface="SimSun" pitchFamily="2" charset="-122"/>
              </a:rPr>
              <a:t>关于</a:t>
            </a:r>
            <a:r>
              <a:rPr lang="en-US" altLang="zh-CN" sz="2400" dirty="0">
                <a:ea typeface="SimSun" pitchFamily="2" charset="-122"/>
              </a:rPr>
              <a:t>prisoner 2</a:t>
            </a:r>
            <a:r>
              <a:rPr lang="zh-CN" altLang="en-US" sz="2400" dirty="0">
                <a:ea typeface="SimSun" pitchFamily="2" charset="-122"/>
              </a:rPr>
              <a:t>的推断（ </a:t>
            </a:r>
            <a:r>
              <a:rPr lang="en-US" altLang="zh-CN" sz="2400" dirty="0">
                <a:ea typeface="SimSun" pitchFamily="2" charset="-122"/>
              </a:rPr>
              <a:t>belief</a:t>
            </a:r>
            <a:r>
              <a:rPr lang="zh-CN" altLang="en-US" sz="2400" dirty="0">
                <a:ea typeface="SimSun" pitchFamily="2" charset="-122"/>
              </a:rPr>
              <a:t> ）</a:t>
            </a:r>
            <a:r>
              <a:rPr lang="en-US" altLang="zh-CN" sz="2400" dirty="0">
                <a:ea typeface="SimSun" pitchFamily="2" charset="-122"/>
              </a:rPr>
              <a:t>, prison 1 </a:t>
            </a:r>
            <a:r>
              <a:rPr lang="zh-CN" altLang="en-US" sz="2400" dirty="0">
                <a:ea typeface="SimSun" pitchFamily="2" charset="-122"/>
              </a:rPr>
              <a:t>应该选择什么策略</a:t>
            </a:r>
            <a:r>
              <a:rPr lang="en-US" altLang="zh-CN" sz="2400" dirty="0">
                <a:ea typeface="SimSun" pitchFamily="2" charset="-122"/>
              </a:rPr>
              <a:t>?</a:t>
            </a:r>
          </a:p>
          <a:p>
            <a:pPr>
              <a:lnSpc>
                <a:spcPct val="80000"/>
              </a:lnSpc>
            </a:pPr>
            <a:r>
              <a:rPr lang="zh-CN" altLang="en-US" sz="2400" dirty="0">
                <a:ea typeface="SimSun" pitchFamily="2" charset="-122"/>
              </a:rPr>
              <a:t>如果</a:t>
            </a:r>
            <a:r>
              <a:rPr lang="en-US" altLang="zh-CN" sz="2400" dirty="0">
                <a:ea typeface="SimSun" pitchFamily="2" charset="-122"/>
              </a:rPr>
              <a:t>prisoner 2 </a:t>
            </a:r>
            <a:r>
              <a:rPr lang="zh-CN" altLang="en-US" sz="2400" dirty="0">
                <a:ea typeface="SimSun" pitchFamily="2" charset="-122"/>
              </a:rPr>
              <a:t>是理性或利他的，他应该分别选择什么策略</a:t>
            </a:r>
            <a:r>
              <a:rPr lang="en-US" altLang="zh-CN" sz="2400" dirty="0">
                <a:ea typeface="SimSun" pitchFamily="2" charset="-122"/>
              </a:rPr>
              <a:t>?</a:t>
            </a:r>
          </a:p>
        </p:txBody>
      </p:sp>
      <p:graphicFrame>
        <p:nvGraphicFramePr>
          <p:cNvPr id="234500" name="Group 4"/>
          <p:cNvGraphicFramePr>
            <a:graphicFrameLocks noGrp="1"/>
          </p:cNvGraphicFramePr>
          <p:nvPr>
            <p:ph sz="half" idx="4294967295"/>
          </p:nvPr>
        </p:nvGraphicFramePr>
        <p:xfrm>
          <a:off x="674688" y="3038475"/>
          <a:ext cx="6770687" cy="1463040"/>
        </p:xfrm>
        <a:graphic>
          <a:graphicData uri="http://schemas.openxmlformats.org/drawingml/2006/table">
            <a:tbl>
              <a:tblPr/>
              <a:tblGrid>
                <a:gridCol w="1400175"/>
                <a:gridCol w="1341437"/>
                <a:gridCol w="2025650"/>
                <a:gridCol w="2003425"/>
              </a:tblGrid>
              <a:tr h="312738">
                <a:tc rowSpan="2"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SimSun" pitchFamily="2" charset="-122"/>
                          <a:cs typeface="Arial" charset="0"/>
                        </a:rPr>
                        <a:t>Payoffs if prisoner 2 is </a:t>
                      </a:r>
                      <a:r>
                        <a:rPr kumimoji="0" lang="en-US" altLang="zh-CN" sz="1800" b="1" i="0" u="sng" strike="noStrike" cap="none" normalizeH="0" baseline="0" smtClean="0">
                          <a:ln>
                            <a:noFill/>
                          </a:ln>
                          <a:solidFill>
                            <a:schemeClr val="tx1"/>
                          </a:solidFill>
                          <a:effectLst/>
                          <a:latin typeface="Arial" charset="0"/>
                          <a:ea typeface="SimSun" pitchFamily="2" charset="-122"/>
                          <a:cs typeface="Arial" charset="0"/>
                        </a:rPr>
                        <a:t>rational</a:t>
                      </a:r>
                    </a:p>
                  </a:txBody>
                  <a:tcPr horzOverflow="overflow">
                    <a:lnL cap="flat">
                      <a:noFill/>
                    </a:lnL>
                    <a:lnR>
                      <a:noFill/>
                    </a:lnR>
                    <a:lnT cap="flat">
                      <a:noFill/>
                    </a:lnT>
                    <a:lnB>
                      <a:noFill/>
                    </a:lnB>
                    <a:lnTlToBr>
                      <a:noFill/>
                    </a:lnTlToBr>
                    <a:lnBlToTr>
                      <a:noFill/>
                    </a:lnBlToTr>
                    <a:noFill/>
                  </a:tcPr>
                </a:tc>
                <a:tc rowSpan="2"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Prisoner 2</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312738">
                <a:tc gridSpan="2" vMerge="1">
                  <a:txBody>
                    <a:bodyPr/>
                    <a:lstStyle/>
                    <a:p>
                      <a:endParaRPr lang="zh-CN" altLang="en-US"/>
                    </a:p>
                  </a:txBody>
                  <a:tcPr/>
                </a:tc>
                <a:tc hMerge="1"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Mum</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Confess</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12738">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Prisoner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Mum</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zh-CN" altLang="en-US" sz="1800" b="0"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1800" b="0"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-9 </a:t>
                      </a:r>
                      <a:r>
                        <a:rPr kumimoji="0" lang="zh-CN" altLang="en-US" sz="1800" b="0"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1800" b="0" i="0" u="sng" strike="noStrike" cap="none" normalizeH="0" baseline="0" smtClean="0">
                          <a:ln>
                            <a:noFill/>
                          </a:ln>
                          <a:solidFill>
                            <a:srgbClr val="0000FF"/>
                          </a:solidFill>
                          <a:effectLst/>
                          <a:latin typeface="Courier New" pitchFamily="49" charset="0"/>
                          <a:ea typeface="SimSun" pitchFamily="2" charset="-122"/>
                          <a:cs typeface="Courier New" pitchFamily="49"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273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Confess</a:t>
                      </a:r>
                      <a:endPar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endParaRP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zh-CN" altLang="en-US" sz="1800" b="0"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0</a:t>
                      </a:r>
                      <a:r>
                        <a:rPr kumimoji="0" lang="zh-CN" altLang="en-US" sz="1800" b="0"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zh-CN" altLang="en-US" sz="1800" b="0"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1800" b="0"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-6</a:t>
                      </a:r>
                      <a:r>
                        <a:rPr kumimoji="0" lang="zh-CN" altLang="en-US" sz="1800" b="0"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zh-CN" altLang="en-US" sz="1800" b="0"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1800" b="0" i="0" u="sng" strike="noStrike" cap="none" normalizeH="0" baseline="0" smtClean="0">
                          <a:ln>
                            <a:noFill/>
                          </a:ln>
                          <a:solidFill>
                            <a:srgbClr val="0000FF"/>
                          </a:solidFill>
                          <a:effectLst/>
                          <a:latin typeface="Courier New" pitchFamily="49" charset="0"/>
                          <a:ea typeface="SimSun" pitchFamily="2" charset="-122"/>
                          <a:cs typeface="Courier New" pitchFamily="49"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234526" name="Group 30"/>
          <p:cNvGraphicFramePr>
            <a:graphicFrameLocks noGrp="1"/>
          </p:cNvGraphicFramePr>
          <p:nvPr>
            <p:ph sz="half" idx="4294967295"/>
          </p:nvPr>
        </p:nvGraphicFramePr>
        <p:xfrm>
          <a:off x="1887538" y="4676775"/>
          <a:ext cx="6770687" cy="1539876"/>
        </p:xfrm>
        <a:graphic>
          <a:graphicData uri="http://schemas.openxmlformats.org/drawingml/2006/table">
            <a:tbl>
              <a:tblPr/>
              <a:tblGrid>
                <a:gridCol w="1400175"/>
                <a:gridCol w="1341437"/>
                <a:gridCol w="2024063"/>
                <a:gridCol w="2005012"/>
              </a:tblGrid>
              <a:tr h="385763">
                <a:tc rowSpan="2"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SimSun" pitchFamily="2" charset="-122"/>
                          <a:cs typeface="Arial" charset="0"/>
                        </a:rPr>
                        <a:t>Payoffs if prisoner 2 is </a:t>
                      </a:r>
                      <a:r>
                        <a:rPr kumimoji="0" lang="en-US" altLang="zh-CN" sz="1800" b="1" i="0" u="sng" strike="noStrike" cap="none" normalizeH="0" baseline="0" smtClean="0">
                          <a:ln>
                            <a:noFill/>
                          </a:ln>
                          <a:solidFill>
                            <a:schemeClr val="tx1"/>
                          </a:solidFill>
                          <a:effectLst/>
                          <a:latin typeface="Arial" charset="0"/>
                          <a:ea typeface="SimSun" pitchFamily="2" charset="-122"/>
                          <a:cs typeface="Arial" charset="0"/>
                        </a:rPr>
                        <a:t>altruistic</a:t>
                      </a:r>
                    </a:p>
                  </a:txBody>
                  <a:tcPr horzOverflow="overflow">
                    <a:lnL cap="flat">
                      <a:noFill/>
                    </a:lnL>
                    <a:lnR>
                      <a:noFill/>
                    </a:lnR>
                    <a:lnT cap="flat">
                      <a:noFill/>
                    </a:lnT>
                    <a:lnB>
                      <a:noFill/>
                    </a:lnB>
                    <a:lnTlToBr>
                      <a:noFill/>
                    </a:lnTlToBr>
                    <a:lnBlToTr>
                      <a:noFill/>
                    </a:lnBlToTr>
                    <a:noFill/>
                  </a:tcPr>
                </a:tc>
                <a:tc rowSpan="2"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Prisoner 2</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384175">
                <a:tc gridSpan="2" vMerge="1">
                  <a:txBody>
                    <a:bodyPr/>
                    <a:lstStyle/>
                    <a:p>
                      <a:endParaRPr lang="zh-CN" altLang="en-US"/>
                    </a:p>
                  </a:txBody>
                  <a:tcPr/>
                </a:tc>
                <a:tc hMerge="1"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Mum</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Confess</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857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Prisoner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Mum</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zh-CN" altLang="en-US" sz="1800" b="0"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1800" b="0"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a:t>
                      </a:r>
                      <a:r>
                        <a:rPr kumimoji="0" lang="zh-CN" altLang="en-US" sz="1800" b="0" i="0" u="sng"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-9 </a:t>
                      </a:r>
                      <a:r>
                        <a:rPr kumimoji="0" lang="zh-CN" altLang="en-US" sz="1800" b="0"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1800" b="0"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41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Confess</a:t>
                      </a:r>
                      <a:endPar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endParaRP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zh-CN" altLang="en-US" sz="1800" b="0"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0</a:t>
                      </a:r>
                      <a:r>
                        <a:rPr kumimoji="0" lang="zh-CN" altLang="en-US" sz="1800" b="0"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zh-CN" altLang="en-US" sz="1800" b="0"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1800" b="0" i="0" u="sng" strike="noStrike" cap="none" normalizeH="0" baseline="0" smtClean="0">
                          <a:ln>
                            <a:noFill/>
                          </a:ln>
                          <a:solidFill>
                            <a:srgbClr val="0000FF"/>
                          </a:solidFill>
                          <a:effectLst/>
                          <a:latin typeface="Courier New" pitchFamily="49" charset="0"/>
                          <a:ea typeface="SimSun" pitchFamily="2" charset="-122"/>
                          <a:cs typeface="Courier New" pitchFamily="49" charset="0"/>
                        </a:rPr>
                        <a:t>-9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-6</a:t>
                      </a:r>
                      <a:r>
                        <a:rPr kumimoji="0" lang="zh-CN" altLang="en-US" sz="1800" b="0"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zh-CN" altLang="en-US" sz="1800" b="0"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zh-CN" altLang="en-US" sz="1800" b="0"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7" name="页脚占位符 6"/>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2" name="click.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025D1E11-2168-4F51-BD3D-B80ABED3EB14}" type="slidenum">
              <a:rPr lang="zh-CN" altLang="en-US"/>
              <a:pPr/>
              <a:t>9</a:t>
            </a:fld>
            <a:endParaRPr lang="en-US" altLang="zh-CN"/>
          </a:p>
        </p:txBody>
      </p:sp>
      <p:sp>
        <p:nvSpPr>
          <p:cNvPr id="235522" name="Rectangle 2"/>
          <p:cNvSpPr>
            <a:spLocks noGrp="1" noChangeArrowheads="1"/>
          </p:cNvSpPr>
          <p:nvPr>
            <p:ph type="title"/>
          </p:nvPr>
        </p:nvSpPr>
        <p:spPr/>
        <p:txBody>
          <a:bodyPr/>
          <a:lstStyle/>
          <a:p>
            <a:r>
              <a:rPr lang="en-US" altLang="zh-CN" sz="3800">
                <a:ea typeface="SimSun" pitchFamily="2" charset="-122"/>
              </a:rPr>
              <a:t>Prisoners’ dilemma of </a:t>
            </a:r>
            <a:br>
              <a:rPr lang="en-US" altLang="zh-CN" sz="3800">
                <a:ea typeface="SimSun" pitchFamily="2" charset="-122"/>
              </a:rPr>
            </a:br>
            <a:r>
              <a:rPr lang="en-US" altLang="zh-CN" sz="3800">
                <a:solidFill>
                  <a:schemeClr val="hlink"/>
                </a:solidFill>
                <a:ea typeface="SimSun" pitchFamily="2" charset="-122"/>
              </a:rPr>
              <a:t>incomplete</a:t>
            </a:r>
            <a:r>
              <a:rPr lang="en-US" altLang="zh-CN" sz="3800">
                <a:ea typeface="SimSun" pitchFamily="2" charset="-122"/>
              </a:rPr>
              <a:t> information (continued)</a:t>
            </a:r>
          </a:p>
        </p:txBody>
      </p:sp>
      <p:sp>
        <p:nvSpPr>
          <p:cNvPr id="235523" name="Rectangle 3"/>
          <p:cNvSpPr>
            <a:spLocks noGrp="1" noChangeArrowheads="1"/>
          </p:cNvSpPr>
          <p:nvPr>
            <p:ph type="body" idx="1"/>
          </p:nvPr>
        </p:nvSpPr>
        <p:spPr/>
        <p:txBody>
          <a:bodyPr/>
          <a:lstStyle/>
          <a:p>
            <a:pPr>
              <a:lnSpc>
                <a:spcPct val="90000"/>
              </a:lnSpc>
            </a:pPr>
            <a:r>
              <a:rPr lang="zh-CN" altLang="en-US" sz="2400" dirty="0">
                <a:ea typeface="SimSun" pitchFamily="2" charset="-122"/>
              </a:rPr>
              <a:t>解</a:t>
            </a:r>
            <a:r>
              <a:rPr lang="en-US" altLang="zh-CN" sz="2400" dirty="0">
                <a:ea typeface="SimSun" pitchFamily="2" charset="-122"/>
              </a:rPr>
              <a:t>: </a:t>
            </a:r>
          </a:p>
          <a:p>
            <a:pPr lvl="1">
              <a:lnSpc>
                <a:spcPct val="90000"/>
              </a:lnSpc>
              <a:buFont typeface="Wingdings" pitchFamily="2" charset="2"/>
              <a:buChar char="Ø"/>
            </a:pPr>
            <a:r>
              <a:rPr lang="en-US" altLang="zh-CN" sz="2200" dirty="0">
                <a:ea typeface="SimSun" pitchFamily="2" charset="-122"/>
              </a:rPr>
              <a:t>Prisoner 1</a:t>
            </a:r>
            <a:r>
              <a:rPr lang="zh-CN" altLang="en-US" sz="2200" dirty="0">
                <a:ea typeface="SimSun" pitchFamily="2" charset="-122"/>
              </a:rPr>
              <a:t>选择 </a:t>
            </a:r>
            <a:r>
              <a:rPr lang="en-US" altLang="zh-CN" sz="2200" dirty="0">
                <a:ea typeface="SimSun" pitchFamily="2" charset="-122"/>
              </a:rPr>
              <a:t>confess, </a:t>
            </a:r>
            <a:r>
              <a:rPr lang="zh-CN" altLang="en-US" sz="2200" dirty="0">
                <a:ea typeface="SimSun" pitchFamily="2" charset="-122"/>
              </a:rPr>
              <a:t>给定他对</a:t>
            </a:r>
            <a:r>
              <a:rPr lang="en-US" altLang="zh-CN" sz="2200" dirty="0">
                <a:ea typeface="SimSun" pitchFamily="2" charset="-122"/>
              </a:rPr>
              <a:t>prisoner 2</a:t>
            </a:r>
            <a:r>
              <a:rPr lang="zh-CN" altLang="en-US" sz="2200" dirty="0">
                <a:ea typeface="SimSun" pitchFamily="2" charset="-122"/>
              </a:rPr>
              <a:t> 的推断</a:t>
            </a:r>
            <a:endParaRPr lang="en-US" altLang="zh-CN" sz="2200" dirty="0">
              <a:ea typeface="SimSun" pitchFamily="2" charset="-122"/>
            </a:endParaRPr>
          </a:p>
          <a:p>
            <a:pPr lvl="1">
              <a:lnSpc>
                <a:spcPct val="90000"/>
              </a:lnSpc>
              <a:buFont typeface="Wingdings" pitchFamily="2" charset="2"/>
              <a:buChar char="Ø"/>
            </a:pPr>
            <a:r>
              <a:rPr lang="en-US" altLang="zh-CN" sz="2200" dirty="0">
                <a:ea typeface="SimSun" pitchFamily="2" charset="-122"/>
              </a:rPr>
              <a:t>Prisoner 2</a:t>
            </a:r>
            <a:r>
              <a:rPr lang="zh-CN" altLang="en-US" sz="2200" dirty="0">
                <a:ea typeface="SimSun" pitchFamily="2" charset="-122"/>
              </a:rPr>
              <a:t>如果是理性，选择 </a:t>
            </a:r>
            <a:r>
              <a:rPr lang="en-US" altLang="zh-CN" sz="2200" dirty="0">
                <a:ea typeface="SimSun" pitchFamily="2" charset="-122"/>
              </a:rPr>
              <a:t>confess</a:t>
            </a:r>
            <a:r>
              <a:rPr lang="zh-CN" altLang="en-US" sz="2200" dirty="0">
                <a:ea typeface="SimSun" pitchFamily="2" charset="-122"/>
              </a:rPr>
              <a:t>；如果是利他的，则选择 </a:t>
            </a:r>
            <a:r>
              <a:rPr lang="en-US" altLang="zh-CN" sz="2200" dirty="0">
                <a:ea typeface="SimSun" pitchFamily="2" charset="-122"/>
              </a:rPr>
              <a:t>mum</a:t>
            </a:r>
          </a:p>
          <a:p>
            <a:pPr>
              <a:lnSpc>
                <a:spcPct val="90000"/>
              </a:lnSpc>
            </a:pPr>
            <a:r>
              <a:rPr lang="zh-CN" altLang="en-US" sz="2400" dirty="0">
                <a:ea typeface="SimSun" pitchFamily="2" charset="-122"/>
              </a:rPr>
              <a:t>这可以写成</a:t>
            </a:r>
            <a:r>
              <a:rPr lang="en-US" altLang="zh-CN" sz="2400" dirty="0">
                <a:ea typeface="SimSun" pitchFamily="2" charset="-122"/>
              </a:rPr>
              <a:t/>
            </a:r>
            <a:br>
              <a:rPr lang="en-US" altLang="zh-CN" sz="2400" dirty="0">
                <a:ea typeface="SimSun" pitchFamily="2" charset="-122"/>
              </a:rPr>
            </a:br>
            <a:r>
              <a:rPr lang="en-US" altLang="zh-CN" sz="2000" dirty="0">
                <a:ea typeface="SimSun" pitchFamily="2" charset="-122"/>
              </a:rPr>
              <a:t>(</a:t>
            </a:r>
            <a:r>
              <a:rPr lang="en-US" altLang="zh-CN" sz="2000" dirty="0">
                <a:solidFill>
                  <a:schemeClr val="hlink"/>
                </a:solidFill>
                <a:ea typeface="SimSun" pitchFamily="2" charset="-122"/>
              </a:rPr>
              <a:t>Confess</a:t>
            </a:r>
            <a:r>
              <a:rPr lang="en-US" altLang="zh-CN" sz="2000" dirty="0">
                <a:ea typeface="SimSun" pitchFamily="2" charset="-122"/>
              </a:rPr>
              <a:t>, </a:t>
            </a:r>
            <a:r>
              <a:rPr lang="en-US" altLang="zh-CN" sz="2000" dirty="0">
                <a:solidFill>
                  <a:srgbClr val="0000FF"/>
                </a:solidFill>
                <a:ea typeface="SimSun" pitchFamily="2" charset="-122"/>
              </a:rPr>
              <a:t>(Confess if rational, Mum if altruistic)</a:t>
            </a:r>
            <a:r>
              <a:rPr lang="en-US" altLang="zh-CN" sz="2000" dirty="0">
                <a:ea typeface="SimSun" pitchFamily="2" charset="-122"/>
              </a:rPr>
              <a:t>)</a:t>
            </a:r>
          </a:p>
          <a:p>
            <a:pPr>
              <a:lnSpc>
                <a:spcPct val="90000"/>
              </a:lnSpc>
            </a:pPr>
            <a:r>
              <a:rPr lang="en-US" altLang="zh-CN" sz="2400" dirty="0">
                <a:solidFill>
                  <a:schemeClr val="hlink"/>
                </a:solidFill>
                <a:ea typeface="SimSun" pitchFamily="2" charset="-122"/>
              </a:rPr>
              <a:t>Confess</a:t>
            </a:r>
            <a:r>
              <a:rPr lang="zh-CN" altLang="en-US" sz="2400" dirty="0">
                <a:ea typeface="SimSun" pitchFamily="2" charset="-122"/>
              </a:rPr>
              <a:t> 是 </a:t>
            </a:r>
            <a:r>
              <a:rPr lang="en-US" altLang="zh-CN" sz="2400" dirty="0">
                <a:ea typeface="SimSun" pitchFamily="2" charset="-122"/>
              </a:rPr>
              <a:t>prisoner 1</a:t>
            </a:r>
            <a:r>
              <a:rPr lang="zh-CN" altLang="en-US" sz="2400" dirty="0">
                <a:ea typeface="SimSun" pitchFamily="2" charset="-122"/>
              </a:rPr>
              <a:t>对</a:t>
            </a:r>
            <a:r>
              <a:rPr lang="en-US" altLang="zh-CN" sz="2400" dirty="0">
                <a:ea typeface="SimSun" pitchFamily="2" charset="-122"/>
              </a:rPr>
              <a:t>prisoner 2</a:t>
            </a:r>
            <a:r>
              <a:rPr lang="zh-CN" altLang="en-US" sz="2400" dirty="0">
                <a:ea typeface="SimSun" pitchFamily="2" charset="-122"/>
              </a:rPr>
              <a:t>的选择</a:t>
            </a:r>
            <a:r>
              <a:rPr lang="en-US" altLang="zh-CN" sz="2400" dirty="0">
                <a:solidFill>
                  <a:srgbClr val="0000FF"/>
                </a:solidFill>
                <a:ea typeface="SimSun" pitchFamily="2" charset="-122"/>
              </a:rPr>
              <a:t>(Confess if rational, Mum if altruistic)</a:t>
            </a:r>
            <a:r>
              <a:rPr lang="zh-CN" altLang="en-US" sz="2400" dirty="0">
                <a:ea typeface="SimSun" pitchFamily="2" charset="-122"/>
              </a:rPr>
              <a:t>的最优反应</a:t>
            </a:r>
            <a:r>
              <a:rPr lang="en-US" altLang="zh-CN" sz="2400" dirty="0">
                <a:ea typeface="SimSun" pitchFamily="2" charset="-122"/>
              </a:rPr>
              <a:t>. </a:t>
            </a:r>
          </a:p>
          <a:p>
            <a:pPr>
              <a:lnSpc>
                <a:spcPct val="90000"/>
              </a:lnSpc>
            </a:pPr>
            <a:r>
              <a:rPr lang="en-US" altLang="zh-CN" sz="2400" dirty="0">
                <a:solidFill>
                  <a:srgbClr val="0000FF"/>
                </a:solidFill>
                <a:ea typeface="SimSun" pitchFamily="2" charset="-122"/>
              </a:rPr>
              <a:t>(Confess if rational, Mum if altruistic)</a:t>
            </a:r>
            <a:r>
              <a:rPr lang="en-US" altLang="zh-CN" sz="2400" dirty="0">
                <a:ea typeface="SimSun" pitchFamily="2" charset="-122"/>
              </a:rPr>
              <a:t> </a:t>
            </a:r>
            <a:r>
              <a:rPr lang="zh-CN" altLang="en-US" sz="2400" dirty="0">
                <a:ea typeface="SimSun" pitchFamily="2" charset="-122"/>
              </a:rPr>
              <a:t>是 </a:t>
            </a:r>
            <a:r>
              <a:rPr lang="en-US" altLang="zh-CN" sz="2400" dirty="0">
                <a:ea typeface="SimSun" pitchFamily="2" charset="-122"/>
              </a:rPr>
              <a:t>prisoner 2</a:t>
            </a:r>
            <a:r>
              <a:rPr lang="zh-CN" altLang="en-US" sz="2400" dirty="0">
                <a:ea typeface="SimSun" pitchFamily="2" charset="-122"/>
              </a:rPr>
              <a:t>对</a:t>
            </a:r>
            <a:r>
              <a:rPr lang="en-US" altLang="zh-CN" sz="2400" dirty="0">
                <a:ea typeface="SimSun" pitchFamily="2" charset="-122"/>
              </a:rPr>
              <a:t>prisoner 1</a:t>
            </a:r>
            <a:r>
              <a:rPr lang="zh-CN" altLang="en-US" sz="2400" dirty="0">
                <a:ea typeface="SimSun" pitchFamily="2" charset="-122"/>
              </a:rPr>
              <a:t>选择</a:t>
            </a:r>
            <a:r>
              <a:rPr lang="en-US" altLang="zh-CN" sz="2400" dirty="0">
                <a:solidFill>
                  <a:schemeClr val="hlink"/>
                </a:solidFill>
                <a:ea typeface="SimSun" pitchFamily="2" charset="-122"/>
              </a:rPr>
              <a:t>Confess</a:t>
            </a:r>
            <a:r>
              <a:rPr lang="zh-CN" altLang="en-US" sz="2400" dirty="0">
                <a:ea typeface="SimSun" pitchFamily="2" charset="-122"/>
              </a:rPr>
              <a:t>的最优反应</a:t>
            </a:r>
            <a:endParaRPr lang="en-US" altLang="zh-CN" sz="2400" dirty="0">
              <a:ea typeface="SimSun" pitchFamily="2" charset="-122"/>
            </a:endParaRPr>
          </a:p>
          <a:p>
            <a:pPr>
              <a:lnSpc>
                <a:spcPct val="90000"/>
              </a:lnSpc>
            </a:pPr>
            <a:r>
              <a:rPr lang="zh-CN" altLang="en-US" sz="2400" dirty="0">
                <a:ea typeface="SimSun" pitchFamily="2" charset="-122"/>
              </a:rPr>
              <a:t>这里的一个纳什均衡被称为</a:t>
            </a:r>
            <a:r>
              <a:rPr lang="zh-CN" altLang="en-US" sz="2400" b="1" dirty="0">
                <a:ea typeface="SimSun" pitchFamily="2" charset="-122"/>
              </a:rPr>
              <a:t>贝叶斯纳什均衡</a:t>
            </a:r>
            <a:r>
              <a:rPr lang="zh-CN" altLang="en-US" sz="2400" dirty="0">
                <a:ea typeface="SimSun" pitchFamily="2" charset="-122"/>
              </a:rPr>
              <a:t>（</a:t>
            </a:r>
            <a:r>
              <a:rPr lang="en-US" altLang="zh-CN" sz="2400" dirty="0">
                <a:ea typeface="SimSun" pitchFamily="2" charset="-122"/>
              </a:rPr>
              <a:t>Bayesian Nash equilibrium</a:t>
            </a:r>
            <a:r>
              <a:rPr lang="zh-CN" altLang="en-US" sz="2400" dirty="0">
                <a:ea typeface="SimSun" pitchFamily="2" charset="-122"/>
              </a:rPr>
              <a:t> ）</a:t>
            </a:r>
            <a:endParaRPr lang="en-US" altLang="zh-CN" sz="2400" dirty="0">
              <a:ea typeface="SimSun" pitchFamily="2" charset="-122"/>
            </a:endParaRPr>
          </a:p>
        </p:txBody>
      </p:sp>
      <p:sp>
        <p:nvSpPr>
          <p:cNvPr id="5" name="页脚占位符 4"/>
          <p:cNvSpPr>
            <a:spLocks noGrp="1"/>
          </p:cNvSpPr>
          <p:nvPr>
            <p:ph type="ftr" sz="quarter" idx="11"/>
          </p:nvPr>
        </p:nvSpPr>
        <p:spPr/>
        <p:txBody>
          <a:bodyPr/>
          <a:lstStyle/>
          <a:p>
            <a:r>
              <a:rPr lang="en-US" altLang="zh-CN" smtClean="0"/>
              <a:t>Game Theory-Chapter 3</a:t>
            </a:r>
            <a:endParaRPr lang="en-US" altLang="zh-CN"/>
          </a:p>
        </p:txBody>
      </p:sp>
    </p:spTree>
  </p:cSld>
  <p:clrMapOvr>
    <a:masterClrMapping/>
  </p:clrMapOvr>
  <p:transition spd="med">
    <p:random/>
    <p:sndAc>
      <p:stSnd>
        <p:snd r:embed="rId2" name="click.wav"/>
      </p:stSnd>
    </p:sndAc>
  </p:transition>
  <p:timing>
    <p:tnLst>
      <p:par>
        <p:cTn id="1" dur="indefinite" restart="never" nodeType="tmRoot"/>
      </p:par>
    </p:tnLst>
  </p:timing>
</p:sld>
</file>

<file path=ppt/theme/theme1.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7271</TotalTime>
  <Words>3765</Words>
  <Application>Microsoft Macintosh PowerPoint</Application>
  <PresentationFormat>On-screen Show (4:3)</PresentationFormat>
  <Paragraphs>588</Paragraphs>
  <Slides>71</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4</vt:i4>
      </vt:variant>
      <vt:variant>
        <vt:lpstr>Slide Titles</vt:lpstr>
      </vt:variant>
      <vt:variant>
        <vt:i4>71</vt:i4>
      </vt:variant>
    </vt:vector>
  </HeadingPairs>
  <TitlesOfParts>
    <vt:vector size="83" baseType="lpstr">
      <vt:lpstr>Courier New</vt:lpstr>
      <vt:lpstr>SimSun</vt:lpstr>
      <vt:lpstr>Symbol</vt:lpstr>
      <vt:lpstr>Times New Roman</vt:lpstr>
      <vt:lpstr>Wingdings</vt:lpstr>
      <vt:lpstr>宋体</vt:lpstr>
      <vt:lpstr>Arial</vt:lpstr>
      <vt:lpstr>Layers</vt:lpstr>
      <vt:lpstr>Document</vt:lpstr>
      <vt:lpstr>文档</vt:lpstr>
      <vt:lpstr>公式</vt:lpstr>
      <vt:lpstr>Equation</vt:lpstr>
      <vt:lpstr>Static (or Simultaneous-Move) Games of Incomplete Information-Chapter 3</vt:lpstr>
      <vt:lpstr>Outline of Static Games of Incomplete Information </vt:lpstr>
      <vt:lpstr>a static game of incomplete information</vt:lpstr>
      <vt:lpstr>Static (or simultaneous-move) games of complete information</vt:lpstr>
      <vt:lpstr>Static (or simultaneous-move) games of INCOMPLETE information</vt:lpstr>
      <vt:lpstr>Prisoners’ dilemma of  complete information</vt:lpstr>
      <vt:lpstr>Prisoners’ dilemma of  incomplete information</vt:lpstr>
      <vt:lpstr>Prisoners’ dilemma of  incomplete information (continued)</vt:lpstr>
      <vt:lpstr>Prisoners’ dilemma of  incomplete information (continued)</vt:lpstr>
      <vt:lpstr>Cournot duopoly model of  complete information</vt:lpstr>
      <vt:lpstr>Cournot duopoly model of  incomplete information</vt:lpstr>
      <vt:lpstr>Cournot duopoly model of  incomplete information (continued)</vt:lpstr>
      <vt:lpstr>Cournot duopoly model of  incomplete information (continued)</vt:lpstr>
      <vt:lpstr>Cournot duopoly model of  incomplete information (continued)</vt:lpstr>
      <vt:lpstr>Cournot duopoly model of  incomplete information (continued)</vt:lpstr>
      <vt:lpstr>Cournot duopoly model of  incomplete information (continued)</vt:lpstr>
      <vt:lpstr>Cournot duopoly model of  incomplete information (continued)</vt:lpstr>
      <vt:lpstr>Cournot duopoly model of  incomplete information (continued)</vt:lpstr>
      <vt:lpstr>Cournot duopoly model of incomplete information (version one) (continued) </vt:lpstr>
      <vt:lpstr>Cournot duopoly model of incomplete information (version two) </vt:lpstr>
      <vt:lpstr>Cournot duopoly model of incomplete information (version two) (continued)</vt:lpstr>
      <vt:lpstr>Cournot duopoly model of incomplete information (version two) (continued)</vt:lpstr>
      <vt:lpstr>Cournot duopoly model of incomplete information (version two) (continued)</vt:lpstr>
      <vt:lpstr>Cournot duopoly model of incomplete information (version two) (continued)</vt:lpstr>
      <vt:lpstr>Cournot duopoly model of incomplete information (version two) (continued)</vt:lpstr>
      <vt:lpstr>Cournot duopoly model of incomplete information (version two) (continued)</vt:lpstr>
      <vt:lpstr>Cournot duopoly model of incomplete information (version two) (continued)</vt:lpstr>
      <vt:lpstr>Cournot duopoly model of incomplete information (version two) (continued)</vt:lpstr>
      <vt:lpstr>Cournot duopoly model of incomplete information (version two) (continued)</vt:lpstr>
      <vt:lpstr>Cournot duopoly model of incomplete information (version two) (continued)</vt:lpstr>
      <vt:lpstr>battle of the sexes</vt:lpstr>
      <vt:lpstr>Battle of the sexes with incomplete information (version one)</vt:lpstr>
      <vt:lpstr>Battle of the sexes with incomplete information (version one) (continued)</vt:lpstr>
      <vt:lpstr>Battle of the sexes with incomplete information (version one) (continued)</vt:lpstr>
      <vt:lpstr>Battle of the sexes with incomplete information (version one) (continued)</vt:lpstr>
      <vt:lpstr>Cournot duopoly model of incomplete information (version three) (continued)</vt:lpstr>
      <vt:lpstr>Cournot duopoly model of incomplete information (version three) (continued)</vt:lpstr>
      <vt:lpstr>Cournot duopoly model of incomplete information (version three) (continued)</vt:lpstr>
      <vt:lpstr>Cournot duopoly model of incomplete information (version three) (continued)</vt:lpstr>
      <vt:lpstr>Cournot duopoly model of incomplete information (version three) (continued)</vt:lpstr>
      <vt:lpstr>Cournot duopoly model of incomplete information (version three) (continued)</vt:lpstr>
      <vt:lpstr>Cournot duopoly model of incomplete information (version three) (continued)</vt:lpstr>
      <vt:lpstr>Cournot duopoly model of incomplete information (version three) (continued)</vt:lpstr>
      <vt:lpstr>Cournot duopoly model of incomplete information (version three) (continued)</vt:lpstr>
      <vt:lpstr>Cournot duopoly model of incomplete information (version three) (continued)</vt:lpstr>
      <vt:lpstr>Normal-form representation of static Bayesian games</vt:lpstr>
      <vt:lpstr>Normal-form representation of static Bayesian games: payoffs</vt:lpstr>
      <vt:lpstr>Normal-form representation of static Bayesian games: beliefs (probabilities)</vt:lpstr>
      <vt:lpstr>海萨尼转换(the Harsanyi transformation)（p.116）</vt:lpstr>
      <vt:lpstr>关于推断         （p.117）</vt:lpstr>
      <vt:lpstr>Strategy</vt:lpstr>
      <vt:lpstr>Bayesian Nash equilibrium: 2-player</vt:lpstr>
      <vt:lpstr>Bayesian Nash equilibrium: 2-player</vt:lpstr>
      <vt:lpstr>battle of the sexes</vt:lpstr>
      <vt:lpstr>Battle of the sexes with incomplete information (version two)</vt:lpstr>
      <vt:lpstr>Battle of the sexes with incomplete information (version two) (continued)</vt:lpstr>
      <vt:lpstr>Battle of the sexes with incomplete information (version two) (continued)</vt:lpstr>
      <vt:lpstr>Battle of the sexes with incomplete information (version two) (continued)</vt:lpstr>
      <vt:lpstr>Battle of the sexes with incomplete information (version two) (continued)</vt:lpstr>
      <vt:lpstr>Battle of the sexes with incomplete information (version two) (continued)</vt:lpstr>
      <vt:lpstr>Battle of the sexes with incomplete information (version two) (continued)</vt:lpstr>
      <vt:lpstr>Battle of the sexes with incomplete information (version two) (continued)</vt:lpstr>
      <vt:lpstr>Battle of the sexes with incomplete information (version two) (continued)</vt:lpstr>
      <vt:lpstr>3.2 Applications</vt:lpstr>
      <vt:lpstr>First-price sealed-bid auction (3.2.B of Gibbons)</vt:lpstr>
      <vt:lpstr>First-price sealed-bid auction (3.2.B of Gibbons) (continued)</vt:lpstr>
      <vt:lpstr>First-price sealed-bid auction (3.2.B of Gibbons) (continued)</vt:lpstr>
      <vt:lpstr>First-price sealed-bid auction (3.2.B of Gibbons) (continued)</vt:lpstr>
      <vt:lpstr>First-price sealed-bid auction (3.2.B of Gibbons) (continued)</vt:lpstr>
      <vt:lpstr>First-price sealed-bid auction (3.2.B of Gibbons) (continued)</vt:lpstr>
      <vt:lpstr>3.3 The Revelation Principle</vt:lpstr>
    </vt:vector>
  </TitlesOfParts>
  <Company>Carnegie Mellon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Games of Complete Information</dc:title>
  <dc:creator>Xinming Liu</dc:creator>
  <cp:lastModifiedBy>Microsoft Office User</cp:lastModifiedBy>
  <cp:revision>550</cp:revision>
  <dcterms:created xsi:type="dcterms:W3CDTF">2003-05-12T18:55:34Z</dcterms:created>
  <dcterms:modified xsi:type="dcterms:W3CDTF">2018-05-24T09:30:32Z</dcterms:modified>
</cp:coreProperties>
</file>