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0"/>
  </p:notesMasterIdLst>
  <p:handoutMasterIdLst>
    <p:handoutMasterId r:id="rId61"/>
  </p:handoutMasterIdLst>
  <p:sldIdLst>
    <p:sldId id="256" r:id="rId2"/>
    <p:sldId id="349" r:id="rId3"/>
    <p:sldId id="470" r:id="rId4"/>
    <p:sldId id="471" r:id="rId5"/>
    <p:sldId id="428" r:id="rId6"/>
    <p:sldId id="429" r:id="rId7"/>
    <p:sldId id="430" r:id="rId8"/>
    <p:sldId id="431" r:id="rId9"/>
    <p:sldId id="432" r:id="rId10"/>
    <p:sldId id="433" r:id="rId11"/>
    <p:sldId id="434" r:id="rId12"/>
    <p:sldId id="485" r:id="rId13"/>
    <p:sldId id="436" r:id="rId14"/>
    <p:sldId id="437" r:id="rId15"/>
    <p:sldId id="439" r:id="rId16"/>
    <p:sldId id="472" r:id="rId17"/>
    <p:sldId id="438" r:id="rId18"/>
    <p:sldId id="440" r:id="rId19"/>
    <p:sldId id="441" r:id="rId20"/>
    <p:sldId id="442" r:id="rId21"/>
    <p:sldId id="443" r:id="rId22"/>
    <p:sldId id="444" r:id="rId23"/>
    <p:sldId id="445" r:id="rId24"/>
    <p:sldId id="446" r:id="rId25"/>
    <p:sldId id="447" r:id="rId26"/>
    <p:sldId id="448" r:id="rId27"/>
    <p:sldId id="449" r:id="rId28"/>
    <p:sldId id="450" r:id="rId29"/>
    <p:sldId id="473" r:id="rId30"/>
    <p:sldId id="474" r:id="rId31"/>
    <p:sldId id="475" r:id="rId32"/>
    <p:sldId id="476" r:id="rId33"/>
    <p:sldId id="477" r:id="rId34"/>
    <p:sldId id="478" r:id="rId35"/>
    <p:sldId id="479" r:id="rId36"/>
    <p:sldId id="480" r:id="rId37"/>
    <p:sldId id="481" r:id="rId38"/>
    <p:sldId id="482" r:id="rId39"/>
    <p:sldId id="483" r:id="rId40"/>
    <p:sldId id="484" r:id="rId41"/>
    <p:sldId id="451" r:id="rId42"/>
    <p:sldId id="452" r:id="rId43"/>
    <p:sldId id="453" r:id="rId44"/>
    <p:sldId id="454" r:id="rId45"/>
    <p:sldId id="455" r:id="rId46"/>
    <p:sldId id="456" r:id="rId47"/>
    <p:sldId id="458" r:id="rId48"/>
    <p:sldId id="459" r:id="rId49"/>
    <p:sldId id="460" r:id="rId50"/>
    <p:sldId id="461" r:id="rId51"/>
    <p:sldId id="462" r:id="rId52"/>
    <p:sldId id="463" r:id="rId53"/>
    <p:sldId id="464" r:id="rId54"/>
    <p:sldId id="465" r:id="rId55"/>
    <p:sldId id="466" r:id="rId56"/>
    <p:sldId id="467" r:id="rId57"/>
    <p:sldId id="468" r:id="rId58"/>
    <p:sldId id="469" r:id="rId5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a:srgbClr val="339966"/>
    <a:srgbClr val="669900"/>
    <a:srgbClr val="0099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30" autoAdjust="0"/>
    <p:restoredTop sz="94673"/>
  </p:normalViewPr>
  <p:slideViewPr>
    <p:cSldViewPr snapToGrid="0">
      <p:cViewPr varScale="1">
        <p:scale>
          <a:sx n="148" d="100"/>
          <a:sy n="148" d="100"/>
        </p:scale>
        <p:origin x="152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image" Target="../media/image6.emf"/><Relationship Id="rId1" Type="http://schemas.openxmlformats.org/officeDocument/2006/relationships/image" Target="../media/image5.emf"/><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 Id="rId9"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15.emf"/><Relationship Id="rId7" Type="http://schemas.openxmlformats.org/officeDocument/2006/relationships/image" Target="../media/image19.emf"/><Relationship Id="rId12" Type="http://schemas.openxmlformats.org/officeDocument/2006/relationships/image" Target="../media/image24.emf"/><Relationship Id="rId2" Type="http://schemas.openxmlformats.org/officeDocument/2006/relationships/image" Target="../media/image11.emf"/><Relationship Id="rId1" Type="http://schemas.openxmlformats.org/officeDocument/2006/relationships/image" Target="../media/image14.emf"/><Relationship Id="rId6" Type="http://schemas.openxmlformats.org/officeDocument/2006/relationships/image" Target="../media/image18.emf"/><Relationship Id="rId11" Type="http://schemas.openxmlformats.org/officeDocument/2006/relationships/image" Target="../media/image23.emf"/><Relationship Id="rId5" Type="http://schemas.openxmlformats.org/officeDocument/2006/relationships/image" Target="../media/image17.emf"/><Relationship Id="rId10" Type="http://schemas.openxmlformats.org/officeDocument/2006/relationships/image" Target="../media/image22.emf"/><Relationship Id="rId4" Type="http://schemas.openxmlformats.org/officeDocument/2006/relationships/image" Target="../media/image16.emf"/><Relationship Id="rId9"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14.emf"/><Relationship Id="rId5" Type="http://schemas.openxmlformats.org/officeDocument/2006/relationships/image" Target="../media/image11.emf"/><Relationship Id="rId4" Type="http://schemas.openxmlformats.org/officeDocument/2006/relationships/image" Target="../media/image27.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14.emf"/><Relationship Id="rId5" Type="http://schemas.openxmlformats.org/officeDocument/2006/relationships/image" Target="../media/image31.emf"/><Relationship Id="rId4" Type="http://schemas.openxmlformats.org/officeDocument/2006/relationships/image" Target="../media/image30.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image" Target="../media/image11.emf"/><Relationship Id="rId5" Type="http://schemas.openxmlformats.org/officeDocument/2006/relationships/image" Target="../media/image35.emf"/><Relationship Id="rId4" Type="http://schemas.openxmlformats.org/officeDocument/2006/relationships/image" Target="../media/image34.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11.emf"/><Relationship Id="rId1" Type="http://schemas.openxmlformats.org/officeDocument/2006/relationships/image" Target="../media/image14.emf"/><Relationship Id="rId4" Type="http://schemas.openxmlformats.org/officeDocument/2006/relationships/image" Target="../media/image37.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0.emf"/><Relationship Id="rId1" Type="http://schemas.openxmlformats.org/officeDocument/2006/relationships/image" Target="../media/image38.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image" Target="../media/image41.emf"/><Relationship Id="rId5" Type="http://schemas.openxmlformats.org/officeDocument/2006/relationships/image" Target="../media/image45.emf"/><Relationship Id="rId4" Type="http://schemas.openxmlformats.org/officeDocument/2006/relationships/image" Target="../media/image4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r>
              <a:rPr lang="zh-CN" altLang="en-US"/>
              <a:t>Lecture 24</a:t>
            </a:r>
          </a:p>
        </p:txBody>
      </p:sp>
      <p:sp>
        <p:nvSpPr>
          <p:cNvPr id="17715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r>
              <a:rPr lang="zh-CN" altLang="en-US"/>
              <a:t>June 23, 2003</a:t>
            </a:r>
            <a:endParaRPr lang="en-US" altLang="zh-CN"/>
          </a:p>
        </p:txBody>
      </p:sp>
      <p:sp>
        <p:nvSpPr>
          <p:cNvPr id="17715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7715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88E8E5F-DA6E-4C30-BDA8-C69D379409C0}"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r>
              <a:rPr lang="zh-CN" altLang="en-US"/>
              <a:t>Lecture 24</a:t>
            </a:r>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r>
              <a:rPr lang="zh-CN" altLang="en-US"/>
              <a:t>June 23, 2003</a:t>
            </a:r>
            <a:endParaRPr lang="en-US" altLang="zh-CN"/>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1CE58AD-9306-41B7-93E1-4CE8D40ED9A5}" type="slidenum">
              <a:rPr lang="zh-CN" altLang="en-US"/>
              <a:pPr/>
              <a:t>‹#›</a:t>
            </a:fld>
            <a:endParaRPr lang="en-US" altLang="zh-CN"/>
          </a:p>
        </p:txBody>
      </p:sp>
    </p:spTree>
  </p:cSld>
  <p:clrMap bg1="lt1" tx1="dk1" bg2="lt2" tx2="dk2" accent1="accent1" accent2="accent2" accent3="accent3" accent4="accent4" accent5="accent5" accent6="accent6" hlink="hlink" folHlink="folHlink"/>
  <p:hf ftr="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Lecture 24</a:t>
            </a:r>
          </a:p>
        </p:txBody>
      </p:sp>
      <p:sp>
        <p:nvSpPr>
          <p:cNvPr id="5" name="Rectangle 3"/>
          <p:cNvSpPr>
            <a:spLocks noGrp="1" noChangeArrowheads="1"/>
          </p:cNvSpPr>
          <p:nvPr>
            <p:ph type="dt" idx="1"/>
          </p:nvPr>
        </p:nvSpPr>
        <p:spPr>
          <a:ln/>
        </p:spPr>
        <p:txBody>
          <a:bodyPr/>
          <a:lstStyle/>
          <a:p>
            <a:r>
              <a:rPr lang="zh-CN" altLang="en-US"/>
              <a:t>June 23, 2003</a:t>
            </a:r>
            <a:endParaRPr lang="en-US" altLang="zh-CN"/>
          </a:p>
        </p:txBody>
      </p:sp>
      <p:sp>
        <p:nvSpPr>
          <p:cNvPr id="7" name="Rectangle 7"/>
          <p:cNvSpPr>
            <a:spLocks noGrp="1" noChangeArrowheads="1"/>
          </p:cNvSpPr>
          <p:nvPr>
            <p:ph type="sldNum" sz="quarter" idx="5"/>
          </p:nvPr>
        </p:nvSpPr>
        <p:spPr>
          <a:ln/>
        </p:spPr>
        <p:txBody>
          <a:bodyPr/>
          <a:lstStyle/>
          <a:p>
            <a:fld id="{0241D1BA-CA9E-40AA-AD9B-5CF173CB599E}" type="slidenum">
              <a:rPr lang="zh-CN" altLang="en-US"/>
              <a:pPr/>
              <a:t>1</a:t>
            </a:fld>
            <a:endParaRPr lang="en-US" altLang="zh-CN"/>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Lecture 24</a:t>
            </a:r>
          </a:p>
        </p:txBody>
      </p:sp>
      <p:sp>
        <p:nvSpPr>
          <p:cNvPr id="5" name="Rectangle 3"/>
          <p:cNvSpPr>
            <a:spLocks noGrp="1" noChangeArrowheads="1"/>
          </p:cNvSpPr>
          <p:nvPr>
            <p:ph type="dt" idx="1"/>
          </p:nvPr>
        </p:nvSpPr>
        <p:spPr>
          <a:ln/>
        </p:spPr>
        <p:txBody>
          <a:bodyPr/>
          <a:lstStyle/>
          <a:p>
            <a:r>
              <a:rPr lang="zh-CN" altLang="en-US"/>
              <a:t>June 23, 2003</a:t>
            </a:r>
            <a:endParaRPr lang="en-US" altLang="zh-CN"/>
          </a:p>
        </p:txBody>
      </p:sp>
      <p:sp>
        <p:nvSpPr>
          <p:cNvPr id="7" name="Rectangle 7"/>
          <p:cNvSpPr>
            <a:spLocks noGrp="1" noChangeArrowheads="1"/>
          </p:cNvSpPr>
          <p:nvPr>
            <p:ph type="sldNum" sz="quarter" idx="5"/>
          </p:nvPr>
        </p:nvSpPr>
        <p:spPr>
          <a:ln/>
        </p:spPr>
        <p:txBody>
          <a:bodyPr/>
          <a:lstStyle/>
          <a:p>
            <a:fld id="{45BEEA3F-8E53-4D94-BFBE-58DBFCFFA159}" type="slidenum">
              <a:rPr lang="zh-CN" altLang="en-US"/>
              <a:pPr/>
              <a:t>2</a:t>
            </a:fld>
            <a:endParaRPr lang="en-US" altLang="zh-CN"/>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页眉占位符 3"/>
          <p:cNvSpPr>
            <a:spLocks noGrp="1"/>
          </p:cNvSpPr>
          <p:nvPr>
            <p:ph type="hdr" sz="quarter" idx="10"/>
          </p:nvPr>
        </p:nvSpPr>
        <p:spPr/>
        <p:txBody>
          <a:bodyPr/>
          <a:lstStyle/>
          <a:p>
            <a:r>
              <a:rPr lang="zh-CN" altLang="en-US"/>
              <a:t>Lecture 24</a:t>
            </a:r>
          </a:p>
        </p:txBody>
      </p:sp>
      <p:sp>
        <p:nvSpPr>
          <p:cNvPr id="5" name="日期占位符 4"/>
          <p:cNvSpPr>
            <a:spLocks noGrp="1"/>
          </p:cNvSpPr>
          <p:nvPr>
            <p:ph type="dt" idx="11"/>
          </p:nvPr>
        </p:nvSpPr>
        <p:spPr/>
        <p:txBody>
          <a:bodyPr/>
          <a:lstStyle/>
          <a:p>
            <a:r>
              <a:rPr lang="zh-CN" altLang="en-US"/>
              <a:t>June 23, 2003</a:t>
            </a:r>
            <a:endParaRPr lang="en-US" altLang="zh-CN"/>
          </a:p>
        </p:txBody>
      </p:sp>
      <p:sp>
        <p:nvSpPr>
          <p:cNvPr id="6" name="灯片编号占位符 5"/>
          <p:cNvSpPr>
            <a:spLocks noGrp="1"/>
          </p:cNvSpPr>
          <p:nvPr>
            <p:ph type="sldNum" sz="quarter" idx="12"/>
          </p:nvPr>
        </p:nvSpPr>
        <p:spPr/>
        <p:txBody>
          <a:bodyPr/>
          <a:lstStyle/>
          <a:p>
            <a:fld id="{B1CE58AD-9306-41B7-93E1-4CE8D40ED9A5}" type="slidenum">
              <a:rPr lang="zh-CN" altLang="en-US" smtClean="0"/>
              <a:pPr/>
              <a:t>14</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170" name="Group 2"/>
          <p:cNvGrpSpPr>
            <a:grpSpLocks/>
          </p:cNvGrpSpPr>
          <p:nvPr/>
        </p:nvGrpSpPr>
        <p:grpSpPr bwMode="auto">
          <a:xfrm>
            <a:off x="0" y="0"/>
            <a:ext cx="8763000" cy="5943600"/>
            <a:chOff x="0" y="0"/>
            <a:chExt cx="5520" cy="3744"/>
          </a:xfrm>
        </p:grpSpPr>
        <p:sp>
          <p:nvSpPr>
            <p:cNvPr id="7171" name="Rectangle 3"/>
            <p:cNvSpPr>
              <a:spLocks noChangeArrowheads="1"/>
            </p:cNvSpPr>
            <p:nvPr/>
          </p:nvSpPr>
          <p:spPr bwMode="auto">
            <a:xfrm>
              <a:off x="0" y="0"/>
              <a:ext cx="1104" cy="3072"/>
            </a:xfrm>
            <a:prstGeom prst="rect">
              <a:avLst/>
            </a:prstGeom>
            <a:solidFill>
              <a:schemeClr val="accent1"/>
            </a:solidFill>
            <a:ln w="9525">
              <a:noFill/>
              <a:miter lim="800000"/>
              <a:headEnd/>
              <a:tailEnd/>
            </a:ln>
            <a:effectLst/>
          </p:spPr>
          <p:txBody>
            <a:bodyPr wrap="none" anchor="ctr"/>
            <a:lstStyle/>
            <a:p>
              <a:pPr algn="ctr"/>
              <a:endParaRPr lang="zh-CN" altLang="en-US" sz="2400">
                <a:latin typeface="Times New Roman" pitchFamily="18" charset="0"/>
                <a:ea typeface="宋体" pitchFamily="2" charset="-122"/>
              </a:endParaRPr>
            </a:p>
          </p:txBody>
        </p:sp>
        <p:grpSp>
          <p:nvGrpSpPr>
            <p:cNvPr id="7172" name="Group 4"/>
            <p:cNvGrpSpPr>
              <a:grpSpLocks/>
            </p:cNvGrpSpPr>
            <p:nvPr userDrawn="1"/>
          </p:nvGrpSpPr>
          <p:grpSpPr bwMode="auto">
            <a:xfrm>
              <a:off x="0" y="2208"/>
              <a:ext cx="5520" cy="1536"/>
              <a:chOff x="0" y="2208"/>
              <a:chExt cx="5520" cy="1536"/>
            </a:xfrm>
          </p:grpSpPr>
          <p:sp>
            <p:nvSpPr>
              <p:cNvPr id="7173" name="Rectangle 5"/>
              <p:cNvSpPr>
                <a:spLocks noChangeArrowheads="1"/>
              </p:cNvSpPr>
              <p:nvPr/>
            </p:nvSpPr>
            <p:spPr bwMode="ltGray">
              <a:xfrm>
                <a:off x="624" y="2208"/>
                <a:ext cx="4896" cy="1536"/>
              </a:xfrm>
              <a:prstGeom prst="rect">
                <a:avLst/>
              </a:prstGeom>
              <a:solidFill>
                <a:schemeClr val="bg2"/>
              </a:solidFill>
              <a:ln w="9525">
                <a:noFill/>
                <a:miter lim="800000"/>
                <a:headEnd/>
                <a:tailEnd/>
              </a:ln>
              <a:effectLst/>
            </p:spPr>
            <p:txBody>
              <a:bodyPr wrap="none" anchor="ctr"/>
              <a:lstStyle/>
              <a:p>
                <a:pPr algn="ctr"/>
                <a:endParaRPr lang="zh-CN" altLang="en-US" sz="2400">
                  <a:latin typeface="Times New Roman" pitchFamily="18" charset="0"/>
                  <a:ea typeface="宋体" pitchFamily="2" charset="-122"/>
                </a:endParaRPr>
              </a:p>
            </p:txBody>
          </p:sp>
          <p:sp>
            <p:nvSpPr>
              <p:cNvPr id="7174" name="Rectangle 6"/>
              <p:cNvSpPr>
                <a:spLocks noChangeArrowheads="1"/>
              </p:cNvSpPr>
              <p:nvPr/>
            </p:nvSpPr>
            <p:spPr bwMode="white">
              <a:xfrm>
                <a:off x="654" y="2352"/>
                <a:ext cx="4818" cy="1347"/>
              </a:xfrm>
              <a:prstGeom prst="rect">
                <a:avLst/>
              </a:prstGeom>
              <a:solidFill>
                <a:schemeClr val="bg1"/>
              </a:solidFill>
              <a:ln w="9525">
                <a:noFill/>
                <a:miter lim="800000"/>
                <a:headEnd/>
                <a:tailEnd/>
              </a:ln>
              <a:effectLst/>
            </p:spPr>
            <p:txBody>
              <a:bodyPr wrap="none" anchor="ctr"/>
              <a:lstStyle/>
              <a:p>
                <a:pPr algn="ctr"/>
                <a:endParaRPr lang="zh-CN" altLang="en-US" sz="2400">
                  <a:latin typeface="Times New Roman" pitchFamily="18" charset="0"/>
                  <a:ea typeface="宋体" pitchFamily="2" charset="-122"/>
                </a:endParaRPr>
              </a:p>
            </p:txBody>
          </p:sp>
          <p:sp>
            <p:nvSpPr>
              <p:cNvPr id="7175" name="Line 7"/>
              <p:cNvSpPr>
                <a:spLocks noChangeShapeType="1"/>
              </p:cNvSpPr>
              <p:nvPr/>
            </p:nvSpPr>
            <p:spPr bwMode="auto">
              <a:xfrm>
                <a:off x="0" y="3072"/>
                <a:ext cx="624" cy="0"/>
              </a:xfrm>
              <a:prstGeom prst="line">
                <a:avLst/>
              </a:prstGeom>
              <a:noFill/>
              <a:ln w="50800">
                <a:solidFill>
                  <a:schemeClr val="bg2"/>
                </a:solidFill>
                <a:round/>
                <a:headEnd/>
                <a:tailEnd/>
              </a:ln>
              <a:effectLst/>
            </p:spPr>
            <p:txBody>
              <a:bodyPr/>
              <a:lstStyle/>
              <a:p>
                <a:endParaRPr lang="zh-CN" altLang="en-US"/>
              </a:p>
            </p:txBody>
          </p:sp>
        </p:grpSp>
        <p:grpSp>
          <p:nvGrpSpPr>
            <p:cNvPr id="7176" name="Group 8"/>
            <p:cNvGrpSpPr>
              <a:grpSpLocks/>
            </p:cNvGrpSpPr>
            <p:nvPr userDrawn="1"/>
          </p:nvGrpSpPr>
          <p:grpSpPr bwMode="auto">
            <a:xfrm>
              <a:off x="400" y="336"/>
              <a:ext cx="5088" cy="192"/>
              <a:chOff x="400" y="336"/>
              <a:chExt cx="5088" cy="192"/>
            </a:xfrm>
          </p:grpSpPr>
          <p:sp>
            <p:nvSpPr>
              <p:cNvPr id="7177" name="Rectangle 9"/>
              <p:cNvSpPr>
                <a:spLocks noChangeArrowheads="1"/>
              </p:cNvSpPr>
              <p:nvPr/>
            </p:nvSpPr>
            <p:spPr bwMode="auto">
              <a:xfrm>
                <a:off x="3952" y="336"/>
                <a:ext cx="1536" cy="192"/>
              </a:xfrm>
              <a:prstGeom prst="rect">
                <a:avLst/>
              </a:prstGeom>
              <a:solidFill>
                <a:schemeClr val="folHlink"/>
              </a:solidFill>
              <a:ln w="9525">
                <a:noFill/>
                <a:miter lim="800000"/>
                <a:headEnd/>
                <a:tailEnd/>
              </a:ln>
              <a:effectLst/>
            </p:spPr>
            <p:txBody>
              <a:bodyPr wrap="none" anchor="ctr"/>
              <a:lstStyle/>
              <a:p>
                <a:pPr algn="ctr"/>
                <a:endParaRPr lang="zh-CN" altLang="en-US" sz="2400">
                  <a:latin typeface="Times New Roman" pitchFamily="18" charset="0"/>
                  <a:ea typeface="宋体" pitchFamily="2" charset="-122"/>
                </a:endParaRPr>
              </a:p>
            </p:txBody>
          </p:sp>
          <p:sp>
            <p:nvSpPr>
              <p:cNvPr id="7178" name="Line 10"/>
              <p:cNvSpPr>
                <a:spLocks noChangeShapeType="1"/>
              </p:cNvSpPr>
              <p:nvPr/>
            </p:nvSpPr>
            <p:spPr bwMode="auto">
              <a:xfrm>
                <a:off x="400" y="432"/>
                <a:ext cx="5088" cy="0"/>
              </a:xfrm>
              <a:prstGeom prst="line">
                <a:avLst/>
              </a:prstGeom>
              <a:noFill/>
              <a:ln w="44450">
                <a:solidFill>
                  <a:schemeClr val="bg2"/>
                </a:solidFill>
                <a:round/>
                <a:headEnd/>
                <a:tailEnd/>
              </a:ln>
              <a:effectLst/>
            </p:spPr>
            <p:txBody>
              <a:bodyPr/>
              <a:lstStyle/>
              <a:p>
                <a:endParaRPr lang="zh-CN" altLang="en-US"/>
              </a:p>
            </p:txBody>
          </p:sp>
        </p:grpSp>
      </p:grpSp>
      <p:sp>
        <p:nvSpPr>
          <p:cNvPr id="7179" name="Rectangle 11"/>
          <p:cNvSpPr>
            <a:spLocks noGrp="1" noChangeArrowheads="1"/>
          </p:cNvSpPr>
          <p:nvPr>
            <p:ph type="ctrTitle"/>
          </p:nvPr>
        </p:nvSpPr>
        <p:spPr>
          <a:xfrm>
            <a:off x="2057400" y="1143000"/>
            <a:ext cx="6629400" cy="2209800"/>
          </a:xfrm>
        </p:spPr>
        <p:txBody>
          <a:bodyPr/>
          <a:lstStyle>
            <a:lvl1pPr>
              <a:defRPr sz="4800"/>
            </a:lvl1pPr>
          </a:lstStyle>
          <a:p>
            <a:r>
              <a:rPr lang="en-US" altLang="zh-CN"/>
              <a:t>Click to edit Master title style</a:t>
            </a:r>
          </a:p>
        </p:txBody>
      </p:sp>
      <p:sp>
        <p:nvSpPr>
          <p:cNvPr id="7180"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r>
              <a:rPr lang="en-US" altLang="zh-CN"/>
              <a:t>Click to edit Master subtitle style</a:t>
            </a:r>
          </a:p>
        </p:txBody>
      </p:sp>
      <p:sp>
        <p:nvSpPr>
          <p:cNvPr id="7181" name="Rectangle 13"/>
          <p:cNvSpPr>
            <a:spLocks noGrp="1" noChangeArrowheads="1"/>
          </p:cNvSpPr>
          <p:nvPr>
            <p:ph type="dt" sz="half" idx="2"/>
          </p:nvPr>
        </p:nvSpPr>
        <p:spPr>
          <a:xfrm>
            <a:off x="912813" y="6251575"/>
            <a:ext cx="1905000" cy="457200"/>
          </a:xfrm>
        </p:spPr>
        <p:txBody>
          <a:bodyPr/>
          <a:lstStyle>
            <a:lvl1pPr>
              <a:defRPr/>
            </a:lvl1pPr>
          </a:lstStyle>
          <a:p>
            <a:endParaRPr lang="en-US" altLang="zh-CN"/>
          </a:p>
        </p:txBody>
      </p:sp>
      <p:sp>
        <p:nvSpPr>
          <p:cNvPr id="7182" name="Rectangle 14"/>
          <p:cNvSpPr>
            <a:spLocks noGrp="1" noChangeArrowheads="1"/>
          </p:cNvSpPr>
          <p:nvPr>
            <p:ph type="ftr" sz="quarter" idx="3"/>
          </p:nvPr>
        </p:nvSpPr>
        <p:spPr>
          <a:xfrm>
            <a:off x="3354388" y="6248400"/>
            <a:ext cx="2895600" cy="457200"/>
          </a:xfrm>
        </p:spPr>
        <p:txBody>
          <a:bodyPr/>
          <a:lstStyle>
            <a:lvl1pPr>
              <a:defRPr/>
            </a:lvl1pPr>
          </a:lstStyle>
          <a:p>
            <a:r>
              <a:rPr lang="zh-CN" altLang="en-US"/>
              <a:t>Game Theory--chapter4</a:t>
            </a:r>
            <a:endParaRPr lang="en-US" altLang="zh-CN"/>
          </a:p>
        </p:txBody>
      </p:sp>
      <p:sp>
        <p:nvSpPr>
          <p:cNvPr id="7183" name="Rectangle 15"/>
          <p:cNvSpPr>
            <a:spLocks noGrp="1" noChangeArrowheads="1"/>
          </p:cNvSpPr>
          <p:nvPr>
            <p:ph type="sldNum" sz="quarter" idx="4"/>
          </p:nvPr>
        </p:nvSpPr>
        <p:spPr/>
        <p:txBody>
          <a:bodyPr/>
          <a:lstStyle>
            <a:lvl1pPr>
              <a:defRPr/>
            </a:lvl1pPr>
          </a:lstStyle>
          <a:p>
            <a:fld id="{4C8232D4-428B-4D63-B308-8A6846293DF4}" type="slidenum">
              <a:rPr lang="zh-CN" altLang="en-US"/>
              <a:pPr/>
              <a:t>‹#›</a:t>
            </a:fld>
            <a:endParaRPr lang="en-US" altLang="zh-CN"/>
          </a:p>
        </p:txBody>
      </p:sp>
    </p:spTree>
  </p:cSld>
  <p:clrMapOvr>
    <a:masterClrMapping/>
  </p:clrMapOvr>
  <p:transition spd="med">
    <p:random/>
    <p:sndAc>
      <p:stSnd>
        <p:snd r:embed="rId1" name="click.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en-US"/>
              <a:t>Game Theory--chapter4</a:t>
            </a:r>
            <a:endParaRPr lang="en-US" altLang="zh-CN"/>
          </a:p>
        </p:txBody>
      </p:sp>
      <p:sp>
        <p:nvSpPr>
          <p:cNvPr id="6" name="灯片编号占位符 5"/>
          <p:cNvSpPr>
            <a:spLocks noGrp="1"/>
          </p:cNvSpPr>
          <p:nvPr>
            <p:ph type="sldNum" sz="quarter" idx="12"/>
          </p:nvPr>
        </p:nvSpPr>
        <p:spPr/>
        <p:txBody>
          <a:bodyPr/>
          <a:lstStyle>
            <a:lvl1pPr>
              <a:defRPr/>
            </a:lvl1pPr>
          </a:lstStyle>
          <a:p>
            <a:fld id="{418B8B46-D4F3-4793-BBC6-4D8C72804E43}" type="slidenum">
              <a:rPr lang="zh-CN" altLang="en-US"/>
              <a:pPr/>
              <a:t>‹#›</a:t>
            </a:fld>
            <a:endParaRPr lang="en-US" altLang="zh-CN"/>
          </a:p>
        </p:txBody>
      </p:sp>
    </p:spTree>
  </p:cSld>
  <p:clrMapOvr>
    <a:masterClrMapping/>
  </p:clrMapOvr>
  <p:transition spd="med">
    <p:random/>
    <p:sndAc>
      <p:stSnd>
        <p:snd r:embed="rId1" name="click.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77813"/>
            <a:ext cx="19431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277813"/>
            <a:ext cx="56769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en-US"/>
              <a:t>Game Theory--chapter4</a:t>
            </a:r>
            <a:endParaRPr lang="en-US" altLang="zh-CN"/>
          </a:p>
        </p:txBody>
      </p:sp>
      <p:sp>
        <p:nvSpPr>
          <p:cNvPr id="6" name="灯片编号占位符 5"/>
          <p:cNvSpPr>
            <a:spLocks noGrp="1"/>
          </p:cNvSpPr>
          <p:nvPr>
            <p:ph type="sldNum" sz="quarter" idx="12"/>
          </p:nvPr>
        </p:nvSpPr>
        <p:spPr/>
        <p:txBody>
          <a:bodyPr/>
          <a:lstStyle>
            <a:lvl1pPr>
              <a:defRPr/>
            </a:lvl1pPr>
          </a:lstStyle>
          <a:p>
            <a:fld id="{2BEE71B5-DB7F-425A-949F-85BC1B763B4F}" type="slidenum">
              <a:rPr lang="zh-CN" altLang="en-US"/>
              <a:pPr/>
              <a:t>‹#›</a:t>
            </a:fld>
            <a:endParaRPr lang="en-US" altLang="zh-CN"/>
          </a:p>
        </p:txBody>
      </p:sp>
    </p:spTree>
  </p:cSld>
  <p:clrMapOvr>
    <a:masterClrMapping/>
  </p:clrMapOvr>
  <p:transition spd="med">
    <p:random/>
    <p:sndAc>
      <p:stSnd>
        <p:snd r:embed="rId1" name="click.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277813"/>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600200"/>
            <a:ext cx="38100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76800" y="1600200"/>
            <a:ext cx="38100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914400" y="6251575"/>
            <a:ext cx="19812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52800" y="6248400"/>
            <a:ext cx="2971800" cy="457200"/>
          </a:xfrm>
        </p:spPr>
        <p:txBody>
          <a:bodyPr/>
          <a:lstStyle>
            <a:lvl1pPr>
              <a:defRPr/>
            </a:lvl1pPr>
          </a:lstStyle>
          <a:p>
            <a:r>
              <a:rPr lang="zh-CN" altLang="en-US"/>
              <a:t>Game Theory--chapter4</a:t>
            </a:r>
            <a:endParaRPr lang="en-US" altLang="zh-CN"/>
          </a:p>
        </p:txBody>
      </p:sp>
      <p:sp>
        <p:nvSpPr>
          <p:cNvPr id="7" name="灯片编号占位符 6"/>
          <p:cNvSpPr>
            <a:spLocks noGrp="1"/>
          </p:cNvSpPr>
          <p:nvPr>
            <p:ph type="sldNum" sz="quarter" idx="12"/>
          </p:nvPr>
        </p:nvSpPr>
        <p:spPr>
          <a:xfrm>
            <a:off x="6781800" y="6248400"/>
            <a:ext cx="1905000" cy="457200"/>
          </a:xfrm>
        </p:spPr>
        <p:txBody>
          <a:bodyPr/>
          <a:lstStyle>
            <a:lvl1pPr>
              <a:defRPr/>
            </a:lvl1pPr>
          </a:lstStyle>
          <a:p>
            <a:fld id="{69FBC700-6964-428C-94BB-D541B1CD4440}" type="slidenum">
              <a:rPr lang="zh-CN" altLang="en-US"/>
              <a:pPr/>
              <a:t>‹#›</a:t>
            </a:fld>
            <a:endParaRPr lang="en-US" altLang="zh-CN"/>
          </a:p>
        </p:txBody>
      </p:sp>
    </p:spTree>
  </p:cSld>
  <p:clrMapOvr>
    <a:masterClrMapping/>
  </p:clrMapOvr>
  <p:transition spd="med">
    <p:random/>
    <p:sndAc>
      <p:stSnd>
        <p:snd r:embed="rId1" name="click.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en-US"/>
              <a:t>Game Theory--chapter4</a:t>
            </a:r>
            <a:endParaRPr lang="en-US" altLang="zh-CN"/>
          </a:p>
        </p:txBody>
      </p:sp>
      <p:sp>
        <p:nvSpPr>
          <p:cNvPr id="6" name="灯片编号占位符 5"/>
          <p:cNvSpPr>
            <a:spLocks noGrp="1"/>
          </p:cNvSpPr>
          <p:nvPr>
            <p:ph type="sldNum" sz="quarter" idx="12"/>
          </p:nvPr>
        </p:nvSpPr>
        <p:spPr/>
        <p:txBody>
          <a:bodyPr/>
          <a:lstStyle>
            <a:lvl1pPr>
              <a:defRPr/>
            </a:lvl1pPr>
          </a:lstStyle>
          <a:p>
            <a:fld id="{6BBEEAB5-3430-4203-9A12-AF153FD3FF54}" type="slidenum">
              <a:rPr lang="zh-CN" altLang="en-US"/>
              <a:pPr/>
              <a:t>‹#›</a:t>
            </a:fld>
            <a:endParaRPr lang="en-US" altLang="zh-CN"/>
          </a:p>
        </p:txBody>
      </p:sp>
    </p:spTree>
  </p:cSld>
  <p:clrMapOvr>
    <a:masterClrMapping/>
  </p:clrMapOvr>
  <p:transition spd="med">
    <p:random/>
    <p:sndAc>
      <p:stSnd>
        <p:snd r:embed="rId1" name="click.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en-US"/>
              <a:t>Game Theory--chapter4</a:t>
            </a:r>
            <a:endParaRPr lang="en-US" altLang="zh-CN"/>
          </a:p>
        </p:txBody>
      </p:sp>
      <p:sp>
        <p:nvSpPr>
          <p:cNvPr id="6" name="灯片编号占位符 5"/>
          <p:cNvSpPr>
            <a:spLocks noGrp="1"/>
          </p:cNvSpPr>
          <p:nvPr>
            <p:ph type="sldNum" sz="quarter" idx="12"/>
          </p:nvPr>
        </p:nvSpPr>
        <p:spPr/>
        <p:txBody>
          <a:bodyPr/>
          <a:lstStyle>
            <a:lvl1pPr>
              <a:defRPr/>
            </a:lvl1pPr>
          </a:lstStyle>
          <a:p>
            <a:fld id="{4CB733D4-6E1D-4556-91F3-70E317E0688C}" type="slidenum">
              <a:rPr lang="zh-CN" altLang="en-US"/>
              <a:pPr/>
              <a:t>‹#›</a:t>
            </a:fld>
            <a:endParaRPr lang="en-US" altLang="zh-CN"/>
          </a:p>
        </p:txBody>
      </p:sp>
    </p:spTree>
  </p:cSld>
  <p:clrMapOvr>
    <a:masterClrMapping/>
  </p:clrMapOvr>
  <p:transition spd="med">
    <p:random/>
    <p:sndAc>
      <p:stSnd>
        <p:snd r:embed="rId1" name="click.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en-US"/>
              <a:t>Game Theory--chapter4</a:t>
            </a:r>
            <a:endParaRPr lang="en-US" altLang="zh-CN"/>
          </a:p>
        </p:txBody>
      </p:sp>
      <p:sp>
        <p:nvSpPr>
          <p:cNvPr id="7" name="灯片编号占位符 6"/>
          <p:cNvSpPr>
            <a:spLocks noGrp="1"/>
          </p:cNvSpPr>
          <p:nvPr>
            <p:ph type="sldNum" sz="quarter" idx="12"/>
          </p:nvPr>
        </p:nvSpPr>
        <p:spPr/>
        <p:txBody>
          <a:bodyPr/>
          <a:lstStyle>
            <a:lvl1pPr>
              <a:defRPr/>
            </a:lvl1pPr>
          </a:lstStyle>
          <a:p>
            <a:fld id="{730BBC11-66EF-4D2D-BC71-797FB71207A9}" type="slidenum">
              <a:rPr lang="zh-CN" altLang="en-US"/>
              <a:pPr/>
              <a:t>‹#›</a:t>
            </a:fld>
            <a:endParaRPr lang="en-US" altLang="zh-CN"/>
          </a:p>
        </p:txBody>
      </p:sp>
    </p:spTree>
  </p:cSld>
  <p:clrMapOvr>
    <a:masterClrMapping/>
  </p:clrMapOvr>
  <p:transition spd="med">
    <p:random/>
    <p:sndAc>
      <p:stSnd>
        <p:snd r:embed="rId1" name="click.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r>
              <a:rPr lang="zh-CN" altLang="en-US"/>
              <a:t>Game Theory--chapter4</a:t>
            </a:r>
            <a:endParaRPr lang="en-US" altLang="zh-CN"/>
          </a:p>
        </p:txBody>
      </p:sp>
      <p:sp>
        <p:nvSpPr>
          <p:cNvPr id="9" name="灯片编号占位符 8"/>
          <p:cNvSpPr>
            <a:spLocks noGrp="1"/>
          </p:cNvSpPr>
          <p:nvPr>
            <p:ph type="sldNum" sz="quarter" idx="12"/>
          </p:nvPr>
        </p:nvSpPr>
        <p:spPr/>
        <p:txBody>
          <a:bodyPr/>
          <a:lstStyle>
            <a:lvl1pPr>
              <a:defRPr/>
            </a:lvl1pPr>
          </a:lstStyle>
          <a:p>
            <a:fld id="{60510D24-B188-4675-9DD0-56D9000C672D}" type="slidenum">
              <a:rPr lang="zh-CN" altLang="en-US"/>
              <a:pPr/>
              <a:t>‹#›</a:t>
            </a:fld>
            <a:endParaRPr lang="en-US" altLang="zh-CN"/>
          </a:p>
        </p:txBody>
      </p:sp>
    </p:spTree>
  </p:cSld>
  <p:clrMapOvr>
    <a:masterClrMapping/>
  </p:clrMapOvr>
  <p:transition spd="med">
    <p:random/>
    <p:sndAc>
      <p:stSnd>
        <p:snd r:embed="rId1" name="click.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r>
              <a:rPr lang="zh-CN" altLang="en-US"/>
              <a:t>Game Theory--chapter4</a:t>
            </a:r>
            <a:endParaRPr lang="en-US" altLang="zh-CN"/>
          </a:p>
        </p:txBody>
      </p:sp>
      <p:sp>
        <p:nvSpPr>
          <p:cNvPr id="5" name="灯片编号占位符 4"/>
          <p:cNvSpPr>
            <a:spLocks noGrp="1"/>
          </p:cNvSpPr>
          <p:nvPr>
            <p:ph type="sldNum" sz="quarter" idx="12"/>
          </p:nvPr>
        </p:nvSpPr>
        <p:spPr/>
        <p:txBody>
          <a:bodyPr/>
          <a:lstStyle>
            <a:lvl1pPr>
              <a:defRPr/>
            </a:lvl1pPr>
          </a:lstStyle>
          <a:p>
            <a:fld id="{BE36F5C1-666A-4C79-8FDE-0DC25D5942F8}" type="slidenum">
              <a:rPr lang="zh-CN" altLang="en-US"/>
              <a:pPr/>
              <a:t>‹#›</a:t>
            </a:fld>
            <a:endParaRPr lang="en-US" altLang="zh-CN"/>
          </a:p>
        </p:txBody>
      </p:sp>
    </p:spTree>
  </p:cSld>
  <p:clrMapOvr>
    <a:masterClrMapping/>
  </p:clrMapOvr>
  <p:transition spd="med">
    <p:random/>
    <p:sndAc>
      <p:stSnd>
        <p:snd r:embed="rId1" name="click.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r>
              <a:rPr lang="zh-CN" altLang="en-US"/>
              <a:t>Game Theory--chapter4</a:t>
            </a:r>
            <a:endParaRPr lang="en-US" altLang="zh-CN"/>
          </a:p>
        </p:txBody>
      </p:sp>
      <p:sp>
        <p:nvSpPr>
          <p:cNvPr id="4" name="灯片编号占位符 3"/>
          <p:cNvSpPr>
            <a:spLocks noGrp="1"/>
          </p:cNvSpPr>
          <p:nvPr>
            <p:ph type="sldNum" sz="quarter" idx="12"/>
          </p:nvPr>
        </p:nvSpPr>
        <p:spPr/>
        <p:txBody>
          <a:bodyPr/>
          <a:lstStyle>
            <a:lvl1pPr>
              <a:defRPr/>
            </a:lvl1pPr>
          </a:lstStyle>
          <a:p>
            <a:fld id="{3D715AE7-FA81-4399-B8D7-06CCE243B2FA}" type="slidenum">
              <a:rPr lang="zh-CN" altLang="en-US"/>
              <a:pPr/>
              <a:t>‹#›</a:t>
            </a:fld>
            <a:endParaRPr lang="en-US" altLang="zh-CN"/>
          </a:p>
        </p:txBody>
      </p:sp>
    </p:spTree>
  </p:cSld>
  <p:clrMapOvr>
    <a:masterClrMapping/>
  </p:clrMapOvr>
  <p:transition spd="med">
    <p:random/>
    <p:sndAc>
      <p:stSnd>
        <p:snd r:embed="rId1" name="click.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en-US"/>
              <a:t>Game Theory--chapter4</a:t>
            </a:r>
            <a:endParaRPr lang="en-US" altLang="zh-CN"/>
          </a:p>
        </p:txBody>
      </p:sp>
      <p:sp>
        <p:nvSpPr>
          <p:cNvPr id="7" name="灯片编号占位符 6"/>
          <p:cNvSpPr>
            <a:spLocks noGrp="1"/>
          </p:cNvSpPr>
          <p:nvPr>
            <p:ph type="sldNum" sz="quarter" idx="12"/>
          </p:nvPr>
        </p:nvSpPr>
        <p:spPr/>
        <p:txBody>
          <a:bodyPr/>
          <a:lstStyle>
            <a:lvl1pPr>
              <a:defRPr/>
            </a:lvl1pPr>
          </a:lstStyle>
          <a:p>
            <a:fld id="{D639D23E-50DB-48E7-BB67-C13565DD0D2A}" type="slidenum">
              <a:rPr lang="zh-CN" altLang="en-US"/>
              <a:pPr/>
              <a:t>‹#›</a:t>
            </a:fld>
            <a:endParaRPr lang="en-US" altLang="zh-CN"/>
          </a:p>
        </p:txBody>
      </p:sp>
    </p:spTree>
  </p:cSld>
  <p:clrMapOvr>
    <a:masterClrMapping/>
  </p:clrMapOvr>
  <p:transition spd="med">
    <p:random/>
    <p:sndAc>
      <p:stSnd>
        <p:snd r:embed="rId1" name="click.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en-US"/>
              <a:t>Game Theory--chapter4</a:t>
            </a:r>
            <a:endParaRPr lang="en-US" altLang="zh-CN"/>
          </a:p>
        </p:txBody>
      </p:sp>
      <p:sp>
        <p:nvSpPr>
          <p:cNvPr id="7" name="灯片编号占位符 6"/>
          <p:cNvSpPr>
            <a:spLocks noGrp="1"/>
          </p:cNvSpPr>
          <p:nvPr>
            <p:ph type="sldNum" sz="quarter" idx="12"/>
          </p:nvPr>
        </p:nvSpPr>
        <p:spPr/>
        <p:txBody>
          <a:bodyPr/>
          <a:lstStyle>
            <a:lvl1pPr>
              <a:defRPr/>
            </a:lvl1pPr>
          </a:lstStyle>
          <a:p>
            <a:fld id="{ED8D1488-F204-46A4-A331-A84DB486FFB2}" type="slidenum">
              <a:rPr lang="zh-CN" altLang="en-US"/>
              <a:pPr/>
              <a:t>‹#›</a:t>
            </a:fld>
            <a:endParaRPr lang="en-US" altLang="zh-CN"/>
          </a:p>
        </p:txBody>
      </p:sp>
    </p:spTree>
  </p:cSld>
  <p:clrMapOvr>
    <a:masterClrMapping/>
  </p:clrMapOvr>
  <p:transition spd="med">
    <p:random/>
    <p:sndAc>
      <p:stSnd>
        <p:snd r:embed="rId1" name="click.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46" name="Group 2"/>
          <p:cNvGrpSpPr>
            <a:grpSpLocks/>
          </p:cNvGrpSpPr>
          <p:nvPr/>
        </p:nvGrpSpPr>
        <p:grpSpPr bwMode="auto">
          <a:xfrm>
            <a:off x="0" y="0"/>
            <a:ext cx="8686800" cy="4876800"/>
            <a:chOff x="0" y="0"/>
            <a:chExt cx="5472" cy="3072"/>
          </a:xfrm>
        </p:grpSpPr>
        <p:sp>
          <p:nvSpPr>
            <p:cNvPr id="6147" name="Rectangle 3"/>
            <p:cNvSpPr>
              <a:spLocks noChangeArrowheads="1"/>
            </p:cNvSpPr>
            <p:nvPr/>
          </p:nvSpPr>
          <p:spPr bwMode="auto">
            <a:xfrm>
              <a:off x="0" y="0"/>
              <a:ext cx="384" cy="3072"/>
            </a:xfrm>
            <a:prstGeom prst="rect">
              <a:avLst/>
            </a:prstGeom>
            <a:solidFill>
              <a:schemeClr val="accent1"/>
            </a:solidFill>
            <a:ln w="9525">
              <a:noFill/>
              <a:miter lim="800000"/>
              <a:headEnd/>
              <a:tailEnd/>
            </a:ln>
            <a:effectLst/>
          </p:spPr>
          <p:txBody>
            <a:bodyPr wrap="none" anchor="ctr"/>
            <a:lstStyle/>
            <a:p>
              <a:pPr algn="ctr"/>
              <a:endParaRPr lang="zh-CN" altLang="en-US" sz="2400">
                <a:latin typeface="Times New Roman" pitchFamily="18" charset="0"/>
                <a:ea typeface="宋体" pitchFamily="2" charset="-122"/>
              </a:endParaRPr>
            </a:p>
          </p:txBody>
        </p:sp>
        <p:grpSp>
          <p:nvGrpSpPr>
            <p:cNvPr id="6148" name="Group 4"/>
            <p:cNvGrpSpPr>
              <a:grpSpLocks/>
            </p:cNvGrpSpPr>
            <p:nvPr/>
          </p:nvGrpSpPr>
          <p:grpSpPr bwMode="auto">
            <a:xfrm>
              <a:off x="240" y="893"/>
              <a:ext cx="5232" cy="115"/>
              <a:chOff x="240" y="893"/>
              <a:chExt cx="5232" cy="115"/>
            </a:xfrm>
          </p:grpSpPr>
          <p:sp>
            <p:nvSpPr>
              <p:cNvPr id="6149" name="Rectangle 5"/>
              <p:cNvSpPr>
                <a:spLocks noChangeArrowheads="1"/>
              </p:cNvSpPr>
              <p:nvPr/>
            </p:nvSpPr>
            <p:spPr bwMode="auto">
              <a:xfrm>
                <a:off x="4320" y="893"/>
                <a:ext cx="1152" cy="115"/>
              </a:xfrm>
              <a:prstGeom prst="rect">
                <a:avLst/>
              </a:prstGeom>
              <a:solidFill>
                <a:schemeClr val="folHlink"/>
              </a:solidFill>
              <a:ln w="9525">
                <a:noFill/>
                <a:miter lim="800000"/>
                <a:headEnd/>
                <a:tailEnd/>
              </a:ln>
              <a:effectLst/>
            </p:spPr>
            <p:txBody>
              <a:bodyPr wrap="none" anchor="ctr"/>
              <a:lstStyle/>
              <a:p>
                <a:pPr algn="ctr"/>
                <a:endParaRPr lang="zh-CN" altLang="en-US" sz="2400">
                  <a:latin typeface="Times New Roman" pitchFamily="18" charset="0"/>
                  <a:ea typeface="宋体" pitchFamily="2" charset="-122"/>
                </a:endParaRPr>
              </a:p>
            </p:txBody>
          </p:sp>
          <p:sp>
            <p:nvSpPr>
              <p:cNvPr id="6150" name="Line 6"/>
              <p:cNvSpPr>
                <a:spLocks noChangeShapeType="1"/>
              </p:cNvSpPr>
              <p:nvPr/>
            </p:nvSpPr>
            <p:spPr bwMode="auto">
              <a:xfrm>
                <a:off x="240" y="941"/>
                <a:ext cx="5232" cy="0"/>
              </a:xfrm>
              <a:prstGeom prst="line">
                <a:avLst/>
              </a:prstGeom>
              <a:noFill/>
              <a:ln w="19050">
                <a:solidFill>
                  <a:schemeClr val="bg2"/>
                </a:solidFill>
                <a:round/>
                <a:headEnd/>
                <a:tailEnd/>
              </a:ln>
              <a:effectLst/>
            </p:spPr>
            <p:txBody>
              <a:bodyPr/>
              <a:lstStyle/>
              <a:p>
                <a:endParaRPr lang="zh-CN" altLang="en-US"/>
              </a:p>
            </p:txBody>
          </p:sp>
        </p:grpSp>
      </p:grpSp>
      <p:sp>
        <p:nvSpPr>
          <p:cNvPr id="6151" name="Rectangle 7"/>
          <p:cNvSpPr>
            <a:spLocks noGrp="1" noChangeArrowheads="1"/>
          </p:cNvSpPr>
          <p:nvPr>
            <p:ph type="title"/>
          </p:nvPr>
        </p:nvSpPr>
        <p:spPr bwMode="auto">
          <a:xfrm>
            <a:off x="914400" y="277813"/>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6152" name="Rectangle 8"/>
          <p:cNvSpPr>
            <a:spLocks noGrp="1" noChangeArrowheads="1"/>
          </p:cNvSpPr>
          <p:nvPr>
            <p:ph type="body" idx="1"/>
          </p:nvPr>
        </p:nvSpPr>
        <p:spPr bwMode="auto">
          <a:xfrm>
            <a:off x="914400" y="1600200"/>
            <a:ext cx="77724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6153" name="Rectangle 9"/>
          <p:cNvSpPr>
            <a:spLocks noGrp="1" noChangeArrowheads="1"/>
          </p:cNvSpPr>
          <p:nvPr>
            <p:ph type="dt" sz="half" idx="2"/>
          </p:nvPr>
        </p:nvSpPr>
        <p:spPr bwMode="auto">
          <a:xfrm>
            <a:off x="914400" y="6251575"/>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a typeface="宋体" pitchFamily="2" charset="-122"/>
              </a:defRPr>
            </a:lvl1pPr>
          </a:lstStyle>
          <a:p>
            <a:endParaRPr lang="en-US" altLang="zh-CN"/>
          </a:p>
        </p:txBody>
      </p:sp>
      <p:sp>
        <p:nvSpPr>
          <p:cNvPr id="6154" name="Rectangle 10"/>
          <p:cNvSpPr>
            <a:spLocks noGrp="1" noChangeArrowheads="1"/>
          </p:cNvSpPr>
          <p:nvPr>
            <p:ph type="ftr" sz="quarter" idx="3"/>
          </p:nvPr>
        </p:nvSpPr>
        <p:spPr bwMode="auto">
          <a:xfrm>
            <a:off x="3352800" y="62484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a typeface="宋体" pitchFamily="2" charset="-122"/>
              </a:defRPr>
            </a:lvl1pPr>
          </a:lstStyle>
          <a:p>
            <a:r>
              <a:rPr lang="zh-CN" altLang="en-US"/>
              <a:t>Game Theory--chapter4</a:t>
            </a:r>
            <a:endParaRPr lang="en-US" altLang="zh-CN"/>
          </a:p>
        </p:txBody>
      </p:sp>
      <p:sp>
        <p:nvSpPr>
          <p:cNvPr id="6155" name="Rectangle 11"/>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a typeface="宋体" pitchFamily="2" charset="-122"/>
              </a:defRPr>
            </a:lvl1pPr>
          </a:lstStyle>
          <a:p>
            <a:fld id="{17FC90EC-BE87-46A2-B91E-33BFD22B1AFC}" type="slidenum">
              <a:rPr lang="zh-CN" altLang="en-US"/>
              <a:pPr/>
              <a:t>‹#›</a:t>
            </a:fld>
            <a:endParaRPr lang="en-US" altLang="zh-CN"/>
          </a:p>
        </p:txBody>
      </p:sp>
      <p:sp>
        <p:nvSpPr>
          <p:cNvPr id="6156" name="Line 12"/>
          <p:cNvSpPr>
            <a:spLocks noChangeShapeType="1"/>
          </p:cNvSpPr>
          <p:nvPr/>
        </p:nvSpPr>
        <p:spPr bwMode="auto">
          <a:xfrm>
            <a:off x="0" y="4876800"/>
            <a:ext cx="609600" cy="0"/>
          </a:xfrm>
          <a:prstGeom prst="line">
            <a:avLst/>
          </a:prstGeom>
          <a:noFill/>
          <a:ln w="44450">
            <a:solidFill>
              <a:schemeClr val="bg2"/>
            </a:solid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ransition spd="med">
    <p:random/>
    <p:sndAc>
      <p:stSnd>
        <p:snd r:embed="rId14" name="click.wav"/>
      </p:stSnd>
    </p:sndAc>
  </p:transition>
  <p:hf hdr="0" dt="0"/>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Times New Roman" pitchFamily="18" charset="0"/>
          <a:cs typeface="Arial" charset="0"/>
        </a:defRPr>
      </a:lvl2pPr>
      <a:lvl3pPr algn="l" rtl="0" fontAlgn="base">
        <a:spcBef>
          <a:spcPct val="0"/>
        </a:spcBef>
        <a:spcAft>
          <a:spcPct val="0"/>
        </a:spcAft>
        <a:defRPr sz="4200">
          <a:solidFill>
            <a:schemeClr val="tx2"/>
          </a:solidFill>
          <a:latin typeface="Times New Roman" pitchFamily="18" charset="0"/>
          <a:cs typeface="Arial" charset="0"/>
        </a:defRPr>
      </a:lvl3pPr>
      <a:lvl4pPr algn="l" rtl="0" fontAlgn="base">
        <a:spcBef>
          <a:spcPct val="0"/>
        </a:spcBef>
        <a:spcAft>
          <a:spcPct val="0"/>
        </a:spcAft>
        <a:defRPr sz="4200">
          <a:solidFill>
            <a:schemeClr val="tx2"/>
          </a:solidFill>
          <a:latin typeface="Times New Roman" pitchFamily="18" charset="0"/>
          <a:cs typeface="Arial" charset="0"/>
        </a:defRPr>
      </a:lvl4pPr>
      <a:lvl5pPr algn="l" rtl="0" fontAlgn="base">
        <a:spcBef>
          <a:spcPct val="0"/>
        </a:spcBef>
        <a:spcAft>
          <a:spcPct val="0"/>
        </a:spcAft>
        <a:defRPr sz="4200">
          <a:solidFill>
            <a:schemeClr val="tx2"/>
          </a:solidFill>
          <a:latin typeface="Times New Roman" pitchFamily="18" charset="0"/>
          <a:cs typeface="Arial" charset="0"/>
        </a:defRPr>
      </a:lvl5pPr>
      <a:lvl6pPr marL="457200" algn="l" rtl="0" fontAlgn="base">
        <a:spcBef>
          <a:spcPct val="0"/>
        </a:spcBef>
        <a:spcAft>
          <a:spcPct val="0"/>
        </a:spcAft>
        <a:defRPr sz="4200">
          <a:solidFill>
            <a:schemeClr val="tx2"/>
          </a:solidFill>
          <a:latin typeface="Times New Roman" pitchFamily="18" charset="0"/>
          <a:cs typeface="Arial" charset="0"/>
        </a:defRPr>
      </a:lvl6pPr>
      <a:lvl7pPr marL="914400" algn="l" rtl="0" fontAlgn="base">
        <a:spcBef>
          <a:spcPct val="0"/>
        </a:spcBef>
        <a:spcAft>
          <a:spcPct val="0"/>
        </a:spcAft>
        <a:defRPr sz="4200">
          <a:solidFill>
            <a:schemeClr val="tx2"/>
          </a:solidFill>
          <a:latin typeface="Times New Roman" pitchFamily="18" charset="0"/>
          <a:cs typeface="Arial" charset="0"/>
        </a:defRPr>
      </a:lvl7pPr>
      <a:lvl8pPr marL="1371600" algn="l" rtl="0" fontAlgn="base">
        <a:spcBef>
          <a:spcPct val="0"/>
        </a:spcBef>
        <a:spcAft>
          <a:spcPct val="0"/>
        </a:spcAft>
        <a:defRPr sz="4200">
          <a:solidFill>
            <a:schemeClr val="tx2"/>
          </a:solidFill>
          <a:latin typeface="Times New Roman" pitchFamily="18" charset="0"/>
          <a:cs typeface="Arial" charset="0"/>
        </a:defRPr>
      </a:lvl8pPr>
      <a:lvl9pPr marL="1828800" algn="l" rtl="0" fontAlgn="base">
        <a:spcBef>
          <a:spcPct val="0"/>
        </a:spcBef>
        <a:spcAft>
          <a:spcPct val="0"/>
        </a:spcAft>
        <a:defRPr sz="4200">
          <a:solidFill>
            <a:schemeClr val="tx2"/>
          </a:solidFill>
          <a:latin typeface="Times New Roman" pitchFamily="18" charset="0"/>
          <a:cs typeface="Arial" charset="0"/>
        </a:defRPr>
      </a:lvl9pPr>
    </p:titleStyle>
    <p:bodyStyle>
      <a:lvl1pPr marL="342900" indent="-342900" algn="l" rtl="0" fontAlgn="base">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itchFamily="2" charset="2"/>
        <a:buChar char="n"/>
        <a:defRPr sz="2600">
          <a:solidFill>
            <a:schemeClr val="tx1"/>
          </a:solidFill>
          <a:latin typeface="+mn-lt"/>
          <a:cs typeface="+mn-cs"/>
        </a:defRPr>
      </a:lvl2pPr>
      <a:lvl3pPr marL="1143000" indent="-228600" algn="l" rtl="0" fontAlgn="base">
        <a:spcBef>
          <a:spcPct val="20000"/>
        </a:spcBef>
        <a:spcAft>
          <a:spcPct val="0"/>
        </a:spcAft>
        <a:buClr>
          <a:schemeClr val="folHlink"/>
        </a:buClr>
        <a:buSzPct val="55000"/>
        <a:buFont typeface="Wingdings" pitchFamily="2" charset="2"/>
        <a:buChar char="n"/>
        <a:defRPr sz="2300">
          <a:solidFill>
            <a:schemeClr val="tx1"/>
          </a:solidFill>
          <a:latin typeface="+mn-lt"/>
          <a:cs typeface="+mn-cs"/>
        </a:defRPr>
      </a:lvl3pPr>
      <a:lvl4pPr marL="16002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4pPr>
      <a:lvl5pPr marL="20574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2.e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e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1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9.emf"/><Relationship Id="rId18" Type="http://schemas.openxmlformats.org/officeDocument/2006/relationships/oleObject" Target="../embeddings/oleObject10.bin"/><Relationship Id="rId3" Type="http://schemas.openxmlformats.org/officeDocument/2006/relationships/audio" Target="../media/audio1.wav"/><Relationship Id="rId21" Type="http://schemas.openxmlformats.org/officeDocument/2006/relationships/image" Target="../media/image13.emf"/><Relationship Id="rId7" Type="http://schemas.openxmlformats.org/officeDocument/2006/relationships/image" Target="../media/image6.emf"/><Relationship Id="rId12" Type="http://schemas.openxmlformats.org/officeDocument/2006/relationships/oleObject" Target="../embeddings/oleObject7.bin"/><Relationship Id="rId17" Type="http://schemas.openxmlformats.org/officeDocument/2006/relationships/image" Target="../media/image11.emf"/><Relationship Id="rId2" Type="http://schemas.openxmlformats.org/officeDocument/2006/relationships/slideLayout" Target="../slideLayouts/slideLayout2.xml"/><Relationship Id="rId16" Type="http://schemas.openxmlformats.org/officeDocument/2006/relationships/oleObject" Target="../embeddings/oleObject9.bin"/><Relationship Id="rId20" Type="http://schemas.openxmlformats.org/officeDocument/2006/relationships/oleObject" Target="../embeddings/oleObject11.bin"/><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8.emf"/><Relationship Id="rId5" Type="http://schemas.openxmlformats.org/officeDocument/2006/relationships/image" Target="../media/image5.emf"/><Relationship Id="rId15" Type="http://schemas.openxmlformats.org/officeDocument/2006/relationships/image" Target="../media/image10.emf"/><Relationship Id="rId10" Type="http://schemas.openxmlformats.org/officeDocument/2006/relationships/oleObject" Target="../embeddings/oleObject6.bin"/><Relationship Id="rId19" Type="http://schemas.openxmlformats.org/officeDocument/2006/relationships/image" Target="../media/image12.emf"/><Relationship Id="rId4" Type="http://schemas.openxmlformats.org/officeDocument/2006/relationships/oleObject" Target="../embeddings/oleObject3.bin"/><Relationship Id="rId9" Type="http://schemas.openxmlformats.org/officeDocument/2006/relationships/image" Target="../media/image7.emf"/><Relationship Id="rId14" Type="http://schemas.openxmlformats.org/officeDocument/2006/relationships/oleObject" Target="../embeddings/oleObject8.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17.emf"/><Relationship Id="rId18" Type="http://schemas.openxmlformats.org/officeDocument/2006/relationships/oleObject" Target="../embeddings/oleObject19.bin"/><Relationship Id="rId26" Type="http://schemas.openxmlformats.org/officeDocument/2006/relationships/oleObject" Target="../embeddings/oleObject23.bin"/><Relationship Id="rId3" Type="http://schemas.openxmlformats.org/officeDocument/2006/relationships/audio" Target="../media/audio1.wav"/><Relationship Id="rId21" Type="http://schemas.openxmlformats.org/officeDocument/2006/relationships/image" Target="../media/image21.emf"/><Relationship Id="rId7" Type="http://schemas.openxmlformats.org/officeDocument/2006/relationships/image" Target="../media/image11.emf"/><Relationship Id="rId12" Type="http://schemas.openxmlformats.org/officeDocument/2006/relationships/oleObject" Target="../embeddings/oleObject16.bin"/><Relationship Id="rId17" Type="http://schemas.openxmlformats.org/officeDocument/2006/relationships/image" Target="../media/image19.emf"/><Relationship Id="rId25" Type="http://schemas.openxmlformats.org/officeDocument/2006/relationships/image" Target="../media/image23.emf"/><Relationship Id="rId2" Type="http://schemas.openxmlformats.org/officeDocument/2006/relationships/slideLayout" Target="../slideLayouts/slideLayout2.xml"/><Relationship Id="rId16" Type="http://schemas.openxmlformats.org/officeDocument/2006/relationships/oleObject" Target="../embeddings/oleObject18.bin"/><Relationship Id="rId20" Type="http://schemas.openxmlformats.org/officeDocument/2006/relationships/oleObject" Target="../embeddings/oleObject20.bin"/><Relationship Id="rId1" Type="http://schemas.openxmlformats.org/officeDocument/2006/relationships/vmlDrawing" Target="../drawings/vmlDrawing3.vml"/><Relationship Id="rId6" Type="http://schemas.openxmlformats.org/officeDocument/2006/relationships/oleObject" Target="../embeddings/oleObject13.bin"/><Relationship Id="rId11" Type="http://schemas.openxmlformats.org/officeDocument/2006/relationships/image" Target="../media/image16.emf"/><Relationship Id="rId24" Type="http://schemas.openxmlformats.org/officeDocument/2006/relationships/oleObject" Target="../embeddings/oleObject22.bin"/><Relationship Id="rId5" Type="http://schemas.openxmlformats.org/officeDocument/2006/relationships/image" Target="../media/image14.emf"/><Relationship Id="rId15" Type="http://schemas.openxmlformats.org/officeDocument/2006/relationships/image" Target="../media/image18.emf"/><Relationship Id="rId23" Type="http://schemas.openxmlformats.org/officeDocument/2006/relationships/image" Target="../media/image22.emf"/><Relationship Id="rId10" Type="http://schemas.openxmlformats.org/officeDocument/2006/relationships/oleObject" Target="../embeddings/oleObject15.bin"/><Relationship Id="rId19" Type="http://schemas.openxmlformats.org/officeDocument/2006/relationships/image" Target="../media/image20.emf"/><Relationship Id="rId4" Type="http://schemas.openxmlformats.org/officeDocument/2006/relationships/oleObject" Target="../embeddings/oleObject12.bin"/><Relationship Id="rId9" Type="http://schemas.openxmlformats.org/officeDocument/2006/relationships/image" Target="../media/image15.emf"/><Relationship Id="rId14" Type="http://schemas.openxmlformats.org/officeDocument/2006/relationships/oleObject" Target="../embeddings/oleObject17.bin"/><Relationship Id="rId22" Type="http://schemas.openxmlformats.org/officeDocument/2006/relationships/oleObject" Target="../embeddings/oleObject21.bin"/><Relationship Id="rId27" Type="http://schemas.openxmlformats.org/officeDocument/2006/relationships/image" Target="../media/image24.emf"/></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5.emf"/><Relationship Id="rId13" Type="http://schemas.openxmlformats.org/officeDocument/2006/relationships/oleObject" Target="../embeddings/oleObject29.bin"/><Relationship Id="rId3" Type="http://schemas.openxmlformats.org/officeDocument/2006/relationships/audio" Target="../media/audio1.wav"/><Relationship Id="rId7" Type="http://schemas.openxmlformats.org/officeDocument/2006/relationships/oleObject" Target="../embeddings/oleObject26.bin"/><Relationship Id="rId12" Type="http://schemas.openxmlformats.org/officeDocument/2006/relationships/image" Target="../media/image27.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25.bin"/><Relationship Id="rId11" Type="http://schemas.openxmlformats.org/officeDocument/2006/relationships/oleObject" Target="../embeddings/oleObject28.bin"/><Relationship Id="rId5" Type="http://schemas.openxmlformats.org/officeDocument/2006/relationships/image" Target="../media/image14.emf"/><Relationship Id="rId10" Type="http://schemas.openxmlformats.org/officeDocument/2006/relationships/image" Target="../media/image26.emf"/><Relationship Id="rId4" Type="http://schemas.openxmlformats.org/officeDocument/2006/relationships/oleObject" Target="../embeddings/oleObject24.bin"/><Relationship Id="rId9" Type="http://schemas.openxmlformats.org/officeDocument/2006/relationships/oleObject" Target="../embeddings/oleObject27.bin"/><Relationship Id="rId14" Type="http://schemas.openxmlformats.org/officeDocument/2006/relationships/image" Target="../media/image11.e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oleObject" Target="../embeddings/oleObject35.bin"/><Relationship Id="rId3" Type="http://schemas.openxmlformats.org/officeDocument/2006/relationships/audio" Target="../media/audio1.wav"/><Relationship Id="rId7" Type="http://schemas.openxmlformats.org/officeDocument/2006/relationships/image" Target="../media/image28.emf"/><Relationship Id="rId12" Type="http://schemas.openxmlformats.org/officeDocument/2006/relationships/image" Target="../media/image30.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31.bin"/><Relationship Id="rId11" Type="http://schemas.openxmlformats.org/officeDocument/2006/relationships/oleObject" Target="../embeddings/oleObject34.bin"/><Relationship Id="rId5" Type="http://schemas.openxmlformats.org/officeDocument/2006/relationships/image" Target="../media/image14.e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29.emf"/><Relationship Id="rId14" Type="http://schemas.openxmlformats.org/officeDocument/2006/relationships/image" Target="../media/image31.e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image" Target="../media/image35.emf"/><Relationship Id="rId3" Type="http://schemas.openxmlformats.org/officeDocument/2006/relationships/audio" Target="../media/audio1.wav"/><Relationship Id="rId7" Type="http://schemas.openxmlformats.org/officeDocument/2006/relationships/image" Target="../media/image32.emf"/><Relationship Id="rId12"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37.bin"/><Relationship Id="rId11" Type="http://schemas.openxmlformats.org/officeDocument/2006/relationships/image" Target="../media/image34.emf"/><Relationship Id="rId5" Type="http://schemas.openxmlformats.org/officeDocument/2006/relationships/image" Target="../media/image11.e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33.emf"/></Relationships>
</file>

<file path=ppt/slides/_rels/slide25.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audio" Target="../media/audio1.wav"/><Relationship Id="rId7" Type="http://schemas.openxmlformats.org/officeDocument/2006/relationships/oleObject" Target="../embeddings/oleObject43.bin"/><Relationship Id="rId12" Type="http://schemas.openxmlformats.org/officeDocument/2006/relationships/image" Target="../media/image37.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42.bin"/><Relationship Id="rId11" Type="http://schemas.openxmlformats.org/officeDocument/2006/relationships/oleObject" Target="../embeddings/oleObject45.bin"/><Relationship Id="rId5" Type="http://schemas.openxmlformats.org/officeDocument/2006/relationships/image" Target="../media/image14.emf"/><Relationship Id="rId10" Type="http://schemas.openxmlformats.org/officeDocument/2006/relationships/image" Target="../media/image36.emf"/><Relationship Id="rId4" Type="http://schemas.openxmlformats.org/officeDocument/2006/relationships/oleObject" Target="../embeddings/oleObject41.bin"/><Relationship Id="rId9" Type="http://schemas.openxmlformats.org/officeDocument/2006/relationships/oleObject" Target="../embeddings/oleObject44.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audio" Target="../media/audio1.wav"/><Relationship Id="rId7" Type="http://schemas.openxmlformats.org/officeDocument/2006/relationships/image" Target="../media/image30.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47.bin"/><Relationship Id="rId5" Type="http://schemas.openxmlformats.org/officeDocument/2006/relationships/image" Target="../media/image38.emf"/><Relationship Id="rId4" Type="http://schemas.openxmlformats.org/officeDocument/2006/relationships/oleObject" Target="../embeddings/oleObject46.bin"/><Relationship Id="rId9" Type="http://schemas.openxmlformats.org/officeDocument/2006/relationships/image" Target="../media/image39.emf"/></Relationships>
</file>

<file path=ppt/slides/_rels/slide27.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51.bin"/><Relationship Id="rId13" Type="http://schemas.openxmlformats.org/officeDocument/2006/relationships/image" Target="../media/image45.emf"/><Relationship Id="rId3" Type="http://schemas.openxmlformats.org/officeDocument/2006/relationships/audio" Target="../media/audio1.wav"/><Relationship Id="rId7" Type="http://schemas.openxmlformats.org/officeDocument/2006/relationships/image" Target="../media/image42.emf"/><Relationship Id="rId12"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50.bin"/><Relationship Id="rId11" Type="http://schemas.openxmlformats.org/officeDocument/2006/relationships/image" Target="../media/image44.emf"/><Relationship Id="rId5" Type="http://schemas.openxmlformats.org/officeDocument/2006/relationships/image" Target="../media/image41.emf"/><Relationship Id="rId10" Type="http://schemas.openxmlformats.org/officeDocument/2006/relationships/oleObject" Target="../embeddings/oleObject52.bin"/><Relationship Id="rId4" Type="http://schemas.openxmlformats.org/officeDocument/2006/relationships/oleObject" Target="../embeddings/oleObject49.bin"/><Relationship Id="rId9" Type="http://schemas.openxmlformats.org/officeDocument/2006/relationships/image" Target="../media/image43.emf"/></Relationships>
</file>

<file path=ppt/slides/_rels/slide2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4"/>
          <p:cNvSpPr>
            <a:spLocks noGrp="1" noChangeArrowheads="1"/>
          </p:cNvSpPr>
          <p:nvPr>
            <p:ph type="ftr" sz="quarter" idx="3"/>
          </p:nvPr>
        </p:nvSpPr>
        <p:spPr/>
        <p:txBody>
          <a:bodyPr/>
          <a:lstStyle/>
          <a:p>
            <a:r>
              <a:rPr lang="zh-CN" altLang="en-US"/>
              <a:t>Game Theory--chapter4</a:t>
            </a:r>
            <a:endParaRPr lang="en-US" altLang="zh-CN"/>
          </a:p>
        </p:txBody>
      </p:sp>
      <p:sp>
        <p:nvSpPr>
          <p:cNvPr id="6" name="Rectangle 15"/>
          <p:cNvSpPr>
            <a:spLocks noGrp="1" noChangeArrowheads="1"/>
          </p:cNvSpPr>
          <p:nvPr>
            <p:ph type="sldNum" sz="quarter" idx="4"/>
          </p:nvPr>
        </p:nvSpPr>
        <p:spPr/>
        <p:txBody>
          <a:bodyPr/>
          <a:lstStyle/>
          <a:p>
            <a:fld id="{480203D6-1D5E-48D6-8D77-4AE1C77C4559}" type="slidenum">
              <a:rPr lang="zh-CN" altLang="en-US"/>
              <a:pPr/>
              <a:t>1</a:t>
            </a:fld>
            <a:endParaRPr lang="en-US" altLang="zh-CN"/>
          </a:p>
        </p:txBody>
      </p:sp>
      <p:sp>
        <p:nvSpPr>
          <p:cNvPr id="2050" name="Rectangle 2"/>
          <p:cNvSpPr>
            <a:spLocks noGrp="1" noChangeArrowheads="1"/>
          </p:cNvSpPr>
          <p:nvPr>
            <p:ph type="ctrTitle"/>
          </p:nvPr>
        </p:nvSpPr>
        <p:spPr/>
        <p:txBody>
          <a:bodyPr/>
          <a:lstStyle/>
          <a:p>
            <a:r>
              <a:rPr lang="en-US" altLang="zh-CN" sz="4400" dirty="0">
                <a:ea typeface="宋体" pitchFamily="2" charset="-122"/>
              </a:rPr>
              <a:t>Dynamic Games of Incomplete Information --     Chapter 4</a:t>
            </a:r>
          </a:p>
        </p:txBody>
      </p:sp>
      <p:sp>
        <p:nvSpPr>
          <p:cNvPr id="2051" name="Rectangle 3"/>
          <p:cNvSpPr>
            <a:spLocks noGrp="1" noChangeArrowheads="1"/>
          </p:cNvSpPr>
          <p:nvPr>
            <p:ph type="subTitle" idx="1"/>
          </p:nvPr>
        </p:nvSpPr>
        <p:spPr/>
        <p:txBody>
          <a:bodyPr/>
          <a:lstStyle/>
          <a:p>
            <a:r>
              <a:rPr lang="en-US" altLang="zh-CN" dirty="0">
                <a:ea typeface="宋体" pitchFamily="2" charset="-122"/>
              </a:rPr>
              <a:t>Perfect Bayesian Equilibrium</a:t>
            </a:r>
          </a:p>
        </p:txBody>
      </p:sp>
    </p:spTree>
  </p:cSld>
  <p:clrMapOvr>
    <a:masterClrMapping/>
  </p:clrMapOvr>
  <p:transition spd="med">
    <p:random/>
    <p:sndAc>
      <p:stSnd>
        <p:snd r:embed="rId3" name="click.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Game Theory--chapter4</a:t>
            </a:r>
            <a:endParaRPr lang="en-US" altLang="zh-CN"/>
          </a:p>
        </p:txBody>
      </p:sp>
      <p:sp>
        <p:nvSpPr>
          <p:cNvPr id="6" name="灯片编号占位符 5"/>
          <p:cNvSpPr>
            <a:spLocks noGrp="1"/>
          </p:cNvSpPr>
          <p:nvPr>
            <p:ph type="sldNum" sz="quarter" idx="12"/>
          </p:nvPr>
        </p:nvSpPr>
        <p:spPr/>
        <p:txBody>
          <a:bodyPr/>
          <a:lstStyle/>
          <a:p>
            <a:fld id="{6E463F77-0189-4C95-B96A-0263981AAFE0}" type="slidenum">
              <a:rPr lang="zh-CN" altLang="en-US"/>
              <a:pPr/>
              <a:t>10</a:t>
            </a:fld>
            <a:endParaRPr lang="en-US" altLang="zh-CN"/>
          </a:p>
        </p:txBody>
      </p:sp>
      <p:sp>
        <p:nvSpPr>
          <p:cNvPr id="291842" name="Rectangle 2"/>
          <p:cNvSpPr>
            <a:spLocks noGrp="1" noChangeArrowheads="1"/>
          </p:cNvSpPr>
          <p:nvPr>
            <p:ph type="title"/>
          </p:nvPr>
        </p:nvSpPr>
        <p:spPr/>
        <p:txBody>
          <a:bodyPr/>
          <a:lstStyle/>
          <a:p>
            <a:r>
              <a:rPr lang="en-US" altLang="zh-CN" sz="3800">
                <a:ea typeface="宋体" pitchFamily="2" charset="-122"/>
              </a:rPr>
              <a:t>Definition: </a:t>
            </a:r>
            <a:br>
              <a:rPr lang="en-US" altLang="zh-CN" sz="3800">
                <a:ea typeface="宋体" pitchFamily="2" charset="-122"/>
              </a:rPr>
            </a:br>
            <a:r>
              <a:rPr lang="en-US" altLang="zh-CN" sz="3800">
                <a:ea typeface="宋体" pitchFamily="2" charset="-122"/>
              </a:rPr>
              <a:t>          </a:t>
            </a:r>
            <a:r>
              <a:rPr lang="en-US" altLang="zh-CN" sz="3800">
                <a:solidFill>
                  <a:schemeClr val="bg2"/>
                </a:solidFill>
                <a:ea typeface="宋体" pitchFamily="2" charset="-122"/>
              </a:rPr>
              <a:t>on the equilibrium path</a:t>
            </a:r>
            <a:r>
              <a:rPr lang="en-US" altLang="zh-CN" sz="3800" b="1">
                <a:ea typeface="宋体" pitchFamily="2" charset="-122"/>
              </a:rPr>
              <a:t> </a:t>
            </a:r>
            <a:endParaRPr lang="zh-CN" altLang="en-US" sz="3800" b="1">
              <a:ea typeface="宋体" pitchFamily="2" charset="-122"/>
            </a:endParaRPr>
          </a:p>
        </p:txBody>
      </p:sp>
      <p:sp>
        <p:nvSpPr>
          <p:cNvPr id="291843" name="Rectangle 3"/>
          <p:cNvSpPr>
            <a:spLocks noGrp="1" noChangeArrowheads="1"/>
          </p:cNvSpPr>
          <p:nvPr>
            <p:ph type="body" idx="1"/>
          </p:nvPr>
        </p:nvSpPr>
        <p:spPr/>
        <p:txBody>
          <a:bodyPr/>
          <a:lstStyle/>
          <a:p>
            <a:pPr>
              <a:lnSpc>
                <a:spcPct val="90000"/>
              </a:lnSpc>
            </a:pPr>
            <a:r>
              <a:rPr lang="zh-CN" altLang="en-US" sz="2400" b="1">
                <a:solidFill>
                  <a:schemeClr val="bg2"/>
                </a:solidFill>
                <a:ea typeface="宋体" pitchFamily="2" charset="-122"/>
              </a:rPr>
              <a:t>要求</a:t>
            </a:r>
            <a:r>
              <a:rPr lang="en-US" altLang="zh-CN" sz="2400" b="1">
                <a:solidFill>
                  <a:schemeClr val="bg2"/>
                </a:solidFill>
                <a:ea typeface="宋体" pitchFamily="2" charset="-122"/>
              </a:rPr>
              <a:t>1</a:t>
            </a:r>
            <a:r>
              <a:rPr lang="zh-CN" altLang="en-US" sz="2400" b="1">
                <a:solidFill>
                  <a:schemeClr val="bg2"/>
                </a:solidFill>
                <a:ea typeface="宋体" pitchFamily="2" charset="-122"/>
              </a:rPr>
              <a:t>和要求</a:t>
            </a:r>
            <a:r>
              <a:rPr lang="en-US" altLang="zh-CN" sz="2400" b="1">
                <a:solidFill>
                  <a:schemeClr val="bg2"/>
                </a:solidFill>
                <a:ea typeface="宋体" pitchFamily="2" charset="-122"/>
              </a:rPr>
              <a:t>2</a:t>
            </a:r>
            <a:r>
              <a:rPr lang="zh-CN" altLang="en-US" sz="2400">
                <a:ea typeface="宋体" pitchFamily="2" charset="-122"/>
              </a:rPr>
              <a:t>保证了参与人持有推断，并对给定的推断选择最优行动</a:t>
            </a:r>
            <a:r>
              <a:rPr lang="en-US" altLang="zh-CN" sz="2400">
                <a:ea typeface="宋体" pitchFamily="2" charset="-122"/>
              </a:rPr>
              <a:t>,</a:t>
            </a:r>
            <a:r>
              <a:rPr lang="zh-CN" altLang="en-US" sz="2400">
                <a:ea typeface="宋体" pitchFamily="2" charset="-122"/>
              </a:rPr>
              <a:t>但</a:t>
            </a:r>
            <a:r>
              <a:rPr lang="zh-CN" altLang="en-US" sz="2400" b="1">
                <a:solidFill>
                  <a:schemeClr val="tx2"/>
                </a:solidFill>
                <a:ea typeface="宋体" pitchFamily="2" charset="-122"/>
              </a:rPr>
              <a:t>并没有明确这些推断是否是合理的</a:t>
            </a:r>
            <a:r>
              <a:rPr lang="zh-CN" altLang="en-US" sz="2400">
                <a:ea typeface="宋体" pitchFamily="2" charset="-122"/>
              </a:rPr>
              <a:t>（</a:t>
            </a:r>
            <a:r>
              <a:rPr lang="en-US" altLang="zh-CN" sz="2400" b="1">
                <a:solidFill>
                  <a:schemeClr val="bg2"/>
                </a:solidFill>
                <a:ea typeface="宋体" pitchFamily="2" charset="-122"/>
              </a:rPr>
              <a:t>reasonable</a:t>
            </a:r>
            <a:r>
              <a:rPr lang="zh-CN" altLang="en-US" sz="2400">
                <a:ea typeface="宋体" pitchFamily="2" charset="-122"/>
              </a:rPr>
              <a:t> ）</a:t>
            </a:r>
            <a:r>
              <a:rPr lang="en-US" altLang="zh-CN" sz="2400">
                <a:ea typeface="宋体" pitchFamily="2" charset="-122"/>
              </a:rPr>
              <a:t>. </a:t>
            </a:r>
            <a:r>
              <a:rPr lang="zh-CN" altLang="en-US" sz="2400">
                <a:ea typeface="宋体" pitchFamily="2" charset="-122"/>
              </a:rPr>
              <a:t>为了进一步约束参与人的推断</a:t>
            </a:r>
            <a:r>
              <a:rPr lang="en-US" altLang="zh-CN" sz="2400">
                <a:ea typeface="宋体" pitchFamily="2" charset="-122"/>
              </a:rPr>
              <a:t>, </a:t>
            </a:r>
            <a:r>
              <a:rPr lang="zh-CN" altLang="en-US" sz="2400">
                <a:ea typeface="宋体" pitchFamily="2" charset="-122"/>
              </a:rPr>
              <a:t>我们需要区分处于均衡路径上的信息集和不处于均衡路径上的信息集</a:t>
            </a:r>
            <a:r>
              <a:rPr lang="en-US" altLang="zh-CN" sz="2400">
                <a:ea typeface="宋体" pitchFamily="2" charset="-122"/>
              </a:rPr>
              <a:t>.</a:t>
            </a:r>
          </a:p>
          <a:p>
            <a:pPr>
              <a:lnSpc>
                <a:spcPct val="90000"/>
              </a:lnSpc>
            </a:pPr>
            <a:r>
              <a:rPr lang="zh-CN" altLang="en-US" sz="2400" b="1">
                <a:ea typeface="宋体" pitchFamily="2" charset="-122"/>
              </a:rPr>
              <a:t>定义 </a:t>
            </a:r>
            <a:r>
              <a:rPr lang="zh-CN" altLang="en-US" sz="2400">
                <a:ea typeface="宋体" pitchFamily="2" charset="-122"/>
              </a:rPr>
              <a:t> 对于一个给定的扩展式博弈中给定的均衡</a:t>
            </a:r>
            <a:r>
              <a:rPr lang="en-US" altLang="zh-CN" sz="2400">
                <a:ea typeface="宋体" pitchFamily="2" charset="-122"/>
              </a:rPr>
              <a:t>, </a:t>
            </a:r>
            <a:r>
              <a:rPr lang="zh-CN" altLang="en-US" sz="2400">
                <a:ea typeface="宋体" pitchFamily="2" charset="-122"/>
              </a:rPr>
              <a:t>如果博弈根据均衡策略进行时将以正的概率达到某信息集，我们称此信息集</a:t>
            </a:r>
            <a:r>
              <a:rPr lang="zh-CN" altLang="en-US" sz="2400" b="1">
                <a:solidFill>
                  <a:schemeClr val="tx2"/>
                </a:solidFill>
                <a:ea typeface="宋体" pitchFamily="2" charset="-122"/>
              </a:rPr>
              <a:t>处于均衡路径之上</a:t>
            </a:r>
            <a:r>
              <a:rPr lang="zh-CN" altLang="en-US" sz="2400">
                <a:ea typeface="宋体" pitchFamily="2" charset="-122"/>
              </a:rPr>
              <a:t>（</a:t>
            </a:r>
            <a:r>
              <a:rPr lang="en-US" altLang="zh-CN" sz="2400" b="1">
                <a:solidFill>
                  <a:schemeClr val="bg2"/>
                </a:solidFill>
                <a:ea typeface="宋体" pitchFamily="2" charset="-122"/>
              </a:rPr>
              <a:t>on the equilibrium path</a:t>
            </a:r>
            <a:r>
              <a:rPr lang="en-US" altLang="zh-CN" sz="2400">
                <a:ea typeface="宋体" pitchFamily="2" charset="-122"/>
              </a:rPr>
              <a:t> </a:t>
            </a:r>
            <a:r>
              <a:rPr lang="zh-CN" altLang="en-US" sz="2400">
                <a:ea typeface="宋体" pitchFamily="2" charset="-122"/>
              </a:rPr>
              <a:t>）</a:t>
            </a:r>
            <a:r>
              <a:rPr lang="en-US" altLang="zh-CN" sz="2400">
                <a:ea typeface="宋体" pitchFamily="2" charset="-122"/>
              </a:rPr>
              <a:t>, </a:t>
            </a:r>
          </a:p>
          <a:p>
            <a:pPr>
              <a:lnSpc>
                <a:spcPct val="90000"/>
              </a:lnSpc>
            </a:pPr>
            <a:r>
              <a:rPr lang="zh-CN" altLang="en-US" sz="2400">
                <a:ea typeface="宋体" pitchFamily="2" charset="-122"/>
              </a:rPr>
              <a:t>否则，我们称为</a:t>
            </a:r>
            <a:r>
              <a:rPr lang="zh-CN" altLang="en-US" sz="2400" b="1">
                <a:solidFill>
                  <a:schemeClr val="tx2"/>
                </a:solidFill>
                <a:ea typeface="宋体" pitchFamily="2" charset="-122"/>
              </a:rPr>
              <a:t>处于均衡路径之外</a:t>
            </a:r>
            <a:r>
              <a:rPr lang="zh-CN" altLang="en-US" sz="2400">
                <a:ea typeface="宋体" pitchFamily="2" charset="-122"/>
              </a:rPr>
              <a:t>（</a:t>
            </a:r>
            <a:r>
              <a:rPr lang="en-US" altLang="zh-CN" sz="2400" b="1">
                <a:solidFill>
                  <a:schemeClr val="bg2"/>
                </a:solidFill>
                <a:ea typeface="宋体" pitchFamily="2" charset="-122"/>
              </a:rPr>
              <a:t>off the equilibrium path</a:t>
            </a:r>
            <a:r>
              <a:rPr lang="en-US" altLang="zh-CN" sz="2400">
                <a:ea typeface="宋体" pitchFamily="2" charset="-122"/>
              </a:rPr>
              <a:t> </a:t>
            </a:r>
            <a:r>
              <a:rPr lang="zh-CN" altLang="en-US" sz="2400">
                <a:ea typeface="宋体" pitchFamily="2" charset="-122"/>
              </a:rPr>
              <a:t>）</a:t>
            </a:r>
            <a:r>
              <a:rPr lang="en-US" altLang="zh-CN" sz="2400" b="1">
                <a:solidFill>
                  <a:schemeClr val="bg2"/>
                </a:solidFill>
                <a:ea typeface="宋体" pitchFamily="2" charset="-122"/>
              </a:rPr>
              <a:t> </a:t>
            </a:r>
            <a:r>
              <a:rPr lang="en-US" altLang="zh-CN" sz="2400">
                <a:ea typeface="宋体" pitchFamily="2" charset="-122"/>
              </a:rPr>
              <a:t>(</a:t>
            </a:r>
            <a:r>
              <a:rPr lang="zh-CN" altLang="en-US" sz="2400">
                <a:ea typeface="宋体" pitchFamily="2" charset="-122"/>
              </a:rPr>
              <a:t>其中均衡可以是</a:t>
            </a:r>
            <a:r>
              <a:rPr lang="en-US" altLang="zh-CN" sz="2400">
                <a:ea typeface="宋体" pitchFamily="2" charset="-122"/>
              </a:rPr>
              <a:t>NE, SPNE </a:t>
            </a:r>
            <a:r>
              <a:rPr lang="zh-CN" altLang="en-US" sz="2400">
                <a:ea typeface="宋体" pitchFamily="2" charset="-122"/>
              </a:rPr>
              <a:t>及 </a:t>
            </a:r>
            <a:r>
              <a:rPr lang="en-US" altLang="zh-CN" sz="2400">
                <a:ea typeface="宋体" pitchFamily="2" charset="-122"/>
              </a:rPr>
              <a:t>PBE)</a:t>
            </a:r>
          </a:p>
        </p:txBody>
      </p:sp>
    </p:spTree>
  </p:cSld>
  <p:clrMapOvr>
    <a:masterClrMapping/>
  </p:clrMapOvr>
  <p:transition spd="med">
    <p:random/>
    <p:sndAc>
      <p:stSnd>
        <p:snd r:embed="rId2" name="click.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页脚占位符 4"/>
          <p:cNvSpPr>
            <a:spLocks noGrp="1"/>
          </p:cNvSpPr>
          <p:nvPr>
            <p:ph type="ftr" sz="quarter" idx="11"/>
          </p:nvPr>
        </p:nvSpPr>
        <p:spPr/>
        <p:txBody>
          <a:bodyPr/>
          <a:lstStyle/>
          <a:p>
            <a:r>
              <a:rPr lang="zh-CN" altLang="en-US"/>
              <a:t>Game Theory--chapter4</a:t>
            </a:r>
            <a:endParaRPr lang="en-US" altLang="zh-CN"/>
          </a:p>
        </p:txBody>
      </p:sp>
      <p:sp>
        <p:nvSpPr>
          <p:cNvPr id="63" name="灯片编号占位符 5"/>
          <p:cNvSpPr>
            <a:spLocks noGrp="1"/>
          </p:cNvSpPr>
          <p:nvPr>
            <p:ph type="sldNum" sz="quarter" idx="12"/>
          </p:nvPr>
        </p:nvSpPr>
        <p:spPr/>
        <p:txBody>
          <a:bodyPr/>
          <a:lstStyle/>
          <a:p>
            <a:fld id="{0C40B08F-A292-49C5-8499-F647990E6385}" type="slidenum">
              <a:rPr lang="zh-CN" altLang="en-US"/>
              <a:pPr/>
              <a:t>11</a:t>
            </a:fld>
            <a:endParaRPr lang="en-US" altLang="zh-CN"/>
          </a:p>
        </p:txBody>
      </p:sp>
      <p:sp>
        <p:nvSpPr>
          <p:cNvPr id="292866" name="Rectangle 2"/>
          <p:cNvSpPr>
            <a:spLocks noGrp="1" noChangeArrowheads="1"/>
          </p:cNvSpPr>
          <p:nvPr>
            <p:ph type="title"/>
          </p:nvPr>
        </p:nvSpPr>
        <p:spPr/>
        <p:txBody>
          <a:bodyPr/>
          <a:lstStyle/>
          <a:p>
            <a:r>
              <a:rPr lang="en-US" altLang="zh-CN">
                <a:solidFill>
                  <a:schemeClr val="bg2"/>
                </a:solidFill>
                <a:ea typeface="宋体" pitchFamily="2" charset="-122"/>
              </a:rPr>
              <a:t>Requirement 3</a:t>
            </a:r>
            <a:endParaRPr lang="zh-CN" altLang="en-US">
              <a:solidFill>
                <a:schemeClr val="bg2"/>
              </a:solidFill>
              <a:ea typeface="宋体" pitchFamily="2" charset="-122"/>
            </a:endParaRPr>
          </a:p>
        </p:txBody>
      </p:sp>
      <p:sp>
        <p:nvSpPr>
          <p:cNvPr id="292867" name="Rectangle 3"/>
          <p:cNvSpPr>
            <a:spLocks noGrp="1" noChangeArrowheads="1"/>
          </p:cNvSpPr>
          <p:nvPr>
            <p:ph type="body" idx="1"/>
          </p:nvPr>
        </p:nvSpPr>
        <p:spPr/>
        <p:txBody>
          <a:bodyPr/>
          <a:lstStyle/>
          <a:p>
            <a:r>
              <a:rPr lang="zh-CN" altLang="en-US" b="1">
                <a:solidFill>
                  <a:schemeClr val="bg2"/>
                </a:solidFill>
                <a:ea typeface="宋体" pitchFamily="2" charset="-122"/>
              </a:rPr>
              <a:t>要求 </a:t>
            </a:r>
            <a:r>
              <a:rPr lang="en-US" altLang="zh-CN" b="1">
                <a:solidFill>
                  <a:schemeClr val="bg2"/>
                </a:solidFill>
                <a:ea typeface="宋体" pitchFamily="2" charset="-122"/>
              </a:rPr>
              <a:t>3</a:t>
            </a:r>
            <a:r>
              <a:rPr lang="en-US" altLang="zh-CN">
                <a:solidFill>
                  <a:schemeClr val="bg2"/>
                </a:solidFill>
                <a:ea typeface="宋体" pitchFamily="2" charset="-122"/>
              </a:rPr>
              <a:t> </a:t>
            </a:r>
            <a:r>
              <a:rPr lang="zh-CN" altLang="en-US">
                <a:solidFill>
                  <a:schemeClr val="bg2"/>
                </a:solidFill>
                <a:ea typeface="宋体" pitchFamily="2" charset="-122"/>
              </a:rPr>
              <a:t>在</a:t>
            </a:r>
            <a:r>
              <a:rPr lang="zh-CN" altLang="en-US" b="1">
                <a:solidFill>
                  <a:schemeClr val="accent2"/>
                </a:solidFill>
                <a:ea typeface="宋体" pitchFamily="2" charset="-122"/>
              </a:rPr>
              <a:t>处于均衡路径之上</a:t>
            </a:r>
            <a:r>
              <a:rPr lang="zh-CN" altLang="en-US">
                <a:solidFill>
                  <a:schemeClr val="bg2"/>
                </a:solidFill>
                <a:ea typeface="宋体" pitchFamily="2" charset="-122"/>
              </a:rPr>
              <a:t>的信息集中</a:t>
            </a:r>
            <a:r>
              <a:rPr lang="en-US" altLang="zh-CN">
                <a:solidFill>
                  <a:schemeClr val="bg2"/>
                </a:solidFill>
                <a:ea typeface="宋体" pitchFamily="2" charset="-122"/>
              </a:rPr>
              <a:t>, </a:t>
            </a:r>
            <a:r>
              <a:rPr lang="zh-CN" altLang="en-US">
                <a:solidFill>
                  <a:schemeClr val="bg2"/>
                </a:solidFill>
                <a:ea typeface="宋体" pitchFamily="2" charset="-122"/>
              </a:rPr>
              <a:t>推断由贝叶斯法则（</a:t>
            </a:r>
            <a:r>
              <a:rPr lang="en-US" altLang="zh-CN">
                <a:solidFill>
                  <a:schemeClr val="bg2"/>
                </a:solidFill>
                <a:ea typeface="宋体" pitchFamily="2" charset="-122"/>
              </a:rPr>
              <a:t>Bayes’ rule </a:t>
            </a:r>
            <a:r>
              <a:rPr lang="zh-CN" altLang="en-US">
                <a:solidFill>
                  <a:schemeClr val="bg2"/>
                </a:solidFill>
                <a:ea typeface="宋体" pitchFamily="2" charset="-122"/>
              </a:rPr>
              <a:t>）和参与人的均衡策略给出</a:t>
            </a:r>
            <a:r>
              <a:rPr lang="en-US" altLang="zh-CN">
                <a:solidFill>
                  <a:schemeClr val="bg2"/>
                </a:solidFill>
                <a:ea typeface="宋体" pitchFamily="2" charset="-122"/>
              </a:rPr>
              <a:t>.</a:t>
            </a:r>
            <a:endParaRPr lang="zh-CN" altLang="en-US">
              <a:solidFill>
                <a:schemeClr val="bg2"/>
              </a:solidFill>
              <a:ea typeface="宋体" pitchFamily="2" charset="-122"/>
            </a:endParaRPr>
          </a:p>
          <a:p>
            <a:endParaRPr lang="zh-CN" altLang="en-US">
              <a:solidFill>
                <a:schemeClr val="bg2"/>
              </a:solidFill>
              <a:ea typeface="宋体" pitchFamily="2" charset="-122"/>
            </a:endParaRPr>
          </a:p>
        </p:txBody>
      </p:sp>
      <p:grpSp>
        <p:nvGrpSpPr>
          <p:cNvPr id="292868" name="Group 4"/>
          <p:cNvGrpSpPr>
            <a:grpSpLocks/>
          </p:cNvGrpSpPr>
          <p:nvPr/>
        </p:nvGrpSpPr>
        <p:grpSpPr bwMode="auto">
          <a:xfrm>
            <a:off x="519113" y="3306763"/>
            <a:ext cx="3941762" cy="3005137"/>
            <a:chOff x="1008" y="768"/>
            <a:chExt cx="3436" cy="2660"/>
          </a:xfrm>
        </p:grpSpPr>
        <p:sp>
          <p:nvSpPr>
            <p:cNvPr id="292869" name="Oval 5"/>
            <p:cNvSpPr>
              <a:spLocks noChangeArrowheads="1"/>
            </p:cNvSpPr>
            <p:nvPr/>
          </p:nvSpPr>
          <p:spPr bwMode="auto">
            <a:xfrm>
              <a:off x="2590" y="1147"/>
              <a:ext cx="221" cy="299"/>
            </a:xfrm>
            <a:prstGeom prst="ellipse">
              <a:avLst/>
            </a:prstGeom>
            <a:noFill/>
            <a:ln w="9525">
              <a:solidFill>
                <a:schemeClr val="tx1"/>
              </a:solidFill>
              <a:round/>
              <a:headEnd/>
              <a:tailEnd/>
            </a:ln>
            <a:effectLst/>
          </p:spPr>
          <p:txBody>
            <a:bodyPr wrap="none" anchor="ctr"/>
            <a:lstStyle/>
            <a:p>
              <a:endParaRPr lang="zh-CN" altLang="en-US"/>
            </a:p>
          </p:txBody>
        </p:sp>
        <p:sp>
          <p:nvSpPr>
            <p:cNvPr id="292870" name="Line 6"/>
            <p:cNvSpPr>
              <a:spLocks noChangeShapeType="1"/>
            </p:cNvSpPr>
            <p:nvPr/>
          </p:nvSpPr>
          <p:spPr bwMode="auto">
            <a:xfrm flipH="1">
              <a:off x="2015" y="1387"/>
              <a:ext cx="575" cy="660"/>
            </a:xfrm>
            <a:prstGeom prst="line">
              <a:avLst/>
            </a:prstGeom>
            <a:noFill/>
            <a:ln w="9525">
              <a:solidFill>
                <a:srgbClr val="FF0000"/>
              </a:solidFill>
              <a:round/>
              <a:headEnd/>
              <a:tailEnd/>
            </a:ln>
            <a:effectLst/>
          </p:spPr>
          <p:txBody>
            <a:bodyPr/>
            <a:lstStyle/>
            <a:p>
              <a:endParaRPr lang="zh-CN" altLang="en-US"/>
            </a:p>
          </p:txBody>
        </p:sp>
        <p:sp>
          <p:nvSpPr>
            <p:cNvPr id="292871" name="Line 7"/>
            <p:cNvSpPr>
              <a:spLocks noChangeShapeType="1"/>
            </p:cNvSpPr>
            <p:nvPr/>
          </p:nvSpPr>
          <p:spPr bwMode="auto">
            <a:xfrm>
              <a:off x="2811" y="1328"/>
              <a:ext cx="577" cy="719"/>
            </a:xfrm>
            <a:prstGeom prst="line">
              <a:avLst/>
            </a:prstGeom>
            <a:noFill/>
            <a:ln w="9525">
              <a:solidFill>
                <a:schemeClr val="tx1"/>
              </a:solidFill>
              <a:round/>
              <a:headEnd/>
              <a:tailEnd/>
            </a:ln>
            <a:effectLst/>
          </p:spPr>
          <p:txBody>
            <a:bodyPr/>
            <a:lstStyle/>
            <a:p>
              <a:endParaRPr lang="zh-CN" altLang="en-US"/>
            </a:p>
          </p:txBody>
        </p:sp>
        <p:sp>
          <p:nvSpPr>
            <p:cNvPr id="292872" name="Oval 8"/>
            <p:cNvSpPr>
              <a:spLocks noChangeArrowheads="1"/>
            </p:cNvSpPr>
            <p:nvPr/>
          </p:nvSpPr>
          <p:spPr bwMode="auto">
            <a:xfrm>
              <a:off x="1837" y="1989"/>
              <a:ext cx="221" cy="238"/>
            </a:xfrm>
            <a:prstGeom prst="ellipse">
              <a:avLst/>
            </a:prstGeom>
            <a:solidFill>
              <a:schemeClr val="tx2"/>
            </a:solidFill>
            <a:ln w="9525">
              <a:solidFill>
                <a:schemeClr val="tx1"/>
              </a:solidFill>
              <a:round/>
              <a:headEnd/>
              <a:tailEnd/>
            </a:ln>
            <a:effectLst/>
          </p:spPr>
          <p:txBody>
            <a:bodyPr wrap="none" anchor="ctr"/>
            <a:lstStyle/>
            <a:p>
              <a:endParaRPr lang="zh-CN" altLang="en-US"/>
            </a:p>
          </p:txBody>
        </p:sp>
        <p:sp>
          <p:nvSpPr>
            <p:cNvPr id="292873" name="Oval 9"/>
            <p:cNvSpPr>
              <a:spLocks noChangeArrowheads="1"/>
            </p:cNvSpPr>
            <p:nvPr/>
          </p:nvSpPr>
          <p:spPr bwMode="auto">
            <a:xfrm>
              <a:off x="3299" y="1989"/>
              <a:ext cx="221" cy="238"/>
            </a:xfrm>
            <a:prstGeom prst="ellipse">
              <a:avLst/>
            </a:prstGeom>
            <a:solidFill>
              <a:schemeClr val="tx2"/>
            </a:solidFill>
            <a:ln w="9525">
              <a:solidFill>
                <a:schemeClr val="tx1"/>
              </a:solidFill>
              <a:round/>
              <a:headEnd/>
              <a:tailEnd/>
            </a:ln>
            <a:effectLst/>
          </p:spPr>
          <p:txBody>
            <a:bodyPr wrap="none" anchor="ctr"/>
            <a:lstStyle/>
            <a:p>
              <a:endParaRPr lang="zh-CN" altLang="en-US"/>
            </a:p>
          </p:txBody>
        </p:sp>
        <p:sp>
          <p:nvSpPr>
            <p:cNvPr id="292874" name="Line 10"/>
            <p:cNvSpPr>
              <a:spLocks noChangeShapeType="1"/>
            </p:cNvSpPr>
            <p:nvPr/>
          </p:nvSpPr>
          <p:spPr bwMode="auto">
            <a:xfrm flipH="1">
              <a:off x="1349" y="2227"/>
              <a:ext cx="532" cy="840"/>
            </a:xfrm>
            <a:prstGeom prst="line">
              <a:avLst/>
            </a:prstGeom>
            <a:noFill/>
            <a:ln w="9525">
              <a:solidFill>
                <a:srgbClr val="FF0000"/>
              </a:solidFill>
              <a:round/>
              <a:headEnd/>
              <a:tailEnd/>
            </a:ln>
            <a:effectLst/>
          </p:spPr>
          <p:txBody>
            <a:bodyPr/>
            <a:lstStyle/>
            <a:p>
              <a:endParaRPr lang="zh-CN" altLang="en-US"/>
            </a:p>
          </p:txBody>
        </p:sp>
        <p:sp>
          <p:nvSpPr>
            <p:cNvPr id="292875" name="Line 11"/>
            <p:cNvSpPr>
              <a:spLocks noChangeShapeType="1"/>
            </p:cNvSpPr>
            <p:nvPr/>
          </p:nvSpPr>
          <p:spPr bwMode="auto">
            <a:xfrm>
              <a:off x="1989" y="2179"/>
              <a:ext cx="399" cy="900"/>
            </a:xfrm>
            <a:prstGeom prst="line">
              <a:avLst/>
            </a:prstGeom>
            <a:noFill/>
            <a:ln w="9525">
              <a:solidFill>
                <a:schemeClr val="tx1"/>
              </a:solidFill>
              <a:round/>
              <a:headEnd/>
              <a:tailEnd/>
            </a:ln>
            <a:effectLst/>
          </p:spPr>
          <p:txBody>
            <a:bodyPr/>
            <a:lstStyle/>
            <a:p>
              <a:endParaRPr lang="zh-CN" altLang="en-US"/>
            </a:p>
          </p:txBody>
        </p:sp>
        <p:sp>
          <p:nvSpPr>
            <p:cNvPr id="292876" name="Line 12"/>
            <p:cNvSpPr>
              <a:spLocks noChangeShapeType="1"/>
            </p:cNvSpPr>
            <p:nvPr/>
          </p:nvSpPr>
          <p:spPr bwMode="auto">
            <a:xfrm flipH="1">
              <a:off x="3033" y="2227"/>
              <a:ext cx="355" cy="780"/>
            </a:xfrm>
            <a:prstGeom prst="line">
              <a:avLst/>
            </a:prstGeom>
            <a:noFill/>
            <a:ln w="9525">
              <a:solidFill>
                <a:schemeClr val="tx1"/>
              </a:solidFill>
              <a:round/>
              <a:headEnd/>
              <a:tailEnd/>
            </a:ln>
            <a:effectLst/>
          </p:spPr>
          <p:txBody>
            <a:bodyPr/>
            <a:lstStyle/>
            <a:p>
              <a:endParaRPr lang="zh-CN" altLang="en-US"/>
            </a:p>
          </p:txBody>
        </p:sp>
        <p:sp>
          <p:nvSpPr>
            <p:cNvPr id="292877" name="Line 13"/>
            <p:cNvSpPr>
              <a:spLocks noChangeShapeType="1"/>
            </p:cNvSpPr>
            <p:nvPr/>
          </p:nvSpPr>
          <p:spPr bwMode="auto">
            <a:xfrm>
              <a:off x="3477" y="2168"/>
              <a:ext cx="532" cy="778"/>
            </a:xfrm>
            <a:prstGeom prst="line">
              <a:avLst/>
            </a:prstGeom>
            <a:noFill/>
            <a:ln w="9525">
              <a:solidFill>
                <a:schemeClr val="tx1"/>
              </a:solidFill>
              <a:round/>
              <a:headEnd/>
              <a:tailEnd/>
            </a:ln>
            <a:effectLst/>
          </p:spPr>
          <p:txBody>
            <a:bodyPr/>
            <a:lstStyle/>
            <a:p>
              <a:endParaRPr lang="zh-CN" altLang="en-US"/>
            </a:p>
          </p:txBody>
        </p:sp>
        <p:sp>
          <p:nvSpPr>
            <p:cNvPr id="292878" name="Text Box 14"/>
            <p:cNvSpPr txBox="1">
              <a:spLocks noChangeArrowheads="1"/>
            </p:cNvSpPr>
            <p:nvPr/>
          </p:nvSpPr>
          <p:spPr bwMode="auto">
            <a:xfrm>
              <a:off x="2540" y="768"/>
              <a:ext cx="293" cy="405"/>
            </a:xfrm>
            <a:prstGeom prst="rect">
              <a:avLst/>
            </a:prstGeom>
            <a:noFill/>
            <a:ln w="9525">
              <a:noFill/>
              <a:miter lim="800000"/>
              <a:headEnd/>
              <a:tailEnd/>
            </a:ln>
            <a:effectLst/>
          </p:spPr>
          <p:txBody>
            <a:bodyPr wrap="none">
              <a:spAutoFit/>
            </a:bodyPr>
            <a:lstStyle/>
            <a:p>
              <a:pPr algn="ctr"/>
              <a:r>
                <a:rPr kumimoji="1" lang="zh-CN" altLang="en-US" sz="2400">
                  <a:latin typeface="Times New Roman" pitchFamily="18" charset="0"/>
                  <a:ea typeface="宋体" pitchFamily="2" charset="-122"/>
                </a:rPr>
                <a:t>1</a:t>
              </a:r>
            </a:p>
          </p:txBody>
        </p:sp>
        <p:sp>
          <p:nvSpPr>
            <p:cNvPr id="292879" name="Text Box 15"/>
            <p:cNvSpPr txBox="1">
              <a:spLocks noChangeArrowheads="1"/>
            </p:cNvSpPr>
            <p:nvPr/>
          </p:nvSpPr>
          <p:spPr bwMode="auto">
            <a:xfrm>
              <a:off x="2556" y="1738"/>
              <a:ext cx="294" cy="404"/>
            </a:xfrm>
            <a:prstGeom prst="rect">
              <a:avLst/>
            </a:prstGeom>
            <a:noFill/>
            <a:ln w="9525">
              <a:noFill/>
              <a:miter lim="800000"/>
              <a:headEnd/>
              <a:tailEnd/>
            </a:ln>
            <a:effectLst/>
          </p:spPr>
          <p:txBody>
            <a:bodyPr wrap="none">
              <a:spAutoFit/>
            </a:bodyPr>
            <a:lstStyle/>
            <a:p>
              <a:pPr algn="ctr"/>
              <a:r>
                <a:rPr kumimoji="1" lang="zh-CN" altLang="en-US" sz="2400">
                  <a:latin typeface="Times New Roman" pitchFamily="18" charset="0"/>
                  <a:ea typeface="宋体" pitchFamily="2" charset="-122"/>
                </a:rPr>
                <a:t>2</a:t>
              </a:r>
            </a:p>
          </p:txBody>
        </p:sp>
        <p:sp>
          <p:nvSpPr>
            <p:cNvPr id="292880" name="Text Box 16"/>
            <p:cNvSpPr txBox="1">
              <a:spLocks noChangeArrowheads="1"/>
            </p:cNvSpPr>
            <p:nvPr/>
          </p:nvSpPr>
          <p:spPr bwMode="auto">
            <a:xfrm>
              <a:off x="2116" y="1287"/>
              <a:ext cx="323" cy="404"/>
            </a:xfrm>
            <a:prstGeom prst="rect">
              <a:avLst/>
            </a:prstGeom>
            <a:noFill/>
            <a:ln w="9525">
              <a:noFill/>
              <a:miter lim="800000"/>
              <a:headEnd/>
              <a:tailEnd/>
            </a:ln>
            <a:effectLst/>
          </p:spPr>
          <p:txBody>
            <a:bodyPr wrap="none">
              <a:spAutoFit/>
            </a:bodyPr>
            <a:lstStyle/>
            <a:p>
              <a:pPr algn="ctr"/>
              <a:r>
                <a:rPr kumimoji="1" lang="en-US" altLang="zh-CN" sz="2400">
                  <a:latin typeface="Times New Roman" pitchFamily="18" charset="0"/>
                  <a:ea typeface="宋体" pitchFamily="2" charset="-122"/>
                </a:rPr>
                <a:t>L</a:t>
              </a:r>
            </a:p>
          </p:txBody>
        </p:sp>
        <p:sp>
          <p:nvSpPr>
            <p:cNvPr id="292881" name="Text Box 17"/>
            <p:cNvSpPr txBox="1">
              <a:spLocks noChangeArrowheads="1"/>
            </p:cNvSpPr>
            <p:nvPr/>
          </p:nvSpPr>
          <p:spPr bwMode="auto">
            <a:xfrm>
              <a:off x="3060" y="911"/>
              <a:ext cx="338" cy="405"/>
            </a:xfrm>
            <a:prstGeom prst="rect">
              <a:avLst/>
            </a:prstGeom>
            <a:noFill/>
            <a:ln w="9525">
              <a:noFill/>
              <a:miter lim="800000"/>
              <a:headEnd/>
              <a:tailEnd/>
            </a:ln>
            <a:effectLst/>
          </p:spPr>
          <p:txBody>
            <a:bodyPr wrap="none">
              <a:spAutoFit/>
            </a:bodyPr>
            <a:lstStyle/>
            <a:p>
              <a:pPr algn="ctr"/>
              <a:r>
                <a:rPr kumimoji="1" lang="en-US" altLang="zh-CN" sz="2400">
                  <a:latin typeface="Times New Roman" pitchFamily="18" charset="0"/>
                  <a:ea typeface="宋体" pitchFamily="2" charset="-122"/>
                </a:rPr>
                <a:t>R</a:t>
              </a:r>
            </a:p>
          </p:txBody>
        </p:sp>
        <p:sp>
          <p:nvSpPr>
            <p:cNvPr id="292882" name="Text Box 18"/>
            <p:cNvSpPr txBox="1">
              <a:spLocks noChangeArrowheads="1"/>
            </p:cNvSpPr>
            <p:nvPr/>
          </p:nvSpPr>
          <p:spPr bwMode="auto">
            <a:xfrm>
              <a:off x="1207" y="2319"/>
              <a:ext cx="411" cy="405"/>
            </a:xfrm>
            <a:prstGeom prst="rect">
              <a:avLst/>
            </a:prstGeom>
            <a:noFill/>
            <a:ln w="9525">
              <a:noFill/>
              <a:miter lim="800000"/>
              <a:headEnd/>
              <a:tailEnd/>
            </a:ln>
            <a:effectLst/>
          </p:spPr>
          <p:txBody>
            <a:bodyPr wrap="none">
              <a:spAutoFit/>
            </a:bodyPr>
            <a:lstStyle/>
            <a:p>
              <a:pPr algn="ctr"/>
              <a:r>
                <a:rPr kumimoji="1" lang="en-US" altLang="zh-CN" sz="2400">
                  <a:latin typeface="Times New Roman" pitchFamily="18" charset="0"/>
                  <a:ea typeface="宋体" pitchFamily="2" charset="-122"/>
                </a:rPr>
                <a:t>L’</a:t>
              </a:r>
            </a:p>
          </p:txBody>
        </p:sp>
        <p:sp>
          <p:nvSpPr>
            <p:cNvPr id="292883" name="Text Box 19"/>
            <p:cNvSpPr txBox="1">
              <a:spLocks noChangeArrowheads="1"/>
            </p:cNvSpPr>
            <p:nvPr/>
          </p:nvSpPr>
          <p:spPr bwMode="auto">
            <a:xfrm>
              <a:off x="2181" y="2405"/>
              <a:ext cx="427" cy="405"/>
            </a:xfrm>
            <a:prstGeom prst="rect">
              <a:avLst/>
            </a:prstGeom>
            <a:noFill/>
            <a:ln w="9525">
              <a:noFill/>
              <a:miter lim="800000"/>
              <a:headEnd/>
              <a:tailEnd/>
            </a:ln>
            <a:effectLst/>
          </p:spPr>
          <p:txBody>
            <a:bodyPr wrap="none">
              <a:spAutoFit/>
            </a:bodyPr>
            <a:lstStyle/>
            <a:p>
              <a:pPr algn="ctr"/>
              <a:r>
                <a:rPr kumimoji="1" lang="en-US" altLang="zh-CN" sz="2400">
                  <a:latin typeface="Times New Roman" pitchFamily="18" charset="0"/>
                  <a:ea typeface="宋体" pitchFamily="2" charset="-122"/>
                </a:rPr>
                <a:t>R’</a:t>
              </a:r>
            </a:p>
          </p:txBody>
        </p:sp>
        <p:sp>
          <p:nvSpPr>
            <p:cNvPr id="292884" name="Text Box 20"/>
            <p:cNvSpPr txBox="1">
              <a:spLocks noChangeArrowheads="1"/>
            </p:cNvSpPr>
            <p:nvPr/>
          </p:nvSpPr>
          <p:spPr bwMode="auto">
            <a:xfrm>
              <a:off x="2889" y="2380"/>
              <a:ext cx="411" cy="404"/>
            </a:xfrm>
            <a:prstGeom prst="rect">
              <a:avLst/>
            </a:prstGeom>
            <a:noFill/>
            <a:ln w="9525">
              <a:noFill/>
              <a:miter lim="800000"/>
              <a:headEnd/>
              <a:tailEnd/>
            </a:ln>
            <a:effectLst/>
          </p:spPr>
          <p:txBody>
            <a:bodyPr wrap="none">
              <a:spAutoFit/>
            </a:bodyPr>
            <a:lstStyle/>
            <a:p>
              <a:pPr algn="ctr"/>
              <a:r>
                <a:rPr kumimoji="1" lang="en-US" altLang="zh-CN" sz="2400">
                  <a:latin typeface="Times New Roman" pitchFamily="18" charset="0"/>
                  <a:ea typeface="宋体" pitchFamily="2" charset="-122"/>
                </a:rPr>
                <a:t>L’</a:t>
              </a:r>
            </a:p>
          </p:txBody>
        </p:sp>
        <p:sp>
          <p:nvSpPr>
            <p:cNvPr id="292885" name="Text Box 21"/>
            <p:cNvSpPr txBox="1">
              <a:spLocks noChangeArrowheads="1"/>
            </p:cNvSpPr>
            <p:nvPr/>
          </p:nvSpPr>
          <p:spPr bwMode="auto">
            <a:xfrm>
              <a:off x="3740" y="2357"/>
              <a:ext cx="426" cy="405"/>
            </a:xfrm>
            <a:prstGeom prst="rect">
              <a:avLst/>
            </a:prstGeom>
            <a:noFill/>
            <a:ln w="9525">
              <a:noFill/>
              <a:miter lim="800000"/>
              <a:headEnd/>
              <a:tailEnd/>
            </a:ln>
            <a:effectLst/>
          </p:spPr>
          <p:txBody>
            <a:bodyPr wrap="none">
              <a:spAutoFit/>
            </a:bodyPr>
            <a:lstStyle/>
            <a:p>
              <a:pPr algn="ctr"/>
              <a:r>
                <a:rPr kumimoji="1" lang="en-US" altLang="zh-CN" sz="2400">
                  <a:latin typeface="Times New Roman" pitchFamily="18" charset="0"/>
                  <a:ea typeface="宋体" pitchFamily="2" charset="-122"/>
                </a:rPr>
                <a:t>R’</a:t>
              </a:r>
            </a:p>
          </p:txBody>
        </p:sp>
        <p:sp>
          <p:nvSpPr>
            <p:cNvPr id="292886" name="Text Box 22"/>
            <p:cNvSpPr txBox="1">
              <a:spLocks noChangeArrowheads="1"/>
            </p:cNvSpPr>
            <p:nvPr/>
          </p:nvSpPr>
          <p:spPr bwMode="auto">
            <a:xfrm>
              <a:off x="1008" y="3023"/>
              <a:ext cx="670" cy="405"/>
            </a:xfrm>
            <a:prstGeom prst="rect">
              <a:avLst/>
            </a:prstGeom>
            <a:noFill/>
            <a:ln w="9525">
              <a:noFill/>
              <a:miter lim="800000"/>
              <a:headEnd/>
              <a:tailEnd/>
            </a:ln>
            <a:effectLst/>
          </p:spPr>
          <p:txBody>
            <a:bodyPr wrap="none">
              <a:spAutoFit/>
            </a:bodyPr>
            <a:lstStyle/>
            <a:p>
              <a:r>
                <a:rPr kumimoji="1" lang="en-US" altLang="zh-CN" sz="2400">
                  <a:solidFill>
                    <a:srgbClr val="FF3399"/>
                  </a:solidFill>
                  <a:latin typeface="Times New Roman" pitchFamily="18" charset="0"/>
                  <a:ea typeface="宋体" pitchFamily="2" charset="-122"/>
                </a:rPr>
                <a:t>(2,1)</a:t>
              </a:r>
            </a:p>
          </p:txBody>
        </p:sp>
        <p:sp>
          <p:nvSpPr>
            <p:cNvPr id="292887" name="Text Box 23"/>
            <p:cNvSpPr txBox="1">
              <a:spLocks noChangeArrowheads="1"/>
            </p:cNvSpPr>
            <p:nvPr/>
          </p:nvSpPr>
          <p:spPr bwMode="auto">
            <a:xfrm>
              <a:off x="2042" y="2978"/>
              <a:ext cx="669" cy="405"/>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(0,0)</a:t>
              </a:r>
            </a:p>
          </p:txBody>
        </p:sp>
        <p:sp>
          <p:nvSpPr>
            <p:cNvPr id="292888" name="Text Box 24"/>
            <p:cNvSpPr txBox="1">
              <a:spLocks noChangeArrowheads="1"/>
            </p:cNvSpPr>
            <p:nvPr/>
          </p:nvSpPr>
          <p:spPr bwMode="auto">
            <a:xfrm>
              <a:off x="2763" y="2978"/>
              <a:ext cx="669" cy="405"/>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(0,2)</a:t>
              </a:r>
            </a:p>
          </p:txBody>
        </p:sp>
        <p:sp>
          <p:nvSpPr>
            <p:cNvPr id="292889" name="Text Box 25"/>
            <p:cNvSpPr txBox="1">
              <a:spLocks noChangeArrowheads="1"/>
            </p:cNvSpPr>
            <p:nvPr/>
          </p:nvSpPr>
          <p:spPr bwMode="auto">
            <a:xfrm>
              <a:off x="3731" y="2908"/>
              <a:ext cx="670" cy="404"/>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(0,1)</a:t>
              </a:r>
            </a:p>
          </p:txBody>
        </p:sp>
        <p:sp>
          <p:nvSpPr>
            <p:cNvPr id="292890" name="Line 26"/>
            <p:cNvSpPr>
              <a:spLocks noChangeShapeType="1"/>
            </p:cNvSpPr>
            <p:nvPr/>
          </p:nvSpPr>
          <p:spPr bwMode="auto">
            <a:xfrm>
              <a:off x="2009" y="2134"/>
              <a:ext cx="1354" cy="0"/>
            </a:xfrm>
            <a:prstGeom prst="line">
              <a:avLst/>
            </a:prstGeom>
            <a:noFill/>
            <a:ln w="9525">
              <a:solidFill>
                <a:schemeClr val="tx1"/>
              </a:solidFill>
              <a:prstDash val="dash"/>
              <a:round/>
              <a:headEnd/>
              <a:tailEnd/>
            </a:ln>
            <a:effectLst/>
          </p:spPr>
          <p:txBody>
            <a:bodyPr/>
            <a:lstStyle/>
            <a:p>
              <a:endParaRPr lang="zh-CN" altLang="en-US"/>
            </a:p>
          </p:txBody>
        </p:sp>
        <p:sp>
          <p:nvSpPr>
            <p:cNvPr id="292891" name="Line 27"/>
            <p:cNvSpPr>
              <a:spLocks noChangeShapeType="1"/>
            </p:cNvSpPr>
            <p:nvPr/>
          </p:nvSpPr>
          <p:spPr bwMode="auto">
            <a:xfrm>
              <a:off x="2833" y="1271"/>
              <a:ext cx="1001" cy="0"/>
            </a:xfrm>
            <a:prstGeom prst="line">
              <a:avLst/>
            </a:prstGeom>
            <a:noFill/>
            <a:ln w="9525">
              <a:solidFill>
                <a:schemeClr val="tx1"/>
              </a:solidFill>
              <a:round/>
              <a:headEnd/>
              <a:tailEnd/>
            </a:ln>
            <a:effectLst/>
          </p:spPr>
          <p:txBody>
            <a:bodyPr/>
            <a:lstStyle/>
            <a:p>
              <a:endParaRPr lang="zh-CN" altLang="en-US"/>
            </a:p>
          </p:txBody>
        </p:sp>
        <p:sp>
          <p:nvSpPr>
            <p:cNvPr id="292892" name="Text Box 28"/>
            <p:cNvSpPr txBox="1">
              <a:spLocks noChangeArrowheads="1"/>
            </p:cNvSpPr>
            <p:nvPr/>
          </p:nvSpPr>
          <p:spPr bwMode="auto">
            <a:xfrm>
              <a:off x="3775" y="1021"/>
              <a:ext cx="669" cy="405"/>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(1,3)</a:t>
              </a:r>
            </a:p>
          </p:txBody>
        </p:sp>
        <p:sp>
          <p:nvSpPr>
            <p:cNvPr id="292893" name="Text Box 29"/>
            <p:cNvSpPr txBox="1">
              <a:spLocks noChangeArrowheads="1"/>
            </p:cNvSpPr>
            <p:nvPr/>
          </p:nvSpPr>
          <p:spPr bwMode="auto">
            <a:xfrm>
              <a:off x="3022" y="1343"/>
              <a:ext cx="397" cy="404"/>
            </a:xfrm>
            <a:prstGeom prst="rect">
              <a:avLst/>
            </a:prstGeom>
            <a:noFill/>
            <a:ln w="9525">
              <a:noFill/>
              <a:miter lim="800000"/>
              <a:headEnd/>
              <a:tailEnd/>
            </a:ln>
            <a:effectLst/>
          </p:spPr>
          <p:txBody>
            <a:bodyPr wrap="none">
              <a:spAutoFit/>
            </a:bodyPr>
            <a:lstStyle/>
            <a:p>
              <a:pPr algn="ctr"/>
              <a:r>
                <a:rPr kumimoji="1" lang="en-US" altLang="zh-CN" sz="2400">
                  <a:latin typeface="Times New Roman" pitchFamily="18" charset="0"/>
                  <a:ea typeface="宋体" pitchFamily="2" charset="-122"/>
                </a:rPr>
                <a:t>M</a:t>
              </a:r>
            </a:p>
          </p:txBody>
        </p:sp>
        <p:sp>
          <p:nvSpPr>
            <p:cNvPr id="292894" name="Text Box 30"/>
            <p:cNvSpPr txBox="1">
              <a:spLocks noChangeArrowheads="1"/>
            </p:cNvSpPr>
            <p:nvPr/>
          </p:nvSpPr>
          <p:spPr bwMode="auto">
            <a:xfrm>
              <a:off x="1596" y="1775"/>
              <a:ext cx="229" cy="405"/>
            </a:xfrm>
            <a:prstGeom prst="rect">
              <a:avLst/>
            </a:prstGeom>
            <a:noFill/>
            <a:ln w="9525">
              <a:noFill/>
              <a:miter lim="800000"/>
              <a:headEnd/>
              <a:tailEnd/>
            </a:ln>
            <a:effectLst/>
          </p:spPr>
          <p:txBody>
            <a:bodyPr>
              <a:spAutoFit/>
            </a:bodyPr>
            <a:lstStyle/>
            <a:p>
              <a:pPr>
                <a:spcBef>
                  <a:spcPct val="50000"/>
                </a:spcBef>
              </a:pPr>
              <a:r>
                <a:rPr lang="en-US" altLang="zh-CN" sz="2400">
                  <a:latin typeface="Times New Roman" pitchFamily="18" charset="0"/>
                  <a:ea typeface="宋体" pitchFamily="2" charset="-122"/>
                </a:rPr>
                <a:t>p</a:t>
              </a:r>
            </a:p>
          </p:txBody>
        </p:sp>
        <p:sp>
          <p:nvSpPr>
            <p:cNvPr id="292895" name="Text Box 31"/>
            <p:cNvSpPr txBox="1">
              <a:spLocks noChangeArrowheads="1"/>
            </p:cNvSpPr>
            <p:nvPr/>
          </p:nvSpPr>
          <p:spPr bwMode="auto">
            <a:xfrm>
              <a:off x="3539" y="1846"/>
              <a:ext cx="515" cy="404"/>
            </a:xfrm>
            <a:prstGeom prst="rect">
              <a:avLst/>
            </a:prstGeom>
            <a:noFill/>
            <a:ln w="9525">
              <a:noFill/>
              <a:miter lim="800000"/>
              <a:headEnd/>
              <a:tailEnd/>
            </a:ln>
            <a:effectLst/>
          </p:spPr>
          <p:txBody>
            <a:bodyPr wrap="none">
              <a:spAutoFit/>
            </a:bodyPr>
            <a:lstStyle/>
            <a:p>
              <a:r>
                <a:rPr lang="en-US" altLang="zh-CN" sz="2400">
                  <a:latin typeface="Times New Roman" pitchFamily="18" charset="0"/>
                  <a:ea typeface="宋体" pitchFamily="2" charset="-122"/>
                </a:rPr>
                <a:t>1-p</a:t>
              </a:r>
            </a:p>
          </p:txBody>
        </p:sp>
      </p:grpSp>
      <p:sp>
        <p:nvSpPr>
          <p:cNvPr id="292896" name="AutoShape 32"/>
          <p:cNvSpPr>
            <a:spLocks noChangeArrowheads="1"/>
          </p:cNvSpPr>
          <p:nvPr/>
        </p:nvSpPr>
        <p:spPr bwMode="auto">
          <a:xfrm>
            <a:off x="4452938" y="4511675"/>
            <a:ext cx="609600" cy="381000"/>
          </a:xfrm>
          <a:prstGeom prst="rightArrow">
            <a:avLst>
              <a:gd name="adj1" fmla="val 50000"/>
              <a:gd name="adj2" fmla="val 40000"/>
            </a:avLst>
          </a:prstGeom>
          <a:solidFill>
            <a:schemeClr val="accent1"/>
          </a:solidFill>
          <a:ln w="9525">
            <a:solidFill>
              <a:schemeClr val="tx1"/>
            </a:solidFill>
            <a:miter lim="800000"/>
            <a:headEnd/>
            <a:tailEnd/>
          </a:ln>
          <a:effectLst/>
        </p:spPr>
        <p:txBody>
          <a:bodyPr wrap="none" anchor="ctr"/>
          <a:lstStyle/>
          <a:p>
            <a:endParaRPr lang="zh-CN" altLang="en-US"/>
          </a:p>
        </p:txBody>
      </p:sp>
      <p:grpSp>
        <p:nvGrpSpPr>
          <p:cNvPr id="292897" name="Group 33"/>
          <p:cNvGrpSpPr>
            <a:grpSpLocks/>
          </p:cNvGrpSpPr>
          <p:nvPr/>
        </p:nvGrpSpPr>
        <p:grpSpPr bwMode="auto">
          <a:xfrm>
            <a:off x="4657725" y="3178175"/>
            <a:ext cx="3879850" cy="3060700"/>
            <a:chOff x="3124" y="1528"/>
            <a:chExt cx="2444" cy="1928"/>
          </a:xfrm>
        </p:grpSpPr>
        <p:sp>
          <p:nvSpPr>
            <p:cNvPr id="292898" name="Text Box 34"/>
            <p:cNvSpPr txBox="1">
              <a:spLocks noChangeArrowheads="1"/>
            </p:cNvSpPr>
            <p:nvPr/>
          </p:nvSpPr>
          <p:spPr bwMode="auto">
            <a:xfrm>
              <a:off x="4204" y="1528"/>
              <a:ext cx="212" cy="288"/>
            </a:xfrm>
            <a:prstGeom prst="rect">
              <a:avLst/>
            </a:prstGeom>
            <a:noFill/>
            <a:ln w="9525">
              <a:noFill/>
              <a:miter lim="800000"/>
              <a:headEnd/>
              <a:tailEnd/>
            </a:ln>
            <a:effectLst/>
          </p:spPr>
          <p:txBody>
            <a:bodyPr wrap="none">
              <a:spAutoFit/>
            </a:bodyPr>
            <a:lstStyle/>
            <a:p>
              <a:pPr algn="ctr"/>
              <a:r>
                <a:rPr kumimoji="1" lang="zh-CN" altLang="en-US" sz="2400">
                  <a:latin typeface="Times New Roman" pitchFamily="18" charset="0"/>
                  <a:ea typeface="宋体" pitchFamily="2" charset="-122"/>
                </a:rPr>
                <a:t>1</a:t>
              </a:r>
            </a:p>
          </p:txBody>
        </p:sp>
        <p:sp>
          <p:nvSpPr>
            <p:cNvPr id="292899" name="Oval 35"/>
            <p:cNvSpPr>
              <a:spLocks noChangeArrowheads="1"/>
            </p:cNvSpPr>
            <p:nvPr/>
          </p:nvSpPr>
          <p:spPr bwMode="auto">
            <a:xfrm>
              <a:off x="4245" y="1804"/>
              <a:ext cx="156" cy="217"/>
            </a:xfrm>
            <a:prstGeom prst="ellipse">
              <a:avLst/>
            </a:prstGeom>
            <a:noFill/>
            <a:ln w="9525">
              <a:solidFill>
                <a:schemeClr val="tx1"/>
              </a:solidFill>
              <a:round/>
              <a:headEnd/>
              <a:tailEnd/>
            </a:ln>
            <a:effectLst/>
          </p:spPr>
          <p:txBody>
            <a:bodyPr wrap="none" anchor="ctr"/>
            <a:lstStyle/>
            <a:p>
              <a:endParaRPr lang="zh-CN" altLang="en-US"/>
            </a:p>
          </p:txBody>
        </p:sp>
        <p:sp>
          <p:nvSpPr>
            <p:cNvPr id="292900" name="Line 36"/>
            <p:cNvSpPr>
              <a:spLocks noChangeShapeType="1"/>
            </p:cNvSpPr>
            <p:nvPr/>
          </p:nvSpPr>
          <p:spPr bwMode="auto">
            <a:xfrm flipH="1">
              <a:off x="3837" y="1978"/>
              <a:ext cx="408" cy="480"/>
            </a:xfrm>
            <a:prstGeom prst="line">
              <a:avLst/>
            </a:prstGeom>
            <a:noFill/>
            <a:ln w="9525">
              <a:solidFill>
                <a:srgbClr val="FF0000"/>
              </a:solidFill>
              <a:round/>
              <a:headEnd/>
              <a:tailEnd/>
            </a:ln>
            <a:effectLst/>
          </p:spPr>
          <p:txBody>
            <a:bodyPr/>
            <a:lstStyle/>
            <a:p>
              <a:endParaRPr lang="zh-CN" altLang="en-US"/>
            </a:p>
          </p:txBody>
        </p:sp>
        <p:sp>
          <p:nvSpPr>
            <p:cNvPr id="292901" name="Line 37"/>
            <p:cNvSpPr>
              <a:spLocks noChangeShapeType="1"/>
            </p:cNvSpPr>
            <p:nvPr/>
          </p:nvSpPr>
          <p:spPr bwMode="auto">
            <a:xfrm>
              <a:off x="4401" y="1935"/>
              <a:ext cx="409" cy="523"/>
            </a:xfrm>
            <a:prstGeom prst="line">
              <a:avLst/>
            </a:prstGeom>
            <a:noFill/>
            <a:ln w="9525">
              <a:solidFill>
                <a:schemeClr val="tx1"/>
              </a:solidFill>
              <a:round/>
              <a:headEnd/>
              <a:tailEnd/>
            </a:ln>
            <a:effectLst/>
          </p:spPr>
          <p:txBody>
            <a:bodyPr/>
            <a:lstStyle/>
            <a:p>
              <a:endParaRPr lang="zh-CN" altLang="en-US"/>
            </a:p>
          </p:txBody>
        </p:sp>
        <p:sp>
          <p:nvSpPr>
            <p:cNvPr id="292902" name="Oval 38"/>
            <p:cNvSpPr>
              <a:spLocks noChangeArrowheads="1"/>
            </p:cNvSpPr>
            <p:nvPr/>
          </p:nvSpPr>
          <p:spPr bwMode="auto">
            <a:xfrm>
              <a:off x="3711" y="2416"/>
              <a:ext cx="157" cy="173"/>
            </a:xfrm>
            <a:prstGeom prst="ellipse">
              <a:avLst/>
            </a:prstGeom>
            <a:solidFill>
              <a:schemeClr val="tx2"/>
            </a:solidFill>
            <a:ln w="9525">
              <a:solidFill>
                <a:schemeClr val="tx1"/>
              </a:solidFill>
              <a:round/>
              <a:headEnd/>
              <a:tailEnd/>
            </a:ln>
            <a:effectLst/>
          </p:spPr>
          <p:txBody>
            <a:bodyPr wrap="none" anchor="ctr"/>
            <a:lstStyle/>
            <a:p>
              <a:endParaRPr lang="zh-CN" altLang="en-US"/>
            </a:p>
          </p:txBody>
        </p:sp>
        <p:sp>
          <p:nvSpPr>
            <p:cNvPr id="292903" name="Oval 39"/>
            <p:cNvSpPr>
              <a:spLocks noChangeArrowheads="1"/>
            </p:cNvSpPr>
            <p:nvPr/>
          </p:nvSpPr>
          <p:spPr bwMode="auto">
            <a:xfrm>
              <a:off x="4747" y="2416"/>
              <a:ext cx="157" cy="173"/>
            </a:xfrm>
            <a:prstGeom prst="ellipse">
              <a:avLst/>
            </a:prstGeom>
            <a:solidFill>
              <a:schemeClr val="tx2"/>
            </a:solidFill>
            <a:ln w="9525">
              <a:solidFill>
                <a:schemeClr val="tx1"/>
              </a:solidFill>
              <a:round/>
              <a:headEnd/>
              <a:tailEnd/>
            </a:ln>
            <a:effectLst/>
          </p:spPr>
          <p:txBody>
            <a:bodyPr wrap="none" anchor="ctr"/>
            <a:lstStyle/>
            <a:p>
              <a:endParaRPr lang="zh-CN" altLang="en-US"/>
            </a:p>
          </p:txBody>
        </p:sp>
        <p:sp>
          <p:nvSpPr>
            <p:cNvPr id="292904" name="Line 40"/>
            <p:cNvSpPr>
              <a:spLocks noChangeShapeType="1"/>
            </p:cNvSpPr>
            <p:nvPr/>
          </p:nvSpPr>
          <p:spPr bwMode="auto">
            <a:xfrm flipH="1">
              <a:off x="3366" y="2589"/>
              <a:ext cx="376" cy="611"/>
            </a:xfrm>
            <a:prstGeom prst="line">
              <a:avLst/>
            </a:prstGeom>
            <a:noFill/>
            <a:ln w="9525">
              <a:solidFill>
                <a:srgbClr val="FF0000"/>
              </a:solidFill>
              <a:round/>
              <a:headEnd/>
              <a:tailEnd/>
            </a:ln>
            <a:effectLst/>
          </p:spPr>
          <p:txBody>
            <a:bodyPr/>
            <a:lstStyle/>
            <a:p>
              <a:endParaRPr lang="zh-CN" altLang="en-US"/>
            </a:p>
          </p:txBody>
        </p:sp>
        <p:sp>
          <p:nvSpPr>
            <p:cNvPr id="292905" name="Line 41"/>
            <p:cNvSpPr>
              <a:spLocks noChangeShapeType="1"/>
            </p:cNvSpPr>
            <p:nvPr/>
          </p:nvSpPr>
          <p:spPr bwMode="auto">
            <a:xfrm>
              <a:off x="3819" y="2554"/>
              <a:ext cx="283" cy="655"/>
            </a:xfrm>
            <a:prstGeom prst="line">
              <a:avLst/>
            </a:prstGeom>
            <a:noFill/>
            <a:ln w="9525">
              <a:solidFill>
                <a:schemeClr val="tx1"/>
              </a:solidFill>
              <a:round/>
              <a:headEnd/>
              <a:tailEnd/>
            </a:ln>
            <a:effectLst/>
          </p:spPr>
          <p:txBody>
            <a:bodyPr/>
            <a:lstStyle/>
            <a:p>
              <a:endParaRPr lang="zh-CN" altLang="en-US"/>
            </a:p>
          </p:txBody>
        </p:sp>
        <p:sp>
          <p:nvSpPr>
            <p:cNvPr id="292906" name="Line 42"/>
            <p:cNvSpPr>
              <a:spLocks noChangeShapeType="1"/>
            </p:cNvSpPr>
            <p:nvPr/>
          </p:nvSpPr>
          <p:spPr bwMode="auto">
            <a:xfrm flipH="1">
              <a:off x="4559" y="2589"/>
              <a:ext cx="251" cy="567"/>
            </a:xfrm>
            <a:prstGeom prst="line">
              <a:avLst/>
            </a:prstGeom>
            <a:noFill/>
            <a:ln w="9525">
              <a:solidFill>
                <a:schemeClr val="tx1"/>
              </a:solidFill>
              <a:round/>
              <a:headEnd/>
              <a:tailEnd/>
            </a:ln>
            <a:effectLst/>
          </p:spPr>
          <p:txBody>
            <a:bodyPr/>
            <a:lstStyle/>
            <a:p>
              <a:endParaRPr lang="zh-CN" altLang="en-US"/>
            </a:p>
          </p:txBody>
        </p:sp>
        <p:sp>
          <p:nvSpPr>
            <p:cNvPr id="292907" name="Line 43"/>
            <p:cNvSpPr>
              <a:spLocks noChangeShapeType="1"/>
            </p:cNvSpPr>
            <p:nvPr/>
          </p:nvSpPr>
          <p:spPr bwMode="auto">
            <a:xfrm>
              <a:off x="4873" y="2546"/>
              <a:ext cx="377" cy="566"/>
            </a:xfrm>
            <a:prstGeom prst="line">
              <a:avLst/>
            </a:prstGeom>
            <a:noFill/>
            <a:ln w="9525">
              <a:solidFill>
                <a:schemeClr val="tx1"/>
              </a:solidFill>
              <a:round/>
              <a:headEnd/>
              <a:tailEnd/>
            </a:ln>
            <a:effectLst/>
          </p:spPr>
          <p:txBody>
            <a:bodyPr/>
            <a:lstStyle/>
            <a:p>
              <a:endParaRPr lang="zh-CN" altLang="en-US"/>
            </a:p>
          </p:txBody>
        </p:sp>
        <p:sp>
          <p:nvSpPr>
            <p:cNvPr id="292908" name="Text Box 44"/>
            <p:cNvSpPr txBox="1">
              <a:spLocks noChangeArrowheads="1"/>
            </p:cNvSpPr>
            <p:nvPr/>
          </p:nvSpPr>
          <p:spPr bwMode="auto">
            <a:xfrm>
              <a:off x="4219" y="2233"/>
              <a:ext cx="212" cy="288"/>
            </a:xfrm>
            <a:prstGeom prst="rect">
              <a:avLst/>
            </a:prstGeom>
            <a:noFill/>
            <a:ln w="9525">
              <a:noFill/>
              <a:miter lim="800000"/>
              <a:headEnd/>
              <a:tailEnd/>
            </a:ln>
            <a:effectLst/>
          </p:spPr>
          <p:txBody>
            <a:bodyPr wrap="none">
              <a:spAutoFit/>
            </a:bodyPr>
            <a:lstStyle/>
            <a:p>
              <a:pPr algn="ctr"/>
              <a:r>
                <a:rPr kumimoji="1" lang="zh-CN" altLang="en-US" sz="2400">
                  <a:latin typeface="Times New Roman" pitchFamily="18" charset="0"/>
                  <a:ea typeface="宋体" pitchFamily="2" charset="-122"/>
                </a:rPr>
                <a:t>2</a:t>
              </a:r>
            </a:p>
          </p:txBody>
        </p:sp>
        <p:sp>
          <p:nvSpPr>
            <p:cNvPr id="292909" name="Text Box 45"/>
            <p:cNvSpPr txBox="1">
              <a:spLocks noChangeArrowheads="1"/>
            </p:cNvSpPr>
            <p:nvPr/>
          </p:nvSpPr>
          <p:spPr bwMode="auto">
            <a:xfrm>
              <a:off x="3907" y="1905"/>
              <a:ext cx="233" cy="288"/>
            </a:xfrm>
            <a:prstGeom prst="rect">
              <a:avLst/>
            </a:prstGeom>
            <a:noFill/>
            <a:ln w="9525">
              <a:noFill/>
              <a:miter lim="800000"/>
              <a:headEnd/>
              <a:tailEnd/>
            </a:ln>
            <a:effectLst/>
          </p:spPr>
          <p:txBody>
            <a:bodyPr wrap="none">
              <a:spAutoFit/>
            </a:bodyPr>
            <a:lstStyle/>
            <a:p>
              <a:pPr algn="ctr"/>
              <a:r>
                <a:rPr kumimoji="1" lang="en-US" altLang="zh-CN" sz="2400">
                  <a:latin typeface="Times New Roman" pitchFamily="18" charset="0"/>
                  <a:ea typeface="宋体" pitchFamily="2" charset="-122"/>
                </a:rPr>
                <a:t>L</a:t>
              </a:r>
            </a:p>
          </p:txBody>
        </p:sp>
        <p:sp>
          <p:nvSpPr>
            <p:cNvPr id="292910" name="Text Box 46"/>
            <p:cNvSpPr txBox="1">
              <a:spLocks noChangeArrowheads="1"/>
            </p:cNvSpPr>
            <p:nvPr/>
          </p:nvSpPr>
          <p:spPr bwMode="auto">
            <a:xfrm>
              <a:off x="4575" y="1632"/>
              <a:ext cx="244" cy="288"/>
            </a:xfrm>
            <a:prstGeom prst="rect">
              <a:avLst/>
            </a:prstGeom>
            <a:noFill/>
            <a:ln w="9525">
              <a:noFill/>
              <a:miter lim="800000"/>
              <a:headEnd/>
              <a:tailEnd/>
            </a:ln>
            <a:effectLst/>
          </p:spPr>
          <p:txBody>
            <a:bodyPr wrap="none">
              <a:spAutoFit/>
            </a:bodyPr>
            <a:lstStyle/>
            <a:p>
              <a:pPr algn="ctr"/>
              <a:r>
                <a:rPr kumimoji="1" lang="en-US" altLang="zh-CN" sz="2400">
                  <a:latin typeface="Times New Roman" pitchFamily="18" charset="0"/>
                  <a:ea typeface="宋体" pitchFamily="2" charset="-122"/>
                </a:rPr>
                <a:t>R</a:t>
              </a:r>
            </a:p>
          </p:txBody>
        </p:sp>
        <p:sp>
          <p:nvSpPr>
            <p:cNvPr id="292911" name="Text Box 47"/>
            <p:cNvSpPr txBox="1">
              <a:spLocks noChangeArrowheads="1"/>
            </p:cNvSpPr>
            <p:nvPr/>
          </p:nvSpPr>
          <p:spPr bwMode="auto">
            <a:xfrm>
              <a:off x="3263" y="2657"/>
              <a:ext cx="297" cy="288"/>
            </a:xfrm>
            <a:prstGeom prst="rect">
              <a:avLst/>
            </a:prstGeom>
            <a:noFill/>
            <a:ln w="9525">
              <a:noFill/>
              <a:miter lim="800000"/>
              <a:headEnd/>
              <a:tailEnd/>
            </a:ln>
            <a:effectLst/>
          </p:spPr>
          <p:txBody>
            <a:bodyPr wrap="none">
              <a:spAutoFit/>
            </a:bodyPr>
            <a:lstStyle/>
            <a:p>
              <a:pPr algn="ctr"/>
              <a:r>
                <a:rPr kumimoji="1" lang="en-US" altLang="zh-CN" sz="2400">
                  <a:latin typeface="Times New Roman" pitchFamily="18" charset="0"/>
                  <a:ea typeface="宋体" pitchFamily="2" charset="-122"/>
                </a:rPr>
                <a:t>L’</a:t>
              </a:r>
            </a:p>
          </p:txBody>
        </p:sp>
        <p:sp>
          <p:nvSpPr>
            <p:cNvPr id="292912" name="Text Box 48"/>
            <p:cNvSpPr txBox="1">
              <a:spLocks noChangeArrowheads="1"/>
            </p:cNvSpPr>
            <p:nvPr/>
          </p:nvSpPr>
          <p:spPr bwMode="auto">
            <a:xfrm>
              <a:off x="3952" y="2719"/>
              <a:ext cx="308" cy="288"/>
            </a:xfrm>
            <a:prstGeom prst="rect">
              <a:avLst/>
            </a:prstGeom>
            <a:noFill/>
            <a:ln w="9525">
              <a:noFill/>
              <a:miter lim="800000"/>
              <a:headEnd/>
              <a:tailEnd/>
            </a:ln>
            <a:effectLst/>
          </p:spPr>
          <p:txBody>
            <a:bodyPr wrap="none">
              <a:spAutoFit/>
            </a:bodyPr>
            <a:lstStyle/>
            <a:p>
              <a:pPr algn="ctr"/>
              <a:r>
                <a:rPr kumimoji="1" lang="en-US" altLang="zh-CN" sz="2400">
                  <a:latin typeface="Times New Roman" pitchFamily="18" charset="0"/>
                  <a:ea typeface="宋体" pitchFamily="2" charset="-122"/>
                </a:rPr>
                <a:t>R’</a:t>
              </a:r>
            </a:p>
          </p:txBody>
        </p:sp>
        <p:sp>
          <p:nvSpPr>
            <p:cNvPr id="292913" name="Text Box 49"/>
            <p:cNvSpPr txBox="1">
              <a:spLocks noChangeArrowheads="1"/>
            </p:cNvSpPr>
            <p:nvPr/>
          </p:nvSpPr>
          <p:spPr bwMode="auto">
            <a:xfrm>
              <a:off x="4454" y="2700"/>
              <a:ext cx="297" cy="288"/>
            </a:xfrm>
            <a:prstGeom prst="rect">
              <a:avLst/>
            </a:prstGeom>
            <a:noFill/>
            <a:ln w="9525">
              <a:noFill/>
              <a:miter lim="800000"/>
              <a:headEnd/>
              <a:tailEnd/>
            </a:ln>
            <a:effectLst/>
          </p:spPr>
          <p:txBody>
            <a:bodyPr wrap="none">
              <a:spAutoFit/>
            </a:bodyPr>
            <a:lstStyle/>
            <a:p>
              <a:pPr algn="ctr"/>
              <a:r>
                <a:rPr kumimoji="1" lang="en-US" altLang="zh-CN" sz="2400">
                  <a:latin typeface="Times New Roman" pitchFamily="18" charset="0"/>
                  <a:ea typeface="宋体" pitchFamily="2" charset="-122"/>
                </a:rPr>
                <a:t>L’</a:t>
              </a:r>
            </a:p>
          </p:txBody>
        </p:sp>
        <p:sp>
          <p:nvSpPr>
            <p:cNvPr id="292914" name="Text Box 50"/>
            <p:cNvSpPr txBox="1">
              <a:spLocks noChangeArrowheads="1"/>
            </p:cNvSpPr>
            <p:nvPr/>
          </p:nvSpPr>
          <p:spPr bwMode="auto">
            <a:xfrm>
              <a:off x="5056" y="2684"/>
              <a:ext cx="308" cy="288"/>
            </a:xfrm>
            <a:prstGeom prst="rect">
              <a:avLst/>
            </a:prstGeom>
            <a:noFill/>
            <a:ln w="9525">
              <a:noFill/>
              <a:miter lim="800000"/>
              <a:headEnd/>
              <a:tailEnd/>
            </a:ln>
            <a:effectLst/>
          </p:spPr>
          <p:txBody>
            <a:bodyPr wrap="none">
              <a:spAutoFit/>
            </a:bodyPr>
            <a:lstStyle/>
            <a:p>
              <a:pPr algn="ctr"/>
              <a:r>
                <a:rPr kumimoji="1" lang="en-US" altLang="zh-CN" sz="2400">
                  <a:latin typeface="Times New Roman" pitchFamily="18" charset="0"/>
                  <a:ea typeface="宋体" pitchFamily="2" charset="-122"/>
                </a:rPr>
                <a:t>R’</a:t>
              </a:r>
            </a:p>
          </p:txBody>
        </p:sp>
        <p:sp>
          <p:nvSpPr>
            <p:cNvPr id="292915" name="Text Box 51"/>
            <p:cNvSpPr txBox="1">
              <a:spLocks noChangeArrowheads="1"/>
            </p:cNvSpPr>
            <p:nvPr/>
          </p:nvSpPr>
          <p:spPr bwMode="auto">
            <a:xfrm>
              <a:off x="3124" y="3168"/>
              <a:ext cx="484" cy="288"/>
            </a:xfrm>
            <a:prstGeom prst="rect">
              <a:avLst/>
            </a:prstGeom>
            <a:noFill/>
            <a:ln w="9525">
              <a:noFill/>
              <a:miter lim="800000"/>
              <a:headEnd/>
              <a:tailEnd/>
            </a:ln>
            <a:effectLst/>
          </p:spPr>
          <p:txBody>
            <a:bodyPr wrap="none">
              <a:spAutoFit/>
            </a:bodyPr>
            <a:lstStyle/>
            <a:p>
              <a:r>
                <a:rPr kumimoji="1" lang="en-US" altLang="zh-CN" sz="2400">
                  <a:solidFill>
                    <a:srgbClr val="FF3399"/>
                  </a:solidFill>
                  <a:latin typeface="Times New Roman" pitchFamily="18" charset="0"/>
                  <a:ea typeface="宋体" pitchFamily="2" charset="-122"/>
                </a:rPr>
                <a:t>(2,1)</a:t>
              </a:r>
            </a:p>
          </p:txBody>
        </p:sp>
        <p:sp>
          <p:nvSpPr>
            <p:cNvPr id="292916" name="Text Box 52"/>
            <p:cNvSpPr txBox="1">
              <a:spLocks noChangeArrowheads="1"/>
            </p:cNvSpPr>
            <p:nvPr/>
          </p:nvSpPr>
          <p:spPr bwMode="auto">
            <a:xfrm>
              <a:off x="3856" y="3135"/>
              <a:ext cx="484" cy="288"/>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(0,0)</a:t>
              </a:r>
            </a:p>
          </p:txBody>
        </p:sp>
        <p:sp>
          <p:nvSpPr>
            <p:cNvPr id="292917" name="Text Box 53"/>
            <p:cNvSpPr txBox="1">
              <a:spLocks noChangeArrowheads="1"/>
            </p:cNvSpPr>
            <p:nvPr/>
          </p:nvSpPr>
          <p:spPr bwMode="auto">
            <a:xfrm>
              <a:off x="4367" y="3135"/>
              <a:ext cx="484" cy="288"/>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(0,2)</a:t>
              </a:r>
            </a:p>
          </p:txBody>
        </p:sp>
        <p:sp>
          <p:nvSpPr>
            <p:cNvPr id="292918" name="Text Box 54"/>
            <p:cNvSpPr txBox="1">
              <a:spLocks noChangeArrowheads="1"/>
            </p:cNvSpPr>
            <p:nvPr/>
          </p:nvSpPr>
          <p:spPr bwMode="auto">
            <a:xfrm>
              <a:off x="5054" y="3084"/>
              <a:ext cx="484" cy="288"/>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(0,1)</a:t>
              </a:r>
            </a:p>
          </p:txBody>
        </p:sp>
        <p:sp>
          <p:nvSpPr>
            <p:cNvPr id="292919" name="Line 55"/>
            <p:cNvSpPr>
              <a:spLocks noChangeShapeType="1"/>
            </p:cNvSpPr>
            <p:nvPr/>
          </p:nvSpPr>
          <p:spPr bwMode="auto">
            <a:xfrm>
              <a:off x="3833" y="2521"/>
              <a:ext cx="959" cy="0"/>
            </a:xfrm>
            <a:prstGeom prst="line">
              <a:avLst/>
            </a:prstGeom>
            <a:noFill/>
            <a:ln w="9525">
              <a:solidFill>
                <a:schemeClr val="tx1"/>
              </a:solidFill>
              <a:prstDash val="dash"/>
              <a:round/>
              <a:headEnd/>
              <a:tailEnd/>
            </a:ln>
            <a:effectLst/>
          </p:spPr>
          <p:txBody>
            <a:bodyPr/>
            <a:lstStyle/>
            <a:p>
              <a:endParaRPr lang="zh-CN" altLang="en-US"/>
            </a:p>
          </p:txBody>
        </p:sp>
        <p:sp>
          <p:nvSpPr>
            <p:cNvPr id="292920" name="Line 56"/>
            <p:cNvSpPr>
              <a:spLocks noChangeShapeType="1"/>
            </p:cNvSpPr>
            <p:nvPr/>
          </p:nvSpPr>
          <p:spPr bwMode="auto">
            <a:xfrm>
              <a:off x="4417" y="1894"/>
              <a:ext cx="709" cy="0"/>
            </a:xfrm>
            <a:prstGeom prst="line">
              <a:avLst/>
            </a:prstGeom>
            <a:noFill/>
            <a:ln w="9525">
              <a:solidFill>
                <a:schemeClr val="tx1"/>
              </a:solidFill>
              <a:round/>
              <a:headEnd/>
              <a:tailEnd/>
            </a:ln>
            <a:effectLst/>
          </p:spPr>
          <p:txBody>
            <a:bodyPr/>
            <a:lstStyle/>
            <a:p>
              <a:endParaRPr lang="zh-CN" altLang="en-US"/>
            </a:p>
          </p:txBody>
        </p:sp>
        <p:sp>
          <p:nvSpPr>
            <p:cNvPr id="292921" name="Text Box 57"/>
            <p:cNvSpPr txBox="1">
              <a:spLocks noChangeArrowheads="1"/>
            </p:cNvSpPr>
            <p:nvPr/>
          </p:nvSpPr>
          <p:spPr bwMode="auto">
            <a:xfrm>
              <a:off x="5084" y="1712"/>
              <a:ext cx="484" cy="288"/>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(1,3)</a:t>
              </a:r>
            </a:p>
          </p:txBody>
        </p:sp>
        <p:sp>
          <p:nvSpPr>
            <p:cNvPr id="292922" name="Text Box 58"/>
            <p:cNvSpPr txBox="1">
              <a:spLocks noChangeArrowheads="1"/>
            </p:cNvSpPr>
            <p:nvPr/>
          </p:nvSpPr>
          <p:spPr bwMode="auto">
            <a:xfrm>
              <a:off x="4547" y="1946"/>
              <a:ext cx="287" cy="288"/>
            </a:xfrm>
            <a:prstGeom prst="rect">
              <a:avLst/>
            </a:prstGeom>
            <a:noFill/>
            <a:ln w="9525">
              <a:noFill/>
              <a:miter lim="800000"/>
              <a:headEnd/>
              <a:tailEnd/>
            </a:ln>
            <a:effectLst/>
          </p:spPr>
          <p:txBody>
            <a:bodyPr wrap="none">
              <a:spAutoFit/>
            </a:bodyPr>
            <a:lstStyle/>
            <a:p>
              <a:pPr algn="ctr"/>
              <a:r>
                <a:rPr kumimoji="1" lang="en-US" altLang="zh-CN" sz="2400">
                  <a:latin typeface="Times New Roman" pitchFamily="18" charset="0"/>
                  <a:ea typeface="宋体" pitchFamily="2" charset="-122"/>
                </a:rPr>
                <a:t>M</a:t>
              </a:r>
            </a:p>
          </p:txBody>
        </p:sp>
        <p:sp>
          <p:nvSpPr>
            <p:cNvPr id="292923" name="Text Box 59"/>
            <p:cNvSpPr txBox="1">
              <a:spLocks noChangeArrowheads="1"/>
            </p:cNvSpPr>
            <p:nvPr/>
          </p:nvSpPr>
          <p:spPr bwMode="auto">
            <a:xfrm>
              <a:off x="3541" y="2260"/>
              <a:ext cx="203" cy="288"/>
            </a:xfrm>
            <a:prstGeom prst="rect">
              <a:avLst/>
            </a:prstGeom>
            <a:noFill/>
            <a:ln w="9525">
              <a:noFill/>
              <a:miter lim="800000"/>
              <a:headEnd/>
              <a:tailEnd/>
            </a:ln>
            <a:effectLst/>
          </p:spPr>
          <p:txBody>
            <a:bodyPr>
              <a:spAutoFit/>
            </a:bodyPr>
            <a:lstStyle/>
            <a:p>
              <a:pPr>
                <a:spcBef>
                  <a:spcPct val="50000"/>
                </a:spcBef>
              </a:pPr>
              <a:r>
                <a:rPr lang="en-US" altLang="zh-CN" sz="2400">
                  <a:solidFill>
                    <a:srgbClr val="FF5050"/>
                  </a:solidFill>
                  <a:latin typeface="Times New Roman" pitchFamily="18" charset="0"/>
                  <a:ea typeface="宋体" pitchFamily="2" charset="-122"/>
                </a:rPr>
                <a:t>1</a:t>
              </a:r>
            </a:p>
          </p:txBody>
        </p:sp>
        <p:sp>
          <p:nvSpPr>
            <p:cNvPr id="292924" name="Text Box 60"/>
            <p:cNvSpPr txBox="1">
              <a:spLocks noChangeArrowheads="1"/>
            </p:cNvSpPr>
            <p:nvPr/>
          </p:nvSpPr>
          <p:spPr bwMode="auto">
            <a:xfrm>
              <a:off x="4917" y="2311"/>
              <a:ext cx="212" cy="288"/>
            </a:xfrm>
            <a:prstGeom prst="rect">
              <a:avLst/>
            </a:prstGeom>
            <a:noFill/>
            <a:ln w="9525">
              <a:noFill/>
              <a:miter lim="800000"/>
              <a:headEnd/>
              <a:tailEnd/>
            </a:ln>
            <a:effectLst/>
          </p:spPr>
          <p:txBody>
            <a:bodyPr wrap="none">
              <a:spAutoFit/>
            </a:bodyPr>
            <a:lstStyle/>
            <a:p>
              <a:r>
                <a:rPr lang="zh-CN" altLang="en-US" sz="2400">
                  <a:solidFill>
                    <a:srgbClr val="FF5050"/>
                  </a:solidFill>
                  <a:latin typeface="Times New Roman" pitchFamily="18" charset="0"/>
                  <a:ea typeface="宋体" pitchFamily="2" charset="-122"/>
                </a:rPr>
                <a:t>0</a:t>
              </a:r>
              <a:endParaRPr lang="en-US" altLang="zh-CN" sz="2400">
                <a:solidFill>
                  <a:srgbClr val="FF5050"/>
                </a:solidFill>
                <a:latin typeface="Times New Roman" pitchFamily="18" charset="0"/>
                <a:ea typeface="宋体" pitchFamily="2" charset="-122"/>
              </a:endParaRPr>
            </a:p>
          </p:txBody>
        </p:sp>
      </p:gr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2868"/>
                                        </p:tgtEl>
                                        <p:attrNameLst>
                                          <p:attrName>style.visibility</p:attrName>
                                        </p:attrNameLst>
                                      </p:cBhvr>
                                      <p:to>
                                        <p:strVal val="visible"/>
                                      </p:to>
                                    </p:set>
                                    <p:anim calcmode="lin" valueType="num">
                                      <p:cBhvr additive="base">
                                        <p:cTn id="7" dur="500" fill="hold"/>
                                        <p:tgtEl>
                                          <p:spTgt spid="292868"/>
                                        </p:tgtEl>
                                        <p:attrNameLst>
                                          <p:attrName>ppt_x</p:attrName>
                                        </p:attrNameLst>
                                      </p:cBhvr>
                                      <p:tavLst>
                                        <p:tav tm="0">
                                          <p:val>
                                            <p:strVal val="0-#ppt_w/2"/>
                                          </p:val>
                                        </p:tav>
                                        <p:tav tm="100000">
                                          <p:val>
                                            <p:strVal val="#ppt_x"/>
                                          </p:val>
                                        </p:tav>
                                      </p:tavLst>
                                    </p:anim>
                                    <p:anim calcmode="lin" valueType="num">
                                      <p:cBhvr additive="base">
                                        <p:cTn id="8" dur="500" fill="hold"/>
                                        <p:tgtEl>
                                          <p:spTgt spid="2928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92896"/>
                                        </p:tgtEl>
                                        <p:attrNameLst>
                                          <p:attrName>style.visibility</p:attrName>
                                        </p:attrNameLst>
                                      </p:cBhvr>
                                      <p:to>
                                        <p:strVal val="visible"/>
                                      </p:to>
                                    </p:set>
                                    <p:animEffect transition="in" filter="blinds(horizontal)">
                                      <p:cBhvr>
                                        <p:cTn id="13" dur="500"/>
                                        <p:tgtEl>
                                          <p:spTgt spid="29289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92897"/>
                                        </p:tgtEl>
                                        <p:attrNameLst>
                                          <p:attrName>style.visibility</p:attrName>
                                        </p:attrNameLst>
                                      </p:cBhvr>
                                      <p:to>
                                        <p:strVal val="visible"/>
                                      </p:to>
                                    </p:set>
                                    <p:animEffect transition="in" filter="blinds(horizontal)">
                                      <p:cBhvr>
                                        <p:cTn id="18" dur="500"/>
                                        <p:tgtEl>
                                          <p:spTgt spid="292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9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5"/>
          <p:cNvSpPr>
            <a:spLocks noGrp="1"/>
          </p:cNvSpPr>
          <p:nvPr>
            <p:ph type="ftr" sz="quarter" idx="11"/>
          </p:nvPr>
        </p:nvSpPr>
        <p:spPr/>
        <p:txBody>
          <a:bodyPr/>
          <a:lstStyle/>
          <a:p>
            <a:r>
              <a:rPr lang="zh-CN" altLang="en-US"/>
              <a:t>Game Theory--chapter4</a:t>
            </a:r>
            <a:endParaRPr lang="en-US" altLang="zh-CN"/>
          </a:p>
        </p:txBody>
      </p:sp>
      <p:sp>
        <p:nvSpPr>
          <p:cNvPr id="10" name="灯片编号占位符 6"/>
          <p:cNvSpPr>
            <a:spLocks noGrp="1"/>
          </p:cNvSpPr>
          <p:nvPr>
            <p:ph type="sldNum" sz="quarter" idx="12"/>
          </p:nvPr>
        </p:nvSpPr>
        <p:spPr/>
        <p:txBody>
          <a:bodyPr/>
          <a:lstStyle/>
          <a:p>
            <a:fld id="{613B5AB7-4386-4373-B144-56838877FA13}" type="slidenum">
              <a:rPr lang="zh-CN" altLang="en-US"/>
              <a:pPr/>
              <a:t>12</a:t>
            </a:fld>
            <a:endParaRPr lang="en-US" altLang="zh-CN"/>
          </a:p>
        </p:txBody>
      </p:sp>
      <p:sp>
        <p:nvSpPr>
          <p:cNvPr id="295943" name="Rectangle 7"/>
          <p:cNvSpPr>
            <a:spLocks noGrp="1" noChangeArrowheads="1"/>
          </p:cNvSpPr>
          <p:nvPr>
            <p:ph type="title"/>
          </p:nvPr>
        </p:nvSpPr>
        <p:spPr/>
        <p:txBody>
          <a:bodyPr/>
          <a:lstStyle/>
          <a:p>
            <a:r>
              <a:rPr lang="en-US" altLang="zh-CN">
                <a:ea typeface="宋体" pitchFamily="2" charset="-122"/>
              </a:rPr>
              <a:t>Bayes’ rule</a:t>
            </a:r>
            <a:endParaRPr lang="zh-CN" altLang="en-US">
              <a:ea typeface="宋体" pitchFamily="2" charset="-122"/>
            </a:endParaRPr>
          </a:p>
        </p:txBody>
      </p:sp>
      <p:sp>
        <p:nvSpPr>
          <p:cNvPr id="295939" name="Rectangle 3"/>
          <p:cNvSpPr>
            <a:spLocks noGrp="1" noChangeArrowheads="1"/>
          </p:cNvSpPr>
          <p:nvPr>
            <p:ph type="body" sz="half" idx="1"/>
          </p:nvPr>
        </p:nvSpPr>
        <p:spPr/>
        <p:txBody>
          <a:bodyPr/>
          <a:lstStyle/>
          <a:p>
            <a:r>
              <a:rPr lang="zh-CN" altLang="en-US" sz="2400">
                <a:ea typeface="宋体" pitchFamily="2" charset="-122"/>
              </a:rPr>
              <a:t>贝叶斯法则</a:t>
            </a:r>
            <a:r>
              <a:rPr lang="en-US" altLang="zh-CN" sz="2400">
                <a:ea typeface="宋体" pitchFamily="2" charset="-122"/>
              </a:rPr>
              <a:t>:</a:t>
            </a:r>
          </a:p>
          <a:p>
            <a:endParaRPr lang="en-US" altLang="zh-CN" sz="2400">
              <a:ea typeface="宋体" pitchFamily="2" charset="-122"/>
            </a:endParaRPr>
          </a:p>
          <a:p>
            <a:endParaRPr lang="en-US" altLang="zh-CN" sz="2400">
              <a:ea typeface="宋体" pitchFamily="2" charset="-122"/>
            </a:endParaRPr>
          </a:p>
        </p:txBody>
      </p:sp>
      <p:sp>
        <p:nvSpPr>
          <p:cNvPr id="295941"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95940" name="Object 4"/>
          <p:cNvGraphicFramePr>
            <a:graphicFrameLocks noChangeAspect="1"/>
          </p:cNvGraphicFramePr>
          <p:nvPr/>
        </p:nvGraphicFramePr>
        <p:xfrm>
          <a:off x="1859602" y="1910189"/>
          <a:ext cx="5445125" cy="1060450"/>
        </p:xfrm>
        <a:graphic>
          <a:graphicData uri="http://schemas.openxmlformats.org/presentationml/2006/ole">
            <mc:AlternateContent xmlns:mc="http://schemas.openxmlformats.org/markup-compatibility/2006">
              <mc:Choice xmlns:v="urn:schemas-microsoft-com:vml" Requires="v">
                <p:oleObj spid="_x0000_s342082" name="Equation" r:id="rId4" imgW="2158920" imgH="419040" progId="Equation.DSMT4">
                  <p:embed/>
                </p:oleObj>
              </mc:Choice>
              <mc:Fallback>
                <p:oleObj name="Equation" r:id="rId4" imgW="2158920" imgH="419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9602" y="1910189"/>
                        <a:ext cx="5445125" cy="106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5946" name="Rectangle 10"/>
          <p:cNvSpPr>
            <a:spLocks noChangeArrowheads="1"/>
          </p:cNvSpPr>
          <p:nvPr/>
        </p:nvSpPr>
        <p:spPr bwMode="auto">
          <a:xfrm>
            <a:off x="0" y="31432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295945" name="Object 9"/>
          <p:cNvGraphicFramePr>
            <a:graphicFrameLocks noChangeAspect="1"/>
          </p:cNvGraphicFramePr>
          <p:nvPr/>
        </p:nvGraphicFramePr>
        <p:xfrm>
          <a:off x="1136650" y="3684588"/>
          <a:ext cx="6788150" cy="1600200"/>
        </p:xfrm>
        <a:graphic>
          <a:graphicData uri="http://schemas.openxmlformats.org/presentationml/2006/ole">
            <mc:AlternateContent xmlns:mc="http://schemas.openxmlformats.org/markup-compatibility/2006">
              <mc:Choice xmlns:v="urn:schemas-microsoft-com:vml" Requires="v">
                <p:oleObj spid="_x0000_s342083" name="Equation" r:id="rId6" imgW="2476440" imgH="583920" progId="Equation.DSMT4">
                  <p:embed/>
                </p:oleObj>
              </mc:Choice>
              <mc:Fallback>
                <p:oleObj name="Equation" r:id="rId6" imgW="2476440" imgH="58392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6650" y="3684588"/>
                        <a:ext cx="6788150" cy="16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random/>
    <p:sndAc>
      <p:stSnd>
        <p:snd r:embed="rId3" name="click.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Game Theory--chapter4</a:t>
            </a:r>
            <a:endParaRPr lang="en-US" altLang="zh-CN"/>
          </a:p>
        </p:txBody>
      </p:sp>
      <p:sp>
        <p:nvSpPr>
          <p:cNvPr id="6" name="灯片编号占位符 5"/>
          <p:cNvSpPr>
            <a:spLocks noGrp="1"/>
          </p:cNvSpPr>
          <p:nvPr>
            <p:ph type="sldNum" sz="quarter" idx="12"/>
          </p:nvPr>
        </p:nvSpPr>
        <p:spPr/>
        <p:txBody>
          <a:bodyPr/>
          <a:lstStyle/>
          <a:p>
            <a:fld id="{874CD0C1-FE22-4C8D-B184-0ACB6F71C436}" type="slidenum">
              <a:rPr lang="zh-CN" altLang="en-US"/>
              <a:pPr/>
              <a:t>13</a:t>
            </a:fld>
            <a:endParaRPr lang="en-US" altLang="zh-CN"/>
          </a:p>
        </p:txBody>
      </p:sp>
      <p:sp>
        <p:nvSpPr>
          <p:cNvPr id="297986" name="Rectangle 2"/>
          <p:cNvSpPr>
            <a:spLocks noGrp="1" noChangeArrowheads="1"/>
          </p:cNvSpPr>
          <p:nvPr>
            <p:ph type="title"/>
          </p:nvPr>
        </p:nvSpPr>
        <p:spPr/>
        <p:txBody>
          <a:bodyPr/>
          <a:lstStyle/>
          <a:p>
            <a:r>
              <a:rPr lang="en-US" altLang="zh-CN">
                <a:solidFill>
                  <a:schemeClr val="bg2"/>
                </a:solidFill>
                <a:ea typeface="宋体" pitchFamily="2" charset="-122"/>
              </a:rPr>
              <a:t>Requirement 4</a:t>
            </a:r>
            <a:endParaRPr lang="zh-CN" altLang="en-US">
              <a:solidFill>
                <a:schemeClr val="bg2"/>
              </a:solidFill>
              <a:ea typeface="宋体" pitchFamily="2" charset="-122"/>
            </a:endParaRPr>
          </a:p>
        </p:txBody>
      </p:sp>
      <p:sp>
        <p:nvSpPr>
          <p:cNvPr id="297987" name="Rectangle 3"/>
          <p:cNvSpPr>
            <a:spLocks noGrp="1" noChangeArrowheads="1"/>
          </p:cNvSpPr>
          <p:nvPr>
            <p:ph type="body" idx="1"/>
          </p:nvPr>
        </p:nvSpPr>
        <p:spPr>
          <a:xfrm>
            <a:off x="690113" y="1544128"/>
            <a:ext cx="8289985" cy="4704272"/>
          </a:xfrm>
        </p:spPr>
        <p:txBody>
          <a:bodyPr/>
          <a:lstStyle/>
          <a:p>
            <a:r>
              <a:rPr lang="zh-CN" altLang="en-US" b="1" dirty="0">
                <a:solidFill>
                  <a:schemeClr val="bg2"/>
                </a:solidFill>
                <a:ea typeface="宋体" pitchFamily="2" charset="-122"/>
              </a:rPr>
              <a:t>要求 </a:t>
            </a:r>
            <a:r>
              <a:rPr lang="en-US" altLang="zh-CN" b="1" dirty="0">
                <a:solidFill>
                  <a:schemeClr val="bg2"/>
                </a:solidFill>
                <a:ea typeface="宋体" pitchFamily="2" charset="-122"/>
              </a:rPr>
              <a:t>4. </a:t>
            </a:r>
            <a:r>
              <a:rPr lang="en-US" altLang="zh-CN" dirty="0">
                <a:ea typeface="宋体" pitchFamily="2" charset="-122"/>
              </a:rPr>
              <a:t>  </a:t>
            </a:r>
            <a:r>
              <a:rPr lang="zh-CN" altLang="en-US" dirty="0">
                <a:ea typeface="宋体" pitchFamily="2" charset="-122"/>
              </a:rPr>
              <a:t>给定策略，推断满足</a:t>
            </a:r>
            <a:r>
              <a:rPr lang="zh-CN" altLang="en-US" b="1" dirty="0">
                <a:ea typeface="宋体" pitchFamily="2" charset="-122"/>
              </a:rPr>
              <a:t>一致性</a:t>
            </a:r>
            <a:r>
              <a:rPr lang="en-US" altLang="zh-CN" dirty="0">
                <a:ea typeface="宋体" pitchFamily="2" charset="-122"/>
              </a:rPr>
              <a:t> (consistency)</a:t>
            </a:r>
            <a:r>
              <a:rPr lang="zh-CN" altLang="en-US" dirty="0">
                <a:ea typeface="宋体" pitchFamily="2" charset="-122"/>
              </a:rPr>
              <a:t>：存在一个</a:t>
            </a:r>
            <a:r>
              <a:rPr lang="zh-CN" altLang="en-US" b="1" dirty="0">
                <a:ea typeface="宋体" pitchFamily="2" charset="-122"/>
              </a:rPr>
              <a:t>完全混合</a:t>
            </a:r>
            <a:r>
              <a:rPr lang="zh-CN" altLang="en-US" dirty="0">
                <a:ea typeface="宋体" pitchFamily="2" charset="-122"/>
              </a:rPr>
              <a:t>的策略序列，使得这一序列收敛于给定策略，且对应的（通过贝叶斯法则得到的）推断序列也收敛于给定推断。</a:t>
            </a:r>
            <a:endParaRPr lang="en-US" altLang="zh-CN" dirty="0">
              <a:ea typeface="宋体" pitchFamily="2" charset="-122"/>
            </a:endParaRPr>
          </a:p>
          <a:p>
            <a:r>
              <a:rPr lang="zh-CN" altLang="en-US" b="1" dirty="0">
                <a:solidFill>
                  <a:schemeClr val="bg2"/>
                </a:solidFill>
                <a:ea typeface="宋体" pitchFamily="2" charset="-122"/>
              </a:rPr>
              <a:t>定义</a:t>
            </a:r>
            <a:r>
              <a:rPr lang="zh-CN" altLang="en-US" dirty="0">
                <a:ea typeface="宋体" pitchFamily="2" charset="-122"/>
              </a:rPr>
              <a:t> </a:t>
            </a:r>
            <a:r>
              <a:rPr lang="en-US" altLang="zh-CN" dirty="0">
                <a:ea typeface="宋体" pitchFamily="2" charset="-122"/>
              </a:rPr>
              <a:t>.</a:t>
            </a:r>
            <a:r>
              <a:rPr lang="zh-CN" altLang="en-US" dirty="0">
                <a:ea typeface="宋体" pitchFamily="2" charset="-122"/>
              </a:rPr>
              <a:t>满足要求</a:t>
            </a:r>
            <a:r>
              <a:rPr lang="en-US" altLang="zh-CN" dirty="0">
                <a:ea typeface="宋体" pitchFamily="2" charset="-122"/>
              </a:rPr>
              <a:t>1</a:t>
            </a:r>
            <a:r>
              <a:rPr lang="zh-CN" altLang="en-US" dirty="0">
                <a:ea typeface="宋体" pitchFamily="2" charset="-122"/>
              </a:rPr>
              <a:t>、</a:t>
            </a:r>
            <a:r>
              <a:rPr lang="en-US" altLang="zh-CN" dirty="0">
                <a:ea typeface="宋体" pitchFamily="2" charset="-122"/>
              </a:rPr>
              <a:t>2</a:t>
            </a:r>
            <a:r>
              <a:rPr lang="zh-CN" altLang="en-US" dirty="0">
                <a:ea typeface="宋体" pitchFamily="2" charset="-122"/>
              </a:rPr>
              <a:t>、</a:t>
            </a:r>
            <a:r>
              <a:rPr lang="en-US" altLang="zh-CN" dirty="0">
                <a:ea typeface="宋体" pitchFamily="2" charset="-122"/>
              </a:rPr>
              <a:t>3</a:t>
            </a:r>
            <a:r>
              <a:rPr lang="zh-CN" altLang="en-US" dirty="0">
                <a:ea typeface="宋体" pitchFamily="2" charset="-122"/>
              </a:rPr>
              <a:t>的策略和推断构成博弈的</a:t>
            </a:r>
            <a:r>
              <a:rPr lang="zh-CN" altLang="en-US" b="1" dirty="0">
                <a:solidFill>
                  <a:schemeClr val="accent2"/>
                </a:solidFill>
                <a:ea typeface="宋体" pitchFamily="2" charset="-122"/>
              </a:rPr>
              <a:t>完美贝叶斯均衡</a:t>
            </a:r>
            <a:r>
              <a:rPr lang="zh-CN" altLang="en-US" dirty="0">
                <a:ea typeface="宋体" pitchFamily="2" charset="-122"/>
              </a:rPr>
              <a:t>（</a:t>
            </a:r>
            <a:r>
              <a:rPr lang="en-US" altLang="zh-CN" b="1" dirty="0">
                <a:solidFill>
                  <a:schemeClr val="bg2"/>
                </a:solidFill>
                <a:ea typeface="宋体" pitchFamily="2" charset="-122"/>
              </a:rPr>
              <a:t>PBE</a:t>
            </a:r>
            <a:r>
              <a:rPr lang="en-US" altLang="zh-CN" dirty="0">
                <a:ea typeface="宋体" pitchFamily="2" charset="-122"/>
              </a:rPr>
              <a:t> </a:t>
            </a:r>
            <a:r>
              <a:rPr lang="zh-CN" altLang="en-US" dirty="0">
                <a:ea typeface="宋体" pitchFamily="2" charset="-122"/>
              </a:rPr>
              <a:t>）</a:t>
            </a:r>
            <a:r>
              <a:rPr lang="en-US" altLang="zh-CN" dirty="0">
                <a:ea typeface="宋体" pitchFamily="2" charset="-122"/>
              </a:rPr>
              <a:t>.</a:t>
            </a:r>
          </a:p>
          <a:p>
            <a:r>
              <a:rPr lang="zh-CN" altLang="en-US" b="1" dirty="0">
                <a:solidFill>
                  <a:schemeClr val="bg2"/>
                </a:solidFill>
                <a:ea typeface="宋体" pitchFamily="2" charset="-122"/>
              </a:rPr>
              <a:t>定义</a:t>
            </a:r>
            <a:r>
              <a:rPr lang="zh-CN" altLang="en-US" dirty="0">
                <a:ea typeface="宋体" pitchFamily="2" charset="-122"/>
              </a:rPr>
              <a:t> </a:t>
            </a:r>
            <a:r>
              <a:rPr lang="en-US" altLang="zh-CN" dirty="0">
                <a:ea typeface="宋体" pitchFamily="2" charset="-122"/>
              </a:rPr>
              <a:t>.</a:t>
            </a:r>
            <a:r>
              <a:rPr lang="zh-CN" altLang="en-US" dirty="0">
                <a:ea typeface="宋体" pitchFamily="2" charset="-122"/>
              </a:rPr>
              <a:t>满足要求</a:t>
            </a:r>
            <a:r>
              <a:rPr lang="en-US" altLang="zh-CN" dirty="0">
                <a:ea typeface="宋体" pitchFamily="2" charset="-122"/>
              </a:rPr>
              <a:t>1</a:t>
            </a:r>
            <a:r>
              <a:rPr lang="zh-CN" altLang="en-US" dirty="0">
                <a:ea typeface="宋体" pitchFamily="2" charset="-122"/>
              </a:rPr>
              <a:t>、</a:t>
            </a:r>
            <a:r>
              <a:rPr lang="en-US" altLang="zh-CN" dirty="0">
                <a:ea typeface="宋体" pitchFamily="2" charset="-122"/>
              </a:rPr>
              <a:t>2</a:t>
            </a:r>
            <a:r>
              <a:rPr lang="zh-CN" altLang="en-US" dirty="0">
                <a:ea typeface="宋体" pitchFamily="2" charset="-122"/>
              </a:rPr>
              <a:t>、</a:t>
            </a:r>
            <a:r>
              <a:rPr lang="en-US" altLang="zh-CN" dirty="0">
                <a:ea typeface="宋体" pitchFamily="2" charset="-122"/>
              </a:rPr>
              <a:t>4</a:t>
            </a:r>
            <a:r>
              <a:rPr lang="zh-CN" altLang="en-US" dirty="0">
                <a:ea typeface="宋体" pitchFamily="2" charset="-122"/>
              </a:rPr>
              <a:t>的策略和推断构成博弈的</a:t>
            </a:r>
            <a:r>
              <a:rPr lang="zh-CN" altLang="en-US" b="1" dirty="0">
                <a:solidFill>
                  <a:schemeClr val="accent2"/>
                </a:solidFill>
                <a:ea typeface="宋体" pitchFamily="2" charset="-122"/>
              </a:rPr>
              <a:t>序贯均衡</a:t>
            </a:r>
            <a:r>
              <a:rPr lang="zh-CN" altLang="en-US" dirty="0">
                <a:ea typeface="宋体" pitchFamily="2" charset="-122"/>
              </a:rPr>
              <a:t>（</a:t>
            </a:r>
            <a:r>
              <a:rPr lang="en-US" altLang="zh-CN" dirty="0">
                <a:ea typeface="宋体" pitchFamily="2" charset="-122"/>
              </a:rPr>
              <a:t>sequential equilibrium</a:t>
            </a:r>
            <a:r>
              <a:rPr lang="zh-CN" altLang="en-US" dirty="0">
                <a:ea typeface="宋体" pitchFamily="2" charset="-122"/>
              </a:rPr>
              <a:t>）</a:t>
            </a:r>
            <a:r>
              <a:rPr lang="en-US" altLang="zh-CN" dirty="0">
                <a:ea typeface="宋体" pitchFamily="2" charset="-122"/>
              </a:rPr>
              <a:t>.</a:t>
            </a:r>
          </a:p>
          <a:p>
            <a:r>
              <a:rPr lang="zh-CN" altLang="en-US" dirty="0">
                <a:ea typeface="宋体" pitchFamily="2" charset="-122"/>
              </a:rPr>
              <a:t>注意：序贯均衡是在完美贝叶斯均衡基础上的精炼（要求</a:t>
            </a:r>
            <a:r>
              <a:rPr lang="en-US" altLang="zh-CN" dirty="0">
                <a:ea typeface="宋体" pitchFamily="2" charset="-122"/>
              </a:rPr>
              <a:t>4</a:t>
            </a:r>
            <a:r>
              <a:rPr lang="zh-CN" altLang="en-US" dirty="0">
                <a:ea typeface="宋体" pitchFamily="2" charset="-122"/>
              </a:rPr>
              <a:t>涵盖了要求</a:t>
            </a:r>
            <a:r>
              <a:rPr lang="en-US" altLang="zh-CN" dirty="0">
                <a:ea typeface="宋体" pitchFamily="2" charset="-122"/>
              </a:rPr>
              <a:t>3</a:t>
            </a:r>
            <a:r>
              <a:rPr lang="zh-CN" altLang="en-US" dirty="0">
                <a:ea typeface="宋体" pitchFamily="2" charset="-122"/>
              </a:rPr>
              <a:t>）。</a:t>
            </a:r>
            <a:endParaRPr lang="en-US" altLang="zh-CN" dirty="0">
              <a:ea typeface="宋体" pitchFamily="2" charset="-122"/>
            </a:endParaRPr>
          </a:p>
          <a:p>
            <a:endParaRPr lang="en-US" altLang="zh-CN" dirty="0">
              <a:ea typeface="宋体" pitchFamily="2" charset="-122"/>
            </a:endParaRPr>
          </a:p>
        </p:txBody>
      </p:sp>
    </p:spTree>
  </p:cSld>
  <p:clrMapOvr>
    <a:masterClrMapping/>
  </p:clrMapOvr>
  <p:transition spd="med">
    <p:random/>
    <p:sndAc>
      <p:stSnd>
        <p:snd r:embed="rId2" name="click.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zh-CN" altLang="en-US"/>
              <a:t>Game Theory--chapter4</a:t>
            </a:r>
            <a:endParaRPr lang="en-US" altLang="zh-CN"/>
          </a:p>
        </p:txBody>
      </p:sp>
      <p:sp>
        <p:nvSpPr>
          <p:cNvPr id="7" name="灯片编号占位符 5"/>
          <p:cNvSpPr>
            <a:spLocks noGrp="1"/>
          </p:cNvSpPr>
          <p:nvPr>
            <p:ph type="sldNum" sz="quarter" idx="12"/>
          </p:nvPr>
        </p:nvSpPr>
        <p:spPr/>
        <p:txBody>
          <a:bodyPr/>
          <a:lstStyle/>
          <a:p>
            <a:fld id="{8901EE6B-14E6-4570-A064-23374C70665A}" type="slidenum">
              <a:rPr lang="zh-CN" altLang="en-US"/>
              <a:pPr/>
              <a:t>14</a:t>
            </a:fld>
            <a:endParaRPr lang="en-US" altLang="zh-CN"/>
          </a:p>
        </p:txBody>
      </p:sp>
      <p:sp>
        <p:nvSpPr>
          <p:cNvPr id="299010" name="Rectangle 2"/>
          <p:cNvSpPr>
            <a:spLocks noGrp="1" noChangeArrowheads="1"/>
          </p:cNvSpPr>
          <p:nvPr>
            <p:ph type="title"/>
          </p:nvPr>
        </p:nvSpPr>
        <p:spPr/>
        <p:txBody>
          <a:bodyPr/>
          <a:lstStyle/>
          <a:p>
            <a:r>
              <a:rPr lang="en-US" altLang="zh-CN" sz="3800">
                <a:ea typeface="宋体" pitchFamily="2" charset="-122"/>
              </a:rPr>
              <a:t>To illustrate  requirement 4</a:t>
            </a:r>
            <a:endParaRPr lang="zh-CN" altLang="en-US" sz="3800">
              <a:ea typeface="宋体" pitchFamily="2" charset="-122"/>
            </a:endParaRPr>
          </a:p>
        </p:txBody>
      </p:sp>
      <p:sp>
        <p:nvSpPr>
          <p:cNvPr id="299011" name="Rectangle 3"/>
          <p:cNvSpPr>
            <a:spLocks noGrp="1" noChangeArrowheads="1"/>
          </p:cNvSpPr>
          <p:nvPr>
            <p:ph type="body" idx="1"/>
          </p:nvPr>
        </p:nvSpPr>
        <p:spPr/>
        <p:txBody>
          <a:bodyPr/>
          <a:lstStyle/>
          <a:p>
            <a:r>
              <a:rPr lang="zh-CN" altLang="en-US" sz="1800" b="1" dirty="0">
                <a:ea typeface="宋体" pitchFamily="2" charset="-122"/>
              </a:rPr>
              <a:t>策略 </a:t>
            </a:r>
            <a:r>
              <a:rPr lang="en-US" altLang="zh-CN" sz="1800" b="1" dirty="0">
                <a:ea typeface="宋体" pitchFamily="2" charset="-122"/>
              </a:rPr>
              <a:t>(D,L,R’)</a:t>
            </a:r>
            <a:r>
              <a:rPr lang="zh-CN" altLang="en-US" sz="1800" b="1" dirty="0">
                <a:ea typeface="宋体" pitchFamily="2" charset="-122"/>
              </a:rPr>
              <a:t>和 </a:t>
            </a:r>
            <a:r>
              <a:rPr lang="en-US" altLang="zh-CN" sz="1800" b="1" dirty="0">
                <a:ea typeface="宋体" pitchFamily="2" charset="-122"/>
              </a:rPr>
              <a:t>player 3</a:t>
            </a:r>
            <a:r>
              <a:rPr lang="zh-CN" altLang="en-US" sz="1800" b="1" dirty="0">
                <a:ea typeface="宋体" pitchFamily="2" charset="-122"/>
              </a:rPr>
              <a:t>的推断 </a:t>
            </a:r>
            <a:r>
              <a:rPr lang="en-US" altLang="zh-CN" sz="1800" b="1" dirty="0">
                <a:ea typeface="宋体" pitchFamily="2" charset="-122"/>
              </a:rPr>
              <a:t>p=1</a:t>
            </a:r>
            <a:r>
              <a:rPr lang="zh-CN" altLang="en-US" sz="1800" b="1" dirty="0">
                <a:ea typeface="宋体" pitchFamily="2" charset="-122"/>
              </a:rPr>
              <a:t>是一个</a:t>
            </a:r>
            <a:r>
              <a:rPr lang="en-US" altLang="zh-CN" sz="1800" b="1" dirty="0">
                <a:ea typeface="宋体" pitchFamily="2" charset="-122"/>
              </a:rPr>
              <a:t>PBE</a:t>
            </a:r>
            <a:r>
              <a:rPr lang="zh-CN" altLang="en-US" sz="1800" b="1" dirty="0">
                <a:ea typeface="宋体" pitchFamily="2" charset="-122"/>
              </a:rPr>
              <a:t>和序贯均衡</a:t>
            </a:r>
            <a:endParaRPr lang="en-US" altLang="zh-CN" sz="1800" b="1" dirty="0">
              <a:ea typeface="宋体" pitchFamily="2" charset="-122"/>
            </a:endParaRPr>
          </a:p>
          <a:p>
            <a:r>
              <a:rPr lang="en-US" altLang="zh-CN" sz="1800" b="1" dirty="0">
                <a:ea typeface="宋体" pitchFamily="2" charset="-122"/>
              </a:rPr>
              <a:t> </a:t>
            </a:r>
            <a:r>
              <a:rPr lang="zh-CN" altLang="en-US" sz="1800" b="1" dirty="0">
                <a:ea typeface="宋体" pitchFamily="2" charset="-122"/>
              </a:rPr>
              <a:t>策略 </a:t>
            </a:r>
            <a:r>
              <a:rPr lang="en-US" altLang="zh-CN" sz="1800" b="1" dirty="0">
                <a:ea typeface="宋体" pitchFamily="2" charset="-122"/>
              </a:rPr>
              <a:t>(A,L,L’)</a:t>
            </a:r>
            <a:r>
              <a:rPr lang="zh-CN" altLang="en-US" sz="1800" b="1" dirty="0">
                <a:ea typeface="宋体" pitchFamily="2" charset="-122"/>
              </a:rPr>
              <a:t>和 </a:t>
            </a:r>
            <a:r>
              <a:rPr lang="en-US" altLang="zh-CN" sz="1800" b="1" dirty="0">
                <a:ea typeface="宋体" pitchFamily="2" charset="-122"/>
              </a:rPr>
              <a:t>player 3</a:t>
            </a:r>
            <a:r>
              <a:rPr lang="zh-CN" altLang="en-US" sz="1800" b="1" dirty="0">
                <a:ea typeface="宋体" pitchFamily="2" charset="-122"/>
              </a:rPr>
              <a:t>的推断</a:t>
            </a:r>
            <a:r>
              <a:rPr lang="en-US" altLang="zh-CN" sz="1800" b="1" dirty="0">
                <a:ea typeface="宋体" pitchFamily="2" charset="-122"/>
              </a:rPr>
              <a:t> p=0</a:t>
            </a:r>
            <a:r>
              <a:rPr lang="zh-CN" altLang="en-US" sz="1800" b="1" dirty="0">
                <a:ea typeface="宋体" pitchFamily="2" charset="-122"/>
              </a:rPr>
              <a:t>是</a:t>
            </a:r>
            <a:r>
              <a:rPr lang="en-US" altLang="zh-CN" sz="1800" b="1" dirty="0">
                <a:ea typeface="宋体" pitchFamily="2" charset="-122"/>
              </a:rPr>
              <a:t>PBE</a:t>
            </a:r>
            <a:r>
              <a:rPr lang="zh-CN" altLang="en-US" sz="1800" b="1" dirty="0">
                <a:ea typeface="宋体" pitchFamily="2" charset="-122"/>
              </a:rPr>
              <a:t>，不是序贯均衡</a:t>
            </a:r>
            <a:endParaRPr lang="en-US" altLang="zh-CN" sz="1800" b="1" dirty="0">
              <a:ea typeface="宋体" pitchFamily="2" charset="-122"/>
            </a:endParaRPr>
          </a:p>
          <a:p>
            <a:endParaRPr lang="en-US" altLang="zh-CN" sz="1800" b="1" dirty="0">
              <a:ea typeface="宋体" pitchFamily="2" charset="-122"/>
            </a:endParaRPr>
          </a:p>
        </p:txBody>
      </p:sp>
      <p:pic>
        <p:nvPicPr>
          <p:cNvPr id="299012" name="Picture 4"/>
          <p:cNvPicPr>
            <a:picLocks noChangeAspect="1" noChangeArrowheads="1"/>
          </p:cNvPicPr>
          <p:nvPr/>
        </p:nvPicPr>
        <p:blipFill>
          <a:blip r:embed="rId4" cstate="print"/>
          <a:srcRect/>
          <a:stretch>
            <a:fillRect/>
          </a:stretch>
        </p:blipFill>
        <p:spPr bwMode="auto">
          <a:xfrm>
            <a:off x="1886139" y="2372743"/>
            <a:ext cx="5210697" cy="4349027"/>
          </a:xfrm>
          <a:prstGeom prst="rect">
            <a:avLst/>
          </a:prstGeom>
          <a:noFill/>
          <a:ln w="9525">
            <a:noFill/>
            <a:miter lim="800000"/>
            <a:headEnd/>
            <a:tailEnd/>
          </a:ln>
          <a:effectLst/>
        </p:spPr>
      </p:pic>
    </p:spTree>
  </p:cSld>
  <p:clrMapOvr>
    <a:masterClrMapping/>
  </p:clrMapOvr>
  <p:transition spd="med">
    <p:random/>
    <p:sndAc>
      <p:stSnd>
        <p:snd r:embed="rId3" name="click.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zh-CN" altLang="en-US"/>
              <a:t>Game Theory--chapter4</a:t>
            </a:r>
            <a:endParaRPr lang="en-US" altLang="zh-CN"/>
          </a:p>
        </p:txBody>
      </p:sp>
      <p:sp>
        <p:nvSpPr>
          <p:cNvPr id="7" name="灯片编号占位符 5"/>
          <p:cNvSpPr>
            <a:spLocks noGrp="1"/>
          </p:cNvSpPr>
          <p:nvPr>
            <p:ph type="sldNum" sz="quarter" idx="12"/>
          </p:nvPr>
        </p:nvSpPr>
        <p:spPr/>
        <p:txBody>
          <a:bodyPr/>
          <a:lstStyle/>
          <a:p>
            <a:fld id="{ECEC8E76-1DBA-4943-9CEE-101FF41DEDE7}" type="slidenum">
              <a:rPr lang="zh-CN" altLang="en-US"/>
              <a:pPr/>
              <a:t>15</a:t>
            </a:fld>
            <a:endParaRPr lang="en-US" altLang="zh-CN"/>
          </a:p>
        </p:txBody>
      </p:sp>
      <p:sp>
        <p:nvSpPr>
          <p:cNvPr id="301058" name="Rectangle 2"/>
          <p:cNvSpPr>
            <a:spLocks noGrp="1" noChangeArrowheads="1"/>
          </p:cNvSpPr>
          <p:nvPr>
            <p:ph type="title"/>
          </p:nvPr>
        </p:nvSpPr>
        <p:spPr/>
        <p:txBody>
          <a:bodyPr/>
          <a:lstStyle/>
          <a:p>
            <a:r>
              <a:rPr lang="en-US" altLang="zh-CN" sz="3600">
                <a:solidFill>
                  <a:schemeClr val="bg2"/>
                </a:solidFill>
                <a:ea typeface="宋体" pitchFamily="2" charset="-122"/>
              </a:rPr>
              <a:t>Perfect Bayesian equilibrium</a:t>
            </a:r>
            <a:endParaRPr lang="zh-CN" altLang="en-US" sz="3600">
              <a:solidFill>
                <a:schemeClr val="bg2"/>
              </a:solidFill>
              <a:ea typeface="宋体" pitchFamily="2" charset="-122"/>
            </a:endParaRPr>
          </a:p>
        </p:txBody>
      </p:sp>
      <p:sp>
        <p:nvSpPr>
          <p:cNvPr id="301059" name="Rectangle 3"/>
          <p:cNvSpPr>
            <a:spLocks noGrp="1" noChangeArrowheads="1"/>
          </p:cNvSpPr>
          <p:nvPr>
            <p:ph type="body" idx="1"/>
          </p:nvPr>
        </p:nvSpPr>
        <p:spPr/>
        <p:txBody>
          <a:bodyPr/>
          <a:lstStyle/>
          <a:p>
            <a:r>
              <a:rPr lang="zh-CN" altLang="en-US">
                <a:ea typeface="宋体" pitchFamily="2" charset="-122"/>
              </a:rPr>
              <a:t>为了说明要求</a:t>
            </a:r>
            <a:r>
              <a:rPr lang="en-US" altLang="zh-CN">
                <a:ea typeface="宋体" pitchFamily="2" charset="-122"/>
              </a:rPr>
              <a:t>4</a:t>
            </a:r>
            <a:r>
              <a:rPr lang="zh-CN" altLang="en-US">
                <a:ea typeface="宋体" pitchFamily="2" charset="-122"/>
              </a:rPr>
              <a:t>的必要性</a:t>
            </a:r>
            <a:r>
              <a:rPr lang="en-US" altLang="zh-CN">
                <a:ea typeface="宋体" pitchFamily="2" charset="-122"/>
              </a:rPr>
              <a:t>, </a:t>
            </a:r>
            <a:r>
              <a:rPr lang="zh-CN" altLang="en-US">
                <a:ea typeface="宋体" pitchFamily="2" charset="-122"/>
              </a:rPr>
              <a:t>我们把图</a:t>
            </a:r>
            <a:r>
              <a:rPr lang="en-US" altLang="zh-CN">
                <a:ea typeface="宋体" pitchFamily="2" charset="-122"/>
              </a:rPr>
              <a:t> 4.1.4 </a:t>
            </a:r>
            <a:r>
              <a:rPr lang="zh-CN" altLang="en-US">
                <a:ea typeface="宋体" pitchFamily="2" charset="-122"/>
              </a:rPr>
              <a:t>修改为 图 </a:t>
            </a:r>
            <a:r>
              <a:rPr lang="en-US" altLang="zh-CN">
                <a:ea typeface="宋体" pitchFamily="2" charset="-122"/>
              </a:rPr>
              <a:t>4.1.5.</a:t>
            </a:r>
          </a:p>
        </p:txBody>
      </p:sp>
      <p:pic>
        <p:nvPicPr>
          <p:cNvPr id="301060" name="Picture 4"/>
          <p:cNvPicPr>
            <a:picLocks noChangeAspect="1" noChangeArrowheads="1"/>
          </p:cNvPicPr>
          <p:nvPr/>
        </p:nvPicPr>
        <p:blipFill>
          <a:blip r:embed="rId3" cstate="print"/>
          <a:srcRect/>
          <a:stretch>
            <a:fillRect/>
          </a:stretch>
        </p:blipFill>
        <p:spPr bwMode="auto">
          <a:xfrm>
            <a:off x="2274888" y="2492375"/>
            <a:ext cx="5522912" cy="3973513"/>
          </a:xfrm>
          <a:prstGeom prst="rect">
            <a:avLst/>
          </a:prstGeom>
          <a:noFill/>
          <a:ln w="9525">
            <a:noFill/>
            <a:miter lim="800000"/>
            <a:headEnd/>
            <a:tailEnd/>
          </a:ln>
          <a:effectLst/>
        </p:spPr>
      </p:pic>
    </p:spTree>
  </p:cSld>
  <p:clrMapOvr>
    <a:masterClrMapping/>
  </p:clrMapOvr>
  <p:transition spd="med">
    <p:random/>
    <p:sndAc>
      <p:stSnd>
        <p:snd r:embed="rId2" name="click.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Game Theory--chapter4</a:t>
            </a:r>
            <a:endParaRPr lang="en-US" altLang="zh-CN"/>
          </a:p>
        </p:txBody>
      </p:sp>
      <p:sp>
        <p:nvSpPr>
          <p:cNvPr id="6" name="灯片编号占位符 5"/>
          <p:cNvSpPr>
            <a:spLocks noGrp="1"/>
          </p:cNvSpPr>
          <p:nvPr>
            <p:ph type="sldNum" sz="quarter" idx="12"/>
          </p:nvPr>
        </p:nvSpPr>
        <p:spPr/>
        <p:txBody>
          <a:bodyPr/>
          <a:lstStyle/>
          <a:p>
            <a:fld id="{70099BDB-EC13-4442-975B-DACCDFEEC561}" type="slidenum">
              <a:rPr lang="zh-CN" altLang="en-US"/>
              <a:pPr/>
              <a:t>16</a:t>
            </a:fld>
            <a:endParaRPr lang="en-US" altLang="zh-CN"/>
          </a:p>
        </p:txBody>
      </p:sp>
      <p:sp>
        <p:nvSpPr>
          <p:cNvPr id="336898" name="Rectangle 2"/>
          <p:cNvSpPr>
            <a:spLocks noGrp="1" noChangeArrowheads="1"/>
          </p:cNvSpPr>
          <p:nvPr>
            <p:ph type="title"/>
          </p:nvPr>
        </p:nvSpPr>
        <p:spPr/>
        <p:txBody>
          <a:bodyPr/>
          <a:lstStyle/>
          <a:p>
            <a:r>
              <a:rPr lang="en-US" altLang="zh-CN">
                <a:ea typeface="宋体" pitchFamily="2" charset="-122"/>
              </a:rPr>
              <a:t>This section’s conclusion </a:t>
            </a:r>
          </a:p>
        </p:txBody>
      </p:sp>
      <p:sp>
        <p:nvSpPr>
          <p:cNvPr id="336899" name="Rectangle 3"/>
          <p:cNvSpPr>
            <a:spLocks noGrp="1" noChangeArrowheads="1"/>
          </p:cNvSpPr>
          <p:nvPr>
            <p:ph type="body" idx="1"/>
          </p:nvPr>
        </p:nvSpPr>
        <p:spPr/>
        <p:txBody>
          <a:bodyPr/>
          <a:lstStyle/>
          <a:p>
            <a:r>
              <a:rPr lang="en-US" altLang="zh-CN" dirty="0">
                <a:ea typeface="宋体" pitchFamily="2" charset="-122"/>
              </a:rPr>
              <a:t>1. </a:t>
            </a:r>
            <a:r>
              <a:rPr lang="zh-CN" altLang="en-US" dirty="0">
                <a:ea typeface="宋体" pitchFamily="2" charset="-122"/>
              </a:rPr>
              <a:t>完美贝叶斯均衡和前几章介绍的均衡概念之间的关系</a:t>
            </a:r>
            <a:endParaRPr lang="en-US" altLang="zh-CN" dirty="0">
              <a:ea typeface="宋体" pitchFamily="2" charset="-122"/>
            </a:endParaRPr>
          </a:p>
          <a:p>
            <a:r>
              <a:rPr lang="zh-CN" altLang="en-US" dirty="0">
                <a:ea typeface="宋体" pitchFamily="2" charset="-122"/>
              </a:rPr>
              <a:t>完美贝叶斯均衡</a:t>
            </a:r>
            <a:r>
              <a:rPr lang="en-US" altLang="zh-CN" dirty="0">
                <a:ea typeface="宋体" pitchFamily="2" charset="-122"/>
              </a:rPr>
              <a:t>: </a:t>
            </a:r>
            <a:r>
              <a:rPr lang="zh-CN" altLang="en-US" dirty="0">
                <a:ea typeface="宋体" pitchFamily="2" charset="-122"/>
              </a:rPr>
              <a:t>参与人不能威胁使用始于任何处于均衡路径之外的信息集的严格劣势策略</a:t>
            </a:r>
            <a:r>
              <a:rPr lang="en-US" altLang="zh-CN" dirty="0">
                <a:ea typeface="宋体" pitchFamily="2" charset="-122"/>
              </a:rPr>
              <a:t>. </a:t>
            </a:r>
          </a:p>
          <a:p>
            <a:r>
              <a:rPr lang="en-US" altLang="zh-CN" dirty="0">
                <a:ea typeface="宋体" pitchFamily="2" charset="-122"/>
              </a:rPr>
              <a:t>2. </a:t>
            </a:r>
            <a:r>
              <a:rPr lang="zh-CN" altLang="en-US" dirty="0">
                <a:ea typeface="宋体" pitchFamily="2" charset="-122"/>
              </a:rPr>
              <a:t>序贯均衡在完美贝叶斯均衡基础之上进一步剔除掉一些看起来不合理的结果。</a:t>
            </a:r>
            <a:endParaRPr lang="en-US" altLang="zh-CN" dirty="0">
              <a:ea typeface="宋体" pitchFamily="2" charset="-122"/>
            </a:endParaRPr>
          </a:p>
        </p:txBody>
      </p:sp>
    </p:spTree>
  </p:cSld>
  <p:clrMapOvr>
    <a:masterClrMapping/>
  </p:clrMapOvr>
  <p:transition spd="med">
    <p:random/>
    <p:sndAc>
      <p:stSnd>
        <p:snd r:embed="rId2" name="click.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页脚占位符 4"/>
          <p:cNvSpPr>
            <a:spLocks noGrp="1"/>
          </p:cNvSpPr>
          <p:nvPr>
            <p:ph type="ftr" sz="quarter" idx="11"/>
          </p:nvPr>
        </p:nvSpPr>
        <p:spPr/>
        <p:txBody>
          <a:bodyPr/>
          <a:lstStyle/>
          <a:p>
            <a:r>
              <a:rPr lang="zh-CN" altLang="en-US"/>
              <a:t>Game Theory--chapter4</a:t>
            </a:r>
            <a:endParaRPr lang="en-US" altLang="zh-CN"/>
          </a:p>
        </p:txBody>
      </p:sp>
      <p:sp>
        <p:nvSpPr>
          <p:cNvPr id="24" name="灯片编号占位符 5"/>
          <p:cNvSpPr>
            <a:spLocks noGrp="1"/>
          </p:cNvSpPr>
          <p:nvPr>
            <p:ph type="sldNum" sz="quarter" idx="12"/>
          </p:nvPr>
        </p:nvSpPr>
        <p:spPr/>
        <p:txBody>
          <a:bodyPr/>
          <a:lstStyle/>
          <a:p>
            <a:fld id="{0360C1EA-31E1-448D-918E-7A75292AF027}" type="slidenum">
              <a:rPr lang="zh-CN" altLang="en-US"/>
              <a:pPr/>
              <a:t>17</a:t>
            </a:fld>
            <a:endParaRPr lang="en-US" altLang="zh-CN"/>
          </a:p>
        </p:txBody>
      </p:sp>
      <p:sp>
        <p:nvSpPr>
          <p:cNvPr id="300034" name="Rectangle 2"/>
          <p:cNvSpPr>
            <a:spLocks noGrp="1" noChangeArrowheads="1"/>
          </p:cNvSpPr>
          <p:nvPr>
            <p:ph type="title"/>
          </p:nvPr>
        </p:nvSpPr>
        <p:spPr/>
        <p:txBody>
          <a:bodyPr/>
          <a:lstStyle/>
          <a:p>
            <a:r>
              <a:rPr lang="en-US" altLang="zh-CN">
                <a:ea typeface="宋体" pitchFamily="2" charset="-122"/>
              </a:rPr>
              <a:t>4.2 Signaling Games</a:t>
            </a:r>
          </a:p>
        </p:txBody>
      </p:sp>
      <p:sp>
        <p:nvSpPr>
          <p:cNvPr id="300037" name="Rectangle 5"/>
          <p:cNvSpPr>
            <a:spLocks noGrp="1" noChangeArrowheads="1"/>
          </p:cNvSpPr>
          <p:nvPr>
            <p:ph type="body" idx="1"/>
          </p:nvPr>
        </p:nvSpPr>
        <p:spPr>
          <a:xfrm>
            <a:off x="914400" y="1600200"/>
            <a:ext cx="7772400" cy="4094163"/>
          </a:xfrm>
        </p:spPr>
        <p:txBody>
          <a:bodyPr/>
          <a:lstStyle/>
          <a:p>
            <a:pPr>
              <a:lnSpc>
                <a:spcPct val="90000"/>
              </a:lnSpc>
            </a:pPr>
            <a:r>
              <a:rPr lang="en-US" altLang="zh-CN" sz="3200" dirty="0">
                <a:ea typeface="宋体" pitchFamily="2" charset="-122"/>
              </a:rPr>
              <a:t>4.2. A.  </a:t>
            </a:r>
            <a:r>
              <a:rPr lang="zh-CN" altLang="en-US" sz="3200" dirty="0">
                <a:ea typeface="宋体" pitchFamily="2" charset="-122"/>
              </a:rPr>
              <a:t>信号博弈的完美贝叶斯均衡</a:t>
            </a:r>
            <a:endParaRPr lang="en-US" altLang="zh-CN" sz="2400" dirty="0">
              <a:ea typeface="宋体" pitchFamily="2" charset="-122"/>
            </a:endParaRPr>
          </a:p>
          <a:p>
            <a:pPr>
              <a:lnSpc>
                <a:spcPct val="90000"/>
              </a:lnSpc>
            </a:pPr>
            <a:r>
              <a:rPr lang="zh-CN" altLang="en-US" sz="2400" dirty="0">
                <a:ea typeface="宋体" pitchFamily="2" charset="-122"/>
              </a:rPr>
              <a:t>信号博弈是一个不完全信息动态博弈</a:t>
            </a:r>
            <a:endParaRPr lang="en-US" altLang="zh-CN" sz="2400" dirty="0">
              <a:ea typeface="宋体" pitchFamily="2" charset="-122"/>
            </a:endParaRPr>
          </a:p>
          <a:p>
            <a:pPr>
              <a:lnSpc>
                <a:spcPct val="90000"/>
              </a:lnSpc>
            </a:pPr>
            <a:r>
              <a:rPr lang="zh-CN" altLang="en-US" sz="2400" dirty="0">
                <a:ea typeface="宋体" pitchFamily="2" charset="-122"/>
              </a:rPr>
              <a:t>两个参与人</a:t>
            </a:r>
            <a:r>
              <a:rPr lang="en-US" altLang="zh-CN" sz="2400" dirty="0">
                <a:ea typeface="宋体" pitchFamily="2" charset="-122"/>
              </a:rPr>
              <a:t>:  </a:t>
            </a:r>
            <a:r>
              <a:rPr lang="zh-CN" altLang="en-US" sz="2400" dirty="0">
                <a:ea typeface="宋体" pitchFamily="2" charset="-122"/>
              </a:rPr>
              <a:t>信号发送者</a:t>
            </a:r>
            <a:r>
              <a:rPr lang="en-US" altLang="zh-CN" sz="2400" dirty="0">
                <a:ea typeface="宋体" pitchFamily="2" charset="-122"/>
              </a:rPr>
              <a:t>(</a:t>
            </a:r>
            <a:r>
              <a:rPr lang="zh-CN" altLang="en-US" sz="2400" dirty="0">
                <a:ea typeface="宋体" pitchFamily="2" charset="-122"/>
              </a:rPr>
              <a:t> </a:t>
            </a:r>
            <a:r>
              <a:rPr lang="en-US" altLang="zh-CN" sz="2400" dirty="0">
                <a:ea typeface="宋体" pitchFamily="2" charset="-122"/>
              </a:rPr>
              <a:t>Sender, S) </a:t>
            </a:r>
            <a:r>
              <a:rPr lang="zh-CN" altLang="en-US" sz="2400" dirty="0">
                <a:ea typeface="宋体" pitchFamily="2" charset="-122"/>
              </a:rPr>
              <a:t>和信号接收者 </a:t>
            </a:r>
            <a:r>
              <a:rPr lang="en-US" altLang="zh-CN" sz="2400" dirty="0">
                <a:ea typeface="宋体" pitchFamily="2" charset="-122"/>
              </a:rPr>
              <a:t>(</a:t>
            </a:r>
            <a:r>
              <a:rPr lang="zh-CN" altLang="en-US" sz="2400" dirty="0">
                <a:ea typeface="宋体" pitchFamily="2" charset="-122"/>
              </a:rPr>
              <a:t> </a:t>
            </a:r>
            <a:r>
              <a:rPr lang="en-US" altLang="zh-CN" sz="2400" dirty="0">
                <a:ea typeface="宋体" pitchFamily="2" charset="-122"/>
              </a:rPr>
              <a:t>Receiver, R) </a:t>
            </a:r>
          </a:p>
          <a:p>
            <a:pPr>
              <a:lnSpc>
                <a:spcPct val="90000"/>
              </a:lnSpc>
            </a:pPr>
            <a:r>
              <a:rPr lang="zh-CN" altLang="en-US" sz="2400" dirty="0">
                <a:ea typeface="宋体" pitchFamily="2" charset="-122"/>
              </a:rPr>
              <a:t>博弈的时间顺序如下</a:t>
            </a:r>
            <a:r>
              <a:rPr lang="en-US" altLang="zh-CN" sz="2400" dirty="0">
                <a:ea typeface="宋体" pitchFamily="2" charset="-122"/>
              </a:rPr>
              <a:t>.</a:t>
            </a:r>
          </a:p>
          <a:p>
            <a:pPr>
              <a:lnSpc>
                <a:spcPct val="90000"/>
              </a:lnSpc>
            </a:pPr>
            <a:r>
              <a:rPr lang="en-US" altLang="zh-CN" sz="2400" dirty="0">
                <a:ea typeface="宋体" pitchFamily="2" charset="-122"/>
              </a:rPr>
              <a:t>1. </a:t>
            </a:r>
            <a:r>
              <a:rPr lang="zh-CN" altLang="en-US" sz="2400" dirty="0">
                <a:ea typeface="宋体" pitchFamily="2" charset="-122"/>
              </a:rPr>
              <a:t>自然根据特定的概率分布       ，从可行的类型集</a:t>
            </a:r>
          </a:p>
          <a:p>
            <a:pPr>
              <a:lnSpc>
                <a:spcPct val="90000"/>
              </a:lnSpc>
              <a:buFont typeface="Wingdings" pitchFamily="2" charset="2"/>
              <a:buNone/>
            </a:pPr>
            <a:r>
              <a:rPr lang="zh-CN" altLang="en-US" sz="2400" dirty="0">
                <a:ea typeface="宋体" pitchFamily="2" charset="-122"/>
              </a:rPr>
              <a:t>                         中赋予发送者某种类型    ，这里对所有的  ，           并且           </a:t>
            </a:r>
            <a:endParaRPr lang="en-US" altLang="zh-CN" sz="2400" dirty="0">
              <a:ea typeface="宋体" pitchFamily="2" charset="-122"/>
            </a:endParaRPr>
          </a:p>
          <a:p>
            <a:pPr>
              <a:lnSpc>
                <a:spcPct val="90000"/>
              </a:lnSpc>
            </a:pPr>
            <a:r>
              <a:rPr lang="en-US" altLang="zh-CN" sz="2400" dirty="0">
                <a:ea typeface="宋体" pitchFamily="2" charset="-122"/>
              </a:rPr>
              <a:t>2. </a:t>
            </a:r>
            <a:r>
              <a:rPr lang="zh-CN" altLang="en-US" sz="2400" dirty="0">
                <a:ea typeface="宋体" pitchFamily="2" charset="-122"/>
              </a:rPr>
              <a:t>发送者观测到    ，然后从可行的行动集                 中选择一个行动</a:t>
            </a:r>
            <a:endParaRPr lang="en-US" altLang="zh-CN" sz="2400" dirty="0">
              <a:ea typeface="宋体" pitchFamily="2" charset="-122"/>
            </a:endParaRPr>
          </a:p>
        </p:txBody>
      </p:sp>
      <p:sp>
        <p:nvSpPr>
          <p:cNvPr id="300039" name="Rectangle 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00038" name="Object 6"/>
          <p:cNvGraphicFramePr>
            <a:graphicFrameLocks noChangeAspect="1"/>
          </p:cNvGraphicFramePr>
          <p:nvPr/>
        </p:nvGraphicFramePr>
        <p:xfrm>
          <a:off x="6153150" y="4040188"/>
          <a:ext cx="233363" cy="431800"/>
        </p:xfrm>
        <a:graphic>
          <a:graphicData uri="http://schemas.openxmlformats.org/presentationml/2006/ole">
            <mc:AlternateContent xmlns:mc="http://schemas.openxmlformats.org/markup-compatibility/2006">
              <mc:Choice xmlns:v="urn:schemas-microsoft-com:vml" Requires="v">
                <p:oleObj spid="_x0000_s300334" name="公式" r:id="rId4" imgW="126890" imgH="228402" progId="Equation.3">
                  <p:embed/>
                </p:oleObj>
              </mc:Choice>
              <mc:Fallback>
                <p:oleObj name="公式" r:id="rId4" imgW="126890" imgH="228402"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3150" y="4040188"/>
                        <a:ext cx="23336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0041" name="Rectangle 9"/>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00040" name="Object 8"/>
          <p:cNvGraphicFramePr>
            <a:graphicFrameLocks noChangeAspect="1"/>
          </p:cNvGraphicFramePr>
          <p:nvPr/>
        </p:nvGraphicFramePr>
        <p:xfrm>
          <a:off x="1350963" y="4041775"/>
          <a:ext cx="1695450" cy="423863"/>
        </p:xfrm>
        <a:graphic>
          <a:graphicData uri="http://schemas.openxmlformats.org/presentationml/2006/ole">
            <mc:AlternateContent xmlns:mc="http://schemas.openxmlformats.org/markup-compatibility/2006">
              <mc:Choice xmlns:v="urn:schemas-microsoft-com:vml" Requires="v">
                <p:oleObj spid="_x0000_s300335" name="公式" r:id="rId6" imgW="875920" imgH="215806" progId="Equation.3">
                  <p:embed/>
                </p:oleObj>
              </mc:Choice>
              <mc:Fallback>
                <p:oleObj name="公式" r:id="rId6" imgW="875920" imgH="215806" progId="Equation.3">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50963" y="4041775"/>
                        <a:ext cx="1695450"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0043" name="Rectangle 11"/>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00042" name="Object 10"/>
          <p:cNvGraphicFramePr>
            <a:graphicFrameLocks noChangeAspect="1"/>
          </p:cNvGraphicFramePr>
          <p:nvPr/>
        </p:nvGraphicFramePr>
        <p:xfrm>
          <a:off x="4994275" y="3641725"/>
          <a:ext cx="576263" cy="384175"/>
        </p:xfrm>
        <a:graphic>
          <a:graphicData uri="http://schemas.openxmlformats.org/presentationml/2006/ole">
            <mc:AlternateContent xmlns:mc="http://schemas.openxmlformats.org/markup-compatibility/2006">
              <mc:Choice xmlns:v="urn:schemas-microsoft-com:vml" Requires="v">
                <p:oleObj spid="_x0000_s300336" name="公式" r:id="rId8" imgW="342751" imgH="228501" progId="Equation.3">
                  <p:embed/>
                </p:oleObj>
              </mc:Choice>
              <mc:Fallback>
                <p:oleObj name="公式" r:id="rId8" imgW="342751" imgH="228501" progId="Equation.3">
                  <p:embed/>
                  <p:pic>
                    <p:nvPicPr>
                      <p:cNvPr id="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94275" y="3641725"/>
                        <a:ext cx="576263"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0045" name="Rectangle 13"/>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00044" name="Object 12"/>
          <p:cNvGraphicFramePr>
            <a:graphicFrameLocks noChangeAspect="1"/>
          </p:cNvGraphicFramePr>
          <p:nvPr/>
        </p:nvGraphicFramePr>
        <p:xfrm>
          <a:off x="2036763" y="4378325"/>
          <a:ext cx="962025" cy="384175"/>
        </p:xfrm>
        <a:graphic>
          <a:graphicData uri="http://schemas.openxmlformats.org/presentationml/2006/ole">
            <mc:AlternateContent xmlns:mc="http://schemas.openxmlformats.org/markup-compatibility/2006">
              <mc:Choice xmlns:v="urn:schemas-microsoft-com:vml" Requires="v">
                <p:oleObj spid="_x0000_s300337" name="公式" r:id="rId10" imgW="571320" imgH="228600" progId="Equation.3">
                  <p:embed/>
                </p:oleObj>
              </mc:Choice>
              <mc:Fallback>
                <p:oleObj name="公式" r:id="rId10" imgW="571320" imgH="228600" progId="Equation.3">
                  <p:embed/>
                  <p:pic>
                    <p:nvPicPr>
                      <p:cNvPr id="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36763" y="4378325"/>
                        <a:ext cx="962025"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0047" name="Rectangle 15"/>
          <p:cNvSpPr>
            <a:spLocks noChangeArrowheads="1"/>
          </p:cNvSpPr>
          <p:nvPr/>
        </p:nvSpPr>
        <p:spPr bwMode="auto">
          <a:xfrm>
            <a:off x="0" y="33480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00046" name="Object 14"/>
          <p:cNvGraphicFramePr>
            <a:graphicFrameLocks noChangeAspect="1"/>
          </p:cNvGraphicFramePr>
          <p:nvPr/>
        </p:nvGraphicFramePr>
        <p:xfrm>
          <a:off x="1609725" y="4413250"/>
          <a:ext cx="222250" cy="419100"/>
        </p:xfrm>
        <a:graphic>
          <a:graphicData uri="http://schemas.openxmlformats.org/presentationml/2006/ole">
            <mc:AlternateContent xmlns:mc="http://schemas.openxmlformats.org/markup-compatibility/2006">
              <mc:Choice xmlns:v="urn:schemas-microsoft-com:vml" Requires="v">
                <p:oleObj spid="_x0000_s300338" name="公式" r:id="rId12" imgW="88707" imgH="164742" progId="Equation.3">
                  <p:embed/>
                </p:oleObj>
              </mc:Choice>
              <mc:Fallback>
                <p:oleObj name="公式" r:id="rId12" imgW="88707" imgH="164742" progId="Equation.3">
                  <p:embed/>
                  <p:pic>
                    <p:nvPicPr>
                      <p:cNvPr id="0" name="Picture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09725" y="4413250"/>
                        <a:ext cx="22225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0049" name="Rectangle 17"/>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00048" name="Object 16"/>
          <p:cNvGraphicFramePr>
            <a:graphicFrameLocks noChangeAspect="1"/>
          </p:cNvGraphicFramePr>
          <p:nvPr/>
        </p:nvGraphicFramePr>
        <p:xfrm>
          <a:off x="3670609" y="4450687"/>
          <a:ext cx="2017712" cy="341313"/>
        </p:xfrm>
        <a:graphic>
          <a:graphicData uri="http://schemas.openxmlformats.org/presentationml/2006/ole">
            <mc:AlternateContent xmlns:mc="http://schemas.openxmlformats.org/markup-compatibility/2006">
              <mc:Choice xmlns:v="urn:schemas-microsoft-com:vml" Requires="v">
                <p:oleObj spid="_x0000_s300339" name="公式" r:id="rId14" imgW="1294838" imgH="215806" progId="Equation.3">
                  <p:embed/>
                </p:oleObj>
              </mc:Choice>
              <mc:Fallback>
                <p:oleObj name="公式" r:id="rId14" imgW="1294838" imgH="215806" progId="Equation.3">
                  <p:embed/>
                  <p:pic>
                    <p:nvPicPr>
                      <p:cNvPr id="0" name="Picture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70609" y="4450687"/>
                        <a:ext cx="2017712"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0051" name="Rectangle 19"/>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00050" name="Object 18"/>
          <p:cNvGraphicFramePr>
            <a:graphicFrameLocks noChangeAspect="1"/>
          </p:cNvGraphicFramePr>
          <p:nvPr/>
        </p:nvGraphicFramePr>
        <p:xfrm>
          <a:off x="3562350" y="4694238"/>
          <a:ext cx="287338" cy="530225"/>
        </p:xfrm>
        <a:graphic>
          <a:graphicData uri="http://schemas.openxmlformats.org/presentationml/2006/ole">
            <mc:AlternateContent xmlns:mc="http://schemas.openxmlformats.org/markup-compatibility/2006">
              <mc:Choice xmlns:v="urn:schemas-microsoft-com:vml" Requires="v">
                <p:oleObj spid="_x0000_s300340" name="公式" r:id="rId16" imgW="126890" imgH="228402" progId="Equation.3">
                  <p:embed/>
                </p:oleObj>
              </mc:Choice>
              <mc:Fallback>
                <p:oleObj name="公式" r:id="rId16" imgW="126890" imgH="228402" progId="Equation.3">
                  <p:embed/>
                  <p:pic>
                    <p:nvPicPr>
                      <p:cNvPr id="0" name="Picture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62350" y="4694238"/>
                        <a:ext cx="287338"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0053" name="Rectangle 21"/>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00052" name="Object 20"/>
          <p:cNvGraphicFramePr>
            <a:graphicFrameLocks noChangeAspect="1"/>
          </p:cNvGraphicFramePr>
          <p:nvPr/>
        </p:nvGraphicFramePr>
        <p:xfrm>
          <a:off x="3440113" y="5151438"/>
          <a:ext cx="369887" cy="401637"/>
        </p:xfrm>
        <a:graphic>
          <a:graphicData uri="http://schemas.openxmlformats.org/presentationml/2006/ole">
            <mc:AlternateContent xmlns:mc="http://schemas.openxmlformats.org/markup-compatibility/2006">
              <mc:Choice xmlns:v="urn:schemas-microsoft-com:vml" Requires="v">
                <p:oleObj spid="_x0000_s300341" name="公式" r:id="rId18" imgW="215713" imgH="241091" progId="Equation.3">
                  <p:embed/>
                </p:oleObj>
              </mc:Choice>
              <mc:Fallback>
                <p:oleObj name="公式" r:id="rId18" imgW="215713" imgH="241091" progId="Equation.3">
                  <p:embed/>
                  <p:pic>
                    <p:nvPicPr>
                      <p:cNvPr id="0" name="Picture 2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40113" y="5151438"/>
                        <a:ext cx="369887" cy="401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0055" name="Rectangle 23"/>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00054" name="Object 22"/>
          <p:cNvGraphicFramePr>
            <a:graphicFrameLocks noChangeAspect="1"/>
          </p:cNvGraphicFramePr>
          <p:nvPr/>
        </p:nvGraphicFramePr>
        <p:xfrm>
          <a:off x="6840538" y="4856163"/>
          <a:ext cx="1652587" cy="350837"/>
        </p:xfrm>
        <a:graphic>
          <a:graphicData uri="http://schemas.openxmlformats.org/presentationml/2006/ole">
            <mc:AlternateContent xmlns:mc="http://schemas.openxmlformats.org/markup-compatibility/2006">
              <mc:Choice xmlns:v="urn:schemas-microsoft-com:vml" Requires="v">
                <p:oleObj spid="_x0000_s300342" name="公式" r:id="rId20" imgW="1079500" imgH="228600" progId="Equation.3">
                  <p:embed/>
                </p:oleObj>
              </mc:Choice>
              <mc:Fallback>
                <p:oleObj name="公式" r:id="rId20" imgW="1079500" imgH="228600" progId="Equation.3">
                  <p:embed/>
                  <p:pic>
                    <p:nvPicPr>
                      <p:cNvPr id="0" name="Picture 2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840538" y="4856163"/>
                        <a:ext cx="1652587"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random/>
    <p:sndAc>
      <p:stSnd>
        <p:snd r:embed="rId3" name="click.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页脚占位符 4"/>
          <p:cNvSpPr>
            <a:spLocks noGrp="1"/>
          </p:cNvSpPr>
          <p:nvPr>
            <p:ph type="ftr" sz="quarter" idx="11"/>
          </p:nvPr>
        </p:nvSpPr>
        <p:spPr/>
        <p:txBody>
          <a:bodyPr/>
          <a:lstStyle/>
          <a:p>
            <a:r>
              <a:rPr lang="zh-CN" altLang="en-US" dirty="0"/>
              <a:t>Game Theory</a:t>
            </a:r>
            <a:r>
              <a:rPr lang="en-US" altLang="zh-CN" dirty="0"/>
              <a:t>—</a:t>
            </a:r>
            <a:r>
              <a:rPr lang="zh-CN" altLang="en-US" dirty="0"/>
              <a:t>chapter 4</a:t>
            </a:r>
            <a:endParaRPr lang="en-US" altLang="zh-CN" dirty="0"/>
          </a:p>
        </p:txBody>
      </p:sp>
      <p:sp>
        <p:nvSpPr>
          <p:cNvPr id="25" name="灯片编号占位符 5"/>
          <p:cNvSpPr>
            <a:spLocks noGrp="1"/>
          </p:cNvSpPr>
          <p:nvPr>
            <p:ph type="sldNum" sz="quarter" idx="12"/>
          </p:nvPr>
        </p:nvSpPr>
        <p:spPr/>
        <p:txBody>
          <a:bodyPr/>
          <a:lstStyle/>
          <a:p>
            <a:fld id="{4D7FA82A-A058-44D8-9899-0F52CBB29E86}" type="slidenum">
              <a:rPr lang="zh-CN" altLang="en-US"/>
              <a:pPr/>
              <a:t>18</a:t>
            </a:fld>
            <a:endParaRPr lang="en-US" altLang="zh-CN"/>
          </a:p>
        </p:txBody>
      </p:sp>
      <p:sp>
        <p:nvSpPr>
          <p:cNvPr id="302082" name="Rectangle 2"/>
          <p:cNvSpPr>
            <a:spLocks noGrp="1" noChangeArrowheads="1"/>
          </p:cNvSpPr>
          <p:nvPr>
            <p:ph type="title"/>
          </p:nvPr>
        </p:nvSpPr>
        <p:spPr/>
        <p:txBody>
          <a:bodyPr/>
          <a:lstStyle/>
          <a:p>
            <a:r>
              <a:rPr lang="en-US" altLang="zh-CN">
                <a:ea typeface="宋体" pitchFamily="2" charset="-122"/>
              </a:rPr>
              <a:t>Signaling game</a:t>
            </a:r>
            <a:endParaRPr lang="zh-CN" altLang="en-US">
              <a:ea typeface="宋体" pitchFamily="2" charset="-122"/>
            </a:endParaRPr>
          </a:p>
        </p:txBody>
      </p:sp>
      <p:sp>
        <p:nvSpPr>
          <p:cNvPr id="302083" name="Rectangle 3"/>
          <p:cNvSpPr>
            <a:spLocks noGrp="1" noChangeArrowheads="1"/>
          </p:cNvSpPr>
          <p:nvPr>
            <p:ph type="body" idx="1"/>
          </p:nvPr>
        </p:nvSpPr>
        <p:spPr/>
        <p:txBody>
          <a:bodyPr/>
          <a:lstStyle/>
          <a:p>
            <a:r>
              <a:rPr lang="en-US" altLang="zh-CN">
                <a:ea typeface="宋体" pitchFamily="2" charset="-122"/>
              </a:rPr>
              <a:t>3. </a:t>
            </a:r>
            <a:r>
              <a:rPr lang="zh-CN" altLang="en-US">
                <a:ea typeface="宋体" pitchFamily="2" charset="-122"/>
              </a:rPr>
              <a:t>接收者观测到</a:t>
            </a:r>
            <a:r>
              <a:rPr lang="en-US" altLang="zh-CN">
                <a:ea typeface="宋体" pitchFamily="2" charset="-122"/>
              </a:rPr>
              <a:t>      (</a:t>
            </a:r>
            <a:r>
              <a:rPr lang="zh-CN" altLang="en-US">
                <a:ea typeface="宋体" pitchFamily="2" charset="-122"/>
              </a:rPr>
              <a:t>但不能观测到</a:t>
            </a:r>
            <a:r>
              <a:rPr lang="en-US" altLang="zh-CN">
                <a:ea typeface="宋体" pitchFamily="2" charset="-122"/>
              </a:rPr>
              <a:t>  ) </a:t>
            </a:r>
            <a:r>
              <a:rPr lang="zh-CN" altLang="en-US">
                <a:ea typeface="宋体" pitchFamily="2" charset="-122"/>
              </a:rPr>
              <a:t>然后从可行的行动集</a:t>
            </a:r>
            <a:r>
              <a:rPr lang="en-US" altLang="zh-CN">
                <a:ea typeface="宋体" pitchFamily="2" charset="-122"/>
              </a:rPr>
              <a:t>                   </a:t>
            </a:r>
            <a:r>
              <a:rPr lang="zh-CN" altLang="en-US">
                <a:ea typeface="宋体" pitchFamily="2" charset="-122"/>
              </a:rPr>
              <a:t>中选择一个行动</a:t>
            </a:r>
            <a:r>
              <a:rPr lang="en-US" altLang="zh-CN">
                <a:ea typeface="宋体" pitchFamily="2" charset="-122"/>
              </a:rPr>
              <a:t> </a:t>
            </a:r>
          </a:p>
          <a:p>
            <a:r>
              <a:rPr lang="en-US" altLang="zh-CN">
                <a:ea typeface="宋体" pitchFamily="2" charset="-122"/>
              </a:rPr>
              <a:t>4. </a:t>
            </a:r>
            <a:r>
              <a:rPr lang="zh-CN" altLang="en-US">
                <a:ea typeface="宋体" pitchFamily="2" charset="-122"/>
              </a:rPr>
              <a:t>双方收益分别由</a:t>
            </a:r>
            <a:r>
              <a:rPr lang="en-US" altLang="zh-CN">
                <a:ea typeface="宋体" pitchFamily="2" charset="-122"/>
              </a:rPr>
              <a:t>                 </a:t>
            </a:r>
            <a:r>
              <a:rPr lang="zh-CN" altLang="en-US">
                <a:ea typeface="宋体" pitchFamily="2" charset="-122"/>
              </a:rPr>
              <a:t>和                给出</a:t>
            </a:r>
          </a:p>
          <a:p>
            <a:r>
              <a:rPr lang="zh-CN" altLang="en-US">
                <a:ea typeface="宋体" pitchFamily="2" charset="-122"/>
              </a:rPr>
              <a:t>主要到这信号博弈中</a:t>
            </a:r>
            <a:r>
              <a:rPr lang="en-US" altLang="zh-CN">
                <a:ea typeface="宋体" pitchFamily="2" charset="-122"/>
              </a:rPr>
              <a:t>, </a:t>
            </a:r>
          </a:p>
          <a:p>
            <a:r>
              <a:rPr lang="en-US" altLang="zh-CN">
                <a:ea typeface="宋体" pitchFamily="2" charset="-122"/>
              </a:rPr>
              <a:t> sender </a:t>
            </a:r>
            <a:r>
              <a:rPr lang="zh-CN" altLang="en-US">
                <a:ea typeface="宋体" pitchFamily="2" charset="-122"/>
              </a:rPr>
              <a:t>的一个纯策略是一个函数</a:t>
            </a:r>
            <a:endParaRPr lang="en-US" altLang="zh-CN">
              <a:ea typeface="宋体" pitchFamily="2" charset="-122"/>
            </a:endParaRPr>
          </a:p>
          <a:p>
            <a:r>
              <a:rPr lang="en-US" altLang="zh-CN">
                <a:ea typeface="宋体" pitchFamily="2" charset="-122"/>
              </a:rPr>
              <a:t> receiver </a:t>
            </a:r>
            <a:r>
              <a:rPr lang="zh-CN" altLang="en-US">
                <a:ea typeface="宋体" pitchFamily="2" charset="-122"/>
              </a:rPr>
              <a:t>的一个纯策略是</a:t>
            </a:r>
            <a:endParaRPr lang="en-US" altLang="zh-CN">
              <a:ea typeface="宋体" pitchFamily="2" charset="-122"/>
            </a:endParaRPr>
          </a:p>
          <a:p>
            <a:r>
              <a:rPr lang="en-US" altLang="zh-CN">
                <a:ea typeface="宋体" pitchFamily="2" charset="-122"/>
              </a:rPr>
              <a:t> </a:t>
            </a:r>
          </a:p>
        </p:txBody>
      </p:sp>
      <p:graphicFrame>
        <p:nvGraphicFramePr>
          <p:cNvPr id="302084" name="Object 4"/>
          <p:cNvGraphicFramePr>
            <a:graphicFrameLocks noChangeAspect="1"/>
          </p:cNvGraphicFramePr>
          <p:nvPr/>
        </p:nvGraphicFramePr>
        <p:xfrm>
          <a:off x="3905250" y="1604962"/>
          <a:ext cx="543920" cy="589913"/>
        </p:xfrm>
        <a:graphic>
          <a:graphicData uri="http://schemas.openxmlformats.org/presentationml/2006/ole">
            <mc:AlternateContent xmlns:mc="http://schemas.openxmlformats.org/markup-compatibility/2006">
              <mc:Choice xmlns:v="urn:schemas-microsoft-com:vml" Requires="v">
                <p:oleObj spid="_x0000_s302480" name="公式" r:id="rId4" imgW="215713" imgH="241091" progId="Equation.3">
                  <p:embed/>
                </p:oleObj>
              </mc:Choice>
              <mc:Fallback>
                <p:oleObj name="公式" r:id="rId4" imgW="215713" imgH="241091"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5250" y="1604962"/>
                        <a:ext cx="543920" cy="589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2086" name="Object 6"/>
          <p:cNvGraphicFramePr>
            <a:graphicFrameLocks noChangeAspect="1"/>
          </p:cNvGraphicFramePr>
          <p:nvPr/>
        </p:nvGraphicFramePr>
        <p:xfrm>
          <a:off x="6716713" y="1649413"/>
          <a:ext cx="233362" cy="430212"/>
        </p:xfrm>
        <a:graphic>
          <a:graphicData uri="http://schemas.openxmlformats.org/presentationml/2006/ole">
            <mc:AlternateContent xmlns:mc="http://schemas.openxmlformats.org/markup-compatibility/2006">
              <mc:Choice xmlns:v="urn:schemas-microsoft-com:vml" Requires="v">
                <p:oleObj spid="_x0000_s302481" name="公式" r:id="rId6" imgW="126890" imgH="228402" progId="Equation.3">
                  <p:embed/>
                </p:oleObj>
              </mc:Choice>
              <mc:Fallback>
                <p:oleObj name="公式" r:id="rId6" imgW="126890" imgH="228402"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16713" y="1649413"/>
                        <a:ext cx="233362" cy="43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2088" name="Object 8"/>
          <p:cNvGraphicFramePr>
            <a:graphicFrameLocks noChangeAspect="1"/>
          </p:cNvGraphicFramePr>
          <p:nvPr/>
        </p:nvGraphicFramePr>
        <p:xfrm>
          <a:off x="7505700" y="2030413"/>
          <a:ext cx="357188" cy="454025"/>
        </p:xfrm>
        <a:graphic>
          <a:graphicData uri="http://schemas.openxmlformats.org/presentationml/2006/ole">
            <mc:AlternateContent xmlns:mc="http://schemas.openxmlformats.org/markup-compatibility/2006">
              <mc:Choice xmlns:v="urn:schemas-microsoft-com:vml" Requires="v">
                <p:oleObj spid="_x0000_s302482" name="公式" r:id="rId8" imgW="177646" imgH="228402" progId="Equation.3">
                  <p:embed/>
                </p:oleObj>
              </mc:Choice>
              <mc:Fallback>
                <p:oleObj name="公式" r:id="rId8" imgW="177646" imgH="228402" progId="Equation.3">
                  <p:embed/>
                  <p:pic>
                    <p:nvPicPr>
                      <p:cNvPr id="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05700" y="2030413"/>
                        <a:ext cx="357188"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2091" name="Rectangle 11"/>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02090" name="Object 10"/>
          <p:cNvGraphicFramePr>
            <a:graphicFrameLocks noChangeAspect="1"/>
          </p:cNvGraphicFramePr>
          <p:nvPr/>
        </p:nvGraphicFramePr>
        <p:xfrm>
          <a:off x="3097213" y="2103438"/>
          <a:ext cx="1852612" cy="409575"/>
        </p:xfrm>
        <a:graphic>
          <a:graphicData uri="http://schemas.openxmlformats.org/presentationml/2006/ole">
            <mc:AlternateContent xmlns:mc="http://schemas.openxmlformats.org/markup-compatibility/2006">
              <mc:Choice xmlns:v="urn:schemas-microsoft-com:vml" Requires="v">
                <p:oleObj spid="_x0000_s302483" name="公式" r:id="rId10" imgW="990170" imgH="215806" progId="Equation.3">
                  <p:embed/>
                </p:oleObj>
              </mc:Choice>
              <mc:Fallback>
                <p:oleObj name="公式" r:id="rId10" imgW="990170" imgH="215806" progId="Equation.3">
                  <p:embed/>
                  <p:pic>
                    <p:nvPicPr>
                      <p:cNvPr id="0"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97213" y="2103438"/>
                        <a:ext cx="1852612"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2093" name="Object 13"/>
          <p:cNvGraphicFramePr>
            <a:graphicFrameLocks noChangeAspect="1"/>
          </p:cNvGraphicFramePr>
          <p:nvPr/>
        </p:nvGraphicFramePr>
        <p:xfrm>
          <a:off x="4219575" y="2619375"/>
          <a:ext cx="1676400" cy="455613"/>
        </p:xfrm>
        <a:graphic>
          <a:graphicData uri="http://schemas.openxmlformats.org/presentationml/2006/ole">
            <mc:AlternateContent xmlns:mc="http://schemas.openxmlformats.org/markup-compatibility/2006">
              <mc:Choice xmlns:v="urn:schemas-microsoft-com:vml" Requires="v">
                <p:oleObj spid="_x0000_s302484" name="公式" r:id="rId12" imgW="876300" imgH="241300" progId="Equation.3">
                  <p:embed/>
                </p:oleObj>
              </mc:Choice>
              <mc:Fallback>
                <p:oleObj name="公式" r:id="rId12" imgW="876300" imgH="241300" progId="Equation.3">
                  <p:embed/>
                  <p:pic>
                    <p:nvPicPr>
                      <p:cNvPr id="0"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19575" y="2619375"/>
                        <a:ext cx="1676400" cy="45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2092" name="Object 12"/>
          <p:cNvGraphicFramePr>
            <a:graphicFrameLocks noChangeAspect="1"/>
          </p:cNvGraphicFramePr>
          <p:nvPr/>
        </p:nvGraphicFramePr>
        <p:xfrm>
          <a:off x="6276975" y="2608263"/>
          <a:ext cx="1547813" cy="415925"/>
        </p:xfrm>
        <a:graphic>
          <a:graphicData uri="http://schemas.openxmlformats.org/presentationml/2006/ole">
            <mc:AlternateContent xmlns:mc="http://schemas.openxmlformats.org/markup-compatibility/2006">
              <mc:Choice xmlns:v="urn:schemas-microsoft-com:vml" Requires="v">
                <p:oleObj spid="_x0000_s302485" name="公式" r:id="rId14" imgW="888614" imgH="241195" progId="Equation.3">
                  <p:embed/>
                </p:oleObj>
              </mc:Choice>
              <mc:Fallback>
                <p:oleObj name="公式" r:id="rId14" imgW="888614" imgH="241195" progId="Equation.3">
                  <p:embed/>
                  <p:pic>
                    <p:nvPicPr>
                      <p:cNvPr id="0" name="Picture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276975" y="2608263"/>
                        <a:ext cx="1547813"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2098" name="Rectangle 18"/>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02097" name="Object 17"/>
          <p:cNvGraphicFramePr>
            <a:graphicFrameLocks noChangeAspect="1"/>
          </p:cNvGraphicFramePr>
          <p:nvPr/>
        </p:nvGraphicFramePr>
        <p:xfrm>
          <a:off x="6584950" y="3589338"/>
          <a:ext cx="661988" cy="430212"/>
        </p:xfrm>
        <a:graphic>
          <a:graphicData uri="http://schemas.openxmlformats.org/presentationml/2006/ole">
            <mc:AlternateContent xmlns:mc="http://schemas.openxmlformats.org/markup-compatibility/2006">
              <mc:Choice xmlns:v="urn:schemas-microsoft-com:vml" Requires="v">
                <p:oleObj spid="_x0000_s302486" name="公式" r:id="rId16" imgW="355446" imgH="228501" progId="Equation.3">
                  <p:embed/>
                </p:oleObj>
              </mc:Choice>
              <mc:Fallback>
                <p:oleObj name="公式" r:id="rId16" imgW="355446" imgH="228501" progId="Equation.3">
                  <p:embed/>
                  <p:pic>
                    <p:nvPicPr>
                      <p:cNvPr id="0" name="Picture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584950" y="3589338"/>
                        <a:ext cx="661988" cy="43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2100" name="Rectangle 20"/>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02099" name="Object 19"/>
          <p:cNvGraphicFramePr>
            <a:graphicFrameLocks noChangeAspect="1"/>
          </p:cNvGraphicFramePr>
          <p:nvPr/>
        </p:nvGraphicFramePr>
        <p:xfrm>
          <a:off x="5268913" y="4114800"/>
          <a:ext cx="757237" cy="430213"/>
        </p:xfrm>
        <a:graphic>
          <a:graphicData uri="http://schemas.openxmlformats.org/presentationml/2006/ole">
            <mc:AlternateContent xmlns:mc="http://schemas.openxmlformats.org/markup-compatibility/2006">
              <mc:Choice xmlns:v="urn:schemas-microsoft-com:vml" Requires="v">
                <p:oleObj spid="_x0000_s302487" name="公式" r:id="rId18" imgW="418918" imgH="241195" progId="Equation.3">
                  <p:embed/>
                </p:oleObj>
              </mc:Choice>
              <mc:Fallback>
                <p:oleObj name="公式" r:id="rId18" imgW="418918" imgH="241195" progId="Equation.3">
                  <p:embed/>
                  <p:pic>
                    <p:nvPicPr>
                      <p:cNvPr id="0" name="Picture 1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268913" y="4114800"/>
                        <a:ext cx="757237"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2102" name="Rectangle 22"/>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02101" name="Object 21"/>
          <p:cNvGraphicFramePr>
            <a:graphicFrameLocks noChangeAspect="1"/>
          </p:cNvGraphicFramePr>
          <p:nvPr/>
        </p:nvGraphicFramePr>
        <p:xfrm>
          <a:off x="1611313" y="5100638"/>
          <a:ext cx="1411287" cy="450850"/>
        </p:xfrm>
        <a:graphic>
          <a:graphicData uri="http://schemas.openxmlformats.org/presentationml/2006/ole">
            <mc:AlternateContent xmlns:mc="http://schemas.openxmlformats.org/markup-compatibility/2006">
              <mc:Choice xmlns:v="urn:schemas-microsoft-com:vml" Requires="v">
                <p:oleObj spid="_x0000_s302488" name="公式" r:id="rId20" imgW="685502" imgH="215806" progId="Equation.3">
                  <p:embed/>
                </p:oleObj>
              </mc:Choice>
              <mc:Fallback>
                <p:oleObj name="公式" r:id="rId20" imgW="685502" imgH="215806" progId="Equation.3">
                  <p:embed/>
                  <p:pic>
                    <p:nvPicPr>
                      <p:cNvPr id="0" name="Picture 2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11313" y="5100638"/>
                        <a:ext cx="1411287"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2104" name="Rectangle 24"/>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02103" name="Object 23"/>
          <p:cNvGraphicFramePr>
            <a:graphicFrameLocks noChangeAspect="1"/>
          </p:cNvGraphicFramePr>
          <p:nvPr/>
        </p:nvGraphicFramePr>
        <p:xfrm>
          <a:off x="3289300" y="5118100"/>
          <a:ext cx="1746250" cy="436563"/>
        </p:xfrm>
        <a:graphic>
          <a:graphicData uri="http://schemas.openxmlformats.org/presentationml/2006/ole">
            <mc:AlternateContent xmlns:mc="http://schemas.openxmlformats.org/markup-compatibility/2006">
              <mc:Choice xmlns:v="urn:schemas-microsoft-com:vml" Requires="v">
                <p:oleObj spid="_x0000_s302489" name="公式" r:id="rId22" imgW="875920" imgH="215806" progId="Equation.3">
                  <p:embed/>
                </p:oleObj>
              </mc:Choice>
              <mc:Fallback>
                <p:oleObj name="公式" r:id="rId22" imgW="875920" imgH="215806" progId="Equation.3">
                  <p:embed/>
                  <p:pic>
                    <p:nvPicPr>
                      <p:cNvPr id="0" name="Picture 2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289300" y="5118100"/>
                        <a:ext cx="1746250"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2106" name="Rectangle 26"/>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02105" name="Object 25"/>
          <p:cNvGraphicFramePr>
            <a:graphicFrameLocks noChangeAspect="1"/>
          </p:cNvGraphicFramePr>
          <p:nvPr/>
        </p:nvGraphicFramePr>
        <p:xfrm>
          <a:off x="5337175" y="5105400"/>
          <a:ext cx="1573213" cy="452438"/>
        </p:xfrm>
        <a:graphic>
          <a:graphicData uri="http://schemas.openxmlformats.org/presentationml/2006/ole">
            <mc:AlternateContent xmlns:mc="http://schemas.openxmlformats.org/markup-compatibility/2006">
              <mc:Choice xmlns:v="urn:schemas-microsoft-com:vml" Requires="v">
                <p:oleObj spid="_x0000_s302490" name="公式" r:id="rId24" imgW="761669" imgH="215806" progId="Equation.3">
                  <p:embed/>
                </p:oleObj>
              </mc:Choice>
              <mc:Fallback>
                <p:oleObj name="公式" r:id="rId24" imgW="761669" imgH="215806" progId="Equation.3">
                  <p:embed/>
                  <p:pic>
                    <p:nvPicPr>
                      <p:cNvPr id="0" name="Picture 2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337175" y="5105400"/>
                        <a:ext cx="1573213"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2108" name="Rectangle 28"/>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02107" name="Object 27"/>
          <p:cNvGraphicFramePr>
            <a:graphicFrameLocks noChangeAspect="1"/>
          </p:cNvGraphicFramePr>
          <p:nvPr/>
        </p:nvGraphicFramePr>
        <p:xfrm>
          <a:off x="7189788" y="5133975"/>
          <a:ext cx="1573212" cy="411163"/>
        </p:xfrm>
        <a:graphic>
          <a:graphicData uri="http://schemas.openxmlformats.org/presentationml/2006/ole">
            <mc:AlternateContent xmlns:mc="http://schemas.openxmlformats.org/markup-compatibility/2006">
              <mc:Choice xmlns:v="urn:schemas-microsoft-com:vml" Requires="v">
                <p:oleObj spid="_x0000_s302491" name="公式" r:id="rId26" imgW="837836" imgH="215806" progId="Equation.3">
                  <p:embed/>
                </p:oleObj>
              </mc:Choice>
              <mc:Fallback>
                <p:oleObj name="公式" r:id="rId26" imgW="837836" imgH="215806" progId="Equation.3">
                  <p:embed/>
                  <p:pic>
                    <p:nvPicPr>
                      <p:cNvPr id="0" name="Picture 2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189788" y="5133975"/>
                        <a:ext cx="1573212"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random/>
    <p:sndAc>
      <p:stSnd>
        <p:snd r:embed="rId3" name="click.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页脚占位符 4"/>
          <p:cNvSpPr>
            <a:spLocks noGrp="1"/>
          </p:cNvSpPr>
          <p:nvPr>
            <p:ph type="ftr" sz="quarter" idx="11"/>
          </p:nvPr>
        </p:nvSpPr>
        <p:spPr/>
        <p:txBody>
          <a:bodyPr/>
          <a:lstStyle/>
          <a:p>
            <a:r>
              <a:rPr lang="zh-CN" altLang="en-US" dirty="0"/>
              <a:t>Game Theory--chapter4</a:t>
            </a:r>
            <a:endParaRPr lang="en-US" altLang="zh-CN" dirty="0"/>
          </a:p>
        </p:txBody>
      </p:sp>
      <p:sp>
        <p:nvSpPr>
          <p:cNvPr id="53" name="灯片编号占位符 5"/>
          <p:cNvSpPr>
            <a:spLocks noGrp="1"/>
          </p:cNvSpPr>
          <p:nvPr>
            <p:ph type="sldNum" sz="quarter" idx="12"/>
          </p:nvPr>
        </p:nvSpPr>
        <p:spPr/>
        <p:txBody>
          <a:bodyPr/>
          <a:lstStyle/>
          <a:p>
            <a:fld id="{2E71B7EF-1C71-4D6F-8C4F-BA51E1CB239F}" type="slidenum">
              <a:rPr lang="zh-CN" altLang="en-US"/>
              <a:pPr/>
              <a:t>19</a:t>
            </a:fld>
            <a:endParaRPr lang="en-US" altLang="zh-CN"/>
          </a:p>
        </p:txBody>
      </p:sp>
      <p:sp>
        <p:nvSpPr>
          <p:cNvPr id="303106" name="Rectangle 2"/>
          <p:cNvSpPr>
            <a:spLocks noGrp="1" noChangeArrowheads="1"/>
          </p:cNvSpPr>
          <p:nvPr>
            <p:ph type="title"/>
          </p:nvPr>
        </p:nvSpPr>
        <p:spPr/>
        <p:txBody>
          <a:bodyPr/>
          <a:lstStyle/>
          <a:p>
            <a:r>
              <a:rPr lang="en-US" altLang="zh-CN">
                <a:ea typeface="宋体" pitchFamily="2" charset="-122"/>
              </a:rPr>
              <a:t>Signaling game</a:t>
            </a:r>
            <a:endParaRPr lang="zh-CN" altLang="en-US">
              <a:ea typeface="宋体" pitchFamily="2" charset="-122"/>
            </a:endParaRPr>
          </a:p>
        </p:txBody>
      </p:sp>
      <p:sp>
        <p:nvSpPr>
          <p:cNvPr id="303107" name="Rectangle 3"/>
          <p:cNvSpPr>
            <a:spLocks noGrp="1" noChangeArrowheads="1"/>
          </p:cNvSpPr>
          <p:nvPr>
            <p:ph type="body" idx="1"/>
          </p:nvPr>
        </p:nvSpPr>
        <p:spPr/>
        <p:txBody>
          <a:bodyPr/>
          <a:lstStyle/>
          <a:p>
            <a:r>
              <a:rPr lang="zh-CN" altLang="en-US">
                <a:ea typeface="宋体" pitchFamily="2" charset="-122"/>
              </a:rPr>
              <a:t>图 </a:t>
            </a:r>
            <a:r>
              <a:rPr lang="en-US" altLang="zh-CN">
                <a:ea typeface="宋体" pitchFamily="2" charset="-122"/>
              </a:rPr>
              <a:t>4.2.1</a:t>
            </a:r>
          </a:p>
        </p:txBody>
      </p:sp>
      <p:grpSp>
        <p:nvGrpSpPr>
          <p:cNvPr id="303108" name="Group 4"/>
          <p:cNvGrpSpPr>
            <a:grpSpLocks/>
          </p:cNvGrpSpPr>
          <p:nvPr/>
        </p:nvGrpSpPr>
        <p:grpSpPr bwMode="auto">
          <a:xfrm>
            <a:off x="1677988" y="1992313"/>
            <a:ext cx="6608762" cy="4151312"/>
            <a:chOff x="960" y="718"/>
            <a:chExt cx="3456" cy="2268"/>
          </a:xfrm>
        </p:grpSpPr>
        <p:sp>
          <p:nvSpPr>
            <p:cNvPr id="303109" name="Oval 5"/>
            <p:cNvSpPr>
              <a:spLocks noChangeArrowheads="1"/>
            </p:cNvSpPr>
            <p:nvPr/>
          </p:nvSpPr>
          <p:spPr bwMode="auto">
            <a:xfrm>
              <a:off x="2616" y="1798"/>
              <a:ext cx="144" cy="192"/>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303110" name="Text Box 6"/>
            <p:cNvSpPr txBox="1">
              <a:spLocks noChangeArrowheads="1"/>
            </p:cNvSpPr>
            <p:nvPr/>
          </p:nvSpPr>
          <p:spPr bwMode="auto">
            <a:xfrm>
              <a:off x="2582" y="768"/>
              <a:ext cx="185" cy="250"/>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S</a:t>
              </a:r>
            </a:p>
          </p:txBody>
        </p:sp>
        <p:sp>
          <p:nvSpPr>
            <p:cNvPr id="303111" name="Text Box 7"/>
            <p:cNvSpPr txBox="1">
              <a:spLocks noChangeArrowheads="1"/>
            </p:cNvSpPr>
            <p:nvPr/>
          </p:nvSpPr>
          <p:spPr bwMode="auto">
            <a:xfrm>
              <a:off x="2808" y="1738"/>
              <a:ext cx="250" cy="250"/>
            </a:xfrm>
            <a:prstGeom prst="rect">
              <a:avLst/>
            </a:prstGeom>
            <a:noFill/>
            <a:ln w="9525">
              <a:noFill/>
              <a:miter lim="800000"/>
              <a:headEnd/>
              <a:tailEnd/>
            </a:ln>
            <a:effectLst/>
          </p:spPr>
          <p:txBody>
            <a:bodyPr>
              <a:spAutoFit/>
            </a:bodyPr>
            <a:lstStyle/>
            <a:p>
              <a:r>
                <a:rPr kumimoji="1" lang="en-US" altLang="zh-CN" sz="2400">
                  <a:latin typeface="Times New Roman" pitchFamily="18" charset="0"/>
                  <a:ea typeface="宋体" pitchFamily="2" charset="-122"/>
                </a:rPr>
                <a:t>N</a:t>
              </a:r>
            </a:p>
          </p:txBody>
        </p:sp>
        <p:sp>
          <p:nvSpPr>
            <p:cNvPr id="303112" name="Text Box 8"/>
            <p:cNvSpPr txBox="1">
              <a:spLocks noChangeArrowheads="1"/>
            </p:cNvSpPr>
            <p:nvPr/>
          </p:nvSpPr>
          <p:spPr bwMode="auto">
            <a:xfrm>
              <a:off x="2700" y="1366"/>
              <a:ext cx="282" cy="250"/>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sym typeface="Symbol" pitchFamily="18" charset="2"/>
                </a:rPr>
                <a:t>p</a:t>
              </a:r>
              <a:r>
                <a:rPr kumimoji="1" lang="en-US" altLang="zh-CN" sz="2400">
                  <a:latin typeface="Times New Roman" pitchFamily="18" charset="0"/>
                  <a:ea typeface="宋体" pitchFamily="2" charset="-122"/>
                </a:rPr>
                <a:t>]</a:t>
              </a:r>
            </a:p>
          </p:txBody>
        </p:sp>
        <p:sp>
          <p:nvSpPr>
            <p:cNvPr id="303113" name="Text Box 9"/>
            <p:cNvSpPr txBox="1">
              <a:spLocks noChangeArrowheads="1"/>
            </p:cNvSpPr>
            <p:nvPr/>
          </p:nvSpPr>
          <p:spPr bwMode="auto">
            <a:xfrm>
              <a:off x="2736" y="2038"/>
              <a:ext cx="415" cy="250"/>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[1-</a:t>
              </a:r>
              <a:r>
                <a:rPr kumimoji="1" lang="en-US" altLang="zh-CN" sz="2400">
                  <a:latin typeface="Times New Roman" pitchFamily="18" charset="0"/>
                  <a:ea typeface="宋体" pitchFamily="2" charset="-122"/>
                  <a:sym typeface="Symbol" pitchFamily="18" charset="2"/>
                </a:rPr>
                <a:t>p</a:t>
              </a:r>
              <a:r>
                <a:rPr kumimoji="1" lang="en-US" altLang="zh-CN" sz="2400">
                  <a:latin typeface="Times New Roman" pitchFamily="18" charset="0"/>
                  <a:ea typeface="宋体" pitchFamily="2" charset="-122"/>
                </a:rPr>
                <a:t>]</a:t>
              </a:r>
            </a:p>
          </p:txBody>
        </p:sp>
        <p:sp>
          <p:nvSpPr>
            <p:cNvPr id="303114" name="Text Box 10"/>
            <p:cNvSpPr txBox="1">
              <a:spLocks noChangeArrowheads="1"/>
            </p:cNvSpPr>
            <p:nvPr/>
          </p:nvSpPr>
          <p:spPr bwMode="auto">
            <a:xfrm>
              <a:off x="2784" y="1126"/>
              <a:ext cx="193" cy="249"/>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t</a:t>
              </a:r>
              <a:r>
                <a:rPr kumimoji="1" lang="en-US" altLang="zh-CN" sz="2400" baseline="-25000">
                  <a:latin typeface="Times New Roman" pitchFamily="18" charset="0"/>
                  <a:ea typeface="宋体" pitchFamily="2" charset="-122"/>
                </a:rPr>
                <a:t>1</a:t>
              </a:r>
              <a:endParaRPr kumimoji="1" lang="en-US" altLang="zh-CN" sz="2400">
                <a:latin typeface="Times New Roman" pitchFamily="18" charset="0"/>
                <a:ea typeface="宋体" pitchFamily="2" charset="-122"/>
              </a:endParaRPr>
            </a:p>
          </p:txBody>
        </p:sp>
        <p:sp>
          <p:nvSpPr>
            <p:cNvPr id="303115" name="Text Box 11"/>
            <p:cNvSpPr txBox="1">
              <a:spLocks noChangeArrowheads="1"/>
            </p:cNvSpPr>
            <p:nvPr/>
          </p:nvSpPr>
          <p:spPr bwMode="auto">
            <a:xfrm>
              <a:off x="2736" y="2326"/>
              <a:ext cx="193" cy="250"/>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t</a:t>
              </a:r>
              <a:r>
                <a:rPr kumimoji="1" lang="en-US" altLang="zh-CN" sz="2400" baseline="-25000">
                  <a:latin typeface="Times New Roman" pitchFamily="18" charset="0"/>
                  <a:ea typeface="宋体" pitchFamily="2" charset="-122"/>
                </a:rPr>
                <a:t>2</a:t>
              </a:r>
              <a:endParaRPr kumimoji="1" lang="en-US" altLang="zh-CN" sz="2400">
                <a:latin typeface="Times New Roman" pitchFamily="18" charset="0"/>
                <a:ea typeface="宋体" pitchFamily="2" charset="-122"/>
              </a:endParaRPr>
            </a:p>
          </p:txBody>
        </p:sp>
        <p:grpSp>
          <p:nvGrpSpPr>
            <p:cNvPr id="303116" name="Group 12"/>
            <p:cNvGrpSpPr>
              <a:grpSpLocks/>
            </p:cNvGrpSpPr>
            <p:nvPr/>
          </p:nvGrpSpPr>
          <p:grpSpPr bwMode="auto">
            <a:xfrm>
              <a:off x="960" y="934"/>
              <a:ext cx="1800" cy="600"/>
              <a:chOff x="912" y="624"/>
              <a:chExt cx="1800" cy="600"/>
            </a:xfrm>
          </p:grpSpPr>
          <p:sp>
            <p:nvSpPr>
              <p:cNvPr id="303117" name="Oval 13"/>
              <p:cNvSpPr>
                <a:spLocks noChangeArrowheads="1"/>
              </p:cNvSpPr>
              <p:nvPr/>
            </p:nvSpPr>
            <p:spPr bwMode="auto">
              <a:xfrm>
                <a:off x="2568" y="768"/>
                <a:ext cx="144" cy="192"/>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03118" name="Oval 14"/>
              <p:cNvSpPr>
                <a:spLocks noChangeArrowheads="1"/>
              </p:cNvSpPr>
              <p:nvPr/>
            </p:nvSpPr>
            <p:spPr bwMode="auto">
              <a:xfrm>
                <a:off x="1200" y="768"/>
                <a:ext cx="144" cy="192"/>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03119" name="Line 15"/>
              <p:cNvSpPr>
                <a:spLocks noChangeShapeType="1"/>
              </p:cNvSpPr>
              <p:nvPr/>
            </p:nvSpPr>
            <p:spPr bwMode="auto">
              <a:xfrm flipH="1">
                <a:off x="1296" y="864"/>
                <a:ext cx="1296" cy="0"/>
              </a:xfrm>
              <a:prstGeom prst="line">
                <a:avLst/>
              </a:prstGeom>
              <a:noFill/>
              <a:ln w="9525">
                <a:solidFill>
                  <a:schemeClr val="tx1"/>
                </a:solidFill>
                <a:round/>
                <a:headEnd/>
                <a:tailEnd/>
              </a:ln>
              <a:effectLst/>
            </p:spPr>
            <p:txBody>
              <a:bodyPr/>
              <a:lstStyle/>
              <a:p>
                <a:endParaRPr lang="zh-CN" altLang="en-US"/>
              </a:p>
            </p:txBody>
          </p:sp>
          <p:sp>
            <p:nvSpPr>
              <p:cNvPr id="303120" name="Line 16"/>
              <p:cNvSpPr>
                <a:spLocks noChangeShapeType="1"/>
              </p:cNvSpPr>
              <p:nvPr/>
            </p:nvSpPr>
            <p:spPr bwMode="auto">
              <a:xfrm>
                <a:off x="960" y="624"/>
                <a:ext cx="288" cy="192"/>
              </a:xfrm>
              <a:prstGeom prst="line">
                <a:avLst/>
              </a:prstGeom>
              <a:noFill/>
              <a:ln w="9525">
                <a:solidFill>
                  <a:schemeClr val="tx1"/>
                </a:solidFill>
                <a:round/>
                <a:headEnd/>
                <a:tailEnd/>
              </a:ln>
              <a:effectLst/>
            </p:spPr>
            <p:txBody>
              <a:bodyPr/>
              <a:lstStyle/>
              <a:p>
                <a:endParaRPr lang="zh-CN" altLang="en-US"/>
              </a:p>
            </p:txBody>
          </p:sp>
          <p:sp>
            <p:nvSpPr>
              <p:cNvPr id="303121" name="Line 17"/>
              <p:cNvSpPr>
                <a:spLocks noChangeShapeType="1"/>
              </p:cNvSpPr>
              <p:nvPr/>
            </p:nvSpPr>
            <p:spPr bwMode="auto">
              <a:xfrm flipH="1">
                <a:off x="912" y="864"/>
                <a:ext cx="336" cy="288"/>
              </a:xfrm>
              <a:prstGeom prst="line">
                <a:avLst/>
              </a:prstGeom>
              <a:noFill/>
              <a:ln w="9525">
                <a:solidFill>
                  <a:schemeClr val="tx1"/>
                </a:solidFill>
                <a:round/>
                <a:headEnd/>
                <a:tailEnd/>
              </a:ln>
              <a:effectLst/>
            </p:spPr>
            <p:txBody>
              <a:bodyPr/>
              <a:lstStyle/>
              <a:p>
                <a:endParaRPr lang="zh-CN" altLang="en-US"/>
              </a:p>
            </p:txBody>
          </p:sp>
          <p:sp>
            <p:nvSpPr>
              <p:cNvPr id="303122" name="Text Box 18"/>
              <p:cNvSpPr txBox="1">
                <a:spLocks noChangeArrowheads="1"/>
              </p:cNvSpPr>
              <p:nvPr/>
            </p:nvSpPr>
            <p:spPr bwMode="auto">
              <a:xfrm>
                <a:off x="960" y="974"/>
                <a:ext cx="220" cy="250"/>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a</a:t>
                </a:r>
                <a:r>
                  <a:rPr kumimoji="1" lang="en-US" altLang="zh-CN" sz="2400" baseline="-25000">
                    <a:latin typeface="Times New Roman" pitchFamily="18" charset="0"/>
                    <a:ea typeface="宋体" pitchFamily="2" charset="-122"/>
                  </a:rPr>
                  <a:t>2</a:t>
                </a:r>
                <a:endParaRPr kumimoji="1" lang="en-US" altLang="zh-CN" sz="2400">
                  <a:latin typeface="Times New Roman" pitchFamily="18" charset="0"/>
                  <a:ea typeface="宋体" pitchFamily="2" charset="-122"/>
                </a:endParaRPr>
              </a:p>
            </p:txBody>
          </p:sp>
        </p:grpSp>
        <p:sp>
          <p:nvSpPr>
            <p:cNvPr id="303123" name="Oval 19"/>
            <p:cNvSpPr>
              <a:spLocks noChangeArrowheads="1"/>
            </p:cNvSpPr>
            <p:nvPr/>
          </p:nvSpPr>
          <p:spPr bwMode="auto">
            <a:xfrm>
              <a:off x="2616" y="2504"/>
              <a:ext cx="144" cy="192"/>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03124" name="Line 20"/>
            <p:cNvSpPr>
              <a:spLocks noChangeShapeType="1"/>
            </p:cNvSpPr>
            <p:nvPr/>
          </p:nvSpPr>
          <p:spPr bwMode="auto">
            <a:xfrm>
              <a:off x="2688" y="1270"/>
              <a:ext cx="0" cy="1248"/>
            </a:xfrm>
            <a:prstGeom prst="line">
              <a:avLst/>
            </a:prstGeom>
            <a:noFill/>
            <a:ln w="9525">
              <a:solidFill>
                <a:schemeClr val="tx1"/>
              </a:solidFill>
              <a:round/>
              <a:headEnd/>
              <a:tailEnd/>
            </a:ln>
            <a:effectLst/>
          </p:spPr>
          <p:txBody>
            <a:bodyPr/>
            <a:lstStyle/>
            <a:p>
              <a:endParaRPr lang="zh-CN" altLang="en-US"/>
            </a:p>
          </p:txBody>
        </p:sp>
        <p:sp>
          <p:nvSpPr>
            <p:cNvPr id="303125" name="Text Box 21"/>
            <p:cNvSpPr txBox="1">
              <a:spLocks noChangeArrowheads="1"/>
            </p:cNvSpPr>
            <p:nvPr/>
          </p:nvSpPr>
          <p:spPr bwMode="auto">
            <a:xfrm>
              <a:off x="1034" y="720"/>
              <a:ext cx="220" cy="250"/>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a</a:t>
              </a:r>
              <a:r>
                <a:rPr kumimoji="1" lang="en-US" altLang="zh-CN" sz="2400" baseline="-25000">
                  <a:latin typeface="Times New Roman" pitchFamily="18" charset="0"/>
                  <a:ea typeface="宋体" pitchFamily="2" charset="-122"/>
                </a:rPr>
                <a:t>1</a:t>
              </a:r>
              <a:endParaRPr kumimoji="1" lang="en-US" altLang="zh-CN" sz="2400">
                <a:latin typeface="Times New Roman" pitchFamily="18" charset="0"/>
                <a:ea typeface="宋体" pitchFamily="2" charset="-122"/>
              </a:endParaRPr>
            </a:p>
          </p:txBody>
        </p:sp>
        <p:sp>
          <p:nvSpPr>
            <p:cNvPr id="303126" name="Oval 22"/>
            <p:cNvSpPr>
              <a:spLocks noChangeArrowheads="1"/>
            </p:cNvSpPr>
            <p:nvPr/>
          </p:nvSpPr>
          <p:spPr bwMode="auto">
            <a:xfrm>
              <a:off x="1248" y="2504"/>
              <a:ext cx="144" cy="192"/>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03127" name="Line 23"/>
            <p:cNvSpPr>
              <a:spLocks noChangeShapeType="1"/>
            </p:cNvSpPr>
            <p:nvPr/>
          </p:nvSpPr>
          <p:spPr bwMode="auto">
            <a:xfrm flipH="1">
              <a:off x="1344" y="2600"/>
              <a:ext cx="1296" cy="0"/>
            </a:xfrm>
            <a:prstGeom prst="line">
              <a:avLst/>
            </a:prstGeom>
            <a:noFill/>
            <a:ln w="9525">
              <a:solidFill>
                <a:schemeClr val="tx1"/>
              </a:solidFill>
              <a:round/>
              <a:headEnd/>
              <a:tailEnd/>
            </a:ln>
            <a:effectLst/>
          </p:spPr>
          <p:txBody>
            <a:bodyPr/>
            <a:lstStyle/>
            <a:p>
              <a:endParaRPr lang="zh-CN" altLang="en-US"/>
            </a:p>
          </p:txBody>
        </p:sp>
        <p:sp>
          <p:nvSpPr>
            <p:cNvPr id="303128" name="Line 24"/>
            <p:cNvSpPr>
              <a:spLocks noChangeShapeType="1"/>
            </p:cNvSpPr>
            <p:nvPr/>
          </p:nvSpPr>
          <p:spPr bwMode="auto">
            <a:xfrm>
              <a:off x="1008" y="2360"/>
              <a:ext cx="288" cy="192"/>
            </a:xfrm>
            <a:prstGeom prst="line">
              <a:avLst/>
            </a:prstGeom>
            <a:noFill/>
            <a:ln w="9525">
              <a:solidFill>
                <a:schemeClr val="tx1"/>
              </a:solidFill>
              <a:round/>
              <a:headEnd/>
              <a:tailEnd/>
            </a:ln>
            <a:effectLst/>
          </p:spPr>
          <p:txBody>
            <a:bodyPr/>
            <a:lstStyle/>
            <a:p>
              <a:endParaRPr lang="zh-CN" altLang="en-US"/>
            </a:p>
          </p:txBody>
        </p:sp>
        <p:sp>
          <p:nvSpPr>
            <p:cNvPr id="303129" name="Line 25"/>
            <p:cNvSpPr>
              <a:spLocks noChangeShapeType="1"/>
            </p:cNvSpPr>
            <p:nvPr/>
          </p:nvSpPr>
          <p:spPr bwMode="auto">
            <a:xfrm flipH="1">
              <a:off x="960" y="2600"/>
              <a:ext cx="336" cy="288"/>
            </a:xfrm>
            <a:prstGeom prst="line">
              <a:avLst/>
            </a:prstGeom>
            <a:noFill/>
            <a:ln w="9525">
              <a:solidFill>
                <a:schemeClr val="tx1"/>
              </a:solidFill>
              <a:round/>
              <a:headEnd/>
              <a:tailEnd/>
            </a:ln>
            <a:effectLst/>
          </p:spPr>
          <p:txBody>
            <a:bodyPr/>
            <a:lstStyle/>
            <a:p>
              <a:endParaRPr lang="zh-CN" altLang="en-US"/>
            </a:p>
          </p:txBody>
        </p:sp>
        <p:sp>
          <p:nvSpPr>
            <p:cNvPr id="303130" name="Text Box 26"/>
            <p:cNvSpPr txBox="1">
              <a:spLocks noChangeArrowheads="1"/>
            </p:cNvSpPr>
            <p:nvPr/>
          </p:nvSpPr>
          <p:spPr bwMode="auto">
            <a:xfrm>
              <a:off x="1008" y="2710"/>
              <a:ext cx="220" cy="250"/>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a</a:t>
              </a:r>
              <a:r>
                <a:rPr kumimoji="1" lang="en-US" altLang="zh-CN" sz="2400" baseline="-25000">
                  <a:latin typeface="Times New Roman" pitchFamily="18" charset="0"/>
                  <a:ea typeface="宋体" pitchFamily="2" charset="-122"/>
                </a:rPr>
                <a:t>2</a:t>
              </a:r>
              <a:endParaRPr kumimoji="1" lang="en-US" altLang="zh-CN" sz="2400">
                <a:latin typeface="Times New Roman" pitchFamily="18" charset="0"/>
                <a:ea typeface="宋体" pitchFamily="2" charset="-122"/>
              </a:endParaRPr>
            </a:p>
          </p:txBody>
        </p:sp>
        <p:sp>
          <p:nvSpPr>
            <p:cNvPr id="303131" name="Line 27"/>
            <p:cNvSpPr>
              <a:spLocks noChangeShapeType="1"/>
            </p:cNvSpPr>
            <p:nvPr/>
          </p:nvSpPr>
          <p:spPr bwMode="auto">
            <a:xfrm>
              <a:off x="1320" y="1270"/>
              <a:ext cx="0" cy="1296"/>
            </a:xfrm>
            <a:prstGeom prst="line">
              <a:avLst/>
            </a:prstGeom>
            <a:noFill/>
            <a:ln w="9525" cap="rnd">
              <a:solidFill>
                <a:schemeClr val="tx1"/>
              </a:solidFill>
              <a:prstDash val="dash"/>
              <a:round/>
              <a:headEnd/>
              <a:tailEnd/>
            </a:ln>
            <a:effectLst/>
          </p:spPr>
          <p:txBody>
            <a:bodyPr/>
            <a:lstStyle/>
            <a:p>
              <a:endParaRPr lang="zh-CN" altLang="en-US"/>
            </a:p>
          </p:txBody>
        </p:sp>
        <p:sp>
          <p:nvSpPr>
            <p:cNvPr id="303132" name="Line 28"/>
            <p:cNvSpPr>
              <a:spLocks noChangeShapeType="1"/>
            </p:cNvSpPr>
            <p:nvPr/>
          </p:nvSpPr>
          <p:spPr bwMode="auto">
            <a:xfrm flipV="1">
              <a:off x="2736" y="1166"/>
              <a:ext cx="1296" cy="0"/>
            </a:xfrm>
            <a:prstGeom prst="line">
              <a:avLst/>
            </a:prstGeom>
            <a:noFill/>
            <a:ln w="9525">
              <a:solidFill>
                <a:schemeClr val="tx1"/>
              </a:solidFill>
              <a:round/>
              <a:headEnd/>
              <a:tailEnd/>
            </a:ln>
            <a:effectLst/>
          </p:spPr>
          <p:txBody>
            <a:bodyPr/>
            <a:lstStyle/>
            <a:p>
              <a:endParaRPr lang="zh-CN" altLang="en-US"/>
            </a:p>
          </p:txBody>
        </p:sp>
        <p:sp>
          <p:nvSpPr>
            <p:cNvPr id="303133" name="Line 29"/>
            <p:cNvSpPr>
              <a:spLocks noChangeShapeType="1"/>
            </p:cNvSpPr>
            <p:nvPr/>
          </p:nvSpPr>
          <p:spPr bwMode="auto">
            <a:xfrm flipH="1" flipV="1">
              <a:off x="4032" y="1222"/>
              <a:ext cx="0" cy="1296"/>
            </a:xfrm>
            <a:prstGeom prst="line">
              <a:avLst/>
            </a:prstGeom>
            <a:noFill/>
            <a:ln w="9525" cap="rnd">
              <a:solidFill>
                <a:schemeClr val="tx1"/>
              </a:solidFill>
              <a:prstDash val="dash"/>
              <a:round/>
              <a:headEnd/>
              <a:tailEnd/>
            </a:ln>
            <a:effectLst/>
          </p:spPr>
          <p:txBody>
            <a:bodyPr/>
            <a:lstStyle/>
            <a:p>
              <a:endParaRPr lang="zh-CN" altLang="en-US"/>
            </a:p>
          </p:txBody>
        </p:sp>
        <p:grpSp>
          <p:nvGrpSpPr>
            <p:cNvPr id="303134" name="Group 30"/>
            <p:cNvGrpSpPr>
              <a:grpSpLocks/>
            </p:cNvGrpSpPr>
            <p:nvPr/>
          </p:nvGrpSpPr>
          <p:grpSpPr bwMode="auto">
            <a:xfrm>
              <a:off x="3984" y="718"/>
              <a:ext cx="432" cy="779"/>
              <a:chOff x="4464" y="744"/>
              <a:chExt cx="432" cy="779"/>
            </a:xfrm>
          </p:grpSpPr>
          <p:sp>
            <p:nvSpPr>
              <p:cNvPr id="303135" name="Oval 31"/>
              <p:cNvSpPr>
                <a:spLocks noChangeArrowheads="1"/>
              </p:cNvSpPr>
              <p:nvPr/>
            </p:nvSpPr>
            <p:spPr bwMode="auto">
              <a:xfrm flipH="1" flipV="1">
                <a:off x="4464" y="1096"/>
                <a:ext cx="144" cy="192"/>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03136" name="Line 32"/>
              <p:cNvSpPr>
                <a:spLocks noChangeShapeType="1"/>
              </p:cNvSpPr>
              <p:nvPr/>
            </p:nvSpPr>
            <p:spPr bwMode="auto">
              <a:xfrm flipH="1" flipV="1">
                <a:off x="4560" y="1240"/>
                <a:ext cx="288" cy="192"/>
              </a:xfrm>
              <a:prstGeom prst="line">
                <a:avLst/>
              </a:prstGeom>
              <a:noFill/>
              <a:ln w="9525">
                <a:solidFill>
                  <a:schemeClr val="tx1"/>
                </a:solidFill>
                <a:round/>
                <a:headEnd/>
                <a:tailEnd/>
              </a:ln>
              <a:effectLst/>
            </p:spPr>
            <p:txBody>
              <a:bodyPr/>
              <a:lstStyle/>
              <a:p>
                <a:endParaRPr lang="zh-CN" altLang="en-US"/>
              </a:p>
            </p:txBody>
          </p:sp>
          <p:sp>
            <p:nvSpPr>
              <p:cNvPr id="303137" name="Line 33"/>
              <p:cNvSpPr>
                <a:spLocks noChangeShapeType="1"/>
              </p:cNvSpPr>
              <p:nvPr/>
            </p:nvSpPr>
            <p:spPr bwMode="auto">
              <a:xfrm flipV="1">
                <a:off x="4560" y="904"/>
                <a:ext cx="336" cy="288"/>
              </a:xfrm>
              <a:prstGeom prst="line">
                <a:avLst/>
              </a:prstGeom>
              <a:noFill/>
              <a:ln w="9525">
                <a:solidFill>
                  <a:schemeClr val="tx1"/>
                </a:solidFill>
                <a:round/>
                <a:headEnd/>
                <a:tailEnd/>
              </a:ln>
              <a:effectLst/>
            </p:spPr>
            <p:txBody>
              <a:bodyPr/>
              <a:lstStyle/>
              <a:p>
                <a:endParaRPr lang="zh-CN" altLang="en-US"/>
              </a:p>
            </p:txBody>
          </p:sp>
          <p:sp>
            <p:nvSpPr>
              <p:cNvPr id="303138" name="Text Box 34"/>
              <p:cNvSpPr txBox="1">
                <a:spLocks noChangeArrowheads="1"/>
              </p:cNvSpPr>
              <p:nvPr/>
            </p:nvSpPr>
            <p:spPr bwMode="auto">
              <a:xfrm>
                <a:off x="4560" y="744"/>
                <a:ext cx="221" cy="250"/>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a</a:t>
                </a:r>
                <a:r>
                  <a:rPr kumimoji="1" lang="en-US" altLang="zh-CN" sz="2400" baseline="-25000">
                    <a:latin typeface="Times New Roman" pitchFamily="18" charset="0"/>
                    <a:ea typeface="宋体" pitchFamily="2" charset="-122"/>
                  </a:rPr>
                  <a:t>1</a:t>
                </a:r>
                <a:endParaRPr kumimoji="1" lang="en-US" altLang="zh-CN" sz="2400">
                  <a:latin typeface="Times New Roman" pitchFamily="18" charset="0"/>
                  <a:ea typeface="宋体" pitchFamily="2" charset="-122"/>
                </a:endParaRPr>
              </a:p>
            </p:txBody>
          </p:sp>
          <p:sp>
            <p:nvSpPr>
              <p:cNvPr id="303139" name="Text Box 35"/>
              <p:cNvSpPr txBox="1">
                <a:spLocks noChangeArrowheads="1"/>
              </p:cNvSpPr>
              <p:nvPr/>
            </p:nvSpPr>
            <p:spPr bwMode="auto">
              <a:xfrm>
                <a:off x="4560" y="1273"/>
                <a:ext cx="221" cy="250"/>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a</a:t>
                </a:r>
                <a:r>
                  <a:rPr kumimoji="1" lang="en-US" altLang="zh-CN" sz="2400" baseline="-25000">
                    <a:latin typeface="Times New Roman" pitchFamily="18" charset="0"/>
                    <a:ea typeface="宋体" pitchFamily="2" charset="-122"/>
                  </a:rPr>
                  <a:t>2</a:t>
                </a:r>
                <a:endParaRPr kumimoji="1" lang="en-US" altLang="zh-CN" sz="2400">
                  <a:latin typeface="Times New Roman" pitchFamily="18" charset="0"/>
                  <a:ea typeface="宋体" pitchFamily="2" charset="-122"/>
                </a:endParaRPr>
              </a:p>
            </p:txBody>
          </p:sp>
        </p:grpSp>
        <p:grpSp>
          <p:nvGrpSpPr>
            <p:cNvPr id="303140" name="Group 36"/>
            <p:cNvGrpSpPr>
              <a:grpSpLocks/>
            </p:cNvGrpSpPr>
            <p:nvPr/>
          </p:nvGrpSpPr>
          <p:grpSpPr bwMode="auto">
            <a:xfrm>
              <a:off x="3984" y="2144"/>
              <a:ext cx="432" cy="779"/>
              <a:chOff x="4464" y="744"/>
              <a:chExt cx="432" cy="779"/>
            </a:xfrm>
          </p:grpSpPr>
          <p:sp>
            <p:nvSpPr>
              <p:cNvPr id="303141" name="Oval 37"/>
              <p:cNvSpPr>
                <a:spLocks noChangeArrowheads="1"/>
              </p:cNvSpPr>
              <p:nvPr/>
            </p:nvSpPr>
            <p:spPr bwMode="auto">
              <a:xfrm flipH="1" flipV="1">
                <a:off x="4464" y="1096"/>
                <a:ext cx="144" cy="192"/>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03142" name="Line 38"/>
              <p:cNvSpPr>
                <a:spLocks noChangeShapeType="1"/>
              </p:cNvSpPr>
              <p:nvPr/>
            </p:nvSpPr>
            <p:spPr bwMode="auto">
              <a:xfrm flipH="1" flipV="1">
                <a:off x="4560" y="1240"/>
                <a:ext cx="288" cy="192"/>
              </a:xfrm>
              <a:prstGeom prst="line">
                <a:avLst/>
              </a:prstGeom>
              <a:noFill/>
              <a:ln w="9525">
                <a:solidFill>
                  <a:schemeClr val="tx1"/>
                </a:solidFill>
                <a:round/>
                <a:headEnd/>
                <a:tailEnd/>
              </a:ln>
              <a:effectLst/>
            </p:spPr>
            <p:txBody>
              <a:bodyPr/>
              <a:lstStyle/>
              <a:p>
                <a:endParaRPr lang="zh-CN" altLang="en-US"/>
              </a:p>
            </p:txBody>
          </p:sp>
          <p:sp>
            <p:nvSpPr>
              <p:cNvPr id="303143" name="Line 39"/>
              <p:cNvSpPr>
                <a:spLocks noChangeShapeType="1"/>
              </p:cNvSpPr>
              <p:nvPr/>
            </p:nvSpPr>
            <p:spPr bwMode="auto">
              <a:xfrm flipV="1">
                <a:off x="4560" y="904"/>
                <a:ext cx="336" cy="288"/>
              </a:xfrm>
              <a:prstGeom prst="line">
                <a:avLst/>
              </a:prstGeom>
              <a:noFill/>
              <a:ln w="9525">
                <a:solidFill>
                  <a:schemeClr val="tx1"/>
                </a:solidFill>
                <a:round/>
                <a:headEnd/>
                <a:tailEnd/>
              </a:ln>
              <a:effectLst/>
            </p:spPr>
            <p:txBody>
              <a:bodyPr/>
              <a:lstStyle/>
              <a:p>
                <a:endParaRPr lang="zh-CN" altLang="en-US"/>
              </a:p>
            </p:txBody>
          </p:sp>
          <p:sp>
            <p:nvSpPr>
              <p:cNvPr id="303144" name="Text Box 40"/>
              <p:cNvSpPr txBox="1">
                <a:spLocks noChangeArrowheads="1"/>
              </p:cNvSpPr>
              <p:nvPr/>
            </p:nvSpPr>
            <p:spPr bwMode="auto">
              <a:xfrm>
                <a:off x="4560" y="744"/>
                <a:ext cx="221" cy="250"/>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a</a:t>
                </a:r>
                <a:r>
                  <a:rPr kumimoji="1" lang="en-US" altLang="zh-CN" sz="2400" baseline="-25000">
                    <a:latin typeface="Times New Roman" pitchFamily="18" charset="0"/>
                    <a:ea typeface="宋体" pitchFamily="2" charset="-122"/>
                  </a:rPr>
                  <a:t>1</a:t>
                </a:r>
                <a:endParaRPr kumimoji="1" lang="en-US" altLang="zh-CN" sz="2400">
                  <a:latin typeface="Times New Roman" pitchFamily="18" charset="0"/>
                  <a:ea typeface="宋体" pitchFamily="2" charset="-122"/>
                </a:endParaRPr>
              </a:p>
            </p:txBody>
          </p:sp>
          <p:sp>
            <p:nvSpPr>
              <p:cNvPr id="303145" name="Text Box 41"/>
              <p:cNvSpPr txBox="1">
                <a:spLocks noChangeArrowheads="1"/>
              </p:cNvSpPr>
              <p:nvPr/>
            </p:nvSpPr>
            <p:spPr bwMode="auto">
              <a:xfrm>
                <a:off x="4560" y="1273"/>
                <a:ext cx="221" cy="250"/>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a</a:t>
                </a:r>
                <a:r>
                  <a:rPr kumimoji="1" lang="en-US" altLang="zh-CN" sz="2400" baseline="-25000">
                    <a:latin typeface="Times New Roman" pitchFamily="18" charset="0"/>
                    <a:ea typeface="宋体" pitchFamily="2" charset="-122"/>
                  </a:rPr>
                  <a:t>2</a:t>
                </a:r>
                <a:endParaRPr kumimoji="1" lang="en-US" altLang="zh-CN" sz="2400">
                  <a:latin typeface="Times New Roman" pitchFamily="18" charset="0"/>
                  <a:ea typeface="宋体" pitchFamily="2" charset="-122"/>
                </a:endParaRPr>
              </a:p>
            </p:txBody>
          </p:sp>
        </p:grpSp>
        <p:sp>
          <p:nvSpPr>
            <p:cNvPr id="303146" name="Line 42"/>
            <p:cNvSpPr>
              <a:spLocks noChangeShapeType="1"/>
            </p:cNvSpPr>
            <p:nvPr/>
          </p:nvSpPr>
          <p:spPr bwMode="auto">
            <a:xfrm>
              <a:off x="2736" y="2614"/>
              <a:ext cx="1344" cy="0"/>
            </a:xfrm>
            <a:prstGeom prst="line">
              <a:avLst/>
            </a:prstGeom>
            <a:noFill/>
            <a:ln w="9525">
              <a:solidFill>
                <a:schemeClr val="tx1"/>
              </a:solidFill>
              <a:round/>
              <a:headEnd/>
              <a:tailEnd/>
            </a:ln>
            <a:effectLst/>
          </p:spPr>
          <p:txBody>
            <a:bodyPr/>
            <a:lstStyle/>
            <a:p>
              <a:endParaRPr lang="zh-CN" altLang="en-US"/>
            </a:p>
          </p:txBody>
        </p:sp>
        <p:sp>
          <p:nvSpPr>
            <p:cNvPr id="303147" name="Text Box 43"/>
            <p:cNvSpPr txBox="1">
              <a:spLocks noChangeArrowheads="1"/>
            </p:cNvSpPr>
            <p:nvPr/>
          </p:nvSpPr>
          <p:spPr bwMode="auto">
            <a:xfrm>
              <a:off x="1862" y="864"/>
              <a:ext cx="274" cy="249"/>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m</a:t>
              </a:r>
              <a:r>
                <a:rPr kumimoji="1" lang="en-US" altLang="zh-CN" sz="2400" baseline="-25000">
                  <a:latin typeface="Times New Roman" pitchFamily="18" charset="0"/>
                  <a:ea typeface="宋体" pitchFamily="2" charset="-122"/>
                </a:rPr>
                <a:t>1</a:t>
              </a:r>
              <a:endParaRPr kumimoji="1" lang="en-US" altLang="zh-CN" sz="2400">
                <a:latin typeface="Times New Roman" pitchFamily="18" charset="0"/>
                <a:ea typeface="宋体" pitchFamily="2" charset="-122"/>
              </a:endParaRPr>
            </a:p>
          </p:txBody>
        </p:sp>
        <p:sp>
          <p:nvSpPr>
            <p:cNvPr id="303148" name="Text Box 44"/>
            <p:cNvSpPr txBox="1">
              <a:spLocks noChangeArrowheads="1"/>
            </p:cNvSpPr>
            <p:nvPr/>
          </p:nvSpPr>
          <p:spPr bwMode="auto">
            <a:xfrm>
              <a:off x="1862" y="2566"/>
              <a:ext cx="274" cy="250"/>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m</a:t>
              </a:r>
              <a:r>
                <a:rPr kumimoji="1" lang="en-US" altLang="zh-CN" sz="2400" baseline="-25000">
                  <a:latin typeface="Times New Roman" pitchFamily="18" charset="0"/>
                  <a:ea typeface="宋体" pitchFamily="2" charset="-122"/>
                </a:rPr>
                <a:t>1</a:t>
              </a:r>
              <a:endParaRPr kumimoji="1" lang="en-US" altLang="zh-CN" sz="2400">
                <a:latin typeface="Times New Roman" pitchFamily="18" charset="0"/>
                <a:ea typeface="宋体" pitchFamily="2" charset="-122"/>
              </a:endParaRPr>
            </a:p>
          </p:txBody>
        </p:sp>
        <p:sp>
          <p:nvSpPr>
            <p:cNvPr id="303149" name="Text Box 45"/>
            <p:cNvSpPr txBox="1">
              <a:spLocks noChangeArrowheads="1"/>
            </p:cNvSpPr>
            <p:nvPr/>
          </p:nvSpPr>
          <p:spPr bwMode="auto">
            <a:xfrm>
              <a:off x="3206" y="888"/>
              <a:ext cx="273" cy="250"/>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m</a:t>
              </a:r>
              <a:r>
                <a:rPr kumimoji="1" lang="en-US" altLang="zh-CN" sz="2400" baseline="-25000">
                  <a:latin typeface="Times New Roman" pitchFamily="18" charset="0"/>
                  <a:ea typeface="宋体" pitchFamily="2" charset="-122"/>
                </a:rPr>
                <a:t>2</a:t>
              </a:r>
              <a:endParaRPr kumimoji="1" lang="en-US" altLang="zh-CN" sz="2400">
                <a:latin typeface="Times New Roman" pitchFamily="18" charset="0"/>
                <a:ea typeface="宋体" pitchFamily="2" charset="-122"/>
              </a:endParaRPr>
            </a:p>
          </p:txBody>
        </p:sp>
        <p:sp>
          <p:nvSpPr>
            <p:cNvPr id="303150" name="Text Box 46"/>
            <p:cNvSpPr txBox="1">
              <a:spLocks noChangeArrowheads="1"/>
            </p:cNvSpPr>
            <p:nvPr/>
          </p:nvSpPr>
          <p:spPr bwMode="auto">
            <a:xfrm>
              <a:off x="3302" y="2592"/>
              <a:ext cx="273" cy="250"/>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m</a:t>
              </a:r>
              <a:r>
                <a:rPr kumimoji="1" lang="en-US" altLang="zh-CN" sz="2400" baseline="-25000">
                  <a:latin typeface="Times New Roman" pitchFamily="18" charset="0"/>
                  <a:ea typeface="宋体" pitchFamily="2" charset="-122"/>
                </a:rPr>
                <a:t>2</a:t>
              </a:r>
              <a:endParaRPr kumimoji="1" lang="en-US" altLang="zh-CN" sz="2400">
                <a:latin typeface="Times New Roman" pitchFamily="18" charset="0"/>
                <a:ea typeface="宋体" pitchFamily="2" charset="-122"/>
              </a:endParaRPr>
            </a:p>
          </p:txBody>
        </p:sp>
        <p:sp>
          <p:nvSpPr>
            <p:cNvPr id="303151" name="Text Box 47"/>
            <p:cNvSpPr txBox="1">
              <a:spLocks noChangeArrowheads="1"/>
            </p:cNvSpPr>
            <p:nvPr/>
          </p:nvSpPr>
          <p:spPr bwMode="auto">
            <a:xfrm>
              <a:off x="2592" y="2736"/>
              <a:ext cx="185" cy="250"/>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S</a:t>
              </a:r>
            </a:p>
          </p:txBody>
        </p:sp>
        <p:sp>
          <p:nvSpPr>
            <p:cNvPr id="303152" name="Text Box 48"/>
            <p:cNvSpPr txBox="1">
              <a:spLocks noChangeArrowheads="1"/>
            </p:cNvSpPr>
            <p:nvPr/>
          </p:nvSpPr>
          <p:spPr bwMode="auto">
            <a:xfrm>
              <a:off x="1382" y="1680"/>
              <a:ext cx="202" cy="249"/>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R</a:t>
              </a:r>
            </a:p>
          </p:txBody>
        </p:sp>
        <p:sp>
          <p:nvSpPr>
            <p:cNvPr id="303153" name="Text Box 49"/>
            <p:cNvSpPr txBox="1">
              <a:spLocks noChangeArrowheads="1"/>
            </p:cNvSpPr>
            <p:nvPr/>
          </p:nvSpPr>
          <p:spPr bwMode="auto">
            <a:xfrm>
              <a:off x="3734" y="1728"/>
              <a:ext cx="202" cy="250"/>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R</a:t>
              </a:r>
            </a:p>
          </p:txBody>
        </p:sp>
        <p:sp>
          <p:nvSpPr>
            <p:cNvPr id="303154" name="Text Box 50"/>
            <p:cNvSpPr txBox="1">
              <a:spLocks noChangeArrowheads="1"/>
            </p:cNvSpPr>
            <p:nvPr/>
          </p:nvSpPr>
          <p:spPr bwMode="auto">
            <a:xfrm>
              <a:off x="1008" y="2112"/>
              <a:ext cx="220" cy="249"/>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a</a:t>
              </a:r>
              <a:r>
                <a:rPr kumimoji="1" lang="en-US" altLang="zh-CN" sz="2400" baseline="-25000">
                  <a:latin typeface="Times New Roman" pitchFamily="18" charset="0"/>
                  <a:ea typeface="宋体" pitchFamily="2" charset="-122"/>
                </a:rPr>
                <a:t>1</a:t>
              </a:r>
              <a:endParaRPr kumimoji="1" lang="en-US" altLang="zh-CN" sz="2400">
                <a:latin typeface="Times New Roman" pitchFamily="18" charset="0"/>
                <a:ea typeface="宋体" pitchFamily="2" charset="-122"/>
              </a:endParaRPr>
            </a:p>
          </p:txBody>
        </p:sp>
      </p:grpSp>
    </p:spTree>
  </p:cSld>
  <p:clrMapOvr>
    <a:masterClrMapping/>
  </p:clrMapOvr>
  <p:transition spd="med">
    <p:random/>
    <p:sndAc>
      <p:stSnd>
        <p:snd r:embed="rId2" name="click.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Game Theory--chapter4</a:t>
            </a:r>
            <a:endParaRPr lang="en-US" altLang="zh-CN"/>
          </a:p>
        </p:txBody>
      </p:sp>
      <p:sp>
        <p:nvSpPr>
          <p:cNvPr id="6" name="灯片编号占位符 5"/>
          <p:cNvSpPr>
            <a:spLocks noGrp="1"/>
          </p:cNvSpPr>
          <p:nvPr>
            <p:ph type="sldNum" sz="quarter" idx="12"/>
          </p:nvPr>
        </p:nvSpPr>
        <p:spPr/>
        <p:txBody>
          <a:bodyPr/>
          <a:lstStyle/>
          <a:p>
            <a:fld id="{2826832F-821D-4CBD-AD16-373BDB9073E3}" type="slidenum">
              <a:rPr lang="zh-CN" altLang="en-US"/>
              <a:pPr/>
              <a:t>2</a:t>
            </a:fld>
            <a:endParaRPr lang="en-US" altLang="zh-CN"/>
          </a:p>
        </p:txBody>
      </p:sp>
      <p:sp>
        <p:nvSpPr>
          <p:cNvPr id="157698" name="Rectangle 2"/>
          <p:cNvSpPr>
            <a:spLocks noGrp="1" noChangeArrowheads="1"/>
          </p:cNvSpPr>
          <p:nvPr>
            <p:ph type="title"/>
          </p:nvPr>
        </p:nvSpPr>
        <p:spPr/>
        <p:txBody>
          <a:bodyPr/>
          <a:lstStyle/>
          <a:p>
            <a:r>
              <a:rPr lang="en-US" altLang="zh-CN" sz="3800">
                <a:ea typeface="宋体" pitchFamily="2" charset="-122"/>
              </a:rPr>
              <a:t>Outline of Dynamic Games of Incomplete Information </a:t>
            </a:r>
          </a:p>
        </p:txBody>
      </p:sp>
      <p:sp>
        <p:nvSpPr>
          <p:cNvPr id="157699" name="Rectangle 3"/>
          <p:cNvSpPr>
            <a:spLocks noGrp="1" noChangeArrowheads="1"/>
          </p:cNvSpPr>
          <p:nvPr>
            <p:ph type="body" idx="1"/>
          </p:nvPr>
        </p:nvSpPr>
        <p:spPr/>
        <p:txBody>
          <a:bodyPr/>
          <a:lstStyle/>
          <a:p>
            <a:r>
              <a:rPr lang="en-US" altLang="zh-CN" sz="2400">
                <a:ea typeface="宋体" pitchFamily="2" charset="-122"/>
              </a:rPr>
              <a:t>Introduction to Perfect Bayesian Equilibrium</a:t>
            </a:r>
          </a:p>
          <a:p>
            <a:r>
              <a:rPr lang="en-US" altLang="zh-CN" sz="2400">
                <a:ea typeface="宋体" pitchFamily="2" charset="-122"/>
              </a:rPr>
              <a:t>Signaling games</a:t>
            </a:r>
          </a:p>
          <a:p>
            <a:r>
              <a:rPr lang="en-US" altLang="zh-CN" sz="2400">
                <a:ea typeface="宋体" pitchFamily="2" charset="-122"/>
              </a:rPr>
              <a:t>Perfect Bayesian Equilibrium</a:t>
            </a:r>
            <a:r>
              <a:rPr lang="en-US" altLang="zh-CN" sz="2400" i="1">
                <a:ea typeface="宋体" pitchFamily="2" charset="-122"/>
              </a:rPr>
              <a:t> </a:t>
            </a:r>
            <a:r>
              <a:rPr lang="en-US" altLang="zh-CN" sz="2400">
                <a:ea typeface="宋体" pitchFamily="2" charset="-122"/>
              </a:rPr>
              <a:t>in</a:t>
            </a:r>
            <a:r>
              <a:rPr lang="en-US" altLang="zh-CN" sz="2400" i="1">
                <a:ea typeface="宋体" pitchFamily="2" charset="-122"/>
              </a:rPr>
              <a:t> </a:t>
            </a:r>
            <a:r>
              <a:rPr lang="en-US" altLang="zh-CN" sz="2400">
                <a:ea typeface="宋体" pitchFamily="2" charset="-122"/>
              </a:rPr>
              <a:t>Signaling games</a:t>
            </a:r>
            <a:endParaRPr lang="en-US" altLang="zh-CN" sz="2400" i="1">
              <a:ea typeface="宋体" pitchFamily="2" charset="-122"/>
            </a:endParaRPr>
          </a:p>
          <a:p>
            <a:r>
              <a:rPr lang="en-US" altLang="zh-CN" sz="2400">
                <a:ea typeface="宋体" pitchFamily="2" charset="-122"/>
              </a:rPr>
              <a:t>Job-Market Signaling</a:t>
            </a:r>
          </a:p>
          <a:p>
            <a:r>
              <a:rPr lang="en-US" altLang="zh-CN" sz="2400">
                <a:ea typeface="宋体" pitchFamily="2" charset="-122"/>
              </a:rPr>
              <a:t>Corporate investment and Capital Structure</a:t>
            </a:r>
          </a:p>
          <a:p>
            <a:r>
              <a:rPr lang="en-US" altLang="zh-CN" sz="2400">
                <a:ea typeface="宋体" pitchFamily="2" charset="-122"/>
              </a:rPr>
              <a:t>Monetary Policy</a:t>
            </a:r>
          </a:p>
          <a:p>
            <a:r>
              <a:rPr lang="en-US" altLang="zh-CN" sz="2400">
                <a:ea typeface="宋体" pitchFamily="2" charset="-122"/>
              </a:rPr>
              <a:t>Other Application of Perfect Bayesian Equilibrium</a:t>
            </a:r>
            <a:r>
              <a:rPr lang="en-US" altLang="zh-CN" sz="2400" i="1">
                <a:ea typeface="宋体" pitchFamily="2" charset="-122"/>
              </a:rPr>
              <a:t> </a:t>
            </a:r>
          </a:p>
          <a:p>
            <a:r>
              <a:rPr lang="en-US" altLang="zh-CN" sz="2400">
                <a:ea typeface="宋体" pitchFamily="2" charset="-122"/>
              </a:rPr>
              <a:t>Refinements of</a:t>
            </a:r>
            <a:r>
              <a:rPr lang="en-US" altLang="zh-CN" sz="2400" i="1">
                <a:ea typeface="宋体" pitchFamily="2" charset="-122"/>
              </a:rPr>
              <a:t> </a:t>
            </a:r>
            <a:r>
              <a:rPr lang="en-US" altLang="zh-CN" sz="2400">
                <a:ea typeface="宋体" pitchFamily="2" charset="-122"/>
              </a:rPr>
              <a:t>Perfect Bayesian Equilibrium</a:t>
            </a:r>
            <a:r>
              <a:rPr lang="en-US" altLang="zh-CN" sz="2400" i="1">
                <a:ea typeface="宋体" pitchFamily="2" charset="-122"/>
              </a:rPr>
              <a:t> </a:t>
            </a:r>
          </a:p>
        </p:txBody>
      </p:sp>
    </p:spTree>
  </p:cSld>
  <p:clrMapOvr>
    <a:masterClrMapping/>
  </p:clrMapOvr>
  <p:transition spd="med">
    <p:random/>
    <p:sndAc>
      <p:stSnd>
        <p:snd r:embed="rId3" name="click.wav"/>
      </p:stSnd>
    </p:sndAc>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页脚占位符 4"/>
          <p:cNvSpPr>
            <a:spLocks noGrp="1"/>
          </p:cNvSpPr>
          <p:nvPr>
            <p:ph type="ftr" sz="quarter" idx="11"/>
          </p:nvPr>
        </p:nvSpPr>
        <p:spPr/>
        <p:txBody>
          <a:bodyPr/>
          <a:lstStyle/>
          <a:p>
            <a:r>
              <a:rPr lang="zh-CN" altLang="en-US"/>
              <a:t>Game Theory--chapter4</a:t>
            </a:r>
            <a:endParaRPr lang="en-US" altLang="zh-CN"/>
          </a:p>
        </p:txBody>
      </p:sp>
      <p:sp>
        <p:nvSpPr>
          <p:cNvPr id="51" name="灯片编号占位符 5"/>
          <p:cNvSpPr>
            <a:spLocks noGrp="1"/>
          </p:cNvSpPr>
          <p:nvPr>
            <p:ph type="sldNum" sz="quarter" idx="12"/>
          </p:nvPr>
        </p:nvSpPr>
        <p:spPr/>
        <p:txBody>
          <a:bodyPr/>
          <a:lstStyle/>
          <a:p>
            <a:fld id="{49917955-33DC-4202-87AF-320A5BDF673A}" type="slidenum">
              <a:rPr lang="zh-CN" altLang="en-US"/>
              <a:pPr/>
              <a:t>20</a:t>
            </a:fld>
            <a:endParaRPr lang="en-US" altLang="zh-CN"/>
          </a:p>
        </p:txBody>
      </p:sp>
      <p:sp>
        <p:nvSpPr>
          <p:cNvPr id="304130" name="Rectangle 2"/>
          <p:cNvSpPr>
            <a:spLocks noGrp="1" noChangeArrowheads="1"/>
          </p:cNvSpPr>
          <p:nvPr>
            <p:ph type="title"/>
          </p:nvPr>
        </p:nvSpPr>
        <p:spPr/>
        <p:txBody>
          <a:bodyPr/>
          <a:lstStyle/>
          <a:p>
            <a:r>
              <a:rPr lang="en-US" altLang="zh-CN">
                <a:ea typeface="宋体" pitchFamily="2" charset="-122"/>
              </a:rPr>
              <a:t>Signaling game</a:t>
            </a:r>
            <a:endParaRPr lang="zh-CN" altLang="en-US">
              <a:ea typeface="宋体" pitchFamily="2" charset="-122"/>
            </a:endParaRPr>
          </a:p>
        </p:txBody>
      </p:sp>
      <p:sp>
        <p:nvSpPr>
          <p:cNvPr id="304131" name="Rectangle 3"/>
          <p:cNvSpPr>
            <a:spLocks noGrp="1" noChangeArrowheads="1"/>
          </p:cNvSpPr>
          <p:nvPr>
            <p:ph type="body" idx="1"/>
          </p:nvPr>
        </p:nvSpPr>
        <p:spPr/>
        <p:txBody>
          <a:bodyPr/>
          <a:lstStyle/>
          <a:p>
            <a:r>
              <a:rPr lang="zh-CN" altLang="en-US">
                <a:ea typeface="宋体" pitchFamily="2" charset="-122"/>
              </a:rPr>
              <a:t>扩展式</a:t>
            </a:r>
          </a:p>
          <a:p>
            <a:endParaRPr lang="zh-CN" altLang="en-US">
              <a:ea typeface="宋体" pitchFamily="2" charset="-122"/>
            </a:endParaRPr>
          </a:p>
          <a:p>
            <a:endParaRPr lang="zh-CN" altLang="en-US">
              <a:ea typeface="宋体" pitchFamily="2" charset="-122"/>
            </a:endParaRPr>
          </a:p>
          <a:p>
            <a:endParaRPr lang="zh-CN" altLang="en-US">
              <a:ea typeface="宋体" pitchFamily="2" charset="-122"/>
            </a:endParaRPr>
          </a:p>
          <a:p>
            <a:endParaRPr lang="zh-CN" altLang="en-US">
              <a:ea typeface="宋体" pitchFamily="2" charset="-122"/>
            </a:endParaRPr>
          </a:p>
          <a:p>
            <a:endParaRPr lang="zh-CN" altLang="en-US">
              <a:ea typeface="宋体" pitchFamily="2" charset="-122"/>
            </a:endParaRPr>
          </a:p>
          <a:p>
            <a:endParaRPr lang="zh-CN" altLang="en-US">
              <a:ea typeface="宋体" pitchFamily="2" charset="-122"/>
            </a:endParaRPr>
          </a:p>
        </p:txBody>
      </p:sp>
      <p:grpSp>
        <p:nvGrpSpPr>
          <p:cNvPr id="304132" name="Group 4"/>
          <p:cNvGrpSpPr>
            <a:grpSpLocks/>
          </p:cNvGrpSpPr>
          <p:nvPr/>
        </p:nvGrpSpPr>
        <p:grpSpPr bwMode="auto">
          <a:xfrm>
            <a:off x="1416050" y="1609725"/>
            <a:ext cx="6858000" cy="3886200"/>
            <a:chOff x="384" y="432"/>
            <a:chExt cx="4752" cy="2784"/>
          </a:xfrm>
        </p:grpSpPr>
        <p:sp>
          <p:nvSpPr>
            <p:cNvPr id="304133" name="Text Box 5"/>
            <p:cNvSpPr txBox="1">
              <a:spLocks noChangeArrowheads="1"/>
            </p:cNvSpPr>
            <p:nvPr/>
          </p:nvSpPr>
          <p:spPr bwMode="auto">
            <a:xfrm>
              <a:off x="2595" y="432"/>
              <a:ext cx="281" cy="328"/>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N</a:t>
              </a:r>
            </a:p>
          </p:txBody>
        </p:sp>
        <p:sp>
          <p:nvSpPr>
            <p:cNvPr id="304134" name="Oval 6"/>
            <p:cNvSpPr>
              <a:spLocks noChangeArrowheads="1"/>
            </p:cNvSpPr>
            <p:nvPr/>
          </p:nvSpPr>
          <p:spPr bwMode="auto">
            <a:xfrm>
              <a:off x="2634" y="810"/>
              <a:ext cx="137" cy="219"/>
            </a:xfrm>
            <a:prstGeom prst="ellipse">
              <a:avLst/>
            </a:prstGeom>
            <a:noFill/>
            <a:ln w="9525">
              <a:solidFill>
                <a:schemeClr val="tx1"/>
              </a:solidFill>
              <a:round/>
              <a:headEnd/>
              <a:tailEnd/>
            </a:ln>
            <a:effectLst/>
          </p:spPr>
          <p:txBody>
            <a:bodyPr wrap="none" anchor="ctr"/>
            <a:lstStyle/>
            <a:p>
              <a:endParaRPr lang="zh-CN" altLang="en-US"/>
            </a:p>
          </p:txBody>
        </p:sp>
        <p:sp>
          <p:nvSpPr>
            <p:cNvPr id="304135" name="Line 7"/>
            <p:cNvSpPr>
              <a:spLocks noChangeShapeType="1"/>
            </p:cNvSpPr>
            <p:nvPr/>
          </p:nvSpPr>
          <p:spPr bwMode="auto">
            <a:xfrm flipH="1">
              <a:off x="1428" y="986"/>
              <a:ext cx="1206" cy="529"/>
            </a:xfrm>
            <a:prstGeom prst="line">
              <a:avLst/>
            </a:prstGeom>
            <a:noFill/>
            <a:ln w="9525">
              <a:solidFill>
                <a:schemeClr val="tx1"/>
              </a:solidFill>
              <a:round/>
              <a:headEnd/>
              <a:tailEnd/>
            </a:ln>
            <a:effectLst/>
          </p:spPr>
          <p:txBody>
            <a:bodyPr/>
            <a:lstStyle/>
            <a:p>
              <a:endParaRPr lang="zh-CN" altLang="en-US"/>
            </a:p>
          </p:txBody>
        </p:sp>
        <p:sp>
          <p:nvSpPr>
            <p:cNvPr id="304136" name="Text Box 8"/>
            <p:cNvSpPr txBox="1">
              <a:spLocks noChangeArrowheads="1"/>
            </p:cNvSpPr>
            <p:nvPr/>
          </p:nvSpPr>
          <p:spPr bwMode="auto">
            <a:xfrm>
              <a:off x="1699" y="844"/>
              <a:ext cx="622" cy="327"/>
            </a:xfrm>
            <a:prstGeom prst="rect">
              <a:avLst/>
            </a:prstGeom>
            <a:noFill/>
            <a:ln w="9525">
              <a:noFill/>
              <a:miter lim="800000"/>
              <a:headEnd/>
              <a:tailEnd/>
            </a:ln>
            <a:effectLst/>
          </p:spPr>
          <p:txBody>
            <a:bodyPr>
              <a:spAutoFit/>
            </a:bodyPr>
            <a:lstStyle/>
            <a:p>
              <a:pPr algn="ctr"/>
              <a:r>
                <a:rPr kumimoji="1" lang="en-US" altLang="zh-CN" sz="2400">
                  <a:latin typeface="Times New Roman" pitchFamily="18" charset="0"/>
                  <a:ea typeface="宋体" pitchFamily="2" charset="-122"/>
                  <a:cs typeface="Times New Roman" pitchFamily="18" charset="0"/>
                </a:rPr>
                <a:t>t</a:t>
              </a:r>
              <a:r>
                <a:rPr kumimoji="1" lang="en-US" altLang="zh-CN" sz="2400" baseline="-25000">
                  <a:latin typeface="Times New Roman" pitchFamily="18" charset="0"/>
                  <a:ea typeface="宋体" pitchFamily="2" charset="-122"/>
                  <a:cs typeface="Times New Roman" pitchFamily="18" charset="0"/>
                </a:rPr>
                <a:t>1 </a:t>
              </a:r>
              <a:r>
                <a:rPr kumimoji="1" lang="en-US" altLang="zh-CN" sz="2400">
                  <a:latin typeface="Times New Roman" pitchFamily="18" charset="0"/>
                  <a:ea typeface="宋体" pitchFamily="2" charset="-122"/>
                  <a:cs typeface="Times New Roman" pitchFamily="18" charset="0"/>
                </a:rPr>
                <a:t>,</a:t>
              </a:r>
              <a:r>
                <a:rPr kumimoji="1" lang="en-US" altLang="zh-CN" sz="2400">
                  <a:latin typeface="Times New Roman" pitchFamily="18" charset="0"/>
                  <a:ea typeface="宋体" pitchFamily="2" charset="-122"/>
                  <a:cs typeface="Times New Roman" pitchFamily="18" charset="0"/>
                  <a:sym typeface="Symbol" pitchFamily="18" charset="2"/>
                </a:rPr>
                <a:t>p</a:t>
              </a:r>
              <a:endParaRPr kumimoji="1" lang="en-US" altLang="zh-CN" sz="2400">
                <a:latin typeface="Times New Roman" pitchFamily="18" charset="0"/>
                <a:ea typeface="宋体" pitchFamily="2" charset="-122"/>
                <a:cs typeface="Times New Roman" pitchFamily="18" charset="0"/>
              </a:endParaRPr>
            </a:p>
          </p:txBody>
        </p:sp>
        <p:sp>
          <p:nvSpPr>
            <p:cNvPr id="304137" name="Text Box 9"/>
            <p:cNvSpPr txBox="1">
              <a:spLocks noChangeArrowheads="1"/>
            </p:cNvSpPr>
            <p:nvPr/>
          </p:nvSpPr>
          <p:spPr bwMode="auto">
            <a:xfrm flipH="1">
              <a:off x="1248" y="1201"/>
              <a:ext cx="294" cy="327"/>
            </a:xfrm>
            <a:prstGeom prst="rect">
              <a:avLst/>
            </a:prstGeom>
            <a:noFill/>
            <a:ln w="9525">
              <a:noFill/>
              <a:miter lim="800000"/>
              <a:headEnd/>
              <a:tailEnd/>
            </a:ln>
            <a:effectLst/>
          </p:spPr>
          <p:txBody>
            <a:bodyPr>
              <a:spAutoFit/>
            </a:bodyPr>
            <a:lstStyle/>
            <a:p>
              <a:r>
                <a:rPr kumimoji="1" lang="en-US" altLang="zh-CN" sz="2400">
                  <a:latin typeface="Times New Roman" pitchFamily="18" charset="0"/>
                  <a:ea typeface="宋体" pitchFamily="2" charset="-122"/>
                </a:rPr>
                <a:t>S</a:t>
              </a:r>
            </a:p>
          </p:txBody>
        </p:sp>
        <p:sp>
          <p:nvSpPr>
            <p:cNvPr id="304138" name="Text Box 10"/>
            <p:cNvSpPr txBox="1">
              <a:spLocks noChangeArrowheads="1"/>
            </p:cNvSpPr>
            <p:nvPr/>
          </p:nvSpPr>
          <p:spPr bwMode="auto">
            <a:xfrm>
              <a:off x="3888" y="1152"/>
              <a:ext cx="245" cy="327"/>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S</a:t>
              </a:r>
            </a:p>
          </p:txBody>
        </p:sp>
        <p:sp>
          <p:nvSpPr>
            <p:cNvPr id="304139" name="Oval 11"/>
            <p:cNvSpPr>
              <a:spLocks noChangeArrowheads="1"/>
            </p:cNvSpPr>
            <p:nvPr/>
          </p:nvSpPr>
          <p:spPr bwMode="auto">
            <a:xfrm>
              <a:off x="1318" y="1515"/>
              <a:ext cx="138" cy="173"/>
            </a:xfrm>
            <a:prstGeom prst="ellipse">
              <a:avLst/>
            </a:prstGeom>
            <a:solidFill>
              <a:schemeClr val="tx2"/>
            </a:solidFill>
            <a:ln w="9525">
              <a:solidFill>
                <a:schemeClr val="tx1"/>
              </a:solidFill>
              <a:round/>
              <a:headEnd/>
              <a:tailEnd/>
            </a:ln>
            <a:effectLst/>
          </p:spPr>
          <p:txBody>
            <a:bodyPr wrap="none" anchor="ctr"/>
            <a:lstStyle/>
            <a:p>
              <a:endParaRPr lang="zh-CN" altLang="en-US"/>
            </a:p>
          </p:txBody>
        </p:sp>
        <p:sp>
          <p:nvSpPr>
            <p:cNvPr id="304140" name="Line 12"/>
            <p:cNvSpPr>
              <a:spLocks noChangeShapeType="1"/>
            </p:cNvSpPr>
            <p:nvPr/>
          </p:nvSpPr>
          <p:spPr bwMode="auto">
            <a:xfrm flipH="1">
              <a:off x="769" y="1644"/>
              <a:ext cx="545" cy="637"/>
            </a:xfrm>
            <a:prstGeom prst="line">
              <a:avLst/>
            </a:prstGeom>
            <a:noFill/>
            <a:ln w="9525">
              <a:solidFill>
                <a:schemeClr val="tx1"/>
              </a:solidFill>
              <a:round/>
              <a:headEnd/>
              <a:tailEnd/>
            </a:ln>
            <a:effectLst/>
          </p:spPr>
          <p:txBody>
            <a:bodyPr/>
            <a:lstStyle/>
            <a:p>
              <a:endParaRPr lang="zh-CN" altLang="en-US"/>
            </a:p>
          </p:txBody>
        </p:sp>
        <p:sp>
          <p:nvSpPr>
            <p:cNvPr id="304141" name="Oval 13"/>
            <p:cNvSpPr>
              <a:spLocks noChangeArrowheads="1"/>
            </p:cNvSpPr>
            <p:nvPr/>
          </p:nvSpPr>
          <p:spPr bwMode="auto">
            <a:xfrm>
              <a:off x="714" y="2217"/>
              <a:ext cx="138" cy="228"/>
            </a:xfrm>
            <a:prstGeom prst="ellipse">
              <a:avLst/>
            </a:prstGeom>
            <a:solidFill>
              <a:schemeClr val="tx2"/>
            </a:solidFill>
            <a:ln w="9525">
              <a:solidFill>
                <a:schemeClr val="tx1"/>
              </a:solidFill>
              <a:round/>
              <a:headEnd/>
              <a:tailEnd/>
            </a:ln>
            <a:effectLst/>
          </p:spPr>
          <p:txBody>
            <a:bodyPr wrap="none" anchor="ctr"/>
            <a:lstStyle/>
            <a:p>
              <a:endParaRPr lang="zh-CN" altLang="en-US"/>
            </a:p>
          </p:txBody>
        </p:sp>
        <p:sp>
          <p:nvSpPr>
            <p:cNvPr id="304142" name="Oval 14"/>
            <p:cNvSpPr>
              <a:spLocks noChangeArrowheads="1"/>
            </p:cNvSpPr>
            <p:nvPr/>
          </p:nvSpPr>
          <p:spPr bwMode="auto">
            <a:xfrm>
              <a:off x="1977" y="2217"/>
              <a:ext cx="139" cy="228"/>
            </a:xfrm>
            <a:prstGeom prst="ellipse">
              <a:avLst/>
            </a:prstGeom>
            <a:solidFill>
              <a:schemeClr val="tx2"/>
            </a:solidFill>
            <a:ln w="9525">
              <a:solidFill>
                <a:schemeClr val="tx1"/>
              </a:solidFill>
              <a:round/>
              <a:headEnd/>
              <a:tailEnd/>
            </a:ln>
            <a:effectLst/>
          </p:spPr>
          <p:txBody>
            <a:bodyPr wrap="none" anchor="ctr"/>
            <a:lstStyle/>
            <a:p>
              <a:endParaRPr lang="zh-CN" altLang="en-US"/>
            </a:p>
          </p:txBody>
        </p:sp>
        <p:sp>
          <p:nvSpPr>
            <p:cNvPr id="304143" name="Line 15"/>
            <p:cNvSpPr>
              <a:spLocks noChangeShapeType="1"/>
            </p:cNvSpPr>
            <p:nvPr/>
          </p:nvSpPr>
          <p:spPr bwMode="auto">
            <a:xfrm>
              <a:off x="1424" y="1581"/>
              <a:ext cx="608" cy="700"/>
            </a:xfrm>
            <a:prstGeom prst="line">
              <a:avLst/>
            </a:prstGeom>
            <a:noFill/>
            <a:ln w="9525">
              <a:solidFill>
                <a:schemeClr val="tx1"/>
              </a:solidFill>
              <a:round/>
              <a:headEnd/>
              <a:tailEnd/>
            </a:ln>
            <a:effectLst/>
          </p:spPr>
          <p:txBody>
            <a:bodyPr/>
            <a:lstStyle/>
            <a:p>
              <a:endParaRPr lang="zh-CN" altLang="en-US"/>
            </a:p>
          </p:txBody>
        </p:sp>
        <p:sp>
          <p:nvSpPr>
            <p:cNvPr id="304144" name="Line 16"/>
            <p:cNvSpPr>
              <a:spLocks noChangeShapeType="1"/>
            </p:cNvSpPr>
            <p:nvPr/>
          </p:nvSpPr>
          <p:spPr bwMode="auto">
            <a:xfrm>
              <a:off x="2774" y="943"/>
              <a:ext cx="1236" cy="508"/>
            </a:xfrm>
            <a:prstGeom prst="line">
              <a:avLst/>
            </a:prstGeom>
            <a:noFill/>
            <a:ln w="9525">
              <a:solidFill>
                <a:schemeClr val="tx1"/>
              </a:solidFill>
              <a:round/>
              <a:headEnd/>
              <a:tailEnd/>
            </a:ln>
            <a:effectLst/>
          </p:spPr>
          <p:txBody>
            <a:bodyPr/>
            <a:lstStyle/>
            <a:p>
              <a:endParaRPr lang="zh-CN" altLang="en-US"/>
            </a:p>
          </p:txBody>
        </p:sp>
        <p:sp>
          <p:nvSpPr>
            <p:cNvPr id="304145" name="Oval 17"/>
            <p:cNvSpPr>
              <a:spLocks noChangeArrowheads="1"/>
            </p:cNvSpPr>
            <p:nvPr/>
          </p:nvSpPr>
          <p:spPr bwMode="auto">
            <a:xfrm>
              <a:off x="3955" y="1451"/>
              <a:ext cx="138" cy="171"/>
            </a:xfrm>
            <a:prstGeom prst="ellipse">
              <a:avLst/>
            </a:prstGeom>
            <a:solidFill>
              <a:schemeClr val="tx2"/>
            </a:solidFill>
            <a:ln w="9525">
              <a:solidFill>
                <a:schemeClr val="tx1"/>
              </a:solidFill>
              <a:round/>
              <a:headEnd/>
              <a:tailEnd/>
            </a:ln>
            <a:effectLst/>
          </p:spPr>
          <p:txBody>
            <a:bodyPr wrap="none" anchor="ctr"/>
            <a:lstStyle/>
            <a:p>
              <a:endParaRPr lang="zh-CN" altLang="en-US"/>
            </a:p>
          </p:txBody>
        </p:sp>
        <p:sp>
          <p:nvSpPr>
            <p:cNvPr id="304146" name="Line 18"/>
            <p:cNvSpPr>
              <a:spLocks noChangeShapeType="1"/>
            </p:cNvSpPr>
            <p:nvPr/>
          </p:nvSpPr>
          <p:spPr bwMode="auto">
            <a:xfrm flipH="1">
              <a:off x="3406" y="1581"/>
              <a:ext cx="545" cy="636"/>
            </a:xfrm>
            <a:prstGeom prst="line">
              <a:avLst/>
            </a:prstGeom>
            <a:noFill/>
            <a:ln w="9525">
              <a:solidFill>
                <a:schemeClr val="tx1"/>
              </a:solidFill>
              <a:round/>
              <a:headEnd/>
              <a:tailEnd/>
            </a:ln>
            <a:effectLst/>
          </p:spPr>
          <p:txBody>
            <a:bodyPr/>
            <a:lstStyle/>
            <a:p>
              <a:endParaRPr lang="zh-CN" altLang="en-US"/>
            </a:p>
          </p:txBody>
        </p:sp>
        <p:sp>
          <p:nvSpPr>
            <p:cNvPr id="304147" name="Oval 19"/>
            <p:cNvSpPr>
              <a:spLocks noChangeArrowheads="1"/>
            </p:cNvSpPr>
            <p:nvPr/>
          </p:nvSpPr>
          <p:spPr bwMode="auto">
            <a:xfrm>
              <a:off x="3351" y="2154"/>
              <a:ext cx="138" cy="230"/>
            </a:xfrm>
            <a:prstGeom prst="ellipse">
              <a:avLst/>
            </a:prstGeom>
            <a:solidFill>
              <a:schemeClr val="tx2"/>
            </a:solidFill>
            <a:ln w="9525">
              <a:solidFill>
                <a:schemeClr val="tx1"/>
              </a:solidFill>
              <a:round/>
              <a:headEnd/>
              <a:tailEnd/>
            </a:ln>
            <a:effectLst/>
          </p:spPr>
          <p:txBody>
            <a:bodyPr wrap="none" anchor="ctr"/>
            <a:lstStyle/>
            <a:p>
              <a:endParaRPr lang="zh-CN" altLang="en-US"/>
            </a:p>
          </p:txBody>
        </p:sp>
        <p:sp>
          <p:nvSpPr>
            <p:cNvPr id="304148" name="Oval 20"/>
            <p:cNvSpPr>
              <a:spLocks noChangeArrowheads="1"/>
            </p:cNvSpPr>
            <p:nvPr/>
          </p:nvSpPr>
          <p:spPr bwMode="auto">
            <a:xfrm>
              <a:off x="4614" y="2154"/>
              <a:ext cx="139" cy="230"/>
            </a:xfrm>
            <a:prstGeom prst="ellipse">
              <a:avLst/>
            </a:prstGeom>
            <a:solidFill>
              <a:schemeClr val="tx2"/>
            </a:solidFill>
            <a:ln w="9525">
              <a:solidFill>
                <a:schemeClr val="tx1"/>
              </a:solidFill>
              <a:round/>
              <a:headEnd/>
              <a:tailEnd/>
            </a:ln>
            <a:effectLst/>
          </p:spPr>
          <p:txBody>
            <a:bodyPr wrap="none" anchor="ctr"/>
            <a:lstStyle/>
            <a:p>
              <a:endParaRPr lang="zh-CN" altLang="en-US"/>
            </a:p>
          </p:txBody>
        </p:sp>
        <p:sp>
          <p:nvSpPr>
            <p:cNvPr id="304149" name="Line 21"/>
            <p:cNvSpPr>
              <a:spLocks noChangeShapeType="1"/>
            </p:cNvSpPr>
            <p:nvPr/>
          </p:nvSpPr>
          <p:spPr bwMode="auto">
            <a:xfrm>
              <a:off x="4061" y="1515"/>
              <a:ext cx="608" cy="702"/>
            </a:xfrm>
            <a:prstGeom prst="line">
              <a:avLst/>
            </a:prstGeom>
            <a:noFill/>
            <a:ln w="9525">
              <a:solidFill>
                <a:schemeClr val="tx1"/>
              </a:solidFill>
              <a:round/>
              <a:headEnd/>
              <a:tailEnd/>
            </a:ln>
            <a:effectLst/>
          </p:spPr>
          <p:txBody>
            <a:bodyPr/>
            <a:lstStyle/>
            <a:p>
              <a:endParaRPr lang="zh-CN" altLang="en-US"/>
            </a:p>
          </p:txBody>
        </p:sp>
        <p:sp>
          <p:nvSpPr>
            <p:cNvPr id="304150" name="Text Box 22"/>
            <p:cNvSpPr txBox="1">
              <a:spLocks noChangeArrowheads="1"/>
            </p:cNvSpPr>
            <p:nvPr/>
          </p:nvSpPr>
          <p:spPr bwMode="auto">
            <a:xfrm>
              <a:off x="3211" y="815"/>
              <a:ext cx="626" cy="328"/>
            </a:xfrm>
            <a:prstGeom prst="rect">
              <a:avLst/>
            </a:prstGeom>
            <a:noFill/>
            <a:ln w="9525">
              <a:noFill/>
              <a:miter lim="800000"/>
              <a:headEnd/>
              <a:tailEnd/>
            </a:ln>
            <a:effectLst/>
          </p:spPr>
          <p:txBody>
            <a:bodyPr wrap="none">
              <a:spAutoFit/>
            </a:bodyPr>
            <a:lstStyle/>
            <a:p>
              <a:pPr algn="ctr"/>
              <a:r>
                <a:rPr kumimoji="1" lang="en-US" altLang="zh-CN" sz="2400">
                  <a:latin typeface="Times New Roman" pitchFamily="18" charset="0"/>
                  <a:ea typeface="宋体" pitchFamily="2" charset="-122"/>
                  <a:cs typeface="Times New Roman" pitchFamily="18" charset="0"/>
                </a:rPr>
                <a:t>t</a:t>
              </a:r>
              <a:r>
                <a:rPr kumimoji="1" lang="en-US" altLang="zh-CN" sz="2400" baseline="-25000">
                  <a:latin typeface="Times New Roman" pitchFamily="18" charset="0"/>
                  <a:ea typeface="宋体" pitchFamily="2" charset="-122"/>
                  <a:cs typeface="Times New Roman" pitchFamily="18" charset="0"/>
                </a:rPr>
                <a:t>2 </a:t>
              </a:r>
              <a:r>
                <a:rPr kumimoji="1" lang="en-US" altLang="zh-CN" sz="2400">
                  <a:latin typeface="Times New Roman" pitchFamily="18" charset="0"/>
                  <a:ea typeface="宋体" pitchFamily="2" charset="-122"/>
                  <a:cs typeface="Times New Roman" pitchFamily="18" charset="0"/>
                </a:rPr>
                <a:t>,1-</a:t>
              </a:r>
              <a:r>
                <a:rPr kumimoji="1" lang="en-US" altLang="zh-CN" sz="2400">
                  <a:latin typeface="Times New Roman" pitchFamily="18" charset="0"/>
                  <a:ea typeface="宋体" pitchFamily="2" charset="-122"/>
                  <a:cs typeface="Times New Roman" pitchFamily="18" charset="0"/>
                  <a:sym typeface="Symbol" pitchFamily="18" charset="2"/>
                </a:rPr>
                <a:t>p</a:t>
              </a:r>
              <a:endParaRPr kumimoji="1" lang="en-US" altLang="zh-CN" sz="2400">
                <a:latin typeface="Times New Roman" pitchFamily="18" charset="0"/>
                <a:ea typeface="宋体" pitchFamily="2" charset="-122"/>
                <a:cs typeface="Times New Roman" pitchFamily="18" charset="0"/>
              </a:endParaRPr>
            </a:p>
          </p:txBody>
        </p:sp>
        <p:sp>
          <p:nvSpPr>
            <p:cNvPr id="304151" name="Text Box 23"/>
            <p:cNvSpPr txBox="1">
              <a:spLocks noChangeArrowheads="1"/>
            </p:cNvSpPr>
            <p:nvPr/>
          </p:nvSpPr>
          <p:spPr bwMode="auto">
            <a:xfrm>
              <a:off x="816" y="1628"/>
              <a:ext cx="370" cy="328"/>
            </a:xfrm>
            <a:prstGeom prst="rect">
              <a:avLst/>
            </a:prstGeom>
            <a:noFill/>
            <a:ln w="9525">
              <a:noFill/>
              <a:miter lim="800000"/>
              <a:headEnd/>
              <a:tailEnd/>
            </a:ln>
            <a:effectLst/>
          </p:spPr>
          <p:txBody>
            <a:bodyPr>
              <a:spAutoFit/>
            </a:bodyPr>
            <a:lstStyle/>
            <a:p>
              <a:pPr algn="ctr"/>
              <a:r>
                <a:rPr kumimoji="1" lang="en-US" altLang="zh-CN" sz="2400">
                  <a:latin typeface="Times New Roman" pitchFamily="18" charset="0"/>
                  <a:ea typeface="宋体" pitchFamily="2" charset="-122"/>
                  <a:cs typeface="Times New Roman" pitchFamily="18" charset="0"/>
                </a:rPr>
                <a:t>m</a:t>
              </a:r>
              <a:r>
                <a:rPr kumimoji="1" lang="en-US" altLang="zh-CN" sz="2400" baseline="-25000">
                  <a:latin typeface="Times New Roman" pitchFamily="18" charset="0"/>
                  <a:ea typeface="宋体" pitchFamily="2" charset="-122"/>
                  <a:cs typeface="Times New Roman" pitchFamily="18" charset="0"/>
                </a:rPr>
                <a:t>1</a:t>
              </a:r>
              <a:endParaRPr kumimoji="1" lang="en-US" altLang="zh-CN" sz="2400">
                <a:latin typeface="Times New Roman" pitchFamily="18" charset="0"/>
                <a:ea typeface="宋体" pitchFamily="2" charset="-122"/>
                <a:cs typeface="Times New Roman" pitchFamily="18" charset="0"/>
              </a:endParaRPr>
            </a:p>
          </p:txBody>
        </p:sp>
        <p:sp>
          <p:nvSpPr>
            <p:cNvPr id="304152" name="Text Box 24"/>
            <p:cNvSpPr txBox="1">
              <a:spLocks noChangeArrowheads="1"/>
            </p:cNvSpPr>
            <p:nvPr/>
          </p:nvSpPr>
          <p:spPr bwMode="auto">
            <a:xfrm>
              <a:off x="3460" y="1556"/>
              <a:ext cx="362" cy="327"/>
            </a:xfrm>
            <a:prstGeom prst="rect">
              <a:avLst/>
            </a:prstGeom>
            <a:noFill/>
            <a:ln w="9525">
              <a:noFill/>
              <a:miter lim="800000"/>
              <a:headEnd/>
              <a:tailEnd/>
            </a:ln>
            <a:effectLst/>
          </p:spPr>
          <p:txBody>
            <a:bodyPr wrap="none">
              <a:spAutoFit/>
            </a:bodyPr>
            <a:lstStyle/>
            <a:p>
              <a:pPr algn="ctr"/>
              <a:r>
                <a:rPr kumimoji="1" lang="en-US" altLang="zh-CN" sz="2400">
                  <a:latin typeface="Times New Roman" pitchFamily="18" charset="0"/>
                  <a:ea typeface="宋体" pitchFamily="2" charset="-122"/>
                  <a:cs typeface="Times New Roman" pitchFamily="18" charset="0"/>
                </a:rPr>
                <a:t>m</a:t>
              </a:r>
              <a:r>
                <a:rPr kumimoji="1" lang="en-US" altLang="zh-CN" sz="2400" baseline="-25000">
                  <a:latin typeface="Times New Roman" pitchFamily="18" charset="0"/>
                  <a:ea typeface="宋体" pitchFamily="2" charset="-122"/>
                  <a:cs typeface="Times New Roman" pitchFamily="18" charset="0"/>
                </a:rPr>
                <a:t>1</a:t>
              </a:r>
              <a:endParaRPr kumimoji="1" lang="en-US" altLang="zh-CN" sz="2400">
                <a:latin typeface="Times New Roman" pitchFamily="18" charset="0"/>
                <a:ea typeface="宋体" pitchFamily="2" charset="-122"/>
                <a:cs typeface="Times New Roman" pitchFamily="18" charset="0"/>
              </a:endParaRPr>
            </a:p>
          </p:txBody>
        </p:sp>
        <p:sp>
          <p:nvSpPr>
            <p:cNvPr id="304153" name="Text Box 25"/>
            <p:cNvSpPr txBox="1">
              <a:spLocks noChangeArrowheads="1"/>
            </p:cNvSpPr>
            <p:nvPr/>
          </p:nvSpPr>
          <p:spPr bwMode="auto">
            <a:xfrm>
              <a:off x="1669" y="1641"/>
              <a:ext cx="362" cy="327"/>
            </a:xfrm>
            <a:prstGeom prst="rect">
              <a:avLst/>
            </a:prstGeom>
            <a:noFill/>
            <a:ln w="9525">
              <a:noFill/>
              <a:miter lim="800000"/>
              <a:headEnd/>
              <a:tailEnd/>
            </a:ln>
            <a:effectLst/>
          </p:spPr>
          <p:txBody>
            <a:bodyPr wrap="none">
              <a:spAutoFit/>
            </a:bodyPr>
            <a:lstStyle/>
            <a:p>
              <a:pPr algn="ctr"/>
              <a:r>
                <a:rPr kumimoji="1" lang="en-US" altLang="zh-CN" sz="2400">
                  <a:latin typeface="Times New Roman" pitchFamily="18" charset="0"/>
                  <a:ea typeface="宋体" pitchFamily="2" charset="-122"/>
                  <a:cs typeface="Times New Roman" pitchFamily="18" charset="0"/>
                </a:rPr>
                <a:t>m</a:t>
              </a:r>
              <a:r>
                <a:rPr kumimoji="1" lang="en-US" altLang="zh-CN" sz="2400" baseline="-25000">
                  <a:latin typeface="Times New Roman" pitchFamily="18" charset="0"/>
                  <a:ea typeface="宋体" pitchFamily="2" charset="-122"/>
                  <a:cs typeface="Times New Roman" pitchFamily="18" charset="0"/>
                </a:rPr>
                <a:t>2</a:t>
              </a:r>
              <a:endParaRPr kumimoji="1" lang="en-US" altLang="zh-CN" sz="2400">
                <a:latin typeface="Times New Roman" pitchFamily="18" charset="0"/>
                <a:ea typeface="宋体" pitchFamily="2" charset="-122"/>
                <a:cs typeface="Times New Roman" pitchFamily="18" charset="0"/>
              </a:endParaRPr>
            </a:p>
          </p:txBody>
        </p:sp>
        <p:sp>
          <p:nvSpPr>
            <p:cNvPr id="304154" name="Text Box 26"/>
            <p:cNvSpPr txBox="1">
              <a:spLocks noChangeArrowheads="1"/>
            </p:cNvSpPr>
            <p:nvPr/>
          </p:nvSpPr>
          <p:spPr bwMode="auto">
            <a:xfrm>
              <a:off x="4244" y="1533"/>
              <a:ext cx="362" cy="327"/>
            </a:xfrm>
            <a:prstGeom prst="rect">
              <a:avLst/>
            </a:prstGeom>
            <a:noFill/>
            <a:ln w="9525">
              <a:noFill/>
              <a:miter lim="800000"/>
              <a:headEnd/>
              <a:tailEnd/>
            </a:ln>
            <a:effectLst/>
          </p:spPr>
          <p:txBody>
            <a:bodyPr wrap="none">
              <a:spAutoFit/>
            </a:bodyPr>
            <a:lstStyle/>
            <a:p>
              <a:pPr algn="ctr"/>
              <a:r>
                <a:rPr kumimoji="1" lang="en-US" altLang="zh-CN" sz="2400">
                  <a:latin typeface="Times New Roman" pitchFamily="18" charset="0"/>
                  <a:ea typeface="宋体" pitchFamily="2" charset="-122"/>
                  <a:cs typeface="Times New Roman" pitchFamily="18" charset="0"/>
                </a:rPr>
                <a:t>m</a:t>
              </a:r>
              <a:r>
                <a:rPr kumimoji="1" lang="en-US" altLang="zh-CN" sz="2400" baseline="-25000">
                  <a:latin typeface="Times New Roman" pitchFamily="18" charset="0"/>
                  <a:ea typeface="宋体" pitchFamily="2" charset="-122"/>
                  <a:cs typeface="Times New Roman" pitchFamily="18" charset="0"/>
                </a:rPr>
                <a:t>2</a:t>
              </a:r>
              <a:endParaRPr kumimoji="1" lang="en-US" altLang="zh-CN" sz="2400">
                <a:latin typeface="Times New Roman" pitchFamily="18" charset="0"/>
                <a:ea typeface="宋体" pitchFamily="2" charset="-122"/>
                <a:cs typeface="Times New Roman" pitchFamily="18" charset="0"/>
              </a:endParaRPr>
            </a:p>
          </p:txBody>
        </p:sp>
        <p:sp>
          <p:nvSpPr>
            <p:cNvPr id="304155" name="Line 27"/>
            <p:cNvSpPr>
              <a:spLocks noChangeShapeType="1"/>
            </p:cNvSpPr>
            <p:nvPr/>
          </p:nvSpPr>
          <p:spPr bwMode="auto">
            <a:xfrm flipH="1">
              <a:off x="494" y="2410"/>
              <a:ext cx="275" cy="765"/>
            </a:xfrm>
            <a:prstGeom prst="line">
              <a:avLst/>
            </a:prstGeom>
            <a:noFill/>
            <a:ln w="9525">
              <a:solidFill>
                <a:schemeClr val="tx1"/>
              </a:solidFill>
              <a:round/>
              <a:headEnd/>
              <a:tailEnd/>
            </a:ln>
            <a:effectLst/>
          </p:spPr>
          <p:txBody>
            <a:bodyPr/>
            <a:lstStyle/>
            <a:p>
              <a:endParaRPr lang="zh-CN" altLang="en-US"/>
            </a:p>
          </p:txBody>
        </p:sp>
        <p:sp>
          <p:nvSpPr>
            <p:cNvPr id="304156" name="Text Box 28"/>
            <p:cNvSpPr txBox="1">
              <a:spLocks noChangeArrowheads="1"/>
            </p:cNvSpPr>
            <p:nvPr/>
          </p:nvSpPr>
          <p:spPr bwMode="auto">
            <a:xfrm>
              <a:off x="384" y="2506"/>
              <a:ext cx="275" cy="285"/>
            </a:xfrm>
            <a:prstGeom prst="rect">
              <a:avLst/>
            </a:prstGeom>
            <a:noFill/>
            <a:ln w="9525">
              <a:noFill/>
              <a:miter lim="800000"/>
              <a:headEnd/>
              <a:tailEnd/>
            </a:ln>
            <a:effectLst/>
          </p:spPr>
          <p:txBody>
            <a:bodyPr>
              <a:spAutoFit/>
            </a:bodyPr>
            <a:lstStyle/>
            <a:p>
              <a:r>
                <a:rPr kumimoji="1" lang="en-US" altLang="zh-CN" sz="2000">
                  <a:latin typeface="Times New Roman" pitchFamily="18" charset="0"/>
                  <a:ea typeface="宋体" pitchFamily="2" charset="-122"/>
                </a:rPr>
                <a:t>a</a:t>
              </a:r>
              <a:r>
                <a:rPr kumimoji="1" lang="en-US" altLang="zh-CN" sz="2000" baseline="-25000">
                  <a:latin typeface="Times New Roman" pitchFamily="18" charset="0"/>
                  <a:ea typeface="宋体" pitchFamily="2" charset="-122"/>
                </a:rPr>
                <a:t>1</a:t>
              </a:r>
              <a:endParaRPr kumimoji="1" lang="en-US" altLang="zh-CN" sz="2000">
                <a:latin typeface="Times New Roman" pitchFamily="18" charset="0"/>
                <a:ea typeface="宋体" pitchFamily="2" charset="-122"/>
              </a:endParaRPr>
            </a:p>
          </p:txBody>
        </p:sp>
        <p:sp>
          <p:nvSpPr>
            <p:cNvPr id="304157" name="Line 29"/>
            <p:cNvSpPr>
              <a:spLocks noChangeShapeType="1"/>
            </p:cNvSpPr>
            <p:nvPr/>
          </p:nvSpPr>
          <p:spPr bwMode="auto">
            <a:xfrm>
              <a:off x="783" y="2421"/>
              <a:ext cx="329" cy="700"/>
            </a:xfrm>
            <a:prstGeom prst="line">
              <a:avLst/>
            </a:prstGeom>
            <a:noFill/>
            <a:ln w="9525">
              <a:solidFill>
                <a:schemeClr val="tx1"/>
              </a:solidFill>
              <a:round/>
              <a:headEnd/>
              <a:tailEnd/>
            </a:ln>
            <a:effectLst/>
          </p:spPr>
          <p:txBody>
            <a:bodyPr/>
            <a:lstStyle/>
            <a:p>
              <a:endParaRPr lang="zh-CN" altLang="en-US"/>
            </a:p>
          </p:txBody>
        </p:sp>
        <p:sp>
          <p:nvSpPr>
            <p:cNvPr id="304158" name="Text Box 30"/>
            <p:cNvSpPr txBox="1">
              <a:spLocks noChangeArrowheads="1"/>
            </p:cNvSpPr>
            <p:nvPr/>
          </p:nvSpPr>
          <p:spPr bwMode="auto">
            <a:xfrm>
              <a:off x="962" y="2506"/>
              <a:ext cx="275" cy="285"/>
            </a:xfrm>
            <a:prstGeom prst="rect">
              <a:avLst/>
            </a:prstGeom>
            <a:noFill/>
            <a:ln w="9525">
              <a:noFill/>
              <a:miter lim="800000"/>
              <a:headEnd/>
              <a:tailEnd/>
            </a:ln>
            <a:effectLst/>
          </p:spPr>
          <p:txBody>
            <a:bodyPr>
              <a:spAutoFit/>
            </a:bodyPr>
            <a:lstStyle/>
            <a:p>
              <a:r>
                <a:rPr kumimoji="1" lang="en-US" altLang="zh-CN" sz="2000">
                  <a:latin typeface="Times New Roman" pitchFamily="18" charset="0"/>
                  <a:ea typeface="宋体" pitchFamily="2" charset="-122"/>
                </a:rPr>
                <a:t>a</a:t>
              </a:r>
              <a:r>
                <a:rPr kumimoji="1" lang="en-US" altLang="zh-CN" sz="2000" baseline="-25000">
                  <a:latin typeface="Times New Roman" pitchFamily="18" charset="0"/>
                  <a:ea typeface="宋体" pitchFamily="2" charset="-122"/>
                </a:rPr>
                <a:t>2</a:t>
              </a:r>
              <a:endParaRPr kumimoji="1" lang="en-US" altLang="zh-CN" sz="2000">
                <a:latin typeface="Times New Roman" pitchFamily="18" charset="0"/>
                <a:ea typeface="宋体" pitchFamily="2" charset="-122"/>
              </a:endParaRPr>
            </a:p>
          </p:txBody>
        </p:sp>
        <p:sp>
          <p:nvSpPr>
            <p:cNvPr id="304159" name="Line 31"/>
            <p:cNvSpPr>
              <a:spLocks noChangeShapeType="1"/>
            </p:cNvSpPr>
            <p:nvPr/>
          </p:nvSpPr>
          <p:spPr bwMode="auto">
            <a:xfrm flipH="1">
              <a:off x="1758" y="2451"/>
              <a:ext cx="274" cy="765"/>
            </a:xfrm>
            <a:prstGeom prst="line">
              <a:avLst/>
            </a:prstGeom>
            <a:noFill/>
            <a:ln w="9525">
              <a:solidFill>
                <a:schemeClr val="tx1"/>
              </a:solidFill>
              <a:round/>
              <a:headEnd/>
              <a:tailEnd/>
            </a:ln>
            <a:effectLst/>
          </p:spPr>
          <p:txBody>
            <a:bodyPr/>
            <a:lstStyle/>
            <a:p>
              <a:endParaRPr lang="zh-CN" altLang="en-US"/>
            </a:p>
          </p:txBody>
        </p:sp>
        <p:sp>
          <p:nvSpPr>
            <p:cNvPr id="304160" name="Text Box 32"/>
            <p:cNvSpPr txBox="1">
              <a:spLocks noChangeArrowheads="1"/>
            </p:cNvSpPr>
            <p:nvPr/>
          </p:nvSpPr>
          <p:spPr bwMode="auto">
            <a:xfrm>
              <a:off x="1648" y="2548"/>
              <a:ext cx="275" cy="285"/>
            </a:xfrm>
            <a:prstGeom prst="rect">
              <a:avLst/>
            </a:prstGeom>
            <a:noFill/>
            <a:ln w="9525">
              <a:noFill/>
              <a:miter lim="800000"/>
              <a:headEnd/>
              <a:tailEnd/>
            </a:ln>
            <a:effectLst/>
          </p:spPr>
          <p:txBody>
            <a:bodyPr>
              <a:spAutoFit/>
            </a:bodyPr>
            <a:lstStyle/>
            <a:p>
              <a:r>
                <a:rPr kumimoji="1" lang="en-US" altLang="zh-CN" sz="2000">
                  <a:latin typeface="Times New Roman" pitchFamily="18" charset="0"/>
                  <a:ea typeface="宋体" pitchFamily="2" charset="-122"/>
                </a:rPr>
                <a:t>a</a:t>
              </a:r>
              <a:r>
                <a:rPr kumimoji="1" lang="en-US" altLang="zh-CN" sz="2000" baseline="-25000">
                  <a:latin typeface="Times New Roman" pitchFamily="18" charset="0"/>
                  <a:ea typeface="宋体" pitchFamily="2" charset="-122"/>
                </a:rPr>
                <a:t>1</a:t>
              </a:r>
              <a:endParaRPr kumimoji="1" lang="en-US" altLang="zh-CN" sz="2000">
                <a:latin typeface="Times New Roman" pitchFamily="18" charset="0"/>
                <a:ea typeface="宋体" pitchFamily="2" charset="-122"/>
              </a:endParaRPr>
            </a:p>
          </p:txBody>
        </p:sp>
        <p:sp>
          <p:nvSpPr>
            <p:cNvPr id="304161" name="Line 33"/>
            <p:cNvSpPr>
              <a:spLocks noChangeShapeType="1"/>
            </p:cNvSpPr>
            <p:nvPr/>
          </p:nvSpPr>
          <p:spPr bwMode="auto">
            <a:xfrm>
              <a:off x="2046" y="2462"/>
              <a:ext cx="329" cy="700"/>
            </a:xfrm>
            <a:prstGeom prst="line">
              <a:avLst/>
            </a:prstGeom>
            <a:noFill/>
            <a:ln w="9525">
              <a:solidFill>
                <a:schemeClr val="tx1"/>
              </a:solidFill>
              <a:round/>
              <a:headEnd/>
              <a:tailEnd/>
            </a:ln>
            <a:effectLst/>
          </p:spPr>
          <p:txBody>
            <a:bodyPr/>
            <a:lstStyle/>
            <a:p>
              <a:endParaRPr lang="zh-CN" altLang="en-US"/>
            </a:p>
          </p:txBody>
        </p:sp>
        <p:sp>
          <p:nvSpPr>
            <p:cNvPr id="304162" name="Text Box 34"/>
            <p:cNvSpPr txBox="1">
              <a:spLocks noChangeArrowheads="1"/>
            </p:cNvSpPr>
            <p:nvPr/>
          </p:nvSpPr>
          <p:spPr bwMode="auto">
            <a:xfrm>
              <a:off x="2224" y="2548"/>
              <a:ext cx="320" cy="285"/>
            </a:xfrm>
            <a:prstGeom prst="rect">
              <a:avLst/>
            </a:prstGeom>
            <a:noFill/>
            <a:ln w="9525">
              <a:noFill/>
              <a:miter lim="800000"/>
              <a:headEnd/>
              <a:tailEnd/>
            </a:ln>
            <a:effectLst/>
          </p:spPr>
          <p:txBody>
            <a:bodyPr>
              <a:spAutoFit/>
            </a:bodyPr>
            <a:lstStyle/>
            <a:p>
              <a:r>
                <a:rPr kumimoji="1" lang="en-US" altLang="zh-CN" sz="2000">
                  <a:latin typeface="Times New Roman" pitchFamily="18" charset="0"/>
                  <a:ea typeface="宋体" pitchFamily="2" charset="-122"/>
                </a:rPr>
                <a:t>a</a:t>
              </a:r>
              <a:r>
                <a:rPr kumimoji="1" lang="en-US" altLang="zh-CN" sz="2000" baseline="-25000">
                  <a:latin typeface="Times New Roman" pitchFamily="18" charset="0"/>
                  <a:ea typeface="宋体" pitchFamily="2" charset="-122"/>
                </a:rPr>
                <a:t>2</a:t>
              </a:r>
              <a:endParaRPr kumimoji="1" lang="en-US" altLang="zh-CN" sz="2000">
                <a:latin typeface="Times New Roman" pitchFamily="18" charset="0"/>
                <a:ea typeface="宋体" pitchFamily="2" charset="-122"/>
              </a:endParaRPr>
            </a:p>
          </p:txBody>
        </p:sp>
        <p:sp>
          <p:nvSpPr>
            <p:cNvPr id="304163" name="Line 35"/>
            <p:cNvSpPr>
              <a:spLocks noChangeShapeType="1"/>
            </p:cNvSpPr>
            <p:nvPr/>
          </p:nvSpPr>
          <p:spPr bwMode="auto">
            <a:xfrm flipH="1">
              <a:off x="3131" y="2334"/>
              <a:ext cx="274" cy="765"/>
            </a:xfrm>
            <a:prstGeom prst="line">
              <a:avLst/>
            </a:prstGeom>
            <a:noFill/>
            <a:ln w="9525">
              <a:solidFill>
                <a:schemeClr val="tx1"/>
              </a:solidFill>
              <a:round/>
              <a:headEnd/>
              <a:tailEnd/>
            </a:ln>
            <a:effectLst/>
          </p:spPr>
          <p:txBody>
            <a:bodyPr/>
            <a:lstStyle/>
            <a:p>
              <a:endParaRPr lang="zh-CN" altLang="en-US"/>
            </a:p>
          </p:txBody>
        </p:sp>
        <p:sp>
          <p:nvSpPr>
            <p:cNvPr id="304164" name="Text Box 36"/>
            <p:cNvSpPr txBox="1">
              <a:spLocks noChangeArrowheads="1"/>
            </p:cNvSpPr>
            <p:nvPr/>
          </p:nvSpPr>
          <p:spPr bwMode="auto">
            <a:xfrm>
              <a:off x="3021" y="2431"/>
              <a:ext cx="275" cy="285"/>
            </a:xfrm>
            <a:prstGeom prst="rect">
              <a:avLst/>
            </a:prstGeom>
            <a:noFill/>
            <a:ln w="9525">
              <a:noFill/>
              <a:miter lim="800000"/>
              <a:headEnd/>
              <a:tailEnd/>
            </a:ln>
            <a:effectLst/>
          </p:spPr>
          <p:txBody>
            <a:bodyPr>
              <a:spAutoFit/>
            </a:bodyPr>
            <a:lstStyle/>
            <a:p>
              <a:r>
                <a:rPr kumimoji="1" lang="en-US" altLang="zh-CN" sz="2000">
                  <a:latin typeface="Times New Roman" pitchFamily="18" charset="0"/>
                  <a:ea typeface="宋体" pitchFamily="2" charset="-122"/>
                </a:rPr>
                <a:t>a</a:t>
              </a:r>
              <a:r>
                <a:rPr kumimoji="1" lang="en-US" altLang="zh-CN" sz="2000" baseline="-25000">
                  <a:latin typeface="Times New Roman" pitchFamily="18" charset="0"/>
                  <a:ea typeface="宋体" pitchFamily="2" charset="-122"/>
                </a:rPr>
                <a:t>1</a:t>
              </a:r>
              <a:endParaRPr kumimoji="1" lang="en-US" altLang="zh-CN" sz="2000">
                <a:latin typeface="Times New Roman" pitchFamily="18" charset="0"/>
                <a:ea typeface="宋体" pitchFamily="2" charset="-122"/>
              </a:endParaRPr>
            </a:p>
          </p:txBody>
        </p:sp>
        <p:sp>
          <p:nvSpPr>
            <p:cNvPr id="304165" name="Line 37"/>
            <p:cNvSpPr>
              <a:spLocks noChangeShapeType="1"/>
            </p:cNvSpPr>
            <p:nvPr/>
          </p:nvSpPr>
          <p:spPr bwMode="auto">
            <a:xfrm>
              <a:off x="3419" y="2345"/>
              <a:ext cx="329" cy="700"/>
            </a:xfrm>
            <a:prstGeom prst="line">
              <a:avLst/>
            </a:prstGeom>
            <a:noFill/>
            <a:ln w="9525">
              <a:solidFill>
                <a:schemeClr val="tx1"/>
              </a:solidFill>
              <a:round/>
              <a:headEnd/>
              <a:tailEnd/>
            </a:ln>
            <a:effectLst/>
          </p:spPr>
          <p:txBody>
            <a:bodyPr/>
            <a:lstStyle/>
            <a:p>
              <a:endParaRPr lang="zh-CN" altLang="en-US"/>
            </a:p>
          </p:txBody>
        </p:sp>
        <p:sp>
          <p:nvSpPr>
            <p:cNvPr id="304166" name="Text Box 38"/>
            <p:cNvSpPr txBox="1">
              <a:spLocks noChangeArrowheads="1"/>
            </p:cNvSpPr>
            <p:nvPr/>
          </p:nvSpPr>
          <p:spPr bwMode="auto">
            <a:xfrm>
              <a:off x="3597" y="2431"/>
              <a:ext cx="275" cy="285"/>
            </a:xfrm>
            <a:prstGeom prst="rect">
              <a:avLst/>
            </a:prstGeom>
            <a:noFill/>
            <a:ln w="9525">
              <a:noFill/>
              <a:miter lim="800000"/>
              <a:headEnd/>
              <a:tailEnd/>
            </a:ln>
            <a:effectLst/>
          </p:spPr>
          <p:txBody>
            <a:bodyPr>
              <a:spAutoFit/>
            </a:bodyPr>
            <a:lstStyle/>
            <a:p>
              <a:r>
                <a:rPr kumimoji="1" lang="en-US" altLang="zh-CN" sz="2000">
                  <a:latin typeface="Times New Roman" pitchFamily="18" charset="0"/>
                  <a:ea typeface="宋体" pitchFamily="2" charset="-122"/>
                </a:rPr>
                <a:t>a</a:t>
              </a:r>
              <a:r>
                <a:rPr kumimoji="1" lang="en-US" altLang="zh-CN" sz="2000" baseline="-25000">
                  <a:latin typeface="Times New Roman" pitchFamily="18" charset="0"/>
                  <a:ea typeface="宋体" pitchFamily="2" charset="-122"/>
                </a:rPr>
                <a:t>2</a:t>
              </a:r>
              <a:endParaRPr kumimoji="1" lang="en-US" altLang="zh-CN" sz="2000">
                <a:latin typeface="Times New Roman" pitchFamily="18" charset="0"/>
                <a:ea typeface="宋体" pitchFamily="2" charset="-122"/>
              </a:endParaRPr>
            </a:p>
          </p:txBody>
        </p:sp>
        <p:sp>
          <p:nvSpPr>
            <p:cNvPr id="304167" name="Line 39"/>
            <p:cNvSpPr>
              <a:spLocks noChangeShapeType="1"/>
            </p:cNvSpPr>
            <p:nvPr/>
          </p:nvSpPr>
          <p:spPr bwMode="auto">
            <a:xfrm flipH="1">
              <a:off x="4394" y="2334"/>
              <a:ext cx="275" cy="765"/>
            </a:xfrm>
            <a:prstGeom prst="line">
              <a:avLst/>
            </a:prstGeom>
            <a:noFill/>
            <a:ln w="9525">
              <a:solidFill>
                <a:schemeClr val="tx1"/>
              </a:solidFill>
              <a:round/>
              <a:headEnd/>
              <a:tailEnd/>
            </a:ln>
            <a:effectLst/>
          </p:spPr>
          <p:txBody>
            <a:bodyPr/>
            <a:lstStyle/>
            <a:p>
              <a:endParaRPr lang="zh-CN" altLang="en-US"/>
            </a:p>
          </p:txBody>
        </p:sp>
        <p:sp>
          <p:nvSpPr>
            <p:cNvPr id="304168" name="Text Box 40"/>
            <p:cNvSpPr txBox="1">
              <a:spLocks noChangeArrowheads="1"/>
            </p:cNvSpPr>
            <p:nvPr/>
          </p:nvSpPr>
          <p:spPr bwMode="auto">
            <a:xfrm>
              <a:off x="4284" y="2431"/>
              <a:ext cx="275" cy="285"/>
            </a:xfrm>
            <a:prstGeom prst="rect">
              <a:avLst/>
            </a:prstGeom>
            <a:noFill/>
            <a:ln w="9525">
              <a:noFill/>
              <a:miter lim="800000"/>
              <a:headEnd/>
              <a:tailEnd/>
            </a:ln>
            <a:effectLst/>
          </p:spPr>
          <p:txBody>
            <a:bodyPr>
              <a:spAutoFit/>
            </a:bodyPr>
            <a:lstStyle/>
            <a:p>
              <a:r>
                <a:rPr kumimoji="1" lang="en-US" altLang="zh-CN" sz="2000">
                  <a:latin typeface="Times New Roman" pitchFamily="18" charset="0"/>
                  <a:ea typeface="宋体" pitchFamily="2" charset="-122"/>
                </a:rPr>
                <a:t>a</a:t>
              </a:r>
              <a:r>
                <a:rPr kumimoji="1" lang="en-US" altLang="zh-CN" sz="2000" baseline="-25000">
                  <a:latin typeface="Times New Roman" pitchFamily="18" charset="0"/>
                  <a:ea typeface="宋体" pitchFamily="2" charset="-122"/>
                </a:rPr>
                <a:t>1</a:t>
              </a:r>
              <a:endParaRPr kumimoji="1" lang="en-US" altLang="zh-CN" sz="2000">
                <a:latin typeface="Times New Roman" pitchFamily="18" charset="0"/>
                <a:ea typeface="宋体" pitchFamily="2" charset="-122"/>
              </a:endParaRPr>
            </a:p>
          </p:txBody>
        </p:sp>
        <p:sp>
          <p:nvSpPr>
            <p:cNvPr id="304169" name="Line 41"/>
            <p:cNvSpPr>
              <a:spLocks noChangeShapeType="1"/>
            </p:cNvSpPr>
            <p:nvPr/>
          </p:nvSpPr>
          <p:spPr bwMode="auto">
            <a:xfrm>
              <a:off x="4683" y="2345"/>
              <a:ext cx="329" cy="700"/>
            </a:xfrm>
            <a:prstGeom prst="line">
              <a:avLst/>
            </a:prstGeom>
            <a:noFill/>
            <a:ln w="9525">
              <a:solidFill>
                <a:schemeClr val="tx1"/>
              </a:solidFill>
              <a:round/>
              <a:headEnd/>
              <a:tailEnd/>
            </a:ln>
            <a:effectLst/>
          </p:spPr>
          <p:txBody>
            <a:bodyPr/>
            <a:lstStyle/>
            <a:p>
              <a:endParaRPr lang="zh-CN" altLang="en-US"/>
            </a:p>
          </p:txBody>
        </p:sp>
        <p:sp>
          <p:nvSpPr>
            <p:cNvPr id="304170" name="Text Box 42"/>
            <p:cNvSpPr txBox="1">
              <a:spLocks noChangeArrowheads="1"/>
            </p:cNvSpPr>
            <p:nvPr/>
          </p:nvSpPr>
          <p:spPr bwMode="auto">
            <a:xfrm>
              <a:off x="4861" y="2431"/>
              <a:ext cx="275" cy="285"/>
            </a:xfrm>
            <a:prstGeom prst="rect">
              <a:avLst/>
            </a:prstGeom>
            <a:noFill/>
            <a:ln w="9525">
              <a:noFill/>
              <a:miter lim="800000"/>
              <a:headEnd/>
              <a:tailEnd/>
            </a:ln>
            <a:effectLst/>
          </p:spPr>
          <p:txBody>
            <a:bodyPr>
              <a:spAutoFit/>
            </a:bodyPr>
            <a:lstStyle/>
            <a:p>
              <a:r>
                <a:rPr kumimoji="1" lang="en-US" altLang="zh-CN" sz="2000">
                  <a:latin typeface="Times New Roman" pitchFamily="18" charset="0"/>
                  <a:ea typeface="宋体" pitchFamily="2" charset="-122"/>
                </a:rPr>
                <a:t>a</a:t>
              </a:r>
              <a:r>
                <a:rPr kumimoji="1" lang="en-US" altLang="zh-CN" sz="2000" baseline="-25000">
                  <a:latin typeface="Times New Roman" pitchFamily="18" charset="0"/>
                  <a:ea typeface="宋体" pitchFamily="2" charset="-122"/>
                </a:rPr>
                <a:t>2</a:t>
              </a:r>
              <a:endParaRPr kumimoji="1" lang="en-US" altLang="zh-CN" sz="2000">
                <a:latin typeface="Times New Roman" pitchFamily="18" charset="0"/>
                <a:ea typeface="宋体" pitchFamily="2" charset="-122"/>
              </a:endParaRPr>
            </a:p>
          </p:txBody>
        </p:sp>
        <p:sp>
          <p:nvSpPr>
            <p:cNvPr id="304171" name="Freeform 43"/>
            <p:cNvSpPr>
              <a:spLocks/>
            </p:cNvSpPr>
            <p:nvPr/>
          </p:nvSpPr>
          <p:spPr bwMode="auto">
            <a:xfrm>
              <a:off x="769" y="2329"/>
              <a:ext cx="2582" cy="245"/>
            </a:xfrm>
            <a:custGeom>
              <a:avLst/>
              <a:gdLst/>
              <a:ahLst/>
              <a:cxnLst>
                <a:cxn ang="0">
                  <a:pos x="0" y="0"/>
                </a:cxn>
                <a:cxn ang="0">
                  <a:pos x="1296" y="192"/>
                </a:cxn>
                <a:cxn ang="0">
                  <a:pos x="2256" y="0"/>
                </a:cxn>
              </a:cxnLst>
              <a:rect l="0" t="0" r="r" b="b"/>
              <a:pathLst>
                <a:path w="2256" h="192">
                  <a:moveTo>
                    <a:pt x="0" y="0"/>
                  </a:moveTo>
                  <a:cubicBezTo>
                    <a:pt x="460" y="96"/>
                    <a:pt x="920" y="192"/>
                    <a:pt x="1296" y="192"/>
                  </a:cubicBezTo>
                  <a:cubicBezTo>
                    <a:pt x="1672" y="192"/>
                    <a:pt x="1964" y="96"/>
                    <a:pt x="2256" y="0"/>
                  </a:cubicBezTo>
                </a:path>
              </a:pathLst>
            </a:custGeom>
            <a:noFill/>
            <a:ln w="9525" cap="rnd">
              <a:solidFill>
                <a:schemeClr val="tx1"/>
              </a:solidFill>
              <a:prstDash val="dash"/>
              <a:round/>
              <a:headEnd/>
              <a:tailEnd/>
            </a:ln>
            <a:effectLst/>
          </p:spPr>
          <p:txBody>
            <a:bodyPr/>
            <a:lstStyle/>
            <a:p>
              <a:endParaRPr lang="zh-CN" altLang="en-US"/>
            </a:p>
          </p:txBody>
        </p:sp>
        <p:sp>
          <p:nvSpPr>
            <p:cNvPr id="304172" name="Freeform 44"/>
            <p:cNvSpPr>
              <a:spLocks/>
            </p:cNvSpPr>
            <p:nvPr/>
          </p:nvSpPr>
          <p:spPr bwMode="auto">
            <a:xfrm>
              <a:off x="2087" y="2390"/>
              <a:ext cx="2582" cy="245"/>
            </a:xfrm>
            <a:custGeom>
              <a:avLst/>
              <a:gdLst/>
              <a:ahLst/>
              <a:cxnLst>
                <a:cxn ang="0">
                  <a:pos x="0" y="0"/>
                </a:cxn>
                <a:cxn ang="0">
                  <a:pos x="1296" y="192"/>
                </a:cxn>
                <a:cxn ang="0">
                  <a:pos x="2256" y="0"/>
                </a:cxn>
              </a:cxnLst>
              <a:rect l="0" t="0" r="r" b="b"/>
              <a:pathLst>
                <a:path w="2256" h="192">
                  <a:moveTo>
                    <a:pt x="0" y="0"/>
                  </a:moveTo>
                  <a:cubicBezTo>
                    <a:pt x="460" y="96"/>
                    <a:pt x="920" y="192"/>
                    <a:pt x="1296" y="192"/>
                  </a:cubicBezTo>
                  <a:cubicBezTo>
                    <a:pt x="1672" y="192"/>
                    <a:pt x="1964" y="96"/>
                    <a:pt x="2256" y="0"/>
                  </a:cubicBezTo>
                </a:path>
              </a:pathLst>
            </a:custGeom>
            <a:noFill/>
            <a:ln w="9525" cap="rnd">
              <a:solidFill>
                <a:schemeClr val="tx1"/>
              </a:solidFill>
              <a:prstDash val="dash"/>
              <a:round/>
              <a:headEnd/>
              <a:tailEnd/>
            </a:ln>
            <a:effectLst/>
          </p:spPr>
          <p:txBody>
            <a:bodyPr/>
            <a:lstStyle/>
            <a:p>
              <a:endParaRPr lang="zh-CN" altLang="en-US"/>
            </a:p>
          </p:txBody>
        </p:sp>
        <p:sp>
          <p:nvSpPr>
            <p:cNvPr id="304173" name="Text Box 45"/>
            <p:cNvSpPr txBox="1">
              <a:spLocks noChangeArrowheads="1"/>
            </p:cNvSpPr>
            <p:nvPr/>
          </p:nvSpPr>
          <p:spPr bwMode="auto">
            <a:xfrm flipH="1">
              <a:off x="637" y="1918"/>
              <a:ext cx="358" cy="328"/>
            </a:xfrm>
            <a:prstGeom prst="rect">
              <a:avLst/>
            </a:prstGeom>
            <a:noFill/>
            <a:ln w="9525">
              <a:noFill/>
              <a:miter lim="800000"/>
              <a:headEnd/>
              <a:tailEnd/>
            </a:ln>
            <a:effectLst/>
          </p:spPr>
          <p:txBody>
            <a:bodyPr>
              <a:spAutoFit/>
            </a:bodyPr>
            <a:lstStyle/>
            <a:p>
              <a:r>
                <a:rPr kumimoji="1" lang="en-US" altLang="zh-CN" sz="2400">
                  <a:latin typeface="Times New Roman" pitchFamily="18" charset="0"/>
                  <a:ea typeface="宋体" pitchFamily="2" charset="-122"/>
                </a:rPr>
                <a:t>R</a:t>
              </a:r>
            </a:p>
          </p:txBody>
        </p:sp>
        <p:sp>
          <p:nvSpPr>
            <p:cNvPr id="304174" name="Text Box 46"/>
            <p:cNvSpPr txBox="1">
              <a:spLocks noChangeArrowheads="1"/>
            </p:cNvSpPr>
            <p:nvPr/>
          </p:nvSpPr>
          <p:spPr bwMode="auto">
            <a:xfrm flipH="1">
              <a:off x="1922" y="1904"/>
              <a:ext cx="330" cy="327"/>
            </a:xfrm>
            <a:prstGeom prst="rect">
              <a:avLst/>
            </a:prstGeom>
            <a:noFill/>
            <a:ln w="9525">
              <a:noFill/>
              <a:miter lim="800000"/>
              <a:headEnd/>
              <a:tailEnd/>
            </a:ln>
            <a:effectLst/>
          </p:spPr>
          <p:txBody>
            <a:bodyPr>
              <a:spAutoFit/>
            </a:bodyPr>
            <a:lstStyle/>
            <a:p>
              <a:r>
                <a:rPr kumimoji="1" lang="en-US" altLang="zh-CN" sz="2400">
                  <a:latin typeface="Times New Roman" pitchFamily="18" charset="0"/>
                  <a:ea typeface="宋体" pitchFamily="2" charset="-122"/>
                </a:rPr>
                <a:t>R</a:t>
              </a:r>
            </a:p>
          </p:txBody>
        </p:sp>
        <p:sp>
          <p:nvSpPr>
            <p:cNvPr id="304175" name="Text Box 47"/>
            <p:cNvSpPr txBox="1">
              <a:spLocks noChangeArrowheads="1"/>
            </p:cNvSpPr>
            <p:nvPr/>
          </p:nvSpPr>
          <p:spPr bwMode="auto">
            <a:xfrm flipH="1">
              <a:off x="3288" y="1877"/>
              <a:ext cx="358" cy="328"/>
            </a:xfrm>
            <a:prstGeom prst="rect">
              <a:avLst/>
            </a:prstGeom>
            <a:noFill/>
            <a:ln w="9525">
              <a:noFill/>
              <a:miter lim="800000"/>
              <a:headEnd/>
              <a:tailEnd/>
            </a:ln>
            <a:effectLst/>
          </p:spPr>
          <p:txBody>
            <a:bodyPr>
              <a:spAutoFit/>
            </a:bodyPr>
            <a:lstStyle/>
            <a:p>
              <a:r>
                <a:rPr kumimoji="1" lang="en-US" altLang="zh-CN" sz="2400">
                  <a:latin typeface="Times New Roman" pitchFamily="18" charset="0"/>
                  <a:ea typeface="宋体" pitchFamily="2" charset="-122"/>
                </a:rPr>
                <a:t>R</a:t>
              </a:r>
            </a:p>
          </p:txBody>
        </p:sp>
        <p:sp>
          <p:nvSpPr>
            <p:cNvPr id="304176" name="Text Box 48"/>
            <p:cNvSpPr txBox="1">
              <a:spLocks noChangeArrowheads="1"/>
            </p:cNvSpPr>
            <p:nvPr/>
          </p:nvSpPr>
          <p:spPr bwMode="auto">
            <a:xfrm flipH="1">
              <a:off x="4565" y="1877"/>
              <a:ext cx="358" cy="328"/>
            </a:xfrm>
            <a:prstGeom prst="rect">
              <a:avLst/>
            </a:prstGeom>
            <a:noFill/>
            <a:ln w="9525">
              <a:noFill/>
              <a:miter lim="800000"/>
              <a:headEnd/>
              <a:tailEnd/>
            </a:ln>
            <a:effectLst/>
          </p:spPr>
          <p:txBody>
            <a:bodyPr>
              <a:spAutoFit/>
            </a:bodyPr>
            <a:lstStyle/>
            <a:p>
              <a:r>
                <a:rPr kumimoji="1" lang="en-US" altLang="zh-CN" sz="2400">
                  <a:latin typeface="Times New Roman" pitchFamily="18" charset="0"/>
                  <a:ea typeface="宋体" pitchFamily="2" charset="-122"/>
                </a:rPr>
                <a:t>R</a:t>
              </a:r>
            </a:p>
          </p:txBody>
        </p:sp>
      </p:grpSp>
    </p:spTree>
  </p:cSld>
  <p:clrMapOvr>
    <a:masterClrMapping/>
  </p:clrMapOvr>
  <p:transition spd="med">
    <p:random/>
    <p:sndAc>
      <p:stSnd>
        <p:snd r:embed="rId2" name="click.wav"/>
      </p:stSnd>
    </p:sndAc>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zh-CN" altLang="en-US"/>
              <a:t>Game Theory--chapter4</a:t>
            </a:r>
            <a:endParaRPr lang="en-US" altLang="zh-CN"/>
          </a:p>
        </p:txBody>
      </p:sp>
      <p:sp>
        <p:nvSpPr>
          <p:cNvPr id="7" name="灯片编号占位符 5"/>
          <p:cNvSpPr>
            <a:spLocks noGrp="1"/>
          </p:cNvSpPr>
          <p:nvPr>
            <p:ph type="sldNum" sz="quarter" idx="12"/>
          </p:nvPr>
        </p:nvSpPr>
        <p:spPr/>
        <p:txBody>
          <a:bodyPr/>
          <a:lstStyle/>
          <a:p>
            <a:fld id="{4E017EE3-6062-407C-9E0C-A10557FB5F65}" type="slidenum">
              <a:rPr lang="zh-CN" altLang="en-US"/>
              <a:pPr/>
              <a:t>21</a:t>
            </a:fld>
            <a:endParaRPr lang="en-US" altLang="zh-CN"/>
          </a:p>
        </p:txBody>
      </p:sp>
      <p:sp>
        <p:nvSpPr>
          <p:cNvPr id="305154" name="Rectangle 2"/>
          <p:cNvSpPr>
            <a:spLocks noGrp="1" noChangeArrowheads="1"/>
          </p:cNvSpPr>
          <p:nvPr>
            <p:ph type="title"/>
          </p:nvPr>
        </p:nvSpPr>
        <p:spPr/>
        <p:txBody>
          <a:bodyPr/>
          <a:lstStyle/>
          <a:p>
            <a:r>
              <a:rPr lang="en-US" altLang="zh-CN">
                <a:ea typeface="宋体" pitchFamily="2" charset="-122"/>
              </a:rPr>
              <a:t>Signaling game</a:t>
            </a:r>
            <a:endParaRPr lang="zh-CN" altLang="en-US">
              <a:ea typeface="宋体" pitchFamily="2" charset="-122"/>
            </a:endParaRPr>
          </a:p>
        </p:txBody>
      </p:sp>
      <p:sp>
        <p:nvSpPr>
          <p:cNvPr id="305155" name="Rectangle 3"/>
          <p:cNvSpPr>
            <a:spLocks noGrp="1" noChangeArrowheads="1"/>
          </p:cNvSpPr>
          <p:nvPr>
            <p:ph type="body" idx="1"/>
          </p:nvPr>
        </p:nvSpPr>
        <p:spPr/>
        <p:txBody>
          <a:bodyPr/>
          <a:lstStyle/>
          <a:p>
            <a:r>
              <a:rPr lang="en-US" altLang="zh-CN">
                <a:ea typeface="宋体" pitchFamily="2" charset="-122"/>
              </a:rPr>
              <a:t>Sender</a:t>
            </a:r>
            <a:r>
              <a:rPr lang="zh-CN" altLang="en-US">
                <a:ea typeface="宋体" pitchFamily="2" charset="-122"/>
              </a:rPr>
              <a:t>和 </a:t>
            </a:r>
            <a:r>
              <a:rPr lang="en-US" altLang="zh-CN">
                <a:ea typeface="宋体" pitchFamily="2" charset="-122"/>
              </a:rPr>
              <a:t>Receiver</a:t>
            </a:r>
            <a:r>
              <a:rPr lang="zh-CN" altLang="en-US">
                <a:ea typeface="宋体" pitchFamily="2" charset="-122"/>
              </a:rPr>
              <a:t> 都有四个纯策略</a:t>
            </a:r>
            <a:r>
              <a:rPr lang="en-US" altLang="zh-CN">
                <a:ea typeface="宋体" pitchFamily="2" charset="-122"/>
              </a:rPr>
              <a:t>.</a:t>
            </a:r>
          </a:p>
          <a:p>
            <a:endParaRPr lang="en-US" altLang="zh-CN">
              <a:ea typeface="宋体" pitchFamily="2" charset="-122"/>
            </a:endParaRPr>
          </a:p>
        </p:txBody>
      </p:sp>
      <p:sp>
        <p:nvSpPr>
          <p:cNvPr id="305157" name="Rectangle 5"/>
          <p:cNvSpPr>
            <a:spLocks noChangeArrowheads="1"/>
          </p:cNvSpPr>
          <p:nvPr/>
        </p:nvSpPr>
        <p:spPr bwMode="auto">
          <a:xfrm>
            <a:off x="1143000" y="2586038"/>
            <a:ext cx="8001000" cy="2286000"/>
          </a:xfrm>
          <a:prstGeom prst="rect">
            <a:avLst/>
          </a:prstGeom>
          <a:noFill/>
          <a:ln w="9525">
            <a:noFill/>
            <a:miter lim="800000"/>
            <a:headEnd/>
            <a:tailEnd/>
          </a:ln>
          <a:effectLst/>
        </p:spPr>
        <p:txBody>
          <a:bodyPr/>
          <a:lstStyle/>
          <a:p>
            <a:pPr marL="342900" indent="-342900">
              <a:spcBef>
                <a:spcPct val="20000"/>
              </a:spcBef>
              <a:buClr>
                <a:schemeClr val="folHlink"/>
              </a:buClr>
              <a:buSzPct val="90000"/>
              <a:buFont typeface="Wingdings" pitchFamily="2" charset="2"/>
              <a:buChar char="n"/>
            </a:pPr>
            <a:r>
              <a:rPr lang="en-US" altLang="zh-CN" sz="2800" dirty="0">
                <a:ea typeface="宋体" pitchFamily="2" charset="-122"/>
              </a:rPr>
              <a:t>Sender</a:t>
            </a:r>
            <a:r>
              <a:rPr lang="zh-CN" altLang="en-US" sz="2800" dirty="0">
                <a:ea typeface="宋体" pitchFamily="2" charset="-122"/>
              </a:rPr>
              <a:t>的纯策略</a:t>
            </a:r>
            <a:r>
              <a:rPr lang="zh-CN" altLang="en-US" sz="2000" dirty="0">
                <a:ea typeface="宋体" pitchFamily="2" charset="-122"/>
              </a:rPr>
              <a:t>：</a:t>
            </a:r>
          </a:p>
          <a:p>
            <a:pPr marL="342900" indent="-342900">
              <a:spcBef>
                <a:spcPct val="20000"/>
              </a:spcBef>
              <a:buClr>
                <a:schemeClr val="folHlink"/>
              </a:buClr>
              <a:buSzPct val="90000"/>
              <a:buFont typeface="Wingdings" pitchFamily="2" charset="2"/>
              <a:buChar char="n"/>
            </a:pPr>
            <a:r>
              <a:rPr lang="zh-CN" altLang="en-US" sz="2000" dirty="0">
                <a:ea typeface="宋体" pitchFamily="2" charset="-122"/>
              </a:rPr>
              <a:t>             (</a:t>
            </a:r>
            <a:r>
              <a:rPr lang="en-US" altLang="zh-CN" sz="2000" dirty="0">
                <a:ea typeface="宋体" pitchFamily="2" charset="-122"/>
              </a:rPr>
              <a:t>m</a:t>
            </a:r>
            <a:r>
              <a:rPr lang="en-US" altLang="zh-CN" sz="2000" baseline="-25000" dirty="0">
                <a:ea typeface="宋体" pitchFamily="2" charset="-122"/>
              </a:rPr>
              <a:t>1</a:t>
            </a:r>
            <a:r>
              <a:rPr lang="en-US" altLang="zh-CN" sz="2000" dirty="0">
                <a:ea typeface="宋体" pitchFamily="2" charset="-122"/>
              </a:rPr>
              <a:t>,m</a:t>
            </a:r>
            <a:r>
              <a:rPr lang="en-US" altLang="zh-CN" sz="2000" baseline="-25000" dirty="0">
                <a:ea typeface="宋体" pitchFamily="2" charset="-122"/>
              </a:rPr>
              <a:t>1</a:t>
            </a:r>
            <a:r>
              <a:rPr lang="en-US" altLang="zh-CN" sz="2000" dirty="0">
                <a:ea typeface="宋体" pitchFamily="2" charset="-122"/>
              </a:rPr>
              <a:t>), </a:t>
            </a:r>
            <a:r>
              <a:rPr lang="zh-CN" altLang="en-US" sz="2000" dirty="0">
                <a:ea typeface="宋体" pitchFamily="2" charset="-122"/>
              </a:rPr>
              <a:t>(</a:t>
            </a:r>
            <a:r>
              <a:rPr lang="en-US" altLang="zh-CN" sz="2000" dirty="0">
                <a:ea typeface="宋体" pitchFamily="2" charset="-122"/>
              </a:rPr>
              <a:t>m</a:t>
            </a:r>
            <a:r>
              <a:rPr lang="en-US" altLang="zh-CN" sz="2000" baseline="-25000" dirty="0">
                <a:ea typeface="宋体" pitchFamily="2" charset="-122"/>
              </a:rPr>
              <a:t>1</a:t>
            </a:r>
            <a:r>
              <a:rPr lang="en-US" altLang="zh-CN" sz="2000" dirty="0">
                <a:ea typeface="宋体" pitchFamily="2" charset="-122"/>
              </a:rPr>
              <a:t>,m</a:t>
            </a:r>
            <a:r>
              <a:rPr lang="en-US" altLang="zh-CN" sz="2000" baseline="-25000" dirty="0">
                <a:ea typeface="宋体" pitchFamily="2" charset="-122"/>
              </a:rPr>
              <a:t>2</a:t>
            </a:r>
            <a:r>
              <a:rPr lang="en-US" altLang="zh-CN" sz="2000" dirty="0">
                <a:ea typeface="宋体" pitchFamily="2" charset="-122"/>
              </a:rPr>
              <a:t>), (m</a:t>
            </a:r>
            <a:r>
              <a:rPr lang="en-US" altLang="zh-CN" sz="2000" baseline="-25000" dirty="0">
                <a:ea typeface="宋体" pitchFamily="2" charset="-122"/>
              </a:rPr>
              <a:t>2</a:t>
            </a:r>
            <a:r>
              <a:rPr lang="en-US" altLang="zh-CN" sz="2000" dirty="0">
                <a:ea typeface="宋体" pitchFamily="2" charset="-122"/>
              </a:rPr>
              <a:t>,m</a:t>
            </a:r>
            <a:r>
              <a:rPr lang="en-US" altLang="zh-CN" sz="2000" baseline="-25000" dirty="0">
                <a:ea typeface="宋体" pitchFamily="2" charset="-122"/>
              </a:rPr>
              <a:t>1</a:t>
            </a:r>
            <a:r>
              <a:rPr lang="en-US" altLang="zh-CN" sz="2000" dirty="0">
                <a:ea typeface="宋体" pitchFamily="2" charset="-122"/>
              </a:rPr>
              <a:t>), </a:t>
            </a:r>
            <a:r>
              <a:rPr lang="zh-CN" altLang="en-US" sz="2000" dirty="0">
                <a:ea typeface="宋体" pitchFamily="2" charset="-122"/>
              </a:rPr>
              <a:t>(</a:t>
            </a:r>
            <a:r>
              <a:rPr lang="en-US" altLang="zh-CN" sz="2000" dirty="0">
                <a:ea typeface="宋体" pitchFamily="2" charset="-122"/>
              </a:rPr>
              <a:t>m</a:t>
            </a:r>
            <a:r>
              <a:rPr lang="en-US" altLang="zh-CN" sz="2000" baseline="-25000" dirty="0">
                <a:ea typeface="宋体" pitchFamily="2" charset="-122"/>
              </a:rPr>
              <a:t>2</a:t>
            </a:r>
            <a:r>
              <a:rPr lang="en-US" altLang="zh-CN" sz="2000" dirty="0">
                <a:ea typeface="宋体" pitchFamily="2" charset="-122"/>
              </a:rPr>
              <a:t>,m</a:t>
            </a:r>
            <a:r>
              <a:rPr lang="en-US" altLang="zh-CN" sz="2000" baseline="-25000" dirty="0">
                <a:ea typeface="宋体" pitchFamily="2" charset="-122"/>
              </a:rPr>
              <a:t>2</a:t>
            </a:r>
            <a:r>
              <a:rPr lang="en-US" altLang="zh-CN" sz="2000" dirty="0">
                <a:ea typeface="宋体" pitchFamily="2" charset="-122"/>
              </a:rPr>
              <a:t>)</a:t>
            </a:r>
          </a:p>
          <a:p>
            <a:pPr marL="342900" indent="-342900">
              <a:spcBef>
                <a:spcPct val="20000"/>
              </a:spcBef>
              <a:buClr>
                <a:schemeClr val="folHlink"/>
              </a:buClr>
              <a:buSzPct val="90000"/>
              <a:buFont typeface="Wingdings" pitchFamily="2" charset="2"/>
              <a:buChar char="n"/>
            </a:pPr>
            <a:r>
              <a:rPr lang="zh-CN" altLang="en-US" sz="2000" dirty="0">
                <a:ea typeface="宋体" pitchFamily="2" charset="-122"/>
              </a:rPr>
              <a:t>             (</a:t>
            </a:r>
            <a:r>
              <a:rPr lang="en-US" altLang="zh-CN" sz="2000" dirty="0">
                <a:ea typeface="宋体" pitchFamily="2" charset="-122"/>
              </a:rPr>
              <a:t>m</a:t>
            </a:r>
            <a:r>
              <a:rPr lang="en-US" altLang="zh-CN" sz="2000" baseline="-25000" dirty="0">
                <a:ea typeface="宋体" pitchFamily="2" charset="-122"/>
              </a:rPr>
              <a:t>1</a:t>
            </a:r>
            <a:r>
              <a:rPr lang="en-US" altLang="zh-CN" sz="2000" dirty="0">
                <a:ea typeface="宋体" pitchFamily="2" charset="-122"/>
              </a:rPr>
              <a:t>,m</a:t>
            </a:r>
            <a:r>
              <a:rPr lang="en-US" altLang="zh-CN" sz="2000" baseline="-25000" dirty="0">
                <a:ea typeface="宋体" pitchFamily="2" charset="-122"/>
              </a:rPr>
              <a:t>1</a:t>
            </a:r>
            <a:r>
              <a:rPr lang="en-US" altLang="zh-CN" sz="2000" dirty="0">
                <a:ea typeface="宋体" pitchFamily="2" charset="-122"/>
              </a:rPr>
              <a:t>), </a:t>
            </a:r>
            <a:r>
              <a:rPr lang="zh-CN" altLang="en-US" sz="2000" dirty="0">
                <a:ea typeface="宋体" pitchFamily="2" charset="-122"/>
              </a:rPr>
              <a:t>(</a:t>
            </a:r>
            <a:r>
              <a:rPr lang="en-US" altLang="zh-CN" sz="2000" dirty="0">
                <a:ea typeface="宋体" pitchFamily="2" charset="-122"/>
              </a:rPr>
              <a:t>m</a:t>
            </a:r>
            <a:r>
              <a:rPr lang="en-US" altLang="zh-CN" sz="2000" baseline="-25000" dirty="0">
                <a:ea typeface="宋体" pitchFamily="2" charset="-122"/>
              </a:rPr>
              <a:t>2</a:t>
            </a:r>
            <a:r>
              <a:rPr lang="en-US" altLang="zh-CN" sz="2000" dirty="0">
                <a:ea typeface="宋体" pitchFamily="2" charset="-122"/>
              </a:rPr>
              <a:t>,m</a:t>
            </a:r>
            <a:r>
              <a:rPr lang="en-US" altLang="zh-CN" sz="2000" baseline="-25000" dirty="0">
                <a:ea typeface="宋体" pitchFamily="2" charset="-122"/>
              </a:rPr>
              <a:t>2</a:t>
            </a:r>
            <a:r>
              <a:rPr lang="en-US" altLang="zh-CN" sz="2000" dirty="0">
                <a:ea typeface="宋体" pitchFamily="2" charset="-122"/>
              </a:rPr>
              <a:t>)：</a:t>
            </a:r>
            <a:r>
              <a:rPr lang="zh-CN" altLang="en-US" sz="2000" dirty="0">
                <a:ea typeface="宋体" pitchFamily="2" charset="-122"/>
              </a:rPr>
              <a:t>混同</a:t>
            </a:r>
            <a:r>
              <a:rPr lang="en-US" altLang="zh-CN" sz="2000" dirty="0">
                <a:ea typeface="宋体" pitchFamily="2" charset="-122"/>
              </a:rPr>
              <a:t>(pooling strategies</a:t>
            </a:r>
            <a:r>
              <a:rPr lang="zh-CN" altLang="en-US" sz="2000" dirty="0">
                <a:ea typeface="宋体" pitchFamily="2" charset="-122"/>
              </a:rPr>
              <a:t>)策略 </a:t>
            </a:r>
          </a:p>
          <a:p>
            <a:pPr marL="342900" indent="-342900">
              <a:spcBef>
                <a:spcPct val="20000"/>
              </a:spcBef>
              <a:buClr>
                <a:schemeClr val="folHlink"/>
              </a:buClr>
              <a:buSzPct val="90000"/>
              <a:buFont typeface="Wingdings" pitchFamily="2" charset="2"/>
              <a:buChar char="n"/>
            </a:pPr>
            <a:r>
              <a:rPr lang="en-US" altLang="zh-CN" sz="2000" dirty="0">
                <a:ea typeface="宋体" pitchFamily="2" charset="-122"/>
              </a:rPr>
              <a:t>             (m</a:t>
            </a:r>
            <a:r>
              <a:rPr lang="en-US" altLang="zh-CN" sz="2000" baseline="-25000" dirty="0">
                <a:ea typeface="宋体" pitchFamily="2" charset="-122"/>
              </a:rPr>
              <a:t>1</a:t>
            </a:r>
            <a:r>
              <a:rPr lang="en-US" altLang="zh-CN" sz="2000" dirty="0">
                <a:ea typeface="宋体" pitchFamily="2" charset="-122"/>
              </a:rPr>
              <a:t>,m</a:t>
            </a:r>
            <a:r>
              <a:rPr lang="en-US" altLang="zh-CN" sz="2000" baseline="-25000" dirty="0">
                <a:ea typeface="宋体" pitchFamily="2" charset="-122"/>
              </a:rPr>
              <a:t>2</a:t>
            </a:r>
            <a:r>
              <a:rPr lang="en-US" altLang="zh-CN" sz="2000" dirty="0">
                <a:ea typeface="宋体" pitchFamily="2" charset="-122"/>
              </a:rPr>
              <a:t>), </a:t>
            </a:r>
            <a:r>
              <a:rPr lang="zh-CN" altLang="en-US" sz="2000" dirty="0">
                <a:ea typeface="宋体" pitchFamily="2" charset="-122"/>
              </a:rPr>
              <a:t>(</a:t>
            </a:r>
            <a:r>
              <a:rPr lang="en-US" altLang="zh-CN" sz="2000" dirty="0">
                <a:ea typeface="宋体" pitchFamily="2" charset="-122"/>
              </a:rPr>
              <a:t>m</a:t>
            </a:r>
            <a:r>
              <a:rPr lang="en-US" altLang="zh-CN" sz="2000" baseline="-25000" dirty="0">
                <a:ea typeface="宋体" pitchFamily="2" charset="-122"/>
              </a:rPr>
              <a:t>2</a:t>
            </a:r>
            <a:r>
              <a:rPr lang="en-US" altLang="zh-CN" sz="2000" dirty="0">
                <a:ea typeface="宋体" pitchFamily="2" charset="-122"/>
              </a:rPr>
              <a:t>,m</a:t>
            </a:r>
            <a:r>
              <a:rPr lang="en-US" altLang="zh-CN" sz="2000" baseline="-25000" dirty="0">
                <a:ea typeface="宋体" pitchFamily="2" charset="-122"/>
              </a:rPr>
              <a:t>1</a:t>
            </a:r>
            <a:r>
              <a:rPr lang="en-US" altLang="zh-CN" sz="2000" dirty="0">
                <a:ea typeface="宋体" pitchFamily="2" charset="-122"/>
              </a:rPr>
              <a:t>)：</a:t>
            </a:r>
            <a:r>
              <a:rPr lang="zh-CN" altLang="en-US" sz="2000" dirty="0">
                <a:ea typeface="宋体" pitchFamily="2" charset="-122"/>
              </a:rPr>
              <a:t>分离(</a:t>
            </a:r>
            <a:r>
              <a:rPr lang="en-US" altLang="zh-CN" sz="2000" dirty="0">
                <a:ea typeface="宋体" pitchFamily="2" charset="-122"/>
              </a:rPr>
              <a:t>separating strategies</a:t>
            </a:r>
            <a:r>
              <a:rPr lang="zh-CN" altLang="en-US" sz="2000" dirty="0">
                <a:ea typeface="宋体" pitchFamily="2" charset="-122"/>
              </a:rPr>
              <a:t>)策略 </a:t>
            </a:r>
          </a:p>
          <a:p>
            <a:pPr marL="342900" indent="-342900">
              <a:spcBef>
                <a:spcPct val="20000"/>
              </a:spcBef>
              <a:buClr>
                <a:schemeClr val="folHlink"/>
              </a:buClr>
              <a:buSzPct val="90000"/>
              <a:buFont typeface="Wingdings" pitchFamily="2" charset="2"/>
              <a:buChar char="n"/>
            </a:pPr>
            <a:r>
              <a:rPr lang="en-US" altLang="zh-CN" sz="2000" dirty="0">
                <a:ea typeface="宋体" pitchFamily="2" charset="-122"/>
              </a:rPr>
              <a:t>   (m</a:t>
            </a:r>
            <a:r>
              <a:rPr lang="en-US" altLang="zh-CN" sz="2000" baseline="-25000" dirty="0">
                <a:ea typeface="宋体" pitchFamily="2" charset="-122"/>
              </a:rPr>
              <a:t>1</a:t>
            </a:r>
            <a:r>
              <a:rPr lang="en-US" altLang="zh-CN" sz="2000" dirty="0">
                <a:ea typeface="宋体" pitchFamily="2" charset="-122"/>
              </a:rPr>
              <a:t>, with r plays m</a:t>
            </a:r>
            <a:r>
              <a:rPr lang="en-US" altLang="zh-CN" sz="2000" baseline="-25000" dirty="0">
                <a:ea typeface="宋体" pitchFamily="2" charset="-122"/>
              </a:rPr>
              <a:t>1</a:t>
            </a:r>
            <a:r>
              <a:rPr lang="en-US" altLang="zh-CN" sz="2000" dirty="0">
                <a:ea typeface="宋体" pitchFamily="2" charset="-122"/>
              </a:rPr>
              <a:t> 1-r play</a:t>
            </a:r>
            <a:r>
              <a:rPr lang="en-US" altLang="zh-CN" sz="2000" baseline="-25000" dirty="0">
                <a:ea typeface="宋体" pitchFamily="2" charset="-122"/>
              </a:rPr>
              <a:t> </a:t>
            </a:r>
            <a:r>
              <a:rPr lang="en-US" altLang="zh-CN" sz="2000" dirty="0">
                <a:ea typeface="宋体" pitchFamily="2" charset="-122"/>
              </a:rPr>
              <a:t>m</a:t>
            </a:r>
            <a:r>
              <a:rPr lang="en-US" altLang="zh-CN" sz="2000" baseline="-25000" dirty="0">
                <a:ea typeface="宋体" pitchFamily="2" charset="-122"/>
              </a:rPr>
              <a:t>2</a:t>
            </a:r>
            <a:r>
              <a:rPr lang="en-US" altLang="zh-CN" sz="2000" dirty="0">
                <a:ea typeface="宋体" pitchFamily="2" charset="-122"/>
              </a:rPr>
              <a:t> ):  </a:t>
            </a:r>
            <a:r>
              <a:rPr lang="zh-CN" altLang="en-US" sz="2000" dirty="0">
                <a:ea typeface="宋体" pitchFamily="2" charset="-122"/>
              </a:rPr>
              <a:t>杂合</a:t>
            </a:r>
            <a:r>
              <a:rPr lang="en-US" altLang="zh-CN" sz="2000" dirty="0">
                <a:ea typeface="宋体" pitchFamily="2" charset="-122"/>
              </a:rPr>
              <a:t>(hybrid strategies)</a:t>
            </a:r>
            <a:r>
              <a:rPr lang="zh-CN" altLang="en-US" sz="2000" dirty="0">
                <a:ea typeface="宋体" pitchFamily="2" charset="-122"/>
              </a:rPr>
              <a:t>策略 </a:t>
            </a:r>
            <a:endParaRPr lang="en-US" altLang="zh-CN" sz="2000" dirty="0">
              <a:ea typeface="宋体" pitchFamily="2" charset="-122"/>
            </a:endParaRPr>
          </a:p>
          <a:p>
            <a:pPr marL="342900" indent="-342900">
              <a:spcBef>
                <a:spcPct val="20000"/>
              </a:spcBef>
              <a:buClr>
                <a:schemeClr val="folHlink"/>
              </a:buClr>
              <a:buSzPct val="90000"/>
              <a:buFont typeface="Wingdings" pitchFamily="2" charset="2"/>
              <a:buChar char="n"/>
            </a:pPr>
            <a:r>
              <a:rPr lang="en-US" altLang="zh-CN" sz="2800" dirty="0">
                <a:ea typeface="宋体" pitchFamily="2" charset="-122"/>
              </a:rPr>
              <a:t>receiver</a:t>
            </a:r>
            <a:r>
              <a:rPr lang="zh-CN" altLang="en-US" sz="2800" dirty="0">
                <a:ea typeface="宋体" pitchFamily="2" charset="-122"/>
              </a:rPr>
              <a:t>的纯策略</a:t>
            </a:r>
            <a:r>
              <a:rPr lang="zh-CN" altLang="en-US" sz="2000" dirty="0">
                <a:ea typeface="宋体" pitchFamily="2" charset="-122"/>
              </a:rPr>
              <a:t>：</a:t>
            </a:r>
          </a:p>
          <a:p>
            <a:pPr marL="342900" indent="-342900">
              <a:spcBef>
                <a:spcPct val="20000"/>
              </a:spcBef>
              <a:buClr>
                <a:schemeClr val="folHlink"/>
              </a:buClr>
              <a:buSzPct val="90000"/>
              <a:buFont typeface="Wingdings" pitchFamily="2" charset="2"/>
              <a:buChar char="n"/>
            </a:pPr>
            <a:r>
              <a:rPr lang="zh-CN" altLang="en-US" sz="2000" dirty="0">
                <a:ea typeface="宋体" pitchFamily="2" charset="-122"/>
              </a:rPr>
              <a:t>                         (</a:t>
            </a:r>
            <a:r>
              <a:rPr lang="en-US" altLang="zh-CN" sz="2000" dirty="0">
                <a:ea typeface="宋体" pitchFamily="2" charset="-122"/>
              </a:rPr>
              <a:t>a</a:t>
            </a:r>
            <a:r>
              <a:rPr lang="en-US" altLang="zh-CN" sz="2000" baseline="-25000" dirty="0">
                <a:ea typeface="宋体" pitchFamily="2" charset="-122"/>
              </a:rPr>
              <a:t>1</a:t>
            </a:r>
            <a:r>
              <a:rPr lang="en-US" altLang="zh-CN" sz="2000" dirty="0">
                <a:ea typeface="宋体" pitchFamily="2" charset="-122"/>
              </a:rPr>
              <a:t>,a</a:t>
            </a:r>
            <a:r>
              <a:rPr lang="en-US" altLang="zh-CN" sz="2000" baseline="-25000" dirty="0">
                <a:ea typeface="宋体" pitchFamily="2" charset="-122"/>
              </a:rPr>
              <a:t>1</a:t>
            </a:r>
            <a:r>
              <a:rPr lang="en-US" altLang="zh-CN" sz="2000" dirty="0">
                <a:ea typeface="宋体" pitchFamily="2" charset="-122"/>
              </a:rPr>
              <a:t>), </a:t>
            </a:r>
            <a:r>
              <a:rPr lang="zh-CN" altLang="en-US" sz="2000" dirty="0">
                <a:ea typeface="宋体" pitchFamily="2" charset="-122"/>
              </a:rPr>
              <a:t>(</a:t>
            </a:r>
            <a:r>
              <a:rPr lang="en-US" altLang="zh-CN" sz="2000" dirty="0">
                <a:ea typeface="宋体" pitchFamily="2" charset="-122"/>
              </a:rPr>
              <a:t>a</a:t>
            </a:r>
            <a:r>
              <a:rPr lang="en-US" altLang="zh-CN" sz="2000" baseline="-25000" dirty="0">
                <a:ea typeface="宋体" pitchFamily="2" charset="-122"/>
              </a:rPr>
              <a:t>1</a:t>
            </a:r>
            <a:r>
              <a:rPr lang="en-US" altLang="zh-CN" sz="2000" dirty="0">
                <a:ea typeface="宋体" pitchFamily="2" charset="-122"/>
              </a:rPr>
              <a:t>,a</a:t>
            </a:r>
            <a:r>
              <a:rPr lang="en-US" altLang="zh-CN" sz="2000" baseline="-25000" dirty="0">
                <a:ea typeface="宋体" pitchFamily="2" charset="-122"/>
              </a:rPr>
              <a:t>2</a:t>
            </a:r>
            <a:r>
              <a:rPr lang="en-US" altLang="zh-CN" sz="2000" dirty="0">
                <a:ea typeface="宋体" pitchFamily="2" charset="-122"/>
              </a:rPr>
              <a:t>), </a:t>
            </a:r>
            <a:r>
              <a:rPr lang="zh-CN" altLang="en-US" sz="2000" dirty="0">
                <a:ea typeface="宋体" pitchFamily="2" charset="-122"/>
              </a:rPr>
              <a:t>(</a:t>
            </a:r>
            <a:r>
              <a:rPr lang="en-US" altLang="zh-CN" sz="2000" dirty="0">
                <a:ea typeface="宋体" pitchFamily="2" charset="-122"/>
              </a:rPr>
              <a:t>a</a:t>
            </a:r>
            <a:r>
              <a:rPr lang="en-US" altLang="zh-CN" sz="2000" baseline="-25000" dirty="0">
                <a:ea typeface="宋体" pitchFamily="2" charset="-122"/>
              </a:rPr>
              <a:t>2</a:t>
            </a:r>
            <a:r>
              <a:rPr lang="en-US" altLang="zh-CN" sz="2000" dirty="0">
                <a:ea typeface="宋体" pitchFamily="2" charset="-122"/>
              </a:rPr>
              <a:t>,a</a:t>
            </a:r>
            <a:r>
              <a:rPr lang="en-US" altLang="zh-CN" sz="2000" baseline="-25000" dirty="0">
                <a:ea typeface="宋体" pitchFamily="2" charset="-122"/>
              </a:rPr>
              <a:t>1</a:t>
            </a:r>
            <a:r>
              <a:rPr lang="en-US" altLang="zh-CN" sz="2000" dirty="0">
                <a:ea typeface="宋体" pitchFamily="2" charset="-122"/>
              </a:rPr>
              <a:t>), </a:t>
            </a:r>
            <a:r>
              <a:rPr lang="zh-CN" altLang="en-US" sz="2000" dirty="0">
                <a:ea typeface="宋体" pitchFamily="2" charset="-122"/>
              </a:rPr>
              <a:t>(</a:t>
            </a:r>
            <a:r>
              <a:rPr lang="en-US" altLang="zh-CN" sz="2000" dirty="0">
                <a:ea typeface="宋体" pitchFamily="2" charset="-122"/>
              </a:rPr>
              <a:t>a</a:t>
            </a:r>
            <a:r>
              <a:rPr lang="en-US" altLang="zh-CN" sz="2000" baseline="-25000" dirty="0">
                <a:ea typeface="宋体" pitchFamily="2" charset="-122"/>
              </a:rPr>
              <a:t>2</a:t>
            </a:r>
            <a:r>
              <a:rPr lang="en-US" altLang="zh-CN" sz="2000" dirty="0">
                <a:ea typeface="宋体" pitchFamily="2" charset="-122"/>
              </a:rPr>
              <a:t>,a</a:t>
            </a:r>
            <a:r>
              <a:rPr lang="en-US" altLang="zh-CN" sz="2000" baseline="-25000" dirty="0">
                <a:ea typeface="宋体" pitchFamily="2" charset="-122"/>
              </a:rPr>
              <a:t>2</a:t>
            </a:r>
            <a:r>
              <a:rPr lang="en-US" altLang="zh-CN" sz="2000" dirty="0">
                <a:ea typeface="宋体" pitchFamily="2" charset="-122"/>
              </a:rPr>
              <a:t>)</a:t>
            </a:r>
          </a:p>
          <a:p>
            <a:pPr marL="342900" indent="-342900">
              <a:spcBef>
                <a:spcPct val="20000"/>
              </a:spcBef>
              <a:buClr>
                <a:schemeClr val="folHlink"/>
              </a:buClr>
              <a:buSzPct val="90000"/>
              <a:buFont typeface="Wingdings" pitchFamily="2" charset="2"/>
              <a:buChar char="n"/>
            </a:pPr>
            <a:r>
              <a:rPr lang="en-US" altLang="zh-CN" sz="2800" dirty="0">
                <a:ea typeface="宋体" pitchFamily="2" charset="-122"/>
              </a:rPr>
              <a:t>Sender</a:t>
            </a:r>
            <a:r>
              <a:rPr lang="zh-CN" altLang="en-US" sz="2800" dirty="0">
                <a:ea typeface="宋体" pitchFamily="2" charset="-122"/>
              </a:rPr>
              <a:t>的类型推断</a:t>
            </a:r>
            <a:r>
              <a:rPr lang="en-US" altLang="zh-CN" sz="2800" dirty="0">
                <a:ea typeface="宋体" pitchFamily="2" charset="-122"/>
              </a:rPr>
              <a:t>:</a:t>
            </a:r>
            <a:r>
              <a:rPr lang="en-US" altLang="zh-CN" sz="2000" dirty="0">
                <a:ea typeface="宋体" pitchFamily="2" charset="-122"/>
              </a:rPr>
              <a:t>p(t</a:t>
            </a:r>
            <a:r>
              <a:rPr lang="en-US" altLang="zh-CN" sz="2000" baseline="-25000" dirty="0">
                <a:ea typeface="宋体" pitchFamily="2" charset="-122"/>
              </a:rPr>
              <a:t>1</a:t>
            </a:r>
            <a:r>
              <a:rPr lang="en-US" altLang="zh-CN" sz="2000" dirty="0">
                <a:ea typeface="宋体" pitchFamily="2" charset="-122"/>
              </a:rPr>
              <a:t>)=</a:t>
            </a:r>
            <a:r>
              <a:rPr kumimoji="1" lang="en-US" altLang="zh-CN" sz="2000" dirty="0">
                <a:ea typeface="宋体" pitchFamily="2" charset="-122"/>
                <a:sym typeface="Symbol" pitchFamily="18" charset="2"/>
              </a:rPr>
              <a:t>p, p(t</a:t>
            </a:r>
            <a:r>
              <a:rPr kumimoji="1" lang="en-US" altLang="zh-CN" sz="2000" baseline="-25000" dirty="0">
                <a:ea typeface="宋体" pitchFamily="2" charset="-122"/>
                <a:sym typeface="Symbol" pitchFamily="18" charset="2"/>
              </a:rPr>
              <a:t>2</a:t>
            </a:r>
            <a:r>
              <a:rPr kumimoji="1" lang="en-US" altLang="zh-CN" sz="2000" dirty="0">
                <a:ea typeface="宋体" pitchFamily="2" charset="-122"/>
                <a:sym typeface="Symbol" pitchFamily="18" charset="2"/>
              </a:rPr>
              <a:t>)=1-p</a:t>
            </a:r>
          </a:p>
        </p:txBody>
      </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5157">
                                            <p:txEl>
                                              <p:pRg st="0" end="0"/>
                                            </p:txEl>
                                          </p:spTgt>
                                        </p:tgtEl>
                                        <p:attrNameLst>
                                          <p:attrName>style.visibility</p:attrName>
                                        </p:attrNameLst>
                                      </p:cBhvr>
                                      <p:to>
                                        <p:strVal val="visible"/>
                                      </p:to>
                                    </p:set>
                                    <p:anim calcmode="lin" valueType="num">
                                      <p:cBhvr additive="base">
                                        <p:cTn id="7" dur="500" fill="hold"/>
                                        <p:tgtEl>
                                          <p:spTgt spid="30515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515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5157">
                                            <p:txEl>
                                              <p:pRg st="1" end="1"/>
                                            </p:txEl>
                                          </p:spTgt>
                                        </p:tgtEl>
                                        <p:attrNameLst>
                                          <p:attrName>style.visibility</p:attrName>
                                        </p:attrNameLst>
                                      </p:cBhvr>
                                      <p:to>
                                        <p:strVal val="visible"/>
                                      </p:to>
                                    </p:set>
                                    <p:anim calcmode="lin" valueType="num">
                                      <p:cBhvr additive="base">
                                        <p:cTn id="13" dur="500" fill="hold"/>
                                        <p:tgtEl>
                                          <p:spTgt spid="30515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515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5157">
                                            <p:txEl>
                                              <p:pRg st="2" end="2"/>
                                            </p:txEl>
                                          </p:spTgt>
                                        </p:tgtEl>
                                        <p:attrNameLst>
                                          <p:attrName>style.visibility</p:attrName>
                                        </p:attrNameLst>
                                      </p:cBhvr>
                                      <p:to>
                                        <p:strVal val="visible"/>
                                      </p:to>
                                    </p:set>
                                    <p:anim calcmode="lin" valueType="num">
                                      <p:cBhvr additive="base">
                                        <p:cTn id="19" dur="500" fill="hold"/>
                                        <p:tgtEl>
                                          <p:spTgt spid="30515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515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5157">
                                            <p:txEl>
                                              <p:pRg st="3" end="3"/>
                                            </p:txEl>
                                          </p:spTgt>
                                        </p:tgtEl>
                                        <p:attrNameLst>
                                          <p:attrName>style.visibility</p:attrName>
                                        </p:attrNameLst>
                                      </p:cBhvr>
                                      <p:to>
                                        <p:strVal val="visible"/>
                                      </p:to>
                                    </p:set>
                                    <p:anim calcmode="lin" valueType="num">
                                      <p:cBhvr additive="base">
                                        <p:cTn id="25" dur="500" fill="hold"/>
                                        <p:tgtEl>
                                          <p:spTgt spid="30515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0515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05157">
                                            <p:txEl>
                                              <p:pRg st="4" end="4"/>
                                            </p:txEl>
                                          </p:spTgt>
                                        </p:tgtEl>
                                        <p:attrNameLst>
                                          <p:attrName>style.visibility</p:attrName>
                                        </p:attrNameLst>
                                      </p:cBhvr>
                                      <p:to>
                                        <p:strVal val="visible"/>
                                      </p:to>
                                    </p:set>
                                    <p:anim calcmode="lin" valueType="num">
                                      <p:cBhvr additive="base">
                                        <p:cTn id="31" dur="500" fill="hold"/>
                                        <p:tgtEl>
                                          <p:spTgt spid="30515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0515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05157">
                                            <p:txEl>
                                              <p:pRg st="5" end="5"/>
                                            </p:txEl>
                                          </p:spTgt>
                                        </p:tgtEl>
                                        <p:attrNameLst>
                                          <p:attrName>style.visibility</p:attrName>
                                        </p:attrNameLst>
                                      </p:cBhvr>
                                      <p:to>
                                        <p:strVal val="visible"/>
                                      </p:to>
                                    </p:set>
                                    <p:anim calcmode="lin" valueType="num">
                                      <p:cBhvr additive="base">
                                        <p:cTn id="37" dur="500" fill="hold"/>
                                        <p:tgtEl>
                                          <p:spTgt spid="30515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0515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05157">
                                            <p:txEl>
                                              <p:pRg st="6" end="6"/>
                                            </p:txEl>
                                          </p:spTgt>
                                        </p:tgtEl>
                                        <p:attrNameLst>
                                          <p:attrName>style.visibility</p:attrName>
                                        </p:attrNameLst>
                                      </p:cBhvr>
                                      <p:to>
                                        <p:strVal val="visible"/>
                                      </p:to>
                                    </p:set>
                                    <p:anim calcmode="lin" valueType="num">
                                      <p:cBhvr additive="base">
                                        <p:cTn id="43" dur="500" fill="hold"/>
                                        <p:tgtEl>
                                          <p:spTgt spid="30515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0515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05157">
                                            <p:txEl>
                                              <p:pRg st="7" end="7"/>
                                            </p:txEl>
                                          </p:spTgt>
                                        </p:tgtEl>
                                        <p:attrNameLst>
                                          <p:attrName>style.visibility</p:attrName>
                                        </p:attrNameLst>
                                      </p:cBhvr>
                                      <p:to>
                                        <p:strVal val="visible"/>
                                      </p:to>
                                    </p:set>
                                    <p:anim calcmode="lin" valueType="num">
                                      <p:cBhvr additive="base">
                                        <p:cTn id="49" dur="500" fill="hold"/>
                                        <p:tgtEl>
                                          <p:spTgt spid="30515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0515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7"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页脚占位符 4"/>
          <p:cNvSpPr>
            <a:spLocks noGrp="1"/>
          </p:cNvSpPr>
          <p:nvPr>
            <p:ph type="ftr" sz="quarter" idx="11"/>
          </p:nvPr>
        </p:nvSpPr>
        <p:spPr/>
        <p:txBody>
          <a:bodyPr/>
          <a:lstStyle/>
          <a:p>
            <a:r>
              <a:rPr lang="zh-CN" altLang="en-US"/>
              <a:t>Game Theory--chapter4</a:t>
            </a:r>
            <a:endParaRPr lang="en-US" altLang="zh-CN"/>
          </a:p>
        </p:txBody>
      </p:sp>
      <p:sp>
        <p:nvSpPr>
          <p:cNvPr id="18" name="灯片编号占位符 5"/>
          <p:cNvSpPr>
            <a:spLocks noGrp="1"/>
          </p:cNvSpPr>
          <p:nvPr>
            <p:ph type="sldNum" sz="quarter" idx="12"/>
          </p:nvPr>
        </p:nvSpPr>
        <p:spPr/>
        <p:txBody>
          <a:bodyPr/>
          <a:lstStyle/>
          <a:p>
            <a:fld id="{EFDB01B0-FE1A-487D-AB5B-96D1346CB55B}" type="slidenum">
              <a:rPr lang="zh-CN" altLang="en-US"/>
              <a:pPr/>
              <a:t>22</a:t>
            </a:fld>
            <a:endParaRPr lang="en-US" altLang="zh-CN"/>
          </a:p>
        </p:txBody>
      </p:sp>
      <p:sp>
        <p:nvSpPr>
          <p:cNvPr id="306178" name="Rectangle 2"/>
          <p:cNvSpPr>
            <a:spLocks noGrp="1" noChangeArrowheads="1"/>
          </p:cNvSpPr>
          <p:nvPr>
            <p:ph type="title"/>
          </p:nvPr>
        </p:nvSpPr>
        <p:spPr/>
        <p:txBody>
          <a:bodyPr/>
          <a:lstStyle/>
          <a:p>
            <a:r>
              <a:rPr lang="en-US" altLang="zh-CN">
                <a:ea typeface="宋体" pitchFamily="2" charset="-122"/>
              </a:rPr>
              <a:t>Signaling game</a:t>
            </a:r>
            <a:endParaRPr lang="zh-CN" altLang="en-US">
              <a:ea typeface="宋体" pitchFamily="2" charset="-122"/>
            </a:endParaRPr>
          </a:p>
        </p:txBody>
      </p:sp>
      <p:sp>
        <p:nvSpPr>
          <p:cNvPr id="306179" name="Rectangle 3"/>
          <p:cNvSpPr>
            <a:spLocks noGrp="1" noChangeArrowheads="1"/>
          </p:cNvSpPr>
          <p:nvPr>
            <p:ph type="body" idx="1"/>
          </p:nvPr>
        </p:nvSpPr>
        <p:spPr/>
        <p:txBody>
          <a:bodyPr/>
          <a:lstStyle/>
          <a:p>
            <a:r>
              <a:rPr lang="zh-CN" altLang="en-US">
                <a:ea typeface="宋体" pitchFamily="2" charset="-122"/>
              </a:rPr>
              <a:t>把要求</a:t>
            </a:r>
            <a:r>
              <a:rPr lang="en-US" altLang="zh-CN">
                <a:ea typeface="宋体" pitchFamily="2" charset="-122"/>
              </a:rPr>
              <a:t>1-4</a:t>
            </a:r>
            <a:r>
              <a:rPr lang="zh-CN" altLang="en-US">
                <a:ea typeface="宋体" pitchFamily="2" charset="-122"/>
              </a:rPr>
              <a:t> 应用到信号博弈，得到</a:t>
            </a:r>
            <a:r>
              <a:rPr lang="en-US" altLang="zh-CN">
                <a:ea typeface="宋体" pitchFamily="2" charset="-122"/>
              </a:rPr>
              <a:t>:</a:t>
            </a:r>
          </a:p>
          <a:p>
            <a:r>
              <a:rPr lang="zh-CN" altLang="en-US" b="1">
                <a:ea typeface="宋体" pitchFamily="2" charset="-122"/>
              </a:rPr>
              <a:t>信号要求</a:t>
            </a:r>
            <a:r>
              <a:rPr lang="en-US" altLang="zh-CN" b="1">
                <a:ea typeface="宋体" pitchFamily="2" charset="-122"/>
              </a:rPr>
              <a:t>1</a:t>
            </a:r>
            <a:r>
              <a:rPr lang="en-US" altLang="zh-CN">
                <a:ea typeface="宋体" pitchFamily="2" charset="-122"/>
              </a:rPr>
              <a:t>. </a:t>
            </a:r>
            <a:r>
              <a:rPr lang="zh-CN" altLang="en-US">
                <a:ea typeface="宋体" pitchFamily="2" charset="-122"/>
              </a:rPr>
              <a:t>在观测到</a:t>
            </a:r>
            <a:r>
              <a:rPr lang="en-US" altLang="zh-CN">
                <a:ea typeface="宋体" pitchFamily="2" charset="-122"/>
              </a:rPr>
              <a:t>M</a:t>
            </a:r>
            <a:r>
              <a:rPr lang="zh-CN" altLang="en-US">
                <a:ea typeface="宋体" pitchFamily="2" charset="-122"/>
              </a:rPr>
              <a:t> 中的任何信号    之后</a:t>
            </a:r>
            <a:r>
              <a:rPr lang="en-US" altLang="zh-CN">
                <a:ea typeface="宋体" pitchFamily="2" charset="-122"/>
              </a:rPr>
              <a:t>, receiver</a:t>
            </a:r>
            <a:r>
              <a:rPr lang="zh-CN" altLang="en-US">
                <a:ea typeface="宋体" pitchFamily="2" charset="-122"/>
              </a:rPr>
              <a:t>必须对哪些类型可能会发送    持有一个推断</a:t>
            </a:r>
            <a:r>
              <a:rPr lang="en-US" altLang="zh-CN">
                <a:ea typeface="宋体" pitchFamily="2" charset="-122"/>
              </a:rPr>
              <a:t>. </a:t>
            </a:r>
            <a:r>
              <a:rPr lang="zh-CN" altLang="en-US">
                <a:ea typeface="宋体" pitchFamily="2" charset="-122"/>
              </a:rPr>
              <a:t>这一推断用概率分布           表示</a:t>
            </a:r>
            <a:r>
              <a:rPr lang="en-US" altLang="zh-CN">
                <a:ea typeface="宋体" pitchFamily="2" charset="-122"/>
              </a:rPr>
              <a:t>,</a:t>
            </a:r>
            <a:r>
              <a:rPr lang="zh-CN" altLang="en-US">
                <a:ea typeface="宋体" pitchFamily="2" charset="-122"/>
              </a:rPr>
              <a:t>其中对所求</a:t>
            </a:r>
            <a:r>
              <a:rPr lang="en-US" altLang="zh-CN">
                <a:ea typeface="宋体" pitchFamily="2" charset="-122"/>
              </a:rPr>
              <a:t>T</a:t>
            </a:r>
            <a:r>
              <a:rPr lang="zh-CN" altLang="en-US">
                <a:ea typeface="宋体" pitchFamily="2" charset="-122"/>
              </a:rPr>
              <a:t>中的   </a:t>
            </a:r>
            <a:r>
              <a:rPr lang="en-US" altLang="zh-CN">
                <a:ea typeface="宋体" pitchFamily="2" charset="-122"/>
              </a:rPr>
              <a:t>,                </a:t>
            </a:r>
            <a:r>
              <a:rPr lang="zh-CN" altLang="en-US">
                <a:ea typeface="宋体" pitchFamily="2" charset="-122"/>
              </a:rPr>
              <a:t>且  </a:t>
            </a:r>
          </a:p>
        </p:txBody>
      </p:sp>
      <p:sp>
        <p:nvSpPr>
          <p:cNvPr id="306181" name="Rectangle 5"/>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06180" name="Object 4"/>
          <p:cNvGraphicFramePr>
            <a:graphicFrameLocks noChangeAspect="1"/>
          </p:cNvGraphicFramePr>
          <p:nvPr/>
        </p:nvGraphicFramePr>
        <p:xfrm>
          <a:off x="7111999" y="2162175"/>
          <a:ext cx="422369" cy="458195"/>
        </p:xfrm>
        <a:graphic>
          <a:graphicData uri="http://schemas.openxmlformats.org/presentationml/2006/ole">
            <mc:AlternateContent xmlns:mc="http://schemas.openxmlformats.org/markup-compatibility/2006">
              <mc:Choice xmlns:v="urn:schemas-microsoft-com:vml" Requires="v">
                <p:oleObj spid="_x0000_s306377" name="公式" r:id="rId4" imgW="215713" imgH="241091" progId="Equation.3">
                  <p:embed/>
                </p:oleObj>
              </mc:Choice>
              <mc:Fallback>
                <p:oleObj name="公式" r:id="rId4" imgW="215713" imgH="241091"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1999" y="2162175"/>
                        <a:ext cx="422369" cy="4581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6183" name="Rectangle 7"/>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06182" name="Object 6"/>
          <p:cNvGraphicFramePr>
            <a:graphicFrameLocks noChangeAspect="1"/>
          </p:cNvGraphicFramePr>
          <p:nvPr/>
        </p:nvGraphicFramePr>
        <p:xfrm>
          <a:off x="6877050" y="2517775"/>
          <a:ext cx="498475" cy="542925"/>
        </p:xfrm>
        <a:graphic>
          <a:graphicData uri="http://schemas.openxmlformats.org/presentationml/2006/ole">
            <mc:AlternateContent xmlns:mc="http://schemas.openxmlformats.org/markup-compatibility/2006">
              <mc:Choice xmlns:v="urn:schemas-microsoft-com:vml" Requires="v">
                <p:oleObj spid="_x0000_s306378" name="公式" r:id="rId6" imgW="215713" imgH="241091" progId="Equation.3">
                  <p:embed/>
                </p:oleObj>
              </mc:Choice>
              <mc:Fallback>
                <p:oleObj name="公式" r:id="rId6" imgW="215713" imgH="241091"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7050" y="2517775"/>
                        <a:ext cx="49847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6185" name="Rectangle 9"/>
          <p:cNvSpPr>
            <a:spLocks noChangeArrowheads="1"/>
          </p:cNvSpPr>
          <p:nvPr/>
        </p:nvSpPr>
        <p:spPr bwMode="auto">
          <a:xfrm>
            <a:off x="0" y="32908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06184" name="Object 8"/>
          <p:cNvGraphicFramePr>
            <a:graphicFrameLocks noChangeAspect="1"/>
          </p:cNvGraphicFramePr>
          <p:nvPr/>
        </p:nvGraphicFramePr>
        <p:xfrm>
          <a:off x="5772175" y="3031176"/>
          <a:ext cx="1065353" cy="523709"/>
        </p:xfrm>
        <a:graphic>
          <a:graphicData uri="http://schemas.openxmlformats.org/presentationml/2006/ole">
            <mc:AlternateContent xmlns:mc="http://schemas.openxmlformats.org/markup-compatibility/2006">
              <mc:Choice xmlns:v="urn:schemas-microsoft-com:vml" Requires="v">
                <p:oleObj spid="_x0000_s306379" name="公式" r:id="rId7" imgW="558800" imgH="279400" progId="Equation.3">
                  <p:embed/>
                </p:oleObj>
              </mc:Choice>
              <mc:Fallback>
                <p:oleObj name="公式" r:id="rId7" imgW="558800" imgH="279400" progId="Equation.3">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72175" y="3031176"/>
                        <a:ext cx="1065353" cy="5237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6187" name="Rectangle 11"/>
          <p:cNvSpPr>
            <a:spLocks noChangeArrowheads="1"/>
          </p:cNvSpPr>
          <p:nvPr/>
        </p:nvSpPr>
        <p:spPr bwMode="auto">
          <a:xfrm>
            <a:off x="0" y="32908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06186" name="Object 10"/>
          <p:cNvGraphicFramePr>
            <a:graphicFrameLocks noChangeAspect="1"/>
          </p:cNvGraphicFramePr>
          <p:nvPr/>
        </p:nvGraphicFramePr>
        <p:xfrm>
          <a:off x="3750647" y="3496932"/>
          <a:ext cx="1555686" cy="542805"/>
        </p:xfrm>
        <a:graphic>
          <a:graphicData uri="http://schemas.openxmlformats.org/presentationml/2006/ole">
            <mc:AlternateContent xmlns:mc="http://schemas.openxmlformats.org/markup-compatibility/2006">
              <mc:Choice xmlns:v="urn:schemas-microsoft-com:vml" Requires="v">
                <p:oleObj spid="_x0000_s306380" name="公式" r:id="rId9" imgW="787400" imgH="279400" progId="Equation.3">
                  <p:embed/>
                </p:oleObj>
              </mc:Choice>
              <mc:Fallback>
                <p:oleObj name="公式" r:id="rId9" imgW="787400" imgH="279400" progId="Equation.3">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50647" y="3496932"/>
                        <a:ext cx="1555686" cy="5428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6189" name="Rectangle 13"/>
          <p:cNvSpPr>
            <a:spLocks noChangeArrowheads="1"/>
          </p:cNvSpPr>
          <p:nvPr/>
        </p:nvSpPr>
        <p:spPr bwMode="auto">
          <a:xfrm>
            <a:off x="396875" y="29511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06188" name="Object 12"/>
          <p:cNvGraphicFramePr>
            <a:graphicFrameLocks noChangeAspect="1"/>
          </p:cNvGraphicFramePr>
          <p:nvPr/>
        </p:nvGraphicFramePr>
        <p:xfrm>
          <a:off x="5786437" y="3567112"/>
          <a:ext cx="2063013" cy="786523"/>
        </p:xfrm>
        <a:graphic>
          <a:graphicData uri="http://schemas.openxmlformats.org/presentationml/2006/ole">
            <mc:AlternateContent xmlns:mc="http://schemas.openxmlformats.org/markup-compatibility/2006">
              <mc:Choice xmlns:v="urn:schemas-microsoft-com:vml" Requires="v">
                <p:oleObj spid="_x0000_s306381" name="公式" r:id="rId11" imgW="1002865" imgH="380835" progId="Equation.3">
                  <p:embed/>
                </p:oleObj>
              </mc:Choice>
              <mc:Fallback>
                <p:oleObj name="公式" r:id="rId11" imgW="1002865" imgH="380835" progId="Equation.3">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86437" y="3567112"/>
                        <a:ext cx="2063013" cy="7865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6191" name="Rectangle 15"/>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06190" name="Object 14"/>
          <p:cNvGraphicFramePr>
            <a:graphicFrameLocks noChangeAspect="1"/>
          </p:cNvGraphicFramePr>
          <p:nvPr/>
        </p:nvGraphicFramePr>
        <p:xfrm>
          <a:off x="3341688" y="3494088"/>
          <a:ext cx="343208" cy="634188"/>
        </p:xfrm>
        <a:graphic>
          <a:graphicData uri="http://schemas.openxmlformats.org/presentationml/2006/ole">
            <mc:AlternateContent xmlns:mc="http://schemas.openxmlformats.org/markup-compatibility/2006">
              <mc:Choice xmlns:v="urn:schemas-microsoft-com:vml" Requires="v">
                <p:oleObj spid="_x0000_s306382" name="公式" r:id="rId13" imgW="126890" imgH="228402" progId="Equation.3">
                  <p:embed/>
                </p:oleObj>
              </mc:Choice>
              <mc:Fallback>
                <p:oleObj name="公式" r:id="rId13" imgW="126890" imgH="228402" progId="Equation.3">
                  <p:embed/>
                  <p:pic>
                    <p:nvPicPr>
                      <p:cNvPr id="0" name="Picture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41688" y="3494088"/>
                        <a:ext cx="343208" cy="63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random/>
    <p:sndAc>
      <p:stSnd>
        <p:snd r:embed="rId3" name="click.wav"/>
      </p:st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页脚占位符 4"/>
          <p:cNvSpPr>
            <a:spLocks noGrp="1"/>
          </p:cNvSpPr>
          <p:nvPr>
            <p:ph type="ftr" sz="quarter" idx="11"/>
          </p:nvPr>
        </p:nvSpPr>
        <p:spPr/>
        <p:txBody>
          <a:bodyPr/>
          <a:lstStyle/>
          <a:p>
            <a:r>
              <a:rPr lang="zh-CN" altLang="en-US"/>
              <a:t>Game Theory--chapter4</a:t>
            </a:r>
            <a:endParaRPr lang="en-US" altLang="zh-CN"/>
          </a:p>
        </p:txBody>
      </p:sp>
      <p:sp>
        <p:nvSpPr>
          <p:cNvPr id="18" name="灯片编号占位符 5"/>
          <p:cNvSpPr>
            <a:spLocks noGrp="1"/>
          </p:cNvSpPr>
          <p:nvPr>
            <p:ph type="sldNum" sz="quarter" idx="12"/>
          </p:nvPr>
        </p:nvSpPr>
        <p:spPr/>
        <p:txBody>
          <a:bodyPr/>
          <a:lstStyle/>
          <a:p>
            <a:fld id="{16800109-95FC-4EAB-873B-0176CE2A7817}" type="slidenum">
              <a:rPr lang="zh-CN" altLang="en-US"/>
              <a:pPr/>
              <a:t>23</a:t>
            </a:fld>
            <a:endParaRPr lang="en-US" altLang="zh-CN"/>
          </a:p>
        </p:txBody>
      </p:sp>
      <p:sp>
        <p:nvSpPr>
          <p:cNvPr id="307202" name="Rectangle 2"/>
          <p:cNvSpPr>
            <a:spLocks noGrp="1" noChangeArrowheads="1"/>
          </p:cNvSpPr>
          <p:nvPr>
            <p:ph type="title"/>
          </p:nvPr>
        </p:nvSpPr>
        <p:spPr/>
        <p:txBody>
          <a:bodyPr/>
          <a:lstStyle/>
          <a:p>
            <a:r>
              <a:rPr lang="en-US" altLang="zh-CN">
                <a:ea typeface="宋体" pitchFamily="2" charset="-122"/>
              </a:rPr>
              <a:t>Signaling game</a:t>
            </a:r>
            <a:endParaRPr lang="zh-CN" altLang="en-US">
              <a:ea typeface="宋体" pitchFamily="2" charset="-122"/>
            </a:endParaRPr>
          </a:p>
        </p:txBody>
      </p:sp>
      <p:sp>
        <p:nvSpPr>
          <p:cNvPr id="307203" name="Rectangle 3"/>
          <p:cNvSpPr>
            <a:spLocks noGrp="1" noChangeArrowheads="1"/>
          </p:cNvSpPr>
          <p:nvPr>
            <p:ph type="body" idx="1"/>
          </p:nvPr>
        </p:nvSpPr>
        <p:spPr>
          <a:xfrm>
            <a:off x="914400" y="1600200"/>
            <a:ext cx="7772400" cy="4530725"/>
          </a:xfrm>
        </p:spPr>
        <p:txBody>
          <a:bodyPr/>
          <a:lstStyle/>
          <a:p>
            <a:r>
              <a:rPr lang="zh-CN" altLang="en-US" b="1">
                <a:ea typeface="宋体" pitchFamily="2" charset="-122"/>
              </a:rPr>
              <a:t>信号要求 </a:t>
            </a:r>
            <a:r>
              <a:rPr lang="en-US" altLang="zh-CN" b="1">
                <a:ea typeface="宋体" pitchFamily="2" charset="-122"/>
              </a:rPr>
              <a:t>2R</a:t>
            </a:r>
            <a:r>
              <a:rPr lang="en-US" altLang="zh-CN">
                <a:ea typeface="宋体" pitchFamily="2" charset="-122"/>
              </a:rPr>
              <a:t>. </a:t>
            </a:r>
            <a:r>
              <a:rPr lang="zh-CN" altLang="en-US">
                <a:ea typeface="宋体" pitchFamily="2" charset="-122"/>
              </a:rPr>
              <a:t>对</a:t>
            </a:r>
            <a:r>
              <a:rPr lang="en-US" altLang="zh-CN">
                <a:ea typeface="宋体" pitchFamily="2" charset="-122"/>
              </a:rPr>
              <a:t>M</a:t>
            </a:r>
            <a:r>
              <a:rPr lang="zh-CN" altLang="en-US">
                <a:ea typeface="宋体" pitchFamily="2" charset="-122"/>
              </a:rPr>
              <a:t> 中的每一    </a:t>
            </a:r>
            <a:r>
              <a:rPr lang="en-US" altLang="zh-CN">
                <a:ea typeface="宋体" pitchFamily="2" charset="-122"/>
              </a:rPr>
              <a:t>, </a:t>
            </a:r>
            <a:r>
              <a:rPr lang="zh-CN" altLang="en-US">
                <a:ea typeface="宋体" pitchFamily="2" charset="-122"/>
              </a:rPr>
              <a:t>并在给定哪些类型可能发送    的推断           的条件下</a:t>
            </a:r>
            <a:r>
              <a:rPr lang="en-US" altLang="zh-CN">
                <a:ea typeface="宋体" pitchFamily="2" charset="-122"/>
              </a:rPr>
              <a:t>, Receiver</a:t>
            </a:r>
            <a:r>
              <a:rPr lang="zh-CN" altLang="en-US">
                <a:ea typeface="宋体" pitchFamily="2" charset="-122"/>
              </a:rPr>
              <a:t>的行动          必须使</a:t>
            </a:r>
            <a:r>
              <a:rPr lang="en-US" altLang="zh-CN">
                <a:ea typeface="宋体" pitchFamily="2" charset="-122"/>
              </a:rPr>
              <a:t>Sender</a:t>
            </a:r>
            <a:r>
              <a:rPr lang="zh-CN" altLang="en-US">
                <a:ea typeface="宋体" pitchFamily="2" charset="-122"/>
              </a:rPr>
              <a:t>的期望效用最大化</a:t>
            </a:r>
            <a:r>
              <a:rPr lang="en-US" altLang="zh-CN">
                <a:ea typeface="宋体" pitchFamily="2" charset="-122"/>
              </a:rPr>
              <a:t>.  </a:t>
            </a:r>
            <a:r>
              <a:rPr lang="zh-CN" altLang="en-US">
                <a:ea typeface="宋体" pitchFamily="2" charset="-122"/>
              </a:rPr>
              <a:t>亦即         是下式的解</a:t>
            </a:r>
            <a:endParaRPr lang="en-US" altLang="zh-CN">
              <a:ea typeface="宋体" pitchFamily="2" charset="-122"/>
            </a:endParaRPr>
          </a:p>
          <a:p>
            <a:r>
              <a:rPr lang="en-US" altLang="zh-CN">
                <a:ea typeface="宋体" pitchFamily="2" charset="-122"/>
              </a:rPr>
              <a:t> </a:t>
            </a:r>
          </a:p>
        </p:txBody>
      </p:sp>
      <p:sp>
        <p:nvSpPr>
          <p:cNvPr id="307205" name="Rectangle 5"/>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07204" name="Object 4"/>
          <p:cNvGraphicFramePr>
            <a:graphicFrameLocks noChangeAspect="1"/>
          </p:cNvGraphicFramePr>
          <p:nvPr/>
        </p:nvGraphicFramePr>
        <p:xfrm>
          <a:off x="3479800" y="2066925"/>
          <a:ext cx="396875" cy="431800"/>
        </p:xfrm>
        <a:graphic>
          <a:graphicData uri="http://schemas.openxmlformats.org/presentationml/2006/ole">
            <mc:AlternateContent xmlns:mc="http://schemas.openxmlformats.org/markup-compatibility/2006">
              <mc:Choice xmlns:v="urn:schemas-microsoft-com:vml" Requires="v">
                <p:oleObj spid="_x0000_s307401" name="公式" r:id="rId4" imgW="215713" imgH="241091" progId="Equation.3">
                  <p:embed/>
                </p:oleObj>
              </mc:Choice>
              <mc:Fallback>
                <p:oleObj name="公式" r:id="rId4" imgW="215713" imgH="241091"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9800" y="2066925"/>
                        <a:ext cx="3968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07" name="Rectangle 7"/>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07206" name="Object 6"/>
          <p:cNvGraphicFramePr>
            <a:graphicFrameLocks noChangeAspect="1"/>
          </p:cNvGraphicFramePr>
          <p:nvPr/>
        </p:nvGraphicFramePr>
        <p:xfrm>
          <a:off x="3797300" y="2962275"/>
          <a:ext cx="925886" cy="490609"/>
        </p:xfrm>
        <a:graphic>
          <a:graphicData uri="http://schemas.openxmlformats.org/presentationml/2006/ole">
            <mc:AlternateContent xmlns:mc="http://schemas.openxmlformats.org/markup-compatibility/2006">
              <mc:Choice xmlns:v="urn:schemas-microsoft-com:vml" Requires="v">
                <p:oleObj spid="_x0000_s307402" name="公式" r:id="rId6" imgW="482391" imgH="253890" progId="Equation.3">
                  <p:embed/>
                </p:oleObj>
              </mc:Choice>
              <mc:Fallback>
                <p:oleObj name="公式" r:id="rId6" imgW="482391" imgH="253890"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7300" y="2962275"/>
                        <a:ext cx="925886" cy="4906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09" name="Rectangle 9"/>
          <p:cNvSpPr>
            <a:spLocks noChangeArrowheads="1"/>
          </p:cNvSpPr>
          <p:nvPr/>
        </p:nvSpPr>
        <p:spPr bwMode="auto">
          <a:xfrm>
            <a:off x="0" y="32908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07208" name="Object 8"/>
          <p:cNvGraphicFramePr>
            <a:graphicFrameLocks noChangeAspect="1"/>
          </p:cNvGraphicFramePr>
          <p:nvPr/>
        </p:nvGraphicFramePr>
        <p:xfrm>
          <a:off x="4940300" y="1981200"/>
          <a:ext cx="1143000" cy="560388"/>
        </p:xfrm>
        <a:graphic>
          <a:graphicData uri="http://schemas.openxmlformats.org/presentationml/2006/ole">
            <mc:AlternateContent xmlns:mc="http://schemas.openxmlformats.org/markup-compatibility/2006">
              <mc:Choice xmlns:v="urn:schemas-microsoft-com:vml" Requires="v">
                <p:oleObj spid="_x0000_s307403" name="公式" r:id="rId8" imgW="558800" imgH="279400" progId="Equation.3">
                  <p:embed/>
                </p:oleObj>
              </mc:Choice>
              <mc:Fallback>
                <p:oleObj name="公式" r:id="rId8" imgW="558800" imgH="279400" progId="Equation.3">
                  <p:embed/>
                  <p:pic>
                    <p:nvPicPr>
                      <p:cNvPr id="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0300" y="1981200"/>
                        <a:ext cx="1143000" cy="56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11" name="Rectangle 11"/>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07210" name="Object 10"/>
          <p:cNvGraphicFramePr>
            <a:graphicFrameLocks noChangeAspect="1"/>
          </p:cNvGraphicFramePr>
          <p:nvPr/>
        </p:nvGraphicFramePr>
        <p:xfrm>
          <a:off x="5691188" y="1585913"/>
          <a:ext cx="479425" cy="520700"/>
        </p:xfrm>
        <a:graphic>
          <a:graphicData uri="http://schemas.openxmlformats.org/presentationml/2006/ole">
            <mc:AlternateContent xmlns:mc="http://schemas.openxmlformats.org/markup-compatibility/2006">
              <mc:Choice xmlns:v="urn:schemas-microsoft-com:vml" Requires="v">
                <p:oleObj spid="_x0000_s307404" name="公式" r:id="rId10" imgW="215713" imgH="241091" progId="Equation.3">
                  <p:embed/>
                </p:oleObj>
              </mc:Choice>
              <mc:Fallback>
                <p:oleObj name="公式" r:id="rId10" imgW="215713" imgH="241091" progId="Equation.3">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1188" y="1585913"/>
                        <a:ext cx="479425"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13" name="Rectangle 13"/>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07212" name="Object 12"/>
          <p:cNvGraphicFramePr>
            <a:graphicFrameLocks noChangeAspect="1"/>
          </p:cNvGraphicFramePr>
          <p:nvPr/>
        </p:nvGraphicFramePr>
        <p:xfrm>
          <a:off x="3808129" y="2522537"/>
          <a:ext cx="905716" cy="479969"/>
        </p:xfrm>
        <a:graphic>
          <a:graphicData uri="http://schemas.openxmlformats.org/presentationml/2006/ole">
            <mc:AlternateContent xmlns:mc="http://schemas.openxmlformats.org/markup-compatibility/2006">
              <mc:Choice xmlns:v="urn:schemas-microsoft-com:vml" Requires="v">
                <p:oleObj spid="_x0000_s307405" name="公式" r:id="rId11" imgW="482391" imgH="253890" progId="Equation.3">
                  <p:embed/>
                </p:oleObj>
              </mc:Choice>
              <mc:Fallback>
                <p:oleObj name="公式" r:id="rId11" imgW="482391" imgH="253890" progId="Equation.3">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08129" y="2522537"/>
                        <a:ext cx="905716" cy="4799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15" name="Rectangle 15"/>
          <p:cNvSpPr>
            <a:spLocks noChangeArrowheads="1"/>
          </p:cNvSpPr>
          <p:nvPr/>
        </p:nvSpPr>
        <p:spPr bwMode="auto">
          <a:xfrm>
            <a:off x="0" y="32385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07214" name="Object 14"/>
          <p:cNvGraphicFramePr>
            <a:graphicFrameLocks noChangeAspect="1"/>
          </p:cNvGraphicFramePr>
          <p:nvPr/>
        </p:nvGraphicFramePr>
        <p:xfrm>
          <a:off x="2362199" y="3742046"/>
          <a:ext cx="5665639" cy="1116557"/>
        </p:xfrm>
        <a:graphic>
          <a:graphicData uri="http://schemas.openxmlformats.org/presentationml/2006/ole">
            <mc:AlternateContent xmlns:mc="http://schemas.openxmlformats.org/markup-compatibility/2006">
              <mc:Choice xmlns:v="urn:schemas-microsoft-com:vml" Requires="v">
                <p:oleObj spid="_x0000_s307406" name="公式" r:id="rId13" imgW="1930400" imgH="381000" progId="Equation.3">
                  <p:embed/>
                </p:oleObj>
              </mc:Choice>
              <mc:Fallback>
                <p:oleObj name="公式" r:id="rId13" imgW="1930400" imgH="381000" progId="Equation.3">
                  <p:embed/>
                  <p:pic>
                    <p:nvPicPr>
                      <p:cNvPr id="0" name="Picture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62199" y="3742046"/>
                        <a:ext cx="5665639" cy="11165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random/>
    <p:sndAc>
      <p:stSnd>
        <p:snd r:embed="rId3" name="click.wav"/>
      </p:stSnd>
    </p:sndAc>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页脚占位符 4"/>
          <p:cNvSpPr>
            <a:spLocks noGrp="1"/>
          </p:cNvSpPr>
          <p:nvPr>
            <p:ph type="ftr" sz="quarter" idx="11"/>
          </p:nvPr>
        </p:nvSpPr>
        <p:spPr/>
        <p:txBody>
          <a:bodyPr/>
          <a:lstStyle/>
          <a:p>
            <a:r>
              <a:rPr lang="zh-CN" altLang="en-US"/>
              <a:t>Game Theory--chapter4</a:t>
            </a:r>
            <a:endParaRPr lang="en-US" altLang="zh-CN"/>
          </a:p>
        </p:txBody>
      </p:sp>
      <p:sp>
        <p:nvSpPr>
          <p:cNvPr id="17" name="灯片编号占位符 5"/>
          <p:cNvSpPr>
            <a:spLocks noGrp="1"/>
          </p:cNvSpPr>
          <p:nvPr>
            <p:ph type="sldNum" sz="quarter" idx="12"/>
          </p:nvPr>
        </p:nvSpPr>
        <p:spPr/>
        <p:txBody>
          <a:bodyPr/>
          <a:lstStyle/>
          <a:p>
            <a:fld id="{93C7613E-602B-4F57-BF55-5C86F2118F3F}" type="slidenum">
              <a:rPr lang="zh-CN" altLang="en-US"/>
              <a:pPr/>
              <a:t>24</a:t>
            </a:fld>
            <a:endParaRPr lang="en-US" altLang="zh-CN"/>
          </a:p>
        </p:txBody>
      </p:sp>
      <p:sp>
        <p:nvSpPr>
          <p:cNvPr id="308226" name="Rectangle 2"/>
          <p:cNvSpPr>
            <a:spLocks noGrp="1" noChangeArrowheads="1"/>
          </p:cNvSpPr>
          <p:nvPr>
            <p:ph type="title"/>
          </p:nvPr>
        </p:nvSpPr>
        <p:spPr/>
        <p:txBody>
          <a:bodyPr/>
          <a:lstStyle/>
          <a:p>
            <a:r>
              <a:rPr lang="en-US" altLang="zh-CN">
                <a:ea typeface="宋体" pitchFamily="2" charset="-122"/>
              </a:rPr>
              <a:t>Signaling game</a:t>
            </a:r>
            <a:endParaRPr lang="zh-CN" altLang="en-US">
              <a:ea typeface="宋体" pitchFamily="2" charset="-122"/>
            </a:endParaRPr>
          </a:p>
        </p:txBody>
      </p:sp>
      <p:sp>
        <p:nvSpPr>
          <p:cNvPr id="308227" name="Rectangle 3"/>
          <p:cNvSpPr>
            <a:spLocks noGrp="1" noChangeArrowheads="1"/>
          </p:cNvSpPr>
          <p:nvPr>
            <p:ph type="body" idx="1"/>
          </p:nvPr>
        </p:nvSpPr>
        <p:spPr/>
        <p:txBody>
          <a:bodyPr/>
          <a:lstStyle/>
          <a:p>
            <a:r>
              <a:rPr lang="zh-CN" altLang="en-US" b="1" dirty="0">
                <a:ea typeface="宋体" pitchFamily="2" charset="-122"/>
              </a:rPr>
              <a:t>信号要求 </a:t>
            </a:r>
            <a:r>
              <a:rPr lang="en-US" altLang="zh-CN" b="1" dirty="0">
                <a:ea typeface="宋体" pitchFamily="2" charset="-122"/>
              </a:rPr>
              <a:t>2S  </a:t>
            </a:r>
            <a:r>
              <a:rPr lang="zh-CN" altLang="en-US" dirty="0">
                <a:ea typeface="宋体" pitchFamily="2" charset="-122"/>
              </a:rPr>
              <a:t>对</a:t>
            </a:r>
            <a:r>
              <a:rPr lang="en-US" altLang="zh-CN" dirty="0">
                <a:ea typeface="宋体" pitchFamily="2" charset="-122"/>
              </a:rPr>
              <a:t>T</a:t>
            </a:r>
            <a:r>
              <a:rPr lang="zh-CN" altLang="en-US" dirty="0">
                <a:ea typeface="宋体" pitchFamily="2" charset="-122"/>
              </a:rPr>
              <a:t>中的每一     </a:t>
            </a:r>
            <a:r>
              <a:rPr lang="en-US" altLang="zh-CN" dirty="0">
                <a:ea typeface="宋体" pitchFamily="2" charset="-122"/>
              </a:rPr>
              <a:t>,</a:t>
            </a:r>
            <a:r>
              <a:rPr lang="zh-CN" altLang="en-US" dirty="0">
                <a:ea typeface="宋体" pitchFamily="2" charset="-122"/>
              </a:rPr>
              <a:t> 在给定</a:t>
            </a:r>
            <a:r>
              <a:rPr lang="en-US" altLang="zh-CN" dirty="0">
                <a:ea typeface="宋体" pitchFamily="2" charset="-122"/>
              </a:rPr>
              <a:t>Receiver</a:t>
            </a:r>
            <a:r>
              <a:rPr lang="zh-CN" altLang="en-US" dirty="0">
                <a:ea typeface="宋体" pitchFamily="2" charset="-122"/>
              </a:rPr>
              <a:t>策略        的条件下</a:t>
            </a:r>
            <a:r>
              <a:rPr lang="en-US" altLang="zh-CN" dirty="0">
                <a:ea typeface="宋体" pitchFamily="2" charset="-122"/>
              </a:rPr>
              <a:t>,</a:t>
            </a:r>
            <a:r>
              <a:rPr lang="zh-CN" altLang="en-US" dirty="0">
                <a:ea typeface="宋体" pitchFamily="2" charset="-122"/>
              </a:rPr>
              <a:t> </a:t>
            </a:r>
            <a:r>
              <a:rPr lang="en-US" altLang="zh-CN" dirty="0">
                <a:ea typeface="宋体" pitchFamily="2" charset="-122"/>
              </a:rPr>
              <a:t>Sender</a:t>
            </a:r>
            <a:r>
              <a:rPr lang="zh-CN" altLang="en-US" dirty="0">
                <a:ea typeface="宋体" pitchFamily="2" charset="-122"/>
              </a:rPr>
              <a:t>选择的信号        必须使</a:t>
            </a:r>
            <a:r>
              <a:rPr lang="en-US" altLang="zh-CN" dirty="0">
                <a:ea typeface="宋体" pitchFamily="2" charset="-122"/>
              </a:rPr>
              <a:t>Sender</a:t>
            </a:r>
            <a:r>
              <a:rPr lang="zh-CN" altLang="en-US" dirty="0">
                <a:ea typeface="宋体" pitchFamily="2" charset="-122"/>
              </a:rPr>
              <a:t>的效用最大化</a:t>
            </a:r>
            <a:r>
              <a:rPr lang="en-US" altLang="zh-CN" dirty="0">
                <a:ea typeface="宋体" pitchFamily="2" charset="-122"/>
              </a:rPr>
              <a:t>.  </a:t>
            </a:r>
            <a:r>
              <a:rPr lang="zh-CN" altLang="en-US" dirty="0">
                <a:ea typeface="宋体" pitchFamily="2" charset="-122"/>
              </a:rPr>
              <a:t>亦即     是下式的解</a:t>
            </a:r>
            <a:endParaRPr lang="en-US" altLang="zh-CN" dirty="0">
              <a:ea typeface="宋体" pitchFamily="2" charset="-122"/>
            </a:endParaRPr>
          </a:p>
          <a:p>
            <a:endParaRPr lang="zh-CN" altLang="en-US" b="1" dirty="0">
              <a:ea typeface="宋体" pitchFamily="2" charset="-122"/>
            </a:endParaRPr>
          </a:p>
        </p:txBody>
      </p:sp>
      <p:sp>
        <p:nvSpPr>
          <p:cNvPr id="308229" name="Rectangle 5"/>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08228" name="Object 4"/>
          <p:cNvGraphicFramePr>
            <a:graphicFrameLocks noChangeAspect="1"/>
          </p:cNvGraphicFramePr>
          <p:nvPr/>
        </p:nvGraphicFramePr>
        <p:xfrm>
          <a:off x="5555633" y="1582430"/>
          <a:ext cx="353847" cy="652954"/>
        </p:xfrm>
        <a:graphic>
          <a:graphicData uri="http://schemas.openxmlformats.org/presentationml/2006/ole">
            <mc:AlternateContent xmlns:mc="http://schemas.openxmlformats.org/markup-compatibility/2006">
              <mc:Choice xmlns:v="urn:schemas-microsoft-com:vml" Requires="v">
                <p:oleObj spid="_x0000_s308394" name="公式" r:id="rId4" imgW="126890" imgH="228402" progId="Equation.3">
                  <p:embed/>
                </p:oleObj>
              </mc:Choice>
              <mc:Fallback>
                <p:oleObj name="公式" r:id="rId4" imgW="126890" imgH="228402"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5633" y="1582430"/>
                        <a:ext cx="353847" cy="6529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231" name="Rectangle 7"/>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08230" name="Object 6"/>
          <p:cNvGraphicFramePr>
            <a:graphicFrameLocks noChangeAspect="1"/>
          </p:cNvGraphicFramePr>
          <p:nvPr/>
        </p:nvGraphicFramePr>
        <p:xfrm>
          <a:off x="7832725" y="2517775"/>
          <a:ext cx="722313" cy="401638"/>
        </p:xfrm>
        <a:graphic>
          <a:graphicData uri="http://schemas.openxmlformats.org/presentationml/2006/ole">
            <mc:AlternateContent xmlns:mc="http://schemas.openxmlformats.org/markup-compatibility/2006">
              <mc:Choice xmlns:v="urn:schemas-microsoft-com:vml" Requires="v">
                <p:oleObj spid="_x0000_s308395" name="公式" r:id="rId6" imgW="431613" imgH="241195" progId="Equation.3">
                  <p:embed/>
                </p:oleObj>
              </mc:Choice>
              <mc:Fallback>
                <p:oleObj name="公式" r:id="rId6" imgW="431613" imgH="241195"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32725" y="2517775"/>
                        <a:ext cx="722313"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233" name="Rectangle 9"/>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08232" name="Object 8"/>
          <p:cNvGraphicFramePr>
            <a:graphicFrameLocks noChangeAspect="1"/>
          </p:cNvGraphicFramePr>
          <p:nvPr/>
        </p:nvGraphicFramePr>
        <p:xfrm>
          <a:off x="3384385" y="2084199"/>
          <a:ext cx="942975" cy="527050"/>
        </p:xfrm>
        <a:graphic>
          <a:graphicData uri="http://schemas.openxmlformats.org/presentationml/2006/ole">
            <mc:AlternateContent xmlns:mc="http://schemas.openxmlformats.org/markup-compatibility/2006">
              <mc:Choice xmlns:v="urn:schemas-microsoft-com:vml" Requires="v">
                <p:oleObj spid="_x0000_s308396" name="Equation" r:id="rId8" imgW="457200" imgH="253800" progId="Equation.DSMT4">
                  <p:embed/>
                </p:oleObj>
              </mc:Choice>
              <mc:Fallback>
                <p:oleObj name="Equation" r:id="rId8" imgW="457200" imgH="253800" progId="Equation.DSMT4">
                  <p:embed/>
                  <p:pic>
                    <p:nvPicPr>
                      <p:cNvPr id="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84385" y="2084199"/>
                        <a:ext cx="942975"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235" name="Rectangle 11"/>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308237" name="Rectangle 13"/>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08236" name="Object 12"/>
          <p:cNvGraphicFramePr>
            <a:graphicFrameLocks noChangeAspect="1"/>
          </p:cNvGraphicFramePr>
          <p:nvPr/>
        </p:nvGraphicFramePr>
        <p:xfrm>
          <a:off x="1664672" y="2464440"/>
          <a:ext cx="918583" cy="510772"/>
        </p:xfrm>
        <a:graphic>
          <a:graphicData uri="http://schemas.openxmlformats.org/presentationml/2006/ole">
            <mc:AlternateContent xmlns:mc="http://schemas.openxmlformats.org/markup-compatibility/2006">
              <mc:Choice xmlns:v="urn:schemas-microsoft-com:vml" Requires="v">
                <p:oleObj spid="_x0000_s308397" name="公式" r:id="rId10" imgW="431613" imgH="241195" progId="Equation.3">
                  <p:embed/>
                </p:oleObj>
              </mc:Choice>
              <mc:Fallback>
                <p:oleObj name="公式" r:id="rId10" imgW="431613" imgH="241195" progId="Equation.3">
                  <p:embed/>
                  <p:pic>
                    <p:nvPicPr>
                      <p:cNvPr id="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64672" y="2464440"/>
                        <a:ext cx="918583" cy="5107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239" name="Rectangle 15"/>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08238" name="Object 14"/>
          <p:cNvGraphicFramePr>
            <a:graphicFrameLocks noChangeAspect="1"/>
          </p:cNvGraphicFramePr>
          <p:nvPr/>
        </p:nvGraphicFramePr>
        <p:xfrm>
          <a:off x="2360613" y="3481388"/>
          <a:ext cx="3289300" cy="757237"/>
        </p:xfrm>
        <a:graphic>
          <a:graphicData uri="http://schemas.openxmlformats.org/presentationml/2006/ole">
            <mc:AlternateContent xmlns:mc="http://schemas.openxmlformats.org/markup-compatibility/2006">
              <mc:Choice xmlns:v="urn:schemas-microsoft-com:vml" Requires="v">
                <p:oleObj spid="_x0000_s308398" name="公式" r:id="rId12" imgW="1447800" imgH="330200" progId="Equation.3">
                  <p:embed/>
                </p:oleObj>
              </mc:Choice>
              <mc:Fallback>
                <p:oleObj name="公式" r:id="rId12" imgW="1447800" imgH="330200" progId="Equation.3">
                  <p:embed/>
                  <p:pic>
                    <p:nvPicPr>
                      <p:cNvPr id="0" name="Picture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60613" y="3481388"/>
                        <a:ext cx="3289300" cy="757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random/>
    <p:sndAc>
      <p:stSnd>
        <p:snd r:embed="rId3" name="click.wav"/>
      </p:stSnd>
    </p:sndAc>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页脚占位符 4"/>
          <p:cNvSpPr>
            <a:spLocks noGrp="1"/>
          </p:cNvSpPr>
          <p:nvPr>
            <p:ph type="ftr" sz="quarter" idx="11"/>
          </p:nvPr>
        </p:nvSpPr>
        <p:spPr/>
        <p:txBody>
          <a:bodyPr/>
          <a:lstStyle/>
          <a:p>
            <a:r>
              <a:rPr lang="zh-CN" altLang="en-US"/>
              <a:t>Game Theory--chapter4</a:t>
            </a:r>
            <a:endParaRPr lang="en-US" altLang="zh-CN"/>
          </a:p>
        </p:txBody>
      </p:sp>
      <p:sp>
        <p:nvSpPr>
          <p:cNvPr id="16" name="灯片编号占位符 5"/>
          <p:cNvSpPr>
            <a:spLocks noGrp="1"/>
          </p:cNvSpPr>
          <p:nvPr>
            <p:ph type="sldNum" sz="quarter" idx="12"/>
          </p:nvPr>
        </p:nvSpPr>
        <p:spPr/>
        <p:txBody>
          <a:bodyPr/>
          <a:lstStyle/>
          <a:p>
            <a:fld id="{9712803E-4BD2-4AA4-9215-6CD1BB60108C}" type="slidenum">
              <a:rPr lang="zh-CN" altLang="en-US"/>
              <a:pPr/>
              <a:t>25</a:t>
            </a:fld>
            <a:endParaRPr lang="en-US" altLang="zh-CN"/>
          </a:p>
        </p:txBody>
      </p:sp>
      <p:sp>
        <p:nvSpPr>
          <p:cNvPr id="309250" name="Rectangle 2"/>
          <p:cNvSpPr>
            <a:spLocks noGrp="1" noChangeArrowheads="1"/>
          </p:cNvSpPr>
          <p:nvPr>
            <p:ph type="title"/>
          </p:nvPr>
        </p:nvSpPr>
        <p:spPr/>
        <p:txBody>
          <a:bodyPr/>
          <a:lstStyle/>
          <a:p>
            <a:r>
              <a:rPr lang="en-US" altLang="zh-CN">
                <a:ea typeface="宋体" pitchFamily="2" charset="-122"/>
              </a:rPr>
              <a:t>Signaling game</a:t>
            </a:r>
            <a:endParaRPr lang="zh-CN" altLang="en-US">
              <a:ea typeface="宋体" pitchFamily="2" charset="-122"/>
            </a:endParaRPr>
          </a:p>
        </p:txBody>
      </p:sp>
      <p:sp>
        <p:nvSpPr>
          <p:cNvPr id="309251" name="Rectangle 3"/>
          <p:cNvSpPr>
            <a:spLocks noGrp="1" noChangeArrowheads="1"/>
          </p:cNvSpPr>
          <p:nvPr>
            <p:ph type="body" idx="1"/>
          </p:nvPr>
        </p:nvSpPr>
        <p:spPr/>
        <p:txBody>
          <a:bodyPr/>
          <a:lstStyle/>
          <a:p>
            <a:r>
              <a:rPr lang="zh-CN" altLang="en-US" b="1">
                <a:ea typeface="宋体" pitchFamily="2" charset="-122"/>
              </a:rPr>
              <a:t>信号要求 </a:t>
            </a:r>
            <a:r>
              <a:rPr lang="en-US" altLang="zh-CN" b="1">
                <a:ea typeface="宋体" pitchFamily="2" charset="-122"/>
              </a:rPr>
              <a:t>3. </a:t>
            </a:r>
            <a:r>
              <a:rPr lang="zh-CN" altLang="en-US">
                <a:ea typeface="宋体" pitchFamily="2" charset="-122"/>
              </a:rPr>
              <a:t>对每一</a:t>
            </a:r>
            <a:r>
              <a:rPr lang="en-US" altLang="zh-CN">
                <a:ea typeface="宋体" pitchFamily="2" charset="-122"/>
              </a:rPr>
              <a:t>M</a:t>
            </a:r>
            <a:r>
              <a:rPr lang="zh-CN" altLang="en-US">
                <a:ea typeface="宋体" pitchFamily="2" charset="-122"/>
              </a:rPr>
              <a:t>中的    </a:t>
            </a:r>
            <a:r>
              <a:rPr lang="en-US" altLang="zh-CN">
                <a:ea typeface="宋体" pitchFamily="2" charset="-122"/>
              </a:rPr>
              <a:t>,</a:t>
            </a:r>
            <a:r>
              <a:rPr lang="zh-CN" altLang="en-US">
                <a:ea typeface="宋体" pitchFamily="2" charset="-122"/>
              </a:rPr>
              <a:t>如果在</a:t>
            </a:r>
            <a:r>
              <a:rPr lang="en-US" altLang="zh-CN">
                <a:ea typeface="宋体" pitchFamily="2" charset="-122"/>
              </a:rPr>
              <a:t>T</a:t>
            </a:r>
            <a:r>
              <a:rPr lang="zh-CN" altLang="en-US">
                <a:ea typeface="宋体" pitchFamily="2" charset="-122"/>
              </a:rPr>
              <a:t>中存在 使得             </a:t>
            </a:r>
            <a:r>
              <a:rPr lang="en-US" altLang="zh-CN">
                <a:ea typeface="宋体" pitchFamily="2" charset="-122"/>
              </a:rPr>
              <a:t>,</a:t>
            </a:r>
            <a:r>
              <a:rPr lang="zh-CN" altLang="en-US">
                <a:ea typeface="宋体" pitchFamily="2" charset="-122"/>
              </a:rPr>
              <a:t>则</a:t>
            </a:r>
            <a:r>
              <a:rPr lang="en-US" altLang="zh-CN">
                <a:ea typeface="宋体" pitchFamily="2" charset="-122"/>
              </a:rPr>
              <a:t>Receiver</a:t>
            </a:r>
            <a:r>
              <a:rPr lang="zh-CN" altLang="en-US">
                <a:ea typeface="宋体" pitchFamily="2" charset="-122"/>
              </a:rPr>
              <a:t>在对应于    的信息集中所持有推断必须决定于贝叶斯法则和</a:t>
            </a:r>
            <a:r>
              <a:rPr lang="en-US" altLang="zh-CN">
                <a:ea typeface="宋体" pitchFamily="2" charset="-122"/>
              </a:rPr>
              <a:t>Sender</a:t>
            </a:r>
            <a:r>
              <a:rPr lang="zh-CN" altLang="en-US">
                <a:ea typeface="宋体" pitchFamily="2" charset="-122"/>
              </a:rPr>
              <a:t>的策略 </a:t>
            </a:r>
            <a:r>
              <a:rPr lang="en-US" altLang="zh-CN">
                <a:ea typeface="宋体" pitchFamily="2" charset="-122"/>
              </a:rPr>
              <a:t>:      </a:t>
            </a:r>
            <a:endParaRPr lang="zh-CN" altLang="en-US">
              <a:ea typeface="宋体" pitchFamily="2" charset="-122"/>
            </a:endParaRPr>
          </a:p>
        </p:txBody>
      </p:sp>
      <p:sp>
        <p:nvSpPr>
          <p:cNvPr id="309253"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09252" name="Object 4"/>
          <p:cNvGraphicFramePr>
            <a:graphicFrameLocks noChangeAspect="1"/>
          </p:cNvGraphicFramePr>
          <p:nvPr/>
        </p:nvGraphicFramePr>
        <p:xfrm>
          <a:off x="6616700" y="2062163"/>
          <a:ext cx="384175" cy="417512"/>
        </p:xfrm>
        <a:graphic>
          <a:graphicData uri="http://schemas.openxmlformats.org/presentationml/2006/ole">
            <mc:AlternateContent xmlns:mc="http://schemas.openxmlformats.org/markup-compatibility/2006">
              <mc:Choice xmlns:v="urn:schemas-microsoft-com:vml" Requires="v">
                <p:oleObj spid="_x0000_s309416" name="公式" r:id="rId4" imgW="215713" imgH="241091" progId="Equation.3">
                  <p:embed/>
                </p:oleObj>
              </mc:Choice>
              <mc:Fallback>
                <p:oleObj name="公式" r:id="rId4" imgW="215713" imgH="241091"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6700" y="2062163"/>
                        <a:ext cx="384175"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9255" name="Rectangle 7"/>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09254" name="Object 6"/>
          <p:cNvGraphicFramePr>
            <a:graphicFrameLocks noChangeAspect="1"/>
          </p:cNvGraphicFramePr>
          <p:nvPr/>
        </p:nvGraphicFramePr>
        <p:xfrm>
          <a:off x="5321300" y="1670050"/>
          <a:ext cx="407988" cy="442913"/>
        </p:xfrm>
        <a:graphic>
          <a:graphicData uri="http://schemas.openxmlformats.org/presentationml/2006/ole">
            <mc:AlternateContent xmlns:mc="http://schemas.openxmlformats.org/markup-compatibility/2006">
              <mc:Choice xmlns:v="urn:schemas-microsoft-com:vml" Requires="v">
                <p:oleObj spid="_x0000_s309417" name="公式" r:id="rId6" imgW="215713" imgH="241091" progId="Equation.3">
                  <p:embed/>
                </p:oleObj>
              </mc:Choice>
              <mc:Fallback>
                <p:oleObj name="公式" r:id="rId6" imgW="215713" imgH="241091"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1300" y="1670050"/>
                        <a:ext cx="407988"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9257" name="Rectangle 9"/>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09256" name="Object 8"/>
          <p:cNvGraphicFramePr>
            <a:graphicFrameLocks noChangeAspect="1"/>
          </p:cNvGraphicFramePr>
          <p:nvPr/>
        </p:nvGraphicFramePr>
        <p:xfrm>
          <a:off x="8161338" y="1690688"/>
          <a:ext cx="219075" cy="404812"/>
        </p:xfrm>
        <a:graphic>
          <a:graphicData uri="http://schemas.openxmlformats.org/presentationml/2006/ole">
            <mc:AlternateContent xmlns:mc="http://schemas.openxmlformats.org/markup-compatibility/2006">
              <mc:Choice xmlns:v="urn:schemas-microsoft-com:vml" Requires="v">
                <p:oleObj spid="_x0000_s309418" name="公式" r:id="rId7" imgW="126890" imgH="228402" progId="Equation.3">
                  <p:embed/>
                </p:oleObj>
              </mc:Choice>
              <mc:Fallback>
                <p:oleObj name="公式" r:id="rId7" imgW="126890" imgH="228402" progId="Equation.3">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61338" y="1690688"/>
                        <a:ext cx="219075"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9259" name="Rectangle 11"/>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09258" name="Object 10"/>
          <p:cNvGraphicFramePr>
            <a:graphicFrameLocks noChangeAspect="1"/>
          </p:cNvGraphicFramePr>
          <p:nvPr/>
        </p:nvGraphicFramePr>
        <p:xfrm>
          <a:off x="2071688" y="2071688"/>
          <a:ext cx="1193800" cy="407987"/>
        </p:xfrm>
        <a:graphic>
          <a:graphicData uri="http://schemas.openxmlformats.org/presentationml/2006/ole">
            <mc:AlternateContent xmlns:mc="http://schemas.openxmlformats.org/markup-compatibility/2006">
              <mc:Choice xmlns:v="urn:schemas-microsoft-com:vml" Requires="v">
                <p:oleObj spid="_x0000_s309419" name="公式" r:id="rId9" imgW="748975" imgH="253890" progId="Equation.3">
                  <p:embed/>
                </p:oleObj>
              </mc:Choice>
              <mc:Fallback>
                <p:oleObj name="公式" r:id="rId9" imgW="748975" imgH="253890" progId="Equation.3">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71688" y="2071688"/>
                        <a:ext cx="1193800" cy="407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9261" name="Rectangle 13"/>
          <p:cNvSpPr>
            <a:spLocks noChangeArrowheads="1"/>
          </p:cNvSpPr>
          <p:nvPr/>
        </p:nvSpPr>
        <p:spPr bwMode="auto">
          <a:xfrm>
            <a:off x="0" y="3138488"/>
            <a:ext cx="9144000" cy="1587"/>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09260" name="Object 12"/>
          <p:cNvGraphicFramePr>
            <a:graphicFrameLocks noChangeAspect="1"/>
          </p:cNvGraphicFramePr>
          <p:nvPr/>
        </p:nvGraphicFramePr>
        <p:xfrm>
          <a:off x="2865438" y="2905125"/>
          <a:ext cx="2955925" cy="1316038"/>
        </p:xfrm>
        <a:graphic>
          <a:graphicData uri="http://schemas.openxmlformats.org/presentationml/2006/ole">
            <mc:AlternateContent xmlns:mc="http://schemas.openxmlformats.org/markup-compatibility/2006">
              <mc:Choice xmlns:v="urn:schemas-microsoft-com:vml" Requires="v">
                <p:oleObj spid="_x0000_s309420" name="公式" r:id="rId11" imgW="1307532" imgH="583947" progId="Equation.3">
                  <p:embed/>
                </p:oleObj>
              </mc:Choice>
              <mc:Fallback>
                <p:oleObj name="公式" r:id="rId11" imgW="1307532" imgH="583947" progId="Equation.3">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65438" y="2905125"/>
                        <a:ext cx="2955925" cy="1316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random/>
    <p:sndAc>
      <p:stSnd>
        <p:snd r:embed="rId3" name="click.wav"/>
      </p:stSnd>
    </p:sndAc>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页脚占位符 4"/>
          <p:cNvSpPr>
            <a:spLocks noGrp="1"/>
          </p:cNvSpPr>
          <p:nvPr>
            <p:ph type="ftr" sz="quarter" idx="11"/>
          </p:nvPr>
        </p:nvSpPr>
        <p:spPr/>
        <p:txBody>
          <a:bodyPr/>
          <a:lstStyle/>
          <a:p>
            <a:r>
              <a:rPr lang="zh-CN" altLang="en-US"/>
              <a:t>Game Theory--chapter4</a:t>
            </a:r>
            <a:endParaRPr lang="en-US" altLang="zh-CN"/>
          </a:p>
        </p:txBody>
      </p:sp>
      <p:sp>
        <p:nvSpPr>
          <p:cNvPr id="12" name="灯片编号占位符 5"/>
          <p:cNvSpPr>
            <a:spLocks noGrp="1"/>
          </p:cNvSpPr>
          <p:nvPr>
            <p:ph type="sldNum" sz="quarter" idx="12"/>
          </p:nvPr>
        </p:nvSpPr>
        <p:spPr/>
        <p:txBody>
          <a:bodyPr/>
          <a:lstStyle/>
          <a:p>
            <a:fld id="{F16E28BF-5969-4CAC-A596-5503FE889D8F}" type="slidenum">
              <a:rPr lang="zh-CN" altLang="en-US"/>
              <a:pPr/>
              <a:t>26</a:t>
            </a:fld>
            <a:endParaRPr lang="en-US" altLang="zh-CN"/>
          </a:p>
        </p:txBody>
      </p:sp>
      <p:sp>
        <p:nvSpPr>
          <p:cNvPr id="310274" name="Rectangle 2"/>
          <p:cNvSpPr>
            <a:spLocks noGrp="1" noChangeArrowheads="1"/>
          </p:cNvSpPr>
          <p:nvPr>
            <p:ph type="title"/>
          </p:nvPr>
        </p:nvSpPr>
        <p:spPr/>
        <p:txBody>
          <a:bodyPr/>
          <a:lstStyle/>
          <a:p>
            <a:r>
              <a:rPr lang="en-US" altLang="zh-CN">
                <a:ea typeface="宋体" pitchFamily="2" charset="-122"/>
              </a:rPr>
              <a:t>Signaling game</a:t>
            </a:r>
            <a:endParaRPr lang="zh-CN" altLang="en-US">
              <a:ea typeface="宋体" pitchFamily="2" charset="-122"/>
            </a:endParaRPr>
          </a:p>
        </p:txBody>
      </p:sp>
      <p:sp>
        <p:nvSpPr>
          <p:cNvPr id="310275" name="Rectangle 3"/>
          <p:cNvSpPr>
            <a:spLocks noGrp="1" noChangeArrowheads="1"/>
          </p:cNvSpPr>
          <p:nvPr>
            <p:ph type="body" idx="1"/>
          </p:nvPr>
        </p:nvSpPr>
        <p:spPr/>
        <p:txBody>
          <a:bodyPr/>
          <a:lstStyle/>
          <a:p>
            <a:r>
              <a:rPr lang="zh-CN" altLang="en-US" b="1">
                <a:ea typeface="宋体" pitchFamily="2" charset="-122"/>
              </a:rPr>
              <a:t>定义</a:t>
            </a:r>
            <a:r>
              <a:rPr lang="zh-CN" altLang="en-US">
                <a:ea typeface="宋体" pitchFamily="2" charset="-122"/>
              </a:rPr>
              <a:t>  信号博弈中一个纯策略完美贝叶斯均衡为一对策略        和        以及推断            </a:t>
            </a:r>
            <a:r>
              <a:rPr lang="en-US" altLang="zh-CN">
                <a:ea typeface="宋体" pitchFamily="2" charset="-122"/>
              </a:rPr>
              <a:t>,</a:t>
            </a:r>
            <a:r>
              <a:rPr lang="zh-CN" altLang="en-US">
                <a:ea typeface="宋体" pitchFamily="2" charset="-122"/>
              </a:rPr>
              <a:t>满足信号要求 </a:t>
            </a:r>
            <a:r>
              <a:rPr lang="en-US" altLang="zh-CN">
                <a:ea typeface="宋体" pitchFamily="2" charset="-122"/>
              </a:rPr>
              <a:t>(1), (2R),(2S), </a:t>
            </a:r>
            <a:r>
              <a:rPr lang="zh-CN" altLang="en-US">
                <a:ea typeface="宋体" pitchFamily="2" charset="-122"/>
              </a:rPr>
              <a:t>及 </a:t>
            </a:r>
            <a:r>
              <a:rPr lang="en-US" altLang="zh-CN">
                <a:ea typeface="宋体" pitchFamily="2" charset="-122"/>
              </a:rPr>
              <a:t>(3).</a:t>
            </a:r>
          </a:p>
          <a:p>
            <a:r>
              <a:rPr lang="en-US" altLang="zh-CN">
                <a:ea typeface="宋体" pitchFamily="2" charset="-122"/>
              </a:rPr>
              <a:t> </a:t>
            </a:r>
          </a:p>
          <a:p>
            <a:r>
              <a:rPr lang="zh-CN" altLang="en-US">
                <a:ea typeface="宋体" pitchFamily="2" charset="-122"/>
              </a:rPr>
              <a:t>如果</a:t>
            </a:r>
            <a:r>
              <a:rPr lang="en-US" altLang="zh-CN">
                <a:ea typeface="宋体" pitchFamily="2" charset="-122"/>
              </a:rPr>
              <a:t>Sender</a:t>
            </a:r>
            <a:r>
              <a:rPr lang="zh-CN" altLang="en-US">
                <a:ea typeface="宋体" pitchFamily="2" charset="-122"/>
              </a:rPr>
              <a:t>的策略是混同的或分离的</a:t>
            </a:r>
            <a:r>
              <a:rPr lang="en-US" altLang="zh-CN">
                <a:ea typeface="宋体" pitchFamily="2" charset="-122"/>
              </a:rPr>
              <a:t>,</a:t>
            </a:r>
            <a:r>
              <a:rPr lang="zh-CN" altLang="en-US">
                <a:ea typeface="宋体" pitchFamily="2" charset="-122"/>
              </a:rPr>
              <a:t>我们就称均衡分别为混同的或分离的（</a:t>
            </a:r>
            <a:r>
              <a:rPr lang="en-US" altLang="zh-CN">
                <a:solidFill>
                  <a:schemeClr val="bg2"/>
                </a:solidFill>
                <a:ea typeface="宋体" pitchFamily="2" charset="-122"/>
              </a:rPr>
              <a:t>equilibrium pooling or separating</a:t>
            </a:r>
            <a:r>
              <a:rPr lang="en-US" altLang="zh-CN">
                <a:ea typeface="宋体" pitchFamily="2" charset="-122"/>
              </a:rPr>
              <a:t> </a:t>
            </a:r>
            <a:r>
              <a:rPr lang="zh-CN" altLang="en-US">
                <a:ea typeface="宋体" pitchFamily="2" charset="-122"/>
              </a:rPr>
              <a:t>）</a:t>
            </a:r>
            <a:r>
              <a:rPr lang="en-US" altLang="zh-CN">
                <a:ea typeface="宋体" pitchFamily="2" charset="-122"/>
              </a:rPr>
              <a:t>.</a:t>
            </a:r>
          </a:p>
        </p:txBody>
      </p:sp>
      <p:sp>
        <p:nvSpPr>
          <p:cNvPr id="310277" name="Rectangle 5"/>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10276" name="Object 4"/>
          <p:cNvGraphicFramePr>
            <a:graphicFrameLocks noChangeAspect="1"/>
          </p:cNvGraphicFramePr>
          <p:nvPr/>
        </p:nvGraphicFramePr>
        <p:xfrm>
          <a:off x="3163888" y="2079625"/>
          <a:ext cx="712787" cy="395288"/>
        </p:xfrm>
        <a:graphic>
          <a:graphicData uri="http://schemas.openxmlformats.org/presentationml/2006/ole">
            <mc:AlternateContent xmlns:mc="http://schemas.openxmlformats.org/markup-compatibility/2006">
              <mc:Choice xmlns:v="urn:schemas-microsoft-com:vml" Requires="v">
                <p:oleObj spid="_x0000_s310374" name="公式" r:id="rId4" imgW="431613" imgH="241195" progId="Equation.3">
                  <p:embed/>
                </p:oleObj>
              </mc:Choice>
              <mc:Fallback>
                <p:oleObj name="公式" r:id="rId4" imgW="431613" imgH="241195"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3888" y="2079625"/>
                        <a:ext cx="712787" cy="39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0279" name="Rectangle 7"/>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10278" name="Object 6"/>
          <p:cNvGraphicFramePr>
            <a:graphicFrameLocks noChangeAspect="1"/>
          </p:cNvGraphicFramePr>
          <p:nvPr/>
        </p:nvGraphicFramePr>
        <p:xfrm>
          <a:off x="4284663" y="2071688"/>
          <a:ext cx="768350" cy="406400"/>
        </p:xfrm>
        <a:graphic>
          <a:graphicData uri="http://schemas.openxmlformats.org/presentationml/2006/ole">
            <mc:AlternateContent xmlns:mc="http://schemas.openxmlformats.org/markup-compatibility/2006">
              <mc:Choice xmlns:v="urn:schemas-microsoft-com:vml" Requires="v">
                <p:oleObj spid="_x0000_s310375" name="公式" r:id="rId6" imgW="482391" imgH="253890" progId="Equation.3">
                  <p:embed/>
                </p:oleObj>
              </mc:Choice>
              <mc:Fallback>
                <p:oleObj name="公式" r:id="rId6" imgW="482391" imgH="253890"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4663" y="2071688"/>
                        <a:ext cx="76835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0281" name="Rectangle 9"/>
          <p:cNvSpPr>
            <a:spLocks noChangeArrowheads="1"/>
          </p:cNvSpPr>
          <p:nvPr/>
        </p:nvSpPr>
        <p:spPr bwMode="auto">
          <a:xfrm>
            <a:off x="0" y="32908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10280" name="Object 8"/>
          <p:cNvGraphicFramePr>
            <a:graphicFrameLocks noChangeAspect="1"/>
          </p:cNvGraphicFramePr>
          <p:nvPr/>
        </p:nvGraphicFramePr>
        <p:xfrm>
          <a:off x="6481763" y="2033588"/>
          <a:ext cx="952500" cy="468312"/>
        </p:xfrm>
        <a:graphic>
          <a:graphicData uri="http://schemas.openxmlformats.org/presentationml/2006/ole">
            <mc:AlternateContent xmlns:mc="http://schemas.openxmlformats.org/markup-compatibility/2006">
              <mc:Choice xmlns:v="urn:schemas-microsoft-com:vml" Requires="v">
                <p:oleObj spid="_x0000_s310376" name="公式" r:id="rId8" imgW="558800" imgH="279400" progId="Equation.3">
                  <p:embed/>
                </p:oleObj>
              </mc:Choice>
              <mc:Fallback>
                <p:oleObj name="公式" r:id="rId8" imgW="558800" imgH="279400" progId="Equation.3">
                  <p:embed/>
                  <p:pic>
                    <p:nvPicPr>
                      <p:cNvPr id="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81763" y="2033588"/>
                        <a:ext cx="952500" cy="46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random/>
    <p:sndAc>
      <p:stSnd>
        <p:snd r:embed="rId3" name="click.wav"/>
      </p:stSnd>
    </p:sndAc>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zh-CN" altLang="en-US"/>
              <a:t>Game Theory--chapter4</a:t>
            </a:r>
            <a:endParaRPr lang="en-US" altLang="zh-CN"/>
          </a:p>
        </p:txBody>
      </p:sp>
      <p:sp>
        <p:nvSpPr>
          <p:cNvPr id="7" name="灯片编号占位符 5"/>
          <p:cNvSpPr>
            <a:spLocks noGrp="1"/>
          </p:cNvSpPr>
          <p:nvPr>
            <p:ph type="sldNum" sz="quarter" idx="12"/>
          </p:nvPr>
        </p:nvSpPr>
        <p:spPr/>
        <p:txBody>
          <a:bodyPr/>
          <a:lstStyle/>
          <a:p>
            <a:fld id="{0AF290EA-D22E-4A9B-82F3-67144495709C}" type="slidenum">
              <a:rPr lang="zh-CN" altLang="en-US"/>
              <a:pPr/>
              <a:t>27</a:t>
            </a:fld>
            <a:endParaRPr lang="en-US" altLang="zh-CN"/>
          </a:p>
        </p:txBody>
      </p:sp>
      <p:sp>
        <p:nvSpPr>
          <p:cNvPr id="311298" name="Rectangle 2"/>
          <p:cNvSpPr>
            <a:spLocks noGrp="1" noChangeArrowheads="1"/>
          </p:cNvSpPr>
          <p:nvPr>
            <p:ph type="title"/>
          </p:nvPr>
        </p:nvSpPr>
        <p:spPr/>
        <p:txBody>
          <a:bodyPr/>
          <a:lstStyle/>
          <a:p>
            <a:r>
              <a:rPr lang="en-US" altLang="zh-CN">
                <a:ea typeface="宋体" pitchFamily="2" charset="-122"/>
              </a:rPr>
              <a:t>Signaling game</a:t>
            </a:r>
            <a:endParaRPr lang="zh-CN" altLang="en-US">
              <a:ea typeface="宋体" pitchFamily="2" charset="-122"/>
            </a:endParaRPr>
          </a:p>
        </p:txBody>
      </p:sp>
      <p:sp>
        <p:nvSpPr>
          <p:cNvPr id="311299" name="Rectangle 3"/>
          <p:cNvSpPr>
            <a:spLocks noGrp="1" noChangeArrowheads="1"/>
          </p:cNvSpPr>
          <p:nvPr>
            <p:ph type="body" idx="1"/>
          </p:nvPr>
        </p:nvSpPr>
        <p:spPr/>
        <p:txBody>
          <a:bodyPr/>
          <a:lstStyle/>
          <a:p>
            <a:r>
              <a:rPr lang="zh-CN" altLang="en-US" sz="2000">
                <a:ea typeface="宋体" pitchFamily="2" charset="-122"/>
              </a:rPr>
              <a:t>现在我们计算图</a:t>
            </a:r>
            <a:r>
              <a:rPr lang="en-US" altLang="zh-CN" sz="2000">
                <a:ea typeface="宋体" pitchFamily="2" charset="-122"/>
              </a:rPr>
              <a:t>4.2.2</a:t>
            </a:r>
            <a:r>
              <a:rPr lang="zh-CN" altLang="en-US" sz="2000">
                <a:ea typeface="宋体" pitchFamily="2" charset="-122"/>
              </a:rPr>
              <a:t>中两类型博弈的纯策略完美贝叶斯均衡</a:t>
            </a:r>
            <a:r>
              <a:rPr lang="en-US" altLang="zh-CN" sz="2000">
                <a:ea typeface="宋体" pitchFamily="2" charset="-122"/>
              </a:rPr>
              <a:t>.</a:t>
            </a:r>
          </a:p>
        </p:txBody>
      </p:sp>
      <p:pic>
        <p:nvPicPr>
          <p:cNvPr id="311300" name="Picture 4"/>
          <p:cNvPicPr>
            <a:picLocks noChangeAspect="1" noChangeArrowheads="1"/>
          </p:cNvPicPr>
          <p:nvPr/>
        </p:nvPicPr>
        <p:blipFill>
          <a:blip r:embed="rId3" cstate="print"/>
          <a:srcRect/>
          <a:stretch>
            <a:fillRect/>
          </a:stretch>
        </p:blipFill>
        <p:spPr bwMode="auto">
          <a:xfrm>
            <a:off x="1397332" y="1935281"/>
            <a:ext cx="7023456" cy="4438223"/>
          </a:xfrm>
          <a:prstGeom prst="rect">
            <a:avLst/>
          </a:prstGeom>
          <a:noFill/>
          <a:ln w="9525">
            <a:noFill/>
            <a:miter lim="800000"/>
            <a:headEnd/>
            <a:tailEnd/>
          </a:ln>
          <a:effectLst/>
        </p:spPr>
      </p:pic>
    </p:spTree>
  </p:cSld>
  <p:clrMapOvr>
    <a:masterClrMapping/>
  </p:clrMapOvr>
  <p:transition spd="med">
    <p:random/>
    <p:sndAc>
      <p:stSnd>
        <p:snd r:embed="rId2" name="click.wav"/>
      </p:stSnd>
    </p:sndAc>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页脚占位符 4"/>
          <p:cNvSpPr>
            <a:spLocks noGrp="1"/>
          </p:cNvSpPr>
          <p:nvPr>
            <p:ph type="ftr" sz="quarter" idx="11"/>
          </p:nvPr>
        </p:nvSpPr>
        <p:spPr/>
        <p:txBody>
          <a:bodyPr/>
          <a:lstStyle/>
          <a:p>
            <a:r>
              <a:rPr lang="zh-CN" altLang="en-US"/>
              <a:t>Game Theory--chapter4</a:t>
            </a:r>
            <a:endParaRPr lang="en-US" altLang="zh-CN"/>
          </a:p>
        </p:txBody>
      </p:sp>
      <p:sp>
        <p:nvSpPr>
          <p:cNvPr id="16" name="灯片编号占位符 5"/>
          <p:cNvSpPr>
            <a:spLocks noGrp="1"/>
          </p:cNvSpPr>
          <p:nvPr>
            <p:ph type="sldNum" sz="quarter" idx="12"/>
          </p:nvPr>
        </p:nvSpPr>
        <p:spPr/>
        <p:txBody>
          <a:bodyPr/>
          <a:lstStyle/>
          <a:p>
            <a:fld id="{40F5A3E7-422D-4B42-8CEB-ED03A0158A22}" type="slidenum">
              <a:rPr lang="zh-CN" altLang="en-US"/>
              <a:pPr/>
              <a:t>28</a:t>
            </a:fld>
            <a:endParaRPr lang="en-US" altLang="zh-CN"/>
          </a:p>
        </p:txBody>
      </p:sp>
      <p:sp>
        <p:nvSpPr>
          <p:cNvPr id="312322" name="Rectangle 2"/>
          <p:cNvSpPr>
            <a:spLocks noGrp="1" noChangeArrowheads="1"/>
          </p:cNvSpPr>
          <p:nvPr>
            <p:ph type="title"/>
          </p:nvPr>
        </p:nvSpPr>
        <p:spPr/>
        <p:txBody>
          <a:bodyPr/>
          <a:lstStyle/>
          <a:p>
            <a:r>
              <a:rPr lang="en-US" altLang="zh-CN">
                <a:ea typeface="宋体" pitchFamily="2" charset="-122"/>
              </a:rPr>
              <a:t>Signaling game</a:t>
            </a:r>
            <a:endParaRPr lang="zh-CN" altLang="en-US">
              <a:ea typeface="宋体" pitchFamily="2" charset="-122"/>
            </a:endParaRPr>
          </a:p>
        </p:txBody>
      </p:sp>
      <p:sp>
        <p:nvSpPr>
          <p:cNvPr id="312323" name="Rectangle 3"/>
          <p:cNvSpPr>
            <a:spLocks noGrp="1" noChangeArrowheads="1"/>
          </p:cNvSpPr>
          <p:nvPr>
            <p:ph type="body" idx="1"/>
          </p:nvPr>
        </p:nvSpPr>
        <p:spPr/>
        <p:txBody>
          <a:bodyPr/>
          <a:lstStyle/>
          <a:p>
            <a:pPr>
              <a:lnSpc>
                <a:spcPct val="90000"/>
              </a:lnSpc>
            </a:pPr>
            <a:r>
              <a:rPr lang="zh-CN" altLang="en-US" sz="2400" dirty="0">
                <a:ea typeface="宋体" pitchFamily="2" charset="-122"/>
              </a:rPr>
              <a:t>四个可能的纯策略完美贝叶斯均衡</a:t>
            </a:r>
            <a:r>
              <a:rPr lang="en-US" altLang="zh-CN" sz="2400" dirty="0">
                <a:ea typeface="宋体" pitchFamily="2" charset="-122"/>
              </a:rPr>
              <a:t>:</a:t>
            </a:r>
          </a:p>
          <a:p>
            <a:pPr>
              <a:lnSpc>
                <a:spcPct val="90000"/>
              </a:lnSpc>
            </a:pPr>
            <a:r>
              <a:rPr lang="en-US" altLang="zh-CN" sz="2400" dirty="0">
                <a:ea typeface="宋体" pitchFamily="2" charset="-122"/>
              </a:rPr>
              <a:t> (1) </a:t>
            </a:r>
            <a:r>
              <a:rPr lang="zh-CN" altLang="en-US" sz="2400" dirty="0">
                <a:ea typeface="宋体" pitchFamily="2" charset="-122"/>
              </a:rPr>
              <a:t>混同于</a:t>
            </a:r>
            <a:r>
              <a:rPr lang="en-US" altLang="zh-CN" sz="2400" dirty="0">
                <a:ea typeface="宋体" pitchFamily="2" charset="-122"/>
              </a:rPr>
              <a:t>L;</a:t>
            </a:r>
          </a:p>
          <a:p>
            <a:pPr>
              <a:lnSpc>
                <a:spcPct val="90000"/>
              </a:lnSpc>
            </a:pPr>
            <a:r>
              <a:rPr lang="en-US" altLang="zh-CN" sz="2400" dirty="0">
                <a:ea typeface="宋体" pitchFamily="2" charset="-122"/>
              </a:rPr>
              <a:t>(2) </a:t>
            </a:r>
            <a:r>
              <a:rPr lang="zh-CN" altLang="en-US" sz="2400" dirty="0">
                <a:ea typeface="宋体" pitchFamily="2" charset="-122"/>
              </a:rPr>
              <a:t>混同于 </a:t>
            </a:r>
            <a:r>
              <a:rPr lang="en-US" altLang="zh-CN" sz="2400" dirty="0">
                <a:ea typeface="宋体" pitchFamily="2" charset="-122"/>
              </a:rPr>
              <a:t>R;</a:t>
            </a:r>
          </a:p>
          <a:p>
            <a:pPr>
              <a:lnSpc>
                <a:spcPct val="90000"/>
              </a:lnSpc>
            </a:pPr>
            <a:r>
              <a:rPr lang="en-US" altLang="zh-CN" sz="2400" dirty="0">
                <a:ea typeface="宋体" pitchFamily="2" charset="-122"/>
              </a:rPr>
              <a:t>(3) </a:t>
            </a:r>
            <a:r>
              <a:rPr lang="zh-CN" altLang="en-US" sz="2400" dirty="0">
                <a:ea typeface="宋体" pitchFamily="2" charset="-122"/>
              </a:rPr>
              <a:t>分离：    选择</a:t>
            </a:r>
            <a:r>
              <a:rPr lang="en-US" altLang="zh-CN" sz="2400" dirty="0">
                <a:ea typeface="宋体" pitchFamily="2" charset="-122"/>
              </a:rPr>
              <a:t>L</a:t>
            </a:r>
            <a:r>
              <a:rPr lang="zh-CN" altLang="en-US" sz="2400" dirty="0">
                <a:ea typeface="宋体" pitchFamily="2" charset="-122"/>
              </a:rPr>
              <a:t> ，    选择</a:t>
            </a:r>
            <a:r>
              <a:rPr lang="en-US" altLang="zh-CN" sz="2400" dirty="0">
                <a:ea typeface="宋体" pitchFamily="2" charset="-122"/>
              </a:rPr>
              <a:t>R</a:t>
            </a:r>
          </a:p>
          <a:p>
            <a:pPr>
              <a:lnSpc>
                <a:spcPct val="90000"/>
              </a:lnSpc>
            </a:pPr>
            <a:r>
              <a:rPr lang="en-US" altLang="zh-CN" sz="2400" dirty="0">
                <a:ea typeface="宋体" pitchFamily="2" charset="-122"/>
              </a:rPr>
              <a:t>(4) </a:t>
            </a:r>
            <a:r>
              <a:rPr lang="zh-CN" altLang="en-US" sz="2400" dirty="0">
                <a:ea typeface="宋体" pitchFamily="2" charset="-122"/>
              </a:rPr>
              <a:t>分离：    选择</a:t>
            </a:r>
            <a:r>
              <a:rPr lang="en-US" altLang="zh-CN" sz="2400" dirty="0">
                <a:ea typeface="宋体" pitchFamily="2" charset="-122"/>
              </a:rPr>
              <a:t>R</a:t>
            </a:r>
            <a:r>
              <a:rPr lang="zh-CN" altLang="en-US" sz="2400" dirty="0">
                <a:ea typeface="宋体" pitchFamily="2" charset="-122"/>
              </a:rPr>
              <a:t>，    选择</a:t>
            </a:r>
            <a:r>
              <a:rPr lang="en-US" altLang="zh-CN" sz="2400" dirty="0">
                <a:ea typeface="宋体" pitchFamily="2" charset="-122"/>
              </a:rPr>
              <a:t>L </a:t>
            </a:r>
          </a:p>
          <a:p>
            <a:pPr>
              <a:lnSpc>
                <a:spcPct val="90000"/>
              </a:lnSpc>
            </a:pPr>
            <a:r>
              <a:rPr lang="zh-CN" altLang="en-US" sz="2400" dirty="0">
                <a:ea typeface="宋体" pitchFamily="2" charset="-122"/>
              </a:rPr>
              <a:t>得到</a:t>
            </a:r>
            <a:r>
              <a:rPr lang="en-US" altLang="zh-CN" sz="2400" dirty="0">
                <a:ea typeface="宋体" pitchFamily="2" charset="-122"/>
              </a:rPr>
              <a:t> [(L,L),(</a:t>
            </a:r>
            <a:r>
              <a:rPr lang="en-US" altLang="zh-CN" sz="2400" dirty="0" err="1">
                <a:ea typeface="宋体" pitchFamily="2" charset="-122"/>
              </a:rPr>
              <a:t>u,d</a:t>
            </a:r>
            <a:r>
              <a:rPr lang="en-US" altLang="zh-CN" sz="2400" dirty="0">
                <a:ea typeface="宋体" pitchFamily="2" charset="-122"/>
              </a:rPr>
              <a:t>),p=0.5, q ]</a:t>
            </a:r>
            <a:r>
              <a:rPr lang="zh-CN" altLang="en-US" sz="2400" dirty="0">
                <a:ea typeface="宋体" pitchFamily="2" charset="-122"/>
              </a:rPr>
              <a:t>，对任意               是一个混同完美贝叶斯均衡</a:t>
            </a:r>
            <a:r>
              <a:rPr lang="en-US" altLang="zh-CN" sz="2400" dirty="0">
                <a:ea typeface="宋体" pitchFamily="2" charset="-122"/>
              </a:rPr>
              <a:t>(pooling PBE)</a:t>
            </a:r>
          </a:p>
          <a:p>
            <a:pPr>
              <a:lnSpc>
                <a:spcPct val="90000"/>
              </a:lnSpc>
            </a:pPr>
            <a:r>
              <a:rPr lang="en-US" altLang="zh-CN" sz="2400" dirty="0">
                <a:ea typeface="宋体" pitchFamily="2" charset="-122"/>
              </a:rPr>
              <a:t>[(R,L), (</a:t>
            </a:r>
            <a:r>
              <a:rPr lang="en-US" altLang="zh-CN" sz="2400" dirty="0" err="1">
                <a:ea typeface="宋体" pitchFamily="2" charset="-122"/>
              </a:rPr>
              <a:t>u,u</a:t>
            </a:r>
            <a:r>
              <a:rPr lang="en-US" altLang="zh-CN" sz="2400" dirty="0">
                <a:ea typeface="宋体" pitchFamily="2" charset="-122"/>
              </a:rPr>
              <a:t>), p=0,q=1]</a:t>
            </a:r>
            <a:r>
              <a:rPr lang="zh-CN" altLang="en-US" sz="2400" dirty="0">
                <a:ea typeface="宋体" pitchFamily="2" charset="-122"/>
              </a:rPr>
              <a:t>是一个分离完美贝叶斯均衡</a:t>
            </a:r>
            <a:r>
              <a:rPr lang="en-US" altLang="zh-CN" sz="2400">
                <a:ea typeface="宋体" pitchFamily="2" charset="-122"/>
              </a:rPr>
              <a:t>(separating PBE)</a:t>
            </a:r>
          </a:p>
          <a:p>
            <a:pPr>
              <a:lnSpc>
                <a:spcPct val="90000"/>
              </a:lnSpc>
              <a:buNone/>
            </a:pPr>
            <a:r>
              <a:rPr lang="en-US" altLang="zh-CN">
                <a:ea typeface="宋体" pitchFamily="2" charset="-122"/>
              </a:rPr>
              <a:t>(</a:t>
            </a:r>
            <a:r>
              <a:rPr lang="en-US" altLang="zh-CN" dirty="0">
                <a:ea typeface="宋体" pitchFamily="2" charset="-122"/>
              </a:rPr>
              <a:t>see text book 149-150)</a:t>
            </a:r>
          </a:p>
        </p:txBody>
      </p:sp>
      <p:sp>
        <p:nvSpPr>
          <p:cNvPr id="312325" name="Rectangle 5"/>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12324" name="Object 4"/>
          <p:cNvGraphicFramePr>
            <a:graphicFrameLocks noChangeAspect="1"/>
          </p:cNvGraphicFramePr>
          <p:nvPr/>
        </p:nvGraphicFramePr>
        <p:xfrm>
          <a:off x="6111875" y="3708353"/>
          <a:ext cx="1022350" cy="390525"/>
        </p:xfrm>
        <a:graphic>
          <a:graphicData uri="http://schemas.openxmlformats.org/presentationml/2006/ole">
            <mc:AlternateContent xmlns:mc="http://schemas.openxmlformats.org/markup-compatibility/2006">
              <mc:Choice xmlns:v="urn:schemas-microsoft-com:vml" Requires="v">
                <p:oleObj spid="_x0000_s312492" name="公式" r:id="rId4" imgW="520474" imgH="203112" progId="Equation.3">
                  <p:embed/>
                </p:oleObj>
              </mc:Choice>
              <mc:Fallback>
                <p:oleObj name="公式" r:id="rId4" imgW="520474" imgH="203112"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75" y="3708353"/>
                        <a:ext cx="102235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2327" name="Rectangle 7"/>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12326" name="Object 6"/>
          <p:cNvGraphicFramePr>
            <a:graphicFrameLocks noChangeAspect="1"/>
          </p:cNvGraphicFramePr>
          <p:nvPr/>
        </p:nvGraphicFramePr>
        <p:xfrm>
          <a:off x="2605088" y="3087688"/>
          <a:ext cx="287337" cy="508000"/>
        </p:xfrm>
        <a:graphic>
          <a:graphicData uri="http://schemas.openxmlformats.org/presentationml/2006/ole">
            <mc:AlternateContent xmlns:mc="http://schemas.openxmlformats.org/markup-compatibility/2006">
              <mc:Choice xmlns:v="urn:schemas-microsoft-com:vml" Requires="v">
                <p:oleObj spid="_x0000_s312493" name="公式" r:id="rId6" imgW="126780" imgH="215526" progId="Equation.3">
                  <p:embed/>
                </p:oleObj>
              </mc:Choice>
              <mc:Fallback>
                <p:oleObj name="公式" r:id="rId6" imgW="126780" imgH="215526"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05088" y="3087688"/>
                        <a:ext cx="287337"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2329" name="Rectangle 9"/>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12328" name="Object 8"/>
          <p:cNvGraphicFramePr>
            <a:graphicFrameLocks noChangeAspect="1"/>
          </p:cNvGraphicFramePr>
          <p:nvPr/>
        </p:nvGraphicFramePr>
        <p:xfrm>
          <a:off x="4117975" y="3128963"/>
          <a:ext cx="298450" cy="481012"/>
        </p:xfrm>
        <a:graphic>
          <a:graphicData uri="http://schemas.openxmlformats.org/presentationml/2006/ole">
            <mc:AlternateContent xmlns:mc="http://schemas.openxmlformats.org/markup-compatibility/2006">
              <mc:Choice xmlns:v="urn:schemas-microsoft-com:vml" Requires="v">
                <p:oleObj spid="_x0000_s312494" name="公式" r:id="rId8" imgW="139680" imgH="215640" progId="Equation.3">
                  <p:embed/>
                </p:oleObj>
              </mc:Choice>
              <mc:Fallback>
                <p:oleObj name="公式" r:id="rId8" imgW="139680" imgH="215640" progId="Equation.3">
                  <p:embed/>
                  <p:pic>
                    <p:nvPicPr>
                      <p:cNvPr id="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17975" y="3128963"/>
                        <a:ext cx="298450"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2335" name="Rectangle 15"/>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12334" name="Object 14"/>
          <p:cNvGraphicFramePr>
            <a:graphicFrameLocks noChangeAspect="1"/>
          </p:cNvGraphicFramePr>
          <p:nvPr/>
        </p:nvGraphicFramePr>
        <p:xfrm>
          <a:off x="4191000" y="2701925"/>
          <a:ext cx="352425" cy="565150"/>
        </p:xfrm>
        <a:graphic>
          <a:graphicData uri="http://schemas.openxmlformats.org/presentationml/2006/ole">
            <mc:AlternateContent xmlns:mc="http://schemas.openxmlformats.org/markup-compatibility/2006">
              <mc:Choice xmlns:v="urn:schemas-microsoft-com:vml" Requires="v">
                <p:oleObj spid="_x0000_s312495" name="公式" r:id="rId10" imgW="139680" imgH="215640" progId="Equation.3">
                  <p:embed/>
                </p:oleObj>
              </mc:Choice>
              <mc:Fallback>
                <p:oleObj name="公式" r:id="rId10" imgW="139680" imgH="215640" progId="Equation.3">
                  <p:embed/>
                  <p:pic>
                    <p:nvPicPr>
                      <p:cNvPr id="0"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91000" y="2701925"/>
                        <a:ext cx="352425"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2337" name="Rectangle 17"/>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12336" name="Object 16"/>
          <p:cNvGraphicFramePr>
            <a:graphicFrameLocks noChangeAspect="1"/>
          </p:cNvGraphicFramePr>
          <p:nvPr/>
        </p:nvGraphicFramePr>
        <p:xfrm>
          <a:off x="2701925" y="2706688"/>
          <a:ext cx="287338" cy="508000"/>
        </p:xfrm>
        <a:graphic>
          <a:graphicData uri="http://schemas.openxmlformats.org/presentationml/2006/ole">
            <mc:AlternateContent xmlns:mc="http://schemas.openxmlformats.org/markup-compatibility/2006">
              <mc:Choice xmlns:v="urn:schemas-microsoft-com:vml" Requires="v">
                <p:oleObj spid="_x0000_s312496" name="公式" r:id="rId12" imgW="126780" imgH="215526" progId="Equation.3">
                  <p:embed/>
                </p:oleObj>
              </mc:Choice>
              <mc:Fallback>
                <p:oleObj name="公式" r:id="rId12" imgW="126780" imgH="215526" progId="Equation.3">
                  <p:embed/>
                  <p:pic>
                    <p:nvPicPr>
                      <p:cNvPr id="0" name="Picture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01925" y="2706688"/>
                        <a:ext cx="287338"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random/>
    <p:sndAc>
      <p:stSnd>
        <p:snd r:embed="rId3" name="click.wav"/>
      </p:stSnd>
    </p:sndAc>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页脚占位符 4"/>
          <p:cNvSpPr>
            <a:spLocks noGrp="1"/>
          </p:cNvSpPr>
          <p:nvPr>
            <p:ph type="ftr" sz="quarter" idx="11"/>
          </p:nvPr>
        </p:nvSpPr>
        <p:spPr/>
        <p:txBody>
          <a:bodyPr/>
          <a:lstStyle/>
          <a:p>
            <a:r>
              <a:rPr lang="zh-CN" altLang="en-US"/>
              <a:t>Game Theory--chapter4</a:t>
            </a:r>
            <a:endParaRPr lang="en-US" altLang="zh-CN"/>
          </a:p>
        </p:txBody>
      </p:sp>
      <p:sp>
        <p:nvSpPr>
          <p:cNvPr id="62" name="灯片编号占位符 5"/>
          <p:cNvSpPr>
            <a:spLocks noGrp="1"/>
          </p:cNvSpPr>
          <p:nvPr>
            <p:ph type="sldNum" sz="quarter" idx="12"/>
          </p:nvPr>
        </p:nvSpPr>
        <p:spPr/>
        <p:txBody>
          <a:bodyPr/>
          <a:lstStyle/>
          <a:p>
            <a:fld id="{1FB5015A-6457-4B08-B7B5-AEE5D743E671}" type="slidenum">
              <a:rPr lang="zh-CN" altLang="en-US"/>
              <a:pPr/>
              <a:t>29</a:t>
            </a:fld>
            <a:endParaRPr lang="en-US" altLang="zh-CN"/>
          </a:p>
        </p:txBody>
      </p:sp>
      <p:sp>
        <p:nvSpPr>
          <p:cNvPr id="337922" name="Rectangle 2"/>
          <p:cNvSpPr>
            <a:spLocks noGrp="1" noChangeArrowheads="1"/>
          </p:cNvSpPr>
          <p:nvPr>
            <p:ph type="title"/>
          </p:nvPr>
        </p:nvSpPr>
        <p:spPr/>
        <p:txBody>
          <a:bodyPr/>
          <a:lstStyle/>
          <a:p>
            <a:r>
              <a:rPr kumimoji="1" lang="en-US" altLang="zh-CN" sz="3800">
                <a:ea typeface="宋体" pitchFamily="2" charset="-122"/>
              </a:rPr>
              <a:t>Example 1-</a:t>
            </a:r>
            <a:r>
              <a:rPr kumimoji="1" lang="zh-CN" altLang="en-US" sz="3800">
                <a:ea typeface="宋体" pitchFamily="2" charset="-122"/>
              </a:rPr>
              <a:t>厂商的分离均衡</a:t>
            </a:r>
            <a:r>
              <a:rPr kumimoji="1" lang="zh-CN" altLang="en-US" sz="3800">
                <a:solidFill>
                  <a:schemeClr val="tx1"/>
                </a:solidFill>
                <a:ea typeface="宋体" pitchFamily="2" charset="-122"/>
              </a:rPr>
              <a:t>纯策略</a:t>
            </a:r>
            <a:br>
              <a:rPr kumimoji="1" lang="zh-CN" altLang="en-US" sz="3800">
                <a:solidFill>
                  <a:schemeClr val="tx1"/>
                </a:solidFill>
                <a:ea typeface="宋体" pitchFamily="2" charset="-122"/>
              </a:rPr>
            </a:br>
            <a:r>
              <a:rPr kumimoji="1" lang="zh-CN" altLang="en-US" sz="3800">
                <a:solidFill>
                  <a:schemeClr val="tx1"/>
                </a:solidFill>
                <a:ea typeface="宋体" pitchFamily="2" charset="-122"/>
              </a:rPr>
              <a:t>                      (保修</a:t>
            </a:r>
            <a:r>
              <a:rPr lang="zh-CN" altLang="en-US" sz="3800">
                <a:ea typeface="宋体" pitchFamily="2" charset="-122"/>
              </a:rPr>
              <a:t>,不保修</a:t>
            </a:r>
            <a:r>
              <a:rPr kumimoji="1" lang="en-US" altLang="zh-CN" sz="3800">
                <a:solidFill>
                  <a:schemeClr val="tx1"/>
                </a:solidFill>
                <a:ea typeface="宋体" pitchFamily="2" charset="-122"/>
              </a:rPr>
              <a:t>)</a:t>
            </a:r>
            <a:endParaRPr kumimoji="1" lang="zh-CN" altLang="en-US" sz="3800">
              <a:solidFill>
                <a:schemeClr val="tx1"/>
              </a:solidFill>
              <a:ea typeface="宋体" pitchFamily="2" charset="-122"/>
            </a:endParaRPr>
          </a:p>
        </p:txBody>
      </p:sp>
      <p:sp>
        <p:nvSpPr>
          <p:cNvPr id="337923" name="Rectangle 3"/>
          <p:cNvSpPr>
            <a:spLocks noGrp="1" noChangeArrowheads="1"/>
          </p:cNvSpPr>
          <p:nvPr>
            <p:ph type="body" idx="1"/>
          </p:nvPr>
        </p:nvSpPr>
        <p:spPr/>
        <p:txBody>
          <a:bodyPr/>
          <a:lstStyle/>
          <a:p>
            <a:r>
              <a:rPr lang="en-US" altLang="zh-CN">
                <a:ea typeface="宋体" pitchFamily="2" charset="-122"/>
              </a:rPr>
              <a:t>.</a:t>
            </a:r>
          </a:p>
        </p:txBody>
      </p:sp>
      <p:grpSp>
        <p:nvGrpSpPr>
          <p:cNvPr id="337924" name="Group 4"/>
          <p:cNvGrpSpPr>
            <a:grpSpLocks/>
          </p:cNvGrpSpPr>
          <p:nvPr/>
        </p:nvGrpSpPr>
        <p:grpSpPr bwMode="auto">
          <a:xfrm>
            <a:off x="1128713" y="1595438"/>
            <a:ext cx="7343775" cy="3627437"/>
            <a:chOff x="188" y="1025"/>
            <a:chExt cx="5422" cy="2823"/>
          </a:xfrm>
        </p:grpSpPr>
        <p:sp>
          <p:nvSpPr>
            <p:cNvPr id="337925" name="Oval 5"/>
            <p:cNvSpPr>
              <a:spLocks noChangeArrowheads="1"/>
            </p:cNvSpPr>
            <p:nvPr/>
          </p:nvSpPr>
          <p:spPr bwMode="auto">
            <a:xfrm>
              <a:off x="2773" y="2288"/>
              <a:ext cx="163" cy="226"/>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337926" name="Text Box 6"/>
            <p:cNvSpPr txBox="1">
              <a:spLocks noChangeArrowheads="1"/>
            </p:cNvSpPr>
            <p:nvPr/>
          </p:nvSpPr>
          <p:spPr bwMode="auto">
            <a:xfrm>
              <a:off x="2620" y="1104"/>
              <a:ext cx="586" cy="356"/>
            </a:xfrm>
            <a:prstGeom prst="rect">
              <a:avLst/>
            </a:prstGeom>
            <a:noFill/>
            <a:ln w="9525">
              <a:noFill/>
              <a:miter lim="800000"/>
              <a:headEnd/>
              <a:tailEnd/>
            </a:ln>
            <a:effectLst/>
          </p:spPr>
          <p:txBody>
            <a:bodyPr wrap="none">
              <a:spAutoFit/>
            </a:bodyPr>
            <a:lstStyle/>
            <a:p>
              <a:r>
                <a:rPr kumimoji="1" lang="zh-CN" altLang="en-US" sz="2400">
                  <a:solidFill>
                    <a:schemeClr val="tx2"/>
                  </a:solidFill>
                  <a:latin typeface="宋体" pitchFamily="2" charset="-122"/>
                  <a:ea typeface="宋体" pitchFamily="2" charset="-122"/>
                </a:rPr>
                <a:t>厂商</a:t>
              </a:r>
            </a:p>
          </p:txBody>
        </p:sp>
        <p:sp>
          <p:nvSpPr>
            <p:cNvPr id="337927" name="Text Box 7"/>
            <p:cNvSpPr txBox="1">
              <a:spLocks noChangeArrowheads="1"/>
            </p:cNvSpPr>
            <p:nvPr/>
          </p:nvSpPr>
          <p:spPr bwMode="auto">
            <a:xfrm>
              <a:off x="2990" y="2218"/>
              <a:ext cx="593" cy="356"/>
            </a:xfrm>
            <a:prstGeom prst="rect">
              <a:avLst/>
            </a:prstGeom>
            <a:noFill/>
            <a:ln w="9525">
              <a:noFill/>
              <a:miter lim="800000"/>
              <a:headEnd/>
              <a:tailEnd/>
            </a:ln>
            <a:effectLst/>
          </p:spPr>
          <p:txBody>
            <a:bodyPr>
              <a:spAutoFit/>
            </a:bodyPr>
            <a:lstStyle/>
            <a:p>
              <a:r>
                <a:rPr kumimoji="1" lang="zh-CN" altLang="en-US" sz="2400">
                  <a:latin typeface="Times New Roman" pitchFamily="18" charset="0"/>
                  <a:ea typeface="宋体" pitchFamily="2" charset="-122"/>
                </a:rPr>
                <a:t>自然</a:t>
              </a:r>
            </a:p>
          </p:txBody>
        </p:sp>
        <p:sp>
          <p:nvSpPr>
            <p:cNvPr id="337928" name="Text Box 8"/>
            <p:cNvSpPr txBox="1">
              <a:spLocks noChangeArrowheads="1"/>
            </p:cNvSpPr>
            <p:nvPr/>
          </p:nvSpPr>
          <p:spPr bwMode="auto">
            <a:xfrm>
              <a:off x="2869" y="1785"/>
              <a:ext cx="567" cy="356"/>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0.5]</a:t>
              </a:r>
            </a:p>
          </p:txBody>
        </p:sp>
        <p:sp>
          <p:nvSpPr>
            <p:cNvPr id="337929" name="Text Box 9"/>
            <p:cNvSpPr txBox="1">
              <a:spLocks noChangeArrowheads="1"/>
            </p:cNvSpPr>
            <p:nvPr/>
          </p:nvSpPr>
          <p:spPr bwMode="auto">
            <a:xfrm>
              <a:off x="2912" y="2571"/>
              <a:ext cx="567" cy="355"/>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[0.</a:t>
              </a:r>
              <a:r>
                <a:rPr kumimoji="1" lang="en-US" altLang="zh-CN" sz="2400">
                  <a:latin typeface="Times New Roman" pitchFamily="18" charset="0"/>
                  <a:ea typeface="宋体" pitchFamily="2" charset="-122"/>
                </a:rPr>
                <a:t>5]</a:t>
              </a:r>
            </a:p>
          </p:txBody>
        </p:sp>
        <p:sp>
          <p:nvSpPr>
            <p:cNvPr id="337930" name="Text Box 10"/>
            <p:cNvSpPr txBox="1">
              <a:spLocks noChangeArrowheads="1"/>
            </p:cNvSpPr>
            <p:nvPr/>
          </p:nvSpPr>
          <p:spPr bwMode="auto">
            <a:xfrm>
              <a:off x="2962" y="1549"/>
              <a:ext cx="299" cy="356"/>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H</a:t>
              </a:r>
            </a:p>
          </p:txBody>
        </p:sp>
        <p:sp>
          <p:nvSpPr>
            <p:cNvPr id="337931" name="Text Box 11"/>
            <p:cNvSpPr txBox="1">
              <a:spLocks noChangeArrowheads="1"/>
            </p:cNvSpPr>
            <p:nvPr/>
          </p:nvSpPr>
          <p:spPr bwMode="auto">
            <a:xfrm>
              <a:off x="2912" y="2908"/>
              <a:ext cx="273" cy="356"/>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L</a:t>
              </a:r>
            </a:p>
          </p:txBody>
        </p:sp>
        <p:sp>
          <p:nvSpPr>
            <p:cNvPr id="337932" name="Oval 12"/>
            <p:cNvSpPr>
              <a:spLocks noChangeArrowheads="1"/>
            </p:cNvSpPr>
            <p:nvPr/>
          </p:nvSpPr>
          <p:spPr bwMode="auto">
            <a:xfrm>
              <a:off x="2773" y="1447"/>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37933" name="Oval 13"/>
            <p:cNvSpPr>
              <a:spLocks noChangeArrowheads="1"/>
            </p:cNvSpPr>
            <p:nvPr/>
          </p:nvSpPr>
          <p:spPr bwMode="auto">
            <a:xfrm>
              <a:off x="1219" y="1447"/>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37934" name="Line 14"/>
            <p:cNvSpPr>
              <a:spLocks noChangeShapeType="1"/>
            </p:cNvSpPr>
            <p:nvPr/>
          </p:nvSpPr>
          <p:spPr bwMode="auto">
            <a:xfrm flipH="1">
              <a:off x="1301" y="1569"/>
              <a:ext cx="1472" cy="0"/>
            </a:xfrm>
            <a:prstGeom prst="line">
              <a:avLst/>
            </a:prstGeom>
            <a:noFill/>
            <a:ln w="9525">
              <a:solidFill>
                <a:schemeClr val="tx1"/>
              </a:solidFill>
              <a:round/>
              <a:headEnd/>
              <a:tailEnd/>
            </a:ln>
            <a:effectLst/>
          </p:spPr>
          <p:txBody>
            <a:bodyPr/>
            <a:lstStyle/>
            <a:p>
              <a:endParaRPr lang="zh-CN" altLang="en-US"/>
            </a:p>
          </p:txBody>
        </p:sp>
        <p:sp>
          <p:nvSpPr>
            <p:cNvPr id="337935" name="Line 15"/>
            <p:cNvSpPr>
              <a:spLocks noChangeShapeType="1"/>
            </p:cNvSpPr>
            <p:nvPr/>
          </p:nvSpPr>
          <p:spPr bwMode="auto">
            <a:xfrm>
              <a:off x="783" y="1294"/>
              <a:ext cx="463" cy="228"/>
            </a:xfrm>
            <a:prstGeom prst="line">
              <a:avLst/>
            </a:prstGeom>
            <a:noFill/>
            <a:ln w="9525">
              <a:solidFill>
                <a:schemeClr val="tx1"/>
              </a:solidFill>
              <a:round/>
              <a:headEnd/>
              <a:tailEnd/>
            </a:ln>
            <a:effectLst/>
          </p:spPr>
          <p:txBody>
            <a:bodyPr/>
            <a:lstStyle/>
            <a:p>
              <a:endParaRPr lang="zh-CN" altLang="en-US"/>
            </a:p>
          </p:txBody>
        </p:sp>
        <p:sp>
          <p:nvSpPr>
            <p:cNvPr id="337936" name="Line 16"/>
            <p:cNvSpPr>
              <a:spLocks noChangeShapeType="1"/>
            </p:cNvSpPr>
            <p:nvPr/>
          </p:nvSpPr>
          <p:spPr bwMode="auto">
            <a:xfrm flipH="1">
              <a:off x="783" y="1550"/>
              <a:ext cx="463" cy="323"/>
            </a:xfrm>
            <a:prstGeom prst="line">
              <a:avLst/>
            </a:prstGeom>
            <a:noFill/>
            <a:ln w="9525">
              <a:solidFill>
                <a:schemeClr val="tx1"/>
              </a:solidFill>
              <a:round/>
              <a:headEnd/>
              <a:tailEnd/>
            </a:ln>
            <a:effectLst/>
          </p:spPr>
          <p:txBody>
            <a:bodyPr/>
            <a:lstStyle/>
            <a:p>
              <a:endParaRPr lang="zh-CN" altLang="en-US"/>
            </a:p>
          </p:txBody>
        </p:sp>
        <p:sp>
          <p:nvSpPr>
            <p:cNvPr id="337937" name="Text Box 17"/>
            <p:cNvSpPr txBox="1">
              <a:spLocks noChangeArrowheads="1"/>
            </p:cNvSpPr>
            <p:nvPr/>
          </p:nvSpPr>
          <p:spPr bwMode="auto">
            <a:xfrm>
              <a:off x="863" y="1776"/>
              <a:ext cx="299" cy="356"/>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N</a:t>
              </a:r>
            </a:p>
          </p:txBody>
        </p:sp>
        <p:sp>
          <p:nvSpPr>
            <p:cNvPr id="337938" name="Oval 18"/>
            <p:cNvSpPr>
              <a:spLocks noChangeArrowheads="1"/>
            </p:cNvSpPr>
            <p:nvPr/>
          </p:nvSpPr>
          <p:spPr bwMode="auto">
            <a:xfrm>
              <a:off x="2773" y="3116"/>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37939" name="Line 19"/>
            <p:cNvSpPr>
              <a:spLocks noChangeShapeType="1"/>
            </p:cNvSpPr>
            <p:nvPr/>
          </p:nvSpPr>
          <p:spPr bwMode="auto">
            <a:xfrm>
              <a:off x="2854" y="1672"/>
              <a:ext cx="0" cy="1461"/>
            </a:xfrm>
            <a:prstGeom prst="line">
              <a:avLst/>
            </a:prstGeom>
            <a:noFill/>
            <a:ln w="9525">
              <a:solidFill>
                <a:schemeClr val="tx1"/>
              </a:solidFill>
              <a:round/>
              <a:headEnd/>
              <a:tailEnd/>
            </a:ln>
            <a:effectLst/>
          </p:spPr>
          <p:txBody>
            <a:bodyPr/>
            <a:lstStyle/>
            <a:p>
              <a:endParaRPr lang="zh-CN" altLang="en-US"/>
            </a:p>
          </p:txBody>
        </p:sp>
        <p:sp>
          <p:nvSpPr>
            <p:cNvPr id="337940" name="Oval 20"/>
            <p:cNvSpPr>
              <a:spLocks noChangeArrowheads="1"/>
            </p:cNvSpPr>
            <p:nvPr/>
          </p:nvSpPr>
          <p:spPr bwMode="auto">
            <a:xfrm>
              <a:off x="1219" y="3116"/>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37941" name="Line 21"/>
            <p:cNvSpPr>
              <a:spLocks noChangeShapeType="1"/>
            </p:cNvSpPr>
            <p:nvPr/>
          </p:nvSpPr>
          <p:spPr bwMode="auto">
            <a:xfrm flipH="1">
              <a:off x="1328" y="3228"/>
              <a:ext cx="1472" cy="0"/>
            </a:xfrm>
            <a:prstGeom prst="line">
              <a:avLst/>
            </a:prstGeom>
            <a:noFill/>
            <a:ln w="9525">
              <a:solidFill>
                <a:schemeClr val="tx1"/>
              </a:solidFill>
              <a:round/>
              <a:headEnd/>
              <a:tailEnd/>
            </a:ln>
            <a:effectLst/>
          </p:spPr>
          <p:txBody>
            <a:bodyPr/>
            <a:lstStyle/>
            <a:p>
              <a:endParaRPr lang="zh-CN" altLang="en-US"/>
            </a:p>
          </p:txBody>
        </p:sp>
        <p:sp>
          <p:nvSpPr>
            <p:cNvPr id="337942" name="Line 22"/>
            <p:cNvSpPr>
              <a:spLocks noChangeShapeType="1"/>
            </p:cNvSpPr>
            <p:nvPr/>
          </p:nvSpPr>
          <p:spPr bwMode="auto">
            <a:xfrm>
              <a:off x="828" y="2943"/>
              <a:ext cx="418" cy="209"/>
            </a:xfrm>
            <a:prstGeom prst="line">
              <a:avLst/>
            </a:prstGeom>
            <a:noFill/>
            <a:ln w="9525">
              <a:solidFill>
                <a:schemeClr val="tx1"/>
              </a:solidFill>
              <a:round/>
              <a:headEnd/>
              <a:tailEnd/>
            </a:ln>
            <a:effectLst/>
          </p:spPr>
          <p:txBody>
            <a:bodyPr/>
            <a:lstStyle/>
            <a:p>
              <a:endParaRPr lang="zh-CN" altLang="en-US"/>
            </a:p>
          </p:txBody>
        </p:sp>
        <p:sp>
          <p:nvSpPr>
            <p:cNvPr id="337943" name="Line 23"/>
            <p:cNvSpPr>
              <a:spLocks noChangeShapeType="1"/>
            </p:cNvSpPr>
            <p:nvPr/>
          </p:nvSpPr>
          <p:spPr bwMode="auto">
            <a:xfrm flipH="1">
              <a:off x="828" y="3228"/>
              <a:ext cx="445" cy="339"/>
            </a:xfrm>
            <a:prstGeom prst="line">
              <a:avLst/>
            </a:prstGeom>
            <a:noFill/>
            <a:ln w="9525">
              <a:solidFill>
                <a:schemeClr val="tx1"/>
              </a:solidFill>
              <a:round/>
              <a:headEnd/>
              <a:tailEnd/>
            </a:ln>
            <a:effectLst/>
          </p:spPr>
          <p:txBody>
            <a:bodyPr/>
            <a:lstStyle/>
            <a:p>
              <a:endParaRPr lang="zh-CN" altLang="en-US"/>
            </a:p>
          </p:txBody>
        </p:sp>
        <p:sp>
          <p:nvSpPr>
            <p:cNvPr id="337944" name="Text Box 24"/>
            <p:cNvSpPr txBox="1">
              <a:spLocks noChangeArrowheads="1"/>
            </p:cNvSpPr>
            <p:nvPr/>
          </p:nvSpPr>
          <p:spPr bwMode="auto">
            <a:xfrm>
              <a:off x="962" y="3442"/>
              <a:ext cx="298" cy="355"/>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N</a:t>
              </a:r>
            </a:p>
          </p:txBody>
        </p:sp>
        <p:sp>
          <p:nvSpPr>
            <p:cNvPr id="337945" name="Line 25"/>
            <p:cNvSpPr>
              <a:spLocks noChangeShapeType="1"/>
            </p:cNvSpPr>
            <p:nvPr/>
          </p:nvSpPr>
          <p:spPr bwMode="auto">
            <a:xfrm>
              <a:off x="1301" y="1672"/>
              <a:ext cx="0" cy="1518"/>
            </a:xfrm>
            <a:prstGeom prst="line">
              <a:avLst/>
            </a:prstGeom>
            <a:noFill/>
            <a:ln w="9525" cap="rnd">
              <a:solidFill>
                <a:schemeClr val="tx1"/>
              </a:solidFill>
              <a:prstDash val="sysDot"/>
              <a:round/>
              <a:headEnd/>
              <a:tailEnd/>
            </a:ln>
            <a:effectLst/>
          </p:spPr>
          <p:txBody>
            <a:bodyPr/>
            <a:lstStyle/>
            <a:p>
              <a:endParaRPr lang="zh-CN" altLang="en-US"/>
            </a:p>
          </p:txBody>
        </p:sp>
        <p:sp>
          <p:nvSpPr>
            <p:cNvPr id="337946" name="Line 26"/>
            <p:cNvSpPr>
              <a:spLocks noChangeShapeType="1"/>
            </p:cNvSpPr>
            <p:nvPr/>
          </p:nvSpPr>
          <p:spPr bwMode="auto">
            <a:xfrm flipV="1">
              <a:off x="2882" y="1569"/>
              <a:ext cx="1472" cy="0"/>
            </a:xfrm>
            <a:prstGeom prst="line">
              <a:avLst/>
            </a:prstGeom>
            <a:noFill/>
            <a:ln w="9525">
              <a:solidFill>
                <a:schemeClr val="tx1"/>
              </a:solidFill>
              <a:round/>
              <a:headEnd/>
              <a:tailEnd/>
            </a:ln>
            <a:effectLst/>
          </p:spPr>
          <p:txBody>
            <a:bodyPr/>
            <a:lstStyle/>
            <a:p>
              <a:endParaRPr lang="zh-CN" altLang="en-US"/>
            </a:p>
          </p:txBody>
        </p:sp>
        <p:sp>
          <p:nvSpPr>
            <p:cNvPr id="337947" name="Line 27"/>
            <p:cNvSpPr>
              <a:spLocks noChangeShapeType="1"/>
            </p:cNvSpPr>
            <p:nvPr/>
          </p:nvSpPr>
          <p:spPr bwMode="auto">
            <a:xfrm flipH="1" flipV="1">
              <a:off x="4381" y="1615"/>
              <a:ext cx="0" cy="1518"/>
            </a:xfrm>
            <a:prstGeom prst="line">
              <a:avLst/>
            </a:prstGeom>
            <a:noFill/>
            <a:ln w="9525" cap="rnd">
              <a:solidFill>
                <a:schemeClr val="tx1"/>
              </a:solidFill>
              <a:prstDash val="sysDot"/>
              <a:round/>
              <a:headEnd/>
              <a:tailEnd/>
            </a:ln>
            <a:effectLst/>
          </p:spPr>
          <p:txBody>
            <a:bodyPr/>
            <a:lstStyle/>
            <a:p>
              <a:endParaRPr lang="zh-CN" altLang="en-US"/>
            </a:p>
          </p:txBody>
        </p:sp>
        <p:sp>
          <p:nvSpPr>
            <p:cNvPr id="337948" name="Oval 28"/>
            <p:cNvSpPr>
              <a:spLocks noChangeArrowheads="1"/>
            </p:cNvSpPr>
            <p:nvPr/>
          </p:nvSpPr>
          <p:spPr bwMode="auto">
            <a:xfrm flipH="1" flipV="1">
              <a:off x="4299" y="1437"/>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37949" name="Line 29"/>
            <p:cNvSpPr>
              <a:spLocks noChangeShapeType="1"/>
            </p:cNvSpPr>
            <p:nvPr/>
          </p:nvSpPr>
          <p:spPr bwMode="auto">
            <a:xfrm flipH="1" flipV="1">
              <a:off x="4409" y="1637"/>
              <a:ext cx="465" cy="191"/>
            </a:xfrm>
            <a:prstGeom prst="line">
              <a:avLst/>
            </a:prstGeom>
            <a:noFill/>
            <a:ln w="9525">
              <a:solidFill>
                <a:schemeClr val="tx1"/>
              </a:solidFill>
              <a:round/>
              <a:headEnd/>
              <a:tailEnd/>
            </a:ln>
            <a:effectLst/>
          </p:spPr>
          <p:txBody>
            <a:bodyPr/>
            <a:lstStyle/>
            <a:p>
              <a:endParaRPr lang="zh-CN" altLang="en-US"/>
            </a:p>
          </p:txBody>
        </p:sp>
        <p:sp>
          <p:nvSpPr>
            <p:cNvPr id="337950" name="Line 30"/>
            <p:cNvSpPr>
              <a:spLocks noChangeShapeType="1"/>
            </p:cNvSpPr>
            <p:nvPr/>
          </p:nvSpPr>
          <p:spPr bwMode="auto">
            <a:xfrm flipV="1">
              <a:off x="4409" y="1204"/>
              <a:ext cx="465" cy="346"/>
            </a:xfrm>
            <a:prstGeom prst="line">
              <a:avLst/>
            </a:prstGeom>
            <a:noFill/>
            <a:ln w="9525">
              <a:solidFill>
                <a:schemeClr val="tx1"/>
              </a:solidFill>
              <a:round/>
              <a:headEnd/>
              <a:tailEnd/>
            </a:ln>
            <a:effectLst/>
          </p:spPr>
          <p:txBody>
            <a:bodyPr/>
            <a:lstStyle/>
            <a:p>
              <a:endParaRPr lang="zh-CN" altLang="en-US"/>
            </a:p>
          </p:txBody>
        </p:sp>
        <p:sp>
          <p:nvSpPr>
            <p:cNvPr id="337951" name="Text Box 31"/>
            <p:cNvSpPr txBox="1">
              <a:spLocks noChangeArrowheads="1"/>
            </p:cNvSpPr>
            <p:nvPr/>
          </p:nvSpPr>
          <p:spPr bwMode="auto">
            <a:xfrm>
              <a:off x="4497" y="1056"/>
              <a:ext cx="298" cy="356"/>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Y</a:t>
              </a:r>
            </a:p>
          </p:txBody>
        </p:sp>
        <p:sp>
          <p:nvSpPr>
            <p:cNvPr id="337952" name="Text Box 32"/>
            <p:cNvSpPr txBox="1">
              <a:spLocks noChangeArrowheads="1"/>
            </p:cNvSpPr>
            <p:nvPr/>
          </p:nvSpPr>
          <p:spPr bwMode="auto">
            <a:xfrm>
              <a:off x="4518" y="1824"/>
              <a:ext cx="299" cy="356"/>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N</a:t>
              </a:r>
            </a:p>
          </p:txBody>
        </p:sp>
        <p:sp>
          <p:nvSpPr>
            <p:cNvPr id="337953" name="Oval 33"/>
            <p:cNvSpPr>
              <a:spLocks noChangeArrowheads="1"/>
            </p:cNvSpPr>
            <p:nvPr/>
          </p:nvSpPr>
          <p:spPr bwMode="auto">
            <a:xfrm flipH="1" flipV="1">
              <a:off x="4299" y="3133"/>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37954" name="Line 34"/>
            <p:cNvSpPr>
              <a:spLocks noChangeShapeType="1"/>
            </p:cNvSpPr>
            <p:nvPr/>
          </p:nvSpPr>
          <p:spPr bwMode="auto">
            <a:xfrm flipH="1" flipV="1">
              <a:off x="4409" y="3334"/>
              <a:ext cx="420" cy="189"/>
            </a:xfrm>
            <a:prstGeom prst="line">
              <a:avLst/>
            </a:prstGeom>
            <a:noFill/>
            <a:ln w="9525">
              <a:solidFill>
                <a:schemeClr val="tx1"/>
              </a:solidFill>
              <a:round/>
              <a:headEnd/>
              <a:tailEnd/>
            </a:ln>
            <a:effectLst/>
          </p:spPr>
          <p:txBody>
            <a:bodyPr/>
            <a:lstStyle/>
            <a:p>
              <a:endParaRPr lang="zh-CN" altLang="en-US"/>
            </a:p>
          </p:txBody>
        </p:sp>
        <p:sp>
          <p:nvSpPr>
            <p:cNvPr id="337955" name="Line 35"/>
            <p:cNvSpPr>
              <a:spLocks noChangeShapeType="1"/>
            </p:cNvSpPr>
            <p:nvPr/>
          </p:nvSpPr>
          <p:spPr bwMode="auto">
            <a:xfrm flipV="1">
              <a:off x="4409" y="2898"/>
              <a:ext cx="465" cy="348"/>
            </a:xfrm>
            <a:prstGeom prst="line">
              <a:avLst/>
            </a:prstGeom>
            <a:noFill/>
            <a:ln w="9525">
              <a:solidFill>
                <a:schemeClr val="tx1"/>
              </a:solidFill>
              <a:round/>
              <a:headEnd/>
              <a:tailEnd/>
            </a:ln>
            <a:effectLst/>
          </p:spPr>
          <p:txBody>
            <a:bodyPr/>
            <a:lstStyle/>
            <a:p>
              <a:endParaRPr lang="zh-CN" altLang="en-US"/>
            </a:p>
          </p:txBody>
        </p:sp>
        <p:sp>
          <p:nvSpPr>
            <p:cNvPr id="337956" name="Text Box 36"/>
            <p:cNvSpPr txBox="1">
              <a:spLocks noChangeArrowheads="1"/>
            </p:cNvSpPr>
            <p:nvPr/>
          </p:nvSpPr>
          <p:spPr bwMode="auto">
            <a:xfrm>
              <a:off x="4497" y="2784"/>
              <a:ext cx="298" cy="356"/>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Y</a:t>
              </a:r>
            </a:p>
          </p:txBody>
        </p:sp>
        <p:sp>
          <p:nvSpPr>
            <p:cNvPr id="337957" name="Text Box 37"/>
            <p:cNvSpPr txBox="1">
              <a:spLocks noChangeArrowheads="1"/>
            </p:cNvSpPr>
            <p:nvPr/>
          </p:nvSpPr>
          <p:spPr bwMode="auto">
            <a:xfrm>
              <a:off x="4497" y="3492"/>
              <a:ext cx="298" cy="356"/>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N</a:t>
              </a:r>
            </a:p>
          </p:txBody>
        </p:sp>
        <p:sp>
          <p:nvSpPr>
            <p:cNvPr id="337958" name="Line 38"/>
            <p:cNvSpPr>
              <a:spLocks noChangeShapeType="1"/>
            </p:cNvSpPr>
            <p:nvPr/>
          </p:nvSpPr>
          <p:spPr bwMode="auto">
            <a:xfrm>
              <a:off x="2882" y="3266"/>
              <a:ext cx="1527" cy="0"/>
            </a:xfrm>
            <a:prstGeom prst="line">
              <a:avLst/>
            </a:prstGeom>
            <a:noFill/>
            <a:ln w="9525">
              <a:solidFill>
                <a:schemeClr val="tx1"/>
              </a:solidFill>
              <a:round/>
              <a:headEnd/>
              <a:tailEnd/>
            </a:ln>
            <a:effectLst/>
          </p:spPr>
          <p:txBody>
            <a:bodyPr/>
            <a:lstStyle/>
            <a:p>
              <a:endParaRPr lang="zh-CN" altLang="en-US"/>
            </a:p>
          </p:txBody>
        </p:sp>
        <p:sp>
          <p:nvSpPr>
            <p:cNvPr id="337959" name="Text Box 39"/>
            <p:cNvSpPr txBox="1">
              <a:spLocks noChangeArrowheads="1"/>
            </p:cNvSpPr>
            <p:nvPr/>
          </p:nvSpPr>
          <p:spPr bwMode="auto">
            <a:xfrm>
              <a:off x="1916" y="1183"/>
              <a:ext cx="586" cy="356"/>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保修</a:t>
              </a:r>
            </a:p>
          </p:txBody>
        </p:sp>
        <p:sp>
          <p:nvSpPr>
            <p:cNvPr id="337960" name="Text Box 40"/>
            <p:cNvSpPr txBox="1">
              <a:spLocks noChangeArrowheads="1"/>
            </p:cNvSpPr>
            <p:nvPr/>
          </p:nvSpPr>
          <p:spPr bwMode="auto">
            <a:xfrm>
              <a:off x="1895" y="3211"/>
              <a:ext cx="586" cy="355"/>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保修</a:t>
              </a:r>
            </a:p>
          </p:txBody>
        </p:sp>
        <p:sp>
          <p:nvSpPr>
            <p:cNvPr id="337961" name="Text Box 41"/>
            <p:cNvSpPr txBox="1">
              <a:spLocks noChangeArrowheads="1"/>
            </p:cNvSpPr>
            <p:nvPr/>
          </p:nvSpPr>
          <p:spPr bwMode="auto">
            <a:xfrm>
              <a:off x="3215" y="1203"/>
              <a:ext cx="812" cy="356"/>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不保修</a:t>
              </a:r>
            </a:p>
          </p:txBody>
        </p:sp>
        <p:sp>
          <p:nvSpPr>
            <p:cNvPr id="337962" name="Text Box 42"/>
            <p:cNvSpPr txBox="1">
              <a:spLocks noChangeArrowheads="1"/>
            </p:cNvSpPr>
            <p:nvPr/>
          </p:nvSpPr>
          <p:spPr bwMode="auto">
            <a:xfrm>
              <a:off x="3215" y="3255"/>
              <a:ext cx="812" cy="356"/>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不保修</a:t>
              </a:r>
            </a:p>
          </p:txBody>
        </p:sp>
        <p:sp>
          <p:nvSpPr>
            <p:cNvPr id="337963" name="Text Box 43"/>
            <p:cNvSpPr txBox="1">
              <a:spLocks noChangeArrowheads="1"/>
            </p:cNvSpPr>
            <p:nvPr/>
          </p:nvSpPr>
          <p:spPr bwMode="auto">
            <a:xfrm>
              <a:off x="4155" y="2230"/>
              <a:ext cx="586" cy="355"/>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客户</a:t>
              </a:r>
            </a:p>
          </p:txBody>
        </p:sp>
        <p:sp>
          <p:nvSpPr>
            <p:cNvPr id="337964" name="Text Box 44"/>
            <p:cNvSpPr txBox="1">
              <a:spLocks noChangeArrowheads="1"/>
            </p:cNvSpPr>
            <p:nvPr/>
          </p:nvSpPr>
          <p:spPr bwMode="auto">
            <a:xfrm>
              <a:off x="188" y="1115"/>
              <a:ext cx="736" cy="356"/>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1,0.5)</a:t>
              </a:r>
            </a:p>
          </p:txBody>
        </p:sp>
        <p:sp>
          <p:nvSpPr>
            <p:cNvPr id="337965" name="Text Box 45"/>
            <p:cNvSpPr txBox="1">
              <a:spLocks noChangeArrowheads="1"/>
            </p:cNvSpPr>
            <p:nvPr/>
          </p:nvSpPr>
          <p:spPr bwMode="auto">
            <a:xfrm>
              <a:off x="295" y="1695"/>
              <a:ext cx="567" cy="355"/>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(0</a:t>
              </a:r>
              <a:r>
                <a:rPr kumimoji="1" lang="en-US" altLang="zh-CN" sz="2400">
                  <a:latin typeface="Times New Roman" pitchFamily="18" charset="0"/>
                  <a:ea typeface="宋体" pitchFamily="2" charset="-122"/>
                </a:rPr>
                <a:t>,0)</a:t>
              </a:r>
            </a:p>
          </p:txBody>
        </p:sp>
        <p:sp>
          <p:nvSpPr>
            <p:cNvPr id="337966" name="Text Box 46"/>
            <p:cNvSpPr txBox="1">
              <a:spLocks noChangeArrowheads="1"/>
            </p:cNvSpPr>
            <p:nvPr/>
          </p:nvSpPr>
          <p:spPr bwMode="auto">
            <a:xfrm>
              <a:off x="192" y="2765"/>
              <a:ext cx="886" cy="355"/>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(-1</a:t>
              </a:r>
              <a:r>
                <a:rPr kumimoji="1" lang="en-US" altLang="zh-CN" sz="2400">
                  <a:latin typeface="Times New Roman" pitchFamily="18" charset="0"/>
                  <a:ea typeface="宋体" pitchFamily="2" charset="-122"/>
                </a:rPr>
                <a:t>,-0.5)</a:t>
              </a:r>
            </a:p>
          </p:txBody>
        </p:sp>
        <p:sp>
          <p:nvSpPr>
            <p:cNvPr id="337967" name="Text Box 47"/>
            <p:cNvSpPr txBox="1">
              <a:spLocks noChangeArrowheads="1"/>
            </p:cNvSpPr>
            <p:nvPr/>
          </p:nvSpPr>
          <p:spPr bwMode="auto">
            <a:xfrm>
              <a:off x="339" y="3409"/>
              <a:ext cx="567" cy="356"/>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0,0)</a:t>
              </a:r>
            </a:p>
          </p:txBody>
        </p:sp>
        <p:sp>
          <p:nvSpPr>
            <p:cNvPr id="337968" name="Text Box 48"/>
            <p:cNvSpPr txBox="1">
              <a:spLocks noChangeArrowheads="1"/>
            </p:cNvSpPr>
            <p:nvPr/>
          </p:nvSpPr>
          <p:spPr bwMode="auto">
            <a:xfrm>
              <a:off x="4917" y="1025"/>
              <a:ext cx="643" cy="356"/>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(-1</a:t>
              </a:r>
              <a:r>
                <a:rPr kumimoji="1" lang="en-US" altLang="zh-CN" sz="2400">
                  <a:latin typeface="Times New Roman" pitchFamily="18" charset="0"/>
                  <a:ea typeface="宋体" pitchFamily="2" charset="-122"/>
                </a:rPr>
                <a:t>,1)</a:t>
              </a:r>
            </a:p>
          </p:txBody>
        </p:sp>
        <p:sp>
          <p:nvSpPr>
            <p:cNvPr id="337969" name="Text Box 49"/>
            <p:cNvSpPr txBox="1">
              <a:spLocks noChangeArrowheads="1"/>
            </p:cNvSpPr>
            <p:nvPr/>
          </p:nvSpPr>
          <p:spPr bwMode="auto">
            <a:xfrm>
              <a:off x="4917" y="1727"/>
              <a:ext cx="568" cy="356"/>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0,0)</a:t>
              </a:r>
            </a:p>
          </p:txBody>
        </p:sp>
        <p:sp>
          <p:nvSpPr>
            <p:cNvPr id="337970" name="Text Box 50"/>
            <p:cNvSpPr txBox="1">
              <a:spLocks noChangeArrowheads="1"/>
            </p:cNvSpPr>
            <p:nvPr/>
          </p:nvSpPr>
          <p:spPr bwMode="auto">
            <a:xfrm>
              <a:off x="4874" y="2677"/>
              <a:ext cx="736" cy="356"/>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1,0.5)</a:t>
              </a:r>
            </a:p>
          </p:txBody>
        </p:sp>
        <p:sp>
          <p:nvSpPr>
            <p:cNvPr id="337971" name="Text Box 51"/>
            <p:cNvSpPr txBox="1">
              <a:spLocks noChangeArrowheads="1"/>
            </p:cNvSpPr>
            <p:nvPr/>
          </p:nvSpPr>
          <p:spPr bwMode="auto">
            <a:xfrm>
              <a:off x="4874" y="3408"/>
              <a:ext cx="567" cy="356"/>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(0</a:t>
              </a:r>
              <a:r>
                <a:rPr kumimoji="1" lang="en-US" altLang="zh-CN" sz="2400">
                  <a:latin typeface="Times New Roman" pitchFamily="18" charset="0"/>
                  <a:ea typeface="宋体" pitchFamily="2" charset="-122"/>
                </a:rPr>
                <a:t>,0)</a:t>
              </a:r>
            </a:p>
          </p:txBody>
        </p:sp>
        <p:sp>
          <p:nvSpPr>
            <p:cNvPr id="337972" name="Text Box 52"/>
            <p:cNvSpPr txBox="1">
              <a:spLocks noChangeArrowheads="1"/>
            </p:cNvSpPr>
            <p:nvPr/>
          </p:nvSpPr>
          <p:spPr bwMode="auto">
            <a:xfrm>
              <a:off x="1344" y="1168"/>
              <a:ext cx="398" cy="356"/>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1]</a:t>
              </a:r>
            </a:p>
          </p:txBody>
        </p:sp>
        <p:sp>
          <p:nvSpPr>
            <p:cNvPr id="337973" name="Text Box 53"/>
            <p:cNvSpPr txBox="1">
              <a:spLocks noChangeArrowheads="1"/>
            </p:cNvSpPr>
            <p:nvPr/>
          </p:nvSpPr>
          <p:spPr bwMode="auto">
            <a:xfrm>
              <a:off x="1300" y="3246"/>
              <a:ext cx="399" cy="356"/>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[0</a:t>
              </a:r>
              <a:r>
                <a:rPr kumimoji="1" lang="en-US" altLang="zh-CN" sz="2400">
                  <a:latin typeface="Times New Roman" pitchFamily="18" charset="0"/>
                  <a:ea typeface="宋体" pitchFamily="2" charset="-122"/>
                </a:rPr>
                <a:t>]</a:t>
              </a:r>
            </a:p>
          </p:txBody>
        </p:sp>
        <p:sp>
          <p:nvSpPr>
            <p:cNvPr id="337974" name="Text Box 54"/>
            <p:cNvSpPr txBox="1">
              <a:spLocks noChangeArrowheads="1"/>
            </p:cNvSpPr>
            <p:nvPr/>
          </p:nvSpPr>
          <p:spPr bwMode="auto">
            <a:xfrm>
              <a:off x="3865" y="1165"/>
              <a:ext cx="398" cy="355"/>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0]</a:t>
              </a:r>
            </a:p>
          </p:txBody>
        </p:sp>
        <p:sp>
          <p:nvSpPr>
            <p:cNvPr id="337975" name="Text Box 55"/>
            <p:cNvSpPr txBox="1">
              <a:spLocks noChangeArrowheads="1"/>
            </p:cNvSpPr>
            <p:nvPr/>
          </p:nvSpPr>
          <p:spPr bwMode="auto">
            <a:xfrm>
              <a:off x="3933" y="3265"/>
              <a:ext cx="398" cy="356"/>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[1</a:t>
              </a:r>
              <a:r>
                <a:rPr kumimoji="1" lang="en-US" altLang="zh-CN" sz="2400">
                  <a:latin typeface="Times New Roman" pitchFamily="18" charset="0"/>
                  <a:ea typeface="宋体" pitchFamily="2" charset="-122"/>
                </a:rPr>
                <a:t>]</a:t>
              </a:r>
            </a:p>
          </p:txBody>
        </p:sp>
        <p:sp>
          <p:nvSpPr>
            <p:cNvPr id="337976" name="Text Box 56"/>
            <p:cNvSpPr txBox="1">
              <a:spLocks noChangeArrowheads="1"/>
            </p:cNvSpPr>
            <p:nvPr/>
          </p:nvSpPr>
          <p:spPr bwMode="auto">
            <a:xfrm>
              <a:off x="1085" y="2185"/>
              <a:ext cx="586" cy="356"/>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客户</a:t>
              </a:r>
            </a:p>
          </p:txBody>
        </p:sp>
        <p:sp>
          <p:nvSpPr>
            <p:cNvPr id="337977" name="Text Box 57"/>
            <p:cNvSpPr txBox="1">
              <a:spLocks noChangeArrowheads="1"/>
            </p:cNvSpPr>
            <p:nvPr/>
          </p:nvSpPr>
          <p:spPr bwMode="auto">
            <a:xfrm>
              <a:off x="2606" y="3479"/>
              <a:ext cx="586" cy="355"/>
            </a:xfrm>
            <a:prstGeom prst="rect">
              <a:avLst/>
            </a:prstGeom>
            <a:noFill/>
            <a:ln w="9525">
              <a:noFill/>
              <a:miter lim="800000"/>
              <a:headEnd/>
              <a:tailEnd/>
            </a:ln>
            <a:effectLst/>
          </p:spPr>
          <p:txBody>
            <a:bodyPr wrap="none">
              <a:spAutoFit/>
            </a:bodyPr>
            <a:lstStyle/>
            <a:p>
              <a:r>
                <a:rPr kumimoji="1" lang="zh-CN" altLang="en-US" sz="2400">
                  <a:solidFill>
                    <a:schemeClr val="tx2"/>
                  </a:solidFill>
                  <a:latin typeface="宋体" pitchFamily="2" charset="-122"/>
                  <a:ea typeface="宋体" pitchFamily="2" charset="-122"/>
                </a:rPr>
                <a:t>厂商</a:t>
              </a:r>
            </a:p>
          </p:txBody>
        </p:sp>
        <p:sp>
          <p:nvSpPr>
            <p:cNvPr id="337978" name="Text Box 58"/>
            <p:cNvSpPr txBox="1">
              <a:spLocks noChangeArrowheads="1"/>
            </p:cNvSpPr>
            <p:nvPr/>
          </p:nvSpPr>
          <p:spPr bwMode="auto">
            <a:xfrm>
              <a:off x="898" y="2736"/>
              <a:ext cx="299" cy="356"/>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Y</a:t>
              </a:r>
            </a:p>
          </p:txBody>
        </p:sp>
        <p:sp>
          <p:nvSpPr>
            <p:cNvPr id="337979" name="Text Box 59"/>
            <p:cNvSpPr txBox="1">
              <a:spLocks noChangeArrowheads="1"/>
            </p:cNvSpPr>
            <p:nvPr/>
          </p:nvSpPr>
          <p:spPr bwMode="auto">
            <a:xfrm>
              <a:off x="827" y="1039"/>
              <a:ext cx="299" cy="355"/>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Y</a:t>
              </a:r>
            </a:p>
          </p:txBody>
        </p:sp>
      </p:gr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37924"/>
                                        </p:tgtEl>
                                        <p:attrNameLst>
                                          <p:attrName>style.visibility</p:attrName>
                                        </p:attrNameLst>
                                      </p:cBhvr>
                                      <p:to>
                                        <p:strVal val="visible"/>
                                      </p:to>
                                    </p:set>
                                    <p:anim calcmode="lin" valueType="num">
                                      <p:cBhvr additive="base">
                                        <p:cTn id="7" dur="500" fill="hold"/>
                                        <p:tgtEl>
                                          <p:spTgt spid="337924"/>
                                        </p:tgtEl>
                                        <p:attrNameLst>
                                          <p:attrName>ppt_x</p:attrName>
                                        </p:attrNameLst>
                                      </p:cBhvr>
                                      <p:tavLst>
                                        <p:tav tm="0">
                                          <p:val>
                                            <p:strVal val="0-#ppt_w/2"/>
                                          </p:val>
                                        </p:tav>
                                        <p:tav tm="100000">
                                          <p:val>
                                            <p:strVal val="#ppt_x"/>
                                          </p:val>
                                        </p:tav>
                                      </p:tavLst>
                                    </p:anim>
                                    <p:anim calcmode="lin" valueType="num">
                                      <p:cBhvr additive="base">
                                        <p:cTn id="8" dur="500" fill="hold"/>
                                        <p:tgtEl>
                                          <p:spTgt spid="3379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页脚占位符 4"/>
          <p:cNvSpPr>
            <a:spLocks noGrp="1"/>
          </p:cNvSpPr>
          <p:nvPr>
            <p:ph type="ftr" sz="quarter" idx="11"/>
          </p:nvPr>
        </p:nvSpPr>
        <p:spPr/>
        <p:txBody>
          <a:bodyPr/>
          <a:lstStyle/>
          <a:p>
            <a:r>
              <a:rPr lang="zh-CN" altLang="en-US"/>
              <a:t>Game Theory--chapter4</a:t>
            </a:r>
            <a:endParaRPr lang="en-US" altLang="zh-CN"/>
          </a:p>
        </p:txBody>
      </p:sp>
      <p:sp>
        <p:nvSpPr>
          <p:cNvPr id="18" name="灯片编号占位符 5"/>
          <p:cNvSpPr>
            <a:spLocks noGrp="1"/>
          </p:cNvSpPr>
          <p:nvPr>
            <p:ph type="sldNum" sz="quarter" idx="12"/>
          </p:nvPr>
        </p:nvSpPr>
        <p:spPr/>
        <p:txBody>
          <a:bodyPr/>
          <a:lstStyle/>
          <a:p>
            <a:fld id="{80ECDFC0-A861-47F7-99DF-17D7C4172F0C}" type="slidenum">
              <a:rPr lang="zh-CN" altLang="en-US"/>
              <a:pPr/>
              <a:t>3</a:t>
            </a:fld>
            <a:endParaRPr lang="en-US" altLang="zh-CN"/>
          </a:p>
        </p:txBody>
      </p:sp>
      <p:sp>
        <p:nvSpPr>
          <p:cNvPr id="334850" name="Rectangle 2"/>
          <p:cNvSpPr>
            <a:spLocks noGrp="1" noChangeArrowheads="1"/>
          </p:cNvSpPr>
          <p:nvPr>
            <p:ph type="title"/>
          </p:nvPr>
        </p:nvSpPr>
        <p:spPr/>
        <p:txBody>
          <a:bodyPr/>
          <a:lstStyle/>
          <a:p>
            <a:r>
              <a:rPr lang="en-US" altLang="zh-CN" sz="3800">
                <a:ea typeface="宋体" pitchFamily="2" charset="-122"/>
              </a:rPr>
              <a:t>4.1. Introduction to Perfect Bayesian Equilibrium.</a:t>
            </a:r>
            <a:endParaRPr lang="zh-CN" altLang="en-US" sz="3800">
              <a:ea typeface="宋体" pitchFamily="2" charset="-122"/>
            </a:endParaRPr>
          </a:p>
        </p:txBody>
      </p:sp>
      <p:sp>
        <p:nvSpPr>
          <p:cNvPr id="334851" name="Rectangle 3"/>
          <p:cNvSpPr>
            <a:spLocks noGrp="1" noChangeArrowheads="1"/>
          </p:cNvSpPr>
          <p:nvPr>
            <p:ph type="body" idx="1"/>
          </p:nvPr>
        </p:nvSpPr>
        <p:spPr/>
        <p:txBody>
          <a:bodyPr/>
          <a:lstStyle/>
          <a:p>
            <a:r>
              <a:rPr lang="en-US" altLang="zh-CN">
                <a:ea typeface="宋体" pitchFamily="2" charset="-122"/>
              </a:rPr>
              <a:t>Four equilibrium concepts:</a:t>
            </a:r>
          </a:p>
          <a:p>
            <a:r>
              <a:rPr lang="en-US" altLang="zh-CN">
                <a:ea typeface="宋体" pitchFamily="2" charset="-122"/>
              </a:rPr>
              <a:t>          Nash equilibrium (NE)</a:t>
            </a:r>
          </a:p>
          <a:p>
            <a:endParaRPr lang="en-US" altLang="zh-CN">
              <a:ea typeface="宋体" pitchFamily="2" charset="-122"/>
            </a:endParaRPr>
          </a:p>
          <a:p>
            <a:r>
              <a:rPr lang="en-US" altLang="zh-CN">
                <a:ea typeface="宋体" pitchFamily="2" charset="-122"/>
              </a:rPr>
              <a:t>Subgame perfect Nash equilibrium (SPNE)</a:t>
            </a:r>
          </a:p>
          <a:p>
            <a:endParaRPr lang="en-US" altLang="zh-CN">
              <a:ea typeface="宋体" pitchFamily="2" charset="-122"/>
            </a:endParaRPr>
          </a:p>
          <a:p>
            <a:r>
              <a:rPr lang="en-US" altLang="zh-CN">
                <a:ea typeface="宋体" pitchFamily="2" charset="-122"/>
              </a:rPr>
              <a:t>Bayesian Nash equilibrium (BNE)</a:t>
            </a:r>
          </a:p>
          <a:p>
            <a:endParaRPr lang="en-US" altLang="zh-CN">
              <a:ea typeface="宋体" pitchFamily="2" charset="-122"/>
            </a:endParaRPr>
          </a:p>
          <a:p>
            <a:r>
              <a:rPr lang="en-US" altLang="zh-CN">
                <a:ea typeface="宋体" pitchFamily="2" charset="-122"/>
              </a:rPr>
              <a:t>Perfect Bayesian Equilibrium (PBE).</a:t>
            </a:r>
          </a:p>
          <a:p>
            <a:endParaRPr lang="en-US" altLang="zh-CN">
              <a:ea typeface="宋体" pitchFamily="2" charset="-122"/>
            </a:endParaRPr>
          </a:p>
        </p:txBody>
      </p:sp>
      <p:sp>
        <p:nvSpPr>
          <p:cNvPr id="334853" name="Line 5"/>
          <p:cNvSpPr>
            <a:spLocks noChangeShapeType="1"/>
          </p:cNvSpPr>
          <p:nvPr/>
        </p:nvSpPr>
        <p:spPr bwMode="auto">
          <a:xfrm>
            <a:off x="4013200" y="2592388"/>
            <a:ext cx="0" cy="533400"/>
          </a:xfrm>
          <a:prstGeom prst="line">
            <a:avLst/>
          </a:prstGeom>
          <a:noFill/>
          <a:ln w="9525">
            <a:solidFill>
              <a:schemeClr val="tx1"/>
            </a:solidFill>
            <a:round/>
            <a:headEnd/>
            <a:tailEnd type="triangle" w="med" len="med"/>
          </a:ln>
          <a:effectLst/>
        </p:spPr>
        <p:txBody>
          <a:bodyPr/>
          <a:lstStyle/>
          <a:p>
            <a:endParaRPr lang="zh-CN" altLang="en-US"/>
          </a:p>
        </p:txBody>
      </p:sp>
      <p:sp>
        <p:nvSpPr>
          <p:cNvPr id="334854" name="Line 6"/>
          <p:cNvSpPr>
            <a:spLocks noChangeShapeType="1"/>
          </p:cNvSpPr>
          <p:nvPr/>
        </p:nvSpPr>
        <p:spPr bwMode="auto">
          <a:xfrm>
            <a:off x="4025900" y="3603625"/>
            <a:ext cx="0" cy="558800"/>
          </a:xfrm>
          <a:prstGeom prst="line">
            <a:avLst/>
          </a:prstGeom>
          <a:noFill/>
          <a:ln w="9525">
            <a:solidFill>
              <a:schemeClr val="tx1"/>
            </a:solidFill>
            <a:round/>
            <a:headEnd/>
            <a:tailEnd type="triangle" w="med" len="med"/>
          </a:ln>
          <a:effectLst/>
        </p:spPr>
        <p:txBody>
          <a:bodyPr/>
          <a:lstStyle/>
          <a:p>
            <a:endParaRPr lang="zh-CN" altLang="en-US"/>
          </a:p>
        </p:txBody>
      </p:sp>
      <p:sp>
        <p:nvSpPr>
          <p:cNvPr id="334855" name="Line 7"/>
          <p:cNvSpPr>
            <a:spLocks noChangeShapeType="1"/>
          </p:cNvSpPr>
          <p:nvPr/>
        </p:nvSpPr>
        <p:spPr bwMode="auto">
          <a:xfrm>
            <a:off x="3998913" y="4735513"/>
            <a:ext cx="0" cy="504825"/>
          </a:xfrm>
          <a:prstGeom prst="line">
            <a:avLst/>
          </a:prstGeom>
          <a:noFill/>
          <a:ln w="9525">
            <a:solidFill>
              <a:schemeClr val="tx1"/>
            </a:solidFill>
            <a:round/>
            <a:headEnd/>
            <a:tailEnd type="triangle" w="med" len="med"/>
          </a:ln>
          <a:effectLst/>
        </p:spPr>
        <p:txBody>
          <a:bodyPr/>
          <a:lstStyle/>
          <a:p>
            <a:endParaRPr lang="zh-CN" altLang="en-US"/>
          </a:p>
        </p:txBody>
      </p:sp>
      <p:sp>
        <p:nvSpPr>
          <p:cNvPr id="334856" name="AutoShape 8"/>
          <p:cNvSpPr>
            <a:spLocks noChangeArrowheads="1"/>
          </p:cNvSpPr>
          <p:nvPr/>
        </p:nvSpPr>
        <p:spPr bwMode="auto">
          <a:xfrm>
            <a:off x="2633663" y="2770188"/>
            <a:ext cx="1201737" cy="368300"/>
          </a:xfrm>
          <a:prstGeom prst="wedgeRectCallout">
            <a:avLst>
              <a:gd name="adj1" fmla="val 62944"/>
              <a:gd name="adj2" fmla="val -22843"/>
            </a:avLst>
          </a:prstGeom>
          <a:solidFill>
            <a:schemeClr val="accent1"/>
          </a:solidFill>
          <a:ln w="9525">
            <a:solidFill>
              <a:schemeClr val="tx1"/>
            </a:solidFill>
            <a:miter lim="800000"/>
            <a:headEnd/>
            <a:tailEnd/>
          </a:ln>
          <a:effectLst/>
        </p:spPr>
        <p:txBody>
          <a:bodyPr/>
          <a:lstStyle/>
          <a:p>
            <a:pPr algn="ctr"/>
            <a:r>
              <a:rPr lang="en-US" altLang="zh-CN">
                <a:ea typeface="宋体" pitchFamily="2" charset="-122"/>
              </a:rPr>
              <a:t>difference</a:t>
            </a:r>
          </a:p>
        </p:txBody>
      </p:sp>
      <p:sp>
        <p:nvSpPr>
          <p:cNvPr id="334857" name="Line 9"/>
          <p:cNvSpPr>
            <a:spLocks noChangeShapeType="1"/>
          </p:cNvSpPr>
          <p:nvPr/>
        </p:nvSpPr>
        <p:spPr bwMode="auto">
          <a:xfrm flipV="1">
            <a:off x="4286250" y="4668838"/>
            <a:ext cx="12700" cy="544512"/>
          </a:xfrm>
          <a:prstGeom prst="line">
            <a:avLst/>
          </a:prstGeom>
          <a:noFill/>
          <a:ln w="9525">
            <a:solidFill>
              <a:schemeClr val="tx1"/>
            </a:solidFill>
            <a:round/>
            <a:headEnd/>
            <a:tailEnd type="triangle" w="med" len="med"/>
          </a:ln>
          <a:effectLst/>
        </p:spPr>
        <p:txBody>
          <a:bodyPr/>
          <a:lstStyle/>
          <a:p>
            <a:endParaRPr lang="zh-CN" altLang="en-US"/>
          </a:p>
        </p:txBody>
      </p:sp>
      <p:sp>
        <p:nvSpPr>
          <p:cNvPr id="334858" name="Line 10"/>
          <p:cNvSpPr>
            <a:spLocks noChangeShapeType="1"/>
          </p:cNvSpPr>
          <p:nvPr/>
        </p:nvSpPr>
        <p:spPr bwMode="auto">
          <a:xfrm flipV="1">
            <a:off x="4352925" y="3616325"/>
            <a:ext cx="0" cy="504825"/>
          </a:xfrm>
          <a:prstGeom prst="line">
            <a:avLst/>
          </a:prstGeom>
          <a:noFill/>
          <a:ln w="9525">
            <a:solidFill>
              <a:schemeClr val="tx1"/>
            </a:solidFill>
            <a:round/>
            <a:headEnd/>
            <a:tailEnd type="triangle" w="med" len="med"/>
          </a:ln>
          <a:effectLst/>
        </p:spPr>
        <p:txBody>
          <a:bodyPr/>
          <a:lstStyle/>
          <a:p>
            <a:endParaRPr lang="zh-CN" altLang="en-US"/>
          </a:p>
        </p:txBody>
      </p:sp>
      <p:sp>
        <p:nvSpPr>
          <p:cNvPr id="334859" name="Line 11"/>
          <p:cNvSpPr>
            <a:spLocks noChangeShapeType="1"/>
          </p:cNvSpPr>
          <p:nvPr/>
        </p:nvSpPr>
        <p:spPr bwMode="auto">
          <a:xfrm flipV="1">
            <a:off x="4325938" y="2579688"/>
            <a:ext cx="0" cy="546100"/>
          </a:xfrm>
          <a:prstGeom prst="line">
            <a:avLst/>
          </a:prstGeom>
          <a:noFill/>
          <a:ln w="9525">
            <a:solidFill>
              <a:schemeClr val="tx1"/>
            </a:solidFill>
            <a:round/>
            <a:headEnd/>
            <a:tailEnd type="triangle" w="med" len="med"/>
          </a:ln>
          <a:effectLst/>
        </p:spPr>
        <p:txBody>
          <a:bodyPr/>
          <a:lstStyle/>
          <a:p>
            <a:endParaRPr lang="zh-CN" altLang="en-US"/>
          </a:p>
        </p:txBody>
      </p:sp>
      <p:sp>
        <p:nvSpPr>
          <p:cNvPr id="334860" name="AutoShape 12"/>
          <p:cNvSpPr>
            <a:spLocks noChangeArrowheads="1"/>
          </p:cNvSpPr>
          <p:nvPr/>
        </p:nvSpPr>
        <p:spPr bwMode="auto">
          <a:xfrm>
            <a:off x="2509838" y="3794125"/>
            <a:ext cx="1296987" cy="327025"/>
          </a:xfrm>
          <a:prstGeom prst="wedgeRectCallout">
            <a:avLst>
              <a:gd name="adj1" fmla="val 67750"/>
              <a:gd name="adj2" fmla="val -13593"/>
            </a:avLst>
          </a:prstGeom>
          <a:solidFill>
            <a:schemeClr val="accent1"/>
          </a:solidFill>
          <a:ln w="9525">
            <a:solidFill>
              <a:schemeClr val="tx1"/>
            </a:solidFill>
            <a:miter lim="800000"/>
            <a:headEnd/>
            <a:tailEnd/>
          </a:ln>
          <a:effectLst/>
        </p:spPr>
        <p:txBody>
          <a:bodyPr/>
          <a:lstStyle/>
          <a:p>
            <a:pPr algn="ctr"/>
            <a:r>
              <a:rPr lang="en-US" altLang="zh-CN">
                <a:ea typeface="宋体" pitchFamily="2" charset="-122"/>
              </a:rPr>
              <a:t>difference</a:t>
            </a:r>
          </a:p>
        </p:txBody>
      </p:sp>
      <p:sp>
        <p:nvSpPr>
          <p:cNvPr id="334862" name="AutoShape 14"/>
          <p:cNvSpPr>
            <a:spLocks noChangeArrowheads="1"/>
          </p:cNvSpPr>
          <p:nvPr/>
        </p:nvSpPr>
        <p:spPr bwMode="auto">
          <a:xfrm>
            <a:off x="2606675" y="4830763"/>
            <a:ext cx="1255713" cy="355600"/>
          </a:xfrm>
          <a:prstGeom prst="wedgeRectCallout">
            <a:avLst>
              <a:gd name="adj1" fmla="val 60491"/>
              <a:gd name="adj2" fmla="val -23213"/>
            </a:avLst>
          </a:prstGeom>
          <a:solidFill>
            <a:schemeClr val="accent1"/>
          </a:solidFill>
          <a:ln w="9525">
            <a:solidFill>
              <a:schemeClr val="tx1"/>
            </a:solidFill>
            <a:miter lim="800000"/>
            <a:headEnd/>
            <a:tailEnd/>
          </a:ln>
          <a:effectLst/>
        </p:spPr>
        <p:txBody>
          <a:bodyPr/>
          <a:lstStyle/>
          <a:p>
            <a:pPr algn="ctr"/>
            <a:r>
              <a:rPr lang="en-US" altLang="zh-CN">
                <a:ea typeface="宋体" pitchFamily="2" charset="-122"/>
              </a:rPr>
              <a:t>difference</a:t>
            </a:r>
          </a:p>
        </p:txBody>
      </p:sp>
      <p:sp>
        <p:nvSpPr>
          <p:cNvPr id="334863" name="AutoShape 15"/>
          <p:cNvSpPr>
            <a:spLocks noChangeArrowheads="1"/>
          </p:cNvSpPr>
          <p:nvPr/>
        </p:nvSpPr>
        <p:spPr bwMode="auto">
          <a:xfrm>
            <a:off x="4694238" y="2716213"/>
            <a:ext cx="1296987" cy="341312"/>
          </a:xfrm>
          <a:prstGeom prst="wedgeRectCallout">
            <a:avLst>
              <a:gd name="adj1" fmla="val -78519"/>
              <a:gd name="adj2" fmla="val -14185"/>
            </a:avLst>
          </a:prstGeom>
          <a:solidFill>
            <a:schemeClr val="accent1"/>
          </a:solidFill>
          <a:ln w="9525">
            <a:solidFill>
              <a:schemeClr val="tx1"/>
            </a:solidFill>
            <a:miter lim="800000"/>
            <a:headEnd/>
            <a:tailEnd/>
          </a:ln>
          <a:effectLst/>
        </p:spPr>
        <p:txBody>
          <a:bodyPr/>
          <a:lstStyle/>
          <a:p>
            <a:pPr algn="ctr"/>
            <a:r>
              <a:rPr lang="en-US" altLang="zh-CN">
                <a:ea typeface="宋体" pitchFamily="2" charset="-122"/>
              </a:rPr>
              <a:t>relate</a:t>
            </a:r>
          </a:p>
        </p:txBody>
      </p:sp>
      <p:sp>
        <p:nvSpPr>
          <p:cNvPr id="334864" name="AutoShape 16"/>
          <p:cNvSpPr>
            <a:spLocks noChangeArrowheads="1"/>
          </p:cNvSpPr>
          <p:nvPr/>
        </p:nvSpPr>
        <p:spPr bwMode="auto">
          <a:xfrm>
            <a:off x="4776788" y="3740150"/>
            <a:ext cx="1187450" cy="341313"/>
          </a:xfrm>
          <a:prstGeom prst="wedgeRectCallout">
            <a:avLst>
              <a:gd name="adj1" fmla="val -83958"/>
              <a:gd name="adj2" fmla="val -1630"/>
            </a:avLst>
          </a:prstGeom>
          <a:solidFill>
            <a:schemeClr val="accent1"/>
          </a:solidFill>
          <a:ln w="9525">
            <a:solidFill>
              <a:schemeClr val="tx1"/>
            </a:solidFill>
            <a:miter lim="800000"/>
            <a:headEnd/>
            <a:tailEnd/>
          </a:ln>
          <a:effectLst/>
        </p:spPr>
        <p:txBody>
          <a:bodyPr/>
          <a:lstStyle/>
          <a:p>
            <a:pPr algn="ctr"/>
            <a:r>
              <a:rPr lang="en-US" altLang="zh-CN">
                <a:ea typeface="宋体" pitchFamily="2" charset="-122"/>
              </a:rPr>
              <a:t>relate</a:t>
            </a:r>
          </a:p>
        </p:txBody>
      </p:sp>
      <p:sp>
        <p:nvSpPr>
          <p:cNvPr id="334865" name="AutoShape 17"/>
          <p:cNvSpPr>
            <a:spLocks noChangeArrowheads="1"/>
          </p:cNvSpPr>
          <p:nvPr/>
        </p:nvSpPr>
        <p:spPr bwMode="auto">
          <a:xfrm>
            <a:off x="4749800" y="4830763"/>
            <a:ext cx="1309688" cy="328612"/>
          </a:xfrm>
          <a:prstGeom prst="wedgeRectCallout">
            <a:avLst>
              <a:gd name="adj1" fmla="val -85394"/>
              <a:gd name="adj2" fmla="val -17148"/>
            </a:avLst>
          </a:prstGeom>
          <a:solidFill>
            <a:schemeClr val="accent1"/>
          </a:solidFill>
          <a:ln w="9525">
            <a:solidFill>
              <a:schemeClr val="tx1"/>
            </a:solidFill>
            <a:miter lim="800000"/>
            <a:headEnd/>
            <a:tailEnd/>
          </a:ln>
          <a:effectLst/>
        </p:spPr>
        <p:txBody>
          <a:bodyPr/>
          <a:lstStyle/>
          <a:p>
            <a:pPr algn="ctr"/>
            <a:r>
              <a:rPr lang="en-US" altLang="zh-CN">
                <a:ea typeface="宋体" pitchFamily="2" charset="-122"/>
              </a:rPr>
              <a:t>relate</a:t>
            </a:r>
          </a:p>
        </p:txBody>
      </p:sp>
    </p:spTree>
  </p:cSld>
  <p:clrMapOvr>
    <a:masterClrMapping/>
  </p:clrMapOvr>
  <p:transition spd="med">
    <p:random/>
    <p:sndAc>
      <p:stSnd>
        <p:snd r:embed="rId2" name="click.wav"/>
      </p:stSnd>
    </p:sndAc>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页脚占位符 4"/>
          <p:cNvSpPr>
            <a:spLocks noGrp="1"/>
          </p:cNvSpPr>
          <p:nvPr>
            <p:ph type="ftr" sz="quarter" idx="11"/>
          </p:nvPr>
        </p:nvSpPr>
        <p:spPr/>
        <p:txBody>
          <a:bodyPr/>
          <a:lstStyle/>
          <a:p>
            <a:r>
              <a:rPr lang="zh-CN" altLang="en-US"/>
              <a:t>Game Theory--chapter4</a:t>
            </a:r>
            <a:endParaRPr lang="en-US" altLang="zh-CN"/>
          </a:p>
        </p:txBody>
      </p:sp>
      <p:sp>
        <p:nvSpPr>
          <p:cNvPr id="62" name="灯片编号占位符 5"/>
          <p:cNvSpPr>
            <a:spLocks noGrp="1"/>
          </p:cNvSpPr>
          <p:nvPr>
            <p:ph type="sldNum" sz="quarter" idx="12"/>
          </p:nvPr>
        </p:nvSpPr>
        <p:spPr/>
        <p:txBody>
          <a:bodyPr/>
          <a:lstStyle/>
          <a:p>
            <a:fld id="{5EA60AA2-83EC-4B11-B761-EE28762AD151}" type="slidenum">
              <a:rPr lang="zh-CN" altLang="en-US"/>
              <a:pPr/>
              <a:t>30</a:t>
            </a:fld>
            <a:endParaRPr lang="en-US" altLang="zh-CN"/>
          </a:p>
        </p:txBody>
      </p:sp>
      <p:sp>
        <p:nvSpPr>
          <p:cNvPr id="338946" name="Rectangle 2"/>
          <p:cNvSpPr>
            <a:spLocks noGrp="1" noChangeArrowheads="1"/>
          </p:cNvSpPr>
          <p:nvPr>
            <p:ph type="title"/>
          </p:nvPr>
        </p:nvSpPr>
        <p:spPr/>
        <p:txBody>
          <a:bodyPr/>
          <a:lstStyle/>
          <a:p>
            <a:r>
              <a:rPr kumimoji="1" lang="en-US" altLang="zh-CN">
                <a:ea typeface="宋体" pitchFamily="2" charset="-122"/>
              </a:rPr>
              <a:t>                        SR(1)</a:t>
            </a:r>
            <a:endParaRPr kumimoji="1" lang="zh-CN" altLang="en-US">
              <a:ea typeface="宋体" pitchFamily="2" charset="-122"/>
            </a:endParaRPr>
          </a:p>
        </p:txBody>
      </p:sp>
      <p:sp>
        <p:nvSpPr>
          <p:cNvPr id="338947" name="Rectangle 3"/>
          <p:cNvSpPr>
            <a:spLocks noGrp="1" noChangeArrowheads="1"/>
          </p:cNvSpPr>
          <p:nvPr>
            <p:ph type="body" idx="1"/>
          </p:nvPr>
        </p:nvSpPr>
        <p:spPr/>
        <p:txBody>
          <a:bodyPr/>
          <a:lstStyle/>
          <a:p>
            <a:r>
              <a:rPr lang="en-US" altLang="zh-CN">
                <a:ea typeface="宋体" pitchFamily="2" charset="-122"/>
              </a:rPr>
              <a:t>.</a:t>
            </a:r>
          </a:p>
        </p:txBody>
      </p:sp>
      <p:grpSp>
        <p:nvGrpSpPr>
          <p:cNvPr id="338948" name="Group 4"/>
          <p:cNvGrpSpPr>
            <a:grpSpLocks/>
          </p:cNvGrpSpPr>
          <p:nvPr/>
        </p:nvGrpSpPr>
        <p:grpSpPr bwMode="auto">
          <a:xfrm>
            <a:off x="965200" y="1958975"/>
            <a:ext cx="7412038" cy="3395663"/>
            <a:chOff x="188" y="1025"/>
            <a:chExt cx="5414" cy="2851"/>
          </a:xfrm>
        </p:grpSpPr>
        <p:sp>
          <p:nvSpPr>
            <p:cNvPr id="338949" name="Oval 5"/>
            <p:cNvSpPr>
              <a:spLocks noChangeArrowheads="1"/>
            </p:cNvSpPr>
            <p:nvPr/>
          </p:nvSpPr>
          <p:spPr bwMode="auto">
            <a:xfrm>
              <a:off x="2773" y="2288"/>
              <a:ext cx="163" cy="226"/>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338950" name="Text Box 6"/>
            <p:cNvSpPr txBox="1">
              <a:spLocks noChangeArrowheads="1"/>
            </p:cNvSpPr>
            <p:nvPr/>
          </p:nvSpPr>
          <p:spPr bwMode="auto">
            <a:xfrm>
              <a:off x="2620" y="1104"/>
              <a:ext cx="579" cy="384"/>
            </a:xfrm>
            <a:prstGeom prst="rect">
              <a:avLst/>
            </a:prstGeom>
            <a:noFill/>
            <a:ln w="9525">
              <a:noFill/>
              <a:miter lim="800000"/>
              <a:headEnd/>
              <a:tailEnd/>
            </a:ln>
            <a:effectLst/>
          </p:spPr>
          <p:txBody>
            <a:bodyPr wrap="none">
              <a:spAutoFit/>
            </a:bodyPr>
            <a:lstStyle/>
            <a:p>
              <a:r>
                <a:rPr kumimoji="1" lang="zh-CN" altLang="en-US" sz="2400">
                  <a:solidFill>
                    <a:schemeClr val="tx2"/>
                  </a:solidFill>
                  <a:latin typeface="宋体" pitchFamily="2" charset="-122"/>
                  <a:ea typeface="宋体" pitchFamily="2" charset="-122"/>
                </a:rPr>
                <a:t>厂商</a:t>
              </a:r>
            </a:p>
          </p:txBody>
        </p:sp>
        <p:sp>
          <p:nvSpPr>
            <p:cNvPr id="338951" name="Text Box 7"/>
            <p:cNvSpPr txBox="1">
              <a:spLocks noChangeArrowheads="1"/>
            </p:cNvSpPr>
            <p:nvPr/>
          </p:nvSpPr>
          <p:spPr bwMode="auto">
            <a:xfrm>
              <a:off x="2991" y="2219"/>
              <a:ext cx="593" cy="384"/>
            </a:xfrm>
            <a:prstGeom prst="rect">
              <a:avLst/>
            </a:prstGeom>
            <a:noFill/>
            <a:ln w="9525">
              <a:noFill/>
              <a:miter lim="800000"/>
              <a:headEnd/>
              <a:tailEnd/>
            </a:ln>
            <a:effectLst/>
          </p:spPr>
          <p:txBody>
            <a:bodyPr>
              <a:spAutoFit/>
            </a:bodyPr>
            <a:lstStyle/>
            <a:p>
              <a:r>
                <a:rPr kumimoji="1" lang="zh-CN" altLang="en-US" sz="2400">
                  <a:latin typeface="Times New Roman" pitchFamily="18" charset="0"/>
                  <a:ea typeface="宋体" pitchFamily="2" charset="-122"/>
                </a:rPr>
                <a:t>自然</a:t>
              </a:r>
            </a:p>
          </p:txBody>
        </p:sp>
        <p:sp>
          <p:nvSpPr>
            <p:cNvPr id="338952" name="Text Box 8"/>
            <p:cNvSpPr txBox="1">
              <a:spLocks noChangeArrowheads="1"/>
            </p:cNvSpPr>
            <p:nvPr/>
          </p:nvSpPr>
          <p:spPr bwMode="auto">
            <a:xfrm>
              <a:off x="2868" y="1785"/>
              <a:ext cx="561" cy="384"/>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0.5]</a:t>
              </a:r>
            </a:p>
          </p:txBody>
        </p:sp>
        <p:sp>
          <p:nvSpPr>
            <p:cNvPr id="338953" name="Text Box 9"/>
            <p:cNvSpPr txBox="1">
              <a:spLocks noChangeArrowheads="1"/>
            </p:cNvSpPr>
            <p:nvPr/>
          </p:nvSpPr>
          <p:spPr bwMode="auto">
            <a:xfrm>
              <a:off x="2909" y="2570"/>
              <a:ext cx="562" cy="384"/>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[0.</a:t>
              </a:r>
              <a:r>
                <a:rPr kumimoji="1" lang="en-US" altLang="zh-CN" sz="2400">
                  <a:latin typeface="Times New Roman" pitchFamily="18" charset="0"/>
                  <a:ea typeface="宋体" pitchFamily="2" charset="-122"/>
                </a:rPr>
                <a:t>5]</a:t>
              </a:r>
            </a:p>
          </p:txBody>
        </p:sp>
        <p:sp>
          <p:nvSpPr>
            <p:cNvPr id="338954" name="Text Box 10"/>
            <p:cNvSpPr txBox="1">
              <a:spLocks noChangeArrowheads="1"/>
            </p:cNvSpPr>
            <p:nvPr/>
          </p:nvSpPr>
          <p:spPr bwMode="auto">
            <a:xfrm>
              <a:off x="2964" y="1549"/>
              <a:ext cx="296" cy="384"/>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H</a:t>
              </a:r>
            </a:p>
          </p:txBody>
        </p:sp>
        <p:sp>
          <p:nvSpPr>
            <p:cNvPr id="338955" name="Text Box 11"/>
            <p:cNvSpPr txBox="1">
              <a:spLocks noChangeArrowheads="1"/>
            </p:cNvSpPr>
            <p:nvPr/>
          </p:nvSpPr>
          <p:spPr bwMode="auto">
            <a:xfrm>
              <a:off x="2909" y="2908"/>
              <a:ext cx="271" cy="384"/>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L</a:t>
              </a:r>
            </a:p>
          </p:txBody>
        </p:sp>
        <p:sp>
          <p:nvSpPr>
            <p:cNvPr id="338956" name="Oval 12"/>
            <p:cNvSpPr>
              <a:spLocks noChangeArrowheads="1"/>
            </p:cNvSpPr>
            <p:nvPr/>
          </p:nvSpPr>
          <p:spPr bwMode="auto">
            <a:xfrm>
              <a:off x="2773" y="1447"/>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38957" name="Oval 13"/>
            <p:cNvSpPr>
              <a:spLocks noChangeArrowheads="1"/>
            </p:cNvSpPr>
            <p:nvPr/>
          </p:nvSpPr>
          <p:spPr bwMode="auto">
            <a:xfrm>
              <a:off x="1219" y="1447"/>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38958" name="Line 14"/>
            <p:cNvSpPr>
              <a:spLocks noChangeShapeType="1"/>
            </p:cNvSpPr>
            <p:nvPr/>
          </p:nvSpPr>
          <p:spPr bwMode="auto">
            <a:xfrm flipH="1">
              <a:off x="1301" y="1569"/>
              <a:ext cx="1472" cy="0"/>
            </a:xfrm>
            <a:prstGeom prst="line">
              <a:avLst/>
            </a:prstGeom>
            <a:noFill/>
            <a:ln w="9525">
              <a:solidFill>
                <a:schemeClr val="tx1"/>
              </a:solidFill>
              <a:round/>
              <a:headEnd/>
              <a:tailEnd/>
            </a:ln>
            <a:effectLst/>
          </p:spPr>
          <p:txBody>
            <a:bodyPr/>
            <a:lstStyle/>
            <a:p>
              <a:endParaRPr lang="zh-CN" altLang="en-US"/>
            </a:p>
          </p:txBody>
        </p:sp>
        <p:sp>
          <p:nvSpPr>
            <p:cNvPr id="338959" name="Line 15"/>
            <p:cNvSpPr>
              <a:spLocks noChangeShapeType="1"/>
            </p:cNvSpPr>
            <p:nvPr/>
          </p:nvSpPr>
          <p:spPr bwMode="auto">
            <a:xfrm>
              <a:off x="783" y="1294"/>
              <a:ext cx="463" cy="228"/>
            </a:xfrm>
            <a:prstGeom prst="line">
              <a:avLst/>
            </a:prstGeom>
            <a:noFill/>
            <a:ln w="9525">
              <a:solidFill>
                <a:schemeClr val="tx1"/>
              </a:solidFill>
              <a:round/>
              <a:headEnd/>
              <a:tailEnd/>
            </a:ln>
            <a:effectLst/>
          </p:spPr>
          <p:txBody>
            <a:bodyPr/>
            <a:lstStyle/>
            <a:p>
              <a:endParaRPr lang="zh-CN" altLang="en-US"/>
            </a:p>
          </p:txBody>
        </p:sp>
        <p:sp>
          <p:nvSpPr>
            <p:cNvPr id="338960" name="Line 16"/>
            <p:cNvSpPr>
              <a:spLocks noChangeShapeType="1"/>
            </p:cNvSpPr>
            <p:nvPr/>
          </p:nvSpPr>
          <p:spPr bwMode="auto">
            <a:xfrm flipH="1">
              <a:off x="783" y="1550"/>
              <a:ext cx="463" cy="323"/>
            </a:xfrm>
            <a:prstGeom prst="line">
              <a:avLst/>
            </a:prstGeom>
            <a:noFill/>
            <a:ln w="9525">
              <a:solidFill>
                <a:schemeClr val="tx1"/>
              </a:solidFill>
              <a:round/>
              <a:headEnd/>
              <a:tailEnd/>
            </a:ln>
            <a:effectLst/>
          </p:spPr>
          <p:txBody>
            <a:bodyPr/>
            <a:lstStyle/>
            <a:p>
              <a:endParaRPr lang="zh-CN" altLang="en-US"/>
            </a:p>
          </p:txBody>
        </p:sp>
        <p:sp>
          <p:nvSpPr>
            <p:cNvPr id="338961" name="Text Box 17"/>
            <p:cNvSpPr txBox="1">
              <a:spLocks noChangeArrowheads="1"/>
            </p:cNvSpPr>
            <p:nvPr/>
          </p:nvSpPr>
          <p:spPr bwMode="auto">
            <a:xfrm>
              <a:off x="864" y="1775"/>
              <a:ext cx="296" cy="384"/>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N</a:t>
              </a:r>
            </a:p>
          </p:txBody>
        </p:sp>
        <p:sp>
          <p:nvSpPr>
            <p:cNvPr id="338962" name="Oval 18"/>
            <p:cNvSpPr>
              <a:spLocks noChangeArrowheads="1"/>
            </p:cNvSpPr>
            <p:nvPr/>
          </p:nvSpPr>
          <p:spPr bwMode="auto">
            <a:xfrm>
              <a:off x="2773" y="3116"/>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38963" name="Line 19"/>
            <p:cNvSpPr>
              <a:spLocks noChangeShapeType="1"/>
            </p:cNvSpPr>
            <p:nvPr/>
          </p:nvSpPr>
          <p:spPr bwMode="auto">
            <a:xfrm>
              <a:off x="2854" y="1672"/>
              <a:ext cx="0" cy="1461"/>
            </a:xfrm>
            <a:prstGeom prst="line">
              <a:avLst/>
            </a:prstGeom>
            <a:noFill/>
            <a:ln w="9525">
              <a:solidFill>
                <a:schemeClr val="tx1"/>
              </a:solidFill>
              <a:round/>
              <a:headEnd/>
              <a:tailEnd/>
            </a:ln>
            <a:effectLst/>
          </p:spPr>
          <p:txBody>
            <a:bodyPr/>
            <a:lstStyle/>
            <a:p>
              <a:endParaRPr lang="zh-CN" altLang="en-US"/>
            </a:p>
          </p:txBody>
        </p:sp>
        <p:sp>
          <p:nvSpPr>
            <p:cNvPr id="338964" name="Oval 20"/>
            <p:cNvSpPr>
              <a:spLocks noChangeArrowheads="1"/>
            </p:cNvSpPr>
            <p:nvPr/>
          </p:nvSpPr>
          <p:spPr bwMode="auto">
            <a:xfrm>
              <a:off x="1219" y="3116"/>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38965" name="Line 21"/>
            <p:cNvSpPr>
              <a:spLocks noChangeShapeType="1"/>
            </p:cNvSpPr>
            <p:nvPr/>
          </p:nvSpPr>
          <p:spPr bwMode="auto">
            <a:xfrm flipH="1">
              <a:off x="1328" y="3228"/>
              <a:ext cx="1472" cy="0"/>
            </a:xfrm>
            <a:prstGeom prst="line">
              <a:avLst/>
            </a:prstGeom>
            <a:noFill/>
            <a:ln w="9525">
              <a:solidFill>
                <a:schemeClr val="tx1"/>
              </a:solidFill>
              <a:round/>
              <a:headEnd/>
              <a:tailEnd/>
            </a:ln>
            <a:effectLst/>
          </p:spPr>
          <p:txBody>
            <a:bodyPr/>
            <a:lstStyle/>
            <a:p>
              <a:endParaRPr lang="zh-CN" altLang="en-US"/>
            </a:p>
          </p:txBody>
        </p:sp>
        <p:sp>
          <p:nvSpPr>
            <p:cNvPr id="338966" name="Line 22"/>
            <p:cNvSpPr>
              <a:spLocks noChangeShapeType="1"/>
            </p:cNvSpPr>
            <p:nvPr/>
          </p:nvSpPr>
          <p:spPr bwMode="auto">
            <a:xfrm>
              <a:off x="828" y="2943"/>
              <a:ext cx="418" cy="209"/>
            </a:xfrm>
            <a:prstGeom prst="line">
              <a:avLst/>
            </a:prstGeom>
            <a:noFill/>
            <a:ln w="9525">
              <a:solidFill>
                <a:schemeClr val="tx1"/>
              </a:solidFill>
              <a:round/>
              <a:headEnd/>
              <a:tailEnd/>
            </a:ln>
            <a:effectLst/>
          </p:spPr>
          <p:txBody>
            <a:bodyPr/>
            <a:lstStyle/>
            <a:p>
              <a:endParaRPr lang="zh-CN" altLang="en-US"/>
            </a:p>
          </p:txBody>
        </p:sp>
        <p:sp>
          <p:nvSpPr>
            <p:cNvPr id="338967" name="Line 23"/>
            <p:cNvSpPr>
              <a:spLocks noChangeShapeType="1"/>
            </p:cNvSpPr>
            <p:nvPr/>
          </p:nvSpPr>
          <p:spPr bwMode="auto">
            <a:xfrm flipH="1">
              <a:off x="828" y="3228"/>
              <a:ext cx="445" cy="339"/>
            </a:xfrm>
            <a:prstGeom prst="line">
              <a:avLst/>
            </a:prstGeom>
            <a:noFill/>
            <a:ln w="9525">
              <a:solidFill>
                <a:schemeClr val="tx1"/>
              </a:solidFill>
              <a:round/>
              <a:headEnd/>
              <a:tailEnd/>
            </a:ln>
            <a:effectLst/>
          </p:spPr>
          <p:txBody>
            <a:bodyPr/>
            <a:lstStyle/>
            <a:p>
              <a:endParaRPr lang="zh-CN" altLang="en-US"/>
            </a:p>
          </p:txBody>
        </p:sp>
        <p:sp>
          <p:nvSpPr>
            <p:cNvPr id="338968" name="Text Box 24"/>
            <p:cNvSpPr txBox="1">
              <a:spLocks noChangeArrowheads="1"/>
            </p:cNvSpPr>
            <p:nvPr/>
          </p:nvSpPr>
          <p:spPr bwMode="auto">
            <a:xfrm>
              <a:off x="961" y="3441"/>
              <a:ext cx="296" cy="384"/>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N</a:t>
              </a:r>
            </a:p>
          </p:txBody>
        </p:sp>
        <p:sp>
          <p:nvSpPr>
            <p:cNvPr id="338969" name="Line 25"/>
            <p:cNvSpPr>
              <a:spLocks noChangeShapeType="1"/>
            </p:cNvSpPr>
            <p:nvPr/>
          </p:nvSpPr>
          <p:spPr bwMode="auto">
            <a:xfrm>
              <a:off x="1301" y="1672"/>
              <a:ext cx="0" cy="1518"/>
            </a:xfrm>
            <a:prstGeom prst="line">
              <a:avLst/>
            </a:prstGeom>
            <a:noFill/>
            <a:ln w="9525" cap="rnd">
              <a:solidFill>
                <a:schemeClr val="tx1"/>
              </a:solidFill>
              <a:prstDash val="sysDot"/>
              <a:round/>
              <a:headEnd/>
              <a:tailEnd/>
            </a:ln>
            <a:effectLst/>
          </p:spPr>
          <p:txBody>
            <a:bodyPr/>
            <a:lstStyle/>
            <a:p>
              <a:endParaRPr lang="zh-CN" altLang="en-US"/>
            </a:p>
          </p:txBody>
        </p:sp>
        <p:sp>
          <p:nvSpPr>
            <p:cNvPr id="338970" name="Line 26"/>
            <p:cNvSpPr>
              <a:spLocks noChangeShapeType="1"/>
            </p:cNvSpPr>
            <p:nvPr/>
          </p:nvSpPr>
          <p:spPr bwMode="auto">
            <a:xfrm flipV="1">
              <a:off x="2882" y="1569"/>
              <a:ext cx="1472" cy="0"/>
            </a:xfrm>
            <a:prstGeom prst="line">
              <a:avLst/>
            </a:prstGeom>
            <a:noFill/>
            <a:ln w="9525">
              <a:solidFill>
                <a:schemeClr val="tx1"/>
              </a:solidFill>
              <a:round/>
              <a:headEnd/>
              <a:tailEnd/>
            </a:ln>
            <a:effectLst/>
          </p:spPr>
          <p:txBody>
            <a:bodyPr/>
            <a:lstStyle/>
            <a:p>
              <a:endParaRPr lang="zh-CN" altLang="en-US"/>
            </a:p>
          </p:txBody>
        </p:sp>
        <p:sp>
          <p:nvSpPr>
            <p:cNvPr id="338971" name="Line 27"/>
            <p:cNvSpPr>
              <a:spLocks noChangeShapeType="1"/>
            </p:cNvSpPr>
            <p:nvPr/>
          </p:nvSpPr>
          <p:spPr bwMode="auto">
            <a:xfrm flipH="1" flipV="1">
              <a:off x="4381" y="1615"/>
              <a:ext cx="0" cy="1518"/>
            </a:xfrm>
            <a:prstGeom prst="line">
              <a:avLst/>
            </a:prstGeom>
            <a:noFill/>
            <a:ln w="9525" cap="rnd">
              <a:solidFill>
                <a:schemeClr val="tx1"/>
              </a:solidFill>
              <a:prstDash val="sysDot"/>
              <a:round/>
              <a:headEnd/>
              <a:tailEnd/>
            </a:ln>
            <a:effectLst/>
          </p:spPr>
          <p:txBody>
            <a:bodyPr/>
            <a:lstStyle/>
            <a:p>
              <a:endParaRPr lang="zh-CN" altLang="en-US"/>
            </a:p>
          </p:txBody>
        </p:sp>
        <p:sp>
          <p:nvSpPr>
            <p:cNvPr id="338972" name="Oval 28"/>
            <p:cNvSpPr>
              <a:spLocks noChangeArrowheads="1"/>
            </p:cNvSpPr>
            <p:nvPr/>
          </p:nvSpPr>
          <p:spPr bwMode="auto">
            <a:xfrm flipH="1" flipV="1">
              <a:off x="4299" y="1437"/>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38973" name="Line 29"/>
            <p:cNvSpPr>
              <a:spLocks noChangeShapeType="1"/>
            </p:cNvSpPr>
            <p:nvPr/>
          </p:nvSpPr>
          <p:spPr bwMode="auto">
            <a:xfrm flipH="1" flipV="1">
              <a:off x="4409" y="1637"/>
              <a:ext cx="465" cy="191"/>
            </a:xfrm>
            <a:prstGeom prst="line">
              <a:avLst/>
            </a:prstGeom>
            <a:noFill/>
            <a:ln w="9525">
              <a:solidFill>
                <a:schemeClr val="tx1"/>
              </a:solidFill>
              <a:round/>
              <a:headEnd/>
              <a:tailEnd/>
            </a:ln>
            <a:effectLst/>
          </p:spPr>
          <p:txBody>
            <a:bodyPr/>
            <a:lstStyle/>
            <a:p>
              <a:endParaRPr lang="zh-CN" altLang="en-US"/>
            </a:p>
          </p:txBody>
        </p:sp>
        <p:sp>
          <p:nvSpPr>
            <p:cNvPr id="338974" name="Line 30"/>
            <p:cNvSpPr>
              <a:spLocks noChangeShapeType="1"/>
            </p:cNvSpPr>
            <p:nvPr/>
          </p:nvSpPr>
          <p:spPr bwMode="auto">
            <a:xfrm flipV="1">
              <a:off x="4409" y="1204"/>
              <a:ext cx="465" cy="346"/>
            </a:xfrm>
            <a:prstGeom prst="line">
              <a:avLst/>
            </a:prstGeom>
            <a:noFill/>
            <a:ln w="9525">
              <a:solidFill>
                <a:schemeClr val="tx1"/>
              </a:solidFill>
              <a:round/>
              <a:headEnd/>
              <a:tailEnd/>
            </a:ln>
            <a:effectLst/>
          </p:spPr>
          <p:txBody>
            <a:bodyPr/>
            <a:lstStyle/>
            <a:p>
              <a:endParaRPr lang="zh-CN" altLang="en-US"/>
            </a:p>
          </p:txBody>
        </p:sp>
        <p:sp>
          <p:nvSpPr>
            <p:cNvPr id="338975" name="Text Box 31"/>
            <p:cNvSpPr txBox="1">
              <a:spLocks noChangeArrowheads="1"/>
            </p:cNvSpPr>
            <p:nvPr/>
          </p:nvSpPr>
          <p:spPr bwMode="auto">
            <a:xfrm>
              <a:off x="4497" y="1056"/>
              <a:ext cx="296" cy="384"/>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Y</a:t>
              </a:r>
            </a:p>
          </p:txBody>
        </p:sp>
        <p:sp>
          <p:nvSpPr>
            <p:cNvPr id="338976" name="Text Box 32"/>
            <p:cNvSpPr txBox="1">
              <a:spLocks noChangeArrowheads="1"/>
            </p:cNvSpPr>
            <p:nvPr/>
          </p:nvSpPr>
          <p:spPr bwMode="auto">
            <a:xfrm>
              <a:off x="4518" y="1823"/>
              <a:ext cx="295" cy="384"/>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N</a:t>
              </a:r>
            </a:p>
          </p:txBody>
        </p:sp>
        <p:sp>
          <p:nvSpPr>
            <p:cNvPr id="338977" name="Oval 33"/>
            <p:cNvSpPr>
              <a:spLocks noChangeArrowheads="1"/>
            </p:cNvSpPr>
            <p:nvPr/>
          </p:nvSpPr>
          <p:spPr bwMode="auto">
            <a:xfrm flipH="1" flipV="1">
              <a:off x="4299" y="3133"/>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38978" name="Line 34"/>
            <p:cNvSpPr>
              <a:spLocks noChangeShapeType="1"/>
            </p:cNvSpPr>
            <p:nvPr/>
          </p:nvSpPr>
          <p:spPr bwMode="auto">
            <a:xfrm flipH="1" flipV="1">
              <a:off x="4409" y="3334"/>
              <a:ext cx="420" cy="189"/>
            </a:xfrm>
            <a:prstGeom prst="line">
              <a:avLst/>
            </a:prstGeom>
            <a:noFill/>
            <a:ln w="9525">
              <a:solidFill>
                <a:schemeClr val="tx1"/>
              </a:solidFill>
              <a:round/>
              <a:headEnd/>
              <a:tailEnd/>
            </a:ln>
            <a:effectLst/>
          </p:spPr>
          <p:txBody>
            <a:bodyPr/>
            <a:lstStyle/>
            <a:p>
              <a:endParaRPr lang="zh-CN" altLang="en-US"/>
            </a:p>
          </p:txBody>
        </p:sp>
        <p:sp>
          <p:nvSpPr>
            <p:cNvPr id="338979" name="Line 35"/>
            <p:cNvSpPr>
              <a:spLocks noChangeShapeType="1"/>
            </p:cNvSpPr>
            <p:nvPr/>
          </p:nvSpPr>
          <p:spPr bwMode="auto">
            <a:xfrm flipV="1">
              <a:off x="4409" y="2898"/>
              <a:ext cx="465" cy="348"/>
            </a:xfrm>
            <a:prstGeom prst="line">
              <a:avLst/>
            </a:prstGeom>
            <a:noFill/>
            <a:ln w="9525">
              <a:solidFill>
                <a:schemeClr val="tx1"/>
              </a:solidFill>
              <a:round/>
              <a:headEnd/>
              <a:tailEnd/>
            </a:ln>
            <a:effectLst/>
          </p:spPr>
          <p:txBody>
            <a:bodyPr/>
            <a:lstStyle/>
            <a:p>
              <a:endParaRPr lang="zh-CN" altLang="en-US"/>
            </a:p>
          </p:txBody>
        </p:sp>
        <p:sp>
          <p:nvSpPr>
            <p:cNvPr id="338980" name="Text Box 36"/>
            <p:cNvSpPr txBox="1">
              <a:spLocks noChangeArrowheads="1"/>
            </p:cNvSpPr>
            <p:nvPr/>
          </p:nvSpPr>
          <p:spPr bwMode="auto">
            <a:xfrm>
              <a:off x="4497" y="2784"/>
              <a:ext cx="296" cy="384"/>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Y</a:t>
              </a:r>
            </a:p>
          </p:txBody>
        </p:sp>
        <p:sp>
          <p:nvSpPr>
            <p:cNvPr id="338981" name="Text Box 37"/>
            <p:cNvSpPr txBox="1">
              <a:spLocks noChangeArrowheads="1"/>
            </p:cNvSpPr>
            <p:nvPr/>
          </p:nvSpPr>
          <p:spPr bwMode="auto">
            <a:xfrm>
              <a:off x="4497" y="3492"/>
              <a:ext cx="296" cy="384"/>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N</a:t>
              </a:r>
            </a:p>
          </p:txBody>
        </p:sp>
        <p:sp>
          <p:nvSpPr>
            <p:cNvPr id="338982" name="Line 38"/>
            <p:cNvSpPr>
              <a:spLocks noChangeShapeType="1"/>
            </p:cNvSpPr>
            <p:nvPr/>
          </p:nvSpPr>
          <p:spPr bwMode="auto">
            <a:xfrm>
              <a:off x="2882" y="3266"/>
              <a:ext cx="1527" cy="0"/>
            </a:xfrm>
            <a:prstGeom prst="line">
              <a:avLst/>
            </a:prstGeom>
            <a:noFill/>
            <a:ln w="9525">
              <a:solidFill>
                <a:schemeClr val="tx1"/>
              </a:solidFill>
              <a:round/>
              <a:headEnd/>
              <a:tailEnd/>
            </a:ln>
            <a:effectLst/>
          </p:spPr>
          <p:txBody>
            <a:bodyPr/>
            <a:lstStyle/>
            <a:p>
              <a:endParaRPr lang="zh-CN" altLang="en-US"/>
            </a:p>
          </p:txBody>
        </p:sp>
        <p:sp>
          <p:nvSpPr>
            <p:cNvPr id="338983" name="Text Box 39"/>
            <p:cNvSpPr txBox="1">
              <a:spLocks noChangeArrowheads="1"/>
            </p:cNvSpPr>
            <p:nvPr/>
          </p:nvSpPr>
          <p:spPr bwMode="auto">
            <a:xfrm>
              <a:off x="1916" y="1184"/>
              <a:ext cx="580" cy="383"/>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保修</a:t>
              </a:r>
            </a:p>
          </p:txBody>
        </p:sp>
        <p:sp>
          <p:nvSpPr>
            <p:cNvPr id="338984" name="Text Box 40"/>
            <p:cNvSpPr txBox="1">
              <a:spLocks noChangeArrowheads="1"/>
            </p:cNvSpPr>
            <p:nvPr/>
          </p:nvSpPr>
          <p:spPr bwMode="auto">
            <a:xfrm>
              <a:off x="1895" y="3211"/>
              <a:ext cx="580" cy="384"/>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保修</a:t>
              </a:r>
            </a:p>
          </p:txBody>
        </p:sp>
        <p:sp>
          <p:nvSpPr>
            <p:cNvPr id="338985" name="Text Box 41"/>
            <p:cNvSpPr txBox="1">
              <a:spLocks noChangeArrowheads="1"/>
            </p:cNvSpPr>
            <p:nvPr/>
          </p:nvSpPr>
          <p:spPr bwMode="auto">
            <a:xfrm>
              <a:off x="3216" y="1204"/>
              <a:ext cx="802" cy="383"/>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不保修</a:t>
              </a:r>
            </a:p>
          </p:txBody>
        </p:sp>
        <p:sp>
          <p:nvSpPr>
            <p:cNvPr id="338986" name="Text Box 42"/>
            <p:cNvSpPr txBox="1">
              <a:spLocks noChangeArrowheads="1"/>
            </p:cNvSpPr>
            <p:nvPr/>
          </p:nvSpPr>
          <p:spPr bwMode="auto">
            <a:xfrm>
              <a:off x="3216" y="3255"/>
              <a:ext cx="802" cy="384"/>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不保修</a:t>
              </a:r>
            </a:p>
          </p:txBody>
        </p:sp>
        <p:sp>
          <p:nvSpPr>
            <p:cNvPr id="338987" name="Text Box 43"/>
            <p:cNvSpPr txBox="1">
              <a:spLocks noChangeArrowheads="1"/>
            </p:cNvSpPr>
            <p:nvPr/>
          </p:nvSpPr>
          <p:spPr bwMode="auto">
            <a:xfrm>
              <a:off x="4156" y="2229"/>
              <a:ext cx="580" cy="383"/>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客户</a:t>
              </a:r>
            </a:p>
          </p:txBody>
        </p:sp>
        <p:sp>
          <p:nvSpPr>
            <p:cNvPr id="338988" name="Text Box 44"/>
            <p:cNvSpPr txBox="1">
              <a:spLocks noChangeArrowheads="1"/>
            </p:cNvSpPr>
            <p:nvPr/>
          </p:nvSpPr>
          <p:spPr bwMode="auto">
            <a:xfrm>
              <a:off x="188" y="1116"/>
              <a:ext cx="728" cy="384"/>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1,0.5)</a:t>
              </a:r>
            </a:p>
          </p:txBody>
        </p:sp>
        <p:sp>
          <p:nvSpPr>
            <p:cNvPr id="338989" name="Text Box 45"/>
            <p:cNvSpPr txBox="1">
              <a:spLocks noChangeArrowheads="1"/>
            </p:cNvSpPr>
            <p:nvPr/>
          </p:nvSpPr>
          <p:spPr bwMode="auto">
            <a:xfrm>
              <a:off x="295" y="1695"/>
              <a:ext cx="561" cy="384"/>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(0</a:t>
              </a:r>
              <a:r>
                <a:rPr kumimoji="1" lang="en-US" altLang="zh-CN" sz="2400">
                  <a:latin typeface="Times New Roman" pitchFamily="18" charset="0"/>
                  <a:ea typeface="宋体" pitchFamily="2" charset="-122"/>
                </a:rPr>
                <a:t>,0)</a:t>
              </a:r>
            </a:p>
          </p:txBody>
        </p:sp>
        <p:sp>
          <p:nvSpPr>
            <p:cNvPr id="338990" name="Text Box 46"/>
            <p:cNvSpPr txBox="1">
              <a:spLocks noChangeArrowheads="1"/>
            </p:cNvSpPr>
            <p:nvPr/>
          </p:nvSpPr>
          <p:spPr bwMode="auto">
            <a:xfrm>
              <a:off x="191" y="2764"/>
              <a:ext cx="877" cy="384"/>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(-1</a:t>
              </a:r>
              <a:r>
                <a:rPr kumimoji="1" lang="en-US" altLang="zh-CN" sz="2400">
                  <a:latin typeface="Times New Roman" pitchFamily="18" charset="0"/>
                  <a:ea typeface="宋体" pitchFamily="2" charset="-122"/>
                </a:rPr>
                <a:t>,-0.5)</a:t>
              </a:r>
            </a:p>
          </p:txBody>
        </p:sp>
        <p:sp>
          <p:nvSpPr>
            <p:cNvPr id="338991" name="Text Box 47"/>
            <p:cNvSpPr txBox="1">
              <a:spLocks noChangeArrowheads="1"/>
            </p:cNvSpPr>
            <p:nvPr/>
          </p:nvSpPr>
          <p:spPr bwMode="auto">
            <a:xfrm>
              <a:off x="339" y="3409"/>
              <a:ext cx="561" cy="384"/>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0,0)</a:t>
              </a:r>
            </a:p>
          </p:txBody>
        </p:sp>
        <p:sp>
          <p:nvSpPr>
            <p:cNvPr id="338992" name="Text Box 48"/>
            <p:cNvSpPr txBox="1">
              <a:spLocks noChangeArrowheads="1"/>
            </p:cNvSpPr>
            <p:nvPr/>
          </p:nvSpPr>
          <p:spPr bwMode="auto">
            <a:xfrm>
              <a:off x="4918" y="1025"/>
              <a:ext cx="635" cy="384"/>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(-1</a:t>
              </a:r>
              <a:r>
                <a:rPr kumimoji="1" lang="en-US" altLang="zh-CN" sz="2400">
                  <a:latin typeface="Times New Roman" pitchFamily="18" charset="0"/>
                  <a:ea typeface="宋体" pitchFamily="2" charset="-122"/>
                </a:rPr>
                <a:t>,1)</a:t>
              </a:r>
            </a:p>
          </p:txBody>
        </p:sp>
        <p:sp>
          <p:nvSpPr>
            <p:cNvPr id="338993" name="Text Box 49"/>
            <p:cNvSpPr txBox="1">
              <a:spLocks noChangeArrowheads="1"/>
            </p:cNvSpPr>
            <p:nvPr/>
          </p:nvSpPr>
          <p:spPr bwMode="auto">
            <a:xfrm>
              <a:off x="4918" y="1727"/>
              <a:ext cx="561" cy="384"/>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0,0)</a:t>
              </a:r>
            </a:p>
          </p:txBody>
        </p:sp>
        <p:sp>
          <p:nvSpPr>
            <p:cNvPr id="338994" name="Text Box 50"/>
            <p:cNvSpPr txBox="1">
              <a:spLocks noChangeArrowheads="1"/>
            </p:cNvSpPr>
            <p:nvPr/>
          </p:nvSpPr>
          <p:spPr bwMode="auto">
            <a:xfrm>
              <a:off x="4874" y="2676"/>
              <a:ext cx="728" cy="384"/>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1,0.5)</a:t>
              </a:r>
            </a:p>
          </p:txBody>
        </p:sp>
        <p:sp>
          <p:nvSpPr>
            <p:cNvPr id="338995" name="Text Box 51"/>
            <p:cNvSpPr txBox="1">
              <a:spLocks noChangeArrowheads="1"/>
            </p:cNvSpPr>
            <p:nvPr/>
          </p:nvSpPr>
          <p:spPr bwMode="auto">
            <a:xfrm>
              <a:off x="4874" y="3408"/>
              <a:ext cx="561" cy="384"/>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(0</a:t>
              </a:r>
              <a:r>
                <a:rPr kumimoji="1" lang="en-US" altLang="zh-CN" sz="2400">
                  <a:latin typeface="Times New Roman" pitchFamily="18" charset="0"/>
                  <a:ea typeface="宋体" pitchFamily="2" charset="-122"/>
                </a:rPr>
                <a:t>,0)</a:t>
              </a:r>
            </a:p>
          </p:txBody>
        </p:sp>
        <p:sp>
          <p:nvSpPr>
            <p:cNvPr id="338996" name="Text Box 52"/>
            <p:cNvSpPr txBox="1">
              <a:spLocks noChangeArrowheads="1"/>
            </p:cNvSpPr>
            <p:nvPr/>
          </p:nvSpPr>
          <p:spPr bwMode="auto">
            <a:xfrm>
              <a:off x="1344" y="1168"/>
              <a:ext cx="394" cy="383"/>
            </a:xfrm>
            <a:prstGeom prst="rect">
              <a:avLst/>
            </a:prstGeom>
            <a:noFill/>
            <a:ln w="9525">
              <a:noFill/>
              <a:miter lim="800000"/>
              <a:headEnd/>
              <a:tailEnd/>
            </a:ln>
            <a:effectLst/>
          </p:spPr>
          <p:txBody>
            <a:bodyPr wrap="none">
              <a:spAutoFit/>
            </a:bodyPr>
            <a:lstStyle/>
            <a:p>
              <a:r>
                <a:rPr kumimoji="1" lang="zh-CN" altLang="en-US" sz="2400">
                  <a:solidFill>
                    <a:srgbClr val="FF5050"/>
                  </a:solidFill>
                  <a:latin typeface="Times New Roman" pitchFamily="18" charset="0"/>
                  <a:ea typeface="宋体" pitchFamily="2" charset="-122"/>
                </a:rPr>
                <a:t>[</a:t>
              </a:r>
              <a:r>
                <a:rPr kumimoji="1" lang="en-US" altLang="zh-CN" sz="2400">
                  <a:solidFill>
                    <a:srgbClr val="FF5050"/>
                  </a:solidFill>
                  <a:latin typeface="Times New Roman" pitchFamily="18" charset="0"/>
                  <a:ea typeface="宋体" pitchFamily="2" charset="-122"/>
                </a:rPr>
                <a:t>1]</a:t>
              </a:r>
            </a:p>
          </p:txBody>
        </p:sp>
        <p:sp>
          <p:nvSpPr>
            <p:cNvPr id="338997" name="Text Box 53"/>
            <p:cNvSpPr txBox="1">
              <a:spLocks noChangeArrowheads="1"/>
            </p:cNvSpPr>
            <p:nvPr/>
          </p:nvSpPr>
          <p:spPr bwMode="auto">
            <a:xfrm>
              <a:off x="1301" y="3247"/>
              <a:ext cx="394" cy="384"/>
            </a:xfrm>
            <a:prstGeom prst="rect">
              <a:avLst/>
            </a:prstGeom>
            <a:noFill/>
            <a:ln w="9525">
              <a:noFill/>
              <a:miter lim="800000"/>
              <a:headEnd/>
              <a:tailEnd/>
            </a:ln>
            <a:effectLst/>
          </p:spPr>
          <p:txBody>
            <a:bodyPr wrap="none">
              <a:spAutoFit/>
            </a:bodyPr>
            <a:lstStyle/>
            <a:p>
              <a:r>
                <a:rPr kumimoji="1" lang="zh-CN" altLang="en-US" sz="2400">
                  <a:solidFill>
                    <a:srgbClr val="FF5050"/>
                  </a:solidFill>
                  <a:latin typeface="Times New Roman" pitchFamily="18" charset="0"/>
                  <a:ea typeface="宋体" pitchFamily="2" charset="-122"/>
                </a:rPr>
                <a:t>[0</a:t>
              </a:r>
              <a:r>
                <a:rPr kumimoji="1" lang="en-US" altLang="zh-CN" sz="2400">
                  <a:solidFill>
                    <a:srgbClr val="FF5050"/>
                  </a:solidFill>
                  <a:latin typeface="Times New Roman" pitchFamily="18" charset="0"/>
                  <a:ea typeface="宋体" pitchFamily="2" charset="-122"/>
                </a:rPr>
                <a:t>]</a:t>
              </a:r>
            </a:p>
          </p:txBody>
        </p:sp>
        <p:sp>
          <p:nvSpPr>
            <p:cNvPr id="338998" name="Text Box 54"/>
            <p:cNvSpPr txBox="1">
              <a:spLocks noChangeArrowheads="1"/>
            </p:cNvSpPr>
            <p:nvPr/>
          </p:nvSpPr>
          <p:spPr bwMode="auto">
            <a:xfrm>
              <a:off x="3864" y="1165"/>
              <a:ext cx="394" cy="384"/>
            </a:xfrm>
            <a:prstGeom prst="rect">
              <a:avLst/>
            </a:prstGeom>
            <a:noFill/>
            <a:ln w="9525">
              <a:noFill/>
              <a:miter lim="800000"/>
              <a:headEnd/>
              <a:tailEnd/>
            </a:ln>
            <a:effectLst/>
          </p:spPr>
          <p:txBody>
            <a:bodyPr wrap="none">
              <a:spAutoFit/>
            </a:bodyPr>
            <a:lstStyle/>
            <a:p>
              <a:r>
                <a:rPr kumimoji="1" lang="zh-CN" altLang="en-US" sz="2400">
                  <a:solidFill>
                    <a:srgbClr val="FF5050"/>
                  </a:solidFill>
                  <a:latin typeface="Times New Roman" pitchFamily="18" charset="0"/>
                  <a:ea typeface="宋体" pitchFamily="2" charset="-122"/>
                </a:rPr>
                <a:t>[</a:t>
              </a:r>
              <a:r>
                <a:rPr kumimoji="1" lang="en-US" altLang="zh-CN" sz="2400">
                  <a:solidFill>
                    <a:srgbClr val="FF5050"/>
                  </a:solidFill>
                  <a:latin typeface="Times New Roman" pitchFamily="18" charset="0"/>
                  <a:ea typeface="宋体" pitchFamily="2" charset="-122"/>
                </a:rPr>
                <a:t>0]</a:t>
              </a:r>
            </a:p>
          </p:txBody>
        </p:sp>
        <p:sp>
          <p:nvSpPr>
            <p:cNvPr id="338999" name="Text Box 55"/>
            <p:cNvSpPr txBox="1">
              <a:spLocks noChangeArrowheads="1"/>
            </p:cNvSpPr>
            <p:nvPr/>
          </p:nvSpPr>
          <p:spPr bwMode="auto">
            <a:xfrm>
              <a:off x="3932" y="3264"/>
              <a:ext cx="394" cy="384"/>
            </a:xfrm>
            <a:prstGeom prst="rect">
              <a:avLst/>
            </a:prstGeom>
            <a:noFill/>
            <a:ln w="9525">
              <a:noFill/>
              <a:miter lim="800000"/>
              <a:headEnd/>
              <a:tailEnd/>
            </a:ln>
            <a:effectLst/>
          </p:spPr>
          <p:txBody>
            <a:bodyPr wrap="none">
              <a:spAutoFit/>
            </a:bodyPr>
            <a:lstStyle/>
            <a:p>
              <a:r>
                <a:rPr kumimoji="1" lang="zh-CN" altLang="en-US" sz="2400">
                  <a:solidFill>
                    <a:srgbClr val="FF5050"/>
                  </a:solidFill>
                  <a:latin typeface="Times New Roman" pitchFamily="18" charset="0"/>
                  <a:ea typeface="宋体" pitchFamily="2" charset="-122"/>
                </a:rPr>
                <a:t>[1</a:t>
              </a:r>
              <a:r>
                <a:rPr kumimoji="1" lang="en-US" altLang="zh-CN" sz="2400">
                  <a:solidFill>
                    <a:srgbClr val="FF5050"/>
                  </a:solidFill>
                  <a:latin typeface="Times New Roman" pitchFamily="18" charset="0"/>
                  <a:ea typeface="宋体" pitchFamily="2" charset="-122"/>
                </a:rPr>
                <a:t>]</a:t>
              </a:r>
            </a:p>
          </p:txBody>
        </p:sp>
        <p:sp>
          <p:nvSpPr>
            <p:cNvPr id="339000" name="Text Box 56"/>
            <p:cNvSpPr txBox="1">
              <a:spLocks noChangeArrowheads="1"/>
            </p:cNvSpPr>
            <p:nvPr/>
          </p:nvSpPr>
          <p:spPr bwMode="auto">
            <a:xfrm>
              <a:off x="1084" y="2185"/>
              <a:ext cx="580" cy="383"/>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客户</a:t>
              </a:r>
            </a:p>
          </p:txBody>
        </p:sp>
        <p:sp>
          <p:nvSpPr>
            <p:cNvPr id="339001" name="Text Box 57"/>
            <p:cNvSpPr txBox="1">
              <a:spLocks noChangeArrowheads="1"/>
            </p:cNvSpPr>
            <p:nvPr/>
          </p:nvSpPr>
          <p:spPr bwMode="auto">
            <a:xfrm>
              <a:off x="2606" y="3477"/>
              <a:ext cx="579" cy="384"/>
            </a:xfrm>
            <a:prstGeom prst="rect">
              <a:avLst/>
            </a:prstGeom>
            <a:noFill/>
            <a:ln w="9525">
              <a:noFill/>
              <a:miter lim="800000"/>
              <a:headEnd/>
              <a:tailEnd/>
            </a:ln>
            <a:effectLst/>
          </p:spPr>
          <p:txBody>
            <a:bodyPr wrap="none">
              <a:spAutoFit/>
            </a:bodyPr>
            <a:lstStyle/>
            <a:p>
              <a:r>
                <a:rPr kumimoji="1" lang="zh-CN" altLang="en-US" sz="2400">
                  <a:solidFill>
                    <a:schemeClr val="tx2"/>
                  </a:solidFill>
                  <a:latin typeface="宋体" pitchFamily="2" charset="-122"/>
                  <a:ea typeface="宋体" pitchFamily="2" charset="-122"/>
                </a:rPr>
                <a:t>厂商</a:t>
              </a:r>
            </a:p>
          </p:txBody>
        </p:sp>
        <p:sp>
          <p:nvSpPr>
            <p:cNvPr id="339002" name="Text Box 58"/>
            <p:cNvSpPr txBox="1">
              <a:spLocks noChangeArrowheads="1"/>
            </p:cNvSpPr>
            <p:nvPr/>
          </p:nvSpPr>
          <p:spPr bwMode="auto">
            <a:xfrm>
              <a:off x="896" y="2736"/>
              <a:ext cx="296" cy="384"/>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Y</a:t>
              </a:r>
            </a:p>
          </p:txBody>
        </p:sp>
        <p:sp>
          <p:nvSpPr>
            <p:cNvPr id="339003" name="Text Box 59"/>
            <p:cNvSpPr txBox="1">
              <a:spLocks noChangeArrowheads="1"/>
            </p:cNvSpPr>
            <p:nvPr/>
          </p:nvSpPr>
          <p:spPr bwMode="auto">
            <a:xfrm>
              <a:off x="827" y="1038"/>
              <a:ext cx="296" cy="384"/>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Y</a:t>
              </a:r>
            </a:p>
          </p:txBody>
        </p:sp>
      </p:gr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38948"/>
                                        </p:tgtEl>
                                        <p:attrNameLst>
                                          <p:attrName>style.visibility</p:attrName>
                                        </p:attrNameLst>
                                      </p:cBhvr>
                                      <p:to>
                                        <p:strVal val="visible"/>
                                      </p:to>
                                    </p:set>
                                    <p:anim calcmode="lin" valueType="num">
                                      <p:cBhvr additive="base">
                                        <p:cTn id="7" dur="500" fill="hold"/>
                                        <p:tgtEl>
                                          <p:spTgt spid="338948"/>
                                        </p:tgtEl>
                                        <p:attrNameLst>
                                          <p:attrName>ppt_x</p:attrName>
                                        </p:attrNameLst>
                                      </p:cBhvr>
                                      <p:tavLst>
                                        <p:tav tm="0">
                                          <p:val>
                                            <p:strVal val="0-#ppt_w/2"/>
                                          </p:val>
                                        </p:tav>
                                        <p:tav tm="100000">
                                          <p:val>
                                            <p:strVal val="#ppt_x"/>
                                          </p:val>
                                        </p:tav>
                                      </p:tavLst>
                                    </p:anim>
                                    <p:anim calcmode="lin" valueType="num">
                                      <p:cBhvr additive="base">
                                        <p:cTn id="8" dur="500" fill="hold"/>
                                        <p:tgtEl>
                                          <p:spTgt spid="3389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页脚占位符 4"/>
          <p:cNvSpPr>
            <a:spLocks noGrp="1"/>
          </p:cNvSpPr>
          <p:nvPr>
            <p:ph type="ftr" sz="quarter" idx="11"/>
          </p:nvPr>
        </p:nvSpPr>
        <p:spPr/>
        <p:txBody>
          <a:bodyPr/>
          <a:lstStyle/>
          <a:p>
            <a:r>
              <a:rPr lang="zh-CN" altLang="en-US"/>
              <a:t>Game Theory--chapter4</a:t>
            </a:r>
            <a:endParaRPr lang="en-US" altLang="zh-CN"/>
          </a:p>
        </p:txBody>
      </p:sp>
      <p:sp>
        <p:nvSpPr>
          <p:cNvPr id="62" name="灯片编号占位符 5"/>
          <p:cNvSpPr>
            <a:spLocks noGrp="1"/>
          </p:cNvSpPr>
          <p:nvPr>
            <p:ph type="sldNum" sz="quarter" idx="12"/>
          </p:nvPr>
        </p:nvSpPr>
        <p:spPr/>
        <p:txBody>
          <a:bodyPr/>
          <a:lstStyle/>
          <a:p>
            <a:fld id="{50C7723E-CE1B-4463-80B9-F5794CF9767A}" type="slidenum">
              <a:rPr lang="zh-CN" altLang="en-US"/>
              <a:pPr/>
              <a:t>31</a:t>
            </a:fld>
            <a:endParaRPr lang="en-US" altLang="zh-CN"/>
          </a:p>
        </p:txBody>
      </p:sp>
      <p:sp>
        <p:nvSpPr>
          <p:cNvPr id="339970" name="Rectangle 2"/>
          <p:cNvSpPr>
            <a:spLocks noGrp="1" noChangeArrowheads="1"/>
          </p:cNvSpPr>
          <p:nvPr>
            <p:ph type="title"/>
          </p:nvPr>
        </p:nvSpPr>
        <p:spPr/>
        <p:txBody>
          <a:bodyPr/>
          <a:lstStyle/>
          <a:p>
            <a:r>
              <a:rPr kumimoji="1" lang="en-US" altLang="zh-CN">
                <a:ea typeface="宋体" pitchFamily="2" charset="-122"/>
              </a:rPr>
              <a:t>                    SR(2R)</a:t>
            </a:r>
            <a:endParaRPr kumimoji="1" lang="zh-CN" altLang="en-US">
              <a:ea typeface="宋体" pitchFamily="2" charset="-122"/>
            </a:endParaRPr>
          </a:p>
        </p:txBody>
      </p:sp>
      <p:sp>
        <p:nvSpPr>
          <p:cNvPr id="339971" name="Rectangle 3"/>
          <p:cNvSpPr>
            <a:spLocks noGrp="1" noChangeArrowheads="1"/>
          </p:cNvSpPr>
          <p:nvPr>
            <p:ph type="body" idx="1"/>
          </p:nvPr>
        </p:nvSpPr>
        <p:spPr/>
        <p:txBody>
          <a:bodyPr/>
          <a:lstStyle/>
          <a:p>
            <a:r>
              <a:rPr lang="en-US" altLang="zh-CN">
                <a:ea typeface="宋体" pitchFamily="2" charset="-122"/>
              </a:rPr>
              <a:t>.</a:t>
            </a:r>
          </a:p>
        </p:txBody>
      </p:sp>
      <p:grpSp>
        <p:nvGrpSpPr>
          <p:cNvPr id="339972" name="Group 4"/>
          <p:cNvGrpSpPr>
            <a:grpSpLocks/>
          </p:cNvGrpSpPr>
          <p:nvPr/>
        </p:nvGrpSpPr>
        <p:grpSpPr bwMode="auto">
          <a:xfrm>
            <a:off x="801688" y="1631950"/>
            <a:ext cx="7850187" cy="3543300"/>
            <a:chOff x="192" y="1104"/>
            <a:chExt cx="5368" cy="2832"/>
          </a:xfrm>
        </p:grpSpPr>
        <p:sp>
          <p:nvSpPr>
            <p:cNvPr id="339973" name="Oval 5"/>
            <p:cNvSpPr>
              <a:spLocks noChangeArrowheads="1"/>
            </p:cNvSpPr>
            <p:nvPr/>
          </p:nvSpPr>
          <p:spPr bwMode="auto">
            <a:xfrm>
              <a:off x="2777" y="2367"/>
              <a:ext cx="163" cy="226"/>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339974" name="Text Box 6"/>
            <p:cNvSpPr txBox="1">
              <a:spLocks noChangeArrowheads="1"/>
            </p:cNvSpPr>
            <p:nvPr/>
          </p:nvSpPr>
          <p:spPr bwMode="auto">
            <a:xfrm>
              <a:off x="2624" y="1183"/>
              <a:ext cx="542" cy="365"/>
            </a:xfrm>
            <a:prstGeom prst="rect">
              <a:avLst/>
            </a:prstGeom>
            <a:noFill/>
            <a:ln w="9525">
              <a:noFill/>
              <a:miter lim="800000"/>
              <a:headEnd/>
              <a:tailEnd/>
            </a:ln>
            <a:effectLst/>
          </p:spPr>
          <p:txBody>
            <a:bodyPr wrap="none">
              <a:spAutoFit/>
            </a:bodyPr>
            <a:lstStyle/>
            <a:p>
              <a:r>
                <a:rPr kumimoji="1" lang="zh-CN" altLang="en-US" sz="2400">
                  <a:solidFill>
                    <a:schemeClr val="tx2"/>
                  </a:solidFill>
                  <a:latin typeface="宋体" pitchFamily="2" charset="-122"/>
                  <a:ea typeface="宋体" pitchFamily="2" charset="-122"/>
                </a:rPr>
                <a:t>厂商</a:t>
              </a:r>
            </a:p>
          </p:txBody>
        </p:sp>
        <p:sp>
          <p:nvSpPr>
            <p:cNvPr id="339975" name="Text Box 7"/>
            <p:cNvSpPr txBox="1">
              <a:spLocks noChangeArrowheads="1"/>
            </p:cNvSpPr>
            <p:nvPr/>
          </p:nvSpPr>
          <p:spPr bwMode="auto">
            <a:xfrm>
              <a:off x="2995" y="2298"/>
              <a:ext cx="591" cy="365"/>
            </a:xfrm>
            <a:prstGeom prst="rect">
              <a:avLst/>
            </a:prstGeom>
            <a:noFill/>
            <a:ln w="9525">
              <a:noFill/>
              <a:miter lim="800000"/>
              <a:headEnd/>
              <a:tailEnd/>
            </a:ln>
            <a:effectLst/>
          </p:spPr>
          <p:txBody>
            <a:bodyPr>
              <a:spAutoFit/>
            </a:bodyPr>
            <a:lstStyle/>
            <a:p>
              <a:r>
                <a:rPr kumimoji="1" lang="zh-CN" altLang="en-US" sz="2400">
                  <a:latin typeface="Times New Roman" pitchFamily="18" charset="0"/>
                  <a:ea typeface="宋体" pitchFamily="2" charset="-122"/>
                </a:rPr>
                <a:t>自然</a:t>
              </a:r>
            </a:p>
          </p:txBody>
        </p:sp>
        <p:sp>
          <p:nvSpPr>
            <p:cNvPr id="339976" name="Text Box 8"/>
            <p:cNvSpPr txBox="1">
              <a:spLocks noChangeArrowheads="1"/>
            </p:cNvSpPr>
            <p:nvPr/>
          </p:nvSpPr>
          <p:spPr bwMode="auto">
            <a:xfrm>
              <a:off x="2873" y="1864"/>
              <a:ext cx="526" cy="365"/>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0.5]</a:t>
              </a:r>
            </a:p>
          </p:txBody>
        </p:sp>
        <p:sp>
          <p:nvSpPr>
            <p:cNvPr id="339977" name="Text Box 9"/>
            <p:cNvSpPr txBox="1">
              <a:spLocks noChangeArrowheads="1"/>
            </p:cNvSpPr>
            <p:nvPr/>
          </p:nvSpPr>
          <p:spPr bwMode="auto">
            <a:xfrm>
              <a:off x="2915" y="2649"/>
              <a:ext cx="525" cy="366"/>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[0.</a:t>
              </a:r>
              <a:r>
                <a:rPr kumimoji="1" lang="en-US" altLang="zh-CN" sz="2400">
                  <a:latin typeface="Times New Roman" pitchFamily="18" charset="0"/>
                  <a:ea typeface="宋体" pitchFamily="2" charset="-122"/>
                </a:rPr>
                <a:t>5]</a:t>
              </a:r>
            </a:p>
          </p:txBody>
        </p:sp>
        <p:sp>
          <p:nvSpPr>
            <p:cNvPr id="339978" name="Text Box 10"/>
            <p:cNvSpPr txBox="1">
              <a:spLocks noChangeArrowheads="1"/>
            </p:cNvSpPr>
            <p:nvPr/>
          </p:nvSpPr>
          <p:spPr bwMode="auto">
            <a:xfrm>
              <a:off x="2969" y="1628"/>
              <a:ext cx="277" cy="365"/>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H</a:t>
              </a:r>
            </a:p>
          </p:txBody>
        </p:sp>
        <p:sp>
          <p:nvSpPr>
            <p:cNvPr id="339979" name="Text Box 11"/>
            <p:cNvSpPr txBox="1">
              <a:spLocks noChangeArrowheads="1"/>
            </p:cNvSpPr>
            <p:nvPr/>
          </p:nvSpPr>
          <p:spPr bwMode="auto">
            <a:xfrm>
              <a:off x="2915" y="2987"/>
              <a:ext cx="252" cy="365"/>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L</a:t>
              </a:r>
            </a:p>
          </p:txBody>
        </p:sp>
        <p:sp>
          <p:nvSpPr>
            <p:cNvPr id="339980" name="Oval 12"/>
            <p:cNvSpPr>
              <a:spLocks noChangeArrowheads="1"/>
            </p:cNvSpPr>
            <p:nvPr/>
          </p:nvSpPr>
          <p:spPr bwMode="auto">
            <a:xfrm>
              <a:off x="2777" y="1526"/>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39981" name="Oval 13"/>
            <p:cNvSpPr>
              <a:spLocks noChangeArrowheads="1"/>
            </p:cNvSpPr>
            <p:nvPr/>
          </p:nvSpPr>
          <p:spPr bwMode="auto">
            <a:xfrm>
              <a:off x="1223" y="1526"/>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39982" name="Line 14"/>
            <p:cNvSpPr>
              <a:spLocks noChangeShapeType="1"/>
            </p:cNvSpPr>
            <p:nvPr/>
          </p:nvSpPr>
          <p:spPr bwMode="auto">
            <a:xfrm flipH="1">
              <a:off x="1305" y="1648"/>
              <a:ext cx="1472" cy="0"/>
            </a:xfrm>
            <a:prstGeom prst="line">
              <a:avLst/>
            </a:prstGeom>
            <a:noFill/>
            <a:ln w="9525">
              <a:solidFill>
                <a:schemeClr val="tx1"/>
              </a:solidFill>
              <a:round/>
              <a:headEnd/>
              <a:tailEnd/>
            </a:ln>
            <a:effectLst/>
          </p:spPr>
          <p:txBody>
            <a:bodyPr/>
            <a:lstStyle/>
            <a:p>
              <a:endParaRPr lang="zh-CN" altLang="en-US"/>
            </a:p>
          </p:txBody>
        </p:sp>
        <p:sp>
          <p:nvSpPr>
            <p:cNvPr id="339983" name="Line 15"/>
            <p:cNvSpPr>
              <a:spLocks noChangeShapeType="1"/>
            </p:cNvSpPr>
            <p:nvPr/>
          </p:nvSpPr>
          <p:spPr bwMode="auto">
            <a:xfrm>
              <a:off x="787" y="1373"/>
              <a:ext cx="463" cy="228"/>
            </a:xfrm>
            <a:prstGeom prst="line">
              <a:avLst/>
            </a:prstGeom>
            <a:noFill/>
            <a:ln w="9525">
              <a:solidFill>
                <a:srgbClr val="FF5050"/>
              </a:solidFill>
              <a:round/>
              <a:headEnd/>
              <a:tailEnd/>
            </a:ln>
            <a:effectLst/>
          </p:spPr>
          <p:txBody>
            <a:bodyPr/>
            <a:lstStyle/>
            <a:p>
              <a:endParaRPr lang="zh-CN" altLang="en-US"/>
            </a:p>
          </p:txBody>
        </p:sp>
        <p:sp>
          <p:nvSpPr>
            <p:cNvPr id="339984" name="Line 16"/>
            <p:cNvSpPr>
              <a:spLocks noChangeShapeType="1"/>
            </p:cNvSpPr>
            <p:nvPr/>
          </p:nvSpPr>
          <p:spPr bwMode="auto">
            <a:xfrm flipH="1">
              <a:off x="787" y="1629"/>
              <a:ext cx="463" cy="323"/>
            </a:xfrm>
            <a:prstGeom prst="line">
              <a:avLst/>
            </a:prstGeom>
            <a:noFill/>
            <a:ln w="9525">
              <a:solidFill>
                <a:schemeClr val="tx1"/>
              </a:solidFill>
              <a:round/>
              <a:headEnd/>
              <a:tailEnd/>
            </a:ln>
            <a:effectLst/>
          </p:spPr>
          <p:txBody>
            <a:bodyPr/>
            <a:lstStyle/>
            <a:p>
              <a:endParaRPr lang="zh-CN" altLang="en-US"/>
            </a:p>
          </p:txBody>
        </p:sp>
        <p:sp>
          <p:nvSpPr>
            <p:cNvPr id="339985" name="Text Box 17"/>
            <p:cNvSpPr txBox="1">
              <a:spLocks noChangeArrowheads="1"/>
            </p:cNvSpPr>
            <p:nvPr/>
          </p:nvSpPr>
          <p:spPr bwMode="auto">
            <a:xfrm>
              <a:off x="867" y="1855"/>
              <a:ext cx="277" cy="366"/>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N</a:t>
              </a:r>
            </a:p>
          </p:txBody>
        </p:sp>
        <p:sp>
          <p:nvSpPr>
            <p:cNvPr id="339986" name="Oval 18"/>
            <p:cNvSpPr>
              <a:spLocks noChangeArrowheads="1"/>
            </p:cNvSpPr>
            <p:nvPr/>
          </p:nvSpPr>
          <p:spPr bwMode="auto">
            <a:xfrm>
              <a:off x="2777" y="3195"/>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39987" name="Line 19"/>
            <p:cNvSpPr>
              <a:spLocks noChangeShapeType="1"/>
            </p:cNvSpPr>
            <p:nvPr/>
          </p:nvSpPr>
          <p:spPr bwMode="auto">
            <a:xfrm>
              <a:off x="2858" y="1751"/>
              <a:ext cx="0" cy="1461"/>
            </a:xfrm>
            <a:prstGeom prst="line">
              <a:avLst/>
            </a:prstGeom>
            <a:noFill/>
            <a:ln w="9525">
              <a:solidFill>
                <a:schemeClr val="tx1"/>
              </a:solidFill>
              <a:round/>
              <a:headEnd/>
              <a:tailEnd/>
            </a:ln>
            <a:effectLst/>
          </p:spPr>
          <p:txBody>
            <a:bodyPr/>
            <a:lstStyle/>
            <a:p>
              <a:endParaRPr lang="zh-CN" altLang="en-US"/>
            </a:p>
          </p:txBody>
        </p:sp>
        <p:sp>
          <p:nvSpPr>
            <p:cNvPr id="339988" name="Oval 20"/>
            <p:cNvSpPr>
              <a:spLocks noChangeArrowheads="1"/>
            </p:cNvSpPr>
            <p:nvPr/>
          </p:nvSpPr>
          <p:spPr bwMode="auto">
            <a:xfrm>
              <a:off x="1223" y="3195"/>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39989" name="Line 21"/>
            <p:cNvSpPr>
              <a:spLocks noChangeShapeType="1"/>
            </p:cNvSpPr>
            <p:nvPr/>
          </p:nvSpPr>
          <p:spPr bwMode="auto">
            <a:xfrm flipH="1">
              <a:off x="1332" y="3307"/>
              <a:ext cx="1472" cy="0"/>
            </a:xfrm>
            <a:prstGeom prst="line">
              <a:avLst/>
            </a:prstGeom>
            <a:noFill/>
            <a:ln w="9525">
              <a:solidFill>
                <a:schemeClr val="tx1"/>
              </a:solidFill>
              <a:round/>
              <a:headEnd/>
              <a:tailEnd/>
            </a:ln>
            <a:effectLst/>
          </p:spPr>
          <p:txBody>
            <a:bodyPr/>
            <a:lstStyle/>
            <a:p>
              <a:endParaRPr lang="zh-CN" altLang="en-US"/>
            </a:p>
          </p:txBody>
        </p:sp>
        <p:sp>
          <p:nvSpPr>
            <p:cNvPr id="339990" name="Line 22"/>
            <p:cNvSpPr>
              <a:spLocks noChangeShapeType="1"/>
            </p:cNvSpPr>
            <p:nvPr/>
          </p:nvSpPr>
          <p:spPr bwMode="auto">
            <a:xfrm>
              <a:off x="832" y="3022"/>
              <a:ext cx="418" cy="209"/>
            </a:xfrm>
            <a:prstGeom prst="line">
              <a:avLst/>
            </a:prstGeom>
            <a:noFill/>
            <a:ln w="9525">
              <a:solidFill>
                <a:srgbClr val="FF5050"/>
              </a:solidFill>
              <a:round/>
              <a:headEnd/>
              <a:tailEnd/>
            </a:ln>
            <a:effectLst/>
          </p:spPr>
          <p:txBody>
            <a:bodyPr/>
            <a:lstStyle/>
            <a:p>
              <a:endParaRPr lang="zh-CN" altLang="en-US"/>
            </a:p>
          </p:txBody>
        </p:sp>
        <p:sp>
          <p:nvSpPr>
            <p:cNvPr id="339991" name="Line 23"/>
            <p:cNvSpPr>
              <a:spLocks noChangeShapeType="1"/>
            </p:cNvSpPr>
            <p:nvPr/>
          </p:nvSpPr>
          <p:spPr bwMode="auto">
            <a:xfrm flipH="1">
              <a:off x="832" y="3307"/>
              <a:ext cx="445" cy="339"/>
            </a:xfrm>
            <a:prstGeom prst="line">
              <a:avLst/>
            </a:prstGeom>
            <a:noFill/>
            <a:ln w="9525">
              <a:solidFill>
                <a:schemeClr val="tx1"/>
              </a:solidFill>
              <a:round/>
              <a:headEnd/>
              <a:tailEnd/>
            </a:ln>
            <a:effectLst/>
          </p:spPr>
          <p:txBody>
            <a:bodyPr/>
            <a:lstStyle/>
            <a:p>
              <a:endParaRPr lang="zh-CN" altLang="en-US"/>
            </a:p>
          </p:txBody>
        </p:sp>
        <p:sp>
          <p:nvSpPr>
            <p:cNvPr id="339992" name="Text Box 24"/>
            <p:cNvSpPr txBox="1">
              <a:spLocks noChangeArrowheads="1"/>
            </p:cNvSpPr>
            <p:nvPr/>
          </p:nvSpPr>
          <p:spPr bwMode="auto">
            <a:xfrm>
              <a:off x="965" y="3520"/>
              <a:ext cx="277" cy="365"/>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N</a:t>
              </a:r>
            </a:p>
          </p:txBody>
        </p:sp>
        <p:sp>
          <p:nvSpPr>
            <p:cNvPr id="339993" name="Line 25"/>
            <p:cNvSpPr>
              <a:spLocks noChangeShapeType="1"/>
            </p:cNvSpPr>
            <p:nvPr/>
          </p:nvSpPr>
          <p:spPr bwMode="auto">
            <a:xfrm>
              <a:off x="1305" y="1751"/>
              <a:ext cx="0" cy="1518"/>
            </a:xfrm>
            <a:prstGeom prst="line">
              <a:avLst/>
            </a:prstGeom>
            <a:noFill/>
            <a:ln w="9525" cap="rnd">
              <a:solidFill>
                <a:schemeClr val="tx1"/>
              </a:solidFill>
              <a:prstDash val="sysDot"/>
              <a:round/>
              <a:headEnd/>
              <a:tailEnd/>
            </a:ln>
            <a:effectLst/>
          </p:spPr>
          <p:txBody>
            <a:bodyPr/>
            <a:lstStyle/>
            <a:p>
              <a:endParaRPr lang="zh-CN" altLang="en-US"/>
            </a:p>
          </p:txBody>
        </p:sp>
        <p:sp>
          <p:nvSpPr>
            <p:cNvPr id="339994" name="Line 26"/>
            <p:cNvSpPr>
              <a:spLocks noChangeShapeType="1"/>
            </p:cNvSpPr>
            <p:nvPr/>
          </p:nvSpPr>
          <p:spPr bwMode="auto">
            <a:xfrm flipV="1">
              <a:off x="2886" y="1648"/>
              <a:ext cx="1472" cy="0"/>
            </a:xfrm>
            <a:prstGeom prst="line">
              <a:avLst/>
            </a:prstGeom>
            <a:noFill/>
            <a:ln w="9525">
              <a:solidFill>
                <a:schemeClr val="tx1"/>
              </a:solidFill>
              <a:round/>
              <a:headEnd/>
              <a:tailEnd/>
            </a:ln>
            <a:effectLst/>
          </p:spPr>
          <p:txBody>
            <a:bodyPr/>
            <a:lstStyle/>
            <a:p>
              <a:endParaRPr lang="zh-CN" altLang="en-US"/>
            </a:p>
          </p:txBody>
        </p:sp>
        <p:sp>
          <p:nvSpPr>
            <p:cNvPr id="339995" name="Line 27"/>
            <p:cNvSpPr>
              <a:spLocks noChangeShapeType="1"/>
            </p:cNvSpPr>
            <p:nvPr/>
          </p:nvSpPr>
          <p:spPr bwMode="auto">
            <a:xfrm flipH="1" flipV="1">
              <a:off x="4385" y="1694"/>
              <a:ext cx="0" cy="1518"/>
            </a:xfrm>
            <a:prstGeom prst="line">
              <a:avLst/>
            </a:prstGeom>
            <a:noFill/>
            <a:ln w="9525" cap="rnd">
              <a:solidFill>
                <a:schemeClr val="tx1"/>
              </a:solidFill>
              <a:prstDash val="sysDot"/>
              <a:round/>
              <a:headEnd/>
              <a:tailEnd/>
            </a:ln>
            <a:effectLst/>
          </p:spPr>
          <p:txBody>
            <a:bodyPr/>
            <a:lstStyle/>
            <a:p>
              <a:endParaRPr lang="zh-CN" altLang="en-US"/>
            </a:p>
          </p:txBody>
        </p:sp>
        <p:sp>
          <p:nvSpPr>
            <p:cNvPr id="339996" name="Oval 28"/>
            <p:cNvSpPr>
              <a:spLocks noChangeArrowheads="1"/>
            </p:cNvSpPr>
            <p:nvPr/>
          </p:nvSpPr>
          <p:spPr bwMode="auto">
            <a:xfrm flipH="1" flipV="1">
              <a:off x="4303" y="1516"/>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39997" name="Line 29"/>
            <p:cNvSpPr>
              <a:spLocks noChangeShapeType="1"/>
            </p:cNvSpPr>
            <p:nvPr/>
          </p:nvSpPr>
          <p:spPr bwMode="auto">
            <a:xfrm flipH="1" flipV="1">
              <a:off x="4413" y="1716"/>
              <a:ext cx="465" cy="191"/>
            </a:xfrm>
            <a:prstGeom prst="line">
              <a:avLst/>
            </a:prstGeom>
            <a:noFill/>
            <a:ln w="9525">
              <a:solidFill>
                <a:schemeClr val="tx1"/>
              </a:solidFill>
              <a:round/>
              <a:headEnd/>
              <a:tailEnd/>
            </a:ln>
            <a:effectLst/>
          </p:spPr>
          <p:txBody>
            <a:bodyPr/>
            <a:lstStyle/>
            <a:p>
              <a:endParaRPr lang="zh-CN" altLang="en-US"/>
            </a:p>
          </p:txBody>
        </p:sp>
        <p:sp>
          <p:nvSpPr>
            <p:cNvPr id="339998" name="Line 30"/>
            <p:cNvSpPr>
              <a:spLocks noChangeShapeType="1"/>
            </p:cNvSpPr>
            <p:nvPr/>
          </p:nvSpPr>
          <p:spPr bwMode="auto">
            <a:xfrm flipV="1">
              <a:off x="4413" y="1283"/>
              <a:ext cx="465" cy="346"/>
            </a:xfrm>
            <a:prstGeom prst="line">
              <a:avLst/>
            </a:prstGeom>
            <a:noFill/>
            <a:ln w="9525">
              <a:solidFill>
                <a:srgbClr val="FF5050"/>
              </a:solidFill>
              <a:round/>
              <a:headEnd/>
              <a:tailEnd/>
            </a:ln>
            <a:effectLst/>
          </p:spPr>
          <p:txBody>
            <a:bodyPr/>
            <a:lstStyle/>
            <a:p>
              <a:endParaRPr lang="zh-CN" altLang="en-US"/>
            </a:p>
          </p:txBody>
        </p:sp>
        <p:sp>
          <p:nvSpPr>
            <p:cNvPr id="339999" name="Text Box 31"/>
            <p:cNvSpPr txBox="1">
              <a:spLocks noChangeArrowheads="1"/>
            </p:cNvSpPr>
            <p:nvPr/>
          </p:nvSpPr>
          <p:spPr bwMode="auto">
            <a:xfrm>
              <a:off x="4501" y="1134"/>
              <a:ext cx="276" cy="366"/>
            </a:xfrm>
            <a:prstGeom prst="rect">
              <a:avLst/>
            </a:prstGeom>
            <a:noFill/>
            <a:ln w="9525">
              <a:noFill/>
              <a:miter lim="800000"/>
              <a:headEnd/>
              <a:tailEnd/>
            </a:ln>
            <a:effectLst/>
          </p:spPr>
          <p:txBody>
            <a:bodyPr wrap="none">
              <a:spAutoFit/>
            </a:bodyPr>
            <a:lstStyle/>
            <a:p>
              <a:r>
                <a:rPr kumimoji="1" lang="en-US" altLang="zh-CN" sz="2400">
                  <a:solidFill>
                    <a:srgbClr val="FF5050"/>
                  </a:solidFill>
                  <a:latin typeface="Times New Roman" pitchFamily="18" charset="0"/>
                  <a:ea typeface="宋体" pitchFamily="2" charset="-122"/>
                </a:rPr>
                <a:t>Y</a:t>
              </a:r>
            </a:p>
          </p:txBody>
        </p:sp>
        <p:sp>
          <p:nvSpPr>
            <p:cNvPr id="340000" name="Text Box 32"/>
            <p:cNvSpPr txBox="1">
              <a:spLocks noChangeArrowheads="1"/>
            </p:cNvSpPr>
            <p:nvPr/>
          </p:nvSpPr>
          <p:spPr bwMode="auto">
            <a:xfrm>
              <a:off x="4522" y="1903"/>
              <a:ext cx="277" cy="366"/>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N</a:t>
              </a:r>
            </a:p>
          </p:txBody>
        </p:sp>
        <p:sp>
          <p:nvSpPr>
            <p:cNvPr id="340001" name="Oval 33"/>
            <p:cNvSpPr>
              <a:spLocks noChangeArrowheads="1"/>
            </p:cNvSpPr>
            <p:nvPr/>
          </p:nvSpPr>
          <p:spPr bwMode="auto">
            <a:xfrm flipH="1" flipV="1">
              <a:off x="4303" y="3212"/>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0002" name="Line 34"/>
            <p:cNvSpPr>
              <a:spLocks noChangeShapeType="1"/>
            </p:cNvSpPr>
            <p:nvPr/>
          </p:nvSpPr>
          <p:spPr bwMode="auto">
            <a:xfrm flipH="1" flipV="1">
              <a:off x="4413" y="3413"/>
              <a:ext cx="420" cy="189"/>
            </a:xfrm>
            <a:prstGeom prst="line">
              <a:avLst/>
            </a:prstGeom>
            <a:noFill/>
            <a:ln w="9525">
              <a:solidFill>
                <a:schemeClr val="tx1"/>
              </a:solidFill>
              <a:round/>
              <a:headEnd/>
              <a:tailEnd/>
            </a:ln>
            <a:effectLst/>
          </p:spPr>
          <p:txBody>
            <a:bodyPr/>
            <a:lstStyle/>
            <a:p>
              <a:endParaRPr lang="zh-CN" altLang="en-US"/>
            </a:p>
          </p:txBody>
        </p:sp>
        <p:sp>
          <p:nvSpPr>
            <p:cNvPr id="340003" name="Line 35"/>
            <p:cNvSpPr>
              <a:spLocks noChangeShapeType="1"/>
            </p:cNvSpPr>
            <p:nvPr/>
          </p:nvSpPr>
          <p:spPr bwMode="auto">
            <a:xfrm flipV="1">
              <a:off x="4413" y="2977"/>
              <a:ext cx="465" cy="348"/>
            </a:xfrm>
            <a:prstGeom prst="line">
              <a:avLst/>
            </a:prstGeom>
            <a:noFill/>
            <a:ln w="9525">
              <a:solidFill>
                <a:srgbClr val="FF5050"/>
              </a:solidFill>
              <a:round/>
              <a:headEnd/>
              <a:tailEnd/>
            </a:ln>
            <a:effectLst/>
          </p:spPr>
          <p:txBody>
            <a:bodyPr/>
            <a:lstStyle/>
            <a:p>
              <a:endParaRPr lang="zh-CN" altLang="en-US"/>
            </a:p>
          </p:txBody>
        </p:sp>
        <p:sp>
          <p:nvSpPr>
            <p:cNvPr id="340004" name="Text Box 36"/>
            <p:cNvSpPr txBox="1">
              <a:spLocks noChangeArrowheads="1"/>
            </p:cNvSpPr>
            <p:nvPr/>
          </p:nvSpPr>
          <p:spPr bwMode="auto">
            <a:xfrm>
              <a:off x="4501" y="2863"/>
              <a:ext cx="276" cy="365"/>
            </a:xfrm>
            <a:prstGeom prst="rect">
              <a:avLst/>
            </a:prstGeom>
            <a:noFill/>
            <a:ln w="9525">
              <a:noFill/>
              <a:miter lim="800000"/>
              <a:headEnd/>
              <a:tailEnd/>
            </a:ln>
            <a:effectLst/>
          </p:spPr>
          <p:txBody>
            <a:bodyPr wrap="none">
              <a:spAutoFit/>
            </a:bodyPr>
            <a:lstStyle/>
            <a:p>
              <a:r>
                <a:rPr kumimoji="1" lang="en-US" altLang="zh-CN" sz="2400">
                  <a:solidFill>
                    <a:srgbClr val="FF5050"/>
                  </a:solidFill>
                  <a:latin typeface="Times New Roman" pitchFamily="18" charset="0"/>
                  <a:ea typeface="宋体" pitchFamily="2" charset="-122"/>
                </a:rPr>
                <a:t>Y</a:t>
              </a:r>
            </a:p>
          </p:txBody>
        </p:sp>
        <p:sp>
          <p:nvSpPr>
            <p:cNvPr id="340005" name="Text Box 37"/>
            <p:cNvSpPr txBox="1">
              <a:spLocks noChangeArrowheads="1"/>
            </p:cNvSpPr>
            <p:nvPr/>
          </p:nvSpPr>
          <p:spPr bwMode="auto">
            <a:xfrm>
              <a:off x="4501" y="3571"/>
              <a:ext cx="276" cy="365"/>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N</a:t>
              </a:r>
            </a:p>
          </p:txBody>
        </p:sp>
        <p:sp>
          <p:nvSpPr>
            <p:cNvPr id="340006" name="Line 38"/>
            <p:cNvSpPr>
              <a:spLocks noChangeShapeType="1"/>
            </p:cNvSpPr>
            <p:nvPr/>
          </p:nvSpPr>
          <p:spPr bwMode="auto">
            <a:xfrm>
              <a:off x="2886" y="3345"/>
              <a:ext cx="1527" cy="0"/>
            </a:xfrm>
            <a:prstGeom prst="line">
              <a:avLst/>
            </a:prstGeom>
            <a:noFill/>
            <a:ln w="9525">
              <a:solidFill>
                <a:schemeClr val="tx1"/>
              </a:solidFill>
              <a:round/>
              <a:headEnd/>
              <a:tailEnd/>
            </a:ln>
            <a:effectLst/>
          </p:spPr>
          <p:txBody>
            <a:bodyPr/>
            <a:lstStyle/>
            <a:p>
              <a:endParaRPr lang="zh-CN" altLang="en-US"/>
            </a:p>
          </p:txBody>
        </p:sp>
        <p:sp>
          <p:nvSpPr>
            <p:cNvPr id="340007" name="Text Box 39"/>
            <p:cNvSpPr txBox="1">
              <a:spLocks noChangeArrowheads="1"/>
            </p:cNvSpPr>
            <p:nvPr/>
          </p:nvSpPr>
          <p:spPr bwMode="auto">
            <a:xfrm>
              <a:off x="1921" y="1263"/>
              <a:ext cx="543" cy="365"/>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保修</a:t>
              </a:r>
            </a:p>
          </p:txBody>
        </p:sp>
        <p:sp>
          <p:nvSpPr>
            <p:cNvPr id="340008" name="Text Box 40"/>
            <p:cNvSpPr txBox="1">
              <a:spLocks noChangeArrowheads="1"/>
            </p:cNvSpPr>
            <p:nvPr/>
          </p:nvSpPr>
          <p:spPr bwMode="auto">
            <a:xfrm>
              <a:off x="1898" y="3290"/>
              <a:ext cx="543" cy="366"/>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保修</a:t>
              </a:r>
            </a:p>
          </p:txBody>
        </p:sp>
        <p:sp>
          <p:nvSpPr>
            <p:cNvPr id="340009" name="Text Box 41"/>
            <p:cNvSpPr txBox="1">
              <a:spLocks noChangeArrowheads="1"/>
            </p:cNvSpPr>
            <p:nvPr/>
          </p:nvSpPr>
          <p:spPr bwMode="auto">
            <a:xfrm>
              <a:off x="3220" y="1282"/>
              <a:ext cx="751" cy="365"/>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不保修</a:t>
              </a:r>
            </a:p>
          </p:txBody>
        </p:sp>
        <p:sp>
          <p:nvSpPr>
            <p:cNvPr id="340010" name="Text Box 42"/>
            <p:cNvSpPr txBox="1">
              <a:spLocks noChangeArrowheads="1"/>
            </p:cNvSpPr>
            <p:nvPr/>
          </p:nvSpPr>
          <p:spPr bwMode="auto">
            <a:xfrm>
              <a:off x="3220" y="3335"/>
              <a:ext cx="751" cy="365"/>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不保修</a:t>
              </a:r>
            </a:p>
          </p:txBody>
        </p:sp>
        <p:sp>
          <p:nvSpPr>
            <p:cNvPr id="340011" name="Text Box 43"/>
            <p:cNvSpPr txBox="1">
              <a:spLocks noChangeArrowheads="1"/>
            </p:cNvSpPr>
            <p:nvPr/>
          </p:nvSpPr>
          <p:spPr bwMode="auto">
            <a:xfrm>
              <a:off x="4160" y="2308"/>
              <a:ext cx="542" cy="366"/>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客户</a:t>
              </a:r>
            </a:p>
          </p:txBody>
        </p:sp>
        <p:sp>
          <p:nvSpPr>
            <p:cNvPr id="340012" name="Text Box 44"/>
            <p:cNvSpPr txBox="1">
              <a:spLocks noChangeArrowheads="1"/>
            </p:cNvSpPr>
            <p:nvPr/>
          </p:nvSpPr>
          <p:spPr bwMode="auto">
            <a:xfrm>
              <a:off x="192" y="1194"/>
              <a:ext cx="682" cy="366"/>
            </a:xfrm>
            <a:prstGeom prst="rect">
              <a:avLst/>
            </a:prstGeom>
            <a:noFill/>
            <a:ln w="9525">
              <a:noFill/>
              <a:miter lim="800000"/>
              <a:headEnd/>
              <a:tailEnd/>
            </a:ln>
            <a:effectLst/>
          </p:spPr>
          <p:txBody>
            <a:bodyPr wrap="none">
              <a:spAutoFit/>
            </a:bodyPr>
            <a:lstStyle/>
            <a:p>
              <a:r>
                <a:rPr kumimoji="1" lang="zh-CN" altLang="en-US" sz="2400">
                  <a:solidFill>
                    <a:srgbClr val="FF5050"/>
                  </a:solidFill>
                  <a:latin typeface="Times New Roman" pitchFamily="18" charset="0"/>
                  <a:ea typeface="宋体" pitchFamily="2" charset="-122"/>
                </a:rPr>
                <a:t>(</a:t>
              </a:r>
              <a:r>
                <a:rPr kumimoji="1" lang="en-US" altLang="zh-CN" sz="2400">
                  <a:solidFill>
                    <a:srgbClr val="FF5050"/>
                  </a:solidFill>
                  <a:latin typeface="Times New Roman" pitchFamily="18" charset="0"/>
                  <a:ea typeface="宋体" pitchFamily="2" charset="-122"/>
                </a:rPr>
                <a:t>1,0.5)</a:t>
              </a:r>
            </a:p>
          </p:txBody>
        </p:sp>
        <p:sp>
          <p:nvSpPr>
            <p:cNvPr id="340013" name="Text Box 45"/>
            <p:cNvSpPr txBox="1">
              <a:spLocks noChangeArrowheads="1"/>
            </p:cNvSpPr>
            <p:nvPr/>
          </p:nvSpPr>
          <p:spPr bwMode="auto">
            <a:xfrm>
              <a:off x="298" y="1774"/>
              <a:ext cx="526" cy="365"/>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(0</a:t>
              </a:r>
              <a:r>
                <a:rPr kumimoji="1" lang="en-US" altLang="zh-CN" sz="2400">
                  <a:latin typeface="Times New Roman" pitchFamily="18" charset="0"/>
                  <a:ea typeface="宋体" pitchFamily="2" charset="-122"/>
                </a:rPr>
                <a:t>,0)</a:t>
              </a:r>
            </a:p>
          </p:txBody>
        </p:sp>
        <p:sp>
          <p:nvSpPr>
            <p:cNvPr id="340014" name="Text Box 46"/>
            <p:cNvSpPr txBox="1">
              <a:spLocks noChangeArrowheads="1"/>
            </p:cNvSpPr>
            <p:nvPr/>
          </p:nvSpPr>
          <p:spPr bwMode="auto">
            <a:xfrm>
              <a:off x="196" y="2844"/>
              <a:ext cx="821" cy="365"/>
            </a:xfrm>
            <a:prstGeom prst="rect">
              <a:avLst/>
            </a:prstGeom>
            <a:noFill/>
            <a:ln w="9525">
              <a:noFill/>
              <a:miter lim="800000"/>
              <a:headEnd/>
              <a:tailEnd/>
            </a:ln>
            <a:effectLst/>
          </p:spPr>
          <p:txBody>
            <a:bodyPr wrap="none">
              <a:spAutoFit/>
            </a:bodyPr>
            <a:lstStyle/>
            <a:p>
              <a:r>
                <a:rPr kumimoji="1" lang="zh-CN" altLang="en-US" sz="2400">
                  <a:solidFill>
                    <a:srgbClr val="FF5050"/>
                  </a:solidFill>
                  <a:latin typeface="Times New Roman" pitchFamily="18" charset="0"/>
                  <a:ea typeface="宋体" pitchFamily="2" charset="-122"/>
                </a:rPr>
                <a:t>(-1</a:t>
              </a:r>
              <a:r>
                <a:rPr kumimoji="1" lang="en-US" altLang="zh-CN" sz="2400">
                  <a:solidFill>
                    <a:srgbClr val="FF5050"/>
                  </a:solidFill>
                  <a:latin typeface="Times New Roman" pitchFamily="18" charset="0"/>
                  <a:ea typeface="宋体" pitchFamily="2" charset="-122"/>
                </a:rPr>
                <a:t>,-0.5)</a:t>
              </a:r>
            </a:p>
          </p:txBody>
        </p:sp>
        <p:sp>
          <p:nvSpPr>
            <p:cNvPr id="340015" name="Text Box 47"/>
            <p:cNvSpPr txBox="1">
              <a:spLocks noChangeArrowheads="1"/>
            </p:cNvSpPr>
            <p:nvPr/>
          </p:nvSpPr>
          <p:spPr bwMode="auto">
            <a:xfrm>
              <a:off x="343" y="3488"/>
              <a:ext cx="525" cy="366"/>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0,0)</a:t>
              </a:r>
            </a:p>
          </p:txBody>
        </p:sp>
        <p:sp>
          <p:nvSpPr>
            <p:cNvPr id="340016" name="Text Box 48"/>
            <p:cNvSpPr txBox="1">
              <a:spLocks noChangeArrowheads="1"/>
            </p:cNvSpPr>
            <p:nvPr/>
          </p:nvSpPr>
          <p:spPr bwMode="auto">
            <a:xfrm>
              <a:off x="4922" y="1104"/>
              <a:ext cx="595" cy="365"/>
            </a:xfrm>
            <a:prstGeom prst="rect">
              <a:avLst/>
            </a:prstGeom>
            <a:noFill/>
            <a:ln w="9525">
              <a:noFill/>
              <a:miter lim="800000"/>
              <a:headEnd/>
              <a:tailEnd/>
            </a:ln>
            <a:effectLst/>
          </p:spPr>
          <p:txBody>
            <a:bodyPr wrap="none">
              <a:spAutoFit/>
            </a:bodyPr>
            <a:lstStyle/>
            <a:p>
              <a:r>
                <a:rPr kumimoji="1" lang="zh-CN" altLang="en-US" sz="2400">
                  <a:solidFill>
                    <a:srgbClr val="FF5050"/>
                  </a:solidFill>
                  <a:latin typeface="Times New Roman" pitchFamily="18" charset="0"/>
                  <a:ea typeface="宋体" pitchFamily="2" charset="-122"/>
                </a:rPr>
                <a:t>(-1</a:t>
              </a:r>
              <a:r>
                <a:rPr kumimoji="1" lang="en-US" altLang="zh-CN" sz="2400">
                  <a:solidFill>
                    <a:srgbClr val="FF5050"/>
                  </a:solidFill>
                  <a:latin typeface="Times New Roman" pitchFamily="18" charset="0"/>
                  <a:ea typeface="宋体" pitchFamily="2" charset="-122"/>
                </a:rPr>
                <a:t>,1)</a:t>
              </a:r>
            </a:p>
          </p:txBody>
        </p:sp>
        <p:sp>
          <p:nvSpPr>
            <p:cNvPr id="340017" name="Text Box 49"/>
            <p:cNvSpPr txBox="1">
              <a:spLocks noChangeArrowheads="1"/>
            </p:cNvSpPr>
            <p:nvPr/>
          </p:nvSpPr>
          <p:spPr bwMode="auto">
            <a:xfrm>
              <a:off x="4922" y="1806"/>
              <a:ext cx="526" cy="365"/>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0,0)</a:t>
              </a:r>
            </a:p>
          </p:txBody>
        </p:sp>
        <p:sp>
          <p:nvSpPr>
            <p:cNvPr id="340018" name="Text Box 50"/>
            <p:cNvSpPr txBox="1">
              <a:spLocks noChangeArrowheads="1"/>
            </p:cNvSpPr>
            <p:nvPr/>
          </p:nvSpPr>
          <p:spPr bwMode="auto">
            <a:xfrm>
              <a:off x="4878" y="2755"/>
              <a:ext cx="682" cy="365"/>
            </a:xfrm>
            <a:prstGeom prst="rect">
              <a:avLst/>
            </a:prstGeom>
            <a:noFill/>
            <a:ln w="9525">
              <a:noFill/>
              <a:miter lim="800000"/>
              <a:headEnd/>
              <a:tailEnd/>
            </a:ln>
            <a:effectLst/>
          </p:spPr>
          <p:txBody>
            <a:bodyPr wrap="none">
              <a:spAutoFit/>
            </a:bodyPr>
            <a:lstStyle/>
            <a:p>
              <a:r>
                <a:rPr kumimoji="1" lang="zh-CN" altLang="en-US" sz="2400">
                  <a:solidFill>
                    <a:srgbClr val="FF5050"/>
                  </a:solidFill>
                  <a:latin typeface="Times New Roman" pitchFamily="18" charset="0"/>
                  <a:ea typeface="宋体" pitchFamily="2" charset="-122"/>
                </a:rPr>
                <a:t>(</a:t>
              </a:r>
              <a:r>
                <a:rPr kumimoji="1" lang="en-US" altLang="zh-CN" sz="2400">
                  <a:solidFill>
                    <a:srgbClr val="FF5050"/>
                  </a:solidFill>
                  <a:latin typeface="Times New Roman" pitchFamily="18" charset="0"/>
                  <a:ea typeface="宋体" pitchFamily="2" charset="-122"/>
                </a:rPr>
                <a:t>1,0.5)</a:t>
              </a:r>
            </a:p>
          </p:txBody>
        </p:sp>
        <p:sp>
          <p:nvSpPr>
            <p:cNvPr id="340019" name="Text Box 51"/>
            <p:cNvSpPr txBox="1">
              <a:spLocks noChangeArrowheads="1"/>
            </p:cNvSpPr>
            <p:nvPr/>
          </p:nvSpPr>
          <p:spPr bwMode="auto">
            <a:xfrm>
              <a:off x="4878" y="3487"/>
              <a:ext cx="525" cy="365"/>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(0</a:t>
              </a:r>
              <a:r>
                <a:rPr kumimoji="1" lang="en-US" altLang="zh-CN" sz="2400">
                  <a:latin typeface="Times New Roman" pitchFamily="18" charset="0"/>
                  <a:ea typeface="宋体" pitchFamily="2" charset="-122"/>
                </a:rPr>
                <a:t>,0)</a:t>
              </a:r>
            </a:p>
          </p:txBody>
        </p:sp>
        <p:sp>
          <p:nvSpPr>
            <p:cNvPr id="340020" name="Text Box 52"/>
            <p:cNvSpPr txBox="1">
              <a:spLocks noChangeArrowheads="1"/>
            </p:cNvSpPr>
            <p:nvPr/>
          </p:nvSpPr>
          <p:spPr bwMode="auto">
            <a:xfrm>
              <a:off x="1348" y="1247"/>
              <a:ext cx="369" cy="366"/>
            </a:xfrm>
            <a:prstGeom prst="rect">
              <a:avLst/>
            </a:prstGeom>
            <a:noFill/>
            <a:ln w="9525">
              <a:noFill/>
              <a:miter lim="800000"/>
              <a:headEnd/>
              <a:tailEnd/>
            </a:ln>
            <a:effectLst/>
          </p:spPr>
          <p:txBody>
            <a:bodyPr wrap="none">
              <a:spAutoFit/>
            </a:bodyPr>
            <a:lstStyle/>
            <a:p>
              <a:r>
                <a:rPr kumimoji="1" lang="zh-CN" altLang="en-US" sz="2400">
                  <a:solidFill>
                    <a:srgbClr val="FF5050"/>
                  </a:solidFill>
                  <a:latin typeface="Times New Roman" pitchFamily="18" charset="0"/>
                  <a:ea typeface="宋体" pitchFamily="2" charset="-122"/>
                </a:rPr>
                <a:t>[</a:t>
              </a:r>
              <a:r>
                <a:rPr kumimoji="1" lang="en-US" altLang="zh-CN" sz="2400">
                  <a:solidFill>
                    <a:srgbClr val="FF5050"/>
                  </a:solidFill>
                  <a:latin typeface="Times New Roman" pitchFamily="18" charset="0"/>
                  <a:ea typeface="宋体" pitchFamily="2" charset="-122"/>
                </a:rPr>
                <a:t>1]</a:t>
              </a:r>
            </a:p>
          </p:txBody>
        </p:sp>
        <p:sp>
          <p:nvSpPr>
            <p:cNvPr id="340021" name="Text Box 53"/>
            <p:cNvSpPr txBox="1">
              <a:spLocks noChangeArrowheads="1"/>
            </p:cNvSpPr>
            <p:nvPr/>
          </p:nvSpPr>
          <p:spPr bwMode="auto">
            <a:xfrm>
              <a:off x="1303" y="3324"/>
              <a:ext cx="370" cy="366"/>
            </a:xfrm>
            <a:prstGeom prst="rect">
              <a:avLst/>
            </a:prstGeom>
            <a:noFill/>
            <a:ln w="9525">
              <a:noFill/>
              <a:miter lim="800000"/>
              <a:headEnd/>
              <a:tailEnd/>
            </a:ln>
            <a:effectLst/>
          </p:spPr>
          <p:txBody>
            <a:bodyPr wrap="none">
              <a:spAutoFit/>
            </a:bodyPr>
            <a:lstStyle/>
            <a:p>
              <a:r>
                <a:rPr kumimoji="1" lang="zh-CN" altLang="en-US" sz="2400">
                  <a:solidFill>
                    <a:srgbClr val="FF5050"/>
                  </a:solidFill>
                  <a:latin typeface="Times New Roman" pitchFamily="18" charset="0"/>
                  <a:ea typeface="宋体" pitchFamily="2" charset="-122"/>
                </a:rPr>
                <a:t>[0</a:t>
              </a:r>
              <a:r>
                <a:rPr kumimoji="1" lang="en-US" altLang="zh-CN" sz="2400">
                  <a:solidFill>
                    <a:srgbClr val="FF5050"/>
                  </a:solidFill>
                  <a:latin typeface="Times New Roman" pitchFamily="18" charset="0"/>
                  <a:ea typeface="宋体" pitchFamily="2" charset="-122"/>
                </a:rPr>
                <a:t>]</a:t>
              </a:r>
            </a:p>
          </p:txBody>
        </p:sp>
        <p:sp>
          <p:nvSpPr>
            <p:cNvPr id="340022" name="Text Box 54"/>
            <p:cNvSpPr txBox="1">
              <a:spLocks noChangeArrowheads="1"/>
            </p:cNvSpPr>
            <p:nvPr/>
          </p:nvSpPr>
          <p:spPr bwMode="auto">
            <a:xfrm>
              <a:off x="3869" y="1244"/>
              <a:ext cx="370" cy="365"/>
            </a:xfrm>
            <a:prstGeom prst="rect">
              <a:avLst/>
            </a:prstGeom>
            <a:noFill/>
            <a:ln w="9525">
              <a:noFill/>
              <a:miter lim="800000"/>
              <a:headEnd/>
              <a:tailEnd/>
            </a:ln>
            <a:effectLst/>
          </p:spPr>
          <p:txBody>
            <a:bodyPr wrap="none">
              <a:spAutoFit/>
            </a:bodyPr>
            <a:lstStyle/>
            <a:p>
              <a:r>
                <a:rPr kumimoji="1" lang="zh-CN" altLang="en-US" sz="2400">
                  <a:solidFill>
                    <a:srgbClr val="FF5050"/>
                  </a:solidFill>
                  <a:latin typeface="Times New Roman" pitchFamily="18" charset="0"/>
                  <a:ea typeface="宋体" pitchFamily="2" charset="-122"/>
                </a:rPr>
                <a:t>[</a:t>
              </a:r>
              <a:r>
                <a:rPr kumimoji="1" lang="en-US" altLang="zh-CN" sz="2400">
                  <a:solidFill>
                    <a:srgbClr val="FF5050"/>
                  </a:solidFill>
                  <a:latin typeface="Times New Roman" pitchFamily="18" charset="0"/>
                  <a:ea typeface="宋体" pitchFamily="2" charset="-122"/>
                </a:rPr>
                <a:t>0]</a:t>
              </a:r>
            </a:p>
          </p:txBody>
        </p:sp>
        <p:sp>
          <p:nvSpPr>
            <p:cNvPr id="340023" name="Text Box 55"/>
            <p:cNvSpPr txBox="1">
              <a:spLocks noChangeArrowheads="1"/>
            </p:cNvSpPr>
            <p:nvPr/>
          </p:nvSpPr>
          <p:spPr bwMode="auto">
            <a:xfrm>
              <a:off x="3936" y="3343"/>
              <a:ext cx="369" cy="366"/>
            </a:xfrm>
            <a:prstGeom prst="rect">
              <a:avLst/>
            </a:prstGeom>
            <a:noFill/>
            <a:ln w="9525">
              <a:noFill/>
              <a:miter lim="800000"/>
              <a:headEnd/>
              <a:tailEnd/>
            </a:ln>
            <a:effectLst/>
          </p:spPr>
          <p:txBody>
            <a:bodyPr wrap="none">
              <a:spAutoFit/>
            </a:bodyPr>
            <a:lstStyle/>
            <a:p>
              <a:r>
                <a:rPr kumimoji="1" lang="zh-CN" altLang="en-US" sz="2400">
                  <a:solidFill>
                    <a:srgbClr val="FF5050"/>
                  </a:solidFill>
                  <a:latin typeface="Times New Roman" pitchFamily="18" charset="0"/>
                  <a:ea typeface="宋体" pitchFamily="2" charset="-122"/>
                </a:rPr>
                <a:t>[1</a:t>
              </a:r>
              <a:r>
                <a:rPr kumimoji="1" lang="en-US" altLang="zh-CN" sz="2400">
                  <a:solidFill>
                    <a:srgbClr val="FF5050"/>
                  </a:solidFill>
                  <a:latin typeface="Times New Roman" pitchFamily="18" charset="0"/>
                  <a:ea typeface="宋体" pitchFamily="2" charset="-122"/>
                </a:rPr>
                <a:t>]</a:t>
              </a:r>
            </a:p>
          </p:txBody>
        </p:sp>
        <p:sp>
          <p:nvSpPr>
            <p:cNvPr id="340024" name="Text Box 56"/>
            <p:cNvSpPr txBox="1">
              <a:spLocks noChangeArrowheads="1"/>
            </p:cNvSpPr>
            <p:nvPr/>
          </p:nvSpPr>
          <p:spPr bwMode="auto">
            <a:xfrm>
              <a:off x="1087" y="2264"/>
              <a:ext cx="543" cy="365"/>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客户</a:t>
              </a:r>
            </a:p>
          </p:txBody>
        </p:sp>
        <p:sp>
          <p:nvSpPr>
            <p:cNvPr id="340025" name="Text Box 57"/>
            <p:cNvSpPr txBox="1">
              <a:spLocks noChangeArrowheads="1"/>
            </p:cNvSpPr>
            <p:nvPr/>
          </p:nvSpPr>
          <p:spPr bwMode="auto">
            <a:xfrm>
              <a:off x="2608" y="3557"/>
              <a:ext cx="543" cy="365"/>
            </a:xfrm>
            <a:prstGeom prst="rect">
              <a:avLst/>
            </a:prstGeom>
            <a:noFill/>
            <a:ln w="9525">
              <a:noFill/>
              <a:miter lim="800000"/>
              <a:headEnd/>
              <a:tailEnd/>
            </a:ln>
            <a:effectLst/>
          </p:spPr>
          <p:txBody>
            <a:bodyPr wrap="none">
              <a:spAutoFit/>
            </a:bodyPr>
            <a:lstStyle/>
            <a:p>
              <a:r>
                <a:rPr kumimoji="1" lang="zh-CN" altLang="en-US" sz="2400">
                  <a:solidFill>
                    <a:schemeClr val="tx2"/>
                  </a:solidFill>
                  <a:latin typeface="宋体" pitchFamily="2" charset="-122"/>
                  <a:ea typeface="宋体" pitchFamily="2" charset="-122"/>
                </a:rPr>
                <a:t>厂商</a:t>
              </a:r>
            </a:p>
          </p:txBody>
        </p:sp>
        <p:sp>
          <p:nvSpPr>
            <p:cNvPr id="340026" name="Text Box 58"/>
            <p:cNvSpPr txBox="1">
              <a:spLocks noChangeArrowheads="1"/>
            </p:cNvSpPr>
            <p:nvPr/>
          </p:nvSpPr>
          <p:spPr bwMode="auto">
            <a:xfrm>
              <a:off x="903" y="2816"/>
              <a:ext cx="277" cy="365"/>
            </a:xfrm>
            <a:prstGeom prst="rect">
              <a:avLst/>
            </a:prstGeom>
            <a:noFill/>
            <a:ln w="9525">
              <a:noFill/>
              <a:miter lim="800000"/>
              <a:headEnd/>
              <a:tailEnd/>
            </a:ln>
            <a:effectLst/>
          </p:spPr>
          <p:txBody>
            <a:bodyPr wrap="none">
              <a:spAutoFit/>
            </a:bodyPr>
            <a:lstStyle/>
            <a:p>
              <a:r>
                <a:rPr kumimoji="1" lang="en-US" altLang="zh-CN" sz="2400">
                  <a:solidFill>
                    <a:srgbClr val="FF5050"/>
                  </a:solidFill>
                  <a:latin typeface="Times New Roman" pitchFamily="18" charset="0"/>
                  <a:ea typeface="宋体" pitchFamily="2" charset="-122"/>
                </a:rPr>
                <a:t>Y</a:t>
              </a:r>
            </a:p>
          </p:txBody>
        </p:sp>
        <p:sp>
          <p:nvSpPr>
            <p:cNvPr id="340027" name="Text Box 59"/>
            <p:cNvSpPr txBox="1">
              <a:spLocks noChangeArrowheads="1"/>
            </p:cNvSpPr>
            <p:nvPr/>
          </p:nvSpPr>
          <p:spPr bwMode="auto">
            <a:xfrm>
              <a:off x="831" y="1117"/>
              <a:ext cx="277" cy="365"/>
            </a:xfrm>
            <a:prstGeom prst="rect">
              <a:avLst/>
            </a:prstGeom>
            <a:noFill/>
            <a:ln w="9525">
              <a:noFill/>
              <a:miter lim="800000"/>
              <a:headEnd/>
              <a:tailEnd/>
            </a:ln>
            <a:effectLst/>
          </p:spPr>
          <p:txBody>
            <a:bodyPr wrap="none">
              <a:spAutoFit/>
            </a:bodyPr>
            <a:lstStyle/>
            <a:p>
              <a:r>
                <a:rPr kumimoji="1" lang="en-US" altLang="zh-CN" sz="2400">
                  <a:solidFill>
                    <a:srgbClr val="FF5050"/>
                  </a:solidFill>
                  <a:latin typeface="Times New Roman" pitchFamily="18" charset="0"/>
                  <a:ea typeface="宋体" pitchFamily="2" charset="-122"/>
                </a:rPr>
                <a:t>Y</a:t>
              </a:r>
            </a:p>
          </p:txBody>
        </p:sp>
      </p:gr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39972"/>
                                        </p:tgtEl>
                                        <p:attrNameLst>
                                          <p:attrName>style.visibility</p:attrName>
                                        </p:attrNameLst>
                                      </p:cBhvr>
                                      <p:to>
                                        <p:strVal val="visible"/>
                                      </p:to>
                                    </p:set>
                                    <p:anim calcmode="lin" valueType="num">
                                      <p:cBhvr additive="base">
                                        <p:cTn id="7" dur="500" fill="hold"/>
                                        <p:tgtEl>
                                          <p:spTgt spid="339972"/>
                                        </p:tgtEl>
                                        <p:attrNameLst>
                                          <p:attrName>ppt_x</p:attrName>
                                        </p:attrNameLst>
                                      </p:cBhvr>
                                      <p:tavLst>
                                        <p:tav tm="0">
                                          <p:val>
                                            <p:strVal val="0-#ppt_w/2"/>
                                          </p:val>
                                        </p:tav>
                                        <p:tav tm="100000">
                                          <p:val>
                                            <p:strVal val="#ppt_x"/>
                                          </p:val>
                                        </p:tav>
                                      </p:tavLst>
                                    </p:anim>
                                    <p:anim calcmode="lin" valueType="num">
                                      <p:cBhvr additive="base">
                                        <p:cTn id="8" dur="500" fill="hold"/>
                                        <p:tgtEl>
                                          <p:spTgt spid="3399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页脚占位符 4"/>
          <p:cNvSpPr>
            <a:spLocks noGrp="1"/>
          </p:cNvSpPr>
          <p:nvPr>
            <p:ph type="ftr" sz="quarter" idx="11"/>
          </p:nvPr>
        </p:nvSpPr>
        <p:spPr/>
        <p:txBody>
          <a:bodyPr/>
          <a:lstStyle/>
          <a:p>
            <a:r>
              <a:rPr lang="zh-CN" altLang="en-US"/>
              <a:t>Game Theory--chapter4</a:t>
            </a:r>
            <a:endParaRPr lang="en-US" altLang="zh-CN"/>
          </a:p>
        </p:txBody>
      </p:sp>
      <p:sp>
        <p:nvSpPr>
          <p:cNvPr id="62" name="灯片编号占位符 5"/>
          <p:cNvSpPr>
            <a:spLocks noGrp="1"/>
          </p:cNvSpPr>
          <p:nvPr>
            <p:ph type="sldNum" sz="quarter" idx="12"/>
          </p:nvPr>
        </p:nvSpPr>
        <p:spPr/>
        <p:txBody>
          <a:bodyPr/>
          <a:lstStyle/>
          <a:p>
            <a:fld id="{819B6415-17D5-4D33-BCF7-33C5884307FE}" type="slidenum">
              <a:rPr lang="zh-CN" altLang="en-US"/>
              <a:pPr/>
              <a:t>32</a:t>
            </a:fld>
            <a:endParaRPr lang="en-US" altLang="zh-CN"/>
          </a:p>
        </p:txBody>
      </p:sp>
      <p:sp>
        <p:nvSpPr>
          <p:cNvPr id="340994" name="Rectangle 2"/>
          <p:cNvSpPr>
            <a:spLocks noGrp="1" noChangeArrowheads="1"/>
          </p:cNvSpPr>
          <p:nvPr>
            <p:ph type="title"/>
          </p:nvPr>
        </p:nvSpPr>
        <p:spPr/>
        <p:txBody>
          <a:bodyPr/>
          <a:lstStyle/>
          <a:p>
            <a:r>
              <a:rPr kumimoji="1" lang="en-US" altLang="zh-CN">
                <a:ea typeface="宋体" pitchFamily="2" charset="-122"/>
              </a:rPr>
              <a:t>                     SR(2S)</a:t>
            </a:r>
            <a:endParaRPr kumimoji="1" lang="zh-CN" altLang="en-US">
              <a:ea typeface="宋体" pitchFamily="2" charset="-122"/>
            </a:endParaRPr>
          </a:p>
        </p:txBody>
      </p:sp>
      <p:sp>
        <p:nvSpPr>
          <p:cNvPr id="340995" name="Rectangle 3"/>
          <p:cNvSpPr>
            <a:spLocks noGrp="1" noChangeArrowheads="1"/>
          </p:cNvSpPr>
          <p:nvPr>
            <p:ph type="body" idx="1"/>
          </p:nvPr>
        </p:nvSpPr>
        <p:spPr/>
        <p:txBody>
          <a:bodyPr/>
          <a:lstStyle/>
          <a:p>
            <a:r>
              <a:rPr lang="en-US" altLang="zh-CN">
                <a:ea typeface="宋体" pitchFamily="2" charset="-122"/>
              </a:rPr>
              <a:t>.</a:t>
            </a:r>
          </a:p>
        </p:txBody>
      </p:sp>
      <p:grpSp>
        <p:nvGrpSpPr>
          <p:cNvPr id="340996" name="Group 4"/>
          <p:cNvGrpSpPr>
            <a:grpSpLocks/>
          </p:cNvGrpSpPr>
          <p:nvPr/>
        </p:nvGrpSpPr>
        <p:grpSpPr bwMode="auto">
          <a:xfrm>
            <a:off x="1103313" y="1477963"/>
            <a:ext cx="7542212" cy="4224337"/>
            <a:chOff x="206" y="1056"/>
            <a:chExt cx="5400" cy="2765"/>
          </a:xfrm>
        </p:grpSpPr>
        <p:sp>
          <p:nvSpPr>
            <p:cNvPr id="340997" name="Oval 5"/>
            <p:cNvSpPr>
              <a:spLocks noChangeArrowheads="1"/>
            </p:cNvSpPr>
            <p:nvPr/>
          </p:nvSpPr>
          <p:spPr bwMode="auto">
            <a:xfrm>
              <a:off x="2791" y="2319"/>
              <a:ext cx="163" cy="226"/>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340998" name="Text Box 6"/>
            <p:cNvSpPr txBox="1">
              <a:spLocks noChangeArrowheads="1"/>
            </p:cNvSpPr>
            <p:nvPr/>
          </p:nvSpPr>
          <p:spPr bwMode="auto">
            <a:xfrm>
              <a:off x="2637" y="1134"/>
              <a:ext cx="568" cy="299"/>
            </a:xfrm>
            <a:prstGeom prst="rect">
              <a:avLst/>
            </a:prstGeom>
            <a:noFill/>
            <a:ln w="9525">
              <a:noFill/>
              <a:miter lim="800000"/>
              <a:headEnd/>
              <a:tailEnd/>
            </a:ln>
            <a:effectLst/>
          </p:spPr>
          <p:txBody>
            <a:bodyPr wrap="none">
              <a:spAutoFit/>
            </a:bodyPr>
            <a:lstStyle/>
            <a:p>
              <a:r>
                <a:rPr kumimoji="1" lang="zh-CN" altLang="en-US" sz="2400">
                  <a:solidFill>
                    <a:schemeClr val="tx2"/>
                  </a:solidFill>
                  <a:latin typeface="宋体" pitchFamily="2" charset="-122"/>
                  <a:ea typeface="宋体" pitchFamily="2" charset="-122"/>
                </a:rPr>
                <a:t>厂商</a:t>
              </a:r>
            </a:p>
          </p:txBody>
        </p:sp>
        <p:sp>
          <p:nvSpPr>
            <p:cNvPr id="340999" name="Text Box 7"/>
            <p:cNvSpPr txBox="1">
              <a:spLocks noChangeArrowheads="1"/>
            </p:cNvSpPr>
            <p:nvPr/>
          </p:nvSpPr>
          <p:spPr bwMode="auto">
            <a:xfrm>
              <a:off x="3009" y="2250"/>
              <a:ext cx="594" cy="299"/>
            </a:xfrm>
            <a:prstGeom prst="rect">
              <a:avLst/>
            </a:prstGeom>
            <a:noFill/>
            <a:ln w="9525">
              <a:noFill/>
              <a:miter lim="800000"/>
              <a:headEnd/>
              <a:tailEnd/>
            </a:ln>
            <a:effectLst/>
          </p:spPr>
          <p:txBody>
            <a:bodyPr>
              <a:spAutoFit/>
            </a:bodyPr>
            <a:lstStyle/>
            <a:p>
              <a:r>
                <a:rPr kumimoji="1" lang="zh-CN" altLang="en-US" sz="2400">
                  <a:latin typeface="Times New Roman" pitchFamily="18" charset="0"/>
                  <a:ea typeface="宋体" pitchFamily="2" charset="-122"/>
                </a:rPr>
                <a:t>自然</a:t>
              </a:r>
            </a:p>
          </p:txBody>
        </p:sp>
        <p:sp>
          <p:nvSpPr>
            <p:cNvPr id="341000" name="Text Box 8"/>
            <p:cNvSpPr txBox="1">
              <a:spLocks noChangeArrowheads="1"/>
            </p:cNvSpPr>
            <p:nvPr/>
          </p:nvSpPr>
          <p:spPr bwMode="auto">
            <a:xfrm>
              <a:off x="2886" y="1816"/>
              <a:ext cx="550" cy="299"/>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0.5]</a:t>
              </a:r>
            </a:p>
          </p:txBody>
        </p:sp>
        <p:sp>
          <p:nvSpPr>
            <p:cNvPr id="341001" name="Text Box 9"/>
            <p:cNvSpPr txBox="1">
              <a:spLocks noChangeArrowheads="1"/>
            </p:cNvSpPr>
            <p:nvPr/>
          </p:nvSpPr>
          <p:spPr bwMode="auto">
            <a:xfrm>
              <a:off x="2928" y="2602"/>
              <a:ext cx="550" cy="299"/>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[0.</a:t>
              </a:r>
              <a:r>
                <a:rPr kumimoji="1" lang="en-US" altLang="zh-CN" sz="2400">
                  <a:latin typeface="Times New Roman" pitchFamily="18" charset="0"/>
                  <a:ea typeface="宋体" pitchFamily="2" charset="-122"/>
                </a:rPr>
                <a:t>5]</a:t>
              </a:r>
            </a:p>
          </p:txBody>
        </p:sp>
        <p:sp>
          <p:nvSpPr>
            <p:cNvPr id="341002" name="Text Box 10"/>
            <p:cNvSpPr txBox="1">
              <a:spLocks noChangeArrowheads="1"/>
            </p:cNvSpPr>
            <p:nvPr/>
          </p:nvSpPr>
          <p:spPr bwMode="auto">
            <a:xfrm>
              <a:off x="2982" y="1581"/>
              <a:ext cx="289" cy="299"/>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H</a:t>
              </a:r>
            </a:p>
          </p:txBody>
        </p:sp>
        <p:sp>
          <p:nvSpPr>
            <p:cNvPr id="341003" name="Text Box 11"/>
            <p:cNvSpPr txBox="1">
              <a:spLocks noChangeArrowheads="1"/>
            </p:cNvSpPr>
            <p:nvPr/>
          </p:nvSpPr>
          <p:spPr bwMode="auto">
            <a:xfrm>
              <a:off x="2928" y="2939"/>
              <a:ext cx="265" cy="299"/>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L</a:t>
              </a:r>
            </a:p>
          </p:txBody>
        </p:sp>
        <p:sp>
          <p:nvSpPr>
            <p:cNvPr id="341004" name="Oval 12"/>
            <p:cNvSpPr>
              <a:spLocks noChangeArrowheads="1"/>
            </p:cNvSpPr>
            <p:nvPr/>
          </p:nvSpPr>
          <p:spPr bwMode="auto">
            <a:xfrm>
              <a:off x="2791" y="1478"/>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1005" name="Oval 13"/>
            <p:cNvSpPr>
              <a:spLocks noChangeArrowheads="1"/>
            </p:cNvSpPr>
            <p:nvPr/>
          </p:nvSpPr>
          <p:spPr bwMode="auto">
            <a:xfrm>
              <a:off x="1237" y="1478"/>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1006" name="Line 14"/>
            <p:cNvSpPr>
              <a:spLocks noChangeShapeType="1"/>
            </p:cNvSpPr>
            <p:nvPr/>
          </p:nvSpPr>
          <p:spPr bwMode="auto">
            <a:xfrm flipH="1">
              <a:off x="1319" y="1600"/>
              <a:ext cx="1472" cy="0"/>
            </a:xfrm>
            <a:prstGeom prst="line">
              <a:avLst/>
            </a:prstGeom>
            <a:noFill/>
            <a:ln w="9525">
              <a:solidFill>
                <a:srgbClr val="FF5050"/>
              </a:solidFill>
              <a:round/>
              <a:headEnd/>
              <a:tailEnd/>
            </a:ln>
            <a:effectLst/>
          </p:spPr>
          <p:txBody>
            <a:bodyPr/>
            <a:lstStyle/>
            <a:p>
              <a:endParaRPr lang="zh-CN" altLang="en-US"/>
            </a:p>
          </p:txBody>
        </p:sp>
        <p:sp>
          <p:nvSpPr>
            <p:cNvPr id="341007" name="Line 15"/>
            <p:cNvSpPr>
              <a:spLocks noChangeShapeType="1"/>
            </p:cNvSpPr>
            <p:nvPr/>
          </p:nvSpPr>
          <p:spPr bwMode="auto">
            <a:xfrm>
              <a:off x="801" y="1325"/>
              <a:ext cx="463" cy="228"/>
            </a:xfrm>
            <a:prstGeom prst="line">
              <a:avLst/>
            </a:prstGeom>
            <a:noFill/>
            <a:ln w="9525">
              <a:solidFill>
                <a:srgbClr val="FF5050"/>
              </a:solidFill>
              <a:round/>
              <a:headEnd/>
              <a:tailEnd/>
            </a:ln>
            <a:effectLst/>
          </p:spPr>
          <p:txBody>
            <a:bodyPr/>
            <a:lstStyle/>
            <a:p>
              <a:endParaRPr lang="zh-CN" altLang="en-US"/>
            </a:p>
          </p:txBody>
        </p:sp>
        <p:sp>
          <p:nvSpPr>
            <p:cNvPr id="341008" name="Line 16"/>
            <p:cNvSpPr>
              <a:spLocks noChangeShapeType="1"/>
            </p:cNvSpPr>
            <p:nvPr/>
          </p:nvSpPr>
          <p:spPr bwMode="auto">
            <a:xfrm flipH="1">
              <a:off x="801" y="1581"/>
              <a:ext cx="463" cy="323"/>
            </a:xfrm>
            <a:prstGeom prst="line">
              <a:avLst/>
            </a:prstGeom>
            <a:noFill/>
            <a:ln w="9525">
              <a:solidFill>
                <a:schemeClr val="tx1"/>
              </a:solidFill>
              <a:round/>
              <a:headEnd/>
              <a:tailEnd/>
            </a:ln>
            <a:effectLst/>
          </p:spPr>
          <p:txBody>
            <a:bodyPr/>
            <a:lstStyle/>
            <a:p>
              <a:endParaRPr lang="zh-CN" altLang="en-US"/>
            </a:p>
          </p:txBody>
        </p:sp>
        <p:sp>
          <p:nvSpPr>
            <p:cNvPr id="341009" name="Text Box 17"/>
            <p:cNvSpPr txBox="1">
              <a:spLocks noChangeArrowheads="1"/>
            </p:cNvSpPr>
            <p:nvPr/>
          </p:nvSpPr>
          <p:spPr bwMode="auto">
            <a:xfrm>
              <a:off x="881" y="1807"/>
              <a:ext cx="290" cy="300"/>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N</a:t>
              </a:r>
            </a:p>
          </p:txBody>
        </p:sp>
        <p:sp>
          <p:nvSpPr>
            <p:cNvPr id="341010" name="Oval 18"/>
            <p:cNvSpPr>
              <a:spLocks noChangeArrowheads="1"/>
            </p:cNvSpPr>
            <p:nvPr/>
          </p:nvSpPr>
          <p:spPr bwMode="auto">
            <a:xfrm>
              <a:off x="2791" y="3147"/>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1011" name="Line 19"/>
            <p:cNvSpPr>
              <a:spLocks noChangeShapeType="1"/>
            </p:cNvSpPr>
            <p:nvPr/>
          </p:nvSpPr>
          <p:spPr bwMode="auto">
            <a:xfrm>
              <a:off x="2872" y="1703"/>
              <a:ext cx="0" cy="1461"/>
            </a:xfrm>
            <a:prstGeom prst="line">
              <a:avLst/>
            </a:prstGeom>
            <a:noFill/>
            <a:ln w="9525">
              <a:solidFill>
                <a:srgbClr val="FF5050"/>
              </a:solidFill>
              <a:round/>
              <a:headEnd/>
              <a:tailEnd/>
            </a:ln>
            <a:effectLst/>
          </p:spPr>
          <p:txBody>
            <a:bodyPr/>
            <a:lstStyle/>
            <a:p>
              <a:endParaRPr lang="zh-CN" altLang="en-US"/>
            </a:p>
          </p:txBody>
        </p:sp>
        <p:sp>
          <p:nvSpPr>
            <p:cNvPr id="341012" name="Oval 20"/>
            <p:cNvSpPr>
              <a:spLocks noChangeArrowheads="1"/>
            </p:cNvSpPr>
            <p:nvPr/>
          </p:nvSpPr>
          <p:spPr bwMode="auto">
            <a:xfrm>
              <a:off x="1237" y="3147"/>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1013" name="Line 21"/>
            <p:cNvSpPr>
              <a:spLocks noChangeShapeType="1"/>
            </p:cNvSpPr>
            <p:nvPr/>
          </p:nvSpPr>
          <p:spPr bwMode="auto">
            <a:xfrm flipH="1">
              <a:off x="1346" y="3259"/>
              <a:ext cx="1472" cy="0"/>
            </a:xfrm>
            <a:prstGeom prst="line">
              <a:avLst/>
            </a:prstGeom>
            <a:noFill/>
            <a:ln w="9525">
              <a:solidFill>
                <a:schemeClr val="tx1"/>
              </a:solidFill>
              <a:round/>
              <a:headEnd/>
              <a:tailEnd/>
            </a:ln>
            <a:effectLst/>
          </p:spPr>
          <p:txBody>
            <a:bodyPr/>
            <a:lstStyle/>
            <a:p>
              <a:endParaRPr lang="zh-CN" altLang="en-US"/>
            </a:p>
          </p:txBody>
        </p:sp>
        <p:sp>
          <p:nvSpPr>
            <p:cNvPr id="341014" name="Line 22"/>
            <p:cNvSpPr>
              <a:spLocks noChangeShapeType="1"/>
            </p:cNvSpPr>
            <p:nvPr/>
          </p:nvSpPr>
          <p:spPr bwMode="auto">
            <a:xfrm>
              <a:off x="846" y="2974"/>
              <a:ext cx="418" cy="209"/>
            </a:xfrm>
            <a:prstGeom prst="line">
              <a:avLst/>
            </a:prstGeom>
            <a:noFill/>
            <a:ln w="9525">
              <a:solidFill>
                <a:srgbClr val="FF5050"/>
              </a:solidFill>
              <a:round/>
              <a:headEnd/>
              <a:tailEnd/>
            </a:ln>
            <a:effectLst/>
          </p:spPr>
          <p:txBody>
            <a:bodyPr/>
            <a:lstStyle/>
            <a:p>
              <a:endParaRPr lang="zh-CN" altLang="en-US"/>
            </a:p>
          </p:txBody>
        </p:sp>
        <p:sp>
          <p:nvSpPr>
            <p:cNvPr id="341015" name="Line 23"/>
            <p:cNvSpPr>
              <a:spLocks noChangeShapeType="1"/>
            </p:cNvSpPr>
            <p:nvPr/>
          </p:nvSpPr>
          <p:spPr bwMode="auto">
            <a:xfrm flipH="1">
              <a:off x="846" y="3259"/>
              <a:ext cx="445" cy="339"/>
            </a:xfrm>
            <a:prstGeom prst="line">
              <a:avLst/>
            </a:prstGeom>
            <a:noFill/>
            <a:ln w="9525">
              <a:solidFill>
                <a:schemeClr val="tx1"/>
              </a:solidFill>
              <a:round/>
              <a:headEnd/>
              <a:tailEnd/>
            </a:ln>
            <a:effectLst/>
          </p:spPr>
          <p:txBody>
            <a:bodyPr/>
            <a:lstStyle/>
            <a:p>
              <a:endParaRPr lang="zh-CN" altLang="en-US"/>
            </a:p>
          </p:txBody>
        </p:sp>
        <p:sp>
          <p:nvSpPr>
            <p:cNvPr id="341016" name="Text Box 24"/>
            <p:cNvSpPr txBox="1">
              <a:spLocks noChangeArrowheads="1"/>
            </p:cNvSpPr>
            <p:nvPr/>
          </p:nvSpPr>
          <p:spPr bwMode="auto">
            <a:xfrm>
              <a:off x="979" y="3472"/>
              <a:ext cx="290" cy="299"/>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N</a:t>
              </a:r>
            </a:p>
          </p:txBody>
        </p:sp>
        <p:sp>
          <p:nvSpPr>
            <p:cNvPr id="341017" name="Line 25"/>
            <p:cNvSpPr>
              <a:spLocks noChangeShapeType="1"/>
            </p:cNvSpPr>
            <p:nvPr/>
          </p:nvSpPr>
          <p:spPr bwMode="auto">
            <a:xfrm>
              <a:off x="1319" y="1703"/>
              <a:ext cx="0" cy="1518"/>
            </a:xfrm>
            <a:prstGeom prst="line">
              <a:avLst/>
            </a:prstGeom>
            <a:noFill/>
            <a:ln w="9525" cap="rnd">
              <a:solidFill>
                <a:schemeClr val="tx1"/>
              </a:solidFill>
              <a:prstDash val="sysDot"/>
              <a:round/>
              <a:headEnd/>
              <a:tailEnd/>
            </a:ln>
            <a:effectLst/>
          </p:spPr>
          <p:txBody>
            <a:bodyPr/>
            <a:lstStyle/>
            <a:p>
              <a:endParaRPr lang="zh-CN" altLang="en-US"/>
            </a:p>
          </p:txBody>
        </p:sp>
        <p:sp>
          <p:nvSpPr>
            <p:cNvPr id="341018" name="Line 26"/>
            <p:cNvSpPr>
              <a:spLocks noChangeShapeType="1"/>
            </p:cNvSpPr>
            <p:nvPr/>
          </p:nvSpPr>
          <p:spPr bwMode="auto">
            <a:xfrm flipV="1">
              <a:off x="2900" y="1600"/>
              <a:ext cx="1472" cy="0"/>
            </a:xfrm>
            <a:prstGeom prst="line">
              <a:avLst/>
            </a:prstGeom>
            <a:noFill/>
            <a:ln w="9525">
              <a:solidFill>
                <a:schemeClr val="tx1"/>
              </a:solidFill>
              <a:round/>
              <a:headEnd/>
              <a:tailEnd/>
            </a:ln>
            <a:effectLst/>
          </p:spPr>
          <p:txBody>
            <a:bodyPr/>
            <a:lstStyle/>
            <a:p>
              <a:endParaRPr lang="zh-CN" altLang="en-US"/>
            </a:p>
          </p:txBody>
        </p:sp>
        <p:sp>
          <p:nvSpPr>
            <p:cNvPr id="341019" name="Line 27"/>
            <p:cNvSpPr>
              <a:spLocks noChangeShapeType="1"/>
            </p:cNvSpPr>
            <p:nvPr/>
          </p:nvSpPr>
          <p:spPr bwMode="auto">
            <a:xfrm flipH="1" flipV="1">
              <a:off x="4399" y="1646"/>
              <a:ext cx="0" cy="1518"/>
            </a:xfrm>
            <a:prstGeom prst="line">
              <a:avLst/>
            </a:prstGeom>
            <a:noFill/>
            <a:ln w="9525" cap="rnd">
              <a:solidFill>
                <a:schemeClr val="tx1"/>
              </a:solidFill>
              <a:prstDash val="sysDot"/>
              <a:round/>
              <a:headEnd/>
              <a:tailEnd/>
            </a:ln>
            <a:effectLst/>
          </p:spPr>
          <p:txBody>
            <a:bodyPr/>
            <a:lstStyle/>
            <a:p>
              <a:endParaRPr lang="zh-CN" altLang="en-US"/>
            </a:p>
          </p:txBody>
        </p:sp>
        <p:sp>
          <p:nvSpPr>
            <p:cNvPr id="341020" name="Oval 28"/>
            <p:cNvSpPr>
              <a:spLocks noChangeArrowheads="1"/>
            </p:cNvSpPr>
            <p:nvPr/>
          </p:nvSpPr>
          <p:spPr bwMode="auto">
            <a:xfrm flipH="1" flipV="1">
              <a:off x="4317" y="1468"/>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1021" name="Line 29"/>
            <p:cNvSpPr>
              <a:spLocks noChangeShapeType="1"/>
            </p:cNvSpPr>
            <p:nvPr/>
          </p:nvSpPr>
          <p:spPr bwMode="auto">
            <a:xfrm flipH="1" flipV="1">
              <a:off x="4427" y="1668"/>
              <a:ext cx="465" cy="191"/>
            </a:xfrm>
            <a:prstGeom prst="line">
              <a:avLst/>
            </a:prstGeom>
            <a:noFill/>
            <a:ln w="9525">
              <a:solidFill>
                <a:schemeClr val="tx1"/>
              </a:solidFill>
              <a:round/>
              <a:headEnd/>
              <a:tailEnd/>
            </a:ln>
            <a:effectLst/>
          </p:spPr>
          <p:txBody>
            <a:bodyPr/>
            <a:lstStyle/>
            <a:p>
              <a:endParaRPr lang="zh-CN" altLang="en-US"/>
            </a:p>
          </p:txBody>
        </p:sp>
        <p:sp>
          <p:nvSpPr>
            <p:cNvPr id="341022" name="Line 30"/>
            <p:cNvSpPr>
              <a:spLocks noChangeShapeType="1"/>
            </p:cNvSpPr>
            <p:nvPr/>
          </p:nvSpPr>
          <p:spPr bwMode="auto">
            <a:xfrm flipV="1">
              <a:off x="4427" y="1235"/>
              <a:ext cx="465" cy="346"/>
            </a:xfrm>
            <a:prstGeom prst="line">
              <a:avLst/>
            </a:prstGeom>
            <a:noFill/>
            <a:ln w="9525">
              <a:solidFill>
                <a:srgbClr val="FF5050"/>
              </a:solidFill>
              <a:round/>
              <a:headEnd/>
              <a:tailEnd/>
            </a:ln>
            <a:effectLst/>
          </p:spPr>
          <p:txBody>
            <a:bodyPr/>
            <a:lstStyle/>
            <a:p>
              <a:endParaRPr lang="zh-CN" altLang="en-US"/>
            </a:p>
          </p:txBody>
        </p:sp>
        <p:sp>
          <p:nvSpPr>
            <p:cNvPr id="341023" name="Text Box 31"/>
            <p:cNvSpPr txBox="1">
              <a:spLocks noChangeArrowheads="1"/>
            </p:cNvSpPr>
            <p:nvPr/>
          </p:nvSpPr>
          <p:spPr bwMode="auto">
            <a:xfrm>
              <a:off x="4516" y="1087"/>
              <a:ext cx="290" cy="299"/>
            </a:xfrm>
            <a:prstGeom prst="rect">
              <a:avLst/>
            </a:prstGeom>
            <a:noFill/>
            <a:ln w="9525">
              <a:noFill/>
              <a:miter lim="800000"/>
              <a:headEnd/>
              <a:tailEnd/>
            </a:ln>
            <a:effectLst/>
          </p:spPr>
          <p:txBody>
            <a:bodyPr wrap="none">
              <a:spAutoFit/>
            </a:bodyPr>
            <a:lstStyle/>
            <a:p>
              <a:r>
                <a:rPr kumimoji="1" lang="en-US" altLang="zh-CN" sz="2400">
                  <a:solidFill>
                    <a:srgbClr val="FF5050"/>
                  </a:solidFill>
                  <a:latin typeface="Times New Roman" pitchFamily="18" charset="0"/>
                  <a:ea typeface="宋体" pitchFamily="2" charset="-122"/>
                </a:rPr>
                <a:t>Y</a:t>
              </a:r>
            </a:p>
          </p:txBody>
        </p:sp>
        <p:sp>
          <p:nvSpPr>
            <p:cNvPr id="341024" name="Text Box 32"/>
            <p:cNvSpPr txBox="1">
              <a:spLocks noChangeArrowheads="1"/>
            </p:cNvSpPr>
            <p:nvPr/>
          </p:nvSpPr>
          <p:spPr bwMode="auto">
            <a:xfrm>
              <a:off x="4536" y="1855"/>
              <a:ext cx="290" cy="299"/>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N</a:t>
              </a:r>
            </a:p>
          </p:txBody>
        </p:sp>
        <p:sp>
          <p:nvSpPr>
            <p:cNvPr id="341025" name="Oval 33"/>
            <p:cNvSpPr>
              <a:spLocks noChangeArrowheads="1"/>
            </p:cNvSpPr>
            <p:nvPr/>
          </p:nvSpPr>
          <p:spPr bwMode="auto">
            <a:xfrm flipH="1" flipV="1">
              <a:off x="4317" y="3164"/>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1026" name="Line 34"/>
            <p:cNvSpPr>
              <a:spLocks noChangeShapeType="1"/>
            </p:cNvSpPr>
            <p:nvPr/>
          </p:nvSpPr>
          <p:spPr bwMode="auto">
            <a:xfrm flipH="1" flipV="1">
              <a:off x="4427" y="3365"/>
              <a:ext cx="420" cy="189"/>
            </a:xfrm>
            <a:prstGeom prst="line">
              <a:avLst/>
            </a:prstGeom>
            <a:noFill/>
            <a:ln w="9525">
              <a:solidFill>
                <a:schemeClr val="tx1"/>
              </a:solidFill>
              <a:round/>
              <a:headEnd/>
              <a:tailEnd/>
            </a:ln>
            <a:effectLst/>
          </p:spPr>
          <p:txBody>
            <a:bodyPr/>
            <a:lstStyle/>
            <a:p>
              <a:endParaRPr lang="zh-CN" altLang="en-US"/>
            </a:p>
          </p:txBody>
        </p:sp>
        <p:sp>
          <p:nvSpPr>
            <p:cNvPr id="341027" name="Line 35"/>
            <p:cNvSpPr>
              <a:spLocks noChangeShapeType="1"/>
            </p:cNvSpPr>
            <p:nvPr/>
          </p:nvSpPr>
          <p:spPr bwMode="auto">
            <a:xfrm flipV="1">
              <a:off x="4427" y="2929"/>
              <a:ext cx="465" cy="348"/>
            </a:xfrm>
            <a:prstGeom prst="line">
              <a:avLst/>
            </a:prstGeom>
            <a:noFill/>
            <a:ln w="9525">
              <a:solidFill>
                <a:srgbClr val="FF5050"/>
              </a:solidFill>
              <a:round/>
              <a:headEnd/>
              <a:tailEnd/>
            </a:ln>
            <a:effectLst/>
          </p:spPr>
          <p:txBody>
            <a:bodyPr/>
            <a:lstStyle/>
            <a:p>
              <a:endParaRPr lang="zh-CN" altLang="en-US"/>
            </a:p>
          </p:txBody>
        </p:sp>
        <p:sp>
          <p:nvSpPr>
            <p:cNvPr id="341028" name="Text Box 36"/>
            <p:cNvSpPr txBox="1">
              <a:spLocks noChangeArrowheads="1"/>
            </p:cNvSpPr>
            <p:nvPr/>
          </p:nvSpPr>
          <p:spPr bwMode="auto">
            <a:xfrm>
              <a:off x="4516" y="2815"/>
              <a:ext cx="290" cy="299"/>
            </a:xfrm>
            <a:prstGeom prst="rect">
              <a:avLst/>
            </a:prstGeom>
            <a:noFill/>
            <a:ln w="9525">
              <a:noFill/>
              <a:miter lim="800000"/>
              <a:headEnd/>
              <a:tailEnd/>
            </a:ln>
            <a:effectLst/>
          </p:spPr>
          <p:txBody>
            <a:bodyPr wrap="none">
              <a:spAutoFit/>
            </a:bodyPr>
            <a:lstStyle/>
            <a:p>
              <a:r>
                <a:rPr kumimoji="1" lang="en-US" altLang="zh-CN" sz="2400">
                  <a:solidFill>
                    <a:srgbClr val="FF5050"/>
                  </a:solidFill>
                  <a:latin typeface="Times New Roman" pitchFamily="18" charset="0"/>
                  <a:ea typeface="宋体" pitchFamily="2" charset="-122"/>
                </a:rPr>
                <a:t>Y</a:t>
              </a:r>
            </a:p>
          </p:txBody>
        </p:sp>
        <p:sp>
          <p:nvSpPr>
            <p:cNvPr id="341029" name="Text Box 37"/>
            <p:cNvSpPr txBox="1">
              <a:spLocks noChangeArrowheads="1"/>
            </p:cNvSpPr>
            <p:nvPr/>
          </p:nvSpPr>
          <p:spPr bwMode="auto">
            <a:xfrm>
              <a:off x="4516" y="3522"/>
              <a:ext cx="290" cy="299"/>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N</a:t>
              </a:r>
            </a:p>
          </p:txBody>
        </p:sp>
        <p:sp>
          <p:nvSpPr>
            <p:cNvPr id="341030" name="Line 38"/>
            <p:cNvSpPr>
              <a:spLocks noChangeShapeType="1"/>
            </p:cNvSpPr>
            <p:nvPr/>
          </p:nvSpPr>
          <p:spPr bwMode="auto">
            <a:xfrm>
              <a:off x="2900" y="3297"/>
              <a:ext cx="1527" cy="0"/>
            </a:xfrm>
            <a:prstGeom prst="line">
              <a:avLst/>
            </a:prstGeom>
            <a:noFill/>
            <a:ln w="9525">
              <a:solidFill>
                <a:srgbClr val="FF5050"/>
              </a:solidFill>
              <a:round/>
              <a:headEnd/>
              <a:tailEnd/>
            </a:ln>
            <a:effectLst/>
          </p:spPr>
          <p:txBody>
            <a:bodyPr/>
            <a:lstStyle/>
            <a:p>
              <a:endParaRPr lang="zh-CN" altLang="en-US"/>
            </a:p>
          </p:txBody>
        </p:sp>
        <p:sp>
          <p:nvSpPr>
            <p:cNvPr id="341031" name="Text Box 39"/>
            <p:cNvSpPr txBox="1">
              <a:spLocks noChangeArrowheads="1"/>
            </p:cNvSpPr>
            <p:nvPr/>
          </p:nvSpPr>
          <p:spPr bwMode="auto">
            <a:xfrm>
              <a:off x="1932" y="1214"/>
              <a:ext cx="569" cy="299"/>
            </a:xfrm>
            <a:prstGeom prst="rect">
              <a:avLst/>
            </a:prstGeom>
            <a:noFill/>
            <a:ln w="9525">
              <a:noFill/>
              <a:miter lim="800000"/>
              <a:headEnd/>
              <a:tailEnd/>
            </a:ln>
            <a:effectLst/>
          </p:spPr>
          <p:txBody>
            <a:bodyPr wrap="none">
              <a:spAutoFit/>
            </a:bodyPr>
            <a:lstStyle/>
            <a:p>
              <a:r>
                <a:rPr kumimoji="1" lang="zh-CN" altLang="en-US" sz="2400">
                  <a:solidFill>
                    <a:srgbClr val="FF5050"/>
                  </a:solidFill>
                  <a:latin typeface="Times New Roman" pitchFamily="18" charset="0"/>
                  <a:ea typeface="宋体" pitchFamily="2" charset="-122"/>
                </a:rPr>
                <a:t>保修</a:t>
              </a:r>
            </a:p>
          </p:txBody>
        </p:sp>
        <p:sp>
          <p:nvSpPr>
            <p:cNvPr id="341032" name="Text Box 40"/>
            <p:cNvSpPr txBox="1">
              <a:spLocks noChangeArrowheads="1"/>
            </p:cNvSpPr>
            <p:nvPr/>
          </p:nvSpPr>
          <p:spPr bwMode="auto">
            <a:xfrm>
              <a:off x="1913" y="3242"/>
              <a:ext cx="568" cy="299"/>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保修</a:t>
              </a:r>
            </a:p>
          </p:txBody>
        </p:sp>
        <p:sp>
          <p:nvSpPr>
            <p:cNvPr id="341033" name="Text Box 41"/>
            <p:cNvSpPr txBox="1">
              <a:spLocks noChangeArrowheads="1"/>
            </p:cNvSpPr>
            <p:nvPr/>
          </p:nvSpPr>
          <p:spPr bwMode="auto">
            <a:xfrm>
              <a:off x="3234" y="1234"/>
              <a:ext cx="786" cy="299"/>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不保修</a:t>
              </a:r>
            </a:p>
          </p:txBody>
        </p:sp>
        <p:sp>
          <p:nvSpPr>
            <p:cNvPr id="341034" name="Text Box 42"/>
            <p:cNvSpPr txBox="1">
              <a:spLocks noChangeArrowheads="1"/>
            </p:cNvSpPr>
            <p:nvPr/>
          </p:nvSpPr>
          <p:spPr bwMode="auto">
            <a:xfrm>
              <a:off x="3234" y="3286"/>
              <a:ext cx="786" cy="299"/>
            </a:xfrm>
            <a:prstGeom prst="rect">
              <a:avLst/>
            </a:prstGeom>
            <a:noFill/>
            <a:ln w="9525">
              <a:noFill/>
              <a:miter lim="800000"/>
              <a:headEnd/>
              <a:tailEnd/>
            </a:ln>
            <a:effectLst/>
          </p:spPr>
          <p:txBody>
            <a:bodyPr wrap="none">
              <a:spAutoFit/>
            </a:bodyPr>
            <a:lstStyle/>
            <a:p>
              <a:r>
                <a:rPr kumimoji="1" lang="zh-CN" altLang="en-US" sz="2400">
                  <a:solidFill>
                    <a:srgbClr val="FF5050"/>
                  </a:solidFill>
                  <a:latin typeface="Times New Roman" pitchFamily="18" charset="0"/>
                  <a:ea typeface="宋体" pitchFamily="2" charset="-122"/>
                </a:rPr>
                <a:t>不保修</a:t>
              </a:r>
            </a:p>
          </p:txBody>
        </p:sp>
        <p:sp>
          <p:nvSpPr>
            <p:cNvPr id="341035" name="Text Box 43"/>
            <p:cNvSpPr txBox="1">
              <a:spLocks noChangeArrowheads="1"/>
            </p:cNvSpPr>
            <p:nvPr/>
          </p:nvSpPr>
          <p:spPr bwMode="auto">
            <a:xfrm>
              <a:off x="4174" y="2260"/>
              <a:ext cx="568" cy="300"/>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客户</a:t>
              </a:r>
            </a:p>
          </p:txBody>
        </p:sp>
        <p:sp>
          <p:nvSpPr>
            <p:cNvPr id="341036" name="Text Box 44"/>
            <p:cNvSpPr txBox="1">
              <a:spLocks noChangeArrowheads="1"/>
            </p:cNvSpPr>
            <p:nvPr/>
          </p:nvSpPr>
          <p:spPr bwMode="auto">
            <a:xfrm>
              <a:off x="206" y="1145"/>
              <a:ext cx="714" cy="300"/>
            </a:xfrm>
            <a:prstGeom prst="rect">
              <a:avLst/>
            </a:prstGeom>
            <a:noFill/>
            <a:ln w="9525">
              <a:noFill/>
              <a:miter lim="800000"/>
              <a:headEnd/>
              <a:tailEnd/>
            </a:ln>
            <a:effectLst/>
          </p:spPr>
          <p:txBody>
            <a:bodyPr wrap="none">
              <a:spAutoFit/>
            </a:bodyPr>
            <a:lstStyle/>
            <a:p>
              <a:r>
                <a:rPr kumimoji="1" lang="zh-CN" altLang="en-US" sz="2400">
                  <a:solidFill>
                    <a:srgbClr val="FF5050"/>
                  </a:solidFill>
                  <a:latin typeface="Times New Roman" pitchFamily="18" charset="0"/>
                  <a:ea typeface="宋体" pitchFamily="2" charset="-122"/>
                </a:rPr>
                <a:t>(</a:t>
              </a:r>
              <a:r>
                <a:rPr kumimoji="1" lang="en-US" altLang="zh-CN" sz="2400">
                  <a:solidFill>
                    <a:srgbClr val="FF5050"/>
                  </a:solidFill>
                  <a:latin typeface="Times New Roman" pitchFamily="18" charset="0"/>
                  <a:ea typeface="宋体" pitchFamily="2" charset="-122"/>
                </a:rPr>
                <a:t>1,0.5)</a:t>
              </a:r>
            </a:p>
          </p:txBody>
        </p:sp>
        <p:sp>
          <p:nvSpPr>
            <p:cNvPr id="341037" name="Text Box 45"/>
            <p:cNvSpPr txBox="1">
              <a:spLocks noChangeArrowheads="1"/>
            </p:cNvSpPr>
            <p:nvPr/>
          </p:nvSpPr>
          <p:spPr bwMode="auto">
            <a:xfrm>
              <a:off x="313" y="1727"/>
              <a:ext cx="550" cy="300"/>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(0</a:t>
              </a:r>
              <a:r>
                <a:rPr kumimoji="1" lang="en-US" altLang="zh-CN" sz="2400">
                  <a:latin typeface="Times New Roman" pitchFamily="18" charset="0"/>
                  <a:ea typeface="宋体" pitchFamily="2" charset="-122"/>
                </a:rPr>
                <a:t>,0)</a:t>
              </a:r>
            </a:p>
          </p:txBody>
        </p:sp>
        <p:sp>
          <p:nvSpPr>
            <p:cNvPr id="341038" name="Text Box 46"/>
            <p:cNvSpPr txBox="1">
              <a:spLocks noChangeArrowheads="1"/>
            </p:cNvSpPr>
            <p:nvPr/>
          </p:nvSpPr>
          <p:spPr bwMode="auto">
            <a:xfrm>
              <a:off x="211" y="2795"/>
              <a:ext cx="859" cy="300"/>
            </a:xfrm>
            <a:prstGeom prst="rect">
              <a:avLst/>
            </a:prstGeom>
            <a:noFill/>
            <a:ln w="9525">
              <a:noFill/>
              <a:miter lim="800000"/>
              <a:headEnd/>
              <a:tailEnd/>
            </a:ln>
            <a:effectLst/>
          </p:spPr>
          <p:txBody>
            <a:bodyPr wrap="none">
              <a:spAutoFit/>
            </a:bodyPr>
            <a:lstStyle/>
            <a:p>
              <a:r>
                <a:rPr kumimoji="1" lang="zh-CN" altLang="en-US" sz="2400">
                  <a:solidFill>
                    <a:srgbClr val="FF5050"/>
                  </a:solidFill>
                  <a:latin typeface="Times New Roman" pitchFamily="18" charset="0"/>
                  <a:ea typeface="宋体" pitchFamily="2" charset="-122"/>
                </a:rPr>
                <a:t>(-1</a:t>
              </a:r>
              <a:r>
                <a:rPr kumimoji="1" lang="en-US" altLang="zh-CN" sz="2400">
                  <a:solidFill>
                    <a:srgbClr val="FF5050"/>
                  </a:solidFill>
                  <a:latin typeface="Times New Roman" pitchFamily="18" charset="0"/>
                  <a:ea typeface="宋体" pitchFamily="2" charset="-122"/>
                </a:rPr>
                <a:t>,-0.5)</a:t>
              </a:r>
            </a:p>
          </p:txBody>
        </p:sp>
        <p:sp>
          <p:nvSpPr>
            <p:cNvPr id="341039" name="Text Box 47"/>
            <p:cNvSpPr txBox="1">
              <a:spLocks noChangeArrowheads="1"/>
            </p:cNvSpPr>
            <p:nvPr/>
          </p:nvSpPr>
          <p:spPr bwMode="auto">
            <a:xfrm>
              <a:off x="357" y="3440"/>
              <a:ext cx="550" cy="299"/>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0,0)</a:t>
              </a:r>
            </a:p>
          </p:txBody>
        </p:sp>
        <p:sp>
          <p:nvSpPr>
            <p:cNvPr id="341040" name="Text Box 48"/>
            <p:cNvSpPr txBox="1">
              <a:spLocks noChangeArrowheads="1"/>
            </p:cNvSpPr>
            <p:nvPr/>
          </p:nvSpPr>
          <p:spPr bwMode="auto">
            <a:xfrm>
              <a:off x="4936" y="1056"/>
              <a:ext cx="623" cy="299"/>
            </a:xfrm>
            <a:prstGeom prst="rect">
              <a:avLst/>
            </a:prstGeom>
            <a:noFill/>
            <a:ln w="9525">
              <a:noFill/>
              <a:miter lim="800000"/>
              <a:headEnd/>
              <a:tailEnd/>
            </a:ln>
            <a:effectLst/>
          </p:spPr>
          <p:txBody>
            <a:bodyPr wrap="none">
              <a:spAutoFit/>
            </a:bodyPr>
            <a:lstStyle/>
            <a:p>
              <a:r>
                <a:rPr kumimoji="1" lang="zh-CN" altLang="en-US" sz="2400">
                  <a:solidFill>
                    <a:srgbClr val="FF5050"/>
                  </a:solidFill>
                  <a:latin typeface="Times New Roman" pitchFamily="18" charset="0"/>
                  <a:ea typeface="宋体" pitchFamily="2" charset="-122"/>
                </a:rPr>
                <a:t>(-1</a:t>
              </a:r>
              <a:r>
                <a:rPr kumimoji="1" lang="en-US" altLang="zh-CN" sz="2400">
                  <a:solidFill>
                    <a:srgbClr val="FF5050"/>
                  </a:solidFill>
                  <a:latin typeface="Times New Roman" pitchFamily="18" charset="0"/>
                  <a:ea typeface="宋体" pitchFamily="2" charset="-122"/>
                </a:rPr>
                <a:t>,1)</a:t>
              </a:r>
            </a:p>
          </p:txBody>
        </p:sp>
        <p:sp>
          <p:nvSpPr>
            <p:cNvPr id="341041" name="Text Box 49"/>
            <p:cNvSpPr txBox="1">
              <a:spLocks noChangeArrowheads="1"/>
            </p:cNvSpPr>
            <p:nvPr/>
          </p:nvSpPr>
          <p:spPr bwMode="auto">
            <a:xfrm>
              <a:off x="4936" y="1758"/>
              <a:ext cx="551" cy="300"/>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0,0)</a:t>
              </a:r>
            </a:p>
          </p:txBody>
        </p:sp>
        <p:sp>
          <p:nvSpPr>
            <p:cNvPr id="341042" name="Text Box 50"/>
            <p:cNvSpPr txBox="1">
              <a:spLocks noChangeArrowheads="1"/>
            </p:cNvSpPr>
            <p:nvPr/>
          </p:nvSpPr>
          <p:spPr bwMode="auto">
            <a:xfrm>
              <a:off x="4892" y="2707"/>
              <a:ext cx="714" cy="299"/>
            </a:xfrm>
            <a:prstGeom prst="rect">
              <a:avLst/>
            </a:prstGeom>
            <a:noFill/>
            <a:ln w="9525">
              <a:noFill/>
              <a:miter lim="800000"/>
              <a:headEnd/>
              <a:tailEnd/>
            </a:ln>
            <a:effectLst/>
          </p:spPr>
          <p:txBody>
            <a:bodyPr wrap="none">
              <a:spAutoFit/>
            </a:bodyPr>
            <a:lstStyle/>
            <a:p>
              <a:r>
                <a:rPr kumimoji="1" lang="zh-CN" altLang="en-US" sz="2400">
                  <a:solidFill>
                    <a:srgbClr val="FF5050"/>
                  </a:solidFill>
                  <a:latin typeface="Times New Roman" pitchFamily="18" charset="0"/>
                  <a:ea typeface="宋体" pitchFamily="2" charset="-122"/>
                </a:rPr>
                <a:t>(</a:t>
              </a:r>
              <a:r>
                <a:rPr kumimoji="1" lang="en-US" altLang="zh-CN" sz="2400">
                  <a:solidFill>
                    <a:srgbClr val="FF5050"/>
                  </a:solidFill>
                  <a:latin typeface="Times New Roman" pitchFamily="18" charset="0"/>
                  <a:ea typeface="宋体" pitchFamily="2" charset="-122"/>
                </a:rPr>
                <a:t>1,0.5)</a:t>
              </a:r>
            </a:p>
          </p:txBody>
        </p:sp>
        <p:sp>
          <p:nvSpPr>
            <p:cNvPr id="341043" name="Text Box 51"/>
            <p:cNvSpPr txBox="1">
              <a:spLocks noChangeArrowheads="1"/>
            </p:cNvSpPr>
            <p:nvPr/>
          </p:nvSpPr>
          <p:spPr bwMode="auto">
            <a:xfrm>
              <a:off x="4892" y="3439"/>
              <a:ext cx="550" cy="299"/>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(0</a:t>
              </a:r>
              <a:r>
                <a:rPr kumimoji="1" lang="en-US" altLang="zh-CN" sz="2400">
                  <a:latin typeface="Times New Roman" pitchFamily="18" charset="0"/>
                  <a:ea typeface="宋体" pitchFamily="2" charset="-122"/>
                </a:rPr>
                <a:t>,0)</a:t>
              </a:r>
            </a:p>
          </p:txBody>
        </p:sp>
        <p:sp>
          <p:nvSpPr>
            <p:cNvPr id="341044" name="Text Box 52"/>
            <p:cNvSpPr txBox="1">
              <a:spLocks noChangeArrowheads="1"/>
            </p:cNvSpPr>
            <p:nvPr/>
          </p:nvSpPr>
          <p:spPr bwMode="auto">
            <a:xfrm>
              <a:off x="1362" y="1199"/>
              <a:ext cx="386" cy="300"/>
            </a:xfrm>
            <a:prstGeom prst="rect">
              <a:avLst/>
            </a:prstGeom>
            <a:noFill/>
            <a:ln w="9525">
              <a:noFill/>
              <a:miter lim="800000"/>
              <a:headEnd/>
              <a:tailEnd/>
            </a:ln>
            <a:effectLst/>
          </p:spPr>
          <p:txBody>
            <a:bodyPr wrap="none">
              <a:spAutoFit/>
            </a:bodyPr>
            <a:lstStyle/>
            <a:p>
              <a:r>
                <a:rPr kumimoji="1" lang="zh-CN" altLang="en-US" sz="2400">
                  <a:solidFill>
                    <a:srgbClr val="FF5050"/>
                  </a:solidFill>
                  <a:latin typeface="Times New Roman" pitchFamily="18" charset="0"/>
                  <a:ea typeface="宋体" pitchFamily="2" charset="-122"/>
                </a:rPr>
                <a:t>[</a:t>
              </a:r>
              <a:r>
                <a:rPr kumimoji="1" lang="en-US" altLang="zh-CN" sz="2400">
                  <a:solidFill>
                    <a:srgbClr val="FF5050"/>
                  </a:solidFill>
                  <a:latin typeface="Times New Roman" pitchFamily="18" charset="0"/>
                  <a:ea typeface="宋体" pitchFamily="2" charset="-122"/>
                </a:rPr>
                <a:t>1]</a:t>
              </a:r>
            </a:p>
          </p:txBody>
        </p:sp>
        <p:sp>
          <p:nvSpPr>
            <p:cNvPr id="341045" name="Text Box 53"/>
            <p:cNvSpPr txBox="1">
              <a:spLocks noChangeArrowheads="1"/>
            </p:cNvSpPr>
            <p:nvPr/>
          </p:nvSpPr>
          <p:spPr bwMode="auto">
            <a:xfrm>
              <a:off x="1319" y="3275"/>
              <a:ext cx="386" cy="300"/>
            </a:xfrm>
            <a:prstGeom prst="rect">
              <a:avLst/>
            </a:prstGeom>
            <a:noFill/>
            <a:ln w="9525">
              <a:noFill/>
              <a:miter lim="800000"/>
              <a:headEnd/>
              <a:tailEnd/>
            </a:ln>
            <a:effectLst/>
          </p:spPr>
          <p:txBody>
            <a:bodyPr wrap="none">
              <a:spAutoFit/>
            </a:bodyPr>
            <a:lstStyle/>
            <a:p>
              <a:r>
                <a:rPr kumimoji="1" lang="zh-CN" altLang="en-US" sz="2400">
                  <a:solidFill>
                    <a:srgbClr val="FF5050"/>
                  </a:solidFill>
                  <a:latin typeface="Times New Roman" pitchFamily="18" charset="0"/>
                  <a:ea typeface="宋体" pitchFamily="2" charset="-122"/>
                </a:rPr>
                <a:t>[0</a:t>
              </a:r>
              <a:r>
                <a:rPr kumimoji="1" lang="en-US" altLang="zh-CN" sz="2400">
                  <a:solidFill>
                    <a:srgbClr val="FF5050"/>
                  </a:solidFill>
                  <a:latin typeface="Times New Roman" pitchFamily="18" charset="0"/>
                  <a:ea typeface="宋体" pitchFamily="2" charset="-122"/>
                </a:rPr>
                <a:t>]</a:t>
              </a:r>
            </a:p>
          </p:txBody>
        </p:sp>
        <p:sp>
          <p:nvSpPr>
            <p:cNvPr id="341046" name="Text Box 54"/>
            <p:cNvSpPr txBox="1">
              <a:spLocks noChangeArrowheads="1"/>
            </p:cNvSpPr>
            <p:nvPr/>
          </p:nvSpPr>
          <p:spPr bwMode="auto">
            <a:xfrm>
              <a:off x="3882" y="1196"/>
              <a:ext cx="386" cy="300"/>
            </a:xfrm>
            <a:prstGeom prst="rect">
              <a:avLst/>
            </a:prstGeom>
            <a:noFill/>
            <a:ln w="9525">
              <a:noFill/>
              <a:miter lim="800000"/>
              <a:headEnd/>
              <a:tailEnd/>
            </a:ln>
            <a:effectLst/>
          </p:spPr>
          <p:txBody>
            <a:bodyPr wrap="none">
              <a:spAutoFit/>
            </a:bodyPr>
            <a:lstStyle/>
            <a:p>
              <a:r>
                <a:rPr kumimoji="1" lang="zh-CN" altLang="en-US" sz="2400">
                  <a:solidFill>
                    <a:srgbClr val="FF5050"/>
                  </a:solidFill>
                  <a:latin typeface="Times New Roman" pitchFamily="18" charset="0"/>
                  <a:ea typeface="宋体" pitchFamily="2" charset="-122"/>
                </a:rPr>
                <a:t>[</a:t>
              </a:r>
              <a:r>
                <a:rPr kumimoji="1" lang="en-US" altLang="zh-CN" sz="2400">
                  <a:solidFill>
                    <a:srgbClr val="FF5050"/>
                  </a:solidFill>
                  <a:latin typeface="Times New Roman" pitchFamily="18" charset="0"/>
                  <a:ea typeface="宋体" pitchFamily="2" charset="-122"/>
                </a:rPr>
                <a:t>0]</a:t>
              </a:r>
            </a:p>
          </p:txBody>
        </p:sp>
        <p:sp>
          <p:nvSpPr>
            <p:cNvPr id="341047" name="Text Box 55"/>
            <p:cNvSpPr txBox="1">
              <a:spLocks noChangeArrowheads="1"/>
            </p:cNvSpPr>
            <p:nvPr/>
          </p:nvSpPr>
          <p:spPr bwMode="auto">
            <a:xfrm>
              <a:off x="3949" y="3294"/>
              <a:ext cx="386" cy="299"/>
            </a:xfrm>
            <a:prstGeom prst="rect">
              <a:avLst/>
            </a:prstGeom>
            <a:noFill/>
            <a:ln w="9525">
              <a:noFill/>
              <a:miter lim="800000"/>
              <a:headEnd/>
              <a:tailEnd/>
            </a:ln>
            <a:effectLst/>
          </p:spPr>
          <p:txBody>
            <a:bodyPr wrap="none">
              <a:spAutoFit/>
            </a:bodyPr>
            <a:lstStyle/>
            <a:p>
              <a:r>
                <a:rPr kumimoji="1" lang="zh-CN" altLang="en-US" sz="2400">
                  <a:solidFill>
                    <a:srgbClr val="FF5050"/>
                  </a:solidFill>
                  <a:latin typeface="Times New Roman" pitchFamily="18" charset="0"/>
                  <a:ea typeface="宋体" pitchFamily="2" charset="-122"/>
                </a:rPr>
                <a:t>[1</a:t>
              </a:r>
              <a:r>
                <a:rPr kumimoji="1" lang="en-US" altLang="zh-CN" sz="2400">
                  <a:solidFill>
                    <a:srgbClr val="FF5050"/>
                  </a:solidFill>
                  <a:latin typeface="Times New Roman" pitchFamily="18" charset="0"/>
                  <a:ea typeface="宋体" pitchFamily="2" charset="-122"/>
                </a:rPr>
                <a:t>]</a:t>
              </a:r>
            </a:p>
          </p:txBody>
        </p:sp>
        <p:sp>
          <p:nvSpPr>
            <p:cNvPr id="341048" name="Text Box 56"/>
            <p:cNvSpPr txBox="1">
              <a:spLocks noChangeArrowheads="1"/>
            </p:cNvSpPr>
            <p:nvPr/>
          </p:nvSpPr>
          <p:spPr bwMode="auto">
            <a:xfrm>
              <a:off x="1102" y="2216"/>
              <a:ext cx="568" cy="299"/>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客户</a:t>
              </a:r>
            </a:p>
          </p:txBody>
        </p:sp>
        <p:sp>
          <p:nvSpPr>
            <p:cNvPr id="341049" name="Text Box 57"/>
            <p:cNvSpPr txBox="1">
              <a:spLocks noChangeArrowheads="1"/>
            </p:cNvSpPr>
            <p:nvPr/>
          </p:nvSpPr>
          <p:spPr bwMode="auto">
            <a:xfrm>
              <a:off x="2625" y="3509"/>
              <a:ext cx="568" cy="300"/>
            </a:xfrm>
            <a:prstGeom prst="rect">
              <a:avLst/>
            </a:prstGeom>
            <a:noFill/>
            <a:ln w="9525">
              <a:noFill/>
              <a:miter lim="800000"/>
              <a:headEnd/>
              <a:tailEnd/>
            </a:ln>
            <a:effectLst/>
          </p:spPr>
          <p:txBody>
            <a:bodyPr wrap="none">
              <a:spAutoFit/>
            </a:bodyPr>
            <a:lstStyle/>
            <a:p>
              <a:r>
                <a:rPr kumimoji="1" lang="zh-CN" altLang="en-US" sz="2400">
                  <a:solidFill>
                    <a:schemeClr val="tx2"/>
                  </a:solidFill>
                  <a:latin typeface="宋体" pitchFamily="2" charset="-122"/>
                  <a:ea typeface="宋体" pitchFamily="2" charset="-122"/>
                </a:rPr>
                <a:t>厂商</a:t>
              </a:r>
            </a:p>
          </p:txBody>
        </p:sp>
        <p:sp>
          <p:nvSpPr>
            <p:cNvPr id="341050" name="Text Box 58"/>
            <p:cNvSpPr txBox="1">
              <a:spLocks noChangeArrowheads="1"/>
            </p:cNvSpPr>
            <p:nvPr/>
          </p:nvSpPr>
          <p:spPr bwMode="auto">
            <a:xfrm>
              <a:off x="915" y="2768"/>
              <a:ext cx="290" cy="300"/>
            </a:xfrm>
            <a:prstGeom prst="rect">
              <a:avLst/>
            </a:prstGeom>
            <a:noFill/>
            <a:ln w="9525">
              <a:noFill/>
              <a:miter lim="800000"/>
              <a:headEnd/>
              <a:tailEnd/>
            </a:ln>
            <a:effectLst/>
          </p:spPr>
          <p:txBody>
            <a:bodyPr wrap="none">
              <a:spAutoFit/>
            </a:bodyPr>
            <a:lstStyle/>
            <a:p>
              <a:r>
                <a:rPr kumimoji="1" lang="en-US" altLang="zh-CN" sz="2400">
                  <a:solidFill>
                    <a:srgbClr val="FF5050"/>
                  </a:solidFill>
                  <a:latin typeface="Times New Roman" pitchFamily="18" charset="0"/>
                  <a:ea typeface="宋体" pitchFamily="2" charset="-122"/>
                </a:rPr>
                <a:t>Y</a:t>
              </a:r>
            </a:p>
          </p:txBody>
        </p:sp>
        <p:sp>
          <p:nvSpPr>
            <p:cNvPr id="341051" name="Text Box 59"/>
            <p:cNvSpPr txBox="1">
              <a:spLocks noChangeArrowheads="1"/>
            </p:cNvSpPr>
            <p:nvPr/>
          </p:nvSpPr>
          <p:spPr bwMode="auto">
            <a:xfrm>
              <a:off x="845" y="1070"/>
              <a:ext cx="290" cy="299"/>
            </a:xfrm>
            <a:prstGeom prst="rect">
              <a:avLst/>
            </a:prstGeom>
            <a:noFill/>
            <a:ln w="9525">
              <a:noFill/>
              <a:miter lim="800000"/>
              <a:headEnd/>
              <a:tailEnd/>
            </a:ln>
            <a:effectLst/>
          </p:spPr>
          <p:txBody>
            <a:bodyPr wrap="none">
              <a:spAutoFit/>
            </a:bodyPr>
            <a:lstStyle/>
            <a:p>
              <a:r>
                <a:rPr kumimoji="1" lang="en-US" altLang="zh-CN" sz="2400">
                  <a:solidFill>
                    <a:srgbClr val="FF5050"/>
                  </a:solidFill>
                  <a:latin typeface="Times New Roman" pitchFamily="18" charset="0"/>
                  <a:ea typeface="宋体" pitchFamily="2" charset="-122"/>
                </a:rPr>
                <a:t>Y</a:t>
              </a:r>
            </a:p>
          </p:txBody>
        </p:sp>
      </p:gr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0996"/>
                                        </p:tgtEl>
                                        <p:attrNameLst>
                                          <p:attrName>style.visibility</p:attrName>
                                        </p:attrNameLst>
                                      </p:cBhvr>
                                      <p:to>
                                        <p:strVal val="visible"/>
                                      </p:to>
                                    </p:set>
                                    <p:anim calcmode="lin" valueType="num">
                                      <p:cBhvr additive="base">
                                        <p:cTn id="7" dur="500" fill="hold"/>
                                        <p:tgtEl>
                                          <p:spTgt spid="340996"/>
                                        </p:tgtEl>
                                        <p:attrNameLst>
                                          <p:attrName>ppt_x</p:attrName>
                                        </p:attrNameLst>
                                      </p:cBhvr>
                                      <p:tavLst>
                                        <p:tav tm="0">
                                          <p:val>
                                            <p:strVal val="0-#ppt_w/2"/>
                                          </p:val>
                                        </p:tav>
                                        <p:tav tm="100000">
                                          <p:val>
                                            <p:strVal val="#ppt_x"/>
                                          </p:val>
                                        </p:tav>
                                      </p:tavLst>
                                    </p:anim>
                                    <p:anim calcmode="lin" valueType="num">
                                      <p:cBhvr additive="base">
                                        <p:cTn id="8" dur="500" fill="hold"/>
                                        <p:tgtEl>
                                          <p:spTgt spid="3409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页脚占位符 4"/>
          <p:cNvSpPr>
            <a:spLocks noGrp="1"/>
          </p:cNvSpPr>
          <p:nvPr>
            <p:ph type="ftr" sz="quarter" idx="11"/>
          </p:nvPr>
        </p:nvSpPr>
        <p:spPr/>
        <p:txBody>
          <a:bodyPr/>
          <a:lstStyle/>
          <a:p>
            <a:r>
              <a:rPr lang="zh-CN" altLang="en-US"/>
              <a:t>Game Theory--chapter4</a:t>
            </a:r>
            <a:endParaRPr lang="en-US" altLang="zh-CN"/>
          </a:p>
        </p:txBody>
      </p:sp>
      <p:sp>
        <p:nvSpPr>
          <p:cNvPr id="62" name="灯片编号占位符 5"/>
          <p:cNvSpPr>
            <a:spLocks noGrp="1"/>
          </p:cNvSpPr>
          <p:nvPr>
            <p:ph type="sldNum" sz="quarter" idx="12"/>
          </p:nvPr>
        </p:nvSpPr>
        <p:spPr/>
        <p:txBody>
          <a:bodyPr/>
          <a:lstStyle/>
          <a:p>
            <a:fld id="{0D89B35E-6C4B-4380-8C9E-E01D380B6385}" type="slidenum">
              <a:rPr lang="zh-CN" altLang="en-US"/>
              <a:pPr/>
              <a:t>33</a:t>
            </a:fld>
            <a:endParaRPr lang="en-US" altLang="zh-CN"/>
          </a:p>
        </p:txBody>
      </p:sp>
      <p:sp>
        <p:nvSpPr>
          <p:cNvPr id="342018" name="Rectangle 2"/>
          <p:cNvSpPr>
            <a:spLocks noGrp="1" noChangeArrowheads="1"/>
          </p:cNvSpPr>
          <p:nvPr>
            <p:ph type="title"/>
          </p:nvPr>
        </p:nvSpPr>
        <p:spPr/>
        <p:txBody>
          <a:bodyPr/>
          <a:lstStyle/>
          <a:p>
            <a:r>
              <a:rPr kumimoji="1" lang="zh-CN" altLang="en-US">
                <a:ea typeface="宋体" pitchFamily="2" charset="-122"/>
              </a:rPr>
              <a:t>               均衡路径</a:t>
            </a:r>
          </a:p>
        </p:txBody>
      </p:sp>
      <p:sp>
        <p:nvSpPr>
          <p:cNvPr id="342019" name="Rectangle 3"/>
          <p:cNvSpPr>
            <a:spLocks noGrp="1" noChangeArrowheads="1"/>
          </p:cNvSpPr>
          <p:nvPr>
            <p:ph type="body" idx="1"/>
          </p:nvPr>
        </p:nvSpPr>
        <p:spPr/>
        <p:txBody>
          <a:bodyPr/>
          <a:lstStyle/>
          <a:p>
            <a:r>
              <a:rPr lang="en-US" altLang="zh-CN">
                <a:ea typeface="宋体" pitchFamily="2" charset="-122"/>
              </a:rPr>
              <a:t>.</a:t>
            </a:r>
          </a:p>
        </p:txBody>
      </p:sp>
      <p:grpSp>
        <p:nvGrpSpPr>
          <p:cNvPr id="342020" name="Group 4"/>
          <p:cNvGrpSpPr>
            <a:grpSpLocks/>
          </p:cNvGrpSpPr>
          <p:nvPr/>
        </p:nvGrpSpPr>
        <p:grpSpPr bwMode="auto">
          <a:xfrm>
            <a:off x="1030288" y="1482725"/>
            <a:ext cx="7435850" cy="3603625"/>
            <a:chOff x="254" y="1008"/>
            <a:chExt cx="5412" cy="2826"/>
          </a:xfrm>
        </p:grpSpPr>
        <p:sp>
          <p:nvSpPr>
            <p:cNvPr id="342021" name="Oval 5"/>
            <p:cNvSpPr>
              <a:spLocks noChangeArrowheads="1"/>
            </p:cNvSpPr>
            <p:nvPr/>
          </p:nvSpPr>
          <p:spPr bwMode="auto">
            <a:xfrm>
              <a:off x="2839" y="2271"/>
              <a:ext cx="163" cy="226"/>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342022" name="Text Box 6"/>
            <p:cNvSpPr txBox="1">
              <a:spLocks noChangeArrowheads="1"/>
            </p:cNvSpPr>
            <p:nvPr/>
          </p:nvSpPr>
          <p:spPr bwMode="auto">
            <a:xfrm>
              <a:off x="2686" y="1086"/>
              <a:ext cx="578" cy="359"/>
            </a:xfrm>
            <a:prstGeom prst="rect">
              <a:avLst/>
            </a:prstGeom>
            <a:noFill/>
            <a:ln w="9525">
              <a:noFill/>
              <a:miter lim="800000"/>
              <a:headEnd/>
              <a:tailEnd/>
            </a:ln>
            <a:effectLst/>
          </p:spPr>
          <p:txBody>
            <a:bodyPr wrap="none">
              <a:spAutoFit/>
            </a:bodyPr>
            <a:lstStyle/>
            <a:p>
              <a:r>
                <a:rPr kumimoji="1" lang="zh-CN" altLang="en-US" sz="2400">
                  <a:solidFill>
                    <a:schemeClr val="tx2"/>
                  </a:solidFill>
                  <a:latin typeface="宋体" pitchFamily="2" charset="-122"/>
                  <a:ea typeface="宋体" pitchFamily="2" charset="-122"/>
                </a:rPr>
                <a:t>厂商</a:t>
              </a:r>
            </a:p>
          </p:txBody>
        </p:sp>
        <p:sp>
          <p:nvSpPr>
            <p:cNvPr id="342023" name="Text Box 7"/>
            <p:cNvSpPr txBox="1">
              <a:spLocks noChangeArrowheads="1"/>
            </p:cNvSpPr>
            <p:nvPr/>
          </p:nvSpPr>
          <p:spPr bwMode="auto">
            <a:xfrm>
              <a:off x="3057" y="2202"/>
              <a:ext cx="593" cy="358"/>
            </a:xfrm>
            <a:prstGeom prst="rect">
              <a:avLst/>
            </a:prstGeom>
            <a:noFill/>
            <a:ln w="9525">
              <a:noFill/>
              <a:miter lim="800000"/>
              <a:headEnd/>
              <a:tailEnd/>
            </a:ln>
            <a:effectLst/>
          </p:spPr>
          <p:txBody>
            <a:bodyPr>
              <a:spAutoFit/>
            </a:bodyPr>
            <a:lstStyle/>
            <a:p>
              <a:r>
                <a:rPr kumimoji="1" lang="zh-CN" altLang="en-US" sz="2400">
                  <a:latin typeface="Times New Roman" pitchFamily="18" charset="0"/>
                  <a:ea typeface="宋体" pitchFamily="2" charset="-122"/>
                </a:rPr>
                <a:t>自然</a:t>
              </a:r>
            </a:p>
          </p:txBody>
        </p:sp>
        <p:sp>
          <p:nvSpPr>
            <p:cNvPr id="342024" name="Text Box 8"/>
            <p:cNvSpPr txBox="1">
              <a:spLocks noChangeArrowheads="1"/>
            </p:cNvSpPr>
            <p:nvPr/>
          </p:nvSpPr>
          <p:spPr bwMode="auto">
            <a:xfrm>
              <a:off x="2933" y="1767"/>
              <a:ext cx="560" cy="359"/>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0.5]</a:t>
              </a:r>
            </a:p>
          </p:txBody>
        </p:sp>
        <p:sp>
          <p:nvSpPr>
            <p:cNvPr id="342025" name="Text Box 9"/>
            <p:cNvSpPr txBox="1">
              <a:spLocks noChangeArrowheads="1"/>
            </p:cNvSpPr>
            <p:nvPr/>
          </p:nvSpPr>
          <p:spPr bwMode="auto">
            <a:xfrm>
              <a:off x="2976" y="2553"/>
              <a:ext cx="559" cy="359"/>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[0.</a:t>
              </a:r>
              <a:r>
                <a:rPr kumimoji="1" lang="en-US" altLang="zh-CN" sz="2400">
                  <a:latin typeface="Times New Roman" pitchFamily="18" charset="0"/>
                  <a:ea typeface="宋体" pitchFamily="2" charset="-122"/>
                </a:rPr>
                <a:t>5]</a:t>
              </a:r>
            </a:p>
          </p:txBody>
        </p:sp>
        <p:sp>
          <p:nvSpPr>
            <p:cNvPr id="342026" name="Text Box 10"/>
            <p:cNvSpPr txBox="1">
              <a:spLocks noChangeArrowheads="1"/>
            </p:cNvSpPr>
            <p:nvPr/>
          </p:nvSpPr>
          <p:spPr bwMode="auto">
            <a:xfrm>
              <a:off x="3030" y="1532"/>
              <a:ext cx="295" cy="359"/>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H</a:t>
              </a:r>
            </a:p>
          </p:txBody>
        </p:sp>
        <p:sp>
          <p:nvSpPr>
            <p:cNvPr id="342027" name="Text Box 11"/>
            <p:cNvSpPr txBox="1">
              <a:spLocks noChangeArrowheads="1"/>
            </p:cNvSpPr>
            <p:nvPr/>
          </p:nvSpPr>
          <p:spPr bwMode="auto">
            <a:xfrm>
              <a:off x="2976" y="2892"/>
              <a:ext cx="269" cy="358"/>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L</a:t>
              </a:r>
            </a:p>
          </p:txBody>
        </p:sp>
        <p:sp>
          <p:nvSpPr>
            <p:cNvPr id="342028" name="Oval 12"/>
            <p:cNvSpPr>
              <a:spLocks noChangeArrowheads="1"/>
            </p:cNvSpPr>
            <p:nvPr/>
          </p:nvSpPr>
          <p:spPr bwMode="auto">
            <a:xfrm>
              <a:off x="2839" y="1430"/>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2029" name="Oval 13"/>
            <p:cNvSpPr>
              <a:spLocks noChangeArrowheads="1"/>
            </p:cNvSpPr>
            <p:nvPr/>
          </p:nvSpPr>
          <p:spPr bwMode="auto">
            <a:xfrm>
              <a:off x="1285" y="1430"/>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2030" name="Line 14"/>
            <p:cNvSpPr>
              <a:spLocks noChangeShapeType="1"/>
            </p:cNvSpPr>
            <p:nvPr/>
          </p:nvSpPr>
          <p:spPr bwMode="auto">
            <a:xfrm flipH="1">
              <a:off x="1367" y="1552"/>
              <a:ext cx="1472" cy="0"/>
            </a:xfrm>
            <a:prstGeom prst="line">
              <a:avLst/>
            </a:prstGeom>
            <a:noFill/>
            <a:ln w="9525">
              <a:solidFill>
                <a:srgbClr val="FF5050"/>
              </a:solidFill>
              <a:round/>
              <a:headEnd/>
              <a:tailEnd/>
            </a:ln>
            <a:effectLst/>
          </p:spPr>
          <p:txBody>
            <a:bodyPr/>
            <a:lstStyle/>
            <a:p>
              <a:endParaRPr lang="zh-CN" altLang="en-US"/>
            </a:p>
          </p:txBody>
        </p:sp>
        <p:sp>
          <p:nvSpPr>
            <p:cNvPr id="342031" name="Line 15"/>
            <p:cNvSpPr>
              <a:spLocks noChangeShapeType="1"/>
            </p:cNvSpPr>
            <p:nvPr/>
          </p:nvSpPr>
          <p:spPr bwMode="auto">
            <a:xfrm>
              <a:off x="849" y="1277"/>
              <a:ext cx="463" cy="228"/>
            </a:xfrm>
            <a:prstGeom prst="line">
              <a:avLst/>
            </a:prstGeom>
            <a:noFill/>
            <a:ln w="9525">
              <a:solidFill>
                <a:srgbClr val="FF5050"/>
              </a:solidFill>
              <a:round/>
              <a:headEnd/>
              <a:tailEnd/>
            </a:ln>
            <a:effectLst/>
          </p:spPr>
          <p:txBody>
            <a:bodyPr/>
            <a:lstStyle/>
            <a:p>
              <a:endParaRPr lang="zh-CN" altLang="en-US"/>
            </a:p>
          </p:txBody>
        </p:sp>
        <p:sp>
          <p:nvSpPr>
            <p:cNvPr id="342032" name="Line 16"/>
            <p:cNvSpPr>
              <a:spLocks noChangeShapeType="1"/>
            </p:cNvSpPr>
            <p:nvPr/>
          </p:nvSpPr>
          <p:spPr bwMode="auto">
            <a:xfrm flipH="1">
              <a:off x="849" y="1533"/>
              <a:ext cx="463" cy="323"/>
            </a:xfrm>
            <a:prstGeom prst="line">
              <a:avLst/>
            </a:prstGeom>
            <a:noFill/>
            <a:ln w="9525">
              <a:solidFill>
                <a:schemeClr val="tx1"/>
              </a:solidFill>
              <a:round/>
              <a:headEnd/>
              <a:tailEnd/>
            </a:ln>
            <a:effectLst/>
          </p:spPr>
          <p:txBody>
            <a:bodyPr/>
            <a:lstStyle/>
            <a:p>
              <a:endParaRPr lang="zh-CN" altLang="en-US"/>
            </a:p>
          </p:txBody>
        </p:sp>
        <p:sp>
          <p:nvSpPr>
            <p:cNvPr id="342033" name="Text Box 17"/>
            <p:cNvSpPr txBox="1">
              <a:spLocks noChangeArrowheads="1"/>
            </p:cNvSpPr>
            <p:nvPr/>
          </p:nvSpPr>
          <p:spPr bwMode="auto">
            <a:xfrm>
              <a:off x="929" y="1759"/>
              <a:ext cx="294" cy="358"/>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N</a:t>
              </a:r>
            </a:p>
          </p:txBody>
        </p:sp>
        <p:sp>
          <p:nvSpPr>
            <p:cNvPr id="342034" name="Oval 18"/>
            <p:cNvSpPr>
              <a:spLocks noChangeArrowheads="1"/>
            </p:cNvSpPr>
            <p:nvPr/>
          </p:nvSpPr>
          <p:spPr bwMode="auto">
            <a:xfrm>
              <a:off x="2839" y="3099"/>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2035" name="Line 19"/>
            <p:cNvSpPr>
              <a:spLocks noChangeShapeType="1"/>
            </p:cNvSpPr>
            <p:nvPr/>
          </p:nvSpPr>
          <p:spPr bwMode="auto">
            <a:xfrm>
              <a:off x="2920" y="1655"/>
              <a:ext cx="0" cy="1461"/>
            </a:xfrm>
            <a:prstGeom prst="line">
              <a:avLst/>
            </a:prstGeom>
            <a:noFill/>
            <a:ln w="9525">
              <a:solidFill>
                <a:srgbClr val="FF5050"/>
              </a:solidFill>
              <a:round/>
              <a:headEnd/>
              <a:tailEnd/>
            </a:ln>
            <a:effectLst/>
          </p:spPr>
          <p:txBody>
            <a:bodyPr/>
            <a:lstStyle/>
            <a:p>
              <a:endParaRPr lang="zh-CN" altLang="en-US"/>
            </a:p>
          </p:txBody>
        </p:sp>
        <p:sp>
          <p:nvSpPr>
            <p:cNvPr id="342036" name="Oval 20"/>
            <p:cNvSpPr>
              <a:spLocks noChangeArrowheads="1"/>
            </p:cNvSpPr>
            <p:nvPr/>
          </p:nvSpPr>
          <p:spPr bwMode="auto">
            <a:xfrm>
              <a:off x="1285" y="3099"/>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2037" name="Line 21"/>
            <p:cNvSpPr>
              <a:spLocks noChangeShapeType="1"/>
            </p:cNvSpPr>
            <p:nvPr/>
          </p:nvSpPr>
          <p:spPr bwMode="auto">
            <a:xfrm flipH="1">
              <a:off x="1394" y="3211"/>
              <a:ext cx="1472" cy="0"/>
            </a:xfrm>
            <a:prstGeom prst="line">
              <a:avLst/>
            </a:prstGeom>
            <a:noFill/>
            <a:ln w="9525">
              <a:solidFill>
                <a:schemeClr val="tx1"/>
              </a:solidFill>
              <a:round/>
              <a:headEnd/>
              <a:tailEnd/>
            </a:ln>
            <a:effectLst/>
          </p:spPr>
          <p:txBody>
            <a:bodyPr/>
            <a:lstStyle/>
            <a:p>
              <a:endParaRPr lang="zh-CN" altLang="en-US"/>
            </a:p>
          </p:txBody>
        </p:sp>
        <p:sp>
          <p:nvSpPr>
            <p:cNvPr id="342038" name="Line 22"/>
            <p:cNvSpPr>
              <a:spLocks noChangeShapeType="1"/>
            </p:cNvSpPr>
            <p:nvPr/>
          </p:nvSpPr>
          <p:spPr bwMode="auto">
            <a:xfrm>
              <a:off x="894" y="2926"/>
              <a:ext cx="418" cy="209"/>
            </a:xfrm>
            <a:prstGeom prst="line">
              <a:avLst/>
            </a:prstGeom>
            <a:noFill/>
            <a:ln w="9525">
              <a:solidFill>
                <a:schemeClr val="tx1"/>
              </a:solidFill>
              <a:round/>
              <a:headEnd/>
              <a:tailEnd/>
            </a:ln>
            <a:effectLst/>
          </p:spPr>
          <p:txBody>
            <a:bodyPr/>
            <a:lstStyle/>
            <a:p>
              <a:endParaRPr lang="zh-CN" altLang="en-US"/>
            </a:p>
          </p:txBody>
        </p:sp>
        <p:sp>
          <p:nvSpPr>
            <p:cNvPr id="342039" name="Line 23"/>
            <p:cNvSpPr>
              <a:spLocks noChangeShapeType="1"/>
            </p:cNvSpPr>
            <p:nvPr/>
          </p:nvSpPr>
          <p:spPr bwMode="auto">
            <a:xfrm flipH="1">
              <a:off x="894" y="3211"/>
              <a:ext cx="445" cy="339"/>
            </a:xfrm>
            <a:prstGeom prst="line">
              <a:avLst/>
            </a:prstGeom>
            <a:noFill/>
            <a:ln w="9525">
              <a:solidFill>
                <a:schemeClr val="tx1"/>
              </a:solidFill>
              <a:round/>
              <a:headEnd/>
              <a:tailEnd/>
            </a:ln>
            <a:effectLst/>
          </p:spPr>
          <p:txBody>
            <a:bodyPr/>
            <a:lstStyle/>
            <a:p>
              <a:endParaRPr lang="zh-CN" altLang="en-US"/>
            </a:p>
          </p:txBody>
        </p:sp>
        <p:sp>
          <p:nvSpPr>
            <p:cNvPr id="342040" name="Text Box 24"/>
            <p:cNvSpPr txBox="1">
              <a:spLocks noChangeArrowheads="1"/>
            </p:cNvSpPr>
            <p:nvPr/>
          </p:nvSpPr>
          <p:spPr bwMode="auto">
            <a:xfrm>
              <a:off x="1027" y="3424"/>
              <a:ext cx="295" cy="359"/>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N</a:t>
              </a:r>
            </a:p>
          </p:txBody>
        </p:sp>
        <p:sp>
          <p:nvSpPr>
            <p:cNvPr id="342041" name="Line 25"/>
            <p:cNvSpPr>
              <a:spLocks noChangeShapeType="1"/>
            </p:cNvSpPr>
            <p:nvPr/>
          </p:nvSpPr>
          <p:spPr bwMode="auto">
            <a:xfrm>
              <a:off x="1367" y="1655"/>
              <a:ext cx="0" cy="1518"/>
            </a:xfrm>
            <a:prstGeom prst="line">
              <a:avLst/>
            </a:prstGeom>
            <a:noFill/>
            <a:ln w="9525" cap="rnd">
              <a:solidFill>
                <a:schemeClr val="tx1"/>
              </a:solidFill>
              <a:prstDash val="sysDot"/>
              <a:round/>
              <a:headEnd/>
              <a:tailEnd/>
            </a:ln>
            <a:effectLst/>
          </p:spPr>
          <p:txBody>
            <a:bodyPr/>
            <a:lstStyle/>
            <a:p>
              <a:endParaRPr lang="zh-CN" altLang="en-US"/>
            </a:p>
          </p:txBody>
        </p:sp>
        <p:sp>
          <p:nvSpPr>
            <p:cNvPr id="342042" name="Line 26"/>
            <p:cNvSpPr>
              <a:spLocks noChangeShapeType="1"/>
            </p:cNvSpPr>
            <p:nvPr/>
          </p:nvSpPr>
          <p:spPr bwMode="auto">
            <a:xfrm flipV="1">
              <a:off x="2948" y="1552"/>
              <a:ext cx="1472" cy="0"/>
            </a:xfrm>
            <a:prstGeom prst="line">
              <a:avLst/>
            </a:prstGeom>
            <a:noFill/>
            <a:ln w="9525">
              <a:solidFill>
                <a:schemeClr val="tx1"/>
              </a:solidFill>
              <a:round/>
              <a:headEnd/>
              <a:tailEnd/>
            </a:ln>
            <a:effectLst/>
          </p:spPr>
          <p:txBody>
            <a:bodyPr/>
            <a:lstStyle/>
            <a:p>
              <a:endParaRPr lang="zh-CN" altLang="en-US"/>
            </a:p>
          </p:txBody>
        </p:sp>
        <p:sp>
          <p:nvSpPr>
            <p:cNvPr id="342043" name="Line 27"/>
            <p:cNvSpPr>
              <a:spLocks noChangeShapeType="1"/>
            </p:cNvSpPr>
            <p:nvPr/>
          </p:nvSpPr>
          <p:spPr bwMode="auto">
            <a:xfrm flipH="1" flipV="1">
              <a:off x="4447" y="1598"/>
              <a:ext cx="0" cy="1518"/>
            </a:xfrm>
            <a:prstGeom prst="line">
              <a:avLst/>
            </a:prstGeom>
            <a:noFill/>
            <a:ln w="9525" cap="rnd">
              <a:solidFill>
                <a:schemeClr val="tx1"/>
              </a:solidFill>
              <a:prstDash val="sysDot"/>
              <a:round/>
              <a:headEnd/>
              <a:tailEnd/>
            </a:ln>
            <a:effectLst/>
          </p:spPr>
          <p:txBody>
            <a:bodyPr/>
            <a:lstStyle/>
            <a:p>
              <a:endParaRPr lang="zh-CN" altLang="en-US"/>
            </a:p>
          </p:txBody>
        </p:sp>
        <p:sp>
          <p:nvSpPr>
            <p:cNvPr id="342044" name="Oval 28"/>
            <p:cNvSpPr>
              <a:spLocks noChangeArrowheads="1"/>
            </p:cNvSpPr>
            <p:nvPr/>
          </p:nvSpPr>
          <p:spPr bwMode="auto">
            <a:xfrm flipH="1" flipV="1">
              <a:off x="4365" y="1420"/>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2045" name="Line 29"/>
            <p:cNvSpPr>
              <a:spLocks noChangeShapeType="1"/>
            </p:cNvSpPr>
            <p:nvPr/>
          </p:nvSpPr>
          <p:spPr bwMode="auto">
            <a:xfrm flipH="1" flipV="1">
              <a:off x="4475" y="1620"/>
              <a:ext cx="465" cy="191"/>
            </a:xfrm>
            <a:prstGeom prst="line">
              <a:avLst/>
            </a:prstGeom>
            <a:noFill/>
            <a:ln w="9525">
              <a:solidFill>
                <a:schemeClr val="tx1"/>
              </a:solidFill>
              <a:round/>
              <a:headEnd/>
              <a:tailEnd/>
            </a:ln>
            <a:effectLst/>
          </p:spPr>
          <p:txBody>
            <a:bodyPr/>
            <a:lstStyle/>
            <a:p>
              <a:endParaRPr lang="zh-CN" altLang="en-US"/>
            </a:p>
          </p:txBody>
        </p:sp>
        <p:sp>
          <p:nvSpPr>
            <p:cNvPr id="342046" name="Line 30"/>
            <p:cNvSpPr>
              <a:spLocks noChangeShapeType="1"/>
            </p:cNvSpPr>
            <p:nvPr/>
          </p:nvSpPr>
          <p:spPr bwMode="auto">
            <a:xfrm flipV="1">
              <a:off x="4475" y="1187"/>
              <a:ext cx="465" cy="346"/>
            </a:xfrm>
            <a:prstGeom prst="line">
              <a:avLst/>
            </a:prstGeom>
            <a:noFill/>
            <a:ln w="9525">
              <a:solidFill>
                <a:schemeClr val="tx1"/>
              </a:solidFill>
              <a:round/>
              <a:headEnd/>
              <a:tailEnd/>
            </a:ln>
            <a:effectLst/>
          </p:spPr>
          <p:txBody>
            <a:bodyPr/>
            <a:lstStyle/>
            <a:p>
              <a:endParaRPr lang="zh-CN" altLang="en-US"/>
            </a:p>
          </p:txBody>
        </p:sp>
        <p:sp>
          <p:nvSpPr>
            <p:cNvPr id="342047" name="Text Box 31"/>
            <p:cNvSpPr txBox="1">
              <a:spLocks noChangeArrowheads="1"/>
            </p:cNvSpPr>
            <p:nvPr/>
          </p:nvSpPr>
          <p:spPr bwMode="auto">
            <a:xfrm>
              <a:off x="4564" y="1039"/>
              <a:ext cx="294" cy="359"/>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Y</a:t>
              </a:r>
            </a:p>
          </p:txBody>
        </p:sp>
        <p:sp>
          <p:nvSpPr>
            <p:cNvPr id="342048" name="Text Box 32"/>
            <p:cNvSpPr txBox="1">
              <a:spLocks noChangeArrowheads="1"/>
            </p:cNvSpPr>
            <p:nvPr/>
          </p:nvSpPr>
          <p:spPr bwMode="auto">
            <a:xfrm>
              <a:off x="4585" y="1807"/>
              <a:ext cx="294" cy="359"/>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N</a:t>
              </a:r>
            </a:p>
          </p:txBody>
        </p:sp>
        <p:sp>
          <p:nvSpPr>
            <p:cNvPr id="342049" name="Oval 33"/>
            <p:cNvSpPr>
              <a:spLocks noChangeArrowheads="1"/>
            </p:cNvSpPr>
            <p:nvPr/>
          </p:nvSpPr>
          <p:spPr bwMode="auto">
            <a:xfrm flipH="1" flipV="1">
              <a:off x="4365" y="3116"/>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2050" name="Line 34"/>
            <p:cNvSpPr>
              <a:spLocks noChangeShapeType="1"/>
            </p:cNvSpPr>
            <p:nvPr/>
          </p:nvSpPr>
          <p:spPr bwMode="auto">
            <a:xfrm flipH="1" flipV="1">
              <a:off x="4475" y="3317"/>
              <a:ext cx="420" cy="189"/>
            </a:xfrm>
            <a:prstGeom prst="line">
              <a:avLst/>
            </a:prstGeom>
            <a:noFill/>
            <a:ln w="9525">
              <a:solidFill>
                <a:schemeClr val="tx1"/>
              </a:solidFill>
              <a:round/>
              <a:headEnd/>
              <a:tailEnd/>
            </a:ln>
            <a:effectLst/>
          </p:spPr>
          <p:txBody>
            <a:bodyPr/>
            <a:lstStyle/>
            <a:p>
              <a:endParaRPr lang="zh-CN" altLang="en-US"/>
            </a:p>
          </p:txBody>
        </p:sp>
        <p:sp>
          <p:nvSpPr>
            <p:cNvPr id="342051" name="Line 35"/>
            <p:cNvSpPr>
              <a:spLocks noChangeShapeType="1"/>
            </p:cNvSpPr>
            <p:nvPr/>
          </p:nvSpPr>
          <p:spPr bwMode="auto">
            <a:xfrm flipV="1">
              <a:off x="4475" y="2881"/>
              <a:ext cx="465" cy="348"/>
            </a:xfrm>
            <a:prstGeom prst="line">
              <a:avLst/>
            </a:prstGeom>
            <a:noFill/>
            <a:ln w="9525">
              <a:solidFill>
                <a:srgbClr val="FF5050"/>
              </a:solidFill>
              <a:round/>
              <a:headEnd/>
              <a:tailEnd/>
            </a:ln>
            <a:effectLst/>
          </p:spPr>
          <p:txBody>
            <a:bodyPr/>
            <a:lstStyle/>
            <a:p>
              <a:endParaRPr lang="zh-CN" altLang="en-US"/>
            </a:p>
          </p:txBody>
        </p:sp>
        <p:sp>
          <p:nvSpPr>
            <p:cNvPr id="342052" name="Text Box 36"/>
            <p:cNvSpPr txBox="1">
              <a:spLocks noChangeArrowheads="1"/>
            </p:cNvSpPr>
            <p:nvPr/>
          </p:nvSpPr>
          <p:spPr bwMode="auto">
            <a:xfrm>
              <a:off x="4564" y="2767"/>
              <a:ext cx="294" cy="359"/>
            </a:xfrm>
            <a:prstGeom prst="rect">
              <a:avLst/>
            </a:prstGeom>
            <a:noFill/>
            <a:ln w="9525">
              <a:noFill/>
              <a:miter lim="800000"/>
              <a:headEnd/>
              <a:tailEnd/>
            </a:ln>
            <a:effectLst/>
          </p:spPr>
          <p:txBody>
            <a:bodyPr wrap="none">
              <a:spAutoFit/>
            </a:bodyPr>
            <a:lstStyle/>
            <a:p>
              <a:r>
                <a:rPr kumimoji="1" lang="en-US" altLang="zh-CN" sz="2400">
                  <a:solidFill>
                    <a:srgbClr val="FF5050"/>
                  </a:solidFill>
                  <a:latin typeface="Times New Roman" pitchFamily="18" charset="0"/>
                  <a:ea typeface="宋体" pitchFamily="2" charset="-122"/>
                </a:rPr>
                <a:t>Y</a:t>
              </a:r>
            </a:p>
          </p:txBody>
        </p:sp>
        <p:sp>
          <p:nvSpPr>
            <p:cNvPr id="342053" name="Text Box 37"/>
            <p:cNvSpPr txBox="1">
              <a:spLocks noChangeArrowheads="1"/>
            </p:cNvSpPr>
            <p:nvPr/>
          </p:nvSpPr>
          <p:spPr bwMode="auto">
            <a:xfrm>
              <a:off x="4564" y="3475"/>
              <a:ext cx="294" cy="359"/>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N</a:t>
              </a:r>
            </a:p>
          </p:txBody>
        </p:sp>
        <p:sp>
          <p:nvSpPr>
            <p:cNvPr id="342054" name="Line 38"/>
            <p:cNvSpPr>
              <a:spLocks noChangeShapeType="1"/>
            </p:cNvSpPr>
            <p:nvPr/>
          </p:nvSpPr>
          <p:spPr bwMode="auto">
            <a:xfrm>
              <a:off x="2948" y="3249"/>
              <a:ext cx="1527" cy="0"/>
            </a:xfrm>
            <a:prstGeom prst="line">
              <a:avLst/>
            </a:prstGeom>
            <a:noFill/>
            <a:ln w="9525">
              <a:solidFill>
                <a:srgbClr val="FF5050"/>
              </a:solidFill>
              <a:round/>
              <a:headEnd/>
              <a:tailEnd/>
            </a:ln>
            <a:effectLst/>
          </p:spPr>
          <p:txBody>
            <a:bodyPr/>
            <a:lstStyle/>
            <a:p>
              <a:endParaRPr lang="zh-CN" altLang="en-US"/>
            </a:p>
          </p:txBody>
        </p:sp>
        <p:sp>
          <p:nvSpPr>
            <p:cNvPr id="342055" name="Text Box 39"/>
            <p:cNvSpPr txBox="1">
              <a:spLocks noChangeArrowheads="1"/>
            </p:cNvSpPr>
            <p:nvPr/>
          </p:nvSpPr>
          <p:spPr bwMode="auto">
            <a:xfrm>
              <a:off x="1983" y="1166"/>
              <a:ext cx="577" cy="359"/>
            </a:xfrm>
            <a:prstGeom prst="rect">
              <a:avLst/>
            </a:prstGeom>
            <a:noFill/>
            <a:ln w="9525">
              <a:noFill/>
              <a:miter lim="800000"/>
              <a:headEnd/>
              <a:tailEnd/>
            </a:ln>
            <a:effectLst/>
          </p:spPr>
          <p:txBody>
            <a:bodyPr wrap="none">
              <a:spAutoFit/>
            </a:bodyPr>
            <a:lstStyle/>
            <a:p>
              <a:r>
                <a:rPr kumimoji="1" lang="zh-CN" altLang="en-US" sz="2400">
                  <a:solidFill>
                    <a:srgbClr val="FF5050"/>
                  </a:solidFill>
                  <a:latin typeface="Times New Roman" pitchFamily="18" charset="0"/>
                  <a:ea typeface="宋体" pitchFamily="2" charset="-122"/>
                </a:rPr>
                <a:t>保修</a:t>
              </a:r>
            </a:p>
          </p:txBody>
        </p:sp>
        <p:sp>
          <p:nvSpPr>
            <p:cNvPr id="342056" name="Text Box 40"/>
            <p:cNvSpPr txBox="1">
              <a:spLocks noChangeArrowheads="1"/>
            </p:cNvSpPr>
            <p:nvPr/>
          </p:nvSpPr>
          <p:spPr bwMode="auto">
            <a:xfrm>
              <a:off x="1961" y="3194"/>
              <a:ext cx="577" cy="359"/>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保修</a:t>
              </a:r>
            </a:p>
          </p:txBody>
        </p:sp>
        <p:sp>
          <p:nvSpPr>
            <p:cNvPr id="342057" name="Text Box 41"/>
            <p:cNvSpPr txBox="1">
              <a:spLocks noChangeArrowheads="1"/>
            </p:cNvSpPr>
            <p:nvPr/>
          </p:nvSpPr>
          <p:spPr bwMode="auto">
            <a:xfrm>
              <a:off x="3282" y="1186"/>
              <a:ext cx="800" cy="359"/>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不保修</a:t>
              </a:r>
            </a:p>
          </p:txBody>
        </p:sp>
        <p:sp>
          <p:nvSpPr>
            <p:cNvPr id="342058" name="Text Box 42"/>
            <p:cNvSpPr txBox="1">
              <a:spLocks noChangeArrowheads="1"/>
            </p:cNvSpPr>
            <p:nvPr/>
          </p:nvSpPr>
          <p:spPr bwMode="auto">
            <a:xfrm>
              <a:off x="3282" y="3238"/>
              <a:ext cx="800" cy="358"/>
            </a:xfrm>
            <a:prstGeom prst="rect">
              <a:avLst/>
            </a:prstGeom>
            <a:noFill/>
            <a:ln w="9525">
              <a:noFill/>
              <a:miter lim="800000"/>
              <a:headEnd/>
              <a:tailEnd/>
            </a:ln>
            <a:effectLst/>
          </p:spPr>
          <p:txBody>
            <a:bodyPr wrap="none">
              <a:spAutoFit/>
            </a:bodyPr>
            <a:lstStyle/>
            <a:p>
              <a:r>
                <a:rPr kumimoji="1" lang="zh-CN" altLang="en-US" sz="2400">
                  <a:solidFill>
                    <a:srgbClr val="FF5050"/>
                  </a:solidFill>
                  <a:latin typeface="Times New Roman" pitchFamily="18" charset="0"/>
                  <a:ea typeface="宋体" pitchFamily="2" charset="-122"/>
                </a:rPr>
                <a:t>不保修</a:t>
              </a:r>
            </a:p>
          </p:txBody>
        </p:sp>
        <p:sp>
          <p:nvSpPr>
            <p:cNvPr id="342059" name="Text Box 43"/>
            <p:cNvSpPr txBox="1">
              <a:spLocks noChangeArrowheads="1"/>
            </p:cNvSpPr>
            <p:nvPr/>
          </p:nvSpPr>
          <p:spPr bwMode="auto">
            <a:xfrm>
              <a:off x="4222" y="2212"/>
              <a:ext cx="577" cy="358"/>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客户</a:t>
              </a:r>
            </a:p>
          </p:txBody>
        </p:sp>
        <p:sp>
          <p:nvSpPr>
            <p:cNvPr id="342060" name="Text Box 44"/>
            <p:cNvSpPr txBox="1">
              <a:spLocks noChangeArrowheads="1"/>
            </p:cNvSpPr>
            <p:nvPr/>
          </p:nvSpPr>
          <p:spPr bwMode="auto">
            <a:xfrm>
              <a:off x="254" y="1098"/>
              <a:ext cx="726" cy="358"/>
            </a:xfrm>
            <a:prstGeom prst="rect">
              <a:avLst/>
            </a:prstGeom>
            <a:noFill/>
            <a:ln w="9525">
              <a:noFill/>
              <a:miter lim="800000"/>
              <a:headEnd/>
              <a:tailEnd/>
            </a:ln>
            <a:effectLst/>
          </p:spPr>
          <p:txBody>
            <a:bodyPr wrap="none">
              <a:spAutoFit/>
            </a:bodyPr>
            <a:lstStyle/>
            <a:p>
              <a:r>
                <a:rPr kumimoji="1" lang="zh-CN" altLang="en-US" sz="2400">
                  <a:solidFill>
                    <a:srgbClr val="FF5050"/>
                  </a:solidFill>
                  <a:latin typeface="Times New Roman" pitchFamily="18" charset="0"/>
                  <a:ea typeface="宋体" pitchFamily="2" charset="-122"/>
                </a:rPr>
                <a:t>(</a:t>
              </a:r>
              <a:r>
                <a:rPr kumimoji="1" lang="en-US" altLang="zh-CN" sz="2400">
                  <a:solidFill>
                    <a:srgbClr val="FF5050"/>
                  </a:solidFill>
                  <a:latin typeface="Times New Roman" pitchFamily="18" charset="0"/>
                  <a:ea typeface="宋体" pitchFamily="2" charset="-122"/>
                </a:rPr>
                <a:t>1,0.5)</a:t>
              </a:r>
            </a:p>
          </p:txBody>
        </p:sp>
        <p:sp>
          <p:nvSpPr>
            <p:cNvPr id="342061" name="Text Box 45"/>
            <p:cNvSpPr txBox="1">
              <a:spLocks noChangeArrowheads="1"/>
            </p:cNvSpPr>
            <p:nvPr/>
          </p:nvSpPr>
          <p:spPr bwMode="auto">
            <a:xfrm>
              <a:off x="361" y="1678"/>
              <a:ext cx="560" cy="358"/>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(0</a:t>
              </a:r>
              <a:r>
                <a:rPr kumimoji="1" lang="en-US" altLang="zh-CN" sz="2400">
                  <a:latin typeface="Times New Roman" pitchFamily="18" charset="0"/>
                  <a:ea typeface="宋体" pitchFamily="2" charset="-122"/>
                </a:rPr>
                <a:t>,0)</a:t>
              </a:r>
            </a:p>
          </p:txBody>
        </p:sp>
        <p:sp>
          <p:nvSpPr>
            <p:cNvPr id="342062" name="Text Box 46"/>
            <p:cNvSpPr txBox="1">
              <a:spLocks noChangeArrowheads="1"/>
            </p:cNvSpPr>
            <p:nvPr/>
          </p:nvSpPr>
          <p:spPr bwMode="auto">
            <a:xfrm>
              <a:off x="257" y="2747"/>
              <a:ext cx="874" cy="359"/>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(-1</a:t>
              </a:r>
              <a:r>
                <a:rPr kumimoji="1" lang="en-US" altLang="zh-CN" sz="2400">
                  <a:latin typeface="Times New Roman" pitchFamily="18" charset="0"/>
                  <a:ea typeface="宋体" pitchFamily="2" charset="-122"/>
                </a:rPr>
                <a:t>,-0.5)</a:t>
              </a:r>
            </a:p>
          </p:txBody>
        </p:sp>
        <p:sp>
          <p:nvSpPr>
            <p:cNvPr id="342063" name="Text Box 47"/>
            <p:cNvSpPr txBox="1">
              <a:spLocks noChangeArrowheads="1"/>
            </p:cNvSpPr>
            <p:nvPr/>
          </p:nvSpPr>
          <p:spPr bwMode="auto">
            <a:xfrm>
              <a:off x="405" y="3392"/>
              <a:ext cx="560" cy="359"/>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0,0)</a:t>
              </a:r>
            </a:p>
          </p:txBody>
        </p:sp>
        <p:sp>
          <p:nvSpPr>
            <p:cNvPr id="342064" name="Text Box 48"/>
            <p:cNvSpPr txBox="1">
              <a:spLocks noChangeArrowheads="1"/>
            </p:cNvSpPr>
            <p:nvPr/>
          </p:nvSpPr>
          <p:spPr bwMode="auto">
            <a:xfrm>
              <a:off x="4984" y="1008"/>
              <a:ext cx="633" cy="359"/>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(-1</a:t>
              </a:r>
              <a:r>
                <a:rPr kumimoji="1" lang="en-US" altLang="zh-CN" sz="2400">
                  <a:latin typeface="Times New Roman" pitchFamily="18" charset="0"/>
                  <a:ea typeface="宋体" pitchFamily="2" charset="-122"/>
                </a:rPr>
                <a:t>,1)</a:t>
              </a:r>
            </a:p>
          </p:txBody>
        </p:sp>
        <p:sp>
          <p:nvSpPr>
            <p:cNvPr id="342065" name="Text Box 49"/>
            <p:cNvSpPr txBox="1">
              <a:spLocks noChangeArrowheads="1"/>
            </p:cNvSpPr>
            <p:nvPr/>
          </p:nvSpPr>
          <p:spPr bwMode="auto">
            <a:xfrm>
              <a:off x="4984" y="1710"/>
              <a:ext cx="559" cy="359"/>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0,0)</a:t>
              </a:r>
            </a:p>
          </p:txBody>
        </p:sp>
        <p:sp>
          <p:nvSpPr>
            <p:cNvPr id="342066" name="Text Box 50"/>
            <p:cNvSpPr txBox="1">
              <a:spLocks noChangeArrowheads="1"/>
            </p:cNvSpPr>
            <p:nvPr/>
          </p:nvSpPr>
          <p:spPr bwMode="auto">
            <a:xfrm>
              <a:off x="4940" y="2659"/>
              <a:ext cx="726" cy="358"/>
            </a:xfrm>
            <a:prstGeom prst="rect">
              <a:avLst/>
            </a:prstGeom>
            <a:noFill/>
            <a:ln w="9525">
              <a:noFill/>
              <a:miter lim="800000"/>
              <a:headEnd/>
              <a:tailEnd/>
            </a:ln>
            <a:effectLst/>
          </p:spPr>
          <p:txBody>
            <a:bodyPr wrap="none">
              <a:spAutoFit/>
            </a:bodyPr>
            <a:lstStyle/>
            <a:p>
              <a:r>
                <a:rPr kumimoji="1" lang="zh-CN" altLang="en-US" sz="2400">
                  <a:solidFill>
                    <a:srgbClr val="FF5050"/>
                  </a:solidFill>
                  <a:latin typeface="Times New Roman" pitchFamily="18" charset="0"/>
                  <a:ea typeface="宋体" pitchFamily="2" charset="-122"/>
                </a:rPr>
                <a:t>(</a:t>
              </a:r>
              <a:r>
                <a:rPr kumimoji="1" lang="en-US" altLang="zh-CN" sz="2400">
                  <a:solidFill>
                    <a:srgbClr val="FF5050"/>
                  </a:solidFill>
                  <a:latin typeface="Times New Roman" pitchFamily="18" charset="0"/>
                  <a:ea typeface="宋体" pitchFamily="2" charset="-122"/>
                </a:rPr>
                <a:t>1,0.5)</a:t>
              </a:r>
            </a:p>
          </p:txBody>
        </p:sp>
        <p:sp>
          <p:nvSpPr>
            <p:cNvPr id="342067" name="Text Box 51"/>
            <p:cNvSpPr txBox="1">
              <a:spLocks noChangeArrowheads="1"/>
            </p:cNvSpPr>
            <p:nvPr/>
          </p:nvSpPr>
          <p:spPr bwMode="auto">
            <a:xfrm>
              <a:off x="4940" y="3391"/>
              <a:ext cx="559" cy="358"/>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(0</a:t>
              </a:r>
              <a:r>
                <a:rPr kumimoji="1" lang="en-US" altLang="zh-CN" sz="2400">
                  <a:latin typeface="Times New Roman" pitchFamily="18" charset="0"/>
                  <a:ea typeface="宋体" pitchFamily="2" charset="-122"/>
                </a:rPr>
                <a:t>,0)</a:t>
              </a:r>
            </a:p>
          </p:txBody>
        </p:sp>
        <p:sp>
          <p:nvSpPr>
            <p:cNvPr id="342068" name="Text Box 52"/>
            <p:cNvSpPr txBox="1">
              <a:spLocks noChangeArrowheads="1"/>
            </p:cNvSpPr>
            <p:nvPr/>
          </p:nvSpPr>
          <p:spPr bwMode="auto">
            <a:xfrm>
              <a:off x="1410" y="1151"/>
              <a:ext cx="392" cy="359"/>
            </a:xfrm>
            <a:prstGeom prst="rect">
              <a:avLst/>
            </a:prstGeom>
            <a:noFill/>
            <a:ln w="9525">
              <a:noFill/>
              <a:miter lim="800000"/>
              <a:headEnd/>
              <a:tailEnd/>
            </a:ln>
            <a:effectLst/>
          </p:spPr>
          <p:txBody>
            <a:bodyPr wrap="none">
              <a:spAutoFit/>
            </a:bodyPr>
            <a:lstStyle/>
            <a:p>
              <a:r>
                <a:rPr kumimoji="1" lang="zh-CN" altLang="en-US" sz="2400">
                  <a:solidFill>
                    <a:srgbClr val="FF5050"/>
                  </a:solidFill>
                  <a:latin typeface="Times New Roman" pitchFamily="18" charset="0"/>
                  <a:ea typeface="宋体" pitchFamily="2" charset="-122"/>
                </a:rPr>
                <a:t>[</a:t>
              </a:r>
              <a:r>
                <a:rPr kumimoji="1" lang="en-US" altLang="zh-CN" sz="2400">
                  <a:solidFill>
                    <a:srgbClr val="FF5050"/>
                  </a:solidFill>
                  <a:latin typeface="Times New Roman" pitchFamily="18" charset="0"/>
                  <a:ea typeface="宋体" pitchFamily="2" charset="-122"/>
                </a:rPr>
                <a:t>1]</a:t>
              </a:r>
            </a:p>
          </p:txBody>
        </p:sp>
        <p:sp>
          <p:nvSpPr>
            <p:cNvPr id="342069" name="Text Box 53"/>
            <p:cNvSpPr txBox="1">
              <a:spLocks noChangeArrowheads="1"/>
            </p:cNvSpPr>
            <p:nvPr/>
          </p:nvSpPr>
          <p:spPr bwMode="auto">
            <a:xfrm>
              <a:off x="1367" y="3229"/>
              <a:ext cx="393" cy="359"/>
            </a:xfrm>
            <a:prstGeom prst="rect">
              <a:avLst/>
            </a:prstGeom>
            <a:noFill/>
            <a:ln w="9525">
              <a:noFill/>
              <a:miter lim="800000"/>
              <a:headEnd/>
              <a:tailEnd/>
            </a:ln>
            <a:effectLst/>
          </p:spPr>
          <p:txBody>
            <a:bodyPr wrap="none">
              <a:spAutoFit/>
            </a:bodyPr>
            <a:lstStyle/>
            <a:p>
              <a:r>
                <a:rPr kumimoji="1" lang="zh-CN" altLang="en-US" sz="2400">
                  <a:solidFill>
                    <a:srgbClr val="FF5050"/>
                  </a:solidFill>
                  <a:latin typeface="Times New Roman" pitchFamily="18" charset="0"/>
                  <a:ea typeface="宋体" pitchFamily="2" charset="-122"/>
                </a:rPr>
                <a:t>[0</a:t>
              </a:r>
              <a:r>
                <a:rPr kumimoji="1" lang="en-US" altLang="zh-CN" sz="2400">
                  <a:solidFill>
                    <a:srgbClr val="FF5050"/>
                  </a:solidFill>
                  <a:latin typeface="Times New Roman" pitchFamily="18" charset="0"/>
                  <a:ea typeface="宋体" pitchFamily="2" charset="-122"/>
                </a:rPr>
                <a:t>]</a:t>
              </a:r>
            </a:p>
          </p:txBody>
        </p:sp>
        <p:sp>
          <p:nvSpPr>
            <p:cNvPr id="342070" name="Text Box 54"/>
            <p:cNvSpPr txBox="1">
              <a:spLocks noChangeArrowheads="1"/>
            </p:cNvSpPr>
            <p:nvPr/>
          </p:nvSpPr>
          <p:spPr bwMode="auto">
            <a:xfrm>
              <a:off x="3931" y="1147"/>
              <a:ext cx="393" cy="359"/>
            </a:xfrm>
            <a:prstGeom prst="rect">
              <a:avLst/>
            </a:prstGeom>
            <a:noFill/>
            <a:ln w="9525">
              <a:noFill/>
              <a:miter lim="800000"/>
              <a:headEnd/>
              <a:tailEnd/>
            </a:ln>
            <a:effectLst/>
          </p:spPr>
          <p:txBody>
            <a:bodyPr wrap="none">
              <a:spAutoFit/>
            </a:bodyPr>
            <a:lstStyle/>
            <a:p>
              <a:r>
                <a:rPr kumimoji="1" lang="zh-CN" altLang="en-US" sz="2400">
                  <a:solidFill>
                    <a:srgbClr val="FF5050"/>
                  </a:solidFill>
                  <a:latin typeface="Times New Roman" pitchFamily="18" charset="0"/>
                  <a:ea typeface="宋体" pitchFamily="2" charset="-122"/>
                </a:rPr>
                <a:t>[</a:t>
              </a:r>
              <a:r>
                <a:rPr kumimoji="1" lang="en-US" altLang="zh-CN" sz="2400">
                  <a:solidFill>
                    <a:srgbClr val="FF5050"/>
                  </a:solidFill>
                  <a:latin typeface="Times New Roman" pitchFamily="18" charset="0"/>
                  <a:ea typeface="宋体" pitchFamily="2" charset="-122"/>
                </a:rPr>
                <a:t>0]</a:t>
              </a:r>
            </a:p>
          </p:txBody>
        </p:sp>
        <p:sp>
          <p:nvSpPr>
            <p:cNvPr id="342071" name="Text Box 55"/>
            <p:cNvSpPr txBox="1">
              <a:spLocks noChangeArrowheads="1"/>
            </p:cNvSpPr>
            <p:nvPr/>
          </p:nvSpPr>
          <p:spPr bwMode="auto">
            <a:xfrm>
              <a:off x="3998" y="3248"/>
              <a:ext cx="393" cy="358"/>
            </a:xfrm>
            <a:prstGeom prst="rect">
              <a:avLst/>
            </a:prstGeom>
            <a:noFill/>
            <a:ln w="9525">
              <a:noFill/>
              <a:miter lim="800000"/>
              <a:headEnd/>
              <a:tailEnd/>
            </a:ln>
            <a:effectLst/>
          </p:spPr>
          <p:txBody>
            <a:bodyPr wrap="none">
              <a:spAutoFit/>
            </a:bodyPr>
            <a:lstStyle/>
            <a:p>
              <a:r>
                <a:rPr kumimoji="1" lang="zh-CN" altLang="en-US" sz="2400">
                  <a:solidFill>
                    <a:srgbClr val="FF5050"/>
                  </a:solidFill>
                  <a:latin typeface="Times New Roman" pitchFamily="18" charset="0"/>
                  <a:ea typeface="宋体" pitchFamily="2" charset="-122"/>
                </a:rPr>
                <a:t>[1</a:t>
              </a:r>
              <a:r>
                <a:rPr kumimoji="1" lang="en-US" altLang="zh-CN" sz="2400">
                  <a:solidFill>
                    <a:srgbClr val="FF5050"/>
                  </a:solidFill>
                  <a:latin typeface="Times New Roman" pitchFamily="18" charset="0"/>
                  <a:ea typeface="宋体" pitchFamily="2" charset="-122"/>
                </a:rPr>
                <a:t>]</a:t>
              </a:r>
            </a:p>
          </p:txBody>
        </p:sp>
        <p:sp>
          <p:nvSpPr>
            <p:cNvPr id="342072" name="Text Box 56"/>
            <p:cNvSpPr txBox="1">
              <a:spLocks noChangeArrowheads="1"/>
            </p:cNvSpPr>
            <p:nvPr/>
          </p:nvSpPr>
          <p:spPr bwMode="auto">
            <a:xfrm>
              <a:off x="1150" y="2168"/>
              <a:ext cx="577" cy="359"/>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客户</a:t>
              </a:r>
            </a:p>
          </p:txBody>
        </p:sp>
        <p:sp>
          <p:nvSpPr>
            <p:cNvPr id="342073" name="Text Box 57"/>
            <p:cNvSpPr txBox="1">
              <a:spLocks noChangeArrowheads="1"/>
            </p:cNvSpPr>
            <p:nvPr/>
          </p:nvSpPr>
          <p:spPr bwMode="auto">
            <a:xfrm>
              <a:off x="2671" y="3461"/>
              <a:ext cx="578" cy="358"/>
            </a:xfrm>
            <a:prstGeom prst="rect">
              <a:avLst/>
            </a:prstGeom>
            <a:noFill/>
            <a:ln w="9525">
              <a:noFill/>
              <a:miter lim="800000"/>
              <a:headEnd/>
              <a:tailEnd/>
            </a:ln>
            <a:effectLst/>
          </p:spPr>
          <p:txBody>
            <a:bodyPr wrap="none">
              <a:spAutoFit/>
            </a:bodyPr>
            <a:lstStyle/>
            <a:p>
              <a:r>
                <a:rPr kumimoji="1" lang="zh-CN" altLang="en-US" sz="2400">
                  <a:solidFill>
                    <a:schemeClr val="tx2"/>
                  </a:solidFill>
                  <a:latin typeface="宋体" pitchFamily="2" charset="-122"/>
                  <a:ea typeface="宋体" pitchFamily="2" charset="-122"/>
                </a:rPr>
                <a:t>厂商</a:t>
              </a:r>
            </a:p>
          </p:txBody>
        </p:sp>
        <p:sp>
          <p:nvSpPr>
            <p:cNvPr id="342074" name="Text Box 58"/>
            <p:cNvSpPr txBox="1">
              <a:spLocks noChangeArrowheads="1"/>
            </p:cNvSpPr>
            <p:nvPr/>
          </p:nvSpPr>
          <p:spPr bwMode="auto">
            <a:xfrm>
              <a:off x="964" y="2719"/>
              <a:ext cx="294" cy="358"/>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Y</a:t>
              </a:r>
            </a:p>
          </p:txBody>
        </p:sp>
        <p:sp>
          <p:nvSpPr>
            <p:cNvPr id="342075" name="Text Box 59"/>
            <p:cNvSpPr txBox="1">
              <a:spLocks noChangeArrowheads="1"/>
            </p:cNvSpPr>
            <p:nvPr/>
          </p:nvSpPr>
          <p:spPr bwMode="auto">
            <a:xfrm>
              <a:off x="894" y="1020"/>
              <a:ext cx="295" cy="359"/>
            </a:xfrm>
            <a:prstGeom prst="rect">
              <a:avLst/>
            </a:prstGeom>
            <a:noFill/>
            <a:ln w="9525">
              <a:noFill/>
              <a:miter lim="800000"/>
              <a:headEnd/>
              <a:tailEnd/>
            </a:ln>
            <a:effectLst/>
          </p:spPr>
          <p:txBody>
            <a:bodyPr wrap="none">
              <a:spAutoFit/>
            </a:bodyPr>
            <a:lstStyle/>
            <a:p>
              <a:r>
                <a:rPr kumimoji="1" lang="en-US" altLang="zh-CN" sz="2400">
                  <a:solidFill>
                    <a:srgbClr val="FF5050"/>
                  </a:solidFill>
                  <a:latin typeface="Times New Roman" pitchFamily="18" charset="0"/>
                  <a:ea typeface="宋体" pitchFamily="2" charset="-122"/>
                </a:rPr>
                <a:t>Y</a:t>
              </a:r>
            </a:p>
          </p:txBody>
        </p:sp>
      </p:gr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2020"/>
                                        </p:tgtEl>
                                        <p:attrNameLst>
                                          <p:attrName>style.visibility</p:attrName>
                                        </p:attrNameLst>
                                      </p:cBhvr>
                                      <p:to>
                                        <p:strVal val="visible"/>
                                      </p:to>
                                    </p:set>
                                    <p:anim calcmode="lin" valueType="num">
                                      <p:cBhvr additive="base">
                                        <p:cTn id="7" dur="500" fill="hold"/>
                                        <p:tgtEl>
                                          <p:spTgt spid="342020"/>
                                        </p:tgtEl>
                                        <p:attrNameLst>
                                          <p:attrName>ppt_x</p:attrName>
                                        </p:attrNameLst>
                                      </p:cBhvr>
                                      <p:tavLst>
                                        <p:tav tm="0">
                                          <p:val>
                                            <p:strVal val="0-#ppt_w/2"/>
                                          </p:val>
                                        </p:tav>
                                        <p:tav tm="100000">
                                          <p:val>
                                            <p:strVal val="#ppt_x"/>
                                          </p:val>
                                        </p:tav>
                                      </p:tavLst>
                                    </p:anim>
                                    <p:anim calcmode="lin" valueType="num">
                                      <p:cBhvr additive="base">
                                        <p:cTn id="8" dur="500" fill="hold"/>
                                        <p:tgtEl>
                                          <p:spTgt spid="3420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页脚占位符 4"/>
          <p:cNvSpPr>
            <a:spLocks noGrp="1"/>
          </p:cNvSpPr>
          <p:nvPr>
            <p:ph type="ftr" sz="quarter" idx="11"/>
          </p:nvPr>
        </p:nvSpPr>
        <p:spPr/>
        <p:txBody>
          <a:bodyPr/>
          <a:lstStyle/>
          <a:p>
            <a:r>
              <a:rPr lang="zh-CN" altLang="en-US"/>
              <a:t>Game Theory--chapter4</a:t>
            </a:r>
            <a:endParaRPr lang="en-US" altLang="zh-CN"/>
          </a:p>
        </p:txBody>
      </p:sp>
      <p:sp>
        <p:nvSpPr>
          <p:cNvPr id="63" name="灯片编号占位符 5"/>
          <p:cNvSpPr>
            <a:spLocks noGrp="1"/>
          </p:cNvSpPr>
          <p:nvPr>
            <p:ph type="sldNum" sz="quarter" idx="12"/>
          </p:nvPr>
        </p:nvSpPr>
        <p:spPr/>
        <p:txBody>
          <a:bodyPr/>
          <a:lstStyle/>
          <a:p>
            <a:fld id="{D61B4A57-D733-4600-8C86-013083CB294E}" type="slidenum">
              <a:rPr lang="zh-CN" altLang="en-US"/>
              <a:pPr/>
              <a:t>34</a:t>
            </a:fld>
            <a:endParaRPr lang="en-US" altLang="zh-CN"/>
          </a:p>
        </p:txBody>
      </p:sp>
      <p:sp>
        <p:nvSpPr>
          <p:cNvPr id="343042" name="Rectangle 2"/>
          <p:cNvSpPr>
            <a:spLocks noGrp="1" noChangeArrowheads="1"/>
          </p:cNvSpPr>
          <p:nvPr>
            <p:ph type="title"/>
          </p:nvPr>
        </p:nvSpPr>
        <p:spPr/>
        <p:txBody>
          <a:bodyPr/>
          <a:lstStyle/>
          <a:p>
            <a:r>
              <a:rPr kumimoji="1" lang="en-US" altLang="zh-CN">
                <a:ea typeface="宋体" pitchFamily="2" charset="-122"/>
              </a:rPr>
              <a:t>                   SR(3)</a:t>
            </a:r>
            <a:endParaRPr kumimoji="1" lang="zh-CN" altLang="en-US">
              <a:ea typeface="宋体" pitchFamily="2" charset="-122"/>
            </a:endParaRPr>
          </a:p>
        </p:txBody>
      </p:sp>
      <p:sp>
        <p:nvSpPr>
          <p:cNvPr id="343043" name="Rectangle 3"/>
          <p:cNvSpPr>
            <a:spLocks noGrp="1" noChangeArrowheads="1"/>
          </p:cNvSpPr>
          <p:nvPr>
            <p:ph type="body" idx="1"/>
          </p:nvPr>
        </p:nvSpPr>
        <p:spPr/>
        <p:txBody>
          <a:bodyPr/>
          <a:lstStyle/>
          <a:p>
            <a:r>
              <a:rPr lang="en-US" altLang="zh-CN">
                <a:ea typeface="宋体" pitchFamily="2" charset="-122"/>
              </a:rPr>
              <a:t>.</a:t>
            </a:r>
          </a:p>
        </p:txBody>
      </p:sp>
      <p:grpSp>
        <p:nvGrpSpPr>
          <p:cNvPr id="343044" name="Group 4"/>
          <p:cNvGrpSpPr>
            <a:grpSpLocks/>
          </p:cNvGrpSpPr>
          <p:nvPr/>
        </p:nvGrpSpPr>
        <p:grpSpPr bwMode="auto">
          <a:xfrm>
            <a:off x="1168400" y="1703388"/>
            <a:ext cx="7377113" cy="3748087"/>
            <a:chOff x="254" y="1008"/>
            <a:chExt cx="5416" cy="2810"/>
          </a:xfrm>
        </p:grpSpPr>
        <p:sp>
          <p:nvSpPr>
            <p:cNvPr id="343045" name="Oval 5"/>
            <p:cNvSpPr>
              <a:spLocks noChangeArrowheads="1"/>
            </p:cNvSpPr>
            <p:nvPr/>
          </p:nvSpPr>
          <p:spPr bwMode="auto">
            <a:xfrm>
              <a:off x="2839" y="2271"/>
              <a:ext cx="163" cy="226"/>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343046" name="Text Box 6"/>
            <p:cNvSpPr txBox="1">
              <a:spLocks noChangeArrowheads="1"/>
            </p:cNvSpPr>
            <p:nvPr/>
          </p:nvSpPr>
          <p:spPr bwMode="auto">
            <a:xfrm>
              <a:off x="2685" y="1087"/>
              <a:ext cx="583" cy="342"/>
            </a:xfrm>
            <a:prstGeom prst="rect">
              <a:avLst/>
            </a:prstGeom>
            <a:noFill/>
            <a:ln w="9525">
              <a:noFill/>
              <a:miter lim="800000"/>
              <a:headEnd/>
              <a:tailEnd/>
            </a:ln>
            <a:effectLst/>
          </p:spPr>
          <p:txBody>
            <a:bodyPr wrap="none">
              <a:spAutoFit/>
            </a:bodyPr>
            <a:lstStyle/>
            <a:p>
              <a:r>
                <a:rPr kumimoji="1" lang="zh-CN" altLang="en-US" sz="2400">
                  <a:solidFill>
                    <a:schemeClr val="tx2"/>
                  </a:solidFill>
                  <a:latin typeface="宋体" pitchFamily="2" charset="-122"/>
                  <a:ea typeface="宋体" pitchFamily="2" charset="-122"/>
                </a:rPr>
                <a:t>厂商</a:t>
              </a:r>
            </a:p>
          </p:txBody>
        </p:sp>
        <p:sp>
          <p:nvSpPr>
            <p:cNvPr id="343047" name="Text Box 7"/>
            <p:cNvSpPr txBox="1">
              <a:spLocks noChangeArrowheads="1"/>
            </p:cNvSpPr>
            <p:nvPr/>
          </p:nvSpPr>
          <p:spPr bwMode="auto">
            <a:xfrm>
              <a:off x="3056" y="2201"/>
              <a:ext cx="594" cy="342"/>
            </a:xfrm>
            <a:prstGeom prst="rect">
              <a:avLst/>
            </a:prstGeom>
            <a:noFill/>
            <a:ln w="9525">
              <a:noFill/>
              <a:miter lim="800000"/>
              <a:headEnd/>
              <a:tailEnd/>
            </a:ln>
            <a:effectLst/>
          </p:spPr>
          <p:txBody>
            <a:bodyPr>
              <a:spAutoFit/>
            </a:bodyPr>
            <a:lstStyle/>
            <a:p>
              <a:r>
                <a:rPr kumimoji="1" lang="zh-CN" altLang="en-US" sz="2400">
                  <a:latin typeface="Times New Roman" pitchFamily="18" charset="0"/>
                  <a:ea typeface="宋体" pitchFamily="2" charset="-122"/>
                </a:rPr>
                <a:t>自然</a:t>
              </a:r>
            </a:p>
          </p:txBody>
        </p:sp>
        <p:sp>
          <p:nvSpPr>
            <p:cNvPr id="343048" name="Text Box 8"/>
            <p:cNvSpPr txBox="1">
              <a:spLocks noChangeArrowheads="1"/>
            </p:cNvSpPr>
            <p:nvPr/>
          </p:nvSpPr>
          <p:spPr bwMode="auto">
            <a:xfrm>
              <a:off x="2933" y="1769"/>
              <a:ext cx="565" cy="34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0.5]</a:t>
              </a:r>
            </a:p>
          </p:txBody>
        </p:sp>
        <p:sp>
          <p:nvSpPr>
            <p:cNvPr id="343049" name="Text Box 9"/>
            <p:cNvSpPr txBox="1">
              <a:spLocks noChangeArrowheads="1"/>
            </p:cNvSpPr>
            <p:nvPr/>
          </p:nvSpPr>
          <p:spPr bwMode="auto">
            <a:xfrm>
              <a:off x="2977" y="2552"/>
              <a:ext cx="564" cy="34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[0.</a:t>
              </a:r>
              <a:r>
                <a:rPr kumimoji="1" lang="en-US" altLang="zh-CN" sz="2400">
                  <a:latin typeface="Times New Roman" pitchFamily="18" charset="0"/>
                  <a:ea typeface="宋体" pitchFamily="2" charset="-122"/>
                </a:rPr>
                <a:t>5]</a:t>
              </a:r>
            </a:p>
          </p:txBody>
        </p:sp>
        <p:sp>
          <p:nvSpPr>
            <p:cNvPr id="343050" name="Text Box 10"/>
            <p:cNvSpPr txBox="1">
              <a:spLocks noChangeArrowheads="1"/>
            </p:cNvSpPr>
            <p:nvPr/>
          </p:nvSpPr>
          <p:spPr bwMode="auto">
            <a:xfrm>
              <a:off x="3030" y="1532"/>
              <a:ext cx="297" cy="342"/>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H</a:t>
              </a:r>
            </a:p>
          </p:txBody>
        </p:sp>
        <p:sp>
          <p:nvSpPr>
            <p:cNvPr id="343051" name="Text Box 11"/>
            <p:cNvSpPr txBox="1">
              <a:spLocks noChangeArrowheads="1"/>
            </p:cNvSpPr>
            <p:nvPr/>
          </p:nvSpPr>
          <p:spPr bwMode="auto">
            <a:xfrm>
              <a:off x="2977" y="2891"/>
              <a:ext cx="271" cy="343"/>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L</a:t>
              </a:r>
            </a:p>
          </p:txBody>
        </p:sp>
        <p:sp>
          <p:nvSpPr>
            <p:cNvPr id="343052" name="Oval 12"/>
            <p:cNvSpPr>
              <a:spLocks noChangeArrowheads="1"/>
            </p:cNvSpPr>
            <p:nvPr/>
          </p:nvSpPr>
          <p:spPr bwMode="auto">
            <a:xfrm>
              <a:off x="2839" y="1430"/>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3053" name="Oval 13"/>
            <p:cNvSpPr>
              <a:spLocks noChangeArrowheads="1"/>
            </p:cNvSpPr>
            <p:nvPr/>
          </p:nvSpPr>
          <p:spPr bwMode="auto">
            <a:xfrm>
              <a:off x="1285" y="1430"/>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3054" name="Line 14"/>
            <p:cNvSpPr>
              <a:spLocks noChangeShapeType="1"/>
            </p:cNvSpPr>
            <p:nvPr/>
          </p:nvSpPr>
          <p:spPr bwMode="auto">
            <a:xfrm flipH="1">
              <a:off x="1367" y="1552"/>
              <a:ext cx="1472" cy="0"/>
            </a:xfrm>
            <a:prstGeom prst="line">
              <a:avLst/>
            </a:prstGeom>
            <a:noFill/>
            <a:ln w="9525">
              <a:solidFill>
                <a:srgbClr val="FF5050"/>
              </a:solidFill>
              <a:round/>
              <a:headEnd/>
              <a:tailEnd/>
            </a:ln>
            <a:effectLst/>
          </p:spPr>
          <p:txBody>
            <a:bodyPr/>
            <a:lstStyle/>
            <a:p>
              <a:endParaRPr lang="zh-CN" altLang="en-US"/>
            </a:p>
          </p:txBody>
        </p:sp>
        <p:sp>
          <p:nvSpPr>
            <p:cNvPr id="343055" name="Line 15"/>
            <p:cNvSpPr>
              <a:spLocks noChangeShapeType="1"/>
            </p:cNvSpPr>
            <p:nvPr/>
          </p:nvSpPr>
          <p:spPr bwMode="auto">
            <a:xfrm>
              <a:off x="849" y="1277"/>
              <a:ext cx="463" cy="228"/>
            </a:xfrm>
            <a:prstGeom prst="line">
              <a:avLst/>
            </a:prstGeom>
            <a:noFill/>
            <a:ln w="9525">
              <a:solidFill>
                <a:srgbClr val="FF5050"/>
              </a:solidFill>
              <a:round/>
              <a:headEnd/>
              <a:tailEnd/>
            </a:ln>
            <a:effectLst/>
          </p:spPr>
          <p:txBody>
            <a:bodyPr/>
            <a:lstStyle/>
            <a:p>
              <a:endParaRPr lang="zh-CN" altLang="en-US"/>
            </a:p>
          </p:txBody>
        </p:sp>
        <p:sp>
          <p:nvSpPr>
            <p:cNvPr id="343056" name="Line 16"/>
            <p:cNvSpPr>
              <a:spLocks noChangeShapeType="1"/>
            </p:cNvSpPr>
            <p:nvPr/>
          </p:nvSpPr>
          <p:spPr bwMode="auto">
            <a:xfrm flipH="1">
              <a:off x="849" y="1533"/>
              <a:ext cx="463" cy="323"/>
            </a:xfrm>
            <a:prstGeom prst="line">
              <a:avLst/>
            </a:prstGeom>
            <a:noFill/>
            <a:ln w="9525">
              <a:solidFill>
                <a:schemeClr val="tx1"/>
              </a:solidFill>
              <a:round/>
              <a:headEnd/>
              <a:tailEnd/>
            </a:ln>
            <a:effectLst/>
          </p:spPr>
          <p:txBody>
            <a:bodyPr/>
            <a:lstStyle/>
            <a:p>
              <a:endParaRPr lang="zh-CN" altLang="en-US"/>
            </a:p>
          </p:txBody>
        </p:sp>
        <p:sp>
          <p:nvSpPr>
            <p:cNvPr id="343057" name="Text Box 17"/>
            <p:cNvSpPr txBox="1">
              <a:spLocks noChangeArrowheads="1"/>
            </p:cNvSpPr>
            <p:nvPr/>
          </p:nvSpPr>
          <p:spPr bwMode="auto">
            <a:xfrm>
              <a:off x="930" y="1759"/>
              <a:ext cx="297" cy="343"/>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N</a:t>
              </a:r>
            </a:p>
          </p:txBody>
        </p:sp>
        <p:sp>
          <p:nvSpPr>
            <p:cNvPr id="343058" name="Oval 18"/>
            <p:cNvSpPr>
              <a:spLocks noChangeArrowheads="1"/>
            </p:cNvSpPr>
            <p:nvPr/>
          </p:nvSpPr>
          <p:spPr bwMode="auto">
            <a:xfrm>
              <a:off x="2839" y="3099"/>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3059" name="Line 19"/>
            <p:cNvSpPr>
              <a:spLocks noChangeShapeType="1"/>
            </p:cNvSpPr>
            <p:nvPr/>
          </p:nvSpPr>
          <p:spPr bwMode="auto">
            <a:xfrm>
              <a:off x="2920" y="1655"/>
              <a:ext cx="0" cy="1461"/>
            </a:xfrm>
            <a:prstGeom prst="line">
              <a:avLst/>
            </a:prstGeom>
            <a:noFill/>
            <a:ln w="9525">
              <a:solidFill>
                <a:srgbClr val="FF5050"/>
              </a:solidFill>
              <a:round/>
              <a:headEnd/>
              <a:tailEnd/>
            </a:ln>
            <a:effectLst/>
          </p:spPr>
          <p:txBody>
            <a:bodyPr/>
            <a:lstStyle/>
            <a:p>
              <a:endParaRPr lang="zh-CN" altLang="en-US"/>
            </a:p>
          </p:txBody>
        </p:sp>
        <p:sp>
          <p:nvSpPr>
            <p:cNvPr id="343060" name="Oval 20"/>
            <p:cNvSpPr>
              <a:spLocks noChangeArrowheads="1"/>
            </p:cNvSpPr>
            <p:nvPr/>
          </p:nvSpPr>
          <p:spPr bwMode="auto">
            <a:xfrm>
              <a:off x="1285" y="3099"/>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3061" name="Line 21"/>
            <p:cNvSpPr>
              <a:spLocks noChangeShapeType="1"/>
            </p:cNvSpPr>
            <p:nvPr/>
          </p:nvSpPr>
          <p:spPr bwMode="auto">
            <a:xfrm flipH="1">
              <a:off x="1394" y="3211"/>
              <a:ext cx="1472" cy="0"/>
            </a:xfrm>
            <a:prstGeom prst="line">
              <a:avLst/>
            </a:prstGeom>
            <a:noFill/>
            <a:ln w="9525">
              <a:solidFill>
                <a:schemeClr val="tx1"/>
              </a:solidFill>
              <a:round/>
              <a:headEnd/>
              <a:tailEnd/>
            </a:ln>
            <a:effectLst/>
          </p:spPr>
          <p:txBody>
            <a:bodyPr/>
            <a:lstStyle/>
            <a:p>
              <a:endParaRPr lang="zh-CN" altLang="en-US"/>
            </a:p>
          </p:txBody>
        </p:sp>
        <p:sp>
          <p:nvSpPr>
            <p:cNvPr id="343062" name="Line 22"/>
            <p:cNvSpPr>
              <a:spLocks noChangeShapeType="1"/>
            </p:cNvSpPr>
            <p:nvPr/>
          </p:nvSpPr>
          <p:spPr bwMode="auto">
            <a:xfrm>
              <a:off x="894" y="2926"/>
              <a:ext cx="418" cy="209"/>
            </a:xfrm>
            <a:prstGeom prst="line">
              <a:avLst/>
            </a:prstGeom>
            <a:noFill/>
            <a:ln w="9525">
              <a:solidFill>
                <a:schemeClr val="tx1"/>
              </a:solidFill>
              <a:round/>
              <a:headEnd/>
              <a:tailEnd/>
            </a:ln>
            <a:effectLst/>
          </p:spPr>
          <p:txBody>
            <a:bodyPr/>
            <a:lstStyle/>
            <a:p>
              <a:endParaRPr lang="zh-CN" altLang="en-US"/>
            </a:p>
          </p:txBody>
        </p:sp>
        <p:sp>
          <p:nvSpPr>
            <p:cNvPr id="343063" name="Line 23"/>
            <p:cNvSpPr>
              <a:spLocks noChangeShapeType="1"/>
            </p:cNvSpPr>
            <p:nvPr/>
          </p:nvSpPr>
          <p:spPr bwMode="auto">
            <a:xfrm flipH="1">
              <a:off x="894" y="3211"/>
              <a:ext cx="445" cy="339"/>
            </a:xfrm>
            <a:prstGeom prst="line">
              <a:avLst/>
            </a:prstGeom>
            <a:noFill/>
            <a:ln w="9525">
              <a:solidFill>
                <a:schemeClr val="tx1"/>
              </a:solidFill>
              <a:round/>
              <a:headEnd/>
              <a:tailEnd/>
            </a:ln>
            <a:effectLst/>
          </p:spPr>
          <p:txBody>
            <a:bodyPr/>
            <a:lstStyle/>
            <a:p>
              <a:endParaRPr lang="zh-CN" altLang="en-US"/>
            </a:p>
          </p:txBody>
        </p:sp>
        <p:sp>
          <p:nvSpPr>
            <p:cNvPr id="343064" name="Text Box 24"/>
            <p:cNvSpPr txBox="1">
              <a:spLocks noChangeArrowheads="1"/>
            </p:cNvSpPr>
            <p:nvPr/>
          </p:nvSpPr>
          <p:spPr bwMode="auto">
            <a:xfrm>
              <a:off x="1027" y="3423"/>
              <a:ext cx="297" cy="343"/>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N</a:t>
              </a:r>
            </a:p>
          </p:txBody>
        </p:sp>
        <p:sp>
          <p:nvSpPr>
            <p:cNvPr id="343065" name="Line 25"/>
            <p:cNvSpPr>
              <a:spLocks noChangeShapeType="1"/>
            </p:cNvSpPr>
            <p:nvPr/>
          </p:nvSpPr>
          <p:spPr bwMode="auto">
            <a:xfrm>
              <a:off x="1367" y="1655"/>
              <a:ext cx="0" cy="1518"/>
            </a:xfrm>
            <a:prstGeom prst="line">
              <a:avLst/>
            </a:prstGeom>
            <a:noFill/>
            <a:ln w="9525" cap="rnd">
              <a:solidFill>
                <a:schemeClr val="tx1"/>
              </a:solidFill>
              <a:prstDash val="sysDot"/>
              <a:round/>
              <a:headEnd/>
              <a:tailEnd/>
            </a:ln>
            <a:effectLst/>
          </p:spPr>
          <p:txBody>
            <a:bodyPr/>
            <a:lstStyle/>
            <a:p>
              <a:endParaRPr lang="zh-CN" altLang="en-US"/>
            </a:p>
          </p:txBody>
        </p:sp>
        <p:sp>
          <p:nvSpPr>
            <p:cNvPr id="343066" name="Line 26"/>
            <p:cNvSpPr>
              <a:spLocks noChangeShapeType="1"/>
            </p:cNvSpPr>
            <p:nvPr/>
          </p:nvSpPr>
          <p:spPr bwMode="auto">
            <a:xfrm flipV="1">
              <a:off x="2948" y="1552"/>
              <a:ext cx="1472" cy="0"/>
            </a:xfrm>
            <a:prstGeom prst="line">
              <a:avLst/>
            </a:prstGeom>
            <a:noFill/>
            <a:ln w="9525">
              <a:solidFill>
                <a:schemeClr val="tx1"/>
              </a:solidFill>
              <a:round/>
              <a:headEnd/>
              <a:tailEnd/>
            </a:ln>
            <a:effectLst/>
          </p:spPr>
          <p:txBody>
            <a:bodyPr/>
            <a:lstStyle/>
            <a:p>
              <a:endParaRPr lang="zh-CN" altLang="en-US"/>
            </a:p>
          </p:txBody>
        </p:sp>
        <p:sp>
          <p:nvSpPr>
            <p:cNvPr id="343067" name="Line 27"/>
            <p:cNvSpPr>
              <a:spLocks noChangeShapeType="1"/>
            </p:cNvSpPr>
            <p:nvPr/>
          </p:nvSpPr>
          <p:spPr bwMode="auto">
            <a:xfrm flipH="1" flipV="1">
              <a:off x="4447" y="1598"/>
              <a:ext cx="0" cy="1518"/>
            </a:xfrm>
            <a:prstGeom prst="line">
              <a:avLst/>
            </a:prstGeom>
            <a:noFill/>
            <a:ln w="9525" cap="rnd">
              <a:solidFill>
                <a:schemeClr val="tx1"/>
              </a:solidFill>
              <a:prstDash val="sysDot"/>
              <a:round/>
              <a:headEnd/>
              <a:tailEnd/>
            </a:ln>
            <a:effectLst/>
          </p:spPr>
          <p:txBody>
            <a:bodyPr/>
            <a:lstStyle/>
            <a:p>
              <a:endParaRPr lang="zh-CN" altLang="en-US"/>
            </a:p>
          </p:txBody>
        </p:sp>
        <p:sp>
          <p:nvSpPr>
            <p:cNvPr id="343068" name="Oval 28"/>
            <p:cNvSpPr>
              <a:spLocks noChangeArrowheads="1"/>
            </p:cNvSpPr>
            <p:nvPr/>
          </p:nvSpPr>
          <p:spPr bwMode="auto">
            <a:xfrm flipH="1" flipV="1">
              <a:off x="4365" y="1420"/>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3069" name="Line 29"/>
            <p:cNvSpPr>
              <a:spLocks noChangeShapeType="1"/>
            </p:cNvSpPr>
            <p:nvPr/>
          </p:nvSpPr>
          <p:spPr bwMode="auto">
            <a:xfrm flipH="1" flipV="1">
              <a:off x="4475" y="1620"/>
              <a:ext cx="465" cy="191"/>
            </a:xfrm>
            <a:prstGeom prst="line">
              <a:avLst/>
            </a:prstGeom>
            <a:noFill/>
            <a:ln w="9525">
              <a:solidFill>
                <a:schemeClr val="tx1"/>
              </a:solidFill>
              <a:round/>
              <a:headEnd/>
              <a:tailEnd/>
            </a:ln>
            <a:effectLst/>
          </p:spPr>
          <p:txBody>
            <a:bodyPr/>
            <a:lstStyle/>
            <a:p>
              <a:endParaRPr lang="zh-CN" altLang="en-US"/>
            </a:p>
          </p:txBody>
        </p:sp>
        <p:sp>
          <p:nvSpPr>
            <p:cNvPr id="343070" name="Line 30"/>
            <p:cNvSpPr>
              <a:spLocks noChangeShapeType="1"/>
            </p:cNvSpPr>
            <p:nvPr/>
          </p:nvSpPr>
          <p:spPr bwMode="auto">
            <a:xfrm flipV="1">
              <a:off x="4475" y="1187"/>
              <a:ext cx="465" cy="346"/>
            </a:xfrm>
            <a:prstGeom prst="line">
              <a:avLst/>
            </a:prstGeom>
            <a:noFill/>
            <a:ln w="9525">
              <a:solidFill>
                <a:schemeClr val="tx1"/>
              </a:solidFill>
              <a:round/>
              <a:headEnd/>
              <a:tailEnd/>
            </a:ln>
            <a:effectLst/>
          </p:spPr>
          <p:txBody>
            <a:bodyPr/>
            <a:lstStyle/>
            <a:p>
              <a:endParaRPr lang="zh-CN" altLang="en-US"/>
            </a:p>
          </p:txBody>
        </p:sp>
        <p:sp>
          <p:nvSpPr>
            <p:cNvPr id="343071" name="Text Box 31"/>
            <p:cNvSpPr txBox="1">
              <a:spLocks noChangeArrowheads="1"/>
            </p:cNvSpPr>
            <p:nvPr/>
          </p:nvSpPr>
          <p:spPr bwMode="auto">
            <a:xfrm>
              <a:off x="4564" y="1039"/>
              <a:ext cx="297" cy="343"/>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Y</a:t>
              </a:r>
            </a:p>
          </p:txBody>
        </p:sp>
        <p:sp>
          <p:nvSpPr>
            <p:cNvPr id="343072" name="Text Box 32"/>
            <p:cNvSpPr txBox="1">
              <a:spLocks noChangeArrowheads="1"/>
            </p:cNvSpPr>
            <p:nvPr/>
          </p:nvSpPr>
          <p:spPr bwMode="auto">
            <a:xfrm>
              <a:off x="4583" y="1807"/>
              <a:ext cx="297" cy="342"/>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N</a:t>
              </a:r>
            </a:p>
          </p:txBody>
        </p:sp>
        <p:sp>
          <p:nvSpPr>
            <p:cNvPr id="343073" name="Oval 33"/>
            <p:cNvSpPr>
              <a:spLocks noChangeArrowheads="1"/>
            </p:cNvSpPr>
            <p:nvPr/>
          </p:nvSpPr>
          <p:spPr bwMode="auto">
            <a:xfrm flipH="1" flipV="1">
              <a:off x="4365" y="3116"/>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3074" name="Line 34"/>
            <p:cNvSpPr>
              <a:spLocks noChangeShapeType="1"/>
            </p:cNvSpPr>
            <p:nvPr/>
          </p:nvSpPr>
          <p:spPr bwMode="auto">
            <a:xfrm flipH="1" flipV="1">
              <a:off x="4475" y="3317"/>
              <a:ext cx="420" cy="189"/>
            </a:xfrm>
            <a:prstGeom prst="line">
              <a:avLst/>
            </a:prstGeom>
            <a:noFill/>
            <a:ln w="9525">
              <a:solidFill>
                <a:schemeClr val="tx1"/>
              </a:solidFill>
              <a:round/>
              <a:headEnd/>
              <a:tailEnd/>
            </a:ln>
            <a:effectLst/>
          </p:spPr>
          <p:txBody>
            <a:bodyPr/>
            <a:lstStyle/>
            <a:p>
              <a:endParaRPr lang="zh-CN" altLang="en-US"/>
            </a:p>
          </p:txBody>
        </p:sp>
        <p:sp>
          <p:nvSpPr>
            <p:cNvPr id="343075" name="Line 35"/>
            <p:cNvSpPr>
              <a:spLocks noChangeShapeType="1"/>
            </p:cNvSpPr>
            <p:nvPr/>
          </p:nvSpPr>
          <p:spPr bwMode="auto">
            <a:xfrm flipV="1">
              <a:off x="4475" y="2881"/>
              <a:ext cx="465" cy="348"/>
            </a:xfrm>
            <a:prstGeom prst="line">
              <a:avLst/>
            </a:prstGeom>
            <a:noFill/>
            <a:ln w="9525">
              <a:solidFill>
                <a:srgbClr val="FF5050"/>
              </a:solidFill>
              <a:round/>
              <a:headEnd/>
              <a:tailEnd/>
            </a:ln>
            <a:effectLst/>
          </p:spPr>
          <p:txBody>
            <a:bodyPr/>
            <a:lstStyle/>
            <a:p>
              <a:endParaRPr lang="zh-CN" altLang="en-US"/>
            </a:p>
          </p:txBody>
        </p:sp>
        <p:sp>
          <p:nvSpPr>
            <p:cNvPr id="343076" name="Text Box 36"/>
            <p:cNvSpPr txBox="1">
              <a:spLocks noChangeArrowheads="1"/>
            </p:cNvSpPr>
            <p:nvPr/>
          </p:nvSpPr>
          <p:spPr bwMode="auto">
            <a:xfrm>
              <a:off x="4564" y="2767"/>
              <a:ext cx="297" cy="343"/>
            </a:xfrm>
            <a:prstGeom prst="rect">
              <a:avLst/>
            </a:prstGeom>
            <a:noFill/>
            <a:ln w="9525">
              <a:noFill/>
              <a:miter lim="800000"/>
              <a:headEnd/>
              <a:tailEnd/>
            </a:ln>
            <a:effectLst/>
          </p:spPr>
          <p:txBody>
            <a:bodyPr wrap="none">
              <a:spAutoFit/>
            </a:bodyPr>
            <a:lstStyle/>
            <a:p>
              <a:r>
                <a:rPr kumimoji="1" lang="en-US" altLang="zh-CN" sz="2400">
                  <a:solidFill>
                    <a:srgbClr val="FF5050"/>
                  </a:solidFill>
                  <a:latin typeface="Times New Roman" pitchFamily="18" charset="0"/>
                  <a:ea typeface="宋体" pitchFamily="2" charset="-122"/>
                </a:rPr>
                <a:t>Y</a:t>
              </a:r>
            </a:p>
          </p:txBody>
        </p:sp>
        <p:sp>
          <p:nvSpPr>
            <p:cNvPr id="343077" name="Text Box 37"/>
            <p:cNvSpPr txBox="1">
              <a:spLocks noChangeArrowheads="1"/>
            </p:cNvSpPr>
            <p:nvPr/>
          </p:nvSpPr>
          <p:spPr bwMode="auto">
            <a:xfrm>
              <a:off x="4564" y="3475"/>
              <a:ext cx="297" cy="343"/>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N</a:t>
              </a:r>
            </a:p>
          </p:txBody>
        </p:sp>
        <p:sp>
          <p:nvSpPr>
            <p:cNvPr id="343078" name="Line 38"/>
            <p:cNvSpPr>
              <a:spLocks noChangeShapeType="1"/>
            </p:cNvSpPr>
            <p:nvPr/>
          </p:nvSpPr>
          <p:spPr bwMode="auto">
            <a:xfrm>
              <a:off x="2948" y="3249"/>
              <a:ext cx="1527" cy="0"/>
            </a:xfrm>
            <a:prstGeom prst="line">
              <a:avLst/>
            </a:prstGeom>
            <a:noFill/>
            <a:ln w="9525">
              <a:solidFill>
                <a:srgbClr val="FF5050"/>
              </a:solidFill>
              <a:round/>
              <a:headEnd/>
              <a:tailEnd/>
            </a:ln>
            <a:effectLst/>
          </p:spPr>
          <p:txBody>
            <a:bodyPr/>
            <a:lstStyle/>
            <a:p>
              <a:endParaRPr lang="zh-CN" altLang="en-US"/>
            </a:p>
          </p:txBody>
        </p:sp>
        <p:sp>
          <p:nvSpPr>
            <p:cNvPr id="343079" name="Text Box 39"/>
            <p:cNvSpPr txBox="1">
              <a:spLocks noChangeArrowheads="1"/>
            </p:cNvSpPr>
            <p:nvPr/>
          </p:nvSpPr>
          <p:spPr bwMode="auto">
            <a:xfrm>
              <a:off x="1982" y="1166"/>
              <a:ext cx="583" cy="343"/>
            </a:xfrm>
            <a:prstGeom prst="rect">
              <a:avLst/>
            </a:prstGeom>
            <a:noFill/>
            <a:ln w="9525">
              <a:noFill/>
              <a:miter lim="800000"/>
              <a:headEnd/>
              <a:tailEnd/>
            </a:ln>
            <a:effectLst/>
          </p:spPr>
          <p:txBody>
            <a:bodyPr wrap="none">
              <a:spAutoFit/>
            </a:bodyPr>
            <a:lstStyle/>
            <a:p>
              <a:r>
                <a:rPr kumimoji="1" lang="zh-CN" altLang="en-US" sz="2400">
                  <a:solidFill>
                    <a:srgbClr val="FF5050"/>
                  </a:solidFill>
                  <a:latin typeface="Times New Roman" pitchFamily="18" charset="0"/>
                  <a:ea typeface="宋体" pitchFamily="2" charset="-122"/>
                </a:rPr>
                <a:t>保修</a:t>
              </a:r>
            </a:p>
          </p:txBody>
        </p:sp>
        <p:sp>
          <p:nvSpPr>
            <p:cNvPr id="343080" name="Text Box 40"/>
            <p:cNvSpPr txBox="1">
              <a:spLocks noChangeArrowheads="1"/>
            </p:cNvSpPr>
            <p:nvPr/>
          </p:nvSpPr>
          <p:spPr bwMode="auto">
            <a:xfrm>
              <a:off x="1961" y="3193"/>
              <a:ext cx="583" cy="343"/>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保修</a:t>
              </a:r>
            </a:p>
          </p:txBody>
        </p:sp>
        <p:sp>
          <p:nvSpPr>
            <p:cNvPr id="343081" name="Text Box 41"/>
            <p:cNvSpPr txBox="1">
              <a:spLocks noChangeArrowheads="1"/>
            </p:cNvSpPr>
            <p:nvPr/>
          </p:nvSpPr>
          <p:spPr bwMode="auto">
            <a:xfrm>
              <a:off x="3281" y="1187"/>
              <a:ext cx="806" cy="34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不保修</a:t>
              </a:r>
            </a:p>
          </p:txBody>
        </p:sp>
        <p:sp>
          <p:nvSpPr>
            <p:cNvPr id="343082" name="Text Box 42"/>
            <p:cNvSpPr txBox="1">
              <a:spLocks noChangeArrowheads="1"/>
            </p:cNvSpPr>
            <p:nvPr/>
          </p:nvSpPr>
          <p:spPr bwMode="auto">
            <a:xfrm>
              <a:off x="3281" y="3240"/>
              <a:ext cx="806" cy="342"/>
            </a:xfrm>
            <a:prstGeom prst="rect">
              <a:avLst/>
            </a:prstGeom>
            <a:noFill/>
            <a:ln w="9525">
              <a:noFill/>
              <a:miter lim="800000"/>
              <a:headEnd/>
              <a:tailEnd/>
            </a:ln>
            <a:effectLst/>
          </p:spPr>
          <p:txBody>
            <a:bodyPr wrap="none">
              <a:spAutoFit/>
            </a:bodyPr>
            <a:lstStyle/>
            <a:p>
              <a:r>
                <a:rPr kumimoji="1" lang="zh-CN" altLang="en-US" sz="2400">
                  <a:solidFill>
                    <a:srgbClr val="FF5050"/>
                  </a:solidFill>
                  <a:latin typeface="Times New Roman" pitchFamily="18" charset="0"/>
                  <a:ea typeface="宋体" pitchFamily="2" charset="-122"/>
                </a:rPr>
                <a:t>不保修</a:t>
              </a:r>
            </a:p>
          </p:txBody>
        </p:sp>
        <p:sp>
          <p:nvSpPr>
            <p:cNvPr id="343083" name="Text Box 43"/>
            <p:cNvSpPr txBox="1">
              <a:spLocks noChangeArrowheads="1"/>
            </p:cNvSpPr>
            <p:nvPr/>
          </p:nvSpPr>
          <p:spPr bwMode="auto">
            <a:xfrm>
              <a:off x="4222" y="2212"/>
              <a:ext cx="583" cy="343"/>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客户</a:t>
              </a:r>
            </a:p>
          </p:txBody>
        </p:sp>
        <p:sp>
          <p:nvSpPr>
            <p:cNvPr id="343084" name="Text Box 44"/>
            <p:cNvSpPr txBox="1">
              <a:spLocks noChangeArrowheads="1"/>
            </p:cNvSpPr>
            <p:nvPr/>
          </p:nvSpPr>
          <p:spPr bwMode="auto">
            <a:xfrm>
              <a:off x="254" y="1098"/>
              <a:ext cx="732" cy="343"/>
            </a:xfrm>
            <a:prstGeom prst="rect">
              <a:avLst/>
            </a:prstGeom>
            <a:noFill/>
            <a:ln w="9525">
              <a:noFill/>
              <a:miter lim="800000"/>
              <a:headEnd/>
              <a:tailEnd/>
            </a:ln>
            <a:effectLst/>
          </p:spPr>
          <p:txBody>
            <a:bodyPr wrap="none">
              <a:spAutoFit/>
            </a:bodyPr>
            <a:lstStyle/>
            <a:p>
              <a:r>
                <a:rPr kumimoji="1" lang="zh-CN" altLang="en-US" sz="2400">
                  <a:solidFill>
                    <a:srgbClr val="FF5050"/>
                  </a:solidFill>
                  <a:latin typeface="Times New Roman" pitchFamily="18" charset="0"/>
                  <a:ea typeface="宋体" pitchFamily="2" charset="-122"/>
                </a:rPr>
                <a:t>(</a:t>
              </a:r>
              <a:r>
                <a:rPr kumimoji="1" lang="en-US" altLang="zh-CN" sz="2400">
                  <a:solidFill>
                    <a:srgbClr val="FF5050"/>
                  </a:solidFill>
                  <a:latin typeface="Times New Roman" pitchFamily="18" charset="0"/>
                  <a:ea typeface="宋体" pitchFamily="2" charset="-122"/>
                </a:rPr>
                <a:t>1,0.5)</a:t>
              </a:r>
            </a:p>
          </p:txBody>
        </p:sp>
        <p:sp>
          <p:nvSpPr>
            <p:cNvPr id="343085" name="Text Box 45"/>
            <p:cNvSpPr txBox="1">
              <a:spLocks noChangeArrowheads="1"/>
            </p:cNvSpPr>
            <p:nvPr/>
          </p:nvSpPr>
          <p:spPr bwMode="auto">
            <a:xfrm>
              <a:off x="361" y="1678"/>
              <a:ext cx="564" cy="343"/>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(0</a:t>
              </a:r>
              <a:r>
                <a:rPr kumimoji="1" lang="en-US" altLang="zh-CN" sz="2400">
                  <a:latin typeface="Times New Roman" pitchFamily="18" charset="0"/>
                  <a:ea typeface="宋体" pitchFamily="2" charset="-122"/>
                </a:rPr>
                <a:t>,0)</a:t>
              </a:r>
            </a:p>
          </p:txBody>
        </p:sp>
        <p:sp>
          <p:nvSpPr>
            <p:cNvPr id="343086" name="Text Box 46"/>
            <p:cNvSpPr txBox="1">
              <a:spLocks noChangeArrowheads="1"/>
            </p:cNvSpPr>
            <p:nvPr/>
          </p:nvSpPr>
          <p:spPr bwMode="auto">
            <a:xfrm>
              <a:off x="257" y="2747"/>
              <a:ext cx="882" cy="343"/>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(-1</a:t>
              </a:r>
              <a:r>
                <a:rPr kumimoji="1" lang="en-US" altLang="zh-CN" sz="2400">
                  <a:latin typeface="Times New Roman" pitchFamily="18" charset="0"/>
                  <a:ea typeface="宋体" pitchFamily="2" charset="-122"/>
                </a:rPr>
                <a:t>,-0.5)</a:t>
              </a:r>
            </a:p>
          </p:txBody>
        </p:sp>
        <p:sp>
          <p:nvSpPr>
            <p:cNvPr id="343087" name="Text Box 47"/>
            <p:cNvSpPr txBox="1">
              <a:spLocks noChangeArrowheads="1"/>
            </p:cNvSpPr>
            <p:nvPr/>
          </p:nvSpPr>
          <p:spPr bwMode="auto">
            <a:xfrm>
              <a:off x="406" y="3392"/>
              <a:ext cx="564" cy="343"/>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0,0)</a:t>
              </a:r>
            </a:p>
          </p:txBody>
        </p:sp>
        <p:sp>
          <p:nvSpPr>
            <p:cNvPr id="343088" name="Text Box 48"/>
            <p:cNvSpPr txBox="1">
              <a:spLocks noChangeArrowheads="1"/>
            </p:cNvSpPr>
            <p:nvPr/>
          </p:nvSpPr>
          <p:spPr bwMode="auto">
            <a:xfrm>
              <a:off x="4983" y="1008"/>
              <a:ext cx="639" cy="343"/>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(-1</a:t>
              </a:r>
              <a:r>
                <a:rPr kumimoji="1" lang="en-US" altLang="zh-CN" sz="2400">
                  <a:latin typeface="Times New Roman" pitchFamily="18" charset="0"/>
                  <a:ea typeface="宋体" pitchFamily="2" charset="-122"/>
                </a:rPr>
                <a:t>,1)</a:t>
              </a:r>
            </a:p>
          </p:txBody>
        </p:sp>
        <p:sp>
          <p:nvSpPr>
            <p:cNvPr id="343089" name="Text Box 49"/>
            <p:cNvSpPr txBox="1">
              <a:spLocks noChangeArrowheads="1"/>
            </p:cNvSpPr>
            <p:nvPr/>
          </p:nvSpPr>
          <p:spPr bwMode="auto">
            <a:xfrm>
              <a:off x="4983" y="1710"/>
              <a:ext cx="564" cy="343"/>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0,0)</a:t>
              </a:r>
            </a:p>
          </p:txBody>
        </p:sp>
        <p:sp>
          <p:nvSpPr>
            <p:cNvPr id="343090" name="Text Box 50"/>
            <p:cNvSpPr txBox="1">
              <a:spLocks noChangeArrowheads="1"/>
            </p:cNvSpPr>
            <p:nvPr/>
          </p:nvSpPr>
          <p:spPr bwMode="auto">
            <a:xfrm>
              <a:off x="4939" y="2659"/>
              <a:ext cx="731" cy="343"/>
            </a:xfrm>
            <a:prstGeom prst="rect">
              <a:avLst/>
            </a:prstGeom>
            <a:noFill/>
            <a:ln w="9525">
              <a:noFill/>
              <a:miter lim="800000"/>
              <a:headEnd/>
              <a:tailEnd/>
            </a:ln>
            <a:effectLst/>
          </p:spPr>
          <p:txBody>
            <a:bodyPr wrap="none">
              <a:spAutoFit/>
            </a:bodyPr>
            <a:lstStyle/>
            <a:p>
              <a:r>
                <a:rPr kumimoji="1" lang="zh-CN" altLang="en-US" sz="2400">
                  <a:solidFill>
                    <a:srgbClr val="FF5050"/>
                  </a:solidFill>
                  <a:latin typeface="Times New Roman" pitchFamily="18" charset="0"/>
                  <a:ea typeface="宋体" pitchFamily="2" charset="-122"/>
                </a:rPr>
                <a:t>(</a:t>
              </a:r>
              <a:r>
                <a:rPr kumimoji="1" lang="en-US" altLang="zh-CN" sz="2400">
                  <a:solidFill>
                    <a:srgbClr val="FF5050"/>
                  </a:solidFill>
                  <a:latin typeface="Times New Roman" pitchFamily="18" charset="0"/>
                  <a:ea typeface="宋体" pitchFamily="2" charset="-122"/>
                </a:rPr>
                <a:t>1,0.5)</a:t>
              </a:r>
            </a:p>
          </p:txBody>
        </p:sp>
        <p:sp>
          <p:nvSpPr>
            <p:cNvPr id="343091" name="Text Box 51"/>
            <p:cNvSpPr txBox="1">
              <a:spLocks noChangeArrowheads="1"/>
            </p:cNvSpPr>
            <p:nvPr/>
          </p:nvSpPr>
          <p:spPr bwMode="auto">
            <a:xfrm>
              <a:off x="4939" y="3390"/>
              <a:ext cx="564" cy="34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(0</a:t>
              </a:r>
              <a:r>
                <a:rPr kumimoji="1" lang="en-US" altLang="zh-CN" sz="2400">
                  <a:latin typeface="Times New Roman" pitchFamily="18" charset="0"/>
                  <a:ea typeface="宋体" pitchFamily="2" charset="-122"/>
                </a:rPr>
                <a:t>,0)</a:t>
              </a:r>
            </a:p>
          </p:txBody>
        </p:sp>
        <p:sp>
          <p:nvSpPr>
            <p:cNvPr id="343092" name="Text Box 52"/>
            <p:cNvSpPr txBox="1">
              <a:spLocks noChangeArrowheads="1"/>
            </p:cNvSpPr>
            <p:nvPr/>
          </p:nvSpPr>
          <p:spPr bwMode="auto">
            <a:xfrm>
              <a:off x="1410" y="1151"/>
              <a:ext cx="396" cy="343"/>
            </a:xfrm>
            <a:prstGeom prst="rect">
              <a:avLst/>
            </a:prstGeom>
            <a:noFill/>
            <a:ln w="9525">
              <a:noFill/>
              <a:miter lim="800000"/>
              <a:headEnd/>
              <a:tailEnd/>
            </a:ln>
            <a:effectLst/>
          </p:spPr>
          <p:txBody>
            <a:bodyPr wrap="none">
              <a:spAutoFit/>
            </a:bodyPr>
            <a:lstStyle/>
            <a:p>
              <a:r>
                <a:rPr kumimoji="1" lang="zh-CN" altLang="en-US" sz="2400">
                  <a:solidFill>
                    <a:srgbClr val="FF5050"/>
                  </a:solidFill>
                  <a:latin typeface="Times New Roman" pitchFamily="18" charset="0"/>
                  <a:ea typeface="宋体" pitchFamily="2" charset="-122"/>
                </a:rPr>
                <a:t>[</a:t>
              </a:r>
              <a:r>
                <a:rPr kumimoji="1" lang="en-US" altLang="zh-CN" sz="2400">
                  <a:solidFill>
                    <a:srgbClr val="FF5050"/>
                  </a:solidFill>
                  <a:latin typeface="Times New Roman" pitchFamily="18" charset="0"/>
                  <a:ea typeface="宋体" pitchFamily="2" charset="-122"/>
                </a:rPr>
                <a:t>1]</a:t>
              </a:r>
            </a:p>
          </p:txBody>
        </p:sp>
        <p:sp>
          <p:nvSpPr>
            <p:cNvPr id="343093" name="Text Box 53"/>
            <p:cNvSpPr txBox="1">
              <a:spLocks noChangeArrowheads="1"/>
            </p:cNvSpPr>
            <p:nvPr/>
          </p:nvSpPr>
          <p:spPr bwMode="auto">
            <a:xfrm>
              <a:off x="1368" y="3226"/>
              <a:ext cx="396" cy="343"/>
            </a:xfrm>
            <a:prstGeom prst="rect">
              <a:avLst/>
            </a:prstGeom>
            <a:noFill/>
            <a:ln w="9525">
              <a:noFill/>
              <a:miter lim="800000"/>
              <a:headEnd/>
              <a:tailEnd/>
            </a:ln>
            <a:effectLst/>
          </p:spPr>
          <p:txBody>
            <a:bodyPr wrap="none">
              <a:spAutoFit/>
            </a:bodyPr>
            <a:lstStyle/>
            <a:p>
              <a:r>
                <a:rPr kumimoji="1" lang="zh-CN" altLang="en-US" sz="2400">
                  <a:solidFill>
                    <a:srgbClr val="FF5050"/>
                  </a:solidFill>
                  <a:latin typeface="Times New Roman" pitchFamily="18" charset="0"/>
                  <a:ea typeface="宋体" pitchFamily="2" charset="-122"/>
                </a:rPr>
                <a:t>[0</a:t>
              </a:r>
              <a:r>
                <a:rPr kumimoji="1" lang="en-US" altLang="zh-CN" sz="2400">
                  <a:solidFill>
                    <a:srgbClr val="FF5050"/>
                  </a:solidFill>
                  <a:latin typeface="Times New Roman" pitchFamily="18" charset="0"/>
                  <a:ea typeface="宋体" pitchFamily="2" charset="-122"/>
                </a:rPr>
                <a:t>]</a:t>
              </a:r>
            </a:p>
          </p:txBody>
        </p:sp>
        <p:sp>
          <p:nvSpPr>
            <p:cNvPr id="343094" name="Text Box 54"/>
            <p:cNvSpPr txBox="1">
              <a:spLocks noChangeArrowheads="1"/>
            </p:cNvSpPr>
            <p:nvPr/>
          </p:nvSpPr>
          <p:spPr bwMode="auto">
            <a:xfrm>
              <a:off x="3929" y="1148"/>
              <a:ext cx="397" cy="343"/>
            </a:xfrm>
            <a:prstGeom prst="rect">
              <a:avLst/>
            </a:prstGeom>
            <a:noFill/>
            <a:ln w="9525">
              <a:noFill/>
              <a:miter lim="800000"/>
              <a:headEnd/>
              <a:tailEnd/>
            </a:ln>
            <a:effectLst/>
          </p:spPr>
          <p:txBody>
            <a:bodyPr wrap="none">
              <a:spAutoFit/>
            </a:bodyPr>
            <a:lstStyle/>
            <a:p>
              <a:r>
                <a:rPr kumimoji="1" lang="zh-CN" altLang="en-US" sz="2400">
                  <a:solidFill>
                    <a:srgbClr val="FF5050"/>
                  </a:solidFill>
                  <a:latin typeface="Times New Roman" pitchFamily="18" charset="0"/>
                  <a:ea typeface="宋体" pitchFamily="2" charset="-122"/>
                </a:rPr>
                <a:t>[</a:t>
              </a:r>
              <a:r>
                <a:rPr kumimoji="1" lang="en-US" altLang="zh-CN" sz="2400">
                  <a:solidFill>
                    <a:srgbClr val="FF5050"/>
                  </a:solidFill>
                  <a:latin typeface="Times New Roman" pitchFamily="18" charset="0"/>
                  <a:ea typeface="宋体" pitchFamily="2" charset="-122"/>
                </a:rPr>
                <a:t>0]</a:t>
              </a:r>
            </a:p>
          </p:txBody>
        </p:sp>
        <p:sp>
          <p:nvSpPr>
            <p:cNvPr id="343095" name="Text Box 55"/>
            <p:cNvSpPr txBox="1">
              <a:spLocks noChangeArrowheads="1"/>
            </p:cNvSpPr>
            <p:nvPr/>
          </p:nvSpPr>
          <p:spPr bwMode="auto">
            <a:xfrm>
              <a:off x="3999" y="3248"/>
              <a:ext cx="397" cy="343"/>
            </a:xfrm>
            <a:prstGeom prst="rect">
              <a:avLst/>
            </a:prstGeom>
            <a:noFill/>
            <a:ln w="9525">
              <a:noFill/>
              <a:miter lim="800000"/>
              <a:headEnd/>
              <a:tailEnd/>
            </a:ln>
            <a:effectLst/>
          </p:spPr>
          <p:txBody>
            <a:bodyPr wrap="none">
              <a:spAutoFit/>
            </a:bodyPr>
            <a:lstStyle/>
            <a:p>
              <a:r>
                <a:rPr kumimoji="1" lang="zh-CN" altLang="en-US" sz="2400">
                  <a:solidFill>
                    <a:srgbClr val="FF5050"/>
                  </a:solidFill>
                  <a:latin typeface="Times New Roman" pitchFamily="18" charset="0"/>
                  <a:ea typeface="宋体" pitchFamily="2" charset="-122"/>
                </a:rPr>
                <a:t>[1</a:t>
              </a:r>
              <a:r>
                <a:rPr kumimoji="1" lang="en-US" altLang="zh-CN" sz="2400">
                  <a:solidFill>
                    <a:srgbClr val="FF5050"/>
                  </a:solidFill>
                  <a:latin typeface="Times New Roman" pitchFamily="18" charset="0"/>
                  <a:ea typeface="宋体" pitchFamily="2" charset="-122"/>
                </a:rPr>
                <a:t>]</a:t>
              </a:r>
            </a:p>
          </p:txBody>
        </p:sp>
        <p:sp>
          <p:nvSpPr>
            <p:cNvPr id="343096" name="Text Box 56"/>
            <p:cNvSpPr txBox="1">
              <a:spLocks noChangeArrowheads="1"/>
            </p:cNvSpPr>
            <p:nvPr/>
          </p:nvSpPr>
          <p:spPr bwMode="auto">
            <a:xfrm>
              <a:off x="1150" y="2168"/>
              <a:ext cx="583" cy="343"/>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客户</a:t>
              </a:r>
            </a:p>
          </p:txBody>
        </p:sp>
        <p:sp>
          <p:nvSpPr>
            <p:cNvPr id="343097" name="Text Box 57"/>
            <p:cNvSpPr txBox="1">
              <a:spLocks noChangeArrowheads="1"/>
            </p:cNvSpPr>
            <p:nvPr/>
          </p:nvSpPr>
          <p:spPr bwMode="auto">
            <a:xfrm>
              <a:off x="2672" y="3461"/>
              <a:ext cx="583" cy="343"/>
            </a:xfrm>
            <a:prstGeom prst="rect">
              <a:avLst/>
            </a:prstGeom>
            <a:noFill/>
            <a:ln w="9525">
              <a:noFill/>
              <a:miter lim="800000"/>
              <a:headEnd/>
              <a:tailEnd/>
            </a:ln>
            <a:effectLst/>
          </p:spPr>
          <p:txBody>
            <a:bodyPr wrap="none">
              <a:spAutoFit/>
            </a:bodyPr>
            <a:lstStyle/>
            <a:p>
              <a:r>
                <a:rPr kumimoji="1" lang="zh-CN" altLang="en-US" sz="2400">
                  <a:solidFill>
                    <a:schemeClr val="tx2"/>
                  </a:solidFill>
                  <a:latin typeface="宋体" pitchFamily="2" charset="-122"/>
                  <a:ea typeface="宋体" pitchFamily="2" charset="-122"/>
                </a:rPr>
                <a:t>厂商</a:t>
              </a:r>
            </a:p>
          </p:txBody>
        </p:sp>
        <p:sp>
          <p:nvSpPr>
            <p:cNvPr id="343098" name="Text Box 58"/>
            <p:cNvSpPr txBox="1">
              <a:spLocks noChangeArrowheads="1"/>
            </p:cNvSpPr>
            <p:nvPr/>
          </p:nvSpPr>
          <p:spPr bwMode="auto">
            <a:xfrm>
              <a:off x="963" y="2719"/>
              <a:ext cx="297" cy="343"/>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Y</a:t>
              </a:r>
            </a:p>
          </p:txBody>
        </p:sp>
        <p:sp>
          <p:nvSpPr>
            <p:cNvPr id="343099" name="Text Box 59"/>
            <p:cNvSpPr txBox="1">
              <a:spLocks noChangeArrowheads="1"/>
            </p:cNvSpPr>
            <p:nvPr/>
          </p:nvSpPr>
          <p:spPr bwMode="auto">
            <a:xfrm>
              <a:off x="894" y="1022"/>
              <a:ext cx="297" cy="343"/>
            </a:xfrm>
            <a:prstGeom prst="rect">
              <a:avLst/>
            </a:prstGeom>
            <a:noFill/>
            <a:ln w="9525">
              <a:noFill/>
              <a:miter lim="800000"/>
              <a:headEnd/>
              <a:tailEnd/>
            </a:ln>
            <a:effectLst/>
          </p:spPr>
          <p:txBody>
            <a:bodyPr wrap="none">
              <a:spAutoFit/>
            </a:bodyPr>
            <a:lstStyle/>
            <a:p>
              <a:r>
                <a:rPr kumimoji="1" lang="en-US" altLang="zh-CN" sz="2400">
                  <a:solidFill>
                    <a:srgbClr val="FF5050"/>
                  </a:solidFill>
                  <a:latin typeface="Times New Roman" pitchFamily="18" charset="0"/>
                  <a:ea typeface="宋体" pitchFamily="2" charset="-122"/>
                </a:rPr>
                <a:t>Y</a:t>
              </a:r>
            </a:p>
          </p:txBody>
        </p:sp>
      </p:grpSp>
      <p:sp>
        <p:nvSpPr>
          <p:cNvPr id="343100" name="Rectangle 60"/>
          <p:cNvSpPr>
            <a:spLocks noChangeArrowheads="1"/>
          </p:cNvSpPr>
          <p:nvPr/>
        </p:nvSpPr>
        <p:spPr bwMode="auto">
          <a:xfrm>
            <a:off x="1141413" y="5537200"/>
            <a:ext cx="7772400" cy="914400"/>
          </a:xfrm>
          <a:prstGeom prst="rect">
            <a:avLst/>
          </a:prstGeom>
          <a:noFill/>
          <a:ln w="9525">
            <a:noFill/>
            <a:miter lim="800000"/>
            <a:headEnd/>
            <a:tailEnd/>
          </a:ln>
          <a:effectLst/>
        </p:spPr>
        <p:txBody>
          <a:bodyPr/>
          <a:lstStyle/>
          <a:p>
            <a:pPr marL="342900" indent="-342900">
              <a:buClr>
                <a:schemeClr val="folHlink"/>
              </a:buClr>
              <a:buSzPct val="90000"/>
              <a:buFont typeface="Wingdings" pitchFamily="2" charset="2"/>
              <a:buChar char="n"/>
            </a:pPr>
            <a:r>
              <a:rPr kumimoji="1" lang="zh-CN" altLang="en-US" sz="2000" b="1">
                <a:solidFill>
                  <a:schemeClr val="tx2"/>
                </a:solidFill>
                <a:latin typeface="宋体" pitchFamily="2" charset="-122"/>
                <a:ea typeface="宋体" pitchFamily="2" charset="-122"/>
              </a:rPr>
              <a:t>结论：</a:t>
            </a:r>
            <a:r>
              <a:rPr kumimoji="1" lang="zh-CN" altLang="en-US" sz="2000">
                <a:solidFill>
                  <a:schemeClr val="tx2"/>
                </a:solidFill>
                <a:latin typeface="宋体" pitchFamily="2" charset="-122"/>
                <a:ea typeface="宋体" pitchFamily="2" charset="-122"/>
              </a:rPr>
              <a:t>[</a:t>
            </a:r>
            <a:r>
              <a:rPr kumimoji="1" lang="zh-CN" altLang="en-US" sz="2000">
                <a:latin typeface="宋体" pitchFamily="2" charset="-122"/>
                <a:ea typeface="宋体" pitchFamily="2" charset="-122"/>
              </a:rPr>
              <a:t>(保修</a:t>
            </a:r>
            <a:r>
              <a:rPr lang="zh-CN" altLang="en-US" sz="2000">
                <a:solidFill>
                  <a:schemeClr val="tx2"/>
                </a:solidFill>
                <a:latin typeface="宋体" pitchFamily="2" charset="-122"/>
                <a:ea typeface="宋体" pitchFamily="2" charset="-122"/>
              </a:rPr>
              <a:t>,不保修</a:t>
            </a:r>
            <a:r>
              <a:rPr kumimoji="1" lang="en-US" altLang="zh-CN" sz="2000">
                <a:latin typeface="宋体" pitchFamily="2" charset="-122"/>
                <a:ea typeface="宋体" pitchFamily="2" charset="-122"/>
              </a:rPr>
              <a:t>)，（Y,Y）,p=1,q=0]</a:t>
            </a:r>
            <a:r>
              <a:rPr kumimoji="1" lang="zh-CN" altLang="en-US" sz="2000">
                <a:latin typeface="宋体" pitchFamily="2" charset="-122"/>
                <a:ea typeface="宋体" pitchFamily="2" charset="-122"/>
              </a:rPr>
              <a:t>是</a:t>
            </a:r>
            <a:r>
              <a:rPr kumimoji="1" lang="zh-CN" altLang="en-US" sz="2000">
                <a:solidFill>
                  <a:schemeClr val="tx2"/>
                </a:solidFill>
                <a:ea typeface="宋体" pitchFamily="2" charset="-122"/>
              </a:rPr>
              <a:t>博弈的</a:t>
            </a:r>
            <a:r>
              <a:rPr kumimoji="1" lang="zh-CN" altLang="en-US" sz="2000">
                <a:solidFill>
                  <a:schemeClr val="tx2"/>
                </a:solidFill>
                <a:latin typeface="宋体" pitchFamily="2" charset="-122"/>
                <a:ea typeface="宋体" pitchFamily="2" charset="-122"/>
              </a:rPr>
              <a:t>分离完美贝叶斯均衡</a:t>
            </a:r>
            <a:r>
              <a:rPr kumimoji="1" lang="zh-CN" altLang="en-US" sz="2000">
                <a:latin typeface="宋体" pitchFamily="2" charset="-122"/>
                <a:ea typeface="宋体" pitchFamily="2" charset="-122"/>
              </a:rPr>
              <a:t>。</a:t>
            </a:r>
          </a:p>
        </p:txBody>
      </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3044"/>
                                        </p:tgtEl>
                                        <p:attrNameLst>
                                          <p:attrName>style.visibility</p:attrName>
                                        </p:attrNameLst>
                                      </p:cBhvr>
                                      <p:to>
                                        <p:strVal val="visible"/>
                                      </p:to>
                                    </p:set>
                                    <p:anim calcmode="lin" valueType="num">
                                      <p:cBhvr additive="base">
                                        <p:cTn id="7" dur="500" fill="hold"/>
                                        <p:tgtEl>
                                          <p:spTgt spid="343044"/>
                                        </p:tgtEl>
                                        <p:attrNameLst>
                                          <p:attrName>ppt_x</p:attrName>
                                        </p:attrNameLst>
                                      </p:cBhvr>
                                      <p:tavLst>
                                        <p:tav tm="0">
                                          <p:val>
                                            <p:strVal val="0-#ppt_w/2"/>
                                          </p:val>
                                        </p:tav>
                                        <p:tav tm="100000">
                                          <p:val>
                                            <p:strVal val="#ppt_x"/>
                                          </p:val>
                                        </p:tav>
                                      </p:tavLst>
                                    </p:anim>
                                    <p:anim calcmode="lin" valueType="num">
                                      <p:cBhvr additive="base">
                                        <p:cTn id="8" dur="500" fill="hold"/>
                                        <p:tgtEl>
                                          <p:spTgt spid="3430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3100">
                                            <p:txEl>
                                              <p:pRg st="0" end="0"/>
                                            </p:txEl>
                                          </p:spTgt>
                                        </p:tgtEl>
                                        <p:attrNameLst>
                                          <p:attrName>style.visibility</p:attrName>
                                        </p:attrNameLst>
                                      </p:cBhvr>
                                      <p:to>
                                        <p:strVal val="visible"/>
                                      </p:to>
                                    </p:set>
                                    <p:anim calcmode="lin" valueType="num">
                                      <p:cBhvr additive="base">
                                        <p:cTn id="13" dur="500" fill="hold"/>
                                        <p:tgtEl>
                                          <p:spTgt spid="34310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310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100"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页脚占位符 4"/>
          <p:cNvSpPr>
            <a:spLocks noGrp="1"/>
          </p:cNvSpPr>
          <p:nvPr>
            <p:ph type="ftr" sz="quarter" idx="11"/>
          </p:nvPr>
        </p:nvSpPr>
        <p:spPr/>
        <p:txBody>
          <a:bodyPr/>
          <a:lstStyle/>
          <a:p>
            <a:r>
              <a:rPr lang="zh-CN" altLang="en-US"/>
              <a:t>Game Theory--chapter4</a:t>
            </a:r>
            <a:endParaRPr lang="en-US" altLang="zh-CN"/>
          </a:p>
        </p:txBody>
      </p:sp>
      <p:sp>
        <p:nvSpPr>
          <p:cNvPr id="62" name="灯片编号占位符 5"/>
          <p:cNvSpPr>
            <a:spLocks noGrp="1"/>
          </p:cNvSpPr>
          <p:nvPr>
            <p:ph type="sldNum" sz="quarter" idx="12"/>
          </p:nvPr>
        </p:nvSpPr>
        <p:spPr/>
        <p:txBody>
          <a:bodyPr/>
          <a:lstStyle/>
          <a:p>
            <a:fld id="{316FB613-8012-4A81-8704-E7915C02BBDC}" type="slidenum">
              <a:rPr lang="zh-CN" altLang="en-US"/>
              <a:pPr/>
              <a:t>35</a:t>
            </a:fld>
            <a:endParaRPr lang="en-US" altLang="zh-CN"/>
          </a:p>
        </p:txBody>
      </p:sp>
      <p:sp>
        <p:nvSpPr>
          <p:cNvPr id="344066" name="Rectangle 2"/>
          <p:cNvSpPr>
            <a:spLocks noGrp="1" noChangeArrowheads="1"/>
          </p:cNvSpPr>
          <p:nvPr>
            <p:ph type="title"/>
          </p:nvPr>
        </p:nvSpPr>
        <p:spPr/>
        <p:txBody>
          <a:bodyPr/>
          <a:lstStyle/>
          <a:p>
            <a:r>
              <a:rPr lang="en-US" altLang="zh-CN" sz="3800">
                <a:ea typeface="宋体" pitchFamily="2" charset="-122"/>
              </a:rPr>
              <a:t>Example 2-</a:t>
            </a:r>
            <a:r>
              <a:rPr lang="zh-CN" altLang="en-US" sz="3000">
                <a:ea typeface="宋体" pitchFamily="2" charset="-122"/>
              </a:rPr>
              <a:t>啤酒或热狗（</a:t>
            </a:r>
            <a:r>
              <a:rPr lang="en-US" altLang="zh-CN" sz="3000">
                <a:ea typeface="宋体" pitchFamily="2" charset="-122"/>
              </a:rPr>
              <a:t>Beer&amp;Quiche</a:t>
            </a:r>
            <a:r>
              <a:rPr lang="zh-CN" altLang="en-US" sz="3000">
                <a:ea typeface="宋体" pitchFamily="2" charset="-122"/>
              </a:rPr>
              <a:t>）</a:t>
            </a:r>
            <a:br>
              <a:rPr lang="zh-CN" altLang="en-US" sz="3000">
                <a:ea typeface="宋体" pitchFamily="2" charset="-122"/>
              </a:rPr>
            </a:br>
            <a:r>
              <a:rPr lang="zh-CN" altLang="en-US" sz="3000">
                <a:ea typeface="宋体" pitchFamily="2" charset="-122"/>
              </a:rPr>
              <a:t>                              信号博弈</a:t>
            </a:r>
          </a:p>
        </p:txBody>
      </p:sp>
      <p:sp>
        <p:nvSpPr>
          <p:cNvPr id="344067" name="Rectangle 3"/>
          <p:cNvSpPr>
            <a:spLocks noGrp="1" noChangeArrowheads="1"/>
          </p:cNvSpPr>
          <p:nvPr>
            <p:ph type="body" idx="1"/>
          </p:nvPr>
        </p:nvSpPr>
        <p:spPr>
          <a:xfrm>
            <a:off x="804863" y="1587500"/>
            <a:ext cx="7772400" cy="4530725"/>
          </a:xfrm>
        </p:spPr>
        <p:txBody>
          <a:bodyPr/>
          <a:lstStyle/>
          <a:p>
            <a:r>
              <a:rPr lang="en-US" altLang="zh-CN">
                <a:ea typeface="宋体" pitchFamily="2" charset="-122"/>
              </a:rPr>
              <a:t>.</a:t>
            </a:r>
          </a:p>
        </p:txBody>
      </p:sp>
      <p:grpSp>
        <p:nvGrpSpPr>
          <p:cNvPr id="344068" name="Group 4"/>
          <p:cNvGrpSpPr>
            <a:grpSpLocks/>
          </p:cNvGrpSpPr>
          <p:nvPr/>
        </p:nvGrpSpPr>
        <p:grpSpPr bwMode="auto">
          <a:xfrm>
            <a:off x="1123950" y="1427163"/>
            <a:ext cx="7358063" cy="4652962"/>
            <a:chOff x="295" y="1026"/>
            <a:chExt cx="5298" cy="2817"/>
          </a:xfrm>
        </p:grpSpPr>
        <p:sp>
          <p:nvSpPr>
            <p:cNvPr id="344069" name="Oval 5"/>
            <p:cNvSpPr>
              <a:spLocks noChangeArrowheads="1"/>
            </p:cNvSpPr>
            <p:nvPr/>
          </p:nvSpPr>
          <p:spPr bwMode="auto">
            <a:xfrm>
              <a:off x="2823" y="2356"/>
              <a:ext cx="167" cy="229"/>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344070" name="Text Box 6"/>
            <p:cNvSpPr txBox="1">
              <a:spLocks noChangeArrowheads="1"/>
            </p:cNvSpPr>
            <p:nvPr/>
          </p:nvSpPr>
          <p:spPr bwMode="auto">
            <a:xfrm>
              <a:off x="2653" y="1118"/>
              <a:ext cx="791" cy="277"/>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发送者</a:t>
              </a:r>
            </a:p>
          </p:txBody>
        </p:sp>
        <p:sp>
          <p:nvSpPr>
            <p:cNvPr id="344071" name="Text Box 7"/>
            <p:cNvSpPr txBox="1">
              <a:spLocks noChangeArrowheads="1"/>
            </p:cNvSpPr>
            <p:nvPr/>
          </p:nvSpPr>
          <p:spPr bwMode="auto">
            <a:xfrm>
              <a:off x="3046" y="2286"/>
              <a:ext cx="605" cy="277"/>
            </a:xfrm>
            <a:prstGeom prst="rect">
              <a:avLst/>
            </a:prstGeom>
            <a:noFill/>
            <a:ln w="9525">
              <a:noFill/>
              <a:miter lim="800000"/>
              <a:headEnd/>
              <a:tailEnd/>
            </a:ln>
            <a:effectLst/>
          </p:spPr>
          <p:txBody>
            <a:bodyPr>
              <a:spAutoFit/>
            </a:bodyPr>
            <a:lstStyle/>
            <a:p>
              <a:r>
                <a:rPr kumimoji="1" lang="zh-CN" altLang="en-US" sz="2400">
                  <a:latin typeface="Times New Roman" pitchFamily="18" charset="0"/>
                  <a:ea typeface="宋体" pitchFamily="2" charset="-122"/>
                </a:rPr>
                <a:t>自然</a:t>
              </a:r>
            </a:p>
          </p:txBody>
        </p:sp>
        <p:sp>
          <p:nvSpPr>
            <p:cNvPr id="344072" name="Text Box 8"/>
            <p:cNvSpPr txBox="1">
              <a:spLocks noChangeArrowheads="1"/>
            </p:cNvSpPr>
            <p:nvPr/>
          </p:nvSpPr>
          <p:spPr bwMode="auto">
            <a:xfrm>
              <a:off x="2921" y="1844"/>
              <a:ext cx="553" cy="277"/>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0.1]</a:t>
              </a:r>
            </a:p>
          </p:txBody>
        </p:sp>
        <p:sp>
          <p:nvSpPr>
            <p:cNvPr id="344073" name="Text Box 9"/>
            <p:cNvSpPr txBox="1">
              <a:spLocks noChangeArrowheads="1"/>
            </p:cNvSpPr>
            <p:nvPr/>
          </p:nvSpPr>
          <p:spPr bwMode="auto">
            <a:xfrm>
              <a:off x="2963" y="2642"/>
              <a:ext cx="553" cy="276"/>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[0.</a:t>
              </a:r>
              <a:r>
                <a:rPr kumimoji="1" lang="en-US" altLang="zh-CN" sz="2400">
                  <a:latin typeface="Times New Roman" pitchFamily="18" charset="0"/>
                  <a:ea typeface="宋体" pitchFamily="2" charset="-122"/>
                </a:rPr>
                <a:t>9]</a:t>
              </a:r>
            </a:p>
          </p:txBody>
        </p:sp>
        <p:sp>
          <p:nvSpPr>
            <p:cNvPr id="344074" name="Text Box 10"/>
            <p:cNvSpPr txBox="1">
              <a:spLocks noChangeArrowheads="1"/>
            </p:cNvSpPr>
            <p:nvPr/>
          </p:nvSpPr>
          <p:spPr bwMode="auto">
            <a:xfrm>
              <a:off x="3018" y="1544"/>
              <a:ext cx="571" cy="277"/>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软弱</a:t>
              </a:r>
            </a:p>
          </p:txBody>
        </p:sp>
        <p:sp>
          <p:nvSpPr>
            <p:cNvPr id="344075" name="Text Box 11"/>
            <p:cNvSpPr txBox="1">
              <a:spLocks noChangeArrowheads="1"/>
            </p:cNvSpPr>
            <p:nvPr/>
          </p:nvSpPr>
          <p:spPr bwMode="auto">
            <a:xfrm>
              <a:off x="2963" y="2972"/>
              <a:ext cx="571" cy="277"/>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粗暴</a:t>
              </a:r>
            </a:p>
          </p:txBody>
        </p:sp>
        <p:sp>
          <p:nvSpPr>
            <p:cNvPr id="344076" name="Oval 12"/>
            <p:cNvSpPr>
              <a:spLocks noChangeArrowheads="1"/>
            </p:cNvSpPr>
            <p:nvPr/>
          </p:nvSpPr>
          <p:spPr bwMode="auto">
            <a:xfrm>
              <a:off x="2823" y="1500"/>
              <a:ext cx="167" cy="229"/>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4077" name="Oval 13"/>
            <p:cNvSpPr>
              <a:spLocks noChangeArrowheads="1"/>
            </p:cNvSpPr>
            <p:nvPr/>
          </p:nvSpPr>
          <p:spPr bwMode="auto">
            <a:xfrm>
              <a:off x="1238" y="1500"/>
              <a:ext cx="166" cy="229"/>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4078" name="Line 14"/>
            <p:cNvSpPr>
              <a:spLocks noChangeShapeType="1"/>
            </p:cNvSpPr>
            <p:nvPr/>
          </p:nvSpPr>
          <p:spPr bwMode="auto">
            <a:xfrm flipH="1">
              <a:off x="1321" y="1624"/>
              <a:ext cx="1502" cy="0"/>
            </a:xfrm>
            <a:prstGeom prst="line">
              <a:avLst/>
            </a:prstGeom>
            <a:noFill/>
            <a:ln w="9525">
              <a:solidFill>
                <a:schemeClr val="tx1"/>
              </a:solidFill>
              <a:round/>
              <a:headEnd/>
              <a:tailEnd/>
            </a:ln>
            <a:effectLst/>
          </p:spPr>
          <p:txBody>
            <a:bodyPr/>
            <a:lstStyle/>
            <a:p>
              <a:endParaRPr lang="zh-CN" altLang="en-US"/>
            </a:p>
          </p:txBody>
        </p:sp>
        <p:sp>
          <p:nvSpPr>
            <p:cNvPr id="344079" name="Line 15"/>
            <p:cNvSpPr>
              <a:spLocks noChangeShapeType="1"/>
            </p:cNvSpPr>
            <p:nvPr/>
          </p:nvSpPr>
          <p:spPr bwMode="auto">
            <a:xfrm>
              <a:off x="793" y="1344"/>
              <a:ext cx="472" cy="232"/>
            </a:xfrm>
            <a:prstGeom prst="line">
              <a:avLst/>
            </a:prstGeom>
            <a:noFill/>
            <a:ln w="9525">
              <a:solidFill>
                <a:schemeClr val="tx1"/>
              </a:solidFill>
              <a:round/>
              <a:headEnd/>
              <a:tailEnd/>
            </a:ln>
            <a:effectLst/>
          </p:spPr>
          <p:txBody>
            <a:bodyPr/>
            <a:lstStyle/>
            <a:p>
              <a:endParaRPr lang="zh-CN" altLang="en-US"/>
            </a:p>
          </p:txBody>
        </p:sp>
        <p:sp>
          <p:nvSpPr>
            <p:cNvPr id="344080" name="Line 16"/>
            <p:cNvSpPr>
              <a:spLocks noChangeShapeType="1"/>
            </p:cNvSpPr>
            <p:nvPr/>
          </p:nvSpPr>
          <p:spPr bwMode="auto">
            <a:xfrm flipH="1">
              <a:off x="793" y="1605"/>
              <a:ext cx="472" cy="328"/>
            </a:xfrm>
            <a:prstGeom prst="line">
              <a:avLst/>
            </a:prstGeom>
            <a:noFill/>
            <a:ln w="9525">
              <a:solidFill>
                <a:schemeClr val="tx1"/>
              </a:solidFill>
              <a:round/>
              <a:headEnd/>
              <a:tailEnd/>
            </a:ln>
            <a:effectLst/>
          </p:spPr>
          <p:txBody>
            <a:bodyPr/>
            <a:lstStyle/>
            <a:p>
              <a:endParaRPr lang="zh-CN" altLang="en-US"/>
            </a:p>
          </p:txBody>
        </p:sp>
        <p:sp>
          <p:nvSpPr>
            <p:cNvPr id="344081" name="Text Box 17"/>
            <p:cNvSpPr txBox="1">
              <a:spLocks noChangeArrowheads="1"/>
            </p:cNvSpPr>
            <p:nvPr/>
          </p:nvSpPr>
          <p:spPr bwMode="auto">
            <a:xfrm>
              <a:off x="931" y="1751"/>
              <a:ext cx="352" cy="276"/>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不</a:t>
              </a:r>
            </a:p>
          </p:txBody>
        </p:sp>
        <p:sp>
          <p:nvSpPr>
            <p:cNvPr id="344082" name="Oval 18"/>
            <p:cNvSpPr>
              <a:spLocks noChangeArrowheads="1"/>
            </p:cNvSpPr>
            <p:nvPr/>
          </p:nvSpPr>
          <p:spPr bwMode="auto">
            <a:xfrm>
              <a:off x="2823" y="3198"/>
              <a:ext cx="167" cy="229"/>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4083" name="Line 19"/>
            <p:cNvSpPr>
              <a:spLocks noChangeShapeType="1"/>
            </p:cNvSpPr>
            <p:nvPr/>
          </p:nvSpPr>
          <p:spPr bwMode="auto">
            <a:xfrm>
              <a:off x="2906" y="1729"/>
              <a:ext cx="0" cy="1486"/>
            </a:xfrm>
            <a:prstGeom prst="line">
              <a:avLst/>
            </a:prstGeom>
            <a:noFill/>
            <a:ln w="9525">
              <a:solidFill>
                <a:schemeClr val="tx1"/>
              </a:solidFill>
              <a:round/>
              <a:headEnd/>
              <a:tailEnd/>
            </a:ln>
            <a:effectLst/>
          </p:spPr>
          <p:txBody>
            <a:bodyPr/>
            <a:lstStyle/>
            <a:p>
              <a:endParaRPr lang="zh-CN" altLang="en-US"/>
            </a:p>
          </p:txBody>
        </p:sp>
        <p:sp>
          <p:nvSpPr>
            <p:cNvPr id="344084" name="Oval 20"/>
            <p:cNvSpPr>
              <a:spLocks noChangeArrowheads="1"/>
            </p:cNvSpPr>
            <p:nvPr/>
          </p:nvSpPr>
          <p:spPr bwMode="auto">
            <a:xfrm>
              <a:off x="1238" y="3198"/>
              <a:ext cx="166" cy="229"/>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4085" name="Line 21"/>
            <p:cNvSpPr>
              <a:spLocks noChangeShapeType="1"/>
            </p:cNvSpPr>
            <p:nvPr/>
          </p:nvSpPr>
          <p:spPr bwMode="auto">
            <a:xfrm flipH="1">
              <a:off x="1349" y="3312"/>
              <a:ext cx="1502" cy="0"/>
            </a:xfrm>
            <a:prstGeom prst="line">
              <a:avLst/>
            </a:prstGeom>
            <a:noFill/>
            <a:ln w="9525">
              <a:solidFill>
                <a:schemeClr val="tx1"/>
              </a:solidFill>
              <a:round/>
              <a:headEnd/>
              <a:tailEnd/>
            </a:ln>
            <a:effectLst/>
          </p:spPr>
          <p:txBody>
            <a:bodyPr/>
            <a:lstStyle/>
            <a:p>
              <a:endParaRPr lang="zh-CN" altLang="en-US"/>
            </a:p>
          </p:txBody>
        </p:sp>
        <p:sp>
          <p:nvSpPr>
            <p:cNvPr id="344086" name="Line 22"/>
            <p:cNvSpPr>
              <a:spLocks noChangeShapeType="1"/>
            </p:cNvSpPr>
            <p:nvPr/>
          </p:nvSpPr>
          <p:spPr bwMode="auto">
            <a:xfrm>
              <a:off x="839" y="3022"/>
              <a:ext cx="426" cy="212"/>
            </a:xfrm>
            <a:prstGeom prst="line">
              <a:avLst/>
            </a:prstGeom>
            <a:noFill/>
            <a:ln w="9525">
              <a:solidFill>
                <a:schemeClr val="tx1"/>
              </a:solidFill>
              <a:round/>
              <a:headEnd/>
              <a:tailEnd/>
            </a:ln>
            <a:effectLst/>
          </p:spPr>
          <p:txBody>
            <a:bodyPr/>
            <a:lstStyle/>
            <a:p>
              <a:endParaRPr lang="zh-CN" altLang="en-US"/>
            </a:p>
          </p:txBody>
        </p:sp>
        <p:sp>
          <p:nvSpPr>
            <p:cNvPr id="344087" name="Line 23"/>
            <p:cNvSpPr>
              <a:spLocks noChangeShapeType="1"/>
            </p:cNvSpPr>
            <p:nvPr/>
          </p:nvSpPr>
          <p:spPr bwMode="auto">
            <a:xfrm flipH="1">
              <a:off x="839" y="3312"/>
              <a:ext cx="454" cy="345"/>
            </a:xfrm>
            <a:prstGeom prst="line">
              <a:avLst/>
            </a:prstGeom>
            <a:noFill/>
            <a:ln w="9525">
              <a:solidFill>
                <a:schemeClr val="tx1"/>
              </a:solidFill>
              <a:round/>
              <a:headEnd/>
              <a:tailEnd/>
            </a:ln>
            <a:effectLst/>
          </p:spPr>
          <p:txBody>
            <a:bodyPr/>
            <a:lstStyle/>
            <a:p>
              <a:endParaRPr lang="zh-CN" altLang="en-US"/>
            </a:p>
          </p:txBody>
        </p:sp>
        <p:sp>
          <p:nvSpPr>
            <p:cNvPr id="344088" name="Text Box 24"/>
            <p:cNvSpPr txBox="1">
              <a:spLocks noChangeArrowheads="1"/>
            </p:cNvSpPr>
            <p:nvPr/>
          </p:nvSpPr>
          <p:spPr bwMode="auto">
            <a:xfrm>
              <a:off x="975" y="3475"/>
              <a:ext cx="352" cy="277"/>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不</a:t>
              </a:r>
            </a:p>
          </p:txBody>
        </p:sp>
        <p:sp>
          <p:nvSpPr>
            <p:cNvPr id="344089" name="Line 25"/>
            <p:cNvSpPr>
              <a:spLocks noChangeShapeType="1"/>
            </p:cNvSpPr>
            <p:nvPr/>
          </p:nvSpPr>
          <p:spPr bwMode="auto">
            <a:xfrm>
              <a:off x="1321" y="1729"/>
              <a:ext cx="0" cy="1544"/>
            </a:xfrm>
            <a:prstGeom prst="line">
              <a:avLst/>
            </a:prstGeom>
            <a:noFill/>
            <a:ln w="9525" cap="rnd">
              <a:solidFill>
                <a:schemeClr val="tx1"/>
              </a:solidFill>
              <a:prstDash val="sysDot"/>
              <a:round/>
              <a:headEnd/>
              <a:tailEnd/>
            </a:ln>
            <a:effectLst/>
          </p:spPr>
          <p:txBody>
            <a:bodyPr/>
            <a:lstStyle/>
            <a:p>
              <a:endParaRPr lang="zh-CN" altLang="en-US"/>
            </a:p>
          </p:txBody>
        </p:sp>
        <p:sp>
          <p:nvSpPr>
            <p:cNvPr id="344090" name="Line 26"/>
            <p:cNvSpPr>
              <a:spLocks noChangeShapeType="1"/>
            </p:cNvSpPr>
            <p:nvPr/>
          </p:nvSpPr>
          <p:spPr bwMode="auto">
            <a:xfrm flipV="1">
              <a:off x="2934" y="1624"/>
              <a:ext cx="1502" cy="0"/>
            </a:xfrm>
            <a:prstGeom prst="line">
              <a:avLst/>
            </a:prstGeom>
            <a:noFill/>
            <a:ln w="9525">
              <a:solidFill>
                <a:schemeClr val="tx1"/>
              </a:solidFill>
              <a:round/>
              <a:headEnd/>
              <a:tailEnd/>
            </a:ln>
            <a:effectLst/>
          </p:spPr>
          <p:txBody>
            <a:bodyPr/>
            <a:lstStyle/>
            <a:p>
              <a:endParaRPr lang="zh-CN" altLang="en-US"/>
            </a:p>
          </p:txBody>
        </p:sp>
        <p:sp>
          <p:nvSpPr>
            <p:cNvPr id="344091" name="Line 27"/>
            <p:cNvSpPr>
              <a:spLocks noChangeShapeType="1"/>
            </p:cNvSpPr>
            <p:nvPr/>
          </p:nvSpPr>
          <p:spPr bwMode="auto">
            <a:xfrm flipH="1" flipV="1">
              <a:off x="4464" y="1671"/>
              <a:ext cx="0" cy="1544"/>
            </a:xfrm>
            <a:prstGeom prst="line">
              <a:avLst/>
            </a:prstGeom>
            <a:noFill/>
            <a:ln w="9525" cap="rnd">
              <a:solidFill>
                <a:schemeClr val="tx1"/>
              </a:solidFill>
              <a:prstDash val="sysDot"/>
              <a:round/>
              <a:headEnd/>
              <a:tailEnd/>
            </a:ln>
            <a:effectLst/>
          </p:spPr>
          <p:txBody>
            <a:bodyPr/>
            <a:lstStyle/>
            <a:p>
              <a:endParaRPr lang="zh-CN" altLang="en-US"/>
            </a:p>
          </p:txBody>
        </p:sp>
        <p:sp>
          <p:nvSpPr>
            <p:cNvPr id="344092" name="Oval 28"/>
            <p:cNvSpPr>
              <a:spLocks noChangeArrowheads="1"/>
            </p:cNvSpPr>
            <p:nvPr/>
          </p:nvSpPr>
          <p:spPr bwMode="auto">
            <a:xfrm flipH="1" flipV="1">
              <a:off x="4380" y="1490"/>
              <a:ext cx="167" cy="229"/>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4093" name="Line 29"/>
            <p:cNvSpPr>
              <a:spLocks noChangeShapeType="1"/>
            </p:cNvSpPr>
            <p:nvPr/>
          </p:nvSpPr>
          <p:spPr bwMode="auto">
            <a:xfrm flipH="1" flipV="1">
              <a:off x="4492" y="1693"/>
              <a:ext cx="475" cy="195"/>
            </a:xfrm>
            <a:prstGeom prst="line">
              <a:avLst/>
            </a:prstGeom>
            <a:noFill/>
            <a:ln w="9525">
              <a:solidFill>
                <a:schemeClr val="tx1"/>
              </a:solidFill>
              <a:round/>
              <a:headEnd/>
              <a:tailEnd/>
            </a:ln>
            <a:effectLst/>
          </p:spPr>
          <p:txBody>
            <a:bodyPr/>
            <a:lstStyle/>
            <a:p>
              <a:endParaRPr lang="zh-CN" altLang="en-US"/>
            </a:p>
          </p:txBody>
        </p:sp>
        <p:sp>
          <p:nvSpPr>
            <p:cNvPr id="344094" name="Line 30"/>
            <p:cNvSpPr>
              <a:spLocks noChangeShapeType="1"/>
            </p:cNvSpPr>
            <p:nvPr/>
          </p:nvSpPr>
          <p:spPr bwMode="auto">
            <a:xfrm flipV="1">
              <a:off x="4492" y="1253"/>
              <a:ext cx="475" cy="352"/>
            </a:xfrm>
            <a:prstGeom prst="line">
              <a:avLst/>
            </a:prstGeom>
            <a:noFill/>
            <a:ln w="9525">
              <a:solidFill>
                <a:schemeClr val="tx1"/>
              </a:solidFill>
              <a:round/>
              <a:headEnd/>
              <a:tailEnd/>
            </a:ln>
            <a:effectLst/>
          </p:spPr>
          <p:txBody>
            <a:bodyPr/>
            <a:lstStyle/>
            <a:p>
              <a:endParaRPr lang="zh-CN" altLang="en-US"/>
            </a:p>
          </p:txBody>
        </p:sp>
        <p:sp>
          <p:nvSpPr>
            <p:cNvPr id="344095" name="Text Box 31"/>
            <p:cNvSpPr txBox="1">
              <a:spLocks noChangeArrowheads="1"/>
            </p:cNvSpPr>
            <p:nvPr/>
          </p:nvSpPr>
          <p:spPr bwMode="auto">
            <a:xfrm>
              <a:off x="4423" y="1026"/>
              <a:ext cx="571" cy="277"/>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冲突</a:t>
              </a:r>
            </a:p>
          </p:txBody>
        </p:sp>
        <p:sp>
          <p:nvSpPr>
            <p:cNvPr id="344096" name="Text Box 32"/>
            <p:cNvSpPr txBox="1">
              <a:spLocks noChangeArrowheads="1"/>
            </p:cNvSpPr>
            <p:nvPr/>
          </p:nvSpPr>
          <p:spPr bwMode="auto">
            <a:xfrm>
              <a:off x="4604" y="1933"/>
              <a:ext cx="352" cy="277"/>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不</a:t>
              </a:r>
            </a:p>
          </p:txBody>
        </p:sp>
        <p:sp>
          <p:nvSpPr>
            <p:cNvPr id="344097" name="Oval 33"/>
            <p:cNvSpPr>
              <a:spLocks noChangeArrowheads="1"/>
            </p:cNvSpPr>
            <p:nvPr/>
          </p:nvSpPr>
          <p:spPr bwMode="auto">
            <a:xfrm flipH="1" flipV="1">
              <a:off x="4380" y="3215"/>
              <a:ext cx="167" cy="229"/>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4098" name="Line 34"/>
            <p:cNvSpPr>
              <a:spLocks noChangeShapeType="1"/>
            </p:cNvSpPr>
            <p:nvPr/>
          </p:nvSpPr>
          <p:spPr bwMode="auto">
            <a:xfrm flipH="1" flipV="1">
              <a:off x="4492" y="3420"/>
              <a:ext cx="429" cy="192"/>
            </a:xfrm>
            <a:prstGeom prst="line">
              <a:avLst/>
            </a:prstGeom>
            <a:noFill/>
            <a:ln w="9525">
              <a:solidFill>
                <a:schemeClr val="tx1"/>
              </a:solidFill>
              <a:round/>
              <a:headEnd/>
              <a:tailEnd/>
            </a:ln>
            <a:effectLst/>
          </p:spPr>
          <p:txBody>
            <a:bodyPr/>
            <a:lstStyle/>
            <a:p>
              <a:endParaRPr lang="zh-CN" altLang="en-US"/>
            </a:p>
          </p:txBody>
        </p:sp>
        <p:sp>
          <p:nvSpPr>
            <p:cNvPr id="344099" name="Line 35"/>
            <p:cNvSpPr>
              <a:spLocks noChangeShapeType="1"/>
            </p:cNvSpPr>
            <p:nvPr/>
          </p:nvSpPr>
          <p:spPr bwMode="auto">
            <a:xfrm flipV="1">
              <a:off x="4492" y="2976"/>
              <a:ext cx="475" cy="354"/>
            </a:xfrm>
            <a:prstGeom prst="line">
              <a:avLst/>
            </a:prstGeom>
            <a:noFill/>
            <a:ln w="9525">
              <a:solidFill>
                <a:schemeClr val="tx1"/>
              </a:solidFill>
              <a:round/>
              <a:headEnd/>
              <a:tailEnd/>
            </a:ln>
            <a:effectLst/>
          </p:spPr>
          <p:txBody>
            <a:bodyPr/>
            <a:lstStyle/>
            <a:p>
              <a:endParaRPr lang="zh-CN" altLang="en-US"/>
            </a:p>
          </p:txBody>
        </p:sp>
        <p:sp>
          <p:nvSpPr>
            <p:cNvPr id="344100" name="Text Box 36"/>
            <p:cNvSpPr txBox="1">
              <a:spLocks noChangeArrowheads="1"/>
            </p:cNvSpPr>
            <p:nvPr/>
          </p:nvSpPr>
          <p:spPr bwMode="auto">
            <a:xfrm>
              <a:off x="4423" y="2751"/>
              <a:ext cx="571" cy="277"/>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冲突</a:t>
              </a:r>
            </a:p>
          </p:txBody>
        </p:sp>
        <p:sp>
          <p:nvSpPr>
            <p:cNvPr id="344101" name="Text Box 37"/>
            <p:cNvSpPr txBox="1">
              <a:spLocks noChangeArrowheads="1"/>
            </p:cNvSpPr>
            <p:nvPr/>
          </p:nvSpPr>
          <p:spPr bwMode="auto">
            <a:xfrm>
              <a:off x="4468" y="3566"/>
              <a:ext cx="352" cy="277"/>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不</a:t>
              </a:r>
            </a:p>
          </p:txBody>
        </p:sp>
        <p:sp>
          <p:nvSpPr>
            <p:cNvPr id="344102" name="Line 38"/>
            <p:cNvSpPr>
              <a:spLocks noChangeShapeType="1"/>
            </p:cNvSpPr>
            <p:nvPr/>
          </p:nvSpPr>
          <p:spPr bwMode="auto">
            <a:xfrm>
              <a:off x="2934" y="3350"/>
              <a:ext cx="1558" cy="0"/>
            </a:xfrm>
            <a:prstGeom prst="line">
              <a:avLst/>
            </a:prstGeom>
            <a:noFill/>
            <a:ln w="9525">
              <a:solidFill>
                <a:schemeClr val="tx1"/>
              </a:solidFill>
              <a:round/>
              <a:headEnd/>
              <a:tailEnd/>
            </a:ln>
            <a:effectLst/>
          </p:spPr>
          <p:txBody>
            <a:bodyPr/>
            <a:lstStyle/>
            <a:p>
              <a:endParaRPr lang="zh-CN" altLang="en-US"/>
            </a:p>
          </p:txBody>
        </p:sp>
        <p:sp>
          <p:nvSpPr>
            <p:cNvPr id="344103" name="Text Box 39"/>
            <p:cNvSpPr txBox="1">
              <a:spLocks noChangeArrowheads="1"/>
            </p:cNvSpPr>
            <p:nvPr/>
          </p:nvSpPr>
          <p:spPr bwMode="auto">
            <a:xfrm>
              <a:off x="1949" y="1231"/>
              <a:ext cx="572" cy="277"/>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热狗</a:t>
              </a:r>
            </a:p>
          </p:txBody>
        </p:sp>
        <p:sp>
          <p:nvSpPr>
            <p:cNvPr id="344104" name="Text Box 40"/>
            <p:cNvSpPr txBox="1">
              <a:spLocks noChangeArrowheads="1"/>
            </p:cNvSpPr>
            <p:nvPr/>
          </p:nvSpPr>
          <p:spPr bwMode="auto">
            <a:xfrm>
              <a:off x="1927" y="3294"/>
              <a:ext cx="572" cy="277"/>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热狗</a:t>
              </a:r>
            </a:p>
          </p:txBody>
        </p:sp>
        <p:sp>
          <p:nvSpPr>
            <p:cNvPr id="344105" name="Text Box 41"/>
            <p:cNvSpPr txBox="1">
              <a:spLocks noChangeArrowheads="1"/>
            </p:cNvSpPr>
            <p:nvPr/>
          </p:nvSpPr>
          <p:spPr bwMode="auto">
            <a:xfrm>
              <a:off x="3379" y="1252"/>
              <a:ext cx="571" cy="277"/>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啤酒</a:t>
              </a:r>
            </a:p>
          </p:txBody>
        </p:sp>
        <p:sp>
          <p:nvSpPr>
            <p:cNvPr id="344106" name="Text Box 42"/>
            <p:cNvSpPr txBox="1">
              <a:spLocks noChangeArrowheads="1"/>
            </p:cNvSpPr>
            <p:nvPr/>
          </p:nvSpPr>
          <p:spPr bwMode="auto">
            <a:xfrm>
              <a:off x="3470" y="3339"/>
              <a:ext cx="572" cy="277"/>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啤酒</a:t>
              </a:r>
            </a:p>
          </p:txBody>
        </p:sp>
        <p:sp>
          <p:nvSpPr>
            <p:cNvPr id="344107" name="Text Box 43"/>
            <p:cNvSpPr txBox="1">
              <a:spLocks noChangeArrowheads="1"/>
            </p:cNvSpPr>
            <p:nvPr/>
          </p:nvSpPr>
          <p:spPr bwMode="auto">
            <a:xfrm>
              <a:off x="4106" y="2296"/>
              <a:ext cx="791" cy="276"/>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接受者</a:t>
              </a:r>
            </a:p>
          </p:txBody>
        </p:sp>
        <p:sp>
          <p:nvSpPr>
            <p:cNvPr id="344108" name="Text Box 44"/>
            <p:cNvSpPr txBox="1">
              <a:spLocks noChangeArrowheads="1"/>
            </p:cNvSpPr>
            <p:nvPr/>
          </p:nvSpPr>
          <p:spPr bwMode="auto">
            <a:xfrm>
              <a:off x="295" y="1162"/>
              <a:ext cx="553" cy="277"/>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1,1)</a:t>
              </a:r>
            </a:p>
          </p:txBody>
        </p:sp>
        <p:sp>
          <p:nvSpPr>
            <p:cNvPr id="344109" name="Text Box 45"/>
            <p:cNvSpPr txBox="1">
              <a:spLocks noChangeArrowheads="1"/>
            </p:cNvSpPr>
            <p:nvPr/>
          </p:nvSpPr>
          <p:spPr bwMode="auto">
            <a:xfrm>
              <a:off x="295" y="1751"/>
              <a:ext cx="553" cy="276"/>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3,0)</a:t>
              </a:r>
            </a:p>
          </p:txBody>
        </p:sp>
        <p:sp>
          <p:nvSpPr>
            <p:cNvPr id="344110" name="Text Box 46"/>
            <p:cNvSpPr txBox="1">
              <a:spLocks noChangeArrowheads="1"/>
            </p:cNvSpPr>
            <p:nvPr/>
          </p:nvSpPr>
          <p:spPr bwMode="auto">
            <a:xfrm>
              <a:off x="295" y="2840"/>
              <a:ext cx="626" cy="276"/>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0,-1)</a:t>
              </a:r>
            </a:p>
          </p:txBody>
        </p:sp>
        <p:sp>
          <p:nvSpPr>
            <p:cNvPr id="344111" name="Text Box 47"/>
            <p:cNvSpPr txBox="1">
              <a:spLocks noChangeArrowheads="1"/>
            </p:cNvSpPr>
            <p:nvPr/>
          </p:nvSpPr>
          <p:spPr bwMode="auto">
            <a:xfrm>
              <a:off x="338" y="3430"/>
              <a:ext cx="554" cy="276"/>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2,0)</a:t>
              </a:r>
            </a:p>
          </p:txBody>
        </p:sp>
        <p:sp>
          <p:nvSpPr>
            <p:cNvPr id="344112" name="Text Box 48"/>
            <p:cNvSpPr txBox="1">
              <a:spLocks noChangeArrowheads="1"/>
            </p:cNvSpPr>
            <p:nvPr/>
          </p:nvSpPr>
          <p:spPr bwMode="auto">
            <a:xfrm>
              <a:off x="5012" y="1071"/>
              <a:ext cx="554" cy="277"/>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0,1)</a:t>
              </a:r>
            </a:p>
          </p:txBody>
        </p:sp>
        <p:sp>
          <p:nvSpPr>
            <p:cNvPr id="344113" name="Text Box 49"/>
            <p:cNvSpPr txBox="1">
              <a:spLocks noChangeArrowheads="1"/>
            </p:cNvSpPr>
            <p:nvPr/>
          </p:nvSpPr>
          <p:spPr bwMode="auto">
            <a:xfrm>
              <a:off x="5012" y="1708"/>
              <a:ext cx="554" cy="277"/>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2,0)</a:t>
              </a:r>
            </a:p>
          </p:txBody>
        </p:sp>
        <p:sp>
          <p:nvSpPr>
            <p:cNvPr id="344114" name="Text Box 50"/>
            <p:cNvSpPr txBox="1">
              <a:spLocks noChangeArrowheads="1"/>
            </p:cNvSpPr>
            <p:nvPr/>
          </p:nvSpPr>
          <p:spPr bwMode="auto">
            <a:xfrm>
              <a:off x="4966" y="2751"/>
              <a:ext cx="627" cy="277"/>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1,-1)</a:t>
              </a:r>
            </a:p>
          </p:txBody>
        </p:sp>
        <p:sp>
          <p:nvSpPr>
            <p:cNvPr id="344115" name="Text Box 51"/>
            <p:cNvSpPr txBox="1">
              <a:spLocks noChangeArrowheads="1"/>
            </p:cNvSpPr>
            <p:nvPr/>
          </p:nvSpPr>
          <p:spPr bwMode="auto">
            <a:xfrm>
              <a:off x="4966" y="3386"/>
              <a:ext cx="554" cy="277"/>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3,0)</a:t>
              </a:r>
            </a:p>
          </p:txBody>
        </p:sp>
        <p:sp>
          <p:nvSpPr>
            <p:cNvPr id="344116" name="Text Box 52"/>
            <p:cNvSpPr txBox="1">
              <a:spLocks noChangeArrowheads="1"/>
            </p:cNvSpPr>
            <p:nvPr/>
          </p:nvSpPr>
          <p:spPr bwMode="auto">
            <a:xfrm>
              <a:off x="1365" y="1216"/>
              <a:ext cx="388" cy="277"/>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p]</a:t>
              </a:r>
            </a:p>
          </p:txBody>
        </p:sp>
        <p:sp>
          <p:nvSpPr>
            <p:cNvPr id="344117" name="Text Box 53"/>
            <p:cNvSpPr txBox="1">
              <a:spLocks noChangeArrowheads="1"/>
            </p:cNvSpPr>
            <p:nvPr/>
          </p:nvSpPr>
          <p:spPr bwMode="auto">
            <a:xfrm>
              <a:off x="1323" y="3330"/>
              <a:ext cx="571" cy="277"/>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1-p]</a:t>
              </a:r>
            </a:p>
          </p:txBody>
        </p:sp>
        <p:sp>
          <p:nvSpPr>
            <p:cNvPr id="344118" name="Text Box 54"/>
            <p:cNvSpPr txBox="1">
              <a:spLocks noChangeArrowheads="1"/>
            </p:cNvSpPr>
            <p:nvPr/>
          </p:nvSpPr>
          <p:spPr bwMode="auto">
            <a:xfrm>
              <a:off x="3935" y="1213"/>
              <a:ext cx="389" cy="277"/>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q]</a:t>
              </a:r>
            </a:p>
          </p:txBody>
        </p:sp>
        <p:sp>
          <p:nvSpPr>
            <p:cNvPr id="344119" name="Text Box 55"/>
            <p:cNvSpPr txBox="1">
              <a:spLocks noChangeArrowheads="1"/>
            </p:cNvSpPr>
            <p:nvPr/>
          </p:nvSpPr>
          <p:spPr bwMode="auto">
            <a:xfrm>
              <a:off x="3955" y="3317"/>
              <a:ext cx="571" cy="277"/>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[1</a:t>
              </a:r>
              <a:r>
                <a:rPr kumimoji="1" lang="en-US" altLang="zh-CN" sz="2400">
                  <a:latin typeface="Times New Roman" pitchFamily="18" charset="0"/>
                  <a:ea typeface="宋体" pitchFamily="2" charset="-122"/>
                </a:rPr>
                <a:t>-q]</a:t>
              </a:r>
            </a:p>
          </p:txBody>
        </p:sp>
        <p:sp>
          <p:nvSpPr>
            <p:cNvPr id="344120" name="Text Box 56"/>
            <p:cNvSpPr txBox="1">
              <a:spLocks noChangeArrowheads="1"/>
            </p:cNvSpPr>
            <p:nvPr/>
          </p:nvSpPr>
          <p:spPr bwMode="auto">
            <a:xfrm>
              <a:off x="883" y="2251"/>
              <a:ext cx="790" cy="277"/>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接受者</a:t>
              </a:r>
            </a:p>
          </p:txBody>
        </p:sp>
        <p:sp>
          <p:nvSpPr>
            <p:cNvPr id="344121" name="Text Box 57"/>
            <p:cNvSpPr txBox="1">
              <a:spLocks noChangeArrowheads="1"/>
            </p:cNvSpPr>
            <p:nvPr/>
          </p:nvSpPr>
          <p:spPr bwMode="auto">
            <a:xfrm>
              <a:off x="2653" y="3566"/>
              <a:ext cx="791" cy="276"/>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发送者</a:t>
              </a:r>
            </a:p>
          </p:txBody>
        </p:sp>
        <p:sp>
          <p:nvSpPr>
            <p:cNvPr id="344122" name="Text Box 58"/>
            <p:cNvSpPr txBox="1">
              <a:spLocks noChangeArrowheads="1"/>
            </p:cNvSpPr>
            <p:nvPr/>
          </p:nvSpPr>
          <p:spPr bwMode="auto">
            <a:xfrm>
              <a:off x="793" y="2751"/>
              <a:ext cx="572" cy="277"/>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冲突</a:t>
              </a:r>
            </a:p>
          </p:txBody>
        </p:sp>
        <p:sp>
          <p:nvSpPr>
            <p:cNvPr id="344123" name="Text Box 59"/>
            <p:cNvSpPr txBox="1">
              <a:spLocks noChangeArrowheads="1"/>
            </p:cNvSpPr>
            <p:nvPr/>
          </p:nvSpPr>
          <p:spPr bwMode="auto">
            <a:xfrm>
              <a:off x="838" y="1071"/>
              <a:ext cx="571" cy="277"/>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冲突</a:t>
              </a:r>
            </a:p>
          </p:txBody>
        </p:sp>
      </p:gr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4068"/>
                                        </p:tgtEl>
                                        <p:attrNameLst>
                                          <p:attrName>style.visibility</p:attrName>
                                        </p:attrNameLst>
                                      </p:cBhvr>
                                      <p:to>
                                        <p:strVal val="visible"/>
                                      </p:to>
                                    </p:set>
                                    <p:anim calcmode="lin" valueType="num">
                                      <p:cBhvr additive="base">
                                        <p:cTn id="7" dur="500" fill="hold"/>
                                        <p:tgtEl>
                                          <p:spTgt spid="344068"/>
                                        </p:tgtEl>
                                        <p:attrNameLst>
                                          <p:attrName>ppt_x</p:attrName>
                                        </p:attrNameLst>
                                      </p:cBhvr>
                                      <p:tavLst>
                                        <p:tav tm="0">
                                          <p:val>
                                            <p:strVal val="0-#ppt_w/2"/>
                                          </p:val>
                                        </p:tav>
                                        <p:tav tm="100000">
                                          <p:val>
                                            <p:strVal val="#ppt_x"/>
                                          </p:val>
                                        </p:tav>
                                      </p:tavLst>
                                    </p:anim>
                                    <p:anim calcmode="lin" valueType="num">
                                      <p:cBhvr additive="base">
                                        <p:cTn id="8" dur="500" fill="hold"/>
                                        <p:tgtEl>
                                          <p:spTgt spid="3440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zh-CN" altLang="en-US"/>
              <a:t>Game Theory--chapter4</a:t>
            </a:r>
            <a:endParaRPr lang="en-US" altLang="zh-CN"/>
          </a:p>
        </p:txBody>
      </p:sp>
      <p:sp>
        <p:nvSpPr>
          <p:cNvPr id="7" name="灯片编号占位符 5"/>
          <p:cNvSpPr>
            <a:spLocks noGrp="1"/>
          </p:cNvSpPr>
          <p:nvPr>
            <p:ph type="sldNum" sz="quarter" idx="12"/>
          </p:nvPr>
        </p:nvSpPr>
        <p:spPr/>
        <p:txBody>
          <a:bodyPr/>
          <a:lstStyle/>
          <a:p>
            <a:fld id="{1348961F-081B-4CD3-9B83-151720A2EFB3}" type="slidenum">
              <a:rPr lang="zh-CN" altLang="en-US"/>
              <a:pPr/>
              <a:t>36</a:t>
            </a:fld>
            <a:endParaRPr lang="en-US" altLang="zh-CN"/>
          </a:p>
        </p:txBody>
      </p:sp>
      <p:sp>
        <p:nvSpPr>
          <p:cNvPr id="345090" name="Rectangle 2"/>
          <p:cNvSpPr>
            <a:spLocks noGrp="1" noChangeArrowheads="1"/>
          </p:cNvSpPr>
          <p:nvPr>
            <p:ph type="title"/>
          </p:nvPr>
        </p:nvSpPr>
        <p:spPr/>
        <p:txBody>
          <a:bodyPr/>
          <a:lstStyle/>
          <a:p>
            <a:r>
              <a:rPr lang="zh-CN" altLang="en-US" sz="3400">
                <a:ea typeface="宋体" pitchFamily="2" charset="-122"/>
              </a:rPr>
              <a:t>               啤酒或热狗（</a:t>
            </a:r>
            <a:r>
              <a:rPr lang="en-US" altLang="zh-CN" sz="3400">
                <a:ea typeface="宋体" pitchFamily="2" charset="-122"/>
              </a:rPr>
              <a:t>Beer&amp;Quiche</a:t>
            </a:r>
            <a:r>
              <a:rPr lang="zh-CN" altLang="en-US" sz="3400">
                <a:ea typeface="宋体" pitchFamily="2" charset="-122"/>
              </a:rPr>
              <a:t>）</a:t>
            </a:r>
            <a:br>
              <a:rPr lang="zh-CN" altLang="en-US" sz="3400">
                <a:ea typeface="宋体" pitchFamily="2" charset="-122"/>
              </a:rPr>
            </a:br>
            <a:r>
              <a:rPr lang="zh-CN" altLang="en-US" sz="3400">
                <a:ea typeface="宋体" pitchFamily="2" charset="-122"/>
              </a:rPr>
              <a:t>                              信号博弈</a:t>
            </a:r>
          </a:p>
        </p:txBody>
      </p:sp>
      <p:sp>
        <p:nvSpPr>
          <p:cNvPr id="345091" name="Rectangle 3"/>
          <p:cNvSpPr>
            <a:spLocks noGrp="1" noChangeArrowheads="1"/>
          </p:cNvSpPr>
          <p:nvPr>
            <p:ph type="body" idx="1"/>
          </p:nvPr>
        </p:nvSpPr>
        <p:spPr/>
        <p:txBody>
          <a:bodyPr/>
          <a:lstStyle/>
          <a:p>
            <a:r>
              <a:rPr lang="en-US" altLang="zh-CN">
                <a:ea typeface="宋体" pitchFamily="2" charset="-122"/>
              </a:rPr>
              <a:t>.</a:t>
            </a:r>
          </a:p>
        </p:txBody>
      </p:sp>
      <p:sp>
        <p:nvSpPr>
          <p:cNvPr id="345093" name="Rectangle 5"/>
          <p:cNvSpPr>
            <a:spLocks noChangeArrowheads="1"/>
          </p:cNvSpPr>
          <p:nvPr/>
        </p:nvSpPr>
        <p:spPr bwMode="auto">
          <a:xfrm>
            <a:off x="1265238" y="1736725"/>
            <a:ext cx="7219950" cy="3200400"/>
          </a:xfrm>
          <a:prstGeom prst="rect">
            <a:avLst/>
          </a:prstGeom>
          <a:noFill/>
          <a:ln w="9525">
            <a:noFill/>
            <a:miter lim="800000"/>
            <a:headEnd/>
            <a:tailEnd/>
          </a:ln>
          <a:effectLst/>
        </p:spPr>
        <p:txBody>
          <a:bodyPr/>
          <a:lstStyle/>
          <a:p>
            <a:pPr marL="342900" indent="-342900" algn="just">
              <a:spcBef>
                <a:spcPct val="20000"/>
              </a:spcBef>
              <a:buFontTx/>
              <a:buChar char="•"/>
            </a:pPr>
            <a:r>
              <a:rPr kumimoji="1" lang="zh-CN" altLang="en-US" sz="2400" b="1">
                <a:latin typeface="Times New Roman" pitchFamily="18" charset="0"/>
                <a:ea typeface="宋体" pitchFamily="2" charset="-122"/>
              </a:rPr>
              <a:t>类型空间</a:t>
            </a:r>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T=(</a:t>
            </a:r>
            <a:r>
              <a:rPr kumimoji="1" lang="zh-CN" altLang="en-US" sz="2400">
                <a:latin typeface="Times New Roman" pitchFamily="18" charset="0"/>
                <a:ea typeface="宋体" pitchFamily="2" charset="-122"/>
              </a:rPr>
              <a:t>软弱,粗暴</a:t>
            </a:r>
            <a:r>
              <a:rPr kumimoji="1" lang="en-US" altLang="zh-CN" sz="2400">
                <a:latin typeface="Times New Roman" pitchFamily="18" charset="0"/>
                <a:ea typeface="宋体" pitchFamily="2" charset="-122"/>
              </a:rPr>
              <a:t>)；</a:t>
            </a:r>
            <a:r>
              <a:rPr kumimoji="1" lang="zh-CN" altLang="en-US" sz="2400" b="1">
                <a:latin typeface="Times New Roman" pitchFamily="18" charset="0"/>
                <a:ea typeface="宋体" pitchFamily="2" charset="-122"/>
              </a:rPr>
              <a:t>信念</a:t>
            </a:r>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p(</a:t>
            </a:r>
            <a:r>
              <a:rPr kumimoji="1" lang="zh-CN" altLang="en-US" sz="2400">
                <a:latin typeface="Times New Roman" pitchFamily="18" charset="0"/>
                <a:ea typeface="宋体" pitchFamily="2" charset="-122"/>
              </a:rPr>
              <a:t>软弱</a:t>
            </a:r>
            <a:r>
              <a:rPr kumimoji="1" lang="en-US" altLang="zh-CN" sz="2400">
                <a:latin typeface="Times New Roman" pitchFamily="18" charset="0"/>
                <a:ea typeface="宋体" pitchFamily="2" charset="-122"/>
              </a:rPr>
              <a:t>)=0.1，p(</a:t>
            </a:r>
            <a:r>
              <a:rPr kumimoji="1" lang="zh-CN" altLang="en-US" sz="2400">
                <a:latin typeface="Times New Roman" pitchFamily="18" charset="0"/>
                <a:ea typeface="宋体" pitchFamily="2" charset="-122"/>
              </a:rPr>
              <a:t>粗暴</a:t>
            </a:r>
            <a:r>
              <a:rPr kumimoji="1" lang="en-US" altLang="zh-CN" sz="2400">
                <a:latin typeface="Times New Roman" pitchFamily="18" charset="0"/>
                <a:ea typeface="宋体" pitchFamily="2" charset="-122"/>
              </a:rPr>
              <a:t>)=0.9</a:t>
            </a:r>
          </a:p>
          <a:p>
            <a:pPr marL="342900" indent="-342900" algn="just">
              <a:spcBef>
                <a:spcPct val="20000"/>
              </a:spcBef>
              <a:buFontTx/>
              <a:buChar char="•"/>
            </a:pPr>
            <a:r>
              <a:rPr kumimoji="1" lang="zh-CN" altLang="en-US" sz="2400" b="1">
                <a:latin typeface="Times New Roman" pitchFamily="18" charset="0"/>
                <a:ea typeface="宋体" pitchFamily="2" charset="-122"/>
              </a:rPr>
              <a:t>信号空间</a:t>
            </a:r>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M=(</a:t>
            </a:r>
            <a:r>
              <a:rPr kumimoji="1" lang="zh-CN" altLang="en-US" sz="2400">
                <a:latin typeface="Times New Roman" pitchFamily="18" charset="0"/>
                <a:ea typeface="宋体" pitchFamily="2" charset="-122"/>
              </a:rPr>
              <a:t>热狗,啤酒</a:t>
            </a:r>
            <a:r>
              <a:rPr kumimoji="1" lang="en-US" altLang="zh-CN" sz="2400">
                <a:latin typeface="Times New Roman" pitchFamily="18" charset="0"/>
                <a:ea typeface="宋体" pitchFamily="2" charset="-122"/>
              </a:rPr>
              <a:t>)；  </a:t>
            </a:r>
            <a:r>
              <a:rPr kumimoji="1" lang="zh-CN" altLang="en-US" sz="2400" b="1">
                <a:latin typeface="Times New Roman" pitchFamily="18" charset="0"/>
                <a:ea typeface="宋体" pitchFamily="2" charset="-122"/>
              </a:rPr>
              <a:t>行动空间</a:t>
            </a:r>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A=(</a:t>
            </a:r>
            <a:r>
              <a:rPr kumimoji="1" lang="zh-CN" altLang="en-US" sz="2400">
                <a:latin typeface="Times New Roman" pitchFamily="18" charset="0"/>
                <a:ea typeface="宋体" pitchFamily="2" charset="-122"/>
              </a:rPr>
              <a:t>冲突</a:t>
            </a:r>
            <a:r>
              <a:rPr kumimoji="1" lang="en-US" altLang="zh-CN" sz="2400">
                <a:latin typeface="Times New Roman" pitchFamily="18" charset="0"/>
                <a:ea typeface="宋体" pitchFamily="2" charset="-122"/>
              </a:rPr>
              <a:t>,</a:t>
            </a:r>
            <a:r>
              <a:rPr kumimoji="1" lang="zh-CN" altLang="en-US" sz="2400">
                <a:latin typeface="Times New Roman" pitchFamily="18" charset="0"/>
                <a:ea typeface="宋体" pitchFamily="2" charset="-122"/>
              </a:rPr>
              <a:t>不冲突</a:t>
            </a:r>
            <a:r>
              <a:rPr kumimoji="1" lang="en-US" altLang="zh-CN" sz="2400">
                <a:latin typeface="Times New Roman" pitchFamily="18" charset="0"/>
                <a:ea typeface="宋体" pitchFamily="2" charset="-122"/>
              </a:rPr>
              <a:t>)</a:t>
            </a:r>
          </a:p>
          <a:p>
            <a:pPr marL="342900" indent="-342900" algn="just">
              <a:spcBef>
                <a:spcPct val="20000"/>
              </a:spcBef>
              <a:buFontTx/>
              <a:buChar char="•"/>
            </a:pPr>
            <a:r>
              <a:rPr kumimoji="1" lang="en-US" altLang="zh-CN" sz="2400" b="1">
                <a:latin typeface="Times New Roman" pitchFamily="18" charset="0"/>
                <a:ea typeface="宋体" pitchFamily="2" charset="-122"/>
              </a:rPr>
              <a:t>SR(1)：</a:t>
            </a:r>
            <a:r>
              <a:rPr kumimoji="1" lang="en-US" altLang="zh-CN" sz="2400">
                <a:latin typeface="Times New Roman" pitchFamily="18" charset="0"/>
                <a:ea typeface="宋体" pitchFamily="2" charset="-122"/>
                <a:cs typeface="Times New Roman" pitchFamily="18" charset="0"/>
              </a:rPr>
              <a:t>μ</a:t>
            </a:r>
            <a:r>
              <a:rPr kumimoji="1" lang="en-US" altLang="zh-CN" sz="2400">
                <a:latin typeface="Times New Roman" pitchFamily="18" charset="0"/>
                <a:ea typeface="宋体" pitchFamily="2" charset="-122"/>
              </a:rPr>
              <a:t>(</a:t>
            </a:r>
            <a:r>
              <a:rPr kumimoji="1" lang="zh-CN" altLang="en-US" sz="2400">
                <a:latin typeface="Times New Roman" pitchFamily="18" charset="0"/>
                <a:ea typeface="宋体" pitchFamily="2" charset="-122"/>
              </a:rPr>
              <a:t>软弱</a:t>
            </a:r>
            <a:r>
              <a:rPr kumimoji="1" lang="en-US" altLang="zh-CN" sz="2400">
                <a:latin typeface="Times New Roman" pitchFamily="18" charset="0"/>
                <a:ea typeface="宋体" pitchFamily="2" charset="-122"/>
              </a:rPr>
              <a:t>/</a:t>
            </a:r>
            <a:r>
              <a:rPr kumimoji="1" lang="zh-CN" altLang="en-US" sz="2400">
                <a:latin typeface="Times New Roman" pitchFamily="18" charset="0"/>
                <a:ea typeface="宋体" pitchFamily="2" charset="-122"/>
              </a:rPr>
              <a:t>热狗</a:t>
            </a:r>
            <a:r>
              <a:rPr kumimoji="1" lang="en-US" altLang="zh-CN" sz="2400">
                <a:latin typeface="Times New Roman" pitchFamily="18" charset="0"/>
                <a:ea typeface="宋体" pitchFamily="2" charset="-122"/>
              </a:rPr>
              <a:t>)=p；μ(</a:t>
            </a:r>
            <a:r>
              <a:rPr kumimoji="1" lang="zh-CN" altLang="en-US" sz="2400">
                <a:latin typeface="Times New Roman" pitchFamily="18" charset="0"/>
                <a:ea typeface="宋体" pitchFamily="2" charset="-122"/>
              </a:rPr>
              <a:t>粗暴</a:t>
            </a:r>
            <a:r>
              <a:rPr kumimoji="1" lang="en-US" altLang="zh-CN" sz="2400">
                <a:latin typeface="Times New Roman" pitchFamily="18" charset="0"/>
                <a:ea typeface="宋体" pitchFamily="2" charset="-122"/>
              </a:rPr>
              <a:t>/</a:t>
            </a:r>
            <a:r>
              <a:rPr kumimoji="1" lang="zh-CN" altLang="en-US" sz="2400">
                <a:latin typeface="Times New Roman" pitchFamily="18" charset="0"/>
                <a:ea typeface="宋体" pitchFamily="2" charset="-122"/>
              </a:rPr>
              <a:t>热狗</a:t>
            </a:r>
            <a:r>
              <a:rPr kumimoji="1" lang="en-US" altLang="zh-CN" sz="2400">
                <a:latin typeface="Times New Roman" pitchFamily="18" charset="0"/>
                <a:ea typeface="宋体" pitchFamily="2" charset="-122"/>
              </a:rPr>
              <a:t>)=1-p；μ(</a:t>
            </a:r>
            <a:r>
              <a:rPr kumimoji="1" lang="zh-CN" altLang="en-US" sz="2400">
                <a:latin typeface="Times New Roman" pitchFamily="18" charset="0"/>
                <a:ea typeface="宋体" pitchFamily="2" charset="-122"/>
              </a:rPr>
              <a:t>软弱</a:t>
            </a:r>
            <a:r>
              <a:rPr kumimoji="1" lang="en-US" altLang="zh-CN" sz="2400">
                <a:latin typeface="Times New Roman" pitchFamily="18" charset="0"/>
                <a:ea typeface="宋体" pitchFamily="2" charset="-122"/>
              </a:rPr>
              <a:t>/</a:t>
            </a:r>
            <a:r>
              <a:rPr kumimoji="1" lang="zh-CN" altLang="en-US" sz="2400">
                <a:latin typeface="Times New Roman" pitchFamily="18" charset="0"/>
                <a:ea typeface="宋体" pitchFamily="2" charset="-122"/>
              </a:rPr>
              <a:t>啤酒</a:t>
            </a:r>
            <a:r>
              <a:rPr kumimoji="1" lang="en-US" altLang="zh-CN" sz="2400">
                <a:latin typeface="Times New Roman" pitchFamily="18" charset="0"/>
                <a:ea typeface="宋体" pitchFamily="2" charset="-122"/>
              </a:rPr>
              <a:t>)=q；μ(</a:t>
            </a:r>
            <a:r>
              <a:rPr kumimoji="1" lang="zh-CN" altLang="en-US" sz="2400">
                <a:latin typeface="Times New Roman" pitchFamily="18" charset="0"/>
                <a:ea typeface="宋体" pitchFamily="2" charset="-122"/>
              </a:rPr>
              <a:t>粗暴</a:t>
            </a:r>
            <a:r>
              <a:rPr kumimoji="1" lang="en-US" altLang="zh-CN" sz="2400">
                <a:latin typeface="Times New Roman" pitchFamily="18" charset="0"/>
                <a:ea typeface="宋体" pitchFamily="2" charset="-122"/>
              </a:rPr>
              <a:t>/</a:t>
            </a:r>
            <a:r>
              <a:rPr kumimoji="1" lang="zh-CN" altLang="en-US" sz="2400">
                <a:latin typeface="Times New Roman" pitchFamily="18" charset="0"/>
                <a:ea typeface="宋体" pitchFamily="2" charset="-122"/>
              </a:rPr>
              <a:t>啤酒</a:t>
            </a:r>
            <a:r>
              <a:rPr kumimoji="1" lang="en-US" altLang="zh-CN" sz="2400">
                <a:latin typeface="Times New Roman" pitchFamily="18" charset="0"/>
                <a:ea typeface="宋体" pitchFamily="2" charset="-122"/>
              </a:rPr>
              <a:t>)=1-q</a:t>
            </a:r>
          </a:p>
          <a:p>
            <a:pPr marL="342900" indent="-342900" algn="just">
              <a:spcBef>
                <a:spcPct val="20000"/>
              </a:spcBef>
              <a:buFontTx/>
              <a:buChar char="•"/>
            </a:pPr>
            <a:r>
              <a:rPr kumimoji="1" lang="zh-CN" altLang="en-US" sz="2400" b="1">
                <a:latin typeface="Times New Roman" pitchFamily="18" charset="0"/>
                <a:ea typeface="宋体" pitchFamily="2" charset="-122"/>
              </a:rPr>
              <a:t>发送者的纯策略</a:t>
            </a:r>
            <a:r>
              <a:rPr kumimoji="1" lang="zh-CN" altLang="en-US" sz="2400">
                <a:latin typeface="Times New Roman" pitchFamily="18" charset="0"/>
                <a:ea typeface="宋体" pitchFamily="2" charset="-122"/>
              </a:rPr>
              <a:t>：(热狗</a:t>
            </a:r>
            <a:r>
              <a:rPr kumimoji="1" lang="en-US" altLang="zh-CN" sz="2400">
                <a:latin typeface="Times New Roman" pitchFamily="18" charset="0"/>
                <a:ea typeface="宋体" pitchFamily="2" charset="-122"/>
              </a:rPr>
              <a:t>,</a:t>
            </a:r>
            <a:r>
              <a:rPr kumimoji="1" lang="zh-CN" altLang="en-US" sz="2400">
                <a:latin typeface="Times New Roman" pitchFamily="18" charset="0"/>
                <a:ea typeface="宋体" pitchFamily="2" charset="-122"/>
              </a:rPr>
              <a:t>热狗</a:t>
            </a:r>
            <a:r>
              <a:rPr kumimoji="1" lang="en-US" altLang="zh-CN" sz="2400">
                <a:latin typeface="Times New Roman" pitchFamily="18" charset="0"/>
                <a:ea typeface="宋体" pitchFamily="2" charset="-122"/>
              </a:rPr>
              <a:t>), </a:t>
            </a:r>
            <a:r>
              <a:rPr kumimoji="1" lang="zh-CN" altLang="en-US" sz="2400">
                <a:latin typeface="Times New Roman" pitchFamily="18" charset="0"/>
                <a:ea typeface="宋体" pitchFamily="2" charset="-122"/>
              </a:rPr>
              <a:t>(热狗</a:t>
            </a:r>
            <a:r>
              <a:rPr kumimoji="1" lang="en-US" altLang="zh-CN" sz="2400">
                <a:latin typeface="Times New Roman" pitchFamily="18" charset="0"/>
                <a:ea typeface="宋体" pitchFamily="2" charset="-122"/>
              </a:rPr>
              <a:t>,</a:t>
            </a:r>
            <a:r>
              <a:rPr kumimoji="1" lang="zh-CN" altLang="en-US" sz="2400">
                <a:latin typeface="Times New Roman" pitchFamily="18" charset="0"/>
                <a:ea typeface="宋体" pitchFamily="2" charset="-122"/>
              </a:rPr>
              <a:t>啤酒</a:t>
            </a:r>
            <a:r>
              <a:rPr kumimoji="1" lang="en-US" altLang="zh-CN" sz="2400">
                <a:latin typeface="Times New Roman" pitchFamily="18" charset="0"/>
                <a:ea typeface="宋体" pitchFamily="2" charset="-122"/>
              </a:rPr>
              <a:t>), (</a:t>
            </a:r>
            <a:r>
              <a:rPr kumimoji="1" lang="zh-CN" altLang="en-US" sz="2400">
                <a:latin typeface="Times New Roman" pitchFamily="18" charset="0"/>
                <a:ea typeface="宋体" pitchFamily="2" charset="-122"/>
              </a:rPr>
              <a:t>啤酒</a:t>
            </a:r>
            <a:r>
              <a:rPr kumimoji="1" lang="en-US" altLang="zh-CN" sz="2400">
                <a:latin typeface="Times New Roman" pitchFamily="18" charset="0"/>
                <a:ea typeface="宋体" pitchFamily="2" charset="-122"/>
              </a:rPr>
              <a:t>,</a:t>
            </a:r>
            <a:r>
              <a:rPr kumimoji="1" lang="zh-CN" altLang="en-US" sz="2400">
                <a:latin typeface="Times New Roman" pitchFamily="18" charset="0"/>
                <a:ea typeface="宋体" pitchFamily="2" charset="-122"/>
              </a:rPr>
              <a:t>热狗</a:t>
            </a:r>
            <a:r>
              <a:rPr kumimoji="1" lang="en-US" altLang="zh-CN" sz="2400">
                <a:latin typeface="Times New Roman" pitchFamily="18" charset="0"/>
                <a:ea typeface="宋体" pitchFamily="2" charset="-122"/>
              </a:rPr>
              <a:t>), </a:t>
            </a:r>
            <a:r>
              <a:rPr kumimoji="1" lang="zh-CN" altLang="en-US" sz="2400">
                <a:latin typeface="Times New Roman" pitchFamily="18" charset="0"/>
                <a:ea typeface="宋体" pitchFamily="2" charset="-122"/>
              </a:rPr>
              <a:t>(啤酒</a:t>
            </a:r>
            <a:r>
              <a:rPr kumimoji="1" lang="en-US" altLang="zh-CN" sz="2400">
                <a:latin typeface="Times New Roman" pitchFamily="18" charset="0"/>
                <a:ea typeface="宋体" pitchFamily="2" charset="-122"/>
              </a:rPr>
              <a:t>,</a:t>
            </a:r>
            <a:r>
              <a:rPr kumimoji="1" lang="zh-CN" altLang="en-US" sz="2400">
                <a:latin typeface="Times New Roman" pitchFamily="18" charset="0"/>
                <a:ea typeface="宋体" pitchFamily="2" charset="-122"/>
              </a:rPr>
              <a:t>啤酒</a:t>
            </a:r>
            <a:r>
              <a:rPr kumimoji="1" lang="en-US" altLang="zh-CN" sz="2400">
                <a:latin typeface="Times New Roman" pitchFamily="18" charset="0"/>
                <a:ea typeface="宋体" pitchFamily="2" charset="-122"/>
              </a:rPr>
              <a:t>)</a:t>
            </a:r>
          </a:p>
          <a:p>
            <a:pPr marL="342900" indent="-342900" algn="just">
              <a:spcBef>
                <a:spcPct val="20000"/>
              </a:spcBef>
              <a:buFontTx/>
              <a:buChar char="•"/>
            </a:pPr>
            <a:r>
              <a:rPr kumimoji="1" lang="zh-CN" altLang="en-US" sz="2400" b="1">
                <a:latin typeface="Times New Roman" pitchFamily="18" charset="0"/>
                <a:ea typeface="宋体" pitchFamily="2" charset="-122"/>
              </a:rPr>
              <a:t>接收者的纯策略</a:t>
            </a:r>
            <a:r>
              <a:rPr kumimoji="1" lang="zh-CN" altLang="en-US" sz="2400">
                <a:latin typeface="Times New Roman" pitchFamily="18" charset="0"/>
                <a:ea typeface="宋体" pitchFamily="2" charset="-122"/>
              </a:rPr>
              <a:t>：(冲突</a:t>
            </a:r>
            <a:r>
              <a:rPr kumimoji="1" lang="en-US" altLang="zh-CN" sz="2400">
                <a:latin typeface="Times New Roman" pitchFamily="18" charset="0"/>
                <a:ea typeface="宋体" pitchFamily="2" charset="-122"/>
              </a:rPr>
              <a:t>,</a:t>
            </a:r>
            <a:r>
              <a:rPr kumimoji="1" lang="zh-CN" altLang="en-US" sz="2400">
                <a:latin typeface="Times New Roman" pitchFamily="18" charset="0"/>
                <a:ea typeface="宋体" pitchFamily="2" charset="-122"/>
              </a:rPr>
              <a:t>冲突</a:t>
            </a:r>
            <a:r>
              <a:rPr kumimoji="1" lang="en-US" altLang="zh-CN" sz="2400">
                <a:latin typeface="Times New Roman" pitchFamily="18" charset="0"/>
                <a:ea typeface="宋体" pitchFamily="2" charset="-122"/>
              </a:rPr>
              <a:t>), </a:t>
            </a:r>
            <a:r>
              <a:rPr kumimoji="1" lang="zh-CN" altLang="en-US" sz="2400">
                <a:latin typeface="Times New Roman" pitchFamily="18" charset="0"/>
                <a:ea typeface="宋体" pitchFamily="2" charset="-122"/>
              </a:rPr>
              <a:t>(冲突</a:t>
            </a:r>
            <a:r>
              <a:rPr kumimoji="1" lang="en-US" altLang="zh-CN" sz="2400">
                <a:latin typeface="Times New Roman" pitchFamily="18" charset="0"/>
                <a:ea typeface="宋体" pitchFamily="2" charset="-122"/>
              </a:rPr>
              <a:t>,</a:t>
            </a:r>
            <a:r>
              <a:rPr kumimoji="1" lang="zh-CN" altLang="en-US" sz="2400">
                <a:latin typeface="Times New Roman" pitchFamily="18" charset="0"/>
                <a:ea typeface="宋体" pitchFamily="2" charset="-122"/>
              </a:rPr>
              <a:t>不冲突</a:t>
            </a:r>
            <a:r>
              <a:rPr kumimoji="1" lang="en-US" altLang="zh-CN" sz="2400">
                <a:latin typeface="Times New Roman" pitchFamily="18" charset="0"/>
                <a:ea typeface="宋体" pitchFamily="2" charset="-122"/>
              </a:rPr>
              <a:t>), </a:t>
            </a:r>
            <a:r>
              <a:rPr kumimoji="1" lang="zh-CN" altLang="en-US" sz="2400">
                <a:latin typeface="Times New Roman" pitchFamily="18" charset="0"/>
                <a:ea typeface="宋体" pitchFamily="2" charset="-122"/>
              </a:rPr>
              <a:t>(不冲突</a:t>
            </a:r>
            <a:r>
              <a:rPr kumimoji="1" lang="en-US" altLang="zh-CN" sz="2400">
                <a:latin typeface="Times New Roman" pitchFamily="18" charset="0"/>
                <a:ea typeface="宋体" pitchFamily="2" charset="-122"/>
              </a:rPr>
              <a:t>,</a:t>
            </a:r>
            <a:r>
              <a:rPr kumimoji="1" lang="zh-CN" altLang="en-US" sz="2400">
                <a:latin typeface="Times New Roman" pitchFamily="18" charset="0"/>
                <a:ea typeface="宋体" pitchFamily="2" charset="-122"/>
              </a:rPr>
              <a:t>冲突</a:t>
            </a:r>
            <a:r>
              <a:rPr kumimoji="1" lang="en-US" altLang="zh-CN" sz="2400">
                <a:latin typeface="Times New Roman" pitchFamily="18" charset="0"/>
                <a:ea typeface="宋体" pitchFamily="2" charset="-122"/>
              </a:rPr>
              <a:t>), </a:t>
            </a:r>
            <a:r>
              <a:rPr kumimoji="1" lang="zh-CN" altLang="en-US" sz="2400">
                <a:latin typeface="Times New Roman" pitchFamily="18" charset="0"/>
                <a:ea typeface="宋体" pitchFamily="2" charset="-122"/>
              </a:rPr>
              <a:t>(不冲突</a:t>
            </a:r>
            <a:r>
              <a:rPr kumimoji="1" lang="en-US" altLang="zh-CN" sz="2400">
                <a:latin typeface="Times New Roman" pitchFamily="18" charset="0"/>
                <a:ea typeface="宋体" pitchFamily="2" charset="-122"/>
              </a:rPr>
              <a:t>,</a:t>
            </a:r>
            <a:r>
              <a:rPr kumimoji="1" lang="zh-CN" altLang="en-US" sz="2400">
                <a:latin typeface="Times New Roman" pitchFamily="18" charset="0"/>
                <a:ea typeface="宋体" pitchFamily="2" charset="-122"/>
              </a:rPr>
              <a:t>不冲突</a:t>
            </a:r>
            <a:r>
              <a:rPr kumimoji="1" lang="en-US" altLang="zh-CN" sz="2400">
                <a:latin typeface="Times New Roman" pitchFamily="18" charset="0"/>
                <a:ea typeface="宋体" pitchFamily="2" charset="-122"/>
              </a:rPr>
              <a:t>)</a:t>
            </a:r>
          </a:p>
        </p:txBody>
      </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5093"/>
                                        </p:tgtEl>
                                        <p:attrNameLst>
                                          <p:attrName>style.visibility</p:attrName>
                                        </p:attrNameLst>
                                      </p:cBhvr>
                                      <p:to>
                                        <p:strVal val="visible"/>
                                      </p:to>
                                    </p:set>
                                    <p:anim calcmode="lin" valueType="num">
                                      <p:cBhvr additive="base">
                                        <p:cTn id="7" dur="500" fill="hold"/>
                                        <p:tgtEl>
                                          <p:spTgt spid="345093"/>
                                        </p:tgtEl>
                                        <p:attrNameLst>
                                          <p:attrName>ppt_x</p:attrName>
                                        </p:attrNameLst>
                                      </p:cBhvr>
                                      <p:tavLst>
                                        <p:tav tm="0">
                                          <p:val>
                                            <p:strVal val="0-#ppt_w/2"/>
                                          </p:val>
                                        </p:tav>
                                        <p:tav tm="100000">
                                          <p:val>
                                            <p:strVal val="#ppt_x"/>
                                          </p:val>
                                        </p:tav>
                                      </p:tavLst>
                                    </p:anim>
                                    <p:anim calcmode="lin" valueType="num">
                                      <p:cBhvr additive="base">
                                        <p:cTn id="8" dur="500" fill="hold"/>
                                        <p:tgtEl>
                                          <p:spTgt spid="3450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3"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页脚占位符 4"/>
          <p:cNvSpPr>
            <a:spLocks noGrp="1"/>
          </p:cNvSpPr>
          <p:nvPr>
            <p:ph type="ftr" sz="quarter" idx="11"/>
          </p:nvPr>
        </p:nvSpPr>
        <p:spPr/>
        <p:txBody>
          <a:bodyPr/>
          <a:lstStyle/>
          <a:p>
            <a:r>
              <a:rPr lang="zh-CN" altLang="en-US"/>
              <a:t>Game Theory--chapter4</a:t>
            </a:r>
            <a:endParaRPr lang="en-US" altLang="zh-CN"/>
          </a:p>
        </p:txBody>
      </p:sp>
      <p:sp>
        <p:nvSpPr>
          <p:cNvPr id="63" name="灯片编号占位符 5"/>
          <p:cNvSpPr>
            <a:spLocks noGrp="1"/>
          </p:cNvSpPr>
          <p:nvPr>
            <p:ph type="sldNum" sz="quarter" idx="12"/>
          </p:nvPr>
        </p:nvSpPr>
        <p:spPr/>
        <p:txBody>
          <a:bodyPr/>
          <a:lstStyle/>
          <a:p>
            <a:fld id="{08B8CDA0-7406-4740-AD5A-8D9662AC646D}" type="slidenum">
              <a:rPr lang="zh-CN" altLang="en-US"/>
              <a:pPr/>
              <a:t>37</a:t>
            </a:fld>
            <a:endParaRPr lang="en-US" altLang="zh-CN"/>
          </a:p>
        </p:txBody>
      </p:sp>
      <p:sp>
        <p:nvSpPr>
          <p:cNvPr id="346114" name="Rectangle 2"/>
          <p:cNvSpPr>
            <a:spLocks noGrp="1" noChangeArrowheads="1"/>
          </p:cNvSpPr>
          <p:nvPr>
            <p:ph type="title"/>
          </p:nvPr>
        </p:nvSpPr>
        <p:spPr/>
        <p:txBody>
          <a:bodyPr/>
          <a:lstStyle/>
          <a:p>
            <a:r>
              <a:rPr kumimoji="1" lang="zh-CN" altLang="en-US" sz="3800">
                <a:ea typeface="宋体" pitchFamily="2" charset="-122"/>
              </a:rPr>
              <a:t>1、发送者的分离均衡</a:t>
            </a:r>
            <a:r>
              <a:rPr kumimoji="1" lang="zh-CN" altLang="en-US" sz="3800">
                <a:solidFill>
                  <a:schemeClr val="tx1"/>
                </a:solidFill>
                <a:ea typeface="宋体" pitchFamily="2" charset="-122"/>
              </a:rPr>
              <a:t>纯策略(热狗</a:t>
            </a:r>
            <a:r>
              <a:rPr kumimoji="1" lang="en-US" altLang="zh-CN" sz="3800">
                <a:solidFill>
                  <a:schemeClr val="tx1"/>
                </a:solidFill>
                <a:ea typeface="宋体" pitchFamily="2" charset="-122"/>
              </a:rPr>
              <a:t>,</a:t>
            </a:r>
            <a:r>
              <a:rPr lang="zh-CN" altLang="en-US" sz="3800">
                <a:ea typeface="宋体" pitchFamily="2" charset="-122"/>
              </a:rPr>
              <a:t>啤酒</a:t>
            </a:r>
            <a:r>
              <a:rPr kumimoji="1" lang="en-US" altLang="zh-CN" sz="3800">
                <a:solidFill>
                  <a:schemeClr val="tx1"/>
                </a:solidFill>
                <a:ea typeface="宋体" pitchFamily="2" charset="-122"/>
              </a:rPr>
              <a:t>)</a:t>
            </a:r>
            <a:endParaRPr kumimoji="1" lang="zh-CN" altLang="en-US" sz="3800">
              <a:solidFill>
                <a:schemeClr val="tx1"/>
              </a:solidFill>
              <a:ea typeface="宋体" pitchFamily="2" charset="-122"/>
            </a:endParaRPr>
          </a:p>
        </p:txBody>
      </p:sp>
      <p:sp>
        <p:nvSpPr>
          <p:cNvPr id="346115" name="Rectangle 3"/>
          <p:cNvSpPr>
            <a:spLocks noGrp="1" noChangeArrowheads="1"/>
          </p:cNvSpPr>
          <p:nvPr>
            <p:ph type="body" idx="1"/>
          </p:nvPr>
        </p:nvSpPr>
        <p:spPr/>
        <p:txBody>
          <a:bodyPr/>
          <a:lstStyle/>
          <a:p>
            <a:r>
              <a:rPr lang="en-US" altLang="zh-CN">
                <a:ea typeface="宋体" pitchFamily="2" charset="-122"/>
              </a:rPr>
              <a:t>.</a:t>
            </a:r>
          </a:p>
        </p:txBody>
      </p:sp>
      <p:grpSp>
        <p:nvGrpSpPr>
          <p:cNvPr id="346116" name="Group 4"/>
          <p:cNvGrpSpPr>
            <a:grpSpLocks/>
          </p:cNvGrpSpPr>
          <p:nvPr/>
        </p:nvGrpSpPr>
        <p:grpSpPr bwMode="auto">
          <a:xfrm>
            <a:off x="936625" y="1466850"/>
            <a:ext cx="7739063" cy="3795713"/>
            <a:chOff x="340" y="624"/>
            <a:chExt cx="5159" cy="2841"/>
          </a:xfrm>
        </p:grpSpPr>
        <p:sp>
          <p:nvSpPr>
            <p:cNvPr id="346117" name="Oval 5"/>
            <p:cNvSpPr>
              <a:spLocks noChangeArrowheads="1"/>
            </p:cNvSpPr>
            <p:nvPr/>
          </p:nvSpPr>
          <p:spPr bwMode="auto">
            <a:xfrm>
              <a:off x="2818" y="1931"/>
              <a:ext cx="163" cy="226"/>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346118" name="Text Box 6"/>
            <p:cNvSpPr txBox="1">
              <a:spLocks noChangeArrowheads="1"/>
            </p:cNvSpPr>
            <p:nvPr/>
          </p:nvSpPr>
          <p:spPr bwMode="auto">
            <a:xfrm>
              <a:off x="2651" y="714"/>
              <a:ext cx="733" cy="343"/>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发送者</a:t>
              </a:r>
            </a:p>
          </p:txBody>
        </p:sp>
        <p:sp>
          <p:nvSpPr>
            <p:cNvPr id="346119" name="Text Box 7"/>
            <p:cNvSpPr txBox="1">
              <a:spLocks noChangeArrowheads="1"/>
            </p:cNvSpPr>
            <p:nvPr/>
          </p:nvSpPr>
          <p:spPr bwMode="auto">
            <a:xfrm>
              <a:off x="3036" y="1862"/>
              <a:ext cx="593" cy="342"/>
            </a:xfrm>
            <a:prstGeom prst="rect">
              <a:avLst/>
            </a:prstGeom>
            <a:noFill/>
            <a:ln w="9525">
              <a:noFill/>
              <a:miter lim="800000"/>
              <a:headEnd/>
              <a:tailEnd/>
            </a:ln>
            <a:effectLst/>
          </p:spPr>
          <p:txBody>
            <a:bodyPr>
              <a:spAutoFit/>
            </a:bodyPr>
            <a:lstStyle/>
            <a:p>
              <a:r>
                <a:rPr kumimoji="1" lang="zh-CN" altLang="en-US" sz="2400">
                  <a:latin typeface="Times New Roman" pitchFamily="18" charset="0"/>
                  <a:ea typeface="宋体" pitchFamily="2" charset="-122"/>
                </a:rPr>
                <a:t>自然</a:t>
              </a:r>
            </a:p>
          </p:txBody>
        </p:sp>
        <p:sp>
          <p:nvSpPr>
            <p:cNvPr id="346120" name="Text Box 8"/>
            <p:cNvSpPr txBox="1">
              <a:spLocks noChangeArrowheads="1"/>
            </p:cNvSpPr>
            <p:nvPr/>
          </p:nvSpPr>
          <p:spPr bwMode="auto">
            <a:xfrm>
              <a:off x="2913" y="1428"/>
              <a:ext cx="512" cy="343"/>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0.1]</a:t>
              </a:r>
            </a:p>
          </p:txBody>
        </p:sp>
        <p:sp>
          <p:nvSpPr>
            <p:cNvPr id="346121" name="Text Box 9"/>
            <p:cNvSpPr txBox="1">
              <a:spLocks noChangeArrowheads="1"/>
            </p:cNvSpPr>
            <p:nvPr/>
          </p:nvSpPr>
          <p:spPr bwMode="auto">
            <a:xfrm>
              <a:off x="2955" y="2214"/>
              <a:ext cx="595" cy="342"/>
            </a:xfrm>
            <a:prstGeom prst="rect">
              <a:avLst/>
            </a:prstGeom>
            <a:noFill/>
            <a:ln w="9525">
              <a:noFill/>
              <a:miter lim="800000"/>
              <a:headEnd/>
              <a:tailEnd/>
            </a:ln>
            <a:effectLst/>
          </p:spPr>
          <p:txBody>
            <a:bodyPr>
              <a:spAutoFit/>
            </a:bodyPr>
            <a:lstStyle/>
            <a:p>
              <a:r>
                <a:rPr kumimoji="1" lang="zh-CN" altLang="en-US" sz="2400">
                  <a:latin typeface="Times New Roman" pitchFamily="18" charset="0"/>
                  <a:ea typeface="宋体" pitchFamily="2" charset="-122"/>
                </a:rPr>
                <a:t>[0.</a:t>
              </a:r>
              <a:r>
                <a:rPr kumimoji="1" lang="en-US" altLang="zh-CN" sz="2400">
                  <a:latin typeface="Times New Roman" pitchFamily="18" charset="0"/>
                  <a:ea typeface="宋体" pitchFamily="2" charset="-122"/>
                </a:rPr>
                <a:t>9]</a:t>
              </a:r>
            </a:p>
          </p:txBody>
        </p:sp>
        <p:sp>
          <p:nvSpPr>
            <p:cNvPr id="346122" name="Text Box 10"/>
            <p:cNvSpPr txBox="1">
              <a:spLocks noChangeArrowheads="1"/>
            </p:cNvSpPr>
            <p:nvPr/>
          </p:nvSpPr>
          <p:spPr bwMode="auto">
            <a:xfrm>
              <a:off x="3009" y="1136"/>
              <a:ext cx="529" cy="34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软弱</a:t>
              </a:r>
            </a:p>
          </p:txBody>
        </p:sp>
        <p:sp>
          <p:nvSpPr>
            <p:cNvPr id="346123" name="Text Box 11"/>
            <p:cNvSpPr txBox="1">
              <a:spLocks noChangeArrowheads="1"/>
            </p:cNvSpPr>
            <p:nvPr/>
          </p:nvSpPr>
          <p:spPr bwMode="auto">
            <a:xfrm>
              <a:off x="2955" y="2539"/>
              <a:ext cx="529" cy="343"/>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粗暴</a:t>
              </a:r>
            </a:p>
          </p:txBody>
        </p:sp>
        <p:sp>
          <p:nvSpPr>
            <p:cNvPr id="346124" name="Oval 12"/>
            <p:cNvSpPr>
              <a:spLocks noChangeArrowheads="1"/>
            </p:cNvSpPr>
            <p:nvPr/>
          </p:nvSpPr>
          <p:spPr bwMode="auto">
            <a:xfrm>
              <a:off x="2818" y="1090"/>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6125" name="Oval 13"/>
            <p:cNvSpPr>
              <a:spLocks noChangeArrowheads="1"/>
            </p:cNvSpPr>
            <p:nvPr/>
          </p:nvSpPr>
          <p:spPr bwMode="auto">
            <a:xfrm>
              <a:off x="1264" y="1090"/>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6126" name="Line 14"/>
            <p:cNvSpPr>
              <a:spLocks noChangeShapeType="1"/>
            </p:cNvSpPr>
            <p:nvPr/>
          </p:nvSpPr>
          <p:spPr bwMode="auto">
            <a:xfrm flipH="1">
              <a:off x="1346" y="1212"/>
              <a:ext cx="1472" cy="0"/>
            </a:xfrm>
            <a:prstGeom prst="line">
              <a:avLst/>
            </a:prstGeom>
            <a:noFill/>
            <a:ln w="9525">
              <a:solidFill>
                <a:srgbClr val="FF5050"/>
              </a:solidFill>
              <a:round/>
              <a:headEnd/>
              <a:tailEnd/>
            </a:ln>
            <a:effectLst/>
          </p:spPr>
          <p:txBody>
            <a:bodyPr/>
            <a:lstStyle/>
            <a:p>
              <a:endParaRPr lang="zh-CN" altLang="en-US"/>
            </a:p>
          </p:txBody>
        </p:sp>
        <p:sp>
          <p:nvSpPr>
            <p:cNvPr id="346127" name="Line 15"/>
            <p:cNvSpPr>
              <a:spLocks noChangeShapeType="1"/>
            </p:cNvSpPr>
            <p:nvPr/>
          </p:nvSpPr>
          <p:spPr bwMode="auto">
            <a:xfrm>
              <a:off x="828" y="937"/>
              <a:ext cx="463" cy="228"/>
            </a:xfrm>
            <a:prstGeom prst="line">
              <a:avLst/>
            </a:prstGeom>
            <a:noFill/>
            <a:ln w="9525">
              <a:solidFill>
                <a:srgbClr val="FF0066"/>
              </a:solidFill>
              <a:round/>
              <a:headEnd/>
              <a:tailEnd/>
            </a:ln>
            <a:effectLst/>
          </p:spPr>
          <p:txBody>
            <a:bodyPr/>
            <a:lstStyle/>
            <a:p>
              <a:endParaRPr lang="zh-CN" altLang="en-US"/>
            </a:p>
          </p:txBody>
        </p:sp>
        <p:sp>
          <p:nvSpPr>
            <p:cNvPr id="346128" name="Line 16"/>
            <p:cNvSpPr>
              <a:spLocks noChangeShapeType="1"/>
            </p:cNvSpPr>
            <p:nvPr/>
          </p:nvSpPr>
          <p:spPr bwMode="auto">
            <a:xfrm flipH="1">
              <a:off x="828" y="1193"/>
              <a:ext cx="463" cy="323"/>
            </a:xfrm>
            <a:prstGeom prst="line">
              <a:avLst/>
            </a:prstGeom>
            <a:noFill/>
            <a:ln w="9525">
              <a:solidFill>
                <a:schemeClr val="tx1"/>
              </a:solidFill>
              <a:round/>
              <a:headEnd/>
              <a:tailEnd/>
            </a:ln>
            <a:effectLst/>
          </p:spPr>
          <p:txBody>
            <a:bodyPr/>
            <a:lstStyle/>
            <a:p>
              <a:endParaRPr lang="zh-CN" altLang="en-US"/>
            </a:p>
          </p:txBody>
        </p:sp>
        <p:sp>
          <p:nvSpPr>
            <p:cNvPr id="346129" name="Text Box 17"/>
            <p:cNvSpPr txBox="1">
              <a:spLocks noChangeArrowheads="1"/>
            </p:cNvSpPr>
            <p:nvPr/>
          </p:nvSpPr>
          <p:spPr bwMode="auto">
            <a:xfrm>
              <a:off x="962" y="1336"/>
              <a:ext cx="326" cy="34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不</a:t>
              </a:r>
            </a:p>
          </p:txBody>
        </p:sp>
        <p:sp>
          <p:nvSpPr>
            <p:cNvPr id="346130" name="Oval 18"/>
            <p:cNvSpPr>
              <a:spLocks noChangeArrowheads="1"/>
            </p:cNvSpPr>
            <p:nvPr/>
          </p:nvSpPr>
          <p:spPr bwMode="auto">
            <a:xfrm>
              <a:off x="2818" y="2759"/>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6131" name="Line 19"/>
            <p:cNvSpPr>
              <a:spLocks noChangeShapeType="1"/>
            </p:cNvSpPr>
            <p:nvPr/>
          </p:nvSpPr>
          <p:spPr bwMode="auto">
            <a:xfrm>
              <a:off x="2899" y="1315"/>
              <a:ext cx="0" cy="1461"/>
            </a:xfrm>
            <a:prstGeom prst="line">
              <a:avLst/>
            </a:prstGeom>
            <a:noFill/>
            <a:ln w="9525">
              <a:solidFill>
                <a:srgbClr val="FF0000"/>
              </a:solidFill>
              <a:round/>
              <a:headEnd/>
              <a:tailEnd/>
            </a:ln>
            <a:effectLst/>
          </p:spPr>
          <p:txBody>
            <a:bodyPr/>
            <a:lstStyle/>
            <a:p>
              <a:endParaRPr lang="zh-CN" altLang="en-US"/>
            </a:p>
          </p:txBody>
        </p:sp>
        <p:sp>
          <p:nvSpPr>
            <p:cNvPr id="346132" name="Oval 20"/>
            <p:cNvSpPr>
              <a:spLocks noChangeArrowheads="1"/>
            </p:cNvSpPr>
            <p:nvPr/>
          </p:nvSpPr>
          <p:spPr bwMode="auto">
            <a:xfrm>
              <a:off x="1264" y="2759"/>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6133" name="Line 21"/>
            <p:cNvSpPr>
              <a:spLocks noChangeShapeType="1"/>
            </p:cNvSpPr>
            <p:nvPr/>
          </p:nvSpPr>
          <p:spPr bwMode="auto">
            <a:xfrm flipH="1">
              <a:off x="1373" y="2871"/>
              <a:ext cx="1472" cy="0"/>
            </a:xfrm>
            <a:prstGeom prst="line">
              <a:avLst/>
            </a:prstGeom>
            <a:noFill/>
            <a:ln w="9525">
              <a:solidFill>
                <a:schemeClr val="tx1"/>
              </a:solidFill>
              <a:round/>
              <a:headEnd/>
              <a:tailEnd/>
            </a:ln>
            <a:effectLst/>
          </p:spPr>
          <p:txBody>
            <a:bodyPr/>
            <a:lstStyle/>
            <a:p>
              <a:endParaRPr lang="zh-CN" altLang="en-US"/>
            </a:p>
          </p:txBody>
        </p:sp>
        <p:sp>
          <p:nvSpPr>
            <p:cNvPr id="346134" name="Line 22"/>
            <p:cNvSpPr>
              <a:spLocks noChangeShapeType="1"/>
            </p:cNvSpPr>
            <p:nvPr/>
          </p:nvSpPr>
          <p:spPr bwMode="auto">
            <a:xfrm>
              <a:off x="873" y="2586"/>
              <a:ext cx="418" cy="209"/>
            </a:xfrm>
            <a:prstGeom prst="line">
              <a:avLst/>
            </a:prstGeom>
            <a:noFill/>
            <a:ln w="9525">
              <a:solidFill>
                <a:schemeClr val="tx1"/>
              </a:solidFill>
              <a:round/>
              <a:headEnd/>
              <a:tailEnd/>
            </a:ln>
            <a:effectLst/>
          </p:spPr>
          <p:txBody>
            <a:bodyPr/>
            <a:lstStyle/>
            <a:p>
              <a:endParaRPr lang="zh-CN" altLang="en-US"/>
            </a:p>
          </p:txBody>
        </p:sp>
        <p:sp>
          <p:nvSpPr>
            <p:cNvPr id="346135" name="Line 23"/>
            <p:cNvSpPr>
              <a:spLocks noChangeShapeType="1"/>
            </p:cNvSpPr>
            <p:nvPr/>
          </p:nvSpPr>
          <p:spPr bwMode="auto">
            <a:xfrm flipH="1">
              <a:off x="873" y="2871"/>
              <a:ext cx="445" cy="339"/>
            </a:xfrm>
            <a:prstGeom prst="line">
              <a:avLst/>
            </a:prstGeom>
            <a:noFill/>
            <a:ln w="9525">
              <a:solidFill>
                <a:schemeClr val="tx1"/>
              </a:solidFill>
              <a:round/>
              <a:headEnd/>
              <a:tailEnd/>
            </a:ln>
            <a:effectLst/>
          </p:spPr>
          <p:txBody>
            <a:bodyPr/>
            <a:lstStyle/>
            <a:p>
              <a:endParaRPr lang="zh-CN" altLang="en-US"/>
            </a:p>
          </p:txBody>
        </p:sp>
        <p:sp>
          <p:nvSpPr>
            <p:cNvPr id="346136" name="Text Box 24"/>
            <p:cNvSpPr txBox="1">
              <a:spLocks noChangeArrowheads="1"/>
            </p:cNvSpPr>
            <p:nvPr/>
          </p:nvSpPr>
          <p:spPr bwMode="auto">
            <a:xfrm>
              <a:off x="1005" y="3031"/>
              <a:ext cx="326" cy="343"/>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不</a:t>
              </a:r>
            </a:p>
          </p:txBody>
        </p:sp>
        <p:sp>
          <p:nvSpPr>
            <p:cNvPr id="346137" name="Line 25"/>
            <p:cNvSpPr>
              <a:spLocks noChangeShapeType="1"/>
            </p:cNvSpPr>
            <p:nvPr/>
          </p:nvSpPr>
          <p:spPr bwMode="auto">
            <a:xfrm>
              <a:off x="1346" y="1315"/>
              <a:ext cx="0" cy="1518"/>
            </a:xfrm>
            <a:prstGeom prst="line">
              <a:avLst/>
            </a:prstGeom>
            <a:noFill/>
            <a:ln w="9525" cap="rnd">
              <a:solidFill>
                <a:schemeClr val="tx1"/>
              </a:solidFill>
              <a:prstDash val="sysDot"/>
              <a:round/>
              <a:headEnd/>
              <a:tailEnd/>
            </a:ln>
            <a:effectLst/>
          </p:spPr>
          <p:txBody>
            <a:bodyPr/>
            <a:lstStyle/>
            <a:p>
              <a:endParaRPr lang="zh-CN" altLang="en-US"/>
            </a:p>
          </p:txBody>
        </p:sp>
        <p:sp>
          <p:nvSpPr>
            <p:cNvPr id="346138" name="Line 26"/>
            <p:cNvSpPr>
              <a:spLocks noChangeShapeType="1"/>
            </p:cNvSpPr>
            <p:nvPr/>
          </p:nvSpPr>
          <p:spPr bwMode="auto">
            <a:xfrm flipV="1">
              <a:off x="2927" y="1212"/>
              <a:ext cx="1472" cy="0"/>
            </a:xfrm>
            <a:prstGeom prst="line">
              <a:avLst/>
            </a:prstGeom>
            <a:noFill/>
            <a:ln w="9525">
              <a:solidFill>
                <a:schemeClr val="tx1"/>
              </a:solidFill>
              <a:round/>
              <a:headEnd/>
              <a:tailEnd/>
            </a:ln>
            <a:effectLst/>
          </p:spPr>
          <p:txBody>
            <a:bodyPr/>
            <a:lstStyle/>
            <a:p>
              <a:endParaRPr lang="zh-CN" altLang="en-US"/>
            </a:p>
          </p:txBody>
        </p:sp>
        <p:sp>
          <p:nvSpPr>
            <p:cNvPr id="346139" name="Line 27"/>
            <p:cNvSpPr>
              <a:spLocks noChangeShapeType="1"/>
            </p:cNvSpPr>
            <p:nvPr/>
          </p:nvSpPr>
          <p:spPr bwMode="auto">
            <a:xfrm flipH="1" flipV="1">
              <a:off x="4426" y="1258"/>
              <a:ext cx="0" cy="1518"/>
            </a:xfrm>
            <a:prstGeom prst="line">
              <a:avLst/>
            </a:prstGeom>
            <a:noFill/>
            <a:ln w="9525" cap="rnd">
              <a:solidFill>
                <a:schemeClr val="tx1"/>
              </a:solidFill>
              <a:prstDash val="sysDot"/>
              <a:round/>
              <a:headEnd/>
              <a:tailEnd/>
            </a:ln>
            <a:effectLst/>
          </p:spPr>
          <p:txBody>
            <a:bodyPr/>
            <a:lstStyle/>
            <a:p>
              <a:endParaRPr lang="zh-CN" altLang="en-US"/>
            </a:p>
          </p:txBody>
        </p:sp>
        <p:sp>
          <p:nvSpPr>
            <p:cNvPr id="346140" name="Oval 28"/>
            <p:cNvSpPr>
              <a:spLocks noChangeArrowheads="1"/>
            </p:cNvSpPr>
            <p:nvPr/>
          </p:nvSpPr>
          <p:spPr bwMode="auto">
            <a:xfrm flipH="1" flipV="1">
              <a:off x="4344" y="1080"/>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6141" name="Line 29"/>
            <p:cNvSpPr>
              <a:spLocks noChangeShapeType="1"/>
            </p:cNvSpPr>
            <p:nvPr/>
          </p:nvSpPr>
          <p:spPr bwMode="auto">
            <a:xfrm flipH="1" flipV="1">
              <a:off x="4454" y="1280"/>
              <a:ext cx="465" cy="191"/>
            </a:xfrm>
            <a:prstGeom prst="line">
              <a:avLst/>
            </a:prstGeom>
            <a:noFill/>
            <a:ln w="9525">
              <a:solidFill>
                <a:schemeClr val="tx1"/>
              </a:solidFill>
              <a:round/>
              <a:headEnd/>
              <a:tailEnd/>
            </a:ln>
            <a:effectLst/>
          </p:spPr>
          <p:txBody>
            <a:bodyPr/>
            <a:lstStyle/>
            <a:p>
              <a:endParaRPr lang="zh-CN" altLang="en-US"/>
            </a:p>
          </p:txBody>
        </p:sp>
        <p:sp>
          <p:nvSpPr>
            <p:cNvPr id="346142" name="Line 30"/>
            <p:cNvSpPr>
              <a:spLocks noChangeShapeType="1"/>
            </p:cNvSpPr>
            <p:nvPr/>
          </p:nvSpPr>
          <p:spPr bwMode="auto">
            <a:xfrm flipV="1">
              <a:off x="4454" y="847"/>
              <a:ext cx="465" cy="346"/>
            </a:xfrm>
            <a:prstGeom prst="line">
              <a:avLst/>
            </a:prstGeom>
            <a:noFill/>
            <a:ln w="9525">
              <a:solidFill>
                <a:schemeClr val="tx1"/>
              </a:solidFill>
              <a:round/>
              <a:headEnd/>
              <a:tailEnd/>
            </a:ln>
            <a:effectLst/>
          </p:spPr>
          <p:txBody>
            <a:bodyPr/>
            <a:lstStyle/>
            <a:p>
              <a:endParaRPr lang="zh-CN" altLang="en-US"/>
            </a:p>
          </p:txBody>
        </p:sp>
        <p:sp>
          <p:nvSpPr>
            <p:cNvPr id="346143" name="Text Box 31"/>
            <p:cNvSpPr txBox="1">
              <a:spLocks noChangeArrowheads="1"/>
            </p:cNvSpPr>
            <p:nvPr/>
          </p:nvSpPr>
          <p:spPr bwMode="auto">
            <a:xfrm>
              <a:off x="4385" y="624"/>
              <a:ext cx="529" cy="34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冲突</a:t>
              </a:r>
            </a:p>
          </p:txBody>
        </p:sp>
        <p:sp>
          <p:nvSpPr>
            <p:cNvPr id="346144" name="Text Box 32"/>
            <p:cNvSpPr txBox="1">
              <a:spLocks noChangeArrowheads="1"/>
            </p:cNvSpPr>
            <p:nvPr/>
          </p:nvSpPr>
          <p:spPr bwMode="auto">
            <a:xfrm>
              <a:off x="4564" y="1516"/>
              <a:ext cx="325" cy="343"/>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不</a:t>
              </a:r>
            </a:p>
          </p:txBody>
        </p:sp>
        <p:sp>
          <p:nvSpPr>
            <p:cNvPr id="346145" name="Oval 33"/>
            <p:cNvSpPr>
              <a:spLocks noChangeArrowheads="1"/>
            </p:cNvSpPr>
            <p:nvPr/>
          </p:nvSpPr>
          <p:spPr bwMode="auto">
            <a:xfrm flipH="1" flipV="1">
              <a:off x="4344" y="2776"/>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6146" name="Line 34"/>
            <p:cNvSpPr>
              <a:spLocks noChangeShapeType="1"/>
            </p:cNvSpPr>
            <p:nvPr/>
          </p:nvSpPr>
          <p:spPr bwMode="auto">
            <a:xfrm flipH="1" flipV="1">
              <a:off x="4454" y="2977"/>
              <a:ext cx="420" cy="189"/>
            </a:xfrm>
            <a:prstGeom prst="line">
              <a:avLst/>
            </a:prstGeom>
            <a:noFill/>
            <a:ln w="9525">
              <a:solidFill>
                <a:srgbClr val="FF0000"/>
              </a:solidFill>
              <a:round/>
              <a:headEnd/>
              <a:tailEnd/>
            </a:ln>
            <a:effectLst/>
          </p:spPr>
          <p:txBody>
            <a:bodyPr/>
            <a:lstStyle/>
            <a:p>
              <a:endParaRPr lang="zh-CN" altLang="en-US"/>
            </a:p>
          </p:txBody>
        </p:sp>
        <p:sp>
          <p:nvSpPr>
            <p:cNvPr id="346147" name="Line 35"/>
            <p:cNvSpPr>
              <a:spLocks noChangeShapeType="1"/>
            </p:cNvSpPr>
            <p:nvPr/>
          </p:nvSpPr>
          <p:spPr bwMode="auto">
            <a:xfrm flipV="1">
              <a:off x="4454" y="2541"/>
              <a:ext cx="465" cy="348"/>
            </a:xfrm>
            <a:prstGeom prst="line">
              <a:avLst/>
            </a:prstGeom>
            <a:noFill/>
            <a:ln w="9525">
              <a:solidFill>
                <a:schemeClr val="tx1"/>
              </a:solidFill>
              <a:round/>
              <a:headEnd/>
              <a:tailEnd/>
            </a:ln>
            <a:effectLst/>
          </p:spPr>
          <p:txBody>
            <a:bodyPr/>
            <a:lstStyle/>
            <a:p>
              <a:endParaRPr lang="zh-CN" altLang="en-US"/>
            </a:p>
          </p:txBody>
        </p:sp>
        <p:sp>
          <p:nvSpPr>
            <p:cNvPr id="346148" name="Text Box 36"/>
            <p:cNvSpPr txBox="1">
              <a:spLocks noChangeArrowheads="1"/>
            </p:cNvSpPr>
            <p:nvPr/>
          </p:nvSpPr>
          <p:spPr bwMode="auto">
            <a:xfrm>
              <a:off x="4385" y="2320"/>
              <a:ext cx="529" cy="34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冲突</a:t>
              </a:r>
            </a:p>
          </p:txBody>
        </p:sp>
        <p:sp>
          <p:nvSpPr>
            <p:cNvPr id="346149" name="Text Box 37"/>
            <p:cNvSpPr txBox="1">
              <a:spLocks noChangeArrowheads="1"/>
            </p:cNvSpPr>
            <p:nvPr/>
          </p:nvSpPr>
          <p:spPr bwMode="auto">
            <a:xfrm>
              <a:off x="4429" y="3123"/>
              <a:ext cx="326" cy="34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不</a:t>
              </a:r>
            </a:p>
          </p:txBody>
        </p:sp>
        <p:sp>
          <p:nvSpPr>
            <p:cNvPr id="346150" name="Line 38"/>
            <p:cNvSpPr>
              <a:spLocks noChangeShapeType="1"/>
            </p:cNvSpPr>
            <p:nvPr/>
          </p:nvSpPr>
          <p:spPr bwMode="auto">
            <a:xfrm>
              <a:off x="2927" y="2909"/>
              <a:ext cx="1527" cy="0"/>
            </a:xfrm>
            <a:prstGeom prst="line">
              <a:avLst/>
            </a:prstGeom>
            <a:noFill/>
            <a:ln w="9525">
              <a:solidFill>
                <a:srgbClr val="FF0000"/>
              </a:solidFill>
              <a:round/>
              <a:headEnd/>
              <a:tailEnd/>
            </a:ln>
            <a:effectLst/>
          </p:spPr>
          <p:txBody>
            <a:bodyPr/>
            <a:lstStyle/>
            <a:p>
              <a:endParaRPr lang="zh-CN" altLang="en-US"/>
            </a:p>
          </p:txBody>
        </p:sp>
        <p:sp>
          <p:nvSpPr>
            <p:cNvPr id="346151" name="Text Box 39"/>
            <p:cNvSpPr txBox="1">
              <a:spLocks noChangeArrowheads="1"/>
            </p:cNvSpPr>
            <p:nvPr/>
          </p:nvSpPr>
          <p:spPr bwMode="auto">
            <a:xfrm>
              <a:off x="1961" y="826"/>
              <a:ext cx="529" cy="34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热狗</a:t>
              </a:r>
            </a:p>
          </p:txBody>
        </p:sp>
        <p:sp>
          <p:nvSpPr>
            <p:cNvPr id="346152" name="Text Box 40"/>
            <p:cNvSpPr txBox="1">
              <a:spLocks noChangeArrowheads="1"/>
            </p:cNvSpPr>
            <p:nvPr/>
          </p:nvSpPr>
          <p:spPr bwMode="auto">
            <a:xfrm>
              <a:off x="1940" y="2854"/>
              <a:ext cx="529" cy="34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热狗</a:t>
              </a:r>
            </a:p>
          </p:txBody>
        </p:sp>
        <p:sp>
          <p:nvSpPr>
            <p:cNvPr id="346153" name="Text Box 41"/>
            <p:cNvSpPr txBox="1">
              <a:spLocks noChangeArrowheads="1"/>
            </p:cNvSpPr>
            <p:nvPr/>
          </p:nvSpPr>
          <p:spPr bwMode="auto">
            <a:xfrm>
              <a:off x="3363" y="846"/>
              <a:ext cx="530" cy="34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啤酒</a:t>
              </a:r>
            </a:p>
          </p:txBody>
        </p:sp>
        <p:sp>
          <p:nvSpPr>
            <p:cNvPr id="346154" name="Text Box 42"/>
            <p:cNvSpPr txBox="1">
              <a:spLocks noChangeArrowheads="1"/>
            </p:cNvSpPr>
            <p:nvPr/>
          </p:nvSpPr>
          <p:spPr bwMode="auto">
            <a:xfrm>
              <a:off x="3452" y="2898"/>
              <a:ext cx="529" cy="34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啤酒</a:t>
              </a:r>
            </a:p>
          </p:txBody>
        </p:sp>
        <p:sp>
          <p:nvSpPr>
            <p:cNvPr id="346155" name="Text Box 43"/>
            <p:cNvSpPr txBox="1">
              <a:spLocks noChangeArrowheads="1"/>
            </p:cNvSpPr>
            <p:nvPr/>
          </p:nvSpPr>
          <p:spPr bwMode="auto">
            <a:xfrm>
              <a:off x="4074" y="1873"/>
              <a:ext cx="732" cy="34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接受者</a:t>
              </a:r>
            </a:p>
          </p:txBody>
        </p:sp>
        <p:sp>
          <p:nvSpPr>
            <p:cNvPr id="346156" name="Text Box 44"/>
            <p:cNvSpPr txBox="1">
              <a:spLocks noChangeArrowheads="1"/>
            </p:cNvSpPr>
            <p:nvPr/>
          </p:nvSpPr>
          <p:spPr bwMode="auto">
            <a:xfrm>
              <a:off x="340" y="759"/>
              <a:ext cx="512" cy="343"/>
            </a:xfrm>
            <a:prstGeom prst="rect">
              <a:avLst/>
            </a:prstGeom>
            <a:noFill/>
            <a:ln w="9525">
              <a:noFill/>
              <a:miter lim="800000"/>
              <a:headEnd/>
              <a:tailEnd/>
            </a:ln>
            <a:effectLst/>
          </p:spPr>
          <p:txBody>
            <a:bodyPr wrap="none">
              <a:spAutoFit/>
            </a:bodyPr>
            <a:lstStyle/>
            <a:p>
              <a:r>
                <a:rPr kumimoji="1" lang="zh-CN" altLang="en-US" sz="2400">
                  <a:solidFill>
                    <a:srgbClr val="FF0066"/>
                  </a:solidFill>
                  <a:latin typeface="Times New Roman" pitchFamily="18" charset="0"/>
                  <a:ea typeface="宋体" pitchFamily="2" charset="-122"/>
                </a:rPr>
                <a:t>(</a:t>
              </a:r>
              <a:r>
                <a:rPr kumimoji="1" lang="en-US" altLang="zh-CN" sz="2400">
                  <a:solidFill>
                    <a:srgbClr val="FF0066"/>
                  </a:solidFill>
                  <a:latin typeface="Times New Roman" pitchFamily="18" charset="0"/>
                  <a:ea typeface="宋体" pitchFamily="2" charset="-122"/>
                </a:rPr>
                <a:t>1,1)</a:t>
              </a:r>
            </a:p>
          </p:txBody>
        </p:sp>
        <p:sp>
          <p:nvSpPr>
            <p:cNvPr id="346157" name="Text Box 45"/>
            <p:cNvSpPr txBox="1">
              <a:spLocks noChangeArrowheads="1"/>
            </p:cNvSpPr>
            <p:nvPr/>
          </p:nvSpPr>
          <p:spPr bwMode="auto">
            <a:xfrm>
              <a:off x="340" y="1336"/>
              <a:ext cx="512" cy="34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3,0)</a:t>
              </a:r>
            </a:p>
          </p:txBody>
        </p:sp>
        <p:sp>
          <p:nvSpPr>
            <p:cNvPr id="346158" name="Text Box 46"/>
            <p:cNvSpPr txBox="1">
              <a:spLocks noChangeArrowheads="1"/>
            </p:cNvSpPr>
            <p:nvPr/>
          </p:nvSpPr>
          <p:spPr bwMode="auto">
            <a:xfrm>
              <a:off x="340" y="2407"/>
              <a:ext cx="580" cy="343"/>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0,-1)</a:t>
              </a:r>
            </a:p>
          </p:txBody>
        </p:sp>
        <p:sp>
          <p:nvSpPr>
            <p:cNvPr id="346159" name="Text Box 47"/>
            <p:cNvSpPr txBox="1">
              <a:spLocks noChangeArrowheads="1"/>
            </p:cNvSpPr>
            <p:nvPr/>
          </p:nvSpPr>
          <p:spPr bwMode="auto">
            <a:xfrm>
              <a:off x="384" y="2987"/>
              <a:ext cx="513" cy="343"/>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2,0)</a:t>
              </a:r>
            </a:p>
          </p:txBody>
        </p:sp>
        <p:sp>
          <p:nvSpPr>
            <p:cNvPr id="346160" name="Text Box 48"/>
            <p:cNvSpPr txBox="1">
              <a:spLocks noChangeArrowheads="1"/>
            </p:cNvSpPr>
            <p:nvPr/>
          </p:nvSpPr>
          <p:spPr bwMode="auto">
            <a:xfrm>
              <a:off x="4964" y="668"/>
              <a:ext cx="512" cy="34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0,1)</a:t>
              </a:r>
            </a:p>
          </p:txBody>
        </p:sp>
        <p:sp>
          <p:nvSpPr>
            <p:cNvPr id="346161" name="Text Box 49"/>
            <p:cNvSpPr txBox="1">
              <a:spLocks noChangeArrowheads="1"/>
            </p:cNvSpPr>
            <p:nvPr/>
          </p:nvSpPr>
          <p:spPr bwMode="auto">
            <a:xfrm>
              <a:off x="4964" y="1293"/>
              <a:ext cx="512" cy="34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2,0)</a:t>
              </a:r>
            </a:p>
          </p:txBody>
        </p:sp>
        <p:sp>
          <p:nvSpPr>
            <p:cNvPr id="346162" name="Text Box 50"/>
            <p:cNvSpPr txBox="1">
              <a:spLocks noChangeArrowheads="1"/>
            </p:cNvSpPr>
            <p:nvPr/>
          </p:nvSpPr>
          <p:spPr bwMode="auto">
            <a:xfrm>
              <a:off x="4919" y="2320"/>
              <a:ext cx="580" cy="34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1,-1)</a:t>
              </a:r>
            </a:p>
          </p:txBody>
        </p:sp>
        <p:sp>
          <p:nvSpPr>
            <p:cNvPr id="346163" name="Text Box 51"/>
            <p:cNvSpPr txBox="1">
              <a:spLocks noChangeArrowheads="1"/>
            </p:cNvSpPr>
            <p:nvPr/>
          </p:nvSpPr>
          <p:spPr bwMode="auto">
            <a:xfrm>
              <a:off x="4919" y="2945"/>
              <a:ext cx="512" cy="342"/>
            </a:xfrm>
            <a:prstGeom prst="rect">
              <a:avLst/>
            </a:prstGeom>
            <a:noFill/>
            <a:ln w="9525">
              <a:noFill/>
              <a:miter lim="800000"/>
              <a:headEnd/>
              <a:tailEnd/>
            </a:ln>
            <a:effectLst/>
          </p:spPr>
          <p:txBody>
            <a:bodyPr wrap="none">
              <a:spAutoFit/>
            </a:bodyPr>
            <a:lstStyle/>
            <a:p>
              <a:r>
                <a:rPr kumimoji="1" lang="zh-CN" altLang="en-US" sz="2400">
                  <a:solidFill>
                    <a:srgbClr val="FF0066"/>
                  </a:solidFill>
                  <a:latin typeface="Times New Roman" pitchFamily="18" charset="0"/>
                  <a:ea typeface="宋体" pitchFamily="2" charset="-122"/>
                </a:rPr>
                <a:t>(</a:t>
              </a:r>
              <a:r>
                <a:rPr kumimoji="1" lang="en-US" altLang="zh-CN" sz="2400">
                  <a:solidFill>
                    <a:srgbClr val="FF0066"/>
                  </a:solidFill>
                  <a:latin typeface="Times New Roman" pitchFamily="18" charset="0"/>
                  <a:ea typeface="宋体" pitchFamily="2" charset="-122"/>
                </a:rPr>
                <a:t>3,0)</a:t>
              </a:r>
            </a:p>
          </p:txBody>
        </p:sp>
        <p:sp>
          <p:nvSpPr>
            <p:cNvPr id="346164" name="Text Box 52"/>
            <p:cNvSpPr txBox="1">
              <a:spLocks noChangeArrowheads="1"/>
            </p:cNvSpPr>
            <p:nvPr/>
          </p:nvSpPr>
          <p:spPr bwMode="auto">
            <a:xfrm>
              <a:off x="1389" y="811"/>
              <a:ext cx="360" cy="34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1]</a:t>
              </a:r>
            </a:p>
          </p:txBody>
        </p:sp>
        <p:sp>
          <p:nvSpPr>
            <p:cNvPr id="346165" name="Text Box 53"/>
            <p:cNvSpPr txBox="1">
              <a:spLocks noChangeArrowheads="1"/>
            </p:cNvSpPr>
            <p:nvPr/>
          </p:nvSpPr>
          <p:spPr bwMode="auto">
            <a:xfrm>
              <a:off x="1347" y="2889"/>
              <a:ext cx="360" cy="34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0]</a:t>
              </a:r>
            </a:p>
          </p:txBody>
        </p:sp>
        <p:sp>
          <p:nvSpPr>
            <p:cNvPr id="346166" name="Text Box 54"/>
            <p:cNvSpPr txBox="1">
              <a:spLocks noChangeArrowheads="1"/>
            </p:cNvSpPr>
            <p:nvPr/>
          </p:nvSpPr>
          <p:spPr bwMode="auto">
            <a:xfrm>
              <a:off x="4029" y="808"/>
              <a:ext cx="360" cy="34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0]</a:t>
              </a:r>
            </a:p>
          </p:txBody>
        </p:sp>
        <p:sp>
          <p:nvSpPr>
            <p:cNvPr id="346167" name="Text Box 55"/>
            <p:cNvSpPr txBox="1">
              <a:spLocks noChangeArrowheads="1"/>
            </p:cNvSpPr>
            <p:nvPr/>
          </p:nvSpPr>
          <p:spPr bwMode="auto">
            <a:xfrm>
              <a:off x="4077" y="2877"/>
              <a:ext cx="360" cy="34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1]</a:t>
              </a:r>
            </a:p>
          </p:txBody>
        </p:sp>
        <p:sp>
          <p:nvSpPr>
            <p:cNvPr id="346168" name="Text Box 56"/>
            <p:cNvSpPr txBox="1">
              <a:spLocks noChangeArrowheads="1"/>
            </p:cNvSpPr>
            <p:nvPr/>
          </p:nvSpPr>
          <p:spPr bwMode="auto">
            <a:xfrm>
              <a:off x="917" y="1826"/>
              <a:ext cx="732" cy="343"/>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接受者</a:t>
              </a:r>
            </a:p>
          </p:txBody>
        </p:sp>
        <p:sp>
          <p:nvSpPr>
            <p:cNvPr id="346169" name="Text Box 57"/>
            <p:cNvSpPr txBox="1">
              <a:spLocks noChangeArrowheads="1"/>
            </p:cNvSpPr>
            <p:nvPr/>
          </p:nvSpPr>
          <p:spPr bwMode="auto">
            <a:xfrm>
              <a:off x="2651" y="3123"/>
              <a:ext cx="733" cy="34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发送者</a:t>
              </a:r>
            </a:p>
          </p:txBody>
        </p:sp>
        <p:sp>
          <p:nvSpPr>
            <p:cNvPr id="346170" name="Text Box 58"/>
            <p:cNvSpPr txBox="1">
              <a:spLocks noChangeArrowheads="1"/>
            </p:cNvSpPr>
            <p:nvPr/>
          </p:nvSpPr>
          <p:spPr bwMode="auto">
            <a:xfrm>
              <a:off x="828" y="2320"/>
              <a:ext cx="529" cy="34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冲突</a:t>
              </a:r>
            </a:p>
          </p:txBody>
        </p:sp>
        <p:sp>
          <p:nvSpPr>
            <p:cNvPr id="346171" name="Text Box 59"/>
            <p:cNvSpPr txBox="1">
              <a:spLocks noChangeArrowheads="1"/>
            </p:cNvSpPr>
            <p:nvPr/>
          </p:nvSpPr>
          <p:spPr bwMode="auto">
            <a:xfrm>
              <a:off x="871" y="668"/>
              <a:ext cx="529" cy="34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冲突</a:t>
              </a:r>
            </a:p>
          </p:txBody>
        </p:sp>
      </p:grpSp>
      <p:sp>
        <p:nvSpPr>
          <p:cNvPr id="346172" name="Rectangle 60"/>
          <p:cNvSpPr>
            <a:spLocks noChangeArrowheads="1"/>
          </p:cNvSpPr>
          <p:nvPr/>
        </p:nvSpPr>
        <p:spPr bwMode="auto">
          <a:xfrm>
            <a:off x="930275" y="5289550"/>
            <a:ext cx="7231063" cy="990600"/>
          </a:xfrm>
          <a:prstGeom prst="rect">
            <a:avLst/>
          </a:prstGeom>
          <a:noFill/>
          <a:ln w="9525">
            <a:noFill/>
            <a:miter lim="800000"/>
            <a:headEnd/>
            <a:tailEnd/>
          </a:ln>
          <a:effectLst/>
        </p:spPr>
        <p:txBody>
          <a:bodyPr anchor="ctr"/>
          <a:lstStyle/>
          <a:p>
            <a:pPr marL="457200" indent="-457200">
              <a:buFontTx/>
              <a:buChar char="•"/>
            </a:pPr>
            <a:r>
              <a:rPr kumimoji="1" lang="zh-CN" altLang="en-US" sz="2400" b="1">
                <a:solidFill>
                  <a:schemeClr val="tx2"/>
                </a:solidFill>
                <a:latin typeface="Times New Roman" pitchFamily="18" charset="0"/>
                <a:ea typeface="宋体" pitchFamily="2" charset="-122"/>
              </a:rPr>
              <a:t>结论：</a:t>
            </a:r>
            <a:r>
              <a:rPr kumimoji="1" lang="zh-CN" altLang="en-US" sz="2400">
                <a:solidFill>
                  <a:schemeClr val="tx2"/>
                </a:solidFill>
                <a:latin typeface="Times New Roman" pitchFamily="18" charset="0"/>
                <a:ea typeface="宋体" pitchFamily="2" charset="-122"/>
              </a:rPr>
              <a:t> </a:t>
            </a:r>
            <a:r>
              <a:rPr lang="en-US" altLang="zh-CN" sz="2400">
                <a:solidFill>
                  <a:schemeClr val="tx2"/>
                </a:solidFill>
                <a:latin typeface="Times New Roman" pitchFamily="18" charset="0"/>
                <a:ea typeface="宋体" pitchFamily="2" charset="-122"/>
              </a:rPr>
              <a:t>[(</a:t>
            </a:r>
            <a:r>
              <a:rPr kumimoji="1" lang="zh-CN" altLang="en-US" sz="2400">
                <a:latin typeface="宋体" pitchFamily="2" charset="-122"/>
                <a:ea typeface="宋体" pitchFamily="2" charset="-122"/>
              </a:rPr>
              <a:t>热狗</a:t>
            </a:r>
            <a:r>
              <a:rPr lang="en-US" altLang="zh-CN" sz="2400">
                <a:solidFill>
                  <a:schemeClr val="tx2"/>
                </a:solidFill>
                <a:latin typeface="Times New Roman" pitchFamily="18" charset="0"/>
                <a:ea typeface="宋体" pitchFamily="2" charset="-122"/>
              </a:rPr>
              <a:t>, </a:t>
            </a:r>
            <a:r>
              <a:rPr lang="zh-CN" altLang="en-US" sz="2400">
                <a:solidFill>
                  <a:schemeClr val="tx2"/>
                </a:solidFill>
                <a:latin typeface="Times New Roman" pitchFamily="18" charset="0"/>
                <a:ea typeface="宋体" pitchFamily="2" charset="-122"/>
              </a:rPr>
              <a:t>啤酒</a:t>
            </a:r>
            <a:r>
              <a:rPr lang="en-US" altLang="zh-CN" sz="2400">
                <a:solidFill>
                  <a:schemeClr val="tx2"/>
                </a:solidFill>
                <a:latin typeface="Times New Roman" pitchFamily="18" charset="0"/>
                <a:ea typeface="宋体" pitchFamily="2" charset="-122"/>
              </a:rPr>
              <a:t>), (</a:t>
            </a:r>
            <a:r>
              <a:rPr lang="zh-CN" altLang="en-US" sz="2400">
                <a:solidFill>
                  <a:schemeClr val="tx2"/>
                </a:solidFill>
                <a:latin typeface="Times New Roman" pitchFamily="18" charset="0"/>
                <a:ea typeface="宋体" pitchFamily="2" charset="-122"/>
              </a:rPr>
              <a:t>冲突，不冲突</a:t>
            </a:r>
            <a:r>
              <a:rPr lang="en-US" altLang="zh-CN" sz="2400">
                <a:solidFill>
                  <a:schemeClr val="tx2"/>
                </a:solidFill>
                <a:latin typeface="Times New Roman" pitchFamily="18" charset="0"/>
                <a:ea typeface="宋体" pitchFamily="2" charset="-122"/>
              </a:rPr>
              <a:t>), p=1, q=0]</a:t>
            </a:r>
            <a:r>
              <a:rPr lang="zh-CN" altLang="en-US" sz="2400">
                <a:solidFill>
                  <a:schemeClr val="tx2"/>
                </a:solidFill>
                <a:latin typeface="Times New Roman" pitchFamily="18" charset="0"/>
                <a:ea typeface="宋体" pitchFamily="2" charset="-122"/>
              </a:rPr>
              <a:t>不是分离</a:t>
            </a:r>
            <a:r>
              <a:rPr lang="zh-CN" altLang="en-US" sz="2400">
                <a:latin typeface="Times New Roman" pitchFamily="18" charset="0"/>
                <a:ea typeface="宋体" pitchFamily="2" charset="-122"/>
              </a:rPr>
              <a:t> 完美贝叶斯均衡</a:t>
            </a:r>
            <a:r>
              <a:rPr kumimoji="1" lang="zh-CN" altLang="en-US" sz="2400">
                <a:solidFill>
                  <a:schemeClr val="tx2"/>
                </a:solidFill>
                <a:latin typeface="Times New Roman" pitchFamily="18" charset="0"/>
                <a:ea typeface="宋体" pitchFamily="2" charset="-122"/>
              </a:rPr>
              <a:t>。</a:t>
            </a:r>
          </a:p>
        </p:txBody>
      </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6172"/>
                                        </p:tgtEl>
                                        <p:attrNameLst>
                                          <p:attrName>style.visibility</p:attrName>
                                        </p:attrNameLst>
                                      </p:cBhvr>
                                      <p:to>
                                        <p:strVal val="visible"/>
                                      </p:to>
                                    </p:set>
                                    <p:anim calcmode="lin" valueType="num">
                                      <p:cBhvr additive="base">
                                        <p:cTn id="7" dur="500" fill="hold"/>
                                        <p:tgtEl>
                                          <p:spTgt spid="346172"/>
                                        </p:tgtEl>
                                        <p:attrNameLst>
                                          <p:attrName>ppt_x</p:attrName>
                                        </p:attrNameLst>
                                      </p:cBhvr>
                                      <p:tavLst>
                                        <p:tav tm="0">
                                          <p:val>
                                            <p:strVal val="0-#ppt_w/2"/>
                                          </p:val>
                                        </p:tav>
                                        <p:tav tm="100000">
                                          <p:val>
                                            <p:strVal val="#ppt_x"/>
                                          </p:val>
                                        </p:tav>
                                      </p:tavLst>
                                    </p:anim>
                                    <p:anim calcmode="lin" valueType="num">
                                      <p:cBhvr additive="base">
                                        <p:cTn id="8" dur="500" fill="hold"/>
                                        <p:tgtEl>
                                          <p:spTgt spid="3461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72"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页脚占位符 4"/>
          <p:cNvSpPr>
            <a:spLocks noGrp="1"/>
          </p:cNvSpPr>
          <p:nvPr>
            <p:ph type="ftr" sz="quarter" idx="11"/>
          </p:nvPr>
        </p:nvSpPr>
        <p:spPr/>
        <p:txBody>
          <a:bodyPr/>
          <a:lstStyle/>
          <a:p>
            <a:r>
              <a:rPr lang="zh-CN" altLang="en-US"/>
              <a:t>Game Theory--chapter4</a:t>
            </a:r>
            <a:endParaRPr lang="en-US" altLang="zh-CN"/>
          </a:p>
        </p:txBody>
      </p:sp>
      <p:sp>
        <p:nvSpPr>
          <p:cNvPr id="63" name="灯片编号占位符 5"/>
          <p:cNvSpPr>
            <a:spLocks noGrp="1"/>
          </p:cNvSpPr>
          <p:nvPr>
            <p:ph type="sldNum" sz="quarter" idx="12"/>
          </p:nvPr>
        </p:nvSpPr>
        <p:spPr/>
        <p:txBody>
          <a:bodyPr/>
          <a:lstStyle/>
          <a:p>
            <a:fld id="{0B054503-C120-423A-9AFE-DD38573C4180}" type="slidenum">
              <a:rPr lang="zh-CN" altLang="en-US"/>
              <a:pPr/>
              <a:t>38</a:t>
            </a:fld>
            <a:endParaRPr lang="en-US" altLang="zh-CN"/>
          </a:p>
        </p:txBody>
      </p:sp>
      <p:sp>
        <p:nvSpPr>
          <p:cNvPr id="347138" name="Rectangle 2"/>
          <p:cNvSpPr>
            <a:spLocks noGrp="1" noChangeArrowheads="1"/>
          </p:cNvSpPr>
          <p:nvPr>
            <p:ph type="title"/>
          </p:nvPr>
        </p:nvSpPr>
        <p:spPr/>
        <p:txBody>
          <a:bodyPr/>
          <a:lstStyle/>
          <a:p>
            <a:r>
              <a:rPr kumimoji="1" lang="zh-CN" altLang="en-US" sz="3800">
                <a:ea typeface="宋体" pitchFamily="2" charset="-122"/>
              </a:rPr>
              <a:t>2、发送者的分离均衡</a:t>
            </a:r>
            <a:r>
              <a:rPr kumimoji="1" lang="zh-CN" altLang="en-US" sz="3800">
                <a:solidFill>
                  <a:schemeClr val="tx1"/>
                </a:solidFill>
                <a:ea typeface="宋体" pitchFamily="2" charset="-122"/>
              </a:rPr>
              <a:t>纯策略(</a:t>
            </a:r>
            <a:r>
              <a:rPr lang="zh-CN" altLang="en-US" sz="3800">
                <a:ea typeface="宋体" pitchFamily="2" charset="-122"/>
              </a:rPr>
              <a:t>啤酒,</a:t>
            </a:r>
            <a:r>
              <a:rPr kumimoji="1" lang="zh-CN" altLang="en-US" sz="3800">
                <a:solidFill>
                  <a:schemeClr val="tx1"/>
                </a:solidFill>
                <a:ea typeface="宋体" pitchFamily="2" charset="-122"/>
              </a:rPr>
              <a:t>热狗</a:t>
            </a:r>
            <a:r>
              <a:rPr kumimoji="1" lang="en-US" altLang="zh-CN" sz="3800">
                <a:solidFill>
                  <a:schemeClr val="tx1"/>
                </a:solidFill>
                <a:ea typeface="宋体" pitchFamily="2" charset="-122"/>
              </a:rPr>
              <a:t>)</a:t>
            </a:r>
            <a:endParaRPr kumimoji="1" lang="zh-CN" altLang="en-US" sz="3800">
              <a:solidFill>
                <a:schemeClr val="tx1"/>
              </a:solidFill>
              <a:ea typeface="宋体" pitchFamily="2" charset="-122"/>
            </a:endParaRPr>
          </a:p>
        </p:txBody>
      </p:sp>
      <p:sp>
        <p:nvSpPr>
          <p:cNvPr id="347139" name="Rectangle 3"/>
          <p:cNvSpPr>
            <a:spLocks noGrp="1" noChangeArrowheads="1"/>
          </p:cNvSpPr>
          <p:nvPr>
            <p:ph type="body" idx="1"/>
          </p:nvPr>
        </p:nvSpPr>
        <p:spPr/>
        <p:txBody>
          <a:bodyPr/>
          <a:lstStyle/>
          <a:p>
            <a:r>
              <a:rPr lang="en-US" altLang="zh-CN">
                <a:ea typeface="宋体" pitchFamily="2" charset="-122"/>
              </a:rPr>
              <a:t>.</a:t>
            </a:r>
          </a:p>
        </p:txBody>
      </p:sp>
      <p:grpSp>
        <p:nvGrpSpPr>
          <p:cNvPr id="347140" name="Group 4"/>
          <p:cNvGrpSpPr>
            <a:grpSpLocks/>
          </p:cNvGrpSpPr>
          <p:nvPr/>
        </p:nvGrpSpPr>
        <p:grpSpPr bwMode="auto">
          <a:xfrm>
            <a:off x="1128713" y="1465263"/>
            <a:ext cx="7469187" cy="3922712"/>
            <a:chOff x="340" y="624"/>
            <a:chExt cx="5183" cy="2828"/>
          </a:xfrm>
        </p:grpSpPr>
        <p:sp>
          <p:nvSpPr>
            <p:cNvPr id="347141" name="Oval 5"/>
            <p:cNvSpPr>
              <a:spLocks noChangeArrowheads="1"/>
            </p:cNvSpPr>
            <p:nvPr/>
          </p:nvSpPr>
          <p:spPr bwMode="auto">
            <a:xfrm>
              <a:off x="2818" y="1931"/>
              <a:ext cx="163" cy="226"/>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347142" name="Text Box 6"/>
            <p:cNvSpPr txBox="1">
              <a:spLocks noChangeArrowheads="1"/>
            </p:cNvSpPr>
            <p:nvPr/>
          </p:nvSpPr>
          <p:spPr bwMode="auto">
            <a:xfrm>
              <a:off x="2651" y="714"/>
              <a:ext cx="762" cy="330"/>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发送者</a:t>
              </a:r>
            </a:p>
          </p:txBody>
        </p:sp>
        <p:sp>
          <p:nvSpPr>
            <p:cNvPr id="347143" name="Text Box 7"/>
            <p:cNvSpPr txBox="1">
              <a:spLocks noChangeArrowheads="1"/>
            </p:cNvSpPr>
            <p:nvPr/>
          </p:nvSpPr>
          <p:spPr bwMode="auto">
            <a:xfrm>
              <a:off x="3036" y="1862"/>
              <a:ext cx="593" cy="330"/>
            </a:xfrm>
            <a:prstGeom prst="rect">
              <a:avLst/>
            </a:prstGeom>
            <a:noFill/>
            <a:ln w="9525">
              <a:noFill/>
              <a:miter lim="800000"/>
              <a:headEnd/>
              <a:tailEnd/>
            </a:ln>
            <a:effectLst/>
          </p:spPr>
          <p:txBody>
            <a:bodyPr>
              <a:spAutoFit/>
            </a:bodyPr>
            <a:lstStyle/>
            <a:p>
              <a:r>
                <a:rPr kumimoji="1" lang="zh-CN" altLang="en-US" sz="2400">
                  <a:latin typeface="Times New Roman" pitchFamily="18" charset="0"/>
                  <a:ea typeface="宋体" pitchFamily="2" charset="-122"/>
                </a:rPr>
                <a:t>自然</a:t>
              </a:r>
            </a:p>
          </p:txBody>
        </p:sp>
        <p:sp>
          <p:nvSpPr>
            <p:cNvPr id="347144" name="Text Box 8"/>
            <p:cNvSpPr txBox="1">
              <a:spLocks noChangeArrowheads="1"/>
            </p:cNvSpPr>
            <p:nvPr/>
          </p:nvSpPr>
          <p:spPr bwMode="auto">
            <a:xfrm>
              <a:off x="2913" y="1429"/>
              <a:ext cx="533" cy="329"/>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0.1]</a:t>
              </a:r>
            </a:p>
          </p:txBody>
        </p:sp>
        <p:sp>
          <p:nvSpPr>
            <p:cNvPr id="347145" name="Text Box 9"/>
            <p:cNvSpPr txBox="1">
              <a:spLocks noChangeArrowheads="1"/>
            </p:cNvSpPr>
            <p:nvPr/>
          </p:nvSpPr>
          <p:spPr bwMode="auto">
            <a:xfrm>
              <a:off x="2955" y="2213"/>
              <a:ext cx="533" cy="329"/>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[0.</a:t>
              </a:r>
              <a:r>
                <a:rPr kumimoji="1" lang="en-US" altLang="zh-CN" sz="2400">
                  <a:latin typeface="Times New Roman" pitchFamily="18" charset="0"/>
                  <a:ea typeface="宋体" pitchFamily="2" charset="-122"/>
                </a:rPr>
                <a:t>9]</a:t>
              </a:r>
            </a:p>
          </p:txBody>
        </p:sp>
        <p:sp>
          <p:nvSpPr>
            <p:cNvPr id="347146" name="Text Box 10"/>
            <p:cNvSpPr txBox="1">
              <a:spLocks noChangeArrowheads="1"/>
            </p:cNvSpPr>
            <p:nvPr/>
          </p:nvSpPr>
          <p:spPr bwMode="auto">
            <a:xfrm>
              <a:off x="3009" y="1133"/>
              <a:ext cx="551" cy="330"/>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软弱</a:t>
              </a:r>
            </a:p>
          </p:txBody>
        </p:sp>
        <p:sp>
          <p:nvSpPr>
            <p:cNvPr id="347147" name="Text Box 11"/>
            <p:cNvSpPr txBox="1">
              <a:spLocks noChangeArrowheads="1"/>
            </p:cNvSpPr>
            <p:nvPr/>
          </p:nvSpPr>
          <p:spPr bwMode="auto">
            <a:xfrm>
              <a:off x="2955" y="2538"/>
              <a:ext cx="551" cy="329"/>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粗暴</a:t>
              </a:r>
            </a:p>
          </p:txBody>
        </p:sp>
        <p:sp>
          <p:nvSpPr>
            <p:cNvPr id="347148" name="Oval 12"/>
            <p:cNvSpPr>
              <a:spLocks noChangeArrowheads="1"/>
            </p:cNvSpPr>
            <p:nvPr/>
          </p:nvSpPr>
          <p:spPr bwMode="auto">
            <a:xfrm>
              <a:off x="2818" y="1090"/>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7149" name="Oval 13"/>
            <p:cNvSpPr>
              <a:spLocks noChangeArrowheads="1"/>
            </p:cNvSpPr>
            <p:nvPr/>
          </p:nvSpPr>
          <p:spPr bwMode="auto">
            <a:xfrm>
              <a:off x="1264" y="1090"/>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7150" name="Line 14"/>
            <p:cNvSpPr>
              <a:spLocks noChangeShapeType="1"/>
            </p:cNvSpPr>
            <p:nvPr/>
          </p:nvSpPr>
          <p:spPr bwMode="auto">
            <a:xfrm flipH="1">
              <a:off x="1346" y="1212"/>
              <a:ext cx="1472" cy="0"/>
            </a:xfrm>
            <a:prstGeom prst="line">
              <a:avLst/>
            </a:prstGeom>
            <a:noFill/>
            <a:ln w="9525">
              <a:solidFill>
                <a:schemeClr val="tx1"/>
              </a:solidFill>
              <a:round/>
              <a:headEnd/>
              <a:tailEnd/>
            </a:ln>
            <a:effectLst/>
          </p:spPr>
          <p:txBody>
            <a:bodyPr/>
            <a:lstStyle/>
            <a:p>
              <a:endParaRPr lang="zh-CN" altLang="en-US"/>
            </a:p>
          </p:txBody>
        </p:sp>
        <p:sp>
          <p:nvSpPr>
            <p:cNvPr id="347151" name="Line 15"/>
            <p:cNvSpPr>
              <a:spLocks noChangeShapeType="1"/>
            </p:cNvSpPr>
            <p:nvPr/>
          </p:nvSpPr>
          <p:spPr bwMode="auto">
            <a:xfrm>
              <a:off x="828" y="937"/>
              <a:ext cx="463" cy="228"/>
            </a:xfrm>
            <a:prstGeom prst="line">
              <a:avLst/>
            </a:prstGeom>
            <a:noFill/>
            <a:ln w="9525">
              <a:solidFill>
                <a:schemeClr val="tx1"/>
              </a:solidFill>
              <a:round/>
              <a:headEnd/>
              <a:tailEnd/>
            </a:ln>
            <a:effectLst/>
          </p:spPr>
          <p:txBody>
            <a:bodyPr/>
            <a:lstStyle/>
            <a:p>
              <a:endParaRPr lang="zh-CN" altLang="en-US"/>
            </a:p>
          </p:txBody>
        </p:sp>
        <p:sp>
          <p:nvSpPr>
            <p:cNvPr id="347152" name="Line 16"/>
            <p:cNvSpPr>
              <a:spLocks noChangeShapeType="1"/>
            </p:cNvSpPr>
            <p:nvPr/>
          </p:nvSpPr>
          <p:spPr bwMode="auto">
            <a:xfrm flipH="1">
              <a:off x="828" y="1193"/>
              <a:ext cx="463" cy="323"/>
            </a:xfrm>
            <a:prstGeom prst="line">
              <a:avLst/>
            </a:prstGeom>
            <a:noFill/>
            <a:ln w="9525">
              <a:solidFill>
                <a:schemeClr val="tx1"/>
              </a:solidFill>
              <a:round/>
              <a:headEnd/>
              <a:tailEnd/>
            </a:ln>
            <a:effectLst/>
          </p:spPr>
          <p:txBody>
            <a:bodyPr/>
            <a:lstStyle/>
            <a:p>
              <a:endParaRPr lang="zh-CN" altLang="en-US"/>
            </a:p>
          </p:txBody>
        </p:sp>
        <p:sp>
          <p:nvSpPr>
            <p:cNvPr id="347153" name="Text Box 17"/>
            <p:cNvSpPr txBox="1">
              <a:spLocks noChangeArrowheads="1"/>
            </p:cNvSpPr>
            <p:nvPr/>
          </p:nvSpPr>
          <p:spPr bwMode="auto">
            <a:xfrm>
              <a:off x="962" y="1338"/>
              <a:ext cx="340" cy="330"/>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不</a:t>
              </a:r>
            </a:p>
          </p:txBody>
        </p:sp>
        <p:sp>
          <p:nvSpPr>
            <p:cNvPr id="347154" name="Oval 18"/>
            <p:cNvSpPr>
              <a:spLocks noChangeArrowheads="1"/>
            </p:cNvSpPr>
            <p:nvPr/>
          </p:nvSpPr>
          <p:spPr bwMode="auto">
            <a:xfrm>
              <a:off x="2818" y="2759"/>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7155" name="Line 19"/>
            <p:cNvSpPr>
              <a:spLocks noChangeShapeType="1"/>
            </p:cNvSpPr>
            <p:nvPr/>
          </p:nvSpPr>
          <p:spPr bwMode="auto">
            <a:xfrm>
              <a:off x="2899" y="1315"/>
              <a:ext cx="0" cy="1461"/>
            </a:xfrm>
            <a:prstGeom prst="line">
              <a:avLst/>
            </a:prstGeom>
            <a:noFill/>
            <a:ln w="9525">
              <a:solidFill>
                <a:srgbClr val="FF0000"/>
              </a:solidFill>
              <a:round/>
              <a:headEnd/>
              <a:tailEnd/>
            </a:ln>
            <a:effectLst/>
          </p:spPr>
          <p:txBody>
            <a:bodyPr/>
            <a:lstStyle/>
            <a:p>
              <a:endParaRPr lang="zh-CN" altLang="en-US"/>
            </a:p>
          </p:txBody>
        </p:sp>
        <p:sp>
          <p:nvSpPr>
            <p:cNvPr id="347156" name="Oval 20"/>
            <p:cNvSpPr>
              <a:spLocks noChangeArrowheads="1"/>
            </p:cNvSpPr>
            <p:nvPr/>
          </p:nvSpPr>
          <p:spPr bwMode="auto">
            <a:xfrm>
              <a:off x="1264" y="2759"/>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7157" name="Line 21"/>
            <p:cNvSpPr>
              <a:spLocks noChangeShapeType="1"/>
            </p:cNvSpPr>
            <p:nvPr/>
          </p:nvSpPr>
          <p:spPr bwMode="auto">
            <a:xfrm flipH="1">
              <a:off x="1373" y="2871"/>
              <a:ext cx="1472" cy="0"/>
            </a:xfrm>
            <a:prstGeom prst="line">
              <a:avLst/>
            </a:prstGeom>
            <a:noFill/>
            <a:ln w="9525">
              <a:solidFill>
                <a:srgbClr val="FF5050"/>
              </a:solidFill>
              <a:round/>
              <a:headEnd/>
              <a:tailEnd/>
            </a:ln>
            <a:effectLst/>
          </p:spPr>
          <p:txBody>
            <a:bodyPr/>
            <a:lstStyle/>
            <a:p>
              <a:endParaRPr lang="zh-CN" altLang="en-US"/>
            </a:p>
          </p:txBody>
        </p:sp>
        <p:sp>
          <p:nvSpPr>
            <p:cNvPr id="347158" name="Line 22"/>
            <p:cNvSpPr>
              <a:spLocks noChangeShapeType="1"/>
            </p:cNvSpPr>
            <p:nvPr/>
          </p:nvSpPr>
          <p:spPr bwMode="auto">
            <a:xfrm>
              <a:off x="873" y="2586"/>
              <a:ext cx="418" cy="209"/>
            </a:xfrm>
            <a:prstGeom prst="line">
              <a:avLst/>
            </a:prstGeom>
            <a:noFill/>
            <a:ln w="9525">
              <a:solidFill>
                <a:schemeClr val="tx1"/>
              </a:solidFill>
              <a:round/>
              <a:headEnd/>
              <a:tailEnd/>
            </a:ln>
            <a:effectLst/>
          </p:spPr>
          <p:txBody>
            <a:bodyPr/>
            <a:lstStyle/>
            <a:p>
              <a:endParaRPr lang="zh-CN" altLang="en-US"/>
            </a:p>
          </p:txBody>
        </p:sp>
        <p:sp>
          <p:nvSpPr>
            <p:cNvPr id="347159" name="Line 23"/>
            <p:cNvSpPr>
              <a:spLocks noChangeShapeType="1"/>
            </p:cNvSpPr>
            <p:nvPr/>
          </p:nvSpPr>
          <p:spPr bwMode="auto">
            <a:xfrm flipH="1">
              <a:off x="873" y="2871"/>
              <a:ext cx="445" cy="339"/>
            </a:xfrm>
            <a:prstGeom prst="line">
              <a:avLst/>
            </a:prstGeom>
            <a:noFill/>
            <a:ln w="9525">
              <a:solidFill>
                <a:srgbClr val="FF5050"/>
              </a:solidFill>
              <a:round/>
              <a:headEnd/>
              <a:tailEnd/>
            </a:ln>
            <a:effectLst/>
          </p:spPr>
          <p:txBody>
            <a:bodyPr/>
            <a:lstStyle/>
            <a:p>
              <a:endParaRPr lang="zh-CN" altLang="en-US"/>
            </a:p>
          </p:txBody>
        </p:sp>
        <p:sp>
          <p:nvSpPr>
            <p:cNvPr id="347160" name="Text Box 24"/>
            <p:cNvSpPr txBox="1">
              <a:spLocks noChangeArrowheads="1"/>
            </p:cNvSpPr>
            <p:nvPr/>
          </p:nvSpPr>
          <p:spPr bwMode="auto">
            <a:xfrm>
              <a:off x="1006" y="3032"/>
              <a:ext cx="340" cy="330"/>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不</a:t>
              </a:r>
            </a:p>
          </p:txBody>
        </p:sp>
        <p:sp>
          <p:nvSpPr>
            <p:cNvPr id="347161" name="Line 25"/>
            <p:cNvSpPr>
              <a:spLocks noChangeShapeType="1"/>
            </p:cNvSpPr>
            <p:nvPr/>
          </p:nvSpPr>
          <p:spPr bwMode="auto">
            <a:xfrm>
              <a:off x="1346" y="1315"/>
              <a:ext cx="0" cy="1518"/>
            </a:xfrm>
            <a:prstGeom prst="line">
              <a:avLst/>
            </a:prstGeom>
            <a:noFill/>
            <a:ln w="9525" cap="rnd">
              <a:solidFill>
                <a:schemeClr val="tx1"/>
              </a:solidFill>
              <a:prstDash val="sysDot"/>
              <a:round/>
              <a:headEnd/>
              <a:tailEnd/>
            </a:ln>
            <a:effectLst/>
          </p:spPr>
          <p:txBody>
            <a:bodyPr/>
            <a:lstStyle/>
            <a:p>
              <a:endParaRPr lang="zh-CN" altLang="en-US"/>
            </a:p>
          </p:txBody>
        </p:sp>
        <p:sp>
          <p:nvSpPr>
            <p:cNvPr id="347162" name="Line 26"/>
            <p:cNvSpPr>
              <a:spLocks noChangeShapeType="1"/>
            </p:cNvSpPr>
            <p:nvPr/>
          </p:nvSpPr>
          <p:spPr bwMode="auto">
            <a:xfrm flipV="1">
              <a:off x="2927" y="1212"/>
              <a:ext cx="1472" cy="0"/>
            </a:xfrm>
            <a:prstGeom prst="line">
              <a:avLst/>
            </a:prstGeom>
            <a:noFill/>
            <a:ln w="9525">
              <a:solidFill>
                <a:srgbClr val="FF5050"/>
              </a:solidFill>
              <a:round/>
              <a:headEnd/>
              <a:tailEnd/>
            </a:ln>
            <a:effectLst/>
          </p:spPr>
          <p:txBody>
            <a:bodyPr/>
            <a:lstStyle/>
            <a:p>
              <a:endParaRPr lang="zh-CN" altLang="en-US"/>
            </a:p>
          </p:txBody>
        </p:sp>
        <p:sp>
          <p:nvSpPr>
            <p:cNvPr id="347163" name="Line 27"/>
            <p:cNvSpPr>
              <a:spLocks noChangeShapeType="1"/>
            </p:cNvSpPr>
            <p:nvPr/>
          </p:nvSpPr>
          <p:spPr bwMode="auto">
            <a:xfrm flipH="1" flipV="1">
              <a:off x="4426" y="1258"/>
              <a:ext cx="0" cy="1518"/>
            </a:xfrm>
            <a:prstGeom prst="line">
              <a:avLst/>
            </a:prstGeom>
            <a:noFill/>
            <a:ln w="9525" cap="rnd">
              <a:solidFill>
                <a:schemeClr val="tx1"/>
              </a:solidFill>
              <a:prstDash val="sysDot"/>
              <a:round/>
              <a:headEnd/>
              <a:tailEnd/>
            </a:ln>
            <a:effectLst/>
          </p:spPr>
          <p:txBody>
            <a:bodyPr/>
            <a:lstStyle/>
            <a:p>
              <a:endParaRPr lang="zh-CN" altLang="en-US"/>
            </a:p>
          </p:txBody>
        </p:sp>
        <p:sp>
          <p:nvSpPr>
            <p:cNvPr id="347164" name="Oval 28"/>
            <p:cNvSpPr>
              <a:spLocks noChangeArrowheads="1"/>
            </p:cNvSpPr>
            <p:nvPr/>
          </p:nvSpPr>
          <p:spPr bwMode="auto">
            <a:xfrm flipH="1" flipV="1">
              <a:off x="4344" y="1080"/>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7165" name="Line 29"/>
            <p:cNvSpPr>
              <a:spLocks noChangeShapeType="1"/>
            </p:cNvSpPr>
            <p:nvPr/>
          </p:nvSpPr>
          <p:spPr bwMode="auto">
            <a:xfrm flipH="1" flipV="1">
              <a:off x="4454" y="1280"/>
              <a:ext cx="465" cy="191"/>
            </a:xfrm>
            <a:prstGeom prst="line">
              <a:avLst/>
            </a:prstGeom>
            <a:noFill/>
            <a:ln w="9525">
              <a:solidFill>
                <a:schemeClr val="tx1"/>
              </a:solidFill>
              <a:round/>
              <a:headEnd/>
              <a:tailEnd/>
            </a:ln>
            <a:effectLst/>
          </p:spPr>
          <p:txBody>
            <a:bodyPr/>
            <a:lstStyle/>
            <a:p>
              <a:endParaRPr lang="zh-CN" altLang="en-US"/>
            </a:p>
          </p:txBody>
        </p:sp>
        <p:sp>
          <p:nvSpPr>
            <p:cNvPr id="347166" name="Line 30"/>
            <p:cNvSpPr>
              <a:spLocks noChangeShapeType="1"/>
            </p:cNvSpPr>
            <p:nvPr/>
          </p:nvSpPr>
          <p:spPr bwMode="auto">
            <a:xfrm flipV="1">
              <a:off x="4454" y="847"/>
              <a:ext cx="465" cy="346"/>
            </a:xfrm>
            <a:prstGeom prst="line">
              <a:avLst/>
            </a:prstGeom>
            <a:noFill/>
            <a:ln w="9525">
              <a:solidFill>
                <a:srgbClr val="FF5050"/>
              </a:solidFill>
              <a:round/>
              <a:headEnd/>
              <a:tailEnd/>
            </a:ln>
            <a:effectLst/>
          </p:spPr>
          <p:txBody>
            <a:bodyPr/>
            <a:lstStyle/>
            <a:p>
              <a:endParaRPr lang="zh-CN" altLang="en-US"/>
            </a:p>
          </p:txBody>
        </p:sp>
        <p:sp>
          <p:nvSpPr>
            <p:cNvPr id="347167" name="Text Box 31"/>
            <p:cNvSpPr txBox="1">
              <a:spLocks noChangeArrowheads="1"/>
            </p:cNvSpPr>
            <p:nvPr/>
          </p:nvSpPr>
          <p:spPr bwMode="auto">
            <a:xfrm>
              <a:off x="4385" y="624"/>
              <a:ext cx="551" cy="330"/>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冲突</a:t>
              </a:r>
            </a:p>
          </p:txBody>
        </p:sp>
        <p:sp>
          <p:nvSpPr>
            <p:cNvPr id="347168" name="Text Box 32"/>
            <p:cNvSpPr txBox="1">
              <a:spLocks noChangeArrowheads="1"/>
            </p:cNvSpPr>
            <p:nvPr/>
          </p:nvSpPr>
          <p:spPr bwMode="auto">
            <a:xfrm>
              <a:off x="4564" y="1516"/>
              <a:ext cx="339" cy="329"/>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不</a:t>
              </a:r>
            </a:p>
          </p:txBody>
        </p:sp>
        <p:sp>
          <p:nvSpPr>
            <p:cNvPr id="347169" name="Oval 33"/>
            <p:cNvSpPr>
              <a:spLocks noChangeArrowheads="1"/>
            </p:cNvSpPr>
            <p:nvPr/>
          </p:nvSpPr>
          <p:spPr bwMode="auto">
            <a:xfrm flipH="1" flipV="1">
              <a:off x="4344" y="2776"/>
              <a:ext cx="163" cy="225"/>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7170" name="Line 34"/>
            <p:cNvSpPr>
              <a:spLocks noChangeShapeType="1"/>
            </p:cNvSpPr>
            <p:nvPr/>
          </p:nvSpPr>
          <p:spPr bwMode="auto">
            <a:xfrm flipH="1" flipV="1">
              <a:off x="4454" y="2977"/>
              <a:ext cx="420" cy="189"/>
            </a:xfrm>
            <a:prstGeom prst="line">
              <a:avLst/>
            </a:prstGeom>
            <a:noFill/>
            <a:ln w="9525">
              <a:solidFill>
                <a:schemeClr val="tx1"/>
              </a:solidFill>
              <a:round/>
              <a:headEnd/>
              <a:tailEnd/>
            </a:ln>
            <a:effectLst/>
          </p:spPr>
          <p:txBody>
            <a:bodyPr/>
            <a:lstStyle/>
            <a:p>
              <a:endParaRPr lang="zh-CN" altLang="en-US"/>
            </a:p>
          </p:txBody>
        </p:sp>
        <p:sp>
          <p:nvSpPr>
            <p:cNvPr id="347171" name="Line 35"/>
            <p:cNvSpPr>
              <a:spLocks noChangeShapeType="1"/>
            </p:cNvSpPr>
            <p:nvPr/>
          </p:nvSpPr>
          <p:spPr bwMode="auto">
            <a:xfrm flipV="1">
              <a:off x="4454" y="2541"/>
              <a:ext cx="465" cy="348"/>
            </a:xfrm>
            <a:prstGeom prst="line">
              <a:avLst/>
            </a:prstGeom>
            <a:noFill/>
            <a:ln w="9525">
              <a:solidFill>
                <a:schemeClr val="tx1"/>
              </a:solidFill>
              <a:round/>
              <a:headEnd/>
              <a:tailEnd/>
            </a:ln>
            <a:effectLst/>
          </p:spPr>
          <p:txBody>
            <a:bodyPr/>
            <a:lstStyle/>
            <a:p>
              <a:endParaRPr lang="zh-CN" altLang="en-US"/>
            </a:p>
          </p:txBody>
        </p:sp>
        <p:sp>
          <p:nvSpPr>
            <p:cNvPr id="347172" name="Text Box 36"/>
            <p:cNvSpPr txBox="1">
              <a:spLocks noChangeArrowheads="1"/>
            </p:cNvSpPr>
            <p:nvPr/>
          </p:nvSpPr>
          <p:spPr bwMode="auto">
            <a:xfrm>
              <a:off x="4385" y="2319"/>
              <a:ext cx="551" cy="330"/>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冲突</a:t>
              </a:r>
            </a:p>
          </p:txBody>
        </p:sp>
        <p:sp>
          <p:nvSpPr>
            <p:cNvPr id="347173" name="Text Box 37"/>
            <p:cNvSpPr txBox="1">
              <a:spLocks noChangeArrowheads="1"/>
            </p:cNvSpPr>
            <p:nvPr/>
          </p:nvSpPr>
          <p:spPr bwMode="auto">
            <a:xfrm>
              <a:off x="4430" y="3123"/>
              <a:ext cx="340" cy="329"/>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不</a:t>
              </a:r>
            </a:p>
          </p:txBody>
        </p:sp>
        <p:sp>
          <p:nvSpPr>
            <p:cNvPr id="347174" name="Line 38"/>
            <p:cNvSpPr>
              <a:spLocks noChangeShapeType="1"/>
            </p:cNvSpPr>
            <p:nvPr/>
          </p:nvSpPr>
          <p:spPr bwMode="auto">
            <a:xfrm>
              <a:off x="2927" y="2909"/>
              <a:ext cx="1527" cy="0"/>
            </a:xfrm>
            <a:prstGeom prst="line">
              <a:avLst/>
            </a:prstGeom>
            <a:noFill/>
            <a:ln w="9525">
              <a:solidFill>
                <a:schemeClr val="tx1"/>
              </a:solidFill>
              <a:round/>
              <a:headEnd/>
              <a:tailEnd/>
            </a:ln>
            <a:effectLst/>
          </p:spPr>
          <p:txBody>
            <a:bodyPr/>
            <a:lstStyle/>
            <a:p>
              <a:endParaRPr lang="zh-CN" altLang="en-US"/>
            </a:p>
          </p:txBody>
        </p:sp>
        <p:sp>
          <p:nvSpPr>
            <p:cNvPr id="347175" name="Text Box 39"/>
            <p:cNvSpPr txBox="1">
              <a:spLocks noChangeArrowheads="1"/>
            </p:cNvSpPr>
            <p:nvPr/>
          </p:nvSpPr>
          <p:spPr bwMode="auto">
            <a:xfrm>
              <a:off x="1962" y="825"/>
              <a:ext cx="550" cy="330"/>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热狗</a:t>
              </a:r>
            </a:p>
          </p:txBody>
        </p:sp>
        <p:sp>
          <p:nvSpPr>
            <p:cNvPr id="347176" name="Text Box 40"/>
            <p:cNvSpPr txBox="1">
              <a:spLocks noChangeArrowheads="1"/>
            </p:cNvSpPr>
            <p:nvPr/>
          </p:nvSpPr>
          <p:spPr bwMode="auto">
            <a:xfrm>
              <a:off x="1940" y="2854"/>
              <a:ext cx="550" cy="329"/>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热狗</a:t>
              </a:r>
            </a:p>
          </p:txBody>
        </p:sp>
        <p:sp>
          <p:nvSpPr>
            <p:cNvPr id="347177" name="Text Box 41"/>
            <p:cNvSpPr txBox="1">
              <a:spLocks noChangeArrowheads="1"/>
            </p:cNvSpPr>
            <p:nvPr/>
          </p:nvSpPr>
          <p:spPr bwMode="auto">
            <a:xfrm>
              <a:off x="3363" y="846"/>
              <a:ext cx="551" cy="330"/>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啤酒</a:t>
              </a:r>
            </a:p>
          </p:txBody>
        </p:sp>
        <p:sp>
          <p:nvSpPr>
            <p:cNvPr id="347178" name="Text Box 42"/>
            <p:cNvSpPr txBox="1">
              <a:spLocks noChangeArrowheads="1"/>
            </p:cNvSpPr>
            <p:nvPr/>
          </p:nvSpPr>
          <p:spPr bwMode="auto">
            <a:xfrm>
              <a:off x="3452" y="2898"/>
              <a:ext cx="551" cy="330"/>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啤酒</a:t>
              </a:r>
            </a:p>
          </p:txBody>
        </p:sp>
        <p:sp>
          <p:nvSpPr>
            <p:cNvPr id="347179" name="Text Box 43"/>
            <p:cNvSpPr txBox="1">
              <a:spLocks noChangeArrowheads="1"/>
            </p:cNvSpPr>
            <p:nvPr/>
          </p:nvSpPr>
          <p:spPr bwMode="auto">
            <a:xfrm>
              <a:off x="4074" y="1872"/>
              <a:ext cx="763" cy="329"/>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接受者</a:t>
              </a:r>
            </a:p>
          </p:txBody>
        </p:sp>
        <p:sp>
          <p:nvSpPr>
            <p:cNvPr id="347180" name="Text Box 44"/>
            <p:cNvSpPr txBox="1">
              <a:spLocks noChangeArrowheads="1"/>
            </p:cNvSpPr>
            <p:nvPr/>
          </p:nvSpPr>
          <p:spPr bwMode="auto">
            <a:xfrm>
              <a:off x="340" y="758"/>
              <a:ext cx="533" cy="330"/>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1,1)</a:t>
              </a:r>
            </a:p>
          </p:txBody>
        </p:sp>
        <p:sp>
          <p:nvSpPr>
            <p:cNvPr id="347181" name="Text Box 45"/>
            <p:cNvSpPr txBox="1">
              <a:spLocks noChangeArrowheads="1"/>
            </p:cNvSpPr>
            <p:nvPr/>
          </p:nvSpPr>
          <p:spPr bwMode="auto">
            <a:xfrm>
              <a:off x="340" y="1338"/>
              <a:ext cx="533" cy="330"/>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3,0)</a:t>
              </a:r>
            </a:p>
          </p:txBody>
        </p:sp>
        <p:sp>
          <p:nvSpPr>
            <p:cNvPr id="347182" name="Text Box 46"/>
            <p:cNvSpPr txBox="1">
              <a:spLocks noChangeArrowheads="1"/>
            </p:cNvSpPr>
            <p:nvPr/>
          </p:nvSpPr>
          <p:spPr bwMode="auto">
            <a:xfrm>
              <a:off x="340" y="2407"/>
              <a:ext cx="604" cy="330"/>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0,-1)</a:t>
              </a:r>
            </a:p>
          </p:txBody>
        </p:sp>
        <p:sp>
          <p:nvSpPr>
            <p:cNvPr id="347183" name="Text Box 47"/>
            <p:cNvSpPr txBox="1">
              <a:spLocks noChangeArrowheads="1"/>
            </p:cNvSpPr>
            <p:nvPr/>
          </p:nvSpPr>
          <p:spPr bwMode="auto">
            <a:xfrm>
              <a:off x="384" y="2987"/>
              <a:ext cx="533" cy="330"/>
            </a:xfrm>
            <a:prstGeom prst="rect">
              <a:avLst/>
            </a:prstGeom>
            <a:noFill/>
            <a:ln w="9525">
              <a:noFill/>
              <a:miter lim="800000"/>
              <a:headEnd/>
              <a:tailEnd/>
            </a:ln>
            <a:effectLst/>
          </p:spPr>
          <p:txBody>
            <a:bodyPr wrap="none">
              <a:spAutoFit/>
            </a:bodyPr>
            <a:lstStyle/>
            <a:p>
              <a:r>
                <a:rPr kumimoji="1" lang="zh-CN" altLang="en-US" sz="2400">
                  <a:solidFill>
                    <a:srgbClr val="FF5050"/>
                  </a:solidFill>
                  <a:latin typeface="Times New Roman" pitchFamily="18" charset="0"/>
                  <a:ea typeface="宋体" pitchFamily="2" charset="-122"/>
                </a:rPr>
                <a:t>(</a:t>
              </a:r>
              <a:r>
                <a:rPr kumimoji="1" lang="en-US" altLang="zh-CN" sz="2400">
                  <a:solidFill>
                    <a:srgbClr val="FF5050"/>
                  </a:solidFill>
                  <a:latin typeface="Times New Roman" pitchFamily="18" charset="0"/>
                  <a:ea typeface="宋体" pitchFamily="2" charset="-122"/>
                </a:rPr>
                <a:t>2,0)</a:t>
              </a:r>
            </a:p>
          </p:txBody>
        </p:sp>
        <p:sp>
          <p:nvSpPr>
            <p:cNvPr id="347184" name="Text Box 48"/>
            <p:cNvSpPr txBox="1">
              <a:spLocks noChangeArrowheads="1"/>
            </p:cNvSpPr>
            <p:nvPr/>
          </p:nvSpPr>
          <p:spPr bwMode="auto">
            <a:xfrm>
              <a:off x="4963" y="667"/>
              <a:ext cx="534" cy="330"/>
            </a:xfrm>
            <a:prstGeom prst="rect">
              <a:avLst/>
            </a:prstGeom>
            <a:noFill/>
            <a:ln w="9525">
              <a:noFill/>
              <a:miter lim="800000"/>
              <a:headEnd/>
              <a:tailEnd/>
            </a:ln>
            <a:effectLst/>
          </p:spPr>
          <p:txBody>
            <a:bodyPr wrap="none">
              <a:spAutoFit/>
            </a:bodyPr>
            <a:lstStyle/>
            <a:p>
              <a:r>
                <a:rPr kumimoji="1" lang="zh-CN" altLang="en-US" sz="2400">
                  <a:solidFill>
                    <a:srgbClr val="FF5050"/>
                  </a:solidFill>
                  <a:latin typeface="Times New Roman" pitchFamily="18" charset="0"/>
                  <a:ea typeface="宋体" pitchFamily="2" charset="-122"/>
                </a:rPr>
                <a:t>(</a:t>
              </a:r>
              <a:r>
                <a:rPr kumimoji="1" lang="en-US" altLang="zh-CN" sz="2400">
                  <a:solidFill>
                    <a:srgbClr val="FF5050"/>
                  </a:solidFill>
                  <a:latin typeface="Times New Roman" pitchFamily="18" charset="0"/>
                  <a:ea typeface="宋体" pitchFamily="2" charset="-122"/>
                </a:rPr>
                <a:t>0,1)</a:t>
              </a:r>
            </a:p>
          </p:txBody>
        </p:sp>
        <p:sp>
          <p:nvSpPr>
            <p:cNvPr id="347185" name="Text Box 49"/>
            <p:cNvSpPr txBox="1">
              <a:spLocks noChangeArrowheads="1"/>
            </p:cNvSpPr>
            <p:nvPr/>
          </p:nvSpPr>
          <p:spPr bwMode="auto">
            <a:xfrm>
              <a:off x="4963" y="1294"/>
              <a:ext cx="534" cy="329"/>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2,0)</a:t>
              </a:r>
            </a:p>
          </p:txBody>
        </p:sp>
        <p:sp>
          <p:nvSpPr>
            <p:cNvPr id="347186" name="Text Box 50"/>
            <p:cNvSpPr txBox="1">
              <a:spLocks noChangeArrowheads="1"/>
            </p:cNvSpPr>
            <p:nvPr/>
          </p:nvSpPr>
          <p:spPr bwMode="auto">
            <a:xfrm>
              <a:off x="4919" y="2319"/>
              <a:ext cx="604" cy="330"/>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1,-1)</a:t>
              </a:r>
            </a:p>
          </p:txBody>
        </p:sp>
        <p:sp>
          <p:nvSpPr>
            <p:cNvPr id="347187" name="Text Box 51"/>
            <p:cNvSpPr txBox="1">
              <a:spLocks noChangeArrowheads="1"/>
            </p:cNvSpPr>
            <p:nvPr/>
          </p:nvSpPr>
          <p:spPr bwMode="auto">
            <a:xfrm>
              <a:off x="4919" y="2943"/>
              <a:ext cx="533" cy="329"/>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3,0)</a:t>
              </a:r>
            </a:p>
          </p:txBody>
        </p:sp>
        <p:sp>
          <p:nvSpPr>
            <p:cNvPr id="347188" name="Text Box 52"/>
            <p:cNvSpPr txBox="1">
              <a:spLocks noChangeArrowheads="1"/>
            </p:cNvSpPr>
            <p:nvPr/>
          </p:nvSpPr>
          <p:spPr bwMode="auto">
            <a:xfrm>
              <a:off x="1389" y="811"/>
              <a:ext cx="374" cy="329"/>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0]</a:t>
              </a:r>
            </a:p>
          </p:txBody>
        </p:sp>
        <p:sp>
          <p:nvSpPr>
            <p:cNvPr id="347189" name="Text Box 53"/>
            <p:cNvSpPr txBox="1">
              <a:spLocks noChangeArrowheads="1"/>
            </p:cNvSpPr>
            <p:nvPr/>
          </p:nvSpPr>
          <p:spPr bwMode="auto">
            <a:xfrm>
              <a:off x="1346" y="2889"/>
              <a:ext cx="374" cy="330"/>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1]</a:t>
              </a:r>
            </a:p>
          </p:txBody>
        </p:sp>
        <p:sp>
          <p:nvSpPr>
            <p:cNvPr id="347190" name="Text Box 54"/>
            <p:cNvSpPr txBox="1">
              <a:spLocks noChangeArrowheads="1"/>
            </p:cNvSpPr>
            <p:nvPr/>
          </p:nvSpPr>
          <p:spPr bwMode="auto">
            <a:xfrm>
              <a:off x="4028" y="808"/>
              <a:ext cx="375" cy="330"/>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1]</a:t>
              </a:r>
            </a:p>
          </p:txBody>
        </p:sp>
        <p:sp>
          <p:nvSpPr>
            <p:cNvPr id="347191" name="Text Box 55"/>
            <p:cNvSpPr txBox="1">
              <a:spLocks noChangeArrowheads="1"/>
            </p:cNvSpPr>
            <p:nvPr/>
          </p:nvSpPr>
          <p:spPr bwMode="auto">
            <a:xfrm>
              <a:off x="4076" y="2880"/>
              <a:ext cx="374" cy="330"/>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0]</a:t>
              </a:r>
            </a:p>
          </p:txBody>
        </p:sp>
        <p:sp>
          <p:nvSpPr>
            <p:cNvPr id="347192" name="Text Box 56"/>
            <p:cNvSpPr txBox="1">
              <a:spLocks noChangeArrowheads="1"/>
            </p:cNvSpPr>
            <p:nvPr/>
          </p:nvSpPr>
          <p:spPr bwMode="auto">
            <a:xfrm>
              <a:off x="917" y="1828"/>
              <a:ext cx="763" cy="330"/>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接受者</a:t>
              </a:r>
            </a:p>
          </p:txBody>
        </p:sp>
        <p:sp>
          <p:nvSpPr>
            <p:cNvPr id="347193" name="Text Box 57"/>
            <p:cNvSpPr txBox="1">
              <a:spLocks noChangeArrowheads="1"/>
            </p:cNvSpPr>
            <p:nvPr/>
          </p:nvSpPr>
          <p:spPr bwMode="auto">
            <a:xfrm>
              <a:off x="2651" y="3122"/>
              <a:ext cx="762" cy="329"/>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发送者</a:t>
              </a:r>
            </a:p>
          </p:txBody>
        </p:sp>
        <p:sp>
          <p:nvSpPr>
            <p:cNvPr id="347194" name="Text Box 58"/>
            <p:cNvSpPr txBox="1">
              <a:spLocks noChangeArrowheads="1"/>
            </p:cNvSpPr>
            <p:nvPr/>
          </p:nvSpPr>
          <p:spPr bwMode="auto">
            <a:xfrm>
              <a:off x="828" y="2319"/>
              <a:ext cx="551" cy="330"/>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冲突</a:t>
              </a:r>
            </a:p>
          </p:txBody>
        </p:sp>
        <p:sp>
          <p:nvSpPr>
            <p:cNvPr id="347195" name="Text Box 59"/>
            <p:cNvSpPr txBox="1">
              <a:spLocks noChangeArrowheads="1"/>
            </p:cNvSpPr>
            <p:nvPr/>
          </p:nvSpPr>
          <p:spPr bwMode="auto">
            <a:xfrm>
              <a:off x="872" y="667"/>
              <a:ext cx="551" cy="330"/>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冲突</a:t>
              </a:r>
            </a:p>
          </p:txBody>
        </p:sp>
      </p:grpSp>
      <p:sp>
        <p:nvSpPr>
          <p:cNvPr id="347196" name="Rectangle 60"/>
          <p:cNvSpPr>
            <a:spLocks noChangeArrowheads="1"/>
          </p:cNvSpPr>
          <p:nvPr/>
        </p:nvSpPr>
        <p:spPr bwMode="auto">
          <a:xfrm>
            <a:off x="623888" y="5349875"/>
            <a:ext cx="8064500" cy="990600"/>
          </a:xfrm>
          <a:prstGeom prst="rect">
            <a:avLst/>
          </a:prstGeom>
          <a:noFill/>
          <a:ln w="9525">
            <a:noFill/>
            <a:miter lim="800000"/>
            <a:headEnd/>
            <a:tailEnd/>
          </a:ln>
          <a:effectLst/>
        </p:spPr>
        <p:txBody>
          <a:bodyPr anchor="ctr"/>
          <a:lstStyle/>
          <a:p>
            <a:pPr marL="457200" indent="-457200">
              <a:buFontTx/>
              <a:buChar char="•"/>
            </a:pPr>
            <a:r>
              <a:rPr kumimoji="1" lang="zh-CN" altLang="en-US" sz="2400" b="1">
                <a:solidFill>
                  <a:schemeClr val="tx2"/>
                </a:solidFill>
                <a:latin typeface="Times New Roman" pitchFamily="18" charset="0"/>
                <a:ea typeface="宋体" pitchFamily="2" charset="-122"/>
              </a:rPr>
              <a:t>结论：</a:t>
            </a:r>
            <a:r>
              <a:rPr kumimoji="1" lang="zh-CN" altLang="en-US" sz="2400">
                <a:solidFill>
                  <a:schemeClr val="tx2"/>
                </a:solidFill>
                <a:latin typeface="Times New Roman" pitchFamily="18" charset="0"/>
                <a:ea typeface="宋体" pitchFamily="2" charset="-122"/>
              </a:rPr>
              <a:t> </a:t>
            </a:r>
            <a:r>
              <a:rPr lang="en-US" altLang="zh-CN" sz="2400">
                <a:solidFill>
                  <a:schemeClr val="tx2"/>
                </a:solidFill>
                <a:latin typeface="Times New Roman" pitchFamily="18" charset="0"/>
                <a:ea typeface="宋体" pitchFamily="2" charset="-122"/>
              </a:rPr>
              <a:t>[(</a:t>
            </a:r>
            <a:r>
              <a:rPr lang="zh-CN" altLang="en-US" sz="2400">
                <a:solidFill>
                  <a:schemeClr val="tx2"/>
                </a:solidFill>
                <a:latin typeface="Times New Roman" pitchFamily="18" charset="0"/>
                <a:ea typeface="宋体" pitchFamily="2" charset="-122"/>
              </a:rPr>
              <a:t>啤酒,</a:t>
            </a:r>
            <a:r>
              <a:rPr kumimoji="1" lang="zh-CN" altLang="en-US" sz="2400">
                <a:latin typeface="宋体" pitchFamily="2" charset="-122"/>
                <a:ea typeface="宋体" pitchFamily="2" charset="-122"/>
              </a:rPr>
              <a:t>热狗</a:t>
            </a:r>
            <a:r>
              <a:rPr lang="en-US" altLang="zh-CN" sz="2400">
                <a:solidFill>
                  <a:schemeClr val="tx2"/>
                </a:solidFill>
                <a:latin typeface="Times New Roman" pitchFamily="18" charset="0"/>
                <a:ea typeface="宋体" pitchFamily="2" charset="-122"/>
              </a:rPr>
              <a:t>), (</a:t>
            </a:r>
            <a:r>
              <a:rPr lang="zh-CN" altLang="en-US" sz="2400">
                <a:solidFill>
                  <a:schemeClr val="tx2"/>
                </a:solidFill>
                <a:latin typeface="Times New Roman" pitchFamily="18" charset="0"/>
                <a:ea typeface="宋体" pitchFamily="2" charset="-122"/>
              </a:rPr>
              <a:t>不冲突，冲突</a:t>
            </a:r>
            <a:r>
              <a:rPr lang="en-US" altLang="zh-CN" sz="2400">
                <a:solidFill>
                  <a:schemeClr val="tx2"/>
                </a:solidFill>
                <a:latin typeface="Times New Roman" pitchFamily="18" charset="0"/>
                <a:ea typeface="宋体" pitchFamily="2" charset="-122"/>
              </a:rPr>
              <a:t>), p=0, q=1]</a:t>
            </a:r>
            <a:r>
              <a:rPr lang="zh-CN" altLang="en-US" sz="2400">
                <a:solidFill>
                  <a:schemeClr val="tx2"/>
                </a:solidFill>
                <a:latin typeface="Times New Roman" pitchFamily="18" charset="0"/>
                <a:ea typeface="宋体" pitchFamily="2" charset="-122"/>
              </a:rPr>
              <a:t>不是分离</a:t>
            </a:r>
            <a:r>
              <a:rPr lang="zh-CN" altLang="en-US" sz="2400">
                <a:latin typeface="Times New Roman" pitchFamily="18" charset="0"/>
                <a:ea typeface="宋体" pitchFamily="2" charset="-122"/>
              </a:rPr>
              <a:t>完美贝叶斯均衡</a:t>
            </a:r>
            <a:r>
              <a:rPr kumimoji="1" lang="zh-CN" altLang="en-US" sz="2400">
                <a:solidFill>
                  <a:schemeClr val="tx2"/>
                </a:solidFill>
                <a:latin typeface="Times New Roman" pitchFamily="18" charset="0"/>
                <a:ea typeface="宋体" pitchFamily="2" charset="-122"/>
              </a:rPr>
              <a:t>。</a:t>
            </a:r>
          </a:p>
        </p:txBody>
      </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7196"/>
                                        </p:tgtEl>
                                        <p:attrNameLst>
                                          <p:attrName>style.visibility</p:attrName>
                                        </p:attrNameLst>
                                      </p:cBhvr>
                                      <p:to>
                                        <p:strVal val="visible"/>
                                      </p:to>
                                    </p:set>
                                    <p:anim calcmode="lin" valueType="num">
                                      <p:cBhvr additive="base">
                                        <p:cTn id="7" dur="500" fill="hold"/>
                                        <p:tgtEl>
                                          <p:spTgt spid="347196"/>
                                        </p:tgtEl>
                                        <p:attrNameLst>
                                          <p:attrName>ppt_x</p:attrName>
                                        </p:attrNameLst>
                                      </p:cBhvr>
                                      <p:tavLst>
                                        <p:tav tm="0">
                                          <p:val>
                                            <p:strVal val="0-#ppt_w/2"/>
                                          </p:val>
                                        </p:tav>
                                        <p:tav tm="100000">
                                          <p:val>
                                            <p:strVal val="#ppt_x"/>
                                          </p:val>
                                        </p:tav>
                                      </p:tavLst>
                                    </p:anim>
                                    <p:anim calcmode="lin" valueType="num">
                                      <p:cBhvr additive="base">
                                        <p:cTn id="8" dur="500" fill="hold"/>
                                        <p:tgtEl>
                                          <p:spTgt spid="347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96"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页脚占位符 4"/>
          <p:cNvSpPr>
            <a:spLocks noGrp="1"/>
          </p:cNvSpPr>
          <p:nvPr>
            <p:ph type="ftr" sz="quarter" idx="11"/>
          </p:nvPr>
        </p:nvSpPr>
        <p:spPr/>
        <p:txBody>
          <a:bodyPr/>
          <a:lstStyle/>
          <a:p>
            <a:r>
              <a:rPr lang="zh-CN" altLang="en-US"/>
              <a:t>Game Theory--chapter4</a:t>
            </a:r>
            <a:endParaRPr lang="en-US" altLang="zh-CN"/>
          </a:p>
        </p:txBody>
      </p:sp>
      <p:sp>
        <p:nvSpPr>
          <p:cNvPr id="63" name="灯片编号占位符 5"/>
          <p:cNvSpPr>
            <a:spLocks noGrp="1"/>
          </p:cNvSpPr>
          <p:nvPr>
            <p:ph type="sldNum" sz="quarter" idx="12"/>
          </p:nvPr>
        </p:nvSpPr>
        <p:spPr/>
        <p:txBody>
          <a:bodyPr/>
          <a:lstStyle/>
          <a:p>
            <a:fld id="{1CDE87CA-AF6F-4EBD-B34A-446158C5767F}" type="slidenum">
              <a:rPr lang="zh-CN" altLang="en-US"/>
              <a:pPr/>
              <a:t>39</a:t>
            </a:fld>
            <a:endParaRPr lang="en-US" altLang="zh-CN"/>
          </a:p>
        </p:txBody>
      </p:sp>
      <p:sp>
        <p:nvSpPr>
          <p:cNvPr id="348162" name="Rectangle 2"/>
          <p:cNvSpPr>
            <a:spLocks noGrp="1" noChangeArrowheads="1"/>
          </p:cNvSpPr>
          <p:nvPr>
            <p:ph type="title"/>
          </p:nvPr>
        </p:nvSpPr>
        <p:spPr/>
        <p:txBody>
          <a:bodyPr/>
          <a:lstStyle/>
          <a:p>
            <a:r>
              <a:rPr kumimoji="1" lang="en-US" altLang="zh-CN" sz="3800">
                <a:solidFill>
                  <a:schemeClr val="tx1"/>
                </a:solidFill>
                <a:ea typeface="宋体" pitchFamily="2" charset="-122"/>
              </a:rPr>
              <a:t>3、</a:t>
            </a:r>
            <a:r>
              <a:rPr kumimoji="1" lang="zh-CN" altLang="en-US" sz="3800">
                <a:ea typeface="宋体" pitchFamily="2" charset="-122"/>
              </a:rPr>
              <a:t>发送者的混同</a:t>
            </a:r>
            <a:r>
              <a:rPr lang="zh-CN" altLang="en-US" sz="3800">
                <a:ea typeface="宋体" pitchFamily="2" charset="-122"/>
              </a:rPr>
              <a:t>热狗</a:t>
            </a:r>
            <a:r>
              <a:rPr kumimoji="1" lang="zh-CN" altLang="en-US" sz="3800">
                <a:ea typeface="宋体" pitchFamily="2" charset="-122"/>
              </a:rPr>
              <a:t>均衡</a:t>
            </a:r>
            <a:r>
              <a:rPr kumimoji="1" lang="zh-CN" altLang="en-US" sz="3800">
                <a:solidFill>
                  <a:schemeClr val="tx1"/>
                </a:solidFill>
                <a:ea typeface="宋体" pitchFamily="2" charset="-122"/>
              </a:rPr>
              <a:t>纯策略</a:t>
            </a:r>
          </a:p>
        </p:txBody>
      </p:sp>
      <p:sp>
        <p:nvSpPr>
          <p:cNvPr id="348163" name="Rectangle 3"/>
          <p:cNvSpPr>
            <a:spLocks noGrp="1" noChangeArrowheads="1"/>
          </p:cNvSpPr>
          <p:nvPr>
            <p:ph type="body" idx="1"/>
          </p:nvPr>
        </p:nvSpPr>
        <p:spPr/>
        <p:txBody>
          <a:bodyPr/>
          <a:lstStyle/>
          <a:p>
            <a:r>
              <a:rPr lang="en-US" altLang="zh-CN">
                <a:ea typeface="宋体" pitchFamily="2" charset="-122"/>
              </a:rPr>
              <a:t>.</a:t>
            </a:r>
          </a:p>
        </p:txBody>
      </p:sp>
      <p:grpSp>
        <p:nvGrpSpPr>
          <p:cNvPr id="348164" name="Group 4"/>
          <p:cNvGrpSpPr>
            <a:grpSpLocks/>
          </p:cNvGrpSpPr>
          <p:nvPr/>
        </p:nvGrpSpPr>
        <p:grpSpPr bwMode="auto">
          <a:xfrm>
            <a:off x="1252538" y="1509713"/>
            <a:ext cx="7312025" cy="3582987"/>
            <a:chOff x="295" y="1026"/>
            <a:chExt cx="5304" cy="2913"/>
          </a:xfrm>
        </p:grpSpPr>
        <p:sp>
          <p:nvSpPr>
            <p:cNvPr id="348165" name="Oval 5"/>
            <p:cNvSpPr>
              <a:spLocks noChangeArrowheads="1"/>
            </p:cNvSpPr>
            <p:nvPr/>
          </p:nvSpPr>
          <p:spPr bwMode="auto">
            <a:xfrm>
              <a:off x="2823" y="2356"/>
              <a:ext cx="167" cy="229"/>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348166" name="Text Box 6"/>
            <p:cNvSpPr txBox="1">
              <a:spLocks noChangeArrowheads="1"/>
            </p:cNvSpPr>
            <p:nvPr/>
          </p:nvSpPr>
          <p:spPr bwMode="auto">
            <a:xfrm>
              <a:off x="2653" y="1118"/>
              <a:ext cx="797" cy="371"/>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发送者</a:t>
              </a:r>
            </a:p>
          </p:txBody>
        </p:sp>
        <p:sp>
          <p:nvSpPr>
            <p:cNvPr id="348167" name="Text Box 7"/>
            <p:cNvSpPr txBox="1">
              <a:spLocks noChangeArrowheads="1"/>
            </p:cNvSpPr>
            <p:nvPr/>
          </p:nvSpPr>
          <p:spPr bwMode="auto">
            <a:xfrm>
              <a:off x="3046" y="2284"/>
              <a:ext cx="605" cy="372"/>
            </a:xfrm>
            <a:prstGeom prst="rect">
              <a:avLst/>
            </a:prstGeom>
            <a:noFill/>
            <a:ln w="9525">
              <a:noFill/>
              <a:miter lim="800000"/>
              <a:headEnd/>
              <a:tailEnd/>
            </a:ln>
            <a:effectLst/>
          </p:spPr>
          <p:txBody>
            <a:bodyPr>
              <a:spAutoFit/>
            </a:bodyPr>
            <a:lstStyle/>
            <a:p>
              <a:r>
                <a:rPr kumimoji="1" lang="zh-CN" altLang="en-US" sz="2400">
                  <a:latin typeface="Times New Roman" pitchFamily="18" charset="0"/>
                  <a:ea typeface="宋体" pitchFamily="2" charset="-122"/>
                </a:rPr>
                <a:t>自然</a:t>
              </a:r>
            </a:p>
          </p:txBody>
        </p:sp>
        <p:sp>
          <p:nvSpPr>
            <p:cNvPr id="348168" name="Text Box 8"/>
            <p:cNvSpPr txBox="1">
              <a:spLocks noChangeArrowheads="1"/>
            </p:cNvSpPr>
            <p:nvPr/>
          </p:nvSpPr>
          <p:spPr bwMode="auto">
            <a:xfrm>
              <a:off x="2921" y="1844"/>
              <a:ext cx="557" cy="37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0.1]</a:t>
              </a:r>
            </a:p>
          </p:txBody>
        </p:sp>
        <p:sp>
          <p:nvSpPr>
            <p:cNvPr id="348169" name="Text Box 9"/>
            <p:cNvSpPr txBox="1">
              <a:spLocks noChangeArrowheads="1"/>
            </p:cNvSpPr>
            <p:nvPr/>
          </p:nvSpPr>
          <p:spPr bwMode="auto">
            <a:xfrm>
              <a:off x="2963" y="2642"/>
              <a:ext cx="557" cy="37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[0.</a:t>
              </a:r>
              <a:r>
                <a:rPr kumimoji="1" lang="en-US" altLang="zh-CN" sz="2400">
                  <a:latin typeface="Times New Roman" pitchFamily="18" charset="0"/>
                  <a:ea typeface="宋体" pitchFamily="2" charset="-122"/>
                </a:rPr>
                <a:t>9]</a:t>
              </a:r>
            </a:p>
          </p:txBody>
        </p:sp>
        <p:sp>
          <p:nvSpPr>
            <p:cNvPr id="348170" name="Text Box 10"/>
            <p:cNvSpPr txBox="1">
              <a:spLocks noChangeArrowheads="1"/>
            </p:cNvSpPr>
            <p:nvPr/>
          </p:nvSpPr>
          <p:spPr bwMode="auto">
            <a:xfrm>
              <a:off x="3018" y="1544"/>
              <a:ext cx="576" cy="371"/>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软弱</a:t>
              </a:r>
            </a:p>
          </p:txBody>
        </p:sp>
        <p:sp>
          <p:nvSpPr>
            <p:cNvPr id="348171" name="Text Box 11"/>
            <p:cNvSpPr txBox="1">
              <a:spLocks noChangeArrowheads="1"/>
            </p:cNvSpPr>
            <p:nvPr/>
          </p:nvSpPr>
          <p:spPr bwMode="auto">
            <a:xfrm>
              <a:off x="2963" y="2974"/>
              <a:ext cx="576" cy="371"/>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粗暴</a:t>
              </a:r>
            </a:p>
          </p:txBody>
        </p:sp>
        <p:sp>
          <p:nvSpPr>
            <p:cNvPr id="348172" name="Oval 12"/>
            <p:cNvSpPr>
              <a:spLocks noChangeArrowheads="1"/>
            </p:cNvSpPr>
            <p:nvPr/>
          </p:nvSpPr>
          <p:spPr bwMode="auto">
            <a:xfrm>
              <a:off x="2823" y="1500"/>
              <a:ext cx="167" cy="229"/>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8173" name="Oval 13"/>
            <p:cNvSpPr>
              <a:spLocks noChangeArrowheads="1"/>
            </p:cNvSpPr>
            <p:nvPr/>
          </p:nvSpPr>
          <p:spPr bwMode="auto">
            <a:xfrm>
              <a:off x="1238" y="1500"/>
              <a:ext cx="166" cy="229"/>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8174" name="Line 14"/>
            <p:cNvSpPr>
              <a:spLocks noChangeShapeType="1"/>
            </p:cNvSpPr>
            <p:nvPr/>
          </p:nvSpPr>
          <p:spPr bwMode="auto">
            <a:xfrm flipH="1">
              <a:off x="1321" y="1624"/>
              <a:ext cx="1502" cy="0"/>
            </a:xfrm>
            <a:prstGeom prst="line">
              <a:avLst/>
            </a:prstGeom>
            <a:noFill/>
            <a:ln w="9525">
              <a:solidFill>
                <a:srgbClr val="FF0000"/>
              </a:solidFill>
              <a:round/>
              <a:headEnd/>
              <a:tailEnd/>
            </a:ln>
            <a:effectLst/>
          </p:spPr>
          <p:txBody>
            <a:bodyPr/>
            <a:lstStyle/>
            <a:p>
              <a:endParaRPr lang="zh-CN" altLang="en-US"/>
            </a:p>
          </p:txBody>
        </p:sp>
        <p:sp>
          <p:nvSpPr>
            <p:cNvPr id="348175" name="Line 15"/>
            <p:cNvSpPr>
              <a:spLocks noChangeShapeType="1"/>
            </p:cNvSpPr>
            <p:nvPr/>
          </p:nvSpPr>
          <p:spPr bwMode="auto">
            <a:xfrm>
              <a:off x="793" y="1344"/>
              <a:ext cx="472" cy="232"/>
            </a:xfrm>
            <a:prstGeom prst="line">
              <a:avLst/>
            </a:prstGeom>
            <a:noFill/>
            <a:ln w="9525">
              <a:solidFill>
                <a:schemeClr val="tx1"/>
              </a:solidFill>
              <a:round/>
              <a:headEnd/>
              <a:tailEnd/>
            </a:ln>
            <a:effectLst/>
          </p:spPr>
          <p:txBody>
            <a:bodyPr/>
            <a:lstStyle/>
            <a:p>
              <a:endParaRPr lang="zh-CN" altLang="en-US"/>
            </a:p>
          </p:txBody>
        </p:sp>
        <p:sp>
          <p:nvSpPr>
            <p:cNvPr id="348176" name="Line 16"/>
            <p:cNvSpPr>
              <a:spLocks noChangeShapeType="1"/>
            </p:cNvSpPr>
            <p:nvPr/>
          </p:nvSpPr>
          <p:spPr bwMode="auto">
            <a:xfrm flipH="1">
              <a:off x="793" y="1605"/>
              <a:ext cx="472" cy="328"/>
            </a:xfrm>
            <a:prstGeom prst="line">
              <a:avLst/>
            </a:prstGeom>
            <a:noFill/>
            <a:ln w="9525">
              <a:solidFill>
                <a:srgbClr val="FF0066"/>
              </a:solidFill>
              <a:round/>
              <a:headEnd/>
              <a:tailEnd/>
            </a:ln>
            <a:effectLst/>
          </p:spPr>
          <p:txBody>
            <a:bodyPr/>
            <a:lstStyle/>
            <a:p>
              <a:endParaRPr lang="zh-CN" altLang="en-US"/>
            </a:p>
          </p:txBody>
        </p:sp>
        <p:sp>
          <p:nvSpPr>
            <p:cNvPr id="348177" name="Text Box 17"/>
            <p:cNvSpPr txBox="1">
              <a:spLocks noChangeArrowheads="1"/>
            </p:cNvSpPr>
            <p:nvPr/>
          </p:nvSpPr>
          <p:spPr bwMode="auto">
            <a:xfrm>
              <a:off x="929" y="1753"/>
              <a:ext cx="355" cy="371"/>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不</a:t>
              </a:r>
            </a:p>
          </p:txBody>
        </p:sp>
        <p:sp>
          <p:nvSpPr>
            <p:cNvPr id="348178" name="Oval 18"/>
            <p:cNvSpPr>
              <a:spLocks noChangeArrowheads="1"/>
            </p:cNvSpPr>
            <p:nvPr/>
          </p:nvSpPr>
          <p:spPr bwMode="auto">
            <a:xfrm>
              <a:off x="2823" y="3198"/>
              <a:ext cx="167" cy="229"/>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8179" name="Line 19"/>
            <p:cNvSpPr>
              <a:spLocks noChangeShapeType="1"/>
            </p:cNvSpPr>
            <p:nvPr/>
          </p:nvSpPr>
          <p:spPr bwMode="auto">
            <a:xfrm>
              <a:off x="2906" y="1729"/>
              <a:ext cx="0" cy="1486"/>
            </a:xfrm>
            <a:prstGeom prst="line">
              <a:avLst/>
            </a:prstGeom>
            <a:noFill/>
            <a:ln w="9525">
              <a:solidFill>
                <a:srgbClr val="FF0000"/>
              </a:solidFill>
              <a:round/>
              <a:headEnd/>
              <a:tailEnd/>
            </a:ln>
            <a:effectLst/>
          </p:spPr>
          <p:txBody>
            <a:bodyPr/>
            <a:lstStyle/>
            <a:p>
              <a:endParaRPr lang="zh-CN" altLang="en-US"/>
            </a:p>
          </p:txBody>
        </p:sp>
        <p:sp>
          <p:nvSpPr>
            <p:cNvPr id="348180" name="Oval 20"/>
            <p:cNvSpPr>
              <a:spLocks noChangeArrowheads="1"/>
            </p:cNvSpPr>
            <p:nvPr/>
          </p:nvSpPr>
          <p:spPr bwMode="auto">
            <a:xfrm>
              <a:off x="1238" y="3198"/>
              <a:ext cx="166" cy="229"/>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8181" name="Line 21"/>
            <p:cNvSpPr>
              <a:spLocks noChangeShapeType="1"/>
            </p:cNvSpPr>
            <p:nvPr/>
          </p:nvSpPr>
          <p:spPr bwMode="auto">
            <a:xfrm flipH="1">
              <a:off x="1349" y="3312"/>
              <a:ext cx="1502" cy="0"/>
            </a:xfrm>
            <a:prstGeom prst="line">
              <a:avLst/>
            </a:prstGeom>
            <a:noFill/>
            <a:ln w="9525">
              <a:solidFill>
                <a:srgbClr val="FF0066"/>
              </a:solidFill>
              <a:round/>
              <a:headEnd/>
              <a:tailEnd/>
            </a:ln>
            <a:effectLst/>
          </p:spPr>
          <p:txBody>
            <a:bodyPr/>
            <a:lstStyle/>
            <a:p>
              <a:endParaRPr lang="zh-CN" altLang="en-US"/>
            </a:p>
          </p:txBody>
        </p:sp>
        <p:sp>
          <p:nvSpPr>
            <p:cNvPr id="348182" name="Line 22"/>
            <p:cNvSpPr>
              <a:spLocks noChangeShapeType="1"/>
            </p:cNvSpPr>
            <p:nvPr/>
          </p:nvSpPr>
          <p:spPr bwMode="auto">
            <a:xfrm>
              <a:off x="839" y="3022"/>
              <a:ext cx="426" cy="212"/>
            </a:xfrm>
            <a:prstGeom prst="line">
              <a:avLst/>
            </a:prstGeom>
            <a:noFill/>
            <a:ln w="9525">
              <a:solidFill>
                <a:schemeClr val="tx1"/>
              </a:solidFill>
              <a:round/>
              <a:headEnd/>
              <a:tailEnd/>
            </a:ln>
            <a:effectLst/>
          </p:spPr>
          <p:txBody>
            <a:bodyPr/>
            <a:lstStyle/>
            <a:p>
              <a:endParaRPr lang="zh-CN" altLang="en-US"/>
            </a:p>
          </p:txBody>
        </p:sp>
        <p:sp>
          <p:nvSpPr>
            <p:cNvPr id="348183" name="Line 23"/>
            <p:cNvSpPr>
              <a:spLocks noChangeShapeType="1"/>
            </p:cNvSpPr>
            <p:nvPr/>
          </p:nvSpPr>
          <p:spPr bwMode="auto">
            <a:xfrm flipH="1">
              <a:off x="839" y="3312"/>
              <a:ext cx="454" cy="345"/>
            </a:xfrm>
            <a:prstGeom prst="line">
              <a:avLst/>
            </a:prstGeom>
            <a:noFill/>
            <a:ln w="9525">
              <a:solidFill>
                <a:srgbClr val="FF0000"/>
              </a:solidFill>
              <a:round/>
              <a:headEnd/>
              <a:tailEnd/>
            </a:ln>
            <a:effectLst/>
          </p:spPr>
          <p:txBody>
            <a:bodyPr/>
            <a:lstStyle/>
            <a:p>
              <a:endParaRPr lang="zh-CN" altLang="en-US"/>
            </a:p>
          </p:txBody>
        </p:sp>
        <p:sp>
          <p:nvSpPr>
            <p:cNvPr id="348184" name="Text Box 24"/>
            <p:cNvSpPr txBox="1">
              <a:spLocks noChangeArrowheads="1"/>
            </p:cNvSpPr>
            <p:nvPr/>
          </p:nvSpPr>
          <p:spPr bwMode="auto">
            <a:xfrm>
              <a:off x="976" y="3474"/>
              <a:ext cx="354" cy="37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不</a:t>
              </a:r>
            </a:p>
          </p:txBody>
        </p:sp>
        <p:sp>
          <p:nvSpPr>
            <p:cNvPr id="348185" name="Line 25"/>
            <p:cNvSpPr>
              <a:spLocks noChangeShapeType="1"/>
            </p:cNvSpPr>
            <p:nvPr/>
          </p:nvSpPr>
          <p:spPr bwMode="auto">
            <a:xfrm>
              <a:off x="1321" y="1729"/>
              <a:ext cx="0" cy="1544"/>
            </a:xfrm>
            <a:prstGeom prst="line">
              <a:avLst/>
            </a:prstGeom>
            <a:noFill/>
            <a:ln w="9525" cap="rnd">
              <a:solidFill>
                <a:schemeClr val="tx1"/>
              </a:solidFill>
              <a:prstDash val="sysDot"/>
              <a:round/>
              <a:headEnd/>
              <a:tailEnd/>
            </a:ln>
            <a:effectLst/>
          </p:spPr>
          <p:txBody>
            <a:bodyPr/>
            <a:lstStyle/>
            <a:p>
              <a:endParaRPr lang="zh-CN" altLang="en-US"/>
            </a:p>
          </p:txBody>
        </p:sp>
        <p:sp>
          <p:nvSpPr>
            <p:cNvPr id="348186" name="Line 26"/>
            <p:cNvSpPr>
              <a:spLocks noChangeShapeType="1"/>
            </p:cNvSpPr>
            <p:nvPr/>
          </p:nvSpPr>
          <p:spPr bwMode="auto">
            <a:xfrm flipV="1">
              <a:off x="2934" y="1624"/>
              <a:ext cx="1502" cy="0"/>
            </a:xfrm>
            <a:prstGeom prst="line">
              <a:avLst/>
            </a:prstGeom>
            <a:noFill/>
            <a:ln w="9525">
              <a:solidFill>
                <a:schemeClr val="tx1"/>
              </a:solidFill>
              <a:round/>
              <a:headEnd/>
              <a:tailEnd/>
            </a:ln>
            <a:effectLst/>
          </p:spPr>
          <p:txBody>
            <a:bodyPr/>
            <a:lstStyle/>
            <a:p>
              <a:endParaRPr lang="zh-CN" altLang="en-US"/>
            </a:p>
          </p:txBody>
        </p:sp>
        <p:sp>
          <p:nvSpPr>
            <p:cNvPr id="348187" name="Line 27"/>
            <p:cNvSpPr>
              <a:spLocks noChangeShapeType="1"/>
            </p:cNvSpPr>
            <p:nvPr/>
          </p:nvSpPr>
          <p:spPr bwMode="auto">
            <a:xfrm flipH="1" flipV="1">
              <a:off x="4464" y="1671"/>
              <a:ext cx="0" cy="1544"/>
            </a:xfrm>
            <a:prstGeom prst="line">
              <a:avLst/>
            </a:prstGeom>
            <a:noFill/>
            <a:ln w="9525" cap="rnd">
              <a:solidFill>
                <a:schemeClr val="tx1"/>
              </a:solidFill>
              <a:prstDash val="sysDot"/>
              <a:round/>
              <a:headEnd/>
              <a:tailEnd/>
            </a:ln>
            <a:effectLst/>
          </p:spPr>
          <p:txBody>
            <a:bodyPr/>
            <a:lstStyle/>
            <a:p>
              <a:endParaRPr lang="zh-CN" altLang="en-US"/>
            </a:p>
          </p:txBody>
        </p:sp>
        <p:sp>
          <p:nvSpPr>
            <p:cNvPr id="348188" name="Oval 28"/>
            <p:cNvSpPr>
              <a:spLocks noChangeArrowheads="1"/>
            </p:cNvSpPr>
            <p:nvPr/>
          </p:nvSpPr>
          <p:spPr bwMode="auto">
            <a:xfrm flipH="1" flipV="1">
              <a:off x="4380" y="1490"/>
              <a:ext cx="167" cy="229"/>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8189" name="Line 29"/>
            <p:cNvSpPr>
              <a:spLocks noChangeShapeType="1"/>
            </p:cNvSpPr>
            <p:nvPr/>
          </p:nvSpPr>
          <p:spPr bwMode="auto">
            <a:xfrm flipH="1" flipV="1">
              <a:off x="4492" y="1693"/>
              <a:ext cx="475" cy="195"/>
            </a:xfrm>
            <a:prstGeom prst="line">
              <a:avLst/>
            </a:prstGeom>
            <a:noFill/>
            <a:ln w="9525">
              <a:solidFill>
                <a:schemeClr val="tx1"/>
              </a:solidFill>
              <a:round/>
              <a:headEnd/>
              <a:tailEnd/>
            </a:ln>
            <a:effectLst/>
          </p:spPr>
          <p:txBody>
            <a:bodyPr/>
            <a:lstStyle/>
            <a:p>
              <a:endParaRPr lang="zh-CN" altLang="en-US"/>
            </a:p>
          </p:txBody>
        </p:sp>
        <p:sp>
          <p:nvSpPr>
            <p:cNvPr id="348190" name="Line 30"/>
            <p:cNvSpPr>
              <a:spLocks noChangeShapeType="1"/>
            </p:cNvSpPr>
            <p:nvPr/>
          </p:nvSpPr>
          <p:spPr bwMode="auto">
            <a:xfrm flipV="1">
              <a:off x="4492" y="1253"/>
              <a:ext cx="475" cy="352"/>
            </a:xfrm>
            <a:prstGeom prst="line">
              <a:avLst/>
            </a:prstGeom>
            <a:noFill/>
            <a:ln w="9525">
              <a:solidFill>
                <a:srgbClr val="FF0000"/>
              </a:solidFill>
              <a:round/>
              <a:headEnd/>
              <a:tailEnd/>
            </a:ln>
            <a:effectLst/>
          </p:spPr>
          <p:txBody>
            <a:bodyPr/>
            <a:lstStyle/>
            <a:p>
              <a:endParaRPr lang="zh-CN" altLang="en-US"/>
            </a:p>
          </p:txBody>
        </p:sp>
        <p:sp>
          <p:nvSpPr>
            <p:cNvPr id="348191" name="Text Box 31"/>
            <p:cNvSpPr txBox="1">
              <a:spLocks noChangeArrowheads="1"/>
            </p:cNvSpPr>
            <p:nvPr/>
          </p:nvSpPr>
          <p:spPr bwMode="auto">
            <a:xfrm>
              <a:off x="4422" y="1026"/>
              <a:ext cx="576" cy="37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冲突</a:t>
              </a:r>
            </a:p>
          </p:txBody>
        </p:sp>
        <p:sp>
          <p:nvSpPr>
            <p:cNvPr id="348192" name="Text Box 32"/>
            <p:cNvSpPr txBox="1">
              <a:spLocks noChangeArrowheads="1"/>
            </p:cNvSpPr>
            <p:nvPr/>
          </p:nvSpPr>
          <p:spPr bwMode="auto">
            <a:xfrm>
              <a:off x="4604" y="1933"/>
              <a:ext cx="355" cy="37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不</a:t>
              </a:r>
            </a:p>
          </p:txBody>
        </p:sp>
        <p:sp>
          <p:nvSpPr>
            <p:cNvPr id="348193" name="Oval 33"/>
            <p:cNvSpPr>
              <a:spLocks noChangeArrowheads="1"/>
            </p:cNvSpPr>
            <p:nvPr/>
          </p:nvSpPr>
          <p:spPr bwMode="auto">
            <a:xfrm flipH="1" flipV="1">
              <a:off x="4380" y="3215"/>
              <a:ext cx="167" cy="229"/>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8194" name="Line 34"/>
            <p:cNvSpPr>
              <a:spLocks noChangeShapeType="1"/>
            </p:cNvSpPr>
            <p:nvPr/>
          </p:nvSpPr>
          <p:spPr bwMode="auto">
            <a:xfrm flipH="1" flipV="1">
              <a:off x="4492" y="3420"/>
              <a:ext cx="429" cy="192"/>
            </a:xfrm>
            <a:prstGeom prst="line">
              <a:avLst/>
            </a:prstGeom>
            <a:noFill/>
            <a:ln w="9525">
              <a:solidFill>
                <a:schemeClr val="tx1"/>
              </a:solidFill>
              <a:round/>
              <a:headEnd/>
              <a:tailEnd/>
            </a:ln>
            <a:effectLst/>
          </p:spPr>
          <p:txBody>
            <a:bodyPr/>
            <a:lstStyle/>
            <a:p>
              <a:endParaRPr lang="zh-CN" altLang="en-US"/>
            </a:p>
          </p:txBody>
        </p:sp>
        <p:sp>
          <p:nvSpPr>
            <p:cNvPr id="348195" name="Line 35"/>
            <p:cNvSpPr>
              <a:spLocks noChangeShapeType="1"/>
            </p:cNvSpPr>
            <p:nvPr/>
          </p:nvSpPr>
          <p:spPr bwMode="auto">
            <a:xfrm flipV="1">
              <a:off x="4492" y="2976"/>
              <a:ext cx="475" cy="354"/>
            </a:xfrm>
            <a:prstGeom prst="line">
              <a:avLst/>
            </a:prstGeom>
            <a:noFill/>
            <a:ln w="9525">
              <a:solidFill>
                <a:srgbClr val="FF0000"/>
              </a:solidFill>
              <a:round/>
              <a:headEnd/>
              <a:tailEnd/>
            </a:ln>
            <a:effectLst/>
          </p:spPr>
          <p:txBody>
            <a:bodyPr/>
            <a:lstStyle/>
            <a:p>
              <a:endParaRPr lang="zh-CN" altLang="en-US"/>
            </a:p>
          </p:txBody>
        </p:sp>
        <p:sp>
          <p:nvSpPr>
            <p:cNvPr id="348196" name="Text Box 36"/>
            <p:cNvSpPr txBox="1">
              <a:spLocks noChangeArrowheads="1"/>
            </p:cNvSpPr>
            <p:nvPr/>
          </p:nvSpPr>
          <p:spPr bwMode="auto">
            <a:xfrm>
              <a:off x="4422" y="2750"/>
              <a:ext cx="576" cy="37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冲突</a:t>
              </a:r>
            </a:p>
          </p:txBody>
        </p:sp>
        <p:sp>
          <p:nvSpPr>
            <p:cNvPr id="348197" name="Text Box 37"/>
            <p:cNvSpPr txBox="1">
              <a:spLocks noChangeArrowheads="1"/>
            </p:cNvSpPr>
            <p:nvPr/>
          </p:nvSpPr>
          <p:spPr bwMode="auto">
            <a:xfrm>
              <a:off x="4468" y="3568"/>
              <a:ext cx="355" cy="371"/>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不</a:t>
              </a:r>
            </a:p>
          </p:txBody>
        </p:sp>
        <p:sp>
          <p:nvSpPr>
            <p:cNvPr id="348198" name="Line 38"/>
            <p:cNvSpPr>
              <a:spLocks noChangeShapeType="1"/>
            </p:cNvSpPr>
            <p:nvPr/>
          </p:nvSpPr>
          <p:spPr bwMode="auto">
            <a:xfrm>
              <a:off x="2934" y="3350"/>
              <a:ext cx="1558" cy="0"/>
            </a:xfrm>
            <a:prstGeom prst="line">
              <a:avLst/>
            </a:prstGeom>
            <a:noFill/>
            <a:ln w="9525">
              <a:solidFill>
                <a:schemeClr val="tx1"/>
              </a:solidFill>
              <a:round/>
              <a:headEnd/>
              <a:tailEnd/>
            </a:ln>
            <a:effectLst/>
          </p:spPr>
          <p:txBody>
            <a:bodyPr/>
            <a:lstStyle/>
            <a:p>
              <a:endParaRPr lang="zh-CN" altLang="en-US"/>
            </a:p>
          </p:txBody>
        </p:sp>
        <p:sp>
          <p:nvSpPr>
            <p:cNvPr id="348199" name="Text Box 39"/>
            <p:cNvSpPr txBox="1">
              <a:spLocks noChangeArrowheads="1"/>
            </p:cNvSpPr>
            <p:nvPr/>
          </p:nvSpPr>
          <p:spPr bwMode="auto">
            <a:xfrm>
              <a:off x="1949" y="1231"/>
              <a:ext cx="575" cy="37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热狗</a:t>
              </a:r>
            </a:p>
          </p:txBody>
        </p:sp>
        <p:sp>
          <p:nvSpPr>
            <p:cNvPr id="348200" name="Text Box 40"/>
            <p:cNvSpPr txBox="1">
              <a:spLocks noChangeArrowheads="1"/>
            </p:cNvSpPr>
            <p:nvPr/>
          </p:nvSpPr>
          <p:spPr bwMode="auto">
            <a:xfrm>
              <a:off x="1927" y="3294"/>
              <a:ext cx="576" cy="37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热狗</a:t>
              </a:r>
            </a:p>
          </p:txBody>
        </p:sp>
        <p:sp>
          <p:nvSpPr>
            <p:cNvPr id="348201" name="Text Box 41"/>
            <p:cNvSpPr txBox="1">
              <a:spLocks noChangeArrowheads="1"/>
            </p:cNvSpPr>
            <p:nvPr/>
          </p:nvSpPr>
          <p:spPr bwMode="auto">
            <a:xfrm>
              <a:off x="3379" y="1252"/>
              <a:ext cx="576" cy="37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啤酒</a:t>
              </a:r>
            </a:p>
          </p:txBody>
        </p:sp>
        <p:sp>
          <p:nvSpPr>
            <p:cNvPr id="348202" name="Text Box 42"/>
            <p:cNvSpPr txBox="1">
              <a:spLocks noChangeArrowheads="1"/>
            </p:cNvSpPr>
            <p:nvPr/>
          </p:nvSpPr>
          <p:spPr bwMode="auto">
            <a:xfrm>
              <a:off x="3470" y="3339"/>
              <a:ext cx="576" cy="37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啤酒</a:t>
              </a:r>
            </a:p>
          </p:txBody>
        </p:sp>
        <p:sp>
          <p:nvSpPr>
            <p:cNvPr id="348203" name="Text Box 43"/>
            <p:cNvSpPr txBox="1">
              <a:spLocks noChangeArrowheads="1"/>
            </p:cNvSpPr>
            <p:nvPr/>
          </p:nvSpPr>
          <p:spPr bwMode="auto">
            <a:xfrm>
              <a:off x="4105" y="2296"/>
              <a:ext cx="797" cy="37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接受者</a:t>
              </a:r>
            </a:p>
          </p:txBody>
        </p:sp>
        <p:sp>
          <p:nvSpPr>
            <p:cNvPr id="348204" name="Text Box 44"/>
            <p:cNvSpPr txBox="1">
              <a:spLocks noChangeArrowheads="1"/>
            </p:cNvSpPr>
            <p:nvPr/>
          </p:nvSpPr>
          <p:spPr bwMode="auto">
            <a:xfrm>
              <a:off x="295" y="1162"/>
              <a:ext cx="557" cy="371"/>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1,1)</a:t>
              </a:r>
            </a:p>
          </p:txBody>
        </p:sp>
        <p:sp>
          <p:nvSpPr>
            <p:cNvPr id="348205" name="Text Box 45"/>
            <p:cNvSpPr txBox="1">
              <a:spLocks noChangeArrowheads="1"/>
            </p:cNvSpPr>
            <p:nvPr/>
          </p:nvSpPr>
          <p:spPr bwMode="auto">
            <a:xfrm>
              <a:off x="295" y="1751"/>
              <a:ext cx="557" cy="372"/>
            </a:xfrm>
            <a:prstGeom prst="rect">
              <a:avLst/>
            </a:prstGeom>
            <a:noFill/>
            <a:ln w="9525">
              <a:noFill/>
              <a:miter lim="800000"/>
              <a:headEnd/>
              <a:tailEnd/>
            </a:ln>
            <a:effectLst/>
          </p:spPr>
          <p:txBody>
            <a:bodyPr wrap="none">
              <a:spAutoFit/>
            </a:bodyPr>
            <a:lstStyle/>
            <a:p>
              <a:r>
                <a:rPr kumimoji="1" lang="zh-CN" altLang="en-US" sz="2400">
                  <a:solidFill>
                    <a:srgbClr val="FF0066"/>
                  </a:solidFill>
                  <a:latin typeface="Times New Roman" pitchFamily="18" charset="0"/>
                  <a:ea typeface="宋体" pitchFamily="2" charset="-122"/>
                </a:rPr>
                <a:t>(</a:t>
              </a:r>
              <a:r>
                <a:rPr kumimoji="1" lang="en-US" altLang="zh-CN" sz="2400">
                  <a:solidFill>
                    <a:srgbClr val="FF0066"/>
                  </a:solidFill>
                  <a:latin typeface="Times New Roman" pitchFamily="18" charset="0"/>
                  <a:ea typeface="宋体" pitchFamily="2" charset="-122"/>
                </a:rPr>
                <a:t>3,0)</a:t>
              </a:r>
            </a:p>
          </p:txBody>
        </p:sp>
        <p:sp>
          <p:nvSpPr>
            <p:cNvPr id="348206" name="Text Box 46"/>
            <p:cNvSpPr txBox="1">
              <a:spLocks noChangeArrowheads="1"/>
            </p:cNvSpPr>
            <p:nvPr/>
          </p:nvSpPr>
          <p:spPr bwMode="auto">
            <a:xfrm>
              <a:off x="295" y="2840"/>
              <a:ext cx="631" cy="371"/>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0,-1)</a:t>
              </a:r>
            </a:p>
          </p:txBody>
        </p:sp>
        <p:sp>
          <p:nvSpPr>
            <p:cNvPr id="348207" name="Text Box 47"/>
            <p:cNvSpPr txBox="1">
              <a:spLocks noChangeArrowheads="1"/>
            </p:cNvSpPr>
            <p:nvPr/>
          </p:nvSpPr>
          <p:spPr bwMode="auto">
            <a:xfrm>
              <a:off x="340" y="3431"/>
              <a:ext cx="557" cy="371"/>
            </a:xfrm>
            <a:prstGeom prst="rect">
              <a:avLst/>
            </a:prstGeom>
            <a:noFill/>
            <a:ln w="9525">
              <a:noFill/>
              <a:miter lim="800000"/>
              <a:headEnd/>
              <a:tailEnd/>
            </a:ln>
            <a:effectLst/>
          </p:spPr>
          <p:txBody>
            <a:bodyPr wrap="none">
              <a:spAutoFit/>
            </a:bodyPr>
            <a:lstStyle/>
            <a:p>
              <a:r>
                <a:rPr kumimoji="1" lang="zh-CN" altLang="en-US" sz="2400">
                  <a:solidFill>
                    <a:srgbClr val="FF0066"/>
                  </a:solidFill>
                  <a:latin typeface="Times New Roman" pitchFamily="18" charset="0"/>
                  <a:ea typeface="宋体" pitchFamily="2" charset="-122"/>
                </a:rPr>
                <a:t>(</a:t>
              </a:r>
              <a:r>
                <a:rPr kumimoji="1" lang="en-US" altLang="zh-CN" sz="2400">
                  <a:solidFill>
                    <a:srgbClr val="FF0066"/>
                  </a:solidFill>
                  <a:latin typeface="Times New Roman" pitchFamily="18" charset="0"/>
                  <a:ea typeface="宋体" pitchFamily="2" charset="-122"/>
                </a:rPr>
                <a:t>2,0)</a:t>
              </a:r>
            </a:p>
          </p:txBody>
        </p:sp>
        <p:sp>
          <p:nvSpPr>
            <p:cNvPr id="348208" name="Text Box 48"/>
            <p:cNvSpPr txBox="1">
              <a:spLocks noChangeArrowheads="1"/>
            </p:cNvSpPr>
            <p:nvPr/>
          </p:nvSpPr>
          <p:spPr bwMode="auto">
            <a:xfrm>
              <a:off x="5012" y="1071"/>
              <a:ext cx="557" cy="372"/>
            </a:xfrm>
            <a:prstGeom prst="rect">
              <a:avLst/>
            </a:prstGeom>
            <a:noFill/>
            <a:ln w="9525">
              <a:noFill/>
              <a:miter lim="800000"/>
              <a:headEnd/>
              <a:tailEnd/>
            </a:ln>
            <a:effectLst/>
          </p:spPr>
          <p:txBody>
            <a:bodyPr wrap="none">
              <a:spAutoFit/>
            </a:bodyPr>
            <a:lstStyle/>
            <a:p>
              <a:r>
                <a:rPr kumimoji="1" lang="zh-CN" altLang="en-US" sz="2400">
                  <a:solidFill>
                    <a:srgbClr val="FF0066"/>
                  </a:solidFill>
                  <a:latin typeface="Times New Roman" pitchFamily="18" charset="0"/>
                  <a:ea typeface="宋体" pitchFamily="2" charset="-122"/>
                </a:rPr>
                <a:t>(</a:t>
              </a:r>
              <a:r>
                <a:rPr kumimoji="1" lang="en-US" altLang="zh-CN" sz="2400">
                  <a:solidFill>
                    <a:srgbClr val="FF0066"/>
                  </a:solidFill>
                  <a:latin typeface="Times New Roman" pitchFamily="18" charset="0"/>
                  <a:ea typeface="宋体" pitchFamily="2" charset="-122"/>
                </a:rPr>
                <a:t>0,1)</a:t>
              </a:r>
            </a:p>
          </p:txBody>
        </p:sp>
        <p:sp>
          <p:nvSpPr>
            <p:cNvPr id="348209" name="Text Box 49"/>
            <p:cNvSpPr txBox="1">
              <a:spLocks noChangeArrowheads="1"/>
            </p:cNvSpPr>
            <p:nvPr/>
          </p:nvSpPr>
          <p:spPr bwMode="auto">
            <a:xfrm>
              <a:off x="5012" y="1708"/>
              <a:ext cx="557" cy="371"/>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2,0)</a:t>
              </a:r>
            </a:p>
          </p:txBody>
        </p:sp>
        <p:sp>
          <p:nvSpPr>
            <p:cNvPr id="348210" name="Text Box 50"/>
            <p:cNvSpPr txBox="1">
              <a:spLocks noChangeArrowheads="1"/>
            </p:cNvSpPr>
            <p:nvPr/>
          </p:nvSpPr>
          <p:spPr bwMode="auto">
            <a:xfrm>
              <a:off x="4968" y="2750"/>
              <a:ext cx="631" cy="372"/>
            </a:xfrm>
            <a:prstGeom prst="rect">
              <a:avLst/>
            </a:prstGeom>
            <a:noFill/>
            <a:ln w="9525">
              <a:noFill/>
              <a:miter lim="800000"/>
              <a:headEnd/>
              <a:tailEnd/>
            </a:ln>
            <a:effectLst/>
          </p:spPr>
          <p:txBody>
            <a:bodyPr wrap="none">
              <a:spAutoFit/>
            </a:bodyPr>
            <a:lstStyle/>
            <a:p>
              <a:r>
                <a:rPr kumimoji="1" lang="zh-CN" altLang="en-US" sz="2400">
                  <a:solidFill>
                    <a:srgbClr val="FF0066"/>
                  </a:solidFill>
                  <a:latin typeface="Times New Roman" pitchFamily="18" charset="0"/>
                  <a:ea typeface="宋体" pitchFamily="2" charset="-122"/>
                </a:rPr>
                <a:t>(</a:t>
              </a:r>
              <a:r>
                <a:rPr kumimoji="1" lang="en-US" altLang="zh-CN" sz="2400">
                  <a:solidFill>
                    <a:srgbClr val="FF0066"/>
                  </a:solidFill>
                  <a:latin typeface="Times New Roman" pitchFamily="18" charset="0"/>
                  <a:ea typeface="宋体" pitchFamily="2" charset="-122"/>
                </a:rPr>
                <a:t>1,-1)</a:t>
              </a:r>
            </a:p>
          </p:txBody>
        </p:sp>
        <p:sp>
          <p:nvSpPr>
            <p:cNvPr id="348211" name="Text Box 51"/>
            <p:cNvSpPr txBox="1">
              <a:spLocks noChangeArrowheads="1"/>
            </p:cNvSpPr>
            <p:nvPr/>
          </p:nvSpPr>
          <p:spPr bwMode="auto">
            <a:xfrm>
              <a:off x="4968" y="3386"/>
              <a:ext cx="557" cy="371"/>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3,0)</a:t>
              </a:r>
            </a:p>
          </p:txBody>
        </p:sp>
        <p:sp>
          <p:nvSpPr>
            <p:cNvPr id="348212" name="Text Box 52"/>
            <p:cNvSpPr txBox="1">
              <a:spLocks noChangeArrowheads="1"/>
            </p:cNvSpPr>
            <p:nvPr/>
          </p:nvSpPr>
          <p:spPr bwMode="auto">
            <a:xfrm>
              <a:off x="1365" y="1216"/>
              <a:ext cx="557" cy="371"/>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0.1]</a:t>
              </a:r>
            </a:p>
          </p:txBody>
        </p:sp>
        <p:sp>
          <p:nvSpPr>
            <p:cNvPr id="348213" name="Text Box 53"/>
            <p:cNvSpPr txBox="1">
              <a:spLocks noChangeArrowheads="1"/>
            </p:cNvSpPr>
            <p:nvPr/>
          </p:nvSpPr>
          <p:spPr bwMode="auto">
            <a:xfrm>
              <a:off x="1321" y="3330"/>
              <a:ext cx="557" cy="37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0.9]</a:t>
              </a:r>
            </a:p>
          </p:txBody>
        </p:sp>
        <p:sp>
          <p:nvSpPr>
            <p:cNvPr id="348214" name="Text Box 54"/>
            <p:cNvSpPr txBox="1">
              <a:spLocks noChangeArrowheads="1"/>
            </p:cNvSpPr>
            <p:nvPr/>
          </p:nvSpPr>
          <p:spPr bwMode="auto">
            <a:xfrm>
              <a:off x="3936" y="1213"/>
              <a:ext cx="392" cy="37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q]</a:t>
              </a:r>
            </a:p>
          </p:txBody>
        </p:sp>
        <p:sp>
          <p:nvSpPr>
            <p:cNvPr id="348215" name="Text Box 55"/>
            <p:cNvSpPr txBox="1">
              <a:spLocks noChangeArrowheads="1"/>
            </p:cNvSpPr>
            <p:nvPr/>
          </p:nvSpPr>
          <p:spPr bwMode="auto">
            <a:xfrm>
              <a:off x="3955" y="3316"/>
              <a:ext cx="575" cy="37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[1</a:t>
              </a:r>
              <a:r>
                <a:rPr kumimoji="1" lang="en-US" altLang="zh-CN" sz="2400">
                  <a:latin typeface="Times New Roman" pitchFamily="18" charset="0"/>
                  <a:ea typeface="宋体" pitchFamily="2" charset="-122"/>
                </a:rPr>
                <a:t>-q]</a:t>
              </a:r>
            </a:p>
          </p:txBody>
        </p:sp>
        <p:sp>
          <p:nvSpPr>
            <p:cNvPr id="348216" name="Text Box 56"/>
            <p:cNvSpPr txBox="1">
              <a:spLocks noChangeArrowheads="1"/>
            </p:cNvSpPr>
            <p:nvPr/>
          </p:nvSpPr>
          <p:spPr bwMode="auto">
            <a:xfrm>
              <a:off x="885" y="2251"/>
              <a:ext cx="796" cy="37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接受者</a:t>
              </a:r>
            </a:p>
          </p:txBody>
        </p:sp>
        <p:sp>
          <p:nvSpPr>
            <p:cNvPr id="348217" name="Text Box 57"/>
            <p:cNvSpPr txBox="1">
              <a:spLocks noChangeArrowheads="1"/>
            </p:cNvSpPr>
            <p:nvPr/>
          </p:nvSpPr>
          <p:spPr bwMode="auto">
            <a:xfrm>
              <a:off x="2653" y="3566"/>
              <a:ext cx="797" cy="37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发送者</a:t>
              </a:r>
            </a:p>
          </p:txBody>
        </p:sp>
        <p:sp>
          <p:nvSpPr>
            <p:cNvPr id="348218" name="Text Box 58"/>
            <p:cNvSpPr txBox="1">
              <a:spLocks noChangeArrowheads="1"/>
            </p:cNvSpPr>
            <p:nvPr/>
          </p:nvSpPr>
          <p:spPr bwMode="auto">
            <a:xfrm>
              <a:off x="794" y="2750"/>
              <a:ext cx="575" cy="37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冲突</a:t>
              </a:r>
            </a:p>
          </p:txBody>
        </p:sp>
        <p:sp>
          <p:nvSpPr>
            <p:cNvPr id="348219" name="Text Box 59"/>
            <p:cNvSpPr txBox="1">
              <a:spLocks noChangeArrowheads="1"/>
            </p:cNvSpPr>
            <p:nvPr/>
          </p:nvSpPr>
          <p:spPr bwMode="auto">
            <a:xfrm>
              <a:off x="839" y="1071"/>
              <a:ext cx="575" cy="37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冲突</a:t>
              </a:r>
            </a:p>
          </p:txBody>
        </p:sp>
      </p:grpSp>
      <p:sp>
        <p:nvSpPr>
          <p:cNvPr id="348220" name="Rectangle 60"/>
          <p:cNvSpPr>
            <a:spLocks noChangeArrowheads="1"/>
          </p:cNvSpPr>
          <p:nvPr/>
        </p:nvSpPr>
        <p:spPr bwMode="auto">
          <a:xfrm>
            <a:off x="747713" y="5118100"/>
            <a:ext cx="7993062" cy="1038225"/>
          </a:xfrm>
          <a:prstGeom prst="rect">
            <a:avLst/>
          </a:prstGeom>
          <a:noFill/>
          <a:ln w="9525">
            <a:noFill/>
            <a:miter lim="800000"/>
            <a:headEnd/>
            <a:tailEnd/>
          </a:ln>
          <a:effectLst/>
        </p:spPr>
        <p:txBody>
          <a:bodyPr anchor="ctr"/>
          <a:lstStyle/>
          <a:p>
            <a:pPr marL="457200" indent="-457200">
              <a:buFontTx/>
              <a:buChar char="•"/>
            </a:pPr>
            <a:r>
              <a:rPr kumimoji="1" lang="zh-CN" altLang="en-US" sz="2400" b="1">
                <a:solidFill>
                  <a:schemeClr val="tx2"/>
                </a:solidFill>
                <a:latin typeface="Times New Roman" pitchFamily="18" charset="0"/>
                <a:ea typeface="宋体" pitchFamily="2" charset="-122"/>
              </a:rPr>
              <a:t>结论：</a:t>
            </a:r>
            <a:r>
              <a:rPr kumimoji="1" lang="zh-CN" altLang="en-US" sz="2400">
                <a:solidFill>
                  <a:schemeClr val="tx2"/>
                </a:solidFill>
                <a:latin typeface="Times New Roman" pitchFamily="18" charset="0"/>
                <a:ea typeface="宋体" pitchFamily="2" charset="-122"/>
              </a:rPr>
              <a:t> </a:t>
            </a:r>
            <a:r>
              <a:rPr lang="en-US" altLang="zh-CN" sz="2400">
                <a:solidFill>
                  <a:schemeClr val="tx2"/>
                </a:solidFill>
                <a:latin typeface="Times New Roman" pitchFamily="18" charset="0"/>
                <a:ea typeface="宋体" pitchFamily="2" charset="-122"/>
              </a:rPr>
              <a:t>[(</a:t>
            </a:r>
            <a:r>
              <a:rPr lang="zh-CN" altLang="en-US" sz="2400">
                <a:solidFill>
                  <a:schemeClr val="tx2"/>
                </a:solidFill>
                <a:latin typeface="Times New Roman" pitchFamily="18" charset="0"/>
                <a:ea typeface="宋体" pitchFamily="2" charset="-122"/>
              </a:rPr>
              <a:t>热狗</a:t>
            </a:r>
            <a:r>
              <a:rPr lang="en-US" altLang="zh-CN" sz="2400">
                <a:solidFill>
                  <a:schemeClr val="tx2"/>
                </a:solidFill>
                <a:latin typeface="Times New Roman" pitchFamily="18" charset="0"/>
                <a:ea typeface="宋体" pitchFamily="2" charset="-122"/>
              </a:rPr>
              <a:t>, </a:t>
            </a:r>
            <a:r>
              <a:rPr lang="zh-CN" altLang="en-US" sz="2400">
                <a:solidFill>
                  <a:schemeClr val="tx2"/>
                </a:solidFill>
                <a:latin typeface="Times New Roman" pitchFamily="18" charset="0"/>
                <a:ea typeface="宋体" pitchFamily="2" charset="-122"/>
              </a:rPr>
              <a:t>热狗</a:t>
            </a:r>
            <a:r>
              <a:rPr lang="en-US" altLang="zh-CN" sz="2400">
                <a:solidFill>
                  <a:schemeClr val="tx2"/>
                </a:solidFill>
                <a:latin typeface="Times New Roman" pitchFamily="18" charset="0"/>
                <a:ea typeface="宋体" pitchFamily="2" charset="-122"/>
              </a:rPr>
              <a:t>), (</a:t>
            </a:r>
            <a:r>
              <a:rPr lang="zh-CN" altLang="en-US" sz="2400">
                <a:solidFill>
                  <a:schemeClr val="tx2"/>
                </a:solidFill>
                <a:latin typeface="Times New Roman" pitchFamily="18" charset="0"/>
                <a:ea typeface="宋体" pitchFamily="2" charset="-122"/>
              </a:rPr>
              <a:t>不冲突，冲突</a:t>
            </a:r>
            <a:r>
              <a:rPr lang="en-US" altLang="zh-CN" sz="2400">
                <a:solidFill>
                  <a:schemeClr val="tx2"/>
                </a:solidFill>
                <a:latin typeface="Times New Roman" pitchFamily="18" charset="0"/>
                <a:ea typeface="宋体" pitchFamily="2" charset="-122"/>
              </a:rPr>
              <a:t>), p=0.1, q&gt;=0.5)]</a:t>
            </a:r>
            <a:r>
              <a:rPr kumimoji="1" lang="zh-CN" altLang="en-US" sz="2400">
                <a:solidFill>
                  <a:schemeClr val="tx2"/>
                </a:solidFill>
                <a:latin typeface="Times New Roman" pitchFamily="18" charset="0"/>
                <a:ea typeface="宋体" pitchFamily="2" charset="-122"/>
              </a:rPr>
              <a:t>是博弈的混同</a:t>
            </a:r>
            <a:r>
              <a:rPr kumimoji="1" lang="en-US" altLang="zh-CN" sz="2400">
                <a:solidFill>
                  <a:schemeClr val="tx2"/>
                </a:solidFill>
                <a:latin typeface="Times New Roman" pitchFamily="18" charset="0"/>
                <a:ea typeface="宋体" pitchFamily="2" charset="-122"/>
              </a:rPr>
              <a:t> </a:t>
            </a:r>
            <a:r>
              <a:rPr kumimoji="1" lang="zh-CN" altLang="en-US" sz="2400">
                <a:solidFill>
                  <a:schemeClr val="tx2"/>
                </a:solidFill>
                <a:latin typeface="Times New Roman" pitchFamily="18" charset="0"/>
                <a:ea typeface="宋体" pitchFamily="2" charset="-122"/>
              </a:rPr>
              <a:t>完美贝叶斯均衡。</a:t>
            </a:r>
          </a:p>
        </p:txBody>
      </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8164"/>
                                        </p:tgtEl>
                                        <p:attrNameLst>
                                          <p:attrName>style.visibility</p:attrName>
                                        </p:attrNameLst>
                                      </p:cBhvr>
                                      <p:to>
                                        <p:strVal val="visible"/>
                                      </p:to>
                                    </p:set>
                                    <p:anim calcmode="lin" valueType="num">
                                      <p:cBhvr additive="base">
                                        <p:cTn id="7" dur="500" fill="hold"/>
                                        <p:tgtEl>
                                          <p:spTgt spid="348164"/>
                                        </p:tgtEl>
                                        <p:attrNameLst>
                                          <p:attrName>ppt_x</p:attrName>
                                        </p:attrNameLst>
                                      </p:cBhvr>
                                      <p:tavLst>
                                        <p:tav tm="0">
                                          <p:val>
                                            <p:strVal val="0-#ppt_w/2"/>
                                          </p:val>
                                        </p:tav>
                                        <p:tav tm="100000">
                                          <p:val>
                                            <p:strVal val="#ppt_x"/>
                                          </p:val>
                                        </p:tav>
                                      </p:tavLst>
                                    </p:anim>
                                    <p:anim calcmode="lin" valueType="num">
                                      <p:cBhvr additive="base">
                                        <p:cTn id="8" dur="500" fill="hold"/>
                                        <p:tgtEl>
                                          <p:spTgt spid="3481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220"/>
                                        </p:tgtEl>
                                        <p:attrNameLst>
                                          <p:attrName>style.visibility</p:attrName>
                                        </p:attrNameLst>
                                      </p:cBhvr>
                                      <p:to>
                                        <p:strVal val="visible"/>
                                      </p:to>
                                    </p:set>
                                    <p:anim calcmode="lin" valueType="num">
                                      <p:cBhvr additive="base">
                                        <p:cTn id="13" dur="500" fill="hold"/>
                                        <p:tgtEl>
                                          <p:spTgt spid="348220"/>
                                        </p:tgtEl>
                                        <p:attrNameLst>
                                          <p:attrName>ppt_x</p:attrName>
                                        </p:attrNameLst>
                                      </p:cBhvr>
                                      <p:tavLst>
                                        <p:tav tm="0">
                                          <p:val>
                                            <p:strVal val="0-#ppt_w/2"/>
                                          </p:val>
                                        </p:tav>
                                        <p:tav tm="100000">
                                          <p:val>
                                            <p:strVal val="#ppt_x"/>
                                          </p:val>
                                        </p:tav>
                                      </p:tavLst>
                                    </p:anim>
                                    <p:anim calcmode="lin" valueType="num">
                                      <p:cBhvr additive="base">
                                        <p:cTn id="14" dur="500" fill="hold"/>
                                        <p:tgtEl>
                                          <p:spTgt spid="3482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20"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页脚占位符 4"/>
          <p:cNvSpPr>
            <a:spLocks noGrp="1"/>
          </p:cNvSpPr>
          <p:nvPr>
            <p:ph type="ftr" sz="quarter" idx="11"/>
          </p:nvPr>
        </p:nvSpPr>
        <p:spPr/>
        <p:txBody>
          <a:bodyPr/>
          <a:lstStyle/>
          <a:p>
            <a:r>
              <a:rPr lang="zh-CN" altLang="en-US"/>
              <a:t>Game Theory--chapter4</a:t>
            </a:r>
            <a:endParaRPr lang="en-US" altLang="zh-CN"/>
          </a:p>
        </p:txBody>
      </p:sp>
      <p:sp>
        <p:nvSpPr>
          <p:cNvPr id="13" name="灯片编号占位符 5"/>
          <p:cNvSpPr>
            <a:spLocks noGrp="1"/>
          </p:cNvSpPr>
          <p:nvPr>
            <p:ph type="sldNum" sz="quarter" idx="12"/>
          </p:nvPr>
        </p:nvSpPr>
        <p:spPr/>
        <p:txBody>
          <a:bodyPr/>
          <a:lstStyle/>
          <a:p>
            <a:fld id="{9F7CEC01-ECE0-412D-BE14-C9B6DB3FFCE9}" type="slidenum">
              <a:rPr lang="zh-CN" altLang="en-US"/>
              <a:pPr/>
              <a:t>4</a:t>
            </a:fld>
            <a:endParaRPr lang="en-US" altLang="zh-CN"/>
          </a:p>
        </p:txBody>
      </p:sp>
      <p:sp>
        <p:nvSpPr>
          <p:cNvPr id="335874" name="Rectangle 2"/>
          <p:cNvSpPr>
            <a:spLocks noGrp="1" noChangeArrowheads="1"/>
          </p:cNvSpPr>
          <p:nvPr>
            <p:ph type="title"/>
          </p:nvPr>
        </p:nvSpPr>
        <p:spPr/>
        <p:txBody>
          <a:bodyPr/>
          <a:lstStyle/>
          <a:p>
            <a:r>
              <a:rPr lang="en-US" altLang="zh-CN">
                <a:ea typeface="宋体" pitchFamily="2" charset="-122"/>
              </a:rPr>
              <a:t>Perfect Bayesian Equilibrium</a:t>
            </a:r>
            <a:endParaRPr lang="zh-CN" altLang="en-US">
              <a:ea typeface="宋体" pitchFamily="2" charset="-122"/>
            </a:endParaRPr>
          </a:p>
        </p:txBody>
      </p:sp>
      <p:sp>
        <p:nvSpPr>
          <p:cNvPr id="335875" name="Rectangle 3"/>
          <p:cNvSpPr>
            <a:spLocks noGrp="1" noChangeArrowheads="1"/>
          </p:cNvSpPr>
          <p:nvPr>
            <p:ph type="body" idx="1"/>
          </p:nvPr>
        </p:nvSpPr>
        <p:spPr/>
        <p:txBody>
          <a:bodyPr/>
          <a:lstStyle/>
          <a:p>
            <a:r>
              <a:rPr lang="en-US" altLang="zh-CN">
                <a:ea typeface="宋体" pitchFamily="2" charset="-122"/>
              </a:rPr>
              <a:t>            Subgame concept</a:t>
            </a:r>
          </a:p>
          <a:p>
            <a:endParaRPr lang="en-US" altLang="zh-CN">
              <a:ea typeface="宋体" pitchFamily="2" charset="-122"/>
            </a:endParaRPr>
          </a:p>
          <a:p>
            <a:endParaRPr lang="en-US" altLang="zh-CN">
              <a:ea typeface="宋体" pitchFamily="2" charset="-122"/>
            </a:endParaRPr>
          </a:p>
          <a:p>
            <a:endParaRPr lang="en-US" altLang="zh-CN">
              <a:ea typeface="宋体" pitchFamily="2" charset="-122"/>
            </a:endParaRPr>
          </a:p>
          <a:p>
            <a:r>
              <a:rPr lang="en-US" altLang="zh-CN">
                <a:ea typeface="宋体" pitchFamily="2" charset="-122"/>
              </a:rPr>
              <a:t>           continuation game </a:t>
            </a:r>
          </a:p>
          <a:p>
            <a:r>
              <a:rPr lang="en-US" altLang="zh-CN">
                <a:ea typeface="宋体" pitchFamily="2" charset="-122"/>
              </a:rPr>
              <a:t>            (</a:t>
            </a:r>
            <a:r>
              <a:rPr lang="zh-CN" altLang="en-US" b="1">
                <a:solidFill>
                  <a:schemeClr val="bg2"/>
                </a:solidFill>
                <a:ea typeface="宋体" pitchFamily="2" charset="-122"/>
              </a:rPr>
              <a:t>后续博弈</a:t>
            </a:r>
            <a:r>
              <a:rPr lang="en-US" altLang="zh-CN">
                <a:ea typeface="宋体" pitchFamily="2" charset="-122"/>
              </a:rPr>
              <a:t>)</a:t>
            </a:r>
          </a:p>
        </p:txBody>
      </p:sp>
      <p:sp>
        <p:nvSpPr>
          <p:cNvPr id="335876" name="Line 4"/>
          <p:cNvSpPr>
            <a:spLocks noChangeShapeType="1"/>
          </p:cNvSpPr>
          <p:nvPr/>
        </p:nvSpPr>
        <p:spPr bwMode="auto">
          <a:xfrm>
            <a:off x="4271963" y="2116138"/>
            <a:ext cx="0" cy="1609725"/>
          </a:xfrm>
          <a:prstGeom prst="line">
            <a:avLst/>
          </a:prstGeom>
          <a:noFill/>
          <a:ln w="9525">
            <a:solidFill>
              <a:schemeClr val="tx1"/>
            </a:solidFill>
            <a:round/>
            <a:headEnd/>
            <a:tailEnd type="triangle" w="med" len="med"/>
          </a:ln>
          <a:effectLst/>
        </p:spPr>
        <p:txBody>
          <a:bodyPr/>
          <a:lstStyle/>
          <a:p>
            <a:endParaRPr lang="zh-CN" altLang="en-US"/>
          </a:p>
        </p:txBody>
      </p:sp>
      <p:sp>
        <p:nvSpPr>
          <p:cNvPr id="335877" name="AutoShape 5"/>
          <p:cNvSpPr>
            <a:spLocks noChangeArrowheads="1"/>
          </p:cNvSpPr>
          <p:nvPr/>
        </p:nvSpPr>
        <p:spPr bwMode="auto">
          <a:xfrm>
            <a:off x="2292350" y="2482850"/>
            <a:ext cx="1719263" cy="792163"/>
          </a:xfrm>
          <a:prstGeom prst="wedgeRectCallout">
            <a:avLst>
              <a:gd name="adj1" fmla="val 64218"/>
              <a:gd name="adj2" fmla="val -12727"/>
            </a:avLst>
          </a:prstGeom>
          <a:solidFill>
            <a:schemeClr val="accent1"/>
          </a:solidFill>
          <a:ln w="9525">
            <a:solidFill>
              <a:schemeClr val="tx1"/>
            </a:solidFill>
            <a:miter lim="800000"/>
            <a:headEnd/>
            <a:tailEnd/>
          </a:ln>
          <a:effectLst/>
        </p:spPr>
        <p:txBody>
          <a:bodyPr/>
          <a:lstStyle/>
          <a:p>
            <a:pPr algn="ctr"/>
            <a:r>
              <a:rPr lang="en-US" altLang="zh-CN">
                <a:ea typeface="宋体" pitchFamily="2" charset="-122"/>
              </a:rPr>
              <a:t>The More general idea</a:t>
            </a:r>
          </a:p>
        </p:txBody>
      </p:sp>
      <p:sp>
        <p:nvSpPr>
          <p:cNvPr id="335878" name="Line 6"/>
          <p:cNvSpPr>
            <a:spLocks noChangeShapeType="1"/>
          </p:cNvSpPr>
          <p:nvPr/>
        </p:nvSpPr>
        <p:spPr bwMode="auto">
          <a:xfrm>
            <a:off x="5500688" y="1897063"/>
            <a:ext cx="1119187" cy="0"/>
          </a:xfrm>
          <a:prstGeom prst="line">
            <a:avLst/>
          </a:prstGeom>
          <a:noFill/>
          <a:ln w="9525">
            <a:solidFill>
              <a:schemeClr val="tx1"/>
            </a:solidFill>
            <a:round/>
            <a:headEnd/>
            <a:tailEnd type="triangle" w="med" len="med"/>
          </a:ln>
          <a:effectLst/>
        </p:spPr>
        <p:txBody>
          <a:bodyPr/>
          <a:lstStyle/>
          <a:p>
            <a:endParaRPr lang="zh-CN" altLang="en-US"/>
          </a:p>
        </p:txBody>
      </p:sp>
      <p:sp>
        <p:nvSpPr>
          <p:cNvPr id="335879" name="AutoShape 7"/>
          <p:cNvSpPr>
            <a:spLocks noChangeArrowheads="1"/>
          </p:cNvSpPr>
          <p:nvPr/>
        </p:nvSpPr>
        <p:spPr bwMode="auto">
          <a:xfrm>
            <a:off x="6630988" y="1773238"/>
            <a:ext cx="1392237" cy="479425"/>
          </a:xfrm>
          <a:prstGeom prst="wedgeRectCallout">
            <a:avLst>
              <a:gd name="adj1" fmla="val -19097"/>
              <a:gd name="adj2" fmla="val 3972"/>
            </a:avLst>
          </a:prstGeom>
          <a:solidFill>
            <a:schemeClr val="accent1"/>
          </a:solidFill>
          <a:ln w="9525">
            <a:solidFill>
              <a:schemeClr val="tx1"/>
            </a:solidFill>
            <a:miter lim="800000"/>
            <a:headEnd/>
            <a:tailEnd/>
          </a:ln>
          <a:effectLst/>
        </p:spPr>
        <p:txBody>
          <a:bodyPr/>
          <a:lstStyle/>
          <a:p>
            <a:pPr algn="ctr"/>
            <a:r>
              <a:rPr lang="en-US" altLang="zh-CN">
                <a:ea typeface="宋体" pitchFamily="2" charset="-122"/>
              </a:rPr>
              <a:t>SPNE</a:t>
            </a:r>
          </a:p>
        </p:txBody>
      </p:sp>
      <p:sp>
        <p:nvSpPr>
          <p:cNvPr id="335880" name="Line 8"/>
          <p:cNvSpPr>
            <a:spLocks noChangeShapeType="1"/>
          </p:cNvSpPr>
          <p:nvPr/>
        </p:nvSpPr>
        <p:spPr bwMode="auto">
          <a:xfrm>
            <a:off x="5432425" y="3998913"/>
            <a:ext cx="1227138" cy="0"/>
          </a:xfrm>
          <a:prstGeom prst="line">
            <a:avLst/>
          </a:prstGeom>
          <a:noFill/>
          <a:ln w="9525">
            <a:solidFill>
              <a:schemeClr val="tx1"/>
            </a:solidFill>
            <a:round/>
            <a:headEnd/>
            <a:tailEnd type="triangle" w="med" len="med"/>
          </a:ln>
          <a:effectLst/>
        </p:spPr>
        <p:txBody>
          <a:bodyPr/>
          <a:lstStyle/>
          <a:p>
            <a:endParaRPr lang="zh-CN" altLang="en-US"/>
          </a:p>
        </p:txBody>
      </p:sp>
      <p:sp>
        <p:nvSpPr>
          <p:cNvPr id="335881" name="AutoShape 9"/>
          <p:cNvSpPr>
            <a:spLocks noChangeArrowheads="1"/>
          </p:cNvSpPr>
          <p:nvPr/>
        </p:nvSpPr>
        <p:spPr bwMode="auto">
          <a:xfrm>
            <a:off x="6700838" y="3794125"/>
            <a:ext cx="1350962" cy="450850"/>
          </a:xfrm>
          <a:prstGeom prst="wedgeRectCallout">
            <a:avLst>
              <a:gd name="adj1" fmla="val -47884"/>
              <a:gd name="adj2" fmla="val 37324"/>
            </a:avLst>
          </a:prstGeom>
          <a:solidFill>
            <a:schemeClr val="accent1"/>
          </a:solidFill>
          <a:ln w="9525">
            <a:solidFill>
              <a:schemeClr val="tx1"/>
            </a:solidFill>
            <a:miter lim="800000"/>
            <a:headEnd/>
            <a:tailEnd/>
          </a:ln>
          <a:effectLst/>
        </p:spPr>
        <p:txBody>
          <a:bodyPr/>
          <a:lstStyle/>
          <a:p>
            <a:pPr algn="ctr"/>
            <a:r>
              <a:rPr lang="en-US" altLang="zh-CN">
                <a:ea typeface="宋体" pitchFamily="2" charset="-122"/>
              </a:rPr>
              <a:t>PBE</a:t>
            </a:r>
          </a:p>
        </p:txBody>
      </p:sp>
      <p:sp>
        <p:nvSpPr>
          <p:cNvPr id="335882" name="Line 10"/>
          <p:cNvSpPr>
            <a:spLocks noChangeShapeType="1"/>
          </p:cNvSpPr>
          <p:nvPr/>
        </p:nvSpPr>
        <p:spPr bwMode="auto">
          <a:xfrm>
            <a:off x="7205663" y="2347913"/>
            <a:ext cx="0" cy="1392237"/>
          </a:xfrm>
          <a:prstGeom prst="line">
            <a:avLst/>
          </a:prstGeom>
          <a:noFill/>
          <a:ln w="9525">
            <a:solidFill>
              <a:schemeClr val="tx1"/>
            </a:solidFill>
            <a:round/>
            <a:headEnd/>
            <a:tailEnd type="triangle" w="med" len="med"/>
          </a:ln>
          <a:effectLst/>
        </p:spPr>
        <p:txBody>
          <a:bodyPr/>
          <a:lstStyle/>
          <a:p>
            <a:endParaRPr lang="zh-CN" altLang="en-US"/>
          </a:p>
        </p:txBody>
      </p:sp>
    </p:spTree>
  </p:cSld>
  <p:clrMapOvr>
    <a:masterClrMapping/>
  </p:clrMapOvr>
  <p:transition spd="med">
    <p:random/>
    <p:sndAc>
      <p:stSnd>
        <p:snd r:embed="rId2" name="click.wav"/>
      </p:stSnd>
    </p:sndAc>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页脚占位符 4"/>
          <p:cNvSpPr>
            <a:spLocks noGrp="1"/>
          </p:cNvSpPr>
          <p:nvPr>
            <p:ph type="ftr" sz="quarter" idx="11"/>
          </p:nvPr>
        </p:nvSpPr>
        <p:spPr/>
        <p:txBody>
          <a:bodyPr/>
          <a:lstStyle/>
          <a:p>
            <a:r>
              <a:rPr lang="zh-CN" altLang="en-US"/>
              <a:t>Game Theory--chapter4</a:t>
            </a:r>
            <a:endParaRPr lang="en-US" altLang="zh-CN"/>
          </a:p>
        </p:txBody>
      </p:sp>
      <p:sp>
        <p:nvSpPr>
          <p:cNvPr id="63" name="灯片编号占位符 5"/>
          <p:cNvSpPr>
            <a:spLocks noGrp="1"/>
          </p:cNvSpPr>
          <p:nvPr>
            <p:ph type="sldNum" sz="quarter" idx="12"/>
          </p:nvPr>
        </p:nvSpPr>
        <p:spPr/>
        <p:txBody>
          <a:bodyPr/>
          <a:lstStyle/>
          <a:p>
            <a:fld id="{1DD2BE08-6111-4FF7-8A64-663781C83571}" type="slidenum">
              <a:rPr lang="zh-CN" altLang="en-US"/>
              <a:pPr/>
              <a:t>40</a:t>
            </a:fld>
            <a:endParaRPr lang="en-US" altLang="zh-CN"/>
          </a:p>
        </p:txBody>
      </p:sp>
      <p:sp>
        <p:nvSpPr>
          <p:cNvPr id="349186" name="Rectangle 2"/>
          <p:cNvSpPr>
            <a:spLocks noGrp="1" noChangeArrowheads="1"/>
          </p:cNvSpPr>
          <p:nvPr>
            <p:ph type="title"/>
          </p:nvPr>
        </p:nvSpPr>
        <p:spPr/>
        <p:txBody>
          <a:bodyPr/>
          <a:lstStyle/>
          <a:p>
            <a:r>
              <a:rPr kumimoji="1" lang="en-US" altLang="zh-CN" sz="3800">
                <a:solidFill>
                  <a:schemeClr val="tx1"/>
                </a:solidFill>
                <a:ea typeface="宋体" pitchFamily="2" charset="-122"/>
              </a:rPr>
              <a:t>4、</a:t>
            </a:r>
            <a:r>
              <a:rPr kumimoji="1" lang="zh-CN" altLang="en-US" sz="3800">
                <a:ea typeface="宋体" pitchFamily="2" charset="-122"/>
              </a:rPr>
              <a:t>发送者的混同</a:t>
            </a:r>
            <a:r>
              <a:rPr lang="zh-CN" altLang="en-US" sz="3800">
                <a:ea typeface="宋体" pitchFamily="2" charset="-122"/>
              </a:rPr>
              <a:t>啤酒</a:t>
            </a:r>
            <a:r>
              <a:rPr kumimoji="1" lang="zh-CN" altLang="en-US" sz="3800">
                <a:ea typeface="宋体" pitchFamily="2" charset="-122"/>
              </a:rPr>
              <a:t>均衡</a:t>
            </a:r>
            <a:r>
              <a:rPr kumimoji="1" lang="zh-CN" altLang="en-US" sz="3800">
                <a:solidFill>
                  <a:schemeClr val="tx1"/>
                </a:solidFill>
                <a:ea typeface="宋体" pitchFamily="2" charset="-122"/>
              </a:rPr>
              <a:t>纯策略</a:t>
            </a:r>
          </a:p>
        </p:txBody>
      </p:sp>
      <p:sp>
        <p:nvSpPr>
          <p:cNvPr id="349187" name="Rectangle 3"/>
          <p:cNvSpPr>
            <a:spLocks noGrp="1" noChangeArrowheads="1"/>
          </p:cNvSpPr>
          <p:nvPr>
            <p:ph type="body" idx="1"/>
          </p:nvPr>
        </p:nvSpPr>
        <p:spPr/>
        <p:txBody>
          <a:bodyPr/>
          <a:lstStyle/>
          <a:p>
            <a:r>
              <a:rPr lang="en-US" altLang="zh-CN">
                <a:ea typeface="宋体" pitchFamily="2" charset="-122"/>
              </a:rPr>
              <a:t>.</a:t>
            </a:r>
          </a:p>
        </p:txBody>
      </p:sp>
      <p:grpSp>
        <p:nvGrpSpPr>
          <p:cNvPr id="349188" name="Group 4"/>
          <p:cNvGrpSpPr>
            <a:grpSpLocks/>
          </p:cNvGrpSpPr>
          <p:nvPr/>
        </p:nvGrpSpPr>
        <p:grpSpPr bwMode="auto">
          <a:xfrm>
            <a:off x="1179513" y="1454150"/>
            <a:ext cx="7542212" cy="3500438"/>
            <a:chOff x="295" y="1026"/>
            <a:chExt cx="5281" cy="2923"/>
          </a:xfrm>
        </p:grpSpPr>
        <p:sp>
          <p:nvSpPr>
            <p:cNvPr id="349189" name="Oval 5"/>
            <p:cNvSpPr>
              <a:spLocks noChangeArrowheads="1"/>
            </p:cNvSpPr>
            <p:nvPr/>
          </p:nvSpPr>
          <p:spPr bwMode="auto">
            <a:xfrm>
              <a:off x="2823" y="2356"/>
              <a:ext cx="167" cy="229"/>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349190" name="Text Box 6"/>
            <p:cNvSpPr txBox="1">
              <a:spLocks noChangeArrowheads="1"/>
            </p:cNvSpPr>
            <p:nvPr/>
          </p:nvSpPr>
          <p:spPr bwMode="auto">
            <a:xfrm>
              <a:off x="2653" y="1117"/>
              <a:ext cx="769" cy="38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发送者</a:t>
              </a:r>
            </a:p>
          </p:txBody>
        </p:sp>
        <p:sp>
          <p:nvSpPr>
            <p:cNvPr id="349191" name="Text Box 7"/>
            <p:cNvSpPr txBox="1">
              <a:spLocks noChangeArrowheads="1"/>
            </p:cNvSpPr>
            <p:nvPr/>
          </p:nvSpPr>
          <p:spPr bwMode="auto">
            <a:xfrm>
              <a:off x="3046" y="2285"/>
              <a:ext cx="605" cy="382"/>
            </a:xfrm>
            <a:prstGeom prst="rect">
              <a:avLst/>
            </a:prstGeom>
            <a:noFill/>
            <a:ln w="9525">
              <a:noFill/>
              <a:miter lim="800000"/>
              <a:headEnd/>
              <a:tailEnd/>
            </a:ln>
            <a:effectLst/>
          </p:spPr>
          <p:txBody>
            <a:bodyPr>
              <a:spAutoFit/>
            </a:bodyPr>
            <a:lstStyle/>
            <a:p>
              <a:r>
                <a:rPr kumimoji="1" lang="zh-CN" altLang="en-US" sz="2400">
                  <a:latin typeface="Times New Roman" pitchFamily="18" charset="0"/>
                  <a:ea typeface="宋体" pitchFamily="2" charset="-122"/>
                </a:rPr>
                <a:t>自然</a:t>
              </a:r>
            </a:p>
          </p:txBody>
        </p:sp>
        <p:sp>
          <p:nvSpPr>
            <p:cNvPr id="349192" name="Text Box 8"/>
            <p:cNvSpPr txBox="1">
              <a:spLocks noChangeArrowheads="1"/>
            </p:cNvSpPr>
            <p:nvPr/>
          </p:nvSpPr>
          <p:spPr bwMode="auto">
            <a:xfrm>
              <a:off x="2920" y="1844"/>
              <a:ext cx="538" cy="38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0.1]</a:t>
              </a:r>
            </a:p>
          </p:txBody>
        </p:sp>
        <p:sp>
          <p:nvSpPr>
            <p:cNvPr id="349193" name="Text Box 9"/>
            <p:cNvSpPr txBox="1">
              <a:spLocks noChangeArrowheads="1"/>
            </p:cNvSpPr>
            <p:nvPr/>
          </p:nvSpPr>
          <p:spPr bwMode="auto">
            <a:xfrm>
              <a:off x="2963" y="2642"/>
              <a:ext cx="538" cy="38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[0.</a:t>
              </a:r>
              <a:r>
                <a:rPr kumimoji="1" lang="en-US" altLang="zh-CN" sz="2400">
                  <a:latin typeface="Times New Roman" pitchFamily="18" charset="0"/>
                  <a:ea typeface="宋体" pitchFamily="2" charset="-122"/>
                </a:rPr>
                <a:t>9]</a:t>
              </a:r>
            </a:p>
          </p:txBody>
        </p:sp>
        <p:sp>
          <p:nvSpPr>
            <p:cNvPr id="349194" name="Text Box 10"/>
            <p:cNvSpPr txBox="1">
              <a:spLocks noChangeArrowheads="1"/>
            </p:cNvSpPr>
            <p:nvPr/>
          </p:nvSpPr>
          <p:spPr bwMode="auto">
            <a:xfrm>
              <a:off x="3018" y="1546"/>
              <a:ext cx="556" cy="381"/>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软弱</a:t>
              </a:r>
            </a:p>
          </p:txBody>
        </p:sp>
        <p:sp>
          <p:nvSpPr>
            <p:cNvPr id="349195" name="Text Box 11"/>
            <p:cNvSpPr txBox="1">
              <a:spLocks noChangeArrowheads="1"/>
            </p:cNvSpPr>
            <p:nvPr/>
          </p:nvSpPr>
          <p:spPr bwMode="auto">
            <a:xfrm>
              <a:off x="2963" y="2973"/>
              <a:ext cx="556" cy="38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粗暴</a:t>
              </a:r>
            </a:p>
          </p:txBody>
        </p:sp>
        <p:sp>
          <p:nvSpPr>
            <p:cNvPr id="349196" name="Oval 12"/>
            <p:cNvSpPr>
              <a:spLocks noChangeArrowheads="1"/>
            </p:cNvSpPr>
            <p:nvPr/>
          </p:nvSpPr>
          <p:spPr bwMode="auto">
            <a:xfrm>
              <a:off x="2823" y="1500"/>
              <a:ext cx="167" cy="229"/>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9197" name="Oval 13"/>
            <p:cNvSpPr>
              <a:spLocks noChangeArrowheads="1"/>
            </p:cNvSpPr>
            <p:nvPr/>
          </p:nvSpPr>
          <p:spPr bwMode="auto">
            <a:xfrm>
              <a:off x="1238" y="1500"/>
              <a:ext cx="166" cy="229"/>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9198" name="Line 14"/>
            <p:cNvSpPr>
              <a:spLocks noChangeShapeType="1"/>
            </p:cNvSpPr>
            <p:nvPr/>
          </p:nvSpPr>
          <p:spPr bwMode="auto">
            <a:xfrm flipH="1">
              <a:off x="1321" y="1624"/>
              <a:ext cx="1502" cy="0"/>
            </a:xfrm>
            <a:prstGeom prst="line">
              <a:avLst/>
            </a:prstGeom>
            <a:noFill/>
            <a:ln w="9525">
              <a:solidFill>
                <a:schemeClr val="tx1"/>
              </a:solidFill>
              <a:round/>
              <a:headEnd/>
              <a:tailEnd/>
            </a:ln>
            <a:effectLst/>
          </p:spPr>
          <p:txBody>
            <a:bodyPr/>
            <a:lstStyle/>
            <a:p>
              <a:endParaRPr lang="zh-CN" altLang="en-US"/>
            </a:p>
          </p:txBody>
        </p:sp>
        <p:sp>
          <p:nvSpPr>
            <p:cNvPr id="349199" name="Line 15"/>
            <p:cNvSpPr>
              <a:spLocks noChangeShapeType="1"/>
            </p:cNvSpPr>
            <p:nvPr/>
          </p:nvSpPr>
          <p:spPr bwMode="auto">
            <a:xfrm>
              <a:off x="793" y="1344"/>
              <a:ext cx="472" cy="232"/>
            </a:xfrm>
            <a:prstGeom prst="line">
              <a:avLst/>
            </a:prstGeom>
            <a:noFill/>
            <a:ln w="9525">
              <a:solidFill>
                <a:srgbClr val="FF0066"/>
              </a:solidFill>
              <a:round/>
              <a:headEnd/>
              <a:tailEnd/>
            </a:ln>
            <a:effectLst/>
          </p:spPr>
          <p:txBody>
            <a:bodyPr/>
            <a:lstStyle/>
            <a:p>
              <a:endParaRPr lang="zh-CN" altLang="en-US"/>
            </a:p>
          </p:txBody>
        </p:sp>
        <p:sp>
          <p:nvSpPr>
            <p:cNvPr id="349200" name="Line 16"/>
            <p:cNvSpPr>
              <a:spLocks noChangeShapeType="1"/>
            </p:cNvSpPr>
            <p:nvPr/>
          </p:nvSpPr>
          <p:spPr bwMode="auto">
            <a:xfrm flipH="1">
              <a:off x="793" y="1605"/>
              <a:ext cx="472" cy="328"/>
            </a:xfrm>
            <a:prstGeom prst="line">
              <a:avLst/>
            </a:prstGeom>
            <a:noFill/>
            <a:ln w="9525">
              <a:solidFill>
                <a:schemeClr val="tx1"/>
              </a:solidFill>
              <a:round/>
              <a:headEnd/>
              <a:tailEnd/>
            </a:ln>
            <a:effectLst/>
          </p:spPr>
          <p:txBody>
            <a:bodyPr/>
            <a:lstStyle/>
            <a:p>
              <a:endParaRPr lang="zh-CN" altLang="en-US"/>
            </a:p>
          </p:txBody>
        </p:sp>
        <p:sp>
          <p:nvSpPr>
            <p:cNvPr id="349201" name="Text Box 17"/>
            <p:cNvSpPr txBox="1">
              <a:spLocks noChangeArrowheads="1"/>
            </p:cNvSpPr>
            <p:nvPr/>
          </p:nvSpPr>
          <p:spPr bwMode="auto">
            <a:xfrm>
              <a:off x="930" y="1752"/>
              <a:ext cx="342" cy="38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不</a:t>
              </a:r>
            </a:p>
          </p:txBody>
        </p:sp>
        <p:sp>
          <p:nvSpPr>
            <p:cNvPr id="349202" name="Oval 18"/>
            <p:cNvSpPr>
              <a:spLocks noChangeArrowheads="1"/>
            </p:cNvSpPr>
            <p:nvPr/>
          </p:nvSpPr>
          <p:spPr bwMode="auto">
            <a:xfrm>
              <a:off x="2823" y="3198"/>
              <a:ext cx="167" cy="229"/>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9203" name="Line 19"/>
            <p:cNvSpPr>
              <a:spLocks noChangeShapeType="1"/>
            </p:cNvSpPr>
            <p:nvPr/>
          </p:nvSpPr>
          <p:spPr bwMode="auto">
            <a:xfrm>
              <a:off x="2906" y="1729"/>
              <a:ext cx="0" cy="1486"/>
            </a:xfrm>
            <a:prstGeom prst="line">
              <a:avLst/>
            </a:prstGeom>
            <a:noFill/>
            <a:ln w="9525">
              <a:solidFill>
                <a:srgbClr val="FF0000"/>
              </a:solidFill>
              <a:round/>
              <a:headEnd/>
              <a:tailEnd/>
            </a:ln>
            <a:effectLst/>
          </p:spPr>
          <p:txBody>
            <a:bodyPr/>
            <a:lstStyle/>
            <a:p>
              <a:endParaRPr lang="zh-CN" altLang="en-US"/>
            </a:p>
          </p:txBody>
        </p:sp>
        <p:sp>
          <p:nvSpPr>
            <p:cNvPr id="349204" name="Oval 20"/>
            <p:cNvSpPr>
              <a:spLocks noChangeArrowheads="1"/>
            </p:cNvSpPr>
            <p:nvPr/>
          </p:nvSpPr>
          <p:spPr bwMode="auto">
            <a:xfrm>
              <a:off x="1238" y="3198"/>
              <a:ext cx="166" cy="229"/>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9205" name="Line 21"/>
            <p:cNvSpPr>
              <a:spLocks noChangeShapeType="1"/>
            </p:cNvSpPr>
            <p:nvPr/>
          </p:nvSpPr>
          <p:spPr bwMode="auto">
            <a:xfrm flipH="1">
              <a:off x="1349" y="3312"/>
              <a:ext cx="1502" cy="0"/>
            </a:xfrm>
            <a:prstGeom prst="line">
              <a:avLst/>
            </a:prstGeom>
            <a:noFill/>
            <a:ln w="9525">
              <a:solidFill>
                <a:schemeClr val="tx1"/>
              </a:solidFill>
              <a:round/>
              <a:headEnd/>
              <a:tailEnd/>
            </a:ln>
            <a:effectLst/>
          </p:spPr>
          <p:txBody>
            <a:bodyPr/>
            <a:lstStyle/>
            <a:p>
              <a:endParaRPr lang="zh-CN" altLang="en-US"/>
            </a:p>
          </p:txBody>
        </p:sp>
        <p:sp>
          <p:nvSpPr>
            <p:cNvPr id="349206" name="Line 22"/>
            <p:cNvSpPr>
              <a:spLocks noChangeShapeType="1"/>
            </p:cNvSpPr>
            <p:nvPr/>
          </p:nvSpPr>
          <p:spPr bwMode="auto">
            <a:xfrm>
              <a:off x="839" y="3022"/>
              <a:ext cx="426" cy="212"/>
            </a:xfrm>
            <a:prstGeom prst="line">
              <a:avLst/>
            </a:prstGeom>
            <a:noFill/>
            <a:ln w="9525">
              <a:solidFill>
                <a:srgbClr val="FF0000"/>
              </a:solidFill>
              <a:round/>
              <a:headEnd/>
              <a:tailEnd/>
            </a:ln>
            <a:effectLst/>
          </p:spPr>
          <p:txBody>
            <a:bodyPr/>
            <a:lstStyle/>
            <a:p>
              <a:endParaRPr lang="zh-CN" altLang="en-US"/>
            </a:p>
          </p:txBody>
        </p:sp>
        <p:sp>
          <p:nvSpPr>
            <p:cNvPr id="349207" name="Line 23"/>
            <p:cNvSpPr>
              <a:spLocks noChangeShapeType="1"/>
            </p:cNvSpPr>
            <p:nvPr/>
          </p:nvSpPr>
          <p:spPr bwMode="auto">
            <a:xfrm flipH="1">
              <a:off x="839" y="3312"/>
              <a:ext cx="454" cy="345"/>
            </a:xfrm>
            <a:prstGeom prst="line">
              <a:avLst/>
            </a:prstGeom>
            <a:noFill/>
            <a:ln w="9525">
              <a:solidFill>
                <a:schemeClr val="tx1"/>
              </a:solidFill>
              <a:round/>
              <a:headEnd/>
              <a:tailEnd/>
            </a:ln>
            <a:effectLst/>
          </p:spPr>
          <p:txBody>
            <a:bodyPr/>
            <a:lstStyle/>
            <a:p>
              <a:endParaRPr lang="zh-CN" altLang="en-US"/>
            </a:p>
          </p:txBody>
        </p:sp>
        <p:sp>
          <p:nvSpPr>
            <p:cNvPr id="349208" name="Text Box 24"/>
            <p:cNvSpPr txBox="1">
              <a:spLocks noChangeArrowheads="1"/>
            </p:cNvSpPr>
            <p:nvPr/>
          </p:nvSpPr>
          <p:spPr bwMode="auto">
            <a:xfrm>
              <a:off x="975" y="3474"/>
              <a:ext cx="343" cy="38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不</a:t>
              </a:r>
            </a:p>
          </p:txBody>
        </p:sp>
        <p:sp>
          <p:nvSpPr>
            <p:cNvPr id="349209" name="Line 25"/>
            <p:cNvSpPr>
              <a:spLocks noChangeShapeType="1"/>
            </p:cNvSpPr>
            <p:nvPr/>
          </p:nvSpPr>
          <p:spPr bwMode="auto">
            <a:xfrm>
              <a:off x="1321" y="1729"/>
              <a:ext cx="0" cy="1544"/>
            </a:xfrm>
            <a:prstGeom prst="line">
              <a:avLst/>
            </a:prstGeom>
            <a:noFill/>
            <a:ln w="9525" cap="rnd">
              <a:solidFill>
                <a:schemeClr val="tx1"/>
              </a:solidFill>
              <a:prstDash val="sysDot"/>
              <a:round/>
              <a:headEnd/>
              <a:tailEnd/>
            </a:ln>
            <a:effectLst/>
          </p:spPr>
          <p:txBody>
            <a:bodyPr/>
            <a:lstStyle/>
            <a:p>
              <a:endParaRPr lang="zh-CN" altLang="en-US"/>
            </a:p>
          </p:txBody>
        </p:sp>
        <p:sp>
          <p:nvSpPr>
            <p:cNvPr id="349210" name="Line 26"/>
            <p:cNvSpPr>
              <a:spLocks noChangeShapeType="1"/>
            </p:cNvSpPr>
            <p:nvPr/>
          </p:nvSpPr>
          <p:spPr bwMode="auto">
            <a:xfrm flipV="1">
              <a:off x="2934" y="1624"/>
              <a:ext cx="1502" cy="0"/>
            </a:xfrm>
            <a:prstGeom prst="line">
              <a:avLst/>
            </a:prstGeom>
            <a:noFill/>
            <a:ln w="9525">
              <a:solidFill>
                <a:srgbClr val="FF0000"/>
              </a:solidFill>
              <a:round/>
              <a:headEnd/>
              <a:tailEnd/>
            </a:ln>
            <a:effectLst/>
          </p:spPr>
          <p:txBody>
            <a:bodyPr/>
            <a:lstStyle/>
            <a:p>
              <a:endParaRPr lang="zh-CN" altLang="en-US"/>
            </a:p>
          </p:txBody>
        </p:sp>
        <p:sp>
          <p:nvSpPr>
            <p:cNvPr id="349211" name="Line 27"/>
            <p:cNvSpPr>
              <a:spLocks noChangeShapeType="1"/>
            </p:cNvSpPr>
            <p:nvPr/>
          </p:nvSpPr>
          <p:spPr bwMode="auto">
            <a:xfrm flipH="1" flipV="1">
              <a:off x="4464" y="1671"/>
              <a:ext cx="0" cy="1544"/>
            </a:xfrm>
            <a:prstGeom prst="line">
              <a:avLst/>
            </a:prstGeom>
            <a:noFill/>
            <a:ln w="9525" cap="rnd">
              <a:solidFill>
                <a:schemeClr val="tx1"/>
              </a:solidFill>
              <a:prstDash val="sysDot"/>
              <a:round/>
              <a:headEnd/>
              <a:tailEnd/>
            </a:ln>
            <a:effectLst/>
          </p:spPr>
          <p:txBody>
            <a:bodyPr/>
            <a:lstStyle/>
            <a:p>
              <a:endParaRPr lang="zh-CN" altLang="en-US"/>
            </a:p>
          </p:txBody>
        </p:sp>
        <p:sp>
          <p:nvSpPr>
            <p:cNvPr id="349212" name="Oval 28"/>
            <p:cNvSpPr>
              <a:spLocks noChangeArrowheads="1"/>
            </p:cNvSpPr>
            <p:nvPr/>
          </p:nvSpPr>
          <p:spPr bwMode="auto">
            <a:xfrm flipH="1" flipV="1">
              <a:off x="4380" y="1490"/>
              <a:ext cx="167" cy="229"/>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9213" name="Line 29"/>
            <p:cNvSpPr>
              <a:spLocks noChangeShapeType="1"/>
            </p:cNvSpPr>
            <p:nvPr/>
          </p:nvSpPr>
          <p:spPr bwMode="auto">
            <a:xfrm flipH="1" flipV="1">
              <a:off x="4492" y="1693"/>
              <a:ext cx="475" cy="195"/>
            </a:xfrm>
            <a:prstGeom prst="line">
              <a:avLst/>
            </a:prstGeom>
            <a:noFill/>
            <a:ln w="9525">
              <a:solidFill>
                <a:srgbClr val="FF0000"/>
              </a:solidFill>
              <a:round/>
              <a:headEnd/>
              <a:tailEnd/>
            </a:ln>
            <a:effectLst/>
          </p:spPr>
          <p:txBody>
            <a:bodyPr/>
            <a:lstStyle/>
            <a:p>
              <a:endParaRPr lang="zh-CN" altLang="en-US"/>
            </a:p>
          </p:txBody>
        </p:sp>
        <p:sp>
          <p:nvSpPr>
            <p:cNvPr id="349214" name="Line 30"/>
            <p:cNvSpPr>
              <a:spLocks noChangeShapeType="1"/>
            </p:cNvSpPr>
            <p:nvPr/>
          </p:nvSpPr>
          <p:spPr bwMode="auto">
            <a:xfrm flipV="1">
              <a:off x="4492" y="1253"/>
              <a:ext cx="475" cy="352"/>
            </a:xfrm>
            <a:prstGeom prst="line">
              <a:avLst/>
            </a:prstGeom>
            <a:noFill/>
            <a:ln w="9525">
              <a:solidFill>
                <a:schemeClr val="tx1"/>
              </a:solidFill>
              <a:round/>
              <a:headEnd/>
              <a:tailEnd/>
            </a:ln>
            <a:effectLst/>
          </p:spPr>
          <p:txBody>
            <a:bodyPr/>
            <a:lstStyle/>
            <a:p>
              <a:endParaRPr lang="zh-CN" altLang="en-US"/>
            </a:p>
          </p:txBody>
        </p:sp>
        <p:sp>
          <p:nvSpPr>
            <p:cNvPr id="349215" name="Text Box 31"/>
            <p:cNvSpPr txBox="1">
              <a:spLocks noChangeArrowheads="1"/>
            </p:cNvSpPr>
            <p:nvPr/>
          </p:nvSpPr>
          <p:spPr bwMode="auto">
            <a:xfrm>
              <a:off x="4422" y="1026"/>
              <a:ext cx="556" cy="38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冲突</a:t>
              </a:r>
            </a:p>
          </p:txBody>
        </p:sp>
        <p:sp>
          <p:nvSpPr>
            <p:cNvPr id="349216" name="Text Box 32"/>
            <p:cNvSpPr txBox="1">
              <a:spLocks noChangeArrowheads="1"/>
            </p:cNvSpPr>
            <p:nvPr/>
          </p:nvSpPr>
          <p:spPr bwMode="auto">
            <a:xfrm>
              <a:off x="4605" y="1933"/>
              <a:ext cx="342" cy="38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不</a:t>
              </a:r>
            </a:p>
          </p:txBody>
        </p:sp>
        <p:sp>
          <p:nvSpPr>
            <p:cNvPr id="349217" name="Oval 33"/>
            <p:cNvSpPr>
              <a:spLocks noChangeArrowheads="1"/>
            </p:cNvSpPr>
            <p:nvPr/>
          </p:nvSpPr>
          <p:spPr bwMode="auto">
            <a:xfrm flipH="1" flipV="1">
              <a:off x="4380" y="3215"/>
              <a:ext cx="167" cy="229"/>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349218" name="Line 34"/>
            <p:cNvSpPr>
              <a:spLocks noChangeShapeType="1"/>
            </p:cNvSpPr>
            <p:nvPr/>
          </p:nvSpPr>
          <p:spPr bwMode="auto">
            <a:xfrm flipH="1" flipV="1">
              <a:off x="4492" y="3420"/>
              <a:ext cx="429" cy="192"/>
            </a:xfrm>
            <a:prstGeom prst="line">
              <a:avLst/>
            </a:prstGeom>
            <a:noFill/>
            <a:ln w="9525">
              <a:solidFill>
                <a:srgbClr val="FF0000"/>
              </a:solidFill>
              <a:round/>
              <a:headEnd/>
              <a:tailEnd/>
            </a:ln>
            <a:effectLst/>
          </p:spPr>
          <p:txBody>
            <a:bodyPr/>
            <a:lstStyle/>
            <a:p>
              <a:endParaRPr lang="zh-CN" altLang="en-US"/>
            </a:p>
          </p:txBody>
        </p:sp>
        <p:sp>
          <p:nvSpPr>
            <p:cNvPr id="349219" name="Line 35"/>
            <p:cNvSpPr>
              <a:spLocks noChangeShapeType="1"/>
            </p:cNvSpPr>
            <p:nvPr/>
          </p:nvSpPr>
          <p:spPr bwMode="auto">
            <a:xfrm flipV="1">
              <a:off x="4492" y="2976"/>
              <a:ext cx="475" cy="354"/>
            </a:xfrm>
            <a:prstGeom prst="line">
              <a:avLst/>
            </a:prstGeom>
            <a:noFill/>
            <a:ln w="9525">
              <a:solidFill>
                <a:schemeClr val="tx1"/>
              </a:solidFill>
              <a:round/>
              <a:headEnd/>
              <a:tailEnd/>
            </a:ln>
            <a:effectLst/>
          </p:spPr>
          <p:txBody>
            <a:bodyPr/>
            <a:lstStyle/>
            <a:p>
              <a:endParaRPr lang="zh-CN" altLang="en-US"/>
            </a:p>
          </p:txBody>
        </p:sp>
        <p:sp>
          <p:nvSpPr>
            <p:cNvPr id="349220" name="Text Box 36"/>
            <p:cNvSpPr txBox="1">
              <a:spLocks noChangeArrowheads="1"/>
            </p:cNvSpPr>
            <p:nvPr/>
          </p:nvSpPr>
          <p:spPr bwMode="auto">
            <a:xfrm>
              <a:off x="4422" y="2751"/>
              <a:ext cx="556" cy="381"/>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冲突</a:t>
              </a:r>
            </a:p>
          </p:txBody>
        </p:sp>
        <p:sp>
          <p:nvSpPr>
            <p:cNvPr id="349221" name="Text Box 37"/>
            <p:cNvSpPr txBox="1">
              <a:spLocks noChangeArrowheads="1"/>
            </p:cNvSpPr>
            <p:nvPr/>
          </p:nvSpPr>
          <p:spPr bwMode="auto">
            <a:xfrm>
              <a:off x="4468" y="3568"/>
              <a:ext cx="342" cy="381"/>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不</a:t>
              </a:r>
            </a:p>
          </p:txBody>
        </p:sp>
        <p:sp>
          <p:nvSpPr>
            <p:cNvPr id="349222" name="Line 38"/>
            <p:cNvSpPr>
              <a:spLocks noChangeShapeType="1"/>
            </p:cNvSpPr>
            <p:nvPr/>
          </p:nvSpPr>
          <p:spPr bwMode="auto">
            <a:xfrm>
              <a:off x="2934" y="3350"/>
              <a:ext cx="1558" cy="0"/>
            </a:xfrm>
            <a:prstGeom prst="line">
              <a:avLst/>
            </a:prstGeom>
            <a:noFill/>
            <a:ln w="9525">
              <a:solidFill>
                <a:srgbClr val="FF0000"/>
              </a:solidFill>
              <a:round/>
              <a:headEnd/>
              <a:tailEnd/>
            </a:ln>
            <a:effectLst/>
          </p:spPr>
          <p:txBody>
            <a:bodyPr/>
            <a:lstStyle/>
            <a:p>
              <a:endParaRPr lang="zh-CN" altLang="en-US"/>
            </a:p>
          </p:txBody>
        </p:sp>
        <p:sp>
          <p:nvSpPr>
            <p:cNvPr id="349223" name="Text Box 39"/>
            <p:cNvSpPr txBox="1">
              <a:spLocks noChangeArrowheads="1"/>
            </p:cNvSpPr>
            <p:nvPr/>
          </p:nvSpPr>
          <p:spPr bwMode="auto">
            <a:xfrm>
              <a:off x="1949" y="1231"/>
              <a:ext cx="556" cy="38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热狗</a:t>
              </a:r>
            </a:p>
          </p:txBody>
        </p:sp>
        <p:sp>
          <p:nvSpPr>
            <p:cNvPr id="349224" name="Text Box 40"/>
            <p:cNvSpPr txBox="1">
              <a:spLocks noChangeArrowheads="1"/>
            </p:cNvSpPr>
            <p:nvPr/>
          </p:nvSpPr>
          <p:spPr bwMode="auto">
            <a:xfrm>
              <a:off x="1927" y="3293"/>
              <a:ext cx="556" cy="38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热狗</a:t>
              </a:r>
            </a:p>
          </p:txBody>
        </p:sp>
        <p:sp>
          <p:nvSpPr>
            <p:cNvPr id="349225" name="Text Box 41"/>
            <p:cNvSpPr txBox="1">
              <a:spLocks noChangeArrowheads="1"/>
            </p:cNvSpPr>
            <p:nvPr/>
          </p:nvSpPr>
          <p:spPr bwMode="auto">
            <a:xfrm>
              <a:off x="3378" y="1251"/>
              <a:ext cx="556" cy="38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啤酒</a:t>
              </a:r>
            </a:p>
          </p:txBody>
        </p:sp>
        <p:sp>
          <p:nvSpPr>
            <p:cNvPr id="349226" name="Text Box 42"/>
            <p:cNvSpPr txBox="1">
              <a:spLocks noChangeArrowheads="1"/>
            </p:cNvSpPr>
            <p:nvPr/>
          </p:nvSpPr>
          <p:spPr bwMode="auto">
            <a:xfrm>
              <a:off x="3470" y="3339"/>
              <a:ext cx="555" cy="38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啤酒</a:t>
              </a:r>
            </a:p>
          </p:txBody>
        </p:sp>
        <p:sp>
          <p:nvSpPr>
            <p:cNvPr id="349227" name="Text Box 43"/>
            <p:cNvSpPr txBox="1">
              <a:spLocks noChangeArrowheads="1"/>
            </p:cNvSpPr>
            <p:nvPr/>
          </p:nvSpPr>
          <p:spPr bwMode="auto">
            <a:xfrm>
              <a:off x="4105" y="2296"/>
              <a:ext cx="770" cy="38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接受者</a:t>
              </a:r>
            </a:p>
          </p:txBody>
        </p:sp>
        <p:sp>
          <p:nvSpPr>
            <p:cNvPr id="349228" name="Text Box 44"/>
            <p:cNvSpPr txBox="1">
              <a:spLocks noChangeArrowheads="1"/>
            </p:cNvSpPr>
            <p:nvPr/>
          </p:nvSpPr>
          <p:spPr bwMode="auto">
            <a:xfrm>
              <a:off x="295" y="1161"/>
              <a:ext cx="538" cy="382"/>
            </a:xfrm>
            <a:prstGeom prst="rect">
              <a:avLst/>
            </a:prstGeom>
            <a:noFill/>
            <a:ln w="9525">
              <a:noFill/>
              <a:miter lim="800000"/>
              <a:headEnd/>
              <a:tailEnd/>
            </a:ln>
            <a:effectLst/>
          </p:spPr>
          <p:txBody>
            <a:bodyPr wrap="none">
              <a:spAutoFit/>
            </a:bodyPr>
            <a:lstStyle/>
            <a:p>
              <a:r>
                <a:rPr kumimoji="1" lang="zh-CN" altLang="en-US" sz="2400">
                  <a:solidFill>
                    <a:srgbClr val="FF0066"/>
                  </a:solidFill>
                  <a:latin typeface="Times New Roman" pitchFamily="18" charset="0"/>
                  <a:ea typeface="宋体" pitchFamily="2" charset="-122"/>
                </a:rPr>
                <a:t>(</a:t>
              </a:r>
              <a:r>
                <a:rPr kumimoji="1" lang="en-US" altLang="zh-CN" sz="2400">
                  <a:solidFill>
                    <a:srgbClr val="FF0066"/>
                  </a:solidFill>
                  <a:latin typeface="Times New Roman" pitchFamily="18" charset="0"/>
                  <a:ea typeface="宋体" pitchFamily="2" charset="-122"/>
                </a:rPr>
                <a:t>1,1)</a:t>
              </a:r>
            </a:p>
          </p:txBody>
        </p:sp>
        <p:sp>
          <p:nvSpPr>
            <p:cNvPr id="349229" name="Text Box 45"/>
            <p:cNvSpPr txBox="1">
              <a:spLocks noChangeArrowheads="1"/>
            </p:cNvSpPr>
            <p:nvPr/>
          </p:nvSpPr>
          <p:spPr bwMode="auto">
            <a:xfrm>
              <a:off x="295" y="1753"/>
              <a:ext cx="538" cy="381"/>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3,0)</a:t>
              </a:r>
            </a:p>
          </p:txBody>
        </p:sp>
        <p:sp>
          <p:nvSpPr>
            <p:cNvPr id="349230" name="Text Box 46"/>
            <p:cNvSpPr txBox="1">
              <a:spLocks noChangeArrowheads="1"/>
            </p:cNvSpPr>
            <p:nvPr/>
          </p:nvSpPr>
          <p:spPr bwMode="auto">
            <a:xfrm>
              <a:off x="295" y="2840"/>
              <a:ext cx="609" cy="381"/>
            </a:xfrm>
            <a:prstGeom prst="rect">
              <a:avLst/>
            </a:prstGeom>
            <a:noFill/>
            <a:ln w="9525">
              <a:noFill/>
              <a:miter lim="800000"/>
              <a:headEnd/>
              <a:tailEnd/>
            </a:ln>
            <a:effectLst/>
          </p:spPr>
          <p:txBody>
            <a:bodyPr wrap="none">
              <a:spAutoFit/>
            </a:bodyPr>
            <a:lstStyle/>
            <a:p>
              <a:r>
                <a:rPr kumimoji="1" lang="zh-CN" altLang="en-US" sz="2400">
                  <a:solidFill>
                    <a:srgbClr val="FF0066"/>
                  </a:solidFill>
                  <a:latin typeface="Times New Roman" pitchFamily="18" charset="0"/>
                  <a:ea typeface="宋体" pitchFamily="2" charset="-122"/>
                </a:rPr>
                <a:t>(</a:t>
              </a:r>
              <a:r>
                <a:rPr kumimoji="1" lang="en-US" altLang="zh-CN" sz="2400">
                  <a:solidFill>
                    <a:srgbClr val="FF0066"/>
                  </a:solidFill>
                  <a:latin typeface="Times New Roman" pitchFamily="18" charset="0"/>
                  <a:ea typeface="宋体" pitchFamily="2" charset="-122"/>
                </a:rPr>
                <a:t>0,-1)</a:t>
              </a:r>
            </a:p>
          </p:txBody>
        </p:sp>
        <p:sp>
          <p:nvSpPr>
            <p:cNvPr id="349231" name="Text Box 47"/>
            <p:cNvSpPr txBox="1">
              <a:spLocks noChangeArrowheads="1"/>
            </p:cNvSpPr>
            <p:nvPr/>
          </p:nvSpPr>
          <p:spPr bwMode="auto">
            <a:xfrm>
              <a:off x="339" y="3430"/>
              <a:ext cx="538" cy="381"/>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2,0)</a:t>
              </a:r>
            </a:p>
          </p:txBody>
        </p:sp>
        <p:sp>
          <p:nvSpPr>
            <p:cNvPr id="349232" name="Text Box 48"/>
            <p:cNvSpPr txBox="1">
              <a:spLocks noChangeArrowheads="1"/>
            </p:cNvSpPr>
            <p:nvPr/>
          </p:nvSpPr>
          <p:spPr bwMode="auto">
            <a:xfrm>
              <a:off x="5012" y="1071"/>
              <a:ext cx="538" cy="38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0,1)</a:t>
              </a:r>
            </a:p>
          </p:txBody>
        </p:sp>
        <p:sp>
          <p:nvSpPr>
            <p:cNvPr id="349233" name="Text Box 49"/>
            <p:cNvSpPr txBox="1">
              <a:spLocks noChangeArrowheads="1"/>
            </p:cNvSpPr>
            <p:nvPr/>
          </p:nvSpPr>
          <p:spPr bwMode="auto">
            <a:xfrm>
              <a:off x="5012" y="1707"/>
              <a:ext cx="538" cy="382"/>
            </a:xfrm>
            <a:prstGeom prst="rect">
              <a:avLst/>
            </a:prstGeom>
            <a:noFill/>
            <a:ln w="9525">
              <a:noFill/>
              <a:miter lim="800000"/>
              <a:headEnd/>
              <a:tailEnd/>
            </a:ln>
            <a:effectLst/>
          </p:spPr>
          <p:txBody>
            <a:bodyPr wrap="none">
              <a:spAutoFit/>
            </a:bodyPr>
            <a:lstStyle/>
            <a:p>
              <a:r>
                <a:rPr kumimoji="1" lang="zh-CN" altLang="en-US" sz="2400">
                  <a:solidFill>
                    <a:srgbClr val="FF0066"/>
                  </a:solidFill>
                  <a:latin typeface="Times New Roman" pitchFamily="18" charset="0"/>
                  <a:ea typeface="宋体" pitchFamily="2" charset="-122"/>
                </a:rPr>
                <a:t>(</a:t>
              </a:r>
              <a:r>
                <a:rPr kumimoji="1" lang="en-US" altLang="zh-CN" sz="2400">
                  <a:solidFill>
                    <a:srgbClr val="FF0066"/>
                  </a:solidFill>
                  <a:latin typeface="Times New Roman" pitchFamily="18" charset="0"/>
                  <a:ea typeface="宋体" pitchFamily="2" charset="-122"/>
                </a:rPr>
                <a:t>2,0)</a:t>
              </a:r>
            </a:p>
          </p:txBody>
        </p:sp>
        <p:sp>
          <p:nvSpPr>
            <p:cNvPr id="349234" name="Text Box 50"/>
            <p:cNvSpPr txBox="1">
              <a:spLocks noChangeArrowheads="1"/>
            </p:cNvSpPr>
            <p:nvPr/>
          </p:nvSpPr>
          <p:spPr bwMode="auto">
            <a:xfrm>
              <a:off x="4967" y="2750"/>
              <a:ext cx="609" cy="381"/>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1,-1)</a:t>
              </a:r>
            </a:p>
          </p:txBody>
        </p:sp>
        <p:sp>
          <p:nvSpPr>
            <p:cNvPr id="349235" name="Text Box 51"/>
            <p:cNvSpPr txBox="1">
              <a:spLocks noChangeArrowheads="1"/>
            </p:cNvSpPr>
            <p:nvPr/>
          </p:nvSpPr>
          <p:spPr bwMode="auto">
            <a:xfrm>
              <a:off x="4967" y="3385"/>
              <a:ext cx="538" cy="381"/>
            </a:xfrm>
            <a:prstGeom prst="rect">
              <a:avLst/>
            </a:prstGeom>
            <a:noFill/>
            <a:ln w="9525">
              <a:noFill/>
              <a:miter lim="800000"/>
              <a:headEnd/>
              <a:tailEnd/>
            </a:ln>
            <a:effectLst/>
          </p:spPr>
          <p:txBody>
            <a:bodyPr wrap="none">
              <a:spAutoFit/>
            </a:bodyPr>
            <a:lstStyle/>
            <a:p>
              <a:r>
                <a:rPr kumimoji="1" lang="zh-CN" altLang="en-US" sz="2400">
                  <a:solidFill>
                    <a:srgbClr val="FF0066"/>
                  </a:solidFill>
                  <a:latin typeface="Times New Roman" pitchFamily="18" charset="0"/>
                  <a:ea typeface="宋体" pitchFamily="2" charset="-122"/>
                </a:rPr>
                <a:t>(</a:t>
              </a:r>
              <a:r>
                <a:rPr kumimoji="1" lang="en-US" altLang="zh-CN" sz="2400">
                  <a:solidFill>
                    <a:srgbClr val="FF0066"/>
                  </a:solidFill>
                  <a:latin typeface="Times New Roman" pitchFamily="18" charset="0"/>
                  <a:ea typeface="宋体" pitchFamily="2" charset="-122"/>
                </a:rPr>
                <a:t>3,0)</a:t>
              </a:r>
            </a:p>
          </p:txBody>
        </p:sp>
        <p:sp>
          <p:nvSpPr>
            <p:cNvPr id="349236" name="Text Box 52"/>
            <p:cNvSpPr txBox="1">
              <a:spLocks noChangeArrowheads="1"/>
            </p:cNvSpPr>
            <p:nvPr/>
          </p:nvSpPr>
          <p:spPr bwMode="auto">
            <a:xfrm>
              <a:off x="1365" y="1216"/>
              <a:ext cx="378" cy="381"/>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p]</a:t>
              </a:r>
            </a:p>
          </p:txBody>
        </p:sp>
        <p:sp>
          <p:nvSpPr>
            <p:cNvPr id="349237" name="Text Box 53"/>
            <p:cNvSpPr txBox="1">
              <a:spLocks noChangeArrowheads="1"/>
            </p:cNvSpPr>
            <p:nvPr/>
          </p:nvSpPr>
          <p:spPr bwMode="auto">
            <a:xfrm>
              <a:off x="1321" y="3330"/>
              <a:ext cx="556" cy="38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1-p]</a:t>
              </a:r>
            </a:p>
          </p:txBody>
        </p:sp>
        <p:sp>
          <p:nvSpPr>
            <p:cNvPr id="349238" name="Text Box 54"/>
            <p:cNvSpPr txBox="1">
              <a:spLocks noChangeArrowheads="1"/>
            </p:cNvSpPr>
            <p:nvPr/>
          </p:nvSpPr>
          <p:spPr bwMode="auto">
            <a:xfrm>
              <a:off x="3936" y="1213"/>
              <a:ext cx="538" cy="38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0.1]</a:t>
              </a:r>
            </a:p>
          </p:txBody>
        </p:sp>
        <p:sp>
          <p:nvSpPr>
            <p:cNvPr id="349239" name="Text Box 55"/>
            <p:cNvSpPr txBox="1">
              <a:spLocks noChangeArrowheads="1"/>
            </p:cNvSpPr>
            <p:nvPr/>
          </p:nvSpPr>
          <p:spPr bwMode="auto">
            <a:xfrm>
              <a:off x="3955" y="3316"/>
              <a:ext cx="538" cy="381"/>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a:t>
              </a:r>
              <a:r>
                <a:rPr kumimoji="1" lang="en-US" altLang="zh-CN" sz="2400">
                  <a:latin typeface="Times New Roman" pitchFamily="18" charset="0"/>
                  <a:ea typeface="宋体" pitchFamily="2" charset="-122"/>
                </a:rPr>
                <a:t>0.9]</a:t>
              </a:r>
            </a:p>
          </p:txBody>
        </p:sp>
        <p:sp>
          <p:nvSpPr>
            <p:cNvPr id="349240" name="Text Box 56"/>
            <p:cNvSpPr txBox="1">
              <a:spLocks noChangeArrowheads="1"/>
            </p:cNvSpPr>
            <p:nvPr/>
          </p:nvSpPr>
          <p:spPr bwMode="auto">
            <a:xfrm>
              <a:off x="884" y="2251"/>
              <a:ext cx="769" cy="38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接受者</a:t>
              </a:r>
            </a:p>
          </p:txBody>
        </p:sp>
        <p:sp>
          <p:nvSpPr>
            <p:cNvPr id="349241" name="Text Box 57"/>
            <p:cNvSpPr txBox="1">
              <a:spLocks noChangeArrowheads="1"/>
            </p:cNvSpPr>
            <p:nvPr/>
          </p:nvSpPr>
          <p:spPr bwMode="auto">
            <a:xfrm>
              <a:off x="2653" y="3567"/>
              <a:ext cx="769" cy="381"/>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发送者</a:t>
              </a:r>
            </a:p>
          </p:txBody>
        </p:sp>
        <p:sp>
          <p:nvSpPr>
            <p:cNvPr id="349242" name="Text Box 58"/>
            <p:cNvSpPr txBox="1">
              <a:spLocks noChangeArrowheads="1"/>
            </p:cNvSpPr>
            <p:nvPr/>
          </p:nvSpPr>
          <p:spPr bwMode="auto">
            <a:xfrm>
              <a:off x="793" y="2751"/>
              <a:ext cx="556" cy="38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冲突</a:t>
              </a:r>
            </a:p>
          </p:txBody>
        </p:sp>
        <p:sp>
          <p:nvSpPr>
            <p:cNvPr id="349243" name="Text Box 59"/>
            <p:cNvSpPr txBox="1">
              <a:spLocks noChangeArrowheads="1"/>
            </p:cNvSpPr>
            <p:nvPr/>
          </p:nvSpPr>
          <p:spPr bwMode="auto">
            <a:xfrm>
              <a:off x="839" y="1071"/>
              <a:ext cx="555" cy="382"/>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冲突</a:t>
              </a:r>
            </a:p>
          </p:txBody>
        </p:sp>
      </p:grpSp>
      <p:sp>
        <p:nvSpPr>
          <p:cNvPr id="349244" name="Rectangle 60"/>
          <p:cNvSpPr>
            <a:spLocks noChangeArrowheads="1"/>
          </p:cNvSpPr>
          <p:nvPr/>
        </p:nvSpPr>
        <p:spPr bwMode="auto">
          <a:xfrm>
            <a:off x="650875" y="4954588"/>
            <a:ext cx="8064500" cy="990600"/>
          </a:xfrm>
          <a:prstGeom prst="rect">
            <a:avLst/>
          </a:prstGeom>
          <a:noFill/>
          <a:ln w="9525">
            <a:noFill/>
            <a:miter lim="800000"/>
            <a:headEnd/>
            <a:tailEnd/>
          </a:ln>
          <a:effectLst/>
        </p:spPr>
        <p:txBody>
          <a:bodyPr anchor="ctr"/>
          <a:lstStyle/>
          <a:p>
            <a:pPr marL="457200" indent="-457200">
              <a:buFontTx/>
              <a:buChar char="•"/>
            </a:pPr>
            <a:r>
              <a:rPr kumimoji="1" lang="zh-CN" altLang="en-US" sz="2400" b="1">
                <a:solidFill>
                  <a:schemeClr val="tx2"/>
                </a:solidFill>
                <a:latin typeface="Times New Roman" pitchFamily="18" charset="0"/>
                <a:ea typeface="宋体" pitchFamily="2" charset="-122"/>
              </a:rPr>
              <a:t>结论：</a:t>
            </a:r>
            <a:r>
              <a:rPr kumimoji="1" lang="zh-CN" altLang="en-US" sz="2400">
                <a:solidFill>
                  <a:schemeClr val="tx2"/>
                </a:solidFill>
                <a:latin typeface="Times New Roman" pitchFamily="18" charset="0"/>
                <a:ea typeface="宋体" pitchFamily="2" charset="-122"/>
              </a:rPr>
              <a:t> </a:t>
            </a:r>
            <a:r>
              <a:rPr lang="en-US" altLang="zh-CN" sz="2400">
                <a:solidFill>
                  <a:schemeClr val="tx2"/>
                </a:solidFill>
                <a:latin typeface="Times New Roman" pitchFamily="18" charset="0"/>
                <a:ea typeface="宋体" pitchFamily="2" charset="-122"/>
              </a:rPr>
              <a:t>[(</a:t>
            </a:r>
            <a:r>
              <a:rPr lang="zh-CN" altLang="en-US" sz="2400">
                <a:solidFill>
                  <a:schemeClr val="tx2"/>
                </a:solidFill>
                <a:latin typeface="Times New Roman" pitchFamily="18" charset="0"/>
                <a:ea typeface="宋体" pitchFamily="2" charset="-122"/>
              </a:rPr>
              <a:t>啤酒</a:t>
            </a:r>
            <a:r>
              <a:rPr lang="en-US" altLang="zh-CN" sz="2400">
                <a:solidFill>
                  <a:schemeClr val="tx2"/>
                </a:solidFill>
                <a:latin typeface="Times New Roman" pitchFamily="18" charset="0"/>
                <a:ea typeface="宋体" pitchFamily="2" charset="-122"/>
              </a:rPr>
              <a:t>, </a:t>
            </a:r>
            <a:r>
              <a:rPr lang="zh-CN" altLang="en-US" sz="2400">
                <a:solidFill>
                  <a:schemeClr val="tx2"/>
                </a:solidFill>
                <a:latin typeface="Times New Roman" pitchFamily="18" charset="0"/>
                <a:ea typeface="宋体" pitchFamily="2" charset="-122"/>
              </a:rPr>
              <a:t>啤酒</a:t>
            </a:r>
            <a:r>
              <a:rPr lang="en-US" altLang="zh-CN" sz="2400">
                <a:solidFill>
                  <a:schemeClr val="tx2"/>
                </a:solidFill>
                <a:latin typeface="Times New Roman" pitchFamily="18" charset="0"/>
                <a:ea typeface="宋体" pitchFamily="2" charset="-122"/>
              </a:rPr>
              <a:t>), (</a:t>
            </a:r>
            <a:r>
              <a:rPr lang="zh-CN" altLang="en-US" sz="2400">
                <a:solidFill>
                  <a:schemeClr val="tx2"/>
                </a:solidFill>
                <a:latin typeface="Times New Roman" pitchFamily="18" charset="0"/>
                <a:ea typeface="宋体" pitchFamily="2" charset="-122"/>
              </a:rPr>
              <a:t>冲突，不冲突</a:t>
            </a:r>
            <a:r>
              <a:rPr lang="en-US" altLang="zh-CN" sz="2400">
                <a:solidFill>
                  <a:schemeClr val="tx2"/>
                </a:solidFill>
                <a:latin typeface="Times New Roman" pitchFamily="18" charset="0"/>
                <a:ea typeface="宋体" pitchFamily="2" charset="-122"/>
              </a:rPr>
              <a:t>), p&gt;=0.5, q=0.1)]</a:t>
            </a:r>
            <a:r>
              <a:rPr lang="zh-CN" altLang="en-US" sz="2400">
                <a:solidFill>
                  <a:schemeClr val="tx2"/>
                </a:solidFill>
                <a:latin typeface="Times New Roman" pitchFamily="18" charset="0"/>
                <a:ea typeface="宋体" pitchFamily="2" charset="-122"/>
              </a:rPr>
              <a:t> 是</a:t>
            </a:r>
            <a:r>
              <a:rPr kumimoji="1" lang="zh-CN" altLang="en-US" sz="2400">
                <a:solidFill>
                  <a:schemeClr val="tx2"/>
                </a:solidFill>
                <a:latin typeface="Times New Roman" pitchFamily="18" charset="0"/>
                <a:ea typeface="宋体" pitchFamily="2" charset="-122"/>
              </a:rPr>
              <a:t>混同</a:t>
            </a:r>
            <a:r>
              <a:rPr lang="zh-CN" altLang="en-US" sz="2400">
                <a:latin typeface="Times New Roman" pitchFamily="18" charset="0"/>
                <a:ea typeface="宋体" pitchFamily="2" charset="-122"/>
              </a:rPr>
              <a:t>完美贝叶斯均衡</a:t>
            </a:r>
            <a:r>
              <a:rPr kumimoji="1" lang="zh-CN" altLang="en-US" sz="2400">
                <a:solidFill>
                  <a:schemeClr val="tx2"/>
                </a:solidFill>
                <a:latin typeface="Times New Roman" pitchFamily="18" charset="0"/>
                <a:ea typeface="宋体" pitchFamily="2" charset="-122"/>
              </a:rPr>
              <a:t>。</a:t>
            </a:r>
          </a:p>
        </p:txBody>
      </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9244"/>
                                        </p:tgtEl>
                                        <p:attrNameLst>
                                          <p:attrName>style.visibility</p:attrName>
                                        </p:attrNameLst>
                                      </p:cBhvr>
                                      <p:to>
                                        <p:strVal val="visible"/>
                                      </p:to>
                                    </p:set>
                                    <p:anim calcmode="lin" valueType="num">
                                      <p:cBhvr additive="base">
                                        <p:cTn id="7" dur="500" fill="hold"/>
                                        <p:tgtEl>
                                          <p:spTgt spid="349244"/>
                                        </p:tgtEl>
                                        <p:attrNameLst>
                                          <p:attrName>ppt_x</p:attrName>
                                        </p:attrNameLst>
                                      </p:cBhvr>
                                      <p:tavLst>
                                        <p:tav tm="0">
                                          <p:val>
                                            <p:strVal val="0-#ppt_w/2"/>
                                          </p:val>
                                        </p:tav>
                                        <p:tav tm="100000">
                                          <p:val>
                                            <p:strVal val="#ppt_x"/>
                                          </p:val>
                                        </p:tav>
                                      </p:tavLst>
                                    </p:anim>
                                    <p:anim calcmode="lin" valueType="num">
                                      <p:cBhvr additive="base">
                                        <p:cTn id="8" dur="500" fill="hold"/>
                                        <p:tgtEl>
                                          <p:spTgt spid="3492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244"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Game Theory--chapter4</a:t>
            </a:r>
            <a:endParaRPr lang="en-US" altLang="zh-CN"/>
          </a:p>
        </p:txBody>
      </p:sp>
      <p:sp>
        <p:nvSpPr>
          <p:cNvPr id="6" name="灯片编号占位符 5"/>
          <p:cNvSpPr>
            <a:spLocks noGrp="1"/>
          </p:cNvSpPr>
          <p:nvPr>
            <p:ph type="sldNum" sz="quarter" idx="12"/>
          </p:nvPr>
        </p:nvSpPr>
        <p:spPr/>
        <p:txBody>
          <a:bodyPr/>
          <a:lstStyle/>
          <a:p>
            <a:fld id="{62BB71F0-C1E2-4220-8993-F176864C188A}" type="slidenum">
              <a:rPr lang="zh-CN" altLang="en-US"/>
              <a:pPr/>
              <a:t>41</a:t>
            </a:fld>
            <a:endParaRPr lang="en-US" altLang="zh-CN"/>
          </a:p>
        </p:txBody>
      </p:sp>
      <p:sp>
        <p:nvSpPr>
          <p:cNvPr id="315394" name="Rectangle 2"/>
          <p:cNvSpPr>
            <a:spLocks noGrp="1" noChangeArrowheads="1"/>
          </p:cNvSpPr>
          <p:nvPr>
            <p:ph type="title"/>
          </p:nvPr>
        </p:nvSpPr>
        <p:spPr/>
        <p:txBody>
          <a:bodyPr/>
          <a:lstStyle/>
          <a:p>
            <a:r>
              <a:rPr lang="en-US" altLang="zh-CN" sz="3800">
                <a:ea typeface="宋体" pitchFamily="2" charset="-122"/>
              </a:rPr>
              <a:t>Example 2-</a:t>
            </a:r>
            <a:r>
              <a:rPr lang="zh-CN" altLang="en-US" sz="3000">
                <a:ea typeface="宋体" pitchFamily="2" charset="-122"/>
              </a:rPr>
              <a:t>啤酒或热狗（</a:t>
            </a:r>
            <a:r>
              <a:rPr lang="en-US" altLang="zh-CN" sz="3000">
                <a:ea typeface="宋体" pitchFamily="2" charset="-122"/>
              </a:rPr>
              <a:t>Beer&amp;Quiche</a:t>
            </a:r>
            <a:r>
              <a:rPr lang="zh-CN" altLang="en-US" sz="3000">
                <a:ea typeface="宋体" pitchFamily="2" charset="-122"/>
              </a:rPr>
              <a:t>）</a:t>
            </a:r>
            <a:br>
              <a:rPr lang="zh-CN" altLang="en-US" sz="3000">
                <a:ea typeface="宋体" pitchFamily="2" charset="-122"/>
              </a:rPr>
            </a:br>
            <a:r>
              <a:rPr lang="zh-CN" altLang="en-US" sz="3000">
                <a:ea typeface="宋体" pitchFamily="2" charset="-122"/>
              </a:rPr>
              <a:t>                              信号博弈</a:t>
            </a:r>
          </a:p>
        </p:txBody>
      </p:sp>
      <p:pic>
        <p:nvPicPr>
          <p:cNvPr id="315396" name="Picture 4"/>
          <p:cNvPicPr>
            <a:picLocks noGrp="1" noChangeAspect="1" noChangeArrowheads="1"/>
          </p:cNvPicPr>
          <p:nvPr>
            <p:ph type="body" idx="1"/>
          </p:nvPr>
        </p:nvPicPr>
        <p:blipFill>
          <a:blip r:embed="rId3" cstate="print"/>
          <a:srcRect/>
          <a:stretch>
            <a:fillRect/>
          </a:stretch>
        </p:blipFill>
        <p:spPr>
          <a:xfrm>
            <a:off x="1649413" y="1600200"/>
            <a:ext cx="6300787" cy="4530725"/>
          </a:xfrm>
          <a:noFill/>
          <a:ln/>
        </p:spPr>
      </p:pic>
    </p:spTree>
  </p:cSld>
  <p:clrMapOvr>
    <a:masterClrMapping/>
  </p:clrMapOvr>
  <p:transition spd="med">
    <p:random/>
    <p:sndAc>
      <p:stSnd>
        <p:snd r:embed="rId2" name="click.wav"/>
      </p:stSnd>
    </p:sndAc>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Game Theory--chapter4</a:t>
            </a:r>
            <a:endParaRPr lang="en-US" altLang="zh-CN"/>
          </a:p>
        </p:txBody>
      </p:sp>
      <p:sp>
        <p:nvSpPr>
          <p:cNvPr id="6" name="灯片编号占位符 5"/>
          <p:cNvSpPr>
            <a:spLocks noGrp="1"/>
          </p:cNvSpPr>
          <p:nvPr>
            <p:ph type="sldNum" sz="quarter" idx="12"/>
          </p:nvPr>
        </p:nvSpPr>
        <p:spPr/>
        <p:txBody>
          <a:bodyPr/>
          <a:lstStyle/>
          <a:p>
            <a:fld id="{192B9C02-CF94-4B7C-8AA7-6CC7CA5FC0BD}" type="slidenum">
              <a:rPr lang="zh-CN" altLang="en-US"/>
              <a:pPr/>
              <a:t>42</a:t>
            </a:fld>
            <a:endParaRPr lang="en-US" altLang="zh-CN"/>
          </a:p>
        </p:txBody>
      </p:sp>
      <p:sp>
        <p:nvSpPr>
          <p:cNvPr id="316418" name="Rectangle 2"/>
          <p:cNvSpPr>
            <a:spLocks noGrp="1" noChangeArrowheads="1"/>
          </p:cNvSpPr>
          <p:nvPr>
            <p:ph type="title"/>
          </p:nvPr>
        </p:nvSpPr>
        <p:spPr/>
        <p:txBody>
          <a:bodyPr/>
          <a:lstStyle/>
          <a:p>
            <a:r>
              <a:rPr lang="en-US" altLang="zh-CN">
                <a:ea typeface="宋体" pitchFamily="2" charset="-122"/>
              </a:rPr>
              <a:t>A Pooling equilibrium</a:t>
            </a:r>
            <a:endParaRPr lang="zh-CN" altLang="en-US">
              <a:ea typeface="宋体" pitchFamily="2" charset="-122"/>
            </a:endParaRPr>
          </a:p>
        </p:txBody>
      </p:sp>
      <p:pic>
        <p:nvPicPr>
          <p:cNvPr id="316420" name="Picture 4"/>
          <p:cNvPicPr>
            <a:picLocks noGrp="1" noChangeAspect="1" noChangeArrowheads="1"/>
          </p:cNvPicPr>
          <p:nvPr>
            <p:ph type="body" idx="1"/>
          </p:nvPr>
        </p:nvPicPr>
        <p:blipFill>
          <a:blip r:embed="rId3" cstate="print"/>
          <a:srcRect/>
          <a:stretch>
            <a:fillRect/>
          </a:stretch>
        </p:blipFill>
        <p:spPr>
          <a:xfrm>
            <a:off x="1722438" y="1600200"/>
            <a:ext cx="6154737" cy="4530725"/>
          </a:xfrm>
          <a:noFill/>
          <a:ln/>
        </p:spPr>
      </p:pic>
    </p:spTree>
  </p:cSld>
  <p:clrMapOvr>
    <a:masterClrMapping/>
  </p:clrMapOvr>
  <p:transition spd="med">
    <p:random/>
    <p:sndAc>
      <p:stSnd>
        <p:snd r:embed="rId2" name="click.wav"/>
      </p:stSnd>
    </p:sndAc>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Game Theory--chapter4</a:t>
            </a:r>
            <a:endParaRPr lang="en-US" altLang="zh-CN"/>
          </a:p>
        </p:txBody>
      </p:sp>
      <p:sp>
        <p:nvSpPr>
          <p:cNvPr id="6" name="灯片编号占位符 5"/>
          <p:cNvSpPr>
            <a:spLocks noGrp="1"/>
          </p:cNvSpPr>
          <p:nvPr>
            <p:ph type="sldNum" sz="quarter" idx="12"/>
          </p:nvPr>
        </p:nvSpPr>
        <p:spPr/>
        <p:txBody>
          <a:bodyPr/>
          <a:lstStyle/>
          <a:p>
            <a:fld id="{AC819F17-8197-4845-BC89-AB69B5844C1B}" type="slidenum">
              <a:rPr lang="zh-CN" altLang="en-US"/>
              <a:pPr/>
              <a:t>43</a:t>
            </a:fld>
            <a:endParaRPr lang="en-US" altLang="zh-CN"/>
          </a:p>
        </p:txBody>
      </p:sp>
      <p:sp>
        <p:nvSpPr>
          <p:cNvPr id="317442" name="Rectangle 2"/>
          <p:cNvSpPr>
            <a:spLocks noGrp="1" noChangeArrowheads="1"/>
          </p:cNvSpPr>
          <p:nvPr>
            <p:ph type="title"/>
          </p:nvPr>
        </p:nvSpPr>
        <p:spPr/>
        <p:txBody>
          <a:bodyPr/>
          <a:lstStyle/>
          <a:p>
            <a:r>
              <a:rPr lang="en-US" altLang="zh-CN">
                <a:ea typeface="宋体" pitchFamily="2" charset="-122"/>
              </a:rPr>
              <a:t>A Separating equilibrium</a:t>
            </a:r>
            <a:endParaRPr lang="zh-CN" altLang="en-US">
              <a:ea typeface="宋体" pitchFamily="2" charset="-122"/>
            </a:endParaRPr>
          </a:p>
        </p:txBody>
      </p:sp>
      <p:pic>
        <p:nvPicPr>
          <p:cNvPr id="317444" name="Picture 4"/>
          <p:cNvPicPr>
            <a:picLocks noGrp="1" noChangeAspect="1" noChangeArrowheads="1"/>
          </p:cNvPicPr>
          <p:nvPr>
            <p:ph type="body" idx="1"/>
          </p:nvPr>
        </p:nvPicPr>
        <p:blipFill>
          <a:blip r:embed="rId3" cstate="print"/>
          <a:srcRect/>
          <a:stretch>
            <a:fillRect/>
          </a:stretch>
        </p:blipFill>
        <p:spPr>
          <a:xfrm>
            <a:off x="1638300" y="1600200"/>
            <a:ext cx="6324600" cy="4530725"/>
          </a:xfrm>
          <a:noFill/>
          <a:ln/>
        </p:spPr>
      </p:pic>
    </p:spTree>
  </p:cSld>
  <p:clrMapOvr>
    <a:masterClrMapping/>
  </p:clrMapOvr>
  <p:transition spd="med">
    <p:random/>
    <p:sndAc>
      <p:stSnd>
        <p:snd r:embed="rId2" name="click.wav"/>
      </p:stSnd>
    </p:sndAc>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Game Theory--chapter4</a:t>
            </a:r>
            <a:endParaRPr lang="en-US" altLang="zh-CN"/>
          </a:p>
        </p:txBody>
      </p:sp>
      <p:sp>
        <p:nvSpPr>
          <p:cNvPr id="6" name="灯片编号占位符 5"/>
          <p:cNvSpPr>
            <a:spLocks noGrp="1"/>
          </p:cNvSpPr>
          <p:nvPr>
            <p:ph type="sldNum" sz="quarter" idx="12"/>
          </p:nvPr>
        </p:nvSpPr>
        <p:spPr/>
        <p:txBody>
          <a:bodyPr/>
          <a:lstStyle/>
          <a:p>
            <a:fld id="{41CF26C6-B241-44CC-937C-551E6E414B4E}" type="slidenum">
              <a:rPr lang="zh-CN" altLang="en-US"/>
              <a:pPr/>
              <a:t>44</a:t>
            </a:fld>
            <a:endParaRPr lang="en-US" altLang="zh-CN"/>
          </a:p>
        </p:txBody>
      </p:sp>
      <p:sp>
        <p:nvSpPr>
          <p:cNvPr id="318466" name="Rectangle 2"/>
          <p:cNvSpPr>
            <a:spLocks noGrp="1" noChangeArrowheads="1"/>
          </p:cNvSpPr>
          <p:nvPr>
            <p:ph type="title"/>
          </p:nvPr>
        </p:nvSpPr>
        <p:spPr/>
        <p:txBody>
          <a:bodyPr/>
          <a:lstStyle/>
          <a:p>
            <a:r>
              <a:rPr lang="en-US" altLang="zh-CN">
                <a:ea typeface="宋体" pitchFamily="2" charset="-122"/>
              </a:rPr>
              <a:t>A hybrid equilibrium</a:t>
            </a:r>
            <a:endParaRPr lang="zh-CN" altLang="en-US">
              <a:ea typeface="宋体" pitchFamily="2" charset="-122"/>
            </a:endParaRPr>
          </a:p>
        </p:txBody>
      </p:sp>
      <p:pic>
        <p:nvPicPr>
          <p:cNvPr id="318468" name="Picture 4"/>
          <p:cNvPicPr>
            <a:picLocks noGrp="1" noChangeAspect="1" noChangeArrowheads="1"/>
          </p:cNvPicPr>
          <p:nvPr>
            <p:ph type="body" idx="1"/>
          </p:nvPr>
        </p:nvPicPr>
        <p:blipFill>
          <a:blip r:embed="rId3" cstate="print"/>
          <a:srcRect/>
          <a:stretch>
            <a:fillRect/>
          </a:stretch>
        </p:blipFill>
        <p:spPr>
          <a:xfrm>
            <a:off x="1355725" y="1600200"/>
            <a:ext cx="6889750" cy="4530725"/>
          </a:xfrm>
          <a:noFill/>
          <a:ln/>
        </p:spPr>
      </p:pic>
    </p:spTree>
  </p:cSld>
  <p:clrMapOvr>
    <a:masterClrMapping/>
  </p:clrMapOvr>
  <p:transition spd="med">
    <p:random/>
    <p:sndAc>
      <p:stSnd>
        <p:snd r:embed="rId2" name="click.wav"/>
      </p:stSnd>
    </p:sndAc>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Game Theory--chapter4</a:t>
            </a:r>
            <a:endParaRPr lang="en-US" altLang="zh-CN"/>
          </a:p>
        </p:txBody>
      </p:sp>
      <p:sp>
        <p:nvSpPr>
          <p:cNvPr id="6" name="灯片编号占位符 5"/>
          <p:cNvSpPr>
            <a:spLocks noGrp="1"/>
          </p:cNvSpPr>
          <p:nvPr>
            <p:ph type="sldNum" sz="quarter" idx="12"/>
          </p:nvPr>
        </p:nvSpPr>
        <p:spPr/>
        <p:txBody>
          <a:bodyPr/>
          <a:lstStyle/>
          <a:p>
            <a:fld id="{BCEC21FE-49F2-43DA-AEA0-A4C663CB512E}" type="slidenum">
              <a:rPr lang="zh-CN" altLang="en-US"/>
              <a:pPr/>
              <a:t>45</a:t>
            </a:fld>
            <a:endParaRPr lang="en-US" altLang="zh-CN"/>
          </a:p>
        </p:txBody>
      </p:sp>
      <p:sp>
        <p:nvSpPr>
          <p:cNvPr id="319490" name="Rectangle 2"/>
          <p:cNvSpPr>
            <a:spLocks noGrp="1" noChangeArrowheads="1"/>
          </p:cNvSpPr>
          <p:nvPr>
            <p:ph type="title"/>
          </p:nvPr>
        </p:nvSpPr>
        <p:spPr/>
        <p:txBody>
          <a:bodyPr/>
          <a:lstStyle/>
          <a:p>
            <a:r>
              <a:rPr lang="en-US" altLang="zh-CN">
                <a:ea typeface="宋体" pitchFamily="2" charset="-122"/>
              </a:rPr>
              <a:t>Job Market Signaling</a:t>
            </a:r>
            <a:endParaRPr lang="zh-CN" altLang="en-US">
              <a:ea typeface="宋体" pitchFamily="2" charset="-122"/>
            </a:endParaRPr>
          </a:p>
        </p:txBody>
      </p:sp>
      <p:pic>
        <p:nvPicPr>
          <p:cNvPr id="319492" name="Picture 4"/>
          <p:cNvPicPr>
            <a:picLocks noGrp="1" noChangeAspect="1" noChangeArrowheads="1"/>
          </p:cNvPicPr>
          <p:nvPr>
            <p:ph type="body" idx="1"/>
          </p:nvPr>
        </p:nvPicPr>
        <p:blipFill>
          <a:blip r:embed="rId3" cstate="print"/>
          <a:srcRect/>
          <a:stretch>
            <a:fillRect/>
          </a:stretch>
        </p:blipFill>
        <p:spPr>
          <a:xfrm>
            <a:off x="1039813" y="1600200"/>
            <a:ext cx="7521575" cy="4530725"/>
          </a:xfrm>
          <a:noFill/>
          <a:ln/>
        </p:spPr>
      </p:pic>
    </p:spTree>
  </p:cSld>
  <p:clrMapOvr>
    <a:masterClrMapping/>
  </p:clrMapOvr>
  <p:transition spd="med">
    <p:random/>
    <p:sndAc>
      <p:stSnd>
        <p:snd r:embed="rId2" name="click.wav"/>
      </p:stSnd>
    </p:sndAc>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zh-CN" altLang="en-US"/>
              <a:t>Game Theory--chapter4</a:t>
            </a:r>
            <a:endParaRPr lang="en-US" altLang="zh-CN"/>
          </a:p>
        </p:txBody>
      </p:sp>
      <p:sp>
        <p:nvSpPr>
          <p:cNvPr id="7" name="灯片编号占位符 5"/>
          <p:cNvSpPr>
            <a:spLocks noGrp="1"/>
          </p:cNvSpPr>
          <p:nvPr>
            <p:ph type="sldNum" sz="quarter" idx="12"/>
          </p:nvPr>
        </p:nvSpPr>
        <p:spPr/>
        <p:txBody>
          <a:bodyPr/>
          <a:lstStyle/>
          <a:p>
            <a:fld id="{CD91D62E-7479-4A13-90EF-3706C5581783}" type="slidenum">
              <a:rPr lang="zh-CN" altLang="en-US"/>
              <a:pPr/>
              <a:t>46</a:t>
            </a:fld>
            <a:endParaRPr lang="en-US" altLang="zh-CN"/>
          </a:p>
        </p:txBody>
      </p:sp>
      <p:sp>
        <p:nvSpPr>
          <p:cNvPr id="320514" name="Rectangle 2"/>
          <p:cNvSpPr>
            <a:spLocks noGrp="1" noChangeArrowheads="1"/>
          </p:cNvSpPr>
          <p:nvPr>
            <p:ph type="title"/>
          </p:nvPr>
        </p:nvSpPr>
        <p:spPr/>
        <p:txBody>
          <a:bodyPr/>
          <a:lstStyle/>
          <a:p>
            <a:r>
              <a:rPr lang="en-US" altLang="zh-CN" sz="3800">
                <a:ea typeface="宋体" pitchFamily="2" charset="-122"/>
              </a:rPr>
              <a:t>Equilibrium</a:t>
            </a:r>
            <a:br>
              <a:rPr lang="en-US" altLang="zh-CN" sz="3800">
                <a:ea typeface="宋体" pitchFamily="2" charset="-122"/>
              </a:rPr>
            </a:br>
            <a:endParaRPr lang="zh-CN" altLang="en-US" sz="3800">
              <a:ea typeface="宋体" pitchFamily="2" charset="-122"/>
            </a:endParaRPr>
          </a:p>
        </p:txBody>
      </p:sp>
      <p:pic>
        <p:nvPicPr>
          <p:cNvPr id="320516" name="Picture 4"/>
          <p:cNvPicPr>
            <a:picLocks noGrp="1" noChangeAspect="1" noChangeArrowheads="1"/>
          </p:cNvPicPr>
          <p:nvPr>
            <p:ph type="body" idx="1"/>
          </p:nvPr>
        </p:nvPicPr>
        <p:blipFill>
          <a:blip r:embed="rId3" cstate="print"/>
          <a:srcRect/>
          <a:stretch>
            <a:fillRect/>
          </a:stretch>
        </p:blipFill>
        <p:spPr>
          <a:xfrm>
            <a:off x="885825" y="1608138"/>
            <a:ext cx="7772400" cy="3802062"/>
          </a:xfrm>
          <a:noFill/>
          <a:ln/>
        </p:spPr>
      </p:pic>
      <p:sp>
        <p:nvSpPr>
          <p:cNvPr id="320517" name="Rectangle 5"/>
          <p:cNvSpPr>
            <a:spLocks noChangeArrowheads="1"/>
          </p:cNvSpPr>
          <p:nvPr/>
        </p:nvSpPr>
        <p:spPr bwMode="auto">
          <a:xfrm>
            <a:off x="1681163" y="5470525"/>
            <a:ext cx="4073525" cy="366713"/>
          </a:xfrm>
          <a:prstGeom prst="rect">
            <a:avLst/>
          </a:prstGeom>
          <a:noFill/>
          <a:ln w="9525">
            <a:noFill/>
            <a:miter lim="800000"/>
            <a:headEnd/>
            <a:tailEnd/>
          </a:ln>
          <a:effectLst/>
        </p:spPr>
        <p:txBody>
          <a:bodyPr>
            <a:spAutoFit/>
          </a:bodyPr>
          <a:lstStyle/>
          <a:p>
            <a:r>
              <a:rPr lang="en-US" altLang="zh-CN" b="1">
                <a:ea typeface="宋体" pitchFamily="2" charset="-122"/>
              </a:rPr>
              <a:t>(when mixed strategies are allowed)</a:t>
            </a:r>
            <a:endParaRPr lang="zh-CN" altLang="en-US" b="1">
              <a:ea typeface="宋体" pitchFamily="2" charset="-122"/>
            </a:endParaRPr>
          </a:p>
        </p:txBody>
      </p:sp>
    </p:spTree>
  </p:cSld>
  <p:clrMapOvr>
    <a:masterClrMapping/>
  </p:clrMapOvr>
  <p:transition spd="med">
    <p:random/>
    <p:sndAc>
      <p:stSnd>
        <p:snd r:embed="rId2" name="click.wav"/>
      </p:stSnd>
    </p:sndAc>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Game Theory--chapter4</a:t>
            </a:r>
            <a:endParaRPr lang="en-US" altLang="zh-CN"/>
          </a:p>
        </p:txBody>
      </p:sp>
      <p:sp>
        <p:nvSpPr>
          <p:cNvPr id="6" name="灯片编号占位符 5"/>
          <p:cNvSpPr>
            <a:spLocks noGrp="1"/>
          </p:cNvSpPr>
          <p:nvPr>
            <p:ph type="sldNum" sz="quarter" idx="12"/>
          </p:nvPr>
        </p:nvSpPr>
        <p:spPr/>
        <p:txBody>
          <a:bodyPr/>
          <a:lstStyle/>
          <a:p>
            <a:fld id="{A669DAA2-26C3-4D45-9B05-1EA60D27112C}" type="slidenum">
              <a:rPr lang="zh-CN" altLang="en-US"/>
              <a:pPr/>
              <a:t>47</a:t>
            </a:fld>
            <a:endParaRPr lang="en-US" altLang="zh-CN"/>
          </a:p>
        </p:txBody>
      </p:sp>
      <p:sp>
        <p:nvSpPr>
          <p:cNvPr id="322562" name="Rectangle 2"/>
          <p:cNvSpPr>
            <a:spLocks noGrp="1" noChangeArrowheads="1"/>
          </p:cNvSpPr>
          <p:nvPr>
            <p:ph type="title"/>
          </p:nvPr>
        </p:nvSpPr>
        <p:spPr/>
        <p:txBody>
          <a:bodyPr/>
          <a:lstStyle/>
          <a:p>
            <a:r>
              <a:rPr lang="en-US" altLang="zh-CN">
                <a:ea typeface="宋体" pitchFamily="2" charset="-122"/>
              </a:rPr>
              <a:t>If t were common knowledge</a:t>
            </a:r>
            <a:endParaRPr lang="zh-CN" altLang="en-US">
              <a:ea typeface="宋体" pitchFamily="2" charset="-122"/>
            </a:endParaRPr>
          </a:p>
        </p:txBody>
      </p:sp>
      <p:pic>
        <p:nvPicPr>
          <p:cNvPr id="322564" name="Picture 4"/>
          <p:cNvPicPr>
            <a:picLocks noGrp="1" noChangeAspect="1" noChangeArrowheads="1"/>
          </p:cNvPicPr>
          <p:nvPr>
            <p:ph type="body" idx="1"/>
          </p:nvPr>
        </p:nvPicPr>
        <p:blipFill>
          <a:blip r:embed="rId3" cstate="print"/>
          <a:srcRect/>
          <a:stretch>
            <a:fillRect/>
          </a:stretch>
        </p:blipFill>
        <p:spPr>
          <a:xfrm>
            <a:off x="1511300" y="1600200"/>
            <a:ext cx="6578600" cy="4530725"/>
          </a:xfrm>
          <a:noFill/>
          <a:ln/>
        </p:spPr>
      </p:pic>
    </p:spTree>
  </p:cSld>
  <p:clrMapOvr>
    <a:masterClrMapping/>
  </p:clrMapOvr>
  <p:transition spd="med">
    <p:random/>
    <p:sndAc>
      <p:stSnd>
        <p:snd r:embed="rId2" name="click.wav"/>
      </p:stSnd>
    </p:sndAc>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Game Theory--chapter4</a:t>
            </a:r>
            <a:endParaRPr lang="en-US" altLang="zh-CN"/>
          </a:p>
        </p:txBody>
      </p:sp>
      <p:sp>
        <p:nvSpPr>
          <p:cNvPr id="6" name="灯片编号占位符 5"/>
          <p:cNvSpPr>
            <a:spLocks noGrp="1"/>
          </p:cNvSpPr>
          <p:nvPr>
            <p:ph type="sldNum" sz="quarter" idx="12"/>
          </p:nvPr>
        </p:nvSpPr>
        <p:spPr/>
        <p:txBody>
          <a:bodyPr/>
          <a:lstStyle/>
          <a:p>
            <a:fld id="{8591D937-FF76-4DDA-938F-8B08754D9781}" type="slidenum">
              <a:rPr lang="zh-CN" altLang="en-US"/>
              <a:pPr/>
              <a:t>48</a:t>
            </a:fld>
            <a:endParaRPr lang="en-US" altLang="zh-CN"/>
          </a:p>
        </p:txBody>
      </p:sp>
      <p:sp>
        <p:nvSpPr>
          <p:cNvPr id="323586" name="Rectangle 2"/>
          <p:cNvSpPr>
            <a:spLocks noGrp="1" noChangeArrowheads="1"/>
          </p:cNvSpPr>
          <p:nvPr>
            <p:ph type="title"/>
          </p:nvPr>
        </p:nvSpPr>
        <p:spPr/>
        <p:txBody>
          <a:bodyPr/>
          <a:lstStyle/>
          <a:p>
            <a:r>
              <a:rPr lang="en-US" altLang="zh-CN">
                <a:ea typeface="宋体" pitchFamily="2" charset="-122"/>
              </a:rPr>
              <a:t>No need to imitate</a:t>
            </a:r>
            <a:endParaRPr lang="zh-CN" altLang="en-US">
              <a:ea typeface="宋体" pitchFamily="2" charset="-122"/>
            </a:endParaRPr>
          </a:p>
        </p:txBody>
      </p:sp>
      <p:pic>
        <p:nvPicPr>
          <p:cNvPr id="323588" name="Picture 4"/>
          <p:cNvPicPr>
            <a:picLocks noGrp="1" noChangeAspect="1" noChangeArrowheads="1"/>
          </p:cNvPicPr>
          <p:nvPr>
            <p:ph type="body" idx="1"/>
          </p:nvPr>
        </p:nvPicPr>
        <p:blipFill>
          <a:blip r:embed="rId3" cstate="print"/>
          <a:srcRect/>
          <a:stretch>
            <a:fillRect/>
          </a:stretch>
        </p:blipFill>
        <p:spPr>
          <a:xfrm>
            <a:off x="1917700" y="1600200"/>
            <a:ext cx="5765800" cy="4530725"/>
          </a:xfrm>
          <a:noFill/>
          <a:ln/>
        </p:spPr>
      </p:pic>
    </p:spTree>
  </p:cSld>
  <p:clrMapOvr>
    <a:masterClrMapping/>
  </p:clrMapOvr>
  <p:transition spd="med">
    <p:random/>
    <p:sndAc>
      <p:stSnd>
        <p:snd r:embed="rId2" name="click.wav"/>
      </p:stSnd>
    </p:sndAc>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Game Theory--chapter4</a:t>
            </a:r>
            <a:endParaRPr lang="en-US" altLang="zh-CN"/>
          </a:p>
        </p:txBody>
      </p:sp>
      <p:sp>
        <p:nvSpPr>
          <p:cNvPr id="6" name="灯片编号占位符 5"/>
          <p:cNvSpPr>
            <a:spLocks noGrp="1"/>
          </p:cNvSpPr>
          <p:nvPr>
            <p:ph type="sldNum" sz="quarter" idx="12"/>
          </p:nvPr>
        </p:nvSpPr>
        <p:spPr/>
        <p:txBody>
          <a:bodyPr/>
          <a:lstStyle/>
          <a:p>
            <a:fld id="{D642D48E-9A8A-491D-9CDE-4B4AE23C9293}" type="slidenum">
              <a:rPr lang="zh-CN" altLang="en-US"/>
              <a:pPr/>
              <a:t>49</a:t>
            </a:fld>
            <a:endParaRPr lang="en-US" altLang="zh-CN"/>
          </a:p>
        </p:txBody>
      </p:sp>
      <p:sp>
        <p:nvSpPr>
          <p:cNvPr id="324610" name="Rectangle 2"/>
          <p:cNvSpPr>
            <a:spLocks noGrp="1" noChangeArrowheads="1"/>
          </p:cNvSpPr>
          <p:nvPr>
            <p:ph type="title"/>
          </p:nvPr>
        </p:nvSpPr>
        <p:spPr/>
        <p:txBody>
          <a:bodyPr/>
          <a:lstStyle/>
          <a:p>
            <a:r>
              <a:rPr lang="en-US" altLang="zh-CN">
                <a:ea typeface="宋体" pitchFamily="2" charset="-122"/>
              </a:rPr>
              <a:t>Want to imitate</a:t>
            </a:r>
            <a:endParaRPr lang="zh-CN" altLang="en-US">
              <a:ea typeface="宋体" pitchFamily="2" charset="-122"/>
            </a:endParaRPr>
          </a:p>
        </p:txBody>
      </p:sp>
      <p:pic>
        <p:nvPicPr>
          <p:cNvPr id="324612" name="Picture 4"/>
          <p:cNvPicPr>
            <a:picLocks noGrp="1" noChangeAspect="1" noChangeArrowheads="1"/>
          </p:cNvPicPr>
          <p:nvPr>
            <p:ph type="body" idx="1"/>
          </p:nvPr>
        </p:nvPicPr>
        <p:blipFill>
          <a:blip r:embed="rId3" cstate="print"/>
          <a:srcRect/>
          <a:stretch>
            <a:fillRect/>
          </a:stretch>
        </p:blipFill>
        <p:spPr>
          <a:xfrm>
            <a:off x="1971675" y="1600200"/>
            <a:ext cx="5656263" cy="4530725"/>
          </a:xfrm>
          <a:noFill/>
          <a:ln/>
        </p:spPr>
      </p:pic>
    </p:spTree>
  </p:cSld>
  <p:clrMapOvr>
    <a:masterClrMapping/>
  </p:clrMapOvr>
  <p:transition spd="med">
    <p:random/>
    <p:sndAc>
      <p:stSnd>
        <p:snd r:embed="rId2" name="click.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页脚占位符 4"/>
          <p:cNvSpPr>
            <a:spLocks noGrp="1"/>
          </p:cNvSpPr>
          <p:nvPr>
            <p:ph type="ftr" sz="quarter" idx="11"/>
          </p:nvPr>
        </p:nvSpPr>
        <p:spPr/>
        <p:txBody>
          <a:bodyPr/>
          <a:lstStyle/>
          <a:p>
            <a:r>
              <a:rPr lang="zh-CN" altLang="en-US"/>
              <a:t>Game Theory--chapter4</a:t>
            </a:r>
            <a:endParaRPr lang="en-US" altLang="zh-CN"/>
          </a:p>
        </p:txBody>
      </p:sp>
      <p:sp>
        <p:nvSpPr>
          <p:cNvPr id="20" name="灯片编号占位符 5"/>
          <p:cNvSpPr>
            <a:spLocks noGrp="1"/>
          </p:cNvSpPr>
          <p:nvPr>
            <p:ph type="sldNum" sz="quarter" idx="12"/>
          </p:nvPr>
        </p:nvSpPr>
        <p:spPr/>
        <p:txBody>
          <a:bodyPr/>
          <a:lstStyle/>
          <a:p>
            <a:fld id="{5A504E2A-3887-4012-87D0-824014307677}" type="slidenum">
              <a:rPr lang="zh-CN" altLang="en-US"/>
              <a:pPr/>
              <a:t>5</a:t>
            </a:fld>
            <a:endParaRPr lang="en-US" altLang="zh-CN"/>
          </a:p>
        </p:txBody>
      </p:sp>
      <p:sp>
        <p:nvSpPr>
          <p:cNvPr id="284674" name="Rectangle 2"/>
          <p:cNvSpPr>
            <a:spLocks noGrp="1" noChangeArrowheads="1"/>
          </p:cNvSpPr>
          <p:nvPr>
            <p:ph type="title"/>
          </p:nvPr>
        </p:nvSpPr>
        <p:spPr/>
        <p:txBody>
          <a:bodyPr/>
          <a:lstStyle/>
          <a:p>
            <a:r>
              <a:rPr lang="en-US" altLang="zh-CN">
                <a:ea typeface="宋体" pitchFamily="2" charset="-122"/>
              </a:rPr>
              <a:t>Example 1 - SPNE</a:t>
            </a:r>
            <a:endParaRPr lang="zh-CN" altLang="en-US">
              <a:ea typeface="宋体" pitchFamily="2" charset="-122"/>
            </a:endParaRPr>
          </a:p>
        </p:txBody>
      </p:sp>
      <p:sp>
        <p:nvSpPr>
          <p:cNvPr id="284675" name="Rectangle 3"/>
          <p:cNvSpPr>
            <a:spLocks noGrp="1" noChangeArrowheads="1"/>
          </p:cNvSpPr>
          <p:nvPr>
            <p:ph type="body" idx="1"/>
          </p:nvPr>
        </p:nvSpPr>
        <p:spPr>
          <a:xfrm>
            <a:off x="708025" y="1712913"/>
            <a:ext cx="7772400" cy="4530725"/>
          </a:xfrm>
        </p:spPr>
        <p:txBody>
          <a:bodyPr/>
          <a:lstStyle/>
          <a:p>
            <a:pPr>
              <a:lnSpc>
                <a:spcPct val="90000"/>
              </a:lnSpc>
            </a:pPr>
            <a:r>
              <a:rPr lang="zh-CN" altLang="en-US">
                <a:ea typeface="宋体" pitchFamily="2" charset="-122"/>
              </a:rPr>
              <a:t>我们的例子是完全信息的</a:t>
            </a:r>
            <a:r>
              <a:rPr lang="en-US" altLang="zh-CN">
                <a:ea typeface="宋体" pitchFamily="2" charset="-122"/>
              </a:rPr>
              <a:t>.</a:t>
            </a:r>
          </a:p>
          <a:p>
            <a:pPr>
              <a:lnSpc>
                <a:spcPct val="90000"/>
              </a:lnSpc>
            </a:pPr>
            <a:endParaRPr lang="zh-CN" altLang="en-US">
              <a:ea typeface="宋体" pitchFamily="2" charset="-122"/>
            </a:endParaRPr>
          </a:p>
          <a:p>
            <a:pPr>
              <a:lnSpc>
                <a:spcPct val="90000"/>
              </a:lnSpc>
            </a:pPr>
            <a:endParaRPr lang="zh-CN" altLang="en-US">
              <a:ea typeface="宋体" pitchFamily="2" charset="-122"/>
            </a:endParaRPr>
          </a:p>
          <a:p>
            <a:pPr>
              <a:lnSpc>
                <a:spcPct val="90000"/>
              </a:lnSpc>
            </a:pPr>
            <a:endParaRPr lang="zh-CN" altLang="en-US">
              <a:ea typeface="宋体" pitchFamily="2" charset="-122"/>
            </a:endParaRPr>
          </a:p>
          <a:p>
            <a:pPr>
              <a:lnSpc>
                <a:spcPct val="90000"/>
              </a:lnSpc>
            </a:pPr>
            <a:endParaRPr lang="zh-CN" altLang="en-US">
              <a:ea typeface="宋体" pitchFamily="2" charset="-122"/>
            </a:endParaRPr>
          </a:p>
          <a:p>
            <a:pPr>
              <a:lnSpc>
                <a:spcPct val="90000"/>
              </a:lnSpc>
            </a:pPr>
            <a:endParaRPr lang="zh-CN" altLang="en-US">
              <a:ea typeface="宋体" pitchFamily="2" charset="-122"/>
            </a:endParaRPr>
          </a:p>
          <a:p>
            <a:pPr>
              <a:lnSpc>
                <a:spcPct val="90000"/>
              </a:lnSpc>
            </a:pPr>
            <a:endParaRPr lang="zh-CN" altLang="en-US">
              <a:ea typeface="宋体" pitchFamily="2" charset="-122"/>
            </a:endParaRPr>
          </a:p>
          <a:p>
            <a:pPr>
              <a:lnSpc>
                <a:spcPct val="90000"/>
              </a:lnSpc>
            </a:pPr>
            <a:endParaRPr lang="zh-CN" altLang="en-US">
              <a:ea typeface="宋体" pitchFamily="2" charset="-122"/>
            </a:endParaRPr>
          </a:p>
          <a:p>
            <a:pPr>
              <a:lnSpc>
                <a:spcPct val="90000"/>
              </a:lnSpc>
            </a:pPr>
            <a:r>
              <a:rPr lang="zh-CN" altLang="en-US">
                <a:ea typeface="宋体" pitchFamily="2" charset="-122"/>
              </a:rPr>
              <a:t>惟一的</a:t>
            </a:r>
            <a:r>
              <a:rPr lang="en-US" altLang="zh-CN">
                <a:ea typeface="宋体" pitchFamily="2" charset="-122"/>
              </a:rPr>
              <a:t>SPNE </a:t>
            </a:r>
            <a:r>
              <a:rPr lang="zh-CN" altLang="en-US">
                <a:ea typeface="宋体" pitchFamily="2" charset="-122"/>
              </a:rPr>
              <a:t>是 </a:t>
            </a:r>
            <a:r>
              <a:rPr lang="en-US" altLang="zh-CN">
                <a:ea typeface="宋体" pitchFamily="2" charset="-122"/>
              </a:rPr>
              <a:t>(R,B).</a:t>
            </a:r>
            <a:endParaRPr lang="zh-CN" altLang="en-US">
              <a:ea typeface="宋体" pitchFamily="2" charset="-122"/>
            </a:endParaRPr>
          </a:p>
        </p:txBody>
      </p:sp>
      <p:sp>
        <p:nvSpPr>
          <p:cNvPr id="284706" name="Line 34"/>
          <p:cNvSpPr>
            <a:spLocks noChangeShapeType="1"/>
          </p:cNvSpPr>
          <p:nvPr/>
        </p:nvSpPr>
        <p:spPr bwMode="auto">
          <a:xfrm flipH="1">
            <a:off x="1692275" y="2635250"/>
            <a:ext cx="1296988" cy="819150"/>
          </a:xfrm>
          <a:prstGeom prst="line">
            <a:avLst/>
          </a:prstGeom>
          <a:noFill/>
          <a:ln w="9525">
            <a:solidFill>
              <a:schemeClr val="tx1"/>
            </a:solidFill>
            <a:round/>
            <a:headEnd/>
            <a:tailEnd/>
          </a:ln>
          <a:effectLst/>
        </p:spPr>
        <p:txBody>
          <a:bodyPr/>
          <a:lstStyle/>
          <a:p>
            <a:endParaRPr lang="zh-CN" altLang="en-US"/>
          </a:p>
        </p:txBody>
      </p:sp>
      <p:sp>
        <p:nvSpPr>
          <p:cNvPr id="284707" name="Line 35"/>
          <p:cNvSpPr>
            <a:spLocks noChangeShapeType="1"/>
          </p:cNvSpPr>
          <p:nvPr/>
        </p:nvSpPr>
        <p:spPr bwMode="auto">
          <a:xfrm>
            <a:off x="3630613" y="2633663"/>
            <a:ext cx="0" cy="0"/>
          </a:xfrm>
          <a:prstGeom prst="line">
            <a:avLst/>
          </a:prstGeom>
          <a:noFill/>
          <a:ln w="9525">
            <a:solidFill>
              <a:schemeClr val="tx1"/>
            </a:solidFill>
            <a:round/>
            <a:headEnd/>
            <a:tailEnd/>
          </a:ln>
          <a:effectLst/>
        </p:spPr>
        <p:txBody>
          <a:bodyPr/>
          <a:lstStyle/>
          <a:p>
            <a:endParaRPr lang="zh-CN" altLang="en-US"/>
          </a:p>
        </p:txBody>
      </p:sp>
      <p:sp>
        <p:nvSpPr>
          <p:cNvPr id="284708" name="Line 36"/>
          <p:cNvSpPr>
            <a:spLocks noChangeShapeType="1"/>
          </p:cNvSpPr>
          <p:nvPr/>
        </p:nvSpPr>
        <p:spPr bwMode="auto">
          <a:xfrm>
            <a:off x="3727450" y="2620963"/>
            <a:ext cx="1336675" cy="995362"/>
          </a:xfrm>
          <a:prstGeom prst="line">
            <a:avLst/>
          </a:prstGeom>
          <a:noFill/>
          <a:ln w="9525">
            <a:solidFill>
              <a:schemeClr val="tx1"/>
            </a:solidFill>
            <a:round/>
            <a:headEnd/>
            <a:tailEnd/>
          </a:ln>
          <a:effectLst/>
        </p:spPr>
        <p:txBody>
          <a:bodyPr/>
          <a:lstStyle/>
          <a:p>
            <a:endParaRPr lang="zh-CN" altLang="en-US"/>
          </a:p>
        </p:txBody>
      </p:sp>
      <p:sp>
        <p:nvSpPr>
          <p:cNvPr id="284710" name="Line 38"/>
          <p:cNvSpPr>
            <a:spLocks noChangeShapeType="1"/>
          </p:cNvSpPr>
          <p:nvPr/>
        </p:nvSpPr>
        <p:spPr bwMode="auto">
          <a:xfrm flipH="1">
            <a:off x="3370263" y="3944938"/>
            <a:ext cx="1557337" cy="900112"/>
          </a:xfrm>
          <a:prstGeom prst="line">
            <a:avLst/>
          </a:prstGeom>
          <a:noFill/>
          <a:ln w="9525">
            <a:solidFill>
              <a:schemeClr val="tx1"/>
            </a:solidFill>
            <a:round/>
            <a:headEnd/>
            <a:tailEnd/>
          </a:ln>
          <a:effectLst/>
        </p:spPr>
        <p:txBody>
          <a:bodyPr/>
          <a:lstStyle/>
          <a:p>
            <a:endParaRPr lang="zh-CN" altLang="en-US"/>
          </a:p>
        </p:txBody>
      </p:sp>
      <p:sp>
        <p:nvSpPr>
          <p:cNvPr id="284711" name="Line 39"/>
          <p:cNvSpPr>
            <a:spLocks noChangeShapeType="1"/>
          </p:cNvSpPr>
          <p:nvPr/>
        </p:nvSpPr>
        <p:spPr bwMode="auto">
          <a:xfrm>
            <a:off x="5391150" y="3944938"/>
            <a:ext cx="1050925" cy="858837"/>
          </a:xfrm>
          <a:prstGeom prst="line">
            <a:avLst/>
          </a:prstGeom>
          <a:noFill/>
          <a:ln w="9525">
            <a:solidFill>
              <a:schemeClr val="tx1"/>
            </a:solidFill>
            <a:round/>
            <a:headEnd/>
            <a:tailEnd/>
          </a:ln>
          <a:effectLst/>
        </p:spPr>
        <p:txBody>
          <a:bodyPr/>
          <a:lstStyle/>
          <a:p>
            <a:endParaRPr lang="zh-CN" altLang="en-US"/>
          </a:p>
        </p:txBody>
      </p:sp>
      <p:sp>
        <p:nvSpPr>
          <p:cNvPr id="284712" name="AutoShape 40"/>
          <p:cNvSpPr>
            <a:spLocks noChangeArrowheads="1"/>
          </p:cNvSpPr>
          <p:nvPr/>
        </p:nvSpPr>
        <p:spPr bwMode="auto">
          <a:xfrm>
            <a:off x="2959100" y="2333625"/>
            <a:ext cx="790575" cy="501650"/>
          </a:xfrm>
          <a:prstGeom prst="wedgeEllipseCallout">
            <a:avLst>
              <a:gd name="adj1" fmla="val -47991"/>
              <a:gd name="adj2" fmla="val 19935"/>
            </a:avLst>
          </a:prstGeom>
          <a:solidFill>
            <a:srgbClr val="FF6699"/>
          </a:solidFill>
          <a:ln w="9525">
            <a:solidFill>
              <a:schemeClr val="tx1"/>
            </a:solidFill>
            <a:miter lim="800000"/>
            <a:headEnd/>
            <a:tailEnd/>
          </a:ln>
          <a:effectLst/>
        </p:spPr>
        <p:txBody>
          <a:bodyPr/>
          <a:lstStyle/>
          <a:p>
            <a:pPr algn="ctr"/>
            <a:r>
              <a:rPr lang="en-US" altLang="zh-CN">
                <a:ea typeface="宋体" pitchFamily="2" charset="-122"/>
              </a:rPr>
              <a:t>1</a:t>
            </a:r>
          </a:p>
        </p:txBody>
      </p:sp>
      <p:sp>
        <p:nvSpPr>
          <p:cNvPr id="284713" name="AutoShape 41"/>
          <p:cNvSpPr>
            <a:spLocks noChangeArrowheads="1"/>
          </p:cNvSpPr>
          <p:nvPr/>
        </p:nvSpPr>
        <p:spPr bwMode="auto">
          <a:xfrm>
            <a:off x="4830763" y="3575050"/>
            <a:ext cx="738187" cy="423863"/>
          </a:xfrm>
          <a:prstGeom prst="wedgeEllipseCallout">
            <a:avLst>
              <a:gd name="adj1" fmla="val -27204"/>
              <a:gd name="adj2" fmla="val 37639"/>
            </a:avLst>
          </a:prstGeom>
          <a:solidFill>
            <a:srgbClr val="009900"/>
          </a:solidFill>
          <a:ln w="9525">
            <a:solidFill>
              <a:schemeClr val="tx1"/>
            </a:solidFill>
            <a:miter lim="800000"/>
            <a:headEnd/>
            <a:tailEnd/>
          </a:ln>
          <a:effectLst/>
        </p:spPr>
        <p:txBody>
          <a:bodyPr/>
          <a:lstStyle/>
          <a:p>
            <a:pPr algn="ctr"/>
            <a:r>
              <a:rPr lang="en-US" altLang="zh-CN">
                <a:ea typeface="宋体" pitchFamily="2" charset="-122"/>
              </a:rPr>
              <a:t>2</a:t>
            </a:r>
          </a:p>
        </p:txBody>
      </p:sp>
      <p:sp>
        <p:nvSpPr>
          <p:cNvPr id="284714" name="AutoShape 42"/>
          <p:cNvSpPr>
            <a:spLocks noChangeArrowheads="1"/>
          </p:cNvSpPr>
          <p:nvPr/>
        </p:nvSpPr>
        <p:spPr bwMode="auto">
          <a:xfrm>
            <a:off x="1350963" y="3494088"/>
            <a:ext cx="914400" cy="609600"/>
          </a:xfrm>
          <a:prstGeom prst="wedgeRectCallout">
            <a:avLst>
              <a:gd name="adj1" fmla="val -12500"/>
              <a:gd name="adj2" fmla="val 50000"/>
            </a:avLst>
          </a:prstGeom>
          <a:solidFill>
            <a:schemeClr val="accent1"/>
          </a:solidFill>
          <a:ln w="9525">
            <a:solidFill>
              <a:schemeClr val="bg1"/>
            </a:solidFill>
            <a:miter lim="800000"/>
            <a:headEnd/>
            <a:tailEnd/>
          </a:ln>
          <a:effectLst/>
        </p:spPr>
        <p:txBody>
          <a:bodyPr/>
          <a:lstStyle/>
          <a:p>
            <a:pPr algn="ctr"/>
            <a:r>
              <a:rPr lang="en-US" altLang="zh-CN">
                <a:solidFill>
                  <a:schemeClr val="accent2"/>
                </a:solidFill>
                <a:ea typeface="宋体" pitchFamily="2" charset="-122"/>
              </a:rPr>
              <a:t>2</a:t>
            </a:r>
          </a:p>
          <a:p>
            <a:pPr algn="ctr"/>
            <a:r>
              <a:rPr lang="en-US" altLang="zh-CN">
                <a:ea typeface="宋体" pitchFamily="2" charset="-122"/>
              </a:rPr>
              <a:t>2</a:t>
            </a:r>
          </a:p>
        </p:txBody>
      </p:sp>
      <p:sp>
        <p:nvSpPr>
          <p:cNvPr id="284715" name="AutoShape 43"/>
          <p:cNvSpPr>
            <a:spLocks noChangeArrowheads="1"/>
          </p:cNvSpPr>
          <p:nvPr/>
        </p:nvSpPr>
        <p:spPr bwMode="auto">
          <a:xfrm>
            <a:off x="2894013" y="4803775"/>
            <a:ext cx="544512" cy="614363"/>
          </a:xfrm>
          <a:prstGeom prst="wedgeRectCallout">
            <a:avLst>
              <a:gd name="adj1" fmla="val -44458"/>
              <a:gd name="adj2" fmla="val 51292"/>
            </a:avLst>
          </a:prstGeom>
          <a:solidFill>
            <a:schemeClr val="accent1"/>
          </a:solidFill>
          <a:ln w="9525">
            <a:solidFill>
              <a:schemeClr val="bg1"/>
            </a:solidFill>
            <a:miter lim="800000"/>
            <a:headEnd/>
            <a:tailEnd/>
          </a:ln>
          <a:effectLst/>
        </p:spPr>
        <p:txBody>
          <a:bodyPr/>
          <a:lstStyle/>
          <a:p>
            <a:pPr algn="ctr"/>
            <a:r>
              <a:rPr lang="en-US" altLang="zh-CN">
                <a:solidFill>
                  <a:schemeClr val="accent2"/>
                </a:solidFill>
                <a:ea typeface="宋体" pitchFamily="2" charset="-122"/>
              </a:rPr>
              <a:t>1</a:t>
            </a:r>
          </a:p>
          <a:p>
            <a:pPr algn="ctr"/>
            <a:r>
              <a:rPr lang="en-US" altLang="zh-CN">
                <a:ea typeface="宋体" pitchFamily="2" charset="-122"/>
              </a:rPr>
              <a:t>1</a:t>
            </a:r>
          </a:p>
        </p:txBody>
      </p:sp>
      <p:sp>
        <p:nvSpPr>
          <p:cNvPr id="284716" name="AutoShape 44"/>
          <p:cNvSpPr>
            <a:spLocks noChangeArrowheads="1"/>
          </p:cNvSpPr>
          <p:nvPr/>
        </p:nvSpPr>
        <p:spPr bwMode="auto">
          <a:xfrm>
            <a:off x="6251575" y="4830763"/>
            <a:ext cx="695325" cy="722312"/>
          </a:xfrm>
          <a:prstGeom prst="wedgeRectCallout">
            <a:avLst>
              <a:gd name="adj1" fmla="val -44065"/>
              <a:gd name="adj2" fmla="val 41870"/>
            </a:avLst>
          </a:prstGeom>
          <a:solidFill>
            <a:schemeClr val="accent1"/>
          </a:solidFill>
          <a:ln w="9525">
            <a:solidFill>
              <a:schemeClr val="bg1"/>
            </a:solidFill>
            <a:miter lim="800000"/>
            <a:headEnd/>
            <a:tailEnd/>
          </a:ln>
          <a:effectLst/>
        </p:spPr>
        <p:txBody>
          <a:bodyPr/>
          <a:lstStyle/>
          <a:p>
            <a:pPr algn="ctr"/>
            <a:r>
              <a:rPr lang="en-US" altLang="zh-CN">
                <a:solidFill>
                  <a:schemeClr val="accent2"/>
                </a:solidFill>
                <a:ea typeface="宋体" pitchFamily="2" charset="-122"/>
              </a:rPr>
              <a:t>3</a:t>
            </a:r>
          </a:p>
          <a:p>
            <a:pPr algn="ctr"/>
            <a:r>
              <a:rPr lang="en-US" altLang="zh-CN">
                <a:ea typeface="宋体" pitchFamily="2" charset="-122"/>
              </a:rPr>
              <a:t>3</a:t>
            </a:r>
          </a:p>
        </p:txBody>
      </p:sp>
      <p:sp>
        <p:nvSpPr>
          <p:cNvPr id="284717" name="AutoShape 45"/>
          <p:cNvSpPr>
            <a:spLocks noChangeArrowheads="1"/>
          </p:cNvSpPr>
          <p:nvPr/>
        </p:nvSpPr>
        <p:spPr bwMode="auto">
          <a:xfrm>
            <a:off x="1651000" y="2538413"/>
            <a:ext cx="709613" cy="390525"/>
          </a:xfrm>
          <a:prstGeom prst="wedgeRoundRectCallout">
            <a:avLst>
              <a:gd name="adj1" fmla="val 11968"/>
              <a:gd name="adj2" fmla="val 25204"/>
              <a:gd name="adj3" fmla="val 16667"/>
            </a:avLst>
          </a:prstGeom>
          <a:solidFill>
            <a:schemeClr val="accent1"/>
          </a:solidFill>
          <a:ln w="9525">
            <a:solidFill>
              <a:schemeClr val="bg1"/>
            </a:solidFill>
            <a:miter lim="800000"/>
            <a:headEnd/>
            <a:tailEnd/>
          </a:ln>
          <a:effectLst/>
        </p:spPr>
        <p:txBody>
          <a:bodyPr/>
          <a:lstStyle/>
          <a:p>
            <a:pPr algn="ctr"/>
            <a:r>
              <a:rPr lang="en-US" altLang="zh-CN">
                <a:ea typeface="宋体" pitchFamily="2" charset="-122"/>
              </a:rPr>
              <a:t>L</a:t>
            </a:r>
          </a:p>
        </p:txBody>
      </p:sp>
      <p:sp>
        <p:nvSpPr>
          <p:cNvPr id="284718" name="AutoShape 46"/>
          <p:cNvSpPr>
            <a:spLocks noChangeArrowheads="1"/>
          </p:cNvSpPr>
          <p:nvPr/>
        </p:nvSpPr>
        <p:spPr bwMode="auto">
          <a:xfrm>
            <a:off x="4352925" y="2649538"/>
            <a:ext cx="682625" cy="433387"/>
          </a:xfrm>
          <a:prstGeom prst="wedgeRoundRectCallout">
            <a:avLst>
              <a:gd name="adj1" fmla="val -19537"/>
              <a:gd name="adj2" fmla="val 33884"/>
              <a:gd name="adj3" fmla="val 16667"/>
            </a:avLst>
          </a:prstGeom>
          <a:solidFill>
            <a:schemeClr val="accent1"/>
          </a:solidFill>
          <a:ln w="9525">
            <a:solidFill>
              <a:schemeClr val="bg1"/>
            </a:solidFill>
            <a:miter lim="800000"/>
            <a:headEnd/>
            <a:tailEnd/>
          </a:ln>
          <a:effectLst/>
        </p:spPr>
        <p:txBody>
          <a:bodyPr/>
          <a:lstStyle/>
          <a:p>
            <a:pPr algn="ctr"/>
            <a:r>
              <a:rPr lang="en-US" altLang="zh-CN">
                <a:ea typeface="宋体" pitchFamily="2" charset="-122"/>
              </a:rPr>
              <a:t>R</a:t>
            </a:r>
          </a:p>
        </p:txBody>
      </p:sp>
      <p:sp>
        <p:nvSpPr>
          <p:cNvPr id="284719" name="AutoShape 47"/>
          <p:cNvSpPr>
            <a:spLocks noChangeArrowheads="1"/>
          </p:cNvSpPr>
          <p:nvPr/>
        </p:nvSpPr>
        <p:spPr bwMode="auto">
          <a:xfrm>
            <a:off x="3411538" y="3914775"/>
            <a:ext cx="736600" cy="431800"/>
          </a:xfrm>
          <a:prstGeom prst="wedgeRoundRectCallout">
            <a:avLst>
              <a:gd name="adj1" fmla="val -40301"/>
              <a:gd name="adj2" fmla="val 44116"/>
              <a:gd name="adj3" fmla="val 16667"/>
            </a:avLst>
          </a:prstGeom>
          <a:solidFill>
            <a:schemeClr val="accent1"/>
          </a:solidFill>
          <a:ln w="9525">
            <a:solidFill>
              <a:schemeClr val="bg1"/>
            </a:solidFill>
            <a:miter lim="800000"/>
            <a:headEnd/>
            <a:tailEnd/>
          </a:ln>
          <a:effectLst/>
        </p:spPr>
        <p:txBody>
          <a:bodyPr/>
          <a:lstStyle/>
          <a:p>
            <a:pPr algn="ctr"/>
            <a:r>
              <a:rPr lang="en-US" altLang="zh-CN">
                <a:ea typeface="宋体" pitchFamily="2" charset="-122"/>
              </a:rPr>
              <a:t>A</a:t>
            </a:r>
          </a:p>
        </p:txBody>
      </p:sp>
      <p:sp>
        <p:nvSpPr>
          <p:cNvPr id="284720" name="AutoShape 48"/>
          <p:cNvSpPr>
            <a:spLocks noChangeArrowheads="1"/>
          </p:cNvSpPr>
          <p:nvPr/>
        </p:nvSpPr>
        <p:spPr bwMode="auto">
          <a:xfrm>
            <a:off x="6059488" y="4025900"/>
            <a:ext cx="777875" cy="446088"/>
          </a:xfrm>
          <a:prstGeom prst="wedgeRoundRectCallout">
            <a:avLst>
              <a:gd name="adj1" fmla="val -40815"/>
              <a:gd name="adj2" fmla="val 9787"/>
              <a:gd name="adj3" fmla="val 16667"/>
            </a:avLst>
          </a:prstGeom>
          <a:solidFill>
            <a:schemeClr val="accent1"/>
          </a:solidFill>
          <a:ln w="9525">
            <a:solidFill>
              <a:schemeClr val="bg1"/>
            </a:solidFill>
            <a:miter lim="800000"/>
            <a:headEnd/>
            <a:tailEnd/>
          </a:ln>
          <a:effectLst/>
        </p:spPr>
        <p:txBody>
          <a:bodyPr/>
          <a:lstStyle/>
          <a:p>
            <a:pPr algn="ctr"/>
            <a:r>
              <a:rPr lang="en-US" altLang="zh-CN">
                <a:ea typeface="宋体" pitchFamily="2" charset="-122"/>
              </a:rPr>
              <a:t>B</a:t>
            </a:r>
          </a:p>
        </p:txBody>
      </p:sp>
    </p:spTree>
  </p:cSld>
  <p:clrMapOvr>
    <a:masterClrMapping/>
  </p:clrMapOvr>
  <p:transition spd="med">
    <p:random/>
    <p:sndAc>
      <p:stSnd>
        <p:snd r:embed="rId2" name="click.wav"/>
      </p:stSnd>
    </p:sndAc>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Game Theory--chapter4</a:t>
            </a:r>
            <a:endParaRPr lang="en-US" altLang="zh-CN"/>
          </a:p>
        </p:txBody>
      </p:sp>
      <p:sp>
        <p:nvSpPr>
          <p:cNvPr id="6" name="灯片编号占位符 5"/>
          <p:cNvSpPr>
            <a:spLocks noGrp="1"/>
          </p:cNvSpPr>
          <p:nvPr>
            <p:ph type="sldNum" sz="quarter" idx="12"/>
          </p:nvPr>
        </p:nvSpPr>
        <p:spPr/>
        <p:txBody>
          <a:bodyPr/>
          <a:lstStyle/>
          <a:p>
            <a:fld id="{84978640-5639-48EB-B1DF-10092B95CA84}" type="slidenum">
              <a:rPr lang="zh-CN" altLang="en-US"/>
              <a:pPr/>
              <a:t>50</a:t>
            </a:fld>
            <a:endParaRPr lang="en-US" altLang="zh-CN"/>
          </a:p>
        </p:txBody>
      </p:sp>
      <p:sp>
        <p:nvSpPr>
          <p:cNvPr id="325634" name="Rectangle 2"/>
          <p:cNvSpPr>
            <a:spLocks noGrp="1" noChangeArrowheads="1"/>
          </p:cNvSpPr>
          <p:nvPr>
            <p:ph type="title"/>
          </p:nvPr>
        </p:nvSpPr>
        <p:spPr/>
        <p:txBody>
          <a:bodyPr/>
          <a:lstStyle/>
          <a:p>
            <a:r>
              <a:rPr lang="en-US" altLang="zh-CN" sz="3800">
                <a:ea typeface="宋体" pitchFamily="2" charset="-122"/>
              </a:rPr>
              <a:t>A pooling equilibrium</a:t>
            </a:r>
            <a:br>
              <a:rPr lang="en-US" altLang="zh-CN" sz="3800">
                <a:ea typeface="宋体" pitchFamily="2" charset="-122"/>
              </a:rPr>
            </a:br>
            <a:r>
              <a:rPr lang="en-US" altLang="zh-CN" sz="2900">
                <a:ea typeface="宋体" pitchFamily="2" charset="-122"/>
              </a:rPr>
              <a:t>(e*(L), e*(H) are the first best levels)</a:t>
            </a:r>
            <a:br>
              <a:rPr lang="en-US" altLang="zh-CN" sz="2900">
                <a:ea typeface="宋体" pitchFamily="2" charset="-122"/>
              </a:rPr>
            </a:br>
            <a:endParaRPr lang="zh-CN" altLang="en-US" sz="2900">
              <a:ea typeface="宋体" pitchFamily="2" charset="-122"/>
            </a:endParaRPr>
          </a:p>
        </p:txBody>
      </p:sp>
      <p:pic>
        <p:nvPicPr>
          <p:cNvPr id="325636" name="Picture 4"/>
          <p:cNvPicPr>
            <a:picLocks noGrp="1" noChangeAspect="1" noChangeArrowheads="1"/>
          </p:cNvPicPr>
          <p:nvPr>
            <p:ph type="body" idx="1"/>
          </p:nvPr>
        </p:nvPicPr>
        <p:blipFill>
          <a:blip r:embed="rId3" cstate="print"/>
          <a:srcRect/>
          <a:stretch>
            <a:fillRect/>
          </a:stretch>
        </p:blipFill>
        <p:spPr>
          <a:xfrm>
            <a:off x="1695450" y="1587500"/>
            <a:ext cx="6208713" cy="4530725"/>
          </a:xfrm>
          <a:noFill/>
          <a:ln/>
        </p:spPr>
      </p:pic>
    </p:spTree>
  </p:cSld>
  <p:clrMapOvr>
    <a:masterClrMapping/>
  </p:clrMapOvr>
  <p:transition spd="med">
    <p:random/>
    <p:sndAc>
      <p:stSnd>
        <p:snd r:embed="rId2" name="click.wav"/>
      </p:stSnd>
    </p:sndAc>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Game Theory--chapter4</a:t>
            </a:r>
            <a:endParaRPr lang="en-US" altLang="zh-CN"/>
          </a:p>
        </p:txBody>
      </p:sp>
      <p:sp>
        <p:nvSpPr>
          <p:cNvPr id="6" name="灯片编号占位符 5"/>
          <p:cNvSpPr>
            <a:spLocks noGrp="1"/>
          </p:cNvSpPr>
          <p:nvPr>
            <p:ph type="sldNum" sz="quarter" idx="12"/>
          </p:nvPr>
        </p:nvSpPr>
        <p:spPr/>
        <p:txBody>
          <a:bodyPr/>
          <a:lstStyle/>
          <a:p>
            <a:fld id="{4E1BC603-436B-4D71-A74C-E0A347EBE18C}" type="slidenum">
              <a:rPr lang="zh-CN" altLang="en-US"/>
              <a:pPr/>
              <a:t>51</a:t>
            </a:fld>
            <a:endParaRPr lang="en-US" altLang="zh-CN"/>
          </a:p>
        </p:txBody>
      </p:sp>
      <p:sp>
        <p:nvSpPr>
          <p:cNvPr id="326658" name="Rectangle 2"/>
          <p:cNvSpPr>
            <a:spLocks noGrp="1" noChangeArrowheads="1"/>
          </p:cNvSpPr>
          <p:nvPr>
            <p:ph type="title"/>
          </p:nvPr>
        </p:nvSpPr>
        <p:spPr/>
        <p:txBody>
          <a:bodyPr/>
          <a:lstStyle/>
          <a:p>
            <a:r>
              <a:rPr lang="en-US" altLang="zh-CN">
                <a:ea typeface="宋体" pitchFamily="2" charset="-122"/>
              </a:rPr>
              <a:t>A separating equilibrium</a:t>
            </a:r>
            <a:endParaRPr lang="zh-CN" altLang="en-US">
              <a:ea typeface="宋体" pitchFamily="2" charset="-122"/>
            </a:endParaRPr>
          </a:p>
        </p:txBody>
      </p:sp>
      <p:pic>
        <p:nvPicPr>
          <p:cNvPr id="326660" name="Picture 4"/>
          <p:cNvPicPr>
            <a:picLocks noGrp="1" noChangeAspect="1" noChangeArrowheads="1"/>
          </p:cNvPicPr>
          <p:nvPr>
            <p:ph type="body" idx="1"/>
          </p:nvPr>
        </p:nvPicPr>
        <p:blipFill>
          <a:blip r:embed="rId3" cstate="print"/>
          <a:srcRect/>
          <a:stretch>
            <a:fillRect/>
          </a:stretch>
        </p:blipFill>
        <p:spPr>
          <a:xfrm>
            <a:off x="1666875" y="1600200"/>
            <a:ext cx="6265863" cy="4530725"/>
          </a:xfrm>
          <a:noFill/>
          <a:ln/>
        </p:spPr>
      </p:pic>
    </p:spTree>
  </p:cSld>
  <p:clrMapOvr>
    <a:masterClrMapping/>
  </p:clrMapOvr>
  <p:transition spd="med">
    <p:random/>
    <p:sndAc>
      <p:stSnd>
        <p:snd r:embed="rId2" name="click.wav"/>
      </p:stSnd>
    </p:sndAc>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Game Theory--chapter4</a:t>
            </a:r>
            <a:endParaRPr lang="en-US" altLang="zh-CN"/>
          </a:p>
        </p:txBody>
      </p:sp>
      <p:sp>
        <p:nvSpPr>
          <p:cNvPr id="6" name="灯片编号占位符 5"/>
          <p:cNvSpPr>
            <a:spLocks noGrp="1"/>
          </p:cNvSpPr>
          <p:nvPr>
            <p:ph type="sldNum" sz="quarter" idx="12"/>
          </p:nvPr>
        </p:nvSpPr>
        <p:spPr/>
        <p:txBody>
          <a:bodyPr/>
          <a:lstStyle/>
          <a:p>
            <a:fld id="{4C557ADB-64F4-4566-A8EC-407EAA3EAA25}" type="slidenum">
              <a:rPr lang="zh-CN" altLang="en-US"/>
              <a:pPr/>
              <a:t>52</a:t>
            </a:fld>
            <a:endParaRPr lang="en-US" altLang="zh-CN"/>
          </a:p>
        </p:txBody>
      </p:sp>
      <p:sp>
        <p:nvSpPr>
          <p:cNvPr id="327682" name="Rectangle 2"/>
          <p:cNvSpPr>
            <a:spLocks noGrp="1" noChangeArrowheads="1"/>
          </p:cNvSpPr>
          <p:nvPr>
            <p:ph type="title"/>
          </p:nvPr>
        </p:nvSpPr>
        <p:spPr/>
        <p:txBody>
          <a:bodyPr/>
          <a:lstStyle/>
          <a:p>
            <a:r>
              <a:rPr lang="en-US" altLang="zh-CN" sz="3800">
                <a:ea typeface="宋体" pitchFamily="2" charset="-122"/>
              </a:rPr>
              <a:t>An intuitive separating equilibrium</a:t>
            </a:r>
            <a:br>
              <a:rPr lang="en-US" altLang="zh-CN" sz="3800">
                <a:ea typeface="宋体" pitchFamily="2" charset="-122"/>
              </a:rPr>
            </a:br>
            <a:r>
              <a:rPr lang="en-US" altLang="zh-CN" sz="3300">
                <a:ea typeface="宋体" pitchFamily="2" charset="-122"/>
              </a:rPr>
              <a:t>(Cho-Kreps, 1987)</a:t>
            </a:r>
            <a:br>
              <a:rPr lang="en-US" altLang="zh-CN" sz="3300">
                <a:ea typeface="宋体" pitchFamily="2" charset="-122"/>
              </a:rPr>
            </a:br>
            <a:endParaRPr lang="zh-CN" altLang="en-US" sz="3300">
              <a:ea typeface="宋体" pitchFamily="2" charset="-122"/>
            </a:endParaRPr>
          </a:p>
        </p:txBody>
      </p:sp>
      <p:pic>
        <p:nvPicPr>
          <p:cNvPr id="327684" name="Picture 4"/>
          <p:cNvPicPr>
            <a:picLocks noGrp="1" noChangeAspect="1" noChangeArrowheads="1"/>
          </p:cNvPicPr>
          <p:nvPr>
            <p:ph type="body" idx="1"/>
          </p:nvPr>
        </p:nvPicPr>
        <p:blipFill>
          <a:blip r:embed="rId3" cstate="print"/>
          <a:srcRect/>
          <a:stretch>
            <a:fillRect/>
          </a:stretch>
        </p:blipFill>
        <p:spPr>
          <a:xfrm>
            <a:off x="1576388" y="1600200"/>
            <a:ext cx="6337300" cy="4530725"/>
          </a:xfrm>
          <a:noFill/>
          <a:ln/>
        </p:spPr>
      </p:pic>
    </p:spTree>
  </p:cSld>
  <p:clrMapOvr>
    <a:masterClrMapping/>
  </p:clrMapOvr>
  <p:transition spd="med">
    <p:random/>
    <p:sndAc>
      <p:stSnd>
        <p:snd r:embed="rId2" name="click.wav"/>
      </p:stSnd>
    </p:sndAc>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Game Theory--chapter4</a:t>
            </a:r>
            <a:endParaRPr lang="en-US" altLang="zh-CN"/>
          </a:p>
        </p:txBody>
      </p:sp>
      <p:sp>
        <p:nvSpPr>
          <p:cNvPr id="6" name="灯片编号占位符 5"/>
          <p:cNvSpPr>
            <a:spLocks noGrp="1"/>
          </p:cNvSpPr>
          <p:nvPr>
            <p:ph type="sldNum" sz="quarter" idx="12"/>
          </p:nvPr>
        </p:nvSpPr>
        <p:spPr/>
        <p:txBody>
          <a:bodyPr/>
          <a:lstStyle/>
          <a:p>
            <a:fld id="{B83AC549-642C-48C6-9946-0B62FCA19E78}" type="slidenum">
              <a:rPr lang="zh-CN" altLang="en-US"/>
              <a:pPr/>
              <a:t>53</a:t>
            </a:fld>
            <a:endParaRPr lang="en-US" altLang="zh-CN"/>
          </a:p>
        </p:txBody>
      </p:sp>
      <p:sp>
        <p:nvSpPr>
          <p:cNvPr id="328706" name="Rectangle 2"/>
          <p:cNvSpPr>
            <a:spLocks noGrp="1" noChangeArrowheads="1"/>
          </p:cNvSpPr>
          <p:nvPr>
            <p:ph type="title"/>
          </p:nvPr>
        </p:nvSpPr>
        <p:spPr/>
        <p:txBody>
          <a:bodyPr/>
          <a:lstStyle/>
          <a:p>
            <a:r>
              <a:rPr lang="en-US" altLang="zh-CN">
                <a:ea typeface="宋体" pitchFamily="2" charset="-122"/>
              </a:rPr>
              <a:t>Costless signaling: cheap talk</a:t>
            </a:r>
            <a:endParaRPr lang="zh-CN" altLang="en-US">
              <a:ea typeface="宋体" pitchFamily="2" charset="-122"/>
            </a:endParaRPr>
          </a:p>
        </p:txBody>
      </p:sp>
      <p:sp>
        <p:nvSpPr>
          <p:cNvPr id="328707" name="Rectangle 3"/>
          <p:cNvSpPr>
            <a:spLocks noGrp="1" noChangeArrowheads="1"/>
          </p:cNvSpPr>
          <p:nvPr>
            <p:ph type="body" idx="1"/>
          </p:nvPr>
        </p:nvSpPr>
        <p:spPr/>
        <p:txBody>
          <a:bodyPr/>
          <a:lstStyle/>
          <a:p>
            <a:r>
              <a:rPr lang="en-US" altLang="zh-CN" sz="2500">
                <a:ea typeface="宋体" pitchFamily="2" charset="-122"/>
              </a:rPr>
              <a:t>Heuristics: for cheap talk to be informative:</a:t>
            </a:r>
          </a:p>
          <a:p>
            <a:pPr lvl="1"/>
            <a:r>
              <a:rPr lang="en-US" altLang="zh-CN" sz="2400">
                <a:ea typeface="宋体" pitchFamily="2" charset="-122"/>
              </a:rPr>
              <a:t>Different sender-types have different preferences</a:t>
            </a:r>
          </a:p>
          <a:p>
            <a:pPr lvl="1"/>
            <a:r>
              <a:rPr lang="en-US" altLang="zh-CN" sz="2400">
                <a:ea typeface="宋体" pitchFamily="2" charset="-122"/>
              </a:rPr>
              <a:t>Receiver’s preference depends on sender’s types</a:t>
            </a:r>
          </a:p>
          <a:p>
            <a:pPr lvl="1"/>
            <a:r>
              <a:rPr lang="en-US" altLang="zh-CN" sz="2400">
                <a:ea typeface="宋体" pitchFamily="2" charset="-122"/>
              </a:rPr>
              <a:t>Receiver’s preferences are not completely opposed to sender’s</a:t>
            </a:r>
          </a:p>
          <a:p>
            <a:r>
              <a:rPr lang="en-US" altLang="zh-CN" sz="2500">
                <a:ea typeface="宋体" pitchFamily="2" charset="-122"/>
              </a:rPr>
              <a:t>Used broadly in political economy and politics</a:t>
            </a:r>
          </a:p>
          <a:p>
            <a:pPr lvl="1"/>
            <a:r>
              <a:rPr lang="en-US" altLang="zh-CN" sz="2400">
                <a:ea typeface="宋体" pitchFamily="2" charset="-122"/>
              </a:rPr>
              <a:t>Usually monetary  transfer are not allowed</a:t>
            </a:r>
          </a:p>
          <a:p>
            <a:pPr lvl="1"/>
            <a:r>
              <a:rPr lang="en-US" altLang="zh-CN" sz="2400">
                <a:ea typeface="宋体" pitchFamily="2" charset="-122"/>
              </a:rPr>
              <a:t>People (senders) are more heterogeneous</a:t>
            </a:r>
          </a:p>
          <a:p>
            <a:r>
              <a:rPr lang="en-US" altLang="zh-CN" sz="2500">
                <a:ea typeface="宋体" pitchFamily="2" charset="-122"/>
              </a:rPr>
              <a:t>How to make yourself influential?</a:t>
            </a:r>
          </a:p>
          <a:p>
            <a:pPr lvl="1"/>
            <a:r>
              <a:rPr lang="en-US" altLang="zh-CN">
                <a:ea typeface="宋体" pitchFamily="2" charset="-122"/>
              </a:rPr>
              <a:t>Doing good rather than doing well</a:t>
            </a:r>
            <a:endParaRPr lang="zh-CN" altLang="en-US">
              <a:ea typeface="宋体" pitchFamily="2" charset="-122"/>
            </a:endParaRPr>
          </a:p>
        </p:txBody>
      </p:sp>
    </p:spTree>
  </p:cSld>
  <p:clrMapOvr>
    <a:masterClrMapping/>
  </p:clrMapOvr>
  <p:transition spd="med">
    <p:random/>
    <p:sndAc>
      <p:stSnd>
        <p:snd r:embed="rId2" name="click.wav"/>
      </p:stSnd>
    </p:sndAc>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Game Theory--chapter4</a:t>
            </a:r>
            <a:endParaRPr lang="en-US" altLang="zh-CN"/>
          </a:p>
        </p:txBody>
      </p:sp>
      <p:sp>
        <p:nvSpPr>
          <p:cNvPr id="6" name="灯片编号占位符 5"/>
          <p:cNvSpPr>
            <a:spLocks noGrp="1"/>
          </p:cNvSpPr>
          <p:nvPr>
            <p:ph type="sldNum" sz="quarter" idx="12"/>
          </p:nvPr>
        </p:nvSpPr>
        <p:spPr/>
        <p:txBody>
          <a:bodyPr/>
          <a:lstStyle/>
          <a:p>
            <a:fld id="{2A1B61A9-E007-4C5B-8CF7-E994571D7B7F}" type="slidenum">
              <a:rPr lang="zh-CN" altLang="en-US"/>
              <a:pPr/>
              <a:t>54</a:t>
            </a:fld>
            <a:endParaRPr lang="en-US" altLang="zh-CN"/>
          </a:p>
        </p:txBody>
      </p:sp>
      <p:sp>
        <p:nvSpPr>
          <p:cNvPr id="329730" name="Rectangle 2"/>
          <p:cNvSpPr>
            <a:spLocks noGrp="1" noChangeArrowheads="1"/>
          </p:cNvSpPr>
          <p:nvPr>
            <p:ph type="title"/>
          </p:nvPr>
        </p:nvSpPr>
        <p:spPr/>
        <p:txBody>
          <a:bodyPr/>
          <a:lstStyle/>
          <a:p>
            <a:r>
              <a:rPr lang="en-US" altLang="zh-CN">
                <a:ea typeface="宋体" pitchFamily="2" charset="-122"/>
              </a:rPr>
              <a:t>Discussion</a:t>
            </a:r>
            <a:endParaRPr lang="zh-CN" altLang="en-US">
              <a:ea typeface="宋体" pitchFamily="2" charset="-122"/>
            </a:endParaRPr>
          </a:p>
        </p:txBody>
      </p:sp>
      <p:sp>
        <p:nvSpPr>
          <p:cNvPr id="329731" name="Rectangle 3"/>
          <p:cNvSpPr>
            <a:spLocks noGrp="1" noChangeArrowheads="1"/>
          </p:cNvSpPr>
          <p:nvPr>
            <p:ph type="body" idx="1"/>
          </p:nvPr>
        </p:nvSpPr>
        <p:spPr/>
        <p:txBody>
          <a:bodyPr/>
          <a:lstStyle/>
          <a:p>
            <a:r>
              <a:rPr lang="en-US" altLang="zh-CN">
                <a:ea typeface="宋体" pitchFamily="2" charset="-122"/>
              </a:rPr>
              <a:t>The refinement of PBEs </a:t>
            </a:r>
          </a:p>
          <a:p>
            <a:r>
              <a:rPr lang="en-US" altLang="zh-CN">
                <a:ea typeface="宋体" pitchFamily="2" charset="-122"/>
              </a:rPr>
              <a:t>The importance of beliefs and correlating devices</a:t>
            </a:r>
          </a:p>
          <a:p>
            <a:pPr lvl="1"/>
            <a:r>
              <a:rPr lang="en-US" altLang="zh-CN">
                <a:ea typeface="宋体" pitchFamily="2" charset="-122"/>
              </a:rPr>
              <a:t>You are what you believe</a:t>
            </a:r>
          </a:p>
          <a:p>
            <a:pPr lvl="1"/>
            <a:r>
              <a:rPr lang="en-US" altLang="zh-CN">
                <a:ea typeface="宋体" pitchFamily="2" charset="-122"/>
              </a:rPr>
              <a:t>What is dynamics, anyway?</a:t>
            </a:r>
          </a:p>
          <a:p>
            <a:endParaRPr lang="zh-CN" altLang="en-US">
              <a:ea typeface="宋体" pitchFamily="2" charset="-122"/>
            </a:endParaRPr>
          </a:p>
        </p:txBody>
      </p:sp>
    </p:spTree>
  </p:cSld>
  <p:clrMapOvr>
    <a:masterClrMapping/>
  </p:clrMapOvr>
  <p:transition spd="med">
    <p:random/>
    <p:sndAc>
      <p:stSnd>
        <p:snd r:embed="rId2" name="click.wav"/>
      </p:stSnd>
    </p:sndAc>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Game Theory--chapter4</a:t>
            </a:r>
            <a:endParaRPr lang="en-US" altLang="zh-CN"/>
          </a:p>
        </p:txBody>
      </p:sp>
      <p:sp>
        <p:nvSpPr>
          <p:cNvPr id="6" name="灯片编号占位符 5"/>
          <p:cNvSpPr>
            <a:spLocks noGrp="1"/>
          </p:cNvSpPr>
          <p:nvPr>
            <p:ph type="sldNum" sz="quarter" idx="12"/>
          </p:nvPr>
        </p:nvSpPr>
        <p:spPr/>
        <p:txBody>
          <a:bodyPr/>
          <a:lstStyle/>
          <a:p>
            <a:fld id="{2F23F4D1-074E-4A22-A4E9-BC8CDB755141}" type="slidenum">
              <a:rPr lang="zh-CN" altLang="en-US"/>
              <a:pPr/>
              <a:t>55</a:t>
            </a:fld>
            <a:endParaRPr lang="en-US" altLang="zh-CN"/>
          </a:p>
        </p:txBody>
      </p:sp>
      <p:sp>
        <p:nvSpPr>
          <p:cNvPr id="330754" name="Rectangle 2"/>
          <p:cNvSpPr>
            <a:spLocks noGrp="1" noChangeArrowheads="1"/>
          </p:cNvSpPr>
          <p:nvPr>
            <p:ph type="title"/>
          </p:nvPr>
        </p:nvSpPr>
        <p:spPr/>
        <p:txBody>
          <a:bodyPr/>
          <a:lstStyle/>
          <a:p>
            <a:r>
              <a:rPr lang="en-US" altLang="zh-CN">
                <a:ea typeface="宋体" pitchFamily="2" charset="-122"/>
              </a:rPr>
              <a:t>Course review</a:t>
            </a:r>
            <a:endParaRPr lang="zh-CN" altLang="en-US">
              <a:ea typeface="宋体" pitchFamily="2" charset="-122"/>
            </a:endParaRPr>
          </a:p>
        </p:txBody>
      </p:sp>
      <p:sp>
        <p:nvSpPr>
          <p:cNvPr id="330755" name="Rectangle 3"/>
          <p:cNvSpPr>
            <a:spLocks noGrp="1" noChangeArrowheads="1"/>
          </p:cNvSpPr>
          <p:nvPr>
            <p:ph type="body" idx="1"/>
          </p:nvPr>
        </p:nvSpPr>
        <p:spPr/>
        <p:txBody>
          <a:bodyPr/>
          <a:lstStyle/>
          <a:p>
            <a:pPr>
              <a:lnSpc>
                <a:spcPct val="90000"/>
              </a:lnSpc>
            </a:pPr>
            <a:r>
              <a:rPr lang="en-US" altLang="zh-CN" sz="2900">
                <a:ea typeface="宋体" pitchFamily="2" charset="-122"/>
              </a:rPr>
              <a:t>Static Game of complete information</a:t>
            </a:r>
          </a:p>
          <a:p>
            <a:pPr lvl="1">
              <a:lnSpc>
                <a:spcPct val="90000"/>
              </a:lnSpc>
            </a:pPr>
            <a:r>
              <a:rPr lang="en-US" altLang="zh-CN">
                <a:ea typeface="宋体" pitchFamily="2" charset="-122"/>
              </a:rPr>
              <a:t>Dominant Strategy Equilibrium</a:t>
            </a:r>
          </a:p>
          <a:p>
            <a:pPr lvl="1">
              <a:lnSpc>
                <a:spcPct val="90000"/>
              </a:lnSpc>
            </a:pPr>
            <a:r>
              <a:rPr lang="en-US" altLang="zh-CN">
                <a:ea typeface="宋体" pitchFamily="2" charset="-122"/>
              </a:rPr>
              <a:t>Nash Equilibrium</a:t>
            </a:r>
          </a:p>
          <a:p>
            <a:pPr lvl="2">
              <a:lnSpc>
                <a:spcPct val="90000"/>
              </a:lnSpc>
            </a:pPr>
            <a:r>
              <a:rPr lang="en-US" altLang="zh-CN" sz="2500">
                <a:ea typeface="宋体" pitchFamily="2" charset="-122"/>
              </a:rPr>
              <a:t>Pure strategy</a:t>
            </a:r>
          </a:p>
          <a:p>
            <a:pPr lvl="2">
              <a:lnSpc>
                <a:spcPct val="90000"/>
              </a:lnSpc>
            </a:pPr>
            <a:r>
              <a:rPr lang="en-US" altLang="zh-CN" sz="2500">
                <a:ea typeface="宋体" pitchFamily="2" charset="-122"/>
              </a:rPr>
              <a:t>Mixed strategy</a:t>
            </a:r>
          </a:p>
          <a:p>
            <a:pPr>
              <a:lnSpc>
                <a:spcPct val="90000"/>
              </a:lnSpc>
            </a:pPr>
            <a:r>
              <a:rPr lang="en-US" altLang="zh-CN" sz="2900">
                <a:ea typeface="宋体" pitchFamily="2" charset="-122"/>
              </a:rPr>
              <a:t>Dynamic game of complete information</a:t>
            </a:r>
          </a:p>
          <a:p>
            <a:pPr lvl="1">
              <a:lnSpc>
                <a:spcPct val="90000"/>
              </a:lnSpc>
            </a:pPr>
            <a:r>
              <a:rPr lang="en-US" altLang="zh-CN">
                <a:ea typeface="宋体" pitchFamily="2" charset="-122"/>
              </a:rPr>
              <a:t>Extensive representation</a:t>
            </a:r>
          </a:p>
          <a:p>
            <a:pPr lvl="1">
              <a:lnSpc>
                <a:spcPct val="90000"/>
              </a:lnSpc>
            </a:pPr>
            <a:r>
              <a:rPr lang="en-US" altLang="zh-CN">
                <a:ea typeface="宋体" pitchFamily="2" charset="-122"/>
              </a:rPr>
              <a:t>Game tree and subgame</a:t>
            </a:r>
          </a:p>
          <a:p>
            <a:pPr lvl="1">
              <a:lnSpc>
                <a:spcPct val="90000"/>
              </a:lnSpc>
            </a:pPr>
            <a:r>
              <a:rPr lang="en-US" altLang="zh-CN">
                <a:ea typeface="宋体" pitchFamily="2" charset="-122"/>
              </a:rPr>
              <a:t>Subgame perfection</a:t>
            </a:r>
          </a:p>
          <a:p>
            <a:pPr lvl="1">
              <a:lnSpc>
                <a:spcPct val="90000"/>
              </a:lnSpc>
            </a:pPr>
            <a:r>
              <a:rPr lang="en-US" altLang="zh-CN">
                <a:ea typeface="宋体" pitchFamily="2" charset="-122"/>
              </a:rPr>
              <a:t>Backward induction and limitations</a:t>
            </a:r>
            <a:endParaRPr lang="zh-CN" altLang="en-US">
              <a:ea typeface="宋体" pitchFamily="2" charset="-122"/>
            </a:endParaRPr>
          </a:p>
        </p:txBody>
      </p:sp>
    </p:spTree>
  </p:cSld>
  <p:clrMapOvr>
    <a:masterClrMapping/>
  </p:clrMapOvr>
  <p:transition spd="med">
    <p:random/>
    <p:sndAc>
      <p:stSnd>
        <p:snd r:embed="rId2" name="click.wav"/>
      </p:stSnd>
    </p:sndAc>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Game Theory--chapter4</a:t>
            </a:r>
            <a:endParaRPr lang="en-US" altLang="zh-CN"/>
          </a:p>
        </p:txBody>
      </p:sp>
      <p:sp>
        <p:nvSpPr>
          <p:cNvPr id="6" name="灯片编号占位符 5"/>
          <p:cNvSpPr>
            <a:spLocks noGrp="1"/>
          </p:cNvSpPr>
          <p:nvPr>
            <p:ph type="sldNum" sz="quarter" idx="12"/>
          </p:nvPr>
        </p:nvSpPr>
        <p:spPr/>
        <p:txBody>
          <a:bodyPr/>
          <a:lstStyle/>
          <a:p>
            <a:fld id="{8D6E0184-C179-49DD-9ACC-3CED214A6DEF}" type="slidenum">
              <a:rPr lang="zh-CN" altLang="en-US"/>
              <a:pPr/>
              <a:t>56</a:t>
            </a:fld>
            <a:endParaRPr lang="en-US" altLang="zh-CN"/>
          </a:p>
        </p:txBody>
      </p:sp>
      <p:sp>
        <p:nvSpPr>
          <p:cNvPr id="331778" name="Rectangle 2"/>
          <p:cNvSpPr>
            <a:spLocks noGrp="1" noChangeArrowheads="1"/>
          </p:cNvSpPr>
          <p:nvPr>
            <p:ph type="title"/>
          </p:nvPr>
        </p:nvSpPr>
        <p:spPr/>
        <p:txBody>
          <a:bodyPr/>
          <a:lstStyle/>
          <a:p>
            <a:r>
              <a:rPr lang="en-US" altLang="zh-CN">
                <a:ea typeface="宋体" pitchFamily="2" charset="-122"/>
              </a:rPr>
              <a:t>Course review</a:t>
            </a:r>
            <a:endParaRPr lang="zh-CN" altLang="en-US">
              <a:ea typeface="宋体" pitchFamily="2" charset="-122"/>
            </a:endParaRPr>
          </a:p>
        </p:txBody>
      </p:sp>
      <p:sp>
        <p:nvSpPr>
          <p:cNvPr id="331779" name="Rectangle 3"/>
          <p:cNvSpPr>
            <a:spLocks noGrp="1" noChangeArrowheads="1"/>
          </p:cNvSpPr>
          <p:nvPr>
            <p:ph type="body" idx="1"/>
          </p:nvPr>
        </p:nvSpPr>
        <p:spPr/>
        <p:txBody>
          <a:bodyPr/>
          <a:lstStyle/>
          <a:p>
            <a:r>
              <a:rPr lang="en-US" altLang="zh-CN">
                <a:ea typeface="宋体" pitchFamily="2" charset="-122"/>
              </a:rPr>
              <a:t>Static game of incomplete information</a:t>
            </a:r>
          </a:p>
          <a:p>
            <a:pPr lvl="1"/>
            <a:r>
              <a:rPr lang="en-US" altLang="zh-CN">
                <a:ea typeface="宋体" pitchFamily="2" charset="-122"/>
              </a:rPr>
              <a:t>Incomplete information and imperfect information</a:t>
            </a:r>
          </a:p>
          <a:p>
            <a:pPr lvl="2"/>
            <a:r>
              <a:rPr lang="en-US" altLang="zh-CN">
                <a:ea typeface="宋体" pitchFamily="2" charset="-122"/>
              </a:rPr>
              <a:t>Harsanyi transformation (nature and types)</a:t>
            </a:r>
          </a:p>
          <a:p>
            <a:pPr lvl="1"/>
            <a:r>
              <a:rPr lang="en-US" altLang="zh-CN">
                <a:ea typeface="宋体" pitchFamily="2" charset="-122"/>
              </a:rPr>
              <a:t>Bayesian Nash Equilibrium</a:t>
            </a:r>
          </a:p>
          <a:p>
            <a:pPr lvl="1"/>
            <a:r>
              <a:rPr lang="en-US" altLang="zh-CN">
                <a:ea typeface="宋体" pitchFamily="2" charset="-122"/>
              </a:rPr>
              <a:t>Mechanism design (*)</a:t>
            </a:r>
          </a:p>
          <a:p>
            <a:pPr lvl="2"/>
            <a:r>
              <a:rPr lang="en-US" altLang="zh-CN">
                <a:ea typeface="宋体" pitchFamily="2" charset="-122"/>
              </a:rPr>
              <a:t>Revelation principle </a:t>
            </a:r>
          </a:p>
          <a:p>
            <a:pPr lvl="2"/>
            <a:r>
              <a:rPr lang="en-US" altLang="zh-CN">
                <a:ea typeface="宋体" pitchFamily="2" charset="-122"/>
              </a:rPr>
              <a:t>screening</a:t>
            </a:r>
          </a:p>
          <a:p>
            <a:endParaRPr lang="zh-CN" altLang="en-US">
              <a:ea typeface="宋体" pitchFamily="2" charset="-122"/>
            </a:endParaRPr>
          </a:p>
        </p:txBody>
      </p:sp>
    </p:spTree>
  </p:cSld>
  <p:clrMapOvr>
    <a:masterClrMapping/>
  </p:clrMapOvr>
  <p:transition spd="med">
    <p:random/>
    <p:sndAc>
      <p:stSnd>
        <p:snd r:embed="rId2" name="click.wav"/>
      </p:stSnd>
    </p:sndAc>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Game Theory--chapter4</a:t>
            </a:r>
            <a:endParaRPr lang="en-US" altLang="zh-CN"/>
          </a:p>
        </p:txBody>
      </p:sp>
      <p:sp>
        <p:nvSpPr>
          <p:cNvPr id="6" name="灯片编号占位符 5"/>
          <p:cNvSpPr>
            <a:spLocks noGrp="1"/>
          </p:cNvSpPr>
          <p:nvPr>
            <p:ph type="sldNum" sz="quarter" idx="12"/>
          </p:nvPr>
        </p:nvSpPr>
        <p:spPr/>
        <p:txBody>
          <a:bodyPr/>
          <a:lstStyle/>
          <a:p>
            <a:fld id="{C513D732-57FB-4F4F-BAD2-75D3D34CFC22}" type="slidenum">
              <a:rPr lang="zh-CN" altLang="en-US"/>
              <a:pPr/>
              <a:t>57</a:t>
            </a:fld>
            <a:endParaRPr lang="en-US" altLang="zh-CN"/>
          </a:p>
        </p:txBody>
      </p:sp>
      <p:sp>
        <p:nvSpPr>
          <p:cNvPr id="332802" name="Rectangle 2"/>
          <p:cNvSpPr>
            <a:spLocks noGrp="1" noChangeArrowheads="1"/>
          </p:cNvSpPr>
          <p:nvPr>
            <p:ph type="title"/>
          </p:nvPr>
        </p:nvSpPr>
        <p:spPr/>
        <p:txBody>
          <a:bodyPr/>
          <a:lstStyle/>
          <a:p>
            <a:r>
              <a:rPr lang="en-US" altLang="zh-CN">
                <a:ea typeface="宋体" pitchFamily="2" charset="-122"/>
              </a:rPr>
              <a:t>Course review</a:t>
            </a:r>
            <a:endParaRPr lang="zh-CN" altLang="en-US">
              <a:ea typeface="宋体" pitchFamily="2" charset="-122"/>
            </a:endParaRPr>
          </a:p>
        </p:txBody>
      </p:sp>
      <p:sp>
        <p:nvSpPr>
          <p:cNvPr id="332803" name="Rectangle 3"/>
          <p:cNvSpPr>
            <a:spLocks noGrp="1" noChangeArrowheads="1"/>
          </p:cNvSpPr>
          <p:nvPr>
            <p:ph type="body" idx="1"/>
          </p:nvPr>
        </p:nvSpPr>
        <p:spPr/>
        <p:txBody>
          <a:bodyPr/>
          <a:lstStyle/>
          <a:p>
            <a:r>
              <a:rPr lang="en-US" altLang="zh-CN">
                <a:ea typeface="宋体" pitchFamily="2" charset="-122"/>
              </a:rPr>
              <a:t>Dynamic game of incomplete information</a:t>
            </a:r>
          </a:p>
          <a:p>
            <a:pPr lvl="1"/>
            <a:r>
              <a:rPr lang="en-US" altLang="zh-CN">
                <a:ea typeface="宋体" pitchFamily="2" charset="-122"/>
              </a:rPr>
              <a:t>Perfect Bayesian Equilibrium</a:t>
            </a:r>
          </a:p>
          <a:p>
            <a:pPr lvl="2"/>
            <a:r>
              <a:rPr lang="en-US" altLang="zh-CN">
                <a:ea typeface="宋体" pitchFamily="2" charset="-122"/>
              </a:rPr>
              <a:t>Requirements and definition</a:t>
            </a:r>
          </a:p>
          <a:p>
            <a:pPr lvl="3"/>
            <a:r>
              <a:rPr lang="en-US" altLang="zh-CN">
                <a:ea typeface="宋体" pitchFamily="2" charset="-122"/>
              </a:rPr>
              <a:t>Continuation equilibrium</a:t>
            </a:r>
          </a:p>
          <a:p>
            <a:pPr lvl="3"/>
            <a:r>
              <a:rPr lang="en-US" altLang="zh-CN">
                <a:ea typeface="宋体" pitchFamily="2" charset="-122"/>
              </a:rPr>
              <a:t>The importance of beliefs</a:t>
            </a:r>
          </a:p>
          <a:p>
            <a:pPr lvl="2"/>
            <a:r>
              <a:rPr lang="en-US" altLang="zh-CN">
                <a:ea typeface="宋体" pitchFamily="2" charset="-122"/>
              </a:rPr>
              <a:t>Pooling, separating, hybrid equilibrium</a:t>
            </a:r>
          </a:p>
          <a:p>
            <a:pPr lvl="1"/>
            <a:r>
              <a:rPr lang="en-US" altLang="zh-CN">
                <a:ea typeface="宋体" pitchFamily="2" charset="-122"/>
              </a:rPr>
              <a:t>Signaling game</a:t>
            </a:r>
          </a:p>
          <a:p>
            <a:pPr lvl="2"/>
            <a:r>
              <a:rPr lang="en-US" altLang="zh-CN">
                <a:ea typeface="宋体" pitchFamily="2" charset="-122"/>
              </a:rPr>
              <a:t>Costly signaling (job market signaling) </a:t>
            </a:r>
          </a:p>
          <a:p>
            <a:pPr lvl="2"/>
            <a:r>
              <a:rPr lang="en-US" altLang="zh-CN">
                <a:ea typeface="宋体" pitchFamily="2" charset="-122"/>
              </a:rPr>
              <a:t>Cheap talk (*)</a:t>
            </a:r>
          </a:p>
          <a:p>
            <a:endParaRPr lang="zh-CN" altLang="en-US">
              <a:ea typeface="宋体" pitchFamily="2" charset="-122"/>
            </a:endParaRPr>
          </a:p>
        </p:txBody>
      </p:sp>
    </p:spTree>
  </p:cSld>
  <p:clrMapOvr>
    <a:masterClrMapping/>
  </p:clrMapOvr>
  <p:transition spd="med">
    <p:random/>
    <p:sndAc>
      <p:stSnd>
        <p:snd r:embed="rId2" name="click.wav"/>
      </p:stSnd>
    </p:sndAc>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Game Theory--chapter4</a:t>
            </a:r>
            <a:endParaRPr lang="en-US" altLang="zh-CN"/>
          </a:p>
        </p:txBody>
      </p:sp>
      <p:sp>
        <p:nvSpPr>
          <p:cNvPr id="6" name="灯片编号占位符 5"/>
          <p:cNvSpPr>
            <a:spLocks noGrp="1"/>
          </p:cNvSpPr>
          <p:nvPr>
            <p:ph type="sldNum" sz="quarter" idx="12"/>
          </p:nvPr>
        </p:nvSpPr>
        <p:spPr/>
        <p:txBody>
          <a:bodyPr/>
          <a:lstStyle/>
          <a:p>
            <a:fld id="{25EA0242-AD24-44E2-9599-11E0E09FC156}" type="slidenum">
              <a:rPr lang="zh-CN" altLang="en-US"/>
              <a:pPr/>
              <a:t>58</a:t>
            </a:fld>
            <a:endParaRPr lang="en-US" altLang="zh-CN"/>
          </a:p>
        </p:txBody>
      </p:sp>
      <p:sp>
        <p:nvSpPr>
          <p:cNvPr id="333826" name="Rectangle 2"/>
          <p:cNvSpPr>
            <a:spLocks noGrp="1" noChangeArrowheads="1"/>
          </p:cNvSpPr>
          <p:nvPr>
            <p:ph type="title"/>
          </p:nvPr>
        </p:nvSpPr>
        <p:spPr/>
        <p:txBody>
          <a:bodyPr/>
          <a:lstStyle/>
          <a:p>
            <a:r>
              <a:rPr lang="en-US" altLang="zh-CN">
                <a:ea typeface="宋体" pitchFamily="2" charset="-122"/>
              </a:rPr>
              <a:t>                Course over</a:t>
            </a:r>
            <a:endParaRPr lang="zh-CN" altLang="en-US">
              <a:ea typeface="宋体" pitchFamily="2" charset="-122"/>
            </a:endParaRPr>
          </a:p>
        </p:txBody>
      </p:sp>
      <p:sp>
        <p:nvSpPr>
          <p:cNvPr id="333827" name="Rectangle 3"/>
          <p:cNvSpPr>
            <a:spLocks noGrp="1" noChangeArrowheads="1"/>
          </p:cNvSpPr>
          <p:nvPr>
            <p:ph type="body" idx="1"/>
          </p:nvPr>
        </p:nvSpPr>
        <p:spPr/>
        <p:txBody>
          <a:bodyPr/>
          <a:lstStyle/>
          <a:p>
            <a:pPr>
              <a:buFont typeface="Wingdings" pitchFamily="2" charset="2"/>
              <a:buNone/>
            </a:pPr>
            <a:endParaRPr lang="en-US" altLang="zh-CN" sz="3600">
              <a:latin typeface="Arial Black" pitchFamily="34" charset="0"/>
              <a:ea typeface="宋体" pitchFamily="2" charset="-122"/>
            </a:endParaRPr>
          </a:p>
          <a:p>
            <a:pPr>
              <a:buFont typeface="Wingdings" pitchFamily="2" charset="2"/>
              <a:buNone/>
            </a:pPr>
            <a:endParaRPr lang="en-US" altLang="zh-CN" sz="3600">
              <a:latin typeface="Arial Black" pitchFamily="34" charset="0"/>
              <a:ea typeface="宋体" pitchFamily="2" charset="-122"/>
            </a:endParaRPr>
          </a:p>
          <a:p>
            <a:pPr>
              <a:buFont typeface="Wingdings" pitchFamily="2" charset="2"/>
              <a:buNone/>
            </a:pPr>
            <a:r>
              <a:rPr lang="en-US" altLang="zh-CN" sz="3600">
                <a:latin typeface="Arial Black" pitchFamily="34" charset="0"/>
                <a:ea typeface="宋体" pitchFamily="2" charset="-122"/>
              </a:rPr>
              <a:t>               Good Luck!</a:t>
            </a:r>
          </a:p>
          <a:p>
            <a:endParaRPr lang="zh-CN" altLang="en-US">
              <a:ea typeface="宋体" pitchFamily="2" charset="-122"/>
            </a:endParaRPr>
          </a:p>
        </p:txBody>
      </p:sp>
    </p:spTree>
  </p:cSld>
  <p:clrMapOvr>
    <a:masterClrMapping/>
  </p:clrMapOvr>
  <p:transition spd="med">
    <p:random/>
    <p:sndAc>
      <p:stSnd>
        <p:snd r:embed="rId2" name="click.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页脚占位符 5"/>
          <p:cNvSpPr>
            <a:spLocks noGrp="1"/>
          </p:cNvSpPr>
          <p:nvPr>
            <p:ph type="ftr" sz="quarter" idx="11"/>
          </p:nvPr>
        </p:nvSpPr>
        <p:spPr/>
        <p:txBody>
          <a:bodyPr/>
          <a:lstStyle/>
          <a:p>
            <a:r>
              <a:rPr lang="zh-CN" altLang="en-US"/>
              <a:t>Game Theory--chapter4</a:t>
            </a:r>
            <a:endParaRPr lang="en-US" altLang="zh-CN"/>
          </a:p>
        </p:txBody>
      </p:sp>
      <p:sp>
        <p:nvSpPr>
          <p:cNvPr id="58" name="灯片编号占位符 6"/>
          <p:cNvSpPr>
            <a:spLocks noGrp="1"/>
          </p:cNvSpPr>
          <p:nvPr>
            <p:ph type="sldNum" sz="quarter" idx="12"/>
          </p:nvPr>
        </p:nvSpPr>
        <p:spPr/>
        <p:txBody>
          <a:bodyPr/>
          <a:lstStyle/>
          <a:p>
            <a:fld id="{23AFC0E6-9E42-44CE-9A45-ADE0DE232047}" type="slidenum">
              <a:rPr lang="zh-CN" altLang="en-US"/>
              <a:pPr/>
              <a:t>6</a:t>
            </a:fld>
            <a:endParaRPr lang="en-US" altLang="zh-CN"/>
          </a:p>
        </p:txBody>
      </p:sp>
      <p:sp>
        <p:nvSpPr>
          <p:cNvPr id="285770" name="Rectangle 74"/>
          <p:cNvSpPr>
            <a:spLocks noGrp="1" noChangeArrowheads="1"/>
          </p:cNvSpPr>
          <p:nvPr>
            <p:ph type="title"/>
          </p:nvPr>
        </p:nvSpPr>
        <p:spPr/>
        <p:txBody>
          <a:bodyPr/>
          <a:lstStyle/>
          <a:p>
            <a:r>
              <a:rPr lang="en-US" altLang="zh-CN" sz="3800">
                <a:ea typeface="宋体" pitchFamily="2" charset="-122"/>
              </a:rPr>
              <a:t>Example 2 -dynamic game of complete but imperfect information</a:t>
            </a:r>
            <a:endParaRPr lang="zh-CN" altLang="en-US" sz="3800">
              <a:ea typeface="宋体" pitchFamily="2" charset="-122"/>
            </a:endParaRPr>
          </a:p>
        </p:txBody>
      </p:sp>
      <p:sp>
        <p:nvSpPr>
          <p:cNvPr id="285699" name="Rectangle 3"/>
          <p:cNvSpPr>
            <a:spLocks noGrp="1" noChangeArrowheads="1"/>
          </p:cNvSpPr>
          <p:nvPr>
            <p:ph type="body" sz="half" idx="1"/>
          </p:nvPr>
        </p:nvSpPr>
        <p:spPr>
          <a:xfrm>
            <a:off x="914400" y="1600200"/>
            <a:ext cx="7658100" cy="4530725"/>
          </a:xfrm>
        </p:spPr>
        <p:txBody>
          <a:bodyPr/>
          <a:lstStyle/>
          <a:p>
            <a:r>
              <a:rPr lang="zh-CN" altLang="en-US" sz="2400">
                <a:ea typeface="宋体" pitchFamily="2" charset="-122"/>
              </a:rPr>
              <a:t>这里</a:t>
            </a:r>
            <a:r>
              <a:rPr lang="en-US" altLang="zh-CN" sz="2400">
                <a:ea typeface="宋体" pitchFamily="2" charset="-122"/>
              </a:rPr>
              <a:t>SPNE</a:t>
            </a:r>
            <a:r>
              <a:rPr lang="zh-CN" altLang="en-US" sz="2400">
                <a:ea typeface="宋体" pitchFamily="2" charset="-122"/>
              </a:rPr>
              <a:t>等同于 </a:t>
            </a:r>
            <a:r>
              <a:rPr lang="en-US" altLang="zh-CN" sz="2400">
                <a:ea typeface="宋体" pitchFamily="2" charset="-122"/>
              </a:rPr>
              <a:t>NE</a:t>
            </a:r>
            <a:r>
              <a:rPr lang="zh-CN" altLang="en-US" sz="2400">
                <a:ea typeface="宋体" pitchFamily="2" charset="-122"/>
              </a:rPr>
              <a:t>，因为这个博弈没有子博弈</a:t>
            </a:r>
            <a:r>
              <a:rPr lang="en-US" altLang="zh-CN" sz="2400">
                <a:ea typeface="宋体" pitchFamily="2" charset="-122"/>
              </a:rPr>
              <a:t>.</a:t>
            </a:r>
            <a:endParaRPr lang="zh-CN" altLang="en-US" sz="2400">
              <a:ea typeface="宋体" pitchFamily="2" charset="-122"/>
            </a:endParaRPr>
          </a:p>
        </p:txBody>
      </p:sp>
      <p:grpSp>
        <p:nvGrpSpPr>
          <p:cNvPr id="285701" name="Group 5"/>
          <p:cNvGrpSpPr>
            <a:grpSpLocks/>
          </p:cNvGrpSpPr>
          <p:nvPr/>
        </p:nvGrpSpPr>
        <p:grpSpPr bwMode="auto">
          <a:xfrm>
            <a:off x="850900" y="2352675"/>
            <a:ext cx="4349750" cy="2798763"/>
            <a:chOff x="144" y="1104"/>
            <a:chExt cx="2740" cy="1763"/>
          </a:xfrm>
        </p:grpSpPr>
        <p:sp>
          <p:nvSpPr>
            <p:cNvPr id="285702" name="Oval 6"/>
            <p:cNvSpPr>
              <a:spLocks noChangeArrowheads="1"/>
            </p:cNvSpPr>
            <p:nvPr/>
          </p:nvSpPr>
          <p:spPr bwMode="auto">
            <a:xfrm>
              <a:off x="1434" y="1357"/>
              <a:ext cx="180" cy="200"/>
            </a:xfrm>
            <a:prstGeom prst="ellipse">
              <a:avLst/>
            </a:prstGeom>
            <a:noFill/>
            <a:ln w="9525">
              <a:solidFill>
                <a:schemeClr val="tx1"/>
              </a:solidFill>
              <a:round/>
              <a:headEnd/>
              <a:tailEnd/>
            </a:ln>
            <a:effectLst/>
          </p:spPr>
          <p:txBody>
            <a:bodyPr wrap="none" anchor="ctr"/>
            <a:lstStyle/>
            <a:p>
              <a:endParaRPr lang="zh-CN" altLang="en-US"/>
            </a:p>
          </p:txBody>
        </p:sp>
        <p:sp>
          <p:nvSpPr>
            <p:cNvPr id="285703" name="Line 7"/>
            <p:cNvSpPr>
              <a:spLocks noChangeShapeType="1"/>
            </p:cNvSpPr>
            <p:nvPr/>
          </p:nvSpPr>
          <p:spPr bwMode="auto">
            <a:xfrm flipH="1">
              <a:off x="965" y="1517"/>
              <a:ext cx="469" cy="441"/>
            </a:xfrm>
            <a:prstGeom prst="line">
              <a:avLst/>
            </a:prstGeom>
            <a:noFill/>
            <a:ln w="9525">
              <a:solidFill>
                <a:schemeClr val="tx1"/>
              </a:solidFill>
              <a:round/>
              <a:headEnd/>
              <a:tailEnd/>
            </a:ln>
            <a:effectLst/>
          </p:spPr>
          <p:txBody>
            <a:bodyPr/>
            <a:lstStyle/>
            <a:p>
              <a:endParaRPr lang="zh-CN" altLang="en-US"/>
            </a:p>
          </p:txBody>
        </p:sp>
        <p:sp>
          <p:nvSpPr>
            <p:cNvPr id="285704" name="Line 8"/>
            <p:cNvSpPr>
              <a:spLocks noChangeShapeType="1"/>
            </p:cNvSpPr>
            <p:nvPr/>
          </p:nvSpPr>
          <p:spPr bwMode="auto">
            <a:xfrm>
              <a:off x="1614" y="1478"/>
              <a:ext cx="471" cy="480"/>
            </a:xfrm>
            <a:prstGeom prst="line">
              <a:avLst/>
            </a:prstGeom>
            <a:noFill/>
            <a:ln w="9525">
              <a:solidFill>
                <a:schemeClr val="tx1"/>
              </a:solidFill>
              <a:round/>
              <a:headEnd/>
              <a:tailEnd/>
            </a:ln>
            <a:effectLst/>
          </p:spPr>
          <p:txBody>
            <a:bodyPr/>
            <a:lstStyle/>
            <a:p>
              <a:endParaRPr lang="zh-CN" altLang="en-US"/>
            </a:p>
          </p:txBody>
        </p:sp>
        <p:sp>
          <p:nvSpPr>
            <p:cNvPr id="285705" name="Oval 9"/>
            <p:cNvSpPr>
              <a:spLocks noChangeArrowheads="1"/>
            </p:cNvSpPr>
            <p:nvPr/>
          </p:nvSpPr>
          <p:spPr bwMode="auto">
            <a:xfrm>
              <a:off x="820" y="1919"/>
              <a:ext cx="180" cy="159"/>
            </a:xfrm>
            <a:prstGeom prst="ellipse">
              <a:avLst/>
            </a:prstGeom>
            <a:solidFill>
              <a:schemeClr val="tx2"/>
            </a:solidFill>
            <a:ln w="9525">
              <a:solidFill>
                <a:schemeClr val="tx1"/>
              </a:solidFill>
              <a:round/>
              <a:headEnd/>
              <a:tailEnd/>
            </a:ln>
            <a:effectLst/>
          </p:spPr>
          <p:txBody>
            <a:bodyPr wrap="none" anchor="ctr"/>
            <a:lstStyle/>
            <a:p>
              <a:endParaRPr lang="zh-CN" altLang="en-US"/>
            </a:p>
          </p:txBody>
        </p:sp>
        <p:sp>
          <p:nvSpPr>
            <p:cNvPr id="285706" name="Oval 10"/>
            <p:cNvSpPr>
              <a:spLocks noChangeArrowheads="1"/>
            </p:cNvSpPr>
            <p:nvPr/>
          </p:nvSpPr>
          <p:spPr bwMode="auto">
            <a:xfrm>
              <a:off x="2012" y="1919"/>
              <a:ext cx="180" cy="159"/>
            </a:xfrm>
            <a:prstGeom prst="ellipse">
              <a:avLst/>
            </a:prstGeom>
            <a:solidFill>
              <a:schemeClr val="tx2"/>
            </a:solidFill>
            <a:ln w="9525">
              <a:solidFill>
                <a:schemeClr val="tx1"/>
              </a:solidFill>
              <a:round/>
              <a:headEnd/>
              <a:tailEnd/>
            </a:ln>
            <a:effectLst/>
          </p:spPr>
          <p:txBody>
            <a:bodyPr wrap="none" anchor="ctr"/>
            <a:lstStyle/>
            <a:p>
              <a:endParaRPr lang="zh-CN" altLang="en-US"/>
            </a:p>
          </p:txBody>
        </p:sp>
        <p:sp>
          <p:nvSpPr>
            <p:cNvPr id="285707" name="Line 11"/>
            <p:cNvSpPr>
              <a:spLocks noChangeShapeType="1"/>
            </p:cNvSpPr>
            <p:nvPr/>
          </p:nvSpPr>
          <p:spPr bwMode="auto">
            <a:xfrm flipH="1">
              <a:off x="422" y="2078"/>
              <a:ext cx="434" cy="561"/>
            </a:xfrm>
            <a:prstGeom prst="line">
              <a:avLst/>
            </a:prstGeom>
            <a:noFill/>
            <a:ln w="9525">
              <a:solidFill>
                <a:schemeClr val="tx1"/>
              </a:solidFill>
              <a:round/>
              <a:headEnd/>
              <a:tailEnd/>
            </a:ln>
            <a:effectLst/>
          </p:spPr>
          <p:txBody>
            <a:bodyPr/>
            <a:lstStyle/>
            <a:p>
              <a:endParaRPr lang="zh-CN" altLang="en-US"/>
            </a:p>
          </p:txBody>
        </p:sp>
        <p:sp>
          <p:nvSpPr>
            <p:cNvPr id="285708" name="Line 12"/>
            <p:cNvSpPr>
              <a:spLocks noChangeShapeType="1"/>
            </p:cNvSpPr>
            <p:nvPr/>
          </p:nvSpPr>
          <p:spPr bwMode="auto">
            <a:xfrm>
              <a:off x="944" y="2046"/>
              <a:ext cx="325" cy="601"/>
            </a:xfrm>
            <a:prstGeom prst="line">
              <a:avLst/>
            </a:prstGeom>
            <a:noFill/>
            <a:ln w="9525">
              <a:solidFill>
                <a:schemeClr val="tx1"/>
              </a:solidFill>
              <a:round/>
              <a:headEnd/>
              <a:tailEnd/>
            </a:ln>
            <a:effectLst/>
          </p:spPr>
          <p:txBody>
            <a:bodyPr/>
            <a:lstStyle/>
            <a:p>
              <a:endParaRPr lang="zh-CN" altLang="en-US"/>
            </a:p>
          </p:txBody>
        </p:sp>
        <p:sp>
          <p:nvSpPr>
            <p:cNvPr id="285709" name="Line 13"/>
            <p:cNvSpPr>
              <a:spLocks noChangeShapeType="1"/>
            </p:cNvSpPr>
            <p:nvPr/>
          </p:nvSpPr>
          <p:spPr bwMode="auto">
            <a:xfrm flipH="1">
              <a:off x="1795" y="2078"/>
              <a:ext cx="290" cy="521"/>
            </a:xfrm>
            <a:prstGeom prst="line">
              <a:avLst/>
            </a:prstGeom>
            <a:noFill/>
            <a:ln w="9525">
              <a:solidFill>
                <a:schemeClr val="tx1"/>
              </a:solidFill>
              <a:round/>
              <a:headEnd/>
              <a:tailEnd/>
            </a:ln>
            <a:effectLst/>
          </p:spPr>
          <p:txBody>
            <a:bodyPr/>
            <a:lstStyle/>
            <a:p>
              <a:endParaRPr lang="zh-CN" altLang="en-US"/>
            </a:p>
          </p:txBody>
        </p:sp>
        <p:sp>
          <p:nvSpPr>
            <p:cNvPr id="285710" name="Line 14"/>
            <p:cNvSpPr>
              <a:spLocks noChangeShapeType="1"/>
            </p:cNvSpPr>
            <p:nvPr/>
          </p:nvSpPr>
          <p:spPr bwMode="auto">
            <a:xfrm>
              <a:off x="2157" y="2039"/>
              <a:ext cx="434" cy="519"/>
            </a:xfrm>
            <a:prstGeom prst="line">
              <a:avLst/>
            </a:prstGeom>
            <a:noFill/>
            <a:ln w="9525">
              <a:solidFill>
                <a:schemeClr val="tx1"/>
              </a:solidFill>
              <a:round/>
              <a:headEnd/>
              <a:tailEnd/>
            </a:ln>
            <a:effectLst/>
          </p:spPr>
          <p:txBody>
            <a:bodyPr/>
            <a:lstStyle/>
            <a:p>
              <a:endParaRPr lang="zh-CN" altLang="en-US"/>
            </a:p>
          </p:txBody>
        </p:sp>
        <p:sp>
          <p:nvSpPr>
            <p:cNvPr id="285711" name="Text Box 15"/>
            <p:cNvSpPr txBox="1">
              <a:spLocks noChangeArrowheads="1"/>
            </p:cNvSpPr>
            <p:nvPr/>
          </p:nvSpPr>
          <p:spPr bwMode="auto">
            <a:xfrm>
              <a:off x="1407" y="1104"/>
              <a:ext cx="212" cy="288"/>
            </a:xfrm>
            <a:prstGeom prst="rect">
              <a:avLst/>
            </a:prstGeom>
            <a:noFill/>
            <a:ln w="9525">
              <a:noFill/>
              <a:miter lim="800000"/>
              <a:headEnd/>
              <a:tailEnd/>
            </a:ln>
            <a:effectLst/>
          </p:spPr>
          <p:txBody>
            <a:bodyPr wrap="none">
              <a:spAutoFit/>
            </a:bodyPr>
            <a:lstStyle/>
            <a:p>
              <a:pPr algn="ctr"/>
              <a:r>
                <a:rPr kumimoji="1" lang="zh-CN" altLang="en-US" sz="2400">
                  <a:latin typeface="Times New Roman" pitchFamily="18" charset="0"/>
                  <a:ea typeface="宋体" pitchFamily="2" charset="-122"/>
                </a:rPr>
                <a:t>1</a:t>
              </a:r>
            </a:p>
          </p:txBody>
        </p:sp>
        <p:sp>
          <p:nvSpPr>
            <p:cNvPr id="285712" name="Text Box 16"/>
            <p:cNvSpPr txBox="1">
              <a:spLocks noChangeArrowheads="1"/>
            </p:cNvSpPr>
            <p:nvPr/>
          </p:nvSpPr>
          <p:spPr bwMode="auto">
            <a:xfrm>
              <a:off x="1420" y="1752"/>
              <a:ext cx="212" cy="288"/>
            </a:xfrm>
            <a:prstGeom prst="rect">
              <a:avLst/>
            </a:prstGeom>
            <a:noFill/>
            <a:ln w="9525">
              <a:noFill/>
              <a:miter lim="800000"/>
              <a:headEnd/>
              <a:tailEnd/>
            </a:ln>
            <a:effectLst/>
          </p:spPr>
          <p:txBody>
            <a:bodyPr wrap="none">
              <a:spAutoFit/>
            </a:bodyPr>
            <a:lstStyle/>
            <a:p>
              <a:pPr algn="ctr"/>
              <a:r>
                <a:rPr kumimoji="1" lang="zh-CN" altLang="en-US" sz="2400">
                  <a:latin typeface="Times New Roman" pitchFamily="18" charset="0"/>
                  <a:ea typeface="宋体" pitchFamily="2" charset="-122"/>
                </a:rPr>
                <a:t>2</a:t>
              </a:r>
            </a:p>
          </p:txBody>
        </p:sp>
        <p:sp>
          <p:nvSpPr>
            <p:cNvPr id="285713" name="Text Box 17"/>
            <p:cNvSpPr txBox="1">
              <a:spLocks noChangeArrowheads="1"/>
            </p:cNvSpPr>
            <p:nvPr/>
          </p:nvSpPr>
          <p:spPr bwMode="auto">
            <a:xfrm>
              <a:off x="1063" y="1451"/>
              <a:ext cx="233" cy="288"/>
            </a:xfrm>
            <a:prstGeom prst="rect">
              <a:avLst/>
            </a:prstGeom>
            <a:noFill/>
            <a:ln w="9525">
              <a:noFill/>
              <a:miter lim="800000"/>
              <a:headEnd/>
              <a:tailEnd/>
            </a:ln>
            <a:effectLst/>
          </p:spPr>
          <p:txBody>
            <a:bodyPr wrap="none">
              <a:spAutoFit/>
            </a:bodyPr>
            <a:lstStyle/>
            <a:p>
              <a:pPr algn="ctr"/>
              <a:r>
                <a:rPr kumimoji="1" lang="en-US" altLang="zh-CN" sz="2400">
                  <a:latin typeface="Times New Roman" pitchFamily="18" charset="0"/>
                  <a:ea typeface="宋体" pitchFamily="2" charset="-122"/>
                </a:rPr>
                <a:t>L</a:t>
              </a:r>
            </a:p>
          </p:txBody>
        </p:sp>
        <p:sp>
          <p:nvSpPr>
            <p:cNvPr id="285714" name="Text Box 18"/>
            <p:cNvSpPr txBox="1">
              <a:spLocks noChangeArrowheads="1"/>
            </p:cNvSpPr>
            <p:nvPr/>
          </p:nvSpPr>
          <p:spPr bwMode="auto">
            <a:xfrm>
              <a:off x="1832" y="1200"/>
              <a:ext cx="244" cy="288"/>
            </a:xfrm>
            <a:prstGeom prst="rect">
              <a:avLst/>
            </a:prstGeom>
            <a:noFill/>
            <a:ln w="9525">
              <a:noFill/>
              <a:miter lim="800000"/>
              <a:headEnd/>
              <a:tailEnd/>
            </a:ln>
            <a:effectLst/>
          </p:spPr>
          <p:txBody>
            <a:bodyPr wrap="none">
              <a:spAutoFit/>
            </a:bodyPr>
            <a:lstStyle/>
            <a:p>
              <a:pPr algn="ctr"/>
              <a:r>
                <a:rPr kumimoji="1" lang="en-US" altLang="zh-CN" sz="2400">
                  <a:latin typeface="Times New Roman" pitchFamily="18" charset="0"/>
                  <a:ea typeface="宋体" pitchFamily="2" charset="-122"/>
                </a:rPr>
                <a:t>R</a:t>
              </a:r>
            </a:p>
          </p:txBody>
        </p:sp>
        <p:sp>
          <p:nvSpPr>
            <p:cNvPr id="285715" name="Text Box 19"/>
            <p:cNvSpPr txBox="1">
              <a:spLocks noChangeArrowheads="1"/>
            </p:cNvSpPr>
            <p:nvPr/>
          </p:nvSpPr>
          <p:spPr bwMode="auto">
            <a:xfrm>
              <a:off x="326" y="2140"/>
              <a:ext cx="297" cy="288"/>
            </a:xfrm>
            <a:prstGeom prst="rect">
              <a:avLst/>
            </a:prstGeom>
            <a:noFill/>
            <a:ln w="9525">
              <a:noFill/>
              <a:miter lim="800000"/>
              <a:headEnd/>
              <a:tailEnd/>
            </a:ln>
            <a:effectLst/>
          </p:spPr>
          <p:txBody>
            <a:bodyPr wrap="none">
              <a:spAutoFit/>
            </a:bodyPr>
            <a:lstStyle/>
            <a:p>
              <a:pPr algn="ctr"/>
              <a:r>
                <a:rPr kumimoji="1" lang="en-US" altLang="zh-CN" sz="2400">
                  <a:latin typeface="Times New Roman" pitchFamily="18" charset="0"/>
                  <a:ea typeface="宋体" pitchFamily="2" charset="-122"/>
                </a:rPr>
                <a:t>L’</a:t>
              </a:r>
            </a:p>
          </p:txBody>
        </p:sp>
        <p:sp>
          <p:nvSpPr>
            <p:cNvPr id="285716" name="Text Box 20"/>
            <p:cNvSpPr txBox="1">
              <a:spLocks noChangeArrowheads="1"/>
            </p:cNvSpPr>
            <p:nvPr/>
          </p:nvSpPr>
          <p:spPr bwMode="auto">
            <a:xfrm>
              <a:off x="1119" y="2198"/>
              <a:ext cx="308" cy="288"/>
            </a:xfrm>
            <a:prstGeom prst="rect">
              <a:avLst/>
            </a:prstGeom>
            <a:noFill/>
            <a:ln w="9525">
              <a:noFill/>
              <a:miter lim="800000"/>
              <a:headEnd/>
              <a:tailEnd/>
            </a:ln>
            <a:effectLst/>
          </p:spPr>
          <p:txBody>
            <a:bodyPr wrap="none">
              <a:spAutoFit/>
            </a:bodyPr>
            <a:lstStyle/>
            <a:p>
              <a:pPr algn="ctr"/>
              <a:r>
                <a:rPr kumimoji="1" lang="en-US" altLang="zh-CN" sz="2400">
                  <a:latin typeface="Times New Roman" pitchFamily="18" charset="0"/>
                  <a:ea typeface="宋体" pitchFamily="2" charset="-122"/>
                </a:rPr>
                <a:t>R’</a:t>
              </a:r>
            </a:p>
          </p:txBody>
        </p:sp>
        <p:sp>
          <p:nvSpPr>
            <p:cNvPr id="285717" name="Text Box 21"/>
            <p:cNvSpPr txBox="1">
              <a:spLocks noChangeArrowheads="1"/>
            </p:cNvSpPr>
            <p:nvPr/>
          </p:nvSpPr>
          <p:spPr bwMode="auto">
            <a:xfrm>
              <a:off x="1696" y="2180"/>
              <a:ext cx="297" cy="288"/>
            </a:xfrm>
            <a:prstGeom prst="rect">
              <a:avLst/>
            </a:prstGeom>
            <a:noFill/>
            <a:ln w="9525">
              <a:noFill/>
              <a:miter lim="800000"/>
              <a:headEnd/>
              <a:tailEnd/>
            </a:ln>
            <a:effectLst/>
          </p:spPr>
          <p:txBody>
            <a:bodyPr wrap="none">
              <a:spAutoFit/>
            </a:bodyPr>
            <a:lstStyle/>
            <a:p>
              <a:pPr algn="ctr"/>
              <a:r>
                <a:rPr kumimoji="1" lang="en-US" altLang="zh-CN" sz="2400">
                  <a:latin typeface="Times New Roman" pitchFamily="18" charset="0"/>
                  <a:ea typeface="宋体" pitchFamily="2" charset="-122"/>
                </a:rPr>
                <a:t>L’</a:t>
              </a:r>
            </a:p>
          </p:txBody>
        </p:sp>
        <p:sp>
          <p:nvSpPr>
            <p:cNvPr id="285718" name="Text Box 22"/>
            <p:cNvSpPr txBox="1">
              <a:spLocks noChangeArrowheads="1"/>
            </p:cNvSpPr>
            <p:nvPr/>
          </p:nvSpPr>
          <p:spPr bwMode="auto">
            <a:xfrm>
              <a:off x="2392" y="2164"/>
              <a:ext cx="308" cy="288"/>
            </a:xfrm>
            <a:prstGeom prst="rect">
              <a:avLst/>
            </a:prstGeom>
            <a:noFill/>
            <a:ln w="9525">
              <a:noFill/>
              <a:miter lim="800000"/>
              <a:headEnd/>
              <a:tailEnd/>
            </a:ln>
            <a:effectLst/>
          </p:spPr>
          <p:txBody>
            <a:bodyPr wrap="none">
              <a:spAutoFit/>
            </a:bodyPr>
            <a:lstStyle/>
            <a:p>
              <a:pPr algn="ctr"/>
              <a:r>
                <a:rPr kumimoji="1" lang="en-US" altLang="zh-CN" sz="2400">
                  <a:latin typeface="Times New Roman" pitchFamily="18" charset="0"/>
                  <a:ea typeface="宋体" pitchFamily="2" charset="-122"/>
                </a:rPr>
                <a:t>R’</a:t>
              </a:r>
            </a:p>
          </p:txBody>
        </p:sp>
        <p:sp>
          <p:nvSpPr>
            <p:cNvPr id="285719" name="Text Box 23"/>
            <p:cNvSpPr txBox="1">
              <a:spLocks noChangeArrowheads="1"/>
            </p:cNvSpPr>
            <p:nvPr/>
          </p:nvSpPr>
          <p:spPr bwMode="auto">
            <a:xfrm>
              <a:off x="144" y="2579"/>
              <a:ext cx="484" cy="288"/>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(2,1)</a:t>
              </a:r>
            </a:p>
          </p:txBody>
        </p:sp>
        <p:sp>
          <p:nvSpPr>
            <p:cNvPr id="285720" name="Text Box 24"/>
            <p:cNvSpPr txBox="1">
              <a:spLocks noChangeArrowheads="1"/>
            </p:cNvSpPr>
            <p:nvPr/>
          </p:nvSpPr>
          <p:spPr bwMode="auto">
            <a:xfrm>
              <a:off x="988" y="2579"/>
              <a:ext cx="484" cy="288"/>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(0,0)</a:t>
              </a:r>
            </a:p>
          </p:txBody>
        </p:sp>
        <p:sp>
          <p:nvSpPr>
            <p:cNvPr id="285721" name="Text Box 25"/>
            <p:cNvSpPr txBox="1">
              <a:spLocks noChangeArrowheads="1"/>
            </p:cNvSpPr>
            <p:nvPr/>
          </p:nvSpPr>
          <p:spPr bwMode="auto">
            <a:xfrm>
              <a:off x="1575" y="2579"/>
              <a:ext cx="484" cy="288"/>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(0,2)</a:t>
              </a:r>
            </a:p>
          </p:txBody>
        </p:sp>
        <p:sp>
          <p:nvSpPr>
            <p:cNvPr id="285722" name="Text Box 26"/>
            <p:cNvSpPr txBox="1">
              <a:spLocks noChangeArrowheads="1"/>
            </p:cNvSpPr>
            <p:nvPr/>
          </p:nvSpPr>
          <p:spPr bwMode="auto">
            <a:xfrm>
              <a:off x="2364" y="2532"/>
              <a:ext cx="484" cy="287"/>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(0,1)</a:t>
              </a:r>
            </a:p>
          </p:txBody>
        </p:sp>
        <p:sp>
          <p:nvSpPr>
            <p:cNvPr id="285723" name="Line 27"/>
            <p:cNvSpPr>
              <a:spLocks noChangeShapeType="1"/>
            </p:cNvSpPr>
            <p:nvPr/>
          </p:nvSpPr>
          <p:spPr bwMode="auto">
            <a:xfrm>
              <a:off x="960" y="2016"/>
              <a:ext cx="1104" cy="0"/>
            </a:xfrm>
            <a:prstGeom prst="line">
              <a:avLst/>
            </a:prstGeom>
            <a:noFill/>
            <a:ln w="9525">
              <a:solidFill>
                <a:schemeClr val="tx1"/>
              </a:solidFill>
              <a:prstDash val="dash"/>
              <a:round/>
              <a:headEnd/>
              <a:tailEnd/>
            </a:ln>
            <a:effectLst/>
          </p:spPr>
          <p:txBody>
            <a:bodyPr/>
            <a:lstStyle/>
            <a:p>
              <a:endParaRPr lang="zh-CN" altLang="en-US"/>
            </a:p>
          </p:txBody>
        </p:sp>
        <p:sp>
          <p:nvSpPr>
            <p:cNvPr id="285724" name="Line 28"/>
            <p:cNvSpPr>
              <a:spLocks noChangeShapeType="1"/>
            </p:cNvSpPr>
            <p:nvPr/>
          </p:nvSpPr>
          <p:spPr bwMode="auto">
            <a:xfrm>
              <a:off x="1632" y="1440"/>
              <a:ext cx="816" cy="0"/>
            </a:xfrm>
            <a:prstGeom prst="line">
              <a:avLst/>
            </a:prstGeom>
            <a:noFill/>
            <a:ln w="9525">
              <a:solidFill>
                <a:schemeClr val="tx1"/>
              </a:solidFill>
              <a:round/>
              <a:headEnd/>
              <a:tailEnd/>
            </a:ln>
            <a:effectLst/>
          </p:spPr>
          <p:txBody>
            <a:bodyPr/>
            <a:lstStyle/>
            <a:p>
              <a:endParaRPr lang="zh-CN" altLang="en-US"/>
            </a:p>
          </p:txBody>
        </p:sp>
        <p:sp>
          <p:nvSpPr>
            <p:cNvPr id="285725" name="Text Box 29"/>
            <p:cNvSpPr txBox="1">
              <a:spLocks noChangeArrowheads="1"/>
            </p:cNvSpPr>
            <p:nvPr/>
          </p:nvSpPr>
          <p:spPr bwMode="auto">
            <a:xfrm>
              <a:off x="2400" y="1272"/>
              <a:ext cx="484" cy="287"/>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(1,3)</a:t>
              </a:r>
            </a:p>
          </p:txBody>
        </p:sp>
        <p:sp>
          <p:nvSpPr>
            <p:cNvPr id="285726" name="Text Box 30"/>
            <p:cNvSpPr txBox="1">
              <a:spLocks noChangeArrowheads="1"/>
            </p:cNvSpPr>
            <p:nvPr/>
          </p:nvSpPr>
          <p:spPr bwMode="auto">
            <a:xfrm>
              <a:off x="1803" y="1488"/>
              <a:ext cx="287" cy="288"/>
            </a:xfrm>
            <a:prstGeom prst="rect">
              <a:avLst/>
            </a:prstGeom>
            <a:noFill/>
            <a:ln w="9525">
              <a:noFill/>
              <a:miter lim="800000"/>
              <a:headEnd/>
              <a:tailEnd/>
            </a:ln>
            <a:effectLst/>
          </p:spPr>
          <p:txBody>
            <a:bodyPr wrap="none">
              <a:spAutoFit/>
            </a:bodyPr>
            <a:lstStyle/>
            <a:p>
              <a:pPr algn="ctr"/>
              <a:r>
                <a:rPr kumimoji="1" lang="en-US" altLang="zh-CN" sz="2400">
                  <a:latin typeface="Times New Roman" pitchFamily="18" charset="0"/>
                  <a:ea typeface="宋体" pitchFamily="2" charset="-122"/>
                </a:rPr>
                <a:t>M</a:t>
              </a:r>
            </a:p>
          </p:txBody>
        </p:sp>
      </p:grpSp>
      <p:grpSp>
        <p:nvGrpSpPr>
          <p:cNvPr id="285727" name="Group 31"/>
          <p:cNvGrpSpPr>
            <a:grpSpLocks/>
          </p:cNvGrpSpPr>
          <p:nvPr/>
        </p:nvGrpSpPr>
        <p:grpSpPr bwMode="auto">
          <a:xfrm>
            <a:off x="5676900" y="2730500"/>
            <a:ext cx="917575" cy="1438275"/>
            <a:chOff x="542" y="3194"/>
            <a:chExt cx="587" cy="985"/>
          </a:xfrm>
        </p:grpSpPr>
        <p:sp>
          <p:nvSpPr>
            <p:cNvPr id="285728" name="Text Box 32"/>
            <p:cNvSpPr txBox="1">
              <a:spLocks noChangeArrowheads="1"/>
            </p:cNvSpPr>
            <p:nvPr/>
          </p:nvSpPr>
          <p:spPr bwMode="auto">
            <a:xfrm>
              <a:off x="542" y="3542"/>
              <a:ext cx="215" cy="313"/>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1</a:t>
              </a:r>
            </a:p>
          </p:txBody>
        </p:sp>
        <p:sp>
          <p:nvSpPr>
            <p:cNvPr id="285729" name="Text Box 33"/>
            <p:cNvSpPr txBox="1">
              <a:spLocks noChangeArrowheads="1"/>
            </p:cNvSpPr>
            <p:nvPr/>
          </p:nvSpPr>
          <p:spPr bwMode="auto">
            <a:xfrm>
              <a:off x="854" y="3194"/>
              <a:ext cx="236" cy="313"/>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L</a:t>
              </a:r>
            </a:p>
          </p:txBody>
        </p:sp>
        <p:sp>
          <p:nvSpPr>
            <p:cNvPr id="285730" name="Text Box 34"/>
            <p:cNvSpPr txBox="1">
              <a:spLocks noChangeArrowheads="1"/>
            </p:cNvSpPr>
            <p:nvPr/>
          </p:nvSpPr>
          <p:spPr bwMode="auto">
            <a:xfrm>
              <a:off x="842" y="3530"/>
              <a:ext cx="287" cy="313"/>
            </a:xfrm>
            <a:prstGeom prst="rect">
              <a:avLst/>
            </a:prstGeom>
            <a:noFill/>
            <a:ln w="9525">
              <a:noFill/>
              <a:miter lim="800000"/>
              <a:headEnd/>
              <a:tailEnd/>
            </a:ln>
            <a:effectLst/>
          </p:spPr>
          <p:txBody>
            <a:bodyPr>
              <a:spAutoFit/>
            </a:bodyPr>
            <a:lstStyle/>
            <a:p>
              <a:r>
                <a:rPr kumimoji="1" lang="en-US" altLang="zh-CN" sz="2400">
                  <a:latin typeface="Times New Roman" pitchFamily="18" charset="0"/>
                  <a:ea typeface="宋体" pitchFamily="2" charset="-122"/>
                </a:rPr>
                <a:t>M</a:t>
              </a:r>
            </a:p>
          </p:txBody>
        </p:sp>
        <p:sp>
          <p:nvSpPr>
            <p:cNvPr id="285731" name="Text Box 35"/>
            <p:cNvSpPr txBox="1">
              <a:spLocks noChangeArrowheads="1"/>
            </p:cNvSpPr>
            <p:nvPr/>
          </p:nvSpPr>
          <p:spPr bwMode="auto">
            <a:xfrm>
              <a:off x="866" y="3866"/>
              <a:ext cx="248" cy="313"/>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R</a:t>
              </a:r>
            </a:p>
          </p:txBody>
        </p:sp>
      </p:grpSp>
      <p:grpSp>
        <p:nvGrpSpPr>
          <p:cNvPr id="285732" name="Group 36"/>
          <p:cNvGrpSpPr>
            <a:grpSpLocks/>
          </p:cNvGrpSpPr>
          <p:nvPr/>
        </p:nvGrpSpPr>
        <p:grpSpPr bwMode="auto">
          <a:xfrm>
            <a:off x="6750050" y="1976438"/>
            <a:ext cx="1682750" cy="815975"/>
            <a:chOff x="4332" y="1082"/>
            <a:chExt cx="1060" cy="514"/>
          </a:xfrm>
        </p:grpSpPr>
        <p:sp>
          <p:nvSpPr>
            <p:cNvPr id="285733" name="Text Box 37"/>
            <p:cNvSpPr txBox="1">
              <a:spLocks noChangeArrowheads="1"/>
            </p:cNvSpPr>
            <p:nvPr/>
          </p:nvSpPr>
          <p:spPr bwMode="auto">
            <a:xfrm>
              <a:off x="4730" y="1082"/>
              <a:ext cx="212" cy="288"/>
            </a:xfrm>
            <a:prstGeom prst="rect">
              <a:avLst/>
            </a:prstGeom>
            <a:noFill/>
            <a:ln w="9525">
              <a:noFill/>
              <a:miter lim="800000"/>
              <a:headEnd/>
              <a:tailEnd/>
            </a:ln>
            <a:effectLst/>
          </p:spPr>
          <p:txBody>
            <a:bodyPr wrap="none">
              <a:spAutoFit/>
            </a:bodyPr>
            <a:lstStyle/>
            <a:p>
              <a:r>
                <a:rPr kumimoji="1" lang="zh-CN" altLang="en-US" sz="2400">
                  <a:latin typeface="Times New Roman" pitchFamily="18" charset="0"/>
                  <a:ea typeface="宋体" pitchFamily="2" charset="-122"/>
                </a:rPr>
                <a:t>2</a:t>
              </a:r>
            </a:p>
          </p:txBody>
        </p:sp>
        <p:sp>
          <p:nvSpPr>
            <p:cNvPr id="285734" name="Text Box 38"/>
            <p:cNvSpPr txBox="1">
              <a:spLocks noChangeArrowheads="1"/>
            </p:cNvSpPr>
            <p:nvPr/>
          </p:nvSpPr>
          <p:spPr bwMode="auto">
            <a:xfrm>
              <a:off x="4332" y="1308"/>
              <a:ext cx="297" cy="288"/>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L’</a:t>
              </a:r>
            </a:p>
          </p:txBody>
        </p:sp>
        <p:sp>
          <p:nvSpPr>
            <p:cNvPr id="285735" name="Text Box 39"/>
            <p:cNvSpPr txBox="1">
              <a:spLocks noChangeArrowheads="1"/>
            </p:cNvSpPr>
            <p:nvPr/>
          </p:nvSpPr>
          <p:spPr bwMode="auto">
            <a:xfrm>
              <a:off x="5084" y="1296"/>
              <a:ext cx="308" cy="288"/>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R’</a:t>
              </a:r>
            </a:p>
          </p:txBody>
        </p:sp>
      </p:grpSp>
      <p:graphicFrame>
        <p:nvGraphicFramePr>
          <p:cNvPr id="285754" name="Group 58"/>
          <p:cNvGraphicFramePr>
            <a:graphicFrameLocks noGrp="1"/>
          </p:cNvGraphicFramePr>
          <p:nvPr>
            <p:ph sz="half" idx="2"/>
          </p:nvPr>
        </p:nvGraphicFramePr>
        <p:xfrm>
          <a:off x="6721475" y="2789238"/>
          <a:ext cx="1654175" cy="1214438"/>
        </p:xfrm>
        <a:graphic>
          <a:graphicData uri="http://schemas.openxmlformats.org/drawingml/2006/table">
            <a:tbl>
              <a:tblPr/>
              <a:tblGrid>
                <a:gridCol w="827088">
                  <a:extLst>
                    <a:ext uri="{9D8B030D-6E8A-4147-A177-3AD203B41FA5}">
                      <a16:colId xmlns:a16="http://schemas.microsoft.com/office/drawing/2014/main" val="20000"/>
                    </a:ext>
                  </a:extLst>
                </a:gridCol>
                <a:gridCol w="827087">
                  <a:extLst>
                    <a:ext uri="{9D8B030D-6E8A-4147-A177-3AD203B41FA5}">
                      <a16:colId xmlns:a16="http://schemas.microsoft.com/office/drawing/2014/main" val="20001"/>
                    </a:ext>
                  </a:extLst>
                </a:gridCol>
              </a:tblGrid>
              <a:tr h="4127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sng" strike="noStrike" cap="none" normalizeH="0" baseline="0">
                          <a:ln>
                            <a:noFill/>
                          </a:ln>
                          <a:solidFill>
                            <a:srgbClr val="FF0066"/>
                          </a:solidFill>
                          <a:effectLst/>
                          <a:latin typeface="Arial" charset="0"/>
                          <a:ea typeface="宋体" pitchFamily="2" charset="-122"/>
                          <a:cs typeface="Arial" charset="0"/>
                        </a:rPr>
                        <a:t>2</a:t>
                      </a:r>
                      <a:r>
                        <a:rPr kumimoji="0" lang="zh-CN" altLang="en-US" sz="2000" b="0" i="0" u="none" strike="noStrike" cap="none" normalizeH="0" baseline="0">
                          <a:ln>
                            <a:noFill/>
                          </a:ln>
                          <a:solidFill>
                            <a:srgbClr val="FF0066"/>
                          </a:solidFill>
                          <a:effectLst/>
                          <a:latin typeface="Arial" charset="0"/>
                          <a:ea typeface="宋体" pitchFamily="2" charset="-122"/>
                          <a:cs typeface="Arial" charset="0"/>
                        </a:rPr>
                        <a:t>,</a:t>
                      </a:r>
                      <a:r>
                        <a:rPr kumimoji="0" lang="zh-CN" altLang="en-US" sz="2000" b="0" i="0" u="sng" strike="noStrike" cap="none" normalizeH="0" baseline="0">
                          <a:ln>
                            <a:noFill/>
                          </a:ln>
                          <a:solidFill>
                            <a:srgbClr val="FF0066"/>
                          </a:solidFill>
                          <a:effectLst/>
                          <a:latin typeface="Arial" charset="0"/>
                          <a:ea typeface="宋体" pitchFamily="2" charset="-122"/>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cs typeface="Arial" charset="0"/>
                        </a:rPr>
                        <a:t>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cs typeface="Arial" charset="0"/>
                        </a:rPr>
                        <a:t>0,</a:t>
                      </a:r>
                      <a:r>
                        <a:rPr kumimoji="0" lang="zh-CN" altLang="en-US" sz="2000" b="0" i="0" u="sng" strike="noStrike" cap="none" normalizeH="0" baseline="0">
                          <a:ln>
                            <a:noFill/>
                          </a:ln>
                          <a:solidFill>
                            <a:schemeClr val="tx1"/>
                          </a:solidFill>
                          <a:effectLst/>
                          <a:latin typeface="Arial" charset="0"/>
                          <a:ea typeface="宋体" pitchFamily="2" charset="-122"/>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cs typeface="Arial"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pitchFamily="2" charset="-122"/>
                          <a:cs typeface="Arial" charset="0"/>
                        </a:rPr>
                        <a:t>1,</a:t>
                      </a:r>
                      <a:r>
                        <a:rPr kumimoji="0" lang="zh-CN" altLang="en-US" sz="2000" b="0" i="0" u="sng" strike="noStrike" cap="none" normalizeH="0" baseline="0">
                          <a:ln>
                            <a:noFill/>
                          </a:ln>
                          <a:solidFill>
                            <a:schemeClr val="tx1"/>
                          </a:solidFill>
                          <a:effectLst/>
                          <a:latin typeface="Arial" charset="0"/>
                          <a:ea typeface="宋体" pitchFamily="2" charset="-122"/>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sng" strike="noStrike" cap="none" normalizeH="0" baseline="0">
                          <a:ln>
                            <a:noFill/>
                          </a:ln>
                          <a:solidFill>
                            <a:srgbClr val="FF0066"/>
                          </a:solidFill>
                          <a:effectLst/>
                          <a:latin typeface="Arial" charset="0"/>
                          <a:ea typeface="宋体" pitchFamily="2" charset="-122"/>
                          <a:cs typeface="Arial" charset="0"/>
                        </a:rPr>
                        <a:t>1</a:t>
                      </a:r>
                      <a:r>
                        <a:rPr kumimoji="0" lang="zh-CN" altLang="en-US" sz="2000" b="0" i="0" u="none" strike="noStrike" cap="none" normalizeH="0" baseline="0">
                          <a:ln>
                            <a:noFill/>
                          </a:ln>
                          <a:solidFill>
                            <a:srgbClr val="FF0066"/>
                          </a:solidFill>
                          <a:effectLst/>
                          <a:latin typeface="Arial" charset="0"/>
                          <a:ea typeface="宋体" pitchFamily="2" charset="-122"/>
                          <a:cs typeface="Arial" charset="0"/>
                        </a:rPr>
                        <a:t>,</a:t>
                      </a:r>
                      <a:r>
                        <a:rPr kumimoji="0" lang="zh-CN" altLang="en-US" sz="2000" b="0" i="0" u="sng" strike="noStrike" cap="none" normalizeH="0" baseline="0">
                          <a:ln>
                            <a:noFill/>
                          </a:ln>
                          <a:solidFill>
                            <a:srgbClr val="FF0066"/>
                          </a:solidFill>
                          <a:effectLst/>
                          <a:latin typeface="Arial" charset="0"/>
                          <a:ea typeface="宋体" pitchFamily="2" charset="-122"/>
                          <a:cs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85772" name="Rectangle 76"/>
          <p:cNvSpPr>
            <a:spLocks noChangeArrowheads="1"/>
          </p:cNvSpPr>
          <p:nvPr/>
        </p:nvSpPr>
        <p:spPr bwMode="auto">
          <a:xfrm>
            <a:off x="836613" y="5321300"/>
            <a:ext cx="7467600" cy="739775"/>
          </a:xfrm>
          <a:prstGeom prst="rect">
            <a:avLst/>
          </a:prstGeom>
          <a:noFill/>
          <a:ln w="9525">
            <a:noFill/>
            <a:miter lim="800000"/>
            <a:headEnd/>
            <a:tailEnd/>
          </a:ln>
          <a:effectLst/>
        </p:spPr>
        <p:txBody>
          <a:bodyPr/>
          <a:lstStyle/>
          <a:p>
            <a:pPr marL="342900" indent="-342900">
              <a:spcBef>
                <a:spcPct val="20000"/>
              </a:spcBef>
              <a:buClr>
                <a:schemeClr val="folHlink"/>
              </a:buClr>
              <a:buSzPct val="90000"/>
              <a:buFont typeface="Wingdings" pitchFamily="2" charset="2"/>
              <a:buChar char="n"/>
            </a:pPr>
            <a:r>
              <a:rPr lang="zh-CN" altLang="en-US" sz="2400">
                <a:ea typeface="宋体" pitchFamily="2" charset="-122"/>
              </a:rPr>
              <a:t>注意：</a:t>
            </a:r>
            <a:r>
              <a:rPr lang="en-US" altLang="zh-CN" sz="2400">
                <a:ea typeface="宋体" pitchFamily="2" charset="-122"/>
              </a:rPr>
              <a:t>(L,L’) </a:t>
            </a:r>
            <a:r>
              <a:rPr lang="zh-CN" altLang="en-US" sz="2400">
                <a:ea typeface="宋体" pitchFamily="2" charset="-122"/>
              </a:rPr>
              <a:t>和 </a:t>
            </a:r>
            <a:r>
              <a:rPr lang="en-US" altLang="zh-CN" sz="2400">
                <a:ea typeface="宋体" pitchFamily="2" charset="-122"/>
              </a:rPr>
              <a:t>(R,R’) </a:t>
            </a:r>
            <a:r>
              <a:rPr lang="zh-CN" altLang="en-US" sz="2400">
                <a:ea typeface="宋体" pitchFamily="2" charset="-122"/>
              </a:rPr>
              <a:t>既是</a:t>
            </a:r>
            <a:r>
              <a:rPr lang="en-US" altLang="zh-CN" sz="2400">
                <a:ea typeface="宋体" pitchFamily="2" charset="-122"/>
              </a:rPr>
              <a:t> SPNE, </a:t>
            </a:r>
            <a:r>
              <a:rPr lang="zh-CN" altLang="en-US" sz="2400">
                <a:ea typeface="宋体" pitchFamily="2" charset="-122"/>
              </a:rPr>
              <a:t>又是 </a:t>
            </a:r>
            <a:r>
              <a:rPr lang="en-US" altLang="zh-CN" sz="2400">
                <a:ea typeface="宋体" pitchFamily="2" charset="-122"/>
              </a:rPr>
              <a:t>NE . </a:t>
            </a:r>
            <a:r>
              <a:rPr lang="zh-CN" altLang="en-US" sz="2400">
                <a:ea typeface="宋体" pitchFamily="2" charset="-122"/>
              </a:rPr>
              <a:t>但 </a:t>
            </a:r>
            <a:r>
              <a:rPr lang="en-US" altLang="zh-CN" sz="2400">
                <a:ea typeface="宋体" pitchFamily="2" charset="-122"/>
              </a:rPr>
              <a:t>(R,R’) </a:t>
            </a:r>
            <a:r>
              <a:rPr lang="zh-CN" altLang="en-US" sz="2400">
                <a:ea typeface="宋体" pitchFamily="2" charset="-122"/>
              </a:rPr>
              <a:t>是</a:t>
            </a:r>
            <a:r>
              <a:rPr lang="zh-CN" altLang="en-US" sz="2400" b="1" i="1">
                <a:ea typeface="宋体" pitchFamily="2" charset="-122"/>
              </a:rPr>
              <a:t>不可置信的威胁</a:t>
            </a:r>
          </a:p>
        </p:txBody>
      </p:sp>
    </p:spTree>
  </p:cSld>
  <p:clrMapOvr>
    <a:masterClrMapping/>
  </p:clrMapOvr>
  <p:transition spd="med">
    <p:random/>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5701"/>
                                        </p:tgtEl>
                                        <p:attrNameLst>
                                          <p:attrName>style.visibility</p:attrName>
                                        </p:attrNameLst>
                                      </p:cBhvr>
                                      <p:to>
                                        <p:strVal val="visible"/>
                                      </p:to>
                                    </p:set>
                                    <p:anim calcmode="lin" valueType="num">
                                      <p:cBhvr additive="base">
                                        <p:cTn id="7" dur="500" fill="hold"/>
                                        <p:tgtEl>
                                          <p:spTgt spid="285701"/>
                                        </p:tgtEl>
                                        <p:attrNameLst>
                                          <p:attrName>ppt_x</p:attrName>
                                        </p:attrNameLst>
                                      </p:cBhvr>
                                      <p:tavLst>
                                        <p:tav tm="0">
                                          <p:val>
                                            <p:strVal val="0-#ppt_w/2"/>
                                          </p:val>
                                        </p:tav>
                                        <p:tav tm="100000">
                                          <p:val>
                                            <p:strVal val="#ppt_x"/>
                                          </p:val>
                                        </p:tav>
                                      </p:tavLst>
                                    </p:anim>
                                    <p:anim calcmode="lin" valueType="num">
                                      <p:cBhvr additive="base">
                                        <p:cTn id="8" dur="500" fill="hold"/>
                                        <p:tgtEl>
                                          <p:spTgt spid="28570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85727"/>
                                        </p:tgtEl>
                                        <p:attrNameLst>
                                          <p:attrName>style.visibility</p:attrName>
                                        </p:attrNameLst>
                                      </p:cBhvr>
                                      <p:to>
                                        <p:strVal val="visible"/>
                                      </p:to>
                                    </p:set>
                                    <p:animEffect transition="in" filter="blinds(horizontal)">
                                      <p:cBhvr>
                                        <p:cTn id="13" dur="500"/>
                                        <p:tgtEl>
                                          <p:spTgt spid="28572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285732"/>
                                        </p:tgtEl>
                                        <p:attrNameLst>
                                          <p:attrName>style.visibility</p:attrName>
                                        </p:attrNameLst>
                                      </p:cBhvr>
                                      <p:to>
                                        <p:strVal val="visible"/>
                                      </p:to>
                                    </p:set>
                                    <p:anim calcmode="lin" valueType="num">
                                      <p:cBhvr additive="base">
                                        <p:cTn id="18" dur="500" fill="hold"/>
                                        <p:tgtEl>
                                          <p:spTgt spid="285732"/>
                                        </p:tgtEl>
                                        <p:attrNameLst>
                                          <p:attrName>ppt_x</p:attrName>
                                        </p:attrNameLst>
                                      </p:cBhvr>
                                      <p:tavLst>
                                        <p:tav tm="0">
                                          <p:val>
                                            <p:strVal val="1+#ppt_w/2"/>
                                          </p:val>
                                        </p:tav>
                                        <p:tav tm="100000">
                                          <p:val>
                                            <p:strVal val="#ppt_x"/>
                                          </p:val>
                                        </p:tav>
                                      </p:tavLst>
                                    </p:anim>
                                    <p:anim calcmode="lin" valueType="num">
                                      <p:cBhvr additive="base">
                                        <p:cTn id="19" dur="500" fill="hold"/>
                                        <p:tgtEl>
                                          <p:spTgt spid="28573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85754"/>
                                        </p:tgtEl>
                                        <p:attrNameLst>
                                          <p:attrName>style.visibility</p:attrName>
                                        </p:attrNameLst>
                                      </p:cBhvr>
                                      <p:to>
                                        <p:strVal val="visible"/>
                                      </p:to>
                                    </p:set>
                                    <p:animEffect transition="in" filter="blinds(horizontal)">
                                      <p:cBhvr>
                                        <p:cTn id="24" dur="500"/>
                                        <p:tgtEl>
                                          <p:spTgt spid="285754"/>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85772"/>
                                        </p:tgtEl>
                                        <p:attrNameLst>
                                          <p:attrName>style.visibility</p:attrName>
                                        </p:attrNameLst>
                                      </p:cBhvr>
                                      <p:to>
                                        <p:strVal val="visible"/>
                                      </p:to>
                                    </p:set>
                                    <p:anim calcmode="lin" valueType="num">
                                      <p:cBhvr additive="base">
                                        <p:cTn id="29" dur="500" fill="hold"/>
                                        <p:tgtEl>
                                          <p:spTgt spid="285772"/>
                                        </p:tgtEl>
                                        <p:attrNameLst>
                                          <p:attrName>ppt_x</p:attrName>
                                        </p:attrNameLst>
                                      </p:cBhvr>
                                      <p:tavLst>
                                        <p:tav tm="0">
                                          <p:val>
                                            <p:strVal val="0-#ppt_w/2"/>
                                          </p:val>
                                        </p:tav>
                                        <p:tav tm="100000">
                                          <p:val>
                                            <p:strVal val="#ppt_x"/>
                                          </p:val>
                                        </p:tav>
                                      </p:tavLst>
                                    </p:anim>
                                    <p:anim calcmode="lin" valueType="num">
                                      <p:cBhvr additive="base">
                                        <p:cTn id="30" dur="500" fill="hold"/>
                                        <p:tgtEl>
                                          <p:spTgt spid="2857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7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dirty="0"/>
              <a:t>Game Theory</a:t>
            </a:r>
            <a:r>
              <a:rPr lang="en-US" altLang="zh-CN" dirty="0"/>
              <a:t>—</a:t>
            </a:r>
            <a:r>
              <a:rPr lang="zh-CN" altLang="en-US" dirty="0"/>
              <a:t>chapter 4</a:t>
            </a:r>
            <a:endParaRPr lang="en-US" altLang="zh-CN" dirty="0"/>
          </a:p>
        </p:txBody>
      </p:sp>
      <p:sp>
        <p:nvSpPr>
          <p:cNvPr id="6" name="灯片编号占位符 5"/>
          <p:cNvSpPr>
            <a:spLocks noGrp="1"/>
          </p:cNvSpPr>
          <p:nvPr>
            <p:ph type="sldNum" sz="quarter" idx="12"/>
          </p:nvPr>
        </p:nvSpPr>
        <p:spPr/>
        <p:txBody>
          <a:bodyPr/>
          <a:lstStyle/>
          <a:p>
            <a:fld id="{1286CCC2-9043-4B99-A84B-CE3F927D6D89}" type="slidenum">
              <a:rPr lang="zh-CN" altLang="en-US"/>
              <a:pPr/>
              <a:t>7</a:t>
            </a:fld>
            <a:endParaRPr lang="en-US" altLang="zh-CN"/>
          </a:p>
        </p:txBody>
      </p:sp>
      <p:sp>
        <p:nvSpPr>
          <p:cNvPr id="288770" name="Rectangle 2"/>
          <p:cNvSpPr>
            <a:spLocks noGrp="1" noChangeArrowheads="1"/>
          </p:cNvSpPr>
          <p:nvPr>
            <p:ph type="title"/>
          </p:nvPr>
        </p:nvSpPr>
        <p:spPr/>
        <p:txBody>
          <a:bodyPr/>
          <a:lstStyle/>
          <a:p>
            <a:r>
              <a:rPr lang="en-US" altLang="zh-CN">
                <a:ea typeface="宋体" pitchFamily="2" charset="-122"/>
              </a:rPr>
              <a:t>Requirement 1</a:t>
            </a:r>
            <a:endParaRPr lang="zh-CN" altLang="en-US">
              <a:ea typeface="宋体" pitchFamily="2" charset="-122"/>
            </a:endParaRPr>
          </a:p>
        </p:txBody>
      </p:sp>
      <p:sp>
        <p:nvSpPr>
          <p:cNvPr id="288771" name="Rectangle 3"/>
          <p:cNvSpPr>
            <a:spLocks noGrp="1" noChangeArrowheads="1"/>
          </p:cNvSpPr>
          <p:nvPr>
            <p:ph type="body" idx="1"/>
          </p:nvPr>
        </p:nvSpPr>
        <p:spPr/>
        <p:txBody>
          <a:bodyPr/>
          <a:lstStyle/>
          <a:p>
            <a:r>
              <a:rPr lang="zh-CN" altLang="en-US" b="1" dirty="0">
                <a:ea typeface="宋体" pitchFamily="2" charset="-122"/>
              </a:rPr>
              <a:t>要求 </a:t>
            </a:r>
            <a:r>
              <a:rPr lang="en-US" altLang="zh-CN" b="1" dirty="0">
                <a:ea typeface="宋体" pitchFamily="2" charset="-122"/>
              </a:rPr>
              <a:t>1.</a:t>
            </a:r>
            <a:r>
              <a:rPr lang="en-US" altLang="zh-CN" dirty="0">
                <a:ea typeface="宋体" pitchFamily="2" charset="-122"/>
              </a:rPr>
              <a:t> </a:t>
            </a:r>
            <a:r>
              <a:rPr lang="zh-CN" altLang="en-US" dirty="0">
                <a:ea typeface="宋体" pitchFamily="2" charset="-122"/>
              </a:rPr>
              <a:t>在每一信息集中</a:t>
            </a:r>
            <a:r>
              <a:rPr lang="en-US" altLang="zh-CN" dirty="0">
                <a:ea typeface="宋体" pitchFamily="2" charset="-122"/>
              </a:rPr>
              <a:t>, </a:t>
            </a:r>
            <a:r>
              <a:rPr lang="zh-CN" altLang="en-US" dirty="0">
                <a:ea typeface="宋体" pitchFamily="2" charset="-122"/>
              </a:rPr>
              <a:t>应该行动的参与人必须对博弈进行到该信息集中的哪个节有一个推断</a:t>
            </a:r>
            <a:r>
              <a:rPr lang="en-US" altLang="zh-CN" dirty="0">
                <a:ea typeface="宋体" pitchFamily="2" charset="-122"/>
              </a:rPr>
              <a:t>. </a:t>
            </a:r>
          </a:p>
          <a:p>
            <a:r>
              <a:rPr lang="zh-CN" altLang="en-US" b="1" dirty="0">
                <a:ea typeface="宋体" pitchFamily="2" charset="-122"/>
              </a:rPr>
              <a:t>注意 </a:t>
            </a:r>
            <a:r>
              <a:rPr lang="en-US" altLang="zh-CN" b="1" dirty="0">
                <a:ea typeface="宋体" pitchFamily="2" charset="-122"/>
              </a:rPr>
              <a:t>:</a:t>
            </a:r>
            <a:r>
              <a:rPr lang="en-US" altLang="zh-CN" dirty="0">
                <a:ea typeface="宋体" pitchFamily="2" charset="-122"/>
              </a:rPr>
              <a:t> (1) </a:t>
            </a:r>
            <a:r>
              <a:rPr lang="zh-CN" altLang="en-US" dirty="0">
                <a:ea typeface="宋体" pitchFamily="2" charset="-122"/>
              </a:rPr>
              <a:t>对于非单节信息集</a:t>
            </a:r>
            <a:r>
              <a:rPr lang="en-US" altLang="zh-CN" dirty="0">
                <a:ea typeface="宋体" pitchFamily="2" charset="-122"/>
              </a:rPr>
              <a:t>, </a:t>
            </a:r>
            <a:r>
              <a:rPr lang="zh-CN" altLang="en-US" dirty="0">
                <a:ea typeface="宋体" pitchFamily="2" charset="-122"/>
              </a:rPr>
              <a:t>推断是在信息集中不同节点的一个概率分布</a:t>
            </a:r>
            <a:r>
              <a:rPr lang="en-US" altLang="zh-CN" dirty="0">
                <a:ea typeface="宋体" pitchFamily="2" charset="-122"/>
              </a:rPr>
              <a:t>; </a:t>
            </a:r>
          </a:p>
          <a:p>
            <a:r>
              <a:rPr lang="en-US" altLang="zh-CN" dirty="0">
                <a:ea typeface="宋体" pitchFamily="2" charset="-122"/>
              </a:rPr>
              <a:t> (2) </a:t>
            </a:r>
            <a:r>
              <a:rPr lang="zh-CN" altLang="en-US" dirty="0">
                <a:ea typeface="宋体" pitchFamily="2" charset="-122"/>
              </a:rPr>
              <a:t>对于单节信息集</a:t>
            </a:r>
            <a:r>
              <a:rPr lang="en-US" altLang="zh-CN" dirty="0">
                <a:ea typeface="宋体" pitchFamily="2" charset="-122"/>
              </a:rPr>
              <a:t>, </a:t>
            </a:r>
            <a:r>
              <a:rPr lang="zh-CN" altLang="en-US" dirty="0">
                <a:ea typeface="宋体" pitchFamily="2" charset="-122"/>
              </a:rPr>
              <a:t>参与人的推断就是到达此单一决策节的概率为</a:t>
            </a:r>
            <a:r>
              <a:rPr lang="en-US" altLang="zh-CN" dirty="0">
                <a:ea typeface="宋体" pitchFamily="2" charset="-122"/>
              </a:rPr>
              <a:t>1.</a:t>
            </a:r>
          </a:p>
        </p:txBody>
      </p:sp>
    </p:spTree>
  </p:cSld>
  <p:clrMapOvr>
    <a:masterClrMapping/>
  </p:clrMapOvr>
  <p:transition spd="med">
    <p:random/>
    <p:sndAc>
      <p:stSnd>
        <p:snd r:embed="rId2" name="click.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页脚占位符 4"/>
          <p:cNvSpPr>
            <a:spLocks noGrp="1"/>
          </p:cNvSpPr>
          <p:nvPr>
            <p:ph type="ftr" sz="quarter" idx="11"/>
          </p:nvPr>
        </p:nvSpPr>
        <p:spPr/>
        <p:txBody>
          <a:bodyPr/>
          <a:lstStyle/>
          <a:p>
            <a:r>
              <a:rPr lang="zh-CN" altLang="en-US"/>
              <a:t>Game Theory--chapter4</a:t>
            </a:r>
            <a:endParaRPr lang="en-US" altLang="zh-CN"/>
          </a:p>
        </p:txBody>
      </p:sp>
      <p:sp>
        <p:nvSpPr>
          <p:cNvPr id="34" name="灯片编号占位符 5"/>
          <p:cNvSpPr>
            <a:spLocks noGrp="1"/>
          </p:cNvSpPr>
          <p:nvPr>
            <p:ph type="sldNum" sz="quarter" idx="12"/>
          </p:nvPr>
        </p:nvSpPr>
        <p:spPr/>
        <p:txBody>
          <a:bodyPr/>
          <a:lstStyle/>
          <a:p>
            <a:fld id="{61D4978D-3A30-4C5E-9ADD-CCB948BBA88C}" type="slidenum">
              <a:rPr lang="zh-CN" altLang="en-US"/>
              <a:pPr/>
              <a:t>8</a:t>
            </a:fld>
            <a:endParaRPr lang="en-US" altLang="zh-CN"/>
          </a:p>
        </p:txBody>
      </p:sp>
      <p:sp>
        <p:nvSpPr>
          <p:cNvPr id="289794" name="Rectangle 2"/>
          <p:cNvSpPr>
            <a:spLocks noGrp="1" noChangeArrowheads="1"/>
          </p:cNvSpPr>
          <p:nvPr>
            <p:ph type="title"/>
          </p:nvPr>
        </p:nvSpPr>
        <p:spPr/>
        <p:txBody>
          <a:bodyPr/>
          <a:lstStyle/>
          <a:p>
            <a:r>
              <a:rPr lang="en-US" altLang="zh-CN">
                <a:ea typeface="宋体" pitchFamily="2" charset="-122"/>
              </a:rPr>
              <a:t>Example 3 - SPNE</a:t>
            </a:r>
            <a:endParaRPr lang="zh-CN" altLang="en-US">
              <a:ea typeface="宋体" pitchFamily="2" charset="-122"/>
            </a:endParaRPr>
          </a:p>
        </p:txBody>
      </p:sp>
      <p:sp>
        <p:nvSpPr>
          <p:cNvPr id="289795" name="Rectangle 3"/>
          <p:cNvSpPr>
            <a:spLocks noGrp="1" noChangeArrowheads="1"/>
          </p:cNvSpPr>
          <p:nvPr>
            <p:ph type="body" idx="1"/>
          </p:nvPr>
        </p:nvSpPr>
        <p:spPr/>
        <p:txBody>
          <a:bodyPr/>
          <a:lstStyle/>
          <a:p>
            <a:r>
              <a:rPr lang="zh-CN" altLang="en-US">
                <a:ea typeface="宋体" pitchFamily="2" charset="-122"/>
              </a:rPr>
              <a:t>剔除难以置信（</a:t>
            </a:r>
            <a:r>
              <a:rPr lang="en-US" altLang="zh-CN">
                <a:ea typeface="宋体" pitchFamily="2" charset="-122"/>
              </a:rPr>
              <a:t>implausible</a:t>
            </a:r>
            <a:r>
              <a:rPr lang="zh-CN" altLang="en-US">
                <a:ea typeface="宋体" pitchFamily="2" charset="-122"/>
              </a:rPr>
              <a:t> ）的均衡 </a:t>
            </a:r>
            <a:r>
              <a:rPr lang="en-US" altLang="zh-CN">
                <a:ea typeface="宋体" pitchFamily="2" charset="-122"/>
              </a:rPr>
              <a:t>(R,R’)</a:t>
            </a:r>
          </a:p>
          <a:p>
            <a:r>
              <a:rPr lang="zh-CN" altLang="en-US">
                <a:ea typeface="宋体" pitchFamily="2" charset="-122"/>
              </a:rPr>
              <a:t>加入推断</a:t>
            </a:r>
            <a:endParaRPr lang="en-US" altLang="zh-CN">
              <a:ea typeface="宋体" pitchFamily="2" charset="-122"/>
            </a:endParaRPr>
          </a:p>
        </p:txBody>
      </p:sp>
      <p:grpSp>
        <p:nvGrpSpPr>
          <p:cNvPr id="289796" name="Group 4"/>
          <p:cNvGrpSpPr>
            <a:grpSpLocks/>
          </p:cNvGrpSpPr>
          <p:nvPr/>
        </p:nvGrpSpPr>
        <p:grpSpPr bwMode="auto">
          <a:xfrm>
            <a:off x="3008313" y="2085975"/>
            <a:ext cx="5159375" cy="3965575"/>
            <a:chOff x="1296" y="1248"/>
            <a:chExt cx="2650" cy="1668"/>
          </a:xfrm>
        </p:grpSpPr>
        <p:sp>
          <p:nvSpPr>
            <p:cNvPr id="289797" name="Oval 5"/>
            <p:cNvSpPr>
              <a:spLocks noChangeArrowheads="1"/>
            </p:cNvSpPr>
            <p:nvPr/>
          </p:nvSpPr>
          <p:spPr bwMode="auto">
            <a:xfrm>
              <a:off x="2586" y="1501"/>
              <a:ext cx="180" cy="200"/>
            </a:xfrm>
            <a:prstGeom prst="ellipse">
              <a:avLst/>
            </a:prstGeom>
            <a:noFill/>
            <a:ln w="9525">
              <a:solidFill>
                <a:schemeClr val="tx1"/>
              </a:solidFill>
              <a:round/>
              <a:headEnd/>
              <a:tailEnd/>
            </a:ln>
            <a:effectLst/>
          </p:spPr>
          <p:txBody>
            <a:bodyPr wrap="none" anchor="ctr"/>
            <a:lstStyle/>
            <a:p>
              <a:endParaRPr lang="zh-CN" altLang="en-US"/>
            </a:p>
          </p:txBody>
        </p:sp>
        <p:sp>
          <p:nvSpPr>
            <p:cNvPr id="289798" name="Line 6"/>
            <p:cNvSpPr>
              <a:spLocks noChangeShapeType="1"/>
            </p:cNvSpPr>
            <p:nvPr/>
          </p:nvSpPr>
          <p:spPr bwMode="auto">
            <a:xfrm flipH="1">
              <a:off x="2117" y="1661"/>
              <a:ext cx="469" cy="441"/>
            </a:xfrm>
            <a:prstGeom prst="line">
              <a:avLst/>
            </a:prstGeom>
            <a:noFill/>
            <a:ln w="9525">
              <a:solidFill>
                <a:schemeClr val="tx1"/>
              </a:solidFill>
              <a:round/>
              <a:headEnd/>
              <a:tailEnd/>
            </a:ln>
            <a:effectLst/>
          </p:spPr>
          <p:txBody>
            <a:bodyPr/>
            <a:lstStyle/>
            <a:p>
              <a:endParaRPr lang="zh-CN" altLang="en-US"/>
            </a:p>
          </p:txBody>
        </p:sp>
        <p:sp>
          <p:nvSpPr>
            <p:cNvPr id="289799" name="Line 7"/>
            <p:cNvSpPr>
              <a:spLocks noChangeShapeType="1"/>
            </p:cNvSpPr>
            <p:nvPr/>
          </p:nvSpPr>
          <p:spPr bwMode="auto">
            <a:xfrm>
              <a:off x="2766" y="1622"/>
              <a:ext cx="471" cy="480"/>
            </a:xfrm>
            <a:prstGeom prst="line">
              <a:avLst/>
            </a:prstGeom>
            <a:noFill/>
            <a:ln w="9525">
              <a:solidFill>
                <a:schemeClr val="tx1"/>
              </a:solidFill>
              <a:round/>
              <a:headEnd/>
              <a:tailEnd/>
            </a:ln>
            <a:effectLst/>
          </p:spPr>
          <p:txBody>
            <a:bodyPr/>
            <a:lstStyle/>
            <a:p>
              <a:endParaRPr lang="zh-CN" altLang="en-US"/>
            </a:p>
          </p:txBody>
        </p:sp>
        <p:sp>
          <p:nvSpPr>
            <p:cNvPr id="289800" name="Oval 8"/>
            <p:cNvSpPr>
              <a:spLocks noChangeArrowheads="1"/>
            </p:cNvSpPr>
            <p:nvPr/>
          </p:nvSpPr>
          <p:spPr bwMode="auto">
            <a:xfrm>
              <a:off x="1972" y="2063"/>
              <a:ext cx="180" cy="159"/>
            </a:xfrm>
            <a:prstGeom prst="ellipse">
              <a:avLst/>
            </a:prstGeom>
            <a:solidFill>
              <a:schemeClr val="tx2"/>
            </a:solidFill>
            <a:ln w="9525">
              <a:solidFill>
                <a:schemeClr val="tx1"/>
              </a:solidFill>
              <a:round/>
              <a:headEnd/>
              <a:tailEnd/>
            </a:ln>
            <a:effectLst/>
          </p:spPr>
          <p:txBody>
            <a:bodyPr wrap="none" anchor="ctr"/>
            <a:lstStyle/>
            <a:p>
              <a:endParaRPr lang="zh-CN" altLang="en-US"/>
            </a:p>
          </p:txBody>
        </p:sp>
        <p:sp>
          <p:nvSpPr>
            <p:cNvPr id="289801" name="Oval 9"/>
            <p:cNvSpPr>
              <a:spLocks noChangeArrowheads="1"/>
            </p:cNvSpPr>
            <p:nvPr/>
          </p:nvSpPr>
          <p:spPr bwMode="auto">
            <a:xfrm>
              <a:off x="3164" y="2063"/>
              <a:ext cx="180" cy="159"/>
            </a:xfrm>
            <a:prstGeom prst="ellipse">
              <a:avLst/>
            </a:prstGeom>
            <a:solidFill>
              <a:schemeClr val="tx2"/>
            </a:solidFill>
            <a:ln w="9525">
              <a:solidFill>
                <a:schemeClr val="tx1"/>
              </a:solidFill>
              <a:round/>
              <a:headEnd/>
              <a:tailEnd/>
            </a:ln>
            <a:effectLst/>
          </p:spPr>
          <p:txBody>
            <a:bodyPr wrap="none" anchor="ctr"/>
            <a:lstStyle/>
            <a:p>
              <a:endParaRPr lang="zh-CN" altLang="en-US"/>
            </a:p>
          </p:txBody>
        </p:sp>
        <p:sp>
          <p:nvSpPr>
            <p:cNvPr id="289802" name="Line 10"/>
            <p:cNvSpPr>
              <a:spLocks noChangeShapeType="1"/>
            </p:cNvSpPr>
            <p:nvPr/>
          </p:nvSpPr>
          <p:spPr bwMode="auto">
            <a:xfrm flipH="1">
              <a:off x="1574" y="2222"/>
              <a:ext cx="434" cy="561"/>
            </a:xfrm>
            <a:prstGeom prst="line">
              <a:avLst/>
            </a:prstGeom>
            <a:noFill/>
            <a:ln w="9525">
              <a:solidFill>
                <a:schemeClr val="tx1"/>
              </a:solidFill>
              <a:round/>
              <a:headEnd/>
              <a:tailEnd/>
            </a:ln>
            <a:effectLst/>
          </p:spPr>
          <p:txBody>
            <a:bodyPr/>
            <a:lstStyle/>
            <a:p>
              <a:endParaRPr lang="zh-CN" altLang="en-US"/>
            </a:p>
          </p:txBody>
        </p:sp>
        <p:sp>
          <p:nvSpPr>
            <p:cNvPr id="289803" name="Line 11"/>
            <p:cNvSpPr>
              <a:spLocks noChangeShapeType="1"/>
            </p:cNvSpPr>
            <p:nvPr/>
          </p:nvSpPr>
          <p:spPr bwMode="auto">
            <a:xfrm>
              <a:off x="2096" y="2190"/>
              <a:ext cx="325" cy="601"/>
            </a:xfrm>
            <a:prstGeom prst="line">
              <a:avLst/>
            </a:prstGeom>
            <a:noFill/>
            <a:ln w="9525">
              <a:solidFill>
                <a:schemeClr val="tx1"/>
              </a:solidFill>
              <a:round/>
              <a:headEnd/>
              <a:tailEnd/>
            </a:ln>
            <a:effectLst/>
          </p:spPr>
          <p:txBody>
            <a:bodyPr/>
            <a:lstStyle/>
            <a:p>
              <a:endParaRPr lang="zh-CN" altLang="en-US"/>
            </a:p>
          </p:txBody>
        </p:sp>
        <p:sp>
          <p:nvSpPr>
            <p:cNvPr id="289804" name="Line 12"/>
            <p:cNvSpPr>
              <a:spLocks noChangeShapeType="1"/>
            </p:cNvSpPr>
            <p:nvPr/>
          </p:nvSpPr>
          <p:spPr bwMode="auto">
            <a:xfrm flipH="1">
              <a:off x="2947" y="2222"/>
              <a:ext cx="290" cy="521"/>
            </a:xfrm>
            <a:prstGeom prst="line">
              <a:avLst/>
            </a:prstGeom>
            <a:noFill/>
            <a:ln w="9525">
              <a:solidFill>
                <a:schemeClr val="tx1"/>
              </a:solidFill>
              <a:round/>
              <a:headEnd/>
              <a:tailEnd/>
            </a:ln>
            <a:effectLst/>
          </p:spPr>
          <p:txBody>
            <a:bodyPr/>
            <a:lstStyle/>
            <a:p>
              <a:endParaRPr lang="zh-CN" altLang="en-US"/>
            </a:p>
          </p:txBody>
        </p:sp>
        <p:sp>
          <p:nvSpPr>
            <p:cNvPr id="289805" name="Line 13"/>
            <p:cNvSpPr>
              <a:spLocks noChangeShapeType="1"/>
            </p:cNvSpPr>
            <p:nvPr/>
          </p:nvSpPr>
          <p:spPr bwMode="auto">
            <a:xfrm>
              <a:off x="3309" y="2183"/>
              <a:ext cx="434" cy="519"/>
            </a:xfrm>
            <a:prstGeom prst="line">
              <a:avLst/>
            </a:prstGeom>
            <a:noFill/>
            <a:ln w="9525">
              <a:solidFill>
                <a:schemeClr val="tx1"/>
              </a:solidFill>
              <a:round/>
              <a:headEnd/>
              <a:tailEnd/>
            </a:ln>
            <a:effectLst/>
          </p:spPr>
          <p:txBody>
            <a:bodyPr/>
            <a:lstStyle/>
            <a:p>
              <a:endParaRPr lang="zh-CN" altLang="en-US"/>
            </a:p>
          </p:txBody>
        </p:sp>
        <p:sp>
          <p:nvSpPr>
            <p:cNvPr id="289806" name="Text Box 14"/>
            <p:cNvSpPr txBox="1">
              <a:spLocks noChangeArrowheads="1"/>
            </p:cNvSpPr>
            <p:nvPr/>
          </p:nvSpPr>
          <p:spPr bwMode="auto">
            <a:xfrm>
              <a:off x="2579" y="1248"/>
              <a:ext cx="172" cy="192"/>
            </a:xfrm>
            <a:prstGeom prst="rect">
              <a:avLst/>
            </a:prstGeom>
            <a:noFill/>
            <a:ln w="9525">
              <a:noFill/>
              <a:miter lim="800000"/>
              <a:headEnd/>
              <a:tailEnd/>
            </a:ln>
            <a:effectLst/>
          </p:spPr>
          <p:txBody>
            <a:bodyPr wrap="none">
              <a:spAutoFit/>
            </a:bodyPr>
            <a:lstStyle/>
            <a:p>
              <a:pPr algn="ctr"/>
              <a:r>
                <a:rPr kumimoji="1" lang="zh-CN" altLang="en-US" sz="2400">
                  <a:latin typeface="Times New Roman" pitchFamily="18" charset="0"/>
                  <a:ea typeface="宋体" pitchFamily="2" charset="-122"/>
                </a:rPr>
                <a:t>1</a:t>
              </a:r>
            </a:p>
          </p:txBody>
        </p:sp>
        <p:sp>
          <p:nvSpPr>
            <p:cNvPr id="289807" name="Text Box 15"/>
            <p:cNvSpPr txBox="1">
              <a:spLocks noChangeArrowheads="1"/>
            </p:cNvSpPr>
            <p:nvPr/>
          </p:nvSpPr>
          <p:spPr bwMode="auto">
            <a:xfrm>
              <a:off x="2592" y="1896"/>
              <a:ext cx="173" cy="192"/>
            </a:xfrm>
            <a:prstGeom prst="rect">
              <a:avLst/>
            </a:prstGeom>
            <a:noFill/>
            <a:ln w="9525">
              <a:noFill/>
              <a:miter lim="800000"/>
              <a:headEnd/>
              <a:tailEnd/>
            </a:ln>
            <a:effectLst/>
          </p:spPr>
          <p:txBody>
            <a:bodyPr wrap="none">
              <a:spAutoFit/>
            </a:bodyPr>
            <a:lstStyle/>
            <a:p>
              <a:pPr algn="ctr"/>
              <a:r>
                <a:rPr kumimoji="1" lang="zh-CN" altLang="en-US" sz="2400">
                  <a:latin typeface="Times New Roman" pitchFamily="18" charset="0"/>
                  <a:ea typeface="宋体" pitchFamily="2" charset="-122"/>
                </a:rPr>
                <a:t>2</a:t>
              </a:r>
            </a:p>
          </p:txBody>
        </p:sp>
        <p:sp>
          <p:nvSpPr>
            <p:cNvPr id="289808" name="Text Box 16"/>
            <p:cNvSpPr txBox="1">
              <a:spLocks noChangeArrowheads="1"/>
            </p:cNvSpPr>
            <p:nvPr/>
          </p:nvSpPr>
          <p:spPr bwMode="auto">
            <a:xfrm>
              <a:off x="2236" y="1595"/>
              <a:ext cx="190" cy="193"/>
            </a:xfrm>
            <a:prstGeom prst="rect">
              <a:avLst/>
            </a:prstGeom>
            <a:noFill/>
            <a:ln w="9525">
              <a:noFill/>
              <a:miter lim="800000"/>
              <a:headEnd/>
              <a:tailEnd/>
            </a:ln>
            <a:effectLst/>
          </p:spPr>
          <p:txBody>
            <a:bodyPr wrap="none">
              <a:spAutoFit/>
            </a:bodyPr>
            <a:lstStyle/>
            <a:p>
              <a:pPr algn="ctr"/>
              <a:r>
                <a:rPr kumimoji="1" lang="en-US" altLang="zh-CN" sz="2400">
                  <a:latin typeface="Times New Roman" pitchFamily="18" charset="0"/>
                  <a:ea typeface="宋体" pitchFamily="2" charset="-122"/>
                </a:rPr>
                <a:t>L</a:t>
              </a:r>
            </a:p>
          </p:txBody>
        </p:sp>
        <p:sp>
          <p:nvSpPr>
            <p:cNvPr id="289809" name="Text Box 17"/>
            <p:cNvSpPr txBox="1">
              <a:spLocks noChangeArrowheads="1"/>
            </p:cNvSpPr>
            <p:nvPr/>
          </p:nvSpPr>
          <p:spPr bwMode="auto">
            <a:xfrm>
              <a:off x="3006" y="1344"/>
              <a:ext cx="199" cy="192"/>
            </a:xfrm>
            <a:prstGeom prst="rect">
              <a:avLst/>
            </a:prstGeom>
            <a:noFill/>
            <a:ln w="9525">
              <a:noFill/>
              <a:miter lim="800000"/>
              <a:headEnd/>
              <a:tailEnd/>
            </a:ln>
            <a:effectLst/>
          </p:spPr>
          <p:txBody>
            <a:bodyPr wrap="none">
              <a:spAutoFit/>
            </a:bodyPr>
            <a:lstStyle/>
            <a:p>
              <a:pPr algn="ctr"/>
              <a:r>
                <a:rPr kumimoji="1" lang="en-US" altLang="zh-CN" sz="2400">
                  <a:latin typeface="Times New Roman" pitchFamily="18" charset="0"/>
                  <a:ea typeface="宋体" pitchFamily="2" charset="-122"/>
                </a:rPr>
                <a:t>R</a:t>
              </a:r>
            </a:p>
          </p:txBody>
        </p:sp>
        <p:sp>
          <p:nvSpPr>
            <p:cNvPr id="289810" name="Text Box 18"/>
            <p:cNvSpPr txBox="1">
              <a:spLocks noChangeArrowheads="1"/>
            </p:cNvSpPr>
            <p:nvPr/>
          </p:nvSpPr>
          <p:spPr bwMode="auto">
            <a:xfrm>
              <a:off x="1505" y="2284"/>
              <a:ext cx="242" cy="193"/>
            </a:xfrm>
            <a:prstGeom prst="rect">
              <a:avLst/>
            </a:prstGeom>
            <a:noFill/>
            <a:ln w="9525">
              <a:noFill/>
              <a:miter lim="800000"/>
              <a:headEnd/>
              <a:tailEnd/>
            </a:ln>
            <a:effectLst/>
          </p:spPr>
          <p:txBody>
            <a:bodyPr wrap="none">
              <a:spAutoFit/>
            </a:bodyPr>
            <a:lstStyle/>
            <a:p>
              <a:pPr algn="ctr"/>
              <a:r>
                <a:rPr kumimoji="1" lang="en-US" altLang="zh-CN" sz="2400">
                  <a:latin typeface="Times New Roman" pitchFamily="18" charset="0"/>
                  <a:ea typeface="宋体" pitchFamily="2" charset="-122"/>
                </a:rPr>
                <a:t>L’</a:t>
              </a:r>
            </a:p>
          </p:txBody>
        </p:sp>
        <p:sp>
          <p:nvSpPr>
            <p:cNvPr id="289811" name="Text Box 19"/>
            <p:cNvSpPr txBox="1">
              <a:spLocks noChangeArrowheads="1"/>
            </p:cNvSpPr>
            <p:nvPr/>
          </p:nvSpPr>
          <p:spPr bwMode="auto">
            <a:xfrm>
              <a:off x="2300" y="2342"/>
              <a:ext cx="251" cy="192"/>
            </a:xfrm>
            <a:prstGeom prst="rect">
              <a:avLst/>
            </a:prstGeom>
            <a:noFill/>
            <a:ln w="9525">
              <a:noFill/>
              <a:miter lim="800000"/>
              <a:headEnd/>
              <a:tailEnd/>
            </a:ln>
            <a:effectLst/>
          </p:spPr>
          <p:txBody>
            <a:bodyPr wrap="none">
              <a:spAutoFit/>
            </a:bodyPr>
            <a:lstStyle/>
            <a:p>
              <a:pPr algn="ctr"/>
              <a:r>
                <a:rPr kumimoji="1" lang="en-US" altLang="zh-CN" sz="2400">
                  <a:latin typeface="Times New Roman" pitchFamily="18" charset="0"/>
                  <a:ea typeface="宋体" pitchFamily="2" charset="-122"/>
                </a:rPr>
                <a:t>R’</a:t>
              </a:r>
            </a:p>
          </p:txBody>
        </p:sp>
        <p:sp>
          <p:nvSpPr>
            <p:cNvPr id="289812" name="Text Box 20"/>
            <p:cNvSpPr txBox="1">
              <a:spLocks noChangeArrowheads="1"/>
            </p:cNvSpPr>
            <p:nvPr/>
          </p:nvSpPr>
          <p:spPr bwMode="auto">
            <a:xfrm>
              <a:off x="2875" y="2324"/>
              <a:ext cx="243" cy="192"/>
            </a:xfrm>
            <a:prstGeom prst="rect">
              <a:avLst/>
            </a:prstGeom>
            <a:noFill/>
            <a:ln w="9525">
              <a:noFill/>
              <a:miter lim="800000"/>
              <a:headEnd/>
              <a:tailEnd/>
            </a:ln>
            <a:effectLst/>
          </p:spPr>
          <p:txBody>
            <a:bodyPr wrap="none">
              <a:spAutoFit/>
            </a:bodyPr>
            <a:lstStyle/>
            <a:p>
              <a:pPr algn="ctr"/>
              <a:r>
                <a:rPr kumimoji="1" lang="en-US" altLang="zh-CN" sz="2400">
                  <a:latin typeface="Times New Roman" pitchFamily="18" charset="0"/>
                  <a:ea typeface="宋体" pitchFamily="2" charset="-122"/>
                </a:rPr>
                <a:t>L’</a:t>
              </a:r>
            </a:p>
          </p:txBody>
        </p:sp>
        <p:sp>
          <p:nvSpPr>
            <p:cNvPr id="289813" name="Text Box 21"/>
            <p:cNvSpPr txBox="1">
              <a:spLocks noChangeArrowheads="1"/>
            </p:cNvSpPr>
            <p:nvPr/>
          </p:nvSpPr>
          <p:spPr bwMode="auto">
            <a:xfrm>
              <a:off x="3572" y="2308"/>
              <a:ext cx="251" cy="192"/>
            </a:xfrm>
            <a:prstGeom prst="rect">
              <a:avLst/>
            </a:prstGeom>
            <a:noFill/>
            <a:ln w="9525">
              <a:noFill/>
              <a:miter lim="800000"/>
              <a:headEnd/>
              <a:tailEnd/>
            </a:ln>
            <a:effectLst/>
          </p:spPr>
          <p:txBody>
            <a:bodyPr wrap="none">
              <a:spAutoFit/>
            </a:bodyPr>
            <a:lstStyle/>
            <a:p>
              <a:pPr algn="ctr"/>
              <a:r>
                <a:rPr kumimoji="1" lang="en-US" altLang="zh-CN" sz="2400">
                  <a:latin typeface="Times New Roman" pitchFamily="18" charset="0"/>
                  <a:ea typeface="宋体" pitchFamily="2" charset="-122"/>
                </a:rPr>
                <a:t>R’</a:t>
              </a:r>
            </a:p>
          </p:txBody>
        </p:sp>
        <p:sp>
          <p:nvSpPr>
            <p:cNvPr id="289814" name="Text Box 22"/>
            <p:cNvSpPr txBox="1">
              <a:spLocks noChangeArrowheads="1"/>
            </p:cNvSpPr>
            <p:nvPr/>
          </p:nvSpPr>
          <p:spPr bwMode="auto">
            <a:xfrm>
              <a:off x="1296" y="2723"/>
              <a:ext cx="395" cy="193"/>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(2,1)</a:t>
              </a:r>
            </a:p>
          </p:txBody>
        </p:sp>
        <p:sp>
          <p:nvSpPr>
            <p:cNvPr id="289815" name="Text Box 23"/>
            <p:cNvSpPr txBox="1">
              <a:spLocks noChangeArrowheads="1"/>
            </p:cNvSpPr>
            <p:nvPr/>
          </p:nvSpPr>
          <p:spPr bwMode="auto">
            <a:xfrm>
              <a:off x="2140" y="2723"/>
              <a:ext cx="395" cy="193"/>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(0,0)</a:t>
              </a:r>
            </a:p>
          </p:txBody>
        </p:sp>
        <p:sp>
          <p:nvSpPr>
            <p:cNvPr id="289816" name="Text Box 24"/>
            <p:cNvSpPr txBox="1">
              <a:spLocks noChangeArrowheads="1"/>
            </p:cNvSpPr>
            <p:nvPr/>
          </p:nvSpPr>
          <p:spPr bwMode="auto">
            <a:xfrm>
              <a:off x="2727" y="2723"/>
              <a:ext cx="395" cy="193"/>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(0,2)</a:t>
              </a:r>
            </a:p>
          </p:txBody>
        </p:sp>
        <p:sp>
          <p:nvSpPr>
            <p:cNvPr id="289817" name="Text Box 25"/>
            <p:cNvSpPr txBox="1">
              <a:spLocks noChangeArrowheads="1"/>
            </p:cNvSpPr>
            <p:nvPr/>
          </p:nvSpPr>
          <p:spPr bwMode="auto">
            <a:xfrm>
              <a:off x="3516" y="2676"/>
              <a:ext cx="394" cy="192"/>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(0,1)</a:t>
              </a:r>
            </a:p>
          </p:txBody>
        </p:sp>
        <p:sp>
          <p:nvSpPr>
            <p:cNvPr id="289818" name="Line 26"/>
            <p:cNvSpPr>
              <a:spLocks noChangeShapeType="1"/>
            </p:cNvSpPr>
            <p:nvPr/>
          </p:nvSpPr>
          <p:spPr bwMode="auto">
            <a:xfrm>
              <a:off x="2112" y="2160"/>
              <a:ext cx="1104" cy="0"/>
            </a:xfrm>
            <a:prstGeom prst="line">
              <a:avLst/>
            </a:prstGeom>
            <a:noFill/>
            <a:ln w="9525">
              <a:solidFill>
                <a:schemeClr val="tx1"/>
              </a:solidFill>
              <a:prstDash val="dash"/>
              <a:round/>
              <a:headEnd/>
              <a:tailEnd/>
            </a:ln>
            <a:effectLst/>
          </p:spPr>
          <p:txBody>
            <a:bodyPr/>
            <a:lstStyle/>
            <a:p>
              <a:endParaRPr lang="zh-CN" altLang="en-US"/>
            </a:p>
          </p:txBody>
        </p:sp>
        <p:sp>
          <p:nvSpPr>
            <p:cNvPr id="289819" name="Line 27"/>
            <p:cNvSpPr>
              <a:spLocks noChangeShapeType="1"/>
            </p:cNvSpPr>
            <p:nvPr/>
          </p:nvSpPr>
          <p:spPr bwMode="auto">
            <a:xfrm>
              <a:off x="2784" y="1584"/>
              <a:ext cx="816" cy="0"/>
            </a:xfrm>
            <a:prstGeom prst="line">
              <a:avLst/>
            </a:prstGeom>
            <a:noFill/>
            <a:ln w="9525">
              <a:solidFill>
                <a:schemeClr val="tx1"/>
              </a:solidFill>
              <a:round/>
              <a:headEnd/>
              <a:tailEnd/>
            </a:ln>
            <a:effectLst/>
          </p:spPr>
          <p:txBody>
            <a:bodyPr/>
            <a:lstStyle/>
            <a:p>
              <a:endParaRPr lang="zh-CN" altLang="en-US"/>
            </a:p>
          </p:txBody>
        </p:sp>
        <p:sp>
          <p:nvSpPr>
            <p:cNvPr id="289820" name="Text Box 28"/>
            <p:cNvSpPr txBox="1">
              <a:spLocks noChangeArrowheads="1"/>
            </p:cNvSpPr>
            <p:nvPr/>
          </p:nvSpPr>
          <p:spPr bwMode="auto">
            <a:xfrm>
              <a:off x="3552" y="1416"/>
              <a:ext cx="394" cy="193"/>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ea typeface="宋体" pitchFamily="2" charset="-122"/>
                </a:rPr>
                <a:t>(1,3)</a:t>
              </a:r>
            </a:p>
          </p:txBody>
        </p:sp>
        <p:sp>
          <p:nvSpPr>
            <p:cNvPr id="289821" name="Text Box 29"/>
            <p:cNvSpPr txBox="1">
              <a:spLocks noChangeArrowheads="1"/>
            </p:cNvSpPr>
            <p:nvPr/>
          </p:nvSpPr>
          <p:spPr bwMode="auto">
            <a:xfrm>
              <a:off x="2981" y="1632"/>
              <a:ext cx="234" cy="192"/>
            </a:xfrm>
            <a:prstGeom prst="rect">
              <a:avLst/>
            </a:prstGeom>
            <a:noFill/>
            <a:ln w="9525">
              <a:noFill/>
              <a:miter lim="800000"/>
              <a:headEnd/>
              <a:tailEnd/>
            </a:ln>
            <a:effectLst/>
          </p:spPr>
          <p:txBody>
            <a:bodyPr wrap="none">
              <a:spAutoFit/>
            </a:bodyPr>
            <a:lstStyle/>
            <a:p>
              <a:pPr algn="ctr"/>
              <a:r>
                <a:rPr kumimoji="1" lang="en-US" altLang="zh-CN" sz="2400">
                  <a:latin typeface="Times New Roman" pitchFamily="18" charset="0"/>
                  <a:ea typeface="宋体" pitchFamily="2" charset="-122"/>
                </a:rPr>
                <a:t>M</a:t>
              </a:r>
            </a:p>
          </p:txBody>
        </p:sp>
        <p:sp>
          <p:nvSpPr>
            <p:cNvPr id="289822" name="Text Box 30"/>
            <p:cNvSpPr txBox="1">
              <a:spLocks noChangeArrowheads="1"/>
            </p:cNvSpPr>
            <p:nvPr/>
          </p:nvSpPr>
          <p:spPr bwMode="auto">
            <a:xfrm>
              <a:off x="1776" y="1920"/>
              <a:ext cx="116" cy="192"/>
            </a:xfrm>
            <a:prstGeom prst="rect">
              <a:avLst/>
            </a:prstGeom>
            <a:noFill/>
            <a:ln w="9525">
              <a:noFill/>
              <a:miter lim="800000"/>
              <a:headEnd/>
              <a:tailEnd/>
            </a:ln>
            <a:effectLst/>
          </p:spPr>
          <p:txBody>
            <a:bodyPr>
              <a:spAutoFit/>
            </a:bodyPr>
            <a:lstStyle/>
            <a:p>
              <a:pPr>
                <a:spcBef>
                  <a:spcPct val="50000"/>
                </a:spcBef>
              </a:pPr>
              <a:r>
                <a:rPr lang="en-US" altLang="zh-CN" sz="2400">
                  <a:latin typeface="Times New Roman" pitchFamily="18" charset="0"/>
                  <a:ea typeface="宋体" pitchFamily="2" charset="-122"/>
                </a:rPr>
                <a:t>p</a:t>
              </a:r>
            </a:p>
          </p:txBody>
        </p:sp>
        <p:sp>
          <p:nvSpPr>
            <p:cNvPr id="289823" name="Text Box 31"/>
            <p:cNvSpPr txBox="1">
              <a:spLocks noChangeArrowheads="1"/>
            </p:cNvSpPr>
            <p:nvPr/>
          </p:nvSpPr>
          <p:spPr bwMode="auto">
            <a:xfrm>
              <a:off x="3360" y="1968"/>
              <a:ext cx="303" cy="192"/>
            </a:xfrm>
            <a:prstGeom prst="rect">
              <a:avLst/>
            </a:prstGeom>
            <a:noFill/>
            <a:ln w="9525">
              <a:noFill/>
              <a:miter lim="800000"/>
              <a:headEnd/>
              <a:tailEnd/>
            </a:ln>
            <a:effectLst/>
          </p:spPr>
          <p:txBody>
            <a:bodyPr wrap="none">
              <a:spAutoFit/>
            </a:bodyPr>
            <a:lstStyle/>
            <a:p>
              <a:r>
                <a:rPr lang="zh-CN" altLang="en-US" sz="2400">
                  <a:latin typeface="Times New Roman" pitchFamily="18" charset="0"/>
                  <a:ea typeface="宋体" pitchFamily="2" charset="-122"/>
                </a:rPr>
                <a:t>1-</a:t>
              </a:r>
              <a:r>
                <a:rPr lang="en-US" altLang="zh-CN" sz="2400">
                  <a:latin typeface="Times New Roman" pitchFamily="18" charset="0"/>
                  <a:ea typeface="宋体" pitchFamily="2" charset="-122"/>
                </a:rPr>
                <a:t>p</a:t>
              </a:r>
            </a:p>
          </p:txBody>
        </p:sp>
      </p:grpSp>
    </p:spTree>
  </p:cSld>
  <p:clrMapOvr>
    <a:masterClrMapping/>
  </p:clrMapOvr>
  <p:transition spd="med">
    <p:random/>
    <p:sndAc>
      <p:stSnd>
        <p:snd r:embed="rId2" name="click.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Game Theory--chapter4</a:t>
            </a:r>
            <a:endParaRPr lang="en-US" altLang="zh-CN"/>
          </a:p>
        </p:txBody>
      </p:sp>
      <p:sp>
        <p:nvSpPr>
          <p:cNvPr id="6" name="灯片编号占位符 5"/>
          <p:cNvSpPr>
            <a:spLocks noGrp="1"/>
          </p:cNvSpPr>
          <p:nvPr>
            <p:ph type="sldNum" sz="quarter" idx="12"/>
          </p:nvPr>
        </p:nvSpPr>
        <p:spPr/>
        <p:txBody>
          <a:bodyPr/>
          <a:lstStyle/>
          <a:p>
            <a:fld id="{8E9FFDA7-A590-42C3-902A-664FFDC2F464}" type="slidenum">
              <a:rPr lang="zh-CN" altLang="en-US"/>
              <a:pPr/>
              <a:t>9</a:t>
            </a:fld>
            <a:endParaRPr lang="en-US" altLang="zh-CN"/>
          </a:p>
        </p:txBody>
      </p:sp>
      <p:sp>
        <p:nvSpPr>
          <p:cNvPr id="290818" name="Rectangle 2"/>
          <p:cNvSpPr>
            <a:spLocks noGrp="1" noChangeArrowheads="1"/>
          </p:cNvSpPr>
          <p:nvPr>
            <p:ph type="title"/>
          </p:nvPr>
        </p:nvSpPr>
        <p:spPr/>
        <p:txBody>
          <a:bodyPr/>
          <a:lstStyle/>
          <a:p>
            <a:r>
              <a:rPr lang="en-US" altLang="zh-CN">
                <a:ea typeface="宋体" pitchFamily="2" charset="-122"/>
              </a:rPr>
              <a:t>Requirement 2</a:t>
            </a:r>
            <a:endParaRPr lang="zh-CN" altLang="en-US">
              <a:ea typeface="宋体" pitchFamily="2" charset="-122"/>
            </a:endParaRPr>
          </a:p>
        </p:txBody>
      </p:sp>
      <p:sp>
        <p:nvSpPr>
          <p:cNvPr id="290819" name="Rectangle 3"/>
          <p:cNvSpPr>
            <a:spLocks noGrp="1" noChangeArrowheads="1"/>
          </p:cNvSpPr>
          <p:nvPr>
            <p:ph type="body" idx="1"/>
          </p:nvPr>
        </p:nvSpPr>
        <p:spPr/>
        <p:txBody>
          <a:bodyPr/>
          <a:lstStyle/>
          <a:p>
            <a:r>
              <a:rPr lang="zh-CN" altLang="en-US" b="1" dirty="0">
                <a:ea typeface="宋体" pitchFamily="2" charset="-122"/>
              </a:rPr>
              <a:t>要求 </a:t>
            </a:r>
            <a:r>
              <a:rPr lang="en-US" altLang="zh-CN" b="1" dirty="0">
                <a:ea typeface="宋体" pitchFamily="2" charset="-122"/>
              </a:rPr>
              <a:t>2. </a:t>
            </a:r>
            <a:r>
              <a:rPr lang="zh-CN" altLang="en-US" dirty="0">
                <a:ea typeface="宋体" pitchFamily="2" charset="-122"/>
              </a:rPr>
              <a:t>给定参与人的推断</a:t>
            </a:r>
            <a:r>
              <a:rPr lang="en-US" altLang="zh-CN" dirty="0">
                <a:ea typeface="宋体" pitchFamily="2" charset="-122"/>
              </a:rPr>
              <a:t>, </a:t>
            </a:r>
            <a:r>
              <a:rPr lang="zh-CN" altLang="en-US" dirty="0">
                <a:ea typeface="宋体" pitchFamily="2" charset="-122"/>
              </a:rPr>
              <a:t>参与人的策略必须是</a:t>
            </a:r>
            <a:r>
              <a:rPr lang="zh-CN" altLang="en-US" b="1" i="1" dirty="0">
                <a:ea typeface="宋体" pitchFamily="2" charset="-122"/>
              </a:rPr>
              <a:t>序贯理性的</a:t>
            </a:r>
            <a:r>
              <a:rPr lang="zh-CN" altLang="en-US" dirty="0">
                <a:ea typeface="宋体" pitchFamily="2" charset="-122"/>
              </a:rPr>
              <a:t>（</a:t>
            </a:r>
            <a:r>
              <a:rPr lang="en-US" altLang="zh-CN" b="1" dirty="0">
                <a:solidFill>
                  <a:schemeClr val="bg2"/>
                </a:solidFill>
                <a:ea typeface="宋体" pitchFamily="2" charset="-122"/>
              </a:rPr>
              <a:t>sequentially rational</a:t>
            </a:r>
            <a:r>
              <a:rPr lang="zh-CN" altLang="en-US" dirty="0">
                <a:ea typeface="宋体" pitchFamily="2" charset="-122"/>
              </a:rPr>
              <a:t> ）</a:t>
            </a:r>
            <a:r>
              <a:rPr lang="en-US" altLang="zh-CN" b="1" dirty="0">
                <a:solidFill>
                  <a:schemeClr val="bg2"/>
                </a:solidFill>
                <a:ea typeface="宋体" pitchFamily="2" charset="-122"/>
              </a:rPr>
              <a:t>.</a:t>
            </a:r>
          </a:p>
          <a:p>
            <a:r>
              <a:rPr lang="zh-CN" altLang="en-US" dirty="0">
                <a:ea typeface="宋体" pitchFamily="2" charset="-122"/>
              </a:rPr>
              <a:t>给定</a:t>
            </a:r>
            <a:r>
              <a:rPr lang="en-US" altLang="zh-CN" dirty="0">
                <a:ea typeface="宋体" pitchFamily="2" charset="-122"/>
              </a:rPr>
              <a:t>player2</a:t>
            </a:r>
            <a:r>
              <a:rPr lang="zh-CN" altLang="en-US" dirty="0">
                <a:ea typeface="宋体" pitchFamily="2" charset="-122"/>
              </a:rPr>
              <a:t>的推断</a:t>
            </a:r>
            <a:r>
              <a:rPr lang="en-US" altLang="zh-CN" dirty="0">
                <a:ea typeface="宋体" pitchFamily="2" charset="-122"/>
              </a:rPr>
              <a:t>, </a:t>
            </a:r>
            <a:r>
              <a:rPr lang="zh-CN" altLang="en-US" dirty="0">
                <a:ea typeface="宋体" pitchFamily="2" charset="-122"/>
              </a:rPr>
              <a:t>选择</a:t>
            </a:r>
            <a:r>
              <a:rPr lang="en-US" altLang="zh-CN" dirty="0">
                <a:ea typeface="宋体" pitchFamily="2" charset="-122"/>
              </a:rPr>
              <a:t>R’ </a:t>
            </a:r>
            <a:r>
              <a:rPr lang="zh-CN" altLang="en-US" dirty="0">
                <a:ea typeface="宋体" pitchFamily="2" charset="-122"/>
              </a:rPr>
              <a:t>的期望收益是</a:t>
            </a:r>
            <a:r>
              <a:rPr lang="en-US" altLang="zh-CN" dirty="0">
                <a:ea typeface="宋体" pitchFamily="2" charset="-122"/>
              </a:rPr>
              <a:t>p.0+(1-p).1=1-p.</a:t>
            </a:r>
          </a:p>
          <a:p>
            <a:r>
              <a:rPr lang="zh-CN" altLang="en-US" dirty="0">
                <a:ea typeface="宋体" pitchFamily="2" charset="-122"/>
              </a:rPr>
              <a:t>而 </a:t>
            </a:r>
            <a:r>
              <a:rPr lang="en-US" altLang="zh-CN" dirty="0">
                <a:ea typeface="宋体" pitchFamily="2" charset="-122"/>
              </a:rPr>
              <a:t>L’:   p.1+(1-p).2=2-p&gt;1-p</a:t>
            </a:r>
          </a:p>
          <a:p>
            <a:r>
              <a:rPr lang="zh-CN" altLang="en-US" dirty="0">
                <a:ea typeface="宋体" pitchFamily="2" charset="-122"/>
              </a:rPr>
              <a:t>所以</a:t>
            </a:r>
            <a:r>
              <a:rPr lang="en-US" altLang="zh-CN" dirty="0">
                <a:ea typeface="宋体" pitchFamily="2" charset="-122"/>
              </a:rPr>
              <a:t>,</a:t>
            </a:r>
            <a:r>
              <a:rPr lang="zh-CN" altLang="en-US" dirty="0">
                <a:ea typeface="宋体" pitchFamily="2" charset="-122"/>
              </a:rPr>
              <a:t>剔除不可置信的均衡 </a:t>
            </a:r>
            <a:r>
              <a:rPr lang="en-US" altLang="zh-CN" dirty="0">
                <a:ea typeface="宋体" pitchFamily="2" charset="-122"/>
              </a:rPr>
              <a:t>(R,R’)</a:t>
            </a:r>
          </a:p>
        </p:txBody>
      </p:sp>
    </p:spTree>
  </p:cSld>
  <p:clrMapOvr>
    <a:masterClrMapping/>
  </p:clrMapOvr>
  <p:transition spd="med">
    <p:random/>
    <p:sndAc>
      <p:stSnd>
        <p:snd r:embed="rId2" name="click.wav"/>
      </p:stSnd>
    </p:sndAc>
  </p:transition>
</p:sld>
</file>

<file path=ppt/theme/theme1.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6517</TotalTime>
  <Words>3448</Words>
  <Application>Microsoft Macintosh PowerPoint</Application>
  <PresentationFormat>全屏显示(4:3)</PresentationFormat>
  <Paragraphs>853</Paragraphs>
  <Slides>58</Slides>
  <Notes>3</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58</vt:i4>
      </vt:variant>
    </vt:vector>
  </HeadingPairs>
  <TitlesOfParts>
    <vt:vector size="67" baseType="lpstr">
      <vt:lpstr>宋体</vt:lpstr>
      <vt:lpstr>Arial</vt:lpstr>
      <vt:lpstr>Arial Black</vt:lpstr>
      <vt:lpstr>Symbol</vt:lpstr>
      <vt:lpstr>Times New Roman</vt:lpstr>
      <vt:lpstr>Wingdings</vt:lpstr>
      <vt:lpstr>Layers</vt:lpstr>
      <vt:lpstr>Equation</vt:lpstr>
      <vt:lpstr>公式</vt:lpstr>
      <vt:lpstr>Dynamic Games of Incomplete Information --     Chapter 4</vt:lpstr>
      <vt:lpstr>Outline of Dynamic Games of Incomplete Information </vt:lpstr>
      <vt:lpstr>4.1. Introduction to Perfect Bayesian Equilibrium.</vt:lpstr>
      <vt:lpstr>Perfect Bayesian Equilibrium</vt:lpstr>
      <vt:lpstr>Example 1 - SPNE</vt:lpstr>
      <vt:lpstr>Example 2 -dynamic game of complete but imperfect information</vt:lpstr>
      <vt:lpstr>Requirement 1</vt:lpstr>
      <vt:lpstr>Example 3 - SPNE</vt:lpstr>
      <vt:lpstr>Requirement 2</vt:lpstr>
      <vt:lpstr>Definition:            on the equilibrium path </vt:lpstr>
      <vt:lpstr>Requirement 3</vt:lpstr>
      <vt:lpstr>Bayes’ rule</vt:lpstr>
      <vt:lpstr>Requirement 4</vt:lpstr>
      <vt:lpstr>To illustrate  requirement 4</vt:lpstr>
      <vt:lpstr>Perfect Bayesian equilibrium</vt:lpstr>
      <vt:lpstr>This section’s conclusion </vt:lpstr>
      <vt:lpstr>4.2 Signaling Games</vt:lpstr>
      <vt:lpstr>Signaling game</vt:lpstr>
      <vt:lpstr>Signaling game</vt:lpstr>
      <vt:lpstr>Signaling game</vt:lpstr>
      <vt:lpstr>Signaling game</vt:lpstr>
      <vt:lpstr>Signaling game</vt:lpstr>
      <vt:lpstr>Signaling game</vt:lpstr>
      <vt:lpstr>Signaling game</vt:lpstr>
      <vt:lpstr>Signaling game</vt:lpstr>
      <vt:lpstr>Signaling game</vt:lpstr>
      <vt:lpstr>Signaling game</vt:lpstr>
      <vt:lpstr>Signaling game</vt:lpstr>
      <vt:lpstr>Example 1-厂商的分离均衡纯策略                       (保修,不保修)</vt:lpstr>
      <vt:lpstr>                        SR(1)</vt:lpstr>
      <vt:lpstr>                    SR(2R)</vt:lpstr>
      <vt:lpstr>                     SR(2S)</vt:lpstr>
      <vt:lpstr>               均衡路径</vt:lpstr>
      <vt:lpstr>                   SR(3)</vt:lpstr>
      <vt:lpstr>Example 2-啤酒或热狗（Beer&amp;Quiche）                               信号博弈</vt:lpstr>
      <vt:lpstr>               啤酒或热狗（Beer&amp;Quiche）                               信号博弈</vt:lpstr>
      <vt:lpstr>1、发送者的分离均衡纯策略(热狗,啤酒)</vt:lpstr>
      <vt:lpstr>2、发送者的分离均衡纯策略(啤酒,热狗)</vt:lpstr>
      <vt:lpstr>3、发送者的混同热狗均衡纯策略</vt:lpstr>
      <vt:lpstr>4、发送者的混同啤酒均衡纯策略</vt:lpstr>
      <vt:lpstr>Example 2-啤酒或热狗（Beer&amp;Quiche）                               信号博弈</vt:lpstr>
      <vt:lpstr>A Pooling equilibrium</vt:lpstr>
      <vt:lpstr>A Separating equilibrium</vt:lpstr>
      <vt:lpstr>A hybrid equilibrium</vt:lpstr>
      <vt:lpstr>Job Market Signaling</vt:lpstr>
      <vt:lpstr>Equilibrium </vt:lpstr>
      <vt:lpstr>If t were common knowledge</vt:lpstr>
      <vt:lpstr>No need to imitate</vt:lpstr>
      <vt:lpstr>Want to imitate</vt:lpstr>
      <vt:lpstr>A pooling equilibrium (e*(L), e*(H) are the first best levels) </vt:lpstr>
      <vt:lpstr>A separating equilibrium</vt:lpstr>
      <vt:lpstr>An intuitive separating equilibrium (Cho-Kreps, 1987) </vt:lpstr>
      <vt:lpstr>Costless signaling: cheap talk</vt:lpstr>
      <vt:lpstr>Discussion</vt:lpstr>
      <vt:lpstr>Course review</vt:lpstr>
      <vt:lpstr>Course review</vt:lpstr>
      <vt:lpstr>Course review</vt:lpstr>
      <vt:lpstr>                Course over</vt:lpstr>
    </vt:vector>
  </TitlesOfParts>
  <Company>Carnegie Mellon University</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Games of Complete Information</dc:title>
  <dc:creator>Xinming Liu</dc:creator>
  <cp:lastModifiedBy>Ming Yi</cp:lastModifiedBy>
  <cp:revision>424</cp:revision>
  <dcterms:created xsi:type="dcterms:W3CDTF">2003-05-12T18:55:34Z</dcterms:created>
  <dcterms:modified xsi:type="dcterms:W3CDTF">2018-06-20T04:10:28Z</dcterms:modified>
</cp:coreProperties>
</file>